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73" autoAdjust="0"/>
    <p:restoredTop sz="94660"/>
  </p:normalViewPr>
  <p:slideViewPr>
    <p:cSldViewPr>
      <p:cViewPr>
        <p:scale>
          <a:sx n="112" d="100"/>
          <a:sy n="112" d="100"/>
        </p:scale>
        <p:origin x="-9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D5EBE4D-7CCD-4D54-B0E9-D7A999B569CD}" type="datetimeFigureOut">
              <a:rPr lang="en-US" smtClean="0"/>
              <a:t>1/28/2013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1C998C-DAAF-4A19-8898-B0040F6D9EA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5EBE4D-7CCD-4D54-B0E9-D7A999B569CD}"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C998C-DAAF-4A19-8898-B0040F6D9E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81C998C-DAAF-4A19-8898-B0040F6D9EA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5EBE4D-7CCD-4D54-B0E9-D7A999B569CD}"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D5EBE4D-7CCD-4D54-B0E9-D7A999B569CD}" type="datetimeFigureOut">
              <a:rPr lang="en-US" smtClean="0"/>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81C998C-DAAF-4A19-8898-B0040F6D9EA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D5EBE4D-7CCD-4D54-B0E9-D7A999B569CD}" type="datetimeFigureOut">
              <a:rPr lang="en-US" smtClean="0"/>
              <a:t>1/28/2013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1C998C-DAAF-4A19-8898-B0040F6D9EA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D5EBE4D-7CCD-4D54-B0E9-D7A999B569CD}" type="datetimeFigureOut">
              <a:rPr lang="en-US" smtClean="0"/>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C998C-DAAF-4A19-8898-B0040F6D9EA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5EBE4D-7CCD-4D54-B0E9-D7A999B569CD}" type="datetimeFigureOut">
              <a:rPr lang="en-US" smtClean="0"/>
              <a:t>1/28/2013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81C998C-DAAF-4A19-8898-B0040F6D9EA6}"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5EBE4D-7CCD-4D54-B0E9-D7A999B569CD}" type="datetimeFigureOut">
              <a:rPr lang="en-US" smtClean="0"/>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81C998C-DAAF-4A19-8898-B0040F6D9E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D5EBE4D-7CCD-4D54-B0E9-D7A999B569CD}" type="datetimeFigureOut">
              <a:rPr lang="en-US" smtClean="0"/>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81C998C-DAAF-4A19-8898-B0040F6D9E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81C998C-DAAF-4A19-8898-B0040F6D9EA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D5EBE4D-7CCD-4D54-B0E9-D7A999B569CD}" type="datetimeFigureOut">
              <a:rPr lang="en-US" smtClean="0"/>
              <a:t>1/28/2013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81C998C-DAAF-4A19-8898-B0040F6D9EA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D5EBE4D-7CCD-4D54-B0E9-D7A999B569CD}" type="datetimeFigureOut">
              <a:rPr lang="en-US" smtClean="0"/>
              <a:t>1/28/2013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D5EBE4D-7CCD-4D54-B0E9-D7A999B569CD}" type="datetimeFigureOut">
              <a:rPr lang="en-US" smtClean="0"/>
              <a:t>1/28/2013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81C998C-DAAF-4A19-8898-B0040F6D9EA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latimes.com/" TargetMode="External"/><Relationship Id="rId2" Type="http://schemas.openxmlformats.org/officeDocument/2006/relationships/hyperlink" Target="http://articles.latimes.com/2010/sep/02"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Student Name</a:t>
            </a:r>
            <a:endParaRPr lang="en-US" dirty="0" smtClean="0"/>
          </a:p>
          <a:p>
            <a:r>
              <a:rPr lang="en-US" dirty="0" smtClean="0"/>
              <a:t>Date</a:t>
            </a:r>
            <a:endParaRPr lang="en-US" dirty="0"/>
          </a:p>
        </p:txBody>
      </p:sp>
      <p:sp>
        <p:nvSpPr>
          <p:cNvPr id="2" name="Title 1"/>
          <p:cNvSpPr>
            <a:spLocks noGrp="1"/>
          </p:cNvSpPr>
          <p:nvPr>
            <p:ph type="ctrTitle"/>
          </p:nvPr>
        </p:nvSpPr>
        <p:spPr/>
        <p:txBody>
          <a:bodyPr/>
          <a:lstStyle/>
          <a:p>
            <a:r>
              <a:rPr lang="en-US" dirty="0" smtClean="0"/>
              <a:t>Restaurant Meals</a:t>
            </a:r>
            <a:endParaRPr lang="en-US" dirty="0"/>
          </a:p>
        </p:txBody>
      </p:sp>
    </p:spTree>
    <p:extLst>
      <p:ext uri="{BB962C8B-B14F-4D97-AF65-F5344CB8AC3E}">
        <p14:creationId xmlns:p14="http://schemas.microsoft.com/office/powerpoint/2010/main" val="261817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67400" y="609600"/>
            <a:ext cx="2743200" cy="923330"/>
          </a:xfrm>
          <a:prstGeom prst="rect">
            <a:avLst/>
          </a:prstGeom>
          <a:noFill/>
        </p:spPr>
        <p:txBody>
          <a:bodyPr wrap="square" rtlCol="0">
            <a:spAutoFit/>
          </a:bodyPr>
          <a:lstStyle/>
          <a:p>
            <a:r>
              <a:rPr lang="en-US" dirty="0" smtClean="0"/>
              <a:t>“Slowing economy results in lower demand for restaurant services.”</a:t>
            </a:r>
            <a:endParaRPr lang="en-US" dirty="0"/>
          </a:p>
        </p:txBody>
      </p:sp>
      <p:sp>
        <p:nvSpPr>
          <p:cNvPr id="3" name="TextBox 2"/>
          <p:cNvSpPr txBox="1"/>
          <p:nvPr/>
        </p:nvSpPr>
        <p:spPr>
          <a:xfrm>
            <a:off x="6019800" y="2209800"/>
            <a:ext cx="2743200" cy="3416320"/>
          </a:xfrm>
          <a:prstGeom prst="rect">
            <a:avLst/>
          </a:prstGeom>
          <a:noFill/>
        </p:spPr>
        <p:txBody>
          <a:bodyPr wrap="square" rtlCol="0">
            <a:spAutoFit/>
          </a:bodyPr>
          <a:lstStyle/>
          <a:p>
            <a:r>
              <a:rPr lang="en-US" dirty="0" smtClean="0"/>
              <a:t>The </a:t>
            </a:r>
            <a:r>
              <a:rPr lang="en-US" dirty="0" smtClean="0"/>
              <a:t>slump in the economy results in a decrease in </a:t>
            </a:r>
            <a:r>
              <a:rPr lang="en-US" dirty="0" smtClean="0"/>
              <a:t>demand </a:t>
            </a:r>
            <a:r>
              <a:rPr lang="en-US" dirty="0" smtClean="0"/>
              <a:t>for </a:t>
            </a:r>
            <a:r>
              <a:rPr lang="en-US" dirty="0" smtClean="0"/>
              <a:t>restaurant meals</a:t>
            </a:r>
          </a:p>
          <a:p>
            <a:endParaRPr lang="en-US" dirty="0"/>
          </a:p>
          <a:p>
            <a:endParaRPr lang="en-US" dirty="0" smtClean="0"/>
          </a:p>
          <a:p>
            <a:r>
              <a:rPr lang="en-US" dirty="0" smtClean="0"/>
              <a:t>…..</a:t>
            </a:r>
          </a:p>
          <a:p>
            <a:endParaRPr lang="en-US" dirty="0"/>
          </a:p>
          <a:p>
            <a:endParaRPr lang="en-US" dirty="0" smtClean="0"/>
          </a:p>
          <a:p>
            <a:r>
              <a:rPr lang="en-US" dirty="0" smtClean="0"/>
              <a:t>Do restaurant meals have elastic or inelastic demand?</a:t>
            </a:r>
            <a:endParaRPr lang="en-US" dirty="0"/>
          </a:p>
        </p:txBody>
      </p:sp>
      <p:sp>
        <p:nvSpPr>
          <p:cNvPr id="4" name="Rectangle 3"/>
          <p:cNvSpPr/>
          <p:nvPr/>
        </p:nvSpPr>
        <p:spPr>
          <a:xfrm>
            <a:off x="685800" y="995839"/>
            <a:ext cx="4572000" cy="5262979"/>
          </a:xfrm>
          <a:prstGeom prst="rect">
            <a:avLst/>
          </a:prstGeom>
        </p:spPr>
        <p:txBody>
          <a:bodyPr>
            <a:spAutoFit/>
          </a:bodyPr>
          <a:lstStyle/>
          <a:p>
            <a:r>
              <a:rPr lang="en-US" sz="1200" b="1" dirty="0" smtClean="0"/>
              <a:t>Restaurants get another serving of declining sales</a:t>
            </a:r>
          </a:p>
          <a:p>
            <a:r>
              <a:rPr lang="en-US" sz="1200" b="1" dirty="0" smtClean="0"/>
              <a:t>About </a:t>
            </a:r>
            <a:r>
              <a:rPr lang="en-US" sz="1200" b="1" dirty="0"/>
              <a:t>44% of eateries nationwide reported lower revenue in July, the fourth straight month of leaner business, an industry group said. Owners see more uncertainty in the coming months.</a:t>
            </a:r>
          </a:p>
          <a:p>
            <a:r>
              <a:rPr lang="en-US" sz="1200" dirty="0">
                <a:hlinkClick r:id="rId2" action="ppaction://hlinkfile"/>
              </a:rPr>
              <a:t>September 02, 2010</a:t>
            </a:r>
            <a:r>
              <a:rPr lang="en-US" sz="1200" dirty="0"/>
              <a:t>|By Sharon Bernstein, Los Angeles Times</a:t>
            </a:r>
          </a:p>
          <a:p>
            <a:r>
              <a:rPr lang="en-US" sz="1200" dirty="0"/>
              <a:t>Nearly half of the nation's restaurants said their business dropped in July as consumers cut back spending in the still-rough economy.</a:t>
            </a:r>
          </a:p>
          <a:p>
            <a:r>
              <a:rPr lang="en-US" sz="1200" dirty="0"/>
              <a:t>The latest survey from the National Restaurant Assn. rated the outlook for eateries in the coming months to be "uncertain." It was the fourth straight month of decline in the financial performance of restaurants, according to the organization, which polls its membership monthly to determine their sales, plans and outlook</a:t>
            </a:r>
            <a:r>
              <a:rPr lang="en-US" sz="1200" dirty="0" smtClean="0"/>
              <a:t>.</a:t>
            </a:r>
          </a:p>
          <a:p>
            <a:r>
              <a:rPr lang="en-US" sz="1200" dirty="0"/>
              <a:t>Because restaurant traffic is so closely linked to the amount of extra money that people have to spend, the poor economy has exacted a particularly heavy toll in the industry, causing shutdowns and layoffs as sales continued to languish over the late spring and early summer, said Hudson </a:t>
            </a:r>
            <a:r>
              <a:rPr lang="en-US" sz="1200" dirty="0" err="1"/>
              <a:t>Riehle</a:t>
            </a:r>
            <a:r>
              <a:rPr lang="en-US" sz="1200" dirty="0"/>
              <a:t>, head of research for the restaurant organization.</a:t>
            </a:r>
          </a:p>
          <a:p>
            <a:r>
              <a:rPr lang="en-US" sz="1200" dirty="0"/>
              <a:t>As a result, he said, many restaurant owners are pessimistic about when their fortunes will turn around.</a:t>
            </a:r>
          </a:p>
          <a:p>
            <a:r>
              <a:rPr lang="en-US" sz="1200" dirty="0"/>
              <a:t>"The operator community has become less optimistic about the longer-term outlook for the economy and sales," </a:t>
            </a:r>
            <a:r>
              <a:rPr lang="en-US" sz="1200" dirty="0" err="1"/>
              <a:t>Riehle</a:t>
            </a:r>
            <a:r>
              <a:rPr lang="en-US" sz="1200" dirty="0"/>
              <a:t> said.</a:t>
            </a:r>
          </a:p>
          <a:p>
            <a:r>
              <a:rPr lang="en-US" sz="1200" dirty="0"/>
              <a:t>About 44% of the nation's restaurant owners said their sales dropped in July, up from 43% in June, according to the survey, which was released this week</a:t>
            </a:r>
            <a:r>
              <a:rPr lang="en-US" sz="1200" dirty="0" smtClean="0"/>
              <a:t>.</a:t>
            </a:r>
            <a:endParaRPr lang="en-US" sz="1200" dirty="0"/>
          </a:p>
        </p:txBody>
      </p:sp>
      <p:pic>
        <p:nvPicPr>
          <p:cNvPr id="6" name="Picture 2" descr="latimes.com">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175" y="352425"/>
            <a:ext cx="4619625"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797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990600" y="381000"/>
            <a:ext cx="0" cy="434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990600" y="4724400"/>
            <a:ext cx="4953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819400" y="146566"/>
            <a:ext cx="2133600" cy="381000"/>
          </a:xfrm>
          <a:prstGeom prst="rect">
            <a:avLst/>
          </a:prstGeom>
          <a:noFill/>
        </p:spPr>
        <p:txBody>
          <a:bodyPr wrap="square" rtlCol="0">
            <a:spAutoFit/>
          </a:bodyPr>
          <a:lstStyle/>
          <a:p>
            <a:r>
              <a:rPr lang="en-US" dirty="0" smtClean="0"/>
              <a:t>Restaurant Meals</a:t>
            </a:r>
            <a:endParaRPr lang="en-US" dirty="0"/>
          </a:p>
        </p:txBody>
      </p:sp>
      <p:sp>
        <p:nvSpPr>
          <p:cNvPr id="7" name="TextBox 6"/>
          <p:cNvSpPr txBox="1"/>
          <p:nvPr/>
        </p:nvSpPr>
        <p:spPr>
          <a:xfrm>
            <a:off x="152400" y="342900"/>
            <a:ext cx="838200" cy="369332"/>
          </a:xfrm>
          <a:prstGeom prst="rect">
            <a:avLst/>
          </a:prstGeom>
          <a:noFill/>
        </p:spPr>
        <p:txBody>
          <a:bodyPr wrap="square" rtlCol="0">
            <a:spAutoFit/>
          </a:bodyPr>
          <a:lstStyle/>
          <a:p>
            <a:r>
              <a:rPr lang="en-US" dirty="0" smtClean="0"/>
              <a:t>Price</a:t>
            </a:r>
            <a:endParaRPr lang="en-US" dirty="0"/>
          </a:p>
        </p:txBody>
      </p:sp>
      <p:sp>
        <p:nvSpPr>
          <p:cNvPr id="8" name="TextBox 7"/>
          <p:cNvSpPr txBox="1"/>
          <p:nvPr/>
        </p:nvSpPr>
        <p:spPr>
          <a:xfrm>
            <a:off x="4936067" y="4724400"/>
            <a:ext cx="1219200" cy="369332"/>
          </a:xfrm>
          <a:prstGeom prst="rect">
            <a:avLst/>
          </a:prstGeom>
          <a:noFill/>
        </p:spPr>
        <p:txBody>
          <a:bodyPr wrap="square" rtlCol="0">
            <a:spAutoFit/>
          </a:bodyPr>
          <a:lstStyle/>
          <a:p>
            <a:r>
              <a:rPr lang="en-US" dirty="0" smtClean="0"/>
              <a:t>Quantity</a:t>
            </a:r>
            <a:endParaRPr lang="en-US" dirty="0"/>
          </a:p>
        </p:txBody>
      </p:sp>
      <p:cxnSp>
        <p:nvCxnSpPr>
          <p:cNvPr id="10" name="Straight Connector 9"/>
          <p:cNvCxnSpPr/>
          <p:nvPr/>
        </p:nvCxnSpPr>
        <p:spPr>
          <a:xfrm flipV="1">
            <a:off x="1049482" y="2209800"/>
            <a:ext cx="4055918" cy="20574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105400" y="2004893"/>
            <a:ext cx="609600" cy="369332"/>
          </a:xfrm>
          <a:prstGeom prst="rect">
            <a:avLst/>
          </a:prstGeom>
          <a:noFill/>
        </p:spPr>
        <p:txBody>
          <a:bodyPr wrap="square" rtlCol="0">
            <a:spAutoFit/>
          </a:bodyPr>
          <a:lstStyle/>
          <a:p>
            <a:r>
              <a:rPr lang="en-US" dirty="0" smtClean="0"/>
              <a:t>S1</a:t>
            </a:r>
            <a:endParaRPr lang="en-US" dirty="0"/>
          </a:p>
        </p:txBody>
      </p:sp>
      <p:sp>
        <p:nvSpPr>
          <p:cNvPr id="22" name="Oval 21"/>
          <p:cNvSpPr/>
          <p:nvPr/>
        </p:nvSpPr>
        <p:spPr>
          <a:xfrm>
            <a:off x="2541033" y="3373549"/>
            <a:ext cx="211282"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630382" y="3962400"/>
            <a:ext cx="419100" cy="381000"/>
          </a:xfrm>
          <a:prstGeom prst="rect">
            <a:avLst/>
          </a:prstGeom>
          <a:noFill/>
        </p:spPr>
        <p:txBody>
          <a:bodyPr wrap="square" rtlCol="0">
            <a:spAutoFit/>
          </a:bodyPr>
          <a:lstStyle/>
          <a:p>
            <a:r>
              <a:rPr lang="en-US" dirty="0" smtClean="0"/>
              <a:t>5</a:t>
            </a:r>
            <a:endParaRPr lang="en-US" dirty="0"/>
          </a:p>
        </p:txBody>
      </p:sp>
      <p:sp>
        <p:nvSpPr>
          <p:cNvPr id="25" name="TextBox 24"/>
          <p:cNvSpPr txBox="1"/>
          <p:nvPr/>
        </p:nvSpPr>
        <p:spPr>
          <a:xfrm>
            <a:off x="524741" y="3230880"/>
            <a:ext cx="465859" cy="369332"/>
          </a:xfrm>
          <a:prstGeom prst="rect">
            <a:avLst/>
          </a:prstGeom>
          <a:noFill/>
        </p:spPr>
        <p:txBody>
          <a:bodyPr wrap="square" rtlCol="0">
            <a:spAutoFit/>
          </a:bodyPr>
          <a:lstStyle/>
          <a:p>
            <a:r>
              <a:rPr lang="en-US" dirty="0" smtClean="0"/>
              <a:t>10</a:t>
            </a:r>
            <a:endParaRPr lang="en-US" dirty="0"/>
          </a:p>
        </p:txBody>
      </p:sp>
      <p:sp>
        <p:nvSpPr>
          <p:cNvPr id="26" name="TextBox 25"/>
          <p:cNvSpPr txBox="1"/>
          <p:nvPr/>
        </p:nvSpPr>
        <p:spPr>
          <a:xfrm>
            <a:off x="535132" y="2542309"/>
            <a:ext cx="609600" cy="369332"/>
          </a:xfrm>
          <a:prstGeom prst="rect">
            <a:avLst/>
          </a:prstGeom>
          <a:noFill/>
        </p:spPr>
        <p:txBody>
          <a:bodyPr wrap="square" rtlCol="0">
            <a:spAutoFit/>
          </a:bodyPr>
          <a:lstStyle/>
          <a:p>
            <a:r>
              <a:rPr lang="en-US" dirty="0" smtClean="0"/>
              <a:t>15</a:t>
            </a:r>
            <a:endParaRPr lang="en-US" dirty="0"/>
          </a:p>
        </p:txBody>
      </p:sp>
      <p:sp>
        <p:nvSpPr>
          <p:cNvPr id="27" name="TextBox 26"/>
          <p:cNvSpPr txBox="1"/>
          <p:nvPr/>
        </p:nvSpPr>
        <p:spPr>
          <a:xfrm>
            <a:off x="524741" y="1872734"/>
            <a:ext cx="609600" cy="369332"/>
          </a:xfrm>
          <a:prstGeom prst="rect">
            <a:avLst/>
          </a:prstGeom>
          <a:noFill/>
        </p:spPr>
        <p:txBody>
          <a:bodyPr wrap="square" rtlCol="0">
            <a:spAutoFit/>
          </a:bodyPr>
          <a:lstStyle/>
          <a:p>
            <a:r>
              <a:rPr lang="en-US" dirty="0" smtClean="0"/>
              <a:t>20</a:t>
            </a:r>
            <a:endParaRPr lang="en-US" dirty="0"/>
          </a:p>
        </p:txBody>
      </p:sp>
      <p:sp>
        <p:nvSpPr>
          <p:cNvPr id="28" name="TextBox 27"/>
          <p:cNvSpPr txBox="1"/>
          <p:nvPr/>
        </p:nvSpPr>
        <p:spPr>
          <a:xfrm>
            <a:off x="535132" y="1163782"/>
            <a:ext cx="609600" cy="369332"/>
          </a:xfrm>
          <a:prstGeom prst="rect">
            <a:avLst/>
          </a:prstGeom>
          <a:noFill/>
        </p:spPr>
        <p:txBody>
          <a:bodyPr wrap="square" rtlCol="0">
            <a:spAutoFit/>
          </a:bodyPr>
          <a:lstStyle/>
          <a:p>
            <a:r>
              <a:rPr lang="en-US" dirty="0" smtClean="0"/>
              <a:t>25</a:t>
            </a:r>
            <a:endParaRPr lang="en-US" dirty="0"/>
          </a:p>
        </p:txBody>
      </p:sp>
      <p:sp>
        <p:nvSpPr>
          <p:cNvPr id="29" name="TextBox 28"/>
          <p:cNvSpPr txBox="1"/>
          <p:nvPr/>
        </p:nvSpPr>
        <p:spPr>
          <a:xfrm>
            <a:off x="1770567" y="4724400"/>
            <a:ext cx="422563" cy="369332"/>
          </a:xfrm>
          <a:prstGeom prst="rect">
            <a:avLst/>
          </a:prstGeom>
          <a:noFill/>
        </p:spPr>
        <p:txBody>
          <a:bodyPr wrap="square" rtlCol="0">
            <a:spAutoFit/>
          </a:bodyPr>
          <a:lstStyle/>
          <a:p>
            <a:r>
              <a:rPr lang="en-US" dirty="0" smtClean="0"/>
              <a:t>5</a:t>
            </a:r>
            <a:endParaRPr lang="en-US" dirty="0"/>
          </a:p>
        </p:txBody>
      </p:sp>
      <p:sp>
        <p:nvSpPr>
          <p:cNvPr id="30" name="TextBox 29"/>
          <p:cNvSpPr txBox="1"/>
          <p:nvPr/>
        </p:nvSpPr>
        <p:spPr>
          <a:xfrm>
            <a:off x="2518063" y="4724400"/>
            <a:ext cx="533400" cy="369332"/>
          </a:xfrm>
          <a:prstGeom prst="rect">
            <a:avLst/>
          </a:prstGeom>
          <a:noFill/>
        </p:spPr>
        <p:txBody>
          <a:bodyPr wrap="square" rtlCol="0">
            <a:spAutoFit/>
          </a:bodyPr>
          <a:lstStyle/>
          <a:p>
            <a:r>
              <a:rPr lang="en-US" dirty="0" smtClean="0"/>
              <a:t>10</a:t>
            </a:r>
            <a:endParaRPr lang="en-US" dirty="0"/>
          </a:p>
        </p:txBody>
      </p:sp>
      <p:sp>
        <p:nvSpPr>
          <p:cNvPr id="31" name="TextBox 30"/>
          <p:cNvSpPr txBox="1"/>
          <p:nvPr/>
        </p:nvSpPr>
        <p:spPr>
          <a:xfrm>
            <a:off x="3151910" y="4664425"/>
            <a:ext cx="609600" cy="369332"/>
          </a:xfrm>
          <a:prstGeom prst="rect">
            <a:avLst/>
          </a:prstGeom>
          <a:noFill/>
        </p:spPr>
        <p:txBody>
          <a:bodyPr wrap="square" rtlCol="0">
            <a:spAutoFit/>
          </a:bodyPr>
          <a:lstStyle/>
          <a:p>
            <a:r>
              <a:rPr lang="en-US" dirty="0" smtClean="0"/>
              <a:t>15</a:t>
            </a:r>
            <a:endParaRPr lang="en-US" dirty="0"/>
          </a:p>
        </p:txBody>
      </p:sp>
      <p:sp>
        <p:nvSpPr>
          <p:cNvPr id="32" name="TextBox 31"/>
          <p:cNvSpPr txBox="1"/>
          <p:nvPr/>
        </p:nvSpPr>
        <p:spPr>
          <a:xfrm>
            <a:off x="3747655" y="4678280"/>
            <a:ext cx="519545" cy="369332"/>
          </a:xfrm>
          <a:prstGeom prst="rect">
            <a:avLst/>
          </a:prstGeom>
          <a:noFill/>
        </p:spPr>
        <p:txBody>
          <a:bodyPr wrap="square" rtlCol="0">
            <a:spAutoFit/>
          </a:bodyPr>
          <a:lstStyle/>
          <a:p>
            <a:r>
              <a:rPr lang="en-US" dirty="0" smtClean="0"/>
              <a:t>20</a:t>
            </a:r>
            <a:endParaRPr lang="en-US" dirty="0"/>
          </a:p>
        </p:txBody>
      </p:sp>
      <p:sp>
        <p:nvSpPr>
          <p:cNvPr id="33" name="TextBox 32"/>
          <p:cNvSpPr txBox="1"/>
          <p:nvPr/>
        </p:nvSpPr>
        <p:spPr>
          <a:xfrm>
            <a:off x="4419600" y="4678280"/>
            <a:ext cx="457200" cy="369332"/>
          </a:xfrm>
          <a:prstGeom prst="rect">
            <a:avLst/>
          </a:prstGeom>
          <a:noFill/>
        </p:spPr>
        <p:txBody>
          <a:bodyPr wrap="square" rtlCol="0">
            <a:spAutoFit/>
          </a:bodyPr>
          <a:lstStyle/>
          <a:p>
            <a:r>
              <a:rPr lang="en-US" dirty="0" smtClean="0"/>
              <a:t>25</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9439" y="2663346"/>
            <a:ext cx="219075" cy="19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8" name="Straight Connector 37"/>
          <p:cNvCxnSpPr>
            <a:endCxn id="2050" idx="3"/>
          </p:cNvCxnSpPr>
          <p:nvPr/>
        </p:nvCxnSpPr>
        <p:spPr>
          <a:xfrm>
            <a:off x="859437" y="2760977"/>
            <a:ext cx="3179077"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2050" idx="2"/>
          </p:cNvCxnSpPr>
          <p:nvPr/>
        </p:nvCxnSpPr>
        <p:spPr>
          <a:xfrm flipH="1">
            <a:off x="3928976" y="2858609"/>
            <a:ext cx="1" cy="250720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960581" y="3440116"/>
            <a:ext cx="1531576" cy="233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2646674" y="3568914"/>
            <a:ext cx="11040" cy="116797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3744577" y="523333"/>
            <a:ext cx="5035236" cy="923330"/>
          </a:xfrm>
          <a:prstGeom prst="rect">
            <a:avLst/>
          </a:prstGeom>
          <a:noFill/>
        </p:spPr>
        <p:txBody>
          <a:bodyPr wrap="square" rtlCol="0">
            <a:spAutoFit/>
          </a:bodyPr>
          <a:lstStyle/>
          <a:p>
            <a:r>
              <a:rPr lang="en-US" dirty="0" smtClean="0"/>
              <a:t>The </a:t>
            </a:r>
            <a:r>
              <a:rPr lang="en-US" dirty="0" smtClean="0"/>
              <a:t>economic downturn results in a decrease in demand for restaurant meals – most likely due to a decrease in expected future incom</a:t>
            </a:r>
            <a:r>
              <a:rPr lang="en-US" dirty="0"/>
              <a:t>e</a:t>
            </a:r>
            <a:r>
              <a:rPr lang="en-US" dirty="0" smtClean="0"/>
              <a:t>. </a:t>
            </a:r>
            <a:endParaRPr lang="en-US" dirty="0"/>
          </a:p>
        </p:txBody>
      </p:sp>
      <p:sp>
        <p:nvSpPr>
          <p:cNvPr id="61" name="TextBox 60"/>
          <p:cNvSpPr txBox="1"/>
          <p:nvPr/>
        </p:nvSpPr>
        <p:spPr>
          <a:xfrm>
            <a:off x="942108" y="5181600"/>
            <a:ext cx="7888625" cy="923330"/>
          </a:xfrm>
          <a:prstGeom prst="rect">
            <a:avLst/>
          </a:prstGeom>
          <a:noFill/>
        </p:spPr>
        <p:txBody>
          <a:bodyPr wrap="square" rtlCol="0">
            <a:spAutoFit/>
          </a:bodyPr>
          <a:lstStyle/>
          <a:p>
            <a:r>
              <a:rPr lang="en-US" dirty="0" smtClean="0"/>
              <a:t>The % change in quantity demanded is greater than the % change in price resulting in a price elasticity of demand greater than 1…..thus the curve is drawn as an </a:t>
            </a:r>
            <a:r>
              <a:rPr lang="en-US" b="1" dirty="0" smtClean="0"/>
              <a:t>elastic curve</a:t>
            </a:r>
            <a:r>
              <a:rPr lang="en-US" dirty="0" smtClean="0"/>
              <a:t>.</a:t>
            </a:r>
            <a:endParaRPr lang="en-US" dirty="0"/>
          </a:p>
        </p:txBody>
      </p:sp>
      <p:cxnSp>
        <p:nvCxnSpPr>
          <p:cNvPr id="34" name="Straight Connector 33"/>
          <p:cNvCxnSpPr/>
          <p:nvPr/>
        </p:nvCxnSpPr>
        <p:spPr>
          <a:xfrm flipH="1" flipV="1">
            <a:off x="2652194" y="1893068"/>
            <a:ext cx="2334491" cy="1563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1750818" y="2858609"/>
            <a:ext cx="2161310" cy="1532345"/>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609758" y="4158734"/>
            <a:ext cx="609600" cy="369332"/>
          </a:xfrm>
          <a:prstGeom prst="rect">
            <a:avLst/>
          </a:prstGeom>
          <a:noFill/>
        </p:spPr>
        <p:txBody>
          <a:bodyPr wrap="square" rtlCol="0">
            <a:spAutoFit/>
          </a:bodyPr>
          <a:lstStyle/>
          <a:p>
            <a:r>
              <a:rPr lang="en-US" dirty="0"/>
              <a:t>D</a:t>
            </a:r>
            <a:r>
              <a:rPr lang="en-US" dirty="0" smtClean="0"/>
              <a:t>1</a:t>
            </a:r>
            <a:endParaRPr lang="en-US" dirty="0"/>
          </a:p>
        </p:txBody>
      </p:sp>
      <p:sp>
        <p:nvSpPr>
          <p:cNvPr id="37" name="TextBox 36"/>
          <p:cNvSpPr txBox="1"/>
          <p:nvPr/>
        </p:nvSpPr>
        <p:spPr>
          <a:xfrm>
            <a:off x="4902201" y="3373549"/>
            <a:ext cx="609600" cy="369332"/>
          </a:xfrm>
          <a:prstGeom prst="rect">
            <a:avLst/>
          </a:prstGeom>
          <a:noFill/>
        </p:spPr>
        <p:txBody>
          <a:bodyPr wrap="square" rtlCol="0">
            <a:spAutoFit/>
          </a:bodyPr>
          <a:lstStyle/>
          <a:p>
            <a:r>
              <a:rPr lang="en-US" dirty="0" smtClean="0"/>
              <a:t>D2</a:t>
            </a:r>
            <a:endParaRPr lang="en-US" dirty="0"/>
          </a:p>
        </p:txBody>
      </p:sp>
      <p:sp>
        <p:nvSpPr>
          <p:cNvPr id="39" name="TextBox 38"/>
          <p:cNvSpPr txBox="1"/>
          <p:nvPr/>
        </p:nvSpPr>
        <p:spPr>
          <a:xfrm>
            <a:off x="6070601" y="1862078"/>
            <a:ext cx="2760132" cy="2862322"/>
          </a:xfrm>
          <a:prstGeom prst="rect">
            <a:avLst/>
          </a:prstGeom>
          <a:noFill/>
          <a:ln>
            <a:solidFill>
              <a:schemeClr val="tx1"/>
            </a:solidFill>
          </a:ln>
        </p:spPr>
        <p:txBody>
          <a:bodyPr wrap="square" rtlCol="0">
            <a:spAutoFit/>
          </a:bodyPr>
          <a:lstStyle/>
          <a:p>
            <a:r>
              <a:rPr lang="en-US" dirty="0" smtClean="0"/>
              <a:t>%change in Price:</a:t>
            </a:r>
          </a:p>
          <a:p>
            <a:r>
              <a:rPr lang="en-US" dirty="0" smtClean="0"/>
              <a:t>15-10/((15+10)/2)= 40%</a:t>
            </a:r>
          </a:p>
          <a:p>
            <a:endParaRPr lang="en-US" dirty="0"/>
          </a:p>
          <a:p>
            <a:r>
              <a:rPr lang="en-US" dirty="0" smtClean="0"/>
              <a:t>% change in Quantity:</a:t>
            </a:r>
          </a:p>
          <a:p>
            <a:r>
              <a:rPr lang="en-US" dirty="0" smtClean="0"/>
              <a:t>20-10/((20+10/2))=66%</a:t>
            </a:r>
          </a:p>
          <a:p>
            <a:endParaRPr lang="en-US" dirty="0" smtClean="0"/>
          </a:p>
          <a:p>
            <a:pPr algn="ctr"/>
            <a:r>
              <a:rPr lang="en-US" b="1" dirty="0" smtClean="0"/>
              <a:t>66% &gt; 44%</a:t>
            </a:r>
          </a:p>
          <a:p>
            <a:endParaRPr lang="en-US" dirty="0"/>
          </a:p>
          <a:p>
            <a:r>
              <a:rPr lang="en-US" dirty="0" smtClean="0"/>
              <a:t>Price Elasticity of Demand = 66/40 = </a:t>
            </a:r>
            <a:r>
              <a:rPr lang="en-US" b="1" dirty="0" smtClean="0"/>
              <a:t>1.65</a:t>
            </a:r>
            <a:endParaRPr lang="en-US" b="1" dirty="0"/>
          </a:p>
        </p:txBody>
      </p:sp>
    </p:spTree>
    <p:extLst>
      <p:ext uri="{BB962C8B-B14F-4D97-AF65-F5344CB8AC3E}">
        <p14:creationId xmlns:p14="http://schemas.microsoft.com/office/powerpoint/2010/main" val="30867771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258</TotalTime>
  <Words>418</Words>
  <Application>Microsoft Office PowerPoint</Application>
  <PresentationFormat>On-screen Show (4:3)</PresentationFormat>
  <Paragraphs>47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Civic</vt:lpstr>
      <vt:lpstr>Restaurant Meals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 Shots</dc:title>
  <dc:creator>Rebecca Hyman</dc:creator>
  <cp:lastModifiedBy>Buffie Schmidt</cp:lastModifiedBy>
  <cp:revision>8</cp:revision>
  <dcterms:created xsi:type="dcterms:W3CDTF">2013-01-27T22:56:10Z</dcterms:created>
  <dcterms:modified xsi:type="dcterms:W3CDTF">2013-01-28T23:07:58Z</dcterms:modified>
</cp:coreProperties>
</file>