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56BB932-C745-4455-AA08-5F3F997D298B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78685E3-A0A0-4B07-809B-D342C2891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4015" b="94663" l="23186" r="90492">
                        <a14:foregroundMark x1="25438" y1="29836" x2="39366" y2="67617"/>
                        <a14:foregroundMark x1="27189" y1="28866" x2="46122" y2="30018"/>
                        <a14:foregroundMark x1="76647" y1="61310" x2="88824" y2="64221"/>
                        <a14:foregroundMark x1="24103" y1="80230" x2="56714" y2="88781"/>
                        <a14:foregroundMark x1="62385" y1="89206" x2="89408" y2="82474"/>
                        <a14:foregroundMark x1="88824" y1="79806" x2="88574" y2="63432"/>
                        <a14:foregroundMark x1="28941" y1="31656" x2="44370" y2="34081"/>
                        <a14:backgroundMark x1="25855" y1="28987" x2="25855" y2="28987"/>
                        <a14:backgroundMark x1="31109" y1="28866" x2="31109" y2="28866"/>
                        <a14:backgroundMark x1="38616" y1="29715" x2="38616" y2="29715"/>
                        <a14:backgroundMark x1="45788" y1="30261" x2="45788" y2="30261"/>
                        <a14:backgroundMark x1="59299" y1="43784" x2="59299" y2="43784"/>
                        <a14:backgroundMark x1="61218" y1="44754" x2="61218" y2="44754"/>
                        <a14:backgroundMark x1="71059" y1="55124" x2="71059" y2="55124"/>
                        <a14:backgroundMark x1="75313" y1="56640" x2="75313" y2="56640"/>
                        <a14:backgroundMark x1="76814" y1="59915" x2="76814" y2="59915"/>
                        <a14:backgroundMark x1="38782" y1="67495" x2="38782" y2="67495"/>
                        <a14:backgroundMark x1="24687" y1="81625" x2="24687" y2="81625"/>
                        <a14:backgroundMark x1="45955" y1="87144" x2="45955" y2="87144"/>
                        <a14:backgroundMark x1="58716" y1="87690" x2="58716" y2="87690"/>
                        <a14:backgroundMark x1="66555" y1="87144" x2="66555" y2="87144"/>
                        <a14:backgroundMark x1="78148" y1="87386" x2="78148" y2="87386"/>
                        <a14:backgroundMark x1="89158" y1="81504" x2="89158" y2="81504"/>
                        <a14:backgroundMark x1="89158" y1="64645" x2="89158" y2="64645"/>
                        <a14:backgroundMark x1="29942" y1="27350" x2="29942" y2="27350"/>
                        <a14:backgroundMark x1="57882" y1="36568" x2="57882" y2="36568"/>
                        <a14:backgroundMark x1="61551" y1="35901" x2="61551" y2="35901"/>
                        <a14:backgroundMark x1="54629" y1="35597" x2="54629" y2="35597"/>
                        <a14:backgroundMark x1="33945" y1="27168" x2="33945" y2="27168"/>
                        <a14:backgroundMark x1="64304" y1="35901" x2="64304" y2="35901"/>
                        <a14:backgroundMark x1="55379" y1="37841" x2="56547" y2="37841"/>
                        <a14:backgroundMark x1="56547" y1="40388" x2="56547" y2="40388"/>
                        <a14:backgroundMark x1="53878" y1="38266" x2="53878" y2="38266"/>
                        <a14:backgroundMark x1="58132" y1="41904" x2="58132" y2="41904"/>
                        <a14:backgroundMark x1="21852" y1="39418" x2="21852" y2="39418"/>
                        <a14:backgroundMark x1="21601" y1="41662" x2="21601" y2="41662"/>
                        <a14:backgroundMark x1="28190" y1="41116" x2="28190" y2="41116"/>
                        <a14:backgroundMark x1="27773" y1="39964" x2="27773" y2="39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8" t="22258" r="5652" b="7348"/>
          <a:stretch/>
        </p:blipFill>
        <p:spPr>
          <a:xfrm rot="1052032">
            <a:off x="383458" y="688258"/>
            <a:ext cx="3864077" cy="482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3352" y="663714"/>
            <a:ext cx="326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>
                    <a:lumMod val="95000"/>
                  </a:schemeClr>
                </a:solidFill>
              </a:rPr>
              <a:t>Cost </a:t>
            </a:r>
            <a:endParaRPr lang="en-US" sz="4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482" y="3254458"/>
            <a:ext cx="6777037" cy="276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34816"/>
            <a:ext cx="7010400" cy="128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86911" y="2514600"/>
            <a:ext cx="697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“Farming indoors could reduce the use of pesticides and herbicides”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11562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600200" y="1752600"/>
            <a:ext cx="4191000" cy="3733800"/>
            <a:chOff x="1981200" y="1524000"/>
            <a:chExt cx="4191000" cy="3733800"/>
          </a:xfrm>
        </p:grpSpPr>
        <p:grpSp>
          <p:nvGrpSpPr>
            <p:cNvPr id="22" name="Group 21"/>
            <p:cNvGrpSpPr/>
            <p:nvPr/>
          </p:nvGrpSpPr>
          <p:grpSpPr>
            <a:xfrm>
              <a:off x="1981200" y="1524000"/>
              <a:ext cx="4191000" cy="3733800"/>
              <a:chOff x="1981200" y="1524000"/>
              <a:chExt cx="4191000" cy="37338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981200" y="1524000"/>
                <a:ext cx="0" cy="3733800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981200" y="5257800"/>
                <a:ext cx="4191000" cy="0"/>
              </a:xfrm>
              <a:prstGeom prst="line">
                <a:avLst/>
              </a:prstGeom>
              <a:ln w="222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Freeform 12"/>
            <p:cNvSpPr/>
            <p:nvPr/>
          </p:nvSpPr>
          <p:spPr>
            <a:xfrm>
              <a:off x="2438400" y="1905000"/>
              <a:ext cx="2667000" cy="1483832"/>
            </a:xfrm>
            <a:custGeom>
              <a:avLst/>
              <a:gdLst>
                <a:gd name="connsiteX0" fmla="*/ 0 w 2165684"/>
                <a:gd name="connsiteY0" fmla="*/ 0 h 1270735"/>
                <a:gd name="connsiteX1" fmla="*/ 1097280 w 2165684"/>
                <a:gd name="connsiteY1" fmla="*/ 1270534 h 1270735"/>
                <a:gd name="connsiteX2" fmla="*/ 2165684 w 2165684"/>
                <a:gd name="connsiteY2" fmla="*/ 77002 h 12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684" h="1270735">
                  <a:moveTo>
                    <a:pt x="0" y="0"/>
                  </a:moveTo>
                  <a:cubicBezTo>
                    <a:pt x="368166" y="628850"/>
                    <a:pt x="736333" y="1257700"/>
                    <a:pt x="1097280" y="1270534"/>
                  </a:cubicBezTo>
                  <a:cubicBezTo>
                    <a:pt x="1458227" y="1283368"/>
                    <a:pt x="1811955" y="680185"/>
                    <a:pt x="2165684" y="7700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38939" y="2438400"/>
              <a:ext cx="2995061" cy="1435938"/>
            </a:xfrm>
            <a:custGeom>
              <a:avLst/>
              <a:gdLst>
                <a:gd name="connsiteX0" fmla="*/ 0 w 2743200"/>
                <a:gd name="connsiteY0" fmla="*/ 0 h 1814532"/>
                <a:gd name="connsiteX1" fmla="*/ 1174282 w 2743200"/>
                <a:gd name="connsiteY1" fmla="*/ 1809549 h 1814532"/>
                <a:gd name="connsiteX2" fmla="*/ 2743200 w 2743200"/>
                <a:gd name="connsiteY2" fmla="*/ 433137 h 181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1814532">
                  <a:moveTo>
                    <a:pt x="0" y="0"/>
                  </a:moveTo>
                  <a:cubicBezTo>
                    <a:pt x="358541" y="868680"/>
                    <a:pt x="717082" y="1737360"/>
                    <a:pt x="1174282" y="1809549"/>
                  </a:cubicBezTo>
                  <a:cubicBezTo>
                    <a:pt x="1631482" y="1881738"/>
                    <a:pt x="2187341" y="1157437"/>
                    <a:pt x="2743200" y="433137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338939" y="3513221"/>
              <a:ext cx="3128210" cy="1405552"/>
            </a:xfrm>
            <a:custGeom>
              <a:avLst/>
              <a:gdLst>
                <a:gd name="connsiteX0" fmla="*/ 0 w 3128210"/>
                <a:gd name="connsiteY0" fmla="*/ 0 h 1405552"/>
                <a:gd name="connsiteX1" fmla="*/ 664143 w 3128210"/>
                <a:gd name="connsiteY1" fmla="*/ 1174282 h 1405552"/>
                <a:gd name="connsiteX2" fmla="*/ 3128210 w 3128210"/>
                <a:gd name="connsiteY2" fmla="*/ 1405288 h 1405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28210" h="1405552">
                  <a:moveTo>
                    <a:pt x="0" y="0"/>
                  </a:moveTo>
                  <a:cubicBezTo>
                    <a:pt x="71387" y="470033"/>
                    <a:pt x="142775" y="940067"/>
                    <a:pt x="664143" y="1174282"/>
                  </a:cubicBezTo>
                  <a:cubicBezTo>
                    <a:pt x="1185511" y="1408497"/>
                    <a:pt x="2156860" y="1406892"/>
                    <a:pt x="3128210" y="1405288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310063" y="1752600"/>
              <a:ext cx="1626670" cy="3272462"/>
            </a:xfrm>
            <a:custGeom>
              <a:avLst/>
              <a:gdLst>
                <a:gd name="connsiteX0" fmla="*/ 0 w 1626670"/>
                <a:gd name="connsiteY0" fmla="*/ 2762451 h 3272462"/>
                <a:gd name="connsiteX1" fmla="*/ 1174282 w 1626670"/>
                <a:gd name="connsiteY1" fmla="*/ 3060834 h 3272462"/>
                <a:gd name="connsiteX2" fmla="*/ 1626670 w 1626670"/>
                <a:gd name="connsiteY2" fmla="*/ 0 h 327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6670" h="3272462">
                  <a:moveTo>
                    <a:pt x="0" y="2762451"/>
                  </a:moveTo>
                  <a:cubicBezTo>
                    <a:pt x="451585" y="3141847"/>
                    <a:pt x="903170" y="3521243"/>
                    <a:pt x="1174282" y="3060834"/>
                  </a:cubicBezTo>
                  <a:cubicBezTo>
                    <a:pt x="1445394" y="2600425"/>
                    <a:pt x="1536032" y="1300212"/>
                    <a:pt x="162667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6149" y="1775323"/>
              <a:ext cx="552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ATC</a:t>
              </a:r>
              <a:r>
                <a:rPr lang="en-US" sz="1200" baseline="-25000" dirty="0" smtClean="0"/>
                <a:t>0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25979" y="2508416"/>
              <a:ext cx="552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AVC</a:t>
              </a:r>
              <a:r>
                <a:rPr lang="en-US" sz="1200" baseline="-25000" dirty="0" smtClean="0"/>
                <a:t>0</a:t>
              </a:r>
              <a:endParaRPr 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0200" y="2971800"/>
              <a:ext cx="552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AVC</a:t>
              </a:r>
              <a:r>
                <a:rPr lang="en-US" sz="1200" baseline="-25000" dirty="0"/>
                <a:t>1</a:t>
              </a:r>
              <a:endParaRPr lang="en-US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4795" y="4776790"/>
              <a:ext cx="552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AFC</a:t>
              </a:r>
              <a:r>
                <a:rPr lang="en-US" sz="1200" baseline="-25000" dirty="0" smtClean="0"/>
                <a:t>0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44754" y="1526670"/>
              <a:ext cx="552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</a:t>
              </a:r>
              <a:r>
                <a:rPr lang="en-US" sz="1200" dirty="0" smtClean="0"/>
                <a:t>C</a:t>
              </a:r>
              <a:r>
                <a:rPr lang="en-US" sz="1200" baseline="-25000" dirty="0" smtClean="0"/>
                <a:t>0</a:t>
              </a:r>
              <a:endParaRPr lang="en-US" sz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39440" y="91155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CROPS</a:t>
            </a:r>
            <a:endParaRPr lang="en-US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3196356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Dollars per plant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71800" y="5715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Number of Plants Produced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857775" y="1957756"/>
            <a:ext cx="2752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dirty="0" smtClean="0"/>
              <a:t>Advances in technology reduce the cost of production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Due to the environmental controls involved in vertical farming, there is a reduced need for pesticides and herbicides, thus lowering average variable cost and therefore average total cost as well</a:t>
            </a:r>
            <a:endParaRPr lang="en-US" sz="1600" dirty="0"/>
          </a:p>
        </p:txBody>
      </p:sp>
      <p:sp>
        <p:nvSpPr>
          <p:cNvPr id="20" name="Freeform 19"/>
          <p:cNvSpPr/>
          <p:nvPr/>
        </p:nvSpPr>
        <p:spPr>
          <a:xfrm>
            <a:off x="2110339" y="3048000"/>
            <a:ext cx="2995061" cy="1435938"/>
          </a:xfrm>
          <a:custGeom>
            <a:avLst/>
            <a:gdLst>
              <a:gd name="connsiteX0" fmla="*/ 0 w 2743200"/>
              <a:gd name="connsiteY0" fmla="*/ 0 h 1814532"/>
              <a:gd name="connsiteX1" fmla="*/ 1174282 w 2743200"/>
              <a:gd name="connsiteY1" fmla="*/ 1809549 h 1814532"/>
              <a:gd name="connsiteX2" fmla="*/ 2743200 w 2743200"/>
              <a:gd name="connsiteY2" fmla="*/ 433137 h 18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1814532">
                <a:moveTo>
                  <a:pt x="0" y="0"/>
                </a:moveTo>
                <a:cubicBezTo>
                  <a:pt x="358541" y="868680"/>
                  <a:pt x="717082" y="1737360"/>
                  <a:pt x="1174282" y="1809549"/>
                </a:cubicBezTo>
                <a:cubicBezTo>
                  <a:pt x="1631482" y="1881738"/>
                  <a:pt x="2187341" y="1157437"/>
                  <a:pt x="2743200" y="433137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209800" y="2478568"/>
            <a:ext cx="2667000" cy="1483832"/>
          </a:xfrm>
          <a:custGeom>
            <a:avLst/>
            <a:gdLst>
              <a:gd name="connsiteX0" fmla="*/ 0 w 2165684"/>
              <a:gd name="connsiteY0" fmla="*/ 0 h 1270735"/>
              <a:gd name="connsiteX1" fmla="*/ 1097280 w 2165684"/>
              <a:gd name="connsiteY1" fmla="*/ 1270534 h 1270735"/>
              <a:gd name="connsiteX2" fmla="*/ 2165684 w 2165684"/>
              <a:gd name="connsiteY2" fmla="*/ 77002 h 1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5684" h="1270735">
                <a:moveTo>
                  <a:pt x="0" y="0"/>
                </a:moveTo>
                <a:cubicBezTo>
                  <a:pt x="368166" y="628850"/>
                  <a:pt x="736333" y="1257700"/>
                  <a:pt x="1097280" y="1270534"/>
                </a:cubicBezTo>
                <a:cubicBezTo>
                  <a:pt x="1458227" y="1283368"/>
                  <a:pt x="1811955" y="680185"/>
                  <a:pt x="2165684" y="770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881739" y="2133600"/>
            <a:ext cx="1852061" cy="3272462"/>
          </a:xfrm>
          <a:custGeom>
            <a:avLst/>
            <a:gdLst>
              <a:gd name="connsiteX0" fmla="*/ 0 w 1626670"/>
              <a:gd name="connsiteY0" fmla="*/ 2762451 h 3272462"/>
              <a:gd name="connsiteX1" fmla="*/ 1174282 w 1626670"/>
              <a:gd name="connsiteY1" fmla="*/ 3060834 h 3272462"/>
              <a:gd name="connsiteX2" fmla="*/ 1626670 w 1626670"/>
              <a:gd name="connsiteY2" fmla="*/ 0 h 327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670" h="3272462">
                <a:moveTo>
                  <a:pt x="0" y="2762451"/>
                </a:moveTo>
                <a:cubicBezTo>
                  <a:pt x="451585" y="3141847"/>
                  <a:pt x="903170" y="3521243"/>
                  <a:pt x="1174282" y="3060834"/>
                </a:cubicBezTo>
                <a:cubicBezTo>
                  <a:pt x="1445394" y="2600425"/>
                  <a:pt x="1536032" y="1300212"/>
                  <a:pt x="162667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57549" y="2466201"/>
            <a:ext cx="55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ATC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866949" y="2085201"/>
            <a:ext cx="55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MC</a:t>
            </a:r>
            <a:r>
              <a:rPr lang="en-US" sz="1200" baseline="-25000" dirty="0"/>
              <a:t>1</a:t>
            </a:r>
            <a:endParaRPr lang="en-US" sz="1200" dirty="0"/>
          </a:p>
        </p:txBody>
      </p:sp>
      <p:sp>
        <p:nvSpPr>
          <p:cNvPr id="2" name="Down Arrow 1"/>
          <p:cNvSpPr/>
          <p:nvPr/>
        </p:nvSpPr>
        <p:spPr>
          <a:xfrm>
            <a:off x="3705325" y="3533275"/>
            <a:ext cx="12954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3832860" y="3962400"/>
            <a:ext cx="129540" cy="36933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512419" y="2875516"/>
            <a:ext cx="135556" cy="13849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8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668</TotalTime>
  <Words>68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Austin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BWS</cp:lastModifiedBy>
  <cp:revision>15</cp:revision>
  <dcterms:created xsi:type="dcterms:W3CDTF">2012-10-29T01:06:55Z</dcterms:created>
  <dcterms:modified xsi:type="dcterms:W3CDTF">2013-02-07T19:25:09Z</dcterms:modified>
</cp:coreProperties>
</file>