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5" d="100"/>
          <a:sy n="105" d="100"/>
        </p:scale>
        <p:origin x="-1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CF3F8A63-F2A1-44A4-A4D1-B2B9C28AB9DB}" type="datetime1">
              <a:rPr lang="en-US"/>
              <a:pPr/>
              <a:t>11/5/2012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B77F108C-2518-4D60-9FAF-6346FD9D7826}" type="datetime1">
              <a:rPr lang="en-US"/>
              <a:pPr/>
              <a:t>11/5/2012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8AF02B71-8991-4516-A01E-F1A9ACD28BDC}" type="slidenum">
              <a:rPr/>
              <a:pPr/>
              <a:t>‹#›</a:t>
            </a:fld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468809B-EBA0-2A45-ABA8-AB548E99FFCF}" type="datetimeFigureOut">
              <a:rPr lang="en-US" smtClean="0"/>
              <a:pPr/>
              <a:t>11/5/2012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5EE0387E-66B9-8948-9A79-5864AB9679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  <p:sldLayoutId id="2147483882" r:id="rId18"/>
    <p:sldLayoutId id="2147483883" r:id="rId19"/>
    <p:sldLayoutId id="2147483884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6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Supply &amp; Demand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973993"/>
          </a:xfrm>
        </p:spPr>
        <p:txBody>
          <a:bodyPr>
            <a:noAutofit/>
          </a:bodyPr>
          <a:lstStyle/>
          <a:p>
            <a:pPr algn="r"/>
            <a:r>
              <a:rPr lang="en-US" sz="1600" dirty="0" smtClean="0"/>
              <a:t>Student name</a:t>
            </a:r>
            <a:endParaRPr lang="en-US" sz="1600" dirty="0" smtClean="0"/>
          </a:p>
          <a:p>
            <a:pPr algn="r"/>
            <a:r>
              <a:rPr lang="en-US" sz="1600" dirty="0" smtClean="0"/>
              <a:t>ECON 2106</a:t>
            </a:r>
          </a:p>
          <a:p>
            <a:pPr algn="r"/>
            <a:r>
              <a:rPr lang="en-US" sz="1600" dirty="0" smtClean="0"/>
              <a:t>8.25.2011</a:t>
            </a:r>
            <a:endParaRPr lang="en-US" sz="1600" dirty="0"/>
          </a:p>
        </p:txBody>
      </p:sp>
      <p:pic>
        <p:nvPicPr>
          <p:cNvPr id="7" name="Picture 6" descr="14100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9358" y="1125250"/>
            <a:ext cx="3300735" cy="247555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909111" y="1471507"/>
            <a:ext cx="6516611" cy="1579934"/>
          </a:xfrm>
        </p:spPr>
        <p:txBody>
          <a:bodyPr>
            <a:normAutofit fontScale="90000"/>
          </a:bodyPr>
          <a:lstStyle/>
          <a:p>
            <a:pPr algn="r"/>
            <a:r>
              <a:rPr lang="en-US" sz="4000" dirty="0" smtClean="0"/>
              <a:t>“Brewer’s Outlook Is Weak As Industry’s Woes Mount.”</a:t>
            </a:r>
            <a:br>
              <a:rPr lang="en-US" sz="4000" dirty="0" smtClean="0"/>
            </a:b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	</a:t>
            </a:r>
            <a:r>
              <a:rPr lang="en-US" sz="1600" dirty="0" smtClean="0"/>
              <a:t>-The Wall Street Journal, Augusta 24, 2011.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130658" y="4042774"/>
            <a:ext cx="542096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“Heineken’s net profit fell €605 million, compared with €700 million a year earlier.”</a:t>
            </a:r>
            <a:endParaRPr lang="en-US" sz="28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553706"/>
          </a:xfrm>
        </p:spPr>
        <p:txBody>
          <a:bodyPr/>
          <a:lstStyle/>
          <a:p>
            <a:r>
              <a:rPr lang="en-US" dirty="0" smtClean="0"/>
              <a:t>Last Year’s Beer Market</a:t>
            </a:r>
            <a:br>
              <a:rPr lang="en-US" dirty="0" smtClean="0"/>
            </a:br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378359" y="3585227"/>
            <a:ext cx="370079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228756" y="5404647"/>
            <a:ext cx="4028582" cy="309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V="1">
            <a:off x="3343351" y="2475509"/>
            <a:ext cx="2898019" cy="256513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2633039" y="2044621"/>
            <a:ext cx="3268065" cy="275752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406389" y="1919496"/>
            <a:ext cx="134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Supply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5959425" y="4855980"/>
            <a:ext cx="595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</a:t>
            </a:r>
          </a:p>
        </p:txBody>
      </p:sp>
      <p:cxnSp>
        <p:nvCxnSpPr>
          <p:cNvPr id="42" name="Straight Connector 41"/>
          <p:cNvCxnSpPr/>
          <p:nvPr/>
        </p:nvCxnSpPr>
        <p:spPr>
          <a:xfrm rot="10800000">
            <a:off x="2228755" y="3798455"/>
            <a:ext cx="2489070" cy="1588"/>
          </a:xfrm>
          <a:prstGeom prst="line">
            <a:avLst/>
          </a:prstGeom>
          <a:ln cap="flat">
            <a:solidFill>
              <a:schemeClr val="accent1">
                <a:lumMod val="50000"/>
              </a:schemeClr>
            </a:solidFill>
            <a:prstDash val="dash"/>
            <a:round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>
            <a:off x="3913934" y="4600757"/>
            <a:ext cx="1606192" cy="1588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895348" y="5457047"/>
            <a:ext cx="820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EQ1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1362986" y="3244457"/>
            <a:ext cx="865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EP1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278790" y="2075399"/>
            <a:ext cx="1949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Price of Beer</a:t>
            </a:r>
            <a:endParaRPr lang="en-US" sz="2000" dirty="0"/>
          </a:p>
        </p:txBody>
      </p:sp>
      <p:sp>
        <p:nvSpPr>
          <p:cNvPr id="60" name="TextBox 59"/>
          <p:cNvSpPr txBox="1"/>
          <p:nvPr/>
        </p:nvSpPr>
        <p:spPr>
          <a:xfrm>
            <a:off x="3120446" y="6213930"/>
            <a:ext cx="237069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Quantity of Beer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5877"/>
            <a:ext cx="7556313" cy="897620"/>
          </a:xfrm>
        </p:spPr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Current Beer Market</a:t>
            </a:r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378359" y="3585227"/>
            <a:ext cx="3700794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V="1">
            <a:off x="2228756" y="5404647"/>
            <a:ext cx="4028582" cy="3097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3330217" y="2278629"/>
            <a:ext cx="2927121" cy="26465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3649328" y="1315563"/>
            <a:ext cx="3317434" cy="29728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966762" y="4288435"/>
            <a:ext cx="6117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D1</a:t>
            </a:r>
          </a:p>
        </p:txBody>
      </p:sp>
      <p:cxnSp>
        <p:nvCxnSpPr>
          <p:cNvPr id="15" name="Straight Connector 14"/>
          <p:cNvCxnSpPr/>
          <p:nvPr/>
        </p:nvCxnSpPr>
        <p:spPr>
          <a:xfrm rot="10800000">
            <a:off x="2228755" y="3809642"/>
            <a:ext cx="2271818" cy="1590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6200000" flipH="1">
            <a:off x="3712819" y="4621840"/>
            <a:ext cx="1625982" cy="1587"/>
          </a:xfrm>
          <a:prstGeom prst="line">
            <a:avLst/>
          </a:prstGeom>
          <a:ln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5136701" y="5457045"/>
            <a:ext cx="820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EQ1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362988" y="3626567"/>
            <a:ext cx="865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EP1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278790" y="2075399"/>
            <a:ext cx="19499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Price of Beer</a:t>
            </a:r>
            <a:endParaRPr lang="en-US" sz="2000" dirty="0"/>
          </a:p>
        </p:txBody>
      </p:sp>
      <p:sp>
        <p:nvSpPr>
          <p:cNvPr id="20" name="TextBox 19"/>
          <p:cNvSpPr txBox="1"/>
          <p:nvPr/>
        </p:nvSpPr>
        <p:spPr>
          <a:xfrm>
            <a:off x="3120446" y="6213930"/>
            <a:ext cx="23706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Quantity of Beer</a:t>
            </a:r>
          </a:p>
          <a:p>
            <a:endParaRPr lang="en-US" sz="2000" dirty="0"/>
          </a:p>
        </p:txBody>
      </p:sp>
      <p:sp>
        <p:nvSpPr>
          <p:cNvPr id="21" name="TextBox 20"/>
          <p:cNvSpPr txBox="1"/>
          <p:nvPr/>
        </p:nvSpPr>
        <p:spPr>
          <a:xfrm>
            <a:off x="6488709" y="1750274"/>
            <a:ext cx="1566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Supply</a:t>
            </a:r>
            <a:endParaRPr lang="en-US" dirty="0"/>
          </a:p>
        </p:txBody>
      </p:sp>
      <p:cxnSp>
        <p:nvCxnSpPr>
          <p:cNvPr id="23" name="Straight Connector 22"/>
          <p:cNvCxnSpPr/>
          <p:nvPr/>
        </p:nvCxnSpPr>
        <p:spPr>
          <a:xfrm rot="10800000">
            <a:off x="2636663" y="2187372"/>
            <a:ext cx="3320926" cy="2829111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rot="10800000" flipV="1">
            <a:off x="2228756" y="2986661"/>
            <a:ext cx="3262381" cy="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16200000" flipH="1">
            <a:off x="4266658" y="4211144"/>
            <a:ext cx="2448958" cy="1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362988" y="2801999"/>
            <a:ext cx="8657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EP2</a:t>
            </a:r>
            <a:endParaRPr 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4116160" y="5457045"/>
            <a:ext cx="820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EQ2</a:t>
            </a:r>
            <a:endParaRPr lang="en-US" dirty="0"/>
          </a:p>
        </p:txBody>
      </p:sp>
      <p:sp>
        <p:nvSpPr>
          <p:cNvPr id="26" name="Up Arrow 25"/>
          <p:cNvSpPr/>
          <p:nvPr/>
        </p:nvSpPr>
        <p:spPr>
          <a:xfrm rot="13692954">
            <a:off x="3321239" y="1756204"/>
            <a:ext cx="474443" cy="726802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Up Arrow 49"/>
          <p:cNvSpPr/>
          <p:nvPr/>
        </p:nvSpPr>
        <p:spPr>
          <a:xfrm rot="10800000">
            <a:off x="2617662" y="3232596"/>
            <a:ext cx="412748" cy="369332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Up Arrow 50"/>
          <p:cNvSpPr/>
          <p:nvPr/>
        </p:nvSpPr>
        <p:spPr>
          <a:xfrm rot="16200000">
            <a:off x="4745661" y="4740561"/>
            <a:ext cx="412748" cy="369332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Rectangle 52"/>
          <p:cNvSpPr/>
          <p:nvPr/>
        </p:nvSpPr>
        <p:spPr>
          <a:xfrm>
            <a:off x="6010656" y="4946935"/>
            <a:ext cx="4780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/>
              <a:t>D2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6185" y="201364"/>
            <a:ext cx="4637707" cy="99133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Why the big change?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381094" y="1579936"/>
            <a:ext cx="6179566" cy="4546228"/>
          </a:xfrm>
        </p:spPr>
        <p:txBody>
          <a:bodyPr>
            <a:normAutofit/>
          </a:bodyPr>
          <a:lstStyle/>
          <a:p>
            <a:pPr>
              <a:buClr>
                <a:schemeClr val="bg1"/>
              </a:buClr>
              <a:buFont typeface="Arial"/>
              <a:buChar char="•"/>
            </a:pPr>
            <a:endParaRPr lang="en-US" sz="1800" dirty="0" smtClean="0"/>
          </a:p>
          <a:p>
            <a:pPr>
              <a:buClr>
                <a:schemeClr val="bg1"/>
              </a:buClr>
            </a:pPr>
            <a:endParaRPr lang="en-US" sz="1800" dirty="0" smtClean="0"/>
          </a:p>
        </p:txBody>
      </p:sp>
      <p:sp>
        <p:nvSpPr>
          <p:cNvPr id="10" name="Down Arrow 9"/>
          <p:cNvSpPr/>
          <p:nvPr/>
        </p:nvSpPr>
        <p:spPr>
          <a:xfrm>
            <a:off x="4274815" y="2104085"/>
            <a:ext cx="1424939" cy="2955488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028585" y="5664499"/>
            <a:ext cx="13101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Income</a:t>
            </a:r>
            <a:endParaRPr lang="en-US" sz="2400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2" name="Equal 11"/>
          <p:cNvSpPr/>
          <p:nvPr/>
        </p:nvSpPr>
        <p:spPr>
          <a:xfrm>
            <a:off x="2795667" y="2584259"/>
            <a:ext cx="913819" cy="646331"/>
          </a:xfrm>
          <a:prstGeom prst="mathEqual">
            <a:avLst/>
          </a:prstGeom>
          <a:noFill/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469415" y="5295167"/>
            <a:ext cx="26390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Demand</a:t>
            </a:r>
          </a:p>
          <a:p>
            <a:pPr algn="ctr"/>
            <a:r>
              <a:rPr lang="en-US" sz="2400" dirty="0" smtClean="0">
                <a:solidFill>
                  <a:schemeClr val="accent6">
                    <a:lumMod val="40000"/>
                    <a:lumOff val="60000"/>
                  </a:schemeClr>
                </a:solidFill>
              </a:rPr>
              <a:t>of a normal good</a:t>
            </a:r>
          </a:p>
        </p:txBody>
      </p:sp>
      <p:sp>
        <p:nvSpPr>
          <p:cNvPr id="15" name="Down Arrow 14"/>
          <p:cNvSpPr/>
          <p:nvPr/>
        </p:nvSpPr>
        <p:spPr>
          <a:xfrm>
            <a:off x="1028585" y="2104085"/>
            <a:ext cx="1424939" cy="2955488"/>
          </a:xfrm>
          <a:prstGeom prst="downArrow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images-1.jpeg"/>
          <p:cNvPicPr>
            <a:picLocks noChangeAspect="1"/>
          </p:cNvPicPr>
          <p:nvPr/>
        </p:nvPicPr>
        <p:blipFill>
          <a:blip r:embed="rId2">
            <a:alphaModFix amt="86000"/>
          </a:blip>
          <a:stretch>
            <a:fillRect/>
          </a:stretch>
        </p:blipFill>
        <p:spPr>
          <a:xfrm rot="10800000">
            <a:off x="5056983" y="1192696"/>
            <a:ext cx="913818" cy="2597165"/>
          </a:xfrm>
          <a:prstGeom prst="rect">
            <a:avLst/>
          </a:prstGeom>
        </p:spPr>
      </p:pic>
      <p:pic>
        <p:nvPicPr>
          <p:cNvPr id="19" name="Picture Placeholder 18" descr="images-4.jpeg"/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-467" r="-467"/>
          <a:stretch>
            <a:fillRect/>
          </a:stretch>
        </p:blipFill>
        <p:spPr/>
      </p:pic>
      <p:pic>
        <p:nvPicPr>
          <p:cNvPr id="21" name="Picture Placeholder 20" descr="images-2.jpeg"/>
          <p:cNvPicPr>
            <a:picLocks noGrp="1" noChangeAspect="1"/>
          </p:cNvPicPr>
          <p:nvPr>
            <p:ph type="pic" sz="quarter" idx="13"/>
          </p:nvPr>
        </p:nvPicPr>
        <p:blipFill>
          <a:blip r:embed="rId4"/>
          <a:srcRect t="-16186" b="-16186"/>
          <a:stretch>
            <a:fillRect/>
          </a:stretch>
        </p:blipFill>
        <p:spPr/>
      </p:pic>
      <p:pic>
        <p:nvPicPr>
          <p:cNvPr id="22" name="Picture 21" descr="images-3.jpeg"/>
          <p:cNvPicPr preferRelativeResize="0">
            <a:picLocks/>
          </p:cNvPicPr>
          <p:nvPr/>
        </p:nvPicPr>
        <p:blipFill>
          <a:blip r:embed="rId5"/>
          <a:stretch>
            <a:fillRect/>
          </a:stretch>
        </p:blipFill>
        <p:spPr>
          <a:xfrm>
            <a:off x="6802438" y="201364"/>
            <a:ext cx="2057400" cy="217357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dvantage">
  <a:themeElements>
    <a:clrScheme name="Custom 3">
      <a:dk1>
        <a:sysClr val="windowText" lastClr="000000"/>
      </a:dk1>
      <a:lt1>
        <a:sysClr val="window" lastClr="FFFFFF"/>
      </a:lt1>
      <a:dk2>
        <a:srgbClr val="2B142D"/>
      </a:dk2>
      <a:lt2>
        <a:srgbClr val="21CC46"/>
      </a:lt2>
      <a:accent1>
        <a:srgbClr val="008000"/>
      </a:accent1>
      <a:accent2>
        <a:srgbClr val="335542"/>
      </a:accent2>
      <a:accent3>
        <a:srgbClr val="63D063"/>
      </a:accent3>
      <a:accent4>
        <a:srgbClr val="008040"/>
      </a:accent4>
      <a:accent5>
        <a:srgbClr val="F7901E"/>
      </a:accent5>
      <a:accent6>
        <a:srgbClr val="5ACA20"/>
      </a:accent6>
      <a:hlink>
        <a:srgbClr val="00FF00"/>
      </a:hlink>
      <a:folHlink>
        <a:srgbClr val="FF0000"/>
      </a:folHlink>
    </a:clrScheme>
    <a:fontScheme name="Advantage">
      <a:majorFont>
        <a:latin typeface="Rockwell"/>
        <a:ea typeface=""/>
        <a:cs typeface=""/>
        <a:font script="Jpan" typeface="ＭＳ ゴシック"/>
      </a:majorFont>
      <a:minorFont>
        <a:latin typeface="Rockwell"/>
        <a:ea typeface=""/>
        <a:cs typeface=""/>
        <a:font script="Jpan" typeface="ＭＳ ゴシック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624</TotalTime>
  <Words>74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Advantage</vt:lpstr>
      <vt:lpstr>Supply &amp; Demand   </vt:lpstr>
      <vt:lpstr>“Brewer’s Outlook Is Weak As Industry’s Woes Mount.”   -The Wall Street Journal, Augusta 24, 2011.</vt:lpstr>
      <vt:lpstr>Last Year’s Beer Market </vt:lpstr>
      <vt:lpstr> Current Beer Market</vt:lpstr>
      <vt:lpstr>Why the big change?</vt:lpstr>
    </vt:vector>
  </TitlesOfParts>
  <Company>Augusta State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Lacey Ross</dc:creator>
  <cp:lastModifiedBy>BWS</cp:lastModifiedBy>
  <cp:revision>12</cp:revision>
  <dcterms:created xsi:type="dcterms:W3CDTF">2011-08-25T14:08:32Z</dcterms:created>
  <dcterms:modified xsi:type="dcterms:W3CDTF">2012-11-05T20:42:25Z</dcterms:modified>
</cp:coreProperties>
</file>