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marker val="1"/>
        <c:axId val="48947200"/>
        <c:axId val="56148352"/>
      </c:lineChart>
      <c:catAx>
        <c:axId val="48947200"/>
        <c:scaling>
          <c:orientation val="minMax"/>
        </c:scaling>
        <c:axPos val="b"/>
        <c:majorTickMark val="none"/>
        <c:tickLblPos val="none"/>
        <c:crossAx val="56148352"/>
        <c:crosses val="autoZero"/>
        <c:auto val="1"/>
        <c:lblAlgn val="ctr"/>
        <c:lblOffset val="100"/>
      </c:catAx>
      <c:valAx>
        <c:axId val="56148352"/>
        <c:scaling>
          <c:orientation val="minMax"/>
        </c:scaling>
        <c:axPos val="l"/>
        <c:numFmt formatCode="General" sourceLinked="1"/>
        <c:majorTickMark val="none"/>
        <c:tickLblPos val="none"/>
        <c:crossAx val="489472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marker val="1"/>
        <c:axId val="73201152"/>
        <c:axId val="80806272"/>
      </c:lineChart>
      <c:catAx>
        <c:axId val="73201152"/>
        <c:scaling>
          <c:orientation val="minMax"/>
        </c:scaling>
        <c:axPos val="b"/>
        <c:majorTickMark val="none"/>
        <c:tickLblPos val="none"/>
        <c:crossAx val="80806272"/>
        <c:crosses val="autoZero"/>
        <c:auto val="1"/>
        <c:lblAlgn val="ctr"/>
        <c:lblOffset val="100"/>
      </c:catAx>
      <c:valAx>
        <c:axId val="80806272"/>
        <c:scaling>
          <c:orientation val="minMax"/>
        </c:scaling>
        <c:axPos val="l"/>
        <c:numFmt formatCode="General" sourceLinked="1"/>
        <c:majorTickMark val="none"/>
        <c:tickLblPos val="none"/>
        <c:crossAx val="7320115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</cdr:x>
      <cdr:y>0.0375</cdr:y>
    </cdr:from>
    <cdr:to>
      <cdr:x>0.8125</cdr:x>
      <cdr:y>0.825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304800" y="152400"/>
          <a:ext cx="4648200" cy="320040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0.0875</cdr:x>
      <cdr:y>0.13125</cdr:y>
    </cdr:from>
    <cdr:to>
      <cdr:x>0.625</cdr:x>
      <cdr:y>0.85125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533400" y="533400"/>
          <a:ext cx="3276600" cy="292608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</cdr:x>
      <cdr:y>0.0375</cdr:y>
    </cdr:from>
    <cdr:to>
      <cdr:x>0.8125</cdr:x>
      <cdr:y>0.825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304800" y="152400"/>
          <a:ext cx="4648200" cy="320040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0.0875</cdr:x>
      <cdr:y>0.13125</cdr:y>
    </cdr:from>
    <cdr:to>
      <cdr:x>0.625</cdr:x>
      <cdr:y>0.85125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533400" y="533400"/>
          <a:ext cx="3276600" cy="292608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</cdr:x>
      <cdr:y>0</cdr:y>
    </cdr:from>
    <cdr:to>
      <cdr:x>0.8125</cdr:x>
      <cdr:y>0.6375</cdr:y>
    </cdr:to>
    <cdr:sp macro="" textlink="">
      <cdr:nvSpPr>
        <cdr:cNvPr id="7" name="Straight Connector 6"/>
        <cdr:cNvSpPr/>
      </cdr:nvSpPr>
      <cdr:spPr>
        <a:xfrm xmlns:a="http://schemas.openxmlformats.org/drawingml/2006/main">
          <a:off x="2133600" y="0"/>
          <a:ext cx="2819400" cy="25908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</cdr:x>
      <cdr:y>0.13125</cdr:y>
    </cdr:from>
    <cdr:to>
      <cdr:x>0.4375</cdr:x>
      <cdr:y>0.24375</cdr:y>
    </cdr:to>
    <cdr:sp macro="" textlink="">
      <cdr:nvSpPr>
        <cdr:cNvPr id="8" name="Right Arrow 7"/>
        <cdr:cNvSpPr/>
      </cdr:nvSpPr>
      <cdr:spPr>
        <a:xfrm xmlns:a="http://schemas.openxmlformats.org/drawingml/2006/main">
          <a:off x="1066800" y="533400"/>
          <a:ext cx="1600200" cy="4572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BB09-2C39-43B3-940B-B3DE30EA4F09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AA61-E95E-4DF2-842D-1AE4CF1A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7AA61-E95E-4DF2-842D-1AE4CF1A34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7AA61-E95E-4DF2-842D-1AE4CF1A34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8F8D-3126-4CFC-B676-2E86217A0C38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F898-24D6-427F-AA8E-2AF9F26FB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THE DEMAND FOR LOANABLE FUNDS</a:t>
            </a:r>
          </a:p>
          <a:p>
            <a:pPr>
              <a:buNone/>
            </a:pPr>
            <a:endParaRPr lang="en-US" sz="4400" dirty="0">
              <a:ln>
                <a:solidFill>
                  <a:schemeClr val="bg2"/>
                </a:solidFill>
              </a:ln>
              <a:solidFill>
                <a:schemeClr val="tx1">
                  <a:lumMod val="75000"/>
                </a:schemeClr>
              </a:solidFill>
              <a:latin typeface="Wide Latin" pitchFamily="18" charset="0"/>
            </a:endParaRPr>
          </a:p>
          <a:p>
            <a:pPr>
              <a:buNone/>
            </a:pPr>
            <a:r>
              <a:rPr lang="en-US" sz="4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						</a:t>
            </a:r>
          </a:p>
          <a:p>
            <a:pPr>
              <a:buNone/>
            </a:pPr>
            <a:r>
              <a:rPr lang="en-US" sz="4400" dirty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	</a:t>
            </a:r>
            <a:r>
              <a:rPr lang="en-US" sz="4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				</a:t>
            </a:r>
            <a:endParaRPr lang="en-US" sz="1600" dirty="0" smtClean="0">
              <a:ln>
                <a:solidFill>
                  <a:schemeClr val="bg2"/>
                </a:solidFill>
              </a:ln>
              <a:solidFill>
                <a:schemeClr val="tx1">
                  <a:lumMod val="75000"/>
                </a:schemeClr>
              </a:solidFill>
              <a:latin typeface="Wide Latin" pitchFamily="18" charset="0"/>
            </a:endParaRPr>
          </a:p>
          <a:p>
            <a:pPr>
              <a:buNone/>
            </a:pPr>
            <a:r>
              <a:rPr lang="en-US" sz="1600" dirty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	</a:t>
            </a:r>
            <a:r>
              <a:rPr lang="en-US" sz="16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75000"/>
                  </a:schemeClr>
                </a:solidFill>
                <a:latin typeface="Wide Latin" pitchFamily="18" charset="0"/>
              </a:rPr>
              <a:t>				Econ 2105-C ,10/20/09</a:t>
            </a:r>
            <a:endParaRPr lang="en-US" sz="4400" dirty="0">
              <a:ln>
                <a:solidFill>
                  <a:schemeClr val="bg2"/>
                </a:solidFill>
              </a:ln>
              <a:solidFill>
                <a:schemeClr val="tx1">
                  <a:lumMod val="75000"/>
                </a:schemeClr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Old English Text MT" pitchFamily="66" charset="0"/>
              </a:rPr>
              <a:t>The New York Times</a:t>
            </a:r>
            <a:endParaRPr lang="en-US" sz="6600" dirty="0"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Eastman Machine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owned tool company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Buffalo, New York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been making cutting tools for the textile industry for 120 years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Robert Stevenson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President and CEO of Eastman Machine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Last year had to lay off a dozen workers due to financial decline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However, the dollar’s near 20% decline since March has made Eastman Machine’s goods more competitive</a:t>
            </a:r>
          </a:p>
          <a:p>
            <a:pPr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ernard MT Condensed" pitchFamily="18" charset="0"/>
              </a:rPr>
              <a:t>Increase in Expected Profit!!!</a:t>
            </a:r>
            <a:endParaRPr lang="en-US" sz="540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31242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14800" y="1371600"/>
            <a:ext cx="3124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Mr. Stevenson and Eastman Machine are expecting a substantial increase in profit!!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EXPECTED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“Other things remaining the same, the greater the expected profit from new capital, the greater is the amount of investment and the greater is the demand for </a:t>
            </a:r>
            <a:r>
              <a:rPr lang="en-US" dirty="0" err="1" smtClean="0"/>
              <a:t>loanable</a:t>
            </a:r>
            <a:r>
              <a:rPr lang="en-US" dirty="0" smtClean="0"/>
              <a:t> funds.”</a:t>
            </a:r>
          </a:p>
          <a:p>
            <a:pPr>
              <a:buNone/>
            </a:pPr>
            <a:r>
              <a:rPr lang="en-US" dirty="0" smtClean="0"/>
              <a:t>					-- Textbook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Hence, Demand for </a:t>
            </a:r>
            <a:r>
              <a:rPr lang="en-US" dirty="0" err="1" smtClean="0"/>
              <a:t>Loanable</a:t>
            </a:r>
            <a:r>
              <a:rPr lang="en-US" dirty="0" smtClean="0"/>
              <a:t> Funds Curve shifts rightward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-1295400" y="2743200"/>
            <a:ext cx="487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52578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Interest Rate (% per year)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Loanable</a:t>
            </a:r>
            <a:r>
              <a:rPr lang="en-US" dirty="0" smtClean="0"/>
              <a:t> Funds </a:t>
            </a:r>
          </a:p>
          <a:p>
            <a:r>
              <a:rPr lang="en-US" dirty="0" smtClean="0"/>
              <a:t>(trillions of 2000 dollars)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914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SLF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DLF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52700" y="4152900"/>
            <a:ext cx="22098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143000" y="3048000"/>
            <a:ext cx="25146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-1295400" y="2743200"/>
            <a:ext cx="487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52578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Interest Rate (% per year)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Loanable</a:t>
            </a:r>
            <a:r>
              <a:rPr lang="en-US" dirty="0" smtClean="0"/>
              <a:t> Funds </a:t>
            </a:r>
          </a:p>
          <a:p>
            <a:r>
              <a:rPr lang="en-US" dirty="0" smtClean="0"/>
              <a:t>(trillions of 2000 dollars)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914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SLF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DLF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429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DLF</a:t>
            </a:r>
            <a:r>
              <a:rPr lang="en-US" sz="1100" dirty="0" smtClean="0"/>
              <a:t>1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52700" y="4152900"/>
            <a:ext cx="22098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143000" y="3048000"/>
            <a:ext cx="25146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52800" y="3733800"/>
            <a:ext cx="30480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143000" y="2209800"/>
            <a:ext cx="37338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rot="10800000">
            <a:off x="762000" y="2362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86200" y="5334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162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The New York Times</vt:lpstr>
      <vt:lpstr>Slide 3</vt:lpstr>
      <vt:lpstr>Increase in Expected Profit!!!</vt:lpstr>
      <vt:lpstr>INCREASE IN EXPECTED PROFIT</vt:lpstr>
      <vt:lpstr>Slide 6</vt:lpstr>
      <vt:lpstr>Slide 7</vt:lpstr>
    </vt:vector>
  </TitlesOfParts>
  <Company>Augusta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BWS</cp:lastModifiedBy>
  <cp:revision>18</cp:revision>
  <dcterms:created xsi:type="dcterms:W3CDTF">2009-10-20T15:56:05Z</dcterms:created>
  <dcterms:modified xsi:type="dcterms:W3CDTF">2012-09-23T20:48:09Z</dcterms:modified>
</cp:coreProperties>
</file>