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50B8B-B3CA-429A-A8B0-5F69DB5C512A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D376B-2868-485A-B017-14DA71EFC4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6649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50B8B-B3CA-429A-A8B0-5F69DB5C512A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D376B-2868-485A-B017-14DA71EFC4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1057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50B8B-B3CA-429A-A8B0-5F69DB5C512A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D376B-2868-485A-B017-14DA71EFC4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14365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50B8B-B3CA-429A-A8B0-5F69DB5C512A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D376B-2868-485A-B017-14DA71EFC4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607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50B8B-B3CA-429A-A8B0-5F69DB5C512A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D376B-2868-485A-B017-14DA71EFC4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78938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50B8B-B3CA-429A-A8B0-5F69DB5C512A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D376B-2868-485A-B017-14DA71EFC4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66153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50B8B-B3CA-429A-A8B0-5F69DB5C512A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D376B-2868-485A-B017-14DA71EFC4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56868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50B8B-B3CA-429A-A8B0-5F69DB5C512A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D376B-2868-485A-B017-14DA71EFC4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82987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50B8B-B3CA-429A-A8B0-5F69DB5C512A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D376B-2868-485A-B017-14DA71EFC4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16363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50B8B-B3CA-429A-A8B0-5F69DB5C512A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D376B-2868-485A-B017-14DA71EFC4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3583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50B8B-B3CA-429A-A8B0-5F69DB5C512A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D376B-2868-485A-B017-14DA71EFC4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88760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50B8B-B3CA-429A-A8B0-5F69DB5C512A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5D376B-2868-485A-B017-14DA71EFC4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68273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-228600"/>
            <a:ext cx="8915400" cy="1470025"/>
          </a:xfrm>
        </p:spPr>
        <p:txBody>
          <a:bodyPr>
            <a:normAutofit/>
          </a:bodyPr>
          <a:lstStyle/>
          <a:p>
            <a:r>
              <a:rPr lang="en-US" sz="3600" dirty="0" smtClean="0"/>
              <a:t>“Swimming pools starting to go au naturel”</a:t>
            </a:r>
            <a:endParaRPr lang="en-US" sz="3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4484" y="1600200"/>
            <a:ext cx="4713515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Frame 4"/>
          <p:cNvSpPr/>
          <p:nvPr/>
        </p:nvSpPr>
        <p:spPr>
          <a:xfrm>
            <a:off x="1600200" y="1066800"/>
            <a:ext cx="5791200" cy="4495800"/>
          </a:xfrm>
          <a:prstGeom prst="fram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5029200"/>
            <a:ext cx="6400800" cy="17526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“clients like the fact that it’s a green product”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10541" y="58674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ECON </a:t>
            </a:r>
            <a:r>
              <a:rPr lang="en-US" dirty="0" smtClean="0"/>
              <a:t>2106B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351960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grpSp>
        <p:nvGrpSpPr>
          <p:cNvPr id="9" name="Group 8"/>
          <p:cNvGrpSpPr/>
          <p:nvPr/>
        </p:nvGrpSpPr>
        <p:grpSpPr>
          <a:xfrm>
            <a:off x="3429000" y="5505271"/>
            <a:ext cx="2362200" cy="1200329"/>
            <a:chOff x="6248400" y="5334000"/>
            <a:chExt cx="2362200" cy="1200329"/>
          </a:xfrm>
        </p:grpSpPr>
        <p:sp>
          <p:nvSpPr>
            <p:cNvPr id="8" name="Rectangle 7"/>
            <p:cNvSpPr/>
            <p:nvPr/>
          </p:nvSpPr>
          <p:spPr>
            <a:xfrm>
              <a:off x="6248400" y="5334000"/>
              <a:ext cx="2362200" cy="1200329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400800" y="5334000"/>
              <a:ext cx="21336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By Wendy Koch</a:t>
              </a:r>
            </a:p>
            <a:p>
              <a:pPr algn="ctr"/>
              <a:r>
                <a:rPr lang="en-US" dirty="0" smtClean="0"/>
                <a:t>USA TODAY</a:t>
              </a:r>
            </a:p>
            <a:p>
              <a:pPr algn="ctr"/>
              <a:r>
                <a:rPr lang="en-US" dirty="0" smtClean="0"/>
                <a:t>Wednesday, September 12, 2012</a:t>
              </a:r>
              <a:endParaRPr lang="en-US" dirty="0"/>
            </a:p>
          </p:txBody>
        </p:sp>
      </p:grpSp>
    </p:spTree>
    <p:extLst>
      <p:ext uri="{BB962C8B-B14F-4D97-AF65-F5344CB8AC3E}">
        <p14:creationId xmlns="" xmlns:p14="http://schemas.microsoft.com/office/powerpoint/2010/main" val="3466197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5410200" y="685799"/>
            <a:ext cx="3581400" cy="57054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30098" y="3811036"/>
            <a:ext cx="4899102" cy="281836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30098" y="457200"/>
            <a:ext cx="5127702" cy="320143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8679" y="3950628"/>
            <a:ext cx="1682207" cy="253918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5437" y="3048000"/>
            <a:ext cx="2375850" cy="210856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2435" y="591281"/>
            <a:ext cx="2632965" cy="29901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5437" y="1447800"/>
            <a:ext cx="2330925" cy="153418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0158" y="5257800"/>
            <a:ext cx="2326408" cy="95478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04800" y="4340959"/>
            <a:ext cx="300839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n</a:t>
            </a:r>
            <a:r>
              <a:rPr lang="en-US" sz="2000" dirty="0" smtClean="0"/>
              <a:t>atural pools will be cheaper to maintain, and cost about the same amount to build as similar sized chlorine pools</a:t>
            </a:r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151005" y="953631"/>
            <a:ext cx="22098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n</a:t>
            </a:r>
            <a:r>
              <a:rPr lang="en-US" sz="2400" b="1" dirty="0" smtClean="0"/>
              <a:t>atural pools are chlorine free, and chlorine is an irritant </a:t>
            </a:r>
            <a:r>
              <a:rPr lang="en-US" sz="2000" dirty="0" smtClean="0"/>
              <a:t>to skin, asthma, eyes, etc.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130098" y="29472"/>
            <a:ext cx="88615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Natural pools are BETTER than the alternative (chlorine pools) because…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5562600" y="685800"/>
            <a:ext cx="3276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/>
              <a:t>n</a:t>
            </a:r>
            <a:r>
              <a:rPr lang="en-US" sz="2000" dirty="0" smtClean="0"/>
              <a:t>atural pools are eco-friendly and aesthetically pleasing</a:t>
            </a:r>
            <a:endParaRPr lang="en-US" sz="2000" dirty="0"/>
          </a:p>
        </p:txBody>
      </p:sp>
      <p:grpSp>
        <p:nvGrpSpPr>
          <p:cNvPr id="22" name="Group 21"/>
          <p:cNvGrpSpPr/>
          <p:nvPr/>
        </p:nvGrpSpPr>
        <p:grpSpPr>
          <a:xfrm>
            <a:off x="4860886" y="1600200"/>
            <a:ext cx="1495319" cy="748296"/>
            <a:chOff x="4880643" y="1445898"/>
            <a:chExt cx="1648554" cy="838718"/>
          </a:xfrm>
        </p:grpSpPr>
        <p:sp>
          <p:nvSpPr>
            <p:cNvPr id="20" name="Right Arrow 19"/>
            <p:cNvSpPr/>
            <p:nvPr/>
          </p:nvSpPr>
          <p:spPr>
            <a:xfrm rot="8391379">
              <a:off x="4880643" y="1445898"/>
              <a:ext cx="1615837" cy="838718"/>
            </a:xfrm>
            <a:prstGeom prst="rightArrow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Box 20"/>
            <p:cNvSpPr txBox="1"/>
            <p:nvPr/>
          </p:nvSpPr>
          <p:spPr>
            <a:xfrm rot="19240553">
              <a:off x="5210474" y="1499863"/>
              <a:ext cx="1318723" cy="3804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g</a:t>
              </a:r>
              <a:r>
                <a:rPr lang="en-US" dirty="0" smtClean="0"/>
                <a:t>o green!</a:t>
              </a:r>
              <a:endParaRPr lang="en-US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4691303" y="5972175"/>
            <a:ext cx="1611351" cy="838200"/>
            <a:chOff x="4662730" y="5906536"/>
            <a:chExt cx="1611351" cy="838200"/>
          </a:xfrm>
        </p:grpSpPr>
        <p:sp>
          <p:nvSpPr>
            <p:cNvPr id="26" name="Right Arrow 25"/>
            <p:cNvSpPr/>
            <p:nvPr/>
          </p:nvSpPr>
          <p:spPr>
            <a:xfrm rot="20076636">
              <a:off x="4662730" y="5906536"/>
              <a:ext cx="1611351" cy="838200"/>
            </a:xfrm>
            <a:prstGeom prst="rightArrow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 26"/>
            <p:cNvSpPr txBox="1"/>
            <p:nvPr/>
          </p:nvSpPr>
          <p:spPr>
            <a:xfrm rot="20077144">
              <a:off x="4710469" y="6140971"/>
              <a:ext cx="130898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g</a:t>
              </a:r>
              <a:r>
                <a:rPr lang="en-US" dirty="0" smtClean="0"/>
                <a:t>o green!</a:t>
              </a:r>
              <a:endParaRPr lang="en-US" dirty="0"/>
            </a:p>
          </p:txBody>
        </p:sp>
      </p:grpSp>
      <p:grpSp>
        <p:nvGrpSpPr>
          <p:cNvPr id="30" name="Group 29"/>
          <p:cNvGrpSpPr/>
          <p:nvPr/>
        </p:nvGrpSpPr>
        <p:grpSpPr>
          <a:xfrm rot="13364423">
            <a:off x="2113046" y="3836272"/>
            <a:ext cx="1340950" cy="697572"/>
            <a:chOff x="4587325" y="4299415"/>
            <a:chExt cx="1340950" cy="697572"/>
          </a:xfrm>
        </p:grpSpPr>
        <p:sp>
          <p:nvSpPr>
            <p:cNvPr id="28" name="Right Arrow 27"/>
            <p:cNvSpPr/>
            <p:nvPr/>
          </p:nvSpPr>
          <p:spPr>
            <a:xfrm rot="10800000">
              <a:off x="4587325" y="4299415"/>
              <a:ext cx="1340950" cy="697572"/>
            </a:xfrm>
            <a:prstGeom prst="rightArrow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TextBox 28"/>
            <p:cNvSpPr txBox="1"/>
            <p:nvPr/>
          </p:nvSpPr>
          <p:spPr>
            <a:xfrm rot="10820501">
              <a:off x="4594010" y="4514312"/>
              <a:ext cx="1295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g</a:t>
              </a:r>
              <a:r>
                <a:rPr lang="en-US" dirty="0" smtClean="0"/>
                <a:t>o green!</a:t>
              </a:r>
              <a:endParaRPr lang="en-US" dirty="0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4724400" y="3886200"/>
            <a:ext cx="1611351" cy="838200"/>
            <a:chOff x="4662730" y="5906536"/>
            <a:chExt cx="1611351" cy="838200"/>
          </a:xfrm>
        </p:grpSpPr>
        <p:sp>
          <p:nvSpPr>
            <p:cNvPr id="37" name="Right Arrow 36"/>
            <p:cNvSpPr/>
            <p:nvPr/>
          </p:nvSpPr>
          <p:spPr>
            <a:xfrm rot="20076636">
              <a:off x="4662730" y="5906536"/>
              <a:ext cx="1611351" cy="838200"/>
            </a:xfrm>
            <a:prstGeom prst="rightArrow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TextBox 37"/>
            <p:cNvSpPr txBox="1"/>
            <p:nvPr/>
          </p:nvSpPr>
          <p:spPr>
            <a:xfrm rot="20077144">
              <a:off x="4710469" y="6140971"/>
              <a:ext cx="130898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g</a:t>
              </a:r>
              <a:r>
                <a:rPr lang="en-US" dirty="0" smtClean="0"/>
                <a:t>o green!</a:t>
              </a:r>
              <a:endParaRPr lang="en-US" dirty="0"/>
            </a:p>
          </p:txBody>
        </p:sp>
      </p:grpSp>
    </p:spTree>
    <p:extLst>
      <p:ext uri="{BB962C8B-B14F-4D97-AF65-F5344CB8AC3E}">
        <p14:creationId xmlns="" xmlns:p14="http://schemas.microsoft.com/office/powerpoint/2010/main" val="4237770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304800" y="32657"/>
            <a:ext cx="853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 change in preference will shift the DEMAND curve…</a:t>
            </a:r>
            <a:endParaRPr lang="en-US" sz="2800" dirty="0"/>
          </a:p>
        </p:txBody>
      </p:sp>
      <p:sp>
        <p:nvSpPr>
          <p:cNvPr id="25" name="TextBox 24"/>
          <p:cNvSpPr txBox="1"/>
          <p:nvPr/>
        </p:nvSpPr>
        <p:spPr>
          <a:xfrm>
            <a:off x="228600" y="725047"/>
            <a:ext cx="2515394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“Tastes or </a:t>
            </a:r>
            <a:r>
              <a:rPr lang="en-US" i="1" dirty="0" smtClean="0"/>
              <a:t>preferences</a:t>
            </a:r>
            <a:r>
              <a:rPr lang="en-US" dirty="0" smtClean="0"/>
              <a:t>, as economists call them, influence demand. When preferences change, the demand for one item increases and the demand for another item (or items) decreases.” 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Pearson Custom Business Resources</a:t>
            </a:r>
          </a:p>
          <a:p>
            <a:endParaRPr lang="en-US" dirty="0" smtClean="0"/>
          </a:p>
        </p:txBody>
      </p:sp>
      <p:sp>
        <p:nvSpPr>
          <p:cNvPr id="26" name="Rectangle 25"/>
          <p:cNvSpPr/>
          <p:nvPr/>
        </p:nvSpPr>
        <p:spPr>
          <a:xfrm>
            <a:off x="146844" y="3657903"/>
            <a:ext cx="267890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Since the population seeking a new pool now has information telling them that a better type of pool is available, the </a:t>
            </a:r>
            <a:r>
              <a:rPr lang="en-US" u="sng" dirty="0" smtClean="0">
                <a:solidFill>
                  <a:srgbClr val="C00000"/>
                </a:solidFill>
              </a:rPr>
              <a:t>demand</a:t>
            </a:r>
            <a:r>
              <a:rPr lang="en-US" dirty="0" smtClean="0">
                <a:solidFill>
                  <a:srgbClr val="C00000"/>
                </a:solidFill>
              </a:rPr>
              <a:t> for the inferior product will </a:t>
            </a:r>
            <a:r>
              <a:rPr lang="en-US" u="sng" dirty="0" smtClean="0">
                <a:solidFill>
                  <a:srgbClr val="C00000"/>
                </a:solidFill>
              </a:rPr>
              <a:t>decrease</a:t>
            </a:r>
            <a:r>
              <a:rPr lang="en-US" dirty="0" smtClean="0">
                <a:solidFill>
                  <a:srgbClr val="C00000"/>
                </a:solidFill>
              </a:rPr>
              <a:t>. 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4046411" y="604069"/>
            <a:ext cx="4953000" cy="610766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>
            <a:off x="4648200" y="5486400"/>
            <a:ext cx="305682" cy="282336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6" name="Oval 55"/>
          <p:cNvSpPr/>
          <p:nvPr/>
        </p:nvSpPr>
        <p:spPr>
          <a:xfrm>
            <a:off x="4648200" y="5105400"/>
            <a:ext cx="305682" cy="282336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 flipH="1">
            <a:off x="4686983" y="987727"/>
            <a:ext cx="1586" cy="353933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4686982" y="4527060"/>
            <a:ext cx="380160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905603" y="2088660"/>
            <a:ext cx="2341222" cy="2120899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152686" y="1381031"/>
            <a:ext cx="2870200" cy="26217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>
            <a:off x="6749144" y="3558342"/>
            <a:ext cx="642256" cy="0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endCxn id="18" idx="1"/>
          </p:cNvCxnSpPr>
          <p:nvPr/>
        </p:nvCxnSpPr>
        <p:spPr>
          <a:xfrm flipV="1">
            <a:off x="5180240" y="1511272"/>
            <a:ext cx="2744560" cy="24371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4572000" y="2729612"/>
            <a:ext cx="3" cy="391715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 flipV="1">
            <a:off x="6132740" y="4591816"/>
            <a:ext cx="419100" cy="1588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 flipV="1">
            <a:off x="4688569" y="3155233"/>
            <a:ext cx="1387645" cy="1589"/>
          </a:xfrm>
          <a:prstGeom prst="line">
            <a:avLst/>
          </a:prstGeom>
          <a:ln w="254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 flipV="1">
            <a:off x="4688570" y="2657886"/>
            <a:ext cx="1916452" cy="55056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6605815" y="2740327"/>
            <a:ext cx="1586" cy="1835152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6107343" y="3121327"/>
            <a:ext cx="4252" cy="1405733"/>
          </a:xfrm>
          <a:prstGeom prst="line">
            <a:avLst/>
          </a:prstGeom>
          <a:ln w="254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58"/>
          <p:cNvSpPr txBox="1">
            <a:spLocks noChangeArrowheads="1"/>
          </p:cNvSpPr>
          <p:nvPr/>
        </p:nvSpPr>
        <p:spPr bwMode="auto">
          <a:xfrm>
            <a:off x="7162800" y="4058416"/>
            <a:ext cx="444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latin typeface="Calibri" pitchFamily="34" charset="0"/>
              </a:rPr>
              <a:t>D2</a:t>
            </a:r>
          </a:p>
        </p:txBody>
      </p:sp>
      <p:sp>
        <p:nvSpPr>
          <p:cNvPr id="17" name="TextBox 59"/>
          <p:cNvSpPr txBox="1">
            <a:spLocks noChangeArrowheads="1"/>
          </p:cNvSpPr>
          <p:nvPr/>
        </p:nvSpPr>
        <p:spPr bwMode="auto">
          <a:xfrm>
            <a:off x="7924800" y="3906016"/>
            <a:ext cx="444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latin typeface="Calibri" pitchFamily="34" charset="0"/>
              </a:rPr>
              <a:t>D1</a:t>
            </a:r>
          </a:p>
        </p:txBody>
      </p:sp>
      <p:sp>
        <p:nvSpPr>
          <p:cNvPr id="18" name="TextBox 61"/>
          <p:cNvSpPr txBox="1">
            <a:spLocks noChangeArrowheads="1"/>
          </p:cNvSpPr>
          <p:nvPr/>
        </p:nvSpPr>
        <p:spPr bwMode="auto">
          <a:xfrm>
            <a:off x="7924800" y="1326328"/>
            <a:ext cx="2905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latin typeface="Calibri" pitchFamily="34" charset="0"/>
              </a:rPr>
              <a:t>S</a:t>
            </a:r>
          </a:p>
        </p:txBody>
      </p:sp>
      <p:sp>
        <p:nvSpPr>
          <p:cNvPr id="19" name="TextBox 62"/>
          <p:cNvSpPr txBox="1">
            <a:spLocks noChangeArrowheads="1"/>
          </p:cNvSpPr>
          <p:nvPr/>
        </p:nvSpPr>
        <p:spPr bwMode="auto">
          <a:xfrm>
            <a:off x="4374582" y="987727"/>
            <a:ext cx="3032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latin typeface="Calibri" pitchFamily="34" charset="0"/>
              </a:rPr>
              <a:t>P</a:t>
            </a:r>
          </a:p>
        </p:txBody>
      </p:sp>
      <p:sp>
        <p:nvSpPr>
          <p:cNvPr id="20" name="TextBox 63"/>
          <p:cNvSpPr txBox="1">
            <a:spLocks noChangeArrowheads="1"/>
          </p:cNvSpPr>
          <p:nvPr/>
        </p:nvSpPr>
        <p:spPr bwMode="auto">
          <a:xfrm>
            <a:off x="8194675" y="4527284"/>
            <a:ext cx="3397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latin typeface="Calibri" pitchFamily="34" charset="0"/>
              </a:rPr>
              <a:t>Q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854802" y="618395"/>
            <a:ext cx="33115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Chlorinated Pool Market</a:t>
            </a:r>
            <a:endParaRPr lang="en-US" sz="2400" dirty="0"/>
          </a:p>
        </p:txBody>
      </p:sp>
      <p:sp>
        <p:nvSpPr>
          <p:cNvPr id="51" name="TextBox 63"/>
          <p:cNvSpPr txBox="1">
            <a:spLocks noChangeArrowheads="1"/>
          </p:cNvSpPr>
          <p:nvPr/>
        </p:nvSpPr>
        <p:spPr bwMode="auto">
          <a:xfrm>
            <a:off x="5606404" y="4439416"/>
            <a:ext cx="56579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 smtClean="0">
                <a:latin typeface="Calibri" pitchFamily="34" charset="0"/>
              </a:rPr>
              <a:t>EQ2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52" name="TextBox 63"/>
          <p:cNvSpPr txBox="1">
            <a:spLocks noChangeArrowheads="1"/>
          </p:cNvSpPr>
          <p:nvPr/>
        </p:nvSpPr>
        <p:spPr bwMode="auto">
          <a:xfrm>
            <a:off x="6520804" y="4439416"/>
            <a:ext cx="56579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 smtClean="0">
                <a:latin typeface="Calibri" pitchFamily="34" charset="0"/>
              </a:rPr>
              <a:t>EQ1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53" name="TextBox 63"/>
          <p:cNvSpPr txBox="1">
            <a:spLocks noChangeArrowheads="1"/>
          </p:cNvSpPr>
          <p:nvPr/>
        </p:nvSpPr>
        <p:spPr bwMode="auto">
          <a:xfrm>
            <a:off x="4210590" y="3079484"/>
            <a:ext cx="53251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 smtClean="0">
                <a:latin typeface="Calibri" pitchFamily="34" charset="0"/>
              </a:rPr>
              <a:t>EP2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54" name="TextBox 63"/>
          <p:cNvSpPr txBox="1">
            <a:spLocks noChangeArrowheads="1"/>
          </p:cNvSpPr>
          <p:nvPr/>
        </p:nvSpPr>
        <p:spPr bwMode="auto">
          <a:xfrm>
            <a:off x="4232361" y="2393684"/>
            <a:ext cx="53251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 smtClean="0">
                <a:latin typeface="Calibri" pitchFamily="34" charset="0"/>
              </a:rPr>
              <a:t>EP1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60" name="Oval 59"/>
          <p:cNvSpPr/>
          <p:nvPr/>
        </p:nvSpPr>
        <p:spPr>
          <a:xfrm>
            <a:off x="4648200" y="5867400"/>
            <a:ext cx="305682" cy="282336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1" name="Oval 60"/>
          <p:cNvSpPr/>
          <p:nvPr/>
        </p:nvSpPr>
        <p:spPr>
          <a:xfrm>
            <a:off x="4648200" y="6242537"/>
            <a:ext cx="305682" cy="282336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3" name="Oval 62"/>
          <p:cNvSpPr/>
          <p:nvPr/>
        </p:nvSpPr>
        <p:spPr>
          <a:xfrm>
            <a:off x="6217229" y="4668016"/>
            <a:ext cx="305682" cy="282336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4" name="Oval 63"/>
          <p:cNvSpPr/>
          <p:nvPr/>
        </p:nvSpPr>
        <p:spPr>
          <a:xfrm>
            <a:off x="4210590" y="2741512"/>
            <a:ext cx="305682" cy="282336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5" name="Oval 64"/>
          <p:cNvSpPr/>
          <p:nvPr/>
        </p:nvSpPr>
        <p:spPr>
          <a:xfrm>
            <a:off x="6823972" y="3197527"/>
            <a:ext cx="305682" cy="282336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4975439" y="5105400"/>
            <a:ext cx="434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Demand curve shifts leftward (decrease in demand)</a:t>
            </a:r>
            <a:endParaRPr lang="en-US" sz="1400" dirty="0"/>
          </a:p>
        </p:txBody>
      </p:sp>
      <p:sp>
        <p:nvSpPr>
          <p:cNvPr id="72" name="TextBox 71"/>
          <p:cNvSpPr txBox="1"/>
          <p:nvPr/>
        </p:nvSpPr>
        <p:spPr>
          <a:xfrm>
            <a:off x="4975439" y="5483423"/>
            <a:ext cx="434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Price falls</a:t>
            </a:r>
            <a:endParaRPr lang="en-US" sz="1400" dirty="0"/>
          </a:p>
        </p:txBody>
      </p:sp>
      <p:sp>
        <p:nvSpPr>
          <p:cNvPr id="73" name="TextBox 72"/>
          <p:cNvSpPr txBox="1"/>
          <p:nvPr/>
        </p:nvSpPr>
        <p:spPr>
          <a:xfrm>
            <a:off x="4975439" y="5864423"/>
            <a:ext cx="434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Quantity supplied decreases</a:t>
            </a:r>
            <a:endParaRPr lang="en-US" sz="1400" dirty="0"/>
          </a:p>
        </p:txBody>
      </p:sp>
      <p:sp>
        <p:nvSpPr>
          <p:cNvPr id="74" name="TextBox 73"/>
          <p:cNvSpPr txBox="1"/>
          <p:nvPr/>
        </p:nvSpPr>
        <p:spPr>
          <a:xfrm>
            <a:off x="4975439" y="6245423"/>
            <a:ext cx="434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Equilibrium quantity decreases</a:t>
            </a:r>
            <a:endParaRPr lang="en-US" sz="1400" dirty="0"/>
          </a:p>
        </p:txBody>
      </p:sp>
      <p:sp>
        <p:nvSpPr>
          <p:cNvPr id="62" name="Oval 61"/>
          <p:cNvSpPr/>
          <p:nvPr/>
        </p:nvSpPr>
        <p:spPr>
          <a:xfrm>
            <a:off x="5952517" y="2741512"/>
            <a:ext cx="305682" cy="282336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66" name="Straight Arrow Connector 65"/>
          <p:cNvCxnSpPr/>
          <p:nvPr/>
        </p:nvCxnSpPr>
        <p:spPr>
          <a:xfrm flipH="1">
            <a:off x="6132740" y="2757393"/>
            <a:ext cx="474661" cy="413601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482909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57" grpId="0" animBg="1"/>
      <p:bldP spid="56" grpId="0" animBg="1"/>
      <p:bldP spid="16" grpId="0"/>
      <p:bldP spid="51" grpId="0"/>
      <p:bldP spid="53" grpId="0"/>
      <p:bldP spid="60" grpId="0" animBg="1"/>
      <p:bldP spid="61" grpId="0" animBg="1"/>
      <p:bldP spid="63" grpId="0" animBg="1"/>
      <p:bldP spid="64" grpId="0" animBg="1"/>
      <p:bldP spid="65" grpId="0" animBg="1"/>
      <p:bldP spid="71" grpId="0"/>
      <p:bldP spid="72" grpId="0"/>
      <p:bldP spid="73" grpId="0"/>
      <p:bldP spid="74" grpId="0"/>
      <p:bldP spid="6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191</TotalTime>
  <Words>222</Words>
  <Application>Microsoft Office PowerPoint</Application>
  <PresentationFormat>On-screen Show (4:3)</PresentationFormat>
  <Paragraphs>39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“Swimming pools starting to go au naturel”</vt:lpstr>
      <vt:lpstr>Slide 2</vt:lpstr>
      <vt:lpstr>Slide 3</vt:lpstr>
      <vt:lpstr>Slide 4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“Swimming pools starting to go au naturel”</dc:title>
  <dc:creator>Matthew Acosta</dc:creator>
  <cp:lastModifiedBy>BWS</cp:lastModifiedBy>
  <cp:revision>19</cp:revision>
  <dcterms:created xsi:type="dcterms:W3CDTF">2012-09-12T21:34:46Z</dcterms:created>
  <dcterms:modified xsi:type="dcterms:W3CDTF">2012-11-05T21:43:25Z</dcterms:modified>
</cp:coreProperties>
</file>