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60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83" autoAdjust="0"/>
  </p:normalViewPr>
  <p:slideViewPr>
    <p:cSldViewPr>
      <p:cViewPr varScale="1">
        <p:scale>
          <a:sx n="104" d="100"/>
          <a:sy n="104" d="100"/>
        </p:scale>
        <p:origin x="-1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4682F-FFAA-4600-BD21-67DE29128E18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B26DD9-ECBA-4DDA-A24F-4CD6DBBEDF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2439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Intro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B26DD9-ECBA-4DDA-A24F-4CD6DBBEDFB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6137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Newspaper</a:t>
            </a:r>
            <a:r>
              <a:rPr lang="en-US" baseline="0" dirty="0" smtClean="0"/>
              <a:t> Article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B26DD9-ECBA-4DDA-A24F-4CD6DBBEDFB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3740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graph</a:t>
            </a:r>
            <a:r>
              <a:rPr lang="en-US" baseline="0" dirty="0" smtClean="0"/>
              <a:t> of the increased movie ticket prices (1.), and the results of increased quantity supplied (2.), and a decreased quantity demanded (3.).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B26DD9-ECBA-4DDA-A24F-4CD6DBBEDFB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6671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supply</a:t>
            </a:r>
            <a:r>
              <a:rPr lang="en-US" baseline="0" dirty="0" smtClean="0"/>
              <a:t> and demand graph, where the demand curve has been shifted to the right as demand for the substitute good (</a:t>
            </a:r>
            <a:r>
              <a:rPr lang="en-US" baseline="0" dirty="0" err="1" smtClean="0"/>
              <a:t>RedBox</a:t>
            </a:r>
            <a:r>
              <a:rPr lang="en-US" baseline="0" dirty="0" smtClean="0"/>
              <a:t>) has increased.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B26DD9-ECBA-4DDA-A24F-4CD6DBBEDFB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93152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F03C7A02-6450-4F89-9251-F1DCAC4F2AED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B71637EA-D107-45AA-A854-4DD30474B8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7A02-6450-4F89-9251-F1DCAC4F2AED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1637EA-D107-45AA-A854-4DD30474B8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7A02-6450-4F89-9251-F1DCAC4F2AED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1637EA-D107-45AA-A854-4DD30474B8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7A02-6450-4F89-9251-F1DCAC4F2AED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1637EA-D107-45AA-A854-4DD30474B8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F03C7A02-6450-4F89-9251-F1DCAC4F2AED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B71637EA-D107-45AA-A854-4DD30474B8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7A02-6450-4F89-9251-F1DCAC4F2AED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1637EA-D107-45AA-A854-4DD30474B8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7A02-6450-4F89-9251-F1DCAC4F2AED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1637EA-D107-45AA-A854-4DD30474B8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7A02-6450-4F89-9251-F1DCAC4F2AED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1637EA-D107-45AA-A854-4DD30474B8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7A02-6450-4F89-9251-F1DCAC4F2AED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1637EA-D107-45AA-A854-4DD30474B8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7A02-6450-4F89-9251-F1DCAC4F2AED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1637EA-D107-45AA-A854-4DD30474B8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7A02-6450-4F89-9251-F1DCAC4F2AED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1637EA-D107-45AA-A854-4DD30474B8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71637EA-D107-45AA-A854-4DD30474B8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03C7A02-6450-4F89-9251-F1DCAC4F2AED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953000"/>
            <a:ext cx="5791200" cy="1600200"/>
          </a:xfrm>
        </p:spPr>
        <p:txBody>
          <a:bodyPr>
            <a:normAutofit/>
          </a:bodyPr>
          <a:lstStyle/>
          <a:p>
            <a:endParaRPr lang="en-US" sz="2000" smtClean="0">
              <a:solidFill>
                <a:schemeClr val="bg2">
                  <a:lumMod val="10000"/>
                </a:schemeClr>
              </a:solidFill>
              <a:latin typeface="KaiTi" pitchFamily="49" charset="-122"/>
              <a:ea typeface="KaiTi" pitchFamily="49" charset="-122"/>
            </a:endParaRPr>
          </a:p>
          <a:p>
            <a:r>
              <a:rPr lang="en-US" sz="2000" smtClean="0">
                <a:solidFill>
                  <a:schemeClr val="bg2">
                    <a:lumMod val="10000"/>
                  </a:schemeClr>
                </a:solidFill>
                <a:latin typeface="KaiTi" pitchFamily="49" charset="-122"/>
                <a:ea typeface="KaiTi" pitchFamily="49" charset="-122"/>
              </a:rPr>
              <a:t>Article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KaiTi" pitchFamily="49" charset="-122"/>
                <a:ea typeface="KaiTi" pitchFamily="49" charset="-122"/>
              </a:rPr>
              <a:t>: Movie ticket 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KaiTi" pitchFamily="49" charset="-122"/>
                <a:ea typeface="KaiTi" pitchFamily="49" charset="-122"/>
              </a:rPr>
              <a:t>p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KaiTi" pitchFamily="49" charset="-122"/>
                <a:ea typeface="KaiTi" pitchFamily="49" charset="-122"/>
              </a:rPr>
              <a:t>rices reach new milestone</a:t>
            </a:r>
          </a:p>
          <a:p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KaiTi" pitchFamily="49" charset="-122"/>
                <a:ea typeface="KaiTi" pitchFamily="49" charset="-122"/>
              </a:rPr>
              <a:t>(The Augusta Chronicle)</a:t>
            </a:r>
            <a:endParaRPr lang="en-US" sz="2000" dirty="0">
              <a:solidFill>
                <a:schemeClr val="bg2">
                  <a:lumMod val="10000"/>
                </a:schemeClr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256309"/>
            <a:ext cx="5697927" cy="1801091"/>
          </a:xfr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sz="6000" u="sng" dirty="0" smtClean="0">
                <a:latin typeface="KaiTi" pitchFamily="49" charset="-122"/>
                <a:ea typeface="KaiTi" pitchFamily="49" charset="-122"/>
              </a:rPr>
              <a:t>The Movie Market 2009-2010</a:t>
            </a:r>
            <a:endParaRPr lang="en-US" sz="6000" u="sng" dirty="0">
              <a:latin typeface="KaiTi" pitchFamily="49" charset="-122"/>
              <a:ea typeface="KaiTi" pitchFamily="49" charset="-122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1835" y="2133600"/>
            <a:ext cx="4690255" cy="30124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3216" y="0"/>
            <a:ext cx="2630654" cy="224010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62600" y="2473267"/>
            <a:ext cx="3072384" cy="204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68596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119254" y="457200"/>
            <a:ext cx="3571874" cy="914400"/>
          </a:xfr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u="sng" dirty="0" smtClean="0">
                <a:latin typeface="KaiTi" pitchFamily="49" charset="-122"/>
                <a:ea typeface="KaiTi" pitchFamily="49" charset="-122"/>
              </a:rPr>
              <a:t>The Newspaper Article</a:t>
            </a:r>
            <a:endParaRPr lang="en-US" u="sng" dirty="0">
              <a:latin typeface="KaiTi" pitchFamily="49" charset="-122"/>
              <a:ea typeface="KaiTi" pitchFamily="49" charset="-122"/>
            </a:endParaRPr>
          </a:p>
        </p:txBody>
      </p:sp>
      <p:pic>
        <p:nvPicPr>
          <p:cNvPr id="8" name="Content Placeholder 7" descr="C:\Users\Sini\Documents\ASU\02-05-2011 01;44;14PM.JPG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"/>
            <a:ext cx="4608576" cy="601980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19254" y="1600200"/>
            <a:ext cx="3571875" cy="388247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91200" y="5573664"/>
            <a:ext cx="2514600" cy="1040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38581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84666"/>
            <a:ext cx="4066031" cy="5867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KaiTi" pitchFamily="49" charset="-122"/>
                <a:ea typeface="KaiTi" pitchFamily="49" charset="-122"/>
              </a:rPr>
              <a:t>The average </a:t>
            </a:r>
            <a:r>
              <a:rPr lang="en-US" u="sng" dirty="0" smtClean="0">
                <a:latin typeface="KaiTi" pitchFamily="49" charset="-122"/>
                <a:ea typeface="KaiTi" pitchFamily="49" charset="-122"/>
              </a:rPr>
              <a:t>income</a:t>
            </a:r>
            <a:r>
              <a:rPr lang="en-US" dirty="0" smtClean="0">
                <a:latin typeface="KaiTi" pitchFamily="49" charset="-122"/>
                <a:ea typeface="KaiTi" pitchFamily="49" charset="-122"/>
              </a:rPr>
              <a:t> has been affected by the unemployment. (inferior good –&gt; income decrease &amp; demand increase)</a:t>
            </a:r>
          </a:p>
          <a:p>
            <a:r>
              <a:rPr lang="en-US" u="sng" dirty="0" smtClean="0">
                <a:latin typeface="KaiTi" pitchFamily="49" charset="-122"/>
                <a:ea typeface="KaiTi" pitchFamily="49" charset="-122"/>
              </a:rPr>
              <a:t># of buyers</a:t>
            </a:r>
            <a:r>
              <a:rPr lang="en-US" dirty="0" smtClean="0">
                <a:latin typeface="KaiTi" pitchFamily="49" charset="-122"/>
                <a:ea typeface="KaiTi" pitchFamily="49" charset="-122"/>
              </a:rPr>
              <a:t> has affected the movie market, because more people seek alternative choices for high movie ticket prices.</a:t>
            </a:r>
          </a:p>
          <a:p>
            <a:r>
              <a:rPr lang="en-US" dirty="0" smtClean="0">
                <a:latin typeface="KaiTi" pitchFamily="49" charset="-122"/>
                <a:ea typeface="KaiTi" pitchFamily="49" charset="-122"/>
              </a:rPr>
              <a:t>Consumers have </a:t>
            </a:r>
            <a:r>
              <a:rPr lang="en-US" u="sng" dirty="0" smtClean="0">
                <a:latin typeface="KaiTi" pitchFamily="49" charset="-122"/>
                <a:ea typeface="KaiTi" pitchFamily="49" charset="-122"/>
              </a:rPr>
              <a:t>preferences</a:t>
            </a:r>
            <a:r>
              <a:rPr lang="en-US" dirty="0" smtClean="0">
                <a:latin typeface="KaiTi" pitchFamily="49" charset="-122"/>
                <a:ea typeface="KaiTi" pitchFamily="49" charset="-122"/>
              </a:rPr>
              <a:t> on cheaper alternatives instead of expensive theaters, ex. </a:t>
            </a:r>
            <a:r>
              <a:rPr lang="en-US" dirty="0" err="1" smtClean="0">
                <a:latin typeface="KaiTi" pitchFamily="49" charset="-122"/>
                <a:ea typeface="KaiTi" pitchFamily="49" charset="-122"/>
              </a:rPr>
              <a:t>RedBox</a:t>
            </a:r>
            <a:r>
              <a:rPr lang="en-US" dirty="0" smtClean="0">
                <a:latin typeface="KaiTi" pitchFamily="49" charset="-122"/>
                <a:ea typeface="KaiTi" pitchFamily="49" charset="-122"/>
              </a:rPr>
              <a:t>.</a:t>
            </a:r>
          </a:p>
          <a:p>
            <a:r>
              <a:rPr lang="en-US" dirty="0" smtClean="0">
                <a:latin typeface="KaiTi" pitchFamily="49" charset="-122"/>
                <a:ea typeface="KaiTi" pitchFamily="49" charset="-122"/>
              </a:rPr>
              <a:t>The prices of movie tickets has increased, therefore there is increased quantity of supplied movies, but quantity demanded for movie theater experiences has decreased.(graphed)</a:t>
            </a:r>
          </a:p>
          <a:p>
            <a:r>
              <a:rPr lang="en-US" dirty="0" smtClean="0">
                <a:latin typeface="KaiTi" pitchFamily="49" charset="-122"/>
                <a:ea typeface="KaiTi" pitchFamily="49" charset="-122"/>
              </a:rPr>
              <a:t>Law of Demand:</a:t>
            </a:r>
          </a:p>
          <a:p>
            <a:pPr marL="0" indent="0">
              <a:buNone/>
            </a:pPr>
            <a:r>
              <a:rPr lang="en-US" dirty="0" smtClean="0">
                <a:latin typeface="KaiTi" pitchFamily="49" charset="-122"/>
                <a:ea typeface="KaiTi" pitchFamily="49" charset="-122"/>
              </a:rPr>
              <a:t>    Price = Quantity Demanded</a:t>
            </a:r>
            <a:endParaRPr lang="en-US" dirty="0"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24400" y="304800"/>
            <a:ext cx="3810000" cy="1752600"/>
          </a:xfr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u="sng" dirty="0" smtClean="0">
                <a:latin typeface="KaiTi" pitchFamily="49" charset="-122"/>
                <a:ea typeface="KaiTi" pitchFamily="49" charset="-122"/>
              </a:rPr>
              <a:t>Economic reasons for the changes in the movie market</a:t>
            </a:r>
            <a:endParaRPr lang="en-US" u="sng" dirty="0"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3816789" y="5521037"/>
            <a:ext cx="484632" cy="609600"/>
          </a:xfrm>
          <a:prstGeom prst="downArrow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Up Arrow 9"/>
          <p:cNvSpPr/>
          <p:nvPr/>
        </p:nvSpPr>
        <p:spPr>
          <a:xfrm>
            <a:off x="380861" y="5604164"/>
            <a:ext cx="484632" cy="609600"/>
          </a:xfrm>
          <a:prstGeom prst="upArrow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5181600" y="2667000"/>
            <a:ext cx="0" cy="32004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181600" y="5867400"/>
            <a:ext cx="28956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648200" y="266700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KaiTi" pitchFamily="49" charset="-122"/>
                <a:ea typeface="KaiTi" pitchFamily="49" charset="-122"/>
              </a:rPr>
              <a:t>P</a:t>
            </a:r>
            <a:endParaRPr lang="en-US" dirty="0"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077200" y="61722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KaiTi" pitchFamily="49" charset="-122"/>
                <a:ea typeface="KaiTi" pitchFamily="49" charset="-122"/>
              </a:rPr>
              <a:t>Q</a:t>
            </a:r>
            <a:endParaRPr lang="en-US" dirty="0">
              <a:latin typeface="KaiTi" pitchFamily="49" charset="-122"/>
              <a:ea typeface="KaiTi" pitchFamily="49" charset="-122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5562600" y="2851666"/>
            <a:ext cx="2209800" cy="2634734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  <a:effectLst>
            <a:glow rad="101600">
              <a:schemeClr val="bg2">
                <a:lumMod val="25000"/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5562600" y="2851666"/>
            <a:ext cx="2133600" cy="2634734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101600">
              <a:schemeClr val="bg2">
                <a:lumMod val="25000"/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7849823" y="285166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KaiTi" pitchFamily="49" charset="-122"/>
                <a:ea typeface="KaiTi" pitchFamily="49" charset="-122"/>
              </a:rPr>
              <a:t>S</a:t>
            </a:r>
            <a:endParaRPr lang="en-US" dirty="0"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856419" y="5158632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6667500" y="4169033"/>
            <a:ext cx="0" cy="1698367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5181600" y="4169033"/>
            <a:ext cx="1485900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Isosceles Triangle 42"/>
          <p:cNvSpPr/>
          <p:nvPr/>
        </p:nvSpPr>
        <p:spPr>
          <a:xfrm flipV="1">
            <a:off x="5924550" y="3220998"/>
            <a:ext cx="1466850" cy="872466"/>
          </a:xfrm>
          <a:prstGeom prst="triangl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4459575" y="2276886"/>
            <a:ext cx="4339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KaiTi" pitchFamily="49" charset="-122"/>
                <a:ea typeface="KaiTi" pitchFamily="49" charset="-122"/>
              </a:rPr>
              <a:t>Market for movie theater experiences</a:t>
            </a:r>
            <a:endParaRPr lang="en-US" u="sng" dirty="0">
              <a:latin typeface="KaiTi" pitchFamily="49" charset="-122"/>
              <a:ea typeface="KaiTi" pitchFamily="49" charset="-122"/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4801447" y="3505200"/>
            <a:ext cx="0" cy="663833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6781800" y="6172200"/>
            <a:ext cx="762000" cy="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7010400" y="3505200"/>
            <a:ext cx="457200" cy="588264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5715000" y="3352800"/>
            <a:ext cx="457200" cy="60960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43" idx="4"/>
          </p:cNvCxnSpPr>
          <p:nvPr/>
        </p:nvCxnSpPr>
        <p:spPr>
          <a:xfrm>
            <a:off x="7391400" y="3220998"/>
            <a:ext cx="0" cy="2646402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3" idx="4"/>
          </p:cNvCxnSpPr>
          <p:nvPr/>
        </p:nvCxnSpPr>
        <p:spPr>
          <a:xfrm flipH="1">
            <a:off x="5181600" y="3220998"/>
            <a:ext cx="2209800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6161685" y="285166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KaiTi" pitchFamily="49" charset="-122"/>
                <a:ea typeface="KaiTi" pitchFamily="49" charset="-122"/>
              </a:rPr>
              <a:t>surplus*</a:t>
            </a:r>
            <a:endParaRPr lang="en-US" dirty="0"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80861" y="6386762"/>
            <a:ext cx="7668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 surplus means more empty seats at the theaters, as consumers go elsewhere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4442053" y="3657600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KaiTi" pitchFamily="49" charset="-122"/>
                <a:ea typeface="KaiTi" pitchFamily="49" charset="-122"/>
              </a:rPr>
              <a:t>1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7211703" y="3799701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KaiTi" pitchFamily="49" charset="-122"/>
                <a:ea typeface="KaiTi" pitchFamily="49" charset="-122"/>
              </a:rPr>
              <a:t>2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5592179" y="357921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KaiTi" pitchFamily="49" charset="-122"/>
                <a:ea typeface="KaiTi" pitchFamily="49" charset="-122"/>
              </a:rPr>
              <a:t>3.</a:t>
            </a:r>
            <a:endParaRPr lang="en-US" dirty="0">
              <a:latin typeface="KaiTi" pitchFamily="49" charset="-122"/>
              <a:ea typeface="KaiTi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0621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943600" y="1547152"/>
            <a:ext cx="2819400" cy="4885914"/>
          </a:xfrm>
        </p:spPr>
        <p:txBody>
          <a:bodyPr>
            <a:normAutofit/>
          </a:bodyPr>
          <a:lstStyle/>
          <a:p>
            <a:r>
              <a:rPr lang="en-US" sz="1600" dirty="0" smtClean="0">
                <a:latin typeface="KaiTi" pitchFamily="49" charset="-122"/>
                <a:ea typeface="KaiTi" pitchFamily="49" charset="-122"/>
              </a:rPr>
              <a:t>The quantity demanded of movie theater experiences has decreased as the prices of movie tickets have sky-rocketed. As a result, consumers find alternative choices for movie entertainment, such as the </a:t>
            </a:r>
            <a:r>
              <a:rPr lang="en-US" sz="1600" dirty="0" err="1" smtClean="0">
                <a:latin typeface="KaiTi" pitchFamily="49" charset="-122"/>
                <a:ea typeface="KaiTi" pitchFamily="49" charset="-122"/>
              </a:rPr>
              <a:t>RedBox</a:t>
            </a:r>
            <a:r>
              <a:rPr lang="en-US" sz="1600" dirty="0" smtClean="0">
                <a:latin typeface="KaiTi" pitchFamily="49" charset="-122"/>
                <a:ea typeface="KaiTi" pitchFamily="49" charset="-122"/>
              </a:rPr>
              <a:t>. Therefore, </a:t>
            </a:r>
            <a:r>
              <a:rPr lang="en-US" sz="1600" dirty="0">
                <a:latin typeface="KaiTi" pitchFamily="49" charset="-122"/>
                <a:ea typeface="KaiTi" pitchFamily="49" charset="-122"/>
              </a:rPr>
              <a:t>t</a:t>
            </a:r>
            <a:r>
              <a:rPr lang="en-US" sz="1600" dirty="0" smtClean="0">
                <a:latin typeface="KaiTi" pitchFamily="49" charset="-122"/>
                <a:ea typeface="KaiTi" pitchFamily="49" charset="-122"/>
              </a:rPr>
              <a:t>he demand has increased for this cheaper substitute good, and more </a:t>
            </a:r>
            <a:r>
              <a:rPr lang="en-US" sz="1600" dirty="0" err="1" smtClean="0">
                <a:latin typeface="KaiTi" pitchFamily="49" charset="-122"/>
                <a:ea typeface="KaiTi" pitchFamily="49" charset="-122"/>
              </a:rPr>
              <a:t>RedBoxes</a:t>
            </a:r>
            <a:r>
              <a:rPr lang="en-US" sz="1600" dirty="0" smtClean="0">
                <a:latin typeface="KaiTi" pitchFamily="49" charset="-122"/>
                <a:ea typeface="KaiTi" pitchFamily="49" charset="-122"/>
              </a:rPr>
              <a:t> are supplied for the consumers’ convenience.</a:t>
            </a:r>
            <a:endParaRPr lang="en-US" sz="1600" dirty="0"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07004" y="152400"/>
            <a:ext cx="4079796" cy="1295400"/>
          </a:xfr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u="sng" dirty="0" smtClean="0">
                <a:latin typeface="KaiTi" pitchFamily="49" charset="-122"/>
                <a:ea typeface="KaiTi" pitchFamily="49" charset="-122"/>
              </a:rPr>
              <a:t>The Alternative Movie Market from 2009 to 2010</a:t>
            </a:r>
            <a:endParaRPr lang="en-US" u="sng" dirty="0">
              <a:latin typeface="KaiTi" pitchFamily="49" charset="-122"/>
              <a:ea typeface="KaiTi" pitchFamily="49" charset="-122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914400" y="5971309"/>
            <a:ext cx="44196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914400" y="942109"/>
            <a:ext cx="0" cy="5029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04800" y="318655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KaiTi" pitchFamily="49" charset="-122"/>
                <a:ea typeface="KaiTi" pitchFamily="49" charset="-122"/>
              </a:rPr>
              <a:t>price</a:t>
            </a:r>
            <a:endParaRPr lang="en-US" dirty="0"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29070" y="624840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KaiTi" pitchFamily="49" charset="-122"/>
                <a:ea typeface="KaiTi" pitchFamily="49" charset="-122"/>
              </a:rPr>
              <a:t>quantity</a:t>
            </a:r>
            <a:endParaRPr lang="en-US" dirty="0">
              <a:latin typeface="KaiTi" pitchFamily="49" charset="-122"/>
              <a:ea typeface="KaiTi" pitchFamily="49" charset="-122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295400" y="1676400"/>
            <a:ext cx="3200400" cy="3955473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  <a:effectLst>
            <a:glow rad="63500">
              <a:schemeClr val="bg2">
                <a:lumMod val="10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295400" y="1676400"/>
            <a:ext cx="3124200" cy="39624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  <a:effectLst>
            <a:glow rad="63500">
              <a:schemeClr val="bg2">
                <a:lumMod val="10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895600" y="3654136"/>
            <a:ext cx="0" cy="2317173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914400" y="3654136"/>
            <a:ext cx="1981200" cy="3464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648198" y="1547152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KaiTi" pitchFamily="49" charset="-122"/>
                <a:ea typeface="KaiTi" pitchFamily="49" charset="-122"/>
              </a:rPr>
              <a:t>supply</a:t>
            </a:r>
            <a:endParaRPr lang="en-US" dirty="0"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607004" y="5311032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KaiTi" pitchFamily="49" charset="-122"/>
                <a:ea typeface="KaiTi" pitchFamily="49" charset="-122"/>
              </a:rPr>
              <a:t>demand0</a:t>
            </a:r>
            <a:endParaRPr lang="en-US" dirty="0">
              <a:latin typeface="KaiTi" pitchFamily="49" charset="-122"/>
              <a:ea typeface="KaiTi" pitchFamily="49" charset="-122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1981200" y="942109"/>
            <a:ext cx="3105579" cy="381000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  <a:effectLst>
            <a:glow rad="101600">
              <a:schemeClr val="tx2">
                <a:lumMod val="50000"/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086779" y="4724400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KaiTi" pitchFamily="49" charset="-122"/>
                <a:ea typeface="KaiTi" pitchFamily="49" charset="-122"/>
              </a:rPr>
              <a:t>demand1</a:t>
            </a:r>
            <a:endParaRPr lang="en-US" dirty="0">
              <a:latin typeface="KaiTi" pitchFamily="49" charset="-122"/>
              <a:ea typeface="KaiTi" pitchFamily="49" charset="-122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3538644" y="2860963"/>
            <a:ext cx="42756" cy="311034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914400" y="2860963"/>
            <a:ext cx="2581489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533400" y="2860963"/>
            <a:ext cx="0" cy="796637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2895600" y="6280666"/>
            <a:ext cx="708314" cy="0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ight Arrow 50"/>
          <p:cNvSpPr/>
          <p:nvPr/>
        </p:nvSpPr>
        <p:spPr>
          <a:xfrm>
            <a:off x="3810000" y="4128931"/>
            <a:ext cx="609600" cy="287205"/>
          </a:xfrm>
          <a:prstGeom prst="rightArrow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ight Arrow 51"/>
          <p:cNvSpPr/>
          <p:nvPr/>
        </p:nvSpPr>
        <p:spPr>
          <a:xfrm>
            <a:off x="1981200" y="2008771"/>
            <a:ext cx="652356" cy="332232"/>
          </a:xfrm>
          <a:prstGeom prst="rightArrow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3" name="Picture 5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65714" y="360219"/>
            <a:ext cx="1676399" cy="693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50321665"/>
      </p:ext>
    </p:extLst>
  </p:cSld>
  <p:clrMapOvr>
    <a:masterClrMapping/>
  </p:clrMapOvr>
</p:sld>
</file>

<file path=ppt/theme/theme1.xml><?xml version="1.0" encoding="utf-8"?>
<a:theme xmlns:a="http://schemas.openxmlformats.org/drawingml/2006/main" name="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187</TotalTime>
  <Words>291</Words>
  <Application>Microsoft Office PowerPoint</Application>
  <PresentationFormat>On-screen Show (4:3)</PresentationFormat>
  <Paragraphs>37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Composite</vt:lpstr>
      <vt:lpstr>The Movie Market 2009-2010</vt:lpstr>
      <vt:lpstr>The Newspaper Article</vt:lpstr>
      <vt:lpstr>Economic reasons for the changes in the movie market</vt:lpstr>
      <vt:lpstr>The Alternative Movie Market from 2009 to 2010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Movie Market</dc:title>
  <dc:creator>owner</dc:creator>
  <cp:lastModifiedBy>BWS</cp:lastModifiedBy>
  <cp:revision>49</cp:revision>
  <dcterms:created xsi:type="dcterms:W3CDTF">2011-02-08T17:34:31Z</dcterms:created>
  <dcterms:modified xsi:type="dcterms:W3CDTF">2012-11-05T21:42:22Z</dcterms:modified>
</cp:coreProperties>
</file>