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3" r:id="rId4"/>
    <p:sldId id="265" r:id="rId5"/>
    <p:sldId id="264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9_02.jpg"/>
          <p:cNvPicPr preferRelativeResize="0">
            <a:picLocks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754112" y="0"/>
            <a:ext cx="73152" cy="6858000"/>
          </a:xfrm>
          <a:prstGeom prst="rect">
            <a:avLst/>
          </a:prstGeom>
        </p:spPr>
      </p:pic>
      <p:pic>
        <p:nvPicPr>
          <p:cNvPr id="7" name="Picture 6" descr="1_0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10500" y="0"/>
            <a:ext cx="1333500" cy="6858000"/>
          </a:xfrm>
          <a:prstGeom prst="rect">
            <a:avLst/>
          </a:prstGeom>
        </p:spPr>
      </p:pic>
      <p:grpSp>
        <p:nvGrpSpPr>
          <p:cNvPr id="4" name="Group 17"/>
          <p:cNvGrpSpPr/>
          <p:nvPr/>
        </p:nvGrpSpPr>
        <p:grpSpPr>
          <a:xfrm>
            <a:off x="0" y="6630352"/>
            <a:ext cx="9144000" cy="228600"/>
            <a:chOff x="0" y="6582727"/>
            <a:chExt cx="9144000" cy="228600"/>
          </a:xfrm>
        </p:grpSpPr>
        <p:sp>
          <p:nvSpPr>
            <p:cNvPr id="10" name="Rectangle 9"/>
            <p:cNvSpPr/>
            <p:nvPr/>
          </p:nvSpPr>
          <p:spPr>
            <a:xfrm>
              <a:off x="7813040" y="6582727"/>
              <a:ext cx="1330960" cy="228600"/>
            </a:xfrm>
            <a:prstGeom prst="rect">
              <a:avLst/>
            </a:pr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134101" y="6582727"/>
              <a:ext cx="1609724" cy="2286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6582727"/>
              <a:ext cx="6096000" cy="2286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371600"/>
            <a:ext cx="6781800" cy="1069975"/>
          </a:xfrm>
        </p:spPr>
        <p:txBody>
          <a:bodyPr bIns="0" anchor="b" anchorCtr="0">
            <a:noAutofit/>
          </a:bodyPr>
          <a:lstStyle>
            <a:lvl1pPr>
              <a:defRPr sz="4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438400"/>
            <a:ext cx="6781800" cy="762000"/>
          </a:xfrm>
        </p:spPr>
        <p:txBody>
          <a:bodyPr lIns="0" tIns="0" rIns="0">
            <a:normAutofit/>
          </a:bodyPr>
          <a:lstStyle>
            <a:lvl1pPr marL="0" indent="0" algn="l">
              <a:buNone/>
              <a:defRPr sz="240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>
          <a:xfrm>
            <a:off x="6210300" y="6610350"/>
            <a:ext cx="1524000" cy="228600"/>
          </a:xfrm>
        </p:spPr>
        <p:txBody>
          <a:bodyPr/>
          <a:lstStyle/>
          <a:p>
            <a:fld id="{1567CCB4-964F-486C-A3E6-9D89081484BE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>
          <a:xfrm>
            <a:off x="7924800" y="6610350"/>
            <a:ext cx="1198880" cy="228600"/>
          </a:xfrm>
        </p:spPr>
        <p:txBody>
          <a:bodyPr/>
          <a:lstStyle/>
          <a:p>
            <a:fld id="{CAEE6626-5481-462D-B0C4-79F186D3E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>
          <a:xfrm>
            <a:off x="457200" y="6611112"/>
            <a:ext cx="5600700" cy="2286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grpSp>
        <p:nvGrpSpPr>
          <p:cNvPr id="4" name="Group 10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2" name="Rectangle 11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7CCB4-964F-486C-A3E6-9D89081484BE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AEE6626-5481-462D-B0C4-79F186D3E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" name="Picture 10" descr="bar_06.png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pic>
        <p:nvPicPr>
          <p:cNvPr id="14" name="Picture 13" descr="2_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89085"/>
            <a:ext cx="2057400" cy="553707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85216"/>
            <a:ext cx="6019800" cy="55412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grpSp>
        <p:nvGrpSpPr>
          <p:cNvPr id="4" name="Group 10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2" name="Rectangle 11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7CCB4-964F-486C-A3E6-9D89081484BE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AEE6626-5481-462D-B0C4-79F186D3E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" name="Picture 10" descr="bar_06.png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pic>
        <p:nvPicPr>
          <p:cNvPr id="14" name="Picture 13" descr="2_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0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32" name="Rectangle 31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3" name="Picture 12" descr="bar_06.png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pic>
        <p:nvPicPr>
          <p:cNvPr id="10" name="Picture 9" descr="2_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7CCB4-964F-486C-A3E6-9D89081484BE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AEE6626-5481-462D-B0C4-79F186D3E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2"/>
          <p:cNvGrpSpPr/>
          <p:nvPr/>
        </p:nvGrpSpPr>
        <p:grpSpPr>
          <a:xfrm>
            <a:off x="1438274" y="6629400"/>
            <a:ext cx="7705726" cy="228600"/>
            <a:chOff x="1438274" y="6629400"/>
            <a:chExt cx="7705726" cy="228600"/>
          </a:xfrm>
        </p:grpSpPr>
        <p:sp>
          <p:nvSpPr>
            <p:cNvPr id="27" name="Rectangle 26"/>
            <p:cNvSpPr/>
            <p:nvPr/>
          </p:nvSpPr>
          <p:spPr>
            <a:xfrm>
              <a:off x="8763000" y="662940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7142480" y="662940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438274" y="6629400"/>
              <a:ext cx="5663565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5245101"/>
            <a:ext cx="6934199" cy="1155700"/>
          </a:xfrm>
        </p:spPr>
        <p:txBody>
          <a:bodyPr anchor="t">
            <a:normAutofit/>
          </a:bodyPr>
          <a:lstStyle>
            <a:lvl1pPr algn="r">
              <a:defRPr sz="4200" b="0" i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2600" y="4114800"/>
            <a:ext cx="6934199" cy="1130300"/>
          </a:xfrm>
        </p:spPr>
        <p:txBody>
          <a:bodyPr anchor="b">
            <a:normAutofit/>
          </a:bodyPr>
          <a:lstStyle>
            <a:lvl1pPr marL="0" indent="0" algn="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0" name="Picture 9" descr="9_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363980" cy="6858000"/>
          </a:xfrm>
          <a:prstGeom prst="rect">
            <a:avLst/>
          </a:prstGeom>
        </p:spPr>
      </p:pic>
      <p:sp>
        <p:nvSpPr>
          <p:cNvPr id="24" name="Date Placeholder 23"/>
          <p:cNvSpPr>
            <a:spLocks noGrp="1"/>
          </p:cNvSpPr>
          <p:nvPr>
            <p:ph type="dt" sz="half" idx="10"/>
          </p:nvPr>
        </p:nvSpPr>
        <p:spPr>
          <a:xfrm>
            <a:off x="7162800" y="6610350"/>
            <a:ext cx="1524000" cy="246888"/>
          </a:xfrm>
        </p:spPr>
        <p:txBody>
          <a:bodyPr/>
          <a:lstStyle/>
          <a:p>
            <a:fld id="{1567CCB4-964F-486C-A3E6-9D89081484BE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1"/>
          </p:nvPr>
        </p:nvSpPr>
        <p:spPr>
          <a:xfrm>
            <a:off x="8742680" y="6610350"/>
            <a:ext cx="381000" cy="246888"/>
          </a:xfrm>
        </p:spPr>
        <p:txBody>
          <a:bodyPr/>
          <a:lstStyle/>
          <a:p>
            <a:fld id="{CAEE6626-5481-462D-B0C4-79F186D3E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2"/>
          </p:nvPr>
        </p:nvSpPr>
        <p:spPr>
          <a:xfrm>
            <a:off x="1524000" y="6610350"/>
            <a:ext cx="5562600" cy="247650"/>
          </a:xfrm>
        </p:spPr>
        <p:txBody>
          <a:bodyPr/>
          <a:lstStyle/>
          <a:p>
            <a:endParaRPr lang="en-US"/>
          </a:p>
        </p:txBody>
      </p:sp>
      <p:pic>
        <p:nvPicPr>
          <p:cNvPr id="20" name="Picture 19" descr="vert_bar_02.png"/>
          <p:cNvPicPr preferRelativeResize="0">
            <a:picLocks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362456" y="0"/>
            <a:ext cx="73152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bar_06.png"/>
          <p:cNvPicPr>
            <a:picLocks noChangeAspect="1"/>
          </p:cNvPicPr>
          <p:nvPr/>
        </p:nvPicPr>
        <p:blipFill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12" name="Picture 11" descr="3_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4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grpSp>
        <p:nvGrpSpPr>
          <p:cNvPr id="3" name="Group 14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7" name="Rectangle 16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567CCB4-964F-486C-A3E6-9D89081484BE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AEE6626-5481-462D-B0C4-79F186D3E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81200"/>
            <a:ext cx="4040188" cy="411162"/>
          </a:xfrm>
        </p:spPr>
        <p:txBody>
          <a:bodyPr lIns="0" rIns="0" anchor="b">
            <a:noAutofit/>
          </a:bodyPr>
          <a:lstStyle>
            <a:lvl1pPr marL="0" indent="0">
              <a:lnSpc>
                <a:spcPct val="100000"/>
              </a:lnSpc>
              <a:buNone/>
              <a:defRPr sz="1600" b="1" i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4" name="Picture 13" descr="4_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15" name="Text Placeholder 2"/>
          <p:cNvSpPr>
            <a:spLocks noGrp="1"/>
          </p:cNvSpPr>
          <p:nvPr>
            <p:ph type="body" idx="13"/>
          </p:nvPr>
        </p:nvSpPr>
        <p:spPr>
          <a:xfrm>
            <a:off x="4648200" y="1981200"/>
            <a:ext cx="4040188" cy="411162"/>
          </a:xfrm>
        </p:spPr>
        <p:txBody>
          <a:bodyPr lIns="0" rIns="0" anchor="b">
            <a:noAutofit/>
          </a:bodyPr>
          <a:lstStyle>
            <a:lvl1pPr marL="0" indent="0">
              <a:lnSpc>
                <a:spcPct val="100000"/>
              </a:lnSpc>
              <a:buNone/>
              <a:defRPr sz="1600" b="1" i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57200" y="2438400"/>
            <a:ext cx="40386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5"/>
          </p:nvPr>
        </p:nvSpPr>
        <p:spPr>
          <a:xfrm>
            <a:off x="4648200" y="2438400"/>
            <a:ext cx="40386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6" name="Picture 15" descr="bar_06.png"/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grpSp>
        <p:nvGrpSpPr>
          <p:cNvPr id="4" name="Group 17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20" name="Rectangle 19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Date Placeholder 22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1567CCB4-964F-486C-A3E6-9D89081484BE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AEE6626-5481-462D-B0C4-79F186D3E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5" name="Footer Placeholder 2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10" name="Picture 9" descr="2_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pic>
        <p:nvPicPr>
          <p:cNvPr id="11" name="Picture 10" descr="bar_06.png"/>
          <p:cNvPicPr>
            <a:picLocks noChangeAspect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grpSp>
        <p:nvGrpSpPr>
          <p:cNvPr id="3" name="Group 11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3" name="Rectangle 12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7CCB4-964F-486C-A3E6-9D89081484BE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AEE6626-5481-462D-B0C4-79F186D3E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0" name="Rectangle 9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7CCB4-964F-486C-A3E6-9D89081484BE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AEE6626-5481-462D-B0C4-79F186D3E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3_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13" name="Text Placeholder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3352800" cy="914400"/>
          </a:xfrm>
        </p:spPr>
        <p:txBody>
          <a:bodyPr lIns="0" rIns="0"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i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419600" y="1524000"/>
            <a:ext cx="42672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457201" y="2514599"/>
            <a:ext cx="3352800" cy="3127248"/>
          </a:xfr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4" name="Picture 13" descr="bar_06.png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grpSp>
        <p:nvGrpSpPr>
          <p:cNvPr id="2" name="Group 15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7" name="Rectangle 16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567CCB4-964F-486C-A3E6-9D89081484BE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AEE6626-5481-462D-B0C4-79F186D3E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5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3" name="Rectangle 12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048"/>
            <a:ext cx="3355848" cy="914400"/>
          </a:xfrm>
        </p:spPr>
        <p:txBody>
          <a:bodyPr anchor="b">
            <a:normAutofit/>
          </a:bodyPr>
          <a:lstStyle>
            <a:lvl1pPr algn="l">
              <a:defRPr lang="en-US" sz="1800" b="1" i="0" kern="1200" cap="all" spc="100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25696" y="1554480"/>
            <a:ext cx="4270248" cy="4059936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514600"/>
            <a:ext cx="3355848" cy="3127248"/>
          </a:xfr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lang="en-US" sz="1400" kern="1200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7CCB4-964F-486C-A3E6-9D89081484BE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E6626-5481-462D-B0C4-79F186D3EE0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4_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pic>
        <p:nvPicPr>
          <p:cNvPr id="9" name="Picture 8" descr="bar_06.png"/>
          <p:cNvPicPr>
            <a:picLocks noChangeAspect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>
            <a:off x="4419600" y="1524000"/>
            <a:ext cx="42672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419600" y="5637212"/>
            <a:ext cx="42672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34000">
                <a:schemeClr val="bg1">
                  <a:lumMod val="75000"/>
                  <a:alpha val="61000"/>
                </a:schemeClr>
              </a:gs>
              <a:gs pos="38000">
                <a:schemeClr val="bg1">
                  <a:lumMod val="75000"/>
                  <a:alpha val="76000"/>
                </a:schemeClr>
              </a:gs>
              <a:gs pos="100000">
                <a:schemeClr val="bg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9144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81200"/>
            <a:ext cx="8229600" cy="4144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6610350"/>
            <a:ext cx="15240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1567CCB4-964F-486C-A3E6-9D89081484BE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610350"/>
            <a:ext cx="66294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42680" y="6610350"/>
            <a:ext cx="3810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CAEE6626-5481-462D-B0C4-79F186D3EE0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 typeface="Wingdings" pitchFamily="2" charset="2"/>
        <a:buChar char="§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 typeface="Wingdings" pitchFamily="2" charset="2"/>
        <a:buNone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Wingdings" pitchFamily="2" charset="2"/>
        <a:buNone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Wingdings" pitchFamily="2" charset="2"/>
        <a:buNone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066800"/>
            <a:ext cx="6781800" cy="1069975"/>
          </a:xfrm>
        </p:spPr>
        <p:txBody>
          <a:bodyPr/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Supply &amp; Demand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590800"/>
            <a:ext cx="7010400" cy="2925704"/>
          </a:xfrm>
        </p:spPr>
        <p:txBody>
          <a:bodyPr>
            <a:noAutofit/>
          </a:bodyPr>
          <a:lstStyle/>
          <a:p>
            <a:pPr algn="ctr"/>
            <a:r>
              <a:rPr lang="en-US" sz="3200" b="1" i="1" dirty="0" smtClean="0"/>
              <a:t>“Fungus Fears Push Orange Juice Up”</a:t>
            </a:r>
            <a:endParaRPr lang="en-US" sz="3200" b="1" i="1" dirty="0"/>
          </a:p>
          <a:p>
            <a:pPr algn="r"/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Econ 2105</a:t>
            </a:r>
          </a:p>
          <a:p>
            <a:pPr algn="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1/30/2012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2000" y="3657600"/>
            <a:ext cx="3854140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4550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382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“Fungus Fears Push Orange Juice UP”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 Alexander Wexler from the Wall Street Journal (Tuesday, January 24, 2012)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C:\Users\Derek A. Thompson\Pictures\ControlCenter3\Scan\CCF01292012_000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9600" y="1514316"/>
            <a:ext cx="3810000" cy="4962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550414"/>
            <a:ext cx="3789485" cy="4926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574856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5450" y="4453354"/>
            <a:ext cx="7219950" cy="2048709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Increase in Demand due to expected future shortage/price increase. 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0" y="838200"/>
            <a:ext cx="0" cy="29718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048000" y="3810000"/>
            <a:ext cx="3429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840523" y="500390"/>
            <a:ext cx="11689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Price</a:t>
            </a:r>
          </a:p>
          <a:p>
            <a:r>
              <a:rPr lang="en-US" sz="1000" b="1" dirty="0" smtClean="0"/>
              <a:t>Dollars per pound</a:t>
            </a:r>
            <a:r>
              <a:rPr lang="en-US" sz="1000" dirty="0" smtClean="0"/>
              <a:t>.</a:t>
            </a:r>
            <a:endParaRPr lang="en-US" sz="1000" dirty="0"/>
          </a:p>
        </p:txBody>
      </p:sp>
      <p:sp>
        <p:nvSpPr>
          <p:cNvPr id="10" name="TextBox 9"/>
          <p:cNvSpPr txBox="1"/>
          <p:nvPr/>
        </p:nvSpPr>
        <p:spPr>
          <a:xfrm>
            <a:off x="6552432" y="3930134"/>
            <a:ext cx="11689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Quantity</a:t>
            </a:r>
          </a:p>
          <a:p>
            <a:r>
              <a:rPr lang="en-US" sz="1000" b="1" dirty="0" smtClean="0"/>
              <a:t>Pounds of oranges</a:t>
            </a:r>
            <a:endParaRPr lang="en-US" sz="1000" b="1" dirty="0"/>
          </a:p>
        </p:txBody>
      </p:sp>
      <p:cxnSp>
        <p:nvCxnSpPr>
          <p:cNvPr id="12" name="Straight Connector 11"/>
          <p:cNvCxnSpPr/>
          <p:nvPr/>
        </p:nvCxnSpPr>
        <p:spPr>
          <a:xfrm flipH="1" flipV="1">
            <a:off x="3048000" y="2667000"/>
            <a:ext cx="2075941" cy="5533"/>
          </a:xfrm>
          <a:prstGeom prst="line">
            <a:avLst/>
          </a:prstGeom>
          <a:ln w="158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123941" y="2672533"/>
            <a:ext cx="0" cy="1149879"/>
          </a:xfrm>
          <a:prstGeom prst="line">
            <a:avLst/>
          </a:prstGeom>
          <a:ln w="158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2971800" y="2057400"/>
            <a:ext cx="2514600" cy="0"/>
          </a:xfrm>
          <a:prstGeom prst="line">
            <a:avLst/>
          </a:prstGeom>
          <a:ln w="158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5562600" y="2057400"/>
            <a:ext cx="0" cy="1678822"/>
          </a:xfrm>
          <a:prstGeom prst="line">
            <a:avLst/>
          </a:prstGeom>
          <a:ln w="158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4666316" y="1295400"/>
            <a:ext cx="1353484" cy="206216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3352800" y="1447800"/>
            <a:ext cx="2971800" cy="21336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6019800" y="958334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S1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6858000" y="2895600"/>
            <a:ext cx="444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D2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6359234" y="3212068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3209192" y="2249366"/>
            <a:ext cx="0" cy="342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5029200" y="36576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Arrow Connector 3"/>
          <p:cNvCxnSpPr/>
          <p:nvPr/>
        </p:nvCxnSpPr>
        <p:spPr>
          <a:xfrm>
            <a:off x="4114800" y="1905000"/>
            <a:ext cx="104769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105400" y="3962400"/>
            <a:ext cx="4203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EQ</a:t>
            </a:r>
            <a:endParaRPr lang="en-US" sz="1600" dirty="0"/>
          </a:p>
        </p:txBody>
      </p:sp>
      <p:sp>
        <p:nvSpPr>
          <p:cNvPr id="29" name="TextBox 28"/>
          <p:cNvSpPr txBox="1"/>
          <p:nvPr/>
        </p:nvSpPr>
        <p:spPr>
          <a:xfrm>
            <a:off x="2438400" y="2209800"/>
            <a:ext cx="3914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EP</a:t>
            </a:r>
            <a:endParaRPr lang="en-US" sz="1600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3886200" y="838200"/>
            <a:ext cx="2971800" cy="21336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Title 1"/>
          <p:cNvSpPr txBox="1">
            <a:spLocks/>
          </p:cNvSpPr>
          <p:nvPr/>
        </p:nvSpPr>
        <p:spPr>
          <a:xfrm>
            <a:off x="3429000" y="152400"/>
            <a:ext cx="3638550" cy="1066800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Orange Juice Market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4886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5450" y="4453354"/>
            <a:ext cx="7219950" cy="2048709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 you could have ….</a:t>
            </a:r>
            <a:b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Decrease in Demand due to consumer preference – not to consume fungus infected orange juice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0" y="838200"/>
            <a:ext cx="0" cy="29718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048000" y="3810000"/>
            <a:ext cx="3429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840523" y="500390"/>
            <a:ext cx="11689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Price</a:t>
            </a:r>
          </a:p>
          <a:p>
            <a:r>
              <a:rPr lang="en-US" sz="1000" b="1" dirty="0" smtClean="0"/>
              <a:t>Dollars per pound</a:t>
            </a:r>
            <a:r>
              <a:rPr lang="en-US" sz="1000" dirty="0" smtClean="0"/>
              <a:t>.</a:t>
            </a:r>
            <a:endParaRPr lang="en-US" sz="1000" dirty="0"/>
          </a:p>
        </p:txBody>
      </p:sp>
      <p:sp>
        <p:nvSpPr>
          <p:cNvPr id="10" name="TextBox 9"/>
          <p:cNvSpPr txBox="1"/>
          <p:nvPr/>
        </p:nvSpPr>
        <p:spPr>
          <a:xfrm>
            <a:off x="6552432" y="3930134"/>
            <a:ext cx="11689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Quantity</a:t>
            </a:r>
          </a:p>
          <a:p>
            <a:r>
              <a:rPr lang="en-US" sz="1000" b="1" dirty="0" smtClean="0"/>
              <a:t>Pounds of oranges</a:t>
            </a:r>
            <a:endParaRPr lang="en-US" sz="1000" b="1" dirty="0"/>
          </a:p>
        </p:txBody>
      </p:sp>
      <p:cxnSp>
        <p:nvCxnSpPr>
          <p:cNvPr id="12" name="Straight Connector 11"/>
          <p:cNvCxnSpPr/>
          <p:nvPr/>
        </p:nvCxnSpPr>
        <p:spPr>
          <a:xfrm flipH="1" flipV="1">
            <a:off x="3048000" y="2667000"/>
            <a:ext cx="2075941" cy="5533"/>
          </a:xfrm>
          <a:prstGeom prst="line">
            <a:avLst/>
          </a:prstGeom>
          <a:ln w="158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123941" y="2672533"/>
            <a:ext cx="0" cy="1149879"/>
          </a:xfrm>
          <a:prstGeom prst="line">
            <a:avLst/>
          </a:prstGeom>
          <a:ln w="158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2971800" y="2057400"/>
            <a:ext cx="2514600" cy="0"/>
          </a:xfrm>
          <a:prstGeom prst="line">
            <a:avLst/>
          </a:prstGeom>
          <a:ln w="158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5562600" y="2057400"/>
            <a:ext cx="0" cy="1678822"/>
          </a:xfrm>
          <a:prstGeom prst="line">
            <a:avLst/>
          </a:prstGeom>
          <a:ln w="158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4666316" y="1295400"/>
            <a:ext cx="1353484" cy="206216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3352800" y="1447800"/>
            <a:ext cx="2971800" cy="21336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6019800" y="958334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S1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6858000" y="2895600"/>
            <a:ext cx="444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D2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6359234" y="3212068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3200400" y="2057400"/>
            <a:ext cx="8792" cy="4205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5029200" y="36576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Arrow Connector 3"/>
          <p:cNvCxnSpPr/>
          <p:nvPr/>
        </p:nvCxnSpPr>
        <p:spPr>
          <a:xfrm flipH="1">
            <a:off x="4038600" y="1828800"/>
            <a:ext cx="93350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105400" y="3962400"/>
            <a:ext cx="4203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EQ</a:t>
            </a:r>
            <a:endParaRPr lang="en-US" sz="1600" dirty="0"/>
          </a:p>
        </p:txBody>
      </p:sp>
      <p:sp>
        <p:nvSpPr>
          <p:cNvPr id="29" name="TextBox 28"/>
          <p:cNvSpPr txBox="1"/>
          <p:nvPr/>
        </p:nvSpPr>
        <p:spPr>
          <a:xfrm>
            <a:off x="2438400" y="2209800"/>
            <a:ext cx="3914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EP</a:t>
            </a:r>
            <a:endParaRPr lang="en-US" sz="1600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3886200" y="838200"/>
            <a:ext cx="2971800" cy="21336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Title 1"/>
          <p:cNvSpPr txBox="1">
            <a:spLocks/>
          </p:cNvSpPr>
          <p:nvPr/>
        </p:nvSpPr>
        <p:spPr>
          <a:xfrm>
            <a:off x="3429000" y="152400"/>
            <a:ext cx="3638550" cy="1066800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Orange Juice Market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4886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5450" y="4453354"/>
            <a:ext cx="7219950" cy="2048709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likely to also have….</a:t>
            </a:r>
            <a:b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Decrease in supply as a result of infected imports. 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0" y="838200"/>
            <a:ext cx="0" cy="29718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048000" y="3810000"/>
            <a:ext cx="3429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840523" y="500390"/>
            <a:ext cx="11689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Price</a:t>
            </a:r>
          </a:p>
          <a:p>
            <a:r>
              <a:rPr lang="en-US" sz="1000" b="1" dirty="0" smtClean="0"/>
              <a:t>Dollars per pound</a:t>
            </a:r>
            <a:r>
              <a:rPr lang="en-US" sz="1000" dirty="0" smtClean="0"/>
              <a:t>.</a:t>
            </a:r>
            <a:endParaRPr lang="en-US" sz="1000" dirty="0"/>
          </a:p>
        </p:txBody>
      </p:sp>
      <p:sp>
        <p:nvSpPr>
          <p:cNvPr id="10" name="TextBox 9"/>
          <p:cNvSpPr txBox="1"/>
          <p:nvPr/>
        </p:nvSpPr>
        <p:spPr>
          <a:xfrm>
            <a:off x="6552432" y="3930134"/>
            <a:ext cx="11689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Quantity</a:t>
            </a:r>
          </a:p>
          <a:p>
            <a:r>
              <a:rPr lang="en-US" sz="1000" b="1" dirty="0" smtClean="0"/>
              <a:t>Pounds of oranges</a:t>
            </a:r>
            <a:endParaRPr lang="en-US" sz="1000" b="1" dirty="0"/>
          </a:p>
        </p:txBody>
      </p:sp>
      <p:cxnSp>
        <p:nvCxnSpPr>
          <p:cNvPr id="12" name="Straight Connector 11"/>
          <p:cNvCxnSpPr/>
          <p:nvPr/>
        </p:nvCxnSpPr>
        <p:spPr>
          <a:xfrm flipH="1" flipV="1">
            <a:off x="3048000" y="2667000"/>
            <a:ext cx="2075941" cy="5533"/>
          </a:xfrm>
          <a:prstGeom prst="line">
            <a:avLst/>
          </a:prstGeom>
          <a:ln w="158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123941" y="2672533"/>
            <a:ext cx="0" cy="1149879"/>
          </a:xfrm>
          <a:prstGeom prst="line">
            <a:avLst/>
          </a:prstGeom>
          <a:ln w="158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3048000" y="2137757"/>
            <a:ext cx="1219200" cy="19643"/>
          </a:xfrm>
          <a:prstGeom prst="line">
            <a:avLst/>
          </a:prstGeom>
          <a:ln w="158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267200" y="2143590"/>
            <a:ext cx="0" cy="1678822"/>
          </a:xfrm>
          <a:prstGeom prst="line">
            <a:avLst/>
          </a:prstGeom>
          <a:ln w="158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3657600" y="762000"/>
            <a:ext cx="1524000" cy="228069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4666316" y="1295400"/>
            <a:ext cx="1353484" cy="206216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3352800" y="1447800"/>
            <a:ext cx="2971800" cy="21336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6019800" y="958334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S1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5248565" y="39266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S2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6359234" y="3212068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3209192" y="2249366"/>
            <a:ext cx="0" cy="342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4343400" y="3657600"/>
            <a:ext cx="685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Arrow Connector 3"/>
          <p:cNvCxnSpPr/>
          <p:nvPr/>
        </p:nvCxnSpPr>
        <p:spPr>
          <a:xfrm flipH="1">
            <a:off x="4874945" y="1474177"/>
            <a:ext cx="78110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124200" y="5410200"/>
            <a:ext cx="5867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four months oranges rises from $1.50 to $2.19 per pound.</a:t>
            </a:r>
          </a:p>
          <a:p>
            <a:r>
              <a:rPr lang="en-US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“FDA could curtail imports in Brazilian juice test positive and leave the US short of juice.”</a:t>
            </a:r>
            <a:endParaRPr lang="en-US" sz="2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913787" y="3864913"/>
            <a:ext cx="4203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EQ</a:t>
            </a:r>
            <a:endParaRPr lang="en-US" sz="1600" dirty="0"/>
          </a:p>
        </p:txBody>
      </p:sp>
      <p:sp>
        <p:nvSpPr>
          <p:cNvPr id="29" name="TextBox 28"/>
          <p:cNvSpPr txBox="1"/>
          <p:nvPr/>
        </p:nvSpPr>
        <p:spPr>
          <a:xfrm>
            <a:off x="2588671" y="2514600"/>
            <a:ext cx="3914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EP</a:t>
            </a:r>
            <a:endParaRPr lang="en-US" sz="1600" dirty="0"/>
          </a:p>
        </p:txBody>
      </p:sp>
      <p:sp>
        <p:nvSpPr>
          <p:cNvPr id="24" name="Title 1"/>
          <p:cNvSpPr txBox="1">
            <a:spLocks/>
          </p:cNvSpPr>
          <p:nvPr/>
        </p:nvSpPr>
        <p:spPr>
          <a:xfrm>
            <a:off x="3429000" y="152400"/>
            <a:ext cx="3638550" cy="1066800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Orange Juice Market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4886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acro">
  <a:themeElements>
    <a:clrScheme name="Macro">
      <a:dk1>
        <a:sysClr val="windowText" lastClr="000000"/>
      </a:dk1>
      <a:lt1>
        <a:sysClr val="window" lastClr="FFFFFF"/>
      </a:lt1>
      <a:dk2>
        <a:srgbClr val="3F3F4D"/>
      </a:dk2>
      <a:lt2>
        <a:srgbClr val="DDDDDD"/>
      </a:lt2>
      <a:accent1>
        <a:srgbClr val="A51009"/>
      </a:accent1>
      <a:accent2>
        <a:srgbClr val="DE7014"/>
      </a:accent2>
      <a:accent3>
        <a:srgbClr val="704836"/>
      </a:accent3>
      <a:accent4>
        <a:srgbClr val="F2B431"/>
      </a:accent4>
      <a:accent5>
        <a:srgbClr val="7F221D"/>
      </a:accent5>
      <a:accent6>
        <a:srgbClr val="CDAC77"/>
      </a:accent6>
      <a:hlink>
        <a:srgbClr val="F5B123"/>
      </a:hlink>
      <a:folHlink>
        <a:srgbClr val="E19B0B"/>
      </a:folHlink>
    </a:clrScheme>
    <a:fontScheme name="Macr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c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300000"/>
              </a:schemeClr>
            </a:gs>
            <a:gs pos="100000">
              <a:schemeClr val="phClr">
                <a:tint val="80000"/>
                <a:satMod val="15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hade val="90000"/>
                <a:satMod val="300000"/>
              </a:schemeClr>
            </a:gs>
            <a:gs pos="100000">
              <a:schemeClr val="phClr">
                <a:satMod val="150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70000"/>
              </a:srgbClr>
            </a:outerShdw>
          </a:effectLst>
        </a:effectStyle>
        <a:effectStyle>
          <a:effectLst>
            <a:outerShdw blurRad="25400" dist="254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contourW="15875" prstMaterial="softmetal">
            <a:bevelT w="25400" h="19050" prst="angle"/>
            <a:contourClr>
              <a:schemeClr val="phClr">
                <a:shade val="30000"/>
              </a:schemeClr>
            </a:contourClr>
          </a:sp3d>
        </a:effectStyle>
        <a:effectStyle>
          <a:effectLst>
            <a:outerShdw blurRad="254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contourW="19050" prstMaterial="metal">
            <a:bevelT w="63500" h="31750" prst="angle"/>
            <a:contourClr>
              <a:schemeClr val="phClr">
                <a:shade val="25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7000"/>
                <a:shade val="93000"/>
                <a:satMod val="110000"/>
                <a:lumMod val="90000"/>
              </a:schemeClr>
            </a:gs>
            <a:gs pos="76000">
              <a:schemeClr val="phClr">
                <a:tint val="85000"/>
                <a:shade val="75000"/>
                <a:satMod val="120000"/>
              </a:schemeClr>
            </a:gs>
            <a:gs pos="100000">
              <a:schemeClr val="phClr">
                <a:tint val="86000"/>
                <a:shade val="50000"/>
                <a:satMod val="13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35000"/>
                <a:satMod val="146000"/>
                <a:lumMod val="101000"/>
              </a:schemeClr>
            </a:gs>
            <a:gs pos="26000">
              <a:schemeClr val="phClr">
                <a:tint val="96000"/>
                <a:shade val="96000"/>
                <a:satMod val="190000"/>
              </a:schemeClr>
            </a:gs>
            <a:gs pos="100000">
              <a:schemeClr val="phClr">
                <a:tint val="60000"/>
                <a:shade val="90000"/>
                <a:satMod val="22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TC101859866[[fn=Macro]]</Template>
  <TotalTime>258</TotalTime>
  <Words>126</Words>
  <Application>Microsoft Office PowerPoint</Application>
  <PresentationFormat>On-screen Show (4:3)</PresentationFormat>
  <Paragraphs>41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Macro</vt:lpstr>
      <vt:lpstr>Supply &amp; Demand</vt:lpstr>
      <vt:lpstr>“Fungus Fears Push Orange Juice UP” by Alexander Wexler from the Wall Street Journal (Tuesday, January 24, 2012)</vt:lpstr>
      <vt:lpstr>Increase in Demand due to expected future shortage/price increase. </vt:lpstr>
      <vt:lpstr>Or you could have ….  Decrease in Demand due to consumer preference – not to consume fungus infected orange juice</vt:lpstr>
      <vt:lpstr>Are likely to also have…. Decrease in supply as a result of infected imports.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Supply &amp; Demand</dc:title>
  <dc:creator>Derek A. Thompson</dc:creator>
  <cp:lastModifiedBy>BWS</cp:lastModifiedBy>
  <cp:revision>57</cp:revision>
  <dcterms:created xsi:type="dcterms:W3CDTF">2011-08-29T01:48:23Z</dcterms:created>
  <dcterms:modified xsi:type="dcterms:W3CDTF">2012-11-05T21:04:12Z</dcterms:modified>
</cp:coreProperties>
</file>