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2438400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0" y="914400"/>
            <a:ext cx="9144000" cy="1524000"/>
          </a:xfrm>
          <a:prstGeom prst="rect">
            <a:avLst/>
          </a:prstGeom>
          <a:solidFill>
            <a:srgbClr val="000000">
              <a:alpha val="89800"/>
            </a:srgb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476108"/>
            <a:ext cx="8305800" cy="381000"/>
          </a:xfrm>
        </p:spPr>
        <p:txBody>
          <a:bodyPr>
            <a:noAutofit/>
          </a:bodyPr>
          <a:lstStyle>
            <a:lvl1pPr marL="0" indent="0" algn="l">
              <a:buNone/>
              <a:defRPr sz="2000" spc="100" baseline="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066800"/>
            <a:ext cx="8305800" cy="1295400"/>
          </a:xfrm>
        </p:spPr>
        <p:txBody>
          <a:bodyPr anchor="ctr" anchorCtr="0">
            <a:noAutofit/>
          </a:bodyPr>
          <a:lstStyle>
            <a:lvl1pPr algn="l">
              <a:defRPr sz="4800" cap="all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8926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4958864"/>
            <a:ext cx="9144000" cy="457200"/>
          </a:xfrm>
          <a:prstGeom prst="rect">
            <a:avLst/>
          </a:prstGeom>
          <a:solidFill>
            <a:schemeClr val="accent1">
              <a:shade val="75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0" y="3429000"/>
            <a:ext cx="9144000" cy="1527048"/>
          </a:xfrm>
          <a:prstGeom prst="rect">
            <a:avLst/>
          </a:prstGeom>
          <a:solidFill>
            <a:srgbClr val="000000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>
              <a:buNone/>
              <a:defRPr sz="4200" b="0" cap="all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457200"/>
          </a:xfrm>
        </p:spPr>
        <p:txBody>
          <a:bodyPr anchor="ctr"/>
          <a:lstStyle>
            <a:lvl1pPr>
              <a:buNone/>
              <a:defRPr sz="2000" spc="100" baseline="0">
                <a:solidFill>
                  <a:srgbClr val="FFFFFF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38200"/>
          </a:xfrm>
          <a:solidFill>
            <a:schemeClr val="accent1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quarter" idx="2"/>
          </p:nvPr>
        </p:nvSpPr>
        <p:spPr>
          <a:xfrm>
            <a:off x="457200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20558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71600"/>
            <a:ext cx="4040188" cy="838200"/>
          </a:xfrm>
          <a:solidFill>
            <a:schemeClr val="accent2">
              <a:alpha val="83000"/>
            </a:schemeClr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182880" tIns="91440" bIns="9144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2400" b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1301926"/>
            <a:ext cx="9144000" cy="4572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6000" y="6357144"/>
            <a:ext cx="34290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2743200" y="228600"/>
            <a:ext cx="6248400" cy="586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1752" y="1600200"/>
            <a:ext cx="2057400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301752" y="384048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2590800" cy="6858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63892" y="4337173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381000"/>
            <a:ext cx="2133600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447800" y="0"/>
            <a:ext cx="1175303" cy="633656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9403" y="0"/>
            <a:ext cx="2302797" cy="2378511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0" y="3276600"/>
            <a:ext cx="891076" cy="886968"/>
          </a:xfrm>
          <a:prstGeom prst="ellipse">
            <a:avLst/>
          </a:prstGeom>
          <a:solidFill>
            <a:schemeClr val="tx2"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93097" y="1721630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09600" y="4038600"/>
            <a:ext cx="1554480" cy="1554480"/>
          </a:xfrm>
          <a:prstGeom prst="ellipse">
            <a:avLst/>
          </a:prstGeom>
          <a:solidFill>
            <a:schemeClr val="tx2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1752600" y="381000"/>
            <a:ext cx="457200" cy="457200"/>
          </a:xfrm>
          <a:prstGeom prst="ellipse">
            <a:avLst/>
          </a:prstGeom>
          <a:solidFill>
            <a:schemeClr val="accent1">
              <a:shade val="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79120" y="2514600"/>
            <a:ext cx="2011680" cy="2011680"/>
          </a:xfrm>
          <a:prstGeom prst="ellipse">
            <a:avLst/>
          </a:prstGeom>
          <a:solidFill>
            <a:schemeClr val="bg2"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0" y="5715000"/>
            <a:ext cx="1600200" cy="1143000"/>
          </a:xfrm>
          <a:prstGeom prst="rect">
            <a:avLst/>
          </a:prstGeom>
          <a:solidFill>
            <a:schemeClr val="accent1">
              <a:shade val="75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1323393" y="5875179"/>
            <a:ext cx="731520" cy="73152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8" name="Oval 37"/>
          <p:cNvSpPr/>
          <p:nvPr/>
        </p:nvSpPr>
        <p:spPr>
          <a:xfrm>
            <a:off x="30970" y="5212570"/>
            <a:ext cx="1645430" cy="164543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52400" y="2362200"/>
            <a:ext cx="457200" cy="457200"/>
          </a:xfrm>
          <a:prstGeom prst="ellipse">
            <a:avLst/>
          </a:prstGeom>
          <a:solidFill>
            <a:schemeClr val="bg2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5448" y="6318504"/>
            <a:ext cx="1188720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2057400" cy="11430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solidFill>
                  <a:srgbClr val="FFFFFF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90800" y="0"/>
            <a:ext cx="6553200" cy="5943600"/>
          </a:xfrm>
          <a:solidFill>
            <a:schemeClr val="bg2"/>
          </a:solidFill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600200"/>
            <a:ext cx="2057400" cy="42672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14400" y="2292526"/>
            <a:ext cx="2743200" cy="2127074"/>
          </a:xfrm>
          <a:prstGeom prst="rect">
            <a:avLst/>
          </a:prstGeom>
          <a:solidFill>
            <a:schemeClr val="accent1"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977827" y="5072066"/>
            <a:ext cx="1758141" cy="1739481"/>
          </a:xfrm>
          <a:prstGeom prst="ellipse">
            <a:avLst/>
          </a:prstGeom>
          <a:solidFill>
            <a:schemeClr val="accent1">
              <a:tint val="90000"/>
              <a:shade val="45000"/>
              <a:satMod val="200000"/>
              <a:alpha val="13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57800" y="0"/>
            <a:ext cx="3886200" cy="3048000"/>
          </a:xfrm>
          <a:prstGeom prst="rect">
            <a:avLst/>
          </a:prstGeom>
          <a:solidFill>
            <a:schemeClr val="accent1"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4114800"/>
            <a:ext cx="2362200" cy="2463018"/>
          </a:xfrm>
          <a:prstGeom prst="rect">
            <a:avLst/>
          </a:prstGeom>
          <a:solidFill>
            <a:schemeClr val="bg2">
              <a:tint val="60000"/>
              <a:alpha val="7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4178687" y="2389810"/>
            <a:ext cx="2174118" cy="2174118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6384588" y="5842728"/>
            <a:ext cx="1011260" cy="101126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322493" y="1427132"/>
            <a:ext cx="2047390" cy="2047390"/>
          </a:xfrm>
          <a:prstGeom prst="ellipse">
            <a:avLst/>
          </a:prstGeom>
          <a:solidFill>
            <a:srgbClr val="C1E8E4">
              <a:alpha val="10980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14300" y="4803322"/>
            <a:ext cx="1959428" cy="1959428"/>
          </a:xfrm>
          <a:prstGeom prst="ellipse">
            <a:avLst/>
          </a:prstGeom>
          <a:solidFill>
            <a:srgbClr val="C1E8E4">
              <a:alpha val="12157"/>
            </a:srgb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021092" y="4578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172385" y="4626825"/>
            <a:ext cx="1515880" cy="1394583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906" y="361813"/>
            <a:ext cx="2512694" cy="2388889"/>
          </a:xfrm>
          <a:prstGeom prst="rect">
            <a:avLst/>
          </a:prstGeom>
          <a:solidFill>
            <a:schemeClr val="accent1">
              <a:tint val="90000"/>
              <a:satMod val="200000"/>
              <a:alpha val="7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95400" y="0"/>
            <a:ext cx="1524000" cy="609600"/>
          </a:xfrm>
          <a:prstGeom prst="rect">
            <a:avLst/>
          </a:prstGeom>
          <a:solidFill>
            <a:schemeClr val="accent1">
              <a:tint val="60000"/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59403" y="212289"/>
            <a:ext cx="2022300" cy="2022300"/>
          </a:xfrm>
          <a:prstGeom prst="ellipse">
            <a:avLst/>
          </a:prstGeom>
          <a:solidFill>
            <a:schemeClr val="accent1">
              <a:tint val="100000"/>
              <a:satMod val="275000"/>
              <a:alpha val="15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chemeClr val="accent2"/>
              </a:buClr>
              <a:buSzPct val="90000"/>
              <a:buFont typeface="Wingdings 2"/>
              <a:buChar char=""/>
            </a:pP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76200" y="3962400"/>
            <a:ext cx="891076" cy="886968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121357" y="1507438"/>
            <a:ext cx="1402570" cy="1402570"/>
          </a:xfrm>
          <a:prstGeom prst="ellipse">
            <a:avLst/>
          </a:prstGeom>
          <a:solidFill>
            <a:schemeClr val="accent1">
              <a:tint val="90000"/>
              <a:satMod val="275000"/>
              <a:alpha val="9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369253" y="466436"/>
            <a:ext cx="1595105" cy="1595105"/>
          </a:xfrm>
          <a:prstGeom prst="ellipse">
            <a:avLst/>
          </a:prstGeom>
          <a:solidFill>
            <a:schemeClr val="accent1">
              <a:tint val="100000"/>
              <a:satMod val="275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5189756" y="2967572"/>
            <a:ext cx="3234945" cy="3234944"/>
          </a:xfrm>
          <a:prstGeom prst="ellipse">
            <a:avLst/>
          </a:prstGeom>
          <a:solidFill>
            <a:schemeClr val="accent1">
              <a:tint val="100000"/>
              <a:satMod val="18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5626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951220" y="4665220"/>
            <a:ext cx="2192780" cy="2192780"/>
          </a:xfrm>
          <a:prstGeom prst="ellipse">
            <a:avLst/>
          </a:prstGeom>
          <a:solidFill>
            <a:schemeClr val="accent1">
              <a:tint val="75000"/>
              <a:shade val="50000"/>
              <a:satMod val="200000"/>
              <a:alpha val="8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600200" y="3705807"/>
            <a:ext cx="1195876" cy="1198294"/>
          </a:xfrm>
          <a:prstGeom prst="ellipse">
            <a:avLst/>
          </a:prstGeom>
          <a:solidFill>
            <a:schemeClr val="accent1">
              <a:tint val="75000"/>
              <a:satMod val="200000"/>
              <a:alpha val="95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6324600" y="228600"/>
            <a:ext cx="822960" cy="822960"/>
          </a:xfrm>
          <a:prstGeom prst="ellipse">
            <a:avLst/>
          </a:prstGeom>
          <a:solidFill>
            <a:schemeClr val="accent1">
              <a:tint val="90000"/>
              <a:satMod val="275000"/>
              <a:alpha val="6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077200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10200" y="6324600"/>
            <a:ext cx="1524000" cy="533400"/>
          </a:xfrm>
          <a:prstGeom prst="rect">
            <a:avLst/>
          </a:prstGeom>
          <a:solidFill>
            <a:schemeClr val="accent1">
              <a:alpha val="10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3011692" y="6526"/>
            <a:ext cx="1026908" cy="1026906"/>
          </a:xfrm>
          <a:prstGeom prst="ellipse">
            <a:avLst/>
          </a:prstGeom>
          <a:solidFill>
            <a:schemeClr val="accent1">
              <a:tint val="90000"/>
              <a:satMod val="275000"/>
              <a:alpha val="4000"/>
            </a:schemeClr>
          </a:solidFill>
          <a:ln w="25400" cap="rnd" cmpd="sng" algn="ctr">
            <a:noFill/>
            <a:prstDash val="solid"/>
          </a:ln>
          <a:effectLst/>
          <a:scene3d>
            <a:camera prst="orthographicFront"/>
            <a:lightRig rig="harsh" dir="tl">
              <a:rot lat="0" lon="0" rev="8400000"/>
            </a:lightRig>
          </a:scene3d>
          <a:sp3d prstMaterial="flat"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357144"/>
            <a:ext cx="2974848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9419F0A5-7721-4AA1-825A-70D122DC29A6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357144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55448" y="6315075"/>
            <a:ext cx="1188720" cy="457200"/>
          </a:xfrm>
          <a:prstGeom prst="rect">
            <a:avLst/>
          </a:prstGeom>
          <a:noFill/>
        </p:spPr>
        <p:txBody>
          <a:bodyPr vert="horz" lIns="0" tIns="0" rIns="0" bIns="0" anchor="ctr" anchorCtr="1">
            <a:normAutofit/>
          </a:bodyPr>
          <a:lstStyle>
            <a:lvl1pPr algn="ctr">
              <a:defRPr sz="2800">
                <a:solidFill>
                  <a:schemeClr val="tx2"/>
                </a:solidFill>
              </a:defRPr>
            </a:lvl1pPr>
          </a:lstStyle>
          <a:p>
            <a:fld id="{0BCF4FC9-6D7A-404B-AE25-63206D4C7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sz="38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700"/>
        </a:spcBef>
        <a:buClr>
          <a:schemeClr val="accent2"/>
        </a:buClr>
        <a:buSzPct val="85000"/>
        <a:buFont typeface="Wingdings 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600"/>
        </a:spcBef>
        <a:buClr>
          <a:schemeClr val="accent1"/>
        </a:buClr>
        <a:buSzPct val="85000"/>
        <a:buFont typeface="Wingdings 2"/>
        <a:buChar char="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500"/>
        </a:spcBef>
        <a:buClr>
          <a:schemeClr val="accent3"/>
        </a:buClr>
        <a:buSzPct val="85000"/>
        <a:buFont typeface="Wingdings 2"/>
        <a:buChar char="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400"/>
        </a:spcBef>
        <a:buClr>
          <a:schemeClr val="accent4"/>
        </a:buClr>
        <a:buFont typeface="Wingdings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ct val="20000"/>
        </a:spcBef>
        <a:buClr>
          <a:schemeClr val="accent5"/>
        </a:buClr>
        <a:buFont typeface="Wingdings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6"/>
        </a:buClr>
        <a:buFont typeface="Wingdings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Student name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Peanut Product Recalls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7" descr="scan00100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3825"/>
            <a:ext cx="8077200" cy="661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Key Points For Demand</a:t>
            </a:r>
          </a:p>
        </p:txBody>
      </p:sp>
      <p:sp>
        <p:nvSpPr>
          <p:cNvPr id="23560" name="Rectangle 8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v"/>
              <a:defRPr/>
            </a:pPr>
            <a:r>
              <a:rPr lang="en-US" smtClean="0"/>
              <a:t>Industry fears impact on sales of unaffected foods.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en-US" smtClean="0"/>
              <a:t>Consumers may tire of checking recall lists and begin shunning anything with peanuts. Past scares show this to be true.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smtClean="0"/>
              <a:t>Result on Demand</a:t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2765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The result is a decrease in the </a:t>
            </a:r>
            <a:r>
              <a:rPr lang="en-US" dirty="0" smtClean="0"/>
              <a:t>aggregate demand due to the decrease in the demand for peanuts and all peanut products.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2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Change in </a:t>
            </a:r>
            <a:r>
              <a:rPr lang="en-US" dirty="0" smtClean="0"/>
              <a:t>Aggregate Market</a:t>
            </a:r>
            <a:endParaRPr lang="en-US" dirty="0" smtClean="0"/>
          </a:p>
        </p:txBody>
      </p:sp>
      <p:pic>
        <p:nvPicPr>
          <p:cNvPr id="6147" name="Picture 15" descr="SD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928889"/>
            <a:ext cx="4059238" cy="3762221"/>
          </a:xfrm>
          <a:noFill/>
        </p:spPr>
      </p:pic>
      <p:pic>
        <p:nvPicPr>
          <p:cNvPr id="6148" name="Picture 16" descr="SD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648200" y="1928889"/>
            <a:ext cx="4059238" cy="3762221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000" smtClean="0"/>
              <a:t>Schmit, J. (2009, February 1). Peanut product recalls spread fast. </a:t>
            </a:r>
            <a:r>
              <a:rPr lang="en-US" sz="2000" u="sng" smtClean="0"/>
              <a:t>USA Today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Article Reference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rrency">
      <a:dk1>
        <a:sysClr val="windowText" lastClr="000000"/>
      </a:dk1>
      <a:lt1>
        <a:sysClr val="window" lastClr="FFFFFF"/>
      </a:lt1>
      <a:dk2>
        <a:srgbClr val="4A606E"/>
      </a:dk2>
      <a:lt2>
        <a:srgbClr val="D1E1E3"/>
      </a:lt2>
      <a:accent1>
        <a:srgbClr val="79B5B0"/>
      </a:accent1>
      <a:accent2>
        <a:srgbClr val="B4BC4C"/>
      </a:accent2>
      <a:accent3>
        <a:srgbClr val="B77851"/>
      </a:accent3>
      <a:accent4>
        <a:srgbClr val="776A5B"/>
      </a:accent4>
      <a:accent5>
        <a:srgbClr val="B6AD76"/>
      </a:accent5>
      <a:accent6>
        <a:srgbClr val="95AEB1"/>
      </a:accent6>
      <a:hlink>
        <a:srgbClr val="3ECCED"/>
      </a:hlink>
      <a:folHlink>
        <a:srgbClr val="2C6C93"/>
      </a:folHlink>
    </a:clrScheme>
    <a:fontScheme name="Currency">
      <a:maj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S明朝E"/>
        <a:font script="Hang" typeface="맑은 고딕"/>
        <a:font script="Hans" typeface="华文楷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rrency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10000"/>
              </a:schemeClr>
            </a:gs>
            <a:gs pos="47500">
              <a:schemeClr val="phClr">
                <a:tint val="35000"/>
                <a:satMod val="110000"/>
              </a:schemeClr>
            </a:gs>
            <a:gs pos="58500">
              <a:schemeClr val="phClr">
                <a:tint val="35000"/>
                <a:satMod val="110000"/>
              </a:schemeClr>
            </a:gs>
            <a:gs pos="100000">
              <a:schemeClr val="phClr">
                <a:tint val="80000"/>
                <a:satMod val="110000"/>
              </a:schemeClr>
            </a:gs>
          </a:gsLst>
          <a:lin ang="3600000" scaled="1"/>
        </a:gradFill>
        <a:gradFill rotWithShape="1">
          <a:gsLst>
            <a:gs pos="0">
              <a:schemeClr val="phClr">
                <a:shade val="52000"/>
                <a:satMod val="105000"/>
              </a:schemeClr>
            </a:gs>
            <a:gs pos="47500">
              <a:schemeClr val="phClr">
                <a:shade val="89000"/>
                <a:satMod val="105000"/>
              </a:schemeClr>
            </a:gs>
            <a:gs pos="58500">
              <a:schemeClr val="phClr">
                <a:shade val="89000"/>
                <a:satMod val="105000"/>
              </a:schemeClr>
            </a:gs>
            <a:gs pos="100000">
              <a:schemeClr val="phClr">
                <a:shade val="52000"/>
                <a:satMod val="105000"/>
              </a:schemeClr>
            </a:gs>
          </a:gsLst>
          <a:lin ang="36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60000" cap="flat" cmpd="thickThin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38100" dir="5400000" algn="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prstMaterial="flat">
            <a:bevelT w="38100" h="50800" prst="softRound"/>
          </a:sp3d>
        </a:effectStyle>
        <a:effectStyle>
          <a:effectLst>
            <a:outerShdw blurRad="50800" dist="63500" dir="5400000" algn="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harsh" dir="tl">
              <a:rot lat="0" lon="0" rev="840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satMod val="3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8000"/>
                <a:shade val="98000"/>
                <a:satMod val="120000"/>
              </a:schemeClr>
              <a:schemeClr val="phClr">
                <a:tint val="86000"/>
                <a:shade val="92000"/>
                <a:satMod val="150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</Words>
  <Application>Microsoft Office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Theme1</vt:lpstr>
      <vt:lpstr>Peanut Product Recalls</vt:lpstr>
      <vt:lpstr>Slide 2</vt:lpstr>
      <vt:lpstr>Key Points For Demand</vt:lpstr>
      <vt:lpstr>Result on Demand </vt:lpstr>
      <vt:lpstr>Change in Aggregate Market</vt:lpstr>
      <vt:lpstr>Article Reference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Peanut Product Recalls</dc:title>
  <dc:creator>BWS</dc:creator>
  <cp:lastModifiedBy>BWS</cp:lastModifiedBy>
  <cp:revision>2</cp:revision>
  <dcterms:created xsi:type="dcterms:W3CDTF">2012-09-23T22:06:04Z</dcterms:created>
  <dcterms:modified xsi:type="dcterms:W3CDTF">2012-11-05T21:40:45Z</dcterms:modified>
</cp:coreProperties>
</file>