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72" r:id="rId3"/>
    <p:sldId id="303" r:id="rId4"/>
    <p:sldId id="300" r:id="rId5"/>
    <p:sldId id="304" r:id="rId6"/>
    <p:sldId id="264" r:id="rId7"/>
    <p:sldId id="266" r:id="rId8"/>
    <p:sldId id="268" r:id="rId9"/>
    <p:sldId id="270" r:id="rId10"/>
    <p:sldId id="271" r:id="rId11"/>
    <p:sldId id="274" r:id="rId12"/>
    <p:sldId id="275" r:id="rId13"/>
    <p:sldId id="277" r:id="rId14"/>
    <p:sldId id="281" r:id="rId15"/>
    <p:sldId id="278" r:id="rId16"/>
    <p:sldId id="283" r:id="rId17"/>
    <p:sldId id="285" r:id="rId18"/>
    <p:sldId id="287" r:id="rId19"/>
    <p:sldId id="288" r:id="rId20"/>
    <p:sldId id="301" r:id="rId21"/>
    <p:sldId id="293" r:id="rId22"/>
    <p:sldId id="294" r:id="rId23"/>
    <p:sldId id="295" r:id="rId24"/>
    <p:sldId id="296" r:id="rId25"/>
    <p:sldId id="297" r:id="rId26"/>
    <p:sldId id="298" r:id="rId27"/>
    <p:sldId id="299" r:id="rId28"/>
    <p:sldId id="291" r:id="rId29"/>
    <p:sldId id="289" r:id="rId30"/>
    <p:sldId id="290" r:id="rId31"/>
    <p:sldId id="292" r:id="rId32"/>
    <p:sldId id="302"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43" autoAdjust="0"/>
    <p:restoredTop sz="94607" autoAdjust="0"/>
  </p:normalViewPr>
  <p:slideViewPr>
    <p:cSldViewPr>
      <p:cViewPr varScale="1">
        <p:scale>
          <a:sx n="97" d="100"/>
          <a:sy n="97" d="100"/>
        </p:scale>
        <p:origin x="348" y="84"/>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6FCA494-A249-4FAF-A142-F0FFF3736A6E}" type="datetimeFigureOut">
              <a:rPr lang="en-US" smtClean="0"/>
              <a:pPr/>
              <a:t>8/28/2013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06A0320-8461-429D-8B80-4FFDD3BA278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6FCA494-A249-4FAF-A142-F0FFF3736A6E}" type="datetimeFigureOut">
              <a:rPr lang="en-US" smtClean="0"/>
              <a:pPr/>
              <a:t>8/28/2013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06A0320-8461-429D-8B80-4FFDD3BA278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6FCA494-A249-4FAF-A142-F0FFF3736A6E}" type="datetimeFigureOut">
              <a:rPr lang="en-US" smtClean="0"/>
              <a:pPr/>
              <a:t>8/28/2013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06A0320-8461-429D-8B80-4FFDD3BA278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788091"/>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p:txBody>
          <a:bodyPr/>
          <a:lstStyle>
            <a:extLst/>
          </a:lstStyle>
          <a:p>
            <a:fld id="{A6FCA494-A249-4FAF-A142-F0FFF3736A6E}" type="datetimeFigureOut">
              <a:rPr lang="en-US" smtClean="0"/>
              <a:pPr/>
              <a:t>8/28/2013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06A0320-8461-429D-8B80-4FFDD3BA2782}" type="slidenum">
              <a:rPr lang="en-US" smtClean="0"/>
              <a:pPr/>
              <a:t>‹#›</a:t>
            </a:fld>
            <a:endParaRPr lang="en-US"/>
          </a:p>
        </p:txBody>
      </p:sp>
      <p:sp>
        <p:nvSpPr>
          <p:cNvPr id="7" name="Title 6"/>
          <p:cNvSpPr>
            <a:spLocks noGrp="1"/>
          </p:cNvSpPr>
          <p:nvPr>
            <p:ph type="title"/>
          </p:nvPr>
        </p:nvSpPr>
        <p:spPr>
          <a:xfrm>
            <a:off x="457200" y="0"/>
            <a:ext cx="8229600" cy="1143000"/>
          </a:xfrm>
        </p:spPr>
        <p:txBody>
          <a:bodyPr rtlCol="0"/>
          <a:lstStyle>
            <a:extLst/>
          </a:lstStyle>
          <a:p>
            <a:r>
              <a:rPr kumimoji="0" lang="en-US" dirty="0" smtClean="0"/>
              <a:t>Click to edit Master title style</a:t>
            </a:r>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6FCA494-A249-4FAF-A142-F0FFF3736A6E}" type="datetimeFigureOut">
              <a:rPr lang="en-US" smtClean="0"/>
              <a:pPr/>
              <a:t>8/28/2013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06A0320-8461-429D-8B80-4FFDD3BA2782}"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6FCA494-A249-4FAF-A142-F0FFF3736A6E}" type="datetimeFigureOut">
              <a:rPr lang="en-US" smtClean="0"/>
              <a:pPr/>
              <a:t>8/28/2013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06A0320-8461-429D-8B80-4FFDD3BA2782}"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6FCA494-A249-4FAF-A142-F0FFF3736A6E}" type="datetimeFigureOut">
              <a:rPr lang="en-US" smtClean="0"/>
              <a:pPr/>
              <a:t>8/28/2013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06A0320-8461-429D-8B80-4FFDD3BA278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6FCA494-A249-4FAF-A142-F0FFF3736A6E}" type="datetimeFigureOut">
              <a:rPr lang="en-US" smtClean="0"/>
              <a:pPr/>
              <a:t>8/28/2013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06A0320-8461-429D-8B80-4FFDD3BA2782}"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6FCA494-A249-4FAF-A142-F0FFF3736A6E}" type="datetimeFigureOut">
              <a:rPr lang="en-US" smtClean="0"/>
              <a:pPr/>
              <a:t>8/28/2013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06A0320-8461-429D-8B80-4FFDD3BA278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6FCA494-A249-4FAF-A142-F0FFF3736A6E}" type="datetimeFigureOut">
              <a:rPr lang="en-US" smtClean="0"/>
              <a:pPr/>
              <a:t>8/28/2013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06A0320-8461-429D-8B80-4FFDD3BA278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6FCA494-A249-4FAF-A142-F0FFF3736A6E}" type="datetimeFigureOut">
              <a:rPr lang="en-US" smtClean="0"/>
              <a:pPr/>
              <a:t>8/28/2013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06A0320-8461-429D-8B80-4FFDD3BA2782}"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0"/>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143000"/>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6FCA494-A249-4FAF-A142-F0FFF3736A6E}" type="datetimeFigureOut">
              <a:rPr lang="en-US" smtClean="0"/>
              <a:pPr/>
              <a:t>8/28/2013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06A0320-8461-429D-8B80-4FFDD3BA278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Calibri" pitchFamily="34" charset="0"/>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Calibri" pitchFamily="34" charset="0"/>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Calibri" pitchFamily="34" charset="0"/>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Calibri" pitchFamily="34" charset="0"/>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Calibri" pitchFamily="34" charset="0"/>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6.xml"/><Relationship Id="rId7"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8.xml"/><Relationship Id="rId9" Type="http://schemas.openxmlformats.org/officeDocument/2006/relationships/slide" Target="slide18.xml"/></Relationships>
</file>

<file path=ppt/slides/_rels/slide11.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6.xml"/><Relationship Id="rId7"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8.xml"/><Relationship Id="rId9" Type="http://schemas.openxmlformats.org/officeDocument/2006/relationships/slide" Target="slide18.xml"/></Relationships>
</file>

<file path=ppt/slides/_rels/slide12.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6.xml"/><Relationship Id="rId7"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8.xml"/><Relationship Id="rId9" Type="http://schemas.openxmlformats.org/officeDocument/2006/relationships/slide" Target="slide18.xml"/></Relationships>
</file>

<file path=ppt/slides/_rels/slide13.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6.xml"/><Relationship Id="rId7"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8.xml"/><Relationship Id="rId9" Type="http://schemas.openxmlformats.org/officeDocument/2006/relationships/slide" Target="slide18.xml"/></Relationships>
</file>

<file path=ppt/slides/_rels/slide14.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6.xml"/><Relationship Id="rId7"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8.xml"/><Relationship Id="rId9" Type="http://schemas.openxmlformats.org/officeDocument/2006/relationships/slide" Target="slide18.xml"/></Relationships>
</file>

<file path=ppt/slides/_rels/slide15.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6.xml"/><Relationship Id="rId7"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8.xml"/><Relationship Id="rId9" Type="http://schemas.openxmlformats.org/officeDocument/2006/relationships/slide" Target="slide18.xml"/></Relationships>
</file>

<file path=ppt/slides/_rels/slide16.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6.xml"/><Relationship Id="rId7"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8.xml"/><Relationship Id="rId9" Type="http://schemas.openxmlformats.org/officeDocument/2006/relationships/slide" Target="slide18.xml"/></Relationships>
</file>

<file path=ppt/slides/_rels/slide17.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6.xml"/><Relationship Id="rId7"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8.xml"/><Relationship Id="rId9" Type="http://schemas.openxmlformats.org/officeDocument/2006/relationships/slide" Target="slide18.xml"/></Relationships>
</file>

<file path=ppt/slides/_rels/slide18.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6.xml"/><Relationship Id="rId7"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8.xml"/><Relationship Id="rId9" Type="http://schemas.openxmlformats.org/officeDocument/2006/relationships/slide" Target="slide18.xml"/></Relationships>
</file>

<file path=ppt/slides/_rels/slide19.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6.xml"/><Relationship Id="rId7"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8.xml"/><Relationship Id="rId9" Type="http://schemas.openxmlformats.org/officeDocument/2006/relationships/slide" Target="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6.xml"/><Relationship Id="rId7"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8.xml"/><Relationship Id="rId9" Type="http://schemas.openxmlformats.org/officeDocument/2006/relationships/slide" Target="slide18.xml"/></Relationships>
</file>

<file path=ppt/slides/_rels/slide21.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slide" Target="slide18.xml"/><Relationship Id="rId3" Type="http://schemas.openxmlformats.org/officeDocument/2006/relationships/hyperlink" Target="http://www.frontiernet.net/~jlkeefer/place.htm" TargetMode="External"/><Relationship Id="rId7" Type="http://schemas.openxmlformats.org/officeDocument/2006/relationships/slide" Target="slide6.xml"/><Relationship Id="rId12" Type="http://schemas.openxmlformats.org/officeDocument/2006/relationships/slide" Target="slide16.xml"/><Relationship Id="rId2" Type="http://schemas.openxmlformats.org/officeDocument/2006/relationships/hyperlink" Target="http://mommd.com/findtimetostudy.shtml" TargetMode="External"/><Relationship Id="rId1" Type="http://schemas.openxmlformats.org/officeDocument/2006/relationships/slideLayout" Target="../slideLayouts/slideLayout2.xml"/><Relationship Id="rId6" Type="http://schemas.openxmlformats.org/officeDocument/2006/relationships/slide" Target="slide1.xml"/><Relationship Id="rId11" Type="http://schemas.openxmlformats.org/officeDocument/2006/relationships/slide" Target="slide14.xml"/><Relationship Id="rId5" Type="http://schemas.openxmlformats.org/officeDocument/2006/relationships/hyperlink" Target="http://www.educationatlas.com/find-a-good-place-to-study.html" TargetMode="External"/><Relationship Id="rId10" Type="http://schemas.openxmlformats.org/officeDocument/2006/relationships/slide" Target="slide12.xml"/><Relationship Id="rId4" Type="http://schemas.openxmlformats.org/officeDocument/2006/relationships/hyperlink" Target="http://www.ucc.vt.edu/stdysk/studydis.html" TargetMode="External"/><Relationship Id="rId9" Type="http://schemas.openxmlformats.org/officeDocument/2006/relationships/slide" Target="slide10.xml"/></Relationships>
</file>

<file path=ppt/slides/_rels/slide22.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slide" Target="slide18.xml"/><Relationship Id="rId3" Type="http://schemas.openxmlformats.org/officeDocument/2006/relationships/hyperlink" Target="http://www.earnmydegree.com/online-education/learning-center/education-value.html" TargetMode="External"/><Relationship Id="rId7" Type="http://schemas.openxmlformats.org/officeDocument/2006/relationships/slide" Target="slide6.xml"/><Relationship Id="rId12" Type="http://schemas.openxmlformats.org/officeDocument/2006/relationships/slide" Target="slide16.xml"/><Relationship Id="rId2" Type="http://schemas.openxmlformats.org/officeDocument/2006/relationships/hyperlink" Target="http://distancelearn.about.com/od/managingyourwork/a/studyspot.htm" TargetMode="External"/><Relationship Id="rId1" Type="http://schemas.openxmlformats.org/officeDocument/2006/relationships/slideLayout" Target="../slideLayouts/slideLayout2.xml"/><Relationship Id="rId6" Type="http://schemas.openxmlformats.org/officeDocument/2006/relationships/slide" Target="slide1.xml"/><Relationship Id="rId11" Type="http://schemas.openxmlformats.org/officeDocument/2006/relationships/slide" Target="slide14.xml"/><Relationship Id="rId5" Type="http://schemas.openxmlformats.org/officeDocument/2006/relationships/hyperlink" Target="http://www.worldwidelearn.com/online-education-guide/education-vs-experience.htm" TargetMode="External"/><Relationship Id="rId10" Type="http://schemas.openxmlformats.org/officeDocument/2006/relationships/slide" Target="slide12.xml"/><Relationship Id="rId4" Type="http://schemas.openxmlformats.org/officeDocument/2006/relationships/hyperlink" Target="http://www.ericdigests.org/2003-3/value.htm" TargetMode="External"/><Relationship Id="rId9" Type="http://schemas.openxmlformats.org/officeDocument/2006/relationships/slide" Target="slide10.xml"/></Relationships>
</file>

<file path=ppt/slides/_rels/slide23.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slide" Target="slide18.xml"/><Relationship Id="rId3" Type="http://schemas.openxmlformats.org/officeDocument/2006/relationships/hyperlink" Target="http://adulted.about.com/od/goingbacktoschool/tp/10-Considerations.htm" TargetMode="External"/><Relationship Id="rId7" Type="http://schemas.openxmlformats.org/officeDocument/2006/relationships/slide" Target="slide6.xml"/><Relationship Id="rId12" Type="http://schemas.openxmlformats.org/officeDocument/2006/relationships/slide" Target="slide16.xml"/><Relationship Id="rId2" Type="http://schemas.openxmlformats.org/officeDocument/2006/relationships/hyperlink" Target="http://www.quintcareers.com/college_education_value.html" TargetMode="External"/><Relationship Id="rId1" Type="http://schemas.openxmlformats.org/officeDocument/2006/relationships/slideLayout" Target="../slideLayouts/slideLayout2.xml"/><Relationship Id="rId6" Type="http://schemas.openxmlformats.org/officeDocument/2006/relationships/slide" Target="slide1.xml"/><Relationship Id="rId11" Type="http://schemas.openxmlformats.org/officeDocument/2006/relationships/slide" Target="slide14.xml"/><Relationship Id="rId5" Type="http://schemas.openxmlformats.org/officeDocument/2006/relationships/hyperlink" Target="http://www.nydailynews.com/money/2008/02/11/2008-0211_working_moms_get_help_going_back_to_scho.html" TargetMode="External"/><Relationship Id="rId10" Type="http://schemas.openxmlformats.org/officeDocument/2006/relationships/slide" Target="slide12.xml"/><Relationship Id="rId4" Type="http://schemas.openxmlformats.org/officeDocument/2006/relationships/hyperlink" Target="http://articles.moneycentral.msn.com/CollegeAndFamily/CutCollegeCosts/HowToFindFreeMoneyForCollege.aspx" TargetMode="External"/><Relationship Id="rId9" Type="http://schemas.openxmlformats.org/officeDocument/2006/relationships/slide" Target="slide10.xml"/></Relationships>
</file>

<file path=ppt/slides/_rels/slide24.xml.rels><?xml version="1.0" encoding="UTF-8" standalone="yes"?>
<Relationships xmlns="http://schemas.openxmlformats.org/package/2006/relationships"><Relationship Id="rId8" Type="http://schemas.openxmlformats.org/officeDocument/2006/relationships/slide" Target="slide6.xml"/><Relationship Id="rId13" Type="http://schemas.openxmlformats.org/officeDocument/2006/relationships/slide" Target="slide16.xml"/><Relationship Id="rId3" Type="http://schemas.openxmlformats.org/officeDocument/2006/relationships/hyperlink" Target="http://www.collegenet.com/elect/app/app?service=external/Forum&amp;sp=10444" TargetMode="External"/><Relationship Id="rId7" Type="http://schemas.openxmlformats.org/officeDocument/2006/relationships/slide" Target="slide1.xml"/><Relationship Id="rId12" Type="http://schemas.openxmlformats.org/officeDocument/2006/relationships/slide" Target="slide14.xml"/><Relationship Id="rId2" Type="http://schemas.openxmlformats.org/officeDocument/2006/relationships/hyperlink" Target="http://www.eduguide.org/Parents-Library/Getting-Smart-in-College-Einstein-Had-to-Go-to-Class-Too-1861.aspx" TargetMode="External"/><Relationship Id="rId1" Type="http://schemas.openxmlformats.org/officeDocument/2006/relationships/slideLayout" Target="../slideLayouts/slideLayout2.xml"/><Relationship Id="rId6" Type="http://schemas.openxmlformats.org/officeDocument/2006/relationships/hyperlink" Target="http://www.intelligencetest.com/" TargetMode="External"/><Relationship Id="rId11" Type="http://schemas.openxmlformats.org/officeDocument/2006/relationships/slide" Target="slide12.xml"/><Relationship Id="rId5" Type="http://schemas.openxmlformats.org/officeDocument/2006/relationships/hyperlink" Target="http://www.funadvice.com/q/reallyneed_some_advice_on_college" TargetMode="External"/><Relationship Id="rId10" Type="http://schemas.openxmlformats.org/officeDocument/2006/relationships/slide" Target="slide10.xml"/><Relationship Id="rId4" Type="http://schemas.openxmlformats.org/officeDocument/2006/relationships/hyperlink" Target="http://www.test-preparation.ca/college/" TargetMode="External"/><Relationship Id="rId9" Type="http://schemas.openxmlformats.org/officeDocument/2006/relationships/slide" Target="slide8.xml"/><Relationship Id="rId14" Type="http://schemas.openxmlformats.org/officeDocument/2006/relationships/slide" Target="slide18.xml"/></Relationships>
</file>

<file path=ppt/slides/_rels/slide25.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slide" Target="slide18.xml"/><Relationship Id="rId3" Type="http://schemas.openxmlformats.org/officeDocument/2006/relationships/hyperlink" Target="http://www.fastweb.com/student-life/articles/392-the-challenge-finding-time-to-study" TargetMode="External"/><Relationship Id="rId7" Type="http://schemas.openxmlformats.org/officeDocument/2006/relationships/slide" Target="slide6.xml"/><Relationship Id="rId12" Type="http://schemas.openxmlformats.org/officeDocument/2006/relationships/slide" Target="slide16.xml"/><Relationship Id="rId2" Type="http://schemas.openxmlformats.org/officeDocument/2006/relationships/hyperlink" Target="http://www.nvcc.edu/home/nmctaggart/dogwood/dogwood/time1.htm" TargetMode="External"/><Relationship Id="rId1" Type="http://schemas.openxmlformats.org/officeDocument/2006/relationships/slideLayout" Target="../slideLayouts/slideLayout2.xml"/><Relationship Id="rId6" Type="http://schemas.openxmlformats.org/officeDocument/2006/relationships/slide" Target="slide1.xml"/><Relationship Id="rId11" Type="http://schemas.openxmlformats.org/officeDocument/2006/relationships/slide" Target="slide14.xml"/><Relationship Id="rId5" Type="http://schemas.openxmlformats.org/officeDocument/2006/relationships/hyperlink" Target="http://researchnews.osu.edu/archive/facebookusers.htm" TargetMode="External"/><Relationship Id="rId10" Type="http://schemas.openxmlformats.org/officeDocument/2006/relationships/slide" Target="slide12.xml"/><Relationship Id="rId4" Type="http://schemas.openxmlformats.org/officeDocument/2006/relationships/hyperlink" Target="http://www.columbia.edu/cu/augustine/study/schedule.html" TargetMode="External"/><Relationship Id="rId9" Type="http://schemas.openxmlformats.org/officeDocument/2006/relationships/slide" Target="slide10.xml"/></Relationships>
</file>

<file path=ppt/slides/_rels/slide26.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slide" Target="slide18.xml"/><Relationship Id="rId3" Type="http://schemas.openxmlformats.org/officeDocument/2006/relationships/hyperlink" Target="http://ezinearticles.com/?Budgeting-Time&amp;id=353117%20" TargetMode="External"/><Relationship Id="rId7" Type="http://schemas.openxmlformats.org/officeDocument/2006/relationships/slide" Target="slide6.xml"/><Relationship Id="rId12" Type="http://schemas.openxmlformats.org/officeDocument/2006/relationships/slide" Target="slide16.xml"/><Relationship Id="rId2" Type="http://schemas.openxmlformats.org/officeDocument/2006/relationships/hyperlink" Target="http://www.onlinedegrees.ms/basics/completion_time.aspx" TargetMode="External"/><Relationship Id="rId1" Type="http://schemas.openxmlformats.org/officeDocument/2006/relationships/slideLayout" Target="../slideLayouts/slideLayout2.xml"/><Relationship Id="rId6" Type="http://schemas.openxmlformats.org/officeDocument/2006/relationships/slide" Target="slide1.xml"/><Relationship Id="rId11" Type="http://schemas.openxmlformats.org/officeDocument/2006/relationships/slide" Target="slide14.xml"/><Relationship Id="rId5" Type="http://schemas.openxmlformats.org/officeDocument/2006/relationships/hyperlink" Target="http://www.adprima.com/studyout.htm" TargetMode="External"/><Relationship Id="rId10" Type="http://schemas.openxmlformats.org/officeDocument/2006/relationships/slide" Target="slide12.xml"/><Relationship Id="rId4" Type="http://schemas.openxmlformats.org/officeDocument/2006/relationships/hyperlink" Target="http://www.astrosociety.org/education/resources/success.html" TargetMode="External"/><Relationship Id="rId9" Type="http://schemas.openxmlformats.org/officeDocument/2006/relationships/slide" Target="slide10.xml"/></Relationships>
</file>

<file path=ppt/slides/_rels/slide27.xml.rels><?xml version="1.0" encoding="UTF-8" standalone="yes"?>
<Relationships xmlns="http://schemas.openxmlformats.org/package/2006/relationships"><Relationship Id="rId8" Type="http://schemas.openxmlformats.org/officeDocument/2006/relationships/slide" Target="slide1.xml"/><Relationship Id="rId13" Type="http://schemas.openxmlformats.org/officeDocument/2006/relationships/slide" Target="slide14.xml"/><Relationship Id="rId3" Type="http://schemas.openxmlformats.org/officeDocument/2006/relationships/hyperlink" Target="http://www.arc.sbc.edu/notes.html" TargetMode="External"/><Relationship Id="rId7" Type="http://schemas.openxmlformats.org/officeDocument/2006/relationships/hyperlink" Target="http://www.educationplanner.org/students/self-assessments/learning-styles-styles.shtml" TargetMode="External"/><Relationship Id="rId12" Type="http://schemas.openxmlformats.org/officeDocument/2006/relationships/slide" Target="slide12.xml"/><Relationship Id="rId2" Type="http://schemas.openxmlformats.org/officeDocument/2006/relationships/hyperlink" Target="http://www.ucc.vt.edu/stdysk/checklis.html" TargetMode="External"/><Relationship Id="rId1" Type="http://schemas.openxmlformats.org/officeDocument/2006/relationships/slideLayout" Target="../slideLayouts/slideLayout2.xml"/><Relationship Id="rId6" Type="http://schemas.openxmlformats.org/officeDocument/2006/relationships/hyperlink" Target="http://www.ucc.vt.edu/stdysk/stdyhlp.html" TargetMode="External"/><Relationship Id="rId11" Type="http://schemas.openxmlformats.org/officeDocument/2006/relationships/slide" Target="slide10.xml"/><Relationship Id="rId5" Type="http://schemas.openxmlformats.org/officeDocument/2006/relationships/hyperlink" Target="http://sas.calpoly.edu/asc/ssl/notetaking.systems.html" TargetMode="External"/><Relationship Id="rId15" Type="http://schemas.openxmlformats.org/officeDocument/2006/relationships/slide" Target="slide18.xml"/><Relationship Id="rId10" Type="http://schemas.openxmlformats.org/officeDocument/2006/relationships/slide" Target="slide8.xml"/><Relationship Id="rId4" Type="http://schemas.openxmlformats.org/officeDocument/2006/relationships/hyperlink" Target="http://www.howtostudy.org/" TargetMode="External"/><Relationship Id="rId9" Type="http://schemas.openxmlformats.org/officeDocument/2006/relationships/slide" Target="slide6.xml"/><Relationship Id="rId14" Type="http://schemas.openxmlformats.org/officeDocument/2006/relationships/slide" Target="slide16.xml"/></Relationships>
</file>

<file path=ppt/slides/_rels/slide28.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hyperlink" Target="http://www.jcu.edu.au/office/tld/learningskills/effreading/testyourself.html" TargetMode="External"/><Relationship Id="rId7" Type="http://schemas.openxmlformats.org/officeDocument/2006/relationships/slide" Target="slide8.xml"/><Relationship Id="rId12" Type="http://schemas.openxmlformats.org/officeDocument/2006/relationships/slide" Target="slide18.xml"/><Relationship Id="rId2" Type="http://schemas.openxmlformats.org/officeDocument/2006/relationships/hyperlink" Target="http://literacynet.org/cnnsf/" TargetMode="External"/><Relationship Id="rId1" Type="http://schemas.openxmlformats.org/officeDocument/2006/relationships/slideLayout" Target="../slideLayouts/slideLayout2.xml"/><Relationship Id="rId6" Type="http://schemas.openxmlformats.org/officeDocument/2006/relationships/slide" Target="slide6.xml"/><Relationship Id="rId11" Type="http://schemas.openxmlformats.org/officeDocument/2006/relationships/slide" Target="slide16.xml"/><Relationship Id="rId5" Type="http://schemas.openxmlformats.org/officeDocument/2006/relationships/slide" Target="slide1.xml"/><Relationship Id="rId10" Type="http://schemas.openxmlformats.org/officeDocument/2006/relationships/slide" Target="slide14.xml"/><Relationship Id="rId4" Type="http://schemas.openxmlformats.org/officeDocument/2006/relationships/hyperlink" Target="http://www.readingcomprehensionconnection.com/" TargetMode="External"/><Relationship Id="rId9" Type="http://schemas.openxmlformats.org/officeDocument/2006/relationships/slide" Target="slide12.xml"/></Relationships>
</file>

<file path=ppt/slides/_rels/slide29.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hyperlink" Target="http://computer.howstuffworks.com/" TargetMode="External"/><Relationship Id="rId7" Type="http://schemas.openxmlformats.org/officeDocument/2006/relationships/slide" Target="slide8.xml"/><Relationship Id="rId12" Type="http://schemas.openxmlformats.org/officeDocument/2006/relationships/slide" Target="slide18.xml"/><Relationship Id="rId2" Type="http://schemas.openxmlformats.org/officeDocument/2006/relationships/hyperlink" Target="http://www.mcps.k12.md.us/departments/techlit/docs/Levels%20of%20Use.pdf" TargetMode="External"/><Relationship Id="rId1" Type="http://schemas.openxmlformats.org/officeDocument/2006/relationships/slideLayout" Target="../slideLayouts/slideLayout2.xml"/><Relationship Id="rId6" Type="http://schemas.openxmlformats.org/officeDocument/2006/relationships/slide" Target="slide6.xml"/><Relationship Id="rId11" Type="http://schemas.openxmlformats.org/officeDocument/2006/relationships/slide" Target="slide16.xml"/><Relationship Id="rId5" Type="http://schemas.openxmlformats.org/officeDocument/2006/relationships/slide" Target="slide1.xml"/><Relationship Id="rId10" Type="http://schemas.openxmlformats.org/officeDocument/2006/relationships/slide" Target="slide14.xml"/><Relationship Id="rId4" Type="http://schemas.openxmlformats.org/officeDocument/2006/relationships/hyperlink" Target="http://www.comptechdoc.org/basic/basictut/" TargetMode="External"/><Relationship Id="rId9" Type="http://schemas.openxmlformats.org/officeDocument/2006/relationships/slide" Target="slide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hyperlink" Target="http://computer.howstuffworks.com/" TargetMode="External"/><Relationship Id="rId7" Type="http://schemas.openxmlformats.org/officeDocument/2006/relationships/slide" Target="slide8.xml"/><Relationship Id="rId12" Type="http://schemas.openxmlformats.org/officeDocument/2006/relationships/slide" Target="slide18.xml"/><Relationship Id="rId2" Type="http://schemas.openxmlformats.org/officeDocument/2006/relationships/hyperlink" Target="http://www.mcps.k12.md.us/departments/techlit/docs/Levels%20of%20Use.pdf" TargetMode="External"/><Relationship Id="rId1" Type="http://schemas.openxmlformats.org/officeDocument/2006/relationships/slideLayout" Target="../slideLayouts/slideLayout2.xml"/><Relationship Id="rId6" Type="http://schemas.openxmlformats.org/officeDocument/2006/relationships/slide" Target="slide6.xml"/><Relationship Id="rId11" Type="http://schemas.openxmlformats.org/officeDocument/2006/relationships/slide" Target="slide16.xml"/><Relationship Id="rId5" Type="http://schemas.openxmlformats.org/officeDocument/2006/relationships/slide" Target="slide1.xml"/><Relationship Id="rId10" Type="http://schemas.openxmlformats.org/officeDocument/2006/relationships/slide" Target="slide14.xml"/><Relationship Id="rId4" Type="http://schemas.openxmlformats.org/officeDocument/2006/relationships/hyperlink" Target="http://www.comptechdoc.org/basic/basictut/" TargetMode="External"/><Relationship Id="rId9" Type="http://schemas.openxmlformats.org/officeDocument/2006/relationships/slide" Target="slide12.xml"/></Relationships>
</file>

<file path=ppt/slides/_rels/slide31.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hyperlink" Target="http://www.cs.cmu.edu/~rvirga/TypingTutor.html" TargetMode="External"/><Relationship Id="rId7" Type="http://schemas.openxmlformats.org/officeDocument/2006/relationships/slide" Target="slide10.xml"/><Relationship Id="rId2" Type="http://schemas.openxmlformats.org/officeDocument/2006/relationships/hyperlink" Target="http://typingsoft.com/all_typing_tutors.htm#TypeFaster%20Typing%20Tutor" TargetMode="External"/><Relationship Id="rId1" Type="http://schemas.openxmlformats.org/officeDocument/2006/relationships/slideLayout" Target="../slideLayouts/slideLayout2.xml"/><Relationship Id="rId6" Type="http://schemas.openxmlformats.org/officeDocument/2006/relationships/slide" Target="slide8.xml"/><Relationship Id="rId11" Type="http://schemas.openxmlformats.org/officeDocument/2006/relationships/slide" Target="slide18.xml"/><Relationship Id="rId5" Type="http://schemas.openxmlformats.org/officeDocument/2006/relationships/slide" Target="slide6.xml"/><Relationship Id="rId10" Type="http://schemas.openxmlformats.org/officeDocument/2006/relationships/slide" Target="slide16.xml"/><Relationship Id="rId4" Type="http://schemas.openxmlformats.org/officeDocument/2006/relationships/slide" Target="slide1.xml"/><Relationship Id="rId9" Type="http://schemas.openxmlformats.org/officeDocument/2006/relationships/slide" Target="slide14.xml"/></Relationships>
</file>

<file path=ppt/slides/_rels/slide32.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slide" Target="slide18.xml"/><Relationship Id="rId3" Type="http://schemas.openxmlformats.org/officeDocument/2006/relationships/hyperlink" Target="http://www.mindtools.com/mnemlsty.html" TargetMode="External"/><Relationship Id="rId7" Type="http://schemas.openxmlformats.org/officeDocument/2006/relationships/slide" Target="slide6.xml"/><Relationship Id="rId12" Type="http://schemas.openxmlformats.org/officeDocument/2006/relationships/slide" Target="slide16.xml"/><Relationship Id="rId2" Type="http://schemas.openxmlformats.org/officeDocument/2006/relationships/hyperlink" Target="http://www.sdc.uwo.ca/learning/index.html?styles" TargetMode="External"/><Relationship Id="rId1" Type="http://schemas.openxmlformats.org/officeDocument/2006/relationships/slideLayout" Target="../slideLayouts/slideLayout2.xml"/><Relationship Id="rId6" Type="http://schemas.openxmlformats.org/officeDocument/2006/relationships/slide" Target="slide1.xml"/><Relationship Id="rId11" Type="http://schemas.openxmlformats.org/officeDocument/2006/relationships/slide" Target="slide14.xml"/><Relationship Id="rId5" Type="http://schemas.openxmlformats.org/officeDocument/2006/relationships/hyperlink" Target="http://www.cdtl.nus.edu.sg/success/sl27.htm" TargetMode="External"/><Relationship Id="rId10" Type="http://schemas.openxmlformats.org/officeDocument/2006/relationships/slide" Target="slide12.xml"/><Relationship Id="rId4" Type="http://schemas.openxmlformats.org/officeDocument/2006/relationships/hyperlink" Target="http://www.ldrc.ca/projects/projects.php?id=26%20" TargetMode="External"/><Relationship Id="rId9" Type="http://schemas.openxmlformats.org/officeDocument/2006/relationships/slide" Target="slide10.xml"/></Relationships>
</file>

<file path=ppt/slides/_rels/slide4.xml.rels><?xml version="1.0" encoding="UTF-8" standalone="yes"?>
<Relationships xmlns="http://schemas.openxmlformats.org/package/2006/relationships"><Relationship Id="rId8" Type="http://schemas.openxmlformats.org/officeDocument/2006/relationships/slide" Target="slide18.xml"/><Relationship Id="rId3" Type="http://schemas.openxmlformats.org/officeDocument/2006/relationships/slide" Target="slide8.xml"/><Relationship Id="rId7" Type="http://schemas.openxmlformats.org/officeDocument/2006/relationships/slide" Target="slide16.xml"/><Relationship Id="rId2" Type="http://schemas.openxmlformats.org/officeDocument/2006/relationships/slide" Target="slide6.xml"/><Relationship Id="rId1" Type="http://schemas.openxmlformats.org/officeDocument/2006/relationships/slideLayout" Target="../slideLayouts/slideLayout2.xml"/><Relationship Id="rId6" Type="http://schemas.openxmlformats.org/officeDocument/2006/relationships/slide" Target="slide14.xml"/><Relationship Id="rId5" Type="http://schemas.openxmlformats.org/officeDocument/2006/relationships/slide" Target="slide12.xml"/><Relationship Id="rId4" Type="http://schemas.openxmlformats.org/officeDocument/2006/relationships/slide" Target="slide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6.xml"/><Relationship Id="rId7"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8.xml"/><Relationship Id="rId9" Type="http://schemas.openxmlformats.org/officeDocument/2006/relationships/slide" Target="slide18.xml"/></Relationships>
</file>

<file path=ppt/slides/_rels/slide7.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6.xml"/><Relationship Id="rId7"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8.xml"/><Relationship Id="rId9" Type="http://schemas.openxmlformats.org/officeDocument/2006/relationships/slide" Target="slide18.xml"/></Relationships>
</file>

<file path=ppt/slides/_rels/slide8.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6.xml"/><Relationship Id="rId7"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8.xml"/><Relationship Id="rId9" Type="http://schemas.openxmlformats.org/officeDocument/2006/relationships/slide" Target="slide18.xml"/></Relationships>
</file>

<file path=ppt/slides/_rels/slide9.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6.xml"/><Relationship Id="rId7"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8.xml"/><Relationship Id="rId9" Type="http://schemas.openxmlformats.org/officeDocument/2006/relationships/slide" Target="slide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Preparation for Online Learning Courses</a:t>
            </a:r>
            <a:endParaRPr lang="en-US" dirty="0"/>
          </a:p>
        </p:txBody>
      </p:sp>
      <p:sp>
        <p:nvSpPr>
          <p:cNvPr id="3" name="TextBox 2"/>
          <p:cNvSpPr txBox="1"/>
          <p:nvPr/>
        </p:nvSpPr>
        <p:spPr>
          <a:xfrm>
            <a:off x="4343400" y="5943600"/>
            <a:ext cx="4610558" cy="646331"/>
          </a:xfrm>
          <a:prstGeom prst="rect">
            <a:avLst/>
          </a:prstGeom>
          <a:noFill/>
        </p:spPr>
        <p:txBody>
          <a:bodyPr wrap="none" rtlCol="0">
            <a:spAutoFit/>
          </a:bodyPr>
          <a:lstStyle/>
          <a:p>
            <a:pPr algn="r"/>
            <a:r>
              <a:rPr lang="en-US" dirty="0" smtClean="0"/>
              <a:t>Prepared by: Buffie Schmidt, MBA, </a:t>
            </a:r>
            <a:r>
              <a:rPr lang="en-US" dirty="0" err="1" smtClean="0"/>
              <a:t>Ed.S</a:t>
            </a:r>
            <a:r>
              <a:rPr lang="en-US" dirty="0" smtClean="0"/>
              <a:t>.</a:t>
            </a:r>
          </a:p>
          <a:p>
            <a:pPr algn="r"/>
            <a:r>
              <a:rPr lang="en-US" dirty="0" smtClean="0"/>
              <a:t>Lecturer, Georgia Regents University</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257799"/>
          </a:xfrm>
        </p:spPr>
        <p:txBody>
          <a:bodyPr>
            <a:normAutofit fontScale="70000" lnSpcReduction="20000"/>
          </a:bodyPr>
          <a:lstStyle/>
          <a:p>
            <a:r>
              <a:rPr lang="en-US" sz="2500" b="1" dirty="0"/>
              <a:t>Aural (auditory-musical)</a:t>
            </a:r>
            <a:r>
              <a:rPr lang="en-US" sz="2500" dirty="0"/>
              <a:t> - You find that using sound and music in your learning environment is a good strategy.</a:t>
            </a:r>
          </a:p>
          <a:p>
            <a:r>
              <a:rPr lang="en-US" sz="2500" dirty="0" smtClean="0"/>
              <a:t>Do you seem to most often have a "song in your head?" Do you find yourself regularly strumming your fingers or tapping your pencil? Can you sing well or play a musical instrument? Have others commented that you have strong musical abilities? When you hear certain songs, does it evoke strong emotions? If this describes you, then you most likely have an aural learning style.</a:t>
            </a:r>
          </a:p>
          <a:p>
            <a:r>
              <a:rPr lang="en-US" sz="2500" dirty="0" smtClean="0"/>
              <a:t>A person with an aural learning style may often say these phrases: </a:t>
            </a:r>
          </a:p>
          <a:p>
            <a:pPr lvl="1"/>
            <a:r>
              <a:rPr lang="en-US" sz="2500" dirty="0" smtClean="0"/>
              <a:t>That name rings a bell.</a:t>
            </a:r>
          </a:p>
          <a:p>
            <a:pPr lvl="1"/>
            <a:r>
              <a:rPr lang="en-US" sz="2500" dirty="0" smtClean="0"/>
              <a:t>Your voice is "music to my ears."</a:t>
            </a:r>
          </a:p>
          <a:p>
            <a:pPr lvl="1"/>
            <a:r>
              <a:rPr lang="en-US" sz="2500" dirty="0" smtClean="0"/>
              <a:t>I am "tuning you out."</a:t>
            </a:r>
          </a:p>
          <a:p>
            <a:pPr lvl="1"/>
            <a:r>
              <a:rPr lang="en-US" sz="2500" dirty="0" smtClean="0"/>
              <a:t>I hear you loud and clear</a:t>
            </a:r>
            <a:r>
              <a:rPr lang="en-US" sz="2500" dirty="0" smtClean="0"/>
              <a:t>.</a:t>
            </a:r>
          </a:p>
          <a:p>
            <a:r>
              <a:rPr lang="en-US" sz="2500" dirty="0"/>
              <a:t>If you are an auditory learner, you learn by hearing and listening. You understand and remember things you have heard. You store information by the way it sounds, and you have an easier time understanding spoken instructions than written ones. You often learn by reading out loud because you have to hear it or speak it in order to know it.</a:t>
            </a:r>
          </a:p>
          <a:p>
            <a:r>
              <a:rPr lang="en-US" sz="2500" dirty="0"/>
              <a:t>As an auditory learner, you probably hum or talk to yourself or others if you become bored. People may think you are not paying attention, even though you may be hearing and understanding everything being said.</a:t>
            </a:r>
          </a:p>
          <a:p>
            <a:endParaRPr lang="en-US" dirty="0" smtClean="0"/>
          </a:p>
          <a:p>
            <a:endParaRPr lang="en-US" dirty="0"/>
          </a:p>
        </p:txBody>
      </p:sp>
      <p:sp>
        <p:nvSpPr>
          <p:cNvPr id="2" name="Title 1"/>
          <p:cNvSpPr>
            <a:spLocks noGrp="1"/>
          </p:cNvSpPr>
          <p:nvPr>
            <p:ph type="title"/>
          </p:nvPr>
        </p:nvSpPr>
        <p:spPr/>
        <p:txBody>
          <a:bodyPr/>
          <a:lstStyle/>
          <a:p>
            <a:r>
              <a:rPr lang="en-US" dirty="0" smtClean="0"/>
              <a:t>Aural Learning Style </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2" action="ppaction://hlinksldjump"/>
              </a:rPr>
              <a:t>Intro </a:t>
            </a:r>
            <a:r>
              <a:rPr lang="en-US" sz="1400" dirty="0" smtClean="0"/>
              <a:t>- </a:t>
            </a:r>
            <a:r>
              <a:rPr lang="en-US" sz="1400" dirty="0" smtClean="0">
                <a:hlinkClick r:id="rId3" action="ppaction://hlinksldjump"/>
              </a:rPr>
              <a:t>Logical </a:t>
            </a:r>
            <a:r>
              <a:rPr lang="en-US" sz="1400" dirty="0" smtClean="0"/>
              <a:t>– </a:t>
            </a:r>
            <a:r>
              <a:rPr lang="en-US" sz="1400" dirty="0" smtClean="0">
                <a:hlinkClick r:id="rId4" action="ppaction://hlinksldjump"/>
              </a:rPr>
              <a:t>Visual </a:t>
            </a:r>
            <a:r>
              <a:rPr lang="en-US" sz="1400" dirty="0" smtClean="0"/>
              <a:t>– </a:t>
            </a:r>
            <a:r>
              <a:rPr lang="en-US" sz="1400" dirty="0" smtClean="0">
                <a:hlinkClick r:id="rId5" action="ppaction://hlinksldjump"/>
              </a:rPr>
              <a:t>Aural</a:t>
            </a:r>
            <a:r>
              <a:rPr lang="en-US" sz="1400" dirty="0" smtClean="0"/>
              <a:t> – </a:t>
            </a:r>
            <a:r>
              <a:rPr lang="en-US" sz="1400" dirty="0" smtClean="0">
                <a:hlinkClick r:id="rId6" action="ppaction://hlinksldjump"/>
              </a:rPr>
              <a:t>Verbal</a:t>
            </a:r>
            <a:r>
              <a:rPr lang="en-US" sz="1400" dirty="0" smtClean="0"/>
              <a:t> – </a:t>
            </a:r>
            <a:r>
              <a:rPr lang="en-US" sz="1400" dirty="0" smtClean="0">
                <a:hlinkClick r:id="rId7" action="ppaction://hlinksldjump"/>
              </a:rPr>
              <a:t>Solitary</a:t>
            </a:r>
            <a:r>
              <a:rPr lang="en-US" sz="1400" dirty="0" smtClean="0"/>
              <a:t> – </a:t>
            </a:r>
            <a:r>
              <a:rPr lang="en-US" sz="1400" dirty="0" smtClean="0">
                <a:hlinkClick r:id="rId8" action="ppaction://hlinksldjump"/>
              </a:rPr>
              <a:t>Physical </a:t>
            </a:r>
            <a:r>
              <a:rPr lang="en-US" sz="1400" dirty="0" smtClean="0"/>
              <a:t>- </a:t>
            </a:r>
            <a:r>
              <a:rPr lang="en-US" sz="1400" dirty="0" smtClean="0">
                <a:hlinkClick r:id="rId9" action="ppaction://hlinksldjump"/>
              </a:rPr>
              <a:t>Social</a:t>
            </a:r>
            <a:endParaRPr lang="en-US" sz="1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990600"/>
            <a:ext cx="8839200" cy="5715000"/>
          </a:xfrm>
        </p:spPr>
        <p:txBody>
          <a:bodyPr>
            <a:noAutofit/>
          </a:bodyPr>
          <a:lstStyle/>
          <a:p>
            <a:r>
              <a:rPr lang="en-US" sz="1400" dirty="0"/>
              <a:t>So what does being an "aural" person like this mean to you as you attempt to learn new things? One of the most often used advantages is that aural learners can "set facts to music" which helps them to learn the information. Aural learners can often "make up a song" about a concept to serve as a memory aid. Examples of this include "The President's Song" or "The Alphabet Song" which young learners use early in their education.</a:t>
            </a:r>
          </a:p>
          <a:p>
            <a:r>
              <a:rPr lang="en-US" sz="1400" dirty="0"/>
              <a:t>Another useful technique is to have music playing in the background as you are studying. Aural learners often report that they can focus much better when music is present than in silence. Some even report that during a test they can recall a song that was playing while they were learning certain facts.</a:t>
            </a:r>
          </a:p>
          <a:p>
            <a:r>
              <a:rPr lang="en-US" sz="1400" dirty="0"/>
              <a:t>Even persons with low levels of aural learning styles may find it useful to think of a popular jingle from a television commercial and "put the facts to music" using the rhyme and rhythm of the jingle as a memory aid</a:t>
            </a:r>
            <a:r>
              <a:rPr lang="en-US" sz="1400" dirty="0" smtClean="0"/>
              <a:t>.</a:t>
            </a:r>
          </a:p>
          <a:p>
            <a:r>
              <a:rPr lang="en-US" sz="1400" dirty="0"/>
              <a:t>A final strategy for aural learners is to identify music that motivates them. Perhaps it is a song like "Eye of the Tiger" which stirs motivation. Then when beginning an exam or learning activity, the person can be humming that song to themselves to boost their motivation and confidence</a:t>
            </a:r>
            <a:r>
              <a:rPr lang="en-US" sz="1400" dirty="0" smtClean="0"/>
              <a:t>.</a:t>
            </a:r>
          </a:p>
          <a:p>
            <a:r>
              <a:rPr lang="en-US" sz="1400" dirty="0"/>
              <a:t>Here are some things that auditory learners like you can do to learn better.</a:t>
            </a:r>
          </a:p>
          <a:p>
            <a:pPr lvl="1"/>
            <a:r>
              <a:rPr lang="en-US" sz="1400" dirty="0"/>
              <a:t>Sit where you can hear.</a:t>
            </a:r>
          </a:p>
          <a:p>
            <a:pPr lvl="1"/>
            <a:r>
              <a:rPr lang="en-US" sz="1400" dirty="0"/>
              <a:t>Have your hearing checked on a regular basis.</a:t>
            </a:r>
          </a:p>
          <a:p>
            <a:pPr lvl="1"/>
            <a:r>
              <a:rPr lang="en-US" sz="1400" dirty="0"/>
              <a:t>Use flashcards to learn new words; read them out loud.</a:t>
            </a:r>
          </a:p>
          <a:p>
            <a:pPr lvl="1"/>
            <a:r>
              <a:rPr lang="en-US" sz="1400" dirty="0"/>
              <a:t>Read stories, assignments, or directions out loud.</a:t>
            </a:r>
          </a:p>
          <a:p>
            <a:pPr lvl="1"/>
            <a:r>
              <a:rPr lang="en-US" sz="1400" dirty="0"/>
              <a:t>Record yourself spelling words and then listen to the recording.</a:t>
            </a:r>
          </a:p>
          <a:p>
            <a:pPr lvl="1"/>
            <a:r>
              <a:rPr lang="en-US" sz="1400" dirty="0"/>
              <a:t>Have test questions read to you out loud.</a:t>
            </a:r>
          </a:p>
          <a:p>
            <a:pPr lvl="1"/>
            <a:r>
              <a:rPr lang="en-US" sz="1400" dirty="0"/>
              <a:t>Study new material by reading it out loud.</a:t>
            </a:r>
          </a:p>
          <a:p>
            <a:pPr lvl="1"/>
            <a:r>
              <a:rPr lang="en-US" sz="1400" dirty="0"/>
              <a:t>Remember that you need to </a:t>
            </a:r>
            <a:r>
              <a:rPr lang="en-US" sz="1400" b="1" dirty="0"/>
              <a:t>hear</a:t>
            </a:r>
            <a:r>
              <a:rPr lang="en-US" sz="1400" dirty="0"/>
              <a:t> things, not just see things, in order to learn well</a:t>
            </a:r>
            <a:r>
              <a:rPr lang="en-US" sz="1400" dirty="0" smtClean="0"/>
              <a:t>.</a:t>
            </a:r>
            <a:endParaRPr lang="en-US" sz="1400" dirty="0"/>
          </a:p>
        </p:txBody>
      </p:sp>
      <p:sp>
        <p:nvSpPr>
          <p:cNvPr id="2" name="Title 1"/>
          <p:cNvSpPr>
            <a:spLocks noGrp="1"/>
          </p:cNvSpPr>
          <p:nvPr>
            <p:ph type="title"/>
          </p:nvPr>
        </p:nvSpPr>
        <p:spPr/>
        <p:txBody>
          <a:bodyPr>
            <a:normAutofit/>
          </a:bodyPr>
          <a:lstStyle/>
          <a:p>
            <a:r>
              <a:rPr lang="en-US" dirty="0" smtClean="0"/>
              <a:t>Implications for Learning</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2" action="ppaction://hlinksldjump"/>
              </a:rPr>
              <a:t>Intro </a:t>
            </a:r>
            <a:r>
              <a:rPr lang="en-US" sz="1400" dirty="0" smtClean="0"/>
              <a:t>- </a:t>
            </a:r>
            <a:r>
              <a:rPr lang="en-US" sz="1400" dirty="0" smtClean="0">
                <a:hlinkClick r:id="rId3" action="ppaction://hlinksldjump"/>
              </a:rPr>
              <a:t>Logical </a:t>
            </a:r>
            <a:r>
              <a:rPr lang="en-US" sz="1400" dirty="0" smtClean="0"/>
              <a:t>– </a:t>
            </a:r>
            <a:r>
              <a:rPr lang="en-US" sz="1400" dirty="0" smtClean="0">
                <a:hlinkClick r:id="rId4" action="ppaction://hlinksldjump"/>
              </a:rPr>
              <a:t>Visual </a:t>
            </a:r>
            <a:r>
              <a:rPr lang="en-US" sz="1400" dirty="0" smtClean="0"/>
              <a:t>– </a:t>
            </a:r>
            <a:r>
              <a:rPr lang="en-US" sz="1400" dirty="0" smtClean="0">
                <a:hlinkClick r:id="rId5" action="ppaction://hlinksldjump"/>
              </a:rPr>
              <a:t>Aural</a:t>
            </a:r>
            <a:r>
              <a:rPr lang="en-US" sz="1400" dirty="0" smtClean="0"/>
              <a:t> – </a:t>
            </a:r>
            <a:r>
              <a:rPr lang="en-US" sz="1400" dirty="0" smtClean="0">
                <a:hlinkClick r:id="rId6" action="ppaction://hlinksldjump"/>
              </a:rPr>
              <a:t>Verbal</a:t>
            </a:r>
            <a:r>
              <a:rPr lang="en-US" sz="1400" dirty="0" smtClean="0"/>
              <a:t> – </a:t>
            </a:r>
            <a:r>
              <a:rPr lang="en-US" sz="1400" dirty="0" smtClean="0">
                <a:hlinkClick r:id="rId7" action="ppaction://hlinksldjump"/>
              </a:rPr>
              <a:t>Solitary</a:t>
            </a:r>
            <a:r>
              <a:rPr lang="en-US" sz="1400" dirty="0" smtClean="0"/>
              <a:t> – </a:t>
            </a:r>
            <a:r>
              <a:rPr lang="en-US" sz="1400" dirty="0" smtClean="0">
                <a:hlinkClick r:id="rId8" action="ppaction://hlinksldjump"/>
              </a:rPr>
              <a:t>Physical </a:t>
            </a:r>
            <a:r>
              <a:rPr lang="en-US" sz="1400" dirty="0" smtClean="0"/>
              <a:t>- </a:t>
            </a:r>
            <a:r>
              <a:rPr lang="en-US" sz="1400" dirty="0" smtClean="0">
                <a:hlinkClick r:id="rId9" action="ppaction://hlinksldjump"/>
              </a:rPr>
              <a:t>Social</a:t>
            </a:r>
            <a:endParaRPr lang="en-US" sz="1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1800" b="1" dirty="0"/>
              <a:t>Verbal (linguistic) – </a:t>
            </a:r>
            <a:r>
              <a:rPr lang="en-US" sz="1800" dirty="0"/>
              <a:t>You prefer to be able to describe the new information that you are learning by using </a:t>
            </a:r>
            <a:r>
              <a:rPr lang="en-US" sz="1800" dirty="0" smtClean="0"/>
              <a:t>words.</a:t>
            </a:r>
          </a:p>
          <a:p>
            <a:r>
              <a:rPr lang="en-US" sz="1800" dirty="0" smtClean="0"/>
              <a:t>Has anyone ever called you a "wordsmith?" Do you excel at word games ranging from crossword puzzles to tongue twisters to word related board games? Do you seem to have a knack for making up rhymes or acronyms? Do you consider your vocabulary to be more robust than most others? Do you look up the meaning of words that you do not know? If these questions relate to you, then you have a verbal learning style.</a:t>
            </a:r>
          </a:p>
          <a:p>
            <a:r>
              <a:rPr lang="en-US" sz="1800" dirty="0" smtClean="0"/>
              <a:t>A person with a verbal learning style may often say these phrases: </a:t>
            </a:r>
          </a:p>
          <a:p>
            <a:pPr lvl="1"/>
            <a:r>
              <a:rPr lang="en-US" sz="1800" dirty="0" smtClean="0"/>
              <a:t>Put it in writing.</a:t>
            </a:r>
          </a:p>
          <a:p>
            <a:pPr lvl="1"/>
            <a:r>
              <a:rPr lang="en-US" sz="1800" dirty="0" smtClean="0"/>
              <a:t>Did you mean to say this word?</a:t>
            </a:r>
          </a:p>
          <a:p>
            <a:pPr lvl="1"/>
            <a:r>
              <a:rPr lang="en-US" sz="1800" dirty="0" smtClean="0"/>
              <a:t>In other words...</a:t>
            </a:r>
          </a:p>
          <a:p>
            <a:pPr lvl="1"/>
            <a:r>
              <a:rPr lang="en-US" sz="1800" dirty="0" smtClean="0"/>
              <a:t>Let me spell it out for you.</a:t>
            </a:r>
          </a:p>
          <a:p>
            <a:pPr>
              <a:buNone/>
            </a:pPr>
            <a:endParaRPr lang="en-US" sz="1800" dirty="0"/>
          </a:p>
          <a:p>
            <a:endParaRPr lang="en-US" dirty="0"/>
          </a:p>
        </p:txBody>
      </p:sp>
      <p:sp>
        <p:nvSpPr>
          <p:cNvPr id="2" name="Title 1"/>
          <p:cNvSpPr>
            <a:spLocks noGrp="1"/>
          </p:cNvSpPr>
          <p:nvPr>
            <p:ph type="title"/>
          </p:nvPr>
        </p:nvSpPr>
        <p:spPr/>
        <p:txBody>
          <a:bodyPr/>
          <a:lstStyle/>
          <a:p>
            <a:r>
              <a:rPr lang="en-US" dirty="0" smtClean="0"/>
              <a:t>Verbal Learning Style </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2" action="ppaction://hlinksldjump"/>
              </a:rPr>
              <a:t>Intro </a:t>
            </a:r>
            <a:r>
              <a:rPr lang="en-US" sz="1400" dirty="0" smtClean="0"/>
              <a:t>- </a:t>
            </a:r>
            <a:r>
              <a:rPr lang="en-US" sz="1400" dirty="0" smtClean="0">
                <a:hlinkClick r:id="rId3" action="ppaction://hlinksldjump"/>
              </a:rPr>
              <a:t>Logical </a:t>
            </a:r>
            <a:r>
              <a:rPr lang="en-US" sz="1400" dirty="0" smtClean="0"/>
              <a:t>– </a:t>
            </a:r>
            <a:r>
              <a:rPr lang="en-US" sz="1400" dirty="0" smtClean="0">
                <a:hlinkClick r:id="rId4" action="ppaction://hlinksldjump"/>
              </a:rPr>
              <a:t>Visual </a:t>
            </a:r>
            <a:r>
              <a:rPr lang="en-US" sz="1400" dirty="0" smtClean="0"/>
              <a:t>– </a:t>
            </a:r>
            <a:r>
              <a:rPr lang="en-US" sz="1400" dirty="0" smtClean="0">
                <a:hlinkClick r:id="rId5" action="ppaction://hlinksldjump"/>
              </a:rPr>
              <a:t>Aural</a:t>
            </a:r>
            <a:r>
              <a:rPr lang="en-US" sz="1400" dirty="0" smtClean="0"/>
              <a:t> – </a:t>
            </a:r>
            <a:r>
              <a:rPr lang="en-US" sz="1400" dirty="0" smtClean="0">
                <a:hlinkClick r:id="rId6" action="ppaction://hlinksldjump"/>
              </a:rPr>
              <a:t>Verbal</a:t>
            </a:r>
            <a:r>
              <a:rPr lang="en-US" sz="1400" dirty="0" smtClean="0"/>
              <a:t> – </a:t>
            </a:r>
            <a:r>
              <a:rPr lang="en-US" sz="1400" dirty="0" smtClean="0">
                <a:hlinkClick r:id="rId7" action="ppaction://hlinksldjump"/>
              </a:rPr>
              <a:t>Solitary</a:t>
            </a:r>
            <a:r>
              <a:rPr lang="en-US" sz="1400" dirty="0" smtClean="0"/>
              <a:t> – </a:t>
            </a:r>
            <a:r>
              <a:rPr lang="en-US" sz="1400" dirty="0" smtClean="0">
                <a:hlinkClick r:id="rId8" action="ppaction://hlinksldjump"/>
              </a:rPr>
              <a:t>Physical </a:t>
            </a:r>
            <a:r>
              <a:rPr lang="en-US" sz="1400" dirty="0" smtClean="0"/>
              <a:t>- </a:t>
            </a:r>
            <a:r>
              <a:rPr lang="en-US" sz="1400" dirty="0" smtClean="0">
                <a:hlinkClick r:id="rId9" action="ppaction://hlinksldjump"/>
              </a:rPr>
              <a:t>Social</a:t>
            </a:r>
            <a:endParaRPr lang="en-US" sz="1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1800" dirty="0"/>
              <a:t>What does being a "verbal" person like this mean to you as you attempt to learn new things? Recognize that being a "verbal" learner can be a real advantage, especially in an online course. There are many learning strategies that may come naturally for you and be quite effective. Consider using these learning strategies</a:t>
            </a:r>
            <a:r>
              <a:rPr lang="en-US" sz="1800" dirty="0" smtClean="0"/>
              <a:t>:</a:t>
            </a:r>
            <a:endParaRPr lang="en-US" sz="1800" dirty="0"/>
          </a:p>
          <a:p>
            <a:pPr lvl="1"/>
            <a:r>
              <a:rPr lang="en-US" sz="1800" dirty="0"/>
              <a:t>Read the content of the course out loud to yourself. Verbal learners pick up on clues when they can both see and hear words</a:t>
            </a:r>
            <a:r>
              <a:rPr lang="en-US" sz="1800" dirty="0" smtClean="0"/>
              <a:t>.</a:t>
            </a:r>
            <a:endParaRPr lang="en-US" sz="1800" dirty="0"/>
          </a:p>
          <a:p>
            <a:pPr lvl="1"/>
            <a:r>
              <a:rPr lang="en-US" sz="1800" dirty="0"/>
              <a:t>Make use of acronyms when memorizing or organizing content.</a:t>
            </a:r>
          </a:p>
          <a:p>
            <a:pPr lvl="1"/>
            <a:r>
              <a:rPr lang="en-US" sz="1800" dirty="0"/>
              <a:t>Talk out loud to yourself and put the course content in your own words.</a:t>
            </a:r>
          </a:p>
          <a:p>
            <a:endParaRPr lang="en-US" dirty="0"/>
          </a:p>
        </p:txBody>
      </p:sp>
      <p:sp>
        <p:nvSpPr>
          <p:cNvPr id="2" name="Title 1"/>
          <p:cNvSpPr>
            <a:spLocks noGrp="1"/>
          </p:cNvSpPr>
          <p:nvPr>
            <p:ph type="title"/>
          </p:nvPr>
        </p:nvSpPr>
        <p:spPr/>
        <p:txBody>
          <a:bodyPr>
            <a:normAutofit/>
          </a:bodyPr>
          <a:lstStyle/>
          <a:p>
            <a:r>
              <a:rPr lang="en-US" dirty="0" smtClean="0"/>
              <a:t>Implications for Learning </a:t>
            </a:r>
            <a:endParaRPr lang="en-US" dirty="0"/>
          </a:p>
        </p:txBody>
      </p:sp>
      <p:sp>
        <p:nvSpPr>
          <p:cNvPr id="5" name="TextBox 4"/>
          <p:cNvSpPr txBox="1"/>
          <p:nvPr/>
        </p:nvSpPr>
        <p:spPr>
          <a:xfrm>
            <a:off x="3135624" y="6324600"/>
            <a:ext cx="6008376" cy="307777"/>
          </a:xfrm>
          <a:prstGeom prst="rect">
            <a:avLst/>
          </a:prstGeom>
          <a:noFill/>
        </p:spPr>
        <p:txBody>
          <a:bodyPr wrap="none" rtlCol="0">
            <a:spAutoFit/>
          </a:bodyPr>
          <a:lstStyle/>
          <a:p>
            <a:r>
              <a:rPr lang="en-US" sz="1400" dirty="0" smtClean="0">
                <a:hlinkClick r:id="rId2" action="ppaction://hlinksldjump"/>
              </a:rPr>
              <a:t>Intro </a:t>
            </a:r>
            <a:r>
              <a:rPr lang="en-US" sz="1400" dirty="0" smtClean="0"/>
              <a:t>- </a:t>
            </a:r>
            <a:r>
              <a:rPr lang="en-US" sz="1400" dirty="0" smtClean="0">
                <a:hlinkClick r:id="rId3" action="ppaction://hlinksldjump"/>
              </a:rPr>
              <a:t>Logical </a:t>
            </a:r>
            <a:r>
              <a:rPr lang="en-US" sz="1400" dirty="0" smtClean="0"/>
              <a:t>– </a:t>
            </a:r>
            <a:r>
              <a:rPr lang="en-US" sz="1400" dirty="0" smtClean="0">
                <a:hlinkClick r:id="rId4" action="ppaction://hlinksldjump"/>
              </a:rPr>
              <a:t>Visual </a:t>
            </a:r>
            <a:r>
              <a:rPr lang="en-US" sz="1400" dirty="0" smtClean="0"/>
              <a:t>– </a:t>
            </a:r>
            <a:r>
              <a:rPr lang="en-US" sz="1400" dirty="0" smtClean="0">
                <a:hlinkClick r:id="rId5" action="ppaction://hlinksldjump"/>
              </a:rPr>
              <a:t>Aural</a:t>
            </a:r>
            <a:r>
              <a:rPr lang="en-US" sz="1400" dirty="0" smtClean="0"/>
              <a:t> – </a:t>
            </a:r>
            <a:r>
              <a:rPr lang="en-US" sz="1400" dirty="0" smtClean="0">
                <a:hlinkClick r:id="rId6" action="ppaction://hlinksldjump"/>
              </a:rPr>
              <a:t>Verbal</a:t>
            </a:r>
            <a:r>
              <a:rPr lang="en-US" sz="1400" dirty="0" smtClean="0"/>
              <a:t> – </a:t>
            </a:r>
            <a:r>
              <a:rPr lang="en-US" sz="1400" dirty="0" smtClean="0">
                <a:hlinkClick r:id="rId7" action="ppaction://hlinksldjump"/>
              </a:rPr>
              <a:t>Solitary</a:t>
            </a:r>
            <a:r>
              <a:rPr lang="en-US" sz="1400" dirty="0" smtClean="0"/>
              <a:t> – </a:t>
            </a:r>
            <a:r>
              <a:rPr lang="en-US" sz="1400" dirty="0" smtClean="0">
                <a:hlinkClick r:id="rId8" action="ppaction://hlinksldjump"/>
              </a:rPr>
              <a:t>Physical </a:t>
            </a:r>
            <a:r>
              <a:rPr lang="en-US" sz="1400" dirty="0" smtClean="0"/>
              <a:t>- </a:t>
            </a:r>
            <a:r>
              <a:rPr lang="en-US" sz="1400" dirty="0" smtClean="0">
                <a:hlinkClick r:id="rId9" action="ppaction://hlinksldjump"/>
              </a:rPr>
              <a:t>Social</a:t>
            </a:r>
            <a:endParaRPr lang="en-US" sz="1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r>
              <a:rPr lang="en-US" sz="2800" b="1" dirty="0" smtClean="0"/>
              <a:t>Solitary (intrapersonal)</a:t>
            </a:r>
            <a:r>
              <a:rPr lang="en-US" sz="2800" dirty="0" smtClean="0"/>
              <a:t>- When it is time to focus on a learning task, you prefer to be alone.</a:t>
            </a:r>
          </a:p>
          <a:p>
            <a:endParaRPr lang="en-US" sz="2800" dirty="0" smtClean="0"/>
          </a:p>
          <a:p>
            <a:r>
              <a:rPr lang="en-US" sz="2800" dirty="0" smtClean="0"/>
              <a:t>Do you find that you can think best when you are not distracted by others? Have you ever found yourself retreating to a quiet place when it is time to study? Have you ever turned down an invitation to study with a group? Do you consider yourself to be introspective – aware of your own thoughts and feelings? Do you keep a journal or other private log? Are self-help books one of your favorite types of reading? Do you tend to select vacation places that are not too crowded? If these statements describe you, then you probably are inclined toward a solitary learning style.</a:t>
            </a:r>
          </a:p>
          <a:p>
            <a:r>
              <a:rPr lang="en-US" sz="2800" dirty="0" smtClean="0"/>
              <a:t>Contrary to popular beliefs, people with a solitary learning style are not necessarily "loners." In fact they may really enjoy being around others and have many friends. But when it comes time to mentally focus on a task such as studying for a test, people with a solitary learning style feel more natural and can be more productive when alone</a:t>
            </a:r>
          </a:p>
          <a:p>
            <a:r>
              <a:rPr lang="en-US" sz="2800" dirty="0" smtClean="0"/>
              <a:t>Solitary </a:t>
            </a:r>
            <a:r>
              <a:rPr lang="en-US" sz="2800" dirty="0"/>
              <a:t>learners are often typified as being "thinkers." Solitary learners enjoy a peaceful and quiet moment alone with their thoughts. Because of this, they are typically aware of their own thoughts and emotions. They often are highly motivated because they take time to assess their own accomplishments and goals</a:t>
            </a:r>
            <a:r>
              <a:rPr lang="en-US" sz="2800" dirty="0" smtClean="0"/>
              <a:t>.</a:t>
            </a:r>
          </a:p>
          <a:p>
            <a:endParaRPr lang="en-US" sz="2800" dirty="0"/>
          </a:p>
          <a:p>
            <a:r>
              <a:rPr lang="en-US" sz="2800" dirty="0"/>
              <a:t>A person with a solitary learning style may often say these phrases: </a:t>
            </a:r>
          </a:p>
          <a:p>
            <a:pPr lvl="1"/>
            <a:r>
              <a:rPr lang="en-US" sz="2800" dirty="0"/>
              <a:t>I just need to get away for a while.</a:t>
            </a:r>
          </a:p>
          <a:p>
            <a:pPr lvl="1"/>
            <a:r>
              <a:rPr lang="en-US" sz="2800" dirty="0"/>
              <a:t>I need some time to think it over.</a:t>
            </a:r>
          </a:p>
          <a:p>
            <a:pPr lvl="1"/>
            <a:r>
              <a:rPr lang="en-US" sz="2800" dirty="0"/>
              <a:t>I need some "me" time.</a:t>
            </a:r>
          </a:p>
          <a:p>
            <a:pPr lvl="1"/>
            <a:r>
              <a:rPr lang="en-US" sz="2800" dirty="0"/>
              <a:t>Silence is golden.</a:t>
            </a:r>
          </a:p>
        </p:txBody>
      </p:sp>
      <p:sp>
        <p:nvSpPr>
          <p:cNvPr id="2" name="Title 1"/>
          <p:cNvSpPr>
            <a:spLocks noGrp="1"/>
          </p:cNvSpPr>
          <p:nvPr>
            <p:ph type="title"/>
          </p:nvPr>
        </p:nvSpPr>
        <p:spPr/>
        <p:txBody>
          <a:bodyPr/>
          <a:lstStyle/>
          <a:p>
            <a:r>
              <a:rPr lang="en-US" dirty="0" smtClean="0"/>
              <a:t>Solitary Learning Style </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2" action="ppaction://hlinksldjump"/>
              </a:rPr>
              <a:t>Intro </a:t>
            </a:r>
            <a:r>
              <a:rPr lang="en-US" sz="1400" dirty="0" smtClean="0"/>
              <a:t>- </a:t>
            </a:r>
            <a:r>
              <a:rPr lang="en-US" sz="1400" dirty="0" smtClean="0">
                <a:hlinkClick r:id="rId3" action="ppaction://hlinksldjump"/>
              </a:rPr>
              <a:t>Logical </a:t>
            </a:r>
            <a:r>
              <a:rPr lang="en-US" sz="1400" dirty="0" smtClean="0"/>
              <a:t>– </a:t>
            </a:r>
            <a:r>
              <a:rPr lang="en-US" sz="1400" dirty="0" smtClean="0">
                <a:hlinkClick r:id="rId4" action="ppaction://hlinksldjump"/>
              </a:rPr>
              <a:t>Visual </a:t>
            </a:r>
            <a:r>
              <a:rPr lang="en-US" sz="1400" dirty="0" smtClean="0"/>
              <a:t>– </a:t>
            </a:r>
            <a:r>
              <a:rPr lang="en-US" sz="1400" dirty="0" smtClean="0">
                <a:hlinkClick r:id="rId5" action="ppaction://hlinksldjump"/>
              </a:rPr>
              <a:t>Aural</a:t>
            </a:r>
            <a:r>
              <a:rPr lang="en-US" sz="1400" dirty="0" smtClean="0"/>
              <a:t> – </a:t>
            </a:r>
            <a:r>
              <a:rPr lang="en-US" sz="1400" dirty="0" smtClean="0">
                <a:hlinkClick r:id="rId6" action="ppaction://hlinksldjump"/>
              </a:rPr>
              <a:t>Verbal</a:t>
            </a:r>
            <a:r>
              <a:rPr lang="en-US" sz="1400" dirty="0" smtClean="0"/>
              <a:t> – </a:t>
            </a:r>
            <a:r>
              <a:rPr lang="en-US" sz="1400" dirty="0" smtClean="0">
                <a:hlinkClick r:id="rId7" action="ppaction://hlinksldjump"/>
              </a:rPr>
              <a:t>Solitary</a:t>
            </a:r>
            <a:r>
              <a:rPr lang="en-US" sz="1400" dirty="0" smtClean="0"/>
              <a:t> – </a:t>
            </a:r>
            <a:r>
              <a:rPr lang="en-US" sz="1400" dirty="0" smtClean="0">
                <a:hlinkClick r:id="rId8" action="ppaction://hlinksldjump"/>
              </a:rPr>
              <a:t>Physical </a:t>
            </a:r>
            <a:r>
              <a:rPr lang="en-US" sz="1400" dirty="0" smtClean="0"/>
              <a:t>- </a:t>
            </a:r>
            <a:r>
              <a:rPr lang="en-US" sz="1400" dirty="0" smtClean="0">
                <a:hlinkClick r:id="rId9" action="ppaction://hlinksldjump"/>
              </a:rPr>
              <a:t>Social</a:t>
            </a:r>
            <a:endParaRPr lang="en-US" sz="1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839200" cy="5486400"/>
          </a:xfrm>
        </p:spPr>
        <p:txBody>
          <a:bodyPr>
            <a:normAutofit fontScale="47500" lnSpcReduction="20000"/>
          </a:bodyPr>
          <a:lstStyle/>
          <a:p>
            <a:r>
              <a:rPr lang="en-US" sz="3500" dirty="0"/>
              <a:t>What does being a "solitary" person like this mean to you as you attempt to learn new things? First of all recognize that there are no "right" or "wrong" learning styles. Often people with a solitary learning style may feel criticized by individuals with "social" learning styles. However, a wise person knows their own preferences and is confident in defending their choices. Express to your friends that it just feels more natural for you to study alone, and you appreciate their understanding of that.</a:t>
            </a:r>
          </a:p>
          <a:p>
            <a:r>
              <a:rPr lang="en-US" sz="3500" dirty="0"/>
              <a:t>If learning alone feels most natural for you, then plan time to be alone as a part of your educational activities. You may also need to plan for a space which is free from distractions.</a:t>
            </a:r>
          </a:p>
          <a:p>
            <a:r>
              <a:rPr lang="en-US" sz="3500" dirty="0" smtClean="0"/>
              <a:t>Being alone can have advantages and disadvantages. The advantage of being able to focus more may be cancelled by the disadvantage of the lack of accountability. Even if you are a solitary learner, it is good to share your progress with another person so that they can help to keep you motivated. While your "study partner" may not be physically there with you as you study, they can check in on you to make sure that you are staying on task.</a:t>
            </a:r>
          </a:p>
          <a:p>
            <a:r>
              <a:rPr lang="en-US" sz="3500" dirty="0" smtClean="0"/>
              <a:t>If, while studying, you find that you do not understand something, don't spend too much time trying to "figure it out for yourself." Don't hesitate to call someone else such as a classmate or the instructor. This may prevent you from wasting considerable time.</a:t>
            </a:r>
          </a:p>
          <a:p>
            <a:r>
              <a:rPr lang="en-US" sz="3500" dirty="0" smtClean="0"/>
              <a:t>Resist the temptation to use your alone time which should be used for studying for other pleasures such as napping, electronic games, or non-education related reading. Keeping a journal of the amount of time that you spend actually studying may be a beneficial exercise.</a:t>
            </a:r>
          </a:p>
          <a:p>
            <a:r>
              <a:rPr lang="en-US" sz="3500" dirty="0" smtClean="0"/>
              <a:t>Take advantage of the fact that you are alone. This may allow you to talk out loud to yourself as you are studying. You may also find it useful to even role play situations by yourself. You can also use the private time to strengthen your aural learning styles by putting course content to music and singing the songs to yourself to help you remember the information.</a:t>
            </a:r>
          </a:p>
          <a:p>
            <a:endParaRPr lang="en-US" dirty="0"/>
          </a:p>
        </p:txBody>
      </p:sp>
      <p:sp>
        <p:nvSpPr>
          <p:cNvPr id="2" name="Title 1"/>
          <p:cNvSpPr>
            <a:spLocks noGrp="1"/>
          </p:cNvSpPr>
          <p:nvPr>
            <p:ph type="title"/>
          </p:nvPr>
        </p:nvSpPr>
        <p:spPr/>
        <p:txBody>
          <a:bodyPr>
            <a:normAutofit/>
          </a:bodyPr>
          <a:lstStyle/>
          <a:p>
            <a:r>
              <a:rPr lang="en-US" dirty="0" smtClean="0"/>
              <a:t>Implications for Learning</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2" action="ppaction://hlinksldjump"/>
              </a:rPr>
              <a:t>Intro </a:t>
            </a:r>
            <a:r>
              <a:rPr lang="en-US" sz="1400" dirty="0" smtClean="0"/>
              <a:t>- </a:t>
            </a:r>
            <a:r>
              <a:rPr lang="en-US" sz="1400" dirty="0" smtClean="0">
                <a:hlinkClick r:id="rId3" action="ppaction://hlinksldjump"/>
              </a:rPr>
              <a:t>Logical </a:t>
            </a:r>
            <a:r>
              <a:rPr lang="en-US" sz="1400" dirty="0" smtClean="0"/>
              <a:t>– </a:t>
            </a:r>
            <a:r>
              <a:rPr lang="en-US" sz="1400" dirty="0" smtClean="0">
                <a:hlinkClick r:id="rId4" action="ppaction://hlinksldjump"/>
              </a:rPr>
              <a:t>Visual </a:t>
            </a:r>
            <a:r>
              <a:rPr lang="en-US" sz="1400" dirty="0" smtClean="0"/>
              <a:t>– </a:t>
            </a:r>
            <a:r>
              <a:rPr lang="en-US" sz="1400" dirty="0" smtClean="0">
                <a:hlinkClick r:id="rId5" action="ppaction://hlinksldjump"/>
              </a:rPr>
              <a:t>Aural</a:t>
            </a:r>
            <a:r>
              <a:rPr lang="en-US" sz="1400" dirty="0" smtClean="0"/>
              <a:t> – </a:t>
            </a:r>
            <a:r>
              <a:rPr lang="en-US" sz="1400" dirty="0" smtClean="0">
                <a:hlinkClick r:id="rId6" action="ppaction://hlinksldjump"/>
              </a:rPr>
              <a:t>Verbal</a:t>
            </a:r>
            <a:r>
              <a:rPr lang="en-US" sz="1400" dirty="0" smtClean="0"/>
              <a:t> – </a:t>
            </a:r>
            <a:r>
              <a:rPr lang="en-US" sz="1400" dirty="0" smtClean="0">
                <a:hlinkClick r:id="rId7" action="ppaction://hlinksldjump"/>
              </a:rPr>
              <a:t>Solitary</a:t>
            </a:r>
            <a:r>
              <a:rPr lang="en-US" sz="1400" dirty="0" smtClean="0"/>
              <a:t> – </a:t>
            </a:r>
            <a:r>
              <a:rPr lang="en-US" sz="1400" dirty="0" smtClean="0">
                <a:hlinkClick r:id="rId8" action="ppaction://hlinksldjump"/>
              </a:rPr>
              <a:t>Physical </a:t>
            </a:r>
            <a:r>
              <a:rPr lang="en-US" sz="1400" dirty="0" smtClean="0"/>
              <a:t>- </a:t>
            </a:r>
            <a:r>
              <a:rPr lang="en-US" sz="1400" dirty="0" smtClean="0">
                <a:hlinkClick r:id="rId9" action="ppaction://hlinksldjump"/>
              </a:rPr>
              <a:t>Social</a:t>
            </a:r>
            <a:endParaRPr lang="en-US" sz="1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1023"/>
          </a:xfrm>
        </p:spPr>
        <p:txBody>
          <a:bodyPr>
            <a:normAutofit fontScale="55000" lnSpcReduction="20000"/>
          </a:bodyPr>
          <a:lstStyle/>
          <a:p>
            <a:r>
              <a:rPr lang="en-US" sz="3600" b="1" dirty="0"/>
              <a:t>Physical (kinesthetic) -</a:t>
            </a:r>
            <a:r>
              <a:rPr lang="en-US" sz="3600" dirty="0"/>
              <a:t> You like to be actively involved in learning by using your hands, body, and sense of touch</a:t>
            </a:r>
            <a:r>
              <a:rPr lang="en-US" sz="3600" dirty="0" smtClean="0"/>
              <a:t>.</a:t>
            </a:r>
          </a:p>
          <a:p>
            <a:r>
              <a:rPr lang="en-US" dirty="0" smtClean="0"/>
              <a:t>Have you ever found that you can think clearly when you are exercising or doing something like going for a walk? Do you often find yourself getting up from your desk just to move around? Do you enjoy physical activities like sports and making things with your hands? If so, then you have a tendency toward the physical learning style.</a:t>
            </a:r>
          </a:p>
          <a:p>
            <a:r>
              <a:rPr lang="en-US" dirty="0" smtClean="0"/>
              <a:t>A physical learning style can exhibit itself in many ways. It may be that you like doing detailed tasks with your hands such as sewing or carving. You may enjoy "getting your hands dirty" with manual labor like gardening. Or it could be that you seem to have a strong sense of feel to notice differences in textures or fabric. You could be the type of person who seems to "talk with their hands." As a child you may have been inclined to take your toys apart just to see how they worked.</a:t>
            </a:r>
          </a:p>
          <a:p>
            <a:r>
              <a:rPr lang="en-US" dirty="0" smtClean="0"/>
              <a:t>A person with a physical learning style may often say these phrases: </a:t>
            </a:r>
          </a:p>
          <a:p>
            <a:pPr lvl="1"/>
            <a:r>
              <a:rPr lang="en-US" dirty="0" smtClean="0"/>
              <a:t>This feels like the right thing to do.</a:t>
            </a:r>
          </a:p>
          <a:p>
            <a:pPr lvl="1"/>
            <a:r>
              <a:rPr lang="en-US" dirty="0" smtClean="0"/>
              <a:t>I can't get a handle on the situation.</a:t>
            </a:r>
          </a:p>
          <a:p>
            <a:pPr lvl="1"/>
            <a:r>
              <a:rPr lang="en-US" dirty="0" smtClean="0"/>
              <a:t>They need to get a grip.</a:t>
            </a:r>
          </a:p>
          <a:p>
            <a:pPr lvl="1"/>
            <a:r>
              <a:rPr lang="en-US" dirty="0" smtClean="0"/>
              <a:t>My gut instinct is</a:t>
            </a:r>
            <a:r>
              <a:rPr lang="en-US" dirty="0" smtClean="0"/>
              <a:t>...</a:t>
            </a:r>
          </a:p>
          <a:p>
            <a:r>
              <a:rPr lang="en-US" dirty="0"/>
              <a:t>If you are a tactile learner, you learn by touching and doing. You understand and remember things through physical movement. You are a "hands-on" learner who prefers to touch, move, build, or draw what you learn, and you tend to learn better when some type of physical activity is involved. You need to be active and take frequent breaks, you often speak with your hands and with gestures, and you may have difficulty sitting still. </a:t>
            </a:r>
          </a:p>
          <a:p>
            <a:r>
              <a:rPr lang="en-US" dirty="0"/>
              <a:t>As a tactile learner, you like to take things apart and put things together, and you tend to find reasons to tinker or move around when you become bored. You may be very well coordinated and have good athletic ability. You can easily remember things that were done but may have difficulty remembering what you saw or heard in the process. You often communicate by touching, and you appreciate physically expressed forms of encouragement, such as a pat on the back.</a:t>
            </a:r>
          </a:p>
          <a:p>
            <a:endParaRPr lang="en-US" dirty="0" smtClean="0"/>
          </a:p>
          <a:p>
            <a:endParaRPr lang="en-US" sz="4400" dirty="0"/>
          </a:p>
          <a:p>
            <a:endParaRPr lang="en-US" dirty="0"/>
          </a:p>
        </p:txBody>
      </p:sp>
      <p:sp>
        <p:nvSpPr>
          <p:cNvPr id="2" name="Title 1"/>
          <p:cNvSpPr>
            <a:spLocks noGrp="1"/>
          </p:cNvSpPr>
          <p:nvPr>
            <p:ph type="title"/>
          </p:nvPr>
        </p:nvSpPr>
        <p:spPr/>
        <p:txBody>
          <a:bodyPr/>
          <a:lstStyle/>
          <a:p>
            <a:r>
              <a:rPr lang="en-US" dirty="0" smtClean="0"/>
              <a:t>Physical Learning Style </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2" action="ppaction://hlinksldjump"/>
              </a:rPr>
              <a:t>Intro </a:t>
            </a:r>
            <a:r>
              <a:rPr lang="en-US" sz="1400" dirty="0" smtClean="0"/>
              <a:t>- </a:t>
            </a:r>
            <a:r>
              <a:rPr lang="en-US" sz="1400" dirty="0" smtClean="0">
                <a:hlinkClick r:id="rId3" action="ppaction://hlinksldjump"/>
              </a:rPr>
              <a:t>Logical </a:t>
            </a:r>
            <a:r>
              <a:rPr lang="en-US" sz="1400" dirty="0" smtClean="0"/>
              <a:t>– </a:t>
            </a:r>
            <a:r>
              <a:rPr lang="en-US" sz="1400" dirty="0" smtClean="0">
                <a:hlinkClick r:id="rId4" action="ppaction://hlinksldjump"/>
              </a:rPr>
              <a:t>Visual </a:t>
            </a:r>
            <a:r>
              <a:rPr lang="en-US" sz="1400" dirty="0" smtClean="0"/>
              <a:t>– </a:t>
            </a:r>
            <a:r>
              <a:rPr lang="en-US" sz="1400" dirty="0" smtClean="0">
                <a:hlinkClick r:id="rId5" action="ppaction://hlinksldjump"/>
              </a:rPr>
              <a:t>Aural</a:t>
            </a:r>
            <a:r>
              <a:rPr lang="en-US" sz="1400" dirty="0" smtClean="0"/>
              <a:t> – </a:t>
            </a:r>
            <a:r>
              <a:rPr lang="en-US" sz="1400" dirty="0" smtClean="0">
                <a:hlinkClick r:id="rId6" action="ppaction://hlinksldjump"/>
              </a:rPr>
              <a:t>Verbal</a:t>
            </a:r>
            <a:r>
              <a:rPr lang="en-US" sz="1400" dirty="0" smtClean="0"/>
              <a:t> – </a:t>
            </a:r>
            <a:r>
              <a:rPr lang="en-US" sz="1400" dirty="0" smtClean="0">
                <a:hlinkClick r:id="rId7" action="ppaction://hlinksldjump"/>
              </a:rPr>
              <a:t>Solitary</a:t>
            </a:r>
            <a:r>
              <a:rPr lang="en-US" sz="1400" dirty="0" smtClean="0"/>
              <a:t> – </a:t>
            </a:r>
            <a:r>
              <a:rPr lang="en-US" sz="1400" dirty="0" smtClean="0">
                <a:hlinkClick r:id="rId8" action="ppaction://hlinksldjump"/>
              </a:rPr>
              <a:t>Physical </a:t>
            </a:r>
            <a:r>
              <a:rPr lang="en-US" sz="1400" dirty="0" smtClean="0"/>
              <a:t>- </a:t>
            </a:r>
            <a:r>
              <a:rPr lang="en-US" sz="1400" dirty="0" smtClean="0">
                <a:hlinkClick r:id="rId9" action="ppaction://hlinksldjump"/>
              </a:rPr>
              <a:t>Social</a:t>
            </a:r>
            <a:endParaRPr lang="en-US" sz="1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458200" cy="5562600"/>
          </a:xfrm>
        </p:spPr>
        <p:txBody>
          <a:bodyPr>
            <a:normAutofit/>
          </a:bodyPr>
          <a:lstStyle/>
          <a:p>
            <a:r>
              <a:rPr lang="en-US" sz="1100" dirty="0"/>
              <a:t>What does being a "physical" person like this mean to you as you attempt to learn new things? Some physical learners report that they feel trapped or confined in a lecture classroom. Just listening to someone else talk does not appeal to them. They feel the desire to "get up and move around."</a:t>
            </a:r>
          </a:p>
          <a:p>
            <a:r>
              <a:rPr lang="en-US" sz="1100" dirty="0"/>
              <a:t>When you find yourself in a lecture class, it should help if you are active with taking notes. The act of taking notes will keep your hands and mind busy. As things are being described try to imagine what they would feel like if you were actively doing them. For example, if you are studying about forests try to imagine going on a hike. Think about the sensations of walking up a steep hill. Imagine how tired your legs and feet would feel. Identify what sounds you might hear and the smells you might encounter.</a:t>
            </a:r>
          </a:p>
          <a:p>
            <a:r>
              <a:rPr lang="en-US" sz="1100" dirty="0"/>
              <a:t>As you are preparing your study materials, use physical objects as much as possible. This may be in the form of flash cards for math or </a:t>
            </a:r>
            <a:r>
              <a:rPr lang="en-US" sz="1100" dirty="0" err="1"/>
              <a:t>manipulatives</a:t>
            </a:r>
            <a:r>
              <a:rPr lang="en-US" sz="1100" dirty="0"/>
              <a:t> to help you organize mathematical concepts. If you are studying a subject like biology, as much as possible try to actually hold, touch, and feel the objects being studied.</a:t>
            </a:r>
          </a:p>
          <a:p>
            <a:r>
              <a:rPr lang="en-US" sz="1100" dirty="0"/>
              <a:t>Experiential learning is a beneficial learning technique for all types of learners, but especially for physical learners. Experiential learning is when you get out of the classroom or away from the computer and actually "experience" what you are studying. Reflect on your elementary learning experiences. It may be that you recall the "field trips" as much as any other learning strategies. As an adult learner you may need to craft your own "field trips."</a:t>
            </a:r>
          </a:p>
          <a:p>
            <a:r>
              <a:rPr lang="en-US" sz="1100" dirty="0"/>
              <a:t>If possible, you may also find it useful to do role playing to "act out" the concepts that you are studying. For example, if you are in a psychology course exploring topics related to hyperactivity, you might benefit from replicating the behavior of a hyperactive person.</a:t>
            </a:r>
          </a:p>
          <a:p>
            <a:r>
              <a:rPr lang="en-US" sz="1100" dirty="0"/>
              <a:t>Here are some things that tactile learners like you can do to learn better:</a:t>
            </a:r>
          </a:p>
          <a:p>
            <a:pPr lvl="1"/>
            <a:r>
              <a:rPr lang="en-US" sz="1100" dirty="0" smtClean="0"/>
              <a:t>Participate </a:t>
            </a:r>
            <a:r>
              <a:rPr lang="en-US" sz="1100" dirty="0"/>
              <a:t>in activities that involve touching, building, moving, or drawing.</a:t>
            </a:r>
          </a:p>
          <a:p>
            <a:pPr lvl="1"/>
            <a:r>
              <a:rPr lang="en-US" sz="1100" dirty="0" smtClean="0"/>
              <a:t>Do </a:t>
            </a:r>
            <a:r>
              <a:rPr lang="en-US" sz="1100" dirty="0"/>
              <a:t>lots of hands-on activities like completing art projects, taking walks, or acting out stories.</a:t>
            </a:r>
          </a:p>
          <a:p>
            <a:pPr lvl="1"/>
            <a:r>
              <a:rPr lang="en-US" sz="1100" dirty="0" smtClean="0"/>
              <a:t>It's </a:t>
            </a:r>
            <a:r>
              <a:rPr lang="en-US" sz="1100" dirty="0"/>
              <a:t>OK to chew gum, walk around, or rock in a chair while reading or studying.</a:t>
            </a:r>
          </a:p>
          <a:p>
            <a:pPr lvl="1"/>
            <a:r>
              <a:rPr lang="en-US" sz="1100" dirty="0" smtClean="0"/>
              <a:t>Use </a:t>
            </a:r>
            <a:r>
              <a:rPr lang="en-US" sz="1100" dirty="0"/>
              <a:t>flashcards and arrange them in groups to show relationships between ideas.</a:t>
            </a:r>
          </a:p>
          <a:p>
            <a:pPr lvl="1"/>
            <a:r>
              <a:rPr lang="en-US" sz="1100" dirty="0" smtClean="0"/>
              <a:t>Trace </a:t>
            </a:r>
            <a:r>
              <a:rPr lang="en-US" sz="1100" dirty="0"/>
              <a:t>words with your finger to learn spelling (finger spelling).</a:t>
            </a:r>
          </a:p>
          <a:p>
            <a:pPr lvl="1"/>
            <a:r>
              <a:rPr lang="en-US" sz="1100" dirty="0" smtClean="0"/>
              <a:t>Take </a:t>
            </a:r>
            <a:r>
              <a:rPr lang="en-US" sz="1100" dirty="0"/>
              <a:t>frequent breaks during reading or studying periods (frequent, but not long).</a:t>
            </a:r>
          </a:p>
          <a:p>
            <a:pPr lvl="1"/>
            <a:r>
              <a:rPr lang="en-US" sz="1100" dirty="0" smtClean="0"/>
              <a:t>It's </a:t>
            </a:r>
            <a:r>
              <a:rPr lang="en-US" sz="1100" dirty="0"/>
              <a:t>OK to tap a pencil, shake your foot, or hold on to something while learning.</a:t>
            </a:r>
          </a:p>
          <a:p>
            <a:pPr lvl="1"/>
            <a:r>
              <a:rPr lang="en-US" sz="1100" dirty="0" smtClean="0"/>
              <a:t>Use </a:t>
            </a:r>
            <a:r>
              <a:rPr lang="en-US" sz="1100" dirty="0"/>
              <a:t>a computer to reinforce learning through the sense of touch.</a:t>
            </a:r>
          </a:p>
          <a:p>
            <a:pPr lvl="1"/>
            <a:r>
              <a:rPr lang="en-US" sz="1100" dirty="0"/>
              <a:t>Remember that you learn best by doing, not just by reading, seeing, or </a:t>
            </a:r>
            <a:r>
              <a:rPr lang="en-US" sz="1100" dirty="0" smtClean="0"/>
              <a:t>hearing</a:t>
            </a:r>
            <a:endParaRPr lang="en-US" sz="1100" dirty="0"/>
          </a:p>
        </p:txBody>
      </p:sp>
      <p:sp>
        <p:nvSpPr>
          <p:cNvPr id="2" name="Title 1"/>
          <p:cNvSpPr>
            <a:spLocks noGrp="1"/>
          </p:cNvSpPr>
          <p:nvPr>
            <p:ph type="title"/>
          </p:nvPr>
        </p:nvSpPr>
        <p:spPr/>
        <p:txBody>
          <a:bodyPr>
            <a:normAutofit/>
          </a:bodyPr>
          <a:lstStyle/>
          <a:p>
            <a:r>
              <a:rPr lang="en-US" dirty="0" smtClean="0"/>
              <a:t>Implications for Learning </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2" action="ppaction://hlinksldjump"/>
              </a:rPr>
              <a:t>Intro </a:t>
            </a:r>
            <a:r>
              <a:rPr lang="en-US" sz="1400" dirty="0" smtClean="0"/>
              <a:t>- </a:t>
            </a:r>
            <a:r>
              <a:rPr lang="en-US" sz="1400" dirty="0" smtClean="0">
                <a:hlinkClick r:id="rId3" action="ppaction://hlinksldjump"/>
              </a:rPr>
              <a:t>Logical </a:t>
            </a:r>
            <a:r>
              <a:rPr lang="en-US" sz="1400" dirty="0" smtClean="0"/>
              <a:t>– </a:t>
            </a:r>
            <a:r>
              <a:rPr lang="en-US" sz="1400" dirty="0" smtClean="0">
                <a:hlinkClick r:id="rId4" action="ppaction://hlinksldjump"/>
              </a:rPr>
              <a:t>Visual </a:t>
            </a:r>
            <a:r>
              <a:rPr lang="en-US" sz="1400" dirty="0" smtClean="0"/>
              <a:t>– </a:t>
            </a:r>
            <a:r>
              <a:rPr lang="en-US" sz="1400" dirty="0" smtClean="0">
                <a:hlinkClick r:id="rId5" action="ppaction://hlinksldjump"/>
              </a:rPr>
              <a:t>Aural</a:t>
            </a:r>
            <a:r>
              <a:rPr lang="en-US" sz="1400" dirty="0" smtClean="0"/>
              <a:t> – </a:t>
            </a:r>
            <a:r>
              <a:rPr lang="en-US" sz="1400" dirty="0" smtClean="0">
                <a:hlinkClick r:id="rId6" action="ppaction://hlinksldjump"/>
              </a:rPr>
              <a:t>Verbal</a:t>
            </a:r>
            <a:r>
              <a:rPr lang="en-US" sz="1400" dirty="0" smtClean="0"/>
              <a:t> – </a:t>
            </a:r>
            <a:r>
              <a:rPr lang="en-US" sz="1400" dirty="0" smtClean="0">
                <a:hlinkClick r:id="rId7" action="ppaction://hlinksldjump"/>
              </a:rPr>
              <a:t>Solitary</a:t>
            </a:r>
            <a:r>
              <a:rPr lang="en-US" sz="1400" dirty="0" smtClean="0"/>
              <a:t> – </a:t>
            </a:r>
            <a:r>
              <a:rPr lang="en-US" sz="1400" dirty="0" smtClean="0">
                <a:hlinkClick r:id="rId8" action="ppaction://hlinksldjump"/>
              </a:rPr>
              <a:t>Physical </a:t>
            </a:r>
            <a:r>
              <a:rPr lang="en-US" sz="1400" dirty="0" smtClean="0"/>
              <a:t>- </a:t>
            </a:r>
            <a:r>
              <a:rPr lang="en-US" sz="1400" dirty="0" smtClean="0">
                <a:hlinkClick r:id="rId9" action="ppaction://hlinksldjump"/>
              </a:rPr>
              <a:t>Social</a:t>
            </a:r>
            <a:endParaRPr lang="en-US" sz="1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sz="2800" b="1" dirty="0" smtClean="0"/>
              <a:t>Social (interpersonal) – You feel most comfortable learning when you are surrounded by others.</a:t>
            </a:r>
            <a:endParaRPr lang="en-US" sz="2800" dirty="0" smtClean="0"/>
          </a:p>
          <a:p>
            <a:r>
              <a:rPr lang="en-US" dirty="0" smtClean="0"/>
              <a:t>Have </a:t>
            </a:r>
            <a:r>
              <a:rPr lang="en-US" dirty="0"/>
              <a:t>others described you as a "people person?" Does being around friends seem to energize you? Do you feel sad or fatigued if you have to spend long periods of time alone? Are you the type of person that others come to when they just need to talk about something? Have others commented that you are a good listener or conversationalist? Do you find that studying in a group is beneficial? Does your understanding of something increase when you can "bounce your ideas off of someone?" Do you enjoy games that involve other people? If these ideas describe you, then you have a social learning style.</a:t>
            </a:r>
          </a:p>
          <a:p>
            <a:r>
              <a:rPr lang="en-US" dirty="0"/>
              <a:t>A person with a social learning style may often say these phrases: </a:t>
            </a:r>
          </a:p>
          <a:p>
            <a:pPr lvl="1"/>
            <a:r>
              <a:rPr lang="en-US" dirty="0" smtClean="0"/>
              <a:t>We </a:t>
            </a:r>
            <a:r>
              <a:rPr lang="en-US" dirty="0"/>
              <a:t>can work it out.</a:t>
            </a:r>
          </a:p>
          <a:p>
            <a:pPr lvl="1"/>
            <a:r>
              <a:rPr lang="en-US" dirty="0"/>
              <a:t>What do you think about that?</a:t>
            </a:r>
          </a:p>
          <a:p>
            <a:pPr lvl="1"/>
            <a:r>
              <a:rPr lang="en-US" dirty="0"/>
              <a:t>We do better when we pull together.</a:t>
            </a:r>
          </a:p>
          <a:p>
            <a:pPr lvl="1"/>
            <a:r>
              <a:rPr lang="en-US" dirty="0"/>
              <a:t>There is no "I" in "team."</a:t>
            </a:r>
          </a:p>
          <a:p>
            <a:endParaRPr lang="en-US" dirty="0"/>
          </a:p>
        </p:txBody>
      </p:sp>
      <p:sp>
        <p:nvSpPr>
          <p:cNvPr id="2" name="Title 1"/>
          <p:cNvSpPr>
            <a:spLocks noGrp="1"/>
          </p:cNvSpPr>
          <p:nvPr>
            <p:ph type="title"/>
          </p:nvPr>
        </p:nvSpPr>
        <p:spPr/>
        <p:txBody>
          <a:bodyPr/>
          <a:lstStyle/>
          <a:p>
            <a:r>
              <a:rPr lang="en-US" dirty="0" smtClean="0"/>
              <a:t>Social Learning Style </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2" action="ppaction://hlinksldjump"/>
              </a:rPr>
              <a:t>Intro </a:t>
            </a:r>
            <a:r>
              <a:rPr lang="en-US" sz="1400" dirty="0" smtClean="0"/>
              <a:t>- </a:t>
            </a:r>
            <a:r>
              <a:rPr lang="en-US" sz="1400" dirty="0" smtClean="0">
                <a:hlinkClick r:id="rId3" action="ppaction://hlinksldjump"/>
              </a:rPr>
              <a:t>Logical </a:t>
            </a:r>
            <a:r>
              <a:rPr lang="en-US" sz="1400" dirty="0" smtClean="0"/>
              <a:t>– </a:t>
            </a:r>
            <a:r>
              <a:rPr lang="en-US" sz="1400" dirty="0" smtClean="0">
                <a:hlinkClick r:id="rId4" action="ppaction://hlinksldjump"/>
              </a:rPr>
              <a:t>Visual </a:t>
            </a:r>
            <a:r>
              <a:rPr lang="en-US" sz="1400" dirty="0" smtClean="0"/>
              <a:t>– </a:t>
            </a:r>
            <a:r>
              <a:rPr lang="en-US" sz="1400" dirty="0" smtClean="0">
                <a:hlinkClick r:id="rId5" action="ppaction://hlinksldjump"/>
              </a:rPr>
              <a:t>Aural</a:t>
            </a:r>
            <a:r>
              <a:rPr lang="en-US" sz="1400" dirty="0" smtClean="0"/>
              <a:t> – </a:t>
            </a:r>
            <a:r>
              <a:rPr lang="en-US" sz="1400" dirty="0" smtClean="0">
                <a:hlinkClick r:id="rId6" action="ppaction://hlinksldjump"/>
              </a:rPr>
              <a:t>Verbal</a:t>
            </a:r>
            <a:r>
              <a:rPr lang="en-US" sz="1400" dirty="0" smtClean="0"/>
              <a:t> – </a:t>
            </a:r>
            <a:r>
              <a:rPr lang="en-US" sz="1400" dirty="0" smtClean="0">
                <a:hlinkClick r:id="rId7" action="ppaction://hlinksldjump"/>
              </a:rPr>
              <a:t>Solitary</a:t>
            </a:r>
            <a:r>
              <a:rPr lang="en-US" sz="1400" dirty="0" smtClean="0"/>
              <a:t> – </a:t>
            </a:r>
            <a:r>
              <a:rPr lang="en-US" sz="1400" dirty="0" smtClean="0">
                <a:hlinkClick r:id="rId8" action="ppaction://hlinksldjump"/>
              </a:rPr>
              <a:t>Physical </a:t>
            </a:r>
            <a:r>
              <a:rPr lang="en-US" sz="1400" dirty="0" smtClean="0"/>
              <a:t>- </a:t>
            </a:r>
            <a:r>
              <a:rPr lang="en-US" sz="1400" dirty="0" smtClean="0">
                <a:hlinkClick r:id="rId9" action="ppaction://hlinksldjump"/>
              </a:rPr>
              <a:t>Social</a:t>
            </a:r>
            <a:endParaRPr lang="en-US" sz="1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66800"/>
            <a:ext cx="8915400" cy="5791200"/>
          </a:xfrm>
        </p:spPr>
        <p:txBody>
          <a:bodyPr>
            <a:normAutofit/>
          </a:bodyPr>
          <a:lstStyle/>
          <a:p>
            <a:r>
              <a:rPr lang="en-US" sz="1800" dirty="0"/>
              <a:t>What does being a "social" person like this mean to you as you attempt to learn new things? Try to involve other classmates in your learning process as much as possible and when appropriate. Realize that this may not only help you, but them as well</a:t>
            </a:r>
            <a:r>
              <a:rPr lang="en-US" sz="1800" dirty="0" smtClean="0"/>
              <a:t>.</a:t>
            </a:r>
          </a:p>
          <a:p>
            <a:pPr>
              <a:buNone/>
            </a:pPr>
            <a:endParaRPr lang="en-US" sz="1800" dirty="0"/>
          </a:p>
          <a:p>
            <a:r>
              <a:rPr lang="en-US" sz="1800" dirty="0"/>
              <a:t>Being a social learner has strong advantages and disadvantages. Studying in a group can help you understand things better than perhaps you could on your own. A classmate may phrase something even better than the faculty member did. The energy and accountability that the group can provide can be a real plus. However, recognize that groups can often be distracted from the task at hand just by one or two persons in the group. Often groups can waste quite a bit of time with "socializing" that is not connected to learning. If you are studying with a group, plan to take frequent breaks to allow for informal and off-the-topic discussions. Then get back on task as quickly as possible.</a:t>
            </a:r>
          </a:p>
          <a:p>
            <a:endParaRPr lang="en-US" sz="1800" dirty="0"/>
          </a:p>
        </p:txBody>
      </p:sp>
      <p:sp>
        <p:nvSpPr>
          <p:cNvPr id="2" name="Title 1"/>
          <p:cNvSpPr>
            <a:spLocks noGrp="1"/>
          </p:cNvSpPr>
          <p:nvPr>
            <p:ph type="title"/>
          </p:nvPr>
        </p:nvSpPr>
        <p:spPr/>
        <p:txBody>
          <a:bodyPr>
            <a:normAutofit/>
          </a:bodyPr>
          <a:lstStyle/>
          <a:p>
            <a:r>
              <a:rPr lang="en-US" dirty="0" smtClean="0"/>
              <a:t>Implications for Learning </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2" action="ppaction://hlinksldjump"/>
              </a:rPr>
              <a:t>Intro </a:t>
            </a:r>
            <a:r>
              <a:rPr lang="en-US" sz="1400" dirty="0" smtClean="0"/>
              <a:t>- </a:t>
            </a:r>
            <a:r>
              <a:rPr lang="en-US" sz="1400" dirty="0" smtClean="0">
                <a:hlinkClick r:id="rId3" action="ppaction://hlinksldjump"/>
              </a:rPr>
              <a:t>Logical </a:t>
            </a:r>
            <a:r>
              <a:rPr lang="en-US" sz="1400" dirty="0" smtClean="0"/>
              <a:t>– </a:t>
            </a:r>
            <a:r>
              <a:rPr lang="en-US" sz="1400" dirty="0" smtClean="0">
                <a:hlinkClick r:id="rId4" action="ppaction://hlinksldjump"/>
              </a:rPr>
              <a:t>Visual </a:t>
            </a:r>
            <a:r>
              <a:rPr lang="en-US" sz="1400" dirty="0" smtClean="0"/>
              <a:t>– </a:t>
            </a:r>
            <a:r>
              <a:rPr lang="en-US" sz="1400" dirty="0" smtClean="0">
                <a:hlinkClick r:id="rId5" action="ppaction://hlinksldjump"/>
              </a:rPr>
              <a:t>Aural</a:t>
            </a:r>
            <a:r>
              <a:rPr lang="en-US" sz="1400" dirty="0" smtClean="0"/>
              <a:t> – </a:t>
            </a:r>
            <a:r>
              <a:rPr lang="en-US" sz="1400" dirty="0" smtClean="0">
                <a:hlinkClick r:id="rId6" action="ppaction://hlinksldjump"/>
              </a:rPr>
              <a:t>Verbal</a:t>
            </a:r>
            <a:r>
              <a:rPr lang="en-US" sz="1400" dirty="0" smtClean="0"/>
              <a:t> – </a:t>
            </a:r>
            <a:r>
              <a:rPr lang="en-US" sz="1400" dirty="0" smtClean="0">
                <a:hlinkClick r:id="rId7" action="ppaction://hlinksldjump"/>
              </a:rPr>
              <a:t>Solitary</a:t>
            </a:r>
            <a:r>
              <a:rPr lang="en-US" sz="1400" dirty="0" smtClean="0"/>
              <a:t> – </a:t>
            </a:r>
            <a:r>
              <a:rPr lang="en-US" sz="1400" dirty="0" smtClean="0">
                <a:hlinkClick r:id="rId8" action="ppaction://hlinksldjump"/>
              </a:rPr>
              <a:t>Physical </a:t>
            </a:r>
            <a:r>
              <a:rPr lang="en-US" sz="1400" dirty="0" smtClean="0"/>
              <a:t>- </a:t>
            </a:r>
            <a:r>
              <a:rPr lang="en-US" sz="1400" dirty="0" smtClean="0">
                <a:hlinkClick r:id="rId9" action="ppaction://hlinksldjump"/>
              </a:rPr>
              <a:t>Social</a:t>
            </a:r>
            <a:endParaRPr lang="en-US" sz="1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029200"/>
          </a:xfrm>
        </p:spPr>
        <p:txBody>
          <a:bodyPr>
            <a:normAutofit/>
          </a:bodyPr>
          <a:lstStyle/>
          <a:p>
            <a:r>
              <a:rPr lang="en-US" sz="2000" dirty="0">
                <a:latin typeface="Calibri" pitchFamily="34" charset="0"/>
              </a:rPr>
              <a:t>People learn differently. </a:t>
            </a:r>
            <a:endParaRPr lang="en-US" sz="2000" dirty="0" smtClean="0">
              <a:latin typeface="Calibri" pitchFamily="34" charset="0"/>
            </a:endParaRPr>
          </a:p>
          <a:p>
            <a:r>
              <a:rPr lang="en-US" sz="2000" dirty="0" smtClean="0">
                <a:latin typeface="Calibri" pitchFamily="34" charset="0"/>
              </a:rPr>
              <a:t>Some </a:t>
            </a:r>
            <a:r>
              <a:rPr lang="en-US" sz="2000" dirty="0">
                <a:latin typeface="Calibri" pitchFamily="34" charset="0"/>
              </a:rPr>
              <a:t>people are very comfortable reading large amounts of text. Others are more comfortable listening to someone speak or writing things down for themselves. </a:t>
            </a:r>
            <a:endParaRPr lang="en-US" sz="2000" dirty="0" smtClean="0">
              <a:latin typeface="Calibri" pitchFamily="34" charset="0"/>
            </a:endParaRPr>
          </a:p>
          <a:p>
            <a:r>
              <a:rPr lang="en-US" sz="2000" dirty="0" smtClean="0">
                <a:latin typeface="Calibri" pitchFamily="34" charset="0"/>
              </a:rPr>
              <a:t>A </a:t>
            </a:r>
            <a:r>
              <a:rPr lang="en-US" sz="2000" dirty="0">
                <a:latin typeface="Calibri" pitchFamily="34" charset="0"/>
              </a:rPr>
              <a:t>person's preferred "learning style" is the approach to learning that feels most natural to them. It is based on a combination of their experiences, strengths, weaknesses, and preferences. Everyone has a mix of learning styles, and some people have strong, dominant learning styles. There are no "right" or "wrong" learning styles. </a:t>
            </a:r>
            <a:endParaRPr lang="en-US" sz="2000" dirty="0" smtClean="0">
              <a:latin typeface="Calibri" pitchFamily="34" charset="0"/>
            </a:endParaRPr>
          </a:p>
          <a:p>
            <a:r>
              <a:rPr lang="en-US" sz="2000" dirty="0" smtClean="0">
                <a:latin typeface="Calibri" pitchFamily="34" charset="0"/>
              </a:rPr>
              <a:t>Most </a:t>
            </a:r>
            <a:r>
              <a:rPr lang="en-US" sz="2000" dirty="0">
                <a:latin typeface="Calibri" pitchFamily="34" charset="0"/>
              </a:rPr>
              <a:t>people tend to adapt their learning style to the context of learning. With practice a person can strengthen themselves in the learning styles that are least comfortable for them. </a:t>
            </a:r>
            <a:endParaRPr lang="en-US" sz="2000" dirty="0" smtClean="0">
              <a:latin typeface="Calibri" pitchFamily="34" charset="0"/>
            </a:endParaRPr>
          </a:p>
          <a:p>
            <a:r>
              <a:rPr lang="en-US" sz="2000" dirty="0" smtClean="0">
                <a:latin typeface="Calibri" pitchFamily="34" charset="0"/>
              </a:rPr>
              <a:t>When </a:t>
            </a:r>
            <a:r>
              <a:rPr lang="en-US" sz="2000" dirty="0">
                <a:latin typeface="Calibri" pitchFamily="34" charset="0"/>
              </a:rPr>
              <a:t>a person recognizes the learning styles that work best for them, they can then make a better informed decision about the ways that they approach learning new things.</a:t>
            </a:r>
          </a:p>
          <a:p>
            <a:endParaRPr lang="en-US" sz="2000" dirty="0">
              <a:latin typeface="Calibri" pitchFamily="34" charset="0"/>
            </a:endParaRPr>
          </a:p>
        </p:txBody>
      </p:sp>
      <p:sp>
        <p:nvSpPr>
          <p:cNvPr id="2" name="Title 1"/>
          <p:cNvSpPr>
            <a:spLocks noGrp="1"/>
          </p:cNvSpPr>
          <p:nvPr>
            <p:ph type="title"/>
          </p:nvPr>
        </p:nvSpPr>
        <p:spPr/>
        <p:txBody>
          <a:bodyPr>
            <a:normAutofit/>
          </a:bodyPr>
          <a:lstStyle/>
          <a:p>
            <a:r>
              <a:rPr lang="en-US" dirty="0" smtClean="0"/>
              <a:t>Different Ways to Learn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95400"/>
            <a:ext cx="8305800" cy="4711891"/>
          </a:xfrm>
        </p:spPr>
        <p:txBody>
          <a:bodyPr>
            <a:normAutofit fontScale="92500" lnSpcReduction="20000"/>
          </a:bodyPr>
          <a:lstStyle/>
          <a:p>
            <a:r>
              <a:rPr lang="en-US" dirty="0" smtClean="0"/>
              <a:t>Many social learners avoid participating in online courses because they fear they will miss the social interaction. While it is true that online courses do not typically provide face-to-face contact, there are many ways in which socialization can occur even in an online course. Ask your faculty member for permission to email the class to form an online study group. Many online courses provide tools such as group chat, discussion boards, and group email functions.</a:t>
            </a:r>
          </a:p>
          <a:p>
            <a:pPr>
              <a:buNone/>
            </a:pPr>
            <a:endParaRPr lang="en-US" dirty="0" smtClean="0"/>
          </a:p>
          <a:p>
            <a:r>
              <a:rPr lang="en-US" dirty="0" smtClean="0"/>
              <a:t>If you find that the tasks associated with continuing your education cannot be taking place in a very social environment, be sure to plan for time away from your studies for social interaction. If you do not, you are likely to get discouraged in your course work.</a:t>
            </a:r>
          </a:p>
          <a:p>
            <a:endParaRPr lang="en-US" dirty="0"/>
          </a:p>
        </p:txBody>
      </p:sp>
      <p:sp>
        <p:nvSpPr>
          <p:cNvPr id="3" name="Title 2"/>
          <p:cNvSpPr>
            <a:spLocks noGrp="1"/>
          </p:cNvSpPr>
          <p:nvPr>
            <p:ph type="title"/>
          </p:nvPr>
        </p:nvSpPr>
        <p:spPr/>
        <p:txBody>
          <a:bodyPr/>
          <a:lstStyle/>
          <a:p>
            <a:r>
              <a:rPr lang="en-US" dirty="0" smtClean="0"/>
              <a:t>Implications for Learning </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2" action="ppaction://hlinksldjump"/>
              </a:rPr>
              <a:t>Intro </a:t>
            </a:r>
            <a:r>
              <a:rPr lang="en-US" sz="1400" dirty="0" smtClean="0"/>
              <a:t>- </a:t>
            </a:r>
            <a:r>
              <a:rPr lang="en-US" sz="1400" dirty="0" smtClean="0">
                <a:hlinkClick r:id="rId3" action="ppaction://hlinksldjump"/>
              </a:rPr>
              <a:t>Logical </a:t>
            </a:r>
            <a:r>
              <a:rPr lang="en-US" sz="1400" dirty="0" smtClean="0"/>
              <a:t>– </a:t>
            </a:r>
            <a:r>
              <a:rPr lang="en-US" sz="1400" dirty="0" smtClean="0">
                <a:hlinkClick r:id="rId4" action="ppaction://hlinksldjump"/>
              </a:rPr>
              <a:t>Visual </a:t>
            </a:r>
            <a:r>
              <a:rPr lang="en-US" sz="1400" dirty="0" smtClean="0"/>
              <a:t>– </a:t>
            </a:r>
            <a:r>
              <a:rPr lang="en-US" sz="1400" dirty="0" smtClean="0">
                <a:hlinkClick r:id="rId5" action="ppaction://hlinksldjump"/>
              </a:rPr>
              <a:t>Aural</a:t>
            </a:r>
            <a:r>
              <a:rPr lang="en-US" sz="1400" dirty="0" smtClean="0"/>
              <a:t> – </a:t>
            </a:r>
            <a:r>
              <a:rPr lang="en-US" sz="1400" dirty="0" smtClean="0">
                <a:hlinkClick r:id="rId6" action="ppaction://hlinksldjump"/>
              </a:rPr>
              <a:t>Verbal</a:t>
            </a:r>
            <a:r>
              <a:rPr lang="en-US" sz="1400" dirty="0" smtClean="0"/>
              <a:t> – </a:t>
            </a:r>
            <a:r>
              <a:rPr lang="en-US" sz="1400" dirty="0" smtClean="0">
                <a:hlinkClick r:id="rId7" action="ppaction://hlinksldjump"/>
              </a:rPr>
              <a:t>Solitary</a:t>
            </a:r>
            <a:r>
              <a:rPr lang="en-US" sz="1400" dirty="0" smtClean="0"/>
              <a:t> – </a:t>
            </a:r>
            <a:r>
              <a:rPr lang="en-US" sz="1400" dirty="0" smtClean="0">
                <a:hlinkClick r:id="rId8" action="ppaction://hlinksldjump"/>
              </a:rPr>
              <a:t>Physical </a:t>
            </a:r>
            <a:r>
              <a:rPr lang="en-US" sz="1400" dirty="0" smtClean="0"/>
              <a:t>- </a:t>
            </a:r>
            <a:r>
              <a:rPr lang="en-US" sz="1400" dirty="0" smtClean="0">
                <a:hlinkClick r:id="rId9" action="ppaction://hlinksldjump"/>
              </a:rPr>
              <a:t>Social</a:t>
            </a:r>
            <a:endParaRPr lang="en-US" sz="1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a:t>Finding time to study – Tips from other student moms.</a:t>
            </a:r>
            <a:endParaRPr lang="en-US" dirty="0"/>
          </a:p>
          <a:p>
            <a:pPr lvl="1"/>
            <a:r>
              <a:rPr lang="en-US" dirty="0">
                <a:hlinkClick r:id="rId2"/>
              </a:rPr>
              <a:t>http://mommd.com/findtimetostudy.shtml</a:t>
            </a:r>
            <a:endParaRPr lang="en-US" dirty="0"/>
          </a:p>
          <a:p>
            <a:r>
              <a:rPr lang="en-US" b="1" dirty="0"/>
              <a:t>Finding a place to study</a:t>
            </a:r>
            <a:endParaRPr lang="en-US" dirty="0"/>
          </a:p>
          <a:p>
            <a:pPr lvl="1"/>
            <a:r>
              <a:rPr lang="en-US" dirty="0">
                <a:hlinkClick r:id="rId3"/>
              </a:rPr>
              <a:t>http://www.frontiernet.net/~jlkeefer/place.htm</a:t>
            </a:r>
            <a:endParaRPr lang="en-US" dirty="0"/>
          </a:p>
          <a:p>
            <a:r>
              <a:rPr lang="en-US" b="1" dirty="0"/>
              <a:t>Study Environment Analysis provided by Virginia Tech University</a:t>
            </a:r>
            <a:endParaRPr lang="en-US" dirty="0"/>
          </a:p>
          <a:p>
            <a:pPr lvl="1"/>
            <a:r>
              <a:rPr lang="en-US" dirty="0">
                <a:hlinkClick r:id="rId4"/>
              </a:rPr>
              <a:t>http://www.ucc.vt.edu/stdysk/studydis.html</a:t>
            </a:r>
            <a:endParaRPr lang="en-US" dirty="0"/>
          </a:p>
          <a:p>
            <a:r>
              <a:rPr lang="en-US" b="1" dirty="0"/>
              <a:t>Finding a good place to study</a:t>
            </a:r>
            <a:endParaRPr lang="en-US" dirty="0"/>
          </a:p>
          <a:p>
            <a:pPr lvl="1"/>
            <a:r>
              <a:rPr lang="en-US" dirty="0">
                <a:hlinkClick r:id="rId5"/>
              </a:rPr>
              <a:t>http://www.educationatlas.com/find-a-good-place-to-study.html</a:t>
            </a:r>
            <a:endParaRPr lang="en-US" dirty="0"/>
          </a:p>
          <a:p>
            <a:endParaRPr lang="en-US" dirty="0"/>
          </a:p>
        </p:txBody>
      </p:sp>
      <p:sp>
        <p:nvSpPr>
          <p:cNvPr id="2" name="Title 1"/>
          <p:cNvSpPr>
            <a:spLocks noGrp="1"/>
          </p:cNvSpPr>
          <p:nvPr>
            <p:ph type="title"/>
          </p:nvPr>
        </p:nvSpPr>
        <p:spPr/>
        <p:txBody>
          <a:bodyPr/>
          <a:lstStyle/>
          <a:p>
            <a:r>
              <a:rPr lang="en-US" dirty="0" smtClean="0"/>
              <a:t>Life Factors</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6" action="ppaction://hlinksldjump"/>
              </a:rPr>
              <a:t>Intro </a:t>
            </a:r>
            <a:r>
              <a:rPr lang="en-US" sz="1400" dirty="0" smtClean="0"/>
              <a:t>- </a:t>
            </a:r>
            <a:r>
              <a:rPr lang="en-US" sz="1400" dirty="0" smtClean="0">
                <a:hlinkClick r:id="rId7" action="ppaction://hlinksldjump"/>
              </a:rPr>
              <a:t>Logical </a:t>
            </a:r>
            <a:r>
              <a:rPr lang="en-US" sz="1400" dirty="0" smtClean="0"/>
              <a:t>– </a:t>
            </a:r>
            <a:r>
              <a:rPr lang="en-US" sz="1400" dirty="0" smtClean="0">
                <a:hlinkClick r:id="rId8" action="ppaction://hlinksldjump"/>
              </a:rPr>
              <a:t>Visual </a:t>
            </a:r>
            <a:r>
              <a:rPr lang="en-US" sz="1400" dirty="0" smtClean="0"/>
              <a:t>– </a:t>
            </a:r>
            <a:r>
              <a:rPr lang="en-US" sz="1400" dirty="0" smtClean="0">
                <a:hlinkClick r:id="rId9" action="ppaction://hlinksldjump"/>
              </a:rPr>
              <a:t>Aural</a:t>
            </a:r>
            <a:r>
              <a:rPr lang="en-US" sz="1400" dirty="0" smtClean="0"/>
              <a:t> – </a:t>
            </a:r>
            <a:r>
              <a:rPr lang="en-US" sz="1400" dirty="0" smtClean="0">
                <a:hlinkClick r:id="rId10" action="ppaction://hlinksldjump"/>
              </a:rPr>
              <a:t>Verbal</a:t>
            </a:r>
            <a:r>
              <a:rPr lang="en-US" sz="1400" dirty="0" smtClean="0"/>
              <a:t> – </a:t>
            </a:r>
            <a:r>
              <a:rPr lang="en-US" sz="1400" dirty="0" smtClean="0">
                <a:hlinkClick r:id="rId11" action="ppaction://hlinksldjump"/>
              </a:rPr>
              <a:t>Solitary</a:t>
            </a:r>
            <a:r>
              <a:rPr lang="en-US" sz="1400" dirty="0" smtClean="0"/>
              <a:t> – </a:t>
            </a:r>
            <a:r>
              <a:rPr lang="en-US" sz="1400" dirty="0" smtClean="0">
                <a:hlinkClick r:id="rId12" action="ppaction://hlinksldjump"/>
              </a:rPr>
              <a:t>Physical </a:t>
            </a:r>
            <a:r>
              <a:rPr lang="en-US" sz="1400" dirty="0" smtClean="0"/>
              <a:t>- </a:t>
            </a:r>
            <a:r>
              <a:rPr lang="en-US" sz="1400" dirty="0" smtClean="0">
                <a:hlinkClick r:id="rId13" action="ppaction://hlinksldjump"/>
              </a:rPr>
              <a:t>Social</a:t>
            </a:r>
            <a:endParaRPr lang="en-US" sz="1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b="1" dirty="0"/>
              <a:t>The Study Spot: Creating a Place to Get Your Work Done.</a:t>
            </a:r>
            <a:endParaRPr lang="en-US" dirty="0"/>
          </a:p>
          <a:p>
            <a:pPr lvl="1"/>
            <a:r>
              <a:rPr lang="en-US" dirty="0">
                <a:hlinkClick r:id="rId2"/>
              </a:rPr>
              <a:t>http://distancelearn.about.com/od/managingyourwork/a/studyspot.htm</a:t>
            </a:r>
            <a:endParaRPr lang="en-US" dirty="0"/>
          </a:p>
          <a:p>
            <a:r>
              <a:rPr lang="en-US" b="1" dirty="0"/>
              <a:t>Value of education</a:t>
            </a:r>
            <a:endParaRPr lang="en-US" dirty="0"/>
          </a:p>
          <a:p>
            <a:pPr lvl="1"/>
            <a:r>
              <a:rPr lang="en-US" dirty="0">
                <a:hlinkClick r:id="rId3"/>
              </a:rPr>
              <a:t>http://</a:t>
            </a:r>
            <a:r>
              <a:rPr lang="en-US" dirty="0" smtClean="0">
                <a:hlinkClick r:id="rId3"/>
              </a:rPr>
              <a:t>www.earnmydegree.com/online-education/learning-center/education-value.html</a:t>
            </a:r>
            <a:endParaRPr lang="en-US" dirty="0"/>
          </a:p>
          <a:p>
            <a:r>
              <a:rPr lang="en-US" b="1" dirty="0"/>
              <a:t>The value of a college degree</a:t>
            </a:r>
            <a:endParaRPr lang="en-US" dirty="0"/>
          </a:p>
          <a:p>
            <a:pPr lvl="1"/>
            <a:r>
              <a:rPr lang="en-US" dirty="0">
                <a:hlinkClick r:id="rId4"/>
              </a:rPr>
              <a:t>http://www.ericdigests.org/2003-3/value.htm</a:t>
            </a:r>
            <a:endParaRPr lang="en-US" dirty="0"/>
          </a:p>
          <a:p>
            <a:r>
              <a:rPr lang="en-US" b="1" dirty="0"/>
              <a:t>Education vs. Work Experience	</a:t>
            </a:r>
            <a:endParaRPr lang="en-US" dirty="0"/>
          </a:p>
          <a:p>
            <a:pPr lvl="1"/>
            <a:r>
              <a:rPr lang="en-US" dirty="0">
                <a:hlinkClick r:id="rId5"/>
              </a:rPr>
              <a:t>http://www.worldwidelearn.com/online-education-guide/education-vs-experience.htm</a:t>
            </a:r>
            <a:endParaRPr lang="en-US" dirty="0"/>
          </a:p>
          <a:p>
            <a:endParaRPr lang="en-US" dirty="0"/>
          </a:p>
        </p:txBody>
      </p:sp>
      <p:sp>
        <p:nvSpPr>
          <p:cNvPr id="2" name="Title 1"/>
          <p:cNvSpPr>
            <a:spLocks noGrp="1"/>
          </p:cNvSpPr>
          <p:nvPr>
            <p:ph type="title"/>
          </p:nvPr>
        </p:nvSpPr>
        <p:spPr/>
        <p:txBody>
          <a:bodyPr/>
          <a:lstStyle/>
          <a:p>
            <a:r>
              <a:rPr lang="en-US" dirty="0" smtClean="0"/>
              <a:t>Life Factors</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6" action="ppaction://hlinksldjump"/>
              </a:rPr>
              <a:t>Intro </a:t>
            </a:r>
            <a:r>
              <a:rPr lang="en-US" sz="1400" dirty="0" smtClean="0"/>
              <a:t>- </a:t>
            </a:r>
            <a:r>
              <a:rPr lang="en-US" sz="1400" dirty="0" smtClean="0">
                <a:hlinkClick r:id="rId7" action="ppaction://hlinksldjump"/>
              </a:rPr>
              <a:t>Logical </a:t>
            </a:r>
            <a:r>
              <a:rPr lang="en-US" sz="1400" dirty="0" smtClean="0"/>
              <a:t>– </a:t>
            </a:r>
            <a:r>
              <a:rPr lang="en-US" sz="1400" dirty="0" smtClean="0">
                <a:hlinkClick r:id="rId8" action="ppaction://hlinksldjump"/>
              </a:rPr>
              <a:t>Visual </a:t>
            </a:r>
            <a:r>
              <a:rPr lang="en-US" sz="1400" dirty="0" smtClean="0"/>
              <a:t>– </a:t>
            </a:r>
            <a:r>
              <a:rPr lang="en-US" sz="1400" dirty="0" smtClean="0">
                <a:hlinkClick r:id="rId9" action="ppaction://hlinksldjump"/>
              </a:rPr>
              <a:t>Aural</a:t>
            </a:r>
            <a:r>
              <a:rPr lang="en-US" sz="1400" dirty="0" smtClean="0"/>
              <a:t> – </a:t>
            </a:r>
            <a:r>
              <a:rPr lang="en-US" sz="1400" dirty="0" smtClean="0">
                <a:hlinkClick r:id="rId10" action="ppaction://hlinksldjump"/>
              </a:rPr>
              <a:t>Verbal</a:t>
            </a:r>
            <a:r>
              <a:rPr lang="en-US" sz="1400" dirty="0" smtClean="0"/>
              <a:t> – </a:t>
            </a:r>
            <a:r>
              <a:rPr lang="en-US" sz="1400" dirty="0" smtClean="0">
                <a:hlinkClick r:id="rId11" action="ppaction://hlinksldjump"/>
              </a:rPr>
              <a:t>Solitary</a:t>
            </a:r>
            <a:r>
              <a:rPr lang="en-US" sz="1400" dirty="0" smtClean="0"/>
              <a:t> – </a:t>
            </a:r>
            <a:r>
              <a:rPr lang="en-US" sz="1400" dirty="0" smtClean="0">
                <a:hlinkClick r:id="rId12" action="ppaction://hlinksldjump"/>
              </a:rPr>
              <a:t>Physical </a:t>
            </a:r>
            <a:r>
              <a:rPr lang="en-US" sz="1400" dirty="0" smtClean="0"/>
              <a:t>- </a:t>
            </a:r>
            <a:r>
              <a:rPr lang="en-US" sz="1400" dirty="0" smtClean="0">
                <a:hlinkClick r:id="rId13" action="ppaction://hlinksldjump"/>
              </a:rPr>
              <a:t>Social</a:t>
            </a:r>
            <a:endParaRPr lang="en-US" sz="1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a:t>What good is a college education anyway</a:t>
            </a:r>
            <a:endParaRPr lang="en-US" dirty="0"/>
          </a:p>
          <a:p>
            <a:pPr lvl="1"/>
            <a:r>
              <a:rPr lang="en-US" u="sng" dirty="0">
                <a:hlinkClick r:id="rId2"/>
              </a:rPr>
              <a:t>http://www.quintcareers.com/college_education_value.html</a:t>
            </a:r>
            <a:endParaRPr lang="en-US" dirty="0"/>
          </a:p>
          <a:p>
            <a:r>
              <a:rPr lang="en-US" b="1" dirty="0"/>
              <a:t>Eight questions to ask before going back to school</a:t>
            </a:r>
            <a:endParaRPr lang="en-US" dirty="0"/>
          </a:p>
          <a:p>
            <a:pPr lvl="1"/>
            <a:r>
              <a:rPr lang="en-US" u="sng" dirty="0">
                <a:hlinkClick r:id="rId3"/>
              </a:rPr>
              <a:t>http://adulted.about.com/od/goingbacktoschool/tp/10-Considerations.htm</a:t>
            </a:r>
            <a:endParaRPr lang="en-US" dirty="0"/>
          </a:p>
          <a:p>
            <a:r>
              <a:rPr lang="en-US" b="1" dirty="0"/>
              <a:t>How to Find Free Money for College.</a:t>
            </a:r>
            <a:endParaRPr lang="en-US" dirty="0"/>
          </a:p>
          <a:p>
            <a:pPr lvl="1"/>
            <a:r>
              <a:rPr lang="en-US" u="sng" dirty="0">
                <a:hlinkClick r:id="rId4"/>
              </a:rPr>
              <a:t>http://articles.moneycentral.msn.com/CollegeAndFamily/CutCollegeCosts/HowToFindFreeMoneyForCollege.aspx</a:t>
            </a:r>
            <a:endParaRPr lang="en-US" dirty="0"/>
          </a:p>
          <a:p>
            <a:r>
              <a:rPr lang="en-US" b="1" dirty="0"/>
              <a:t>Working moms get help going back to school</a:t>
            </a:r>
            <a:endParaRPr lang="en-US" dirty="0"/>
          </a:p>
          <a:p>
            <a:pPr lvl="1"/>
            <a:r>
              <a:rPr lang="en-US" u="sng" dirty="0">
                <a:hlinkClick r:id="rId5"/>
              </a:rPr>
              <a:t>http://www.nydailynews.com/money/2008/02/11/2008-0211_working_moms_get_help_going_back_to_scho.html</a:t>
            </a:r>
            <a:endParaRPr lang="en-US" dirty="0"/>
          </a:p>
          <a:p>
            <a:endParaRPr lang="en-US" dirty="0"/>
          </a:p>
        </p:txBody>
      </p:sp>
      <p:sp>
        <p:nvSpPr>
          <p:cNvPr id="2" name="Title 1"/>
          <p:cNvSpPr>
            <a:spLocks noGrp="1"/>
          </p:cNvSpPr>
          <p:nvPr>
            <p:ph type="title"/>
          </p:nvPr>
        </p:nvSpPr>
        <p:spPr/>
        <p:txBody>
          <a:bodyPr/>
          <a:lstStyle/>
          <a:p>
            <a:r>
              <a:rPr lang="en-US" dirty="0" smtClean="0"/>
              <a:t>Life Factors</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6" action="ppaction://hlinksldjump"/>
              </a:rPr>
              <a:t>Intro </a:t>
            </a:r>
            <a:r>
              <a:rPr lang="en-US" sz="1400" dirty="0" smtClean="0"/>
              <a:t>- </a:t>
            </a:r>
            <a:r>
              <a:rPr lang="en-US" sz="1400" dirty="0" smtClean="0">
                <a:hlinkClick r:id="rId7" action="ppaction://hlinksldjump"/>
              </a:rPr>
              <a:t>Logical </a:t>
            </a:r>
            <a:r>
              <a:rPr lang="en-US" sz="1400" dirty="0" smtClean="0"/>
              <a:t>– </a:t>
            </a:r>
            <a:r>
              <a:rPr lang="en-US" sz="1400" dirty="0" smtClean="0">
                <a:hlinkClick r:id="rId8" action="ppaction://hlinksldjump"/>
              </a:rPr>
              <a:t>Visual </a:t>
            </a:r>
            <a:r>
              <a:rPr lang="en-US" sz="1400" dirty="0" smtClean="0"/>
              <a:t>– </a:t>
            </a:r>
            <a:r>
              <a:rPr lang="en-US" sz="1400" dirty="0" smtClean="0">
                <a:hlinkClick r:id="rId9" action="ppaction://hlinksldjump"/>
              </a:rPr>
              <a:t>Aural</a:t>
            </a:r>
            <a:r>
              <a:rPr lang="en-US" sz="1400" dirty="0" smtClean="0"/>
              <a:t> – </a:t>
            </a:r>
            <a:r>
              <a:rPr lang="en-US" sz="1400" dirty="0" smtClean="0">
                <a:hlinkClick r:id="rId10" action="ppaction://hlinksldjump"/>
              </a:rPr>
              <a:t>Verbal</a:t>
            </a:r>
            <a:r>
              <a:rPr lang="en-US" sz="1400" dirty="0" smtClean="0"/>
              <a:t> – </a:t>
            </a:r>
            <a:r>
              <a:rPr lang="en-US" sz="1400" dirty="0" smtClean="0">
                <a:hlinkClick r:id="rId11" action="ppaction://hlinksldjump"/>
              </a:rPr>
              <a:t>Solitary</a:t>
            </a:r>
            <a:r>
              <a:rPr lang="en-US" sz="1400" dirty="0" smtClean="0"/>
              <a:t> – </a:t>
            </a:r>
            <a:r>
              <a:rPr lang="en-US" sz="1400" dirty="0" smtClean="0">
                <a:hlinkClick r:id="rId12" action="ppaction://hlinksldjump"/>
              </a:rPr>
              <a:t>Physical </a:t>
            </a:r>
            <a:r>
              <a:rPr lang="en-US" sz="1400" dirty="0" smtClean="0"/>
              <a:t>- </a:t>
            </a:r>
            <a:r>
              <a:rPr lang="en-US" sz="1400" dirty="0" smtClean="0">
                <a:hlinkClick r:id="rId13" action="ppaction://hlinksldjump"/>
              </a:rPr>
              <a:t>Social</a:t>
            </a:r>
            <a:endParaRPr lang="en-US" sz="1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b="1" dirty="0"/>
              <a:t>Einstein had to go to class too</a:t>
            </a:r>
            <a:endParaRPr lang="en-US" dirty="0"/>
          </a:p>
          <a:p>
            <a:pPr lvl="1"/>
            <a:r>
              <a:rPr lang="en-US" u="sng" dirty="0">
                <a:hlinkClick r:id="rId2"/>
              </a:rPr>
              <a:t>http://www.eduguide.org/Parents-Library/Getting-Smart-in-College-Einstein-Had-to-Go-to-Class-Too-1861.aspx</a:t>
            </a:r>
            <a:endParaRPr lang="en-US" dirty="0"/>
          </a:p>
          <a:p>
            <a:r>
              <a:rPr lang="en-US" b="1" dirty="0"/>
              <a:t>Public forum on being smart enough for college</a:t>
            </a:r>
            <a:endParaRPr lang="en-US" dirty="0"/>
          </a:p>
          <a:p>
            <a:pPr lvl="1"/>
            <a:r>
              <a:rPr lang="en-US" u="sng" dirty="0">
                <a:hlinkClick r:id="rId3"/>
              </a:rPr>
              <a:t>http://www.collegenet.com/elect/app/app?service=external/Forum&amp;sp=10444</a:t>
            </a:r>
            <a:endParaRPr lang="en-US" dirty="0"/>
          </a:p>
          <a:p>
            <a:r>
              <a:rPr lang="en-US" b="1" dirty="0"/>
              <a:t>College entrance exam study tips and strategies</a:t>
            </a:r>
            <a:endParaRPr lang="en-US" dirty="0"/>
          </a:p>
          <a:p>
            <a:pPr lvl="1"/>
            <a:r>
              <a:rPr lang="en-US" u="sng" dirty="0">
                <a:hlinkClick r:id="rId4"/>
              </a:rPr>
              <a:t>http://www.test-preparation.ca/college/</a:t>
            </a:r>
            <a:endParaRPr lang="en-US" dirty="0"/>
          </a:p>
          <a:p>
            <a:r>
              <a:rPr lang="en-US" b="1" dirty="0"/>
              <a:t>Am I smart enough to get into college?</a:t>
            </a:r>
            <a:endParaRPr lang="en-US" dirty="0"/>
          </a:p>
          <a:p>
            <a:pPr lvl="1"/>
            <a:r>
              <a:rPr lang="en-US" u="sng" dirty="0">
                <a:hlinkClick r:id="rId5"/>
              </a:rPr>
              <a:t>http://www.funadvice.com/q/reallyneed_some_advice_on_college</a:t>
            </a:r>
            <a:endParaRPr lang="en-US" dirty="0"/>
          </a:p>
          <a:p>
            <a:r>
              <a:rPr lang="en-US" b="1" dirty="0"/>
              <a:t>Take a free online IQ test.</a:t>
            </a:r>
            <a:endParaRPr lang="en-US" dirty="0"/>
          </a:p>
          <a:p>
            <a:pPr lvl="1"/>
            <a:r>
              <a:rPr lang="en-US" u="sng" dirty="0">
                <a:hlinkClick r:id="rId6"/>
              </a:rPr>
              <a:t>http://</a:t>
            </a:r>
            <a:r>
              <a:rPr lang="en-US" u="sng" dirty="0" smtClean="0">
                <a:hlinkClick r:id="rId6"/>
              </a:rPr>
              <a:t>www.intelligencetest.com</a:t>
            </a:r>
            <a:endParaRPr lang="en-US" u="sng" dirty="0" smtClean="0"/>
          </a:p>
          <a:p>
            <a:pPr lvl="1">
              <a:buNone/>
            </a:pPr>
            <a:endParaRPr lang="en-US" dirty="0"/>
          </a:p>
        </p:txBody>
      </p:sp>
      <p:sp>
        <p:nvSpPr>
          <p:cNvPr id="2" name="Title 1"/>
          <p:cNvSpPr>
            <a:spLocks noGrp="1"/>
          </p:cNvSpPr>
          <p:nvPr>
            <p:ph type="title"/>
          </p:nvPr>
        </p:nvSpPr>
        <p:spPr/>
        <p:txBody>
          <a:bodyPr/>
          <a:lstStyle/>
          <a:p>
            <a:r>
              <a:rPr lang="en-US" dirty="0" smtClean="0"/>
              <a:t>Life Factors </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7" action="ppaction://hlinksldjump"/>
              </a:rPr>
              <a:t>Intro </a:t>
            </a:r>
            <a:r>
              <a:rPr lang="en-US" sz="1400" dirty="0" smtClean="0"/>
              <a:t>- </a:t>
            </a:r>
            <a:r>
              <a:rPr lang="en-US" sz="1400" dirty="0" smtClean="0">
                <a:hlinkClick r:id="rId8" action="ppaction://hlinksldjump"/>
              </a:rPr>
              <a:t>Logical </a:t>
            </a:r>
            <a:r>
              <a:rPr lang="en-US" sz="1400" dirty="0" smtClean="0"/>
              <a:t>– </a:t>
            </a:r>
            <a:r>
              <a:rPr lang="en-US" sz="1400" dirty="0" smtClean="0">
                <a:hlinkClick r:id="rId9" action="ppaction://hlinksldjump"/>
              </a:rPr>
              <a:t>Visual </a:t>
            </a:r>
            <a:r>
              <a:rPr lang="en-US" sz="1400" dirty="0" smtClean="0"/>
              <a:t>– </a:t>
            </a:r>
            <a:r>
              <a:rPr lang="en-US" sz="1400" dirty="0" smtClean="0">
                <a:hlinkClick r:id="rId10" action="ppaction://hlinksldjump"/>
              </a:rPr>
              <a:t>Aural</a:t>
            </a:r>
            <a:r>
              <a:rPr lang="en-US" sz="1400" dirty="0" smtClean="0"/>
              <a:t> – </a:t>
            </a:r>
            <a:r>
              <a:rPr lang="en-US" sz="1400" dirty="0" smtClean="0">
                <a:hlinkClick r:id="rId11" action="ppaction://hlinksldjump"/>
              </a:rPr>
              <a:t>Verbal</a:t>
            </a:r>
            <a:r>
              <a:rPr lang="en-US" sz="1400" dirty="0" smtClean="0"/>
              <a:t> – </a:t>
            </a:r>
            <a:r>
              <a:rPr lang="en-US" sz="1400" dirty="0" smtClean="0">
                <a:hlinkClick r:id="rId12" action="ppaction://hlinksldjump"/>
              </a:rPr>
              <a:t>Solitary</a:t>
            </a:r>
            <a:r>
              <a:rPr lang="en-US" sz="1400" dirty="0" smtClean="0"/>
              <a:t> – </a:t>
            </a:r>
            <a:r>
              <a:rPr lang="en-US" sz="1400" dirty="0" smtClean="0">
                <a:hlinkClick r:id="rId13" action="ppaction://hlinksldjump"/>
              </a:rPr>
              <a:t>Physical </a:t>
            </a:r>
            <a:r>
              <a:rPr lang="en-US" sz="1400" dirty="0" smtClean="0"/>
              <a:t>- </a:t>
            </a:r>
            <a:r>
              <a:rPr lang="en-US" sz="1400" dirty="0" smtClean="0">
                <a:hlinkClick r:id="rId14" action="ppaction://hlinksldjump"/>
              </a:rPr>
              <a:t>Social</a:t>
            </a:r>
            <a:endParaRPr lang="en-US" sz="1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b="1" dirty="0"/>
              <a:t>How do you find time to study? A practical guide including a time budgeting worksheet provided by Northern Virginia Community College</a:t>
            </a:r>
            <a:endParaRPr lang="en-US" dirty="0"/>
          </a:p>
          <a:p>
            <a:pPr lvl="1"/>
            <a:r>
              <a:rPr lang="en-US" dirty="0">
                <a:hlinkClick r:id="rId2"/>
              </a:rPr>
              <a:t>http://www.nvcc.edu/home/nmctaggart/dogwood/dogwood/time1.htm</a:t>
            </a:r>
            <a:endParaRPr lang="en-US" dirty="0"/>
          </a:p>
          <a:p>
            <a:r>
              <a:rPr lang="en-US" b="1" dirty="0"/>
              <a:t>The challenge: Finding time to study</a:t>
            </a:r>
            <a:endParaRPr lang="en-US" dirty="0"/>
          </a:p>
          <a:p>
            <a:pPr lvl="1"/>
            <a:r>
              <a:rPr lang="en-US" dirty="0">
                <a:hlinkClick r:id="rId3"/>
              </a:rPr>
              <a:t>http://www.fastweb.com/student-life/articles/392-the-challenge-finding-time-to-study</a:t>
            </a:r>
            <a:endParaRPr lang="en-US" dirty="0"/>
          </a:p>
          <a:p>
            <a:r>
              <a:rPr lang="en-US" b="1" dirty="0"/>
              <a:t>The importance of making a schedule</a:t>
            </a:r>
            <a:endParaRPr lang="en-US" dirty="0"/>
          </a:p>
          <a:p>
            <a:pPr lvl="1"/>
            <a:r>
              <a:rPr lang="en-US" dirty="0">
                <a:hlinkClick r:id="rId4"/>
              </a:rPr>
              <a:t>http://www.columbia.edu/cu/augustine/study/schedule.html</a:t>
            </a:r>
            <a:endParaRPr lang="en-US" dirty="0"/>
          </a:p>
          <a:p>
            <a:r>
              <a:rPr lang="en-US" b="1" dirty="0"/>
              <a:t>Study finds link between </a:t>
            </a:r>
            <a:r>
              <a:rPr lang="en-US" b="1" dirty="0" err="1"/>
              <a:t>Facebook</a:t>
            </a:r>
            <a:r>
              <a:rPr lang="en-US" b="1" dirty="0"/>
              <a:t> usage and low grades in college</a:t>
            </a:r>
            <a:endParaRPr lang="en-US" dirty="0"/>
          </a:p>
          <a:p>
            <a:pPr lvl="1"/>
            <a:r>
              <a:rPr lang="en-US" dirty="0">
                <a:hlinkClick r:id="rId5"/>
              </a:rPr>
              <a:t>http://researchnews.osu.edu/archive/facebookusers.htm</a:t>
            </a:r>
            <a:endParaRPr lang="en-US" dirty="0"/>
          </a:p>
          <a:p>
            <a:endParaRPr lang="en-US" dirty="0"/>
          </a:p>
        </p:txBody>
      </p:sp>
      <p:sp>
        <p:nvSpPr>
          <p:cNvPr id="2" name="Title 1"/>
          <p:cNvSpPr>
            <a:spLocks noGrp="1"/>
          </p:cNvSpPr>
          <p:nvPr>
            <p:ph type="title"/>
          </p:nvPr>
        </p:nvSpPr>
        <p:spPr/>
        <p:txBody>
          <a:bodyPr/>
          <a:lstStyle/>
          <a:p>
            <a:r>
              <a:rPr lang="en-US" dirty="0" smtClean="0"/>
              <a:t>Life Factors</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6" action="ppaction://hlinksldjump"/>
              </a:rPr>
              <a:t>Intro </a:t>
            </a:r>
            <a:r>
              <a:rPr lang="en-US" sz="1400" dirty="0" smtClean="0"/>
              <a:t>- </a:t>
            </a:r>
            <a:r>
              <a:rPr lang="en-US" sz="1400" dirty="0" smtClean="0">
                <a:hlinkClick r:id="rId7" action="ppaction://hlinksldjump"/>
              </a:rPr>
              <a:t>Logical </a:t>
            </a:r>
            <a:r>
              <a:rPr lang="en-US" sz="1400" dirty="0" smtClean="0"/>
              <a:t>– </a:t>
            </a:r>
            <a:r>
              <a:rPr lang="en-US" sz="1400" dirty="0" smtClean="0">
                <a:hlinkClick r:id="rId8" action="ppaction://hlinksldjump"/>
              </a:rPr>
              <a:t>Visual </a:t>
            </a:r>
            <a:r>
              <a:rPr lang="en-US" sz="1400" dirty="0" smtClean="0"/>
              <a:t>– </a:t>
            </a:r>
            <a:r>
              <a:rPr lang="en-US" sz="1400" dirty="0" smtClean="0">
                <a:hlinkClick r:id="rId9" action="ppaction://hlinksldjump"/>
              </a:rPr>
              <a:t>Aural</a:t>
            </a:r>
            <a:r>
              <a:rPr lang="en-US" sz="1400" dirty="0" smtClean="0"/>
              <a:t> – </a:t>
            </a:r>
            <a:r>
              <a:rPr lang="en-US" sz="1400" dirty="0" smtClean="0">
                <a:hlinkClick r:id="rId10" action="ppaction://hlinksldjump"/>
              </a:rPr>
              <a:t>Verbal</a:t>
            </a:r>
            <a:r>
              <a:rPr lang="en-US" sz="1400" dirty="0" smtClean="0"/>
              <a:t> – </a:t>
            </a:r>
            <a:r>
              <a:rPr lang="en-US" sz="1400" dirty="0" smtClean="0">
                <a:hlinkClick r:id="rId11" action="ppaction://hlinksldjump"/>
              </a:rPr>
              <a:t>Solitary</a:t>
            </a:r>
            <a:r>
              <a:rPr lang="en-US" sz="1400" dirty="0" smtClean="0"/>
              <a:t> – </a:t>
            </a:r>
            <a:r>
              <a:rPr lang="en-US" sz="1400" dirty="0" smtClean="0">
                <a:hlinkClick r:id="rId12" action="ppaction://hlinksldjump"/>
              </a:rPr>
              <a:t>Physical </a:t>
            </a:r>
            <a:r>
              <a:rPr lang="en-US" sz="1400" dirty="0" smtClean="0"/>
              <a:t>- </a:t>
            </a:r>
            <a:r>
              <a:rPr lang="en-US" sz="1400" dirty="0" smtClean="0">
                <a:hlinkClick r:id="rId13" action="ppaction://hlinksldjump"/>
              </a:rPr>
              <a:t>Social</a:t>
            </a:r>
            <a:endParaRPr lang="en-US" sz="1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a:t>How long does it take to earn an online degree?</a:t>
            </a:r>
            <a:endParaRPr lang="en-US" dirty="0"/>
          </a:p>
          <a:p>
            <a:pPr lvl="1"/>
            <a:r>
              <a:rPr lang="en-US" dirty="0">
                <a:hlinkClick r:id="rId2"/>
              </a:rPr>
              <a:t>http://www.onlinedegrees.ms/basics/completion_time.aspx</a:t>
            </a:r>
            <a:endParaRPr lang="en-US" dirty="0"/>
          </a:p>
          <a:p>
            <a:r>
              <a:rPr lang="en-US" b="1" dirty="0"/>
              <a:t>Budgeting time for studying.</a:t>
            </a:r>
            <a:endParaRPr lang="en-US" dirty="0"/>
          </a:p>
          <a:p>
            <a:pPr lvl="1"/>
            <a:r>
              <a:rPr lang="en-US" dirty="0">
                <a:hlinkClick r:id="rId3"/>
              </a:rPr>
              <a:t>http://ezinearticles.com/?Budgeting-Time&amp;id=353117 </a:t>
            </a:r>
            <a:endParaRPr lang="en-US" dirty="0"/>
          </a:p>
          <a:p>
            <a:r>
              <a:rPr lang="en-US" b="1" dirty="0"/>
              <a:t>How to Succeed in College Courses</a:t>
            </a:r>
            <a:endParaRPr lang="en-US" dirty="0"/>
          </a:p>
          <a:p>
            <a:pPr lvl="1"/>
            <a:r>
              <a:rPr lang="en-US" dirty="0">
                <a:hlinkClick r:id="rId4"/>
              </a:rPr>
              <a:t>http://www.astrosociety.org/education/resources/success.html</a:t>
            </a:r>
            <a:endParaRPr lang="en-US" dirty="0"/>
          </a:p>
          <a:p>
            <a:r>
              <a:rPr lang="en-US" b="1" dirty="0"/>
              <a:t>Effective study skills</a:t>
            </a:r>
            <a:endParaRPr lang="en-US" dirty="0"/>
          </a:p>
          <a:p>
            <a:pPr lvl="1"/>
            <a:r>
              <a:rPr lang="en-US" dirty="0">
                <a:hlinkClick r:id="rId5"/>
              </a:rPr>
              <a:t>http://www.adprima.com/studyout.htm </a:t>
            </a:r>
            <a:endParaRPr lang="en-US" dirty="0"/>
          </a:p>
          <a:p>
            <a:endParaRPr lang="en-US" dirty="0"/>
          </a:p>
        </p:txBody>
      </p:sp>
      <p:sp>
        <p:nvSpPr>
          <p:cNvPr id="2" name="Title 1"/>
          <p:cNvSpPr>
            <a:spLocks noGrp="1"/>
          </p:cNvSpPr>
          <p:nvPr>
            <p:ph type="title"/>
          </p:nvPr>
        </p:nvSpPr>
        <p:spPr/>
        <p:txBody>
          <a:bodyPr/>
          <a:lstStyle/>
          <a:p>
            <a:r>
              <a:rPr lang="en-US" dirty="0" smtClean="0"/>
              <a:t>Life Factors</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6" action="ppaction://hlinksldjump"/>
              </a:rPr>
              <a:t>Intro </a:t>
            </a:r>
            <a:r>
              <a:rPr lang="en-US" sz="1400" dirty="0" smtClean="0"/>
              <a:t>- </a:t>
            </a:r>
            <a:r>
              <a:rPr lang="en-US" sz="1400" dirty="0" smtClean="0">
                <a:hlinkClick r:id="rId7" action="ppaction://hlinksldjump"/>
              </a:rPr>
              <a:t>Logical </a:t>
            </a:r>
            <a:r>
              <a:rPr lang="en-US" sz="1400" dirty="0" smtClean="0"/>
              <a:t>– </a:t>
            </a:r>
            <a:r>
              <a:rPr lang="en-US" sz="1400" dirty="0" smtClean="0">
                <a:hlinkClick r:id="rId8" action="ppaction://hlinksldjump"/>
              </a:rPr>
              <a:t>Visual </a:t>
            </a:r>
            <a:r>
              <a:rPr lang="en-US" sz="1400" dirty="0" smtClean="0"/>
              <a:t>– </a:t>
            </a:r>
            <a:r>
              <a:rPr lang="en-US" sz="1400" dirty="0" smtClean="0">
                <a:hlinkClick r:id="rId9" action="ppaction://hlinksldjump"/>
              </a:rPr>
              <a:t>Aural</a:t>
            </a:r>
            <a:r>
              <a:rPr lang="en-US" sz="1400" dirty="0" smtClean="0"/>
              <a:t> – </a:t>
            </a:r>
            <a:r>
              <a:rPr lang="en-US" sz="1400" dirty="0" smtClean="0">
                <a:hlinkClick r:id="rId10" action="ppaction://hlinksldjump"/>
              </a:rPr>
              <a:t>Verbal</a:t>
            </a:r>
            <a:r>
              <a:rPr lang="en-US" sz="1400" dirty="0" smtClean="0"/>
              <a:t> – </a:t>
            </a:r>
            <a:r>
              <a:rPr lang="en-US" sz="1400" dirty="0" smtClean="0">
                <a:hlinkClick r:id="rId11" action="ppaction://hlinksldjump"/>
              </a:rPr>
              <a:t>Solitary</a:t>
            </a:r>
            <a:r>
              <a:rPr lang="en-US" sz="1400" dirty="0" smtClean="0"/>
              <a:t> – </a:t>
            </a:r>
            <a:r>
              <a:rPr lang="en-US" sz="1400" dirty="0" smtClean="0">
                <a:hlinkClick r:id="rId12" action="ppaction://hlinksldjump"/>
              </a:rPr>
              <a:t>Physical </a:t>
            </a:r>
            <a:r>
              <a:rPr lang="en-US" sz="1400" dirty="0" smtClean="0"/>
              <a:t>- </a:t>
            </a:r>
            <a:r>
              <a:rPr lang="en-US" sz="1400" dirty="0" smtClean="0">
                <a:hlinkClick r:id="rId13" action="ppaction://hlinksldjump"/>
              </a:rPr>
              <a:t>Social</a:t>
            </a:r>
            <a:endParaRPr lang="en-US" sz="1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b="1" dirty="0"/>
              <a:t>Study Skills Checklist</a:t>
            </a:r>
            <a:endParaRPr lang="en-US" dirty="0"/>
          </a:p>
          <a:p>
            <a:pPr lvl="1"/>
            <a:r>
              <a:rPr lang="en-US" dirty="0">
                <a:hlinkClick r:id="rId2"/>
              </a:rPr>
              <a:t>http://www.ucc.vt.edu/stdysk/checklis.html</a:t>
            </a:r>
            <a:endParaRPr lang="en-US" dirty="0"/>
          </a:p>
          <a:p>
            <a:r>
              <a:rPr lang="en-US" b="1" dirty="0"/>
              <a:t>Note-taking Skills</a:t>
            </a:r>
            <a:endParaRPr lang="en-US" dirty="0"/>
          </a:p>
          <a:p>
            <a:pPr lvl="1"/>
            <a:r>
              <a:rPr lang="en-US" dirty="0">
                <a:hlinkClick r:id="rId3"/>
              </a:rPr>
              <a:t>http://www.arc.sbc.edu/notes.html</a:t>
            </a:r>
            <a:endParaRPr lang="en-US" dirty="0"/>
          </a:p>
          <a:p>
            <a:r>
              <a:rPr lang="en-US" b="1" dirty="0"/>
              <a:t>How to Study</a:t>
            </a:r>
            <a:endParaRPr lang="en-US" dirty="0"/>
          </a:p>
          <a:p>
            <a:pPr lvl="1"/>
            <a:r>
              <a:rPr lang="en-US" dirty="0">
                <a:hlinkClick r:id="rId4"/>
              </a:rPr>
              <a:t>http://www.howtostudy.org</a:t>
            </a:r>
            <a:endParaRPr lang="en-US" dirty="0"/>
          </a:p>
          <a:p>
            <a:r>
              <a:rPr lang="en-US" b="1" dirty="0"/>
              <a:t>Note-taking Methods</a:t>
            </a:r>
            <a:endParaRPr lang="en-US" dirty="0"/>
          </a:p>
          <a:p>
            <a:pPr lvl="1"/>
            <a:r>
              <a:rPr lang="en-US" dirty="0">
                <a:hlinkClick r:id="rId5"/>
              </a:rPr>
              <a:t>http://sas.calpoly.edu/asc/ssl/notetaking.systems.html</a:t>
            </a:r>
            <a:endParaRPr lang="en-US" dirty="0"/>
          </a:p>
          <a:p>
            <a:r>
              <a:rPr lang="en-US" b="1" dirty="0"/>
              <a:t>Study Skills Help Information</a:t>
            </a:r>
            <a:endParaRPr lang="en-US" dirty="0"/>
          </a:p>
          <a:p>
            <a:pPr lvl="1"/>
            <a:r>
              <a:rPr lang="en-US" dirty="0">
                <a:hlinkClick r:id="rId6"/>
              </a:rPr>
              <a:t>http://www.ucc.vt.edu/stdysk/stdyhlp.html</a:t>
            </a:r>
            <a:endParaRPr lang="en-US" dirty="0"/>
          </a:p>
          <a:p>
            <a:r>
              <a:rPr lang="en-US" b="1" dirty="0" smtClean="0"/>
              <a:t>How to Learn Better</a:t>
            </a:r>
          </a:p>
          <a:p>
            <a:pPr lvl="1"/>
            <a:r>
              <a:rPr lang="en-US" dirty="0">
                <a:hlinkClick r:id="rId7"/>
              </a:rPr>
              <a:t>http://</a:t>
            </a:r>
            <a:r>
              <a:rPr lang="en-US" dirty="0" smtClean="0">
                <a:hlinkClick r:id="rId7"/>
              </a:rPr>
              <a:t>www.educationplanner.org/students/self-assessments/learning-styles-styles.shtml</a:t>
            </a:r>
            <a:endParaRPr lang="en-US" dirty="0" smtClean="0"/>
          </a:p>
          <a:p>
            <a:pPr lvl="1"/>
            <a:endParaRPr lang="en-US" dirty="0"/>
          </a:p>
        </p:txBody>
      </p:sp>
      <p:sp>
        <p:nvSpPr>
          <p:cNvPr id="2" name="Title 1"/>
          <p:cNvSpPr>
            <a:spLocks noGrp="1"/>
          </p:cNvSpPr>
          <p:nvPr>
            <p:ph type="title"/>
          </p:nvPr>
        </p:nvSpPr>
        <p:spPr/>
        <p:txBody>
          <a:bodyPr/>
          <a:lstStyle/>
          <a:p>
            <a:r>
              <a:rPr lang="en-US" dirty="0" smtClean="0"/>
              <a:t>Personal Attributes</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8" action="ppaction://hlinksldjump"/>
              </a:rPr>
              <a:t>Intro </a:t>
            </a:r>
            <a:r>
              <a:rPr lang="en-US" sz="1400" dirty="0" smtClean="0"/>
              <a:t>- </a:t>
            </a:r>
            <a:r>
              <a:rPr lang="en-US" sz="1400" dirty="0" smtClean="0">
                <a:hlinkClick r:id="rId9" action="ppaction://hlinksldjump"/>
              </a:rPr>
              <a:t>Logical </a:t>
            </a:r>
            <a:r>
              <a:rPr lang="en-US" sz="1400" dirty="0" smtClean="0"/>
              <a:t>– </a:t>
            </a:r>
            <a:r>
              <a:rPr lang="en-US" sz="1400" dirty="0" smtClean="0">
                <a:hlinkClick r:id="rId10" action="ppaction://hlinksldjump"/>
              </a:rPr>
              <a:t>Visual </a:t>
            </a:r>
            <a:r>
              <a:rPr lang="en-US" sz="1400" dirty="0" smtClean="0"/>
              <a:t>– </a:t>
            </a:r>
            <a:r>
              <a:rPr lang="en-US" sz="1400" dirty="0" smtClean="0">
                <a:hlinkClick r:id="rId11" action="ppaction://hlinksldjump"/>
              </a:rPr>
              <a:t>Aural</a:t>
            </a:r>
            <a:r>
              <a:rPr lang="en-US" sz="1400" dirty="0" smtClean="0"/>
              <a:t> – </a:t>
            </a:r>
            <a:r>
              <a:rPr lang="en-US" sz="1400" dirty="0" smtClean="0">
                <a:hlinkClick r:id="rId12" action="ppaction://hlinksldjump"/>
              </a:rPr>
              <a:t>Verbal</a:t>
            </a:r>
            <a:r>
              <a:rPr lang="en-US" sz="1400" dirty="0" smtClean="0"/>
              <a:t> – </a:t>
            </a:r>
            <a:r>
              <a:rPr lang="en-US" sz="1400" dirty="0" smtClean="0">
                <a:hlinkClick r:id="rId13" action="ppaction://hlinksldjump"/>
              </a:rPr>
              <a:t>Solitary</a:t>
            </a:r>
            <a:r>
              <a:rPr lang="en-US" sz="1400" dirty="0" smtClean="0"/>
              <a:t> – </a:t>
            </a:r>
            <a:r>
              <a:rPr lang="en-US" sz="1400" dirty="0" smtClean="0">
                <a:hlinkClick r:id="rId14" action="ppaction://hlinksldjump"/>
              </a:rPr>
              <a:t>Physical </a:t>
            </a:r>
            <a:r>
              <a:rPr lang="en-US" sz="1400" dirty="0" smtClean="0"/>
              <a:t>- </a:t>
            </a:r>
            <a:r>
              <a:rPr lang="en-US" sz="1400" dirty="0" smtClean="0">
                <a:hlinkClick r:id="rId15" action="ppaction://hlinksldjump"/>
              </a:rPr>
              <a:t>Social</a:t>
            </a:r>
            <a:endParaRPr lang="en-US" sz="1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a:t>On-Screen Comprehension Help</a:t>
            </a:r>
            <a:endParaRPr lang="en-US" dirty="0"/>
          </a:p>
          <a:p>
            <a:pPr lvl="1"/>
            <a:r>
              <a:rPr lang="en-US" dirty="0">
                <a:hlinkClick r:id="rId2"/>
              </a:rPr>
              <a:t>http://literacynet.org/cnnsf/</a:t>
            </a:r>
            <a:endParaRPr lang="en-US" dirty="0"/>
          </a:p>
          <a:p>
            <a:r>
              <a:rPr lang="en-US" b="1" dirty="0"/>
              <a:t>Reading Rate Test &amp; Improvement Techniques</a:t>
            </a:r>
            <a:endParaRPr lang="en-US" dirty="0"/>
          </a:p>
          <a:p>
            <a:pPr lvl="1"/>
            <a:r>
              <a:rPr lang="en-US" dirty="0">
                <a:hlinkClick r:id="rId3"/>
              </a:rPr>
              <a:t>http://www.jcu.edu.au/office/tld/learningskills/effreading/testyourself.html</a:t>
            </a:r>
            <a:endParaRPr lang="en-US" dirty="0"/>
          </a:p>
          <a:p>
            <a:r>
              <a:rPr lang="en-US" b="1" dirty="0"/>
              <a:t>Reading Comprehension Lessons </a:t>
            </a:r>
            <a:endParaRPr lang="en-US" dirty="0"/>
          </a:p>
          <a:p>
            <a:pPr lvl="1"/>
            <a:r>
              <a:rPr lang="en-US" dirty="0">
                <a:hlinkClick r:id="rId4"/>
              </a:rPr>
              <a:t>http://www.readingcomprehensionconnection.com/</a:t>
            </a:r>
            <a:endParaRPr lang="en-US" dirty="0"/>
          </a:p>
          <a:p>
            <a:endParaRPr lang="en-US" dirty="0"/>
          </a:p>
        </p:txBody>
      </p:sp>
      <p:sp>
        <p:nvSpPr>
          <p:cNvPr id="2" name="Title 1"/>
          <p:cNvSpPr>
            <a:spLocks noGrp="1"/>
          </p:cNvSpPr>
          <p:nvPr>
            <p:ph type="title"/>
          </p:nvPr>
        </p:nvSpPr>
        <p:spPr/>
        <p:txBody>
          <a:bodyPr/>
          <a:lstStyle/>
          <a:p>
            <a:r>
              <a:rPr lang="en-US" dirty="0" smtClean="0"/>
              <a:t>Reading Rate Recal</a:t>
            </a:r>
            <a:r>
              <a:rPr lang="en-US" dirty="0"/>
              <a:t>l</a:t>
            </a:r>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5" action="ppaction://hlinksldjump"/>
              </a:rPr>
              <a:t>Intro </a:t>
            </a:r>
            <a:r>
              <a:rPr lang="en-US" sz="1400" dirty="0" smtClean="0"/>
              <a:t>- </a:t>
            </a:r>
            <a:r>
              <a:rPr lang="en-US" sz="1400" dirty="0" smtClean="0">
                <a:hlinkClick r:id="rId6" action="ppaction://hlinksldjump"/>
              </a:rPr>
              <a:t>Logical </a:t>
            </a:r>
            <a:r>
              <a:rPr lang="en-US" sz="1400" dirty="0" smtClean="0"/>
              <a:t>– </a:t>
            </a:r>
            <a:r>
              <a:rPr lang="en-US" sz="1400" dirty="0" smtClean="0">
                <a:hlinkClick r:id="rId7" action="ppaction://hlinksldjump"/>
              </a:rPr>
              <a:t>Visual </a:t>
            </a:r>
            <a:r>
              <a:rPr lang="en-US" sz="1400" dirty="0" smtClean="0"/>
              <a:t>– </a:t>
            </a:r>
            <a:r>
              <a:rPr lang="en-US" sz="1400" dirty="0" smtClean="0">
                <a:hlinkClick r:id="rId8" action="ppaction://hlinksldjump"/>
              </a:rPr>
              <a:t>Aural</a:t>
            </a:r>
            <a:r>
              <a:rPr lang="en-US" sz="1400" dirty="0" smtClean="0"/>
              <a:t> – </a:t>
            </a:r>
            <a:r>
              <a:rPr lang="en-US" sz="1400" dirty="0" smtClean="0">
                <a:hlinkClick r:id="rId9" action="ppaction://hlinksldjump"/>
              </a:rPr>
              <a:t>Verbal</a:t>
            </a:r>
            <a:r>
              <a:rPr lang="en-US" sz="1400" dirty="0" smtClean="0"/>
              <a:t> – </a:t>
            </a:r>
            <a:r>
              <a:rPr lang="en-US" sz="1400" dirty="0" smtClean="0">
                <a:hlinkClick r:id="rId10" action="ppaction://hlinksldjump"/>
              </a:rPr>
              <a:t>Solitary</a:t>
            </a:r>
            <a:r>
              <a:rPr lang="en-US" sz="1400" dirty="0" smtClean="0"/>
              <a:t> – </a:t>
            </a:r>
            <a:r>
              <a:rPr lang="en-US" sz="1400" dirty="0" smtClean="0">
                <a:hlinkClick r:id="rId11" action="ppaction://hlinksldjump"/>
              </a:rPr>
              <a:t>Physical </a:t>
            </a:r>
            <a:r>
              <a:rPr lang="en-US" sz="1400" dirty="0" smtClean="0"/>
              <a:t>- </a:t>
            </a:r>
            <a:r>
              <a:rPr lang="en-US" sz="1400" dirty="0" smtClean="0">
                <a:hlinkClick r:id="rId12" action="ppaction://hlinksldjump"/>
              </a:rPr>
              <a:t>Social</a:t>
            </a:r>
            <a:endParaRPr lang="en-US" sz="1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t>Outline of Computer Literacy Skills </a:t>
            </a:r>
            <a:endParaRPr lang="en-US" dirty="0"/>
          </a:p>
          <a:p>
            <a:pPr lvl="1"/>
            <a:r>
              <a:rPr lang="en-US" dirty="0">
                <a:hlinkClick r:id="rId2"/>
              </a:rPr>
              <a:t>http://www.mcps.k12.md.us/departments/techlit/docs/Levels%20of%20Use.pdf</a:t>
            </a:r>
            <a:endParaRPr lang="en-US" dirty="0"/>
          </a:p>
          <a:p>
            <a:r>
              <a:rPr lang="en-US" b="1" dirty="0"/>
              <a:t>How Stuff Works click on the computer option on the left menu</a:t>
            </a:r>
            <a:endParaRPr lang="en-US" dirty="0"/>
          </a:p>
          <a:p>
            <a:pPr lvl="1"/>
            <a:r>
              <a:rPr lang="en-US" dirty="0">
                <a:hlinkClick r:id="rId3"/>
              </a:rPr>
              <a:t>http://computer.howstuffworks.com/</a:t>
            </a:r>
            <a:endParaRPr lang="en-US" dirty="0"/>
          </a:p>
          <a:p>
            <a:r>
              <a:rPr lang="en-US" b="1" dirty="0"/>
              <a:t>Basic Computer Tutorial</a:t>
            </a:r>
            <a:endParaRPr lang="en-US" dirty="0"/>
          </a:p>
          <a:p>
            <a:pPr lvl="1"/>
            <a:r>
              <a:rPr lang="en-US" dirty="0">
                <a:hlinkClick r:id="rId4"/>
              </a:rPr>
              <a:t>http://www.comptechdoc.org/basic/basictut/</a:t>
            </a:r>
            <a:endParaRPr lang="en-US" dirty="0"/>
          </a:p>
          <a:p>
            <a:endParaRPr lang="en-US" dirty="0"/>
          </a:p>
        </p:txBody>
      </p:sp>
      <p:sp>
        <p:nvSpPr>
          <p:cNvPr id="2" name="Title 1"/>
          <p:cNvSpPr>
            <a:spLocks noGrp="1"/>
          </p:cNvSpPr>
          <p:nvPr>
            <p:ph type="title"/>
          </p:nvPr>
        </p:nvSpPr>
        <p:spPr/>
        <p:txBody>
          <a:bodyPr/>
          <a:lstStyle/>
          <a:p>
            <a:r>
              <a:rPr lang="en-US" dirty="0" smtClean="0"/>
              <a:t>Technical Competency </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5" action="ppaction://hlinksldjump"/>
              </a:rPr>
              <a:t>Intro </a:t>
            </a:r>
            <a:r>
              <a:rPr lang="en-US" sz="1400" dirty="0" smtClean="0"/>
              <a:t>- </a:t>
            </a:r>
            <a:r>
              <a:rPr lang="en-US" sz="1400" dirty="0" smtClean="0">
                <a:hlinkClick r:id="rId6" action="ppaction://hlinksldjump"/>
              </a:rPr>
              <a:t>Logical </a:t>
            </a:r>
            <a:r>
              <a:rPr lang="en-US" sz="1400" dirty="0" smtClean="0"/>
              <a:t>– </a:t>
            </a:r>
            <a:r>
              <a:rPr lang="en-US" sz="1400" dirty="0" smtClean="0">
                <a:hlinkClick r:id="rId7" action="ppaction://hlinksldjump"/>
              </a:rPr>
              <a:t>Visual </a:t>
            </a:r>
            <a:r>
              <a:rPr lang="en-US" sz="1400" dirty="0" smtClean="0"/>
              <a:t>– </a:t>
            </a:r>
            <a:r>
              <a:rPr lang="en-US" sz="1400" dirty="0" smtClean="0">
                <a:hlinkClick r:id="rId8" action="ppaction://hlinksldjump"/>
              </a:rPr>
              <a:t>Aural</a:t>
            </a:r>
            <a:r>
              <a:rPr lang="en-US" sz="1400" dirty="0" smtClean="0"/>
              <a:t> – </a:t>
            </a:r>
            <a:r>
              <a:rPr lang="en-US" sz="1400" dirty="0" smtClean="0">
                <a:hlinkClick r:id="rId9" action="ppaction://hlinksldjump"/>
              </a:rPr>
              <a:t>Verbal</a:t>
            </a:r>
            <a:r>
              <a:rPr lang="en-US" sz="1400" dirty="0" smtClean="0"/>
              <a:t> – </a:t>
            </a:r>
            <a:r>
              <a:rPr lang="en-US" sz="1400" dirty="0" smtClean="0">
                <a:hlinkClick r:id="rId10" action="ppaction://hlinksldjump"/>
              </a:rPr>
              <a:t>Solitary</a:t>
            </a:r>
            <a:r>
              <a:rPr lang="en-US" sz="1400" dirty="0" smtClean="0"/>
              <a:t> – </a:t>
            </a:r>
            <a:r>
              <a:rPr lang="en-US" sz="1400" dirty="0" smtClean="0">
                <a:hlinkClick r:id="rId11" action="ppaction://hlinksldjump"/>
              </a:rPr>
              <a:t>Physical </a:t>
            </a:r>
            <a:r>
              <a:rPr lang="en-US" sz="1400" dirty="0" smtClean="0"/>
              <a:t>- </a:t>
            </a:r>
            <a:r>
              <a:rPr lang="en-US" sz="1400" dirty="0" smtClean="0">
                <a:hlinkClick r:id="rId12" action="ppaction://hlinksldjump"/>
              </a:rPr>
              <a:t>Social</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715000"/>
          </a:xfrm>
        </p:spPr>
        <p:txBody>
          <a:bodyPr>
            <a:normAutofit/>
          </a:bodyPr>
          <a:lstStyle/>
          <a:p>
            <a:r>
              <a:rPr lang="en-US" sz="2000" dirty="0" smtClean="0">
                <a:latin typeface="Calibri" pitchFamily="34" charset="0"/>
              </a:rPr>
              <a:t>VISUAL – learn best when things are seen (demonstrations, videos, graphs, diagrams, etc.) </a:t>
            </a:r>
          </a:p>
          <a:p>
            <a:pPr lvl="1"/>
            <a:r>
              <a:rPr lang="en-US" sz="1600" dirty="0" smtClean="0"/>
              <a:t>Prefer presenters/teachers to use diagrams, charts, and graphs.</a:t>
            </a:r>
          </a:p>
          <a:p>
            <a:r>
              <a:rPr lang="en-US" sz="2000" dirty="0" smtClean="0">
                <a:latin typeface="Calibri" pitchFamily="34" charset="0"/>
              </a:rPr>
              <a:t>AUDITORY – learn best with verbal explanations rather than images or gestures</a:t>
            </a:r>
          </a:p>
          <a:p>
            <a:pPr lvl="1"/>
            <a:r>
              <a:rPr lang="en-US" sz="1600" dirty="0" smtClean="0"/>
              <a:t>Prefer presenters/teacher to use question/answer sessions, group discussion, guest speakers</a:t>
            </a:r>
          </a:p>
          <a:p>
            <a:r>
              <a:rPr lang="en-US" sz="2000" dirty="0" smtClean="0">
                <a:latin typeface="Calibri" pitchFamily="34" charset="0"/>
              </a:rPr>
              <a:t>READ and WRITE – learn best by reading books and taking notes</a:t>
            </a:r>
          </a:p>
          <a:p>
            <a:pPr lvl="1"/>
            <a:r>
              <a:rPr lang="en-US" sz="1600" dirty="0" smtClean="0"/>
              <a:t>Prefer presenters/teacher to provide handouts, books, and other readings</a:t>
            </a:r>
          </a:p>
          <a:p>
            <a:r>
              <a:rPr lang="en-US" sz="2000" dirty="0" smtClean="0">
                <a:latin typeface="Calibri" pitchFamily="34" charset="0"/>
              </a:rPr>
              <a:t>KINESTHETIC – learn best by doing </a:t>
            </a:r>
          </a:p>
          <a:p>
            <a:pPr lvl="1"/>
            <a:r>
              <a:rPr lang="en-US" sz="1600" dirty="0" smtClean="0"/>
              <a:t>Prefer presenters/teachers to use demonstrations, models or practical sessions/labs</a:t>
            </a:r>
          </a:p>
          <a:p>
            <a:pPr marL="109728" indent="0">
              <a:buNone/>
            </a:pPr>
            <a:endParaRPr lang="en-US" sz="2000" dirty="0">
              <a:latin typeface="Calibri" pitchFamily="34" charset="0"/>
            </a:endParaRPr>
          </a:p>
          <a:p>
            <a:pPr marL="109728" indent="0">
              <a:buNone/>
            </a:pPr>
            <a:r>
              <a:rPr lang="en-US" sz="2000" dirty="0" smtClean="0"/>
              <a:t>However, these are NOT the only categories……</a:t>
            </a:r>
          </a:p>
          <a:p>
            <a:pPr marL="109728" indent="0">
              <a:buNone/>
            </a:pPr>
            <a:r>
              <a:rPr lang="en-US" sz="2000" dirty="0" smtClean="0">
                <a:latin typeface="Calibri" pitchFamily="34" charset="0"/>
              </a:rPr>
              <a:t>There are more specific categories with guided practices to learning.</a:t>
            </a:r>
          </a:p>
          <a:p>
            <a:pPr marL="109728" indent="0">
              <a:buNone/>
            </a:pPr>
            <a:r>
              <a:rPr lang="en-US" sz="2000" dirty="0"/>
              <a:t>	</a:t>
            </a:r>
            <a:r>
              <a:rPr lang="en-US" sz="2000" dirty="0" smtClean="0"/>
              <a:t>PLUS, most people are bimodal (good at more than one method)</a:t>
            </a:r>
          </a:p>
          <a:p>
            <a:pPr marL="109728" indent="0">
              <a:buNone/>
            </a:pPr>
            <a:r>
              <a:rPr lang="en-US" sz="2000" dirty="0"/>
              <a:t>	</a:t>
            </a:r>
            <a:r>
              <a:rPr lang="en-US" sz="2000" dirty="0" smtClean="0"/>
              <a:t>		Keep reading!</a:t>
            </a:r>
            <a:endParaRPr lang="en-US" sz="2000" dirty="0">
              <a:latin typeface="Calibri" pitchFamily="34" charset="0"/>
            </a:endParaRPr>
          </a:p>
          <a:p>
            <a:endParaRPr lang="en-US" sz="2000" dirty="0">
              <a:latin typeface="Calibri" pitchFamily="34" charset="0"/>
            </a:endParaRPr>
          </a:p>
        </p:txBody>
      </p:sp>
      <p:sp>
        <p:nvSpPr>
          <p:cNvPr id="2" name="Title 1"/>
          <p:cNvSpPr>
            <a:spLocks noGrp="1"/>
          </p:cNvSpPr>
          <p:nvPr>
            <p:ph type="title"/>
          </p:nvPr>
        </p:nvSpPr>
        <p:spPr/>
        <p:txBody>
          <a:bodyPr>
            <a:normAutofit fontScale="90000"/>
          </a:bodyPr>
          <a:lstStyle/>
          <a:p>
            <a:r>
              <a:rPr lang="en-US" dirty="0" smtClean="0"/>
              <a:t>Most Common Learning Categories</a:t>
            </a:r>
            <a:endParaRPr lang="en-US" dirty="0"/>
          </a:p>
        </p:txBody>
      </p:sp>
    </p:spTree>
    <p:extLst>
      <p:ext uri="{BB962C8B-B14F-4D97-AF65-F5344CB8AC3E}">
        <p14:creationId xmlns:p14="http://schemas.microsoft.com/office/powerpoint/2010/main" val="13586771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a:t>Outline of Computer Literacy Skills </a:t>
            </a:r>
            <a:endParaRPr lang="en-US" dirty="0"/>
          </a:p>
          <a:p>
            <a:pPr lvl="1"/>
            <a:r>
              <a:rPr lang="en-US" dirty="0">
                <a:hlinkClick r:id="rId2"/>
              </a:rPr>
              <a:t>http://www.mcps.k12.md.us/departments/techlit/docs/Levels%20of%20Use.pdf</a:t>
            </a:r>
            <a:endParaRPr lang="en-US" dirty="0"/>
          </a:p>
          <a:p>
            <a:r>
              <a:rPr lang="en-US" b="1" dirty="0"/>
              <a:t>How Stuff Works click on the computer option on the left menu</a:t>
            </a:r>
            <a:endParaRPr lang="en-US" dirty="0"/>
          </a:p>
          <a:p>
            <a:pPr lvl="1"/>
            <a:r>
              <a:rPr lang="en-US" dirty="0">
                <a:hlinkClick r:id="rId3"/>
              </a:rPr>
              <a:t>http://computer.howstuffworks.com/</a:t>
            </a:r>
            <a:endParaRPr lang="en-US" dirty="0"/>
          </a:p>
          <a:p>
            <a:r>
              <a:rPr lang="en-US" b="1" dirty="0"/>
              <a:t>Basic Computer Tutorial</a:t>
            </a:r>
            <a:endParaRPr lang="en-US" dirty="0"/>
          </a:p>
          <a:p>
            <a:pPr lvl="1"/>
            <a:r>
              <a:rPr lang="en-US" dirty="0">
                <a:hlinkClick r:id="rId4"/>
              </a:rPr>
              <a:t>http://www.comptechdoc.org/basic/basictut/</a:t>
            </a:r>
            <a:endParaRPr lang="en-US" dirty="0"/>
          </a:p>
          <a:p>
            <a:pPr>
              <a:buNone/>
            </a:pPr>
            <a:endParaRPr lang="en-US" dirty="0"/>
          </a:p>
          <a:p>
            <a:endParaRPr lang="en-US" dirty="0"/>
          </a:p>
        </p:txBody>
      </p:sp>
      <p:sp>
        <p:nvSpPr>
          <p:cNvPr id="2" name="Title 1"/>
          <p:cNvSpPr>
            <a:spLocks noGrp="1"/>
          </p:cNvSpPr>
          <p:nvPr>
            <p:ph type="title"/>
          </p:nvPr>
        </p:nvSpPr>
        <p:spPr/>
        <p:txBody>
          <a:bodyPr/>
          <a:lstStyle/>
          <a:p>
            <a:r>
              <a:rPr lang="en-US" dirty="0" smtClean="0"/>
              <a:t>Technical Knowledge</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5" action="ppaction://hlinksldjump"/>
              </a:rPr>
              <a:t>Intro </a:t>
            </a:r>
            <a:r>
              <a:rPr lang="en-US" sz="1400" dirty="0" smtClean="0"/>
              <a:t>- </a:t>
            </a:r>
            <a:r>
              <a:rPr lang="en-US" sz="1400" dirty="0" smtClean="0">
                <a:hlinkClick r:id="rId6" action="ppaction://hlinksldjump"/>
              </a:rPr>
              <a:t>Logical </a:t>
            </a:r>
            <a:r>
              <a:rPr lang="en-US" sz="1400" dirty="0" smtClean="0"/>
              <a:t>– </a:t>
            </a:r>
            <a:r>
              <a:rPr lang="en-US" sz="1400" dirty="0" smtClean="0">
                <a:hlinkClick r:id="rId7" action="ppaction://hlinksldjump"/>
              </a:rPr>
              <a:t>Visual </a:t>
            </a:r>
            <a:r>
              <a:rPr lang="en-US" sz="1400" dirty="0" smtClean="0"/>
              <a:t>– </a:t>
            </a:r>
            <a:r>
              <a:rPr lang="en-US" sz="1400" dirty="0" smtClean="0">
                <a:hlinkClick r:id="rId8" action="ppaction://hlinksldjump"/>
              </a:rPr>
              <a:t>Aural</a:t>
            </a:r>
            <a:r>
              <a:rPr lang="en-US" sz="1400" dirty="0" smtClean="0"/>
              <a:t> – </a:t>
            </a:r>
            <a:r>
              <a:rPr lang="en-US" sz="1400" dirty="0" smtClean="0">
                <a:hlinkClick r:id="rId9" action="ppaction://hlinksldjump"/>
              </a:rPr>
              <a:t>Verbal</a:t>
            </a:r>
            <a:r>
              <a:rPr lang="en-US" sz="1400" dirty="0" smtClean="0"/>
              <a:t> – </a:t>
            </a:r>
            <a:r>
              <a:rPr lang="en-US" sz="1400" dirty="0" smtClean="0">
                <a:hlinkClick r:id="rId10" action="ppaction://hlinksldjump"/>
              </a:rPr>
              <a:t>Solitary</a:t>
            </a:r>
            <a:r>
              <a:rPr lang="en-US" sz="1400" dirty="0" smtClean="0"/>
              <a:t> – </a:t>
            </a:r>
            <a:r>
              <a:rPr lang="en-US" sz="1400" dirty="0" smtClean="0">
                <a:hlinkClick r:id="rId11" action="ppaction://hlinksldjump"/>
              </a:rPr>
              <a:t>Physical </a:t>
            </a:r>
            <a:r>
              <a:rPr lang="en-US" sz="1400" dirty="0" smtClean="0"/>
              <a:t>- </a:t>
            </a:r>
            <a:r>
              <a:rPr lang="en-US" sz="1400" dirty="0" smtClean="0">
                <a:hlinkClick r:id="rId12" action="ppaction://hlinksldjump"/>
              </a:rPr>
              <a:t>Social</a:t>
            </a:r>
            <a:endParaRPr lang="en-US" sz="1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534400" cy="5105400"/>
          </a:xfrm>
        </p:spPr>
        <p:txBody>
          <a:bodyPr/>
          <a:lstStyle/>
          <a:p>
            <a:r>
              <a:rPr lang="en-US" b="1" dirty="0"/>
              <a:t>Listing of Touch Typing Tutors (including freeware)</a:t>
            </a:r>
            <a:endParaRPr lang="en-US" dirty="0"/>
          </a:p>
          <a:p>
            <a:pPr lvl="1"/>
            <a:r>
              <a:rPr lang="en-US" dirty="0">
                <a:hlinkClick r:id="rId2"/>
              </a:rPr>
              <a:t>http://typingsoft.com/all_typing_tutors.htm#TypeFaster%20Typing%20Tutor</a:t>
            </a:r>
            <a:endParaRPr lang="en-US" dirty="0"/>
          </a:p>
          <a:p>
            <a:r>
              <a:rPr lang="en-US" b="1" dirty="0"/>
              <a:t>Typing Tutor Game</a:t>
            </a:r>
            <a:endParaRPr lang="en-US" dirty="0"/>
          </a:p>
          <a:p>
            <a:pPr lvl="1"/>
            <a:r>
              <a:rPr lang="en-US" dirty="0">
                <a:hlinkClick r:id="rId3"/>
              </a:rPr>
              <a:t>http://www.cs.cmu.edu/~rvirga/TypingTutor.html</a:t>
            </a:r>
            <a:endParaRPr lang="en-US" dirty="0"/>
          </a:p>
          <a:p>
            <a:endParaRPr lang="en-US" dirty="0"/>
          </a:p>
        </p:txBody>
      </p:sp>
      <p:sp>
        <p:nvSpPr>
          <p:cNvPr id="2" name="Title 1"/>
          <p:cNvSpPr>
            <a:spLocks noGrp="1"/>
          </p:cNvSpPr>
          <p:nvPr>
            <p:ph type="title"/>
          </p:nvPr>
        </p:nvSpPr>
        <p:spPr/>
        <p:txBody>
          <a:bodyPr/>
          <a:lstStyle/>
          <a:p>
            <a:r>
              <a:rPr lang="en-US" dirty="0" smtClean="0"/>
              <a:t>Typing Speed Accuracy</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4" action="ppaction://hlinksldjump"/>
              </a:rPr>
              <a:t>Intro </a:t>
            </a:r>
            <a:r>
              <a:rPr lang="en-US" sz="1400" dirty="0" smtClean="0"/>
              <a:t>- </a:t>
            </a:r>
            <a:r>
              <a:rPr lang="en-US" sz="1400" dirty="0" smtClean="0">
                <a:hlinkClick r:id="rId5" action="ppaction://hlinksldjump"/>
              </a:rPr>
              <a:t>Logical </a:t>
            </a:r>
            <a:r>
              <a:rPr lang="en-US" sz="1400" dirty="0" smtClean="0"/>
              <a:t>– </a:t>
            </a:r>
            <a:r>
              <a:rPr lang="en-US" sz="1400" dirty="0" smtClean="0">
                <a:hlinkClick r:id="rId6" action="ppaction://hlinksldjump"/>
              </a:rPr>
              <a:t>Visual </a:t>
            </a:r>
            <a:r>
              <a:rPr lang="en-US" sz="1400" dirty="0" smtClean="0"/>
              <a:t>– </a:t>
            </a:r>
            <a:r>
              <a:rPr lang="en-US" sz="1400" dirty="0" smtClean="0">
                <a:hlinkClick r:id="rId7" action="ppaction://hlinksldjump"/>
              </a:rPr>
              <a:t>Aural</a:t>
            </a:r>
            <a:r>
              <a:rPr lang="en-US" sz="1400" dirty="0" smtClean="0"/>
              <a:t> – </a:t>
            </a:r>
            <a:r>
              <a:rPr lang="en-US" sz="1400" dirty="0" smtClean="0">
                <a:hlinkClick r:id="rId8" action="ppaction://hlinksldjump"/>
              </a:rPr>
              <a:t>Verbal</a:t>
            </a:r>
            <a:r>
              <a:rPr lang="en-US" sz="1400" dirty="0" smtClean="0"/>
              <a:t> – </a:t>
            </a:r>
            <a:r>
              <a:rPr lang="en-US" sz="1400" dirty="0" smtClean="0">
                <a:hlinkClick r:id="rId9" action="ppaction://hlinksldjump"/>
              </a:rPr>
              <a:t>Solitary</a:t>
            </a:r>
            <a:r>
              <a:rPr lang="en-US" sz="1400" dirty="0" smtClean="0"/>
              <a:t> – </a:t>
            </a:r>
            <a:r>
              <a:rPr lang="en-US" sz="1400" dirty="0" smtClean="0">
                <a:hlinkClick r:id="rId10" action="ppaction://hlinksldjump"/>
              </a:rPr>
              <a:t>Physical </a:t>
            </a:r>
            <a:r>
              <a:rPr lang="en-US" sz="1400" dirty="0" smtClean="0"/>
              <a:t>- </a:t>
            </a:r>
            <a:r>
              <a:rPr lang="en-US" sz="1400" dirty="0" smtClean="0">
                <a:hlinkClick r:id="rId11" action="ppaction://hlinksldjump"/>
              </a:rPr>
              <a:t>Social</a:t>
            </a:r>
            <a:endParaRPr lang="en-US" sz="1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a:t>Advice for Enhancing 3 Basic Learning Styles</a:t>
            </a:r>
            <a:endParaRPr lang="en-US" dirty="0"/>
          </a:p>
          <a:p>
            <a:pPr lvl="1"/>
            <a:r>
              <a:rPr lang="en-US" dirty="0">
                <a:hlinkClick r:id="rId2"/>
              </a:rPr>
              <a:t>http://www.sdc.uwo.ca/learning/index.html?styles</a:t>
            </a:r>
            <a:endParaRPr lang="en-US" dirty="0"/>
          </a:p>
          <a:p>
            <a:r>
              <a:rPr lang="en-US" b="1" dirty="0"/>
              <a:t>Advice on Bringing Your Learning Styles Into Balance</a:t>
            </a:r>
            <a:endParaRPr lang="en-US" dirty="0"/>
          </a:p>
          <a:p>
            <a:pPr lvl="1"/>
            <a:r>
              <a:rPr lang="en-US" dirty="0">
                <a:hlinkClick r:id="rId3"/>
              </a:rPr>
              <a:t>http://www.mindtools.com/mnemlsty.html</a:t>
            </a:r>
            <a:endParaRPr lang="en-US" dirty="0"/>
          </a:p>
          <a:p>
            <a:r>
              <a:rPr lang="en-US" b="1" dirty="0"/>
              <a:t>Thinking and Learning Skills Course</a:t>
            </a:r>
            <a:endParaRPr lang="en-US" dirty="0"/>
          </a:p>
          <a:p>
            <a:pPr lvl="1"/>
            <a:r>
              <a:rPr lang="en-US" dirty="0">
                <a:hlinkClick r:id="rId4"/>
              </a:rPr>
              <a:t>http://www.ldrc.ca/projects/projects.php?id=26%20</a:t>
            </a:r>
            <a:endParaRPr lang="en-US" dirty="0"/>
          </a:p>
          <a:p>
            <a:r>
              <a:rPr lang="en-US" b="1" dirty="0"/>
              <a:t>Successful Learning: Cycle through Learning Styles </a:t>
            </a:r>
            <a:endParaRPr lang="en-US" dirty="0"/>
          </a:p>
          <a:p>
            <a:pPr lvl="1"/>
            <a:r>
              <a:rPr lang="en-US" dirty="0">
                <a:hlinkClick r:id="rId5"/>
              </a:rPr>
              <a:t>http://www.cdtl.nus.edu.sg/success/sl27.htm</a:t>
            </a:r>
            <a:endParaRPr lang="en-US" dirty="0"/>
          </a:p>
          <a:p>
            <a:endParaRPr lang="en-US" dirty="0"/>
          </a:p>
        </p:txBody>
      </p:sp>
      <p:sp>
        <p:nvSpPr>
          <p:cNvPr id="2" name="Title 1"/>
          <p:cNvSpPr>
            <a:spLocks noGrp="1"/>
          </p:cNvSpPr>
          <p:nvPr>
            <p:ph type="title"/>
          </p:nvPr>
        </p:nvSpPr>
        <p:spPr/>
        <p:txBody>
          <a:bodyPr>
            <a:normAutofit fontScale="90000"/>
          </a:bodyPr>
          <a:lstStyle/>
          <a:p>
            <a:r>
              <a:rPr lang="en-US" dirty="0" smtClean="0"/>
              <a:t>Additional Information on Learning Styles</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6" action="ppaction://hlinksldjump"/>
              </a:rPr>
              <a:t>Intro </a:t>
            </a:r>
            <a:r>
              <a:rPr lang="en-US" sz="1400" dirty="0" smtClean="0"/>
              <a:t>- </a:t>
            </a:r>
            <a:r>
              <a:rPr lang="en-US" sz="1400" dirty="0" smtClean="0">
                <a:hlinkClick r:id="rId7" action="ppaction://hlinksldjump"/>
              </a:rPr>
              <a:t>Logical </a:t>
            </a:r>
            <a:r>
              <a:rPr lang="en-US" sz="1400" dirty="0" smtClean="0"/>
              <a:t>– </a:t>
            </a:r>
            <a:r>
              <a:rPr lang="en-US" sz="1400" dirty="0" smtClean="0">
                <a:hlinkClick r:id="rId8" action="ppaction://hlinksldjump"/>
              </a:rPr>
              <a:t>Visual </a:t>
            </a:r>
            <a:r>
              <a:rPr lang="en-US" sz="1400" dirty="0" smtClean="0"/>
              <a:t>– </a:t>
            </a:r>
            <a:r>
              <a:rPr lang="en-US" sz="1400" dirty="0" smtClean="0">
                <a:hlinkClick r:id="rId9" action="ppaction://hlinksldjump"/>
              </a:rPr>
              <a:t>Aural</a:t>
            </a:r>
            <a:r>
              <a:rPr lang="en-US" sz="1400" dirty="0" smtClean="0"/>
              <a:t> – </a:t>
            </a:r>
            <a:r>
              <a:rPr lang="en-US" sz="1400" dirty="0" smtClean="0">
                <a:hlinkClick r:id="rId10" action="ppaction://hlinksldjump"/>
              </a:rPr>
              <a:t>Verbal</a:t>
            </a:r>
            <a:r>
              <a:rPr lang="en-US" sz="1400" dirty="0" smtClean="0"/>
              <a:t> – </a:t>
            </a:r>
            <a:r>
              <a:rPr lang="en-US" sz="1400" dirty="0" smtClean="0">
                <a:hlinkClick r:id="rId11" action="ppaction://hlinksldjump"/>
              </a:rPr>
              <a:t>Solitary</a:t>
            </a:r>
            <a:r>
              <a:rPr lang="en-US" sz="1400" dirty="0" smtClean="0"/>
              <a:t> – </a:t>
            </a:r>
            <a:r>
              <a:rPr lang="en-US" sz="1400" dirty="0" smtClean="0">
                <a:hlinkClick r:id="rId12" action="ppaction://hlinksldjump"/>
              </a:rPr>
              <a:t>Physical </a:t>
            </a:r>
            <a:r>
              <a:rPr lang="en-US" sz="1400" dirty="0" smtClean="0"/>
              <a:t>- </a:t>
            </a:r>
            <a:r>
              <a:rPr lang="en-US" sz="1400" dirty="0" smtClean="0">
                <a:hlinkClick r:id="rId13" action="ppaction://hlinksldjump"/>
              </a:rPr>
              <a:t>Social</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19200"/>
            <a:ext cx="4114800" cy="4788091"/>
          </a:xfrm>
        </p:spPr>
        <p:txBody>
          <a:bodyPr>
            <a:normAutofit/>
          </a:bodyPr>
          <a:lstStyle/>
          <a:p>
            <a:pPr>
              <a:lnSpc>
                <a:spcPct val="150000"/>
              </a:lnSpc>
            </a:pPr>
            <a:r>
              <a:rPr lang="en-US" sz="4000" dirty="0" smtClean="0">
                <a:hlinkClick r:id="rId2" action="ppaction://hlinksldjump"/>
              </a:rPr>
              <a:t>Logical</a:t>
            </a:r>
            <a:endParaRPr lang="en-US" sz="4000" dirty="0" smtClean="0"/>
          </a:p>
          <a:p>
            <a:pPr>
              <a:lnSpc>
                <a:spcPct val="150000"/>
              </a:lnSpc>
            </a:pPr>
            <a:r>
              <a:rPr lang="en-US" sz="4000" dirty="0" smtClean="0">
                <a:hlinkClick r:id="rId3" action="ppaction://hlinksldjump"/>
              </a:rPr>
              <a:t>Visual </a:t>
            </a:r>
            <a:endParaRPr lang="en-US" sz="4000" dirty="0" smtClean="0"/>
          </a:p>
          <a:p>
            <a:pPr>
              <a:lnSpc>
                <a:spcPct val="150000"/>
              </a:lnSpc>
            </a:pPr>
            <a:r>
              <a:rPr lang="en-US" sz="4000" dirty="0" smtClean="0">
                <a:hlinkClick r:id="rId4" action="ppaction://hlinksldjump"/>
              </a:rPr>
              <a:t>Aural</a:t>
            </a:r>
            <a:r>
              <a:rPr lang="en-US" sz="4000" dirty="0" smtClean="0"/>
              <a:t> </a:t>
            </a:r>
          </a:p>
          <a:p>
            <a:pPr>
              <a:lnSpc>
                <a:spcPct val="150000"/>
              </a:lnSpc>
            </a:pPr>
            <a:r>
              <a:rPr lang="en-US" sz="4000" dirty="0" smtClean="0">
                <a:hlinkClick r:id="rId5" action="ppaction://hlinksldjump"/>
              </a:rPr>
              <a:t>Verbal</a:t>
            </a:r>
            <a:r>
              <a:rPr lang="en-US" sz="4000" dirty="0" smtClean="0"/>
              <a:t> </a:t>
            </a:r>
          </a:p>
          <a:p>
            <a:pPr>
              <a:lnSpc>
                <a:spcPct val="150000"/>
              </a:lnSpc>
            </a:pPr>
            <a:endParaRPr lang="en-US" sz="4000" dirty="0"/>
          </a:p>
        </p:txBody>
      </p:sp>
      <p:sp>
        <p:nvSpPr>
          <p:cNvPr id="2" name="Title 1"/>
          <p:cNvSpPr>
            <a:spLocks noGrp="1"/>
          </p:cNvSpPr>
          <p:nvPr>
            <p:ph type="title"/>
          </p:nvPr>
        </p:nvSpPr>
        <p:spPr/>
        <p:txBody>
          <a:bodyPr/>
          <a:lstStyle/>
          <a:p>
            <a:r>
              <a:rPr lang="en-US" dirty="0" smtClean="0"/>
              <a:t>Learning Styles</a:t>
            </a:r>
            <a:endParaRPr lang="en-US" dirty="0"/>
          </a:p>
        </p:txBody>
      </p:sp>
      <p:sp>
        <p:nvSpPr>
          <p:cNvPr id="4" name="Content Placeholder 2"/>
          <p:cNvSpPr txBox="1">
            <a:spLocks/>
          </p:cNvSpPr>
          <p:nvPr/>
        </p:nvSpPr>
        <p:spPr>
          <a:xfrm>
            <a:off x="4572000" y="1219200"/>
            <a:ext cx="4114800" cy="4788091"/>
          </a:xfrm>
          <a:prstGeom prst="rect">
            <a:avLst/>
          </a:prstGeom>
        </p:spPr>
        <p:txBody>
          <a:bodyPr vert="horz">
            <a:normAutofit/>
          </a:bodyPr>
          <a:lstStyle/>
          <a:p>
            <a:pPr marL="365760" marR="0" lvl="0" indent="-256032" algn="l" defTabSz="914400" rtl="0" eaLnBrk="1" fontAlgn="auto" latinLnBrk="0" hangingPunct="1">
              <a:lnSpc>
                <a:spcPct val="150000"/>
              </a:lnSpc>
              <a:spcBef>
                <a:spcPts val="400"/>
              </a:spcBef>
              <a:spcAft>
                <a:spcPts val="0"/>
              </a:spcAft>
              <a:buClr>
                <a:schemeClr val="accent1"/>
              </a:buClr>
              <a:buSzPct val="68000"/>
              <a:buFont typeface="Wingdings 3"/>
              <a:buChar char=""/>
              <a:tabLst/>
              <a:defRPr/>
            </a:pPr>
            <a:r>
              <a:rPr kumimoji="0" lang="en-US" sz="4000" b="0" i="0" u="none" strike="noStrike" kern="1200" cap="none" spc="0" normalizeH="0" baseline="0" noProof="0" dirty="0" smtClean="0">
                <a:ln>
                  <a:noFill/>
                </a:ln>
                <a:solidFill>
                  <a:schemeClr val="tx1"/>
                </a:solidFill>
                <a:effectLst/>
                <a:uLnTx/>
                <a:uFillTx/>
                <a:latin typeface="+mn-lt"/>
                <a:ea typeface="+mn-ea"/>
                <a:cs typeface="+mn-cs"/>
                <a:hlinkClick r:id="rId6" action="ppaction://hlinksldjump"/>
              </a:rPr>
              <a:t>Solitary</a:t>
            </a:r>
            <a:r>
              <a:rPr kumimoji="0" lang="en-US" sz="4000" b="0" i="0" u="none" strike="noStrike" kern="1200" cap="none" spc="0" normalizeH="0" baseline="0" noProof="0" dirty="0" smtClean="0">
                <a:ln>
                  <a:noFill/>
                </a:ln>
                <a:solidFill>
                  <a:schemeClr val="tx1"/>
                </a:solidFill>
                <a:effectLst/>
                <a:uLnTx/>
                <a:uFillTx/>
                <a:latin typeface="+mn-lt"/>
                <a:ea typeface="+mn-ea"/>
                <a:cs typeface="+mn-cs"/>
              </a:rPr>
              <a:t> </a:t>
            </a:r>
          </a:p>
          <a:p>
            <a:pPr marL="365760" marR="0" lvl="0" indent="-256032" algn="l" defTabSz="914400" rtl="0" eaLnBrk="1" fontAlgn="auto" latinLnBrk="0" hangingPunct="1">
              <a:lnSpc>
                <a:spcPct val="150000"/>
              </a:lnSpc>
              <a:spcBef>
                <a:spcPts val="400"/>
              </a:spcBef>
              <a:spcAft>
                <a:spcPts val="0"/>
              </a:spcAft>
              <a:buClr>
                <a:schemeClr val="accent1"/>
              </a:buClr>
              <a:buSzPct val="68000"/>
              <a:buFont typeface="Wingdings 3"/>
              <a:buChar char=""/>
              <a:tabLst/>
              <a:defRPr/>
            </a:pPr>
            <a:r>
              <a:rPr kumimoji="0" lang="en-US" sz="4000" b="0" i="0" u="none" strike="noStrike" kern="1200" cap="none" spc="0" normalizeH="0" baseline="0" noProof="0" dirty="0" err="1" smtClean="0">
                <a:ln>
                  <a:noFill/>
                </a:ln>
                <a:solidFill>
                  <a:schemeClr val="tx1"/>
                </a:solidFill>
                <a:effectLst/>
                <a:uLnTx/>
                <a:uFillTx/>
                <a:latin typeface="+mn-lt"/>
                <a:ea typeface="+mn-ea"/>
                <a:cs typeface="+mn-cs"/>
                <a:hlinkClick r:id="rId7" action="ppaction://hlinksldjump"/>
              </a:rPr>
              <a:t>Physica</a:t>
            </a:r>
            <a:r>
              <a:rPr lang="en-US" sz="4000" dirty="0" smtClean="0">
                <a:hlinkClick r:id="rId7" action="ppaction://hlinksldjump"/>
              </a:rPr>
              <a:t>l/</a:t>
            </a:r>
          </a:p>
          <a:p>
            <a:pPr marL="109538" marR="0" lvl="0" indent="352425" algn="l" defTabSz="914400" rtl="0" eaLnBrk="1" fontAlgn="auto" latinLnBrk="0" hangingPunct="1">
              <a:spcAft>
                <a:spcPts val="0"/>
              </a:spcAft>
              <a:buClr>
                <a:schemeClr val="accent1"/>
              </a:buClr>
              <a:buSzPct val="68000"/>
              <a:tabLst/>
              <a:defRPr/>
            </a:pPr>
            <a:r>
              <a:rPr lang="en-US" sz="4000" dirty="0" smtClean="0">
                <a:hlinkClick r:id="rId7" action="ppaction://hlinksldjump"/>
              </a:rPr>
              <a:t>Kinesthetic</a:t>
            </a:r>
            <a:r>
              <a:rPr kumimoji="0" lang="en-US" sz="4000" b="0" i="0" u="none" strike="noStrike" kern="1200" cap="none" spc="0" normalizeH="0" baseline="0" noProof="0" dirty="0" smtClean="0">
                <a:ln>
                  <a:noFill/>
                </a:ln>
                <a:solidFill>
                  <a:schemeClr val="tx1"/>
                </a:solidFill>
                <a:effectLst/>
                <a:uLnTx/>
                <a:uFillTx/>
                <a:latin typeface="+mn-lt"/>
                <a:ea typeface="+mn-ea"/>
                <a:cs typeface="+mn-cs"/>
              </a:rPr>
              <a:t> </a:t>
            </a:r>
            <a:endParaRPr kumimoji="0" lang="en-US" sz="40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50000"/>
              </a:lnSpc>
              <a:spcBef>
                <a:spcPts val="400"/>
              </a:spcBef>
              <a:spcAft>
                <a:spcPts val="0"/>
              </a:spcAft>
              <a:buClr>
                <a:schemeClr val="accent1"/>
              </a:buClr>
              <a:buSzPct val="68000"/>
              <a:buFont typeface="Wingdings 3"/>
              <a:buChar char=""/>
              <a:tabLst/>
              <a:defRPr/>
            </a:pPr>
            <a:r>
              <a:rPr kumimoji="0" lang="en-US" sz="4000" b="0" i="0" u="none" strike="noStrike" kern="1200" cap="none" spc="0" normalizeH="0" baseline="0" noProof="0" dirty="0" smtClean="0">
                <a:ln>
                  <a:noFill/>
                </a:ln>
                <a:solidFill>
                  <a:schemeClr val="tx1"/>
                </a:solidFill>
                <a:effectLst/>
                <a:uLnTx/>
                <a:uFillTx/>
                <a:latin typeface="+mn-lt"/>
                <a:ea typeface="+mn-ea"/>
                <a:cs typeface="+mn-cs"/>
                <a:hlinkClick r:id="rId8" action="ppaction://hlinksldjump"/>
              </a:rPr>
              <a:t>Social</a:t>
            </a:r>
            <a:r>
              <a:rPr kumimoji="0" lang="en-US" sz="4000" b="0" i="0" u="none" strike="noStrike" kern="1200" cap="none" spc="0" normalizeH="0" baseline="0" noProof="0" dirty="0" smtClean="0">
                <a:ln>
                  <a:noFill/>
                </a:ln>
                <a:solidFill>
                  <a:schemeClr val="tx1"/>
                </a:solidFill>
                <a:effectLst/>
                <a:uLnTx/>
                <a:uFillTx/>
                <a:latin typeface="+mn-lt"/>
                <a:ea typeface="+mn-ea"/>
                <a:cs typeface="+mn-cs"/>
              </a:rPr>
              <a:t>  </a:t>
            </a:r>
          </a:p>
          <a:p>
            <a:pPr marL="365760" marR="0" lvl="0" indent="-256032" algn="l" defTabSz="914400" rtl="0" eaLnBrk="1" fontAlgn="auto" latinLnBrk="0" hangingPunct="1">
              <a:lnSpc>
                <a:spcPct val="150000"/>
              </a:lnSpc>
              <a:spcBef>
                <a:spcPts val="400"/>
              </a:spcBef>
              <a:spcAft>
                <a:spcPts val="0"/>
              </a:spcAft>
              <a:buClr>
                <a:schemeClr val="accent1"/>
              </a:buClr>
              <a:buSzPct val="68000"/>
              <a:buFont typeface="Wingdings 3"/>
              <a:buChar char=""/>
              <a:tabLst/>
              <a:defRPr/>
            </a:pPr>
            <a:endParaRPr kumimoji="0" lang="en-US" sz="40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Double Brace 4"/>
          <p:cNvSpPr/>
          <p:nvPr/>
        </p:nvSpPr>
        <p:spPr>
          <a:xfrm>
            <a:off x="304800" y="3505200"/>
            <a:ext cx="2743200" cy="1447800"/>
          </a:xfrm>
          <a:prstGeom prst="brace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Rectangle 5"/>
          <p:cNvSpPr/>
          <p:nvPr/>
        </p:nvSpPr>
        <p:spPr>
          <a:xfrm rot="16200000">
            <a:off x="2434771" y="3967490"/>
            <a:ext cx="1836058" cy="523220"/>
          </a:xfrm>
          <a:prstGeom prst="rect">
            <a:avLst/>
          </a:prstGeom>
          <a:noFill/>
        </p:spPr>
        <p:txBody>
          <a:bodyPr wrap="square" lIns="91440" tIns="45720" rIns="91440" bIns="45720">
            <a:spAutoFit/>
          </a:bodyPr>
          <a:lstStyle/>
          <a:p>
            <a:pPr algn="ctr"/>
            <a:r>
              <a:rPr lang="en-US" sz="28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similar</a:t>
            </a:r>
            <a:endParaRPr lang="en-US" sz="2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715000"/>
          </a:xfrm>
        </p:spPr>
        <p:txBody>
          <a:bodyPr>
            <a:normAutofit/>
          </a:bodyPr>
          <a:lstStyle/>
          <a:p>
            <a:r>
              <a:rPr lang="en-US" sz="2000" dirty="0" smtClean="0">
                <a:latin typeface="Calibri" pitchFamily="34" charset="0"/>
              </a:rPr>
              <a:t>AUDITORY:</a:t>
            </a:r>
            <a:endParaRPr lang="en-US" sz="2000" dirty="0">
              <a:latin typeface="Calibri" pitchFamily="34" charset="0"/>
            </a:endParaRPr>
          </a:p>
          <a:p>
            <a:endParaRPr lang="en-US" sz="2000" dirty="0">
              <a:latin typeface="Calibri" pitchFamily="34" charset="0"/>
            </a:endParaRPr>
          </a:p>
        </p:txBody>
      </p:sp>
      <p:sp>
        <p:nvSpPr>
          <p:cNvPr id="2" name="Title 1"/>
          <p:cNvSpPr>
            <a:spLocks noGrp="1"/>
          </p:cNvSpPr>
          <p:nvPr>
            <p:ph type="title"/>
          </p:nvPr>
        </p:nvSpPr>
        <p:spPr/>
        <p:txBody>
          <a:bodyPr>
            <a:normAutofit/>
          </a:bodyPr>
          <a:lstStyle/>
          <a:p>
            <a:pPr algn="ctr"/>
            <a:r>
              <a:rPr lang="en-US" dirty="0" smtClean="0"/>
              <a:t>How to Learn Better</a:t>
            </a:r>
            <a:br>
              <a:rPr lang="en-US" dirty="0" smtClean="0"/>
            </a:br>
            <a:r>
              <a:rPr lang="en-US" sz="1800" dirty="0" smtClean="0"/>
              <a:t>Based on Your Learning Style</a:t>
            </a:r>
            <a:endParaRPr lang="en-US" sz="1800" dirty="0"/>
          </a:p>
        </p:txBody>
      </p:sp>
    </p:spTree>
    <p:extLst>
      <p:ext uri="{BB962C8B-B14F-4D97-AF65-F5344CB8AC3E}">
        <p14:creationId xmlns:p14="http://schemas.microsoft.com/office/powerpoint/2010/main" val="5195587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458200" cy="4995672"/>
          </a:xfrm>
        </p:spPr>
        <p:txBody>
          <a:bodyPr>
            <a:normAutofit/>
          </a:bodyPr>
          <a:lstStyle/>
          <a:p>
            <a:r>
              <a:rPr lang="en-US" sz="1800" b="1" dirty="0">
                <a:latin typeface="Calibri" pitchFamily="34" charset="0"/>
              </a:rPr>
              <a:t>Logical (mathematical) – </a:t>
            </a:r>
            <a:r>
              <a:rPr lang="en-US" sz="1800" dirty="0">
                <a:latin typeface="Calibri" pitchFamily="34" charset="0"/>
              </a:rPr>
              <a:t>When it comes to understanding and remembering new information, you feel most comfortable when you use logic, reasoning, and systems thinking.</a:t>
            </a:r>
          </a:p>
          <a:p>
            <a:r>
              <a:rPr lang="en-US" sz="1600" dirty="0" smtClean="0">
                <a:latin typeface="Calibri" pitchFamily="34" charset="0"/>
              </a:rPr>
              <a:t>Do you enjoy word puzzles? Can you conduct basic or even moderately complex math computations in your head? Do you find comfort in setting a financial budget and/or keeping a to-do list and checking things off? Do you often rank-order the items on your to-do list? Do you find yourself sometimes identifying flaws in someone else's reasoning? If these statements describe you, then you have a tendency toward being a logical learner.</a:t>
            </a:r>
          </a:p>
          <a:p>
            <a:r>
              <a:rPr lang="en-US" sz="1600" dirty="0" smtClean="0">
                <a:latin typeface="Calibri" pitchFamily="34" charset="0"/>
              </a:rPr>
              <a:t>A person with a logical learning style may often say these phrases: </a:t>
            </a:r>
          </a:p>
          <a:p>
            <a:pPr lvl="1"/>
            <a:r>
              <a:rPr lang="en-US" sz="1600" dirty="0" smtClean="0">
                <a:latin typeface="Calibri" pitchFamily="34" charset="0"/>
              </a:rPr>
              <a:t>Now that really seems logical.</a:t>
            </a:r>
          </a:p>
          <a:p>
            <a:pPr lvl="1"/>
            <a:r>
              <a:rPr lang="en-US" sz="1600" dirty="0" smtClean="0">
                <a:latin typeface="Calibri" pitchFamily="34" charset="0"/>
              </a:rPr>
              <a:t>It just makes sense to me.</a:t>
            </a:r>
          </a:p>
          <a:p>
            <a:pPr lvl="1"/>
            <a:r>
              <a:rPr lang="en-US" sz="1600" dirty="0" smtClean="0">
                <a:latin typeface="Calibri" pitchFamily="34" charset="0"/>
              </a:rPr>
              <a:t>The facts speak for themselves.</a:t>
            </a:r>
          </a:p>
          <a:p>
            <a:pPr lvl="1"/>
            <a:r>
              <a:rPr lang="en-US" sz="1600" dirty="0" smtClean="0">
                <a:latin typeface="Calibri" pitchFamily="34" charset="0"/>
              </a:rPr>
              <a:t>I am going to check that off my list.</a:t>
            </a:r>
          </a:p>
          <a:p>
            <a:endParaRPr lang="en-US" dirty="0">
              <a:latin typeface="Calibri" pitchFamily="34" charset="0"/>
            </a:endParaRPr>
          </a:p>
        </p:txBody>
      </p:sp>
      <p:sp>
        <p:nvSpPr>
          <p:cNvPr id="2" name="Title 1"/>
          <p:cNvSpPr>
            <a:spLocks noGrp="1"/>
          </p:cNvSpPr>
          <p:nvPr>
            <p:ph type="title"/>
          </p:nvPr>
        </p:nvSpPr>
        <p:spPr/>
        <p:txBody>
          <a:bodyPr/>
          <a:lstStyle/>
          <a:p>
            <a:r>
              <a:rPr lang="en-US" dirty="0" smtClean="0"/>
              <a:t>Logical Learning Style </a:t>
            </a:r>
            <a:endParaRPr lang="en-US" dirty="0"/>
          </a:p>
        </p:txBody>
      </p:sp>
      <p:sp>
        <p:nvSpPr>
          <p:cNvPr id="4" name="TextBox 3"/>
          <p:cNvSpPr txBox="1"/>
          <p:nvPr/>
        </p:nvSpPr>
        <p:spPr>
          <a:xfrm>
            <a:off x="3135624" y="6321623"/>
            <a:ext cx="6008376" cy="307777"/>
          </a:xfrm>
          <a:prstGeom prst="rect">
            <a:avLst/>
          </a:prstGeom>
          <a:noFill/>
        </p:spPr>
        <p:txBody>
          <a:bodyPr wrap="none" rtlCol="0">
            <a:spAutoFit/>
          </a:bodyPr>
          <a:lstStyle/>
          <a:p>
            <a:r>
              <a:rPr lang="en-US" sz="1400" dirty="0" smtClean="0">
                <a:hlinkClick r:id="rId2" action="ppaction://hlinksldjump"/>
              </a:rPr>
              <a:t>Intro </a:t>
            </a:r>
            <a:r>
              <a:rPr lang="en-US" sz="1400" dirty="0" smtClean="0"/>
              <a:t>- </a:t>
            </a:r>
            <a:r>
              <a:rPr lang="en-US" sz="1400" dirty="0" smtClean="0">
                <a:hlinkClick r:id="rId3" action="ppaction://hlinksldjump"/>
              </a:rPr>
              <a:t>Logical </a:t>
            </a:r>
            <a:r>
              <a:rPr lang="en-US" sz="1400" dirty="0" smtClean="0"/>
              <a:t>– </a:t>
            </a:r>
            <a:r>
              <a:rPr lang="en-US" sz="1400" dirty="0" smtClean="0">
                <a:hlinkClick r:id="rId4" action="ppaction://hlinksldjump"/>
              </a:rPr>
              <a:t>Visual </a:t>
            </a:r>
            <a:r>
              <a:rPr lang="en-US" sz="1400" dirty="0" smtClean="0"/>
              <a:t>– </a:t>
            </a:r>
            <a:r>
              <a:rPr lang="en-US" sz="1400" dirty="0" smtClean="0">
                <a:hlinkClick r:id="rId5" action="ppaction://hlinksldjump"/>
              </a:rPr>
              <a:t>Aural</a:t>
            </a:r>
            <a:r>
              <a:rPr lang="en-US" sz="1400" dirty="0" smtClean="0"/>
              <a:t> – </a:t>
            </a:r>
            <a:r>
              <a:rPr lang="en-US" sz="1400" dirty="0" smtClean="0">
                <a:hlinkClick r:id="rId6" action="ppaction://hlinksldjump"/>
              </a:rPr>
              <a:t>Verbal</a:t>
            </a:r>
            <a:r>
              <a:rPr lang="en-US" sz="1400" dirty="0" smtClean="0"/>
              <a:t> – </a:t>
            </a:r>
            <a:r>
              <a:rPr lang="en-US" sz="1400" dirty="0" smtClean="0">
                <a:hlinkClick r:id="rId7" action="ppaction://hlinksldjump"/>
              </a:rPr>
              <a:t>Solitary</a:t>
            </a:r>
            <a:r>
              <a:rPr lang="en-US" sz="1400" dirty="0" smtClean="0"/>
              <a:t> – </a:t>
            </a:r>
            <a:r>
              <a:rPr lang="en-US" sz="1400" dirty="0" smtClean="0">
                <a:hlinkClick r:id="rId8" action="ppaction://hlinksldjump"/>
              </a:rPr>
              <a:t>Physical </a:t>
            </a:r>
            <a:r>
              <a:rPr lang="en-US" sz="1400" dirty="0" smtClean="0"/>
              <a:t>- </a:t>
            </a:r>
            <a:r>
              <a:rPr lang="en-US" sz="1400" dirty="0" smtClean="0">
                <a:hlinkClick r:id="rId9" action="ppaction://hlinksldjump"/>
              </a:rPr>
              <a:t>Social</a:t>
            </a:r>
            <a:endParaRPr lang="en-US" sz="1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066800"/>
            <a:ext cx="9067800" cy="4953000"/>
          </a:xfrm>
        </p:spPr>
        <p:txBody>
          <a:bodyPr>
            <a:noAutofit/>
          </a:bodyPr>
          <a:lstStyle/>
          <a:p>
            <a:r>
              <a:rPr lang="en-US" sz="1750" dirty="0">
                <a:latin typeface="Calibri" pitchFamily="34" charset="0"/>
              </a:rPr>
              <a:t>What does being a "logical" person like this mean to you as you attempt to learn new things? As a logical learner you are naturally inclined to want to </a:t>
            </a:r>
            <a:r>
              <a:rPr lang="en-US" sz="1750" u="sng" dirty="0">
                <a:latin typeface="Calibri" pitchFamily="34" charset="0"/>
              </a:rPr>
              <a:t>understand something </a:t>
            </a:r>
            <a:r>
              <a:rPr lang="en-US" sz="1750" dirty="0">
                <a:latin typeface="Calibri" pitchFamily="34" charset="0"/>
              </a:rPr>
              <a:t>rather than just memorizing facts. This can be a strength or a weakness. Use your natural curiosity to deeply understand the concepts in your courses, but don't allow yourself to get too bogged down in something that you do not understand. Some have called this "analysis paralysis." Recognize that at times when preparing for a test, memorization is appropriate.</a:t>
            </a:r>
          </a:p>
          <a:p>
            <a:r>
              <a:rPr lang="en-US" sz="1750" dirty="0">
                <a:latin typeface="Calibri" pitchFamily="34" charset="0"/>
              </a:rPr>
              <a:t>Use your natural organizational skills for your benefit. Make lists of all the things you need to study, and reward yourself by checking them off upon completion.</a:t>
            </a:r>
          </a:p>
          <a:p>
            <a:r>
              <a:rPr lang="en-US" sz="1750" dirty="0">
                <a:latin typeface="Calibri" pitchFamily="34" charset="0"/>
              </a:rPr>
              <a:t>A logical person enjoys a mental challenge. If you are feeling mentally fatigued by your course content, it may actually rejuvenate your thinking to take some time out and work a crossword or math puzzle.</a:t>
            </a:r>
          </a:p>
          <a:p>
            <a:r>
              <a:rPr lang="en-US" sz="1750" dirty="0">
                <a:latin typeface="Calibri" pitchFamily="34" charset="0"/>
              </a:rPr>
              <a:t>Finally, understand that not all people are as logical as you in their approach to learning. You may find that you have completed your assignments far ahead of your classmates. Do not be critical of others if they do not keep up your same pace or use the same orderly process toward learning that you use</a:t>
            </a:r>
            <a:r>
              <a:rPr lang="en-US" sz="1750" dirty="0" smtClean="0">
                <a:latin typeface="Calibri" pitchFamily="34" charset="0"/>
              </a:rPr>
              <a:t>.</a:t>
            </a:r>
            <a:endParaRPr lang="en-US" sz="1750" dirty="0">
              <a:latin typeface="Calibri" pitchFamily="34" charset="0"/>
            </a:endParaRPr>
          </a:p>
        </p:txBody>
      </p:sp>
      <p:sp>
        <p:nvSpPr>
          <p:cNvPr id="2" name="Title 1"/>
          <p:cNvSpPr>
            <a:spLocks noGrp="1"/>
          </p:cNvSpPr>
          <p:nvPr>
            <p:ph type="title"/>
          </p:nvPr>
        </p:nvSpPr>
        <p:spPr/>
        <p:txBody>
          <a:bodyPr>
            <a:normAutofit/>
          </a:bodyPr>
          <a:lstStyle/>
          <a:p>
            <a:r>
              <a:rPr lang="en-US" dirty="0" smtClean="0"/>
              <a:t>Implications for Learning </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2" action="ppaction://hlinksldjump"/>
              </a:rPr>
              <a:t>Intro </a:t>
            </a:r>
            <a:r>
              <a:rPr lang="en-US" sz="1400" dirty="0" smtClean="0"/>
              <a:t>- </a:t>
            </a:r>
            <a:r>
              <a:rPr lang="en-US" sz="1400" dirty="0" smtClean="0">
                <a:hlinkClick r:id="rId3" action="ppaction://hlinksldjump"/>
              </a:rPr>
              <a:t>Logical </a:t>
            </a:r>
            <a:r>
              <a:rPr lang="en-US" sz="1400" dirty="0" smtClean="0"/>
              <a:t>– </a:t>
            </a:r>
            <a:r>
              <a:rPr lang="en-US" sz="1400" dirty="0" smtClean="0">
                <a:hlinkClick r:id="rId4" action="ppaction://hlinksldjump"/>
              </a:rPr>
              <a:t>Visual </a:t>
            </a:r>
            <a:r>
              <a:rPr lang="en-US" sz="1400" dirty="0" smtClean="0"/>
              <a:t>– </a:t>
            </a:r>
            <a:r>
              <a:rPr lang="en-US" sz="1400" dirty="0" smtClean="0">
                <a:hlinkClick r:id="rId5" action="ppaction://hlinksldjump"/>
              </a:rPr>
              <a:t>Aural</a:t>
            </a:r>
            <a:r>
              <a:rPr lang="en-US" sz="1400" dirty="0" smtClean="0"/>
              <a:t> – </a:t>
            </a:r>
            <a:r>
              <a:rPr lang="en-US" sz="1400" dirty="0" smtClean="0">
                <a:hlinkClick r:id="rId6" action="ppaction://hlinksldjump"/>
              </a:rPr>
              <a:t>Verbal</a:t>
            </a:r>
            <a:r>
              <a:rPr lang="en-US" sz="1400" dirty="0" smtClean="0"/>
              <a:t> – </a:t>
            </a:r>
            <a:r>
              <a:rPr lang="en-US" sz="1400" dirty="0" smtClean="0">
                <a:hlinkClick r:id="rId7" action="ppaction://hlinksldjump"/>
              </a:rPr>
              <a:t>Solitary</a:t>
            </a:r>
            <a:r>
              <a:rPr lang="en-US" sz="1400" dirty="0" smtClean="0"/>
              <a:t> – </a:t>
            </a:r>
            <a:r>
              <a:rPr lang="en-US" sz="1400" dirty="0" smtClean="0">
                <a:hlinkClick r:id="rId8" action="ppaction://hlinksldjump"/>
              </a:rPr>
              <a:t>Physical </a:t>
            </a:r>
            <a:r>
              <a:rPr lang="en-US" sz="1400" dirty="0" smtClean="0"/>
              <a:t>- </a:t>
            </a:r>
            <a:r>
              <a:rPr lang="en-US" sz="1400" dirty="0" smtClean="0">
                <a:hlinkClick r:id="rId9" action="ppaction://hlinksldjump"/>
              </a:rPr>
              <a:t>Social</a:t>
            </a:r>
            <a:endParaRPr lang="en-US" sz="1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07223"/>
          </a:xfrm>
        </p:spPr>
        <p:txBody>
          <a:bodyPr>
            <a:noAutofit/>
          </a:bodyPr>
          <a:lstStyle/>
          <a:p>
            <a:r>
              <a:rPr lang="en-US" sz="1700" b="1" dirty="0"/>
              <a:t>Visual (spatial) </a:t>
            </a:r>
            <a:r>
              <a:rPr lang="en-US" sz="1700" dirty="0"/>
              <a:t>– You seem to comprehend new information when you can see a picture or graphic to illustrate it</a:t>
            </a:r>
            <a:r>
              <a:rPr lang="en-US" sz="1700" dirty="0" smtClean="0"/>
              <a:t>.</a:t>
            </a:r>
          </a:p>
          <a:p>
            <a:r>
              <a:rPr lang="en-US" sz="1700" dirty="0" smtClean="0"/>
              <a:t>If someone asks you for directions, do you tend to draw them a map? Do you typically find that you have a "good sense of direction?" Can you easily remember where you parked your car in a large parking lot? Do you often find yourself "doodling" while taking notes? If these ideas seem to describe you, then you are likely a visual learner.</a:t>
            </a:r>
          </a:p>
          <a:p>
            <a:r>
              <a:rPr lang="en-US" sz="1700" dirty="0" smtClean="0"/>
              <a:t>A person with a visual learning style may often say these phrases: </a:t>
            </a:r>
          </a:p>
          <a:p>
            <a:pPr lvl="1"/>
            <a:r>
              <a:rPr lang="en-US" sz="1700" dirty="0" smtClean="0"/>
              <a:t>Let me show you.</a:t>
            </a:r>
          </a:p>
          <a:p>
            <a:pPr lvl="1"/>
            <a:r>
              <a:rPr lang="en-US" sz="1700" dirty="0" smtClean="0"/>
              <a:t>I can picture it in my mind.</a:t>
            </a:r>
          </a:p>
          <a:p>
            <a:pPr lvl="1"/>
            <a:r>
              <a:rPr lang="en-US" sz="1700" dirty="0" smtClean="0"/>
              <a:t>I </a:t>
            </a:r>
            <a:r>
              <a:rPr lang="en-US" sz="1700" dirty="0" smtClean="0"/>
              <a:t>can see his face, but I can't </a:t>
            </a:r>
            <a:r>
              <a:rPr lang="en-US" sz="1700" dirty="0" smtClean="0"/>
              <a:t>remember </a:t>
            </a:r>
            <a:r>
              <a:rPr lang="en-US" sz="1700" dirty="0" smtClean="0"/>
              <a:t>his name</a:t>
            </a:r>
            <a:r>
              <a:rPr lang="en-US" sz="1700" dirty="0" smtClean="0"/>
              <a:t>.</a:t>
            </a:r>
          </a:p>
          <a:p>
            <a:r>
              <a:rPr lang="en-US" sz="1700" dirty="0" smtClean="0"/>
              <a:t>Learn </a:t>
            </a:r>
            <a:r>
              <a:rPr lang="en-US" sz="1700" dirty="0"/>
              <a:t>by reading or seeing pictures. </a:t>
            </a:r>
            <a:r>
              <a:rPr lang="en-US" sz="1700" dirty="0" smtClean="0"/>
              <a:t>Understand </a:t>
            </a:r>
            <a:r>
              <a:rPr lang="en-US" sz="1700" dirty="0"/>
              <a:t>and remember things by sight. You can picture what you are learning in your head, and you learn best by using methods that are primarily visual. You like to see what you are learning.</a:t>
            </a:r>
          </a:p>
          <a:p>
            <a:r>
              <a:rPr lang="en-US" sz="1700" dirty="0"/>
              <a:t>As a visual learner, you are usually neat and clean. You often close your eyes to visualize or remember something, and you will find something to watch if you become bored. You may have difficulty with spoken directions and may be easily distracted by sounds. You are attracted to color and to spoken language (like stories) that is rich in imagery</a:t>
            </a:r>
            <a:r>
              <a:rPr lang="en-US" sz="1700" dirty="0" smtClean="0"/>
              <a:t>.</a:t>
            </a:r>
            <a:endParaRPr lang="en-US" sz="1700" dirty="0"/>
          </a:p>
        </p:txBody>
      </p:sp>
      <p:sp>
        <p:nvSpPr>
          <p:cNvPr id="2" name="Title 1"/>
          <p:cNvSpPr>
            <a:spLocks noGrp="1"/>
          </p:cNvSpPr>
          <p:nvPr>
            <p:ph type="title"/>
          </p:nvPr>
        </p:nvSpPr>
        <p:spPr/>
        <p:txBody>
          <a:bodyPr>
            <a:normAutofit/>
          </a:bodyPr>
          <a:lstStyle/>
          <a:p>
            <a:r>
              <a:rPr lang="en-US" sz="5400" dirty="0" smtClean="0"/>
              <a:t>Visual Learning Style </a:t>
            </a:r>
            <a:endParaRPr lang="en-US" sz="5400"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2" action="ppaction://hlinksldjump"/>
              </a:rPr>
              <a:t>Intro </a:t>
            </a:r>
            <a:r>
              <a:rPr lang="en-US" sz="1400" dirty="0" smtClean="0"/>
              <a:t>- </a:t>
            </a:r>
            <a:r>
              <a:rPr lang="en-US" sz="1400" dirty="0" smtClean="0">
                <a:hlinkClick r:id="rId3" action="ppaction://hlinksldjump"/>
              </a:rPr>
              <a:t>Logical </a:t>
            </a:r>
            <a:r>
              <a:rPr lang="en-US" sz="1400" dirty="0" smtClean="0"/>
              <a:t>– </a:t>
            </a:r>
            <a:r>
              <a:rPr lang="en-US" sz="1400" dirty="0" smtClean="0">
                <a:hlinkClick r:id="rId4" action="ppaction://hlinksldjump"/>
              </a:rPr>
              <a:t>Visual </a:t>
            </a:r>
            <a:r>
              <a:rPr lang="en-US" sz="1400" dirty="0" smtClean="0"/>
              <a:t>– </a:t>
            </a:r>
            <a:r>
              <a:rPr lang="en-US" sz="1400" dirty="0" smtClean="0">
                <a:hlinkClick r:id="rId5" action="ppaction://hlinksldjump"/>
              </a:rPr>
              <a:t>Aural</a:t>
            </a:r>
            <a:r>
              <a:rPr lang="en-US" sz="1400" dirty="0" smtClean="0"/>
              <a:t> – </a:t>
            </a:r>
            <a:r>
              <a:rPr lang="en-US" sz="1400" dirty="0" smtClean="0">
                <a:hlinkClick r:id="rId6" action="ppaction://hlinksldjump"/>
              </a:rPr>
              <a:t>Verbal</a:t>
            </a:r>
            <a:r>
              <a:rPr lang="en-US" sz="1400" dirty="0" smtClean="0"/>
              <a:t> – </a:t>
            </a:r>
            <a:r>
              <a:rPr lang="en-US" sz="1400" dirty="0" smtClean="0">
                <a:hlinkClick r:id="rId7" action="ppaction://hlinksldjump"/>
              </a:rPr>
              <a:t>Solitary</a:t>
            </a:r>
            <a:r>
              <a:rPr lang="en-US" sz="1400" dirty="0" smtClean="0"/>
              <a:t> – </a:t>
            </a:r>
            <a:r>
              <a:rPr lang="en-US" sz="1400" dirty="0" smtClean="0">
                <a:hlinkClick r:id="rId8" action="ppaction://hlinksldjump"/>
              </a:rPr>
              <a:t>Physical </a:t>
            </a:r>
            <a:r>
              <a:rPr lang="en-US" sz="1400" dirty="0" smtClean="0"/>
              <a:t>- </a:t>
            </a:r>
            <a:r>
              <a:rPr lang="en-US" sz="1400" dirty="0" smtClean="0">
                <a:hlinkClick r:id="rId9" action="ppaction://hlinksldjump"/>
              </a:rPr>
              <a:t>Social</a:t>
            </a:r>
            <a:endParaRPr lang="en-US" sz="1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1023"/>
          </a:xfrm>
        </p:spPr>
        <p:txBody>
          <a:bodyPr>
            <a:normAutofit lnSpcReduction="10000"/>
          </a:bodyPr>
          <a:lstStyle/>
          <a:p>
            <a:pPr>
              <a:spcBef>
                <a:spcPts val="0"/>
              </a:spcBef>
            </a:pPr>
            <a:r>
              <a:rPr lang="en-US" sz="1800" dirty="0"/>
              <a:t>What does being a "visual" person like this mean to you as you attempt to learn new things? With the evolution of the Internet, there has never been a better time to be a visual learner. Using a search engine, one can easily locate images and diagrams for most concepts covered in a course. Take advantage of these resources.</a:t>
            </a:r>
          </a:p>
          <a:p>
            <a:pPr>
              <a:spcBef>
                <a:spcPts val="0"/>
              </a:spcBef>
            </a:pPr>
            <a:r>
              <a:rPr lang="en-US" sz="1800" dirty="0"/>
              <a:t>In addition to the visual resources which you can find online, there is benefit to drawing things out for yourself and/or visualizing things in your mind. You may find it beneficial to draw concept maps to illustrate related ideas. Make use of your impulse to scribble by producing items that are related to the course content.</a:t>
            </a:r>
          </a:p>
          <a:p>
            <a:pPr>
              <a:spcBef>
                <a:spcPts val="0"/>
              </a:spcBef>
            </a:pPr>
            <a:r>
              <a:rPr lang="en-US" sz="1800" dirty="0"/>
              <a:t>Organizing information using colors may be especially beneficial for you. As you take notes, underline or highlight items using colors.</a:t>
            </a:r>
          </a:p>
          <a:p>
            <a:r>
              <a:rPr lang="en-US" sz="1800" dirty="0"/>
              <a:t>Here are some things that visual learners like you can do to learn better:</a:t>
            </a:r>
          </a:p>
          <a:p>
            <a:pPr lvl="1"/>
            <a:r>
              <a:rPr lang="en-US" sz="1400" dirty="0"/>
              <a:t>Sit near the front of the classroom. (It won't mean you're the teacher's pet!)</a:t>
            </a:r>
          </a:p>
          <a:p>
            <a:pPr lvl="1"/>
            <a:r>
              <a:rPr lang="en-US" sz="1400" dirty="0"/>
              <a:t>Have your eyesight checked on a regular basis.</a:t>
            </a:r>
          </a:p>
          <a:p>
            <a:pPr lvl="1"/>
            <a:r>
              <a:rPr lang="en-US" sz="1400" dirty="0"/>
              <a:t>Use flashcards to learn new words.</a:t>
            </a:r>
          </a:p>
          <a:p>
            <a:pPr lvl="1"/>
            <a:r>
              <a:rPr lang="en-US" sz="1400" dirty="0"/>
              <a:t>Try to visualize things that you hear or things that are read to you.</a:t>
            </a:r>
          </a:p>
          <a:p>
            <a:pPr lvl="1"/>
            <a:r>
              <a:rPr lang="en-US" sz="1400" dirty="0"/>
              <a:t>Write down key words, ideas, or instructions.</a:t>
            </a:r>
          </a:p>
          <a:p>
            <a:pPr lvl="1"/>
            <a:r>
              <a:rPr lang="en-US" sz="1400" dirty="0"/>
              <a:t>Draw pictures to help explain new concepts and then explain the pictures.</a:t>
            </a:r>
          </a:p>
          <a:p>
            <a:pPr lvl="1"/>
            <a:r>
              <a:rPr lang="en-US" sz="1400" dirty="0"/>
              <a:t>Color code things.</a:t>
            </a:r>
          </a:p>
          <a:p>
            <a:pPr lvl="1"/>
            <a:r>
              <a:rPr lang="en-US" sz="1400" dirty="0"/>
              <a:t>Avoid distractions during study times.</a:t>
            </a:r>
          </a:p>
          <a:p>
            <a:pPr lvl="1"/>
            <a:r>
              <a:rPr lang="en-US" sz="1400" dirty="0"/>
              <a:t>Remember that you need to </a:t>
            </a:r>
            <a:r>
              <a:rPr lang="en-US" sz="1400" b="1" dirty="0"/>
              <a:t>see</a:t>
            </a:r>
            <a:r>
              <a:rPr lang="en-US" sz="1400" dirty="0"/>
              <a:t> things, not just hear things, to learn well.</a:t>
            </a:r>
          </a:p>
          <a:p>
            <a:endParaRPr lang="en-US" sz="1800" dirty="0"/>
          </a:p>
        </p:txBody>
      </p:sp>
      <p:sp>
        <p:nvSpPr>
          <p:cNvPr id="2" name="Title 1"/>
          <p:cNvSpPr>
            <a:spLocks noGrp="1"/>
          </p:cNvSpPr>
          <p:nvPr>
            <p:ph type="title"/>
          </p:nvPr>
        </p:nvSpPr>
        <p:spPr/>
        <p:txBody>
          <a:bodyPr>
            <a:normAutofit/>
          </a:bodyPr>
          <a:lstStyle/>
          <a:p>
            <a:r>
              <a:rPr lang="en-US" dirty="0" smtClean="0"/>
              <a:t>Implications for Learning</a:t>
            </a:r>
            <a:endParaRPr lang="en-US" dirty="0"/>
          </a:p>
        </p:txBody>
      </p:sp>
      <p:sp>
        <p:nvSpPr>
          <p:cNvPr id="5" name="TextBox 4"/>
          <p:cNvSpPr txBox="1"/>
          <p:nvPr/>
        </p:nvSpPr>
        <p:spPr>
          <a:xfrm>
            <a:off x="3135624" y="6321623"/>
            <a:ext cx="6008376" cy="307777"/>
          </a:xfrm>
          <a:prstGeom prst="rect">
            <a:avLst/>
          </a:prstGeom>
          <a:noFill/>
        </p:spPr>
        <p:txBody>
          <a:bodyPr wrap="none" rtlCol="0">
            <a:spAutoFit/>
          </a:bodyPr>
          <a:lstStyle/>
          <a:p>
            <a:r>
              <a:rPr lang="en-US" sz="1400" dirty="0" smtClean="0">
                <a:hlinkClick r:id="rId2" action="ppaction://hlinksldjump"/>
              </a:rPr>
              <a:t>Intro </a:t>
            </a:r>
            <a:r>
              <a:rPr lang="en-US" sz="1400" dirty="0" smtClean="0"/>
              <a:t>- </a:t>
            </a:r>
            <a:r>
              <a:rPr lang="en-US" sz="1400" dirty="0" smtClean="0">
                <a:hlinkClick r:id="rId3" action="ppaction://hlinksldjump"/>
              </a:rPr>
              <a:t>Logical </a:t>
            </a:r>
            <a:r>
              <a:rPr lang="en-US" sz="1400" dirty="0" smtClean="0"/>
              <a:t>– </a:t>
            </a:r>
            <a:r>
              <a:rPr lang="en-US" sz="1400" dirty="0" smtClean="0">
                <a:hlinkClick r:id="rId4" action="ppaction://hlinksldjump"/>
              </a:rPr>
              <a:t>Visual </a:t>
            </a:r>
            <a:r>
              <a:rPr lang="en-US" sz="1400" dirty="0" smtClean="0"/>
              <a:t>– </a:t>
            </a:r>
            <a:r>
              <a:rPr lang="en-US" sz="1400" dirty="0" smtClean="0">
                <a:hlinkClick r:id="rId5" action="ppaction://hlinksldjump"/>
              </a:rPr>
              <a:t>Aural</a:t>
            </a:r>
            <a:r>
              <a:rPr lang="en-US" sz="1400" dirty="0" smtClean="0"/>
              <a:t> – </a:t>
            </a:r>
            <a:r>
              <a:rPr lang="en-US" sz="1400" dirty="0" smtClean="0">
                <a:hlinkClick r:id="rId6" action="ppaction://hlinksldjump"/>
              </a:rPr>
              <a:t>Verbal</a:t>
            </a:r>
            <a:r>
              <a:rPr lang="en-US" sz="1400" dirty="0" smtClean="0"/>
              <a:t> – </a:t>
            </a:r>
            <a:r>
              <a:rPr lang="en-US" sz="1400" dirty="0" smtClean="0">
                <a:hlinkClick r:id="rId7" action="ppaction://hlinksldjump"/>
              </a:rPr>
              <a:t>Solitary</a:t>
            </a:r>
            <a:r>
              <a:rPr lang="en-US" sz="1400" dirty="0" smtClean="0"/>
              <a:t> – </a:t>
            </a:r>
            <a:r>
              <a:rPr lang="en-US" sz="1400" dirty="0" smtClean="0">
                <a:hlinkClick r:id="rId8" action="ppaction://hlinksldjump"/>
              </a:rPr>
              <a:t>Physical </a:t>
            </a:r>
            <a:r>
              <a:rPr lang="en-US" sz="1400" dirty="0" smtClean="0"/>
              <a:t>- </a:t>
            </a:r>
            <a:r>
              <a:rPr lang="en-US" sz="1400" dirty="0" smtClean="0">
                <a:hlinkClick r:id="rId9" action="ppaction://hlinksldjump"/>
              </a:rPr>
              <a:t>Social</a:t>
            </a:r>
            <a:endParaRPr lang="en-US" sz="1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3015</TotalTime>
  <Words>5116</Words>
  <Application>Microsoft Office PowerPoint</Application>
  <PresentationFormat>On-screen Show (4:3)</PresentationFormat>
  <Paragraphs>302</Paragraphs>
  <Slides>32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Calibri</vt:lpstr>
      <vt:lpstr>Lucida Sans Unicode</vt:lpstr>
      <vt:lpstr>Verdana</vt:lpstr>
      <vt:lpstr>Wingdings 2</vt:lpstr>
      <vt:lpstr>Wingdings 3</vt:lpstr>
      <vt:lpstr>Concourse</vt:lpstr>
      <vt:lpstr>Preparation for Online Learning Courses</vt:lpstr>
      <vt:lpstr>Different Ways to Learn </vt:lpstr>
      <vt:lpstr>Most Common Learning Categories</vt:lpstr>
      <vt:lpstr>Learning Styles</vt:lpstr>
      <vt:lpstr>How to Learn Better Based on Your Learning Style</vt:lpstr>
      <vt:lpstr>Logical Learning Style </vt:lpstr>
      <vt:lpstr>Implications for Learning </vt:lpstr>
      <vt:lpstr>Visual Learning Style </vt:lpstr>
      <vt:lpstr>Implications for Learning</vt:lpstr>
      <vt:lpstr>Aural Learning Style </vt:lpstr>
      <vt:lpstr>Implications for Learning</vt:lpstr>
      <vt:lpstr>Verbal Learning Style </vt:lpstr>
      <vt:lpstr>Implications for Learning </vt:lpstr>
      <vt:lpstr>Solitary Learning Style </vt:lpstr>
      <vt:lpstr>Implications for Learning</vt:lpstr>
      <vt:lpstr>Physical Learning Style </vt:lpstr>
      <vt:lpstr>Implications for Learning </vt:lpstr>
      <vt:lpstr>Social Learning Style </vt:lpstr>
      <vt:lpstr>Implications for Learning </vt:lpstr>
      <vt:lpstr>Implications for Learning </vt:lpstr>
      <vt:lpstr>Life Factors</vt:lpstr>
      <vt:lpstr>Life Factors</vt:lpstr>
      <vt:lpstr>Life Factors</vt:lpstr>
      <vt:lpstr>Life Factors </vt:lpstr>
      <vt:lpstr>Life Factors</vt:lpstr>
      <vt:lpstr>Life Factors</vt:lpstr>
      <vt:lpstr>Personal Attributes</vt:lpstr>
      <vt:lpstr>Reading Rate Recall</vt:lpstr>
      <vt:lpstr>Technical Competency </vt:lpstr>
      <vt:lpstr>Technical Knowledge</vt:lpstr>
      <vt:lpstr>Typing Speed Accuracy</vt:lpstr>
      <vt:lpstr>Additional Information on Learning Styles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Online Learning Courses</dc:title>
  <dc:creator>Buffie Schmidt</dc:creator>
  <cp:lastModifiedBy>Schmidt, Buffie</cp:lastModifiedBy>
  <cp:revision>167</cp:revision>
  <dcterms:created xsi:type="dcterms:W3CDTF">2011-01-19T19:51:06Z</dcterms:created>
  <dcterms:modified xsi:type="dcterms:W3CDTF">2013-08-29T00:18:12Z</dcterms:modified>
</cp:coreProperties>
</file>