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slideLayouts/slideLayout307.xml" ContentType="application/vnd.openxmlformats-officedocument.presentationml.slideLayout+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Override PartName="/ppt/slideLayouts/slideLayout269.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158.xml" ContentType="application/vnd.openxmlformats-officedocument.presentationml.slide+xml"/>
  <Override PartName="/ppt/slideLayouts/slideLayout225.xml" ContentType="application/vnd.openxmlformats-officedocument.presentationml.slideLayout+xml"/>
  <Override PartName="/ppt/slideLayouts/slideLayout272.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diagrams/data2.xml" ContentType="application/vnd.openxmlformats-officedocument.drawingml.diagramData+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Layouts/slideLayout326.xml" ContentType="application/vnd.openxmlformats-officedocument.presentationml.slideLayout+xml"/>
  <Override PartName="/ppt/notesSlides/notesSlide135.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slideMasters/slideMaster27.xml" ContentType="application/vnd.openxmlformats-officedocument.presentationml.slideMaster+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Layouts/slideLayout288.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66.xml" ContentType="application/vnd.openxmlformats-officedocument.presentationml.slideLayout+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theme/theme26.xml" ContentType="application/vnd.openxmlformats-officedocument.them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Masters/slideMaster30.xml" ContentType="application/vnd.openxmlformats-officedocument.presentationml.slideMaster+xml"/>
  <Override PartName="/ppt/slideLayouts/slideLayout244.xml" ContentType="application/vnd.openxmlformats-officedocument.presentationml.slideLayout+xml"/>
  <Override PartName="/ppt/slideLayouts/slideLayout291.xml" ContentType="application/vnd.openxmlformats-officedocument.presentationml.slideLayout+xml"/>
  <Override PartName="/ppt/notesSlides/notesSlide129.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diagrams/colors1.xml" ContentType="application/vnd.openxmlformats-officedocument.drawingml.diagramColors+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notesSlides/notesSlide110.xml" ContentType="application/vnd.openxmlformats-officedocument.presentationml.notesSlide+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s/slide149.xml" ContentType="application/vnd.openxmlformats-officedocument.presentationml.slide+xml"/>
  <Override PartName="/ppt/slideLayouts/slideLayout4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notesSlides/notesSlide148.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notesSlides/notesSlide126.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slides/slide130.xml" ContentType="application/vnd.openxmlformats-officedocument.presentationml.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s/slide124.xml" ContentType="application/vnd.openxmlformats-officedocument.presentationml.slide+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notesSlides/notesSlide123.xml" ContentType="application/vnd.openxmlformats-officedocument.presentationml.notesSlide+xml"/>
  <Override PartName="/ppt/slides/slide4.xml" ContentType="application/vnd.openxmlformats-officedocument.presentationml.slide+xml"/>
  <Override PartName="/ppt/slides/slide54.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notesSlides/notesSlide67.xml" ContentType="application/vnd.openxmlformats-officedocument.presentationml.notesSlid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theme/theme14.xml" ContentType="application/vnd.openxmlformats-officedocument.theme+xml"/>
  <Override PartName="/ppt/notesSlides/notesSlide139.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slides/slide143.xml" ContentType="application/vnd.openxmlformats-officedocument.presentationml.slide+xml"/>
  <Override PartName="/ppt/theme/theme6.xml" ContentType="application/vnd.openxmlformats-officedocument.theme+xml"/>
  <Override PartName="/ppt/slideLayouts/slideLayout69.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142.xml" ContentType="application/vnd.openxmlformats-officedocument.presentationml.notesSlide+xml"/>
  <Override PartName="/ppt/slides/slide26.xml" ContentType="application/vnd.openxmlformats-officedocument.presentationml.slide+xml"/>
  <Override PartName="/ppt/slides/slide73.xml" ContentType="application/vnd.openxmlformats-officedocument.presentationml.slide+xml"/>
  <Override PartName="/ppt/slides/slide121.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notesSlides/notesSlide17.xml" ContentType="application/vnd.openxmlformats-officedocument.presentationml.notesSlide+xml"/>
  <Override PartName="/ppt/notesSlides/notesSlide64.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s/slide159.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s/slide89.xml" ContentType="application/vnd.openxmlformats-officedocument.presentationml.slide+xml"/>
  <Override PartName="/ppt/slides/slide137.xml" ContentType="application/vnd.openxmlformats-officedocument.presentationml.slide+xml"/>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notesSlides/notesSlide136.xml" ContentType="application/vnd.openxmlformats-officedocument.presentationml.notesSlide+xml"/>
  <Override PartName="/ppt/slides/slide67.xml" ContentType="application/vnd.openxmlformats-officedocument.presentationml.slide+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notesSlides/notesSlide114.xml" ContentType="application/vnd.openxmlformats-officedocument.presentationml.notesSlide+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notesSlides/notesSlide58.xml" ContentType="application/vnd.openxmlformats-officedocument.presentationml.notesSlide+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slideLayouts/slideLayout100.xml" ContentType="application/vnd.openxmlformats-officedocument.presentationml.slideLayout+xml"/>
  <Override PartName="/ppt/slideMasters/slideMaster6.xml" ContentType="application/vnd.openxmlformats-officedocument.presentationml.slideMaster+xml"/>
  <Override PartName="/ppt/slides/slide109.xml" ContentType="application/vnd.openxmlformats-officedocument.presentationml.slide+xml"/>
  <Override PartName="/ppt/slides/slide156.xml" ContentType="application/vnd.openxmlformats-officedocument.presentationml.slide+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notesSlides/notesSlide108.xml" ContentType="application/vnd.openxmlformats-officedocument.presentationml.notesSlide+xml"/>
  <Override PartName="/ppt/notesSlides/notesSlide155.xml" ContentType="application/vnd.openxmlformats-officedocument.presentationml.notesSlide+xml"/>
  <Override PartName="/ppt/slides/slide134.xml" ContentType="application/vnd.openxmlformats-officedocument.presentationml.slide+xml"/>
  <Override PartName="/ppt/slideLayouts/slideLayout201.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39.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diagrams/colors2.xml" ContentType="application/vnd.openxmlformats-officedocument.drawingml.diagramColors+xml"/>
  <Override PartName="/ppt/notesSlides/notesSlide133.xml" ContentType="application/vnd.openxmlformats-officedocument.presentationml.notesSlide+xml"/>
  <Override PartName="/ppt/slides/slide17.xml" ContentType="application/vnd.openxmlformats-officedocument.presentationml.slide+xml"/>
  <Override PartName="/ppt/slides/slide64.xml" ContentType="application/vnd.openxmlformats-officedocument.presentationml.slide+xml"/>
  <Override PartName="/ppt/slides/slide112.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notesSlides/notesSlide77.xml" ContentType="application/vnd.openxmlformats-officedocument.presentationml.notes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302.xml" ContentType="application/vnd.openxmlformats-officedocument.presentationml.slideLayout+xml"/>
  <Override PartName="/ppt/diagrams/quickStyle1.xml" ContentType="application/vnd.openxmlformats-officedocument.drawingml.diagramStyle+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Masters/slideMaster25.xml" ContentType="application/vnd.openxmlformats-officedocument.presentationml.slideMaster+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slideLayouts/slideLayout275.xml" ContentType="application/vnd.openxmlformats-officedocument.presentationml.slideLayout+xml"/>
  <Override PartName="/ppt/slideLayouts/slideLayout286.xml" ContentType="application/vnd.openxmlformats-officedocument.presentationml.slideLayout+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Layouts/slideLayout329.xml" ContentType="application/vnd.openxmlformats-officedocument.presentationml.slideLayout+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notesSlides/notesSlide116.xml" ContentType="application/vnd.openxmlformats-officedocument.presentationml.notesSlide+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s/slide147.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diagrams/layout1.xml" ContentType="application/vnd.openxmlformats-officedocument.drawingml.diagramLayout+xml"/>
  <Override PartName="/ppt/notesSlides/notesSlide146.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notesSlides/notesSlide118.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121.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notesSlides/notesSlide137.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s/slide141.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slideMasters/slideMaster29.xml" ContentType="application/vnd.openxmlformats-officedocument.presentationml.slideMaster+xml"/>
  <Override PartName="/ppt/slides/slide46.xml" ContentType="application/vnd.openxmlformats-officedocument.presentationml.slide+xml"/>
  <Override PartName="/ppt/slides/slide93.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140.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s/slide157.xml" ContentType="application/vnd.openxmlformats-officedocument.presentationml.slide+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31.xml" ContentType="application/vnd.openxmlformats-officedocument.them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diagrams/data1.xml" ContentType="application/vnd.openxmlformats-officedocument.drawingml.diagramData+xml"/>
  <Override PartName="/ppt/slides/slide113.xml" ContentType="application/vnd.openxmlformats-officedocument.presentationml.slide+xml"/>
  <Override PartName="/ppt/slides/slide160.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notesSlides/notesSlide78.xml" ContentType="application/vnd.openxmlformats-officedocument.presentationml.notesSlide+xml"/>
  <Override PartName="/ppt/notesSlides/notesSlide134.xml" ContentType="application/vnd.openxmlformats-officedocument.presentationml.notesSlide+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diagrams/quickStyle2.xml" ContentType="application/vnd.openxmlformats-officedocument.drawingml.diagramStyl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notesSlides/notesSlide56.xml" ContentType="application/vnd.openxmlformats-officedocument.presentationml.notesSlide+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s/slide129.xml" ContentType="application/vnd.openxmlformats-officedocument.presentationml.slide+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notesSlides/notesSlide128.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notesSlides/notesSlide106.xml" ContentType="application/vnd.openxmlformats-officedocument.presentationml.notesSlide+xml"/>
  <Override PartName="/ppt/notesSlides/notesSlide153.xml" ContentType="application/vnd.openxmlformats-officedocument.presentationml.notesSlide+xml"/>
  <Override PartName="/ppt/slides/slide132.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37.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notesSlides/notesSlide131.xml" ContentType="application/vnd.openxmlformats-officedocument.presentationml.notes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notesSlides/notesSlide28.xml" ContentType="application/vnd.openxmlformats-officedocument.presentationml.notesSlide+xml"/>
  <Override PartName="/ppt/notesSlides/notesSlide75.xml" ContentType="application/vnd.openxmlformats-officedocument.presentationml.notes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s/slide148.xml" ContentType="application/vnd.openxmlformats-officedocument.presentationml.slide+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diagrams/layout2.xml" ContentType="application/vnd.openxmlformats-officedocument.drawingml.diagramLayout+xml"/>
  <Override PartName="/ppt/notesSlides/notesSlide31.xml" ContentType="application/vnd.openxmlformats-officedocument.presentationml.notesSlide+xml"/>
  <Override PartName="/ppt/slides/slide126.xml" ContentType="application/vnd.openxmlformats-officedocument.presentationml.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notesSlides/notesSlide147.xml" ContentType="application/vnd.openxmlformats-officedocument.presentationml.notesSlide+xml"/>
  <Override PartName="/ppt/slides/slide78.xml" ContentType="application/vnd.openxmlformats-officedocument.presentationml.slid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slides/slide145.xml" ContentType="application/vnd.openxmlformats-officedocument.presentationml.slide+xml"/>
  <Override PartName="/ppt/theme/theme8.xml" ContentType="application/vnd.openxmlformats-officedocument.theme+xml"/>
  <Override PartName="/ppt/notesSlides/notesSlide119.xml" ContentType="application/vnd.openxmlformats-officedocument.presentationml.notesSlide+xml"/>
  <Override PartName="/ppt/slides/slide97.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notesSlides/notesSlide144.xml" ContentType="application/vnd.openxmlformats-officedocument.presentationml.notesSlide+xml"/>
  <Override PartName="/ppt/slides/slide28.xml" ContentType="application/vnd.openxmlformats-officedocument.presentationml.slide+xml"/>
  <Override PartName="/ppt/slides/slide75.xml" ContentType="application/vnd.openxmlformats-officedocument.presentationml.slide+xml"/>
  <Override PartName="/ppt/slides/slide123.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notesSlides/notesSlide88.xml" ContentType="application/vnd.openxmlformats-officedocument.presentationml.notesSlide+xml"/>
  <Override PartName="/ppt/slides/slide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1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7" r:id="rId1"/>
    <p:sldMasterId id="2147483929" r:id="rId2"/>
    <p:sldMasterId id="2147483941" r:id="rId3"/>
    <p:sldMasterId id="2147483953" r:id="rId4"/>
    <p:sldMasterId id="2147483965" r:id="rId5"/>
    <p:sldMasterId id="2147483977" r:id="rId6"/>
    <p:sldMasterId id="2147483989" r:id="rId7"/>
    <p:sldMasterId id="2147484001" r:id="rId8"/>
    <p:sldMasterId id="2147484013" r:id="rId9"/>
    <p:sldMasterId id="2147484025" r:id="rId10"/>
    <p:sldMasterId id="2147484037" r:id="rId11"/>
    <p:sldMasterId id="2147484049" r:id="rId12"/>
    <p:sldMasterId id="2147484061" r:id="rId13"/>
    <p:sldMasterId id="2147484073" r:id="rId14"/>
    <p:sldMasterId id="2147484085" r:id="rId15"/>
    <p:sldMasterId id="2147484097" r:id="rId16"/>
    <p:sldMasterId id="2147484109" r:id="rId17"/>
    <p:sldMasterId id="2147484121" r:id="rId18"/>
    <p:sldMasterId id="2147484133" r:id="rId19"/>
    <p:sldMasterId id="2147484145" r:id="rId20"/>
    <p:sldMasterId id="2147484157" r:id="rId21"/>
    <p:sldMasterId id="2147484169" r:id="rId22"/>
    <p:sldMasterId id="2147484181" r:id="rId23"/>
    <p:sldMasterId id="2147484194" r:id="rId24"/>
    <p:sldMasterId id="2147484206" r:id="rId25"/>
    <p:sldMasterId id="2147484218" r:id="rId26"/>
    <p:sldMasterId id="2147484230" r:id="rId27"/>
    <p:sldMasterId id="2147484242" r:id="rId28"/>
    <p:sldMasterId id="2147484254" r:id="rId29"/>
    <p:sldMasterId id="2147484590" r:id="rId30"/>
  </p:sldMasterIdLst>
  <p:notesMasterIdLst>
    <p:notesMasterId r:id="rId194"/>
  </p:notesMasterIdLst>
  <p:handoutMasterIdLst>
    <p:handoutMasterId r:id="rId195"/>
  </p:handoutMasterIdLst>
  <p:sldIdLst>
    <p:sldId id="260" r:id="rId31"/>
    <p:sldId id="258" r:id="rId32"/>
    <p:sldId id="259" r:id="rId33"/>
    <p:sldId id="263" r:id="rId34"/>
    <p:sldId id="419" r:id="rId35"/>
    <p:sldId id="264" r:id="rId36"/>
    <p:sldId id="265" r:id="rId37"/>
    <p:sldId id="266" r:id="rId38"/>
    <p:sldId id="267" r:id="rId39"/>
    <p:sldId id="268" r:id="rId40"/>
    <p:sldId id="269" r:id="rId41"/>
    <p:sldId id="270" r:id="rId42"/>
    <p:sldId id="271" r:id="rId43"/>
    <p:sldId id="272" r:id="rId44"/>
    <p:sldId id="273" r:id="rId45"/>
    <p:sldId id="274" r:id="rId46"/>
    <p:sldId id="275" r:id="rId47"/>
    <p:sldId id="276" r:id="rId48"/>
    <p:sldId id="277" r:id="rId49"/>
    <p:sldId id="278" r:id="rId50"/>
    <p:sldId id="421" r:id="rId51"/>
    <p:sldId id="418" r:id="rId52"/>
    <p:sldId id="423" r:id="rId53"/>
    <p:sldId id="420" r:id="rId54"/>
    <p:sldId id="279" r:id="rId55"/>
    <p:sldId id="295" r:id="rId56"/>
    <p:sldId id="287" r:id="rId57"/>
    <p:sldId id="288" r:id="rId58"/>
    <p:sldId id="289" r:id="rId59"/>
    <p:sldId id="290" r:id="rId60"/>
    <p:sldId id="291" r:id="rId61"/>
    <p:sldId id="292" r:id="rId62"/>
    <p:sldId id="293" r:id="rId63"/>
    <p:sldId id="390" r:id="rId64"/>
    <p:sldId id="391" r:id="rId65"/>
    <p:sldId id="392" r:id="rId66"/>
    <p:sldId id="393" r:id="rId67"/>
    <p:sldId id="377" r:id="rId68"/>
    <p:sldId id="378" r:id="rId69"/>
    <p:sldId id="379" r:id="rId70"/>
    <p:sldId id="380" r:id="rId71"/>
    <p:sldId id="381" r:id="rId72"/>
    <p:sldId id="382" r:id="rId73"/>
    <p:sldId id="383" r:id="rId74"/>
    <p:sldId id="384" r:id="rId75"/>
    <p:sldId id="385" r:id="rId76"/>
    <p:sldId id="386" r:id="rId77"/>
    <p:sldId id="387" r:id="rId78"/>
    <p:sldId id="388" r:id="rId79"/>
    <p:sldId id="389" r:id="rId80"/>
    <p:sldId id="297" r:id="rId81"/>
    <p:sldId id="411" r:id="rId82"/>
    <p:sldId id="412" r:id="rId83"/>
    <p:sldId id="283" r:id="rId84"/>
    <p:sldId id="284" r:id="rId85"/>
    <p:sldId id="286" r:id="rId86"/>
    <p:sldId id="281" r:id="rId87"/>
    <p:sldId id="282" r:id="rId88"/>
    <p:sldId id="337" r:id="rId89"/>
    <p:sldId id="338" r:id="rId90"/>
    <p:sldId id="339" r:id="rId91"/>
    <p:sldId id="340" r:id="rId92"/>
    <p:sldId id="341" r:id="rId93"/>
    <p:sldId id="342" r:id="rId94"/>
    <p:sldId id="397" r:id="rId95"/>
    <p:sldId id="345" r:id="rId96"/>
    <p:sldId id="346" r:id="rId97"/>
    <p:sldId id="347" r:id="rId98"/>
    <p:sldId id="348" r:id="rId99"/>
    <p:sldId id="351" r:id="rId100"/>
    <p:sldId id="352" r:id="rId101"/>
    <p:sldId id="353" r:id="rId102"/>
    <p:sldId id="313" r:id="rId103"/>
    <p:sldId id="298" r:id="rId104"/>
    <p:sldId id="299" r:id="rId105"/>
    <p:sldId id="300" r:id="rId106"/>
    <p:sldId id="301" r:id="rId107"/>
    <p:sldId id="302" r:id="rId108"/>
    <p:sldId id="303" r:id="rId109"/>
    <p:sldId id="304" r:id="rId110"/>
    <p:sldId id="314" r:id="rId111"/>
    <p:sldId id="405" r:id="rId112"/>
    <p:sldId id="406" r:id="rId113"/>
    <p:sldId id="399" r:id="rId114"/>
    <p:sldId id="400" r:id="rId115"/>
    <p:sldId id="401" r:id="rId116"/>
    <p:sldId id="402" r:id="rId117"/>
    <p:sldId id="403" r:id="rId118"/>
    <p:sldId id="404" r:id="rId119"/>
    <p:sldId id="407" r:id="rId120"/>
    <p:sldId id="408" r:id="rId121"/>
    <p:sldId id="330" r:id="rId122"/>
    <p:sldId id="331" r:id="rId123"/>
    <p:sldId id="332" r:id="rId124"/>
    <p:sldId id="333" r:id="rId125"/>
    <p:sldId id="334" r:id="rId126"/>
    <p:sldId id="413" r:id="rId127"/>
    <p:sldId id="414" r:id="rId128"/>
    <p:sldId id="415" r:id="rId129"/>
    <p:sldId id="416" r:id="rId130"/>
    <p:sldId id="335" r:id="rId131"/>
    <p:sldId id="336" r:id="rId132"/>
    <p:sldId id="417" r:id="rId133"/>
    <p:sldId id="427" r:id="rId134"/>
    <p:sldId id="428" r:id="rId135"/>
    <p:sldId id="442" r:id="rId136"/>
    <p:sldId id="431" r:id="rId137"/>
    <p:sldId id="441" r:id="rId138"/>
    <p:sldId id="430" r:id="rId139"/>
    <p:sldId id="433" r:id="rId140"/>
    <p:sldId id="443" r:id="rId141"/>
    <p:sldId id="426" r:id="rId142"/>
    <p:sldId id="305" r:id="rId143"/>
    <p:sldId id="306" r:id="rId144"/>
    <p:sldId id="307" r:id="rId145"/>
    <p:sldId id="308" r:id="rId146"/>
    <p:sldId id="309" r:id="rId147"/>
    <p:sldId id="310" r:id="rId148"/>
    <p:sldId id="311" r:id="rId149"/>
    <p:sldId id="324" r:id="rId150"/>
    <p:sldId id="424" r:id="rId151"/>
    <p:sldId id="425" r:id="rId152"/>
    <p:sldId id="315" r:id="rId153"/>
    <p:sldId id="316" r:id="rId154"/>
    <p:sldId id="317" r:id="rId155"/>
    <p:sldId id="318" r:id="rId156"/>
    <p:sldId id="319" r:id="rId157"/>
    <p:sldId id="320" r:id="rId158"/>
    <p:sldId id="321" r:id="rId159"/>
    <p:sldId id="322" r:id="rId160"/>
    <p:sldId id="323" r:id="rId161"/>
    <p:sldId id="409" r:id="rId162"/>
    <p:sldId id="325" r:id="rId163"/>
    <p:sldId id="326" r:id="rId164"/>
    <p:sldId id="327" r:id="rId165"/>
    <p:sldId id="362" r:id="rId166"/>
    <p:sldId id="354" r:id="rId167"/>
    <p:sldId id="355" r:id="rId168"/>
    <p:sldId id="356" r:id="rId169"/>
    <p:sldId id="410" r:id="rId170"/>
    <p:sldId id="357" r:id="rId171"/>
    <p:sldId id="358" r:id="rId172"/>
    <p:sldId id="359" r:id="rId173"/>
    <p:sldId id="360" r:id="rId174"/>
    <p:sldId id="361" r:id="rId175"/>
    <p:sldId id="368" r:id="rId176"/>
    <p:sldId id="396" r:id="rId177"/>
    <p:sldId id="395" r:id="rId178"/>
    <p:sldId id="363" r:id="rId179"/>
    <p:sldId id="364" r:id="rId180"/>
    <p:sldId id="394" r:id="rId181"/>
    <p:sldId id="365" r:id="rId182"/>
    <p:sldId id="366" r:id="rId183"/>
    <p:sldId id="367" r:id="rId184"/>
    <p:sldId id="369" r:id="rId185"/>
    <p:sldId id="370" r:id="rId186"/>
    <p:sldId id="371" r:id="rId187"/>
    <p:sldId id="372" r:id="rId188"/>
    <p:sldId id="373" r:id="rId189"/>
    <p:sldId id="374" r:id="rId190"/>
    <p:sldId id="375" r:id="rId191"/>
    <p:sldId id="376" r:id="rId192"/>
    <p:sldId id="398" r:id="rId19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00"/>
    <a:srgbClr val="FFCC00"/>
    <a:srgbClr val="23B37C"/>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66" d="100"/>
          <a:sy n="66" d="100"/>
        </p:scale>
        <p:origin x="-636" y="-17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784"/>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87.xml"/><Relationship Id="rId21" Type="http://schemas.openxmlformats.org/officeDocument/2006/relationships/slideMaster" Target="slideMasters/slideMaster21.xml"/><Relationship Id="rId42" Type="http://schemas.openxmlformats.org/officeDocument/2006/relationships/slide" Target="slides/slide12.xml"/><Relationship Id="rId63" Type="http://schemas.openxmlformats.org/officeDocument/2006/relationships/slide" Target="slides/slide33.xml"/><Relationship Id="rId84" Type="http://schemas.openxmlformats.org/officeDocument/2006/relationships/slide" Target="slides/slide54.xml"/><Relationship Id="rId138" Type="http://schemas.openxmlformats.org/officeDocument/2006/relationships/slide" Target="slides/slide108.xml"/><Relationship Id="rId159" Type="http://schemas.openxmlformats.org/officeDocument/2006/relationships/slide" Target="slides/slide129.xml"/><Relationship Id="rId170" Type="http://schemas.openxmlformats.org/officeDocument/2006/relationships/slide" Target="slides/slide140.xml"/><Relationship Id="rId191" Type="http://schemas.openxmlformats.org/officeDocument/2006/relationships/slide" Target="slides/slide161.xml"/><Relationship Id="rId196"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7.xml"/><Relationship Id="rId11" Type="http://schemas.openxmlformats.org/officeDocument/2006/relationships/slideMaster" Target="slideMasters/slideMaster11.xml"/><Relationship Id="rId32" Type="http://schemas.openxmlformats.org/officeDocument/2006/relationships/slide" Target="slides/slide2.xml"/><Relationship Id="rId37" Type="http://schemas.openxmlformats.org/officeDocument/2006/relationships/slide" Target="slides/slide7.xml"/><Relationship Id="rId53" Type="http://schemas.openxmlformats.org/officeDocument/2006/relationships/slide" Target="slides/slide23.xml"/><Relationship Id="rId58" Type="http://schemas.openxmlformats.org/officeDocument/2006/relationships/slide" Target="slides/slide28.xml"/><Relationship Id="rId74" Type="http://schemas.openxmlformats.org/officeDocument/2006/relationships/slide" Target="slides/slide44.xml"/><Relationship Id="rId79" Type="http://schemas.openxmlformats.org/officeDocument/2006/relationships/slide" Target="slides/slide49.xml"/><Relationship Id="rId102" Type="http://schemas.openxmlformats.org/officeDocument/2006/relationships/slide" Target="slides/slide72.xml"/><Relationship Id="rId123" Type="http://schemas.openxmlformats.org/officeDocument/2006/relationships/slide" Target="slides/slide93.xml"/><Relationship Id="rId128" Type="http://schemas.openxmlformats.org/officeDocument/2006/relationships/slide" Target="slides/slide98.xml"/><Relationship Id="rId144" Type="http://schemas.openxmlformats.org/officeDocument/2006/relationships/slide" Target="slides/slide114.xml"/><Relationship Id="rId149" Type="http://schemas.openxmlformats.org/officeDocument/2006/relationships/slide" Target="slides/slide119.xml"/><Relationship Id="rId5" Type="http://schemas.openxmlformats.org/officeDocument/2006/relationships/slideMaster" Target="slideMasters/slideMaster5.xml"/><Relationship Id="rId90" Type="http://schemas.openxmlformats.org/officeDocument/2006/relationships/slide" Target="slides/slide60.xml"/><Relationship Id="rId95" Type="http://schemas.openxmlformats.org/officeDocument/2006/relationships/slide" Target="slides/slide65.xml"/><Relationship Id="rId160" Type="http://schemas.openxmlformats.org/officeDocument/2006/relationships/slide" Target="slides/slide130.xml"/><Relationship Id="rId165" Type="http://schemas.openxmlformats.org/officeDocument/2006/relationships/slide" Target="slides/slide135.xml"/><Relationship Id="rId181" Type="http://schemas.openxmlformats.org/officeDocument/2006/relationships/slide" Target="slides/slide151.xml"/><Relationship Id="rId186" Type="http://schemas.openxmlformats.org/officeDocument/2006/relationships/slide" Target="slides/slide1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3.xml"/><Relationship Id="rId48" Type="http://schemas.openxmlformats.org/officeDocument/2006/relationships/slide" Target="slides/slide18.xml"/><Relationship Id="rId64" Type="http://schemas.openxmlformats.org/officeDocument/2006/relationships/slide" Target="slides/slide34.xml"/><Relationship Id="rId69" Type="http://schemas.openxmlformats.org/officeDocument/2006/relationships/slide" Target="slides/slide39.xml"/><Relationship Id="rId113" Type="http://schemas.openxmlformats.org/officeDocument/2006/relationships/slide" Target="slides/slide83.xml"/><Relationship Id="rId118" Type="http://schemas.openxmlformats.org/officeDocument/2006/relationships/slide" Target="slides/slide88.xml"/><Relationship Id="rId134" Type="http://schemas.openxmlformats.org/officeDocument/2006/relationships/slide" Target="slides/slide104.xml"/><Relationship Id="rId139" Type="http://schemas.openxmlformats.org/officeDocument/2006/relationships/slide" Target="slides/slide109.xml"/><Relationship Id="rId80" Type="http://schemas.openxmlformats.org/officeDocument/2006/relationships/slide" Target="slides/slide50.xml"/><Relationship Id="rId85" Type="http://schemas.openxmlformats.org/officeDocument/2006/relationships/slide" Target="slides/slide55.xml"/><Relationship Id="rId150" Type="http://schemas.openxmlformats.org/officeDocument/2006/relationships/slide" Target="slides/slide120.xml"/><Relationship Id="rId155" Type="http://schemas.openxmlformats.org/officeDocument/2006/relationships/slide" Target="slides/slide125.xml"/><Relationship Id="rId171" Type="http://schemas.openxmlformats.org/officeDocument/2006/relationships/slide" Target="slides/slide141.xml"/><Relationship Id="rId176" Type="http://schemas.openxmlformats.org/officeDocument/2006/relationships/slide" Target="slides/slide146.xml"/><Relationship Id="rId192" Type="http://schemas.openxmlformats.org/officeDocument/2006/relationships/slide" Target="slides/slide162.xml"/><Relationship Id="rId197" Type="http://schemas.openxmlformats.org/officeDocument/2006/relationships/viewProps" Target="view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3.xml"/><Relationship Id="rId38" Type="http://schemas.openxmlformats.org/officeDocument/2006/relationships/slide" Target="slides/slide8.xml"/><Relationship Id="rId59" Type="http://schemas.openxmlformats.org/officeDocument/2006/relationships/slide" Target="slides/slide29.xml"/><Relationship Id="rId103" Type="http://schemas.openxmlformats.org/officeDocument/2006/relationships/slide" Target="slides/slide73.xml"/><Relationship Id="rId108" Type="http://schemas.openxmlformats.org/officeDocument/2006/relationships/slide" Target="slides/slide78.xml"/><Relationship Id="rId124" Type="http://schemas.openxmlformats.org/officeDocument/2006/relationships/slide" Target="slides/slide94.xml"/><Relationship Id="rId129" Type="http://schemas.openxmlformats.org/officeDocument/2006/relationships/slide" Target="slides/slide99.xml"/><Relationship Id="rId54" Type="http://schemas.openxmlformats.org/officeDocument/2006/relationships/slide" Target="slides/slide24.xml"/><Relationship Id="rId70" Type="http://schemas.openxmlformats.org/officeDocument/2006/relationships/slide" Target="slides/slide40.xml"/><Relationship Id="rId75" Type="http://schemas.openxmlformats.org/officeDocument/2006/relationships/slide" Target="slides/slide45.xml"/><Relationship Id="rId91" Type="http://schemas.openxmlformats.org/officeDocument/2006/relationships/slide" Target="slides/slide61.xml"/><Relationship Id="rId96" Type="http://schemas.openxmlformats.org/officeDocument/2006/relationships/slide" Target="slides/slide66.xml"/><Relationship Id="rId140" Type="http://schemas.openxmlformats.org/officeDocument/2006/relationships/slide" Target="slides/slide110.xml"/><Relationship Id="rId145" Type="http://schemas.openxmlformats.org/officeDocument/2006/relationships/slide" Target="slides/slide115.xml"/><Relationship Id="rId161" Type="http://schemas.openxmlformats.org/officeDocument/2006/relationships/slide" Target="slides/slide131.xml"/><Relationship Id="rId166" Type="http://schemas.openxmlformats.org/officeDocument/2006/relationships/slide" Target="slides/slide136.xml"/><Relationship Id="rId182" Type="http://schemas.openxmlformats.org/officeDocument/2006/relationships/slide" Target="slides/slide152.xml"/><Relationship Id="rId187" Type="http://schemas.openxmlformats.org/officeDocument/2006/relationships/slide" Target="slides/slide15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9.xml"/><Relationship Id="rId114" Type="http://schemas.openxmlformats.org/officeDocument/2006/relationships/slide" Target="slides/slide84.xml"/><Relationship Id="rId119" Type="http://schemas.openxmlformats.org/officeDocument/2006/relationships/slide" Target="slides/slide89.xml"/><Relationship Id="rId44" Type="http://schemas.openxmlformats.org/officeDocument/2006/relationships/slide" Target="slides/slide14.xml"/><Relationship Id="rId60" Type="http://schemas.openxmlformats.org/officeDocument/2006/relationships/slide" Target="slides/slide30.xml"/><Relationship Id="rId65" Type="http://schemas.openxmlformats.org/officeDocument/2006/relationships/slide" Target="slides/slide35.xml"/><Relationship Id="rId81" Type="http://schemas.openxmlformats.org/officeDocument/2006/relationships/slide" Target="slides/slide51.xml"/><Relationship Id="rId86" Type="http://schemas.openxmlformats.org/officeDocument/2006/relationships/slide" Target="slides/slide56.xml"/><Relationship Id="rId130" Type="http://schemas.openxmlformats.org/officeDocument/2006/relationships/slide" Target="slides/slide100.xml"/><Relationship Id="rId135" Type="http://schemas.openxmlformats.org/officeDocument/2006/relationships/slide" Target="slides/slide105.xml"/><Relationship Id="rId151" Type="http://schemas.openxmlformats.org/officeDocument/2006/relationships/slide" Target="slides/slide121.xml"/><Relationship Id="rId156" Type="http://schemas.openxmlformats.org/officeDocument/2006/relationships/slide" Target="slides/slide126.xml"/><Relationship Id="rId177" Type="http://schemas.openxmlformats.org/officeDocument/2006/relationships/slide" Target="slides/slide147.xml"/><Relationship Id="rId198" Type="http://schemas.openxmlformats.org/officeDocument/2006/relationships/theme" Target="theme/theme1.xml"/><Relationship Id="rId172" Type="http://schemas.openxmlformats.org/officeDocument/2006/relationships/slide" Target="slides/slide142.xml"/><Relationship Id="rId193" Type="http://schemas.openxmlformats.org/officeDocument/2006/relationships/slide" Target="slides/slide163.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9.xml"/><Relationship Id="rId109" Type="http://schemas.openxmlformats.org/officeDocument/2006/relationships/slide" Target="slides/slide79.xml"/><Relationship Id="rId34" Type="http://schemas.openxmlformats.org/officeDocument/2006/relationships/slide" Target="slides/slide4.xml"/><Relationship Id="rId50" Type="http://schemas.openxmlformats.org/officeDocument/2006/relationships/slide" Target="slides/slide20.xml"/><Relationship Id="rId55" Type="http://schemas.openxmlformats.org/officeDocument/2006/relationships/slide" Target="slides/slide25.xml"/><Relationship Id="rId76" Type="http://schemas.openxmlformats.org/officeDocument/2006/relationships/slide" Target="slides/slide46.xml"/><Relationship Id="rId97" Type="http://schemas.openxmlformats.org/officeDocument/2006/relationships/slide" Target="slides/slide67.xml"/><Relationship Id="rId104" Type="http://schemas.openxmlformats.org/officeDocument/2006/relationships/slide" Target="slides/slide74.xml"/><Relationship Id="rId120" Type="http://schemas.openxmlformats.org/officeDocument/2006/relationships/slide" Target="slides/slide90.xml"/><Relationship Id="rId125" Type="http://schemas.openxmlformats.org/officeDocument/2006/relationships/slide" Target="slides/slide95.xml"/><Relationship Id="rId141" Type="http://schemas.openxmlformats.org/officeDocument/2006/relationships/slide" Target="slides/slide111.xml"/><Relationship Id="rId146" Type="http://schemas.openxmlformats.org/officeDocument/2006/relationships/slide" Target="slides/slide116.xml"/><Relationship Id="rId167" Type="http://schemas.openxmlformats.org/officeDocument/2006/relationships/slide" Target="slides/slide137.xml"/><Relationship Id="rId188" Type="http://schemas.openxmlformats.org/officeDocument/2006/relationships/slide" Target="slides/slide158.xml"/><Relationship Id="rId7" Type="http://schemas.openxmlformats.org/officeDocument/2006/relationships/slideMaster" Target="slideMasters/slideMaster7.xml"/><Relationship Id="rId71" Type="http://schemas.openxmlformats.org/officeDocument/2006/relationships/slide" Target="slides/slide41.xml"/><Relationship Id="rId92" Type="http://schemas.openxmlformats.org/officeDocument/2006/relationships/slide" Target="slides/slide62.xml"/><Relationship Id="rId162" Type="http://schemas.openxmlformats.org/officeDocument/2006/relationships/slide" Target="slides/slide132.xml"/><Relationship Id="rId183" Type="http://schemas.openxmlformats.org/officeDocument/2006/relationships/slide" Target="slides/slide1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0.xml"/><Relationship Id="rId45" Type="http://schemas.openxmlformats.org/officeDocument/2006/relationships/slide" Target="slides/slide15.xml"/><Relationship Id="rId66" Type="http://schemas.openxmlformats.org/officeDocument/2006/relationships/slide" Target="slides/slide36.xml"/><Relationship Id="rId87" Type="http://schemas.openxmlformats.org/officeDocument/2006/relationships/slide" Target="slides/slide57.xml"/><Relationship Id="rId110" Type="http://schemas.openxmlformats.org/officeDocument/2006/relationships/slide" Target="slides/slide80.xml"/><Relationship Id="rId115" Type="http://schemas.openxmlformats.org/officeDocument/2006/relationships/slide" Target="slides/slide85.xml"/><Relationship Id="rId131" Type="http://schemas.openxmlformats.org/officeDocument/2006/relationships/slide" Target="slides/slide101.xml"/><Relationship Id="rId136" Type="http://schemas.openxmlformats.org/officeDocument/2006/relationships/slide" Target="slides/slide106.xml"/><Relationship Id="rId157" Type="http://schemas.openxmlformats.org/officeDocument/2006/relationships/slide" Target="slides/slide127.xml"/><Relationship Id="rId178" Type="http://schemas.openxmlformats.org/officeDocument/2006/relationships/slide" Target="slides/slide148.xml"/><Relationship Id="rId61" Type="http://schemas.openxmlformats.org/officeDocument/2006/relationships/slide" Target="slides/slide31.xml"/><Relationship Id="rId82" Type="http://schemas.openxmlformats.org/officeDocument/2006/relationships/slide" Target="slides/slide52.xml"/><Relationship Id="rId152" Type="http://schemas.openxmlformats.org/officeDocument/2006/relationships/slide" Target="slides/slide122.xml"/><Relationship Id="rId173" Type="http://schemas.openxmlformats.org/officeDocument/2006/relationships/slide" Target="slides/slide143.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5.xml"/><Relationship Id="rId56" Type="http://schemas.openxmlformats.org/officeDocument/2006/relationships/slide" Target="slides/slide26.xml"/><Relationship Id="rId77" Type="http://schemas.openxmlformats.org/officeDocument/2006/relationships/slide" Target="slides/slide47.xml"/><Relationship Id="rId100" Type="http://schemas.openxmlformats.org/officeDocument/2006/relationships/slide" Target="slides/slide70.xml"/><Relationship Id="rId105" Type="http://schemas.openxmlformats.org/officeDocument/2006/relationships/slide" Target="slides/slide75.xml"/><Relationship Id="rId126" Type="http://schemas.openxmlformats.org/officeDocument/2006/relationships/slide" Target="slides/slide96.xml"/><Relationship Id="rId147" Type="http://schemas.openxmlformats.org/officeDocument/2006/relationships/slide" Target="slides/slide117.xml"/><Relationship Id="rId168" Type="http://schemas.openxmlformats.org/officeDocument/2006/relationships/slide" Target="slides/slide138.xml"/><Relationship Id="rId8" Type="http://schemas.openxmlformats.org/officeDocument/2006/relationships/slideMaster" Target="slideMasters/slideMaster8.xml"/><Relationship Id="rId51" Type="http://schemas.openxmlformats.org/officeDocument/2006/relationships/slide" Target="slides/slide21.xml"/><Relationship Id="rId72" Type="http://schemas.openxmlformats.org/officeDocument/2006/relationships/slide" Target="slides/slide42.xml"/><Relationship Id="rId93" Type="http://schemas.openxmlformats.org/officeDocument/2006/relationships/slide" Target="slides/slide63.xml"/><Relationship Id="rId98" Type="http://schemas.openxmlformats.org/officeDocument/2006/relationships/slide" Target="slides/slide68.xml"/><Relationship Id="rId121" Type="http://schemas.openxmlformats.org/officeDocument/2006/relationships/slide" Target="slides/slide91.xml"/><Relationship Id="rId142" Type="http://schemas.openxmlformats.org/officeDocument/2006/relationships/slide" Target="slides/slide112.xml"/><Relationship Id="rId163" Type="http://schemas.openxmlformats.org/officeDocument/2006/relationships/slide" Target="slides/slide133.xml"/><Relationship Id="rId184" Type="http://schemas.openxmlformats.org/officeDocument/2006/relationships/slide" Target="slides/slide154.xml"/><Relationship Id="rId189"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6.xml"/><Relationship Id="rId67" Type="http://schemas.openxmlformats.org/officeDocument/2006/relationships/slide" Target="slides/slide37.xml"/><Relationship Id="rId116" Type="http://schemas.openxmlformats.org/officeDocument/2006/relationships/slide" Target="slides/slide86.xml"/><Relationship Id="rId137" Type="http://schemas.openxmlformats.org/officeDocument/2006/relationships/slide" Target="slides/slide107.xml"/><Relationship Id="rId158" Type="http://schemas.openxmlformats.org/officeDocument/2006/relationships/slide" Target="slides/slide128.xml"/><Relationship Id="rId20" Type="http://schemas.openxmlformats.org/officeDocument/2006/relationships/slideMaster" Target="slideMasters/slideMaster20.xml"/><Relationship Id="rId41" Type="http://schemas.openxmlformats.org/officeDocument/2006/relationships/slide" Target="slides/slide11.xml"/><Relationship Id="rId62" Type="http://schemas.openxmlformats.org/officeDocument/2006/relationships/slide" Target="slides/slide32.xml"/><Relationship Id="rId83" Type="http://schemas.openxmlformats.org/officeDocument/2006/relationships/slide" Target="slides/slide53.xml"/><Relationship Id="rId88" Type="http://schemas.openxmlformats.org/officeDocument/2006/relationships/slide" Target="slides/slide58.xml"/><Relationship Id="rId111" Type="http://schemas.openxmlformats.org/officeDocument/2006/relationships/slide" Target="slides/slide81.xml"/><Relationship Id="rId132" Type="http://schemas.openxmlformats.org/officeDocument/2006/relationships/slide" Target="slides/slide102.xml"/><Relationship Id="rId153" Type="http://schemas.openxmlformats.org/officeDocument/2006/relationships/slide" Target="slides/slide123.xml"/><Relationship Id="rId174" Type="http://schemas.openxmlformats.org/officeDocument/2006/relationships/slide" Target="slides/slide144.xml"/><Relationship Id="rId179" Type="http://schemas.openxmlformats.org/officeDocument/2006/relationships/slide" Target="slides/slide149.xml"/><Relationship Id="rId195" Type="http://schemas.openxmlformats.org/officeDocument/2006/relationships/handoutMaster" Target="handoutMasters/handoutMaster1.xml"/><Relationship Id="rId190" Type="http://schemas.openxmlformats.org/officeDocument/2006/relationships/slide" Target="slides/slide160.xml"/><Relationship Id="rId15" Type="http://schemas.openxmlformats.org/officeDocument/2006/relationships/slideMaster" Target="slideMasters/slideMaster15.xml"/><Relationship Id="rId36" Type="http://schemas.openxmlformats.org/officeDocument/2006/relationships/slide" Target="slides/slide6.xml"/><Relationship Id="rId57" Type="http://schemas.openxmlformats.org/officeDocument/2006/relationships/slide" Target="slides/slide27.xml"/><Relationship Id="rId106" Type="http://schemas.openxmlformats.org/officeDocument/2006/relationships/slide" Target="slides/slide76.xml"/><Relationship Id="rId127" Type="http://schemas.openxmlformats.org/officeDocument/2006/relationships/slide" Target="slides/slide97.xml"/><Relationship Id="rId10" Type="http://schemas.openxmlformats.org/officeDocument/2006/relationships/slideMaster" Target="slideMasters/slideMaster10.xml"/><Relationship Id="rId31" Type="http://schemas.openxmlformats.org/officeDocument/2006/relationships/slide" Target="slides/slide1.xml"/><Relationship Id="rId52" Type="http://schemas.openxmlformats.org/officeDocument/2006/relationships/slide" Target="slides/slide22.xml"/><Relationship Id="rId73" Type="http://schemas.openxmlformats.org/officeDocument/2006/relationships/slide" Target="slides/slide43.xml"/><Relationship Id="rId78" Type="http://schemas.openxmlformats.org/officeDocument/2006/relationships/slide" Target="slides/slide48.xml"/><Relationship Id="rId94" Type="http://schemas.openxmlformats.org/officeDocument/2006/relationships/slide" Target="slides/slide64.xml"/><Relationship Id="rId99" Type="http://schemas.openxmlformats.org/officeDocument/2006/relationships/slide" Target="slides/slide69.xml"/><Relationship Id="rId101" Type="http://schemas.openxmlformats.org/officeDocument/2006/relationships/slide" Target="slides/slide71.xml"/><Relationship Id="rId122" Type="http://schemas.openxmlformats.org/officeDocument/2006/relationships/slide" Target="slides/slide92.xml"/><Relationship Id="rId143" Type="http://schemas.openxmlformats.org/officeDocument/2006/relationships/slide" Target="slides/slide113.xml"/><Relationship Id="rId148" Type="http://schemas.openxmlformats.org/officeDocument/2006/relationships/slide" Target="slides/slide118.xml"/><Relationship Id="rId164" Type="http://schemas.openxmlformats.org/officeDocument/2006/relationships/slide" Target="slides/slide134.xml"/><Relationship Id="rId169" Type="http://schemas.openxmlformats.org/officeDocument/2006/relationships/slide" Target="slides/slide139.xml"/><Relationship Id="rId185" Type="http://schemas.openxmlformats.org/officeDocument/2006/relationships/slide" Target="slides/slide155.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50.xml"/><Relationship Id="rId26" Type="http://schemas.openxmlformats.org/officeDocument/2006/relationships/slideMaster" Target="slideMasters/slideMaster26.xml"/><Relationship Id="rId47" Type="http://schemas.openxmlformats.org/officeDocument/2006/relationships/slide" Target="slides/slide17.xml"/><Relationship Id="rId68" Type="http://schemas.openxmlformats.org/officeDocument/2006/relationships/slide" Target="slides/slide38.xml"/><Relationship Id="rId89" Type="http://schemas.openxmlformats.org/officeDocument/2006/relationships/slide" Target="slides/slide59.xml"/><Relationship Id="rId112" Type="http://schemas.openxmlformats.org/officeDocument/2006/relationships/slide" Target="slides/slide82.xml"/><Relationship Id="rId133" Type="http://schemas.openxmlformats.org/officeDocument/2006/relationships/slide" Target="slides/slide103.xml"/><Relationship Id="rId154" Type="http://schemas.openxmlformats.org/officeDocument/2006/relationships/slide" Target="slides/slide124.xml"/><Relationship Id="rId175" Type="http://schemas.openxmlformats.org/officeDocument/2006/relationships/slide" Target="slides/slide14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05C05C-C168-4D9A-A6D1-8DD9CBEA9EF4}" type="doc">
      <dgm:prSet loTypeId="urn:microsoft.com/office/officeart/2005/8/layout/process1" loCatId="process" qsTypeId="urn:microsoft.com/office/officeart/2005/8/quickstyle/simple1" qsCatId="simple" csTypeId="urn:microsoft.com/office/officeart/2005/8/colors/accent1_2" csCatId="accent1" phldr="1"/>
      <dgm:spPr/>
    </dgm:pt>
    <dgm:pt modelId="{EA708FB9-804E-4BEB-8D0B-AFB6A2ED295E}">
      <dgm:prSet phldrT="[Text]"/>
      <dgm:spPr/>
      <dgm:t>
        <a:bodyPr/>
        <a:lstStyle/>
        <a:p>
          <a:r>
            <a:rPr lang="en-US" dirty="0" smtClean="0">
              <a:latin typeface="Wingdings 3" pitchFamily="18" charset="2"/>
            </a:rPr>
            <a:t>#</a:t>
          </a:r>
          <a:r>
            <a:rPr lang="en-US" dirty="0" smtClean="0"/>
            <a:t>PL</a:t>
          </a:r>
          <a:endParaRPr lang="en-US" dirty="0"/>
        </a:p>
      </dgm:t>
    </dgm:pt>
    <dgm:pt modelId="{AD300A12-8107-4872-8EFC-97FBDED5F4C4}" type="parTrans" cxnId="{15F56BCC-EA70-41CF-8CC7-2B866444FF2F}">
      <dgm:prSet/>
      <dgm:spPr/>
      <dgm:t>
        <a:bodyPr/>
        <a:lstStyle/>
        <a:p>
          <a:endParaRPr lang="en-US"/>
        </a:p>
      </dgm:t>
    </dgm:pt>
    <dgm:pt modelId="{EEFF0244-335E-4724-8C74-832F03F6F6DE}" type="sibTrans" cxnId="{15F56BCC-EA70-41CF-8CC7-2B866444FF2F}">
      <dgm:prSet/>
      <dgm:spPr/>
      <dgm:t>
        <a:bodyPr/>
        <a:lstStyle/>
        <a:p>
          <a:endParaRPr lang="en-US"/>
        </a:p>
      </dgm:t>
    </dgm:pt>
    <dgm:pt modelId="{B62C21B5-AD1E-407A-9072-D86207D2E72B}">
      <dgm:prSet phldrT="[Text]"/>
      <dgm:spPr/>
      <dgm:t>
        <a:bodyPr/>
        <a:lstStyle/>
        <a:p>
          <a:r>
            <a:rPr lang="en-US" dirty="0" smtClean="0">
              <a:latin typeface="Wingdings 3" pitchFamily="18" charset="2"/>
            </a:rPr>
            <a:t>#</a:t>
          </a:r>
          <a:r>
            <a:rPr lang="en-US" dirty="0" smtClean="0"/>
            <a:t>MD</a:t>
          </a:r>
          <a:endParaRPr lang="en-US" dirty="0"/>
        </a:p>
      </dgm:t>
    </dgm:pt>
    <dgm:pt modelId="{DB0D3E56-2247-4F0B-AD7B-B328CD583D5A}" type="parTrans" cxnId="{440751A1-5817-4F77-9635-7B5884907AA8}">
      <dgm:prSet/>
      <dgm:spPr/>
      <dgm:t>
        <a:bodyPr/>
        <a:lstStyle/>
        <a:p>
          <a:endParaRPr lang="en-US"/>
        </a:p>
      </dgm:t>
    </dgm:pt>
    <dgm:pt modelId="{E63A51BF-8381-4FCF-9BAA-C9771DAC7BB5}" type="sibTrans" cxnId="{440751A1-5817-4F77-9635-7B5884907AA8}">
      <dgm:prSet/>
      <dgm:spPr/>
      <dgm:t>
        <a:bodyPr/>
        <a:lstStyle/>
        <a:p>
          <a:endParaRPr lang="en-US"/>
        </a:p>
      </dgm:t>
    </dgm:pt>
    <dgm:pt modelId="{DE2AFD2D-A407-437A-869F-1F4A12E12F5B}">
      <dgm:prSet phldrT="[Text]"/>
      <dgm:spPr/>
      <dgm:t>
        <a:bodyPr/>
        <a:lstStyle/>
        <a:p>
          <a:r>
            <a:rPr lang="en-US" dirty="0" smtClean="0">
              <a:latin typeface="Wingdings 3" pitchFamily="18" charset="2"/>
            </a:rPr>
            <a:t>#</a:t>
          </a:r>
          <a:r>
            <a:rPr lang="en-US" dirty="0" smtClean="0"/>
            <a:t>NIR</a:t>
          </a:r>
          <a:endParaRPr lang="en-US" dirty="0"/>
        </a:p>
      </dgm:t>
    </dgm:pt>
    <dgm:pt modelId="{34E20452-207A-4845-A8DE-B687341B613B}" type="parTrans" cxnId="{68CD78E2-E2B6-4461-BA14-9AA1D2F2858D}">
      <dgm:prSet/>
      <dgm:spPr/>
      <dgm:t>
        <a:bodyPr/>
        <a:lstStyle/>
        <a:p>
          <a:endParaRPr lang="en-US"/>
        </a:p>
      </dgm:t>
    </dgm:pt>
    <dgm:pt modelId="{F2D513C4-47E4-44D1-8D99-FE62D68EB3DE}" type="sibTrans" cxnId="{68CD78E2-E2B6-4461-BA14-9AA1D2F2858D}">
      <dgm:prSet/>
      <dgm:spPr/>
      <dgm:t>
        <a:bodyPr/>
        <a:lstStyle/>
        <a:p>
          <a:endParaRPr lang="en-US"/>
        </a:p>
      </dgm:t>
    </dgm:pt>
    <dgm:pt modelId="{19683F9E-F502-4F03-A143-B9BC35276FF0}">
      <dgm:prSet phldrT="[Text]"/>
      <dgm:spPr/>
      <dgm:t>
        <a:bodyPr/>
        <a:lstStyle/>
        <a:p>
          <a:r>
            <a:rPr lang="en-US" dirty="0" smtClean="0">
              <a:latin typeface="Wingdings 3" pitchFamily="18" charset="2"/>
            </a:rPr>
            <a:t>#</a:t>
          </a:r>
          <a:r>
            <a:rPr lang="en-US" dirty="0" smtClean="0"/>
            <a:t>RIR</a:t>
          </a:r>
          <a:endParaRPr lang="en-US" dirty="0"/>
        </a:p>
      </dgm:t>
    </dgm:pt>
    <dgm:pt modelId="{D73311C6-E593-4472-8A3F-2A977CE09674}" type="parTrans" cxnId="{599261C9-942D-47D9-8583-7E4DA23F5429}">
      <dgm:prSet/>
      <dgm:spPr/>
      <dgm:t>
        <a:bodyPr/>
        <a:lstStyle/>
        <a:p>
          <a:endParaRPr lang="en-US"/>
        </a:p>
      </dgm:t>
    </dgm:pt>
    <dgm:pt modelId="{EB63669F-2B6A-4BE7-9F22-FC896A5679D9}" type="sibTrans" cxnId="{599261C9-942D-47D9-8583-7E4DA23F5429}">
      <dgm:prSet/>
      <dgm:spPr/>
      <dgm:t>
        <a:bodyPr/>
        <a:lstStyle/>
        <a:p>
          <a:endParaRPr lang="en-US"/>
        </a:p>
      </dgm:t>
    </dgm:pt>
    <dgm:pt modelId="{F8B572C2-D0FD-4444-AA60-FF3816CC5C9C}">
      <dgm:prSet phldrT="[Text]"/>
      <dgm:spPr/>
      <dgm:t>
        <a:bodyPr/>
        <a:lstStyle/>
        <a:p>
          <a:r>
            <a:rPr lang="en-US" dirty="0" smtClean="0">
              <a:latin typeface="Wingdings 3" pitchFamily="18" charset="2"/>
            </a:rPr>
            <a:t>#</a:t>
          </a:r>
          <a:r>
            <a:rPr lang="en-US" dirty="0" smtClean="0"/>
            <a:t>PL</a:t>
          </a:r>
        </a:p>
      </dgm:t>
    </dgm:pt>
    <dgm:pt modelId="{FAEC20D4-88E7-4723-A44A-6DFD215DA072}" type="parTrans" cxnId="{8F87DBD1-FDB5-414A-9E91-E545B5D5DDB6}">
      <dgm:prSet/>
      <dgm:spPr/>
      <dgm:t>
        <a:bodyPr/>
        <a:lstStyle/>
        <a:p>
          <a:endParaRPr lang="en-US"/>
        </a:p>
      </dgm:t>
    </dgm:pt>
    <dgm:pt modelId="{F0467A27-2256-448C-A931-9AC8A9E56A08}" type="sibTrans" cxnId="{8F87DBD1-FDB5-414A-9E91-E545B5D5DDB6}">
      <dgm:prSet/>
      <dgm:spPr/>
      <dgm:t>
        <a:bodyPr/>
        <a:lstStyle/>
        <a:p>
          <a:endParaRPr lang="en-US"/>
        </a:p>
      </dgm:t>
    </dgm:pt>
    <dgm:pt modelId="{A58E26A5-0426-4722-8599-11A7BF0C22DE}" type="pres">
      <dgm:prSet presAssocID="{3805C05C-C168-4D9A-A6D1-8DD9CBEA9EF4}" presName="Name0" presStyleCnt="0">
        <dgm:presLayoutVars>
          <dgm:dir/>
          <dgm:resizeHandles val="exact"/>
        </dgm:presLayoutVars>
      </dgm:prSet>
      <dgm:spPr/>
    </dgm:pt>
    <dgm:pt modelId="{CF2FAC8C-76F3-4D61-8572-E79A4F711776}" type="pres">
      <dgm:prSet presAssocID="{EA708FB9-804E-4BEB-8D0B-AFB6A2ED295E}" presName="node" presStyleLbl="node1" presStyleIdx="0" presStyleCnt="5">
        <dgm:presLayoutVars>
          <dgm:bulletEnabled val="1"/>
        </dgm:presLayoutVars>
      </dgm:prSet>
      <dgm:spPr/>
      <dgm:t>
        <a:bodyPr/>
        <a:lstStyle/>
        <a:p>
          <a:endParaRPr lang="en-US"/>
        </a:p>
      </dgm:t>
    </dgm:pt>
    <dgm:pt modelId="{75D34C68-F994-4108-88F5-FF0884CBF204}" type="pres">
      <dgm:prSet presAssocID="{EEFF0244-335E-4724-8C74-832F03F6F6DE}" presName="sibTrans" presStyleLbl="sibTrans2D1" presStyleIdx="0" presStyleCnt="4"/>
      <dgm:spPr/>
      <dgm:t>
        <a:bodyPr/>
        <a:lstStyle/>
        <a:p>
          <a:endParaRPr lang="en-US"/>
        </a:p>
      </dgm:t>
    </dgm:pt>
    <dgm:pt modelId="{3AA8878A-A564-4F53-97B8-35182C4FE4B8}" type="pres">
      <dgm:prSet presAssocID="{EEFF0244-335E-4724-8C74-832F03F6F6DE}" presName="connectorText" presStyleLbl="sibTrans2D1" presStyleIdx="0" presStyleCnt="4"/>
      <dgm:spPr/>
      <dgm:t>
        <a:bodyPr/>
        <a:lstStyle/>
        <a:p>
          <a:endParaRPr lang="en-US"/>
        </a:p>
      </dgm:t>
    </dgm:pt>
    <dgm:pt modelId="{E13414C7-08BC-48A4-A436-FB568AC5F834}" type="pres">
      <dgm:prSet presAssocID="{B62C21B5-AD1E-407A-9072-D86207D2E72B}" presName="node" presStyleLbl="node1" presStyleIdx="1" presStyleCnt="5">
        <dgm:presLayoutVars>
          <dgm:bulletEnabled val="1"/>
        </dgm:presLayoutVars>
      </dgm:prSet>
      <dgm:spPr/>
      <dgm:t>
        <a:bodyPr/>
        <a:lstStyle/>
        <a:p>
          <a:endParaRPr lang="en-US"/>
        </a:p>
      </dgm:t>
    </dgm:pt>
    <dgm:pt modelId="{680FE8E5-7260-40B7-94C6-9FCFF63B33E8}" type="pres">
      <dgm:prSet presAssocID="{E63A51BF-8381-4FCF-9BAA-C9771DAC7BB5}" presName="sibTrans" presStyleLbl="sibTrans2D1" presStyleIdx="1" presStyleCnt="4"/>
      <dgm:spPr/>
      <dgm:t>
        <a:bodyPr/>
        <a:lstStyle/>
        <a:p>
          <a:endParaRPr lang="en-US"/>
        </a:p>
      </dgm:t>
    </dgm:pt>
    <dgm:pt modelId="{FD65F8BE-D88F-466C-9A66-C7F53F04DA45}" type="pres">
      <dgm:prSet presAssocID="{E63A51BF-8381-4FCF-9BAA-C9771DAC7BB5}" presName="connectorText" presStyleLbl="sibTrans2D1" presStyleIdx="1" presStyleCnt="4"/>
      <dgm:spPr/>
      <dgm:t>
        <a:bodyPr/>
        <a:lstStyle/>
        <a:p>
          <a:endParaRPr lang="en-US"/>
        </a:p>
      </dgm:t>
    </dgm:pt>
    <dgm:pt modelId="{679FB313-1B69-4E39-8763-29930D796F0C}" type="pres">
      <dgm:prSet presAssocID="{DE2AFD2D-A407-437A-869F-1F4A12E12F5B}" presName="node" presStyleLbl="node1" presStyleIdx="2" presStyleCnt="5">
        <dgm:presLayoutVars>
          <dgm:bulletEnabled val="1"/>
        </dgm:presLayoutVars>
      </dgm:prSet>
      <dgm:spPr/>
      <dgm:t>
        <a:bodyPr/>
        <a:lstStyle/>
        <a:p>
          <a:endParaRPr lang="en-US"/>
        </a:p>
      </dgm:t>
    </dgm:pt>
    <dgm:pt modelId="{F94FA331-87F2-437D-9945-DA18B7093D59}" type="pres">
      <dgm:prSet presAssocID="{F2D513C4-47E4-44D1-8D99-FE62D68EB3DE}" presName="sibTrans" presStyleLbl="sibTrans2D1" presStyleIdx="2" presStyleCnt="4"/>
      <dgm:spPr/>
      <dgm:t>
        <a:bodyPr/>
        <a:lstStyle/>
        <a:p>
          <a:endParaRPr lang="en-US"/>
        </a:p>
      </dgm:t>
    </dgm:pt>
    <dgm:pt modelId="{7B876DFC-59B4-48CE-B171-4DBAF37D0E1F}" type="pres">
      <dgm:prSet presAssocID="{F2D513C4-47E4-44D1-8D99-FE62D68EB3DE}" presName="connectorText" presStyleLbl="sibTrans2D1" presStyleIdx="2" presStyleCnt="4"/>
      <dgm:spPr/>
      <dgm:t>
        <a:bodyPr/>
        <a:lstStyle/>
        <a:p>
          <a:endParaRPr lang="en-US"/>
        </a:p>
      </dgm:t>
    </dgm:pt>
    <dgm:pt modelId="{B4BC67F0-A6D1-4A26-BC11-9415D2B29037}" type="pres">
      <dgm:prSet presAssocID="{19683F9E-F502-4F03-A143-B9BC35276FF0}" presName="node" presStyleLbl="node1" presStyleIdx="3" presStyleCnt="5">
        <dgm:presLayoutVars>
          <dgm:bulletEnabled val="1"/>
        </dgm:presLayoutVars>
      </dgm:prSet>
      <dgm:spPr/>
      <dgm:t>
        <a:bodyPr/>
        <a:lstStyle/>
        <a:p>
          <a:endParaRPr lang="en-US"/>
        </a:p>
      </dgm:t>
    </dgm:pt>
    <dgm:pt modelId="{74D4DDF7-B22A-4BC2-8631-9BC34DDA199F}" type="pres">
      <dgm:prSet presAssocID="{EB63669F-2B6A-4BE7-9F22-FC896A5679D9}" presName="sibTrans" presStyleLbl="sibTrans2D1" presStyleIdx="3" presStyleCnt="4"/>
      <dgm:spPr/>
      <dgm:t>
        <a:bodyPr/>
        <a:lstStyle/>
        <a:p>
          <a:endParaRPr lang="en-US"/>
        </a:p>
      </dgm:t>
    </dgm:pt>
    <dgm:pt modelId="{5590E9EB-A728-4281-B4D4-47607D3CEA37}" type="pres">
      <dgm:prSet presAssocID="{EB63669F-2B6A-4BE7-9F22-FC896A5679D9}" presName="connectorText" presStyleLbl="sibTrans2D1" presStyleIdx="3" presStyleCnt="4"/>
      <dgm:spPr/>
      <dgm:t>
        <a:bodyPr/>
        <a:lstStyle/>
        <a:p>
          <a:endParaRPr lang="en-US"/>
        </a:p>
      </dgm:t>
    </dgm:pt>
    <dgm:pt modelId="{2D746F70-CB23-4C87-80C4-117421737478}" type="pres">
      <dgm:prSet presAssocID="{F8B572C2-D0FD-4444-AA60-FF3816CC5C9C}" presName="node" presStyleLbl="node1" presStyleIdx="4" presStyleCnt="5">
        <dgm:presLayoutVars>
          <dgm:bulletEnabled val="1"/>
        </dgm:presLayoutVars>
      </dgm:prSet>
      <dgm:spPr/>
      <dgm:t>
        <a:bodyPr/>
        <a:lstStyle/>
        <a:p>
          <a:endParaRPr lang="en-US"/>
        </a:p>
      </dgm:t>
    </dgm:pt>
  </dgm:ptLst>
  <dgm:cxnLst>
    <dgm:cxn modelId="{5D4980B8-B87F-48F4-B9D4-85CC49205E26}" type="presOf" srcId="{EB63669F-2B6A-4BE7-9F22-FC896A5679D9}" destId="{5590E9EB-A728-4281-B4D4-47607D3CEA37}" srcOrd="1" destOrd="0" presId="urn:microsoft.com/office/officeart/2005/8/layout/process1"/>
    <dgm:cxn modelId="{B63982B5-54D0-42BF-8DD4-30050AAC313B}" type="presOf" srcId="{EEFF0244-335E-4724-8C74-832F03F6F6DE}" destId="{75D34C68-F994-4108-88F5-FF0884CBF204}" srcOrd="0" destOrd="0" presId="urn:microsoft.com/office/officeart/2005/8/layout/process1"/>
    <dgm:cxn modelId="{61B0B3B4-D067-462E-B4BB-348C5485EEEF}" type="presOf" srcId="{F2D513C4-47E4-44D1-8D99-FE62D68EB3DE}" destId="{7B876DFC-59B4-48CE-B171-4DBAF37D0E1F}" srcOrd="1" destOrd="0" presId="urn:microsoft.com/office/officeart/2005/8/layout/process1"/>
    <dgm:cxn modelId="{22C71CC6-DAB6-4FD9-9C94-7423A5B00E8D}" type="presOf" srcId="{B62C21B5-AD1E-407A-9072-D86207D2E72B}" destId="{E13414C7-08BC-48A4-A436-FB568AC5F834}" srcOrd="0" destOrd="0" presId="urn:microsoft.com/office/officeart/2005/8/layout/process1"/>
    <dgm:cxn modelId="{440751A1-5817-4F77-9635-7B5884907AA8}" srcId="{3805C05C-C168-4D9A-A6D1-8DD9CBEA9EF4}" destId="{B62C21B5-AD1E-407A-9072-D86207D2E72B}" srcOrd="1" destOrd="0" parTransId="{DB0D3E56-2247-4F0B-AD7B-B328CD583D5A}" sibTransId="{E63A51BF-8381-4FCF-9BAA-C9771DAC7BB5}"/>
    <dgm:cxn modelId="{F51E8DD4-0531-48B3-B3FA-0A815E746381}" type="presOf" srcId="{E63A51BF-8381-4FCF-9BAA-C9771DAC7BB5}" destId="{680FE8E5-7260-40B7-94C6-9FCFF63B33E8}" srcOrd="0" destOrd="0" presId="urn:microsoft.com/office/officeart/2005/8/layout/process1"/>
    <dgm:cxn modelId="{68CD78E2-E2B6-4461-BA14-9AA1D2F2858D}" srcId="{3805C05C-C168-4D9A-A6D1-8DD9CBEA9EF4}" destId="{DE2AFD2D-A407-437A-869F-1F4A12E12F5B}" srcOrd="2" destOrd="0" parTransId="{34E20452-207A-4845-A8DE-B687341B613B}" sibTransId="{F2D513C4-47E4-44D1-8D99-FE62D68EB3DE}"/>
    <dgm:cxn modelId="{599261C9-942D-47D9-8583-7E4DA23F5429}" srcId="{3805C05C-C168-4D9A-A6D1-8DD9CBEA9EF4}" destId="{19683F9E-F502-4F03-A143-B9BC35276FF0}" srcOrd="3" destOrd="0" parTransId="{D73311C6-E593-4472-8A3F-2A977CE09674}" sibTransId="{EB63669F-2B6A-4BE7-9F22-FC896A5679D9}"/>
    <dgm:cxn modelId="{27523066-52AD-401D-84E5-DAA00521DD31}" type="presOf" srcId="{F2D513C4-47E4-44D1-8D99-FE62D68EB3DE}" destId="{F94FA331-87F2-437D-9945-DA18B7093D59}" srcOrd="0" destOrd="0" presId="urn:microsoft.com/office/officeart/2005/8/layout/process1"/>
    <dgm:cxn modelId="{B3ABE63B-FFC9-498E-A617-2251D78F2692}" type="presOf" srcId="{19683F9E-F502-4F03-A143-B9BC35276FF0}" destId="{B4BC67F0-A6D1-4A26-BC11-9415D2B29037}" srcOrd="0" destOrd="0" presId="urn:microsoft.com/office/officeart/2005/8/layout/process1"/>
    <dgm:cxn modelId="{A56997AE-6398-4647-969D-73E35DD83C59}" type="presOf" srcId="{3805C05C-C168-4D9A-A6D1-8DD9CBEA9EF4}" destId="{A58E26A5-0426-4722-8599-11A7BF0C22DE}" srcOrd="0" destOrd="0" presId="urn:microsoft.com/office/officeart/2005/8/layout/process1"/>
    <dgm:cxn modelId="{B25735F5-9C53-4E74-BA38-C68FF4D6951F}" type="presOf" srcId="{F8B572C2-D0FD-4444-AA60-FF3816CC5C9C}" destId="{2D746F70-CB23-4C87-80C4-117421737478}" srcOrd="0" destOrd="0" presId="urn:microsoft.com/office/officeart/2005/8/layout/process1"/>
    <dgm:cxn modelId="{8F87DBD1-FDB5-414A-9E91-E545B5D5DDB6}" srcId="{3805C05C-C168-4D9A-A6D1-8DD9CBEA9EF4}" destId="{F8B572C2-D0FD-4444-AA60-FF3816CC5C9C}" srcOrd="4" destOrd="0" parTransId="{FAEC20D4-88E7-4723-A44A-6DFD215DA072}" sibTransId="{F0467A27-2256-448C-A931-9AC8A9E56A08}"/>
    <dgm:cxn modelId="{6937682F-B3E6-47B9-8E6A-26DFAF85C1A0}" type="presOf" srcId="{EB63669F-2B6A-4BE7-9F22-FC896A5679D9}" destId="{74D4DDF7-B22A-4BC2-8631-9BC34DDA199F}" srcOrd="0" destOrd="0" presId="urn:microsoft.com/office/officeart/2005/8/layout/process1"/>
    <dgm:cxn modelId="{0306610B-CB67-406D-8467-D4BDF66D5C3B}" type="presOf" srcId="{EA708FB9-804E-4BEB-8D0B-AFB6A2ED295E}" destId="{CF2FAC8C-76F3-4D61-8572-E79A4F711776}" srcOrd="0" destOrd="0" presId="urn:microsoft.com/office/officeart/2005/8/layout/process1"/>
    <dgm:cxn modelId="{6A288A07-1544-47B6-9C42-96C872FBA3E1}" type="presOf" srcId="{DE2AFD2D-A407-437A-869F-1F4A12E12F5B}" destId="{679FB313-1B69-4E39-8763-29930D796F0C}" srcOrd="0" destOrd="0" presId="urn:microsoft.com/office/officeart/2005/8/layout/process1"/>
    <dgm:cxn modelId="{C201EA93-C16E-4F63-86B5-348E1CC454AE}" type="presOf" srcId="{E63A51BF-8381-4FCF-9BAA-C9771DAC7BB5}" destId="{FD65F8BE-D88F-466C-9A66-C7F53F04DA45}" srcOrd="1" destOrd="0" presId="urn:microsoft.com/office/officeart/2005/8/layout/process1"/>
    <dgm:cxn modelId="{15F56BCC-EA70-41CF-8CC7-2B866444FF2F}" srcId="{3805C05C-C168-4D9A-A6D1-8DD9CBEA9EF4}" destId="{EA708FB9-804E-4BEB-8D0B-AFB6A2ED295E}" srcOrd="0" destOrd="0" parTransId="{AD300A12-8107-4872-8EFC-97FBDED5F4C4}" sibTransId="{EEFF0244-335E-4724-8C74-832F03F6F6DE}"/>
    <dgm:cxn modelId="{0470B4DB-2D17-4389-8883-F5B73A1F8442}" type="presOf" srcId="{EEFF0244-335E-4724-8C74-832F03F6F6DE}" destId="{3AA8878A-A564-4F53-97B8-35182C4FE4B8}" srcOrd="1" destOrd="0" presId="urn:microsoft.com/office/officeart/2005/8/layout/process1"/>
    <dgm:cxn modelId="{80C18D16-1F04-40C1-9C85-0E036F84AD28}" type="presParOf" srcId="{A58E26A5-0426-4722-8599-11A7BF0C22DE}" destId="{CF2FAC8C-76F3-4D61-8572-E79A4F711776}" srcOrd="0" destOrd="0" presId="urn:microsoft.com/office/officeart/2005/8/layout/process1"/>
    <dgm:cxn modelId="{74CAAD09-C941-496B-BC9A-51FB6AC087E8}" type="presParOf" srcId="{A58E26A5-0426-4722-8599-11A7BF0C22DE}" destId="{75D34C68-F994-4108-88F5-FF0884CBF204}" srcOrd="1" destOrd="0" presId="urn:microsoft.com/office/officeart/2005/8/layout/process1"/>
    <dgm:cxn modelId="{ED7F2A1A-0C9E-4898-A626-FB68851EA5DA}" type="presParOf" srcId="{75D34C68-F994-4108-88F5-FF0884CBF204}" destId="{3AA8878A-A564-4F53-97B8-35182C4FE4B8}" srcOrd="0" destOrd="0" presId="urn:microsoft.com/office/officeart/2005/8/layout/process1"/>
    <dgm:cxn modelId="{090692CB-B9E9-4FD5-8505-9283FB589E8B}" type="presParOf" srcId="{A58E26A5-0426-4722-8599-11A7BF0C22DE}" destId="{E13414C7-08BC-48A4-A436-FB568AC5F834}" srcOrd="2" destOrd="0" presId="urn:microsoft.com/office/officeart/2005/8/layout/process1"/>
    <dgm:cxn modelId="{D2FBCF24-5BA7-427B-945D-235FD4C9C6D7}" type="presParOf" srcId="{A58E26A5-0426-4722-8599-11A7BF0C22DE}" destId="{680FE8E5-7260-40B7-94C6-9FCFF63B33E8}" srcOrd="3" destOrd="0" presId="urn:microsoft.com/office/officeart/2005/8/layout/process1"/>
    <dgm:cxn modelId="{785F1E85-F683-4C87-980A-392302757FC7}" type="presParOf" srcId="{680FE8E5-7260-40B7-94C6-9FCFF63B33E8}" destId="{FD65F8BE-D88F-466C-9A66-C7F53F04DA45}" srcOrd="0" destOrd="0" presId="urn:microsoft.com/office/officeart/2005/8/layout/process1"/>
    <dgm:cxn modelId="{8E9268F1-72ED-49D7-862B-E3E3CB5692DE}" type="presParOf" srcId="{A58E26A5-0426-4722-8599-11A7BF0C22DE}" destId="{679FB313-1B69-4E39-8763-29930D796F0C}" srcOrd="4" destOrd="0" presId="urn:microsoft.com/office/officeart/2005/8/layout/process1"/>
    <dgm:cxn modelId="{0242BBE8-DDBC-4D93-9C01-CB73F2CD55A4}" type="presParOf" srcId="{A58E26A5-0426-4722-8599-11A7BF0C22DE}" destId="{F94FA331-87F2-437D-9945-DA18B7093D59}" srcOrd="5" destOrd="0" presId="urn:microsoft.com/office/officeart/2005/8/layout/process1"/>
    <dgm:cxn modelId="{54555CDD-03E9-4FD7-9A08-55ADDB95FF3F}" type="presParOf" srcId="{F94FA331-87F2-437D-9945-DA18B7093D59}" destId="{7B876DFC-59B4-48CE-B171-4DBAF37D0E1F}" srcOrd="0" destOrd="0" presId="urn:microsoft.com/office/officeart/2005/8/layout/process1"/>
    <dgm:cxn modelId="{F0424C8D-6F03-4108-9B4E-61127D916EBD}" type="presParOf" srcId="{A58E26A5-0426-4722-8599-11A7BF0C22DE}" destId="{B4BC67F0-A6D1-4A26-BC11-9415D2B29037}" srcOrd="6" destOrd="0" presId="urn:microsoft.com/office/officeart/2005/8/layout/process1"/>
    <dgm:cxn modelId="{BB948485-4040-4D97-BD8C-56AF31AEE666}" type="presParOf" srcId="{A58E26A5-0426-4722-8599-11A7BF0C22DE}" destId="{74D4DDF7-B22A-4BC2-8631-9BC34DDA199F}" srcOrd="7" destOrd="0" presId="urn:microsoft.com/office/officeart/2005/8/layout/process1"/>
    <dgm:cxn modelId="{C7B45CDB-DA47-49A9-A69E-1B405E2287FF}" type="presParOf" srcId="{74D4DDF7-B22A-4BC2-8631-9BC34DDA199F}" destId="{5590E9EB-A728-4281-B4D4-47607D3CEA37}" srcOrd="0" destOrd="0" presId="urn:microsoft.com/office/officeart/2005/8/layout/process1"/>
    <dgm:cxn modelId="{1E11C588-5758-4AF0-91C8-34CE0BB1E587}" type="presParOf" srcId="{A58E26A5-0426-4722-8599-11A7BF0C22DE}" destId="{2D746F70-CB23-4C87-80C4-117421737478}" srcOrd="8" destOrd="0" presId="urn:microsoft.com/office/officeart/2005/8/layout/process1"/>
  </dgm:cxnLst>
  <dgm:bg/>
  <dgm:whole/>
</dgm:dataModel>
</file>

<file path=ppt/diagrams/data2.xml><?xml version="1.0" encoding="utf-8"?>
<dgm:dataModel xmlns:dgm="http://schemas.openxmlformats.org/drawingml/2006/diagram" xmlns:a="http://schemas.openxmlformats.org/drawingml/2006/main">
  <dgm:ptLst>
    <dgm:pt modelId="{E3B45FC1-9016-4422-A877-BEE5EC0F09E5}" type="doc">
      <dgm:prSet loTypeId="urn:microsoft.com/office/officeart/2005/8/layout/process1" loCatId="process" qsTypeId="urn:microsoft.com/office/officeart/2005/8/quickstyle/simple1" qsCatId="simple" csTypeId="urn:microsoft.com/office/officeart/2005/8/colors/accent1_2" csCatId="accent1" phldr="1"/>
      <dgm:spPr/>
    </dgm:pt>
    <dgm:pt modelId="{20B6B68E-F1A9-4FF1-B2D4-C85730A3DDE6}">
      <dgm:prSet phldrT="[Text]"/>
      <dgm:spPr/>
      <dgm:t>
        <a:bodyPr/>
        <a:lstStyle/>
        <a:p>
          <a:r>
            <a:rPr lang="en-US" dirty="0" smtClean="0">
              <a:latin typeface="Wingdings 3" pitchFamily="18" charset="2"/>
            </a:rPr>
            <a:t>#</a:t>
          </a:r>
          <a:r>
            <a:rPr lang="en-US" dirty="0" smtClean="0"/>
            <a:t>PL</a:t>
          </a:r>
          <a:endParaRPr lang="en-US" dirty="0"/>
        </a:p>
      </dgm:t>
    </dgm:pt>
    <dgm:pt modelId="{DE418C71-D1DD-4497-A88F-954838288089}" type="parTrans" cxnId="{09AEB24D-86F6-4869-84D6-249BD5A9E296}">
      <dgm:prSet/>
      <dgm:spPr/>
      <dgm:t>
        <a:bodyPr/>
        <a:lstStyle/>
        <a:p>
          <a:endParaRPr lang="en-US"/>
        </a:p>
      </dgm:t>
    </dgm:pt>
    <dgm:pt modelId="{2961C556-3A29-499D-BB6D-26CDCE93D420}" type="sibTrans" cxnId="{09AEB24D-86F6-4869-84D6-249BD5A9E296}">
      <dgm:prSet/>
      <dgm:spPr/>
      <dgm:t>
        <a:bodyPr/>
        <a:lstStyle/>
        <a:p>
          <a:endParaRPr lang="en-US"/>
        </a:p>
      </dgm:t>
    </dgm:pt>
    <dgm:pt modelId="{F7E58F4C-81E2-497F-8A26-95E213BE9B14}">
      <dgm:prSet phldrT="[Text]"/>
      <dgm:spPr/>
      <dgm:t>
        <a:bodyPr/>
        <a:lstStyle/>
        <a:p>
          <a:r>
            <a:rPr lang="en-US" dirty="0" smtClean="0">
              <a:latin typeface="Wingdings 3" pitchFamily="18" charset="2"/>
            </a:rPr>
            <a:t>#</a:t>
          </a:r>
          <a:r>
            <a:rPr lang="en-US" dirty="0" smtClean="0"/>
            <a:t>RIR</a:t>
          </a:r>
          <a:endParaRPr lang="en-US" dirty="0"/>
        </a:p>
      </dgm:t>
    </dgm:pt>
    <dgm:pt modelId="{55F4D69C-CC29-4E9A-A531-135AB468E995}" type="parTrans" cxnId="{72709A33-DA56-4D7A-B733-EA2D05D7C334}">
      <dgm:prSet/>
      <dgm:spPr/>
      <dgm:t>
        <a:bodyPr/>
        <a:lstStyle/>
        <a:p>
          <a:endParaRPr lang="en-US"/>
        </a:p>
      </dgm:t>
    </dgm:pt>
    <dgm:pt modelId="{59CA962E-8D57-4497-B69A-DA955D5EE227}" type="sibTrans" cxnId="{72709A33-DA56-4D7A-B733-EA2D05D7C334}">
      <dgm:prSet/>
      <dgm:spPr/>
      <dgm:t>
        <a:bodyPr/>
        <a:lstStyle/>
        <a:p>
          <a:endParaRPr lang="en-US"/>
        </a:p>
      </dgm:t>
    </dgm:pt>
    <dgm:pt modelId="{EE44A1AC-EB06-43E5-ACE5-33D602878BD6}" type="pres">
      <dgm:prSet presAssocID="{E3B45FC1-9016-4422-A877-BEE5EC0F09E5}" presName="Name0" presStyleCnt="0">
        <dgm:presLayoutVars>
          <dgm:dir/>
          <dgm:resizeHandles val="exact"/>
        </dgm:presLayoutVars>
      </dgm:prSet>
      <dgm:spPr/>
    </dgm:pt>
    <dgm:pt modelId="{D7FD7F72-1EDD-48EE-BD9D-566D91290F1D}" type="pres">
      <dgm:prSet presAssocID="{20B6B68E-F1A9-4FF1-B2D4-C85730A3DDE6}" presName="node" presStyleLbl="node1" presStyleIdx="0" presStyleCnt="2">
        <dgm:presLayoutVars>
          <dgm:bulletEnabled val="1"/>
        </dgm:presLayoutVars>
      </dgm:prSet>
      <dgm:spPr/>
      <dgm:t>
        <a:bodyPr/>
        <a:lstStyle/>
        <a:p>
          <a:endParaRPr lang="en-US"/>
        </a:p>
      </dgm:t>
    </dgm:pt>
    <dgm:pt modelId="{4C3186E2-7B0C-49EB-999F-699F19E89CDD}" type="pres">
      <dgm:prSet presAssocID="{2961C556-3A29-499D-BB6D-26CDCE93D420}" presName="sibTrans" presStyleLbl="sibTrans2D1" presStyleIdx="0" presStyleCnt="1"/>
      <dgm:spPr/>
      <dgm:t>
        <a:bodyPr/>
        <a:lstStyle/>
        <a:p>
          <a:endParaRPr lang="en-US"/>
        </a:p>
      </dgm:t>
    </dgm:pt>
    <dgm:pt modelId="{5290DDE5-FCB1-4BAF-B97F-EA8BCA31EE39}" type="pres">
      <dgm:prSet presAssocID="{2961C556-3A29-499D-BB6D-26CDCE93D420}" presName="connectorText" presStyleLbl="sibTrans2D1" presStyleIdx="0" presStyleCnt="1"/>
      <dgm:spPr/>
      <dgm:t>
        <a:bodyPr/>
        <a:lstStyle/>
        <a:p>
          <a:endParaRPr lang="en-US"/>
        </a:p>
      </dgm:t>
    </dgm:pt>
    <dgm:pt modelId="{AB57253C-2459-4C21-A85B-18120AE726D1}" type="pres">
      <dgm:prSet presAssocID="{F7E58F4C-81E2-497F-8A26-95E213BE9B14}" presName="node" presStyleLbl="node1" presStyleIdx="1" presStyleCnt="2">
        <dgm:presLayoutVars>
          <dgm:bulletEnabled val="1"/>
        </dgm:presLayoutVars>
      </dgm:prSet>
      <dgm:spPr/>
      <dgm:t>
        <a:bodyPr/>
        <a:lstStyle/>
        <a:p>
          <a:endParaRPr lang="en-US"/>
        </a:p>
      </dgm:t>
    </dgm:pt>
  </dgm:ptLst>
  <dgm:cxnLst>
    <dgm:cxn modelId="{295CF503-D35E-44BE-AD6A-EA613D146005}" type="presOf" srcId="{E3B45FC1-9016-4422-A877-BEE5EC0F09E5}" destId="{EE44A1AC-EB06-43E5-ACE5-33D602878BD6}" srcOrd="0" destOrd="0" presId="urn:microsoft.com/office/officeart/2005/8/layout/process1"/>
    <dgm:cxn modelId="{09AEB24D-86F6-4869-84D6-249BD5A9E296}" srcId="{E3B45FC1-9016-4422-A877-BEE5EC0F09E5}" destId="{20B6B68E-F1A9-4FF1-B2D4-C85730A3DDE6}" srcOrd="0" destOrd="0" parTransId="{DE418C71-D1DD-4497-A88F-954838288089}" sibTransId="{2961C556-3A29-499D-BB6D-26CDCE93D420}"/>
    <dgm:cxn modelId="{0BBDF3B5-62AE-4EA4-8983-B0F2F6008AC5}" type="presOf" srcId="{F7E58F4C-81E2-497F-8A26-95E213BE9B14}" destId="{AB57253C-2459-4C21-A85B-18120AE726D1}" srcOrd="0" destOrd="0" presId="urn:microsoft.com/office/officeart/2005/8/layout/process1"/>
    <dgm:cxn modelId="{7A521B81-E2EE-4E99-8F76-EB7A69A8F073}" type="presOf" srcId="{2961C556-3A29-499D-BB6D-26CDCE93D420}" destId="{4C3186E2-7B0C-49EB-999F-699F19E89CDD}" srcOrd="0" destOrd="0" presId="urn:microsoft.com/office/officeart/2005/8/layout/process1"/>
    <dgm:cxn modelId="{0AA232FA-75D9-434A-8EEA-0EB297B69B37}" type="presOf" srcId="{20B6B68E-F1A9-4FF1-B2D4-C85730A3DDE6}" destId="{D7FD7F72-1EDD-48EE-BD9D-566D91290F1D}" srcOrd="0" destOrd="0" presId="urn:microsoft.com/office/officeart/2005/8/layout/process1"/>
    <dgm:cxn modelId="{86C6E853-7991-479F-B850-77CE52249220}" type="presOf" srcId="{2961C556-3A29-499D-BB6D-26CDCE93D420}" destId="{5290DDE5-FCB1-4BAF-B97F-EA8BCA31EE39}" srcOrd="1" destOrd="0" presId="urn:microsoft.com/office/officeart/2005/8/layout/process1"/>
    <dgm:cxn modelId="{72709A33-DA56-4D7A-B733-EA2D05D7C334}" srcId="{E3B45FC1-9016-4422-A877-BEE5EC0F09E5}" destId="{F7E58F4C-81E2-497F-8A26-95E213BE9B14}" srcOrd="1" destOrd="0" parTransId="{55F4D69C-CC29-4E9A-A531-135AB468E995}" sibTransId="{59CA962E-8D57-4497-B69A-DA955D5EE227}"/>
    <dgm:cxn modelId="{A0F81E0D-51AA-4CC1-AB47-E38B9F4F07D7}" type="presParOf" srcId="{EE44A1AC-EB06-43E5-ACE5-33D602878BD6}" destId="{D7FD7F72-1EDD-48EE-BD9D-566D91290F1D}" srcOrd="0" destOrd="0" presId="urn:microsoft.com/office/officeart/2005/8/layout/process1"/>
    <dgm:cxn modelId="{BD5E0CD8-D9DA-43B0-ABB8-AD3262EB8261}" type="presParOf" srcId="{EE44A1AC-EB06-43E5-ACE5-33D602878BD6}" destId="{4C3186E2-7B0C-49EB-999F-699F19E89CDD}" srcOrd="1" destOrd="0" presId="urn:microsoft.com/office/officeart/2005/8/layout/process1"/>
    <dgm:cxn modelId="{57E870E1-CBAE-48E1-9231-D12C35AE3EBD}" type="presParOf" srcId="{4C3186E2-7B0C-49EB-999F-699F19E89CDD}" destId="{5290DDE5-FCB1-4BAF-B97F-EA8BCA31EE39}" srcOrd="0" destOrd="0" presId="urn:microsoft.com/office/officeart/2005/8/layout/process1"/>
    <dgm:cxn modelId="{87630148-D081-4941-AE0B-92174EB35DF4}" type="presParOf" srcId="{EE44A1AC-EB06-43E5-ACE5-33D602878BD6}" destId="{AB57253C-2459-4C21-A85B-18120AE726D1}" srcOrd="2" destOrd="0" presId="urn:microsoft.com/office/officeart/2005/8/layout/process1"/>
  </dgm:cxnLst>
  <dgm:bg/>
  <dgm:whole/>
</dgm:dataModel>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6D6069F6-3057-4CC3-BD53-167329A4DAF2}" type="datetimeFigureOut">
              <a:rPr lang="en-US"/>
              <a:pPr>
                <a:defRPr/>
              </a:pPr>
              <a:t>6/11/2009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F12418A5-B9A0-4CA2-A655-2C7797E1E3C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CDF9DB33-65F5-472B-9E6F-7D150FFB5A7B}" type="datetimeFigureOut">
              <a:rPr lang="en-US"/>
              <a:pPr>
                <a:defRPr/>
              </a:pPr>
              <a:t>6/11/2009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6AA06CBC-B8A9-484A-A224-90F9FA0F8D9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C26CB7-0343-4C39-AA1A-8E1F4C341EFC}" type="slidenum">
              <a:rPr lang="en-CA" altLang="en-US">
                <a:solidFill>
                  <a:srgbClr val="000000"/>
                </a:solidFill>
                <a:latin typeface="Arial" pitchFamily="34" charset="0"/>
              </a:rPr>
              <a:pPr fontAlgn="base">
                <a:spcBef>
                  <a:spcPct val="0"/>
                </a:spcBef>
                <a:spcAft>
                  <a:spcPct val="0"/>
                </a:spcAft>
              </a:pPr>
              <a:t>100</a:t>
            </a:fld>
            <a:endParaRPr lang="en-CA" altLang="en-US">
              <a:solidFill>
                <a:srgbClr val="000000"/>
              </a:solidFill>
              <a:latin typeface="Arial" pitchFamily="34" charset="0"/>
            </a:endParaRPr>
          </a:p>
        </p:txBody>
      </p:sp>
      <p:sp>
        <p:nvSpPr>
          <p:cNvPr id="26931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9316"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A20D500-14B4-4800-B7A3-ED420A755618}" type="slidenum">
              <a:rPr lang="en-CA" altLang="en-US">
                <a:solidFill>
                  <a:srgbClr val="000000"/>
                </a:solidFill>
                <a:latin typeface="Arial" pitchFamily="34" charset="0"/>
              </a:rPr>
              <a:pPr fontAlgn="base">
                <a:spcBef>
                  <a:spcPct val="0"/>
                </a:spcBef>
                <a:spcAft>
                  <a:spcPct val="0"/>
                </a:spcAft>
              </a:pPr>
              <a:t>101</a:t>
            </a:fld>
            <a:endParaRPr lang="en-CA" altLang="en-US">
              <a:solidFill>
                <a:srgbClr val="000000"/>
              </a:solidFill>
              <a:latin typeface="Arial" pitchFamily="34" charset="0"/>
            </a:endParaRPr>
          </a:p>
        </p:txBody>
      </p:sp>
      <p:sp>
        <p:nvSpPr>
          <p:cNvPr id="27033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7034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FFD85A-4F83-4F22-861E-DF16EEA60147}" type="slidenum">
              <a:rPr lang="en-CA" altLang="en-US">
                <a:solidFill>
                  <a:srgbClr val="000000"/>
                </a:solidFill>
                <a:latin typeface="Arial" pitchFamily="34" charset="0"/>
              </a:rPr>
              <a:pPr fontAlgn="base">
                <a:spcBef>
                  <a:spcPct val="0"/>
                </a:spcBef>
                <a:spcAft>
                  <a:spcPct val="0"/>
                </a:spcAft>
              </a:pPr>
              <a:t>102</a:t>
            </a:fld>
            <a:endParaRPr lang="en-CA" altLang="en-US">
              <a:solidFill>
                <a:srgbClr val="000000"/>
              </a:solidFill>
              <a:latin typeface="Arial" pitchFamily="34" charset="0"/>
            </a:endParaRPr>
          </a:p>
        </p:txBody>
      </p:sp>
      <p:sp>
        <p:nvSpPr>
          <p:cNvPr id="27136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7136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3FF04F1-DD70-4635-9384-82C7602FB3DF}" type="slidenum">
              <a:rPr lang="en-CA" altLang="en-US">
                <a:solidFill>
                  <a:srgbClr val="000000"/>
                </a:solidFill>
                <a:latin typeface="Arial" pitchFamily="34" charset="0"/>
              </a:rPr>
              <a:pPr fontAlgn="base">
                <a:spcBef>
                  <a:spcPct val="0"/>
                </a:spcBef>
                <a:spcAft>
                  <a:spcPct val="0"/>
                </a:spcAft>
              </a:pPr>
              <a:t>103</a:t>
            </a:fld>
            <a:endParaRPr lang="en-CA" altLang="en-US">
              <a:solidFill>
                <a:srgbClr val="000000"/>
              </a:solidFill>
              <a:latin typeface="Arial" pitchFamily="34" charset="0"/>
            </a:endParaRPr>
          </a:p>
        </p:txBody>
      </p:sp>
      <p:sp>
        <p:nvSpPr>
          <p:cNvPr id="2723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23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6AA06CBC-B8A9-484A-A224-90F9FA0F8D97}" type="slidenum">
              <a:rPr lang="en-US" sz="1200" kern="1200">
                <a:solidFill>
                  <a:prstClr val="black"/>
                </a:solidFill>
                <a:latin typeface="Arial" pitchFamily="34" charset="0"/>
                <a:ea typeface="+mn-ea"/>
                <a:cs typeface="+mn-cs"/>
              </a:rPr>
              <a:pPr algn="r" rtl="0" fontAlgn="base">
                <a:spcBef>
                  <a:spcPct val="0"/>
                </a:spcBef>
                <a:spcAft>
                  <a:spcPct val="0"/>
                </a:spcAft>
                <a:defRPr/>
              </a:pPr>
              <a:t>104</a:t>
            </a:fld>
            <a:endParaRPr lang="en-US" sz="1200" kern="1200">
              <a:solidFill>
                <a:prstClr val="black"/>
              </a:solidFill>
              <a:latin typeface="Arial" pitchFamily="34" charset="0"/>
              <a:ea typeface="+mn-ea"/>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112</a:t>
            </a:fld>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962F281-C2E7-4B7F-8422-71CFB655A62B}" type="slidenum">
              <a:rPr lang="en-CA" altLang="en-US">
                <a:solidFill>
                  <a:srgbClr val="000000"/>
                </a:solidFill>
                <a:latin typeface="Arial" pitchFamily="34" charset="0"/>
              </a:rPr>
              <a:pPr fontAlgn="base">
                <a:spcBef>
                  <a:spcPct val="0"/>
                </a:spcBef>
                <a:spcAft>
                  <a:spcPct val="0"/>
                </a:spcAft>
              </a:pPr>
              <a:t>113</a:t>
            </a:fld>
            <a:endParaRPr lang="en-CA" altLang="en-US">
              <a:solidFill>
                <a:srgbClr val="000000"/>
              </a:solidFill>
              <a:latin typeface="Arial" pitchFamily="34" charset="0"/>
            </a:endParaRPr>
          </a:p>
        </p:txBody>
      </p:sp>
      <p:sp>
        <p:nvSpPr>
          <p:cNvPr id="2437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37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429824F-5173-40FA-B9A9-36DB1B24ADD4}" type="slidenum">
              <a:rPr lang="en-CA" altLang="en-US">
                <a:solidFill>
                  <a:srgbClr val="000000"/>
                </a:solidFill>
                <a:latin typeface="Arial" pitchFamily="34" charset="0"/>
              </a:rPr>
              <a:pPr fontAlgn="base">
                <a:spcBef>
                  <a:spcPct val="0"/>
                </a:spcBef>
                <a:spcAft>
                  <a:spcPct val="0"/>
                </a:spcAft>
              </a:pPr>
              <a:t>114</a:t>
            </a:fld>
            <a:endParaRPr lang="en-CA" altLang="en-US">
              <a:solidFill>
                <a:srgbClr val="000000"/>
              </a:solidFill>
              <a:latin typeface="Arial" pitchFamily="34" charset="0"/>
            </a:endParaRPr>
          </a:p>
        </p:txBody>
      </p:sp>
      <p:sp>
        <p:nvSpPr>
          <p:cNvPr id="2447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47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3029AF-741B-40FE-A4A0-838EBEDB607A}" type="slidenum">
              <a:rPr lang="en-CA" altLang="en-US">
                <a:solidFill>
                  <a:srgbClr val="000000"/>
                </a:solidFill>
                <a:latin typeface="Arial" pitchFamily="34" charset="0"/>
              </a:rPr>
              <a:pPr fontAlgn="base">
                <a:spcBef>
                  <a:spcPct val="0"/>
                </a:spcBef>
                <a:spcAft>
                  <a:spcPct val="0"/>
                </a:spcAft>
              </a:pPr>
              <a:t>115</a:t>
            </a:fld>
            <a:endParaRPr lang="en-CA" altLang="en-US">
              <a:solidFill>
                <a:srgbClr val="000000"/>
              </a:solidFill>
              <a:latin typeface="Arial" pitchFamily="34" charset="0"/>
            </a:endParaRPr>
          </a:p>
        </p:txBody>
      </p:sp>
      <p:sp>
        <p:nvSpPr>
          <p:cNvPr id="2457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7E72A9-03CE-46F5-946F-849D11EEE4A1}" type="slidenum">
              <a:rPr lang="en-CA" altLang="en-US">
                <a:solidFill>
                  <a:srgbClr val="000000"/>
                </a:solidFill>
                <a:latin typeface="Arial" pitchFamily="34" charset="0"/>
              </a:rPr>
              <a:pPr fontAlgn="base">
                <a:spcBef>
                  <a:spcPct val="0"/>
                </a:spcBef>
                <a:spcAft>
                  <a:spcPct val="0"/>
                </a:spcAft>
              </a:pPr>
              <a:t>116</a:t>
            </a:fld>
            <a:endParaRPr lang="en-CA" altLang="en-US">
              <a:solidFill>
                <a:srgbClr val="000000"/>
              </a:solidFill>
              <a:latin typeface="Arial" pitchFamily="34" charset="0"/>
            </a:endParaRPr>
          </a:p>
        </p:txBody>
      </p:sp>
      <p:sp>
        <p:nvSpPr>
          <p:cNvPr id="2467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67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11</a:t>
            </a:fld>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C2A9C3-37B0-4BF0-9E7B-5EDA2097181F}" type="slidenum">
              <a:rPr lang="en-CA" altLang="en-US">
                <a:solidFill>
                  <a:srgbClr val="000000"/>
                </a:solidFill>
                <a:latin typeface="Arial" pitchFamily="34" charset="0"/>
              </a:rPr>
              <a:pPr fontAlgn="base">
                <a:spcBef>
                  <a:spcPct val="0"/>
                </a:spcBef>
                <a:spcAft>
                  <a:spcPct val="0"/>
                </a:spcAft>
              </a:pPr>
              <a:t>117</a:t>
            </a:fld>
            <a:endParaRPr lang="en-CA" altLang="en-US">
              <a:solidFill>
                <a:srgbClr val="000000"/>
              </a:solidFill>
              <a:latin typeface="Arial" pitchFamily="34" charset="0"/>
            </a:endParaRPr>
          </a:p>
        </p:txBody>
      </p:sp>
      <p:sp>
        <p:nvSpPr>
          <p:cNvPr id="247811"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47812"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96B57C-4C39-4F10-9619-F94D9AC24B14}" type="slidenum">
              <a:rPr lang="en-CA" altLang="en-US">
                <a:solidFill>
                  <a:srgbClr val="000000"/>
                </a:solidFill>
                <a:latin typeface="Arial" pitchFamily="34" charset="0"/>
              </a:rPr>
              <a:pPr fontAlgn="base">
                <a:spcBef>
                  <a:spcPct val="0"/>
                </a:spcBef>
                <a:spcAft>
                  <a:spcPct val="0"/>
                </a:spcAft>
              </a:pPr>
              <a:t>118</a:t>
            </a:fld>
            <a:endParaRPr lang="en-CA" altLang="en-US">
              <a:solidFill>
                <a:srgbClr val="000000"/>
              </a:solidFill>
              <a:latin typeface="Arial" pitchFamily="34" charset="0"/>
            </a:endParaRPr>
          </a:p>
        </p:txBody>
      </p:sp>
      <p:sp>
        <p:nvSpPr>
          <p:cNvPr id="248835"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48836"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5E5D8D-C5EE-4258-A0EF-50A0C04B8ED8}" type="slidenum">
              <a:rPr lang="en-CA" altLang="en-US">
                <a:solidFill>
                  <a:srgbClr val="000000"/>
                </a:solidFill>
                <a:latin typeface="Arial" pitchFamily="34" charset="0"/>
              </a:rPr>
              <a:pPr fontAlgn="base">
                <a:spcBef>
                  <a:spcPct val="0"/>
                </a:spcBef>
                <a:spcAft>
                  <a:spcPct val="0"/>
                </a:spcAft>
              </a:pPr>
              <a:t>119</a:t>
            </a:fld>
            <a:endParaRPr lang="en-CA" altLang="en-US">
              <a:solidFill>
                <a:srgbClr val="000000"/>
              </a:solidFill>
              <a:latin typeface="Arial" pitchFamily="34" charset="0"/>
            </a:endParaRPr>
          </a:p>
        </p:txBody>
      </p:sp>
      <p:sp>
        <p:nvSpPr>
          <p:cNvPr id="249859"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49860"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120</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121</a:t>
            </a:fld>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122</a:t>
            </a:fld>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DAC0C1-9E32-4A90-919D-E8B62D7CCC77}" type="slidenum">
              <a:rPr lang="en-CA" altLang="en-US">
                <a:solidFill>
                  <a:srgbClr val="000000"/>
                </a:solidFill>
                <a:latin typeface="Arial" pitchFamily="34" charset="0"/>
              </a:rPr>
              <a:pPr fontAlgn="base">
                <a:spcBef>
                  <a:spcPct val="0"/>
                </a:spcBef>
                <a:spcAft>
                  <a:spcPct val="0"/>
                </a:spcAft>
              </a:pPr>
              <a:t>123</a:t>
            </a:fld>
            <a:endParaRPr lang="en-CA" altLang="en-US">
              <a:solidFill>
                <a:srgbClr val="000000"/>
              </a:solidFill>
              <a:latin typeface="Arial" pitchFamily="34" charset="0"/>
            </a:endParaRPr>
          </a:p>
        </p:txBody>
      </p:sp>
      <p:sp>
        <p:nvSpPr>
          <p:cNvPr id="273411"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3412"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1" tIns="42261" rIns="84521" bIns="42261"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630C0-47E4-4C45-B059-26BE319B4007}" type="slidenum">
              <a:rPr lang="en-CA" altLang="en-US">
                <a:solidFill>
                  <a:srgbClr val="000000"/>
                </a:solidFill>
                <a:latin typeface="Arial" pitchFamily="34" charset="0"/>
              </a:rPr>
              <a:pPr fontAlgn="base">
                <a:spcBef>
                  <a:spcPct val="0"/>
                </a:spcBef>
                <a:spcAft>
                  <a:spcPct val="0"/>
                </a:spcAft>
              </a:pPr>
              <a:t>124</a:t>
            </a:fld>
            <a:endParaRPr lang="en-CA" altLang="en-US">
              <a:solidFill>
                <a:srgbClr val="000000"/>
              </a:solidFill>
              <a:latin typeface="Arial" pitchFamily="34" charset="0"/>
            </a:endParaRPr>
          </a:p>
        </p:txBody>
      </p:sp>
      <p:sp>
        <p:nvSpPr>
          <p:cNvPr id="27443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74436" name="Rectangle 3"/>
          <p:cNvSpPr>
            <a:spLocks noGrp="1" noChangeArrowheads="1"/>
          </p:cNvSpPr>
          <p:nvPr>
            <p:ph type="body" idx="1"/>
          </p:nvPr>
        </p:nvSpPr>
        <p:spPr bwMode="auto">
          <a:xfrm>
            <a:off x="220663" y="4838700"/>
            <a:ext cx="6416675" cy="3481388"/>
          </a:xfrm>
          <a:noFill/>
        </p:spPr>
        <p:txBody>
          <a:bodyPr wrap="square" lIns="84521" tIns="42261" rIns="84521" bIns="42261"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EBA1DF0-A320-4E44-8C02-507A72E799BC}" type="slidenum">
              <a:rPr lang="en-CA" altLang="en-US">
                <a:solidFill>
                  <a:srgbClr val="000000"/>
                </a:solidFill>
                <a:latin typeface="Arial" pitchFamily="34" charset="0"/>
              </a:rPr>
              <a:pPr fontAlgn="base">
                <a:spcBef>
                  <a:spcPct val="0"/>
                </a:spcBef>
                <a:spcAft>
                  <a:spcPct val="0"/>
                </a:spcAft>
              </a:pPr>
              <a:t>125</a:t>
            </a:fld>
            <a:endParaRPr lang="en-CA" altLang="en-US">
              <a:solidFill>
                <a:srgbClr val="000000"/>
              </a:solidFill>
              <a:latin typeface="Arial" pitchFamily="34" charset="0"/>
            </a:endParaRPr>
          </a:p>
        </p:txBody>
      </p:sp>
      <p:sp>
        <p:nvSpPr>
          <p:cNvPr id="275459"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5460"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1" tIns="42261" rIns="84521" bIns="42261"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1BC0787-9F31-491C-ADD6-CE2488DB269E}" type="slidenum">
              <a:rPr lang="en-CA" altLang="en-US">
                <a:solidFill>
                  <a:srgbClr val="000000"/>
                </a:solidFill>
                <a:latin typeface="Arial" pitchFamily="34" charset="0"/>
              </a:rPr>
              <a:pPr fontAlgn="base">
                <a:spcBef>
                  <a:spcPct val="0"/>
                </a:spcBef>
                <a:spcAft>
                  <a:spcPct val="0"/>
                </a:spcAft>
              </a:pPr>
              <a:t>126</a:t>
            </a:fld>
            <a:endParaRPr lang="en-CA" altLang="en-US">
              <a:solidFill>
                <a:srgbClr val="000000"/>
              </a:solidFill>
              <a:latin typeface="Arial" pitchFamily="34" charset="0"/>
            </a:endParaRPr>
          </a:p>
        </p:txBody>
      </p:sp>
      <p:sp>
        <p:nvSpPr>
          <p:cNvPr id="276483"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6484"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12</a:t>
            </a:fld>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E550DB-DDDD-4865-BEF6-9A10B2CC8957}" type="slidenum">
              <a:rPr lang="en-CA" altLang="en-US">
                <a:solidFill>
                  <a:srgbClr val="000000"/>
                </a:solidFill>
                <a:latin typeface="Arial" pitchFamily="34" charset="0"/>
              </a:rPr>
              <a:pPr fontAlgn="base">
                <a:spcBef>
                  <a:spcPct val="0"/>
                </a:spcBef>
                <a:spcAft>
                  <a:spcPct val="0"/>
                </a:spcAft>
              </a:pPr>
              <a:t>127</a:t>
            </a:fld>
            <a:endParaRPr lang="en-CA" altLang="en-US">
              <a:solidFill>
                <a:srgbClr val="000000"/>
              </a:solidFill>
              <a:latin typeface="Arial" pitchFamily="34" charset="0"/>
            </a:endParaRPr>
          </a:p>
        </p:txBody>
      </p:sp>
      <p:sp>
        <p:nvSpPr>
          <p:cNvPr id="277507"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7508"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00B24-045E-471E-B70E-1F41C73EAE49}" type="slidenum">
              <a:rPr lang="en-CA" altLang="en-US">
                <a:solidFill>
                  <a:srgbClr val="000000"/>
                </a:solidFill>
                <a:latin typeface="Arial" pitchFamily="34" charset="0"/>
              </a:rPr>
              <a:pPr fontAlgn="base">
                <a:spcBef>
                  <a:spcPct val="0"/>
                </a:spcBef>
                <a:spcAft>
                  <a:spcPct val="0"/>
                </a:spcAft>
              </a:pPr>
              <a:t>128</a:t>
            </a:fld>
            <a:endParaRPr lang="en-CA" altLang="en-US">
              <a:solidFill>
                <a:srgbClr val="000000"/>
              </a:solidFill>
              <a:latin typeface="Arial" pitchFamily="34" charset="0"/>
            </a:endParaRPr>
          </a:p>
        </p:txBody>
      </p:sp>
      <p:sp>
        <p:nvSpPr>
          <p:cNvPr id="278531"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8532"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546664-554B-4CD9-855C-BBD35812581F}" type="slidenum">
              <a:rPr lang="en-CA" altLang="en-US">
                <a:solidFill>
                  <a:srgbClr val="000000"/>
                </a:solidFill>
                <a:latin typeface="Arial" pitchFamily="34" charset="0"/>
              </a:rPr>
              <a:pPr fontAlgn="base">
                <a:spcBef>
                  <a:spcPct val="0"/>
                </a:spcBef>
                <a:spcAft>
                  <a:spcPct val="0"/>
                </a:spcAft>
              </a:pPr>
              <a:t>129</a:t>
            </a:fld>
            <a:endParaRPr lang="en-CA" altLang="en-US">
              <a:solidFill>
                <a:srgbClr val="000000"/>
              </a:solidFill>
              <a:latin typeface="Arial" pitchFamily="34" charset="0"/>
            </a:endParaRPr>
          </a:p>
        </p:txBody>
      </p:sp>
      <p:sp>
        <p:nvSpPr>
          <p:cNvPr id="279555"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79556"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CB3DFF-A6AF-459A-9DE4-609147AA804C}" type="slidenum">
              <a:rPr lang="en-CA" altLang="en-US">
                <a:solidFill>
                  <a:srgbClr val="000000"/>
                </a:solidFill>
                <a:latin typeface="Arial" pitchFamily="34" charset="0"/>
              </a:rPr>
              <a:pPr fontAlgn="base">
                <a:spcBef>
                  <a:spcPct val="0"/>
                </a:spcBef>
                <a:spcAft>
                  <a:spcPct val="0"/>
                </a:spcAft>
              </a:pPr>
              <a:t>130</a:t>
            </a:fld>
            <a:endParaRPr lang="en-CA" altLang="en-US">
              <a:solidFill>
                <a:srgbClr val="000000"/>
              </a:solidFill>
              <a:latin typeface="Arial" pitchFamily="34" charset="0"/>
            </a:endParaRPr>
          </a:p>
        </p:txBody>
      </p:sp>
      <p:sp>
        <p:nvSpPr>
          <p:cNvPr id="280579"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80580"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B73DB80-22C3-4DB8-9CF4-7600F14E8800}" type="slidenum">
              <a:rPr lang="en-CA" altLang="en-US">
                <a:solidFill>
                  <a:srgbClr val="000000"/>
                </a:solidFill>
                <a:latin typeface="Arial" pitchFamily="34" charset="0"/>
              </a:rPr>
              <a:pPr fontAlgn="base">
                <a:spcBef>
                  <a:spcPct val="0"/>
                </a:spcBef>
                <a:spcAft>
                  <a:spcPct val="0"/>
                </a:spcAft>
              </a:pPr>
              <a:t>131</a:t>
            </a:fld>
            <a:endParaRPr lang="en-CA" altLang="en-US">
              <a:solidFill>
                <a:srgbClr val="000000"/>
              </a:solidFill>
              <a:latin typeface="Arial" pitchFamily="34" charset="0"/>
            </a:endParaRPr>
          </a:p>
        </p:txBody>
      </p:sp>
      <p:sp>
        <p:nvSpPr>
          <p:cNvPr id="281603"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81604"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F411D79-C27E-46E0-BC62-6A3949CAF6D9}" type="slidenum">
              <a:rPr lang="en-CA" altLang="en-US">
                <a:solidFill>
                  <a:srgbClr val="000000"/>
                </a:solidFill>
                <a:latin typeface="Arial" pitchFamily="34" charset="0"/>
              </a:rPr>
              <a:pPr fontAlgn="base">
                <a:spcBef>
                  <a:spcPct val="0"/>
                </a:spcBef>
                <a:spcAft>
                  <a:spcPct val="0"/>
                </a:spcAft>
              </a:pPr>
              <a:t>132</a:t>
            </a:fld>
            <a:endParaRPr lang="en-CA" altLang="en-US">
              <a:solidFill>
                <a:srgbClr val="000000"/>
              </a:solidFill>
              <a:latin typeface="Arial" pitchFamily="34" charset="0"/>
            </a:endParaRPr>
          </a:p>
        </p:txBody>
      </p:sp>
      <p:sp>
        <p:nvSpPr>
          <p:cNvPr id="2826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26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D75EF17-EDC9-418E-9A6A-046190C59516}" type="slidenum">
              <a:rPr lang="en-CA" altLang="en-US">
                <a:solidFill>
                  <a:srgbClr val="000000"/>
                </a:solidFill>
                <a:latin typeface="Arial" pitchFamily="34" charset="0"/>
              </a:rPr>
              <a:pPr fontAlgn="base">
                <a:spcBef>
                  <a:spcPct val="0"/>
                </a:spcBef>
                <a:spcAft>
                  <a:spcPct val="0"/>
                </a:spcAft>
              </a:pPr>
              <a:t>133</a:t>
            </a:fld>
            <a:endParaRPr lang="en-CA" altLang="en-US">
              <a:solidFill>
                <a:srgbClr val="000000"/>
              </a:solidFill>
              <a:latin typeface="Arial" pitchFamily="34" charset="0"/>
            </a:endParaRPr>
          </a:p>
        </p:txBody>
      </p:sp>
      <p:sp>
        <p:nvSpPr>
          <p:cNvPr id="2836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36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333208-F7A2-42E5-A147-A13A192B2CBC}" type="slidenum">
              <a:rPr lang="en-CA" altLang="en-US">
                <a:solidFill>
                  <a:srgbClr val="000000"/>
                </a:solidFill>
                <a:latin typeface="Arial" pitchFamily="34" charset="0"/>
              </a:rPr>
              <a:pPr fontAlgn="base">
                <a:spcBef>
                  <a:spcPct val="0"/>
                </a:spcBef>
                <a:spcAft>
                  <a:spcPct val="0"/>
                </a:spcAft>
              </a:pPr>
              <a:t>134</a:t>
            </a:fld>
            <a:endParaRPr lang="en-CA" altLang="en-US">
              <a:solidFill>
                <a:srgbClr val="000000"/>
              </a:solidFill>
              <a:latin typeface="Arial" pitchFamily="34" charset="0"/>
            </a:endParaRPr>
          </a:p>
        </p:txBody>
      </p:sp>
      <p:sp>
        <p:nvSpPr>
          <p:cNvPr id="2846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46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10FE35-12B5-4A15-B22D-74F956F54554}" type="slidenum">
              <a:rPr lang="en-CA" altLang="en-US">
                <a:solidFill>
                  <a:srgbClr val="000000"/>
                </a:solidFill>
                <a:latin typeface="Arial" pitchFamily="34" charset="0"/>
              </a:rPr>
              <a:pPr fontAlgn="base">
                <a:spcBef>
                  <a:spcPct val="0"/>
                </a:spcBef>
                <a:spcAft>
                  <a:spcPct val="0"/>
                </a:spcAft>
              </a:pPr>
              <a:t>135</a:t>
            </a:fld>
            <a:endParaRPr lang="en-CA" altLang="en-US">
              <a:solidFill>
                <a:srgbClr val="000000"/>
              </a:solidFill>
              <a:latin typeface="Arial" pitchFamily="34" charset="0"/>
            </a:endParaRPr>
          </a:p>
        </p:txBody>
      </p:sp>
      <p:sp>
        <p:nvSpPr>
          <p:cNvPr id="2856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57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13</a:t>
            </a:fld>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774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87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E30EA1-04E9-4F8A-A664-A605C25E5B87}" type="slidenum">
              <a:rPr lang="en-CA" altLang="en-US">
                <a:solidFill>
                  <a:srgbClr val="000000"/>
                </a:solidFill>
                <a:latin typeface="Arial" pitchFamily="34" charset="0"/>
              </a:rPr>
              <a:pPr fontAlgn="base">
                <a:spcBef>
                  <a:spcPct val="0"/>
                </a:spcBef>
                <a:spcAft>
                  <a:spcPct val="0"/>
                </a:spcAft>
              </a:pPr>
              <a:t>140</a:t>
            </a:fld>
            <a:endParaRPr lang="en-CA" altLang="en-US">
              <a:solidFill>
                <a:srgbClr val="000000"/>
              </a:solidFill>
              <a:latin typeface="Arial" pitchFamily="34" charset="0"/>
            </a:endParaRPr>
          </a:p>
        </p:txBody>
      </p:sp>
      <p:sp>
        <p:nvSpPr>
          <p:cNvPr id="289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97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0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184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2867"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3891"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4915"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146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14</a:t>
            </a:fld>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2D90A7-4DE5-4B5C-8E2F-225D282AEFC6}" type="slidenum">
              <a:rPr lang="en-CA" altLang="en-US">
                <a:solidFill>
                  <a:srgbClr val="000000"/>
                </a:solidFill>
                <a:latin typeface="Arial" pitchFamily="34" charset="0"/>
              </a:rPr>
              <a:pPr fontAlgn="base">
                <a:spcBef>
                  <a:spcPct val="0"/>
                </a:spcBef>
                <a:spcAft>
                  <a:spcPct val="0"/>
                </a:spcAft>
              </a:pPr>
              <a:t>147</a:t>
            </a:fld>
            <a:endParaRPr lang="en-CA" altLang="en-US">
              <a:solidFill>
                <a:srgbClr val="000000"/>
              </a:solidFill>
              <a:latin typeface="Arial" pitchFamily="34" charset="0"/>
            </a:endParaRPr>
          </a:p>
        </p:txBody>
      </p:sp>
      <p:sp>
        <p:nvSpPr>
          <p:cNvPr id="295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5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B3EDB6-BE5C-42E9-B933-107BCBEBF887}" type="slidenum">
              <a:rPr lang="en-CA" altLang="en-US">
                <a:solidFill>
                  <a:srgbClr val="000000"/>
                </a:solidFill>
                <a:latin typeface="Arial" pitchFamily="34" charset="0"/>
              </a:rPr>
              <a:pPr fontAlgn="base">
                <a:spcBef>
                  <a:spcPct val="0"/>
                </a:spcBef>
                <a:spcAft>
                  <a:spcPct val="0"/>
                </a:spcAft>
              </a:pPr>
              <a:t>148</a:t>
            </a:fld>
            <a:endParaRPr lang="en-CA" altLang="en-US">
              <a:solidFill>
                <a:srgbClr val="000000"/>
              </a:solidFill>
              <a:latin typeface="Arial" pitchFamily="34" charset="0"/>
            </a:endParaRPr>
          </a:p>
        </p:txBody>
      </p:sp>
      <p:sp>
        <p:nvSpPr>
          <p:cNvPr id="296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96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637438-CA57-438F-81F2-F9D528E1ABFE}" type="slidenum">
              <a:rPr lang="en-CA" altLang="en-US">
                <a:solidFill>
                  <a:srgbClr val="000000"/>
                </a:solidFill>
                <a:latin typeface="Arial" pitchFamily="34" charset="0"/>
              </a:rPr>
              <a:pPr fontAlgn="base">
                <a:spcBef>
                  <a:spcPct val="0"/>
                </a:spcBef>
                <a:spcAft>
                  <a:spcPct val="0"/>
                </a:spcAft>
              </a:pPr>
              <a:t>149</a:t>
            </a:fld>
            <a:endParaRPr lang="en-CA" altLang="en-US">
              <a:solidFill>
                <a:srgbClr val="000000"/>
              </a:solidFill>
              <a:latin typeface="Arial" pitchFamily="34" charset="0"/>
            </a:endParaRPr>
          </a:p>
        </p:txBody>
      </p:sp>
      <p:sp>
        <p:nvSpPr>
          <p:cNvPr id="297987" name="Rectangle 1026"/>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97988" name="Rectangle 1027"/>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292AF1-6B4F-4B0D-9435-1801F7B0C463}" type="slidenum">
              <a:rPr lang="en-CA" altLang="en-US">
                <a:solidFill>
                  <a:srgbClr val="000000"/>
                </a:solidFill>
                <a:latin typeface="Arial" pitchFamily="34" charset="0"/>
              </a:rPr>
              <a:pPr fontAlgn="base">
                <a:spcBef>
                  <a:spcPct val="0"/>
                </a:spcBef>
                <a:spcAft>
                  <a:spcPct val="0"/>
                </a:spcAft>
              </a:pPr>
              <a:t>150</a:t>
            </a:fld>
            <a:endParaRPr lang="en-CA" altLang="en-US">
              <a:solidFill>
                <a:srgbClr val="000000"/>
              </a:solidFill>
              <a:latin typeface="Arial" pitchFamily="34" charset="0"/>
            </a:endParaRPr>
          </a:p>
        </p:txBody>
      </p:sp>
      <p:sp>
        <p:nvSpPr>
          <p:cNvPr id="29901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9901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67F602-4408-4CC8-9C1C-64B6FAE5BD7D}" type="slidenum">
              <a:rPr lang="en-CA" altLang="en-US">
                <a:solidFill>
                  <a:srgbClr val="000000"/>
                </a:solidFill>
                <a:latin typeface="Arial" pitchFamily="34" charset="0"/>
              </a:rPr>
              <a:pPr fontAlgn="base">
                <a:spcBef>
                  <a:spcPct val="0"/>
                </a:spcBef>
                <a:spcAft>
                  <a:spcPct val="0"/>
                </a:spcAft>
              </a:pPr>
              <a:t>151</a:t>
            </a:fld>
            <a:endParaRPr lang="en-CA" altLang="en-US">
              <a:solidFill>
                <a:srgbClr val="000000"/>
              </a:solidFill>
              <a:latin typeface="Arial" pitchFamily="34" charset="0"/>
            </a:endParaRPr>
          </a:p>
        </p:txBody>
      </p:sp>
      <p:sp>
        <p:nvSpPr>
          <p:cNvPr id="300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0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93A675E-5011-456B-9F76-7CA4FB9B79CA}" type="slidenum">
              <a:rPr lang="en-CA" altLang="en-US">
                <a:solidFill>
                  <a:srgbClr val="000000"/>
                </a:solidFill>
                <a:latin typeface="Arial" pitchFamily="34" charset="0"/>
              </a:rPr>
              <a:pPr fontAlgn="base">
                <a:spcBef>
                  <a:spcPct val="0"/>
                </a:spcBef>
                <a:spcAft>
                  <a:spcPct val="0"/>
                </a:spcAft>
              </a:pPr>
              <a:t>152</a:t>
            </a:fld>
            <a:endParaRPr lang="en-CA" altLang="en-US">
              <a:solidFill>
                <a:srgbClr val="000000"/>
              </a:solidFill>
              <a:latin typeface="Arial" pitchFamily="34" charset="0"/>
            </a:endParaRPr>
          </a:p>
        </p:txBody>
      </p:sp>
      <p:sp>
        <p:nvSpPr>
          <p:cNvPr id="30105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30106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6051562-B82A-4B86-954B-BA8F55305120}" type="slidenum">
              <a:rPr lang="en-CA" altLang="en-US">
                <a:solidFill>
                  <a:srgbClr val="000000"/>
                </a:solidFill>
                <a:latin typeface="Arial" pitchFamily="34" charset="0"/>
              </a:rPr>
              <a:pPr fontAlgn="base">
                <a:spcBef>
                  <a:spcPct val="0"/>
                </a:spcBef>
                <a:spcAft>
                  <a:spcPct val="0"/>
                </a:spcAft>
              </a:pPr>
              <a:t>153</a:t>
            </a:fld>
            <a:endParaRPr lang="en-CA" altLang="en-US">
              <a:solidFill>
                <a:srgbClr val="000000"/>
              </a:solidFill>
              <a:latin typeface="Arial" pitchFamily="34" charset="0"/>
            </a:endParaRPr>
          </a:p>
        </p:txBody>
      </p:sp>
      <p:sp>
        <p:nvSpPr>
          <p:cNvPr id="30208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30208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44FB53-DE19-4287-89E6-C9FA49C9C206}" type="slidenum">
              <a:rPr lang="en-CA" altLang="en-US">
                <a:solidFill>
                  <a:srgbClr val="000000"/>
                </a:solidFill>
                <a:latin typeface="Arial" pitchFamily="34" charset="0"/>
              </a:rPr>
              <a:pPr fontAlgn="base">
                <a:spcBef>
                  <a:spcPct val="0"/>
                </a:spcBef>
                <a:spcAft>
                  <a:spcPct val="0"/>
                </a:spcAft>
              </a:pPr>
              <a:t>154</a:t>
            </a:fld>
            <a:endParaRPr lang="en-CA" altLang="en-US">
              <a:solidFill>
                <a:srgbClr val="000000"/>
              </a:solidFill>
              <a:latin typeface="Arial" pitchFamily="34" charset="0"/>
            </a:endParaRPr>
          </a:p>
        </p:txBody>
      </p:sp>
      <p:sp>
        <p:nvSpPr>
          <p:cNvPr id="303107"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303108"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8ECE3F-01B7-4D23-86BE-909C81E857E5}" type="slidenum">
              <a:rPr lang="en-CA" altLang="en-US"/>
              <a:pPr fontAlgn="base">
                <a:spcBef>
                  <a:spcPct val="0"/>
                </a:spcBef>
                <a:spcAft>
                  <a:spcPct val="0"/>
                </a:spcAft>
              </a:pPr>
              <a:t>155</a:t>
            </a:fld>
            <a:endParaRPr lang="en-CA" altLang="en-US"/>
          </a:p>
        </p:txBody>
      </p:sp>
      <p:sp>
        <p:nvSpPr>
          <p:cNvPr id="304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4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BED529-479E-4964-984A-2021ECAA864F}" type="slidenum">
              <a:rPr lang="en-CA" altLang="en-US"/>
              <a:pPr fontAlgn="base">
                <a:spcBef>
                  <a:spcPct val="0"/>
                </a:spcBef>
                <a:spcAft>
                  <a:spcPct val="0"/>
                </a:spcAft>
              </a:pPr>
              <a:t>156</a:t>
            </a:fld>
            <a:endParaRPr lang="en-CA" altLang="en-US"/>
          </a:p>
        </p:txBody>
      </p:sp>
      <p:sp>
        <p:nvSpPr>
          <p:cNvPr id="305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5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15</a:t>
            </a:fld>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EB93D76-638A-4593-8344-3C13722CCA9E}" type="slidenum">
              <a:rPr lang="en-CA" altLang="en-US"/>
              <a:pPr fontAlgn="base">
                <a:spcBef>
                  <a:spcPct val="0"/>
                </a:spcBef>
                <a:spcAft>
                  <a:spcPct val="0"/>
                </a:spcAft>
              </a:pPr>
              <a:t>157</a:t>
            </a:fld>
            <a:endParaRPr lang="en-CA" altLang="en-US"/>
          </a:p>
        </p:txBody>
      </p:sp>
      <p:sp>
        <p:nvSpPr>
          <p:cNvPr id="306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61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EB42E72-12F7-473C-A0A6-F6D74F9AA2FC}" type="slidenum">
              <a:rPr lang="en-CA" altLang="en-US">
                <a:solidFill>
                  <a:srgbClr val="000000"/>
                </a:solidFill>
                <a:latin typeface="Arial" pitchFamily="34" charset="0"/>
              </a:rPr>
              <a:pPr fontAlgn="base">
                <a:spcBef>
                  <a:spcPct val="0"/>
                </a:spcBef>
                <a:spcAft>
                  <a:spcPct val="0"/>
                </a:spcAft>
              </a:pPr>
              <a:t>158</a:t>
            </a:fld>
            <a:endParaRPr lang="en-CA" altLang="en-US">
              <a:solidFill>
                <a:srgbClr val="000000"/>
              </a:solidFill>
              <a:latin typeface="Arial" pitchFamily="34" charset="0"/>
            </a:endParaRPr>
          </a:p>
        </p:txBody>
      </p:sp>
      <p:sp>
        <p:nvSpPr>
          <p:cNvPr id="3072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C9FA1D5-B75C-48F7-A45C-F484A72823B2}" type="slidenum">
              <a:rPr lang="en-CA" altLang="en-US">
                <a:solidFill>
                  <a:srgbClr val="000000"/>
                </a:solidFill>
                <a:latin typeface="Arial" pitchFamily="34" charset="0"/>
              </a:rPr>
              <a:pPr fontAlgn="base">
                <a:spcBef>
                  <a:spcPct val="0"/>
                </a:spcBef>
                <a:spcAft>
                  <a:spcPct val="0"/>
                </a:spcAft>
              </a:pPr>
              <a:t>159</a:t>
            </a:fld>
            <a:endParaRPr lang="en-CA" altLang="en-US">
              <a:solidFill>
                <a:srgbClr val="000000"/>
              </a:solidFill>
              <a:latin typeface="Arial" pitchFamily="34" charset="0"/>
            </a:endParaRPr>
          </a:p>
        </p:txBody>
      </p:sp>
      <p:sp>
        <p:nvSpPr>
          <p:cNvPr id="308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82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17592C-25FC-410A-A1A1-FC121D58392B}" type="slidenum">
              <a:rPr lang="en-CA" altLang="en-US">
                <a:solidFill>
                  <a:srgbClr val="000000"/>
                </a:solidFill>
                <a:latin typeface="Arial" pitchFamily="34" charset="0"/>
              </a:rPr>
              <a:pPr fontAlgn="base">
                <a:spcBef>
                  <a:spcPct val="0"/>
                </a:spcBef>
                <a:spcAft>
                  <a:spcPct val="0"/>
                </a:spcAft>
              </a:pPr>
              <a:t>160</a:t>
            </a:fld>
            <a:endParaRPr lang="en-CA" altLang="en-US">
              <a:solidFill>
                <a:srgbClr val="000000"/>
              </a:solidFill>
              <a:latin typeface="Arial" pitchFamily="34" charset="0"/>
            </a:endParaRPr>
          </a:p>
        </p:txBody>
      </p:sp>
      <p:sp>
        <p:nvSpPr>
          <p:cNvPr id="309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9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6B5211-0C1C-4C66-8E6D-46B02208442A}" type="slidenum">
              <a:rPr lang="en-CA" altLang="en-US">
                <a:solidFill>
                  <a:srgbClr val="000000"/>
                </a:solidFill>
                <a:latin typeface="Arial" pitchFamily="34" charset="0"/>
              </a:rPr>
              <a:pPr fontAlgn="base">
                <a:spcBef>
                  <a:spcPct val="0"/>
                </a:spcBef>
                <a:spcAft>
                  <a:spcPct val="0"/>
                </a:spcAft>
              </a:pPr>
              <a:t>161</a:t>
            </a:fld>
            <a:endParaRPr lang="en-CA" altLang="en-US">
              <a:solidFill>
                <a:srgbClr val="000000"/>
              </a:solidFill>
              <a:latin typeface="Arial" pitchFamily="34" charset="0"/>
            </a:endParaRPr>
          </a:p>
        </p:txBody>
      </p:sp>
      <p:sp>
        <p:nvSpPr>
          <p:cNvPr id="310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0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7C7245-3C80-440F-A587-4DC8BABD7D44}" type="slidenum">
              <a:rPr lang="en-CA" altLang="en-US">
                <a:solidFill>
                  <a:srgbClr val="000000"/>
                </a:solidFill>
                <a:latin typeface="Arial" pitchFamily="34" charset="0"/>
              </a:rPr>
              <a:pPr fontAlgn="base">
                <a:spcBef>
                  <a:spcPct val="0"/>
                </a:spcBef>
                <a:spcAft>
                  <a:spcPct val="0"/>
                </a:spcAft>
              </a:pPr>
              <a:t>162</a:t>
            </a:fld>
            <a:endParaRPr lang="en-CA" altLang="en-US">
              <a:solidFill>
                <a:srgbClr val="000000"/>
              </a:solidFill>
              <a:latin typeface="Arial" pitchFamily="34" charset="0"/>
            </a:endParaRPr>
          </a:p>
        </p:txBody>
      </p:sp>
      <p:sp>
        <p:nvSpPr>
          <p:cNvPr id="311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11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163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C91DF5E-C967-4BD5-B5C6-7A474D86BC48}" type="slidenum">
              <a:rPr lang="en-US">
                <a:solidFill>
                  <a:srgbClr val="000000"/>
                </a:solidFill>
                <a:latin typeface="Arial" pitchFamily="34" charset="0"/>
              </a:rPr>
              <a:pPr fontAlgn="base">
                <a:spcBef>
                  <a:spcPct val="0"/>
                </a:spcBef>
                <a:spcAft>
                  <a:spcPct val="0"/>
                </a:spcAft>
              </a:pPr>
              <a:t>27</a:t>
            </a:fld>
            <a:endParaRPr lang="en-US">
              <a:solidFill>
                <a:srgbClr val="000000"/>
              </a:solidFill>
              <a:latin typeface="Arial" pitchFamily="34" charset="0"/>
            </a:endParaRPr>
          </a:p>
        </p:txBody>
      </p:sp>
      <p:sp>
        <p:nvSpPr>
          <p:cNvPr id="193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3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80D9F87-6EBE-46A7-BB6A-18FA30A2E060}" type="slidenum">
              <a:rPr lang="en-US">
                <a:solidFill>
                  <a:srgbClr val="000000"/>
                </a:solidFill>
                <a:latin typeface="Arial" pitchFamily="34" charset="0"/>
              </a:rPr>
              <a:pPr fontAlgn="base">
                <a:spcBef>
                  <a:spcPct val="0"/>
                </a:spcBef>
                <a:spcAft>
                  <a:spcPct val="0"/>
                </a:spcAft>
              </a:pPr>
              <a:t>28</a:t>
            </a:fld>
            <a:endParaRPr lang="en-US">
              <a:solidFill>
                <a:srgbClr val="000000"/>
              </a:solidFill>
              <a:latin typeface="Arial" pitchFamily="34" charset="0"/>
            </a:endParaRPr>
          </a:p>
        </p:txBody>
      </p:sp>
      <p:sp>
        <p:nvSpPr>
          <p:cNvPr id="1945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5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468BD4-9E1B-4738-AFC1-D15772E52678}" type="slidenum">
              <a:rPr lang="en-US">
                <a:solidFill>
                  <a:srgbClr val="000000"/>
                </a:solidFill>
                <a:latin typeface="Arial" pitchFamily="34" charset="0"/>
              </a:rPr>
              <a:pPr fontAlgn="base">
                <a:spcBef>
                  <a:spcPct val="0"/>
                </a:spcBef>
                <a:spcAft>
                  <a:spcPct val="0"/>
                </a:spcAft>
              </a:pPr>
              <a:t>29</a:t>
            </a:fld>
            <a:endParaRPr lang="en-US">
              <a:solidFill>
                <a:srgbClr val="000000"/>
              </a:solidFill>
              <a:latin typeface="Arial" pitchFamily="34" charset="0"/>
            </a:endParaRPr>
          </a:p>
        </p:txBody>
      </p:sp>
      <p:sp>
        <p:nvSpPr>
          <p:cNvPr id="195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5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08C1D7-C57D-4C15-980C-047409C81CB5}" type="slidenum">
              <a:rPr lang="en-US">
                <a:solidFill>
                  <a:srgbClr val="000000"/>
                </a:solidFill>
                <a:latin typeface="Arial" pitchFamily="34" charset="0"/>
              </a:rPr>
              <a:pPr fontAlgn="base">
                <a:spcBef>
                  <a:spcPct val="0"/>
                </a:spcBef>
                <a:spcAft>
                  <a:spcPct val="0"/>
                </a:spcAft>
              </a:pPr>
              <a:t>30</a:t>
            </a:fld>
            <a:endParaRPr lang="en-US">
              <a:solidFill>
                <a:srgbClr val="000000"/>
              </a:solidFill>
              <a:latin typeface="Arial" pitchFamily="34" charset="0"/>
            </a:endParaRPr>
          </a:p>
        </p:txBody>
      </p:sp>
      <p:sp>
        <p:nvSpPr>
          <p:cNvPr id="19661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19661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1600" noProof="1" smtClean="0">
              <a:latin typeface="Gill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78CA4F3-1BD9-4FB2-B719-EDB9A004B99D}" type="slidenum">
              <a:rPr lang="en-US">
                <a:solidFill>
                  <a:srgbClr val="000000"/>
                </a:solidFill>
                <a:latin typeface="Arial" pitchFamily="34" charset="0"/>
              </a:rPr>
              <a:pPr fontAlgn="base">
                <a:spcBef>
                  <a:spcPct val="0"/>
                </a:spcBef>
                <a:spcAft>
                  <a:spcPct val="0"/>
                </a:spcAft>
              </a:pPr>
              <a:t>31</a:t>
            </a:fld>
            <a:endParaRPr lang="en-US">
              <a:solidFill>
                <a:srgbClr val="000000"/>
              </a:solidFill>
              <a:latin typeface="Arial" pitchFamily="34" charset="0"/>
            </a:endParaRPr>
          </a:p>
        </p:txBody>
      </p:sp>
      <p:sp>
        <p:nvSpPr>
          <p:cNvPr id="19763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197636"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1600" noProof="1" smtClean="0">
              <a:latin typeface="Gill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F9CCCA-2244-4C2E-A1B5-D0DE5749B69F}" type="slidenum">
              <a:rPr lang="en-US">
                <a:solidFill>
                  <a:srgbClr val="000000"/>
                </a:solidFill>
                <a:latin typeface="Arial" pitchFamily="34" charset="0"/>
              </a:rPr>
              <a:pPr fontAlgn="base">
                <a:spcBef>
                  <a:spcPct val="0"/>
                </a:spcBef>
                <a:spcAft>
                  <a:spcPct val="0"/>
                </a:spcAft>
              </a:pPr>
              <a:t>32</a:t>
            </a:fld>
            <a:endParaRPr lang="en-US">
              <a:solidFill>
                <a:srgbClr val="000000"/>
              </a:solidFill>
              <a:latin typeface="Arial" pitchFamily="34" charset="0"/>
            </a:endParaRPr>
          </a:p>
        </p:txBody>
      </p:sp>
      <p:sp>
        <p:nvSpPr>
          <p:cNvPr id="19865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19866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1600" noProof="1" smtClean="0">
              <a:latin typeface="Gill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F361DD7-A7DC-4958-B8D7-7798DB3BEF6C}" type="slidenum">
              <a:rPr lang="en-US">
                <a:solidFill>
                  <a:srgbClr val="000000"/>
                </a:solidFill>
                <a:latin typeface="Arial" pitchFamily="34" charset="0"/>
              </a:rPr>
              <a:pPr fontAlgn="base">
                <a:spcBef>
                  <a:spcPct val="0"/>
                </a:spcBef>
                <a:spcAft>
                  <a:spcPct val="0"/>
                </a:spcAft>
              </a:pPr>
              <a:t>33</a:t>
            </a:fld>
            <a:endParaRPr lang="en-US">
              <a:solidFill>
                <a:srgbClr val="000000"/>
              </a:solidFill>
              <a:latin typeface="Arial" pitchFamily="34" charset="0"/>
            </a:endParaRPr>
          </a:p>
        </p:txBody>
      </p:sp>
      <p:sp>
        <p:nvSpPr>
          <p:cNvPr id="19968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19968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1600" noProof="1" smtClean="0">
              <a:latin typeface="Gill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41920A2-B079-4CAF-A5C7-01FD3C66E502}" type="slidenum">
              <a:rPr lang="en-CA" altLang="en-US">
                <a:solidFill>
                  <a:srgbClr val="000000"/>
                </a:solidFill>
                <a:latin typeface="Arial" pitchFamily="34" charset="0"/>
              </a:rPr>
              <a:pPr fontAlgn="base">
                <a:spcBef>
                  <a:spcPct val="0"/>
                </a:spcBef>
                <a:spcAft>
                  <a:spcPct val="0"/>
                </a:spcAft>
              </a:pPr>
              <a:t>35</a:t>
            </a:fld>
            <a:endParaRPr lang="en-CA" altLang="en-US">
              <a:solidFill>
                <a:srgbClr val="000000"/>
              </a:solidFill>
              <a:latin typeface="Arial" pitchFamily="34" charset="0"/>
            </a:endParaRPr>
          </a:p>
        </p:txBody>
      </p:sp>
      <p:sp>
        <p:nvSpPr>
          <p:cNvPr id="200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0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B75ED7-8BC8-43A1-8C89-9211F7A6C1CC}" type="slidenum">
              <a:rPr lang="en-CA" altLang="en-US">
                <a:solidFill>
                  <a:srgbClr val="000000"/>
                </a:solidFill>
                <a:latin typeface="Arial" pitchFamily="34" charset="0"/>
              </a:rPr>
              <a:pPr fontAlgn="base">
                <a:spcBef>
                  <a:spcPct val="0"/>
                </a:spcBef>
                <a:spcAft>
                  <a:spcPct val="0"/>
                </a:spcAft>
              </a:pPr>
              <a:t>36</a:t>
            </a:fld>
            <a:endParaRPr lang="en-CA" altLang="en-US">
              <a:solidFill>
                <a:srgbClr val="000000"/>
              </a:solidFill>
              <a:latin typeface="Arial" pitchFamily="34" charset="0"/>
            </a:endParaRPr>
          </a:p>
        </p:txBody>
      </p:sp>
      <p:sp>
        <p:nvSpPr>
          <p:cNvPr id="201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1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753C08B-931F-4C64-B8C2-0C78E4A4B942}" type="slidenum">
              <a:rPr lang="en-CA" altLang="en-US">
                <a:solidFill>
                  <a:srgbClr val="000000"/>
                </a:solidFill>
                <a:latin typeface="Arial" pitchFamily="34" charset="0"/>
              </a:rPr>
              <a:pPr fontAlgn="base">
                <a:spcBef>
                  <a:spcPct val="0"/>
                </a:spcBef>
                <a:spcAft>
                  <a:spcPct val="0"/>
                </a:spcAft>
              </a:pPr>
              <a:t>37</a:t>
            </a:fld>
            <a:endParaRPr lang="en-CA" altLang="en-US">
              <a:solidFill>
                <a:srgbClr val="000000"/>
              </a:solidFill>
              <a:latin typeface="Arial" pitchFamily="34" charset="0"/>
            </a:endParaRPr>
          </a:p>
        </p:txBody>
      </p:sp>
      <p:sp>
        <p:nvSpPr>
          <p:cNvPr id="202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2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EAA44D-7485-40DC-90A6-0388C495FA89}" type="slidenum">
              <a:rPr lang="en-CA" altLang="en-US">
                <a:solidFill>
                  <a:srgbClr val="000000"/>
                </a:solidFill>
                <a:latin typeface="Arial" pitchFamily="34" charset="0"/>
              </a:rPr>
              <a:pPr fontAlgn="base">
                <a:spcBef>
                  <a:spcPct val="0"/>
                </a:spcBef>
                <a:spcAft>
                  <a:spcPct val="0"/>
                </a:spcAft>
              </a:pPr>
              <a:t>38</a:t>
            </a:fld>
            <a:endParaRPr lang="en-CA" altLang="en-US">
              <a:solidFill>
                <a:srgbClr val="000000"/>
              </a:solidFill>
              <a:latin typeface="Arial" pitchFamily="34" charset="0"/>
            </a:endParaRPr>
          </a:p>
        </p:txBody>
      </p:sp>
      <p:sp>
        <p:nvSpPr>
          <p:cNvPr id="203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3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86A61D-F8B2-4384-8C7B-524AF02076C8}" type="slidenum">
              <a:rPr lang="en-CA" altLang="en-US">
                <a:solidFill>
                  <a:srgbClr val="000000"/>
                </a:solidFill>
                <a:latin typeface="Arial" pitchFamily="34" charset="0"/>
              </a:rPr>
              <a:pPr fontAlgn="base">
                <a:spcBef>
                  <a:spcPct val="0"/>
                </a:spcBef>
                <a:spcAft>
                  <a:spcPct val="0"/>
                </a:spcAft>
              </a:pPr>
              <a:t>39</a:t>
            </a:fld>
            <a:endParaRPr lang="en-CA" altLang="en-US">
              <a:solidFill>
                <a:srgbClr val="000000"/>
              </a:solidFill>
              <a:latin typeface="Arial" pitchFamily="34" charset="0"/>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BFAD611-DB0A-43FA-A673-44160FFE35AF}" type="slidenum">
              <a:rPr lang="en-CA" altLang="en-US">
                <a:solidFill>
                  <a:srgbClr val="000000"/>
                </a:solidFill>
                <a:latin typeface="Arial" pitchFamily="34" charset="0"/>
              </a:rPr>
              <a:pPr fontAlgn="base">
                <a:spcBef>
                  <a:spcPct val="0"/>
                </a:spcBef>
                <a:spcAft>
                  <a:spcPct val="0"/>
                </a:spcAft>
              </a:pPr>
              <a:t>40</a:t>
            </a:fld>
            <a:endParaRPr lang="en-CA" altLang="en-US">
              <a:solidFill>
                <a:srgbClr val="000000"/>
              </a:solidFill>
              <a:latin typeface="Arial" pitchFamily="34" charset="0"/>
            </a:endParaRPr>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5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50E367-11AA-45D6-82F0-4700B968599D}" type="slidenum">
              <a:rPr lang="en-CA" altLang="en-US">
                <a:solidFill>
                  <a:srgbClr val="000000"/>
                </a:solidFill>
                <a:latin typeface="Arial" pitchFamily="34" charset="0"/>
              </a:rPr>
              <a:pPr fontAlgn="base">
                <a:spcBef>
                  <a:spcPct val="0"/>
                </a:spcBef>
                <a:spcAft>
                  <a:spcPct val="0"/>
                </a:spcAft>
              </a:pPr>
              <a:t>41</a:t>
            </a:fld>
            <a:endParaRPr lang="en-CA" altLang="en-US">
              <a:solidFill>
                <a:srgbClr val="000000"/>
              </a:solidFill>
              <a:latin typeface="Arial" pitchFamily="34" charset="0"/>
            </a:endParaRPr>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2EFCEC7-D344-4154-AF55-CED4BF7E1584}" type="slidenum">
              <a:rPr lang="en-CA" altLang="en-US">
                <a:solidFill>
                  <a:srgbClr val="000000"/>
                </a:solidFill>
                <a:latin typeface="Arial" pitchFamily="34" charset="0"/>
              </a:rPr>
              <a:pPr fontAlgn="base">
                <a:spcBef>
                  <a:spcPct val="0"/>
                </a:spcBef>
                <a:spcAft>
                  <a:spcPct val="0"/>
                </a:spcAft>
              </a:pPr>
              <a:t>42</a:t>
            </a:fld>
            <a:endParaRPr lang="en-CA" altLang="en-US">
              <a:solidFill>
                <a:srgbClr val="000000"/>
              </a:solidFill>
              <a:latin typeface="Arial" pitchFamily="34" charset="0"/>
            </a:endParaRPr>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7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991569-C351-4073-B928-21C98F6EEF63}" type="slidenum">
              <a:rPr lang="en-CA" altLang="en-US">
                <a:solidFill>
                  <a:srgbClr val="000000"/>
                </a:solidFill>
                <a:latin typeface="Arial" pitchFamily="34" charset="0"/>
              </a:rPr>
              <a:pPr fontAlgn="base">
                <a:spcBef>
                  <a:spcPct val="0"/>
                </a:spcBef>
                <a:spcAft>
                  <a:spcPct val="0"/>
                </a:spcAft>
              </a:pPr>
              <a:t>43</a:t>
            </a:fld>
            <a:endParaRPr lang="en-CA" altLang="en-US">
              <a:solidFill>
                <a:srgbClr val="000000"/>
              </a:solidFill>
              <a:latin typeface="Arial" pitchFamily="34" charset="0"/>
            </a:endParaRPr>
          </a:p>
        </p:txBody>
      </p:sp>
      <p:sp>
        <p:nvSpPr>
          <p:cNvPr id="2088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89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D5BA6F-8A27-4850-A178-586474F70993}" type="slidenum">
              <a:rPr lang="en-CA" altLang="en-US">
                <a:solidFill>
                  <a:srgbClr val="000000"/>
                </a:solidFill>
                <a:latin typeface="Arial" pitchFamily="34" charset="0"/>
              </a:rPr>
              <a:pPr fontAlgn="base">
                <a:spcBef>
                  <a:spcPct val="0"/>
                </a:spcBef>
                <a:spcAft>
                  <a:spcPct val="0"/>
                </a:spcAft>
              </a:pPr>
              <a:t>44</a:t>
            </a:fld>
            <a:endParaRPr lang="en-CA" altLang="en-US">
              <a:solidFill>
                <a:srgbClr val="000000"/>
              </a:solidFill>
              <a:latin typeface="Arial" pitchFamily="34" charset="0"/>
            </a:endParaRPr>
          </a:p>
        </p:txBody>
      </p:sp>
      <p:sp>
        <p:nvSpPr>
          <p:cNvPr id="2099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99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5631DA3-0555-47B4-A76C-D001CA69BB65}" type="slidenum">
              <a:rPr lang="en-CA" altLang="en-US">
                <a:solidFill>
                  <a:srgbClr val="000000"/>
                </a:solidFill>
                <a:latin typeface="Arial" pitchFamily="34" charset="0"/>
              </a:rPr>
              <a:pPr fontAlgn="base">
                <a:spcBef>
                  <a:spcPct val="0"/>
                </a:spcBef>
                <a:spcAft>
                  <a:spcPct val="0"/>
                </a:spcAft>
              </a:pPr>
              <a:t>45</a:t>
            </a:fld>
            <a:endParaRPr lang="en-CA" altLang="en-US">
              <a:solidFill>
                <a:srgbClr val="000000"/>
              </a:solidFill>
              <a:latin typeface="Arial" pitchFamily="34" charset="0"/>
            </a:endParaRPr>
          </a:p>
        </p:txBody>
      </p:sp>
      <p:sp>
        <p:nvSpPr>
          <p:cNvPr id="2109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09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37E5CDF-0E82-45CA-AC39-167CF4F9160B}" type="slidenum">
              <a:rPr lang="en-CA" altLang="en-US">
                <a:solidFill>
                  <a:srgbClr val="000000"/>
                </a:solidFill>
                <a:latin typeface="Arial" pitchFamily="34" charset="0"/>
              </a:rPr>
              <a:pPr fontAlgn="base">
                <a:spcBef>
                  <a:spcPct val="0"/>
                </a:spcBef>
                <a:spcAft>
                  <a:spcPct val="0"/>
                </a:spcAft>
              </a:pPr>
              <a:t>46</a:t>
            </a:fld>
            <a:endParaRPr lang="en-CA" altLang="en-US">
              <a:solidFill>
                <a:srgbClr val="000000"/>
              </a:solidFill>
              <a:latin typeface="Arial" pitchFamily="34" charset="0"/>
            </a:endParaRPr>
          </a:p>
        </p:txBody>
      </p:sp>
      <p:sp>
        <p:nvSpPr>
          <p:cNvPr id="2119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19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4E51A1E-FE67-4FEF-96B9-39DAF949730E}" type="slidenum">
              <a:rPr lang="en-CA" altLang="en-US">
                <a:solidFill>
                  <a:srgbClr val="000000"/>
                </a:solidFill>
                <a:latin typeface="Arial" pitchFamily="34" charset="0"/>
              </a:rPr>
              <a:pPr fontAlgn="base">
                <a:spcBef>
                  <a:spcPct val="0"/>
                </a:spcBef>
                <a:spcAft>
                  <a:spcPct val="0"/>
                </a:spcAft>
              </a:pPr>
              <a:t>47</a:t>
            </a:fld>
            <a:endParaRPr lang="en-CA" altLang="en-US">
              <a:solidFill>
                <a:srgbClr val="000000"/>
              </a:solidFill>
              <a:latin typeface="Arial" pitchFamily="34" charset="0"/>
            </a:endParaRPr>
          </a:p>
        </p:txBody>
      </p:sp>
      <p:sp>
        <p:nvSpPr>
          <p:cNvPr id="2129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29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12E731-BA0C-48E4-A2E1-FDFE78910295}" type="slidenum">
              <a:rPr lang="en-CA" altLang="en-US">
                <a:solidFill>
                  <a:srgbClr val="000000"/>
                </a:solidFill>
                <a:latin typeface="Arial" pitchFamily="34" charset="0"/>
              </a:rPr>
              <a:pPr fontAlgn="base">
                <a:spcBef>
                  <a:spcPct val="0"/>
                </a:spcBef>
                <a:spcAft>
                  <a:spcPct val="0"/>
                </a:spcAft>
              </a:pPr>
              <a:t>48</a:t>
            </a:fld>
            <a:endParaRPr lang="en-CA" altLang="en-US">
              <a:solidFill>
                <a:srgbClr val="000000"/>
              </a:solidFill>
              <a:latin typeface="Arial" pitchFamily="34" charset="0"/>
            </a:endParaRPr>
          </a:p>
        </p:txBody>
      </p:sp>
      <p:sp>
        <p:nvSpPr>
          <p:cNvPr id="214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4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DE1B5DB-67BF-4FFF-862D-1D5752799B4C}" type="slidenum">
              <a:rPr lang="en-CA" altLang="en-US">
                <a:solidFill>
                  <a:srgbClr val="000000"/>
                </a:solidFill>
                <a:latin typeface="Arial" pitchFamily="34" charset="0"/>
              </a:rPr>
              <a:pPr fontAlgn="base">
                <a:spcBef>
                  <a:spcPct val="0"/>
                </a:spcBef>
                <a:spcAft>
                  <a:spcPct val="0"/>
                </a:spcAft>
              </a:pPr>
              <a:t>49</a:t>
            </a:fld>
            <a:endParaRPr lang="en-CA" altLang="en-US">
              <a:solidFill>
                <a:srgbClr val="000000"/>
              </a:solidFill>
              <a:latin typeface="Arial" pitchFamily="34" charset="0"/>
            </a:endParaRPr>
          </a:p>
        </p:txBody>
      </p:sp>
      <p:sp>
        <p:nvSpPr>
          <p:cNvPr id="215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A1DEFF-91E0-46E2-B221-E0A59E83F351}" type="slidenum">
              <a:rPr lang="en-CA" altLang="en-US">
                <a:solidFill>
                  <a:srgbClr val="000000"/>
                </a:solidFill>
                <a:latin typeface="Arial" pitchFamily="34" charset="0"/>
              </a:rPr>
              <a:pPr fontAlgn="base">
                <a:spcBef>
                  <a:spcPct val="0"/>
                </a:spcBef>
                <a:spcAft>
                  <a:spcPct val="0"/>
                </a:spcAft>
              </a:pPr>
              <a:t>50</a:t>
            </a:fld>
            <a:endParaRPr lang="en-CA" altLang="en-US">
              <a:solidFill>
                <a:srgbClr val="000000"/>
              </a:solidFill>
              <a:latin typeface="Arial" pitchFamily="34" charset="0"/>
            </a:endParaRPr>
          </a:p>
        </p:txBody>
      </p:sp>
      <p:sp>
        <p:nvSpPr>
          <p:cNvPr id="216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6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420580-F9A3-4DB1-9A63-A36662B55D63}" type="slidenum">
              <a:rPr lang="en-CA" altLang="en-US" b="1">
                <a:solidFill>
                  <a:srgbClr val="000000"/>
                </a:solidFill>
                <a:latin typeface="Arial" pitchFamily="34" charset="0"/>
              </a:rPr>
              <a:pPr fontAlgn="base">
                <a:spcBef>
                  <a:spcPct val="0"/>
                </a:spcBef>
                <a:spcAft>
                  <a:spcPct val="0"/>
                </a:spcAft>
              </a:pPr>
              <a:t>52</a:t>
            </a:fld>
            <a:endParaRPr lang="en-CA" altLang="en-US" b="1">
              <a:solidFill>
                <a:srgbClr val="000000"/>
              </a:solidFill>
              <a:latin typeface="Arial" pitchFamily="34" charset="0"/>
            </a:endParaRPr>
          </a:p>
        </p:txBody>
      </p:sp>
      <p:sp>
        <p:nvSpPr>
          <p:cNvPr id="217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7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5637E14-9C8A-41B9-8B89-CC52D59EA333}" type="slidenum">
              <a:rPr lang="en-CA" altLang="en-US"/>
              <a:pPr fontAlgn="base">
                <a:spcBef>
                  <a:spcPct val="0"/>
                </a:spcBef>
                <a:spcAft>
                  <a:spcPct val="0"/>
                </a:spcAft>
              </a:pPr>
              <a:t>53</a:t>
            </a:fld>
            <a:endParaRPr lang="en-CA" altLang="en-US"/>
          </a:p>
        </p:txBody>
      </p:sp>
      <p:sp>
        <p:nvSpPr>
          <p:cNvPr id="218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8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E2E7EB-90DC-441E-9307-08343B81BA66}" type="slidenum">
              <a:rPr lang="en-CA" altLang="en-US">
                <a:solidFill>
                  <a:srgbClr val="000000"/>
                </a:solidFill>
                <a:latin typeface="Arial" pitchFamily="34" charset="0"/>
              </a:rPr>
              <a:pPr fontAlgn="base">
                <a:spcBef>
                  <a:spcPct val="0"/>
                </a:spcBef>
                <a:spcAft>
                  <a:spcPct val="0"/>
                </a:spcAft>
              </a:pPr>
              <a:t>54</a:t>
            </a:fld>
            <a:endParaRPr lang="en-CA" altLang="en-US">
              <a:solidFill>
                <a:srgbClr val="000000"/>
              </a:solidFill>
              <a:latin typeface="Arial" pitchFamily="34" charset="0"/>
            </a:endParaRPr>
          </a:p>
        </p:txBody>
      </p:sp>
      <p:sp>
        <p:nvSpPr>
          <p:cNvPr id="2191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91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581F825-7B5D-4CE8-9A21-408A3B8E5BE8}" type="slidenum">
              <a:rPr lang="en-CA" altLang="en-US">
                <a:solidFill>
                  <a:srgbClr val="000000"/>
                </a:solidFill>
                <a:latin typeface="Arial" pitchFamily="34" charset="0"/>
              </a:rPr>
              <a:pPr fontAlgn="base">
                <a:spcBef>
                  <a:spcPct val="0"/>
                </a:spcBef>
                <a:spcAft>
                  <a:spcPct val="0"/>
                </a:spcAft>
              </a:pPr>
              <a:t>57</a:t>
            </a:fld>
            <a:endParaRPr lang="en-CA" altLang="en-US">
              <a:solidFill>
                <a:srgbClr val="000000"/>
              </a:solidFill>
              <a:latin typeface="Arial" pitchFamily="34" charset="0"/>
            </a:endParaRPr>
          </a:p>
        </p:txBody>
      </p:sp>
      <p:sp>
        <p:nvSpPr>
          <p:cNvPr id="2201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01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517BBF-B96E-4963-8140-E818C7A51944}" type="slidenum">
              <a:rPr lang="en-CA" altLang="en-US">
                <a:solidFill>
                  <a:srgbClr val="000000"/>
                </a:solidFill>
                <a:latin typeface="Arial" pitchFamily="34" charset="0"/>
              </a:rPr>
              <a:pPr fontAlgn="base">
                <a:spcBef>
                  <a:spcPct val="0"/>
                </a:spcBef>
                <a:spcAft>
                  <a:spcPct val="0"/>
                </a:spcAft>
              </a:pPr>
              <a:t>58</a:t>
            </a:fld>
            <a:endParaRPr lang="en-CA" altLang="en-US">
              <a:solidFill>
                <a:srgbClr val="000000"/>
              </a:solidFill>
              <a:latin typeface="Arial" pitchFamily="34" charset="0"/>
            </a:endParaRPr>
          </a:p>
        </p:txBody>
      </p:sp>
      <p:sp>
        <p:nvSpPr>
          <p:cNvPr id="2211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11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991838-ABF3-489F-9924-8FA3DE23A111}" type="slidenum">
              <a:rPr lang="en-CA" altLang="en-US">
                <a:solidFill>
                  <a:srgbClr val="000000"/>
                </a:solidFill>
                <a:latin typeface="Arial" pitchFamily="34" charset="0"/>
              </a:rPr>
              <a:pPr fontAlgn="base">
                <a:spcBef>
                  <a:spcPct val="0"/>
                </a:spcBef>
                <a:spcAft>
                  <a:spcPct val="0"/>
                </a:spcAft>
              </a:pPr>
              <a:t>59</a:t>
            </a:fld>
            <a:endParaRPr lang="en-CA" altLang="en-US">
              <a:solidFill>
                <a:srgbClr val="000000"/>
              </a:solidFill>
              <a:latin typeface="Arial" pitchFamily="34" charset="0"/>
            </a:endParaRPr>
          </a:p>
        </p:txBody>
      </p:sp>
      <p:sp>
        <p:nvSpPr>
          <p:cNvPr id="22221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221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488D2F0-C8F9-4B6D-AFEC-FA1AD9AA6F5F}" type="slidenum">
              <a:rPr lang="en-CA" altLang="en-US">
                <a:solidFill>
                  <a:srgbClr val="000000"/>
                </a:solidFill>
                <a:latin typeface="Arial" pitchFamily="34" charset="0"/>
              </a:rPr>
              <a:pPr fontAlgn="base">
                <a:spcBef>
                  <a:spcPct val="0"/>
                </a:spcBef>
                <a:spcAft>
                  <a:spcPct val="0"/>
                </a:spcAft>
              </a:pPr>
              <a:t>60</a:t>
            </a:fld>
            <a:endParaRPr lang="en-CA" altLang="en-US">
              <a:solidFill>
                <a:srgbClr val="000000"/>
              </a:solidFill>
              <a:latin typeface="Arial" pitchFamily="34" charset="0"/>
            </a:endParaRPr>
          </a:p>
        </p:txBody>
      </p:sp>
      <p:sp>
        <p:nvSpPr>
          <p:cNvPr id="22323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3236"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6B1C1E-DA8D-40DC-9190-880AB2DEE4A9}" type="slidenum">
              <a:rPr lang="en-CA" altLang="en-US">
                <a:solidFill>
                  <a:srgbClr val="000000"/>
                </a:solidFill>
                <a:latin typeface="Arial" pitchFamily="34" charset="0"/>
              </a:rPr>
              <a:pPr fontAlgn="base">
                <a:spcBef>
                  <a:spcPct val="0"/>
                </a:spcBef>
                <a:spcAft>
                  <a:spcPct val="0"/>
                </a:spcAft>
              </a:pPr>
              <a:t>61</a:t>
            </a:fld>
            <a:endParaRPr lang="en-CA" altLang="en-US">
              <a:solidFill>
                <a:srgbClr val="000000"/>
              </a:solidFill>
              <a:latin typeface="Arial" pitchFamily="34" charset="0"/>
            </a:endParaRPr>
          </a:p>
        </p:txBody>
      </p:sp>
      <p:sp>
        <p:nvSpPr>
          <p:cNvPr id="22425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426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672B558-8A6D-49AB-A9E3-268D6E3FDDA5}" type="slidenum">
              <a:rPr lang="en-CA" altLang="en-US">
                <a:solidFill>
                  <a:srgbClr val="000000"/>
                </a:solidFill>
                <a:latin typeface="Arial" pitchFamily="34" charset="0"/>
              </a:rPr>
              <a:pPr fontAlgn="base">
                <a:spcBef>
                  <a:spcPct val="0"/>
                </a:spcBef>
                <a:spcAft>
                  <a:spcPct val="0"/>
                </a:spcAft>
              </a:pPr>
              <a:t>62</a:t>
            </a:fld>
            <a:endParaRPr lang="en-CA" altLang="en-US">
              <a:solidFill>
                <a:srgbClr val="000000"/>
              </a:solidFill>
              <a:latin typeface="Arial" pitchFamily="34" charset="0"/>
            </a:endParaRPr>
          </a:p>
        </p:txBody>
      </p:sp>
      <p:sp>
        <p:nvSpPr>
          <p:cNvPr id="22528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528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8C4BB59-3EA0-43A3-92C3-68AC1A4E22CD}" type="slidenum">
              <a:rPr lang="en-CA" altLang="en-US">
                <a:solidFill>
                  <a:srgbClr val="000000"/>
                </a:solidFill>
                <a:latin typeface="Arial" pitchFamily="34" charset="0"/>
              </a:rPr>
              <a:pPr fontAlgn="base">
                <a:spcBef>
                  <a:spcPct val="0"/>
                </a:spcBef>
                <a:spcAft>
                  <a:spcPct val="0"/>
                </a:spcAft>
              </a:pPr>
              <a:t>63</a:t>
            </a:fld>
            <a:endParaRPr lang="en-CA" altLang="en-US">
              <a:solidFill>
                <a:srgbClr val="000000"/>
              </a:solidFill>
              <a:latin typeface="Arial" pitchFamily="34" charset="0"/>
            </a:endParaRPr>
          </a:p>
        </p:txBody>
      </p:sp>
      <p:sp>
        <p:nvSpPr>
          <p:cNvPr id="226307"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6308"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2C54EC7-FA13-4F34-899B-CA7F65C70F85}" type="slidenum">
              <a:rPr lang="en-CA" altLang="en-US">
                <a:solidFill>
                  <a:srgbClr val="000000"/>
                </a:solidFill>
                <a:latin typeface="Arial" pitchFamily="34" charset="0"/>
              </a:rPr>
              <a:pPr fontAlgn="base">
                <a:spcBef>
                  <a:spcPct val="0"/>
                </a:spcBef>
                <a:spcAft>
                  <a:spcPct val="0"/>
                </a:spcAft>
              </a:pPr>
              <a:t>64</a:t>
            </a:fld>
            <a:endParaRPr lang="en-CA" altLang="en-US">
              <a:solidFill>
                <a:srgbClr val="000000"/>
              </a:solidFill>
              <a:latin typeface="Arial" pitchFamily="34" charset="0"/>
            </a:endParaRPr>
          </a:p>
        </p:txBody>
      </p:sp>
      <p:sp>
        <p:nvSpPr>
          <p:cNvPr id="22733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2733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FC45B7E-35E4-48D8-B90E-65BA69C0A675}" type="slidenum">
              <a:rPr lang="en-CA" altLang="en-US">
                <a:solidFill>
                  <a:srgbClr val="000000"/>
                </a:solidFill>
                <a:latin typeface="Arial" pitchFamily="34" charset="0"/>
              </a:rPr>
              <a:pPr fontAlgn="base">
                <a:spcBef>
                  <a:spcPct val="0"/>
                </a:spcBef>
                <a:spcAft>
                  <a:spcPct val="0"/>
                </a:spcAft>
              </a:pPr>
              <a:t>65</a:t>
            </a:fld>
            <a:endParaRPr lang="en-CA" altLang="en-US">
              <a:solidFill>
                <a:srgbClr val="000000"/>
              </a:solidFill>
              <a:latin typeface="Arial" pitchFamily="34" charset="0"/>
            </a:endParaRPr>
          </a:p>
        </p:txBody>
      </p:sp>
      <p:sp>
        <p:nvSpPr>
          <p:cNvPr id="228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8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FEA637-D4E2-41AF-8CE4-55F14D237E22}" type="slidenum">
              <a:rPr lang="en-CA" altLang="en-US">
                <a:solidFill>
                  <a:srgbClr val="000000"/>
                </a:solidFill>
                <a:latin typeface="Arial" pitchFamily="34" charset="0"/>
              </a:rPr>
              <a:pPr fontAlgn="base">
                <a:spcBef>
                  <a:spcPct val="0"/>
                </a:spcBef>
                <a:spcAft>
                  <a:spcPct val="0"/>
                </a:spcAft>
              </a:pPr>
              <a:t>66</a:t>
            </a:fld>
            <a:endParaRPr lang="en-CA" altLang="en-US">
              <a:solidFill>
                <a:srgbClr val="000000"/>
              </a:solidFill>
              <a:latin typeface="Arial" pitchFamily="34" charset="0"/>
            </a:endParaRPr>
          </a:p>
        </p:txBody>
      </p:sp>
      <p:sp>
        <p:nvSpPr>
          <p:cNvPr id="2293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93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327B5C7-93FC-476A-A243-94DA3F30B2BD}" type="slidenum">
              <a:rPr lang="en-CA" altLang="en-US">
                <a:solidFill>
                  <a:srgbClr val="000000"/>
                </a:solidFill>
                <a:latin typeface="Arial" pitchFamily="34" charset="0"/>
              </a:rPr>
              <a:pPr fontAlgn="base">
                <a:spcBef>
                  <a:spcPct val="0"/>
                </a:spcBef>
                <a:spcAft>
                  <a:spcPct val="0"/>
                </a:spcAft>
              </a:pPr>
              <a:t>67</a:t>
            </a:fld>
            <a:endParaRPr lang="en-CA" altLang="en-US">
              <a:solidFill>
                <a:srgbClr val="000000"/>
              </a:solidFill>
              <a:latin typeface="Arial" pitchFamily="34" charset="0"/>
            </a:endParaRPr>
          </a:p>
        </p:txBody>
      </p:sp>
      <p:sp>
        <p:nvSpPr>
          <p:cNvPr id="2304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04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F802A-A471-40B2-AE4E-9E8205D56214}" type="slidenum">
              <a:rPr lang="en-CA" altLang="en-US">
                <a:solidFill>
                  <a:srgbClr val="000000"/>
                </a:solidFill>
                <a:latin typeface="Arial" pitchFamily="34" charset="0"/>
              </a:rPr>
              <a:pPr fontAlgn="base">
                <a:spcBef>
                  <a:spcPct val="0"/>
                </a:spcBef>
                <a:spcAft>
                  <a:spcPct val="0"/>
                </a:spcAft>
              </a:pPr>
              <a:t>68</a:t>
            </a:fld>
            <a:endParaRPr lang="en-CA" altLang="en-US">
              <a:solidFill>
                <a:srgbClr val="000000"/>
              </a:solidFill>
              <a:latin typeface="Arial" pitchFamily="34" charset="0"/>
            </a:endParaRPr>
          </a:p>
        </p:txBody>
      </p:sp>
      <p:sp>
        <p:nvSpPr>
          <p:cNvPr id="231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1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6A2854C-7040-44DE-960C-09E54B12B2A6}" type="slidenum">
              <a:rPr lang="en-CA" altLang="en-US">
                <a:solidFill>
                  <a:srgbClr val="000000"/>
                </a:solidFill>
                <a:latin typeface="Arial" pitchFamily="34" charset="0"/>
              </a:rPr>
              <a:pPr fontAlgn="base">
                <a:spcBef>
                  <a:spcPct val="0"/>
                </a:spcBef>
                <a:spcAft>
                  <a:spcPct val="0"/>
                </a:spcAft>
              </a:pPr>
              <a:t>69</a:t>
            </a:fld>
            <a:endParaRPr lang="en-CA" altLang="en-US">
              <a:solidFill>
                <a:srgbClr val="000000"/>
              </a:solidFill>
              <a:latin typeface="Arial" pitchFamily="34" charset="0"/>
            </a:endParaRPr>
          </a:p>
        </p:txBody>
      </p:sp>
      <p:sp>
        <p:nvSpPr>
          <p:cNvPr id="2324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2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21FC540-9298-4AEF-8E7B-B551848C7EBC}" type="slidenum">
              <a:rPr lang="en-CA" altLang="en-US">
                <a:solidFill>
                  <a:srgbClr val="000000"/>
                </a:solidFill>
                <a:latin typeface="Arial" pitchFamily="34" charset="0"/>
              </a:rPr>
              <a:pPr fontAlgn="base">
                <a:spcBef>
                  <a:spcPct val="0"/>
                </a:spcBef>
                <a:spcAft>
                  <a:spcPct val="0"/>
                </a:spcAft>
              </a:pPr>
              <a:t>70</a:t>
            </a:fld>
            <a:endParaRPr lang="en-CA" altLang="en-US">
              <a:solidFill>
                <a:srgbClr val="000000"/>
              </a:solidFill>
              <a:latin typeface="Arial" pitchFamily="34" charset="0"/>
            </a:endParaRPr>
          </a:p>
        </p:txBody>
      </p:sp>
      <p:sp>
        <p:nvSpPr>
          <p:cNvPr id="23347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33476"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C9A7B2-3E9E-422E-AE38-6B9A3E258998}" type="slidenum">
              <a:rPr lang="en-CA" altLang="en-US">
                <a:solidFill>
                  <a:srgbClr val="000000"/>
                </a:solidFill>
                <a:latin typeface="Arial" pitchFamily="34" charset="0"/>
              </a:rPr>
              <a:pPr fontAlgn="base">
                <a:spcBef>
                  <a:spcPct val="0"/>
                </a:spcBef>
                <a:spcAft>
                  <a:spcPct val="0"/>
                </a:spcAft>
              </a:pPr>
              <a:t>71</a:t>
            </a:fld>
            <a:endParaRPr lang="en-CA" altLang="en-US">
              <a:solidFill>
                <a:srgbClr val="000000"/>
              </a:solidFill>
              <a:latin typeface="Arial" pitchFamily="34" charset="0"/>
            </a:endParaRPr>
          </a:p>
        </p:txBody>
      </p:sp>
      <p:sp>
        <p:nvSpPr>
          <p:cNvPr id="23449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3450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062C70-0BAE-45C1-A5CE-AFCC076983EB}" type="slidenum">
              <a:rPr lang="en-CA" altLang="en-US">
                <a:solidFill>
                  <a:srgbClr val="000000"/>
                </a:solidFill>
                <a:latin typeface="Arial" pitchFamily="34" charset="0"/>
              </a:rPr>
              <a:pPr fontAlgn="base">
                <a:spcBef>
                  <a:spcPct val="0"/>
                </a:spcBef>
                <a:spcAft>
                  <a:spcPct val="0"/>
                </a:spcAft>
              </a:pPr>
              <a:t>72</a:t>
            </a:fld>
            <a:endParaRPr lang="en-CA" altLang="en-US">
              <a:solidFill>
                <a:srgbClr val="000000"/>
              </a:solidFill>
              <a:latin typeface="Arial" pitchFamily="34" charset="0"/>
            </a:endParaRPr>
          </a:p>
        </p:txBody>
      </p:sp>
      <p:sp>
        <p:nvSpPr>
          <p:cNvPr id="23552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3552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0A45BA-A45A-4D04-8506-4F5C29CD99D4}" type="slidenum">
              <a:rPr lang="en-CA" altLang="en-US"/>
              <a:pPr fontAlgn="base">
                <a:spcBef>
                  <a:spcPct val="0"/>
                </a:spcBef>
                <a:spcAft>
                  <a:spcPct val="0"/>
                </a:spcAft>
              </a:pPr>
              <a:t>74</a:t>
            </a:fld>
            <a:endParaRPr lang="en-CA" altLang="en-US"/>
          </a:p>
        </p:txBody>
      </p:sp>
      <p:sp>
        <p:nvSpPr>
          <p:cNvPr id="2365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65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F5AFA2E-2C2B-4420-B01A-C9508BFB4504}" type="slidenum">
              <a:rPr lang="en-CA" altLang="en-US"/>
              <a:pPr fontAlgn="base">
                <a:spcBef>
                  <a:spcPct val="0"/>
                </a:spcBef>
                <a:spcAft>
                  <a:spcPct val="0"/>
                </a:spcAft>
              </a:pPr>
              <a:t>75</a:t>
            </a:fld>
            <a:endParaRPr lang="en-CA" altLang="en-US"/>
          </a:p>
        </p:txBody>
      </p:sp>
      <p:sp>
        <p:nvSpPr>
          <p:cNvPr id="2375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75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7A43DA-15B3-4E45-BEDB-AE03A9457FF7}" type="slidenum">
              <a:rPr lang="en-CA" altLang="en-US"/>
              <a:pPr fontAlgn="base">
                <a:spcBef>
                  <a:spcPct val="0"/>
                </a:spcBef>
                <a:spcAft>
                  <a:spcPct val="0"/>
                </a:spcAft>
              </a:pPr>
              <a:t>76</a:t>
            </a:fld>
            <a:endParaRPr lang="en-CA" altLang="en-US"/>
          </a:p>
        </p:txBody>
      </p:sp>
      <p:sp>
        <p:nvSpPr>
          <p:cNvPr id="2385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859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75FB628-CE8F-43D8-993C-F5072CE9C5AA}" type="slidenum">
              <a:rPr lang="en-CA" altLang="en-US"/>
              <a:pPr fontAlgn="base">
                <a:spcBef>
                  <a:spcPct val="0"/>
                </a:spcBef>
                <a:spcAft>
                  <a:spcPct val="0"/>
                </a:spcAft>
              </a:pPr>
              <a:t>77</a:t>
            </a:fld>
            <a:endParaRPr lang="en-CA" altLang="en-US"/>
          </a:p>
        </p:txBody>
      </p:sp>
      <p:sp>
        <p:nvSpPr>
          <p:cNvPr id="2396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96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183CD7B-7C6F-470E-83DA-DB0A8228EB70}" type="slidenum">
              <a:rPr lang="en-CA" altLang="en-US"/>
              <a:pPr fontAlgn="base">
                <a:spcBef>
                  <a:spcPct val="0"/>
                </a:spcBef>
                <a:spcAft>
                  <a:spcPct val="0"/>
                </a:spcAft>
              </a:pPr>
              <a:t>78</a:t>
            </a:fld>
            <a:endParaRPr lang="en-CA" altLang="en-US"/>
          </a:p>
        </p:txBody>
      </p:sp>
      <p:sp>
        <p:nvSpPr>
          <p:cNvPr id="2406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06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58B445-BDD2-476E-882F-D0B7BA535B9D}" type="slidenum">
              <a:rPr lang="en-CA" altLang="en-US"/>
              <a:pPr fontAlgn="base">
                <a:spcBef>
                  <a:spcPct val="0"/>
                </a:spcBef>
                <a:spcAft>
                  <a:spcPct val="0"/>
                </a:spcAft>
              </a:pPr>
              <a:t>79</a:t>
            </a:fld>
            <a:endParaRPr lang="en-CA" altLang="en-US"/>
          </a:p>
        </p:txBody>
      </p:sp>
      <p:sp>
        <p:nvSpPr>
          <p:cNvPr id="2416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16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E4DE9C5-6F23-41FD-B45B-947BDCD247A5}" type="slidenum">
              <a:rPr lang="en-CA" altLang="en-US"/>
              <a:pPr fontAlgn="base">
                <a:spcBef>
                  <a:spcPct val="0"/>
                </a:spcBef>
                <a:spcAft>
                  <a:spcPct val="0"/>
                </a:spcAft>
              </a:pPr>
              <a:t>80</a:t>
            </a:fld>
            <a:endParaRPr lang="en-CA" altLang="en-US"/>
          </a:p>
        </p:txBody>
      </p:sp>
      <p:sp>
        <p:nvSpPr>
          <p:cNvPr id="2426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26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81</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F826C9B-16A3-4900-8DFA-A9BFEF1253ED}" type="slidenum">
              <a:rPr lang="en-CA" altLang="en-US">
                <a:solidFill>
                  <a:srgbClr val="000000"/>
                </a:solidFill>
                <a:latin typeface="Arial" pitchFamily="34" charset="0"/>
              </a:rPr>
              <a:pPr fontAlgn="base">
                <a:spcBef>
                  <a:spcPct val="0"/>
                </a:spcBef>
                <a:spcAft>
                  <a:spcPct val="0"/>
                </a:spcAft>
              </a:pPr>
              <a:t>82</a:t>
            </a:fld>
            <a:endParaRPr lang="en-CA" altLang="en-US">
              <a:solidFill>
                <a:srgbClr val="000000"/>
              </a:solidFill>
              <a:latin typeface="Arial" pitchFamily="34" charset="0"/>
            </a:endParaRPr>
          </a:p>
        </p:txBody>
      </p:sp>
      <p:sp>
        <p:nvSpPr>
          <p:cNvPr id="2508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08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5518F56-FAB4-47F2-BEFC-9E96A0F0D885}" type="slidenum">
              <a:rPr lang="en-CA" altLang="en-US">
                <a:solidFill>
                  <a:srgbClr val="000000"/>
                </a:solidFill>
                <a:latin typeface="Arial" pitchFamily="34" charset="0"/>
              </a:rPr>
              <a:pPr fontAlgn="base">
                <a:spcBef>
                  <a:spcPct val="0"/>
                </a:spcBef>
                <a:spcAft>
                  <a:spcPct val="0"/>
                </a:spcAft>
              </a:pPr>
              <a:t>83</a:t>
            </a:fld>
            <a:endParaRPr lang="en-CA" altLang="en-US">
              <a:solidFill>
                <a:srgbClr val="000000"/>
              </a:solidFill>
              <a:latin typeface="Arial" pitchFamily="34" charset="0"/>
            </a:endParaRPr>
          </a:p>
        </p:txBody>
      </p:sp>
      <p:sp>
        <p:nvSpPr>
          <p:cNvPr id="2519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19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44E7F7A-DACD-492F-AEC5-658456BF30DD}" type="slidenum">
              <a:rPr lang="en-US" altLang="en-US">
                <a:solidFill>
                  <a:srgbClr val="000000"/>
                </a:solidFill>
                <a:latin typeface="Arial" pitchFamily="34" charset="0"/>
              </a:rPr>
              <a:pPr fontAlgn="base">
                <a:spcBef>
                  <a:spcPct val="0"/>
                </a:spcBef>
                <a:spcAft>
                  <a:spcPct val="0"/>
                </a:spcAft>
              </a:pPr>
              <a:t>84</a:t>
            </a:fld>
            <a:endParaRPr lang="en-US" altLang="en-US">
              <a:solidFill>
                <a:srgbClr val="000000"/>
              </a:solidFill>
              <a:latin typeface="Arial" pitchFamily="34" charset="0"/>
            </a:endParaRPr>
          </a:p>
          <a:p>
            <a:pPr fontAlgn="base">
              <a:spcBef>
                <a:spcPct val="0"/>
              </a:spcBef>
              <a:spcAft>
                <a:spcPct val="0"/>
              </a:spcAft>
            </a:pPr>
            <a:endParaRPr lang="en-US" altLang="en-US">
              <a:solidFill>
                <a:srgbClr val="000000"/>
              </a:solidFill>
              <a:latin typeface="Arial" pitchFamily="34" charset="0"/>
            </a:endParaRPr>
          </a:p>
        </p:txBody>
      </p:sp>
      <p:sp>
        <p:nvSpPr>
          <p:cNvPr id="2529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29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CF8A7B4-822F-4D99-AF21-7819AB0335C1}" type="slidenum">
              <a:rPr lang="en-US" altLang="en-US"/>
              <a:pPr fontAlgn="base">
                <a:spcBef>
                  <a:spcPct val="0"/>
                </a:spcBef>
                <a:spcAft>
                  <a:spcPct val="0"/>
                </a:spcAft>
              </a:pPr>
              <a:t>85</a:t>
            </a:fld>
            <a:endParaRPr lang="en-US" altLang="en-US"/>
          </a:p>
          <a:p>
            <a:pPr fontAlgn="base">
              <a:spcBef>
                <a:spcPct val="0"/>
              </a:spcBef>
              <a:spcAft>
                <a:spcPct val="0"/>
              </a:spcAft>
            </a:pPr>
            <a:endParaRPr lang="en-US" altLang="en-US"/>
          </a:p>
        </p:txBody>
      </p:sp>
      <p:sp>
        <p:nvSpPr>
          <p:cNvPr id="2539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39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D0E9EFC-464A-4942-8096-605A5A0BD4EB}" type="slidenum">
              <a:rPr lang="en-US" altLang="en-US"/>
              <a:pPr fontAlgn="base">
                <a:spcBef>
                  <a:spcPct val="0"/>
                </a:spcBef>
                <a:spcAft>
                  <a:spcPct val="0"/>
                </a:spcAft>
              </a:pPr>
              <a:t>86</a:t>
            </a:fld>
            <a:endParaRPr lang="en-US" altLang="en-US"/>
          </a:p>
          <a:p>
            <a:pPr fontAlgn="base">
              <a:spcBef>
                <a:spcPct val="0"/>
              </a:spcBef>
              <a:spcAft>
                <a:spcPct val="0"/>
              </a:spcAft>
            </a:pPr>
            <a:endParaRPr lang="en-US" altLang="en-US"/>
          </a:p>
        </p:txBody>
      </p:sp>
      <p:sp>
        <p:nvSpPr>
          <p:cNvPr id="2549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49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AU" smtClean="0"/>
              <a:t>Students are interested in the different behavior of the male labor force participation rate and the female labor force participation rate. Students will probably believe that the reason for the increasing female participation rate is social, not economic. They will identify changing social attitudes toward women as the major source and probably see the women’s liberation movement as the driving force for this change. While not to deny the importance of attitudes, this area is a good one in which to get students to explore the economic forces that lie behind social attitudes and change. Get them to think about the technological advances that have contributed to more women being in the labor force. Many goods that were previously produced in the household are now mass‐produced and available for purchase— most items of prepared food, for example. New appliances have increased productivity in the home enabling household production in less time—laundry, kitchen, and cleaning equipment for example. The market provides new goods and services that households want but can’t readily make at home—home entertainment equipment (TV, CD, DVD, etc) for example. These changes lead to many families deciding to have two income earners rather than the older tradition of one. It is interesting to let students discuss what they think will happen to the labor force participation rates in the future and whether or not they think they will ever be equal—or unequal in the opposite direction!</a:t>
            </a:r>
            <a:r>
              <a:rPr lang="en-GB" smtClean="0"/>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6E71527-DD86-4ACD-9A86-0C2BBE3DD615}" type="slidenum">
              <a:rPr lang="en-US" altLang="en-US"/>
              <a:pPr fontAlgn="base">
                <a:spcBef>
                  <a:spcPct val="0"/>
                </a:spcBef>
                <a:spcAft>
                  <a:spcPct val="0"/>
                </a:spcAft>
              </a:pPr>
              <a:t>87</a:t>
            </a:fld>
            <a:endParaRPr lang="en-US" altLang="en-US"/>
          </a:p>
          <a:p>
            <a:pPr fontAlgn="base">
              <a:spcBef>
                <a:spcPct val="0"/>
              </a:spcBef>
              <a:spcAft>
                <a:spcPct val="0"/>
              </a:spcAft>
            </a:pPr>
            <a:endParaRPr lang="en-US" altLang="en-US"/>
          </a:p>
        </p:txBody>
      </p:sp>
      <p:sp>
        <p:nvSpPr>
          <p:cNvPr id="256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6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1422D8-23B8-4809-8774-968DA31F264B}" type="slidenum">
              <a:rPr lang="en-US" altLang="en-US"/>
              <a:pPr fontAlgn="base">
                <a:spcBef>
                  <a:spcPct val="0"/>
                </a:spcBef>
                <a:spcAft>
                  <a:spcPct val="0"/>
                </a:spcAft>
              </a:pPr>
              <a:t>88</a:t>
            </a:fld>
            <a:endParaRPr lang="en-US" altLang="en-US"/>
          </a:p>
          <a:p>
            <a:pPr fontAlgn="base">
              <a:spcBef>
                <a:spcPct val="0"/>
              </a:spcBef>
              <a:spcAft>
                <a:spcPct val="0"/>
              </a:spcAft>
            </a:pPr>
            <a:endParaRPr lang="en-US" altLang="en-US"/>
          </a:p>
        </p:txBody>
      </p:sp>
      <p:sp>
        <p:nvSpPr>
          <p:cNvPr id="2570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70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mtClean="0"/>
              <a:t>Now ask: do the same ideas apply to unemployed people. (Be sure to be compassionate about the misery that unemployment can bring. You are not claiming that it is not costly. You’re trying to identify the benefits, if any.) You’ll quickly get your students to see that imagining an economy without any unemployment is nearly impossible. If consumers are free to change their decisions about what they want to buy, some goods and services must fall out of favor when others come into favor. The firms making the unfavored products fall on hard times and often their workers are fired or laid off.</a:t>
            </a:r>
            <a:endParaRPr lang="en-AU" smtClean="0"/>
          </a:p>
          <a:p>
            <a:pPr>
              <a:spcBef>
                <a:spcPct val="0"/>
              </a:spcBef>
            </a:pPr>
            <a:r>
              <a:rPr lang="en-AU" smtClean="0"/>
              <a:t>Sure, these laid off workers could start work right away, cleaning shoes, selling flowers at intersections. But they are better off (in their own opinion) being frictionally unemployed and searching for new jobs. To eliminate this source of unemployment we would need to forbid consumers from changing their buying plans or insist that no one remain idle and get on with doing any job even if it doesn’t earn a wage. Note that if this is how we ran our economy we’d still be using coal-fired stoves and the pony express, and we’d be wearing coonskin caps. There would be no McDonald’s, Federal Express, or Nike shoes.</a:t>
            </a:r>
            <a:r>
              <a:rPr lang="en-GB" smtClean="0"/>
              <a:t> </a:t>
            </a:r>
          </a:p>
          <a:p>
            <a:pPr>
              <a:spcBef>
                <a:spcPct val="0"/>
              </a:spcBef>
            </a:pPr>
            <a:endParaRPr lang="en-GB" smtClean="0"/>
          </a:p>
          <a:p>
            <a:pPr>
              <a:spcBef>
                <a:spcPct val="0"/>
              </a:spcBef>
            </a:pPr>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95CF5CC-A582-439A-9C3F-6BDBDCD40B5C}" type="slidenum">
              <a:rPr lang="en-US" altLang="en-US">
                <a:solidFill>
                  <a:srgbClr val="000000"/>
                </a:solidFill>
                <a:latin typeface="Arial" pitchFamily="34" charset="0"/>
              </a:rPr>
              <a:pPr fontAlgn="base">
                <a:spcBef>
                  <a:spcPct val="0"/>
                </a:spcBef>
                <a:spcAft>
                  <a:spcPct val="0"/>
                </a:spcAft>
              </a:pPr>
              <a:t>89</a:t>
            </a:fld>
            <a:endParaRPr lang="en-US" altLang="en-US">
              <a:solidFill>
                <a:srgbClr val="000000"/>
              </a:solidFill>
              <a:latin typeface="Arial" pitchFamily="34" charset="0"/>
            </a:endParaRPr>
          </a:p>
          <a:p>
            <a:pPr fontAlgn="base">
              <a:spcBef>
                <a:spcPct val="0"/>
              </a:spcBef>
              <a:spcAft>
                <a:spcPct val="0"/>
              </a:spcAft>
            </a:pPr>
            <a:endParaRPr lang="en-US" altLang="en-US">
              <a:solidFill>
                <a:srgbClr val="000000"/>
              </a:solidFill>
              <a:latin typeface="Arial" pitchFamily="34" charset="0"/>
            </a:endParaRPr>
          </a:p>
        </p:txBody>
      </p:sp>
      <p:sp>
        <p:nvSpPr>
          <p:cNvPr id="2580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80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6AA06CBC-B8A9-484A-A224-90F9FA0F8D97}" type="slidenum">
              <a:rPr lang="en-US" smtClean="0"/>
              <a:pPr>
                <a:defRPr/>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B1C2C4F-4D4F-4F4F-899D-E52EB66970B1}" type="slidenum">
              <a:rPr lang="en-US" altLang="en-US"/>
              <a:pPr fontAlgn="base">
                <a:spcBef>
                  <a:spcPct val="0"/>
                </a:spcBef>
                <a:spcAft>
                  <a:spcPct val="0"/>
                </a:spcAft>
              </a:pPr>
              <a:t>90</a:t>
            </a:fld>
            <a:endParaRPr lang="en-US" altLang="en-US"/>
          </a:p>
          <a:p>
            <a:pPr fontAlgn="base">
              <a:spcBef>
                <a:spcPct val="0"/>
              </a:spcBef>
              <a:spcAft>
                <a:spcPct val="0"/>
              </a:spcAft>
            </a:pPr>
            <a:endParaRPr lang="en-US" altLang="en-US"/>
          </a:p>
        </p:txBody>
      </p:sp>
      <p:sp>
        <p:nvSpPr>
          <p:cNvPr id="2590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590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A5DE0A-003C-4873-A942-A8AFE95CB9C5}" type="slidenum">
              <a:rPr lang="en-US" altLang="en-US"/>
              <a:pPr fontAlgn="base">
                <a:spcBef>
                  <a:spcPct val="0"/>
                </a:spcBef>
                <a:spcAft>
                  <a:spcPct val="0"/>
                </a:spcAft>
              </a:pPr>
              <a:t>91</a:t>
            </a:fld>
            <a:endParaRPr lang="en-US" altLang="en-US"/>
          </a:p>
          <a:p>
            <a:pPr fontAlgn="base">
              <a:spcBef>
                <a:spcPct val="0"/>
              </a:spcBef>
              <a:spcAft>
                <a:spcPct val="0"/>
              </a:spcAft>
            </a:pPr>
            <a:endParaRPr lang="en-US" altLang="en-US"/>
          </a:p>
        </p:txBody>
      </p:sp>
      <p:sp>
        <p:nvSpPr>
          <p:cNvPr id="2600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601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GB"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7E083D-30CA-4DD7-9675-5C764DEF0D62}" type="slidenum">
              <a:rPr lang="en-CA" altLang="en-US">
                <a:solidFill>
                  <a:srgbClr val="000000"/>
                </a:solidFill>
                <a:latin typeface="Arial" pitchFamily="34" charset="0"/>
              </a:rPr>
              <a:pPr fontAlgn="base">
                <a:spcBef>
                  <a:spcPct val="0"/>
                </a:spcBef>
                <a:spcAft>
                  <a:spcPct val="0"/>
                </a:spcAft>
              </a:pPr>
              <a:t>92</a:t>
            </a:fld>
            <a:endParaRPr lang="en-CA" altLang="en-US">
              <a:solidFill>
                <a:srgbClr val="000000"/>
              </a:solidFill>
              <a:latin typeface="Arial" pitchFamily="34" charset="0"/>
            </a:endParaRPr>
          </a:p>
        </p:txBody>
      </p:sp>
      <p:sp>
        <p:nvSpPr>
          <p:cNvPr id="26112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112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91E4F0F-5334-4B56-8A20-29CD9080FF62}" type="slidenum">
              <a:rPr lang="en-CA" altLang="en-US">
                <a:solidFill>
                  <a:srgbClr val="000000"/>
                </a:solidFill>
                <a:latin typeface="Arial" pitchFamily="34" charset="0"/>
              </a:rPr>
              <a:pPr fontAlgn="base">
                <a:spcBef>
                  <a:spcPct val="0"/>
                </a:spcBef>
                <a:spcAft>
                  <a:spcPct val="0"/>
                </a:spcAft>
              </a:pPr>
              <a:t>93</a:t>
            </a:fld>
            <a:endParaRPr lang="en-CA" altLang="en-US">
              <a:solidFill>
                <a:srgbClr val="000000"/>
              </a:solidFill>
              <a:latin typeface="Arial" pitchFamily="34" charset="0"/>
            </a:endParaRPr>
          </a:p>
        </p:txBody>
      </p:sp>
      <p:sp>
        <p:nvSpPr>
          <p:cNvPr id="262147"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2148"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2E667F9-EC93-4B38-8650-C6D4FCBF753F}" type="slidenum">
              <a:rPr lang="en-CA" altLang="en-US">
                <a:solidFill>
                  <a:srgbClr val="000000"/>
                </a:solidFill>
                <a:latin typeface="Arial" pitchFamily="34" charset="0"/>
              </a:rPr>
              <a:pPr fontAlgn="base">
                <a:spcBef>
                  <a:spcPct val="0"/>
                </a:spcBef>
                <a:spcAft>
                  <a:spcPct val="0"/>
                </a:spcAft>
              </a:pPr>
              <a:t>94</a:t>
            </a:fld>
            <a:endParaRPr lang="en-CA" altLang="en-US">
              <a:solidFill>
                <a:srgbClr val="000000"/>
              </a:solidFill>
              <a:latin typeface="Arial" pitchFamily="34" charset="0"/>
            </a:endParaRPr>
          </a:p>
        </p:txBody>
      </p:sp>
      <p:sp>
        <p:nvSpPr>
          <p:cNvPr id="26317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317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5DF0E5-4687-4A0C-8652-A73B4E971655}" type="slidenum">
              <a:rPr lang="en-CA" altLang="en-US">
                <a:solidFill>
                  <a:srgbClr val="000000"/>
                </a:solidFill>
                <a:latin typeface="Arial" pitchFamily="34" charset="0"/>
              </a:rPr>
              <a:pPr fontAlgn="base">
                <a:spcBef>
                  <a:spcPct val="0"/>
                </a:spcBef>
                <a:spcAft>
                  <a:spcPct val="0"/>
                </a:spcAft>
              </a:pPr>
              <a:t>95</a:t>
            </a:fld>
            <a:endParaRPr lang="en-CA" altLang="en-US">
              <a:solidFill>
                <a:srgbClr val="000000"/>
              </a:solidFill>
              <a:latin typeface="Arial" pitchFamily="34" charset="0"/>
            </a:endParaRPr>
          </a:p>
        </p:txBody>
      </p:sp>
      <p:sp>
        <p:nvSpPr>
          <p:cNvPr id="264195"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4196"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0AB281-25CF-4185-9292-6808EE11FF4C}" type="slidenum">
              <a:rPr lang="en-CA" altLang="en-US">
                <a:solidFill>
                  <a:srgbClr val="000000"/>
                </a:solidFill>
                <a:latin typeface="Arial" pitchFamily="34" charset="0"/>
              </a:rPr>
              <a:pPr fontAlgn="base">
                <a:spcBef>
                  <a:spcPct val="0"/>
                </a:spcBef>
                <a:spcAft>
                  <a:spcPct val="0"/>
                </a:spcAft>
              </a:pPr>
              <a:t>96</a:t>
            </a:fld>
            <a:endParaRPr lang="en-CA" altLang="en-US">
              <a:solidFill>
                <a:srgbClr val="000000"/>
              </a:solidFill>
              <a:latin typeface="Arial" pitchFamily="34" charset="0"/>
            </a:endParaRPr>
          </a:p>
        </p:txBody>
      </p:sp>
      <p:sp>
        <p:nvSpPr>
          <p:cNvPr id="265219"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5220"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0DB9DC-0F20-43DE-839E-B010BF1E9164}" type="slidenum">
              <a:rPr lang="en-CA" altLang="en-US">
                <a:solidFill>
                  <a:srgbClr val="000000"/>
                </a:solidFill>
                <a:latin typeface="Arial" pitchFamily="34" charset="0"/>
              </a:rPr>
              <a:pPr fontAlgn="base">
                <a:spcBef>
                  <a:spcPct val="0"/>
                </a:spcBef>
                <a:spcAft>
                  <a:spcPct val="0"/>
                </a:spcAft>
              </a:pPr>
              <a:t>97</a:t>
            </a:fld>
            <a:endParaRPr lang="en-CA" altLang="en-US">
              <a:solidFill>
                <a:srgbClr val="000000"/>
              </a:solidFill>
              <a:latin typeface="Arial" pitchFamily="34" charset="0"/>
            </a:endParaRPr>
          </a:p>
        </p:txBody>
      </p:sp>
      <p:sp>
        <p:nvSpPr>
          <p:cNvPr id="266243"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6244"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51143C-685E-413A-8803-62CD872AF39D}" type="slidenum">
              <a:rPr lang="en-CA" altLang="en-US">
                <a:solidFill>
                  <a:srgbClr val="000000"/>
                </a:solidFill>
                <a:latin typeface="Arial" pitchFamily="34" charset="0"/>
              </a:rPr>
              <a:pPr fontAlgn="base">
                <a:spcBef>
                  <a:spcPct val="0"/>
                </a:spcBef>
                <a:spcAft>
                  <a:spcPct val="0"/>
                </a:spcAft>
              </a:pPr>
              <a:t>98</a:t>
            </a:fld>
            <a:endParaRPr lang="en-CA" altLang="en-US">
              <a:solidFill>
                <a:srgbClr val="000000"/>
              </a:solidFill>
              <a:latin typeface="Arial" pitchFamily="34" charset="0"/>
            </a:endParaRPr>
          </a:p>
        </p:txBody>
      </p:sp>
      <p:sp>
        <p:nvSpPr>
          <p:cNvPr id="267267" name="Rectangle 2"/>
          <p:cNvSpPr>
            <a:spLocks noGrp="1" noRot="1" noChangeAspect="1" noChangeArrowheads="1" noTextEdit="1"/>
          </p:cNvSpPr>
          <p:nvPr>
            <p:ph type="sldImg"/>
          </p:nvPr>
        </p:nvSpPr>
        <p:spPr bwMode="auto">
          <a:xfrm>
            <a:off x="465138" y="204788"/>
            <a:ext cx="5929312" cy="4446587"/>
          </a:xfrm>
          <a:solidFill>
            <a:srgbClr val="FFFFFF"/>
          </a:solidFill>
          <a:ln>
            <a:solidFill>
              <a:srgbClr val="000000"/>
            </a:solidFill>
            <a:miter lim="800000"/>
            <a:headEnd/>
            <a:tailEnd/>
          </a:ln>
        </p:spPr>
      </p:sp>
      <p:sp>
        <p:nvSpPr>
          <p:cNvPr id="267268" name="Rectangle 3"/>
          <p:cNvSpPr>
            <a:spLocks noGrp="1" noChangeArrowheads="1"/>
          </p:cNvSpPr>
          <p:nvPr>
            <p:ph type="body" idx="1"/>
          </p:nvPr>
        </p:nvSpPr>
        <p:spPr bwMode="auto">
          <a:xfrm>
            <a:off x="220663" y="4838700"/>
            <a:ext cx="6416675" cy="3481388"/>
          </a:xfrm>
          <a:solidFill>
            <a:srgbClr val="FFFFFF"/>
          </a:solidFill>
          <a:ln>
            <a:solidFill>
              <a:srgbClr val="000000"/>
            </a:solidFill>
            <a:miter lim="800000"/>
            <a:headEnd/>
            <a:tailEnd/>
          </a:ln>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819A8A6-D190-495F-9BBE-BB157B32B3F1}" type="slidenum">
              <a:rPr lang="en-CA" altLang="en-US">
                <a:solidFill>
                  <a:srgbClr val="000000"/>
                </a:solidFill>
                <a:latin typeface="Arial" pitchFamily="34" charset="0"/>
              </a:rPr>
              <a:pPr fontAlgn="base">
                <a:spcBef>
                  <a:spcPct val="0"/>
                </a:spcBef>
                <a:spcAft>
                  <a:spcPct val="0"/>
                </a:spcAft>
              </a:pPr>
              <a:t>99</a:t>
            </a:fld>
            <a:endParaRPr lang="en-CA" altLang="en-US">
              <a:solidFill>
                <a:srgbClr val="000000"/>
              </a:solidFill>
              <a:latin typeface="Arial" pitchFamily="34" charset="0"/>
            </a:endParaRPr>
          </a:p>
        </p:txBody>
      </p:sp>
      <p:sp>
        <p:nvSpPr>
          <p:cNvPr id="268291" name="Rectangle 2"/>
          <p:cNvSpPr>
            <a:spLocks noGrp="1" noRot="1" noChangeAspect="1" noChangeArrowheads="1" noTextEdit="1"/>
          </p:cNvSpPr>
          <p:nvPr>
            <p:ph type="sldImg"/>
          </p:nvPr>
        </p:nvSpPr>
        <p:spPr bwMode="auto">
          <a:xfrm>
            <a:off x="465138" y="204788"/>
            <a:ext cx="5929312" cy="4446587"/>
          </a:xfrm>
          <a:noFill/>
          <a:ln>
            <a:solidFill>
              <a:srgbClr val="000000"/>
            </a:solidFill>
            <a:miter lim="800000"/>
            <a:headEnd/>
            <a:tailEnd/>
          </a:ln>
        </p:spPr>
      </p:sp>
      <p:sp>
        <p:nvSpPr>
          <p:cNvPr id="268292" name="Rectangle 3"/>
          <p:cNvSpPr>
            <a:spLocks noGrp="1" noChangeArrowheads="1"/>
          </p:cNvSpPr>
          <p:nvPr>
            <p:ph type="body" idx="1"/>
          </p:nvPr>
        </p:nvSpPr>
        <p:spPr bwMode="auto">
          <a:xfrm>
            <a:off x="220663" y="4838700"/>
            <a:ext cx="6416675" cy="3481388"/>
          </a:xfrm>
          <a:noFill/>
        </p:spPr>
        <p:txBody>
          <a:bodyPr wrap="square" lIns="84527" tIns="42264" rIns="84527" bIns="42264" numCol="1" anchor="t" anchorCtr="0" compatLnSpc="1">
            <a:prstTxWarp prst="textNoShape">
              <a:avLst/>
            </a:prstTxWarp>
          </a:bodyPr>
          <a:lstStyle/>
          <a:p>
            <a:pPr>
              <a:spcBef>
                <a:spcPct val="0"/>
              </a:spcBef>
            </a:pPr>
            <a:endParaRPr lang="en-US" altLang="en-US" sz="2400" noProof="1" smtClean="0">
              <a:latin typeface="Gill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4577" y="1652461"/>
            <a:ext cx="5148327" cy="963936"/>
          </a:xfrm>
        </p:spPr>
        <p:txBody>
          <a:bodyPr/>
          <a:lstStyle>
            <a:lvl1pPr>
              <a:defRPr sz="3400"/>
            </a:lvl1pPr>
          </a:lstStyle>
          <a:p>
            <a:r>
              <a:rPr lang="en-US" altLang="en-US" smtClean="0"/>
              <a:t>Click to edit Master title style</a:t>
            </a:r>
            <a:endParaRPr lang="en-US" altLang="en-US"/>
          </a:p>
        </p:txBody>
      </p:sp>
      <p:sp>
        <p:nvSpPr>
          <p:cNvPr id="2051" name="Rectangle 3"/>
          <p:cNvSpPr>
            <a:spLocks noGrp="1" noChangeArrowheads="1"/>
          </p:cNvSpPr>
          <p:nvPr>
            <p:ph type="subTitle" idx="1"/>
          </p:nvPr>
        </p:nvSpPr>
        <p:spPr>
          <a:xfrm>
            <a:off x="205933" y="3098364"/>
            <a:ext cx="5422904" cy="619673"/>
          </a:xfrm>
        </p:spPr>
        <p:txBody>
          <a:bodyPr/>
          <a:lstStyle>
            <a:lvl1pPr marL="0" indent="0">
              <a:buFontTx/>
              <a:buNone/>
              <a:defRPr sz="29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a:xfrm>
            <a:off x="755650" y="6196013"/>
            <a:ext cx="1920875" cy="482600"/>
          </a:xfrm>
        </p:spPr>
        <p:txBody>
          <a:bodyPr/>
          <a:lstStyle>
            <a:lvl1pPr>
              <a:defRPr smtClean="0"/>
            </a:lvl1pPr>
          </a:lstStyle>
          <a:p>
            <a:pPr>
              <a:defRPr/>
            </a:pPr>
            <a:fld id="{CF8C9C18-307D-40B3-875D-B061E52D062F}" type="datetimeFigureOut">
              <a:rPr lang="en-US"/>
              <a:pPr>
                <a:defRPr/>
              </a:pPr>
              <a:t>6/11/2009</a:t>
            </a:fld>
            <a:endParaRPr lang="en-US"/>
          </a:p>
        </p:txBody>
      </p:sp>
      <p:sp>
        <p:nvSpPr>
          <p:cNvPr id="5" name="Rectangle 5"/>
          <p:cNvSpPr>
            <a:spLocks noGrp="1" noChangeArrowheads="1"/>
          </p:cNvSpPr>
          <p:nvPr>
            <p:ph type="ftr" sz="quarter" idx="11"/>
          </p:nvPr>
        </p:nvSpPr>
        <p:spPr>
          <a:xfrm>
            <a:off x="3225800" y="6196013"/>
            <a:ext cx="2814638" cy="4826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89713" y="6196013"/>
            <a:ext cx="1922462" cy="482600"/>
          </a:xfrm>
        </p:spPr>
        <p:txBody>
          <a:bodyPr/>
          <a:lstStyle>
            <a:lvl1pPr>
              <a:defRPr smtClean="0"/>
            </a:lvl1pPr>
          </a:lstStyle>
          <a:p>
            <a:pPr>
              <a:defRPr/>
            </a:pPr>
            <a:fld id="{7E6B0AE5-9620-47DD-9405-2604B76405F8}"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F47E770-CBBB-4BB1-9A3E-E3009B52E694}"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74899C-7898-4685-B249-4E9E6AD9C0A9}"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68853"/>
            <a:ext cx="2179458" cy="6059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68853"/>
            <a:ext cx="6401086" cy="6059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321633F-A6C2-4B9A-9489-9FBFC437EE7C}"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1F71F4-20A8-4C13-87C5-19E7C9786C11}"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0F5C87E-97D3-485D-A385-F7EBFF79CEDB}" type="datetimeFigureOut">
              <a:rPr lang="en-US"/>
              <a:pPr>
                <a:defRPr/>
              </a:pPr>
              <a:t>6/11/2009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9E6EB7-74FB-471A-8F84-E5BCC0A527C3}" type="slidenum">
              <a:rPr lang="en-US"/>
              <a:pPr>
                <a:defRPr/>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2738382-9462-4A9D-879A-EE2A7032107B}" type="datetimeFigureOut">
              <a:rPr lang="en-US"/>
              <a:pPr>
                <a:defRPr/>
              </a:pPr>
              <a:t>6/11/2009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ACFDE3D-7D91-44C8-A78D-1DAEC1989B62}" type="slidenum">
              <a:rPr lang="en-US"/>
              <a:pPr>
                <a:defRPr/>
              </a:pPr>
              <a:t>‹#›</a:t>
            </a:fld>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2BBE39C6-1BA0-4B81-81AE-65205E5D1EE6}" type="datetimeFigureOut">
              <a:rPr lang="en-US"/>
              <a:pPr>
                <a:defRPr/>
              </a:pPr>
              <a:t>6/11/2009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F4F159-671D-43DE-AA70-8865A6AF6875}" type="slidenum">
              <a:rPr lang="en-US"/>
              <a:pPr>
                <a:defRPr/>
              </a:pPr>
              <a:t>‹#›</a:t>
            </a:fld>
            <a:endParaRPr lang="en-US"/>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99DCDCCD-ED44-405F-BEE1-2D5A9FBD4F9F}" type="datetimeFigureOut">
              <a:rPr lang="en-US"/>
              <a:pPr>
                <a:defRPr/>
              </a:pPr>
              <a:t>6/11/2009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A93FA95-F2D1-4E94-9A8C-71C0573CBAC8}" type="slidenum">
              <a:rPr lang="en-US"/>
              <a:pPr>
                <a:defRPr/>
              </a:pPr>
              <a:t>‹#›</a:t>
            </a:fld>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04AEE65-15CF-438A-8B94-C4CA15201C45}" type="datetimeFigureOut">
              <a:rPr lang="en-US"/>
              <a:pPr>
                <a:defRPr/>
              </a:pPr>
              <a:t>6/11/2009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F51EB6F-10A4-49FD-8614-6744D6584593}" type="slidenum">
              <a:rPr lang="en-US"/>
              <a:pPr>
                <a:defRPr/>
              </a:pPr>
              <a:t>‹#›</a:t>
            </a:fld>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35C84D3-EA2D-4CD5-852B-CBC803B29D41}" type="datetimeFigureOut">
              <a:rPr lang="en-US"/>
              <a:pPr>
                <a:defRPr/>
              </a:pPr>
              <a:t>6/11/2009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12710A8-9647-4AFD-A0DC-33883022A96B}" type="slidenum">
              <a:rPr lang="en-US"/>
              <a:pPr>
                <a:defRPr/>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CFEC77-5301-417D-AEE2-77E6C51AD74E}" type="datetimeFigureOut">
              <a:rPr lang="en-US"/>
              <a:pPr>
                <a:defRPr/>
              </a:pPr>
              <a:t>6/11/2009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6BC2E986-9470-42D2-A44F-C05EA33EF46B}" type="slidenum">
              <a:rPr lang="en-US"/>
              <a:pPr>
                <a:defRPr/>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A400472-9377-4D83-83FE-E0AC7A1EDCAE}" type="datetimeFigureOut">
              <a:rPr lang="en-US"/>
              <a:pPr>
                <a:defRPr/>
              </a:pPr>
              <a:t>6/11/2009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B25DD6-8763-4FDA-9359-1C9552B2A9CE}" type="slidenum">
              <a:rPr lang="en-US"/>
              <a:pPr>
                <a:defRPr/>
              </a:pPr>
              <a:t>‹#›</a:t>
            </a:fld>
            <a:endParaRPr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CBE7964-115C-49D1-ACD3-DA9667C16229}"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19F228-8328-404B-BB41-3B8871E6AD5A}"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C05AF71-765C-4A31-85C9-691AD8ABB89F}" type="datetimeFigureOut">
              <a:rPr lang="en-US"/>
              <a:pPr>
                <a:defRPr/>
              </a:pPr>
              <a:t>6/11/2009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D3A3CD-C298-4C0C-992C-A0E7392DF63E}" type="slidenum">
              <a:rPr lang="en-US"/>
              <a:pPr>
                <a:defRPr/>
              </a:pPr>
              <a:t>‹#›</a:t>
            </a:fld>
            <a:endParaRPr lang="en-US"/>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0DBB19-D64D-4ED2-8395-56BD380E7BDC}" type="datetimeFigureOut">
              <a:rPr lang="en-US"/>
              <a:pPr>
                <a:defRPr/>
              </a:pPr>
              <a:t>6/11/2009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2299BB4-53A1-4E91-B738-98C856B4F881}" type="slidenum">
              <a:rPr lang="en-US"/>
              <a:pPr>
                <a:defRPr/>
              </a:pPr>
              <a:t>‹#›</a:t>
            </a:fld>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4577" y="1652461"/>
            <a:ext cx="5148327" cy="963936"/>
          </a:xfrm>
        </p:spPr>
        <p:txBody>
          <a:bodyPr/>
          <a:lstStyle>
            <a:lvl1pPr>
              <a:defRPr sz="3400"/>
            </a:lvl1pPr>
          </a:lstStyle>
          <a:p>
            <a:r>
              <a:rPr lang="en-US" altLang="en-US" smtClean="0"/>
              <a:t>Click to edit Master title style</a:t>
            </a:r>
            <a:endParaRPr lang="en-US" altLang="en-US"/>
          </a:p>
        </p:txBody>
      </p:sp>
      <p:sp>
        <p:nvSpPr>
          <p:cNvPr id="2051" name="Rectangle 3"/>
          <p:cNvSpPr>
            <a:spLocks noGrp="1" noChangeArrowheads="1"/>
          </p:cNvSpPr>
          <p:nvPr>
            <p:ph type="subTitle" idx="1"/>
          </p:nvPr>
        </p:nvSpPr>
        <p:spPr>
          <a:xfrm>
            <a:off x="205933" y="3098364"/>
            <a:ext cx="5422904" cy="619673"/>
          </a:xfrm>
        </p:spPr>
        <p:txBody>
          <a:bodyPr/>
          <a:lstStyle>
            <a:lvl1pPr marL="0" indent="0">
              <a:buFontTx/>
              <a:buNone/>
              <a:defRPr sz="29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a:xfrm>
            <a:off x="755650" y="6196013"/>
            <a:ext cx="1920875" cy="482600"/>
          </a:xfrm>
        </p:spPr>
        <p:txBody>
          <a:bodyPr/>
          <a:lstStyle>
            <a:lvl1pPr>
              <a:defRPr smtClean="0"/>
            </a:lvl1pPr>
          </a:lstStyle>
          <a:p>
            <a:pPr>
              <a:defRPr/>
            </a:pPr>
            <a:fld id="{5DDD93AC-48B2-48E2-B5BF-C8E49AFDA5F1}" type="datetimeFigureOut">
              <a:rPr lang="en-US"/>
              <a:pPr>
                <a:defRPr/>
              </a:pPr>
              <a:t>6/11/2009</a:t>
            </a:fld>
            <a:endParaRPr lang="en-US"/>
          </a:p>
        </p:txBody>
      </p:sp>
      <p:sp>
        <p:nvSpPr>
          <p:cNvPr id="5" name="Rectangle 5"/>
          <p:cNvSpPr>
            <a:spLocks noGrp="1" noChangeArrowheads="1"/>
          </p:cNvSpPr>
          <p:nvPr>
            <p:ph type="ftr" sz="quarter" idx="11"/>
          </p:nvPr>
        </p:nvSpPr>
        <p:spPr>
          <a:xfrm>
            <a:off x="3225800" y="6196013"/>
            <a:ext cx="2814638" cy="4826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89713" y="6196013"/>
            <a:ext cx="1922462" cy="482600"/>
          </a:xfrm>
        </p:spPr>
        <p:txBody>
          <a:bodyPr/>
          <a:lstStyle>
            <a:lvl1pPr>
              <a:defRPr smtClean="0"/>
            </a:lvl1pPr>
          </a:lstStyle>
          <a:p>
            <a:pPr>
              <a:defRPr/>
            </a:pPr>
            <a:fld id="{ECDB17EC-04A4-4C87-B825-993D57D00A7C}" type="slidenum">
              <a:rPr lang="en-US"/>
              <a:pPr>
                <a:defRPr/>
              </a:pPr>
              <a:t>‹#›</a:t>
            </a:fld>
            <a:endParaRPr lang="en-US"/>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4C4836E0-C2F0-4F2B-8997-5D90C29DA6C9}"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1AE82B-3270-4440-873B-DF3DEE343F80}" type="slidenum">
              <a:rPr lang="en-US"/>
              <a:pPr>
                <a:defRPr/>
              </a:pPr>
              <a:t>‹#›</a:t>
            </a:fld>
            <a:endParaRPr lang="en-US"/>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C9DF745C-C499-45E1-AFB0-64214423AF15}"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D4416C-68EA-421F-851B-0C3603649549}" type="slidenum">
              <a:rPr lang="en-US"/>
              <a:pPr>
                <a:defRPr/>
              </a:pPr>
              <a:t>‹#›</a:t>
            </a:fld>
            <a:endParaRPr lang="en-US"/>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66115BB4-F2E1-4476-AC3F-03C91A9905E3}"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C94D56-F8B1-4B27-BE45-EDB01628EB58}" type="slidenum">
              <a:rPr lang="en-US"/>
              <a:pPr>
                <a:defRPr/>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A4D065E-A083-4CE2-BDD1-83E92C8CDAD3}" type="datetimeFigureOut">
              <a:rPr lang="en-US"/>
              <a:pPr>
                <a:defRPr/>
              </a:pPr>
              <a:t>6/11/2009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3CA2C2C-62E6-4328-B5F4-BBD0B23B0780}" type="slidenum">
              <a:rPr lang="en-US"/>
              <a:pPr>
                <a:defRPr/>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C559B4C3-59AC-4948-9C16-9439F172DABD}" type="datetimeFigureOut">
              <a:rPr lang="en-US"/>
              <a:pPr>
                <a:defRPr/>
              </a:pPr>
              <a:t>6/11/2009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DA9564D-7754-4E87-9329-2DE0875045D5}" type="slidenum">
              <a:rPr lang="en-US"/>
              <a:pPr>
                <a:defRPr/>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DDA1CB7B-C947-4420-90A6-681E6AE21C39}" type="datetimeFigureOut">
              <a:rPr lang="en-US"/>
              <a:pPr>
                <a:defRPr/>
              </a:pPr>
              <a:t>6/11/2009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B3A7BF1-E6C7-47CC-A81F-409FA5DADCCA}" type="slidenum">
              <a:rPr lang="en-US"/>
              <a:pPr>
                <a:defRPr/>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C5A4675-DB0C-48F0-9EED-705A62D5032D}"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2CFC02-F4C3-4988-B7AE-461A6838059A}" type="slidenum">
              <a:rPr lang="en-US"/>
              <a:pPr>
                <a:defRPr/>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D618EAA-AF77-4889-A082-1121C762A784}"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C5153C-A36F-4EA1-8C87-138CB53D4E2E}" type="slidenum">
              <a:rPr lang="en-US"/>
              <a:pPr>
                <a:defRPr/>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CEF99F81-F328-4BD6-B6ED-E290033CC80C}"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A4C84C-3FE0-40A9-8BB2-591375B7088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04F54A-FEBC-407C-BC3E-B6133C5967B4}" type="datetimeFigureOut">
              <a:rPr lang="en-US"/>
              <a:pPr>
                <a:defRPr/>
              </a:pPr>
              <a:t>6/11/2009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A9C6A61-D460-4A31-B06D-3F6092452F40}" type="slidenum">
              <a:rPr lang="en-US"/>
              <a:pPr>
                <a:defRPr/>
              </a:pPr>
              <a:t>‹#›</a:t>
            </a:fld>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68853"/>
            <a:ext cx="2179458" cy="6059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68853"/>
            <a:ext cx="6401086" cy="6059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B0D5699-5D02-45C3-868F-669EE69F0100}"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5A38B6F-B281-4E22-94A2-0BD3F5B7B0AB}" type="slidenum">
              <a:rPr lang="en-US"/>
              <a:pPr>
                <a:defRPr/>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05000"/>
            <a:ext cx="4038600" cy="42894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203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203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990600"/>
            <a:ext cx="8229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81000" y="1905000"/>
            <a:ext cx="4038600" cy="4289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905000"/>
            <a:ext cx="4038600" cy="42894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4D632F0-CEC4-49AA-98EC-99C8D001FE38}"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DEF99E-81A6-4076-BF14-C69786A7471A}"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990600"/>
            <a:ext cx="20574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990600"/>
            <a:ext cx="60198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4577" y="1652461"/>
            <a:ext cx="5148327" cy="963936"/>
          </a:xfrm>
        </p:spPr>
        <p:txBody>
          <a:bodyPr/>
          <a:lstStyle>
            <a:lvl1pPr>
              <a:defRPr sz="3400"/>
            </a:lvl1pPr>
          </a:lstStyle>
          <a:p>
            <a:r>
              <a:rPr lang="en-US" altLang="en-US" smtClean="0"/>
              <a:t>Click to edit Master title style</a:t>
            </a:r>
            <a:endParaRPr lang="en-US" altLang="en-US"/>
          </a:p>
        </p:txBody>
      </p:sp>
      <p:sp>
        <p:nvSpPr>
          <p:cNvPr id="2051" name="Rectangle 3"/>
          <p:cNvSpPr>
            <a:spLocks noGrp="1" noChangeArrowheads="1"/>
          </p:cNvSpPr>
          <p:nvPr>
            <p:ph type="subTitle" idx="1"/>
          </p:nvPr>
        </p:nvSpPr>
        <p:spPr>
          <a:xfrm>
            <a:off x="205933" y="3098364"/>
            <a:ext cx="5422904" cy="619673"/>
          </a:xfrm>
        </p:spPr>
        <p:txBody>
          <a:bodyPr/>
          <a:lstStyle>
            <a:lvl1pPr marL="0" indent="0">
              <a:buFontTx/>
              <a:buNone/>
              <a:defRPr sz="29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a:xfrm>
            <a:off x="755650" y="6196013"/>
            <a:ext cx="1920875" cy="482600"/>
          </a:xfrm>
        </p:spPr>
        <p:txBody>
          <a:bodyPr/>
          <a:lstStyle>
            <a:lvl1pPr>
              <a:defRPr smtClean="0"/>
            </a:lvl1pPr>
          </a:lstStyle>
          <a:p>
            <a:pPr algn="l" defTabSz="915001" rtl="0">
              <a:defRPr/>
            </a:pPr>
            <a:fld id="{CF8C9C18-307D-40B3-875D-B061E52D062F}"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xfrm>
            <a:off x="3225800" y="6196013"/>
            <a:ext cx="2814638" cy="482600"/>
          </a:xfrm>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xfrm>
            <a:off x="6589713" y="6196013"/>
            <a:ext cx="1922462" cy="482600"/>
          </a:xfrm>
        </p:spPr>
        <p:txBody>
          <a:bodyPr/>
          <a:lstStyle>
            <a:lvl1pPr>
              <a:defRPr smtClean="0"/>
            </a:lvl1pPr>
          </a:lstStyle>
          <a:p>
            <a:pPr algn="r" defTabSz="915001" rtl="0">
              <a:defRPr/>
            </a:pPr>
            <a:fld id="{7E6B0AE5-9620-47DD-9405-2604B76405F8}"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915001" rtl="0">
              <a:defRPr/>
            </a:pPr>
            <a:fld id="{BCBE7964-115C-49D1-ACD3-DA9667C16229}"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defTabSz="915001" rtl="0">
              <a:defRPr/>
            </a:pPr>
            <a:fld id="{9419F228-8328-404B-BB41-3B8871E6AD5A}"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defTabSz="915001" rtl="0">
              <a:defRPr/>
            </a:pPr>
            <a:fld id="{24D632F0-CEC4-49AA-98EC-99C8D001FE38}"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defTabSz="915001" rtl="0">
              <a:defRPr/>
            </a:pPr>
            <a:fld id="{A0DEF99E-81A6-4076-BF14-C69786A7471A}"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defTabSz="915001" rtl="0">
              <a:defRPr/>
            </a:pPr>
            <a:fld id="{4813D676-EC31-4D3F-952A-B08850509FE6}"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defTabSz="915001" rtl="0">
              <a:defRPr/>
            </a:pPr>
            <a:fld id="{60AF1011-FEEE-4A82-A64C-7B28336D5CBB}"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defTabSz="915001" rtl="0">
              <a:defRPr/>
            </a:pPr>
            <a:fld id="{D3F06019-14C4-4EFD-89D7-EBE229A0610D}"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defTabSz="915001" rtl="0">
              <a:defRPr/>
            </a:pPr>
            <a:fld id="{5E1DE1C9-ECB4-4679-892D-EE655F95E0BD}"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defTabSz="915001" rtl="0">
              <a:defRPr/>
            </a:pPr>
            <a:fld id="{BC6FBFFE-B812-46E4-A64F-770744032920}"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defTabSz="915001" rtl="0">
              <a:defRPr/>
            </a:pPr>
            <a:fld id="{DD97F4BC-CF5D-438C-812B-398B9C40122E}"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defTabSz="915001" rtl="0">
              <a:defRPr/>
            </a:pPr>
            <a:fld id="{A23C965D-85CB-4658-BC0A-25C020AB8886}"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defTabSz="915001" rtl="0">
              <a:defRPr/>
            </a:pPr>
            <a:fld id="{9E07529E-E30E-4504-B1C6-E5C49E012C92}"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915001" rtl="0">
              <a:defRPr/>
            </a:pPr>
            <a:fld id="{EF36ACD1-2CA0-485B-97B5-089022D1561C}"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defTabSz="915001" rtl="0">
              <a:defRPr/>
            </a:pPr>
            <a:fld id="{24EE5C05-465B-4552-A791-85335B5B29E1}"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defTabSz="915001" rtl="0">
              <a:defRPr/>
            </a:pPr>
            <a:fld id="{CB009344-4D08-4F32-89A4-CCCB32E58E44}"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defTabSz="915001" rtl="0">
              <a:defRPr/>
            </a:pPr>
            <a:fld id="{6548A80C-7052-4639-9EE0-56F1AE6A53D9}"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915001" rtl="0">
              <a:defRPr/>
            </a:pPr>
            <a:fld id="{5F47E770-CBBB-4BB1-9A3E-E3009B52E694}"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defTabSz="915001" rtl="0">
              <a:defRPr/>
            </a:pPr>
            <a:fld id="{3B74899C-7898-4685-B249-4E9E6AD9C0A9}"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68853"/>
            <a:ext cx="2179458" cy="6059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68853"/>
            <a:ext cx="6401086" cy="6059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defTabSz="915001" rtl="0">
              <a:defRPr/>
            </a:pPr>
            <a:fld id="{C321633F-A6C2-4B9A-9489-9FBFC437EE7C}" type="datetimeFigureOut">
              <a:rPr lang="en-US" sz="1400" kern="1200">
                <a:solidFill>
                  <a:srgbClr val="000000"/>
                </a:solidFill>
                <a:latin typeface="Arial"/>
                <a:ea typeface="+mn-ea"/>
                <a:cs typeface="+mn-cs"/>
              </a:rPr>
              <a:pPr algn="l" defTabSz="915001" rtl="0">
                <a:defRPr/>
              </a:pPr>
              <a:t>6/11/2009</a:t>
            </a:fld>
            <a:endParaRPr lang="en-US" sz="1400" kern="1200">
              <a:solidFill>
                <a:srgbClr val="000000"/>
              </a:solidFill>
              <a:latin typeface="Arial"/>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defTabSz="915001" rtl="0">
              <a:defRPr/>
            </a:pPr>
            <a:endParaRPr lang="en-US" sz="1400" kern="1200">
              <a:solidFill>
                <a:srgbClr val="000000"/>
              </a:solidFill>
              <a:latin typeface="Arial"/>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defTabSz="915001" rtl="0">
              <a:defRPr/>
            </a:pPr>
            <a:fld id="{2F1F71F4-20A8-4C13-87C5-19E7C9786C11}" type="slidenum">
              <a:rPr lang="en-US" sz="1400" kern="1200">
                <a:solidFill>
                  <a:srgbClr val="000000"/>
                </a:solidFill>
                <a:latin typeface="Arial"/>
                <a:ea typeface="+mn-ea"/>
                <a:cs typeface="+mn-cs"/>
              </a:rPr>
              <a:pPr algn="r" defTabSz="915001" rtl="0">
                <a:defRPr/>
              </a:pPr>
              <a:t>‹#›</a:t>
            </a:fld>
            <a:endParaRPr lang="en-US" sz="1400" kern="1200">
              <a:solidFill>
                <a:srgbClr val="000000"/>
              </a:solidFill>
              <a:latin typeface="Arial"/>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4813D676-EC31-4D3F-952A-B08850509FE6}"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AF1011-FEEE-4A82-A64C-7B28336D5CBB}"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D3F06019-14C4-4EFD-89D7-EBE229A0610D}" type="datetimeFigureOut">
              <a:rPr lang="en-US"/>
              <a:pPr>
                <a:defRPr/>
              </a:pPr>
              <a:t>6/11/2009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1DE1C9-ECB4-4679-892D-EE655F95E0BD}"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C6FBFFE-B812-46E4-A64F-770744032920}" type="datetimeFigureOut">
              <a:rPr lang="en-US"/>
              <a:pPr>
                <a:defRPr/>
              </a:pPr>
              <a:t>6/11/2009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97F4BC-CF5D-438C-812B-398B9C40122E}"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4577" y="1652461"/>
            <a:ext cx="5148327" cy="963936"/>
          </a:xfrm>
        </p:spPr>
        <p:txBody>
          <a:bodyPr/>
          <a:lstStyle>
            <a:lvl1pPr>
              <a:defRPr sz="3400"/>
            </a:lvl1pPr>
          </a:lstStyle>
          <a:p>
            <a:r>
              <a:rPr lang="en-US" altLang="en-US" smtClean="0"/>
              <a:t>Click to edit Master title style</a:t>
            </a:r>
            <a:endParaRPr lang="en-US" altLang="en-US"/>
          </a:p>
        </p:txBody>
      </p:sp>
      <p:sp>
        <p:nvSpPr>
          <p:cNvPr id="2051" name="Rectangle 3"/>
          <p:cNvSpPr>
            <a:spLocks noGrp="1" noChangeArrowheads="1"/>
          </p:cNvSpPr>
          <p:nvPr>
            <p:ph type="subTitle" idx="1"/>
          </p:nvPr>
        </p:nvSpPr>
        <p:spPr>
          <a:xfrm>
            <a:off x="205933" y="3098364"/>
            <a:ext cx="5422904" cy="619673"/>
          </a:xfrm>
        </p:spPr>
        <p:txBody>
          <a:bodyPr/>
          <a:lstStyle>
            <a:lvl1pPr marL="0" indent="0">
              <a:buFontTx/>
              <a:buNone/>
              <a:defRPr sz="29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a:xfrm>
            <a:off x="755650" y="6196013"/>
            <a:ext cx="1920875" cy="482600"/>
          </a:xfrm>
        </p:spPr>
        <p:txBody>
          <a:bodyPr/>
          <a:lstStyle>
            <a:lvl1pPr>
              <a:defRPr smtClean="0"/>
            </a:lvl1pPr>
          </a:lstStyle>
          <a:p>
            <a:pPr>
              <a:defRPr/>
            </a:pPr>
            <a:fld id="{2BF94865-152B-43C4-9D1F-B23E43B215F9}" type="datetimeFigureOut">
              <a:rPr lang="en-US"/>
              <a:pPr>
                <a:defRPr/>
              </a:pPr>
              <a:t>6/11/2009</a:t>
            </a:fld>
            <a:endParaRPr lang="en-US"/>
          </a:p>
        </p:txBody>
      </p:sp>
      <p:sp>
        <p:nvSpPr>
          <p:cNvPr id="5" name="Rectangle 5"/>
          <p:cNvSpPr>
            <a:spLocks noGrp="1" noChangeArrowheads="1"/>
          </p:cNvSpPr>
          <p:nvPr>
            <p:ph type="ftr" sz="quarter" idx="11"/>
          </p:nvPr>
        </p:nvSpPr>
        <p:spPr>
          <a:xfrm>
            <a:off x="3225800" y="6196013"/>
            <a:ext cx="2814638" cy="4826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89713" y="6196013"/>
            <a:ext cx="1922462" cy="482600"/>
          </a:xfrm>
        </p:spPr>
        <p:txBody>
          <a:bodyPr/>
          <a:lstStyle>
            <a:lvl1pPr>
              <a:defRPr smtClean="0"/>
            </a:lvl1pPr>
          </a:lstStyle>
          <a:p>
            <a:pPr>
              <a:defRPr/>
            </a:pPr>
            <a:fld id="{F25D80FB-EF8F-48BC-AC0E-D90CC70F33BA}" type="slidenum">
              <a:rPr lang="en-US"/>
              <a:pPr>
                <a:defRPr/>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2820BB7-B514-4DF1-BF1A-1EB4F9FA54FC}"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DB8AF-7191-45E5-8FD3-D5F400E4BF53}" type="slidenum">
              <a:rPr lang="en-US"/>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991D2347-A658-4C72-90F5-28ED55A0CEF5}"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A2DF6A-294C-4F47-AC30-45264B01C281}"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23C965D-85CB-4658-BC0A-25C020AB8886}" type="datetimeFigureOut">
              <a:rPr lang="en-US"/>
              <a:pPr>
                <a:defRPr/>
              </a:pPr>
              <a:t>6/11/2009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07529E-E30E-4504-B1C6-E5C49E012C92}"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84703FF-FAC3-4DB5-9438-67EA1B3C5006}"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016E0A-9A94-4C08-8D5D-700CA7F95F8A}" type="slidenum">
              <a:rPr lang="en-US"/>
              <a:pPr>
                <a:defRPr/>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FE91B6AB-58FD-442D-97B2-2382F3AF1C49}" type="datetimeFigureOut">
              <a:rPr lang="en-US"/>
              <a:pPr>
                <a:defRPr/>
              </a:pPr>
              <a:t>6/11/2009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61FDBE4-A55B-4457-BE6B-2F786FDBAFD5}" type="slidenum">
              <a:rPr lang="en-US"/>
              <a:pPr>
                <a:defRPr/>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B77820C2-FA70-4BA2-B02E-7043721BDDEC}" type="datetimeFigureOut">
              <a:rPr lang="en-US"/>
              <a:pPr>
                <a:defRPr/>
              </a:pPr>
              <a:t>6/11/2009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D6F518-DAF2-4636-80DA-F9FE14C12BCB}" type="slidenum">
              <a:rPr lang="en-US"/>
              <a:pPr>
                <a:defRPr/>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91365B0-C426-4EA4-A95D-08DBECBADF17}" type="datetimeFigureOut">
              <a:rPr lang="en-US"/>
              <a:pPr>
                <a:defRPr/>
              </a:pPr>
              <a:t>6/11/2009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ADE29B-6A85-451A-A1CE-98846E407D8C}" type="slidenum">
              <a:rPr lang="en-US"/>
              <a:pPr>
                <a:defRPr/>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7EF0474-C505-488D-BE2E-4F17E028A664}"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1E5F26-84F6-41C7-99CB-7382F8C80794}" type="slidenum">
              <a:rPr lang="en-US"/>
              <a:pPr>
                <a:defRPr/>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ED275AC-A1FD-4FC4-8228-AFBAFB6A3B15}"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FA65B5-0BAA-48E8-A196-933058B4B224}" type="slidenum">
              <a:rPr lang="en-US"/>
              <a:pPr>
                <a:defRPr/>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D5E30921-24C2-4155-8504-886CDF05B866}"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872231-29F8-4095-B9B5-F0AB2096A2DF}" type="slidenum">
              <a:rPr lang="en-US"/>
              <a:pPr>
                <a:defRPr/>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68853"/>
            <a:ext cx="2179458" cy="6059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68853"/>
            <a:ext cx="6401086" cy="6059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EF596370-B18D-4DAA-971D-76409FF4EDB5}"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D84EA4-0185-4CD5-BB7D-107617C52625}" type="slidenum">
              <a:rPr lang="en-US"/>
              <a:pPr>
                <a:defRPr/>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74577" y="1652461"/>
            <a:ext cx="5148327" cy="963936"/>
          </a:xfrm>
        </p:spPr>
        <p:txBody>
          <a:bodyPr/>
          <a:lstStyle>
            <a:lvl1pPr>
              <a:defRPr sz="3400"/>
            </a:lvl1pPr>
          </a:lstStyle>
          <a:p>
            <a:r>
              <a:rPr lang="en-US" altLang="en-US" smtClean="0"/>
              <a:t>Click to edit Master title style</a:t>
            </a:r>
            <a:endParaRPr lang="en-US" altLang="en-US"/>
          </a:p>
        </p:txBody>
      </p:sp>
      <p:sp>
        <p:nvSpPr>
          <p:cNvPr id="2051" name="Rectangle 3"/>
          <p:cNvSpPr>
            <a:spLocks noGrp="1" noChangeArrowheads="1"/>
          </p:cNvSpPr>
          <p:nvPr>
            <p:ph type="subTitle" idx="1"/>
          </p:nvPr>
        </p:nvSpPr>
        <p:spPr>
          <a:xfrm>
            <a:off x="205933" y="3098364"/>
            <a:ext cx="5422904" cy="619673"/>
          </a:xfrm>
        </p:spPr>
        <p:txBody>
          <a:bodyPr/>
          <a:lstStyle>
            <a:lvl1pPr marL="0" indent="0">
              <a:buFontTx/>
              <a:buNone/>
              <a:defRPr sz="2900"/>
            </a:lvl1pPr>
          </a:lstStyle>
          <a:p>
            <a:r>
              <a:rPr lang="en-US" altLang="en-US" smtClean="0"/>
              <a:t>Click to edit Master subtitle style</a:t>
            </a:r>
            <a:endParaRPr lang="en-US" altLang="en-US"/>
          </a:p>
        </p:txBody>
      </p:sp>
      <p:sp>
        <p:nvSpPr>
          <p:cNvPr id="4" name="Rectangle 4"/>
          <p:cNvSpPr>
            <a:spLocks noGrp="1" noChangeArrowheads="1"/>
          </p:cNvSpPr>
          <p:nvPr>
            <p:ph type="dt" sz="half" idx="10"/>
          </p:nvPr>
        </p:nvSpPr>
        <p:spPr>
          <a:xfrm>
            <a:off x="755650" y="6196013"/>
            <a:ext cx="1920875" cy="482600"/>
          </a:xfrm>
        </p:spPr>
        <p:txBody>
          <a:bodyPr/>
          <a:lstStyle>
            <a:lvl1pPr>
              <a:defRPr smtClean="0"/>
            </a:lvl1pPr>
          </a:lstStyle>
          <a:p>
            <a:pPr>
              <a:defRPr/>
            </a:pPr>
            <a:fld id="{60B4872A-3A04-4057-8639-4F6DD135E4FA}" type="datetimeFigureOut">
              <a:rPr lang="en-US"/>
              <a:pPr>
                <a:defRPr/>
              </a:pPr>
              <a:t>6/11/2009</a:t>
            </a:fld>
            <a:endParaRPr lang="en-US"/>
          </a:p>
        </p:txBody>
      </p:sp>
      <p:sp>
        <p:nvSpPr>
          <p:cNvPr id="5" name="Rectangle 5"/>
          <p:cNvSpPr>
            <a:spLocks noGrp="1" noChangeArrowheads="1"/>
          </p:cNvSpPr>
          <p:nvPr>
            <p:ph type="ftr" sz="quarter" idx="11"/>
          </p:nvPr>
        </p:nvSpPr>
        <p:spPr>
          <a:xfrm>
            <a:off x="3225800" y="6196013"/>
            <a:ext cx="2814638" cy="4826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89713" y="6196013"/>
            <a:ext cx="1922462" cy="482600"/>
          </a:xfrm>
        </p:spPr>
        <p:txBody>
          <a:bodyPr/>
          <a:lstStyle>
            <a:lvl1pPr>
              <a:defRPr smtClean="0"/>
            </a:lvl1pPr>
          </a:lstStyle>
          <a:p>
            <a:pPr>
              <a:defRPr/>
            </a:pPr>
            <a:fld id="{45696161-25F6-4E87-A925-330825AB56A1}" type="slidenum">
              <a:rPr lang="en-US"/>
              <a:pPr>
                <a:defRPr/>
              </a:pPr>
              <a:t>‹#›</a:t>
            </a:fld>
            <a:endParaRPr lang="en-US"/>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9D19D9D-88D2-4C59-A652-089CB2ADEEC5}"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0358D5-95EC-4E0C-8D50-9447C43DFB7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F36ACD1-2CA0-485B-97B5-089022D1561C}"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E5C05-465B-4552-A791-85335B5B29E1}"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D599336-4574-4E7F-8507-B70C964CFA3F}"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569E192-2DC1-440F-94F7-C90E6ACE82D6}" type="slidenum">
              <a:rPr lang="en-US"/>
              <a:pPr>
                <a:defRPr/>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14756"/>
            <a:ext cx="4290272" cy="461312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8552209B-3E06-438F-9207-8CFD1012E172}"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CDD1FB-2C5F-4745-9243-63D8F1D387DC}" type="slidenum">
              <a:rPr lang="en-US"/>
              <a:pPr>
                <a:defRPr/>
              </a:pPr>
              <a:t>‹#›</a:t>
            </a:fld>
            <a:endParaRPr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097C24B-CB92-4020-801E-617CCDF855B7}" type="datetimeFigureOut">
              <a:rPr lang="en-US"/>
              <a:pPr>
                <a:defRPr/>
              </a:pPr>
              <a:t>6/11/2009</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733B21-F52B-4276-AA98-07DB446C575E}" type="slidenum">
              <a:rPr lang="en-US"/>
              <a:pPr>
                <a:defRPr/>
              </a:pPr>
              <a:t>‹#›</a:t>
            </a:fld>
            <a:endParaRPr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794F8616-2222-4177-904F-CBFC13EB064A}" type="datetimeFigureOut">
              <a:rPr lang="en-US"/>
              <a:pPr>
                <a:defRPr/>
              </a:pPr>
              <a:t>6/11/2009</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1878920-C45D-4457-9F73-0347BB63BB02}" type="slidenum">
              <a:rPr lang="en-US"/>
              <a:pPr>
                <a:defRPr/>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9AAF42FA-3AB5-4281-AD8F-F771FD1EF65D}" type="datetimeFigureOut">
              <a:rPr lang="en-US"/>
              <a:pPr>
                <a:defRPr/>
              </a:pPr>
              <a:t>6/11/2009</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A064611-0A38-4DA5-8782-E67E03187300}" type="slidenum">
              <a:rPr lang="en-US"/>
              <a:pPr>
                <a:defRPr/>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8EB5FAC2-8D36-4734-A6C9-EE1AB8EFC092}"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6E43F8-C4DB-4016-9B00-0444B86154F9}" type="slidenum">
              <a:rPr lang="en-US"/>
              <a:pPr>
                <a:defRPr/>
              </a:pPr>
              <a:t>‹#›</a:t>
            </a:fld>
            <a:endParaRPr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B73F554-7732-4587-88CA-56B05BD879A1}"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67866C-9C8B-416D-9BEE-2FE33558024C}" type="slidenum">
              <a:rPr lang="en-US"/>
              <a:pPr>
                <a:defRPr/>
              </a:pPr>
              <a:t>‹#›</a:t>
            </a:fld>
            <a:endParaRPr lang="en-US"/>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21E343E0-1FCC-475A-9070-00487CF551ED}"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011598-F23A-4BB1-BB29-A065E5B1F3D5}" type="slidenum">
              <a:rPr lang="en-US"/>
              <a:pPr>
                <a:defRPr/>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68853"/>
            <a:ext cx="2179458" cy="6059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68853"/>
            <a:ext cx="6401086" cy="6059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B2717106-2A21-41B1-9AD8-14D873AEB8B0}" type="datetimeFigureOut">
              <a:rPr lang="en-US"/>
              <a:pPr>
                <a:defRPr/>
              </a:pPr>
              <a:t>6/11/2009</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5C77B0-84AC-404B-A666-2A07BB68780A}" type="slidenum">
              <a:rPr lang="en-US"/>
              <a:pPr>
                <a:defRPr/>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CB009344-4D08-4F32-89A4-CCCB32E58E44}" type="datetimeFigureOut">
              <a:rPr lang="en-US"/>
              <a:pPr>
                <a:defRPr/>
              </a:pPr>
              <a:t>6/11/2009</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48A80C-7052-4639-9EE0-56F1AE6A53D9}"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810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14600" y="1905000"/>
            <a:ext cx="1981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transition spd="med">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wipe dir="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74638"/>
            <a:ext cx="207645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74638"/>
            <a:ext cx="6076950" cy="6278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3.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4.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2.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5.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4.pn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2.pn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3.pn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4.pn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2.pn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3.pn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pn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5.pn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theme" Target="../theme/theme23.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image" Target="../media/image6.png"/><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6.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6.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6.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2.pn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1.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6375" y="68263"/>
            <a:ext cx="7413625"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06375" y="1514475"/>
            <a:ext cx="8716963" cy="4613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400" smtClean="0">
                <a:latin typeface="+mn-lt"/>
              </a:defRPr>
            </a:lvl1pPr>
          </a:lstStyle>
          <a:p>
            <a:pPr>
              <a:defRPr/>
            </a:pPr>
            <a:fld id="{22485E42-0B2B-4E98-A76D-8CC7EAA8E2CE}" type="datetimeFigureOut">
              <a:rPr lang="en-US"/>
              <a:pPr>
                <a:defRPr/>
              </a:pPr>
              <a:t>6/11/2009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4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400" smtClean="0">
                <a:latin typeface="+mn-lt"/>
              </a:defRPr>
            </a:lvl1pPr>
          </a:lstStyle>
          <a:p>
            <a:pPr>
              <a:defRPr/>
            </a:pPr>
            <a:fld id="{BFA159EA-9528-439E-84CA-E7CEB66FB6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6"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Lst>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charset="0"/>
        </a:defRPr>
      </a:lvl2pPr>
      <a:lvl3pPr algn="l" rtl="0" fontAlgn="base">
        <a:spcBef>
          <a:spcPct val="0"/>
        </a:spcBef>
        <a:spcAft>
          <a:spcPct val="0"/>
        </a:spcAft>
        <a:defRPr sz="3600">
          <a:solidFill>
            <a:schemeClr val="tx1"/>
          </a:solidFill>
          <a:latin typeface="Arial" charset="0"/>
        </a:defRPr>
      </a:lvl3pPr>
      <a:lvl4pPr algn="l" rtl="0" fontAlgn="base">
        <a:spcBef>
          <a:spcPct val="0"/>
        </a:spcBef>
        <a:spcAft>
          <a:spcPct val="0"/>
        </a:spcAft>
        <a:defRPr sz="3600">
          <a:solidFill>
            <a:schemeClr val="tx1"/>
          </a:solidFill>
          <a:latin typeface="Arial" charset="0"/>
        </a:defRPr>
      </a:lvl4pPr>
      <a:lvl5pPr algn="l" rtl="0" fontAlgn="base">
        <a:spcBef>
          <a:spcPct val="0"/>
        </a:spcBef>
        <a:spcAft>
          <a:spcPct val="0"/>
        </a:spcAft>
        <a:defRPr sz="3600">
          <a:solidFill>
            <a:schemeClr val="tx1"/>
          </a:solidFill>
          <a:latin typeface="Arial" charset="0"/>
        </a:defRPr>
      </a:lvl5pPr>
      <a:lvl6pPr marL="412394" algn="l" defTabSz="915001" rtl="0" eaLnBrk="1" fontAlgn="base" hangingPunct="1">
        <a:spcBef>
          <a:spcPct val="0"/>
        </a:spcBef>
        <a:spcAft>
          <a:spcPct val="0"/>
        </a:spcAft>
        <a:defRPr sz="3600">
          <a:solidFill>
            <a:schemeClr val="tx1"/>
          </a:solidFill>
          <a:latin typeface="Arial" charset="0"/>
        </a:defRPr>
      </a:lvl6pPr>
      <a:lvl7pPr marL="824789" algn="l" defTabSz="915001" rtl="0" eaLnBrk="1" fontAlgn="base" hangingPunct="1">
        <a:spcBef>
          <a:spcPct val="0"/>
        </a:spcBef>
        <a:spcAft>
          <a:spcPct val="0"/>
        </a:spcAft>
        <a:defRPr sz="3600">
          <a:solidFill>
            <a:schemeClr val="tx1"/>
          </a:solidFill>
          <a:latin typeface="Arial" charset="0"/>
        </a:defRPr>
      </a:lvl7pPr>
      <a:lvl8pPr marL="1237183" algn="l" defTabSz="915001" rtl="0" eaLnBrk="1" fontAlgn="base" hangingPunct="1">
        <a:spcBef>
          <a:spcPct val="0"/>
        </a:spcBef>
        <a:spcAft>
          <a:spcPct val="0"/>
        </a:spcAft>
        <a:defRPr sz="3600">
          <a:solidFill>
            <a:schemeClr val="tx1"/>
          </a:solidFill>
          <a:latin typeface="Arial" charset="0"/>
        </a:defRPr>
      </a:lvl8pPr>
      <a:lvl9pPr marL="1649578" algn="l" defTabSz="915001" rtl="0" eaLnBrk="1" fontAlgn="base" hangingPunct="1">
        <a:spcBef>
          <a:spcPct val="0"/>
        </a:spcBef>
        <a:spcAft>
          <a:spcPct val="0"/>
        </a:spcAft>
        <a:defRPr sz="3600">
          <a:solidFill>
            <a:schemeClr val="tx1"/>
          </a:solidFill>
          <a:latin typeface="Arial" charset="0"/>
        </a:defRPr>
      </a:lvl9pPr>
    </p:titleStyle>
    <p:bodyStyle>
      <a:lvl1pPr marL="341313" indent="-341313"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470071" indent="-229108" algn="l" defTabSz="915001" rtl="0" eaLnBrk="1" fontAlgn="base" hangingPunct="1">
        <a:spcBef>
          <a:spcPct val="20000"/>
        </a:spcBef>
        <a:spcAft>
          <a:spcPct val="0"/>
        </a:spcAft>
        <a:buChar char="»"/>
        <a:defRPr sz="2000">
          <a:solidFill>
            <a:schemeClr val="tx1"/>
          </a:solidFill>
          <a:latin typeface="+mn-lt"/>
        </a:defRPr>
      </a:lvl6pPr>
      <a:lvl7pPr marL="2882465" indent="-229108" algn="l" defTabSz="915001" rtl="0" eaLnBrk="1" fontAlgn="base" hangingPunct="1">
        <a:spcBef>
          <a:spcPct val="20000"/>
        </a:spcBef>
        <a:spcAft>
          <a:spcPct val="0"/>
        </a:spcAft>
        <a:buChar char="»"/>
        <a:defRPr sz="2000">
          <a:solidFill>
            <a:schemeClr val="tx1"/>
          </a:solidFill>
          <a:latin typeface="+mn-lt"/>
        </a:defRPr>
      </a:lvl7pPr>
      <a:lvl8pPr marL="3294860" indent="-229108" algn="l" defTabSz="915001" rtl="0" eaLnBrk="1" fontAlgn="base" hangingPunct="1">
        <a:spcBef>
          <a:spcPct val="20000"/>
        </a:spcBef>
        <a:spcAft>
          <a:spcPct val="0"/>
        </a:spcAft>
        <a:buChar char="»"/>
        <a:defRPr sz="2000">
          <a:solidFill>
            <a:schemeClr val="tx1"/>
          </a:solidFill>
          <a:latin typeface="+mn-lt"/>
        </a:defRPr>
      </a:lvl8pPr>
      <a:lvl9pPr marL="3707254" indent="-229108" algn="l" defTabSz="915001"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descr="eoyl"/>
          <p:cNvPicPr>
            <a:picLocks noChangeAspect="1" noChangeArrowheads="1"/>
          </p:cNvPicPr>
          <p:nvPr userDrawn="1"/>
        </p:nvPicPr>
        <p:blipFill>
          <a:blip r:embed="rId13"/>
          <a:srcRect/>
          <a:stretch>
            <a:fillRect/>
          </a:stretch>
        </p:blipFill>
        <p:spPr bwMode="auto">
          <a:xfrm>
            <a:off x="0" y="0"/>
            <a:ext cx="9144000" cy="1289050"/>
          </a:xfrm>
          <a:prstGeom prst="rect">
            <a:avLst/>
          </a:prstGeom>
          <a:noFill/>
          <a:ln w="9525">
            <a:noFill/>
            <a:miter lim="800000"/>
            <a:headEnd/>
            <a:tailEnd/>
          </a:ln>
        </p:spPr>
      </p:pic>
      <p:sp>
        <p:nvSpPr>
          <p:cNvPr id="550915" name="Rectangle 3"/>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latin typeface="Arial" charset="0"/>
            </a:endParaRPr>
          </a:p>
        </p:txBody>
      </p:sp>
      <p:sp>
        <p:nvSpPr>
          <p:cNvPr id="550916" name="Rectangle 4"/>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Tree>
  </p:cSld>
  <p:clrMap bg1="lt1" tx1="dk1" bg2="lt2" tx2="dk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0916">
                                            <p:txEl>
                                              <p:pRg st="0" end="0"/>
                                            </p:txEl>
                                          </p:spTgt>
                                        </p:tgtEl>
                                        <p:attrNameLst>
                                          <p:attrName>style.visibility</p:attrName>
                                        </p:attrNameLst>
                                      </p:cBhvr>
                                      <p:to>
                                        <p:strVal val="visible"/>
                                      </p:to>
                                    </p:set>
                                    <p:animEffect transition="in" filter="wipe(left)">
                                      <p:cBhvr>
                                        <p:cTn id="7" dur="500"/>
                                        <p:tgtEl>
                                          <p:spTgt spid="5509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50916">
                                            <p:txEl>
                                              <p:pRg st="1" end="1"/>
                                            </p:txEl>
                                          </p:spTgt>
                                        </p:tgtEl>
                                        <p:attrNameLst>
                                          <p:attrName>style.visibility</p:attrName>
                                        </p:attrNameLst>
                                      </p:cBhvr>
                                      <p:to>
                                        <p:strVal val="visible"/>
                                      </p:to>
                                    </p:set>
                                    <p:animEffect transition="in" filter="wipe(left)">
                                      <p:cBhvr>
                                        <p:cTn id="12" dur="500"/>
                                        <p:tgtEl>
                                          <p:spTgt spid="5509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50916">
                                            <p:txEl>
                                              <p:pRg st="2" end="2"/>
                                            </p:txEl>
                                          </p:spTgt>
                                        </p:tgtEl>
                                        <p:attrNameLst>
                                          <p:attrName>style.visibility</p:attrName>
                                        </p:attrNameLst>
                                      </p:cBhvr>
                                      <p:to>
                                        <p:strVal val="visible"/>
                                      </p:to>
                                    </p:set>
                                    <p:animEffect transition="in" filter="wipe(left)">
                                      <p:cBhvr>
                                        <p:cTn id="17" dur="500"/>
                                        <p:tgtEl>
                                          <p:spTgt spid="5509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50916">
                                            <p:txEl>
                                              <p:pRg st="3" end="3"/>
                                            </p:txEl>
                                          </p:spTgt>
                                        </p:tgtEl>
                                        <p:attrNameLst>
                                          <p:attrName>style.visibility</p:attrName>
                                        </p:attrNameLst>
                                      </p:cBhvr>
                                      <p:to>
                                        <p:strVal val="visible"/>
                                      </p:to>
                                    </p:set>
                                    <p:animEffect transition="in" filter="wipe(left)">
                                      <p:cBhvr>
                                        <p:cTn id="22" dur="500"/>
                                        <p:tgtEl>
                                          <p:spTgt spid="5509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550916"/>
                        </p:tgtEl>
                        <p:attrNameLst>
                          <p:attrName>style.visibility</p:attrName>
                        </p:attrNameLst>
                      </p:cBhvr>
                      <p:to>
                        <p:strVal val="visible"/>
                      </p:to>
                    </p:set>
                    <p:animEffect transition="in" filter="wipe(left)">
                      <p:cBhvr>
                        <p:cTn dur="500"/>
                        <p:tgtEl>
                          <p:spTgt spid="55091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550916"/>
                        </p:tgtEl>
                        <p:attrNameLst>
                          <p:attrName>style.visibility</p:attrName>
                        </p:attrNameLst>
                      </p:cBhvr>
                      <p:to>
                        <p:strVal val="visible"/>
                      </p:to>
                    </p:set>
                    <p:animEffect transition="in" filter="wipe(left)">
                      <p:cBhvr>
                        <p:cTn dur="500"/>
                        <p:tgtEl>
                          <p:spTgt spid="55091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550916"/>
                        </p:tgtEl>
                        <p:attrNameLst>
                          <p:attrName>style.visibility</p:attrName>
                        </p:attrNameLst>
                      </p:cBhvr>
                      <p:to>
                        <p:strVal val="visible"/>
                      </p:to>
                    </p:set>
                    <p:animEffect transition="in" filter="wipe(left)">
                      <p:cBhvr>
                        <p:cTn dur="500"/>
                        <p:tgtEl>
                          <p:spTgt spid="550916"/>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400">
          <a:solidFill>
            <a:srgbClr val="000000"/>
          </a:solidFill>
          <a:latin typeface="+mn-lt"/>
          <a:ea typeface="+mn-ea"/>
          <a:cs typeface="+mn-cs"/>
        </a:defRPr>
      </a:lvl1pPr>
      <a:lvl2pPr marL="742950" indent="-285750" algn="l" rtl="0" eaLnBrk="0" fontAlgn="base" hangingPunct="0">
        <a:spcBef>
          <a:spcPct val="20000"/>
        </a:spcBef>
        <a:spcAft>
          <a:spcPct val="0"/>
        </a:spcAft>
        <a:defRPr sz="24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3538"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833539" name="Rectangle 3"/>
          <p:cNvSpPr>
            <a:spLocks noChangeArrowheads="1"/>
          </p:cNvSpPr>
          <p:nvPr/>
        </p:nvSpPr>
        <p:spPr bwMode="auto">
          <a:xfrm>
            <a:off x="3276600" y="914400"/>
            <a:ext cx="4114800" cy="549275"/>
          </a:xfrm>
          <a:prstGeom prst="rect">
            <a:avLst/>
          </a:prstGeom>
          <a:noFill/>
          <a:ln w="9525">
            <a:noFill/>
            <a:miter lim="800000"/>
            <a:headEnd/>
            <a:tailEnd/>
          </a:ln>
          <a:effectLst/>
        </p:spPr>
        <p:txBody>
          <a:bodyPr/>
          <a:lstStyle/>
          <a:p>
            <a:pPr marL="342900" indent="-342900">
              <a:spcBef>
                <a:spcPct val="20000"/>
              </a:spcBef>
              <a:buClr>
                <a:srgbClr val="00468F"/>
              </a:buClr>
              <a:buFont typeface="Webdings" pitchFamily="18" charset="2"/>
              <a:buChar char="&lt;"/>
              <a:defRPr/>
            </a:pPr>
            <a:endParaRPr lang="en-CA" altLang="en-US" sz="2800" b="1">
              <a:solidFill>
                <a:srgbClr val="00468F"/>
              </a:solidFill>
              <a:latin typeface="Arial" charset="0"/>
            </a:endParaRPr>
          </a:p>
        </p:txBody>
      </p:sp>
      <p:pic>
        <p:nvPicPr>
          <p:cNvPr id="11268" name="Picture 4" descr="eousecon"/>
          <p:cNvPicPr>
            <a:picLocks noChangeAspect="1" noChangeArrowheads="1"/>
          </p:cNvPicPr>
          <p:nvPr userDrawn="1"/>
        </p:nvPicPr>
        <p:blipFill>
          <a:blip r:embed="rId13"/>
          <a:srcRect/>
          <a:stretch>
            <a:fillRect/>
          </a:stretch>
        </p:blipFill>
        <p:spPr bwMode="auto">
          <a:xfrm>
            <a:off x="0" y="0"/>
            <a:ext cx="9144000" cy="1287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77" r:id="rId1"/>
    <p:sldLayoutId id="2147484378" r:id="rId2"/>
    <p:sldLayoutId id="2147484379" r:id="rId3"/>
    <p:sldLayoutId id="2147484380" r:id="rId4"/>
    <p:sldLayoutId id="2147484381" r:id="rId5"/>
    <p:sldLayoutId id="2147484382" r:id="rId6"/>
    <p:sldLayoutId id="2147484383" r:id="rId7"/>
    <p:sldLayoutId id="2147484384" r:id="rId8"/>
    <p:sldLayoutId id="2147484385" r:id="rId9"/>
    <p:sldLayoutId id="2147484386" r:id="rId10"/>
    <p:sldLayoutId id="2147484387"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3538">
                                            <p:txEl>
                                              <p:pRg st="0" end="0"/>
                                            </p:txEl>
                                          </p:spTgt>
                                        </p:tgtEl>
                                        <p:attrNameLst>
                                          <p:attrName>style.visibility</p:attrName>
                                        </p:attrNameLst>
                                      </p:cBhvr>
                                      <p:to>
                                        <p:strVal val="visible"/>
                                      </p:to>
                                    </p:set>
                                    <p:animEffect transition="in" filter="wipe(left)">
                                      <p:cBhvr>
                                        <p:cTn id="7" dur="500"/>
                                        <p:tgtEl>
                                          <p:spTgt spid="8335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33538">
                                            <p:txEl>
                                              <p:pRg st="1" end="1"/>
                                            </p:txEl>
                                          </p:spTgt>
                                        </p:tgtEl>
                                        <p:attrNameLst>
                                          <p:attrName>style.visibility</p:attrName>
                                        </p:attrNameLst>
                                      </p:cBhvr>
                                      <p:to>
                                        <p:strVal val="visible"/>
                                      </p:to>
                                    </p:set>
                                    <p:animEffect transition="in" filter="wipe(left)">
                                      <p:cBhvr>
                                        <p:cTn id="12" dur="500"/>
                                        <p:tgtEl>
                                          <p:spTgt spid="8335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3538">
                                            <p:txEl>
                                              <p:pRg st="2" end="2"/>
                                            </p:txEl>
                                          </p:spTgt>
                                        </p:tgtEl>
                                        <p:attrNameLst>
                                          <p:attrName>style.visibility</p:attrName>
                                        </p:attrNameLst>
                                      </p:cBhvr>
                                      <p:to>
                                        <p:strVal val="visible"/>
                                      </p:to>
                                    </p:set>
                                    <p:animEffect transition="in" filter="wipe(left)">
                                      <p:cBhvr>
                                        <p:cTn id="17" dur="500"/>
                                        <p:tgtEl>
                                          <p:spTgt spid="8335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33538">
                                            <p:txEl>
                                              <p:pRg st="3" end="3"/>
                                            </p:txEl>
                                          </p:spTgt>
                                        </p:tgtEl>
                                        <p:attrNameLst>
                                          <p:attrName>style.visibility</p:attrName>
                                        </p:attrNameLst>
                                      </p:cBhvr>
                                      <p:to>
                                        <p:strVal val="visible"/>
                                      </p:to>
                                    </p:set>
                                    <p:animEffect transition="in" filter="wipe(left)">
                                      <p:cBhvr>
                                        <p:cTn id="22" dur="500"/>
                                        <p:tgtEl>
                                          <p:spTgt spid="83353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833539">
                                            <p:txEl>
                                              <p:pRg st="0" end="0"/>
                                            </p:txEl>
                                          </p:spTgt>
                                        </p:tgtEl>
                                        <p:attrNameLst>
                                          <p:attrName>style.visibility</p:attrName>
                                        </p:attrNameLst>
                                      </p:cBhvr>
                                      <p:to>
                                        <p:strVal val="visible"/>
                                      </p:to>
                                    </p:set>
                                    <p:animEffect transition="in" filter="wipe(left)">
                                      <p:cBhvr>
                                        <p:cTn id="27" dur="500"/>
                                        <p:tgtEl>
                                          <p:spTgt spid="8335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353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33538"/>
                        </p:tgtEl>
                        <p:attrNameLst>
                          <p:attrName>style.visibility</p:attrName>
                        </p:attrNameLst>
                      </p:cBhvr>
                      <p:to>
                        <p:strVal val="visible"/>
                      </p:to>
                    </p:set>
                    <p:animEffect transition="in" filter="wipe(left)">
                      <p:cBhvr>
                        <p:cTn dur="500"/>
                        <p:tgtEl>
                          <p:spTgt spid="83353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33538"/>
                        </p:tgtEl>
                        <p:attrNameLst>
                          <p:attrName>style.visibility</p:attrName>
                        </p:attrNameLst>
                      </p:cBhvr>
                      <p:to>
                        <p:strVal val="visible"/>
                      </p:to>
                    </p:set>
                    <p:animEffect transition="in" filter="wipe(left)">
                      <p:cBhvr>
                        <p:cTn dur="500"/>
                        <p:tgtEl>
                          <p:spTgt spid="83353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33538"/>
                        </p:tgtEl>
                        <p:attrNameLst>
                          <p:attrName>style.visibility</p:attrName>
                        </p:attrNameLst>
                      </p:cBhvr>
                      <p:to>
                        <p:strVal val="visible"/>
                      </p:to>
                    </p:set>
                    <p:animEffect transition="in" filter="wipe(left)">
                      <p:cBhvr>
                        <p:cTn dur="500"/>
                        <p:tgtEl>
                          <p:spTgt spid="833538"/>
                        </p:tgtEl>
                      </p:cBhvr>
                    </p:animEffect>
                  </p:childTnLst>
                </p:cTn>
              </p:par>
            </p:tnLst>
          </p:tmpl>
        </p:tmplLst>
      </p:bldP>
      <p:bldP spid="833539"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33539"/>
                        </p:tgtEl>
                        <p:attrNameLst>
                          <p:attrName>style.visibility</p:attrName>
                        </p:attrNameLst>
                      </p:cBhvr>
                      <p:to>
                        <p:strVal val="visible"/>
                      </p:to>
                    </p:set>
                    <p:animEffect transition="in" filter="wipe(left)">
                      <p:cBhvr>
                        <p:cTn dur="500"/>
                        <p:tgtEl>
                          <p:spTgt spid="833539"/>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33539"/>
                        </p:tgtEl>
                        <p:attrNameLst>
                          <p:attrName>style.visibility</p:attrName>
                        </p:attrNameLst>
                      </p:cBhvr>
                      <p:to>
                        <p:strVal val="visible"/>
                      </p:to>
                    </p:set>
                    <p:animEffect transition="in" filter="wipe(left)">
                      <p:cBhvr>
                        <p:cTn dur="500"/>
                        <p:tgtEl>
                          <p:spTgt spid="833539"/>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33539"/>
                        </p:tgtEl>
                        <p:attrNameLst>
                          <p:attrName>style.visibility</p:attrName>
                        </p:attrNameLst>
                      </p:cBhvr>
                      <p:to>
                        <p:strVal val="visible"/>
                      </p:to>
                    </p:set>
                    <p:animEffect transition="in" filter="wipe(left)">
                      <p:cBhvr>
                        <p:cTn dur="500"/>
                        <p:tgtEl>
                          <p:spTgt spid="833539"/>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12291" name="Picture 3"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88" r:id="rId1"/>
    <p:sldLayoutId id="2147484389" r:id="rId2"/>
    <p:sldLayoutId id="2147484390" r:id="rId3"/>
    <p:sldLayoutId id="2147484391" r:id="rId4"/>
    <p:sldLayoutId id="2147484392" r:id="rId5"/>
    <p:sldLayoutId id="2147484393" r:id="rId6"/>
    <p:sldLayoutId id="2147484394" r:id="rId7"/>
    <p:sldLayoutId id="2147484395" r:id="rId8"/>
    <p:sldLayoutId id="2147484396" r:id="rId9"/>
    <p:sldLayoutId id="2147484397" r:id="rId10"/>
    <p:sldLayoutId id="2147484398"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4562">
                                            <p:txEl>
                                              <p:pRg st="0" end="0"/>
                                            </p:txEl>
                                          </p:spTgt>
                                        </p:tgtEl>
                                        <p:attrNameLst>
                                          <p:attrName>style.visibility</p:attrName>
                                        </p:attrNameLst>
                                      </p:cBhvr>
                                      <p:to>
                                        <p:strVal val="visible"/>
                                      </p:to>
                                    </p:set>
                                    <p:animEffect transition="in" filter="wipe(left)">
                                      <p:cBhvr>
                                        <p:cTn id="7" dur="500"/>
                                        <p:tgtEl>
                                          <p:spTgt spid="834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34562">
                                            <p:txEl>
                                              <p:pRg st="1" end="1"/>
                                            </p:txEl>
                                          </p:spTgt>
                                        </p:tgtEl>
                                        <p:attrNameLst>
                                          <p:attrName>style.visibility</p:attrName>
                                        </p:attrNameLst>
                                      </p:cBhvr>
                                      <p:to>
                                        <p:strVal val="visible"/>
                                      </p:to>
                                    </p:set>
                                    <p:animEffect transition="in" filter="wipe(left)">
                                      <p:cBhvr>
                                        <p:cTn id="12" dur="500"/>
                                        <p:tgtEl>
                                          <p:spTgt spid="8345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4562">
                                            <p:txEl>
                                              <p:pRg st="2" end="2"/>
                                            </p:txEl>
                                          </p:spTgt>
                                        </p:tgtEl>
                                        <p:attrNameLst>
                                          <p:attrName>style.visibility</p:attrName>
                                        </p:attrNameLst>
                                      </p:cBhvr>
                                      <p:to>
                                        <p:strVal val="visible"/>
                                      </p:to>
                                    </p:set>
                                    <p:animEffect transition="in" filter="wipe(left)">
                                      <p:cBhvr>
                                        <p:cTn id="17" dur="500"/>
                                        <p:tgtEl>
                                          <p:spTgt spid="8345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34562">
                                            <p:txEl>
                                              <p:pRg st="3" end="3"/>
                                            </p:txEl>
                                          </p:spTgt>
                                        </p:tgtEl>
                                        <p:attrNameLst>
                                          <p:attrName>style.visibility</p:attrName>
                                        </p:attrNameLst>
                                      </p:cBhvr>
                                      <p:to>
                                        <p:strVal val="visible"/>
                                      </p:to>
                                    </p:set>
                                    <p:animEffect transition="in" filter="wipe(left)">
                                      <p:cBhvr>
                                        <p:cTn id="22" dur="500"/>
                                        <p:tgtEl>
                                          <p:spTgt spid="8345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5045" name="Rectangle 5"/>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855046" name="Rectangle 6"/>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endParaRPr>
          </a:p>
        </p:txBody>
      </p:sp>
      <p:pic>
        <p:nvPicPr>
          <p:cNvPr id="13316" name="Picture 7" descr="eop"/>
          <p:cNvPicPr>
            <a:picLocks noChangeAspect="1" noChangeArrowheads="1"/>
          </p:cNvPicPr>
          <p:nvPr userDrawn="1"/>
        </p:nvPicPr>
        <p:blipFill>
          <a:blip r:embed="rId13"/>
          <a:srcRect/>
          <a:stretch>
            <a:fillRect/>
          </a:stretch>
        </p:blipFill>
        <p:spPr bwMode="auto">
          <a:xfrm>
            <a:off x="0" y="0"/>
            <a:ext cx="9144000" cy="1285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5">
                                            <p:txEl>
                                              <p:pRg st="0" end="0"/>
                                            </p:txEl>
                                          </p:spTgt>
                                        </p:tgtEl>
                                        <p:attrNameLst>
                                          <p:attrName>style.visibility</p:attrName>
                                        </p:attrNameLst>
                                      </p:cBhvr>
                                      <p:to>
                                        <p:strVal val="visible"/>
                                      </p:to>
                                    </p:set>
                                    <p:animEffect transition="in" filter="wipe(left)">
                                      <p:cBhvr>
                                        <p:cTn id="7" dur="500"/>
                                        <p:tgtEl>
                                          <p:spTgt spid="8550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5045">
                                            <p:txEl>
                                              <p:pRg st="1" end="1"/>
                                            </p:txEl>
                                          </p:spTgt>
                                        </p:tgtEl>
                                        <p:attrNameLst>
                                          <p:attrName>style.visibility</p:attrName>
                                        </p:attrNameLst>
                                      </p:cBhvr>
                                      <p:to>
                                        <p:strVal val="visible"/>
                                      </p:to>
                                    </p:set>
                                    <p:animEffect transition="in" filter="wipe(left)">
                                      <p:cBhvr>
                                        <p:cTn id="12" dur="500"/>
                                        <p:tgtEl>
                                          <p:spTgt spid="85504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5045">
                                            <p:txEl>
                                              <p:pRg st="2" end="2"/>
                                            </p:txEl>
                                          </p:spTgt>
                                        </p:tgtEl>
                                        <p:attrNameLst>
                                          <p:attrName>style.visibility</p:attrName>
                                        </p:attrNameLst>
                                      </p:cBhvr>
                                      <p:to>
                                        <p:strVal val="visible"/>
                                      </p:to>
                                    </p:set>
                                    <p:animEffect transition="in" filter="wipe(left)">
                                      <p:cBhvr>
                                        <p:cTn id="17" dur="500"/>
                                        <p:tgtEl>
                                          <p:spTgt spid="85504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55045">
                                            <p:txEl>
                                              <p:pRg st="3" end="3"/>
                                            </p:txEl>
                                          </p:spTgt>
                                        </p:tgtEl>
                                        <p:attrNameLst>
                                          <p:attrName>style.visibility</p:attrName>
                                        </p:attrNameLst>
                                      </p:cBhvr>
                                      <p:to>
                                        <p:strVal val="visible"/>
                                      </p:to>
                                    </p:set>
                                    <p:animEffect transition="in" filter="wipe(left)">
                                      <p:cBhvr>
                                        <p:cTn id="22" dur="500"/>
                                        <p:tgtEl>
                                          <p:spTgt spid="85504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5"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55045"/>
                        </p:tgtEl>
                        <p:attrNameLst>
                          <p:attrName>style.visibility</p:attrName>
                        </p:attrNameLst>
                      </p:cBhvr>
                      <p:to>
                        <p:strVal val="visible"/>
                      </p:to>
                    </p:set>
                    <p:animEffect transition="in" filter="wipe(left)">
                      <p:cBhvr>
                        <p:cTn dur="500"/>
                        <p:tgtEl>
                          <p:spTgt spid="855045"/>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55045"/>
                        </p:tgtEl>
                        <p:attrNameLst>
                          <p:attrName>style.visibility</p:attrName>
                        </p:attrNameLst>
                      </p:cBhvr>
                      <p:to>
                        <p:strVal val="visible"/>
                      </p:to>
                    </p:set>
                    <p:animEffect transition="in" filter="wipe(left)">
                      <p:cBhvr>
                        <p:cTn dur="500"/>
                        <p:tgtEl>
                          <p:spTgt spid="855045"/>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55045"/>
                        </p:tgtEl>
                        <p:attrNameLst>
                          <p:attrName>style.visibility</p:attrName>
                        </p:attrNameLst>
                      </p:cBhvr>
                      <p:to>
                        <p:strVal val="visible"/>
                      </p:to>
                    </p:set>
                    <p:animEffect transition="in" filter="wipe(left)">
                      <p:cBhvr>
                        <p:cTn dur="500"/>
                        <p:tgtEl>
                          <p:spTgt spid="855045"/>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CC6600"/>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2997" name="Rectangle 5"/>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852998" name="Rectangle 6"/>
          <p:cNvSpPr>
            <a:spLocks noChangeArrowheads="1"/>
          </p:cNvSpPr>
          <p:nvPr userDrawn="1"/>
        </p:nvSpPr>
        <p:spPr bwMode="auto">
          <a:xfrm>
            <a:off x="3276600" y="914400"/>
            <a:ext cx="4114800" cy="549275"/>
          </a:xfrm>
          <a:prstGeom prst="rect">
            <a:avLst/>
          </a:prstGeom>
          <a:noFill/>
          <a:ln w="9525">
            <a:noFill/>
            <a:miter lim="800000"/>
            <a:headEnd/>
            <a:tailEnd/>
          </a:ln>
          <a:effectLst/>
        </p:spPr>
        <p:txBody>
          <a:bodyPr/>
          <a:lstStyle/>
          <a:p>
            <a:pPr marL="342900" indent="-342900">
              <a:spcBef>
                <a:spcPct val="20000"/>
              </a:spcBef>
              <a:buClr>
                <a:srgbClr val="00468F"/>
              </a:buClr>
              <a:buFont typeface="Webdings" pitchFamily="18" charset="2"/>
              <a:buChar char="&lt;"/>
              <a:defRPr/>
            </a:pPr>
            <a:endParaRPr lang="en-CA" altLang="en-US" sz="2800" b="1">
              <a:solidFill>
                <a:srgbClr val="00468F"/>
              </a:solidFill>
            </a:endParaRPr>
          </a:p>
        </p:txBody>
      </p:sp>
      <p:pic>
        <p:nvPicPr>
          <p:cNvPr id="14340" name="Picture 7" descr="eousecon"/>
          <p:cNvPicPr>
            <a:picLocks noChangeAspect="1" noChangeArrowheads="1"/>
          </p:cNvPicPr>
          <p:nvPr userDrawn="1"/>
        </p:nvPicPr>
        <p:blipFill>
          <a:blip r:embed="rId13"/>
          <a:srcRect/>
          <a:stretch>
            <a:fillRect/>
          </a:stretch>
        </p:blipFill>
        <p:spPr bwMode="auto">
          <a:xfrm>
            <a:off x="0" y="0"/>
            <a:ext cx="9144000" cy="1287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10"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2997">
                                            <p:txEl>
                                              <p:pRg st="0" end="0"/>
                                            </p:txEl>
                                          </p:spTgt>
                                        </p:tgtEl>
                                        <p:attrNameLst>
                                          <p:attrName>style.visibility</p:attrName>
                                        </p:attrNameLst>
                                      </p:cBhvr>
                                      <p:to>
                                        <p:strVal val="visible"/>
                                      </p:to>
                                    </p:set>
                                    <p:animEffect transition="in" filter="wipe(left)">
                                      <p:cBhvr>
                                        <p:cTn id="7" dur="500"/>
                                        <p:tgtEl>
                                          <p:spTgt spid="85299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2997">
                                            <p:txEl>
                                              <p:pRg st="1" end="1"/>
                                            </p:txEl>
                                          </p:spTgt>
                                        </p:tgtEl>
                                        <p:attrNameLst>
                                          <p:attrName>style.visibility</p:attrName>
                                        </p:attrNameLst>
                                      </p:cBhvr>
                                      <p:to>
                                        <p:strVal val="visible"/>
                                      </p:to>
                                    </p:set>
                                    <p:animEffect transition="in" filter="wipe(left)">
                                      <p:cBhvr>
                                        <p:cTn id="12" dur="500"/>
                                        <p:tgtEl>
                                          <p:spTgt spid="8529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2997">
                                            <p:txEl>
                                              <p:pRg st="2" end="2"/>
                                            </p:txEl>
                                          </p:spTgt>
                                        </p:tgtEl>
                                        <p:attrNameLst>
                                          <p:attrName>style.visibility</p:attrName>
                                        </p:attrNameLst>
                                      </p:cBhvr>
                                      <p:to>
                                        <p:strVal val="visible"/>
                                      </p:to>
                                    </p:set>
                                    <p:animEffect transition="in" filter="wipe(left)">
                                      <p:cBhvr>
                                        <p:cTn id="17" dur="500"/>
                                        <p:tgtEl>
                                          <p:spTgt spid="85299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52997">
                                            <p:txEl>
                                              <p:pRg st="3" end="3"/>
                                            </p:txEl>
                                          </p:spTgt>
                                        </p:tgtEl>
                                        <p:attrNameLst>
                                          <p:attrName>style.visibility</p:attrName>
                                        </p:attrNameLst>
                                      </p:cBhvr>
                                      <p:to>
                                        <p:strVal val="visible"/>
                                      </p:to>
                                    </p:set>
                                    <p:animEffect transition="in" filter="wipe(left)">
                                      <p:cBhvr>
                                        <p:cTn id="22" dur="500"/>
                                        <p:tgtEl>
                                          <p:spTgt spid="8529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852998">
                                            <p:txEl>
                                              <p:pRg st="0" end="0"/>
                                            </p:txEl>
                                          </p:spTgt>
                                        </p:tgtEl>
                                        <p:attrNameLst>
                                          <p:attrName>style.visibility</p:attrName>
                                        </p:attrNameLst>
                                      </p:cBhvr>
                                      <p:to>
                                        <p:strVal val="visible"/>
                                      </p:to>
                                    </p:set>
                                    <p:animEffect transition="in" filter="wipe(left)">
                                      <p:cBhvr>
                                        <p:cTn id="27" dur="500"/>
                                        <p:tgtEl>
                                          <p:spTgt spid="8529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2997"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52997"/>
                        </p:tgtEl>
                        <p:attrNameLst>
                          <p:attrName>style.visibility</p:attrName>
                        </p:attrNameLst>
                      </p:cBhvr>
                      <p:to>
                        <p:strVal val="visible"/>
                      </p:to>
                    </p:set>
                    <p:animEffect transition="in" filter="wipe(left)">
                      <p:cBhvr>
                        <p:cTn dur="500"/>
                        <p:tgtEl>
                          <p:spTgt spid="852997"/>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52997"/>
                        </p:tgtEl>
                        <p:attrNameLst>
                          <p:attrName>style.visibility</p:attrName>
                        </p:attrNameLst>
                      </p:cBhvr>
                      <p:to>
                        <p:strVal val="visible"/>
                      </p:to>
                    </p:set>
                    <p:animEffect transition="in" filter="wipe(left)">
                      <p:cBhvr>
                        <p:cTn dur="500"/>
                        <p:tgtEl>
                          <p:spTgt spid="852997"/>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52997"/>
                        </p:tgtEl>
                        <p:attrNameLst>
                          <p:attrName>style.visibility</p:attrName>
                        </p:attrNameLst>
                      </p:cBhvr>
                      <p:to>
                        <p:strVal val="visible"/>
                      </p:to>
                    </p:set>
                    <p:animEffect transition="in" filter="wipe(left)">
                      <p:cBhvr>
                        <p:cTn dur="500"/>
                        <p:tgtEl>
                          <p:spTgt spid="852997"/>
                        </p:tgtEl>
                      </p:cBhvr>
                    </p:animEffect>
                  </p:childTnLst>
                </p:cTn>
              </p:par>
            </p:tnLst>
          </p:tmpl>
        </p:tmplLst>
      </p:bldP>
      <p:bldP spid="85299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52998"/>
                        </p:tgtEl>
                        <p:attrNameLst>
                          <p:attrName>style.visibility</p:attrName>
                        </p:attrNameLst>
                      </p:cBhvr>
                      <p:to>
                        <p:strVal val="visible"/>
                      </p:to>
                    </p:set>
                    <p:animEffect transition="in" filter="wipe(left)">
                      <p:cBhvr>
                        <p:cTn dur="500"/>
                        <p:tgtEl>
                          <p:spTgt spid="85299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52998"/>
                        </p:tgtEl>
                        <p:attrNameLst>
                          <p:attrName>style.visibility</p:attrName>
                        </p:attrNameLst>
                      </p:cBhvr>
                      <p:to>
                        <p:strVal val="visible"/>
                      </p:to>
                    </p:set>
                    <p:animEffect transition="in" filter="wipe(left)">
                      <p:cBhvr>
                        <p:cTn dur="500"/>
                        <p:tgtEl>
                          <p:spTgt spid="85299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52998"/>
                        </p:tgtEl>
                        <p:attrNameLst>
                          <p:attrName>style.visibility</p:attrName>
                        </p:attrNameLst>
                      </p:cBhvr>
                      <p:to>
                        <p:strVal val="visible"/>
                      </p:to>
                    </p:set>
                    <p:animEffect transition="in" filter="wipe(left)">
                      <p:cBhvr>
                        <p:cTn dur="500"/>
                        <p:tgtEl>
                          <p:spTgt spid="852998"/>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54021" name="Rectangle 5"/>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15363" name="Picture 6"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4021">
                                            <p:txEl>
                                              <p:pRg st="0" end="0"/>
                                            </p:txEl>
                                          </p:spTgt>
                                        </p:tgtEl>
                                        <p:attrNameLst>
                                          <p:attrName>style.visibility</p:attrName>
                                        </p:attrNameLst>
                                      </p:cBhvr>
                                      <p:to>
                                        <p:strVal val="visible"/>
                                      </p:to>
                                    </p:set>
                                    <p:animEffect transition="in" filter="wipe(left)">
                                      <p:cBhvr>
                                        <p:cTn id="7" dur="500"/>
                                        <p:tgtEl>
                                          <p:spTgt spid="8540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54021">
                                            <p:txEl>
                                              <p:pRg st="1" end="1"/>
                                            </p:txEl>
                                          </p:spTgt>
                                        </p:tgtEl>
                                        <p:attrNameLst>
                                          <p:attrName>style.visibility</p:attrName>
                                        </p:attrNameLst>
                                      </p:cBhvr>
                                      <p:to>
                                        <p:strVal val="visible"/>
                                      </p:to>
                                    </p:set>
                                    <p:animEffect transition="in" filter="wipe(left)">
                                      <p:cBhvr>
                                        <p:cTn id="12" dur="500"/>
                                        <p:tgtEl>
                                          <p:spTgt spid="8540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54021">
                                            <p:txEl>
                                              <p:pRg st="2" end="2"/>
                                            </p:txEl>
                                          </p:spTgt>
                                        </p:tgtEl>
                                        <p:attrNameLst>
                                          <p:attrName>style.visibility</p:attrName>
                                        </p:attrNameLst>
                                      </p:cBhvr>
                                      <p:to>
                                        <p:strVal val="visible"/>
                                      </p:to>
                                    </p:set>
                                    <p:animEffect transition="in" filter="wipe(left)">
                                      <p:cBhvr>
                                        <p:cTn id="17" dur="500"/>
                                        <p:tgtEl>
                                          <p:spTgt spid="8540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54021">
                                            <p:txEl>
                                              <p:pRg st="3" end="3"/>
                                            </p:txEl>
                                          </p:spTgt>
                                        </p:tgtEl>
                                        <p:attrNameLst>
                                          <p:attrName>style.visibility</p:attrName>
                                        </p:attrNameLst>
                                      </p:cBhvr>
                                      <p:to>
                                        <p:strVal val="visible"/>
                                      </p:to>
                                    </p:set>
                                    <p:animEffect transition="in" filter="wipe(left)">
                                      <p:cBhvr>
                                        <p:cTn id="22" dur="500"/>
                                        <p:tgtEl>
                                          <p:spTgt spid="8540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4021"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54021"/>
                        </p:tgtEl>
                        <p:attrNameLst>
                          <p:attrName>style.visibility</p:attrName>
                        </p:attrNameLst>
                      </p:cBhvr>
                      <p:to>
                        <p:strVal val="visible"/>
                      </p:to>
                    </p:set>
                    <p:animEffect transition="in" filter="wipe(left)">
                      <p:cBhvr>
                        <p:cTn dur="500"/>
                        <p:tgtEl>
                          <p:spTgt spid="854021"/>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54021"/>
                        </p:tgtEl>
                        <p:attrNameLst>
                          <p:attrName>style.visibility</p:attrName>
                        </p:attrNameLst>
                      </p:cBhvr>
                      <p:to>
                        <p:strVal val="visible"/>
                      </p:to>
                    </p:set>
                    <p:animEffect transition="in" filter="wipe(left)">
                      <p:cBhvr>
                        <p:cTn dur="500"/>
                        <p:tgtEl>
                          <p:spTgt spid="854021"/>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54021"/>
                        </p:tgtEl>
                        <p:attrNameLst>
                          <p:attrName>style.visibility</p:attrName>
                        </p:attrNameLst>
                      </p:cBhvr>
                      <p:to>
                        <p:strVal val="visible"/>
                      </p:to>
                    </p:set>
                    <p:animEffect transition="in" filter="wipe(left)">
                      <p:cBhvr>
                        <p:cTn dur="500"/>
                        <p:tgtEl>
                          <p:spTgt spid="854021"/>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A87E"/>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Picture 2" descr="eoyl"/>
          <p:cNvPicPr>
            <a:picLocks noChangeAspect="1" noChangeArrowheads="1"/>
          </p:cNvPicPr>
          <p:nvPr userDrawn="1"/>
        </p:nvPicPr>
        <p:blipFill>
          <a:blip r:embed="rId13"/>
          <a:srcRect/>
          <a:stretch>
            <a:fillRect/>
          </a:stretch>
        </p:blipFill>
        <p:spPr bwMode="auto">
          <a:xfrm>
            <a:off x="0" y="0"/>
            <a:ext cx="9144000" cy="1289050"/>
          </a:xfrm>
          <a:prstGeom prst="rect">
            <a:avLst/>
          </a:prstGeom>
          <a:noFill/>
          <a:ln w="9525">
            <a:noFill/>
            <a:miter lim="800000"/>
            <a:headEnd/>
            <a:tailEnd/>
          </a:ln>
        </p:spPr>
      </p:pic>
      <p:sp>
        <p:nvSpPr>
          <p:cNvPr id="887811" name="Rectangle 3"/>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94211" name="Rectangle 3"/>
          <p:cNvSpPr>
            <a:spLocks noChangeArrowheads="1"/>
          </p:cNvSpPr>
          <p:nvPr userDrawn="1"/>
        </p:nvSpPr>
        <p:spPr bwMode="auto">
          <a:xfrm>
            <a:off x="3276600" y="914400"/>
            <a:ext cx="4114800" cy="549275"/>
          </a:xfrm>
          <a:prstGeom prst="rect">
            <a:avLst/>
          </a:prstGeom>
          <a:noFill/>
          <a:ln w="9525">
            <a:noFill/>
            <a:miter lim="800000"/>
            <a:headEnd/>
            <a:tailEnd/>
          </a:ln>
          <a:effectLst/>
        </p:spPr>
        <p:txBody>
          <a:bodyPr/>
          <a:lstStyle/>
          <a:p>
            <a:pPr marL="342900" indent="-342900">
              <a:spcBef>
                <a:spcPct val="20000"/>
              </a:spcBef>
              <a:buClr>
                <a:srgbClr val="00468F"/>
              </a:buClr>
              <a:buFont typeface="Webdings" pitchFamily="18" charset="2"/>
              <a:buChar char="&lt;"/>
              <a:defRPr/>
            </a:pPr>
            <a:endParaRPr lang="en-CA" altLang="en-US" sz="2800" b="1">
              <a:solidFill>
                <a:srgbClr val="00468F"/>
              </a:solidFill>
            </a:endParaRPr>
          </a:p>
        </p:txBody>
      </p:sp>
      <p:pic>
        <p:nvPicPr>
          <p:cNvPr id="17412" name="Picture 4" descr="eousecon"/>
          <p:cNvPicPr>
            <a:picLocks noChangeAspect="1" noChangeArrowheads="1"/>
          </p:cNvPicPr>
          <p:nvPr userDrawn="1"/>
        </p:nvPicPr>
        <p:blipFill>
          <a:blip r:embed="rId13"/>
          <a:srcRect/>
          <a:stretch>
            <a:fillRect/>
          </a:stretch>
        </p:blipFill>
        <p:spPr bwMode="auto">
          <a:xfrm>
            <a:off x="0" y="0"/>
            <a:ext cx="9144000" cy="1287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43" r:id="rId1"/>
    <p:sldLayoutId id="2147484444" r:id="rId2"/>
    <p:sldLayoutId id="2147484445" r:id="rId3"/>
    <p:sldLayoutId id="2147484446" r:id="rId4"/>
    <p:sldLayoutId id="2147484447" r:id="rId5"/>
    <p:sldLayoutId id="2147484448" r:id="rId6"/>
    <p:sldLayoutId id="2147484449" r:id="rId7"/>
    <p:sldLayoutId id="2147484450" r:id="rId8"/>
    <p:sldLayoutId id="2147484451" r:id="rId9"/>
    <p:sldLayoutId id="2147484452" r:id="rId10"/>
    <p:sldLayoutId id="2147484453"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4210">
                                            <p:txEl>
                                              <p:pRg st="0" end="0"/>
                                            </p:txEl>
                                          </p:spTgt>
                                        </p:tgtEl>
                                        <p:attrNameLst>
                                          <p:attrName>style.visibility</p:attrName>
                                        </p:attrNameLst>
                                      </p:cBhvr>
                                      <p:to>
                                        <p:strVal val="visible"/>
                                      </p:to>
                                    </p:set>
                                    <p:animEffect transition="in" filter="wipe(left)">
                                      <p:cBhvr>
                                        <p:cTn id="7" dur="500"/>
                                        <p:tgtEl>
                                          <p:spTgt spid="942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4210">
                                            <p:txEl>
                                              <p:pRg st="1" end="1"/>
                                            </p:txEl>
                                          </p:spTgt>
                                        </p:tgtEl>
                                        <p:attrNameLst>
                                          <p:attrName>style.visibility</p:attrName>
                                        </p:attrNameLst>
                                      </p:cBhvr>
                                      <p:to>
                                        <p:strVal val="visible"/>
                                      </p:to>
                                    </p:set>
                                    <p:animEffect transition="in" filter="wipe(left)">
                                      <p:cBhvr>
                                        <p:cTn id="12" dur="500"/>
                                        <p:tgtEl>
                                          <p:spTgt spid="942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4210">
                                            <p:txEl>
                                              <p:pRg st="2" end="2"/>
                                            </p:txEl>
                                          </p:spTgt>
                                        </p:tgtEl>
                                        <p:attrNameLst>
                                          <p:attrName>style.visibility</p:attrName>
                                        </p:attrNameLst>
                                      </p:cBhvr>
                                      <p:to>
                                        <p:strVal val="visible"/>
                                      </p:to>
                                    </p:set>
                                    <p:animEffect transition="in" filter="wipe(left)">
                                      <p:cBhvr>
                                        <p:cTn id="17" dur="500"/>
                                        <p:tgtEl>
                                          <p:spTgt spid="942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4210">
                                            <p:txEl>
                                              <p:pRg st="3" end="3"/>
                                            </p:txEl>
                                          </p:spTgt>
                                        </p:tgtEl>
                                        <p:attrNameLst>
                                          <p:attrName>style.visibility</p:attrName>
                                        </p:attrNameLst>
                                      </p:cBhvr>
                                      <p:to>
                                        <p:strVal val="visible"/>
                                      </p:to>
                                    </p:set>
                                    <p:animEffect transition="in" filter="wipe(left)">
                                      <p:cBhvr>
                                        <p:cTn id="22" dur="500"/>
                                        <p:tgtEl>
                                          <p:spTgt spid="942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94211">
                                            <p:txEl>
                                              <p:pRg st="0" end="0"/>
                                            </p:txEl>
                                          </p:spTgt>
                                        </p:tgtEl>
                                        <p:attrNameLst>
                                          <p:attrName>style.visibility</p:attrName>
                                        </p:attrNameLst>
                                      </p:cBhvr>
                                      <p:to>
                                        <p:strVal val="visible"/>
                                      </p:to>
                                    </p:set>
                                    <p:animEffect transition="in" filter="wipe(left)">
                                      <p:cBhvr>
                                        <p:cTn id="27" dur="500"/>
                                        <p:tgtEl>
                                          <p:spTgt spid="942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94210"/>
                        </p:tgtEl>
                        <p:attrNameLst>
                          <p:attrName>style.visibility</p:attrName>
                        </p:attrNameLst>
                      </p:cBhvr>
                      <p:to>
                        <p:strVal val="visible"/>
                      </p:to>
                    </p:set>
                    <p:animEffect transition="in" filter="wipe(left)">
                      <p:cBhvr>
                        <p:cTn dur="500"/>
                        <p:tgtEl>
                          <p:spTgt spid="9421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94210"/>
                        </p:tgtEl>
                        <p:attrNameLst>
                          <p:attrName>style.visibility</p:attrName>
                        </p:attrNameLst>
                      </p:cBhvr>
                      <p:to>
                        <p:strVal val="visible"/>
                      </p:to>
                    </p:set>
                    <p:animEffect transition="in" filter="wipe(left)">
                      <p:cBhvr>
                        <p:cTn dur="500"/>
                        <p:tgtEl>
                          <p:spTgt spid="9421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94210"/>
                        </p:tgtEl>
                        <p:attrNameLst>
                          <p:attrName>style.visibility</p:attrName>
                        </p:attrNameLst>
                      </p:cBhvr>
                      <p:to>
                        <p:strVal val="visible"/>
                      </p:to>
                    </p:set>
                    <p:animEffect transition="in" filter="wipe(left)">
                      <p:cBhvr>
                        <p:cTn dur="500"/>
                        <p:tgtEl>
                          <p:spTgt spid="94210"/>
                        </p:tgtEl>
                      </p:cBhvr>
                    </p:animEffect>
                  </p:childTnLst>
                </p:cTn>
              </p:par>
            </p:tnLst>
          </p:tmpl>
        </p:tmplLst>
      </p:bldP>
      <p:bldP spid="94211"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94211"/>
                        </p:tgtEl>
                        <p:attrNameLst>
                          <p:attrName>style.visibility</p:attrName>
                        </p:attrNameLst>
                      </p:cBhvr>
                      <p:to>
                        <p:strVal val="visible"/>
                      </p:to>
                    </p:set>
                    <p:animEffect transition="in" filter="wipe(left)">
                      <p:cBhvr>
                        <p:cTn dur="500"/>
                        <p:tgtEl>
                          <p:spTgt spid="94211"/>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94211"/>
                        </p:tgtEl>
                        <p:attrNameLst>
                          <p:attrName>style.visibility</p:attrName>
                        </p:attrNameLst>
                      </p:cBhvr>
                      <p:to>
                        <p:strVal val="visible"/>
                      </p:to>
                    </p:set>
                    <p:animEffect transition="in" filter="wipe(left)">
                      <p:cBhvr>
                        <p:cTn dur="500"/>
                        <p:tgtEl>
                          <p:spTgt spid="94211"/>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94211"/>
                        </p:tgtEl>
                        <p:attrNameLst>
                          <p:attrName>style.visibility</p:attrName>
                        </p:attrNameLst>
                      </p:cBhvr>
                      <p:to>
                        <p:strVal val="visible"/>
                      </p:to>
                    </p:set>
                    <p:animEffect transition="in" filter="wipe(left)">
                      <p:cBhvr>
                        <p:cTn dur="500"/>
                        <p:tgtEl>
                          <p:spTgt spid="94211"/>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18435" name="Picture 3"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54" r:id="rId1"/>
    <p:sldLayoutId id="2147484455" r:id="rId2"/>
    <p:sldLayoutId id="2147484456" r:id="rId3"/>
    <p:sldLayoutId id="2147484457" r:id="rId4"/>
    <p:sldLayoutId id="2147484458" r:id="rId5"/>
    <p:sldLayoutId id="2147484459" r:id="rId6"/>
    <p:sldLayoutId id="2147484460" r:id="rId7"/>
    <p:sldLayoutId id="2147484461" r:id="rId8"/>
    <p:sldLayoutId id="2147484462" r:id="rId9"/>
    <p:sldLayoutId id="2147484463" r:id="rId10"/>
    <p:sldLayoutId id="2147484464"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5234">
                                            <p:txEl>
                                              <p:pRg st="0" end="0"/>
                                            </p:txEl>
                                          </p:spTgt>
                                        </p:tgtEl>
                                        <p:attrNameLst>
                                          <p:attrName>style.visibility</p:attrName>
                                        </p:attrNameLst>
                                      </p:cBhvr>
                                      <p:to>
                                        <p:strVal val="visible"/>
                                      </p:to>
                                    </p:set>
                                    <p:animEffect transition="in" filter="wipe(left)">
                                      <p:cBhvr>
                                        <p:cTn id="7" dur="500"/>
                                        <p:tgtEl>
                                          <p:spTgt spid="952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5234">
                                            <p:txEl>
                                              <p:pRg st="1" end="1"/>
                                            </p:txEl>
                                          </p:spTgt>
                                        </p:tgtEl>
                                        <p:attrNameLst>
                                          <p:attrName>style.visibility</p:attrName>
                                        </p:attrNameLst>
                                      </p:cBhvr>
                                      <p:to>
                                        <p:strVal val="visible"/>
                                      </p:to>
                                    </p:set>
                                    <p:animEffect transition="in" filter="wipe(left)">
                                      <p:cBhvr>
                                        <p:cTn id="12" dur="500"/>
                                        <p:tgtEl>
                                          <p:spTgt spid="952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5234">
                                            <p:txEl>
                                              <p:pRg st="2" end="2"/>
                                            </p:txEl>
                                          </p:spTgt>
                                        </p:tgtEl>
                                        <p:attrNameLst>
                                          <p:attrName>style.visibility</p:attrName>
                                        </p:attrNameLst>
                                      </p:cBhvr>
                                      <p:to>
                                        <p:strVal val="visible"/>
                                      </p:to>
                                    </p:set>
                                    <p:animEffect transition="in" filter="wipe(left)">
                                      <p:cBhvr>
                                        <p:cTn id="17" dur="500"/>
                                        <p:tgtEl>
                                          <p:spTgt spid="952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5234">
                                            <p:txEl>
                                              <p:pRg st="3" end="3"/>
                                            </p:txEl>
                                          </p:spTgt>
                                        </p:tgtEl>
                                        <p:attrNameLst>
                                          <p:attrName>style.visibility</p:attrName>
                                        </p:attrNameLst>
                                      </p:cBhvr>
                                      <p:to>
                                        <p:strVal val="visible"/>
                                      </p:to>
                                    </p:set>
                                    <p:animEffect transition="in" filter="wipe(left)">
                                      <p:cBhvr>
                                        <p:cTn id="22" dur="500"/>
                                        <p:tgtEl>
                                          <p:spTgt spid="952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95234"/>
                        </p:tgtEl>
                        <p:attrNameLst>
                          <p:attrName>style.visibility</p:attrName>
                        </p:attrNameLst>
                      </p:cBhvr>
                      <p:to>
                        <p:strVal val="visible"/>
                      </p:to>
                    </p:set>
                    <p:animEffect transition="in" filter="wipe(left)">
                      <p:cBhvr>
                        <p:cTn dur="500"/>
                        <p:tgtEl>
                          <p:spTgt spid="9523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95234"/>
                        </p:tgtEl>
                        <p:attrNameLst>
                          <p:attrName>style.visibility</p:attrName>
                        </p:attrNameLst>
                      </p:cBhvr>
                      <p:to>
                        <p:strVal val="visible"/>
                      </p:to>
                    </p:set>
                    <p:animEffect transition="in" filter="wipe(left)">
                      <p:cBhvr>
                        <p:cTn dur="500"/>
                        <p:tgtEl>
                          <p:spTgt spid="9523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95234"/>
                        </p:tgtEl>
                        <p:attrNameLst>
                          <p:attrName>style.visibility</p:attrName>
                        </p:attrNameLst>
                      </p:cBhvr>
                      <p:to>
                        <p:strVal val="visible"/>
                      </p:to>
                    </p:set>
                    <p:animEffect transition="in" filter="wipe(left)">
                      <p:cBhvr>
                        <p:cTn dur="500"/>
                        <p:tgtEl>
                          <p:spTgt spid="95234"/>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A87E"/>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Picture 2" descr="eoyl"/>
          <p:cNvPicPr>
            <a:picLocks noChangeAspect="1" noChangeArrowheads="1"/>
          </p:cNvPicPr>
          <p:nvPr userDrawn="1"/>
        </p:nvPicPr>
        <p:blipFill>
          <a:blip r:embed="rId13"/>
          <a:srcRect/>
          <a:stretch>
            <a:fillRect/>
          </a:stretch>
        </p:blipFill>
        <p:spPr bwMode="auto">
          <a:xfrm>
            <a:off x="0" y="0"/>
            <a:ext cx="9144000" cy="1289050"/>
          </a:xfrm>
          <a:prstGeom prst="rect">
            <a:avLst/>
          </a:prstGeom>
          <a:noFill/>
          <a:ln w="9525">
            <a:noFill/>
            <a:miter lim="800000"/>
            <a:headEnd/>
            <a:tailEnd/>
          </a:ln>
        </p:spPr>
      </p:pic>
      <p:sp>
        <p:nvSpPr>
          <p:cNvPr id="97283" name="Rectangle 3"/>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4465" r:id="rId1"/>
    <p:sldLayoutId id="2147484466" r:id="rId2"/>
    <p:sldLayoutId id="2147484467" r:id="rId3"/>
    <p:sldLayoutId id="2147484468" r:id="rId4"/>
    <p:sldLayoutId id="2147484469" r:id="rId5"/>
    <p:sldLayoutId id="2147484470" r:id="rId6"/>
    <p:sldLayoutId id="2147484471" r:id="rId7"/>
    <p:sldLayoutId id="2147484472" r:id="rId8"/>
    <p:sldLayoutId id="2147484473" r:id="rId9"/>
    <p:sldLayoutId id="2147484474" r:id="rId10"/>
    <p:sldLayoutId id="2147484475"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687A20C4-BAEC-43EC-B1DD-0324EDCE628D}" type="datetimeFigureOut">
              <a:rPr lang="en-US"/>
              <a:pPr>
                <a:defRPr/>
              </a:pPr>
              <a:t>6/11/2009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3CA055AC-EB99-41FA-8676-99AB9CF67A8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206375" y="68263"/>
            <a:ext cx="7413625"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20483" name="Rectangle 3"/>
          <p:cNvSpPr>
            <a:spLocks noGrp="1" noChangeArrowheads="1"/>
          </p:cNvSpPr>
          <p:nvPr>
            <p:ph type="body" idx="1"/>
          </p:nvPr>
        </p:nvSpPr>
        <p:spPr bwMode="auto">
          <a:xfrm>
            <a:off x="206375" y="1514475"/>
            <a:ext cx="8716963" cy="4613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400" smtClean="0">
                <a:solidFill>
                  <a:srgbClr val="000000"/>
                </a:solidFill>
                <a:latin typeface="+mn-lt"/>
              </a:defRPr>
            </a:lvl1pPr>
          </a:lstStyle>
          <a:p>
            <a:pPr>
              <a:defRPr/>
            </a:pPr>
            <a:fld id="{A0197350-5DA5-4E47-A919-07517FC24AE3}" type="datetimeFigureOut">
              <a:rPr lang="en-US"/>
              <a:pPr>
                <a:defRPr/>
              </a:pPr>
              <a:t>6/11/2009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400" smtClean="0">
                <a:solidFill>
                  <a:srgbClr val="000000"/>
                </a:solidFill>
                <a:latin typeface="+mn-lt"/>
              </a:defRPr>
            </a:lvl1pPr>
          </a:lstStyle>
          <a:p>
            <a:pPr>
              <a:defRPr/>
            </a:pPr>
            <a:fld id="{A10B9955-7A0C-43CC-9A7A-6D7DC8BBB6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9"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charset="0"/>
        </a:defRPr>
      </a:lvl2pPr>
      <a:lvl3pPr algn="l" rtl="0" fontAlgn="base">
        <a:spcBef>
          <a:spcPct val="0"/>
        </a:spcBef>
        <a:spcAft>
          <a:spcPct val="0"/>
        </a:spcAft>
        <a:defRPr sz="3600">
          <a:solidFill>
            <a:schemeClr val="tx1"/>
          </a:solidFill>
          <a:latin typeface="Arial" charset="0"/>
        </a:defRPr>
      </a:lvl3pPr>
      <a:lvl4pPr algn="l" rtl="0" fontAlgn="base">
        <a:spcBef>
          <a:spcPct val="0"/>
        </a:spcBef>
        <a:spcAft>
          <a:spcPct val="0"/>
        </a:spcAft>
        <a:defRPr sz="3600">
          <a:solidFill>
            <a:schemeClr val="tx1"/>
          </a:solidFill>
          <a:latin typeface="Arial" charset="0"/>
        </a:defRPr>
      </a:lvl4pPr>
      <a:lvl5pPr algn="l" rtl="0" fontAlgn="base">
        <a:spcBef>
          <a:spcPct val="0"/>
        </a:spcBef>
        <a:spcAft>
          <a:spcPct val="0"/>
        </a:spcAft>
        <a:defRPr sz="3600">
          <a:solidFill>
            <a:schemeClr val="tx1"/>
          </a:solidFill>
          <a:latin typeface="Arial" charset="0"/>
        </a:defRPr>
      </a:lvl5pPr>
      <a:lvl6pPr marL="412394" algn="l" defTabSz="915001" rtl="0" eaLnBrk="1" fontAlgn="base" hangingPunct="1">
        <a:spcBef>
          <a:spcPct val="0"/>
        </a:spcBef>
        <a:spcAft>
          <a:spcPct val="0"/>
        </a:spcAft>
        <a:defRPr sz="3600">
          <a:solidFill>
            <a:schemeClr val="tx1"/>
          </a:solidFill>
          <a:latin typeface="Arial" charset="0"/>
        </a:defRPr>
      </a:lvl6pPr>
      <a:lvl7pPr marL="824789" algn="l" defTabSz="915001" rtl="0" eaLnBrk="1" fontAlgn="base" hangingPunct="1">
        <a:spcBef>
          <a:spcPct val="0"/>
        </a:spcBef>
        <a:spcAft>
          <a:spcPct val="0"/>
        </a:spcAft>
        <a:defRPr sz="3600">
          <a:solidFill>
            <a:schemeClr val="tx1"/>
          </a:solidFill>
          <a:latin typeface="Arial" charset="0"/>
        </a:defRPr>
      </a:lvl7pPr>
      <a:lvl8pPr marL="1237183" algn="l" defTabSz="915001" rtl="0" eaLnBrk="1" fontAlgn="base" hangingPunct="1">
        <a:spcBef>
          <a:spcPct val="0"/>
        </a:spcBef>
        <a:spcAft>
          <a:spcPct val="0"/>
        </a:spcAft>
        <a:defRPr sz="3600">
          <a:solidFill>
            <a:schemeClr val="tx1"/>
          </a:solidFill>
          <a:latin typeface="Arial" charset="0"/>
        </a:defRPr>
      </a:lvl8pPr>
      <a:lvl9pPr marL="1649578" algn="l" defTabSz="915001" rtl="0" eaLnBrk="1" fontAlgn="base" hangingPunct="1">
        <a:spcBef>
          <a:spcPct val="0"/>
        </a:spcBef>
        <a:spcAft>
          <a:spcPct val="0"/>
        </a:spcAft>
        <a:defRPr sz="3600">
          <a:solidFill>
            <a:schemeClr val="tx1"/>
          </a:solidFill>
          <a:latin typeface="Arial" charset="0"/>
        </a:defRPr>
      </a:lvl9pPr>
    </p:titleStyle>
    <p:bodyStyle>
      <a:lvl1pPr marL="341313" indent="-341313"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470071" indent="-229108" algn="l" defTabSz="915001" rtl="0" eaLnBrk="1" fontAlgn="base" hangingPunct="1">
        <a:spcBef>
          <a:spcPct val="20000"/>
        </a:spcBef>
        <a:spcAft>
          <a:spcPct val="0"/>
        </a:spcAft>
        <a:buChar char="»"/>
        <a:defRPr sz="2000">
          <a:solidFill>
            <a:schemeClr val="tx1"/>
          </a:solidFill>
          <a:latin typeface="+mn-lt"/>
        </a:defRPr>
      </a:lvl6pPr>
      <a:lvl7pPr marL="2882465" indent="-229108" algn="l" defTabSz="915001" rtl="0" eaLnBrk="1" fontAlgn="base" hangingPunct="1">
        <a:spcBef>
          <a:spcPct val="20000"/>
        </a:spcBef>
        <a:spcAft>
          <a:spcPct val="0"/>
        </a:spcAft>
        <a:buChar char="»"/>
        <a:defRPr sz="2000">
          <a:solidFill>
            <a:schemeClr val="tx1"/>
          </a:solidFill>
          <a:latin typeface="+mn-lt"/>
        </a:defRPr>
      </a:lvl7pPr>
      <a:lvl8pPr marL="3294860" indent="-229108" algn="l" defTabSz="915001" rtl="0" eaLnBrk="1" fontAlgn="base" hangingPunct="1">
        <a:spcBef>
          <a:spcPct val="20000"/>
        </a:spcBef>
        <a:spcAft>
          <a:spcPct val="0"/>
        </a:spcAft>
        <a:buChar char="»"/>
        <a:defRPr sz="2000">
          <a:solidFill>
            <a:schemeClr val="tx1"/>
          </a:solidFill>
          <a:latin typeface="+mn-lt"/>
        </a:defRPr>
      </a:lvl8pPr>
      <a:lvl9pPr marL="3707254" indent="-229108" algn="l" defTabSz="915001"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24646" name="Rectangle 6"/>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21507" name="Picture 7"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86" r:id="rId1"/>
    <p:sldLayoutId id="2147484487" r:id="rId2"/>
    <p:sldLayoutId id="2147484488" r:id="rId3"/>
    <p:sldLayoutId id="2147484489" r:id="rId4"/>
    <p:sldLayoutId id="2147484490" r:id="rId5"/>
    <p:sldLayoutId id="2147484491" r:id="rId6"/>
    <p:sldLayoutId id="2147484492" r:id="rId7"/>
    <p:sldLayoutId id="2147484493" r:id="rId8"/>
    <p:sldLayoutId id="2147484494" r:id="rId9"/>
    <p:sldLayoutId id="2147484495" r:id="rId10"/>
    <p:sldLayoutId id="2147484496"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4646">
                                            <p:txEl>
                                              <p:pRg st="0" end="0"/>
                                            </p:txEl>
                                          </p:spTgt>
                                        </p:tgtEl>
                                        <p:attrNameLst>
                                          <p:attrName>style.visibility</p:attrName>
                                        </p:attrNameLst>
                                      </p:cBhvr>
                                      <p:to>
                                        <p:strVal val="visible"/>
                                      </p:to>
                                    </p:set>
                                    <p:animEffect transition="in" filter="wipe(left)">
                                      <p:cBhvr>
                                        <p:cTn id="7" dur="500"/>
                                        <p:tgtEl>
                                          <p:spTgt spid="6246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646">
                                            <p:txEl>
                                              <p:pRg st="1" end="1"/>
                                            </p:txEl>
                                          </p:spTgt>
                                        </p:tgtEl>
                                        <p:attrNameLst>
                                          <p:attrName>style.visibility</p:attrName>
                                        </p:attrNameLst>
                                      </p:cBhvr>
                                      <p:to>
                                        <p:strVal val="visible"/>
                                      </p:to>
                                    </p:set>
                                    <p:animEffect transition="in" filter="wipe(left)">
                                      <p:cBhvr>
                                        <p:cTn id="12" dur="500"/>
                                        <p:tgtEl>
                                          <p:spTgt spid="62464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646">
                                            <p:txEl>
                                              <p:pRg st="2" end="2"/>
                                            </p:txEl>
                                          </p:spTgt>
                                        </p:tgtEl>
                                        <p:attrNameLst>
                                          <p:attrName>style.visibility</p:attrName>
                                        </p:attrNameLst>
                                      </p:cBhvr>
                                      <p:to>
                                        <p:strVal val="visible"/>
                                      </p:to>
                                    </p:set>
                                    <p:animEffect transition="in" filter="wipe(left)">
                                      <p:cBhvr>
                                        <p:cTn id="17" dur="500"/>
                                        <p:tgtEl>
                                          <p:spTgt spid="62464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646">
                                            <p:txEl>
                                              <p:pRg st="3" end="3"/>
                                            </p:txEl>
                                          </p:spTgt>
                                        </p:tgtEl>
                                        <p:attrNameLst>
                                          <p:attrName>style.visibility</p:attrName>
                                        </p:attrNameLst>
                                      </p:cBhvr>
                                      <p:to>
                                        <p:strVal val="visible"/>
                                      </p:to>
                                    </p:set>
                                    <p:animEffect transition="in" filter="wipe(left)">
                                      <p:cBhvr>
                                        <p:cTn id="22" dur="500"/>
                                        <p:tgtEl>
                                          <p:spTgt spid="6246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24646"/>
                        </p:tgtEl>
                        <p:attrNameLst>
                          <p:attrName>style.visibility</p:attrName>
                        </p:attrNameLst>
                      </p:cBhvr>
                      <p:to>
                        <p:strVal val="visible"/>
                      </p:to>
                    </p:set>
                    <p:animEffect transition="in" filter="wipe(left)">
                      <p:cBhvr>
                        <p:cTn dur="500"/>
                        <p:tgtEl>
                          <p:spTgt spid="62464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24646"/>
                        </p:tgtEl>
                        <p:attrNameLst>
                          <p:attrName>style.visibility</p:attrName>
                        </p:attrNameLst>
                      </p:cBhvr>
                      <p:to>
                        <p:strVal val="visible"/>
                      </p:to>
                    </p:set>
                    <p:animEffect transition="in" filter="wipe(left)">
                      <p:cBhvr>
                        <p:cTn dur="500"/>
                        <p:tgtEl>
                          <p:spTgt spid="62464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24646"/>
                        </p:tgtEl>
                        <p:attrNameLst>
                          <p:attrName>style.visibility</p:attrName>
                        </p:attrNameLst>
                      </p:cBhvr>
                      <p:to>
                        <p:strVal val="visible"/>
                      </p:to>
                    </p:set>
                    <p:animEffect transition="in" filter="wipe(left)">
                      <p:cBhvr>
                        <p:cTn dur="500"/>
                        <p:tgtEl>
                          <p:spTgt spid="624646"/>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70726" name="Rectangle 6"/>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670727" name="Rectangle 7"/>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endParaRPr>
          </a:p>
        </p:txBody>
      </p:sp>
      <p:pic>
        <p:nvPicPr>
          <p:cNvPr id="22532" name="Picture 8" descr="eop"/>
          <p:cNvPicPr>
            <a:picLocks noChangeAspect="1" noChangeArrowheads="1"/>
          </p:cNvPicPr>
          <p:nvPr userDrawn="1"/>
        </p:nvPicPr>
        <p:blipFill>
          <a:blip r:embed="rId13"/>
          <a:srcRect/>
          <a:stretch>
            <a:fillRect/>
          </a:stretch>
        </p:blipFill>
        <p:spPr bwMode="auto">
          <a:xfrm>
            <a:off x="0" y="0"/>
            <a:ext cx="9144000" cy="1285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0726">
                                            <p:txEl>
                                              <p:pRg st="0" end="0"/>
                                            </p:txEl>
                                          </p:spTgt>
                                        </p:tgtEl>
                                        <p:attrNameLst>
                                          <p:attrName>style.visibility</p:attrName>
                                        </p:attrNameLst>
                                      </p:cBhvr>
                                      <p:to>
                                        <p:strVal val="visible"/>
                                      </p:to>
                                    </p:set>
                                    <p:animEffect transition="in" filter="wipe(left)">
                                      <p:cBhvr>
                                        <p:cTn id="7" dur="500"/>
                                        <p:tgtEl>
                                          <p:spTgt spid="6707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0726">
                                            <p:txEl>
                                              <p:pRg st="1" end="1"/>
                                            </p:txEl>
                                          </p:spTgt>
                                        </p:tgtEl>
                                        <p:attrNameLst>
                                          <p:attrName>style.visibility</p:attrName>
                                        </p:attrNameLst>
                                      </p:cBhvr>
                                      <p:to>
                                        <p:strVal val="visible"/>
                                      </p:to>
                                    </p:set>
                                    <p:animEffect transition="in" filter="wipe(left)">
                                      <p:cBhvr>
                                        <p:cTn id="12" dur="500"/>
                                        <p:tgtEl>
                                          <p:spTgt spid="6707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0726">
                                            <p:txEl>
                                              <p:pRg st="2" end="2"/>
                                            </p:txEl>
                                          </p:spTgt>
                                        </p:tgtEl>
                                        <p:attrNameLst>
                                          <p:attrName>style.visibility</p:attrName>
                                        </p:attrNameLst>
                                      </p:cBhvr>
                                      <p:to>
                                        <p:strVal val="visible"/>
                                      </p:to>
                                    </p:set>
                                    <p:animEffect transition="in" filter="wipe(left)">
                                      <p:cBhvr>
                                        <p:cTn id="17" dur="500"/>
                                        <p:tgtEl>
                                          <p:spTgt spid="67072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0726">
                                            <p:txEl>
                                              <p:pRg st="3" end="3"/>
                                            </p:txEl>
                                          </p:spTgt>
                                        </p:tgtEl>
                                        <p:attrNameLst>
                                          <p:attrName>style.visibility</p:attrName>
                                        </p:attrNameLst>
                                      </p:cBhvr>
                                      <p:to>
                                        <p:strVal val="visible"/>
                                      </p:to>
                                    </p:set>
                                    <p:animEffect transition="in" filter="wipe(left)">
                                      <p:cBhvr>
                                        <p:cTn id="22" dur="500"/>
                                        <p:tgtEl>
                                          <p:spTgt spid="6707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072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670726"/>
                        </p:tgtEl>
                        <p:attrNameLst>
                          <p:attrName>style.visibility</p:attrName>
                        </p:attrNameLst>
                      </p:cBhvr>
                      <p:to>
                        <p:strVal val="visible"/>
                      </p:to>
                    </p:set>
                    <p:animEffect transition="in" filter="wipe(left)">
                      <p:cBhvr>
                        <p:cTn dur="500"/>
                        <p:tgtEl>
                          <p:spTgt spid="67072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670726"/>
                        </p:tgtEl>
                        <p:attrNameLst>
                          <p:attrName>style.visibility</p:attrName>
                        </p:attrNameLst>
                      </p:cBhvr>
                      <p:to>
                        <p:strVal val="visible"/>
                      </p:to>
                    </p:set>
                    <p:animEffect transition="in" filter="wipe(left)">
                      <p:cBhvr>
                        <p:cTn dur="500"/>
                        <p:tgtEl>
                          <p:spTgt spid="67072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670726"/>
                        </p:tgtEl>
                        <p:attrNameLst>
                          <p:attrName>style.visibility</p:attrName>
                        </p:attrNameLst>
                      </p:cBhvr>
                      <p:to>
                        <p:strVal val="visible"/>
                      </p:to>
                    </p:set>
                    <p:animEffect transition="in" filter="wipe(left)">
                      <p:cBhvr>
                        <p:cTn dur="500"/>
                        <p:tgtEl>
                          <p:spTgt spid="670726"/>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4962" name="Rectangle 2"/>
          <p:cNvSpPr>
            <a:spLocks noGrp="1" noChangeArrowheads="1"/>
          </p:cNvSpPr>
          <p:nvPr>
            <p:ph type="body" idx="1"/>
          </p:nvPr>
        </p:nvSpPr>
        <p:spPr bwMode="auto">
          <a:xfrm>
            <a:off x="381000" y="1905000"/>
            <a:ext cx="8229600" cy="42894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3555"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Tree>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 id="2147484519" r:id="rId12"/>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4962">
                                            <p:txEl>
                                              <p:pRg st="0" end="0"/>
                                            </p:txEl>
                                          </p:spTgt>
                                        </p:tgtEl>
                                        <p:attrNameLst>
                                          <p:attrName>style.visibility</p:attrName>
                                        </p:attrNameLst>
                                      </p:cBhvr>
                                      <p:to>
                                        <p:strVal val="visible"/>
                                      </p:to>
                                    </p:set>
                                    <p:animEffect transition="in" filter="wipe(left)">
                                      <p:cBhvr>
                                        <p:cTn id="7" dur="500"/>
                                        <p:tgtEl>
                                          <p:spTgt spid="10649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4962">
                                            <p:txEl>
                                              <p:pRg st="1" end="1"/>
                                            </p:txEl>
                                          </p:spTgt>
                                        </p:tgtEl>
                                        <p:attrNameLst>
                                          <p:attrName>style.visibility</p:attrName>
                                        </p:attrNameLst>
                                      </p:cBhvr>
                                      <p:to>
                                        <p:strVal val="visible"/>
                                      </p:to>
                                    </p:set>
                                    <p:animEffect transition="in" filter="wipe(left)">
                                      <p:cBhvr>
                                        <p:cTn id="12" dur="500"/>
                                        <p:tgtEl>
                                          <p:spTgt spid="10649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64962">
                                            <p:txEl>
                                              <p:pRg st="2" end="2"/>
                                            </p:txEl>
                                          </p:spTgt>
                                        </p:tgtEl>
                                        <p:attrNameLst>
                                          <p:attrName>style.visibility</p:attrName>
                                        </p:attrNameLst>
                                      </p:cBhvr>
                                      <p:to>
                                        <p:strVal val="visible"/>
                                      </p:to>
                                    </p:set>
                                    <p:animEffect transition="in" filter="wipe(left)">
                                      <p:cBhvr>
                                        <p:cTn id="17" dur="500"/>
                                        <p:tgtEl>
                                          <p:spTgt spid="10649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4962">
                                            <p:txEl>
                                              <p:pRg st="3" end="3"/>
                                            </p:txEl>
                                          </p:spTgt>
                                        </p:tgtEl>
                                        <p:attrNameLst>
                                          <p:attrName>style.visibility</p:attrName>
                                        </p:attrNameLst>
                                      </p:cBhvr>
                                      <p:to>
                                        <p:strVal val="visible"/>
                                      </p:to>
                                    </p:set>
                                    <p:animEffect transition="in" filter="wipe(left)">
                                      <p:cBhvr>
                                        <p:cTn id="22" dur="500"/>
                                        <p:tgtEl>
                                          <p:spTgt spid="10649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6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1064962"/>
                        </p:tgtEl>
                        <p:attrNameLst>
                          <p:attrName>style.visibility</p:attrName>
                        </p:attrNameLst>
                      </p:cBhvr>
                      <p:to>
                        <p:strVal val="visible"/>
                      </p:to>
                    </p:set>
                    <p:animEffect transition="in" filter="wipe(left)">
                      <p:cBhvr>
                        <p:cTn dur="500"/>
                        <p:tgtEl>
                          <p:spTgt spid="106496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64962"/>
                        </p:tgtEl>
                        <p:attrNameLst>
                          <p:attrName>style.visibility</p:attrName>
                        </p:attrNameLst>
                      </p:cBhvr>
                      <p:to>
                        <p:strVal val="visible"/>
                      </p:to>
                    </p:set>
                    <p:animEffect transition="in" filter="wipe(left)">
                      <p:cBhvr>
                        <p:cTn dur="500"/>
                        <p:tgtEl>
                          <p:spTgt spid="106496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64962"/>
                        </p:tgtEl>
                        <p:attrNameLst>
                          <p:attrName>style.visibility</p:attrName>
                        </p:attrNameLst>
                      </p:cBhvr>
                      <p:to>
                        <p:strVal val="visible"/>
                      </p:to>
                    </p:set>
                    <p:animEffect transition="in" filter="wipe(left)">
                      <p:cBhvr>
                        <p:cTn dur="500"/>
                        <p:tgtEl>
                          <p:spTgt spid="1064962"/>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68034"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4579"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1068036" name="Picture 4" descr="but2">
            <a:hlinkClick r:id="" action="ppaction://hlinkshowjump?jump=nextslide" tooltip="Expand figure"/>
          </p:cNvPr>
          <p:cNvPicPr>
            <a:picLocks noChangeAspect="1" noChangeArrowheads="1"/>
          </p:cNvPicPr>
          <p:nvPr/>
        </p:nvPicPr>
        <p:blipFill>
          <a:blip r:embed="rId13"/>
          <a:srcRect/>
          <a:stretch>
            <a:fillRect/>
          </a:stretch>
        </p:blipFill>
        <p:spPr bwMode="auto">
          <a:xfrm>
            <a:off x="8566150" y="971550"/>
            <a:ext cx="5810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20" r:id="rId1"/>
    <p:sldLayoutId id="2147484521" r:id="rId2"/>
    <p:sldLayoutId id="2147484522" r:id="rId3"/>
    <p:sldLayoutId id="2147484523" r:id="rId4"/>
    <p:sldLayoutId id="2147484524" r:id="rId5"/>
    <p:sldLayoutId id="2147484525" r:id="rId6"/>
    <p:sldLayoutId id="2147484526" r:id="rId7"/>
    <p:sldLayoutId id="2147484527" r:id="rId8"/>
    <p:sldLayoutId id="2147484528" r:id="rId9"/>
    <p:sldLayoutId id="2147484529" r:id="rId10"/>
    <p:sldLayoutId id="2147484530"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8034">
                                            <p:txEl>
                                              <p:pRg st="0" end="0"/>
                                            </p:txEl>
                                          </p:spTgt>
                                        </p:tgtEl>
                                        <p:attrNameLst>
                                          <p:attrName>style.visibility</p:attrName>
                                        </p:attrNameLst>
                                      </p:cBhvr>
                                      <p:to>
                                        <p:strVal val="visible"/>
                                      </p:to>
                                    </p:set>
                                    <p:animEffect transition="in" filter="wipe(left)">
                                      <p:cBhvr>
                                        <p:cTn id="7" dur="500"/>
                                        <p:tgtEl>
                                          <p:spTgt spid="10680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68034">
                                            <p:txEl>
                                              <p:pRg st="1" end="1"/>
                                            </p:txEl>
                                          </p:spTgt>
                                        </p:tgtEl>
                                        <p:attrNameLst>
                                          <p:attrName>style.visibility</p:attrName>
                                        </p:attrNameLst>
                                      </p:cBhvr>
                                      <p:to>
                                        <p:strVal val="visible"/>
                                      </p:to>
                                    </p:set>
                                    <p:animEffect transition="in" filter="wipe(left)">
                                      <p:cBhvr>
                                        <p:cTn id="12" dur="500"/>
                                        <p:tgtEl>
                                          <p:spTgt spid="10680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68034">
                                            <p:txEl>
                                              <p:pRg st="2" end="2"/>
                                            </p:txEl>
                                          </p:spTgt>
                                        </p:tgtEl>
                                        <p:attrNameLst>
                                          <p:attrName>style.visibility</p:attrName>
                                        </p:attrNameLst>
                                      </p:cBhvr>
                                      <p:to>
                                        <p:strVal val="visible"/>
                                      </p:to>
                                    </p:set>
                                    <p:animEffect transition="in" filter="wipe(left)">
                                      <p:cBhvr>
                                        <p:cTn id="17" dur="500"/>
                                        <p:tgtEl>
                                          <p:spTgt spid="10680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68034">
                                            <p:txEl>
                                              <p:pRg st="3" end="3"/>
                                            </p:txEl>
                                          </p:spTgt>
                                        </p:tgtEl>
                                        <p:attrNameLst>
                                          <p:attrName>style.visibility</p:attrName>
                                        </p:attrNameLst>
                                      </p:cBhvr>
                                      <p:to>
                                        <p:strVal val="visible"/>
                                      </p:to>
                                    </p:set>
                                    <p:animEffect transition="in" filter="wipe(left)">
                                      <p:cBhvr>
                                        <p:cTn id="22" dur="500"/>
                                        <p:tgtEl>
                                          <p:spTgt spid="1068034">
                                            <p:txEl>
                                              <p:pRg st="3" end="3"/>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10680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34"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1068034"/>
                        </p:tgtEl>
                        <p:attrNameLst>
                          <p:attrName>style.visibility</p:attrName>
                        </p:attrNameLst>
                      </p:cBhvr>
                      <p:to>
                        <p:strVal val="visible"/>
                      </p:to>
                    </p:set>
                    <p:animEffect transition="in" filter="wipe(left)">
                      <p:cBhvr>
                        <p:cTn dur="500"/>
                        <p:tgtEl>
                          <p:spTgt spid="106803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1068034"/>
                        </p:tgtEl>
                        <p:attrNameLst>
                          <p:attrName>style.visibility</p:attrName>
                        </p:attrNameLst>
                      </p:cBhvr>
                      <p:to>
                        <p:strVal val="visible"/>
                      </p:to>
                    </p:set>
                    <p:animEffect transition="in" filter="wipe(left)">
                      <p:cBhvr>
                        <p:cTn dur="500"/>
                        <p:tgtEl>
                          <p:spTgt spid="106803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1068034"/>
                        </p:tgtEl>
                        <p:attrNameLst>
                          <p:attrName>style.visibility</p:attrName>
                        </p:attrNameLst>
                      </p:cBhvr>
                      <p:to>
                        <p:strVal val="visible"/>
                      </p:to>
                    </p:set>
                    <p:animEffect transition="in" filter="wipe(left)">
                      <p:cBhvr>
                        <p:cTn dur="500"/>
                        <p:tgtEl>
                          <p:spTgt spid="1068034"/>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07938"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5603"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807940" name="Picture 4" descr="but2">
            <a:hlinkClick r:id="" action="ppaction://hlinkshowjump?jump=nextslide" tooltip="Expand figure"/>
          </p:cNvPr>
          <p:cNvPicPr>
            <a:picLocks noChangeAspect="1" noChangeArrowheads="1"/>
          </p:cNvPicPr>
          <p:nvPr/>
        </p:nvPicPr>
        <p:blipFill>
          <a:blip r:embed="rId13"/>
          <a:srcRect/>
          <a:stretch>
            <a:fillRect/>
          </a:stretch>
        </p:blipFill>
        <p:spPr bwMode="auto">
          <a:xfrm>
            <a:off x="8566150" y="971550"/>
            <a:ext cx="5810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31" r:id="rId1"/>
    <p:sldLayoutId id="2147484532" r:id="rId2"/>
    <p:sldLayoutId id="2147484533" r:id="rId3"/>
    <p:sldLayoutId id="2147484534" r:id="rId4"/>
    <p:sldLayoutId id="2147484535" r:id="rId5"/>
    <p:sldLayoutId id="2147484536" r:id="rId6"/>
    <p:sldLayoutId id="2147484537" r:id="rId7"/>
    <p:sldLayoutId id="2147484538" r:id="rId8"/>
    <p:sldLayoutId id="2147484539" r:id="rId9"/>
    <p:sldLayoutId id="2147484540" r:id="rId10"/>
    <p:sldLayoutId id="2147484541"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07938">
                                            <p:txEl>
                                              <p:pRg st="0" end="0"/>
                                            </p:txEl>
                                          </p:spTgt>
                                        </p:tgtEl>
                                        <p:attrNameLst>
                                          <p:attrName>style.visibility</p:attrName>
                                        </p:attrNameLst>
                                      </p:cBhvr>
                                      <p:to>
                                        <p:strVal val="visible"/>
                                      </p:to>
                                    </p:set>
                                    <p:animEffect transition="in" filter="wipe(left)">
                                      <p:cBhvr>
                                        <p:cTn id="7" dur="500"/>
                                        <p:tgtEl>
                                          <p:spTgt spid="807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7938">
                                            <p:txEl>
                                              <p:pRg st="1" end="1"/>
                                            </p:txEl>
                                          </p:spTgt>
                                        </p:tgtEl>
                                        <p:attrNameLst>
                                          <p:attrName>style.visibility</p:attrName>
                                        </p:attrNameLst>
                                      </p:cBhvr>
                                      <p:to>
                                        <p:strVal val="visible"/>
                                      </p:to>
                                    </p:set>
                                    <p:animEffect transition="in" filter="wipe(left)">
                                      <p:cBhvr>
                                        <p:cTn id="12" dur="500"/>
                                        <p:tgtEl>
                                          <p:spTgt spid="8079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07938">
                                            <p:txEl>
                                              <p:pRg st="2" end="2"/>
                                            </p:txEl>
                                          </p:spTgt>
                                        </p:tgtEl>
                                        <p:attrNameLst>
                                          <p:attrName>style.visibility</p:attrName>
                                        </p:attrNameLst>
                                      </p:cBhvr>
                                      <p:to>
                                        <p:strVal val="visible"/>
                                      </p:to>
                                    </p:set>
                                    <p:animEffect transition="in" filter="wipe(left)">
                                      <p:cBhvr>
                                        <p:cTn id="17" dur="500"/>
                                        <p:tgtEl>
                                          <p:spTgt spid="8079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07938">
                                            <p:txEl>
                                              <p:pRg st="3" end="3"/>
                                            </p:txEl>
                                          </p:spTgt>
                                        </p:tgtEl>
                                        <p:attrNameLst>
                                          <p:attrName>style.visibility</p:attrName>
                                        </p:attrNameLst>
                                      </p:cBhvr>
                                      <p:to>
                                        <p:strVal val="visible"/>
                                      </p:to>
                                    </p:set>
                                    <p:animEffect transition="in" filter="wipe(left)">
                                      <p:cBhvr>
                                        <p:cTn id="22" dur="500"/>
                                        <p:tgtEl>
                                          <p:spTgt spid="807938">
                                            <p:txEl>
                                              <p:pRg st="3" end="3"/>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8079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793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07938"/>
                        </p:tgtEl>
                        <p:attrNameLst>
                          <p:attrName>style.visibility</p:attrName>
                        </p:attrNameLst>
                      </p:cBhvr>
                      <p:to>
                        <p:strVal val="visible"/>
                      </p:to>
                    </p:set>
                    <p:animEffect transition="in" filter="wipe(left)">
                      <p:cBhvr>
                        <p:cTn dur="500"/>
                        <p:tgtEl>
                          <p:spTgt spid="80793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07938"/>
                        </p:tgtEl>
                        <p:attrNameLst>
                          <p:attrName>style.visibility</p:attrName>
                        </p:attrNameLst>
                      </p:cBhvr>
                      <p:to>
                        <p:strVal val="visible"/>
                      </p:to>
                    </p:set>
                    <p:animEffect transition="in" filter="wipe(left)">
                      <p:cBhvr>
                        <p:cTn dur="500"/>
                        <p:tgtEl>
                          <p:spTgt spid="80793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07938"/>
                        </p:tgtEl>
                        <p:attrNameLst>
                          <p:attrName>style.visibility</p:attrName>
                        </p:attrNameLst>
                      </p:cBhvr>
                      <p:to>
                        <p:strVal val="visible"/>
                      </p:to>
                    </p:set>
                    <p:animEffect transition="in" filter="wipe(left)">
                      <p:cBhvr>
                        <p:cTn dur="500"/>
                        <p:tgtEl>
                          <p:spTgt spid="807938"/>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6627"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412676" name="Picture 4" descr="but2">
            <a:hlinkClick r:id="" action="ppaction://hlinkshowjump?jump=nextslide" tooltip="Expand figure"/>
          </p:cNvPr>
          <p:cNvPicPr>
            <a:picLocks noChangeAspect="1" noChangeArrowheads="1"/>
          </p:cNvPicPr>
          <p:nvPr/>
        </p:nvPicPr>
        <p:blipFill>
          <a:blip r:embed="rId13"/>
          <a:srcRect/>
          <a:stretch>
            <a:fillRect/>
          </a:stretch>
        </p:blipFill>
        <p:spPr bwMode="auto">
          <a:xfrm>
            <a:off x="8566150" y="971550"/>
            <a:ext cx="5810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42" r:id="rId1"/>
    <p:sldLayoutId id="2147484543" r:id="rId2"/>
    <p:sldLayoutId id="2147484544" r:id="rId3"/>
    <p:sldLayoutId id="2147484545" r:id="rId4"/>
    <p:sldLayoutId id="2147484546" r:id="rId5"/>
    <p:sldLayoutId id="2147484547" r:id="rId6"/>
    <p:sldLayoutId id="2147484548" r:id="rId7"/>
    <p:sldLayoutId id="2147484549" r:id="rId8"/>
    <p:sldLayoutId id="2147484550" r:id="rId9"/>
    <p:sldLayoutId id="2147484551" r:id="rId10"/>
    <p:sldLayoutId id="2147484552"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2674">
                                            <p:txEl>
                                              <p:pRg st="0" end="0"/>
                                            </p:txEl>
                                          </p:spTgt>
                                        </p:tgtEl>
                                        <p:attrNameLst>
                                          <p:attrName>style.visibility</p:attrName>
                                        </p:attrNameLst>
                                      </p:cBhvr>
                                      <p:to>
                                        <p:strVal val="visible"/>
                                      </p:to>
                                    </p:set>
                                    <p:animEffect transition="in" filter="wipe(left)">
                                      <p:cBhvr>
                                        <p:cTn id="7" dur="500"/>
                                        <p:tgtEl>
                                          <p:spTgt spid="4126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2674">
                                            <p:txEl>
                                              <p:pRg st="1" end="1"/>
                                            </p:txEl>
                                          </p:spTgt>
                                        </p:tgtEl>
                                        <p:attrNameLst>
                                          <p:attrName>style.visibility</p:attrName>
                                        </p:attrNameLst>
                                      </p:cBhvr>
                                      <p:to>
                                        <p:strVal val="visible"/>
                                      </p:to>
                                    </p:set>
                                    <p:animEffect transition="in" filter="wipe(left)">
                                      <p:cBhvr>
                                        <p:cTn id="12" dur="500"/>
                                        <p:tgtEl>
                                          <p:spTgt spid="41267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2674">
                                            <p:txEl>
                                              <p:pRg st="2" end="2"/>
                                            </p:txEl>
                                          </p:spTgt>
                                        </p:tgtEl>
                                        <p:attrNameLst>
                                          <p:attrName>style.visibility</p:attrName>
                                        </p:attrNameLst>
                                      </p:cBhvr>
                                      <p:to>
                                        <p:strVal val="visible"/>
                                      </p:to>
                                    </p:set>
                                    <p:animEffect transition="in" filter="wipe(left)">
                                      <p:cBhvr>
                                        <p:cTn id="17" dur="500"/>
                                        <p:tgtEl>
                                          <p:spTgt spid="41267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2674">
                                            <p:txEl>
                                              <p:pRg st="3" end="3"/>
                                            </p:txEl>
                                          </p:spTgt>
                                        </p:tgtEl>
                                        <p:attrNameLst>
                                          <p:attrName>style.visibility</p:attrName>
                                        </p:attrNameLst>
                                      </p:cBhvr>
                                      <p:to>
                                        <p:strVal val="visible"/>
                                      </p:to>
                                    </p:set>
                                    <p:animEffect transition="in" filter="wipe(left)">
                                      <p:cBhvr>
                                        <p:cTn id="22" dur="500"/>
                                        <p:tgtEl>
                                          <p:spTgt spid="412674">
                                            <p:txEl>
                                              <p:pRg st="3" end="3"/>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41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4"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12674"/>
                        </p:tgtEl>
                        <p:attrNameLst>
                          <p:attrName>style.visibility</p:attrName>
                        </p:attrNameLst>
                      </p:cBhvr>
                      <p:to>
                        <p:strVal val="visible"/>
                      </p:to>
                    </p:set>
                    <p:animEffect transition="in" filter="wipe(left)">
                      <p:cBhvr>
                        <p:cTn dur="500"/>
                        <p:tgtEl>
                          <p:spTgt spid="412674"/>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12674"/>
                        </p:tgtEl>
                        <p:attrNameLst>
                          <p:attrName>style.visibility</p:attrName>
                        </p:attrNameLst>
                      </p:cBhvr>
                      <p:to>
                        <p:strVal val="visible"/>
                      </p:to>
                    </p:set>
                    <p:animEffect transition="in" filter="wipe(left)">
                      <p:cBhvr>
                        <p:cTn dur="500"/>
                        <p:tgtEl>
                          <p:spTgt spid="412674"/>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12674"/>
                        </p:tgtEl>
                        <p:attrNameLst>
                          <p:attrName>style.visibility</p:attrName>
                        </p:attrNameLst>
                      </p:cBhvr>
                      <p:to>
                        <p:strVal val="visible"/>
                      </p:to>
                    </p:set>
                    <p:animEffect transition="in" filter="wipe(left)">
                      <p:cBhvr>
                        <p:cTn dur="500"/>
                        <p:tgtEl>
                          <p:spTgt spid="412674"/>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1650"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7651"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sp>
        <p:nvSpPr>
          <p:cNvPr id="411652" name="Rectangle 4"/>
          <p:cNvSpPr>
            <a:spLocks noChangeArrowheads="1"/>
          </p:cNvSpPr>
          <p:nvPr/>
        </p:nvSpPr>
        <p:spPr bwMode="auto">
          <a:xfrm>
            <a:off x="4610100" y="1892300"/>
            <a:ext cx="4114800" cy="4648200"/>
          </a:xfrm>
          <a:prstGeom prst="rect">
            <a:avLst/>
          </a:prstGeom>
          <a:noFill/>
          <a:ln w="9525">
            <a:noFill/>
            <a:miter lim="800000"/>
            <a:headEnd/>
            <a:tailEnd/>
          </a:ln>
          <a:effectLst/>
        </p:spPr>
        <p:txBody>
          <a:bodyPr/>
          <a:lstStyle/>
          <a:p>
            <a:pPr marL="342900" indent="-342900">
              <a:spcBef>
                <a:spcPct val="20000"/>
              </a:spcBef>
              <a:buClr>
                <a:srgbClr val="00468F"/>
              </a:buClr>
              <a:buFont typeface="Webdings" pitchFamily="18" charset="2"/>
              <a:buChar char="&lt;"/>
              <a:defRPr/>
            </a:pPr>
            <a:endParaRPr lang="en-CA" altLang="en-US" sz="2800" b="1">
              <a:solidFill>
                <a:srgbClr val="00468F"/>
              </a:solidFill>
            </a:endParaRPr>
          </a:p>
        </p:txBody>
      </p:sp>
    </p:spTree>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50">
                                            <p:txEl>
                                              <p:pRg st="0" end="0"/>
                                            </p:txEl>
                                          </p:spTgt>
                                        </p:tgtEl>
                                        <p:attrNameLst>
                                          <p:attrName>style.visibility</p:attrName>
                                        </p:attrNameLst>
                                      </p:cBhvr>
                                      <p:to>
                                        <p:strVal val="visible"/>
                                      </p:to>
                                    </p:set>
                                    <p:animEffect transition="in" filter="wipe(left)">
                                      <p:cBhvr>
                                        <p:cTn id="7" dur="500"/>
                                        <p:tgtEl>
                                          <p:spTgt spid="411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11650">
                                            <p:txEl>
                                              <p:pRg st="1" end="1"/>
                                            </p:txEl>
                                          </p:spTgt>
                                        </p:tgtEl>
                                        <p:attrNameLst>
                                          <p:attrName>style.visibility</p:attrName>
                                        </p:attrNameLst>
                                      </p:cBhvr>
                                      <p:to>
                                        <p:strVal val="visible"/>
                                      </p:to>
                                    </p:set>
                                    <p:animEffect transition="in" filter="wipe(left)">
                                      <p:cBhvr>
                                        <p:cTn id="12" dur="500"/>
                                        <p:tgtEl>
                                          <p:spTgt spid="411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11650">
                                            <p:txEl>
                                              <p:pRg st="2" end="2"/>
                                            </p:txEl>
                                          </p:spTgt>
                                        </p:tgtEl>
                                        <p:attrNameLst>
                                          <p:attrName>style.visibility</p:attrName>
                                        </p:attrNameLst>
                                      </p:cBhvr>
                                      <p:to>
                                        <p:strVal val="visible"/>
                                      </p:to>
                                    </p:set>
                                    <p:animEffect transition="in" filter="wipe(left)">
                                      <p:cBhvr>
                                        <p:cTn id="17" dur="500"/>
                                        <p:tgtEl>
                                          <p:spTgt spid="4116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11650">
                                            <p:txEl>
                                              <p:pRg st="3" end="3"/>
                                            </p:txEl>
                                          </p:spTgt>
                                        </p:tgtEl>
                                        <p:attrNameLst>
                                          <p:attrName>style.visibility</p:attrName>
                                        </p:attrNameLst>
                                      </p:cBhvr>
                                      <p:to>
                                        <p:strVal val="visible"/>
                                      </p:to>
                                    </p:set>
                                    <p:animEffect transition="in" filter="wipe(left)">
                                      <p:cBhvr>
                                        <p:cTn id="22" dur="500"/>
                                        <p:tgtEl>
                                          <p:spTgt spid="4116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411652">
                                            <p:txEl>
                                              <p:pRg st="0" end="0"/>
                                            </p:txEl>
                                          </p:spTgt>
                                        </p:tgtEl>
                                        <p:attrNameLst>
                                          <p:attrName>style.visibility</p:attrName>
                                        </p:attrNameLst>
                                      </p:cBhvr>
                                      <p:to>
                                        <p:strVal val="visible"/>
                                      </p:to>
                                    </p:set>
                                    <p:animEffect transition="in" filter="wipe(left)">
                                      <p:cBhvr>
                                        <p:cTn id="27" dur="500"/>
                                        <p:tgtEl>
                                          <p:spTgt spid="41165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65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11650"/>
                        </p:tgtEl>
                        <p:attrNameLst>
                          <p:attrName>style.visibility</p:attrName>
                        </p:attrNameLst>
                      </p:cBhvr>
                      <p:to>
                        <p:strVal val="visible"/>
                      </p:to>
                    </p:set>
                    <p:animEffect transition="in" filter="wipe(left)">
                      <p:cBhvr>
                        <p:cTn dur="500"/>
                        <p:tgtEl>
                          <p:spTgt spid="41165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11650"/>
                        </p:tgtEl>
                        <p:attrNameLst>
                          <p:attrName>style.visibility</p:attrName>
                        </p:attrNameLst>
                      </p:cBhvr>
                      <p:to>
                        <p:strVal val="visible"/>
                      </p:to>
                    </p:set>
                    <p:animEffect transition="in" filter="wipe(left)">
                      <p:cBhvr>
                        <p:cTn dur="500"/>
                        <p:tgtEl>
                          <p:spTgt spid="41165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11650"/>
                        </p:tgtEl>
                        <p:attrNameLst>
                          <p:attrName>style.visibility</p:attrName>
                        </p:attrNameLst>
                      </p:cBhvr>
                      <p:to>
                        <p:strVal val="visible"/>
                      </p:to>
                    </p:set>
                    <p:animEffect transition="in" filter="wipe(left)">
                      <p:cBhvr>
                        <p:cTn dur="500"/>
                        <p:tgtEl>
                          <p:spTgt spid="411650"/>
                        </p:tgtEl>
                      </p:cBhvr>
                    </p:animEffect>
                  </p:childTnLst>
                </p:cTn>
              </p:par>
            </p:tnLst>
          </p:tmpl>
        </p:tmplLst>
      </p:bldP>
      <p:bldP spid="41165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11652"/>
                        </p:tgtEl>
                        <p:attrNameLst>
                          <p:attrName>style.visibility</p:attrName>
                        </p:attrNameLst>
                      </p:cBhvr>
                      <p:to>
                        <p:strVal val="visible"/>
                      </p:to>
                    </p:set>
                    <p:animEffect transition="in" filter="wipe(left)">
                      <p:cBhvr>
                        <p:cTn dur="500"/>
                        <p:tgtEl>
                          <p:spTgt spid="41165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11652"/>
                        </p:tgtEl>
                        <p:attrNameLst>
                          <p:attrName>style.visibility</p:attrName>
                        </p:attrNameLst>
                      </p:cBhvr>
                      <p:to>
                        <p:strVal val="visible"/>
                      </p:to>
                    </p:set>
                    <p:animEffect transition="in" filter="wipe(left)">
                      <p:cBhvr>
                        <p:cTn dur="500"/>
                        <p:tgtEl>
                          <p:spTgt spid="41165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11652"/>
                        </p:tgtEl>
                        <p:attrNameLst>
                          <p:attrName>style.visibility</p:attrName>
                        </p:attrNameLst>
                      </p:cBhvr>
                      <p:to>
                        <p:strVal val="visible"/>
                      </p:to>
                    </p:set>
                    <p:animEffect transition="in" filter="wipe(left)">
                      <p:cBhvr>
                        <p:cTn dur="500"/>
                        <p:tgtEl>
                          <p:spTgt spid="411652"/>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28066"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28675" name="Rectangle 3"/>
          <p:cNvSpPr>
            <a:spLocks noGrp="1" noChangeArrowheads="1"/>
          </p:cNvSpPr>
          <p:nvPr>
            <p:ph type="title"/>
          </p:nvPr>
        </p:nvSpPr>
        <p:spPr bwMode="auto">
          <a:xfrm>
            <a:off x="381000" y="990600"/>
            <a:ext cx="8229600" cy="533400"/>
          </a:xfrm>
          <a:prstGeom prst="rect">
            <a:avLst/>
          </a:prstGeom>
          <a:gradFill rotWithShape="0">
            <a:gsLst>
              <a:gs pos="0">
                <a:srgbClr val="00468F"/>
              </a:gs>
              <a:gs pos="100000">
                <a:srgbClr val="648FBB"/>
              </a:gs>
            </a:gsLst>
            <a:lin ang="0" scaled="1"/>
          </a:gra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a:t>
            </a:r>
            <a:endParaRPr lang="en-CA" altLang="en-US" smtClean="0"/>
          </a:p>
        </p:txBody>
      </p:sp>
      <p:pic>
        <p:nvPicPr>
          <p:cNvPr id="728068" name="Picture 4" descr="but2">
            <a:hlinkClick r:id="" action="ppaction://hlinkshowjump?jump=nextslide" tooltip="Expand figure"/>
          </p:cNvPr>
          <p:cNvPicPr>
            <a:picLocks noChangeAspect="1" noChangeArrowheads="1"/>
          </p:cNvPicPr>
          <p:nvPr/>
        </p:nvPicPr>
        <p:blipFill>
          <a:blip r:embed="rId13"/>
          <a:srcRect/>
          <a:stretch>
            <a:fillRect/>
          </a:stretch>
        </p:blipFill>
        <p:spPr bwMode="auto">
          <a:xfrm>
            <a:off x="8566150" y="971550"/>
            <a:ext cx="581025" cy="581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64" r:id="rId1"/>
    <p:sldLayoutId id="2147484565" r:id="rId2"/>
    <p:sldLayoutId id="2147484566" r:id="rId3"/>
    <p:sldLayoutId id="2147484567" r:id="rId4"/>
    <p:sldLayoutId id="2147484568" r:id="rId5"/>
    <p:sldLayoutId id="2147484569" r:id="rId6"/>
    <p:sldLayoutId id="2147484570" r:id="rId7"/>
    <p:sldLayoutId id="2147484571" r:id="rId8"/>
    <p:sldLayoutId id="2147484572" r:id="rId9"/>
    <p:sldLayoutId id="2147484573" r:id="rId10"/>
    <p:sldLayoutId id="2147484574"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28066">
                                            <p:txEl>
                                              <p:pRg st="0" end="0"/>
                                            </p:txEl>
                                          </p:spTgt>
                                        </p:tgtEl>
                                        <p:attrNameLst>
                                          <p:attrName>style.visibility</p:attrName>
                                        </p:attrNameLst>
                                      </p:cBhvr>
                                      <p:to>
                                        <p:strVal val="visible"/>
                                      </p:to>
                                    </p:set>
                                    <p:animEffect transition="in" filter="wipe(left)">
                                      <p:cBhvr>
                                        <p:cTn id="7" dur="500"/>
                                        <p:tgtEl>
                                          <p:spTgt spid="7280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28066">
                                            <p:txEl>
                                              <p:pRg st="1" end="1"/>
                                            </p:txEl>
                                          </p:spTgt>
                                        </p:tgtEl>
                                        <p:attrNameLst>
                                          <p:attrName>style.visibility</p:attrName>
                                        </p:attrNameLst>
                                      </p:cBhvr>
                                      <p:to>
                                        <p:strVal val="visible"/>
                                      </p:to>
                                    </p:set>
                                    <p:animEffect transition="in" filter="wipe(left)">
                                      <p:cBhvr>
                                        <p:cTn id="12" dur="500"/>
                                        <p:tgtEl>
                                          <p:spTgt spid="72806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28066">
                                            <p:txEl>
                                              <p:pRg st="2" end="2"/>
                                            </p:txEl>
                                          </p:spTgt>
                                        </p:tgtEl>
                                        <p:attrNameLst>
                                          <p:attrName>style.visibility</p:attrName>
                                        </p:attrNameLst>
                                      </p:cBhvr>
                                      <p:to>
                                        <p:strVal val="visible"/>
                                      </p:to>
                                    </p:set>
                                    <p:animEffect transition="in" filter="wipe(left)">
                                      <p:cBhvr>
                                        <p:cTn id="17" dur="500"/>
                                        <p:tgtEl>
                                          <p:spTgt spid="72806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28066">
                                            <p:txEl>
                                              <p:pRg st="3" end="3"/>
                                            </p:txEl>
                                          </p:spTgt>
                                        </p:tgtEl>
                                        <p:attrNameLst>
                                          <p:attrName>style.visibility</p:attrName>
                                        </p:attrNameLst>
                                      </p:cBhvr>
                                      <p:to>
                                        <p:strVal val="visible"/>
                                      </p:to>
                                    </p:set>
                                    <p:animEffect transition="in" filter="wipe(left)">
                                      <p:cBhvr>
                                        <p:cTn id="22" dur="500"/>
                                        <p:tgtEl>
                                          <p:spTgt spid="728066">
                                            <p:txEl>
                                              <p:pRg st="3" end="3"/>
                                            </p:txEl>
                                          </p:spTgt>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7280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6"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728066"/>
                        </p:tgtEl>
                        <p:attrNameLst>
                          <p:attrName>style.visibility</p:attrName>
                        </p:attrNameLst>
                      </p:cBhvr>
                      <p:to>
                        <p:strVal val="visible"/>
                      </p:to>
                    </p:set>
                    <p:animEffect transition="in" filter="wipe(left)">
                      <p:cBhvr>
                        <p:cTn dur="500"/>
                        <p:tgtEl>
                          <p:spTgt spid="728066"/>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728066"/>
                        </p:tgtEl>
                        <p:attrNameLst>
                          <p:attrName>style.visibility</p:attrName>
                        </p:attrNameLst>
                      </p:cBhvr>
                      <p:to>
                        <p:strVal val="visible"/>
                      </p:to>
                    </p:set>
                    <p:animEffect transition="in" filter="wipe(left)">
                      <p:cBhvr>
                        <p:cTn dur="500"/>
                        <p:tgtEl>
                          <p:spTgt spid="728066"/>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728066"/>
                        </p:tgtEl>
                        <p:attrNameLst>
                          <p:attrName>style.visibility</p:attrName>
                        </p:attrNameLst>
                      </p:cBhvr>
                      <p:to>
                        <p:strVal val="visible"/>
                      </p:to>
                    </p:set>
                    <p:animEffect transition="in" filter="wipe(left)">
                      <p:cBhvr>
                        <p:cTn dur="500"/>
                        <p:tgtEl>
                          <p:spTgt spid="728066"/>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6821" name="Rectangle 5"/>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29699" name="Picture 6"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575" r:id="rId1"/>
    <p:sldLayoutId id="2147484576" r:id="rId2"/>
    <p:sldLayoutId id="2147484577" r:id="rId3"/>
    <p:sldLayoutId id="2147484578" r:id="rId4"/>
    <p:sldLayoutId id="2147484579" r:id="rId5"/>
    <p:sldLayoutId id="2147484580" r:id="rId6"/>
    <p:sldLayoutId id="2147484581" r:id="rId7"/>
    <p:sldLayoutId id="2147484582" r:id="rId8"/>
    <p:sldLayoutId id="2147484583" r:id="rId9"/>
    <p:sldLayoutId id="2147484584" r:id="rId10"/>
    <p:sldLayoutId id="2147484585"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6821">
                                            <p:txEl>
                                              <p:pRg st="0" end="0"/>
                                            </p:txEl>
                                          </p:spTgt>
                                        </p:tgtEl>
                                        <p:attrNameLst>
                                          <p:attrName>style.visibility</p:attrName>
                                        </p:attrNameLst>
                                      </p:cBhvr>
                                      <p:to>
                                        <p:strVal val="visible"/>
                                      </p:to>
                                    </p:set>
                                    <p:animEffect transition="in" filter="wipe(left)">
                                      <p:cBhvr>
                                        <p:cTn id="7" dur="500"/>
                                        <p:tgtEl>
                                          <p:spTgt spid="5468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6821">
                                            <p:txEl>
                                              <p:pRg st="1" end="1"/>
                                            </p:txEl>
                                          </p:spTgt>
                                        </p:tgtEl>
                                        <p:attrNameLst>
                                          <p:attrName>style.visibility</p:attrName>
                                        </p:attrNameLst>
                                      </p:cBhvr>
                                      <p:to>
                                        <p:strVal val="visible"/>
                                      </p:to>
                                    </p:set>
                                    <p:animEffect transition="in" filter="wipe(left)">
                                      <p:cBhvr>
                                        <p:cTn id="12" dur="500"/>
                                        <p:tgtEl>
                                          <p:spTgt spid="5468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6821">
                                            <p:txEl>
                                              <p:pRg st="2" end="2"/>
                                            </p:txEl>
                                          </p:spTgt>
                                        </p:tgtEl>
                                        <p:attrNameLst>
                                          <p:attrName>style.visibility</p:attrName>
                                        </p:attrNameLst>
                                      </p:cBhvr>
                                      <p:to>
                                        <p:strVal val="visible"/>
                                      </p:to>
                                    </p:set>
                                    <p:animEffect transition="in" filter="wipe(left)">
                                      <p:cBhvr>
                                        <p:cTn id="17" dur="500"/>
                                        <p:tgtEl>
                                          <p:spTgt spid="54682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6821">
                                            <p:txEl>
                                              <p:pRg st="3" end="3"/>
                                            </p:txEl>
                                          </p:spTgt>
                                        </p:tgtEl>
                                        <p:attrNameLst>
                                          <p:attrName>style.visibility</p:attrName>
                                        </p:attrNameLst>
                                      </p:cBhvr>
                                      <p:to>
                                        <p:strVal val="visible"/>
                                      </p:to>
                                    </p:set>
                                    <p:animEffect transition="in" filter="wipe(left)">
                                      <p:cBhvr>
                                        <p:cTn id="22" dur="500"/>
                                        <p:tgtEl>
                                          <p:spTgt spid="5468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1"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546821"/>
                        </p:tgtEl>
                        <p:attrNameLst>
                          <p:attrName>style.visibility</p:attrName>
                        </p:attrNameLst>
                      </p:cBhvr>
                      <p:to>
                        <p:strVal val="visible"/>
                      </p:to>
                    </p:set>
                    <p:animEffect transition="in" filter="wipe(left)">
                      <p:cBhvr>
                        <p:cTn dur="500"/>
                        <p:tgtEl>
                          <p:spTgt spid="546821"/>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546821"/>
                        </p:tgtEl>
                        <p:attrNameLst>
                          <p:attrName>style.visibility</p:attrName>
                        </p:attrNameLst>
                      </p:cBhvr>
                      <p:to>
                        <p:strVal val="visible"/>
                      </p:to>
                    </p:set>
                    <p:animEffect transition="in" filter="wipe(left)">
                      <p:cBhvr>
                        <p:cTn dur="500"/>
                        <p:tgtEl>
                          <p:spTgt spid="546821"/>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546821"/>
                        </p:tgtEl>
                        <p:attrNameLst>
                          <p:attrName>style.visibility</p:attrName>
                        </p:attrNameLst>
                      </p:cBhvr>
                      <p:to>
                        <p:strVal val="visible"/>
                      </p:to>
                    </p:set>
                    <p:animEffect transition="in" filter="wipe(left)">
                      <p:cBhvr>
                        <p:cTn dur="500"/>
                        <p:tgtEl>
                          <p:spTgt spid="546821"/>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3075" name="Picture 3"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4562">
                                            <p:txEl>
                                              <p:pRg st="0" end="0"/>
                                            </p:txEl>
                                          </p:spTgt>
                                        </p:tgtEl>
                                        <p:attrNameLst>
                                          <p:attrName>style.visibility</p:attrName>
                                        </p:attrNameLst>
                                      </p:cBhvr>
                                      <p:to>
                                        <p:strVal val="visible"/>
                                      </p:to>
                                    </p:set>
                                    <p:animEffect transition="in" filter="wipe(left)">
                                      <p:cBhvr>
                                        <p:cTn id="7" dur="500"/>
                                        <p:tgtEl>
                                          <p:spTgt spid="8345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34562">
                                            <p:txEl>
                                              <p:pRg st="1" end="1"/>
                                            </p:txEl>
                                          </p:spTgt>
                                        </p:tgtEl>
                                        <p:attrNameLst>
                                          <p:attrName>style.visibility</p:attrName>
                                        </p:attrNameLst>
                                      </p:cBhvr>
                                      <p:to>
                                        <p:strVal val="visible"/>
                                      </p:to>
                                    </p:set>
                                    <p:animEffect transition="in" filter="wipe(left)">
                                      <p:cBhvr>
                                        <p:cTn id="12" dur="500"/>
                                        <p:tgtEl>
                                          <p:spTgt spid="8345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4562">
                                            <p:txEl>
                                              <p:pRg st="2" end="2"/>
                                            </p:txEl>
                                          </p:spTgt>
                                        </p:tgtEl>
                                        <p:attrNameLst>
                                          <p:attrName>style.visibility</p:attrName>
                                        </p:attrNameLst>
                                      </p:cBhvr>
                                      <p:to>
                                        <p:strVal val="visible"/>
                                      </p:to>
                                    </p:set>
                                    <p:animEffect transition="in" filter="wipe(left)">
                                      <p:cBhvr>
                                        <p:cTn id="17" dur="500"/>
                                        <p:tgtEl>
                                          <p:spTgt spid="8345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34562">
                                            <p:txEl>
                                              <p:pRg st="3" end="3"/>
                                            </p:txEl>
                                          </p:spTgt>
                                        </p:tgtEl>
                                        <p:attrNameLst>
                                          <p:attrName>style.visibility</p:attrName>
                                        </p:attrNameLst>
                                      </p:cBhvr>
                                      <p:to>
                                        <p:strVal val="visible"/>
                                      </p:to>
                                    </p:set>
                                    <p:animEffect transition="in" filter="wipe(left)">
                                      <p:cBhvr>
                                        <p:cTn id="22" dur="500"/>
                                        <p:tgtEl>
                                          <p:spTgt spid="83456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4562"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34562"/>
                        </p:tgtEl>
                        <p:attrNameLst>
                          <p:attrName>style.visibility</p:attrName>
                        </p:attrNameLst>
                      </p:cBhvr>
                      <p:to>
                        <p:strVal val="visible"/>
                      </p:to>
                    </p:set>
                    <p:animEffect transition="in" filter="wipe(left)">
                      <p:cBhvr>
                        <p:cTn dur="500"/>
                        <p:tgtEl>
                          <p:spTgt spid="834562"/>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6375" y="68263"/>
            <a:ext cx="7413625"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206375" y="1514475"/>
            <a:ext cx="8716963" cy="4613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400" smtClean="0">
                <a:latin typeface="+mn-lt"/>
              </a:defRPr>
            </a:lvl1pPr>
          </a:lstStyle>
          <a:p>
            <a:pPr algn="l" rtl="0">
              <a:defRPr/>
            </a:pPr>
            <a:fld id="{22485E42-0B2B-4E98-A76D-8CC7EAA8E2CE}" type="datetimeFigureOut">
              <a:rPr lang="en-US" kern="1200">
                <a:solidFill>
                  <a:srgbClr val="000000"/>
                </a:solidFill>
                <a:latin typeface="Arial"/>
                <a:ea typeface="+mn-ea"/>
                <a:cs typeface="+mn-cs"/>
              </a:rPr>
              <a:pPr algn="l" rtl="0">
                <a:defRPr/>
              </a:pPr>
              <a:t>6/11/2009</a:t>
            </a:fld>
            <a:endParaRPr lang="en-US" kern="1200">
              <a:solidFill>
                <a:srgbClr val="000000"/>
              </a:solidFill>
              <a:latin typeface="Arial"/>
              <a:ea typeface="+mn-ea"/>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400">
                <a:latin typeface="+mn-lt"/>
              </a:defRPr>
            </a:lvl1pPr>
          </a:lstStyle>
          <a:p>
            <a:pPr rtl="0">
              <a:defRPr/>
            </a:pPr>
            <a:endParaRPr lang="en-US" kern="1200">
              <a:solidFill>
                <a:srgbClr val="000000"/>
              </a:solidFill>
              <a:latin typeface="Arial"/>
              <a:ea typeface="+mn-ea"/>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400" smtClean="0">
                <a:latin typeface="+mn-lt"/>
              </a:defRPr>
            </a:lvl1pPr>
          </a:lstStyle>
          <a:p>
            <a:pPr rtl="0">
              <a:defRPr/>
            </a:pPr>
            <a:fld id="{BFA159EA-9528-439E-84CA-E7CEB66FB69B}" type="slidenum">
              <a:rPr lang="en-US" kern="1200">
                <a:solidFill>
                  <a:srgbClr val="000000"/>
                </a:solidFill>
                <a:latin typeface="Arial"/>
                <a:ea typeface="+mn-ea"/>
                <a:cs typeface="+mn-cs"/>
              </a:rPr>
              <a:pPr rtl="0">
                <a:defRPr/>
              </a:pPr>
              <a:t>‹#›</a:t>
            </a:fld>
            <a:endParaRPr lang="en-US" kern="1200">
              <a:solidFill>
                <a:srgbClr val="000000"/>
              </a:solidFill>
              <a:latin typeface="Arial"/>
              <a:ea typeface="+mn-ea"/>
              <a:cs typeface="+mn-cs"/>
            </a:endParaRPr>
          </a:p>
        </p:txBody>
      </p:sp>
    </p:spTree>
  </p:cSld>
  <p:clrMap bg1="lt1" tx1="dk1" bg2="lt2" tx2="dk2" accent1="accent1" accent2="accent2" accent3="accent3" accent4="accent4" accent5="accent5" accent6="accent6" hlink="hlink" folHlink="folHlink"/>
  <p:sldLayoutIdLst>
    <p:sldLayoutId id="2147484591" r:id="rId1"/>
    <p:sldLayoutId id="2147484592" r:id="rId2"/>
    <p:sldLayoutId id="2147484593" r:id="rId3"/>
    <p:sldLayoutId id="2147484594" r:id="rId4"/>
    <p:sldLayoutId id="2147484595" r:id="rId5"/>
    <p:sldLayoutId id="2147484596" r:id="rId6"/>
    <p:sldLayoutId id="2147484597" r:id="rId7"/>
    <p:sldLayoutId id="2147484598" r:id="rId8"/>
    <p:sldLayoutId id="2147484599" r:id="rId9"/>
    <p:sldLayoutId id="2147484600" r:id="rId10"/>
    <p:sldLayoutId id="2147484601" r:id="rId11"/>
  </p:sldLayoutIdLst>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charset="0"/>
        </a:defRPr>
      </a:lvl2pPr>
      <a:lvl3pPr algn="l" rtl="0" fontAlgn="base">
        <a:spcBef>
          <a:spcPct val="0"/>
        </a:spcBef>
        <a:spcAft>
          <a:spcPct val="0"/>
        </a:spcAft>
        <a:defRPr sz="3600">
          <a:solidFill>
            <a:schemeClr val="tx1"/>
          </a:solidFill>
          <a:latin typeface="Arial" charset="0"/>
        </a:defRPr>
      </a:lvl3pPr>
      <a:lvl4pPr algn="l" rtl="0" fontAlgn="base">
        <a:spcBef>
          <a:spcPct val="0"/>
        </a:spcBef>
        <a:spcAft>
          <a:spcPct val="0"/>
        </a:spcAft>
        <a:defRPr sz="3600">
          <a:solidFill>
            <a:schemeClr val="tx1"/>
          </a:solidFill>
          <a:latin typeface="Arial" charset="0"/>
        </a:defRPr>
      </a:lvl4pPr>
      <a:lvl5pPr algn="l" rtl="0" fontAlgn="base">
        <a:spcBef>
          <a:spcPct val="0"/>
        </a:spcBef>
        <a:spcAft>
          <a:spcPct val="0"/>
        </a:spcAft>
        <a:defRPr sz="3600">
          <a:solidFill>
            <a:schemeClr val="tx1"/>
          </a:solidFill>
          <a:latin typeface="Arial" charset="0"/>
        </a:defRPr>
      </a:lvl5pPr>
      <a:lvl6pPr marL="412394" algn="l" defTabSz="915001" rtl="0" eaLnBrk="1" fontAlgn="base" hangingPunct="1">
        <a:spcBef>
          <a:spcPct val="0"/>
        </a:spcBef>
        <a:spcAft>
          <a:spcPct val="0"/>
        </a:spcAft>
        <a:defRPr sz="3600">
          <a:solidFill>
            <a:schemeClr val="tx1"/>
          </a:solidFill>
          <a:latin typeface="Arial" charset="0"/>
        </a:defRPr>
      </a:lvl6pPr>
      <a:lvl7pPr marL="824789" algn="l" defTabSz="915001" rtl="0" eaLnBrk="1" fontAlgn="base" hangingPunct="1">
        <a:spcBef>
          <a:spcPct val="0"/>
        </a:spcBef>
        <a:spcAft>
          <a:spcPct val="0"/>
        </a:spcAft>
        <a:defRPr sz="3600">
          <a:solidFill>
            <a:schemeClr val="tx1"/>
          </a:solidFill>
          <a:latin typeface="Arial" charset="0"/>
        </a:defRPr>
      </a:lvl7pPr>
      <a:lvl8pPr marL="1237183" algn="l" defTabSz="915001" rtl="0" eaLnBrk="1" fontAlgn="base" hangingPunct="1">
        <a:spcBef>
          <a:spcPct val="0"/>
        </a:spcBef>
        <a:spcAft>
          <a:spcPct val="0"/>
        </a:spcAft>
        <a:defRPr sz="3600">
          <a:solidFill>
            <a:schemeClr val="tx1"/>
          </a:solidFill>
          <a:latin typeface="Arial" charset="0"/>
        </a:defRPr>
      </a:lvl8pPr>
      <a:lvl9pPr marL="1649578" algn="l" defTabSz="915001" rtl="0" eaLnBrk="1" fontAlgn="base" hangingPunct="1">
        <a:spcBef>
          <a:spcPct val="0"/>
        </a:spcBef>
        <a:spcAft>
          <a:spcPct val="0"/>
        </a:spcAft>
        <a:defRPr sz="3600">
          <a:solidFill>
            <a:schemeClr val="tx1"/>
          </a:solidFill>
          <a:latin typeface="Arial" charset="0"/>
        </a:defRPr>
      </a:lvl9pPr>
    </p:titleStyle>
    <p:bodyStyle>
      <a:lvl1pPr marL="341313" indent="-341313"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470071" indent="-229108" algn="l" defTabSz="915001" rtl="0" eaLnBrk="1" fontAlgn="base" hangingPunct="1">
        <a:spcBef>
          <a:spcPct val="20000"/>
        </a:spcBef>
        <a:spcAft>
          <a:spcPct val="0"/>
        </a:spcAft>
        <a:buChar char="»"/>
        <a:defRPr sz="2000">
          <a:solidFill>
            <a:schemeClr val="tx1"/>
          </a:solidFill>
          <a:latin typeface="+mn-lt"/>
        </a:defRPr>
      </a:lvl6pPr>
      <a:lvl7pPr marL="2882465" indent="-229108" algn="l" defTabSz="915001" rtl="0" eaLnBrk="1" fontAlgn="base" hangingPunct="1">
        <a:spcBef>
          <a:spcPct val="20000"/>
        </a:spcBef>
        <a:spcAft>
          <a:spcPct val="0"/>
        </a:spcAft>
        <a:buChar char="»"/>
        <a:defRPr sz="2000">
          <a:solidFill>
            <a:schemeClr val="tx1"/>
          </a:solidFill>
          <a:latin typeface="+mn-lt"/>
        </a:defRPr>
      </a:lvl7pPr>
      <a:lvl8pPr marL="3294860" indent="-229108" algn="l" defTabSz="915001" rtl="0" eaLnBrk="1" fontAlgn="base" hangingPunct="1">
        <a:spcBef>
          <a:spcPct val="20000"/>
        </a:spcBef>
        <a:spcAft>
          <a:spcPct val="0"/>
        </a:spcAft>
        <a:buChar char="»"/>
        <a:defRPr sz="2000">
          <a:solidFill>
            <a:schemeClr val="tx1"/>
          </a:solidFill>
          <a:latin typeface="+mn-lt"/>
        </a:defRPr>
      </a:lvl8pPr>
      <a:lvl9pPr marL="3707254" indent="-229108" algn="l" defTabSz="915001"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36610"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836611" name="Rectangle 3"/>
          <p:cNvSpPr>
            <a:spLocks noChangeArrowheads="1"/>
          </p:cNvSpPr>
          <p:nvPr/>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endParaRPr>
          </a:p>
        </p:txBody>
      </p:sp>
      <p:pic>
        <p:nvPicPr>
          <p:cNvPr id="4100" name="Picture 4" descr="eoyl"/>
          <p:cNvPicPr>
            <a:picLocks noChangeAspect="1" noChangeArrowheads="1"/>
          </p:cNvPicPr>
          <p:nvPr userDrawn="1"/>
        </p:nvPicPr>
        <p:blipFill>
          <a:blip r:embed="rId13"/>
          <a:srcRect/>
          <a:stretch>
            <a:fillRect/>
          </a:stretch>
        </p:blipFill>
        <p:spPr bwMode="auto">
          <a:xfrm>
            <a:off x="0" y="0"/>
            <a:ext cx="9144000" cy="1289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36610">
                                            <p:txEl>
                                              <p:pRg st="0" end="0"/>
                                            </p:txEl>
                                          </p:spTgt>
                                        </p:tgtEl>
                                        <p:attrNameLst>
                                          <p:attrName>style.visibility</p:attrName>
                                        </p:attrNameLst>
                                      </p:cBhvr>
                                      <p:to>
                                        <p:strVal val="visible"/>
                                      </p:to>
                                    </p:set>
                                    <p:animEffect transition="in" filter="wipe(left)">
                                      <p:cBhvr>
                                        <p:cTn id="7" dur="500"/>
                                        <p:tgtEl>
                                          <p:spTgt spid="8366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36610">
                                            <p:txEl>
                                              <p:pRg st="1" end="1"/>
                                            </p:txEl>
                                          </p:spTgt>
                                        </p:tgtEl>
                                        <p:attrNameLst>
                                          <p:attrName>style.visibility</p:attrName>
                                        </p:attrNameLst>
                                      </p:cBhvr>
                                      <p:to>
                                        <p:strVal val="visible"/>
                                      </p:to>
                                    </p:set>
                                    <p:animEffect transition="in" filter="wipe(left)">
                                      <p:cBhvr>
                                        <p:cTn id="12" dur="500"/>
                                        <p:tgtEl>
                                          <p:spTgt spid="8366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36610">
                                            <p:txEl>
                                              <p:pRg st="2" end="2"/>
                                            </p:txEl>
                                          </p:spTgt>
                                        </p:tgtEl>
                                        <p:attrNameLst>
                                          <p:attrName>style.visibility</p:attrName>
                                        </p:attrNameLst>
                                      </p:cBhvr>
                                      <p:to>
                                        <p:strVal val="visible"/>
                                      </p:to>
                                    </p:set>
                                    <p:animEffect transition="in" filter="wipe(left)">
                                      <p:cBhvr>
                                        <p:cTn id="17" dur="500"/>
                                        <p:tgtEl>
                                          <p:spTgt spid="8366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36610">
                                            <p:txEl>
                                              <p:pRg st="3" end="3"/>
                                            </p:txEl>
                                          </p:spTgt>
                                        </p:tgtEl>
                                        <p:attrNameLst>
                                          <p:attrName>style.visibility</p:attrName>
                                        </p:attrNameLst>
                                      </p:cBhvr>
                                      <p:to>
                                        <p:strVal val="visible"/>
                                      </p:to>
                                    </p:set>
                                    <p:animEffect transition="in" filter="wipe(left)">
                                      <p:cBhvr>
                                        <p:cTn id="22" dur="500"/>
                                        <p:tgtEl>
                                          <p:spTgt spid="8366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661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836610"/>
                        </p:tgtEl>
                        <p:attrNameLst>
                          <p:attrName>style.visibility</p:attrName>
                        </p:attrNameLst>
                      </p:cBhvr>
                      <p:to>
                        <p:strVal val="visible"/>
                      </p:to>
                    </p:set>
                    <p:animEffect transition="in" filter="wipe(left)">
                      <p:cBhvr>
                        <p:cTn dur="500"/>
                        <p:tgtEl>
                          <p:spTgt spid="83661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836610"/>
                        </p:tgtEl>
                        <p:attrNameLst>
                          <p:attrName>style.visibility</p:attrName>
                        </p:attrNameLst>
                      </p:cBhvr>
                      <p:to>
                        <p:strVal val="visible"/>
                      </p:to>
                    </p:set>
                    <p:animEffect transition="in" filter="wipe(left)">
                      <p:cBhvr>
                        <p:cTn dur="500"/>
                        <p:tgtEl>
                          <p:spTgt spid="83661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836610"/>
                        </p:tgtEl>
                        <p:attrNameLst>
                          <p:attrName>style.visibility</p:attrName>
                        </p:attrNameLst>
                      </p:cBhvr>
                      <p:to>
                        <p:strVal val="visible"/>
                      </p:to>
                    </p:set>
                    <p:animEffect transition="in" filter="wipe(left)">
                      <p:cBhvr>
                        <p:cTn dur="500"/>
                        <p:tgtEl>
                          <p:spTgt spid="836610"/>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43011" name="Rectangle 3"/>
          <p:cNvSpPr>
            <a:spLocks noChangeArrowheads="1"/>
          </p:cNvSpPr>
          <p:nvPr/>
        </p:nvSpPr>
        <p:spPr bwMode="auto">
          <a:xfrm>
            <a:off x="3276600" y="914400"/>
            <a:ext cx="4114800" cy="549275"/>
          </a:xfrm>
          <a:prstGeom prst="rect">
            <a:avLst/>
          </a:prstGeom>
          <a:noFill/>
          <a:ln w="9525">
            <a:noFill/>
            <a:miter lim="800000"/>
            <a:headEnd/>
            <a:tailEnd/>
          </a:ln>
          <a:effectLst/>
        </p:spPr>
        <p:txBody>
          <a:bodyPr/>
          <a:lstStyle/>
          <a:p>
            <a:pPr marL="342900" indent="-342900">
              <a:spcBef>
                <a:spcPct val="20000"/>
              </a:spcBef>
              <a:buClr>
                <a:srgbClr val="00468F"/>
              </a:buClr>
              <a:buFont typeface="Webdings" pitchFamily="18" charset="2"/>
              <a:buChar char="&lt;"/>
              <a:defRPr/>
            </a:pPr>
            <a:endParaRPr lang="en-CA" altLang="en-US" sz="2800" b="1">
              <a:solidFill>
                <a:srgbClr val="00468F"/>
              </a:solidFill>
            </a:endParaRPr>
          </a:p>
        </p:txBody>
      </p:sp>
      <p:pic>
        <p:nvPicPr>
          <p:cNvPr id="5124" name="Picture 4" descr="eousecon"/>
          <p:cNvPicPr>
            <a:picLocks noChangeAspect="1" noChangeArrowheads="1"/>
          </p:cNvPicPr>
          <p:nvPr userDrawn="1"/>
        </p:nvPicPr>
        <p:blipFill>
          <a:blip r:embed="rId13"/>
          <a:srcRect/>
          <a:stretch>
            <a:fillRect/>
          </a:stretch>
        </p:blipFill>
        <p:spPr bwMode="auto">
          <a:xfrm>
            <a:off x="0" y="0"/>
            <a:ext cx="9144000" cy="1287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3010">
                                            <p:txEl>
                                              <p:pRg st="0" end="0"/>
                                            </p:txEl>
                                          </p:spTgt>
                                        </p:tgtEl>
                                        <p:attrNameLst>
                                          <p:attrName>style.visibility</p:attrName>
                                        </p:attrNameLst>
                                      </p:cBhvr>
                                      <p:to>
                                        <p:strVal val="visible"/>
                                      </p:to>
                                    </p:set>
                                    <p:animEffect transition="in" filter="wipe(left)">
                                      <p:cBhvr>
                                        <p:cTn id="7" dur="500"/>
                                        <p:tgtEl>
                                          <p:spTgt spid="430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3010">
                                            <p:txEl>
                                              <p:pRg st="1" end="1"/>
                                            </p:txEl>
                                          </p:spTgt>
                                        </p:tgtEl>
                                        <p:attrNameLst>
                                          <p:attrName>style.visibility</p:attrName>
                                        </p:attrNameLst>
                                      </p:cBhvr>
                                      <p:to>
                                        <p:strVal val="visible"/>
                                      </p:to>
                                    </p:set>
                                    <p:animEffect transition="in" filter="wipe(left)">
                                      <p:cBhvr>
                                        <p:cTn id="12" dur="500"/>
                                        <p:tgtEl>
                                          <p:spTgt spid="430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3010">
                                            <p:txEl>
                                              <p:pRg st="2" end="2"/>
                                            </p:txEl>
                                          </p:spTgt>
                                        </p:tgtEl>
                                        <p:attrNameLst>
                                          <p:attrName>style.visibility</p:attrName>
                                        </p:attrNameLst>
                                      </p:cBhvr>
                                      <p:to>
                                        <p:strVal val="visible"/>
                                      </p:to>
                                    </p:set>
                                    <p:animEffect transition="in" filter="wipe(left)">
                                      <p:cBhvr>
                                        <p:cTn id="17" dur="500"/>
                                        <p:tgtEl>
                                          <p:spTgt spid="430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010">
                                            <p:txEl>
                                              <p:pRg st="3" end="3"/>
                                            </p:txEl>
                                          </p:spTgt>
                                        </p:tgtEl>
                                        <p:attrNameLst>
                                          <p:attrName>style.visibility</p:attrName>
                                        </p:attrNameLst>
                                      </p:cBhvr>
                                      <p:to>
                                        <p:strVal val="visible"/>
                                      </p:to>
                                    </p:set>
                                    <p:animEffect transition="in" filter="wipe(left)">
                                      <p:cBhvr>
                                        <p:cTn id="22" dur="500"/>
                                        <p:tgtEl>
                                          <p:spTgt spid="430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43011">
                                            <p:txEl>
                                              <p:pRg st="0" end="0"/>
                                            </p:txEl>
                                          </p:spTgt>
                                        </p:tgtEl>
                                        <p:attrNameLst>
                                          <p:attrName>style.visibility</p:attrName>
                                        </p:attrNameLst>
                                      </p:cBhvr>
                                      <p:to>
                                        <p:strVal val="visible"/>
                                      </p:to>
                                    </p:set>
                                    <p:animEffect transition="in" filter="wipe(left)">
                                      <p:cBhvr>
                                        <p:cTn id="27" dur="500"/>
                                        <p:tgtEl>
                                          <p:spTgt spid="430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010"/>
                        </p:tgtEl>
                        <p:attrNameLst>
                          <p:attrName>style.visibility</p:attrName>
                        </p:attrNameLst>
                      </p:cBhvr>
                      <p:to>
                        <p:strVal val="visible"/>
                      </p:to>
                    </p:set>
                    <p:animEffect transition="in" filter="wipe(left)">
                      <p:cBhvr>
                        <p:cTn dur="500"/>
                        <p:tgtEl>
                          <p:spTgt spid="43010"/>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010"/>
                        </p:tgtEl>
                        <p:attrNameLst>
                          <p:attrName>style.visibility</p:attrName>
                        </p:attrNameLst>
                      </p:cBhvr>
                      <p:to>
                        <p:strVal val="visible"/>
                      </p:to>
                    </p:set>
                    <p:animEffect transition="in" filter="wipe(left)">
                      <p:cBhvr>
                        <p:cTn dur="500"/>
                        <p:tgtEl>
                          <p:spTgt spid="43010"/>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010"/>
                        </p:tgtEl>
                        <p:attrNameLst>
                          <p:attrName>style.visibility</p:attrName>
                        </p:attrNameLst>
                      </p:cBhvr>
                      <p:to>
                        <p:strVal val="visible"/>
                      </p:to>
                    </p:set>
                    <p:animEffect transition="in" filter="wipe(left)">
                      <p:cBhvr>
                        <p:cTn dur="500"/>
                        <p:tgtEl>
                          <p:spTgt spid="43010"/>
                        </p:tgtEl>
                      </p:cBhvr>
                    </p:animEffect>
                  </p:childTnLst>
                </p:cTn>
              </p:par>
            </p:tnLst>
          </p:tmpl>
        </p:tmplLst>
      </p:bldP>
      <p:bldP spid="43011"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3011"/>
                        </p:tgtEl>
                        <p:attrNameLst>
                          <p:attrName>style.visibility</p:attrName>
                        </p:attrNameLst>
                      </p:cBhvr>
                      <p:to>
                        <p:strVal val="visible"/>
                      </p:to>
                    </p:set>
                    <p:animEffect transition="in" filter="wipe(left)">
                      <p:cBhvr>
                        <p:cTn dur="500"/>
                        <p:tgtEl>
                          <p:spTgt spid="43011"/>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3011"/>
                        </p:tgtEl>
                        <p:attrNameLst>
                          <p:attrName>style.visibility</p:attrName>
                        </p:attrNameLst>
                      </p:cBhvr>
                      <p:to>
                        <p:strVal val="visible"/>
                      </p:to>
                    </p:set>
                    <p:animEffect transition="in" filter="wipe(left)">
                      <p:cBhvr>
                        <p:cTn dur="500"/>
                        <p:tgtEl>
                          <p:spTgt spid="43011"/>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3011"/>
                        </p:tgtEl>
                        <p:attrNameLst>
                          <p:attrName>style.visibility</p:attrName>
                        </p:attrNameLst>
                      </p:cBhvr>
                      <p:to>
                        <p:strVal val="visible"/>
                      </p:to>
                    </p:set>
                    <p:animEffect transition="in" filter="wipe(left)">
                      <p:cBhvr>
                        <p:cTn dur="500"/>
                        <p:tgtEl>
                          <p:spTgt spid="43011"/>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pic>
        <p:nvPicPr>
          <p:cNvPr id="6147" name="Picture 3" descr="eogloecon"/>
          <p:cNvPicPr>
            <a:picLocks noChangeAspect="1" noChangeArrowheads="1"/>
          </p:cNvPicPr>
          <p:nvPr userDrawn="1"/>
        </p:nvPicPr>
        <p:blipFill>
          <a:blip r:embed="rId13"/>
          <a:srcRect/>
          <a:stretch>
            <a:fillRect/>
          </a:stretch>
        </p:blipFill>
        <p:spPr bwMode="auto">
          <a:xfrm>
            <a:off x="0" y="0"/>
            <a:ext cx="9144000" cy="12922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24" r:id="rId1"/>
    <p:sldLayoutId id="2147484325" r:id="rId2"/>
    <p:sldLayoutId id="2147484326" r:id="rId3"/>
    <p:sldLayoutId id="2147484327" r:id="rId4"/>
    <p:sldLayoutId id="2147484328" r:id="rId5"/>
    <p:sldLayoutId id="2147484329" r:id="rId6"/>
    <p:sldLayoutId id="2147484330" r:id="rId7"/>
    <p:sldLayoutId id="2147484331" r:id="rId8"/>
    <p:sldLayoutId id="2147484332" r:id="rId9"/>
    <p:sldLayoutId id="2147484333" r:id="rId10"/>
    <p:sldLayoutId id="2147484334"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wipe(left)">
                                      <p:cBhvr>
                                        <p:cTn id="7" dur="500"/>
                                        <p:tgtEl>
                                          <p:spTgt spid="450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5058">
                                            <p:txEl>
                                              <p:pRg st="1" end="1"/>
                                            </p:txEl>
                                          </p:spTgt>
                                        </p:tgtEl>
                                        <p:attrNameLst>
                                          <p:attrName>style.visibility</p:attrName>
                                        </p:attrNameLst>
                                      </p:cBhvr>
                                      <p:to>
                                        <p:strVal val="visible"/>
                                      </p:to>
                                    </p:set>
                                    <p:animEffect transition="in" filter="wipe(left)">
                                      <p:cBhvr>
                                        <p:cTn id="12" dur="500"/>
                                        <p:tgtEl>
                                          <p:spTgt spid="450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058">
                                            <p:txEl>
                                              <p:pRg st="2" end="2"/>
                                            </p:txEl>
                                          </p:spTgt>
                                        </p:tgtEl>
                                        <p:attrNameLst>
                                          <p:attrName>style.visibility</p:attrName>
                                        </p:attrNameLst>
                                      </p:cBhvr>
                                      <p:to>
                                        <p:strVal val="visible"/>
                                      </p:to>
                                    </p:set>
                                    <p:animEffect transition="in" filter="wipe(left)">
                                      <p:cBhvr>
                                        <p:cTn id="17" dur="500"/>
                                        <p:tgtEl>
                                          <p:spTgt spid="450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5058">
                                            <p:txEl>
                                              <p:pRg st="3" end="3"/>
                                            </p:txEl>
                                          </p:spTgt>
                                        </p:tgtEl>
                                        <p:attrNameLst>
                                          <p:attrName>style.visibility</p:attrName>
                                        </p:attrNameLst>
                                      </p:cBhvr>
                                      <p:to>
                                        <p:strVal val="visible"/>
                                      </p:to>
                                    </p:set>
                                    <p:animEffect transition="in" filter="wipe(left)">
                                      <p:cBhvr>
                                        <p:cTn id="22" dur="500"/>
                                        <p:tgtEl>
                                          <p:spTgt spid="450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45058"/>
                        </p:tgtEl>
                        <p:attrNameLst>
                          <p:attrName>style.visibility</p:attrName>
                        </p:attrNameLst>
                      </p:cBhvr>
                      <p:to>
                        <p:strVal val="visible"/>
                      </p:to>
                    </p:set>
                    <p:animEffect transition="in" filter="wipe(left)">
                      <p:cBhvr>
                        <p:cTn dur="500"/>
                        <p:tgtEl>
                          <p:spTgt spid="45058"/>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45058"/>
                        </p:tgtEl>
                        <p:attrNameLst>
                          <p:attrName>style.visibility</p:attrName>
                        </p:attrNameLst>
                      </p:cBhvr>
                      <p:to>
                        <p:strVal val="visible"/>
                      </p:to>
                    </p:set>
                    <p:animEffect transition="in" filter="wipe(left)">
                      <p:cBhvr>
                        <p:cTn dur="500"/>
                        <p:tgtEl>
                          <p:spTgt spid="45058"/>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45058"/>
                        </p:tgtEl>
                        <p:attrNameLst>
                          <p:attrName>style.visibility</p:attrName>
                        </p:attrNameLst>
                      </p:cBhvr>
                      <p:to>
                        <p:strVal val="visible"/>
                      </p:to>
                    </p:set>
                    <p:animEffect transition="in" filter="wipe(left)">
                      <p:cBhvr>
                        <p:cTn dur="500"/>
                        <p:tgtEl>
                          <p:spTgt spid="45058"/>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pitchFamily="34" charset="0"/>
        </a:defRPr>
      </a:lvl2pPr>
      <a:lvl3pPr algn="l" rtl="0" eaLnBrk="0" fontAlgn="base" hangingPunct="0">
        <a:spcBef>
          <a:spcPct val="0"/>
        </a:spcBef>
        <a:spcAft>
          <a:spcPct val="0"/>
        </a:spcAft>
        <a:defRPr sz="2600" b="1">
          <a:solidFill>
            <a:schemeClr val="bg1"/>
          </a:solidFill>
          <a:latin typeface="Arial" pitchFamily="34" charset="0"/>
        </a:defRPr>
      </a:lvl3pPr>
      <a:lvl4pPr algn="l" rtl="0" eaLnBrk="0" fontAlgn="base" hangingPunct="0">
        <a:spcBef>
          <a:spcPct val="0"/>
        </a:spcBef>
        <a:spcAft>
          <a:spcPct val="0"/>
        </a:spcAft>
        <a:defRPr sz="2600" b="1">
          <a:solidFill>
            <a:schemeClr val="bg1"/>
          </a:solidFill>
          <a:latin typeface="Arial" pitchFamily="34" charset="0"/>
        </a:defRPr>
      </a:lvl4pPr>
      <a:lvl5pPr algn="l" rtl="0" eaLnBrk="0" fontAlgn="base" hangingPunct="0">
        <a:spcBef>
          <a:spcPct val="0"/>
        </a:spcBef>
        <a:spcAft>
          <a:spcPct val="0"/>
        </a:spcAft>
        <a:defRPr sz="2600" b="1">
          <a:solidFill>
            <a:schemeClr val="bg1"/>
          </a:solidFill>
          <a:latin typeface="Arial" pitchFamily="34" charset="0"/>
        </a:defRPr>
      </a:lvl5pPr>
      <a:lvl6pPr marL="457200" algn="l" rtl="0" fontAlgn="base">
        <a:spcBef>
          <a:spcPct val="0"/>
        </a:spcBef>
        <a:spcAft>
          <a:spcPct val="0"/>
        </a:spcAft>
        <a:defRPr sz="2600" b="1">
          <a:solidFill>
            <a:schemeClr val="bg1"/>
          </a:solidFill>
          <a:latin typeface="Arial" pitchFamily="34" charset="0"/>
        </a:defRPr>
      </a:lvl6pPr>
      <a:lvl7pPr marL="914400" algn="l" rtl="0" fontAlgn="base">
        <a:spcBef>
          <a:spcPct val="0"/>
        </a:spcBef>
        <a:spcAft>
          <a:spcPct val="0"/>
        </a:spcAft>
        <a:defRPr sz="2600" b="1">
          <a:solidFill>
            <a:schemeClr val="bg1"/>
          </a:solidFill>
          <a:latin typeface="Arial" pitchFamily="34" charset="0"/>
        </a:defRPr>
      </a:lvl7pPr>
      <a:lvl8pPr marL="1371600" algn="l" rtl="0" fontAlgn="base">
        <a:spcBef>
          <a:spcPct val="0"/>
        </a:spcBef>
        <a:spcAft>
          <a:spcPct val="0"/>
        </a:spcAft>
        <a:defRPr sz="2600" b="1">
          <a:solidFill>
            <a:schemeClr val="bg1"/>
          </a:solidFill>
          <a:latin typeface="Arial" pitchFamily="34" charset="0"/>
        </a:defRPr>
      </a:lvl8pPr>
      <a:lvl9pPr marL="1828800" algn="l" rtl="0" fontAlgn="base">
        <a:spcBef>
          <a:spcPct val="0"/>
        </a:spcBef>
        <a:spcAft>
          <a:spcPct val="0"/>
        </a:spcAft>
        <a:defRPr sz="2600" b="1">
          <a:solidFill>
            <a:schemeClr val="bg1"/>
          </a:solidFill>
          <a:latin typeface="Arial" pitchFamily="34"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00468F"/>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206375" y="68263"/>
            <a:ext cx="7413625"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7171" name="Rectangle 3"/>
          <p:cNvSpPr>
            <a:spLocks noGrp="1" noChangeArrowheads="1"/>
          </p:cNvSpPr>
          <p:nvPr>
            <p:ph type="body" idx="1"/>
          </p:nvPr>
        </p:nvSpPr>
        <p:spPr bwMode="auto">
          <a:xfrm>
            <a:off x="206375" y="1514475"/>
            <a:ext cx="8716963" cy="4613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400" smtClean="0">
                <a:solidFill>
                  <a:srgbClr val="000000"/>
                </a:solidFill>
                <a:latin typeface="+mn-lt"/>
              </a:defRPr>
            </a:lvl1pPr>
          </a:lstStyle>
          <a:p>
            <a:pPr>
              <a:defRPr/>
            </a:pPr>
            <a:fld id="{B0C262E1-9114-40F0-A509-D7370142480C}" type="datetimeFigureOut">
              <a:rPr lang="en-US"/>
              <a:pPr>
                <a:defRPr/>
              </a:pPr>
              <a:t>6/11/2009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400" smtClean="0">
                <a:solidFill>
                  <a:srgbClr val="000000"/>
                </a:solidFill>
                <a:latin typeface="+mn-lt"/>
              </a:defRPr>
            </a:lvl1pPr>
          </a:lstStyle>
          <a:p>
            <a:pPr>
              <a:defRPr/>
            </a:pPr>
            <a:fld id="{FDFC2F6E-4821-4782-BD71-535C46B307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7"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charset="0"/>
        </a:defRPr>
      </a:lvl2pPr>
      <a:lvl3pPr algn="l" rtl="0" fontAlgn="base">
        <a:spcBef>
          <a:spcPct val="0"/>
        </a:spcBef>
        <a:spcAft>
          <a:spcPct val="0"/>
        </a:spcAft>
        <a:defRPr sz="3600">
          <a:solidFill>
            <a:schemeClr val="tx1"/>
          </a:solidFill>
          <a:latin typeface="Arial" charset="0"/>
        </a:defRPr>
      </a:lvl3pPr>
      <a:lvl4pPr algn="l" rtl="0" fontAlgn="base">
        <a:spcBef>
          <a:spcPct val="0"/>
        </a:spcBef>
        <a:spcAft>
          <a:spcPct val="0"/>
        </a:spcAft>
        <a:defRPr sz="3600">
          <a:solidFill>
            <a:schemeClr val="tx1"/>
          </a:solidFill>
          <a:latin typeface="Arial" charset="0"/>
        </a:defRPr>
      </a:lvl4pPr>
      <a:lvl5pPr algn="l" rtl="0" fontAlgn="base">
        <a:spcBef>
          <a:spcPct val="0"/>
        </a:spcBef>
        <a:spcAft>
          <a:spcPct val="0"/>
        </a:spcAft>
        <a:defRPr sz="3600">
          <a:solidFill>
            <a:schemeClr val="tx1"/>
          </a:solidFill>
          <a:latin typeface="Arial" charset="0"/>
        </a:defRPr>
      </a:lvl5pPr>
      <a:lvl6pPr marL="412394" algn="l" defTabSz="915001" rtl="0" eaLnBrk="1" fontAlgn="base" hangingPunct="1">
        <a:spcBef>
          <a:spcPct val="0"/>
        </a:spcBef>
        <a:spcAft>
          <a:spcPct val="0"/>
        </a:spcAft>
        <a:defRPr sz="3600">
          <a:solidFill>
            <a:schemeClr val="tx1"/>
          </a:solidFill>
          <a:latin typeface="Arial" charset="0"/>
        </a:defRPr>
      </a:lvl6pPr>
      <a:lvl7pPr marL="824789" algn="l" defTabSz="915001" rtl="0" eaLnBrk="1" fontAlgn="base" hangingPunct="1">
        <a:spcBef>
          <a:spcPct val="0"/>
        </a:spcBef>
        <a:spcAft>
          <a:spcPct val="0"/>
        </a:spcAft>
        <a:defRPr sz="3600">
          <a:solidFill>
            <a:schemeClr val="tx1"/>
          </a:solidFill>
          <a:latin typeface="Arial" charset="0"/>
        </a:defRPr>
      </a:lvl7pPr>
      <a:lvl8pPr marL="1237183" algn="l" defTabSz="915001" rtl="0" eaLnBrk="1" fontAlgn="base" hangingPunct="1">
        <a:spcBef>
          <a:spcPct val="0"/>
        </a:spcBef>
        <a:spcAft>
          <a:spcPct val="0"/>
        </a:spcAft>
        <a:defRPr sz="3600">
          <a:solidFill>
            <a:schemeClr val="tx1"/>
          </a:solidFill>
          <a:latin typeface="Arial" charset="0"/>
        </a:defRPr>
      </a:lvl8pPr>
      <a:lvl9pPr marL="1649578" algn="l" defTabSz="915001" rtl="0" eaLnBrk="1" fontAlgn="base" hangingPunct="1">
        <a:spcBef>
          <a:spcPct val="0"/>
        </a:spcBef>
        <a:spcAft>
          <a:spcPct val="0"/>
        </a:spcAft>
        <a:defRPr sz="3600">
          <a:solidFill>
            <a:schemeClr val="tx1"/>
          </a:solidFill>
          <a:latin typeface="Arial" charset="0"/>
        </a:defRPr>
      </a:lvl9pPr>
    </p:titleStyle>
    <p:bodyStyle>
      <a:lvl1pPr marL="341313" indent="-341313"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470071" indent="-229108" algn="l" defTabSz="915001" rtl="0" eaLnBrk="1" fontAlgn="base" hangingPunct="1">
        <a:spcBef>
          <a:spcPct val="20000"/>
        </a:spcBef>
        <a:spcAft>
          <a:spcPct val="0"/>
        </a:spcAft>
        <a:buChar char="»"/>
        <a:defRPr sz="2000">
          <a:solidFill>
            <a:schemeClr val="tx1"/>
          </a:solidFill>
          <a:latin typeface="+mn-lt"/>
        </a:defRPr>
      </a:lvl6pPr>
      <a:lvl7pPr marL="2882465" indent="-229108" algn="l" defTabSz="915001" rtl="0" eaLnBrk="1" fontAlgn="base" hangingPunct="1">
        <a:spcBef>
          <a:spcPct val="20000"/>
        </a:spcBef>
        <a:spcAft>
          <a:spcPct val="0"/>
        </a:spcAft>
        <a:buChar char="»"/>
        <a:defRPr sz="2000">
          <a:solidFill>
            <a:schemeClr val="tx1"/>
          </a:solidFill>
          <a:latin typeface="+mn-lt"/>
        </a:defRPr>
      </a:lvl7pPr>
      <a:lvl8pPr marL="3294860" indent="-229108" algn="l" defTabSz="915001" rtl="0" eaLnBrk="1" fontAlgn="base" hangingPunct="1">
        <a:spcBef>
          <a:spcPct val="20000"/>
        </a:spcBef>
        <a:spcAft>
          <a:spcPct val="0"/>
        </a:spcAft>
        <a:buChar char="»"/>
        <a:defRPr sz="2000">
          <a:solidFill>
            <a:schemeClr val="tx1"/>
          </a:solidFill>
          <a:latin typeface="+mn-lt"/>
        </a:defRPr>
      </a:lvl8pPr>
      <a:lvl9pPr marL="3707254" indent="-229108" algn="l" defTabSz="915001"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206375" y="68263"/>
            <a:ext cx="7413625" cy="82708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ltLang="en-US" smtClean="0"/>
              <a:t>Click to edit Master title style</a:t>
            </a:r>
          </a:p>
        </p:txBody>
      </p:sp>
      <p:sp>
        <p:nvSpPr>
          <p:cNvPr id="8195" name="Rectangle 3"/>
          <p:cNvSpPr>
            <a:spLocks noGrp="1" noChangeArrowheads="1"/>
          </p:cNvSpPr>
          <p:nvPr>
            <p:ph type="body" idx="1"/>
          </p:nvPr>
        </p:nvSpPr>
        <p:spPr bwMode="auto">
          <a:xfrm>
            <a:off x="206375" y="1514475"/>
            <a:ext cx="8716963" cy="4613275"/>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fontAlgn="auto">
              <a:spcBef>
                <a:spcPts val="0"/>
              </a:spcBef>
              <a:spcAft>
                <a:spcPts val="0"/>
              </a:spcAft>
              <a:defRPr sz="1400" smtClean="0">
                <a:solidFill>
                  <a:srgbClr val="000000"/>
                </a:solidFill>
                <a:latin typeface="+mn-lt"/>
              </a:defRPr>
            </a:lvl1pPr>
          </a:lstStyle>
          <a:p>
            <a:pPr>
              <a:defRPr/>
            </a:pPr>
            <a:fld id="{863FC98E-D952-413E-A006-5CAC1BC5DB18}" type="datetimeFigureOut">
              <a:rPr lang="en-US"/>
              <a:pPr>
                <a:defRPr/>
              </a:pPr>
              <a:t>6/11/2009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fontAlgn="auto">
              <a:spcBef>
                <a:spcPts val="0"/>
              </a:spcBef>
              <a:spcAft>
                <a:spcPts val="0"/>
              </a:spcAft>
              <a:defRPr sz="1400">
                <a:solidFill>
                  <a:srgbClr val="000000"/>
                </a:solidFill>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defTabSz="915001" fontAlgn="auto">
              <a:spcBef>
                <a:spcPts val="0"/>
              </a:spcBef>
              <a:spcAft>
                <a:spcPts val="0"/>
              </a:spcAft>
              <a:defRPr sz="1400" smtClean="0">
                <a:solidFill>
                  <a:srgbClr val="000000"/>
                </a:solidFill>
                <a:latin typeface="+mn-lt"/>
              </a:defRPr>
            </a:lvl1pPr>
          </a:lstStyle>
          <a:p>
            <a:pPr>
              <a:defRPr/>
            </a:pPr>
            <a:fld id="{5F83F716-E1B3-4D31-BC04-2C2BA85FBD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8"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Lst>
  <p:txStyles>
    <p:titleStyle>
      <a:lvl1pPr algn="l" rtl="0" fontAlgn="base">
        <a:spcBef>
          <a:spcPct val="0"/>
        </a:spcBef>
        <a:spcAft>
          <a:spcPct val="0"/>
        </a:spcAft>
        <a:defRPr sz="3600">
          <a:solidFill>
            <a:schemeClr val="tx1"/>
          </a:solidFill>
          <a:latin typeface="+mj-lt"/>
          <a:ea typeface="+mj-ea"/>
          <a:cs typeface="+mj-cs"/>
        </a:defRPr>
      </a:lvl1pPr>
      <a:lvl2pPr algn="l" rtl="0" fontAlgn="base">
        <a:spcBef>
          <a:spcPct val="0"/>
        </a:spcBef>
        <a:spcAft>
          <a:spcPct val="0"/>
        </a:spcAft>
        <a:defRPr sz="3600">
          <a:solidFill>
            <a:schemeClr val="tx1"/>
          </a:solidFill>
          <a:latin typeface="Arial" charset="0"/>
        </a:defRPr>
      </a:lvl2pPr>
      <a:lvl3pPr algn="l" rtl="0" fontAlgn="base">
        <a:spcBef>
          <a:spcPct val="0"/>
        </a:spcBef>
        <a:spcAft>
          <a:spcPct val="0"/>
        </a:spcAft>
        <a:defRPr sz="3600">
          <a:solidFill>
            <a:schemeClr val="tx1"/>
          </a:solidFill>
          <a:latin typeface="Arial" charset="0"/>
        </a:defRPr>
      </a:lvl3pPr>
      <a:lvl4pPr algn="l" rtl="0" fontAlgn="base">
        <a:spcBef>
          <a:spcPct val="0"/>
        </a:spcBef>
        <a:spcAft>
          <a:spcPct val="0"/>
        </a:spcAft>
        <a:defRPr sz="3600">
          <a:solidFill>
            <a:schemeClr val="tx1"/>
          </a:solidFill>
          <a:latin typeface="Arial" charset="0"/>
        </a:defRPr>
      </a:lvl4pPr>
      <a:lvl5pPr algn="l" rtl="0" fontAlgn="base">
        <a:spcBef>
          <a:spcPct val="0"/>
        </a:spcBef>
        <a:spcAft>
          <a:spcPct val="0"/>
        </a:spcAft>
        <a:defRPr sz="3600">
          <a:solidFill>
            <a:schemeClr val="tx1"/>
          </a:solidFill>
          <a:latin typeface="Arial" charset="0"/>
        </a:defRPr>
      </a:lvl5pPr>
      <a:lvl6pPr marL="412394" algn="l" defTabSz="915001" rtl="0" eaLnBrk="1" fontAlgn="base" hangingPunct="1">
        <a:spcBef>
          <a:spcPct val="0"/>
        </a:spcBef>
        <a:spcAft>
          <a:spcPct val="0"/>
        </a:spcAft>
        <a:defRPr sz="3600">
          <a:solidFill>
            <a:schemeClr val="tx1"/>
          </a:solidFill>
          <a:latin typeface="Arial" charset="0"/>
        </a:defRPr>
      </a:lvl6pPr>
      <a:lvl7pPr marL="824789" algn="l" defTabSz="915001" rtl="0" eaLnBrk="1" fontAlgn="base" hangingPunct="1">
        <a:spcBef>
          <a:spcPct val="0"/>
        </a:spcBef>
        <a:spcAft>
          <a:spcPct val="0"/>
        </a:spcAft>
        <a:defRPr sz="3600">
          <a:solidFill>
            <a:schemeClr val="tx1"/>
          </a:solidFill>
          <a:latin typeface="Arial" charset="0"/>
        </a:defRPr>
      </a:lvl7pPr>
      <a:lvl8pPr marL="1237183" algn="l" defTabSz="915001" rtl="0" eaLnBrk="1" fontAlgn="base" hangingPunct="1">
        <a:spcBef>
          <a:spcPct val="0"/>
        </a:spcBef>
        <a:spcAft>
          <a:spcPct val="0"/>
        </a:spcAft>
        <a:defRPr sz="3600">
          <a:solidFill>
            <a:schemeClr val="tx1"/>
          </a:solidFill>
          <a:latin typeface="Arial" charset="0"/>
        </a:defRPr>
      </a:lvl8pPr>
      <a:lvl9pPr marL="1649578" algn="l" defTabSz="915001" rtl="0" eaLnBrk="1" fontAlgn="base" hangingPunct="1">
        <a:spcBef>
          <a:spcPct val="0"/>
        </a:spcBef>
        <a:spcAft>
          <a:spcPct val="0"/>
        </a:spcAft>
        <a:defRPr sz="3600">
          <a:solidFill>
            <a:schemeClr val="tx1"/>
          </a:solidFill>
          <a:latin typeface="Arial" charset="0"/>
        </a:defRPr>
      </a:lvl9pPr>
    </p:titleStyle>
    <p:bodyStyle>
      <a:lvl1pPr marL="341313" indent="-341313"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1413" indent="-227013" algn="l" rtl="0" fontAlgn="base">
        <a:spcBef>
          <a:spcPct val="20000"/>
        </a:spcBef>
        <a:spcAft>
          <a:spcPct val="0"/>
        </a:spcAft>
        <a:buChar char="•"/>
        <a:defRPr sz="2400">
          <a:solidFill>
            <a:schemeClr val="tx1"/>
          </a:solidFill>
          <a:latin typeface="+mn-lt"/>
        </a:defRPr>
      </a:lvl3pPr>
      <a:lvl4pPr marL="1598613" indent="-227013"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470071" indent="-229108" algn="l" defTabSz="915001" rtl="0" eaLnBrk="1" fontAlgn="base" hangingPunct="1">
        <a:spcBef>
          <a:spcPct val="20000"/>
        </a:spcBef>
        <a:spcAft>
          <a:spcPct val="0"/>
        </a:spcAft>
        <a:buChar char="»"/>
        <a:defRPr sz="2000">
          <a:solidFill>
            <a:schemeClr val="tx1"/>
          </a:solidFill>
          <a:latin typeface="+mn-lt"/>
        </a:defRPr>
      </a:lvl6pPr>
      <a:lvl7pPr marL="2882465" indent="-229108" algn="l" defTabSz="915001" rtl="0" eaLnBrk="1" fontAlgn="base" hangingPunct="1">
        <a:spcBef>
          <a:spcPct val="20000"/>
        </a:spcBef>
        <a:spcAft>
          <a:spcPct val="0"/>
        </a:spcAft>
        <a:buChar char="»"/>
        <a:defRPr sz="2000">
          <a:solidFill>
            <a:schemeClr val="tx1"/>
          </a:solidFill>
          <a:latin typeface="+mn-lt"/>
        </a:defRPr>
      </a:lvl7pPr>
      <a:lvl8pPr marL="3294860" indent="-229108" algn="l" defTabSz="915001" rtl="0" eaLnBrk="1" fontAlgn="base" hangingPunct="1">
        <a:spcBef>
          <a:spcPct val="20000"/>
        </a:spcBef>
        <a:spcAft>
          <a:spcPct val="0"/>
        </a:spcAft>
        <a:buChar char="»"/>
        <a:defRPr sz="2000">
          <a:solidFill>
            <a:schemeClr val="tx1"/>
          </a:solidFill>
          <a:latin typeface="+mn-lt"/>
        </a:defRPr>
      </a:lvl8pPr>
      <a:lvl9pPr marL="3707254" indent="-229108" algn="l" defTabSz="915001"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24295" name="Rectangle 7"/>
          <p:cNvSpPr>
            <a:spLocks noGrp="1" noChangeArrowheads="1"/>
          </p:cNvSpPr>
          <p:nvPr>
            <p:ph type="body" idx="1"/>
          </p:nvPr>
        </p:nvSpPr>
        <p:spPr bwMode="auto">
          <a:xfrm>
            <a:off x="381000" y="1905000"/>
            <a:ext cx="41148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r>
              <a:rPr lang="en-US" altLang="en-US" smtClean="0"/>
              <a:t> when second level runs longer than one line we want no hanging indent</a:t>
            </a:r>
          </a:p>
          <a:p>
            <a:pPr lvl="1"/>
            <a:r>
              <a:rPr lang="en-US" altLang="en-US" smtClean="0"/>
              <a:t>I’ve also set the gap between points at 0.5 lines.</a:t>
            </a:r>
            <a:endParaRPr lang="en-CA" altLang="en-US" smtClean="0"/>
          </a:p>
          <a:p>
            <a:pPr lvl="2"/>
            <a:r>
              <a:rPr lang="en-CA" altLang="en-US" smtClean="0"/>
              <a:t>Third level</a:t>
            </a:r>
          </a:p>
        </p:txBody>
      </p:sp>
      <p:sp>
        <p:nvSpPr>
          <p:cNvPr id="524296" name="Rectangle 8"/>
          <p:cNvSpPr>
            <a:spLocks noChangeArrowheads="1"/>
          </p:cNvSpPr>
          <p:nvPr userDrawn="1"/>
        </p:nvSpPr>
        <p:spPr bwMode="auto">
          <a:xfrm>
            <a:off x="3200400" y="1004888"/>
            <a:ext cx="4686300" cy="519112"/>
          </a:xfrm>
          <a:prstGeom prst="rect">
            <a:avLst/>
          </a:prstGeom>
          <a:noFill/>
          <a:ln w="9525">
            <a:noFill/>
            <a:miter lim="800000"/>
            <a:headEnd/>
            <a:tailEnd/>
          </a:ln>
          <a:effectLst/>
        </p:spPr>
        <p:txBody>
          <a:bodyPr>
            <a:spAutoFit/>
          </a:bodyPr>
          <a:lstStyle/>
          <a:p>
            <a:pPr>
              <a:defRPr/>
            </a:pPr>
            <a:endParaRPr lang="en-US" altLang="en-US" sz="2800" b="1">
              <a:solidFill>
                <a:srgbClr val="00468F"/>
              </a:solidFill>
              <a:latin typeface="Arial" charset="0"/>
            </a:endParaRPr>
          </a:p>
        </p:txBody>
      </p:sp>
      <p:pic>
        <p:nvPicPr>
          <p:cNvPr id="9220" name="Picture 9" descr="eop"/>
          <p:cNvPicPr>
            <a:picLocks noChangeAspect="1" noChangeArrowheads="1"/>
          </p:cNvPicPr>
          <p:nvPr userDrawn="1"/>
        </p:nvPicPr>
        <p:blipFill>
          <a:blip r:embed="rId13"/>
          <a:srcRect/>
          <a:stretch>
            <a:fillRect/>
          </a:stretch>
        </p:blipFill>
        <p:spPr bwMode="auto">
          <a:xfrm>
            <a:off x="0" y="0"/>
            <a:ext cx="9144000" cy="12858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4295">
                                            <p:txEl>
                                              <p:pRg st="0" end="0"/>
                                            </p:txEl>
                                          </p:spTgt>
                                        </p:tgtEl>
                                        <p:attrNameLst>
                                          <p:attrName>style.visibility</p:attrName>
                                        </p:attrNameLst>
                                      </p:cBhvr>
                                      <p:to>
                                        <p:strVal val="visible"/>
                                      </p:to>
                                    </p:set>
                                    <p:animEffect transition="in" filter="wipe(left)">
                                      <p:cBhvr>
                                        <p:cTn id="7" dur="500"/>
                                        <p:tgtEl>
                                          <p:spTgt spid="5242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4295">
                                            <p:txEl>
                                              <p:pRg st="1" end="1"/>
                                            </p:txEl>
                                          </p:spTgt>
                                        </p:tgtEl>
                                        <p:attrNameLst>
                                          <p:attrName>style.visibility</p:attrName>
                                        </p:attrNameLst>
                                      </p:cBhvr>
                                      <p:to>
                                        <p:strVal val="visible"/>
                                      </p:to>
                                    </p:set>
                                    <p:animEffect transition="in" filter="wipe(left)">
                                      <p:cBhvr>
                                        <p:cTn id="12" dur="500"/>
                                        <p:tgtEl>
                                          <p:spTgt spid="5242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24295">
                                            <p:txEl>
                                              <p:pRg st="2" end="2"/>
                                            </p:txEl>
                                          </p:spTgt>
                                        </p:tgtEl>
                                        <p:attrNameLst>
                                          <p:attrName>style.visibility</p:attrName>
                                        </p:attrNameLst>
                                      </p:cBhvr>
                                      <p:to>
                                        <p:strVal val="visible"/>
                                      </p:to>
                                    </p:set>
                                    <p:animEffect transition="in" filter="wipe(left)">
                                      <p:cBhvr>
                                        <p:cTn id="17" dur="500"/>
                                        <p:tgtEl>
                                          <p:spTgt spid="5242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4295">
                                            <p:txEl>
                                              <p:pRg st="3" end="3"/>
                                            </p:txEl>
                                          </p:spTgt>
                                        </p:tgtEl>
                                        <p:attrNameLst>
                                          <p:attrName>style.visibility</p:attrName>
                                        </p:attrNameLst>
                                      </p:cBhvr>
                                      <p:to>
                                        <p:strVal val="visible"/>
                                      </p:to>
                                    </p:set>
                                    <p:animEffect transition="in" filter="wipe(left)">
                                      <p:cBhvr>
                                        <p:cTn id="22" dur="500"/>
                                        <p:tgtEl>
                                          <p:spTgt spid="5242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295" grpId="0" build="p" bldLvl="3" autoUpdateAnimBg="0">
        <p:tmplLst>
          <p:tmpl lvl="1">
            <p:tnLst>
              <p:par>
                <p:cTn presetID="22" presetClass="entr" presetSubtype="8" fill="hold" nodeType="clickEffect">
                  <p:stCondLst>
                    <p:cond delay="0"/>
                  </p:stCondLst>
                  <p:childTnLst>
                    <p:set>
                      <p:cBhvr>
                        <p:cTn dur="1" fill="hold">
                          <p:stCondLst>
                            <p:cond delay="0"/>
                          </p:stCondLst>
                        </p:cTn>
                        <p:tgtEl>
                          <p:spTgt spid="524295"/>
                        </p:tgtEl>
                        <p:attrNameLst>
                          <p:attrName>style.visibility</p:attrName>
                        </p:attrNameLst>
                      </p:cBhvr>
                      <p:to>
                        <p:strVal val="visible"/>
                      </p:to>
                    </p:set>
                    <p:animEffect transition="in" filter="wipe(left)">
                      <p:cBhvr>
                        <p:cTn dur="500"/>
                        <p:tgtEl>
                          <p:spTgt spid="524295"/>
                        </p:tgtEl>
                      </p:cBhvr>
                    </p:animEffect>
                  </p:childTnLst>
                </p:cTn>
              </p:par>
            </p:tnLst>
          </p:tmpl>
          <p:tmpl lvl="2">
            <p:tnLst>
              <p:par>
                <p:cTn presetID="22" presetClass="entr" presetSubtype="8" fill="hold" nodeType="clickEffect">
                  <p:stCondLst>
                    <p:cond delay="0"/>
                  </p:stCondLst>
                  <p:childTnLst>
                    <p:set>
                      <p:cBhvr>
                        <p:cTn dur="1" fill="hold">
                          <p:stCondLst>
                            <p:cond delay="0"/>
                          </p:stCondLst>
                        </p:cTn>
                        <p:tgtEl>
                          <p:spTgt spid="524295"/>
                        </p:tgtEl>
                        <p:attrNameLst>
                          <p:attrName>style.visibility</p:attrName>
                        </p:attrNameLst>
                      </p:cBhvr>
                      <p:to>
                        <p:strVal val="visible"/>
                      </p:to>
                    </p:set>
                    <p:animEffect transition="in" filter="wipe(left)">
                      <p:cBhvr>
                        <p:cTn dur="500"/>
                        <p:tgtEl>
                          <p:spTgt spid="524295"/>
                        </p:tgtEl>
                      </p:cBhvr>
                    </p:animEffect>
                  </p:childTnLst>
                </p:cTn>
              </p:par>
            </p:tnLst>
          </p:tmpl>
          <p:tmpl lvl="3">
            <p:tnLst>
              <p:par>
                <p:cTn presetID="22" presetClass="entr" presetSubtype="8" fill="hold" nodeType="clickEffect">
                  <p:stCondLst>
                    <p:cond delay="0"/>
                  </p:stCondLst>
                  <p:childTnLst>
                    <p:set>
                      <p:cBhvr>
                        <p:cTn dur="1" fill="hold">
                          <p:stCondLst>
                            <p:cond delay="0"/>
                          </p:stCondLst>
                        </p:cTn>
                        <p:tgtEl>
                          <p:spTgt spid="524295"/>
                        </p:tgtEl>
                        <p:attrNameLst>
                          <p:attrName>style.visibility</p:attrName>
                        </p:attrNameLst>
                      </p:cBhvr>
                      <p:to>
                        <p:strVal val="visible"/>
                      </p:to>
                    </p:set>
                    <p:animEffect transition="in" filter="wipe(left)">
                      <p:cBhvr>
                        <p:cTn dur="500"/>
                        <p:tgtEl>
                          <p:spTgt spid="524295"/>
                        </p:tgtEl>
                      </p:cBhvr>
                    </p:animEffect>
                  </p:childTnLst>
                </p:cTn>
              </p:par>
            </p:tnLst>
          </p:tmpl>
        </p:tmplLst>
      </p:bldP>
    </p:bldLst>
  </p:timing>
  <p:txStyles>
    <p:titleStyle>
      <a:lvl1pPr algn="l" rtl="0" eaLnBrk="0" fontAlgn="base" hangingPunct="0">
        <a:spcBef>
          <a:spcPct val="0"/>
        </a:spcBef>
        <a:spcAft>
          <a:spcPct val="0"/>
        </a:spcAft>
        <a:defRPr sz="2600" b="1">
          <a:solidFill>
            <a:schemeClr val="bg1"/>
          </a:solidFill>
          <a:latin typeface="+mj-lt"/>
          <a:ea typeface="+mj-ea"/>
          <a:cs typeface="+mj-cs"/>
        </a:defRPr>
      </a:lvl1pPr>
      <a:lvl2pPr algn="l" rtl="0" eaLnBrk="0" fontAlgn="base" hangingPunct="0">
        <a:spcBef>
          <a:spcPct val="0"/>
        </a:spcBef>
        <a:spcAft>
          <a:spcPct val="0"/>
        </a:spcAft>
        <a:defRPr sz="2600" b="1">
          <a:solidFill>
            <a:schemeClr val="bg1"/>
          </a:solidFill>
          <a:latin typeface="Arial" charset="0"/>
        </a:defRPr>
      </a:lvl2pPr>
      <a:lvl3pPr algn="l" rtl="0" eaLnBrk="0" fontAlgn="base" hangingPunct="0">
        <a:spcBef>
          <a:spcPct val="0"/>
        </a:spcBef>
        <a:spcAft>
          <a:spcPct val="0"/>
        </a:spcAft>
        <a:defRPr sz="2600" b="1">
          <a:solidFill>
            <a:schemeClr val="bg1"/>
          </a:solidFill>
          <a:latin typeface="Arial" charset="0"/>
        </a:defRPr>
      </a:lvl3pPr>
      <a:lvl4pPr algn="l" rtl="0" eaLnBrk="0" fontAlgn="base" hangingPunct="0">
        <a:spcBef>
          <a:spcPct val="0"/>
        </a:spcBef>
        <a:spcAft>
          <a:spcPct val="0"/>
        </a:spcAft>
        <a:defRPr sz="2600" b="1">
          <a:solidFill>
            <a:schemeClr val="bg1"/>
          </a:solidFill>
          <a:latin typeface="Arial" charset="0"/>
        </a:defRPr>
      </a:lvl4pPr>
      <a:lvl5pPr algn="l" rtl="0" eaLnBrk="0" fontAlgn="base" hangingPunct="0">
        <a:spcBef>
          <a:spcPct val="0"/>
        </a:spcBef>
        <a:spcAft>
          <a:spcPct val="0"/>
        </a:spcAft>
        <a:defRPr sz="2600" b="1">
          <a:solidFill>
            <a:schemeClr val="bg1"/>
          </a:solidFill>
          <a:latin typeface="Arial" charset="0"/>
        </a:defRPr>
      </a:lvl5pPr>
      <a:lvl6pPr marL="457200" algn="l" rtl="0" fontAlgn="base">
        <a:spcBef>
          <a:spcPct val="0"/>
        </a:spcBef>
        <a:spcAft>
          <a:spcPct val="0"/>
        </a:spcAft>
        <a:defRPr sz="2600" b="1">
          <a:solidFill>
            <a:schemeClr val="bg1"/>
          </a:solidFill>
          <a:latin typeface="Arial" charset="0"/>
        </a:defRPr>
      </a:lvl6pPr>
      <a:lvl7pPr marL="914400" algn="l" rtl="0" fontAlgn="base">
        <a:spcBef>
          <a:spcPct val="0"/>
        </a:spcBef>
        <a:spcAft>
          <a:spcPct val="0"/>
        </a:spcAft>
        <a:defRPr sz="2600" b="1">
          <a:solidFill>
            <a:schemeClr val="bg1"/>
          </a:solidFill>
          <a:latin typeface="Arial" charset="0"/>
        </a:defRPr>
      </a:lvl7pPr>
      <a:lvl8pPr marL="1371600" algn="l" rtl="0" fontAlgn="base">
        <a:spcBef>
          <a:spcPct val="0"/>
        </a:spcBef>
        <a:spcAft>
          <a:spcPct val="0"/>
        </a:spcAft>
        <a:defRPr sz="2600" b="1">
          <a:solidFill>
            <a:schemeClr val="bg1"/>
          </a:solidFill>
          <a:latin typeface="Arial" charset="0"/>
        </a:defRPr>
      </a:lvl8pPr>
      <a:lvl9pPr marL="1828800" algn="l" rtl="0" fontAlgn="base">
        <a:spcBef>
          <a:spcPct val="0"/>
        </a:spcBef>
        <a:spcAft>
          <a:spcPct val="0"/>
        </a:spcAft>
        <a:defRPr sz="2600" b="1">
          <a:solidFill>
            <a:schemeClr val="bg1"/>
          </a:solidFill>
          <a:latin typeface="Arial" charset="0"/>
        </a:defRPr>
      </a:lvl9pPr>
    </p:titleStyle>
    <p:bodyStyle>
      <a:lvl1pPr marL="342900" indent="-342900" algn="l" rtl="0" eaLnBrk="0" fontAlgn="base" hangingPunct="0">
        <a:spcBef>
          <a:spcPct val="20000"/>
        </a:spcBef>
        <a:spcAft>
          <a:spcPct val="0"/>
        </a:spcAft>
        <a:buClr>
          <a:srgbClr val="00468F"/>
        </a:buClr>
        <a:buFont typeface="Webdings" pitchFamily="18" charset="2"/>
        <a:buChar char="&lt;"/>
        <a:defRPr sz="2800" b="1">
          <a:solidFill>
            <a:srgbClr val="CC6600"/>
          </a:solidFill>
          <a:latin typeface="+mn-lt"/>
          <a:ea typeface="+mn-ea"/>
          <a:cs typeface="+mn-cs"/>
        </a:defRPr>
      </a:lvl1pPr>
      <a:lvl2pPr marL="457200" algn="l" rtl="0" eaLnBrk="0" fontAlgn="base" hangingPunct="0">
        <a:lnSpc>
          <a:spcPct val="105000"/>
        </a:lnSpc>
        <a:spcBef>
          <a:spcPct val="50000"/>
        </a:spcBef>
        <a:spcAft>
          <a:spcPct val="0"/>
        </a:spcAft>
        <a:defRPr sz="2400">
          <a:solidFill>
            <a:schemeClr val="tx1"/>
          </a:solidFill>
          <a:latin typeface="+mn-lt"/>
        </a:defRPr>
      </a:lvl2pPr>
      <a:lvl3pPr marL="1143000" indent="-228600" algn="l" rtl="0" eaLnBrk="0" fontAlgn="base" hangingPunct="0">
        <a:spcBef>
          <a:spcPct val="20000"/>
        </a:spcBef>
        <a:spcAft>
          <a:spcPct val="0"/>
        </a:spcAft>
        <a:buClr>
          <a:srgbClr val="00468F"/>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00.xml"/><Relationship Id="rId1" Type="http://schemas.openxmlformats.org/officeDocument/2006/relationships/slideLayout" Target="../slideLayouts/slideLayout31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1.xml"/><Relationship Id="rId1" Type="http://schemas.openxmlformats.org/officeDocument/2006/relationships/slideLayout" Target="../slideLayouts/slideLayout128.xml"/><Relationship Id="rId4" Type="http://schemas.openxmlformats.org/officeDocument/2006/relationships/image" Target="../media/image162.png"/></Relationships>
</file>

<file path=ppt/slides/_rels/slide10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02.xml"/><Relationship Id="rId1" Type="http://schemas.openxmlformats.org/officeDocument/2006/relationships/slideLayout" Target="../slideLayouts/slideLayout128.xml"/><Relationship Id="rId4" Type="http://schemas.openxmlformats.org/officeDocument/2006/relationships/image" Target="../media/image162.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04.xml"/><Relationship Id="rId1" Type="http://schemas.openxmlformats.org/officeDocument/2006/relationships/slideLayout" Target="../slideLayouts/slideLayout321.xml"/></Relationships>
</file>

<file path=ppt/slides/_rels/slide10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322.xml"/></Relationships>
</file>

<file path=ppt/slides/_rels/slide10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327.xml"/></Relationships>
</file>

<file path=ppt/slides/_rels/slide10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22.xml"/></Relationships>
</file>

<file path=ppt/slides/_rels/slide10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327.xml"/></Relationships>
</file>

<file path=ppt/slides/_rels/slide109.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32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322.xml"/></Relationships>
</file>

<file path=ppt/slides/_rels/slide111.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32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3.xml"/></Relationships>
</file>

<file path=ppt/slides/_rels/slide11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6.xml"/><Relationship Id="rId1" Type="http://schemas.openxmlformats.org/officeDocument/2006/relationships/slideLayout" Target="../slideLayouts/slideLayout29.xml"/><Relationship Id="rId4" Type="http://schemas.openxmlformats.org/officeDocument/2006/relationships/image" Target="../media/image173.png"/></Relationships>
</file>

<file path=ppt/slides/_rels/slide11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07.xml"/><Relationship Id="rId1" Type="http://schemas.openxmlformats.org/officeDocument/2006/relationships/slideLayout" Target="../slideLayouts/slideLayout29.xml"/><Relationship Id="rId4" Type="http://schemas.openxmlformats.org/officeDocument/2006/relationships/image" Target="../media/image175.png"/></Relationships>
</file>

<file path=ppt/slides/_rels/slide11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08.xml"/><Relationship Id="rId1" Type="http://schemas.openxmlformats.org/officeDocument/2006/relationships/slideLayout" Target="../slideLayouts/slideLayout29.xml"/><Relationship Id="rId4" Type="http://schemas.openxmlformats.org/officeDocument/2006/relationships/image" Target="../media/image177.png"/></Relationships>
</file>

<file path=ppt/slides/_rels/slide116.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09.xml"/><Relationship Id="rId1" Type="http://schemas.openxmlformats.org/officeDocument/2006/relationships/slideLayout" Target="../slideLayouts/slideLayout29.xml"/><Relationship Id="rId4" Type="http://schemas.openxmlformats.org/officeDocument/2006/relationships/image" Target="../media/image179.png"/></Relationships>
</file>

<file path=ppt/slides/_rels/slide11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0.xml"/><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11.xml"/><Relationship Id="rId1" Type="http://schemas.openxmlformats.org/officeDocument/2006/relationships/slideLayout" Target="../slideLayouts/slideLayout29.xml"/><Relationship Id="rId5" Type="http://schemas.openxmlformats.org/officeDocument/2006/relationships/image" Target="../media/image183.png"/><Relationship Id="rId4" Type="http://schemas.openxmlformats.org/officeDocument/2006/relationships/image" Target="../media/image182.png"/></Relationships>
</file>

<file path=ppt/slides/_rels/slide11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12.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14.xml"/><Relationship Id="rId1" Type="http://schemas.openxmlformats.org/officeDocument/2006/relationships/slideLayout" Target="../slideLayouts/slideLayout105.xml"/><Relationship Id="rId5" Type="http://schemas.openxmlformats.org/officeDocument/2006/relationships/image" Target="../media/image187.png"/><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15.xml"/><Relationship Id="rId1" Type="http://schemas.openxmlformats.org/officeDocument/2006/relationships/slideLayout" Target="../slideLayouts/slideLayout106.xml"/></Relationships>
</file>

<file path=ppt/slides/_rels/slide12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6.xml"/><Relationship Id="rId1" Type="http://schemas.openxmlformats.org/officeDocument/2006/relationships/slideLayout" Target="../slideLayouts/slideLayout95.xml"/><Relationship Id="rId4" Type="http://schemas.openxmlformats.org/officeDocument/2006/relationships/image" Target="../media/image190.png"/></Relationships>
</file>

<file path=ppt/slides/_rels/slide12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17.xml"/><Relationship Id="rId1" Type="http://schemas.openxmlformats.org/officeDocument/2006/relationships/slideLayout" Target="../slideLayouts/slideLayout95.xml"/><Relationship Id="rId5" Type="http://schemas.openxmlformats.org/officeDocument/2006/relationships/image" Target="../media/image191.png"/><Relationship Id="rId4" Type="http://schemas.openxmlformats.org/officeDocument/2006/relationships/image" Target="../media/image190.png"/></Relationships>
</file>

<file path=ppt/slides/_rels/slide125.xml.rels><?xml version="1.0" encoding="UTF-8" standalone="yes"?>
<Relationships xmlns="http://schemas.openxmlformats.org/package/2006/relationships"><Relationship Id="rId3" Type="http://schemas.openxmlformats.org/officeDocument/2006/relationships/image" Target="../media/image189.png"/><Relationship Id="rId7" Type="http://schemas.openxmlformats.org/officeDocument/2006/relationships/image" Target="../media/image193.png"/><Relationship Id="rId2" Type="http://schemas.openxmlformats.org/officeDocument/2006/relationships/notesSlide" Target="../notesSlides/notesSlide118.xml"/><Relationship Id="rId1" Type="http://schemas.openxmlformats.org/officeDocument/2006/relationships/slideLayout" Target="../slideLayouts/slideLayout95.xml"/><Relationship Id="rId6" Type="http://schemas.openxmlformats.org/officeDocument/2006/relationships/image" Target="../media/image192.png"/><Relationship Id="rId5" Type="http://schemas.openxmlformats.org/officeDocument/2006/relationships/image" Target="../media/image191.png"/><Relationship Id="rId4" Type="http://schemas.openxmlformats.org/officeDocument/2006/relationships/image" Target="../media/image190.png"/></Relationships>
</file>

<file path=ppt/slides/_rels/slide126.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19.xml"/><Relationship Id="rId1" Type="http://schemas.openxmlformats.org/officeDocument/2006/relationships/slideLayout" Target="../slideLayouts/slideLayout95.xml"/><Relationship Id="rId4" Type="http://schemas.openxmlformats.org/officeDocument/2006/relationships/image" Target="../media/image195.png"/></Relationships>
</file>

<file path=ppt/slides/_rels/slide127.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0.xml"/><Relationship Id="rId1" Type="http://schemas.openxmlformats.org/officeDocument/2006/relationships/slideLayout" Target="../slideLayouts/slideLayout95.xml"/><Relationship Id="rId5" Type="http://schemas.openxmlformats.org/officeDocument/2006/relationships/image" Target="../media/image196.png"/><Relationship Id="rId4" Type="http://schemas.openxmlformats.org/officeDocument/2006/relationships/image" Target="../media/image195.png"/></Relationships>
</file>

<file path=ppt/slides/_rels/slide12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121.xml"/><Relationship Id="rId1" Type="http://schemas.openxmlformats.org/officeDocument/2006/relationships/slideLayout" Target="../slideLayouts/slideLayout95.xml"/><Relationship Id="rId5" Type="http://schemas.openxmlformats.org/officeDocument/2006/relationships/image" Target="../media/image196.png"/><Relationship Id="rId4" Type="http://schemas.openxmlformats.org/officeDocument/2006/relationships/image" Target="../media/image195.png"/></Relationships>
</file>

<file path=ppt/slides/_rels/slide129.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2.xml"/><Relationship Id="rId1" Type="http://schemas.openxmlformats.org/officeDocument/2006/relationships/slideLayout" Target="../slideLayouts/slideLayout95.xml"/><Relationship Id="rId4" Type="http://schemas.openxmlformats.org/officeDocument/2006/relationships/image" Target="../media/image19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3.xml"/><Relationship Id="rId1" Type="http://schemas.openxmlformats.org/officeDocument/2006/relationships/slideLayout" Target="../slideLayouts/slideLayout95.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3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24.xml"/><Relationship Id="rId1" Type="http://schemas.openxmlformats.org/officeDocument/2006/relationships/slideLayout" Target="../slideLayouts/slideLayout95.xml"/><Relationship Id="rId6" Type="http://schemas.openxmlformats.org/officeDocument/2006/relationships/image" Target="../media/image200.png"/><Relationship Id="rId5" Type="http://schemas.openxmlformats.org/officeDocument/2006/relationships/image" Target="../media/image199.png"/><Relationship Id="rId4" Type="http://schemas.openxmlformats.org/officeDocument/2006/relationships/image" Target="../media/image198.png"/></Relationships>
</file>

<file path=ppt/slides/_rels/slide132.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25.xml"/><Relationship Id="rId1" Type="http://schemas.openxmlformats.org/officeDocument/2006/relationships/slideLayout" Target="../slideLayouts/slideLayout256.xml"/><Relationship Id="rId5" Type="http://schemas.openxmlformats.org/officeDocument/2006/relationships/image" Target="../media/image203.png"/><Relationship Id="rId4" Type="http://schemas.openxmlformats.org/officeDocument/2006/relationships/image" Target="../media/image202.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1.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10.xml"/></Relationships>
</file>

<file path=ppt/slides/_rels/slide137.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30.xml"/><Relationship Id="rId1" Type="http://schemas.openxmlformats.org/officeDocument/2006/relationships/slideLayout" Target="../slideLayouts/slideLayout17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s>
</file>

<file path=ppt/slides/_rels/slide138.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31.xml"/><Relationship Id="rId1" Type="http://schemas.openxmlformats.org/officeDocument/2006/relationships/slideLayout" Target="../slideLayouts/slideLayout17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210.png"/></Relationships>
</file>

<file path=ppt/slides/_rels/slide139.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204.png"/><Relationship Id="rId7" Type="http://schemas.openxmlformats.org/officeDocument/2006/relationships/image" Target="../media/image208.png"/><Relationship Id="rId2" Type="http://schemas.openxmlformats.org/officeDocument/2006/relationships/notesSlide" Target="../notesSlides/notesSlide132.xml"/><Relationship Id="rId1" Type="http://schemas.openxmlformats.org/officeDocument/2006/relationships/slideLayout" Target="../slideLayouts/slideLayout178.xml"/><Relationship Id="rId6" Type="http://schemas.openxmlformats.org/officeDocument/2006/relationships/image" Target="../media/image207.png"/><Relationship Id="rId5" Type="http://schemas.openxmlformats.org/officeDocument/2006/relationships/image" Target="../media/image206.png"/><Relationship Id="rId4" Type="http://schemas.openxmlformats.org/officeDocument/2006/relationships/image" Target="../media/image205.png"/><Relationship Id="rId9" Type="http://schemas.openxmlformats.org/officeDocument/2006/relationships/image" Target="../media/image2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33.xml"/><Relationship Id="rId1" Type="http://schemas.openxmlformats.org/officeDocument/2006/relationships/slideLayout" Target="../slideLayouts/slideLayout256.xml"/><Relationship Id="rId5" Type="http://schemas.openxmlformats.org/officeDocument/2006/relationships/image" Target="../media/image213.png"/><Relationship Id="rId4" Type="http://schemas.openxmlformats.org/officeDocument/2006/relationships/image" Target="../media/image212.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89.xml"/></Relationships>
</file>

<file path=ppt/slides/_rels/slide14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35.xml"/><Relationship Id="rId1" Type="http://schemas.openxmlformats.org/officeDocument/2006/relationships/slideLayout" Target="../slideLayouts/slideLayout189.xml"/><Relationship Id="rId5" Type="http://schemas.openxmlformats.org/officeDocument/2006/relationships/image" Target="../media/image216.png"/><Relationship Id="rId4" Type="http://schemas.openxmlformats.org/officeDocument/2006/relationships/image" Target="../media/image215.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00.xml"/></Relationships>
</file>

<file path=ppt/slides/_rels/slide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7.xml"/><Relationship Id="rId1" Type="http://schemas.openxmlformats.org/officeDocument/2006/relationships/slideLayout" Target="../slideLayouts/slideLayout200.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0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8" Type="http://schemas.openxmlformats.org/officeDocument/2006/relationships/image" Target="../media/image222.png"/><Relationship Id="rId13" Type="http://schemas.openxmlformats.org/officeDocument/2006/relationships/image" Target="../media/image227.png"/><Relationship Id="rId3" Type="http://schemas.openxmlformats.org/officeDocument/2006/relationships/image" Target="../media/image217.png"/><Relationship Id="rId7" Type="http://schemas.openxmlformats.org/officeDocument/2006/relationships/image" Target="../media/image221.png"/><Relationship Id="rId12" Type="http://schemas.openxmlformats.org/officeDocument/2006/relationships/image" Target="../media/image226.png"/><Relationship Id="rId2" Type="http://schemas.openxmlformats.org/officeDocument/2006/relationships/notesSlide" Target="../notesSlides/notesSlide140.xml"/><Relationship Id="rId16" Type="http://schemas.openxmlformats.org/officeDocument/2006/relationships/image" Target="../media/image230.png"/><Relationship Id="rId1" Type="http://schemas.openxmlformats.org/officeDocument/2006/relationships/slideLayout" Target="../slideLayouts/slideLayout267.xml"/><Relationship Id="rId6" Type="http://schemas.openxmlformats.org/officeDocument/2006/relationships/image" Target="../media/image220.png"/><Relationship Id="rId11" Type="http://schemas.openxmlformats.org/officeDocument/2006/relationships/image" Target="../media/image225.png"/><Relationship Id="rId5" Type="http://schemas.openxmlformats.org/officeDocument/2006/relationships/image" Target="../media/image219.png"/><Relationship Id="rId15" Type="http://schemas.openxmlformats.org/officeDocument/2006/relationships/image" Target="../media/image229.png"/><Relationship Id="rId10" Type="http://schemas.openxmlformats.org/officeDocument/2006/relationships/image" Target="../media/image224.png"/><Relationship Id="rId4" Type="http://schemas.openxmlformats.org/officeDocument/2006/relationships/image" Target="../media/image218.png"/><Relationship Id="rId9" Type="http://schemas.openxmlformats.org/officeDocument/2006/relationships/image" Target="../media/image223.png"/><Relationship Id="rId14" Type="http://schemas.openxmlformats.org/officeDocument/2006/relationships/image" Target="../media/image228.png"/></Relationships>
</file>

<file path=ppt/slides/_rels/slide148.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41.xml"/><Relationship Id="rId1" Type="http://schemas.openxmlformats.org/officeDocument/2006/relationships/slideLayout" Target="../slideLayouts/slideLayout267.xml"/><Relationship Id="rId5" Type="http://schemas.openxmlformats.org/officeDocument/2006/relationships/image" Target="../media/image233.png"/><Relationship Id="rId4" Type="http://schemas.openxmlformats.org/officeDocument/2006/relationships/image" Target="../media/image232.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2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43.xml"/><Relationship Id="rId1" Type="http://schemas.openxmlformats.org/officeDocument/2006/relationships/slideLayout" Target="../slideLayouts/slideLayout227.xml"/><Relationship Id="rId4" Type="http://schemas.openxmlformats.org/officeDocument/2006/relationships/image" Target="../media/image235.png"/></Relationships>
</file>

<file path=ppt/slides/_rels/slide151.xml.rels><?xml version="1.0" encoding="UTF-8" standalone="yes"?>
<Relationships xmlns="http://schemas.openxmlformats.org/package/2006/relationships"><Relationship Id="rId8" Type="http://schemas.openxmlformats.org/officeDocument/2006/relationships/image" Target="../media/image241.png"/><Relationship Id="rId3" Type="http://schemas.openxmlformats.org/officeDocument/2006/relationships/image" Target="../media/image236.png"/><Relationship Id="rId7" Type="http://schemas.openxmlformats.org/officeDocument/2006/relationships/image" Target="../media/image240.png"/><Relationship Id="rId2" Type="http://schemas.openxmlformats.org/officeDocument/2006/relationships/notesSlide" Target="../notesSlides/notesSlide144.xml"/><Relationship Id="rId1" Type="http://schemas.openxmlformats.org/officeDocument/2006/relationships/slideLayout" Target="../slideLayouts/slideLayout267.xml"/><Relationship Id="rId6" Type="http://schemas.openxmlformats.org/officeDocument/2006/relationships/image" Target="../media/image239.png"/><Relationship Id="rId5" Type="http://schemas.openxmlformats.org/officeDocument/2006/relationships/image" Target="../media/image238.png"/><Relationship Id="rId4" Type="http://schemas.openxmlformats.org/officeDocument/2006/relationships/image" Target="../media/image237.png"/><Relationship Id="rId9" Type="http://schemas.openxmlformats.org/officeDocument/2006/relationships/image" Target="../media/image242.png"/></Relationships>
</file>

<file path=ppt/slides/_rels/slide152.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145.xml"/><Relationship Id="rId1" Type="http://schemas.openxmlformats.org/officeDocument/2006/relationships/slideLayout" Target="../slideLayouts/slideLayout150.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5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146.xml"/><Relationship Id="rId1" Type="http://schemas.openxmlformats.org/officeDocument/2006/relationships/slideLayout" Target="../slideLayouts/slideLayout150.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54.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243.png"/><Relationship Id="rId7" Type="http://schemas.openxmlformats.org/officeDocument/2006/relationships/image" Target="../media/image247.png"/><Relationship Id="rId2" Type="http://schemas.openxmlformats.org/officeDocument/2006/relationships/notesSlide" Target="../notesSlides/notesSlide147.xml"/><Relationship Id="rId1" Type="http://schemas.openxmlformats.org/officeDocument/2006/relationships/slideLayout" Target="../slideLayouts/slideLayout150.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45.xml"/></Relationships>
</file>

<file path=ppt/slides/_rels/slide156.xml.rels><?xml version="1.0" encoding="UTF-8" standalone="yes"?>
<Relationships xmlns="http://schemas.openxmlformats.org/package/2006/relationships"><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149.xml"/><Relationship Id="rId1" Type="http://schemas.openxmlformats.org/officeDocument/2006/relationships/slideLayout" Target="../slideLayouts/slideLayout145.xml"/><Relationship Id="rId6" Type="http://schemas.openxmlformats.org/officeDocument/2006/relationships/image" Target="../media/image252.png"/><Relationship Id="rId5" Type="http://schemas.openxmlformats.org/officeDocument/2006/relationships/image" Target="../media/image251.png"/><Relationship Id="rId4" Type="http://schemas.openxmlformats.org/officeDocument/2006/relationships/image" Target="../media/image250.png"/></Relationships>
</file>

<file path=ppt/slides/_rels/slide157.xml.rels><?xml version="1.0" encoding="UTF-8" standalone="yes"?>
<Relationships xmlns="http://schemas.openxmlformats.org/package/2006/relationships"><Relationship Id="rId8" Type="http://schemas.openxmlformats.org/officeDocument/2006/relationships/image" Target="../media/image254.png"/><Relationship Id="rId3" Type="http://schemas.openxmlformats.org/officeDocument/2006/relationships/image" Target="../media/image249.png"/><Relationship Id="rId7" Type="http://schemas.openxmlformats.org/officeDocument/2006/relationships/image" Target="../media/image253.png"/><Relationship Id="rId2" Type="http://schemas.openxmlformats.org/officeDocument/2006/relationships/notesSlide" Target="../notesSlides/notesSlide150.xml"/><Relationship Id="rId1" Type="http://schemas.openxmlformats.org/officeDocument/2006/relationships/slideLayout" Target="../slideLayouts/slideLayout145.xml"/><Relationship Id="rId6" Type="http://schemas.openxmlformats.org/officeDocument/2006/relationships/image" Target="../media/image252.png"/><Relationship Id="rId5" Type="http://schemas.openxmlformats.org/officeDocument/2006/relationships/image" Target="../media/image251.png"/><Relationship Id="rId10" Type="http://schemas.openxmlformats.org/officeDocument/2006/relationships/image" Target="../media/image256.png"/><Relationship Id="rId4" Type="http://schemas.openxmlformats.org/officeDocument/2006/relationships/image" Target="../media/image250.png"/><Relationship Id="rId9" Type="http://schemas.openxmlformats.org/officeDocument/2006/relationships/image" Target="../media/image255.png"/></Relationships>
</file>

<file path=ppt/slides/_rels/slide158.xml.rels><?xml version="1.0" encoding="UTF-8" standalone="yes"?>
<Relationships xmlns="http://schemas.openxmlformats.org/package/2006/relationships"><Relationship Id="rId8" Type="http://schemas.openxmlformats.org/officeDocument/2006/relationships/hyperlink" Target="http://www.federalreserve.gov/fomc/beigebook/2008/20080416/fullreport20080416.pdf" TargetMode="External"/><Relationship Id="rId13" Type="http://schemas.openxmlformats.org/officeDocument/2006/relationships/hyperlink" Target="http://www.federalreserve.gov/fomc/beigebook/2008/20080903/default.htm" TargetMode="External"/><Relationship Id="rId18" Type="http://schemas.openxmlformats.org/officeDocument/2006/relationships/hyperlink" Target="http://www.federalreserve.gov/fomc/beigebook/2008/20081203/fullreport20081203.pdf" TargetMode="External"/><Relationship Id="rId3" Type="http://schemas.openxmlformats.org/officeDocument/2006/relationships/hyperlink" Target="http://www.federalreserve.gov/fomc/beigebook/2008/" TargetMode="External"/><Relationship Id="rId7" Type="http://schemas.openxmlformats.org/officeDocument/2006/relationships/hyperlink" Target="http://www.federalreserve.gov/fomc/beigebook/2008/20080416/default.htm" TargetMode="External"/><Relationship Id="rId12" Type="http://schemas.openxmlformats.org/officeDocument/2006/relationships/hyperlink" Target="http://www.federalreserve.gov/fomc/beigebook/2008/20080723/fullreport20080723.pdf" TargetMode="External"/><Relationship Id="rId17" Type="http://schemas.openxmlformats.org/officeDocument/2006/relationships/hyperlink" Target="http://www.federalreserve.gov/fomc/beigebook/2008/20081203/default.htm" TargetMode="External"/><Relationship Id="rId2" Type="http://schemas.openxmlformats.org/officeDocument/2006/relationships/notesSlide" Target="../notesSlides/notesSlide151.xml"/><Relationship Id="rId16" Type="http://schemas.openxmlformats.org/officeDocument/2006/relationships/hyperlink" Target="http://www.federalreserve.gov/fomc/beigebook/2008/20081015/fullreport20081015.pdf" TargetMode="External"/><Relationship Id="rId1" Type="http://schemas.openxmlformats.org/officeDocument/2006/relationships/slideLayout" Target="../slideLayouts/slideLayout172.xml"/><Relationship Id="rId6" Type="http://schemas.openxmlformats.org/officeDocument/2006/relationships/hyperlink" Target="http://www.federalreserve.gov/fomc/beigebook/2008/20080305/fullreport20080305.pdf" TargetMode="External"/><Relationship Id="rId11" Type="http://schemas.openxmlformats.org/officeDocument/2006/relationships/hyperlink" Target="http://www.federalreserve.gov/fomc/beigebook/2008/20080723/default.htm" TargetMode="External"/><Relationship Id="rId5" Type="http://schemas.openxmlformats.org/officeDocument/2006/relationships/hyperlink" Target="http://www.federalreserve.gov/fomc/beigebook/2008/20080305/default.htm" TargetMode="External"/><Relationship Id="rId15" Type="http://schemas.openxmlformats.org/officeDocument/2006/relationships/hyperlink" Target="http://www.federalreserve.gov/fomc/beigebook/2008/20081015/default.htm" TargetMode="External"/><Relationship Id="rId10" Type="http://schemas.openxmlformats.org/officeDocument/2006/relationships/hyperlink" Target="http://www.federalreserve.gov/fomc/beigebook/2008/20080611/fullreport20080611.pdf" TargetMode="External"/><Relationship Id="rId4" Type="http://schemas.openxmlformats.org/officeDocument/2006/relationships/hyperlink" Target="http://www.federalreserve.gov/fomc/beigebook/2008/20080116/default.htm" TargetMode="External"/><Relationship Id="rId9" Type="http://schemas.openxmlformats.org/officeDocument/2006/relationships/hyperlink" Target="http://www.federalreserve.gov/fomc/beigebook/2008/20080611/default.htm" TargetMode="External"/><Relationship Id="rId14" Type="http://schemas.openxmlformats.org/officeDocument/2006/relationships/hyperlink" Target="http://www.federalreserve.gov/fomc/beigebook/2008/20080903/fullreport20080903.pdf" TargetMode="Externa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3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3.xml"/><Relationship Id="rId1" Type="http://schemas.openxmlformats.org/officeDocument/2006/relationships/slideLayout" Target="../slideLayouts/slideLayout233.xml"/><Relationship Id="rId5" Type="http://schemas.openxmlformats.org/officeDocument/2006/relationships/image" Target="../media/image259.png"/><Relationship Id="rId4" Type="http://schemas.openxmlformats.org/officeDocument/2006/relationships/image" Target="../media/image258.png"/></Relationships>
</file>

<file path=ppt/slides/_rels/slide16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4.xml"/><Relationship Id="rId1" Type="http://schemas.openxmlformats.org/officeDocument/2006/relationships/slideLayout" Target="../slideLayouts/slideLayout233.xml"/><Relationship Id="rId5" Type="http://schemas.openxmlformats.org/officeDocument/2006/relationships/image" Target="../media/image259.png"/><Relationship Id="rId4" Type="http://schemas.openxmlformats.org/officeDocument/2006/relationships/image" Target="../media/image258.png"/></Relationships>
</file>

<file path=ppt/slides/_rels/slide162.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155.xml"/><Relationship Id="rId1" Type="http://schemas.openxmlformats.org/officeDocument/2006/relationships/slideLayout" Target="../slideLayouts/slideLayout233.xml"/><Relationship Id="rId5" Type="http://schemas.openxmlformats.org/officeDocument/2006/relationships/image" Target="../media/image259.png"/><Relationship Id="rId4" Type="http://schemas.openxmlformats.org/officeDocument/2006/relationships/image" Target="../media/image258.png"/></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3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Data" Target="../diagrams/data1.xml"/><Relationship Id="rId7" Type="http://schemas.openxmlformats.org/officeDocument/2006/relationships/diagramData" Target="../diagrams/data2.xml"/><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diagramColors" Target="../diagrams/colors2.xml"/><Relationship Id="rId4" Type="http://schemas.openxmlformats.org/officeDocument/2006/relationships/diagramLayout" Target="../diagrams/layout1.xml"/><Relationship Id="rId9"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51.xml"/><Relationship Id="rId5" Type="http://schemas.openxmlformats.org/officeDocument/2006/relationships/image" Target="../media/image14.png"/><Relationship Id="rId4" Type="http://schemas.openxmlformats.org/officeDocument/2006/relationships/image" Target="../media/image13.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51.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4.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256.xm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5.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1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145.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145.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4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22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22.xml"/><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33.xml"/><Relationship Id="rId5" Type="http://schemas.openxmlformats.org/officeDocument/2006/relationships/image" Target="../media/image51.png"/><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2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3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49.xml"/><Relationship Id="rId1" Type="http://schemas.openxmlformats.org/officeDocument/2006/relationships/slideLayout" Target="../slideLayouts/slideLayout14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50.xml"/><Relationship Id="rId1" Type="http://schemas.openxmlformats.org/officeDocument/2006/relationships/slideLayout" Target="../slideLayouts/slideLayout145.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7.xml"/></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png"/><Relationship Id="rId2" Type="http://schemas.openxmlformats.org/officeDocument/2006/relationships/notesSlide" Target="../notesSlides/notesSlide52.xml"/><Relationship Id="rId1" Type="http://schemas.openxmlformats.org/officeDocument/2006/relationships/slideLayout" Target="../slideLayouts/slideLayout300.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30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9.xml"/><Relationship Id="rId1" Type="http://schemas.openxmlformats.org/officeDocument/2006/relationships/slideLayout" Target="../slideLayouts/slideLayout139.xml"/><Relationship Id="rId5" Type="http://schemas.openxmlformats.org/officeDocument/2006/relationships/image" Target="../media/image85.png"/><Relationship Id="rId4" Type="http://schemas.openxmlformats.org/officeDocument/2006/relationships/image" Target="../media/image8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0.xml"/><Relationship Id="rId1" Type="http://schemas.openxmlformats.org/officeDocument/2006/relationships/slideLayout" Target="../slideLayouts/slideLayout139.xml"/></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1.xml"/><Relationship Id="rId1" Type="http://schemas.openxmlformats.org/officeDocument/2006/relationships/slideLayout" Target="../slideLayouts/slideLayout139.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39.xml"/><Relationship Id="rId4" Type="http://schemas.openxmlformats.org/officeDocument/2006/relationships/image" Target="../media/image87.png"/></Relationships>
</file>

<file path=ppt/slides/_rels/slide6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4.xml"/><Relationship Id="rId1" Type="http://schemas.openxmlformats.org/officeDocument/2006/relationships/slideLayout" Target="../slideLayouts/slideLayout139.xml"/><Relationship Id="rId5" Type="http://schemas.openxmlformats.org/officeDocument/2006/relationships/image" Target="../media/image88.png"/><Relationship Id="rId4" Type="http://schemas.openxmlformats.org/officeDocument/2006/relationships/image" Target="../media/image87.png"/></Relationships>
</file>

<file path=ppt/slides/_rels/slide65.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65.xml"/><Relationship Id="rId1" Type="http://schemas.openxmlformats.org/officeDocument/2006/relationships/slideLayout" Target="../slideLayouts/slideLayout25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6.xml"/><Relationship Id="rId1" Type="http://schemas.openxmlformats.org/officeDocument/2006/relationships/slideLayout" Target="../slideLayouts/slideLayout150.xml"/><Relationship Id="rId5" Type="http://schemas.openxmlformats.org/officeDocument/2006/relationships/image" Target="../media/image96.png"/><Relationship Id="rId4" Type="http://schemas.openxmlformats.org/officeDocument/2006/relationships/image" Target="../media/image95.png"/></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7.xml"/><Relationship Id="rId1" Type="http://schemas.openxmlformats.org/officeDocument/2006/relationships/slideLayout" Target="../slideLayouts/slideLayout15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7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7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7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4.xml"/><Relationship Id="rId1" Type="http://schemas.openxmlformats.org/officeDocument/2006/relationships/slideLayout" Target="../slideLayouts/slideLayout24.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2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6.xml"/><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7.xml"/><Relationship Id="rId1" Type="http://schemas.openxmlformats.org/officeDocument/2006/relationships/slideLayout" Target="../slideLayouts/slideLayout29.xml"/></Relationships>
</file>

<file path=ppt/slides/_rels/slide7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8.xml"/><Relationship Id="rId1" Type="http://schemas.openxmlformats.org/officeDocument/2006/relationships/slideLayout" Target="../slideLayouts/slideLayout29.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9.xml"/><Relationship Id="rId1" Type="http://schemas.openxmlformats.org/officeDocument/2006/relationships/slideLayout" Target="../slideLayouts/slideLayout24.xml"/><Relationship Id="rId5" Type="http://schemas.openxmlformats.org/officeDocument/2006/relationships/image" Target="../media/image109.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8.xml"/></Relationships>
</file>

<file path=ppt/slides/_rels/slide8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2.xml"/><Relationship Id="rId1" Type="http://schemas.openxmlformats.org/officeDocument/2006/relationships/slideLayout" Target="../slideLayouts/slideLayout84.xml"/><Relationship Id="rId4" Type="http://schemas.openxmlformats.org/officeDocument/2006/relationships/image" Target="../media/image111.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3.xml"/><Relationship Id="rId1" Type="http://schemas.openxmlformats.org/officeDocument/2006/relationships/slideLayout" Target="../slideLayouts/slideLayout84.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12.png"/><Relationship Id="rId7" Type="http://schemas.openxmlformats.org/officeDocument/2006/relationships/image" Target="../media/image116.png"/><Relationship Id="rId2" Type="http://schemas.openxmlformats.org/officeDocument/2006/relationships/notesSlide" Target="../notesSlides/notesSlide84.xml"/><Relationship Id="rId1" Type="http://schemas.openxmlformats.org/officeDocument/2006/relationships/slideLayout" Target="../slideLayouts/slideLayout278.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8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5.xml"/><Relationship Id="rId1" Type="http://schemas.openxmlformats.org/officeDocument/2006/relationships/slideLayout" Target="../slideLayouts/slideLayout278.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8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278.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7.xml"/><Relationship Id="rId1" Type="http://schemas.openxmlformats.org/officeDocument/2006/relationships/slideLayout" Target="../slideLayouts/slideLayout278.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88.xml"/><Relationship Id="rId1" Type="http://schemas.openxmlformats.org/officeDocument/2006/relationships/slideLayout" Target="../slideLayouts/slideLayout27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9.xml"/><Relationship Id="rId1" Type="http://schemas.openxmlformats.org/officeDocument/2006/relationships/slideLayout" Target="../slideLayouts/slideLayout289.xml"/><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39.png"/><Relationship Id="rId7" Type="http://schemas.openxmlformats.org/officeDocument/2006/relationships/image" Target="../media/image143.png"/><Relationship Id="rId2" Type="http://schemas.openxmlformats.org/officeDocument/2006/relationships/notesSlide" Target="../notesSlides/notesSlide90.xml"/><Relationship Id="rId1" Type="http://schemas.openxmlformats.org/officeDocument/2006/relationships/slideLayout" Target="../slideLayouts/slideLayout289.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4.png"/><Relationship Id="rId7" Type="http://schemas.openxmlformats.org/officeDocument/2006/relationships/image" Target="../media/image148.png"/><Relationship Id="rId2" Type="http://schemas.openxmlformats.org/officeDocument/2006/relationships/notesSlide" Target="../notesSlides/notesSlide91.xml"/><Relationship Id="rId1" Type="http://schemas.openxmlformats.org/officeDocument/2006/relationships/slideLayout" Target="../slideLayouts/slideLayout278.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92.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2.xml"/><Relationship Id="rId1" Type="http://schemas.openxmlformats.org/officeDocument/2006/relationships/slideLayout" Target="../slideLayouts/slideLayout1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9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3.xml"/><Relationship Id="rId1" Type="http://schemas.openxmlformats.org/officeDocument/2006/relationships/slideLayout" Target="../slideLayouts/slideLayout1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9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4.xml"/><Relationship Id="rId1" Type="http://schemas.openxmlformats.org/officeDocument/2006/relationships/slideLayout" Target="../slideLayouts/slideLayout1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95.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5.xml"/><Relationship Id="rId1" Type="http://schemas.openxmlformats.org/officeDocument/2006/relationships/slideLayout" Target="../slideLayouts/slideLayout1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96.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96.xml"/><Relationship Id="rId1" Type="http://schemas.openxmlformats.org/officeDocument/2006/relationships/slideLayout" Target="../slideLayouts/slideLayout128.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 Id="rId9" Type="http://schemas.openxmlformats.org/officeDocument/2006/relationships/image" Target="../media/image155.png"/></Relationships>
</file>

<file path=ppt/slides/_rels/slide9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7.xml"/><Relationship Id="rId1" Type="http://schemas.openxmlformats.org/officeDocument/2006/relationships/slideLayout" Target="../slideLayouts/slideLayout316.xml"/><Relationship Id="rId5" Type="http://schemas.openxmlformats.org/officeDocument/2006/relationships/image" Target="../media/image158.png"/><Relationship Id="rId4" Type="http://schemas.openxmlformats.org/officeDocument/2006/relationships/image" Target="../media/image157.png"/></Relationships>
</file>

<file path=ppt/slides/_rels/slide9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8.xml"/><Relationship Id="rId1" Type="http://schemas.openxmlformats.org/officeDocument/2006/relationships/slideLayout" Target="../slideLayouts/slideLayout316.xml"/><Relationship Id="rId5" Type="http://schemas.openxmlformats.org/officeDocument/2006/relationships/image" Target="../media/image158.png"/><Relationship Id="rId4" Type="http://schemas.openxmlformats.org/officeDocument/2006/relationships/image" Target="../media/image157.png"/></Relationships>
</file>

<file path=ppt/slides/_rels/slide9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99.xml"/><Relationship Id="rId1" Type="http://schemas.openxmlformats.org/officeDocument/2006/relationships/slideLayout" Target="../slideLayouts/slideLayout316.xml"/><Relationship Id="rId5" Type="http://schemas.openxmlformats.org/officeDocument/2006/relationships/image" Target="../media/image158.png"/><Relationship Id="rId4" Type="http://schemas.openxmlformats.org/officeDocument/2006/relationships/image" Target="../media/image1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74638" y="1652588"/>
            <a:ext cx="5148262" cy="963612"/>
          </a:xfrm>
          <a:solidFill>
            <a:schemeClr val="accent5">
              <a:lumMod val="75000"/>
            </a:schemeClr>
          </a:solidFill>
        </p:spPr>
        <p:txBody>
          <a:bodyPr/>
          <a:lstStyle/>
          <a:p>
            <a:pPr algn="ctr" defTabSz="915001">
              <a:defRPr/>
            </a:pPr>
            <a:r>
              <a:rPr lang="en-US" b="1" dirty="0" smtClean="0"/>
              <a:t>MACROECONOMICS</a:t>
            </a:r>
            <a:endParaRPr lang="en-US" b="1" dirty="0"/>
          </a:p>
        </p:txBody>
      </p:sp>
      <p:sp>
        <p:nvSpPr>
          <p:cNvPr id="34819" name="Subtitle 4"/>
          <p:cNvSpPr>
            <a:spLocks noGrp="1"/>
          </p:cNvSpPr>
          <p:nvPr>
            <p:ph type="subTitle" idx="1"/>
          </p:nvPr>
        </p:nvSpPr>
        <p:spPr>
          <a:xfrm>
            <a:off x="206375" y="3098800"/>
            <a:ext cx="5422900" cy="619125"/>
          </a:xfrm>
        </p:spPr>
        <p:txBody>
          <a:bodyPr/>
          <a:lstStyle/>
          <a:p>
            <a:r>
              <a:rPr lang="en-US" smtClean="0"/>
              <a:t>B. Schmidt</a:t>
            </a:r>
          </a:p>
          <a:p>
            <a:r>
              <a:rPr lang="en-US" smtClean="0"/>
              <a:t>Hull College of Business</a:t>
            </a:r>
          </a:p>
          <a:p>
            <a:r>
              <a:rPr lang="en-US" smtClean="0"/>
              <a:t>Augusta State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11347" y="228600"/>
            <a:ext cx="81785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LS</a:t>
            </a:r>
          </a:p>
        </p:txBody>
      </p:sp>
      <p:cxnSp>
        <p:nvCxnSpPr>
          <p:cNvPr id="7" name="Straight Connector 6"/>
          <p:cNvCxnSpPr/>
          <p:nvPr/>
        </p:nvCxnSpPr>
        <p:spPr>
          <a:xfrm rot="5400000">
            <a:off x="-192881" y="2591594"/>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54125"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35125"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4038" name="TextBox 10"/>
          <p:cNvSpPr txBox="1">
            <a:spLocks noChangeArrowheads="1"/>
          </p:cNvSpPr>
          <p:nvPr/>
        </p:nvSpPr>
        <p:spPr bwMode="auto">
          <a:xfrm>
            <a:off x="3768725" y="3657600"/>
            <a:ext cx="4254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a:t>
            </a:r>
          </a:p>
        </p:txBody>
      </p:sp>
      <p:sp>
        <p:nvSpPr>
          <p:cNvPr id="44039" name="TextBox 12"/>
          <p:cNvSpPr txBox="1">
            <a:spLocks noChangeArrowheads="1"/>
          </p:cNvSpPr>
          <p:nvPr/>
        </p:nvSpPr>
        <p:spPr bwMode="auto">
          <a:xfrm>
            <a:off x="3768725" y="1295400"/>
            <a:ext cx="5048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LS1</a:t>
            </a:r>
          </a:p>
        </p:txBody>
      </p:sp>
      <p:sp>
        <p:nvSpPr>
          <p:cNvPr id="44040" name="TextBox 13"/>
          <p:cNvSpPr txBox="1">
            <a:spLocks noChangeArrowheads="1"/>
          </p:cNvSpPr>
          <p:nvPr/>
        </p:nvSpPr>
        <p:spPr bwMode="auto">
          <a:xfrm>
            <a:off x="492125" y="1143000"/>
            <a:ext cx="769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44041" name="TextBox 14"/>
          <p:cNvSpPr txBox="1">
            <a:spLocks noChangeArrowheads="1"/>
          </p:cNvSpPr>
          <p:nvPr/>
        </p:nvSpPr>
        <p:spPr bwMode="auto">
          <a:xfrm>
            <a:off x="3692525" y="4191000"/>
            <a:ext cx="8175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17" name="Straight Connector 16"/>
          <p:cNvCxnSpPr/>
          <p:nvPr/>
        </p:nvCxnSpPr>
        <p:spPr>
          <a:xfrm flipV="1">
            <a:off x="1635125"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910432" y="2628106"/>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01925" y="4191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254125"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1254125" y="27416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59025" y="33909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942306"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39925"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4050" name="TextBox 24"/>
          <p:cNvSpPr txBox="1">
            <a:spLocks noChangeArrowheads="1"/>
          </p:cNvSpPr>
          <p:nvPr/>
        </p:nvSpPr>
        <p:spPr bwMode="auto">
          <a:xfrm>
            <a:off x="4067175" y="1600200"/>
            <a:ext cx="5048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LS2</a:t>
            </a:r>
          </a:p>
        </p:txBody>
      </p:sp>
      <p:cxnSp>
        <p:nvCxnSpPr>
          <p:cNvPr id="29" name="Straight Connector 28"/>
          <p:cNvCxnSpPr/>
          <p:nvPr/>
        </p:nvCxnSpPr>
        <p:spPr>
          <a:xfrm rot="5400000">
            <a:off x="3998119" y="2591594"/>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45125"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26125"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4054" name="TextBox 31"/>
          <p:cNvSpPr txBox="1">
            <a:spLocks noChangeArrowheads="1"/>
          </p:cNvSpPr>
          <p:nvPr/>
        </p:nvSpPr>
        <p:spPr bwMode="auto">
          <a:xfrm>
            <a:off x="7959725" y="3657600"/>
            <a:ext cx="4254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a:t>
            </a:r>
          </a:p>
        </p:txBody>
      </p:sp>
      <p:sp>
        <p:nvSpPr>
          <p:cNvPr id="44055" name="TextBox 32"/>
          <p:cNvSpPr txBox="1">
            <a:spLocks noChangeArrowheads="1"/>
          </p:cNvSpPr>
          <p:nvPr/>
        </p:nvSpPr>
        <p:spPr bwMode="auto">
          <a:xfrm>
            <a:off x="7959725" y="1295400"/>
            <a:ext cx="5048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LS2</a:t>
            </a:r>
          </a:p>
        </p:txBody>
      </p:sp>
      <p:sp>
        <p:nvSpPr>
          <p:cNvPr id="44056" name="TextBox 33"/>
          <p:cNvSpPr txBox="1">
            <a:spLocks noChangeArrowheads="1"/>
          </p:cNvSpPr>
          <p:nvPr/>
        </p:nvSpPr>
        <p:spPr bwMode="auto">
          <a:xfrm>
            <a:off x="4683125" y="1143000"/>
            <a:ext cx="769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44057" name="TextBox 34"/>
          <p:cNvSpPr txBox="1">
            <a:spLocks noChangeArrowheads="1"/>
          </p:cNvSpPr>
          <p:nvPr/>
        </p:nvSpPr>
        <p:spPr bwMode="auto">
          <a:xfrm>
            <a:off x="7883525" y="4191000"/>
            <a:ext cx="8175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36" name="Straight Connector 35"/>
          <p:cNvCxnSpPr/>
          <p:nvPr/>
        </p:nvCxnSpPr>
        <p:spPr>
          <a:xfrm flipV="1">
            <a:off x="5826125"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5103019" y="2704306"/>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816725" y="4191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445125"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5445125" y="27416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550025" y="33909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133306"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130925"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4066" name="TextBox 43"/>
          <p:cNvSpPr txBox="1">
            <a:spLocks noChangeArrowheads="1"/>
          </p:cNvSpPr>
          <p:nvPr/>
        </p:nvSpPr>
        <p:spPr bwMode="auto">
          <a:xfrm>
            <a:off x="8258175" y="1600200"/>
            <a:ext cx="5048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LS1</a:t>
            </a:r>
          </a:p>
        </p:txBody>
      </p:sp>
      <p:cxnSp>
        <p:nvCxnSpPr>
          <p:cNvPr id="45" name="Straight Arrow Connector 44"/>
          <p:cNvCxnSpPr/>
          <p:nvPr/>
        </p:nvCxnSpPr>
        <p:spPr>
          <a:xfrm flipV="1">
            <a:off x="3159125" y="22098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7273925" y="22098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069" name="TextBox 48"/>
          <p:cNvSpPr txBox="1">
            <a:spLocks noChangeArrowheads="1"/>
          </p:cNvSpPr>
          <p:nvPr/>
        </p:nvSpPr>
        <p:spPr bwMode="auto">
          <a:xfrm>
            <a:off x="1371600" y="4648200"/>
            <a:ext cx="2573338" cy="120015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LS  = </a:t>
            </a:r>
            <a:r>
              <a:rPr lang="en-US">
                <a:solidFill>
                  <a:srgbClr val="000000"/>
                </a:solidFill>
                <a:latin typeface="Wingdings 3" pitchFamily="18" charset="2"/>
              </a:rPr>
              <a:t>#</a:t>
            </a:r>
            <a:r>
              <a:rPr lang="en-US">
                <a:solidFill>
                  <a:srgbClr val="000000"/>
                </a:solidFill>
                <a:latin typeface="Calibri" pitchFamily="34" charset="0"/>
              </a:rPr>
              <a:t>taxes </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LS  = </a:t>
            </a:r>
            <a:r>
              <a:rPr lang="en-US">
                <a:solidFill>
                  <a:srgbClr val="000000"/>
                </a:solidFill>
                <a:latin typeface="Wingdings 3" pitchFamily="18" charset="2"/>
              </a:rPr>
              <a:t>#</a:t>
            </a:r>
            <a:r>
              <a:rPr lang="en-US">
                <a:solidFill>
                  <a:srgbClr val="000000"/>
                </a:solidFill>
                <a:latin typeface="Calibri" pitchFamily="34" charset="0"/>
              </a:rPr>
              <a:t>unemployment</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LS  = </a:t>
            </a:r>
            <a:r>
              <a:rPr lang="en-US">
                <a:solidFill>
                  <a:srgbClr val="000000"/>
                </a:solidFill>
                <a:latin typeface="Wingdings 3" pitchFamily="18" charset="2"/>
              </a:rPr>
              <a:t>$</a:t>
            </a:r>
            <a:r>
              <a:rPr lang="en-US">
                <a:solidFill>
                  <a:srgbClr val="000000"/>
                </a:solidFill>
                <a:latin typeface="Calibri" pitchFamily="34" charset="0"/>
              </a:rPr>
              <a:t>population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295400" y="457200"/>
            <a:ext cx="7467600" cy="946150"/>
          </a:xfrm>
          <a:prstGeom prst="rect">
            <a:avLst/>
          </a:prstGeom>
          <a:noFill/>
          <a:ln w="9525">
            <a:noFill/>
            <a:miter lim="800000"/>
            <a:headEnd/>
            <a:tailEnd/>
          </a:ln>
        </p:spPr>
        <p:txBody>
          <a:bodyPr>
            <a:spAutoFit/>
          </a:bodyPr>
          <a:lstStyle/>
          <a:p>
            <a:r>
              <a:rPr lang="en-US" altLang="en-US" sz="2800" b="1">
                <a:solidFill>
                  <a:srgbClr val="00A87E"/>
                </a:solidFill>
              </a:rPr>
              <a:t>Unemployment Benefits and the</a:t>
            </a:r>
          </a:p>
          <a:p>
            <a:r>
              <a:rPr lang="en-US" altLang="en-US" sz="2800" b="1">
                <a:solidFill>
                  <a:srgbClr val="00A87E"/>
                </a:solidFill>
              </a:rPr>
              <a:t>Natural Unemployment Rate</a:t>
            </a:r>
            <a:endParaRPr lang="en-US" altLang="en-US" sz="2800">
              <a:solidFill>
                <a:srgbClr val="00A87E"/>
              </a:solidFill>
            </a:endParaRPr>
          </a:p>
        </p:txBody>
      </p:sp>
      <p:sp>
        <p:nvSpPr>
          <p:cNvPr id="562183" name="Text Box 7"/>
          <p:cNvSpPr txBox="1">
            <a:spLocks noChangeArrowheads="1"/>
          </p:cNvSpPr>
          <p:nvPr/>
        </p:nvSpPr>
        <p:spPr bwMode="auto">
          <a:xfrm>
            <a:off x="0" y="1981200"/>
            <a:ext cx="2000250" cy="3378200"/>
          </a:xfrm>
          <a:prstGeom prst="rect">
            <a:avLst/>
          </a:prstGeom>
          <a:noFill/>
          <a:ln w="9525">
            <a:noFill/>
            <a:miter lim="800000"/>
            <a:headEnd/>
            <a:tailEnd/>
          </a:ln>
        </p:spPr>
        <p:txBody>
          <a:bodyPr>
            <a:spAutoFit/>
          </a:bodyPr>
          <a:lstStyle/>
          <a:p>
            <a:r>
              <a:rPr lang="en-US" altLang="en-US" sz="2400">
                <a:solidFill>
                  <a:srgbClr val="000000"/>
                </a:solidFill>
              </a:rPr>
              <a:t>The level of unemployed benefits appear to have a large effect on the natural unemploy-ment rate.</a:t>
            </a:r>
          </a:p>
        </p:txBody>
      </p:sp>
      <p:pic>
        <p:nvPicPr>
          <p:cNvPr id="143364" name="Picture 17" descr="eog2403a1"/>
          <p:cNvPicPr>
            <a:picLocks noChangeAspect="1" noChangeArrowheads="1"/>
          </p:cNvPicPr>
          <p:nvPr/>
        </p:nvPicPr>
        <p:blipFill>
          <a:blip r:embed="rId3"/>
          <a:srcRect/>
          <a:stretch>
            <a:fillRect/>
          </a:stretch>
        </p:blipFill>
        <p:spPr bwMode="auto">
          <a:xfrm>
            <a:off x="2001838" y="1981200"/>
            <a:ext cx="7027862" cy="4338638"/>
          </a:xfrm>
          <a:prstGeom prst="rect">
            <a:avLst/>
          </a:prstGeom>
          <a:noFill/>
          <a:ln w="9525">
            <a:noFill/>
            <a:miter lim="800000"/>
            <a:headEnd/>
            <a:tailEnd/>
          </a:ln>
        </p:spPr>
      </p:pic>
      <p:pic>
        <p:nvPicPr>
          <p:cNvPr id="143365" name="Picture 18" descr="eog2403a"/>
          <p:cNvPicPr>
            <a:picLocks noChangeAspect="1" noChangeArrowheads="1"/>
          </p:cNvPicPr>
          <p:nvPr/>
        </p:nvPicPr>
        <p:blipFill>
          <a:blip r:embed="rId4"/>
          <a:srcRect/>
          <a:stretch>
            <a:fillRect/>
          </a:stretch>
        </p:blipFill>
        <p:spPr bwMode="auto">
          <a:xfrm>
            <a:off x="2001838" y="1981200"/>
            <a:ext cx="7027862" cy="4338638"/>
          </a:xfrm>
          <a:prstGeom prst="rect">
            <a:avLst/>
          </a:prstGeom>
          <a:noFill/>
          <a:ln w="9525">
            <a:noFill/>
            <a:miter lim="800000"/>
            <a:headEnd/>
            <a:tailEnd/>
          </a:ln>
        </p:spPr>
      </p:pic>
      <p:pic>
        <p:nvPicPr>
          <p:cNvPr id="143366" name="Picture 19" descr="eog2403b"/>
          <p:cNvPicPr>
            <a:picLocks noChangeAspect="1" noChangeArrowheads="1"/>
          </p:cNvPicPr>
          <p:nvPr/>
        </p:nvPicPr>
        <p:blipFill>
          <a:blip r:embed="rId5"/>
          <a:srcRect/>
          <a:stretch>
            <a:fillRect/>
          </a:stretch>
        </p:blipFill>
        <p:spPr bwMode="auto">
          <a:xfrm>
            <a:off x="2001838" y="1981200"/>
            <a:ext cx="7027862" cy="4338638"/>
          </a:xfrm>
          <a:prstGeom prst="rect">
            <a:avLst/>
          </a:prstGeom>
          <a:noFill/>
          <a:ln w="9525">
            <a:noFill/>
            <a:miter lim="800000"/>
            <a:headEnd/>
            <a:tailEnd/>
          </a:ln>
        </p:spPr>
      </p:pic>
      <p:pic>
        <p:nvPicPr>
          <p:cNvPr id="562196" name="Picture 20" descr="eog2403c"/>
          <p:cNvPicPr>
            <a:picLocks noChangeAspect="1" noChangeArrowheads="1"/>
          </p:cNvPicPr>
          <p:nvPr/>
        </p:nvPicPr>
        <p:blipFill>
          <a:blip r:embed="rId6"/>
          <a:srcRect/>
          <a:stretch>
            <a:fillRect/>
          </a:stretch>
        </p:blipFill>
        <p:spPr bwMode="auto">
          <a:xfrm>
            <a:off x="2001838" y="1981200"/>
            <a:ext cx="7027862" cy="4338638"/>
          </a:xfrm>
          <a:prstGeom prst="rect">
            <a:avLst/>
          </a:prstGeom>
          <a:noFill/>
          <a:ln w="9525">
            <a:noFill/>
            <a:miter lim="800000"/>
            <a:headEnd/>
            <a:tailEnd/>
          </a:ln>
        </p:spPr>
      </p:pic>
      <p:pic>
        <p:nvPicPr>
          <p:cNvPr id="562197" name="Picture 21" descr="eog2403d"/>
          <p:cNvPicPr>
            <a:picLocks noChangeAspect="1" noChangeArrowheads="1"/>
          </p:cNvPicPr>
          <p:nvPr/>
        </p:nvPicPr>
        <p:blipFill>
          <a:blip r:embed="rId7"/>
          <a:srcRect/>
          <a:stretch>
            <a:fillRect/>
          </a:stretch>
        </p:blipFill>
        <p:spPr bwMode="auto">
          <a:xfrm>
            <a:off x="2000250" y="1981200"/>
            <a:ext cx="7029450" cy="43386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62183"/>
                                        </p:tgtEl>
                                        <p:attrNameLst>
                                          <p:attrName>style.visibility</p:attrName>
                                        </p:attrNameLst>
                                      </p:cBhvr>
                                      <p:to>
                                        <p:strVal val="visible"/>
                                      </p:to>
                                    </p:set>
                                    <p:animEffect transition="in" filter="wipe(left)">
                                      <p:cBhvr>
                                        <p:cTn id="7" dur="500"/>
                                        <p:tgtEl>
                                          <p:spTgt spid="56218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62196"/>
                                        </p:tgtEl>
                                        <p:attrNameLst>
                                          <p:attrName>style.visibility</p:attrName>
                                        </p:attrNameLst>
                                      </p:cBhvr>
                                      <p:to>
                                        <p:strVal val="visible"/>
                                      </p:to>
                                    </p:set>
                                    <p:animEffect transition="in" filter="wipe(left)">
                                      <p:cBhvr>
                                        <p:cTn id="12" dur="1000"/>
                                        <p:tgtEl>
                                          <p:spTgt spid="56219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2197"/>
                                        </p:tgtEl>
                                        <p:attrNameLst>
                                          <p:attrName>style.visibility</p:attrName>
                                        </p:attrNameLst>
                                      </p:cBhvr>
                                      <p:to>
                                        <p:strVal val="visible"/>
                                      </p:to>
                                    </p:set>
                                    <p:animEffect transition="in" filter="fade">
                                      <p:cBhvr>
                                        <p:cTn id="17" dur="500"/>
                                        <p:tgtEl>
                                          <p:spTgt spid="562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3" grpId="0" autoUpdateAnimBg="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1371600" y="457200"/>
            <a:ext cx="51816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Women in the Labor Force</a:t>
            </a:r>
          </a:p>
        </p:txBody>
      </p:sp>
      <p:sp>
        <p:nvSpPr>
          <p:cNvPr id="869379" name="Text Box 3"/>
          <p:cNvSpPr txBox="1">
            <a:spLocks noChangeArrowheads="1"/>
          </p:cNvSpPr>
          <p:nvPr/>
        </p:nvSpPr>
        <p:spPr bwMode="auto">
          <a:xfrm>
            <a:off x="1295400" y="1143000"/>
            <a:ext cx="7620000" cy="1187450"/>
          </a:xfrm>
          <a:prstGeom prst="rect">
            <a:avLst/>
          </a:prstGeom>
          <a:noFill/>
          <a:ln w="9525">
            <a:noFill/>
            <a:miter lim="800000"/>
            <a:headEnd/>
            <a:tailEnd/>
          </a:ln>
        </p:spPr>
        <p:txBody>
          <a:bodyPr>
            <a:spAutoFit/>
          </a:bodyPr>
          <a:lstStyle/>
          <a:p>
            <a:pPr eaLnBrk="0" hangingPunct="0"/>
            <a:r>
              <a:rPr lang="en-US" altLang="en-US" sz="2400">
                <a:solidFill>
                  <a:srgbClr val="000000"/>
                </a:solidFill>
              </a:rPr>
              <a:t>The labor force participation rates of women in most advanced countries has increased since the 1960s, but the level of participation varies a great deal.</a:t>
            </a:r>
          </a:p>
        </p:txBody>
      </p:sp>
      <p:pic>
        <p:nvPicPr>
          <p:cNvPr id="144388" name="Picture 4" descr="eog2102a"/>
          <p:cNvPicPr>
            <a:picLocks noChangeAspect="1" noChangeArrowheads="1"/>
          </p:cNvPicPr>
          <p:nvPr/>
        </p:nvPicPr>
        <p:blipFill>
          <a:blip r:embed="rId3"/>
          <a:srcRect/>
          <a:stretch>
            <a:fillRect/>
          </a:stretch>
        </p:blipFill>
        <p:spPr bwMode="auto">
          <a:xfrm>
            <a:off x="1338263" y="2590800"/>
            <a:ext cx="7577137" cy="3738563"/>
          </a:xfrm>
          <a:prstGeom prst="rect">
            <a:avLst/>
          </a:prstGeom>
          <a:noFill/>
          <a:ln w="9525">
            <a:noFill/>
            <a:miter lim="800000"/>
            <a:headEnd/>
            <a:tailEnd/>
          </a:ln>
        </p:spPr>
      </p:pic>
      <p:pic>
        <p:nvPicPr>
          <p:cNvPr id="869381" name="Picture 5" descr="eog2102b"/>
          <p:cNvPicPr>
            <a:picLocks noChangeAspect="1" noChangeArrowheads="1"/>
          </p:cNvPicPr>
          <p:nvPr/>
        </p:nvPicPr>
        <p:blipFill>
          <a:blip r:embed="rId4"/>
          <a:srcRect/>
          <a:stretch>
            <a:fillRect/>
          </a:stretch>
        </p:blipFill>
        <p:spPr bwMode="auto">
          <a:xfrm>
            <a:off x="1338263" y="2590800"/>
            <a:ext cx="7577137" cy="3738563"/>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9379"/>
                                        </p:tgtEl>
                                        <p:attrNameLst>
                                          <p:attrName>style.visibility</p:attrName>
                                        </p:attrNameLst>
                                      </p:cBhvr>
                                      <p:to>
                                        <p:strVal val="visible"/>
                                      </p:to>
                                    </p:set>
                                    <p:animEffect transition="in" filter="wipe(left)">
                                      <p:cBhvr>
                                        <p:cTn id="7" dur="500"/>
                                        <p:tgtEl>
                                          <p:spTgt spid="86937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9381"/>
                                        </p:tgtEl>
                                        <p:attrNameLst>
                                          <p:attrName>style.visibility</p:attrName>
                                        </p:attrNameLst>
                                      </p:cBhvr>
                                      <p:to>
                                        <p:strVal val="visible"/>
                                      </p:to>
                                    </p:set>
                                    <p:animEffect transition="in" filter="wipe(left)">
                                      <p:cBhvr>
                                        <p:cTn id="12" dur="1000"/>
                                        <p:tgtEl>
                                          <p:spTgt spid="869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9379"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ChangeArrowheads="1"/>
          </p:cNvSpPr>
          <p:nvPr/>
        </p:nvSpPr>
        <p:spPr bwMode="auto">
          <a:xfrm>
            <a:off x="1371600" y="457200"/>
            <a:ext cx="51816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Women in the Labor Force</a:t>
            </a:r>
          </a:p>
        </p:txBody>
      </p:sp>
      <p:sp>
        <p:nvSpPr>
          <p:cNvPr id="871427" name="Text Box 3"/>
          <p:cNvSpPr txBox="1">
            <a:spLocks noChangeArrowheads="1"/>
          </p:cNvSpPr>
          <p:nvPr/>
        </p:nvSpPr>
        <p:spPr bwMode="auto">
          <a:xfrm>
            <a:off x="1295400" y="1143000"/>
            <a:ext cx="7620000" cy="1187450"/>
          </a:xfrm>
          <a:prstGeom prst="rect">
            <a:avLst/>
          </a:prstGeom>
          <a:noFill/>
          <a:ln w="9525">
            <a:noFill/>
            <a:miter lim="800000"/>
            <a:headEnd/>
            <a:tailEnd/>
          </a:ln>
        </p:spPr>
        <p:txBody>
          <a:bodyPr>
            <a:spAutoFit/>
          </a:bodyPr>
          <a:lstStyle/>
          <a:p>
            <a:pPr eaLnBrk="0" hangingPunct="0"/>
            <a:r>
              <a:rPr lang="en-US" altLang="en-US" sz="2400">
                <a:solidFill>
                  <a:srgbClr val="000000"/>
                </a:solidFill>
              </a:rPr>
              <a:t>Cultural factors play a role in determining national differences in women’s choices, but economic factors such as education will ultimate dominate cultural ones.</a:t>
            </a:r>
          </a:p>
        </p:txBody>
      </p:sp>
      <p:pic>
        <p:nvPicPr>
          <p:cNvPr id="145412" name="Picture 4" descr="eog2102a"/>
          <p:cNvPicPr>
            <a:picLocks noChangeAspect="1" noChangeArrowheads="1"/>
          </p:cNvPicPr>
          <p:nvPr/>
        </p:nvPicPr>
        <p:blipFill>
          <a:blip r:embed="rId3"/>
          <a:srcRect/>
          <a:stretch>
            <a:fillRect/>
          </a:stretch>
        </p:blipFill>
        <p:spPr bwMode="auto">
          <a:xfrm>
            <a:off x="1338263" y="2590800"/>
            <a:ext cx="7577137" cy="3738563"/>
          </a:xfrm>
          <a:prstGeom prst="rect">
            <a:avLst/>
          </a:prstGeom>
          <a:noFill/>
          <a:ln w="9525">
            <a:noFill/>
            <a:miter lim="800000"/>
            <a:headEnd/>
            <a:tailEnd/>
          </a:ln>
        </p:spPr>
      </p:pic>
      <p:pic>
        <p:nvPicPr>
          <p:cNvPr id="145413" name="Picture 5" descr="eog2102b"/>
          <p:cNvPicPr>
            <a:picLocks noChangeAspect="1" noChangeArrowheads="1"/>
          </p:cNvPicPr>
          <p:nvPr/>
        </p:nvPicPr>
        <p:blipFill>
          <a:blip r:embed="rId4"/>
          <a:srcRect/>
          <a:stretch>
            <a:fillRect/>
          </a:stretch>
        </p:blipFill>
        <p:spPr bwMode="auto">
          <a:xfrm>
            <a:off x="1338263" y="2590800"/>
            <a:ext cx="7577137" cy="3738563"/>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1427"/>
                                        </p:tgtEl>
                                        <p:attrNameLst>
                                          <p:attrName>style.visibility</p:attrName>
                                        </p:attrNameLst>
                                      </p:cBhvr>
                                      <p:to>
                                        <p:strVal val="visible"/>
                                      </p:to>
                                    </p:set>
                                    <p:animEffect transition="in" filter="wipe(left)">
                                      <p:cBhvr>
                                        <p:cTn id="7" dur="500"/>
                                        <p:tgtEl>
                                          <p:spTgt spid="87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27"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02" name="Rectangle 2"/>
          <p:cNvSpPr>
            <a:spLocks noGrp="1" noChangeArrowheads="1"/>
          </p:cNvSpPr>
          <p:nvPr>
            <p:ph type="body" idx="1"/>
          </p:nvPr>
        </p:nvSpPr>
        <p:spPr>
          <a:xfrm>
            <a:off x="533400" y="1524000"/>
            <a:ext cx="8305800" cy="4648200"/>
          </a:xfrm>
        </p:spPr>
        <p:txBody>
          <a:bodyPr/>
          <a:lstStyle/>
          <a:p>
            <a:pPr marL="114300" lvl="1" indent="0" eaLnBrk="1" hangingPunct="1">
              <a:tabLst>
                <a:tab pos="342900" algn="l"/>
              </a:tabLst>
            </a:pPr>
            <a:r>
              <a:rPr lang="en-US" smtClean="0"/>
              <a:t>You will go through several seasons of life</a:t>
            </a:r>
          </a:p>
          <a:p>
            <a:pPr marL="114300" lvl="1" indent="0" eaLnBrk="1" hangingPunct="1">
              <a:tabLst>
                <a:tab pos="342900" algn="l"/>
              </a:tabLst>
            </a:pPr>
            <a:endParaRPr lang="en-US" smtClean="0"/>
          </a:p>
          <a:p>
            <a:pPr marL="114300" lvl="1" indent="0" eaLnBrk="1" hangingPunct="1">
              <a:tabLst>
                <a:tab pos="342900" algn="l"/>
              </a:tabLst>
            </a:pPr>
            <a:r>
              <a:rPr lang="en-US" smtClean="0"/>
              <a:t>Each bringing a season of employment and career</a:t>
            </a:r>
          </a:p>
          <a:p>
            <a:pPr marL="114300" lvl="1" indent="0" eaLnBrk="1" hangingPunct="1">
              <a:tabLst>
                <a:tab pos="342900" algn="l"/>
              </a:tabLst>
            </a:pPr>
            <a:endParaRPr lang="en-US" smtClean="0"/>
          </a:p>
          <a:p>
            <a:pPr marL="114300" lvl="1" indent="0" eaLnBrk="1" hangingPunct="1">
              <a:tabLst>
                <a:tab pos="342900" algn="l"/>
              </a:tabLst>
            </a:pPr>
            <a:r>
              <a:rPr lang="en-US" smtClean="0"/>
              <a:t>Not in labor force</a:t>
            </a:r>
          </a:p>
          <a:p>
            <a:pPr marL="114300" lvl="1" indent="0" eaLnBrk="1" hangingPunct="1">
              <a:tabLst>
                <a:tab pos="342900" algn="l"/>
              </a:tabLst>
            </a:pPr>
            <a:r>
              <a:rPr lang="en-US" smtClean="0"/>
              <a:t>Voluntarily part-time</a:t>
            </a:r>
          </a:p>
          <a:p>
            <a:pPr marL="114300" lvl="1" indent="0" eaLnBrk="1" hangingPunct="1">
              <a:tabLst>
                <a:tab pos="342900" algn="l"/>
              </a:tabLst>
            </a:pPr>
            <a:r>
              <a:rPr lang="en-US" smtClean="0"/>
              <a:t>Job seeking</a:t>
            </a:r>
          </a:p>
          <a:p>
            <a:pPr marL="114300" lvl="1" indent="0" eaLnBrk="1" hangingPunct="1">
              <a:tabLst>
                <a:tab pos="342900" algn="l"/>
              </a:tabLst>
            </a:pPr>
            <a:r>
              <a:rPr lang="en-US" smtClean="0"/>
              <a:t>Employed</a:t>
            </a:r>
          </a:p>
          <a:p>
            <a:pPr marL="114300" lvl="1" indent="0" eaLnBrk="1" hangingPunct="1">
              <a:tabLst>
                <a:tab pos="342900" algn="l"/>
              </a:tabLst>
            </a:pPr>
            <a:endParaRPr lang="en-US" smtClean="0"/>
          </a:p>
          <a:p>
            <a:pPr marL="114300" lvl="1" indent="0" eaLnBrk="1" hangingPunct="1">
              <a:tabLst>
                <a:tab pos="342900" algn="l"/>
              </a:tabLst>
            </a:pPr>
            <a:endParaRPr lang="en-US" smtClean="0"/>
          </a:p>
        </p:txBody>
      </p:sp>
      <p:sp>
        <p:nvSpPr>
          <p:cNvPr id="146435" name="Rectangle 3"/>
          <p:cNvSpPr>
            <a:spLocks noGrp="1" noChangeArrowheads="1"/>
          </p:cNvSpPr>
          <p:nvPr>
            <p:ph type="title"/>
          </p:nvPr>
        </p:nvSpPr>
        <p:spPr bwMode="auto">
          <a:xfrm>
            <a:off x="1371600" y="685800"/>
            <a:ext cx="7467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b="1" smtClean="0">
                <a:solidFill>
                  <a:srgbClr val="FF6600"/>
                </a:solidFill>
              </a:rPr>
              <a:t>UNEMPLOYMENT &lt;&gt; BAD</a:t>
            </a:r>
            <a:br>
              <a:rPr lang="en-US" altLang="en-US" sz="2800" b="1" smtClean="0">
                <a:solidFill>
                  <a:srgbClr val="FF6600"/>
                </a:solidFill>
              </a:rPr>
            </a:br>
            <a:r>
              <a:rPr lang="en-US" altLang="en-US" sz="2000" b="1" smtClean="0">
                <a:solidFill>
                  <a:srgbClr val="FF6600"/>
                </a:solidFill>
              </a:rPr>
              <a:t>Natural Unemployment &lt;&gt; Everyone Employed</a:t>
            </a:r>
            <a:endParaRPr lang="en-CA" sz="2000" b="1" smtClean="0">
              <a:solidFill>
                <a:srgbClr val="FF6600"/>
              </a:solidFill>
            </a:endParaRPr>
          </a:p>
        </p:txBody>
      </p:sp>
      <p:sp>
        <p:nvSpPr>
          <p:cNvPr id="4" name="Rectangle 2"/>
          <p:cNvSpPr txBox="1">
            <a:spLocks noChangeArrowheads="1"/>
          </p:cNvSpPr>
          <p:nvPr/>
        </p:nvSpPr>
        <p:spPr bwMode="auto">
          <a:xfrm>
            <a:off x="5105400" y="3276600"/>
            <a:ext cx="3886200" cy="3048000"/>
          </a:xfrm>
          <a:prstGeom prst="rect">
            <a:avLst/>
          </a:prstGeom>
          <a:noFill/>
          <a:ln w="9525">
            <a:noFill/>
            <a:miter lim="800000"/>
            <a:headEnd/>
            <a:tailEnd/>
          </a:ln>
        </p:spPr>
        <p:txBody>
          <a:bodyPr/>
          <a:lstStyle/>
          <a:p>
            <a:pPr marL="114300" lvl="1">
              <a:spcBef>
                <a:spcPct val="20000"/>
              </a:spcBef>
              <a:tabLst>
                <a:tab pos="342900" algn="l"/>
              </a:tabLst>
              <a:defRPr/>
            </a:pPr>
            <a:r>
              <a:rPr lang="en-US" sz="2400" kern="0" dirty="0">
                <a:solidFill>
                  <a:srgbClr val="000000"/>
                </a:solidFill>
                <a:latin typeface="+mn-lt"/>
              </a:rPr>
              <a:t>Career change</a:t>
            </a:r>
          </a:p>
          <a:p>
            <a:pPr marL="114300" lvl="1">
              <a:spcBef>
                <a:spcPct val="20000"/>
              </a:spcBef>
              <a:tabLst>
                <a:tab pos="342900" algn="l"/>
              </a:tabLst>
              <a:defRPr/>
            </a:pPr>
            <a:r>
              <a:rPr lang="en-US" sz="2400" kern="0" dirty="0">
                <a:solidFill>
                  <a:srgbClr val="000000"/>
                </a:solidFill>
                <a:latin typeface="+mn-lt"/>
              </a:rPr>
              <a:t>College education</a:t>
            </a:r>
          </a:p>
          <a:p>
            <a:pPr marL="114300" lvl="1">
              <a:spcBef>
                <a:spcPct val="20000"/>
              </a:spcBef>
              <a:tabLst>
                <a:tab pos="342900" algn="l"/>
              </a:tabLst>
              <a:defRPr/>
            </a:pPr>
            <a:r>
              <a:rPr lang="en-US" sz="2400" kern="0" dirty="0">
                <a:solidFill>
                  <a:srgbClr val="000000"/>
                </a:solidFill>
                <a:latin typeface="+mn-lt"/>
              </a:rPr>
              <a:t>Family events / life styles</a:t>
            </a:r>
          </a:p>
          <a:p>
            <a:pPr marL="114300" lvl="1">
              <a:spcBef>
                <a:spcPct val="20000"/>
              </a:spcBef>
              <a:tabLst>
                <a:tab pos="342900" algn="l"/>
              </a:tabLst>
              <a:defRPr/>
            </a:pPr>
            <a:r>
              <a:rPr lang="en-US" sz="2400" kern="0" dirty="0">
                <a:solidFill>
                  <a:srgbClr val="000000"/>
                </a:solidFill>
                <a:latin typeface="+mn-lt"/>
              </a:rPr>
              <a:t>Illness</a:t>
            </a:r>
          </a:p>
          <a:p>
            <a:pPr marL="114300" lvl="1">
              <a:spcBef>
                <a:spcPct val="20000"/>
              </a:spcBef>
              <a:tabLst>
                <a:tab pos="342900" algn="l"/>
              </a:tabLst>
              <a:defRPr/>
            </a:pPr>
            <a:r>
              <a:rPr lang="en-US" sz="2400" kern="0" dirty="0">
                <a:solidFill>
                  <a:srgbClr val="000000"/>
                </a:solidFill>
                <a:latin typeface="+mn-lt"/>
              </a:rPr>
              <a:t>Monetary needs</a:t>
            </a:r>
          </a:p>
          <a:p>
            <a:pPr marL="114300" lvl="1">
              <a:spcBef>
                <a:spcPct val="20000"/>
              </a:spcBef>
              <a:tabLst>
                <a:tab pos="342900" algn="l"/>
              </a:tabLst>
              <a:defRPr/>
            </a:pPr>
            <a:endParaRPr lang="en-US" sz="2400" kern="0" dirty="0">
              <a:solidFill>
                <a:srgbClr val="000000"/>
              </a:solidFill>
              <a:latin typeface="+mn-lt"/>
            </a:endParaRPr>
          </a:p>
        </p:txBody>
      </p:sp>
      <p:sp>
        <p:nvSpPr>
          <p:cNvPr id="5" name="Rectangle 4"/>
          <p:cNvSpPr/>
          <p:nvPr/>
        </p:nvSpPr>
        <p:spPr>
          <a:xfrm>
            <a:off x="685800" y="2895600"/>
            <a:ext cx="6184706" cy="400110"/>
          </a:xfrm>
          <a:prstGeom prst="rect">
            <a:avLst/>
          </a:prstGeom>
          <a:noFill/>
        </p:spPr>
        <p:txBody>
          <a:bodyPr wrap="none">
            <a:spAutoFit/>
          </a:bodyPr>
          <a:lstStyle/>
          <a:p>
            <a:pPr algn="ctr" fontAlgn="auto">
              <a:spcBef>
                <a:spcPts val="0"/>
              </a:spcBef>
              <a:spcAft>
                <a:spcPts val="0"/>
              </a:spcAft>
              <a:defRPr/>
            </a:pPr>
            <a:r>
              <a:rPr lang="en-US" sz="20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mn-lt"/>
              </a:rPr>
              <a:t>Employment Situation			Life Reason</a:t>
            </a:r>
          </a:p>
        </p:txBody>
      </p:sp>
      <p:sp>
        <p:nvSpPr>
          <p:cNvPr id="6" name="Rectangle 5"/>
          <p:cNvSpPr/>
          <p:nvPr/>
        </p:nvSpPr>
        <p:spPr>
          <a:xfrm>
            <a:off x="457200" y="5791200"/>
            <a:ext cx="8272649" cy="461665"/>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114300" lvl="1" fontAlgn="auto">
              <a:spcBef>
                <a:spcPts val="0"/>
              </a:spcBef>
              <a:spcAft>
                <a:spcPts val="0"/>
              </a:spcAft>
              <a:tabLst>
                <a:tab pos="342900" algn="l"/>
              </a:tabLst>
              <a:defRPr/>
            </a:pPr>
            <a:r>
              <a:rPr lang="en-US" sz="2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rPr>
              <a:t>RECOGNIZE, RELAX, ENJOY, AND MOVE FORWARD</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2">
                                            <p:txEl>
                                              <p:pRg st="0" end="0"/>
                                            </p:txEl>
                                          </p:spTgt>
                                        </p:tgtEl>
                                        <p:attrNameLst>
                                          <p:attrName>style.visibility</p:attrName>
                                        </p:attrNameLst>
                                      </p:cBhvr>
                                      <p:to>
                                        <p:strVal val="visible"/>
                                      </p:to>
                                    </p:set>
                                    <p:animEffect transition="in" filter="wipe(left)">
                                      <p:cBhvr>
                                        <p:cTn id="7" dur="500"/>
                                        <p:tgtEl>
                                          <p:spTgt spid="563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02">
                                            <p:txEl>
                                              <p:pRg st="2" end="2"/>
                                            </p:txEl>
                                          </p:spTgt>
                                        </p:tgtEl>
                                        <p:attrNameLst>
                                          <p:attrName>style.visibility</p:attrName>
                                        </p:attrNameLst>
                                      </p:cBhvr>
                                      <p:to>
                                        <p:strVal val="visible"/>
                                      </p:to>
                                    </p:set>
                                    <p:animEffect transition="in" filter="wipe(left)">
                                      <p:cBhvr>
                                        <p:cTn id="12" dur="500"/>
                                        <p:tgtEl>
                                          <p:spTgt spid="56320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202">
                                            <p:txEl>
                                              <p:pRg st="4" end="4"/>
                                            </p:txEl>
                                          </p:spTgt>
                                        </p:tgtEl>
                                        <p:attrNameLst>
                                          <p:attrName>style.visibility</p:attrName>
                                        </p:attrNameLst>
                                      </p:cBhvr>
                                      <p:to>
                                        <p:strVal val="visible"/>
                                      </p:to>
                                    </p:set>
                                    <p:animEffect transition="in" filter="wipe(left)">
                                      <p:cBhvr>
                                        <p:cTn id="17" dur="500"/>
                                        <p:tgtEl>
                                          <p:spTgt spid="56320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3202">
                                            <p:txEl>
                                              <p:pRg st="5" end="5"/>
                                            </p:txEl>
                                          </p:spTgt>
                                        </p:tgtEl>
                                        <p:attrNameLst>
                                          <p:attrName>style.visibility</p:attrName>
                                        </p:attrNameLst>
                                      </p:cBhvr>
                                      <p:to>
                                        <p:strVal val="visible"/>
                                      </p:to>
                                    </p:set>
                                    <p:animEffect transition="in" filter="wipe(left)">
                                      <p:cBhvr>
                                        <p:cTn id="22" dur="500"/>
                                        <p:tgtEl>
                                          <p:spTgt spid="56320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3202">
                                            <p:txEl>
                                              <p:pRg st="6" end="6"/>
                                            </p:txEl>
                                          </p:spTgt>
                                        </p:tgtEl>
                                        <p:attrNameLst>
                                          <p:attrName>style.visibility</p:attrName>
                                        </p:attrNameLst>
                                      </p:cBhvr>
                                      <p:to>
                                        <p:strVal val="visible"/>
                                      </p:to>
                                    </p:set>
                                    <p:animEffect transition="in" filter="wipe(left)">
                                      <p:cBhvr>
                                        <p:cTn id="27" dur="500"/>
                                        <p:tgtEl>
                                          <p:spTgt spid="563202">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3202">
                                            <p:txEl>
                                              <p:pRg st="7" end="7"/>
                                            </p:txEl>
                                          </p:spTgt>
                                        </p:tgtEl>
                                        <p:attrNameLst>
                                          <p:attrName>style.visibility</p:attrName>
                                        </p:attrNameLst>
                                      </p:cBhvr>
                                      <p:to>
                                        <p:strVal val="visible"/>
                                      </p:to>
                                    </p:set>
                                    <p:animEffect transition="in" filter="wipe(left)">
                                      <p:cBhvr>
                                        <p:cTn id="32" dur="500"/>
                                        <p:tgtEl>
                                          <p:spTgt spid="56320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Effect transition="in" filter="wipe(left)">
                                      <p:cBhvr>
                                        <p:cTn id="37" dur="500"/>
                                        <p:tgtEl>
                                          <p:spTgt spid="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wipe(left)">
                                      <p:cBhvr>
                                        <p:cTn id="42" dur="500"/>
                                        <p:tgtEl>
                                          <p:spTgt spid="4">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wipe(left)">
                                      <p:cBhvr>
                                        <p:cTn id="47" dur="500"/>
                                        <p:tgtEl>
                                          <p:spTgt spid="4">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wipe(left)">
                                      <p:cBhvr>
                                        <p:cTn id="52" dur="500"/>
                                        <p:tgtEl>
                                          <p:spTgt spid="4">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wipe(left)">
                                      <p:cBhvr>
                                        <p:cTn id="5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2" grpId="0" build="p" bldLvl="3" autoUpdateAnimBg="0"/>
      <p:bldP spid="4" grpId="0" build="p" bldLvl="3"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C:\Documents and Settings\sbabxs\Local Settings\Temporary Internet Files\Content.IE5\2JSTM34V\MPj04395040000[1].jpg"/>
          <p:cNvPicPr>
            <a:picLocks noChangeAspect="1" noChangeArrowheads="1"/>
          </p:cNvPicPr>
          <p:nvPr/>
        </p:nvPicPr>
        <p:blipFill>
          <a:blip r:embed="rId3"/>
          <a:srcRect/>
          <a:stretch>
            <a:fillRect/>
          </a:stretch>
        </p:blipFill>
        <p:spPr bwMode="auto">
          <a:xfrm>
            <a:off x="5410200" y="1809171"/>
            <a:ext cx="3530092" cy="4896429"/>
          </a:xfrm>
          <a:prstGeom prst="rect">
            <a:avLst/>
          </a:prstGeom>
          <a:noFill/>
        </p:spPr>
      </p:pic>
      <p:sp>
        <p:nvSpPr>
          <p:cNvPr id="4" name="Title 3"/>
          <p:cNvSpPr>
            <a:spLocks noGrp="1"/>
          </p:cNvSpPr>
          <p:nvPr>
            <p:ph type="ctrTitle"/>
          </p:nvPr>
        </p:nvSpPr>
        <p:spPr>
          <a:xfrm>
            <a:off x="274638" y="1652588"/>
            <a:ext cx="5148262" cy="963612"/>
          </a:xfrm>
          <a:solidFill>
            <a:schemeClr val="accent5">
              <a:lumMod val="75000"/>
            </a:schemeClr>
          </a:solidFill>
        </p:spPr>
        <p:txBody>
          <a:bodyPr/>
          <a:lstStyle/>
          <a:p>
            <a:pPr algn="ctr" defTabSz="915001">
              <a:defRPr/>
            </a:pPr>
            <a:r>
              <a:rPr lang="en-US" b="1" dirty="0" smtClean="0"/>
              <a:t>WHY ARE YOU HERE</a:t>
            </a:r>
            <a:endParaRPr lang="en-US" b="1" dirty="0"/>
          </a:p>
        </p:txBody>
      </p:sp>
      <p:sp>
        <p:nvSpPr>
          <p:cNvPr id="34819" name="Subtitle 4"/>
          <p:cNvSpPr>
            <a:spLocks noGrp="1"/>
          </p:cNvSpPr>
          <p:nvPr>
            <p:ph type="subTitle" idx="1"/>
          </p:nvPr>
        </p:nvSpPr>
        <p:spPr>
          <a:xfrm>
            <a:off x="206375" y="3098800"/>
            <a:ext cx="5422900" cy="619125"/>
          </a:xfrm>
        </p:spPr>
        <p:txBody>
          <a:bodyPr/>
          <a:lstStyle/>
          <a:p>
            <a:r>
              <a:rPr lang="en-US" dirty="0" smtClean="0"/>
              <a:t>PLU’s</a:t>
            </a:r>
            <a:endParaRPr lang="en-US" dirty="0" smtClean="0"/>
          </a:p>
          <a:p>
            <a:r>
              <a:rPr lang="en-US" dirty="0" smtClean="0"/>
              <a:t>Stipend</a:t>
            </a:r>
            <a:endParaRPr lang="en-US" dirty="0" smtClean="0"/>
          </a:p>
          <a:p>
            <a:r>
              <a:rPr lang="en-US" dirty="0" smtClean="0"/>
              <a:t>Have to do something</a:t>
            </a:r>
          </a:p>
          <a:p>
            <a:r>
              <a:rPr lang="en-US" dirty="0" smtClean="0"/>
              <a:t>	</a:t>
            </a:r>
            <a:r>
              <a:rPr lang="en-US" dirty="0" smtClean="0"/>
              <a:t>Inspiration</a:t>
            </a:r>
          </a:p>
          <a:p>
            <a:r>
              <a:rPr lang="en-US" dirty="0" smtClean="0"/>
              <a:t>	</a:t>
            </a:r>
            <a:r>
              <a:rPr lang="en-US" dirty="0" smtClean="0"/>
              <a:t>Collaboration</a:t>
            </a:r>
          </a:p>
          <a:p>
            <a:r>
              <a:rPr lang="en-US" dirty="0" smtClean="0"/>
              <a:t>	</a:t>
            </a:r>
            <a:r>
              <a:rPr lang="en-US" dirty="0" smtClean="0"/>
              <a:t>Encouragement</a:t>
            </a:r>
            <a:endParaRPr lang="en-US" dirty="0" smtClean="0"/>
          </a:p>
        </p:txBody>
      </p:sp>
      <p:sp>
        <p:nvSpPr>
          <p:cNvPr id="5" name="Right Arrow 4"/>
          <p:cNvSpPr/>
          <p:nvPr/>
        </p:nvSpPr>
        <p:spPr>
          <a:xfrm>
            <a:off x="3962400" y="5105400"/>
            <a:ext cx="2133600"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linds(horizont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11" descr="C:\Documents and Settings\sbabxs\Local Settings\Temporary Internet Files\Content.IE5\0JAXMH8Z\MPj04393720000[1].jpg"/>
          <p:cNvPicPr>
            <a:picLocks noChangeAspect="1" noChangeArrowheads="1"/>
          </p:cNvPicPr>
          <p:nvPr/>
        </p:nvPicPr>
        <p:blipFill>
          <a:blip r:embed="rId2"/>
          <a:srcRect/>
          <a:stretch>
            <a:fillRect/>
          </a:stretch>
        </p:blipFill>
        <p:spPr bwMode="auto">
          <a:xfrm>
            <a:off x="0" y="1066800"/>
            <a:ext cx="6400800" cy="3316224"/>
          </a:xfrm>
          <a:prstGeom prst="rect">
            <a:avLst/>
          </a:prstGeom>
          <a:noFill/>
        </p:spPr>
      </p:pic>
      <p:pic>
        <p:nvPicPr>
          <p:cNvPr id="5" name="Picture 6" descr="C:\Documents and Settings\sbabxs\Local Settings\Temporary Internet Files\Content.IE5\0JAXMH8Z\MPj04394880000[1].jpg"/>
          <p:cNvPicPr>
            <a:picLocks noChangeAspect="1" noChangeArrowheads="1"/>
          </p:cNvPicPr>
          <p:nvPr/>
        </p:nvPicPr>
        <p:blipFill>
          <a:blip r:embed="rId3"/>
          <a:srcRect/>
          <a:stretch>
            <a:fillRect/>
          </a:stretch>
        </p:blipFill>
        <p:spPr bwMode="auto">
          <a:xfrm>
            <a:off x="3048000" y="2514600"/>
            <a:ext cx="5867400" cy="38948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sbabxs\Local Settings\Temporary Internet Files\Content.IE5\0HQHO5IR\MPj04394400000[1].jpg"/>
          <p:cNvPicPr>
            <a:picLocks noChangeAspect="1" noChangeArrowheads="1"/>
          </p:cNvPicPr>
          <p:nvPr/>
        </p:nvPicPr>
        <p:blipFill>
          <a:blip r:embed="rId2"/>
          <a:srcRect/>
          <a:stretch>
            <a:fillRect/>
          </a:stretch>
        </p:blipFill>
        <p:spPr bwMode="auto">
          <a:xfrm>
            <a:off x="2514600" y="2362200"/>
            <a:ext cx="6400800" cy="4291584"/>
          </a:xfrm>
          <a:prstGeom prst="rect">
            <a:avLst/>
          </a:prstGeom>
          <a:noFill/>
        </p:spPr>
      </p:pic>
      <p:pic>
        <p:nvPicPr>
          <p:cNvPr id="3" name="Picture 12" descr="C:\Documents and Settings\sbabxs\Local Settings\Temporary Internet Files\Content.IE5\0HQHO5IR\MPj04393790000[1].jpg"/>
          <p:cNvPicPr>
            <a:picLocks noChangeAspect="1" noChangeArrowheads="1"/>
          </p:cNvPicPr>
          <p:nvPr/>
        </p:nvPicPr>
        <p:blipFill>
          <a:blip r:embed="rId3"/>
          <a:srcRect/>
          <a:stretch>
            <a:fillRect/>
          </a:stretch>
        </p:blipFill>
        <p:spPr bwMode="auto">
          <a:xfrm>
            <a:off x="381000" y="228600"/>
            <a:ext cx="4285488" cy="6400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4" descr="C:\Documents and Settings\sbabxs\Local Settings\Temporary Internet Files\Content.IE5\QNWT6PGV\MPj04393840000[1].jpg"/>
          <p:cNvPicPr>
            <a:picLocks noChangeAspect="1" noChangeArrowheads="1"/>
          </p:cNvPicPr>
          <p:nvPr/>
        </p:nvPicPr>
        <p:blipFill>
          <a:blip r:embed="rId2"/>
          <a:srcRect/>
          <a:stretch>
            <a:fillRect/>
          </a:stretch>
        </p:blipFill>
        <p:spPr bwMode="auto">
          <a:xfrm>
            <a:off x="1143000" y="609600"/>
            <a:ext cx="6400800" cy="6016752"/>
          </a:xfrm>
          <a:prstGeom prst="rect">
            <a:avLst/>
          </a:prstGeom>
          <a:noFill/>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Documents and Settings\sbabxs\Local Settings\Temporary Internet Files\Content.IE5\0HQHO5IR\MPj04394870000[1].jpg"/>
          <p:cNvPicPr>
            <a:picLocks noChangeAspect="1" noChangeArrowheads="1"/>
          </p:cNvPicPr>
          <p:nvPr/>
        </p:nvPicPr>
        <p:blipFill>
          <a:blip r:embed="rId2"/>
          <a:srcRect/>
          <a:stretch>
            <a:fillRect/>
          </a:stretch>
        </p:blipFill>
        <p:spPr bwMode="auto">
          <a:xfrm>
            <a:off x="1371600" y="1304544"/>
            <a:ext cx="6400800" cy="4248912"/>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3" descr="C:\Documents and Settings\sbabxs\Local Settings\Temporary Internet Files\Content.IE5\2JSTM34V\MPj04393800000[1].jpg"/>
          <p:cNvPicPr>
            <a:picLocks noChangeAspect="1" noChangeArrowheads="1"/>
          </p:cNvPicPr>
          <p:nvPr/>
        </p:nvPicPr>
        <p:blipFill>
          <a:blip r:embed="rId2"/>
          <a:srcRect/>
          <a:stretch>
            <a:fillRect/>
          </a:stretch>
        </p:blipFill>
        <p:spPr bwMode="auto">
          <a:xfrm>
            <a:off x="1371600" y="1292352"/>
            <a:ext cx="6400800" cy="4273296"/>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rot="5400000">
            <a:off x="-152399"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954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76400"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057400" y="12954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5062" name="TextBox 29"/>
          <p:cNvSpPr txBox="1">
            <a:spLocks noChangeArrowheads="1"/>
          </p:cNvSpPr>
          <p:nvPr/>
        </p:nvSpPr>
        <p:spPr bwMode="auto">
          <a:xfrm>
            <a:off x="3810000" y="3657600"/>
            <a:ext cx="5429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LD1</a:t>
            </a:r>
          </a:p>
        </p:txBody>
      </p:sp>
      <p:sp>
        <p:nvSpPr>
          <p:cNvPr id="45063" name="TextBox 30"/>
          <p:cNvSpPr txBox="1">
            <a:spLocks noChangeArrowheads="1"/>
          </p:cNvSpPr>
          <p:nvPr/>
        </p:nvSpPr>
        <p:spPr bwMode="auto">
          <a:xfrm>
            <a:off x="4083050" y="3276600"/>
            <a:ext cx="5413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LD2</a:t>
            </a:r>
          </a:p>
        </p:txBody>
      </p:sp>
      <p:sp>
        <p:nvSpPr>
          <p:cNvPr id="45064" name="TextBox 31"/>
          <p:cNvSpPr txBox="1">
            <a:spLocks noChangeArrowheads="1"/>
          </p:cNvSpPr>
          <p:nvPr/>
        </p:nvSpPr>
        <p:spPr bwMode="auto">
          <a:xfrm>
            <a:off x="3886200" y="14478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a:t>
            </a:r>
          </a:p>
        </p:txBody>
      </p:sp>
      <p:sp>
        <p:nvSpPr>
          <p:cNvPr id="45065" name="TextBox 33"/>
          <p:cNvSpPr txBox="1">
            <a:spLocks noChangeArrowheads="1"/>
          </p:cNvSpPr>
          <p:nvPr/>
        </p:nvSpPr>
        <p:spPr bwMode="auto">
          <a:xfrm>
            <a:off x="533400" y="1143000"/>
            <a:ext cx="768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45066" name="TextBox 34"/>
          <p:cNvSpPr txBox="1">
            <a:spLocks noChangeArrowheads="1"/>
          </p:cNvSpPr>
          <p:nvPr/>
        </p:nvSpPr>
        <p:spPr bwMode="auto">
          <a:xfrm>
            <a:off x="3757613" y="4191000"/>
            <a:ext cx="817562"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36" name="Straight Arrow Connector 35"/>
          <p:cNvCxnSpPr/>
          <p:nvPr/>
        </p:nvCxnSpPr>
        <p:spPr>
          <a:xfrm>
            <a:off x="3124200" y="2667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76400"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989807" y="2361406"/>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743200" y="4191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1295400"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1295400" y="22098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135981" y="3124994"/>
            <a:ext cx="18256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983581"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191000" y="228600"/>
            <a:ext cx="926856"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LD</a:t>
            </a:r>
          </a:p>
        </p:txBody>
      </p:sp>
      <p:cxnSp>
        <p:nvCxnSpPr>
          <p:cNvPr id="52" name="Straight Connector 51"/>
          <p:cNvCxnSpPr/>
          <p:nvPr/>
        </p:nvCxnSpPr>
        <p:spPr>
          <a:xfrm rot="5400000">
            <a:off x="4038601"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4864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67400"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48400" y="12954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5080" name="TextBox 58"/>
          <p:cNvSpPr txBox="1">
            <a:spLocks noChangeArrowheads="1"/>
          </p:cNvSpPr>
          <p:nvPr/>
        </p:nvSpPr>
        <p:spPr bwMode="auto">
          <a:xfrm>
            <a:off x="8001000" y="3657600"/>
            <a:ext cx="5429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LD2</a:t>
            </a:r>
          </a:p>
        </p:txBody>
      </p:sp>
      <p:sp>
        <p:nvSpPr>
          <p:cNvPr id="45081" name="TextBox 59"/>
          <p:cNvSpPr txBox="1">
            <a:spLocks noChangeArrowheads="1"/>
          </p:cNvSpPr>
          <p:nvPr/>
        </p:nvSpPr>
        <p:spPr bwMode="auto">
          <a:xfrm>
            <a:off x="8274050" y="3276600"/>
            <a:ext cx="5413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LD1</a:t>
            </a:r>
          </a:p>
        </p:txBody>
      </p:sp>
      <p:sp>
        <p:nvSpPr>
          <p:cNvPr id="45082" name="TextBox 61"/>
          <p:cNvSpPr txBox="1">
            <a:spLocks noChangeArrowheads="1"/>
          </p:cNvSpPr>
          <p:nvPr/>
        </p:nvSpPr>
        <p:spPr bwMode="auto">
          <a:xfrm>
            <a:off x="8077200" y="14478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a:t>
            </a:r>
          </a:p>
        </p:txBody>
      </p:sp>
      <p:sp>
        <p:nvSpPr>
          <p:cNvPr id="45083" name="TextBox 62"/>
          <p:cNvSpPr txBox="1">
            <a:spLocks noChangeArrowheads="1"/>
          </p:cNvSpPr>
          <p:nvPr/>
        </p:nvSpPr>
        <p:spPr bwMode="auto">
          <a:xfrm>
            <a:off x="4724400" y="1143000"/>
            <a:ext cx="768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45084" name="TextBox 63"/>
          <p:cNvSpPr txBox="1">
            <a:spLocks noChangeArrowheads="1"/>
          </p:cNvSpPr>
          <p:nvPr/>
        </p:nvSpPr>
        <p:spPr bwMode="auto">
          <a:xfrm>
            <a:off x="7924800" y="4191000"/>
            <a:ext cx="8175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65" name="Straight Arrow Connector 64"/>
          <p:cNvCxnSpPr/>
          <p:nvPr/>
        </p:nvCxnSpPr>
        <p:spPr>
          <a:xfrm rot="10800000">
            <a:off x="7239000" y="2667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867400"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6200000" flipH="1">
            <a:off x="5104607" y="2361406"/>
            <a:ext cx="457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a:off x="6934200" y="4191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5486400"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5486400" y="22098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6326981" y="3124994"/>
            <a:ext cx="18256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174581"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5093" name="TextBox 72"/>
          <p:cNvSpPr txBox="1">
            <a:spLocks noChangeArrowheads="1"/>
          </p:cNvSpPr>
          <p:nvPr/>
        </p:nvSpPr>
        <p:spPr bwMode="auto">
          <a:xfrm>
            <a:off x="1371600" y="4648200"/>
            <a:ext cx="577850" cy="369888"/>
          </a:xfrm>
          <a:prstGeom prst="rect">
            <a:avLst/>
          </a:prstGeom>
          <a:noFill/>
          <a:ln w="9525">
            <a:noFill/>
            <a:miter lim="800000"/>
            <a:headEnd/>
            <a:tailEnd/>
          </a:ln>
        </p:spPr>
        <p:txBody>
          <a:bodyPr wrap="none">
            <a:spAutoFit/>
          </a:bodyPr>
          <a:lstStyle/>
          <a:p>
            <a:pPr>
              <a:buFontTx/>
              <a:buBlip>
                <a:blip r:embed="rId3"/>
              </a:buBlip>
            </a:pPr>
            <a:r>
              <a:rPr lang="en-US">
                <a:solidFill>
                  <a:srgbClr val="000000"/>
                </a:solidFill>
                <a:latin typeface="Wingdings 3" pitchFamily="18" charset="2"/>
              </a:rPr>
              <a:t> </a:t>
            </a:r>
            <a:endParaRPr lang="en-US">
              <a:solidFill>
                <a:srgbClr val="000000"/>
              </a:solidFill>
              <a:latin typeface="Calibri"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7" descr="C:\Documents and Settings\sbabxs\Local Settings\Temporary Internet Files\Content.IE5\0HQHO5IR\MPj04395000000[1].jpg"/>
          <p:cNvPicPr>
            <a:picLocks noChangeAspect="1" noChangeArrowheads="1"/>
          </p:cNvPicPr>
          <p:nvPr/>
        </p:nvPicPr>
        <p:blipFill>
          <a:blip r:embed="rId2"/>
          <a:srcRect/>
          <a:stretch>
            <a:fillRect/>
          </a:stretch>
        </p:blipFill>
        <p:spPr bwMode="auto">
          <a:xfrm>
            <a:off x="1371600" y="1136904"/>
            <a:ext cx="6400800" cy="4584192"/>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14" descr="C:\Documents and Settings\sbabxs\Local Settings\Temporary Internet Files\Content.IE5\QNWT6PGV\MPj04393840000[1].jpg"/>
          <p:cNvPicPr>
            <a:picLocks noChangeAspect="1" noChangeArrowheads="1"/>
          </p:cNvPicPr>
          <p:nvPr/>
        </p:nvPicPr>
        <p:blipFill>
          <a:blip r:embed="rId2"/>
          <a:srcRect/>
          <a:stretch>
            <a:fillRect/>
          </a:stretch>
        </p:blipFill>
        <p:spPr bwMode="auto">
          <a:xfrm>
            <a:off x="1143000" y="609600"/>
            <a:ext cx="6400800" cy="6016752"/>
          </a:xfrm>
          <a:prstGeom prst="rect">
            <a:avLst/>
          </a:prstGeom>
          <a:noFill/>
        </p:spPr>
      </p:pic>
      <p:sp>
        <p:nvSpPr>
          <p:cNvPr id="4" name="Rectangle 3"/>
          <p:cNvSpPr/>
          <p:nvPr/>
        </p:nvSpPr>
        <p:spPr>
          <a:xfrm rot="19993974">
            <a:off x="354414" y="2444667"/>
            <a:ext cx="2954655" cy="923330"/>
          </a:xfrm>
          <a:prstGeom prst="rect">
            <a:avLst/>
          </a:prstGeom>
          <a:solidFill>
            <a:srgbClr val="CC6600"/>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INSPIRE</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5" name="Rectangle 4"/>
          <p:cNvSpPr/>
          <p:nvPr/>
        </p:nvSpPr>
        <p:spPr>
          <a:xfrm rot="2419087">
            <a:off x="3587253" y="2356515"/>
            <a:ext cx="5032147" cy="923330"/>
          </a:xfrm>
          <a:prstGeom prst="rect">
            <a:avLst/>
          </a:prstGeom>
          <a:solidFill>
            <a:srgbClr val="CC6600"/>
          </a:solidFill>
        </p:spPr>
        <p:txBody>
          <a:bodyPr wrap="none" lIns="91440" tIns="45720" rIns="91440" bIns="45720">
            <a:spAutoFit/>
          </a:bodyPr>
          <a:lstStyle/>
          <a:p>
            <a:pPr algn="ctr"/>
            <a:r>
              <a:rPr lang="en-U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ENCOURAGE</a:t>
            </a:r>
            <a:endParaRPr lang="en-US" sz="5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
        <p:nvSpPr>
          <p:cNvPr id="6" name="Rectangle 5"/>
          <p:cNvSpPr/>
          <p:nvPr/>
        </p:nvSpPr>
        <p:spPr>
          <a:xfrm>
            <a:off x="2259414" y="4578267"/>
            <a:ext cx="2954655" cy="923330"/>
          </a:xfrm>
          <a:prstGeom prst="rect">
            <a:avLst/>
          </a:prstGeom>
          <a:solidFill>
            <a:srgbClr val="CC6600"/>
          </a:solidFill>
        </p:spPr>
        <p:txBody>
          <a:bodyPr wrap="none" lIns="91440" tIns="45720" rIns="91440" bIns="45720">
            <a:spAutoFit/>
          </a:bodyPr>
          <a:lstStyle/>
          <a:p>
            <a:pPr algn="ctr"/>
            <a:r>
              <a:rPr 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EXPECT</a:t>
            </a:r>
            <a:endPar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a:spLocks noGrp="1"/>
          </p:cNvSpPr>
          <p:nvPr>
            <p:ph type="subTitle" idx="1"/>
          </p:nvPr>
        </p:nvSpPr>
        <p:spPr>
          <a:xfrm>
            <a:off x="206375" y="3098800"/>
            <a:ext cx="5422900" cy="619125"/>
          </a:xfrm>
        </p:spPr>
        <p:txBody>
          <a:bodyPr/>
          <a:lstStyle/>
          <a:p>
            <a:endParaRPr lang="en-US" smtClean="0"/>
          </a:p>
        </p:txBody>
      </p:sp>
      <p:sp>
        <p:nvSpPr>
          <p:cNvPr id="108547"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228600" y="1524000"/>
            <a:ext cx="8686800" cy="769441"/>
          </a:xfrm>
          <a:prstGeom prst="rect">
            <a:avLst/>
          </a:prstGeom>
          <a:noFill/>
        </p:spPr>
        <p:txBody>
          <a:bodyPr>
            <a:spAutoFit/>
          </a:bodyPr>
          <a:lstStyle/>
          <a:p>
            <a:pPr algn="ctr" fontAlgn="auto">
              <a:spcBef>
                <a:spcPts val="0"/>
              </a:spcBef>
              <a:spcAft>
                <a:spcPts val="0"/>
              </a:spcAft>
              <a:defRPr/>
            </a:pPr>
            <a:r>
              <a:rPr lang="en-US" sz="4400" b="1" spc="1150" dirty="0" err="1"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Govt</a:t>
            </a:r>
            <a:r>
              <a:rPr lang="en-US" sz="4400" b="1" spc="1150" dirty="0" smtClean="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 </a:t>
            </a: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spending</a:t>
            </a:r>
          </a:p>
        </p:txBody>
      </p:sp>
    </p:spTree>
  </p:cSld>
  <p:clrMapOvr>
    <a:masterClrMapping/>
  </p:clrMapOvr>
  <p:transition spd="med">
    <p:wipe dir="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What We Produce</a:t>
            </a:r>
          </a:p>
        </p:txBody>
      </p:sp>
      <p:pic>
        <p:nvPicPr>
          <p:cNvPr id="4" name="Picture 15" descr="fig0201e"/>
          <p:cNvPicPr>
            <a:picLocks noChangeAspect="1" noChangeArrowheads="1"/>
          </p:cNvPicPr>
          <p:nvPr/>
        </p:nvPicPr>
        <p:blipFill>
          <a:blip r:embed="rId3"/>
          <a:srcRect/>
          <a:stretch>
            <a:fillRect/>
          </a:stretch>
        </p:blipFill>
        <p:spPr bwMode="auto">
          <a:xfrm>
            <a:off x="4500563" y="1204913"/>
            <a:ext cx="4562475" cy="3543300"/>
          </a:xfrm>
          <a:prstGeom prst="rect">
            <a:avLst/>
          </a:prstGeom>
          <a:noFill/>
          <a:ln w="9525">
            <a:noFill/>
            <a:miter lim="800000"/>
            <a:headEnd/>
            <a:tailEnd/>
          </a:ln>
        </p:spPr>
      </p:pic>
      <p:pic>
        <p:nvPicPr>
          <p:cNvPr id="5" name="Picture 10" descr="fig0201bc"/>
          <p:cNvPicPr>
            <a:picLocks noChangeAspect="1" noChangeArrowheads="1"/>
          </p:cNvPicPr>
          <p:nvPr/>
        </p:nvPicPr>
        <p:blipFill>
          <a:blip r:embed="rId4"/>
          <a:srcRect/>
          <a:stretch>
            <a:fillRect/>
          </a:stretch>
        </p:blipFill>
        <p:spPr bwMode="auto">
          <a:xfrm>
            <a:off x="0" y="3038475"/>
            <a:ext cx="4564063" cy="3819525"/>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Income Distribution</a:t>
            </a:r>
          </a:p>
        </p:txBody>
      </p:sp>
      <p:pic>
        <p:nvPicPr>
          <p:cNvPr id="7" name="Picture 12" descr="fig0203bf"/>
          <p:cNvPicPr>
            <a:picLocks noChangeAspect="1" noChangeArrowheads="1"/>
          </p:cNvPicPr>
          <p:nvPr/>
        </p:nvPicPr>
        <p:blipFill>
          <a:blip r:embed="rId3"/>
          <a:srcRect/>
          <a:stretch>
            <a:fillRect/>
          </a:stretch>
        </p:blipFill>
        <p:spPr bwMode="auto">
          <a:xfrm>
            <a:off x="288925" y="2819400"/>
            <a:ext cx="4664075" cy="3810000"/>
          </a:xfrm>
          <a:prstGeom prst="rect">
            <a:avLst/>
          </a:prstGeom>
          <a:noFill/>
          <a:ln w="9525">
            <a:noFill/>
            <a:miter lim="800000"/>
            <a:headEnd/>
            <a:tailEnd/>
          </a:ln>
        </p:spPr>
      </p:pic>
      <p:pic>
        <p:nvPicPr>
          <p:cNvPr id="6" name="Picture 6" descr="fig0203ac"/>
          <p:cNvPicPr>
            <a:picLocks noChangeAspect="1" noChangeArrowheads="1"/>
          </p:cNvPicPr>
          <p:nvPr/>
        </p:nvPicPr>
        <p:blipFill>
          <a:blip r:embed="rId4"/>
          <a:srcRect/>
          <a:stretch>
            <a:fillRect/>
          </a:stretch>
        </p:blipFill>
        <p:spPr bwMode="auto">
          <a:xfrm>
            <a:off x="4648200" y="1143000"/>
            <a:ext cx="4267200" cy="4064000"/>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Federal Government</a:t>
            </a:r>
          </a:p>
        </p:txBody>
      </p:sp>
      <p:pic>
        <p:nvPicPr>
          <p:cNvPr id="8" name="Picture 15" descr="fig0206be"/>
          <p:cNvPicPr>
            <a:picLocks noChangeAspect="1" noChangeArrowheads="1"/>
          </p:cNvPicPr>
          <p:nvPr/>
        </p:nvPicPr>
        <p:blipFill>
          <a:blip r:embed="rId3"/>
          <a:srcRect/>
          <a:stretch>
            <a:fillRect/>
          </a:stretch>
        </p:blipFill>
        <p:spPr bwMode="auto">
          <a:xfrm>
            <a:off x="4419600" y="1208088"/>
            <a:ext cx="4648200" cy="3767137"/>
          </a:xfrm>
          <a:prstGeom prst="rect">
            <a:avLst/>
          </a:prstGeom>
          <a:noFill/>
          <a:ln w="9525">
            <a:noFill/>
            <a:miter lim="800000"/>
            <a:headEnd/>
            <a:tailEnd/>
          </a:ln>
        </p:spPr>
      </p:pic>
      <p:pic>
        <p:nvPicPr>
          <p:cNvPr id="5" name="Picture 24" descr="fig0206ag"/>
          <p:cNvPicPr>
            <a:picLocks noChangeAspect="1" noChangeArrowheads="1"/>
          </p:cNvPicPr>
          <p:nvPr/>
        </p:nvPicPr>
        <p:blipFill>
          <a:blip r:embed="rId4"/>
          <a:srcRect/>
          <a:stretch>
            <a:fillRect/>
          </a:stretch>
        </p:blipFill>
        <p:spPr bwMode="auto">
          <a:xfrm>
            <a:off x="0" y="3090863"/>
            <a:ext cx="4648200" cy="3767137"/>
          </a:xfrm>
          <a:prstGeom prst="rect">
            <a:avLst/>
          </a:prstGeom>
          <a:noFill/>
          <a:ln w="9525">
            <a:noFill/>
            <a:miter lim="800000"/>
            <a:headEnd/>
            <a:tailEnd/>
          </a:ln>
        </p:spPr>
      </p:pic>
      <p:sp>
        <p:nvSpPr>
          <p:cNvPr id="118789" name="Right Arrow 8"/>
          <p:cNvSpPr>
            <a:spLocks noChangeArrowheads="1"/>
          </p:cNvSpPr>
          <p:nvPr/>
        </p:nvSpPr>
        <p:spPr bwMode="auto">
          <a:xfrm>
            <a:off x="1828800" y="1676400"/>
            <a:ext cx="2590800" cy="762000"/>
          </a:xfrm>
          <a:prstGeom prst="rightArrow">
            <a:avLst>
              <a:gd name="adj1" fmla="val 50000"/>
              <a:gd name="adj2" fmla="val 49993"/>
            </a:avLst>
          </a:prstGeom>
          <a:solidFill>
            <a:schemeClr val="accent1"/>
          </a:solidFill>
          <a:ln w="9525" algn="ctr">
            <a:solidFill>
              <a:schemeClr val="tx1"/>
            </a:solidFill>
            <a:miter lim="800000"/>
            <a:headEnd/>
            <a:tailEnd/>
          </a:ln>
        </p:spPr>
        <p:txBody>
          <a:bodyPr wrap="none"/>
          <a:lstStyle/>
          <a:p>
            <a:pPr algn="ctr"/>
            <a:r>
              <a:rPr lang="en-US">
                <a:solidFill>
                  <a:srgbClr val="000000"/>
                </a:solidFill>
              </a:rPr>
              <a:t>Revenue</a:t>
            </a:r>
          </a:p>
        </p:txBody>
      </p:sp>
      <p:sp>
        <p:nvSpPr>
          <p:cNvPr id="118790" name="Right Arrow 9"/>
          <p:cNvSpPr>
            <a:spLocks noChangeArrowheads="1"/>
          </p:cNvSpPr>
          <p:nvPr/>
        </p:nvSpPr>
        <p:spPr bwMode="auto">
          <a:xfrm flipH="1">
            <a:off x="4648200" y="5562600"/>
            <a:ext cx="2590800" cy="762000"/>
          </a:xfrm>
          <a:prstGeom prst="rightArrow">
            <a:avLst>
              <a:gd name="adj1" fmla="val 50000"/>
              <a:gd name="adj2" fmla="val 49993"/>
            </a:avLst>
          </a:prstGeom>
          <a:solidFill>
            <a:srgbClr val="FF3300"/>
          </a:solidFill>
          <a:ln w="9525" algn="ctr">
            <a:solidFill>
              <a:schemeClr val="tx1"/>
            </a:solidFill>
            <a:miter lim="800000"/>
            <a:headEnd/>
            <a:tailEnd/>
          </a:ln>
        </p:spPr>
        <p:txBody>
          <a:bodyPr wrap="none"/>
          <a:lstStyle/>
          <a:p>
            <a:pPr algn="ctr"/>
            <a:r>
              <a:rPr lang="en-US">
                <a:solidFill>
                  <a:srgbClr val="000000"/>
                </a:solidFill>
              </a:rPr>
              <a:t>Expenditures</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State and Local Government</a:t>
            </a:r>
          </a:p>
        </p:txBody>
      </p:sp>
      <p:sp>
        <p:nvSpPr>
          <p:cNvPr id="119811" name="Right Arrow 8"/>
          <p:cNvSpPr>
            <a:spLocks noChangeArrowheads="1"/>
          </p:cNvSpPr>
          <p:nvPr/>
        </p:nvSpPr>
        <p:spPr bwMode="auto">
          <a:xfrm>
            <a:off x="1828800" y="1447800"/>
            <a:ext cx="2590800" cy="762000"/>
          </a:xfrm>
          <a:prstGeom prst="rightArrow">
            <a:avLst>
              <a:gd name="adj1" fmla="val 50000"/>
              <a:gd name="adj2" fmla="val 49993"/>
            </a:avLst>
          </a:prstGeom>
          <a:solidFill>
            <a:schemeClr val="accent1"/>
          </a:solidFill>
          <a:ln w="9525" algn="ctr">
            <a:solidFill>
              <a:schemeClr val="tx1"/>
            </a:solidFill>
            <a:miter lim="800000"/>
            <a:headEnd/>
            <a:tailEnd/>
          </a:ln>
        </p:spPr>
        <p:txBody>
          <a:bodyPr wrap="none"/>
          <a:lstStyle/>
          <a:p>
            <a:pPr algn="ctr"/>
            <a:r>
              <a:rPr lang="en-US">
                <a:solidFill>
                  <a:srgbClr val="000000"/>
                </a:solidFill>
              </a:rPr>
              <a:t>Revenue</a:t>
            </a:r>
          </a:p>
        </p:txBody>
      </p:sp>
      <p:sp>
        <p:nvSpPr>
          <p:cNvPr id="119812" name="Right Arrow 9"/>
          <p:cNvSpPr>
            <a:spLocks noChangeArrowheads="1"/>
          </p:cNvSpPr>
          <p:nvPr/>
        </p:nvSpPr>
        <p:spPr bwMode="auto">
          <a:xfrm flipH="1">
            <a:off x="4343400" y="5562600"/>
            <a:ext cx="2590800" cy="762000"/>
          </a:xfrm>
          <a:prstGeom prst="rightArrow">
            <a:avLst>
              <a:gd name="adj1" fmla="val 50000"/>
              <a:gd name="adj2" fmla="val 49993"/>
            </a:avLst>
          </a:prstGeom>
          <a:solidFill>
            <a:srgbClr val="FF3300"/>
          </a:solidFill>
          <a:ln w="9525" algn="ctr">
            <a:solidFill>
              <a:schemeClr val="tx1"/>
            </a:solidFill>
            <a:miter lim="800000"/>
            <a:headEnd/>
            <a:tailEnd/>
          </a:ln>
        </p:spPr>
        <p:txBody>
          <a:bodyPr wrap="none"/>
          <a:lstStyle/>
          <a:p>
            <a:pPr algn="ctr"/>
            <a:r>
              <a:rPr lang="en-US">
                <a:solidFill>
                  <a:srgbClr val="000000"/>
                </a:solidFill>
              </a:rPr>
              <a:t>Expenditures</a:t>
            </a:r>
          </a:p>
        </p:txBody>
      </p:sp>
      <p:pic>
        <p:nvPicPr>
          <p:cNvPr id="7" name="Picture 11" descr="fig0207ae"/>
          <p:cNvPicPr>
            <a:picLocks noChangeAspect="1" noChangeArrowheads="1"/>
          </p:cNvPicPr>
          <p:nvPr/>
        </p:nvPicPr>
        <p:blipFill>
          <a:blip r:embed="rId3"/>
          <a:srcRect/>
          <a:stretch>
            <a:fillRect/>
          </a:stretch>
        </p:blipFill>
        <p:spPr bwMode="auto">
          <a:xfrm>
            <a:off x="457200" y="2438400"/>
            <a:ext cx="3657600" cy="4106863"/>
          </a:xfrm>
          <a:prstGeom prst="rect">
            <a:avLst/>
          </a:prstGeom>
          <a:noFill/>
          <a:ln w="9525">
            <a:noFill/>
            <a:miter lim="800000"/>
            <a:headEnd/>
            <a:tailEnd/>
          </a:ln>
        </p:spPr>
      </p:pic>
      <p:pic>
        <p:nvPicPr>
          <p:cNvPr id="11" name="Picture 15" descr="fig0207bg"/>
          <p:cNvPicPr>
            <a:picLocks noChangeAspect="1" noChangeArrowheads="1"/>
          </p:cNvPicPr>
          <p:nvPr/>
        </p:nvPicPr>
        <p:blipFill>
          <a:blip r:embed="rId4"/>
          <a:srcRect/>
          <a:stretch>
            <a:fillRect/>
          </a:stretch>
        </p:blipFill>
        <p:spPr bwMode="auto">
          <a:xfrm>
            <a:off x="4495800" y="1204913"/>
            <a:ext cx="4419600" cy="3887787"/>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ext Box 8"/>
          <p:cNvSpPr txBox="1">
            <a:spLocks noChangeArrowheads="1"/>
          </p:cNvSpPr>
          <p:nvPr/>
        </p:nvSpPr>
        <p:spPr bwMode="auto">
          <a:xfrm>
            <a:off x="1447800" y="533400"/>
            <a:ext cx="7391400" cy="519113"/>
          </a:xfrm>
          <a:prstGeom prst="rect">
            <a:avLst/>
          </a:prstGeom>
          <a:noFill/>
          <a:ln w="9525">
            <a:noFill/>
            <a:miter lim="800000"/>
            <a:headEnd/>
            <a:tailEnd/>
          </a:ln>
        </p:spPr>
        <p:txBody>
          <a:bodyPr>
            <a:spAutoFit/>
          </a:bodyPr>
          <a:lstStyle/>
          <a:p>
            <a:r>
              <a:rPr lang="en-US" altLang="en-US" sz="2800" b="1">
                <a:solidFill>
                  <a:srgbClr val="00A87E"/>
                </a:solidFill>
              </a:rPr>
              <a:t>Value of Production</a:t>
            </a:r>
          </a:p>
        </p:txBody>
      </p:sp>
      <p:pic>
        <p:nvPicPr>
          <p:cNvPr id="6" name="Picture 25" descr="fig0208h"/>
          <p:cNvPicPr>
            <a:picLocks noChangeAspect="1" noChangeArrowheads="1"/>
          </p:cNvPicPr>
          <p:nvPr/>
        </p:nvPicPr>
        <p:blipFill>
          <a:blip r:embed="rId3"/>
          <a:srcRect/>
          <a:stretch>
            <a:fillRect/>
          </a:stretch>
        </p:blipFill>
        <p:spPr bwMode="auto">
          <a:xfrm>
            <a:off x="2133600" y="1501775"/>
            <a:ext cx="5105400" cy="461327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Flowchart: Merge 10"/>
          <p:cNvSpPr>
            <a:spLocks noChangeArrowheads="1"/>
          </p:cNvSpPr>
          <p:nvPr/>
        </p:nvSpPr>
        <p:spPr bwMode="auto">
          <a:xfrm>
            <a:off x="6353175" y="1695450"/>
            <a:ext cx="2333625" cy="1981200"/>
          </a:xfrm>
          <a:prstGeom prst="flowChartMerge">
            <a:avLst/>
          </a:prstGeom>
          <a:solidFill>
            <a:schemeClr val="accent1"/>
          </a:solidFill>
          <a:ln w="9525" algn="ctr">
            <a:solidFill>
              <a:schemeClr val="tx1"/>
            </a:solidFill>
            <a:miter lim="800000"/>
            <a:headEnd/>
            <a:tailEnd/>
          </a:ln>
        </p:spPr>
        <p:txBody>
          <a:bodyPr wrap="none"/>
          <a:lstStyle/>
          <a:p>
            <a:pPr algn="ctr"/>
            <a:endParaRPr lang="en-US">
              <a:solidFill>
                <a:srgbClr val="000000"/>
              </a:solidFill>
            </a:endParaRPr>
          </a:p>
          <a:p>
            <a:pPr algn="ctr"/>
            <a:r>
              <a:rPr lang="en-US">
                <a:solidFill>
                  <a:srgbClr val="000000"/>
                </a:solidFill>
              </a:rPr>
              <a:t>Coal</a:t>
            </a:r>
          </a:p>
        </p:txBody>
      </p:sp>
      <p:sp>
        <p:nvSpPr>
          <p:cNvPr id="121859" name="Flowchart: Merge 9"/>
          <p:cNvSpPr>
            <a:spLocks noChangeArrowheads="1"/>
          </p:cNvSpPr>
          <p:nvPr/>
        </p:nvSpPr>
        <p:spPr bwMode="auto">
          <a:xfrm>
            <a:off x="3352800" y="1695450"/>
            <a:ext cx="2333625" cy="1981200"/>
          </a:xfrm>
          <a:prstGeom prst="flowChartMerge">
            <a:avLst/>
          </a:prstGeom>
          <a:solidFill>
            <a:schemeClr val="accent1"/>
          </a:solidFill>
          <a:ln w="9525" algn="ctr">
            <a:solidFill>
              <a:schemeClr val="tx1"/>
            </a:solidFill>
            <a:miter lim="800000"/>
            <a:headEnd/>
            <a:tailEnd/>
          </a:ln>
        </p:spPr>
        <p:txBody>
          <a:bodyPr wrap="none"/>
          <a:lstStyle/>
          <a:p>
            <a:pPr algn="ctr"/>
            <a:r>
              <a:rPr lang="en-US">
                <a:solidFill>
                  <a:srgbClr val="000000"/>
                </a:solidFill>
              </a:rPr>
              <a:t>Natural </a:t>
            </a:r>
          </a:p>
          <a:p>
            <a:pPr algn="ctr"/>
            <a:r>
              <a:rPr lang="en-US">
                <a:solidFill>
                  <a:srgbClr val="000000"/>
                </a:solidFill>
              </a:rPr>
              <a:t>Gas</a:t>
            </a:r>
          </a:p>
        </p:txBody>
      </p:sp>
      <p:sp>
        <p:nvSpPr>
          <p:cNvPr id="121860" name="Flowchart: Merge 8"/>
          <p:cNvSpPr>
            <a:spLocks noChangeArrowheads="1"/>
          </p:cNvSpPr>
          <p:nvPr/>
        </p:nvSpPr>
        <p:spPr bwMode="auto">
          <a:xfrm>
            <a:off x="485775" y="1695450"/>
            <a:ext cx="2333625" cy="1981200"/>
          </a:xfrm>
          <a:prstGeom prst="flowChartMerge">
            <a:avLst/>
          </a:prstGeom>
          <a:solidFill>
            <a:schemeClr val="accent1"/>
          </a:solidFill>
          <a:ln w="9525" algn="ctr">
            <a:solidFill>
              <a:schemeClr val="tx1"/>
            </a:solidFill>
            <a:miter lim="800000"/>
            <a:headEnd/>
            <a:tailEnd/>
          </a:ln>
        </p:spPr>
        <p:txBody>
          <a:bodyPr wrap="none"/>
          <a:lstStyle/>
          <a:p>
            <a:pPr algn="ctr"/>
            <a:endParaRPr lang="en-US">
              <a:solidFill>
                <a:srgbClr val="000000"/>
              </a:solidFill>
            </a:endParaRPr>
          </a:p>
          <a:p>
            <a:pPr algn="ctr"/>
            <a:r>
              <a:rPr lang="en-US">
                <a:solidFill>
                  <a:srgbClr val="000000"/>
                </a:solidFill>
              </a:rPr>
              <a:t>OIL</a:t>
            </a:r>
          </a:p>
        </p:txBody>
      </p:sp>
      <p:sp>
        <p:nvSpPr>
          <p:cNvPr id="121861" name="Text Box 8"/>
          <p:cNvSpPr txBox="1">
            <a:spLocks noChangeArrowheads="1"/>
          </p:cNvSpPr>
          <p:nvPr/>
        </p:nvSpPr>
        <p:spPr bwMode="auto">
          <a:xfrm>
            <a:off x="1447800" y="533400"/>
            <a:ext cx="7391400" cy="519113"/>
          </a:xfrm>
          <a:prstGeom prst="rect">
            <a:avLst/>
          </a:prstGeom>
          <a:noFill/>
          <a:ln w="9525">
            <a:noFill/>
            <a:miter lim="800000"/>
            <a:headEnd/>
            <a:tailEnd/>
          </a:ln>
        </p:spPr>
        <p:txBody>
          <a:bodyPr>
            <a:spAutoFit/>
          </a:bodyPr>
          <a:lstStyle/>
          <a:p>
            <a:r>
              <a:rPr lang="en-US" altLang="en-US" sz="2800" b="1">
                <a:solidFill>
                  <a:srgbClr val="00A87E"/>
                </a:solidFill>
              </a:rPr>
              <a:t>Energy Sources</a:t>
            </a:r>
          </a:p>
        </p:txBody>
      </p:sp>
      <p:pic>
        <p:nvPicPr>
          <p:cNvPr id="4" name="Picture 7" descr="fig0209ad"/>
          <p:cNvPicPr>
            <a:picLocks noChangeAspect="1" noChangeArrowheads="1"/>
          </p:cNvPicPr>
          <p:nvPr/>
        </p:nvPicPr>
        <p:blipFill>
          <a:blip r:embed="rId3"/>
          <a:srcRect/>
          <a:stretch>
            <a:fillRect/>
          </a:stretch>
        </p:blipFill>
        <p:spPr bwMode="auto">
          <a:xfrm>
            <a:off x="200025" y="2686050"/>
            <a:ext cx="2847975" cy="3105150"/>
          </a:xfrm>
          <a:prstGeom prst="rect">
            <a:avLst/>
          </a:prstGeom>
          <a:noFill/>
          <a:ln w="9525">
            <a:noFill/>
            <a:miter lim="800000"/>
            <a:headEnd/>
            <a:tailEnd/>
          </a:ln>
        </p:spPr>
      </p:pic>
      <p:pic>
        <p:nvPicPr>
          <p:cNvPr id="5" name="Picture 7" descr="fig0209bd"/>
          <p:cNvPicPr>
            <a:picLocks noChangeAspect="1" noChangeArrowheads="1"/>
          </p:cNvPicPr>
          <p:nvPr/>
        </p:nvPicPr>
        <p:blipFill>
          <a:blip r:embed="rId4"/>
          <a:srcRect/>
          <a:stretch>
            <a:fillRect/>
          </a:stretch>
        </p:blipFill>
        <p:spPr bwMode="auto">
          <a:xfrm>
            <a:off x="3124200" y="2686050"/>
            <a:ext cx="2847975" cy="3105150"/>
          </a:xfrm>
          <a:prstGeom prst="rect">
            <a:avLst/>
          </a:prstGeom>
          <a:noFill/>
          <a:ln w="9525">
            <a:noFill/>
            <a:miter lim="800000"/>
            <a:headEnd/>
            <a:tailEnd/>
          </a:ln>
        </p:spPr>
      </p:pic>
      <p:pic>
        <p:nvPicPr>
          <p:cNvPr id="7" name="Picture 7" descr="fig0209cd"/>
          <p:cNvPicPr>
            <a:picLocks noChangeAspect="1" noChangeArrowheads="1"/>
          </p:cNvPicPr>
          <p:nvPr/>
        </p:nvPicPr>
        <p:blipFill>
          <a:blip r:embed="rId5"/>
          <a:srcRect/>
          <a:stretch>
            <a:fillRect/>
          </a:stretch>
        </p:blipFill>
        <p:spPr bwMode="auto">
          <a:xfrm>
            <a:off x="6067425" y="2686050"/>
            <a:ext cx="2847975" cy="3105150"/>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8"/>
          <p:cNvSpPr txBox="1">
            <a:spLocks noChangeArrowheads="1"/>
          </p:cNvSpPr>
          <p:nvPr/>
        </p:nvSpPr>
        <p:spPr bwMode="auto">
          <a:xfrm>
            <a:off x="1447800" y="533400"/>
            <a:ext cx="7391400" cy="519113"/>
          </a:xfrm>
          <a:prstGeom prst="rect">
            <a:avLst/>
          </a:prstGeom>
          <a:noFill/>
          <a:ln w="9525">
            <a:noFill/>
            <a:miter lim="800000"/>
            <a:headEnd/>
            <a:tailEnd/>
          </a:ln>
        </p:spPr>
        <p:txBody>
          <a:bodyPr>
            <a:spAutoFit/>
          </a:bodyPr>
          <a:lstStyle/>
          <a:p>
            <a:r>
              <a:rPr lang="en-US" altLang="en-US" sz="2800" b="1">
                <a:solidFill>
                  <a:srgbClr val="00A87E"/>
                </a:solidFill>
              </a:rPr>
              <a:t>Income Per Day</a:t>
            </a:r>
          </a:p>
        </p:txBody>
      </p:sp>
      <p:pic>
        <p:nvPicPr>
          <p:cNvPr id="12" name="Picture 7" descr="fig0210b"/>
          <p:cNvPicPr>
            <a:picLocks noChangeAspect="1" noChangeArrowheads="1"/>
          </p:cNvPicPr>
          <p:nvPr/>
        </p:nvPicPr>
        <p:blipFill>
          <a:blip r:embed="rId3"/>
          <a:srcRect/>
          <a:stretch>
            <a:fillRect/>
          </a:stretch>
        </p:blipFill>
        <p:spPr bwMode="auto">
          <a:xfrm>
            <a:off x="1295400" y="1752600"/>
            <a:ext cx="6858000" cy="48228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rot="5400000">
            <a:off x="-228599" y="2678112"/>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 name="Straight Connector 2"/>
          <p:cNvCxnSpPr/>
          <p:nvPr/>
        </p:nvCxnSpPr>
        <p:spPr>
          <a:xfrm>
            <a:off x="1219200" y="4125913"/>
            <a:ext cx="3200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1600200" y="1611313"/>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6085" name="TextBox 4"/>
          <p:cNvSpPr txBox="1">
            <a:spLocks noChangeArrowheads="1"/>
          </p:cNvSpPr>
          <p:nvPr/>
        </p:nvSpPr>
        <p:spPr bwMode="auto">
          <a:xfrm>
            <a:off x="3733800" y="3744913"/>
            <a:ext cx="52387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a:t>
            </a:r>
          </a:p>
        </p:txBody>
      </p:sp>
      <p:sp>
        <p:nvSpPr>
          <p:cNvPr id="46086" name="TextBox 5"/>
          <p:cNvSpPr txBox="1">
            <a:spLocks noChangeArrowheads="1"/>
          </p:cNvSpPr>
          <p:nvPr/>
        </p:nvSpPr>
        <p:spPr bwMode="auto">
          <a:xfrm>
            <a:off x="3581400" y="1154113"/>
            <a:ext cx="6048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MS2</a:t>
            </a:r>
          </a:p>
        </p:txBody>
      </p:sp>
      <p:sp>
        <p:nvSpPr>
          <p:cNvPr id="46087" name="TextBox 6"/>
          <p:cNvSpPr txBox="1">
            <a:spLocks noChangeArrowheads="1"/>
          </p:cNvSpPr>
          <p:nvPr/>
        </p:nvSpPr>
        <p:spPr bwMode="auto">
          <a:xfrm>
            <a:off x="2667000" y="1154113"/>
            <a:ext cx="6048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MS1</a:t>
            </a:r>
          </a:p>
        </p:txBody>
      </p:sp>
      <p:cxnSp>
        <p:nvCxnSpPr>
          <p:cNvPr id="8" name="Straight Connector 7"/>
          <p:cNvCxnSpPr/>
          <p:nvPr/>
        </p:nvCxnSpPr>
        <p:spPr>
          <a:xfrm rot="5400000">
            <a:off x="1409701" y="2563812"/>
            <a:ext cx="25146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46089" name="TextBox 8"/>
          <p:cNvSpPr txBox="1">
            <a:spLocks noChangeArrowheads="1"/>
          </p:cNvSpPr>
          <p:nvPr/>
        </p:nvSpPr>
        <p:spPr bwMode="auto">
          <a:xfrm>
            <a:off x="533400" y="1230313"/>
            <a:ext cx="5159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NIR</a:t>
            </a:r>
          </a:p>
        </p:txBody>
      </p:sp>
      <p:sp>
        <p:nvSpPr>
          <p:cNvPr id="46090" name="TextBox 9"/>
          <p:cNvSpPr txBox="1">
            <a:spLocks noChangeArrowheads="1"/>
          </p:cNvSpPr>
          <p:nvPr/>
        </p:nvSpPr>
        <p:spPr bwMode="auto">
          <a:xfrm>
            <a:off x="3657600" y="4278313"/>
            <a:ext cx="53657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QM</a:t>
            </a:r>
          </a:p>
        </p:txBody>
      </p:sp>
      <p:cxnSp>
        <p:nvCxnSpPr>
          <p:cNvPr id="11" name="Straight Arrow Connector 10"/>
          <p:cNvCxnSpPr/>
          <p:nvPr/>
        </p:nvCxnSpPr>
        <p:spPr>
          <a:xfrm>
            <a:off x="2895600" y="2220913"/>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2323307" y="2639219"/>
            <a:ext cx="2514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0800000">
            <a:off x="1219200" y="2600325"/>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1219200" y="3363913"/>
            <a:ext cx="22860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4038601" y="2678112"/>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5486400" y="4125913"/>
            <a:ext cx="3200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67400" y="1611313"/>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6098" name="TextBox 19"/>
          <p:cNvSpPr txBox="1">
            <a:spLocks noChangeArrowheads="1"/>
          </p:cNvSpPr>
          <p:nvPr/>
        </p:nvSpPr>
        <p:spPr bwMode="auto">
          <a:xfrm>
            <a:off x="8001000" y="3744913"/>
            <a:ext cx="52387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a:t>
            </a:r>
          </a:p>
        </p:txBody>
      </p:sp>
      <p:sp>
        <p:nvSpPr>
          <p:cNvPr id="46099" name="TextBox 20"/>
          <p:cNvSpPr txBox="1">
            <a:spLocks noChangeArrowheads="1"/>
          </p:cNvSpPr>
          <p:nvPr/>
        </p:nvSpPr>
        <p:spPr bwMode="auto">
          <a:xfrm>
            <a:off x="7848600" y="1154113"/>
            <a:ext cx="6048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MS1</a:t>
            </a:r>
          </a:p>
        </p:txBody>
      </p:sp>
      <p:sp>
        <p:nvSpPr>
          <p:cNvPr id="46100" name="TextBox 21"/>
          <p:cNvSpPr txBox="1">
            <a:spLocks noChangeArrowheads="1"/>
          </p:cNvSpPr>
          <p:nvPr/>
        </p:nvSpPr>
        <p:spPr bwMode="auto">
          <a:xfrm>
            <a:off x="6934200" y="1154113"/>
            <a:ext cx="6048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MS2</a:t>
            </a:r>
          </a:p>
        </p:txBody>
      </p:sp>
      <p:cxnSp>
        <p:nvCxnSpPr>
          <p:cNvPr id="23" name="Straight Connector 22"/>
          <p:cNvCxnSpPr/>
          <p:nvPr/>
        </p:nvCxnSpPr>
        <p:spPr>
          <a:xfrm rot="5400000">
            <a:off x="5676901" y="2563812"/>
            <a:ext cx="25146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46102" name="TextBox 23"/>
          <p:cNvSpPr txBox="1">
            <a:spLocks noChangeArrowheads="1"/>
          </p:cNvSpPr>
          <p:nvPr/>
        </p:nvSpPr>
        <p:spPr bwMode="auto">
          <a:xfrm>
            <a:off x="4800600" y="1230313"/>
            <a:ext cx="5159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NIR</a:t>
            </a:r>
          </a:p>
        </p:txBody>
      </p:sp>
      <p:sp>
        <p:nvSpPr>
          <p:cNvPr id="46103" name="TextBox 24"/>
          <p:cNvSpPr txBox="1">
            <a:spLocks noChangeArrowheads="1"/>
          </p:cNvSpPr>
          <p:nvPr/>
        </p:nvSpPr>
        <p:spPr bwMode="auto">
          <a:xfrm>
            <a:off x="7924800" y="4278313"/>
            <a:ext cx="53657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QM</a:t>
            </a:r>
          </a:p>
        </p:txBody>
      </p:sp>
      <p:cxnSp>
        <p:nvCxnSpPr>
          <p:cNvPr id="26" name="Straight Arrow Connector 25"/>
          <p:cNvCxnSpPr/>
          <p:nvPr/>
        </p:nvCxnSpPr>
        <p:spPr>
          <a:xfrm rot="10800000">
            <a:off x="7086600" y="2220913"/>
            <a:ext cx="6096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6590507" y="2639219"/>
            <a:ext cx="2514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0800000">
            <a:off x="5486400" y="2600325"/>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0800000">
            <a:off x="5486400" y="3363913"/>
            <a:ext cx="22860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974962" y="228600"/>
            <a:ext cx="1130438"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MS</a:t>
            </a:r>
          </a:p>
        </p:txBody>
      </p:sp>
      <p:sp>
        <p:nvSpPr>
          <p:cNvPr id="46109" name="TextBox 29"/>
          <p:cNvSpPr txBox="1">
            <a:spLocks noChangeArrowheads="1"/>
          </p:cNvSpPr>
          <p:nvPr/>
        </p:nvSpPr>
        <p:spPr bwMode="auto">
          <a:xfrm>
            <a:off x="1371600" y="4648200"/>
            <a:ext cx="2730500" cy="120015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MS  = </a:t>
            </a:r>
            <a:r>
              <a:rPr lang="en-US">
                <a:solidFill>
                  <a:srgbClr val="000000"/>
                </a:solidFill>
                <a:latin typeface="Wingdings 3" pitchFamily="18" charset="2"/>
              </a:rPr>
              <a:t>#</a:t>
            </a:r>
            <a:r>
              <a:rPr lang="en-US">
                <a:solidFill>
                  <a:srgbClr val="000000"/>
                </a:solidFill>
                <a:latin typeface="Calibri" pitchFamily="34" charset="0"/>
              </a:rPr>
              <a:t>RRR</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MS  = </a:t>
            </a:r>
            <a:r>
              <a:rPr lang="en-US">
                <a:solidFill>
                  <a:srgbClr val="000000"/>
                </a:solidFill>
                <a:latin typeface="Wingdings 3" pitchFamily="18" charset="2"/>
              </a:rPr>
              <a:t>#</a:t>
            </a:r>
            <a:r>
              <a:rPr lang="en-US">
                <a:solidFill>
                  <a:srgbClr val="000000"/>
                </a:solidFill>
                <a:latin typeface="Calibri" pitchFamily="34" charset="0"/>
              </a:rPr>
              <a:t>Disc rate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MS  = Selling Securities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ubtitle 2"/>
          <p:cNvSpPr>
            <a:spLocks noGrp="1"/>
          </p:cNvSpPr>
          <p:nvPr>
            <p:ph type="subTitle" idx="1"/>
          </p:nvPr>
        </p:nvSpPr>
        <p:spPr>
          <a:xfrm>
            <a:off x="206375" y="3098800"/>
            <a:ext cx="5422900" cy="619125"/>
          </a:xfrm>
        </p:spPr>
        <p:txBody>
          <a:bodyPr/>
          <a:lstStyle/>
          <a:p>
            <a:endParaRPr lang="en-US" smtClean="0"/>
          </a:p>
        </p:txBody>
      </p:sp>
      <p:sp>
        <p:nvSpPr>
          <p:cNvPr id="149507"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152400" y="1143000"/>
            <a:ext cx="8686800" cy="3477875"/>
          </a:xfrm>
          <a:prstGeom prst="rect">
            <a:avLst/>
          </a:prstGeom>
          <a:noFill/>
        </p:spPr>
        <p:txBody>
          <a:bodyPr>
            <a:spAutoFit/>
          </a:bodyPr>
          <a:lstStyle/>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Inflation,</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NWR/RWR,</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CPI</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a:srcRect l="14844" t="21875" r="29688" b="36458"/>
          <a:stretch>
            <a:fillRect/>
          </a:stretch>
        </p:blipFill>
        <p:spPr bwMode="auto">
          <a:xfrm>
            <a:off x="3429000" y="609600"/>
            <a:ext cx="5410200" cy="3048000"/>
          </a:xfrm>
          <a:prstGeom prst="rect">
            <a:avLst/>
          </a:prstGeom>
          <a:noFill/>
          <a:ln w="9525">
            <a:noFill/>
            <a:miter lim="800000"/>
            <a:headEnd/>
            <a:tailEnd/>
          </a:ln>
        </p:spPr>
      </p:pic>
      <p:pic>
        <p:nvPicPr>
          <p:cNvPr id="147459" name="Picture 3"/>
          <p:cNvPicPr>
            <a:picLocks noChangeAspect="1" noChangeArrowheads="1"/>
          </p:cNvPicPr>
          <p:nvPr/>
        </p:nvPicPr>
        <p:blipFill>
          <a:blip r:embed="rId4"/>
          <a:srcRect l="14844" t="20833" r="51563" b="7292"/>
          <a:stretch>
            <a:fillRect/>
          </a:stretch>
        </p:blipFill>
        <p:spPr bwMode="auto">
          <a:xfrm>
            <a:off x="228600" y="1371600"/>
            <a:ext cx="3276600" cy="5257800"/>
          </a:xfrm>
          <a:prstGeom prst="rect">
            <a:avLst/>
          </a:prstGeom>
          <a:noFill/>
          <a:ln w="9525">
            <a:noFill/>
            <a:miter lim="800000"/>
            <a:headEnd/>
            <a:tailEnd/>
          </a:ln>
        </p:spPr>
      </p:pic>
      <p:pic>
        <p:nvPicPr>
          <p:cNvPr id="147460" name="Picture 4"/>
          <p:cNvPicPr>
            <a:picLocks noChangeAspect="1" noChangeArrowheads="1"/>
          </p:cNvPicPr>
          <p:nvPr/>
        </p:nvPicPr>
        <p:blipFill>
          <a:blip r:embed="rId5"/>
          <a:srcRect l="14844" t="23958" r="36719" b="7292"/>
          <a:stretch>
            <a:fillRect/>
          </a:stretch>
        </p:blipFill>
        <p:spPr bwMode="auto">
          <a:xfrm>
            <a:off x="4038600" y="3657600"/>
            <a:ext cx="47244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1" descr="article84_graph.jpg"/>
          <p:cNvPicPr>
            <a:picLocks noChangeAspect="1" noChangeArrowheads="1"/>
          </p:cNvPicPr>
          <p:nvPr/>
        </p:nvPicPr>
        <p:blipFill>
          <a:blip r:embed="rId3"/>
          <a:srcRect/>
          <a:stretch>
            <a:fillRect/>
          </a:stretch>
        </p:blipFill>
        <p:spPr bwMode="auto">
          <a:xfrm>
            <a:off x="1749425" y="533400"/>
            <a:ext cx="5645150" cy="4986338"/>
          </a:xfrm>
          <a:prstGeom prst="rect">
            <a:avLst/>
          </a:prstGeom>
          <a:noFill/>
          <a:ln w="9525">
            <a:noFill/>
            <a:miter lim="800000"/>
            <a:headEnd/>
            <a:tailEnd/>
          </a:ln>
        </p:spPr>
      </p:pic>
      <p:sp>
        <p:nvSpPr>
          <p:cNvPr id="148483" name="TextBox 2"/>
          <p:cNvSpPr txBox="1">
            <a:spLocks noChangeArrowheads="1"/>
          </p:cNvSpPr>
          <p:nvPr/>
        </p:nvSpPr>
        <p:spPr bwMode="auto">
          <a:xfrm>
            <a:off x="228600" y="5303838"/>
            <a:ext cx="8382000" cy="1477962"/>
          </a:xfrm>
          <a:prstGeom prst="rect">
            <a:avLst/>
          </a:prstGeom>
          <a:noFill/>
          <a:ln w="9525">
            <a:noFill/>
            <a:miter lim="800000"/>
            <a:headEnd/>
            <a:tailEnd/>
          </a:ln>
        </p:spPr>
        <p:txBody>
          <a:bodyPr>
            <a:spAutoFit/>
          </a:bodyPr>
          <a:lstStyle/>
          <a:p>
            <a:r>
              <a:rPr lang="en-US" b="1"/>
              <a:t>Analyzing the News</a:t>
            </a:r>
          </a:p>
          <a:p>
            <a:r>
              <a:rPr lang="en-US"/>
              <a:t>The Fed will enter the market and buy U.S. Treasury securities with cash. This open market operation injects new money into the economy and pushes interest rates lower as shown in the previous graph. </a:t>
            </a:r>
          </a:p>
          <a:p>
            <a:endParaRPr lang="en-US"/>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Text Box 4"/>
          <p:cNvSpPr txBox="1">
            <a:spLocks noChangeArrowheads="1"/>
          </p:cNvSpPr>
          <p:nvPr/>
        </p:nvSpPr>
        <p:spPr bwMode="auto">
          <a:xfrm>
            <a:off x="266700" y="2057400"/>
            <a:ext cx="3162300" cy="1552575"/>
          </a:xfrm>
          <a:prstGeom prst="rect">
            <a:avLst/>
          </a:prstGeom>
          <a:noFill/>
          <a:ln w="9525">
            <a:noFill/>
            <a:miter lim="800000"/>
            <a:headEnd/>
            <a:tailEnd/>
          </a:ln>
        </p:spPr>
        <p:txBody>
          <a:bodyPr>
            <a:spAutoFit/>
          </a:bodyPr>
          <a:lstStyle/>
          <a:p>
            <a:r>
              <a:rPr lang="en-US" altLang="en-US" sz="2400">
                <a:solidFill>
                  <a:srgbClr val="000000"/>
                </a:solidFill>
              </a:rPr>
              <a:t>These data show that inflation became a persistent problem only after 1900.</a:t>
            </a:r>
          </a:p>
        </p:txBody>
      </p:sp>
      <p:sp>
        <p:nvSpPr>
          <p:cNvPr id="518153" name="Text Box 9"/>
          <p:cNvSpPr txBox="1">
            <a:spLocks noChangeArrowheads="1"/>
          </p:cNvSpPr>
          <p:nvPr/>
        </p:nvSpPr>
        <p:spPr bwMode="auto">
          <a:xfrm>
            <a:off x="228600" y="3813175"/>
            <a:ext cx="3162300" cy="1187450"/>
          </a:xfrm>
          <a:prstGeom prst="rect">
            <a:avLst/>
          </a:prstGeom>
          <a:noFill/>
          <a:ln w="9525">
            <a:noFill/>
            <a:miter lim="800000"/>
            <a:headEnd/>
            <a:tailEnd/>
          </a:ln>
        </p:spPr>
        <p:txBody>
          <a:bodyPr>
            <a:spAutoFit/>
          </a:bodyPr>
          <a:lstStyle/>
          <a:p>
            <a:r>
              <a:rPr lang="en-US" altLang="en-US" sz="2400">
                <a:solidFill>
                  <a:srgbClr val="000000"/>
                </a:solidFill>
              </a:rPr>
              <a:t>During the preceding 600 years, inflation was almost unknown. </a:t>
            </a:r>
          </a:p>
        </p:txBody>
      </p:sp>
      <p:pic>
        <p:nvPicPr>
          <p:cNvPr id="150532" name="Picture 15" descr="eop2201a"/>
          <p:cNvPicPr>
            <a:picLocks noChangeAspect="1" noChangeArrowheads="1"/>
          </p:cNvPicPr>
          <p:nvPr/>
        </p:nvPicPr>
        <p:blipFill>
          <a:blip r:embed="rId3"/>
          <a:srcRect/>
          <a:stretch>
            <a:fillRect/>
          </a:stretch>
        </p:blipFill>
        <p:spPr bwMode="auto">
          <a:xfrm>
            <a:off x="3581400" y="2057400"/>
            <a:ext cx="5257800" cy="3946525"/>
          </a:xfrm>
          <a:prstGeom prst="rect">
            <a:avLst/>
          </a:prstGeom>
          <a:noFill/>
          <a:ln w="9525">
            <a:noFill/>
            <a:miter lim="800000"/>
            <a:headEnd/>
            <a:tailEnd/>
          </a:ln>
        </p:spPr>
      </p:pic>
      <p:pic>
        <p:nvPicPr>
          <p:cNvPr id="518160" name="Picture 16" descr="eop2201b"/>
          <p:cNvPicPr>
            <a:picLocks noChangeAspect="1" noChangeArrowheads="1"/>
          </p:cNvPicPr>
          <p:nvPr/>
        </p:nvPicPr>
        <p:blipFill>
          <a:blip r:embed="rId4"/>
          <a:srcRect/>
          <a:stretch>
            <a:fillRect/>
          </a:stretch>
        </p:blipFill>
        <p:spPr bwMode="auto">
          <a:xfrm>
            <a:off x="3581400" y="2057400"/>
            <a:ext cx="5257800" cy="3946525"/>
          </a:xfrm>
          <a:prstGeom prst="rect">
            <a:avLst/>
          </a:prstGeom>
          <a:noFill/>
          <a:ln w="9525">
            <a:noFill/>
            <a:miter lim="800000"/>
            <a:headEnd/>
            <a:tailEnd/>
          </a:ln>
        </p:spPr>
      </p:pic>
      <p:sp>
        <p:nvSpPr>
          <p:cNvPr id="150534" name="Text Box 20"/>
          <p:cNvSpPr txBox="1">
            <a:spLocks noChangeArrowheads="1"/>
          </p:cNvSpPr>
          <p:nvPr/>
        </p:nvSpPr>
        <p:spPr bwMode="auto">
          <a:xfrm>
            <a:off x="1371600" y="654050"/>
            <a:ext cx="6324600" cy="488950"/>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700 Years of Inflation and Deflation</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18160"/>
                                        </p:tgtEl>
                                        <p:attrNameLst>
                                          <p:attrName>style.visibility</p:attrName>
                                        </p:attrNameLst>
                                      </p:cBhvr>
                                      <p:to>
                                        <p:strVal val="visible"/>
                                      </p:to>
                                    </p:set>
                                    <p:animEffect transition="in" filter="wipe(left)">
                                      <p:cBhvr>
                                        <p:cTn id="7" dur="1000"/>
                                        <p:tgtEl>
                                          <p:spTgt spid="5181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8153"/>
                                        </p:tgtEl>
                                        <p:attrNameLst>
                                          <p:attrName>style.visibility</p:attrName>
                                        </p:attrNameLst>
                                      </p:cBhvr>
                                      <p:to>
                                        <p:strVal val="visible"/>
                                      </p:to>
                                    </p:set>
                                    <p:animEffect transition="in" filter="wipe(left)">
                                      <p:cBhvr>
                                        <p:cTn id="12" dur="500"/>
                                        <p:tgtEl>
                                          <p:spTgt spid="5181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53"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3"/>
          <p:cNvSpPr txBox="1">
            <a:spLocks noChangeArrowheads="1"/>
          </p:cNvSpPr>
          <p:nvPr/>
        </p:nvSpPr>
        <p:spPr bwMode="auto">
          <a:xfrm>
            <a:off x="228600" y="2057400"/>
            <a:ext cx="3162300" cy="3013075"/>
          </a:xfrm>
          <a:prstGeom prst="rect">
            <a:avLst/>
          </a:prstGeom>
          <a:noFill/>
          <a:ln w="9525">
            <a:noFill/>
            <a:miter lim="800000"/>
            <a:headEnd/>
            <a:tailEnd/>
          </a:ln>
        </p:spPr>
        <p:txBody>
          <a:bodyPr>
            <a:spAutoFit/>
          </a:bodyPr>
          <a:lstStyle/>
          <a:p>
            <a:r>
              <a:rPr lang="en-US" altLang="en-US" sz="2400">
                <a:solidFill>
                  <a:srgbClr val="000000"/>
                </a:solidFill>
              </a:rPr>
              <a:t>There was a burst of inflation during the sixteenth century after Europeans discovered gold in America, but this inflation was less than 2 percent a year.</a:t>
            </a:r>
          </a:p>
        </p:txBody>
      </p:sp>
      <p:sp>
        <p:nvSpPr>
          <p:cNvPr id="531463" name="Text Box 7"/>
          <p:cNvSpPr txBox="1">
            <a:spLocks noChangeArrowheads="1"/>
          </p:cNvSpPr>
          <p:nvPr/>
        </p:nvSpPr>
        <p:spPr bwMode="auto">
          <a:xfrm>
            <a:off x="228600" y="5349875"/>
            <a:ext cx="3162300" cy="822325"/>
          </a:xfrm>
          <a:prstGeom prst="rect">
            <a:avLst/>
          </a:prstGeom>
          <a:noFill/>
          <a:ln w="9525">
            <a:noFill/>
            <a:miter lim="800000"/>
            <a:headEnd/>
            <a:tailEnd/>
          </a:ln>
        </p:spPr>
        <p:txBody>
          <a:bodyPr>
            <a:spAutoFit/>
          </a:bodyPr>
          <a:lstStyle/>
          <a:p>
            <a:r>
              <a:rPr lang="en-US" altLang="en-US" sz="2400">
                <a:solidFill>
                  <a:srgbClr val="000000"/>
                </a:solidFill>
              </a:rPr>
              <a:t>Inflation eventually subsided.</a:t>
            </a:r>
          </a:p>
        </p:txBody>
      </p:sp>
      <p:pic>
        <p:nvPicPr>
          <p:cNvPr id="151556" name="Picture 13" descr="eop2201a"/>
          <p:cNvPicPr>
            <a:picLocks noChangeAspect="1" noChangeArrowheads="1"/>
          </p:cNvPicPr>
          <p:nvPr/>
        </p:nvPicPr>
        <p:blipFill>
          <a:blip r:embed="rId3"/>
          <a:srcRect/>
          <a:stretch>
            <a:fillRect/>
          </a:stretch>
        </p:blipFill>
        <p:spPr bwMode="auto">
          <a:xfrm>
            <a:off x="3581400" y="2057400"/>
            <a:ext cx="5257800" cy="3946525"/>
          </a:xfrm>
          <a:prstGeom prst="rect">
            <a:avLst/>
          </a:prstGeom>
          <a:noFill/>
          <a:ln w="9525">
            <a:noFill/>
            <a:miter lim="800000"/>
            <a:headEnd/>
            <a:tailEnd/>
          </a:ln>
        </p:spPr>
      </p:pic>
      <p:pic>
        <p:nvPicPr>
          <p:cNvPr id="151557" name="Picture 14" descr="eop2201b"/>
          <p:cNvPicPr>
            <a:picLocks noChangeAspect="1" noChangeArrowheads="1"/>
          </p:cNvPicPr>
          <p:nvPr/>
        </p:nvPicPr>
        <p:blipFill>
          <a:blip r:embed="rId4"/>
          <a:srcRect/>
          <a:stretch>
            <a:fillRect/>
          </a:stretch>
        </p:blipFill>
        <p:spPr bwMode="auto">
          <a:xfrm>
            <a:off x="3581400" y="2057400"/>
            <a:ext cx="5257800" cy="3946525"/>
          </a:xfrm>
          <a:prstGeom prst="rect">
            <a:avLst/>
          </a:prstGeom>
          <a:noFill/>
          <a:ln w="9525">
            <a:noFill/>
            <a:miter lim="800000"/>
            <a:headEnd/>
            <a:tailEnd/>
          </a:ln>
        </p:spPr>
      </p:pic>
      <p:pic>
        <p:nvPicPr>
          <p:cNvPr id="531471" name="Picture 15" descr="eop2201c"/>
          <p:cNvPicPr>
            <a:picLocks noChangeAspect="1" noChangeArrowheads="1"/>
          </p:cNvPicPr>
          <p:nvPr/>
        </p:nvPicPr>
        <p:blipFill>
          <a:blip r:embed="rId5"/>
          <a:srcRect/>
          <a:stretch>
            <a:fillRect/>
          </a:stretch>
        </p:blipFill>
        <p:spPr bwMode="auto">
          <a:xfrm>
            <a:off x="3581400" y="2057400"/>
            <a:ext cx="5257800" cy="3946525"/>
          </a:xfrm>
          <a:prstGeom prst="rect">
            <a:avLst/>
          </a:prstGeom>
          <a:noFill/>
          <a:ln w="9525">
            <a:noFill/>
            <a:miter lim="800000"/>
            <a:headEnd/>
            <a:tailEnd/>
          </a:ln>
        </p:spPr>
      </p:pic>
      <p:sp>
        <p:nvSpPr>
          <p:cNvPr id="151559" name="Text Box 18"/>
          <p:cNvSpPr txBox="1">
            <a:spLocks noChangeArrowheads="1"/>
          </p:cNvSpPr>
          <p:nvPr/>
        </p:nvSpPr>
        <p:spPr bwMode="auto">
          <a:xfrm>
            <a:off x="1371600" y="654050"/>
            <a:ext cx="6324600" cy="488950"/>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700 Years of Inflation and Deflation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471"/>
                                        </p:tgtEl>
                                        <p:attrNameLst>
                                          <p:attrName>style.visibility</p:attrName>
                                        </p:attrNameLst>
                                      </p:cBhvr>
                                      <p:to>
                                        <p:strVal val="visible"/>
                                      </p:to>
                                    </p:set>
                                    <p:animEffect transition="in" filter="fade">
                                      <p:cBhvr>
                                        <p:cTn id="7" dur="500"/>
                                        <p:tgtEl>
                                          <p:spTgt spid="53147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31463"/>
                                        </p:tgtEl>
                                        <p:attrNameLst>
                                          <p:attrName>style.visibility</p:attrName>
                                        </p:attrNameLst>
                                      </p:cBhvr>
                                      <p:to>
                                        <p:strVal val="visible"/>
                                      </p:to>
                                    </p:set>
                                    <p:animEffect transition="in" filter="wipe(left)">
                                      <p:cBhvr>
                                        <p:cTn id="12" dur="500"/>
                                        <p:tgtEl>
                                          <p:spTgt spid="531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463" grpId="0"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6" name="Text Box 4"/>
          <p:cNvSpPr txBox="1">
            <a:spLocks noChangeArrowheads="1"/>
          </p:cNvSpPr>
          <p:nvPr/>
        </p:nvSpPr>
        <p:spPr bwMode="auto">
          <a:xfrm>
            <a:off x="228600" y="2057400"/>
            <a:ext cx="3162300" cy="1552575"/>
          </a:xfrm>
          <a:prstGeom prst="rect">
            <a:avLst/>
          </a:prstGeom>
          <a:noFill/>
          <a:ln w="9525">
            <a:noFill/>
            <a:miter lim="800000"/>
            <a:headEnd/>
            <a:tailEnd/>
          </a:ln>
        </p:spPr>
        <p:txBody>
          <a:bodyPr>
            <a:spAutoFit/>
          </a:bodyPr>
          <a:lstStyle/>
          <a:p>
            <a:r>
              <a:rPr lang="en-US" altLang="en-US" sz="2400">
                <a:solidFill>
                  <a:srgbClr val="000000"/>
                </a:solidFill>
              </a:rPr>
              <a:t>The Industrial Revolution was a temporary burst of  inflation.</a:t>
            </a:r>
          </a:p>
        </p:txBody>
      </p:sp>
      <p:sp>
        <p:nvSpPr>
          <p:cNvPr id="520200" name="Text Box 8"/>
          <p:cNvSpPr txBox="1">
            <a:spLocks noChangeArrowheads="1"/>
          </p:cNvSpPr>
          <p:nvPr/>
        </p:nvSpPr>
        <p:spPr bwMode="auto">
          <a:xfrm>
            <a:off x="228600" y="3721100"/>
            <a:ext cx="3162300" cy="1917700"/>
          </a:xfrm>
          <a:prstGeom prst="rect">
            <a:avLst/>
          </a:prstGeom>
          <a:noFill/>
          <a:ln w="9525">
            <a:noFill/>
            <a:miter lim="800000"/>
            <a:headEnd/>
            <a:tailEnd/>
          </a:ln>
        </p:spPr>
        <p:txBody>
          <a:bodyPr>
            <a:spAutoFit/>
          </a:bodyPr>
          <a:lstStyle/>
          <a:p>
            <a:r>
              <a:rPr lang="en-US" altLang="en-US" sz="2400">
                <a:solidFill>
                  <a:srgbClr val="000000"/>
                </a:solidFill>
              </a:rPr>
              <a:t>The graph provides dramatic evidence that inflation took off during the last century.</a:t>
            </a:r>
          </a:p>
        </p:txBody>
      </p:sp>
      <p:pic>
        <p:nvPicPr>
          <p:cNvPr id="152580" name="Picture 19" descr="eop2201a"/>
          <p:cNvPicPr>
            <a:picLocks noChangeAspect="1" noChangeArrowheads="1"/>
          </p:cNvPicPr>
          <p:nvPr/>
        </p:nvPicPr>
        <p:blipFill>
          <a:blip r:embed="rId3"/>
          <a:srcRect/>
          <a:stretch>
            <a:fillRect/>
          </a:stretch>
        </p:blipFill>
        <p:spPr bwMode="auto">
          <a:xfrm>
            <a:off x="3581400" y="2057400"/>
            <a:ext cx="5257800" cy="3946525"/>
          </a:xfrm>
          <a:prstGeom prst="rect">
            <a:avLst/>
          </a:prstGeom>
          <a:noFill/>
          <a:ln w="9525">
            <a:noFill/>
            <a:miter lim="800000"/>
            <a:headEnd/>
            <a:tailEnd/>
          </a:ln>
        </p:spPr>
      </p:pic>
      <p:pic>
        <p:nvPicPr>
          <p:cNvPr id="152581" name="Picture 20" descr="eop2201b"/>
          <p:cNvPicPr>
            <a:picLocks noChangeAspect="1" noChangeArrowheads="1"/>
          </p:cNvPicPr>
          <p:nvPr/>
        </p:nvPicPr>
        <p:blipFill>
          <a:blip r:embed="rId4"/>
          <a:srcRect/>
          <a:stretch>
            <a:fillRect/>
          </a:stretch>
        </p:blipFill>
        <p:spPr bwMode="auto">
          <a:xfrm>
            <a:off x="3581400" y="2057400"/>
            <a:ext cx="5257800" cy="3946525"/>
          </a:xfrm>
          <a:prstGeom prst="rect">
            <a:avLst/>
          </a:prstGeom>
          <a:noFill/>
          <a:ln w="9525">
            <a:noFill/>
            <a:miter lim="800000"/>
            <a:headEnd/>
            <a:tailEnd/>
          </a:ln>
        </p:spPr>
      </p:pic>
      <p:pic>
        <p:nvPicPr>
          <p:cNvPr id="152582" name="Picture 21" descr="eop2201c"/>
          <p:cNvPicPr>
            <a:picLocks noChangeAspect="1" noChangeArrowheads="1"/>
          </p:cNvPicPr>
          <p:nvPr/>
        </p:nvPicPr>
        <p:blipFill>
          <a:blip r:embed="rId5"/>
          <a:srcRect/>
          <a:stretch>
            <a:fillRect/>
          </a:stretch>
        </p:blipFill>
        <p:spPr bwMode="auto">
          <a:xfrm>
            <a:off x="3581400" y="2057400"/>
            <a:ext cx="5257800" cy="3946525"/>
          </a:xfrm>
          <a:prstGeom prst="rect">
            <a:avLst/>
          </a:prstGeom>
          <a:noFill/>
          <a:ln w="9525">
            <a:noFill/>
            <a:miter lim="800000"/>
            <a:headEnd/>
            <a:tailEnd/>
          </a:ln>
        </p:spPr>
      </p:pic>
      <p:pic>
        <p:nvPicPr>
          <p:cNvPr id="520214" name="Picture 22" descr="eop2201d"/>
          <p:cNvPicPr>
            <a:picLocks noChangeAspect="1" noChangeArrowheads="1"/>
          </p:cNvPicPr>
          <p:nvPr/>
        </p:nvPicPr>
        <p:blipFill>
          <a:blip r:embed="rId6"/>
          <a:srcRect/>
          <a:stretch>
            <a:fillRect/>
          </a:stretch>
        </p:blipFill>
        <p:spPr bwMode="auto">
          <a:xfrm>
            <a:off x="3581400" y="2057400"/>
            <a:ext cx="5257800" cy="3946525"/>
          </a:xfrm>
          <a:prstGeom prst="rect">
            <a:avLst/>
          </a:prstGeom>
          <a:noFill/>
          <a:ln w="9525">
            <a:noFill/>
            <a:miter lim="800000"/>
            <a:headEnd/>
            <a:tailEnd/>
          </a:ln>
        </p:spPr>
      </p:pic>
      <p:pic>
        <p:nvPicPr>
          <p:cNvPr id="520215" name="Picture 23" descr="eop2201e"/>
          <p:cNvPicPr>
            <a:picLocks noChangeAspect="1" noChangeArrowheads="1"/>
          </p:cNvPicPr>
          <p:nvPr/>
        </p:nvPicPr>
        <p:blipFill>
          <a:blip r:embed="rId7"/>
          <a:srcRect/>
          <a:stretch>
            <a:fillRect/>
          </a:stretch>
        </p:blipFill>
        <p:spPr bwMode="auto">
          <a:xfrm>
            <a:off x="3581400" y="2057400"/>
            <a:ext cx="5257800" cy="3946525"/>
          </a:xfrm>
          <a:prstGeom prst="rect">
            <a:avLst/>
          </a:prstGeom>
          <a:noFill/>
          <a:ln w="9525">
            <a:noFill/>
            <a:miter lim="800000"/>
            <a:headEnd/>
            <a:tailEnd/>
          </a:ln>
        </p:spPr>
      </p:pic>
      <p:sp>
        <p:nvSpPr>
          <p:cNvPr id="152585" name="Text Box 24"/>
          <p:cNvSpPr txBox="1">
            <a:spLocks noChangeArrowheads="1"/>
          </p:cNvSpPr>
          <p:nvPr/>
        </p:nvSpPr>
        <p:spPr bwMode="auto">
          <a:xfrm>
            <a:off x="1371600" y="654050"/>
            <a:ext cx="6324600" cy="488950"/>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700 Years of Inflation and Deflation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20196"/>
                                        </p:tgtEl>
                                        <p:attrNameLst>
                                          <p:attrName>style.visibility</p:attrName>
                                        </p:attrNameLst>
                                      </p:cBhvr>
                                      <p:to>
                                        <p:strVal val="visible"/>
                                      </p:to>
                                    </p:set>
                                    <p:animEffect transition="in" filter="wipe(left)">
                                      <p:cBhvr>
                                        <p:cTn id="7" dur="500"/>
                                        <p:tgtEl>
                                          <p:spTgt spid="52019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0214"/>
                                        </p:tgtEl>
                                        <p:attrNameLst>
                                          <p:attrName>style.visibility</p:attrName>
                                        </p:attrNameLst>
                                      </p:cBhvr>
                                      <p:to>
                                        <p:strVal val="visible"/>
                                      </p:to>
                                    </p:set>
                                    <p:animEffect transition="in" filter="fade">
                                      <p:cBhvr>
                                        <p:cTn id="11" dur="500"/>
                                        <p:tgtEl>
                                          <p:spTgt spid="5202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20200"/>
                                        </p:tgtEl>
                                        <p:attrNameLst>
                                          <p:attrName>style.visibility</p:attrName>
                                        </p:attrNameLst>
                                      </p:cBhvr>
                                      <p:to>
                                        <p:strVal val="visible"/>
                                      </p:to>
                                    </p:set>
                                    <p:animEffect transition="in" filter="wipe(left)">
                                      <p:cBhvr>
                                        <p:cTn id="16" dur="500"/>
                                        <p:tgtEl>
                                          <p:spTgt spid="52020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20215"/>
                                        </p:tgtEl>
                                        <p:attrNameLst>
                                          <p:attrName>style.visibility</p:attrName>
                                        </p:attrNameLst>
                                      </p:cBhvr>
                                      <p:to>
                                        <p:strVal val="visible"/>
                                      </p:to>
                                    </p:set>
                                    <p:animEffect transition="in" filter="fade">
                                      <p:cBhvr>
                                        <p:cTn id="20" dur="500"/>
                                        <p:tgtEl>
                                          <p:spTgt spid="520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96" grpId="0" autoUpdateAnimBg="0"/>
      <p:bldP spid="520200"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1029"/>
          <p:cNvSpPr>
            <a:spLocks noChangeArrowheads="1"/>
          </p:cNvSpPr>
          <p:nvPr/>
        </p:nvSpPr>
        <p:spPr bwMode="auto">
          <a:xfrm>
            <a:off x="152400" y="1981200"/>
            <a:ext cx="2847975" cy="1552575"/>
          </a:xfrm>
          <a:prstGeom prst="rect">
            <a:avLst/>
          </a:prstGeom>
          <a:noFill/>
          <a:ln w="9525">
            <a:noFill/>
            <a:miter lim="800000"/>
            <a:headEnd/>
            <a:tailEnd/>
          </a:ln>
        </p:spPr>
        <p:txBody>
          <a:bodyPr>
            <a:spAutoFit/>
          </a:bodyPr>
          <a:lstStyle/>
          <a:p>
            <a:r>
              <a:rPr lang="en-US" altLang="en-US" sz="2400">
                <a:solidFill>
                  <a:srgbClr val="000000"/>
                </a:solidFill>
              </a:rPr>
              <a:t>The figure shows the cost of a </a:t>
            </a:r>
            <a:br>
              <a:rPr lang="en-US" altLang="en-US" sz="2400">
                <a:solidFill>
                  <a:srgbClr val="000000"/>
                </a:solidFill>
              </a:rPr>
            </a:br>
            <a:r>
              <a:rPr lang="en-US" altLang="en-US" sz="2400">
                <a:solidFill>
                  <a:srgbClr val="000000"/>
                </a:solidFill>
              </a:rPr>
              <a:t>first-class letter since 1907.</a:t>
            </a:r>
          </a:p>
        </p:txBody>
      </p:sp>
      <p:sp>
        <p:nvSpPr>
          <p:cNvPr id="473097" name="Rectangle 1033"/>
          <p:cNvSpPr>
            <a:spLocks noChangeArrowheads="1"/>
          </p:cNvSpPr>
          <p:nvPr/>
        </p:nvSpPr>
        <p:spPr bwMode="auto">
          <a:xfrm>
            <a:off x="152400" y="3781425"/>
            <a:ext cx="2971800" cy="2282825"/>
          </a:xfrm>
          <a:prstGeom prst="rect">
            <a:avLst/>
          </a:prstGeom>
          <a:noFill/>
          <a:ln w="9525">
            <a:noFill/>
            <a:miter lim="800000"/>
            <a:headEnd/>
            <a:tailEnd/>
          </a:ln>
        </p:spPr>
        <p:txBody>
          <a:bodyPr>
            <a:spAutoFit/>
          </a:bodyPr>
          <a:lstStyle/>
          <a:p>
            <a:r>
              <a:rPr lang="en-US" altLang="en-US" sz="2400">
                <a:solidFill>
                  <a:srgbClr val="000000"/>
                </a:solidFill>
              </a:rPr>
              <a:t>The green line is the nominal price—the actual price of a stamp in the dollars (cents) of the year in question.</a:t>
            </a:r>
          </a:p>
        </p:txBody>
      </p:sp>
      <p:sp>
        <p:nvSpPr>
          <p:cNvPr id="153604" name="Text Box 1037"/>
          <p:cNvSpPr txBox="1">
            <a:spLocks noChangeArrowheads="1"/>
          </p:cNvSpPr>
          <p:nvPr/>
        </p:nvSpPr>
        <p:spPr bwMode="auto">
          <a:xfrm>
            <a:off x="1371600" y="593725"/>
            <a:ext cx="5867400" cy="885825"/>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The Nominal and Real Price of a First-Class Letter</a:t>
            </a:r>
          </a:p>
        </p:txBody>
      </p:sp>
      <p:pic>
        <p:nvPicPr>
          <p:cNvPr id="153605" name="Picture 1038" descr="eop2202a"/>
          <p:cNvPicPr>
            <a:picLocks noChangeAspect="1" noChangeArrowheads="1"/>
          </p:cNvPicPr>
          <p:nvPr/>
        </p:nvPicPr>
        <p:blipFill>
          <a:blip r:embed="rId3"/>
          <a:srcRect/>
          <a:stretch>
            <a:fillRect/>
          </a:stretch>
        </p:blipFill>
        <p:spPr bwMode="auto">
          <a:xfrm>
            <a:off x="3276600" y="2133600"/>
            <a:ext cx="5638800" cy="4046538"/>
          </a:xfrm>
          <a:prstGeom prst="rect">
            <a:avLst/>
          </a:prstGeom>
          <a:noFill/>
          <a:ln w="9525">
            <a:noFill/>
            <a:miter lim="800000"/>
            <a:headEnd/>
            <a:tailEnd/>
          </a:ln>
        </p:spPr>
      </p:pic>
      <p:pic>
        <p:nvPicPr>
          <p:cNvPr id="473103" name="Picture 1039" descr="eop2202b"/>
          <p:cNvPicPr>
            <a:picLocks noChangeAspect="1" noChangeArrowheads="1"/>
          </p:cNvPicPr>
          <p:nvPr/>
        </p:nvPicPr>
        <p:blipFill>
          <a:blip r:embed="rId4"/>
          <a:srcRect/>
          <a:stretch>
            <a:fillRect/>
          </a:stretch>
        </p:blipFill>
        <p:spPr bwMode="auto">
          <a:xfrm>
            <a:off x="3276600" y="2133600"/>
            <a:ext cx="5638800" cy="4046538"/>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3097"/>
                                        </p:tgtEl>
                                        <p:attrNameLst>
                                          <p:attrName>style.visibility</p:attrName>
                                        </p:attrNameLst>
                                      </p:cBhvr>
                                      <p:to>
                                        <p:strVal val="visible"/>
                                      </p:to>
                                    </p:set>
                                    <p:animEffect transition="in" filter="wipe(left)">
                                      <p:cBhvr>
                                        <p:cTn id="7" dur="500"/>
                                        <p:tgtEl>
                                          <p:spTgt spid="47309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73103"/>
                                        </p:tgtEl>
                                        <p:attrNameLst>
                                          <p:attrName>style.visibility</p:attrName>
                                        </p:attrNameLst>
                                      </p:cBhvr>
                                      <p:to>
                                        <p:strVal val="visible"/>
                                      </p:to>
                                    </p:set>
                                    <p:animEffect transition="in" filter="wipe(left)">
                                      <p:cBhvr>
                                        <p:cTn id="11" dur="1000"/>
                                        <p:tgtEl>
                                          <p:spTgt spid="473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3097"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9" name="Rectangle 1033"/>
          <p:cNvSpPr>
            <a:spLocks noChangeArrowheads="1"/>
          </p:cNvSpPr>
          <p:nvPr/>
        </p:nvSpPr>
        <p:spPr bwMode="auto">
          <a:xfrm>
            <a:off x="152400" y="1905000"/>
            <a:ext cx="3124200" cy="1552575"/>
          </a:xfrm>
          <a:prstGeom prst="rect">
            <a:avLst/>
          </a:prstGeom>
          <a:noFill/>
          <a:ln w="9525">
            <a:noFill/>
            <a:miter lim="800000"/>
            <a:headEnd/>
            <a:tailEnd/>
          </a:ln>
        </p:spPr>
        <p:txBody>
          <a:bodyPr>
            <a:spAutoFit/>
          </a:bodyPr>
          <a:lstStyle/>
          <a:p>
            <a:r>
              <a:rPr lang="en-US" altLang="en-US" sz="2400">
                <a:solidFill>
                  <a:srgbClr val="000000"/>
                </a:solidFill>
              </a:rPr>
              <a:t>The red line is the real price—the price in terms of</a:t>
            </a:r>
          </a:p>
          <a:p>
            <a:r>
              <a:rPr lang="en-US" altLang="en-US" sz="2400">
                <a:solidFill>
                  <a:srgbClr val="000000"/>
                </a:solidFill>
              </a:rPr>
              <a:t>the 2007 dollar.</a:t>
            </a:r>
          </a:p>
        </p:txBody>
      </p:sp>
      <p:sp>
        <p:nvSpPr>
          <p:cNvPr id="501770" name="Rectangle 1034"/>
          <p:cNvSpPr>
            <a:spLocks noChangeArrowheads="1"/>
          </p:cNvSpPr>
          <p:nvPr/>
        </p:nvSpPr>
        <p:spPr bwMode="auto">
          <a:xfrm>
            <a:off x="152400" y="3657600"/>
            <a:ext cx="2971800" cy="3013075"/>
          </a:xfrm>
          <a:prstGeom prst="rect">
            <a:avLst/>
          </a:prstGeom>
          <a:noFill/>
          <a:ln w="9525">
            <a:noFill/>
            <a:miter lim="800000"/>
            <a:headEnd/>
            <a:tailEnd/>
          </a:ln>
        </p:spPr>
        <p:txBody>
          <a:bodyPr>
            <a:spAutoFit/>
          </a:bodyPr>
          <a:lstStyle/>
          <a:p>
            <a:r>
              <a:rPr lang="en-US" altLang="en-US" sz="2400">
                <a:solidFill>
                  <a:srgbClr val="000000"/>
                </a:solidFill>
              </a:rPr>
              <a:t>The nominal price has gradually increased, but the real price has fluctuated</a:t>
            </a:r>
            <a:r>
              <a:rPr lang="en-US" altLang="en-US" sz="2400">
                <a:solidFill>
                  <a:srgbClr val="000000"/>
                </a:solidFill>
                <a:cs typeface="Arial" pitchFamily="34" charset="0"/>
              </a:rPr>
              <a:t>—</a:t>
            </a:r>
            <a:r>
              <a:rPr lang="en-US" altLang="en-US" sz="2400">
                <a:solidFill>
                  <a:srgbClr val="000000"/>
                </a:solidFill>
              </a:rPr>
              <a:t>sometimes rising and sometimes falling.</a:t>
            </a:r>
          </a:p>
        </p:txBody>
      </p:sp>
      <p:sp>
        <p:nvSpPr>
          <p:cNvPr id="154628" name="Text Box 1038"/>
          <p:cNvSpPr txBox="1">
            <a:spLocks noChangeArrowheads="1"/>
          </p:cNvSpPr>
          <p:nvPr/>
        </p:nvSpPr>
        <p:spPr bwMode="auto">
          <a:xfrm>
            <a:off x="1371600" y="593725"/>
            <a:ext cx="5943600" cy="885825"/>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The Nominal and Real Price of a First-Class Letter</a:t>
            </a:r>
          </a:p>
        </p:txBody>
      </p:sp>
      <p:pic>
        <p:nvPicPr>
          <p:cNvPr id="154629" name="Picture 1039" descr="eop2202a"/>
          <p:cNvPicPr>
            <a:picLocks noChangeAspect="1" noChangeArrowheads="1"/>
          </p:cNvPicPr>
          <p:nvPr/>
        </p:nvPicPr>
        <p:blipFill>
          <a:blip r:embed="rId3"/>
          <a:srcRect/>
          <a:stretch>
            <a:fillRect/>
          </a:stretch>
        </p:blipFill>
        <p:spPr bwMode="auto">
          <a:xfrm>
            <a:off x="3276600" y="2133600"/>
            <a:ext cx="5638800" cy="4046538"/>
          </a:xfrm>
          <a:prstGeom prst="rect">
            <a:avLst/>
          </a:prstGeom>
          <a:noFill/>
          <a:ln w="9525">
            <a:noFill/>
            <a:miter lim="800000"/>
            <a:headEnd/>
            <a:tailEnd/>
          </a:ln>
        </p:spPr>
      </p:pic>
      <p:pic>
        <p:nvPicPr>
          <p:cNvPr id="154630" name="Picture 1040" descr="eop2202b"/>
          <p:cNvPicPr>
            <a:picLocks noChangeAspect="1" noChangeArrowheads="1"/>
          </p:cNvPicPr>
          <p:nvPr/>
        </p:nvPicPr>
        <p:blipFill>
          <a:blip r:embed="rId4"/>
          <a:srcRect/>
          <a:stretch>
            <a:fillRect/>
          </a:stretch>
        </p:blipFill>
        <p:spPr bwMode="auto">
          <a:xfrm>
            <a:off x="3276600" y="2133600"/>
            <a:ext cx="5638800" cy="4046538"/>
          </a:xfrm>
          <a:prstGeom prst="rect">
            <a:avLst/>
          </a:prstGeom>
          <a:noFill/>
          <a:ln w="9525">
            <a:noFill/>
            <a:miter lim="800000"/>
            <a:headEnd/>
            <a:tailEnd/>
          </a:ln>
        </p:spPr>
      </p:pic>
      <p:pic>
        <p:nvPicPr>
          <p:cNvPr id="501777" name="Picture 1041" descr="eop2202c"/>
          <p:cNvPicPr>
            <a:picLocks noChangeAspect="1" noChangeArrowheads="1"/>
          </p:cNvPicPr>
          <p:nvPr/>
        </p:nvPicPr>
        <p:blipFill>
          <a:blip r:embed="rId5"/>
          <a:srcRect/>
          <a:stretch>
            <a:fillRect/>
          </a:stretch>
        </p:blipFill>
        <p:spPr bwMode="auto">
          <a:xfrm>
            <a:off x="3276600" y="2133600"/>
            <a:ext cx="5638800" cy="40465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1769"/>
                                        </p:tgtEl>
                                        <p:attrNameLst>
                                          <p:attrName>style.visibility</p:attrName>
                                        </p:attrNameLst>
                                      </p:cBhvr>
                                      <p:to>
                                        <p:strVal val="visible"/>
                                      </p:to>
                                    </p:set>
                                    <p:animEffect transition="in" filter="wipe(left)">
                                      <p:cBhvr>
                                        <p:cTn id="7" dur="500"/>
                                        <p:tgtEl>
                                          <p:spTgt spid="50176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01777"/>
                                        </p:tgtEl>
                                        <p:attrNameLst>
                                          <p:attrName>style.visibility</p:attrName>
                                        </p:attrNameLst>
                                      </p:cBhvr>
                                      <p:to>
                                        <p:strVal val="visible"/>
                                      </p:to>
                                    </p:set>
                                    <p:animEffect transition="in" filter="wipe(left)">
                                      <p:cBhvr>
                                        <p:cTn id="11" dur="1000"/>
                                        <p:tgtEl>
                                          <p:spTgt spid="50177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01770"/>
                                        </p:tgtEl>
                                        <p:attrNameLst>
                                          <p:attrName>style.visibility</p:attrName>
                                        </p:attrNameLst>
                                      </p:cBhvr>
                                      <p:to>
                                        <p:strVal val="visible"/>
                                      </p:to>
                                    </p:set>
                                    <p:animEffect transition="in" filter="wipe(left)">
                                      <p:cBhvr>
                                        <p:cTn id="16" dur="500"/>
                                        <p:tgtEl>
                                          <p:spTgt spid="501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69" grpId="0" autoUpdateAnimBg="0"/>
      <p:bldP spid="501770"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5" name="Rectangle 1031"/>
          <p:cNvSpPr>
            <a:spLocks noChangeArrowheads="1"/>
          </p:cNvSpPr>
          <p:nvPr/>
        </p:nvSpPr>
        <p:spPr bwMode="auto">
          <a:xfrm>
            <a:off x="152400" y="2133600"/>
            <a:ext cx="2895600" cy="2282825"/>
          </a:xfrm>
          <a:prstGeom prst="rect">
            <a:avLst/>
          </a:prstGeom>
          <a:noFill/>
          <a:ln w="9525">
            <a:noFill/>
            <a:miter lim="800000"/>
            <a:headEnd/>
            <a:tailEnd/>
          </a:ln>
        </p:spPr>
        <p:txBody>
          <a:bodyPr>
            <a:spAutoFit/>
          </a:bodyPr>
          <a:lstStyle/>
          <a:p>
            <a:r>
              <a:rPr lang="en-US" altLang="en-US" sz="2400">
                <a:solidFill>
                  <a:srgbClr val="000000"/>
                </a:solidFill>
              </a:rPr>
              <a:t>The highest real price, 45 cents, occurred in 1933 and the lowest real price, 19 cents, occurred in 1920.</a:t>
            </a:r>
          </a:p>
        </p:txBody>
      </p:sp>
      <p:sp>
        <p:nvSpPr>
          <p:cNvPr id="155651" name="Text Box 1036"/>
          <p:cNvSpPr txBox="1">
            <a:spLocks noChangeArrowheads="1"/>
          </p:cNvSpPr>
          <p:nvPr/>
        </p:nvSpPr>
        <p:spPr bwMode="auto">
          <a:xfrm>
            <a:off x="1371600" y="593725"/>
            <a:ext cx="5943600" cy="885825"/>
          </a:xfrm>
          <a:prstGeom prst="rect">
            <a:avLst/>
          </a:prstGeom>
          <a:noFill/>
          <a:ln w="9525">
            <a:noFill/>
            <a:miter lim="800000"/>
            <a:headEnd/>
            <a:tailEnd/>
          </a:ln>
        </p:spPr>
        <p:txBody>
          <a:bodyPr>
            <a:spAutoFit/>
          </a:bodyPr>
          <a:lstStyle/>
          <a:p>
            <a:pPr eaLnBrk="0" hangingPunct="0"/>
            <a:r>
              <a:rPr lang="en-US" altLang="en-US" sz="2600" b="1">
                <a:solidFill>
                  <a:srgbClr val="992505"/>
                </a:solidFill>
                <a:latin typeface="Helvetica"/>
              </a:rPr>
              <a:t>The Nominal and Real Price of a First-Class Letter</a:t>
            </a:r>
          </a:p>
        </p:txBody>
      </p:sp>
      <p:pic>
        <p:nvPicPr>
          <p:cNvPr id="155652" name="Picture 1037" descr="eop2202a"/>
          <p:cNvPicPr>
            <a:picLocks noChangeAspect="1" noChangeArrowheads="1"/>
          </p:cNvPicPr>
          <p:nvPr/>
        </p:nvPicPr>
        <p:blipFill>
          <a:blip r:embed="rId3"/>
          <a:srcRect/>
          <a:stretch>
            <a:fillRect/>
          </a:stretch>
        </p:blipFill>
        <p:spPr bwMode="auto">
          <a:xfrm>
            <a:off x="3276600" y="2133600"/>
            <a:ext cx="5638800" cy="4046538"/>
          </a:xfrm>
          <a:prstGeom prst="rect">
            <a:avLst/>
          </a:prstGeom>
          <a:noFill/>
          <a:ln w="9525">
            <a:noFill/>
            <a:miter lim="800000"/>
            <a:headEnd/>
            <a:tailEnd/>
          </a:ln>
        </p:spPr>
      </p:pic>
      <p:pic>
        <p:nvPicPr>
          <p:cNvPr id="155653" name="Picture 1038" descr="eop2202b"/>
          <p:cNvPicPr>
            <a:picLocks noChangeAspect="1" noChangeArrowheads="1"/>
          </p:cNvPicPr>
          <p:nvPr/>
        </p:nvPicPr>
        <p:blipFill>
          <a:blip r:embed="rId4"/>
          <a:srcRect/>
          <a:stretch>
            <a:fillRect/>
          </a:stretch>
        </p:blipFill>
        <p:spPr bwMode="auto">
          <a:xfrm>
            <a:off x="3276600" y="2133600"/>
            <a:ext cx="5638800" cy="4046538"/>
          </a:xfrm>
          <a:prstGeom prst="rect">
            <a:avLst/>
          </a:prstGeom>
          <a:noFill/>
          <a:ln w="9525">
            <a:noFill/>
            <a:miter lim="800000"/>
            <a:headEnd/>
            <a:tailEnd/>
          </a:ln>
        </p:spPr>
      </p:pic>
      <p:pic>
        <p:nvPicPr>
          <p:cNvPr id="155654" name="Picture 1039" descr="eop2202c"/>
          <p:cNvPicPr>
            <a:picLocks noChangeAspect="1" noChangeArrowheads="1"/>
          </p:cNvPicPr>
          <p:nvPr/>
        </p:nvPicPr>
        <p:blipFill>
          <a:blip r:embed="rId5"/>
          <a:srcRect/>
          <a:stretch>
            <a:fillRect/>
          </a:stretch>
        </p:blipFill>
        <p:spPr bwMode="auto">
          <a:xfrm>
            <a:off x="3276600" y="2133600"/>
            <a:ext cx="5638800" cy="40465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3815"/>
                                        </p:tgtEl>
                                        <p:attrNameLst>
                                          <p:attrName>style.visibility</p:attrName>
                                        </p:attrNameLst>
                                      </p:cBhvr>
                                      <p:to>
                                        <p:strVal val="visible"/>
                                      </p:to>
                                    </p:set>
                                    <p:animEffect transition="in" filter="wipe(left)">
                                      <p:cBhvr>
                                        <p:cTn id="7" dur="500"/>
                                        <p:tgtEl>
                                          <p:spTgt spid="5038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15"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5"/>
          <p:cNvSpPr>
            <a:spLocks noChangeArrowheads="1"/>
          </p:cNvSpPr>
          <p:nvPr/>
        </p:nvSpPr>
        <p:spPr bwMode="auto">
          <a:xfrm>
            <a:off x="228600" y="1752600"/>
            <a:ext cx="3009900" cy="1917700"/>
          </a:xfrm>
          <a:prstGeom prst="rect">
            <a:avLst/>
          </a:prstGeom>
          <a:noFill/>
          <a:ln w="9525">
            <a:noFill/>
            <a:miter lim="800000"/>
            <a:headEnd/>
            <a:tailEnd/>
          </a:ln>
        </p:spPr>
        <p:txBody>
          <a:bodyPr>
            <a:spAutoFit/>
          </a:bodyPr>
          <a:lstStyle/>
          <a:p>
            <a:r>
              <a:rPr lang="en-US" altLang="en-US" sz="2400">
                <a:solidFill>
                  <a:srgbClr val="000000"/>
                </a:solidFill>
              </a:rPr>
              <a:t>Who earned more, George W. Bush in 2005 or George Washington in 1789?</a:t>
            </a:r>
          </a:p>
        </p:txBody>
      </p:sp>
      <p:sp>
        <p:nvSpPr>
          <p:cNvPr id="483338" name="Rectangle 10"/>
          <p:cNvSpPr>
            <a:spLocks noChangeArrowheads="1"/>
          </p:cNvSpPr>
          <p:nvPr/>
        </p:nvSpPr>
        <p:spPr bwMode="auto">
          <a:xfrm>
            <a:off x="228600" y="3889375"/>
            <a:ext cx="2971800" cy="2647950"/>
          </a:xfrm>
          <a:prstGeom prst="rect">
            <a:avLst/>
          </a:prstGeom>
          <a:noFill/>
          <a:ln w="9525">
            <a:noFill/>
            <a:miter lim="800000"/>
            <a:headEnd/>
            <a:tailEnd/>
          </a:ln>
        </p:spPr>
        <p:txBody>
          <a:bodyPr>
            <a:spAutoFit/>
          </a:bodyPr>
          <a:lstStyle/>
          <a:p>
            <a:r>
              <a:rPr lang="en-US" altLang="en-US" sz="2400">
                <a:solidFill>
                  <a:srgbClr val="000000"/>
                </a:solidFill>
              </a:rPr>
              <a:t>George Washington was paid $25,000 in 1789.</a:t>
            </a:r>
          </a:p>
          <a:p>
            <a:endParaRPr lang="en-US" altLang="en-US" sz="2400">
              <a:solidFill>
                <a:srgbClr val="000000"/>
              </a:solidFill>
            </a:endParaRPr>
          </a:p>
          <a:p>
            <a:r>
              <a:rPr lang="en-US" altLang="en-US" sz="2400">
                <a:solidFill>
                  <a:srgbClr val="000000"/>
                </a:solidFill>
              </a:rPr>
              <a:t>George W. Bush was paid $400,000 in 2005.</a:t>
            </a:r>
          </a:p>
        </p:txBody>
      </p:sp>
      <p:sp>
        <p:nvSpPr>
          <p:cNvPr id="156676" name="Text Box 13"/>
          <p:cNvSpPr txBox="1">
            <a:spLocks noChangeArrowheads="1"/>
          </p:cNvSpPr>
          <p:nvPr/>
        </p:nvSpPr>
        <p:spPr bwMode="auto">
          <a:xfrm>
            <a:off x="1371600" y="609600"/>
            <a:ext cx="7543800" cy="822325"/>
          </a:xfrm>
          <a:prstGeom prst="rect">
            <a:avLst/>
          </a:prstGeom>
          <a:noFill/>
          <a:ln w="9525">
            <a:noFill/>
            <a:miter lim="800000"/>
            <a:headEnd/>
            <a:tailEnd/>
          </a:ln>
        </p:spPr>
        <p:txBody>
          <a:bodyPr>
            <a:spAutoFit/>
          </a:bodyPr>
          <a:lstStyle/>
          <a:p>
            <a:pPr eaLnBrk="0" hangingPunct="0"/>
            <a:r>
              <a:rPr lang="en-US" altLang="en-US" sz="2400" b="1">
                <a:solidFill>
                  <a:srgbClr val="992505"/>
                </a:solidFill>
                <a:latin typeface="Helvetica"/>
              </a:rPr>
              <a:t>The Nominal and Real Wage Rates of </a:t>
            </a:r>
          </a:p>
          <a:p>
            <a:pPr eaLnBrk="0" hangingPunct="0"/>
            <a:r>
              <a:rPr lang="en-US" altLang="en-US" sz="2400" b="1">
                <a:solidFill>
                  <a:srgbClr val="992505"/>
                </a:solidFill>
                <a:latin typeface="Helvetica"/>
              </a:rPr>
              <a:t>Presidents of the United States</a:t>
            </a:r>
            <a:endParaRPr lang="en-US" altLang="en-US" sz="2800" b="1">
              <a:solidFill>
                <a:srgbClr val="992505"/>
              </a:solidFill>
            </a:endParaRPr>
          </a:p>
        </p:txBody>
      </p:sp>
      <p:pic>
        <p:nvPicPr>
          <p:cNvPr id="156677" name="Picture 14" descr="eop2203a"/>
          <p:cNvPicPr>
            <a:picLocks noChangeAspect="1" noChangeArrowheads="1"/>
          </p:cNvPicPr>
          <p:nvPr/>
        </p:nvPicPr>
        <p:blipFill>
          <a:blip r:embed="rId3"/>
          <a:srcRect/>
          <a:stretch>
            <a:fillRect/>
          </a:stretch>
        </p:blipFill>
        <p:spPr bwMode="auto">
          <a:xfrm>
            <a:off x="3429000" y="1752600"/>
            <a:ext cx="5486400" cy="3927475"/>
          </a:xfrm>
          <a:prstGeom prst="rect">
            <a:avLst/>
          </a:prstGeom>
          <a:noFill/>
          <a:ln w="9525">
            <a:noFill/>
            <a:miter lim="800000"/>
            <a:headEnd/>
            <a:tailEnd/>
          </a:ln>
        </p:spPr>
      </p:pic>
      <p:pic>
        <p:nvPicPr>
          <p:cNvPr id="483343" name="Picture 15" descr="eop2203b"/>
          <p:cNvPicPr>
            <a:picLocks noChangeAspect="1" noChangeArrowheads="1"/>
          </p:cNvPicPr>
          <p:nvPr/>
        </p:nvPicPr>
        <p:blipFill>
          <a:blip r:embed="rId4"/>
          <a:srcRect/>
          <a:stretch>
            <a:fillRect/>
          </a:stretch>
        </p:blipFill>
        <p:spPr bwMode="auto">
          <a:xfrm>
            <a:off x="3429000" y="1752600"/>
            <a:ext cx="5486400" cy="3927475"/>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3338"/>
                                        </p:tgtEl>
                                        <p:attrNameLst>
                                          <p:attrName>style.visibility</p:attrName>
                                        </p:attrNameLst>
                                      </p:cBhvr>
                                      <p:to>
                                        <p:strVal val="visible"/>
                                      </p:to>
                                    </p:set>
                                    <p:animEffect transition="in" filter="wipe(left)">
                                      <p:cBhvr>
                                        <p:cTn id="7" dur="500"/>
                                        <p:tgtEl>
                                          <p:spTgt spid="48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83343"/>
                                        </p:tgtEl>
                                        <p:attrNameLst>
                                          <p:attrName>style.visibility</p:attrName>
                                        </p:attrNameLst>
                                      </p:cBhvr>
                                      <p:to>
                                        <p:strVal val="visible"/>
                                      </p:to>
                                    </p:set>
                                    <p:animEffect transition="in" filter="wipe(left)">
                                      <p:cBhvr>
                                        <p:cTn id="12" dur="1000"/>
                                        <p:tgtEl>
                                          <p:spTgt spid="483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rot="5400000">
            <a:off x="-228599"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2192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6002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81200" y="1371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7110" name="TextBox 16"/>
          <p:cNvSpPr txBox="1">
            <a:spLocks noChangeArrowheads="1"/>
          </p:cNvSpPr>
          <p:nvPr/>
        </p:nvSpPr>
        <p:spPr bwMode="auto">
          <a:xfrm>
            <a:off x="3733800" y="3733800"/>
            <a:ext cx="641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MD1</a:t>
            </a:r>
          </a:p>
        </p:txBody>
      </p:sp>
      <p:sp>
        <p:nvSpPr>
          <p:cNvPr id="47111" name="TextBox 17"/>
          <p:cNvSpPr txBox="1">
            <a:spLocks noChangeArrowheads="1"/>
          </p:cNvSpPr>
          <p:nvPr/>
        </p:nvSpPr>
        <p:spPr bwMode="auto">
          <a:xfrm>
            <a:off x="4006850" y="3352800"/>
            <a:ext cx="641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MD2</a:t>
            </a:r>
          </a:p>
        </p:txBody>
      </p:sp>
      <p:sp>
        <p:nvSpPr>
          <p:cNvPr id="47112" name="TextBox 18"/>
          <p:cNvSpPr txBox="1">
            <a:spLocks noChangeArrowheads="1"/>
          </p:cNvSpPr>
          <p:nvPr/>
        </p:nvSpPr>
        <p:spPr bwMode="auto">
          <a:xfrm>
            <a:off x="2667000" y="1143000"/>
            <a:ext cx="4873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a:t>
            </a:r>
          </a:p>
        </p:txBody>
      </p:sp>
      <p:cxnSp>
        <p:nvCxnSpPr>
          <p:cNvPr id="21" name="Straight Connector 20"/>
          <p:cNvCxnSpPr/>
          <p:nvPr/>
        </p:nvCxnSpPr>
        <p:spPr>
          <a:xfrm rot="5400000">
            <a:off x="1409701" y="2552700"/>
            <a:ext cx="25146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47114" name="TextBox 21"/>
          <p:cNvSpPr txBox="1">
            <a:spLocks noChangeArrowheads="1"/>
          </p:cNvSpPr>
          <p:nvPr/>
        </p:nvSpPr>
        <p:spPr bwMode="auto">
          <a:xfrm>
            <a:off x="533400" y="1219200"/>
            <a:ext cx="515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NIR</a:t>
            </a:r>
          </a:p>
        </p:txBody>
      </p:sp>
      <p:sp>
        <p:nvSpPr>
          <p:cNvPr id="47115" name="TextBox 22"/>
          <p:cNvSpPr txBox="1">
            <a:spLocks noChangeArrowheads="1"/>
          </p:cNvSpPr>
          <p:nvPr/>
        </p:nvSpPr>
        <p:spPr bwMode="auto">
          <a:xfrm>
            <a:off x="3657600" y="4267200"/>
            <a:ext cx="5365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QM</a:t>
            </a:r>
          </a:p>
        </p:txBody>
      </p:sp>
      <p:cxnSp>
        <p:nvCxnSpPr>
          <p:cNvPr id="25" name="Straight Arrow Connector 24"/>
          <p:cNvCxnSpPr/>
          <p:nvPr/>
        </p:nvCxnSpPr>
        <p:spPr>
          <a:xfrm>
            <a:off x="3048000" y="2743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4038601"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4864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8674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248400" y="1371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7121" name="TextBox 25"/>
          <p:cNvSpPr txBox="1">
            <a:spLocks noChangeArrowheads="1"/>
          </p:cNvSpPr>
          <p:nvPr/>
        </p:nvSpPr>
        <p:spPr bwMode="auto">
          <a:xfrm>
            <a:off x="8001000" y="3733800"/>
            <a:ext cx="641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MD2</a:t>
            </a:r>
          </a:p>
        </p:txBody>
      </p:sp>
      <p:sp>
        <p:nvSpPr>
          <p:cNvPr id="47122" name="TextBox 26"/>
          <p:cNvSpPr txBox="1">
            <a:spLocks noChangeArrowheads="1"/>
          </p:cNvSpPr>
          <p:nvPr/>
        </p:nvSpPr>
        <p:spPr bwMode="auto">
          <a:xfrm>
            <a:off x="8274050" y="3352800"/>
            <a:ext cx="641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MD1</a:t>
            </a:r>
          </a:p>
        </p:txBody>
      </p:sp>
      <p:sp>
        <p:nvSpPr>
          <p:cNvPr id="47123" name="TextBox 27"/>
          <p:cNvSpPr txBox="1">
            <a:spLocks noChangeArrowheads="1"/>
          </p:cNvSpPr>
          <p:nvPr/>
        </p:nvSpPr>
        <p:spPr bwMode="auto">
          <a:xfrm>
            <a:off x="6934200" y="1143000"/>
            <a:ext cx="4873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MS</a:t>
            </a:r>
          </a:p>
        </p:txBody>
      </p:sp>
      <p:cxnSp>
        <p:nvCxnSpPr>
          <p:cNvPr id="29" name="Straight Connector 28"/>
          <p:cNvCxnSpPr/>
          <p:nvPr/>
        </p:nvCxnSpPr>
        <p:spPr>
          <a:xfrm rot="5400000">
            <a:off x="5676901" y="2552700"/>
            <a:ext cx="2514600" cy="3175"/>
          </a:xfrm>
          <a:prstGeom prst="line">
            <a:avLst/>
          </a:prstGeom>
        </p:spPr>
        <p:style>
          <a:lnRef idx="1">
            <a:schemeClr val="accent1"/>
          </a:lnRef>
          <a:fillRef idx="0">
            <a:schemeClr val="accent1"/>
          </a:fillRef>
          <a:effectRef idx="0">
            <a:schemeClr val="accent1"/>
          </a:effectRef>
          <a:fontRef idx="minor">
            <a:schemeClr val="tx1"/>
          </a:fontRef>
        </p:style>
      </p:cxnSp>
      <p:sp>
        <p:nvSpPr>
          <p:cNvPr id="47125" name="TextBox 29"/>
          <p:cNvSpPr txBox="1">
            <a:spLocks noChangeArrowheads="1"/>
          </p:cNvSpPr>
          <p:nvPr/>
        </p:nvSpPr>
        <p:spPr bwMode="auto">
          <a:xfrm>
            <a:off x="4799013" y="1219200"/>
            <a:ext cx="5175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NIR</a:t>
            </a:r>
          </a:p>
        </p:txBody>
      </p:sp>
      <p:sp>
        <p:nvSpPr>
          <p:cNvPr id="47126" name="TextBox 30"/>
          <p:cNvSpPr txBox="1">
            <a:spLocks noChangeArrowheads="1"/>
          </p:cNvSpPr>
          <p:nvPr/>
        </p:nvSpPr>
        <p:spPr bwMode="auto">
          <a:xfrm>
            <a:off x="7924800" y="4267200"/>
            <a:ext cx="5365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QM</a:t>
            </a:r>
          </a:p>
        </p:txBody>
      </p:sp>
      <p:cxnSp>
        <p:nvCxnSpPr>
          <p:cNvPr id="32" name="Straight Arrow Connector 31"/>
          <p:cNvCxnSpPr/>
          <p:nvPr/>
        </p:nvCxnSpPr>
        <p:spPr>
          <a:xfrm rot="10800000">
            <a:off x="7239000" y="27432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3942158" y="228600"/>
            <a:ext cx="1239442"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MD</a:t>
            </a:r>
          </a:p>
        </p:txBody>
      </p:sp>
      <p:sp>
        <p:nvSpPr>
          <p:cNvPr id="47129" name="TextBox 33"/>
          <p:cNvSpPr txBox="1">
            <a:spLocks noChangeArrowheads="1"/>
          </p:cNvSpPr>
          <p:nvPr/>
        </p:nvSpPr>
        <p:spPr bwMode="auto">
          <a:xfrm>
            <a:off x="1371600" y="4648200"/>
            <a:ext cx="2874963" cy="203200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MD  = </a:t>
            </a:r>
            <a:r>
              <a:rPr lang="en-US">
                <a:solidFill>
                  <a:srgbClr val="000000"/>
                </a:solidFill>
                <a:latin typeface="Wingdings 3" pitchFamily="18" charset="2"/>
              </a:rPr>
              <a:t>#</a:t>
            </a:r>
            <a:r>
              <a:rPr lang="en-US">
                <a:solidFill>
                  <a:srgbClr val="000000"/>
                </a:solidFill>
                <a:latin typeface="Calibri" pitchFamily="34" charset="0"/>
              </a:rPr>
              <a:t>PL</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MD  = </a:t>
            </a:r>
            <a:r>
              <a:rPr lang="en-US">
                <a:solidFill>
                  <a:srgbClr val="000000"/>
                </a:solidFill>
                <a:latin typeface="Wingdings 3" pitchFamily="18" charset="2"/>
              </a:rPr>
              <a:t>#</a:t>
            </a:r>
            <a:r>
              <a:rPr lang="en-US">
                <a:solidFill>
                  <a:srgbClr val="000000"/>
                </a:solidFill>
                <a:latin typeface="Calibri" pitchFamily="34" charset="0"/>
              </a:rPr>
              <a:t>RGDP</a:t>
            </a:r>
          </a:p>
          <a:p>
            <a:pPr>
              <a:buFontTx/>
              <a:buBlip>
                <a:blip r:embed="rId3"/>
              </a:buBlip>
            </a:pPr>
            <a:r>
              <a:rPr lang="en-US">
                <a:solidFill>
                  <a:srgbClr val="000000"/>
                </a:solidFill>
                <a:latin typeface="Calibri" pitchFamily="34" charset="0"/>
              </a:rPr>
              <a:t>Financial Technology</a:t>
            </a:r>
          </a:p>
          <a:p>
            <a:pPr lvl="1">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MD  = </a:t>
            </a:r>
            <a:r>
              <a:rPr lang="en-US">
                <a:solidFill>
                  <a:srgbClr val="000000"/>
                </a:solidFill>
                <a:latin typeface="Wingdings 3" pitchFamily="18" charset="2"/>
              </a:rPr>
              <a:t>#</a:t>
            </a:r>
            <a:r>
              <a:rPr lang="en-US">
                <a:solidFill>
                  <a:srgbClr val="000000"/>
                </a:solidFill>
                <a:latin typeface="Calibri" pitchFamily="34" charset="0"/>
              </a:rPr>
              <a:t>ATMs</a:t>
            </a:r>
          </a:p>
          <a:p>
            <a:pPr lvl="1">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MD  = </a:t>
            </a:r>
            <a:r>
              <a:rPr lang="en-US">
                <a:solidFill>
                  <a:srgbClr val="000000"/>
                </a:solidFill>
                <a:latin typeface="Wingdings 3" pitchFamily="18" charset="2"/>
              </a:rPr>
              <a:t>#</a:t>
            </a:r>
            <a:r>
              <a:rPr lang="en-US">
                <a:solidFill>
                  <a:srgbClr val="000000"/>
                </a:solidFill>
                <a:latin typeface="Calibri" pitchFamily="34" charset="0"/>
              </a:rPr>
              <a:t>Credit Cards</a:t>
            </a:r>
          </a:p>
          <a:p>
            <a:pPr>
              <a:buFontTx/>
              <a:buBlip>
                <a:blip r:embed="rId3"/>
              </a:buBlip>
            </a:pPr>
            <a:endParaRPr lang="en-US">
              <a:solidFill>
                <a:srgbClr val="000000"/>
              </a:solidFill>
              <a:latin typeface="Calibri" pitchFamily="34"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13" name="Rectangle 9"/>
          <p:cNvSpPr>
            <a:spLocks noChangeArrowheads="1"/>
          </p:cNvSpPr>
          <p:nvPr/>
        </p:nvSpPr>
        <p:spPr bwMode="auto">
          <a:xfrm>
            <a:off x="228600" y="1752600"/>
            <a:ext cx="2971800" cy="1552575"/>
          </a:xfrm>
          <a:prstGeom prst="rect">
            <a:avLst/>
          </a:prstGeom>
          <a:noFill/>
          <a:ln w="9525">
            <a:noFill/>
            <a:miter lim="800000"/>
            <a:headEnd/>
            <a:tailEnd/>
          </a:ln>
        </p:spPr>
        <p:txBody>
          <a:bodyPr>
            <a:spAutoFit/>
          </a:bodyPr>
          <a:lstStyle/>
          <a:p>
            <a:r>
              <a:rPr lang="en-US" altLang="en-US" sz="2400">
                <a:solidFill>
                  <a:srgbClr val="000000"/>
                </a:solidFill>
              </a:rPr>
              <a:t>The real wage rate (the red line) has followed a remarkable course. </a:t>
            </a:r>
          </a:p>
        </p:txBody>
      </p:sp>
      <p:sp>
        <p:nvSpPr>
          <p:cNvPr id="507914" name="Rectangle 10"/>
          <p:cNvSpPr>
            <a:spLocks noChangeArrowheads="1"/>
          </p:cNvSpPr>
          <p:nvPr/>
        </p:nvSpPr>
        <p:spPr bwMode="auto">
          <a:xfrm>
            <a:off x="228600" y="3581400"/>
            <a:ext cx="3276600" cy="2282825"/>
          </a:xfrm>
          <a:prstGeom prst="rect">
            <a:avLst/>
          </a:prstGeom>
          <a:noFill/>
          <a:ln w="9525">
            <a:noFill/>
            <a:miter lim="800000"/>
            <a:headEnd/>
            <a:tailEnd/>
          </a:ln>
        </p:spPr>
        <p:txBody>
          <a:bodyPr>
            <a:spAutoFit/>
          </a:bodyPr>
          <a:lstStyle/>
          <a:p>
            <a:r>
              <a:rPr lang="en-US" altLang="en-US" sz="2400">
                <a:solidFill>
                  <a:srgbClr val="000000"/>
                </a:solidFill>
              </a:rPr>
              <a:t>Expressed in 2005 dollars, George Washington earned $251,000 a year</a:t>
            </a:r>
            <a:r>
              <a:rPr lang="en-US" altLang="en-US" sz="2400">
                <a:solidFill>
                  <a:srgbClr val="000000"/>
                </a:solidFill>
                <a:cs typeface="Arial" pitchFamily="34" charset="0"/>
              </a:rPr>
              <a:t>—more than George W. Bush’s $400,000</a:t>
            </a:r>
            <a:r>
              <a:rPr lang="en-US" altLang="en-US" sz="2400">
                <a:solidFill>
                  <a:srgbClr val="000000"/>
                </a:solidFill>
              </a:rPr>
              <a:t>.</a:t>
            </a:r>
          </a:p>
        </p:txBody>
      </p:sp>
      <p:sp>
        <p:nvSpPr>
          <p:cNvPr id="157700" name="Text Box 15"/>
          <p:cNvSpPr txBox="1">
            <a:spLocks noChangeArrowheads="1"/>
          </p:cNvSpPr>
          <p:nvPr/>
        </p:nvSpPr>
        <p:spPr bwMode="auto">
          <a:xfrm>
            <a:off x="1371600" y="609600"/>
            <a:ext cx="7543800" cy="822325"/>
          </a:xfrm>
          <a:prstGeom prst="rect">
            <a:avLst/>
          </a:prstGeom>
          <a:noFill/>
          <a:ln w="9525">
            <a:noFill/>
            <a:miter lim="800000"/>
            <a:headEnd/>
            <a:tailEnd/>
          </a:ln>
        </p:spPr>
        <p:txBody>
          <a:bodyPr>
            <a:spAutoFit/>
          </a:bodyPr>
          <a:lstStyle/>
          <a:p>
            <a:pPr eaLnBrk="0" hangingPunct="0"/>
            <a:r>
              <a:rPr lang="en-US" altLang="en-US" sz="2400" b="1">
                <a:solidFill>
                  <a:srgbClr val="992505"/>
                </a:solidFill>
                <a:latin typeface="Helvetica"/>
              </a:rPr>
              <a:t>The Nominal and Real Wage Rates of </a:t>
            </a:r>
          </a:p>
          <a:p>
            <a:pPr eaLnBrk="0" hangingPunct="0"/>
            <a:r>
              <a:rPr lang="en-US" altLang="en-US" sz="2400" b="1">
                <a:solidFill>
                  <a:srgbClr val="992505"/>
                </a:solidFill>
                <a:latin typeface="Helvetica"/>
              </a:rPr>
              <a:t>Presidents of the United States</a:t>
            </a:r>
            <a:endParaRPr lang="en-US" altLang="en-US" sz="2800" b="1">
              <a:solidFill>
                <a:srgbClr val="992505"/>
              </a:solidFill>
            </a:endParaRPr>
          </a:p>
        </p:txBody>
      </p:sp>
      <p:pic>
        <p:nvPicPr>
          <p:cNvPr id="157701" name="Picture 16" descr="eop2203a"/>
          <p:cNvPicPr>
            <a:picLocks noChangeAspect="1" noChangeArrowheads="1"/>
          </p:cNvPicPr>
          <p:nvPr/>
        </p:nvPicPr>
        <p:blipFill>
          <a:blip r:embed="rId3"/>
          <a:srcRect/>
          <a:stretch>
            <a:fillRect/>
          </a:stretch>
        </p:blipFill>
        <p:spPr bwMode="auto">
          <a:xfrm>
            <a:off x="3429000" y="1752600"/>
            <a:ext cx="5486400" cy="3927475"/>
          </a:xfrm>
          <a:prstGeom prst="rect">
            <a:avLst/>
          </a:prstGeom>
          <a:noFill/>
          <a:ln w="9525">
            <a:noFill/>
            <a:miter lim="800000"/>
            <a:headEnd/>
            <a:tailEnd/>
          </a:ln>
        </p:spPr>
      </p:pic>
      <p:pic>
        <p:nvPicPr>
          <p:cNvPr id="157702" name="Picture 17" descr="eop2203b"/>
          <p:cNvPicPr>
            <a:picLocks noChangeAspect="1" noChangeArrowheads="1"/>
          </p:cNvPicPr>
          <p:nvPr/>
        </p:nvPicPr>
        <p:blipFill>
          <a:blip r:embed="rId4"/>
          <a:srcRect/>
          <a:stretch>
            <a:fillRect/>
          </a:stretch>
        </p:blipFill>
        <p:spPr bwMode="auto">
          <a:xfrm>
            <a:off x="3429000" y="1752600"/>
            <a:ext cx="5486400" cy="3927475"/>
          </a:xfrm>
          <a:prstGeom prst="rect">
            <a:avLst/>
          </a:prstGeom>
          <a:noFill/>
          <a:ln w="9525">
            <a:noFill/>
            <a:miter lim="800000"/>
            <a:headEnd/>
            <a:tailEnd/>
          </a:ln>
        </p:spPr>
      </p:pic>
      <p:pic>
        <p:nvPicPr>
          <p:cNvPr id="507922" name="Picture 18" descr="eop2203c"/>
          <p:cNvPicPr>
            <a:picLocks noChangeAspect="1" noChangeArrowheads="1"/>
          </p:cNvPicPr>
          <p:nvPr/>
        </p:nvPicPr>
        <p:blipFill>
          <a:blip r:embed="rId5"/>
          <a:srcRect/>
          <a:stretch>
            <a:fillRect/>
          </a:stretch>
        </p:blipFill>
        <p:spPr bwMode="auto">
          <a:xfrm>
            <a:off x="3429000" y="1752600"/>
            <a:ext cx="5486400" cy="3927475"/>
          </a:xfrm>
          <a:prstGeom prst="rect">
            <a:avLst/>
          </a:prstGeom>
          <a:noFill/>
          <a:ln w="9525">
            <a:noFill/>
            <a:miter lim="800000"/>
            <a:headEnd/>
            <a:tailEnd/>
          </a:ln>
        </p:spPr>
      </p:pic>
      <p:pic>
        <p:nvPicPr>
          <p:cNvPr id="507923" name="Picture 19" descr="eop2203d"/>
          <p:cNvPicPr>
            <a:picLocks noChangeAspect="1" noChangeArrowheads="1"/>
          </p:cNvPicPr>
          <p:nvPr/>
        </p:nvPicPr>
        <p:blipFill>
          <a:blip r:embed="rId6"/>
          <a:srcRect/>
          <a:stretch>
            <a:fillRect/>
          </a:stretch>
        </p:blipFill>
        <p:spPr bwMode="auto">
          <a:xfrm>
            <a:off x="3429000" y="1752600"/>
            <a:ext cx="5486400" cy="39274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07913"/>
                                        </p:tgtEl>
                                        <p:attrNameLst>
                                          <p:attrName>style.visibility</p:attrName>
                                        </p:attrNameLst>
                                      </p:cBhvr>
                                      <p:to>
                                        <p:strVal val="visible"/>
                                      </p:to>
                                    </p:set>
                                    <p:animEffect transition="in" filter="wipe(left)">
                                      <p:cBhvr>
                                        <p:cTn id="7" dur="500"/>
                                        <p:tgtEl>
                                          <p:spTgt spid="5079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7914"/>
                                        </p:tgtEl>
                                        <p:attrNameLst>
                                          <p:attrName>style.visibility</p:attrName>
                                        </p:attrNameLst>
                                      </p:cBhvr>
                                      <p:to>
                                        <p:strVal val="visible"/>
                                      </p:to>
                                    </p:set>
                                    <p:animEffect transition="in" filter="wipe(left)">
                                      <p:cBhvr>
                                        <p:cTn id="12" dur="500"/>
                                        <p:tgtEl>
                                          <p:spTgt spid="5079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07922"/>
                                        </p:tgtEl>
                                        <p:attrNameLst>
                                          <p:attrName>style.visibility</p:attrName>
                                        </p:attrNameLst>
                                      </p:cBhvr>
                                      <p:to>
                                        <p:strVal val="visible"/>
                                      </p:to>
                                    </p:set>
                                    <p:animEffect transition="in" filter="wipe(left)">
                                      <p:cBhvr>
                                        <p:cTn id="17" dur="1000"/>
                                        <p:tgtEl>
                                          <p:spTgt spid="5079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7923"/>
                                        </p:tgtEl>
                                        <p:attrNameLst>
                                          <p:attrName>style.visibility</p:attrName>
                                        </p:attrNameLst>
                                      </p:cBhvr>
                                      <p:to>
                                        <p:strVal val="visible"/>
                                      </p:to>
                                    </p:set>
                                    <p:animEffect transition="in" filter="fade">
                                      <p:cBhvr>
                                        <p:cTn id="22" dur="500"/>
                                        <p:tgtEl>
                                          <p:spTgt spid="507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3" grpId="0" autoUpdateAnimBg="0"/>
      <p:bldP spid="507914"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6" name="Rectangle 8"/>
          <p:cNvSpPr>
            <a:spLocks noChangeArrowheads="1"/>
          </p:cNvSpPr>
          <p:nvPr/>
        </p:nvSpPr>
        <p:spPr bwMode="auto">
          <a:xfrm>
            <a:off x="228600" y="1752600"/>
            <a:ext cx="3200400" cy="2647950"/>
          </a:xfrm>
          <a:prstGeom prst="rect">
            <a:avLst/>
          </a:prstGeom>
          <a:noFill/>
          <a:ln w="9525">
            <a:noFill/>
            <a:miter lim="800000"/>
            <a:headEnd/>
            <a:tailEnd/>
          </a:ln>
        </p:spPr>
        <p:txBody>
          <a:bodyPr>
            <a:spAutoFit/>
          </a:bodyPr>
          <a:lstStyle/>
          <a:p>
            <a:r>
              <a:rPr lang="en-US" altLang="en-US" sz="2400">
                <a:solidFill>
                  <a:srgbClr val="000000"/>
                </a:solidFill>
              </a:rPr>
              <a:t>The White House is more comfortable today, and presidential travel arrangements are a breeze compared to earlier times.</a:t>
            </a:r>
          </a:p>
        </p:txBody>
      </p:sp>
      <p:sp>
        <p:nvSpPr>
          <p:cNvPr id="514057" name="Rectangle 9"/>
          <p:cNvSpPr>
            <a:spLocks noChangeArrowheads="1"/>
          </p:cNvSpPr>
          <p:nvPr/>
        </p:nvSpPr>
        <p:spPr bwMode="auto">
          <a:xfrm>
            <a:off x="228600" y="4648200"/>
            <a:ext cx="3048000" cy="1917700"/>
          </a:xfrm>
          <a:prstGeom prst="rect">
            <a:avLst/>
          </a:prstGeom>
          <a:noFill/>
          <a:ln w="9525">
            <a:noFill/>
            <a:miter lim="800000"/>
            <a:headEnd/>
            <a:tailEnd/>
          </a:ln>
        </p:spPr>
        <p:txBody>
          <a:bodyPr>
            <a:spAutoFit/>
          </a:bodyPr>
          <a:lstStyle/>
          <a:p>
            <a:r>
              <a:rPr lang="en-US" altLang="en-US" sz="2400">
                <a:solidFill>
                  <a:srgbClr val="000000"/>
                </a:solidFill>
              </a:rPr>
              <a:t>So adding in the perks of the job, George W. Bush doesn’t get such a raw deal.</a:t>
            </a:r>
          </a:p>
        </p:txBody>
      </p:sp>
      <p:sp>
        <p:nvSpPr>
          <p:cNvPr id="158724" name="Text Box 14"/>
          <p:cNvSpPr txBox="1">
            <a:spLocks noChangeArrowheads="1"/>
          </p:cNvSpPr>
          <p:nvPr/>
        </p:nvSpPr>
        <p:spPr bwMode="auto">
          <a:xfrm>
            <a:off x="1371600" y="609600"/>
            <a:ext cx="7543800" cy="822325"/>
          </a:xfrm>
          <a:prstGeom prst="rect">
            <a:avLst/>
          </a:prstGeom>
          <a:noFill/>
          <a:ln w="9525">
            <a:noFill/>
            <a:miter lim="800000"/>
            <a:headEnd/>
            <a:tailEnd/>
          </a:ln>
        </p:spPr>
        <p:txBody>
          <a:bodyPr>
            <a:spAutoFit/>
          </a:bodyPr>
          <a:lstStyle/>
          <a:p>
            <a:pPr eaLnBrk="0" hangingPunct="0"/>
            <a:r>
              <a:rPr lang="en-US" altLang="en-US" sz="2400" b="1">
                <a:solidFill>
                  <a:srgbClr val="992505"/>
                </a:solidFill>
                <a:latin typeface="Helvetica"/>
              </a:rPr>
              <a:t>The Nominal and Real Wage Rates of </a:t>
            </a:r>
          </a:p>
          <a:p>
            <a:pPr eaLnBrk="0" hangingPunct="0"/>
            <a:r>
              <a:rPr lang="en-US" altLang="en-US" sz="2400" b="1">
                <a:solidFill>
                  <a:srgbClr val="992505"/>
                </a:solidFill>
                <a:latin typeface="Helvetica"/>
              </a:rPr>
              <a:t>Presidents of the United States</a:t>
            </a:r>
            <a:endParaRPr lang="en-US" altLang="en-US" sz="2800" b="1">
              <a:solidFill>
                <a:srgbClr val="992505"/>
              </a:solidFill>
            </a:endParaRPr>
          </a:p>
        </p:txBody>
      </p:sp>
      <p:pic>
        <p:nvPicPr>
          <p:cNvPr id="158725" name="Picture 15" descr="eop2203a"/>
          <p:cNvPicPr>
            <a:picLocks noChangeAspect="1" noChangeArrowheads="1"/>
          </p:cNvPicPr>
          <p:nvPr/>
        </p:nvPicPr>
        <p:blipFill>
          <a:blip r:embed="rId3"/>
          <a:srcRect/>
          <a:stretch>
            <a:fillRect/>
          </a:stretch>
        </p:blipFill>
        <p:spPr bwMode="auto">
          <a:xfrm>
            <a:off x="3429000" y="1752600"/>
            <a:ext cx="5486400" cy="3927475"/>
          </a:xfrm>
          <a:prstGeom prst="rect">
            <a:avLst/>
          </a:prstGeom>
          <a:noFill/>
          <a:ln w="9525">
            <a:noFill/>
            <a:miter lim="800000"/>
            <a:headEnd/>
            <a:tailEnd/>
          </a:ln>
        </p:spPr>
      </p:pic>
      <p:pic>
        <p:nvPicPr>
          <p:cNvPr id="158726" name="Picture 16" descr="eop2203b"/>
          <p:cNvPicPr>
            <a:picLocks noChangeAspect="1" noChangeArrowheads="1"/>
          </p:cNvPicPr>
          <p:nvPr/>
        </p:nvPicPr>
        <p:blipFill>
          <a:blip r:embed="rId4"/>
          <a:srcRect/>
          <a:stretch>
            <a:fillRect/>
          </a:stretch>
        </p:blipFill>
        <p:spPr bwMode="auto">
          <a:xfrm>
            <a:off x="3429000" y="1752600"/>
            <a:ext cx="5486400" cy="3927475"/>
          </a:xfrm>
          <a:prstGeom prst="rect">
            <a:avLst/>
          </a:prstGeom>
          <a:noFill/>
          <a:ln w="9525">
            <a:noFill/>
            <a:miter lim="800000"/>
            <a:headEnd/>
            <a:tailEnd/>
          </a:ln>
        </p:spPr>
      </p:pic>
      <p:pic>
        <p:nvPicPr>
          <p:cNvPr id="158727" name="Picture 17" descr="eop2203c"/>
          <p:cNvPicPr>
            <a:picLocks noChangeAspect="1" noChangeArrowheads="1"/>
          </p:cNvPicPr>
          <p:nvPr/>
        </p:nvPicPr>
        <p:blipFill>
          <a:blip r:embed="rId5"/>
          <a:srcRect/>
          <a:stretch>
            <a:fillRect/>
          </a:stretch>
        </p:blipFill>
        <p:spPr bwMode="auto">
          <a:xfrm>
            <a:off x="3429000" y="1752600"/>
            <a:ext cx="5486400" cy="3927475"/>
          </a:xfrm>
          <a:prstGeom prst="rect">
            <a:avLst/>
          </a:prstGeom>
          <a:noFill/>
          <a:ln w="9525">
            <a:noFill/>
            <a:miter lim="800000"/>
            <a:headEnd/>
            <a:tailEnd/>
          </a:ln>
        </p:spPr>
      </p:pic>
      <p:pic>
        <p:nvPicPr>
          <p:cNvPr id="158728" name="Picture 18" descr="eop2203d"/>
          <p:cNvPicPr>
            <a:picLocks noChangeAspect="1" noChangeArrowheads="1"/>
          </p:cNvPicPr>
          <p:nvPr/>
        </p:nvPicPr>
        <p:blipFill>
          <a:blip r:embed="rId6"/>
          <a:srcRect/>
          <a:stretch>
            <a:fillRect/>
          </a:stretch>
        </p:blipFill>
        <p:spPr bwMode="auto">
          <a:xfrm>
            <a:off x="3429000" y="1752600"/>
            <a:ext cx="5486400" cy="392747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056"/>
                                        </p:tgtEl>
                                        <p:attrNameLst>
                                          <p:attrName>style.visibility</p:attrName>
                                        </p:attrNameLst>
                                      </p:cBhvr>
                                      <p:to>
                                        <p:strVal val="visible"/>
                                      </p:to>
                                    </p:set>
                                    <p:animEffect transition="in" filter="wipe(left)">
                                      <p:cBhvr>
                                        <p:cTn id="7" dur="500"/>
                                        <p:tgtEl>
                                          <p:spTgt spid="5140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4057"/>
                                        </p:tgtEl>
                                        <p:attrNameLst>
                                          <p:attrName>style.visibility</p:attrName>
                                        </p:attrNameLst>
                                      </p:cBhvr>
                                      <p:to>
                                        <p:strVal val="visible"/>
                                      </p:to>
                                    </p:set>
                                    <p:animEffect transition="in" filter="wipe(left)">
                                      <p:cBhvr>
                                        <p:cTn id="12" dur="500"/>
                                        <p:tgtEl>
                                          <p:spTgt spid="51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056" grpId="0" autoUpdateAnimBg="0"/>
      <p:bldP spid="514057" grpId="0"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9746" name="Rectangle 12"/>
          <p:cNvSpPr>
            <a:spLocks noGrp="1" noChangeArrowheads="1"/>
          </p:cNvSpPr>
          <p:nvPr>
            <p:ph type="title"/>
          </p:nvPr>
        </p:nvSpPr>
        <p:spPr/>
        <p:txBody>
          <a:bodyPr/>
          <a:lstStyle/>
          <a:p>
            <a:pPr eaLnBrk="1" hangingPunct="1"/>
            <a:r>
              <a:rPr lang="en-US" smtClean="0"/>
              <a:t>6.3 NOMINAL AND REAL VALUES</a:t>
            </a:r>
            <a:endParaRPr lang="en-CA" smtClean="0"/>
          </a:p>
        </p:txBody>
      </p:sp>
      <p:sp>
        <p:nvSpPr>
          <p:cNvPr id="159747" name="Rectangle 13"/>
          <p:cNvSpPr>
            <a:spLocks noGrp="1" noChangeArrowheads="1"/>
          </p:cNvSpPr>
          <p:nvPr>
            <p:ph type="body" idx="1"/>
          </p:nvPr>
        </p:nvSpPr>
        <p:spPr>
          <a:xfrm>
            <a:off x="152400" y="1828800"/>
            <a:ext cx="3581400" cy="1219200"/>
          </a:xfrm>
        </p:spPr>
        <p:txBody>
          <a:bodyPr/>
          <a:lstStyle/>
          <a:p>
            <a:pPr marL="0" indent="0" eaLnBrk="1" hangingPunct="1">
              <a:buFont typeface="Webdings" pitchFamily="18" charset="2"/>
              <a:buNone/>
            </a:pPr>
            <a:r>
              <a:rPr lang="en-US" altLang="en-US" sz="2400" b="0" smtClean="0">
                <a:solidFill>
                  <a:schemeClr val="tx1"/>
                </a:solidFill>
              </a:rPr>
              <a:t>Figure 6.4 shows nominal and real wage rates: 1982–2006.</a:t>
            </a:r>
            <a:endParaRPr lang="en-CA" sz="2400" b="0" smtClean="0">
              <a:solidFill>
                <a:schemeClr val="tx1"/>
              </a:solidFill>
            </a:endParaRPr>
          </a:p>
        </p:txBody>
      </p:sp>
      <p:sp>
        <p:nvSpPr>
          <p:cNvPr id="451588" name="Rectangle 4"/>
          <p:cNvSpPr>
            <a:spLocks noChangeArrowheads="1"/>
          </p:cNvSpPr>
          <p:nvPr/>
        </p:nvSpPr>
        <p:spPr bwMode="auto">
          <a:xfrm>
            <a:off x="152400" y="3124200"/>
            <a:ext cx="3581400" cy="1219200"/>
          </a:xfrm>
          <a:prstGeom prst="rect">
            <a:avLst/>
          </a:prstGeom>
          <a:noFill/>
          <a:ln w="9525">
            <a:noFill/>
            <a:miter lim="800000"/>
            <a:headEnd/>
            <a:tailEnd/>
          </a:ln>
        </p:spPr>
        <p:txBody>
          <a:bodyPr/>
          <a:lstStyle/>
          <a:p>
            <a:pPr>
              <a:spcBef>
                <a:spcPct val="20000"/>
              </a:spcBef>
              <a:buClr>
                <a:srgbClr val="00468F"/>
              </a:buClr>
              <a:buSzPct val="120000"/>
              <a:buFont typeface="Webdings" pitchFamily="18" charset="2"/>
              <a:buNone/>
            </a:pPr>
            <a:r>
              <a:rPr lang="en-US" altLang="en-US" sz="2400">
                <a:solidFill>
                  <a:srgbClr val="000000"/>
                </a:solidFill>
              </a:rPr>
              <a:t>The nominal wage rate has increased every year since 1982.</a:t>
            </a:r>
            <a:endParaRPr lang="en-CA" sz="2400">
              <a:solidFill>
                <a:srgbClr val="000000"/>
              </a:solidFill>
            </a:endParaRPr>
          </a:p>
        </p:txBody>
      </p:sp>
      <p:sp>
        <p:nvSpPr>
          <p:cNvPr id="451592" name="Rectangle 8"/>
          <p:cNvSpPr>
            <a:spLocks noChangeArrowheads="1"/>
          </p:cNvSpPr>
          <p:nvPr/>
        </p:nvSpPr>
        <p:spPr bwMode="auto">
          <a:xfrm>
            <a:off x="152400" y="4343400"/>
            <a:ext cx="3429000" cy="1981200"/>
          </a:xfrm>
          <a:prstGeom prst="rect">
            <a:avLst/>
          </a:prstGeom>
          <a:noFill/>
          <a:ln w="9525">
            <a:noFill/>
            <a:miter lim="800000"/>
            <a:headEnd/>
            <a:tailEnd/>
          </a:ln>
        </p:spPr>
        <p:txBody>
          <a:bodyPr/>
          <a:lstStyle/>
          <a:p>
            <a:pPr>
              <a:spcBef>
                <a:spcPct val="20000"/>
              </a:spcBef>
              <a:buClr>
                <a:srgbClr val="00468F"/>
              </a:buClr>
              <a:buSzPct val="120000"/>
              <a:buFont typeface="Webdings" pitchFamily="18" charset="2"/>
              <a:buNone/>
            </a:pPr>
            <a:r>
              <a:rPr lang="en-US" altLang="en-US" sz="2400">
                <a:solidFill>
                  <a:srgbClr val="000000"/>
                </a:solidFill>
              </a:rPr>
              <a:t>The real wage rate decreased slightly from 1982  through the mid-1990s, after which increased slightly.</a:t>
            </a:r>
            <a:endParaRPr lang="en-CA" sz="2400">
              <a:solidFill>
                <a:srgbClr val="000000"/>
              </a:solidFill>
            </a:endParaRPr>
          </a:p>
        </p:txBody>
      </p:sp>
      <p:pic>
        <p:nvPicPr>
          <p:cNvPr id="159750" name="Picture 23" descr="fig2204a"/>
          <p:cNvPicPr>
            <a:picLocks noChangeAspect="1" noChangeArrowheads="1"/>
          </p:cNvPicPr>
          <p:nvPr/>
        </p:nvPicPr>
        <p:blipFill>
          <a:blip r:embed="rId3"/>
          <a:srcRect/>
          <a:stretch>
            <a:fillRect/>
          </a:stretch>
        </p:blipFill>
        <p:spPr bwMode="auto">
          <a:xfrm>
            <a:off x="3856038" y="2187575"/>
            <a:ext cx="4951412" cy="3509963"/>
          </a:xfrm>
          <a:prstGeom prst="rect">
            <a:avLst/>
          </a:prstGeom>
          <a:noFill/>
          <a:ln w="9525">
            <a:noFill/>
            <a:miter lim="800000"/>
            <a:headEnd/>
            <a:tailEnd/>
          </a:ln>
        </p:spPr>
      </p:pic>
      <p:pic>
        <p:nvPicPr>
          <p:cNvPr id="451608" name="Picture 24" descr="fig2204b"/>
          <p:cNvPicPr>
            <a:picLocks noChangeAspect="1" noChangeArrowheads="1"/>
          </p:cNvPicPr>
          <p:nvPr/>
        </p:nvPicPr>
        <p:blipFill>
          <a:blip r:embed="rId4"/>
          <a:srcRect/>
          <a:stretch>
            <a:fillRect/>
          </a:stretch>
        </p:blipFill>
        <p:spPr bwMode="auto">
          <a:xfrm>
            <a:off x="3856038" y="2187575"/>
            <a:ext cx="4951412" cy="3509963"/>
          </a:xfrm>
          <a:prstGeom prst="rect">
            <a:avLst/>
          </a:prstGeom>
          <a:noFill/>
          <a:ln w="9525">
            <a:noFill/>
            <a:miter lim="800000"/>
            <a:headEnd/>
            <a:tailEnd/>
          </a:ln>
        </p:spPr>
      </p:pic>
      <p:pic>
        <p:nvPicPr>
          <p:cNvPr id="451609" name="Picture 25" descr="fig2204c"/>
          <p:cNvPicPr>
            <a:picLocks noChangeAspect="1" noChangeArrowheads="1"/>
          </p:cNvPicPr>
          <p:nvPr/>
        </p:nvPicPr>
        <p:blipFill>
          <a:blip r:embed="rId5"/>
          <a:srcRect/>
          <a:stretch>
            <a:fillRect/>
          </a:stretch>
        </p:blipFill>
        <p:spPr bwMode="auto">
          <a:xfrm>
            <a:off x="3856038" y="2187575"/>
            <a:ext cx="4951412" cy="3509963"/>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1588"/>
                                        </p:tgtEl>
                                        <p:attrNameLst>
                                          <p:attrName>style.visibility</p:attrName>
                                        </p:attrNameLst>
                                      </p:cBhvr>
                                      <p:to>
                                        <p:strVal val="visible"/>
                                      </p:to>
                                    </p:set>
                                    <p:animEffect transition="in" filter="wipe(left)">
                                      <p:cBhvr>
                                        <p:cTn id="7" dur="500"/>
                                        <p:tgtEl>
                                          <p:spTgt spid="45158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1608"/>
                                        </p:tgtEl>
                                        <p:attrNameLst>
                                          <p:attrName>style.visibility</p:attrName>
                                        </p:attrNameLst>
                                      </p:cBhvr>
                                      <p:to>
                                        <p:strVal val="visible"/>
                                      </p:to>
                                    </p:set>
                                    <p:animEffect transition="in" filter="wipe(left)">
                                      <p:cBhvr>
                                        <p:cTn id="11" dur="1000"/>
                                        <p:tgtEl>
                                          <p:spTgt spid="45160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51592"/>
                                        </p:tgtEl>
                                        <p:attrNameLst>
                                          <p:attrName>style.visibility</p:attrName>
                                        </p:attrNameLst>
                                      </p:cBhvr>
                                      <p:to>
                                        <p:strVal val="visible"/>
                                      </p:to>
                                    </p:set>
                                    <p:animEffect transition="in" filter="wipe(left)">
                                      <p:cBhvr>
                                        <p:cTn id="16" dur="500"/>
                                        <p:tgtEl>
                                          <p:spTgt spid="451592"/>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51609"/>
                                        </p:tgtEl>
                                        <p:attrNameLst>
                                          <p:attrName>style.visibility</p:attrName>
                                        </p:attrNameLst>
                                      </p:cBhvr>
                                      <p:to>
                                        <p:strVal val="visible"/>
                                      </p:to>
                                    </p:set>
                                    <p:animEffect transition="in" filter="wipe(left)">
                                      <p:cBhvr>
                                        <p:cTn id="20" dur="1000"/>
                                        <p:tgtEl>
                                          <p:spTgt spid="451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8" grpId="0" autoUpdateAnimBg="0"/>
      <p:bldP spid="451592"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1154" name="Rectangle 2"/>
          <p:cNvSpPr>
            <a:spLocks noGrp="1" noChangeArrowheads="1"/>
          </p:cNvSpPr>
          <p:nvPr>
            <p:ph type="body" idx="1"/>
          </p:nvPr>
        </p:nvSpPr>
        <p:spPr>
          <a:xfrm>
            <a:off x="533400" y="1524000"/>
            <a:ext cx="8305800" cy="4953000"/>
          </a:xfrm>
        </p:spPr>
        <p:txBody>
          <a:bodyPr/>
          <a:lstStyle/>
          <a:p>
            <a:pPr marL="114300" lvl="1" indent="0" eaLnBrk="1" hangingPunct="1">
              <a:tabLst>
                <a:tab pos="231775" algn="l"/>
              </a:tabLst>
            </a:pPr>
            <a:r>
              <a:rPr lang="en-US" dirty="0" smtClean="0"/>
              <a:t>Suppose you have a </a:t>
            </a:r>
            <a:r>
              <a:rPr lang="en-US" b="1" dirty="0" smtClean="0"/>
              <a:t>student loan of $80,000. </a:t>
            </a:r>
          </a:p>
          <a:p>
            <a:pPr marL="114300" lvl="1" indent="0" eaLnBrk="1" hangingPunct="1">
              <a:tabLst>
                <a:tab pos="231775" algn="l"/>
              </a:tabLst>
            </a:pPr>
            <a:r>
              <a:rPr lang="en-US" dirty="0" smtClean="0"/>
              <a:t>Suppose that the </a:t>
            </a:r>
            <a:r>
              <a:rPr lang="en-US" u="sng" dirty="0" smtClean="0"/>
              <a:t>CPI rises by 3 percent </a:t>
            </a:r>
            <a:r>
              <a:rPr lang="en-US" dirty="0" smtClean="0"/>
              <a:t>a year each year from now (2008) through 2028. </a:t>
            </a:r>
          </a:p>
          <a:p>
            <a:pPr marL="114300" lvl="1" indent="0" eaLnBrk="1" hangingPunct="1">
              <a:tabLst>
                <a:tab pos="231775" algn="l"/>
              </a:tabLst>
            </a:pPr>
            <a:r>
              <a:rPr lang="en-US" dirty="0" smtClean="0"/>
              <a:t>Also suppose that the </a:t>
            </a:r>
            <a:r>
              <a:rPr lang="en-US" u="sng" dirty="0" smtClean="0"/>
              <a:t>nominal interest </a:t>
            </a:r>
            <a:r>
              <a:rPr lang="en-US" dirty="0" smtClean="0"/>
              <a:t>rate on your loan is fixed at </a:t>
            </a:r>
            <a:r>
              <a:rPr lang="en-US" u="sng" dirty="0" smtClean="0"/>
              <a:t>5 percent </a:t>
            </a:r>
            <a:r>
              <a:rPr lang="en-US" dirty="0" smtClean="0"/>
              <a:t>a year. </a:t>
            </a:r>
          </a:p>
          <a:p>
            <a:pPr marL="114300" lvl="1" indent="0" eaLnBrk="1" hangingPunct="1">
              <a:tabLst>
                <a:tab pos="231775" algn="l"/>
              </a:tabLst>
            </a:pPr>
            <a:r>
              <a:rPr lang="en-US" dirty="0" smtClean="0"/>
              <a:t>How much will a $100 repayment cost you in 2008 dollars, when you start to pay off your loan in 2018? </a:t>
            </a:r>
          </a:p>
          <a:p>
            <a:pPr marL="114300" lvl="1" indent="0" eaLnBrk="1" hangingPunct="1">
              <a:tabLst>
                <a:tab pos="231775" algn="l"/>
              </a:tabLst>
            </a:pPr>
            <a:r>
              <a:rPr lang="en-US" dirty="0" smtClean="0"/>
              <a:t>How much will a $100 repayment cost you in 2008 dollars, when you make your final payment in 2028? </a:t>
            </a:r>
          </a:p>
          <a:p>
            <a:pPr marL="114300" lvl="1" indent="0" eaLnBrk="1" hangingPunct="1">
              <a:tabLst>
                <a:tab pos="231775" algn="l"/>
              </a:tabLst>
            </a:pPr>
            <a:r>
              <a:rPr lang="en-US" dirty="0" smtClean="0"/>
              <a:t>What is the real interest rate that you will have paid? </a:t>
            </a:r>
          </a:p>
        </p:txBody>
      </p:sp>
      <p:sp>
        <p:nvSpPr>
          <p:cNvPr id="160771" name="Rectangle 3"/>
          <p:cNvSpPr>
            <a:spLocks noGrp="1" noChangeArrowheads="1"/>
          </p:cNvSpPr>
          <p:nvPr>
            <p:ph type="title"/>
          </p:nvPr>
        </p:nvSpPr>
        <p:spPr bwMode="auto">
          <a:xfrm>
            <a:off x="1371600" y="685800"/>
            <a:ext cx="7467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b="1" smtClean="0">
                <a:solidFill>
                  <a:srgbClr val="FF6600"/>
                </a:solidFill>
              </a:rPr>
              <a:t>Using the CPI</a:t>
            </a:r>
            <a:endParaRPr lang="en-CA" sz="2800" b="1" smtClean="0">
              <a:solidFill>
                <a:srgbClr val="FF6600"/>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1154">
                                            <p:txEl>
                                              <p:pRg st="0" end="0"/>
                                            </p:txEl>
                                          </p:spTgt>
                                        </p:tgtEl>
                                        <p:attrNameLst>
                                          <p:attrName>style.visibility</p:attrName>
                                        </p:attrNameLst>
                                      </p:cBhvr>
                                      <p:to>
                                        <p:strVal val="visible"/>
                                      </p:to>
                                    </p:set>
                                    <p:animEffect transition="in" filter="wipe(left)">
                                      <p:cBhvr>
                                        <p:cTn id="7" dur="500"/>
                                        <p:tgtEl>
                                          <p:spTgt spid="5611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1154">
                                            <p:txEl>
                                              <p:pRg st="1" end="1"/>
                                            </p:txEl>
                                          </p:spTgt>
                                        </p:tgtEl>
                                        <p:attrNameLst>
                                          <p:attrName>style.visibility</p:attrName>
                                        </p:attrNameLst>
                                      </p:cBhvr>
                                      <p:to>
                                        <p:strVal val="visible"/>
                                      </p:to>
                                    </p:set>
                                    <p:animEffect transition="in" filter="wipe(left)">
                                      <p:cBhvr>
                                        <p:cTn id="12" dur="500"/>
                                        <p:tgtEl>
                                          <p:spTgt spid="5611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1154">
                                            <p:txEl>
                                              <p:pRg st="2" end="2"/>
                                            </p:txEl>
                                          </p:spTgt>
                                        </p:tgtEl>
                                        <p:attrNameLst>
                                          <p:attrName>style.visibility</p:attrName>
                                        </p:attrNameLst>
                                      </p:cBhvr>
                                      <p:to>
                                        <p:strVal val="visible"/>
                                      </p:to>
                                    </p:set>
                                    <p:animEffect transition="in" filter="wipe(left)">
                                      <p:cBhvr>
                                        <p:cTn id="17" dur="500"/>
                                        <p:tgtEl>
                                          <p:spTgt spid="5611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1154">
                                            <p:txEl>
                                              <p:pRg st="3" end="3"/>
                                            </p:txEl>
                                          </p:spTgt>
                                        </p:tgtEl>
                                        <p:attrNameLst>
                                          <p:attrName>style.visibility</p:attrName>
                                        </p:attrNameLst>
                                      </p:cBhvr>
                                      <p:to>
                                        <p:strVal val="visible"/>
                                      </p:to>
                                    </p:set>
                                    <p:animEffect transition="in" filter="wipe(left)">
                                      <p:cBhvr>
                                        <p:cTn id="22" dur="500"/>
                                        <p:tgtEl>
                                          <p:spTgt spid="5611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1154">
                                            <p:txEl>
                                              <p:pRg st="4" end="4"/>
                                            </p:txEl>
                                          </p:spTgt>
                                        </p:tgtEl>
                                        <p:attrNameLst>
                                          <p:attrName>style.visibility</p:attrName>
                                        </p:attrNameLst>
                                      </p:cBhvr>
                                      <p:to>
                                        <p:strVal val="visible"/>
                                      </p:to>
                                    </p:set>
                                    <p:animEffect transition="in" filter="wipe(left)">
                                      <p:cBhvr>
                                        <p:cTn id="27" dur="500"/>
                                        <p:tgtEl>
                                          <p:spTgt spid="56115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1154">
                                            <p:txEl>
                                              <p:pRg st="5" end="5"/>
                                            </p:txEl>
                                          </p:spTgt>
                                        </p:tgtEl>
                                        <p:attrNameLst>
                                          <p:attrName>style.visibility</p:attrName>
                                        </p:attrNameLst>
                                      </p:cBhvr>
                                      <p:to>
                                        <p:strVal val="visible"/>
                                      </p:to>
                                    </p:set>
                                    <p:animEffect transition="in" filter="wipe(left)">
                                      <p:cBhvr>
                                        <p:cTn id="32" dur="500"/>
                                        <p:tgtEl>
                                          <p:spTgt spid="56115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154" grpId="0" build="p" bldLvl="3"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02" name="Rectangle 2"/>
          <p:cNvSpPr>
            <a:spLocks noGrp="1" noChangeArrowheads="1"/>
          </p:cNvSpPr>
          <p:nvPr>
            <p:ph type="body" idx="1"/>
          </p:nvPr>
        </p:nvSpPr>
        <p:spPr>
          <a:xfrm>
            <a:off x="533400" y="1524000"/>
            <a:ext cx="8305800" cy="4648200"/>
          </a:xfrm>
        </p:spPr>
        <p:txBody>
          <a:bodyPr/>
          <a:lstStyle/>
          <a:p>
            <a:pPr marL="114300" lvl="1" indent="0" eaLnBrk="1" hangingPunct="1">
              <a:tabLst>
                <a:tab pos="342900" algn="l"/>
              </a:tabLst>
            </a:pPr>
            <a:r>
              <a:rPr lang="en-US" dirty="0" smtClean="0"/>
              <a:t>You can answer all these questions.</a:t>
            </a:r>
          </a:p>
          <a:p>
            <a:pPr marL="114300" lvl="1" indent="0" eaLnBrk="1" hangingPunct="1">
              <a:tabLst>
                <a:tab pos="342900" algn="l"/>
              </a:tabLst>
            </a:pPr>
            <a:r>
              <a:rPr lang="en-US" dirty="0" smtClean="0"/>
              <a:t>Set the CPI in 2008 equal to 100. </a:t>
            </a:r>
          </a:p>
          <a:p>
            <a:pPr marL="114300" lvl="1" indent="0" eaLnBrk="1" hangingPunct="1">
              <a:tabLst>
                <a:tab pos="342900" algn="l"/>
              </a:tabLst>
            </a:pPr>
            <a:r>
              <a:rPr lang="en-US" dirty="0" smtClean="0"/>
              <a:t>With the CPI rising at a rate of 3 percent per year, the CPI in 2018 will be 134. </a:t>
            </a:r>
          </a:p>
          <a:p>
            <a:pPr marL="114300" lvl="1" indent="0" eaLnBrk="1" hangingPunct="1">
              <a:tabLst>
                <a:tab pos="342900" algn="l"/>
              </a:tabLst>
            </a:pPr>
            <a:r>
              <a:rPr lang="en-US" b="1" dirty="0" smtClean="0"/>
              <a:t>A $100 payment in 2018 is equivalent to a $74 payment in 2008</a:t>
            </a:r>
            <a:r>
              <a:rPr lang="en-US" dirty="0" smtClean="0"/>
              <a:t>. ($100 </a:t>
            </a:r>
            <a:r>
              <a:rPr lang="en-US" dirty="0" smtClean="0">
                <a:cs typeface="Arial" pitchFamily="34" charset="0"/>
              </a:rPr>
              <a:t>÷</a:t>
            </a:r>
            <a:r>
              <a:rPr lang="en-US" dirty="0" smtClean="0"/>
              <a:t> 134) x 100 = $74.</a:t>
            </a:r>
          </a:p>
          <a:p>
            <a:pPr marL="114300" lvl="1" indent="0" eaLnBrk="1" hangingPunct="1">
              <a:tabLst>
                <a:tab pos="342900" algn="l"/>
              </a:tabLst>
            </a:pPr>
            <a:r>
              <a:rPr lang="en-US" dirty="0" smtClean="0"/>
              <a:t>The CPI in 2028 will be 181.</a:t>
            </a:r>
          </a:p>
          <a:p>
            <a:pPr marL="114300" lvl="1" indent="0" eaLnBrk="1" hangingPunct="1">
              <a:tabLst>
                <a:tab pos="342900" algn="l"/>
              </a:tabLst>
            </a:pPr>
            <a:r>
              <a:rPr lang="en-US" b="1" dirty="0" smtClean="0"/>
              <a:t>So a payment of $100 in 2028 is equivalent to a payment of $55 in 2008. </a:t>
            </a:r>
          </a:p>
        </p:txBody>
      </p:sp>
      <p:sp>
        <p:nvSpPr>
          <p:cNvPr id="161795" name="Rectangle 3"/>
          <p:cNvSpPr>
            <a:spLocks noGrp="1" noChangeArrowheads="1"/>
          </p:cNvSpPr>
          <p:nvPr>
            <p:ph type="title"/>
          </p:nvPr>
        </p:nvSpPr>
        <p:spPr bwMode="auto">
          <a:xfrm>
            <a:off x="1371600" y="685800"/>
            <a:ext cx="7467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b="1" smtClean="0">
                <a:solidFill>
                  <a:srgbClr val="FF6600"/>
                </a:solidFill>
              </a:rPr>
              <a:t>Using the CPI</a:t>
            </a:r>
            <a:endParaRPr lang="en-CA" sz="2800" b="1" smtClean="0">
              <a:solidFill>
                <a:srgbClr val="FF66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3202">
                                            <p:txEl>
                                              <p:pRg st="0" end="0"/>
                                            </p:txEl>
                                          </p:spTgt>
                                        </p:tgtEl>
                                        <p:attrNameLst>
                                          <p:attrName>style.visibility</p:attrName>
                                        </p:attrNameLst>
                                      </p:cBhvr>
                                      <p:to>
                                        <p:strVal val="visible"/>
                                      </p:to>
                                    </p:set>
                                    <p:animEffect transition="in" filter="wipe(left)">
                                      <p:cBhvr>
                                        <p:cTn id="7" dur="500"/>
                                        <p:tgtEl>
                                          <p:spTgt spid="56320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202">
                                            <p:txEl>
                                              <p:pRg st="1" end="1"/>
                                            </p:txEl>
                                          </p:spTgt>
                                        </p:tgtEl>
                                        <p:attrNameLst>
                                          <p:attrName>style.visibility</p:attrName>
                                        </p:attrNameLst>
                                      </p:cBhvr>
                                      <p:to>
                                        <p:strVal val="visible"/>
                                      </p:to>
                                    </p:set>
                                    <p:animEffect transition="in" filter="wipe(left)">
                                      <p:cBhvr>
                                        <p:cTn id="12" dur="500"/>
                                        <p:tgtEl>
                                          <p:spTgt spid="56320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202">
                                            <p:txEl>
                                              <p:pRg st="2" end="2"/>
                                            </p:txEl>
                                          </p:spTgt>
                                        </p:tgtEl>
                                        <p:attrNameLst>
                                          <p:attrName>style.visibility</p:attrName>
                                        </p:attrNameLst>
                                      </p:cBhvr>
                                      <p:to>
                                        <p:strVal val="visible"/>
                                      </p:to>
                                    </p:set>
                                    <p:animEffect transition="in" filter="wipe(left)">
                                      <p:cBhvr>
                                        <p:cTn id="17" dur="500"/>
                                        <p:tgtEl>
                                          <p:spTgt spid="56320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63202">
                                            <p:txEl>
                                              <p:pRg st="3" end="3"/>
                                            </p:txEl>
                                          </p:spTgt>
                                        </p:tgtEl>
                                        <p:attrNameLst>
                                          <p:attrName>style.visibility</p:attrName>
                                        </p:attrNameLst>
                                      </p:cBhvr>
                                      <p:to>
                                        <p:strVal val="visible"/>
                                      </p:to>
                                    </p:set>
                                    <p:animEffect transition="in" filter="wipe(left)">
                                      <p:cBhvr>
                                        <p:cTn id="22" dur="500"/>
                                        <p:tgtEl>
                                          <p:spTgt spid="56320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63202">
                                            <p:txEl>
                                              <p:pRg st="4" end="4"/>
                                            </p:txEl>
                                          </p:spTgt>
                                        </p:tgtEl>
                                        <p:attrNameLst>
                                          <p:attrName>style.visibility</p:attrName>
                                        </p:attrNameLst>
                                      </p:cBhvr>
                                      <p:to>
                                        <p:strVal val="visible"/>
                                      </p:to>
                                    </p:set>
                                    <p:animEffect transition="in" filter="wipe(left)">
                                      <p:cBhvr>
                                        <p:cTn id="27" dur="500"/>
                                        <p:tgtEl>
                                          <p:spTgt spid="56320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63202">
                                            <p:txEl>
                                              <p:pRg st="5" end="5"/>
                                            </p:txEl>
                                          </p:spTgt>
                                        </p:tgtEl>
                                        <p:attrNameLst>
                                          <p:attrName>style.visibility</p:attrName>
                                        </p:attrNameLst>
                                      </p:cBhvr>
                                      <p:to>
                                        <p:strVal val="visible"/>
                                      </p:to>
                                    </p:set>
                                    <p:animEffect transition="in" filter="wipe(left)">
                                      <p:cBhvr>
                                        <p:cTn id="32" dur="500"/>
                                        <p:tgtEl>
                                          <p:spTgt spid="5632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2" grpId="0" build="p" bldLvl="3"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5250" name="Rectangle 2"/>
          <p:cNvSpPr>
            <a:spLocks noGrp="1" noChangeArrowheads="1"/>
          </p:cNvSpPr>
          <p:nvPr>
            <p:ph type="body" idx="1"/>
          </p:nvPr>
        </p:nvSpPr>
        <p:spPr>
          <a:xfrm>
            <a:off x="533400" y="1524000"/>
            <a:ext cx="8305800" cy="4876800"/>
          </a:xfrm>
        </p:spPr>
        <p:txBody>
          <a:bodyPr/>
          <a:lstStyle/>
          <a:p>
            <a:pPr marL="114300" lvl="1" indent="0" eaLnBrk="1" hangingPunct="1">
              <a:tabLst>
                <a:tab pos="231775" algn="l"/>
              </a:tabLst>
            </a:pPr>
            <a:r>
              <a:rPr lang="en-US" dirty="0" smtClean="0"/>
              <a:t>The further in the future a payment is made, the less is your $100 payment in today’s dollars. </a:t>
            </a:r>
          </a:p>
          <a:p>
            <a:pPr marL="114300" lvl="1" indent="0" eaLnBrk="1" hangingPunct="1">
              <a:tabLst>
                <a:tab pos="231775" algn="l"/>
              </a:tabLst>
            </a:pPr>
            <a:r>
              <a:rPr lang="en-US" dirty="0" smtClean="0"/>
              <a:t>Your real interest rate is the 5 percent a year nominal interest rate minus the 3 percent a year inflation rate.</a:t>
            </a:r>
          </a:p>
          <a:p>
            <a:pPr marL="114300" lvl="1" indent="0" eaLnBrk="1" hangingPunct="1">
              <a:tabLst>
                <a:tab pos="231775" algn="l"/>
              </a:tabLst>
            </a:pPr>
            <a:r>
              <a:rPr lang="en-US" b="1" dirty="0" smtClean="0"/>
              <a:t>Your real interest rate is 2 percent per year.</a:t>
            </a:r>
          </a:p>
        </p:txBody>
      </p:sp>
      <p:sp>
        <p:nvSpPr>
          <p:cNvPr id="162819" name="Rectangle 3"/>
          <p:cNvSpPr>
            <a:spLocks noGrp="1" noChangeArrowheads="1"/>
          </p:cNvSpPr>
          <p:nvPr>
            <p:ph type="title"/>
          </p:nvPr>
        </p:nvSpPr>
        <p:spPr bwMode="auto">
          <a:xfrm>
            <a:off x="1371600" y="685800"/>
            <a:ext cx="7467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b="1" smtClean="0">
                <a:solidFill>
                  <a:srgbClr val="FF6600"/>
                </a:solidFill>
              </a:rPr>
              <a:t>Using the CPI</a:t>
            </a:r>
            <a:endParaRPr lang="en-CA" sz="2800" b="1" smtClean="0">
              <a:solidFill>
                <a:srgbClr val="FF66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5250">
                                            <p:txEl>
                                              <p:pRg st="0" end="0"/>
                                            </p:txEl>
                                          </p:spTgt>
                                        </p:tgtEl>
                                        <p:attrNameLst>
                                          <p:attrName>style.visibility</p:attrName>
                                        </p:attrNameLst>
                                      </p:cBhvr>
                                      <p:to>
                                        <p:strVal val="visible"/>
                                      </p:to>
                                    </p:set>
                                    <p:animEffect transition="in" filter="wipe(left)">
                                      <p:cBhvr>
                                        <p:cTn id="7" dur="500"/>
                                        <p:tgtEl>
                                          <p:spTgt spid="5652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5250">
                                            <p:txEl>
                                              <p:pRg st="1" end="1"/>
                                            </p:txEl>
                                          </p:spTgt>
                                        </p:tgtEl>
                                        <p:attrNameLst>
                                          <p:attrName>style.visibility</p:attrName>
                                        </p:attrNameLst>
                                      </p:cBhvr>
                                      <p:to>
                                        <p:strVal val="visible"/>
                                      </p:to>
                                    </p:set>
                                    <p:animEffect transition="in" filter="wipe(left)">
                                      <p:cBhvr>
                                        <p:cTn id="12" dur="500"/>
                                        <p:tgtEl>
                                          <p:spTgt spid="5652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5250">
                                            <p:txEl>
                                              <p:pRg st="2" end="2"/>
                                            </p:txEl>
                                          </p:spTgt>
                                        </p:tgtEl>
                                        <p:attrNameLst>
                                          <p:attrName>style.visibility</p:attrName>
                                        </p:attrNameLst>
                                      </p:cBhvr>
                                      <p:to>
                                        <p:strVal val="visible"/>
                                      </p:to>
                                    </p:set>
                                    <p:animEffect transition="in" filter="wipe(left)">
                                      <p:cBhvr>
                                        <p:cTn id="17" dur="500"/>
                                        <p:tgtEl>
                                          <p:spTgt spid="56525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5250" grpId="0" build="p" bldLvl="3" autoUpdateAnimBg="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ubtitle 2"/>
          <p:cNvSpPr>
            <a:spLocks noGrp="1"/>
          </p:cNvSpPr>
          <p:nvPr>
            <p:ph type="subTitle" idx="1"/>
          </p:nvPr>
        </p:nvSpPr>
        <p:spPr>
          <a:xfrm>
            <a:off x="206375" y="3098800"/>
            <a:ext cx="5422900" cy="619125"/>
          </a:xfrm>
        </p:spPr>
        <p:txBody>
          <a:bodyPr/>
          <a:lstStyle/>
          <a:p>
            <a:endParaRPr lang="en-US" smtClean="0"/>
          </a:p>
        </p:txBody>
      </p:sp>
      <p:sp>
        <p:nvSpPr>
          <p:cNvPr id="163843"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152400" y="1143000"/>
            <a:ext cx="8686800" cy="3477875"/>
          </a:xfrm>
          <a:prstGeom prst="rect">
            <a:avLst/>
          </a:prstGeom>
          <a:noFill/>
        </p:spPr>
        <p:txBody>
          <a:bodyPr>
            <a:spAutoFit/>
          </a:bodyPr>
          <a:lstStyle/>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investment,</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Saving,</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err="1">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Rir</a:t>
            </a: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36"/>
          <p:cNvSpPr>
            <a:spLocks noChangeArrowheads="1"/>
          </p:cNvSpPr>
          <p:nvPr/>
        </p:nvSpPr>
        <p:spPr bwMode="auto">
          <a:xfrm>
            <a:off x="1371600" y="457200"/>
            <a:ext cx="6934200" cy="946150"/>
          </a:xfrm>
          <a:prstGeom prst="rect">
            <a:avLst/>
          </a:prstGeom>
          <a:noFill/>
          <a:ln w="9525">
            <a:noFill/>
            <a:miter lim="800000"/>
            <a:headEnd/>
            <a:tailEnd/>
          </a:ln>
        </p:spPr>
        <p:txBody>
          <a:bodyPr>
            <a:spAutoFit/>
          </a:bodyPr>
          <a:lstStyle/>
          <a:p>
            <a:r>
              <a:rPr lang="en-US" altLang="en-US" sz="2800" b="1">
                <a:solidFill>
                  <a:srgbClr val="00468F"/>
                </a:solidFill>
              </a:rPr>
              <a:t>Investment and</a:t>
            </a:r>
          </a:p>
          <a:p>
            <a:r>
              <a:rPr lang="en-US" altLang="en-US" sz="2800" b="1">
                <a:solidFill>
                  <a:srgbClr val="00468F"/>
                </a:solidFill>
              </a:rPr>
              <a:t>Capital: 1976-2006</a:t>
            </a:r>
            <a:endParaRPr lang="en-US" altLang="en-US" sz="2800">
              <a:solidFill>
                <a:srgbClr val="00468F"/>
              </a:solidFill>
              <a:latin typeface="Charcoal"/>
            </a:endParaRPr>
          </a:p>
        </p:txBody>
      </p:sp>
      <p:sp>
        <p:nvSpPr>
          <p:cNvPr id="61477" name="Text Box 37"/>
          <p:cNvSpPr txBox="1">
            <a:spLocks noChangeArrowheads="1"/>
          </p:cNvSpPr>
          <p:nvPr/>
        </p:nvSpPr>
        <p:spPr bwMode="auto">
          <a:xfrm>
            <a:off x="457200" y="1447800"/>
            <a:ext cx="4114800" cy="3925888"/>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Part (a) shows gross investment and depreciation.</a:t>
            </a:r>
          </a:p>
          <a:p>
            <a:pPr>
              <a:spcBef>
                <a:spcPct val="50000"/>
              </a:spcBef>
            </a:pPr>
            <a:r>
              <a:rPr lang="en-US" altLang="en-US" sz="2400">
                <a:solidFill>
                  <a:srgbClr val="000000"/>
                </a:solidFill>
              </a:rPr>
              <a:t>The gap between gross investment and depreciation is net investment.</a:t>
            </a:r>
          </a:p>
          <a:p>
            <a:pPr>
              <a:spcBef>
                <a:spcPct val="50000"/>
              </a:spcBef>
            </a:pPr>
            <a:r>
              <a:rPr lang="en-US" altLang="en-US" sz="2400">
                <a:solidFill>
                  <a:srgbClr val="000000"/>
                </a:solidFill>
              </a:rPr>
              <a:t>Part (b) shows net investment.</a:t>
            </a:r>
          </a:p>
          <a:p>
            <a:pPr>
              <a:spcBef>
                <a:spcPct val="50000"/>
              </a:spcBef>
            </a:pPr>
            <a:r>
              <a:rPr lang="en-US" altLang="en-US" sz="2400">
                <a:solidFill>
                  <a:srgbClr val="000000"/>
                </a:solidFill>
              </a:rPr>
              <a:t>Part (c) shows the capital stock.</a:t>
            </a:r>
            <a:endParaRPr lang="en-US" altLang="en-US" sz="2400" b="1">
              <a:solidFill>
                <a:srgbClr val="000000"/>
              </a:solidFill>
            </a:endParaRPr>
          </a:p>
        </p:txBody>
      </p:sp>
      <p:pic>
        <p:nvPicPr>
          <p:cNvPr id="164868" name="Picture 40" descr="eou2601a"/>
          <p:cNvPicPr>
            <a:picLocks noChangeAspect="1" noChangeArrowheads="1"/>
          </p:cNvPicPr>
          <p:nvPr/>
        </p:nvPicPr>
        <p:blipFill>
          <a:blip r:embed="rId3"/>
          <a:srcRect/>
          <a:stretch>
            <a:fillRect/>
          </a:stretch>
        </p:blipFill>
        <p:spPr bwMode="auto">
          <a:xfrm>
            <a:off x="4852988" y="685800"/>
            <a:ext cx="4025900" cy="6019800"/>
          </a:xfrm>
          <a:prstGeom prst="rect">
            <a:avLst/>
          </a:prstGeom>
          <a:noFill/>
          <a:ln w="9525">
            <a:noFill/>
            <a:miter lim="800000"/>
            <a:headEnd/>
            <a:tailEnd/>
          </a:ln>
        </p:spPr>
      </p:pic>
      <p:pic>
        <p:nvPicPr>
          <p:cNvPr id="61481" name="Picture 41" descr="eou2601b"/>
          <p:cNvPicPr>
            <a:picLocks noChangeAspect="1" noChangeArrowheads="1"/>
          </p:cNvPicPr>
          <p:nvPr/>
        </p:nvPicPr>
        <p:blipFill>
          <a:blip r:embed="rId4"/>
          <a:srcRect/>
          <a:stretch>
            <a:fillRect/>
          </a:stretch>
        </p:blipFill>
        <p:spPr bwMode="auto">
          <a:xfrm>
            <a:off x="4852988" y="685800"/>
            <a:ext cx="4025900" cy="6019800"/>
          </a:xfrm>
          <a:prstGeom prst="rect">
            <a:avLst/>
          </a:prstGeom>
          <a:noFill/>
          <a:ln w="9525">
            <a:noFill/>
            <a:miter lim="800000"/>
            <a:headEnd/>
            <a:tailEnd/>
          </a:ln>
        </p:spPr>
      </p:pic>
      <p:pic>
        <p:nvPicPr>
          <p:cNvPr id="61482" name="Picture 42" descr="eou2601c"/>
          <p:cNvPicPr>
            <a:picLocks noChangeAspect="1" noChangeArrowheads="1"/>
          </p:cNvPicPr>
          <p:nvPr/>
        </p:nvPicPr>
        <p:blipFill>
          <a:blip r:embed="rId5"/>
          <a:srcRect/>
          <a:stretch>
            <a:fillRect/>
          </a:stretch>
        </p:blipFill>
        <p:spPr bwMode="auto">
          <a:xfrm>
            <a:off x="4852988" y="685800"/>
            <a:ext cx="4025900" cy="6019800"/>
          </a:xfrm>
          <a:prstGeom prst="rect">
            <a:avLst/>
          </a:prstGeom>
          <a:noFill/>
          <a:ln w="9525">
            <a:noFill/>
            <a:miter lim="800000"/>
            <a:headEnd/>
            <a:tailEnd/>
          </a:ln>
        </p:spPr>
      </p:pic>
      <p:pic>
        <p:nvPicPr>
          <p:cNvPr id="61483" name="Picture 43" descr="eou2601d"/>
          <p:cNvPicPr>
            <a:picLocks noChangeAspect="1" noChangeArrowheads="1"/>
          </p:cNvPicPr>
          <p:nvPr/>
        </p:nvPicPr>
        <p:blipFill>
          <a:blip r:embed="rId6"/>
          <a:srcRect/>
          <a:stretch>
            <a:fillRect/>
          </a:stretch>
        </p:blipFill>
        <p:spPr bwMode="auto">
          <a:xfrm>
            <a:off x="4852988" y="685800"/>
            <a:ext cx="4025900" cy="6019800"/>
          </a:xfrm>
          <a:prstGeom prst="rect">
            <a:avLst/>
          </a:prstGeom>
          <a:noFill/>
          <a:ln w="9525">
            <a:noFill/>
            <a:miter lim="800000"/>
            <a:headEnd/>
            <a:tailEnd/>
          </a:ln>
        </p:spPr>
      </p:pic>
      <p:pic>
        <p:nvPicPr>
          <p:cNvPr id="61484" name="Picture 44" descr="eou2601e"/>
          <p:cNvPicPr>
            <a:picLocks noChangeAspect="1" noChangeArrowheads="1"/>
          </p:cNvPicPr>
          <p:nvPr/>
        </p:nvPicPr>
        <p:blipFill>
          <a:blip r:embed="rId7"/>
          <a:srcRect/>
          <a:stretch>
            <a:fillRect/>
          </a:stretch>
        </p:blipFill>
        <p:spPr bwMode="auto">
          <a:xfrm>
            <a:off x="4852988" y="685800"/>
            <a:ext cx="4025900" cy="6019800"/>
          </a:xfrm>
          <a:prstGeom prst="rect">
            <a:avLst/>
          </a:prstGeom>
          <a:noFill/>
          <a:ln w="9525">
            <a:noFill/>
            <a:miter lim="800000"/>
            <a:headEnd/>
            <a:tailEnd/>
          </a:ln>
        </p:spPr>
      </p:pic>
      <p:pic>
        <p:nvPicPr>
          <p:cNvPr id="61485" name="Picture 45" descr="eou2601f"/>
          <p:cNvPicPr>
            <a:picLocks noChangeAspect="1" noChangeArrowheads="1"/>
          </p:cNvPicPr>
          <p:nvPr/>
        </p:nvPicPr>
        <p:blipFill>
          <a:blip r:embed="rId8"/>
          <a:srcRect/>
          <a:stretch>
            <a:fillRect/>
          </a:stretch>
        </p:blipFill>
        <p:spPr bwMode="auto">
          <a:xfrm>
            <a:off x="4852988" y="685800"/>
            <a:ext cx="4025900" cy="6019800"/>
          </a:xfrm>
          <a:prstGeom prst="rect">
            <a:avLst/>
          </a:prstGeom>
          <a:noFill/>
          <a:ln w="9525">
            <a:noFill/>
            <a:miter lim="800000"/>
            <a:headEnd/>
            <a:tailEnd/>
          </a:ln>
        </p:spPr>
      </p:pic>
    </p:spTree>
  </p:cSld>
  <p:clrMapOvr>
    <a:masterClrMapping/>
  </p:clrMapOvr>
  <p:transition spd="med">
    <p:strips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1477">
                                            <p:txEl>
                                              <p:pRg st="0" end="0"/>
                                            </p:txEl>
                                          </p:spTgt>
                                        </p:tgtEl>
                                        <p:attrNameLst>
                                          <p:attrName>style.visibility</p:attrName>
                                        </p:attrNameLst>
                                      </p:cBhvr>
                                      <p:to>
                                        <p:strVal val="visible"/>
                                      </p:to>
                                    </p:set>
                                    <p:animEffect transition="in" filter="wipe(left)">
                                      <p:cBhvr>
                                        <p:cTn id="7" dur="500"/>
                                        <p:tgtEl>
                                          <p:spTgt spid="61477">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1481"/>
                                        </p:tgtEl>
                                        <p:attrNameLst>
                                          <p:attrName>style.visibility</p:attrName>
                                        </p:attrNameLst>
                                      </p:cBhvr>
                                      <p:to>
                                        <p:strVal val="visible"/>
                                      </p:to>
                                    </p:set>
                                    <p:animEffect transition="in" filter="wipe(left)">
                                      <p:cBhvr>
                                        <p:cTn id="11" dur="1000"/>
                                        <p:tgtEl>
                                          <p:spTgt spid="61481"/>
                                        </p:tgtEl>
                                      </p:cBhvr>
                                    </p:animEffect>
                                  </p:childTnLst>
                                </p:cTn>
                              </p:par>
                              <p:par>
                                <p:cTn id="12" presetID="22" presetClass="entr" presetSubtype="8" fill="hold" nodeType="withEffect">
                                  <p:stCondLst>
                                    <p:cond delay="0"/>
                                  </p:stCondLst>
                                  <p:childTnLst>
                                    <p:set>
                                      <p:cBhvr>
                                        <p:cTn id="13" dur="1" fill="hold">
                                          <p:stCondLst>
                                            <p:cond delay="0"/>
                                          </p:stCondLst>
                                        </p:cTn>
                                        <p:tgtEl>
                                          <p:spTgt spid="61482"/>
                                        </p:tgtEl>
                                        <p:attrNameLst>
                                          <p:attrName>style.visibility</p:attrName>
                                        </p:attrNameLst>
                                      </p:cBhvr>
                                      <p:to>
                                        <p:strVal val="visible"/>
                                      </p:to>
                                    </p:set>
                                    <p:animEffect transition="in" filter="wipe(left)">
                                      <p:cBhvr>
                                        <p:cTn id="14" dur="1000"/>
                                        <p:tgtEl>
                                          <p:spTgt spid="6148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1477">
                                            <p:txEl>
                                              <p:pRg st="1" end="1"/>
                                            </p:txEl>
                                          </p:spTgt>
                                        </p:tgtEl>
                                        <p:attrNameLst>
                                          <p:attrName>style.visibility</p:attrName>
                                        </p:attrNameLst>
                                      </p:cBhvr>
                                      <p:to>
                                        <p:strVal val="visible"/>
                                      </p:to>
                                    </p:set>
                                    <p:animEffect transition="in" filter="wipe(left)">
                                      <p:cBhvr>
                                        <p:cTn id="19" dur="500"/>
                                        <p:tgtEl>
                                          <p:spTgt spid="61477">
                                            <p:txEl>
                                              <p:pRg st="1" end="1"/>
                                            </p:txEl>
                                          </p:spTgt>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61483"/>
                                        </p:tgtEl>
                                        <p:attrNameLst>
                                          <p:attrName>style.visibility</p:attrName>
                                        </p:attrNameLst>
                                      </p:cBhvr>
                                      <p:to>
                                        <p:strVal val="visible"/>
                                      </p:to>
                                    </p:set>
                                    <p:animEffect transition="in" filter="fade">
                                      <p:cBhvr>
                                        <p:cTn id="23" dur="500"/>
                                        <p:tgtEl>
                                          <p:spTgt spid="6148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61477">
                                            <p:txEl>
                                              <p:pRg st="2" end="2"/>
                                            </p:txEl>
                                          </p:spTgt>
                                        </p:tgtEl>
                                        <p:attrNameLst>
                                          <p:attrName>style.visibility</p:attrName>
                                        </p:attrNameLst>
                                      </p:cBhvr>
                                      <p:to>
                                        <p:strVal val="visible"/>
                                      </p:to>
                                    </p:set>
                                    <p:animEffect transition="in" filter="wipe(left)">
                                      <p:cBhvr>
                                        <p:cTn id="28" dur="500"/>
                                        <p:tgtEl>
                                          <p:spTgt spid="61477">
                                            <p:txEl>
                                              <p:pRg st="2" end="2"/>
                                            </p:txEl>
                                          </p:spTgt>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61484"/>
                                        </p:tgtEl>
                                        <p:attrNameLst>
                                          <p:attrName>style.visibility</p:attrName>
                                        </p:attrNameLst>
                                      </p:cBhvr>
                                      <p:to>
                                        <p:strVal val="visible"/>
                                      </p:to>
                                    </p:set>
                                    <p:animEffect transition="in" filter="wipe(left)">
                                      <p:cBhvr>
                                        <p:cTn id="32" dur="1000"/>
                                        <p:tgtEl>
                                          <p:spTgt spid="6148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1477">
                                            <p:txEl>
                                              <p:pRg st="3" end="3"/>
                                            </p:txEl>
                                          </p:spTgt>
                                        </p:tgtEl>
                                        <p:attrNameLst>
                                          <p:attrName>style.visibility</p:attrName>
                                        </p:attrNameLst>
                                      </p:cBhvr>
                                      <p:to>
                                        <p:strVal val="visible"/>
                                      </p:to>
                                    </p:set>
                                    <p:animEffect transition="in" filter="wipe(left)">
                                      <p:cBhvr>
                                        <p:cTn id="37" dur="500"/>
                                        <p:tgtEl>
                                          <p:spTgt spid="61477">
                                            <p:txEl>
                                              <p:pRg st="3" end="3"/>
                                            </p:txEl>
                                          </p:spTgt>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61485"/>
                                        </p:tgtEl>
                                        <p:attrNameLst>
                                          <p:attrName>style.visibility</p:attrName>
                                        </p:attrNameLst>
                                      </p:cBhvr>
                                      <p:to>
                                        <p:strVal val="visible"/>
                                      </p:to>
                                    </p:set>
                                    <p:animEffect transition="in" filter="wipe(left)">
                                      <p:cBhvr>
                                        <p:cTn id="41" dur="1000"/>
                                        <p:tgtEl>
                                          <p:spTgt spid="61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eou2601a"/>
          <p:cNvPicPr>
            <a:picLocks noChangeAspect="1" noChangeArrowheads="1"/>
          </p:cNvPicPr>
          <p:nvPr/>
        </p:nvPicPr>
        <p:blipFill>
          <a:blip r:embed="rId3"/>
          <a:srcRect/>
          <a:stretch>
            <a:fillRect/>
          </a:stretch>
        </p:blipFill>
        <p:spPr bwMode="auto">
          <a:xfrm>
            <a:off x="4852988" y="685800"/>
            <a:ext cx="4025900" cy="6019800"/>
          </a:xfrm>
          <a:prstGeom prst="rect">
            <a:avLst/>
          </a:prstGeom>
          <a:noFill/>
          <a:ln w="9525">
            <a:noFill/>
            <a:miter lim="800000"/>
            <a:headEnd/>
            <a:tailEnd/>
          </a:ln>
        </p:spPr>
      </p:pic>
      <p:pic>
        <p:nvPicPr>
          <p:cNvPr id="165891" name="Picture 3" descr="eou2601b"/>
          <p:cNvPicPr>
            <a:picLocks noChangeAspect="1" noChangeArrowheads="1"/>
          </p:cNvPicPr>
          <p:nvPr/>
        </p:nvPicPr>
        <p:blipFill>
          <a:blip r:embed="rId4"/>
          <a:srcRect/>
          <a:stretch>
            <a:fillRect/>
          </a:stretch>
        </p:blipFill>
        <p:spPr bwMode="auto">
          <a:xfrm>
            <a:off x="4852988" y="685800"/>
            <a:ext cx="4025900" cy="6019800"/>
          </a:xfrm>
          <a:prstGeom prst="rect">
            <a:avLst/>
          </a:prstGeom>
          <a:noFill/>
          <a:ln w="9525">
            <a:noFill/>
            <a:miter lim="800000"/>
            <a:headEnd/>
            <a:tailEnd/>
          </a:ln>
        </p:spPr>
      </p:pic>
      <p:pic>
        <p:nvPicPr>
          <p:cNvPr id="165892" name="Picture 4" descr="eou2601c"/>
          <p:cNvPicPr>
            <a:picLocks noChangeAspect="1" noChangeArrowheads="1"/>
          </p:cNvPicPr>
          <p:nvPr/>
        </p:nvPicPr>
        <p:blipFill>
          <a:blip r:embed="rId5"/>
          <a:srcRect/>
          <a:stretch>
            <a:fillRect/>
          </a:stretch>
        </p:blipFill>
        <p:spPr bwMode="auto">
          <a:xfrm>
            <a:off x="4852988" y="685800"/>
            <a:ext cx="4025900" cy="6019800"/>
          </a:xfrm>
          <a:prstGeom prst="rect">
            <a:avLst/>
          </a:prstGeom>
          <a:noFill/>
          <a:ln w="9525">
            <a:noFill/>
            <a:miter lim="800000"/>
            <a:headEnd/>
            <a:tailEnd/>
          </a:ln>
        </p:spPr>
      </p:pic>
      <p:pic>
        <p:nvPicPr>
          <p:cNvPr id="165893" name="Picture 5" descr="eou2601d"/>
          <p:cNvPicPr>
            <a:picLocks noChangeAspect="1" noChangeArrowheads="1"/>
          </p:cNvPicPr>
          <p:nvPr/>
        </p:nvPicPr>
        <p:blipFill>
          <a:blip r:embed="rId6"/>
          <a:srcRect/>
          <a:stretch>
            <a:fillRect/>
          </a:stretch>
        </p:blipFill>
        <p:spPr bwMode="auto">
          <a:xfrm>
            <a:off x="4852988" y="685800"/>
            <a:ext cx="4025900" cy="6019800"/>
          </a:xfrm>
          <a:prstGeom prst="rect">
            <a:avLst/>
          </a:prstGeom>
          <a:noFill/>
          <a:ln w="9525">
            <a:noFill/>
            <a:miter lim="800000"/>
            <a:headEnd/>
            <a:tailEnd/>
          </a:ln>
        </p:spPr>
      </p:pic>
      <p:pic>
        <p:nvPicPr>
          <p:cNvPr id="165894" name="Picture 6" descr="eou2601e"/>
          <p:cNvPicPr>
            <a:picLocks noChangeAspect="1" noChangeArrowheads="1"/>
          </p:cNvPicPr>
          <p:nvPr/>
        </p:nvPicPr>
        <p:blipFill>
          <a:blip r:embed="rId7"/>
          <a:srcRect/>
          <a:stretch>
            <a:fillRect/>
          </a:stretch>
        </p:blipFill>
        <p:spPr bwMode="auto">
          <a:xfrm>
            <a:off x="4852988" y="685800"/>
            <a:ext cx="4025900" cy="6019800"/>
          </a:xfrm>
          <a:prstGeom prst="rect">
            <a:avLst/>
          </a:prstGeom>
          <a:noFill/>
          <a:ln w="9525">
            <a:noFill/>
            <a:miter lim="800000"/>
            <a:headEnd/>
            <a:tailEnd/>
          </a:ln>
        </p:spPr>
      </p:pic>
      <p:pic>
        <p:nvPicPr>
          <p:cNvPr id="165895" name="Picture 7" descr="eou2601f"/>
          <p:cNvPicPr>
            <a:picLocks noChangeAspect="1" noChangeArrowheads="1"/>
          </p:cNvPicPr>
          <p:nvPr/>
        </p:nvPicPr>
        <p:blipFill>
          <a:blip r:embed="rId8"/>
          <a:srcRect/>
          <a:stretch>
            <a:fillRect/>
          </a:stretch>
        </p:blipFill>
        <p:spPr bwMode="auto">
          <a:xfrm>
            <a:off x="4852988" y="685800"/>
            <a:ext cx="4025900" cy="6019800"/>
          </a:xfrm>
          <a:prstGeom prst="rect">
            <a:avLst/>
          </a:prstGeom>
          <a:noFill/>
          <a:ln w="9525">
            <a:noFill/>
            <a:miter lim="800000"/>
            <a:headEnd/>
            <a:tailEnd/>
          </a:ln>
        </p:spPr>
      </p:pic>
      <p:pic>
        <p:nvPicPr>
          <p:cNvPr id="102408" name="Picture 8" descr="eou2601g"/>
          <p:cNvPicPr>
            <a:picLocks noChangeAspect="1" noChangeArrowheads="1"/>
          </p:cNvPicPr>
          <p:nvPr/>
        </p:nvPicPr>
        <p:blipFill>
          <a:blip r:embed="rId9"/>
          <a:srcRect/>
          <a:stretch>
            <a:fillRect/>
          </a:stretch>
        </p:blipFill>
        <p:spPr bwMode="auto">
          <a:xfrm>
            <a:off x="4852988" y="685800"/>
            <a:ext cx="4025900" cy="6019800"/>
          </a:xfrm>
          <a:prstGeom prst="rect">
            <a:avLst/>
          </a:prstGeom>
          <a:noFill/>
          <a:ln w="9525">
            <a:noFill/>
            <a:miter lim="800000"/>
            <a:headEnd/>
            <a:tailEnd/>
          </a:ln>
        </p:spPr>
      </p:pic>
      <p:sp>
        <p:nvSpPr>
          <p:cNvPr id="165897" name="Rectangle 9"/>
          <p:cNvSpPr>
            <a:spLocks noChangeArrowheads="1"/>
          </p:cNvSpPr>
          <p:nvPr/>
        </p:nvSpPr>
        <p:spPr bwMode="auto">
          <a:xfrm>
            <a:off x="1371600" y="457200"/>
            <a:ext cx="6934200" cy="946150"/>
          </a:xfrm>
          <a:prstGeom prst="rect">
            <a:avLst/>
          </a:prstGeom>
          <a:noFill/>
          <a:ln w="9525">
            <a:noFill/>
            <a:miter lim="800000"/>
            <a:headEnd/>
            <a:tailEnd/>
          </a:ln>
        </p:spPr>
        <p:txBody>
          <a:bodyPr>
            <a:spAutoFit/>
          </a:bodyPr>
          <a:lstStyle/>
          <a:p>
            <a:r>
              <a:rPr lang="en-US" altLang="en-US" sz="2800" b="1">
                <a:solidFill>
                  <a:srgbClr val="00468F"/>
                </a:solidFill>
              </a:rPr>
              <a:t>Investment and</a:t>
            </a:r>
          </a:p>
          <a:p>
            <a:r>
              <a:rPr lang="en-US" altLang="en-US" sz="2800" b="1">
                <a:solidFill>
                  <a:srgbClr val="00468F"/>
                </a:solidFill>
              </a:rPr>
              <a:t>Capital: 1976-2006</a:t>
            </a:r>
            <a:endParaRPr lang="en-US" altLang="en-US" sz="2800">
              <a:solidFill>
                <a:srgbClr val="00468F"/>
              </a:solidFill>
              <a:latin typeface="Charcoal"/>
            </a:endParaRPr>
          </a:p>
        </p:txBody>
      </p:sp>
      <p:sp>
        <p:nvSpPr>
          <p:cNvPr id="102410" name="Text Box 10"/>
          <p:cNvSpPr txBox="1">
            <a:spLocks noChangeArrowheads="1"/>
          </p:cNvSpPr>
          <p:nvPr/>
        </p:nvSpPr>
        <p:spPr bwMode="auto">
          <a:xfrm>
            <a:off x="228600" y="1524000"/>
            <a:ext cx="4495800" cy="3195638"/>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Gross investment increases in most years and increased rapidly during the booming 1990s, but it decreases in recession years—see part (a) of the figure. </a:t>
            </a:r>
          </a:p>
          <a:p>
            <a:pPr>
              <a:spcBef>
                <a:spcPct val="50000"/>
              </a:spcBef>
            </a:pPr>
            <a:r>
              <a:rPr lang="en-US" altLang="en-US" sz="2400">
                <a:solidFill>
                  <a:srgbClr val="000000"/>
                </a:solidFill>
              </a:rPr>
              <a:t>Recession years are highlighted in red.</a:t>
            </a:r>
            <a:r>
              <a:rPr lang="en-US" altLang="en-US" sz="2400" b="1">
                <a:solidFill>
                  <a:srgbClr val="000000"/>
                </a:solidFill>
              </a:rPr>
              <a:t> </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2410">
                                            <p:txEl>
                                              <p:pRg st="0" end="0"/>
                                            </p:txEl>
                                          </p:spTgt>
                                        </p:tgtEl>
                                        <p:attrNameLst>
                                          <p:attrName>style.visibility</p:attrName>
                                        </p:attrNameLst>
                                      </p:cBhvr>
                                      <p:to>
                                        <p:strVal val="visible"/>
                                      </p:to>
                                    </p:set>
                                    <p:animEffect transition="in" filter="wipe(left)">
                                      <p:cBhvr>
                                        <p:cTn id="7" dur="500"/>
                                        <p:tgtEl>
                                          <p:spTgt spid="1024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2410">
                                            <p:txEl>
                                              <p:pRg st="1" end="1"/>
                                            </p:txEl>
                                          </p:spTgt>
                                        </p:tgtEl>
                                        <p:attrNameLst>
                                          <p:attrName>style.visibility</p:attrName>
                                        </p:attrNameLst>
                                      </p:cBhvr>
                                      <p:to>
                                        <p:strVal val="visible"/>
                                      </p:to>
                                    </p:set>
                                    <p:animEffect transition="in" filter="wipe(left)">
                                      <p:cBhvr>
                                        <p:cTn id="12" dur="500"/>
                                        <p:tgtEl>
                                          <p:spTgt spid="102410">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2408"/>
                                        </p:tgtEl>
                                        <p:attrNameLst>
                                          <p:attrName>style.visibility</p:attrName>
                                        </p:attrNameLst>
                                      </p:cBhvr>
                                      <p:to>
                                        <p:strVal val="visible"/>
                                      </p:to>
                                    </p:set>
                                    <p:animEffect transition="in" filter="fade">
                                      <p:cBhvr>
                                        <p:cTn id="16" dur="500"/>
                                        <p:tgtEl>
                                          <p:spTgt spid="102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10"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eou2601a"/>
          <p:cNvPicPr>
            <a:picLocks noChangeAspect="1" noChangeArrowheads="1"/>
          </p:cNvPicPr>
          <p:nvPr/>
        </p:nvPicPr>
        <p:blipFill>
          <a:blip r:embed="rId3"/>
          <a:srcRect/>
          <a:stretch>
            <a:fillRect/>
          </a:stretch>
        </p:blipFill>
        <p:spPr bwMode="auto">
          <a:xfrm>
            <a:off x="4852988" y="685800"/>
            <a:ext cx="4025900" cy="6019800"/>
          </a:xfrm>
          <a:prstGeom prst="rect">
            <a:avLst/>
          </a:prstGeom>
          <a:noFill/>
          <a:ln w="9525">
            <a:noFill/>
            <a:miter lim="800000"/>
            <a:headEnd/>
            <a:tailEnd/>
          </a:ln>
        </p:spPr>
      </p:pic>
      <p:pic>
        <p:nvPicPr>
          <p:cNvPr id="166915" name="Picture 3" descr="eou2601b"/>
          <p:cNvPicPr>
            <a:picLocks noChangeAspect="1" noChangeArrowheads="1"/>
          </p:cNvPicPr>
          <p:nvPr/>
        </p:nvPicPr>
        <p:blipFill>
          <a:blip r:embed="rId4"/>
          <a:srcRect/>
          <a:stretch>
            <a:fillRect/>
          </a:stretch>
        </p:blipFill>
        <p:spPr bwMode="auto">
          <a:xfrm>
            <a:off x="4852988" y="685800"/>
            <a:ext cx="4025900" cy="6019800"/>
          </a:xfrm>
          <a:prstGeom prst="rect">
            <a:avLst/>
          </a:prstGeom>
          <a:noFill/>
          <a:ln w="9525">
            <a:noFill/>
            <a:miter lim="800000"/>
            <a:headEnd/>
            <a:tailEnd/>
          </a:ln>
        </p:spPr>
      </p:pic>
      <p:pic>
        <p:nvPicPr>
          <p:cNvPr id="166916" name="Picture 4" descr="eou2601c"/>
          <p:cNvPicPr>
            <a:picLocks noChangeAspect="1" noChangeArrowheads="1"/>
          </p:cNvPicPr>
          <p:nvPr/>
        </p:nvPicPr>
        <p:blipFill>
          <a:blip r:embed="rId5"/>
          <a:srcRect/>
          <a:stretch>
            <a:fillRect/>
          </a:stretch>
        </p:blipFill>
        <p:spPr bwMode="auto">
          <a:xfrm>
            <a:off x="4852988" y="685800"/>
            <a:ext cx="4025900" cy="6019800"/>
          </a:xfrm>
          <a:prstGeom prst="rect">
            <a:avLst/>
          </a:prstGeom>
          <a:noFill/>
          <a:ln w="9525">
            <a:noFill/>
            <a:miter lim="800000"/>
            <a:headEnd/>
            <a:tailEnd/>
          </a:ln>
        </p:spPr>
      </p:pic>
      <p:pic>
        <p:nvPicPr>
          <p:cNvPr id="166917" name="Picture 5" descr="eou2601d"/>
          <p:cNvPicPr>
            <a:picLocks noChangeAspect="1" noChangeArrowheads="1"/>
          </p:cNvPicPr>
          <p:nvPr/>
        </p:nvPicPr>
        <p:blipFill>
          <a:blip r:embed="rId6"/>
          <a:srcRect/>
          <a:stretch>
            <a:fillRect/>
          </a:stretch>
        </p:blipFill>
        <p:spPr bwMode="auto">
          <a:xfrm>
            <a:off x="4852988" y="685800"/>
            <a:ext cx="4025900" cy="6019800"/>
          </a:xfrm>
          <a:prstGeom prst="rect">
            <a:avLst/>
          </a:prstGeom>
          <a:noFill/>
          <a:ln w="9525">
            <a:noFill/>
            <a:miter lim="800000"/>
            <a:headEnd/>
            <a:tailEnd/>
          </a:ln>
        </p:spPr>
      </p:pic>
      <p:pic>
        <p:nvPicPr>
          <p:cNvPr id="166918" name="Picture 6" descr="eou2601e"/>
          <p:cNvPicPr>
            <a:picLocks noChangeAspect="1" noChangeArrowheads="1"/>
          </p:cNvPicPr>
          <p:nvPr/>
        </p:nvPicPr>
        <p:blipFill>
          <a:blip r:embed="rId7"/>
          <a:srcRect/>
          <a:stretch>
            <a:fillRect/>
          </a:stretch>
        </p:blipFill>
        <p:spPr bwMode="auto">
          <a:xfrm>
            <a:off x="4852988" y="685800"/>
            <a:ext cx="4025900" cy="6019800"/>
          </a:xfrm>
          <a:prstGeom prst="rect">
            <a:avLst/>
          </a:prstGeom>
          <a:noFill/>
          <a:ln w="9525">
            <a:noFill/>
            <a:miter lim="800000"/>
            <a:headEnd/>
            <a:tailEnd/>
          </a:ln>
        </p:spPr>
      </p:pic>
      <p:pic>
        <p:nvPicPr>
          <p:cNvPr id="166919" name="Picture 7" descr="eou2601f"/>
          <p:cNvPicPr>
            <a:picLocks noChangeAspect="1" noChangeArrowheads="1"/>
          </p:cNvPicPr>
          <p:nvPr/>
        </p:nvPicPr>
        <p:blipFill>
          <a:blip r:embed="rId8"/>
          <a:srcRect/>
          <a:stretch>
            <a:fillRect/>
          </a:stretch>
        </p:blipFill>
        <p:spPr bwMode="auto">
          <a:xfrm>
            <a:off x="4852988" y="685800"/>
            <a:ext cx="4025900" cy="6019800"/>
          </a:xfrm>
          <a:prstGeom prst="rect">
            <a:avLst/>
          </a:prstGeom>
          <a:noFill/>
          <a:ln w="9525">
            <a:noFill/>
            <a:miter lim="800000"/>
            <a:headEnd/>
            <a:tailEnd/>
          </a:ln>
        </p:spPr>
      </p:pic>
      <p:pic>
        <p:nvPicPr>
          <p:cNvPr id="166920" name="Picture 8" descr="eou2601g"/>
          <p:cNvPicPr>
            <a:picLocks noChangeAspect="1" noChangeArrowheads="1"/>
          </p:cNvPicPr>
          <p:nvPr/>
        </p:nvPicPr>
        <p:blipFill>
          <a:blip r:embed="rId9"/>
          <a:srcRect/>
          <a:stretch>
            <a:fillRect/>
          </a:stretch>
        </p:blipFill>
        <p:spPr bwMode="auto">
          <a:xfrm>
            <a:off x="4852988" y="685800"/>
            <a:ext cx="4025900" cy="6019800"/>
          </a:xfrm>
          <a:prstGeom prst="rect">
            <a:avLst/>
          </a:prstGeom>
          <a:noFill/>
          <a:ln w="9525">
            <a:noFill/>
            <a:miter lim="800000"/>
            <a:headEnd/>
            <a:tailEnd/>
          </a:ln>
        </p:spPr>
      </p:pic>
      <p:sp>
        <p:nvSpPr>
          <p:cNvPr id="166921" name="Rectangle 9"/>
          <p:cNvSpPr>
            <a:spLocks noChangeArrowheads="1"/>
          </p:cNvSpPr>
          <p:nvPr/>
        </p:nvSpPr>
        <p:spPr bwMode="auto">
          <a:xfrm>
            <a:off x="1371600" y="457200"/>
            <a:ext cx="6934200" cy="946150"/>
          </a:xfrm>
          <a:prstGeom prst="rect">
            <a:avLst/>
          </a:prstGeom>
          <a:noFill/>
          <a:ln w="9525">
            <a:noFill/>
            <a:miter lim="800000"/>
            <a:headEnd/>
            <a:tailEnd/>
          </a:ln>
        </p:spPr>
        <p:txBody>
          <a:bodyPr>
            <a:spAutoFit/>
          </a:bodyPr>
          <a:lstStyle/>
          <a:p>
            <a:r>
              <a:rPr lang="en-US" altLang="en-US" sz="2800" b="1">
                <a:solidFill>
                  <a:srgbClr val="00468F"/>
                </a:solidFill>
              </a:rPr>
              <a:t>Investment and</a:t>
            </a:r>
          </a:p>
          <a:p>
            <a:r>
              <a:rPr lang="en-US" altLang="en-US" sz="2800" b="1">
                <a:solidFill>
                  <a:srgbClr val="00468F"/>
                </a:solidFill>
              </a:rPr>
              <a:t>Capital: 1976-2006</a:t>
            </a:r>
            <a:endParaRPr lang="en-US" altLang="en-US" sz="2800">
              <a:solidFill>
                <a:srgbClr val="00468F"/>
              </a:solidFill>
              <a:latin typeface="Charcoal"/>
            </a:endParaRPr>
          </a:p>
        </p:txBody>
      </p:sp>
      <p:sp>
        <p:nvSpPr>
          <p:cNvPr id="104463" name="Text Box 15"/>
          <p:cNvSpPr txBox="1">
            <a:spLocks noChangeArrowheads="1"/>
          </p:cNvSpPr>
          <p:nvPr/>
        </p:nvSpPr>
        <p:spPr bwMode="auto">
          <a:xfrm>
            <a:off x="228600" y="1524000"/>
            <a:ext cx="4495800" cy="48387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Depreciation increases in most years.</a:t>
            </a:r>
          </a:p>
          <a:p>
            <a:pPr>
              <a:spcBef>
                <a:spcPct val="50000"/>
              </a:spcBef>
            </a:pPr>
            <a:r>
              <a:rPr lang="en-US" altLang="en-US" sz="2400">
                <a:solidFill>
                  <a:srgbClr val="000000"/>
                </a:solidFill>
              </a:rPr>
              <a:t>Like gross investment, net investment increased rapidly during the 1990s expansion.</a:t>
            </a:r>
          </a:p>
          <a:p>
            <a:pPr>
              <a:spcBef>
                <a:spcPct val="50000"/>
              </a:spcBef>
            </a:pPr>
            <a:r>
              <a:rPr lang="en-US" altLang="en-US" sz="2400">
                <a:solidFill>
                  <a:srgbClr val="000000"/>
                </a:solidFill>
              </a:rPr>
              <a:t>Because net investment is always positive, the quantity of capital increases each year despite huge swings in net investment because the quantity of capital is large in comparison to net investment.</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463">
                                            <p:txEl>
                                              <p:pRg st="0" end="0"/>
                                            </p:txEl>
                                          </p:spTgt>
                                        </p:tgtEl>
                                        <p:attrNameLst>
                                          <p:attrName>style.visibility</p:attrName>
                                        </p:attrNameLst>
                                      </p:cBhvr>
                                      <p:to>
                                        <p:strVal val="visible"/>
                                      </p:to>
                                    </p:set>
                                    <p:animEffect transition="in" filter="wipe(left)">
                                      <p:cBhvr>
                                        <p:cTn id="7" dur="500"/>
                                        <p:tgtEl>
                                          <p:spTgt spid="1044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4463">
                                            <p:txEl>
                                              <p:pRg st="1" end="1"/>
                                            </p:txEl>
                                          </p:spTgt>
                                        </p:tgtEl>
                                        <p:attrNameLst>
                                          <p:attrName>style.visibility</p:attrName>
                                        </p:attrNameLst>
                                      </p:cBhvr>
                                      <p:to>
                                        <p:strVal val="visible"/>
                                      </p:to>
                                    </p:set>
                                    <p:animEffect transition="in" filter="wipe(left)">
                                      <p:cBhvr>
                                        <p:cTn id="12" dur="500"/>
                                        <p:tgtEl>
                                          <p:spTgt spid="1044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4463">
                                            <p:txEl>
                                              <p:pRg st="2" end="2"/>
                                            </p:txEl>
                                          </p:spTgt>
                                        </p:tgtEl>
                                        <p:attrNameLst>
                                          <p:attrName>style.visibility</p:attrName>
                                        </p:attrNameLst>
                                      </p:cBhvr>
                                      <p:to>
                                        <p:strVal val="visible"/>
                                      </p:to>
                                    </p:set>
                                    <p:animEffect transition="in" filter="wipe(left)">
                                      <p:cBhvr>
                                        <p:cTn id="17" dur="500"/>
                                        <p:tgtEl>
                                          <p:spTgt spid="1044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84711" y="228600"/>
            <a:ext cx="94448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AS</a:t>
            </a:r>
          </a:p>
        </p:txBody>
      </p:sp>
      <p:cxnSp>
        <p:nvCxnSpPr>
          <p:cNvPr id="7" name="Straight Connector 6"/>
          <p:cNvCxnSpPr/>
          <p:nvPr/>
        </p:nvCxnSpPr>
        <p:spPr>
          <a:xfrm rot="5400000">
            <a:off x="-228599"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192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002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8134" name="TextBox 10"/>
          <p:cNvSpPr txBox="1">
            <a:spLocks noChangeArrowheads="1"/>
          </p:cNvSpPr>
          <p:nvPr/>
        </p:nvSpPr>
        <p:spPr bwMode="auto">
          <a:xfrm>
            <a:off x="3733800" y="3733800"/>
            <a:ext cx="4603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a:t>
            </a:r>
          </a:p>
        </p:txBody>
      </p:sp>
      <p:sp>
        <p:nvSpPr>
          <p:cNvPr id="48135" name="TextBox 12"/>
          <p:cNvSpPr txBox="1">
            <a:spLocks noChangeArrowheads="1"/>
          </p:cNvSpPr>
          <p:nvPr/>
        </p:nvSpPr>
        <p:spPr bwMode="auto">
          <a:xfrm>
            <a:off x="3733800" y="1371600"/>
            <a:ext cx="5397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AS1</a:t>
            </a:r>
          </a:p>
        </p:txBody>
      </p:sp>
      <p:sp>
        <p:nvSpPr>
          <p:cNvPr id="48136" name="TextBox 13"/>
          <p:cNvSpPr txBox="1">
            <a:spLocks noChangeArrowheads="1"/>
          </p:cNvSpPr>
          <p:nvPr/>
        </p:nvSpPr>
        <p:spPr bwMode="auto">
          <a:xfrm>
            <a:off x="533400" y="1219200"/>
            <a:ext cx="4016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PL</a:t>
            </a:r>
          </a:p>
        </p:txBody>
      </p:sp>
      <p:sp>
        <p:nvSpPr>
          <p:cNvPr id="48137" name="TextBox 14"/>
          <p:cNvSpPr txBox="1">
            <a:spLocks noChangeArrowheads="1"/>
          </p:cNvSpPr>
          <p:nvPr/>
        </p:nvSpPr>
        <p:spPr bwMode="auto">
          <a:xfrm>
            <a:off x="3657600" y="4267200"/>
            <a:ext cx="7143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RGDP</a:t>
            </a:r>
          </a:p>
        </p:txBody>
      </p:sp>
      <p:cxnSp>
        <p:nvCxnSpPr>
          <p:cNvPr id="17" name="Straight Connector 16"/>
          <p:cNvCxnSpPr/>
          <p:nvPr/>
        </p:nvCxnSpPr>
        <p:spPr>
          <a:xfrm flipV="1">
            <a:off x="160020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875507" y="2704306"/>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6700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21920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1219200" y="28178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24100" y="34671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907381" y="33535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05000" y="19050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8146" name="TextBox 24"/>
          <p:cNvSpPr txBox="1">
            <a:spLocks noChangeArrowheads="1"/>
          </p:cNvSpPr>
          <p:nvPr/>
        </p:nvSpPr>
        <p:spPr bwMode="auto">
          <a:xfrm>
            <a:off x="4032250" y="1676400"/>
            <a:ext cx="5397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AS2</a:t>
            </a:r>
          </a:p>
        </p:txBody>
      </p:sp>
      <p:cxnSp>
        <p:nvCxnSpPr>
          <p:cNvPr id="29" name="Straight Connector 28"/>
          <p:cNvCxnSpPr/>
          <p:nvPr/>
        </p:nvCxnSpPr>
        <p:spPr>
          <a:xfrm rot="5400000">
            <a:off x="4038601"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64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674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8150" name="TextBox 31"/>
          <p:cNvSpPr txBox="1">
            <a:spLocks noChangeArrowheads="1"/>
          </p:cNvSpPr>
          <p:nvPr/>
        </p:nvSpPr>
        <p:spPr bwMode="auto">
          <a:xfrm>
            <a:off x="8001000" y="3733800"/>
            <a:ext cx="4603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a:t>
            </a:r>
          </a:p>
        </p:txBody>
      </p:sp>
      <p:sp>
        <p:nvSpPr>
          <p:cNvPr id="48151" name="TextBox 32"/>
          <p:cNvSpPr txBox="1">
            <a:spLocks noChangeArrowheads="1"/>
          </p:cNvSpPr>
          <p:nvPr/>
        </p:nvSpPr>
        <p:spPr bwMode="auto">
          <a:xfrm>
            <a:off x="8001000" y="1371600"/>
            <a:ext cx="5397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AS2</a:t>
            </a:r>
          </a:p>
        </p:txBody>
      </p:sp>
      <p:sp>
        <p:nvSpPr>
          <p:cNvPr id="48152" name="TextBox 33"/>
          <p:cNvSpPr txBox="1">
            <a:spLocks noChangeArrowheads="1"/>
          </p:cNvSpPr>
          <p:nvPr/>
        </p:nvSpPr>
        <p:spPr bwMode="auto">
          <a:xfrm>
            <a:off x="4800600" y="1219200"/>
            <a:ext cx="4016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PL</a:t>
            </a:r>
          </a:p>
        </p:txBody>
      </p:sp>
      <p:sp>
        <p:nvSpPr>
          <p:cNvPr id="48153" name="TextBox 34"/>
          <p:cNvSpPr txBox="1">
            <a:spLocks noChangeArrowheads="1"/>
          </p:cNvSpPr>
          <p:nvPr/>
        </p:nvSpPr>
        <p:spPr bwMode="auto">
          <a:xfrm>
            <a:off x="7924800" y="4267200"/>
            <a:ext cx="7143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RGDP</a:t>
            </a:r>
          </a:p>
        </p:txBody>
      </p:sp>
      <p:cxnSp>
        <p:nvCxnSpPr>
          <p:cNvPr id="36" name="Straight Connector 35"/>
          <p:cNvCxnSpPr/>
          <p:nvPr/>
        </p:nvCxnSpPr>
        <p:spPr>
          <a:xfrm flipV="1">
            <a:off x="586740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5143501" y="2779712"/>
            <a:ext cx="381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85800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48640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5486400" y="28178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591300" y="34671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174581" y="33535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172200" y="19050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8162" name="TextBox 43"/>
          <p:cNvSpPr txBox="1">
            <a:spLocks noChangeArrowheads="1"/>
          </p:cNvSpPr>
          <p:nvPr/>
        </p:nvSpPr>
        <p:spPr bwMode="auto">
          <a:xfrm>
            <a:off x="8299450" y="1676400"/>
            <a:ext cx="5397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AS1</a:t>
            </a:r>
          </a:p>
        </p:txBody>
      </p:sp>
      <p:cxnSp>
        <p:nvCxnSpPr>
          <p:cNvPr id="45" name="Straight Arrow Connector 44"/>
          <p:cNvCxnSpPr/>
          <p:nvPr/>
        </p:nvCxnSpPr>
        <p:spPr>
          <a:xfrm flipV="1">
            <a:off x="3124200" y="2286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7315200" y="2286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165" name="TextBox 45"/>
          <p:cNvSpPr txBox="1">
            <a:spLocks noChangeArrowheads="1"/>
          </p:cNvSpPr>
          <p:nvPr/>
        </p:nvSpPr>
        <p:spPr bwMode="auto">
          <a:xfrm>
            <a:off x="1371600" y="4648200"/>
            <a:ext cx="4032250" cy="120015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AS  = </a:t>
            </a:r>
            <a:r>
              <a:rPr lang="en-US">
                <a:solidFill>
                  <a:srgbClr val="000000"/>
                </a:solidFill>
                <a:latin typeface="Wingdings 3" pitchFamily="18" charset="2"/>
              </a:rPr>
              <a:t>#</a:t>
            </a:r>
            <a:r>
              <a:rPr lang="en-US">
                <a:solidFill>
                  <a:srgbClr val="000000"/>
                </a:solidFill>
                <a:latin typeface="Calibri" pitchFamily="34" charset="0"/>
              </a:rPr>
              <a:t>Pot. GDP</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AS  = </a:t>
            </a:r>
            <a:r>
              <a:rPr lang="en-US">
                <a:solidFill>
                  <a:srgbClr val="000000"/>
                </a:solidFill>
                <a:latin typeface="Wingdings 3" pitchFamily="18" charset="2"/>
              </a:rPr>
              <a:t>$</a:t>
            </a:r>
            <a:r>
              <a:rPr lang="en-US">
                <a:solidFill>
                  <a:srgbClr val="000000"/>
                </a:solidFill>
                <a:latin typeface="Calibri" pitchFamily="34" charset="0"/>
              </a:rPr>
              <a:t>MWR</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AS  = </a:t>
            </a:r>
            <a:r>
              <a:rPr lang="en-US">
                <a:solidFill>
                  <a:srgbClr val="000000"/>
                </a:solidFill>
                <a:latin typeface="Wingdings 3" pitchFamily="18" charset="2"/>
              </a:rPr>
              <a:t>$</a:t>
            </a:r>
            <a:r>
              <a:rPr lang="en-US">
                <a:solidFill>
                  <a:srgbClr val="000000"/>
                </a:solidFill>
                <a:latin typeface="Calibri" pitchFamily="34" charset="0"/>
              </a:rPr>
              <a:t>Money price of other resource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eaLnBrk="1" hangingPunct="1"/>
            <a:r>
              <a:rPr lang="en-US" smtClean="0"/>
              <a:t>6.3 NOMINAL AND REAL VALUES</a:t>
            </a:r>
            <a:endParaRPr lang="en-CA" smtClean="0"/>
          </a:p>
        </p:txBody>
      </p:sp>
      <p:sp>
        <p:nvSpPr>
          <p:cNvPr id="167939" name="Rectangle 3"/>
          <p:cNvSpPr>
            <a:spLocks noGrp="1" noChangeArrowheads="1"/>
          </p:cNvSpPr>
          <p:nvPr>
            <p:ph type="body" idx="1"/>
          </p:nvPr>
        </p:nvSpPr>
        <p:spPr>
          <a:xfrm>
            <a:off x="152400" y="2133600"/>
            <a:ext cx="3505200" cy="1219200"/>
          </a:xfrm>
        </p:spPr>
        <p:txBody>
          <a:bodyPr/>
          <a:lstStyle/>
          <a:p>
            <a:pPr marL="0" indent="0" eaLnBrk="1" hangingPunct="1">
              <a:lnSpc>
                <a:spcPct val="90000"/>
              </a:lnSpc>
              <a:buFont typeface="Webdings" pitchFamily="18" charset="2"/>
              <a:buNone/>
            </a:pPr>
            <a:r>
              <a:rPr lang="en-US" altLang="en-US" sz="2400" b="0" smtClean="0">
                <a:solidFill>
                  <a:schemeClr val="tx1"/>
                </a:solidFill>
              </a:rPr>
              <a:t>Figure 6.5 shows real and nominal interest rates: 1967–2007.</a:t>
            </a:r>
            <a:endParaRPr lang="en-CA" sz="2400" b="0" smtClean="0">
              <a:solidFill>
                <a:schemeClr val="tx1"/>
              </a:solidFill>
            </a:endParaRPr>
          </a:p>
        </p:txBody>
      </p:sp>
      <p:sp>
        <p:nvSpPr>
          <p:cNvPr id="453636" name="Rectangle 4"/>
          <p:cNvSpPr>
            <a:spLocks noChangeArrowheads="1"/>
          </p:cNvSpPr>
          <p:nvPr/>
        </p:nvSpPr>
        <p:spPr bwMode="auto">
          <a:xfrm>
            <a:off x="152400" y="4648200"/>
            <a:ext cx="3505200" cy="1219200"/>
          </a:xfrm>
          <a:prstGeom prst="rect">
            <a:avLst/>
          </a:prstGeom>
          <a:noFill/>
          <a:ln w="9525">
            <a:noFill/>
            <a:miter lim="800000"/>
            <a:headEnd/>
            <a:tailEnd/>
          </a:ln>
        </p:spPr>
        <p:txBody>
          <a:bodyPr/>
          <a:lstStyle/>
          <a:p>
            <a:pPr>
              <a:lnSpc>
                <a:spcPct val="90000"/>
              </a:lnSpc>
              <a:spcBef>
                <a:spcPct val="20000"/>
              </a:spcBef>
              <a:buClr>
                <a:srgbClr val="00468F"/>
              </a:buClr>
              <a:buSzPct val="120000"/>
              <a:buFont typeface="Webdings" pitchFamily="18" charset="2"/>
              <a:buNone/>
            </a:pPr>
            <a:r>
              <a:rPr lang="en-US" altLang="en-US" sz="2400">
                <a:solidFill>
                  <a:srgbClr val="000000"/>
                </a:solidFill>
              </a:rPr>
              <a:t>The nominal interest rate increased during the high-inflation 1980s.</a:t>
            </a:r>
            <a:endParaRPr lang="en-CA" sz="2400">
              <a:solidFill>
                <a:srgbClr val="000000"/>
              </a:solidFill>
            </a:endParaRPr>
          </a:p>
        </p:txBody>
      </p:sp>
      <p:sp>
        <p:nvSpPr>
          <p:cNvPr id="453637" name="Rectangle 5"/>
          <p:cNvSpPr>
            <a:spLocks noChangeArrowheads="1"/>
          </p:cNvSpPr>
          <p:nvPr/>
        </p:nvSpPr>
        <p:spPr bwMode="auto">
          <a:xfrm>
            <a:off x="152400" y="3429000"/>
            <a:ext cx="3048000" cy="1219200"/>
          </a:xfrm>
          <a:prstGeom prst="rect">
            <a:avLst/>
          </a:prstGeom>
          <a:noFill/>
          <a:ln w="9525">
            <a:noFill/>
            <a:miter lim="800000"/>
            <a:headEnd/>
            <a:tailEnd/>
          </a:ln>
        </p:spPr>
        <p:txBody>
          <a:bodyPr/>
          <a:lstStyle/>
          <a:p>
            <a:pPr>
              <a:lnSpc>
                <a:spcPct val="90000"/>
              </a:lnSpc>
              <a:spcBef>
                <a:spcPct val="20000"/>
              </a:spcBef>
              <a:buClr>
                <a:srgbClr val="00468F"/>
              </a:buClr>
              <a:buSzPct val="120000"/>
              <a:buFont typeface="Webdings" pitchFamily="18" charset="2"/>
              <a:buNone/>
            </a:pPr>
            <a:r>
              <a:rPr lang="en-US" altLang="en-US" sz="2400">
                <a:solidFill>
                  <a:srgbClr val="000000"/>
                </a:solidFill>
              </a:rPr>
              <a:t>During the 1970s, the real interest rate became negative.</a:t>
            </a:r>
            <a:endParaRPr lang="en-CA" sz="2400">
              <a:solidFill>
                <a:srgbClr val="000000"/>
              </a:solidFill>
            </a:endParaRPr>
          </a:p>
        </p:txBody>
      </p:sp>
      <p:pic>
        <p:nvPicPr>
          <p:cNvPr id="167942" name="Picture 18" descr="fig2205a"/>
          <p:cNvPicPr>
            <a:picLocks noChangeAspect="1" noChangeArrowheads="1"/>
          </p:cNvPicPr>
          <p:nvPr/>
        </p:nvPicPr>
        <p:blipFill>
          <a:blip r:embed="rId3"/>
          <a:srcRect/>
          <a:stretch>
            <a:fillRect/>
          </a:stretch>
        </p:blipFill>
        <p:spPr bwMode="auto">
          <a:xfrm>
            <a:off x="3810000" y="2133600"/>
            <a:ext cx="5027613" cy="3563938"/>
          </a:xfrm>
          <a:prstGeom prst="rect">
            <a:avLst/>
          </a:prstGeom>
          <a:noFill/>
          <a:ln w="9525">
            <a:noFill/>
            <a:miter lim="800000"/>
            <a:headEnd/>
            <a:tailEnd/>
          </a:ln>
        </p:spPr>
      </p:pic>
      <p:pic>
        <p:nvPicPr>
          <p:cNvPr id="453651" name="Picture 19" descr="fig2205b"/>
          <p:cNvPicPr>
            <a:picLocks noChangeAspect="1" noChangeArrowheads="1"/>
          </p:cNvPicPr>
          <p:nvPr/>
        </p:nvPicPr>
        <p:blipFill>
          <a:blip r:embed="rId4"/>
          <a:srcRect/>
          <a:stretch>
            <a:fillRect/>
          </a:stretch>
        </p:blipFill>
        <p:spPr bwMode="auto">
          <a:xfrm>
            <a:off x="3810000" y="2133600"/>
            <a:ext cx="5027613" cy="3563938"/>
          </a:xfrm>
          <a:prstGeom prst="rect">
            <a:avLst/>
          </a:prstGeom>
          <a:noFill/>
          <a:ln w="9525">
            <a:noFill/>
            <a:miter lim="800000"/>
            <a:headEnd/>
            <a:tailEnd/>
          </a:ln>
        </p:spPr>
      </p:pic>
      <p:pic>
        <p:nvPicPr>
          <p:cNvPr id="453652" name="Picture 20" descr="fig2205c"/>
          <p:cNvPicPr>
            <a:picLocks noChangeAspect="1" noChangeArrowheads="1"/>
          </p:cNvPicPr>
          <p:nvPr/>
        </p:nvPicPr>
        <p:blipFill>
          <a:blip r:embed="rId5"/>
          <a:srcRect/>
          <a:stretch>
            <a:fillRect/>
          </a:stretch>
        </p:blipFill>
        <p:spPr bwMode="auto">
          <a:xfrm>
            <a:off x="3810000" y="2133600"/>
            <a:ext cx="5027613" cy="356393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53637"/>
                                        </p:tgtEl>
                                        <p:attrNameLst>
                                          <p:attrName>style.visibility</p:attrName>
                                        </p:attrNameLst>
                                      </p:cBhvr>
                                      <p:to>
                                        <p:strVal val="visible"/>
                                      </p:to>
                                    </p:set>
                                    <p:animEffect transition="in" filter="wipe(left)">
                                      <p:cBhvr>
                                        <p:cTn id="7" dur="500"/>
                                        <p:tgtEl>
                                          <p:spTgt spid="45363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53651"/>
                                        </p:tgtEl>
                                        <p:attrNameLst>
                                          <p:attrName>style.visibility</p:attrName>
                                        </p:attrNameLst>
                                      </p:cBhvr>
                                      <p:to>
                                        <p:strVal val="visible"/>
                                      </p:to>
                                    </p:set>
                                    <p:animEffect transition="in" filter="wipe(left)">
                                      <p:cBhvr>
                                        <p:cTn id="11" dur="1000"/>
                                        <p:tgtEl>
                                          <p:spTgt spid="4536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53636"/>
                                        </p:tgtEl>
                                        <p:attrNameLst>
                                          <p:attrName>style.visibility</p:attrName>
                                        </p:attrNameLst>
                                      </p:cBhvr>
                                      <p:to>
                                        <p:strVal val="visible"/>
                                      </p:to>
                                    </p:set>
                                    <p:animEffect transition="in" filter="wipe(left)">
                                      <p:cBhvr>
                                        <p:cTn id="16" dur="500"/>
                                        <p:tgtEl>
                                          <p:spTgt spid="45363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453652"/>
                                        </p:tgtEl>
                                        <p:attrNameLst>
                                          <p:attrName>style.visibility</p:attrName>
                                        </p:attrNameLst>
                                      </p:cBhvr>
                                      <p:to>
                                        <p:strVal val="visible"/>
                                      </p:to>
                                    </p:set>
                                    <p:animEffect transition="in" filter="wipe(left)">
                                      <p:cBhvr>
                                        <p:cTn id="20" dur="1000"/>
                                        <p:tgtEl>
                                          <p:spTgt spid="453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6" grpId="0" autoUpdateAnimBg="0"/>
      <p:bldP spid="453637" grpId="0" autoUpdateAnimBg="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2" name="Text Box 18"/>
          <p:cNvSpPr txBox="1">
            <a:spLocks noChangeArrowheads="1"/>
          </p:cNvSpPr>
          <p:nvPr/>
        </p:nvSpPr>
        <p:spPr bwMode="auto">
          <a:xfrm>
            <a:off x="228600" y="1524000"/>
            <a:ext cx="3276600" cy="457200"/>
          </a:xfrm>
          <a:prstGeom prst="rect">
            <a:avLst/>
          </a:prstGeom>
          <a:noFill/>
          <a:ln w="9525">
            <a:noFill/>
            <a:miter lim="800000"/>
            <a:headEnd/>
            <a:tailEnd/>
          </a:ln>
        </p:spPr>
        <p:txBody>
          <a:bodyPr>
            <a:spAutoFit/>
          </a:bodyPr>
          <a:lstStyle/>
          <a:p>
            <a:pPr>
              <a:spcBef>
                <a:spcPct val="50000"/>
              </a:spcBef>
            </a:pPr>
            <a:endParaRPr lang="en-US" altLang="en-US" sz="2400" b="1">
              <a:solidFill>
                <a:srgbClr val="000000"/>
              </a:solidFill>
            </a:endParaRPr>
          </a:p>
        </p:txBody>
      </p:sp>
      <p:sp>
        <p:nvSpPr>
          <p:cNvPr id="62484" name="Text Box 20"/>
          <p:cNvSpPr txBox="1">
            <a:spLocks noChangeArrowheads="1"/>
          </p:cNvSpPr>
          <p:nvPr/>
        </p:nvSpPr>
        <p:spPr bwMode="auto">
          <a:xfrm>
            <a:off x="457200" y="1905000"/>
            <a:ext cx="8382000" cy="3195638"/>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The real interest rate paid by big corporations fell from 5.5 percent a year in 2001 to 2.5 percent a year in 2005. </a:t>
            </a:r>
          </a:p>
          <a:p>
            <a:pPr>
              <a:spcBef>
                <a:spcPct val="50000"/>
              </a:spcBef>
            </a:pPr>
            <a:r>
              <a:rPr lang="en-US" altLang="en-US" sz="2400">
                <a:solidFill>
                  <a:srgbClr val="000000"/>
                </a:solidFill>
              </a:rPr>
              <a:t>Alan Greenspan said he was puzzled that the real interest rate was falling when the U.S. government budget deficit was growing. </a:t>
            </a:r>
          </a:p>
          <a:p>
            <a:pPr>
              <a:spcBef>
                <a:spcPct val="50000"/>
              </a:spcBef>
            </a:pPr>
            <a:r>
              <a:rPr lang="en-US" altLang="en-US" sz="2400">
                <a:solidFill>
                  <a:srgbClr val="000000"/>
                </a:solidFill>
              </a:rPr>
              <a:t>Why did the real interest rate fall?</a:t>
            </a:r>
            <a:r>
              <a:rPr lang="en-US" altLang="en-US" sz="2400" b="1">
                <a:solidFill>
                  <a:srgbClr val="000000"/>
                </a:solidFill>
              </a:rPr>
              <a:t> </a:t>
            </a:r>
          </a:p>
          <a:p>
            <a:pPr>
              <a:spcBef>
                <a:spcPct val="50000"/>
              </a:spcBef>
            </a:pPr>
            <a:r>
              <a:rPr lang="en-US" altLang="en-US" sz="2400">
                <a:solidFill>
                  <a:srgbClr val="000000"/>
                </a:solidFill>
              </a:rPr>
              <a:t>The answer lies in the global loanable funds market. </a:t>
            </a:r>
            <a:endParaRPr lang="en-US" altLang="en-US" sz="2400" b="1">
              <a:solidFill>
                <a:srgbClr val="000000"/>
              </a:solidFill>
            </a:endParaRPr>
          </a:p>
        </p:txBody>
      </p:sp>
      <p:sp>
        <p:nvSpPr>
          <p:cNvPr id="168964" name="Rectangle 21"/>
          <p:cNvSpPr>
            <a:spLocks noChangeArrowheads="1"/>
          </p:cNvSpPr>
          <p:nvPr/>
        </p:nvSpPr>
        <p:spPr bwMode="auto">
          <a:xfrm>
            <a:off x="1295400" y="685800"/>
            <a:ext cx="7086600" cy="519113"/>
          </a:xfrm>
          <a:prstGeom prst="rect">
            <a:avLst/>
          </a:prstGeom>
          <a:noFill/>
          <a:ln w="9525">
            <a:noFill/>
            <a:miter lim="800000"/>
            <a:headEnd/>
            <a:tailEnd/>
          </a:ln>
        </p:spPr>
        <p:txBody>
          <a:bodyPr>
            <a:spAutoFit/>
          </a:bodyPr>
          <a:lstStyle/>
          <a:p>
            <a:r>
              <a:rPr lang="en-US" altLang="en-US" sz="2800" b="1">
                <a:solidFill>
                  <a:srgbClr val="00A87E"/>
                </a:solidFill>
              </a:rPr>
              <a:t>Interest Rate Puzzle</a:t>
            </a:r>
            <a:endParaRPr lang="en-US" altLang="en-US" sz="2800">
              <a:solidFill>
                <a:srgbClr val="00A87E"/>
              </a:solidFill>
              <a:latin typeface="Charcoa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62482"/>
                                        </p:tgtEl>
                                        <p:attrNameLst>
                                          <p:attrName>style.visibility</p:attrName>
                                        </p:attrNameLst>
                                      </p:cBhvr>
                                      <p:to>
                                        <p:strVal val="visible"/>
                                      </p:to>
                                    </p:set>
                                    <p:animEffect transition="in" filter="wipe(left)">
                                      <p:cBhvr>
                                        <p:cTn id="7" dur="500"/>
                                        <p:tgtEl>
                                          <p:spTgt spid="6248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484">
                                            <p:txEl>
                                              <p:pRg st="0" end="0"/>
                                            </p:txEl>
                                          </p:spTgt>
                                        </p:tgtEl>
                                        <p:attrNameLst>
                                          <p:attrName>style.visibility</p:attrName>
                                        </p:attrNameLst>
                                      </p:cBhvr>
                                      <p:to>
                                        <p:strVal val="visible"/>
                                      </p:to>
                                    </p:set>
                                    <p:animEffect transition="in" filter="wipe(left)">
                                      <p:cBhvr>
                                        <p:cTn id="12" dur="500"/>
                                        <p:tgtEl>
                                          <p:spTgt spid="624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484">
                                            <p:txEl>
                                              <p:pRg st="1" end="1"/>
                                            </p:txEl>
                                          </p:spTgt>
                                        </p:tgtEl>
                                        <p:attrNameLst>
                                          <p:attrName>style.visibility</p:attrName>
                                        </p:attrNameLst>
                                      </p:cBhvr>
                                      <p:to>
                                        <p:strVal val="visible"/>
                                      </p:to>
                                    </p:set>
                                    <p:animEffect transition="in" filter="wipe(left)">
                                      <p:cBhvr>
                                        <p:cTn id="17" dur="500"/>
                                        <p:tgtEl>
                                          <p:spTgt spid="624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2484">
                                            <p:txEl>
                                              <p:pRg st="2" end="2"/>
                                            </p:txEl>
                                          </p:spTgt>
                                        </p:tgtEl>
                                        <p:attrNameLst>
                                          <p:attrName>style.visibility</p:attrName>
                                        </p:attrNameLst>
                                      </p:cBhvr>
                                      <p:to>
                                        <p:strVal val="visible"/>
                                      </p:to>
                                    </p:set>
                                    <p:animEffect transition="in" filter="wipe(left)">
                                      <p:cBhvr>
                                        <p:cTn id="22" dur="500"/>
                                        <p:tgtEl>
                                          <p:spTgt spid="6248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2484">
                                            <p:txEl>
                                              <p:pRg st="3" end="3"/>
                                            </p:txEl>
                                          </p:spTgt>
                                        </p:tgtEl>
                                        <p:attrNameLst>
                                          <p:attrName>style.visibility</p:attrName>
                                        </p:attrNameLst>
                                      </p:cBhvr>
                                      <p:to>
                                        <p:strVal val="visible"/>
                                      </p:to>
                                    </p:set>
                                    <p:animEffect transition="in" filter="wipe(left)">
                                      <p:cBhvr>
                                        <p:cTn id="27" dur="500"/>
                                        <p:tgtEl>
                                          <p:spTgt spid="6248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82" grpId="0" autoUpdateAnimBg="0"/>
      <p:bldP spid="62484"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descr="eog2601a"/>
          <p:cNvPicPr>
            <a:picLocks noChangeAspect="1" noChangeArrowheads="1"/>
          </p:cNvPicPr>
          <p:nvPr/>
        </p:nvPicPr>
        <p:blipFill>
          <a:blip r:embed="rId3"/>
          <a:srcRect/>
          <a:stretch>
            <a:fillRect/>
          </a:stretch>
        </p:blipFill>
        <p:spPr bwMode="auto">
          <a:xfrm>
            <a:off x="4438650" y="1981200"/>
            <a:ext cx="4629150" cy="4629150"/>
          </a:xfrm>
          <a:prstGeom prst="rect">
            <a:avLst/>
          </a:prstGeom>
          <a:noFill/>
          <a:ln w="9525">
            <a:noFill/>
            <a:miter lim="800000"/>
            <a:headEnd/>
            <a:tailEnd/>
          </a:ln>
        </p:spPr>
      </p:pic>
      <p:pic>
        <p:nvPicPr>
          <p:cNvPr id="106499" name="Picture 3" descr="eog2601b"/>
          <p:cNvPicPr>
            <a:picLocks noChangeAspect="1" noChangeArrowheads="1"/>
          </p:cNvPicPr>
          <p:nvPr/>
        </p:nvPicPr>
        <p:blipFill>
          <a:blip r:embed="rId4"/>
          <a:srcRect/>
          <a:stretch>
            <a:fillRect/>
          </a:stretch>
        </p:blipFill>
        <p:spPr bwMode="auto">
          <a:xfrm>
            <a:off x="4438650" y="1981200"/>
            <a:ext cx="4629150" cy="4629150"/>
          </a:xfrm>
          <a:prstGeom prst="rect">
            <a:avLst/>
          </a:prstGeom>
          <a:noFill/>
          <a:ln w="9525">
            <a:noFill/>
            <a:miter lim="800000"/>
            <a:headEnd/>
            <a:tailEnd/>
          </a:ln>
        </p:spPr>
      </p:pic>
      <p:pic>
        <p:nvPicPr>
          <p:cNvPr id="106500" name="Picture 4" descr="eog2601c"/>
          <p:cNvPicPr>
            <a:picLocks noChangeAspect="1" noChangeArrowheads="1"/>
          </p:cNvPicPr>
          <p:nvPr/>
        </p:nvPicPr>
        <p:blipFill>
          <a:blip r:embed="rId5"/>
          <a:srcRect/>
          <a:stretch>
            <a:fillRect/>
          </a:stretch>
        </p:blipFill>
        <p:spPr bwMode="auto">
          <a:xfrm>
            <a:off x="4438650" y="1981200"/>
            <a:ext cx="4629150" cy="4629150"/>
          </a:xfrm>
          <a:prstGeom prst="rect">
            <a:avLst/>
          </a:prstGeom>
          <a:noFill/>
          <a:ln w="9525">
            <a:noFill/>
            <a:miter lim="800000"/>
            <a:headEnd/>
            <a:tailEnd/>
          </a:ln>
        </p:spPr>
      </p:pic>
      <p:sp>
        <p:nvSpPr>
          <p:cNvPr id="106502" name="Text Box 6"/>
          <p:cNvSpPr txBox="1">
            <a:spLocks noChangeArrowheads="1"/>
          </p:cNvSpPr>
          <p:nvPr/>
        </p:nvSpPr>
        <p:spPr bwMode="auto">
          <a:xfrm>
            <a:off x="304800" y="1676400"/>
            <a:ext cx="3962400" cy="48387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Global saving increased and the supply of loanable funds increased from </a:t>
            </a:r>
            <a:r>
              <a:rPr lang="en-US" altLang="en-US" sz="2400" i="1">
                <a:solidFill>
                  <a:srgbClr val="000000"/>
                </a:solidFill>
              </a:rPr>
              <a:t>SLF</a:t>
            </a:r>
            <a:r>
              <a:rPr lang="en-US" altLang="en-US" sz="2400" baseline="-25000">
                <a:solidFill>
                  <a:srgbClr val="000000"/>
                </a:solidFill>
              </a:rPr>
              <a:t>01</a:t>
            </a:r>
            <a:r>
              <a:rPr lang="en-US" altLang="en-US" sz="2400">
                <a:solidFill>
                  <a:srgbClr val="000000"/>
                </a:solidFill>
              </a:rPr>
              <a:t> in 2001 to </a:t>
            </a:r>
            <a:r>
              <a:rPr lang="en-US" altLang="en-US" sz="2400" i="1">
                <a:solidFill>
                  <a:srgbClr val="000000"/>
                </a:solidFill>
              </a:rPr>
              <a:t>SLF</a:t>
            </a:r>
            <a:r>
              <a:rPr lang="en-US" altLang="en-US" sz="2400" baseline="-25000">
                <a:solidFill>
                  <a:srgbClr val="000000"/>
                </a:solidFill>
              </a:rPr>
              <a:t>05</a:t>
            </a:r>
            <a:r>
              <a:rPr lang="en-US" altLang="en-US" sz="2400">
                <a:solidFill>
                  <a:srgbClr val="000000"/>
                </a:solidFill>
              </a:rPr>
              <a:t> in 2005.</a:t>
            </a:r>
          </a:p>
          <a:p>
            <a:pPr>
              <a:spcBef>
                <a:spcPct val="50000"/>
              </a:spcBef>
            </a:pPr>
            <a:r>
              <a:rPr lang="en-US" altLang="en-US" sz="2400">
                <a:solidFill>
                  <a:srgbClr val="000000"/>
                </a:solidFill>
              </a:rPr>
              <a:t>U.S. saving decreased and U.S. borrowing from the rest of the world increased strongly</a:t>
            </a:r>
            <a:r>
              <a:rPr lang="en-US" altLang="en-US" sz="2400" b="1">
                <a:solidFill>
                  <a:srgbClr val="000000"/>
                </a:solidFill>
              </a:rPr>
              <a:t> </a:t>
            </a:r>
            <a:r>
              <a:rPr lang="en-US" altLang="en-US" sz="2400">
                <a:solidFill>
                  <a:srgbClr val="000000"/>
                </a:solidFill>
              </a:rPr>
              <a:t>during these years.</a:t>
            </a:r>
          </a:p>
          <a:p>
            <a:pPr>
              <a:spcBef>
                <a:spcPct val="50000"/>
              </a:spcBef>
            </a:pPr>
            <a:r>
              <a:rPr lang="en-US" altLang="en-US" sz="2400">
                <a:solidFill>
                  <a:srgbClr val="000000"/>
                </a:solidFill>
              </a:rPr>
              <a:t>The Chinese, Japanese, and Germans all have much higher saving rates than do Americans.</a:t>
            </a:r>
            <a:r>
              <a:rPr lang="en-US" altLang="en-US" sz="2400" b="1">
                <a:solidFill>
                  <a:srgbClr val="000000"/>
                </a:solidFill>
              </a:rPr>
              <a:t> </a:t>
            </a:r>
          </a:p>
        </p:txBody>
      </p:sp>
      <p:sp>
        <p:nvSpPr>
          <p:cNvPr id="169990" name="Rectangle 7"/>
          <p:cNvSpPr>
            <a:spLocks noChangeArrowheads="1"/>
          </p:cNvSpPr>
          <p:nvPr/>
        </p:nvSpPr>
        <p:spPr bwMode="auto">
          <a:xfrm>
            <a:off x="1295400" y="685800"/>
            <a:ext cx="7086600" cy="519113"/>
          </a:xfrm>
          <a:prstGeom prst="rect">
            <a:avLst/>
          </a:prstGeom>
          <a:noFill/>
          <a:ln w="9525">
            <a:noFill/>
            <a:miter lim="800000"/>
            <a:headEnd/>
            <a:tailEnd/>
          </a:ln>
        </p:spPr>
        <p:txBody>
          <a:bodyPr>
            <a:spAutoFit/>
          </a:bodyPr>
          <a:lstStyle/>
          <a:p>
            <a:r>
              <a:rPr lang="en-US" altLang="en-US" sz="2800" b="1">
                <a:solidFill>
                  <a:srgbClr val="00A87E"/>
                </a:solidFill>
              </a:rPr>
              <a:t>Interest Rate Puzzle</a:t>
            </a:r>
            <a:endParaRPr lang="en-US" altLang="en-US" sz="2800">
              <a:solidFill>
                <a:srgbClr val="00A87E"/>
              </a:solidFill>
              <a:latin typeface="Charcoa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6502">
                                            <p:txEl>
                                              <p:pRg st="0" end="0"/>
                                            </p:txEl>
                                          </p:spTgt>
                                        </p:tgtEl>
                                        <p:attrNameLst>
                                          <p:attrName>style.visibility</p:attrName>
                                        </p:attrNameLst>
                                      </p:cBhvr>
                                      <p:to>
                                        <p:strVal val="visible"/>
                                      </p:to>
                                    </p:set>
                                    <p:animEffect transition="in" filter="wipe(left)">
                                      <p:cBhvr>
                                        <p:cTn id="7" dur="500"/>
                                        <p:tgtEl>
                                          <p:spTgt spid="10650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6499"/>
                                        </p:tgtEl>
                                        <p:attrNameLst>
                                          <p:attrName>style.visibility</p:attrName>
                                        </p:attrNameLst>
                                      </p:cBhvr>
                                      <p:to>
                                        <p:strVal val="visible"/>
                                      </p:to>
                                    </p:set>
                                    <p:animEffect transition="in" filter="wipe(left)">
                                      <p:cBhvr>
                                        <p:cTn id="11" dur="1000"/>
                                        <p:tgtEl>
                                          <p:spTgt spid="106499"/>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06500"/>
                                        </p:tgtEl>
                                        <p:attrNameLst>
                                          <p:attrName>style.visibility</p:attrName>
                                        </p:attrNameLst>
                                      </p:cBhvr>
                                      <p:to>
                                        <p:strVal val="visible"/>
                                      </p:to>
                                    </p:set>
                                    <p:animEffect transition="in" filter="wipe(up)">
                                      <p:cBhvr>
                                        <p:cTn id="15" dur="1000"/>
                                        <p:tgtEl>
                                          <p:spTgt spid="10650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6502">
                                            <p:txEl>
                                              <p:pRg st="1" end="1"/>
                                            </p:txEl>
                                          </p:spTgt>
                                        </p:tgtEl>
                                        <p:attrNameLst>
                                          <p:attrName>style.visibility</p:attrName>
                                        </p:attrNameLst>
                                      </p:cBhvr>
                                      <p:to>
                                        <p:strVal val="visible"/>
                                      </p:to>
                                    </p:set>
                                    <p:animEffect transition="in" filter="wipe(left)">
                                      <p:cBhvr>
                                        <p:cTn id="20" dur="500"/>
                                        <p:tgtEl>
                                          <p:spTgt spid="10650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6502">
                                            <p:txEl>
                                              <p:pRg st="2" end="2"/>
                                            </p:txEl>
                                          </p:spTgt>
                                        </p:tgtEl>
                                        <p:attrNameLst>
                                          <p:attrName>style.visibility</p:attrName>
                                        </p:attrNameLst>
                                      </p:cBhvr>
                                      <p:to>
                                        <p:strVal val="visible"/>
                                      </p:to>
                                    </p:set>
                                    <p:animEffect transition="in" filter="wipe(left)">
                                      <p:cBhvr>
                                        <p:cTn id="25" dur="500"/>
                                        <p:tgtEl>
                                          <p:spTgt spid="1065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2"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7762" name="Rectangle 2"/>
          <p:cNvSpPr>
            <a:spLocks noGrp="1" noChangeArrowheads="1"/>
          </p:cNvSpPr>
          <p:nvPr>
            <p:ph type="body" idx="1"/>
          </p:nvPr>
        </p:nvSpPr>
        <p:spPr bwMode="auto">
          <a:xfrm>
            <a:off x="533400" y="1981200"/>
            <a:ext cx="8305800" cy="4495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114300" lvl="1" indent="0" eaLnBrk="1" hangingPunct="1">
              <a:spcBef>
                <a:spcPct val="50000"/>
              </a:spcBef>
              <a:buFontTx/>
              <a:buNone/>
              <a:tabLst>
                <a:tab pos="231775" algn="l"/>
              </a:tabLst>
            </a:pPr>
            <a:r>
              <a:rPr lang="en-US" sz="2400" dirty="0" smtClean="0"/>
              <a:t>Think about the </a:t>
            </a:r>
            <a:r>
              <a:rPr lang="en-US" sz="2400" b="1" dirty="0" smtClean="0"/>
              <a:t>amount of saving that you do. </a:t>
            </a:r>
          </a:p>
          <a:p>
            <a:pPr marL="114300" lvl="1" indent="0" eaLnBrk="1" hangingPunct="1">
              <a:spcBef>
                <a:spcPct val="50000"/>
              </a:spcBef>
              <a:buFontTx/>
              <a:buNone/>
              <a:tabLst>
                <a:tab pos="231775" algn="l"/>
              </a:tabLst>
            </a:pPr>
            <a:r>
              <a:rPr lang="en-US" sz="2400" dirty="0" smtClean="0"/>
              <a:t>How much of your </a:t>
            </a:r>
            <a:r>
              <a:rPr lang="en-US" sz="2400" u="sng" dirty="0" smtClean="0"/>
              <a:t>disposable income </a:t>
            </a:r>
            <a:r>
              <a:rPr lang="en-US" sz="2400" dirty="0" smtClean="0"/>
              <a:t>do you save? Is it a </a:t>
            </a:r>
            <a:r>
              <a:rPr lang="en-US" sz="2400" u="sng" dirty="0" smtClean="0"/>
              <a:t>positive</a:t>
            </a:r>
            <a:r>
              <a:rPr lang="en-US" sz="2400" dirty="0" smtClean="0"/>
              <a:t> amount or a </a:t>
            </a:r>
            <a:r>
              <a:rPr lang="en-US" sz="2400" u="sng" dirty="0" smtClean="0"/>
              <a:t>negative</a:t>
            </a:r>
            <a:r>
              <a:rPr lang="en-US" sz="2400" dirty="0" smtClean="0"/>
              <a:t> amount? </a:t>
            </a:r>
          </a:p>
          <a:p>
            <a:pPr marL="114300" lvl="1" indent="0" eaLnBrk="1" hangingPunct="1">
              <a:spcBef>
                <a:spcPct val="50000"/>
              </a:spcBef>
              <a:buFontTx/>
              <a:buNone/>
              <a:tabLst>
                <a:tab pos="231775" algn="l"/>
              </a:tabLst>
            </a:pPr>
            <a:r>
              <a:rPr lang="en-US" sz="2400" dirty="0" smtClean="0"/>
              <a:t>If you save a positive amount, what do you do with your savings?</a:t>
            </a:r>
          </a:p>
          <a:p>
            <a:pPr marL="514350" lvl="2" indent="0" eaLnBrk="1" hangingPunct="1">
              <a:spcBef>
                <a:spcPct val="50000"/>
              </a:spcBef>
              <a:tabLst>
                <a:tab pos="231775" algn="l"/>
              </a:tabLst>
            </a:pPr>
            <a:r>
              <a:rPr lang="en-US" sz="2000" dirty="0" smtClean="0"/>
              <a:t>Do you put them in a bank, in the stock market, in bonds, or just keep money at home? </a:t>
            </a:r>
          </a:p>
          <a:p>
            <a:pPr marL="114300" lvl="1" indent="0" eaLnBrk="1" hangingPunct="1">
              <a:spcBef>
                <a:spcPct val="50000"/>
              </a:spcBef>
              <a:buFontTx/>
              <a:buNone/>
              <a:tabLst>
                <a:tab pos="231775" algn="l"/>
              </a:tabLst>
            </a:pPr>
            <a:r>
              <a:rPr lang="en-US" sz="2400" dirty="0" smtClean="0"/>
              <a:t>What is the interest rate you earn on your savings</a:t>
            </a:r>
            <a:r>
              <a:rPr lang="en-US" dirty="0" smtClean="0"/>
              <a:t>? </a:t>
            </a:r>
          </a:p>
        </p:txBody>
      </p:sp>
      <p:sp>
        <p:nvSpPr>
          <p:cNvPr id="171011" name="Rectangle 3"/>
          <p:cNvSpPr>
            <a:spLocks noChangeArrowheads="1"/>
          </p:cNvSpPr>
          <p:nvPr/>
        </p:nvSpPr>
        <p:spPr bwMode="auto">
          <a:xfrm>
            <a:off x="1295400" y="685800"/>
            <a:ext cx="7086600" cy="946150"/>
          </a:xfrm>
          <a:prstGeom prst="rect">
            <a:avLst/>
          </a:prstGeom>
          <a:noFill/>
          <a:ln w="9525">
            <a:noFill/>
            <a:miter lim="800000"/>
            <a:headEnd/>
            <a:tailEnd/>
          </a:ln>
        </p:spPr>
        <p:txBody>
          <a:bodyPr>
            <a:spAutoFit/>
          </a:bodyPr>
          <a:lstStyle/>
          <a:p>
            <a:r>
              <a:rPr lang="en-US" altLang="en-US" sz="2800" b="1">
                <a:solidFill>
                  <a:srgbClr val="FF6600"/>
                </a:solidFill>
              </a:rPr>
              <a:t>Your Saving, Investment, and Loanable Funds Market</a:t>
            </a:r>
            <a:endParaRPr lang="en-US" altLang="en-US" sz="2800">
              <a:solidFill>
                <a:srgbClr val="FF6600"/>
              </a:solidFill>
              <a:latin typeface="Charcoa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7762">
                                            <p:txEl>
                                              <p:pRg st="0" end="0"/>
                                            </p:txEl>
                                          </p:spTgt>
                                        </p:tgtEl>
                                        <p:attrNameLst>
                                          <p:attrName>style.visibility</p:attrName>
                                        </p:attrNameLst>
                                      </p:cBhvr>
                                      <p:to>
                                        <p:strVal val="visible"/>
                                      </p:to>
                                    </p:set>
                                    <p:animEffect transition="in" filter="wipe(left)">
                                      <p:cBhvr>
                                        <p:cTn id="7" dur="500"/>
                                        <p:tgtEl>
                                          <p:spTgt spid="1177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7762">
                                            <p:txEl>
                                              <p:pRg st="1" end="1"/>
                                            </p:txEl>
                                          </p:spTgt>
                                        </p:tgtEl>
                                        <p:attrNameLst>
                                          <p:attrName>style.visibility</p:attrName>
                                        </p:attrNameLst>
                                      </p:cBhvr>
                                      <p:to>
                                        <p:strVal val="visible"/>
                                      </p:to>
                                    </p:set>
                                    <p:animEffect transition="in" filter="wipe(left)">
                                      <p:cBhvr>
                                        <p:cTn id="12" dur="500"/>
                                        <p:tgtEl>
                                          <p:spTgt spid="1177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7762">
                                            <p:txEl>
                                              <p:pRg st="2" end="2"/>
                                            </p:txEl>
                                          </p:spTgt>
                                        </p:tgtEl>
                                        <p:attrNameLst>
                                          <p:attrName>style.visibility</p:attrName>
                                        </p:attrNameLst>
                                      </p:cBhvr>
                                      <p:to>
                                        <p:strVal val="visible"/>
                                      </p:to>
                                    </p:set>
                                    <p:animEffect transition="in" filter="wipe(left)">
                                      <p:cBhvr>
                                        <p:cTn id="17" dur="500"/>
                                        <p:tgtEl>
                                          <p:spTgt spid="1177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7762">
                                            <p:txEl>
                                              <p:pRg st="3" end="3"/>
                                            </p:txEl>
                                          </p:spTgt>
                                        </p:tgtEl>
                                        <p:attrNameLst>
                                          <p:attrName>style.visibility</p:attrName>
                                        </p:attrNameLst>
                                      </p:cBhvr>
                                      <p:to>
                                        <p:strVal val="visible"/>
                                      </p:to>
                                    </p:set>
                                    <p:animEffect transition="in" filter="wipe(left)">
                                      <p:cBhvr>
                                        <p:cTn id="22" dur="500"/>
                                        <p:tgtEl>
                                          <p:spTgt spid="1177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7762">
                                            <p:txEl>
                                              <p:pRg st="4" end="4"/>
                                            </p:txEl>
                                          </p:spTgt>
                                        </p:tgtEl>
                                        <p:attrNameLst>
                                          <p:attrName>style.visibility</p:attrName>
                                        </p:attrNameLst>
                                      </p:cBhvr>
                                      <p:to>
                                        <p:strVal val="visible"/>
                                      </p:to>
                                    </p:set>
                                    <p:animEffect transition="in" filter="wipe(left)">
                                      <p:cBhvr>
                                        <p:cTn id="27" dur="500"/>
                                        <p:tgtEl>
                                          <p:spTgt spid="11776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2" grpId="0" build="p" bldLvl="3" autoUpdateAnimBg="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9810" name="Rectangle 2"/>
          <p:cNvSpPr>
            <a:spLocks noGrp="1" noChangeArrowheads="1"/>
          </p:cNvSpPr>
          <p:nvPr>
            <p:ph type="body" idx="1"/>
          </p:nvPr>
        </p:nvSpPr>
        <p:spPr bwMode="auto">
          <a:xfrm>
            <a:off x="533400" y="1447800"/>
            <a:ext cx="8305800" cy="44958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114300" lvl="1" indent="0" eaLnBrk="1" hangingPunct="1">
              <a:lnSpc>
                <a:spcPct val="95000"/>
              </a:lnSpc>
              <a:spcBef>
                <a:spcPct val="50000"/>
              </a:spcBef>
              <a:buFontTx/>
              <a:buNone/>
              <a:tabLst>
                <a:tab pos="231775" algn="l"/>
              </a:tabLst>
            </a:pPr>
            <a:r>
              <a:rPr lang="en-US" sz="2400" dirty="0" smtClean="0"/>
              <a:t>If you save a negative amount, just what does that mean? </a:t>
            </a:r>
          </a:p>
          <a:p>
            <a:pPr marL="114300" lvl="1" indent="0" eaLnBrk="1" hangingPunct="1">
              <a:lnSpc>
                <a:spcPct val="95000"/>
              </a:lnSpc>
              <a:spcBef>
                <a:spcPct val="50000"/>
              </a:spcBef>
              <a:buFontTx/>
              <a:buNone/>
              <a:tabLst>
                <a:tab pos="231775" algn="l"/>
              </a:tabLst>
            </a:pPr>
            <a:r>
              <a:rPr lang="en-US" sz="2400" dirty="0" smtClean="0"/>
              <a:t>It means that you have a deficit (like a government deficit). You’re spending more than your disposable income. </a:t>
            </a:r>
          </a:p>
          <a:p>
            <a:pPr marL="514350" lvl="2" indent="0" eaLnBrk="1" hangingPunct="1">
              <a:lnSpc>
                <a:spcPct val="95000"/>
              </a:lnSpc>
              <a:spcBef>
                <a:spcPct val="50000"/>
              </a:spcBef>
              <a:tabLst>
                <a:tab pos="231775" algn="l"/>
              </a:tabLst>
            </a:pPr>
            <a:r>
              <a:rPr lang="en-US" sz="2000" dirty="0" smtClean="0"/>
              <a:t>In this case, how do you finance your deficit? Do you get a student loan? Do you run up an outstanding credit card balance? </a:t>
            </a:r>
          </a:p>
          <a:p>
            <a:pPr marL="114300" lvl="1" indent="0" eaLnBrk="1" hangingPunct="1">
              <a:lnSpc>
                <a:spcPct val="95000"/>
              </a:lnSpc>
              <a:spcBef>
                <a:spcPct val="50000"/>
              </a:spcBef>
              <a:buFontTx/>
              <a:buNone/>
              <a:tabLst>
                <a:tab pos="231775" algn="l"/>
              </a:tabLst>
            </a:pPr>
            <a:r>
              <a:rPr lang="en-US" sz="2400" dirty="0" smtClean="0"/>
              <a:t>How much do you pay to finance your negative saving (your </a:t>
            </a:r>
            <a:r>
              <a:rPr lang="en-US" sz="2400" i="1" dirty="0" err="1" smtClean="0"/>
              <a:t>dissaving</a:t>
            </a:r>
            <a:r>
              <a:rPr lang="en-US" sz="2400" dirty="0" smtClean="0"/>
              <a:t>)? </a:t>
            </a:r>
          </a:p>
          <a:p>
            <a:pPr marL="114300" lvl="1" indent="0" eaLnBrk="1" hangingPunct="1">
              <a:lnSpc>
                <a:spcPct val="95000"/>
              </a:lnSpc>
              <a:spcBef>
                <a:spcPct val="50000"/>
              </a:spcBef>
              <a:buFontTx/>
              <a:buNone/>
              <a:tabLst>
                <a:tab pos="231775" algn="l"/>
              </a:tabLst>
            </a:pPr>
            <a:r>
              <a:rPr lang="en-US" sz="2400" b="1" dirty="0" smtClean="0"/>
              <a:t>How do you think your saving will change when you graduate</a:t>
            </a:r>
            <a:r>
              <a:rPr lang="en-US" b="1" dirty="0" smtClean="0"/>
              <a:t> </a:t>
            </a:r>
            <a:r>
              <a:rPr lang="en-US" sz="2400" b="1" dirty="0" smtClean="0"/>
              <a:t>and get a better-paying job</a:t>
            </a:r>
            <a:r>
              <a:rPr lang="en-US" b="1" dirty="0" smtClean="0"/>
              <a:t>? </a:t>
            </a:r>
          </a:p>
          <a:p>
            <a:pPr lvl="2"/>
            <a:r>
              <a:rPr lang="en-US" u="sng" dirty="0" smtClean="0">
                <a:latin typeface="Calibri" pitchFamily="34" charset="0"/>
                <a:cs typeface="Estrangelo Edessa" pitchFamily="66" charset="0"/>
              </a:rPr>
              <a:t>CURVE SHIFTS:</a:t>
            </a:r>
          </a:p>
          <a:p>
            <a:pPr lvl="3">
              <a:buFontTx/>
              <a:buBlip>
                <a:blip r:embed="rId3"/>
              </a:buBlip>
            </a:pPr>
            <a:r>
              <a:rPr lang="en-US" dirty="0" smtClean="0">
                <a:latin typeface="Wingdings 3" pitchFamily="18" charset="2"/>
              </a:rPr>
              <a:t>#</a:t>
            </a:r>
            <a:r>
              <a:rPr lang="en-US" dirty="0" smtClean="0">
                <a:latin typeface="Calibri" pitchFamily="34" charset="0"/>
              </a:rPr>
              <a:t> SLF  = </a:t>
            </a:r>
            <a:r>
              <a:rPr lang="en-US" dirty="0" smtClean="0">
                <a:latin typeface="Wingdings 3" pitchFamily="18" charset="2"/>
              </a:rPr>
              <a:t>#</a:t>
            </a:r>
            <a:r>
              <a:rPr lang="en-US" dirty="0" smtClean="0">
                <a:latin typeface="Calibri" pitchFamily="34" charset="0"/>
              </a:rPr>
              <a:t>Disp. income</a:t>
            </a:r>
          </a:p>
          <a:p>
            <a:pPr lvl="3">
              <a:buFontTx/>
              <a:buBlip>
                <a:blip r:embed="rId3"/>
              </a:buBlip>
            </a:pPr>
            <a:r>
              <a:rPr lang="en-US" dirty="0" smtClean="0">
                <a:latin typeface="Wingdings 3" pitchFamily="18" charset="2"/>
              </a:rPr>
              <a:t>#</a:t>
            </a:r>
            <a:r>
              <a:rPr lang="en-US" dirty="0" smtClean="0">
                <a:latin typeface="Calibri" pitchFamily="34" charset="0"/>
              </a:rPr>
              <a:t> SLF  = </a:t>
            </a:r>
            <a:r>
              <a:rPr lang="en-US" dirty="0" smtClean="0">
                <a:latin typeface="Wingdings 3" pitchFamily="18" charset="2"/>
              </a:rPr>
              <a:t>$</a:t>
            </a:r>
            <a:r>
              <a:rPr lang="en-US" dirty="0" smtClean="0">
                <a:latin typeface="Calibri" pitchFamily="34" charset="0"/>
              </a:rPr>
              <a:t>Wealth</a:t>
            </a:r>
          </a:p>
          <a:p>
            <a:pPr lvl="3">
              <a:buFontTx/>
              <a:buBlip>
                <a:blip r:embed="rId3"/>
              </a:buBlip>
            </a:pPr>
            <a:r>
              <a:rPr lang="en-US" dirty="0" smtClean="0">
                <a:latin typeface="Wingdings 3" pitchFamily="18" charset="2"/>
              </a:rPr>
              <a:t>#</a:t>
            </a:r>
            <a:r>
              <a:rPr lang="en-US" dirty="0" smtClean="0">
                <a:latin typeface="Calibri" pitchFamily="34" charset="0"/>
              </a:rPr>
              <a:t> SLF  = </a:t>
            </a:r>
            <a:r>
              <a:rPr lang="en-US" dirty="0" smtClean="0">
                <a:latin typeface="Wingdings 3" pitchFamily="18" charset="2"/>
              </a:rPr>
              <a:t>$</a:t>
            </a:r>
            <a:r>
              <a:rPr lang="en-US" dirty="0" smtClean="0">
                <a:latin typeface="Calibri" pitchFamily="34" charset="0"/>
              </a:rPr>
              <a:t>Exp. Future income</a:t>
            </a:r>
          </a:p>
          <a:p>
            <a:pPr marL="114300" lvl="1" indent="0" eaLnBrk="1" hangingPunct="1">
              <a:lnSpc>
                <a:spcPct val="95000"/>
              </a:lnSpc>
              <a:spcBef>
                <a:spcPct val="50000"/>
              </a:spcBef>
              <a:buFontTx/>
              <a:buNone/>
              <a:tabLst>
                <a:tab pos="231775" algn="l"/>
              </a:tabLst>
            </a:pPr>
            <a:endParaRPr lang="en-US" b="1" dirty="0" smtClean="0"/>
          </a:p>
        </p:txBody>
      </p:sp>
      <p:sp>
        <p:nvSpPr>
          <p:cNvPr id="172035" name="Rectangle 3"/>
          <p:cNvSpPr>
            <a:spLocks noChangeArrowheads="1"/>
          </p:cNvSpPr>
          <p:nvPr/>
        </p:nvSpPr>
        <p:spPr bwMode="auto">
          <a:xfrm>
            <a:off x="1295400" y="685800"/>
            <a:ext cx="7086600" cy="946150"/>
          </a:xfrm>
          <a:prstGeom prst="rect">
            <a:avLst/>
          </a:prstGeom>
          <a:noFill/>
          <a:ln w="9525">
            <a:noFill/>
            <a:miter lim="800000"/>
            <a:headEnd/>
            <a:tailEnd/>
          </a:ln>
        </p:spPr>
        <p:txBody>
          <a:bodyPr>
            <a:spAutoFit/>
          </a:bodyPr>
          <a:lstStyle/>
          <a:p>
            <a:r>
              <a:rPr lang="en-US" altLang="en-US" sz="2800" b="1">
                <a:solidFill>
                  <a:srgbClr val="FF6600"/>
                </a:solidFill>
              </a:rPr>
              <a:t>Your Saving, Investment, and Loanable Funds Market</a:t>
            </a:r>
            <a:endParaRPr lang="en-US" altLang="en-US" sz="2800">
              <a:solidFill>
                <a:srgbClr val="FF6600"/>
              </a:solidFill>
              <a:latin typeface="Charcoa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9810">
                                            <p:txEl>
                                              <p:pRg st="0" end="0"/>
                                            </p:txEl>
                                          </p:spTgt>
                                        </p:tgtEl>
                                        <p:attrNameLst>
                                          <p:attrName>style.visibility</p:attrName>
                                        </p:attrNameLst>
                                      </p:cBhvr>
                                      <p:to>
                                        <p:strVal val="visible"/>
                                      </p:to>
                                    </p:set>
                                    <p:animEffect transition="in" filter="wipe(left)">
                                      <p:cBhvr>
                                        <p:cTn id="7" dur="500"/>
                                        <p:tgtEl>
                                          <p:spTgt spid="1198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9810">
                                            <p:txEl>
                                              <p:pRg st="1" end="1"/>
                                            </p:txEl>
                                          </p:spTgt>
                                        </p:tgtEl>
                                        <p:attrNameLst>
                                          <p:attrName>style.visibility</p:attrName>
                                        </p:attrNameLst>
                                      </p:cBhvr>
                                      <p:to>
                                        <p:strVal val="visible"/>
                                      </p:to>
                                    </p:set>
                                    <p:animEffect transition="in" filter="wipe(left)">
                                      <p:cBhvr>
                                        <p:cTn id="12" dur="500"/>
                                        <p:tgtEl>
                                          <p:spTgt spid="1198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9810">
                                            <p:txEl>
                                              <p:pRg st="2" end="2"/>
                                            </p:txEl>
                                          </p:spTgt>
                                        </p:tgtEl>
                                        <p:attrNameLst>
                                          <p:attrName>style.visibility</p:attrName>
                                        </p:attrNameLst>
                                      </p:cBhvr>
                                      <p:to>
                                        <p:strVal val="visible"/>
                                      </p:to>
                                    </p:set>
                                    <p:animEffect transition="in" filter="wipe(left)">
                                      <p:cBhvr>
                                        <p:cTn id="17" dur="500"/>
                                        <p:tgtEl>
                                          <p:spTgt spid="1198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9810">
                                            <p:txEl>
                                              <p:pRg st="3" end="3"/>
                                            </p:txEl>
                                          </p:spTgt>
                                        </p:tgtEl>
                                        <p:attrNameLst>
                                          <p:attrName>style.visibility</p:attrName>
                                        </p:attrNameLst>
                                      </p:cBhvr>
                                      <p:to>
                                        <p:strVal val="visible"/>
                                      </p:to>
                                    </p:set>
                                    <p:animEffect transition="in" filter="wipe(left)">
                                      <p:cBhvr>
                                        <p:cTn id="22" dur="500"/>
                                        <p:tgtEl>
                                          <p:spTgt spid="1198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9810">
                                            <p:txEl>
                                              <p:pRg st="4" end="4"/>
                                            </p:txEl>
                                          </p:spTgt>
                                        </p:tgtEl>
                                        <p:attrNameLst>
                                          <p:attrName>style.visibility</p:attrName>
                                        </p:attrNameLst>
                                      </p:cBhvr>
                                      <p:to>
                                        <p:strVal val="visible"/>
                                      </p:to>
                                    </p:set>
                                    <p:animEffect transition="in" filter="wipe(left)">
                                      <p:cBhvr>
                                        <p:cTn id="27" dur="500"/>
                                        <p:tgtEl>
                                          <p:spTgt spid="1198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9810">
                                            <p:txEl>
                                              <p:pRg st="5" end="5"/>
                                            </p:txEl>
                                          </p:spTgt>
                                        </p:tgtEl>
                                        <p:attrNameLst>
                                          <p:attrName>style.visibility</p:attrName>
                                        </p:attrNameLst>
                                      </p:cBhvr>
                                      <p:to>
                                        <p:strVal val="visible"/>
                                      </p:to>
                                    </p:set>
                                    <p:animEffect transition="in" filter="wipe(left)">
                                      <p:cBhvr>
                                        <p:cTn id="32" dur="500"/>
                                        <p:tgtEl>
                                          <p:spTgt spid="119810">
                                            <p:txEl>
                                              <p:pRg st="5" end="5"/>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19810">
                                            <p:txEl>
                                              <p:pRg st="6" end="6"/>
                                            </p:txEl>
                                          </p:spTgt>
                                        </p:tgtEl>
                                        <p:attrNameLst>
                                          <p:attrName>style.visibility</p:attrName>
                                        </p:attrNameLst>
                                      </p:cBhvr>
                                      <p:to>
                                        <p:strVal val="visible"/>
                                      </p:to>
                                    </p:set>
                                    <p:animEffect transition="in" filter="wipe(left)">
                                      <p:cBhvr>
                                        <p:cTn id="35" dur="500"/>
                                        <p:tgtEl>
                                          <p:spTgt spid="119810">
                                            <p:txEl>
                                              <p:pRg st="6" end="6"/>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19810">
                                            <p:txEl>
                                              <p:pRg st="7" end="7"/>
                                            </p:txEl>
                                          </p:spTgt>
                                        </p:tgtEl>
                                        <p:attrNameLst>
                                          <p:attrName>style.visibility</p:attrName>
                                        </p:attrNameLst>
                                      </p:cBhvr>
                                      <p:to>
                                        <p:strVal val="visible"/>
                                      </p:to>
                                    </p:set>
                                    <p:animEffect transition="in" filter="wipe(left)">
                                      <p:cBhvr>
                                        <p:cTn id="38" dur="500"/>
                                        <p:tgtEl>
                                          <p:spTgt spid="119810">
                                            <p:txEl>
                                              <p:pRg st="7" end="7"/>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19810">
                                            <p:txEl>
                                              <p:pRg st="8" end="8"/>
                                            </p:txEl>
                                          </p:spTgt>
                                        </p:tgtEl>
                                        <p:attrNameLst>
                                          <p:attrName>style.visibility</p:attrName>
                                        </p:attrNameLst>
                                      </p:cBhvr>
                                      <p:to>
                                        <p:strVal val="visible"/>
                                      </p:to>
                                    </p:set>
                                    <p:animEffect transition="in" filter="wipe(left)">
                                      <p:cBhvr>
                                        <p:cTn id="41" dur="500"/>
                                        <p:tgtEl>
                                          <p:spTgt spid="11981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0" grpId="0" build="p" bldLvl="3"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2"/>
          <p:cNvSpPr>
            <a:spLocks noGrp="1" noChangeArrowheads="1"/>
          </p:cNvSpPr>
          <p:nvPr>
            <p:ph type="body" idx="1"/>
          </p:nvPr>
        </p:nvSpPr>
        <p:spPr bwMode="auto">
          <a:xfrm>
            <a:off x="533400" y="1676400"/>
            <a:ext cx="8305800" cy="4800600"/>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marL="114300" lvl="1" indent="0" eaLnBrk="1" hangingPunct="1">
              <a:spcBef>
                <a:spcPct val="50000"/>
              </a:spcBef>
              <a:buFontTx/>
              <a:buNone/>
              <a:tabLst>
                <a:tab pos="231775" algn="l"/>
              </a:tabLst>
            </a:pPr>
            <a:r>
              <a:rPr lang="en-US" sz="2400" smtClean="0"/>
              <a:t>Also think about the amount of investment that you do.</a:t>
            </a:r>
          </a:p>
          <a:p>
            <a:pPr marL="114300" lvl="1" indent="0" eaLnBrk="1" hangingPunct="1">
              <a:spcBef>
                <a:spcPct val="50000"/>
              </a:spcBef>
              <a:buFontTx/>
              <a:buNone/>
              <a:tabLst>
                <a:tab pos="231775" algn="l"/>
              </a:tabLst>
            </a:pPr>
            <a:r>
              <a:rPr lang="en-US" sz="2400" smtClean="0"/>
              <a:t>You are investing in your human capital by being in school. What is this investment costing you? How are you financing this investment? </a:t>
            </a:r>
          </a:p>
          <a:p>
            <a:pPr marL="114300" lvl="1" indent="0" eaLnBrk="1" hangingPunct="1">
              <a:spcBef>
                <a:spcPct val="50000"/>
              </a:spcBef>
              <a:buFontTx/>
              <a:buNone/>
              <a:tabLst>
                <a:tab pos="231775" algn="l"/>
              </a:tabLst>
            </a:pPr>
            <a:r>
              <a:rPr lang="en-US" sz="2400" smtClean="0"/>
              <a:t>When you graduate, you will need to decide whether to invest in an apartment or a house or to rent your home.</a:t>
            </a:r>
          </a:p>
          <a:p>
            <a:pPr marL="114300" lvl="1" indent="0" eaLnBrk="1" hangingPunct="1">
              <a:spcBef>
                <a:spcPct val="50000"/>
              </a:spcBef>
              <a:buFontTx/>
              <a:buNone/>
              <a:tabLst>
                <a:tab pos="231775" algn="l"/>
              </a:tabLst>
            </a:pPr>
            <a:r>
              <a:rPr lang="en-US" sz="2400" smtClean="0"/>
              <a:t>How would you make a decision whether to buy or rent a home? </a:t>
            </a:r>
          </a:p>
          <a:p>
            <a:pPr marL="114300" lvl="1" indent="0" eaLnBrk="1" hangingPunct="1">
              <a:spcBef>
                <a:spcPct val="50000"/>
              </a:spcBef>
              <a:buFontTx/>
              <a:buNone/>
              <a:tabLst>
                <a:tab pos="231775" algn="l"/>
              </a:tabLst>
            </a:pPr>
            <a:r>
              <a:rPr lang="en-US" sz="2400" smtClean="0"/>
              <a:t>Would it be smart to borrow $300,000 to finance the purchase of a home? How would the interest rate influence your decision? </a:t>
            </a:r>
          </a:p>
        </p:txBody>
      </p:sp>
      <p:sp>
        <p:nvSpPr>
          <p:cNvPr id="173059" name="Rectangle 3"/>
          <p:cNvSpPr>
            <a:spLocks noChangeArrowheads="1"/>
          </p:cNvSpPr>
          <p:nvPr/>
        </p:nvSpPr>
        <p:spPr bwMode="auto">
          <a:xfrm>
            <a:off x="1295400" y="685800"/>
            <a:ext cx="7086600" cy="946150"/>
          </a:xfrm>
          <a:prstGeom prst="rect">
            <a:avLst/>
          </a:prstGeom>
          <a:noFill/>
          <a:ln w="9525">
            <a:noFill/>
            <a:miter lim="800000"/>
            <a:headEnd/>
            <a:tailEnd/>
          </a:ln>
        </p:spPr>
        <p:txBody>
          <a:bodyPr>
            <a:spAutoFit/>
          </a:bodyPr>
          <a:lstStyle/>
          <a:p>
            <a:r>
              <a:rPr lang="en-US" altLang="en-US" sz="2800" b="1">
                <a:solidFill>
                  <a:srgbClr val="FF6600"/>
                </a:solidFill>
              </a:rPr>
              <a:t>Your Saving, Investment, and Loanable Funds Market</a:t>
            </a:r>
            <a:endParaRPr lang="en-US" altLang="en-US" sz="2800">
              <a:solidFill>
                <a:srgbClr val="FF6600"/>
              </a:solidFill>
              <a:latin typeface="Charcoa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1858">
                                            <p:txEl>
                                              <p:pRg st="0" end="0"/>
                                            </p:txEl>
                                          </p:spTgt>
                                        </p:tgtEl>
                                        <p:attrNameLst>
                                          <p:attrName>style.visibility</p:attrName>
                                        </p:attrNameLst>
                                      </p:cBhvr>
                                      <p:to>
                                        <p:strVal val="visible"/>
                                      </p:to>
                                    </p:set>
                                    <p:animEffect transition="in" filter="wipe(left)">
                                      <p:cBhvr>
                                        <p:cTn id="7" dur="500"/>
                                        <p:tgtEl>
                                          <p:spTgt spid="1218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1858">
                                            <p:txEl>
                                              <p:pRg st="1" end="1"/>
                                            </p:txEl>
                                          </p:spTgt>
                                        </p:tgtEl>
                                        <p:attrNameLst>
                                          <p:attrName>style.visibility</p:attrName>
                                        </p:attrNameLst>
                                      </p:cBhvr>
                                      <p:to>
                                        <p:strVal val="visible"/>
                                      </p:to>
                                    </p:set>
                                    <p:animEffect transition="in" filter="wipe(left)">
                                      <p:cBhvr>
                                        <p:cTn id="12" dur="500"/>
                                        <p:tgtEl>
                                          <p:spTgt spid="1218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1858">
                                            <p:txEl>
                                              <p:pRg st="2" end="2"/>
                                            </p:txEl>
                                          </p:spTgt>
                                        </p:tgtEl>
                                        <p:attrNameLst>
                                          <p:attrName>style.visibility</p:attrName>
                                        </p:attrNameLst>
                                      </p:cBhvr>
                                      <p:to>
                                        <p:strVal val="visible"/>
                                      </p:to>
                                    </p:set>
                                    <p:animEffect transition="in" filter="wipe(left)">
                                      <p:cBhvr>
                                        <p:cTn id="17" dur="500"/>
                                        <p:tgtEl>
                                          <p:spTgt spid="1218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1858">
                                            <p:txEl>
                                              <p:pRg st="3" end="3"/>
                                            </p:txEl>
                                          </p:spTgt>
                                        </p:tgtEl>
                                        <p:attrNameLst>
                                          <p:attrName>style.visibility</p:attrName>
                                        </p:attrNameLst>
                                      </p:cBhvr>
                                      <p:to>
                                        <p:strVal val="visible"/>
                                      </p:to>
                                    </p:set>
                                    <p:animEffect transition="in" filter="wipe(left)">
                                      <p:cBhvr>
                                        <p:cTn id="22" dur="500"/>
                                        <p:tgtEl>
                                          <p:spTgt spid="12185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1858">
                                            <p:txEl>
                                              <p:pRg st="4" end="4"/>
                                            </p:txEl>
                                          </p:spTgt>
                                        </p:tgtEl>
                                        <p:attrNameLst>
                                          <p:attrName>style.visibility</p:attrName>
                                        </p:attrNameLst>
                                      </p:cBhvr>
                                      <p:to>
                                        <p:strVal val="visible"/>
                                      </p:to>
                                    </p:set>
                                    <p:animEffect transition="in" filter="wipe(left)">
                                      <p:cBhvr>
                                        <p:cTn id="27" dur="500"/>
                                        <p:tgtEl>
                                          <p:spTgt spid="1218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build="p" bldLvl="3" autoUpdateAnimBg="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ubtitle 2"/>
          <p:cNvSpPr>
            <a:spLocks noGrp="1"/>
          </p:cNvSpPr>
          <p:nvPr>
            <p:ph type="subTitle" idx="1"/>
          </p:nvPr>
        </p:nvSpPr>
        <p:spPr>
          <a:xfrm>
            <a:off x="206375" y="3098800"/>
            <a:ext cx="5422900" cy="619125"/>
          </a:xfrm>
        </p:spPr>
        <p:txBody>
          <a:bodyPr/>
          <a:lstStyle/>
          <a:p>
            <a:endParaRPr lang="en-US" smtClean="0"/>
          </a:p>
        </p:txBody>
      </p:sp>
      <p:sp>
        <p:nvSpPr>
          <p:cNvPr id="174083"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152400" y="1143000"/>
            <a:ext cx="8686800" cy="5509200"/>
          </a:xfrm>
          <a:prstGeom prst="rect">
            <a:avLst/>
          </a:prstGeom>
          <a:noFill/>
        </p:spPr>
        <p:txBody>
          <a:bodyPr>
            <a:spAutoFit/>
          </a:bodyPr>
          <a:lstStyle/>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Banks,</a:t>
            </a: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Money Abroad,</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Credit Cards,</a:t>
            </a: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Fed watching,</a:t>
            </a: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Hyper inflation</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r>
              <a:rPr lang="en-US" smtClean="0"/>
              <a:t>11.3 THE FEDERAL RESERVE SYSTEM</a:t>
            </a:r>
            <a:endParaRPr lang="en-CA" smtClean="0"/>
          </a:p>
        </p:txBody>
      </p:sp>
      <p:sp>
        <p:nvSpPr>
          <p:cNvPr id="175107" name="Rectangle 3"/>
          <p:cNvSpPr>
            <a:spLocks noChangeArrowheads="1"/>
          </p:cNvSpPr>
          <p:nvPr/>
        </p:nvSpPr>
        <p:spPr bwMode="auto">
          <a:xfrm>
            <a:off x="76200" y="1676400"/>
            <a:ext cx="2819400" cy="1577975"/>
          </a:xfrm>
          <a:prstGeom prst="rect">
            <a:avLst/>
          </a:prstGeom>
          <a:noFill/>
          <a:ln w="9525">
            <a:noFill/>
            <a:miter lim="800000"/>
            <a:headEnd/>
            <a:tailEnd/>
          </a:ln>
        </p:spPr>
        <p:txBody>
          <a:bodyPr/>
          <a:lstStyle/>
          <a:p>
            <a:pPr marL="174625"/>
            <a:r>
              <a:rPr lang="en-US" altLang="en-US" sz="2400">
                <a:solidFill>
                  <a:srgbClr val="000000"/>
                </a:solidFill>
                <a:ea typeface="MS Mincho" pitchFamily="49" charset="-128"/>
              </a:rPr>
              <a:t>Figure 11.4 shows the 12 Federal Reserve districts.</a:t>
            </a:r>
          </a:p>
        </p:txBody>
      </p:sp>
      <p:sp>
        <p:nvSpPr>
          <p:cNvPr id="593924" name="Rectangle 4"/>
          <p:cNvSpPr>
            <a:spLocks noChangeArrowheads="1"/>
          </p:cNvSpPr>
          <p:nvPr/>
        </p:nvSpPr>
        <p:spPr bwMode="auto">
          <a:xfrm>
            <a:off x="228600" y="3406775"/>
            <a:ext cx="2438400" cy="2003425"/>
          </a:xfrm>
          <a:prstGeom prst="rect">
            <a:avLst/>
          </a:prstGeom>
          <a:noFill/>
          <a:ln w="9525">
            <a:noFill/>
            <a:miter lim="800000"/>
            <a:headEnd/>
            <a:tailEnd/>
          </a:ln>
        </p:spPr>
        <p:txBody>
          <a:bodyPr/>
          <a:lstStyle/>
          <a:p>
            <a:r>
              <a:rPr lang="en-US" altLang="en-US" sz="2400">
                <a:solidFill>
                  <a:srgbClr val="000000"/>
                </a:solidFill>
              </a:rPr>
              <a:t>Each Federal</a:t>
            </a:r>
          </a:p>
          <a:p>
            <a:r>
              <a:rPr lang="en-US" altLang="en-US" sz="2400">
                <a:solidFill>
                  <a:srgbClr val="000000"/>
                </a:solidFill>
              </a:rPr>
              <a:t>Reserve district has its own</a:t>
            </a:r>
          </a:p>
          <a:p>
            <a:r>
              <a:rPr lang="en-US" altLang="en-US" sz="2400">
                <a:solidFill>
                  <a:srgbClr val="000000"/>
                </a:solidFill>
              </a:rPr>
              <a:t>Federal Reserve Bank.</a:t>
            </a:r>
          </a:p>
        </p:txBody>
      </p:sp>
      <p:sp>
        <p:nvSpPr>
          <p:cNvPr id="593933" name="Rectangle 13"/>
          <p:cNvSpPr>
            <a:spLocks noChangeArrowheads="1"/>
          </p:cNvSpPr>
          <p:nvPr/>
        </p:nvSpPr>
        <p:spPr bwMode="auto">
          <a:xfrm>
            <a:off x="228600" y="5638800"/>
            <a:ext cx="8229600" cy="838200"/>
          </a:xfrm>
          <a:prstGeom prst="rect">
            <a:avLst/>
          </a:prstGeom>
          <a:noFill/>
          <a:ln w="9525">
            <a:noFill/>
            <a:miter lim="800000"/>
            <a:headEnd/>
            <a:tailEnd/>
          </a:ln>
        </p:spPr>
        <p:txBody>
          <a:bodyPr/>
          <a:lstStyle/>
          <a:p>
            <a:r>
              <a:rPr lang="en-US" altLang="en-US" sz="2400">
                <a:solidFill>
                  <a:srgbClr val="000000"/>
                </a:solidFill>
              </a:rPr>
              <a:t>The Board of Governors of the Federal Reserve System is</a:t>
            </a:r>
          </a:p>
          <a:p>
            <a:r>
              <a:rPr lang="en-US" altLang="en-US" sz="2400">
                <a:solidFill>
                  <a:srgbClr val="000000"/>
                </a:solidFill>
              </a:rPr>
              <a:t>located in Washington, D.C.</a:t>
            </a:r>
          </a:p>
        </p:txBody>
      </p:sp>
      <p:pic>
        <p:nvPicPr>
          <p:cNvPr id="175110" name="Picture 14" descr="fig1107a"/>
          <p:cNvPicPr>
            <a:picLocks noChangeAspect="1" noChangeArrowheads="1"/>
          </p:cNvPicPr>
          <p:nvPr/>
        </p:nvPicPr>
        <p:blipFill>
          <a:blip r:embed="rId3"/>
          <a:srcRect/>
          <a:stretch>
            <a:fillRect/>
          </a:stretch>
        </p:blipFill>
        <p:spPr bwMode="auto">
          <a:xfrm>
            <a:off x="2895600" y="1600200"/>
            <a:ext cx="6172200" cy="3908425"/>
          </a:xfrm>
          <a:prstGeom prst="rect">
            <a:avLst/>
          </a:prstGeom>
          <a:noFill/>
          <a:ln w="9525">
            <a:noFill/>
            <a:miter lim="800000"/>
            <a:headEnd/>
            <a:tailEnd/>
          </a:ln>
        </p:spPr>
      </p:pic>
      <p:pic>
        <p:nvPicPr>
          <p:cNvPr id="593935" name="Picture 15" descr="fig1107b"/>
          <p:cNvPicPr>
            <a:picLocks noChangeAspect="1" noChangeArrowheads="1"/>
          </p:cNvPicPr>
          <p:nvPr/>
        </p:nvPicPr>
        <p:blipFill>
          <a:blip r:embed="rId4"/>
          <a:srcRect/>
          <a:stretch>
            <a:fillRect/>
          </a:stretch>
        </p:blipFill>
        <p:spPr bwMode="auto">
          <a:xfrm>
            <a:off x="2895600" y="1600200"/>
            <a:ext cx="6172200" cy="3908425"/>
          </a:xfrm>
          <a:prstGeom prst="rect">
            <a:avLst/>
          </a:prstGeom>
          <a:noFill/>
          <a:ln w="9525">
            <a:noFill/>
            <a:miter lim="800000"/>
            <a:headEnd/>
            <a:tailEnd/>
          </a:ln>
        </p:spPr>
      </p:pic>
      <p:pic>
        <p:nvPicPr>
          <p:cNvPr id="593936" name="Picture 16" descr="fig1107c"/>
          <p:cNvPicPr>
            <a:picLocks noChangeAspect="1" noChangeArrowheads="1"/>
          </p:cNvPicPr>
          <p:nvPr/>
        </p:nvPicPr>
        <p:blipFill>
          <a:blip r:embed="rId5"/>
          <a:srcRect/>
          <a:stretch>
            <a:fillRect/>
          </a:stretch>
        </p:blipFill>
        <p:spPr bwMode="auto">
          <a:xfrm>
            <a:off x="2895600" y="1600200"/>
            <a:ext cx="6172200" cy="3908425"/>
          </a:xfrm>
          <a:prstGeom prst="rect">
            <a:avLst/>
          </a:prstGeom>
          <a:noFill/>
          <a:ln w="9525">
            <a:noFill/>
            <a:miter lim="800000"/>
            <a:headEnd/>
            <a:tailEnd/>
          </a:ln>
        </p:spPr>
      </p:pic>
      <p:pic>
        <p:nvPicPr>
          <p:cNvPr id="593937" name="Picture 17" descr="fig1107d"/>
          <p:cNvPicPr>
            <a:picLocks noChangeAspect="1" noChangeArrowheads="1"/>
          </p:cNvPicPr>
          <p:nvPr/>
        </p:nvPicPr>
        <p:blipFill>
          <a:blip r:embed="rId6"/>
          <a:srcRect/>
          <a:stretch>
            <a:fillRect/>
          </a:stretch>
        </p:blipFill>
        <p:spPr bwMode="auto">
          <a:xfrm>
            <a:off x="2895600" y="1600200"/>
            <a:ext cx="6172200" cy="3908425"/>
          </a:xfrm>
          <a:prstGeom prst="rect">
            <a:avLst/>
          </a:prstGeom>
          <a:noFill/>
          <a:ln w="9525">
            <a:noFill/>
            <a:miter lim="800000"/>
            <a:headEnd/>
            <a:tailEnd/>
          </a:ln>
        </p:spPr>
      </p:pic>
      <p:pic>
        <p:nvPicPr>
          <p:cNvPr id="593938" name="Picture 18" descr="fig1107e"/>
          <p:cNvPicPr>
            <a:picLocks noChangeAspect="1" noChangeArrowheads="1"/>
          </p:cNvPicPr>
          <p:nvPr/>
        </p:nvPicPr>
        <p:blipFill>
          <a:blip r:embed="rId7"/>
          <a:srcRect/>
          <a:stretch>
            <a:fillRect/>
          </a:stretch>
        </p:blipFill>
        <p:spPr bwMode="auto">
          <a:xfrm>
            <a:off x="2895600" y="1600200"/>
            <a:ext cx="6172200" cy="3908425"/>
          </a:xfrm>
          <a:prstGeom prst="rect">
            <a:avLst/>
          </a:prstGeom>
          <a:noFill/>
          <a:ln w="9525">
            <a:noFill/>
            <a:miter lim="800000"/>
            <a:headEnd/>
            <a:tailEnd/>
          </a:ln>
        </p:spPr>
      </p:pic>
      <p:pic>
        <p:nvPicPr>
          <p:cNvPr id="593939" name="Picture 19" descr="fig1107f"/>
          <p:cNvPicPr>
            <a:picLocks noChangeAspect="1" noChangeArrowheads="1"/>
          </p:cNvPicPr>
          <p:nvPr/>
        </p:nvPicPr>
        <p:blipFill>
          <a:blip r:embed="rId8"/>
          <a:srcRect/>
          <a:stretch>
            <a:fillRect/>
          </a:stretch>
        </p:blipFill>
        <p:spPr bwMode="auto">
          <a:xfrm>
            <a:off x="2895600" y="1600200"/>
            <a:ext cx="6172200" cy="3908425"/>
          </a:xfrm>
          <a:prstGeom prst="rect">
            <a:avLst/>
          </a:prstGeom>
          <a:noFill/>
          <a:ln w="9525">
            <a:noFill/>
            <a:miter lim="800000"/>
            <a:headEnd/>
            <a:tailEnd/>
          </a:ln>
        </p:spPr>
      </p:pic>
      <p:pic>
        <p:nvPicPr>
          <p:cNvPr id="593940" name="Picture 20" descr="fig1107g"/>
          <p:cNvPicPr>
            <a:picLocks noChangeAspect="1" noChangeArrowheads="1"/>
          </p:cNvPicPr>
          <p:nvPr/>
        </p:nvPicPr>
        <p:blipFill>
          <a:blip r:embed="rId9"/>
          <a:srcRect/>
          <a:stretch>
            <a:fillRect/>
          </a:stretch>
        </p:blipFill>
        <p:spPr bwMode="auto">
          <a:xfrm>
            <a:off x="2895600" y="1600200"/>
            <a:ext cx="6172200" cy="3908425"/>
          </a:xfrm>
          <a:prstGeom prst="rect">
            <a:avLst/>
          </a:prstGeom>
          <a:noFill/>
          <a:ln w="9525">
            <a:noFill/>
            <a:miter lim="800000"/>
            <a:headEnd/>
            <a:tailEnd/>
          </a:ln>
        </p:spPr>
      </p:pic>
      <p:pic>
        <p:nvPicPr>
          <p:cNvPr id="593941" name="Picture 21" descr="fig1107h"/>
          <p:cNvPicPr>
            <a:picLocks noChangeAspect="1" noChangeArrowheads="1"/>
          </p:cNvPicPr>
          <p:nvPr/>
        </p:nvPicPr>
        <p:blipFill>
          <a:blip r:embed="rId10"/>
          <a:srcRect/>
          <a:stretch>
            <a:fillRect/>
          </a:stretch>
        </p:blipFill>
        <p:spPr bwMode="auto">
          <a:xfrm>
            <a:off x="2895600" y="1600200"/>
            <a:ext cx="6172200" cy="3908425"/>
          </a:xfrm>
          <a:prstGeom prst="rect">
            <a:avLst/>
          </a:prstGeom>
          <a:noFill/>
          <a:ln w="9525">
            <a:noFill/>
            <a:miter lim="800000"/>
            <a:headEnd/>
            <a:tailEnd/>
          </a:ln>
        </p:spPr>
      </p:pic>
      <p:pic>
        <p:nvPicPr>
          <p:cNvPr id="593942" name="Picture 22" descr="fig1107i"/>
          <p:cNvPicPr>
            <a:picLocks noChangeAspect="1" noChangeArrowheads="1"/>
          </p:cNvPicPr>
          <p:nvPr/>
        </p:nvPicPr>
        <p:blipFill>
          <a:blip r:embed="rId11"/>
          <a:srcRect/>
          <a:stretch>
            <a:fillRect/>
          </a:stretch>
        </p:blipFill>
        <p:spPr bwMode="auto">
          <a:xfrm>
            <a:off x="2895600" y="1600200"/>
            <a:ext cx="6172200" cy="3908425"/>
          </a:xfrm>
          <a:prstGeom prst="rect">
            <a:avLst/>
          </a:prstGeom>
          <a:noFill/>
          <a:ln w="9525">
            <a:noFill/>
            <a:miter lim="800000"/>
            <a:headEnd/>
            <a:tailEnd/>
          </a:ln>
        </p:spPr>
      </p:pic>
      <p:pic>
        <p:nvPicPr>
          <p:cNvPr id="593943" name="Picture 23" descr="fig1107j"/>
          <p:cNvPicPr>
            <a:picLocks noChangeAspect="1" noChangeArrowheads="1"/>
          </p:cNvPicPr>
          <p:nvPr/>
        </p:nvPicPr>
        <p:blipFill>
          <a:blip r:embed="rId12"/>
          <a:srcRect/>
          <a:stretch>
            <a:fillRect/>
          </a:stretch>
        </p:blipFill>
        <p:spPr bwMode="auto">
          <a:xfrm>
            <a:off x="2895600" y="1600200"/>
            <a:ext cx="6172200" cy="3908425"/>
          </a:xfrm>
          <a:prstGeom prst="rect">
            <a:avLst/>
          </a:prstGeom>
          <a:noFill/>
          <a:ln w="9525">
            <a:noFill/>
            <a:miter lim="800000"/>
            <a:headEnd/>
            <a:tailEnd/>
          </a:ln>
        </p:spPr>
      </p:pic>
      <p:pic>
        <p:nvPicPr>
          <p:cNvPr id="593944" name="Picture 24" descr="fig1107k"/>
          <p:cNvPicPr>
            <a:picLocks noChangeAspect="1" noChangeArrowheads="1"/>
          </p:cNvPicPr>
          <p:nvPr/>
        </p:nvPicPr>
        <p:blipFill>
          <a:blip r:embed="rId13"/>
          <a:srcRect/>
          <a:stretch>
            <a:fillRect/>
          </a:stretch>
        </p:blipFill>
        <p:spPr bwMode="auto">
          <a:xfrm>
            <a:off x="2895600" y="1600200"/>
            <a:ext cx="6172200" cy="3908425"/>
          </a:xfrm>
          <a:prstGeom prst="rect">
            <a:avLst/>
          </a:prstGeom>
          <a:noFill/>
          <a:ln w="9525">
            <a:noFill/>
            <a:miter lim="800000"/>
            <a:headEnd/>
            <a:tailEnd/>
          </a:ln>
        </p:spPr>
      </p:pic>
      <p:pic>
        <p:nvPicPr>
          <p:cNvPr id="593945" name="Picture 25" descr="fig1107l"/>
          <p:cNvPicPr>
            <a:picLocks noChangeAspect="1" noChangeArrowheads="1"/>
          </p:cNvPicPr>
          <p:nvPr/>
        </p:nvPicPr>
        <p:blipFill>
          <a:blip r:embed="rId14"/>
          <a:srcRect/>
          <a:stretch>
            <a:fillRect/>
          </a:stretch>
        </p:blipFill>
        <p:spPr bwMode="auto">
          <a:xfrm>
            <a:off x="2895600" y="1600200"/>
            <a:ext cx="6172200" cy="3908425"/>
          </a:xfrm>
          <a:prstGeom prst="rect">
            <a:avLst/>
          </a:prstGeom>
          <a:noFill/>
          <a:ln w="9525">
            <a:noFill/>
            <a:miter lim="800000"/>
            <a:headEnd/>
            <a:tailEnd/>
          </a:ln>
        </p:spPr>
      </p:pic>
      <p:pic>
        <p:nvPicPr>
          <p:cNvPr id="593946" name="Picture 26" descr="fig1107m"/>
          <p:cNvPicPr>
            <a:picLocks noChangeAspect="1" noChangeArrowheads="1"/>
          </p:cNvPicPr>
          <p:nvPr/>
        </p:nvPicPr>
        <p:blipFill>
          <a:blip r:embed="rId15"/>
          <a:srcRect/>
          <a:stretch>
            <a:fillRect/>
          </a:stretch>
        </p:blipFill>
        <p:spPr bwMode="auto">
          <a:xfrm>
            <a:off x="2895600" y="1600200"/>
            <a:ext cx="6172200" cy="3908425"/>
          </a:xfrm>
          <a:prstGeom prst="rect">
            <a:avLst/>
          </a:prstGeom>
          <a:noFill/>
          <a:ln w="9525">
            <a:noFill/>
            <a:miter lim="800000"/>
            <a:headEnd/>
            <a:tailEnd/>
          </a:ln>
        </p:spPr>
      </p:pic>
      <p:pic>
        <p:nvPicPr>
          <p:cNvPr id="593947" name="Picture 27" descr="fig1107n"/>
          <p:cNvPicPr>
            <a:picLocks noChangeAspect="1" noChangeArrowheads="1"/>
          </p:cNvPicPr>
          <p:nvPr/>
        </p:nvPicPr>
        <p:blipFill>
          <a:blip r:embed="rId16"/>
          <a:srcRect/>
          <a:stretch>
            <a:fillRect/>
          </a:stretch>
        </p:blipFill>
        <p:spPr bwMode="auto">
          <a:xfrm>
            <a:off x="2895600" y="1600200"/>
            <a:ext cx="6172200" cy="390842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93924"/>
                                        </p:tgtEl>
                                        <p:attrNameLst>
                                          <p:attrName>style.visibility</p:attrName>
                                        </p:attrNameLst>
                                      </p:cBhvr>
                                      <p:to>
                                        <p:strVal val="visible"/>
                                      </p:to>
                                    </p:set>
                                    <p:animEffect transition="in" filter="wipe(left)">
                                      <p:cBhvr>
                                        <p:cTn id="7" dur="500"/>
                                        <p:tgtEl>
                                          <p:spTgt spid="59392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593935"/>
                                        </p:tgtEl>
                                        <p:attrNameLst>
                                          <p:attrName>style.visibility</p:attrName>
                                        </p:attrNameLst>
                                      </p:cBhvr>
                                      <p:to>
                                        <p:strVal val="visible"/>
                                      </p:to>
                                    </p:set>
                                    <p:animEffect transition="in" filter="dissolve">
                                      <p:cBhvr>
                                        <p:cTn id="11" dur="500"/>
                                        <p:tgtEl>
                                          <p:spTgt spid="593935"/>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93936"/>
                                        </p:tgtEl>
                                        <p:attrNameLst>
                                          <p:attrName>style.visibility</p:attrName>
                                        </p:attrNameLst>
                                      </p:cBhvr>
                                      <p:to>
                                        <p:strVal val="visible"/>
                                      </p:to>
                                    </p:set>
                                    <p:animEffect transition="in" filter="dissolve">
                                      <p:cBhvr>
                                        <p:cTn id="15" dur="500"/>
                                        <p:tgtEl>
                                          <p:spTgt spid="59393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593937"/>
                                        </p:tgtEl>
                                        <p:attrNameLst>
                                          <p:attrName>style.visibility</p:attrName>
                                        </p:attrNameLst>
                                      </p:cBhvr>
                                      <p:to>
                                        <p:strVal val="visible"/>
                                      </p:to>
                                    </p:set>
                                    <p:animEffect transition="in" filter="dissolve">
                                      <p:cBhvr>
                                        <p:cTn id="19" dur="500"/>
                                        <p:tgtEl>
                                          <p:spTgt spid="593937"/>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593938"/>
                                        </p:tgtEl>
                                        <p:attrNameLst>
                                          <p:attrName>style.visibility</p:attrName>
                                        </p:attrNameLst>
                                      </p:cBhvr>
                                      <p:to>
                                        <p:strVal val="visible"/>
                                      </p:to>
                                    </p:set>
                                    <p:animEffect transition="in" filter="dissolve">
                                      <p:cBhvr>
                                        <p:cTn id="23" dur="500"/>
                                        <p:tgtEl>
                                          <p:spTgt spid="593938"/>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593939"/>
                                        </p:tgtEl>
                                        <p:attrNameLst>
                                          <p:attrName>style.visibility</p:attrName>
                                        </p:attrNameLst>
                                      </p:cBhvr>
                                      <p:to>
                                        <p:strVal val="visible"/>
                                      </p:to>
                                    </p:set>
                                    <p:animEffect transition="in" filter="dissolve">
                                      <p:cBhvr>
                                        <p:cTn id="27" dur="500"/>
                                        <p:tgtEl>
                                          <p:spTgt spid="593939"/>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593940"/>
                                        </p:tgtEl>
                                        <p:attrNameLst>
                                          <p:attrName>style.visibility</p:attrName>
                                        </p:attrNameLst>
                                      </p:cBhvr>
                                      <p:to>
                                        <p:strVal val="visible"/>
                                      </p:to>
                                    </p:set>
                                    <p:animEffect transition="in" filter="dissolve">
                                      <p:cBhvr>
                                        <p:cTn id="31" dur="500"/>
                                        <p:tgtEl>
                                          <p:spTgt spid="593940"/>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593941"/>
                                        </p:tgtEl>
                                        <p:attrNameLst>
                                          <p:attrName>style.visibility</p:attrName>
                                        </p:attrNameLst>
                                      </p:cBhvr>
                                      <p:to>
                                        <p:strVal val="visible"/>
                                      </p:to>
                                    </p:set>
                                    <p:animEffect transition="in" filter="dissolve">
                                      <p:cBhvr>
                                        <p:cTn id="35" dur="500"/>
                                        <p:tgtEl>
                                          <p:spTgt spid="59394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93942"/>
                                        </p:tgtEl>
                                        <p:attrNameLst>
                                          <p:attrName>style.visibility</p:attrName>
                                        </p:attrNameLst>
                                      </p:cBhvr>
                                      <p:to>
                                        <p:strVal val="visible"/>
                                      </p:to>
                                    </p:set>
                                    <p:animEffect transition="in" filter="dissolve">
                                      <p:cBhvr>
                                        <p:cTn id="39" dur="500"/>
                                        <p:tgtEl>
                                          <p:spTgt spid="593942"/>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593943"/>
                                        </p:tgtEl>
                                        <p:attrNameLst>
                                          <p:attrName>style.visibility</p:attrName>
                                        </p:attrNameLst>
                                      </p:cBhvr>
                                      <p:to>
                                        <p:strVal val="visible"/>
                                      </p:to>
                                    </p:set>
                                    <p:animEffect transition="in" filter="dissolve">
                                      <p:cBhvr>
                                        <p:cTn id="43" dur="500"/>
                                        <p:tgtEl>
                                          <p:spTgt spid="593943"/>
                                        </p:tgtEl>
                                      </p:cBhvr>
                                    </p:animEffect>
                                  </p:childTnLst>
                                </p:cTn>
                              </p:par>
                            </p:childTnLst>
                          </p:cTn>
                        </p:par>
                        <p:par>
                          <p:cTn id="44" fill="hold">
                            <p:stCondLst>
                              <p:cond delay="5000"/>
                            </p:stCondLst>
                            <p:childTnLst>
                              <p:par>
                                <p:cTn id="45" presetID="9" presetClass="entr" presetSubtype="0" fill="hold" nodeType="afterEffect">
                                  <p:stCondLst>
                                    <p:cond delay="0"/>
                                  </p:stCondLst>
                                  <p:childTnLst>
                                    <p:set>
                                      <p:cBhvr>
                                        <p:cTn id="46" dur="1" fill="hold">
                                          <p:stCondLst>
                                            <p:cond delay="0"/>
                                          </p:stCondLst>
                                        </p:cTn>
                                        <p:tgtEl>
                                          <p:spTgt spid="593944"/>
                                        </p:tgtEl>
                                        <p:attrNameLst>
                                          <p:attrName>style.visibility</p:attrName>
                                        </p:attrNameLst>
                                      </p:cBhvr>
                                      <p:to>
                                        <p:strVal val="visible"/>
                                      </p:to>
                                    </p:set>
                                    <p:animEffect transition="in" filter="dissolve">
                                      <p:cBhvr>
                                        <p:cTn id="47" dur="500"/>
                                        <p:tgtEl>
                                          <p:spTgt spid="593944"/>
                                        </p:tgtEl>
                                      </p:cBhvr>
                                    </p:animEffect>
                                  </p:childTnLst>
                                </p:cTn>
                              </p:par>
                            </p:childTnLst>
                          </p:cTn>
                        </p:par>
                        <p:par>
                          <p:cTn id="48" fill="hold">
                            <p:stCondLst>
                              <p:cond delay="5500"/>
                            </p:stCondLst>
                            <p:childTnLst>
                              <p:par>
                                <p:cTn id="49" presetID="9" presetClass="entr" presetSubtype="0" fill="hold" nodeType="afterEffect">
                                  <p:stCondLst>
                                    <p:cond delay="0"/>
                                  </p:stCondLst>
                                  <p:childTnLst>
                                    <p:set>
                                      <p:cBhvr>
                                        <p:cTn id="50" dur="1" fill="hold">
                                          <p:stCondLst>
                                            <p:cond delay="0"/>
                                          </p:stCondLst>
                                        </p:cTn>
                                        <p:tgtEl>
                                          <p:spTgt spid="593945"/>
                                        </p:tgtEl>
                                        <p:attrNameLst>
                                          <p:attrName>style.visibility</p:attrName>
                                        </p:attrNameLst>
                                      </p:cBhvr>
                                      <p:to>
                                        <p:strVal val="visible"/>
                                      </p:to>
                                    </p:set>
                                    <p:animEffect transition="in" filter="dissolve">
                                      <p:cBhvr>
                                        <p:cTn id="51" dur="500"/>
                                        <p:tgtEl>
                                          <p:spTgt spid="593945"/>
                                        </p:tgtEl>
                                      </p:cBhvr>
                                    </p:animEffect>
                                  </p:childTnLst>
                                </p:cTn>
                              </p:par>
                            </p:childTnLst>
                          </p:cTn>
                        </p:par>
                        <p:par>
                          <p:cTn id="52" fill="hold">
                            <p:stCondLst>
                              <p:cond delay="6000"/>
                            </p:stCondLst>
                            <p:childTnLst>
                              <p:par>
                                <p:cTn id="53" presetID="9" presetClass="entr" presetSubtype="0" fill="hold" nodeType="afterEffect">
                                  <p:stCondLst>
                                    <p:cond delay="0"/>
                                  </p:stCondLst>
                                  <p:childTnLst>
                                    <p:set>
                                      <p:cBhvr>
                                        <p:cTn id="54" dur="1" fill="hold">
                                          <p:stCondLst>
                                            <p:cond delay="0"/>
                                          </p:stCondLst>
                                        </p:cTn>
                                        <p:tgtEl>
                                          <p:spTgt spid="593946"/>
                                        </p:tgtEl>
                                        <p:attrNameLst>
                                          <p:attrName>style.visibility</p:attrName>
                                        </p:attrNameLst>
                                      </p:cBhvr>
                                      <p:to>
                                        <p:strVal val="visible"/>
                                      </p:to>
                                    </p:set>
                                    <p:animEffect transition="in" filter="dissolve">
                                      <p:cBhvr>
                                        <p:cTn id="55" dur="500"/>
                                        <p:tgtEl>
                                          <p:spTgt spid="59394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593933"/>
                                        </p:tgtEl>
                                        <p:attrNameLst>
                                          <p:attrName>style.visibility</p:attrName>
                                        </p:attrNameLst>
                                      </p:cBhvr>
                                      <p:to>
                                        <p:strVal val="visible"/>
                                      </p:to>
                                    </p:set>
                                    <p:animEffect transition="in" filter="wipe(left)">
                                      <p:cBhvr>
                                        <p:cTn id="60" dur="500"/>
                                        <p:tgtEl>
                                          <p:spTgt spid="593933"/>
                                        </p:tgtEl>
                                      </p:cBhvr>
                                    </p:animEffect>
                                  </p:childTnLst>
                                </p:cTn>
                              </p:par>
                            </p:childTnLst>
                          </p:cTn>
                        </p:par>
                        <p:par>
                          <p:cTn id="61" fill="hold">
                            <p:stCondLst>
                              <p:cond delay="500"/>
                            </p:stCondLst>
                            <p:childTnLst>
                              <p:par>
                                <p:cTn id="62" presetID="9" presetClass="entr" presetSubtype="0" fill="hold" nodeType="afterEffect">
                                  <p:stCondLst>
                                    <p:cond delay="0"/>
                                  </p:stCondLst>
                                  <p:childTnLst>
                                    <p:set>
                                      <p:cBhvr>
                                        <p:cTn id="63" dur="1" fill="hold">
                                          <p:stCondLst>
                                            <p:cond delay="0"/>
                                          </p:stCondLst>
                                        </p:cTn>
                                        <p:tgtEl>
                                          <p:spTgt spid="593947"/>
                                        </p:tgtEl>
                                        <p:attrNameLst>
                                          <p:attrName>style.visibility</p:attrName>
                                        </p:attrNameLst>
                                      </p:cBhvr>
                                      <p:to>
                                        <p:strVal val="visible"/>
                                      </p:to>
                                    </p:set>
                                    <p:animEffect transition="in" filter="dissolve">
                                      <p:cBhvr>
                                        <p:cTn id="64" dur="500"/>
                                        <p:tgtEl>
                                          <p:spTgt spid="5939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24" grpId="0" autoUpdateAnimBg="0"/>
      <p:bldP spid="593933" grpId="0"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3" name="Rectangle 3"/>
          <p:cNvSpPr>
            <a:spLocks noChangeArrowheads="1"/>
          </p:cNvSpPr>
          <p:nvPr/>
        </p:nvSpPr>
        <p:spPr bwMode="auto">
          <a:xfrm>
            <a:off x="228600" y="1600200"/>
            <a:ext cx="8382000" cy="1752600"/>
          </a:xfrm>
          <a:prstGeom prst="rect">
            <a:avLst/>
          </a:prstGeom>
          <a:noFill/>
          <a:ln w="9525">
            <a:noFill/>
            <a:miter lim="800000"/>
            <a:headEnd/>
            <a:tailEnd/>
          </a:ln>
        </p:spPr>
        <p:txBody>
          <a:bodyPr/>
          <a:lstStyle/>
          <a:p>
            <a:pPr eaLnBrk="0" hangingPunct="0"/>
            <a:r>
              <a:rPr lang="en-US" altLang="en-US" sz="2400">
                <a:solidFill>
                  <a:srgbClr val="000000"/>
                </a:solidFill>
                <a:ea typeface="MS Mincho" pitchFamily="49" charset="-128"/>
              </a:rPr>
              <a:t>Figure 11.2  shows the institutions of the banking system.</a:t>
            </a:r>
          </a:p>
          <a:p>
            <a:pPr>
              <a:spcBef>
                <a:spcPct val="30000"/>
              </a:spcBef>
            </a:pPr>
            <a:r>
              <a:rPr lang="en-US" altLang="en-US" sz="2400">
                <a:solidFill>
                  <a:srgbClr val="000000"/>
                </a:solidFill>
              </a:rPr>
              <a:t>The Federal Reserve regulates and influences the activities of the commercial banks, thrift institutions, and money market funds, whose deposits make up the nation’s money.</a:t>
            </a:r>
            <a:endParaRPr lang="en-US" altLang="en-US" sz="2400">
              <a:solidFill>
                <a:srgbClr val="000000"/>
              </a:solidFill>
              <a:ea typeface="MS Mincho" pitchFamily="49" charset="-128"/>
            </a:endParaRPr>
          </a:p>
        </p:txBody>
      </p:sp>
      <p:pic>
        <p:nvPicPr>
          <p:cNvPr id="573452" name="Picture 12" descr="fig1104a"/>
          <p:cNvPicPr>
            <a:picLocks noChangeAspect="1" noChangeArrowheads="1"/>
          </p:cNvPicPr>
          <p:nvPr/>
        </p:nvPicPr>
        <p:blipFill>
          <a:blip r:embed="rId3"/>
          <a:srcRect/>
          <a:stretch>
            <a:fillRect/>
          </a:stretch>
        </p:blipFill>
        <p:spPr bwMode="auto">
          <a:xfrm>
            <a:off x="1752600" y="3413125"/>
            <a:ext cx="6161088" cy="3292475"/>
          </a:xfrm>
          <a:prstGeom prst="rect">
            <a:avLst/>
          </a:prstGeom>
          <a:noFill/>
          <a:ln w="9525">
            <a:noFill/>
            <a:miter lim="800000"/>
            <a:headEnd/>
            <a:tailEnd/>
          </a:ln>
        </p:spPr>
      </p:pic>
      <p:pic>
        <p:nvPicPr>
          <p:cNvPr id="573453" name="Picture 13" descr="fig1104b"/>
          <p:cNvPicPr>
            <a:picLocks noChangeAspect="1" noChangeArrowheads="1"/>
          </p:cNvPicPr>
          <p:nvPr/>
        </p:nvPicPr>
        <p:blipFill>
          <a:blip r:embed="rId4"/>
          <a:srcRect/>
          <a:stretch>
            <a:fillRect/>
          </a:stretch>
        </p:blipFill>
        <p:spPr bwMode="auto">
          <a:xfrm>
            <a:off x="1752600" y="3413125"/>
            <a:ext cx="6161088" cy="3292475"/>
          </a:xfrm>
          <a:prstGeom prst="rect">
            <a:avLst/>
          </a:prstGeom>
          <a:noFill/>
          <a:ln w="9525">
            <a:noFill/>
            <a:miter lim="800000"/>
            <a:headEnd/>
            <a:tailEnd/>
          </a:ln>
        </p:spPr>
      </p:pic>
      <p:pic>
        <p:nvPicPr>
          <p:cNvPr id="573454" name="Picture 14" descr="fig1104c"/>
          <p:cNvPicPr>
            <a:picLocks noChangeAspect="1" noChangeArrowheads="1"/>
          </p:cNvPicPr>
          <p:nvPr/>
        </p:nvPicPr>
        <p:blipFill>
          <a:blip r:embed="rId5"/>
          <a:srcRect/>
          <a:stretch>
            <a:fillRect/>
          </a:stretch>
        </p:blipFill>
        <p:spPr bwMode="auto">
          <a:xfrm>
            <a:off x="1752600" y="3413125"/>
            <a:ext cx="6161088" cy="3292475"/>
          </a:xfrm>
          <a:prstGeom prst="rect">
            <a:avLst/>
          </a:prstGeom>
          <a:noFill/>
          <a:ln w="9525">
            <a:noFill/>
            <a:miter lim="800000"/>
            <a:headEnd/>
            <a:tailEnd/>
          </a:ln>
        </p:spPr>
      </p:pic>
      <p:sp>
        <p:nvSpPr>
          <p:cNvPr id="176134" name="Rectangle 18"/>
          <p:cNvSpPr>
            <a:spLocks noGrp="1" noChangeArrowheads="1"/>
          </p:cNvSpPr>
          <p:nvPr>
            <p:ph type="title"/>
          </p:nvPr>
        </p:nvSpPr>
        <p:spPr/>
        <p:txBody>
          <a:bodyPr/>
          <a:lstStyle/>
          <a:p>
            <a:pPr eaLnBrk="1" hangingPunct="1"/>
            <a:r>
              <a:rPr lang="en-US" smtClean="0"/>
              <a:t>11.2 THE BANKING SYSTEM</a:t>
            </a:r>
            <a:endParaRPr lang="en-CA"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43">
                                            <p:txEl>
                                              <p:pRg st="1" end="1"/>
                                            </p:txEl>
                                          </p:spTgt>
                                        </p:tgtEl>
                                        <p:attrNameLst>
                                          <p:attrName>style.visibility</p:attrName>
                                        </p:attrNameLst>
                                      </p:cBhvr>
                                      <p:to>
                                        <p:strVal val="visible"/>
                                      </p:to>
                                    </p:set>
                                    <p:animEffect transition="in" filter="wipe(left)">
                                      <p:cBhvr>
                                        <p:cTn id="7" dur="500"/>
                                        <p:tgtEl>
                                          <p:spTgt spid="573443">
                                            <p:txEl>
                                              <p:pRg st="1" end="1"/>
                                            </p:txEl>
                                          </p:spTgt>
                                        </p:tgtEl>
                                      </p:cBhvr>
                                    </p:animEffect>
                                  </p:childTnLst>
                                </p:cTn>
                              </p:par>
                            </p:childTnLst>
                          </p:cTn>
                        </p:par>
                        <p:par>
                          <p:cTn id="8" fill="hold">
                            <p:stCondLst>
                              <p:cond delay="500"/>
                            </p:stCondLst>
                            <p:childTnLst>
                              <p:par>
                                <p:cTn id="9" presetID="22" presetClass="entr" presetSubtype="1" fill="hold" nodeType="afterEffect">
                                  <p:stCondLst>
                                    <p:cond delay="1000"/>
                                  </p:stCondLst>
                                  <p:childTnLst>
                                    <p:set>
                                      <p:cBhvr>
                                        <p:cTn id="10" dur="1" fill="hold">
                                          <p:stCondLst>
                                            <p:cond delay="0"/>
                                          </p:stCondLst>
                                        </p:cTn>
                                        <p:tgtEl>
                                          <p:spTgt spid="573452"/>
                                        </p:tgtEl>
                                        <p:attrNameLst>
                                          <p:attrName>style.visibility</p:attrName>
                                        </p:attrNameLst>
                                      </p:cBhvr>
                                      <p:to>
                                        <p:strVal val="visible"/>
                                      </p:to>
                                    </p:set>
                                    <p:animEffect transition="in" filter="wipe(up)">
                                      <p:cBhvr>
                                        <p:cTn id="11" dur="500"/>
                                        <p:tgtEl>
                                          <p:spTgt spid="573452"/>
                                        </p:tgtEl>
                                      </p:cBhvr>
                                    </p:animEffect>
                                  </p:childTnLst>
                                </p:cTn>
                              </p:par>
                            </p:childTnLst>
                          </p:cTn>
                        </p:par>
                        <p:par>
                          <p:cTn id="12" fill="hold">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573453"/>
                                        </p:tgtEl>
                                        <p:attrNameLst>
                                          <p:attrName>style.visibility</p:attrName>
                                        </p:attrNameLst>
                                      </p:cBhvr>
                                      <p:to>
                                        <p:strVal val="visible"/>
                                      </p:to>
                                    </p:set>
                                    <p:animEffect transition="in" filter="wipe(up)">
                                      <p:cBhvr>
                                        <p:cTn id="15" dur="500"/>
                                        <p:tgtEl>
                                          <p:spTgt spid="573453"/>
                                        </p:tgtEl>
                                      </p:cBhvr>
                                    </p:animEffect>
                                  </p:childTnLst>
                                </p:cTn>
                              </p:par>
                            </p:childTnLst>
                          </p:cTn>
                        </p:par>
                        <p:par>
                          <p:cTn id="16" fill="hold">
                            <p:stCondLst>
                              <p:cond delay="3500"/>
                            </p:stCondLst>
                            <p:childTnLst>
                              <p:par>
                                <p:cTn id="17" presetID="22" presetClass="entr" presetSubtype="1" fill="hold" nodeType="afterEffect">
                                  <p:stCondLst>
                                    <p:cond delay="1000"/>
                                  </p:stCondLst>
                                  <p:childTnLst>
                                    <p:set>
                                      <p:cBhvr>
                                        <p:cTn id="18" dur="1" fill="hold">
                                          <p:stCondLst>
                                            <p:cond delay="0"/>
                                          </p:stCondLst>
                                        </p:cTn>
                                        <p:tgtEl>
                                          <p:spTgt spid="573454"/>
                                        </p:tgtEl>
                                        <p:attrNameLst>
                                          <p:attrName>style.visibility</p:attrName>
                                        </p:attrNameLst>
                                      </p:cBhvr>
                                      <p:to>
                                        <p:strVal val="visible"/>
                                      </p:to>
                                    </p:set>
                                    <p:animEffect transition="in" filter="wipe(up)">
                                      <p:cBhvr>
                                        <p:cTn id="19" dur="500"/>
                                        <p:tgtEl>
                                          <p:spTgt spid="573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43" grpId="0" build="p" autoUpdateAnimBg="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3" name="Text Box 5"/>
          <p:cNvSpPr txBox="1">
            <a:spLocks noChangeArrowheads="1"/>
          </p:cNvSpPr>
          <p:nvPr/>
        </p:nvSpPr>
        <p:spPr bwMode="auto">
          <a:xfrm>
            <a:off x="685800" y="2016125"/>
            <a:ext cx="7772400" cy="2647950"/>
          </a:xfrm>
          <a:prstGeom prst="rect">
            <a:avLst/>
          </a:prstGeom>
          <a:noFill/>
          <a:ln w="9525">
            <a:noFill/>
            <a:miter lim="800000"/>
            <a:headEnd/>
            <a:tailEnd/>
          </a:ln>
        </p:spPr>
        <p:txBody>
          <a:bodyPr>
            <a:spAutoFit/>
          </a:bodyPr>
          <a:lstStyle/>
          <a:p>
            <a:r>
              <a:rPr lang="en-US" altLang="en-US" sz="2400">
                <a:solidFill>
                  <a:srgbClr val="000000"/>
                </a:solidFill>
              </a:rPr>
              <a:t>Before 1997, U.S. banks were not permitted to operate in more than one state.</a:t>
            </a:r>
          </a:p>
          <a:p>
            <a:endParaRPr lang="en-US" altLang="en-US" sz="2400">
              <a:solidFill>
                <a:srgbClr val="000000"/>
              </a:solidFill>
            </a:endParaRPr>
          </a:p>
          <a:p>
            <a:r>
              <a:rPr lang="en-US" altLang="en-US" sz="2400">
                <a:solidFill>
                  <a:srgbClr val="000000"/>
                </a:solidFill>
              </a:rPr>
              <a:t>In 1997, this restriction was lifted.</a:t>
            </a:r>
          </a:p>
          <a:p>
            <a:endParaRPr lang="en-US" altLang="en-US" sz="2400">
              <a:solidFill>
                <a:srgbClr val="000000"/>
              </a:solidFill>
            </a:endParaRPr>
          </a:p>
          <a:p>
            <a:r>
              <a:rPr lang="en-US" altLang="en-US" sz="2400">
                <a:solidFill>
                  <a:srgbClr val="000000"/>
                </a:solidFill>
              </a:rPr>
              <a:t>Since 1997, bank mergers and failures have decreased the number of banks from 13,000 to 7,400.</a:t>
            </a:r>
          </a:p>
        </p:txBody>
      </p:sp>
      <p:sp>
        <p:nvSpPr>
          <p:cNvPr id="177155" name="Text Box 6"/>
          <p:cNvSpPr txBox="1">
            <a:spLocks noChangeArrowheads="1"/>
          </p:cNvSpPr>
          <p:nvPr/>
        </p:nvSpPr>
        <p:spPr bwMode="auto">
          <a:xfrm>
            <a:off x="1350963" y="685800"/>
            <a:ext cx="1925637" cy="519113"/>
          </a:xfrm>
          <a:prstGeom prst="rect">
            <a:avLst/>
          </a:prstGeom>
          <a:noFill/>
          <a:ln w="9525">
            <a:noFill/>
            <a:miter lim="800000"/>
            <a:headEnd/>
            <a:tailEnd/>
          </a:ln>
        </p:spPr>
        <p:txBody>
          <a:bodyPr wrap="none">
            <a:spAutoFit/>
          </a:bodyPr>
          <a:lstStyle/>
          <a:p>
            <a:r>
              <a:rPr lang="en-US" altLang="en-US" sz="2800" b="1">
                <a:solidFill>
                  <a:srgbClr val="00A87E"/>
                </a:solidFill>
              </a:rPr>
              <a:t>Big Banks</a:t>
            </a:r>
            <a:endParaRPr lang="en-US" altLang="en-US" sz="2800">
              <a:solidFill>
                <a:srgbClr val="00A87E"/>
              </a:solidFill>
              <a:latin typeface="Charcoal"/>
            </a:endParaRP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4773">
                                            <p:txEl>
                                              <p:pRg st="0" end="0"/>
                                            </p:txEl>
                                          </p:spTgt>
                                        </p:tgtEl>
                                        <p:attrNameLst>
                                          <p:attrName>style.visibility</p:attrName>
                                        </p:attrNameLst>
                                      </p:cBhvr>
                                      <p:to>
                                        <p:strVal val="visible"/>
                                      </p:to>
                                    </p:set>
                                    <p:animEffect transition="in" filter="wipe(left)">
                                      <p:cBhvr>
                                        <p:cTn id="7" dur="500"/>
                                        <p:tgtEl>
                                          <p:spTgt spid="54477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4773">
                                            <p:txEl>
                                              <p:pRg st="2" end="2"/>
                                            </p:txEl>
                                          </p:spTgt>
                                        </p:tgtEl>
                                        <p:attrNameLst>
                                          <p:attrName>style.visibility</p:attrName>
                                        </p:attrNameLst>
                                      </p:cBhvr>
                                      <p:to>
                                        <p:strVal val="visible"/>
                                      </p:to>
                                    </p:set>
                                    <p:animEffect transition="in" filter="wipe(left)">
                                      <p:cBhvr>
                                        <p:cTn id="12" dur="500"/>
                                        <p:tgtEl>
                                          <p:spTgt spid="54477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4773">
                                            <p:txEl>
                                              <p:pRg st="4" end="4"/>
                                            </p:txEl>
                                          </p:spTgt>
                                        </p:tgtEl>
                                        <p:attrNameLst>
                                          <p:attrName>style.visibility</p:attrName>
                                        </p:attrNameLst>
                                      </p:cBhvr>
                                      <p:to>
                                        <p:strVal val="visible"/>
                                      </p:to>
                                    </p:set>
                                    <p:animEffect transition="in" filter="wipe(left)">
                                      <p:cBhvr>
                                        <p:cTn id="17" dur="500"/>
                                        <p:tgtEl>
                                          <p:spTgt spid="54477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773"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4038600" y="228600"/>
            <a:ext cx="1053494"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AD</a:t>
            </a:r>
          </a:p>
        </p:txBody>
      </p:sp>
      <p:cxnSp>
        <p:nvCxnSpPr>
          <p:cNvPr id="52" name="Straight Connector 51"/>
          <p:cNvCxnSpPr/>
          <p:nvPr/>
        </p:nvCxnSpPr>
        <p:spPr>
          <a:xfrm rot="5400000">
            <a:off x="-164306" y="2667794"/>
            <a:ext cx="289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2827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637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044700" y="1371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9159" name="TextBox 58"/>
          <p:cNvSpPr txBox="1">
            <a:spLocks noChangeArrowheads="1"/>
          </p:cNvSpPr>
          <p:nvPr/>
        </p:nvSpPr>
        <p:spPr bwMode="auto">
          <a:xfrm>
            <a:off x="3797300" y="3733800"/>
            <a:ext cx="5778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AD1</a:t>
            </a:r>
          </a:p>
        </p:txBody>
      </p:sp>
      <p:sp>
        <p:nvSpPr>
          <p:cNvPr id="49160" name="TextBox 59"/>
          <p:cNvSpPr txBox="1">
            <a:spLocks noChangeArrowheads="1"/>
          </p:cNvSpPr>
          <p:nvPr/>
        </p:nvSpPr>
        <p:spPr bwMode="auto">
          <a:xfrm>
            <a:off x="4070350" y="3352800"/>
            <a:ext cx="5778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AD2</a:t>
            </a:r>
          </a:p>
        </p:txBody>
      </p:sp>
      <p:sp>
        <p:nvSpPr>
          <p:cNvPr id="49161" name="TextBox 61"/>
          <p:cNvSpPr txBox="1">
            <a:spLocks noChangeArrowheads="1"/>
          </p:cNvSpPr>
          <p:nvPr/>
        </p:nvSpPr>
        <p:spPr bwMode="auto">
          <a:xfrm>
            <a:off x="3873500" y="1524000"/>
            <a:ext cx="4238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a:t>
            </a:r>
          </a:p>
        </p:txBody>
      </p:sp>
      <p:sp>
        <p:nvSpPr>
          <p:cNvPr id="49162" name="TextBox 62"/>
          <p:cNvSpPr txBox="1">
            <a:spLocks noChangeArrowheads="1"/>
          </p:cNvSpPr>
          <p:nvPr/>
        </p:nvSpPr>
        <p:spPr bwMode="auto">
          <a:xfrm>
            <a:off x="596900" y="1219200"/>
            <a:ext cx="4016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PL</a:t>
            </a:r>
          </a:p>
        </p:txBody>
      </p:sp>
      <p:sp>
        <p:nvSpPr>
          <p:cNvPr id="49163" name="TextBox 63"/>
          <p:cNvSpPr txBox="1">
            <a:spLocks noChangeArrowheads="1"/>
          </p:cNvSpPr>
          <p:nvPr/>
        </p:nvSpPr>
        <p:spPr bwMode="auto">
          <a:xfrm>
            <a:off x="3721100" y="4267200"/>
            <a:ext cx="7159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RGDP</a:t>
            </a:r>
          </a:p>
        </p:txBody>
      </p:sp>
      <p:cxnSp>
        <p:nvCxnSpPr>
          <p:cNvPr id="65" name="Straight Arrow Connector 64"/>
          <p:cNvCxnSpPr/>
          <p:nvPr/>
        </p:nvCxnSpPr>
        <p:spPr>
          <a:xfrm>
            <a:off x="3111500" y="2743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66370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977107" y="2437606"/>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73050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128270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1282700" y="22860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123281" y="3201194"/>
            <a:ext cx="18256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970881" y="33535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4038601" y="2678112"/>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486400" y="4125913"/>
            <a:ext cx="3200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867400" y="1611313"/>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48400" y="1382713"/>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9176" name="TextBox 76"/>
          <p:cNvSpPr txBox="1">
            <a:spLocks noChangeArrowheads="1"/>
          </p:cNvSpPr>
          <p:nvPr/>
        </p:nvSpPr>
        <p:spPr bwMode="auto">
          <a:xfrm>
            <a:off x="8001000" y="3744913"/>
            <a:ext cx="577850"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AD2</a:t>
            </a:r>
          </a:p>
        </p:txBody>
      </p:sp>
      <p:sp>
        <p:nvSpPr>
          <p:cNvPr id="49177" name="TextBox 77"/>
          <p:cNvSpPr txBox="1">
            <a:spLocks noChangeArrowheads="1"/>
          </p:cNvSpPr>
          <p:nvPr/>
        </p:nvSpPr>
        <p:spPr bwMode="auto">
          <a:xfrm>
            <a:off x="8274050" y="3363913"/>
            <a:ext cx="577850"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AD1</a:t>
            </a:r>
          </a:p>
        </p:txBody>
      </p:sp>
      <p:sp>
        <p:nvSpPr>
          <p:cNvPr id="49178" name="TextBox 78"/>
          <p:cNvSpPr txBox="1">
            <a:spLocks noChangeArrowheads="1"/>
          </p:cNvSpPr>
          <p:nvPr/>
        </p:nvSpPr>
        <p:spPr bwMode="auto">
          <a:xfrm>
            <a:off x="8077200" y="1535113"/>
            <a:ext cx="423863"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AS</a:t>
            </a:r>
          </a:p>
        </p:txBody>
      </p:sp>
      <p:sp>
        <p:nvSpPr>
          <p:cNvPr id="49179" name="TextBox 79"/>
          <p:cNvSpPr txBox="1">
            <a:spLocks noChangeArrowheads="1"/>
          </p:cNvSpPr>
          <p:nvPr/>
        </p:nvSpPr>
        <p:spPr bwMode="auto">
          <a:xfrm>
            <a:off x="4800600" y="1230313"/>
            <a:ext cx="401638"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PL</a:t>
            </a:r>
          </a:p>
        </p:txBody>
      </p:sp>
      <p:sp>
        <p:nvSpPr>
          <p:cNvPr id="49180" name="TextBox 80"/>
          <p:cNvSpPr txBox="1">
            <a:spLocks noChangeArrowheads="1"/>
          </p:cNvSpPr>
          <p:nvPr/>
        </p:nvSpPr>
        <p:spPr bwMode="auto">
          <a:xfrm>
            <a:off x="7924800" y="4278313"/>
            <a:ext cx="71437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RGDP</a:t>
            </a:r>
          </a:p>
        </p:txBody>
      </p:sp>
      <p:cxnSp>
        <p:nvCxnSpPr>
          <p:cNvPr id="82" name="Straight Arrow Connector 81"/>
          <p:cNvCxnSpPr/>
          <p:nvPr/>
        </p:nvCxnSpPr>
        <p:spPr>
          <a:xfrm rot="10800000">
            <a:off x="7239000" y="2754313"/>
            <a:ext cx="457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867400" y="1687513"/>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6200000" flipH="1">
            <a:off x="5104607" y="2448719"/>
            <a:ext cx="457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0800000">
            <a:off x="6934200" y="4278313"/>
            <a:ext cx="5334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5486400" y="2601913"/>
            <a:ext cx="14478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5486400" y="22971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6326188" y="3213100"/>
            <a:ext cx="18272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6173788" y="3365500"/>
            <a:ext cx="15224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9189" name="TextBox 90"/>
          <p:cNvSpPr txBox="1">
            <a:spLocks noChangeArrowheads="1"/>
          </p:cNvSpPr>
          <p:nvPr/>
        </p:nvSpPr>
        <p:spPr bwMode="auto">
          <a:xfrm>
            <a:off x="1371600" y="4572000"/>
            <a:ext cx="4676775" cy="2308225"/>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Exp. Future income, inflation, profits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Govt. Expenditure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Global economy (expands)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qty money</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Exchange rate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taxes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AD  = </a:t>
            </a:r>
            <a:r>
              <a:rPr lang="en-US">
                <a:solidFill>
                  <a:srgbClr val="000000"/>
                </a:solidFill>
                <a:latin typeface="Wingdings 3" pitchFamily="18" charset="2"/>
              </a:rPr>
              <a:t>$</a:t>
            </a:r>
            <a:r>
              <a:rPr lang="en-US">
                <a:solidFill>
                  <a:srgbClr val="000000"/>
                </a:solidFill>
                <a:latin typeface="Calibri" pitchFamily="34" charset="0"/>
              </a:rPr>
              <a:t>Interest rate</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6" name="Text Box 2"/>
          <p:cNvSpPr txBox="1">
            <a:spLocks noChangeArrowheads="1"/>
          </p:cNvSpPr>
          <p:nvPr/>
        </p:nvSpPr>
        <p:spPr bwMode="auto">
          <a:xfrm>
            <a:off x="152400" y="1752600"/>
            <a:ext cx="2286000" cy="4108450"/>
          </a:xfrm>
          <a:prstGeom prst="rect">
            <a:avLst/>
          </a:prstGeom>
          <a:noFill/>
          <a:ln w="9525">
            <a:noFill/>
            <a:miter lim="800000"/>
            <a:headEnd/>
            <a:tailEnd/>
          </a:ln>
        </p:spPr>
        <p:txBody>
          <a:bodyPr>
            <a:spAutoFit/>
          </a:bodyPr>
          <a:lstStyle/>
          <a:p>
            <a:r>
              <a:rPr lang="en-US" altLang="en-US" sz="2400">
                <a:solidFill>
                  <a:srgbClr val="000000"/>
                </a:solidFill>
              </a:rPr>
              <a:t>The largest U.S. banks are huge.</a:t>
            </a:r>
          </a:p>
          <a:p>
            <a:endParaRPr lang="en-US" altLang="en-US" sz="2400">
              <a:solidFill>
                <a:srgbClr val="000000"/>
              </a:solidFill>
            </a:endParaRPr>
          </a:p>
          <a:p>
            <a:r>
              <a:rPr lang="en-US" altLang="en-US" sz="2400">
                <a:solidFill>
                  <a:srgbClr val="000000"/>
                </a:solidFill>
              </a:rPr>
              <a:t>Three of them, Citigroup, JP Morgan Chase, and bank of America made the world’s top 10 list in 2006.</a:t>
            </a:r>
            <a:endParaRPr lang="en-US" altLang="en-US" sz="2400">
              <a:solidFill>
                <a:srgbClr val="000000"/>
              </a:solidFill>
              <a:latin typeface="Charcoal"/>
            </a:endParaRPr>
          </a:p>
        </p:txBody>
      </p:sp>
      <p:sp>
        <p:nvSpPr>
          <p:cNvPr id="178179" name="Text Box 3"/>
          <p:cNvSpPr txBox="1">
            <a:spLocks noChangeArrowheads="1"/>
          </p:cNvSpPr>
          <p:nvPr/>
        </p:nvSpPr>
        <p:spPr bwMode="auto">
          <a:xfrm>
            <a:off x="1350963" y="685800"/>
            <a:ext cx="1925637" cy="519113"/>
          </a:xfrm>
          <a:prstGeom prst="rect">
            <a:avLst/>
          </a:prstGeom>
          <a:noFill/>
          <a:ln w="9525">
            <a:noFill/>
            <a:miter lim="800000"/>
            <a:headEnd/>
            <a:tailEnd/>
          </a:ln>
        </p:spPr>
        <p:txBody>
          <a:bodyPr wrap="none">
            <a:spAutoFit/>
          </a:bodyPr>
          <a:lstStyle/>
          <a:p>
            <a:r>
              <a:rPr lang="en-US" altLang="en-US" sz="2800" b="1">
                <a:solidFill>
                  <a:srgbClr val="00A87E"/>
                </a:solidFill>
              </a:rPr>
              <a:t>Big Banks</a:t>
            </a:r>
            <a:endParaRPr lang="en-US" altLang="en-US" sz="2800">
              <a:solidFill>
                <a:srgbClr val="00A87E"/>
              </a:solidFill>
              <a:latin typeface="Charcoal"/>
            </a:endParaRPr>
          </a:p>
        </p:txBody>
      </p:sp>
      <p:pic>
        <p:nvPicPr>
          <p:cNvPr id="178180" name="Picture 6" descr="eog2701a"/>
          <p:cNvPicPr>
            <a:picLocks noChangeAspect="1" noChangeArrowheads="1"/>
          </p:cNvPicPr>
          <p:nvPr/>
        </p:nvPicPr>
        <p:blipFill>
          <a:blip r:embed="rId3"/>
          <a:srcRect/>
          <a:stretch>
            <a:fillRect/>
          </a:stretch>
        </p:blipFill>
        <p:spPr bwMode="auto">
          <a:xfrm>
            <a:off x="2516188" y="1768475"/>
            <a:ext cx="6484937" cy="4160838"/>
          </a:xfrm>
          <a:prstGeom prst="rect">
            <a:avLst/>
          </a:prstGeom>
          <a:noFill/>
          <a:ln w="9525">
            <a:noFill/>
            <a:miter lim="800000"/>
            <a:headEnd/>
            <a:tailEnd/>
          </a:ln>
        </p:spPr>
      </p:pic>
      <p:pic>
        <p:nvPicPr>
          <p:cNvPr id="641031" name="Picture 7" descr="eog2701b"/>
          <p:cNvPicPr>
            <a:picLocks noChangeAspect="1" noChangeArrowheads="1"/>
          </p:cNvPicPr>
          <p:nvPr/>
        </p:nvPicPr>
        <p:blipFill>
          <a:blip r:embed="rId4"/>
          <a:srcRect/>
          <a:stretch>
            <a:fillRect/>
          </a:stretch>
        </p:blipFill>
        <p:spPr bwMode="auto">
          <a:xfrm>
            <a:off x="2514600" y="1768475"/>
            <a:ext cx="6486525" cy="41608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41026">
                                            <p:txEl>
                                              <p:pRg st="0" end="0"/>
                                            </p:txEl>
                                          </p:spTgt>
                                        </p:tgtEl>
                                        <p:attrNameLst>
                                          <p:attrName>style.visibility</p:attrName>
                                        </p:attrNameLst>
                                      </p:cBhvr>
                                      <p:to>
                                        <p:strVal val="visible"/>
                                      </p:to>
                                    </p:set>
                                    <p:animEffect transition="in" filter="wipe(left)">
                                      <p:cBhvr>
                                        <p:cTn id="7" dur="500"/>
                                        <p:tgtEl>
                                          <p:spTgt spid="6410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41026">
                                            <p:txEl>
                                              <p:pRg st="2" end="2"/>
                                            </p:txEl>
                                          </p:spTgt>
                                        </p:tgtEl>
                                        <p:attrNameLst>
                                          <p:attrName>style.visibility</p:attrName>
                                        </p:attrNameLst>
                                      </p:cBhvr>
                                      <p:to>
                                        <p:strVal val="visible"/>
                                      </p:to>
                                    </p:set>
                                    <p:animEffect transition="in" filter="wipe(left)">
                                      <p:cBhvr>
                                        <p:cTn id="12" dur="500"/>
                                        <p:tgtEl>
                                          <p:spTgt spid="64102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41031"/>
                                        </p:tgtEl>
                                        <p:attrNameLst>
                                          <p:attrName>style.visibility</p:attrName>
                                        </p:attrNameLst>
                                      </p:cBhvr>
                                      <p:to>
                                        <p:strVal val="visible"/>
                                      </p:to>
                                    </p:set>
                                    <p:animEffect transition="in" filter="wipe(left)">
                                      <p:cBhvr>
                                        <p:cTn id="17" dur="1000"/>
                                        <p:tgtEl>
                                          <p:spTgt spid="64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1026" grpId="0" build="p"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pPr eaLnBrk="1" hangingPunct="1"/>
            <a:r>
              <a:rPr lang="en-US" smtClean="0"/>
              <a:t>11.1 WHAT IS MONEY?</a:t>
            </a:r>
            <a:endParaRPr lang="en-CA" smtClean="0"/>
          </a:p>
        </p:txBody>
      </p:sp>
      <p:sp>
        <p:nvSpPr>
          <p:cNvPr id="567300" name="Rectangle 4"/>
          <p:cNvSpPr>
            <a:spLocks noChangeArrowheads="1"/>
          </p:cNvSpPr>
          <p:nvPr/>
        </p:nvSpPr>
        <p:spPr bwMode="auto">
          <a:xfrm>
            <a:off x="304800" y="2971800"/>
            <a:ext cx="2057400" cy="990600"/>
          </a:xfrm>
          <a:prstGeom prst="rect">
            <a:avLst/>
          </a:prstGeom>
          <a:noFill/>
          <a:ln w="9525">
            <a:noFill/>
            <a:miter lim="800000"/>
            <a:headEnd/>
            <a:tailEnd/>
          </a:ln>
        </p:spPr>
        <p:txBody>
          <a:bodyPr/>
          <a:lstStyle/>
          <a:p>
            <a:pPr marL="231775" indent="-231775">
              <a:buFontTx/>
              <a:buChar char="•"/>
            </a:pPr>
            <a:r>
              <a:rPr lang="en-US" altLang="en-US" sz="2400">
                <a:solidFill>
                  <a:srgbClr val="000000"/>
                </a:solidFill>
              </a:rPr>
              <a:t>Savings deposits</a:t>
            </a:r>
          </a:p>
        </p:txBody>
      </p:sp>
      <p:sp>
        <p:nvSpPr>
          <p:cNvPr id="179204" name="Rectangle 18"/>
          <p:cNvSpPr>
            <a:spLocks noChangeArrowheads="1"/>
          </p:cNvSpPr>
          <p:nvPr/>
        </p:nvSpPr>
        <p:spPr bwMode="auto">
          <a:xfrm>
            <a:off x="304800" y="1905000"/>
            <a:ext cx="2286000" cy="1066800"/>
          </a:xfrm>
          <a:prstGeom prst="rect">
            <a:avLst/>
          </a:prstGeom>
          <a:noFill/>
          <a:ln w="9525">
            <a:noFill/>
            <a:miter lim="800000"/>
            <a:headEnd/>
            <a:tailEnd/>
          </a:ln>
        </p:spPr>
        <p:txBody>
          <a:bodyPr/>
          <a:lstStyle/>
          <a:p>
            <a:pPr marL="231775" indent="-231775"/>
            <a:r>
              <a:rPr lang="en-US" altLang="en-US" sz="2400" b="1">
                <a:solidFill>
                  <a:srgbClr val="000000"/>
                </a:solidFill>
              </a:rPr>
              <a:t>M2 </a:t>
            </a:r>
            <a:endParaRPr lang="en-US" altLang="en-US" sz="2400">
              <a:solidFill>
                <a:srgbClr val="000000"/>
              </a:solidFill>
            </a:endParaRPr>
          </a:p>
          <a:p>
            <a:pPr marL="231775" indent="-231775">
              <a:spcBef>
                <a:spcPct val="50000"/>
              </a:spcBef>
              <a:buFontTx/>
              <a:buChar char="•"/>
            </a:pPr>
            <a:r>
              <a:rPr lang="en-US" altLang="en-US" sz="2400">
                <a:solidFill>
                  <a:srgbClr val="000000"/>
                </a:solidFill>
              </a:rPr>
              <a:t>M1</a:t>
            </a:r>
          </a:p>
        </p:txBody>
      </p:sp>
      <p:sp>
        <p:nvSpPr>
          <p:cNvPr id="567315" name="Rectangle 19"/>
          <p:cNvSpPr>
            <a:spLocks noChangeArrowheads="1"/>
          </p:cNvSpPr>
          <p:nvPr/>
        </p:nvSpPr>
        <p:spPr bwMode="auto">
          <a:xfrm>
            <a:off x="228600" y="4876800"/>
            <a:ext cx="2362200" cy="1295400"/>
          </a:xfrm>
          <a:prstGeom prst="rect">
            <a:avLst/>
          </a:prstGeom>
          <a:noFill/>
          <a:ln w="9525">
            <a:noFill/>
            <a:miter lim="800000"/>
            <a:headEnd/>
            <a:tailEnd/>
          </a:ln>
        </p:spPr>
        <p:txBody>
          <a:bodyPr/>
          <a:lstStyle/>
          <a:p>
            <a:pPr marL="231775" indent="-231775">
              <a:spcBef>
                <a:spcPct val="50000"/>
              </a:spcBef>
              <a:buFontTx/>
              <a:buChar char="•"/>
            </a:pPr>
            <a:r>
              <a:rPr lang="en-US" altLang="en-US" sz="2400">
                <a:solidFill>
                  <a:srgbClr val="000000"/>
                </a:solidFill>
              </a:rPr>
              <a:t>Money market funds and other deposits</a:t>
            </a:r>
          </a:p>
        </p:txBody>
      </p:sp>
      <p:sp>
        <p:nvSpPr>
          <p:cNvPr id="567316" name="Rectangle 20"/>
          <p:cNvSpPr>
            <a:spLocks noChangeArrowheads="1"/>
          </p:cNvSpPr>
          <p:nvPr/>
        </p:nvSpPr>
        <p:spPr bwMode="auto">
          <a:xfrm>
            <a:off x="228600" y="3962400"/>
            <a:ext cx="2362200" cy="914400"/>
          </a:xfrm>
          <a:prstGeom prst="rect">
            <a:avLst/>
          </a:prstGeom>
          <a:noFill/>
          <a:ln w="9525">
            <a:noFill/>
            <a:miter lim="800000"/>
            <a:headEnd/>
            <a:tailEnd/>
          </a:ln>
        </p:spPr>
        <p:txBody>
          <a:bodyPr/>
          <a:lstStyle/>
          <a:p>
            <a:pPr marL="231775" indent="-231775">
              <a:spcBef>
                <a:spcPct val="50000"/>
              </a:spcBef>
              <a:buFontTx/>
              <a:buChar char="•"/>
            </a:pPr>
            <a:r>
              <a:rPr lang="en-US" altLang="en-US" sz="2400">
                <a:solidFill>
                  <a:srgbClr val="000000"/>
                </a:solidFill>
              </a:rPr>
              <a:t>Small time deposits</a:t>
            </a:r>
          </a:p>
        </p:txBody>
      </p:sp>
      <p:pic>
        <p:nvPicPr>
          <p:cNvPr id="179207" name="Picture 37" descr="fig2701a"/>
          <p:cNvPicPr>
            <a:picLocks noChangeAspect="1" noChangeArrowheads="1"/>
          </p:cNvPicPr>
          <p:nvPr/>
        </p:nvPicPr>
        <p:blipFill>
          <a:blip r:embed="rId3"/>
          <a:srcRect/>
          <a:stretch>
            <a:fillRect/>
          </a:stretch>
        </p:blipFill>
        <p:spPr bwMode="auto">
          <a:xfrm>
            <a:off x="2667000" y="1882775"/>
            <a:ext cx="6172200" cy="4464050"/>
          </a:xfrm>
          <a:prstGeom prst="rect">
            <a:avLst/>
          </a:prstGeom>
          <a:noFill/>
          <a:ln w="9525">
            <a:noFill/>
            <a:miter lim="800000"/>
            <a:headEnd/>
            <a:tailEnd/>
          </a:ln>
        </p:spPr>
      </p:pic>
      <p:pic>
        <p:nvPicPr>
          <p:cNvPr id="179208" name="Picture 38" descr="fig2701b"/>
          <p:cNvPicPr>
            <a:picLocks noChangeAspect="1" noChangeArrowheads="1"/>
          </p:cNvPicPr>
          <p:nvPr/>
        </p:nvPicPr>
        <p:blipFill>
          <a:blip r:embed="rId4"/>
          <a:srcRect/>
          <a:stretch>
            <a:fillRect/>
          </a:stretch>
        </p:blipFill>
        <p:spPr bwMode="auto">
          <a:xfrm>
            <a:off x="2667000" y="1882775"/>
            <a:ext cx="6172200" cy="4464050"/>
          </a:xfrm>
          <a:prstGeom prst="rect">
            <a:avLst/>
          </a:prstGeom>
          <a:noFill/>
          <a:ln w="9525">
            <a:noFill/>
            <a:miter lim="800000"/>
            <a:headEnd/>
            <a:tailEnd/>
          </a:ln>
        </p:spPr>
      </p:pic>
      <p:pic>
        <p:nvPicPr>
          <p:cNvPr id="179209" name="Picture 39" descr="fig2701c"/>
          <p:cNvPicPr>
            <a:picLocks noChangeAspect="1" noChangeArrowheads="1"/>
          </p:cNvPicPr>
          <p:nvPr/>
        </p:nvPicPr>
        <p:blipFill>
          <a:blip r:embed="rId5"/>
          <a:srcRect/>
          <a:stretch>
            <a:fillRect/>
          </a:stretch>
        </p:blipFill>
        <p:spPr bwMode="auto">
          <a:xfrm>
            <a:off x="2667000" y="1882775"/>
            <a:ext cx="6172200" cy="4464050"/>
          </a:xfrm>
          <a:prstGeom prst="rect">
            <a:avLst/>
          </a:prstGeom>
          <a:noFill/>
          <a:ln w="9525">
            <a:noFill/>
            <a:miter lim="800000"/>
            <a:headEnd/>
            <a:tailEnd/>
          </a:ln>
        </p:spPr>
      </p:pic>
      <p:pic>
        <p:nvPicPr>
          <p:cNvPr id="179210" name="Picture 40" descr="fig2701d"/>
          <p:cNvPicPr>
            <a:picLocks noChangeAspect="1" noChangeArrowheads="1"/>
          </p:cNvPicPr>
          <p:nvPr/>
        </p:nvPicPr>
        <p:blipFill>
          <a:blip r:embed="rId6"/>
          <a:srcRect/>
          <a:stretch>
            <a:fillRect/>
          </a:stretch>
        </p:blipFill>
        <p:spPr bwMode="auto">
          <a:xfrm>
            <a:off x="2667000" y="1882775"/>
            <a:ext cx="6172200" cy="4464050"/>
          </a:xfrm>
          <a:prstGeom prst="rect">
            <a:avLst/>
          </a:prstGeom>
          <a:noFill/>
          <a:ln w="9525">
            <a:noFill/>
            <a:miter lim="800000"/>
            <a:headEnd/>
            <a:tailEnd/>
          </a:ln>
        </p:spPr>
      </p:pic>
      <p:pic>
        <p:nvPicPr>
          <p:cNvPr id="567337" name="Picture 41" descr="fig2701e"/>
          <p:cNvPicPr>
            <a:picLocks noChangeAspect="1" noChangeArrowheads="1"/>
          </p:cNvPicPr>
          <p:nvPr/>
        </p:nvPicPr>
        <p:blipFill>
          <a:blip r:embed="rId7"/>
          <a:srcRect/>
          <a:stretch>
            <a:fillRect/>
          </a:stretch>
        </p:blipFill>
        <p:spPr bwMode="auto">
          <a:xfrm>
            <a:off x="2667000" y="1882775"/>
            <a:ext cx="6172200" cy="4464050"/>
          </a:xfrm>
          <a:prstGeom prst="rect">
            <a:avLst/>
          </a:prstGeom>
          <a:noFill/>
          <a:ln w="9525">
            <a:noFill/>
            <a:miter lim="800000"/>
            <a:headEnd/>
            <a:tailEnd/>
          </a:ln>
        </p:spPr>
      </p:pic>
      <p:pic>
        <p:nvPicPr>
          <p:cNvPr id="567338" name="Picture 42" descr="fig2701f"/>
          <p:cNvPicPr>
            <a:picLocks noChangeAspect="1" noChangeArrowheads="1"/>
          </p:cNvPicPr>
          <p:nvPr/>
        </p:nvPicPr>
        <p:blipFill>
          <a:blip r:embed="rId8"/>
          <a:srcRect/>
          <a:stretch>
            <a:fillRect/>
          </a:stretch>
        </p:blipFill>
        <p:spPr bwMode="auto">
          <a:xfrm>
            <a:off x="2667000" y="1882775"/>
            <a:ext cx="6172200" cy="4464050"/>
          </a:xfrm>
          <a:prstGeom prst="rect">
            <a:avLst/>
          </a:prstGeom>
          <a:noFill/>
          <a:ln w="9525">
            <a:noFill/>
            <a:miter lim="800000"/>
            <a:headEnd/>
            <a:tailEnd/>
          </a:ln>
        </p:spPr>
      </p:pic>
      <p:pic>
        <p:nvPicPr>
          <p:cNvPr id="567339" name="Picture 43" descr="fig2701g"/>
          <p:cNvPicPr>
            <a:picLocks noChangeAspect="1" noChangeArrowheads="1"/>
          </p:cNvPicPr>
          <p:nvPr/>
        </p:nvPicPr>
        <p:blipFill>
          <a:blip r:embed="rId9"/>
          <a:srcRect/>
          <a:stretch>
            <a:fillRect/>
          </a:stretch>
        </p:blipFill>
        <p:spPr bwMode="auto">
          <a:xfrm>
            <a:off x="2667000" y="1882775"/>
            <a:ext cx="6172200" cy="446405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7300"/>
                                        </p:tgtEl>
                                        <p:attrNameLst>
                                          <p:attrName>style.visibility</p:attrName>
                                        </p:attrNameLst>
                                      </p:cBhvr>
                                      <p:to>
                                        <p:strVal val="visible"/>
                                      </p:to>
                                    </p:set>
                                    <p:animEffect transition="in" filter="wipe(left)">
                                      <p:cBhvr>
                                        <p:cTn id="7" dur="500"/>
                                        <p:tgtEl>
                                          <p:spTgt spid="567300"/>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67337"/>
                                        </p:tgtEl>
                                        <p:attrNameLst>
                                          <p:attrName>style.visibility</p:attrName>
                                        </p:attrNameLst>
                                      </p:cBhvr>
                                      <p:to>
                                        <p:strVal val="visible"/>
                                      </p:to>
                                    </p:set>
                                    <p:animEffect transition="in" filter="wipe(down)">
                                      <p:cBhvr>
                                        <p:cTn id="11" dur="1000"/>
                                        <p:tgtEl>
                                          <p:spTgt spid="56733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7316"/>
                                        </p:tgtEl>
                                        <p:attrNameLst>
                                          <p:attrName>style.visibility</p:attrName>
                                        </p:attrNameLst>
                                      </p:cBhvr>
                                      <p:to>
                                        <p:strVal val="visible"/>
                                      </p:to>
                                    </p:set>
                                    <p:animEffect transition="in" filter="wipe(left)">
                                      <p:cBhvr>
                                        <p:cTn id="16" dur="500"/>
                                        <p:tgtEl>
                                          <p:spTgt spid="567316"/>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67338"/>
                                        </p:tgtEl>
                                        <p:attrNameLst>
                                          <p:attrName>style.visibility</p:attrName>
                                        </p:attrNameLst>
                                      </p:cBhvr>
                                      <p:to>
                                        <p:strVal val="visible"/>
                                      </p:to>
                                    </p:set>
                                    <p:animEffect transition="in" filter="wipe(down)">
                                      <p:cBhvr>
                                        <p:cTn id="20" dur="1000"/>
                                        <p:tgtEl>
                                          <p:spTgt spid="56733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67315"/>
                                        </p:tgtEl>
                                        <p:attrNameLst>
                                          <p:attrName>style.visibility</p:attrName>
                                        </p:attrNameLst>
                                      </p:cBhvr>
                                      <p:to>
                                        <p:strVal val="visible"/>
                                      </p:to>
                                    </p:set>
                                    <p:animEffect transition="in" filter="wipe(left)">
                                      <p:cBhvr>
                                        <p:cTn id="25" dur="500"/>
                                        <p:tgtEl>
                                          <p:spTgt spid="567315"/>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567339"/>
                                        </p:tgtEl>
                                        <p:attrNameLst>
                                          <p:attrName>style.visibility</p:attrName>
                                        </p:attrNameLst>
                                      </p:cBhvr>
                                      <p:to>
                                        <p:strVal val="visible"/>
                                      </p:to>
                                    </p:set>
                                    <p:animEffect transition="in" filter="wipe(down)">
                                      <p:cBhvr>
                                        <p:cTn id="29" dur="1000"/>
                                        <p:tgtEl>
                                          <p:spTgt spid="567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300" grpId="0" autoUpdateAnimBg="0"/>
      <p:bldP spid="567315" grpId="0" autoUpdateAnimBg="0"/>
      <p:bldP spid="567316"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Text Box 9"/>
          <p:cNvSpPr txBox="1">
            <a:spLocks noChangeArrowheads="1"/>
          </p:cNvSpPr>
          <p:nvPr/>
        </p:nvSpPr>
        <p:spPr bwMode="auto">
          <a:xfrm>
            <a:off x="1295400" y="700088"/>
            <a:ext cx="4130675" cy="519112"/>
          </a:xfrm>
          <a:prstGeom prst="rect">
            <a:avLst/>
          </a:prstGeom>
          <a:noFill/>
          <a:ln w="9525">
            <a:noFill/>
            <a:miter lim="800000"/>
            <a:headEnd/>
            <a:tailEnd/>
          </a:ln>
        </p:spPr>
        <p:txBody>
          <a:bodyPr>
            <a:spAutoFit/>
          </a:bodyPr>
          <a:lstStyle/>
          <a:p>
            <a:r>
              <a:rPr lang="en-US" altLang="en-US" sz="2800" b="1">
                <a:solidFill>
                  <a:srgbClr val="00A87E"/>
                </a:solidFill>
              </a:rPr>
              <a:t>The U.S. Dollar Abroad</a:t>
            </a:r>
            <a:endParaRPr lang="en-US" altLang="en-US" sz="2800">
              <a:solidFill>
                <a:srgbClr val="00A87E"/>
              </a:solidFill>
              <a:latin typeface="Charcoal"/>
            </a:endParaRPr>
          </a:p>
        </p:txBody>
      </p:sp>
      <p:sp>
        <p:nvSpPr>
          <p:cNvPr id="542730" name="Text Box 10"/>
          <p:cNvSpPr txBox="1">
            <a:spLocks noChangeArrowheads="1"/>
          </p:cNvSpPr>
          <p:nvPr/>
        </p:nvSpPr>
        <p:spPr bwMode="auto">
          <a:xfrm>
            <a:off x="136525" y="1524000"/>
            <a:ext cx="2952750" cy="1552575"/>
          </a:xfrm>
          <a:prstGeom prst="rect">
            <a:avLst/>
          </a:prstGeom>
          <a:noFill/>
          <a:ln w="9525">
            <a:noFill/>
            <a:miter lim="800000"/>
            <a:headEnd/>
            <a:tailEnd/>
          </a:ln>
        </p:spPr>
        <p:txBody>
          <a:bodyPr>
            <a:spAutoFit/>
          </a:bodyPr>
          <a:lstStyle/>
          <a:p>
            <a:r>
              <a:rPr lang="en-US" altLang="en-US" sz="2400">
                <a:solidFill>
                  <a:srgbClr val="000000"/>
                </a:solidFill>
              </a:rPr>
              <a:t>The figure shows the growth of U.S. dollars held in the United States</a:t>
            </a:r>
            <a:r>
              <a:rPr lang="en-US" altLang="en-US" sz="2400">
                <a:solidFill>
                  <a:srgbClr val="000000"/>
                </a:solidFill>
                <a:latin typeface="Charcoal"/>
              </a:rPr>
              <a:t> </a:t>
            </a:r>
            <a:endParaRPr lang="en-US" altLang="en-US" sz="2400">
              <a:solidFill>
                <a:srgbClr val="1566B0"/>
              </a:solidFill>
            </a:endParaRPr>
          </a:p>
        </p:txBody>
      </p:sp>
      <p:sp>
        <p:nvSpPr>
          <p:cNvPr id="542745" name="Text Box 25"/>
          <p:cNvSpPr txBox="1">
            <a:spLocks noChangeArrowheads="1"/>
          </p:cNvSpPr>
          <p:nvPr/>
        </p:nvSpPr>
        <p:spPr bwMode="auto">
          <a:xfrm>
            <a:off x="152400" y="3276600"/>
            <a:ext cx="2952750" cy="457200"/>
          </a:xfrm>
          <a:prstGeom prst="rect">
            <a:avLst/>
          </a:prstGeom>
          <a:noFill/>
          <a:ln w="9525">
            <a:noFill/>
            <a:miter lim="800000"/>
            <a:headEnd/>
            <a:tailEnd/>
          </a:ln>
        </p:spPr>
        <p:txBody>
          <a:bodyPr>
            <a:spAutoFit/>
          </a:bodyPr>
          <a:lstStyle/>
          <a:p>
            <a:r>
              <a:rPr lang="en-US" altLang="en-US" sz="2400">
                <a:solidFill>
                  <a:srgbClr val="000000"/>
                </a:solidFill>
              </a:rPr>
              <a:t>and held abroad</a:t>
            </a:r>
            <a:r>
              <a:rPr lang="en-US" altLang="en-US" sz="2400">
                <a:solidFill>
                  <a:srgbClr val="000000"/>
                </a:solidFill>
                <a:latin typeface="Charcoal"/>
              </a:rPr>
              <a:t> </a:t>
            </a:r>
            <a:endParaRPr lang="en-US" altLang="en-US" sz="2400">
              <a:solidFill>
                <a:srgbClr val="1566B0"/>
              </a:solidFill>
            </a:endParaRPr>
          </a:p>
        </p:txBody>
      </p:sp>
      <p:sp>
        <p:nvSpPr>
          <p:cNvPr id="542746" name="Text Box 26"/>
          <p:cNvSpPr txBox="1">
            <a:spLocks noChangeArrowheads="1"/>
          </p:cNvSpPr>
          <p:nvPr/>
        </p:nvSpPr>
        <p:spPr bwMode="auto">
          <a:xfrm>
            <a:off x="171450" y="4038600"/>
            <a:ext cx="2952750" cy="1917700"/>
          </a:xfrm>
          <a:prstGeom prst="rect">
            <a:avLst/>
          </a:prstGeom>
          <a:noFill/>
          <a:ln w="9525">
            <a:noFill/>
            <a:miter lim="800000"/>
            <a:headEnd/>
            <a:tailEnd/>
          </a:ln>
        </p:spPr>
        <p:txBody>
          <a:bodyPr>
            <a:spAutoFit/>
          </a:bodyPr>
          <a:lstStyle/>
          <a:p>
            <a:r>
              <a:rPr lang="en-US" altLang="en-US" sz="2400">
                <a:solidFill>
                  <a:srgbClr val="000000"/>
                </a:solidFill>
              </a:rPr>
              <a:t>The total quantity of dollar bills in circulation at the end of 2004 was $700 billion.</a:t>
            </a:r>
          </a:p>
        </p:txBody>
      </p:sp>
      <p:pic>
        <p:nvPicPr>
          <p:cNvPr id="180230" name="Picture 27" descr="eog2601a1"/>
          <p:cNvPicPr>
            <a:picLocks noChangeAspect="1" noChangeArrowheads="1"/>
          </p:cNvPicPr>
          <p:nvPr/>
        </p:nvPicPr>
        <p:blipFill>
          <a:blip r:embed="rId3"/>
          <a:srcRect/>
          <a:stretch>
            <a:fillRect/>
          </a:stretch>
        </p:blipFill>
        <p:spPr bwMode="auto">
          <a:xfrm>
            <a:off x="3276600" y="2490788"/>
            <a:ext cx="5561013" cy="3524250"/>
          </a:xfrm>
          <a:prstGeom prst="rect">
            <a:avLst/>
          </a:prstGeom>
          <a:noFill/>
          <a:ln w="9525">
            <a:noFill/>
            <a:miter lim="800000"/>
            <a:headEnd/>
            <a:tailEnd/>
          </a:ln>
        </p:spPr>
      </p:pic>
      <p:pic>
        <p:nvPicPr>
          <p:cNvPr id="542748" name="Picture 28" descr="eog2601a"/>
          <p:cNvPicPr>
            <a:picLocks noChangeAspect="1" noChangeArrowheads="1"/>
          </p:cNvPicPr>
          <p:nvPr/>
        </p:nvPicPr>
        <p:blipFill>
          <a:blip r:embed="rId4"/>
          <a:srcRect/>
          <a:stretch>
            <a:fillRect/>
          </a:stretch>
        </p:blipFill>
        <p:spPr bwMode="auto">
          <a:xfrm>
            <a:off x="3276600" y="2490788"/>
            <a:ext cx="5561013" cy="3524250"/>
          </a:xfrm>
          <a:prstGeom prst="rect">
            <a:avLst/>
          </a:prstGeom>
          <a:noFill/>
          <a:ln w="9525">
            <a:noFill/>
            <a:miter lim="800000"/>
            <a:headEnd/>
            <a:tailEnd/>
          </a:ln>
        </p:spPr>
      </p:pic>
      <p:pic>
        <p:nvPicPr>
          <p:cNvPr id="542749" name="Picture 29" descr="eog2601b"/>
          <p:cNvPicPr>
            <a:picLocks noChangeAspect="1" noChangeArrowheads="1"/>
          </p:cNvPicPr>
          <p:nvPr/>
        </p:nvPicPr>
        <p:blipFill>
          <a:blip r:embed="rId5"/>
          <a:srcRect/>
          <a:stretch>
            <a:fillRect/>
          </a:stretch>
        </p:blipFill>
        <p:spPr bwMode="auto">
          <a:xfrm>
            <a:off x="3276600" y="2490788"/>
            <a:ext cx="5561013" cy="3524250"/>
          </a:xfrm>
          <a:prstGeom prst="rect">
            <a:avLst/>
          </a:prstGeom>
          <a:noFill/>
          <a:ln w="9525">
            <a:noFill/>
            <a:miter lim="800000"/>
            <a:headEnd/>
            <a:tailEnd/>
          </a:ln>
        </p:spPr>
      </p:pic>
      <p:pic>
        <p:nvPicPr>
          <p:cNvPr id="542750" name="Picture 30" descr="eog2601c"/>
          <p:cNvPicPr>
            <a:picLocks noChangeAspect="1" noChangeArrowheads="1"/>
          </p:cNvPicPr>
          <p:nvPr/>
        </p:nvPicPr>
        <p:blipFill>
          <a:blip r:embed="rId6"/>
          <a:srcRect/>
          <a:stretch>
            <a:fillRect/>
          </a:stretch>
        </p:blipFill>
        <p:spPr bwMode="auto">
          <a:xfrm>
            <a:off x="3276600" y="2490788"/>
            <a:ext cx="5561013" cy="3524250"/>
          </a:xfrm>
          <a:prstGeom prst="rect">
            <a:avLst/>
          </a:prstGeom>
          <a:noFill/>
          <a:ln w="9525">
            <a:noFill/>
            <a:miter lim="800000"/>
            <a:headEnd/>
            <a:tailEnd/>
          </a:ln>
        </p:spPr>
      </p:pic>
      <p:pic>
        <p:nvPicPr>
          <p:cNvPr id="542751" name="Picture 31" descr="eog2601d"/>
          <p:cNvPicPr>
            <a:picLocks noChangeAspect="1" noChangeArrowheads="1"/>
          </p:cNvPicPr>
          <p:nvPr/>
        </p:nvPicPr>
        <p:blipFill>
          <a:blip r:embed="rId7"/>
          <a:srcRect/>
          <a:stretch>
            <a:fillRect/>
          </a:stretch>
        </p:blipFill>
        <p:spPr bwMode="auto">
          <a:xfrm>
            <a:off x="3276600" y="2490788"/>
            <a:ext cx="5561013" cy="3524250"/>
          </a:xfrm>
          <a:prstGeom prst="rect">
            <a:avLst/>
          </a:prstGeom>
          <a:noFill/>
          <a:ln w="9525">
            <a:noFill/>
            <a:miter lim="800000"/>
            <a:headEnd/>
            <a:tailEnd/>
          </a:ln>
        </p:spPr>
      </p:pic>
      <p:pic>
        <p:nvPicPr>
          <p:cNvPr id="542752" name="Picture 32" descr="eog2601e"/>
          <p:cNvPicPr>
            <a:picLocks noChangeAspect="1" noChangeArrowheads="1"/>
          </p:cNvPicPr>
          <p:nvPr/>
        </p:nvPicPr>
        <p:blipFill>
          <a:blip r:embed="rId8"/>
          <a:srcRect/>
          <a:stretch>
            <a:fillRect/>
          </a:stretch>
        </p:blipFill>
        <p:spPr bwMode="auto">
          <a:xfrm>
            <a:off x="3276600" y="2490788"/>
            <a:ext cx="5562600" cy="3524250"/>
          </a:xfrm>
          <a:prstGeom prst="rect">
            <a:avLst/>
          </a:prstGeom>
          <a:noFill/>
          <a:ln w="9525">
            <a:noFill/>
            <a:miter lim="800000"/>
            <a:headEnd/>
            <a:tailEnd/>
          </a:ln>
        </p:spPr>
      </p:pic>
      <p:sp>
        <p:nvSpPr>
          <p:cNvPr id="180236" name="TextBox 11"/>
          <p:cNvSpPr txBox="1">
            <a:spLocks noChangeArrowheads="1"/>
          </p:cNvSpPr>
          <p:nvPr/>
        </p:nvSpPr>
        <p:spPr bwMode="auto">
          <a:xfrm>
            <a:off x="5791200" y="1524000"/>
            <a:ext cx="1384300" cy="461963"/>
          </a:xfrm>
          <a:prstGeom prst="rect">
            <a:avLst/>
          </a:prstGeom>
          <a:noFill/>
          <a:ln w="9525">
            <a:noFill/>
            <a:miter lim="800000"/>
            <a:headEnd/>
            <a:tailEnd/>
          </a:ln>
        </p:spPr>
        <p:txBody>
          <a:bodyPr wrap="none">
            <a:spAutoFit/>
          </a:bodyPr>
          <a:lstStyle/>
          <a:p>
            <a:r>
              <a:rPr lang="en-US" sz="2400">
                <a:solidFill>
                  <a:srgbClr val="000000"/>
                </a:solidFill>
              </a:rPr>
              <a:t>Edition 3</a:t>
            </a:r>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42730"/>
                                        </p:tgtEl>
                                        <p:attrNameLst>
                                          <p:attrName>style.visibility</p:attrName>
                                        </p:attrNameLst>
                                      </p:cBhvr>
                                      <p:to>
                                        <p:strVal val="visible"/>
                                      </p:to>
                                    </p:set>
                                    <p:animEffect transition="in" filter="wipe(left)">
                                      <p:cBhvr>
                                        <p:cTn id="7" dur="500"/>
                                        <p:tgtEl>
                                          <p:spTgt spid="54273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42748"/>
                                        </p:tgtEl>
                                        <p:attrNameLst>
                                          <p:attrName>style.visibility</p:attrName>
                                        </p:attrNameLst>
                                      </p:cBhvr>
                                      <p:to>
                                        <p:strVal val="visible"/>
                                      </p:to>
                                    </p:set>
                                    <p:animEffect transition="in" filter="wipe(left)">
                                      <p:cBhvr>
                                        <p:cTn id="11" dur="1000"/>
                                        <p:tgtEl>
                                          <p:spTgt spid="542748"/>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542749"/>
                                        </p:tgtEl>
                                        <p:attrNameLst>
                                          <p:attrName>style.visibility</p:attrName>
                                        </p:attrNameLst>
                                      </p:cBhvr>
                                      <p:to>
                                        <p:strVal val="visible"/>
                                      </p:to>
                                    </p:set>
                                    <p:animEffect transition="in" filter="wipe(down)">
                                      <p:cBhvr>
                                        <p:cTn id="15" dur="1000"/>
                                        <p:tgtEl>
                                          <p:spTgt spid="54274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42745"/>
                                        </p:tgtEl>
                                        <p:attrNameLst>
                                          <p:attrName>style.visibility</p:attrName>
                                        </p:attrNameLst>
                                      </p:cBhvr>
                                      <p:to>
                                        <p:strVal val="visible"/>
                                      </p:to>
                                    </p:set>
                                    <p:animEffect transition="in" filter="wipe(left)">
                                      <p:cBhvr>
                                        <p:cTn id="20" dur="500"/>
                                        <p:tgtEl>
                                          <p:spTgt spid="542745"/>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542750"/>
                                        </p:tgtEl>
                                        <p:attrNameLst>
                                          <p:attrName>style.visibility</p:attrName>
                                        </p:attrNameLst>
                                      </p:cBhvr>
                                      <p:to>
                                        <p:strVal val="visible"/>
                                      </p:to>
                                    </p:set>
                                    <p:animEffect transition="in" filter="wipe(left)">
                                      <p:cBhvr>
                                        <p:cTn id="24" dur="1000"/>
                                        <p:tgtEl>
                                          <p:spTgt spid="542750"/>
                                        </p:tgtEl>
                                      </p:cBhvr>
                                    </p:animEffect>
                                  </p:childTnLst>
                                </p:cTn>
                              </p:par>
                            </p:childTnLst>
                          </p:cTn>
                        </p:par>
                        <p:par>
                          <p:cTn id="25" fill="hold">
                            <p:stCondLst>
                              <p:cond delay="1500"/>
                            </p:stCondLst>
                            <p:childTnLst>
                              <p:par>
                                <p:cTn id="26" presetID="22" presetClass="entr" presetSubtype="4" fill="hold" nodeType="afterEffect">
                                  <p:stCondLst>
                                    <p:cond delay="0"/>
                                  </p:stCondLst>
                                  <p:childTnLst>
                                    <p:set>
                                      <p:cBhvr>
                                        <p:cTn id="27" dur="1" fill="hold">
                                          <p:stCondLst>
                                            <p:cond delay="0"/>
                                          </p:stCondLst>
                                        </p:cTn>
                                        <p:tgtEl>
                                          <p:spTgt spid="542751"/>
                                        </p:tgtEl>
                                        <p:attrNameLst>
                                          <p:attrName>style.visibility</p:attrName>
                                        </p:attrNameLst>
                                      </p:cBhvr>
                                      <p:to>
                                        <p:strVal val="visible"/>
                                      </p:to>
                                    </p:set>
                                    <p:animEffect transition="in" filter="wipe(down)">
                                      <p:cBhvr>
                                        <p:cTn id="28" dur="1000"/>
                                        <p:tgtEl>
                                          <p:spTgt spid="5427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542746"/>
                                        </p:tgtEl>
                                        <p:attrNameLst>
                                          <p:attrName>style.visibility</p:attrName>
                                        </p:attrNameLst>
                                      </p:cBhvr>
                                      <p:to>
                                        <p:strVal val="visible"/>
                                      </p:to>
                                    </p:set>
                                    <p:animEffect transition="in" filter="wipe(left)">
                                      <p:cBhvr>
                                        <p:cTn id="33" dur="500"/>
                                        <p:tgtEl>
                                          <p:spTgt spid="54274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542752"/>
                                        </p:tgtEl>
                                        <p:attrNameLst>
                                          <p:attrName>style.visibility</p:attrName>
                                        </p:attrNameLst>
                                      </p:cBhvr>
                                      <p:to>
                                        <p:strVal val="visible"/>
                                      </p:to>
                                    </p:set>
                                    <p:animEffect transition="in" filter="fade">
                                      <p:cBhvr>
                                        <p:cTn id="37" dur="500"/>
                                        <p:tgtEl>
                                          <p:spTgt spid="542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30" grpId="0" autoUpdateAnimBg="0"/>
      <p:bldP spid="542745" grpId="0" autoUpdateAnimBg="0"/>
      <p:bldP spid="542746"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8" name="Text Box 2"/>
          <p:cNvSpPr txBox="1">
            <a:spLocks noChangeArrowheads="1"/>
          </p:cNvSpPr>
          <p:nvPr/>
        </p:nvSpPr>
        <p:spPr bwMode="auto">
          <a:xfrm>
            <a:off x="136525" y="1676400"/>
            <a:ext cx="2952750" cy="1917700"/>
          </a:xfrm>
          <a:prstGeom prst="rect">
            <a:avLst/>
          </a:prstGeom>
          <a:noFill/>
          <a:ln w="9525">
            <a:noFill/>
            <a:miter lim="800000"/>
            <a:headEnd/>
            <a:tailEnd/>
          </a:ln>
        </p:spPr>
        <p:txBody>
          <a:bodyPr>
            <a:spAutoFit/>
          </a:bodyPr>
          <a:lstStyle/>
          <a:p>
            <a:r>
              <a:rPr lang="en-US" altLang="en-US" sz="2400">
                <a:solidFill>
                  <a:srgbClr val="000000"/>
                </a:solidFill>
              </a:rPr>
              <a:t>At the end of 2004, perhaps as many as was $300 billion was circulating abroad.</a:t>
            </a:r>
          </a:p>
        </p:txBody>
      </p:sp>
      <p:sp>
        <p:nvSpPr>
          <p:cNvPr id="181251" name="Text Box 3"/>
          <p:cNvSpPr txBox="1">
            <a:spLocks noChangeArrowheads="1"/>
          </p:cNvSpPr>
          <p:nvPr/>
        </p:nvSpPr>
        <p:spPr bwMode="auto">
          <a:xfrm>
            <a:off x="1295400" y="700088"/>
            <a:ext cx="4130675" cy="519112"/>
          </a:xfrm>
          <a:prstGeom prst="rect">
            <a:avLst/>
          </a:prstGeom>
          <a:noFill/>
          <a:ln w="9525">
            <a:noFill/>
            <a:miter lim="800000"/>
            <a:headEnd/>
            <a:tailEnd/>
          </a:ln>
        </p:spPr>
        <p:txBody>
          <a:bodyPr>
            <a:spAutoFit/>
          </a:bodyPr>
          <a:lstStyle/>
          <a:p>
            <a:r>
              <a:rPr lang="en-US" altLang="en-US" sz="2800" b="1">
                <a:solidFill>
                  <a:srgbClr val="00A87E"/>
                </a:solidFill>
              </a:rPr>
              <a:t>The U.S. Dollar Abroad</a:t>
            </a:r>
            <a:endParaRPr lang="en-US" altLang="en-US" sz="2800">
              <a:solidFill>
                <a:srgbClr val="00A87E"/>
              </a:solidFill>
              <a:latin typeface="Charcoal"/>
            </a:endParaRPr>
          </a:p>
        </p:txBody>
      </p:sp>
      <p:sp>
        <p:nvSpPr>
          <p:cNvPr id="638980" name="Text Box 4"/>
          <p:cNvSpPr txBox="1">
            <a:spLocks noChangeArrowheads="1"/>
          </p:cNvSpPr>
          <p:nvPr/>
        </p:nvSpPr>
        <p:spPr bwMode="auto">
          <a:xfrm>
            <a:off x="152400" y="3781425"/>
            <a:ext cx="3292475" cy="2282825"/>
          </a:xfrm>
          <a:prstGeom prst="rect">
            <a:avLst/>
          </a:prstGeom>
          <a:noFill/>
          <a:ln w="9525">
            <a:noFill/>
            <a:miter lim="800000"/>
            <a:headEnd/>
            <a:tailEnd/>
          </a:ln>
        </p:spPr>
        <p:txBody>
          <a:bodyPr>
            <a:spAutoFit/>
          </a:bodyPr>
          <a:lstStyle/>
          <a:p>
            <a:r>
              <a:rPr lang="en-US" altLang="en-US" sz="2400">
                <a:solidFill>
                  <a:srgbClr val="000000"/>
                </a:solidFill>
              </a:rPr>
              <a:t>Many U.S. dollar bills that go abroad get there as payments for illegal goods, especially drugs and weapons.</a:t>
            </a:r>
            <a:endParaRPr lang="en-US" altLang="en-US" sz="2400">
              <a:solidFill>
                <a:srgbClr val="1566B0"/>
              </a:solidFill>
            </a:endParaRPr>
          </a:p>
        </p:txBody>
      </p:sp>
      <p:pic>
        <p:nvPicPr>
          <p:cNvPr id="181253" name="Picture 10" descr="eog2601a1"/>
          <p:cNvPicPr>
            <a:picLocks noChangeAspect="1" noChangeArrowheads="1"/>
          </p:cNvPicPr>
          <p:nvPr/>
        </p:nvPicPr>
        <p:blipFill>
          <a:blip r:embed="rId3"/>
          <a:srcRect/>
          <a:stretch>
            <a:fillRect/>
          </a:stretch>
        </p:blipFill>
        <p:spPr bwMode="auto">
          <a:xfrm>
            <a:off x="3276600" y="2490788"/>
            <a:ext cx="5561013" cy="3524250"/>
          </a:xfrm>
          <a:prstGeom prst="rect">
            <a:avLst/>
          </a:prstGeom>
          <a:noFill/>
          <a:ln w="9525">
            <a:noFill/>
            <a:miter lim="800000"/>
            <a:headEnd/>
            <a:tailEnd/>
          </a:ln>
        </p:spPr>
      </p:pic>
      <p:pic>
        <p:nvPicPr>
          <p:cNvPr id="181254" name="Picture 11" descr="eog2601a"/>
          <p:cNvPicPr>
            <a:picLocks noChangeAspect="1" noChangeArrowheads="1"/>
          </p:cNvPicPr>
          <p:nvPr/>
        </p:nvPicPr>
        <p:blipFill>
          <a:blip r:embed="rId4"/>
          <a:srcRect/>
          <a:stretch>
            <a:fillRect/>
          </a:stretch>
        </p:blipFill>
        <p:spPr bwMode="auto">
          <a:xfrm>
            <a:off x="3276600" y="2490788"/>
            <a:ext cx="5561013" cy="3524250"/>
          </a:xfrm>
          <a:prstGeom prst="rect">
            <a:avLst/>
          </a:prstGeom>
          <a:noFill/>
          <a:ln w="9525">
            <a:noFill/>
            <a:miter lim="800000"/>
            <a:headEnd/>
            <a:tailEnd/>
          </a:ln>
        </p:spPr>
      </p:pic>
      <p:pic>
        <p:nvPicPr>
          <p:cNvPr id="181255" name="Picture 12" descr="eog2601b"/>
          <p:cNvPicPr>
            <a:picLocks noChangeAspect="1" noChangeArrowheads="1"/>
          </p:cNvPicPr>
          <p:nvPr/>
        </p:nvPicPr>
        <p:blipFill>
          <a:blip r:embed="rId5"/>
          <a:srcRect/>
          <a:stretch>
            <a:fillRect/>
          </a:stretch>
        </p:blipFill>
        <p:spPr bwMode="auto">
          <a:xfrm>
            <a:off x="3276600" y="2490788"/>
            <a:ext cx="5561013" cy="3524250"/>
          </a:xfrm>
          <a:prstGeom prst="rect">
            <a:avLst/>
          </a:prstGeom>
          <a:noFill/>
          <a:ln w="9525">
            <a:noFill/>
            <a:miter lim="800000"/>
            <a:headEnd/>
            <a:tailEnd/>
          </a:ln>
        </p:spPr>
      </p:pic>
      <p:pic>
        <p:nvPicPr>
          <p:cNvPr id="181256" name="Picture 13" descr="eog2601c"/>
          <p:cNvPicPr>
            <a:picLocks noChangeAspect="1" noChangeArrowheads="1"/>
          </p:cNvPicPr>
          <p:nvPr/>
        </p:nvPicPr>
        <p:blipFill>
          <a:blip r:embed="rId6"/>
          <a:srcRect/>
          <a:stretch>
            <a:fillRect/>
          </a:stretch>
        </p:blipFill>
        <p:spPr bwMode="auto">
          <a:xfrm>
            <a:off x="3276600" y="2490788"/>
            <a:ext cx="5561013" cy="3524250"/>
          </a:xfrm>
          <a:prstGeom prst="rect">
            <a:avLst/>
          </a:prstGeom>
          <a:noFill/>
          <a:ln w="9525">
            <a:noFill/>
            <a:miter lim="800000"/>
            <a:headEnd/>
            <a:tailEnd/>
          </a:ln>
        </p:spPr>
      </p:pic>
      <p:pic>
        <p:nvPicPr>
          <p:cNvPr id="181257" name="Picture 14" descr="eog2601d"/>
          <p:cNvPicPr>
            <a:picLocks noChangeAspect="1" noChangeArrowheads="1"/>
          </p:cNvPicPr>
          <p:nvPr/>
        </p:nvPicPr>
        <p:blipFill>
          <a:blip r:embed="rId7"/>
          <a:srcRect/>
          <a:stretch>
            <a:fillRect/>
          </a:stretch>
        </p:blipFill>
        <p:spPr bwMode="auto">
          <a:xfrm>
            <a:off x="3276600" y="2490788"/>
            <a:ext cx="5561013" cy="3524250"/>
          </a:xfrm>
          <a:prstGeom prst="rect">
            <a:avLst/>
          </a:prstGeom>
          <a:noFill/>
          <a:ln w="9525">
            <a:noFill/>
            <a:miter lim="800000"/>
            <a:headEnd/>
            <a:tailEnd/>
          </a:ln>
        </p:spPr>
      </p:pic>
      <p:pic>
        <p:nvPicPr>
          <p:cNvPr id="181258" name="Picture 15" descr="eog2601e"/>
          <p:cNvPicPr>
            <a:picLocks noChangeAspect="1" noChangeArrowheads="1"/>
          </p:cNvPicPr>
          <p:nvPr/>
        </p:nvPicPr>
        <p:blipFill>
          <a:blip r:embed="rId8"/>
          <a:srcRect/>
          <a:stretch>
            <a:fillRect/>
          </a:stretch>
        </p:blipFill>
        <p:spPr bwMode="auto">
          <a:xfrm>
            <a:off x="3276600" y="2490788"/>
            <a:ext cx="5562600" cy="3524250"/>
          </a:xfrm>
          <a:prstGeom prst="rect">
            <a:avLst/>
          </a:prstGeom>
          <a:noFill/>
          <a:ln w="9525">
            <a:noFill/>
            <a:miter lim="800000"/>
            <a:headEnd/>
            <a:tailEnd/>
          </a:ln>
        </p:spPr>
      </p:pic>
      <p:sp>
        <p:nvSpPr>
          <p:cNvPr id="181259" name="TextBox 10"/>
          <p:cNvSpPr txBox="1">
            <a:spLocks noChangeArrowheads="1"/>
          </p:cNvSpPr>
          <p:nvPr/>
        </p:nvSpPr>
        <p:spPr bwMode="auto">
          <a:xfrm>
            <a:off x="5791200" y="1524000"/>
            <a:ext cx="1384300" cy="461963"/>
          </a:xfrm>
          <a:prstGeom prst="rect">
            <a:avLst/>
          </a:prstGeom>
          <a:noFill/>
          <a:ln w="9525">
            <a:noFill/>
            <a:miter lim="800000"/>
            <a:headEnd/>
            <a:tailEnd/>
          </a:ln>
        </p:spPr>
        <p:txBody>
          <a:bodyPr wrap="none">
            <a:spAutoFit/>
          </a:bodyPr>
          <a:lstStyle/>
          <a:p>
            <a:r>
              <a:rPr lang="en-US" sz="2400">
                <a:solidFill>
                  <a:srgbClr val="000000"/>
                </a:solidFill>
              </a:rPr>
              <a:t>Edition 3</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8978"/>
                                        </p:tgtEl>
                                        <p:attrNameLst>
                                          <p:attrName>style.visibility</p:attrName>
                                        </p:attrNameLst>
                                      </p:cBhvr>
                                      <p:to>
                                        <p:strVal val="visible"/>
                                      </p:to>
                                    </p:set>
                                    <p:animEffect transition="in" filter="wipe(left)">
                                      <p:cBhvr>
                                        <p:cTn id="7" dur="500"/>
                                        <p:tgtEl>
                                          <p:spTgt spid="6389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38980"/>
                                        </p:tgtEl>
                                        <p:attrNameLst>
                                          <p:attrName>style.visibility</p:attrName>
                                        </p:attrNameLst>
                                      </p:cBhvr>
                                      <p:to>
                                        <p:strVal val="visible"/>
                                      </p:to>
                                    </p:set>
                                    <p:animEffect transition="in" filter="wipe(left)">
                                      <p:cBhvr>
                                        <p:cTn id="12" dur="500"/>
                                        <p:tgtEl>
                                          <p:spTgt spid="6389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8978" grpId="0" autoUpdateAnimBg="0"/>
      <p:bldP spid="638980" grpId="0"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30" name="Text Box 2"/>
          <p:cNvSpPr txBox="1">
            <a:spLocks noChangeArrowheads="1"/>
          </p:cNvSpPr>
          <p:nvPr/>
        </p:nvSpPr>
        <p:spPr bwMode="auto">
          <a:xfrm>
            <a:off x="136525" y="2209800"/>
            <a:ext cx="2952750" cy="2647950"/>
          </a:xfrm>
          <a:prstGeom prst="rect">
            <a:avLst/>
          </a:prstGeom>
          <a:noFill/>
          <a:ln w="9525">
            <a:noFill/>
            <a:miter lim="800000"/>
            <a:headEnd/>
            <a:tailEnd/>
          </a:ln>
        </p:spPr>
        <p:txBody>
          <a:bodyPr>
            <a:spAutoFit/>
          </a:bodyPr>
          <a:lstStyle/>
          <a:p>
            <a:r>
              <a:rPr lang="en-US" altLang="en-US" sz="2400">
                <a:solidFill>
                  <a:srgbClr val="000000"/>
                </a:solidFill>
              </a:rPr>
              <a:t>Counterfeit U.S. dollar bills are also in use but newly designed bills that are hard to forge have cut this illegal activity.</a:t>
            </a:r>
          </a:p>
        </p:txBody>
      </p:sp>
      <p:sp>
        <p:nvSpPr>
          <p:cNvPr id="182275" name="Text Box 3"/>
          <p:cNvSpPr txBox="1">
            <a:spLocks noChangeArrowheads="1"/>
          </p:cNvSpPr>
          <p:nvPr/>
        </p:nvSpPr>
        <p:spPr bwMode="auto">
          <a:xfrm>
            <a:off x="1295400" y="700088"/>
            <a:ext cx="4130675" cy="519112"/>
          </a:xfrm>
          <a:prstGeom prst="rect">
            <a:avLst/>
          </a:prstGeom>
          <a:noFill/>
          <a:ln w="9525">
            <a:noFill/>
            <a:miter lim="800000"/>
            <a:headEnd/>
            <a:tailEnd/>
          </a:ln>
        </p:spPr>
        <p:txBody>
          <a:bodyPr>
            <a:spAutoFit/>
          </a:bodyPr>
          <a:lstStyle/>
          <a:p>
            <a:r>
              <a:rPr lang="en-US" altLang="en-US" sz="2800" b="1">
                <a:solidFill>
                  <a:srgbClr val="00A87E"/>
                </a:solidFill>
              </a:rPr>
              <a:t>The U.S. Dollar Abroad</a:t>
            </a:r>
            <a:endParaRPr lang="en-US" altLang="en-US" sz="2800">
              <a:solidFill>
                <a:srgbClr val="00A87E"/>
              </a:solidFill>
              <a:latin typeface="Charcoal"/>
            </a:endParaRPr>
          </a:p>
        </p:txBody>
      </p:sp>
      <p:pic>
        <p:nvPicPr>
          <p:cNvPr id="182276" name="Picture 10" descr="eog2601a1"/>
          <p:cNvPicPr>
            <a:picLocks noChangeAspect="1" noChangeArrowheads="1"/>
          </p:cNvPicPr>
          <p:nvPr/>
        </p:nvPicPr>
        <p:blipFill>
          <a:blip r:embed="rId3"/>
          <a:srcRect/>
          <a:stretch>
            <a:fillRect/>
          </a:stretch>
        </p:blipFill>
        <p:spPr bwMode="auto">
          <a:xfrm>
            <a:off x="3276600" y="2490788"/>
            <a:ext cx="5561013" cy="3524250"/>
          </a:xfrm>
          <a:prstGeom prst="rect">
            <a:avLst/>
          </a:prstGeom>
          <a:noFill/>
          <a:ln w="9525">
            <a:noFill/>
            <a:miter lim="800000"/>
            <a:headEnd/>
            <a:tailEnd/>
          </a:ln>
        </p:spPr>
      </p:pic>
      <p:pic>
        <p:nvPicPr>
          <p:cNvPr id="182277" name="Picture 11" descr="eog2601a"/>
          <p:cNvPicPr>
            <a:picLocks noChangeAspect="1" noChangeArrowheads="1"/>
          </p:cNvPicPr>
          <p:nvPr/>
        </p:nvPicPr>
        <p:blipFill>
          <a:blip r:embed="rId4"/>
          <a:srcRect/>
          <a:stretch>
            <a:fillRect/>
          </a:stretch>
        </p:blipFill>
        <p:spPr bwMode="auto">
          <a:xfrm>
            <a:off x="3276600" y="2490788"/>
            <a:ext cx="5561013" cy="3524250"/>
          </a:xfrm>
          <a:prstGeom prst="rect">
            <a:avLst/>
          </a:prstGeom>
          <a:noFill/>
          <a:ln w="9525">
            <a:noFill/>
            <a:miter lim="800000"/>
            <a:headEnd/>
            <a:tailEnd/>
          </a:ln>
        </p:spPr>
      </p:pic>
      <p:pic>
        <p:nvPicPr>
          <p:cNvPr id="182278" name="Picture 12" descr="eog2601b"/>
          <p:cNvPicPr>
            <a:picLocks noChangeAspect="1" noChangeArrowheads="1"/>
          </p:cNvPicPr>
          <p:nvPr/>
        </p:nvPicPr>
        <p:blipFill>
          <a:blip r:embed="rId5"/>
          <a:srcRect/>
          <a:stretch>
            <a:fillRect/>
          </a:stretch>
        </p:blipFill>
        <p:spPr bwMode="auto">
          <a:xfrm>
            <a:off x="3276600" y="2490788"/>
            <a:ext cx="5561013" cy="3524250"/>
          </a:xfrm>
          <a:prstGeom prst="rect">
            <a:avLst/>
          </a:prstGeom>
          <a:noFill/>
          <a:ln w="9525">
            <a:noFill/>
            <a:miter lim="800000"/>
            <a:headEnd/>
            <a:tailEnd/>
          </a:ln>
        </p:spPr>
      </p:pic>
      <p:pic>
        <p:nvPicPr>
          <p:cNvPr id="182279" name="Picture 13" descr="eog2601c"/>
          <p:cNvPicPr>
            <a:picLocks noChangeAspect="1" noChangeArrowheads="1"/>
          </p:cNvPicPr>
          <p:nvPr/>
        </p:nvPicPr>
        <p:blipFill>
          <a:blip r:embed="rId6"/>
          <a:srcRect/>
          <a:stretch>
            <a:fillRect/>
          </a:stretch>
        </p:blipFill>
        <p:spPr bwMode="auto">
          <a:xfrm>
            <a:off x="3276600" y="2490788"/>
            <a:ext cx="5561013" cy="3524250"/>
          </a:xfrm>
          <a:prstGeom prst="rect">
            <a:avLst/>
          </a:prstGeom>
          <a:noFill/>
          <a:ln w="9525">
            <a:noFill/>
            <a:miter lim="800000"/>
            <a:headEnd/>
            <a:tailEnd/>
          </a:ln>
        </p:spPr>
      </p:pic>
      <p:pic>
        <p:nvPicPr>
          <p:cNvPr id="182280" name="Picture 14" descr="eog2601d"/>
          <p:cNvPicPr>
            <a:picLocks noChangeAspect="1" noChangeArrowheads="1"/>
          </p:cNvPicPr>
          <p:nvPr/>
        </p:nvPicPr>
        <p:blipFill>
          <a:blip r:embed="rId7"/>
          <a:srcRect/>
          <a:stretch>
            <a:fillRect/>
          </a:stretch>
        </p:blipFill>
        <p:spPr bwMode="auto">
          <a:xfrm>
            <a:off x="3276600" y="2490788"/>
            <a:ext cx="5561013" cy="3524250"/>
          </a:xfrm>
          <a:prstGeom prst="rect">
            <a:avLst/>
          </a:prstGeom>
          <a:noFill/>
          <a:ln w="9525">
            <a:noFill/>
            <a:miter lim="800000"/>
            <a:headEnd/>
            <a:tailEnd/>
          </a:ln>
        </p:spPr>
      </p:pic>
      <p:pic>
        <p:nvPicPr>
          <p:cNvPr id="182281" name="Picture 15" descr="eog2601e"/>
          <p:cNvPicPr>
            <a:picLocks noChangeAspect="1" noChangeArrowheads="1"/>
          </p:cNvPicPr>
          <p:nvPr/>
        </p:nvPicPr>
        <p:blipFill>
          <a:blip r:embed="rId8"/>
          <a:srcRect/>
          <a:stretch>
            <a:fillRect/>
          </a:stretch>
        </p:blipFill>
        <p:spPr bwMode="auto">
          <a:xfrm>
            <a:off x="3276600" y="2490788"/>
            <a:ext cx="5562600" cy="3524250"/>
          </a:xfrm>
          <a:prstGeom prst="rect">
            <a:avLst/>
          </a:prstGeom>
          <a:noFill/>
          <a:ln w="9525">
            <a:noFill/>
            <a:miter lim="800000"/>
            <a:headEnd/>
            <a:tailEnd/>
          </a:ln>
        </p:spPr>
      </p:pic>
      <p:sp>
        <p:nvSpPr>
          <p:cNvPr id="182282" name="TextBox 9"/>
          <p:cNvSpPr txBox="1">
            <a:spLocks noChangeArrowheads="1"/>
          </p:cNvSpPr>
          <p:nvPr/>
        </p:nvSpPr>
        <p:spPr bwMode="auto">
          <a:xfrm>
            <a:off x="5791200" y="1524000"/>
            <a:ext cx="1384300" cy="461963"/>
          </a:xfrm>
          <a:prstGeom prst="rect">
            <a:avLst/>
          </a:prstGeom>
          <a:noFill/>
          <a:ln w="9525">
            <a:noFill/>
            <a:miter lim="800000"/>
            <a:headEnd/>
            <a:tailEnd/>
          </a:ln>
        </p:spPr>
        <p:txBody>
          <a:bodyPr wrap="none">
            <a:spAutoFit/>
          </a:bodyPr>
          <a:lstStyle/>
          <a:p>
            <a:r>
              <a:rPr lang="en-US" sz="2400">
                <a:solidFill>
                  <a:srgbClr val="000000"/>
                </a:solidFill>
              </a:rPr>
              <a:t>Edition 3</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36930"/>
                                        </p:tgtEl>
                                        <p:attrNameLst>
                                          <p:attrName>style.visibility</p:attrName>
                                        </p:attrNameLst>
                                      </p:cBhvr>
                                      <p:to>
                                        <p:strVal val="visible"/>
                                      </p:to>
                                    </p:set>
                                    <p:animEffect transition="in" filter="wipe(left)">
                                      <p:cBhvr>
                                        <p:cTn id="7" dur="500"/>
                                        <p:tgtEl>
                                          <p:spTgt spid="636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930" grpId="0" autoUpdateAnimBg="0"/>
    </p:bldLst>
  </p:timing>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3298" name="Rectangle 4"/>
          <p:cNvSpPr>
            <a:spLocks noGrp="1" noChangeArrowheads="1"/>
          </p:cNvSpPr>
          <p:nvPr>
            <p:ph type="title"/>
          </p:nvPr>
        </p:nvSpPr>
        <p:spPr bwMode="auto">
          <a:xfrm>
            <a:off x="1371600" y="685800"/>
            <a:ext cx="4724400"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00468F"/>
                </a:solidFill>
              </a:rPr>
              <a:t>Credit Cards and Money</a:t>
            </a:r>
            <a:endParaRPr lang="en-CA" sz="2800" b="0" smtClean="0">
              <a:solidFill>
                <a:srgbClr val="00468F"/>
              </a:solidFill>
              <a:latin typeface="Charcoal"/>
            </a:endParaRPr>
          </a:p>
        </p:txBody>
      </p:sp>
      <p:sp>
        <p:nvSpPr>
          <p:cNvPr id="675872" name="Rectangle 32"/>
          <p:cNvSpPr>
            <a:spLocks noChangeArrowheads="1"/>
          </p:cNvSpPr>
          <p:nvPr/>
        </p:nvSpPr>
        <p:spPr bwMode="auto">
          <a:xfrm>
            <a:off x="457200" y="1447800"/>
            <a:ext cx="8477250" cy="5029200"/>
          </a:xfrm>
          <a:prstGeom prst="rect">
            <a:avLst/>
          </a:prstGeom>
          <a:noFill/>
          <a:ln w="9525">
            <a:noFill/>
            <a:miter lim="800000"/>
            <a:headEnd/>
            <a:tailEnd/>
          </a:ln>
        </p:spPr>
        <p:txBody>
          <a:bodyPr/>
          <a:lstStyle/>
          <a:p>
            <a:pPr>
              <a:spcBef>
                <a:spcPct val="50000"/>
              </a:spcBef>
            </a:pPr>
            <a:r>
              <a:rPr lang="en-US" altLang="en-US"/>
              <a:t>Today, 80 percent of U.S. households own a credit card, and most of us use a credit card as a substitute for money.</a:t>
            </a:r>
          </a:p>
          <a:p>
            <a:pPr>
              <a:spcBef>
                <a:spcPct val="50000"/>
              </a:spcBef>
            </a:pPr>
            <a:r>
              <a:rPr lang="en-US" altLang="en-US"/>
              <a:t>Each month, most of us pay off some of the outstanding balance but not all of it.</a:t>
            </a:r>
          </a:p>
          <a:p>
            <a:pPr>
              <a:spcBef>
                <a:spcPct val="50000"/>
              </a:spcBef>
            </a:pPr>
            <a:r>
              <a:rPr lang="en-US" altLang="en-US"/>
              <a:t>In 2005, 57 percent of credit card holders had an outstanding balance after making their most recent payment, and the average card balance exceeded $5,000.</a:t>
            </a:r>
          </a:p>
          <a:p>
            <a:pPr>
              <a:spcBef>
                <a:spcPct val="50000"/>
              </a:spcBef>
            </a:pPr>
            <a:r>
              <a:rPr lang="en-US" altLang="en-US"/>
              <a:t>In 1970, only 20 percent of U.S. households had a credit card.</a:t>
            </a:r>
          </a:p>
          <a:p>
            <a:pPr>
              <a:spcBef>
                <a:spcPct val="50000"/>
              </a:spcBef>
            </a:pPr>
            <a:r>
              <a:rPr lang="en-US" altLang="en-US"/>
              <a:t>How has the spread of credit cards affected the amount of money that people hold?</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75872">
                                            <p:txEl>
                                              <p:pRg st="0" end="0"/>
                                            </p:txEl>
                                          </p:spTgt>
                                        </p:tgtEl>
                                        <p:attrNameLst>
                                          <p:attrName>style.visibility</p:attrName>
                                        </p:attrNameLst>
                                      </p:cBhvr>
                                      <p:to>
                                        <p:strVal val="visible"/>
                                      </p:to>
                                    </p:set>
                                    <p:animEffect transition="in" filter="wipe(left)">
                                      <p:cBhvr>
                                        <p:cTn id="7" dur="500"/>
                                        <p:tgtEl>
                                          <p:spTgt spid="67587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75872">
                                            <p:txEl>
                                              <p:pRg st="1" end="1"/>
                                            </p:txEl>
                                          </p:spTgt>
                                        </p:tgtEl>
                                        <p:attrNameLst>
                                          <p:attrName>style.visibility</p:attrName>
                                        </p:attrNameLst>
                                      </p:cBhvr>
                                      <p:to>
                                        <p:strVal val="visible"/>
                                      </p:to>
                                    </p:set>
                                    <p:animEffect transition="in" filter="wipe(left)">
                                      <p:cBhvr>
                                        <p:cTn id="12" dur="500"/>
                                        <p:tgtEl>
                                          <p:spTgt spid="67587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75872">
                                            <p:txEl>
                                              <p:pRg st="2" end="2"/>
                                            </p:txEl>
                                          </p:spTgt>
                                        </p:tgtEl>
                                        <p:attrNameLst>
                                          <p:attrName>style.visibility</p:attrName>
                                        </p:attrNameLst>
                                      </p:cBhvr>
                                      <p:to>
                                        <p:strVal val="visible"/>
                                      </p:to>
                                    </p:set>
                                    <p:animEffect transition="in" filter="wipe(left)">
                                      <p:cBhvr>
                                        <p:cTn id="17" dur="500"/>
                                        <p:tgtEl>
                                          <p:spTgt spid="67587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75872">
                                            <p:txEl>
                                              <p:pRg st="3" end="3"/>
                                            </p:txEl>
                                          </p:spTgt>
                                        </p:tgtEl>
                                        <p:attrNameLst>
                                          <p:attrName>style.visibility</p:attrName>
                                        </p:attrNameLst>
                                      </p:cBhvr>
                                      <p:to>
                                        <p:strVal val="visible"/>
                                      </p:to>
                                    </p:set>
                                    <p:animEffect transition="in" filter="wipe(left)">
                                      <p:cBhvr>
                                        <p:cTn id="22" dur="500"/>
                                        <p:tgtEl>
                                          <p:spTgt spid="67587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75872">
                                            <p:txEl>
                                              <p:pRg st="4" end="4"/>
                                            </p:txEl>
                                          </p:spTgt>
                                        </p:tgtEl>
                                        <p:attrNameLst>
                                          <p:attrName>style.visibility</p:attrName>
                                        </p:attrNameLst>
                                      </p:cBhvr>
                                      <p:to>
                                        <p:strVal val="visible"/>
                                      </p:to>
                                    </p:set>
                                    <p:animEffect transition="in" filter="wipe(left)">
                                      <p:cBhvr>
                                        <p:cTn id="27" dur="500"/>
                                        <p:tgtEl>
                                          <p:spTgt spid="67587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2"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1371600" y="685800"/>
            <a:ext cx="4724400"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00468F"/>
                </a:solidFill>
              </a:rPr>
              <a:t>Credit Cards and Money</a:t>
            </a:r>
            <a:endParaRPr lang="en-CA" sz="2800" b="0" smtClean="0">
              <a:solidFill>
                <a:srgbClr val="00468F"/>
              </a:solidFill>
              <a:latin typeface="Charcoal"/>
            </a:endParaRPr>
          </a:p>
        </p:txBody>
      </p:sp>
      <p:sp>
        <p:nvSpPr>
          <p:cNvPr id="694275" name="Rectangle 3"/>
          <p:cNvSpPr>
            <a:spLocks noChangeArrowheads="1"/>
          </p:cNvSpPr>
          <p:nvPr/>
        </p:nvSpPr>
        <p:spPr bwMode="auto">
          <a:xfrm>
            <a:off x="381000" y="1524000"/>
            <a:ext cx="8096250" cy="533400"/>
          </a:xfrm>
          <a:prstGeom prst="rect">
            <a:avLst/>
          </a:prstGeom>
          <a:noFill/>
          <a:ln w="9525">
            <a:noFill/>
            <a:miter lim="800000"/>
            <a:headEnd/>
            <a:tailEnd/>
          </a:ln>
        </p:spPr>
        <p:txBody>
          <a:bodyPr/>
          <a:lstStyle/>
          <a:p>
            <a:pPr marL="457200" indent="-457200"/>
            <a:r>
              <a:rPr lang="en-US" altLang="en-US" b="1"/>
              <a:t>1</a:t>
            </a:r>
            <a:r>
              <a:rPr lang="en-US" altLang="en-US"/>
              <a:t>. As more people use a credit card, </a:t>
            </a:r>
          </a:p>
        </p:txBody>
      </p:sp>
      <p:sp>
        <p:nvSpPr>
          <p:cNvPr id="694283" name="Rectangle 11"/>
          <p:cNvSpPr>
            <a:spLocks noChangeArrowheads="1"/>
          </p:cNvSpPr>
          <p:nvPr/>
        </p:nvSpPr>
        <p:spPr bwMode="auto">
          <a:xfrm>
            <a:off x="361950" y="1981200"/>
            <a:ext cx="8705850" cy="533400"/>
          </a:xfrm>
          <a:prstGeom prst="rect">
            <a:avLst/>
          </a:prstGeom>
          <a:noFill/>
          <a:ln w="9525">
            <a:noFill/>
            <a:miter lim="800000"/>
            <a:headEnd/>
            <a:tailEnd/>
          </a:ln>
        </p:spPr>
        <p:txBody>
          <a:bodyPr/>
          <a:lstStyle/>
          <a:p>
            <a:pPr marL="398463" indent="-398463"/>
            <a:r>
              <a:rPr lang="en-US" altLang="en-US" b="1"/>
              <a:t>2. </a:t>
            </a:r>
            <a:r>
              <a:rPr lang="en-US" altLang="en-US"/>
              <a:t>The quantity of M1 as a percentage of GDP has decreased.</a:t>
            </a:r>
          </a:p>
          <a:p>
            <a:pPr marL="398463" indent="-398463"/>
            <a:r>
              <a:rPr lang="en-US" altLang="en-US"/>
              <a:t> </a:t>
            </a:r>
          </a:p>
        </p:txBody>
      </p:sp>
      <p:pic>
        <p:nvPicPr>
          <p:cNvPr id="184325" name="Picture 20" descr="eou2801a1"/>
          <p:cNvPicPr>
            <a:picLocks noChangeAspect="1" noChangeArrowheads="1"/>
          </p:cNvPicPr>
          <p:nvPr/>
        </p:nvPicPr>
        <p:blipFill>
          <a:blip r:embed="rId3"/>
          <a:srcRect/>
          <a:stretch>
            <a:fillRect/>
          </a:stretch>
        </p:blipFill>
        <p:spPr bwMode="auto">
          <a:xfrm>
            <a:off x="1522413" y="2819400"/>
            <a:ext cx="6273800" cy="3810000"/>
          </a:xfrm>
          <a:prstGeom prst="rect">
            <a:avLst/>
          </a:prstGeom>
          <a:noFill/>
          <a:ln w="9525">
            <a:noFill/>
            <a:miter lim="800000"/>
            <a:headEnd/>
            <a:tailEnd/>
          </a:ln>
        </p:spPr>
      </p:pic>
      <p:pic>
        <p:nvPicPr>
          <p:cNvPr id="694293" name="Picture 21" descr="eou2801a"/>
          <p:cNvPicPr>
            <a:picLocks noChangeAspect="1" noChangeArrowheads="1"/>
          </p:cNvPicPr>
          <p:nvPr/>
        </p:nvPicPr>
        <p:blipFill>
          <a:blip r:embed="rId4"/>
          <a:srcRect/>
          <a:stretch>
            <a:fillRect/>
          </a:stretch>
        </p:blipFill>
        <p:spPr bwMode="auto">
          <a:xfrm>
            <a:off x="1522413" y="2819400"/>
            <a:ext cx="6273800" cy="3810000"/>
          </a:xfrm>
          <a:prstGeom prst="rect">
            <a:avLst/>
          </a:prstGeom>
          <a:noFill/>
          <a:ln w="9525">
            <a:noFill/>
            <a:miter lim="800000"/>
            <a:headEnd/>
            <a:tailEnd/>
          </a:ln>
        </p:spPr>
      </p:pic>
      <p:pic>
        <p:nvPicPr>
          <p:cNvPr id="694294" name="Picture 22" descr="eou2801b"/>
          <p:cNvPicPr>
            <a:picLocks noChangeAspect="1" noChangeArrowheads="1"/>
          </p:cNvPicPr>
          <p:nvPr/>
        </p:nvPicPr>
        <p:blipFill>
          <a:blip r:embed="rId5"/>
          <a:srcRect/>
          <a:stretch>
            <a:fillRect/>
          </a:stretch>
        </p:blipFill>
        <p:spPr bwMode="auto">
          <a:xfrm>
            <a:off x="1522413" y="2819400"/>
            <a:ext cx="6273800" cy="3810000"/>
          </a:xfrm>
          <a:prstGeom prst="rect">
            <a:avLst/>
          </a:prstGeom>
          <a:noFill/>
          <a:ln w="9525">
            <a:noFill/>
            <a:miter lim="800000"/>
            <a:headEnd/>
            <a:tailEnd/>
          </a:ln>
        </p:spPr>
      </p:pic>
      <p:pic>
        <p:nvPicPr>
          <p:cNvPr id="694295" name="Picture 23" descr="eou2801c"/>
          <p:cNvPicPr>
            <a:picLocks noChangeAspect="1" noChangeArrowheads="1"/>
          </p:cNvPicPr>
          <p:nvPr/>
        </p:nvPicPr>
        <p:blipFill>
          <a:blip r:embed="rId6"/>
          <a:srcRect/>
          <a:stretch>
            <a:fillRect/>
          </a:stretch>
        </p:blipFill>
        <p:spPr bwMode="auto">
          <a:xfrm>
            <a:off x="1522413" y="2819400"/>
            <a:ext cx="6273800" cy="3810000"/>
          </a:xfrm>
          <a:prstGeom prst="rect">
            <a:avLst/>
          </a:prstGeom>
          <a:noFill/>
          <a:ln w="9525">
            <a:noFill/>
            <a:miter lim="800000"/>
            <a:headEnd/>
            <a:tailEnd/>
          </a:ln>
        </p:spPr>
      </p:pic>
      <p:pic>
        <p:nvPicPr>
          <p:cNvPr id="694296" name="Picture 24" descr="eou2801d"/>
          <p:cNvPicPr>
            <a:picLocks noChangeAspect="1" noChangeArrowheads="1"/>
          </p:cNvPicPr>
          <p:nvPr/>
        </p:nvPicPr>
        <p:blipFill>
          <a:blip r:embed="rId7"/>
          <a:srcRect/>
          <a:stretch>
            <a:fillRect/>
          </a:stretch>
        </p:blipFill>
        <p:spPr bwMode="auto">
          <a:xfrm>
            <a:off x="1522413" y="2819400"/>
            <a:ext cx="6273800" cy="3810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4275">
                                            <p:txEl>
                                              <p:pRg st="0" end="0"/>
                                            </p:txEl>
                                          </p:spTgt>
                                        </p:tgtEl>
                                        <p:attrNameLst>
                                          <p:attrName>style.visibility</p:attrName>
                                        </p:attrNameLst>
                                      </p:cBhvr>
                                      <p:to>
                                        <p:strVal val="visible"/>
                                      </p:to>
                                    </p:set>
                                    <p:animEffect transition="in" filter="wipe(left)">
                                      <p:cBhvr>
                                        <p:cTn id="7" dur="500"/>
                                        <p:tgtEl>
                                          <p:spTgt spid="69427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94293"/>
                                        </p:tgtEl>
                                        <p:attrNameLst>
                                          <p:attrName>style.visibility</p:attrName>
                                        </p:attrNameLst>
                                      </p:cBhvr>
                                      <p:to>
                                        <p:strVal val="visible"/>
                                      </p:to>
                                    </p:set>
                                    <p:animEffect transition="in" filter="fade">
                                      <p:cBhvr>
                                        <p:cTn id="11" dur="500"/>
                                        <p:tgtEl>
                                          <p:spTgt spid="69429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94294"/>
                                        </p:tgtEl>
                                        <p:attrNameLst>
                                          <p:attrName>style.visibility</p:attrName>
                                        </p:attrNameLst>
                                      </p:cBhvr>
                                      <p:to>
                                        <p:strVal val="visible"/>
                                      </p:to>
                                    </p:set>
                                    <p:animEffect transition="in" filter="wipe(left)">
                                      <p:cBhvr>
                                        <p:cTn id="15" dur="2000"/>
                                        <p:tgtEl>
                                          <p:spTgt spid="694294"/>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694295"/>
                                        </p:tgtEl>
                                        <p:attrNameLst>
                                          <p:attrName>style.visibility</p:attrName>
                                        </p:attrNameLst>
                                      </p:cBhvr>
                                      <p:to>
                                        <p:strVal val="visible"/>
                                      </p:to>
                                    </p:set>
                                    <p:animEffect transition="in" filter="wipe(left)">
                                      <p:cBhvr>
                                        <p:cTn id="19" dur="1000"/>
                                        <p:tgtEl>
                                          <p:spTgt spid="69429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94283">
                                            <p:txEl>
                                              <p:pRg st="0" end="0"/>
                                            </p:txEl>
                                          </p:spTgt>
                                        </p:tgtEl>
                                        <p:attrNameLst>
                                          <p:attrName>style.visibility</p:attrName>
                                        </p:attrNameLst>
                                      </p:cBhvr>
                                      <p:to>
                                        <p:strVal val="visible"/>
                                      </p:to>
                                    </p:set>
                                    <p:animEffect transition="in" filter="wipe(left)">
                                      <p:cBhvr>
                                        <p:cTn id="24" dur="500"/>
                                        <p:tgtEl>
                                          <p:spTgt spid="694283">
                                            <p:txEl>
                                              <p:pRg st="0" end="0"/>
                                            </p:txEl>
                                          </p:spTgt>
                                        </p:tgtEl>
                                      </p:cBhvr>
                                    </p:animEffect>
                                  </p:childTnLst>
                                </p:cTn>
                              </p:par>
                            </p:childTnLst>
                          </p:cTn>
                        </p:par>
                        <p:par>
                          <p:cTn id="25" fill="hold">
                            <p:stCondLst>
                              <p:cond delay="500"/>
                            </p:stCondLst>
                            <p:childTnLst>
                              <p:par>
                                <p:cTn id="26" presetID="22" presetClass="entr" presetSubtype="1" fill="hold" nodeType="afterEffect">
                                  <p:stCondLst>
                                    <p:cond delay="0"/>
                                  </p:stCondLst>
                                  <p:childTnLst>
                                    <p:set>
                                      <p:cBhvr>
                                        <p:cTn id="27" dur="1" fill="hold">
                                          <p:stCondLst>
                                            <p:cond delay="0"/>
                                          </p:stCondLst>
                                        </p:cTn>
                                        <p:tgtEl>
                                          <p:spTgt spid="694296"/>
                                        </p:tgtEl>
                                        <p:attrNameLst>
                                          <p:attrName>style.visibility</p:attrName>
                                        </p:attrNameLst>
                                      </p:cBhvr>
                                      <p:to>
                                        <p:strVal val="visible"/>
                                      </p:to>
                                    </p:set>
                                    <p:animEffect transition="in" filter="wipe(up)">
                                      <p:cBhvr>
                                        <p:cTn id="28" dur="1000"/>
                                        <p:tgtEl>
                                          <p:spTgt spid="694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5" grpId="0" build="p" autoUpdateAnimBg="0"/>
      <p:bldP spid="694283"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bwMode="auto">
          <a:xfrm>
            <a:off x="1371600" y="685800"/>
            <a:ext cx="4724400"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00468F"/>
                </a:solidFill>
              </a:rPr>
              <a:t>Credit Cards and Money</a:t>
            </a:r>
            <a:endParaRPr lang="en-CA" sz="2800" b="0" smtClean="0">
              <a:solidFill>
                <a:srgbClr val="00468F"/>
              </a:solidFill>
              <a:latin typeface="Charcoal"/>
            </a:endParaRPr>
          </a:p>
        </p:txBody>
      </p:sp>
      <p:sp>
        <p:nvSpPr>
          <p:cNvPr id="695299" name="Rectangle 3"/>
          <p:cNvSpPr>
            <a:spLocks noChangeArrowheads="1"/>
          </p:cNvSpPr>
          <p:nvPr/>
        </p:nvSpPr>
        <p:spPr bwMode="auto">
          <a:xfrm>
            <a:off x="457200" y="1295400"/>
            <a:ext cx="8477250" cy="1487488"/>
          </a:xfrm>
          <a:prstGeom prst="rect">
            <a:avLst/>
          </a:prstGeom>
          <a:noFill/>
          <a:ln w="9525">
            <a:noFill/>
            <a:miter lim="800000"/>
            <a:headEnd/>
            <a:tailEnd/>
          </a:ln>
        </p:spPr>
        <p:txBody>
          <a:bodyPr/>
          <a:lstStyle/>
          <a:p>
            <a:r>
              <a:rPr lang="en-US" altLang="en-US"/>
              <a:t>The expansion of credit card ownership is a change in financial technology that has lead to a steady decrease in the demand for money.</a:t>
            </a:r>
          </a:p>
          <a:p>
            <a:endParaRPr lang="en-US" altLang="en-US"/>
          </a:p>
        </p:txBody>
      </p:sp>
      <p:pic>
        <p:nvPicPr>
          <p:cNvPr id="185348" name="Picture 43" descr="eou2801a1"/>
          <p:cNvPicPr>
            <a:picLocks noChangeAspect="1" noChangeArrowheads="1"/>
          </p:cNvPicPr>
          <p:nvPr/>
        </p:nvPicPr>
        <p:blipFill>
          <a:blip r:embed="rId3"/>
          <a:srcRect/>
          <a:stretch>
            <a:fillRect/>
          </a:stretch>
        </p:blipFill>
        <p:spPr bwMode="auto">
          <a:xfrm>
            <a:off x="1522413" y="2819400"/>
            <a:ext cx="6273800" cy="3810000"/>
          </a:xfrm>
          <a:prstGeom prst="rect">
            <a:avLst/>
          </a:prstGeom>
          <a:noFill/>
          <a:ln w="9525">
            <a:noFill/>
            <a:miter lim="800000"/>
            <a:headEnd/>
            <a:tailEnd/>
          </a:ln>
        </p:spPr>
      </p:pic>
      <p:pic>
        <p:nvPicPr>
          <p:cNvPr id="185349" name="Picture 44" descr="eou2801a"/>
          <p:cNvPicPr>
            <a:picLocks noChangeAspect="1" noChangeArrowheads="1"/>
          </p:cNvPicPr>
          <p:nvPr/>
        </p:nvPicPr>
        <p:blipFill>
          <a:blip r:embed="rId4"/>
          <a:srcRect/>
          <a:stretch>
            <a:fillRect/>
          </a:stretch>
        </p:blipFill>
        <p:spPr bwMode="auto">
          <a:xfrm>
            <a:off x="1522413" y="2819400"/>
            <a:ext cx="6273800" cy="3810000"/>
          </a:xfrm>
          <a:prstGeom prst="rect">
            <a:avLst/>
          </a:prstGeom>
          <a:noFill/>
          <a:ln w="9525">
            <a:noFill/>
            <a:miter lim="800000"/>
            <a:headEnd/>
            <a:tailEnd/>
          </a:ln>
        </p:spPr>
      </p:pic>
      <p:pic>
        <p:nvPicPr>
          <p:cNvPr id="185350" name="Picture 45" descr="eou2801b"/>
          <p:cNvPicPr>
            <a:picLocks noChangeAspect="1" noChangeArrowheads="1"/>
          </p:cNvPicPr>
          <p:nvPr/>
        </p:nvPicPr>
        <p:blipFill>
          <a:blip r:embed="rId5"/>
          <a:srcRect/>
          <a:stretch>
            <a:fillRect/>
          </a:stretch>
        </p:blipFill>
        <p:spPr bwMode="auto">
          <a:xfrm>
            <a:off x="1522413" y="2819400"/>
            <a:ext cx="6273800" cy="3810000"/>
          </a:xfrm>
          <a:prstGeom prst="rect">
            <a:avLst/>
          </a:prstGeom>
          <a:noFill/>
          <a:ln w="9525">
            <a:noFill/>
            <a:miter lim="800000"/>
            <a:headEnd/>
            <a:tailEnd/>
          </a:ln>
        </p:spPr>
      </p:pic>
      <p:pic>
        <p:nvPicPr>
          <p:cNvPr id="185351" name="Picture 46" descr="eou2801c"/>
          <p:cNvPicPr>
            <a:picLocks noChangeAspect="1" noChangeArrowheads="1"/>
          </p:cNvPicPr>
          <p:nvPr/>
        </p:nvPicPr>
        <p:blipFill>
          <a:blip r:embed="rId6"/>
          <a:srcRect/>
          <a:stretch>
            <a:fillRect/>
          </a:stretch>
        </p:blipFill>
        <p:spPr bwMode="auto">
          <a:xfrm>
            <a:off x="1522413" y="2819400"/>
            <a:ext cx="6273800" cy="3810000"/>
          </a:xfrm>
          <a:prstGeom prst="rect">
            <a:avLst/>
          </a:prstGeom>
          <a:noFill/>
          <a:ln w="9525">
            <a:noFill/>
            <a:miter lim="800000"/>
            <a:headEnd/>
            <a:tailEnd/>
          </a:ln>
        </p:spPr>
      </p:pic>
      <p:pic>
        <p:nvPicPr>
          <p:cNvPr id="185352" name="Picture 47" descr="eou2801d"/>
          <p:cNvPicPr>
            <a:picLocks noChangeAspect="1" noChangeArrowheads="1"/>
          </p:cNvPicPr>
          <p:nvPr/>
        </p:nvPicPr>
        <p:blipFill>
          <a:blip r:embed="rId7"/>
          <a:srcRect/>
          <a:stretch>
            <a:fillRect/>
          </a:stretch>
        </p:blipFill>
        <p:spPr bwMode="auto">
          <a:xfrm>
            <a:off x="1522413" y="2819400"/>
            <a:ext cx="6273800" cy="3810000"/>
          </a:xfrm>
          <a:prstGeom prst="rect">
            <a:avLst/>
          </a:prstGeom>
          <a:noFill/>
          <a:ln w="9525">
            <a:noFill/>
            <a:miter lim="800000"/>
            <a:headEnd/>
            <a:tailEnd/>
          </a:ln>
        </p:spPr>
      </p:pic>
      <p:pic>
        <p:nvPicPr>
          <p:cNvPr id="695344" name="Picture 48" descr="eou2801e"/>
          <p:cNvPicPr>
            <a:picLocks noChangeAspect="1" noChangeArrowheads="1"/>
          </p:cNvPicPr>
          <p:nvPr/>
        </p:nvPicPr>
        <p:blipFill>
          <a:blip r:embed="rId8"/>
          <a:srcRect/>
          <a:stretch>
            <a:fillRect/>
          </a:stretch>
        </p:blipFill>
        <p:spPr bwMode="auto">
          <a:xfrm>
            <a:off x="1522413" y="2819400"/>
            <a:ext cx="6273800" cy="3810000"/>
          </a:xfrm>
          <a:prstGeom prst="rect">
            <a:avLst/>
          </a:prstGeom>
          <a:noFill/>
          <a:ln w="9525">
            <a:noFill/>
            <a:miter lim="800000"/>
            <a:headEnd/>
            <a:tailEnd/>
          </a:ln>
        </p:spPr>
      </p:pic>
      <p:pic>
        <p:nvPicPr>
          <p:cNvPr id="695345" name="Picture 49" descr="eou2801f"/>
          <p:cNvPicPr>
            <a:picLocks noChangeAspect="1" noChangeArrowheads="1"/>
          </p:cNvPicPr>
          <p:nvPr/>
        </p:nvPicPr>
        <p:blipFill>
          <a:blip r:embed="rId9"/>
          <a:srcRect/>
          <a:stretch>
            <a:fillRect/>
          </a:stretch>
        </p:blipFill>
        <p:spPr bwMode="auto">
          <a:xfrm>
            <a:off x="1522413" y="2819400"/>
            <a:ext cx="6273800" cy="3810000"/>
          </a:xfrm>
          <a:prstGeom prst="rect">
            <a:avLst/>
          </a:prstGeom>
          <a:noFill/>
          <a:ln w="9525">
            <a:noFill/>
            <a:miter lim="800000"/>
            <a:headEnd/>
            <a:tailEnd/>
          </a:ln>
        </p:spPr>
      </p:pic>
      <p:pic>
        <p:nvPicPr>
          <p:cNvPr id="695346" name="Picture 50" descr="eou2801g"/>
          <p:cNvPicPr>
            <a:picLocks noChangeAspect="1" noChangeArrowheads="1"/>
          </p:cNvPicPr>
          <p:nvPr/>
        </p:nvPicPr>
        <p:blipFill>
          <a:blip r:embed="rId10"/>
          <a:srcRect/>
          <a:stretch>
            <a:fillRect/>
          </a:stretch>
        </p:blipFill>
        <p:spPr bwMode="auto">
          <a:xfrm>
            <a:off x="1524000" y="2819400"/>
            <a:ext cx="6272213" cy="3810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5299">
                                            <p:txEl>
                                              <p:pRg st="0" end="0"/>
                                            </p:txEl>
                                          </p:spTgt>
                                        </p:tgtEl>
                                        <p:attrNameLst>
                                          <p:attrName>style.visibility</p:attrName>
                                        </p:attrNameLst>
                                      </p:cBhvr>
                                      <p:to>
                                        <p:strVal val="visible"/>
                                      </p:to>
                                    </p:set>
                                    <p:animEffect transition="in" filter="wipe(left)">
                                      <p:cBhvr>
                                        <p:cTn id="7" dur="500"/>
                                        <p:tgtEl>
                                          <p:spTgt spid="695299">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695344"/>
                                        </p:tgtEl>
                                        <p:attrNameLst>
                                          <p:attrName>style.visibility</p:attrName>
                                        </p:attrNameLst>
                                      </p:cBhvr>
                                      <p:to>
                                        <p:strVal val="visible"/>
                                      </p:to>
                                    </p:set>
                                    <p:animEffect transition="in" filter="wipe(up)">
                                      <p:cBhvr>
                                        <p:cTn id="11" dur="1000"/>
                                        <p:tgtEl>
                                          <p:spTgt spid="695344"/>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695345"/>
                                        </p:tgtEl>
                                        <p:attrNameLst>
                                          <p:attrName>style.visibility</p:attrName>
                                        </p:attrNameLst>
                                      </p:cBhvr>
                                      <p:to>
                                        <p:strVal val="visible"/>
                                      </p:to>
                                    </p:set>
                                    <p:animEffect transition="in" filter="wipe(right)">
                                      <p:cBhvr>
                                        <p:cTn id="15" dur="1000"/>
                                        <p:tgtEl>
                                          <p:spTgt spid="695345"/>
                                        </p:tgtEl>
                                      </p:cBhvr>
                                    </p:animEffect>
                                  </p:childTnLst>
                                </p:cTn>
                              </p:par>
                            </p:childTnLst>
                          </p:cTn>
                        </p:par>
                        <p:par>
                          <p:cTn id="16" fill="hold">
                            <p:stCondLst>
                              <p:cond delay="2500"/>
                            </p:stCondLst>
                            <p:childTnLst>
                              <p:par>
                                <p:cTn id="17" presetID="22" presetClass="entr" presetSubtype="2" fill="hold" nodeType="afterEffect">
                                  <p:stCondLst>
                                    <p:cond delay="0"/>
                                  </p:stCondLst>
                                  <p:childTnLst>
                                    <p:set>
                                      <p:cBhvr>
                                        <p:cTn id="18" dur="1" fill="hold">
                                          <p:stCondLst>
                                            <p:cond delay="0"/>
                                          </p:stCondLst>
                                        </p:cTn>
                                        <p:tgtEl>
                                          <p:spTgt spid="695346"/>
                                        </p:tgtEl>
                                        <p:attrNameLst>
                                          <p:attrName>style.visibility</p:attrName>
                                        </p:attrNameLst>
                                      </p:cBhvr>
                                      <p:to>
                                        <p:strVal val="visible"/>
                                      </p:to>
                                    </p:set>
                                    <p:animEffect transition="in" filter="wipe(right)">
                                      <p:cBhvr>
                                        <p:cTn id="19" dur="1000"/>
                                        <p:tgtEl>
                                          <p:spTgt spid="695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299" grpId="0" build="p"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Text Box 3"/>
          <p:cNvSpPr txBox="1">
            <a:spLocks noChangeArrowheads="1"/>
          </p:cNvSpPr>
          <p:nvPr/>
        </p:nvSpPr>
        <p:spPr bwMode="auto">
          <a:xfrm>
            <a:off x="533400" y="1425575"/>
            <a:ext cx="8382000" cy="10160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hlinkClick r:id="rId3"/>
              </a:rPr>
              <a:t>http://www.federalreserve.gov/fomc/beigebook/2008/</a:t>
            </a:r>
            <a:endParaRPr lang="en-US" altLang="en-US" sz="2400">
              <a:solidFill>
                <a:srgbClr val="000000"/>
              </a:solidFill>
            </a:endParaRPr>
          </a:p>
          <a:p>
            <a:pPr>
              <a:spcBef>
                <a:spcPct val="50000"/>
              </a:spcBef>
            </a:pPr>
            <a:endParaRPr lang="en-US" altLang="en-US" sz="2400">
              <a:solidFill>
                <a:srgbClr val="000000"/>
              </a:solidFill>
            </a:endParaRPr>
          </a:p>
        </p:txBody>
      </p:sp>
      <p:sp>
        <p:nvSpPr>
          <p:cNvPr id="186371" name="Text Box 4"/>
          <p:cNvSpPr txBox="1">
            <a:spLocks noChangeArrowheads="1"/>
          </p:cNvSpPr>
          <p:nvPr/>
        </p:nvSpPr>
        <p:spPr bwMode="auto">
          <a:xfrm>
            <a:off x="1371600" y="685800"/>
            <a:ext cx="7315200" cy="519113"/>
          </a:xfrm>
          <a:prstGeom prst="rect">
            <a:avLst/>
          </a:prstGeom>
          <a:noFill/>
          <a:ln w="9525">
            <a:noFill/>
            <a:miter lim="800000"/>
            <a:headEnd/>
            <a:tailEnd/>
          </a:ln>
        </p:spPr>
        <p:txBody>
          <a:bodyPr>
            <a:spAutoFit/>
          </a:bodyPr>
          <a:lstStyle/>
          <a:p>
            <a:r>
              <a:rPr lang="en-US" altLang="en-US" sz="2800" b="1">
                <a:solidFill>
                  <a:srgbClr val="FF6600"/>
                </a:solidFill>
              </a:rPr>
              <a:t>Fed Watching</a:t>
            </a:r>
          </a:p>
        </p:txBody>
      </p:sp>
      <p:graphicFrame>
        <p:nvGraphicFramePr>
          <p:cNvPr id="4" name="Table 3"/>
          <p:cNvGraphicFramePr>
            <a:graphicFrameLocks noGrp="1"/>
          </p:cNvGraphicFramePr>
          <p:nvPr/>
        </p:nvGraphicFramePr>
        <p:xfrm>
          <a:off x="762000" y="1946275"/>
          <a:ext cx="7924800" cy="4727178"/>
        </p:xfrm>
        <a:graphic>
          <a:graphicData uri="http://schemas.openxmlformats.org/drawingml/2006/table">
            <a:tbl>
              <a:tblPr/>
              <a:tblGrid>
                <a:gridCol w="1320800"/>
                <a:gridCol w="1320800"/>
                <a:gridCol w="1320800"/>
                <a:gridCol w="1320800"/>
                <a:gridCol w="1320800"/>
                <a:gridCol w="1320800"/>
              </a:tblGrid>
              <a:tr h="252571">
                <a:tc gridSpan="6">
                  <a:txBody>
                    <a:bodyPr/>
                    <a:lstStyle/>
                    <a:p>
                      <a:pPr algn="ctr"/>
                      <a:r>
                        <a:rPr lang="en-US" sz="1600" b="1" dirty="0"/>
                        <a:t>2008 </a:t>
                      </a:r>
                      <a:endParaRPr lang="en-US" sz="1600" dirty="0"/>
                    </a:p>
                  </a:txBody>
                  <a:tcPr marL="15703" marR="15703" marT="15703" marB="15703" anchor="ctr">
                    <a:lnL>
                      <a:noFill/>
                    </a:lnL>
                    <a:lnR>
                      <a:noFill/>
                    </a:lnR>
                    <a:lnT>
                      <a:noFill/>
                    </a:lnT>
                    <a:lnB>
                      <a:noFill/>
                    </a:lnB>
                    <a:solidFill>
                      <a:srgbClr val="CC99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042587">
                <a:tc>
                  <a:txBody>
                    <a:bodyPr/>
                    <a:lstStyle/>
                    <a:p>
                      <a:pPr algn="ctr"/>
                      <a:r>
                        <a:rPr lang="en-US" sz="1600" b="1"/>
                        <a:t>January</a:t>
                      </a:r>
                      <a:r>
                        <a:rPr lang="en-US" sz="1600"/>
                        <a:t/>
                      </a:r>
                      <a:br>
                        <a:rPr lang="en-US" sz="1600"/>
                      </a:br>
                      <a:r>
                        <a:rPr lang="en-US" sz="1600"/>
                        <a:t/>
                      </a:r>
                      <a:br>
                        <a:rPr lang="en-US" sz="1600"/>
                      </a:br>
                      <a:r>
                        <a:rPr lang="en-US" sz="1600" b="1"/>
                        <a:t>16</a:t>
                      </a:r>
                      <a:r>
                        <a:rPr lang="en-US" sz="1600"/>
                        <a:t/>
                      </a:r>
                      <a:br>
                        <a:rPr lang="en-US" sz="1600"/>
                      </a:br>
                      <a:r>
                        <a:rPr lang="en-US" sz="1600"/>
                        <a:t/>
                      </a:r>
                      <a:br>
                        <a:rPr lang="en-US" sz="1600"/>
                      </a:br>
                      <a:r>
                        <a:rPr lang="en-US" sz="1600" b="1">
                          <a:hlinkClick r:id="rId4" action="ppaction://hlinkfile" tooltip="January 16, 2008 Beige Book report"/>
                        </a:rPr>
                        <a:t>Report</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February</a:t>
                      </a:r>
                      <a:r>
                        <a:rPr lang="en-US" sz="1600"/>
                        <a:t/>
                      </a:r>
                      <a:br>
                        <a:rPr lang="en-US" sz="1600"/>
                      </a:br>
                      <a:r>
                        <a:rPr lang="en-US" sz="1600"/>
                        <a:t/>
                      </a:r>
                      <a:br>
                        <a:rPr lang="en-US" sz="1600"/>
                      </a:br>
                      <a:r>
                        <a:rPr lang="en-US" sz="1600"/>
                        <a:t/>
                      </a:r>
                      <a:br>
                        <a:rPr lang="en-US" sz="1600"/>
                      </a:br>
                      <a:endParaRPr lang="en-US" sz="1600"/>
                    </a:p>
                  </a:txBody>
                  <a:tcPr marL="15703" marR="15703" marT="15703" marB="15703">
                    <a:lnL>
                      <a:noFill/>
                    </a:lnL>
                    <a:lnR>
                      <a:noFill/>
                    </a:lnR>
                    <a:lnT>
                      <a:noFill/>
                    </a:lnT>
                    <a:lnB>
                      <a:noFill/>
                    </a:lnB>
                    <a:solidFill>
                      <a:srgbClr val="CC9966"/>
                    </a:solidFill>
                  </a:tcPr>
                </a:tc>
                <a:tc>
                  <a:txBody>
                    <a:bodyPr/>
                    <a:lstStyle/>
                    <a:p>
                      <a:pPr algn="ctr"/>
                      <a:r>
                        <a:rPr lang="en-US" sz="1600" b="1"/>
                        <a:t>March</a:t>
                      </a:r>
                      <a:r>
                        <a:rPr lang="en-US" sz="1600"/>
                        <a:t/>
                      </a:r>
                      <a:br>
                        <a:rPr lang="en-US" sz="1600"/>
                      </a:br>
                      <a:r>
                        <a:rPr lang="en-US" sz="1600"/>
                        <a:t/>
                      </a:r>
                      <a:br>
                        <a:rPr lang="en-US" sz="1600"/>
                      </a:br>
                      <a:r>
                        <a:rPr lang="en-US" sz="1600" b="1"/>
                        <a:t>5</a:t>
                      </a:r>
                      <a:r>
                        <a:rPr lang="en-US" sz="1600"/>
                        <a:t/>
                      </a:r>
                      <a:br>
                        <a:rPr lang="en-US" sz="1600"/>
                      </a:br>
                      <a:r>
                        <a:rPr lang="en-US" sz="1600"/>
                        <a:t/>
                      </a:r>
                      <a:br>
                        <a:rPr lang="en-US" sz="1600"/>
                      </a:br>
                      <a:r>
                        <a:rPr lang="en-US" sz="1600" b="1">
                          <a:hlinkClick r:id="rId5" action="ppaction://hlinkfile" tooltip="March 5, 2008 Beige Book HTML report"/>
                        </a:rPr>
                        <a:t>HTML</a:t>
                      </a:r>
                      <a:r>
                        <a:rPr lang="en-US" sz="1600"/>
                        <a:t/>
                      </a:r>
                      <a:br>
                        <a:rPr lang="en-US" sz="1600"/>
                      </a:br>
                      <a:r>
                        <a:rPr lang="en-US" sz="1600"/>
                        <a:t/>
                      </a:r>
                      <a:br>
                        <a:rPr lang="en-US" sz="1600"/>
                      </a:br>
                      <a:r>
                        <a:rPr lang="en-US" sz="1600" b="1">
                          <a:hlinkClick r:id="rId6" action="ppaction://hlinkfile" tooltip="March 5, 2008 Beige Book PDF report"/>
                        </a:rPr>
                        <a:t>286 KB PDF</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April</a:t>
                      </a:r>
                      <a:r>
                        <a:rPr lang="en-US" sz="1600"/>
                        <a:t/>
                      </a:r>
                      <a:br>
                        <a:rPr lang="en-US" sz="1600"/>
                      </a:br>
                      <a:r>
                        <a:rPr lang="en-US" sz="1600"/>
                        <a:t/>
                      </a:r>
                      <a:br>
                        <a:rPr lang="en-US" sz="1600"/>
                      </a:br>
                      <a:r>
                        <a:rPr lang="en-US" sz="1600" b="1"/>
                        <a:t>16</a:t>
                      </a:r>
                      <a:r>
                        <a:rPr lang="en-US" sz="1600"/>
                        <a:t/>
                      </a:r>
                      <a:br>
                        <a:rPr lang="en-US" sz="1600"/>
                      </a:br>
                      <a:r>
                        <a:rPr lang="en-US" sz="1600"/>
                        <a:t/>
                      </a:r>
                      <a:br>
                        <a:rPr lang="en-US" sz="1600"/>
                      </a:br>
                      <a:r>
                        <a:rPr lang="en-US" sz="1600" b="1">
                          <a:hlinkClick r:id="rId7" action="ppaction://hlinkfile" tooltip="April 16, 2008 Beige Book HTML report"/>
                        </a:rPr>
                        <a:t>HTML</a:t>
                      </a:r>
                      <a:r>
                        <a:rPr lang="en-US" sz="1600"/>
                        <a:t/>
                      </a:r>
                      <a:br>
                        <a:rPr lang="en-US" sz="1600"/>
                      </a:br>
                      <a:r>
                        <a:rPr lang="en-US" sz="1600"/>
                        <a:t/>
                      </a:r>
                      <a:br>
                        <a:rPr lang="en-US" sz="1600"/>
                      </a:br>
                      <a:r>
                        <a:rPr lang="en-US" sz="1600" b="1">
                          <a:hlinkClick r:id="rId8" action="ppaction://hlinkfile" tooltip="April 16, 2008 Beige Book PDF report"/>
                        </a:rPr>
                        <a:t>182 KB PDF</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May</a:t>
                      </a:r>
                      <a:r>
                        <a:rPr lang="en-US" sz="1600"/>
                        <a:t/>
                      </a:r>
                      <a:br>
                        <a:rPr lang="en-US" sz="1600"/>
                      </a:br>
                      <a:r>
                        <a:rPr lang="en-US" sz="1600"/>
                        <a:t/>
                      </a:r>
                      <a:br>
                        <a:rPr lang="en-US" sz="1600"/>
                      </a:br>
                      <a:r>
                        <a:rPr lang="en-US" sz="1600"/>
                        <a:t/>
                      </a:r>
                      <a:br>
                        <a:rPr lang="en-US" sz="1600"/>
                      </a:br>
                      <a:endParaRPr lang="en-US" sz="1600"/>
                    </a:p>
                  </a:txBody>
                  <a:tcPr marL="15703" marR="15703" marT="15703" marB="15703">
                    <a:lnL>
                      <a:noFill/>
                    </a:lnL>
                    <a:lnR>
                      <a:noFill/>
                    </a:lnR>
                    <a:lnT>
                      <a:noFill/>
                    </a:lnT>
                    <a:lnB>
                      <a:noFill/>
                    </a:lnB>
                    <a:solidFill>
                      <a:srgbClr val="CC9966"/>
                    </a:solidFill>
                  </a:tcPr>
                </a:tc>
                <a:tc>
                  <a:txBody>
                    <a:bodyPr/>
                    <a:lstStyle/>
                    <a:p>
                      <a:pPr algn="ctr"/>
                      <a:r>
                        <a:rPr lang="en-US" sz="1600" b="1" dirty="0"/>
                        <a:t>June</a:t>
                      </a:r>
                      <a:r>
                        <a:rPr lang="en-US" sz="1600" dirty="0"/>
                        <a:t/>
                      </a:r>
                      <a:br>
                        <a:rPr lang="en-US" sz="1600" dirty="0"/>
                      </a:br>
                      <a:r>
                        <a:rPr lang="en-US" sz="1600" dirty="0"/>
                        <a:t/>
                      </a:r>
                      <a:br>
                        <a:rPr lang="en-US" sz="1600" dirty="0"/>
                      </a:br>
                      <a:r>
                        <a:rPr lang="en-US" sz="1600" b="1" dirty="0"/>
                        <a:t>11</a:t>
                      </a:r>
                      <a:r>
                        <a:rPr lang="en-US" sz="1600" dirty="0"/>
                        <a:t/>
                      </a:r>
                      <a:br>
                        <a:rPr lang="en-US" sz="1600" dirty="0"/>
                      </a:br>
                      <a:r>
                        <a:rPr lang="en-US" sz="1600" dirty="0"/>
                        <a:t/>
                      </a:r>
                      <a:br>
                        <a:rPr lang="en-US" sz="1600" dirty="0"/>
                      </a:br>
                      <a:r>
                        <a:rPr lang="en-US" sz="1600" b="1" dirty="0">
                          <a:hlinkClick r:id="rId9" action="ppaction://hlinkfile" tooltip="June 11, 2008 Beige Book HTML report"/>
                        </a:rPr>
                        <a:t>HTML</a:t>
                      </a:r>
                      <a:r>
                        <a:rPr lang="en-US" sz="1600" dirty="0"/>
                        <a:t/>
                      </a:r>
                      <a:br>
                        <a:rPr lang="en-US" sz="1600" dirty="0"/>
                      </a:br>
                      <a:r>
                        <a:rPr lang="en-US" sz="1600" dirty="0"/>
                        <a:t/>
                      </a:r>
                      <a:br>
                        <a:rPr lang="en-US" sz="1600" dirty="0"/>
                      </a:br>
                      <a:r>
                        <a:rPr lang="en-US" sz="1600" b="1" dirty="0">
                          <a:hlinkClick r:id="rId10" action="ppaction://hlinkfile" tooltip="June 11, 2008 Beige Book PDF report"/>
                        </a:rPr>
                        <a:t>144 KB PDF</a:t>
                      </a:r>
                      <a:r>
                        <a:rPr lang="en-US" sz="1600" dirty="0"/>
                        <a:t> </a:t>
                      </a:r>
                      <a:br>
                        <a:rPr lang="en-US" sz="1600" dirty="0"/>
                      </a:br>
                      <a:r>
                        <a:rPr lang="en-US" sz="1600" dirty="0"/>
                        <a:t/>
                      </a:r>
                      <a:br>
                        <a:rPr lang="en-US" sz="1600" dirty="0"/>
                      </a:br>
                      <a:endParaRPr lang="en-US" sz="1600" dirty="0"/>
                    </a:p>
                  </a:txBody>
                  <a:tcPr marL="15703" marR="15703" marT="15703" marB="15703">
                    <a:lnL>
                      <a:noFill/>
                    </a:lnL>
                    <a:lnR>
                      <a:noFill/>
                    </a:lnR>
                    <a:lnT>
                      <a:noFill/>
                    </a:lnT>
                    <a:lnB>
                      <a:noFill/>
                    </a:lnB>
                    <a:solidFill>
                      <a:srgbClr val="FFFFFF"/>
                    </a:solidFill>
                  </a:tcPr>
                </a:tc>
              </a:tr>
              <a:tr h="2042587">
                <a:tc>
                  <a:txBody>
                    <a:bodyPr/>
                    <a:lstStyle/>
                    <a:p>
                      <a:pPr algn="ctr"/>
                      <a:r>
                        <a:rPr lang="en-US" sz="1600" b="1"/>
                        <a:t>July</a:t>
                      </a:r>
                      <a:r>
                        <a:rPr lang="en-US" sz="1600"/>
                        <a:t/>
                      </a:r>
                      <a:br>
                        <a:rPr lang="en-US" sz="1600"/>
                      </a:br>
                      <a:r>
                        <a:rPr lang="en-US" sz="1600"/>
                        <a:t/>
                      </a:r>
                      <a:br>
                        <a:rPr lang="en-US" sz="1600"/>
                      </a:br>
                      <a:r>
                        <a:rPr lang="en-US" sz="1600" b="1"/>
                        <a:t>23</a:t>
                      </a:r>
                      <a:r>
                        <a:rPr lang="en-US" sz="1600"/>
                        <a:t/>
                      </a:r>
                      <a:br>
                        <a:rPr lang="en-US" sz="1600"/>
                      </a:br>
                      <a:r>
                        <a:rPr lang="en-US" sz="1600"/>
                        <a:t/>
                      </a:r>
                      <a:br>
                        <a:rPr lang="en-US" sz="1600"/>
                      </a:br>
                      <a:r>
                        <a:rPr lang="en-US" sz="1600" b="1">
                          <a:hlinkClick r:id="rId11" action="ppaction://hlinkfile" tooltip="July 23, 2008 Beige Book HTML report"/>
                        </a:rPr>
                        <a:t>HTML</a:t>
                      </a:r>
                      <a:r>
                        <a:rPr lang="en-US" sz="1600"/>
                        <a:t/>
                      </a:r>
                      <a:br>
                        <a:rPr lang="en-US" sz="1600"/>
                      </a:br>
                      <a:r>
                        <a:rPr lang="en-US" sz="1600"/>
                        <a:t/>
                      </a:r>
                      <a:br>
                        <a:rPr lang="en-US" sz="1600"/>
                      </a:br>
                      <a:r>
                        <a:rPr lang="en-US" sz="1600" b="1">
                          <a:hlinkClick r:id="rId12" action="ppaction://hlinkfile" tooltip="July 23, 2008 Beige Book PDF report"/>
                        </a:rPr>
                        <a:t>261 KB PDF</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August</a:t>
                      </a:r>
                      <a:r>
                        <a:rPr lang="en-US" sz="1600"/>
                        <a:t/>
                      </a:r>
                      <a:br>
                        <a:rPr lang="en-US" sz="1600"/>
                      </a:br>
                      <a:r>
                        <a:rPr lang="en-US" sz="1600"/>
                        <a:t/>
                      </a:r>
                      <a:br>
                        <a:rPr lang="en-US" sz="1600"/>
                      </a:br>
                      <a:r>
                        <a:rPr lang="en-US" sz="1600"/>
                        <a:t/>
                      </a:r>
                      <a:br>
                        <a:rPr lang="en-US" sz="1600"/>
                      </a:br>
                      <a:endParaRPr lang="en-US" sz="1600"/>
                    </a:p>
                  </a:txBody>
                  <a:tcPr marL="15703" marR="15703" marT="15703" marB="15703">
                    <a:lnL>
                      <a:noFill/>
                    </a:lnL>
                    <a:lnR>
                      <a:noFill/>
                    </a:lnR>
                    <a:lnT>
                      <a:noFill/>
                    </a:lnT>
                    <a:lnB>
                      <a:noFill/>
                    </a:lnB>
                    <a:solidFill>
                      <a:srgbClr val="CC9966"/>
                    </a:solidFill>
                  </a:tcPr>
                </a:tc>
                <a:tc>
                  <a:txBody>
                    <a:bodyPr/>
                    <a:lstStyle/>
                    <a:p>
                      <a:pPr algn="ctr"/>
                      <a:r>
                        <a:rPr lang="en-US" sz="1600" b="1"/>
                        <a:t>September</a:t>
                      </a:r>
                      <a:r>
                        <a:rPr lang="en-US" sz="1600"/>
                        <a:t/>
                      </a:r>
                      <a:br>
                        <a:rPr lang="en-US" sz="1600"/>
                      </a:br>
                      <a:r>
                        <a:rPr lang="en-US" sz="1600"/>
                        <a:t/>
                      </a:r>
                      <a:br>
                        <a:rPr lang="en-US" sz="1600"/>
                      </a:br>
                      <a:r>
                        <a:rPr lang="en-US" sz="1600" b="1"/>
                        <a:t>3</a:t>
                      </a:r>
                      <a:r>
                        <a:rPr lang="en-US" sz="1600"/>
                        <a:t/>
                      </a:r>
                      <a:br>
                        <a:rPr lang="en-US" sz="1600"/>
                      </a:br>
                      <a:r>
                        <a:rPr lang="en-US" sz="1600"/>
                        <a:t/>
                      </a:r>
                      <a:br>
                        <a:rPr lang="en-US" sz="1600"/>
                      </a:br>
                      <a:r>
                        <a:rPr lang="en-US" sz="1600" b="1">
                          <a:hlinkClick r:id="rId13" action="ppaction://hlinkfile" tooltip="September 3, 2008 Beige Book HTML report"/>
                        </a:rPr>
                        <a:t>HTML</a:t>
                      </a:r>
                      <a:r>
                        <a:rPr lang="en-US" sz="1600"/>
                        <a:t/>
                      </a:r>
                      <a:br>
                        <a:rPr lang="en-US" sz="1600"/>
                      </a:br>
                      <a:r>
                        <a:rPr lang="en-US" sz="1600"/>
                        <a:t/>
                      </a:r>
                      <a:br>
                        <a:rPr lang="en-US" sz="1600"/>
                      </a:br>
                      <a:r>
                        <a:rPr lang="en-US" sz="1600" b="1">
                          <a:hlinkClick r:id="rId14" action="ppaction://hlinkfile" tooltip="September 3, 2008 Beige Book PDF report"/>
                        </a:rPr>
                        <a:t>164 KB PDF</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October</a:t>
                      </a:r>
                      <a:r>
                        <a:rPr lang="en-US" sz="1600"/>
                        <a:t/>
                      </a:r>
                      <a:br>
                        <a:rPr lang="en-US" sz="1600"/>
                      </a:br>
                      <a:r>
                        <a:rPr lang="en-US" sz="1600"/>
                        <a:t/>
                      </a:r>
                      <a:br>
                        <a:rPr lang="en-US" sz="1600"/>
                      </a:br>
                      <a:r>
                        <a:rPr lang="en-US" sz="1600" b="1"/>
                        <a:t>15</a:t>
                      </a:r>
                      <a:r>
                        <a:rPr lang="en-US" sz="1600"/>
                        <a:t/>
                      </a:r>
                      <a:br>
                        <a:rPr lang="en-US" sz="1600"/>
                      </a:br>
                      <a:r>
                        <a:rPr lang="en-US" sz="1600"/>
                        <a:t/>
                      </a:r>
                      <a:br>
                        <a:rPr lang="en-US" sz="1600"/>
                      </a:br>
                      <a:r>
                        <a:rPr lang="en-US" sz="1600" b="1">
                          <a:hlinkClick r:id="rId15" action="ppaction://hlinkfile" tooltip="October 15, 2008 Beige Book HTML report"/>
                        </a:rPr>
                        <a:t>HTML</a:t>
                      </a:r>
                      <a:r>
                        <a:rPr lang="en-US" sz="1600"/>
                        <a:t/>
                      </a:r>
                      <a:br>
                        <a:rPr lang="en-US" sz="1600"/>
                      </a:br>
                      <a:r>
                        <a:rPr lang="en-US" sz="1600"/>
                        <a:t/>
                      </a:r>
                      <a:br>
                        <a:rPr lang="en-US" sz="1600"/>
                      </a:br>
                      <a:r>
                        <a:rPr lang="en-US" sz="1600" b="1">
                          <a:hlinkClick r:id="rId16" action="ppaction://hlinkfile" tooltip="October 15, 2008 Beige Book PDF report"/>
                        </a:rPr>
                        <a:t>135 KB PDF</a:t>
                      </a:r>
                      <a:r>
                        <a:rPr lang="en-US" sz="1600"/>
                        <a:t> </a:t>
                      </a:r>
                      <a:br>
                        <a:rPr lang="en-US" sz="1600"/>
                      </a:br>
                      <a:r>
                        <a:rPr lang="en-US" sz="1600"/>
                        <a:t/>
                      </a:r>
                      <a:br>
                        <a:rPr lang="en-US" sz="1600"/>
                      </a:br>
                      <a:endParaRPr lang="en-US" sz="1600"/>
                    </a:p>
                  </a:txBody>
                  <a:tcPr marL="15703" marR="15703" marT="15703" marB="15703">
                    <a:lnL>
                      <a:noFill/>
                    </a:lnL>
                    <a:lnR>
                      <a:noFill/>
                    </a:lnR>
                    <a:lnT>
                      <a:noFill/>
                    </a:lnT>
                    <a:lnB>
                      <a:noFill/>
                    </a:lnB>
                    <a:solidFill>
                      <a:srgbClr val="FFFFFF"/>
                    </a:solidFill>
                  </a:tcPr>
                </a:tc>
                <a:tc>
                  <a:txBody>
                    <a:bodyPr/>
                    <a:lstStyle/>
                    <a:p>
                      <a:pPr algn="ctr"/>
                      <a:r>
                        <a:rPr lang="en-US" sz="1600" b="1"/>
                        <a:t>November</a:t>
                      </a:r>
                      <a:r>
                        <a:rPr lang="en-US" sz="1600"/>
                        <a:t/>
                      </a:r>
                      <a:br>
                        <a:rPr lang="en-US" sz="1600"/>
                      </a:br>
                      <a:r>
                        <a:rPr lang="en-US" sz="1600"/>
                        <a:t/>
                      </a:r>
                      <a:br>
                        <a:rPr lang="en-US" sz="1600"/>
                      </a:br>
                      <a:r>
                        <a:rPr lang="en-US" sz="1600"/>
                        <a:t/>
                      </a:r>
                      <a:br>
                        <a:rPr lang="en-US" sz="1600"/>
                      </a:br>
                      <a:endParaRPr lang="en-US" sz="1600"/>
                    </a:p>
                  </a:txBody>
                  <a:tcPr marL="15703" marR="15703" marT="15703" marB="15703">
                    <a:lnL>
                      <a:noFill/>
                    </a:lnL>
                    <a:lnR>
                      <a:noFill/>
                    </a:lnR>
                    <a:lnT>
                      <a:noFill/>
                    </a:lnT>
                    <a:lnB>
                      <a:noFill/>
                    </a:lnB>
                    <a:solidFill>
                      <a:srgbClr val="CC9966"/>
                    </a:solidFill>
                  </a:tcPr>
                </a:tc>
                <a:tc>
                  <a:txBody>
                    <a:bodyPr/>
                    <a:lstStyle/>
                    <a:p>
                      <a:pPr algn="ctr"/>
                      <a:r>
                        <a:rPr lang="en-US" sz="1600" b="1" dirty="0"/>
                        <a:t>December</a:t>
                      </a:r>
                      <a:r>
                        <a:rPr lang="en-US" sz="1600" dirty="0"/>
                        <a:t/>
                      </a:r>
                      <a:br>
                        <a:rPr lang="en-US" sz="1600" dirty="0"/>
                      </a:br>
                      <a:r>
                        <a:rPr lang="en-US" sz="1600" dirty="0"/>
                        <a:t/>
                      </a:r>
                      <a:br>
                        <a:rPr lang="en-US" sz="1600" dirty="0"/>
                      </a:br>
                      <a:r>
                        <a:rPr lang="en-US" sz="1600" b="1" dirty="0"/>
                        <a:t>3</a:t>
                      </a:r>
                      <a:r>
                        <a:rPr lang="en-US" sz="1600" dirty="0"/>
                        <a:t/>
                      </a:r>
                      <a:br>
                        <a:rPr lang="en-US" sz="1600" dirty="0"/>
                      </a:br>
                      <a:r>
                        <a:rPr lang="en-US" sz="1600" dirty="0"/>
                        <a:t/>
                      </a:r>
                      <a:br>
                        <a:rPr lang="en-US" sz="1600" dirty="0"/>
                      </a:br>
                      <a:r>
                        <a:rPr lang="en-US" sz="1600" b="1" dirty="0">
                          <a:hlinkClick r:id="rId17" action="ppaction://hlinkfile" tooltip="December 3, 2008 Beige Book HTML report"/>
                        </a:rPr>
                        <a:t>HTML</a:t>
                      </a:r>
                      <a:r>
                        <a:rPr lang="en-US" sz="1600" dirty="0"/>
                        <a:t/>
                      </a:r>
                      <a:br>
                        <a:rPr lang="en-US" sz="1600" dirty="0"/>
                      </a:br>
                      <a:r>
                        <a:rPr lang="en-US" sz="1600" dirty="0"/>
                        <a:t/>
                      </a:r>
                      <a:br>
                        <a:rPr lang="en-US" sz="1600" dirty="0"/>
                      </a:br>
                      <a:r>
                        <a:rPr lang="en-US" sz="1600" b="1" dirty="0">
                          <a:hlinkClick r:id="rId18" action="ppaction://hlinkfile" tooltip="December 3, 2008 Beige Book PDF report"/>
                        </a:rPr>
                        <a:t>150 KB PDF</a:t>
                      </a:r>
                      <a:r>
                        <a:rPr lang="en-US" sz="1600" dirty="0"/>
                        <a:t> </a:t>
                      </a:r>
                      <a:br>
                        <a:rPr lang="en-US" sz="1600" dirty="0"/>
                      </a:br>
                      <a:r>
                        <a:rPr lang="en-US" sz="1600" dirty="0"/>
                        <a:t/>
                      </a:r>
                      <a:br>
                        <a:rPr lang="en-US" sz="1600" dirty="0"/>
                      </a:br>
                      <a:endParaRPr lang="en-US" sz="1600" dirty="0"/>
                    </a:p>
                  </a:txBody>
                  <a:tcPr marL="15703" marR="15703" marT="15703" marB="15703">
                    <a:lnL>
                      <a:noFill/>
                    </a:lnL>
                    <a:lnR>
                      <a:noFill/>
                    </a:lnR>
                    <a:lnT>
                      <a:noFill/>
                    </a:lnT>
                    <a:lnB>
                      <a:noFill/>
                    </a:lnB>
                    <a:solidFill>
                      <a:srgbClr val="FFFFFF"/>
                    </a:solidFill>
                  </a:tcPr>
                </a:tc>
              </a:tr>
            </a:tbl>
          </a:graphicData>
        </a:graphic>
      </p:graphicFrame>
      <p:graphicFrame>
        <p:nvGraphicFramePr>
          <p:cNvPr id="5" name="Table 4"/>
          <p:cNvGraphicFramePr>
            <a:graphicFrameLocks noGrp="1"/>
          </p:cNvGraphicFramePr>
          <p:nvPr/>
        </p:nvGraphicFramePr>
        <p:xfrm>
          <a:off x="706438" y="1884363"/>
          <a:ext cx="8035636" cy="4849091"/>
        </p:xfrm>
        <a:graphic>
          <a:graphicData uri="http://schemas.openxmlformats.org/drawingml/2006/table">
            <a:tbl>
              <a:tblPr/>
              <a:tblGrid>
                <a:gridCol w="8035636"/>
              </a:tblGrid>
              <a:tr h="4849091">
                <a:tc>
                  <a:txBody>
                    <a:bodyPr/>
                    <a:lstStyle/>
                    <a:p>
                      <a:endParaRPr lang="en-US" dirty="0"/>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tcPr>
                </a:tc>
              </a:tr>
            </a:tbl>
          </a:graphicData>
        </a:graphic>
      </p:graphicFrame>
    </p:spTree>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50595">
                                            <p:txEl>
                                              <p:pRg st="0" end="0"/>
                                            </p:txEl>
                                          </p:spTgt>
                                        </p:tgtEl>
                                        <p:attrNameLst>
                                          <p:attrName>style.visibility</p:attrName>
                                        </p:attrNameLst>
                                      </p:cBhvr>
                                      <p:to>
                                        <p:strVal val="visible"/>
                                      </p:to>
                                    </p:set>
                                    <p:animEffect transition="in" filter="wipe(left)">
                                      <p:cBhvr>
                                        <p:cTn id="7" dur="500"/>
                                        <p:tgtEl>
                                          <p:spTgt spid="75059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595" grpId="0" build="p" autoUpdateAnimBg="0" advAuto="0"/>
    </p:bldLst>
  </p:timing>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22" name="Rectangle 2"/>
          <p:cNvSpPr>
            <a:spLocks noGrp="1" noChangeArrowheads="1"/>
          </p:cNvSpPr>
          <p:nvPr>
            <p:ph type="body" idx="1"/>
          </p:nvPr>
        </p:nvSpPr>
        <p:spPr>
          <a:xfrm>
            <a:off x="533400" y="1524000"/>
            <a:ext cx="8153400" cy="4724400"/>
          </a:xfrm>
        </p:spPr>
        <p:txBody>
          <a:bodyPr/>
          <a:lstStyle/>
          <a:p>
            <a:pPr marL="0" indent="0" eaLnBrk="1" hangingPunct="1">
              <a:spcBef>
                <a:spcPct val="0"/>
              </a:spcBef>
              <a:buClrTx/>
              <a:buFontTx/>
              <a:buNone/>
            </a:pPr>
            <a:r>
              <a:rPr lang="en-US" altLang="en-US" sz="2400" b="0" smtClean="0">
                <a:solidFill>
                  <a:schemeClr val="tx1"/>
                </a:solidFill>
              </a:rPr>
              <a:t>An international treaty signed in 1991 required Germany to pay large amounts as compensation for war damage to other countries in Europe. </a:t>
            </a:r>
            <a:br>
              <a:rPr lang="en-US" altLang="en-US" sz="2400" b="0" smtClean="0">
                <a:solidFill>
                  <a:schemeClr val="tx1"/>
                </a:solidFill>
              </a:rPr>
            </a:br>
            <a:endParaRPr lang="en-US" altLang="en-US" sz="2400" b="0" smtClean="0">
              <a:solidFill>
                <a:schemeClr val="tx1"/>
              </a:solidFill>
            </a:endParaRPr>
          </a:p>
          <a:p>
            <a:pPr marL="0" indent="0" eaLnBrk="1" hangingPunct="1">
              <a:spcBef>
                <a:spcPct val="0"/>
              </a:spcBef>
              <a:buClrTx/>
              <a:buFontTx/>
              <a:buNone/>
            </a:pPr>
            <a:r>
              <a:rPr lang="en-US" altLang="en-US" sz="2400" b="0" smtClean="0">
                <a:solidFill>
                  <a:schemeClr val="tx1"/>
                </a:solidFill>
              </a:rPr>
              <a:t>To meet its obligations, Germany printed money. </a:t>
            </a:r>
          </a:p>
          <a:p>
            <a:pPr marL="0" indent="0" eaLnBrk="1" hangingPunct="1">
              <a:spcBef>
                <a:spcPct val="0"/>
              </a:spcBef>
              <a:buClrTx/>
              <a:buFontTx/>
              <a:buNone/>
            </a:pPr>
            <a:endParaRPr lang="en-US" altLang="en-US" sz="2400" b="0" smtClean="0">
              <a:solidFill>
                <a:schemeClr val="tx1"/>
              </a:solidFill>
            </a:endParaRPr>
          </a:p>
          <a:p>
            <a:pPr marL="0" indent="0" eaLnBrk="1" hangingPunct="1">
              <a:spcBef>
                <a:spcPct val="0"/>
              </a:spcBef>
              <a:buClrTx/>
              <a:buFontTx/>
              <a:buNone/>
            </a:pPr>
            <a:r>
              <a:rPr lang="en-US" altLang="en-US" sz="2400" b="0" smtClean="0">
                <a:solidFill>
                  <a:schemeClr val="tx1"/>
                </a:solidFill>
              </a:rPr>
              <a:t>The quantity of money in Germany increased by 24 percent in 1921, by 220 percent in 1922, and by 43 </a:t>
            </a:r>
            <a:r>
              <a:rPr lang="en-US" altLang="en-US" sz="2400" b="0" i="1" smtClean="0">
                <a:solidFill>
                  <a:schemeClr val="tx1"/>
                </a:solidFill>
              </a:rPr>
              <a:t>billion </a:t>
            </a:r>
            <a:r>
              <a:rPr lang="en-US" altLang="en-US" sz="2400" b="0" smtClean="0">
                <a:solidFill>
                  <a:schemeClr val="tx1"/>
                </a:solidFill>
              </a:rPr>
              <a:t>percent in 1923! </a:t>
            </a:r>
          </a:p>
          <a:p>
            <a:pPr marL="0" indent="0" eaLnBrk="1" hangingPunct="1">
              <a:spcBef>
                <a:spcPct val="0"/>
              </a:spcBef>
              <a:buClrTx/>
              <a:buFontTx/>
              <a:buNone/>
            </a:pPr>
            <a:endParaRPr lang="en-US" altLang="en-US" sz="2400" b="0" smtClean="0">
              <a:solidFill>
                <a:schemeClr val="tx1"/>
              </a:solidFill>
            </a:endParaRPr>
          </a:p>
          <a:p>
            <a:pPr marL="0" indent="0" eaLnBrk="1" hangingPunct="1">
              <a:lnSpc>
                <a:spcPct val="80000"/>
              </a:lnSpc>
              <a:spcBef>
                <a:spcPct val="0"/>
              </a:spcBef>
              <a:buClrTx/>
              <a:buFontTx/>
              <a:buNone/>
            </a:pPr>
            <a:r>
              <a:rPr lang="en-US" altLang="en-US" sz="2400" b="0" smtClean="0">
                <a:solidFill>
                  <a:schemeClr val="tx1"/>
                </a:solidFill>
              </a:rPr>
              <a:t>Not surprisingly, the price level increased rapidly.</a:t>
            </a:r>
            <a:br>
              <a:rPr lang="en-US" altLang="en-US" sz="2400" b="0" smtClean="0">
                <a:solidFill>
                  <a:schemeClr val="tx1"/>
                </a:solidFill>
              </a:rPr>
            </a:br>
            <a:endParaRPr lang="en-US" altLang="en-US" sz="2400" b="0" smtClean="0">
              <a:solidFill>
                <a:schemeClr val="tx1"/>
              </a:solidFill>
            </a:endParaRPr>
          </a:p>
          <a:p>
            <a:pPr marL="0" indent="0" eaLnBrk="1" hangingPunct="1">
              <a:lnSpc>
                <a:spcPct val="80000"/>
              </a:lnSpc>
              <a:spcBef>
                <a:spcPct val="0"/>
              </a:spcBef>
              <a:buClrTx/>
              <a:buFontTx/>
              <a:buNone/>
            </a:pPr>
            <a:r>
              <a:rPr lang="en-US" altLang="en-US" sz="2400" b="0" smtClean="0">
                <a:solidFill>
                  <a:schemeClr val="tx1"/>
                </a:solidFill>
              </a:rPr>
              <a:t>The figure on the next slide shows how rapidly.</a:t>
            </a:r>
            <a:endParaRPr lang="en-US" altLang="en-US" sz="2400" b="0" smtClean="0">
              <a:solidFill>
                <a:srgbClr val="000000"/>
              </a:solidFill>
            </a:endParaRPr>
          </a:p>
        </p:txBody>
      </p:sp>
      <p:sp>
        <p:nvSpPr>
          <p:cNvPr id="187395" name="Rectangle 6"/>
          <p:cNvSpPr>
            <a:spLocks noGrp="1" noChangeArrowheads="1"/>
          </p:cNvSpPr>
          <p:nvPr>
            <p:ph type="title"/>
          </p:nvPr>
        </p:nvSpPr>
        <p:spPr bwMode="auto">
          <a:xfrm>
            <a:off x="1371600" y="838200"/>
            <a:ext cx="70866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9D2505"/>
                </a:solidFill>
              </a:rPr>
              <a:t>Hyperinflation in Germany in the 1920s</a:t>
            </a:r>
            <a:endParaRPr lang="en-CA" sz="2800" smtClean="0">
              <a:solidFill>
                <a:srgbClr val="9D2505"/>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96322">
                                            <p:txEl>
                                              <p:pRg st="0" end="0"/>
                                            </p:txEl>
                                          </p:spTgt>
                                        </p:tgtEl>
                                        <p:attrNameLst>
                                          <p:attrName>style.visibility</p:attrName>
                                        </p:attrNameLst>
                                      </p:cBhvr>
                                      <p:to>
                                        <p:strVal val="visible"/>
                                      </p:to>
                                    </p:set>
                                    <p:animEffect transition="in" filter="wipe(left)">
                                      <p:cBhvr>
                                        <p:cTn id="7" dur="500"/>
                                        <p:tgtEl>
                                          <p:spTgt spid="6963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96322">
                                            <p:txEl>
                                              <p:pRg st="1" end="1"/>
                                            </p:txEl>
                                          </p:spTgt>
                                        </p:tgtEl>
                                        <p:attrNameLst>
                                          <p:attrName>style.visibility</p:attrName>
                                        </p:attrNameLst>
                                      </p:cBhvr>
                                      <p:to>
                                        <p:strVal val="visible"/>
                                      </p:to>
                                    </p:set>
                                    <p:animEffect transition="in" filter="wipe(left)">
                                      <p:cBhvr>
                                        <p:cTn id="12" dur="500"/>
                                        <p:tgtEl>
                                          <p:spTgt spid="69632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96322">
                                            <p:txEl>
                                              <p:pRg st="3" end="3"/>
                                            </p:txEl>
                                          </p:spTgt>
                                        </p:tgtEl>
                                        <p:attrNameLst>
                                          <p:attrName>style.visibility</p:attrName>
                                        </p:attrNameLst>
                                      </p:cBhvr>
                                      <p:to>
                                        <p:strVal val="visible"/>
                                      </p:to>
                                    </p:set>
                                    <p:animEffect transition="in" filter="wipe(left)">
                                      <p:cBhvr>
                                        <p:cTn id="17" dur="500"/>
                                        <p:tgtEl>
                                          <p:spTgt spid="69632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96322">
                                            <p:txEl>
                                              <p:pRg st="5" end="5"/>
                                            </p:txEl>
                                          </p:spTgt>
                                        </p:tgtEl>
                                        <p:attrNameLst>
                                          <p:attrName>style.visibility</p:attrName>
                                        </p:attrNameLst>
                                      </p:cBhvr>
                                      <p:to>
                                        <p:strVal val="visible"/>
                                      </p:to>
                                    </p:set>
                                    <p:animEffect transition="in" filter="wipe(left)">
                                      <p:cBhvr>
                                        <p:cTn id="22" dur="500"/>
                                        <p:tgtEl>
                                          <p:spTgt spid="69632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96322">
                                            <p:txEl>
                                              <p:pRg st="6" end="6"/>
                                            </p:txEl>
                                          </p:spTgt>
                                        </p:tgtEl>
                                        <p:attrNameLst>
                                          <p:attrName>style.visibility</p:attrName>
                                        </p:attrNameLst>
                                      </p:cBhvr>
                                      <p:to>
                                        <p:strVal val="visible"/>
                                      </p:to>
                                    </p:set>
                                    <p:animEffect transition="in" filter="wipe(left)">
                                      <p:cBhvr>
                                        <p:cTn id="27" dur="500"/>
                                        <p:tgtEl>
                                          <p:spTgt spid="6963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22"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39941" y="228600"/>
            <a:ext cx="1141659"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SLF</a:t>
            </a:r>
          </a:p>
        </p:txBody>
      </p:sp>
      <p:cxnSp>
        <p:nvCxnSpPr>
          <p:cNvPr id="7" name="Straight Connector 6"/>
          <p:cNvCxnSpPr/>
          <p:nvPr/>
        </p:nvCxnSpPr>
        <p:spPr>
          <a:xfrm rot="5400000">
            <a:off x="-146843" y="2667794"/>
            <a:ext cx="2895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30175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8275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0182" name="TextBox 10"/>
          <p:cNvSpPr txBox="1">
            <a:spLocks noChangeArrowheads="1"/>
          </p:cNvSpPr>
          <p:nvPr/>
        </p:nvSpPr>
        <p:spPr bwMode="auto">
          <a:xfrm>
            <a:off x="3816350" y="3733800"/>
            <a:ext cx="5302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a:t>
            </a:r>
          </a:p>
        </p:txBody>
      </p:sp>
      <p:sp>
        <p:nvSpPr>
          <p:cNvPr id="50183" name="TextBox 12"/>
          <p:cNvSpPr txBox="1">
            <a:spLocks noChangeArrowheads="1"/>
          </p:cNvSpPr>
          <p:nvPr/>
        </p:nvSpPr>
        <p:spPr bwMode="auto">
          <a:xfrm>
            <a:off x="3816350" y="1371600"/>
            <a:ext cx="6096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SLF1</a:t>
            </a:r>
          </a:p>
        </p:txBody>
      </p:sp>
      <p:sp>
        <p:nvSpPr>
          <p:cNvPr id="50184" name="TextBox 13"/>
          <p:cNvSpPr txBox="1">
            <a:spLocks noChangeArrowheads="1"/>
          </p:cNvSpPr>
          <p:nvPr/>
        </p:nvSpPr>
        <p:spPr bwMode="auto">
          <a:xfrm>
            <a:off x="539750" y="1219200"/>
            <a:ext cx="4921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RIR</a:t>
            </a:r>
          </a:p>
        </p:txBody>
      </p:sp>
      <p:sp>
        <p:nvSpPr>
          <p:cNvPr id="50185" name="TextBox 14"/>
          <p:cNvSpPr txBox="1">
            <a:spLocks noChangeArrowheads="1"/>
          </p:cNvSpPr>
          <p:nvPr/>
        </p:nvSpPr>
        <p:spPr bwMode="auto">
          <a:xfrm>
            <a:off x="3740150" y="4267200"/>
            <a:ext cx="387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LF</a:t>
            </a:r>
          </a:p>
        </p:txBody>
      </p:sp>
      <p:cxnSp>
        <p:nvCxnSpPr>
          <p:cNvPr id="17" name="Straight Connector 16"/>
          <p:cNvCxnSpPr/>
          <p:nvPr/>
        </p:nvCxnSpPr>
        <p:spPr>
          <a:xfrm flipV="1">
            <a:off x="168275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958057" y="2704306"/>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74955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30175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1301750" y="28178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405857" y="3466306"/>
            <a:ext cx="12954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988344" y="3353594"/>
            <a:ext cx="152082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87550" y="19050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50194" name="TextBox 24"/>
          <p:cNvSpPr txBox="1">
            <a:spLocks noChangeArrowheads="1"/>
          </p:cNvSpPr>
          <p:nvPr/>
        </p:nvSpPr>
        <p:spPr bwMode="auto">
          <a:xfrm>
            <a:off x="4113213" y="1676400"/>
            <a:ext cx="611187"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SLF2</a:t>
            </a:r>
          </a:p>
        </p:txBody>
      </p:sp>
      <p:cxnSp>
        <p:nvCxnSpPr>
          <p:cNvPr id="29" name="Straight Connector 28"/>
          <p:cNvCxnSpPr/>
          <p:nvPr/>
        </p:nvCxnSpPr>
        <p:spPr>
          <a:xfrm rot="5400000">
            <a:off x="4038601"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864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674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0198" name="TextBox 31"/>
          <p:cNvSpPr txBox="1">
            <a:spLocks noChangeArrowheads="1"/>
          </p:cNvSpPr>
          <p:nvPr/>
        </p:nvSpPr>
        <p:spPr bwMode="auto">
          <a:xfrm>
            <a:off x="8001000" y="3733800"/>
            <a:ext cx="5302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a:t>
            </a:r>
          </a:p>
        </p:txBody>
      </p:sp>
      <p:sp>
        <p:nvSpPr>
          <p:cNvPr id="50199" name="TextBox 32"/>
          <p:cNvSpPr txBox="1">
            <a:spLocks noChangeArrowheads="1"/>
          </p:cNvSpPr>
          <p:nvPr/>
        </p:nvSpPr>
        <p:spPr bwMode="auto">
          <a:xfrm>
            <a:off x="8001000" y="1371600"/>
            <a:ext cx="61118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SLF2</a:t>
            </a:r>
          </a:p>
        </p:txBody>
      </p:sp>
      <p:sp>
        <p:nvSpPr>
          <p:cNvPr id="50200" name="TextBox 33"/>
          <p:cNvSpPr txBox="1">
            <a:spLocks noChangeArrowheads="1"/>
          </p:cNvSpPr>
          <p:nvPr/>
        </p:nvSpPr>
        <p:spPr bwMode="auto">
          <a:xfrm>
            <a:off x="4724400" y="1219200"/>
            <a:ext cx="4921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RIR</a:t>
            </a:r>
          </a:p>
        </p:txBody>
      </p:sp>
      <p:sp>
        <p:nvSpPr>
          <p:cNvPr id="50201" name="TextBox 34"/>
          <p:cNvSpPr txBox="1">
            <a:spLocks noChangeArrowheads="1"/>
          </p:cNvSpPr>
          <p:nvPr/>
        </p:nvSpPr>
        <p:spPr bwMode="auto">
          <a:xfrm>
            <a:off x="7924800" y="42672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LF</a:t>
            </a:r>
          </a:p>
        </p:txBody>
      </p:sp>
      <p:cxnSp>
        <p:nvCxnSpPr>
          <p:cNvPr id="36" name="Straight Connector 35"/>
          <p:cNvCxnSpPr/>
          <p:nvPr/>
        </p:nvCxnSpPr>
        <p:spPr>
          <a:xfrm flipV="1">
            <a:off x="586740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5143501" y="2779712"/>
            <a:ext cx="381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85800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48640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5486400" y="28178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591300" y="34671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174581" y="33535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172200" y="19050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50210" name="TextBox 43"/>
          <p:cNvSpPr txBox="1">
            <a:spLocks noChangeArrowheads="1"/>
          </p:cNvSpPr>
          <p:nvPr/>
        </p:nvSpPr>
        <p:spPr bwMode="auto">
          <a:xfrm>
            <a:off x="8299450" y="1676400"/>
            <a:ext cx="6096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SLF1</a:t>
            </a:r>
          </a:p>
        </p:txBody>
      </p:sp>
      <p:cxnSp>
        <p:nvCxnSpPr>
          <p:cNvPr id="45" name="Straight Arrow Connector 44"/>
          <p:cNvCxnSpPr/>
          <p:nvPr/>
        </p:nvCxnSpPr>
        <p:spPr>
          <a:xfrm flipV="1">
            <a:off x="3206750" y="2286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7315200" y="2286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0213" name="TextBox 45"/>
          <p:cNvSpPr txBox="1">
            <a:spLocks noChangeArrowheads="1"/>
          </p:cNvSpPr>
          <p:nvPr/>
        </p:nvSpPr>
        <p:spPr bwMode="auto">
          <a:xfrm>
            <a:off x="1371600" y="4648200"/>
            <a:ext cx="3046413" cy="1200150"/>
          </a:xfrm>
          <a:prstGeom prst="rect">
            <a:avLst/>
          </a:prstGeom>
          <a:noFill/>
          <a:ln w="9525">
            <a:noFill/>
            <a:miter lim="800000"/>
            <a:headEnd/>
            <a:tailEnd/>
          </a:ln>
        </p:spPr>
        <p:txBody>
          <a:bodyPr wrap="none">
            <a:spAutoFit/>
          </a:bodyPr>
          <a:lstStyle/>
          <a:p>
            <a:r>
              <a:rPr lang="en-US" u="sng" dirty="0">
                <a:solidFill>
                  <a:srgbClr val="000000"/>
                </a:solidFill>
                <a:latin typeface="Calibri" pitchFamily="34" charset="0"/>
                <a:cs typeface="Estrangelo Edessa" pitchFamily="66" charset="0"/>
              </a:rPr>
              <a:t>CURVE SHIFTS:</a:t>
            </a:r>
          </a:p>
          <a:p>
            <a:pPr>
              <a:buFontTx/>
              <a:buBlip>
                <a:blip r:embed="rId3"/>
              </a:buBlip>
            </a:pPr>
            <a:r>
              <a:rPr lang="en-US" dirty="0">
                <a:solidFill>
                  <a:srgbClr val="000000"/>
                </a:solidFill>
                <a:latin typeface="Wingdings 3" pitchFamily="18" charset="2"/>
              </a:rPr>
              <a:t>#</a:t>
            </a:r>
            <a:r>
              <a:rPr lang="en-US" dirty="0">
                <a:solidFill>
                  <a:srgbClr val="000000"/>
                </a:solidFill>
                <a:latin typeface="Calibri" pitchFamily="34" charset="0"/>
              </a:rPr>
              <a:t> SLF  = </a:t>
            </a:r>
            <a:r>
              <a:rPr lang="en-US" dirty="0">
                <a:solidFill>
                  <a:srgbClr val="000000"/>
                </a:solidFill>
                <a:latin typeface="Wingdings 3" pitchFamily="18" charset="2"/>
              </a:rPr>
              <a:t>#</a:t>
            </a:r>
            <a:r>
              <a:rPr lang="en-US" dirty="0">
                <a:solidFill>
                  <a:srgbClr val="000000"/>
                </a:solidFill>
                <a:latin typeface="Calibri" pitchFamily="34" charset="0"/>
              </a:rPr>
              <a:t>Disp. income</a:t>
            </a:r>
          </a:p>
          <a:p>
            <a:pPr>
              <a:buFontTx/>
              <a:buBlip>
                <a:blip r:embed="rId3"/>
              </a:buBlip>
            </a:pPr>
            <a:r>
              <a:rPr lang="en-US" dirty="0">
                <a:solidFill>
                  <a:srgbClr val="000000"/>
                </a:solidFill>
                <a:latin typeface="Wingdings 3" pitchFamily="18" charset="2"/>
              </a:rPr>
              <a:t>#</a:t>
            </a:r>
            <a:r>
              <a:rPr lang="en-US" dirty="0">
                <a:solidFill>
                  <a:srgbClr val="000000"/>
                </a:solidFill>
                <a:latin typeface="Calibri" pitchFamily="34" charset="0"/>
              </a:rPr>
              <a:t> SLF  = </a:t>
            </a:r>
            <a:r>
              <a:rPr lang="en-US" dirty="0">
                <a:solidFill>
                  <a:srgbClr val="000000"/>
                </a:solidFill>
                <a:latin typeface="Wingdings 3" pitchFamily="18" charset="2"/>
              </a:rPr>
              <a:t>$</a:t>
            </a:r>
            <a:r>
              <a:rPr lang="en-US" dirty="0">
                <a:solidFill>
                  <a:srgbClr val="000000"/>
                </a:solidFill>
                <a:latin typeface="Calibri" pitchFamily="34" charset="0"/>
              </a:rPr>
              <a:t>Wealth</a:t>
            </a:r>
          </a:p>
          <a:p>
            <a:pPr>
              <a:buFontTx/>
              <a:buBlip>
                <a:blip r:embed="rId3"/>
              </a:buBlip>
            </a:pPr>
            <a:r>
              <a:rPr lang="en-US" dirty="0">
                <a:solidFill>
                  <a:srgbClr val="000000"/>
                </a:solidFill>
                <a:latin typeface="Wingdings 3" pitchFamily="18" charset="2"/>
              </a:rPr>
              <a:t>#</a:t>
            </a:r>
            <a:r>
              <a:rPr lang="en-US" dirty="0">
                <a:solidFill>
                  <a:srgbClr val="000000"/>
                </a:solidFill>
                <a:latin typeface="Calibri" pitchFamily="34" charset="0"/>
              </a:rPr>
              <a:t> SLF  = </a:t>
            </a:r>
            <a:r>
              <a:rPr lang="en-US" dirty="0">
                <a:solidFill>
                  <a:srgbClr val="000000"/>
                </a:solidFill>
                <a:latin typeface="Wingdings 3" pitchFamily="18" charset="2"/>
              </a:rPr>
              <a:t>$</a:t>
            </a:r>
            <a:r>
              <a:rPr lang="en-US" dirty="0">
                <a:solidFill>
                  <a:srgbClr val="000000"/>
                </a:solidFill>
                <a:latin typeface="Calibri" pitchFamily="34" charset="0"/>
              </a:rPr>
              <a:t>Exp. Future income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8418" name="Picture 3" descr="eop1301a"/>
          <p:cNvPicPr>
            <a:picLocks noChangeAspect="1" noChangeArrowheads="1"/>
          </p:cNvPicPr>
          <p:nvPr/>
        </p:nvPicPr>
        <p:blipFill>
          <a:blip r:embed="rId3"/>
          <a:srcRect/>
          <a:stretch>
            <a:fillRect/>
          </a:stretch>
        </p:blipFill>
        <p:spPr bwMode="auto">
          <a:xfrm>
            <a:off x="1057275" y="2066925"/>
            <a:ext cx="7105650" cy="2809875"/>
          </a:xfrm>
          <a:prstGeom prst="rect">
            <a:avLst/>
          </a:prstGeom>
          <a:noFill/>
          <a:ln w="9525">
            <a:noFill/>
            <a:miter lim="800000"/>
            <a:headEnd/>
            <a:tailEnd/>
          </a:ln>
        </p:spPr>
      </p:pic>
      <p:pic>
        <p:nvPicPr>
          <p:cNvPr id="697348" name="Picture 4" descr="eop1301b"/>
          <p:cNvPicPr>
            <a:picLocks noChangeAspect="1" noChangeArrowheads="1"/>
          </p:cNvPicPr>
          <p:nvPr/>
        </p:nvPicPr>
        <p:blipFill>
          <a:blip r:embed="rId4"/>
          <a:srcRect/>
          <a:stretch>
            <a:fillRect/>
          </a:stretch>
        </p:blipFill>
        <p:spPr bwMode="auto">
          <a:xfrm>
            <a:off x="1057275" y="2066925"/>
            <a:ext cx="7105650" cy="2809875"/>
          </a:xfrm>
          <a:prstGeom prst="rect">
            <a:avLst/>
          </a:prstGeom>
          <a:noFill/>
          <a:ln w="9525">
            <a:noFill/>
            <a:miter lim="800000"/>
            <a:headEnd/>
            <a:tailEnd/>
          </a:ln>
        </p:spPr>
      </p:pic>
      <p:pic>
        <p:nvPicPr>
          <p:cNvPr id="697349" name="Picture 5" descr="eop1301c"/>
          <p:cNvPicPr>
            <a:picLocks noChangeAspect="1" noChangeArrowheads="1"/>
          </p:cNvPicPr>
          <p:nvPr/>
        </p:nvPicPr>
        <p:blipFill>
          <a:blip r:embed="rId5"/>
          <a:srcRect/>
          <a:stretch>
            <a:fillRect/>
          </a:stretch>
        </p:blipFill>
        <p:spPr bwMode="auto">
          <a:xfrm>
            <a:off x="1057275" y="2066925"/>
            <a:ext cx="7105650" cy="2809875"/>
          </a:xfrm>
          <a:prstGeom prst="rect">
            <a:avLst/>
          </a:prstGeom>
          <a:noFill/>
          <a:ln w="9525">
            <a:noFill/>
            <a:miter lim="800000"/>
            <a:headEnd/>
            <a:tailEnd/>
          </a:ln>
        </p:spPr>
      </p:pic>
      <p:sp>
        <p:nvSpPr>
          <p:cNvPr id="188421" name="Rectangle 6"/>
          <p:cNvSpPr>
            <a:spLocks noGrp="1" noChangeArrowheads="1"/>
          </p:cNvSpPr>
          <p:nvPr>
            <p:ph type="title"/>
          </p:nvPr>
        </p:nvSpPr>
        <p:spPr bwMode="auto">
          <a:xfrm>
            <a:off x="1371600" y="838200"/>
            <a:ext cx="70866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9D2505"/>
                </a:solidFill>
              </a:rPr>
              <a:t>Hyperinflation in Germany in the 1920s</a:t>
            </a:r>
            <a:endParaRPr lang="en-CA" sz="2800" smtClean="0">
              <a:solidFill>
                <a:srgbClr val="9D2505"/>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97348"/>
                                        </p:tgtEl>
                                        <p:attrNameLst>
                                          <p:attrName>style.visibility</p:attrName>
                                        </p:attrNameLst>
                                      </p:cBhvr>
                                      <p:to>
                                        <p:strVal val="visible"/>
                                      </p:to>
                                    </p:set>
                                    <p:animEffect transition="in" filter="wipe(left)">
                                      <p:cBhvr>
                                        <p:cTn id="7" dur="3000"/>
                                        <p:tgtEl>
                                          <p:spTgt spid="6973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97349"/>
                                        </p:tgtEl>
                                        <p:attrNameLst>
                                          <p:attrName>style.visibility</p:attrName>
                                        </p:attrNameLst>
                                      </p:cBhvr>
                                      <p:to>
                                        <p:strVal val="visible"/>
                                      </p:to>
                                    </p:set>
                                    <p:animEffect transition="in" filter="wipe(left)">
                                      <p:cBhvr>
                                        <p:cTn id="12" dur="3000"/>
                                        <p:tgtEl>
                                          <p:spTgt spid="697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8370" name="Rectangle 2"/>
          <p:cNvSpPr>
            <a:spLocks noGrp="1" noChangeArrowheads="1"/>
          </p:cNvSpPr>
          <p:nvPr>
            <p:ph type="body" idx="1"/>
          </p:nvPr>
        </p:nvSpPr>
        <p:spPr>
          <a:xfrm>
            <a:off x="152400" y="5019675"/>
            <a:ext cx="8915400" cy="1685925"/>
          </a:xfrm>
        </p:spPr>
        <p:txBody>
          <a:bodyPr/>
          <a:lstStyle/>
          <a:p>
            <a:pPr marL="0" indent="0" eaLnBrk="1" hangingPunct="1">
              <a:spcBef>
                <a:spcPct val="0"/>
              </a:spcBef>
              <a:buClrTx/>
              <a:buFontTx/>
              <a:buNone/>
            </a:pPr>
            <a:r>
              <a:rPr lang="en-US" altLang="en-US" sz="2000" b="0" smtClean="0">
                <a:solidFill>
                  <a:schemeClr val="tx1"/>
                </a:solidFill>
              </a:rPr>
              <a:t>In November 1923, when the hyperinflation reached its peak, the</a:t>
            </a:r>
            <a:r>
              <a:rPr lang="en-US" altLang="en-US" sz="2400" b="0" smtClean="0">
                <a:solidFill>
                  <a:srgbClr val="000000"/>
                </a:solidFill>
                <a:latin typeface="Charcoal"/>
              </a:rPr>
              <a:t> </a:t>
            </a:r>
            <a:r>
              <a:rPr lang="en-US" altLang="en-US" sz="2000" b="0" smtClean="0">
                <a:solidFill>
                  <a:srgbClr val="000000"/>
                </a:solidFill>
              </a:rPr>
              <a:t>price level was more than doubling every day. Wages were paid twice a day, and people spent their morning’s wages at lunchtime to avoid the loss in the value of money that the afternoon would bring.</a:t>
            </a:r>
          </a:p>
        </p:txBody>
      </p:sp>
      <p:pic>
        <p:nvPicPr>
          <p:cNvPr id="189443" name="Picture 3" descr="eop1301a"/>
          <p:cNvPicPr>
            <a:picLocks noChangeAspect="1" noChangeArrowheads="1"/>
          </p:cNvPicPr>
          <p:nvPr/>
        </p:nvPicPr>
        <p:blipFill>
          <a:blip r:embed="rId3"/>
          <a:srcRect/>
          <a:stretch>
            <a:fillRect/>
          </a:stretch>
        </p:blipFill>
        <p:spPr bwMode="auto">
          <a:xfrm>
            <a:off x="1057275" y="2066925"/>
            <a:ext cx="7105650" cy="2809875"/>
          </a:xfrm>
          <a:prstGeom prst="rect">
            <a:avLst/>
          </a:prstGeom>
          <a:noFill/>
          <a:ln w="9525">
            <a:noFill/>
            <a:miter lim="800000"/>
            <a:headEnd/>
            <a:tailEnd/>
          </a:ln>
        </p:spPr>
      </p:pic>
      <p:pic>
        <p:nvPicPr>
          <p:cNvPr id="698372" name="Picture 4" descr="eop1301b"/>
          <p:cNvPicPr>
            <a:picLocks noChangeAspect="1" noChangeArrowheads="1"/>
          </p:cNvPicPr>
          <p:nvPr/>
        </p:nvPicPr>
        <p:blipFill>
          <a:blip r:embed="rId4"/>
          <a:srcRect/>
          <a:stretch>
            <a:fillRect/>
          </a:stretch>
        </p:blipFill>
        <p:spPr bwMode="auto">
          <a:xfrm>
            <a:off x="1057275" y="2066925"/>
            <a:ext cx="7105650" cy="2809875"/>
          </a:xfrm>
          <a:prstGeom prst="rect">
            <a:avLst/>
          </a:prstGeom>
          <a:noFill/>
          <a:ln w="9525">
            <a:noFill/>
            <a:miter lim="800000"/>
            <a:headEnd/>
            <a:tailEnd/>
          </a:ln>
        </p:spPr>
      </p:pic>
      <p:pic>
        <p:nvPicPr>
          <p:cNvPr id="698373" name="Picture 5" descr="eop1301c"/>
          <p:cNvPicPr>
            <a:picLocks noChangeAspect="1" noChangeArrowheads="1"/>
          </p:cNvPicPr>
          <p:nvPr/>
        </p:nvPicPr>
        <p:blipFill>
          <a:blip r:embed="rId5"/>
          <a:srcRect/>
          <a:stretch>
            <a:fillRect/>
          </a:stretch>
        </p:blipFill>
        <p:spPr bwMode="auto">
          <a:xfrm>
            <a:off x="1057275" y="2066925"/>
            <a:ext cx="7105650" cy="2809875"/>
          </a:xfrm>
          <a:prstGeom prst="rect">
            <a:avLst/>
          </a:prstGeom>
          <a:noFill/>
          <a:ln w="9525">
            <a:noFill/>
            <a:miter lim="800000"/>
            <a:headEnd/>
            <a:tailEnd/>
          </a:ln>
        </p:spPr>
      </p:pic>
      <p:sp>
        <p:nvSpPr>
          <p:cNvPr id="189446" name="Rectangle 6"/>
          <p:cNvSpPr>
            <a:spLocks noGrp="1" noChangeArrowheads="1"/>
          </p:cNvSpPr>
          <p:nvPr>
            <p:ph type="title"/>
          </p:nvPr>
        </p:nvSpPr>
        <p:spPr bwMode="auto">
          <a:xfrm>
            <a:off x="1371600" y="838200"/>
            <a:ext cx="70866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9D2505"/>
                </a:solidFill>
              </a:rPr>
              <a:t>Hyperinflation in Germany in the 1920s</a:t>
            </a:r>
            <a:endParaRPr lang="en-CA" sz="2800" smtClean="0">
              <a:solidFill>
                <a:srgbClr val="9D2505"/>
              </a:solidFill>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98372"/>
                                        </p:tgtEl>
                                        <p:attrNameLst>
                                          <p:attrName>style.visibility</p:attrName>
                                        </p:attrNameLst>
                                      </p:cBhvr>
                                      <p:to>
                                        <p:strVal val="visible"/>
                                      </p:to>
                                    </p:set>
                                    <p:animEffect transition="in" filter="wipe(left)">
                                      <p:cBhvr>
                                        <p:cTn id="7" dur="500"/>
                                        <p:tgtEl>
                                          <p:spTgt spid="69837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98373"/>
                                        </p:tgtEl>
                                        <p:attrNameLst>
                                          <p:attrName>style.visibility</p:attrName>
                                        </p:attrNameLst>
                                      </p:cBhvr>
                                      <p:to>
                                        <p:strVal val="visible"/>
                                      </p:to>
                                    </p:set>
                                    <p:animEffect transition="in" filter="wipe(left)">
                                      <p:cBhvr>
                                        <p:cTn id="11" dur="500"/>
                                        <p:tgtEl>
                                          <p:spTgt spid="69837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98370">
                                            <p:txEl>
                                              <p:pRg st="0" end="0"/>
                                            </p:txEl>
                                          </p:spTgt>
                                        </p:tgtEl>
                                        <p:attrNameLst>
                                          <p:attrName>style.visibility</p:attrName>
                                        </p:attrNameLst>
                                      </p:cBhvr>
                                      <p:to>
                                        <p:strVal val="visible"/>
                                      </p:to>
                                    </p:set>
                                    <p:animEffect transition="in" filter="wipe(left)">
                                      <p:cBhvr>
                                        <p:cTn id="15" dur="500"/>
                                        <p:tgtEl>
                                          <p:spTgt spid="6983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0" grpId="0" build="p" bldLvl="5" autoUpdateAnimBg="0" advAuto="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3250" name="Rectangle 2"/>
          <p:cNvSpPr>
            <a:spLocks noGrp="1" noChangeArrowheads="1"/>
          </p:cNvSpPr>
          <p:nvPr>
            <p:ph type="body" idx="1"/>
          </p:nvPr>
        </p:nvSpPr>
        <p:spPr>
          <a:xfrm>
            <a:off x="152400" y="5324475"/>
            <a:ext cx="8915400" cy="1152525"/>
          </a:xfrm>
        </p:spPr>
        <p:txBody>
          <a:bodyPr/>
          <a:lstStyle/>
          <a:p>
            <a:pPr marL="0" indent="0" eaLnBrk="1" hangingPunct="1">
              <a:lnSpc>
                <a:spcPct val="90000"/>
              </a:lnSpc>
              <a:spcBef>
                <a:spcPct val="0"/>
              </a:spcBef>
              <a:buClrTx/>
              <a:buFontTx/>
              <a:buNone/>
            </a:pPr>
            <a:r>
              <a:rPr lang="en-US" altLang="en-US" sz="2400" b="0" smtClean="0">
                <a:solidFill>
                  <a:srgbClr val="000000"/>
                </a:solidFill>
              </a:rPr>
              <a:t>In 1923, bank notes were more valuable as fire kindling than as money, and the sight of people burning Reichmarks was a common one.</a:t>
            </a:r>
          </a:p>
        </p:txBody>
      </p:sp>
      <p:sp>
        <p:nvSpPr>
          <p:cNvPr id="190467" name="Rectangle 4"/>
          <p:cNvSpPr>
            <a:spLocks noGrp="1" noChangeArrowheads="1"/>
          </p:cNvSpPr>
          <p:nvPr>
            <p:ph type="title"/>
          </p:nvPr>
        </p:nvSpPr>
        <p:spPr bwMode="auto">
          <a:xfrm>
            <a:off x="1371600" y="838200"/>
            <a:ext cx="72390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9D2505"/>
                </a:solidFill>
              </a:rPr>
              <a:t>Hyperinflation in Germany in the 1920s</a:t>
            </a:r>
            <a:endParaRPr lang="en-CA" sz="2800" smtClean="0">
              <a:solidFill>
                <a:srgbClr val="9D2505"/>
              </a:solidFill>
            </a:endParaRPr>
          </a:p>
        </p:txBody>
      </p:sp>
      <p:pic>
        <p:nvPicPr>
          <p:cNvPr id="190468" name="Picture 5" descr="eop1301a"/>
          <p:cNvPicPr>
            <a:picLocks noChangeAspect="1" noChangeArrowheads="1"/>
          </p:cNvPicPr>
          <p:nvPr/>
        </p:nvPicPr>
        <p:blipFill>
          <a:blip r:embed="rId3"/>
          <a:srcRect/>
          <a:stretch>
            <a:fillRect/>
          </a:stretch>
        </p:blipFill>
        <p:spPr bwMode="auto">
          <a:xfrm>
            <a:off x="1057275" y="2066925"/>
            <a:ext cx="7105650" cy="2809875"/>
          </a:xfrm>
          <a:prstGeom prst="rect">
            <a:avLst/>
          </a:prstGeom>
          <a:noFill/>
          <a:ln w="9525">
            <a:noFill/>
            <a:miter lim="800000"/>
            <a:headEnd/>
            <a:tailEnd/>
          </a:ln>
        </p:spPr>
      </p:pic>
      <p:pic>
        <p:nvPicPr>
          <p:cNvPr id="190469" name="Picture 6" descr="eop1301b"/>
          <p:cNvPicPr>
            <a:picLocks noChangeAspect="1" noChangeArrowheads="1"/>
          </p:cNvPicPr>
          <p:nvPr/>
        </p:nvPicPr>
        <p:blipFill>
          <a:blip r:embed="rId4"/>
          <a:srcRect/>
          <a:stretch>
            <a:fillRect/>
          </a:stretch>
        </p:blipFill>
        <p:spPr bwMode="auto">
          <a:xfrm>
            <a:off x="1057275" y="2066925"/>
            <a:ext cx="7105650" cy="2809875"/>
          </a:xfrm>
          <a:prstGeom prst="rect">
            <a:avLst/>
          </a:prstGeom>
          <a:noFill/>
          <a:ln w="9525">
            <a:noFill/>
            <a:miter lim="800000"/>
            <a:headEnd/>
            <a:tailEnd/>
          </a:ln>
        </p:spPr>
      </p:pic>
      <p:pic>
        <p:nvPicPr>
          <p:cNvPr id="190470" name="Picture 7" descr="eop1301c"/>
          <p:cNvPicPr>
            <a:picLocks noChangeAspect="1" noChangeArrowheads="1"/>
          </p:cNvPicPr>
          <p:nvPr/>
        </p:nvPicPr>
        <p:blipFill>
          <a:blip r:embed="rId5"/>
          <a:srcRect/>
          <a:stretch>
            <a:fillRect/>
          </a:stretch>
        </p:blipFill>
        <p:spPr bwMode="auto">
          <a:xfrm>
            <a:off x="1057275" y="2066925"/>
            <a:ext cx="7105650" cy="28098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93250">
                                            <p:txEl>
                                              <p:pRg st="0" end="0"/>
                                            </p:txEl>
                                          </p:spTgt>
                                        </p:tgtEl>
                                        <p:attrNameLst>
                                          <p:attrName>style.visibility</p:attrName>
                                        </p:attrNameLst>
                                      </p:cBhvr>
                                      <p:to>
                                        <p:strVal val="visible"/>
                                      </p:to>
                                    </p:set>
                                    <p:animEffect transition="in" filter="wipe(left)">
                                      <p:cBhvr>
                                        <p:cTn id="7" dur="500"/>
                                        <p:tgtEl>
                                          <p:spTgt spid="6932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3250" grpId="0" build="p" bldLvl="5" autoUpdateAnimBg="0" advAuto="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r>
              <a:rPr lang="en-US" smtClean="0"/>
              <a:t>Ch9 </a:t>
            </a:r>
          </a:p>
        </p:txBody>
      </p:sp>
      <p:sp>
        <p:nvSpPr>
          <p:cNvPr id="191491" name="Subtitle 3"/>
          <p:cNvSpPr>
            <a:spLocks noGrp="1"/>
          </p:cNvSpPr>
          <p:nvPr>
            <p:ph type="subTitle" idx="1"/>
          </p:nvPr>
        </p:nvSpPr>
        <p:spPr>
          <a:xfrm>
            <a:off x="1295400" y="1447800"/>
            <a:ext cx="6400800" cy="3124200"/>
          </a:xfrm>
        </p:spPr>
        <p:txBody>
          <a:bodyPr/>
          <a:lstStyle/>
          <a:p>
            <a:r>
              <a:rPr lang="en-US" dirty="0" smtClean="0"/>
              <a:t>Ch 9 international </a:t>
            </a:r>
            <a:r>
              <a:rPr lang="en-US" dirty="0" smtClean="0"/>
              <a:t>trade</a:t>
            </a:r>
          </a:p>
          <a:p>
            <a:endParaRPr lang="en-US" dirty="0" smtClean="0"/>
          </a:p>
          <a:p>
            <a:r>
              <a:rPr lang="en-US" dirty="0" err="1" smtClean="0"/>
              <a:t>Andex</a:t>
            </a:r>
            <a:r>
              <a:rPr lang="en-US" dirty="0" smtClean="0"/>
              <a:t> Charts</a:t>
            </a:r>
          </a:p>
          <a:p>
            <a:r>
              <a:rPr lang="en-US" dirty="0" smtClean="0"/>
              <a:t>Cross relational ECON standards</a:t>
            </a:r>
          </a:p>
          <a:p>
            <a:r>
              <a:rPr lang="en-US" smtClean="0"/>
              <a:t>Web page</a:t>
            </a:r>
            <a:endParaRPr lang="en-US" dirty="0" smtClean="0"/>
          </a:p>
        </p:txBody>
      </p:sp>
    </p:spTree>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930937" y="228600"/>
            <a:ext cx="1250663"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DLF</a:t>
            </a:r>
          </a:p>
        </p:txBody>
      </p:sp>
      <p:cxnSp>
        <p:nvCxnSpPr>
          <p:cNvPr id="52" name="Straight Connector 51"/>
          <p:cNvCxnSpPr/>
          <p:nvPr/>
        </p:nvCxnSpPr>
        <p:spPr>
          <a:xfrm rot="5400000">
            <a:off x="-159543" y="2667794"/>
            <a:ext cx="2895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28905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7005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051050" y="1371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1207" name="TextBox 58"/>
          <p:cNvSpPr txBox="1">
            <a:spLocks noChangeArrowheads="1"/>
          </p:cNvSpPr>
          <p:nvPr/>
        </p:nvSpPr>
        <p:spPr bwMode="auto">
          <a:xfrm>
            <a:off x="3803650" y="3733800"/>
            <a:ext cx="6477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DLF1</a:t>
            </a:r>
          </a:p>
        </p:txBody>
      </p:sp>
      <p:sp>
        <p:nvSpPr>
          <p:cNvPr id="51208" name="TextBox 59"/>
          <p:cNvSpPr txBox="1">
            <a:spLocks noChangeArrowheads="1"/>
          </p:cNvSpPr>
          <p:nvPr/>
        </p:nvSpPr>
        <p:spPr bwMode="auto">
          <a:xfrm>
            <a:off x="4076700" y="3352800"/>
            <a:ext cx="6477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DLF2</a:t>
            </a:r>
          </a:p>
        </p:txBody>
      </p:sp>
      <p:sp>
        <p:nvSpPr>
          <p:cNvPr id="51209" name="TextBox 61"/>
          <p:cNvSpPr txBox="1">
            <a:spLocks noChangeArrowheads="1"/>
          </p:cNvSpPr>
          <p:nvPr/>
        </p:nvSpPr>
        <p:spPr bwMode="auto">
          <a:xfrm>
            <a:off x="3879850" y="1524000"/>
            <a:ext cx="4937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a:t>
            </a:r>
          </a:p>
        </p:txBody>
      </p:sp>
      <p:sp>
        <p:nvSpPr>
          <p:cNvPr id="51210" name="TextBox 62"/>
          <p:cNvSpPr txBox="1">
            <a:spLocks noChangeArrowheads="1"/>
          </p:cNvSpPr>
          <p:nvPr/>
        </p:nvSpPr>
        <p:spPr bwMode="auto">
          <a:xfrm>
            <a:off x="527050" y="1219200"/>
            <a:ext cx="4921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RIR</a:t>
            </a:r>
          </a:p>
        </p:txBody>
      </p:sp>
      <p:sp>
        <p:nvSpPr>
          <p:cNvPr id="51211" name="TextBox 63"/>
          <p:cNvSpPr txBox="1">
            <a:spLocks noChangeArrowheads="1"/>
          </p:cNvSpPr>
          <p:nvPr/>
        </p:nvSpPr>
        <p:spPr bwMode="auto">
          <a:xfrm>
            <a:off x="3727450" y="42672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LF</a:t>
            </a:r>
          </a:p>
        </p:txBody>
      </p:sp>
      <p:cxnSp>
        <p:nvCxnSpPr>
          <p:cNvPr id="65" name="Straight Arrow Connector 64"/>
          <p:cNvCxnSpPr/>
          <p:nvPr/>
        </p:nvCxnSpPr>
        <p:spPr>
          <a:xfrm>
            <a:off x="3117850" y="2743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167005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5400000" flipH="1" flipV="1">
            <a:off x="983457" y="2437606"/>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2736850" y="42672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128905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1289050" y="22860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128044" y="3201194"/>
            <a:ext cx="182562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975644" y="3353594"/>
            <a:ext cx="152082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4038601" y="26670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486400" y="41148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867400" y="16002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6248400" y="1371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1224" name="TextBox 76"/>
          <p:cNvSpPr txBox="1">
            <a:spLocks noChangeArrowheads="1"/>
          </p:cNvSpPr>
          <p:nvPr/>
        </p:nvSpPr>
        <p:spPr bwMode="auto">
          <a:xfrm>
            <a:off x="8001000" y="3733800"/>
            <a:ext cx="6477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DLF2</a:t>
            </a:r>
          </a:p>
        </p:txBody>
      </p:sp>
      <p:sp>
        <p:nvSpPr>
          <p:cNvPr id="51225" name="TextBox 77"/>
          <p:cNvSpPr txBox="1">
            <a:spLocks noChangeArrowheads="1"/>
          </p:cNvSpPr>
          <p:nvPr/>
        </p:nvSpPr>
        <p:spPr bwMode="auto">
          <a:xfrm>
            <a:off x="8274050" y="3352800"/>
            <a:ext cx="6477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DLF1</a:t>
            </a:r>
          </a:p>
        </p:txBody>
      </p:sp>
      <p:sp>
        <p:nvSpPr>
          <p:cNvPr id="51226" name="TextBox 78"/>
          <p:cNvSpPr txBox="1">
            <a:spLocks noChangeArrowheads="1"/>
          </p:cNvSpPr>
          <p:nvPr/>
        </p:nvSpPr>
        <p:spPr bwMode="auto">
          <a:xfrm>
            <a:off x="8077200" y="1524000"/>
            <a:ext cx="4937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SLF</a:t>
            </a:r>
          </a:p>
        </p:txBody>
      </p:sp>
      <p:sp>
        <p:nvSpPr>
          <p:cNvPr id="51227" name="TextBox 79"/>
          <p:cNvSpPr txBox="1">
            <a:spLocks noChangeArrowheads="1"/>
          </p:cNvSpPr>
          <p:nvPr/>
        </p:nvSpPr>
        <p:spPr bwMode="auto">
          <a:xfrm>
            <a:off x="4724400" y="1219200"/>
            <a:ext cx="4921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RIR</a:t>
            </a:r>
          </a:p>
        </p:txBody>
      </p:sp>
      <p:sp>
        <p:nvSpPr>
          <p:cNvPr id="51228" name="TextBox 80"/>
          <p:cNvSpPr txBox="1">
            <a:spLocks noChangeArrowheads="1"/>
          </p:cNvSpPr>
          <p:nvPr/>
        </p:nvSpPr>
        <p:spPr bwMode="auto">
          <a:xfrm>
            <a:off x="7924800" y="42672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LF</a:t>
            </a:r>
          </a:p>
        </p:txBody>
      </p:sp>
      <p:cxnSp>
        <p:nvCxnSpPr>
          <p:cNvPr id="82" name="Straight Arrow Connector 81"/>
          <p:cNvCxnSpPr/>
          <p:nvPr/>
        </p:nvCxnSpPr>
        <p:spPr>
          <a:xfrm rot="10800000">
            <a:off x="7239000" y="27432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5867400" y="16764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rot="16200000" flipH="1">
            <a:off x="5104607" y="2437606"/>
            <a:ext cx="457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rot="10800000">
            <a:off x="6934200" y="42672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0800000">
            <a:off x="5486400" y="25908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5486400" y="22860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6326981" y="3201194"/>
            <a:ext cx="18256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6174581" y="33535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1237" name="TextBox 89"/>
          <p:cNvSpPr txBox="1">
            <a:spLocks noChangeArrowheads="1"/>
          </p:cNvSpPr>
          <p:nvPr/>
        </p:nvSpPr>
        <p:spPr bwMode="auto">
          <a:xfrm>
            <a:off x="1371600" y="4648200"/>
            <a:ext cx="4240213" cy="1477963"/>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DLF  = </a:t>
            </a:r>
            <a:r>
              <a:rPr lang="en-US">
                <a:solidFill>
                  <a:srgbClr val="000000"/>
                </a:solidFill>
                <a:latin typeface="Wingdings 3" pitchFamily="18" charset="2"/>
              </a:rPr>
              <a:t>#</a:t>
            </a:r>
            <a:r>
              <a:rPr lang="en-US">
                <a:solidFill>
                  <a:srgbClr val="000000"/>
                </a:solidFill>
                <a:latin typeface="Calibri" pitchFamily="34" charset="0"/>
              </a:rPr>
              <a:t>Exp. profit</a:t>
            </a:r>
          </a:p>
          <a:p>
            <a:pPr lvl="1">
              <a:buFontTx/>
              <a:buBlip>
                <a:blip r:embed="rId3"/>
              </a:buBlip>
            </a:pPr>
            <a:r>
              <a:rPr lang="en-US">
                <a:solidFill>
                  <a:srgbClr val="000000"/>
                </a:solidFill>
                <a:latin typeface="Calibri" pitchFamily="34" charset="0"/>
              </a:rPr>
              <a:t>Bus. Cycle expansion</a:t>
            </a:r>
          </a:p>
          <a:p>
            <a:pPr lvl="1">
              <a:buFontTx/>
              <a:buBlip>
                <a:blip r:embed="rId3"/>
              </a:buBlip>
            </a:pPr>
            <a:r>
              <a:rPr lang="en-US">
                <a:solidFill>
                  <a:srgbClr val="000000"/>
                </a:solidFill>
                <a:latin typeface="Calibri" pitchFamily="34" charset="0"/>
              </a:rPr>
              <a:t>Technology, successful new products</a:t>
            </a:r>
          </a:p>
          <a:p>
            <a:pPr lvl="1">
              <a:buFontTx/>
              <a:buBlip>
                <a:blip r:embed="rId3"/>
              </a:buBlip>
            </a:pPr>
            <a:r>
              <a:rPr lang="en-US">
                <a:solidFill>
                  <a:srgbClr val="000000"/>
                </a:solidFill>
                <a:latin typeface="Calibri" pitchFamily="34" charset="0"/>
              </a:rPr>
              <a:t> </a:t>
            </a:r>
            <a:r>
              <a:rPr lang="en-US">
                <a:solidFill>
                  <a:srgbClr val="000000"/>
                </a:solidFill>
                <a:latin typeface="Wingdings 3" pitchFamily="18" charset="2"/>
              </a:rPr>
              <a:t>#</a:t>
            </a:r>
            <a:r>
              <a:rPr lang="en-US">
                <a:solidFill>
                  <a:srgbClr val="000000"/>
                </a:solidFill>
                <a:latin typeface="Calibri" pitchFamily="34" charset="0"/>
              </a:rPr>
              <a:t> Population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1800" y="228600"/>
            <a:ext cx="282231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SURPLUS</a:t>
            </a:r>
          </a:p>
        </p:txBody>
      </p:sp>
      <p:cxnSp>
        <p:nvCxnSpPr>
          <p:cNvPr id="7" name="Straight Connector 6"/>
          <p:cNvCxnSpPr/>
          <p:nvPr/>
        </p:nvCxnSpPr>
        <p:spPr>
          <a:xfrm rot="5400000">
            <a:off x="-457199" y="28194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42672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600" y="1752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2230" name="TextBox 10"/>
          <p:cNvSpPr txBox="1">
            <a:spLocks noChangeArrowheads="1"/>
          </p:cNvSpPr>
          <p:nvPr/>
        </p:nvSpPr>
        <p:spPr bwMode="auto">
          <a:xfrm>
            <a:off x="3505200" y="3886200"/>
            <a:ext cx="4254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a:t>
            </a:r>
          </a:p>
        </p:txBody>
      </p:sp>
      <p:sp>
        <p:nvSpPr>
          <p:cNvPr id="52231" name="TextBox 12"/>
          <p:cNvSpPr txBox="1">
            <a:spLocks noChangeArrowheads="1"/>
          </p:cNvSpPr>
          <p:nvPr/>
        </p:nvSpPr>
        <p:spPr bwMode="auto">
          <a:xfrm>
            <a:off x="3505200" y="15240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a:t>
            </a:r>
          </a:p>
        </p:txBody>
      </p:sp>
      <p:sp>
        <p:nvSpPr>
          <p:cNvPr id="52232" name="TextBox 13"/>
          <p:cNvSpPr txBox="1">
            <a:spLocks noChangeArrowheads="1"/>
          </p:cNvSpPr>
          <p:nvPr/>
        </p:nvSpPr>
        <p:spPr bwMode="auto">
          <a:xfrm>
            <a:off x="228600" y="1371600"/>
            <a:ext cx="768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52233" name="TextBox 14"/>
          <p:cNvSpPr txBox="1">
            <a:spLocks noChangeArrowheads="1"/>
          </p:cNvSpPr>
          <p:nvPr/>
        </p:nvSpPr>
        <p:spPr bwMode="auto">
          <a:xfrm>
            <a:off x="3429000" y="4419600"/>
            <a:ext cx="8175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17" name="Straight Connector 16"/>
          <p:cNvCxnSpPr/>
          <p:nvPr/>
        </p:nvCxnSpPr>
        <p:spPr>
          <a:xfrm flipV="1">
            <a:off x="13716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990600" y="27432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990600" y="2284413"/>
            <a:ext cx="19812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678781" y="35059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57601" y="28194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5400" y="42672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86400" y="1752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2241" name="TextBox 31"/>
          <p:cNvSpPr txBox="1">
            <a:spLocks noChangeArrowheads="1"/>
          </p:cNvSpPr>
          <p:nvPr/>
        </p:nvSpPr>
        <p:spPr bwMode="auto">
          <a:xfrm>
            <a:off x="7620000" y="3886200"/>
            <a:ext cx="3270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a:t>
            </a:r>
          </a:p>
        </p:txBody>
      </p:sp>
      <p:sp>
        <p:nvSpPr>
          <p:cNvPr id="52242" name="TextBox 32"/>
          <p:cNvSpPr txBox="1">
            <a:spLocks noChangeArrowheads="1"/>
          </p:cNvSpPr>
          <p:nvPr/>
        </p:nvSpPr>
        <p:spPr bwMode="auto">
          <a:xfrm>
            <a:off x="7620000" y="1524000"/>
            <a:ext cx="2905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a:t>
            </a:r>
          </a:p>
        </p:txBody>
      </p:sp>
      <p:sp>
        <p:nvSpPr>
          <p:cNvPr id="52243" name="TextBox 33"/>
          <p:cNvSpPr txBox="1">
            <a:spLocks noChangeArrowheads="1"/>
          </p:cNvSpPr>
          <p:nvPr/>
        </p:nvSpPr>
        <p:spPr bwMode="auto">
          <a:xfrm>
            <a:off x="4343400" y="1371600"/>
            <a:ext cx="3032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52244" name="TextBox 34"/>
          <p:cNvSpPr txBox="1">
            <a:spLocks noChangeArrowheads="1"/>
          </p:cNvSpPr>
          <p:nvPr/>
        </p:nvSpPr>
        <p:spPr bwMode="auto">
          <a:xfrm>
            <a:off x="7543800" y="4419600"/>
            <a:ext cx="3397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36" name="Straight Connector 35"/>
          <p:cNvCxnSpPr/>
          <p:nvPr/>
        </p:nvCxnSpPr>
        <p:spPr>
          <a:xfrm flipV="1">
            <a:off x="54864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105400" y="27432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5105400" y="2286000"/>
            <a:ext cx="19812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793581" y="35059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8" name="Left Brace 47"/>
          <p:cNvSpPr/>
          <p:nvPr/>
        </p:nvSpPr>
        <p:spPr>
          <a:xfrm>
            <a:off x="2359152" y="1752600"/>
            <a:ext cx="155448" cy="914400"/>
          </a:xfrm>
          <a:prstGeom prst="leftBrace">
            <a:avLst/>
          </a:prstGeom>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52250" name="TextBox 48"/>
          <p:cNvSpPr txBox="1">
            <a:spLocks noChangeArrowheads="1"/>
          </p:cNvSpPr>
          <p:nvPr/>
        </p:nvSpPr>
        <p:spPr bwMode="auto">
          <a:xfrm>
            <a:off x="1828800" y="1781175"/>
            <a:ext cx="12065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LABOR SURPLUS</a:t>
            </a:r>
          </a:p>
        </p:txBody>
      </p:sp>
      <p:sp>
        <p:nvSpPr>
          <p:cNvPr id="51" name="Left Brace 50"/>
          <p:cNvSpPr/>
          <p:nvPr/>
        </p:nvSpPr>
        <p:spPr>
          <a:xfrm>
            <a:off x="6485898" y="1752600"/>
            <a:ext cx="155448" cy="914400"/>
          </a:xfrm>
          <a:prstGeom prst="leftBrace">
            <a:avLst/>
          </a:prstGeom>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52252" name="TextBox 51"/>
          <p:cNvSpPr txBox="1">
            <a:spLocks noChangeArrowheads="1"/>
          </p:cNvSpPr>
          <p:nvPr/>
        </p:nvSpPr>
        <p:spPr bwMode="auto">
          <a:xfrm>
            <a:off x="6172200" y="1781175"/>
            <a:ext cx="7493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SURPLUS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971800" y="228600"/>
            <a:ext cx="333065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SHORTAGE</a:t>
            </a:r>
          </a:p>
        </p:txBody>
      </p:sp>
      <p:cxnSp>
        <p:nvCxnSpPr>
          <p:cNvPr id="7" name="Straight Connector 6"/>
          <p:cNvCxnSpPr/>
          <p:nvPr/>
        </p:nvCxnSpPr>
        <p:spPr>
          <a:xfrm rot="5400000">
            <a:off x="-457199" y="28194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990600" y="42672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71600" y="1752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3254" name="TextBox 10"/>
          <p:cNvSpPr txBox="1">
            <a:spLocks noChangeArrowheads="1"/>
          </p:cNvSpPr>
          <p:nvPr/>
        </p:nvSpPr>
        <p:spPr bwMode="auto">
          <a:xfrm>
            <a:off x="3505200" y="3886200"/>
            <a:ext cx="4254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LD</a:t>
            </a:r>
          </a:p>
        </p:txBody>
      </p:sp>
      <p:sp>
        <p:nvSpPr>
          <p:cNvPr id="53255" name="TextBox 12"/>
          <p:cNvSpPr txBox="1">
            <a:spLocks noChangeArrowheads="1"/>
          </p:cNvSpPr>
          <p:nvPr/>
        </p:nvSpPr>
        <p:spPr bwMode="auto">
          <a:xfrm>
            <a:off x="3505200" y="1524000"/>
            <a:ext cx="3889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LS</a:t>
            </a:r>
          </a:p>
        </p:txBody>
      </p:sp>
      <p:sp>
        <p:nvSpPr>
          <p:cNvPr id="53256" name="TextBox 13"/>
          <p:cNvSpPr txBox="1">
            <a:spLocks noChangeArrowheads="1"/>
          </p:cNvSpPr>
          <p:nvPr/>
        </p:nvSpPr>
        <p:spPr bwMode="auto">
          <a:xfrm>
            <a:off x="228600" y="1371600"/>
            <a:ext cx="7683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WAGE</a:t>
            </a:r>
          </a:p>
        </p:txBody>
      </p:sp>
      <p:sp>
        <p:nvSpPr>
          <p:cNvPr id="53257" name="TextBox 14"/>
          <p:cNvSpPr txBox="1">
            <a:spLocks noChangeArrowheads="1"/>
          </p:cNvSpPr>
          <p:nvPr/>
        </p:nvSpPr>
        <p:spPr bwMode="auto">
          <a:xfrm>
            <a:off x="3429000" y="4419600"/>
            <a:ext cx="81756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LABOR</a:t>
            </a:r>
          </a:p>
        </p:txBody>
      </p:sp>
      <p:cxnSp>
        <p:nvCxnSpPr>
          <p:cNvPr id="17" name="Straight Connector 16"/>
          <p:cNvCxnSpPr/>
          <p:nvPr/>
        </p:nvCxnSpPr>
        <p:spPr>
          <a:xfrm flipV="1">
            <a:off x="13716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990600" y="27432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flipV="1">
            <a:off x="990600" y="3124200"/>
            <a:ext cx="1905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678781" y="35059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5400000">
            <a:off x="3657601" y="28194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105400" y="42672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486400" y="17526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53265" name="TextBox 31"/>
          <p:cNvSpPr txBox="1">
            <a:spLocks noChangeArrowheads="1"/>
          </p:cNvSpPr>
          <p:nvPr/>
        </p:nvSpPr>
        <p:spPr bwMode="auto">
          <a:xfrm>
            <a:off x="7620000" y="3886200"/>
            <a:ext cx="3270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a:t>
            </a:r>
          </a:p>
        </p:txBody>
      </p:sp>
      <p:sp>
        <p:nvSpPr>
          <p:cNvPr id="53266" name="TextBox 32"/>
          <p:cNvSpPr txBox="1">
            <a:spLocks noChangeArrowheads="1"/>
          </p:cNvSpPr>
          <p:nvPr/>
        </p:nvSpPr>
        <p:spPr bwMode="auto">
          <a:xfrm>
            <a:off x="7620000" y="1524000"/>
            <a:ext cx="2905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a:t>
            </a:r>
          </a:p>
        </p:txBody>
      </p:sp>
      <p:sp>
        <p:nvSpPr>
          <p:cNvPr id="53267" name="TextBox 33"/>
          <p:cNvSpPr txBox="1">
            <a:spLocks noChangeArrowheads="1"/>
          </p:cNvSpPr>
          <p:nvPr/>
        </p:nvSpPr>
        <p:spPr bwMode="auto">
          <a:xfrm>
            <a:off x="4343400" y="1371600"/>
            <a:ext cx="3032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53268" name="TextBox 34"/>
          <p:cNvSpPr txBox="1">
            <a:spLocks noChangeArrowheads="1"/>
          </p:cNvSpPr>
          <p:nvPr/>
        </p:nvSpPr>
        <p:spPr bwMode="auto">
          <a:xfrm>
            <a:off x="7543800" y="4419600"/>
            <a:ext cx="3397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36" name="Straight Connector 35"/>
          <p:cNvCxnSpPr/>
          <p:nvPr/>
        </p:nvCxnSpPr>
        <p:spPr>
          <a:xfrm flipV="1">
            <a:off x="54864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105400" y="27432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flipV="1">
            <a:off x="5105400" y="3124200"/>
            <a:ext cx="1905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5793581" y="35059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3273" name="TextBox 48"/>
          <p:cNvSpPr txBox="1">
            <a:spLocks noChangeArrowheads="1"/>
          </p:cNvSpPr>
          <p:nvPr/>
        </p:nvSpPr>
        <p:spPr bwMode="auto">
          <a:xfrm>
            <a:off x="1881188" y="3457575"/>
            <a:ext cx="131921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LABOR SHORTAGE</a:t>
            </a:r>
          </a:p>
        </p:txBody>
      </p:sp>
      <p:sp>
        <p:nvSpPr>
          <p:cNvPr id="51" name="Left Brace 50"/>
          <p:cNvSpPr/>
          <p:nvPr/>
        </p:nvSpPr>
        <p:spPr>
          <a:xfrm>
            <a:off x="6473952" y="2819400"/>
            <a:ext cx="155448" cy="914400"/>
          </a:xfrm>
          <a:prstGeom prst="leftBrace">
            <a:avLst/>
          </a:prstGeom>
          <a:ln>
            <a:solidFill>
              <a:schemeClr val="tx2">
                <a:lumMod val="75000"/>
              </a:schemeClr>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53275" name="TextBox 51"/>
          <p:cNvSpPr txBox="1">
            <a:spLocks noChangeArrowheads="1"/>
          </p:cNvSpPr>
          <p:nvPr/>
        </p:nvSpPr>
        <p:spPr bwMode="auto">
          <a:xfrm>
            <a:off x="6172200" y="3381375"/>
            <a:ext cx="8604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SHORTAGE</a:t>
            </a:r>
          </a:p>
        </p:txBody>
      </p:sp>
      <p:sp>
        <p:nvSpPr>
          <p:cNvPr id="43" name="Left Brace 42"/>
          <p:cNvSpPr/>
          <p:nvPr/>
        </p:nvSpPr>
        <p:spPr>
          <a:xfrm>
            <a:off x="2362200" y="2819400"/>
            <a:ext cx="155448" cy="914400"/>
          </a:xfrm>
          <a:prstGeom prst="leftBrace">
            <a:avLst/>
          </a:prstGeom>
          <a:ln>
            <a:solidFill>
              <a:schemeClr val="tx2">
                <a:lumMod val="75000"/>
              </a:schemeClr>
            </a:solidFill>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2"/>
          <p:cNvSpPr>
            <a:spLocks noGrp="1"/>
          </p:cNvSpPr>
          <p:nvPr>
            <p:ph type="title"/>
          </p:nvPr>
        </p:nvSpPr>
        <p:spPr/>
        <p:txBody>
          <a:bodyPr/>
          <a:lstStyle/>
          <a:p>
            <a:r>
              <a:rPr lang="en-US" smtClean="0"/>
              <a:t>How I BEGIN Class</a:t>
            </a:r>
          </a:p>
        </p:txBody>
      </p:sp>
      <p:sp>
        <p:nvSpPr>
          <p:cNvPr id="4" name="Content Placeholder 3"/>
          <p:cNvSpPr>
            <a:spLocks noGrp="1"/>
          </p:cNvSpPr>
          <p:nvPr>
            <p:ph idx="1"/>
          </p:nvPr>
        </p:nvSpPr>
        <p:spPr/>
        <p:txBody>
          <a:bodyPr>
            <a:normAutofit fontScale="92500" lnSpcReduction="20000"/>
          </a:bodyPr>
          <a:lstStyle/>
          <a:p>
            <a:pPr marL="342231" indent="-342231" defTabSz="915001">
              <a:defRPr/>
            </a:pPr>
            <a:r>
              <a:rPr lang="en-US" dirty="0" smtClean="0"/>
              <a:t>Try to make it REAL and PERSONAL to the student</a:t>
            </a:r>
          </a:p>
          <a:p>
            <a:pPr marL="743170" lvl="1" indent="-286385" defTabSz="915001">
              <a:defRPr/>
            </a:pPr>
            <a:r>
              <a:rPr lang="en-US" dirty="0" smtClean="0"/>
              <a:t>Discuss current events</a:t>
            </a:r>
          </a:p>
          <a:p>
            <a:pPr marL="342231" indent="-342231" defTabSz="915001">
              <a:defRPr/>
            </a:pPr>
            <a:endParaRPr lang="en-US" dirty="0" smtClean="0"/>
          </a:p>
          <a:p>
            <a:pPr marL="342231" indent="-342231" defTabSz="915001">
              <a:defRPr/>
            </a:pPr>
            <a:r>
              <a:rPr lang="en-US" dirty="0" smtClean="0"/>
              <a:t>Try to make it FUN</a:t>
            </a:r>
          </a:p>
          <a:p>
            <a:pPr marL="743170" lvl="1" indent="-286385" defTabSz="915001">
              <a:defRPr/>
            </a:pPr>
            <a:r>
              <a:rPr lang="en-US" dirty="0" smtClean="0"/>
              <a:t>Encourage opinions</a:t>
            </a:r>
          </a:p>
          <a:p>
            <a:pPr marL="342231" indent="-342231" defTabSz="915001">
              <a:defRPr/>
            </a:pPr>
            <a:endParaRPr lang="en-US" dirty="0" smtClean="0"/>
          </a:p>
          <a:p>
            <a:pPr marL="342231" indent="-342231" defTabSz="915001">
              <a:defRPr/>
            </a:pPr>
            <a:r>
              <a:rPr lang="en-US" dirty="0" smtClean="0"/>
              <a:t>Try to increase COMPREHENSION and RETENTION</a:t>
            </a:r>
          </a:p>
          <a:p>
            <a:pPr marL="743170" lvl="1" indent="-286385" defTabSz="915001">
              <a:defRPr/>
            </a:pPr>
            <a:r>
              <a:rPr lang="en-US" dirty="0" smtClean="0"/>
              <a:t>Demand participation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1600200" y="1219200"/>
          <a:ext cx="60960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nvGraphicFramePr>
        <p:xfrm>
          <a:off x="1524000" y="2870200"/>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9" name="Rectangle 8"/>
          <p:cNvSpPr/>
          <p:nvPr/>
        </p:nvSpPr>
        <p:spPr>
          <a:xfrm>
            <a:off x="132833" y="587514"/>
            <a:ext cx="8096767" cy="707886"/>
          </a:xfrm>
          <a:prstGeom prst="rect">
            <a:avLst/>
          </a:prstGeom>
          <a:noFill/>
        </p:spPr>
        <p:txBody>
          <a:bodyPr wrap="none">
            <a:spAutoFit/>
          </a:bodyPr>
          <a:lstStyle/>
          <a:p>
            <a:pPr algn="ctr" fontAlgn="auto">
              <a:spcBef>
                <a:spcPts val="0"/>
              </a:spcBef>
              <a:spcAft>
                <a:spcPts val="0"/>
              </a:spcAft>
              <a:defRPr/>
            </a:pPr>
            <a:r>
              <a:rPr lang="en-US" sz="4000" b="1" dirty="0">
                <a:ln w="10541" cmpd="sng">
                  <a:solidFill>
                    <a:srgbClr val="4F81BD">
                      <a:shade val="88000"/>
                      <a:satMod val="110000"/>
                    </a:srgbClr>
                  </a:solidFill>
                  <a:prstDash val="solid"/>
                </a:ln>
                <a:gradFill>
                  <a:gsLst>
                    <a:gs pos="0">
                      <a:srgbClr val="4F81BD">
                        <a:tint val="40000"/>
                        <a:satMod val="250000"/>
                      </a:srgbClr>
                    </a:gs>
                    <a:gs pos="9000">
                      <a:srgbClr val="4F81BD">
                        <a:tint val="52000"/>
                        <a:satMod val="300000"/>
                      </a:srgbClr>
                    </a:gs>
                    <a:gs pos="50000">
                      <a:srgbClr val="4F81BD">
                        <a:shade val="20000"/>
                        <a:satMod val="300000"/>
                      </a:srgbClr>
                    </a:gs>
                    <a:gs pos="79000">
                      <a:srgbClr val="4F81BD">
                        <a:tint val="52000"/>
                        <a:satMod val="300000"/>
                      </a:srgbClr>
                    </a:gs>
                    <a:gs pos="100000">
                      <a:srgbClr val="4F81BD">
                        <a:tint val="40000"/>
                        <a:satMod val="250000"/>
                      </a:srgbClr>
                    </a:gs>
                  </a:gsLst>
                  <a:lin ang="5400000"/>
                </a:gradFill>
                <a:latin typeface="Calibri"/>
              </a:rPr>
              <a:t>The Real World is ONE BIG RIPPLE . . .</a:t>
            </a:r>
          </a:p>
        </p:txBody>
      </p:sp>
      <p:sp>
        <p:nvSpPr>
          <p:cNvPr id="10" name="Down Arrow 9"/>
          <p:cNvSpPr/>
          <p:nvPr/>
        </p:nvSpPr>
        <p:spPr>
          <a:xfrm>
            <a:off x="3962400" y="2590800"/>
            <a:ext cx="1066800" cy="1371600"/>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a:srcRect t="20833" r="20313" b="9375"/>
          <a:stretch>
            <a:fillRect/>
          </a:stretch>
        </p:blipFill>
        <p:spPr bwMode="auto">
          <a:xfrm>
            <a:off x="533400" y="1371600"/>
            <a:ext cx="7772400" cy="5105400"/>
          </a:xfrm>
          <a:prstGeom prst="rect">
            <a:avLst/>
          </a:prstGeom>
          <a:noFill/>
          <a:ln w="9525">
            <a:noFill/>
            <a:miter lim="800000"/>
            <a:headEnd/>
            <a:tailEnd/>
          </a:ln>
        </p:spPr>
      </p:pic>
      <p:pic>
        <p:nvPicPr>
          <p:cNvPr id="3" name="Picture 1"/>
          <p:cNvPicPr>
            <a:picLocks noChangeAspect="1" noChangeArrowheads="1"/>
          </p:cNvPicPr>
          <p:nvPr/>
        </p:nvPicPr>
        <p:blipFill>
          <a:blip r:embed="rId3"/>
          <a:srcRect l="13281" t="62500" r="50993" b="18748"/>
          <a:stretch>
            <a:fillRect/>
          </a:stretch>
        </p:blipFill>
        <p:spPr bwMode="auto">
          <a:xfrm>
            <a:off x="533400" y="914400"/>
            <a:ext cx="7162800" cy="2819400"/>
          </a:xfrm>
          <a:prstGeom prst="rect">
            <a:avLst/>
          </a:prstGeom>
          <a:noFill/>
          <a:ln w="9525">
            <a:noFill/>
            <a:miter lim="800000"/>
            <a:headEnd/>
            <a:tailEnd/>
          </a:ln>
        </p:spPr>
      </p:pic>
      <p:sp>
        <p:nvSpPr>
          <p:cNvPr id="4" name="Content Placeholder 2"/>
          <p:cNvSpPr txBox="1">
            <a:spLocks/>
          </p:cNvSpPr>
          <p:nvPr/>
        </p:nvSpPr>
        <p:spPr>
          <a:xfrm>
            <a:off x="206375" y="0"/>
            <a:ext cx="8716963" cy="4613275"/>
          </a:xfrm>
          <a:prstGeom prst="rect">
            <a:avLst/>
          </a:prstGeom>
        </p:spPr>
        <p:txBody>
          <a:bodyPr/>
          <a:lstStyle/>
          <a:p>
            <a:pPr marL="514350" lvl="1" indent="-514350" defTabSz="915001">
              <a:spcBef>
                <a:spcPct val="20000"/>
              </a:spcBef>
              <a:buFont typeface="+mj-lt"/>
              <a:buAutoNum type="arabicPeriod" startAt="2"/>
              <a:defRPr/>
            </a:pPr>
            <a:r>
              <a:rPr lang="en-US" sz="2800" kern="0">
                <a:latin typeface="+mn-lt"/>
              </a:rPr>
              <a:t>What is the immediate short-term result of the following statement</a:t>
            </a:r>
          </a:p>
          <a:p>
            <a:pPr marL="342231" indent="-342231" defTabSz="915001">
              <a:spcBef>
                <a:spcPct val="20000"/>
              </a:spcBef>
              <a:buFontTx/>
              <a:buChar char="•"/>
              <a:defRPr/>
            </a:pPr>
            <a:endParaRPr lang="en-US" sz="32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descr="article63_graph.jpg"/>
          <p:cNvPicPr>
            <a:picLocks noChangeAspect="1" noChangeArrowheads="1"/>
          </p:cNvPicPr>
          <p:nvPr/>
        </p:nvPicPr>
        <p:blipFill>
          <a:blip r:embed="rId3"/>
          <a:srcRect/>
          <a:stretch>
            <a:fillRect/>
          </a:stretch>
        </p:blipFill>
        <p:spPr bwMode="auto">
          <a:xfrm>
            <a:off x="1524000" y="152400"/>
            <a:ext cx="5686425" cy="5981700"/>
          </a:xfrm>
          <a:prstGeom prst="rect">
            <a:avLst/>
          </a:prstGeom>
          <a:noFill/>
          <a:ln w="9525">
            <a:noFill/>
            <a:miter lim="800000"/>
            <a:headEnd/>
            <a:tailEnd/>
          </a:ln>
        </p:spPr>
      </p:pic>
      <p:sp>
        <p:nvSpPr>
          <p:cNvPr id="56323" name="TextBox 2"/>
          <p:cNvSpPr txBox="1">
            <a:spLocks noChangeArrowheads="1"/>
          </p:cNvSpPr>
          <p:nvPr/>
        </p:nvSpPr>
        <p:spPr bwMode="auto">
          <a:xfrm>
            <a:off x="304800" y="5611813"/>
            <a:ext cx="8534400" cy="1169987"/>
          </a:xfrm>
          <a:prstGeom prst="rect">
            <a:avLst/>
          </a:prstGeom>
          <a:noFill/>
          <a:ln w="9525">
            <a:noFill/>
            <a:miter lim="800000"/>
            <a:headEnd/>
            <a:tailEnd/>
          </a:ln>
        </p:spPr>
        <p:txBody>
          <a:bodyPr>
            <a:spAutoFit/>
          </a:bodyPr>
          <a:lstStyle/>
          <a:p>
            <a:r>
              <a:rPr lang="en-US" sz="1400" b="1"/>
              <a:t>Analyzing the News</a:t>
            </a:r>
            <a:endParaRPr lang="en-US" sz="1400"/>
          </a:p>
          <a:p>
            <a:r>
              <a:rPr lang="en-US" sz="1400"/>
              <a:t>The article points out that there are anomalies such as Belarus and Jamaica where low GDP countries have won a lot of hardware. In the case of Belarus they also point out that its success could be due to the fact that it was a former Soviet bloc country where the Olympics were a substantial focus. </a:t>
            </a:r>
          </a:p>
          <a:p>
            <a:endParaRPr lang="en-US" sz="14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l="14844" t="20833" r="21094" b="6250"/>
          <a:stretch>
            <a:fillRect/>
          </a:stretch>
        </p:blipFill>
        <p:spPr bwMode="auto">
          <a:xfrm>
            <a:off x="609600" y="666750"/>
            <a:ext cx="7162800" cy="6115050"/>
          </a:xfrm>
          <a:prstGeom prst="rect">
            <a:avLst/>
          </a:prstGeom>
          <a:noFill/>
          <a:ln w="9525">
            <a:noFill/>
            <a:miter lim="800000"/>
            <a:headEnd/>
            <a:tailEnd/>
          </a:ln>
        </p:spPr>
      </p:pic>
      <p:sp>
        <p:nvSpPr>
          <p:cNvPr id="3" name="Content Placeholder 2"/>
          <p:cNvSpPr txBox="1">
            <a:spLocks/>
          </p:cNvSpPr>
          <p:nvPr/>
        </p:nvSpPr>
        <p:spPr>
          <a:xfrm>
            <a:off x="206375" y="152400"/>
            <a:ext cx="8716963" cy="4613275"/>
          </a:xfrm>
          <a:prstGeom prst="rect">
            <a:avLst/>
          </a:prstGeom>
        </p:spPr>
        <p:txBody>
          <a:bodyPr/>
          <a:lstStyle/>
          <a:p>
            <a:pPr marL="514350" lvl="1" indent="-514350" defTabSz="915001">
              <a:spcBef>
                <a:spcPct val="20000"/>
              </a:spcBef>
              <a:buFont typeface="+mj-lt"/>
              <a:buAutoNum type="arabicPeriod" startAt="3"/>
              <a:defRPr/>
            </a:pPr>
            <a:r>
              <a:rPr lang="en-US" sz="2800" kern="0">
                <a:latin typeface="+mn-lt"/>
              </a:rPr>
              <a:t>And this one…</a:t>
            </a:r>
          </a:p>
          <a:p>
            <a:pPr marL="342231" indent="-342231" defTabSz="915001">
              <a:spcBef>
                <a:spcPct val="20000"/>
              </a:spcBef>
              <a:buFontTx/>
              <a:buChar char="•"/>
              <a:defRPr/>
            </a:pPr>
            <a:endParaRPr lang="en-US" sz="3200" kern="0" dirty="0">
              <a:latin typeface="+mn-lt"/>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0" y="457200"/>
            <a:ext cx="8382000" cy="6740525"/>
          </a:xfrm>
          <a:prstGeom prst="rect">
            <a:avLst/>
          </a:prstGeom>
          <a:noFill/>
          <a:ln w="9525">
            <a:noFill/>
            <a:miter lim="800000"/>
            <a:headEnd/>
            <a:tailEnd/>
          </a:ln>
        </p:spPr>
        <p:txBody>
          <a:bodyPr>
            <a:spAutoFit/>
          </a:bodyPr>
          <a:lstStyle/>
          <a:p>
            <a:r>
              <a:rPr lang="en-US" b="1"/>
              <a:t>Summary: Key Points in the Article</a:t>
            </a:r>
          </a:p>
          <a:p>
            <a:endParaRPr lang="en-US"/>
          </a:p>
          <a:p>
            <a:r>
              <a:rPr lang="en-US"/>
              <a:t>A depression is defined as a severe recession. But what constitutes severe? Since the Great Depression of the 1930s we have had short-lived and relatively shallow downturns in economic activity. But many forecasters and pundits are throwing the term 'depression' around this time. While economic conditions do appear to be dire they are not yet of the same magnitude as the Great Depression. </a:t>
            </a:r>
          </a:p>
          <a:p>
            <a:endParaRPr lang="en-US"/>
          </a:p>
          <a:p>
            <a:r>
              <a:rPr lang="en-US">
                <a:solidFill>
                  <a:srgbClr val="FF0000"/>
                </a:solidFill>
              </a:rPr>
              <a:t>GDP fell 27 percent between 1929 and 1933. In the current downturn we are only down 2.5 to 3 percent. The </a:t>
            </a:r>
            <a:r>
              <a:rPr lang="en-US"/>
              <a:t>stock market lost 90 percent of its value in the Great Depression and we are only down 35 to 40 percent now. </a:t>
            </a:r>
            <a:r>
              <a:rPr lang="en-US">
                <a:solidFill>
                  <a:srgbClr val="FF0000"/>
                </a:solidFill>
              </a:rPr>
              <a:t>One third of all banks failed in the Great Depression. And, while the current bank failures are large, they are numbered in the dozens. </a:t>
            </a:r>
          </a:p>
          <a:p>
            <a:endParaRPr lang="en-US"/>
          </a:p>
          <a:p>
            <a:r>
              <a:rPr lang="en-US"/>
              <a:t>By any metric we are not in a depression. However, the period leading up to the Great Depression has some similarities that are alarming. A period of prosperity in the 1920s led to asset price bubbles and a faltering banking system. However, the current belief is that we learned from our policy mistakes of the 1930s. The Fed has been aggressive in addressing the liquidity crisis. In addition the government appears to be near additional massive fiscal stimulus. Only time will tell whether we have better tools today to keep this downturn classified as a recession. </a:t>
            </a:r>
          </a:p>
          <a:p>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article2_graph011709012309.jpg"/>
          <p:cNvPicPr>
            <a:picLocks noChangeAspect="1" noChangeArrowheads="1"/>
          </p:cNvPicPr>
          <p:nvPr/>
        </p:nvPicPr>
        <p:blipFill>
          <a:blip r:embed="rId3"/>
          <a:srcRect/>
          <a:stretch>
            <a:fillRect/>
          </a:stretch>
        </p:blipFill>
        <p:spPr bwMode="auto">
          <a:xfrm>
            <a:off x="1524000" y="381000"/>
            <a:ext cx="5772150" cy="4238625"/>
          </a:xfrm>
          <a:prstGeom prst="rect">
            <a:avLst/>
          </a:prstGeom>
          <a:noFill/>
          <a:ln w="9525">
            <a:noFill/>
            <a:miter lim="800000"/>
            <a:headEnd/>
            <a:tailEnd/>
          </a:ln>
        </p:spPr>
      </p:pic>
      <p:sp>
        <p:nvSpPr>
          <p:cNvPr id="59395" name="TextBox 2"/>
          <p:cNvSpPr txBox="1">
            <a:spLocks noChangeArrowheads="1"/>
          </p:cNvSpPr>
          <p:nvPr/>
        </p:nvSpPr>
        <p:spPr bwMode="auto">
          <a:xfrm>
            <a:off x="228600" y="4724400"/>
            <a:ext cx="8382000" cy="2308225"/>
          </a:xfrm>
          <a:prstGeom prst="rect">
            <a:avLst/>
          </a:prstGeom>
          <a:noFill/>
          <a:ln w="9525">
            <a:noFill/>
            <a:miter lim="800000"/>
            <a:headEnd/>
            <a:tailEnd/>
          </a:ln>
        </p:spPr>
        <p:txBody>
          <a:bodyPr>
            <a:spAutoFit/>
          </a:bodyPr>
          <a:lstStyle/>
          <a:p>
            <a:r>
              <a:rPr lang="en-US" b="1"/>
              <a:t>Analyzing the News</a:t>
            </a:r>
            <a:endParaRPr lang="en-US"/>
          </a:p>
          <a:p>
            <a:r>
              <a:rPr lang="en-US"/>
              <a:t>Where are we on the business cycle? Unfortunately we won't know until later. Did the aggressive monetary and fiscal stimulus work? I'll let you know in a few years but until then we will all be speculating. Was it enough? Was it too much? Will it get better or worse? It appears we have not been able to prevent downturns nor predict their magnitude. Economic intervention is still more art than science. </a:t>
            </a:r>
          </a:p>
          <a:p>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ubtitle 2"/>
          <p:cNvSpPr>
            <a:spLocks noGrp="1"/>
          </p:cNvSpPr>
          <p:nvPr>
            <p:ph type="subTitle" idx="1"/>
          </p:nvPr>
        </p:nvSpPr>
        <p:spPr>
          <a:xfrm>
            <a:off x="206375" y="3098800"/>
            <a:ext cx="5422900" cy="619125"/>
          </a:xfrm>
        </p:spPr>
        <p:txBody>
          <a:bodyPr/>
          <a:lstStyle/>
          <a:p>
            <a:endParaRPr lang="en-US" smtClean="0"/>
          </a:p>
        </p:txBody>
      </p:sp>
      <p:sp>
        <p:nvSpPr>
          <p:cNvPr id="60419"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2590800" y="2667000"/>
            <a:ext cx="4027121" cy="1569660"/>
          </a:xfrm>
          <a:prstGeom prst="rect">
            <a:avLst/>
          </a:prstGeom>
          <a:noFill/>
        </p:spPr>
        <p:txBody>
          <a:bodyPr>
            <a:spAutoFit/>
          </a:bodyPr>
          <a:lstStyle/>
          <a:p>
            <a:pPr algn="ctr" fontAlgn="auto">
              <a:spcBef>
                <a:spcPts val="0"/>
              </a:spcBef>
              <a:spcAft>
                <a:spcPts val="0"/>
              </a:spcAft>
              <a:defRPr/>
            </a:pPr>
            <a:r>
              <a:rPr lang="en-US" sz="9600" b="1" spc="115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PPF</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2"/>
          <p:cNvSpPr txBox="1">
            <a:spLocks noChangeArrowheads="1"/>
          </p:cNvSpPr>
          <p:nvPr/>
        </p:nvSpPr>
        <p:spPr bwMode="auto">
          <a:xfrm>
            <a:off x="323850" y="1563688"/>
            <a:ext cx="2735263" cy="2647950"/>
          </a:xfrm>
          <a:prstGeom prst="rect">
            <a:avLst/>
          </a:prstGeom>
          <a:noFill/>
          <a:ln w="9525">
            <a:noFill/>
            <a:miter lim="800000"/>
            <a:headEnd/>
            <a:tailEnd/>
          </a:ln>
        </p:spPr>
        <p:txBody>
          <a:bodyPr>
            <a:spAutoFit/>
          </a:bodyPr>
          <a:lstStyle/>
          <a:p>
            <a:pPr marL="230188" indent="-230188"/>
            <a:r>
              <a:rPr lang="en-US" altLang="en-US" sz="2400">
                <a:solidFill>
                  <a:srgbClr val="000000"/>
                </a:solidFill>
              </a:rPr>
              <a:t>	The figure shows the change in the quantity of defense goods and services produced.</a:t>
            </a:r>
          </a:p>
        </p:txBody>
      </p:sp>
      <p:sp>
        <p:nvSpPr>
          <p:cNvPr id="61443"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Guns Versus Butter</a:t>
            </a:r>
          </a:p>
        </p:txBody>
      </p:sp>
      <p:pic>
        <p:nvPicPr>
          <p:cNvPr id="61444" name="Picture 4" descr="eoe0301aa"/>
          <p:cNvPicPr>
            <a:picLocks noChangeAspect="1" noChangeArrowheads="1"/>
          </p:cNvPicPr>
          <p:nvPr/>
        </p:nvPicPr>
        <p:blipFill>
          <a:blip r:embed="rId3"/>
          <a:srcRect/>
          <a:stretch>
            <a:fillRect/>
          </a:stretch>
        </p:blipFill>
        <p:spPr bwMode="auto">
          <a:xfrm>
            <a:off x="3348038" y="1303338"/>
            <a:ext cx="5638800" cy="4668837"/>
          </a:xfrm>
          <a:prstGeom prst="rect">
            <a:avLst/>
          </a:prstGeom>
          <a:noFill/>
          <a:ln w="9525">
            <a:noFill/>
            <a:miter lim="800000"/>
            <a:headEnd/>
            <a:tailEnd/>
          </a:ln>
        </p:spPr>
      </p:pic>
      <p:pic>
        <p:nvPicPr>
          <p:cNvPr id="50181" name="Picture 5" descr="eoe0301ab"/>
          <p:cNvPicPr>
            <a:picLocks noChangeAspect="1" noChangeArrowheads="1"/>
          </p:cNvPicPr>
          <p:nvPr/>
        </p:nvPicPr>
        <p:blipFill>
          <a:blip r:embed="rId4"/>
          <a:srcRect/>
          <a:stretch>
            <a:fillRect/>
          </a:stretch>
        </p:blipFill>
        <p:spPr bwMode="auto">
          <a:xfrm>
            <a:off x="3348038" y="1303338"/>
            <a:ext cx="5638800" cy="4668837"/>
          </a:xfrm>
          <a:prstGeom prst="rect">
            <a:avLst/>
          </a:prstGeom>
          <a:noFill/>
          <a:ln w="9525">
            <a:noFill/>
            <a:miter lim="800000"/>
            <a:headEnd/>
            <a:tailEnd/>
          </a:ln>
        </p:spPr>
      </p:pic>
      <p:pic>
        <p:nvPicPr>
          <p:cNvPr id="50182" name="Picture 6" descr="eoe0301ac"/>
          <p:cNvPicPr>
            <a:picLocks noChangeAspect="1" noChangeArrowheads="1"/>
          </p:cNvPicPr>
          <p:nvPr/>
        </p:nvPicPr>
        <p:blipFill>
          <a:blip r:embed="rId5"/>
          <a:srcRect/>
          <a:stretch>
            <a:fillRect/>
          </a:stretch>
        </p:blipFill>
        <p:spPr bwMode="auto">
          <a:xfrm>
            <a:off x="3348038" y="1303338"/>
            <a:ext cx="5638800" cy="4668837"/>
          </a:xfrm>
          <a:prstGeom prst="rect">
            <a:avLst/>
          </a:prstGeom>
          <a:noFill/>
          <a:ln w="9525">
            <a:noFill/>
            <a:miter lim="800000"/>
            <a:headEnd/>
            <a:tailEnd/>
          </a:ln>
        </p:spPr>
      </p:pic>
      <p:sp>
        <p:nvSpPr>
          <p:cNvPr id="50184" name="Text Box 8"/>
          <p:cNvSpPr txBox="1">
            <a:spLocks noChangeArrowheads="1"/>
          </p:cNvSpPr>
          <p:nvPr/>
        </p:nvSpPr>
        <p:spPr bwMode="auto">
          <a:xfrm>
            <a:off x="323850" y="4365625"/>
            <a:ext cx="2538413" cy="1917700"/>
          </a:xfrm>
          <a:prstGeom prst="rect">
            <a:avLst/>
          </a:prstGeom>
          <a:noFill/>
          <a:ln w="9525">
            <a:noFill/>
            <a:miter lim="800000"/>
            <a:headEnd/>
            <a:tailEnd/>
          </a:ln>
        </p:spPr>
        <p:txBody>
          <a:bodyPr>
            <a:spAutoFit/>
          </a:bodyPr>
          <a:lstStyle/>
          <a:p>
            <a:pPr marL="230188" indent="-230188"/>
            <a:r>
              <a:rPr lang="en-US" altLang="en-US" sz="2400">
                <a:solidFill>
                  <a:srgbClr val="000000"/>
                </a:solidFill>
              </a:rPr>
              <a:t>	It increases in times of war and decreases in times of peace.</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0181"/>
                                        </p:tgtEl>
                                        <p:attrNameLst>
                                          <p:attrName>style.visibility</p:attrName>
                                        </p:attrNameLst>
                                      </p:cBhvr>
                                      <p:to>
                                        <p:strVal val="visible"/>
                                      </p:to>
                                    </p:set>
                                    <p:animEffect transition="in" filter="wipe(left)">
                                      <p:cBhvr>
                                        <p:cTn id="7" dur="1000"/>
                                        <p:tgtEl>
                                          <p:spTgt spid="501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184">
                                            <p:txEl>
                                              <p:pRg st="0" end="0"/>
                                            </p:txEl>
                                          </p:spTgt>
                                        </p:tgtEl>
                                        <p:attrNameLst>
                                          <p:attrName>style.visibility</p:attrName>
                                        </p:attrNameLst>
                                      </p:cBhvr>
                                      <p:to>
                                        <p:strVal val="visible"/>
                                      </p:to>
                                    </p:set>
                                    <p:animEffect transition="in" filter="wipe(left)">
                                      <p:cBhvr>
                                        <p:cTn id="12" dur="500"/>
                                        <p:tgtEl>
                                          <p:spTgt spid="50184">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0182"/>
                                        </p:tgtEl>
                                        <p:attrNameLst>
                                          <p:attrName>style.visibility</p:attrName>
                                        </p:attrNameLst>
                                      </p:cBhvr>
                                      <p:to>
                                        <p:strVal val="visible"/>
                                      </p:to>
                                    </p:set>
                                    <p:animEffect transition="in" filter="fade">
                                      <p:cBhvr>
                                        <p:cTn id="16" dur="500"/>
                                        <p:tgtEl>
                                          <p:spTgt spid="50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250825" y="1557338"/>
            <a:ext cx="3619500" cy="48387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During the 1990s, U.S. production possibilities were shown by </a:t>
            </a:r>
            <a:r>
              <a:rPr lang="en-US" altLang="en-US" sz="2400" i="1">
                <a:solidFill>
                  <a:srgbClr val="000000"/>
                </a:solidFill>
              </a:rPr>
              <a:t>PPF</a:t>
            </a:r>
            <a:r>
              <a:rPr lang="en-US" altLang="en-US" sz="2400" baseline="-25000">
                <a:solidFill>
                  <a:srgbClr val="000000"/>
                </a:solidFill>
              </a:rPr>
              <a:t>0</a:t>
            </a:r>
            <a:r>
              <a:rPr lang="en-US" altLang="en-US" sz="2400">
                <a:solidFill>
                  <a:srgbClr val="000000"/>
                </a:solidFill>
              </a:rPr>
              <a:t>.</a:t>
            </a:r>
          </a:p>
          <a:p>
            <a:pPr>
              <a:spcBef>
                <a:spcPct val="50000"/>
              </a:spcBef>
            </a:pPr>
            <a:r>
              <a:rPr lang="en-US" altLang="en-US" sz="2400">
                <a:solidFill>
                  <a:srgbClr val="000000"/>
                </a:solidFill>
              </a:rPr>
              <a:t>President Reagan  raised the stakes in the Cold War and the United States was producing at point </a:t>
            </a:r>
            <a:r>
              <a:rPr lang="en-US" altLang="en-US" sz="2400" i="1">
                <a:solidFill>
                  <a:srgbClr val="000000"/>
                </a:solidFill>
              </a:rPr>
              <a:t>A</a:t>
            </a:r>
            <a:r>
              <a:rPr lang="en-US" altLang="en-US" sz="2400">
                <a:solidFill>
                  <a:srgbClr val="000000"/>
                </a:solidFill>
              </a:rPr>
              <a:t>.</a:t>
            </a:r>
          </a:p>
          <a:p>
            <a:pPr>
              <a:spcBef>
                <a:spcPct val="50000"/>
              </a:spcBef>
            </a:pPr>
            <a:r>
              <a:rPr lang="en-US" altLang="en-US" sz="2400">
                <a:solidFill>
                  <a:srgbClr val="000000"/>
                </a:solidFill>
              </a:rPr>
              <a:t>By mid-1990s, the United States enjoyed a peace dividend and production  moved to point </a:t>
            </a:r>
            <a:r>
              <a:rPr lang="en-US" altLang="en-US" sz="2400" i="1">
                <a:solidFill>
                  <a:srgbClr val="000000"/>
                </a:solidFill>
              </a:rPr>
              <a:t>B.</a:t>
            </a:r>
          </a:p>
        </p:txBody>
      </p:sp>
      <p:sp>
        <p:nvSpPr>
          <p:cNvPr id="62467"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Guns Versus Butter</a:t>
            </a:r>
          </a:p>
        </p:txBody>
      </p:sp>
      <p:pic>
        <p:nvPicPr>
          <p:cNvPr id="62468" name="Picture 7" descr="eoe0301ba"/>
          <p:cNvPicPr>
            <a:picLocks noChangeAspect="1" noChangeArrowheads="1"/>
          </p:cNvPicPr>
          <p:nvPr/>
        </p:nvPicPr>
        <p:blipFill>
          <a:blip r:embed="rId3"/>
          <a:srcRect/>
          <a:stretch>
            <a:fillRect/>
          </a:stretch>
        </p:blipFill>
        <p:spPr bwMode="auto">
          <a:xfrm>
            <a:off x="4067175" y="1628775"/>
            <a:ext cx="4857750" cy="4762500"/>
          </a:xfrm>
          <a:prstGeom prst="rect">
            <a:avLst/>
          </a:prstGeom>
          <a:noFill/>
          <a:ln w="9525">
            <a:noFill/>
            <a:miter lim="800000"/>
            <a:headEnd/>
            <a:tailEnd/>
          </a:ln>
        </p:spPr>
      </p:pic>
      <p:pic>
        <p:nvPicPr>
          <p:cNvPr id="51208" name="Picture 8" descr="eoe0301bb"/>
          <p:cNvPicPr>
            <a:picLocks noChangeAspect="1" noChangeArrowheads="1"/>
          </p:cNvPicPr>
          <p:nvPr/>
        </p:nvPicPr>
        <p:blipFill>
          <a:blip r:embed="rId4"/>
          <a:srcRect/>
          <a:stretch>
            <a:fillRect/>
          </a:stretch>
        </p:blipFill>
        <p:spPr bwMode="auto">
          <a:xfrm>
            <a:off x="4067175" y="1628775"/>
            <a:ext cx="4857750" cy="4762500"/>
          </a:xfrm>
          <a:prstGeom prst="rect">
            <a:avLst/>
          </a:prstGeom>
          <a:noFill/>
          <a:ln w="9525">
            <a:noFill/>
            <a:miter lim="800000"/>
            <a:headEnd/>
            <a:tailEnd/>
          </a:ln>
        </p:spPr>
      </p:pic>
      <p:pic>
        <p:nvPicPr>
          <p:cNvPr id="51209" name="Picture 9" descr="eoe0301bc"/>
          <p:cNvPicPr>
            <a:picLocks noChangeAspect="1" noChangeArrowheads="1"/>
          </p:cNvPicPr>
          <p:nvPr/>
        </p:nvPicPr>
        <p:blipFill>
          <a:blip r:embed="rId5"/>
          <a:srcRect/>
          <a:stretch>
            <a:fillRect/>
          </a:stretch>
        </p:blipFill>
        <p:spPr bwMode="auto">
          <a:xfrm>
            <a:off x="4067175" y="1628775"/>
            <a:ext cx="4857750" cy="4762500"/>
          </a:xfrm>
          <a:prstGeom prst="rect">
            <a:avLst/>
          </a:prstGeom>
          <a:noFill/>
          <a:ln w="9525">
            <a:noFill/>
            <a:miter lim="800000"/>
            <a:headEnd/>
            <a:tailEnd/>
          </a:ln>
        </p:spPr>
      </p:pic>
      <p:pic>
        <p:nvPicPr>
          <p:cNvPr id="51210" name="Picture 10" descr="eoe0301bd"/>
          <p:cNvPicPr>
            <a:picLocks noChangeAspect="1" noChangeArrowheads="1"/>
          </p:cNvPicPr>
          <p:nvPr/>
        </p:nvPicPr>
        <p:blipFill>
          <a:blip r:embed="rId6"/>
          <a:srcRect/>
          <a:stretch>
            <a:fillRect/>
          </a:stretch>
        </p:blipFill>
        <p:spPr bwMode="auto">
          <a:xfrm>
            <a:off x="4067175" y="1628775"/>
            <a:ext cx="4857750" cy="47625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202">
                                            <p:txEl>
                                              <p:pRg st="1" end="1"/>
                                            </p:txEl>
                                          </p:spTgt>
                                        </p:tgtEl>
                                        <p:attrNameLst>
                                          <p:attrName>style.visibility</p:attrName>
                                        </p:attrNameLst>
                                      </p:cBhvr>
                                      <p:to>
                                        <p:strVal val="visible"/>
                                      </p:to>
                                    </p:set>
                                    <p:animEffect transition="in" filter="wipe(left)">
                                      <p:cBhvr>
                                        <p:cTn id="7" dur="500"/>
                                        <p:tgtEl>
                                          <p:spTgt spid="51202">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208"/>
                                        </p:tgtEl>
                                        <p:attrNameLst>
                                          <p:attrName>style.visibility</p:attrName>
                                        </p:attrNameLst>
                                      </p:cBhvr>
                                      <p:to>
                                        <p:strVal val="visible"/>
                                      </p:to>
                                    </p:set>
                                    <p:animEffect transition="in" filter="fade">
                                      <p:cBhvr>
                                        <p:cTn id="11" dur="500"/>
                                        <p:tgtEl>
                                          <p:spTgt spid="5120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1202">
                                            <p:txEl>
                                              <p:pRg st="2" end="2"/>
                                            </p:txEl>
                                          </p:spTgt>
                                        </p:tgtEl>
                                        <p:attrNameLst>
                                          <p:attrName>style.visibility</p:attrName>
                                        </p:attrNameLst>
                                      </p:cBhvr>
                                      <p:to>
                                        <p:strVal val="visible"/>
                                      </p:to>
                                    </p:set>
                                    <p:animEffect transition="in" filter="wipe(left)">
                                      <p:cBhvr>
                                        <p:cTn id="16" dur="500"/>
                                        <p:tgtEl>
                                          <p:spTgt spid="51202">
                                            <p:txEl>
                                              <p:pRg st="2" end="2"/>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51209"/>
                                        </p:tgtEl>
                                        <p:attrNameLst>
                                          <p:attrName>style.visibility</p:attrName>
                                        </p:attrNameLst>
                                      </p:cBhvr>
                                      <p:to>
                                        <p:strVal val="visible"/>
                                      </p:to>
                                    </p:set>
                                    <p:animEffect transition="in" filter="wipe(down)">
                                      <p:cBhvr>
                                        <p:cTn id="20" dur="1000"/>
                                        <p:tgtEl>
                                          <p:spTgt spid="51209"/>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51210"/>
                                        </p:tgtEl>
                                        <p:attrNameLst>
                                          <p:attrName>style.visibility</p:attrName>
                                        </p:attrNameLst>
                                      </p:cBhvr>
                                      <p:to>
                                        <p:strVal val="visible"/>
                                      </p:to>
                                    </p:set>
                                    <p:animEffect transition="in" filter="fade">
                                      <p:cBhvr>
                                        <p:cTn id="24" dur="500"/>
                                        <p:tgtEl>
                                          <p:spTgt spid="51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2"/>
          <p:cNvSpPr txBox="1">
            <a:spLocks noChangeArrowheads="1"/>
          </p:cNvSpPr>
          <p:nvPr/>
        </p:nvSpPr>
        <p:spPr bwMode="auto">
          <a:xfrm>
            <a:off x="250825" y="1557338"/>
            <a:ext cx="3619500" cy="447357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During the next decade, production possibilities expanded to </a:t>
            </a:r>
            <a:r>
              <a:rPr lang="en-US" altLang="en-US" sz="2400" i="1">
                <a:solidFill>
                  <a:srgbClr val="000000"/>
                </a:solidFill>
              </a:rPr>
              <a:t>PPF</a:t>
            </a:r>
            <a:r>
              <a:rPr lang="en-US" altLang="en-US" sz="2400" baseline="-25000">
                <a:solidFill>
                  <a:srgbClr val="000000"/>
                </a:solidFill>
              </a:rPr>
              <a:t>1</a:t>
            </a:r>
            <a:r>
              <a:rPr lang="en-US" altLang="en-US" sz="2400">
                <a:solidFill>
                  <a:srgbClr val="000000"/>
                </a:solidFill>
              </a:rPr>
              <a:t>.</a:t>
            </a:r>
          </a:p>
          <a:p>
            <a:pPr>
              <a:spcBef>
                <a:spcPct val="50000"/>
              </a:spcBef>
            </a:pPr>
            <a:r>
              <a:rPr lang="en-US" altLang="en-US" sz="2400">
                <a:solidFill>
                  <a:srgbClr val="000000"/>
                </a:solidFill>
              </a:rPr>
              <a:t>The United States could have kept defense production constant and moved to point </a:t>
            </a:r>
            <a:r>
              <a:rPr lang="en-US" altLang="en-US" sz="2400" i="1">
                <a:solidFill>
                  <a:srgbClr val="000000"/>
                </a:solidFill>
              </a:rPr>
              <a:t>C</a:t>
            </a:r>
            <a:r>
              <a:rPr lang="en-US" altLang="en-US" sz="2400">
                <a:solidFill>
                  <a:srgbClr val="000000"/>
                </a:solidFill>
              </a:rPr>
              <a:t>.</a:t>
            </a:r>
          </a:p>
          <a:p>
            <a:pPr>
              <a:spcBef>
                <a:spcPct val="50000"/>
              </a:spcBef>
            </a:pPr>
            <a:r>
              <a:rPr lang="en-US" altLang="en-US" sz="2400">
                <a:solidFill>
                  <a:srgbClr val="000000"/>
                </a:solidFill>
              </a:rPr>
              <a:t>But after 9/11, defense production increased and the United States moved to point </a:t>
            </a:r>
            <a:r>
              <a:rPr lang="en-US" altLang="en-US" sz="2400" i="1">
                <a:solidFill>
                  <a:srgbClr val="000000"/>
                </a:solidFill>
              </a:rPr>
              <a:t>D</a:t>
            </a:r>
            <a:r>
              <a:rPr lang="en-US" altLang="en-US" sz="2400">
                <a:solidFill>
                  <a:srgbClr val="000000"/>
                </a:solidFill>
              </a:rPr>
              <a:t>.</a:t>
            </a:r>
            <a:endParaRPr lang="en-US" altLang="en-US" sz="2400" i="1">
              <a:solidFill>
                <a:srgbClr val="000000"/>
              </a:solidFill>
            </a:endParaRPr>
          </a:p>
        </p:txBody>
      </p:sp>
      <p:sp>
        <p:nvSpPr>
          <p:cNvPr id="63491" name="Rectangle 3"/>
          <p:cNvSpPr>
            <a:spLocks noChangeArrowheads="1"/>
          </p:cNvSpPr>
          <p:nvPr/>
        </p:nvSpPr>
        <p:spPr bwMode="auto">
          <a:xfrm>
            <a:off x="1371600" y="685800"/>
            <a:ext cx="5410200" cy="519113"/>
          </a:xfrm>
          <a:prstGeom prst="rect">
            <a:avLst/>
          </a:prstGeom>
          <a:noFill/>
          <a:ln w="9525">
            <a:noFill/>
            <a:miter lim="800000"/>
            <a:headEnd/>
            <a:tailEnd/>
          </a:ln>
        </p:spPr>
        <p:txBody>
          <a:bodyPr>
            <a:spAutoFit/>
          </a:bodyPr>
          <a:lstStyle/>
          <a:p>
            <a:r>
              <a:rPr lang="en-US" altLang="en-US" sz="2800" b="1">
                <a:solidFill>
                  <a:srgbClr val="2656C0"/>
                </a:solidFill>
              </a:rPr>
              <a:t>Guns Versus Butter</a:t>
            </a:r>
          </a:p>
        </p:txBody>
      </p:sp>
      <p:pic>
        <p:nvPicPr>
          <p:cNvPr id="63492" name="Picture 4" descr="eoe0301ba"/>
          <p:cNvPicPr>
            <a:picLocks noChangeAspect="1" noChangeArrowheads="1"/>
          </p:cNvPicPr>
          <p:nvPr/>
        </p:nvPicPr>
        <p:blipFill>
          <a:blip r:embed="rId3"/>
          <a:srcRect/>
          <a:stretch>
            <a:fillRect/>
          </a:stretch>
        </p:blipFill>
        <p:spPr bwMode="auto">
          <a:xfrm>
            <a:off x="4067175" y="1628775"/>
            <a:ext cx="4857750" cy="4762500"/>
          </a:xfrm>
          <a:prstGeom prst="rect">
            <a:avLst/>
          </a:prstGeom>
          <a:noFill/>
          <a:ln w="9525">
            <a:noFill/>
            <a:miter lim="800000"/>
            <a:headEnd/>
            <a:tailEnd/>
          </a:ln>
        </p:spPr>
      </p:pic>
      <p:pic>
        <p:nvPicPr>
          <p:cNvPr id="63493" name="Picture 5" descr="eoe0301bb"/>
          <p:cNvPicPr>
            <a:picLocks noChangeAspect="1" noChangeArrowheads="1"/>
          </p:cNvPicPr>
          <p:nvPr/>
        </p:nvPicPr>
        <p:blipFill>
          <a:blip r:embed="rId4"/>
          <a:srcRect/>
          <a:stretch>
            <a:fillRect/>
          </a:stretch>
        </p:blipFill>
        <p:spPr bwMode="auto">
          <a:xfrm>
            <a:off x="4067175" y="1628775"/>
            <a:ext cx="4857750" cy="4762500"/>
          </a:xfrm>
          <a:prstGeom prst="rect">
            <a:avLst/>
          </a:prstGeom>
          <a:noFill/>
          <a:ln w="9525">
            <a:noFill/>
            <a:miter lim="800000"/>
            <a:headEnd/>
            <a:tailEnd/>
          </a:ln>
        </p:spPr>
      </p:pic>
      <p:pic>
        <p:nvPicPr>
          <p:cNvPr id="63494" name="Picture 6" descr="eoe0301bc"/>
          <p:cNvPicPr>
            <a:picLocks noChangeAspect="1" noChangeArrowheads="1"/>
          </p:cNvPicPr>
          <p:nvPr/>
        </p:nvPicPr>
        <p:blipFill>
          <a:blip r:embed="rId5"/>
          <a:srcRect/>
          <a:stretch>
            <a:fillRect/>
          </a:stretch>
        </p:blipFill>
        <p:spPr bwMode="auto">
          <a:xfrm>
            <a:off x="4067175" y="1628775"/>
            <a:ext cx="4857750" cy="4762500"/>
          </a:xfrm>
          <a:prstGeom prst="rect">
            <a:avLst/>
          </a:prstGeom>
          <a:noFill/>
          <a:ln w="9525">
            <a:noFill/>
            <a:miter lim="800000"/>
            <a:headEnd/>
            <a:tailEnd/>
          </a:ln>
        </p:spPr>
      </p:pic>
      <p:pic>
        <p:nvPicPr>
          <p:cNvPr id="63495" name="Picture 7" descr="eoe0301bd"/>
          <p:cNvPicPr>
            <a:picLocks noChangeAspect="1" noChangeArrowheads="1"/>
          </p:cNvPicPr>
          <p:nvPr/>
        </p:nvPicPr>
        <p:blipFill>
          <a:blip r:embed="rId6"/>
          <a:srcRect/>
          <a:stretch>
            <a:fillRect/>
          </a:stretch>
        </p:blipFill>
        <p:spPr bwMode="auto">
          <a:xfrm>
            <a:off x="4067175" y="1628775"/>
            <a:ext cx="4857750" cy="4762500"/>
          </a:xfrm>
          <a:prstGeom prst="rect">
            <a:avLst/>
          </a:prstGeom>
          <a:noFill/>
          <a:ln w="9525">
            <a:noFill/>
            <a:miter lim="800000"/>
            <a:headEnd/>
            <a:tailEnd/>
          </a:ln>
        </p:spPr>
      </p:pic>
      <p:pic>
        <p:nvPicPr>
          <p:cNvPr id="52232" name="Picture 8" descr="eoe0301be"/>
          <p:cNvPicPr>
            <a:picLocks noChangeAspect="1" noChangeArrowheads="1"/>
          </p:cNvPicPr>
          <p:nvPr/>
        </p:nvPicPr>
        <p:blipFill>
          <a:blip r:embed="rId7"/>
          <a:srcRect/>
          <a:stretch>
            <a:fillRect/>
          </a:stretch>
        </p:blipFill>
        <p:spPr bwMode="auto">
          <a:xfrm>
            <a:off x="4067175" y="1628775"/>
            <a:ext cx="4857750" cy="4762500"/>
          </a:xfrm>
          <a:prstGeom prst="rect">
            <a:avLst/>
          </a:prstGeom>
          <a:noFill/>
          <a:ln w="9525">
            <a:noFill/>
            <a:miter lim="800000"/>
            <a:headEnd/>
            <a:tailEnd/>
          </a:ln>
        </p:spPr>
      </p:pic>
      <p:pic>
        <p:nvPicPr>
          <p:cNvPr id="52233" name="Picture 9" descr="eoe0301bf"/>
          <p:cNvPicPr>
            <a:picLocks noChangeAspect="1" noChangeArrowheads="1"/>
          </p:cNvPicPr>
          <p:nvPr/>
        </p:nvPicPr>
        <p:blipFill>
          <a:blip r:embed="rId8"/>
          <a:srcRect/>
          <a:stretch>
            <a:fillRect/>
          </a:stretch>
        </p:blipFill>
        <p:spPr bwMode="auto">
          <a:xfrm>
            <a:off x="4067175" y="1628775"/>
            <a:ext cx="4857750" cy="4762500"/>
          </a:xfrm>
          <a:prstGeom prst="rect">
            <a:avLst/>
          </a:prstGeom>
          <a:noFill/>
          <a:ln w="9525">
            <a:noFill/>
            <a:miter lim="800000"/>
            <a:headEnd/>
            <a:tailEnd/>
          </a:ln>
        </p:spPr>
      </p:pic>
      <p:pic>
        <p:nvPicPr>
          <p:cNvPr id="52234" name="Picture 10" descr="eoe0301bg"/>
          <p:cNvPicPr>
            <a:picLocks noChangeAspect="1" noChangeArrowheads="1"/>
          </p:cNvPicPr>
          <p:nvPr/>
        </p:nvPicPr>
        <p:blipFill>
          <a:blip r:embed="rId9"/>
          <a:srcRect/>
          <a:stretch>
            <a:fillRect/>
          </a:stretch>
        </p:blipFill>
        <p:spPr bwMode="auto">
          <a:xfrm>
            <a:off x="4067175" y="1628775"/>
            <a:ext cx="4857750" cy="4762500"/>
          </a:xfrm>
          <a:prstGeom prst="rect">
            <a:avLst/>
          </a:prstGeom>
          <a:noFill/>
          <a:ln w="9525">
            <a:noFill/>
            <a:miter lim="800000"/>
            <a:headEnd/>
            <a:tailEnd/>
          </a:ln>
        </p:spPr>
      </p:pic>
      <p:pic>
        <p:nvPicPr>
          <p:cNvPr id="52235" name="Picture 11" descr="eoe0301bh"/>
          <p:cNvPicPr>
            <a:picLocks noChangeAspect="1" noChangeArrowheads="1"/>
          </p:cNvPicPr>
          <p:nvPr/>
        </p:nvPicPr>
        <p:blipFill>
          <a:blip r:embed="rId10"/>
          <a:srcRect/>
          <a:stretch>
            <a:fillRect/>
          </a:stretch>
        </p:blipFill>
        <p:spPr bwMode="auto">
          <a:xfrm>
            <a:off x="4067175" y="1628775"/>
            <a:ext cx="4857750" cy="47625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232"/>
                                        </p:tgtEl>
                                        <p:attrNameLst>
                                          <p:attrName>style.visibility</p:attrName>
                                        </p:attrNameLst>
                                      </p:cBhvr>
                                      <p:to>
                                        <p:strVal val="visible"/>
                                      </p:to>
                                    </p:set>
                                    <p:animEffect transition="in" filter="wipe(left)">
                                      <p:cBhvr>
                                        <p:cTn id="7" dur="1000"/>
                                        <p:tgtEl>
                                          <p:spTgt spid="522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226">
                                            <p:txEl>
                                              <p:pRg st="1" end="1"/>
                                            </p:txEl>
                                          </p:spTgt>
                                        </p:tgtEl>
                                        <p:attrNameLst>
                                          <p:attrName>style.visibility</p:attrName>
                                        </p:attrNameLst>
                                      </p:cBhvr>
                                      <p:to>
                                        <p:strVal val="visible"/>
                                      </p:to>
                                    </p:set>
                                    <p:animEffect transition="in" filter="wipe(left)">
                                      <p:cBhvr>
                                        <p:cTn id="12" dur="500"/>
                                        <p:tgtEl>
                                          <p:spTgt spid="52226">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2233"/>
                                        </p:tgtEl>
                                        <p:attrNameLst>
                                          <p:attrName>style.visibility</p:attrName>
                                        </p:attrNameLst>
                                      </p:cBhvr>
                                      <p:to>
                                        <p:strVal val="visible"/>
                                      </p:to>
                                    </p:set>
                                    <p:animEffect transition="in" filter="fade">
                                      <p:cBhvr>
                                        <p:cTn id="16" dur="500"/>
                                        <p:tgtEl>
                                          <p:spTgt spid="5223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2226">
                                            <p:txEl>
                                              <p:pRg st="2" end="2"/>
                                            </p:txEl>
                                          </p:spTgt>
                                        </p:tgtEl>
                                        <p:attrNameLst>
                                          <p:attrName>style.visibility</p:attrName>
                                        </p:attrNameLst>
                                      </p:cBhvr>
                                      <p:to>
                                        <p:strVal val="visible"/>
                                      </p:to>
                                    </p:set>
                                    <p:animEffect transition="in" filter="wipe(left)">
                                      <p:cBhvr>
                                        <p:cTn id="21" dur="500"/>
                                        <p:tgtEl>
                                          <p:spTgt spid="52226">
                                            <p:txEl>
                                              <p:pRg st="2" end="2"/>
                                            </p:txEl>
                                          </p:spTgt>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2234"/>
                                        </p:tgtEl>
                                        <p:attrNameLst>
                                          <p:attrName>style.visibility</p:attrName>
                                        </p:attrNameLst>
                                      </p:cBhvr>
                                      <p:to>
                                        <p:strVal val="visible"/>
                                      </p:to>
                                    </p:set>
                                    <p:animEffect transition="in" filter="wipe(left)">
                                      <p:cBhvr>
                                        <p:cTn id="25" dur="1000"/>
                                        <p:tgtEl>
                                          <p:spTgt spid="52234"/>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52235"/>
                                        </p:tgtEl>
                                        <p:attrNameLst>
                                          <p:attrName>style.visibility</p:attrName>
                                        </p:attrNameLst>
                                      </p:cBhvr>
                                      <p:to>
                                        <p:strVal val="visible"/>
                                      </p:to>
                                    </p:set>
                                    <p:animEffect transition="in" filter="fade">
                                      <p:cBhvr>
                                        <p:cTn id="29" dur="500"/>
                                        <p:tgtEl>
                                          <p:spTgt spid="5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FIRST things FIRST:</a:t>
            </a:r>
          </a:p>
        </p:txBody>
      </p:sp>
      <p:sp>
        <p:nvSpPr>
          <p:cNvPr id="36867" name="Content Placeholder 2"/>
          <p:cNvSpPr>
            <a:spLocks noGrp="1"/>
          </p:cNvSpPr>
          <p:nvPr>
            <p:ph idx="1"/>
          </p:nvPr>
        </p:nvSpPr>
        <p:spPr/>
        <p:txBody>
          <a:bodyPr/>
          <a:lstStyle/>
          <a:p>
            <a:r>
              <a:rPr lang="en-US" smtClean="0"/>
              <a:t>DETERMINE what they know</a:t>
            </a:r>
          </a:p>
          <a:p>
            <a:pPr marL="969963" lvl="1" indent="-514350">
              <a:buFontTx/>
              <a:buAutoNum type="arabicPeriod"/>
            </a:pPr>
            <a:r>
              <a:rPr lang="en-US" smtClean="0"/>
              <a:t>Correctly Draw and Label the following graphs: S/D, LS/LD, SLF/DLF, AS/AD, MS/MD, PPF, PF</a:t>
            </a:r>
          </a:p>
          <a:p>
            <a:endParaRPr lang="en-US" smtClean="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8"/>
          <p:cNvSpPr txBox="1">
            <a:spLocks noChangeArrowheads="1"/>
          </p:cNvSpPr>
          <p:nvPr/>
        </p:nvSpPr>
        <p:spPr bwMode="auto">
          <a:xfrm>
            <a:off x="1403350" y="620713"/>
            <a:ext cx="7129463" cy="519112"/>
          </a:xfrm>
          <a:prstGeom prst="rect">
            <a:avLst/>
          </a:prstGeom>
          <a:noFill/>
          <a:ln w="9525">
            <a:noFill/>
            <a:miter lim="800000"/>
            <a:headEnd/>
            <a:tailEnd/>
          </a:ln>
        </p:spPr>
        <p:txBody>
          <a:bodyPr>
            <a:spAutoFit/>
          </a:bodyPr>
          <a:lstStyle/>
          <a:p>
            <a:r>
              <a:rPr lang="en-US" altLang="en-US" sz="2800" b="1">
                <a:solidFill>
                  <a:srgbClr val="00A87E"/>
                </a:solidFill>
              </a:rPr>
              <a:t>Hong Kong’s Rapid Economic Growth</a:t>
            </a:r>
          </a:p>
        </p:txBody>
      </p:sp>
      <p:sp>
        <p:nvSpPr>
          <p:cNvPr id="3081" name="Rectangle 9"/>
          <p:cNvSpPr>
            <a:spLocks noChangeArrowheads="1"/>
          </p:cNvSpPr>
          <p:nvPr/>
        </p:nvSpPr>
        <p:spPr bwMode="auto">
          <a:xfrm>
            <a:off x="34925" y="1700213"/>
            <a:ext cx="2952750" cy="4968875"/>
          </a:xfrm>
          <a:prstGeom prst="rect">
            <a:avLst/>
          </a:prstGeom>
          <a:noFill/>
          <a:ln w="9525">
            <a:noFill/>
            <a:miter lim="800000"/>
            <a:headEnd/>
            <a:tailEnd/>
          </a:ln>
        </p:spPr>
        <p:txBody>
          <a:bodyPr/>
          <a:lstStyle/>
          <a:p>
            <a:pPr marL="122238" lvl="1" indent="-7938">
              <a:lnSpc>
                <a:spcPct val="105000"/>
              </a:lnSpc>
              <a:spcBef>
                <a:spcPct val="50000"/>
              </a:spcBef>
            </a:pPr>
            <a:r>
              <a:rPr lang="en-US" sz="2400">
                <a:solidFill>
                  <a:srgbClr val="000000"/>
                </a:solidFill>
              </a:rPr>
              <a:t>In 1960, Hong Kong’s production possibilities were</a:t>
            </a:r>
            <a:br>
              <a:rPr lang="en-US" sz="2400">
                <a:solidFill>
                  <a:srgbClr val="000000"/>
                </a:solidFill>
              </a:rPr>
            </a:br>
            <a:r>
              <a:rPr lang="en-US" sz="2400">
                <a:solidFill>
                  <a:srgbClr val="000000"/>
                </a:solidFill>
              </a:rPr>
              <a:t>25 percent of those in the United States.</a:t>
            </a:r>
          </a:p>
          <a:p>
            <a:pPr marL="122238" lvl="1" indent="-7938">
              <a:lnSpc>
                <a:spcPct val="105000"/>
              </a:lnSpc>
              <a:spcBef>
                <a:spcPct val="50000"/>
              </a:spcBef>
            </a:pPr>
            <a:r>
              <a:rPr lang="en-US" sz="2400">
                <a:solidFill>
                  <a:srgbClr val="000000"/>
                </a:solidFill>
              </a:rPr>
              <a:t>In 1960, the United States and Hong Kong produced at point </a:t>
            </a:r>
            <a:r>
              <a:rPr lang="en-US" sz="2400" i="1">
                <a:solidFill>
                  <a:srgbClr val="000000"/>
                </a:solidFill>
              </a:rPr>
              <a:t>A </a:t>
            </a:r>
            <a:r>
              <a:rPr lang="en-US" sz="2400">
                <a:solidFill>
                  <a:srgbClr val="000000"/>
                </a:solidFill>
              </a:rPr>
              <a:t>on their respective </a:t>
            </a:r>
            <a:r>
              <a:rPr lang="en-US" sz="2400" i="1">
                <a:solidFill>
                  <a:srgbClr val="000000"/>
                </a:solidFill>
              </a:rPr>
              <a:t>PPF</a:t>
            </a:r>
            <a:r>
              <a:rPr lang="en-US" sz="2400">
                <a:solidFill>
                  <a:srgbClr val="000000"/>
                </a:solidFill>
              </a:rPr>
              <a:t>s. </a:t>
            </a:r>
          </a:p>
          <a:p>
            <a:pPr marL="122238" lvl="1" indent="-7938">
              <a:lnSpc>
                <a:spcPct val="105000"/>
              </a:lnSpc>
              <a:spcBef>
                <a:spcPct val="50000"/>
              </a:spcBef>
            </a:pPr>
            <a:endParaRPr lang="en-US" sz="2400">
              <a:solidFill>
                <a:srgbClr val="000000"/>
              </a:solidFill>
            </a:endParaRPr>
          </a:p>
        </p:txBody>
      </p:sp>
      <p:pic>
        <p:nvPicPr>
          <p:cNvPr id="64516" name="Picture 15" descr="eog0301a"/>
          <p:cNvPicPr>
            <a:picLocks noChangeAspect="1" noChangeArrowheads="1"/>
          </p:cNvPicPr>
          <p:nvPr/>
        </p:nvPicPr>
        <p:blipFill>
          <a:blip r:embed="rId3"/>
          <a:srcRect/>
          <a:stretch>
            <a:fillRect/>
          </a:stretch>
        </p:blipFill>
        <p:spPr bwMode="auto">
          <a:xfrm>
            <a:off x="3059113" y="1628775"/>
            <a:ext cx="5959475" cy="3819525"/>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81">
                                            <p:txEl>
                                              <p:pRg st="1" end="1"/>
                                            </p:txEl>
                                          </p:spTgt>
                                        </p:tgtEl>
                                        <p:attrNameLst>
                                          <p:attrName>style.visibility</p:attrName>
                                        </p:attrNameLst>
                                      </p:cBhvr>
                                      <p:to>
                                        <p:strVal val="visible"/>
                                      </p:to>
                                    </p:set>
                                    <p:animEffect transition="in" filter="wipe(left)">
                                      <p:cBhvr>
                                        <p:cTn id="7" dur="500"/>
                                        <p:tgtEl>
                                          <p:spTgt spid="30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1" grpId="0" build="p" bldLvl="2" autoUpdateAnimBg="0" advAuto="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5"/>
          <p:cNvSpPr txBox="1">
            <a:spLocks noChangeArrowheads="1"/>
          </p:cNvSpPr>
          <p:nvPr/>
        </p:nvSpPr>
        <p:spPr bwMode="auto">
          <a:xfrm>
            <a:off x="1403350" y="620713"/>
            <a:ext cx="7129463" cy="519112"/>
          </a:xfrm>
          <a:prstGeom prst="rect">
            <a:avLst/>
          </a:prstGeom>
          <a:noFill/>
          <a:ln w="9525">
            <a:noFill/>
            <a:miter lim="800000"/>
            <a:headEnd/>
            <a:tailEnd/>
          </a:ln>
        </p:spPr>
        <p:txBody>
          <a:bodyPr>
            <a:spAutoFit/>
          </a:bodyPr>
          <a:lstStyle/>
          <a:p>
            <a:r>
              <a:rPr lang="en-US" altLang="en-US" sz="2800" b="1">
                <a:solidFill>
                  <a:srgbClr val="00A87E"/>
                </a:solidFill>
              </a:rPr>
              <a:t>Hong Kong’s Rapid Economic Growth</a:t>
            </a:r>
          </a:p>
        </p:txBody>
      </p:sp>
      <p:sp>
        <p:nvSpPr>
          <p:cNvPr id="22534" name="Rectangle 6"/>
          <p:cNvSpPr>
            <a:spLocks noChangeArrowheads="1"/>
          </p:cNvSpPr>
          <p:nvPr/>
        </p:nvSpPr>
        <p:spPr bwMode="auto">
          <a:xfrm>
            <a:off x="34925" y="1844675"/>
            <a:ext cx="2808288" cy="2592388"/>
          </a:xfrm>
          <a:prstGeom prst="rect">
            <a:avLst/>
          </a:prstGeom>
          <a:noFill/>
          <a:ln w="9525">
            <a:noFill/>
            <a:miter lim="800000"/>
            <a:headEnd/>
            <a:tailEnd/>
          </a:ln>
        </p:spPr>
        <p:txBody>
          <a:bodyPr/>
          <a:lstStyle/>
          <a:p>
            <a:pPr marL="122238" lvl="1" indent="-7938">
              <a:lnSpc>
                <a:spcPct val="105000"/>
              </a:lnSpc>
              <a:spcBef>
                <a:spcPct val="50000"/>
              </a:spcBef>
            </a:pPr>
            <a:r>
              <a:rPr lang="en-US" sz="2400">
                <a:solidFill>
                  <a:srgbClr val="000000"/>
                </a:solidFill>
              </a:rPr>
              <a:t>Hong Kong allocated more resources to producing capital goods than the United States did. </a:t>
            </a:r>
          </a:p>
        </p:txBody>
      </p:sp>
      <p:sp>
        <p:nvSpPr>
          <p:cNvPr id="22536" name="Rectangle 8"/>
          <p:cNvSpPr>
            <a:spLocks noChangeArrowheads="1"/>
          </p:cNvSpPr>
          <p:nvPr/>
        </p:nvSpPr>
        <p:spPr bwMode="auto">
          <a:xfrm>
            <a:off x="34925" y="4435475"/>
            <a:ext cx="2808288" cy="1873250"/>
          </a:xfrm>
          <a:prstGeom prst="rect">
            <a:avLst/>
          </a:prstGeom>
          <a:noFill/>
          <a:ln w="9525">
            <a:noFill/>
            <a:miter lim="800000"/>
            <a:headEnd/>
            <a:tailEnd/>
          </a:ln>
        </p:spPr>
        <p:txBody>
          <a:bodyPr/>
          <a:lstStyle/>
          <a:p>
            <a:pPr marL="122238" lvl="1" indent="-7938">
              <a:lnSpc>
                <a:spcPct val="105000"/>
              </a:lnSpc>
              <a:spcBef>
                <a:spcPct val="50000"/>
              </a:spcBef>
            </a:pPr>
            <a:r>
              <a:rPr lang="en-US" sz="2400">
                <a:solidFill>
                  <a:srgbClr val="000000"/>
                </a:solidFill>
              </a:rPr>
              <a:t>And by 2008, Hong Kong’s </a:t>
            </a:r>
            <a:r>
              <a:rPr lang="en-US" sz="2400" i="1">
                <a:solidFill>
                  <a:srgbClr val="000000"/>
                </a:solidFill>
              </a:rPr>
              <a:t>PPF</a:t>
            </a:r>
            <a:r>
              <a:rPr lang="en-US" sz="2400">
                <a:solidFill>
                  <a:srgbClr val="000000"/>
                </a:solidFill>
              </a:rPr>
              <a:t> was 80 percent of U.S. </a:t>
            </a:r>
            <a:r>
              <a:rPr lang="en-US" sz="2400" i="1">
                <a:solidFill>
                  <a:srgbClr val="000000"/>
                </a:solidFill>
              </a:rPr>
              <a:t>PPF</a:t>
            </a:r>
            <a:r>
              <a:rPr lang="en-US" sz="2400">
                <a:solidFill>
                  <a:srgbClr val="000000"/>
                </a:solidFill>
              </a:rPr>
              <a:t>. </a:t>
            </a:r>
          </a:p>
        </p:txBody>
      </p:sp>
      <p:pic>
        <p:nvPicPr>
          <p:cNvPr id="65541" name="Picture 15" descr="eog0301a"/>
          <p:cNvPicPr>
            <a:picLocks noChangeAspect="1" noChangeArrowheads="1"/>
          </p:cNvPicPr>
          <p:nvPr/>
        </p:nvPicPr>
        <p:blipFill>
          <a:blip r:embed="rId3"/>
          <a:srcRect/>
          <a:stretch>
            <a:fillRect/>
          </a:stretch>
        </p:blipFill>
        <p:spPr bwMode="auto">
          <a:xfrm>
            <a:off x="3059113" y="1628775"/>
            <a:ext cx="5959475" cy="3819525"/>
          </a:xfrm>
          <a:prstGeom prst="rect">
            <a:avLst/>
          </a:prstGeom>
          <a:noFill/>
          <a:ln w="9525">
            <a:noFill/>
            <a:miter lim="800000"/>
            <a:headEnd/>
            <a:tailEnd/>
          </a:ln>
        </p:spPr>
      </p:pic>
      <p:pic>
        <p:nvPicPr>
          <p:cNvPr id="22544" name="Picture 16" descr="eog0301b"/>
          <p:cNvPicPr>
            <a:picLocks noChangeAspect="1" noChangeArrowheads="1"/>
          </p:cNvPicPr>
          <p:nvPr/>
        </p:nvPicPr>
        <p:blipFill>
          <a:blip r:embed="rId4"/>
          <a:srcRect/>
          <a:stretch>
            <a:fillRect/>
          </a:stretch>
        </p:blipFill>
        <p:spPr bwMode="auto">
          <a:xfrm>
            <a:off x="3059113" y="1628775"/>
            <a:ext cx="5959475" cy="3819525"/>
          </a:xfrm>
          <a:prstGeom prst="rect">
            <a:avLst/>
          </a:prstGeom>
          <a:noFill/>
          <a:ln w="9525">
            <a:noFill/>
            <a:miter lim="800000"/>
            <a:headEnd/>
            <a:tailEnd/>
          </a:ln>
        </p:spPr>
      </p:pic>
      <p:pic>
        <p:nvPicPr>
          <p:cNvPr id="22545" name="Picture 17" descr="eog0301c"/>
          <p:cNvPicPr>
            <a:picLocks noChangeAspect="1" noChangeArrowheads="1"/>
          </p:cNvPicPr>
          <p:nvPr/>
        </p:nvPicPr>
        <p:blipFill>
          <a:blip r:embed="rId5"/>
          <a:srcRect/>
          <a:stretch>
            <a:fillRect/>
          </a:stretch>
        </p:blipFill>
        <p:spPr bwMode="auto">
          <a:xfrm>
            <a:off x="3059113" y="1628775"/>
            <a:ext cx="5959475" cy="381952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534">
                                            <p:txEl>
                                              <p:pRg st="0" end="0"/>
                                            </p:txEl>
                                          </p:spTgt>
                                        </p:tgtEl>
                                        <p:attrNameLst>
                                          <p:attrName>style.visibility</p:attrName>
                                        </p:attrNameLst>
                                      </p:cBhvr>
                                      <p:to>
                                        <p:strVal val="visible"/>
                                      </p:to>
                                    </p:set>
                                    <p:animEffect transition="in" filter="wipe(left)">
                                      <p:cBhvr>
                                        <p:cTn id="7" dur="500"/>
                                        <p:tgtEl>
                                          <p:spTgt spid="225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6">
                                            <p:txEl>
                                              <p:pRg st="0" end="0"/>
                                            </p:txEl>
                                          </p:spTgt>
                                        </p:tgtEl>
                                        <p:attrNameLst>
                                          <p:attrName>style.visibility</p:attrName>
                                        </p:attrNameLst>
                                      </p:cBhvr>
                                      <p:to>
                                        <p:strVal val="visible"/>
                                      </p:to>
                                    </p:set>
                                    <p:animEffect transition="in" filter="wipe(left)">
                                      <p:cBhvr>
                                        <p:cTn id="12" dur="500"/>
                                        <p:tgtEl>
                                          <p:spTgt spid="22536">
                                            <p:txEl>
                                              <p:pRg st="0" end="0"/>
                                            </p:txEl>
                                          </p:spTgt>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2544"/>
                                        </p:tgtEl>
                                        <p:attrNameLst>
                                          <p:attrName>style.visibility</p:attrName>
                                        </p:attrNameLst>
                                      </p:cBhvr>
                                      <p:to>
                                        <p:strVal val="visible"/>
                                      </p:to>
                                    </p:set>
                                    <p:animEffect transition="in" filter="wipe(left)">
                                      <p:cBhvr>
                                        <p:cTn id="16" dur="1000"/>
                                        <p:tgtEl>
                                          <p:spTgt spid="2254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2545"/>
                                        </p:tgtEl>
                                        <p:attrNameLst>
                                          <p:attrName>style.visibility</p:attrName>
                                        </p:attrNameLst>
                                      </p:cBhvr>
                                      <p:to>
                                        <p:strVal val="visible"/>
                                      </p:to>
                                    </p:set>
                                    <p:animEffect transition="in" filter="wipe(left)">
                                      <p:cBhvr>
                                        <p:cTn id="21" dur="1000"/>
                                        <p:tgtEl>
                                          <p:spTgt spid="225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build="p" bldLvl="2" autoUpdateAnimBg="0" advAuto="1000"/>
      <p:bldP spid="22536" grpId="0" build="p" bldLvl="2" autoUpdateAnimBg="0" advAuto="100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5"/>
          <p:cNvSpPr txBox="1">
            <a:spLocks noChangeArrowheads="1"/>
          </p:cNvSpPr>
          <p:nvPr/>
        </p:nvSpPr>
        <p:spPr bwMode="auto">
          <a:xfrm>
            <a:off x="1403350" y="620713"/>
            <a:ext cx="7129463" cy="519112"/>
          </a:xfrm>
          <a:prstGeom prst="rect">
            <a:avLst/>
          </a:prstGeom>
          <a:noFill/>
          <a:ln w="9525">
            <a:noFill/>
            <a:miter lim="800000"/>
            <a:headEnd/>
            <a:tailEnd/>
          </a:ln>
        </p:spPr>
        <p:txBody>
          <a:bodyPr>
            <a:spAutoFit/>
          </a:bodyPr>
          <a:lstStyle/>
          <a:p>
            <a:r>
              <a:rPr lang="en-US" altLang="en-US" sz="2800" b="1">
                <a:solidFill>
                  <a:srgbClr val="00A87E"/>
                </a:solidFill>
              </a:rPr>
              <a:t>Hong Kong’s Rapid Economic Growth</a:t>
            </a:r>
          </a:p>
        </p:txBody>
      </p:sp>
      <p:sp>
        <p:nvSpPr>
          <p:cNvPr id="24582" name="Rectangle 6"/>
          <p:cNvSpPr>
            <a:spLocks noChangeArrowheads="1"/>
          </p:cNvSpPr>
          <p:nvPr/>
        </p:nvSpPr>
        <p:spPr bwMode="auto">
          <a:xfrm>
            <a:off x="34925" y="2060575"/>
            <a:ext cx="3024188" cy="3529013"/>
          </a:xfrm>
          <a:prstGeom prst="rect">
            <a:avLst/>
          </a:prstGeom>
          <a:noFill/>
          <a:ln w="9525">
            <a:noFill/>
            <a:miter lim="800000"/>
            <a:headEnd/>
            <a:tailEnd/>
          </a:ln>
        </p:spPr>
        <p:txBody>
          <a:bodyPr/>
          <a:lstStyle/>
          <a:p>
            <a:pPr marL="122238" lvl="1" indent="-7938">
              <a:lnSpc>
                <a:spcPct val="105000"/>
              </a:lnSpc>
              <a:spcBef>
                <a:spcPct val="50000"/>
              </a:spcBef>
            </a:pPr>
            <a:r>
              <a:rPr lang="en-US" sz="2400">
                <a:solidFill>
                  <a:srgbClr val="000000"/>
                </a:solidFill>
              </a:rPr>
              <a:t>If Hong Kong continues to produce at a point like </a:t>
            </a:r>
            <a:r>
              <a:rPr lang="en-US" sz="2400" i="1">
                <a:solidFill>
                  <a:srgbClr val="000000"/>
                </a:solidFill>
              </a:rPr>
              <a:t>B</a:t>
            </a:r>
            <a:r>
              <a:rPr lang="en-US" sz="2400">
                <a:solidFill>
                  <a:srgbClr val="000000"/>
                </a:solidFill>
              </a:rPr>
              <a:t>, allocating more resources to producing capital goods, it will grow more rapidly than the United States.</a:t>
            </a:r>
          </a:p>
        </p:txBody>
      </p:sp>
      <p:pic>
        <p:nvPicPr>
          <p:cNvPr id="66564" name="Picture 11" descr="eog0301a"/>
          <p:cNvPicPr>
            <a:picLocks noChangeAspect="1" noChangeArrowheads="1"/>
          </p:cNvPicPr>
          <p:nvPr/>
        </p:nvPicPr>
        <p:blipFill>
          <a:blip r:embed="rId3"/>
          <a:srcRect/>
          <a:stretch>
            <a:fillRect/>
          </a:stretch>
        </p:blipFill>
        <p:spPr bwMode="auto">
          <a:xfrm>
            <a:off x="3059113" y="1628775"/>
            <a:ext cx="5959475" cy="3819525"/>
          </a:xfrm>
          <a:prstGeom prst="rect">
            <a:avLst/>
          </a:prstGeom>
          <a:noFill/>
          <a:ln w="9525">
            <a:noFill/>
            <a:miter lim="800000"/>
            <a:headEnd/>
            <a:tailEnd/>
          </a:ln>
        </p:spPr>
      </p:pic>
      <p:pic>
        <p:nvPicPr>
          <p:cNvPr id="66565" name="Picture 12" descr="eog0301b"/>
          <p:cNvPicPr>
            <a:picLocks noChangeAspect="1" noChangeArrowheads="1"/>
          </p:cNvPicPr>
          <p:nvPr/>
        </p:nvPicPr>
        <p:blipFill>
          <a:blip r:embed="rId4"/>
          <a:srcRect/>
          <a:stretch>
            <a:fillRect/>
          </a:stretch>
        </p:blipFill>
        <p:spPr bwMode="auto">
          <a:xfrm>
            <a:off x="3059113" y="1628775"/>
            <a:ext cx="5959475" cy="3819525"/>
          </a:xfrm>
          <a:prstGeom prst="rect">
            <a:avLst/>
          </a:prstGeom>
          <a:noFill/>
          <a:ln w="9525">
            <a:noFill/>
            <a:miter lim="800000"/>
            <a:headEnd/>
            <a:tailEnd/>
          </a:ln>
        </p:spPr>
      </p:pic>
      <p:pic>
        <p:nvPicPr>
          <p:cNvPr id="66566" name="Picture 13" descr="eog0301c"/>
          <p:cNvPicPr>
            <a:picLocks noChangeAspect="1" noChangeArrowheads="1"/>
          </p:cNvPicPr>
          <p:nvPr/>
        </p:nvPicPr>
        <p:blipFill>
          <a:blip r:embed="rId5"/>
          <a:srcRect/>
          <a:stretch>
            <a:fillRect/>
          </a:stretch>
        </p:blipFill>
        <p:spPr bwMode="auto">
          <a:xfrm>
            <a:off x="3059113" y="1628775"/>
            <a:ext cx="5959475" cy="381952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4582">
                                            <p:txEl>
                                              <p:pRg st="0" end="0"/>
                                            </p:txEl>
                                          </p:spTgt>
                                        </p:tgtEl>
                                        <p:attrNameLst>
                                          <p:attrName>style.visibility</p:attrName>
                                        </p:attrNameLst>
                                      </p:cBhvr>
                                      <p:to>
                                        <p:strVal val="visible"/>
                                      </p:to>
                                    </p:set>
                                    <p:animEffect transition="in" filter="wipe(left)">
                                      <p:cBhvr>
                                        <p:cTn id="7" dur="500"/>
                                        <p:tgtEl>
                                          <p:spTgt spid="245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2" grpId="0" build="p" bldLvl="2" autoUpdateAnimBg="0"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5"/>
          <p:cNvSpPr txBox="1">
            <a:spLocks noChangeArrowheads="1"/>
          </p:cNvSpPr>
          <p:nvPr/>
        </p:nvSpPr>
        <p:spPr bwMode="auto">
          <a:xfrm>
            <a:off x="1403350" y="620713"/>
            <a:ext cx="7129463" cy="519112"/>
          </a:xfrm>
          <a:prstGeom prst="rect">
            <a:avLst/>
          </a:prstGeom>
          <a:noFill/>
          <a:ln w="9525">
            <a:noFill/>
            <a:miter lim="800000"/>
            <a:headEnd/>
            <a:tailEnd/>
          </a:ln>
        </p:spPr>
        <p:txBody>
          <a:bodyPr>
            <a:spAutoFit/>
          </a:bodyPr>
          <a:lstStyle/>
          <a:p>
            <a:r>
              <a:rPr lang="en-US" altLang="en-US" sz="2800" b="1">
                <a:solidFill>
                  <a:srgbClr val="00A87E"/>
                </a:solidFill>
              </a:rPr>
              <a:t>Hong Kong’s Rapid Economic Growth</a:t>
            </a:r>
          </a:p>
        </p:txBody>
      </p:sp>
      <p:sp>
        <p:nvSpPr>
          <p:cNvPr id="28678" name="Rectangle 6"/>
          <p:cNvSpPr>
            <a:spLocks noChangeArrowheads="1"/>
          </p:cNvSpPr>
          <p:nvPr/>
        </p:nvSpPr>
        <p:spPr bwMode="auto">
          <a:xfrm>
            <a:off x="34925" y="1987550"/>
            <a:ext cx="3024188" cy="2665413"/>
          </a:xfrm>
          <a:prstGeom prst="rect">
            <a:avLst/>
          </a:prstGeom>
          <a:noFill/>
          <a:ln w="9525">
            <a:noFill/>
            <a:miter lim="800000"/>
            <a:headEnd/>
            <a:tailEnd/>
          </a:ln>
        </p:spPr>
        <p:txBody>
          <a:bodyPr/>
          <a:lstStyle/>
          <a:p>
            <a:pPr marL="122238" lvl="1" indent="-7938">
              <a:lnSpc>
                <a:spcPct val="105000"/>
              </a:lnSpc>
              <a:spcBef>
                <a:spcPct val="50000"/>
              </a:spcBef>
            </a:pPr>
            <a:r>
              <a:rPr lang="en-US" sz="2400">
                <a:solidFill>
                  <a:srgbClr val="000000"/>
                </a:solidFill>
              </a:rPr>
              <a:t>But if Hong Kong produces at a point like </a:t>
            </a:r>
            <a:r>
              <a:rPr lang="en-US" sz="2400" i="1">
                <a:solidFill>
                  <a:srgbClr val="000000"/>
                </a:solidFill>
              </a:rPr>
              <a:t>D</a:t>
            </a:r>
            <a:r>
              <a:rPr lang="en-US" sz="2400">
                <a:solidFill>
                  <a:srgbClr val="000000"/>
                </a:solidFill>
              </a:rPr>
              <a:t>, its economic growth rate will slow.</a:t>
            </a:r>
          </a:p>
        </p:txBody>
      </p:sp>
      <p:pic>
        <p:nvPicPr>
          <p:cNvPr id="67588" name="Picture 10" descr="eog0301a"/>
          <p:cNvPicPr>
            <a:picLocks noChangeAspect="1" noChangeArrowheads="1"/>
          </p:cNvPicPr>
          <p:nvPr/>
        </p:nvPicPr>
        <p:blipFill>
          <a:blip r:embed="rId3"/>
          <a:srcRect/>
          <a:stretch>
            <a:fillRect/>
          </a:stretch>
        </p:blipFill>
        <p:spPr bwMode="auto">
          <a:xfrm>
            <a:off x="3059113" y="1628775"/>
            <a:ext cx="5959475" cy="3819525"/>
          </a:xfrm>
          <a:prstGeom prst="rect">
            <a:avLst/>
          </a:prstGeom>
          <a:noFill/>
          <a:ln w="9525">
            <a:noFill/>
            <a:miter lim="800000"/>
            <a:headEnd/>
            <a:tailEnd/>
          </a:ln>
        </p:spPr>
      </p:pic>
      <p:pic>
        <p:nvPicPr>
          <p:cNvPr id="67589" name="Picture 11" descr="eog0301b"/>
          <p:cNvPicPr>
            <a:picLocks noChangeAspect="1" noChangeArrowheads="1"/>
          </p:cNvPicPr>
          <p:nvPr/>
        </p:nvPicPr>
        <p:blipFill>
          <a:blip r:embed="rId4"/>
          <a:srcRect/>
          <a:stretch>
            <a:fillRect/>
          </a:stretch>
        </p:blipFill>
        <p:spPr bwMode="auto">
          <a:xfrm>
            <a:off x="3059113" y="1628775"/>
            <a:ext cx="5959475" cy="3819525"/>
          </a:xfrm>
          <a:prstGeom prst="rect">
            <a:avLst/>
          </a:prstGeom>
          <a:noFill/>
          <a:ln w="9525">
            <a:noFill/>
            <a:miter lim="800000"/>
            <a:headEnd/>
            <a:tailEnd/>
          </a:ln>
        </p:spPr>
      </p:pic>
      <p:pic>
        <p:nvPicPr>
          <p:cNvPr id="67590" name="Picture 12" descr="eog0301c"/>
          <p:cNvPicPr>
            <a:picLocks noChangeAspect="1" noChangeArrowheads="1"/>
          </p:cNvPicPr>
          <p:nvPr/>
        </p:nvPicPr>
        <p:blipFill>
          <a:blip r:embed="rId5"/>
          <a:srcRect/>
          <a:stretch>
            <a:fillRect/>
          </a:stretch>
        </p:blipFill>
        <p:spPr bwMode="auto">
          <a:xfrm>
            <a:off x="3059113" y="1628775"/>
            <a:ext cx="5959475" cy="3819525"/>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animEffect transition="in" filter="wipe(left)">
                                      <p:cBhvr>
                                        <p:cTn id="7" dur="500"/>
                                        <p:tgtEl>
                                          <p:spTgt spid="286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build="p" bldLvl="2" autoUpdateAnimBg="0"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ubtitle 2"/>
          <p:cNvSpPr>
            <a:spLocks noGrp="1"/>
          </p:cNvSpPr>
          <p:nvPr>
            <p:ph type="subTitle" idx="1"/>
          </p:nvPr>
        </p:nvSpPr>
        <p:spPr>
          <a:xfrm>
            <a:off x="1371600" y="4800600"/>
            <a:ext cx="6400800" cy="838200"/>
          </a:xfrm>
        </p:spPr>
        <p:txBody>
          <a:bodyPr/>
          <a:lstStyle/>
          <a:p>
            <a:r>
              <a:rPr lang="en-US" smtClean="0"/>
              <a:t>What cycle are we currently in?</a:t>
            </a:r>
          </a:p>
        </p:txBody>
      </p:sp>
      <p:sp>
        <p:nvSpPr>
          <p:cNvPr id="68611" name="Title 3"/>
          <p:cNvSpPr>
            <a:spLocks noGrp="1"/>
          </p:cNvSpPr>
          <p:nvPr>
            <p:ph type="ctrTitle"/>
          </p:nvPr>
        </p:nvSpPr>
        <p:spPr bwMode="auto">
          <a:noFill/>
          <a:ln>
            <a:miter lim="800000"/>
            <a:headEnd/>
            <a:tailEnd/>
          </a:ln>
        </p:spPr>
        <p:txBody>
          <a:bodyPr vert="horz" wrap="square" lIns="91440" tIns="45720" rIns="91440" bIns="45720" numCol="1" anchor="t" anchorCtr="0" compatLnSpc="1">
            <a:prstTxWarp prst="textNoShape">
              <a:avLst/>
            </a:prstTxWarp>
          </a:bodyPr>
          <a:lstStyle/>
          <a:p>
            <a:endParaRPr lang="en-US" smtClean="0"/>
          </a:p>
        </p:txBody>
      </p:sp>
      <p:sp>
        <p:nvSpPr>
          <p:cNvPr id="6" name="Rectangle 5"/>
          <p:cNvSpPr/>
          <p:nvPr/>
        </p:nvSpPr>
        <p:spPr>
          <a:xfrm>
            <a:off x="914400" y="1524000"/>
            <a:ext cx="7467600" cy="3046988"/>
          </a:xfrm>
          <a:prstGeom prst="rect">
            <a:avLst/>
          </a:prstGeom>
          <a:noFill/>
        </p:spPr>
        <p:txBody>
          <a:bodyPr>
            <a:spAutoFit/>
          </a:bodyPr>
          <a:lstStyle/>
          <a:p>
            <a:pPr algn="ctr" fontAlgn="auto">
              <a:spcBef>
                <a:spcPts val="0"/>
              </a:spcBef>
              <a:spcAft>
                <a:spcPts val="0"/>
              </a:spcAft>
              <a:defRPr/>
            </a:pPr>
            <a:r>
              <a:rPr lang="en-US" sz="9600" b="1" spc="115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lgerian" pitchFamily="82" charset="0"/>
              </a:rPr>
              <a:t>Business cycle</a:t>
            </a:r>
          </a:p>
        </p:txBody>
      </p:sp>
    </p:spTree>
  </p:cSld>
  <p:clrMapOvr>
    <a:masterClrMapping/>
  </p:clrMapOvr>
  <p:transition spd="med">
    <p:wipe dir="r"/>
  </p:transition>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smtClean="0"/>
              <a:t>13.1 BUSINESS-CYCLE DEFINITIONS AND FACTS</a:t>
            </a:r>
            <a:endParaRPr lang="en-CA" smtClean="0"/>
          </a:p>
        </p:txBody>
      </p:sp>
      <p:sp>
        <p:nvSpPr>
          <p:cNvPr id="788483" name="Rectangle 3"/>
          <p:cNvSpPr>
            <a:spLocks noGrp="1" noChangeArrowheads="1"/>
          </p:cNvSpPr>
          <p:nvPr>
            <p:ph type="body" idx="1"/>
          </p:nvPr>
        </p:nvSpPr>
        <p:spPr/>
        <p:txBody>
          <a:bodyPr/>
          <a:lstStyle/>
          <a:p>
            <a:pPr eaLnBrk="1" hangingPunct="1"/>
            <a:r>
              <a:rPr lang="en-US" altLang="en-US" smtClean="0"/>
              <a:t>U.S. Business-Cycle History</a:t>
            </a:r>
          </a:p>
          <a:p>
            <a:pPr lvl="1" eaLnBrk="1" hangingPunct="1"/>
            <a:r>
              <a:rPr lang="en-US" altLang="en-US" smtClean="0">
                <a:solidFill>
                  <a:srgbClr val="000000"/>
                </a:solidFill>
              </a:rPr>
              <a:t>The NBER has identified 33 complete cycles starting from a trough in December 1854. </a:t>
            </a:r>
          </a:p>
          <a:p>
            <a:pPr lvl="1" eaLnBrk="1" hangingPunct="1"/>
            <a:r>
              <a:rPr lang="en-US" altLang="en-US" smtClean="0">
                <a:solidFill>
                  <a:srgbClr val="000000"/>
                </a:solidFill>
              </a:rPr>
              <a:t>Over all 33 complete cycles:</a:t>
            </a:r>
          </a:p>
          <a:p>
            <a:pPr lvl="2" eaLnBrk="1" hangingPunct="1"/>
            <a:r>
              <a:rPr lang="en-US" altLang="en-US" smtClean="0">
                <a:solidFill>
                  <a:srgbClr val="000000"/>
                </a:solidFill>
              </a:rPr>
              <a:t>The average length of an expansion is 35 months and the average length of a recession is 18 months. </a:t>
            </a:r>
          </a:p>
          <a:p>
            <a:pPr lvl="2" eaLnBrk="1" hangingPunct="1"/>
            <a:r>
              <a:rPr lang="en-US" altLang="en-US" smtClean="0">
                <a:solidFill>
                  <a:srgbClr val="000000"/>
                </a:solidFill>
              </a:rPr>
              <a:t>The average time from trough to trough is 53 months.</a:t>
            </a:r>
            <a:endParaRPr lang="en-CA" smtClean="0">
              <a:solidFill>
                <a:srgbClr val="0000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8483">
                                            <p:txEl>
                                              <p:pRg st="1" end="1"/>
                                            </p:txEl>
                                          </p:spTgt>
                                        </p:tgtEl>
                                        <p:attrNameLst>
                                          <p:attrName>style.visibility</p:attrName>
                                        </p:attrNameLst>
                                      </p:cBhvr>
                                      <p:to>
                                        <p:strVal val="visible"/>
                                      </p:to>
                                    </p:set>
                                    <p:animEffect transition="in" filter="wipe(left)">
                                      <p:cBhvr>
                                        <p:cTn id="7" dur="500"/>
                                        <p:tgtEl>
                                          <p:spTgt spid="7884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88483">
                                            <p:txEl>
                                              <p:pRg st="2" end="2"/>
                                            </p:txEl>
                                          </p:spTgt>
                                        </p:tgtEl>
                                        <p:attrNameLst>
                                          <p:attrName>style.visibility</p:attrName>
                                        </p:attrNameLst>
                                      </p:cBhvr>
                                      <p:to>
                                        <p:strVal val="visible"/>
                                      </p:to>
                                    </p:set>
                                    <p:animEffect transition="in" filter="wipe(left)">
                                      <p:cBhvr>
                                        <p:cTn id="12" dur="500"/>
                                        <p:tgtEl>
                                          <p:spTgt spid="7884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88483">
                                            <p:txEl>
                                              <p:pRg st="3" end="3"/>
                                            </p:txEl>
                                          </p:spTgt>
                                        </p:tgtEl>
                                        <p:attrNameLst>
                                          <p:attrName>style.visibility</p:attrName>
                                        </p:attrNameLst>
                                      </p:cBhvr>
                                      <p:to>
                                        <p:strVal val="visible"/>
                                      </p:to>
                                    </p:set>
                                    <p:animEffect transition="in" filter="wipe(left)">
                                      <p:cBhvr>
                                        <p:cTn id="17" dur="500"/>
                                        <p:tgtEl>
                                          <p:spTgt spid="7884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88483">
                                            <p:txEl>
                                              <p:pRg st="4" end="4"/>
                                            </p:txEl>
                                          </p:spTgt>
                                        </p:tgtEl>
                                        <p:attrNameLst>
                                          <p:attrName>style.visibility</p:attrName>
                                        </p:attrNameLst>
                                      </p:cBhvr>
                                      <p:to>
                                        <p:strVal val="visible"/>
                                      </p:to>
                                    </p:set>
                                    <p:animEffect transition="in" filter="wipe(left)">
                                      <p:cBhvr>
                                        <p:cTn id="22" dur="500"/>
                                        <p:tgtEl>
                                          <p:spTgt spid="7884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483" grpId="0" build="p" bldLvl="3"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smtClean="0"/>
              <a:t>13.1 BUSINESS-CYCLE DEFINITIONS AND FACTS</a:t>
            </a:r>
            <a:endParaRPr lang="en-CA" smtClean="0"/>
          </a:p>
        </p:txBody>
      </p:sp>
      <p:sp>
        <p:nvSpPr>
          <p:cNvPr id="789507" name="Rectangle 3"/>
          <p:cNvSpPr>
            <a:spLocks noGrp="1" noChangeArrowheads="1"/>
          </p:cNvSpPr>
          <p:nvPr>
            <p:ph type="body" idx="1"/>
          </p:nvPr>
        </p:nvSpPr>
        <p:spPr/>
        <p:txBody>
          <a:bodyPr/>
          <a:lstStyle/>
          <a:p>
            <a:pPr lvl="1" eaLnBrk="1" hangingPunct="1"/>
            <a:r>
              <a:rPr lang="en-US" altLang="en-US" smtClean="0">
                <a:solidFill>
                  <a:srgbClr val="000000"/>
                </a:solidFill>
              </a:rPr>
              <a:t>So over the 152 years since 1854, the U.S. economy has been in:</a:t>
            </a:r>
          </a:p>
          <a:p>
            <a:pPr lvl="2" eaLnBrk="1" hangingPunct="1"/>
            <a:r>
              <a:rPr lang="en-US" altLang="en-US" smtClean="0">
                <a:solidFill>
                  <a:srgbClr val="000000"/>
                </a:solidFill>
              </a:rPr>
              <a:t>Recession for about one third of the time</a:t>
            </a:r>
          </a:p>
          <a:p>
            <a:pPr lvl="2" eaLnBrk="1" hangingPunct="1"/>
            <a:r>
              <a:rPr lang="en-US" altLang="en-US" smtClean="0">
                <a:solidFill>
                  <a:srgbClr val="000000"/>
                </a:solidFill>
              </a:rPr>
              <a:t>Expansion for about two thirds of the time.</a:t>
            </a:r>
          </a:p>
          <a:p>
            <a:pPr lvl="1" eaLnBrk="1" hangingPunct="1"/>
            <a:r>
              <a:rPr lang="en-US" altLang="en-US" smtClean="0"/>
              <a:t>The 152-year averages hide significant changes that have occurred in the length of a cycle and the relative length of the recession and expansion phases.</a:t>
            </a:r>
            <a:endParaRPr lang="en-CA"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89507">
                                            <p:txEl>
                                              <p:pRg st="1" end="1"/>
                                            </p:txEl>
                                          </p:spTgt>
                                        </p:tgtEl>
                                        <p:attrNameLst>
                                          <p:attrName>style.visibility</p:attrName>
                                        </p:attrNameLst>
                                      </p:cBhvr>
                                      <p:to>
                                        <p:strVal val="visible"/>
                                      </p:to>
                                    </p:set>
                                    <p:animEffect transition="in" filter="wipe(left)">
                                      <p:cBhvr>
                                        <p:cTn id="7" dur="500"/>
                                        <p:tgtEl>
                                          <p:spTgt spid="78950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89507">
                                            <p:txEl>
                                              <p:pRg st="2" end="2"/>
                                            </p:txEl>
                                          </p:spTgt>
                                        </p:tgtEl>
                                        <p:attrNameLst>
                                          <p:attrName>style.visibility</p:attrName>
                                        </p:attrNameLst>
                                      </p:cBhvr>
                                      <p:to>
                                        <p:strVal val="visible"/>
                                      </p:to>
                                    </p:set>
                                    <p:animEffect transition="in" filter="wipe(left)">
                                      <p:cBhvr>
                                        <p:cTn id="12" dur="500"/>
                                        <p:tgtEl>
                                          <p:spTgt spid="78950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89507">
                                            <p:txEl>
                                              <p:pRg st="3" end="3"/>
                                            </p:txEl>
                                          </p:spTgt>
                                        </p:tgtEl>
                                        <p:attrNameLst>
                                          <p:attrName>style.visibility</p:attrName>
                                        </p:attrNameLst>
                                      </p:cBhvr>
                                      <p:to>
                                        <p:strVal val="visible"/>
                                      </p:to>
                                    </p:set>
                                    <p:animEffect transition="in" filter="wipe(left)">
                                      <p:cBhvr>
                                        <p:cTn id="17" dur="500"/>
                                        <p:tgtEl>
                                          <p:spTgt spid="7895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9507" grpId="0" build="p" bldLvl="3"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n-US" smtClean="0"/>
              <a:t>13.1 BUSINESS-CYCLE DEFINITIONS AND FACTS</a:t>
            </a:r>
            <a:endParaRPr lang="en-CA" smtClean="0"/>
          </a:p>
        </p:txBody>
      </p:sp>
      <p:sp>
        <p:nvSpPr>
          <p:cNvPr id="71683" name="Rectangle 3"/>
          <p:cNvSpPr>
            <a:spLocks noGrp="1" noChangeArrowheads="1"/>
          </p:cNvSpPr>
          <p:nvPr>
            <p:ph type="body" idx="1"/>
          </p:nvPr>
        </p:nvSpPr>
        <p:spPr>
          <a:xfrm>
            <a:off x="228600" y="1752600"/>
            <a:ext cx="3124200" cy="1828800"/>
          </a:xfrm>
        </p:spPr>
        <p:txBody>
          <a:bodyPr/>
          <a:lstStyle/>
          <a:p>
            <a:pPr marL="0" indent="0">
              <a:lnSpc>
                <a:spcPct val="90000"/>
              </a:lnSpc>
              <a:spcBef>
                <a:spcPct val="0"/>
              </a:spcBef>
              <a:buClrTx/>
              <a:buFontTx/>
              <a:buNone/>
            </a:pPr>
            <a:r>
              <a:rPr lang="en-US" altLang="en-US" sz="2400" b="0" smtClean="0">
                <a:solidFill>
                  <a:schemeClr val="tx1"/>
                </a:solidFill>
              </a:rPr>
              <a:t>Figure 13.1 summarizes U.S. recession, expansion, and cycle length since 1854.</a:t>
            </a:r>
            <a:endParaRPr lang="en-CA" sz="2400" b="0" smtClean="0">
              <a:solidFill>
                <a:schemeClr val="tx1"/>
              </a:solidFill>
            </a:endParaRPr>
          </a:p>
        </p:txBody>
      </p:sp>
      <p:sp>
        <p:nvSpPr>
          <p:cNvPr id="790532" name="Rectangle 4"/>
          <p:cNvSpPr>
            <a:spLocks noChangeArrowheads="1"/>
          </p:cNvSpPr>
          <p:nvPr/>
        </p:nvSpPr>
        <p:spPr bwMode="auto">
          <a:xfrm>
            <a:off x="228600" y="3733800"/>
            <a:ext cx="3276600" cy="838200"/>
          </a:xfrm>
          <a:prstGeom prst="rect">
            <a:avLst/>
          </a:prstGeom>
          <a:noFill/>
          <a:ln w="9525">
            <a:noFill/>
            <a:miter lim="800000"/>
            <a:headEnd/>
            <a:tailEnd/>
          </a:ln>
        </p:spPr>
        <p:txBody>
          <a:bodyPr/>
          <a:lstStyle/>
          <a:p>
            <a:pPr>
              <a:spcBef>
                <a:spcPct val="50000"/>
              </a:spcBef>
            </a:pPr>
            <a:r>
              <a:rPr lang="en-US" altLang="en-US" sz="2400">
                <a:solidFill>
                  <a:srgbClr val="000000"/>
                </a:solidFill>
              </a:rPr>
              <a:t>Recessions have shortened.</a:t>
            </a:r>
          </a:p>
        </p:txBody>
      </p:sp>
      <p:sp>
        <p:nvSpPr>
          <p:cNvPr id="790536" name="Rectangle 8"/>
          <p:cNvSpPr>
            <a:spLocks noChangeArrowheads="1"/>
          </p:cNvSpPr>
          <p:nvPr/>
        </p:nvSpPr>
        <p:spPr bwMode="auto">
          <a:xfrm>
            <a:off x="228600" y="4876800"/>
            <a:ext cx="3429000" cy="1524000"/>
          </a:xfrm>
          <a:prstGeom prst="rect">
            <a:avLst/>
          </a:prstGeom>
          <a:noFill/>
          <a:ln w="9525">
            <a:noFill/>
            <a:miter lim="800000"/>
            <a:headEnd/>
            <a:tailEnd/>
          </a:ln>
        </p:spPr>
        <p:txBody>
          <a:bodyPr/>
          <a:lstStyle/>
          <a:p>
            <a:pPr>
              <a:spcBef>
                <a:spcPct val="50000"/>
              </a:spcBef>
            </a:pPr>
            <a:r>
              <a:rPr lang="en-US" altLang="en-US" sz="2400">
                <a:solidFill>
                  <a:srgbClr val="000000"/>
                </a:solidFill>
              </a:rPr>
              <a:t>Expansions have lengthened, and complete cycles have lengthened.</a:t>
            </a:r>
            <a:endParaRPr lang="en-CA" sz="2400">
              <a:solidFill>
                <a:srgbClr val="000000"/>
              </a:solidFill>
            </a:endParaRPr>
          </a:p>
        </p:txBody>
      </p:sp>
      <p:pic>
        <p:nvPicPr>
          <p:cNvPr id="71686" name="Picture 11" descr="fig2901a"/>
          <p:cNvPicPr>
            <a:picLocks noChangeAspect="1" noChangeArrowheads="1"/>
          </p:cNvPicPr>
          <p:nvPr/>
        </p:nvPicPr>
        <p:blipFill>
          <a:blip r:embed="rId3"/>
          <a:srcRect/>
          <a:stretch>
            <a:fillRect/>
          </a:stretch>
        </p:blipFill>
        <p:spPr bwMode="auto">
          <a:xfrm>
            <a:off x="3505200" y="2166938"/>
            <a:ext cx="5343525" cy="3005137"/>
          </a:xfrm>
          <a:prstGeom prst="rect">
            <a:avLst/>
          </a:prstGeom>
          <a:noFill/>
          <a:ln w="9525">
            <a:noFill/>
            <a:miter lim="800000"/>
            <a:headEnd/>
            <a:tailEnd/>
          </a:ln>
        </p:spPr>
      </p:pic>
      <p:pic>
        <p:nvPicPr>
          <p:cNvPr id="790540" name="Picture 12" descr="fig2901b"/>
          <p:cNvPicPr>
            <a:picLocks noChangeAspect="1" noChangeArrowheads="1"/>
          </p:cNvPicPr>
          <p:nvPr/>
        </p:nvPicPr>
        <p:blipFill>
          <a:blip r:embed="rId4"/>
          <a:srcRect/>
          <a:stretch>
            <a:fillRect/>
          </a:stretch>
        </p:blipFill>
        <p:spPr bwMode="auto">
          <a:xfrm>
            <a:off x="3505200" y="2166938"/>
            <a:ext cx="5343525" cy="3005137"/>
          </a:xfrm>
          <a:prstGeom prst="rect">
            <a:avLst/>
          </a:prstGeom>
          <a:noFill/>
          <a:ln w="9525">
            <a:noFill/>
            <a:miter lim="800000"/>
            <a:headEnd/>
            <a:tailEnd/>
          </a:ln>
        </p:spPr>
      </p:pic>
      <p:pic>
        <p:nvPicPr>
          <p:cNvPr id="790541" name="Picture 13" descr="fig2901c"/>
          <p:cNvPicPr>
            <a:picLocks noChangeAspect="1" noChangeArrowheads="1"/>
          </p:cNvPicPr>
          <p:nvPr/>
        </p:nvPicPr>
        <p:blipFill>
          <a:blip r:embed="rId5"/>
          <a:srcRect/>
          <a:stretch>
            <a:fillRect/>
          </a:stretch>
        </p:blipFill>
        <p:spPr bwMode="auto">
          <a:xfrm>
            <a:off x="3505200" y="2166938"/>
            <a:ext cx="5343525" cy="300513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90532"/>
                                        </p:tgtEl>
                                        <p:attrNameLst>
                                          <p:attrName>style.visibility</p:attrName>
                                        </p:attrNameLst>
                                      </p:cBhvr>
                                      <p:to>
                                        <p:strVal val="visible"/>
                                      </p:to>
                                    </p:set>
                                    <p:animEffect transition="in" filter="wipe(left)">
                                      <p:cBhvr>
                                        <p:cTn id="7" dur="500"/>
                                        <p:tgtEl>
                                          <p:spTgt spid="79053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790540"/>
                                        </p:tgtEl>
                                        <p:attrNameLst>
                                          <p:attrName>style.visibility</p:attrName>
                                        </p:attrNameLst>
                                      </p:cBhvr>
                                      <p:to>
                                        <p:strVal val="visible"/>
                                      </p:to>
                                    </p:set>
                                    <p:animEffect transition="in" filter="wipe(up)">
                                      <p:cBhvr>
                                        <p:cTn id="11" dur="1000"/>
                                        <p:tgtEl>
                                          <p:spTgt spid="79054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90536"/>
                                        </p:tgtEl>
                                        <p:attrNameLst>
                                          <p:attrName>style.visibility</p:attrName>
                                        </p:attrNameLst>
                                      </p:cBhvr>
                                      <p:to>
                                        <p:strVal val="visible"/>
                                      </p:to>
                                    </p:set>
                                    <p:animEffect transition="in" filter="wipe(left)">
                                      <p:cBhvr>
                                        <p:cTn id="16" dur="500"/>
                                        <p:tgtEl>
                                          <p:spTgt spid="790536"/>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790541"/>
                                        </p:tgtEl>
                                        <p:attrNameLst>
                                          <p:attrName>style.visibility</p:attrName>
                                        </p:attrNameLst>
                                      </p:cBhvr>
                                      <p:to>
                                        <p:strVal val="visible"/>
                                      </p:to>
                                    </p:set>
                                    <p:animEffect transition="in" filter="wipe(up)">
                                      <p:cBhvr>
                                        <p:cTn id="20" dur="1000"/>
                                        <p:tgtEl>
                                          <p:spTgt spid="790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32" grpId="0" autoUpdateAnimBg="0"/>
      <p:bldP spid="790536"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bwMode="auto">
          <a:xfrm>
            <a:off x="1295400" y="685800"/>
            <a:ext cx="7391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The National Bureau Calls a Recession</a:t>
            </a:r>
          </a:p>
        </p:txBody>
      </p:sp>
      <p:sp>
        <p:nvSpPr>
          <p:cNvPr id="864259" name="Rectangle 3"/>
          <p:cNvSpPr>
            <a:spLocks noGrp="1" noChangeArrowheads="1"/>
          </p:cNvSpPr>
          <p:nvPr>
            <p:ph type="body" idx="1"/>
          </p:nvPr>
        </p:nvSpPr>
        <p:spPr>
          <a:xfrm>
            <a:off x="152400" y="1524000"/>
            <a:ext cx="8534400" cy="4648200"/>
          </a:xfrm>
        </p:spPr>
        <p:txBody>
          <a:bodyPr/>
          <a:lstStyle/>
          <a:p>
            <a:pPr marL="231775" lvl="1" eaLnBrk="1" hangingPunct="1"/>
            <a:r>
              <a:rPr lang="en-US" smtClean="0"/>
              <a:t>The NBER’s Business Cycle Dating Committee announced in November 2001 that a peak in business activity has occurred in the U.S. economy in March 2001.</a:t>
            </a:r>
          </a:p>
          <a:p>
            <a:pPr marL="231775" lvl="1" eaLnBrk="1" hangingPunct="1"/>
            <a:r>
              <a:rPr lang="en-US" smtClean="0"/>
              <a:t>To identify the date of the cycle peak, the NBER committee looked at industrial production, employment, real income, and wholesale and retail sales.</a:t>
            </a:r>
          </a:p>
          <a:p>
            <a:pPr marL="231775" lvl="1" eaLnBrk="1" hangingPunct="1"/>
            <a:r>
              <a:rPr lang="en-US" smtClean="0"/>
              <a:t>The figure on the next slide shows employment.</a:t>
            </a:r>
          </a:p>
          <a:p>
            <a:pPr marL="0" indent="0" eaLnBrk="1" hangingPunct="1">
              <a:buFont typeface="Webdings" pitchFamily="18" charset="2"/>
              <a:buNone/>
            </a:pPr>
            <a:endParaRPr lang="en-US" smtClean="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4259">
                                            <p:txEl>
                                              <p:pRg st="0" end="0"/>
                                            </p:txEl>
                                          </p:spTgt>
                                        </p:tgtEl>
                                        <p:attrNameLst>
                                          <p:attrName>style.visibility</p:attrName>
                                        </p:attrNameLst>
                                      </p:cBhvr>
                                      <p:to>
                                        <p:strVal val="visible"/>
                                      </p:to>
                                    </p:set>
                                    <p:animEffect transition="in" filter="wipe(left)">
                                      <p:cBhvr>
                                        <p:cTn id="7" dur="500"/>
                                        <p:tgtEl>
                                          <p:spTgt spid="8642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4259">
                                            <p:txEl>
                                              <p:pRg st="1" end="1"/>
                                            </p:txEl>
                                          </p:spTgt>
                                        </p:tgtEl>
                                        <p:attrNameLst>
                                          <p:attrName>style.visibility</p:attrName>
                                        </p:attrNameLst>
                                      </p:cBhvr>
                                      <p:to>
                                        <p:strVal val="visible"/>
                                      </p:to>
                                    </p:set>
                                    <p:animEffect transition="in" filter="wipe(left)">
                                      <p:cBhvr>
                                        <p:cTn id="12" dur="500"/>
                                        <p:tgtEl>
                                          <p:spTgt spid="8642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4259">
                                            <p:txEl>
                                              <p:pRg st="2" end="2"/>
                                            </p:txEl>
                                          </p:spTgt>
                                        </p:tgtEl>
                                        <p:attrNameLst>
                                          <p:attrName>style.visibility</p:attrName>
                                        </p:attrNameLst>
                                      </p:cBhvr>
                                      <p:to>
                                        <p:strVal val="visible"/>
                                      </p:to>
                                    </p:set>
                                    <p:animEffect transition="in" filter="wipe(left)">
                                      <p:cBhvr>
                                        <p:cTn id="17" dur="500"/>
                                        <p:tgtEl>
                                          <p:spTgt spid="8642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4259" grpId="0" build="p" bldLvl="3"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bwMode="auto">
          <a:xfrm>
            <a:off x="1295400" y="685800"/>
            <a:ext cx="7391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The National Bureau Calls a Recession</a:t>
            </a:r>
          </a:p>
        </p:txBody>
      </p:sp>
      <p:sp>
        <p:nvSpPr>
          <p:cNvPr id="73731" name="Rectangle 3"/>
          <p:cNvSpPr>
            <a:spLocks noGrp="1" noChangeArrowheads="1"/>
          </p:cNvSpPr>
          <p:nvPr>
            <p:ph type="body" idx="1"/>
          </p:nvPr>
        </p:nvSpPr>
        <p:spPr>
          <a:xfrm>
            <a:off x="152400" y="1524000"/>
            <a:ext cx="3657600" cy="1143000"/>
          </a:xfrm>
        </p:spPr>
        <p:txBody>
          <a:bodyPr/>
          <a:lstStyle/>
          <a:p>
            <a:pPr marL="231775" lvl="1" eaLnBrk="1" hangingPunct="1"/>
            <a:r>
              <a:rPr lang="en-US" smtClean="0"/>
              <a:t>Employment peaked in March 2001.</a:t>
            </a:r>
          </a:p>
        </p:txBody>
      </p:sp>
      <p:sp>
        <p:nvSpPr>
          <p:cNvPr id="873481" name="Rectangle 9"/>
          <p:cNvSpPr>
            <a:spLocks noChangeArrowheads="1"/>
          </p:cNvSpPr>
          <p:nvPr/>
        </p:nvSpPr>
        <p:spPr bwMode="auto">
          <a:xfrm>
            <a:off x="76200" y="2514600"/>
            <a:ext cx="3657600" cy="3733800"/>
          </a:xfrm>
          <a:prstGeom prst="rect">
            <a:avLst/>
          </a:prstGeom>
          <a:noFill/>
          <a:ln w="9525">
            <a:noFill/>
            <a:miter lim="800000"/>
            <a:headEnd/>
            <a:tailEnd/>
          </a:ln>
        </p:spPr>
        <p:txBody>
          <a:bodyPr/>
          <a:lstStyle/>
          <a:p>
            <a:pPr marL="231775" lvl="1">
              <a:lnSpc>
                <a:spcPct val="105000"/>
              </a:lnSpc>
              <a:spcBef>
                <a:spcPct val="50000"/>
              </a:spcBef>
            </a:pPr>
            <a:r>
              <a:rPr lang="en-US" sz="2400">
                <a:solidFill>
                  <a:srgbClr val="000000"/>
                </a:solidFill>
              </a:rPr>
              <a:t>Other factors considered by the committee did not peak but didn't contradict the employment numbers.</a:t>
            </a:r>
          </a:p>
          <a:p>
            <a:pPr marL="231775" lvl="1">
              <a:lnSpc>
                <a:spcPct val="105000"/>
              </a:lnSpc>
              <a:spcBef>
                <a:spcPct val="50000"/>
              </a:spcBef>
            </a:pPr>
            <a:r>
              <a:rPr lang="en-US" sz="2400">
                <a:solidFill>
                  <a:srgbClr val="000000"/>
                </a:solidFill>
              </a:rPr>
              <a:t>So the committee was clear that March was the peak month.</a:t>
            </a:r>
          </a:p>
        </p:txBody>
      </p:sp>
      <p:pic>
        <p:nvPicPr>
          <p:cNvPr id="73733" name="Picture 10" descr="eou2901aa"/>
          <p:cNvPicPr>
            <a:picLocks noChangeAspect="1" noChangeArrowheads="1"/>
          </p:cNvPicPr>
          <p:nvPr/>
        </p:nvPicPr>
        <p:blipFill>
          <a:blip r:embed="rId3"/>
          <a:srcRect/>
          <a:stretch>
            <a:fillRect/>
          </a:stretch>
        </p:blipFill>
        <p:spPr bwMode="auto">
          <a:xfrm>
            <a:off x="3806825" y="2384425"/>
            <a:ext cx="5118100" cy="3570288"/>
          </a:xfrm>
          <a:prstGeom prst="rect">
            <a:avLst/>
          </a:prstGeom>
          <a:noFill/>
          <a:ln w="9525">
            <a:noFill/>
            <a:miter lim="800000"/>
            <a:headEnd/>
            <a:tailEnd/>
          </a:ln>
        </p:spPr>
      </p:pic>
      <p:pic>
        <p:nvPicPr>
          <p:cNvPr id="873483" name="Picture 11" descr="eou2901ab"/>
          <p:cNvPicPr>
            <a:picLocks noChangeAspect="1" noChangeArrowheads="1"/>
          </p:cNvPicPr>
          <p:nvPr/>
        </p:nvPicPr>
        <p:blipFill>
          <a:blip r:embed="rId4"/>
          <a:srcRect/>
          <a:stretch>
            <a:fillRect/>
          </a:stretch>
        </p:blipFill>
        <p:spPr bwMode="auto">
          <a:xfrm>
            <a:off x="3806825" y="2384425"/>
            <a:ext cx="5118100" cy="3570288"/>
          </a:xfrm>
          <a:prstGeom prst="rect">
            <a:avLst/>
          </a:prstGeom>
          <a:noFill/>
          <a:ln w="9525">
            <a:noFill/>
            <a:miter lim="800000"/>
            <a:headEnd/>
            <a:tailEnd/>
          </a:ln>
        </p:spPr>
      </p:pic>
      <p:pic>
        <p:nvPicPr>
          <p:cNvPr id="873484" name="Picture 12" descr="eou2901ac"/>
          <p:cNvPicPr>
            <a:picLocks noChangeAspect="1" noChangeArrowheads="1"/>
          </p:cNvPicPr>
          <p:nvPr/>
        </p:nvPicPr>
        <p:blipFill>
          <a:blip r:embed="rId5"/>
          <a:srcRect/>
          <a:stretch>
            <a:fillRect/>
          </a:stretch>
        </p:blipFill>
        <p:spPr bwMode="auto">
          <a:xfrm>
            <a:off x="3806825" y="2384425"/>
            <a:ext cx="5118100" cy="3570288"/>
          </a:xfrm>
          <a:prstGeom prst="rect">
            <a:avLst/>
          </a:prstGeom>
          <a:noFill/>
          <a:ln w="9525">
            <a:noFill/>
            <a:miter lim="800000"/>
            <a:headEnd/>
            <a:tailEnd/>
          </a:ln>
        </p:spPr>
      </p:pic>
      <p:pic>
        <p:nvPicPr>
          <p:cNvPr id="873485" name="Picture 13" descr="eou2901ad"/>
          <p:cNvPicPr>
            <a:picLocks noChangeAspect="1" noChangeArrowheads="1"/>
          </p:cNvPicPr>
          <p:nvPr/>
        </p:nvPicPr>
        <p:blipFill>
          <a:blip r:embed="rId6"/>
          <a:srcRect/>
          <a:stretch>
            <a:fillRect/>
          </a:stretch>
        </p:blipFill>
        <p:spPr bwMode="auto">
          <a:xfrm>
            <a:off x="3806825" y="2384425"/>
            <a:ext cx="5118100" cy="357028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73483"/>
                                        </p:tgtEl>
                                        <p:attrNameLst>
                                          <p:attrName>style.visibility</p:attrName>
                                        </p:attrNameLst>
                                      </p:cBhvr>
                                      <p:to>
                                        <p:strVal val="visible"/>
                                      </p:to>
                                    </p:set>
                                    <p:animEffect transition="in" filter="wipe(left)">
                                      <p:cBhvr>
                                        <p:cTn id="7" dur="1000"/>
                                        <p:tgtEl>
                                          <p:spTgt spid="87348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73484"/>
                                        </p:tgtEl>
                                        <p:attrNameLst>
                                          <p:attrName>style.visibility</p:attrName>
                                        </p:attrNameLst>
                                      </p:cBhvr>
                                      <p:to>
                                        <p:strVal val="visible"/>
                                      </p:to>
                                    </p:set>
                                    <p:animEffect transition="in" filter="fade">
                                      <p:cBhvr>
                                        <p:cTn id="11" dur="500"/>
                                        <p:tgtEl>
                                          <p:spTgt spid="873484"/>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73485"/>
                                        </p:tgtEl>
                                        <p:attrNameLst>
                                          <p:attrName>style.visibility</p:attrName>
                                        </p:attrNameLst>
                                      </p:cBhvr>
                                      <p:to>
                                        <p:strVal val="visible"/>
                                      </p:to>
                                    </p:set>
                                    <p:animEffect transition="in" filter="fade">
                                      <p:cBhvr>
                                        <p:cTn id="15" dur="500"/>
                                        <p:tgtEl>
                                          <p:spTgt spid="87348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73481">
                                            <p:txEl>
                                              <p:pRg st="0" end="0"/>
                                            </p:txEl>
                                          </p:spTgt>
                                        </p:tgtEl>
                                        <p:attrNameLst>
                                          <p:attrName>style.visibility</p:attrName>
                                        </p:attrNameLst>
                                      </p:cBhvr>
                                      <p:to>
                                        <p:strVal val="visible"/>
                                      </p:to>
                                    </p:set>
                                    <p:animEffect transition="in" filter="wipe(left)">
                                      <p:cBhvr>
                                        <p:cTn id="20" dur="500"/>
                                        <p:tgtEl>
                                          <p:spTgt spid="87348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73481">
                                            <p:txEl>
                                              <p:pRg st="1" end="1"/>
                                            </p:txEl>
                                          </p:spTgt>
                                        </p:tgtEl>
                                        <p:attrNameLst>
                                          <p:attrName>style.visibility</p:attrName>
                                        </p:attrNameLst>
                                      </p:cBhvr>
                                      <p:to>
                                        <p:strVal val="visible"/>
                                      </p:to>
                                    </p:set>
                                    <p:animEffect transition="in" filter="wipe(left)">
                                      <p:cBhvr>
                                        <p:cTn id="25" dur="500"/>
                                        <p:tgtEl>
                                          <p:spTgt spid="8734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81" grpId="0" build="p" bldLvl="3"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a:srcRect t="20833" r="20313" b="9375"/>
          <a:stretch>
            <a:fillRect/>
          </a:stretch>
        </p:blipFill>
        <p:spPr bwMode="auto">
          <a:xfrm>
            <a:off x="533400" y="1371600"/>
            <a:ext cx="7772400" cy="5105400"/>
          </a:xfrm>
          <a:prstGeom prst="rect">
            <a:avLst/>
          </a:prstGeom>
          <a:noFill/>
          <a:ln w="9525">
            <a:noFill/>
            <a:miter lim="800000"/>
            <a:headEnd/>
            <a:tailEnd/>
          </a:ln>
        </p:spPr>
      </p:pic>
      <p:pic>
        <p:nvPicPr>
          <p:cNvPr id="3" name="Picture 1"/>
          <p:cNvPicPr>
            <a:picLocks noChangeAspect="1" noChangeArrowheads="1"/>
          </p:cNvPicPr>
          <p:nvPr/>
        </p:nvPicPr>
        <p:blipFill>
          <a:blip r:embed="rId3"/>
          <a:srcRect l="13281" t="62500" r="50993" b="18748"/>
          <a:stretch>
            <a:fillRect/>
          </a:stretch>
        </p:blipFill>
        <p:spPr bwMode="auto">
          <a:xfrm>
            <a:off x="533400" y="914400"/>
            <a:ext cx="7162800" cy="2819400"/>
          </a:xfrm>
          <a:prstGeom prst="rect">
            <a:avLst/>
          </a:prstGeom>
          <a:noFill/>
          <a:ln w="9525">
            <a:noFill/>
            <a:miter lim="800000"/>
            <a:headEnd/>
            <a:tailEnd/>
          </a:ln>
        </p:spPr>
      </p:pic>
      <p:sp>
        <p:nvSpPr>
          <p:cNvPr id="4" name="Content Placeholder 2"/>
          <p:cNvSpPr txBox="1">
            <a:spLocks/>
          </p:cNvSpPr>
          <p:nvPr/>
        </p:nvSpPr>
        <p:spPr>
          <a:xfrm>
            <a:off x="206375" y="0"/>
            <a:ext cx="8716963" cy="4613275"/>
          </a:xfrm>
          <a:prstGeom prst="rect">
            <a:avLst/>
          </a:prstGeom>
        </p:spPr>
        <p:txBody>
          <a:bodyPr/>
          <a:lstStyle/>
          <a:p>
            <a:pPr marL="514350" lvl="1" indent="-514350" defTabSz="915001">
              <a:spcBef>
                <a:spcPct val="20000"/>
              </a:spcBef>
              <a:buFont typeface="+mj-lt"/>
              <a:buAutoNum type="arabicPeriod" startAt="2"/>
              <a:defRPr/>
            </a:pPr>
            <a:r>
              <a:rPr lang="en-US" sz="2800" kern="0">
                <a:latin typeface="+mn-lt"/>
              </a:rPr>
              <a:t>What is the immediate short-term result of the following statement</a:t>
            </a:r>
          </a:p>
          <a:p>
            <a:pPr marL="342231" indent="-342231" defTabSz="915001">
              <a:spcBef>
                <a:spcPct val="20000"/>
              </a:spcBef>
              <a:buFontTx/>
              <a:buChar char="•"/>
              <a:defRPr/>
            </a:pPr>
            <a:endParaRPr lang="en-US" sz="3200" kern="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76200" y="1600200"/>
            <a:ext cx="8774113" cy="533400"/>
          </a:xfrm>
        </p:spPr>
        <p:txBody>
          <a:bodyPr/>
          <a:lstStyle/>
          <a:p>
            <a:pPr marL="166688" lvl="1" eaLnBrk="1" hangingPunct="1"/>
            <a:r>
              <a:rPr lang="en-US" smtClean="0"/>
              <a:t>The NBER committee gives relatively little weight to real GDP.</a:t>
            </a:r>
          </a:p>
        </p:txBody>
      </p:sp>
      <p:sp>
        <p:nvSpPr>
          <p:cNvPr id="74755" name="Rectangle 3"/>
          <p:cNvSpPr>
            <a:spLocks noGrp="1" noChangeArrowheads="1"/>
          </p:cNvSpPr>
          <p:nvPr>
            <p:ph type="title"/>
          </p:nvPr>
        </p:nvSpPr>
        <p:spPr bwMode="auto">
          <a:xfrm>
            <a:off x="1295400" y="685800"/>
            <a:ext cx="7391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The</a:t>
            </a:r>
            <a:r>
              <a:rPr lang="en-US" smtClean="0"/>
              <a:t> </a:t>
            </a:r>
            <a:r>
              <a:rPr lang="en-US" smtClean="0">
                <a:solidFill>
                  <a:srgbClr val="00468F"/>
                </a:solidFill>
              </a:rPr>
              <a:t>National</a:t>
            </a:r>
            <a:r>
              <a:rPr lang="en-US" smtClean="0"/>
              <a:t> </a:t>
            </a:r>
            <a:r>
              <a:rPr lang="en-US" smtClean="0">
                <a:solidFill>
                  <a:srgbClr val="00468F"/>
                </a:solidFill>
              </a:rPr>
              <a:t>Bureau Calls a Recession</a:t>
            </a:r>
          </a:p>
        </p:txBody>
      </p:sp>
      <p:sp>
        <p:nvSpPr>
          <p:cNvPr id="918532" name="Rectangle 4"/>
          <p:cNvSpPr>
            <a:spLocks noChangeArrowheads="1"/>
          </p:cNvSpPr>
          <p:nvPr/>
        </p:nvSpPr>
        <p:spPr bwMode="auto">
          <a:xfrm>
            <a:off x="76200" y="2209800"/>
            <a:ext cx="3429000" cy="3962400"/>
          </a:xfrm>
          <a:prstGeom prst="rect">
            <a:avLst/>
          </a:prstGeom>
          <a:noFill/>
          <a:ln w="9525">
            <a:noFill/>
            <a:miter lim="800000"/>
            <a:headEnd/>
            <a:tailEnd/>
          </a:ln>
        </p:spPr>
        <p:txBody>
          <a:bodyPr/>
          <a:lstStyle/>
          <a:p>
            <a:pPr marL="166688" lvl="1">
              <a:spcBef>
                <a:spcPct val="50000"/>
              </a:spcBef>
            </a:pPr>
            <a:r>
              <a:rPr lang="en-US" sz="2400">
                <a:solidFill>
                  <a:srgbClr val="000000"/>
                </a:solidFill>
              </a:rPr>
              <a:t>The figure shows that through 2000, real GDP exceeded potential GDP.</a:t>
            </a:r>
          </a:p>
          <a:p>
            <a:pPr marL="166688" lvl="1">
              <a:spcBef>
                <a:spcPct val="50000"/>
              </a:spcBef>
            </a:pPr>
            <a:r>
              <a:rPr lang="en-US" sz="2400">
                <a:solidFill>
                  <a:srgbClr val="000000"/>
                </a:solidFill>
              </a:rPr>
              <a:t>Real GDP was shrinking during the first quarter of 2001, before the NBER says the recession began.</a:t>
            </a:r>
          </a:p>
        </p:txBody>
      </p:sp>
      <p:pic>
        <p:nvPicPr>
          <p:cNvPr id="74757" name="Picture 5" descr="eou2901ba"/>
          <p:cNvPicPr>
            <a:picLocks noChangeAspect="1" noChangeArrowheads="1"/>
          </p:cNvPicPr>
          <p:nvPr/>
        </p:nvPicPr>
        <p:blipFill>
          <a:blip r:embed="rId3"/>
          <a:srcRect/>
          <a:stretch>
            <a:fillRect/>
          </a:stretch>
        </p:blipFill>
        <p:spPr bwMode="auto">
          <a:xfrm>
            <a:off x="3810000" y="2386013"/>
            <a:ext cx="5114925" cy="3568700"/>
          </a:xfrm>
          <a:prstGeom prst="rect">
            <a:avLst/>
          </a:prstGeom>
          <a:noFill/>
          <a:ln w="9525">
            <a:noFill/>
            <a:miter lim="800000"/>
            <a:headEnd/>
            <a:tailEnd/>
          </a:ln>
        </p:spPr>
      </p:pic>
      <p:pic>
        <p:nvPicPr>
          <p:cNvPr id="918534" name="Picture 6" descr="eou2901bb"/>
          <p:cNvPicPr>
            <a:picLocks noChangeAspect="1" noChangeArrowheads="1"/>
          </p:cNvPicPr>
          <p:nvPr/>
        </p:nvPicPr>
        <p:blipFill>
          <a:blip r:embed="rId4"/>
          <a:srcRect/>
          <a:stretch>
            <a:fillRect/>
          </a:stretch>
        </p:blipFill>
        <p:spPr bwMode="auto">
          <a:xfrm>
            <a:off x="3810000" y="2386013"/>
            <a:ext cx="5114925" cy="3568700"/>
          </a:xfrm>
          <a:prstGeom prst="rect">
            <a:avLst/>
          </a:prstGeom>
          <a:noFill/>
          <a:ln w="9525">
            <a:noFill/>
            <a:miter lim="800000"/>
            <a:headEnd/>
            <a:tailEnd/>
          </a:ln>
        </p:spPr>
      </p:pic>
      <p:pic>
        <p:nvPicPr>
          <p:cNvPr id="918535" name="Picture 7" descr="eou2901bc"/>
          <p:cNvPicPr>
            <a:picLocks noChangeAspect="1" noChangeArrowheads="1"/>
          </p:cNvPicPr>
          <p:nvPr/>
        </p:nvPicPr>
        <p:blipFill>
          <a:blip r:embed="rId5"/>
          <a:srcRect/>
          <a:stretch>
            <a:fillRect/>
          </a:stretch>
        </p:blipFill>
        <p:spPr bwMode="auto">
          <a:xfrm>
            <a:off x="3810000" y="2386013"/>
            <a:ext cx="5114925" cy="3568700"/>
          </a:xfrm>
          <a:prstGeom prst="rect">
            <a:avLst/>
          </a:prstGeom>
          <a:noFill/>
          <a:ln w="9525">
            <a:noFill/>
            <a:miter lim="800000"/>
            <a:headEnd/>
            <a:tailEnd/>
          </a:ln>
        </p:spPr>
      </p:pic>
      <p:pic>
        <p:nvPicPr>
          <p:cNvPr id="918536" name="Picture 8" descr="eou2901bd"/>
          <p:cNvPicPr>
            <a:picLocks noChangeAspect="1" noChangeArrowheads="1"/>
          </p:cNvPicPr>
          <p:nvPr/>
        </p:nvPicPr>
        <p:blipFill>
          <a:blip r:embed="rId6"/>
          <a:srcRect/>
          <a:stretch>
            <a:fillRect/>
          </a:stretch>
        </p:blipFill>
        <p:spPr bwMode="auto">
          <a:xfrm>
            <a:off x="3810000" y="2386013"/>
            <a:ext cx="5114925" cy="3568700"/>
          </a:xfrm>
          <a:prstGeom prst="rect">
            <a:avLst/>
          </a:prstGeom>
          <a:noFill/>
          <a:ln w="9525">
            <a:noFill/>
            <a:miter lim="800000"/>
            <a:headEnd/>
            <a:tailEnd/>
          </a:ln>
        </p:spPr>
      </p:pic>
      <p:pic>
        <p:nvPicPr>
          <p:cNvPr id="918537" name="Picture 9" descr="eou2901be"/>
          <p:cNvPicPr>
            <a:picLocks noChangeAspect="1" noChangeArrowheads="1"/>
          </p:cNvPicPr>
          <p:nvPr/>
        </p:nvPicPr>
        <p:blipFill>
          <a:blip r:embed="rId7"/>
          <a:srcRect/>
          <a:stretch>
            <a:fillRect/>
          </a:stretch>
        </p:blipFill>
        <p:spPr bwMode="auto">
          <a:xfrm>
            <a:off x="3810000" y="2386013"/>
            <a:ext cx="5114925" cy="3568700"/>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18532">
                                            <p:txEl>
                                              <p:pRg st="0" end="0"/>
                                            </p:txEl>
                                          </p:spTgt>
                                        </p:tgtEl>
                                        <p:attrNameLst>
                                          <p:attrName>style.visibility</p:attrName>
                                        </p:attrNameLst>
                                      </p:cBhvr>
                                      <p:to>
                                        <p:strVal val="visible"/>
                                      </p:to>
                                    </p:set>
                                    <p:animEffect transition="in" filter="wipe(left)">
                                      <p:cBhvr>
                                        <p:cTn id="7" dur="500"/>
                                        <p:tgtEl>
                                          <p:spTgt spid="91853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18534"/>
                                        </p:tgtEl>
                                        <p:attrNameLst>
                                          <p:attrName>style.visibility</p:attrName>
                                        </p:attrNameLst>
                                      </p:cBhvr>
                                      <p:to>
                                        <p:strVal val="visible"/>
                                      </p:to>
                                    </p:set>
                                    <p:animEffect transition="in" filter="wipe(left)">
                                      <p:cBhvr>
                                        <p:cTn id="11" dur="1000"/>
                                        <p:tgtEl>
                                          <p:spTgt spid="918534"/>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918535"/>
                                        </p:tgtEl>
                                        <p:attrNameLst>
                                          <p:attrName>style.visibility</p:attrName>
                                        </p:attrNameLst>
                                      </p:cBhvr>
                                      <p:to>
                                        <p:strVal val="visible"/>
                                      </p:to>
                                    </p:set>
                                    <p:animEffect transition="in" filter="wipe(left)">
                                      <p:cBhvr>
                                        <p:cTn id="15" dur="1000"/>
                                        <p:tgtEl>
                                          <p:spTgt spid="918535"/>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918536"/>
                                        </p:tgtEl>
                                        <p:attrNameLst>
                                          <p:attrName>style.visibility</p:attrName>
                                        </p:attrNameLst>
                                      </p:cBhvr>
                                      <p:to>
                                        <p:strVal val="visible"/>
                                      </p:to>
                                    </p:set>
                                    <p:animEffect transition="in" filter="fade">
                                      <p:cBhvr>
                                        <p:cTn id="19" dur="500"/>
                                        <p:tgtEl>
                                          <p:spTgt spid="91853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18532">
                                            <p:txEl>
                                              <p:pRg st="1" end="1"/>
                                            </p:txEl>
                                          </p:spTgt>
                                        </p:tgtEl>
                                        <p:attrNameLst>
                                          <p:attrName>style.visibility</p:attrName>
                                        </p:attrNameLst>
                                      </p:cBhvr>
                                      <p:to>
                                        <p:strVal val="visible"/>
                                      </p:to>
                                    </p:set>
                                    <p:animEffect transition="in" filter="wipe(left)">
                                      <p:cBhvr>
                                        <p:cTn id="24" dur="500"/>
                                        <p:tgtEl>
                                          <p:spTgt spid="918532">
                                            <p:txEl>
                                              <p:pRg st="1" end="1"/>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918537"/>
                                        </p:tgtEl>
                                        <p:attrNameLst>
                                          <p:attrName>style.visibility</p:attrName>
                                        </p:attrNameLst>
                                      </p:cBhvr>
                                      <p:to>
                                        <p:strVal val="visible"/>
                                      </p:to>
                                    </p:set>
                                    <p:animEffect transition="in" filter="fade">
                                      <p:cBhvr>
                                        <p:cTn id="28" dur="500"/>
                                        <p:tgtEl>
                                          <p:spTgt spid="918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2" grpId="0" build="p" bldLvl="2"/>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0578" name="Rectangle 2"/>
          <p:cNvSpPr>
            <a:spLocks noGrp="1" noChangeArrowheads="1"/>
          </p:cNvSpPr>
          <p:nvPr>
            <p:ph type="body" idx="1"/>
          </p:nvPr>
        </p:nvSpPr>
        <p:spPr>
          <a:xfrm>
            <a:off x="76200" y="1600200"/>
            <a:ext cx="3429000" cy="4724400"/>
          </a:xfrm>
        </p:spPr>
        <p:txBody>
          <a:bodyPr/>
          <a:lstStyle/>
          <a:p>
            <a:pPr marL="166688" lvl="1" eaLnBrk="1" hangingPunct="1">
              <a:lnSpc>
                <a:spcPct val="100000"/>
              </a:lnSpc>
            </a:pPr>
            <a:r>
              <a:rPr lang="en-US" smtClean="0"/>
              <a:t>In July 2003, the NBER committee announced that a new expansion had begun in November 2001.</a:t>
            </a:r>
          </a:p>
          <a:p>
            <a:pPr marL="166688" lvl="1" eaLnBrk="1" hangingPunct="1">
              <a:lnSpc>
                <a:spcPct val="100000"/>
              </a:lnSpc>
            </a:pPr>
            <a:r>
              <a:rPr lang="en-US" smtClean="0"/>
              <a:t>The figure shows that this timing lined up better with real GDP than with employment.</a:t>
            </a:r>
          </a:p>
          <a:p>
            <a:pPr marL="166688" lvl="1" eaLnBrk="1" hangingPunct="1"/>
            <a:endParaRPr lang="en-US" smtClean="0"/>
          </a:p>
        </p:txBody>
      </p:sp>
      <p:sp>
        <p:nvSpPr>
          <p:cNvPr id="75779" name="Rectangle 3"/>
          <p:cNvSpPr>
            <a:spLocks noGrp="1" noChangeArrowheads="1"/>
          </p:cNvSpPr>
          <p:nvPr>
            <p:ph type="title"/>
          </p:nvPr>
        </p:nvSpPr>
        <p:spPr bwMode="auto">
          <a:xfrm>
            <a:off x="1295400" y="685800"/>
            <a:ext cx="7391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The</a:t>
            </a:r>
            <a:r>
              <a:rPr lang="en-US" smtClean="0"/>
              <a:t> </a:t>
            </a:r>
            <a:r>
              <a:rPr lang="en-US" smtClean="0">
                <a:solidFill>
                  <a:srgbClr val="00468F"/>
                </a:solidFill>
              </a:rPr>
              <a:t>National</a:t>
            </a:r>
            <a:r>
              <a:rPr lang="en-US" smtClean="0"/>
              <a:t> </a:t>
            </a:r>
            <a:r>
              <a:rPr lang="en-US" smtClean="0">
                <a:solidFill>
                  <a:srgbClr val="00468F"/>
                </a:solidFill>
              </a:rPr>
              <a:t>Bureau Calls a Recession</a:t>
            </a:r>
          </a:p>
        </p:txBody>
      </p:sp>
      <p:pic>
        <p:nvPicPr>
          <p:cNvPr id="75780" name="Picture 4" descr="eou2901ba"/>
          <p:cNvPicPr>
            <a:picLocks noChangeAspect="1" noChangeArrowheads="1"/>
          </p:cNvPicPr>
          <p:nvPr/>
        </p:nvPicPr>
        <p:blipFill>
          <a:blip r:embed="rId3"/>
          <a:srcRect/>
          <a:stretch>
            <a:fillRect/>
          </a:stretch>
        </p:blipFill>
        <p:spPr bwMode="auto">
          <a:xfrm>
            <a:off x="3810000" y="2386013"/>
            <a:ext cx="5114925" cy="3568700"/>
          </a:xfrm>
          <a:prstGeom prst="rect">
            <a:avLst/>
          </a:prstGeom>
          <a:noFill/>
          <a:ln w="9525">
            <a:noFill/>
            <a:miter lim="800000"/>
            <a:headEnd/>
            <a:tailEnd/>
          </a:ln>
        </p:spPr>
      </p:pic>
      <p:pic>
        <p:nvPicPr>
          <p:cNvPr id="75781" name="Picture 5" descr="eou2901bb"/>
          <p:cNvPicPr>
            <a:picLocks noChangeAspect="1" noChangeArrowheads="1"/>
          </p:cNvPicPr>
          <p:nvPr/>
        </p:nvPicPr>
        <p:blipFill>
          <a:blip r:embed="rId4"/>
          <a:srcRect/>
          <a:stretch>
            <a:fillRect/>
          </a:stretch>
        </p:blipFill>
        <p:spPr bwMode="auto">
          <a:xfrm>
            <a:off x="3810000" y="2386013"/>
            <a:ext cx="5114925" cy="3568700"/>
          </a:xfrm>
          <a:prstGeom prst="rect">
            <a:avLst/>
          </a:prstGeom>
          <a:noFill/>
          <a:ln w="9525">
            <a:noFill/>
            <a:miter lim="800000"/>
            <a:headEnd/>
            <a:tailEnd/>
          </a:ln>
        </p:spPr>
      </p:pic>
      <p:pic>
        <p:nvPicPr>
          <p:cNvPr id="75782" name="Picture 6" descr="eou2901bc"/>
          <p:cNvPicPr>
            <a:picLocks noChangeAspect="1" noChangeArrowheads="1"/>
          </p:cNvPicPr>
          <p:nvPr/>
        </p:nvPicPr>
        <p:blipFill>
          <a:blip r:embed="rId5"/>
          <a:srcRect/>
          <a:stretch>
            <a:fillRect/>
          </a:stretch>
        </p:blipFill>
        <p:spPr bwMode="auto">
          <a:xfrm>
            <a:off x="3810000" y="2386013"/>
            <a:ext cx="5114925" cy="3568700"/>
          </a:xfrm>
          <a:prstGeom prst="rect">
            <a:avLst/>
          </a:prstGeom>
          <a:noFill/>
          <a:ln w="9525">
            <a:noFill/>
            <a:miter lim="800000"/>
            <a:headEnd/>
            <a:tailEnd/>
          </a:ln>
        </p:spPr>
      </p:pic>
      <p:pic>
        <p:nvPicPr>
          <p:cNvPr id="75783" name="Picture 7" descr="eou2901bd"/>
          <p:cNvPicPr>
            <a:picLocks noChangeAspect="1" noChangeArrowheads="1"/>
          </p:cNvPicPr>
          <p:nvPr/>
        </p:nvPicPr>
        <p:blipFill>
          <a:blip r:embed="rId6"/>
          <a:srcRect/>
          <a:stretch>
            <a:fillRect/>
          </a:stretch>
        </p:blipFill>
        <p:spPr bwMode="auto">
          <a:xfrm>
            <a:off x="3810000" y="2386013"/>
            <a:ext cx="5114925" cy="3568700"/>
          </a:xfrm>
          <a:prstGeom prst="rect">
            <a:avLst/>
          </a:prstGeom>
          <a:noFill/>
          <a:ln w="9525">
            <a:noFill/>
            <a:miter lim="800000"/>
            <a:headEnd/>
            <a:tailEnd/>
          </a:ln>
        </p:spPr>
      </p:pic>
      <p:pic>
        <p:nvPicPr>
          <p:cNvPr id="75784" name="Picture 8" descr="eou2901be"/>
          <p:cNvPicPr>
            <a:picLocks noChangeAspect="1" noChangeArrowheads="1"/>
          </p:cNvPicPr>
          <p:nvPr/>
        </p:nvPicPr>
        <p:blipFill>
          <a:blip r:embed="rId7"/>
          <a:srcRect/>
          <a:stretch>
            <a:fillRect/>
          </a:stretch>
        </p:blipFill>
        <p:spPr bwMode="auto">
          <a:xfrm>
            <a:off x="3810000" y="2386013"/>
            <a:ext cx="5114925" cy="3568700"/>
          </a:xfrm>
          <a:prstGeom prst="rect">
            <a:avLst/>
          </a:prstGeom>
          <a:noFill/>
          <a:ln w="9525">
            <a:noFill/>
            <a:miter lim="800000"/>
            <a:headEnd/>
            <a:tailEnd/>
          </a:ln>
        </p:spPr>
      </p:pic>
      <p:pic>
        <p:nvPicPr>
          <p:cNvPr id="920585" name="Picture 9" descr="eou2901bf"/>
          <p:cNvPicPr>
            <a:picLocks noChangeAspect="1" noChangeArrowheads="1"/>
          </p:cNvPicPr>
          <p:nvPr/>
        </p:nvPicPr>
        <p:blipFill>
          <a:blip r:embed="rId8"/>
          <a:srcRect/>
          <a:stretch>
            <a:fillRect/>
          </a:stretch>
        </p:blipFill>
        <p:spPr bwMode="auto">
          <a:xfrm>
            <a:off x="3810000" y="2386013"/>
            <a:ext cx="5114925" cy="3568700"/>
          </a:xfrm>
          <a:prstGeom prst="rect">
            <a:avLst/>
          </a:prstGeom>
          <a:noFill/>
          <a:ln w="9525">
            <a:noFill/>
            <a:miter lim="800000"/>
            <a:headEnd/>
            <a:tailEnd/>
          </a:ln>
        </p:spPr>
      </p:pic>
      <p:pic>
        <p:nvPicPr>
          <p:cNvPr id="920586" name="Picture 10" descr="eou2901bg"/>
          <p:cNvPicPr>
            <a:picLocks noChangeAspect="1" noChangeArrowheads="1"/>
          </p:cNvPicPr>
          <p:nvPr/>
        </p:nvPicPr>
        <p:blipFill>
          <a:blip r:embed="rId9"/>
          <a:srcRect/>
          <a:stretch>
            <a:fillRect/>
          </a:stretch>
        </p:blipFill>
        <p:spPr bwMode="auto">
          <a:xfrm>
            <a:off x="3810000" y="2386013"/>
            <a:ext cx="5114925" cy="3568700"/>
          </a:xfrm>
          <a:prstGeom prst="rect">
            <a:avLst/>
          </a:prstGeom>
          <a:noFill/>
          <a:ln w="9525">
            <a:noFill/>
            <a:miter lim="800000"/>
            <a:headEnd/>
            <a:tailEnd/>
          </a:ln>
        </p:spPr>
      </p:pic>
      <p:pic>
        <p:nvPicPr>
          <p:cNvPr id="920587" name="Picture 11" descr="eou2901bh"/>
          <p:cNvPicPr>
            <a:picLocks noChangeAspect="1" noChangeArrowheads="1"/>
          </p:cNvPicPr>
          <p:nvPr/>
        </p:nvPicPr>
        <p:blipFill>
          <a:blip r:embed="rId10"/>
          <a:srcRect/>
          <a:stretch>
            <a:fillRect/>
          </a:stretch>
        </p:blipFill>
        <p:spPr bwMode="auto">
          <a:xfrm>
            <a:off x="3810000" y="2386013"/>
            <a:ext cx="5114925" cy="35687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fade">
                                      <p:cBhvr>
                                        <p:cTn id="7" dur="500"/>
                                        <p:tgtEl>
                                          <p:spTgt spid="920585"/>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920586"/>
                                        </p:tgtEl>
                                        <p:attrNameLst>
                                          <p:attrName>style.visibility</p:attrName>
                                        </p:attrNameLst>
                                      </p:cBhvr>
                                      <p:to>
                                        <p:strVal val="visible"/>
                                      </p:to>
                                    </p:set>
                                    <p:animEffect transition="in" filter="barn(outVertical)">
                                      <p:cBhvr>
                                        <p:cTn id="11" dur="500"/>
                                        <p:tgtEl>
                                          <p:spTgt spid="92058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20587"/>
                                        </p:tgtEl>
                                        <p:attrNameLst>
                                          <p:attrName>style.visibility</p:attrName>
                                        </p:attrNameLst>
                                      </p:cBhvr>
                                      <p:to>
                                        <p:strVal val="visible"/>
                                      </p:to>
                                    </p:set>
                                    <p:animEffect transition="in" filter="fade">
                                      <p:cBhvr>
                                        <p:cTn id="15" dur="500"/>
                                        <p:tgtEl>
                                          <p:spTgt spid="92058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20578">
                                            <p:txEl>
                                              <p:pRg st="1" end="1"/>
                                            </p:txEl>
                                          </p:spTgt>
                                        </p:tgtEl>
                                        <p:attrNameLst>
                                          <p:attrName>style.visibility</p:attrName>
                                        </p:attrNameLst>
                                      </p:cBhvr>
                                      <p:to>
                                        <p:strVal val="visible"/>
                                      </p:to>
                                    </p:set>
                                    <p:animEffect transition="in" filter="wipe(left)">
                                      <p:cBhvr>
                                        <p:cTn id="20" dur="500"/>
                                        <p:tgtEl>
                                          <p:spTgt spid="92057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8" grpId="0" build="p" bldLvl="3"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6547" name="Rectangle 3"/>
          <p:cNvSpPr>
            <a:spLocks noGrp="1" noChangeArrowheads="1"/>
          </p:cNvSpPr>
          <p:nvPr>
            <p:ph type="body" idx="1"/>
          </p:nvPr>
        </p:nvSpPr>
        <p:spPr>
          <a:xfrm>
            <a:off x="152400" y="1905000"/>
            <a:ext cx="3200400" cy="1524000"/>
          </a:xfrm>
        </p:spPr>
        <p:txBody>
          <a:bodyPr/>
          <a:lstStyle/>
          <a:p>
            <a:pPr marL="238125" lvl="1" eaLnBrk="1" hangingPunct="1"/>
            <a:r>
              <a:rPr lang="en-US" smtClean="0"/>
              <a:t>The employment trough didn’t occur until April 2002.</a:t>
            </a:r>
          </a:p>
        </p:txBody>
      </p:sp>
      <p:sp>
        <p:nvSpPr>
          <p:cNvPr id="76803" name="Rectangle 9"/>
          <p:cNvSpPr>
            <a:spLocks noGrp="1" noChangeArrowheads="1"/>
          </p:cNvSpPr>
          <p:nvPr>
            <p:ph type="title"/>
          </p:nvPr>
        </p:nvSpPr>
        <p:spPr bwMode="auto">
          <a:xfrm>
            <a:off x="1295400" y="685800"/>
            <a:ext cx="73914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The</a:t>
            </a:r>
            <a:r>
              <a:rPr lang="en-US" smtClean="0"/>
              <a:t> </a:t>
            </a:r>
            <a:r>
              <a:rPr lang="en-US" smtClean="0">
                <a:solidFill>
                  <a:srgbClr val="00468F"/>
                </a:solidFill>
              </a:rPr>
              <a:t>National Bureau Calls a Recession</a:t>
            </a:r>
          </a:p>
        </p:txBody>
      </p:sp>
      <p:sp>
        <p:nvSpPr>
          <p:cNvPr id="876554" name="Rectangle 10"/>
          <p:cNvSpPr>
            <a:spLocks noChangeArrowheads="1"/>
          </p:cNvSpPr>
          <p:nvPr/>
        </p:nvSpPr>
        <p:spPr bwMode="auto">
          <a:xfrm>
            <a:off x="76200" y="3505200"/>
            <a:ext cx="3200400" cy="2057400"/>
          </a:xfrm>
          <a:prstGeom prst="rect">
            <a:avLst/>
          </a:prstGeom>
          <a:noFill/>
          <a:ln w="9525">
            <a:noFill/>
            <a:miter lim="800000"/>
            <a:headEnd/>
            <a:tailEnd/>
          </a:ln>
        </p:spPr>
        <p:txBody>
          <a:bodyPr/>
          <a:lstStyle/>
          <a:p>
            <a:pPr marL="238125" lvl="1">
              <a:lnSpc>
                <a:spcPct val="105000"/>
              </a:lnSpc>
              <a:spcBef>
                <a:spcPct val="50000"/>
              </a:spcBef>
            </a:pPr>
            <a:r>
              <a:rPr lang="en-US" sz="2400">
                <a:solidFill>
                  <a:srgbClr val="000000"/>
                </a:solidFill>
              </a:rPr>
              <a:t>This lagging of employment behind real GDP is normal and occurs in all expansions.</a:t>
            </a:r>
          </a:p>
        </p:txBody>
      </p:sp>
      <p:pic>
        <p:nvPicPr>
          <p:cNvPr id="76805" name="Picture 12" descr="eou2901aa"/>
          <p:cNvPicPr>
            <a:picLocks noChangeAspect="1" noChangeArrowheads="1"/>
          </p:cNvPicPr>
          <p:nvPr/>
        </p:nvPicPr>
        <p:blipFill>
          <a:blip r:embed="rId3"/>
          <a:srcRect/>
          <a:stretch>
            <a:fillRect/>
          </a:stretch>
        </p:blipFill>
        <p:spPr bwMode="auto">
          <a:xfrm>
            <a:off x="3806825" y="2384425"/>
            <a:ext cx="5118100" cy="3570288"/>
          </a:xfrm>
          <a:prstGeom prst="rect">
            <a:avLst/>
          </a:prstGeom>
          <a:noFill/>
          <a:ln w="9525">
            <a:noFill/>
            <a:miter lim="800000"/>
            <a:headEnd/>
            <a:tailEnd/>
          </a:ln>
        </p:spPr>
      </p:pic>
      <p:pic>
        <p:nvPicPr>
          <p:cNvPr id="76806" name="Picture 13" descr="eou2901ab"/>
          <p:cNvPicPr>
            <a:picLocks noChangeAspect="1" noChangeArrowheads="1"/>
          </p:cNvPicPr>
          <p:nvPr/>
        </p:nvPicPr>
        <p:blipFill>
          <a:blip r:embed="rId4"/>
          <a:srcRect/>
          <a:stretch>
            <a:fillRect/>
          </a:stretch>
        </p:blipFill>
        <p:spPr bwMode="auto">
          <a:xfrm>
            <a:off x="3806825" y="2384425"/>
            <a:ext cx="5118100" cy="3570288"/>
          </a:xfrm>
          <a:prstGeom prst="rect">
            <a:avLst/>
          </a:prstGeom>
          <a:noFill/>
          <a:ln w="9525">
            <a:noFill/>
            <a:miter lim="800000"/>
            <a:headEnd/>
            <a:tailEnd/>
          </a:ln>
        </p:spPr>
      </p:pic>
      <p:pic>
        <p:nvPicPr>
          <p:cNvPr id="76807" name="Picture 14" descr="eou2901ac"/>
          <p:cNvPicPr>
            <a:picLocks noChangeAspect="1" noChangeArrowheads="1"/>
          </p:cNvPicPr>
          <p:nvPr/>
        </p:nvPicPr>
        <p:blipFill>
          <a:blip r:embed="rId5"/>
          <a:srcRect/>
          <a:stretch>
            <a:fillRect/>
          </a:stretch>
        </p:blipFill>
        <p:spPr bwMode="auto">
          <a:xfrm>
            <a:off x="3806825" y="2384425"/>
            <a:ext cx="5118100" cy="3570288"/>
          </a:xfrm>
          <a:prstGeom prst="rect">
            <a:avLst/>
          </a:prstGeom>
          <a:noFill/>
          <a:ln w="9525">
            <a:noFill/>
            <a:miter lim="800000"/>
            <a:headEnd/>
            <a:tailEnd/>
          </a:ln>
        </p:spPr>
      </p:pic>
      <p:pic>
        <p:nvPicPr>
          <p:cNvPr id="76808" name="Picture 15" descr="eou2901ad"/>
          <p:cNvPicPr>
            <a:picLocks noChangeAspect="1" noChangeArrowheads="1"/>
          </p:cNvPicPr>
          <p:nvPr/>
        </p:nvPicPr>
        <p:blipFill>
          <a:blip r:embed="rId6"/>
          <a:srcRect/>
          <a:stretch>
            <a:fillRect/>
          </a:stretch>
        </p:blipFill>
        <p:spPr bwMode="auto">
          <a:xfrm>
            <a:off x="3806825" y="2384425"/>
            <a:ext cx="5118100" cy="3570288"/>
          </a:xfrm>
          <a:prstGeom prst="rect">
            <a:avLst/>
          </a:prstGeom>
          <a:noFill/>
          <a:ln w="9525">
            <a:noFill/>
            <a:miter lim="800000"/>
            <a:headEnd/>
            <a:tailEnd/>
          </a:ln>
        </p:spPr>
      </p:pic>
      <p:pic>
        <p:nvPicPr>
          <p:cNvPr id="876560" name="Picture 16" descr="eou2901ae"/>
          <p:cNvPicPr>
            <a:picLocks noChangeAspect="1" noChangeArrowheads="1"/>
          </p:cNvPicPr>
          <p:nvPr/>
        </p:nvPicPr>
        <p:blipFill>
          <a:blip r:embed="rId7"/>
          <a:srcRect/>
          <a:stretch>
            <a:fillRect/>
          </a:stretch>
        </p:blipFill>
        <p:spPr bwMode="auto">
          <a:xfrm>
            <a:off x="3810000" y="2384425"/>
            <a:ext cx="5114925" cy="3570288"/>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6547">
                                            <p:txEl>
                                              <p:pRg st="0" end="0"/>
                                            </p:txEl>
                                          </p:spTgt>
                                        </p:tgtEl>
                                        <p:attrNameLst>
                                          <p:attrName>style.visibility</p:attrName>
                                        </p:attrNameLst>
                                      </p:cBhvr>
                                      <p:to>
                                        <p:strVal val="visible"/>
                                      </p:to>
                                    </p:set>
                                    <p:animEffect transition="in" filter="wipe(left)">
                                      <p:cBhvr>
                                        <p:cTn id="7" dur="1000"/>
                                        <p:tgtEl>
                                          <p:spTgt spid="876547">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76560"/>
                                        </p:tgtEl>
                                        <p:attrNameLst>
                                          <p:attrName>style.visibility</p:attrName>
                                        </p:attrNameLst>
                                      </p:cBhvr>
                                      <p:to>
                                        <p:strVal val="visible"/>
                                      </p:to>
                                    </p:set>
                                    <p:animEffect transition="in" filter="fade">
                                      <p:cBhvr>
                                        <p:cTn id="11" dur="500"/>
                                        <p:tgtEl>
                                          <p:spTgt spid="8765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76554"/>
                                        </p:tgtEl>
                                        <p:attrNameLst>
                                          <p:attrName>style.visibility</p:attrName>
                                        </p:attrNameLst>
                                      </p:cBhvr>
                                      <p:to>
                                        <p:strVal val="visible"/>
                                      </p:to>
                                    </p:set>
                                    <p:animEffect transition="in" filter="wipe(left)">
                                      <p:cBhvr>
                                        <p:cTn id="16" dur="1000"/>
                                        <p:tgtEl>
                                          <p:spTgt spid="876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6547" grpId="0" build="p" bldLvl="3" autoUpdateAnimBg="0"/>
      <p:bldP spid="87655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152400" y="1295400"/>
            <a:ext cx="8639175" cy="838200"/>
          </a:xfrm>
        </p:spPr>
        <p:txBody>
          <a:bodyPr/>
          <a:lstStyle/>
          <a:p>
            <a:pPr lvl="1" eaLnBrk="1" hangingPunct="1">
              <a:lnSpc>
                <a:spcPct val="95000"/>
              </a:lnSpc>
            </a:pPr>
            <a:r>
              <a:rPr lang="en-US" smtClean="0"/>
              <a:t>Every economy has a business cycle, but they differ in severity and timing.</a:t>
            </a:r>
            <a:endParaRPr lang="en-CA" smtClean="0"/>
          </a:p>
        </p:txBody>
      </p:sp>
      <p:sp>
        <p:nvSpPr>
          <p:cNvPr id="77827" name="Rectangle 6"/>
          <p:cNvSpPr>
            <a:spLocks noGrp="1" noChangeArrowheads="1"/>
          </p:cNvSpPr>
          <p:nvPr>
            <p:ph type="title"/>
          </p:nvPr>
        </p:nvSpPr>
        <p:spPr bwMode="auto">
          <a:xfrm>
            <a:off x="1295400" y="762000"/>
            <a:ext cx="5334000" cy="4572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A87E"/>
                </a:solidFill>
              </a:rPr>
              <a:t>The Global Business Cycle</a:t>
            </a:r>
          </a:p>
        </p:txBody>
      </p:sp>
      <p:sp>
        <p:nvSpPr>
          <p:cNvPr id="855060" name="Rectangle 20"/>
          <p:cNvSpPr>
            <a:spLocks noChangeArrowheads="1"/>
          </p:cNvSpPr>
          <p:nvPr/>
        </p:nvSpPr>
        <p:spPr bwMode="auto">
          <a:xfrm>
            <a:off x="76200" y="2133600"/>
            <a:ext cx="3400425" cy="1447800"/>
          </a:xfrm>
          <a:prstGeom prst="rect">
            <a:avLst/>
          </a:prstGeom>
          <a:noFill/>
          <a:ln w="9525">
            <a:noFill/>
            <a:miter lim="800000"/>
            <a:headEnd/>
            <a:tailEnd/>
          </a:ln>
        </p:spPr>
        <p:txBody>
          <a:bodyPr/>
          <a:lstStyle/>
          <a:p>
            <a:pPr lvl="1">
              <a:lnSpc>
                <a:spcPct val="105000"/>
              </a:lnSpc>
              <a:spcBef>
                <a:spcPct val="50000"/>
              </a:spcBef>
            </a:pPr>
            <a:r>
              <a:rPr lang="en-US" sz="2400">
                <a:solidFill>
                  <a:srgbClr val="000000"/>
                </a:solidFill>
              </a:rPr>
              <a:t>The U.S. cycle in the early 1908s was the most severe.</a:t>
            </a:r>
          </a:p>
        </p:txBody>
      </p:sp>
      <p:sp>
        <p:nvSpPr>
          <p:cNvPr id="855061" name="Rectangle 21"/>
          <p:cNvSpPr>
            <a:spLocks noChangeArrowheads="1"/>
          </p:cNvSpPr>
          <p:nvPr/>
        </p:nvSpPr>
        <p:spPr bwMode="auto">
          <a:xfrm>
            <a:off x="76200" y="3505200"/>
            <a:ext cx="3352800" cy="1295400"/>
          </a:xfrm>
          <a:prstGeom prst="rect">
            <a:avLst/>
          </a:prstGeom>
          <a:noFill/>
          <a:ln w="9525">
            <a:noFill/>
            <a:miter lim="800000"/>
            <a:headEnd/>
            <a:tailEnd/>
          </a:ln>
        </p:spPr>
        <p:txBody>
          <a:bodyPr/>
          <a:lstStyle/>
          <a:p>
            <a:pPr lvl="1">
              <a:lnSpc>
                <a:spcPct val="105000"/>
              </a:lnSpc>
              <a:spcBef>
                <a:spcPct val="50000"/>
              </a:spcBef>
            </a:pPr>
            <a:r>
              <a:rPr lang="en-US" sz="2400">
                <a:solidFill>
                  <a:srgbClr val="000000"/>
                </a:solidFill>
              </a:rPr>
              <a:t>The U.S. cycle leads the cycle in Europe and Japan.</a:t>
            </a:r>
          </a:p>
        </p:txBody>
      </p:sp>
      <p:sp>
        <p:nvSpPr>
          <p:cNvPr id="855062" name="Rectangle 22"/>
          <p:cNvSpPr>
            <a:spLocks noChangeArrowheads="1"/>
          </p:cNvSpPr>
          <p:nvPr/>
        </p:nvSpPr>
        <p:spPr bwMode="auto">
          <a:xfrm>
            <a:off x="76200" y="4876800"/>
            <a:ext cx="3352800" cy="1600200"/>
          </a:xfrm>
          <a:prstGeom prst="rect">
            <a:avLst/>
          </a:prstGeom>
          <a:noFill/>
          <a:ln w="9525">
            <a:noFill/>
            <a:miter lim="800000"/>
            <a:headEnd/>
            <a:tailEnd/>
          </a:ln>
        </p:spPr>
        <p:txBody>
          <a:bodyPr/>
          <a:lstStyle/>
          <a:p>
            <a:pPr lvl="1">
              <a:lnSpc>
                <a:spcPct val="105000"/>
              </a:lnSpc>
              <a:spcBef>
                <a:spcPct val="50000"/>
              </a:spcBef>
            </a:pPr>
            <a:r>
              <a:rPr lang="en-US" sz="2400">
                <a:solidFill>
                  <a:srgbClr val="000000"/>
                </a:solidFill>
              </a:rPr>
              <a:t>Japan’s cycle has taken a downward trend since early 1990s.</a:t>
            </a:r>
            <a:endParaRPr lang="en-CA" sz="2400">
              <a:solidFill>
                <a:srgbClr val="000000"/>
              </a:solidFill>
            </a:endParaRPr>
          </a:p>
        </p:txBody>
      </p:sp>
      <p:pic>
        <p:nvPicPr>
          <p:cNvPr id="77831" name="Picture 23" descr="eog2901aa"/>
          <p:cNvPicPr>
            <a:picLocks noChangeAspect="1" noChangeArrowheads="1"/>
          </p:cNvPicPr>
          <p:nvPr/>
        </p:nvPicPr>
        <p:blipFill>
          <a:blip r:embed="rId3"/>
          <a:srcRect/>
          <a:stretch>
            <a:fillRect/>
          </a:stretch>
        </p:blipFill>
        <p:spPr bwMode="auto">
          <a:xfrm>
            <a:off x="3476625" y="2286000"/>
            <a:ext cx="5410200" cy="3810000"/>
          </a:xfrm>
          <a:prstGeom prst="rect">
            <a:avLst/>
          </a:prstGeom>
          <a:noFill/>
          <a:ln w="9525">
            <a:noFill/>
            <a:miter lim="800000"/>
            <a:headEnd/>
            <a:tailEnd/>
          </a:ln>
        </p:spPr>
      </p:pic>
      <p:pic>
        <p:nvPicPr>
          <p:cNvPr id="855064" name="Picture 24" descr="eog2901ab"/>
          <p:cNvPicPr>
            <a:picLocks noChangeAspect="1" noChangeArrowheads="1"/>
          </p:cNvPicPr>
          <p:nvPr/>
        </p:nvPicPr>
        <p:blipFill>
          <a:blip r:embed="rId4"/>
          <a:srcRect/>
          <a:stretch>
            <a:fillRect/>
          </a:stretch>
        </p:blipFill>
        <p:spPr bwMode="auto">
          <a:xfrm>
            <a:off x="3476625" y="2286000"/>
            <a:ext cx="5410200" cy="3810000"/>
          </a:xfrm>
          <a:prstGeom prst="rect">
            <a:avLst/>
          </a:prstGeom>
          <a:noFill/>
          <a:ln w="9525">
            <a:noFill/>
            <a:miter lim="800000"/>
            <a:headEnd/>
            <a:tailEnd/>
          </a:ln>
        </p:spPr>
      </p:pic>
      <p:pic>
        <p:nvPicPr>
          <p:cNvPr id="855065" name="Picture 25" descr="eog2901ac"/>
          <p:cNvPicPr>
            <a:picLocks noChangeAspect="1" noChangeArrowheads="1"/>
          </p:cNvPicPr>
          <p:nvPr/>
        </p:nvPicPr>
        <p:blipFill>
          <a:blip r:embed="rId5"/>
          <a:srcRect/>
          <a:stretch>
            <a:fillRect/>
          </a:stretch>
        </p:blipFill>
        <p:spPr bwMode="auto">
          <a:xfrm>
            <a:off x="3476625" y="2286000"/>
            <a:ext cx="5410200" cy="3810000"/>
          </a:xfrm>
          <a:prstGeom prst="rect">
            <a:avLst/>
          </a:prstGeom>
          <a:noFill/>
          <a:ln w="9525">
            <a:noFill/>
            <a:miter lim="800000"/>
            <a:headEnd/>
            <a:tailEnd/>
          </a:ln>
        </p:spPr>
      </p:pic>
      <p:pic>
        <p:nvPicPr>
          <p:cNvPr id="855066" name="Picture 26" descr="eog2901ad"/>
          <p:cNvPicPr>
            <a:picLocks noChangeAspect="1" noChangeArrowheads="1"/>
          </p:cNvPicPr>
          <p:nvPr/>
        </p:nvPicPr>
        <p:blipFill>
          <a:blip r:embed="rId6"/>
          <a:srcRect/>
          <a:stretch>
            <a:fillRect/>
          </a:stretch>
        </p:blipFill>
        <p:spPr bwMode="auto">
          <a:xfrm>
            <a:off x="3476625" y="2286000"/>
            <a:ext cx="5410200" cy="3810000"/>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60">
                                            <p:txEl>
                                              <p:pRg st="0" end="0"/>
                                            </p:txEl>
                                          </p:spTgt>
                                        </p:tgtEl>
                                        <p:attrNameLst>
                                          <p:attrName>style.visibility</p:attrName>
                                        </p:attrNameLst>
                                      </p:cBhvr>
                                      <p:to>
                                        <p:strVal val="visible"/>
                                      </p:to>
                                    </p:set>
                                    <p:animEffect transition="in" filter="wipe(left)">
                                      <p:cBhvr>
                                        <p:cTn id="7" dur="500"/>
                                        <p:tgtEl>
                                          <p:spTgt spid="85506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55064"/>
                                        </p:tgtEl>
                                        <p:attrNameLst>
                                          <p:attrName>style.visibility</p:attrName>
                                        </p:attrNameLst>
                                      </p:cBhvr>
                                      <p:to>
                                        <p:strVal val="visible"/>
                                      </p:to>
                                    </p:set>
                                    <p:animEffect transition="in" filter="wipe(left)">
                                      <p:cBhvr>
                                        <p:cTn id="11" dur="1000"/>
                                        <p:tgtEl>
                                          <p:spTgt spid="85506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55061">
                                            <p:txEl>
                                              <p:pRg st="0" end="0"/>
                                            </p:txEl>
                                          </p:spTgt>
                                        </p:tgtEl>
                                        <p:attrNameLst>
                                          <p:attrName>style.visibility</p:attrName>
                                        </p:attrNameLst>
                                      </p:cBhvr>
                                      <p:to>
                                        <p:strVal val="visible"/>
                                      </p:to>
                                    </p:set>
                                    <p:animEffect transition="in" filter="wipe(left)">
                                      <p:cBhvr>
                                        <p:cTn id="16" dur="500"/>
                                        <p:tgtEl>
                                          <p:spTgt spid="855061">
                                            <p:txEl>
                                              <p:pRg st="0" end="0"/>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55065"/>
                                        </p:tgtEl>
                                        <p:attrNameLst>
                                          <p:attrName>style.visibility</p:attrName>
                                        </p:attrNameLst>
                                      </p:cBhvr>
                                      <p:to>
                                        <p:strVal val="visible"/>
                                      </p:to>
                                    </p:set>
                                    <p:animEffect transition="in" filter="wipe(left)">
                                      <p:cBhvr>
                                        <p:cTn id="20" dur="1000"/>
                                        <p:tgtEl>
                                          <p:spTgt spid="85506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55062">
                                            <p:txEl>
                                              <p:pRg st="0" end="0"/>
                                            </p:txEl>
                                          </p:spTgt>
                                        </p:tgtEl>
                                        <p:attrNameLst>
                                          <p:attrName>style.visibility</p:attrName>
                                        </p:attrNameLst>
                                      </p:cBhvr>
                                      <p:to>
                                        <p:strVal val="visible"/>
                                      </p:to>
                                    </p:set>
                                    <p:animEffect transition="in" filter="wipe(left)">
                                      <p:cBhvr>
                                        <p:cTn id="25" dur="500"/>
                                        <p:tgtEl>
                                          <p:spTgt spid="855062">
                                            <p:txEl>
                                              <p:pRg st="0" end="0"/>
                                            </p:txEl>
                                          </p:spTgt>
                                        </p:tgtEl>
                                      </p:cBhvr>
                                    </p:animEffect>
                                  </p:childTnLst>
                                </p:cTn>
                              </p:par>
                            </p:childTnLst>
                          </p:cTn>
                        </p:par>
                        <p:par>
                          <p:cTn id="26" fill="hold">
                            <p:stCondLst>
                              <p:cond delay="500"/>
                            </p:stCondLst>
                            <p:childTnLst>
                              <p:par>
                                <p:cTn id="27" presetID="22" presetClass="entr" presetSubtype="8" fill="hold" nodeType="afterEffect">
                                  <p:stCondLst>
                                    <p:cond delay="0"/>
                                  </p:stCondLst>
                                  <p:childTnLst>
                                    <p:set>
                                      <p:cBhvr>
                                        <p:cTn id="28" dur="1" fill="hold">
                                          <p:stCondLst>
                                            <p:cond delay="0"/>
                                          </p:stCondLst>
                                        </p:cTn>
                                        <p:tgtEl>
                                          <p:spTgt spid="855066"/>
                                        </p:tgtEl>
                                        <p:attrNameLst>
                                          <p:attrName>style.visibility</p:attrName>
                                        </p:attrNameLst>
                                      </p:cBhvr>
                                      <p:to>
                                        <p:strVal val="visible"/>
                                      </p:to>
                                    </p:set>
                                    <p:animEffect transition="in" filter="wipe(left)">
                                      <p:cBhvr>
                                        <p:cTn id="29" dur="1000"/>
                                        <p:tgtEl>
                                          <p:spTgt spid="855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60" grpId="0" build="p" bldLvl="2" autoUpdateAnimBg="0" advAuto="0"/>
      <p:bldP spid="855061" grpId="0" build="p" bldLvl="2" autoUpdateAnimBg="0" advAuto="0"/>
      <p:bldP spid="855062" grpId="0" build="p" bldLvl="2" autoUpdateAnimBg="0" advAuto="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7330" name="Rectangle 2"/>
          <p:cNvSpPr>
            <a:spLocks noGrp="1" noChangeArrowheads="1"/>
          </p:cNvSpPr>
          <p:nvPr>
            <p:ph type="body" idx="1"/>
          </p:nvPr>
        </p:nvSpPr>
        <p:spPr>
          <a:xfrm>
            <a:off x="0" y="1447800"/>
            <a:ext cx="8839200" cy="609600"/>
          </a:xfrm>
        </p:spPr>
        <p:txBody>
          <a:bodyPr/>
          <a:lstStyle/>
          <a:p>
            <a:pPr lvl="1" eaLnBrk="1" hangingPunct="1"/>
            <a:r>
              <a:rPr lang="en-US" smtClean="0"/>
              <a:t>The figure shows the business cycle in the world economy.</a:t>
            </a:r>
          </a:p>
        </p:txBody>
      </p:sp>
      <p:sp>
        <p:nvSpPr>
          <p:cNvPr id="78851" name="Rectangle 3"/>
          <p:cNvSpPr>
            <a:spLocks noGrp="1" noChangeArrowheads="1"/>
          </p:cNvSpPr>
          <p:nvPr>
            <p:ph type="title"/>
          </p:nvPr>
        </p:nvSpPr>
        <p:spPr bwMode="auto">
          <a:xfrm>
            <a:off x="1295400" y="762000"/>
            <a:ext cx="53340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A87E"/>
                </a:solidFill>
              </a:rPr>
              <a:t>The Global Business Cycle</a:t>
            </a:r>
          </a:p>
        </p:txBody>
      </p:sp>
      <p:sp>
        <p:nvSpPr>
          <p:cNvPr id="867335" name="Rectangle 7"/>
          <p:cNvSpPr>
            <a:spLocks noChangeArrowheads="1"/>
          </p:cNvSpPr>
          <p:nvPr/>
        </p:nvSpPr>
        <p:spPr bwMode="auto">
          <a:xfrm>
            <a:off x="228600" y="2057400"/>
            <a:ext cx="2895600" cy="3657600"/>
          </a:xfrm>
          <a:prstGeom prst="rect">
            <a:avLst/>
          </a:prstGeom>
          <a:noFill/>
          <a:ln w="9525">
            <a:noFill/>
            <a:miter lim="800000"/>
            <a:headEnd/>
            <a:tailEnd/>
          </a:ln>
        </p:spPr>
        <p:txBody>
          <a:bodyPr/>
          <a:lstStyle/>
          <a:p>
            <a:pPr marL="233363" lvl="1">
              <a:spcBef>
                <a:spcPct val="50000"/>
              </a:spcBef>
            </a:pPr>
            <a:r>
              <a:rPr lang="en-US" sz="2400">
                <a:solidFill>
                  <a:srgbClr val="000000"/>
                </a:solidFill>
              </a:rPr>
              <a:t>The figure shows no recession in the world as a whole since 1980.</a:t>
            </a:r>
          </a:p>
          <a:p>
            <a:pPr marL="233363" lvl="1">
              <a:spcBef>
                <a:spcPct val="50000"/>
              </a:spcBef>
            </a:pPr>
            <a:r>
              <a:rPr lang="en-US" sz="2400">
                <a:solidFill>
                  <a:srgbClr val="000000"/>
                </a:solidFill>
              </a:rPr>
              <a:t>and  that the Asian economies are  driving the world economy.</a:t>
            </a:r>
          </a:p>
        </p:txBody>
      </p:sp>
      <p:pic>
        <p:nvPicPr>
          <p:cNvPr id="78853" name="Picture 9" descr="eog2901ba"/>
          <p:cNvPicPr>
            <a:picLocks noChangeAspect="1" noChangeArrowheads="1"/>
          </p:cNvPicPr>
          <p:nvPr/>
        </p:nvPicPr>
        <p:blipFill>
          <a:blip r:embed="rId3"/>
          <a:srcRect/>
          <a:stretch>
            <a:fillRect/>
          </a:stretch>
        </p:blipFill>
        <p:spPr bwMode="auto">
          <a:xfrm>
            <a:off x="3525838" y="2320925"/>
            <a:ext cx="5360987" cy="3775075"/>
          </a:xfrm>
          <a:prstGeom prst="rect">
            <a:avLst/>
          </a:prstGeom>
          <a:noFill/>
          <a:ln w="9525">
            <a:noFill/>
            <a:miter lim="800000"/>
            <a:headEnd/>
            <a:tailEnd/>
          </a:ln>
        </p:spPr>
      </p:pic>
      <p:pic>
        <p:nvPicPr>
          <p:cNvPr id="867338" name="Picture 10" descr="eog2901bb"/>
          <p:cNvPicPr>
            <a:picLocks noChangeAspect="1" noChangeArrowheads="1"/>
          </p:cNvPicPr>
          <p:nvPr/>
        </p:nvPicPr>
        <p:blipFill>
          <a:blip r:embed="rId4"/>
          <a:srcRect/>
          <a:stretch>
            <a:fillRect/>
          </a:stretch>
        </p:blipFill>
        <p:spPr bwMode="auto">
          <a:xfrm>
            <a:off x="3525838" y="2320925"/>
            <a:ext cx="5360987" cy="3775075"/>
          </a:xfrm>
          <a:prstGeom prst="rect">
            <a:avLst/>
          </a:prstGeom>
          <a:noFill/>
          <a:ln w="9525">
            <a:noFill/>
            <a:miter lim="800000"/>
            <a:headEnd/>
            <a:tailEnd/>
          </a:ln>
        </p:spPr>
      </p:pic>
      <p:pic>
        <p:nvPicPr>
          <p:cNvPr id="867339" name="Picture 11" descr="eog2901bc"/>
          <p:cNvPicPr>
            <a:picLocks noChangeAspect="1" noChangeArrowheads="1"/>
          </p:cNvPicPr>
          <p:nvPr/>
        </p:nvPicPr>
        <p:blipFill>
          <a:blip r:embed="rId5"/>
          <a:srcRect/>
          <a:stretch>
            <a:fillRect/>
          </a:stretch>
        </p:blipFill>
        <p:spPr bwMode="auto">
          <a:xfrm>
            <a:off x="3524250" y="2320925"/>
            <a:ext cx="5362575" cy="37750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7330">
                                            <p:txEl>
                                              <p:pRg st="0" end="0"/>
                                            </p:txEl>
                                          </p:spTgt>
                                        </p:tgtEl>
                                        <p:attrNameLst>
                                          <p:attrName>style.visibility</p:attrName>
                                        </p:attrNameLst>
                                      </p:cBhvr>
                                      <p:to>
                                        <p:strVal val="visible"/>
                                      </p:to>
                                    </p:set>
                                    <p:animEffect transition="in" filter="wipe(left)">
                                      <p:cBhvr>
                                        <p:cTn id="7" dur="500"/>
                                        <p:tgtEl>
                                          <p:spTgt spid="8673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7338"/>
                                        </p:tgtEl>
                                        <p:attrNameLst>
                                          <p:attrName>style.visibility</p:attrName>
                                        </p:attrNameLst>
                                      </p:cBhvr>
                                      <p:to>
                                        <p:strVal val="visible"/>
                                      </p:to>
                                    </p:set>
                                    <p:animEffect transition="in" filter="wipe(left)">
                                      <p:cBhvr>
                                        <p:cTn id="12" dur="1000"/>
                                        <p:tgtEl>
                                          <p:spTgt spid="86733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867339"/>
                                        </p:tgtEl>
                                        <p:attrNameLst>
                                          <p:attrName>style.visibility</p:attrName>
                                        </p:attrNameLst>
                                      </p:cBhvr>
                                      <p:to>
                                        <p:strVal val="visible"/>
                                      </p:to>
                                    </p:set>
                                    <p:animEffect transition="in" filter="fade">
                                      <p:cBhvr>
                                        <p:cTn id="16" dur="500"/>
                                        <p:tgtEl>
                                          <p:spTgt spid="8673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67335">
                                            <p:txEl>
                                              <p:pRg st="0" end="0"/>
                                            </p:txEl>
                                          </p:spTgt>
                                        </p:tgtEl>
                                        <p:attrNameLst>
                                          <p:attrName>style.visibility</p:attrName>
                                        </p:attrNameLst>
                                      </p:cBhvr>
                                      <p:to>
                                        <p:strVal val="visible"/>
                                      </p:to>
                                    </p:set>
                                    <p:animEffect transition="in" filter="wipe(left)">
                                      <p:cBhvr>
                                        <p:cTn id="21" dur="500"/>
                                        <p:tgtEl>
                                          <p:spTgt spid="86733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67335">
                                            <p:txEl>
                                              <p:pRg st="1" end="1"/>
                                            </p:txEl>
                                          </p:spTgt>
                                        </p:tgtEl>
                                        <p:attrNameLst>
                                          <p:attrName>style.visibility</p:attrName>
                                        </p:attrNameLst>
                                      </p:cBhvr>
                                      <p:to>
                                        <p:strVal val="visible"/>
                                      </p:to>
                                    </p:set>
                                    <p:animEffect transition="in" filter="wipe(left)">
                                      <p:cBhvr>
                                        <p:cTn id="26" dur="500"/>
                                        <p:tgtEl>
                                          <p:spTgt spid="8673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0" grpId="0" build="p" bldLvl="5" autoUpdateAnimBg="0" advAuto="0"/>
      <p:bldP spid="867335" grpId="0" build="p" bldLvl="5" autoUpdateAnimBg="0" advAuto="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57090" name="Rectangle 2"/>
          <p:cNvSpPr>
            <a:spLocks noGrp="1" noChangeArrowheads="1"/>
          </p:cNvSpPr>
          <p:nvPr>
            <p:ph type="body" idx="1"/>
          </p:nvPr>
        </p:nvSpPr>
        <p:spPr>
          <a:xfrm>
            <a:off x="-228600" y="1981200"/>
            <a:ext cx="3505200" cy="2438400"/>
          </a:xfrm>
        </p:spPr>
        <p:txBody>
          <a:bodyPr/>
          <a:lstStyle/>
          <a:p>
            <a:pPr lvl="1" eaLnBrk="1" hangingPunct="1"/>
            <a:r>
              <a:rPr lang="en-US" smtClean="0"/>
              <a:t>In September 1973, OPEC cut production and raised the price of crude oil to $10 a barrel</a:t>
            </a:r>
            <a:r>
              <a:rPr lang="en-US" smtClean="0">
                <a:cs typeface="Arial" pitchFamily="34" charset="0"/>
              </a:rPr>
              <a:t>—$30 in 2000 dollars.</a:t>
            </a:r>
          </a:p>
        </p:txBody>
      </p:sp>
      <p:sp>
        <p:nvSpPr>
          <p:cNvPr id="79875" name="Rectangle 3"/>
          <p:cNvSpPr>
            <a:spLocks noGrp="1" noChangeArrowheads="1"/>
          </p:cNvSpPr>
          <p:nvPr>
            <p:ph type="title"/>
          </p:nvPr>
        </p:nvSpPr>
        <p:spPr bwMode="auto">
          <a:xfrm>
            <a:off x="1295400" y="533400"/>
            <a:ext cx="7162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9D2505"/>
                </a:solidFill>
              </a:rPr>
              <a:t>Oil Price Cycles in the U.S. and Global Economies</a:t>
            </a:r>
          </a:p>
        </p:txBody>
      </p:sp>
      <p:sp>
        <p:nvSpPr>
          <p:cNvPr id="857102" name="Rectangle 14"/>
          <p:cNvSpPr>
            <a:spLocks noChangeArrowheads="1"/>
          </p:cNvSpPr>
          <p:nvPr/>
        </p:nvSpPr>
        <p:spPr bwMode="auto">
          <a:xfrm>
            <a:off x="-228600" y="4572000"/>
            <a:ext cx="3505200" cy="1828800"/>
          </a:xfrm>
          <a:prstGeom prst="rect">
            <a:avLst/>
          </a:prstGeom>
          <a:noFill/>
          <a:ln w="9525">
            <a:noFill/>
            <a:miter lim="800000"/>
            <a:headEnd/>
            <a:tailEnd/>
          </a:ln>
        </p:spPr>
        <p:txBody>
          <a:bodyPr/>
          <a:lstStyle/>
          <a:p>
            <a:pPr lvl="1">
              <a:lnSpc>
                <a:spcPct val="105000"/>
              </a:lnSpc>
              <a:spcBef>
                <a:spcPct val="50000"/>
              </a:spcBef>
            </a:pPr>
            <a:r>
              <a:rPr lang="en-US" sz="2400">
                <a:solidFill>
                  <a:srgbClr val="000000"/>
                </a:solidFill>
              </a:rPr>
              <a:t>In United States, Europe, Japan and developed nations went into recession</a:t>
            </a:r>
            <a:r>
              <a:rPr lang="en-US" sz="2400">
                <a:solidFill>
                  <a:srgbClr val="000000"/>
                </a:solidFill>
                <a:cs typeface="Arial" pitchFamily="34" charset="0"/>
              </a:rPr>
              <a:t>.</a:t>
            </a:r>
          </a:p>
        </p:txBody>
      </p:sp>
      <p:pic>
        <p:nvPicPr>
          <p:cNvPr id="79877" name="Picture 27" descr="eop2901a"/>
          <p:cNvPicPr>
            <a:picLocks noChangeAspect="1" noChangeArrowheads="1"/>
          </p:cNvPicPr>
          <p:nvPr/>
        </p:nvPicPr>
        <p:blipFill>
          <a:blip r:embed="rId3"/>
          <a:srcRect/>
          <a:stretch>
            <a:fillRect/>
          </a:stretch>
        </p:blipFill>
        <p:spPr bwMode="auto">
          <a:xfrm>
            <a:off x="3503613" y="1954213"/>
            <a:ext cx="5487987" cy="4037012"/>
          </a:xfrm>
          <a:prstGeom prst="rect">
            <a:avLst/>
          </a:prstGeom>
          <a:noFill/>
          <a:ln w="9525">
            <a:noFill/>
            <a:miter lim="800000"/>
            <a:headEnd/>
            <a:tailEnd/>
          </a:ln>
        </p:spPr>
      </p:pic>
      <p:pic>
        <p:nvPicPr>
          <p:cNvPr id="857116" name="Picture 28" descr="eop2901b"/>
          <p:cNvPicPr>
            <a:picLocks noChangeAspect="1" noChangeArrowheads="1"/>
          </p:cNvPicPr>
          <p:nvPr/>
        </p:nvPicPr>
        <p:blipFill>
          <a:blip r:embed="rId4"/>
          <a:srcRect/>
          <a:stretch>
            <a:fillRect/>
          </a:stretch>
        </p:blipFill>
        <p:spPr bwMode="auto">
          <a:xfrm>
            <a:off x="3503613" y="1954213"/>
            <a:ext cx="5487987" cy="4037012"/>
          </a:xfrm>
          <a:prstGeom prst="rect">
            <a:avLst/>
          </a:prstGeom>
          <a:noFill/>
          <a:ln w="9525">
            <a:noFill/>
            <a:miter lim="800000"/>
            <a:headEnd/>
            <a:tailEnd/>
          </a:ln>
        </p:spPr>
      </p:pic>
      <p:pic>
        <p:nvPicPr>
          <p:cNvPr id="857117" name="Picture 29" descr="eop2901c"/>
          <p:cNvPicPr>
            <a:picLocks noChangeAspect="1" noChangeArrowheads="1"/>
          </p:cNvPicPr>
          <p:nvPr/>
        </p:nvPicPr>
        <p:blipFill>
          <a:blip r:embed="rId5"/>
          <a:srcRect/>
          <a:stretch>
            <a:fillRect/>
          </a:stretch>
        </p:blipFill>
        <p:spPr bwMode="auto">
          <a:xfrm>
            <a:off x="3503613" y="1954213"/>
            <a:ext cx="5487987" cy="4037012"/>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7090">
                                            <p:txEl>
                                              <p:pRg st="0" end="0"/>
                                            </p:txEl>
                                          </p:spTgt>
                                        </p:tgtEl>
                                        <p:attrNameLst>
                                          <p:attrName>style.visibility</p:attrName>
                                        </p:attrNameLst>
                                      </p:cBhvr>
                                      <p:to>
                                        <p:strVal val="visible"/>
                                      </p:to>
                                    </p:set>
                                    <p:animEffect transition="in" filter="wipe(left)">
                                      <p:cBhvr>
                                        <p:cTn id="7" dur="500"/>
                                        <p:tgtEl>
                                          <p:spTgt spid="857090">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57116"/>
                                        </p:tgtEl>
                                        <p:attrNameLst>
                                          <p:attrName>style.visibility</p:attrName>
                                        </p:attrNameLst>
                                      </p:cBhvr>
                                      <p:to>
                                        <p:strVal val="visible"/>
                                      </p:to>
                                    </p:set>
                                    <p:animEffect transition="in" filter="wipe(left)">
                                      <p:cBhvr>
                                        <p:cTn id="11" dur="1000"/>
                                        <p:tgtEl>
                                          <p:spTgt spid="857116"/>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857117"/>
                                        </p:tgtEl>
                                        <p:attrNameLst>
                                          <p:attrName>style.visibility</p:attrName>
                                        </p:attrNameLst>
                                      </p:cBhvr>
                                      <p:to>
                                        <p:strVal val="visible"/>
                                      </p:to>
                                    </p:set>
                                    <p:animEffect transition="in" filter="fade">
                                      <p:cBhvr>
                                        <p:cTn id="15" dur="500"/>
                                        <p:tgtEl>
                                          <p:spTgt spid="8571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57102">
                                            <p:txEl>
                                              <p:pRg st="0" end="0"/>
                                            </p:txEl>
                                          </p:spTgt>
                                        </p:tgtEl>
                                        <p:attrNameLst>
                                          <p:attrName>style.visibility</p:attrName>
                                        </p:attrNameLst>
                                      </p:cBhvr>
                                      <p:to>
                                        <p:strVal val="visible"/>
                                      </p:to>
                                    </p:set>
                                    <p:animEffect transition="in" filter="wipe(left)">
                                      <p:cBhvr>
                                        <p:cTn id="20" dur="500"/>
                                        <p:tgtEl>
                                          <p:spTgt spid="857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0" grpId="0" build="p" bldLvl="5" autoUpdateAnimBg="0" advAuto="0"/>
      <p:bldP spid="857102" grpId="0" build="p" bldLvl="5" autoUpdateAnimBg="0" advAuto="0"/>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8594" name="Rectangle 2"/>
          <p:cNvSpPr>
            <a:spLocks noGrp="1" noChangeArrowheads="1"/>
          </p:cNvSpPr>
          <p:nvPr>
            <p:ph type="body" idx="1"/>
          </p:nvPr>
        </p:nvSpPr>
        <p:spPr>
          <a:xfrm>
            <a:off x="-287338" y="1954213"/>
            <a:ext cx="3714751" cy="1981200"/>
          </a:xfrm>
        </p:spPr>
        <p:txBody>
          <a:bodyPr/>
          <a:lstStyle/>
          <a:p>
            <a:pPr lvl="1" eaLnBrk="1" hangingPunct="1">
              <a:lnSpc>
                <a:spcPct val="95000"/>
              </a:lnSpc>
            </a:pPr>
            <a:r>
              <a:rPr lang="en-US" smtClean="0"/>
              <a:t>In 1980, OPEC again cut production and raised the price to </a:t>
            </a:r>
            <a:r>
              <a:rPr lang="en-US" smtClean="0">
                <a:cs typeface="Arial" pitchFamily="34" charset="0"/>
              </a:rPr>
              <a:t>$37 a barrel—almost $70 in 2000 dollars.</a:t>
            </a:r>
          </a:p>
        </p:txBody>
      </p:sp>
      <p:sp>
        <p:nvSpPr>
          <p:cNvPr id="80899" name="Rectangle 3"/>
          <p:cNvSpPr>
            <a:spLocks noGrp="1" noChangeArrowheads="1"/>
          </p:cNvSpPr>
          <p:nvPr>
            <p:ph type="title"/>
          </p:nvPr>
        </p:nvSpPr>
        <p:spPr bwMode="auto">
          <a:xfrm>
            <a:off x="1295400" y="533400"/>
            <a:ext cx="7162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9D2505"/>
                </a:solidFill>
              </a:rPr>
              <a:t>Oil Price Cycles in the U.S. and Global Economies</a:t>
            </a:r>
          </a:p>
        </p:txBody>
      </p:sp>
      <p:sp>
        <p:nvSpPr>
          <p:cNvPr id="878599" name="Rectangle 7"/>
          <p:cNvSpPr>
            <a:spLocks noChangeArrowheads="1"/>
          </p:cNvSpPr>
          <p:nvPr/>
        </p:nvSpPr>
        <p:spPr bwMode="auto">
          <a:xfrm>
            <a:off x="-287338" y="3859213"/>
            <a:ext cx="3790951" cy="2835275"/>
          </a:xfrm>
          <a:prstGeom prst="rect">
            <a:avLst/>
          </a:prstGeom>
          <a:noFill/>
          <a:ln w="9525">
            <a:noFill/>
            <a:miter lim="800000"/>
            <a:headEnd/>
            <a:tailEnd/>
          </a:ln>
        </p:spPr>
        <p:txBody>
          <a:bodyPr/>
          <a:lstStyle/>
          <a:p>
            <a:pPr lvl="1">
              <a:lnSpc>
                <a:spcPct val="105000"/>
              </a:lnSpc>
              <a:spcBef>
                <a:spcPct val="50000"/>
              </a:spcBef>
            </a:pPr>
            <a:r>
              <a:rPr lang="en-US" sz="2400">
                <a:solidFill>
                  <a:srgbClr val="000000"/>
                </a:solidFill>
              </a:rPr>
              <a:t>The global economy experienced recession, but more severe than the mid-1970 one because the Fed’s monetary policy cut aggregate demand.</a:t>
            </a:r>
            <a:endParaRPr lang="en-US" sz="2400">
              <a:solidFill>
                <a:srgbClr val="000000"/>
              </a:solidFill>
              <a:cs typeface="Arial" pitchFamily="34" charset="0"/>
            </a:endParaRPr>
          </a:p>
        </p:txBody>
      </p:sp>
      <p:pic>
        <p:nvPicPr>
          <p:cNvPr id="80901" name="Picture 14" descr="eop2901a"/>
          <p:cNvPicPr>
            <a:picLocks noChangeAspect="1" noChangeArrowheads="1"/>
          </p:cNvPicPr>
          <p:nvPr/>
        </p:nvPicPr>
        <p:blipFill>
          <a:blip r:embed="rId3"/>
          <a:srcRect/>
          <a:stretch>
            <a:fillRect/>
          </a:stretch>
        </p:blipFill>
        <p:spPr bwMode="auto">
          <a:xfrm>
            <a:off x="3503613" y="1954213"/>
            <a:ext cx="5487987" cy="4037012"/>
          </a:xfrm>
          <a:prstGeom prst="rect">
            <a:avLst/>
          </a:prstGeom>
          <a:noFill/>
          <a:ln w="9525">
            <a:noFill/>
            <a:miter lim="800000"/>
            <a:headEnd/>
            <a:tailEnd/>
          </a:ln>
        </p:spPr>
      </p:pic>
      <p:pic>
        <p:nvPicPr>
          <p:cNvPr id="80902" name="Picture 15" descr="eop2901b"/>
          <p:cNvPicPr>
            <a:picLocks noChangeAspect="1" noChangeArrowheads="1"/>
          </p:cNvPicPr>
          <p:nvPr/>
        </p:nvPicPr>
        <p:blipFill>
          <a:blip r:embed="rId4"/>
          <a:srcRect/>
          <a:stretch>
            <a:fillRect/>
          </a:stretch>
        </p:blipFill>
        <p:spPr bwMode="auto">
          <a:xfrm>
            <a:off x="3503613" y="1954213"/>
            <a:ext cx="5487987" cy="4037012"/>
          </a:xfrm>
          <a:prstGeom prst="rect">
            <a:avLst/>
          </a:prstGeom>
          <a:noFill/>
          <a:ln w="9525">
            <a:noFill/>
            <a:miter lim="800000"/>
            <a:headEnd/>
            <a:tailEnd/>
          </a:ln>
        </p:spPr>
      </p:pic>
      <p:pic>
        <p:nvPicPr>
          <p:cNvPr id="80903" name="Picture 16" descr="eop2901c"/>
          <p:cNvPicPr>
            <a:picLocks noChangeAspect="1" noChangeArrowheads="1"/>
          </p:cNvPicPr>
          <p:nvPr/>
        </p:nvPicPr>
        <p:blipFill>
          <a:blip r:embed="rId5"/>
          <a:srcRect/>
          <a:stretch>
            <a:fillRect/>
          </a:stretch>
        </p:blipFill>
        <p:spPr bwMode="auto">
          <a:xfrm>
            <a:off x="3503613" y="1954213"/>
            <a:ext cx="5487987" cy="4037012"/>
          </a:xfrm>
          <a:prstGeom prst="rect">
            <a:avLst/>
          </a:prstGeom>
          <a:noFill/>
          <a:ln w="9525">
            <a:noFill/>
            <a:miter lim="800000"/>
            <a:headEnd/>
            <a:tailEnd/>
          </a:ln>
        </p:spPr>
      </p:pic>
      <p:pic>
        <p:nvPicPr>
          <p:cNvPr id="878609" name="Picture 17" descr="eop2901d"/>
          <p:cNvPicPr>
            <a:picLocks noChangeAspect="1" noChangeArrowheads="1"/>
          </p:cNvPicPr>
          <p:nvPr/>
        </p:nvPicPr>
        <p:blipFill>
          <a:blip r:embed="rId6"/>
          <a:srcRect/>
          <a:stretch>
            <a:fillRect/>
          </a:stretch>
        </p:blipFill>
        <p:spPr bwMode="auto">
          <a:xfrm>
            <a:off x="3503613" y="1954213"/>
            <a:ext cx="5487987" cy="403701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8594">
                                            <p:txEl>
                                              <p:pRg st="0" end="0"/>
                                            </p:txEl>
                                          </p:spTgt>
                                        </p:tgtEl>
                                        <p:attrNameLst>
                                          <p:attrName>style.visibility</p:attrName>
                                        </p:attrNameLst>
                                      </p:cBhvr>
                                      <p:to>
                                        <p:strVal val="visible"/>
                                      </p:to>
                                    </p:set>
                                    <p:animEffect transition="in" filter="wipe(left)">
                                      <p:cBhvr>
                                        <p:cTn id="7" dur="500"/>
                                        <p:tgtEl>
                                          <p:spTgt spid="87859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8609"/>
                                        </p:tgtEl>
                                        <p:attrNameLst>
                                          <p:attrName>style.visibility</p:attrName>
                                        </p:attrNameLst>
                                      </p:cBhvr>
                                      <p:to>
                                        <p:strVal val="visible"/>
                                      </p:to>
                                    </p:set>
                                    <p:animEffect transition="in" filter="fade">
                                      <p:cBhvr>
                                        <p:cTn id="11" dur="500"/>
                                        <p:tgtEl>
                                          <p:spTgt spid="87860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78599">
                                            <p:txEl>
                                              <p:pRg st="0" end="0"/>
                                            </p:txEl>
                                          </p:spTgt>
                                        </p:tgtEl>
                                        <p:attrNameLst>
                                          <p:attrName>style.visibility</p:attrName>
                                        </p:attrNameLst>
                                      </p:cBhvr>
                                      <p:to>
                                        <p:strVal val="visible"/>
                                      </p:to>
                                    </p:set>
                                    <p:animEffect transition="in" filter="wipe(left)">
                                      <p:cBhvr>
                                        <p:cTn id="16" dur="500"/>
                                        <p:tgtEl>
                                          <p:spTgt spid="8785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4" grpId="0" build="p" bldLvl="5" autoUpdateAnimBg="0" advAuto="0"/>
      <p:bldP spid="878599" grpId="0" build="p" bldLvl="5"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9618" name="Rectangle 2"/>
          <p:cNvSpPr>
            <a:spLocks noGrp="1" noChangeArrowheads="1"/>
          </p:cNvSpPr>
          <p:nvPr>
            <p:ph type="body" idx="1"/>
          </p:nvPr>
        </p:nvSpPr>
        <p:spPr>
          <a:xfrm>
            <a:off x="-209550" y="1812925"/>
            <a:ext cx="3714750" cy="4740275"/>
          </a:xfrm>
        </p:spPr>
        <p:txBody>
          <a:bodyPr/>
          <a:lstStyle/>
          <a:p>
            <a:pPr lvl="1" eaLnBrk="1" hangingPunct="1"/>
            <a:r>
              <a:rPr lang="en-US" smtClean="0"/>
              <a:t>With the price of crude oil so high, Canada and the United States increased production.</a:t>
            </a:r>
          </a:p>
          <a:p>
            <a:pPr lvl="1" eaLnBrk="1" hangingPunct="1"/>
            <a:r>
              <a:rPr lang="en-US" smtClean="0"/>
              <a:t>Britain and Norway developed North Sea oil and Mexico stepped up production.</a:t>
            </a:r>
          </a:p>
          <a:p>
            <a:pPr lvl="1" eaLnBrk="1" hangingPunct="1"/>
            <a:r>
              <a:rPr lang="en-US" smtClean="0"/>
              <a:t>The price tumbled.</a:t>
            </a:r>
            <a:endParaRPr lang="en-US" smtClean="0">
              <a:cs typeface="Arial" pitchFamily="34" charset="0"/>
            </a:endParaRPr>
          </a:p>
        </p:txBody>
      </p:sp>
      <p:sp>
        <p:nvSpPr>
          <p:cNvPr id="81923" name="Rectangle 3"/>
          <p:cNvSpPr>
            <a:spLocks noGrp="1" noChangeArrowheads="1"/>
          </p:cNvSpPr>
          <p:nvPr>
            <p:ph type="title"/>
          </p:nvPr>
        </p:nvSpPr>
        <p:spPr bwMode="auto">
          <a:xfrm>
            <a:off x="1295400" y="533400"/>
            <a:ext cx="7162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9D2505"/>
                </a:solidFill>
              </a:rPr>
              <a:t>Oil Price Cycles in the U.S. and Global Economies</a:t>
            </a:r>
          </a:p>
        </p:txBody>
      </p:sp>
      <p:pic>
        <p:nvPicPr>
          <p:cNvPr id="81924" name="Picture 14" descr="eop2901a"/>
          <p:cNvPicPr>
            <a:picLocks noChangeAspect="1" noChangeArrowheads="1"/>
          </p:cNvPicPr>
          <p:nvPr/>
        </p:nvPicPr>
        <p:blipFill>
          <a:blip r:embed="rId3"/>
          <a:srcRect/>
          <a:stretch>
            <a:fillRect/>
          </a:stretch>
        </p:blipFill>
        <p:spPr bwMode="auto">
          <a:xfrm>
            <a:off x="3503613" y="1954213"/>
            <a:ext cx="5487987" cy="4037012"/>
          </a:xfrm>
          <a:prstGeom prst="rect">
            <a:avLst/>
          </a:prstGeom>
          <a:noFill/>
          <a:ln w="9525">
            <a:noFill/>
            <a:miter lim="800000"/>
            <a:headEnd/>
            <a:tailEnd/>
          </a:ln>
        </p:spPr>
      </p:pic>
      <p:pic>
        <p:nvPicPr>
          <p:cNvPr id="81925" name="Picture 15" descr="eop2901b"/>
          <p:cNvPicPr>
            <a:picLocks noChangeAspect="1" noChangeArrowheads="1"/>
          </p:cNvPicPr>
          <p:nvPr/>
        </p:nvPicPr>
        <p:blipFill>
          <a:blip r:embed="rId4"/>
          <a:srcRect/>
          <a:stretch>
            <a:fillRect/>
          </a:stretch>
        </p:blipFill>
        <p:spPr bwMode="auto">
          <a:xfrm>
            <a:off x="3503613" y="1954213"/>
            <a:ext cx="5487987" cy="4037012"/>
          </a:xfrm>
          <a:prstGeom prst="rect">
            <a:avLst/>
          </a:prstGeom>
          <a:noFill/>
          <a:ln w="9525">
            <a:noFill/>
            <a:miter lim="800000"/>
            <a:headEnd/>
            <a:tailEnd/>
          </a:ln>
        </p:spPr>
      </p:pic>
      <p:pic>
        <p:nvPicPr>
          <p:cNvPr id="81926" name="Picture 16" descr="eop2901c"/>
          <p:cNvPicPr>
            <a:picLocks noChangeAspect="1" noChangeArrowheads="1"/>
          </p:cNvPicPr>
          <p:nvPr/>
        </p:nvPicPr>
        <p:blipFill>
          <a:blip r:embed="rId5"/>
          <a:srcRect/>
          <a:stretch>
            <a:fillRect/>
          </a:stretch>
        </p:blipFill>
        <p:spPr bwMode="auto">
          <a:xfrm>
            <a:off x="3503613" y="1954213"/>
            <a:ext cx="5487987" cy="4037012"/>
          </a:xfrm>
          <a:prstGeom prst="rect">
            <a:avLst/>
          </a:prstGeom>
          <a:noFill/>
          <a:ln w="9525">
            <a:noFill/>
            <a:miter lim="800000"/>
            <a:headEnd/>
            <a:tailEnd/>
          </a:ln>
        </p:spPr>
      </p:pic>
      <p:pic>
        <p:nvPicPr>
          <p:cNvPr id="81927" name="Picture 17" descr="eop2901d"/>
          <p:cNvPicPr>
            <a:picLocks noChangeAspect="1" noChangeArrowheads="1"/>
          </p:cNvPicPr>
          <p:nvPr/>
        </p:nvPicPr>
        <p:blipFill>
          <a:blip r:embed="rId6"/>
          <a:srcRect/>
          <a:stretch>
            <a:fillRect/>
          </a:stretch>
        </p:blipFill>
        <p:spPr bwMode="auto">
          <a:xfrm>
            <a:off x="3503613" y="1954213"/>
            <a:ext cx="5487987" cy="4037012"/>
          </a:xfrm>
          <a:prstGeom prst="rect">
            <a:avLst/>
          </a:prstGeom>
          <a:noFill/>
          <a:ln w="9525">
            <a:noFill/>
            <a:miter lim="800000"/>
            <a:headEnd/>
            <a:tailEnd/>
          </a:ln>
        </p:spPr>
      </p:pic>
      <p:pic>
        <p:nvPicPr>
          <p:cNvPr id="879634" name="Picture 18" descr="eop2901e"/>
          <p:cNvPicPr>
            <a:picLocks noChangeAspect="1" noChangeArrowheads="1"/>
          </p:cNvPicPr>
          <p:nvPr/>
        </p:nvPicPr>
        <p:blipFill>
          <a:blip r:embed="rId7"/>
          <a:srcRect/>
          <a:stretch>
            <a:fillRect/>
          </a:stretch>
        </p:blipFill>
        <p:spPr bwMode="auto">
          <a:xfrm>
            <a:off x="3503613" y="1954213"/>
            <a:ext cx="5487987" cy="403701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9618">
                                            <p:txEl>
                                              <p:pRg st="0" end="0"/>
                                            </p:txEl>
                                          </p:spTgt>
                                        </p:tgtEl>
                                        <p:attrNameLst>
                                          <p:attrName>style.visibility</p:attrName>
                                        </p:attrNameLst>
                                      </p:cBhvr>
                                      <p:to>
                                        <p:strVal val="visible"/>
                                      </p:to>
                                    </p:set>
                                    <p:animEffect transition="in" filter="wipe(left)">
                                      <p:cBhvr>
                                        <p:cTn id="7" dur="500"/>
                                        <p:tgtEl>
                                          <p:spTgt spid="879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9618">
                                            <p:txEl>
                                              <p:pRg st="1" end="1"/>
                                            </p:txEl>
                                          </p:spTgt>
                                        </p:tgtEl>
                                        <p:attrNameLst>
                                          <p:attrName>style.visibility</p:attrName>
                                        </p:attrNameLst>
                                      </p:cBhvr>
                                      <p:to>
                                        <p:strVal val="visible"/>
                                      </p:to>
                                    </p:set>
                                    <p:animEffect transition="in" filter="wipe(left)">
                                      <p:cBhvr>
                                        <p:cTn id="12" dur="500"/>
                                        <p:tgtEl>
                                          <p:spTgt spid="879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9618">
                                            <p:txEl>
                                              <p:pRg st="2" end="2"/>
                                            </p:txEl>
                                          </p:spTgt>
                                        </p:tgtEl>
                                        <p:attrNameLst>
                                          <p:attrName>style.visibility</p:attrName>
                                        </p:attrNameLst>
                                      </p:cBhvr>
                                      <p:to>
                                        <p:strVal val="visible"/>
                                      </p:to>
                                    </p:set>
                                    <p:animEffect transition="in" filter="wipe(left)">
                                      <p:cBhvr>
                                        <p:cTn id="17" dur="500"/>
                                        <p:tgtEl>
                                          <p:spTgt spid="879618">
                                            <p:txEl>
                                              <p:pRg st="2" end="2"/>
                                            </p:txEl>
                                          </p:spTgt>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879634"/>
                                        </p:tgtEl>
                                        <p:attrNameLst>
                                          <p:attrName>style.visibility</p:attrName>
                                        </p:attrNameLst>
                                      </p:cBhvr>
                                      <p:to>
                                        <p:strVal val="visible"/>
                                      </p:to>
                                    </p:set>
                                    <p:animEffect transition="in" filter="fade">
                                      <p:cBhvr>
                                        <p:cTn id="21" dur="500"/>
                                        <p:tgtEl>
                                          <p:spTgt spid="87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18" grpId="0" build="p" bldLvl="2" autoUpdateAnimBg="0" advAuto="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42" name="Rectangle 2"/>
          <p:cNvSpPr>
            <a:spLocks noGrp="1" noChangeArrowheads="1"/>
          </p:cNvSpPr>
          <p:nvPr>
            <p:ph type="body" idx="1"/>
          </p:nvPr>
        </p:nvSpPr>
        <p:spPr>
          <a:xfrm>
            <a:off x="323850" y="1828800"/>
            <a:ext cx="3028950" cy="4419600"/>
          </a:xfrm>
        </p:spPr>
        <p:txBody>
          <a:bodyPr/>
          <a:lstStyle/>
          <a:p>
            <a:pPr marL="169863" lvl="1" indent="-53975" eaLnBrk="1" hangingPunct="1">
              <a:lnSpc>
                <a:spcPct val="95000"/>
              </a:lnSpc>
            </a:pPr>
            <a:r>
              <a:rPr lang="en-US" smtClean="0"/>
              <a:t>Strong Asian demand for oil increased its price in the 2000s.</a:t>
            </a:r>
          </a:p>
          <a:p>
            <a:pPr marL="169863" lvl="1" indent="-53975" eaLnBrk="1" hangingPunct="1">
              <a:lnSpc>
                <a:spcPct val="95000"/>
              </a:lnSpc>
            </a:pPr>
            <a:r>
              <a:rPr lang="en-US" smtClean="0"/>
              <a:t>By 2007, the price has surged to almost $60 a barrel.</a:t>
            </a:r>
          </a:p>
          <a:p>
            <a:pPr marL="169863" lvl="1" indent="-53975" eaLnBrk="1" hangingPunct="1">
              <a:lnSpc>
                <a:spcPct val="95000"/>
              </a:lnSpc>
            </a:pPr>
            <a:r>
              <a:rPr lang="en-US" smtClean="0"/>
              <a:t>By the summer of 2008, the price was $145 a barrel.</a:t>
            </a:r>
          </a:p>
        </p:txBody>
      </p:sp>
      <p:sp>
        <p:nvSpPr>
          <p:cNvPr id="82947" name="Rectangle 3"/>
          <p:cNvSpPr>
            <a:spLocks noGrp="1" noChangeArrowheads="1"/>
          </p:cNvSpPr>
          <p:nvPr>
            <p:ph type="title"/>
          </p:nvPr>
        </p:nvSpPr>
        <p:spPr bwMode="auto">
          <a:xfrm>
            <a:off x="1295400" y="533400"/>
            <a:ext cx="71628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9D2505"/>
                </a:solidFill>
              </a:rPr>
              <a:t>Oil Price Cycles in the U.S. and Global Economies</a:t>
            </a:r>
          </a:p>
        </p:txBody>
      </p:sp>
      <p:pic>
        <p:nvPicPr>
          <p:cNvPr id="82948" name="Picture 14" descr="eop2901a"/>
          <p:cNvPicPr>
            <a:picLocks noChangeAspect="1" noChangeArrowheads="1"/>
          </p:cNvPicPr>
          <p:nvPr/>
        </p:nvPicPr>
        <p:blipFill>
          <a:blip r:embed="rId3"/>
          <a:srcRect/>
          <a:stretch>
            <a:fillRect/>
          </a:stretch>
        </p:blipFill>
        <p:spPr bwMode="auto">
          <a:xfrm>
            <a:off x="3503613" y="1954213"/>
            <a:ext cx="5487987" cy="4037012"/>
          </a:xfrm>
          <a:prstGeom prst="rect">
            <a:avLst/>
          </a:prstGeom>
          <a:noFill/>
          <a:ln w="9525">
            <a:noFill/>
            <a:miter lim="800000"/>
            <a:headEnd/>
            <a:tailEnd/>
          </a:ln>
        </p:spPr>
      </p:pic>
      <p:pic>
        <p:nvPicPr>
          <p:cNvPr id="82949" name="Picture 15" descr="eop2901b"/>
          <p:cNvPicPr>
            <a:picLocks noChangeAspect="1" noChangeArrowheads="1"/>
          </p:cNvPicPr>
          <p:nvPr/>
        </p:nvPicPr>
        <p:blipFill>
          <a:blip r:embed="rId4"/>
          <a:srcRect/>
          <a:stretch>
            <a:fillRect/>
          </a:stretch>
        </p:blipFill>
        <p:spPr bwMode="auto">
          <a:xfrm>
            <a:off x="3503613" y="1954213"/>
            <a:ext cx="5487987" cy="4037012"/>
          </a:xfrm>
          <a:prstGeom prst="rect">
            <a:avLst/>
          </a:prstGeom>
          <a:noFill/>
          <a:ln w="9525">
            <a:noFill/>
            <a:miter lim="800000"/>
            <a:headEnd/>
            <a:tailEnd/>
          </a:ln>
        </p:spPr>
      </p:pic>
      <p:pic>
        <p:nvPicPr>
          <p:cNvPr id="82950" name="Picture 16" descr="eop2901c"/>
          <p:cNvPicPr>
            <a:picLocks noChangeAspect="1" noChangeArrowheads="1"/>
          </p:cNvPicPr>
          <p:nvPr/>
        </p:nvPicPr>
        <p:blipFill>
          <a:blip r:embed="rId5"/>
          <a:srcRect/>
          <a:stretch>
            <a:fillRect/>
          </a:stretch>
        </p:blipFill>
        <p:spPr bwMode="auto">
          <a:xfrm>
            <a:off x="3503613" y="1954213"/>
            <a:ext cx="5487987" cy="4037012"/>
          </a:xfrm>
          <a:prstGeom prst="rect">
            <a:avLst/>
          </a:prstGeom>
          <a:noFill/>
          <a:ln w="9525">
            <a:noFill/>
            <a:miter lim="800000"/>
            <a:headEnd/>
            <a:tailEnd/>
          </a:ln>
        </p:spPr>
      </p:pic>
      <p:pic>
        <p:nvPicPr>
          <p:cNvPr id="82951" name="Picture 17" descr="eop2901d"/>
          <p:cNvPicPr>
            <a:picLocks noChangeAspect="1" noChangeArrowheads="1"/>
          </p:cNvPicPr>
          <p:nvPr/>
        </p:nvPicPr>
        <p:blipFill>
          <a:blip r:embed="rId6"/>
          <a:srcRect/>
          <a:stretch>
            <a:fillRect/>
          </a:stretch>
        </p:blipFill>
        <p:spPr bwMode="auto">
          <a:xfrm>
            <a:off x="3503613" y="1954213"/>
            <a:ext cx="5487987" cy="4037012"/>
          </a:xfrm>
          <a:prstGeom prst="rect">
            <a:avLst/>
          </a:prstGeom>
          <a:noFill/>
          <a:ln w="9525">
            <a:noFill/>
            <a:miter lim="800000"/>
            <a:headEnd/>
            <a:tailEnd/>
          </a:ln>
        </p:spPr>
      </p:pic>
      <p:pic>
        <p:nvPicPr>
          <p:cNvPr id="82952" name="Picture 18" descr="eop2901e"/>
          <p:cNvPicPr>
            <a:picLocks noChangeAspect="1" noChangeArrowheads="1"/>
          </p:cNvPicPr>
          <p:nvPr/>
        </p:nvPicPr>
        <p:blipFill>
          <a:blip r:embed="rId7"/>
          <a:srcRect/>
          <a:stretch>
            <a:fillRect/>
          </a:stretch>
        </p:blipFill>
        <p:spPr bwMode="auto">
          <a:xfrm>
            <a:off x="3503613" y="1954213"/>
            <a:ext cx="5487987" cy="4037012"/>
          </a:xfrm>
          <a:prstGeom prst="rect">
            <a:avLst/>
          </a:prstGeom>
          <a:noFill/>
          <a:ln w="9525">
            <a:noFill/>
            <a:miter lim="800000"/>
            <a:headEnd/>
            <a:tailEnd/>
          </a:ln>
        </p:spPr>
      </p:pic>
      <p:pic>
        <p:nvPicPr>
          <p:cNvPr id="880659" name="Picture 19" descr="eop2901f"/>
          <p:cNvPicPr>
            <a:picLocks noChangeAspect="1" noChangeArrowheads="1"/>
          </p:cNvPicPr>
          <p:nvPr/>
        </p:nvPicPr>
        <p:blipFill>
          <a:blip r:embed="rId8"/>
          <a:srcRect/>
          <a:stretch>
            <a:fillRect/>
          </a:stretch>
        </p:blipFill>
        <p:spPr bwMode="auto">
          <a:xfrm>
            <a:off x="3505200" y="1954213"/>
            <a:ext cx="5486400" cy="4037012"/>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80642">
                                            <p:txEl>
                                              <p:pRg st="0" end="0"/>
                                            </p:txEl>
                                          </p:spTgt>
                                        </p:tgtEl>
                                        <p:attrNameLst>
                                          <p:attrName>style.visibility</p:attrName>
                                        </p:attrNameLst>
                                      </p:cBhvr>
                                      <p:to>
                                        <p:strVal val="visible"/>
                                      </p:to>
                                    </p:set>
                                    <p:animEffect transition="in" filter="wipe(left)">
                                      <p:cBhvr>
                                        <p:cTn id="7" dur="500"/>
                                        <p:tgtEl>
                                          <p:spTgt spid="880642">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0659"/>
                                        </p:tgtEl>
                                        <p:attrNameLst>
                                          <p:attrName>style.visibility</p:attrName>
                                        </p:attrNameLst>
                                      </p:cBhvr>
                                      <p:to>
                                        <p:strVal val="visible"/>
                                      </p:to>
                                    </p:set>
                                    <p:animEffect transition="in" filter="fade">
                                      <p:cBhvr>
                                        <p:cTn id="11" dur="500"/>
                                        <p:tgtEl>
                                          <p:spTgt spid="8806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80642">
                                            <p:txEl>
                                              <p:pRg st="1" end="1"/>
                                            </p:txEl>
                                          </p:spTgt>
                                        </p:tgtEl>
                                        <p:attrNameLst>
                                          <p:attrName>style.visibility</p:attrName>
                                        </p:attrNameLst>
                                      </p:cBhvr>
                                      <p:to>
                                        <p:strVal val="visible"/>
                                      </p:to>
                                    </p:set>
                                    <p:animEffect transition="in" filter="wipe(left)">
                                      <p:cBhvr>
                                        <p:cTn id="16" dur="500"/>
                                        <p:tgtEl>
                                          <p:spTgt spid="88064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80642">
                                            <p:txEl>
                                              <p:pRg st="2" end="2"/>
                                            </p:txEl>
                                          </p:spTgt>
                                        </p:tgtEl>
                                        <p:attrNameLst>
                                          <p:attrName>style.visibility</p:attrName>
                                        </p:attrNameLst>
                                      </p:cBhvr>
                                      <p:to>
                                        <p:strVal val="visible"/>
                                      </p:to>
                                    </p:set>
                                    <p:animEffect transition="in" filter="wipe(left)">
                                      <p:cBhvr>
                                        <p:cTn id="21" dur="500"/>
                                        <p:tgtEl>
                                          <p:spTgt spid="8806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42" grpId="0" build="p" bldLvl="2" autoUpdateAnimBg="0" advAuto="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3234" name="Rectangle 2"/>
          <p:cNvSpPr>
            <a:spLocks noGrp="1" noChangeArrowheads="1"/>
          </p:cNvSpPr>
          <p:nvPr>
            <p:ph type="body" idx="1"/>
          </p:nvPr>
        </p:nvSpPr>
        <p:spPr>
          <a:xfrm>
            <a:off x="304800" y="1524000"/>
            <a:ext cx="3429000" cy="4495800"/>
          </a:xfrm>
        </p:spPr>
        <p:txBody>
          <a:bodyPr/>
          <a:lstStyle/>
          <a:p>
            <a:pPr marL="233363" lvl="1" eaLnBrk="1" hangingPunct="1"/>
            <a:r>
              <a:rPr lang="en-US" smtClean="0"/>
              <a:t>Each dot represents a year between 1970 and 2007.</a:t>
            </a:r>
          </a:p>
          <a:p>
            <a:pPr marL="233363" lvl="1" eaLnBrk="1" hangingPunct="1"/>
            <a:r>
              <a:rPr lang="en-US" smtClean="0"/>
              <a:t>Dots move rightward, which shows economic growth.</a:t>
            </a:r>
          </a:p>
          <a:p>
            <a:pPr marL="233363" lvl="1" eaLnBrk="1" hangingPunct="1"/>
            <a:r>
              <a:rPr lang="en-US" smtClean="0"/>
              <a:t>Dots move upward, which shows inflation.</a:t>
            </a:r>
          </a:p>
        </p:txBody>
      </p:sp>
      <p:sp>
        <p:nvSpPr>
          <p:cNvPr id="83971" name="Rectangle 3"/>
          <p:cNvSpPr>
            <a:spLocks noGrp="1" noChangeArrowheads="1"/>
          </p:cNvSpPr>
          <p:nvPr>
            <p:ph type="title"/>
          </p:nvPr>
        </p:nvSpPr>
        <p:spPr bwMode="auto">
          <a:xfrm>
            <a:off x="1295400" y="457200"/>
            <a:ext cx="57912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Real GDP Growth, Inflation, and the Business Cycle</a:t>
            </a:r>
          </a:p>
        </p:txBody>
      </p:sp>
      <p:pic>
        <p:nvPicPr>
          <p:cNvPr id="83972" name="Picture 22" descr="eou2902a"/>
          <p:cNvPicPr>
            <a:picLocks noChangeAspect="1" noChangeArrowheads="1"/>
          </p:cNvPicPr>
          <p:nvPr/>
        </p:nvPicPr>
        <p:blipFill>
          <a:blip r:embed="rId3"/>
          <a:srcRect/>
          <a:stretch>
            <a:fillRect/>
          </a:stretch>
        </p:blipFill>
        <p:spPr bwMode="auto">
          <a:xfrm>
            <a:off x="3962400" y="1676400"/>
            <a:ext cx="4953000" cy="4953000"/>
          </a:xfrm>
          <a:prstGeom prst="rect">
            <a:avLst/>
          </a:prstGeom>
          <a:noFill/>
          <a:ln w="9525">
            <a:noFill/>
            <a:miter lim="800000"/>
            <a:headEnd/>
            <a:tailEnd/>
          </a:ln>
        </p:spPr>
      </p:pic>
      <p:pic>
        <p:nvPicPr>
          <p:cNvPr id="863255" name="Picture 23" descr="eou2902b"/>
          <p:cNvPicPr>
            <a:picLocks noChangeAspect="1" noChangeArrowheads="1"/>
          </p:cNvPicPr>
          <p:nvPr/>
        </p:nvPicPr>
        <p:blipFill>
          <a:blip r:embed="rId4"/>
          <a:srcRect/>
          <a:stretch>
            <a:fillRect/>
          </a:stretch>
        </p:blipFill>
        <p:spPr bwMode="auto">
          <a:xfrm>
            <a:off x="3962400" y="1676400"/>
            <a:ext cx="4953000" cy="4953000"/>
          </a:xfrm>
          <a:prstGeom prst="rect">
            <a:avLst/>
          </a:prstGeom>
          <a:noFill/>
          <a:ln w="9525">
            <a:noFill/>
            <a:miter lim="800000"/>
            <a:headEnd/>
            <a:tailEnd/>
          </a:ln>
        </p:spPr>
      </p:pic>
      <p:pic>
        <p:nvPicPr>
          <p:cNvPr id="863256" name="Picture 24" descr="eou2902c"/>
          <p:cNvPicPr>
            <a:picLocks noChangeAspect="1" noChangeArrowheads="1"/>
          </p:cNvPicPr>
          <p:nvPr/>
        </p:nvPicPr>
        <p:blipFill>
          <a:blip r:embed="rId5"/>
          <a:srcRect/>
          <a:stretch>
            <a:fillRect/>
          </a:stretch>
        </p:blipFill>
        <p:spPr bwMode="auto">
          <a:xfrm>
            <a:off x="3962400" y="1676400"/>
            <a:ext cx="4953000" cy="4953000"/>
          </a:xfrm>
          <a:prstGeom prst="rect">
            <a:avLst/>
          </a:prstGeom>
          <a:noFill/>
          <a:ln w="9525">
            <a:noFill/>
            <a:miter lim="800000"/>
            <a:headEnd/>
            <a:tailEnd/>
          </a:ln>
        </p:spPr>
      </p:pic>
      <p:pic>
        <p:nvPicPr>
          <p:cNvPr id="863257" name="Picture 25" descr="eou2902d"/>
          <p:cNvPicPr>
            <a:picLocks noChangeAspect="1" noChangeArrowheads="1"/>
          </p:cNvPicPr>
          <p:nvPr/>
        </p:nvPicPr>
        <p:blipFill>
          <a:blip r:embed="rId6"/>
          <a:srcRect/>
          <a:stretch>
            <a:fillRect/>
          </a:stretch>
        </p:blipFill>
        <p:spPr bwMode="auto">
          <a:xfrm>
            <a:off x="3962400" y="1676400"/>
            <a:ext cx="4953000" cy="4953000"/>
          </a:xfrm>
          <a:prstGeom prst="rect">
            <a:avLst/>
          </a:prstGeom>
          <a:noFill/>
          <a:ln w="9525">
            <a:noFill/>
            <a:miter lim="800000"/>
            <a:headEnd/>
            <a:tailEnd/>
          </a:ln>
        </p:spPr>
      </p:pic>
      <p:pic>
        <p:nvPicPr>
          <p:cNvPr id="863258" name="Picture 26" descr="eou2902e"/>
          <p:cNvPicPr>
            <a:picLocks noChangeAspect="1" noChangeArrowheads="1"/>
          </p:cNvPicPr>
          <p:nvPr/>
        </p:nvPicPr>
        <p:blipFill>
          <a:blip r:embed="rId7"/>
          <a:srcRect/>
          <a:stretch>
            <a:fillRect/>
          </a:stretch>
        </p:blipFill>
        <p:spPr bwMode="auto">
          <a:xfrm>
            <a:off x="3962400" y="1676400"/>
            <a:ext cx="4953000" cy="4953000"/>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63255"/>
                                        </p:tgtEl>
                                        <p:attrNameLst>
                                          <p:attrName>style.visibility</p:attrName>
                                        </p:attrNameLst>
                                      </p:cBhvr>
                                      <p:to>
                                        <p:strVal val="visible"/>
                                      </p:to>
                                    </p:set>
                                    <p:animEffect transition="in" filter="wipe(down)">
                                      <p:cBhvr>
                                        <p:cTn id="7" dur="3000"/>
                                        <p:tgtEl>
                                          <p:spTgt spid="86325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863256"/>
                                        </p:tgtEl>
                                        <p:attrNameLst>
                                          <p:attrName>style.visibility</p:attrName>
                                        </p:attrNameLst>
                                      </p:cBhvr>
                                      <p:to>
                                        <p:strVal val="visible"/>
                                      </p:to>
                                    </p:set>
                                    <p:animEffect transition="in" filter="fade">
                                      <p:cBhvr>
                                        <p:cTn id="11" dur="500"/>
                                        <p:tgtEl>
                                          <p:spTgt spid="86325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863234">
                                            <p:txEl>
                                              <p:pRg st="1" end="1"/>
                                            </p:txEl>
                                          </p:spTgt>
                                        </p:tgtEl>
                                        <p:attrNameLst>
                                          <p:attrName>style.visibility</p:attrName>
                                        </p:attrNameLst>
                                      </p:cBhvr>
                                      <p:to>
                                        <p:strVal val="visible"/>
                                      </p:to>
                                    </p:set>
                                    <p:animEffect transition="in" filter="wipe(left)">
                                      <p:cBhvr>
                                        <p:cTn id="16" dur="500"/>
                                        <p:tgtEl>
                                          <p:spTgt spid="863234">
                                            <p:txEl>
                                              <p:pRg st="1" end="1"/>
                                            </p:txEl>
                                          </p:spTgt>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863257"/>
                                        </p:tgtEl>
                                        <p:attrNameLst>
                                          <p:attrName>style.visibility</p:attrName>
                                        </p:attrNameLst>
                                      </p:cBhvr>
                                      <p:to>
                                        <p:strVal val="visible"/>
                                      </p:to>
                                    </p:set>
                                    <p:animEffect transition="in" filter="wipe(left)">
                                      <p:cBhvr>
                                        <p:cTn id="20" dur="1000"/>
                                        <p:tgtEl>
                                          <p:spTgt spid="86325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63234">
                                            <p:txEl>
                                              <p:pRg st="2" end="2"/>
                                            </p:txEl>
                                          </p:spTgt>
                                        </p:tgtEl>
                                        <p:attrNameLst>
                                          <p:attrName>style.visibility</p:attrName>
                                        </p:attrNameLst>
                                      </p:cBhvr>
                                      <p:to>
                                        <p:strVal val="visible"/>
                                      </p:to>
                                    </p:set>
                                    <p:animEffect transition="in" filter="wipe(left)">
                                      <p:cBhvr>
                                        <p:cTn id="25" dur="500"/>
                                        <p:tgtEl>
                                          <p:spTgt spid="863234">
                                            <p:txEl>
                                              <p:pRg st="2" end="2"/>
                                            </p:txEl>
                                          </p:spTgt>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863258"/>
                                        </p:tgtEl>
                                        <p:attrNameLst>
                                          <p:attrName>style.visibility</p:attrName>
                                        </p:attrNameLst>
                                      </p:cBhvr>
                                      <p:to>
                                        <p:strVal val="visible"/>
                                      </p:to>
                                    </p:set>
                                    <p:animEffect transition="in" filter="wipe(down)">
                                      <p:cBhvr>
                                        <p:cTn id="29" dur="1000"/>
                                        <p:tgtEl>
                                          <p:spTgt spid="8632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a:srcRect l="14844" t="20833" r="21094" b="6250"/>
          <a:stretch>
            <a:fillRect/>
          </a:stretch>
        </p:blipFill>
        <p:spPr bwMode="auto">
          <a:xfrm>
            <a:off x="609600" y="666750"/>
            <a:ext cx="7162800" cy="6115050"/>
          </a:xfrm>
          <a:prstGeom prst="rect">
            <a:avLst/>
          </a:prstGeom>
          <a:noFill/>
          <a:ln w="9525">
            <a:noFill/>
            <a:miter lim="800000"/>
            <a:headEnd/>
            <a:tailEnd/>
          </a:ln>
        </p:spPr>
      </p:pic>
      <p:sp>
        <p:nvSpPr>
          <p:cNvPr id="3" name="Content Placeholder 2"/>
          <p:cNvSpPr txBox="1">
            <a:spLocks/>
          </p:cNvSpPr>
          <p:nvPr/>
        </p:nvSpPr>
        <p:spPr>
          <a:xfrm>
            <a:off x="206375" y="152400"/>
            <a:ext cx="8716963" cy="4613275"/>
          </a:xfrm>
          <a:prstGeom prst="rect">
            <a:avLst/>
          </a:prstGeom>
        </p:spPr>
        <p:txBody>
          <a:bodyPr/>
          <a:lstStyle/>
          <a:p>
            <a:pPr marL="514350" lvl="1" indent="-514350" defTabSz="915001">
              <a:spcBef>
                <a:spcPct val="20000"/>
              </a:spcBef>
              <a:buFont typeface="+mj-lt"/>
              <a:buAutoNum type="arabicPeriod" startAt="3"/>
              <a:defRPr/>
            </a:pPr>
            <a:r>
              <a:rPr lang="en-US" sz="2800" kern="0">
                <a:latin typeface="+mn-lt"/>
              </a:rPr>
              <a:t>And this one…</a:t>
            </a:r>
          </a:p>
          <a:p>
            <a:pPr marL="342231" indent="-342231" defTabSz="915001">
              <a:spcBef>
                <a:spcPct val="20000"/>
              </a:spcBef>
              <a:buFontTx/>
              <a:buChar char="•"/>
              <a:defRPr/>
            </a:pPr>
            <a:endParaRPr lang="en-US" sz="3200" kern="0" dirty="0">
              <a:latin typeface="+mn-lt"/>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3"/>
          <p:cNvSpPr>
            <a:spLocks noGrp="1" noChangeArrowheads="1"/>
          </p:cNvSpPr>
          <p:nvPr>
            <p:ph type="title"/>
          </p:nvPr>
        </p:nvSpPr>
        <p:spPr bwMode="auto">
          <a:xfrm>
            <a:off x="1295400" y="457200"/>
            <a:ext cx="5791200" cy="990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mtClean="0">
                <a:solidFill>
                  <a:srgbClr val="00468F"/>
                </a:solidFill>
              </a:rPr>
              <a:t>Real GDP Growth, Inflation, and the Business Cycle</a:t>
            </a:r>
          </a:p>
        </p:txBody>
      </p:sp>
      <p:sp>
        <p:nvSpPr>
          <p:cNvPr id="881676" name="Rectangle 12"/>
          <p:cNvSpPr>
            <a:spLocks noChangeArrowheads="1"/>
          </p:cNvSpPr>
          <p:nvPr/>
        </p:nvSpPr>
        <p:spPr bwMode="auto">
          <a:xfrm>
            <a:off x="152400" y="1524000"/>
            <a:ext cx="3581400" cy="4800600"/>
          </a:xfrm>
          <a:prstGeom prst="rect">
            <a:avLst/>
          </a:prstGeom>
          <a:noFill/>
          <a:ln w="9525">
            <a:noFill/>
            <a:miter lim="800000"/>
            <a:headEnd/>
            <a:tailEnd/>
          </a:ln>
        </p:spPr>
        <p:txBody>
          <a:bodyPr/>
          <a:lstStyle/>
          <a:p>
            <a:pPr marL="403225" lvl="1">
              <a:lnSpc>
                <a:spcPct val="105000"/>
              </a:lnSpc>
              <a:spcBef>
                <a:spcPct val="50000"/>
              </a:spcBef>
            </a:pPr>
            <a:r>
              <a:rPr lang="en-US" sz="2400">
                <a:solidFill>
                  <a:srgbClr val="000000"/>
                </a:solidFill>
              </a:rPr>
              <a:t>The dots move in waves, which show the business cycle and the recessions. </a:t>
            </a:r>
          </a:p>
          <a:p>
            <a:pPr marL="403225" lvl="1">
              <a:lnSpc>
                <a:spcPct val="105000"/>
              </a:lnSpc>
              <a:spcBef>
                <a:spcPct val="50000"/>
              </a:spcBef>
            </a:pPr>
            <a:r>
              <a:rPr lang="en-US" sz="2400">
                <a:solidFill>
                  <a:srgbClr val="000000"/>
                </a:solidFill>
              </a:rPr>
              <a:t>Sometimes the economy is at full employment as it was in 1970.</a:t>
            </a:r>
          </a:p>
          <a:p>
            <a:pPr marL="403225" lvl="1">
              <a:lnSpc>
                <a:spcPct val="105000"/>
              </a:lnSpc>
              <a:spcBef>
                <a:spcPct val="50000"/>
              </a:spcBef>
            </a:pPr>
            <a:r>
              <a:rPr lang="en-US" sz="2400">
                <a:solidFill>
                  <a:srgbClr val="000000"/>
                </a:solidFill>
              </a:rPr>
              <a:t>Sometimes there is an output gap as in 2007. </a:t>
            </a:r>
          </a:p>
        </p:txBody>
      </p:sp>
      <p:pic>
        <p:nvPicPr>
          <p:cNvPr id="84996" name="Picture 21" descr="eou2902a"/>
          <p:cNvPicPr>
            <a:picLocks noChangeAspect="1" noChangeArrowheads="1"/>
          </p:cNvPicPr>
          <p:nvPr/>
        </p:nvPicPr>
        <p:blipFill>
          <a:blip r:embed="rId3"/>
          <a:srcRect/>
          <a:stretch>
            <a:fillRect/>
          </a:stretch>
        </p:blipFill>
        <p:spPr bwMode="auto">
          <a:xfrm>
            <a:off x="3962400" y="1676400"/>
            <a:ext cx="4953000" cy="4953000"/>
          </a:xfrm>
          <a:prstGeom prst="rect">
            <a:avLst/>
          </a:prstGeom>
          <a:noFill/>
          <a:ln w="9525">
            <a:noFill/>
            <a:miter lim="800000"/>
            <a:headEnd/>
            <a:tailEnd/>
          </a:ln>
        </p:spPr>
      </p:pic>
      <p:pic>
        <p:nvPicPr>
          <p:cNvPr id="84997" name="Picture 22" descr="eou2902b"/>
          <p:cNvPicPr>
            <a:picLocks noChangeAspect="1" noChangeArrowheads="1"/>
          </p:cNvPicPr>
          <p:nvPr/>
        </p:nvPicPr>
        <p:blipFill>
          <a:blip r:embed="rId4"/>
          <a:srcRect/>
          <a:stretch>
            <a:fillRect/>
          </a:stretch>
        </p:blipFill>
        <p:spPr bwMode="auto">
          <a:xfrm>
            <a:off x="3962400" y="1676400"/>
            <a:ext cx="4953000" cy="4953000"/>
          </a:xfrm>
          <a:prstGeom prst="rect">
            <a:avLst/>
          </a:prstGeom>
          <a:noFill/>
          <a:ln w="9525">
            <a:noFill/>
            <a:miter lim="800000"/>
            <a:headEnd/>
            <a:tailEnd/>
          </a:ln>
        </p:spPr>
      </p:pic>
      <p:pic>
        <p:nvPicPr>
          <p:cNvPr id="84998" name="Picture 23" descr="eou2902c"/>
          <p:cNvPicPr>
            <a:picLocks noChangeAspect="1" noChangeArrowheads="1"/>
          </p:cNvPicPr>
          <p:nvPr/>
        </p:nvPicPr>
        <p:blipFill>
          <a:blip r:embed="rId5"/>
          <a:srcRect/>
          <a:stretch>
            <a:fillRect/>
          </a:stretch>
        </p:blipFill>
        <p:spPr bwMode="auto">
          <a:xfrm>
            <a:off x="3962400" y="1676400"/>
            <a:ext cx="4953000" cy="4953000"/>
          </a:xfrm>
          <a:prstGeom prst="rect">
            <a:avLst/>
          </a:prstGeom>
          <a:noFill/>
          <a:ln w="9525">
            <a:noFill/>
            <a:miter lim="800000"/>
            <a:headEnd/>
            <a:tailEnd/>
          </a:ln>
        </p:spPr>
      </p:pic>
      <p:pic>
        <p:nvPicPr>
          <p:cNvPr id="84999" name="Picture 24" descr="eou2902d"/>
          <p:cNvPicPr>
            <a:picLocks noChangeAspect="1" noChangeArrowheads="1"/>
          </p:cNvPicPr>
          <p:nvPr/>
        </p:nvPicPr>
        <p:blipFill>
          <a:blip r:embed="rId6"/>
          <a:srcRect/>
          <a:stretch>
            <a:fillRect/>
          </a:stretch>
        </p:blipFill>
        <p:spPr bwMode="auto">
          <a:xfrm>
            <a:off x="3962400" y="1676400"/>
            <a:ext cx="4953000" cy="4953000"/>
          </a:xfrm>
          <a:prstGeom prst="rect">
            <a:avLst/>
          </a:prstGeom>
          <a:noFill/>
          <a:ln w="9525">
            <a:noFill/>
            <a:miter lim="800000"/>
            <a:headEnd/>
            <a:tailEnd/>
          </a:ln>
        </p:spPr>
      </p:pic>
      <p:pic>
        <p:nvPicPr>
          <p:cNvPr id="85000" name="Picture 25" descr="eou2902e"/>
          <p:cNvPicPr>
            <a:picLocks noChangeAspect="1" noChangeArrowheads="1"/>
          </p:cNvPicPr>
          <p:nvPr/>
        </p:nvPicPr>
        <p:blipFill>
          <a:blip r:embed="rId7"/>
          <a:srcRect/>
          <a:stretch>
            <a:fillRect/>
          </a:stretch>
        </p:blipFill>
        <p:spPr bwMode="auto">
          <a:xfrm>
            <a:off x="3962400" y="1676400"/>
            <a:ext cx="4953000" cy="4953000"/>
          </a:xfrm>
          <a:prstGeom prst="rect">
            <a:avLst/>
          </a:prstGeom>
          <a:noFill/>
          <a:ln w="9525">
            <a:noFill/>
            <a:miter lim="800000"/>
            <a:headEnd/>
            <a:tailEnd/>
          </a:ln>
        </p:spPr>
      </p:pic>
      <p:pic>
        <p:nvPicPr>
          <p:cNvPr id="881690" name="Picture 26" descr="eou2902f"/>
          <p:cNvPicPr>
            <a:picLocks noChangeAspect="1" noChangeArrowheads="1"/>
          </p:cNvPicPr>
          <p:nvPr/>
        </p:nvPicPr>
        <p:blipFill>
          <a:blip r:embed="rId8"/>
          <a:srcRect/>
          <a:stretch>
            <a:fillRect/>
          </a:stretch>
        </p:blipFill>
        <p:spPr bwMode="auto">
          <a:xfrm>
            <a:off x="3962400" y="1676400"/>
            <a:ext cx="4953000" cy="4953000"/>
          </a:xfrm>
          <a:prstGeom prst="rect">
            <a:avLst/>
          </a:prstGeom>
          <a:noFill/>
          <a:ln w="9525">
            <a:noFill/>
            <a:miter lim="800000"/>
            <a:headEnd/>
            <a:tailEnd/>
          </a:ln>
        </p:spPr>
      </p:pic>
      <p:pic>
        <p:nvPicPr>
          <p:cNvPr id="881691" name="Picture 27" descr="eou2902g"/>
          <p:cNvPicPr>
            <a:picLocks noChangeAspect="1" noChangeArrowheads="1"/>
          </p:cNvPicPr>
          <p:nvPr/>
        </p:nvPicPr>
        <p:blipFill>
          <a:blip r:embed="rId9"/>
          <a:srcRect/>
          <a:stretch>
            <a:fillRect/>
          </a:stretch>
        </p:blipFill>
        <p:spPr bwMode="auto">
          <a:xfrm>
            <a:off x="3962400" y="1676400"/>
            <a:ext cx="4953000" cy="4953000"/>
          </a:xfrm>
          <a:prstGeom prst="rect">
            <a:avLst/>
          </a:prstGeom>
          <a:noFill/>
          <a:ln w="9525">
            <a:noFill/>
            <a:miter lim="800000"/>
            <a:headEnd/>
            <a:tailEnd/>
          </a:ln>
        </p:spPr>
      </p:pic>
      <p:pic>
        <p:nvPicPr>
          <p:cNvPr id="881692" name="Picture 28" descr="eou2902h"/>
          <p:cNvPicPr>
            <a:picLocks noChangeAspect="1" noChangeArrowheads="1"/>
          </p:cNvPicPr>
          <p:nvPr/>
        </p:nvPicPr>
        <p:blipFill>
          <a:blip r:embed="rId10"/>
          <a:srcRect/>
          <a:stretch>
            <a:fillRect/>
          </a:stretch>
        </p:blipFill>
        <p:spPr bwMode="auto">
          <a:xfrm>
            <a:off x="3962400" y="1676400"/>
            <a:ext cx="4953000" cy="4953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1690"/>
                                        </p:tgtEl>
                                        <p:attrNameLst>
                                          <p:attrName>style.visibility</p:attrName>
                                        </p:attrNameLst>
                                      </p:cBhvr>
                                      <p:to>
                                        <p:strVal val="visible"/>
                                      </p:to>
                                    </p:set>
                                    <p:animEffect transition="in" filter="fade">
                                      <p:cBhvr>
                                        <p:cTn id="7" dur="500"/>
                                        <p:tgtEl>
                                          <p:spTgt spid="88169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81691"/>
                                        </p:tgtEl>
                                        <p:attrNameLst>
                                          <p:attrName>style.visibility</p:attrName>
                                        </p:attrNameLst>
                                      </p:cBhvr>
                                      <p:to>
                                        <p:strVal val="visible"/>
                                      </p:to>
                                    </p:set>
                                    <p:animEffect transition="in" filter="fade">
                                      <p:cBhvr>
                                        <p:cTn id="11" dur="500"/>
                                        <p:tgtEl>
                                          <p:spTgt spid="88169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81692"/>
                                        </p:tgtEl>
                                        <p:attrNameLst>
                                          <p:attrName>style.visibility</p:attrName>
                                        </p:attrNameLst>
                                      </p:cBhvr>
                                      <p:to>
                                        <p:strVal val="visible"/>
                                      </p:to>
                                    </p:set>
                                    <p:animEffect transition="in" filter="fade">
                                      <p:cBhvr>
                                        <p:cTn id="15" dur="500"/>
                                        <p:tgtEl>
                                          <p:spTgt spid="88169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81676">
                                            <p:txEl>
                                              <p:pRg st="1" end="1"/>
                                            </p:txEl>
                                          </p:spTgt>
                                        </p:tgtEl>
                                        <p:attrNameLst>
                                          <p:attrName>style.visibility</p:attrName>
                                        </p:attrNameLst>
                                      </p:cBhvr>
                                      <p:to>
                                        <p:strVal val="visible"/>
                                      </p:to>
                                    </p:set>
                                    <p:animEffect transition="in" filter="wipe(left)">
                                      <p:cBhvr>
                                        <p:cTn id="20" dur="500"/>
                                        <p:tgtEl>
                                          <p:spTgt spid="88167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81676">
                                            <p:txEl>
                                              <p:pRg st="2" end="2"/>
                                            </p:txEl>
                                          </p:spTgt>
                                        </p:tgtEl>
                                        <p:attrNameLst>
                                          <p:attrName>style.visibility</p:attrName>
                                        </p:attrNameLst>
                                      </p:cBhvr>
                                      <p:to>
                                        <p:strVal val="visible"/>
                                      </p:to>
                                    </p:set>
                                    <p:animEffect transition="in" filter="wipe(left)">
                                      <p:cBhvr>
                                        <p:cTn id="25" dur="500"/>
                                        <p:tgtEl>
                                          <p:spTgt spid="8816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1676" grpId="0" build="p" bldLvl="5"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ubtitle 2"/>
          <p:cNvSpPr>
            <a:spLocks noGrp="1"/>
          </p:cNvSpPr>
          <p:nvPr>
            <p:ph type="subTitle" idx="1"/>
          </p:nvPr>
        </p:nvSpPr>
        <p:spPr>
          <a:xfrm>
            <a:off x="206375" y="3098800"/>
            <a:ext cx="5422900" cy="619125"/>
          </a:xfrm>
        </p:spPr>
        <p:txBody>
          <a:bodyPr/>
          <a:lstStyle/>
          <a:p>
            <a:endParaRPr lang="en-US" smtClean="0"/>
          </a:p>
        </p:txBody>
      </p:sp>
      <p:sp>
        <p:nvSpPr>
          <p:cNvPr id="86019"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2590800" y="1524000"/>
            <a:ext cx="4027121" cy="4524315"/>
          </a:xfrm>
          <a:prstGeom prst="rect">
            <a:avLst/>
          </a:prstGeom>
          <a:noFill/>
        </p:spPr>
        <p:txBody>
          <a:bodyPr>
            <a:spAutoFit/>
          </a:bodyPr>
          <a:lstStyle/>
          <a:p>
            <a:pPr algn="ctr" fontAlgn="auto">
              <a:spcBef>
                <a:spcPts val="0"/>
              </a:spcBef>
              <a:spcAft>
                <a:spcPts val="0"/>
              </a:spcAft>
              <a:defRPr/>
            </a:pPr>
            <a:r>
              <a:rPr lang="en-US" sz="96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GDP /</a:t>
            </a:r>
          </a:p>
          <a:p>
            <a:pPr algn="ctr" fontAlgn="auto">
              <a:spcBef>
                <a:spcPts val="0"/>
              </a:spcBef>
              <a:spcAft>
                <a:spcPts val="0"/>
              </a:spcAft>
              <a:defRPr/>
            </a:pPr>
            <a:r>
              <a:rPr lang="en-US" sz="96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HDI</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US" smtClean="0"/>
              <a:t>MEASURING U.S. GDP</a:t>
            </a:r>
            <a:endParaRPr lang="en-CA" smtClean="0"/>
          </a:p>
        </p:txBody>
      </p:sp>
      <p:sp>
        <p:nvSpPr>
          <p:cNvPr id="87043" name="Rectangle 3"/>
          <p:cNvSpPr>
            <a:spLocks noGrp="1" noChangeArrowheads="1"/>
          </p:cNvSpPr>
          <p:nvPr>
            <p:ph type="body" idx="1"/>
          </p:nvPr>
        </p:nvSpPr>
        <p:spPr>
          <a:xfrm>
            <a:off x="304800" y="1524000"/>
            <a:ext cx="8229600" cy="990600"/>
          </a:xfrm>
        </p:spPr>
        <p:txBody>
          <a:bodyPr/>
          <a:lstStyle/>
          <a:p>
            <a:pPr marL="0" indent="0" eaLnBrk="1" hangingPunct="1">
              <a:buFont typeface="Webdings" pitchFamily="18" charset="2"/>
              <a:buNone/>
            </a:pPr>
            <a:r>
              <a:rPr lang="en-US" altLang="en-US" sz="2400" b="0" smtClean="0">
                <a:solidFill>
                  <a:schemeClr val="tx1"/>
                </a:solidFill>
              </a:rPr>
              <a:t>The relationship between GDP, GNP, and disposable personal income.</a:t>
            </a:r>
            <a:endParaRPr lang="en-CA" sz="2400" b="0" smtClean="0">
              <a:solidFill>
                <a:schemeClr val="tx1"/>
              </a:solidFill>
            </a:endParaRPr>
          </a:p>
        </p:txBody>
      </p:sp>
      <p:pic>
        <p:nvPicPr>
          <p:cNvPr id="87044" name="Picture 19" descr="fig2002a"/>
          <p:cNvPicPr>
            <a:picLocks noChangeAspect="1" noChangeArrowheads="1"/>
          </p:cNvPicPr>
          <p:nvPr/>
        </p:nvPicPr>
        <p:blipFill>
          <a:blip r:embed="rId3"/>
          <a:srcRect/>
          <a:stretch>
            <a:fillRect/>
          </a:stretch>
        </p:blipFill>
        <p:spPr bwMode="auto">
          <a:xfrm>
            <a:off x="990600" y="2324100"/>
            <a:ext cx="7262813" cy="4305300"/>
          </a:xfrm>
          <a:prstGeom prst="rect">
            <a:avLst/>
          </a:prstGeom>
          <a:noFill/>
          <a:ln w="9525">
            <a:noFill/>
            <a:miter lim="800000"/>
            <a:headEnd/>
            <a:tailEnd/>
          </a:ln>
        </p:spPr>
      </p:pic>
      <p:pic>
        <p:nvPicPr>
          <p:cNvPr id="526356" name="Picture 20" descr="fig2002b"/>
          <p:cNvPicPr>
            <a:picLocks noChangeAspect="1" noChangeArrowheads="1"/>
          </p:cNvPicPr>
          <p:nvPr/>
        </p:nvPicPr>
        <p:blipFill>
          <a:blip r:embed="rId4"/>
          <a:srcRect/>
          <a:stretch>
            <a:fillRect/>
          </a:stretch>
        </p:blipFill>
        <p:spPr bwMode="auto">
          <a:xfrm>
            <a:off x="990600" y="2324100"/>
            <a:ext cx="7262813" cy="4305300"/>
          </a:xfrm>
          <a:prstGeom prst="rect">
            <a:avLst/>
          </a:prstGeom>
          <a:noFill/>
          <a:ln w="9525">
            <a:noFill/>
            <a:miter lim="800000"/>
            <a:headEnd/>
            <a:tailEnd/>
          </a:ln>
        </p:spPr>
      </p:pic>
      <p:pic>
        <p:nvPicPr>
          <p:cNvPr id="526357" name="Picture 21" descr="fig2002c"/>
          <p:cNvPicPr>
            <a:picLocks noChangeAspect="1" noChangeArrowheads="1"/>
          </p:cNvPicPr>
          <p:nvPr/>
        </p:nvPicPr>
        <p:blipFill>
          <a:blip r:embed="rId5"/>
          <a:srcRect/>
          <a:stretch>
            <a:fillRect/>
          </a:stretch>
        </p:blipFill>
        <p:spPr bwMode="auto">
          <a:xfrm>
            <a:off x="990600" y="2324100"/>
            <a:ext cx="7262813" cy="4305300"/>
          </a:xfrm>
          <a:prstGeom prst="rect">
            <a:avLst/>
          </a:prstGeom>
          <a:noFill/>
          <a:ln w="9525">
            <a:noFill/>
            <a:miter lim="800000"/>
            <a:headEnd/>
            <a:tailEnd/>
          </a:ln>
        </p:spPr>
      </p:pic>
      <p:pic>
        <p:nvPicPr>
          <p:cNvPr id="526358" name="Picture 22" descr="fig2002e"/>
          <p:cNvPicPr>
            <a:picLocks noChangeAspect="1" noChangeArrowheads="1"/>
          </p:cNvPicPr>
          <p:nvPr/>
        </p:nvPicPr>
        <p:blipFill>
          <a:blip r:embed="rId6"/>
          <a:srcRect/>
          <a:stretch>
            <a:fillRect/>
          </a:stretch>
        </p:blipFill>
        <p:spPr bwMode="auto">
          <a:xfrm>
            <a:off x="990600" y="2324100"/>
            <a:ext cx="7262813" cy="4305300"/>
          </a:xfrm>
          <a:prstGeom prst="rect">
            <a:avLst/>
          </a:prstGeom>
          <a:noFill/>
          <a:ln w="9525">
            <a:noFill/>
            <a:miter lim="800000"/>
            <a:headEnd/>
            <a:tailEnd/>
          </a:ln>
        </p:spPr>
      </p:pic>
      <p:pic>
        <p:nvPicPr>
          <p:cNvPr id="526359" name="Picture 23" descr="fig2002f"/>
          <p:cNvPicPr>
            <a:picLocks noChangeAspect="1" noChangeArrowheads="1"/>
          </p:cNvPicPr>
          <p:nvPr/>
        </p:nvPicPr>
        <p:blipFill>
          <a:blip r:embed="rId7"/>
          <a:srcRect/>
          <a:stretch>
            <a:fillRect/>
          </a:stretch>
        </p:blipFill>
        <p:spPr bwMode="auto">
          <a:xfrm>
            <a:off x="990600" y="2324100"/>
            <a:ext cx="7262813" cy="4305300"/>
          </a:xfrm>
          <a:prstGeom prst="rect">
            <a:avLst/>
          </a:prstGeom>
          <a:noFill/>
          <a:ln w="9525">
            <a:noFill/>
            <a:miter lim="800000"/>
            <a:headEnd/>
            <a:tailEnd/>
          </a:ln>
        </p:spPr>
      </p:pic>
      <p:pic>
        <p:nvPicPr>
          <p:cNvPr id="526360" name="Picture 24" descr="fig2002g"/>
          <p:cNvPicPr>
            <a:picLocks noChangeAspect="1" noChangeArrowheads="1"/>
          </p:cNvPicPr>
          <p:nvPr/>
        </p:nvPicPr>
        <p:blipFill>
          <a:blip r:embed="rId8"/>
          <a:srcRect/>
          <a:stretch>
            <a:fillRect/>
          </a:stretch>
        </p:blipFill>
        <p:spPr bwMode="auto">
          <a:xfrm>
            <a:off x="990600" y="2324100"/>
            <a:ext cx="7262813" cy="4305300"/>
          </a:xfrm>
          <a:prstGeom prst="rect">
            <a:avLst/>
          </a:prstGeom>
          <a:noFill/>
          <a:ln w="9525">
            <a:noFill/>
            <a:miter lim="800000"/>
            <a:headEnd/>
            <a:tailEnd/>
          </a:ln>
        </p:spPr>
      </p:pic>
      <p:pic>
        <p:nvPicPr>
          <p:cNvPr id="526361" name="Picture 25" descr="fig2002h"/>
          <p:cNvPicPr>
            <a:picLocks noChangeAspect="1" noChangeArrowheads="1"/>
          </p:cNvPicPr>
          <p:nvPr/>
        </p:nvPicPr>
        <p:blipFill>
          <a:blip r:embed="rId9"/>
          <a:srcRect/>
          <a:stretch>
            <a:fillRect/>
          </a:stretch>
        </p:blipFill>
        <p:spPr bwMode="auto">
          <a:xfrm>
            <a:off x="990600" y="2324100"/>
            <a:ext cx="7262813" cy="4305300"/>
          </a:xfrm>
          <a:prstGeom prst="rect">
            <a:avLst/>
          </a:prstGeom>
          <a:noFill/>
          <a:ln w="9525">
            <a:noFill/>
            <a:miter lim="800000"/>
            <a:headEnd/>
            <a:tailEnd/>
          </a:ln>
        </p:spPr>
      </p:pic>
      <p:pic>
        <p:nvPicPr>
          <p:cNvPr id="526362" name="Picture 26" descr="fig2002i"/>
          <p:cNvPicPr>
            <a:picLocks noChangeAspect="1" noChangeArrowheads="1"/>
          </p:cNvPicPr>
          <p:nvPr/>
        </p:nvPicPr>
        <p:blipFill>
          <a:blip r:embed="rId10"/>
          <a:srcRect/>
          <a:stretch>
            <a:fillRect/>
          </a:stretch>
        </p:blipFill>
        <p:spPr bwMode="auto">
          <a:xfrm>
            <a:off x="990600" y="2324100"/>
            <a:ext cx="7262813" cy="4305300"/>
          </a:xfrm>
          <a:prstGeom prst="rect">
            <a:avLst/>
          </a:prstGeom>
          <a:noFill/>
          <a:ln w="9525">
            <a:noFill/>
            <a:miter lim="800000"/>
            <a:headEnd/>
            <a:tailEnd/>
          </a:ln>
        </p:spPr>
      </p:pic>
      <p:pic>
        <p:nvPicPr>
          <p:cNvPr id="526363" name="Picture 27" descr="fig2002j"/>
          <p:cNvPicPr>
            <a:picLocks noChangeAspect="1" noChangeArrowheads="1"/>
          </p:cNvPicPr>
          <p:nvPr/>
        </p:nvPicPr>
        <p:blipFill>
          <a:blip r:embed="rId11"/>
          <a:srcRect/>
          <a:stretch>
            <a:fillRect/>
          </a:stretch>
        </p:blipFill>
        <p:spPr bwMode="auto">
          <a:xfrm>
            <a:off x="990600" y="2324100"/>
            <a:ext cx="7262813" cy="4305300"/>
          </a:xfrm>
          <a:prstGeom prst="rect">
            <a:avLst/>
          </a:prstGeom>
          <a:noFill/>
          <a:ln w="9525">
            <a:noFill/>
            <a:miter lim="800000"/>
            <a:headEnd/>
            <a:tailEnd/>
          </a:ln>
        </p:spPr>
      </p:pic>
      <p:pic>
        <p:nvPicPr>
          <p:cNvPr id="526364" name="Picture 28" descr="fig2002k"/>
          <p:cNvPicPr>
            <a:picLocks noChangeAspect="1" noChangeArrowheads="1"/>
          </p:cNvPicPr>
          <p:nvPr/>
        </p:nvPicPr>
        <p:blipFill>
          <a:blip r:embed="rId12"/>
          <a:srcRect/>
          <a:stretch>
            <a:fillRect/>
          </a:stretch>
        </p:blipFill>
        <p:spPr bwMode="auto">
          <a:xfrm>
            <a:off x="990600" y="2324100"/>
            <a:ext cx="7262813" cy="4305300"/>
          </a:xfrm>
          <a:prstGeom prst="rect">
            <a:avLst/>
          </a:prstGeom>
          <a:noFill/>
          <a:ln w="9525">
            <a:noFill/>
            <a:miter lim="800000"/>
            <a:headEnd/>
            <a:tailEnd/>
          </a:ln>
        </p:spPr>
      </p:pic>
      <p:pic>
        <p:nvPicPr>
          <p:cNvPr id="526365" name="Picture 29" descr="fig2002l"/>
          <p:cNvPicPr>
            <a:picLocks noChangeAspect="1" noChangeArrowheads="1"/>
          </p:cNvPicPr>
          <p:nvPr/>
        </p:nvPicPr>
        <p:blipFill>
          <a:blip r:embed="rId13"/>
          <a:srcRect/>
          <a:stretch>
            <a:fillRect/>
          </a:stretch>
        </p:blipFill>
        <p:spPr bwMode="auto">
          <a:xfrm>
            <a:off x="992188" y="2324100"/>
            <a:ext cx="7261225" cy="43053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26356"/>
                                        </p:tgtEl>
                                        <p:attrNameLst>
                                          <p:attrName>style.visibility</p:attrName>
                                        </p:attrNameLst>
                                      </p:cBhvr>
                                      <p:to>
                                        <p:strVal val="visible"/>
                                      </p:to>
                                    </p:set>
                                    <p:animEffect transition="in" filter="wipe(left)">
                                      <p:cBhvr>
                                        <p:cTn id="7" dur="1000"/>
                                        <p:tgtEl>
                                          <p:spTgt spid="5263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26357"/>
                                        </p:tgtEl>
                                        <p:attrNameLst>
                                          <p:attrName>style.visibility</p:attrName>
                                        </p:attrNameLst>
                                      </p:cBhvr>
                                      <p:to>
                                        <p:strVal val="visible"/>
                                      </p:to>
                                    </p:set>
                                    <p:animEffect transition="in" filter="wipe(up)">
                                      <p:cBhvr>
                                        <p:cTn id="12" dur="1000"/>
                                        <p:tgtEl>
                                          <p:spTgt spid="52635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26358"/>
                                        </p:tgtEl>
                                        <p:attrNameLst>
                                          <p:attrName>style.visibility</p:attrName>
                                        </p:attrNameLst>
                                      </p:cBhvr>
                                      <p:to>
                                        <p:strVal val="visible"/>
                                      </p:to>
                                    </p:set>
                                    <p:animEffect transition="in" filter="wipe(left)">
                                      <p:cBhvr>
                                        <p:cTn id="17" dur="1000"/>
                                        <p:tgtEl>
                                          <p:spTgt spid="52635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26359"/>
                                        </p:tgtEl>
                                        <p:attrNameLst>
                                          <p:attrName>style.visibility</p:attrName>
                                        </p:attrNameLst>
                                      </p:cBhvr>
                                      <p:to>
                                        <p:strVal val="visible"/>
                                      </p:to>
                                    </p:set>
                                    <p:animEffect transition="in" filter="wipe(left)">
                                      <p:cBhvr>
                                        <p:cTn id="22" dur="1000"/>
                                        <p:tgtEl>
                                          <p:spTgt spid="52635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6360"/>
                                        </p:tgtEl>
                                        <p:attrNameLst>
                                          <p:attrName>style.visibility</p:attrName>
                                        </p:attrNameLst>
                                      </p:cBhvr>
                                      <p:to>
                                        <p:strVal val="visible"/>
                                      </p:to>
                                    </p:set>
                                    <p:animEffect transition="in" filter="wipe(left)">
                                      <p:cBhvr>
                                        <p:cTn id="27" dur="1000"/>
                                        <p:tgtEl>
                                          <p:spTgt spid="52636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26361"/>
                                        </p:tgtEl>
                                        <p:attrNameLst>
                                          <p:attrName>style.visibility</p:attrName>
                                        </p:attrNameLst>
                                      </p:cBhvr>
                                      <p:to>
                                        <p:strVal val="visible"/>
                                      </p:to>
                                    </p:set>
                                    <p:animEffect transition="in" filter="wipe(left)">
                                      <p:cBhvr>
                                        <p:cTn id="32" dur="1000"/>
                                        <p:tgtEl>
                                          <p:spTgt spid="5263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26362"/>
                                        </p:tgtEl>
                                        <p:attrNameLst>
                                          <p:attrName>style.visibility</p:attrName>
                                        </p:attrNameLst>
                                      </p:cBhvr>
                                      <p:to>
                                        <p:strVal val="visible"/>
                                      </p:to>
                                    </p:set>
                                    <p:animEffect transition="in" filter="wipe(left)">
                                      <p:cBhvr>
                                        <p:cTn id="37" dur="1000"/>
                                        <p:tgtEl>
                                          <p:spTgt spid="52636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526363"/>
                                        </p:tgtEl>
                                        <p:attrNameLst>
                                          <p:attrName>style.visibility</p:attrName>
                                        </p:attrNameLst>
                                      </p:cBhvr>
                                      <p:to>
                                        <p:strVal val="visible"/>
                                      </p:to>
                                    </p:set>
                                    <p:animEffect transition="in" filter="wipe(left)">
                                      <p:cBhvr>
                                        <p:cTn id="42" dur="1000"/>
                                        <p:tgtEl>
                                          <p:spTgt spid="52636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26364"/>
                                        </p:tgtEl>
                                        <p:attrNameLst>
                                          <p:attrName>style.visibility</p:attrName>
                                        </p:attrNameLst>
                                      </p:cBhvr>
                                      <p:to>
                                        <p:strVal val="visible"/>
                                      </p:to>
                                    </p:set>
                                    <p:animEffect transition="in" filter="wipe(left)">
                                      <p:cBhvr>
                                        <p:cTn id="47" dur="1000"/>
                                        <p:tgtEl>
                                          <p:spTgt spid="52636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526365"/>
                                        </p:tgtEl>
                                        <p:attrNameLst>
                                          <p:attrName>style.visibility</p:attrName>
                                        </p:attrNameLst>
                                      </p:cBhvr>
                                      <p:to>
                                        <p:strVal val="visible"/>
                                      </p:to>
                                    </p:set>
                                    <p:animEffect transition="in" filter="wipe(left)">
                                      <p:cBhvr>
                                        <p:cTn id="52" dur="1000"/>
                                        <p:tgtEl>
                                          <p:spTgt spid="526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en-US" smtClean="0"/>
              <a:t>THE USE AND LIMITATIONS OF REAL GDP</a:t>
            </a:r>
          </a:p>
        </p:txBody>
      </p:sp>
      <p:pic>
        <p:nvPicPr>
          <p:cNvPr id="88067" name="Picture 3" descr="fig2003a"/>
          <p:cNvPicPr>
            <a:picLocks noChangeAspect="1" noChangeArrowheads="1"/>
          </p:cNvPicPr>
          <p:nvPr/>
        </p:nvPicPr>
        <p:blipFill>
          <a:blip r:embed="rId3"/>
          <a:srcRect/>
          <a:stretch>
            <a:fillRect/>
          </a:stretch>
        </p:blipFill>
        <p:spPr bwMode="auto">
          <a:xfrm>
            <a:off x="1066800" y="2438400"/>
            <a:ext cx="7029450" cy="4283075"/>
          </a:xfrm>
          <a:prstGeom prst="rect">
            <a:avLst/>
          </a:prstGeom>
          <a:noFill/>
          <a:ln w="9525">
            <a:noFill/>
            <a:miter lim="800000"/>
            <a:headEnd/>
            <a:tailEnd/>
          </a:ln>
        </p:spPr>
      </p:pic>
      <p:pic>
        <p:nvPicPr>
          <p:cNvPr id="88068" name="Picture 4" descr="fig2003b"/>
          <p:cNvPicPr>
            <a:picLocks noChangeAspect="1" noChangeArrowheads="1"/>
          </p:cNvPicPr>
          <p:nvPr/>
        </p:nvPicPr>
        <p:blipFill>
          <a:blip r:embed="rId4"/>
          <a:srcRect/>
          <a:stretch>
            <a:fillRect/>
          </a:stretch>
        </p:blipFill>
        <p:spPr bwMode="auto">
          <a:xfrm>
            <a:off x="1066800" y="2438400"/>
            <a:ext cx="7029450" cy="4283075"/>
          </a:xfrm>
          <a:prstGeom prst="rect">
            <a:avLst/>
          </a:prstGeom>
          <a:noFill/>
          <a:ln w="9525">
            <a:noFill/>
            <a:miter lim="800000"/>
            <a:headEnd/>
            <a:tailEnd/>
          </a:ln>
        </p:spPr>
      </p:pic>
      <p:pic>
        <p:nvPicPr>
          <p:cNvPr id="88069" name="Picture 5" descr="fig2003c"/>
          <p:cNvPicPr>
            <a:picLocks noChangeAspect="1" noChangeArrowheads="1"/>
          </p:cNvPicPr>
          <p:nvPr/>
        </p:nvPicPr>
        <p:blipFill>
          <a:blip r:embed="rId5"/>
          <a:srcRect/>
          <a:stretch>
            <a:fillRect/>
          </a:stretch>
        </p:blipFill>
        <p:spPr bwMode="auto">
          <a:xfrm>
            <a:off x="1066800" y="2438400"/>
            <a:ext cx="7029450" cy="4283075"/>
          </a:xfrm>
          <a:prstGeom prst="rect">
            <a:avLst/>
          </a:prstGeom>
          <a:noFill/>
          <a:ln w="9525">
            <a:noFill/>
            <a:miter lim="800000"/>
            <a:headEnd/>
            <a:tailEnd/>
          </a:ln>
        </p:spPr>
      </p:pic>
      <p:pic>
        <p:nvPicPr>
          <p:cNvPr id="630790" name="Picture 6" descr="fig2003d"/>
          <p:cNvPicPr>
            <a:picLocks noChangeAspect="1" noChangeArrowheads="1"/>
          </p:cNvPicPr>
          <p:nvPr/>
        </p:nvPicPr>
        <p:blipFill>
          <a:blip r:embed="rId6"/>
          <a:srcRect/>
          <a:stretch>
            <a:fillRect/>
          </a:stretch>
        </p:blipFill>
        <p:spPr bwMode="auto">
          <a:xfrm>
            <a:off x="1066800" y="2438400"/>
            <a:ext cx="7029450" cy="4283075"/>
          </a:xfrm>
          <a:prstGeom prst="rect">
            <a:avLst/>
          </a:prstGeom>
          <a:noFill/>
          <a:ln w="9525">
            <a:noFill/>
            <a:miter lim="800000"/>
            <a:headEnd/>
            <a:tailEnd/>
          </a:ln>
        </p:spPr>
      </p:pic>
      <p:sp>
        <p:nvSpPr>
          <p:cNvPr id="630791" name="Rectangle 7"/>
          <p:cNvSpPr>
            <a:spLocks noGrp="1" noChangeArrowheads="1"/>
          </p:cNvSpPr>
          <p:nvPr>
            <p:ph type="body" idx="1"/>
          </p:nvPr>
        </p:nvSpPr>
        <p:spPr>
          <a:xfrm>
            <a:off x="304800" y="1676400"/>
            <a:ext cx="8534400" cy="1143000"/>
          </a:xfrm>
        </p:spPr>
        <p:txBody>
          <a:bodyPr/>
          <a:lstStyle/>
          <a:p>
            <a:pPr marL="0" indent="0" eaLnBrk="1" hangingPunct="1">
              <a:buFont typeface="Webdings" pitchFamily="18" charset="2"/>
              <a:buNone/>
            </a:pPr>
            <a:r>
              <a:rPr lang="en-US" sz="2400" b="0" smtClean="0">
                <a:solidFill>
                  <a:schemeClr val="tx1"/>
                </a:solidFill>
              </a:rPr>
              <a:t>The shaded periods show the recessions—periods of falling production that lasts for at least six months.</a:t>
            </a:r>
          </a:p>
        </p:txBody>
      </p:sp>
      <p:sp>
        <p:nvSpPr>
          <p:cNvPr id="88072" name="Rectangle 8"/>
          <p:cNvSpPr>
            <a:spLocks noChangeArrowheads="1"/>
          </p:cNvSpPr>
          <p:nvPr/>
        </p:nvSpPr>
        <p:spPr bwMode="auto">
          <a:xfrm>
            <a:off x="304800" y="5486400"/>
            <a:ext cx="2895600" cy="1828800"/>
          </a:xfrm>
          <a:prstGeom prst="rect">
            <a:avLst/>
          </a:prstGeom>
          <a:noFill/>
          <a:ln w="9525">
            <a:noFill/>
            <a:miter lim="800000"/>
            <a:headEnd/>
            <a:tailEnd/>
          </a:ln>
        </p:spPr>
        <p:txBody>
          <a:bodyPr/>
          <a:lstStyle/>
          <a:p>
            <a:pPr>
              <a:spcBef>
                <a:spcPct val="20000"/>
              </a:spcBef>
              <a:buClr>
                <a:srgbClr val="00468F"/>
              </a:buClr>
              <a:buFont typeface="Webdings" pitchFamily="18" charset="2"/>
              <a:buNone/>
            </a:pPr>
            <a:endParaRPr lang="en-GB"/>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30791">
                                            <p:txEl>
                                              <p:pRg st="0" end="0"/>
                                            </p:txEl>
                                          </p:spTgt>
                                        </p:tgtEl>
                                        <p:attrNameLst>
                                          <p:attrName>style.visibility</p:attrName>
                                        </p:attrNameLst>
                                      </p:cBhvr>
                                      <p:to>
                                        <p:strVal val="visible"/>
                                      </p:to>
                                    </p:set>
                                    <p:animEffect transition="in" filter="wipe(left)">
                                      <p:cBhvr>
                                        <p:cTn id="7" dur="500"/>
                                        <p:tgtEl>
                                          <p:spTgt spid="630791">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30790"/>
                                        </p:tgtEl>
                                        <p:attrNameLst>
                                          <p:attrName>style.visibility</p:attrName>
                                        </p:attrNameLst>
                                      </p:cBhvr>
                                      <p:to>
                                        <p:strVal val="visible"/>
                                      </p:to>
                                    </p:set>
                                    <p:animEffect transition="in" filter="wipe(down)">
                                      <p:cBhvr>
                                        <p:cTn id="11" dur="1000"/>
                                        <p:tgtEl>
                                          <p:spTgt spid="630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0791" grpId="0" build="p" bldLvl="3"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4498" name="Rectangle 2"/>
          <p:cNvSpPr>
            <a:spLocks noGrp="1" noChangeArrowheads="1"/>
          </p:cNvSpPr>
          <p:nvPr>
            <p:ph type="body" idx="1"/>
          </p:nvPr>
        </p:nvSpPr>
        <p:spPr>
          <a:xfrm>
            <a:off x="533400" y="1524000"/>
            <a:ext cx="8305800" cy="4648200"/>
          </a:xfrm>
        </p:spPr>
        <p:txBody>
          <a:bodyPr/>
          <a:lstStyle/>
          <a:p>
            <a:pPr marL="114300" lvl="1" eaLnBrk="1" hangingPunct="1">
              <a:tabLst>
                <a:tab pos="114300" algn="l"/>
                <a:tab pos="231775" algn="l"/>
              </a:tabLst>
            </a:pPr>
            <a:r>
              <a:rPr lang="en-CA" b="1" smtClean="0">
                <a:solidFill>
                  <a:srgbClr val="FF6600"/>
                </a:solidFill>
              </a:rPr>
              <a:t>Making Sense of the Numbers</a:t>
            </a:r>
          </a:p>
          <a:p>
            <a:pPr marL="114300" lvl="1" eaLnBrk="1" hangingPunct="1">
              <a:tabLst>
                <a:tab pos="114300" algn="l"/>
                <a:tab pos="231775" algn="l"/>
              </a:tabLst>
            </a:pPr>
            <a:r>
              <a:rPr lang="en-CA" smtClean="0"/>
              <a:t>To use the GDP numbers in a news report, you must first check whether the reporter is referring to </a:t>
            </a:r>
            <a:r>
              <a:rPr lang="en-CA" i="1" smtClean="0"/>
              <a:t>nominal </a:t>
            </a:r>
            <a:r>
              <a:rPr lang="en-CA" smtClean="0"/>
              <a:t>GDP or </a:t>
            </a:r>
            <a:r>
              <a:rPr lang="en-CA" i="1" smtClean="0"/>
              <a:t>real </a:t>
            </a:r>
            <a:r>
              <a:rPr lang="en-CA" smtClean="0"/>
              <a:t>GDP.</a:t>
            </a:r>
          </a:p>
          <a:p>
            <a:pPr marL="114300" lvl="1" eaLnBrk="1" hangingPunct="1">
              <a:tabLst>
                <a:tab pos="114300" algn="l"/>
                <a:tab pos="231775" algn="l"/>
              </a:tabLst>
            </a:pPr>
            <a:r>
              <a:rPr lang="en-CA" smtClean="0"/>
              <a:t>Using U.S. real GDP per person, check how your income compares with the average income in the United States.</a:t>
            </a:r>
          </a:p>
          <a:p>
            <a:pPr marL="114300" lvl="1" eaLnBrk="1" hangingPunct="1">
              <a:tabLst>
                <a:tab pos="114300" algn="l"/>
                <a:tab pos="231775" algn="l"/>
              </a:tabLst>
            </a:pPr>
            <a:r>
              <a:rPr lang="en-CA" smtClean="0"/>
              <a:t>When you see GDP numbers for other countries, compare your income with that of a person in France, or Canada, or China.</a:t>
            </a:r>
          </a:p>
        </p:txBody>
      </p:sp>
      <p:sp>
        <p:nvSpPr>
          <p:cNvPr id="89091" name="Rectangle 3"/>
          <p:cNvSpPr>
            <a:spLocks noGrp="1" noChangeArrowheads="1"/>
          </p:cNvSpPr>
          <p:nvPr>
            <p:ph type="title"/>
          </p:nvPr>
        </p:nvSpPr>
        <p:spPr bwMode="auto">
          <a:xfrm>
            <a:off x="1371600" y="685800"/>
            <a:ext cx="7467600" cy="6096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FF6600"/>
                </a:solidFill>
              </a:rPr>
              <a:t>Making GDP Personal</a:t>
            </a:r>
            <a:endParaRPr lang="en-CA" sz="2800" smtClean="0">
              <a:solidFill>
                <a:srgbClr val="FF6600"/>
              </a:solidFill>
            </a:endParaRP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4498">
                                            <p:txEl>
                                              <p:pRg st="1" end="1"/>
                                            </p:txEl>
                                          </p:spTgt>
                                        </p:tgtEl>
                                        <p:attrNameLst>
                                          <p:attrName>style.visibility</p:attrName>
                                        </p:attrNameLst>
                                      </p:cBhvr>
                                      <p:to>
                                        <p:strVal val="visible"/>
                                      </p:to>
                                    </p:set>
                                    <p:animEffect transition="in" filter="wipe(left)">
                                      <p:cBhvr>
                                        <p:cTn id="7" dur="500"/>
                                        <p:tgtEl>
                                          <p:spTgt spid="87449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4498">
                                            <p:txEl>
                                              <p:pRg st="2" end="2"/>
                                            </p:txEl>
                                          </p:spTgt>
                                        </p:tgtEl>
                                        <p:attrNameLst>
                                          <p:attrName>style.visibility</p:attrName>
                                        </p:attrNameLst>
                                      </p:cBhvr>
                                      <p:to>
                                        <p:strVal val="visible"/>
                                      </p:to>
                                    </p:set>
                                    <p:animEffect transition="in" filter="wipe(left)">
                                      <p:cBhvr>
                                        <p:cTn id="12" dur="500"/>
                                        <p:tgtEl>
                                          <p:spTgt spid="87449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4498">
                                            <p:txEl>
                                              <p:pRg st="3" end="3"/>
                                            </p:txEl>
                                          </p:spTgt>
                                        </p:tgtEl>
                                        <p:attrNameLst>
                                          <p:attrName>style.visibility</p:attrName>
                                        </p:attrNameLst>
                                      </p:cBhvr>
                                      <p:to>
                                        <p:strVal val="visible"/>
                                      </p:to>
                                    </p:set>
                                    <p:animEffect transition="in" filter="wipe(left)">
                                      <p:cBhvr>
                                        <p:cTn id="17" dur="500"/>
                                        <p:tgtEl>
                                          <p:spTgt spid="87449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498" grpId="0" build="p" bldLvl="3"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3"/>
          <p:cNvSpPr>
            <a:spLocks noGrp="1"/>
          </p:cNvSpPr>
          <p:nvPr>
            <p:ph type="title"/>
          </p:nvPr>
        </p:nvSpPr>
        <p:spPr/>
        <p:txBody>
          <a:bodyPr/>
          <a:lstStyle/>
          <a:p>
            <a:r>
              <a:rPr lang="en-US" sz="2000" smtClean="0"/>
              <a:t>GDP, Population and Per Capita GDP, Selected Nations</a:t>
            </a:r>
            <a:br>
              <a:rPr lang="en-US" sz="2000" smtClean="0"/>
            </a:br>
            <a:r>
              <a:rPr lang="en-US" sz="2000" smtClean="0"/>
              <a:t>Reported by the World Bank, 2007</a:t>
            </a:r>
          </a:p>
        </p:txBody>
      </p:sp>
      <p:graphicFrame>
        <p:nvGraphicFramePr>
          <p:cNvPr id="6" name="Content Placeholder 5"/>
          <p:cNvGraphicFramePr>
            <a:graphicFrameLocks noGrp="1"/>
          </p:cNvGraphicFramePr>
          <p:nvPr>
            <p:ph idx="1"/>
          </p:nvPr>
        </p:nvGraphicFramePr>
        <p:xfrm>
          <a:off x="685800" y="1752600"/>
          <a:ext cx="7413624" cy="2731770"/>
        </p:xfrm>
        <a:graphic>
          <a:graphicData uri="http://schemas.openxmlformats.org/drawingml/2006/table">
            <a:tbl>
              <a:tblPr firstRow="1" bandRow="1">
                <a:tableStyleId>{5C22544A-7EE6-4342-B048-85BDC9FD1C3A}</a:tableStyleId>
              </a:tblPr>
              <a:tblGrid>
                <a:gridCol w="1853406"/>
                <a:gridCol w="1853406"/>
                <a:gridCol w="1853406"/>
                <a:gridCol w="1853406"/>
              </a:tblGrid>
              <a:tr h="370840">
                <a:tc>
                  <a:txBody>
                    <a:bodyPr/>
                    <a:lstStyle/>
                    <a:p>
                      <a:pPr algn="ctr"/>
                      <a:r>
                        <a:rPr lang="en-US" b="1" dirty="0">
                          <a:solidFill>
                            <a:schemeClr val="tx1"/>
                          </a:solidFill>
                        </a:rPr>
                        <a:t>Country</a:t>
                      </a:r>
                      <a:endParaRPr lang="en-US" dirty="0">
                        <a:solidFill>
                          <a:schemeClr val="tx1"/>
                        </a:solidFill>
                      </a:endParaRPr>
                    </a:p>
                  </a:txBody>
                  <a:tcPr marL="9525" marR="9525" marT="9525" marB="9525" anchor="ctr"/>
                </a:tc>
                <a:tc>
                  <a:txBody>
                    <a:bodyPr/>
                    <a:lstStyle/>
                    <a:p>
                      <a:pPr algn="ctr"/>
                      <a:r>
                        <a:rPr lang="en-US" b="1" dirty="0">
                          <a:solidFill>
                            <a:schemeClr val="tx1"/>
                          </a:solidFill>
                        </a:rPr>
                        <a:t>Nominal GDP</a:t>
                      </a:r>
                      <a:br>
                        <a:rPr lang="en-US" b="1" dirty="0">
                          <a:solidFill>
                            <a:schemeClr val="tx1"/>
                          </a:solidFill>
                        </a:rPr>
                      </a:br>
                      <a:r>
                        <a:rPr lang="en-US" b="1" dirty="0">
                          <a:solidFill>
                            <a:schemeClr val="tx1"/>
                          </a:solidFill>
                        </a:rPr>
                        <a:t>(millions, US $</a:t>
                      </a:r>
                      <a:endParaRPr lang="en-US" dirty="0">
                        <a:solidFill>
                          <a:schemeClr val="tx1"/>
                        </a:solidFill>
                      </a:endParaRPr>
                    </a:p>
                  </a:txBody>
                  <a:tcPr marL="9525" marR="9525" marT="9525" marB="9525" anchor="ctr"/>
                </a:tc>
                <a:tc>
                  <a:txBody>
                    <a:bodyPr/>
                    <a:lstStyle/>
                    <a:p>
                      <a:pPr algn="ctr"/>
                      <a:r>
                        <a:rPr lang="en-US" b="1">
                          <a:solidFill>
                            <a:schemeClr val="tx1"/>
                          </a:solidFill>
                        </a:rPr>
                        <a:t>Population</a:t>
                      </a:r>
                      <a:endParaRPr lang="en-US">
                        <a:solidFill>
                          <a:schemeClr val="tx1"/>
                        </a:solidFill>
                      </a:endParaRPr>
                    </a:p>
                  </a:txBody>
                  <a:tcPr marL="9525" marR="9525" marT="9525" marB="9525" anchor="ctr"/>
                </a:tc>
                <a:tc>
                  <a:txBody>
                    <a:bodyPr/>
                    <a:lstStyle/>
                    <a:p>
                      <a:pPr algn="ctr"/>
                      <a:r>
                        <a:rPr lang="en-US" b="1" dirty="0">
                          <a:solidFill>
                            <a:schemeClr val="tx1"/>
                          </a:solidFill>
                        </a:rPr>
                        <a:t>Nominal GDP</a:t>
                      </a:r>
                      <a:br>
                        <a:rPr lang="en-US" b="1" dirty="0">
                          <a:solidFill>
                            <a:schemeClr val="tx1"/>
                          </a:solidFill>
                        </a:rPr>
                      </a:br>
                      <a:r>
                        <a:rPr lang="en-US" b="1" dirty="0">
                          <a:solidFill>
                            <a:schemeClr val="tx1"/>
                          </a:solidFill>
                        </a:rPr>
                        <a:t>Per capita</a:t>
                      </a:r>
                      <a:endParaRPr lang="en-US" dirty="0">
                        <a:solidFill>
                          <a:schemeClr val="tx1"/>
                        </a:solidFill>
                      </a:endParaRPr>
                    </a:p>
                  </a:txBody>
                  <a:tcPr marL="9525" marR="9525" marT="9525" marB="9525" anchor="ctr"/>
                </a:tc>
              </a:tr>
              <a:tr h="370840">
                <a:tc>
                  <a:txBody>
                    <a:bodyPr/>
                    <a:lstStyle/>
                    <a:p>
                      <a:pPr algn="ctr"/>
                      <a:r>
                        <a:rPr lang="en-US" b="1"/>
                        <a:t>United States</a:t>
                      </a:r>
                      <a:endParaRPr lang="en-US"/>
                    </a:p>
                  </a:txBody>
                  <a:tcPr marL="9525" marR="9525" marT="9525" marB="9525" anchor="ctr"/>
                </a:tc>
                <a:tc>
                  <a:txBody>
                    <a:bodyPr/>
                    <a:lstStyle/>
                    <a:p>
                      <a:pPr algn="ctr"/>
                      <a:r>
                        <a:rPr lang="en-US" dirty="0"/>
                        <a:t>$13,811,200</a:t>
                      </a:r>
                    </a:p>
                  </a:txBody>
                  <a:tcPr marL="9525" marR="9525" marT="9525" marB="9525" anchor="ctr"/>
                </a:tc>
                <a:tc>
                  <a:txBody>
                    <a:bodyPr/>
                    <a:lstStyle/>
                    <a:p>
                      <a:pPr algn="ctr"/>
                      <a:r>
                        <a:rPr lang="en-US" dirty="0"/>
                        <a:t>301,621</a:t>
                      </a:r>
                    </a:p>
                  </a:txBody>
                  <a:tcPr marL="9525" marR="9525" marT="9525" marB="9525" anchor="ctr"/>
                </a:tc>
                <a:tc>
                  <a:txBody>
                    <a:bodyPr/>
                    <a:lstStyle/>
                    <a:p>
                      <a:pPr algn="ctr"/>
                      <a:r>
                        <a:rPr lang="en-US" dirty="0"/>
                        <a:t>$46,040</a:t>
                      </a:r>
                    </a:p>
                  </a:txBody>
                  <a:tcPr marL="9525" marR="9525" marT="9525" marB="9525" anchor="ctr"/>
                </a:tc>
              </a:tr>
              <a:tr h="370840">
                <a:tc>
                  <a:txBody>
                    <a:bodyPr/>
                    <a:lstStyle/>
                    <a:p>
                      <a:pPr algn="ctr"/>
                      <a:r>
                        <a:rPr lang="en-US" b="1"/>
                        <a:t>United Kingdom</a:t>
                      </a:r>
                      <a:endParaRPr lang="en-US"/>
                    </a:p>
                  </a:txBody>
                  <a:tcPr marL="9525" marR="9525" marT="9525" marB="9525" anchor="ctr"/>
                </a:tc>
                <a:tc>
                  <a:txBody>
                    <a:bodyPr/>
                    <a:lstStyle/>
                    <a:p>
                      <a:pPr algn="ctr"/>
                      <a:r>
                        <a:rPr lang="en-US"/>
                        <a:t>$2,727,802</a:t>
                      </a:r>
                    </a:p>
                  </a:txBody>
                  <a:tcPr marL="9525" marR="9525" marT="9525" marB="9525" anchor="ctr"/>
                </a:tc>
                <a:tc>
                  <a:txBody>
                    <a:bodyPr/>
                    <a:lstStyle/>
                    <a:p>
                      <a:pPr algn="ctr"/>
                      <a:r>
                        <a:rPr lang="en-US"/>
                        <a:t>61,034</a:t>
                      </a:r>
                    </a:p>
                  </a:txBody>
                  <a:tcPr marL="9525" marR="9525" marT="9525" marB="9525" anchor="ctr"/>
                </a:tc>
                <a:tc>
                  <a:txBody>
                    <a:bodyPr/>
                    <a:lstStyle/>
                    <a:p>
                      <a:pPr algn="ctr"/>
                      <a:r>
                        <a:rPr lang="en-US"/>
                        <a:t>$42,740</a:t>
                      </a:r>
                    </a:p>
                  </a:txBody>
                  <a:tcPr marL="9525" marR="9525" marT="9525" marB="9525" anchor="ctr"/>
                </a:tc>
              </a:tr>
              <a:tr h="370840">
                <a:tc>
                  <a:txBody>
                    <a:bodyPr/>
                    <a:lstStyle/>
                    <a:p>
                      <a:pPr algn="ctr"/>
                      <a:r>
                        <a:rPr lang="en-US" b="1"/>
                        <a:t>Germany</a:t>
                      </a:r>
                      <a:endParaRPr lang="en-US"/>
                    </a:p>
                  </a:txBody>
                  <a:tcPr marL="9525" marR="9525" marT="9525" marB="9525" anchor="ctr"/>
                </a:tc>
                <a:tc>
                  <a:txBody>
                    <a:bodyPr/>
                    <a:lstStyle/>
                    <a:p>
                      <a:pPr algn="ctr"/>
                      <a:r>
                        <a:rPr lang="en-US"/>
                        <a:t>$3,297,233</a:t>
                      </a:r>
                    </a:p>
                  </a:txBody>
                  <a:tcPr marL="9525" marR="9525" marT="9525" marB="9525" anchor="ctr"/>
                </a:tc>
                <a:tc>
                  <a:txBody>
                    <a:bodyPr/>
                    <a:lstStyle/>
                    <a:p>
                      <a:pPr algn="ctr"/>
                      <a:r>
                        <a:rPr lang="en-US"/>
                        <a:t>82,268</a:t>
                      </a:r>
                    </a:p>
                  </a:txBody>
                  <a:tcPr marL="9525" marR="9525" marT="9525" marB="9525" anchor="ctr"/>
                </a:tc>
                <a:tc>
                  <a:txBody>
                    <a:bodyPr/>
                    <a:lstStyle/>
                    <a:p>
                      <a:pPr algn="ctr"/>
                      <a:r>
                        <a:rPr lang="en-US"/>
                        <a:t>$38,860</a:t>
                      </a:r>
                    </a:p>
                  </a:txBody>
                  <a:tcPr marL="9525" marR="9525" marT="9525" marB="9525" anchor="ctr"/>
                </a:tc>
              </a:tr>
              <a:tr h="370840">
                <a:tc>
                  <a:txBody>
                    <a:bodyPr/>
                    <a:lstStyle/>
                    <a:p>
                      <a:pPr algn="ctr"/>
                      <a:r>
                        <a:rPr lang="en-US" b="1"/>
                        <a:t>Japan</a:t>
                      </a:r>
                      <a:endParaRPr lang="en-US"/>
                    </a:p>
                  </a:txBody>
                  <a:tcPr marL="9525" marR="9525" marT="9525" marB="9525" anchor="ctr"/>
                </a:tc>
                <a:tc>
                  <a:txBody>
                    <a:bodyPr/>
                    <a:lstStyle/>
                    <a:p>
                      <a:pPr algn="ctr"/>
                      <a:r>
                        <a:rPr lang="en-US"/>
                        <a:t>$4,387,705</a:t>
                      </a:r>
                    </a:p>
                  </a:txBody>
                  <a:tcPr marL="9525" marR="9525" marT="9525" marB="9525" anchor="ctr"/>
                </a:tc>
                <a:tc>
                  <a:txBody>
                    <a:bodyPr/>
                    <a:lstStyle/>
                    <a:p>
                      <a:pPr algn="ctr"/>
                      <a:r>
                        <a:rPr lang="en-US"/>
                        <a:t>127,771</a:t>
                      </a:r>
                    </a:p>
                  </a:txBody>
                  <a:tcPr marL="9525" marR="9525" marT="9525" marB="9525" anchor="ctr"/>
                </a:tc>
                <a:tc>
                  <a:txBody>
                    <a:bodyPr/>
                    <a:lstStyle/>
                    <a:p>
                      <a:pPr algn="ctr"/>
                      <a:r>
                        <a:rPr lang="en-US"/>
                        <a:t> $37,670</a:t>
                      </a:r>
                    </a:p>
                  </a:txBody>
                  <a:tcPr marL="9525" marR="9525" marT="9525" marB="9525" anchor="ctr"/>
                </a:tc>
              </a:tr>
              <a:tr h="370840">
                <a:tc>
                  <a:txBody>
                    <a:bodyPr/>
                    <a:lstStyle/>
                    <a:p>
                      <a:pPr algn="ctr"/>
                      <a:r>
                        <a:rPr lang="en-US" b="1"/>
                        <a:t>China</a:t>
                      </a:r>
                      <a:endParaRPr lang="en-US"/>
                    </a:p>
                  </a:txBody>
                  <a:tcPr marL="9525" marR="9525" marT="9525" marB="9525" anchor="ctr"/>
                </a:tc>
                <a:tc>
                  <a:txBody>
                    <a:bodyPr/>
                    <a:lstStyle/>
                    <a:p>
                      <a:pPr algn="ctr"/>
                      <a:r>
                        <a:rPr lang="en-US"/>
                        <a:t>$3,280,053</a:t>
                      </a:r>
                    </a:p>
                  </a:txBody>
                  <a:tcPr marL="9525" marR="9525" marT="9525" marB="9525" anchor="ctr"/>
                </a:tc>
                <a:tc>
                  <a:txBody>
                    <a:bodyPr/>
                    <a:lstStyle/>
                    <a:p>
                      <a:pPr algn="ctr"/>
                      <a:r>
                        <a:rPr lang="en-US"/>
                        <a:t>1,319,983</a:t>
                      </a:r>
                    </a:p>
                  </a:txBody>
                  <a:tcPr marL="9525" marR="9525" marT="9525" marB="9525" anchor="ctr"/>
                </a:tc>
                <a:tc>
                  <a:txBody>
                    <a:bodyPr/>
                    <a:lstStyle/>
                    <a:p>
                      <a:pPr algn="ctr"/>
                      <a:r>
                        <a:rPr lang="en-US"/>
                        <a:t>$2,360</a:t>
                      </a:r>
                    </a:p>
                  </a:txBody>
                  <a:tcPr marL="9525" marR="9525" marT="9525" marB="9525" anchor="ctr"/>
                </a:tc>
              </a:tr>
              <a:tr h="370840">
                <a:tc>
                  <a:txBody>
                    <a:bodyPr/>
                    <a:lstStyle/>
                    <a:p>
                      <a:pPr algn="ctr"/>
                      <a:r>
                        <a:rPr lang="en-US" b="1"/>
                        <a:t>Word Total</a:t>
                      </a:r>
                      <a:endParaRPr lang="en-US"/>
                    </a:p>
                  </a:txBody>
                  <a:tcPr marL="9525" marR="9525" marT="9525" marB="9525" anchor="ctr"/>
                </a:tc>
                <a:tc>
                  <a:txBody>
                    <a:bodyPr/>
                    <a:lstStyle/>
                    <a:p>
                      <a:pPr algn="ctr"/>
                      <a:r>
                        <a:rPr lang="en-US"/>
                        <a:t>$54,347,038</a:t>
                      </a:r>
                    </a:p>
                  </a:txBody>
                  <a:tcPr marL="9525" marR="9525" marT="9525" marB="9525" anchor="ctr"/>
                </a:tc>
                <a:tc>
                  <a:txBody>
                    <a:bodyPr/>
                    <a:lstStyle/>
                    <a:p>
                      <a:pPr algn="ctr"/>
                      <a:r>
                        <a:rPr lang="en-US"/>
                        <a:t>6,612,040</a:t>
                      </a:r>
                    </a:p>
                  </a:txBody>
                  <a:tcPr marL="9525" marR="9525" marT="9525" marB="9525" anchor="ctr"/>
                </a:tc>
                <a:tc>
                  <a:txBody>
                    <a:bodyPr/>
                    <a:lstStyle/>
                    <a:p>
                      <a:pPr algn="ctr"/>
                      <a:r>
                        <a:rPr lang="en-US" dirty="0"/>
                        <a:t>$7,958</a:t>
                      </a:r>
                    </a:p>
                  </a:txBody>
                  <a:tcPr marL="9525" marR="9525" marT="9525" marB="9525" anchor="ctr"/>
                </a:tc>
              </a:tr>
            </a:tbl>
          </a:graphicData>
        </a:graphic>
      </p:graphicFrame>
      <p:sp>
        <p:nvSpPr>
          <p:cNvPr id="90157" name="TextBox 6"/>
          <p:cNvSpPr txBox="1">
            <a:spLocks noChangeArrowheads="1"/>
          </p:cNvSpPr>
          <p:nvPr/>
        </p:nvSpPr>
        <p:spPr bwMode="auto">
          <a:xfrm>
            <a:off x="685800" y="5562600"/>
            <a:ext cx="7086600" cy="830263"/>
          </a:xfrm>
          <a:prstGeom prst="rect">
            <a:avLst/>
          </a:prstGeom>
          <a:noFill/>
          <a:ln w="9525">
            <a:noFill/>
            <a:miter lim="800000"/>
            <a:headEnd/>
            <a:tailEnd/>
          </a:ln>
        </p:spPr>
        <p:txBody>
          <a:bodyPr>
            <a:spAutoFit/>
          </a:bodyPr>
          <a:lstStyle/>
          <a:p>
            <a:r>
              <a:rPr lang="en-US" sz="1200"/>
              <a:t>Source: World Bank,</a:t>
            </a:r>
            <a:br>
              <a:rPr lang="en-US" sz="1200"/>
            </a:br>
            <a:r>
              <a:rPr lang="en-US" sz="1200"/>
              <a:t>http://web.worldbank.org/WBSITE/EXTERNAL/DATASTATISTICS/0,,contentMDK:20399244~menuPK:1504474~pagePK:64133150~piPK:64133175~theSitePK:239419,00.html#ranking</a:t>
            </a:r>
          </a:p>
          <a:p>
            <a:endParaRPr lang="en-US" sz="120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z="2000" smtClean="0"/>
              <a:t/>
            </a:r>
            <a:br>
              <a:rPr lang="en-US" sz="2000" smtClean="0"/>
            </a:br>
            <a:r>
              <a:rPr lang="en-US" sz="2000" smtClean="0"/>
              <a:t>U.S. GDP Second Quarter 2008</a:t>
            </a:r>
            <a:br>
              <a:rPr lang="en-US" sz="2000" smtClean="0"/>
            </a:br>
            <a:r>
              <a:rPr lang="en-US" sz="2000" smtClean="0"/>
              <a:t>(Current Dollars, Annual Rate)</a:t>
            </a:r>
            <a:br>
              <a:rPr lang="en-US" sz="2000" smtClean="0"/>
            </a:br>
            <a:endParaRPr lang="en-US" sz="2000" smtClean="0"/>
          </a:p>
        </p:txBody>
      </p:sp>
      <p:graphicFrame>
        <p:nvGraphicFramePr>
          <p:cNvPr id="4" name="Content Placeholder 3"/>
          <p:cNvGraphicFramePr>
            <a:graphicFrameLocks/>
          </p:cNvGraphicFramePr>
          <p:nvPr/>
        </p:nvGraphicFramePr>
        <p:xfrm>
          <a:off x="457200" y="1600200"/>
          <a:ext cx="6400800" cy="2966720"/>
        </p:xfrm>
        <a:graphic>
          <a:graphicData uri="http://schemas.openxmlformats.org/drawingml/2006/table">
            <a:tbl>
              <a:tblPr firstRow="1" bandRow="1">
                <a:tableStyleId>{5C22544A-7EE6-4342-B048-85BDC9FD1C3A}</a:tableStyleId>
              </a:tblPr>
              <a:tblGrid>
                <a:gridCol w="2133600"/>
                <a:gridCol w="2133600"/>
                <a:gridCol w="2133600"/>
              </a:tblGrid>
              <a:tr h="370840">
                <a:tc>
                  <a:txBody>
                    <a:bodyPr/>
                    <a:lstStyle/>
                    <a:p>
                      <a:pPr algn="ctr"/>
                      <a:endParaRPr lang="en-US" dirty="0">
                        <a:solidFill>
                          <a:schemeClr val="tx1"/>
                        </a:solidFill>
                      </a:endParaRPr>
                    </a:p>
                  </a:txBody>
                  <a:tcPr marL="9525" marR="9525" marT="9525" marB="9525" anchor="ctr"/>
                </a:tc>
                <a:tc>
                  <a:txBody>
                    <a:bodyPr/>
                    <a:lstStyle/>
                    <a:p>
                      <a:pPr algn="ctr"/>
                      <a:endParaRPr lang="en-US" dirty="0">
                        <a:solidFill>
                          <a:schemeClr val="tx1"/>
                        </a:solidFill>
                      </a:endParaRPr>
                    </a:p>
                  </a:txBody>
                  <a:tcPr marL="9525" marR="9525" marT="9525" marB="9525" anchor="ctr"/>
                </a:tc>
                <a:tc>
                  <a:txBody>
                    <a:bodyPr/>
                    <a:lstStyle/>
                    <a:p>
                      <a:pPr algn="ctr"/>
                      <a:endParaRPr lang="en-US" dirty="0">
                        <a:solidFill>
                          <a:schemeClr val="tx1"/>
                        </a:solidFill>
                      </a:endParaRPr>
                    </a:p>
                  </a:txBody>
                  <a:tcPr marL="9525" marR="9525" marT="9525" marB="9525" anchor="ctr"/>
                </a:tc>
              </a:tr>
              <a:tr h="370840">
                <a:tc>
                  <a:txBody>
                    <a:bodyPr/>
                    <a:lstStyle/>
                    <a:p>
                      <a:pPr algn="ctr"/>
                      <a:r>
                        <a:rPr lang="en-US" b="1" dirty="0">
                          <a:solidFill>
                            <a:schemeClr val="tx1"/>
                          </a:solidFill>
                        </a:rPr>
                        <a:t>+C</a:t>
                      </a:r>
                      <a:endParaRPr lang="en-US" dirty="0">
                        <a:solidFill>
                          <a:schemeClr val="tx1"/>
                        </a:solidFill>
                      </a:endParaRPr>
                    </a:p>
                  </a:txBody>
                  <a:tcPr marL="9525" marR="9525" marT="9525" marB="9525" anchor="ctr"/>
                </a:tc>
                <a:tc>
                  <a:txBody>
                    <a:bodyPr/>
                    <a:lstStyle/>
                    <a:p>
                      <a:pPr algn="ctr"/>
                      <a:r>
                        <a:rPr lang="en-US" b="1" dirty="0">
                          <a:solidFill>
                            <a:schemeClr val="tx1"/>
                          </a:solidFill>
                        </a:rPr>
                        <a:t>(Consumption)</a:t>
                      </a:r>
                      <a:endParaRPr lang="en-US" dirty="0">
                        <a:solidFill>
                          <a:schemeClr val="tx1"/>
                        </a:solidFill>
                      </a:endParaRPr>
                    </a:p>
                  </a:txBody>
                  <a:tcPr marL="9525" marR="9525" marT="9525" marB="9525" anchor="ctr"/>
                </a:tc>
                <a:tc>
                  <a:txBody>
                    <a:bodyPr/>
                    <a:lstStyle/>
                    <a:p>
                      <a:pPr algn="ctr"/>
                      <a:r>
                        <a:rPr lang="en-US" b="1" dirty="0">
                          <a:solidFill>
                            <a:schemeClr val="tx1"/>
                          </a:solidFill>
                        </a:rPr>
                        <a:t>$10,138.5 (billions)</a:t>
                      </a:r>
                      <a:endParaRPr lang="en-US" dirty="0">
                        <a:solidFill>
                          <a:schemeClr val="tx1"/>
                        </a:solidFill>
                      </a:endParaRPr>
                    </a:p>
                  </a:txBody>
                  <a:tcPr marL="9525" marR="9525" marT="9525" marB="9525" anchor="ctr"/>
                </a:tc>
              </a:tr>
              <a:tr h="370840">
                <a:tc>
                  <a:txBody>
                    <a:bodyPr/>
                    <a:lstStyle/>
                    <a:p>
                      <a:pPr algn="ctr"/>
                      <a:r>
                        <a:rPr lang="en-US" b="1" dirty="0"/>
                        <a:t>+I</a:t>
                      </a:r>
                      <a:endParaRPr lang="en-US" dirty="0"/>
                    </a:p>
                  </a:txBody>
                  <a:tcPr marL="9525" marR="9525" marT="9525" marB="9525" anchor="ctr"/>
                </a:tc>
                <a:tc>
                  <a:txBody>
                    <a:bodyPr/>
                    <a:lstStyle/>
                    <a:p>
                      <a:pPr algn="ctr"/>
                      <a:r>
                        <a:rPr lang="en-US" b="1" dirty="0"/>
                        <a:t>(Investment)</a:t>
                      </a:r>
                      <a:endParaRPr lang="en-US" dirty="0"/>
                    </a:p>
                  </a:txBody>
                  <a:tcPr marL="9525" marR="9525" marT="9525" marB="9525" anchor="ctr"/>
                </a:tc>
                <a:tc>
                  <a:txBody>
                    <a:bodyPr/>
                    <a:lstStyle/>
                    <a:p>
                      <a:pPr algn="ctr"/>
                      <a:r>
                        <a:rPr lang="en-US" b="1" dirty="0"/>
                        <a:t>$2,000.9</a:t>
                      </a:r>
                      <a:endParaRPr lang="en-US" dirty="0"/>
                    </a:p>
                  </a:txBody>
                  <a:tcPr marL="9525" marR="9525" marT="9525" marB="9525" anchor="ctr"/>
                </a:tc>
              </a:tr>
              <a:tr h="370840">
                <a:tc>
                  <a:txBody>
                    <a:bodyPr/>
                    <a:lstStyle/>
                    <a:p>
                      <a:pPr algn="ctr"/>
                      <a:r>
                        <a:rPr lang="en-US" b="1" dirty="0"/>
                        <a:t>+G</a:t>
                      </a:r>
                      <a:endParaRPr lang="en-US" dirty="0"/>
                    </a:p>
                  </a:txBody>
                  <a:tcPr marL="9525" marR="9525" marT="9525" marB="9525" anchor="ctr"/>
                </a:tc>
                <a:tc>
                  <a:txBody>
                    <a:bodyPr/>
                    <a:lstStyle/>
                    <a:p>
                      <a:pPr algn="ctr"/>
                      <a:r>
                        <a:rPr lang="en-US" b="1"/>
                        <a:t>(Government)</a:t>
                      </a:r>
                      <a:endParaRPr lang="en-US"/>
                    </a:p>
                  </a:txBody>
                  <a:tcPr marL="9525" marR="9525" marT="9525" marB="9525" anchor="ctr"/>
                </a:tc>
                <a:tc>
                  <a:txBody>
                    <a:bodyPr/>
                    <a:lstStyle/>
                    <a:p>
                      <a:pPr algn="ctr"/>
                      <a:r>
                        <a:rPr lang="en-US" b="1"/>
                        <a:t>$2,873.7</a:t>
                      </a:r>
                      <a:endParaRPr lang="en-US"/>
                    </a:p>
                  </a:txBody>
                  <a:tcPr marL="9525" marR="9525" marT="9525" marB="9525" anchor="ctr"/>
                </a:tc>
              </a:tr>
              <a:tr h="370840">
                <a:tc>
                  <a:txBody>
                    <a:bodyPr/>
                    <a:lstStyle/>
                    <a:p>
                      <a:pPr algn="ctr"/>
                      <a:r>
                        <a:rPr lang="en-US" b="1"/>
                        <a:t>+X</a:t>
                      </a:r>
                      <a:endParaRPr lang="en-US"/>
                    </a:p>
                  </a:txBody>
                  <a:tcPr marL="9525" marR="9525" marT="9525" marB="9525" anchor="ctr"/>
                </a:tc>
                <a:tc>
                  <a:txBody>
                    <a:bodyPr/>
                    <a:lstStyle/>
                    <a:p>
                      <a:pPr algn="ctr"/>
                      <a:r>
                        <a:rPr lang="en-US" b="1"/>
                        <a:t>(Exports)</a:t>
                      </a:r>
                      <a:endParaRPr lang="en-US"/>
                    </a:p>
                  </a:txBody>
                  <a:tcPr marL="9525" marR="9525" marT="9525" marB="9525" anchor="ctr"/>
                </a:tc>
                <a:tc>
                  <a:txBody>
                    <a:bodyPr/>
                    <a:lstStyle/>
                    <a:p>
                      <a:pPr algn="ctr"/>
                      <a:r>
                        <a:rPr lang="en-US" b="1"/>
                        <a:t>$1,923.2</a:t>
                      </a:r>
                      <a:endParaRPr lang="en-US"/>
                    </a:p>
                  </a:txBody>
                  <a:tcPr marL="9525" marR="9525" marT="9525" marB="9525" anchor="ctr"/>
                </a:tc>
              </a:tr>
              <a:tr h="370840">
                <a:tc>
                  <a:txBody>
                    <a:bodyPr/>
                    <a:lstStyle/>
                    <a:p>
                      <a:pPr algn="ctr"/>
                      <a:r>
                        <a:rPr lang="en-US" b="1"/>
                        <a:t>-M</a:t>
                      </a:r>
                      <a:endParaRPr lang="en-US"/>
                    </a:p>
                  </a:txBody>
                  <a:tcPr marL="9525" marR="9525" marT="9525" marB="9525" anchor="ctr"/>
                </a:tc>
                <a:tc>
                  <a:txBody>
                    <a:bodyPr/>
                    <a:lstStyle/>
                    <a:p>
                      <a:pPr algn="ctr"/>
                      <a:r>
                        <a:rPr lang="en-US" b="1"/>
                        <a:t>(Imports)</a:t>
                      </a:r>
                      <a:endParaRPr lang="en-US"/>
                    </a:p>
                  </a:txBody>
                  <a:tcPr marL="9525" marR="9525" marT="9525" marB="9525" anchor="ctr"/>
                </a:tc>
                <a:tc>
                  <a:txBody>
                    <a:bodyPr/>
                    <a:lstStyle/>
                    <a:p>
                      <a:pPr algn="ctr"/>
                      <a:r>
                        <a:rPr lang="en-US" b="1"/>
                        <a:t>$2,641.4</a:t>
                      </a:r>
                      <a:endParaRPr lang="en-US"/>
                    </a:p>
                  </a:txBody>
                  <a:tcPr marL="9525" marR="9525" marT="9525" marB="9525" anchor="ctr"/>
                </a:tc>
              </a:tr>
              <a:tr h="370840">
                <a:tc>
                  <a:txBody>
                    <a:bodyPr/>
                    <a:lstStyle/>
                    <a:p>
                      <a:pPr algn="ctr"/>
                      <a:r>
                        <a:rPr lang="en-US"/>
                        <a:t> </a:t>
                      </a:r>
                    </a:p>
                  </a:txBody>
                  <a:tcPr marL="9525" marR="9525" marT="9525" marB="9525" anchor="ctr"/>
                </a:tc>
                <a:tc>
                  <a:txBody>
                    <a:bodyPr/>
                    <a:lstStyle/>
                    <a:p>
                      <a:pPr algn="ctr"/>
                      <a:r>
                        <a:rPr lang="en-US" b="1"/>
                        <a:t>(Net)</a:t>
                      </a:r>
                      <a:endParaRPr lang="en-US"/>
                    </a:p>
                  </a:txBody>
                  <a:tcPr marL="9525" marR="9525" marT="9525" marB="9525" anchor="ctr"/>
                </a:tc>
                <a:tc>
                  <a:txBody>
                    <a:bodyPr/>
                    <a:lstStyle/>
                    <a:p>
                      <a:pPr algn="ctr"/>
                      <a:r>
                        <a:rPr lang="en-US" b="1"/>
                        <a:t>(-718.2)</a:t>
                      </a:r>
                      <a:endParaRPr lang="en-US"/>
                    </a:p>
                  </a:txBody>
                  <a:tcPr marL="9525" marR="9525" marT="9525" marB="9525" anchor="ctr"/>
                </a:tc>
              </a:tr>
              <a:tr h="370840">
                <a:tc>
                  <a:txBody>
                    <a:bodyPr/>
                    <a:lstStyle/>
                    <a:p>
                      <a:pPr algn="ctr"/>
                      <a:r>
                        <a:rPr lang="en-US" b="1"/>
                        <a:t>=</a:t>
                      </a:r>
                      <a:endParaRPr lang="en-US"/>
                    </a:p>
                  </a:txBody>
                  <a:tcPr marL="9525" marR="9525" marT="9525" marB="9525" anchor="ctr"/>
                </a:tc>
                <a:tc>
                  <a:txBody>
                    <a:bodyPr/>
                    <a:lstStyle/>
                    <a:p>
                      <a:pPr algn="ctr"/>
                      <a:r>
                        <a:rPr lang="en-US" b="1" dirty="0"/>
                        <a:t>GDP</a:t>
                      </a:r>
                      <a:endParaRPr lang="en-US" dirty="0"/>
                    </a:p>
                  </a:txBody>
                  <a:tcPr marL="9525" marR="9525" marT="9525" marB="9525" anchor="ctr"/>
                </a:tc>
                <a:tc>
                  <a:txBody>
                    <a:bodyPr/>
                    <a:lstStyle/>
                    <a:p>
                      <a:pPr algn="ctr"/>
                      <a:r>
                        <a:rPr lang="en-US" b="1" dirty="0"/>
                        <a:t>$14,294.5*</a:t>
                      </a:r>
                      <a:endParaRPr lang="en-US" dirty="0"/>
                    </a:p>
                  </a:txBody>
                  <a:tcPr marL="9525" marR="9525" marT="9525" marB="9525" anchor="ctr"/>
                </a:tc>
              </a:tr>
            </a:tbl>
          </a:graphicData>
        </a:graphic>
      </p:graphicFrame>
      <p:sp>
        <p:nvSpPr>
          <p:cNvPr id="91177" name="TextBox 4"/>
          <p:cNvSpPr txBox="1">
            <a:spLocks noChangeArrowheads="1"/>
          </p:cNvSpPr>
          <p:nvPr/>
        </p:nvSpPr>
        <p:spPr bwMode="auto">
          <a:xfrm>
            <a:off x="609600" y="5105400"/>
            <a:ext cx="6248400" cy="923925"/>
          </a:xfrm>
          <a:prstGeom prst="rect">
            <a:avLst/>
          </a:prstGeom>
          <a:noFill/>
          <a:ln w="9525">
            <a:noFill/>
            <a:miter lim="800000"/>
            <a:headEnd/>
            <a:tailEnd/>
          </a:ln>
        </p:spPr>
        <p:txBody>
          <a:bodyPr>
            <a:spAutoFit/>
          </a:bodyPr>
          <a:lstStyle/>
          <a:p>
            <a:r>
              <a:rPr lang="en-US"/>
              <a:t>Source: BEA, www.bea.gov/national.nipaweb/TableView.asp?SelectedTable=5&amp;Freq=Qtr&amp;FirstYear=2006&amp;LastYear=2008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1371600" y="685800"/>
            <a:ext cx="54864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00A87E"/>
                </a:solidFill>
              </a:rPr>
              <a:t>The Human</a:t>
            </a:r>
            <a:r>
              <a:rPr lang="en-US" altLang="en-US" sz="2800" smtClean="0">
                <a:solidFill>
                  <a:srgbClr val="00468F"/>
                </a:solidFill>
              </a:rPr>
              <a:t> </a:t>
            </a:r>
            <a:r>
              <a:rPr lang="en-US" altLang="en-US" sz="2800" smtClean="0">
                <a:solidFill>
                  <a:srgbClr val="00A87E"/>
                </a:solidFill>
              </a:rPr>
              <a:t>Development Index</a:t>
            </a:r>
            <a:endParaRPr lang="en-CA" sz="2800" smtClean="0">
              <a:solidFill>
                <a:srgbClr val="00A87E"/>
              </a:solidFill>
            </a:endParaRPr>
          </a:p>
        </p:txBody>
      </p:sp>
      <p:sp>
        <p:nvSpPr>
          <p:cNvPr id="876547" name="Rectangle 3"/>
          <p:cNvSpPr>
            <a:spLocks noGrp="1" noChangeArrowheads="1"/>
          </p:cNvSpPr>
          <p:nvPr>
            <p:ph type="body" idx="1"/>
          </p:nvPr>
        </p:nvSpPr>
        <p:spPr>
          <a:xfrm>
            <a:off x="228600" y="1524000"/>
            <a:ext cx="3886200" cy="4991100"/>
          </a:xfrm>
        </p:spPr>
        <p:txBody>
          <a:bodyPr/>
          <a:lstStyle/>
          <a:p>
            <a:pPr marL="0" indent="0" eaLnBrk="1" hangingPunct="1">
              <a:spcBef>
                <a:spcPct val="50000"/>
              </a:spcBef>
              <a:buClrTx/>
              <a:buFontTx/>
              <a:buNone/>
            </a:pPr>
            <a:r>
              <a:rPr lang="en-US" altLang="en-US" sz="2400" b="0" smtClean="0">
                <a:solidFill>
                  <a:schemeClr val="tx1"/>
                </a:solidFill>
              </a:rPr>
              <a:t>The figure shows the relationship between real GDP per person and the Human Development Index (HDI).</a:t>
            </a:r>
            <a:r>
              <a:rPr lang="en-US" altLang="en-US" sz="2400" smtClean="0"/>
              <a:t> </a:t>
            </a:r>
          </a:p>
          <a:p>
            <a:pPr marL="0" indent="0" eaLnBrk="1" hangingPunct="1">
              <a:spcBef>
                <a:spcPct val="50000"/>
              </a:spcBef>
              <a:buClrTx/>
              <a:buFontTx/>
              <a:buNone/>
            </a:pPr>
            <a:r>
              <a:rPr lang="en-US" altLang="en-US" sz="2400" b="0" smtClean="0">
                <a:solidFill>
                  <a:schemeClr val="tx1"/>
                </a:solidFill>
              </a:rPr>
              <a:t>Each dot represents a country.</a:t>
            </a:r>
          </a:p>
          <a:p>
            <a:pPr marL="0" indent="0" eaLnBrk="1" hangingPunct="1">
              <a:spcBef>
                <a:spcPct val="50000"/>
              </a:spcBef>
              <a:buClrTx/>
              <a:buFontTx/>
              <a:buNone/>
            </a:pPr>
            <a:r>
              <a:rPr lang="en-US" altLang="en-US" sz="2400" b="0" smtClean="0">
                <a:solidFill>
                  <a:schemeClr val="tx1"/>
                </a:solidFill>
              </a:rPr>
              <a:t>The small Africa country of Sierra Leone has the lowest HDI and the second lowest real GDP per person.</a:t>
            </a:r>
            <a:endParaRPr lang="en-US" altLang="en-US" sz="2400" smtClean="0"/>
          </a:p>
        </p:txBody>
      </p:sp>
      <p:pic>
        <p:nvPicPr>
          <p:cNvPr id="92164" name="Picture 4" descr="eog2101a"/>
          <p:cNvPicPr>
            <a:picLocks noChangeAspect="1" noChangeArrowheads="1"/>
          </p:cNvPicPr>
          <p:nvPr/>
        </p:nvPicPr>
        <p:blipFill>
          <a:blip r:embed="rId3"/>
          <a:srcRect/>
          <a:stretch>
            <a:fillRect/>
          </a:stretch>
        </p:blipFill>
        <p:spPr bwMode="auto">
          <a:xfrm>
            <a:off x="4533900" y="1752600"/>
            <a:ext cx="4381500" cy="4762500"/>
          </a:xfrm>
          <a:prstGeom prst="rect">
            <a:avLst/>
          </a:prstGeom>
          <a:noFill/>
          <a:ln w="9525">
            <a:noFill/>
            <a:miter lim="800000"/>
            <a:headEnd/>
            <a:tailEnd/>
          </a:ln>
        </p:spPr>
      </p:pic>
      <p:pic>
        <p:nvPicPr>
          <p:cNvPr id="876549" name="Picture 5" descr="eog2101b"/>
          <p:cNvPicPr>
            <a:picLocks noChangeAspect="1" noChangeArrowheads="1"/>
          </p:cNvPicPr>
          <p:nvPr/>
        </p:nvPicPr>
        <p:blipFill>
          <a:blip r:embed="rId4"/>
          <a:srcRect/>
          <a:stretch>
            <a:fillRect/>
          </a:stretch>
        </p:blipFill>
        <p:spPr bwMode="auto">
          <a:xfrm>
            <a:off x="4533900" y="1752600"/>
            <a:ext cx="4381500" cy="4762500"/>
          </a:xfrm>
          <a:prstGeom prst="rect">
            <a:avLst/>
          </a:prstGeom>
          <a:noFill/>
          <a:ln w="9525">
            <a:noFill/>
            <a:miter lim="800000"/>
            <a:headEnd/>
            <a:tailEnd/>
          </a:ln>
        </p:spPr>
      </p:pic>
      <p:pic>
        <p:nvPicPr>
          <p:cNvPr id="876550" name="Picture 6" descr="eog2101c"/>
          <p:cNvPicPr>
            <a:picLocks noChangeAspect="1" noChangeArrowheads="1"/>
          </p:cNvPicPr>
          <p:nvPr/>
        </p:nvPicPr>
        <p:blipFill>
          <a:blip r:embed="rId5"/>
          <a:srcRect/>
          <a:stretch>
            <a:fillRect/>
          </a:stretch>
        </p:blipFill>
        <p:spPr bwMode="auto">
          <a:xfrm>
            <a:off x="4533900" y="1752600"/>
            <a:ext cx="4381500" cy="4762500"/>
          </a:xfrm>
          <a:prstGeom prst="rect">
            <a:avLst/>
          </a:prstGeom>
          <a:noFill/>
          <a:ln w="9525">
            <a:noFill/>
            <a:miter lim="800000"/>
            <a:headEnd/>
            <a:tailEnd/>
          </a:ln>
        </p:spPr>
      </p:pic>
      <p:pic>
        <p:nvPicPr>
          <p:cNvPr id="876551" name="Picture 7" descr="eog2101d"/>
          <p:cNvPicPr>
            <a:picLocks noChangeAspect="1" noChangeArrowheads="1"/>
          </p:cNvPicPr>
          <p:nvPr/>
        </p:nvPicPr>
        <p:blipFill>
          <a:blip r:embed="rId6"/>
          <a:srcRect/>
          <a:stretch>
            <a:fillRect/>
          </a:stretch>
        </p:blipFill>
        <p:spPr bwMode="auto">
          <a:xfrm>
            <a:off x="4533900" y="1752600"/>
            <a:ext cx="4381500" cy="4762500"/>
          </a:xfrm>
          <a:prstGeom prst="rect">
            <a:avLst/>
          </a:prstGeom>
          <a:noFill/>
          <a:ln w="9525">
            <a:noFill/>
            <a:miter lim="800000"/>
            <a:headEnd/>
            <a:tailEnd/>
          </a:ln>
        </p:spPr>
      </p:pic>
      <p:pic>
        <p:nvPicPr>
          <p:cNvPr id="876552" name="Picture 8" descr="eog2101e"/>
          <p:cNvPicPr>
            <a:picLocks noChangeAspect="1" noChangeArrowheads="1"/>
          </p:cNvPicPr>
          <p:nvPr/>
        </p:nvPicPr>
        <p:blipFill>
          <a:blip r:embed="rId7"/>
          <a:srcRect/>
          <a:stretch>
            <a:fillRect/>
          </a:stretch>
        </p:blipFill>
        <p:spPr bwMode="auto">
          <a:xfrm>
            <a:off x="4533900" y="1752600"/>
            <a:ext cx="4381500" cy="4762500"/>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76547">
                                            <p:txEl>
                                              <p:pRg st="1" end="1"/>
                                            </p:txEl>
                                          </p:spTgt>
                                        </p:tgtEl>
                                        <p:attrNameLst>
                                          <p:attrName>style.visibility</p:attrName>
                                        </p:attrNameLst>
                                      </p:cBhvr>
                                      <p:to>
                                        <p:strVal val="visible"/>
                                      </p:to>
                                    </p:set>
                                    <p:animEffect transition="in" filter="wipe(left)">
                                      <p:cBhvr>
                                        <p:cTn id="7" dur="500"/>
                                        <p:tgtEl>
                                          <p:spTgt spid="876547">
                                            <p:txEl>
                                              <p:pRg st="1" end="1"/>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76549"/>
                                        </p:tgtEl>
                                        <p:attrNameLst>
                                          <p:attrName>style.visibility</p:attrName>
                                        </p:attrNameLst>
                                      </p:cBhvr>
                                      <p:to>
                                        <p:strVal val="visible"/>
                                      </p:to>
                                    </p:set>
                                    <p:animEffect transition="in" filter="fade">
                                      <p:cBhvr>
                                        <p:cTn id="11" dur="500"/>
                                        <p:tgtEl>
                                          <p:spTgt spid="87654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76550"/>
                                        </p:tgtEl>
                                        <p:attrNameLst>
                                          <p:attrName>style.visibility</p:attrName>
                                        </p:attrNameLst>
                                      </p:cBhvr>
                                      <p:to>
                                        <p:strVal val="visible"/>
                                      </p:to>
                                    </p:set>
                                    <p:animEffect transition="in" filter="wipe(down)">
                                      <p:cBhvr>
                                        <p:cTn id="15" dur="3000"/>
                                        <p:tgtEl>
                                          <p:spTgt spid="876550"/>
                                        </p:tgtEl>
                                      </p:cBhvr>
                                    </p:animEffect>
                                  </p:childTnLst>
                                </p:cTn>
                              </p:par>
                            </p:childTnLst>
                          </p:cTn>
                        </p:par>
                        <p:par>
                          <p:cTn id="16" fill="hold">
                            <p:stCondLst>
                              <p:cond delay="4000"/>
                            </p:stCondLst>
                            <p:childTnLst>
                              <p:par>
                                <p:cTn id="17" presetID="10" presetClass="entr" presetSubtype="0" fill="hold" nodeType="afterEffect">
                                  <p:stCondLst>
                                    <p:cond delay="0"/>
                                  </p:stCondLst>
                                  <p:childTnLst>
                                    <p:set>
                                      <p:cBhvr>
                                        <p:cTn id="18" dur="1" fill="hold">
                                          <p:stCondLst>
                                            <p:cond delay="0"/>
                                          </p:stCondLst>
                                        </p:cTn>
                                        <p:tgtEl>
                                          <p:spTgt spid="876551"/>
                                        </p:tgtEl>
                                        <p:attrNameLst>
                                          <p:attrName>style.visibility</p:attrName>
                                        </p:attrNameLst>
                                      </p:cBhvr>
                                      <p:to>
                                        <p:strVal val="visible"/>
                                      </p:to>
                                    </p:set>
                                    <p:animEffect transition="in" filter="fade">
                                      <p:cBhvr>
                                        <p:cTn id="19" dur="500"/>
                                        <p:tgtEl>
                                          <p:spTgt spid="876551"/>
                                        </p:tgtEl>
                                      </p:cBhvr>
                                    </p:animEffect>
                                  </p:childTnLst>
                                </p:cTn>
                              </p:par>
                            </p:childTnLst>
                          </p:cTn>
                        </p:par>
                        <p:par>
                          <p:cTn id="20" fill="hold">
                            <p:stCondLst>
                              <p:cond delay="4500"/>
                            </p:stCondLst>
                            <p:childTnLst>
                              <p:par>
                                <p:cTn id="21" presetID="10" presetClass="entr" presetSubtype="0" fill="hold" nodeType="afterEffect">
                                  <p:stCondLst>
                                    <p:cond delay="0"/>
                                  </p:stCondLst>
                                  <p:childTnLst>
                                    <p:set>
                                      <p:cBhvr>
                                        <p:cTn id="22" dur="1" fill="hold">
                                          <p:stCondLst>
                                            <p:cond delay="0"/>
                                          </p:stCondLst>
                                        </p:cTn>
                                        <p:tgtEl>
                                          <p:spTgt spid="876552"/>
                                        </p:tgtEl>
                                        <p:attrNameLst>
                                          <p:attrName>style.visibility</p:attrName>
                                        </p:attrNameLst>
                                      </p:cBhvr>
                                      <p:to>
                                        <p:strVal val="visible"/>
                                      </p:to>
                                    </p:set>
                                    <p:animEffect transition="in" filter="fade">
                                      <p:cBhvr>
                                        <p:cTn id="23" dur="500"/>
                                        <p:tgtEl>
                                          <p:spTgt spid="87655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76547">
                                            <p:txEl>
                                              <p:pRg st="2" end="2"/>
                                            </p:txEl>
                                          </p:spTgt>
                                        </p:tgtEl>
                                        <p:attrNameLst>
                                          <p:attrName>style.visibility</p:attrName>
                                        </p:attrNameLst>
                                      </p:cBhvr>
                                      <p:to>
                                        <p:strVal val="visible"/>
                                      </p:to>
                                    </p:set>
                                    <p:animEffect transition="in" filter="wipe(left)">
                                      <p:cBhvr>
                                        <p:cTn id="28" dur="500"/>
                                        <p:tgtEl>
                                          <p:spTgt spid="876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bwMode="auto">
          <a:xfrm>
            <a:off x="1371600" y="685800"/>
            <a:ext cx="5486400" cy="533400"/>
          </a:xfrm>
          <a:no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altLang="en-US" sz="2800" smtClean="0">
                <a:solidFill>
                  <a:srgbClr val="00A87E"/>
                </a:solidFill>
              </a:rPr>
              <a:t>The Human Development Index</a:t>
            </a:r>
            <a:endParaRPr lang="en-CA" sz="2800" smtClean="0">
              <a:solidFill>
                <a:srgbClr val="00A87E"/>
              </a:solidFill>
            </a:endParaRPr>
          </a:p>
        </p:txBody>
      </p:sp>
      <p:sp>
        <p:nvSpPr>
          <p:cNvPr id="878595" name="Rectangle 3"/>
          <p:cNvSpPr>
            <a:spLocks noChangeArrowheads="1"/>
          </p:cNvSpPr>
          <p:nvPr/>
        </p:nvSpPr>
        <p:spPr bwMode="auto">
          <a:xfrm>
            <a:off x="304800" y="1371600"/>
            <a:ext cx="3810000" cy="5257800"/>
          </a:xfrm>
          <a:prstGeom prst="rect">
            <a:avLst/>
          </a:prstGeom>
          <a:noFill/>
          <a:ln w="9525">
            <a:noFill/>
            <a:miter lim="800000"/>
            <a:headEnd/>
            <a:tailEnd/>
          </a:ln>
        </p:spPr>
        <p:txBody>
          <a:bodyPr/>
          <a:lstStyle/>
          <a:p>
            <a:pPr>
              <a:spcBef>
                <a:spcPct val="50000"/>
              </a:spcBef>
            </a:pPr>
            <a:r>
              <a:rPr lang="en-US" altLang="en-US" sz="2400">
                <a:solidFill>
                  <a:srgbClr val="000000"/>
                </a:solidFill>
              </a:rPr>
              <a:t>The United States has the third highest real GDP per person but has the eighth highest HDI.</a:t>
            </a:r>
          </a:p>
          <a:p>
            <a:pPr>
              <a:spcBef>
                <a:spcPct val="50000"/>
              </a:spcBef>
            </a:pPr>
            <a:r>
              <a:rPr lang="en-US" altLang="en-US" sz="2400">
                <a:solidFill>
                  <a:srgbClr val="000000"/>
                </a:solidFill>
              </a:rPr>
              <a:t>Why is the United States not ranked higher on the  HDI?</a:t>
            </a:r>
          </a:p>
          <a:p>
            <a:pPr>
              <a:spcBef>
                <a:spcPct val="50000"/>
              </a:spcBef>
            </a:pPr>
            <a:r>
              <a:rPr lang="en-US" altLang="en-US" sz="2400">
                <a:solidFill>
                  <a:srgbClr val="000000"/>
                </a:solidFill>
              </a:rPr>
              <a:t>Because the people who live in seven countries live longer, have better access to health care and education than do Americans.</a:t>
            </a:r>
          </a:p>
        </p:txBody>
      </p:sp>
      <p:pic>
        <p:nvPicPr>
          <p:cNvPr id="93188" name="Picture 4" descr="eog2101a"/>
          <p:cNvPicPr>
            <a:picLocks noChangeAspect="1" noChangeArrowheads="1"/>
          </p:cNvPicPr>
          <p:nvPr/>
        </p:nvPicPr>
        <p:blipFill>
          <a:blip r:embed="rId3"/>
          <a:srcRect/>
          <a:stretch>
            <a:fillRect/>
          </a:stretch>
        </p:blipFill>
        <p:spPr bwMode="auto">
          <a:xfrm>
            <a:off x="4533900" y="1752600"/>
            <a:ext cx="4381500" cy="4762500"/>
          </a:xfrm>
          <a:prstGeom prst="rect">
            <a:avLst/>
          </a:prstGeom>
          <a:noFill/>
          <a:ln w="9525">
            <a:noFill/>
            <a:miter lim="800000"/>
            <a:headEnd/>
            <a:tailEnd/>
          </a:ln>
        </p:spPr>
      </p:pic>
      <p:pic>
        <p:nvPicPr>
          <p:cNvPr id="93189" name="Picture 5" descr="eog2101b"/>
          <p:cNvPicPr>
            <a:picLocks noChangeAspect="1" noChangeArrowheads="1"/>
          </p:cNvPicPr>
          <p:nvPr/>
        </p:nvPicPr>
        <p:blipFill>
          <a:blip r:embed="rId4"/>
          <a:srcRect/>
          <a:stretch>
            <a:fillRect/>
          </a:stretch>
        </p:blipFill>
        <p:spPr bwMode="auto">
          <a:xfrm>
            <a:off x="4533900" y="1752600"/>
            <a:ext cx="4381500" cy="4762500"/>
          </a:xfrm>
          <a:prstGeom prst="rect">
            <a:avLst/>
          </a:prstGeom>
          <a:noFill/>
          <a:ln w="9525">
            <a:noFill/>
            <a:miter lim="800000"/>
            <a:headEnd/>
            <a:tailEnd/>
          </a:ln>
        </p:spPr>
      </p:pic>
      <p:pic>
        <p:nvPicPr>
          <p:cNvPr id="93190" name="Picture 6" descr="eog2101c"/>
          <p:cNvPicPr>
            <a:picLocks noChangeAspect="1" noChangeArrowheads="1"/>
          </p:cNvPicPr>
          <p:nvPr/>
        </p:nvPicPr>
        <p:blipFill>
          <a:blip r:embed="rId5"/>
          <a:srcRect/>
          <a:stretch>
            <a:fillRect/>
          </a:stretch>
        </p:blipFill>
        <p:spPr bwMode="auto">
          <a:xfrm>
            <a:off x="4533900" y="1752600"/>
            <a:ext cx="4381500" cy="4762500"/>
          </a:xfrm>
          <a:prstGeom prst="rect">
            <a:avLst/>
          </a:prstGeom>
          <a:noFill/>
          <a:ln w="9525">
            <a:noFill/>
            <a:miter lim="800000"/>
            <a:headEnd/>
            <a:tailEnd/>
          </a:ln>
        </p:spPr>
      </p:pic>
      <p:pic>
        <p:nvPicPr>
          <p:cNvPr id="93191" name="Picture 7" descr="eog2101d"/>
          <p:cNvPicPr>
            <a:picLocks noChangeAspect="1" noChangeArrowheads="1"/>
          </p:cNvPicPr>
          <p:nvPr/>
        </p:nvPicPr>
        <p:blipFill>
          <a:blip r:embed="rId6"/>
          <a:srcRect/>
          <a:stretch>
            <a:fillRect/>
          </a:stretch>
        </p:blipFill>
        <p:spPr bwMode="auto">
          <a:xfrm>
            <a:off x="4533900" y="1752600"/>
            <a:ext cx="4381500" cy="4762500"/>
          </a:xfrm>
          <a:prstGeom prst="rect">
            <a:avLst/>
          </a:prstGeom>
          <a:noFill/>
          <a:ln w="9525">
            <a:noFill/>
            <a:miter lim="800000"/>
            <a:headEnd/>
            <a:tailEnd/>
          </a:ln>
        </p:spPr>
      </p:pic>
      <p:pic>
        <p:nvPicPr>
          <p:cNvPr id="93192" name="Picture 8" descr="eog2101e"/>
          <p:cNvPicPr>
            <a:picLocks noChangeAspect="1" noChangeArrowheads="1"/>
          </p:cNvPicPr>
          <p:nvPr/>
        </p:nvPicPr>
        <p:blipFill>
          <a:blip r:embed="rId7"/>
          <a:srcRect/>
          <a:stretch>
            <a:fillRect/>
          </a:stretch>
        </p:blipFill>
        <p:spPr bwMode="auto">
          <a:xfrm>
            <a:off x="4533900" y="1752600"/>
            <a:ext cx="4381500" cy="47625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78595">
                                            <p:txEl>
                                              <p:pRg st="1" end="1"/>
                                            </p:txEl>
                                          </p:spTgt>
                                        </p:tgtEl>
                                        <p:attrNameLst>
                                          <p:attrName>style.visibility</p:attrName>
                                        </p:attrNameLst>
                                      </p:cBhvr>
                                      <p:to>
                                        <p:strVal val="visible"/>
                                      </p:to>
                                    </p:set>
                                    <p:animEffect transition="in" filter="wipe(left)">
                                      <p:cBhvr>
                                        <p:cTn id="7" dur="500"/>
                                        <p:tgtEl>
                                          <p:spTgt spid="87859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78595">
                                            <p:txEl>
                                              <p:pRg st="2" end="2"/>
                                            </p:txEl>
                                          </p:spTgt>
                                        </p:tgtEl>
                                        <p:attrNameLst>
                                          <p:attrName>style.visibility</p:attrName>
                                        </p:attrNameLst>
                                      </p:cBhvr>
                                      <p:to>
                                        <p:strVal val="visible"/>
                                      </p:to>
                                    </p:set>
                                    <p:animEffect transition="in" filter="wipe(left)">
                                      <p:cBhvr>
                                        <p:cTn id="12" dur="500"/>
                                        <p:tgtEl>
                                          <p:spTgt spid="8785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8"/>
          <p:cNvSpPr>
            <a:spLocks noChangeArrowheads="1"/>
          </p:cNvSpPr>
          <p:nvPr/>
        </p:nvSpPr>
        <p:spPr bwMode="auto">
          <a:xfrm>
            <a:off x="1371600" y="623888"/>
            <a:ext cx="77724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733189" name="Text Box 5"/>
          <p:cNvSpPr txBox="1">
            <a:spLocks noChangeArrowheads="1"/>
          </p:cNvSpPr>
          <p:nvPr/>
        </p:nvSpPr>
        <p:spPr bwMode="auto">
          <a:xfrm>
            <a:off x="609600" y="1447800"/>
            <a:ext cx="8153400" cy="822325"/>
          </a:xfrm>
          <a:prstGeom prst="rect">
            <a:avLst/>
          </a:prstGeom>
          <a:noFill/>
          <a:ln w="9525">
            <a:noFill/>
            <a:miter lim="800000"/>
            <a:headEnd/>
            <a:tailEnd/>
          </a:ln>
        </p:spPr>
        <p:txBody>
          <a:bodyPr>
            <a:spAutoFit/>
          </a:bodyPr>
          <a:lstStyle/>
          <a:p>
            <a:r>
              <a:rPr lang="en-US" altLang="en-US" sz="2400">
                <a:solidFill>
                  <a:srgbClr val="000000"/>
                </a:solidFill>
              </a:rPr>
              <a:t>This figure shows the estimates of 1 million years of real GDP per person (in 2000 U.S. dollars) .</a:t>
            </a:r>
          </a:p>
        </p:txBody>
      </p:sp>
      <p:pic>
        <p:nvPicPr>
          <p:cNvPr id="94212" name="Picture 12" descr="eop2501a"/>
          <p:cNvPicPr>
            <a:picLocks noChangeAspect="1" noChangeArrowheads="1"/>
          </p:cNvPicPr>
          <p:nvPr/>
        </p:nvPicPr>
        <p:blipFill>
          <a:blip r:embed="rId3"/>
          <a:srcRect/>
          <a:stretch>
            <a:fillRect/>
          </a:stretch>
        </p:blipFill>
        <p:spPr bwMode="auto">
          <a:xfrm>
            <a:off x="990600" y="2590800"/>
            <a:ext cx="7315200" cy="4035425"/>
          </a:xfrm>
          <a:prstGeom prst="rect">
            <a:avLst/>
          </a:prstGeom>
          <a:noFill/>
          <a:ln w="9525">
            <a:noFill/>
            <a:miter lim="800000"/>
            <a:headEnd/>
            <a:tailEnd/>
          </a:ln>
        </p:spPr>
      </p:pic>
      <p:pic>
        <p:nvPicPr>
          <p:cNvPr id="733197" name="Picture 13" descr="eop2501b"/>
          <p:cNvPicPr>
            <a:picLocks noChangeAspect="1" noChangeArrowheads="1"/>
          </p:cNvPicPr>
          <p:nvPr/>
        </p:nvPicPr>
        <p:blipFill>
          <a:blip r:embed="rId4"/>
          <a:srcRect/>
          <a:stretch>
            <a:fillRect/>
          </a:stretch>
        </p:blipFill>
        <p:spPr bwMode="auto">
          <a:xfrm>
            <a:off x="990600" y="2590800"/>
            <a:ext cx="7315200" cy="4035425"/>
          </a:xfrm>
          <a:prstGeom prst="rect">
            <a:avLst/>
          </a:prstGeom>
          <a:noFill/>
          <a:ln w="9525">
            <a:noFill/>
            <a:miter lim="800000"/>
            <a:headEnd/>
            <a:tailEnd/>
          </a:ln>
        </p:spPr>
      </p:pic>
      <p:pic>
        <p:nvPicPr>
          <p:cNvPr id="733198" name="Picture 14" descr="eop2501c"/>
          <p:cNvPicPr>
            <a:picLocks noChangeAspect="1" noChangeArrowheads="1"/>
          </p:cNvPicPr>
          <p:nvPr/>
        </p:nvPicPr>
        <p:blipFill>
          <a:blip r:embed="rId5"/>
          <a:srcRect/>
          <a:stretch>
            <a:fillRect/>
          </a:stretch>
        </p:blipFill>
        <p:spPr bwMode="auto">
          <a:xfrm>
            <a:off x="990600" y="2590800"/>
            <a:ext cx="7315200" cy="40354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3189"/>
                                        </p:tgtEl>
                                        <p:attrNameLst>
                                          <p:attrName>style.visibility</p:attrName>
                                        </p:attrNameLst>
                                      </p:cBhvr>
                                      <p:to>
                                        <p:strVal val="visible"/>
                                      </p:to>
                                    </p:set>
                                    <p:animEffect transition="in" filter="wipe(left)">
                                      <p:cBhvr>
                                        <p:cTn id="7" dur="500"/>
                                        <p:tgtEl>
                                          <p:spTgt spid="73318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33197"/>
                                        </p:tgtEl>
                                        <p:attrNameLst>
                                          <p:attrName>style.visibility</p:attrName>
                                        </p:attrNameLst>
                                      </p:cBhvr>
                                      <p:to>
                                        <p:strVal val="visible"/>
                                      </p:to>
                                    </p:set>
                                    <p:animEffect transition="in" filter="wipe(left)">
                                      <p:cBhvr>
                                        <p:cTn id="12" dur="1000"/>
                                        <p:tgtEl>
                                          <p:spTgt spid="73319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3198"/>
                                        </p:tgtEl>
                                        <p:attrNameLst>
                                          <p:attrName>style.visibility</p:attrName>
                                        </p:attrNameLst>
                                      </p:cBhvr>
                                      <p:to>
                                        <p:strVal val="visible"/>
                                      </p:to>
                                    </p:set>
                                    <p:animEffect transition="in" filter="fade">
                                      <p:cBhvr>
                                        <p:cTn id="17" dur="500"/>
                                        <p:tgtEl>
                                          <p:spTgt spid="733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3189"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5867400" y="5284788"/>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RIR</a:t>
            </a:r>
          </a:p>
        </p:txBody>
      </p:sp>
      <p:cxnSp>
        <p:nvCxnSpPr>
          <p:cNvPr id="11" name="Straight Connector 10"/>
          <p:cNvCxnSpPr/>
          <p:nvPr/>
        </p:nvCxnSpPr>
        <p:spPr>
          <a:xfrm rot="5400000">
            <a:off x="2267744" y="5715794"/>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0800000">
            <a:off x="2724150" y="6172200"/>
            <a:ext cx="91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941" name="TextBox 12"/>
          <p:cNvSpPr txBox="1">
            <a:spLocks noChangeArrowheads="1"/>
          </p:cNvSpPr>
          <p:nvPr/>
        </p:nvSpPr>
        <p:spPr bwMode="auto">
          <a:xfrm>
            <a:off x="3486150" y="5895975"/>
            <a:ext cx="41433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DLF</a:t>
            </a:r>
          </a:p>
        </p:txBody>
      </p:sp>
      <p:sp>
        <p:nvSpPr>
          <p:cNvPr id="39942" name="TextBox 13"/>
          <p:cNvSpPr txBox="1">
            <a:spLocks noChangeArrowheads="1"/>
          </p:cNvSpPr>
          <p:nvPr/>
        </p:nvSpPr>
        <p:spPr bwMode="auto">
          <a:xfrm>
            <a:off x="2209800" y="5257800"/>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RIR</a:t>
            </a:r>
          </a:p>
        </p:txBody>
      </p:sp>
      <p:sp>
        <p:nvSpPr>
          <p:cNvPr id="39943" name="TextBox 14"/>
          <p:cNvSpPr txBox="1">
            <a:spLocks noChangeArrowheads="1"/>
          </p:cNvSpPr>
          <p:nvPr/>
        </p:nvSpPr>
        <p:spPr bwMode="auto">
          <a:xfrm>
            <a:off x="3314700" y="6173788"/>
            <a:ext cx="3190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LF</a:t>
            </a:r>
          </a:p>
        </p:txBody>
      </p:sp>
      <p:cxnSp>
        <p:nvCxnSpPr>
          <p:cNvPr id="16" name="Straight Connector 15"/>
          <p:cNvCxnSpPr/>
          <p:nvPr/>
        </p:nvCxnSpPr>
        <p:spPr>
          <a:xfrm rot="16200000" flipH="1">
            <a:off x="2868613" y="53721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2868613" y="53721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46" name="TextBox 17"/>
          <p:cNvSpPr txBox="1">
            <a:spLocks noChangeArrowheads="1"/>
          </p:cNvSpPr>
          <p:nvPr/>
        </p:nvSpPr>
        <p:spPr bwMode="auto">
          <a:xfrm>
            <a:off x="3516313" y="5181600"/>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SLF</a:t>
            </a:r>
          </a:p>
        </p:txBody>
      </p:sp>
      <p:cxnSp>
        <p:nvCxnSpPr>
          <p:cNvPr id="19" name="Straight Connector 18"/>
          <p:cNvCxnSpPr/>
          <p:nvPr/>
        </p:nvCxnSpPr>
        <p:spPr>
          <a:xfrm rot="5400000" flipH="1" flipV="1">
            <a:off x="3021013" y="55245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48" name="TextBox 19"/>
          <p:cNvSpPr txBox="1">
            <a:spLocks noChangeArrowheads="1"/>
          </p:cNvSpPr>
          <p:nvPr/>
        </p:nvSpPr>
        <p:spPr bwMode="auto">
          <a:xfrm>
            <a:off x="3668713" y="5334000"/>
            <a:ext cx="4699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PSLF</a:t>
            </a:r>
          </a:p>
        </p:txBody>
      </p:sp>
      <p:cxnSp>
        <p:nvCxnSpPr>
          <p:cNvPr id="21" name="Straight Connector 20"/>
          <p:cNvCxnSpPr/>
          <p:nvPr/>
        </p:nvCxnSpPr>
        <p:spPr>
          <a:xfrm rot="5400000">
            <a:off x="4096544" y="5715794"/>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10800000">
            <a:off x="4552950" y="6172200"/>
            <a:ext cx="91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951" name="TextBox 22"/>
          <p:cNvSpPr txBox="1">
            <a:spLocks noChangeArrowheads="1"/>
          </p:cNvSpPr>
          <p:nvPr/>
        </p:nvSpPr>
        <p:spPr bwMode="auto">
          <a:xfrm>
            <a:off x="5314950" y="5895975"/>
            <a:ext cx="41433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DLF</a:t>
            </a:r>
          </a:p>
        </p:txBody>
      </p:sp>
      <p:sp>
        <p:nvSpPr>
          <p:cNvPr id="39952" name="TextBox 23"/>
          <p:cNvSpPr txBox="1">
            <a:spLocks noChangeArrowheads="1"/>
          </p:cNvSpPr>
          <p:nvPr/>
        </p:nvSpPr>
        <p:spPr bwMode="auto">
          <a:xfrm>
            <a:off x="4038600" y="5257800"/>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RIR</a:t>
            </a:r>
          </a:p>
        </p:txBody>
      </p:sp>
      <p:sp>
        <p:nvSpPr>
          <p:cNvPr id="39953" name="TextBox 24"/>
          <p:cNvSpPr txBox="1">
            <a:spLocks noChangeArrowheads="1"/>
          </p:cNvSpPr>
          <p:nvPr/>
        </p:nvSpPr>
        <p:spPr bwMode="auto">
          <a:xfrm>
            <a:off x="5143500" y="6173788"/>
            <a:ext cx="3190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LF</a:t>
            </a:r>
          </a:p>
        </p:txBody>
      </p:sp>
      <p:cxnSp>
        <p:nvCxnSpPr>
          <p:cNvPr id="26" name="Straight Connector 25"/>
          <p:cNvCxnSpPr/>
          <p:nvPr/>
        </p:nvCxnSpPr>
        <p:spPr>
          <a:xfrm rot="16200000" flipH="1">
            <a:off x="4697413" y="53721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flipH="1" flipV="1">
            <a:off x="4697413" y="53721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56" name="TextBox 27"/>
          <p:cNvSpPr txBox="1">
            <a:spLocks noChangeArrowheads="1"/>
          </p:cNvSpPr>
          <p:nvPr/>
        </p:nvSpPr>
        <p:spPr bwMode="auto">
          <a:xfrm>
            <a:off x="5345113" y="5181600"/>
            <a:ext cx="4699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PSLF</a:t>
            </a:r>
          </a:p>
        </p:txBody>
      </p:sp>
      <p:cxnSp>
        <p:nvCxnSpPr>
          <p:cNvPr id="29" name="Straight Connector 28"/>
          <p:cNvCxnSpPr/>
          <p:nvPr/>
        </p:nvCxnSpPr>
        <p:spPr>
          <a:xfrm rot="5400000" flipH="1" flipV="1">
            <a:off x="4849813" y="55245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58" name="TextBox 29"/>
          <p:cNvSpPr txBox="1">
            <a:spLocks noChangeArrowheads="1"/>
          </p:cNvSpPr>
          <p:nvPr/>
        </p:nvSpPr>
        <p:spPr bwMode="auto">
          <a:xfrm>
            <a:off x="5497513" y="5334000"/>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SLF</a:t>
            </a:r>
          </a:p>
        </p:txBody>
      </p:sp>
      <p:cxnSp>
        <p:nvCxnSpPr>
          <p:cNvPr id="31" name="Straight Connector 30"/>
          <p:cNvCxnSpPr/>
          <p:nvPr/>
        </p:nvCxnSpPr>
        <p:spPr>
          <a:xfrm rot="5400000">
            <a:off x="5010944" y="2056606"/>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10800000">
            <a:off x="5467350" y="2513013"/>
            <a:ext cx="914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5581650" y="1789113"/>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flipH="1" flipV="1">
            <a:off x="5581650" y="1789113"/>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63" name="TextBox 34"/>
          <p:cNvSpPr txBox="1">
            <a:spLocks noChangeArrowheads="1"/>
          </p:cNvSpPr>
          <p:nvPr/>
        </p:nvSpPr>
        <p:spPr bwMode="auto">
          <a:xfrm>
            <a:off x="6229350" y="1598613"/>
            <a:ext cx="398463" cy="277812"/>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MC</a:t>
            </a:r>
          </a:p>
        </p:txBody>
      </p:sp>
      <p:sp>
        <p:nvSpPr>
          <p:cNvPr id="39964" name="TextBox 35"/>
          <p:cNvSpPr txBox="1">
            <a:spLocks noChangeArrowheads="1"/>
          </p:cNvSpPr>
          <p:nvPr/>
        </p:nvSpPr>
        <p:spPr bwMode="auto">
          <a:xfrm>
            <a:off x="6229350" y="2236788"/>
            <a:ext cx="40005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MB</a:t>
            </a:r>
          </a:p>
        </p:txBody>
      </p:sp>
      <p:cxnSp>
        <p:nvCxnSpPr>
          <p:cNvPr id="37" name="Straight Connector 36"/>
          <p:cNvCxnSpPr/>
          <p:nvPr/>
        </p:nvCxnSpPr>
        <p:spPr>
          <a:xfrm rot="5400000">
            <a:off x="5010944" y="1142206"/>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0800000">
            <a:off x="5467350" y="1447800"/>
            <a:ext cx="91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9967" name="TextBox 38"/>
          <p:cNvSpPr txBox="1">
            <a:spLocks noChangeArrowheads="1"/>
          </p:cNvSpPr>
          <p:nvPr/>
        </p:nvSpPr>
        <p:spPr bwMode="auto">
          <a:xfrm>
            <a:off x="6019800" y="763588"/>
            <a:ext cx="4159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PPF</a:t>
            </a:r>
          </a:p>
        </p:txBody>
      </p:sp>
      <p:sp>
        <p:nvSpPr>
          <p:cNvPr id="39968" name="TextBox 39"/>
          <p:cNvSpPr txBox="1">
            <a:spLocks noChangeArrowheads="1"/>
          </p:cNvSpPr>
          <p:nvPr/>
        </p:nvSpPr>
        <p:spPr bwMode="auto">
          <a:xfrm>
            <a:off x="4876800" y="687388"/>
            <a:ext cx="62865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Good x</a:t>
            </a:r>
          </a:p>
        </p:txBody>
      </p:sp>
      <p:sp>
        <p:nvSpPr>
          <p:cNvPr id="41" name="Freeform 40"/>
          <p:cNvSpPr/>
          <p:nvPr/>
        </p:nvSpPr>
        <p:spPr>
          <a:xfrm>
            <a:off x="5459413" y="887413"/>
            <a:ext cx="636587" cy="560387"/>
          </a:xfrm>
          <a:custGeom>
            <a:avLst/>
            <a:gdLst>
              <a:gd name="connsiteX0" fmla="*/ 0 w 803564"/>
              <a:gd name="connsiteY0" fmla="*/ 0 h 706582"/>
              <a:gd name="connsiteX1" fmla="*/ 512618 w 803564"/>
              <a:gd name="connsiteY1" fmla="*/ 180109 h 706582"/>
              <a:gd name="connsiteX2" fmla="*/ 803564 w 803564"/>
              <a:gd name="connsiteY2" fmla="*/ 706582 h 706582"/>
            </a:gdLst>
            <a:ahLst/>
            <a:cxnLst>
              <a:cxn ang="0">
                <a:pos x="connsiteX0" y="connsiteY0"/>
              </a:cxn>
              <a:cxn ang="0">
                <a:pos x="connsiteX1" y="connsiteY1"/>
              </a:cxn>
              <a:cxn ang="0">
                <a:pos x="connsiteX2" y="connsiteY2"/>
              </a:cxn>
            </a:cxnLst>
            <a:rect l="l" t="t" r="r" b="b"/>
            <a:pathLst>
              <a:path w="803564" h="706582">
                <a:moveTo>
                  <a:pt x="0" y="0"/>
                </a:moveTo>
                <a:cubicBezTo>
                  <a:pt x="189345" y="31172"/>
                  <a:pt x="378691" y="62345"/>
                  <a:pt x="512618" y="180109"/>
                </a:cubicBezTo>
                <a:cubicBezTo>
                  <a:pt x="646545" y="297873"/>
                  <a:pt x="725054" y="502227"/>
                  <a:pt x="803564" y="706582"/>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9970" name="TextBox 41"/>
          <p:cNvSpPr txBox="1">
            <a:spLocks noChangeArrowheads="1"/>
          </p:cNvSpPr>
          <p:nvPr/>
        </p:nvSpPr>
        <p:spPr bwMode="auto">
          <a:xfrm>
            <a:off x="5791200" y="1400175"/>
            <a:ext cx="63023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Good y</a:t>
            </a:r>
          </a:p>
        </p:txBody>
      </p:sp>
      <p:cxnSp>
        <p:nvCxnSpPr>
          <p:cNvPr id="43" name="Straight Connector 42"/>
          <p:cNvCxnSpPr/>
          <p:nvPr/>
        </p:nvCxnSpPr>
        <p:spPr>
          <a:xfrm rot="5400000">
            <a:off x="5180807" y="1904206"/>
            <a:ext cx="15240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5410200" y="1143000"/>
            <a:ext cx="534988"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10800000">
            <a:off x="5410200" y="2057400"/>
            <a:ext cx="534988"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6839744" y="2055019"/>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0800000">
            <a:off x="7296150" y="2513013"/>
            <a:ext cx="914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7410450" y="1789113"/>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7410450" y="1789113"/>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39978" name="TextBox 49"/>
          <p:cNvSpPr txBox="1">
            <a:spLocks noChangeArrowheads="1"/>
          </p:cNvSpPr>
          <p:nvPr/>
        </p:nvSpPr>
        <p:spPr bwMode="auto">
          <a:xfrm>
            <a:off x="8058150" y="1598613"/>
            <a:ext cx="3206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LS</a:t>
            </a:r>
          </a:p>
        </p:txBody>
      </p:sp>
      <p:sp>
        <p:nvSpPr>
          <p:cNvPr id="39979" name="TextBox 50"/>
          <p:cNvSpPr txBox="1">
            <a:spLocks noChangeArrowheads="1"/>
          </p:cNvSpPr>
          <p:nvPr/>
        </p:nvSpPr>
        <p:spPr bwMode="auto">
          <a:xfrm>
            <a:off x="8058150" y="2236788"/>
            <a:ext cx="3444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LD</a:t>
            </a:r>
          </a:p>
        </p:txBody>
      </p:sp>
      <p:cxnSp>
        <p:nvCxnSpPr>
          <p:cNvPr id="52" name="Straight Connector 51"/>
          <p:cNvCxnSpPr/>
          <p:nvPr/>
        </p:nvCxnSpPr>
        <p:spPr>
          <a:xfrm rot="5400000">
            <a:off x="6839744" y="1140619"/>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10800000">
            <a:off x="7296150" y="1598613"/>
            <a:ext cx="9144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39982" name="TextBox 53"/>
          <p:cNvSpPr txBox="1">
            <a:spLocks noChangeArrowheads="1"/>
          </p:cNvSpPr>
          <p:nvPr/>
        </p:nvSpPr>
        <p:spPr bwMode="auto">
          <a:xfrm>
            <a:off x="8077200" y="762000"/>
            <a:ext cx="334963"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PF</a:t>
            </a:r>
          </a:p>
        </p:txBody>
      </p:sp>
      <p:sp>
        <p:nvSpPr>
          <p:cNvPr id="55" name="Freeform 54"/>
          <p:cNvSpPr/>
          <p:nvPr/>
        </p:nvSpPr>
        <p:spPr>
          <a:xfrm>
            <a:off x="7300913" y="887413"/>
            <a:ext cx="762000" cy="706437"/>
          </a:xfrm>
          <a:custGeom>
            <a:avLst/>
            <a:gdLst>
              <a:gd name="connsiteX0" fmla="*/ 0 w 762000"/>
              <a:gd name="connsiteY0" fmla="*/ 706582 h 706582"/>
              <a:gd name="connsiteX1" fmla="*/ 346364 w 762000"/>
              <a:gd name="connsiteY1" fmla="*/ 207818 h 706582"/>
              <a:gd name="connsiteX2" fmla="*/ 762000 w 762000"/>
              <a:gd name="connsiteY2" fmla="*/ 0 h 706582"/>
            </a:gdLst>
            <a:ahLst/>
            <a:cxnLst>
              <a:cxn ang="0">
                <a:pos x="connsiteX0" y="connsiteY0"/>
              </a:cxn>
              <a:cxn ang="0">
                <a:pos x="connsiteX1" y="connsiteY1"/>
              </a:cxn>
              <a:cxn ang="0">
                <a:pos x="connsiteX2" y="connsiteY2"/>
              </a:cxn>
            </a:cxnLst>
            <a:rect l="l" t="t" r="r" b="b"/>
            <a:pathLst>
              <a:path w="762000" h="706582">
                <a:moveTo>
                  <a:pt x="0" y="706582"/>
                </a:moveTo>
                <a:cubicBezTo>
                  <a:pt x="109682" y="516082"/>
                  <a:pt x="219364" y="325582"/>
                  <a:pt x="346364" y="207818"/>
                </a:cubicBezTo>
                <a:cubicBezTo>
                  <a:pt x="473364" y="90054"/>
                  <a:pt x="688109" y="32327"/>
                  <a:pt x="762000"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39984" name="TextBox 55"/>
          <p:cNvSpPr txBox="1">
            <a:spLocks noChangeArrowheads="1"/>
          </p:cNvSpPr>
          <p:nvPr/>
        </p:nvSpPr>
        <p:spPr bwMode="auto">
          <a:xfrm>
            <a:off x="6781800" y="685800"/>
            <a:ext cx="53975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RGDP</a:t>
            </a:r>
          </a:p>
        </p:txBody>
      </p:sp>
      <p:sp>
        <p:nvSpPr>
          <p:cNvPr id="39985" name="TextBox 56"/>
          <p:cNvSpPr txBox="1">
            <a:spLocks noChangeArrowheads="1"/>
          </p:cNvSpPr>
          <p:nvPr/>
        </p:nvSpPr>
        <p:spPr bwMode="auto">
          <a:xfrm>
            <a:off x="6781800" y="1600200"/>
            <a:ext cx="4857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RWR</a:t>
            </a:r>
          </a:p>
        </p:txBody>
      </p:sp>
      <p:sp>
        <p:nvSpPr>
          <p:cNvPr id="39986" name="TextBox 57"/>
          <p:cNvSpPr txBox="1">
            <a:spLocks noChangeArrowheads="1"/>
          </p:cNvSpPr>
          <p:nvPr/>
        </p:nvSpPr>
        <p:spPr bwMode="auto">
          <a:xfrm>
            <a:off x="7886700" y="2514600"/>
            <a:ext cx="5365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Labor</a:t>
            </a:r>
          </a:p>
        </p:txBody>
      </p:sp>
      <p:cxnSp>
        <p:nvCxnSpPr>
          <p:cNvPr id="59" name="Straight Connector 58"/>
          <p:cNvCxnSpPr/>
          <p:nvPr/>
        </p:nvCxnSpPr>
        <p:spPr>
          <a:xfrm rot="5400000">
            <a:off x="6933407" y="1828006"/>
            <a:ext cx="16764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0800000">
            <a:off x="7237413" y="990600"/>
            <a:ext cx="534987"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0800000">
            <a:off x="7237413" y="2057400"/>
            <a:ext cx="534987"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5400000">
            <a:off x="427832" y="1143794"/>
            <a:ext cx="914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10800000">
            <a:off x="884238" y="16002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998538" y="8763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16200000" flipV="1">
            <a:off x="876301" y="1135062"/>
            <a:ext cx="762000" cy="15875"/>
          </a:xfrm>
          <a:prstGeom prst="line">
            <a:avLst/>
          </a:prstGeom>
        </p:spPr>
        <p:style>
          <a:lnRef idx="1">
            <a:schemeClr val="accent1"/>
          </a:lnRef>
          <a:fillRef idx="0">
            <a:schemeClr val="accent1"/>
          </a:fillRef>
          <a:effectRef idx="0">
            <a:schemeClr val="accent1"/>
          </a:effectRef>
          <a:fontRef idx="minor">
            <a:schemeClr val="tx1"/>
          </a:fontRef>
        </p:style>
      </p:cxnSp>
      <p:sp>
        <p:nvSpPr>
          <p:cNvPr id="39994" name="TextBox 65"/>
          <p:cNvSpPr txBox="1">
            <a:spLocks noChangeArrowheads="1"/>
          </p:cNvSpPr>
          <p:nvPr/>
        </p:nvSpPr>
        <p:spPr bwMode="auto">
          <a:xfrm>
            <a:off x="1249363" y="685800"/>
            <a:ext cx="38735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MS</a:t>
            </a:r>
          </a:p>
        </p:txBody>
      </p:sp>
      <p:sp>
        <p:nvSpPr>
          <p:cNvPr id="39995" name="TextBox 66"/>
          <p:cNvSpPr txBox="1">
            <a:spLocks noChangeArrowheads="1"/>
          </p:cNvSpPr>
          <p:nvPr/>
        </p:nvSpPr>
        <p:spPr bwMode="auto">
          <a:xfrm>
            <a:off x="1646238" y="1323975"/>
            <a:ext cx="41116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MD</a:t>
            </a:r>
          </a:p>
        </p:txBody>
      </p:sp>
      <p:sp>
        <p:nvSpPr>
          <p:cNvPr id="39996" name="TextBox 67"/>
          <p:cNvSpPr txBox="1">
            <a:spLocks noChangeArrowheads="1"/>
          </p:cNvSpPr>
          <p:nvPr/>
        </p:nvSpPr>
        <p:spPr bwMode="auto">
          <a:xfrm>
            <a:off x="369888" y="685800"/>
            <a:ext cx="4064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NIR</a:t>
            </a:r>
          </a:p>
        </p:txBody>
      </p:sp>
      <p:sp>
        <p:nvSpPr>
          <p:cNvPr id="39997" name="TextBox 68"/>
          <p:cNvSpPr txBox="1">
            <a:spLocks noChangeArrowheads="1"/>
          </p:cNvSpPr>
          <p:nvPr/>
        </p:nvSpPr>
        <p:spPr bwMode="auto">
          <a:xfrm>
            <a:off x="1474788" y="1601788"/>
            <a:ext cx="4191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QM</a:t>
            </a:r>
          </a:p>
        </p:txBody>
      </p:sp>
      <p:cxnSp>
        <p:nvCxnSpPr>
          <p:cNvPr id="70" name="Straight Connector 69"/>
          <p:cNvCxnSpPr/>
          <p:nvPr/>
        </p:nvCxnSpPr>
        <p:spPr>
          <a:xfrm rot="5400000">
            <a:off x="2256632" y="1143794"/>
            <a:ext cx="914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0800000">
            <a:off x="2713038" y="1600200"/>
            <a:ext cx="91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000" name="TextBox 71"/>
          <p:cNvSpPr txBox="1">
            <a:spLocks noChangeArrowheads="1"/>
          </p:cNvSpPr>
          <p:nvPr/>
        </p:nvSpPr>
        <p:spPr bwMode="auto">
          <a:xfrm>
            <a:off x="3475038" y="1323975"/>
            <a:ext cx="369887"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AD</a:t>
            </a:r>
          </a:p>
        </p:txBody>
      </p:sp>
      <p:sp>
        <p:nvSpPr>
          <p:cNvPr id="40001" name="TextBox 72"/>
          <p:cNvSpPr txBox="1">
            <a:spLocks noChangeArrowheads="1"/>
          </p:cNvSpPr>
          <p:nvPr/>
        </p:nvSpPr>
        <p:spPr bwMode="auto">
          <a:xfrm>
            <a:off x="2198688" y="685800"/>
            <a:ext cx="32861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PL</a:t>
            </a:r>
          </a:p>
        </p:txBody>
      </p:sp>
      <p:sp>
        <p:nvSpPr>
          <p:cNvPr id="40002" name="TextBox 73"/>
          <p:cNvSpPr txBox="1">
            <a:spLocks noChangeArrowheads="1"/>
          </p:cNvSpPr>
          <p:nvPr/>
        </p:nvSpPr>
        <p:spPr bwMode="auto">
          <a:xfrm>
            <a:off x="3303588" y="1601788"/>
            <a:ext cx="53816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RGDP</a:t>
            </a:r>
          </a:p>
        </p:txBody>
      </p:sp>
      <p:cxnSp>
        <p:nvCxnSpPr>
          <p:cNvPr id="75" name="Straight Connector 74"/>
          <p:cNvCxnSpPr/>
          <p:nvPr/>
        </p:nvCxnSpPr>
        <p:spPr>
          <a:xfrm rot="16200000" flipH="1">
            <a:off x="2857500" y="8001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5400000" flipH="1" flipV="1">
            <a:off x="2857500" y="8001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40005" name="TextBox 76"/>
          <p:cNvSpPr txBox="1">
            <a:spLocks noChangeArrowheads="1"/>
          </p:cNvSpPr>
          <p:nvPr/>
        </p:nvSpPr>
        <p:spPr bwMode="auto">
          <a:xfrm>
            <a:off x="3505200" y="609600"/>
            <a:ext cx="3444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AS</a:t>
            </a:r>
          </a:p>
        </p:txBody>
      </p:sp>
      <p:cxnSp>
        <p:nvCxnSpPr>
          <p:cNvPr id="78" name="Straight Connector 77"/>
          <p:cNvCxnSpPr/>
          <p:nvPr/>
        </p:nvCxnSpPr>
        <p:spPr>
          <a:xfrm rot="5400000">
            <a:off x="483394" y="3886994"/>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10800000">
            <a:off x="939800" y="43434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16200000" flipH="1">
            <a:off x="10541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5400000" flipH="1" flipV="1">
            <a:off x="10541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40010" name="TextBox 81"/>
          <p:cNvSpPr txBox="1">
            <a:spLocks noChangeArrowheads="1"/>
          </p:cNvSpPr>
          <p:nvPr/>
        </p:nvSpPr>
        <p:spPr bwMode="auto">
          <a:xfrm>
            <a:off x="1701800" y="3429000"/>
            <a:ext cx="2555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a:t>
            </a:r>
          </a:p>
        </p:txBody>
      </p:sp>
      <p:sp>
        <p:nvSpPr>
          <p:cNvPr id="40011" name="TextBox 82"/>
          <p:cNvSpPr txBox="1">
            <a:spLocks noChangeArrowheads="1"/>
          </p:cNvSpPr>
          <p:nvPr/>
        </p:nvSpPr>
        <p:spPr bwMode="auto">
          <a:xfrm>
            <a:off x="1701800" y="4067175"/>
            <a:ext cx="2794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a:t>
            </a:r>
          </a:p>
        </p:txBody>
      </p:sp>
      <p:sp>
        <p:nvSpPr>
          <p:cNvPr id="40012" name="TextBox 83"/>
          <p:cNvSpPr txBox="1">
            <a:spLocks noChangeArrowheads="1"/>
          </p:cNvSpPr>
          <p:nvPr/>
        </p:nvSpPr>
        <p:spPr bwMode="auto">
          <a:xfrm>
            <a:off x="693738" y="3429000"/>
            <a:ext cx="26511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P</a:t>
            </a:r>
          </a:p>
        </p:txBody>
      </p:sp>
      <p:sp>
        <p:nvSpPr>
          <p:cNvPr id="40013" name="TextBox 84"/>
          <p:cNvSpPr txBox="1">
            <a:spLocks noChangeArrowheads="1"/>
          </p:cNvSpPr>
          <p:nvPr/>
        </p:nvSpPr>
        <p:spPr bwMode="auto">
          <a:xfrm>
            <a:off x="1584325" y="4344988"/>
            <a:ext cx="2889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Q</a:t>
            </a:r>
          </a:p>
        </p:txBody>
      </p:sp>
      <p:cxnSp>
        <p:nvCxnSpPr>
          <p:cNvPr id="86" name="Straight Connector 85"/>
          <p:cNvCxnSpPr/>
          <p:nvPr/>
        </p:nvCxnSpPr>
        <p:spPr>
          <a:xfrm rot="5400000">
            <a:off x="2286001" y="3886200"/>
            <a:ext cx="9144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0800000">
            <a:off x="2743200" y="4343400"/>
            <a:ext cx="914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16200000" flipH="1">
            <a:off x="28575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flipH="1" flipV="1">
            <a:off x="28575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40018" name="TextBox 89"/>
          <p:cNvSpPr txBox="1">
            <a:spLocks noChangeArrowheads="1"/>
          </p:cNvSpPr>
          <p:nvPr/>
        </p:nvSpPr>
        <p:spPr bwMode="auto">
          <a:xfrm>
            <a:off x="3505200" y="3429000"/>
            <a:ext cx="319088"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LS</a:t>
            </a:r>
          </a:p>
        </p:txBody>
      </p:sp>
      <p:sp>
        <p:nvSpPr>
          <p:cNvPr id="40019" name="TextBox 90"/>
          <p:cNvSpPr txBox="1">
            <a:spLocks noChangeArrowheads="1"/>
          </p:cNvSpPr>
          <p:nvPr/>
        </p:nvSpPr>
        <p:spPr bwMode="auto">
          <a:xfrm>
            <a:off x="3505200" y="4067175"/>
            <a:ext cx="3429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LD</a:t>
            </a:r>
          </a:p>
        </p:txBody>
      </p:sp>
      <p:sp>
        <p:nvSpPr>
          <p:cNvPr id="40020" name="TextBox 92"/>
          <p:cNvSpPr txBox="1">
            <a:spLocks noChangeArrowheads="1"/>
          </p:cNvSpPr>
          <p:nvPr/>
        </p:nvSpPr>
        <p:spPr bwMode="auto">
          <a:xfrm>
            <a:off x="2228850" y="3430588"/>
            <a:ext cx="4857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RWR</a:t>
            </a:r>
          </a:p>
        </p:txBody>
      </p:sp>
      <p:sp>
        <p:nvSpPr>
          <p:cNvPr id="40021" name="TextBox 93"/>
          <p:cNvSpPr txBox="1">
            <a:spLocks noChangeArrowheads="1"/>
          </p:cNvSpPr>
          <p:nvPr/>
        </p:nvSpPr>
        <p:spPr bwMode="auto">
          <a:xfrm>
            <a:off x="3332163" y="4344988"/>
            <a:ext cx="538162"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Labor</a:t>
            </a:r>
          </a:p>
        </p:txBody>
      </p:sp>
      <p:cxnSp>
        <p:nvCxnSpPr>
          <p:cNvPr id="96" name="Straight Connector 95"/>
          <p:cNvCxnSpPr/>
          <p:nvPr/>
        </p:nvCxnSpPr>
        <p:spPr>
          <a:xfrm rot="5400000">
            <a:off x="4085432" y="3886994"/>
            <a:ext cx="914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4541838" y="4343400"/>
            <a:ext cx="914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024" name="TextBox 97"/>
          <p:cNvSpPr txBox="1">
            <a:spLocks noChangeArrowheads="1"/>
          </p:cNvSpPr>
          <p:nvPr/>
        </p:nvSpPr>
        <p:spPr bwMode="auto">
          <a:xfrm>
            <a:off x="5303838" y="4067175"/>
            <a:ext cx="414337"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DLF</a:t>
            </a:r>
          </a:p>
        </p:txBody>
      </p:sp>
      <p:sp>
        <p:nvSpPr>
          <p:cNvPr id="40025" name="TextBox 98"/>
          <p:cNvSpPr txBox="1">
            <a:spLocks noChangeArrowheads="1"/>
          </p:cNvSpPr>
          <p:nvPr/>
        </p:nvSpPr>
        <p:spPr bwMode="auto">
          <a:xfrm>
            <a:off x="4181475" y="3429000"/>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RIR</a:t>
            </a:r>
          </a:p>
        </p:txBody>
      </p:sp>
      <p:sp>
        <p:nvSpPr>
          <p:cNvPr id="40026" name="TextBox 99"/>
          <p:cNvSpPr txBox="1">
            <a:spLocks noChangeArrowheads="1"/>
          </p:cNvSpPr>
          <p:nvPr/>
        </p:nvSpPr>
        <p:spPr bwMode="auto">
          <a:xfrm>
            <a:off x="5132388" y="4344988"/>
            <a:ext cx="319087"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LF</a:t>
            </a:r>
          </a:p>
        </p:txBody>
      </p:sp>
      <p:cxnSp>
        <p:nvCxnSpPr>
          <p:cNvPr id="101" name="Straight Connector 100"/>
          <p:cNvCxnSpPr/>
          <p:nvPr/>
        </p:nvCxnSpPr>
        <p:spPr>
          <a:xfrm rot="16200000" flipH="1">
            <a:off x="46863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5400000" flipH="1" flipV="1">
            <a:off x="4686300" y="3619500"/>
            <a:ext cx="685800" cy="609600"/>
          </a:xfrm>
          <a:prstGeom prst="line">
            <a:avLst/>
          </a:prstGeom>
        </p:spPr>
        <p:style>
          <a:lnRef idx="1">
            <a:schemeClr val="accent1"/>
          </a:lnRef>
          <a:fillRef idx="0">
            <a:schemeClr val="accent1"/>
          </a:fillRef>
          <a:effectRef idx="0">
            <a:schemeClr val="accent1"/>
          </a:effectRef>
          <a:fontRef idx="minor">
            <a:schemeClr val="tx1"/>
          </a:fontRef>
        </p:style>
      </p:cxnSp>
      <p:sp>
        <p:nvSpPr>
          <p:cNvPr id="40029" name="TextBox 102"/>
          <p:cNvSpPr txBox="1">
            <a:spLocks noChangeArrowheads="1"/>
          </p:cNvSpPr>
          <p:nvPr/>
        </p:nvSpPr>
        <p:spPr bwMode="auto">
          <a:xfrm>
            <a:off x="5334000" y="3457575"/>
            <a:ext cx="39052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SLF</a:t>
            </a:r>
          </a:p>
        </p:txBody>
      </p:sp>
      <p:cxnSp>
        <p:nvCxnSpPr>
          <p:cNvPr id="108" name="Straight Arrow Connector 107"/>
          <p:cNvCxnSpPr/>
          <p:nvPr/>
        </p:nvCxnSpPr>
        <p:spPr>
          <a:xfrm>
            <a:off x="685800" y="3733800"/>
            <a:ext cx="5029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031" name="TextBox 109"/>
          <p:cNvSpPr txBox="1">
            <a:spLocks noChangeArrowheads="1"/>
          </p:cNvSpPr>
          <p:nvPr/>
        </p:nvSpPr>
        <p:spPr bwMode="auto">
          <a:xfrm>
            <a:off x="5638800" y="3592513"/>
            <a:ext cx="2789238" cy="307975"/>
          </a:xfrm>
          <a:prstGeom prst="rect">
            <a:avLst/>
          </a:prstGeom>
          <a:noFill/>
          <a:ln w="9525">
            <a:noFill/>
            <a:miter lim="800000"/>
            <a:headEnd/>
            <a:tailEnd/>
          </a:ln>
        </p:spPr>
        <p:txBody>
          <a:bodyPr wrap="none">
            <a:spAutoFit/>
          </a:bodyPr>
          <a:lstStyle/>
          <a:p>
            <a:r>
              <a:rPr lang="en-US" sz="1400">
                <a:solidFill>
                  <a:srgbClr val="000000"/>
                </a:solidFill>
                <a:latin typeface="Calibri" pitchFamily="34" charset="0"/>
              </a:rPr>
              <a:t>Surplus Market effecting Price Floor</a:t>
            </a:r>
          </a:p>
        </p:txBody>
      </p:sp>
      <p:cxnSp>
        <p:nvCxnSpPr>
          <p:cNvPr id="111" name="Straight Arrow Connector 110"/>
          <p:cNvCxnSpPr/>
          <p:nvPr/>
        </p:nvCxnSpPr>
        <p:spPr>
          <a:xfrm>
            <a:off x="720725" y="4038600"/>
            <a:ext cx="5029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033" name="TextBox 111"/>
          <p:cNvSpPr txBox="1">
            <a:spLocks noChangeArrowheads="1"/>
          </p:cNvSpPr>
          <p:nvPr/>
        </p:nvSpPr>
        <p:spPr bwMode="auto">
          <a:xfrm>
            <a:off x="5673725" y="3897313"/>
            <a:ext cx="3162300" cy="307975"/>
          </a:xfrm>
          <a:prstGeom prst="rect">
            <a:avLst/>
          </a:prstGeom>
          <a:noFill/>
          <a:ln w="9525">
            <a:noFill/>
            <a:miter lim="800000"/>
            <a:headEnd/>
            <a:tailEnd/>
          </a:ln>
        </p:spPr>
        <p:txBody>
          <a:bodyPr wrap="none">
            <a:spAutoFit/>
          </a:bodyPr>
          <a:lstStyle/>
          <a:p>
            <a:r>
              <a:rPr lang="en-US" sz="1400">
                <a:solidFill>
                  <a:srgbClr val="000000"/>
                </a:solidFill>
                <a:latin typeface="Calibri" pitchFamily="34" charset="0"/>
              </a:rPr>
              <a:t>shortage, Market effecting Price Ceiling</a:t>
            </a:r>
          </a:p>
        </p:txBody>
      </p:sp>
      <p:sp>
        <p:nvSpPr>
          <p:cNvPr id="40034" name="TextBox 112"/>
          <p:cNvSpPr txBox="1">
            <a:spLocks noChangeArrowheads="1"/>
          </p:cNvSpPr>
          <p:nvPr/>
        </p:nvSpPr>
        <p:spPr bwMode="auto">
          <a:xfrm>
            <a:off x="709613" y="3200400"/>
            <a:ext cx="1271587"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Goods &amp; Services</a:t>
            </a:r>
          </a:p>
        </p:txBody>
      </p:sp>
      <p:sp>
        <p:nvSpPr>
          <p:cNvPr id="40035" name="TextBox 113"/>
          <p:cNvSpPr txBox="1">
            <a:spLocks noChangeArrowheads="1"/>
          </p:cNvSpPr>
          <p:nvPr/>
        </p:nvSpPr>
        <p:spPr bwMode="auto">
          <a:xfrm>
            <a:off x="2895600" y="3200400"/>
            <a:ext cx="5365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Labor</a:t>
            </a:r>
          </a:p>
        </p:txBody>
      </p:sp>
      <p:sp>
        <p:nvSpPr>
          <p:cNvPr id="40036" name="TextBox 114"/>
          <p:cNvSpPr txBox="1">
            <a:spLocks noChangeArrowheads="1"/>
          </p:cNvSpPr>
          <p:nvPr/>
        </p:nvSpPr>
        <p:spPr bwMode="auto">
          <a:xfrm>
            <a:off x="4481513" y="3152775"/>
            <a:ext cx="1157287"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Loanable Funds</a:t>
            </a:r>
          </a:p>
        </p:txBody>
      </p:sp>
      <p:sp>
        <p:nvSpPr>
          <p:cNvPr id="40037" name="TextBox 116"/>
          <p:cNvSpPr txBox="1">
            <a:spLocks noChangeArrowheads="1"/>
          </p:cNvSpPr>
          <p:nvPr/>
        </p:nvSpPr>
        <p:spPr bwMode="auto">
          <a:xfrm>
            <a:off x="2895600" y="5000625"/>
            <a:ext cx="588963" cy="277813"/>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Deficit</a:t>
            </a:r>
          </a:p>
        </p:txBody>
      </p:sp>
      <p:sp>
        <p:nvSpPr>
          <p:cNvPr id="40038" name="TextBox 117"/>
          <p:cNvSpPr txBox="1">
            <a:spLocks noChangeArrowheads="1"/>
          </p:cNvSpPr>
          <p:nvPr/>
        </p:nvSpPr>
        <p:spPr bwMode="auto">
          <a:xfrm>
            <a:off x="4724400" y="4953000"/>
            <a:ext cx="701675"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DurpluD</a:t>
            </a:r>
          </a:p>
        </p:txBody>
      </p:sp>
      <p:sp>
        <p:nvSpPr>
          <p:cNvPr id="119" name="Rectangle 118"/>
          <p:cNvSpPr/>
          <p:nvPr/>
        </p:nvSpPr>
        <p:spPr>
          <a:xfrm>
            <a:off x="2832427" y="0"/>
            <a:ext cx="3492174"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40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Various Graphs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371600" y="623888"/>
            <a:ext cx="77724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861187" name="Text Box 3"/>
          <p:cNvSpPr txBox="1">
            <a:spLocks noChangeArrowheads="1"/>
          </p:cNvSpPr>
          <p:nvPr/>
        </p:nvSpPr>
        <p:spPr bwMode="auto">
          <a:xfrm>
            <a:off x="609600" y="1447800"/>
            <a:ext cx="8153400" cy="82232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Real GDP per person hovered around $100 per year from 1,000,000 B.C. until 1350! </a:t>
            </a:r>
          </a:p>
        </p:txBody>
      </p:sp>
      <p:pic>
        <p:nvPicPr>
          <p:cNvPr id="95236" name="Picture 8" descr="eop2501c"/>
          <p:cNvPicPr>
            <a:picLocks noChangeAspect="1" noChangeArrowheads="1"/>
          </p:cNvPicPr>
          <p:nvPr/>
        </p:nvPicPr>
        <p:blipFill>
          <a:blip r:embed="rId3"/>
          <a:srcRect/>
          <a:stretch>
            <a:fillRect/>
          </a:stretch>
        </p:blipFill>
        <p:spPr bwMode="auto">
          <a:xfrm>
            <a:off x="990600" y="2590800"/>
            <a:ext cx="7315200" cy="40354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wipe(left)">
                                      <p:cBhvr>
                                        <p:cTn id="7" dur="500"/>
                                        <p:tgtEl>
                                          <p:spTgt spid="86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7" grpId="0"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1371600" y="623888"/>
            <a:ext cx="77724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871427" name="Text Box 3"/>
          <p:cNvSpPr txBox="1">
            <a:spLocks noChangeArrowheads="1"/>
          </p:cNvSpPr>
          <p:nvPr/>
        </p:nvSpPr>
        <p:spPr bwMode="auto">
          <a:xfrm>
            <a:off x="609600" y="1447800"/>
            <a:ext cx="8153400" cy="82232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Around 1750, the Industrial Revolution began and by 1850, real GDP per person was twice its 1650 level.</a:t>
            </a:r>
          </a:p>
        </p:txBody>
      </p:sp>
      <p:pic>
        <p:nvPicPr>
          <p:cNvPr id="96260" name="Picture 7" descr="eop2501c"/>
          <p:cNvPicPr>
            <a:picLocks noChangeAspect="1" noChangeArrowheads="1"/>
          </p:cNvPicPr>
          <p:nvPr/>
        </p:nvPicPr>
        <p:blipFill>
          <a:blip r:embed="rId3"/>
          <a:srcRect/>
          <a:stretch>
            <a:fillRect/>
          </a:stretch>
        </p:blipFill>
        <p:spPr bwMode="auto">
          <a:xfrm>
            <a:off x="990600" y="2590800"/>
            <a:ext cx="7315200" cy="40354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1427"/>
                                        </p:tgtEl>
                                        <p:attrNameLst>
                                          <p:attrName>style.visibility</p:attrName>
                                        </p:attrNameLst>
                                      </p:cBhvr>
                                      <p:to>
                                        <p:strVal val="visible"/>
                                      </p:to>
                                    </p:set>
                                    <p:animEffect transition="in" filter="wipe(left)">
                                      <p:cBhvr>
                                        <p:cTn id="7" dur="500"/>
                                        <p:tgtEl>
                                          <p:spTgt spid="871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1427"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ChangeArrowheads="1"/>
          </p:cNvSpPr>
          <p:nvPr/>
        </p:nvSpPr>
        <p:spPr bwMode="auto">
          <a:xfrm>
            <a:off x="1371600" y="623888"/>
            <a:ext cx="77724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873475" name="Text Box 3"/>
          <p:cNvSpPr txBox="1">
            <a:spLocks noChangeArrowheads="1"/>
          </p:cNvSpPr>
          <p:nvPr/>
        </p:nvSpPr>
        <p:spPr bwMode="auto">
          <a:xfrm>
            <a:off x="609600" y="1373188"/>
            <a:ext cx="8153400" cy="82232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By 1950, real GDP per person was more than five times its 1850 level. And by 2000, it was four times its 1950 level.</a:t>
            </a:r>
          </a:p>
        </p:txBody>
      </p:sp>
      <p:pic>
        <p:nvPicPr>
          <p:cNvPr id="97284" name="Picture 7" descr="eop2501c"/>
          <p:cNvPicPr>
            <a:picLocks noChangeAspect="1" noChangeArrowheads="1"/>
          </p:cNvPicPr>
          <p:nvPr/>
        </p:nvPicPr>
        <p:blipFill>
          <a:blip r:embed="rId3"/>
          <a:srcRect/>
          <a:stretch>
            <a:fillRect/>
          </a:stretch>
        </p:blipFill>
        <p:spPr bwMode="auto">
          <a:xfrm>
            <a:off x="990600" y="2590800"/>
            <a:ext cx="7315200" cy="4035425"/>
          </a:xfrm>
          <a:prstGeom prst="rect">
            <a:avLst/>
          </a:prstGeom>
          <a:noFill/>
          <a:ln w="9525">
            <a:noFill/>
            <a:miter lim="800000"/>
            <a:headEnd/>
            <a:tailEnd/>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3475"/>
                                        </p:tgtEl>
                                        <p:attrNameLst>
                                          <p:attrName>style.visibility</p:attrName>
                                        </p:attrNameLst>
                                      </p:cBhvr>
                                      <p:to>
                                        <p:strVal val="visible"/>
                                      </p:to>
                                    </p:set>
                                    <p:animEffect transition="in" filter="wipe(left)">
                                      <p:cBhvr>
                                        <p:cTn id="7" dur="500"/>
                                        <p:tgtEl>
                                          <p:spTgt spid="873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475" grpId="0"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8"/>
          <p:cNvSpPr>
            <a:spLocks noChangeArrowheads="1"/>
          </p:cNvSpPr>
          <p:nvPr/>
        </p:nvSpPr>
        <p:spPr bwMode="auto">
          <a:xfrm>
            <a:off x="1371600" y="623888"/>
            <a:ext cx="76962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735238" name="Text Box 6"/>
          <p:cNvSpPr txBox="1">
            <a:spLocks noChangeArrowheads="1"/>
          </p:cNvSpPr>
          <p:nvPr/>
        </p:nvSpPr>
        <p:spPr bwMode="auto">
          <a:xfrm>
            <a:off x="228600" y="1752600"/>
            <a:ext cx="3246438" cy="1917700"/>
          </a:xfrm>
          <a:prstGeom prst="rect">
            <a:avLst/>
          </a:prstGeom>
          <a:noFill/>
          <a:ln w="9525">
            <a:noFill/>
            <a:miter lim="800000"/>
            <a:headEnd/>
            <a:tailEnd/>
          </a:ln>
        </p:spPr>
        <p:txBody>
          <a:bodyPr>
            <a:spAutoFit/>
          </a:bodyPr>
          <a:lstStyle/>
          <a:p>
            <a:r>
              <a:rPr lang="en-US" altLang="en-US" sz="2400">
                <a:solidFill>
                  <a:srgbClr val="000000"/>
                </a:solidFill>
              </a:rPr>
              <a:t>These figures give you a close-up view of U.S. real GDP per person over the past 100 years.</a:t>
            </a:r>
          </a:p>
        </p:txBody>
      </p:sp>
      <p:sp>
        <p:nvSpPr>
          <p:cNvPr id="735241" name="Text Box 9"/>
          <p:cNvSpPr txBox="1">
            <a:spLocks noChangeArrowheads="1"/>
          </p:cNvSpPr>
          <p:nvPr/>
        </p:nvSpPr>
        <p:spPr bwMode="auto">
          <a:xfrm>
            <a:off x="228600" y="3933825"/>
            <a:ext cx="3246438" cy="2282825"/>
          </a:xfrm>
          <a:prstGeom prst="rect">
            <a:avLst/>
          </a:prstGeom>
          <a:noFill/>
          <a:ln w="9525">
            <a:noFill/>
            <a:miter lim="800000"/>
            <a:headEnd/>
            <a:tailEnd/>
          </a:ln>
        </p:spPr>
        <p:txBody>
          <a:bodyPr>
            <a:spAutoFit/>
          </a:bodyPr>
          <a:lstStyle/>
          <a:p>
            <a:r>
              <a:rPr lang="en-US" altLang="en-US" sz="2400">
                <a:solidFill>
                  <a:srgbClr val="000000"/>
                </a:solidFill>
              </a:rPr>
              <a:t>In 2005, real GDP per person was almost eight times its level in 1905</a:t>
            </a:r>
            <a:r>
              <a:rPr lang="en-US" altLang="en-US" sz="2400">
                <a:solidFill>
                  <a:srgbClr val="000000"/>
                </a:solidFill>
                <a:cs typeface="Arial" pitchFamily="34" charset="0"/>
              </a:rPr>
              <a:t>—an average growth rate of 2 percent a year</a:t>
            </a:r>
            <a:r>
              <a:rPr lang="en-US" altLang="en-US" sz="2400">
                <a:solidFill>
                  <a:srgbClr val="000000"/>
                </a:solidFill>
              </a:rPr>
              <a:t>. </a:t>
            </a:r>
          </a:p>
        </p:txBody>
      </p:sp>
      <p:pic>
        <p:nvPicPr>
          <p:cNvPr id="98309" name="Picture 16" descr="eop2502a"/>
          <p:cNvPicPr>
            <a:picLocks noChangeAspect="1" noChangeArrowheads="1"/>
          </p:cNvPicPr>
          <p:nvPr/>
        </p:nvPicPr>
        <p:blipFill>
          <a:blip r:embed="rId3"/>
          <a:srcRect/>
          <a:stretch>
            <a:fillRect/>
          </a:stretch>
        </p:blipFill>
        <p:spPr bwMode="auto">
          <a:xfrm>
            <a:off x="3733800" y="1524000"/>
            <a:ext cx="5143500" cy="4637088"/>
          </a:xfrm>
          <a:prstGeom prst="rect">
            <a:avLst/>
          </a:prstGeom>
          <a:noFill/>
          <a:ln w="9525">
            <a:noFill/>
            <a:miter lim="800000"/>
            <a:headEnd/>
            <a:tailEnd/>
          </a:ln>
        </p:spPr>
      </p:pic>
      <p:pic>
        <p:nvPicPr>
          <p:cNvPr id="735249" name="Picture 17" descr="eop2502b"/>
          <p:cNvPicPr>
            <a:picLocks noChangeAspect="1" noChangeArrowheads="1"/>
          </p:cNvPicPr>
          <p:nvPr/>
        </p:nvPicPr>
        <p:blipFill>
          <a:blip r:embed="rId4"/>
          <a:srcRect/>
          <a:stretch>
            <a:fillRect/>
          </a:stretch>
        </p:blipFill>
        <p:spPr bwMode="auto">
          <a:xfrm>
            <a:off x="3733800" y="1524000"/>
            <a:ext cx="5143500" cy="463708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5238">
                                            <p:txEl>
                                              <p:pRg st="0" end="0"/>
                                            </p:txEl>
                                          </p:spTgt>
                                        </p:tgtEl>
                                        <p:attrNameLst>
                                          <p:attrName>style.visibility</p:attrName>
                                        </p:attrNameLst>
                                      </p:cBhvr>
                                      <p:to>
                                        <p:strVal val="visible"/>
                                      </p:to>
                                    </p:set>
                                    <p:animEffect transition="in" filter="wipe(left)">
                                      <p:cBhvr>
                                        <p:cTn id="7" dur="500"/>
                                        <p:tgtEl>
                                          <p:spTgt spid="7352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5241">
                                            <p:txEl>
                                              <p:pRg st="0" end="0"/>
                                            </p:txEl>
                                          </p:spTgt>
                                        </p:tgtEl>
                                        <p:attrNameLst>
                                          <p:attrName>style.visibility</p:attrName>
                                        </p:attrNameLst>
                                      </p:cBhvr>
                                      <p:to>
                                        <p:strVal val="visible"/>
                                      </p:to>
                                    </p:set>
                                    <p:animEffect transition="in" filter="wipe(left)">
                                      <p:cBhvr>
                                        <p:cTn id="12" dur="500"/>
                                        <p:tgtEl>
                                          <p:spTgt spid="73524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35249"/>
                                        </p:tgtEl>
                                        <p:attrNameLst>
                                          <p:attrName>style.visibility</p:attrName>
                                        </p:attrNameLst>
                                      </p:cBhvr>
                                      <p:to>
                                        <p:strVal val="visible"/>
                                      </p:to>
                                    </p:set>
                                    <p:animEffect transition="in" filter="wipe(left)">
                                      <p:cBhvr>
                                        <p:cTn id="17" dur="1000"/>
                                        <p:tgtEl>
                                          <p:spTgt spid="735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238" grpId="0" build="p" autoUpdateAnimBg="0"/>
      <p:bldP spid="735241" grpId="0" build="p"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371600" y="623888"/>
            <a:ext cx="7696200" cy="519112"/>
          </a:xfrm>
          <a:prstGeom prst="rect">
            <a:avLst/>
          </a:prstGeom>
          <a:noFill/>
          <a:ln w="9525">
            <a:noFill/>
            <a:miter lim="800000"/>
            <a:headEnd/>
            <a:tailEnd/>
          </a:ln>
        </p:spPr>
        <p:txBody>
          <a:bodyPr>
            <a:spAutoFit/>
          </a:bodyPr>
          <a:lstStyle/>
          <a:p>
            <a:r>
              <a:rPr lang="en-US" altLang="en-US" sz="2800" b="1">
                <a:solidFill>
                  <a:srgbClr val="9D2505"/>
                </a:solidFill>
              </a:rPr>
              <a:t>How Fast Has Real GDP per Person Grown?</a:t>
            </a:r>
          </a:p>
        </p:txBody>
      </p:sp>
      <p:sp>
        <p:nvSpPr>
          <p:cNvPr id="875523" name="Text Box 3"/>
          <p:cNvSpPr txBox="1">
            <a:spLocks noChangeArrowheads="1"/>
          </p:cNvSpPr>
          <p:nvPr/>
        </p:nvSpPr>
        <p:spPr bwMode="auto">
          <a:xfrm>
            <a:off x="228600" y="1371600"/>
            <a:ext cx="3246438" cy="1917700"/>
          </a:xfrm>
          <a:prstGeom prst="rect">
            <a:avLst/>
          </a:prstGeom>
          <a:noFill/>
          <a:ln w="9525">
            <a:noFill/>
            <a:miter lim="800000"/>
            <a:headEnd/>
            <a:tailEnd/>
          </a:ln>
        </p:spPr>
        <p:txBody>
          <a:bodyPr>
            <a:spAutoFit/>
          </a:bodyPr>
          <a:lstStyle/>
          <a:p>
            <a:r>
              <a:rPr lang="en-US" altLang="en-US" sz="2400">
                <a:solidFill>
                  <a:srgbClr val="000000"/>
                </a:solidFill>
              </a:rPr>
              <a:t>But growth has been uneven: The 1930s saw no growth and the 1940s saw the fastest growth.</a:t>
            </a:r>
          </a:p>
        </p:txBody>
      </p:sp>
      <p:sp>
        <p:nvSpPr>
          <p:cNvPr id="875524" name="Text Box 4"/>
          <p:cNvSpPr txBox="1">
            <a:spLocks noChangeArrowheads="1"/>
          </p:cNvSpPr>
          <p:nvPr/>
        </p:nvSpPr>
        <p:spPr bwMode="auto">
          <a:xfrm>
            <a:off x="228600" y="3352800"/>
            <a:ext cx="3505200" cy="1187450"/>
          </a:xfrm>
          <a:prstGeom prst="rect">
            <a:avLst/>
          </a:prstGeom>
          <a:noFill/>
          <a:ln w="9525">
            <a:noFill/>
            <a:miter lim="800000"/>
            <a:headEnd/>
            <a:tailEnd/>
          </a:ln>
        </p:spPr>
        <p:txBody>
          <a:bodyPr>
            <a:spAutoFit/>
          </a:bodyPr>
          <a:lstStyle/>
          <a:p>
            <a:r>
              <a:rPr lang="en-US" altLang="en-US" sz="2400">
                <a:solidFill>
                  <a:srgbClr val="000000"/>
                </a:solidFill>
              </a:rPr>
              <a:t>Measured decade by decade, growth has slowed since the 1960s. </a:t>
            </a:r>
          </a:p>
        </p:txBody>
      </p:sp>
      <p:sp>
        <p:nvSpPr>
          <p:cNvPr id="875528" name="Text Box 8"/>
          <p:cNvSpPr txBox="1">
            <a:spLocks noChangeArrowheads="1"/>
          </p:cNvSpPr>
          <p:nvPr/>
        </p:nvSpPr>
        <p:spPr bwMode="auto">
          <a:xfrm>
            <a:off x="228600" y="4648200"/>
            <a:ext cx="3246438" cy="1917700"/>
          </a:xfrm>
          <a:prstGeom prst="rect">
            <a:avLst/>
          </a:prstGeom>
          <a:noFill/>
          <a:ln w="9525">
            <a:noFill/>
            <a:miter lim="800000"/>
            <a:headEnd/>
            <a:tailEnd/>
          </a:ln>
        </p:spPr>
        <p:txBody>
          <a:bodyPr>
            <a:spAutoFit/>
          </a:bodyPr>
          <a:lstStyle/>
          <a:p>
            <a:r>
              <a:rPr lang="en-US" altLang="en-US" sz="2400">
                <a:solidFill>
                  <a:srgbClr val="000000"/>
                </a:solidFill>
              </a:rPr>
              <a:t>But if we divide the 1990s into before and after the Internet, growth has picked up since 1994.</a:t>
            </a:r>
          </a:p>
        </p:txBody>
      </p:sp>
      <p:pic>
        <p:nvPicPr>
          <p:cNvPr id="99334" name="Picture 9" descr="eop2502a"/>
          <p:cNvPicPr>
            <a:picLocks noChangeAspect="1" noChangeArrowheads="1"/>
          </p:cNvPicPr>
          <p:nvPr/>
        </p:nvPicPr>
        <p:blipFill>
          <a:blip r:embed="rId3"/>
          <a:srcRect/>
          <a:stretch>
            <a:fillRect/>
          </a:stretch>
        </p:blipFill>
        <p:spPr bwMode="auto">
          <a:xfrm>
            <a:off x="3733800" y="1524000"/>
            <a:ext cx="5143500" cy="4637088"/>
          </a:xfrm>
          <a:prstGeom prst="rect">
            <a:avLst/>
          </a:prstGeom>
          <a:noFill/>
          <a:ln w="9525">
            <a:noFill/>
            <a:miter lim="800000"/>
            <a:headEnd/>
            <a:tailEnd/>
          </a:ln>
        </p:spPr>
      </p:pic>
      <p:pic>
        <p:nvPicPr>
          <p:cNvPr id="99335" name="Picture 10" descr="eop2502b"/>
          <p:cNvPicPr>
            <a:picLocks noChangeAspect="1" noChangeArrowheads="1"/>
          </p:cNvPicPr>
          <p:nvPr/>
        </p:nvPicPr>
        <p:blipFill>
          <a:blip r:embed="rId4"/>
          <a:srcRect/>
          <a:stretch>
            <a:fillRect/>
          </a:stretch>
        </p:blipFill>
        <p:spPr bwMode="auto">
          <a:xfrm>
            <a:off x="3733800" y="1524000"/>
            <a:ext cx="5143500" cy="4637088"/>
          </a:xfrm>
          <a:prstGeom prst="rect">
            <a:avLst/>
          </a:prstGeom>
          <a:noFill/>
          <a:ln w="9525">
            <a:noFill/>
            <a:miter lim="800000"/>
            <a:headEnd/>
            <a:tailEnd/>
          </a:ln>
        </p:spPr>
      </p:pic>
      <p:pic>
        <p:nvPicPr>
          <p:cNvPr id="875531" name="Picture 11" descr="eop2502c"/>
          <p:cNvPicPr>
            <a:picLocks noChangeAspect="1" noChangeArrowheads="1"/>
          </p:cNvPicPr>
          <p:nvPr/>
        </p:nvPicPr>
        <p:blipFill>
          <a:blip r:embed="rId5"/>
          <a:srcRect/>
          <a:stretch>
            <a:fillRect/>
          </a:stretch>
        </p:blipFill>
        <p:spPr bwMode="auto">
          <a:xfrm>
            <a:off x="3733800" y="1524000"/>
            <a:ext cx="5143500" cy="463708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5523">
                                            <p:txEl>
                                              <p:pRg st="0" end="0"/>
                                            </p:txEl>
                                          </p:spTgt>
                                        </p:tgtEl>
                                        <p:attrNameLst>
                                          <p:attrName>style.visibility</p:attrName>
                                        </p:attrNameLst>
                                      </p:cBhvr>
                                      <p:to>
                                        <p:strVal val="visible"/>
                                      </p:to>
                                    </p:set>
                                    <p:animEffect transition="in" filter="wipe(left)">
                                      <p:cBhvr>
                                        <p:cTn id="7" dur="500"/>
                                        <p:tgtEl>
                                          <p:spTgt spid="8755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75524">
                                            <p:txEl>
                                              <p:pRg st="0" end="0"/>
                                            </p:txEl>
                                          </p:spTgt>
                                        </p:tgtEl>
                                        <p:attrNameLst>
                                          <p:attrName>style.visibility</p:attrName>
                                        </p:attrNameLst>
                                      </p:cBhvr>
                                      <p:to>
                                        <p:strVal val="visible"/>
                                      </p:to>
                                    </p:set>
                                    <p:animEffect transition="in" filter="wipe(left)">
                                      <p:cBhvr>
                                        <p:cTn id="12" dur="500"/>
                                        <p:tgtEl>
                                          <p:spTgt spid="8755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75528">
                                            <p:txEl>
                                              <p:pRg st="0" end="0"/>
                                            </p:txEl>
                                          </p:spTgt>
                                        </p:tgtEl>
                                        <p:attrNameLst>
                                          <p:attrName>style.visibility</p:attrName>
                                        </p:attrNameLst>
                                      </p:cBhvr>
                                      <p:to>
                                        <p:strVal val="visible"/>
                                      </p:to>
                                    </p:set>
                                    <p:animEffect transition="in" filter="wipe(left)">
                                      <p:cBhvr>
                                        <p:cTn id="17" dur="500"/>
                                        <p:tgtEl>
                                          <p:spTgt spid="87552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75531"/>
                                        </p:tgtEl>
                                        <p:attrNameLst>
                                          <p:attrName>style.visibility</p:attrName>
                                        </p:attrNameLst>
                                      </p:cBhvr>
                                      <p:to>
                                        <p:strVal val="visible"/>
                                      </p:to>
                                    </p:set>
                                    <p:animEffect transition="in" filter="wipe(down)">
                                      <p:cBhvr>
                                        <p:cTn id="22" dur="1000"/>
                                        <p:tgtEl>
                                          <p:spTgt spid="875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build="p" autoUpdateAnimBg="0"/>
      <p:bldP spid="875524" grpId="0" build="p" autoUpdateAnimBg="0"/>
      <p:bldP spid="875528"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9.2 THE SOURCES OF ECONOMIC GROWTH</a:t>
            </a:r>
            <a:endParaRPr lang="en-CA" smtClean="0"/>
          </a:p>
        </p:txBody>
      </p:sp>
      <p:pic>
        <p:nvPicPr>
          <p:cNvPr id="100355" name="Picture 5" descr="fig1001a"/>
          <p:cNvPicPr>
            <a:picLocks noChangeAspect="1" noChangeArrowheads="1"/>
          </p:cNvPicPr>
          <p:nvPr/>
        </p:nvPicPr>
        <p:blipFill>
          <a:blip r:embed="rId3"/>
          <a:srcRect/>
          <a:stretch>
            <a:fillRect/>
          </a:stretch>
        </p:blipFill>
        <p:spPr bwMode="auto">
          <a:xfrm>
            <a:off x="1524000" y="4152900"/>
            <a:ext cx="6096000" cy="2476500"/>
          </a:xfrm>
          <a:prstGeom prst="rect">
            <a:avLst/>
          </a:prstGeom>
          <a:noFill/>
          <a:ln w="9525">
            <a:noFill/>
            <a:miter lim="800000"/>
            <a:headEnd/>
            <a:tailEnd/>
          </a:ln>
        </p:spPr>
      </p:pic>
      <p:pic>
        <p:nvPicPr>
          <p:cNvPr id="100356" name="Picture 6" descr="fig1001b"/>
          <p:cNvPicPr>
            <a:picLocks noChangeAspect="1" noChangeArrowheads="1"/>
          </p:cNvPicPr>
          <p:nvPr/>
        </p:nvPicPr>
        <p:blipFill>
          <a:blip r:embed="rId4"/>
          <a:srcRect/>
          <a:stretch>
            <a:fillRect/>
          </a:stretch>
        </p:blipFill>
        <p:spPr bwMode="auto">
          <a:xfrm>
            <a:off x="1524000" y="4152900"/>
            <a:ext cx="6096000" cy="2476500"/>
          </a:xfrm>
          <a:prstGeom prst="rect">
            <a:avLst/>
          </a:prstGeom>
          <a:noFill/>
          <a:ln w="9525">
            <a:noFill/>
            <a:miter lim="800000"/>
            <a:headEnd/>
            <a:tailEnd/>
          </a:ln>
        </p:spPr>
      </p:pic>
      <p:pic>
        <p:nvPicPr>
          <p:cNvPr id="100357" name="Picture 7" descr="fig1001c"/>
          <p:cNvPicPr>
            <a:picLocks noChangeAspect="1" noChangeArrowheads="1"/>
          </p:cNvPicPr>
          <p:nvPr/>
        </p:nvPicPr>
        <p:blipFill>
          <a:blip r:embed="rId5"/>
          <a:srcRect/>
          <a:stretch>
            <a:fillRect/>
          </a:stretch>
        </p:blipFill>
        <p:spPr bwMode="auto">
          <a:xfrm>
            <a:off x="1524000" y="4152900"/>
            <a:ext cx="6096000" cy="2476500"/>
          </a:xfrm>
          <a:prstGeom prst="rect">
            <a:avLst/>
          </a:prstGeom>
          <a:noFill/>
          <a:ln w="9525">
            <a:noFill/>
            <a:miter lim="800000"/>
            <a:headEnd/>
            <a:tailEnd/>
          </a:ln>
        </p:spPr>
      </p:pic>
      <p:pic>
        <p:nvPicPr>
          <p:cNvPr id="100358" name="Picture 8" descr="fig1001d"/>
          <p:cNvPicPr>
            <a:picLocks noChangeAspect="1" noChangeArrowheads="1"/>
          </p:cNvPicPr>
          <p:nvPr/>
        </p:nvPicPr>
        <p:blipFill>
          <a:blip r:embed="rId6"/>
          <a:srcRect/>
          <a:stretch>
            <a:fillRect/>
          </a:stretch>
        </p:blipFill>
        <p:spPr bwMode="auto">
          <a:xfrm>
            <a:off x="1524000" y="4152900"/>
            <a:ext cx="6096000" cy="2476500"/>
          </a:xfrm>
          <a:prstGeom prst="rect">
            <a:avLst/>
          </a:prstGeom>
          <a:noFill/>
          <a:ln w="9525">
            <a:noFill/>
            <a:miter lim="800000"/>
            <a:headEnd/>
            <a:tailEnd/>
          </a:ln>
        </p:spPr>
      </p:pic>
      <p:pic>
        <p:nvPicPr>
          <p:cNvPr id="841737" name="Picture 9" descr="fig1001e"/>
          <p:cNvPicPr>
            <a:picLocks noChangeAspect="1" noChangeArrowheads="1"/>
          </p:cNvPicPr>
          <p:nvPr/>
        </p:nvPicPr>
        <p:blipFill>
          <a:blip r:embed="rId7"/>
          <a:srcRect/>
          <a:stretch>
            <a:fillRect/>
          </a:stretch>
        </p:blipFill>
        <p:spPr bwMode="auto">
          <a:xfrm>
            <a:off x="1524000" y="4152900"/>
            <a:ext cx="6096000" cy="2476500"/>
          </a:xfrm>
          <a:prstGeom prst="rect">
            <a:avLst/>
          </a:prstGeom>
          <a:noFill/>
          <a:ln w="9525">
            <a:noFill/>
            <a:miter lim="800000"/>
            <a:headEnd/>
            <a:tailEnd/>
          </a:ln>
        </p:spPr>
      </p:pic>
      <p:sp>
        <p:nvSpPr>
          <p:cNvPr id="841739" name="Rectangle 11"/>
          <p:cNvSpPr>
            <a:spLocks noGrp="1" noChangeArrowheads="1"/>
          </p:cNvSpPr>
          <p:nvPr>
            <p:ph type="body" idx="1"/>
          </p:nvPr>
        </p:nvSpPr>
        <p:spPr>
          <a:xfrm>
            <a:off x="609600" y="1752600"/>
            <a:ext cx="8001000" cy="2286000"/>
          </a:xfrm>
        </p:spPr>
        <p:txBody>
          <a:bodyPr/>
          <a:lstStyle/>
          <a:p>
            <a:pPr lvl="1" eaLnBrk="1" hangingPunct="1"/>
            <a:r>
              <a:rPr lang="en-US" altLang="en-US" smtClean="0"/>
              <a:t>Labor productivity growth depends on</a:t>
            </a:r>
            <a:endParaRPr lang="en-CA" smtClean="0"/>
          </a:p>
          <a:p>
            <a:pPr lvl="2" eaLnBrk="1" hangingPunct="1"/>
            <a:r>
              <a:rPr lang="en-US" altLang="en-US" smtClean="0"/>
              <a:t>Physical capital growth</a:t>
            </a:r>
          </a:p>
          <a:p>
            <a:pPr lvl="2" eaLnBrk="1" hangingPunct="1"/>
            <a:r>
              <a:rPr lang="en-US" altLang="en-US" smtClean="0"/>
              <a:t>Human capital growth</a:t>
            </a:r>
          </a:p>
          <a:p>
            <a:pPr lvl="2" eaLnBrk="1" hangingPunct="1"/>
            <a:r>
              <a:rPr lang="en-US" altLang="en-US" smtClean="0"/>
              <a:t>Technological advances</a:t>
            </a:r>
            <a:endParaRPr lang="en-CA" smtClean="0"/>
          </a:p>
          <a:p>
            <a:pPr lvl="1" eaLnBrk="1" hangingPunct="1"/>
            <a:endParaRPr lang="en-CA" smtClean="0"/>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41739">
                                            <p:txEl>
                                              <p:pRg st="1" end="1"/>
                                            </p:txEl>
                                          </p:spTgt>
                                        </p:tgtEl>
                                        <p:attrNameLst>
                                          <p:attrName>style.visibility</p:attrName>
                                        </p:attrNameLst>
                                      </p:cBhvr>
                                      <p:to>
                                        <p:strVal val="visible"/>
                                      </p:to>
                                    </p:set>
                                    <p:animEffect transition="in" filter="wipe(left)">
                                      <p:cBhvr>
                                        <p:cTn id="7" dur="500"/>
                                        <p:tgtEl>
                                          <p:spTgt spid="84173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41739">
                                            <p:txEl>
                                              <p:pRg st="2" end="2"/>
                                            </p:txEl>
                                          </p:spTgt>
                                        </p:tgtEl>
                                        <p:attrNameLst>
                                          <p:attrName>style.visibility</p:attrName>
                                        </p:attrNameLst>
                                      </p:cBhvr>
                                      <p:to>
                                        <p:strVal val="visible"/>
                                      </p:to>
                                    </p:set>
                                    <p:animEffect transition="in" filter="wipe(left)">
                                      <p:cBhvr>
                                        <p:cTn id="12" dur="500"/>
                                        <p:tgtEl>
                                          <p:spTgt spid="84173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41739">
                                            <p:txEl>
                                              <p:pRg st="3" end="3"/>
                                            </p:txEl>
                                          </p:spTgt>
                                        </p:tgtEl>
                                        <p:attrNameLst>
                                          <p:attrName>style.visibility</p:attrName>
                                        </p:attrNameLst>
                                      </p:cBhvr>
                                      <p:to>
                                        <p:strVal val="visible"/>
                                      </p:to>
                                    </p:set>
                                    <p:animEffect transition="in" filter="wipe(left)">
                                      <p:cBhvr>
                                        <p:cTn id="17" dur="500"/>
                                        <p:tgtEl>
                                          <p:spTgt spid="841739">
                                            <p:txEl>
                                              <p:pRg st="3" end="3"/>
                                            </p:txEl>
                                          </p:spTgt>
                                        </p:tgtEl>
                                      </p:cBhvr>
                                    </p:animEffect>
                                  </p:childTnLst>
                                </p:cTn>
                              </p:par>
                            </p:childTnLst>
                          </p:cTn>
                        </p:par>
                        <p:par>
                          <p:cTn id="18" fill="hold">
                            <p:stCondLst>
                              <p:cond delay="500"/>
                            </p:stCondLst>
                            <p:childTnLst>
                              <p:par>
                                <p:cTn id="19" presetID="22" presetClass="entr" presetSubtype="2" fill="hold" nodeType="afterEffect">
                                  <p:stCondLst>
                                    <p:cond delay="1000"/>
                                  </p:stCondLst>
                                  <p:childTnLst>
                                    <p:set>
                                      <p:cBhvr>
                                        <p:cTn id="20" dur="1" fill="hold">
                                          <p:stCondLst>
                                            <p:cond delay="0"/>
                                          </p:stCondLst>
                                        </p:cTn>
                                        <p:tgtEl>
                                          <p:spTgt spid="841737"/>
                                        </p:tgtEl>
                                        <p:attrNameLst>
                                          <p:attrName>style.visibility</p:attrName>
                                        </p:attrNameLst>
                                      </p:cBhvr>
                                      <p:to>
                                        <p:strVal val="visible"/>
                                      </p:to>
                                    </p:set>
                                    <p:animEffect transition="in" filter="wipe(right)">
                                      <p:cBhvr>
                                        <p:cTn id="21" dur="1000"/>
                                        <p:tgtEl>
                                          <p:spTgt spid="841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1739" grpId="0" build="p" bldLvl="5"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027"/>
          <p:cNvSpPr>
            <a:spLocks noChangeArrowheads="1"/>
          </p:cNvSpPr>
          <p:nvPr/>
        </p:nvSpPr>
        <p:spPr bwMode="auto">
          <a:xfrm>
            <a:off x="1371600" y="457200"/>
            <a:ext cx="5486400" cy="946150"/>
          </a:xfrm>
          <a:prstGeom prst="rect">
            <a:avLst/>
          </a:prstGeom>
          <a:noFill/>
          <a:ln w="9525">
            <a:noFill/>
            <a:miter lim="800000"/>
            <a:headEnd/>
            <a:tailEnd/>
          </a:ln>
        </p:spPr>
        <p:txBody>
          <a:bodyPr>
            <a:spAutoFit/>
          </a:bodyPr>
          <a:lstStyle/>
          <a:p>
            <a:r>
              <a:rPr lang="en-US" altLang="en-US" sz="2800" b="1">
                <a:solidFill>
                  <a:srgbClr val="00468F"/>
                </a:solidFill>
              </a:rPr>
              <a:t>U.S. Labor Productivity Growth Since 1960</a:t>
            </a:r>
          </a:p>
        </p:txBody>
      </p:sp>
      <p:sp>
        <p:nvSpPr>
          <p:cNvPr id="681988" name="Text Box 1028"/>
          <p:cNvSpPr txBox="1">
            <a:spLocks noChangeArrowheads="1"/>
          </p:cNvSpPr>
          <p:nvPr/>
        </p:nvSpPr>
        <p:spPr bwMode="auto">
          <a:xfrm>
            <a:off x="457200" y="1676400"/>
            <a:ext cx="8382000" cy="82232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The 1960s were years of rapid  human capital growth and technological change .</a:t>
            </a:r>
          </a:p>
        </p:txBody>
      </p:sp>
      <p:pic>
        <p:nvPicPr>
          <p:cNvPr id="101380" name="Picture 1036" descr="eou2501ba"/>
          <p:cNvPicPr>
            <a:picLocks noChangeAspect="1" noChangeArrowheads="1"/>
          </p:cNvPicPr>
          <p:nvPr/>
        </p:nvPicPr>
        <p:blipFill>
          <a:blip r:embed="rId3"/>
          <a:srcRect/>
          <a:stretch>
            <a:fillRect/>
          </a:stretch>
        </p:blipFill>
        <p:spPr bwMode="auto">
          <a:xfrm>
            <a:off x="990600" y="3124200"/>
            <a:ext cx="7313613" cy="3556000"/>
          </a:xfrm>
          <a:prstGeom prst="rect">
            <a:avLst/>
          </a:prstGeom>
          <a:noFill/>
          <a:ln w="9525">
            <a:noFill/>
            <a:miter lim="800000"/>
            <a:headEnd/>
            <a:tailEnd/>
          </a:ln>
        </p:spPr>
      </p:pic>
      <p:pic>
        <p:nvPicPr>
          <p:cNvPr id="681997" name="Picture 1037" descr="eou2501bb"/>
          <p:cNvPicPr>
            <a:picLocks noChangeAspect="1" noChangeArrowheads="1"/>
          </p:cNvPicPr>
          <p:nvPr/>
        </p:nvPicPr>
        <p:blipFill>
          <a:blip r:embed="rId4"/>
          <a:srcRect/>
          <a:stretch>
            <a:fillRect/>
          </a:stretch>
        </p:blipFill>
        <p:spPr bwMode="auto">
          <a:xfrm>
            <a:off x="990600" y="3124200"/>
            <a:ext cx="7313613" cy="3556000"/>
          </a:xfrm>
          <a:prstGeom prst="rect">
            <a:avLst/>
          </a:prstGeom>
          <a:noFill/>
          <a:ln w="9525">
            <a:noFill/>
            <a:miter lim="800000"/>
            <a:headEnd/>
            <a:tailEnd/>
          </a:ln>
        </p:spPr>
      </p:pic>
      <p:pic>
        <p:nvPicPr>
          <p:cNvPr id="681998" name="Picture 1038" descr="eou2501bc"/>
          <p:cNvPicPr>
            <a:picLocks noChangeAspect="1" noChangeArrowheads="1"/>
          </p:cNvPicPr>
          <p:nvPr/>
        </p:nvPicPr>
        <p:blipFill>
          <a:blip r:embed="rId5"/>
          <a:srcRect/>
          <a:stretch>
            <a:fillRect/>
          </a:stretch>
        </p:blipFill>
        <p:spPr bwMode="auto">
          <a:xfrm>
            <a:off x="990600" y="3124200"/>
            <a:ext cx="7313613" cy="3556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81988"/>
                                        </p:tgtEl>
                                        <p:attrNameLst>
                                          <p:attrName>style.visibility</p:attrName>
                                        </p:attrNameLst>
                                      </p:cBhvr>
                                      <p:to>
                                        <p:strVal val="visible"/>
                                      </p:to>
                                    </p:set>
                                    <p:animEffect transition="in" filter="wipe(left)">
                                      <p:cBhvr>
                                        <p:cTn id="7" dur="500"/>
                                        <p:tgtEl>
                                          <p:spTgt spid="6819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81997"/>
                                        </p:tgtEl>
                                        <p:attrNameLst>
                                          <p:attrName>style.visibility</p:attrName>
                                        </p:attrNameLst>
                                      </p:cBhvr>
                                      <p:to>
                                        <p:strVal val="visible"/>
                                      </p:to>
                                    </p:set>
                                    <p:animEffect transition="in" filter="wipe(left)">
                                      <p:cBhvr>
                                        <p:cTn id="12" dur="1000"/>
                                        <p:tgtEl>
                                          <p:spTgt spid="6819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81998"/>
                                        </p:tgtEl>
                                        <p:attrNameLst>
                                          <p:attrName>style.visibility</p:attrName>
                                        </p:attrNameLst>
                                      </p:cBhvr>
                                      <p:to>
                                        <p:strVal val="visible"/>
                                      </p:to>
                                    </p:set>
                                    <p:animEffect transition="in" filter="wipe(left)">
                                      <p:cBhvr>
                                        <p:cTn id="17" dur="1000"/>
                                        <p:tgtEl>
                                          <p:spTgt spid="681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8"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371600" y="457200"/>
            <a:ext cx="5486400" cy="946150"/>
          </a:xfrm>
          <a:prstGeom prst="rect">
            <a:avLst/>
          </a:prstGeom>
          <a:noFill/>
          <a:ln w="9525">
            <a:noFill/>
            <a:miter lim="800000"/>
            <a:headEnd/>
            <a:tailEnd/>
          </a:ln>
        </p:spPr>
        <p:txBody>
          <a:bodyPr>
            <a:spAutoFit/>
          </a:bodyPr>
          <a:lstStyle/>
          <a:p>
            <a:r>
              <a:rPr lang="en-US" altLang="en-US" sz="2800" b="1">
                <a:solidFill>
                  <a:srgbClr val="00468F"/>
                </a:solidFill>
              </a:rPr>
              <a:t>U.S. Labor Productivity Growth Since 1960</a:t>
            </a:r>
          </a:p>
        </p:txBody>
      </p:sp>
      <p:sp>
        <p:nvSpPr>
          <p:cNvPr id="870404" name="Text Box 4"/>
          <p:cNvSpPr txBox="1">
            <a:spLocks noChangeArrowheads="1"/>
          </p:cNvSpPr>
          <p:nvPr/>
        </p:nvSpPr>
        <p:spPr bwMode="auto">
          <a:xfrm>
            <a:off x="609600" y="1447800"/>
            <a:ext cx="7924800" cy="1370013"/>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The contribution of human capital growth and technological change slowed during the 1970s.</a:t>
            </a:r>
          </a:p>
          <a:p>
            <a:pPr>
              <a:spcBef>
                <a:spcPct val="50000"/>
              </a:spcBef>
            </a:pPr>
            <a:r>
              <a:rPr lang="en-US" altLang="en-US" sz="2400">
                <a:solidFill>
                  <a:srgbClr val="000000"/>
                </a:solidFill>
              </a:rPr>
              <a:t>Why?</a:t>
            </a:r>
          </a:p>
        </p:txBody>
      </p:sp>
      <p:pic>
        <p:nvPicPr>
          <p:cNvPr id="102404" name="Picture 10" descr="eou2501bc"/>
          <p:cNvPicPr>
            <a:picLocks noChangeAspect="1" noChangeArrowheads="1"/>
          </p:cNvPicPr>
          <p:nvPr/>
        </p:nvPicPr>
        <p:blipFill>
          <a:blip r:embed="rId3"/>
          <a:srcRect/>
          <a:stretch>
            <a:fillRect/>
          </a:stretch>
        </p:blipFill>
        <p:spPr bwMode="auto">
          <a:xfrm>
            <a:off x="990600" y="3124200"/>
            <a:ext cx="7313613" cy="35560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70404"/>
                                        </p:tgtEl>
                                        <p:attrNameLst>
                                          <p:attrName>style.visibility</p:attrName>
                                        </p:attrNameLst>
                                      </p:cBhvr>
                                      <p:to>
                                        <p:strVal val="visible"/>
                                      </p:to>
                                    </p:set>
                                    <p:animEffect transition="in" filter="wipe(left)">
                                      <p:cBhvr>
                                        <p:cTn id="7" dur="500"/>
                                        <p:tgtEl>
                                          <p:spTgt spid="8704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04"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1371600" y="457200"/>
            <a:ext cx="5791200" cy="946150"/>
          </a:xfrm>
          <a:prstGeom prst="rect">
            <a:avLst/>
          </a:prstGeom>
          <a:noFill/>
          <a:ln w="9525">
            <a:noFill/>
            <a:miter lim="800000"/>
            <a:headEnd/>
            <a:tailEnd/>
          </a:ln>
        </p:spPr>
        <p:txBody>
          <a:bodyPr>
            <a:spAutoFit/>
          </a:bodyPr>
          <a:lstStyle/>
          <a:p>
            <a:r>
              <a:rPr lang="en-US" altLang="en-US" sz="2800" b="1">
                <a:solidFill>
                  <a:srgbClr val="00468F"/>
                </a:solidFill>
              </a:rPr>
              <a:t>U.S. Labor Productivity Growth Since 1960</a:t>
            </a:r>
            <a:endParaRPr lang="en-US" altLang="en-US" sz="2800">
              <a:solidFill>
                <a:srgbClr val="00468F"/>
              </a:solidFill>
              <a:latin typeface="Charcoal"/>
            </a:endParaRPr>
          </a:p>
        </p:txBody>
      </p:sp>
      <p:sp>
        <p:nvSpPr>
          <p:cNvPr id="866307" name="Text Box 3"/>
          <p:cNvSpPr txBox="1">
            <a:spLocks noChangeArrowheads="1"/>
          </p:cNvSpPr>
          <p:nvPr/>
        </p:nvSpPr>
        <p:spPr bwMode="auto">
          <a:xfrm>
            <a:off x="762000" y="1752600"/>
            <a:ext cx="7696200" cy="1735138"/>
          </a:xfrm>
          <a:prstGeom prst="rect">
            <a:avLst/>
          </a:prstGeom>
          <a:noFill/>
          <a:ln w="9525">
            <a:noFill/>
            <a:miter lim="800000"/>
            <a:headEnd/>
            <a:tailEnd/>
          </a:ln>
        </p:spPr>
        <p:txBody>
          <a:bodyPr>
            <a:spAutoFit/>
          </a:bodyPr>
          <a:lstStyle/>
          <a:p>
            <a:pPr>
              <a:spcBef>
                <a:spcPct val="50000"/>
              </a:spcBef>
              <a:tabLst>
                <a:tab pos="344488" algn="l"/>
              </a:tabLst>
            </a:pPr>
            <a:r>
              <a:rPr lang="en-US" altLang="en-US" sz="2400">
                <a:solidFill>
                  <a:srgbClr val="000000"/>
                </a:solidFill>
              </a:rPr>
              <a:t>Three reasons:</a:t>
            </a:r>
          </a:p>
          <a:p>
            <a:pPr>
              <a:spcBef>
                <a:spcPct val="50000"/>
              </a:spcBef>
              <a:tabLst>
                <a:tab pos="344488" algn="l"/>
              </a:tabLst>
            </a:pPr>
            <a:r>
              <a:rPr lang="en-US" altLang="en-US" sz="2400">
                <a:solidFill>
                  <a:srgbClr val="000000"/>
                </a:solidFill>
              </a:rPr>
              <a:t>1. Oil price hikes in 1973</a:t>
            </a:r>
            <a:r>
              <a:rPr lang="en-US" altLang="en-US" sz="2400">
                <a:solidFill>
                  <a:srgbClr val="000000"/>
                </a:solidFill>
                <a:cs typeface="Arial" pitchFamily="34" charset="0"/>
                <a:sym typeface="Symbol" pitchFamily="18" charset="2"/>
              </a:rPr>
              <a:t>1974 and in </a:t>
            </a:r>
            <a:r>
              <a:rPr lang="en-US" altLang="en-US" sz="2400">
                <a:solidFill>
                  <a:srgbClr val="000000"/>
                </a:solidFill>
              </a:rPr>
              <a:t>1979</a:t>
            </a:r>
            <a:r>
              <a:rPr lang="en-US" altLang="en-US" sz="2400">
                <a:solidFill>
                  <a:srgbClr val="000000"/>
                </a:solidFill>
                <a:sym typeface="Symbol" pitchFamily="18" charset="2"/>
              </a:rPr>
              <a:t>1980 	</a:t>
            </a:r>
            <a:r>
              <a:rPr lang="en-US" altLang="en-US" sz="2400">
                <a:solidFill>
                  <a:srgbClr val="000000"/>
                </a:solidFill>
                <a:cs typeface="Arial" pitchFamily="34" charset="0"/>
                <a:sym typeface="Symbol" pitchFamily="18" charset="2"/>
              </a:rPr>
              <a:t>diverted technological change toward saving </a:t>
            </a:r>
            <a:r>
              <a:rPr lang="en-US" altLang="en-US" sz="2400">
                <a:solidFill>
                  <a:srgbClr val="000000"/>
                </a:solidFill>
                <a:sym typeface="Symbol" pitchFamily="18" charset="2"/>
              </a:rPr>
              <a:t>energy </a:t>
            </a:r>
            <a:r>
              <a:rPr lang="en-US" altLang="en-US" sz="2400">
                <a:solidFill>
                  <a:srgbClr val="000000"/>
                </a:solidFill>
                <a:cs typeface="Arial" pitchFamily="34" charset="0"/>
                <a:sym typeface="Symbol" pitchFamily="18" charset="2"/>
              </a:rPr>
              <a:t>	rather than increasing labor productivity.</a:t>
            </a:r>
          </a:p>
        </p:txBody>
      </p:sp>
      <p:sp>
        <p:nvSpPr>
          <p:cNvPr id="866312" name="Text Box 8"/>
          <p:cNvSpPr txBox="1">
            <a:spLocks noChangeArrowheads="1"/>
          </p:cNvSpPr>
          <p:nvPr/>
        </p:nvSpPr>
        <p:spPr bwMode="auto">
          <a:xfrm>
            <a:off x="762000" y="3629025"/>
            <a:ext cx="7696200" cy="1187450"/>
          </a:xfrm>
          <a:prstGeom prst="rect">
            <a:avLst/>
          </a:prstGeom>
          <a:noFill/>
          <a:ln w="9525">
            <a:noFill/>
            <a:miter lim="800000"/>
            <a:headEnd/>
            <a:tailEnd/>
          </a:ln>
        </p:spPr>
        <p:txBody>
          <a:bodyPr>
            <a:spAutoFit/>
          </a:bodyPr>
          <a:lstStyle/>
          <a:p>
            <a:pPr>
              <a:spcBef>
                <a:spcPct val="50000"/>
              </a:spcBef>
              <a:tabLst>
                <a:tab pos="344488" algn="l"/>
              </a:tabLst>
            </a:pPr>
            <a:r>
              <a:rPr lang="en-US" altLang="en-US" sz="2400">
                <a:solidFill>
                  <a:srgbClr val="000000"/>
                </a:solidFill>
              </a:rPr>
              <a:t>2. Taxes and government regulation increased during 	the late 1960s and 1970s, which weakened 	incentives and labor productivity growth slowed.</a:t>
            </a:r>
          </a:p>
        </p:txBody>
      </p:sp>
      <p:sp>
        <p:nvSpPr>
          <p:cNvPr id="866313" name="Text Box 9"/>
          <p:cNvSpPr txBox="1">
            <a:spLocks noChangeArrowheads="1"/>
          </p:cNvSpPr>
          <p:nvPr/>
        </p:nvSpPr>
        <p:spPr bwMode="auto">
          <a:xfrm>
            <a:off x="762000" y="5000625"/>
            <a:ext cx="7696200" cy="1187450"/>
          </a:xfrm>
          <a:prstGeom prst="rect">
            <a:avLst/>
          </a:prstGeom>
          <a:noFill/>
          <a:ln w="9525">
            <a:noFill/>
            <a:miter lim="800000"/>
            <a:headEnd/>
            <a:tailEnd/>
          </a:ln>
        </p:spPr>
        <p:txBody>
          <a:bodyPr>
            <a:spAutoFit/>
          </a:bodyPr>
          <a:lstStyle/>
          <a:p>
            <a:pPr>
              <a:spcBef>
                <a:spcPct val="50000"/>
              </a:spcBef>
              <a:tabLst>
                <a:tab pos="344488" algn="l"/>
              </a:tabLst>
            </a:pPr>
            <a:r>
              <a:rPr lang="en-US" altLang="en-US" sz="2400">
                <a:solidFill>
                  <a:srgbClr val="000000"/>
                </a:solidFill>
              </a:rPr>
              <a:t>3. Rapid inflation distorted saving and investment 	decisions and shortened the time horizon over which 	firms made their borrowing and lending plans.</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6307">
                                            <p:txEl>
                                              <p:pRg st="0" end="0"/>
                                            </p:txEl>
                                          </p:spTgt>
                                        </p:tgtEl>
                                        <p:attrNameLst>
                                          <p:attrName>style.visibility</p:attrName>
                                        </p:attrNameLst>
                                      </p:cBhvr>
                                      <p:to>
                                        <p:strVal val="visible"/>
                                      </p:to>
                                    </p:set>
                                    <p:animEffect transition="in" filter="wipe(left)">
                                      <p:cBhvr>
                                        <p:cTn id="7" dur="500"/>
                                        <p:tgtEl>
                                          <p:spTgt spid="8663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66307">
                                            <p:txEl>
                                              <p:pRg st="1" end="1"/>
                                            </p:txEl>
                                          </p:spTgt>
                                        </p:tgtEl>
                                        <p:attrNameLst>
                                          <p:attrName>style.visibility</p:attrName>
                                        </p:attrNameLst>
                                      </p:cBhvr>
                                      <p:to>
                                        <p:strVal val="visible"/>
                                      </p:to>
                                    </p:set>
                                    <p:animEffect transition="in" filter="wipe(left)">
                                      <p:cBhvr>
                                        <p:cTn id="12" dur="500"/>
                                        <p:tgtEl>
                                          <p:spTgt spid="8663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66312"/>
                                        </p:tgtEl>
                                        <p:attrNameLst>
                                          <p:attrName>style.visibility</p:attrName>
                                        </p:attrNameLst>
                                      </p:cBhvr>
                                      <p:to>
                                        <p:strVal val="visible"/>
                                      </p:to>
                                    </p:set>
                                    <p:animEffect transition="in" filter="wipe(left)">
                                      <p:cBhvr>
                                        <p:cTn id="17" dur="500"/>
                                        <p:tgtEl>
                                          <p:spTgt spid="8663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66313"/>
                                        </p:tgtEl>
                                        <p:attrNameLst>
                                          <p:attrName>style.visibility</p:attrName>
                                        </p:attrNameLst>
                                      </p:cBhvr>
                                      <p:to>
                                        <p:strVal val="visible"/>
                                      </p:to>
                                    </p:set>
                                    <p:animEffect transition="in" filter="wipe(left)">
                                      <p:cBhvr>
                                        <p:cTn id="22" dur="500"/>
                                        <p:tgtEl>
                                          <p:spTgt spid="866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307" grpId="0" build="p" autoUpdateAnimBg="0"/>
      <p:bldP spid="866312" grpId="0" autoUpdateAnimBg="0"/>
      <p:bldP spid="866313"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371600" y="457200"/>
            <a:ext cx="5867400" cy="946150"/>
          </a:xfrm>
          <a:prstGeom prst="rect">
            <a:avLst/>
          </a:prstGeom>
          <a:noFill/>
          <a:ln w="9525">
            <a:noFill/>
            <a:miter lim="800000"/>
            <a:headEnd/>
            <a:tailEnd/>
          </a:ln>
        </p:spPr>
        <p:txBody>
          <a:bodyPr>
            <a:spAutoFit/>
          </a:bodyPr>
          <a:lstStyle/>
          <a:p>
            <a:r>
              <a:rPr lang="en-US" altLang="en-US" sz="2800" b="1">
                <a:solidFill>
                  <a:srgbClr val="00468F"/>
                </a:solidFill>
              </a:rPr>
              <a:t>U.S. Labor Productivity Growth Since 1960</a:t>
            </a:r>
            <a:endParaRPr lang="en-US" altLang="en-US" sz="2800">
              <a:solidFill>
                <a:srgbClr val="00468F"/>
              </a:solidFill>
              <a:latin typeface="Charcoal"/>
            </a:endParaRPr>
          </a:p>
        </p:txBody>
      </p:sp>
      <p:sp>
        <p:nvSpPr>
          <p:cNvPr id="869383" name="Text Box 7"/>
          <p:cNvSpPr txBox="1">
            <a:spLocks noChangeArrowheads="1"/>
          </p:cNvSpPr>
          <p:nvPr/>
        </p:nvSpPr>
        <p:spPr bwMode="auto">
          <a:xfrm>
            <a:off x="762000" y="1981200"/>
            <a:ext cx="7543800" cy="2100263"/>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The contribution of human capital and technological change remained low until the new economy era of the 1990s, when…</a:t>
            </a:r>
          </a:p>
          <a:p>
            <a:pPr>
              <a:spcBef>
                <a:spcPct val="50000"/>
              </a:spcBef>
            </a:pPr>
            <a:r>
              <a:rPr lang="en-US" altLang="en-US" sz="2400">
                <a:solidFill>
                  <a:srgbClr val="000000"/>
                </a:solidFill>
              </a:rPr>
              <a:t>Computer and information technologies kicked in to bring faster labor productivity growth again.</a:t>
            </a:r>
          </a:p>
        </p:txBody>
      </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69383">
                                            <p:txEl>
                                              <p:pRg st="0" end="0"/>
                                            </p:txEl>
                                          </p:spTgt>
                                        </p:tgtEl>
                                        <p:attrNameLst>
                                          <p:attrName>style.visibility</p:attrName>
                                        </p:attrNameLst>
                                      </p:cBhvr>
                                      <p:to>
                                        <p:strVal val="visible"/>
                                      </p:to>
                                    </p:set>
                                    <p:animEffect transition="in" filter="wipe(left)">
                                      <p:cBhvr>
                                        <p:cTn id="7" dur="500"/>
                                        <p:tgtEl>
                                          <p:spTgt spid="86938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69383">
                                            <p:txEl>
                                              <p:pRg st="1" end="1"/>
                                            </p:txEl>
                                          </p:spTgt>
                                        </p:tgtEl>
                                        <p:attrNameLst>
                                          <p:attrName>style.visibility</p:attrName>
                                        </p:attrNameLst>
                                      </p:cBhvr>
                                      <p:to>
                                        <p:strVal val="visible"/>
                                      </p:to>
                                    </p:set>
                                    <p:animEffect transition="in" filter="wipe(left)">
                                      <p:cBhvr>
                                        <p:cTn id="12" dur="500"/>
                                        <p:tgtEl>
                                          <p:spTgt spid="8693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165275" y="219670"/>
            <a:ext cx="277832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PPF &amp; PF</a:t>
            </a:r>
          </a:p>
        </p:txBody>
      </p:sp>
      <p:cxnSp>
        <p:nvCxnSpPr>
          <p:cNvPr id="7" name="Straight Connector 6"/>
          <p:cNvCxnSpPr/>
          <p:nvPr/>
        </p:nvCxnSpPr>
        <p:spPr>
          <a:xfrm rot="5400000">
            <a:off x="-228599"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192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965" name="TextBox 12"/>
          <p:cNvSpPr txBox="1">
            <a:spLocks noChangeArrowheads="1"/>
          </p:cNvSpPr>
          <p:nvPr/>
        </p:nvSpPr>
        <p:spPr bwMode="auto">
          <a:xfrm>
            <a:off x="3657600" y="3581400"/>
            <a:ext cx="52705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PPF</a:t>
            </a:r>
          </a:p>
        </p:txBody>
      </p:sp>
      <p:sp>
        <p:nvSpPr>
          <p:cNvPr id="40966" name="TextBox 13"/>
          <p:cNvSpPr txBox="1">
            <a:spLocks noChangeArrowheads="1"/>
          </p:cNvSpPr>
          <p:nvPr/>
        </p:nvSpPr>
        <p:spPr bwMode="auto">
          <a:xfrm>
            <a:off x="533400" y="1143000"/>
            <a:ext cx="695325" cy="646113"/>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rPr>
              <a:t>Good</a:t>
            </a:r>
          </a:p>
          <a:p>
            <a:pPr algn="ctr"/>
            <a:r>
              <a:rPr lang="en-US">
                <a:solidFill>
                  <a:srgbClr val="000000"/>
                </a:solidFill>
                <a:latin typeface="Calibri" pitchFamily="34" charset="0"/>
              </a:rPr>
              <a:t>x</a:t>
            </a:r>
          </a:p>
        </p:txBody>
      </p:sp>
      <p:cxnSp>
        <p:nvCxnSpPr>
          <p:cNvPr id="29" name="Straight Connector 28"/>
          <p:cNvCxnSpPr/>
          <p:nvPr/>
        </p:nvCxnSpPr>
        <p:spPr>
          <a:xfrm rot="5400000">
            <a:off x="3962401"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102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40969" name="TextBox 32"/>
          <p:cNvSpPr txBox="1">
            <a:spLocks noChangeArrowheads="1"/>
          </p:cNvSpPr>
          <p:nvPr/>
        </p:nvSpPr>
        <p:spPr bwMode="auto">
          <a:xfrm>
            <a:off x="7924800" y="1295400"/>
            <a:ext cx="4095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PF</a:t>
            </a:r>
          </a:p>
        </p:txBody>
      </p:sp>
      <p:sp>
        <p:nvSpPr>
          <p:cNvPr id="40970" name="TextBox 33"/>
          <p:cNvSpPr txBox="1">
            <a:spLocks noChangeArrowheads="1"/>
          </p:cNvSpPr>
          <p:nvPr/>
        </p:nvSpPr>
        <p:spPr bwMode="auto">
          <a:xfrm>
            <a:off x="4724400" y="1143000"/>
            <a:ext cx="71437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RGDP</a:t>
            </a:r>
          </a:p>
        </p:txBody>
      </p:sp>
      <p:sp>
        <p:nvSpPr>
          <p:cNvPr id="46" name="Freeform 45"/>
          <p:cNvSpPr/>
          <p:nvPr/>
        </p:nvSpPr>
        <p:spPr>
          <a:xfrm>
            <a:off x="1233488" y="1593850"/>
            <a:ext cx="2493962" cy="2465388"/>
          </a:xfrm>
          <a:custGeom>
            <a:avLst/>
            <a:gdLst>
              <a:gd name="connsiteX0" fmla="*/ 0 w 2493818"/>
              <a:gd name="connsiteY0" fmla="*/ 0 h 2466109"/>
              <a:gd name="connsiteX1" fmla="*/ 1704109 w 2493818"/>
              <a:gd name="connsiteY1" fmla="*/ 540327 h 2466109"/>
              <a:gd name="connsiteX2" fmla="*/ 2493818 w 2493818"/>
              <a:gd name="connsiteY2" fmla="*/ 2466109 h 2466109"/>
            </a:gdLst>
            <a:ahLst/>
            <a:cxnLst>
              <a:cxn ang="0">
                <a:pos x="connsiteX0" y="connsiteY0"/>
              </a:cxn>
              <a:cxn ang="0">
                <a:pos x="connsiteX1" y="connsiteY1"/>
              </a:cxn>
              <a:cxn ang="0">
                <a:pos x="connsiteX2" y="connsiteY2"/>
              </a:cxn>
            </a:cxnLst>
            <a:rect l="l" t="t" r="r" b="b"/>
            <a:pathLst>
              <a:path w="2493818" h="2466109">
                <a:moveTo>
                  <a:pt x="0" y="0"/>
                </a:moveTo>
                <a:cubicBezTo>
                  <a:pt x="644236" y="64654"/>
                  <a:pt x="1288473" y="129309"/>
                  <a:pt x="1704109" y="540327"/>
                </a:cubicBezTo>
                <a:cubicBezTo>
                  <a:pt x="2119745" y="951345"/>
                  <a:pt x="2362200" y="2105891"/>
                  <a:pt x="2493818" y="2466109"/>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48" name="Freeform 47"/>
          <p:cNvSpPr/>
          <p:nvPr/>
        </p:nvSpPr>
        <p:spPr>
          <a:xfrm>
            <a:off x="5416550" y="1593850"/>
            <a:ext cx="2341563" cy="2451100"/>
          </a:xfrm>
          <a:custGeom>
            <a:avLst/>
            <a:gdLst>
              <a:gd name="connsiteX0" fmla="*/ 0 w 2341418"/>
              <a:gd name="connsiteY0" fmla="*/ 2452254 h 2452254"/>
              <a:gd name="connsiteX1" fmla="*/ 817418 w 2341418"/>
              <a:gd name="connsiteY1" fmla="*/ 803563 h 2452254"/>
              <a:gd name="connsiteX2" fmla="*/ 2341418 w 2341418"/>
              <a:gd name="connsiteY2" fmla="*/ 0 h 2452254"/>
            </a:gdLst>
            <a:ahLst/>
            <a:cxnLst>
              <a:cxn ang="0">
                <a:pos x="connsiteX0" y="connsiteY0"/>
              </a:cxn>
              <a:cxn ang="0">
                <a:pos x="connsiteX1" y="connsiteY1"/>
              </a:cxn>
              <a:cxn ang="0">
                <a:pos x="connsiteX2" y="connsiteY2"/>
              </a:cxn>
            </a:cxnLst>
            <a:rect l="l" t="t" r="r" b="b"/>
            <a:pathLst>
              <a:path w="2341418" h="2452254">
                <a:moveTo>
                  <a:pt x="0" y="2452254"/>
                </a:moveTo>
                <a:cubicBezTo>
                  <a:pt x="213591" y="1832263"/>
                  <a:pt x="427182" y="1212272"/>
                  <a:pt x="817418" y="803563"/>
                </a:cubicBezTo>
                <a:cubicBezTo>
                  <a:pt x="1207654" y="394854"/>
                  <a:pt x="2341418" y="0"/>
                  <a:pt x="2341418" y="0"/>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solidFill>
                <a:prstClr val="black"/>
              </a:solidFill>
            </a:endParaRPr>
          </a:p>
        </p:txBody>
      </p:sp>
      <p:sp>
        <p:nvSpPr>
          <p:cNvPr id="40973" name="TextBox 48"/>
          <p:cNvSpPr txBox="1">
            <a:spLocks noChangeArrowheads="1"/>
          </p:cNvSpPr>
          <p:nvPr/>
        </p:nvSpPr>
        <p:spPr bwMode="auto">
          <a:xfrm>
            <a:off x="3629025" y="4038600"/>
            <a:ext cx="777875" cy="646113"/>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rPr>
              <a:t>GOOD</a:t>
            </a:r>
          </a:p>
          <a:p>
            <a:pPr algn="ctr"/>
            <a:r>
              <a:rPr lang="en-US">
                <a:solidFill>
                  <a:srgbClr val="000000"/>
                </a:solidFill>
                <a:latin typeface="Calibri" pitchFamily="34" charset="0"/>
              </a:rPr>
              <a:t>y</a:t>
            </a:r>
          </a:p>
        </p:txBody>
      </p:sp>
      <p:sp>
        <p:nvSpPr>
          <p:cNvPr id="40974" name="TextBox 49"/>
          <p:cNvSpPr txBox="1">
            <a:spLocks noChangeArrowheads="1"/>
          </p:cNvSpPr>
          <p:nvPr/>
        </p:nvSpPr>
        <p:spPr bwMode="auto">
          <a:xfrm>
            <a:off x="7908925" y="4038600"/>
            <a:ext cx="717550" cy="369888"/>
          </a:xfrm>
          <a:prstGeom prst="rect">
            <a:avLst/>
          </a:prstGeom>
          <a:noFill/>
          <a:ln w="9525">
            <a:noFill/>
            <a:miter lim="800000"/>
            <a:headEnd/>
            <a:tailEnd/>
          </a:ln>
        </p:spPr>
        <p:txBody>
          <a:bodyPr wrap="none">
            <a:spAutoFit/>
          </a:bodyPr>
          <a:lstStyle/>
          <a:p>
            <a:pPr algn="ctr"/>
            <a:r>
              <a:rPr lang="en-US">
                <a:solidFill>
                  <a:srgbClr val="000000"/>
                </a:solidFill>
                <a:latin typeface="Calibri" pitchFamily="34" charset="0"/>
              </a:rPr>
              <a:t>Labor</a:t>
            </a:r>
          </a:p>
        </p:txBody>
      </p:sp>
      <p:sp>
        <p:nvSpPr>
          <p:cNvPr id="40975" name="TextBox 50"/>
          <p:cNvSpPr txBox="1">
            <a:spLocks noChangeArrowheads="1"/>
          </p:cNvSpPr>
          <p:nvPr/>
        </p:nvSpPr>
        <p:spPr bwMode="auto">
          <a:xfrm>
            <a:off x="1524000" y="2971800"/>
            <a:ext cx="15240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Attainable, inefficient</a:t>
            </a:r>
          </a:p>
        </p:txBody>
      </p:sp>
      <p:sp>
        <p:nvSpPr>
          <p:cNvPr id="40976" name="TextBox 51"/>
          <p:cNvSpPr txBox="1">
            <a:spLocks noChangeArrowheads="1"/>
          </p:cNvSpPr>
          <p:nvPr/>
        </p:nvSpPr>
        <p:spPr bwMode="auto">
          <a:xfrm>
            <a:off x="6553200" y="2971800"/>
            <a:ext cx="823913"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Attainable</a:t>
            </a:r>
          </a:p>
        </p:txBody>
      </p:sp>
      <p:sp>
        <p:nvSpPr>
          <p:cNvPr id="40977" name="TextBox 52"/>
          <p:cNvSpPr txBox="1">
            <a:spLocks noChangeArrowheads="1"/>
          </p:cNvSpPr>
          <p:nvPr/>
        </p:nvSpPr>
        <p:spPr bwMode="auto">
          <a:xfrm>
            <a:off x="5562600" y="1676400"/>
            <a:ext cx="9906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Unattainable</a:t>
            </a:r>
          </a:p>
        </p:txBody>
      </p:sp>
      <p:sp>
        <p:nvSpPr>
          <p:cNvPr id="40978" name="TextBox 53"/>
          <p:cNvSpPr txBox="1">
            <a:spLocks noChangeArrowheads="1"/>
          </p:cNvSpPr>
          <p:nvPr/>
        </p:nvSpPr>
        <p:spPr bwMode="auto">
          <a:xfrm>
            <a:off x="3352800" y="2133600"/>
            <a:ext cx="990600"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Unattainable</a:t>
            </a:r>
          </a:p>
        </p:txBody>
      </p:sp>
      <p:sp>
        <p:nvSpPr>
          <p:cNvPr id="40979" name="TextBox 54"/>
          <p:cNvSpPr txBox="1">
            <a:spLocks noChangeArrowheads="1"/>
          </p:cNvSpPr>
          <p:nvPr/>
        </p:nvSpPr>
        <p:spPr bwMode="auto">
          <a:xfrm>
            <a:off x="1828800" y="1371600"/>
            <a:ext cx="1408113" cy="276225"/>
          </a:xfrm>
          <a:prstGeom prst="rect">
            <a:avLst/>
          </a:prstGeom>
          <a:noFill/>
          <a:ln w="9525">
            <a:noFill/>
            <a:miter lim="800000"/>
            <a:headEnd/>
            <a:tailEnd/>
          </a:ln>
        </p:spPr>
        <p:txBody>
          <a:bodyPr wrap="none">
            <a:spAutoFit/>
          </a:bodyPr>
          <a:lstStyle/>
          <a:p>
            <a:r>
              <a:rPr lang="en-US" sz="1200">
                <a:solidFill>
                  <a:srgbClr val="000000"/>
                </a:solidFill>
                <a:latin typeface="Calibri" pitchFamily="34" charset="0"/>
              </a:rPr>
              <a:t>Attainable, efficient</a:t>
            </a:r>
          </a:p>
        </p:txBody>
      </p:sp>
      <p:cxnSp>
        <p:nvCxnSpPr>
          <p:cNvPr id="57" name="Straight Arrow Connector 56"/>
          <p:cNvCxnSpPr>
            <a:stCxn id="40979" idx="2"/>
          </p:cNvCxnSpPr>
          <p:nvPr/>
        </p:nvCxnSpPr>
        <p:spPr>
          <a:xfrm rot="5400000">
            <a:off x="2357437" y="1576388"/>
            <a:ext cx="104775" cy="2476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ChangeArrowheads="1"/>
          </p:cNvSpPr>
          <p:nvPr/>
        </p:nvSpPr>
        <p:spPr bwMode="auto">
          <a:xfrm>
            <a:off x="1295400" y="457200"/>
            <a:ext cx="7086600" cy="946150"/>
          </a:xfrm>
          <a:prstGeom prst="rect">
            <a:avLst/>
          </a:prstGeom>
          <a:noFill/>
          <a:ln w="9525">
            <a:noFill/>
            <a:miter lim="800000"/>
            <a:headEnd/>
            <a:tailEnd/>
          </a:ln>
        </p:spPr>
        <p:txBody>
          <a:bodyPr>
            <a:spAutoFit/>
          </a:bodyPr>
          <a:lstStyle/>
          <a:p>
            <a:r>
              <a:rPr lang="en-US" altLang="en-US" sz="2800" b="1">
                <a:solidFill>
                  <a:srgbClr val="FF6600"/>
                </a:solidFill>
              </a:rPr>
              <a:t>How You Influence and Are Influenced by Economic Growth</a:t>
            </a:r>
            <a:endParaRPr lang="en-US" altLang="en-US" sz="2800">
              <a:solidFill>
                <a:srgbClr val="FF6600"/>
              </a:solidFill>
              <a:latin typeface="Charcoal"/>
            </a:endParaRPr>
          </a:p>
        </p:txBody>
      </p:sp>
      <p:sp>
        <p:nvSpPr>
          <p:cNvPr id="897027" name="Text Box 3"/>
          <p:cNvSpPr txBox="1">
            <a:spLocks noChangeArrowheads="1"/>
          </p:cNvSpPr>
          <p:nvPr/>
        </p:nvSpPr>
        <p:spPr bwMode="auto">
          <a:xfrm>
            <a:off x="381000" y="1676400"/>
            <a:ext cx="8458200" cy="3378200"/>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Many of the choices that you make affect your personal economic growth rate—the pace of expansion of your own standard of living. </a:t>
            </a:r>
          </a:p>
          <a:p>
            <a:pPr>
              <a:spcBef>
                <a:spcPct val="50000"/>
              </a:spcBef>
            </a:pPr>
            <a:r>
              <a:rPr lang="en-US" altLang="en-US" sz="2400">
                <a:solidFill>
                  <a:srgbClr val="000000"/>
                </a:solidFill>
              </a:rPr>
              <a:t>These same choices, in combination with similar choices made by millions of other people, have a profound effect on the economic growth of the nation and the world. </a:t>
            </a:r>
          </a:p>
          <a:p>
            <a:pPr>
              <a:spcBef>
                <a:spcPct val="50000"/>
              </a:spcBef>
            </a:pPr>
            <a:r>
              <a:rPr lang="en-US" altLang="en-US" sz="2400">
                <a:solidFill>
                  <a:srgbClr val="000000"/>
                </a:solidFill>
              </a:rPr>
              <a:t>The most important of these choices right now is your choice to increase your human capital.</a:t>
            </a:r>
          </a:p>
        </p:txBody>
      </p:sp>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7027">
                                            <p:txEl>
                                              <p:pRg st="0" end="0"/>
                                            </p:txEl>
                                          </p:spTgt>
                                        </p:tgtEl>
                                        <p:attrNameLst>
                                          <p:attrName>style.visibility</p:attrName>
                                        </p:attrNameLst>
                                      </p:cBhvr>
                                      <p:to>
                                        <p:strVal val="visible"/>
                                      </p:to>
                                    </p:set>
                                    <p:animEffect transition="in" filter="wipe(left)">
                                      <p:cBhvr>
                                        <p:cTn id="7" dur="500"/>
                                        <p:tgtEl>
                                          <p:spTgt spid="897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7027">
                                            <p:txEl>
                                              <p:pRg st="1" end="1"/>
                                            </p:txEl>
                                          </p:spTgt>
                                        </p:tgtEl>
                                        <p:attrNameLst>
                                          <p:attrName>style.visibility</p:attrName>
                                        </p:attrNameLst>
                                      </p:cBhvr>
                                      <p:to>
                                        <p:strVal val="visible"/>
                                      </p:to>
                                    </p:set>
                                    <p:animEffect transition="in" filter="wipe(left)">
                                      <p:cBhvr>
                                        <p:cTn id="12" dur="500"/>
                                        <p:tgtEl>
                                          <p:spTgt spid="897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97027">
                                            <p:txEl>
                                              <p:pRg st="2" end="2"/>
                                            </p:txEl>
                                          </p:spTgt>
                                        </p:tgtEl>
                                        <p:attrNameLst>
                                          <p:attrName>style.visibility</p:attrName>
                                        </p:attrNameLst>
                                      </p:cBhvr>
                                      <p:to>
                                        <p:strVal val="visible"/>
                                      </p:to>
                                    </p:set>
                                    <p:animEffect transition="in" filter="wipe(left)">
                                      <p:cBhvr>
                                        <p:cTn id="17" dur="500"/>
                                        <p:tgtEl>
                                          <p:spTgt spid="8970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295400" y="457200"/>
            <a:ext cx="7086600" cy="946150"/>
          </a:xfrm>
          <a:prstGeom prst="rect">
            <a:avLst/>
          </a:prstGeom>
          <a:noFill/>
          <a:ln w="9525">
            <a:noFill/>
            <a:miter lim="800000"/>
            <a:headEnd/>
            <a:tailEnd/>
          </a:ln>
        </p:spPr>
        <p:txBody>
          <a:bodyPr>
            <a:spAutoFit/>
          </a:bodyPr>
          <a:lstStyle/>
          <a:p>
            <a:r>
              <a:rPr lang="en-US" altLang="en-US" sz="2800" b="1">
                <a:solidFill>
                  <a:srgbClr val="FF6600"/>
                </a:solidFill>
              </a:rPr>
              <a:t>How You Influence and Are Influenced by Economic Growth</a:t>
            </a:r>
            <a:endParaRPr lang="en-US" altLang="en-US" sz="2800">
              <a:solidFill>
                <a:srgbClr val="FF6600"/>
              </a:solidFill>
              <a:latin typeface="Charcoal"/>
            </a:endParaRPr>
          </a:p>
        </p:txBody>
      </p:sp>
      <p:sp>
        <p:nvSpPr>
          <p:cNvPr id="899075" name="Text Box 3"/>
          <p:cNvSpPr txBox="1">
            <a:spLocks noChangeArrowheads="1"/>
          </p:cNvSpPr>
          <p:nvPr/>
        </p:nvSpPr>
        <p:spPr bwMode="auto">
          <a:xfrm>
            <a:off x="381000" y="1676400"/>
            <a:ext cx="8458200" cy="4291013"/>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A choice that will become increasingly important later in your life is to accumulate a pension fund. </a:t>
            </a:r>
          </a:p>
          <a:p>
            <a:pPr>
              <a:spcBef>
                <a:spcPct val="50000"/>
              </a:spcBef>
            </a:pPr>
            <a:r>
              <a:rPr lang="en-US" altLang="en-US" sz="2400">
                <a:solidFill>
                  <a:srgbClr val="000000"/>
                </a:solidFill>
              </a:rPr>
              <a:t>This choice provides a source of income for you when you eventually retire. </a:t>
            </a:r>
          </a:p>
          <a:p>
            <a:pPr>
              <a:spcBef>
                <a:spcPct val="50000"/>
              </a:spcBef>
            </a:pPr>
            <a:r>
              <a:rPr lang="en-US" altLang="en-US" sz="2400">
                <a:solidFill>
                  <a:srgbClr val="000000"/>
                </a:solidFill>
              </a:rPr>
              <a:t>But it also provides financial resources that firms can use to finance the expansion of physical capital. </a:t>
            </a:r>
          </a:p>
          <a:p>
            <a:pPr>
              <a:spcBef>
                <a:spcPct val="50000"/>
              </a:spcBef>
            </a:pPr>
            <a:r>
              <a:rPr lang="en-US" altLang="en-US" sz="2400">
                <a:solidFill>
                  <a:srgbClr val="000000"/>
                </a:solidFill>
              </a:rPr>
              <a:t>Not only do your choices influence economic growth; economic growth also has a big influence on you—on how you earn your income and on the standard of living that your income makes possible.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99075">
                                            <p:txEl>
                                              <p:pRg st="0" end="0"/>
                                            </p:txEl>
                                          </p:spTgt>
                                        </p:tgtEl>
                                        <p:attrNameLst>
                                          <p:attrName>style.visibility</p:attrName>
                                        </p:attrNameLst>
                                      </p:cBhvr>
                                      <p:to>
                                        <p:strVal val="visible"/>
                                      </p:to>
                                    </p:set>
                                    <p:animEffect transition="in" filter="wipe(left)">
                                      <p:cBhvr>
                                        <p:cTn id="7" dur="500"/>
                                        <p:tgtEl>
                                          <p:spTgt spid="8990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99075">
                                            <p:txEl>
                                              <p:pRg st="1" end="1"/>
                                            </p:txEl>
                                          </p:spTgt>
                                        </p:tgtEl>
                                        <p:attrNameLst>
                                          <p:attrName>style.visibility</p:attrName>
                                        </p:attrNameLst>
                                      </p:cBhvr>
                                      <p:to>
                                        <p:strVal val="visible"/>
                                      </p:to>
                                    </p:set>
                                    <p:animEffect transition="in" filter="wipe(left)">
                                      <p:cBhvr>
                                        <p:cTn id="12" dur="500"/>
                                        <p:tgtEl>
                                          <p:spTgt spid="8990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99075">
                                            <p:txEl>
                                              <p:pRg st="2" end="2"/>
                                            </p:txEl>
                                          </p:spTgt>
                                        </p:tgtEl>
                                        <p:attrNameLst>
                                          <p:attrName>style.visibility</p:attrName>
                                        </p:attrNameLst>
                                      </p:cBhvr>
                                      <p:to>
                                        <p:strVal val="visible"/>
                                      </p:to>
                                    </p:set>
                                    <p:animEffect transition="in" filter="wipe(left)">
                                      <p:cBhvr>
                                        <p:cTn id="17" dur="500"/>
                                        <p:tgtEl>
                                          <p:spTgt spid="8990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99075">
                                            <p:txEl>
                                              <p:pRg st="3" end="3"/>
                                            </p:txEl>
                                          </p:spTgt>
                                        </p:tgtEl>
                                        <p:attrNameLst>
                                          <p:attrName>style.visibility</p:attrName>
                                        </p:attrNameLst>
                                      </p:cBhvr>
                                      <p:to>
                                        <p:strVal val="visible"/>
                                      </p:to>
                                    </p:set>
                                    <p:animEffect transition="in" filter="wipe(left)">
                                      <p:cBhvr>
                                        <p:cTn id="22" dur="500"/>
                                        <p:tgtEl>
                                          <p:spTgt spid="89907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295400" y="457200"/>
            <a:ext cx="7086600" cy="946150"/>
          </a:xfrm>
          <a:prstGeom prst="rect">
            <a:avLst/>
          </a:prstGeom>
          <a:noFill/>
          <a:ln w="9525">
            <a:noFill/>
            <a:miter lim="800000"/>
            <a:headEnd/>
            <a:tailEnd/>
          </a:ln>
        </p:spPr>
        <p:txBody>
          <a:bodyPr>
            <a:spAutoFit/>
          </a:bodyPr>
          <a:lstStyle/>
          <a:p>
            <a:r>
              <a:rPr lang="en-US" altLang="en-US" sz="2800" b="1">
                <a:solidFill>
                  <a:srgbClr val="FF6600"/>
                </a:solidFill>
              </a:rPr>
              <a:t>How You Influence and Are Influenced by Economic Growth</a:t>
            </a:r>
            <a:endParaRPr lang="en-US" altLang="en-US" sz="2800">
              <a:solidFill>
                <a:srgbClr val="FF6600"/>
              </a:solidFill>
              <a:latin typeface="Charcoal"/>
            </a:endParaRPr>
          </a:p>
        </p:txBody>
      </p:sp>
      <p:sp>
        <p:nvSpPr>
          <p:cNvPr id="901123" name="Text Box 3"/>
          <p:cNvSpPr txBox="1">
            <a:spLocks noChangeArrowheads="1"/>
          </p:cNvSpPr>
          <p:nvPr/>
        </p:nvSpPr>
        <p:spPr bwMode="auto">
          <a:xfrm>
            <a:off x="381000" y="1676400"/>
            <a:ext cx="8458200" cy="3013075"/>
          </a:xfrm>
          <a:prstGeom prst="rect">
            <a:avLst/>
          </a:prstGeom>
          <a:noFill/>
          <a:ln w="9525">
            <a:noFill/>
            <a:miter lim="800000"/>
            <a:headEnd/>
            <a:tailEnd/>
          </a:ln>
        </p:spPr>
        <p:txBody>
          <a:bodyPr>
            <a:spAutoFit/>
          </a:bodyPr>
          <a:lstStyle/>
          <a:p>
            <a:pPr>
              <a:spcBef>
                <a:spcPct val="50000"/>
              </a:spcBef>
            </a:pPr>
            <a:r>
              <a:rPr lang="en-US" altLang="en-US" sz="2400">
                <a:solidFill>
                  <a:srgbClr val="000000"/>
                </a:solidFill>
              </a:rPr>
              <a:t>Because of economic growth, the jobs available today are more interesting and less dangerous and strenuous than those of 100 years ago.</a:t>
            </a:r>
          </a:p>
          <a:p>
            <a:pPr>
              <a:spcBef>
                <a:spcPct val="50000"/>
              </a:spcBef>
            </a:pPr>
            <a:r>
              <a:rPr lang="en-US" altLang="en-US" sz="2400">
                <a:solidFill>
                  <a:srgbClr val="000000"/>
                </a:solidFill>
              </a:rPr>
              <a:t>And today’s jobs are hugely better paid. </a:t>
            </a:r>
          </a:p>
          <a:p>
            <a:pPr>
              <a:spcBef>
                <a:spcPct val="50000"/>
              </a:spcBef>
            </a:pPr>
            <a:r>
              <a:rPr lang="en-US" altLang="en-US" sz="2400">
                <a:solidFill>
                  <a:srgbClr val="000000"/>
                </a:solidFill>
              </a:rPr>
              <a:t>But for many of us, economic growth means that we must accept change and be ready to learn new skills and get new jobs. </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01123">
                                            <p:txEl>
                                              <p:pRg st="0" end="0"/>
                                            </p:txEl>
                                          </p:spTgt>
                                        </p:tgtEl>
                                        <p:attrNameLst>
                                          <p:attrName>style.visibility</p:attrName>
                                        </p:attrNameLst>
                                      </p:cBhvr>
                                      <p:to>
                                        <p:strVal val="visible"/>
                                      </p:to>
                                    </p:set>
                                    <p:animEffect transition="in" filter="wipe(left)">
                                      <p:cBhvr>
                                        <p:cTn id="7" dur="500"/>
                                        <p:tgtEl>
                                          <p:spTgt spid="901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01123">
                                            <p:txEl>
                                              <p:pRg st="1" end="1"/>
                                            </p:txEl>
                                          </p:spTgt>
                                        </p:tgtEl>
                                        <p:attrNameLst>
                                          <p:attrName>style.visibility</p:attrName>
                                        </p:attrNameLst>
                                      </p:cBhvr>
                                      <p:to>
                                        <p:strVal val="visible"/>
                                      </p:to>
                                    </p:set>
                                    <p:animEffect transition="in" filter="wipe(left)">
                                      <p:cBhvr>
                                        <p:cTn id="12" dur="500"/>
                                        <p:tgtEl>
                                          <p:spTgt spid="901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01123">
                                            <p:txEl>
                                              <p:pRg st="2" end="2"/>
                                            </p:txEl>
                                          </p:spTgt>
                                        </p:tgtEl>
                                        <p:attrNameLst>
                                          <p:attrName>style.visibility</p:attrName>
                                        </p:attrNameLst>
                                      </p:cBhvr>
                                      <p:to>
                                        <p:strVal val="visible"/>
                                      </p:to>
                                    </p:set>
                                    <p:animEffect transition="in" filter="wipe(left)">
                                      <p:cBhvr>
                                        <p:cTn id="17" dur="500"/>
                                        <p:tgtEl>
                                          <p:spTgt spid="901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a:spLocks noGrp="1"/>
          </p:cNvSpPr>
          <p:nvPr>
            <p:ph type="subTitle" idx="1"/>
          </p:nvPr>
        </p:nvSpPr>
        <p:spPr>
          <a:xfrm>
            <a:off x="206375" y="3098800"/>
            <a:ext cx="5422900" cy="619125"/>
          </a:xfrm>
        </p:spPr>
        <p:txBody>
          <a:bodyPr/>
          <a:lstStyle/>
          <a:p>
            <a:endParaRPr lang="en-US" smtClean="0"/>
          </a:p>
        </p:txBody>
      </p:sp>
      <p:sp>
        <p:nvSpPr>
          <p:cNvPr id="108547"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228600" y="1524000"/>
            <a:ext cx="8686800" cy="3477875"/>
          </a:xfrm>
          <a:prstGeom prst="rect">
            <a:avLst/>
          </a:prstGeom>
          <a:noFill/>
        </p:spPr>
        <p:txBody>
          <a:bodyPr>
            <a:spAutoFit/>
          </a:bodyPr>
          <a:lstStyle/>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Human Capital</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Jobs destroyed/created</a:t>
            </a:r>
          </a:p>
          <a:p>
            <a:pPr algn="ctr" fontAlgn="auto">
              <a:spcBef>
                <a:spcPts val="0"/>
              </a:spcBef>
              <a:spcAft>
                <a:spcPts val="0"/>
              </a:spcAft>
              <a:defRPr/>
            </a:pPr>
            <a:endPar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body" idx="1"/>
          </p:nvPr>
        </p:nvSpPr>
        <p:spPr>
          <a:xfrm>
            <a:off x="152400" y="1930400"/>
            <a:ext cx="2971800" cy="2565400"/>
          </a:xfrm>
        </p:spPr>
        <p:txBody>
          <a:bodyPr/>
          <a:lstStyle/>
          <a:p>
            <a:pPr marL="122238" lvl="1" indent="-7938" eaLnBrk="1" hangingPunct="1"/>
            <a:r>
              <a:rPr lang="en-US" smtClean="0"/>
              <a:t>Over the past 65 years, the number of people who work on farms and who produce goods have decreased.</a:t>
            </a:r>
          </a:p>
        </p:txBody>
      </p:sp>
      <p:sp>
        <p:nvSpPr>
          <p:cNvPr id="109571" name="Text Box 3"/>
          <p:cNvSpPr txBox="1">
            <a:spLocks noChangeArrowheads="1"/>
          </p:cNvSpPr>
          <p:nvPr/>
        </p:nvSpPr>
        <p:spPr bwMode="auto">
          <a:xfrm>
            <a:off x="1371600" y="609600"/>
            <a:ext cx="5257800" cy="519113"/>
          </a:xfrm>
          <a:prstGeom prst="rect">
            <a:avLst/>
          </a:prstGeom>
          <a:noFill/>
          <a:ln w="9525">
            <a:noFill/>
            <a:miter lim="800000"/>
            <a:headEnd/>
            <a:tailEnd/>
          </a:ln>
        </p:spPr>
        <p:txBody>
          <a:bodyPr>
            <a:spAutoFit/>
          </a:bodyPr>
          <a:lstStyle/>
          <a:p>
            <a:r>
              <a:rPr lang="en-US" altLang="en-US" sz="2800" b="1">
                <a:solidFill>
                  <a:srgbClr val="992505"/>
                </a:solidFill>
              </a:rPr>
              <a:t>Changes in What We Produce</a:t>
            </a:r>
          </a:p>
        </p:txBody>
      </p:sp>
      <p:sp>
        <p:nvSpPr>
          <p:cNvPr id="576516" name="Rectangle 4"/>
          <p:cNvSpPr>
            <a:spLocks noChangeArrowheads="1"/>
          </p:cNvSpPr>
          <p:nvPr/>
        </p:nvSpPr>
        <p:spPr bwMode="auto">
          <a:xfrm>
            <a:off x="152400" y="4495800"/>
            <a:ext cx="2971800" cy="1600200"/>
          </a:xfrm>
          <a:prstGeom prst="rect">
            <a:avLst/>
          </a:prstGeom>
          <a:noFill/>
          <a:ln w="9525">
            <a:noFill/>
            <a:miter lim="800000"/>
            <a:headEnd/>
            <a:tailEnd/>
          </a:ln>
        </p:spPr>
        <p:txBody>
          <a:bodyPr/>
          <a:lstStyle/>
          <a:p>
            <a:pPr>
              <a:lnSpc>
                <a:spcPct val="90000"/>
              </a:lnSpc>
              <a:spcBef>
                <a:spcPct val="20000"/>
              </a:spcBef>
              <a:buClr>
                <a:srgbClr val="00468F"/>
              </a:buClr>
              <a:buFont typeface="Webdings" pitchFamily="18" charset="2"/>
              <a:buNone/>
            </a:pPr>
            <a:r>
              <a:rPr lang="en-US"/>
              <a:t>While the number of people who produce services has expanded.</a:t>
            </a:r>
          </a:p>
        </p:txBody>
      </p:sp>
      <p:pic>
        <p:nvPicPr>
          <p:cNvPr id="109573" name="Picture 5" descr="eop0201a"/>
          <p:cNvPicPr>
            <a:picLocks noChangeAspect="1" noChangeArrowheads="1"/>
          </p:cNvPicPr>
          <p:nvPr/>
        </p:nvPicPr>
        <p:blipFill>
          <a:blip r:embed="rId3"/>
          <a:srcRect/>
          <a:stretch>
            <a:fillRect/>
          </a:stretch>
        </p:blipFill>
        <p:spPr bwMode="auto">
          <a:xfrm>
            <a:off x="3200400" y="2400300"/>
            <a:ext cx="5827713" cy="3554413"/>
          </a:xfrm>
          <a:prstGeom prst="rect">
            <a:avLst/>
          </a:prstGeom>
          <a:noFill/>
          <a:ln w="9525">
            <a:noFill/>
            <a:miter lim="800000"/>
            <a:headEnd/>
            <a:tailEnd/>
          </a:ln>
        </p:spPr>
      </p:pic>
      <p:pic>
        <p:nvPicPr>
          <p:cNvPr id="576518" name="Picture 6" descr="eop0201b"/>
          <p:cNvPicPr>
            <a:picLocks noChangeAspect="1" noChangeArrowheads="1"/>
          </p:cNvPicPr>
          <p:nvPr/>
        </p:nvPicPr>
        <p:blipFill>
          <a:blip r:embed="rId4"/>
          <a:srcRect/>
          <a:stretch>
            <a:fillRect/>
          </a:stretch>
        </p:blipFill>
        <p:spPr bwMode="auto">
          <a:xfrm>
            <a:off x="3200400" y="2400300"/>
            <a:ext cx="5827713" cy="3554413"/>
          </a:xfrm>
          <a:prstGeom prst="rect">
            <a:avLst/>
          </a:prstGeom>
          <a:noFill/>
          <a:ln w="9525">
            <a:noFill/>
            <a:miter lim="800000"/>
            <a:headEnd/>
            <a:tailEnd/>
          </a:ln>
        </p:spPr>
      </p:pic>
      <p:pic>
        <p:nvPicPr>
          <p:cNvPr id="576519" name="Picture 7" descr="eop0201c"/>
          <p:cNvPicPr>
            <a:picLocks noChangeAspect="1" noChangeArrowheads="1"/>
          </p:cNvPicPr>
          <p:nvPr/>
        </p:nvPicPr>
        <p:blipFill>
          <a:blip r:embed="rId5"/>
          <a:srcRect/>
          <a:stretch>
            <a:fillRect/>
          </a:stretch>
        </p:blipFill>
        <p:spPr bwMode="auto">
          <a:xfrm>
            <a:off x="3200400" y="2400300"/>
            <a:ext cx="5827713" cy="3554413"/>
          </a:xfrm>
          <a:prstGeom prst="rect">
            <a:avLst/>
          </a:prstGeom>
          <a:noFill/>
          <a:ln w="9525">
            <a:noFill/>
            <a:miter lim="800000"/>
            <a:headEnd/>
            <a:tailEnd/>
          </a:ln>
        </p:spPr>
      </p:pic>
      <p:pic>
        <p:nvPicPr>
          <p:cNvPr id="576520" name="Picture 8" descr="eop0201d"/>
          <p:cNvPicPr>
            <a:picLocks noChangeAspect="1" noChangeArrowheads="1"/>
          </p:cNvPicPr>
          <p:nvPr/>
        </p:nvPicPr>
        <p:blipFill>
          <a:blip r:embed="rId6"/>
          <a:srcRect/>
          <a:stretch>
            <a:fillRect/>
          </a:stretch>
        </p:blipFill>
        <p:spPr bwMode="auto">
          <a:xfrm>
            <a:off x="3200400" y="2400300"/>
            <a:ext cx="5827713" cy="3554413"/>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6514">
                                            <p:txEl>
                                              <p:pRg st="0" end="0"/>
                                            </p:txEl>
                                          </p:spTgt>
                                        </p:tgtEl>
                                        <p:attrNameLst>
                                          <p:attrName>style.visibility</p:attrName>
                                        </p:attrNameLst>
                                      </p:cBhvr>
                                      <p:to>
                                        <p:strVal val="visible"/>
                                      </p:to>
                                    </p:set>
                                    <p:animEffect transition="in" filter="wipe(left)">
                                      <p:cBhvr>
                                        <p:cTn id="7" dur="500"/>
                                        <p:tgtEl>
                                          <p:spTgt spid="576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76518"/>
                                        </p:tgtEl>
                                        <p:attrNameLst>
                                          <p:attrName>style.visibility</p:attrName>
                                        </p:attrNameLst>
                                      </p:cBhvr>
                                      <p:to>
                                        <p:strVal val="visible"/>
                                      </p:to>
                                    </p:set>
                                    <p:animEffect transition="in" filter="wipe(left)">
                                      <p:cBhvr>
                                        <p:cTn id="12" dur="1000"/>
                                        <p:tgtEl>
                                          <p:spTgt spid="576518"/>
                                        </p:tgtEl>
                                      </p:cBhvr>
                                    </p:animEffect>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576519"/>
                                        </p:tgtEl>
                                        <p:attrNameLst>
                                          <p:attrName>style.visibility</p:attrName>
                                        </p:attrNameLst>
                                      </p:cBhvr>
                                      <p:to>
                                        <p:strVal val="visible"/>
                                      </p:to>
                                    </p:set>
                                    <p:animEffect transition="in" filter="wipe(left)">
                                      <p:cBhvr>
                                        <p:cTn id="16" dur="1000"/>
                                        <p:tgtEl>
                                          <p:spTgt spid="57651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6516"/>
                                        </p:tgtEl>
                                        <p:attrNameLst>
                                          <p:attrName>style.visibility</p:attrName>
                                        </p:attrNameLst>
                                      </p:cBhvr>
                                      <p:to>
                                        <p:strVal val="visible"/>
                                      </p:to>
                                    </p:set>
                                    <p:animEffect transition="in" filter="wipe(left)">
                                      <p:cBhvr>
                                        <p:cTn id="21" dur="500"/>
                                        <p:tgtEl>
                                          <p:spTgt spid="5765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576520"/>
                                        </p:tgtEl>
                                        <p:attrNameLst>
                                          <p:attrName>style.visibility</p:attrName>
                                        </p:attrNameLst>
                                      </p:cBhvr>
                                      <p:to>
                                        <p:strVal val="visible"/>
                                      </p:to>
                                    </p:set>
                                    <p:animEffect transition="in" filter="wipe(left)">
                                      <p:cBhvr>
                                        <p:cTn id="25" dur="1000"/>
                                        <p:tgtEl>
                                          <p:spTgt spid="576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build="p" bldLvl="2" autoUpdateAnimBg="0" advAuto="0"/>
      <p:bldP spid="576516"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6514" name="Rectangle 2"/>
          <p:cNvSpPr>
            <a:spLocks noGrp="1" noChangeArrowheads="1"/>
          </p:cNvSpPr>
          <p:nvPr>
            <p:ph type="body" idx="1"/>
          </p:nvPr>
        </p:nvSpPr>
        <p:spPr>
          <a:xfrm>
            <a:off x="152400" y="1930400"/>
            <a:ext cx="2971800" cy="2565400"/>
          </a:xfrm>
        </p:spPr>
        <p:txBody>
          <a:bodyPr/>
          <a:lstStyle/>
          <a:p>
            <a:pPr marL="122238" lvl="1" indent="-7938" eaLnBrk="1" hangingPunct="1"/>
            <a:r>
              <a:rPr lang="en-US" smtClean="0"/>
              <a:t>Over the past 90 years, the amount of education people receive has increased.</a:t>
            </a:r>
          </a:p>
        </p:txBody>
      </p:sp>
      <p:sp>
        <p:nvSpPr>
          <p:cNvPr id="110595" name="Text Box 3"/>
          <p:cNvSpPr txBox="1">
            <a:spLocks noChangeArrowheads="1"/>
          </p:cNvSpPr>
          <p:nvPr/>
        </p:nvSpPr>
        <p:spPr bwMode="auto">
          <a:xfrm>
            <a:off x="1371600" y="609600"/>
            <a:ext cx="5257800" cy="519113"/>
          </a:xfrm>
          <a:prstGeom prst="rect">
            <a:avLst/>
          </a:prstGeom>
          <a:noFill/>
          <a:ln w="9525">
            <a:noFill/>
            <a:miter lim="800000"/>
            <a:headEnd/>
            <a:tailEnd/>
          </a:ln>
        </p:spPr>
        <p:txBody>
          <a:bodyPr>
            <a:spAutoFit/>
          </a:bodyPr>
          <a:lstStyle/>
          <a:p>
            <a:r>
              <a:rPr lang="en-US" altLang="en-US" sz="2800" b="1">
                <a:solidFill>
                  <a:srgbClr val="992505"/>
                </a:solidFill>
              </a:rPr>
              <a:t>Changes in Human Captical</a:t>
            </a:r>
          </a:p>
        </p:txBody>
      </p:sp>
      <p:sp>
        <p:nvSpPr>
          <p:cNvPr id="576516" name="Rectangle 4"/>
          <p:cNvSpPr>
            <a:spLocks noChangeArrowheads="1"/>
          </p:cNvSpPr>
          <p:nvPr/>
        </p:nvSpPr>
        <p:spPr bwMode="auto">
          <a:xfrm>
            <a:off x="152400" y="4191000"/>
            <a:ext cx="2971800" cy="1600200"/>
          </a:xfrm>
          <a:prstGeom prst="rect">
            <a:avLst/>
          </a:prstGeom>
          <a:noFill/>
          <a:ln w="9525">
            <a:noFill/>
            <a:miter lim="800000"/>
            <a:headEnd/>
            <a:tailEnd/>
          </a:ln>
        </p:spPr>
        <p:txBody>
          <a:bodyPr/>
          <a:lstStyle/>
          <a:p>
            <a:pPr>
              <a:lnSpc>
                <a:spcPct val="90000"/>
              </a:lnSpc>
              <a:spcBef>
                <a:spcPct val="20000"/>
              </a:spcBef>
              <a:buClr>
                <a:srgbClr val="00468F"/>
              </a:buClr>
              <a:buFont typeface="Webdings" pitchFamily="18" charset="2"/>
              <a:buNone/>
            </a:pPr>
            <a:r>
              <a:rPr lang="en-US"/>
              <a:t>The importance of education has become known and more people are making sacrifices to achieve educational goals</a:t>
            </a:r>
          </a:p>
        </p:txBody>
      </p:sp>
      <p:pic>
        <p:nvPicPr>
          <p:cNvPr id="110597" name="Picture 10" descr="fig0202a"/>
          <p:cNvPicPr>
            <a:picLocks noChangeAspect="1" noChangeArrowheads="1"/>
          </p:cNvPicPr>
          <p:nvPr/>
        </p:nvPicPr>
        <p:blipFill>
          <a:blip r:embed="rId3"/>
          <a:srcRect/>
          <a:stretch>
            <a:fillRect/>
          </a:stretch>
        </p:blipFill>
        <p:spPr bwMode="auto">
          <a:xfrm>
            <a:off x="3124200" y="1930400"/>
            <a:ext cx="5514975" cy="3540125"/>
          </a:xfrm>
          <a:prstGeom prst="rect">
            <a:avLst/>
          </a:prstGeom>
          <a:noFill/>
          <a:ln w="9525">
            <a:noFill/>
            <a:miter lim="800000"/>
            <a:headEnd/>
            <a:tailEnd/>
          </a:ln>
        </p:spPr>
      </p:pic>
      <p:pic>
        <p:nvPicPr>
          <p:cNvPr id="12" name="Picture 11" descr="fig0202b"/>
          <p:cNvPicPr>
            <a:picLocks noChangeAspect="1" noChangeArrowheads="1"/>
          </p:cNvPicPr>
          <p:nvPr/>
        </p:nvPicPr>
        <p:blipFill>
          <a:blip r:embed="rId4"/>
          <a:srcRect/>
          <a:stretch>
            <a:fillRect/>
          </a:stretch>
        </p:blipFill>
        <p:spPr bwMode="auto">
          <a:xfrm>
            <a:off x="3124200" y="1930400"/>
            <a:ext cx="5514975" cy="3540125"/>
          </a:xfrm>
          <a:prstGeom prst="rect">
            <a:avLst/>
          </a:prstGeom>
          <a:noFill/>
          <a:ln w="9525">
            <a:noFill/>
            <a:miter lim="800000"/>
            <a:headEnd/>
            <a:tailEnd/>
          </a:ln>
        </p:spPr>
      </p:pic>
      <p:pic>
        <p:nvPicPr>
          <p:cNvPr id="13" name="Picture 12" descr="fig0202c"/>
          <p:cNvPicPr>
            <a:picLocks noChangeAspect="1" noChangeArrowheads="1"/>
          </p:cNvPicPr>
          <p:nvPr/>
        </p:nvPicPr>
        <p:blipFill>
          <a:blip r:embed="rId5"/>
          <a:srcRect/>
          <a:stretch>
            <a:fillRect/>
          </a:stretch>
        </p:blipFill>
        <p:spPr bwMode="auto">
          <a:xfrm>
            <a:off x="3124200" y="1930400"/>
            <a:ext cx="5514975" cy="3540125"/>
          </a:xfrm>
          <a:prstGeom prst="rect">
            <a:avLst/>
          </a:prstGeom>
          <a:noFill/>
          <a:ln w="9525">
            <a:noFill/>
            <a:miter lim="800000"/>
            <a:headEnd/>
            <a:tailEnd/>
          </a:ln>
        </p:spPr>
      </p:pic>
      <p:pic>
        <p:nvPicPr>
          <p:cNvPr id="14" name="Picture 13" descr="fig0202d"/>
          <p:cNvPicPr>
            <a:picLocks noChangeAspect="1" noChangeArrowheads="1"/>
          </p:cNvPicPr>
          <p:nvPr/>
        </p:nvPicPr>
        <p:blipFill>
          <a:blip r:embed="rId6"/>
          <a:srcRect/>
          <a:stretch>
            <a:fillRect/>
          </a:stretch>
        </p:blipFill>
        <p:spPr bwMode="auto">
          <a:xfrm>
            <a:off x="3124200" y="1930400"/>
            <a:ext cx="5514975" cy="3540125"/>
          </a:xfrm>
          <a:prstGeom prst="rect">
            <a:avLst/>
          </a:prstGeom>
          <a:noFill/>
          <a:ln w="9525">
            <a:noFill/>
            <a:miter lim="800000"/>
            <a:headEnd/>
            <a:tailEnd/>
          </a:ln>
        </p:spPr>
      </p:pic>
      <p:pic>
        <p:nvPicPr>
          <p:cNvPr id="15" name="Picture 14" descr="fig0202e"/>
          <p:cNvPicPr>
            <a:picLocks noChangeAspect="1" noChangeArrowheads="1"/>
          </p:cNvPicPr>
          <p:nvPr/>
        </p:nvPicPr>
        <p:blipFill>
          <a:blip r:embed="rId7"/>
          <a:srcRect/>
          <a:stretch>
            <a:fillRect/>
          </a:stretch>
        </p:blipFill>
        <p:spPr bwMode="auto">
          <a:xfrm>
            <a:off x="3124200" y="1930400"/>
            <a:ext cx="5514975" cy="3540125"/>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76514">
                                            <p:txEl>
                                              <p:pRg st="0" end="0"/>
                                            </p:txEl>
                                          </p:spTgt>
                                        </p:tgtEl>
                                        <p:attrNameLst>
                                          <p:attrName>style.visibility</p:attrName>
                                        </p:attrNameLst>
                                      </p:cBhvr>
                                      <p:to>
                                        <p:strVal val="visible"/>
                                      </p:to>
                                    </p:set>
                                    <p:animEffect transition="in" filter="wipe(left)">
                                      <p:cBhvr>
                                        <p:cTn id="7" dur="500"/>
                                        <p:tgtEl>
                                          <p:spTgt spid="5765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6516"/>
                                        </p:tgtEl>
                                        <p:attrNameLst>
                                          <p:attrName>style.visibility</p:attrName>
                                        </p:attrNameLst>
                                      </p:cBhvr>
                                      <p:to>
                                        <p:strVal val="visible"/>
                                      </p:to>
                                    </p:set>
                                    <p:animEffect transition="in" filter="wipe(left)">
                                      <p:cBhvr>
                                        <p:cTn id="12" dur="500"/>
                                        <p:tgtEl>
                                          <p:spTgt spid="5765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1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514" grpId="0" build="p" bldLvl="2" autoUpdateAnimBg="0" advAuto="0"/>
      <p:bldP spid="576516"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4"/>
          <p:cNvSpPr txBox="1">
            <a:spLocks noChangeArrowheads="1"/>
          </p:cNvSpPr>
          <p:nvPr/>
        </p:nvSpPr>
        <p:spPr bwMode="auto">
          <a:xfrm>
            <a:off x="1447800" y="533400"/>
            <a:ext cx="6096000" cy="946150"/>
          </a:xfrm>
          <a:prstGeom prst="rect">
            <a:avLst/>
          </a:prstGeom>
          <a:noFill/>
          <a:ln w="9525">
            <a:noFill/>
            <a:miter lim="800000"/>
            <a:headEnd/>
            <a:tailEnd/>
          </a:ln>
        </p:spPr>
        <p:txBody>
          <a:bodyPr>
            <a:spAutoFit/>
          </a:bodyPr>
          <a:lstStyle/>
          <a:p>
            <a:r>
              <a:rPr lang="en-US" altLang="en-US" sz="2800" b="1">
                <a:solidFill>
                  <a:srgbClr val="2656C0"/>
                </a:solidFill>
              </a:rPr>
              <a:t>Changes in How We Produce in the New Economy</a:t>
            </a:r>
          </a:p>
        </p:txBody>
      </p:sp>
      <p:sp>
        <p:nvSpPr>
          <p:cNvPr id="111619" name="Rectangle 5"/>
          <p:cNvSpPr>
            <a:spLocks noChangeArrowheads="1"/>
          </p:cNvSpPr>
          <p:nvPr/>
        </p:nvSpPr>
        <p:spPr bwMode="auto">
          <a:xfrm>
            <a:off x="152400" y="1930400"/>
            <a:ext cx="3733800" cy="2565400"/>
          </a:xfrm>
          <a:prstGeom prst="rect">
            <a:avLst/>
          </a:prstGeom>
          <a:noFill/>
          <a:ln w="9525">
            <a:noFill/>
            <a:miter lim="800000"/>
            <a:headEnd/>
            <a:tailEnd/>
          </a:ln>
        </p:spPr>
        <p:txBody>
          <a:bodyPr/>
          <a:lstStyle/>
          <a:p>
            <a:pPr marL="122238" lvl="1" indent="-7938">
              <a:lnSpc>
                <a:spcPct val="105000"/>
              </a:lnSpc>
              <a:spcBef>
                <a:spcPct val="50000"/>
              </a:spcBef>
            </a:pPr>
            <a:r>
              <a:rPr lang="en-US"/>
              <a:t>The new economy consists of the jobs and businesses that produce and use computers and equipment powered by computer chips.</a:t>
            </a:r>
          </a:p>
        </p:txBody>
      </p:sp>
      <p:sp>
        <p:nvSpPr>
          <p:cNvPr id="558086" name="Rectangle 6"/>
          <p:cNvSpPr>
            <a:spLocks noChangeArrowheads="1"/>
          </p:cNvSpPr>
          <p:nvPr/>
        </p:nvSpPr>
        <p:spPr bwMode="auto">
          <a:xfrm>
            <a:off x="76200" y="4495800"/>
            <a:ext cx="3733800" cy="1828800"/>
          </a:xfrm>
          <a:prstGeom prst="rect">
            <a:avLst/>
          </a:prstGeom>
          <a:noFill/>
          <a:ln w="9525">
            <a:noFill/>
            <a:miter lim="800000"/>
            <a:headEnd/>
            <a:tailEnd/>
          </a:ln>
        </p:spPr>
        <p:txBody>
          <a:bodyPr/>
          <a:lstStyle/>
          <a:p>
            <a:pPr marL="122238" lvl="1" indent="-7938">
              <a:lnSpc>
                <a:spcPct val="105000"/>
              </a:lnSpc>
              <a:spcBef>
                <a:spcPct val="50000"/>
              </a:spcBef>
            </a:pPr>
            <a:r>
              <a:rPr lang="en-US"/>
              <a:t>In each pair of photos, the new technology enables capital to replace labor.</a:t>
            </a:r>
          </a:p>
        </p:txBody>
      </p:sp>
      <p:pic>
        <p:nvPicPr>
          <p:cNvPr id="111621" name="Picture 9" descr="eouphoto"/>
          <p:cNvPicPr>
            <a:picLocks noChangeAspect="1" noChangeArrowheads="1"/>
          </p:cNvPicPr>
          <p:nvPr/>
        </p:nvPicPr>
        <p:blipFill>
          <a:blip r:embed="rId3"/>
          <a:srcRect/>
          <a:stretch>
            <a:fillRect/>
          </a:stretch>
        </p:blipFill>
        <p:spPr bwMode="auto">
          <a:xfrm>
            <a:off x="3810000" y="1930400"/>
            <a:ext cx="5124450" cy="4600575"/>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8086">
                                            <p:txEl>
                                              <p:pRg st="0" end="0"/>
                                            </p:txEl>
                                          </p:spTgt>
                                        </p:tgtEl>
                                        <p:attrNameLst>
                                          <p:attrName>style.visibility</p:attrName>
                                        </p:attrNameLst>
                                      </p:cBhvr>
                                      <p:to>
                                        <p:strVal val="visible"/>
                                      </p:to>
                                    </p:set>
                                    <p:animEffect transition="in" filter="wipe(left)">
                                      <p:cBhvr>
                                        <p:cTn id="7" dur="500"/>
                                        <p:tgtEl>
                                          <p:spTgt spid="5580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6" grpId="0" build="p" bldLvl="2" autoUpdateAnimBg="0"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4"/>
          <p:cNvSpPr txBox="1">
            <a:spLocks noChangeArrowheads="1"/>
          </p:cNvSpPr>
          <p:nvPr/>
        </p:nvSpPr>
        <p:spPr bwMode="auto">
          <a:xfrm>
            <a:off x="1447800" y="533400"/>
            <a:ext cx="5562600" cy="946150"/>
          </a:xfrm>
          <a:prstGeom prst="rect">
            <a:avLst/>
          </a:prstGeom>
          <a:noFill/>
          <a:ln w="9525">
            <a:noFill/>
            <a:miter lim="800000"/>
            <a:headEnd/>
            <a:tailEnd/>
          </a:ln>
        </p:spPr>
        <p:txBody>
          <a:bodyPr>
            <a:spAutoFit/>
          </a:bodyPr>
          <a:lstStyle/>
          <a:p>
            <a:r>
              <a:rPr lang="en-US" altLang="en-US" sz="2800" b="1">
                <a:solidFill>
                  <a:srgbClr val="2656C0"/>
                </a:solidFill>
              </a:rPr>
              <a:t>Changes in How We Produce in the New Economy</a:t>
            </a:r>
          </a:p>
        </p:txBody>
      </p:sp>
      <p:sp>
        <p:nvSpPr>
          <p:cNvPr id="112643" name="Rectangle 5"/>
          <p:cNvSpPr>
            <a:spLocks noChangeArrowheads="1"/>
          </p:cNvSpPr>
          <p:nvPr/>
        </p:nvSpPr>
        <p:spPr bwMode="auto">
          <a:xfrm>
            <a:off x="152400" y="1752600"/>
            <a:ext cx="3352800" cy="2184400"/>
          </a:xfrm>
          <a:prstGeom prst="rect">
            <a:avLst/>
          </a:prstGeom>
          <a:noFill/>
          <a:ln w="9525">
            <a:noFill/>
            <a:miter lim="800000"/>
            <a:headEnd/>
            <a:tailEnd/>
          </a:ln>
        </p:spPr>
        <p:txBody>
          <a:bodyPr/>
          <a:lstStyle/>
          <a:p>
            <a:pPr marL="122238" lvl="1" indent="-7938">
              <a:lnSpc>
                <a:spcPct val="105000"/>
              </a:lnSpc>
              <a:spcBef>
                <a:spcPct val="50000"/>
              </a:spcBef>
            </a:pPr>
            <a:r>
              <a:rPr lang="en-US"/>
              <a:t>In the top pair of images, illustrates how the ATM (capital) is replacing many bank tellers (labor).</a:t>
            </a:r>
          </a:p>
        </p:txBody>
      </p:sp>
      <p:sp>
        <p:nvSpPr>
          <p:cNvPr id="559110" name="Rectangle 6"/>
          <p:cNvSpPr>
            <a:spLocks noChangeArrowheads="1"/>
          </p:cNvSpPr>
          <p:nvPr/>
        </p:nvSpPr>
        <p:spPr bwMode="auto">
          <a:xfrm>
            <a:off x="152400" y="4038600"/>
            <a:ext cx="3505200" cy="2492375"/>
          </a:xfrm>
          <a:prstGeom prst="rect">
            <a:avLst/>
          </a:prstGeom>
          <a:noFill/>
          <a:ln w="9525">
            <a:noFill/>
            <a:miter lim="800000"/>
            <a:headEnd/>
            <a:tailEnd/>
          </a:ln>
        </p:spPr>
        <p:txBody>
          <a:bodyPr/>
          <a:lstStyle/>
          <a:p>
            <a:pPr marL="122238" lvl="1" indent="-7938">
              <a:lnSpc>
                <a:spcPct val="105000"/>
              </a:lnSpc>
              <a:spcBef>
                <a:spcPct val="50000"/>
              </a:spcBef>
            </a:pPr>
            <a:r>
              <a:rPr lang="en-US"/>
              <a:t>In the bottom pair of images illustrates how a flight check-in machine (capital) is replacing many check-in clerks (labor).</a:t>
            </a:r>
          </a:p>
        </p:txBody>
      </p:sp>
      <p:pic>
        <p:nvPicPr>
          <p:cNvPr id="112645" name="Picture 9" descr="eouphoto"/>
          <p:cNvPicPr>
            <a:picLocks noChangeAspect="1" noChangeArrowheads="1"/>
          </p:cNvPicPr>
          <p:nvPr/>
        </p:nvPicPr>
        <p:blipFill>
          <a:blip r:embed="rId3"/>
          <a:srcRect/>
          <a:stretch>
            <a:fillRect/>
          </a:stretch>
        </p:blipFill>
        <p:spPr bwMode="auto">
          <a:xfrm>
            <a:off x="3810000" y="1930400"/>
            <a:ext cx="5124450" cy="46005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9110">
                                            <p:txEl>
                                              <p:pRg st="0" end="0"/>
                                            </p:txEl>
                                          </p:spTgt>
                                        </p:tgtEl>
                                        <p:attrNameLst>
                                          <p:attrName>style.visibility</p:attrName>
                                        </p:attrNameLst>
                                      </p:cBhvr>
                                      <p:to>
                                        <p:strVal val="visible"/>
                                      </p:to>
                                    </p:set>
                                    <p:animEffect transition="in" filter="wipe(left)">
                                      <p:cBhvr>
                                        <p:cTn id="7" dur="500"/>
                                        <p:tgtEl>
                                          <p:spTgt spid="5591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110" grpId="0" build="p" bldLvl="2" autoUpdateAnimBg="0" advAuto="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 Box 4"/>
          <p:cNvSpPr txBox="1">
            <a:spLocks noChangeArrowheads="1"/>
          </p:cNvSpPr>
          <p:nvPr/>
        </p:nvSpPr>
        <p:spPr bwMode="auto">
          <a:xfrm>
            <a:off x="1447800" y="533400"/>
            <a:ext cx="5562600" cy="946150"/>
          </a:xfrm>
          <a:prstGeom prst="rect">
            <a:avLst/>
          </a:prstGeom>
          <a:noFill/>
          <a:ln w="9525">
            <a:noFill/>
            <a:miter lim="800000"/>
            <a:headEnd/>
            <a:tailEnd/>
          </a:ln>
        </p:spPr>
        <p:txBody>
          <a:bodyPr>
            <a:spAutoFit/>
          </a:bodyPr>
          <a:lstStyle/>
          <a:p>
            <a:r>
              <a:rPr lang="en-US" altLang="en-US" sz="2800" b="1">
                <a:solidFill>
                  <a:srgbClr val="2656C0"/>
                </a:solidFill>
              </a:rPr>
              <a:t>Changes in How We Produce in the New Economy</a:t>
            </a:r>
          </a:p>
        </p:txBody>
      </p:sp>
      <p:sp>
        <p:nvSpPr>
          <p:cNvPr id="113667" name="Rectangle 5"/>
          <p:cNvSpPr>
            <a:spLocks noChangeArrowheads="1"/>
          </p:cNvSpPr>
          <p:nvPr/>
        </p:nvSpPr>
        <p:spPr bwMode="auto">
          <a:xfrm>
            <a:off x="152400" y="1905000"/>
            <a:ext cx="3429000" cy="1600200"/>
          </a:xfrm>
          <a:prstGeom prst="rect">
            <a:avLst/>
          </a:prstGeom>
          <a:noFill/>
          <a:ln w="9525">
            <a:noFill/>
            <a:miter lim="800000"/>
            <a:headEnd/>
            <a:tailEnd/>
          </a:ln>
        </p:spPr>
        <p:txBody>
          <a:bodyPr/>
          <a:lstStyle/>
          <a:p>
            <a:pPr marL="122238" lvl="1" indent="-7938">
              <a:lnSpc>
                <a:spcPct val="105000"/>
              </a:lnSpc>
              <a:spcBef>
                <a:spcPct val="50000"/>
              </a:spcBef>
            </a:pPr>
            <a:r>
              <a:rPr lang="en-US"/>
              <a:t>The number of bank teller and airline check-in clerk jobs is shrinking.</a:t>
            </a:r>
          </a:p>
        </p:txBody>
      </p:sp>
      <p:sp>
        <p:nvSpPr>
          <p:cNvPr id="560134" name="Rectangle 6"/>
          <p:cNvSpPr>
            <a:spLocks noChangeArrowheads="1"/>
          </p:cNvSpPr>
          <p:nvPr/>
        </p:nvSpPr>
        <p:spPr bwMode="auto">
          <a:xfrm>
            <a:off x="76200" y="3733800"/>
            <a:ext cx="3276600" cy="2797175"/>
          </a:xfrm>
          <a:prstGeom prst="rect">
            <a:avLst/>
          </a:prstGeom>
          <a:noFill/>
          <a:ln w="9525">
            <a:noFill/>
            <a:miter lim="800000"/>
            <a:headEnd/>
            <a:tailEnd/>
          </a:ln>
        </p:spPr>
        <p:txBody>
          <a:bodyPr/>
          <a:lstStyle/>
          <a:p>
            <a:pPr marL="122238" lvl="1" indent="-7938">
              <a:lnSpc>
                <a:spcPct val="105000"/>
              </a:lnSpc>
              <a:spcBef>
                <a:spcPct val="50000"/>
              </a:spcBef>
            </a:pPr>
            <a:r>
              <a:rPr lang="en-US"/>
              <a:t>But new technologies are creating a range of new jobs for people who make, program, install, and repair these new machines.</a:t>
            </a:r>
          </a:p>
        </p:txBody>
      </p:sp>
      <p:pic>
        <p:nvPicPr>
          <p:cNvPr id="113669" name="Picture 9" descr="eouphoto"/>
          <p:cNvPicPr>
            <a:picLocks noChangeAspect="1" noChangeArrowheads="1"/>
          </p:cNvPicPr>
          <p:nvPr/>
        </p:nvPicPr>
        <p:blipFill>
          <a:blip r:embed="rId3"/>
          <a:srcRect/>
          <a:stretch>
            <a:fillRect/>
          </a:stretch>
        </p:blipFill>
        <p:spPr bwMode="auto">
          <a:xfrm>
            <a:off x="3810000" y="1930400"/>
            <a:ext cx="5124450" cy="4600575"/>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60134">
                                            <p:txEl>
                                              <p:pRg st="0" end="0"/>
                                            </p:txEl>
                                          </p:spTgt>
                                        </p:tgtEl>
                                        <p:attrNameLst>
                                          <p:attrName>style.visibility</p:attrName>
                                        </p:attrNameLst>
                                      </p:cBhvr>
                                      <p:to>
                                        <p:strVal val="visible"/>
                                      </p:to>
                                    </p:set>
                                    <p:animEffect transition="in" filter="wipe(left)">
                                      <p:cBhvr>
                                        <p:cTn id="7" dur="500"/>
                                        <p:tgtEl>
                                          <p:spTgt spid="5601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4" grpId="0" build="p" bldLvl="2" autoUpdateAnimBg="0" advAuto="0"/>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62" name="Rectangle 2"/>
          <p:cNvSpPr>
            <a:spLocks noGrp="1" noChangeArrowheads="1"/>
          </p:cNvSpPr>
          <p:nvPr>
            <p:ph type="body" idx="1"/>
          </p:nvPr>
        </p:nvSpPr>
        <p:spPr>
          <a:xfrm>
            <a:off x="152400" y="1447800"/>
            <a:ext cx="2924175" cy="4419600"/>
          </a:xfrm>
        </p:spPr>
        <p:txBody>
          <a:bodyPr/>
          <a:lstStyle/>
          <a:p>
            <a:pPr marL="122238" lvl="1" indent="-7938" eaLnBrk="1" hangingPunct="1">
              <a:lnSpc>
                <a:spcPct val="100000"/>
              </a:lnSpc>
            </a:pPr>
            <a:r>
              <a:rPr lang="en-US" smtClean="0"/>
              <a:t>A 100 years ago, the federal government spent 2 cents out of each dollar earned.</a:t>
            </a:r>
          </a:p>
          <a:p>
            <a:pPr marL="122238" lvl="1" indent="-7938" eaLnBrk="1" hangingPunct="1">
              <a:lnSpc>
                <a:spcPct val="100000"/>
              </a:lnSpc>
            </a:pPr>
            <a:r>
              <a:rPr lang="en-US" smtClean="0"/>
              <a:t>Government grew during two world wars and in the 1960s and 1970s social programs expanded</a:t>
            </a:r>
            <a:r>
              <a:rPr lang="en-US" sz="2000" smtClean="0"/>
              <a:t>.</a:t>
            </a:r>
          </a:p>
        </p:txBody>
      </p:sp>
      <p:sp>
        <p:nvSpPr>
          <p:cNvPr id="114691" name="Rectangle 4"/>
          <p:cNvSpPr>
            <a:spLocks noChangeArrowheads="1"/>
          </p:cNvSpPr>
          <p:nvPr/>
        </p:nvSpPr>
        <p:spPr bwMode="auto">
          <a:xfrm>
            <a:off x="0" y="4495800"/>
            <a:ext cx="2819400" cy="1600200"/>
          </a:xfrm>
          <a:prstGeom prst="rect">
            <a:avLst/>
          </a:prstGeom>
          <a:noFill/>
          <a:ln w="9525">
            <a:noFill/>
            <a:miter lim="800000"/>
            <a:headEnd/>
            <a:tailEnd/>
          </a:ln>
        </p:spPr>
        <p:txBody>
          <a:bodyPr/>
          <a:lstStyle/>
          <a:p>
            <a:pPr>
              <a:lnSpc>
                <a:spcPct val="90000"/>
              </a:lnSpc>
              <a:spcBef>
                <a:spcPct val="20000"/>
              </a:spcBef>
              <a:buClr>
                <a:srgbClr val="00468F"/>
              </a:buClr>
              <a:buFont typeface="Webdings" pitchFamily="18" charset="2"/>
              <a:buNone/>
            </a:pPr>
            <a:endParaRPr lang="en-US"/>
          </a:p>
        </p:txBody>
      </p:sp>
      <p:sp>
        <p:nvSpPr>
          <p:cNvPr id="552972" name="Rectangle 12"/>
          <p:cNvSpPr>
            <a:spLocks noChangeArrowheads="1"/>
          </p:cNvSpPr>
          <p:nvPr/>
        </p:nvSpPr>
        <p:spPr bwMode="auto">
          <a:xfrm>
            <a:off x="4951413" y="5867400"/>
            <a:ext cx="3963987" cy="762000"/>
          </a:xfrm>
          <a:prstGeom prst="rect">
            <a:avLst/>
          </a:prstGeom>
          <a:noFill/>
          <a:ln w="9525">
            <a:noFill/>
            <a:miter lim="800000"/>
            <a:headEnd/>
            <a:tailEnd/>
          </a:ln>
        </p:spPr>
        <p:txBody>
          <a:bodyPr/>
          <a:lstStyle/>
          <a:p>
            <a:pPr marL="122238" lvl="1" indent="-7938">
              <a:lnSpc>
                <a:spcPct val="95000"/>
              </a:lnSpc>
              <a:spcBef>
                <a:spcPct val="50000"/>
              </a:spcBef>
            </a:pPr>
            <a:r>
              <a:rPr lang="en-US"/>
              <a:t>After 9/11, government started to grow again.</a:t>
            </a:r>
          </a:p>
        </p:txBody>
      </p:sp>
      <p:sp>
        <p:nvSpPr>
          <p:cNvPr id="552973" name="Rectangle 13"/>
          <p:cNvSpPr>
            <a:spLocks noChangeArrowheads="1"/>
          </p:cNvSpPr>
          <p:nvPr/>
        </p:nvSpPr>
        <p:spPr bwMode="auto">
          <a:xfrm>
            <a:off x="152400" y="5867400"/>
            <a:ext cx="4495800" cy="762000"/>
          </a:xfrm>
          <a:prstGeom prst="rect">
            <a:avLst/>
          </a:prstGeom>
          <a:noFill/>
          <a:ln w="9525">
            <a:noFill/>
            <a:miter lim="800000"/>
            <a:headEnd/>
            <a:tailEnd/>
          </a:ln>
        </p:spPr>
        <p:txBody>
          <a:bodyPr/>
          <a:lstStyle/>
          <a:p>
            <a:pPr marL="122238" lvl="1" indent="-7938">
              <a:lnSpc>
                <a:spcPct val="95000"/>
              </a:lnSpc>
              <a:spcBef>
                <a:spcPct val="50000"/>
              </a:spcBef>
            </a:pPr>
            <a:r>
              <a:rPr lang="en-US"/>
              <a:t>During the 1980s and 1990s, government shrunk.</a:t>
            </a:r>
          </a:p>
        </p:txBody>
      </p:sp>
      <p:pic>
        <p:nvPicPr>
          <p:cNvPr id="114694" name="Picture 18" descr="eop0202a"/>
          <p:cNvPicPr>
            <a:picLocks noChangeAspect="1" noChangeArrowheads="1"/>
          </p:cNvPicPr>
          <p:nvPr/>
        </p:nvPicPr>
        <p:blipFill>
          <a:blip r:embed="rId3"/>
          <a:srcRect/>
          <a:stretch>
            <a:fillRect/>
          </a:stretch>
        </p:blipFill>
        <p:spPr bwMode="auto">
          <a:xfrm>
            <a:off x="3076575" y="1630363"/>
            <a:ext cx="6067425" cy="3683000"/>
          </a:xfrm>
          <a:prstGeom prst="rect">
            <a:avLst/>
          </a:prstGeom>
          <a:noFill/>
          <a:ln w="9525">
            <a:noFill/>
            <a:miter lim="800000"/>
            <a:headEnd/>
            <a:tailEnd/>
          </a:ln>
        </p:spPr>
      </p:pic>
      <p:pic>
        <p:nvPicPr>
          <p:cNvPr id="552979" name="Picture 19" descr="eop0202b"/>
          <p:cNvPicPr>
            <a:picLocks noChangeAspect="1" noChangeArrowheads="1"/>
          </p:cNvPicPr>
          <p:nvPr/>
        </p:nvPicPr>
        <p:blipFill>
          <a:blip r:embed="rId4"/>
          <a:srcRect/>
          <a:stretch>
            <a:fillRect/>
          </a:stretch>
        </p:blipFill>
        <p:spPr bwMode="auto">
          <a:xfrm>
            <a:off x="3076575" y="1630363"/>
            <a:ext cx="6067425" cy="3683000"/>
          </a:xfrm>
          <a:prstGeom prst="rect">
            <a:avLst/>
          </a:prstGeom>
          <a:noFill/>
          <a:ln w="9525">
            <a:noFill/>
            <a:miter lim="800000"/>
            <a:headEnd/>
            <a:tailEnd/>
          </a:ln>
        </p:spPr>
      </p:pic>
      <p:pic>
        <p:nvPicPr>
          <p:cNvPr id="552980" name="Picture 20" descr="eop0202c"/>
          <p:cNvPicPr>
            <a:picLocks noChangeAspect="1" noChangeArrowheads="1"/>
          </p:cNvPicPr>
          <p:nvPr/>
        </p:nvPicPr>
        <p:blipFill>
          <a:blip r:embed="rId5"/>
          <a:srcRect/>
          <a:stretch>
            <a:fillRect/>
          </a:stretch>
        </p:blipFill>
        <p:spPr bwMode="auto">
          <a:xfrm>
            <a:off x="3076575" y="1630363"/>
            <a:ext cx="6067425" cy="3683000"/>
          </a:xfrm>
          <a:prstGeom prst="rect">
            <a:avLst/>
          </a:prstGeom>
          <a:noFill/>
          <a:ln w="9525">
            <a:noFill/>
            <a:miter lim="800000"/>
            <a:headEnd/>
            <a:tailEnd/>
          </a:ln>
        </p:spPr>
      </p:pic>
      <p:sp>
        <p:nvSpPr>
          <p:cNvPr id="114697" name="Text Box 21"/>
          <p:cNvSpPr txBox="1">
            <a:spLocks noChangeArrowheads="1"/>
          </p:cNvSpPr>
          <p:nvPr/>
        </p:nvSpPr>
        <p:spPr bwMode="auto">
          <a:xfrm>
            <a:off x="1371600" y="609600"/>
            <a:ext cx="5257800" cy="519113"/>
          </a:xfrm>
          <a:prstGeom prst="rect">
            <a:avLst/>
          </a:prstGeom>
          <a:noFill/>
          <a:ln w="9525">
            <a:noFill/>
            <a:miter lim="800000"/>
            <a:headEnd/>
            <a:tailEnd/>
          </a:ln>
        </p:spPr>
        <p:txBody>
          <a:bodyPr>
            <a:spAutoFit/>
          </a:bodyPr>
          <a:lstStyle/>
          <a:p>
            <a:r>
              <a:rPr lang="en-US" altLang="en-US" sz="2800" b="1">
                <a:solidFill>
                  <a:srgbClr val="992505"/>
                </a:solidFill>
              </a:rPr>
              <a:t>Growing Government</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52962">
                                            <p:txEl>
                                              <p:pRg st="0" end="0"/>
                                            </p:txEl>
                                          </p:spTgt>
                                        </p:tgtEl>
                                        <p:attrNameLst>
                                          <p:attrName>style.visibility</p:attrName>
                                        </p:attrNameLst>
                                      </p:cBhvr>
                                      <p:to>
                                        <p:strVal val="visible"/>
                                      </p:to>
                                    </p:set>
                                    <p:animEffect transition="in" filter="wipe(left)">
                                      <p:cBhvr>
                                        <p:cTn id="7" dur="500"/>
                                        <p:tgtEl>
                                          <p:spTgt spid="552962">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52979"/>
                                        </p:tgtEl>
                                        <p:attrNameLst>
                                          <p:attrName>style.visibility</p:attrName>
                                        </p:attrNameLst>
                                      </p:cBhvr>
                                      <p:to>
                                        <p:strVal val="visible"/>
                                      </p:to>
                                    </p:set>
                                    <p:animEffect transition="in" filter="wipe(left)">
                                      <p:cBhvr>
                                        <p:cTn id="11" dur="1000"/>
                                        <p:tgtEl>
                                          <p:spTgt spid="55297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52962">
                                            <p:txEl>
                                              <p:pRg st="1" end="1"/>
                                            </p:txEl>
                                          </p:spTgt>
                                        </p:tgtEl>
                                        <p:attrNameLst>
                                          <p:attrName>style.visibility</p:attrName>
                                        </p:attrNameLst>
                                      </p:cBhvr>
                                      <p:to>
                                        <p:strVal val="visible"/>
                                      </p:to>
                                    </p:set>
                                    <p:animEffect transition="in" filter="wipe(left)">
                                      <p:cBhvr>
                                        <p:cTn id="16" dur="500"/>
                                        <p:tgtEl>
                                          <p:spTgt spid="552962">
                                            <p:txEl>
                                              <p:pRg st="1" end="1"/>
                                            </p:txEl>
                                          </p:spTgt>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52980"/>
                                        </p:tgtEl>
                                        <p:attrNameLst>
                                          <p:attrName>style.visibility</p:attrName>
                                        </p:attrNameLst>
                                      </p:cBhvr>
                                      <p:to>
                                        <p:strVal val="visible"/>
                                      </p:to>
                                    </p:set>
                                    <p:animEffect transition="in" filter="fade">
                                      <p:cBhvr>
                                        <p:cTn id="20" dur="500"/>
                                        <p:tgtEl>
                                          <p:spTgt spid="55298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52973">
                                            <p:txEl>
                                              <p:pRg st="0" end="0"/>
                                            </p:txEl>
                                          </p:spTgt>
                                        </p:tgtEl>
                                        <p:attrNameLst>
                                          <p:attrName>style.visibility</p:attrName>
                                        </p:attrNameLst>
                                      </p:cBhvr>
                                      <p:to>
                                        <p:strVal val="visible"/>
                                      </p:to>
                                    </p:set>
                                    <p:animEffect transition="in" filter="wipe(left)">
                                      <p:cBhvr>
                                        <p:cTn id="25" dur="500"/>
                                        <p:tgtEl>
                                          <p:spTgt spid="552973">
                                            <p:txEl>
                                              <p:pRg st="0" end="0"/>
                                            </p:tx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552972">
                                            <p:txEl>
                                              <p:pRg st="0" end="0"/>
                                            </p:txEl>
                                          </p:spTgt>
                                        </p:tgtEl>
                                        <p:attrNameLst>
                                          <p:attrName>style.visibility</p:attrName>
                                        </p:attrNameLst>
                                      </p:cBhvr>
                                      <p:to>
                                        <p:strVal val="visible"/>
                                      </p:to>
                                    </p:set>
                                    <p:animEffect transition="in" filter="wipe(left)">
                                      <p:cBhvr>
                                        <p:cTn id="29" dur="500"/>
                                        <p:tgtEl>
                                          <p:spTgt spid="55297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2" grpId="0" build="p" bldLvl="2" autoUpdateAnimBg="0" advAuto="0"/>
      <p:bldP spid="552972" grpId="0" build="p" bldLvl="2" autoUpdateAnimBg="0" advAuto="0"/>
      <p:bldP spid="552973" grpId="0" build="p" bldLvl="2" autoUpdateAnimBg="0" advAuto="200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343400" y="219670"/>
            <a:ext cx="518091"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S</a:t>
            </a:r>
          </a:p>
        </p:txBody>
      </p:sp>
      <p:cxnSp>
        <p:nvCxnSpPr>
          <p:cNvPr id="7" name="Straight Connector 6"/>
          <p:cNvCxnSpPr/>
          <p:nvPr/>
        </p:nvCxnSpPr>
        <p:spPr>
          <a:xfrm rot="5400000">
            <a:off x="-228599"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192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600200"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1990" name="TextBox 10"/>
          <p:cNvSpPr txBox="1">
            <a:spLocks noChangeArrowheads="1"/>
          </p:cNvSpPr>
          <p:nvPr/>
        </p:nvSpPr>
        <p:spPr bwMode="auto">
          <a:xfrm>
            <a:off x="3733800" y="3657600"/>
            <a:ext cx="3270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a:t>
            </a:r>
          </a:p>
        </p:txBody>
      </p:sp>
      <p:sp>
        <p:nvSpPr>
          <p:cNvPr id="41991" name="TextBox 12"/>
          <p:cNvSpPr txBox="1">
            <a:spLocks noChangeArrowheads="1"/>
          </p:cNvSpPr>
          <p:nvPr/>
        </p:nvSpPr>
        <p:spPr bwMode="auto">
          <a:xfrm>
            <a:off x="3733800" y="1295400"/>
            <a:ext cx="40798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S1</a:t>
            </a:r>
          </a:p>
        </p:txBody>
      </p:sp>
      <p:sp>
        <p:nvSpPr>
          <p:cNvPr id="41992" name="TextBox 13"/>
          <p:cNvSpPr txBox="1">
            <a:spLocks noChangeArrowheads="1"/>
          </p:cNvSpPr>
          <p:nvPr/>
        </p:nvSpPr>
        <p:spPr bwMode="auto">
          <a:xfrm>
            <a:off x="533400" y="1143000"/>
            <a:ext cx="3032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41993" name="TextBox 14"/>
          <p:cNvSpPr txBox="1">
            <a:spLocks noChangeArrowheads="1"/>
          </p:cNvSpPr>
          <p:nvPr/>
        </p:nvSpPr>
        <p:spPr bwMode="auto">
          <a:xfrm>
            <a:off x="3657600" y="4191000"/>
            <a:ext cx="3397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17" name="Straight Connector 16"/>
          <p:cNvCxnSpPr/>
          <p:nvPr/>
        </p:nvCxnSpPr>
        <p:spPr>
          <a:xfrm flipV="1">
            <a:off x="1600200"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16200000" flipH="1">
            <a:off x="875507" y="2628106"/>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67000" y="4191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1219200"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10800000">
            <a:off x="1219200" y="27416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2324100" y="33909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1907381"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19050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2002" name="TextBox 24"/>
          <p:cNvSpPr txBox="1">
            <a:spLocks noChangeArrowheads="1"/>
          </p:cNvSpPr>
          <p:nvPr/>
        </p:nvSpPr>
        <p:spPr bwMode="auto">
          <a:xfrm>
            <a:off x="4032250" y="1600200"/>
            <a:ext cx="4064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S2</a:t>
            </a:r>
          </a:p>
        </p:txBody>
      </p:sp>
      <p:cxnSp>
        <p:nvCxnSpPr>
          <p:cNvPr id="29" name="Straight Connector 28"/>
          <p:cNvCxnSpPr/>
          <p:nvPr/>
        </p:nvCxnSpPr>
        <p:spPr>
          <a:xfrm rot="5400000">
            <a:off x="3962401" y="2590800"/>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41020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791200"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2006" name="TextBox 31"/>
          <p:cNvSpPr txBox="1">
            <a:spLocks noChangeArrowheads="1"/>
          </p:cNvSpPr>
          <p:nvPr/>
        </p:nvSpPr>
        <p:spPr bwMode="auto">
          <a:xfrm>
            <a:off x="7924800" y="3657600"/>
            <a:ext cx="3270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a:t>
            </a:r>
          </a:p>
        </p:txBody>
      </p:sp>
      <p:sp>
        <p:nvSpPr>
          <p:cNvPr id="42007" name="TextBox 32"/>
          <p:cNvSpPr txBox="1">
            <a:spLocks noChangeArrowheads="1"/>
          </p:cNvSpPr>
          <p:nvPr/>
        </p:nvSpPr>
        <p:spPr bwMode="auto">
          <a:xfrm>
            <a:off x="7924800" y="1295400"/>
            <a:ext cx="40798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S2</a:t>
            </a:r>
          </a:p>
        </p:txBody>
      </p:sp>
      <p:sp>
        <p:nvSpPr>
          <p:cNvPr id="42008" name="TextBox 33"/>
          <p:cNvSpPr txBox="1">
            <a:spLocks noChangeArrowheads="1"/>
          </p:cNvSpPr>
          <p:nvPr/>
        </p:nvSpPr>
        <p:spPr bwMode="auto">
          <a:xfrm>
            <a:off x="4724400" y="1143000"/>
            <a:ext cx="3032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42009" name="TextBox 34"/>
          <p:cNvSpPr txBox="1">
            <a:spLocks noChangeArrowheads="1"/>
          </p:cNvSpPr>
          <p:nvPr/>
        </p:nvSpPr>
        <p:spPr bwMode="auto">
          <a:xfrm>
            <a:off x="7848600" y="4191000"/>
            <a:ext cx="3397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36" name="Straight Connector 35"/>
          <p:cNvCxnSpPr/>
          <p:nvPr/>
        </p:nvCxnSpPr>
        <p:spPr>
          <a:xfrm flipV="1">
            <a:off x="5791200"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rot="5400000" flipH="1" flipV="1">
            <a:off x="5067301" y="2703512"/>
            <a:ext cx="381000"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rot="10800000">
            <a:off x="6781800" y="41910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0800000">
            <a:off x="5410200"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0800000">
            <a:off x="5410200" y="27416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6515100" y="3390900"/>
            <a:ext cx="12954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6098381" y="3277394"/>
            <a:ext cx="1520825"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6096000" y="1828800"/>
            <a:ext cx="21336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2018" name="TextBox 43"/>
          <p:cNvSpPr txBox="1">
            <a:spLocks noChangeArrowheads="1"/>
          </p:cNvSpPr>
          <p:nvPr/>
        </p:nvSpPr>
        <p:spPr bwMode="auto">
          <a:xfrm>
            <a:off x="8223250" y="1600200"/>
            <a:ext cx="4064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S1</a:t>
            </a:r>
          </a:p>
        </p:txBody>
      </p:sp>
      <p:cxnSp>
        <p:nvCxnSpPr>
          <p:cNvPr id="45" name="Straight Arrow Connector 44"/>
          <p:cNvCxnSpPr/>
          <p:nvPr/>
        </p:nvCxnSpPr>
        <p:spPr>
          <a:xfrm flipV="1">
            <a:off x="3124200" y="22098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rot="10800000">
            <a:off x="7239000" y="2209800"/>
            <a:ext cx="381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021" name="TextBox 45"/>
          <p:cNvSpPr txBox="1">
            <a:spLocks noChangeArrowheads="1"/>
          </p:cNvSpPr>
          <p:nvPr/>
        </p:nvSpPr>
        <p:spPr bwMode="auto">
          <a:xfrm>
            <a:off x="1371600" y="4648200"/>
            <a:ext cx="4425950" cy="203200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price of Substitute in production</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price of compliment</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resource price or other input price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price of the good is expected to rise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number of sellers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S  = </a:t>
            </a:r>
            <a:r>
              <a:rPr lang="en-US">
                <a:solidFill>
                  <a:srgbClr val="000000"/>
                </a:solidFill>
                <a:latin typeface="Wingdings 3" pitchFamily="18" charset="2"/>
              </a:rPr>
              <a:t>$</a:t>
            </a:r>
            <a:r>
              <a:rPr lang="en-US">
                <a:solidFill>
                  <a:srgbClr val="000000"/>
                </a:solidFill>
                <a:latin typeface="Calibri" pitchFamily="34" charset="0"/>
              </a:rPr>
              <a:t>productivity</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0371" name="Rectangle 3"/>
          <p:cNvSpPr>
            <a:spLocks noGrp="1" noChangeArrowheads="1"/>
          </p:cNvSpPr>
          <p:nvPr>
            <p:ph type="body" idx="1"/>
          </p:nvPr>
        </p:nvSpPr>
        <p:spPr>
          <a:xfrm>
            <a:off x="381000" y="1905000"/>
            <a:ext cx="8305800" cy="4648200"/>
          </a:xfrm>
        </p:spPr>
        <p:txBody>
          <a:bodyPr/>
          <a:lstStyle/>
          <a:p>
            <a:pPr lvl="1" eaLnBrk="1" hangingPunct="1">
              <a:lnSpc>
                <a:spcPct val="100000"/>
              </a:lnSpc>
            </a:pPr>
            <a:r>
              <a:rPr lang="en-GB" smtClean="0"/>
              <a:t>How can you use the facts and trends about what, how, and for whom goods and services are produced in the U.S. and global economies?</a:t>
            </a:r>
          </a:p>
          <a:p>
            <a:pPr lvl="1" eaLnBrk="1" hangingPunct="1">
              <a:lnSpc>
                <a:spcPct val="100000"/>
              </a:lnSpc>
            </a:pPr>
            <a:r>
              <a:rPr lang="en-GB" smtClean="0"/>
              <a:t>As you think about your future career, you know that a job in manufacturing is likely to be tough. A job in services is more likely to lead to success. </a:t>
            </a:r>
          </a:p>
          <a:p>
            <a:pPr lvl="1" eaLnBrk="1" hangingPunct="1">
              <a:lnSpc>
                <a:spcPct val="100000"/>
              </a:lnSpc>
            </a:pPr>
            <a:r>
              <a:rPr lang="en-GB" smtClean="0"/>
              <a:t>What sort of job will you take? </a:t>
            </a:r>
          </a:p>
          <a:p>
            <a:pPr lvl="1" eaLnBrk="1" hangingPunct="1">
              <a:lnSpc>
                <a:spcPct val="100000"/>
              </a:lnSpc>
            </a:pPr>
            <a:r>
              <a:rPr lang="en-GB" smtClean="0"/>
              <a:t>As you think about the stand you will take on the political question of protecting U.S. jobs, you are better informed.</a:t>
            </a:r>
          </a:p>
          <a:p>
            <a:pPr lvl="1" eaLnBrk="1" hangingPunct="1">
              <a:lnSpc>
                <a:spcPct val="100000"/>
              </a:lnSpc>
            </a:pPr>
            <a:r>
              <a:rPr lang="en-GB" smtClean="0"/>
              <a:t>But how will you vote? </a:t>
            </a:r>
          </a:p>
        </p:txBody>
      </p:sp>
      <p:sp>
        <p:nvSpPr>
          <p:cNvPr id="115715" name="Text Box 5"/>
          <p:cNvSpPr txBox="1">
            <a:spLocks noChangeArrowheads="1"/>
          </p:cNvSpPr>
          <p:nvPr/>
        </p:nvSpPr>
        <p:spPr bwMode="auto">
          <a:xfrm>
            <a:off x="1371600" y="533400"/>
            <a:ext cx="5943600" cy="946150"/>
          </a:xfrm>
          <a:prstGeom prst="rect">
            <a:avLst/>
          </a:prstGeom>
          <a:noFill/>
          <a:ln w="9525">
            <a:noFill/>
            <a:miter lim="800000"/>
            <a:headEnd/>
            <a:tailEnd/>
          </a:ln>
        </p:spPr>
        <p:txBody>
          <a:bodyPr>
            <a:spAutoFit/>
          </a:bodyPr>
          <a:lstStyle/>
          <a:p>
            <a:r>
              <a:rPr lang="en-US" altLang="en-US" sz="2800" b="1">
                <a:solidFill>
                  <a:srgbClr val="FF6600"/>
                </a:solidFill>
              </a:rPr>
              <a:t>The U.S. and Global Economies in Your Life</a:t>
            </a: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0371">
                                            <p:txEl>
                                              <p:pRg st="0" end="0"/>
                                            </p:txEl>
                                          </p:spTgt>
                                        </p:tgtEl>
                                        <p:attrNameLst>
                                          <p:attrName>style.visibility</p:attrName>
                                        </p:attrNameLst>
                                      </p:cBhvr>
                                      <p:to>
                                        <p:strVal val="visible"/>
                                      </p:to>
                                    </p:set>
                                    <p:animEffect transition="in" filter="wipe(left)">
                                      <p:cBhvr>
                                        <p:cTn id="7" dur="500"/>
                                        <p:tgtEl>
                                          <p:spTgt spid="570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0371">
                                            <p:txEl>
                                              <p:pRg st="1" end="1"/>
                                            </p:txEl>
                                          </p:spTgt>
                                        </p:tgtEl>
                                        <p:attrNameLst>
                                          <p:attrName>style.visibility</p:attrName>
                                        </p:attrNameLst>
                                      </p:cBhvr>
                                      <p:to>
                                        <p:strVal val="visible"/>
                                      </p:to>
                                    </p:set>
                                    <p:animEffect transition="in" filter="wipe(left)">
                                      <p:cBhvr>
                                        <p:cTn id="12" dur="500"/>
                                        <p:tgtEl>
                                          <p:spTgt spid="57037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0371">
                                            <p:txEl>
                                              <p:pRg st="2" end="2"/>
                                            </p:txEl>
                                          </p:spTgt>
                                        </p:tgtEl>
                                        <p:attrNameLst>
                                          <p:attrName>style.visibility</p:attrName>
                                        </p:attrNameLst>
                                      </p:cBhvr>
                                      <p:to>
                                        <p:strVal val="visible"/>
                                      </p:to>
                                    </p:set>
                                    <p:animEffect transition="in" filter="wipe(left)">
                                      <p:cBhvr>
                                        <p:cTn id="17" dur="500"/>
                                        <p:tgtEl>
                                          <p:spTgt spid="57037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0371">
                                            <p:txEl>
                                              <p:pRg st="3" end="3"/>
                                            </p:txEl>
                                          </p:spTgt>
                                        </p:tgtEl>
                                        <p:attrNameLst>
                                          <p:attrName>style.visibility</p:attrName>
                                        </p:attrNameLst>
                                      </p:cBhvr>
                                      <p:to>
                                        <p:strVal val="visible"/>
                                      </p:to>
                                    </p:set>
                                    <p:animEffect transition="in" filter="wipe(left)">
                                      <p:cBhvr>
                                        <p:cTn id="22" dur="500"/>
                                        <p:tgtEl>
                                          <p:spTgt spid="57037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0371">
                                            <p:txEl>
                                              <p:pRg st="4" end="4"/>
                                            </p:txEl>
                                          </p:spTgt>
                                        </p:tgtEl>
                                        <p:attrNameLst>
                                          <p:attrName>style.visibility</p:attrName>
                                        </p:attrNameLst>
                                      </p:cBhvr>
                                      <p:to>
                                        <p:strVal val="visible"/>
                                      </p:to>
                                    </p:set>
                                    <p:animEffect transition="in" filter="wipe(left)">
                                      <p:cBhvr>
                                        <p:cTn id="27" dur="500"/>
                                        <p:tgtEl>
                                          <p:spTgt spid="57037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371" grpId="0" build="p" bldLvl="3"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ubtitle 2"/>
          <p:cNvSpPr>
            <a:spLocks noGrp="1"/>
          </p:cNvSpPr>
          <p:nvPr>
            <p:ph type="subTitle" idx="1"/>
          </p:nvPr>
        </p:nvSpPr>
        <p:spPr>
          <a:xfrm>
            <a:off x="206375" y="3098800"/>
            <a:ext cx="5422900" cy="619125"/>
          </a:xfrm>
        </p:spPr>
        <p:txBody>
          <a:bodyPr/>
          <a:lstStyle/>
          <a:p>
            <a:endParaRPr lang="en-US" smtClean="0"/>
          </a:p>
        </p:txBody>
      </p:sp>
      <p:sp>
        <p:nvSpPr>
          <p:cNvPr id="123907" name="Title 3"/>
          <p:cNvSpPr>
            <a:spLocks noGrp="1"/>
          </p:cNvSpPr>
          <p:nvPr>
            <p:ph type="ctrTitle"/>
          </p:nvPr>
        </p:nvSpPr>
        <p:spPr>
          <a:xfrm>
            <a:off x="274638" y="1652588"/>
            <a:ext cx="5148262" cy="963612"/>
          </a:xfrm>
        </p:spPr>
        <p:txBody>
          <a:bodyPr/>
          <a:lstStyle/>
          <a:p>
            <a:endParaRPr lang="en-US" smtClean="0"/>
          </a:p>
        </p:txBody>
      </p:sp>
      <p:sp>
        <p:nvSpPr>
          <p:cNvPr id="6" name="Rectangle 5"/>
          <p:cNvSpPr/>
          <p:nvPr/>
        </p:nvSpPr>
        <p:spPr>
          <a:xfrm>
            <a:off x="152400" y="2514600"/>
            <a:ext cx="8686800" cy="769441"/>
          </a:xfrm>
          <a:prstGeom prst="rect">
            <a:avLst/>
          </a:prstGeom>
          <a:noFill/>
        </p:spPr>
        <p:txBody>
          <a:bodyPr>
            <a:spAutoFit/>
          </a:bodyPr>
          <a:lstStyle/>
          <a:p>
            <a:pPr algn="ctr" fontAlgn="auto">
              <a:spcBef>
                <a:spcPts val="0"/>
              </a:spcBef>
              <a:spcAft>
                <a:spcPts val="0"/>
              </a:spcAft>
              <a:defRPr/>
            </a:pPr>
            <a:r>
              <a:rPr lang="en-US" sz="4400" b="1" spc="1150" dirty="0">
                <a:ln w="1905"/>
                <a:gradFill>
                  <a:gsLst>
                    <a:gs pos="0">
                      <a:srgbClr val="2D2DB9">
                        <a:shade val="20000"/>
                        <a:satMod val="200000"/>
                      </a:srgbClr>
                    </a:gs>
                    <a:gs pos="78000">
                      <a:srgbClr val="2D2DB9">
                        <a:tint val="90000"/>
                        <a:shade val="89000"/>
                        <a:satMod val="220000"/>
                      </a:srgbClr>
                    </a:gs>
                    <a:gs pos="100000">
                      <a:srgbClr val="2D2DB9">
                        <a:tint val="12000"/>
                        <a:satMod val="255000"/>
                      </a:srgbClr>
                    </a:gs>
                  </a:gsLst>
                  <a:lin ang="5400000"/>
                </a:gradFill>
                <a:effectLst>
                  <a:innerShdw blurRad="69850" dist="43180" dir="5400000">
                    <a:srgbClr val="000000">
                      <a:alpha val="65000"/>
                    </a:srgbClr>
                  </a:innerShdw>
                </a:effectLst>
                <a:latin typeface="Algerian" pitchFamily="82" charset="0"/>
              </a:rPr>
              <a:t>unemployment</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371600" y="654050"/>
            <a:ext cx="6324600" cy="488950"/>
          </a:xfrm>
          <a:prstGeom prst="rect">
            <a:avLst/>
          </a:prstGeom>
          <a:noFill/>
          <a:ln w="9525">
            <a:noFill/>
            <a:miter lim="800000"/>
            <a:headEnd/>
            <a:tailEnd/>
          </a:ln>
        </p:spPr>
        <p:txBody>
          <a:bodyPr>
            <a:spAutoFit/>
          </a:bodyPr>
          <a:lstStyle/>
          <a:p>
            <a:pPr eaLnBrk="0" hangingPunct="0"/>
            <a:r>
              <a:rPr lang="en-US" altLang="en-US" sz="2600" b="1">
                <a:solidFill>
                  <a:srgbClr val="00468F"/>
                </a:solidFill>
                <a:latin typeface="Helvetica"/>
              </a:rPr>
              <a:t>Labor Market in the Great Depression</a:t>
            </a:r>
          </a:p>
        </p:txBody>
      </p:sp>
      <p:sp>
        <p:nvSpPr>
          <p:cNvPr id="855043" name="Rectangle 3"/>
          <p:cNvSpPr>
            <a:spLocks noChangeArrowheads="1"/>
          </p:cNvSpPr>
          <p:nvPr/>
        </p:nvSpPr>
        <p:spPr bwMode="auto">
          <a:xfrm>
            <a:off x="1371600" y="1279525"/>
            <a:ext cx="6991350" cy="822325"/>
          </a:xfrm>
          <a:prstGeom prst="rect">
            <a:avLst/>
          </a:prstGeom>
          <a:noFill/>
          <a:ln w="9525">
            <a:noFill/>
            <a:miter lim="800000"/>
            <a:headEnd/>
            <a:tailEnd/>
          </a:ln>
        </p:spPr>
        <p:txBody>
          <a:bodyPr>
            <a:spAutoFit/>
          </a:bodyPr>
          <a:lstStyle/>
          <a:p>
            <a:pPr eaLnBrk="0" hangingPunct="0"/>
            <a:r>
              <a:rPr lang="en-US" altLang="en-US" sz="2400">
                <a:solidFill>
                  <a:srgbClr val="000000"/>
                </a:solidFill>
              </a:rPr>
              <a:t>The Great Depression lasted from 1929 until the end of the 1930s.</a:t>
            </a:r>
          </a:p>
        </p:txBody>
      </p:sp>
      <p:pic>
        <p:nvPicPr>
          <p:cNvPr id="124932" name="Picture 6" descr="eou2301a"/>
          <p:cNvPicPr>
            <a:picLocks noChangeAspect="1" noChangeArrowheads="1"/>
          </p:cNvPicPr>
          <p:nvPr/>
        </p:nvPicPr>
        <p:blipFill>
          <a:blip r:embed="rId3"/>
          <a:srcRect/>
          <a:stretch>
            <a:fillRect/>
          </a:stretch>
        </p:blipFill>
        <p:spPr bwMode="auto">
          <a:xfrm>
            <a:off x="1146175" y="2233613"/>
            <a:ext cx="7237413" cy="4395787"/>
          </a:xfrm>
          <a:prstGeom prst="rect">
            <a:avLst/>
          </a:prstGeom>
          <a:noFill/>
          <a:ln w="9525">
            <a:noFill/>
            <a:miter lim="800000"/>
            <a:headEnd/>
            <a:tailEnd/>
          </a:ln>
        </p:spPr>
      </p:pic>
      <p:pic>
        <p:nvPicPr>
          <p:cNvPr id="855047" name="Picture 7" descr="eou2301b"/>
          <p:cNvPicPr>
            <a:picLocks noChangeAspect="1" noChangeArrowheads="1"/>
          </p:cNvPicPr>
          <p:nvPr/>
        </p:nvPicPr>
        <p:blipFill>
          <a:blip r:embed="rId4"/>
          <a:srcRect/>
          <a:stretch>
            <a:fillRect/>
          </a:stretch>
        </p:blipFill>
        <p:spPr bwMode="auto">
          <a:xfrm>
            <a:off x="1143000" y="2233613"/>
            <a:ext cx="7239000" cy="4395787"/>
          </a:xfrm>
          <a:prstGeom prst="rect">
            <a:avLst/>
          </a:prstGeom>
          <a:noFill/>
          <a:ln w="9525">
            <a:noFill/>
            <a:miter lim="800000"/>
            <a:headEnd/>
            <a:tailEnd/>
          </a:ln>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5043"/>
                                        </p:tgtEl>
                                        <p:attrNameLst>
                                          <p:attrName>style.visibility</p:attrName>
                                        </p:attrNameLst>
                                      </p:cBhvr>
                                      <p:to>
                                        <p:strVal val="visible"/>
                                      </p:to>
                                    </p:set>
                                    <p:animEffect transition="in" filter="wipe(left)">
                                      <p:cBhvr>
                                        <p:cTn id="7" dur="500"/>
                                        <p:tgtEl>
                                          <p:spTgt spid="8550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55047"/>
                                        </p:tgtEl>
                                        <p:attrNameLst>
                                          <p:attrName>style.visibility</p:attrName>
                                        </p:attrNameLst>
                                      </p:cBhvr>
                                      <p:to>
                                        <p:strVal val="visible"/>
                                      </p:to>
                                    </p:set>
                                    <p:animEffect transition="in" filter="wipe(left)">
                                      <p:cBhvr>
                                        <p:cTn id="12" dur="1000"/>
                                        <p:tgtEl>
                                          <p:spTgt spid="85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5043"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p:cNvSpPr txBox="1">
            <a:spLocks noChangeArrowheads="1"/>
          </p:cNvSpPr>
          <p:nvPr/>
        </p:nvSpPr>
        <p:spPr bwMode="auto">
          <a:xfrm>
            <a:off x="1371600" y="654050"/>
            <a:ext cx="6324600" cy="488950"/>
          </a:xfrm>
          <a:prstGeom prst="rect">
            <a:avLst/>
          </a:prstGeom>
          <a:noFill/>
          <a:ln w="9525">
            <a:noFill/>
            <a:miter lim="800000"/>
            <a:headEnd/>
            <a:tailEnd/>
          </a:ln>
        </p:spPr>
        <p:txBody>
          <a:bodyPr>
            <a:spAutoFit/>
          </a:bodyPr>
          <a:lstStyle/>
          <a:p>
            <a:pPr eaLnBrk="0" hangingPunct="0"/>
            <a:r>
              <a:rPr lang="en-US" altLang="en-US" sz="2600" b="1">
                <a:solidFill>
                  <a:srgbClr val="00468F"/>
                </a:solidFill>
                <a:latin typeface="Helvetica"/>
              </a:rPr>
              <a:t>Labor Market in the Great Depression</a:t>
            </a:r>
          </a:p>
        </p:txBody>
      </p:sp>
      <p:sp>
        <p:nvSpPr>
          <p:cNvPr id="857091" name="Rectangle 3"/>
          <p:cNvSpPr>
            <a:spLocks noChangeArrowheads="1"/>
          </p:cNvSpPr>
          <p:nvPr/>
        </p:nvSpPr>
        <p:spPr bwMode="auto">
          <a:xfrm>
            <a:off x="1371600" y="1279525"/>
            <a:ext cx="7372350" cy="822325"/>
          </a:xfrm>
          <a:prstGeom prst="rect">
            <a:avLst/>
          </a:prstGeom>
          <a:noFill/>
          <a:ln w="9525">
            <a:noFill/>
            <a:miter lim="800000"/>
            <a:headEnd/>
            <a:tailEnd/>
          </a:ln>
        </p:spPr>
        <p:txBody>
          <a:bodyPr>
            <a:spAutoFit/>
          </a:bodyPr>
          <a:lstStyle/>
          <a:p>
            <a:pPr eaLnBrk="0" hangingPunct="0"/>
            <a:r>
              <a:rPr lang="en-US" altLang="en-US" sz="2400">
                <a:solidFill>
                  <a:srgbClr val="000000"/>
                </a:solidFill>
              </a:rPr>
              <a:t>1933 was the worst year</a:t>
            </a:r>
            <a:r>
              <a:rPr lang="en-US" altLang="en-US" sz="2400">
                <a:solidFill>
                  <a:srgbClr val="000000"/>
                </a:solidFill>
                <a:cs typeface="Arial" pitchFamily="34" charset="0"/>
              </a:rPr>
              <a:t>—real GDP fell 30 percent and one in four people could not find work</a:t>
            </a:r>
            <a:r>
              <a:rPr lang="en-US" altLang="en-US" sz="2400">
                <a:solidFill>
                  <a:srgbClr val="000000"/>
                </a:solidFill>
              </a:rPr>
              <a:t>.</a:t>
            </a:r>
          </a:p>
        </p:txBody>
      </p:sp>
      <p:pic>
        <p:nvPicPr>
          <p:cNvPr id="125956" name="Picture 6" descr="eou2301a"/>
          <p:cNvPicPr>
            <a:picLocks noChangeAspect="1" noChangeArrowheads="1"/>
          </p:cNvPicPr>
          <p:nvPr/>
        </p:nvPicPr>
        <p:blipFill>
          <a:blip r:embed="rId3"/>
          <a:srcRect/>
          <a:stretch>
            <a:fillRect/>
          </a:stretch>
        </p:blipFill>
        <p:spPr bwMode="auto">
          <a:xfrm>
            <a:off x="1146175" y="2233613"/>
            <a:ext cx="7237413" cy="4395787"/>
          </a:xfrm>
          <a:prstGeom prst="rect">
            <a:avLst/>
          </a:prstGeom>
          <a:noFill/>
          <a:ln w="9525">
            <a:noFill/>
            <a:miter lim="800000"/>
            <a:headEnd/>
            <a:tailEnd/>
          </a:ln>
        </p:spPr>
      </p:pic>
      <p:pic>
        <p:nvPicPr>
          <p:cNvPr id="125957" name="Picture 7" descr="eou2301b"/>
          <p:cNvPicPr>
            <a:picLocks noChangeAspect="1" noChangeArrowheads="1"/>
          </p:cNvPicPr>
          <p:nvPr/>
        </p:nvPicPr>
        <p:blipFill>
          <a:blip r:embed="rId4"/>
          <a:srcRect/>
          <a:stretch>
            <a:fillRect/>
          </a:stretch>
        </p:blipFill>
        <p:spPr bwMode="auto">
          <a:xfrm>
            <a:off x="1143000" y="2233613"/>
            <a:ext cx="7239000" cy="439578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7091"/>
                                        </p:tgtEl>
                                        <p:attrNameLst>
                                          <p:attrName>style.visibility</p:attrName>
                                        </p:attrNameLst>
                                      </p:cBhvr>
                                      <p:to>
                                        <p:strVal val="visible"/>
                                      </p:to>
                                    </p:set>
                                    <p:animEffect transition="in" filter="wipe(left)">
                                      <p:cBhvr>
                                        <p:cTn id="7" dur="500"/>
                                        <p:tgtEl>
                                          <p:spTgt spid="857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091" grpId="0"/>
    </p:bld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7.1 LABOR MARKET INDICATORS</a:t>
            </a:r>
            <a:endParaRPr lang="en-CA" smtClean="0"/>
          </a:p>
        </p:txBody>
      </p:sp>
      <p:sp>
        <p:nvSpPr>
          <p:cNvPr id="126979" name="Rectangle 3"/>
          <p:cNvSpPr>
            <a:spLocks noGrp="1" noChangeArrowheads="1"/>
          </p:cNvSpPr>
          <p:nvPr>
            <p:ph type="body" idx="1"/>
          </p:nvPr>
        </p:nvSpPr>
        <p:spPr>
          <a:xfrm>
            <a:off x="152400" y="1905000"/>
            <a:ext cx="1981200" cy="1981200"/>
          </a:xfrm>
        </p:spPr>
        <p:txBody>
          <a:bodyPr/>
          <a:lstStyle/>
          <a:p>
            <a:pPr marL="0" indent="0" eaLnBrk="1" hangingPunct="1">
              <a:spcBef>
                <a:spcPct val="0"/>
              </a:spcBef>
              <a:buClrTx/>
              <a:buFontTx/>
              <a:buNone/>
            </a:pPr>
            <a:r>
              <a:rPr lang="en-US" altLang="en-US" sz="2400" b="0" smtClean="0">
                <a:solidFill>
                  <a:schemeClr val="tx1"/>
                </a:solidFill>
              </a:rPr>
              <a:t>Figure 7.1 shows population labor force categories.</a:t>
            </a:r>
          </a:p>
          <a:p>
            <a:pPr marL="0" indent="0" eaLnBrk="1" hangingPunct="1">
              <a:spcBef>
                <a:spcPct val="0"/>
              </a:spcBef>
              <a:buClrTx/>
              <a:buFontTx/>
              <a:buNone/>
            </a:pPr>
            <a:endParaRPr lang="en-US" altLang="en-US" sz="2400" b="0" smtClean="0">
              <a:solidFill>
                <a:schemeClr val="tx1"/>
              </a:solidFill>
            </a:endParaRPr>
          </a:p>
        </p:txBody>
      </p:sp>
      <p:sp>
        <p:nvSpPr>
          <p:cNvPr id="185356" name="Rectangle 12"/>
          <p:cNvSpPr>
            <a:spLocks noChangeArrowheads="1"/>
          </p:cNvSpPr>
          <p:nvPr/>
        </p:nvSpPr>
        <p:spPr bwMode="auto">
          <a:xfrm>
            <a:off x="152400" y="3962400"/>
            <a:ext cx="2209800" cy="1447800"/>
          </a:xfrm>
          <a:prstGeom prst="rect">
            <a:avLst/>
          </a:prstGeom>
          <a:noFill/>
          <a:ln w="9525">
            <a:noFill/>
            <a:miter lim="800000"/>
            <a:headEnd/>
            <a:tailEnd/>
          </a:ln>
        </p:spPr>
        <p:txBody>
          <a:bodyPr/>
          <a:lstStyle/>
          <a:p>
            <a:pPr>
              <a:lnSpc>
                <a:spcPct val="90000"/>
              </a:lnSpc>
            </a:pPr>
            <a:r>
              <a:rPr lang="en-US" altLang="en-US" sz="2400">
                <a:solidFill>
                  <a:srgbClr val="000000"/>
                </a:solidFill>
              </a:rPr>
              <a:t>The figure shows the data for August 2007.</a:t>
            </a:r>
            <a:endParaRPr lang="en-CA" sz="2400">
              <a:solidFill>
                <a:srgbClr val="000000"/>
              </a:solidFill>
            </a:endParaRPr>
          </a:p>
        </p:txBody>
      </p:sp>
      <p:pic>
        <p:nvPicPr>
          <p:cNvPr id="126981" name="Picture 37" descr="fig2301a"/>
          <p:cNvPicPr>
            <a:picLocks noChangeAspect="1" noChangeArrowheads="1"/>
          </p:cNvPicPr>
          <p:nvPr/>
        </p:nvPicPr>
        <p:blipFill>
          <a:blip r:embed="rId3"/>
          <a:srcRect/>
          <a:stretch>
            <a:fillRect/>
          </a:stretch>
        </p:blipFill>
        <p:spPr bwMode="auto">
          <a:xfrm>
            <a:off x="2590800" y="2089150"/>
            <a:ext cx="6029325" cy="3397250"/>
          </a:xfrm>
          <a:prstGeom prst="rect">
            <a:avLst/>
          </a:prstGeom>
          <a:noFill/>
          <a:ln w="9525">
            <a:noFill/>
            <a:miter lim="800000"/>
            <a:headEnd/>
            <a:tailEnd/>
          </a:ln>
        </p:spPr>
      </p:pic>
      <p:pic>
        <p:nvPicPr>
          <p:cNvPr id="185382" name="Picture 38" descr="fig2301b"/>
          <p:cNvPicPr>
            <a:picLocks noChangeAspect="1" noChangeArrowheads="1"/>
          </p:cNvPicPr>
          <p:nvPr/>
        </p:nvPicPr>
        <p:blipFill>
          <a:blip r:embed="rId4"/>
          <a:srcRect/>
          <a:stretch>
            <a:fillRect/>
          </a:stretch>
        </p:blipFill>
        <p:spPr bwMode="auto">
          <a:xfrm>
            <a:off x="2590800" y="2089150"/>
            <a:ext cx="6029325" cy="3397250"/>
          </a:xfrm>
          <a:prstGeom prst="rect">
            <a:avLst/>
          </a:prstGeom>
          <a:noFill/>
          <a:ln w="9525">
            <a:noFill/>
            <a:miter lim="800000"/>
            <a:headEnd/>
            <a:tailEnd/>
          </a:ln>
        </p:spPr>
      </p:pic>
      <p:pic>
        <p:nvPicPr>
          <p:cNvPr id="185383" name="Picture 39" descr="fig2301c"/>
          <p:cNvPicPr>
            <a:picLocks noChangeAspect="1" noChangeArrowheads="1"/>
          </p:cNvPicPr>
          <p:nvPr/>
        </p:nvPicPr>
        <p:blipFill>
          <a:blip r:embed="rId5"/>
          <a:srcRect/>
          <a:stretch>
            <a:fillRect/>
          </a:stretch>
        </p:blipFill>
        <p:spPr bwMode="auto">
          <a:xfrm>
            <a:off x="2590800" y="2089150"/>
            <a:ext cx="6029325" cy="3397250"/>
          </a:xfrm>
          <a:prstGeom prst="rect">
            <a:avLst/>
          </a:prstGeom>
          <a:noFill/>
          <a:ln w="9525">
            <a:noFill/>
            <a:miter lim="800000"/>
            <a:headEnd/>
            <a:tailEnd/>
          </a:ln>
        </p:spPr>
      </p:pic>
      <p:pic>
        <p:nvPicPr>
          <p:cNvPr id="185384" name="Picture 40" descr="fig2301d"/>
          <p:cNvPicPr>
            <a:picLocks noChangeAspect="1" noChangeArrowheads="1"/>
          </p:cNvPicPr>
          <p:nvPr/>
        </p:nvPicPr>
        <p:blipFill>
          <a:blip r:embed="rId6"/>
          <a:srcRect/>
          <a:stretch>
            <a:fillRect/>
          </a:stretch>
        </p:blipFill>
        <p:spPr bwMode="auto">
          <a:xfrm>
            <a:off x="2590800" y="2089150"/>
            <a:ext cx="6029325" cy="3397250"/>
          </a:xfrm>
          <a:prstGeom prst="rect">
            <a:avLst/>
          </a:prstGeom>
          <a:noFill/>
          <a:ln w="9525">
            <a:noFill/>
            <a:miter lim="800000"/>
            <a:headEnd/>
            <a:tailEnd/>
          </a:ln>
        </p:spPr>
      </p:pic>
      <p:pic>
        <p:nvPicPr>
          <p:cNvPr id="185385" name="Picture 41" descr="fig2301e"/>
          <p:cNvPicPr>
            <a:picLocks noChangeAspect="1" noChangeArrowheads="1"/>
          </p:cNvPicPr>
          <p:nvPr/>
        </p:nvPicPr>
        <p:blipFill>
          <a:blip r:embed="rId7"/>
          <a:srcRect/>
          <a:stretch>
            <a:fillRect/>
          </a:stretch>
        </p:blipFill>
        <p:spPr bwMode="auto">
          <a:xfrm>
            <a:off x="2590800" y="2089150"/>
            <a:ext cx="6029325" cy="3397250"/>
          </a:xfrm>
          <a:prstGeom prst="rect">
            <a:avLst/>
          </a:prstGeom>
          <a:noFill/>
          <a:ln w="9525">
            <a:noFill/>
            <a:miter lim="800000"/>
            <a:headEnd/>
            <a:tailEnd/>
          </a:ln>
        </p:spPr>
      </p:pic>
      <p:pic>
        <p:nvPicPr>
          <p:cNvPr id="185386" name="Picture 42" descr="fig2301f"/>
          <p:cNvPicPr>
            <a:picLocks noChangeAspect="1" noChangeArrowheads="1"/>
          </p:cNvPicPr>
          <p:nvPr/>
        </p:nvPicPr>
        <p:blipFill>
          <a:blip r:embed="rId8"/>
          <a:srcRect/>
          <a:stretch>
            <a:fillRect/>
          </a:stretch>
        </p:blipFill>
        <p:spPr bwMode="auto">
          <a:xfrm>
            <a:off x="2590800" y="2089150"/>
            <a:ext cx="6029325" cy="3397250"/>
          </a:xfrm>
          <a:prstGeom prst="rect">
            <a:avLst/>
          </a:prstGeom>
          <a:noFill/>
          <a:ln w="9525">
            <a:noFill/>
            <a:miter lim="800000"/>
            <a:headEnd/>
            <a:tailEnd/>
          </a:ln>
        </p:spPr>
      </p:pic>
      <p:pic>
        <p:nvPicPr>
          <p:cNvPr id="185387" name="Picture 43" descr="fig2301g"/>
          <p:cNvPicPr>
            <a:picLocks noChangeAspect="1" noChangeArrowheads="1"/>
          </p:cNvPicPr>
          <p:nvPr/>
        </p:nvPicPr>
        <p:blipFill>
          <a:blip r:embed="rId9"/>
          <a:srcRect/>
          <a:stretch>
            <a:fillRect/>
          </a:stretch>
        </p:blipFill>
        <p:spPr bwMode="auto">
          <a:xfrm>
            <a:off x="2590800" y="2089150"/>
            <a:ext cx="6029325" cy="3397250"/>
          </a:xfrm>
          <a:prstGeom prst="rect">
            <a:avLst/>
          </a:prstGeom>
          <a:noFill/>
          <a:ln w="9525">
            <a:noFill/>
            <a:miter lim="800000"/>
            <a:headEnd/>
            <a:tailEnd/>
          </a:ln>
        </p:spPr>
      </p:pic>
      <p:pic>
        <p:nvPicPr>
          <p:cNvPr id="185388" name="Picture 44" descr="fig2301h"/>
          <p:cNvPicPr>
            <a:picLocks noChangeAspect="1" noChangeArrowheads="1"/>
          </p:cNvPicPr>
          <p:nvPr/>
        </p:nvPicPr>
        <p:blipFill>
          <a:blip r:embed="rId10"/>
          <a:srcRect/>
          <a:stretch>
            <a:fillRect/>
          </a:stretch>
        </p:blipFill>
        <p:spPr bwMode="auto">
          <a:xfrm>
            <a:off x="2590800" y="2089150"/>
            <a:ext cx="6029325" cy="3397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5356"/>
                                        </p:tgtEl>
                                        <p:attrNameLst>
                                          <p:attrName>style.visibility</p:attrName>
                                        </p:attrNameLst>
                                      </p:cBhvr>
                                      <p:to>
                                        <p:strVal val="visible"/>
                                      </p:to>
                                    </p:set>
                                    <p:animEffect transition="in" filter="wipe(left)">
                                      <p:cBhvr>
                                        <p:cTn id="7" dur="500"/>
                                        <p:tgtEl>
                                          <p:spTgt spid="18535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5382"/>
                                        </p:tgtEl>
                                        <p:attrNameLst>
                                          <p:attrName>style.visibility</p:attrName>
                                        </p:attrNameLst>
                                      </p:cBhvr>
                                      <p:to>
                                        <p:strVal val="visible"/>
                                      </p:to>
                                    </p:set>
                                    <p:animEffect transition="in" filter="wipe(left)">
                                      <p:cBhvr>
                                        <p:cTn id="12" dur="1000"/>
                                        <p:tgtEl>
                                          <p:spTgt spid="18538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5383"/>
                                        </p:tgtEl>
                                        <p:attrNameLst>
                                          <p:attrName>style.visibility</p:attrName>
                                        </p:attrNameLst>
                                      </p:cBhvr>
                                      <p:to>
                                        <p:strVal val="visible"/>
                                      </p:to>
                                    </p:set>
                                    <p:animEffect transition="in" filter="wipe(left)">
                                      <p:cBhvr>
                                        <p:cTn id="17" dur="1000"/>
                                        <p:tgtEl>
                                          <p:spTgt spid="1853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5384"/>
                                        </p:tgtEl>
                                        <p:attrNameLst>
                                          <p:attrName>style.visibility</p:attrName>
                                        </p:attrNameLst>
                                      </p:cBhvr>
                                      <p:to>
                                        <p:strVal val="visible"/>
                                      </p:to>
                                    </p:set>
                                    <p:animEffect transition="in" filter="wipe(left)">
                                      <p:cBhvr>
                                        <p:cTn id="22" dur="1000"/>
                                        <p:tgtEl>
                                          <p:spTgt spid="18538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5385"/>
                                        </p:tgtEl>
                                        <p:attrNameLst>
                                          <p:attrName>style.visibility</p:attrName>
                                        </p:attrNameLst>
                                      </p:cBhvr>
                                      <p:to>
                                        <p:strVal val="visible"/>
                                      </p:to>
                                    </p:set>
                                    <p:animEffect transition="in" filter="wipe(left)">
                                      <p:cBhvr>
                                        <p:cTn id="27" dur="1000"/>
                                        <p:tgtEl>
                                          <p:spTgt spid="18538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5386"/>
                                        </p:tgtEl>
                                        <p:attrNameLst>
                                          <p:attrName>style.visibility</p:attrName>
                                        </p:attrNameLst>
                                      </p:cBhvr>
                                      <p:to>
                                        <p:strVal val="visible"/>
                                      </p:to>
                                    </p:set>
                                    <p:animEffect transition="in" filter="wipe(left)">
                                      <p:cBhvr>
                                        <p:cTn id="32" dur="1000"/>
                                        <p:tgtEl>
                                          <p:spTgt spid="18538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85387"/>
                                        </p:tgtEl>
                                        <p:attrNameLst>
                                          <p:attrName>style.visibility</p:attrName>
                                        </p:attrNameLst>
                                      </p:cBhvr>
                                      <p:to>
                                        <p:strVal val="visible"/>
                                      </p:to>
                                    </p:set>
                                    <p:animEffect transition="in" filter="wipe(left)">
                                      <p:cBhvr>
                                        <p:cTn id="37" dur="1000"/>
                                        <p:tgtEl>
                                          <p:spTgt spid="18538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85388"/>
                                        </p:tgtEl>
                                        <p:attrNameLst>
                                          <p:attrName>style.visibility</p:attrName>
                                        </p:attrNameLst>
                                      </p:cBhvr>
                                      <p:to>
                                        <p:strVal val="visible"/>
                                      </p:to>
                                    </p:set>
                                    <p:animEffect transition="in" filter="wipe(left)">
                                      <p:cBhvr>
                                        <p:cTn id="42" dur="1000"/>
                                        <p:tgtEl>
                                          <p:spTgt spid="185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5356"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7.2 LABOR TRENDS AND FLUCTUATIONS</a:t>
            </a:r>
            <a:endParaRPr lang="en-CA" smtClean="0"/>
          </a:p>
        </p:txBody>
      </p:sp>
      <p:sp>
        <p:nvSpPr>
          <p:cNvPr id="326660" name="Rectangle 4"/>
          <p:cNvSpPr>
            <a:spLocks noChangeArrowheads="1"/>
          </p:cNvSpPr>
          <p:nvPr/>
        </p:nvSpPr>
        <p:spPr bwMode="auto">
          <a:xfrm>
            <a:off x="228600" y="2590800"/>
            <a:ext cx="2514600" cy="2514600"/>
          </a:xfrm>
          <a:prstGeom prst="rect">
            <a:avLst/>
          </a:prstGeom>
          <a:noFill/>
          <a:ln w="9525">
            <a:noFill/>
            <a:miter lim="800000"/>
            <a:headEnd/>
            <a:tailEnd/>
          </a:ln>
        </p:spPr>
        <p:txBody>
          <a:bodyPr/>
          <a:lstStyle/>
          <a:p>
            <a:r>
              <a:rPr lang="en-US" altLang="en-US" sz="2400"/>
              <a:t>The unemployment rate increases in  recessions and decreases in expansions.</a:t>
            </a:r>
            <a:endParaRPr lang="en-CA" sz="2400"/>
          </a:p>
        </p:txBody>
      </p:sp>
      <p:pic>
        <p:nvPicPr>
          <p:cNvPr id="128004" name="Picture 11" descr="fig2302a"/>
          <p:cNvPicPr>
            <a:picLocks noChangeAspect="1" noChangeArrowheads="1"/>
          </p:cNvPicPr>
          <p:nvPr/>
        </p:nvPicPr>
        <p:blipFill>
          <a:blip r:embed="rId3"/>
          <a:srcRect/>
          <a:stretch>
            <a:fillRect/>
          </a:stretch>
        </p:blipFill>
        <p:spPr bwMode="auto">
          <a:xfrm>
            <a:off x="3314700" y="2819400"/>
            <a:ext cx="5524500" cy="3517900"/>
          </a:xfrm>
          <a:prstGeom prst="rect">
            <a:avLst/>
          </a:prstGeom>
          <a:noFill/>
          <a:ln w="9525">
            <a:noFill/>
            <a:miter lim="800000"/>
            <a:headEnd/>
            <a:tailEnd/>
          </a:ln>
        </p:spPr>
      </p:pic>
      <p:pic>
        <p:nvPicPr>
          <p:cNvPr id="128005" name="Picture 12" descr="fig2302b"/>
          <p:cNvPicPr>
            <a:picLocks noChangeAspect="1" noChangeArrowheads="1"/>
          </p:cNvPicPr>
          <p:nvPr/>
        </p:nvPicPr>
        <p:blipFill>
          <a:blip r:embed="rId4"/>
          <a:srcRect/>
          <a:stretch>
            <a:fillRect/>
          </a:stretch>
        </p:blipFill>
        <p:spPr bwMode="auto">
          <a:xfrm>
            <a:off x="3314700" y="2819400"/>
            <a:ext cx="5524500" cy="3517900"/>
          </a:xfrm>
          <a:prstGeom prst="rect">
            <a:avLst/>
          </a:prstGeom>
          <a:noFill/>
          <a:ln w="9525">
            <a:noFill/>
            <a:miter lim="800000"/>
            <a:headEnd/>
            <a:tailEnd/>
          </a:ln>
        </p:spPr>
      </p:pic>
      <p:pic>
        <p:nvPicPr>
          <p:cNvPr id="128006" name="Picture 13" descr="fig2302c"/>
          <p:cNvPicPr>
            <a:picLocks noChangeAspect="1" noChangeArrowheads="1"/>
          </p:cNvPicPr>
          <p:nvPr/>
        </p:nvPicPr>
        <p:blipFill>
          <a:blip r:embed="rId5"/>
          <a:srcRect/>
          <a:stretch>
            <a:fillRect/>
          </a:stretch>
        </p:blipFill>
        <p:spPr bwMode="auto">
          <a:xfrm>
            <a:off x="3314700" y="2819400"/>
            <a:ext cx="5524500" cy="3517900"/>
          </a:xfrm>
          <a:prstGeom prst="rect">
            <a:avLst/>
          </a:prstGeom>
          <a:noFill/>
          <a:ln w="9525">
            <a:noFill/>
            <a:miter lim="800000"/>
            <a:headEnd/>
            <a:tailEnd/>
          </a:ln>
        </p:spPr>
      </p:pic>
      <p:pic>
        <p:nvPicPr>
          <p:cNvPr id="326670" name="Picture 14" descr="fig2302i"/>
          <p:cNvPicPr>
            <a:picLocks noChangeAspect="1" noChangeArrowheads="1"/>
          </p:cNvPicPr>
          <p:nvPr/>
        </p:nvPicPr>
        <p:blipFill>
          <a:blip r:embed="rId6"/>
          <a:srcRect/>
          <a:stretch>
            <a:fillRect/>
          </a:stretch>
        </p:blipFill>
        <p:spPr bwMode="auto">
          <a:xfrm>
            <a:off x="3314700" y="2819400"/>
            <a:ext cx="5524500" cy="35179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6660"/>
                                        </p:tgtEl>
                                        <p:attrNameLst>
                                          <p:attrName>style.visibility</p:attrName>
                                        </p:attrNameLst>
                                      </p:cBhvr>
                                      <p:to>
                                        <p:strVal val="visible"/>
                                      </p:to>
                                    </p:set>
                                    <p:animEffect transition="in" filter="wipe(left)">
                                      <p:cBhvr>
                                        <p:cTn id="7" dur="500"/>
                                        <p:tgtEl>
                                          <p:spTgt spid="326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6670"/>
                                        </p:tgtEl>
                                        <p:attrNameLst>
                                          <p:attrName>style.visibility</p:attrName>
                                        </p:attrNameLst>
                                      </p:cBhvr>
                                      <p:to>
                                        <p:strVal val="visible"/>
                                      </p:to>
                                    </p:set>
                                    <p:animEffect transition="in" filter="fade">
                                      <p:cBhvr>
                                        <p:cTn id="12" dur="500"/>
                                        <p:tgtEl>
                                          <p:spTgt spid="326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0"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9026" name="Rectangle 11"/>
          <p:cNvSpPr>
            <a:spLocks noGrp="1" noChangeArrowheads="1"/>
          </p:cNvSpPr>
          <p:nvPr>
            <p:ph type="title"/>
          </p:nvPr>
        </p:nvSpPr>
        <p:spPr/>
        <p:txBody>
          <a:bodyPr/>
          <a:lstStyle/>
          <a:p>
            <a:pPr eaLnBrk="1" hangingPunct="1"/>
            <a:r>
              <a:rPr lang="en-US" smtClean="0"/>
              <a:t>7.2 LABOR TRENDS AND FLUCTUATIONS</a:t>
            </a:r>
            <a:endParaRPr lang="en-CA" smtClean="0"/>
          </a:p>
        </p:txBody>
      </p:sp>
      <p:sp>
        <p:nvSpPr>
          <p:cNvPr id="195596" name="Rectangle 12"/>
          <p:cNvSpPr>
            <a:spLocks noGrp="1" noChangeArrowheads="1"/>
          </p:cNvSpPr>
          <p:nvPr>
            <p:ph type="body" idx="1"/>
          </p:nvPr>
        </p:nvSpPr>
        <p:spPr>
          <a:xfrm>
            <a:off x="152400" y="1905000"/>
            <a:ext cx="2590800" cy="1752600"/>
          </a:xfrm>
        </p:spPr>
        <p:txBody>
          <a:bodyPr/>
          <a:lstStyle/>
          <a:p>
            <a:pPr marL="0" indent="0" eaLnBrk="1" hangingPunct="1">
              <a:buFont typeface="Webdings" pitchFamily="18" charset="2"/>
              <a:buNone/>
            </a:pPr>
            <a:r>
              <a:rPr lang="en-US" altLang="en-US" sz="2400" b="0" smtClean="0">
                <a:solidFill>
                  <a:schemeClr val="tx1"/>
                </a:solidFill>
              </a:rPr>
              <a:t>The labor force participation rate of men has decreased.</a:t>
            </a:r>
            <a:endParaRPr lang="en-CA" sz="2400" b="0" smtClean="0">
              <a:solidFill>
                <a:schemeClr val="tx1"/>
              </a:solidFill>
            </a:endParaRPr>
          </a:p>
        </p:txBody>
      </p:sp>
      <p:sp>
        <p:nvSpPr>
          <p:cNvPr id="195588" name="Rectangle 4"/>
          <p:cNvSpPr>
            <a:spLocks noChangeArrowheads="1"/>
          </p:cNvSpPr>
          <p:nvPr/>
        </p:nvSpPr>
        <p:spPr bwMode="auto">
          <a:xfrm>
            <a:off x="152400" y="3657600"/>
            <a:ext cx="2667000" cy="1905000"/>
          </a:xfrm>
          <a:prstGeom prst="rect">
            <a:avLst/>
          </a:prstGeom>
          <a:noFill/>
          <a:ln w="9525">
            <a:noFill/>
            <a:miter lim="800000"/>
            <a:headEnd/>
            <a:tailEnd/>
          </a:ln>
        </p:spPr>
        <p:txBody>
          <a:bodyPr/>
          <a:lstStyle/>
          <a:p>
            <a:pPr eaLnBrk="0" hangingPunct="0"/>
            <a:r>
              <a:rPr lang="en-US" altLang="en-US" sz="2400"/>
              <a:t>The average participation rate of both sexes has</a:t>
            </a:r>
          </a:p>
          <a:p>
            <a:pPr eaLnBrk="0" hangingPunct="0"/>
            <a:r>
              <a:rPr lang="en-US" altLang="en-US" sz="2400"/>
              <a:t>increased.</a:t>
            </a:r>
            <a:endParaRPr lang="en-CA" sz="2400"/>
          </a:p>
        </p:txBody>
      </p:sp>
      <p:pic>
        <p:nvPicPr>
          <p:cNvPr id="129029" name="Picture 25" descr="fig2303a"/>
          <p:cNvPicPr>
            <a:picLocks noChangeAspect="1" noChangeArrowheads="1"/>
          </p:cNvPicPr>
          <p:nvPr/>
        </p:nvPicPr>
        <p:blipFill>
          <a:blip r:embed="rId3"/>
          <a:srcRect/>
          <a:stretch>
            <a:fillRect/>
          </a:stretch>
        </p:blipFill>
        <p:spPr bwMode="auto">
          <a:xfrm>
            <a:off x="2995613" y="2362200"/>
            <a:ext cx="5462587" cy="3462338"/>
          </a:xfrm>
          <a:prstGeom prst="rect">
            <a:avLst/>
          </a:prstGeom>
          <a:noFill/>
          <a:ln w="9525">
            <a:noFill/>
            <a:miter lim="800000"/>
            <a:headEnd/>
            <a:tailEnd/>
          </a:ln>
        </p:spPr>
      </p:pic>
      <p:pic>
        <p:nvPicPr>
          <p:cNvPr id="129030" name="Picture 26" descr="fig2303b"/>
          <p:cNvPicPr>
            <a:picLocks noChangeAspect="1" noChangeArrowheads="1"/>
          </p:cNvPicPr>
          <p:nvPr/>
        </p:nvPicPr>
        <p:blipFill>
          <a:blip r:embed="rId4"/>
          <a:srcRect/>
          <a:stretch>
            <a:fillRect/>
          </a:stretch>
        </p:blipFill>
        <p:spPr bwMode="auto">
          <a:xfrm>
            <a:off x="2995613" y="2362200"/>
            <a:ext cx="5462587" cy="3462338"/>
          </a:xfrm>
          <a:prstGeom prst="rect">
            <a:avLst/>
          </a:prstGeom>
          <a:noFill/>
          <a:ln w="9525">
            <a:noFill/>
            <a:miter lim="800000"/>
            <a:headEnd/>
            <a:tailEnd/>
          </a:ln>
        </p:spPr>
      </p:pic>
      <p:pic>
        <p:nvPicPr>
          <p:cNvPr id="195611" name="Picture 27" descr="fig2303c"/>
          <p:cNvPicPr>
            <a:picLocks noChangeAspect="1" noChangeArrowheads="1"/>
          </p:cNvPicPr>
          <p:nvPr/>
        </p:nvPicPr>
        <p:blipFill>
          <a:blip r:embed="rId5"/>
          <a:srcRect/>
          <a:stretch>
            <a:fillRect/>
          </a:stretch>
        </p:blipFill>
        <p:spPr bwMode="auto">
          <a:xfrm>
            <a:off x="2995613" y="2362200"/>
            <a:ext cx="5462587" cy="3462338"/>
          </a:xfrm>
          <a:prstGeom prst="rect">
            <a:avLst/>
          </a:prstGeom>
          <a:noFill/>
          <a:ln w="9525">
            <a:noFill/>
            <a:miter lim="800000"/>
            <a:headEnd/>
            <a:tailEnd/>
          </a:ln>
        </p:spPr>
      </p:pic>
      <p:pic>
        <p:nvPicPr>
          <p:cNvPr id="195612" name="Picture 28" descr="fig2303d"/>
          <p:cNvPicPr>
            <a:picLocks noChangeAspect="1" noChangeArrowheads="1"/>
          </p:cNvPicPr>
          <p:nvPr/>
        </p:nvPicPr>
        <p:blipFill>
          <a:blip r:embed="rId6"/>
          <a:srcRect/>
          <a:stretch>
            <a:fillRect/>
          </a:stretch>
        </p:blipFill>
        <p:spPr bwMode="auto">
          <a:xfrm>
            <a:off x="2995613" y="2362200"/>
            <a:ext cx="5462587" cy="34623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5596">
                                            <p:txEl>
                                              <p:pRg st="0" end="0"/>
                                            </p:txEl>
                                          </p:spTgt>
                                        </p:tgtEl>
                                        <p:attrNameLst>
                                          <p:attrName>style.visibility</p:attrName>
                                        </p:attrNameLst>
                                      </p:cBhvr>
                                      <p:to>
                                        <p:strVal val="visible"/>
                                      </p:to>
                                    </p:set>
                                    <p:animEffect transition="in" filter="wipe(left)">
                                      <p:cBhvr>
                                        <p:cTn id="7" dur="500"/>
                                        <p:tgtEl>
                                          <p:spTgt spid="1955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5611"/>
                                        </p:tgtEl>
                                        <p:attrNameLst>
                                          <p:attrName>style.visibility</p:attrName>
                                        </p:attrNameLst>
                                      </p:cBhvr>
                                      <p:to>
                                        <p:strVal val="visible"/>
                                      </p:to>
                                    </p:set>
                                    <p:animEffect transition="in" filter="wipe(left)">
                                      <p:cBhvr>
                                        <p:cTn id="12" dur="1000"/>
                                        <p:tgtEl>
                                          <p:spTgt spid="1956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5588"/>
                                        </p:tgtEl>
                                        <p:attrNameLst>
                                          <p:attrName>style.visibility</p:attrName>
                                        </p:attrNameLst>
                                      </p:cBhvr>
                                      <p:to>
                                        <p:strVal val="visible"/>
                                      </p:to>
                                    </p:set>
                                    <p:animEffect transition="in" filter="wipe(left)">
                                      <p:cBhvr>
                                        <p:cTn id="17" dur="500"/>
                                        <p:tgtEl>
                                          <p:spTgt spid="195588"/>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95612"/>
                                        </p:tgtEl>
                                        <p:attrNameLst>
                                          <p:attrName>style.visibility</p:attrName>
                                        </p:attrNameLst>
                                      </p:cBhvr>
                                      <p:to>
                                        <p:strVal val="visible"/>
                                      </p:to>
                                    </p:set>
                                    <p:animEffect transition="in" filter="wipe(left)">
                                      <p:cBhvr>
                                        <p:cTn id="21" dur="1000"/>
                                        <p:tgtEl>
                                          <p:spTgt spid="195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6" grpId="0" build="p" autoUpdateAnimBg="0" advAuto="0"/>
      <p:bldP spid="195588"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p:txBody>
          <a:bodyPr/>
          <a:lstStyle/>
          <a:p>
            <a:pPr eaLnBrk="1" hangingPunct="1"/>
            <a:r>
              <a:rPr lang="en-US" smtClean="0"/>
              <a:t>7.2 LABOR TRENDS AND FLUCTUATIONS</a:t>
            </a:r>
            <a:endParaRPr lang="en-CA" smtClean="0"/>
          </a:p>
        </p:txBody>
      </p:sp>
      <p:sp>
        <p:nvSpPr>
          <p:cNvPr id="233475" name="Rectangle 3"/>
          <p:cNvSpPr>
            <a:spLocks noGrp="1" noChangeArrowheads="1"/>
          </p:cNvSpPr>
          <p:nvPr>
            <p:ph type="body" idx="1"/>
          </p:nvPr>
        </p:nvSpPr>
        <p:spPr>
          <a:xfrm>
            <a:off x="304800" y="1905000"/>
            <a:ext cx="2590800" cy="1828800"/>
          </a:xfrm>
        </p:spPr>
        <p:txBody>
          <a:bodyPr/>
          <a:lstStyle/>
          <a:p>
            <a:pPr marL="0" indent="0" eaLnBrk="1" hangingPunct="1">
              <a:buFont typeface="Webdings" pitchFamily="18" charset="2"/>
              <a:buNone/>
            </a:pPr>
            <a:r>
              <a:rPr lang="en-US" altLang="en-US" sz="2400" b="0" smtClean="0">
                <a:solidFill>
                  <a:schemeClr val="tx1"/>
                </a:solidFill>
              </a:rPr>
              <a:t>The figure also shows involuntary part-time workers.</a:t>
            </a:r>
            <a:endParaRPr lang="en-CA" sz="2400" b="0" smtClean="0">
              <a:solidFill>
                <a:schemeClr val="tx1"/>
              </a:solidFill>
            </a:endParaRPr>
          </a:p>
        </p:txBody>
      </p:sp>
      <p:sp>
        <p:nvSpPr>
          <p:cNvPr id="233476" name="Rectangle 4"/>
          <p:cNvSpPr>
            <a:spLocks noChangeArrowheads="1"/>
          </p:cNvSpPr>
          <p:nvPr/>
        </p:nvSpPr>
        <p:spPr bwMode="auto">
          <a:xfrm>
            <a:off x="304800" y="3733800"/>
            <a:ext cx="2286000" cy="2247900"/>
          </a:xfrm>
          <a:prstGeom prst="rect">
            <a:avLst/>
          </a:prstGeom>
          <a:noFill/>
          <a:ln w="9525">
            <a:noFill/>
            <a:miter lim="800000"/>
            <a:headEnd/>
            <a:tailEnd/>
          </a:ln>
        </p:spPr>
        <p:txBody>
          <a:bodyPr/>
          <a:lstStyle/>
          <a:p>
            <a:pPr eaLnBrk="0" hangingPunct="0"/>
            <a:r>
              <a:rPr lang="en-US" altLang="en-US" sz="2400"/>
              <a:t>Involuntary part-time work increases in recessions and decreases in expansions.</a:t>
            </a:r>
            <a:endParaRPr lang="en-CA" sz="2400"/>
          </a:p>
        </p:txBody>
      </p:sp>
      <p:pic>
        <p:nvPicPr>
          <p:cNvPr id="130053" name="Picture 22" descr="fig2304a"/>
          <p:cNvPicPr>
            <a:picLocks noChangeAspect="1" noChangeArrowheads="1"/>
          </p:cNvPicPr>
          <p:nvPr/>
        </p:nvPicPr>
        <p:blipFill>
          <a:blip r:embed="rId3"/>
          <a:srcRect/>
          <a:stretch>
            <a:fillRect/>
          </a:stretch>
        </p:blipFill>
        <p:spPr bwMode="auto">
          <a:xfrm>
            <a:off x="3157538" y="2438400"/>
            <a:ext cx="5529262" cy="3514725"/>
          </a:xfrm>
          <a:prstGeom prst="rect">
            <a:avLst/>
          </a:prstGeom>
          <a:noFill/>
          <a:ln w="9525">
            <a:noFill/>
            <a:miter lim="800000"/>
            <a:headEnd/>
            <a:tailEnd/>
          </a:ln>
        </p:spPr>
      </p:pic>
      <p:pic>
        <p:nvPicPr>
          <p:cNvPr id="130054" name="Picture 23" descr="fig2304b"/>
          <p:cNvPicPr>
            <a:picLocks noChangeAspect="1" noChangeArrowheads="1"/>
          </p:cNvPicPr>
          <p:nvPr/>
        </p:nvPicPr>
        <p:blipFill>
          <a:blip r:embed="rId4"/>
          <a:srcRect/>
          <a:stretch>
            <a:fillRect/>
          </a:stretch>
        </p:blipFill>
        <p:spPr bwMode="auto">
          <a:xfrm>
            <a:off x="3157538" y="2438400"/>
            <a:ext cx="5529262" cy="3514725"/>
          </a:xfrm>
          <a:prstGeom prst="rect">
            <a:avLst/>
          </a:prstGeom>
          <a:noFill/>
          <a:ln w="9525">
            <a:noFill/>
            <a:miter lim="800000"/>
            <a:headEnd/>
            <a:tailEnd/>
          </a:ln>
        </p:spPr>
      </p:pic>
      <p:pic>
        <p:nvPicPr>
          <p:cNvPr id="233496" name="Picture 24" descr="fig2304c"/>
          <p:cNvPicPr>
            <a:picLocks noChangeAspect="1" noChangeArrowheads="1"/>
          </p:cNvPicPr>
          <p:nvPr/>
        </p:nvPicPr>
        <p:blipFill>
          <a:blip r:embed="rId5"/>
          <a:srcRect/>
          <a:stretch>
            <a:fillRect/>
          </a:stretch>
        </p:blipFill>
        <p:spPr bwMode="auto">
          <a:xfrm>
            <a:off x="3157538" y="2438400"/>
            <a:ext cx="5529262" cy="3514725"/>
          </a:xfrm>
          <a:prstGeom prst="rect">
            <a:avLst/>
          </a:prstGeom>
          <a:noFill/>
          <a:ln w="9525">
            <a:noFill/>
            <a:miter lim="800000"/>
            <a:headEnd/>
            <a:tailEnd/>
          </a:ln>
        </p:spPr>
      </p:pic>
      <p:pic>
        <p:nvPicPr>
          <p:cNvPr id="233497" name="Picture 25" descr="fig2304h"/>
          <p:cNvPicPr>
            <a:picLocks noChangeAspect="1" noChangeArrowheads="1"/>
          </p:cNvPicPr>
          <p:nvPr/>
        </p:nvPicPr>
        <p:blipFill>
          <a:blip r:embed="rId6"/>
          <a:srcRect/>
          <a:stretch>
            <a:fillRect/>
          </a:stretch>
        </p:blipFill>
        <p:spPr bwMode="auto">
          <a:xfrm>
            <a:off x="3157538" y="2438400"/>
            <a:ext cx="5529262" cy="35147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Effect transition="in" filter="wipe(left)">
                                      <p:cBhvr>
                                        <p:cTn id="7" dur="500"/>
                                        <p:tgtEl>
                                          <p:spTgt spid="23347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33496"/>
                                        </p:tgtEl>
                                        <p:attrNameLst>
                                          <p:attrName>style.visibility</p:attrName>
                                        </p:attrNameLst>
                                      </p:cBhvr>
                                      <p:to>
                                        <p:strVal val="visible"/>
                                      </p:to>
                                    </p:set>
                                    <p:animEffect transition="in" filter="wipe(left)">
                                      <p:cBhvr>
                                        <p:cTn id="11" dur="1000"/>
                                        <p:tgtEl>
                                          <p:spTgt spid="23349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33476"/>
                                        </p:tgtEl>
                                        <p:attrNameLst>
                                          <p:attrName>style.visibility</p:attrName>
                                        </p:attrNameLst>
                                      </p:cBhvr>
                                      <p:to>
                                        <p:strVal val="visible"/>
                                      </p:to>
                                    </p:set>
                                    <p:animEffect transition="in" filter="wipe(left)">
                                      <p:cBhvr>
                                        <p:cTn id="16" dur="500"/>
                                        <p:tgtEl>
                                          <p:spTgt spid="23347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33497"/>
                                        </p:tgtEl>
                                        <p:attrNameLst>
                                          <p:attrName>style.visibility</p:attrName>
                                        </p:attrNameLst>
                                      </p:cBhvr>
                                      <p:to>
                                        <p:strVal val="visible"/>
                                      </p:to>
                                    </p:set>
                                    <p:animEffect transition="in" filter="fade">
                                      <p:cBhvr>
                                        <p:cTn id="20" dur="500"/>
                                        <p:tgtEl>
                                          <p:spTgt spid="233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autoUpdateAnimBg="0" advAuto="0"/>
      <p:bldP spid="233476" grpId="0"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1074" name="Rectangle 9"/>
          <p:cNvSpPr>
            <a:spLocks noGrp="1" noChangeArrowheads="1"/>
          </p:cNvSpPr>
          <p:nvPr>
            <p:ph type="title"/>
          </p:nvPr>
        </p:nvSpPr>
        <p:spPr/>
        <p:txBody>
          <a:bodyPr/>
          <a:lstStyle/>
          <a:p>
            <a:pPr eaLnBrk="1" hangingPunct="1"/>
            <a:r>
              <a:rPr lang="en-US" smtClean="0"/>
              <a:t>7.3 SOURCES AND TYPES OF UNEMPLOYMENT</a:t>
            </a:r>
            <a:endParaRPr lang="en-CA" smtClean="0"/>
          </a:p>
        </p:txBody>
      </p:sp>
      <p:sp>
        <p:nvSpPr>
          <p:cNvPr id="131075" name="Rectangle 10"/>
          <p:cNvSpPr>
            <a:spLocks noGrp="1" noChangeArrowheads="1"/>
          </p:cNvSpPr>
          <p:nvPr>
            <p:ph type="body" idx="1"/>
          </p:nvPr>
        </p:nvSpPr>
        <p:spPr>
          <a:xfrm>
            <a:off x="152400" y="1905000"/>
            <a:ext cx="2743200" cy="1295400"/>
          </a:xfrm>
        </p:spPr>
        <p:txBody>
          <a:bodyPr/>
          <a:lstStyle/>
          <a:p>
            <a:pPr marL="0" indent="0" eaLnBrk="1" hangingPunct="1">
              <a:buFont typeface="Webdings" pitchFamily="18" charset="2"/>
              <a:buNone/>
            </a:pPr>
            <a:r>
              <a:rPr lang="en-US" altLang="en-US" sz="2400" b="0" smtClean="0">
                <a:solidFill>
                  <a:schemeClr val="tx1"/>
                </a:solidFill>
              </a:rPr>
              <a:t>Figure 7.6 shows unemployment by reasons.</a:t>
            </a:r>
            <a:endParaRPr lang="en-CA" sz="2400" b="0" smtClean="0">
              <a:solidFill>
                <a:schemeClr val="tx1"/>
              </a:solidFill>
            </a:endParaRPr>
          </a:p>
        </p:txBody>
      </p:sp>
      <p:sp>
        <p:nvSpPr>
          <p:cNvPr id="202756" name="Rectangle 4"/>
          <p:cNvSpPr>
            <a:spLocks noChangeArrowheads="1"/>
          </p:cNvSpPr>
          <p:nvPr/>
        </p:nvSpPr>
        <p:spPr bwMode="auto">
          <a:xfrm>
            <a:off x="152400" y="3200400"/>
            <a:ext cx="2819400" cy="1752600"/>
          </a:xfrm>
          <a:prstGeom prst="rect">
            <a:avLst/>
          </a:prstGeom>
          <a:noFill/>
          <a:ln w="9525">
            <a:noFill/>
            <a:miter lim="800000"/>
            <a:headEnd/>
            <a:tailEnd/>
          </a:ln>
        </p:spPr>
        <p:txBody>
          <a:bodyPr/>
          <a:lstStyle/>
          <a:p>
            <a:pPr eaLnBrk="0" hangingPunct="0"/>
            <a:r>
              <a:rPr lang="en-US" altLang="en-US" sz="2400"/>
              <a:t>Job leavers are the smallest group, and their number fluctuates little.</a:t>
            </a:r>
            <a:endParaRPr lang="en-CA" sz="2400"/>
          </a:p>
        </p:txBody>
      </p:sp>
      <p:pic>
        <p:nvPicPr>
          <p:cNvPr id="131077" name="Picture 23" descr="fig2306a"/>
          <p:cNvPicPr>
            <a:picLocks noChangeAspect="1" noChangeArrowheads="1"/>
          </p:cNvPicPr>
          <p:nvPr/>
        </p:nvPicPr>
        <p:blipFill>
          <a:blip r:embed="rId3"/>
          <a:srcRect/>
          <a:stretch>
            <a:fillRect/>
          </a:stretch>
        </p:blipFill>
        <p:spPr bwMode="auto">
          <a:xfrm>
            <a:off x="3124200" y="2209800"/>
            <a:ext cx="5443538" cy="3471863"/>
          </a:xfrm>
          <a:prstGeom prst="rect">
            <a:avLst/>
          </a:prstGeom>
          <a:noFill/>
          <a:ln w="9525">
            <a:noFill/>
            <a:miter lim="800000"/>
            <a:headEnd/>
            <a:tailEnd/>
          </a:ln>
        </p:spPr>
      </p:pic>
      <p:pic>
        <p:nvPicPr>
          <p:cNvPr id="202776" name="Picture 24" descr="fig2306b"/>
          <p:cNvPicPr>
            <a:picLocks noChangeAspect="1" noChangeArrowheads="1"/>
          </p:cNvPicPr>
          <p:nvPr/>
        </p:nvPicPr>
        <p:blipFill>
          <a:blip r:embed="rId4"/>
          <a:srcRect/>
          <a:stretch>
            <a:fillRect/>
          </a:stretch>
        </p:blipFill>
        <p:spPr bwMode="auto">
          <a:xfrm>
            <a:off x="3124200" y="2209800"/>
            <a:ext cx="5443538" cy="3471863"/>
          </a:xfrm>
          <a:prstGeom prst="rect">
            <a:avLst/>
          </a:prstGeom>
          <a:noFill/>
          <a:ln w="9525">
            <a:noFill/>
            <a:miter lim="800000"/>
            <a:headEnd/>
            <a:tailEnd/>
          </a:ln>
        </p:spPr>
      </p:pic>
      <p:pic>
        <p:nvPicPr>
          <p:cNvPr id="202777" name="Picture 25" descr="fig2306c"/>
          <p:cNvPicPr>
            <a:picLocks noChangeAspect="1" noChangeArrowheads="1"/>
          </p:cNvPicPr>
          <p:nvPr/>
        </p:nvPicPr>
        <p:blipFill>
          <a:blip r:embed="rId5"/>
          <a:srcRect/>
          <a:stretch>
            <a:fillRect/>
          </a:stretch>
        </p:blipFill>
        <p:spPr bwMode="auto">
          <a:xfrm>
            <a:off x="3124200" y="2209800"/>
            <a:ext cx="5443538" cy="3471863"/>
          </a:xfrm>
          <a:prstGeom prst="rect">
            <a:avLst/>
          </a:prstGeom>
          <a:noFill/>
          <a:ln w="9525">
            <a:noFill/>
            <a:miter lim="800000"/>
            <a:headEnd/>
            <a:tailEnd/>
          </a:ln>
        </p:spPr>
      </p:pic>
      <p:pic>
        <p:nvPicPr>
          <p:cNvPr id="202778" name="Picture 26" descr="fig2306d"/>
          <p:cNvPicPr>
            <a:picLocks noChangeAspect="1" noChangeArrowheads="1"/>
          </p:cNvPicPr>
          <p:nvPr/>
        </p:nvPicPr>
        <p:blipFill>
          <a:blip r:embed="rId6"/>
          <a:srcRect/>
          <a:stretch>
            <a:fillRect/>
          </a:stretch>
        </p:blipFill>
        <p:spPr bwMode="auto">
          <a:xfrm>
            <a:off x="3124200" y="2209800"/>
            <a:ext cx="5443538" cy="3471863"/>
          </a:xfrm>
          <a:prstGeom prst="rect">
            <a:avLst/>
          </a:prstGeom>
          <a:noFill/>
          <a:ln w="9525">
            <a:noFill/>
            <a:miter lim="800000"/>
            <a:headEnd/>
            <a:tailEnd/>
          </a:ln>
        </p:spPr>
      </p:pic>
      <p:pic>
        <p:nvPicPr>
          <p:cNvPr id="202779" name="Picture 27" descr="fig2306e"/>
          <p:cNvPicPr>
            <a:picLocks noChangeAspect="1" noChangeArrowheads="1"/>
          </p:cNvPicPr>
          <p:nvPr/>
        </p:nvPicPr>
        <p:blipFill>
          <a:blip r:embed="rId7"/>
          <a:srcRect/>
          <a:stretch>
            <a:fillRect/>
          </a:stretch>
        </p:blipFill>
        <p:spPr bwMode="auto">
          <a:xfrm>
            <a:off x="3124200" y="2209800"/>
            <a:ext cx="5443538" cy="3471863"/>
          </a:xfrm>
          <a:prstGeom prst="rect">
            <a:avLst/>
          </a:prstGeom>
          <a:noFill/>
          <a:ln w="9525">
            <a:noFill/>
            <a:miter lim="800000"/>
            <a:headEnd/>
            <a:tailEnd/>
          </a:ln>
        </p:spPr>
      </p:pic>
      <p:sp>
        <p:nvSpPr>
          <p:cNvPr id="202780" name="Rectangle 28"/>
          <p:cNvSpPr>
            <a:spLocks noChangeArrowheads="1"/>
          </p:cNvSpPr>
          <p:nvPr/>
        </p:nvSpPr>
        <p:spPr bwMode="auto">
          <a:xfrm>
            <a:off x="228600" y="4876800"/>
            <a:ext cx="2667000" cy="1752600"/>
          </a:xfrm>
          <a:prstGeom prst="rect">
            <a:avLst/>
          </a:prstGeom>
          <a:noFill/>
          <a:ln w="9525">
            <a:noFill/>
            <a:miter lim="800000"/>
            <a:headEnd/>
            <a:tailEnd/>
          </a:ln>
        </p:spPr>
        <p:txBody>
          <a:bodyPr/>
          <a:lstStyle/>
          <a:p>
            <a:pPr eaLnBrk="0" hangingPunct="0"/>
            <a:r>
              <a:rPr lang="en-US" altLang="en-US" sz="2400"/>
              <a:t>Job losers are the biggest group, and their number fluctuates most.</a:t>
            </a:r>
            <a:endParaRPr lang="en-CA"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wipe(left)">
                                      <p:cBhvr>
                                        <p:cTn id="7" dur="500"/>
                                        <p:tgtEl>
                                          <p:spTgt spid="20275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2776"/>
                                        </p:tgtEl>
                                        <p:attrNameLst>
                                          <p:attrName>style.visibility</p:attrName>
                                        </p:attrNameLst>
                                      </p:cBhvr>
                                      <p:to>
                                        <p:strVal val="visible"/>
                                      </p:to>
                                    </p:set>
                                    <p:animEffect transition="in" filter="wipe(left)">
                                      <p:cBhvr>
                                        <p:cTn id="11" dur="1000"/>
                                        <p:tgtEl>
                                          <p:spTgt spid="20277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2780"/>
                                        </p:tgtEl>
                                        <p:attrNameLst>
                                          <p:attrName>style.visibility</p:attrName>
                                        </p:attrNameLst>
                                      </p:cBhvr>
                                      <p:to>
                                        <p:strVal val="visible"/>
                                      </p:to>
                                    </p:set>
                                    <p:animEffect transition="in" filter="wipe(left)">
                                      <p:cBhvr>
                                        <p:cTn id="16" dur="500"/>
                                        <p:tgtEl>
                                          <p:spTgt spid="202780"/>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02777"/>
                                        </p:tgtEl>
                                        <p:attrNameLst>
                                          <p:attrName>style.visibility</p:attrName>
                                        </p:attrNameLst>
                                      </p:cBhvr>
                                      <p:to>
                                        <p:strVal val="visible"/>
                                      </p:to>
                                    </p:set>
                                    <p:animEffect transition="in" filter="wipe(left)">
                                      <p:cBhvr>
                                        <p:cTn id="20" dur="1000"/>
                                        <p:tgtEl>
                                          <p:spTgt spid="202777"/>
                                        </p:tgtEl>
                                      </p:cBhvr>
                                    </p:animEffect>
                                  </p:childTnLst>
                                </p:cTn>
                              </p:par>
                              <p:par>
                                <p:cTn id="21" presetID="22" presetClass="entr" presetSubtype="8" fill="hold" nodeType="withEffect">
                                  <p:stCondLst>
                                    <p:cond delay="0"/>
                                  </p:stCondLst>
                                  <p:childTnLst>
                                    <p:set>
                                      <p:cBhvr>
                                        <p:cTn id="22" dur="1" fill="hold">
                                          <p:stCondLst>
                                            <p:cond delay="0"/>
                                          </p:stCondLst>
                                        </p:cTn>
                                        <p:tgtEl>
                                          <p:spTgt spid="202778"/>
                                        </p:tgtEl>
                                        <p:attrNameLst>
                                          <p:attrName>style.visibility</p:attrName>
                                        </p:attrNameLst>
                                      </p:cBhvr>
                                      <p:to>
                                        <p:strVal val="visible"/>
                                      </p:to>
                                    </p:set>
                                    <p:animEffect transition="in" filter="wipe(left)">
                                      <p:cBhvr>
                                        <p:cTn id="23" dur="1000"/>
                                        <p:tgtEl>
                                          <p:spTgt spid="20277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02779"/>
                                        </p:tgtEl>
                                        <p:attrNameLst>
                                          <p:attrName>style.visibility</p:attrName>
                                        </p:attrNameLst>
                                      </p:cBhvr>
                                      <p:to>
                                        <p:strVal val="visible"/>
                                      </p:to>
                                    </p:set>
                                    <p:animEffect transition="in" filter="fade">
                                      <p:cBhvr>
                                        <p:cTn id="27" dur="500"/>
                                        <p:tgtEl>
                                          <p:spTgt spid="2027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autoUpdateAnimBg="0"/>
      <p:bldP spid="202780"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2098" name="Rectangle 4"/>
          <p:cNvSpPr>
            <a:spLocks noGrp="1" noChangeArrowheads="1"/>
          </p:cNvSpPr>
          <p:nvPr>
            <p:ph type="title"/>
          </p:nvPr>
        </p:nvSpPr>
        <p:spPr/>
        <p:txBody>
          <a:bodyPr/>
          <a:lstStyle/>
          <a:p>
            <a:pPr eaLnBrk="1" hangingPunct="1"/>
            <a:r>
              <a:rPr lang="en-US" smtClean="0"/>
              <a:t>7.3 SOURCES AND TYPES OF UNEMPLOYMENT</a:t>
            </a:r>
            <a:endParaRPr lang="en-CA" smtClean="0"/>
          </a:p>
        </p:txBody>
      </p:sp>
      <p:sp>
        <p:nvSpPr>
          <p:cNvPr id="132099" name="Rectangle 5"/>
          <p:cNvSpPr>
            <a:spLocks noGrp="1" noChangeArrowheads="1"/>
          </p:cNvSpPr>
          <p:nvPr>
            <p:ph type="body" idx="1"/>
          </p:nvPr>
        </p:nvSpPr>
        <p:spPr>
          <a:xfrm>
            <a:off x="228600" y="1828800"/>
            <a:ext cx="8686800" cy="609600"/>
          </a:xfrm>
        </p:spPr>
        <p:txBody>
          <a:bodyPr/>
          <a:lstStyle/>
          <a:p>
            <a:pPr eaLnBrk="1" hangingPunct="1"/>
            <a:r>
              <a:rPr lang="en-US" altLang="en-US" smtClean="0"/>
              <a:t>Duration and Demographics of Unemployment</a:t>
            </a:r>
          </a:p>
        </p:txBody>
      </p:sp>
      <p:sp>
        <p:nvSpPr>
          <p:cNvPr id="211981" name="Rectangle 13"/>
          <p:cNvSpPr>
            <a:spLocks noChangeArrowheads="1"/>
          </p:cNvSpPr>
          <p:nvPr/>
        </p:nvSpPr>
        <p:spPr bwMode="auto">
          <a:xfrm>
            <a:off x="152400" y="2514600"/>
            <a:ext cx="2514600" cy="3657600"/>
          </a:xfrm>
          <a:prstGeom prst="rect">
            <a:avLst/>
          </a:prstGeom>
          <a:noFill/>
          <a:ln w="9525">
            <a:noFill/>
            <a:miter lim="800000"/>
            <a:headEnd/>
            <a:tailEnd/>
          </a:ln>
        </p:spPr>
        <p:txBody>
          <a:bodyPr/>
          <a:lstStyle/>
          <a:p>
            <a:pPr marL="215900" lvl="1" indent="-50800">
              <a:lnSpc>
                <a:spcPct val="105000"/>
              </a:lnSpc>
              <a:spcBef>
                <a:spcPct val="50000"/>
              </a:spcBef>
            </a:pPr>
            <a:r>
              <a:rPr lang="en-US" altLang="en-US" sz="2400">
                <a:solidFill>
                  <a:srgbClr val="000000"/>
                </a:solidFill>
              </a:rPr>
              <a:t>On the average from 1997 to 2007, blacks experienced more than twice the unemployment rate of whites.</a:t>
            </a:r>
          </a:p>
        </p:txBody>
      </p:sp>
      <p:pic>
        <p:nvPicPr>
          <p:cNvPr id="132101" name="Picture 14" descr="fig2307a"/>
          <p:cNvPicPr>
            <a:picLocks noChangeAspect="1" noChangeArrowheads="1"/>
          </p:cNvPicPr>
          <p:nvPr/>
        </p:nvPicPr>
        <p:blipFill>
          <a:blip r:embed="rId3"/>
          <a:srcRect/>
          <a:stretch>
            <a:fillRect/>
          </a:stretch>
        </p:blipFill>
        <p:spPr bwMode="auto">
          <a:xfrm>
            <a:off x="3276600" y="2732088"/>
            <a:ext cx="5295900" cy="2982912"/>
          </a:xfrm>
          <a:prstGeom prst="rect">
            <a:avLst/>
          </a:prstGeom>
          <a:noFill/>
          <a:ln w="9525">
            <a:noFill/>
            <a:miter lim="800000"/>
            <a:headEnd/>
            <a:tailEnd/>
          </a:ln>
        </p:spPr>
      </p:pic>
      <p:pic>
        <p:nvPicPr>
          <p:cNvPr id="211983" name="Picture 15" descr="fig2307b"/>
          <p:cNvPicPr>
            <a:picLocks noChangeAspect="1" noChangeArrowheads="1"/>
          </p:cNvPicPr>
          <p:nvPr/>
        </p:nvPicPr>
        <p:blipFill>
          <a:blip r:embed="rId4"/>
          <a:srcRect/>
          <a:stretch>
            <a:fillRect/>
          </a:stretch>
        </p:blipFill>
        <p:spPr bwMode="auto">
          <a:xfrm>
            <a:off x="3276600" y="2732088"/>
            <a:ext cx="5295900" cy="29829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1981"/>
                                        </p:tgtEl>
                                        <p:attrNameLst>
                                          <p:attrName>style.visibility</p:attrName>
                                        </p:attrNameLst>
                                      </p:cBhvr>
                                      <p:to>
                                        <p:strVal val="visible"/>
                                      </p:to>
                                    </p:set>
                                    <p:animEffect transition="in" filter="wipe(left)">
                                      <p:cBhvr>
                                        <p:cTn id="7" dur="500"/>
                                        <p:tgtEl>
                                          <p:spTgt spid="21198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11983"/>
                                        </p:tgtEl>
                                        <p:attrNameLst>
                                          <p:attrName>style.visibility</p:attrName>
                                        </p:attrNameLst>
                                      </p:cBhvr>
                                      <p:to>
                                        <p:strVal val="visible"/>
                                      </p:to>
                                    </p:set>
                                    <p:animEffect transition="in" filter="wipe(left)">
                                      <p:cBhvr>
                                        <p:cTn id="11" dur="1000"/>
                                        <p:tgtEl>
                                          <p:spTgt spid="2119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8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rot="5400000">
            <a:off x="-228599" y="2601912"/>
            <a:ext cx="2895600" cy="317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219200" y="4049713"/>
            <a:ext cx="32004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600200" y="1535113"/>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981200" y="1306513"/>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3014" name="TextBox 29"/>
          <p:cNvSpPr txBox="1">
            <a:spLocks noChangeArrowheads="1"/>
          </p:cNvSpPr>
          <p:nvPr/>
        </p:nvSpPr>
        <p:spPr bwMode="auto">
          <a:xfrm>
            <a:off x="3733800" y="3668713"/>
            <a:ext cx="444500"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D1</a:t>
            </a:r>
          </a:p>
        </p:txBody>
      </p:sp>
      <p:sp>
        <p:nvSpPr>
          <p:cNvPr id="43015" name="TextBox 30"/>
          <p:cNvSpPr txBox="1">
            <a:spLocks noChangeArrowheads="1"/>
          </p:cNvSpPr>
          <p:nvPr/>
        </p:nvSpPr>
        <p:spPr bwMode="auto">
          <a:xfrm>
            <a:off x="4006850" y="3287713"/>
            <a:ext cx="444500"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D2</a:t>
            </a:r>
          </a:p>
        </p:txBody>
      </p:sp>
      <p:sp>
        <p:nvSpPr>
          <p:cNvPr id="43016" name="TextBox 31"/>
          <p:cNvSpPr txBox="1">
            <a:spLocks noChangeArrowheads="1"/>
          </p:cNvSpPr>
          <p:nvPr/>
        </p:nvSpPr>
        <p:spPr bwMode="auto">
          <a:xfrm>
            <a:off x="3810000" y="1458913"/>
            <a:ext cx="290513"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a:t>
            </a:r>
          </a:p>
        </p:txBody>
      </p:sp>
      <p:sp>
        <p:nvSpPr>
          <p:cNvPr id="43017" name="TextBox 33"/>
          <p:cNvSpPr txBox="1">
            <a:spLocks noChangeArrowheads="1"/>
          </p:cNvSpPr>
          <p:nvPr/>
        </p:nvSpPr>
        <p:spPr bwMode="auto">
          <a:xfrm>
            <a:off x="533400" y="1154113"/>
            <a:ext cx="303213"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43018" name="TextBox 34"/>
          <p:cNvSpPr txBox="1">
            <a:spLocks noChangeArrowheads="1"/>
          </p:cNvSpPr>
          <p:nvPr/>
        </p:nvSpPr>
        <p:spPr bwMode="auto">
          <a:xfrm>
            <a:off x="3657600" y="4202113"/>
            <a:ext cx="339725" cy="369887"/>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36" name="Straight Arrow Connector 35"/>
          <p:cNvCxnSpPr/>
          <p:nvPr/>
        </p:nvCxnSpPr>
        <p:spPr>
          <a:xfrm>
            <a:off x="3048000" y="2678113"/>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600200" y="1611313"/>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5400000" flipH="1" flipV="1">
            <a:off x="913607" y="2372519"/>
            <a:ext cx="3048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667000" y="4202113"/>
            <a:ext cx="3810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10800000">
            <a:off x="1219200" y="2525713"/>
            <a:ext cx="14478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1219200" y="2220913"/>
            <a:ext cx="1752600"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058988" y="3136900"/>
            <a:ext cx="18272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1906588" y="3289300"/>
            <a:ext cx="1522412"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4267200" y="228600"/>
            <a:ext cx="627095" cy="92333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r>
              <a:rPr lang="en-US" sz="5400" b="1" spc="50" dirty="0">
                <a:ln w="11430"/>
                <a:gradFill>
                  <a:gsLst>
                    <a:gs pos="25000">
                      <a:srgbClr val="C0504D">
                        <a:satMod val="155000"/>
                      </a:srgbClr>
                    </a:gs>
                    <a:gs pos="100000">
                      <a:srgbClr val="C0504D">
                        <a:shade val="45000"/>
                        <a:satMod val="165000"/>
                      </a:srgbClr>
                    </a:gs>
                  </a:gsLst>
                  <a:lin ang="5400000"/>
                </a:gradFill>
                <a:effectLst>
                  <a:outerShdw blurRad="76200" dist="50800" dir="5400000" algn="tl" rotWithShape="0">
                    <a:srgbClr val="000000">
                      <a:alpha val="65000"/>
                    </a:srgbClr>
                  </a:outerShdw>
                </a:effectLst>
                <a:latin typeface="Calibri"/>
              </a:rPr>
              <a:t>D</a:t>
            </a:r>
          </a:p>
        </p:txBody>
      </p:sp>
      <p:cxnSp>
        <p:nvCxnSpPr>
          <p:cNvPr id="52" name="Straight Connector 51"/>
          <p:cNvCxnSpPr/>
          <p:nvPr/>
        </p:nvCxnSpPr>
        <p:spPr>
          <a:xfrm rot="5400000">
            <a:off x="3993357" y="2591594"/>
            <a:ext cx="2895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441950" y="4038600"/>
            <a:ext cx="32004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822950" y="1524000"/>
            <a:ext cx="2209800" cy="1981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203950" y="1295400"/>
            <a:ext cx="2209800" cy="1981200"/>
          </a:xfrm>
          <a:prstGeom prst="line">
            <a:avLst/>
          </a:prstGeom>
        </p:spPr>
        <p:style>
          <a:lnRef idx="1">
            <a:schemeClr val="accent1"/>
          </a:lnRef>
          <a:fillRef idx="0">
            <a:schemeClr val="accent1"/>
          </a:fillRef>
          <a:effectRef idx="0">
            <a:schemeClr val="accent1"/>
          </a:effectRef>
          <a:fontRef idx="minor">
            <a:schemeClr val="tx1"/>
          </a:fontRef>
        </p:style>
      </p:cxnSp>
      <p:sp>
        <p:nvSpPr>
          <p:cNvPr id="43032" name="TextBox 58"/>
          <p:cNvSpPr txBox="1">
            <a:spLocks noChangeArrowheads="1"/>
          </p:cNvSpPr>
          <p:nvPr/>
        </p:nvSpPr>
        <p:spPr bwMode="auto">
          <a:xfrm>
            <a:off x="7956550" y="3657600"/>
            <a:ext cx="4445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D2</a:t>
            </a:r>
          </a:p>
        </p:txBody>
      </p:sp>
      <p:sp>
        <p:nvSpPr>
          <p:cNvPr id="43033" name="TextBox 59"/>
          <p:cNvSpPr txBox="1">
            <a:spLocks noChangeArrowheads="1"/>
          </p:cNvSpPr>
          <p:nvPr/>
        </p:nvSpPr>
        <p:spPr bwMode="auto">
          <a:xfrm>
            <a:off x="8229600" y="3276600"/>
            <a:ext cx="444500"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D1</a:t>
            </a:r>
          </a:p>
        </p:txBody>
      </p:sp>
      <p:sp>
        <p:nvSpPr>
          <p:cNvPr id="43034" name="TextBox 61"/>
          <p:cNvSpPr txBox="1">
            <a:spLocks noChangeArrowheads="1"/>
          </p:cNvSpPr>
          <p:nvPr/>
        </p:nvSpPr>
        <p:spPr bwMode="auto">
          <a:xfrm>
            <a:off x="8032750" y="1447800"/>
            <a:ext cx="2905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S</a:t>
            </a:r>
          </a:p>
        </p:txBody>
      </p:sp>
      <p:sp>
        <p:nvSpPr>
          <p:cNvPr id="43035" name="TextBox 62"/>
          <p:cNvSpPr txBox="1">
            <a:spLocks noChangeArrowheads="1"/>
          </p:cNvSpPr>
          <p:nvPr/>
        </p:nvSpPr>
        <p:spPr bwMode="auto">
          <a:xfrm>
            <a:off x="4756150" y="1143000"/>
            <a:ext cx="303213"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P</a:t>
            </a:r>
          </a:p>
        </p:txBody>
      </p:sp>
      <p:sp>
        <p:nvSpPr>
          <p:cNvPr id="43036" name="TextBox 63"/>
          <p:cNvSpPr txBox="1">
            <a:spLocks noChangeArrowheads="1"/>
          </p:cNvSpPr>
          <p:nvPr/>
        </p:nvSpPr>
        <p:spPr bwMode="auto">
          <a:xfrm>
            <a:off x="7880350" y="4191000"/>
            <a:ext cx="339725"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Q</a:t>
            </a:r>
          </a:p>
        </p:txBody>
      </p:sp>
      <p:cxnSp>
        <p:nvCxnSpPr>
          <p:cNvPr id="65" name="Straight Arrow Connector 64"/>
          <p:cNvCxnSpPr/>
          <p:nvPr/>
        </p:nvCxnSpPr>
        <p:spPr>
          <a:xfrm rot="10800000">
            <a:off x="7194550" y="2667000"/>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5822950" y="1600200"/>
            <a:ext cx="21336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rot="16200000" flipH="1">
            <a:off x="5060157" y="2361406"/>
            <a:ext cx="4572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10800000">
            <a:off x="6889750" y="4191000"/>
            <a:ext cx="533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0800000">
            <a:off x="5441950" y="2514600"/>
            <a:ext cx="14478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10800000">
            <a:off x="5441950" y="2209800"/>
            <a:ext cx="1752600" cy="158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6280944" y="3124994"/>
            <a:ext cx="182562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6128544" y="3277394"/>
            <a:ext cx="1520825" cy="1587"/>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43045" name="TextBox 72"/>
          <p:cNvSpPr txBox="1">
            <a:spLocks noChangeArrowheads="1"/>
          </p:cNvSpPr>
          <p:nvPr/>
        </p:nvSpPr>
        <p:spPr bwMode="auto">
          <a:xfrm>
            <a:off x="1371600" y="4648200"/>
            <a:ext cx="4438650" cy="2032000"/>
          </a:xfrm>
          <a:prstGeom prst="rect">
            <a:avLst/>
          </a:prstGeom>
          <a:noFill/>
          <a:ln w="9525">
            <a:noFill/>
            <a:miter lim="800000"/>
            <a:headEnd/>
            <a:tailEnd/>
          </a:ln>
        </p:spPr>
        <p:txBody>
          <a:bodyPr wrap="none">
            <a:spAutoFit/>
          </a:bodyPr>
          <a:lstStyle/>
          <a:p>
            <a:r>
              <a:rPr lang="en-US" u="sng">
                <a:solidFill>
                  <a:srgbClr val="000000"/>
                </a:solidFill>
                <a:latin typeface="Calibri" pitchFamily="34" charset="0"/>
                <a:cs typeface="Estrangelo Edessa" pitchFamily="66" charset="0"/>
              </a:rPr>
              <a:t>CURVE SHIFTS: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price of substitute in consumption</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price of compliment</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price of good is expected to fall</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price of the good is expected to rise</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number of sellers</a:t>
            </a:r>
          </a:p>
          <a:p>
            <a:pPr>
              <a:buFontTx/>
              <a:buBlip>
                <a:blip r:embed="rId3"/>
              </a:buBlip>
            </a:pPr>
            <a:r>
              <a:rPr lang="en-US">
                <a:solidFill>
                  <a:srgbClr val="000000"/>
                </a:solidFill>
                <a:latin typeface="Wingdings 3" pitchFamily="18" charset="2"/>
              </a:rPr>
              <a:t>$</a:t>
            </a:r>
            <a:r>
              <a:rPr lang="en-US">
                <a:solidFill>
                  <a:srgbClr val="000000"/>
                </a:solidFill>
                <a:latin typeface="Calibri" pitchFamily="34" charset="0"/>
              </a:rPr>
              <a:t> D  = </a:t>
            </a:r>
            <a:r>
              <a:rPr lang="en-US">
                <a:solidFill>
                  <a:srgbClr val="000000"/>
                </a:solidFill>
                <a:latin typeface="Wingdings 3" pitchFamily="18" charset="2"/>
              </a:rPr>
              <a:t>$</a:t>
            </a:r>
            <a:r>
              <a:rPr lang="en-US">
                <a:solidFill>
                  <a:srgbClr val="000000"/>
                </a:solidFill>
                <a:latin typeface="Calibri" pitchFamily="34" charset="0"/>
              </a:rPr>
              <a:t>productivity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2" name="Rectangle 2"/>
          <p:cNvSpPr>
            <a:spLocks noGrp="1" noChangeArrowheads="1"/>
          </p:cNvSpPr>
          <p:nvPr>
            <p:ph type="body" idx="1"/>
          </p:nvPr>
        </p:nvSpPr>
        <p:spPr>
          <a:xfrm>
            <a:off x="304800" y="1676400"/>
            <a:ext cx="4114800" cy="1295400"/>
          </a:xfrm>
        </p:spPr>
        <p:txBody>
          <a:bodyPr/>
          <a:lstStyle/>
          <a:p>
            <a:pPr marL="0" indent="0" eaLnBrk="1" hangingPunct="1">
              <a:spcBef>
                <a:spcPct val="0"/>
              </a:spcBef>
              <a:buClrTx/>
              <a:buFontTx/>
              <a:buNone/>
            </a:pPr>
            <a:r>
              <a:rPr lang="en-US" altLang="en-US" sz="2400" b="0" smtClean="0">
                <a:solidFill>
                  <a:schemeClr val="tx1"/>
                </a:solidFill>
              </a:rPr>
              <a:t>Figure 7.8(a)shows the U.S. unemployment rate from 1977 to 2007.</a:t>
            </a:r>
            <a:endParaRPr lang="en-CA" sz="2400" b="0" smtClean="0">
              <a:solidFill>
                <a:schemeClr val="tx1"/>
              </a:solidFill>
            </a:endParaRPr>
          </a:p>
        </p:txBody>
      </p:sp>
      <p:sp>
        <p:nvSpPr>
          <p:cNvPr id="338947" name="Rectangle 3"/>
          <p:cNvSpPr>
            <a:spLocks noChangeArrowheads="1"/>
          </p:cNvSpPr>
          <p:nvPr/>
        </p:nvSpPr>
        <p:spPr bwMode="auto">
          <a:xfrm>
            <a:off x="228600" y="3048000"/>
            <a:ext cx="3962400" cy="1600200"/>
          </a:xfrm>
          <a:prstGeom prst="rect">
            <a:avLst/>
          </a:prstGeom>
          <a:noFill/>
          <a:ln w="9525">
            <a:noFill/>
            <a:miter lim="800000"/>
            <a:headEnd/>
            <a:tailEnd/>
          </a:ln>
        </p:spPr>
        <p:txBody>
          <a:bodyPr/>
          <a:lstStyle/>
          <a:p>
            <a:pPr eaLnBrk="0" hangingPunct="0"/>
            <a:r>
              <a:rPr lang="en-US" altLang="en-US" sz="2400"/>
              <a:t>As the unemployment rate fluctuates around the natural rate unemployment, …</a:t>
            </a:r>
          </a:p>
        </p:txBody>
      </p:sp>
      <p:sp>
        <p:nvSpPr>
          <p:cNvPr id="133124" name="Rectangle 4"/>
          <p:cNvSpPr>
            <a:spLocks noGrp="1" noChangeArrowheads="1"/>
          </p:cNvSpPr>
          <p:nvPr>
            <p:ph type="title"/>
          </p:nvPr>
        </p:nvSpPr>
        <p:spPr/>
        <p:txBody>
          <a:bodyPr/>
          <a:lstStyle/>
          <a:p>
            <a:pPr eaLnBrk="1" hangingPunct="1"/>
            <a:r>
              <a:rPr lang="en-US" smtClean="0"/>
              <a:t>7.3 SOURCES AND TYPES OF UNEMPLOYMENT</a:t>
            </a:r>
            <a:endParaRPr lang="en-CA" smtClean="0"/>
          </a:p>
        </p:txBody>
      </p:sp>
      <p:sp>
        <p:nvSpPr>
          <p:cNvPr id="338954" name="Rectangle 10"/>
          <p:cNvSpPr>
            <a:spLocks noChangeArrowheads="1"/>
          </p:cNvSpPr>
          <p:nvPr/>
        </p:nvSpPr>
        <p:spPr bwMode="auto">
          <a:xfrm>
            <a:off x="228600" y="4648200"/>
            <a:ext cx="3886200" cy="1219200"/>
          </a:xfrm>
          <a:prstGeom prst="rect">
            <a:avLst/>
          </a:prstGeom>
          <a:noFill/>
          <a:ln w="9525">
            <a:noFill/>
            <a:miter lim="800000"/>
            <a:headEnd/>
            <a:tailEnd/>
          </a:ln>
        </p:spPr>
        <p:txBody>
          <a:bodyPr/>
          <a:lstStyle/>
          <a:p>
            <a:pPr eaLnBrk="0" hangingPunct="0"/>
            <a:r>
              <a:rPr lang="en-US" altLang="en-US" sz="2400"/>
              <a:t>Cyclical unemployment is negative (shaded red) and positive (shaded blue).</a:t>
            </a:r>
          </a:p>
        </p:txBody>
      </p:sp>
      <p:pic>
        <p:nvPicPr>
          <p:cNvPr id="133126" name="Picture 21" descr="fig2308aa"/>
          <p:cNvPicPr>
            <a:picLocks noChangeAspect="1" noChangeArrowheads="1"/>
          </p:cNvPicPr>
          <p:nvPr/>
        </p:nvPicPr>
        <p:blipFill>
          <a:blip r:embed="rId3"/>
          <a:srcRect/>
          <a:stretch>
            <a:fillRect/>
          </a:stretch>
        </p:blipFill>
        <p:spPr bwMode="auto">
          <a:xfrm>
            <a:off x="4497388" y="2728913"/>
            <a:ext cx="4365625" cy="2528887"/>
          </a:xfrm>
          <a:prstGeom prst="rect">
            <a:avLst/>
          </a:prstGeom>
          <a:noFill/>
          <a:ln w="9525">
            <a:noFill/>
            <a:miter lim="800000"/>
            <a:headEnd/>
            <a:tailEnd/>
          </a:ln>
        </p:spPr>
      </p:pic>
      <p:pic>
        <p:nvPicPr>
          <p:cNvPr id="338966" name="Picture 22" descr="fig2308ab"/>
          <p:cNvPicPr>
            <a:picLocks noChangeAspect="1" noChangeArrowheads="1"/>
          </p:cNvPicPr>
          <p:nvPr/>
        </p:nvPicPr>
        <p:blipFill>
          <a:blip r:embed="rId4"/>
          <a:srcRect/>
          <a:stretch>
            <a:fillRect/>
          </a:stretch>
        </p:blipFill>
        <p:spPr bwMode="auto">
          <a:xfrm>
            <a:off x="4497388" y="2728913"/>
            <a:ext cx="4365625" cy="2528887"/>
          </a:xfrm>
          <a:prstGeom prst="rect">
            <a:avLst/>
          </a:prstGeom>
          <a:noFill/>
          <a:ln w="9525">
            <a:noFill/>
            <a:miter lim="800000"/>
            <a:headEnd/>
            <a:tailEnd/>
          </a:ln>
        </p:spPr>
      </p:pic>
      <p:pic>
        <p:nvPicPr>
          <p:cNvPr id="338967" name="Picture 23" descr="fig2308ac"/>
          <p:cNvPicPr>
            <a:picLocks noChangeAspect="1" noChangeArrowheads="1"/>
          </p:cNvPicPr>
          <p:nvPr/>
        </p:nvPicPr>
        <p:blipFill>
          <a:blip r:embed="rId5"/>
          <a:srcRect/>
          <a:stretch>
            <a:fillRect/>
          </a:stretch>
        </p:blipFill>
        <p:spPr bwMode="auto">
          <a:xfrm>
            <a:off x="4497388" y="2728913"/>
            <a:ext cx="4365625" cy="2528887"/>
          </a:xfrm>
          <a:prstGeom prst="rect">
            <a:avLst/>
          </a:prstGeom>
          <a:noFill/>
          <a:ln w="9525">
            <a:noFill/>
            <a:miter lim="800000"/>
            <a:headEnd/>
            <a:tailEnd/>
          </a:ln>
        </p:spPr>
      </p:pic>
      <p:pic>
        <p:nvPicPr>
          <p:cNvPr id="338968" name="Picture 24" descr="fig2308ad"/>
          <p:cNvPicPr>
            <a:picLocks noChangeAspect="1" noChangeArrowheads="1"/>
          </p:cNvPicPr>
          <p:nvPr/>
        </p:nvPicPr>
        <p:blipFill>
          <a:blip r:embed="rId6"/>
          <a:srcRect/>
          <a:stretch>
            <a:fillRect/>
          </a:stretch>
        </p:blipFill>
        <p:spPr bwMode="auto">
          <a:xfrm>
            <a:off x="4497388" y="2728913"/>
            <a:ext cx="4365625" cy="2528887"/>
          </a:xfrm>
          <a:prstGeom prst="rect">
            <a:avLst/>
          </a:prstGeom>
          <a:noFill/>
          <a:ln w="9525">
            <a:noFill/>
            <a:miter lim="800000"/>
            <a:headEnd/>
            <a:tailEnd/>
          </a:ln>
        </p:spPr>
      </p:pic>
      <p:pic>
        <p:nvPicPr>
          <p:cNvPr id="338969" name="Picture 25" descr="fig2308ae"/>
          <p:cNvPicPr>
            <a:picLocks noChangeAspect="1" noChangeArrowheads="1"/>
          </p:cNvPicPr>
          <p:nvPr/>
        </p:nvPicPr>
        <p:blipFill>
          <a:blip r:embed="rId7"/>
          <a:srcRect/>
          <a:stretch>
            <a:fillRect/>
          </a:stretch>
        </p:blipFill>
        <p:spPr bwMode="auto">
          <a:xfrm>
            <a:off x="4495800" y="2728913"/>
            <a:ext cx="4367213" cy="2528887"/>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8947"/>
                                        </p:tgtEl>
                                        <p:attrNameLst>
                                          <p:attrName>style.visibility</p:attrName>
                                        </p:attrNameLst>
                                      </p:cBhvr>
                                      <p:to>
                                        <p:strVal val="visible"/>
                                      </p:to>
                                    </p:set>
                                    <p:animEffect transition="in" filter="wipe(left)">
                                      <p:cBhvr>
                                        <p:cTn id="7" dur="500"/>
                                        <p:tgtEl>
                                          <p:spTgt spid="3389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38966"/>
                                        </p:tgtEl>
                                        <p:attrNameLst>
                                          <p:attrName>style.visibility</p:attrName>
                                        </p:attrNameLst>
                                      </p:cBhvr>
                                      <p:to>
                                        <p:strVal val="visible"/>
                                      </p:to>
                                    </p:set>
                                    <p:animEffect transition="in" filter="wipe(left)">
                                      <p:cBhvr>
                                        <p:cTn id="12" dur="1000"/>
                                        <p:tgtEl>
                                          <p:spTgt spid="33896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38967"/>
                                        </p:tgtEl>
                                        <p:attrNameLst>
                                          <p:attrName>style.visibility</p:attrName>
                                        </p:attrNameLst>
                                      </p:cBhvr>
                                      <p:to>
                                        <p:strVal val="visible"/>
                                      </p:to>
                                    </p:set>
                                    <p:animEffect transition="in" filter="wipe(left)">
                                      <p:cBhvr>
                                        <p:cTn id="17" dur="1000"/>
                                        <p:tgtEl>
                                          <p:spTgt spid="33896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38954"/>
                                        </p:tgtEl>
                                        <p:attrNameLst>
                                          <p:attrName>style.visibility</p:attrName>
                                        </p:attrNameLst>
                                      </p:cBhvr>
                                      <p:to>
                                        <p:strVal val="visible"/>
                                      </p:to>
                                    </p:set>
                                    <p:animEffect transition="in" filter="wipe(left)">
                                      <p:cBhvr>
                                        <p:cTn id="22" dur="500"/>
                                        <p:tgtEl>
                                          <p:spTgt spid="3389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8968"/>
                                        </p:tgtEl>
                                        <p:attrNameLst>
                                          <p:attrName>style.visibility</p:attrName>
                                        </p:attrNameLst>
                                      </p:cBhvr>
                                      <p:to>
                                        <p:strVal val="visible"/>
                                      </p:to>
                                    </p:set>
                                    <p:animEffect transition="in" filter="fade">
                                      <p:cBhvr>
                                        <p:cTn id="27" dur="500"/>
                                        <p:tgtEl>
                                          <p:spTgt spid="33896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8969"/>
                                        </p:tgtEl>
                                        <p:attrNameLst>
                                          <p:attrName>style.visibility</p:attrName>
                                        </p:attrNameLst>
                                      </p:cBhvr>
                                      <p:to>
                                        <p:strVal val="visible"/>
                                      </p:to>
                                    </p:set>
                                    <p:animEffect transition="in" filter="fade">
                                      <p:cBhvr>
                                        <p:cTn id="32" dur="500"/>
                                        <p:tgtEl>
                                          <p:spTgt spid="3389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autoUpdateAnimBg="0"/>
      <p:bldP spid="338954"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Rectangle 3"/>
          <p:cNvSpPr>
            <a:spLocks noGrp="1" noChangeArrowheads="1"/>
          </p:cNvSpPr>
          <p:nvPr>
            <p:ph type="body" idx="1"/>
          </p:nvPr>
        </p:nvSpPr>
        <p:spPr>
          <a:xfrm>
            <a:off x="230188" y="1828800"/>
            <a:ext cx="3656012" cy="1600200"/>
          </a:xfrm>
        </p:spPr>
        <p:txBody>
          <a:bodyPr/>
          <a:lstStyle/>
          <a:p>
            <a:pPr marL="0" indent="0" eaLnBrk="1" hangingPunct="1">
              <a:spcBef>
                <a:spcPct val="0"/>
              </a:spcBef>
              <a:buClrTx/>
              <a:buFontTx/>
              <a:buNone/>
            </a:pPr>
            <a:r>
              <a:rPr lang="en-US" altLang="en-US" sz="2400" b="0" smtClean="0">
                <a:solidFill>
                  <a:schemeClr val="tx1"/>
                </a:solidFill>
              </a:rPr>
              <a:t>Figure 7.8 shows the relationship between unemployment and real GDP.</a:t>
            </a:r>
            <a:endParaRPr lang="en-CA" sz="2400" b="0" smtClean="0">
              <a:solidFill>
                <a:schemeClr val="tx1"/>
              </a:solidFill>
            </a:endParaRPr>
          </a:p>
        </p:txBody>
      </p:sp>
      <p:sp>
        <p:nvSpPr>
          <p:cNvPr id="215044" name="Rectangle 4"/>
          <p:cNvSpPr>
            <a:spLocks noChangeArrowheads="1"/>
          </p:cNvSpPr>
          <p:nvPr/>
        </p:nvSpPr>
        <p:spPr bwMode="auto">
          <a:xfrm>
            <a:off x="230188" y="3657600"/>
            <a:ext cx="3884612" cy="2438400"/>
          </a:xfrm>
          <a:prstGeom prst="rect">
            <a:avLst/>
          </a:prstGeom>
          <a:noFill/>
          <a:ln w="9525">
            <a:noFill/>
            <a:miter lim="800000"/>
            <a:headEnd/>
            <a:tailEnd/>
          </a:ln>
        </p:spPr>
        <p:txBody>
          <a:bodyPr/>
          <a:lstStyle/>
          <a:p>
            <a:pPr eaLnBrk="0" hangingPunct="0"/>
            <a:r>
              <a:rPr lang="en-US" altLang="en-US" sz="2400"/>
              <a:t>As the unemployment rate fluctuates around the natural rate unemployment in part (a), real GDP fluctuates around potential GDP in part (b).</a:t>
            </a:r>
            <a:endParaRPr lang="en-CA" sz="2400"/>
          </a:p>
        </p:txBody>
      </p:sp>
      <p:sp>
        <p:nvSpPr>
          <p:cNvPr id="134148" name="Rectangle 17"/>
          <p:cNvSpPr>
            <a:spLocks noGrp="1" noChangeArrowheads="1"/>
          </p:cNvSpPr>
          <p:nvPr>
            <p:ph type="title"/>
          </p:nvPr>
        </p:nvSpPr>
        <p:spPr/>
        <p:txBody>
          <a:bodyPr/>
          <a:lstStyle/>
          <a:p>
            <a:pPr eaLnBrk="1" hangingPunct="1"/>
            <a:r>
              <a:rPr lang="en-US" smtClean="0"/>
              <a:t>7.3 SOURCES AND TYPES OF UNEMPLOYMENT</a:t>
            </a:r>
            <a:endParaRPr lang="en-CA" smtClean="0"/>
          </a:p>
        </p:txBody>
      </p:sp>
      <p:pic>
        <p:nvPicPr>
          <p:cNvPr id="134149" name="Picture 26" descr="fig2308a"/>
          <p:cNvPicPr>
            <a:picLocks noChangeAspect="1" noChangeArrowheads="1"/>
          </p:cNvPicPr>
          <p:nvPr/>
        </p:nvPicPr>
        <p:blipFill>
          <a:blip r:embed="rId3"/>
          <a:srcRect/>
          <a:stretch>
            <a:fillRect/>
          </a:stretch>
        </p:blipFill>
        <p:spPr bwMode="auto">
          <a:xfrm>
            <a:off x="4267200" y="1600200"/>
            <a:ext cx="4367213" cy="5029200"/>
          </a:xfrm>
          <a:prstGeom prst="rect">
            <a:avLst/>
          </a:prstGeom>
          <a:noFill/>
          <a:ln w="9525">
            <a:noFill/>
            <a:miter lim="800000"/>
            <a:headEnd/>
            <a:tailEnd/>
          </a:ln>
        </p:spPr>
      </p:pic>
      <p:pic>
        <p:nvPicPr>
          <p:cNvPr id="215067" name="Picture 27" descr="fig2308b"/>
          <p:cNvPicPr>
            <a:picLocks noChangeAspect="1" noChangeArrowheads="1"/>
          </p:cNvPicPr>
          <p:nvPr/>
        </p:nvPicPr>
        <p:blipFill>
          <a:blip r:embed="rId4"/>
          <a:srcRect/>
          <a:stretch>
            <a:fillRect/>
          </a:stretch>
        </p:blipFill>
        <p:spPr bwMode="auto">
          <a:xfrm>
            <a:off x="4267200" y="1600200"/>
            <a:ext cx="4367213" cy="5029200"/>
          </a:xfrm>
          <a:prstGeom prst="rect">
            <a:avLst/>
          </a:prstGeom>
          <a:noFill/>
          <a:ln w="9525">
            <a:noFill/>
            <a:miter lim="800000"/>
            <a:headEnd/>
            <a:tailEnd/>
          </a:ln>
        </p:spPr>
      </p:pic>
      <p:pic>
        <p:nvPicPr>
          <p:cNvPr id="215068" name="Picture 28" descr="fig2308c"/>
          <p:cNvPicPr>
            <a:picLocks noChangeAspect="1" noChangeArrowheads="1"/>
          </p:cNvPicPr>
          <p:nvPr/>
        </p:nvPicPr>
        <p:blipFill>
          <a:blip r:embed="rId5"/>
          <a:srcRect/>
          <a:stretch>
            <a:fillRect/>
          </a:stretch>
        </p:blipFill>
        <p:spPr bwMode="auto">
          <a:xfrm>
            <a:off x="4267200" y="1600200"/>
            <a:ext cx="4367213" cy="5029200"/>
          </a:xfrm>
          <a:prstGeom prst="rect">
            <a:avLst/>
          </a:prstGeom>
          <a:noFill/>
          <a:ln w="9525">
            <a:noFill/>
            <a:miter lim="800000"/>
            <a:headEnd/>
            <a:tailEnd/>
          </a:ln>
        </p:spPr>
      </p:pic>
      <p:pic>
        <p:nvPicPr>
          <p:cNvPr id="215069" name="Picture 29" descr="fig2308d"/>
          <p:cNvPicPr>
            <a:picLocks noChangeAspect="1" noChangeArrowheads="1"/>
          </p:cNvPicPr>
          <p:nvPr/>
        </p:nvPicPr>
        <p:blipFill>
          <a:blip r:embed="rId6"/>
          <a:srcRect/>
          <a:stretch>
            <a:fillRect/>
          </a:stretch>
        </p:blipFill>
        <p:spPr bwMode="auto">
          <a:xfrm>
            <a:off x="4267200" y="1600200"/>
            <a:ext cx="4367213" cy="5029200"/>
          </a:xfrm>
          <a:prstGeom prst="rect">
            <a:avLst/>
          </a:prstGeom>
          <a:noFill/>
          <a:ln w="9525">
            <a:noFill/>
            <a:miter lim="800000"/>
            <a:headEnd/>
            <a:tailEnd/>
          </a:ln>
        </p:spPr>
      </p:pic>
      <p:pic>
        <p:nvPicPr>
          <p:cNvPr id="215070" name="Picture 30" descr="fig2308e"/>
          <p:cNvPicPr>
            <a:picLocks noChangeAspect="1" noChangeArrowheads="1"/>
          </p:cNvPicPr>
          <p:nvPr/>
        </p:nvPicPr>
        <p:blipFill>
          <a:blip r:embed="rId7"/>
          <a:srcRect/>
          <a:stretch>
            <a:fillRect/>
          </a:stretch>
        </p:blipFill>
        <p:spPr bwMode="auto">
          <a:xfrm>
            <a:off x="4267200" y="1600200"/>
            <a:ext cx="4367213" cy="5029200"/>
          </a:xfrm>
          <a:prstGeom prst="rect">
            <a:avLst/>
          </a:prstGeom>
          <a:noFill/>
          <a:ln w="9525">
            <a:noFill/>
            <a:miter lim="800000"/>
            <a:headEnd/>
            <a:tailEnd/>
          </a:ln>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Effect transition="in" filter="wipe(left)">
                                      <p:cBhvr>
                                        <p:cTn id="7" dur="500"/>
                                        <p:tgtEl>
                                          <p:spTgt spid="2150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5067"/>
                                        </p:tgtEl>
                                        <p:attrNameLst>
                                          <p:attrName>style.visibility</p:attrName>
                                        </p:attrNameLst>
                                      </p:cBhvr>
                                      <p:to>
                                        <p:strVal val="visible"/>
                                      </p:to>
                                    </p:set>
                                    <p:animEffect transition="in" filter="wipe(left)">
                                      <p:cBhvr>
                                        <p:cTn id="12" dur="1000"/>
                                        <p:tgtEl>
                                          <p:spTgt spid="2150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5068"/>
                                        </p:tgtEl>
                                        <p:attrNameLst>
                                          <p:attrName>style.visibility</p:attrName>
                                        </p:attrNameLst>
                                      </p:cBhvr>
                                      <p:to>
                                        <p:strVal val="visible"/>
                                      </p:to>
                                    </p:set>
                                    <p:animEffect transition="in" filter="wipe(left)">
                                      <p:cBhvr>
                                        <p:cTn id="17" dur="1000"/>
                                        <p:tgtEl>
                                          <p:spTgt spid="2150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69"/>
                                        </p:tgtEl>
                                        <p:attrNameLst>
                                          <p:attrName>style.visibility</p:attrName>
                                        </p:attrNameLst>
                                      </p:cBhvr>
                                      <p:to>
                                        <p:strVal val="visible"/>
                                      </p:to>
                                    </p:set>
                                    <p:animEffect transition="in" filter="fade">
                                      <p:cBhvr>
                                        <p:cTn id="22" dur="500"/>
                                        <p:tgtEl>
                                          <p:spTgt spid="21506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70"/>
                                        </p:tgtEl>
                                        <p:attrNameLst>
                                          <p:attrName>style.visibility</p:attrName>
                                        </p:attrNameLst>
                                      </p:cBhvr>
                                      <p:to>
                                        <p:strVal val="visible"/>
                                      </p:to>
                                    </p:set>
                                    <p:animEffect transition="in" filter="fade">
                                      <p:cBhvr>
                                        <p:cTn id="27" dur="500"/>
                                        <p:tgtEl>
                                          <p:spTgt spid="215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1295400" y="533400"/>
            <a:ext cx="60198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Unemployment Around the World</a:t>
            </a:r>
            <a:endParaRPr lang="en-US" altLang="en-US" sz="2600" b="1">
              <a:solidFill>
                <a:srgbClr val="00A87E"/>
              </a:solidFill>
              <a:latin typeface="Charcoal"/>
            </a:endParaRPr>
          </a:p>
        </p:txBody>
      </p:sp>
      <p:sp>
        <p:nvSpPr>
          <p:cNvPr id="859139" name="Text Box 3"/>
          <p:cNvSpPr txBox="1">
            <a:spLocks noChangeArrowheads="1"/>
          </p:cNvSpPr>
          <p:nvPr/>
        </p:nvSpPr>
        <p:spPr bwMode="auto">
          <a:xfrm>
            <a:off x="1371600" y="1158875"/>
            <a:ext cx="7620000" cy="822325"/>
          </a:xfrm>
          <a:prstGeom prst="rect">
            <a:avLst/>
          </a:prstGeom>
          <a:noFill/>
          <a:ln w="9525">
            <a:noFill/>
            <a:miter lim="800000"/>
            <a:headEnd/>
            <a:tailEnd/>
          </a:ln>
        </p:spPr>
        <p:txBody>
          <a:bodyPr>
            <a:spAutoFit/>
          </a:bodyPr>
          <a:lstStyle/>
          <a:p>
            <a:pPr eaLnBrk="0" hangingPunct="0"/>
            <a:r>
              <a:rPr lang="en-US" altLang="en-US" sz="2400">
                <a:solidFill>
                  <a:srgbClr val="000000"/>
                </a:solidFill>
              </a:rPr>
              <a:t>The U.S. unemployment rate lies in the middle of the range experienced by other countries.</a:t>
            </a:r>
          </a:p>
        </p:txBody>
      </p:sp>
      <p:pic>
        <p:nvPicPr>
          <p:cNvPr id="135172" name="Picture 6" descr="eog2301a"/>
          <p:cNvPicPr>
            <a:picLocks noChangeAspect="1" noChangeArrowheads="1"/>
          </p:cNvPicPr>
          <p:nvPr/>
        </p:nvPicPr>
        <p:blipFill>
          <a:blip r:embed="rId3"/>
          <a:srcRect/>
          <a:stretch>
            <a:fillRect/>
          </a:stretch>
        </p:blipFill>
        <p:spPr bwMode="auto">
          <a:xfrm>
            <a:off x="1065213" y="2243138"/>
            <a:ext cx="7088187" cy="4462462"/>
          </a:xfrm>
          <a:prstGeom prst="rect">
            <a:avLst/>
          </a:prstGeom>
          <a:noFill/>
          <a:ln w="9525">
            <a:noFill/>
            <a:miter lim="800000"/>
            <a:headEnd/>
            <a:tailEnd/>
          </a:ln>
        </p:spPr>
      </p:pic>
      <p:pic>
        <p:nvPicPr>
          <p:cNvPr id="859143" name="Picture 7" descr="eog2301b"/>
          <p:cNvPicPr>
            <a:picLocks noChangeAspect="1" noChangeArrowheads="1"/>
          </p:cNvPicPr>
          <p:nvPr/>
        </p:nvPicPr>
        <p:blipFill>
          <a:blip r:embed="rId4"/>
          <a:srcRect/>
          <a:stretch>
            <a:fillRect/>
          </a:stretch>
        </p:blipFill>
        <p:spPr bwMode="auto">
          <a:xfrm>
            <a:off x="1065213" y="2243138"/>
            <a:ext cx="7088187" cy="4462462"/>
          </a:xfrm>
          <a:prstGeom prst="rect">
            <a:avLst/>
          </a:prstGeom>
          <a:noFill/>
          <a:ln w="9525">
            <a:noFill/>
            <a:miter lim="800000"/>
            <a:headEnd/>
            <a:tailEnd/>
          </a:ln>
        </p:spPr>
      </p:pic>
      <p:pic>
        <p:nvPicPr>
          <p:cNvPr id="859144" name="Picture 8" descr="eog2301c"/>
          <p:cNvPicPr>
            <a:picLocks noChangeAspect="1" noChangeArrowheads="1"/>
          </p:cNvPicPr>
          <p:nvPr/>
        </p:nvPicPr>
        <p:blipFill>
          <a:blip r:embed="rId5"/>
          <a:srcRect/>
          <a:stretch>
            <a:fillRect/>
          </a:stretch>
        </p:blipFill>
        <p:spPr bwMode="auto">
          <a:xfrm>
            <a:off x="1065213" y="2243138"/>
            <a:ext cx="7088187" cy="4462462"/>
          </a:xfrm>
          <a:prstGeom prst="rect">
            <a:avLst/>
          </a:prstGeom>
          <a:noFill/>
          <a:ln w="9525">
            <a:noFill/>
            <a:miter lim="800000"/>
            <a:headEnd/>
            <a:tailEnd/>
          </a:ln>
        </p:spPr>
      </p:pic>
      <p:pic>
        <p:nvPicPr>
          <p:cNvPr id="859145" name="Picture 9" descr="eog2301d"/>
          <p:cNvPicPr>
            <a:picLocks noChangeAspect="1" noChangeArrowheads="1"/>
          </p:cNvPicPr>
          <p:nvPr/>
        </p:nvPicPr>
        <p:blipFill>
          <a:blip r:embed="rId6"/>
          <a:srcRect/>
          <a:stretch>
            <a:fillRect/>
          </a:stretch>
        </p:blipFill>
        <p:spPr bwMode="auto">
          <a:xfrm>
            <a:off x="1065213" y="2243138"/>
            <a:ext cx="7088187" cy="4462462"/>
          </a:xfrm>
          <a:prstGeom prst="rect">
            <a:avLst/>
          </a:prstGeom>
          <a:noFill/>
          <a:ln w="9525">
            <a:noFill/>
            <a:miter lim="800000"/>
            <a:headEnd/>
            <a:tailEnd/>
          </a:ln>
        </p:spPr>
      </p:pic>
      <p:pic>
        <p:nvPicPr>
          <p:cNvPr id="859146" name="Picture 10" descr="eog2301e"/>
          <p:cNvPicPr>
            <a:picLocks noChangeAspect="1" noChangeArrowheads="1"/>
          </p:cNvPicPr>
          <p:nvPr/>
        </p:nvPicPr>
        <p:blipFill>
          <a:blip r:embed="rId7"/>
          <a:srcRect/>
          <a:stretch>
            <a:fillRect/>
          </a:stretch>
        </p:blipFill>
        <p:spPr bwMode="auto">
          <a:xfrm>
            <a:off x="1065213" y="2243138"/>
            <a:ext cx="7088187" cy="4462462"/>
          </a:xfrm>
          <a:prstGeom prst="rect">
            <a:avLst/>
          </a:prstGeom>
          <a:noFill/>
          <a:ln w="9525">
            <a:noFill/>
            <a:miter lim="800000"/>
            <a:headEnd/>
            <a:tailEnd/>
          </a:ln>
        </p:spPr>
      </p:pic>
      <p:pic>
        <p:nvPicPr>
          <p:cNvPr id="859147" name="Picture 11" descr="eog2301f"/>
          <p:cNvPicPr>
            <a:picLocks noChangeAspect="1" noChangeArrowheads="1"/>
          </p:cNvPicPr>
          <p:nvPr/>
        </p:nvPicPr>
        <p:blipFill>
          <a:blip r:embed="rId8"/>
          <a:srcRect/>
          <a:stretch>
            <a:fillRect/>
          </a:stretch>
        </p:blipFill>
        <p:spPr bwMode="auto">
          <a:xfrm>
            <a:off x="1065213" y="2243138"/>
            <a:ext cx="7088187" cy="4462462"/>
          </a:xfrm>
          <a:prstGeom prst="rect">
            <a:avLst/>
          </a:prstGeom>
          <a:noFill/>
          <a:ln w="9525">
            <a:noFill/>
            <a:miter lim="800000"/>
            <a:headEnd/>
            <a:tailEnd/>
          </a:ln>
        </p:spPr>
      </p:pic>
      <p:pic>
        <p:nvPicPr>
          <p:cNvPr id="859148" name="Picture 12" descr="eog2301g"/>
          <p:cNvPicPr>
            <a:picLocks noChangeAspect="1" noChangeArrowheads="1"/>
          </p:cNvPicPr>
          <p:nvPr/>
        </p:nvPicPr>
        <p:blipFill>
          <a:blip r:embed="rId9"/>
          <a:srcRect/>
          <a:stretch>
            <a:fillRect/>
          </a:stretch>
        </p:blipFill>
        <p:spPr bwMode="auto">
          <a:xfrm>
            <a:off x="1066800" y="2243138"/>
            <a:ext cx="7086600" cy="4462462"/>
          </a:xfrm>
          <a:prstGeom prst="rect">
            <a:avLst/>
          </a:prstGeom>
          <a:noFill/>
          <a:ln w="9525">
            <a:noFill/>
            <a:miter lim="800000"/>
            <a:headEnd/>
            <a:tailEnd/>
          </a:ln>
        </p:spPr>
      </p:pic>
    </p:spTree>
  </p:cSld>
  <p:clrMapOvr>
    <a:masterClrMapping/>
  </p:clrMapOvr>
  <p:transition spd="slow">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59139"/>
                                        </p:tgtEl>
                                        <p:attrNameLst>
                                          <p:attrName>style.visibility</p:attrName>
                                        </p:attrNameLst>
                                      </p:cBhvr>
                                      <p:to>
                                        <p:strVal val="visible"/>
                                      </p:to>
                                    </p:set>
                                    <p:animEffect transition="in" filter="wipe(left)">
                                      <p:cBhvr>
                                        <p:cTn id="7" dur="500"/>
                                        <p:tgtEl>
                                          <p:spTgt spid="8591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59143"/>
                                        </p:tgtEl>
                                        <p:attrNameLst>
                                          <p:attrName>style.visibility</p:attrName>
                                        </p:attrNameLst>
                                      </p:cBhvr>
                                      <p:to>
                                        <p:strVal val="visible"/>
                                      </p:to>
                                    </p:set>
                                    <p:animEffect transition="in" filter="wipe(left)">
                                      <p:cBhvr>
                                        <p:cTn id="12" dur="1000"/>
                                        <p:tgtEl>
                                          <p:spTgt spid="8591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59144"/>
                                        </p:tgtEl>
                                        <p:attrNameLst>
                                          <p:attrName>style.visibility</p:attrName>
                                        </p:attrNameLst>
                                      </p:cBhvr>
                                      <p:to>
                                        <p:strVal val="visible"/>
                                      </p:to>
                                    </p:set>
                                    <p:animEffect transition="in" filter="wipe(left)">
                                      <p:cBhvr>
                                        <p:cTn id="17" dur="1000"/>
                                        <p:tgtEl>
                                          <p:spTgt spid="8591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59145"/>
                                        </p:tgtEl>
                                        <p:attrNameLst>
                                          <p:attrName>style.visibility</p:attrName>
                                        </p:attrNameLst>
                                      </p:cBhvr>
                                      <p:to>
                                        <p:strVal val="visible"/>
                                      </p:to>
                                    </p:set>
                                    <p:animEffect transition="in" filter="wipe(left)">
                                      <p:cBhvr>
                                        <p:cTn id="22" dur="1000"/>
                                        <p:tgtEl>
                                          <p:spTgt spid="8591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859146"/>
                                        </p:tgtEl>
                                        <p:attrNameLst>
                                          <p:attrName>style.visibility</p:attrName>
                                        </p:attrNameLst>
                                      </p:cBhvr>
                                      <p:to>
                                        <p:strVal val="visible"/>
                                      </p:to>
                                    </p:set>
                                    <p:animEffect transition="in" filter="wipe(left)">
                                      <p:cBhvr>
                                        <p:cTn id="27" dur="1000"/>
                                        <p:tgtEl>
                                          <p:spTgt spid="8591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59147"/>
                                        </p:tgtEl>
                                        <p:attrNameLst>
                                          <p:attrName>style.visibility</p:attrName>
                                        </p:attrNameLst>
                                      </p:cBhvr>
                                      <p:to>
                                        <p:strVal val="visible"/>
                                      </p:to>
                                    </p:set>
                                    <p:animEffect transition="in" filter="wipe(left)">
                                      <p:cBhvr>
                                        <p:cTn id="32" dur="1000"/>
                                        <p:tgtEl>
                                          <p:spTgt spid="8591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859148"/>
                                        </p:tgtEl>
                                        <p:attrNameLst>
                                          <p:attrName>style.visibility</p:attrName>
                                        </p:attrNameLst>
                                      </p:cBhvr>
                                      <p:to>
                                        <p:strVal val="visible"/>
                                      </p:to>
                                    </p:set>
                                    <p:animEffect transition="in" filter="wipe(left)">
                                      <p:cBhvr>
                                        <p:cTn id="37" dur="1000"/>
                                        <p:tgtEl>
                                          <p:spTgt spid="859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9139" grpId="0" autoUpdateAnimBg="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1295400" y="533400"/>
            <a:ext cx="60198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Unemployment Around the World</a:t>
            </a:r>
            <a:endParaRPr lang="en-US" altLang="en-US" sz="2600" b="1">
              <a:solidFill>
                <a:srgbClr val="00A87E"/>
              </a:solidFill>
              <a:latin typeface="Charcoal"/>
            </a:endParaRPr>
          </a:p>
        </p:txBody>
      </p:sp>
      <p:sp>
        <p:nvSpPr>
          <p:cNvPr id="861187" name="Text Box 3"/>
          <p:cNvSpPr txBox="1">
            <a:spLocks noChangeArrowheads="1"/>
          </p:cNvSpPr>
          <p:nvPr/>
        </p:nvSpPr>
        <p:spPr bwMode="auto">
          <a:xfrm>
            <a:off x="1295400" y="1066800"/>
            <a:ext cx="7696200" cy="1187450"/>
          </a:xfrm>
          <a:prstGeom prst="rect">
            <a:avLst/>
          </a:prstGeom>
          <a:noFill/>
          <a:ln w="9525">
            <a:noFill/>
            <a:miter lim="800000"/>
            <a:headEnd/>
            <a:tailEnd/>
          </a:ln>
        </p:spPr>
        <p:txBody>
          <a:bodyPr>
            <a:spAutoFit/>
          </a:bodyPr>
          <a:lstStyle/>
          <a:p>
            <a:pPr eaLnBrk="0" hangingPunct="0"/>
            <a:r>
              <a:rPr lang="en-US" altLang="en-US" sz="2400">
                <a:solidFill>
                  <a:srgbClr val="000000"/>
                </a:solidFill>
              </a:rPr>
              <a:t>Canada, the United Kingdom, and the Eurozone have higher unemployment rates than the United States and Japan.</a:t>
            </a:r>
          </a:p>
        </p:txBody>
      </p:sp>
      <p:pic>
        <p:nvPicPr>
          <p:cNvPr id="136196" name="Picture 16" descr="eog2301a"/>
          <p:cNvPicPr>
            <a:picLocks noChangeAspect="1" noChangeArrowheads="1"/>
          </p:cNvPicPr>
          <p:nvPr/>
        </p:nvPicPr>
        <p:blipFill>
          <a:blip r:embed="rId3"/>
          <a:srcRect/>
          <a:stretch>
            <a:fillRect/>
          </a:stretch>
        </p:blipFill>
        <p:spPr bwMode="auto">
          <a:xfrm>
            <a:off x="1065213" y="2243138"/>
            <a:ext cx="7088187" cy="4462462"/>
          </a:xfrm>
          <a:prstGeom prst="rect">
            <a:avLst/>
          </a:prstGeom>
          <a:noFill/>
          <a:ln w="9525">
            <a:noFill/>
            <a:miter lim="800000"/>
            <a:headEnd/>
            <a:tailEnd/>
          </a:ln>
        </p:spPr>
      </p:pic>
      <p:pic>
        <p:nvPicPr>
          <p:cNvPr id="136197" name="Picture 17" descr="eog2301b"/>
          <p:cNvPicPr>
            <a:picLocks noChangeAspect="1" noChangeArrowheads="1"/>
          </p:cNvPicPr>
          <p:nvPr/>
        </p:nvPicPr>
        <p:blipFill>
          <a:blip r:embed="rId4"/>
          <a:srcRect/>
          <a:stretch>
            <a:fillRect/>
          </a:stretch>
        </p:blipFill>
        <p:spPr bwMode="auto">
          <a:xfrm>
            <a:off x="1065213" y="2243138"/>
            <a:ext cx="7088187" cy="4462462"/>
          </a:xfrm>
          <a:prstGeom prst="rect">
            <a:avLst/>
          </a:prstGeom>
          <a:noFill/>
          <a:ln w="9525">
            <a:noFill/>
            <a:miter lim="800000"/>
            <a:headEnd/>
            <a:tailEnd/>
          </a:ln>
        </p:spPr>
      </p:pic>
      <p:pic>
        <p:nvPicPr>
          <p:cNvPr id="136198" name="Picture 18" descr="eog2301c"/>
          <p:cNvPicPr>
            <a:picLocks noChangeAspect="1" noChangeArrowheads="1"/>
          </p:cNvPicPr>
          <p:nvPr/>
        </p:nvPicPr>
        <p:blipFill>
          <a:blip r:embed="rId5"/>
          <a:srcRect/>
          <a:stretch>
            <a:fillRect/>
          </a:stretch>
        </p:blipFill>
        <p:spPr bwMode="auto">
          <a:xfrm>
            <a:off x="1065213" y="2243138"/>
            <a:ext cx="7088187" cy="4462462"/>
          </a:xfrm>
          <a:prstGeom prst="rect">
            <a:avLst/>
          </a:prstGeom>
          <a:noFill/>
          <a:ln w="9525">
            <a:noFill/>
            <a:miter lim="800000"/>
            <a:headEnd/>
            <a:tailEnd/>
          </a:ln>
        </p:spPr>
      </p:pic>
      <p:pic>
        <p:nvPicPr>
          <p:cNvPr id="136199" name="Picture 19" descr="eog2301d"/>
          <p:cNvPicPr>
            <a:picLocks noChangeAspect="1" noChangeArrowheads="1"/>
          </p:cNvPicPr>
          <p:nvPr/>
        </p:nvPicPr>
        <p:blipFill>
          <a:blip r:embed="rId6"/>
          <a:srcRect/>
          <a:stretch>
            <a:fillRect/>
          </a:stretch>
        </p:blipFill>
        <p:spPr bwMode="auto">
          <a:xfrm>
            <a:off x="1065213" y="2243138"/>
            <a:ext cx="7088187" cy="4462462"/>
          </a:xfrm>
          <a:prstGeom prst="rect">
            <a:avLst/>
          </a:prstGeom>
          <a:noFill/>
          <a:ln w="9525">
            <a:noFill/>
            <a:miter lim="800000"/>
            <a:headEnd/>
            <a:tailEnd/>
          </a:ln>
        </p:spPr>
      </p:pic>
      <p:pic>
        <p:nvPicPr>
          <p:cNvPr id="136200" name="Picture 20" descr="eog2301e"/>
          <p:cNvPicPr>
            <a:picLocks noChangeAspect="1" noChangeArrowheads="1"/>
          </p:cNvPicPr>
          <p:nvPr/>
        </p:nvPicPr>
        <p:blipFill>
          <a:blip r:embed="rId7"/>
          <a:srcRect/>
          <a:stretch>
            <a:fillRect/>
          </a:stretch>
        </p:blipFill>
        <p:spPr bwMode="auto">
          <a:xfrm>
            <a:off x="1065213" y="2243138"/>
            <a:ext cx="7088187" cy="4462462"/>
          </a:xfrm>
          <a:prstGeom prst="rect">
            <a:avLst/>
          </a:prstGeom>
          <a:noFill/>
          <a:ln w="9525">
            <a:noFill/>
            <a:miter lim="800000"/>
            <a:headEnd/>
            <a:tailEnd/>
          </a:ln>
        </p:spPr>
      </p:pic>
      <p:pic>
        <p:nvPicPr>
          <p:cNvPr id="136201" name="Picture 21" descr="eog2301f"/>
          <p:cNvPicPr>
            <a:picLocks noChangeAspect="1" noChangeArrowheads="1"/>
          </p:cNvPicPr>
          <p:nvPr/>
        </p:nvPicPr>
        <p:blipFill>
          <a:blip r:embed="rId8"/>
          <a:srcRect/>
          <a:stretch>
            <a:fillRect/>
          </a:stretch>
        </p:blipFill>
        <p:spPr bwMode="auto">
          <a:xfrm>
            <a:off x="1065213" y="2243138"/>
            <a:ext cx="7088187" cy="4462462"/>
          </a:xfrm>
          <a:prstGeom prst="rect">
            <a:avLst/>
          </a:prstGeom>
          <a:noFill/>
          <a:ln w="9525">
            <a:noFill/>
            <a:miter lim="800000"/>
            <a:headEnd/>
            <a:tailEnd/>
          </a:ln>
        </p:spPr>
      </p:pic>
      <p:pic>
        <p:nvPicPr>
          <p:cNvPr id="136202" name="Picture 22" descr="eog2301g"/>
          <p:cNvPicPr>
            <a:picLocks noChangeAspect="1" noChangeArrowheads="1"/>
          </p:cNvPicPr>
          <p:nvPr/>
        </p:nvPicPr>
        <p:blipFill>
          <a:blip r:embed="rId9"/>
          <a:srcRect/>
          <a:stretch>
            <a:fillRect/>
          </a:stretch>
        </p:blipFill>
        <p:spPr bwMode="auto">
          <a:xfrm>
            <a:off x="1066800" y="2243138"/>
            <a:ext cx="7086600" cy="446246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1187"/>
                                        </p:tgtEl>
                                        <p:attrNameLst>
                                          <p:attrName>style.visibility</p:attrName>
                                        </p:attrNameLst>
                                      </p:cBhvr>
                                      <p:to>
                                        <p:strVal val="visible"/>
                                      </p:to>
                                    </p:set>
                                    <p:animEffect transition="in" filter="wipe(left)">
                                      <p:cBhvr>
                                        <p:cTn id="7" dur="500"/>
                                        <p:tgtEl>
                                          <p:spTgt spid="86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1187"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1295400" y="533400"/>
            <a:ext cx="60198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Unemployment Around the World</a:t>
            </a:r>
            <a:endParaRPr lang="en-US" altLang="en-US" sz="2600" b="1">
              <a:solidFill>
                <a:srgbClr val="00A87E"/>
              </a:solidFill>
              <a:latin typeface="Charcoal"/>
            </a:endParaRPr>
          </a:p>
        </p:txBody>
      </p:sp>
      <p:sp>
        <p:nvSpPr>
          <p:cNvPr id="863235" name="Text Box 3"/>
          <p:cNvSpPr txBox="1">
            <a:spLocks noChangeArrowheads="1"/>
          </p:cNvSpPr>
          <p:nvPr/>
        </p:nvSpPr>
        <p:spPr bwMode="auto">
          <a:xfrm>
            <a:off x="1295400" y="1127125"/>
            <a:ext cx="7543800" cy="822325"/>
          </a:xfrm>
          <a:prstGeom prst="rect">
            <a:avLst/>
          </a:prstGeom>
          <a:noFill/>
          <a:ln w="9525">
            <a:noFill/>
            <a:miter lim="800000"/>
            <a:headEnd/>
            <a:tailEnd/>
          </a:ln>
        </p:spPr>
        <p:txBody>
          <a:bodyPr>
            <a:spAutoFit/>
          </a:bodyPr>
          <a:lstStyle/>
          <a:p>
            <a:pPr eaLnBrk="0" hangingPunct="0"/>
            <a:r>
              <a:rPr lang="en-US" altLang="en-US" sz="2400">
                <a:solidFill>
                  <a:srgbClr val="000000"/>
                </a:solidFill>
              </a:rPr>
              <a:t>The newly industrializing countries of Asia have lower unemployment rates.</a:t>
            </a:r>
            <a:endParaRPr lang="en-US" altLang="en-US" sz="2000">
              <a:solidFill>
                <a:srgbClr val="000000"/>
              </a:solidFill>
            </a:endParaRPr>
          </a:p>
        </p:txBody>
      </p:sp>
      <p:pic>
        <p:nvPicPr>
          <p:cNvPr id="137220" name="Picture 17" descr="eog2301a"/>
          <p:cNvPicPr>
            <a:picLocks noChangeAspect="1" noChangeArrowheads="1"/>
          </p:cNvPicPr>
          <p:nvPr/>
        </p:nvPicPr>
        <p:blipFill>
          <a:blip r:embed="rId3"/>
          <a:srcRect/>
          <a:stretch>
            <a:fillRect/>
          </a:stretch>
        </p:blipFill>
        <p:spPr bwMode="auto">
          <a:xfrm>
            <a:off x="1065213" y="2243138"/>
            <a:ext cx="7088187" cy="4462462"/>
          </a:xfrm>
          <a:prstGeom prst="rect">
            <a:avLst/>
          </a:prstGeom>
          <a:noFill/>
          <a:ln w="9525">
            <a:noFill/>
            <a:miter lim="800000"/>
            <a:headEnd/>
            <a:tailEnd/>
          </a:ln>
        </p:spPr>
      </p:pic>
      <p:pic>
        <p:nvPicPr>
          <p:cNvPr id="137221" name="Picture 18" descr="eog2301b"/>
          <p:cNvPicPr>
            <a:picLocks noChangeAspect="1" noChangeArrowheads="1"/>
          </p:cNvPicPr>
          <p:nvPr/>
        </p:nvPicPr>
        <p:blipFill>
          <a:blip r:embed="rId4"/>
          <a:srcRect/>
          <a:stretch>
            <a:fillRect/>
          </a:stretch>
        </p:blipFill>
        <p:spPr bwMode="auto">
          <a:xfrm>
            <a:off x="1065213" y="2243138"/>
            <a:ext cx="7088187" cy="4462462"/>
          </a:xfrm>
          <a:prstGeom prst="rect">
            <a:avLst/>
          </a:prstGeom>
          <a:noFill/>
          <a:ln w="9525">
            <a:noFill/>
            <a:miter lim="800000"/>
            <a:headEnd/>
            <a:tailEnd/>
          </a:ln>
        </p:spPr>
      </p:pic>
      <p:pic>
        <p:nvPicPr>
          <p:cNvPr id="137222" name="Picture 19" descr="eog2301c"/>
          <p:cNvPicPr>
            <a:picLocks noChangeAspect="1" noChangeArrowheads="1"/>
          </p:cNvPicPr>
          <p:nvPr/>
        </p:nvPicPr>
        <p:blipFill>
          <a:blip r:embed="rId5"/>
          <a:srcRect/>
          <a:stretch>
            <a:fillRect/>
          </a:stretch>
        </p:blipFill>
        <p:spPr bwMode="auto">
          <a:xfrm>
            <a:off x="1065213" y="2243138"/>
            <a:ext cx="7088187" cy="4462462"/>
          </a:xfrm>
          <a:prstGeom prst="rect">
            <a:avLst/>
          </a:prstGeom>
          <a:noFill/>
          <a:ln w="9525">
            <a:noFill/>
            <a:miter lim="800000"/>
            <a:headEnd/>
            <a:tailEnd/>
          </a:ln>
        </p:spPr>
      </p:pic>
      <p:pic>
        <p:nvPicPr>
          <p:cNvPr id="137223" name="Picture 20" descr="eog2301d"/>
          <p:cNvPicPr>
            <a:picLocks noChangeAspect="1" noChangeArrowheads="1"/>
          </p:cNvPicPr>
          <p:nvPr/>
        </p:nvPicPr>
        <p:blipFill>
          <a:blip r:embed="rId6"/>
          <a:srcRect/>
          <a:stretch>
            <a:fillRect/>
          </a:stretch>
        </p:blipFill>
        <p:spPr bwMode="auto">
          <a:xfrm>
            <a:off x="1065213" y="2243138"/>
            <a:ext cx="7088187" cy="4462462"/>
          </a:xfrm>
          <a:prstGeom prst="rect">
            <a:avLst/>
          </a:prstGeom>
          <a:noFill/>
          <a:ln w="9525">
            <a:noFill/>
            <a:miter lim="800000"/>
            <a:headEnd/>
            <a:tailEnd/>
          </a:ln>
        </p:spPr>
      </p:pic>
      <p:pic>
        <p:nvPicPr>
          <p:cNvPr id="137224" name="Picture 21" descr="eog2301e"/>
          <p:cNvPicPr>
            <a:picLocks noChangeAspect="1" noChangeArrowheads="1"/>
          </p:cNvPicPr>
          <p:nvPr/>
        </p:nvPicPr>
        <p:blipFill>
          <a:blip r:embed="rId7"/>
          <a:srcRect/>
          <a:stretch>
            <a:fillRect/>
          </a:stretch>
        </p:blipFill>
        <p:spPr bwMode="auto">
          <a:xfrm>
            <a:off x="1065213" y="2243138"/>
            <a:ext cx="7088187" cy="4462462"/>
          </a:xfrm>
          <a:prstGeom prst="rect">
            <a:avLst/>
          </a:prstGeom>
          <a:noFill/>
          <a:ln w="9525">
            <a:noFill/>
            <a:miter lim="800000"/>
            <a:headEnd/>
            <a:tailEnd/>
          </a:ln>
        </p:spPr>
      </p:pic>
      <p:pic>
        <p:nvPicPr>
          <p:cNvPr id="137225" name="Picture 22" descr="eog2301f"/>
          <p:cNvPicPr>
            <a:picLocks noChangeAspect="1" noChangeArrowheads="1"/>
          </p:cNvPicPr>
          <p:nvPr/>
        </p:nvPicPr>
        <p:blipFill>
          <a:blip r:embed="rId8"/>
          <a:srcRect/>
          <a:stretch>
            <a:fillRect/>
          </a:stretch>
        </p:blipFill>
        <p:spPr bwMode="auto">
          <a:xfrm>
            <a:off x="1065213" y="2243138"/>
            <a:ext cx="7088187" cy="4462462"/>
          </a:xfrm>
          <a:prstGeom prst="rect">
            <a:avLst/>
          </a:prstGeom>
          <a:noFill/>
          <a:ln w="9525">
            <a:noFill/>
            <a:miter lim="800000"/>
            <a:headEnd/>
            <a:tailEnd/>
          </a:ln>
        </p:spPr>
      </p:pic>
      <p:pic>
        <p:nvPicPr>
          <p:cNvPr id="137226" name="Picture 23" descr="eog2301g"/>
          <p:cNvPicPr>
            <a:picLocks noChangeAspect="1" noChangeArrowheads="1"/>
          </p:cNvPicPr>
          <p:nvPr/>
        </p:nvPicPr>
        <p:blipFill>
          <a:blip r:embed="rId9"/>
          <a:srcRect/>
          <a:stretch>
            <a:fillRect/>
          </a:stretch>
        </p:blipFill>
        <p:spPr bwMode="auto">
          <a:xfrm>
            <a:off x="1066800" y="2243138"/>
            <a:ext cx="7086600" cy="446246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3235"/>
                                        </p:tgtEl>
                                        <p:attrNameLst>
                                          <p:attrName>style.visibility</p:attrName>
                                        </p:attrNameLst>
                                      </p:cBhvr>
                                      <p:to>
                                        <p:strVal val="visible"/>
                                      </p:to>
                                    </p:set>
                                    <p:animEffect transition="in" filter="wipe(left)">
                                      <p:cBhvr>
                                        <p:cTn id="7" dur="500"/>
                                        <p:tgtEl>
                                          <p:spTgt spid="863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3235" grpId="0"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1295400" y="533400"/>
            <a:ext cx="60198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Unemployment Around the World</a:t>
            </a:r>
            <a:endParaRPr lang="en-US" altLang="en-US" sz="2600" b="1">
              <a:solidFill>
                <a:srgbClr val="00A87E"/>
              </a:solidFill>
              <a:latin typeface="Charcoal"/>
            </a:endParaRPr>
          </a:p>
        </p:txBody>
      </p:sp>
      <p:sp>
        <p:nvSpPr>
          <p:cNvPr id="865283" name="Text Box 3"/>
          <p:cNvSpPr txBox="1">
            <a:spLocks noChangeArrowheads="1"/>
          </p:cNvSpPr>
          <p:nvPr/>
        </p:nvSpPr>
        <p:spPr bwMode="auto">
          <a:xfrm>
            <a:off x="1295400" y="1127125"/>
            <a:ext cx="7543800" cy="822325"/>
          </a:xfrm>
          <a:prstGeom prst="rect">
            <a:avLst/>
          </a:prstGeom>
          <a:noFill/>
          <a:ln w="9525">
            <a:noFill/>
            <a:miter lim="800000"/>
            <a:headEnd/>
            <a:tailEnd/>
          </a:ln>
        </p:spPr>
        <p:txBody>
          <a:bodyPr>
            <a:spAutoFit/>
          </a:bodyPr>
          <a:lstStyle/>
          <a:p>
            <a:pPr eaLnBrk="0" hangingPunct="0"/>
            <a:r>
              <a:rPr lang="en-US" altLang="en-US" sz="2400">
                <a:solidFill>
                  <a:srgbClr val="000000"/>
                </a:solidFill>
              </a:rPr>
              <a:t>The differences in unemployment rate were much greater during the 1980s and 1990s than in the 2000s.</a:t>
            </a:r>
            <a:endParaRPr lang="en-US" altLang="en-US" sz="2000">
              <a:solidFill>
                <a:srgbClr val="000000"/>
              </a:solidFill>
            </a:endParaRPr>
          </a:p>
        </p:txBody>
      </p:sp>
      <p:pic>
        <p:nvPicPr>
          <p:cNvPr id="138244" name="Picture 10" descr="eog2301a"/>
          <p:cNvPicPr>
            <a:picLocks noChangeAspect="1" noChangeArrowheads="1"/>
          </p:cNvPicPr>
          <p:nvPr/>
        </p:nvPicPr>
        <p:blipFill>
          <a:blip r:embed="rId3"/>
          <a:srcRect/>
          <a:stretch>
            <a:fillRect/>
          </a:stretch>
        </p:blipFill>
        <p:spPr bwMode="auto">
          <a:xfrm>
            <a:off x="1065213" y="2243138"/>
            <a:ext cx="7088187" cy="4462462"/>
          </a:xfrm>
          <a:prstGeom prst="rect">
            <a:avLst/>
          </a:prstGeom>
          <a:noFill/>
          <a:ln w="9525">
            <a:noFill/>
            <a:miter lim="800000"/>
            <a:headEnd/>
            <a:tailEnd/>
          </a:ln>
        </p:spPr>
      </p:pic>
      <p:pic>
        <p:nvPicPr>
          <p:cNvPr id="138245" name="Picture 11" descr="eog2301b"/>
          <p:cNvPicPr>
            <a:picLocks noChangeAspect="1" noChangeArrowheads="1"/>
          </p:cNvPicPr>
          <p:nvPr/>
        </p:nvPicPr>
        <p:blipFill>
          <a:blip r:embed="rId4"/>
          <a:srcRect/>
          <a:stretch>
            <a:fillRect/>
          </a:stretch>
        </p:blipFill>
        <p:spPr bwMode="auto">
          <a:xfrm>
            <a:off x="1065213" y="2243138"/>
            <a:ext cx="7088187" cy="4462462"/>
          </a:xfrm>
          <a:prstGeom prst="rect">
            <a:avLst/>
          </a:prstGeom>
          <a:noFill/>
          <a:ln w="9525">
            <a:noFill/>
            <a:miter lim="800000"/>
            <a:headEnd/>
            <a:tailEnd/>
          </a:ln>
        </p:spPr>
      </p:pic>
      <p:pic>
        <p:nvPicPr>
          <p:cNvPr id="138246" name="Picture 12" descr="eog2301c"/>
          <p:cNvPicPr>
            <a:picLocks noChangeAspect="1" noChangeArrowheads="1"/>
          </p:cNvPicPr>
          <p:nvPr/>
        </p:nvPicPr>
        <p:blipFill>
          <a:blip r:embed="rId5"/>
          <a:srcRect/>
          <a:stretch>
            <a:fillRect/>
          </a:stretch>
        </p:blipFill>
        <p:spPr bwMode="auto">
          <a:xfrm>
            <a:off x="1065213" y="2243138"/>
            <a:ext cx="7088187" cy="4462462"/>
          </a:xfrm>
          <a:prstGeom prst="rect">
            <a:avLst/>
          </a:prstGeom>
          <a:noFill/>
          <a:ln w="9525">
            <a:noFill/>
            <a:miter lim="800000"/>
            <a:headEnd/>
            <a:tailEnd/>
          </a:ln>
        </p:spPr>
      </p:pic>
      <p:pic>
        <p:nvPicPr>
          <p:cNvPr id="138247" name="Picture 13" descr="eog2301d"/>
          <p:cNvPicPr>
            <a:picLocks noChangeAspect="1" noChangeArrowheads="1"/>
          </p:cNvPicPr>
          <p:nvPr/>
        </p:nvPicPr>
        <p:blipFill>
          <a:blip r:embed="rId6"/>
          <a:srcRect/>
          <a:stretch>
            <a:fillRect/>
          </a:stretch>
        </p:blipFill>
        <p:spPr bwMode="auto">
          <a:xfrm>
            <a:off x="1065213" y="2243138"/>
            <a:ext cx="7088187" cy="4462462"/>
          </a:xfrm>
          <a:prstGeom prst="rect">
            <a:avLst/>
          </a:prstGeom>
          <a:noFill/>
          <a:ln w="9525">
            <a:noFill/>
            <a:miter lim="800000"/>
            <a:headEnd/>
            <a:tailEnd/>
          </a:ln>
        </p:spPr>
      </p:pic>
      <p:pic>
        <p:nvPicPr>
          <p:cNvPr id="138248" name="Picture 14" descr="eog2301e"/>
          <p:cNvPicPr>
            <a:picLocks noChangeAspect="1" noChangeArrowheads="1"/>
          </p:cNvPicPr>
          <p:nvPr/>
        </p:nvPicPr>
        <p:blipFill>
          <a:blip r:embed="rId7"/>
          <a:srcRect/>
          <a:stretch>
            <a:fillRect/>
          </a:stretch>
        </p:blipFill>
        <p:spPr bwMode="auto">
          <a:xfrm>
            <a:off x="1065213" y="2243138"/>
            <a:ext cx="7088187" cy="4462462"/>
          </a:xfrm>
          <a:prstGeom prst="rect">
            <a:avLst/>
          </a:prstGeom>
          <a:noFill/>
          <a:ln w="9525">
            <a:noFill/>
            <a:miter lim="800000"/>
            <a:headEnd/>
            <a:tailEnd/>
          </a:ln>
        </p:spPr>
      </p:pic>
      <p:pic>
        <p:nvPicPr>
          <p:cNvPr id="138249" name="Picture 15" descr="eog2301f"/>
          <p:cNvPicPr>
            <a:picLocks noChangeAspect="1" noChangeArrowheads="1"/>
          </p:cNvPicPr>
          <p:nvPr/>
        </p:nvPicPr>
        <p:blipFill>
          <a:blip r:embed="rId8"/>
          <a:srcRect/>
          <a:stretch>
            <a:fillRect/>
          </a:stretch>
        </p:blipFill>
        <p:spPr bwMode="auto">
          <a:xfrm>
            <a:off x="1065213" y="2243138"/>
            <a:ext cx="7088187" cy="4462462"/>
          </a:xfrm>
          <a:prstGeom prst="rect">
            <a:avLst/>
          </a:prstGeom>
          <a:noFill/>
          <a:ln w="9525">
            <a:noFill/>
            <a:miter lim="800000"/>
            <a:headEnd/>
            <a:tailEnd/>
          </a:ln>
        </p:spPr>
      </p:pic>
      <p:pic>
        <p:nvPicPr>
          <p:cNvPr id="138250" name="Picture 16" descr="eog2301g"/>
          <p:cNvPicPr>
            <a:picLocks noChangeAspect="1" noChangeArrowheads="1"/>
          </p:cNvPicPr>
          <p:nvPr/>
        </p:nvPicPr>
        <p:blipFill>
          <a:blip r:embed="rId9"/>
          <a:srcRect/>
          <a:stretch>
            <a:fillRect/>
          </a:stretch>
        </p:blipFill>
        <p:spPr bwMode="auto">
          <a:xfrm>
            <a:off x="1066800" y="2243138"/>
            <a:ext cx="7086600" cy="446246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5283"/>
                                        </p:tgtEl>
                                        <p:attrNameLst>
                                          <p:attrName>style.visibility</p:attrName>
                                        </p:attrNameLst>
                                      </p:cBhvr>
                                      <p:to>
                                        <p:strVal val="visible"/>
                                      </p:to>
                                    </p:set>
                                    <p:animEffect transition="in" filter="wipe(left)">
                                      <p:cBhvr>
                                        <p:cTn id="7" dur="500"/>
                                        <p:tgtEl>
                                          <p:spTgt spid="865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5283" grpId="0"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1295400" y="533400"/>
            <a:ext cx="6019800" cy="488950"/>
          </a:xfrm>
          <a:prstGeom prst="rect">
            <a:avLst/>
          </a:prstGeom>
          <a:noFill/>
          <a:ln w="9525">
            <a:noFill/>
            <a:miter lim="800000"/>
            <a:headEnd/>
            <a:tailEnd/>
          </a:ln>
        </p:spPr>
        <p:txBody>
          <a:bodyPr>
            <a:spAutoFit/>
          </a:bodyPr>
          <a:lstStyle/>
          <a:p>
            <a:pPr eaLnBrk="0" hangingPunct="0"/>
            <a:r>
              <a:rPr lang="en-US" altLang="en-US" sz="2600" b="1">
                <a:solidFill>
                  <a:srgbClr val="00A87E"/>
                </a:solidFill>
              </a:rPr>
              <a:t>Unemployment Around the World</a:t>
            </a:r>
            <a:endParaRPr lang="en-US" altLang="en-US" sz="2600" b="1">
              <a:solidFill>
                <a:srgbClr val="00A87E"/>
              </a:solidFill>
              <a:latin typeface="Charcoal"/>
            </a:endParaRPr>
          </a:p>
        </p:txBody>
      </p:sp>
      <p:sp>
        <p:nvSpPr>
          <p:cNvPr id="867331" name="Text Box 3"/>
          <p:cNvSpPr txBox="1">
            <a:spLocks noChangeArrowheads="1"/>
          </p:cNvSpPr>
          <p:nvPr/>
        </p:nvSpPr>
        <p:spPr bwMode="auto">
          <a:xfrm>
            <a:off x="1295400" y="1066800"/>
            <a:ext cx="7620000" cy="1187450"/>
          </a:xfrm>
          <a:prstGeom prst="rect">
            <a:avLst/>
          </a:prstGeom>
          <a:noFill/>
          <a:ln w="9525">
            <a:noFill/>
            <a:miter lim="800000"/>
            <a:headEnd/>
            <a:tailEnd/>
          </a:ln>
        </p:spPr>
        <p:txBody>
          <a:bodyPr>
            <a:spAutoFit/>
          </a:bodyPr>
          <a:lstStyle/>
          <a:p>
            <a:pPr eaLnBrk="0" hangingPunct="0"/>
            <a:r>
              <a:rPr lang="en-US" altLang="en-US" sz="2400">
                <a:solidFill>
                  <a:srgbClr val="000000"/>
                </a:solidFill>
              </a:rPr>
              <a:t>All of the countries with higher unemployment rates than the U.S. rate also have higher unemployment benefits and more regulated labor markets.</a:t>
            </a:r>
            <a:endParaRPr lang="en-US" altLang="en-US" sz="2000">
              <a:solidFill>
                <a:srgbClr val="000000"/>
              </a:solidFill>
            </a:endParaRPr>
          </a:p>
        </p:txBody>
      </p:sp>
      <p:pic>
        <p:nvPicPr>
          <p:cNvPr id="139268" name="Picture 10" descr="eog2301a"/>
          <p:cNvPicPr>
            <a:picLocks noChangeAspect="1" noChangeArrowheads="1"/>
          </p:cNvPicPr>
          <p:nvPr/>
        </p:nvPicPr>
        <p:blipFill>
          <a:blip r:embed="rId3"/>
          <a:srcRect/>
          <a:stretch>
            <a:fillRect/>
          </a:stretch>
        </p:blipFill>
        <p:spPr bwMode="auto">
          <a:xfrm>
            <a:off x="1065213" y="2243138"/>
            <a:ext cx="7088187" cy="4462462"/>
          </a:xfrm>
          <a:prstGeom prst="rect">
            <a:avLst/>
          </a:prstGeom>
          <a:noFill/>
          <a:ln w="9525">
            <a:noFill/>
            <a:miter lim="800000"/>
            <a:headEnd/>
            <a:tailEnd/>
          </a:ln>
        </p:spPr>
      </p:pic>
      <p:pic>
        <p:nvPicPr>
          <p:cNvPr id="139269" name="Picture 11" descr="eog2301b"/>
          <p:cNvPicPr>
            <a:picLocks noChangeAspect="1" noChangeArrowheads="1"/>
          </p:cNvPicPr>
          <p:nvPr/>
        </p:nvPicPr>
        <p:blipFill>
          <a:blip r:embed="rId4"/>
          <a:srcRect/>
          <a:stretch>
            <a:fillRect/>
          </a:stretch>
        </p:blipFill>
        <p:spPr bwMode="auto">
          <a:xfrm>
            <a:off x="1065213" y="2243138"/>
            <a:ext cx="7088187" cy="4462462"/>
          </a:xfrm>
          <a:prstGeom prst="rect">
            <a:avLst/>
          </a:prstGeom>
          <a:noFill/>
          <a:ln w="9525">
            <a:noFill/>
            <a:miter lim="800000"/>
            <a:headEnd/>
            <a:tailEnd/>
          </a:ln>
        </p:spPr>
      </p:pic>
      <p:pic>
        <p:nvPicPr>
          <p:cNvPr id="139270" name="Picture 12" descr="eog2301c"/>
          <p:cNvPicPr>
            <a:picLocks noChangeAspect="1" noChangeArrowheads="1"/>
          </p:cNvPicPr>
          <p:nvPr/>
        </p:nvPicPr>
        <p:blipFill>
          <a:blip r:embed="rId5"/>
          <a:srcRect/>
          <a:stretch>
            <a:fillRect/>
          </a:stretch>
        </p:blipFill>
        <p:spPr bwMode="auto">
          <a:xfrm>
            <a:off x="1065213" y="2243138"/>
            <a:ext cx="7088187" cy="4462462"/>
          </a:xfrm>
          <a:prstGeom prst="rect">
            <a:avLst/>
          </a:prstGeom>
          <a:noFill/>
          <a:ln w="9525">
            <a:noFill/>
            <a:miter lim="800000"/>
            <a:headEnd/>
            <a:tailEnd/>
          </a:ln>
        </p:spPr>
      </p:pic>
      <p:pic>
        <p:nvPicPr>
          <p:cNvPr id="139271" name="Picture 13" descr="eog2301d"/>
          <p:cNvPicPr>
            <a:picLocks noChangeAspect="1" noChangeArrowheads="1"/>
          </p:cNvPicPr>
          <p:nvPr/>
        </p:nvPicPr>
        <p:blipFill>
          <a:blip r:embed="rId6"/>
          <a:srcRect/>
          <a:stretch>
            <a:fillRect/>
          </a:stretch>
        </p:blipFill>
        <p:spPr bwMode="auto">
          <a:xfrm>
            <a:off x="1065213" y="2243138"/>
            <a:ext cx="7088187" cy="4462462"/>
          </a:xfrm>
          <a:prstGeom prst="rect">
            <a:avLst/>
          </a:prstGeom>
          <a:noFill/>
          <a:ln w="9525">
            <a:noFill/>
            <a:miter lim="800000"/>
            <a:headEnd/>
            <a:tailEnd/>
          </a:ln>
        </p:spPr>
      </p:pic>
      <p:pic>
        <p:nvPicPr>
          <p:cNvPr id="139272" name="Picture 14" descr="eog2301e"/>
          <p:cNvPicPr>
            <a:picLocks noChangeAspect="1" noChangeArrowheads="1"/>
          </p:cNvPicPr>
          <p:nvPr/>
        </p:nvPicPr>
        <p:blipFill>
          <a:blip r:embed="rId7"/>
          <a:srcRect/>
          <a:stretch>
            <a:fillRect/>
          </a:stretch>
        </p:blipFill>
        <p:spPr bwMode="auto">
          <a:xfrm>
            <a:off x="1065213" y="2243138"/>
            <a:ext cx="7088187" cy="4462462"/>
          </a:xfrm>
          <a:prstGeom prst="rect">
            <a:avLst/>
          </a:prstGeom>
          <a:noFill/>
          <a:ln w="9525">
            <a:noFill/>
            <a:miter lim="800000"/>
            <a:headEnd/>
            <a:tailEnd/>
          </a:ln>
        </p:spPr>
      </p:pic>
      <p:pic>
        <p:nvPicPr>
          <p:cNvPr id="139273" name="Picture 15" descr="eog2301f"/>
          <p:cNvPicPr>
            <a:picLocks noChangeAspect="1" noChangeArrowheads="1"/>
          </p:cNvPicPr>
          <p:nvPr/>
        </p:nvPicPr>
        <p:blipFill>
          <a:blip r:embed="rId8"/>
          <a:srcRect/>
          <a:stretch>
            <a:fillRect/>
          </a:stretch>
        </p:blipFill>
        <p:spPr bwMode="auto">
          <a:xfrm>
            <a:off x="1065213" y="2243138"/>
            <a:ext cx="7088187" cy="4462462"/>
          </a:xfrm>
          <a:prstGeom prst="rect">
            <a:avLst/>
          </a:prstGeom>
          <a:noFill/>
          <a:ln w="9525">
            <a:noFill/>
            <a:miter lim="800000"/>
            <a:headEnd/>
            <a:tailEnd/>
          </a:ln>
        </p:spPr>
      </p:pic>
      <p:pic>
        <p:nvPicPr>
          <p:cNvPr id="139274" name="Picture 16" descr="eog2301g"/>
          <p:cNvPicPr>
            <a:picLocks noChangeAspect="1" noChangeArrowheads="1"/>
          </p:cNvPicPr>
          <p:nvPr/>
        </p:nvPicPr>
        <p:blipFill>
          <a:blip r:embed="rId9"/>
          <a:srcRect/>
          <a:stretch>
            <a:fillRect/>
          </a:stretch>
        </p:blipFill>
        <p:spPr bwMode="auto">
          <a:xfrm>
            <a:off x="1066800" y="2243138"/>
            <a:ext cx="7086600" cy="4462462"/>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67331"/>
                                        </p:tgtEl>
                                        <p:attrNameLst>
                                          <p:attrName>style.visibility</p:attrName>
                                        </p:attrNameLst>
                                      </p:cBhvr>
                                      <p:to>
                                        <p:strVal val="visible"/>
                                      </p:to>
                                    </p:set>
                                    <p:animEffect transition="in" filter="wipe(left)">
                                      <p:cBhvr>
                                        <p:cTn id="7" dur="500"/>
                                        <p:tgtEl>
                                          <p:spTgt spid="867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7331" grpId="0"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7" name="Text Box 1031"/>
          <p:cNvSpPr txBox="1">
            <a:spLocks noChangeArrowheads="1"/>
          </p:cNvSpPr>
          <p:nvPr/>
        </p:nvSpPr>
        <p:spPr bwMode="auto">
          <a:xfrm>
            <a:off x="133350" y="1981200"/>
            <a:ext cx="1771650" cy="3743325"/>
          </a:xfrm>
          <a:prstGeom prst="rect">
            <a:avLst/>
          </a:prstGeom>
          <a:noFill/>
          <a:ln w="9525">
            <a:noFill/>
            <a:miter lim="800000"/>
            <a:headEnd/>
            <a:tailEnd/>
          </a:ln>
        </p:spPr>
        <p:txBody>
          <a:bodyPr>
            <a:spAutoFit/>
          </a:bodyPr>
          <a:lstStyle/>
          <a:p>
            <a:r>
              <a:rPr lang="en-US" altLang="en-US" sz="2400">
                <a:solidFill>
                  <a:srgbClr val="000000"/>
                </a:solidFill>
              </a:rPr>
              <a:t>Before 1980, unemploy-ment rates in the United States and Canada were similar.</a:t>
            </a:r>
          </a:p>
        </p:txBody>
      </p:sp>
      <p:sp>
        <p:nvSpPr>
          <p:cNvPr id="140291" name="Text Box 1033"/>
          <p:cNvSpPr txBox="1">
            <a:spLocks noChangeArrowheads="1"/>
          </p:cNvSpPr>
          <p:nvPr/>
        </p:nvSpPr>
        <p:spPr bwMode="auto">
          <a:xfrm>
            <a:off x="1295400" y="457200"/>
            <a:ext cx="7239000" cy="946150"/>
          </a:xfrm>
          <a:prstGeom prst="rect">
            <a:avLst/>
          </a:prstGeom>
          <a:noFill/>
          <a:ln w="9525">
            <a:noFill/>
            <a:miter lim="800000"/>
            <a:headEnd/>
            <a:tailEnd/>
          </a:ln>
        </p:spPr>
        <p:txBody>
          <a:bodyPr>
            <a:spAutoFit/>
          </a:bodyPr>
          <a:lstStyle/>
          <a:p>
            <a:r>
              <a:rPr lang="en-US" altLang="en-US" sz="2800" b="1">
                <a:solidFill>
                  <a:srgbClr val="00A87E"/>
                </a:solidFill>
              </a:rPr>
              <a:t>Unemployment Benefits and the</a:t>
            </a:r>
          </a:p>
          <a:p>
            <a:r>
              <a:rPr lang="en-US" altLang="en-US" sz="2800" b="1">
                <a:solidFill>
                  <a:srgbClr val="00A87E"/>
                </a:solidFill>
              </a:rPr>
              <a:t>Natural Unemployment Rate</a:t>
            </a:r>
            <a:endParaRPr lang="en-US" altLang="en-US" sz="2800">
              <a:solidFill>
                <a:srgbClr val="00A87E"/>
              </a:solidFill>
            </a:endParaRPr>
          </a:p>
        </p:txBody>
      </p:sp>
      <p:pic>
        <p:nvPicPr>
          <p:cNvPr id="140292" name="Picture 1040" descr="eog2403a1"/>
          <p:cNvPicPr>
            <a:picLocks noChangeAspect="1" noChangeArrowheads="1"/>
          </p:cNvPicPr>
          <p:nvPr/>
        </p:nvPicPr>
        <p:blipFill>
          <a:blip r:embed="rId3"/>
          <a:srcRect/>
          <a:stretch>
            <a:fillRect/>
          </a:stretch>
        </p:blipFill>
        <p:spPr bwMode="auto">
          <a:xfrm>
            <a:off x="2001838" y="1981200"/>
            <a:ext cx="7027862" cy="4338638"/>
          </a:xfrm>
          <a:prstGeom prst="rect">
            <a:avLst/>
          </a:prstGeom>
          <a:noFill/>
          <a:ln w="9525">
            <a:noFill/>
            <a:miter lim="800000"/>
            <a:headEnd/>
            <a:tailEnd/>
          </a:ln>
        </p:spPr>
      </p:pic>
      <p:pic>
        <p:nvPicPr>
          <p:cNvPr id="460817" name="Picture 1041" descr="eog2403a"/>
          <p:cNvPicPr>
            <a:picLocks noChangeAspect="1" noChangeArrowheads="1"/>
          </p:cNvPicPr>
          <p:nvPr/>
        </p:nvPicPr>
        <p:blipFill>
          <a:blip r:embed="rId4"/>
          <a:srcRect/>
          <a:stretch>
            <a:fillRect/>
          </a:stretch>
        </p:blipFill>
        <p:spPr bwMode="auto">
          <a:xfrm>
            <a:off x="2001838" y="1981200"/>
            <a:ext cx="7027862" cy="4338638"/>
          </a:xfrm>
          <a:prstGeom prst="rect">
            <a:avLst/>
          </a:prstGeom>
          <a:noFill/>
          <a:ln w="9525">
            <a:noFill/>
            <a:miter lim="800000"/>
            <a:headEnd/>
            <a:tailEnd/>
          </a:ln>
        </p:spPr>
      </p:pic>
      <p:pic>
        <p:nvPicPr>
          <p:cNvPr id="460818" name="Picture 1042" descr="eog2403b"/>
          <p:cNvPicPr>
            <a:picLocks noChangeAspect="1" noChangeArrowheads="1"/>
          </p:cNvPicPr>
          <p:nvPr/>
        </p:nvPicPr>
        <p:blipFill>
          <a:blip r:embed="rId5"/>
          <a:srcRect/>
          <a:stretch>
            <a:fillRect/>
          </a:stretch>
        </p:blipFill>
        <p:spPr bwMode="auto">
          <a:xfrm>
            <a:off x="2001838" y="1981200"/>
            <a:ext cx="7027862" cy="43386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0807"/>
                                        </p:tgtEl>
                                        <p:attrNameLst>
                                          <p:attrName>style.visibility</p:attrName>
                                        </p:attrNameLst>
                                      </p:cBhvr>
                                      <p:to>
                                        <p:strVal val="visible"/>
                                      </p:to>
                                    </p:set>
                                    <p:animEffect transition="in" filter="wipe(left)">
                                      <p:cBhvr>
                                        <p:cTn id="7" dur="500"/>
                                        <p:tgtEl>
                                          <p:spTgt spid="46080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60817"/>
                                        </p:tgtEl>
                                        <p:attrNameLst>
                                          <p:attrName>style.visibility</p:attrName>
                                        </p:attrNameLst>
                                      </p:cBhvr>
                                      <p:to>
                                        <p:strVal val="visible"/>
                                      </p:to>
                                    </p:set>
                                    <p:animEffect transition="in" filter="wipe(left)">
                                      <p:cBhvr>
                                        <p:cTn id="11" dur="1000"/>
                                        <p:tgtEl>
                                          <p:spTgt spid="460817"/>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460818"/>
                                        </p:tgtEl>
                                        <p:attrNameLst>
                                          <p:attrName>style.visibility</p:attrName>
                                        </p:attrNameLst>
                                      </p:cBhvr>
                                      <p:to>
                                        <p:strVal val="visible"/>
                                      </p:to>
                                    </p:set>
                                    <p:animEffect transition="in" filter="wipe(left)">
                                      <p:cBhvr>
                                        <p:cTn id="15" dur="1000"/>
                                        <p:tgtEl>
                                          <p:spTgt spid="460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7" grpId="0" autoUpdateAnimBg="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52" name="Text Box 8"/>
          <p:cNvSpPr txBox="1">
            <a:spLocks noChangeArrowheads="1"/>
          </p:cNvSpPr>
          <p:nvPr/>
        </p:nvSpPr>
        <p:spPr bwMode="auto">
          <a:xfrm>
            <a:off x="57150" y="1981200"/>
            <a:ext cx="2000250" cy="3378200"/>
          </a:xfrm>
          <a:prstGeom prst="rect">
            <a:avLst/>
          </a:prstGeom>
          <a:noFill/>
          <a:ln w="9525">
            <a:noFill/>
            <a:miter lim="800000"/>
            <a:headEnd/>
            <a:tailEnd/>
          </a:ln>
        </p:spPr>
        <p:txBody>
          <a:bodyPr>
            <a:spAutoFit/>
          </a:bodyPr>
          <a:lstStyle/>
          <a:p>
            <a:r>
              <a:rPr lang="en-US" altLang="en-US" sz="2400">
                <a:solidFill>
                  <a:srgbClr val="000000"/>
                </a:solidFill>
              </a:rPr>
              <a:t>The key change in the 1980s was an increase in Canadian unemploy-ment benefits.</a:t>
            </a:r>
          </a:p>
        </p:txBody>
      </p:sp>
      <p:sp>
        <p:nvSpPr>
          <p:cNvPr id="141315" name="Text Box 9"/>
          <p:cNvSpPr txBox="1">
            <a:spLocks noChangeArrowheads="1"/>
          </p:cNvSpPr>
          <p:nvPr/>
        </p:nvSpPr>
        <p:spPr bwMode="auto">
          <a:xfrm>
            <a:off x="1295400" y="457200"/>
            <a:ext cx="5630863" cy="946150"/>
          </a:xfrm>
          <a:prstGeom prst="rect">
            <a:avLst/>
          </a:prstGeom>
          <a:noFill/>
          <a:ln w="9525">
            <a:noFill/>
            <a:miter lim="800000"/>
            <a:headEnd/>
            <a:tailEnd/>
          </a:ln>
        </p:spPr>
        <p:txBody>
          <a:bodyPr>
            <a:spAutoFit/>
          </a:bodyPr>
          <a:lstStyle/>
          <a:p>
            <a:r>
              <a:rPr lang="en-US" altLang="en-US" sz="2800" b="1">
                <a:solidFill>
                  <a:srgbClr val="00A87E"/>
                </a:solidFill>
              </a:rPr>
              <a:t>Unemployment Benefits and the</a:t>
            </a:r>
          </a:p>
          <a:p>
            <a:r>
              <a:rPr lang="en-US" altLang="en-US" sz="2800" b="1">
                <a:solidFill>
                  <a:srgbClr val="00A87E"/>
                </a:solidFill>
              </a:rPr>
              <a:t>Natural Unemployment Rate</a:t>
            </a:r>
            <a:endParaRPr lang="en-US" altLang="en-US" sz="2800">
              <a:solidFill>
                <a:srgbClr val="00A87E"/>
              </a:solidFill>
            </a:endParaRPr>
          </a:p>
        </p:txBody>
      </p:sp>
      <p:pic>
        <p:nvPicPr>
          <p:cNvPr id="141316" name="Picture 14" descr="eog2403a1"/>
          <p:cNvPicPr>
            <a:picLocks noChangeAspect="1" noChangeArrowheads="1"/>
          </p:cNvPicPr>
          <p:nvPr/>
        </p:nvPicPr>
        <p:blipFill>
          <a:blip r:embed="rId3"/>
          <a:srcRect/>
          <a:stretch>
            <a:fillRect/>
          </a:stretch>
        </p:blipFill>
        <p:spPr bwMode="auto">
          <a:xfrm>
            <a:off x="2001838" y="1981200"/>
            <a:ext cx="7027862" cy="4338638"/>
          </a:xfrm>
          <a:prstGeom prst="rect">
            <a:avLst/>
          </a:prstGeom>
          <a:noFill/>
          <a:ln w="9525">
            <a:noFill/>
            <a:miter lim="800000"/>
            <a:headEnd/>
            <a:tailEnd/>
          </a:ln>
        </p:spPr>
      </p:pic>
      <p:pic>
        <p:nvPicPr>
          <p:cNvPr id="141317" name="Picture 15" descr="eog2403a"/>
          <p:cNvPicPr>
            <a:picLocks noChangeAspect="1" noChangeArrowheads="1"/>
          </p:cNvPicPr>
          <p:nvPr/>
        </p:nvPicPr>
        <p:blipFill>
          <a:blip r:embed="rId4"/>
          <a:srcRect/>
          <a:stretch>
            <a:fillRect/>
          </a:stretch>
        </p:blipFill>
        <p:spPr bwMode="auto">
          <a:xfrm>
            <a:off x="2001838" y="1981200"/>
            <a:ext cx="7027862" cy="4338638"/>
          </a:xfrm>
          <a:prstGeom prst="rect">
            <a:avLst/>
          </a:prstGeom>
          <a:noFill/>
          <a:ln w="9525">
            <a:noFill/>
            <a:miter lim="800000"/>
            <a:headEnd/>
            <a:tailEnd/>
          </a:ln>
        </p:spPr>
      </p:pic>
      <p:pic>
        <p:nvPicPr>
          <p:cNvPr id="141318" name="Picture 16" descr="eog2403b"/>
          <p:cNvPicPr>
            <a:picLocks noChangeAspect="1" noChangeArrowheads="1"/>
          </p:cNvPicPr>
          <p:nvPr/>
        </p:nvPicPr>
        <p:blipFill>
          <a:blip r:embed="rId5"/>
          <a:srcRect/>
          <a:stretch>
            <a:fillRect/>
          </a:stretch>
        </p:blipFill>
        <p:spPr bwMode="auto">
          <a:xfrm>
            <a:off x="2001838" y="1981200"/>
            <a:ext cx="7027862" cy="43386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43752"/>
                                        </p:tgtEl>
                                        <p:attrNameLst>
                                          <p:attrName>style.visibility</p:attrName>
                                        </p:attrNameLst>
                                      </p:cBhvr>
                                      <p:to>
                                        <p:strVal val="visible"/>
                                      </p:to>
                                    </p:set>
                                    <p:animEffect transition="in" filter="wipe(left)">
                                      <p:cBhvr>
                                        <p:cTn id="7" dur="500"/>
                                        <p:tgtEl>
                                          <p:spTgt spid="543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52"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14"/>
          <p:cNvSpPr txBox="1">
            <a:spLocks noChangeArrowheads="1"/>
          </p:cNvSpPr>
          <p:nvPr/>
        </p:nvSpPr>
        <p:spPr bwMode="auto">
          <a:xfrm>
            <a:off x="1295400" y="457200"/>
            <a:ext cx="7467600" cy="946150"/>
          </a:xfrm>
          <a:prstGeom prst="rect">
            <a:avLst/>
          </a:prstGeom>
          <a:noFill/>
          <a:ln w="9525">
            <a:noFill/>
            <a:miter lim="800000"/>
            <a:headEnd/>
            <a:tailEnd/>
          </a:ln>
        </p:spPr>
        <p:txBody>
          <a:bodyPr>
            <a:spAutoFit/>
          </a:bodyPr>
          <a:lstStyle/>
          <a:p>
            <a:r>
              <a:rPr lang="en-US" altLang="en-US" sz="2800" b="1">
                <a:solidFill>
                  <a:srgbClr val="00A87E"/>
                </a:solidFill>
              </a:rPr>
              <a:t>Unemployment Benefits and the</a:t>
            </a:r>
          </a:p>
          <a:p>
            <a:r>
              <a:rPr lang="en-US" altLang="en-US" sz="2800" b="1">
                <a:solidFill>
                  <a:srgbClr val="00A87E"/>
                </a:solidFill>
              </a:rPr>
              <a:t>Natural Unemployment Rate</a:t>
            </a:r>
            <a:endParaRPr lang="en-US" altLang="en-US" sz="2800">
              <a:solidFill>
                <a:srgbClr val="00A87E"/>
              </a:solidFill>
            </a:endParaRPr>
          </a:p>
        </p:txBody>
      </p:sp>
      <p:sp>
        <p:nvSpPr>
          <p:cNvPr id="462855" name="Text Box 7"/>
          <p:cNvSpPr txBox="1">
            <a:spLocks noChangeArrowheads="1"/>
          </p:cNvSpPr>
          <p:nvPr/>
        </p:nvSpPr>
        <p:spPr bwMode="auto">
          <a:xfrm>
            <a:off x="152400" y="1981200"/>
            <a:ext cx="1981200" cy="4108450"/>
          </a:xfrm>
          <a:prstGeom prst="rect">
            <a:avLst/>
          </a:prstGeom>
          <a:noFill/>
          <a:ln w="9525">
            <a:noFill/>
            <a:miter lim="800000"/>
            <a:headEnd/>
            <a:tailEnd/>
          </a:ln>
        </p:spPr>
        <p:txBody>
          <a:bodyPr>
            <a:spAutoFit/>
          </a:bodyPr>
          <a:lstStyle/>
          <a:p>
            <a:r>
              <a:rPr lang="en-US" altLang="en-US" sz="2400">
                <a:solidFill>
                  <a:srgbClr val="000000"/>
                </a:solidFill>
              </a:rPr>
              <a:t>Almost 100 percent of Canada’s unemployed people receive benefits compared to 38 percent in the United States.</a:t>
            </a:r>
          </a:p>
        </p:txBody>
      </p:sp>
      <p:pic>
        <p:nvPicPr>
          <p:cNvPr id="142340" name="Picture 19" descr="eog2403a1"/>
          <p:cNvPicPr>
            <a:picLocks noChangeAspect="1" noChangeArrowheads="1"/>
          </p:cNvPicPr>
          <p:nvPr/>
        </p:nvPicPr>
        <p:blipFill>
          <a:blip r:embed="rId3"/>
          <a:srcRect/>
          <a:stretch>
            <a:fillRect/>
          </a:stretch>
        </p:blipFill>
        <p:spPr bwMode="auto">
          <a:xfrm>
            <a:off x="2001838" y="1981200"/>
            <a:ext cx="7027862" cy="4338638"/>
          </a:xfrm>
          <a:prstGeom prst="rect">
            <a:avLst/>
          </a:prstGeom>
          <a:noFill/>
          <a:ln w="9525">
            <a:noFill/>
            <a:miter lim="800000"/>
            <a:headEnd/>
            <a:tailEnd/>
          </a:ln>
        </p:spPr>
      </p:pic>
      <p:pic>
        <p:nvPicPr>
          <p:cNvPr id="142341" name="Picture 20" descr="eog2403a"/>
          <p:cNvPicPr>
            <a:picLocks noChangeAspect="1" noChangeArrowheads="1"/>
          </p:cNvPicPr>
          <p:nvPr/>
        </p:nvPicPr>
        <p:blipFill>
          <a:blip r:embed="rId4"/>
          <a:srcRect/>
          <a:stretch>
            <a:fillRect/>
          </a:stretch>
        </p:blipFill>
        <p:spPr bwMode="auto">
          <a:xfrm>
            <a:off x="2001838" y="1981200"/>
            <a:ext cx="7027862" cy="4338638"/>
          </a:xfrm>
          <a:prstGeom prst="rect">
            <a:avLst/>
          </a:prstGeom>
          <a:noFill/>
          <a:ln w="9525">
            <a:noFill/>
            <a:miter lim="800000"/>
            <a:headEnd/>
            <a:tailEnd/>
          </a:ln>
        </p:spPr>
      </p:pic>
      <p:pic>
        <p:nvPicPr>
          <p:cNvPr id="142342" name="Picture 21" descr="eog2403b"/>
          <p:cNvPicPr>
            <a:picLocks noChangeAspect="1" noChangeArrowheads="1"/>
          </p:cNvPicPr>
          <p:nvPr/>
        </p:nvPicPr>
        <p:blipFill>
          <a:blip r:embed="rId5"/>
          <a:srcRect/>
          <a:stretch>
            <a:fillRect/>
          </a:stretch>
        </p:blipFill>
        <p:spPr bwMode="auto">
          <a:xfrm>
            <a:off x="2001838" y="1981200"/>
            <a:ext cx="7027862" cy="4338638"/>
          </a:xfrm>
          <a:prstGeom prst="rect">
            <a:avLst/>
          </a:prstGeom>
          <a:noFill/>
          <a:ln w="9525">
            <a:noFill/>
            <a:miter lim="800000"/>
            <a:headEnd/>
            <a:tailEnd/>
          </a:ln>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62855"/>
                                        </p:tgtEl>
                                        <p:attrNameLst>
                                          <p:attrName>style.visibility</p:attrName>
                                        </p:attrNameLst>
                                      </p:cBhvr>
                                      <p:to>
                                        <p:strVal val="visible"/>
                                      </p:to>
                                    </p:set>
                                    <p:animEffect transition="in" filter="wipe(left)">
                                      <p:cBhvr>
                                        <p:cTn id="7" dur="500"/>
                                        <p:tgtEl>
                                          <p:spTgt spid="462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2855" grpId="0" autoUpdateAnimBg="0"/>
    </p:bldLst>
  </p:timing>
</p:sld>
</file>

<file path=ppt/theme/theme1.xml><?xml version="1.0" encoding="utf-8"?>
<a:theme xmlns:a="http://schemas.openxmlformats.org/drawingml/2006/main" name="world">
  <a:themeElements>
    <a:clrScheme name="">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foundations">
  <a:themeElements>
    <a:clrScheme name="5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5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foundations">
  <a:themeElements>
    <a:clrScheme name="6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6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foundations">
  <a:themeElements>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foundations">
  <a:themeElements>
    <a:clrScheme name="4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4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1_foundations">
  <a:themeElements>
    <a:clrScheme name="5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5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3_world">
  <a:themeElements>
    <a:clrScheme name="">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3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foundations">
  <a:themeElements>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3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newdesign">
  <a:themeElements>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newdesign">
  <a:themeElements>
    <a:clrScheme name="6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newdesign">
  <a:themeElements>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7_newdesign">
  <a:themeElements>
    <a:clrScheme name="6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8_newdesign">
  <a:themeElements>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6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5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9_newdesign">
  <a:themeElements>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new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5_new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new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new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new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new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new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new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5_foundations">
  <a:themeElements>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2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2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2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foundations">
  <a:themeElements>
    <a:clrScheme name="6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6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4_world">
  <a:themeElements>
    <a:clrScheme name="">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foundations">
  <a:themeElements>
    <a:clrScheme name="8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8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8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8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8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foundations">
  <a:themeElements>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foundations">
  <a:themeElements>
    <a:clrScheme name="7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7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7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7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7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7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7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7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orld">
  <a:themeElements>
    <a:clrScheme name="">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world">
  <a:themeElements>
    <a:clrScheme name="">
      <a:dk1>
        <a:srgbClr val="000000"/>
      </a:dk1>
      <a:lt1>
        <a:srgbClr val="B2B2B2"/>
      </a:lt1>
      <a:dk2>
        <a:srgbClr val="000000"/>
      </a:dk2>
      <a:lt2>
        <a:srgbClr val="808080"/>
      </a:lt2>
      <a:accent1>
        <a:srgbClr val="00CC99"/>
      </a:accent1>
      <a:accent2>
        <a:srgbClr val="3333CC"/>
      </a:accent2>
      <a:accent3>
        <a:srgbClr val="D5D5D5"/>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foundations">
  <a:themeElements>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_foundati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CA" sz="2400" b="0" i="0" u="none" strike="noStrike" cap="none" normalizeH="0" baseline="0" smtClean="0">
            <a:ln>
              <a:noFill/>
            </a:ln>
            <a:solidFill>
              <a:schemeClr val="tx1"/>
            </a:solidFill>
            <a:effectLst/>
            <a:latin typeface="Arial" charset="0"/>
          </a:defRPr>
        </a:defPPr>
      </a:lstStyle>
    </a:lnDef>
  </a:objectDefaults>
  <a:extraClrSchemeLst>
    <a:extraClrScheme>
      <a:clrScheme name="3_foundations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_foundations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_foundations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foundations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_foundation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_foundation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_foundation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world</Template>
  <TotalTime>383</TotalTime>
  <Words>6626</Words>
  <Application>Microsoft Office PowerPoint</Application>
  <PresentationFormat>On-screen Show (4:3)</PresentationFormat>
  <Paragraphs>978</Paragraphs>
  <Slides>163</Slides>
  <Notes>156</Notes>
  <HiddenSlides>0</HiddenSlides>
  <MMClips>0</MMClips>
  <ScaleCrop>false</ScaleCrop>
  <HeadingPairs>
    <vt:vector size="4" baseType="variant">
      <vt:variant>
        <vt:lpstr>Theme</vt:lpstr>
      </vt:variant>
      <vt:variant>
        <vt:i4>30</vt:i4>
      </vt:variant>
      <vt:variant>
        <vt:lpstr>Slide Titles</vt:lpstr>
      </vt:variant>
      <vt:variant>
        <vt:i4>163</vt:i4>
      </vt:variant>
    </vt:vector>
  </HeadingPairs>
  <TitlesOfParts>
    <vt:vector size="193" baseType="lpstr">
      <vt:lpstr>world</vt:lpstr>
      <vt:lpstr>Office Theme</vt:lpstr>
      <vt:lpstr>6_foundations</vt:lpstr>
      <vt:lpstr>8_foundations</vt:lpstr>
      <vt:lpstr>1_foundations</vt:lpstr>
      <vt:lpstr>7_foundations</vt:lpstr>
      <vt:lpstr>1_world</vt:lpstr>
      <vt:lpstr>2_world</vt:lpstr>
      <vt:lpstr>3_foundations</vt:lpstr>
      <vt:lpstr>Custom Design</vt:lpstr>
      <vt:lpstr>5_foundations</vt:lpstr>
      <vt:lpstr>9_foundations</vt:lpstr>
      <vt:lpstr>4_foundations</vt:lpstr>
      <vt:lpstr>10_foundations</vt:lpstr>
      <vt:lpstr>2_foundations</vt:lpstr>
      <vt:lpstr>1_Custom Design</vt:lpstr>
      <vt:lpstr>11_foundations</vt:lpstr>
      <vt:lpstr>12_foundations</vt:lpstr>
      <vt:lpstr>2_Custom Design</vt:lpstr>
      <vt:lpstr>3_world</vt:lpstr>
      <vt:lpstr>13_foundations</vt:lpstr>
      <vt:lpstr>14_foundations</vt:lpstr>
      <vt:lpstr>2_newdesign</vt:lpstr>
      <vt:lpstr>6_newdesign</vt:lpstr>
      <vt:lpstr>5_newdesign</vt:lpstr>
      <vt:lpstr>7_newdesign</vt:lpstr>
      <vt:lpstr>8_newdesign</vt:lpstr>
      <vt:lpstr>9_newdesign</vt:lpstr>
      <vt:lpstr>15_foundations</vt:lpstr>
      <vt:lpstr>4_world</vt:lpstr>
      <vt:lpstr>MACROECONOMICS</vt:lpstr>
      <vt:lpstr>How I BEGIN Class</vt:lpstr>
      <vt:lpstr>FIRST things FIRST:</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13.1 BUSINESS-CYCLE DEFINITIONS AND FACTS</vt:lpstr>
      <vt:lpstr>13.1 BUSINESS-CYCLE DEFINITIONS AND FACTS</vt:lpstr>
      <vt:lpstr>13.1 BUSINESS-CYCLE DEFINITIONS AND FACTS</vt:lpstr>
      <vt:lpstr>The National Bureau Calls a Recession</vt:lpstr>
      <vt:lpstr>The National Bureau Calls a Recession</vt:lpstr>
      <vt:lpstr>The National Bureau Calls a Recession</vt:lpstr>
      <vt:lpstr>The National Bureau Calls a Recession</vt:lpstr>
      <vt:lpstr>The National Bureau Calls a Recession</vt:lpstr>
      <vt:lpstr>The Global Business Cycle</vt:lpstr>
      <vt:lpstr>The Global Business Cycle</vt:lpstr>
      <vt:lpstr>Oil Price Cycles in the U.S. and Global Economies</vt:lpstr>
      <vt:lpstr>Oil Price Cycles in the U.S. and Global Economies</vt:lpstr>
      <vt:lpstr>Oil Price Cycles in the U.S. and Global Economies</vt:lpstr>
      <vt:lpstr>Oil Price Cycles in the U.S. and Global Economies</vt:lpstr>
      <vt:lpstr>Real GDP Growth, Inflation, and the Business Cycle</vt:lpstr>
      <vt:lpstr>Real GDP Growth, Inflation, and the Business Cycle</vt:lpstr>
      <vt:lpstr>Slide 51</vt:lpstr>
      <vt:lpstr>MEASURING U.S. GDP</vt:lpstr>
      <vt:lpstr>THE USE AND LIMITATIONS OF REAL GDP</vt:lpstr>
      <vt:lpstr>Making GDP Personal</vt:lpstr>
      <vt:lpstr>GDP, Population and Per Capita GDP, Selected Nations Reported by the World Bank, 2007</vt:lpstr>
      <vt:lpstr> U.S. GDP Second Quarter 2008 (Current Dollars, Annual Rate) </vt:lpstr>
      <vt:lpstr>The Human Development Index</vt:lpstr>
      <vt:lpstr>The Human Development Index</vt:lpstr>
      <vt:lpstr>Slide 59</vt:lpstr>
      <vt:lpstr>Slide 60</vt:lpstr>
      <vt:lpstr>Slide 61</vt:lpstr>
      <vt:lpstr>Slide 62</vt:lpstr>
      <vt:lpstr>Slide 63</vt:lpstr>
      <vt:lpstr>Slide 64</vt:lpstr>
      <vt:lpstr>9.2 THE SOURCES OF ECONOMIC GROWTH</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7.1 LABOR MARKET INDICATORS</vt:lpstr>
      <vt:lpstr>7.2 LABOR TRENDS AND FLUCTUATIONS</vt:lpstr>
      <vt:lpstr>7.2 LABOR TRENDS AND FLUCTUATIONS</vt:lpstr>
      <vt:lpstr>7.2 LABOR TRENDS AND FLUCTUATIONS</vt:lpstr>
      <vt:lpstr>7.3 SOURCES AND TYPES OF UNEMPLOYMENT</vt:lpstr>
      <vt:lpstr>7.3 SOURCES AND TYPES OF UNEMPLOYMENT</vt:lpstr>
      <vt:lpstr>7.3 SOURCES AND TYPES OF UNEMPLOYMENT</vt:lpstr>
      <vt:lpstr>7.3 SOURCES AND TYPES OF UNEMPLOYMENT</vt:lpstr>
      <vt:lpstr>Slide 92</vt:lpstr>
      <vt:lpstr>Slide 93</vt:lpstr>
      <vt:lpstr>Slide 94</vt:lpstr>
      <vt:lpstr>Slide 95</vt:lpstr>
      <vt:lpstr>Slide 96</vt:lpstr>
      <vt:lpstr>Slide 97</vt:lpstr>
      <vt:lpstr>Slide 98</vt:lpstr>
      <vt:lpstr>Slide 99</vt:lpstr>
      <vt:lpstr>Slide 100</vt:lpstr>
      <vt:lpstr>Slide 101</vt:lpstr>
      <vt:lpstr>Slide 102</vt:lpstr>
      <vt:lpstr>UNEMPLOYMENT &lt;&gt; BAD Natural Unemployment &lt;&gt; Everyone Employed</vt:lpstr>
      <vt:lpstr>WHY ARE YOU HERE</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6.3 NOMINAL AND REAL VALUES</vt:lpstr>
      <vt:lpstr>Using the CPI</vt:lpstr>
      <vt:lpstr>Using the CPI</vt:lpstr>
      <vt:lpstr>Using the CPI</vt:lpstr>
      <vt:lpstr>Slide 136</vt:lpstr>
      <vt:lpstr>Slide 137</vt:lpstr>
      <vt:lpstr>Slide 138</vt:lpstr>
      <vt:lpstr>Slide 139</vt:lpstr>
      <vt:lpstr>6.3 NOMINAL AND REAL VALUES</vt:lpstr>
      <vt:lpstr>Slide 141</vt:lpstr>
      <vt:lpstr>Slide 142</vt:lpstr>
      <vt:lpstr>Slide 143</vt:lpstr>
      <vt:lpstr>Slide 144</vt:lpstr>
      <vt:lpstr>Slide 145</vt:lpstr>
      <vt:lpstr>Slide 146</vt:lpstr>
      <vt:lpstr>11.3 THE FEDERAL RESERVE SYSTEM</vt:lpstr>
      <vt:lpstr>11.2 THE BANKING SYSTEM</vt:lpstr>
      <vt:lpstr>Slide 149</vt:lpstr>
      <vt:lpstr>Slide 150</vt:lpstr>
      <vt:lpstr>11.1 WHAT IS MONEY?</vt:lpstr>
      <vt:lpstr>Slide 152</vt:lpstr>
      <vt:lpstr>Slide 153</vt:lpstr>
      <vt:lpstr>Slide 154</vt:lpstr>
      <vt:lpstr>Credit Cards and Money</vt:lpstr>
      <vt:lpstr>Credit Cards and Money</vt:lpstr>
      <vt:lpstr>Credit Cards and Money</vt:lpstr>
      <vt:lpstr>Slide 158</vt:lpstr>
      <vt:lpstr>Hyperinflation in Germany in the 1920s</vt:lpstr>
      <vt:lpstr>Hyperinflation in Germany in the 1920s</vt:lpstr>
      <vt:lpstr>Hyperinflation in Germany in the 1920s</vt:lpstr>
      <vt:lpstr>Hyperinflation in Germany in the 1920s</vt:lpstr>
      <vt:lpstr>Ch9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BWS</dc:creator>
  <cp:lastModifiedBy>Software Management Environment Client</cp:lastModifiedBy>
  <cp:revision>55</cp:revision>
  <dcterms:created xsi:type="dcterms:W3CDTF">2009-06-10T21:28:20Z</dcterms:created>
  <dcterms:modified xsi:type="dcterms:W3CDTF">2009-06-11T16:52:45Z</dcterms:modified>
</cp:coreProperties>
</file>