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slides/slide120.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s/slide15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88.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notesSlides/notesSlide135.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slideLayouts/slideLayout118.xml" ContentType="application/vnd.openxmlformats-officedocument.presentationml.slideLayout+xml"/>
  <Override PartName="/ppt/notesSlides/notesSlide79.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s/slide22.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126.xml" ContentType="application/vnd.openxmlformats-officedocument.presentationml.notesSl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notesSlides/notesSlide51.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98.xml" ContentType="application/vnd.openxmlformats-officedocument.presentationml.slide+xml"/>
  <Override PartName="/ppt/slides/slide146.xml" ContentType="application/vnd.openxmlformats-officedocument.presentationml.slide+xml"/>
  <Override PartName="/ppt/theme/theme9.xml" ContentType="application/vnd.openxmlformats-officedocument.them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Layouts/slideLayout97.xml" ContentType="application/vnd.openxmlformats-officedocument.presentationml.slideLayout+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Layouts/slideLayout99.xml" ContentType="application/vnd.openxmlformats-officedocument.presentationml.slideLayout+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slideLayouts/slideLayout100.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theme/theme8.xml" ContentType="application/vnd.openxmlformats-officedocument.them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notesSlides/notesSlide116.xml" ContentType="application/vnd.openxmlformats-officedocument.presentationml.notesSlide+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77.xml" ContentType="application/vnd.openxmlformats-officedocument.presentationml.slide+xml"/>
  <Override PartName="/ppt/slides/slide125.xml" ContentType="application/vnd.openxmlformats-officedocument.presentationml.slide+xml"/>
  <Override PartName="/ppt/slideLayouts/slideLayout98.xml" ContentType="application/vnd.openxmlformats-officedocument.presentationml.slideLayout+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slideLayouts/slideLayout107.xml" ContentType="application/vnd.openxmlformats-officedocument.presentationml.slideLayout+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3" r:id="rId7"/>
    <p:sldMasterId id="2147483745" r:id="rId8"/>
    <p:sldMasterId id="2147483757" r:id="rId9"/>
    <p:sldMasterId id="2147483769" r:id="rId10"/>
    <p:sldMasterId id="2147483781" r:id="rId11"/>
  </p:sldMasterIdLst>
  <p:notesMasterIdLst>
    <p:notesMasterId r:id="rId180"/>
  </p:notesMasterIdLst>
  <p:sldIdLst>
    <p:sldId id="259" r:id="rId12"/>
    <p:sldId id="257" r:id="rId13"/>
    <p:sldId id="264" r:id="rId14"/>
    <p:sldId id="265" r:id="rId15"/>
    <p:sldId id="266" r:id="rId16"/>
    <p:sldId id="267" r:id="rId17"/>
    <p:sldId id="268" r:id="rId18"/>
    <p:sldId id="269" r:id="rId19"/>
    <p:sldId id="270" r:id="rId20"/>
    <p:sldId id="260" r:id="rId21"/>
    <p:sldId id="271" r:id="rId22"/>
    <p:sldId id="272" r:id="rId23"/>
    <p:sldId id="273" r:id="rId24"/>
    <p:sldId id="274" r:id="rId25"/>
    <p:sldId id="275" r:id="rId26"/>
    <p:sldId id="261" r:id="rId27"/>
    <p:sldId id="262" r:id="rId28"/>
    <p:sldId id="263" r:id="rId29"/>
    <p:sldId id="276" r:id="rId30"/>
    <p:sldId id="277" r:id="rId31"/>
    <p:sldId id="278" r:id="rId32"/>
    <p:sldId id="279" r:id="rId33"/>
    <p:sldId id="280" r:id="rId34"/>
    <p:sldId id="281" r:id="rId35"/>
    <p:sldId id="282" r:id="rId36"/>
    <p:sldId id="283" r:id="rId37"/>
    <p:sldId id="284" r:id="rId38"/>
    <p:sldId id="288" r:id="rId39"/>
    <p:sldId id="285" r:id="rId40"/>
    <p:sldId id="286" r:id="rId41"/>
    <p:sldId id="287" r:id="rId42"/>
    <p:sldId id="289" r:id="rId43"/>
    <p:sldId id="297" r:id="rId44"/>
    <p:sldId id="305" r:id="rId45"/>
    <p:sldId id="306" r:id="rId46"/>
    <p:sldId id="302" r:id="rId47"/>
    <p:sldId id="303" r:id="rId48"/>
    <p:sldId id="304" r:id="rId49"/>
    <p:sldId id="307" r:id="rId50"/>
    <p:sldId id="308" r:id="rId51"/>
    <p:sldId id="310" r:id="rId52"/>
    <p:sldId id="312" r:id="rId53"/>
    <p:sldId id="372" r:id="rId54"/>
    <p:sldId id="314" r:id="rId55"/>
    <p:sldId id="373" r:id="rId56"/>
    <p:sldId id="313" r:id="rId57"/>
    <p:sldId id="319" r:id="rId58"/>
    <p:sldId id="323" r:id="rId59"/>
    <p:sldId id="316" r:id="rId60"/>
    <p:sldId id="327" r:id="rId61"/>
    <p:sldId id="324" r:id="rId62"/>
    <p:sldId id="325" r:id="rId63"/>
    <p:sldId id="317" r:id="rId64"/>
    <p:sldId id="326" r:id="rId65"/>
    <p:sldId id="328" r:id="rId66"/>
    <p:sldId id="329" r:id="rId67"/>
    <p:sldId id="330" r:id="rId68"/>
    <p:sldId id="332" r:id="rId69"/>
    <p:sldId id="331" r:id="rId70"/>
    <p:sldId id="346"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8" r:id="rId85"/>
    <p:sldId id="375" r:id="rId86"/>
    <p:sldId id="376" r:id="rId87"/>
    <p:sldId id="377" r:id="rId88"/>
    <p:sldId id="378" r:id="rId89"/>
    <p:sldId id="379" r:id="rId90"/>
    <p:sldId id="349" r:id="rId91"/>
    <p:sldId id="374"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93" r:id="rId114"/>
    <p:sldId id="450" r:id="rId115"/>
    <p:sldId id="451" r:id="rId116"/>
    <p:sldId id="452" r:id="rId117"/>
    <p:sldId id="453" r:id="rId118"/>
    <p:sldId id="454" r:id="rId119"/>
    <p:sldId id="455" r:id="rId120"/>
    <p:sldId id="456" r:id="rId121"/>
    <p:sldId id="457" r:id="rId122"/>
    <p:sldId id="458" r:id="rId123"/>
    <p:sldId id="459" r:id="rId124"/>
    <p:sldId id="460" r:id="rId125"/>
    <p:sldId id="461" r:id="rId126"/>
    <p:sldId id="462" r:id="rId127"/>
    <p:sldId id="463" r:id="rId128"/>
    <p:sldId id="464" r:id="rId129"/>
    <p:sldId id="465" r:id="rId130"/>
    <p:sldId id="466" r:id="rId131"/>
    <p:sldId id="467" r:id="rId132"/>
    <p:sldId id="468" r:id="rId133"/>
    <p:sldId id="469" r:id="rId134"/>
    <p:sldId id="471" r:id="rId135"/>
    <p:sldId id="472" r:id="rId136"/>
    <p:sldId id="473" r:id="rId137"/>
    <p:sldId id="474" r:id="rId138"/>
    <p:sldId id="476" r:id="rId139"/>
    <p:sldId id="477" r:id="rId140"/>
    <p:sldId id="478" r:id="rId141"/>
    <p:sldId id="480" r:id="rId142"/>
    <p:sldId id="481" r:id="rId143"/>
    <p:sldId id="482" r:id="rId144"/>
    <p:sldId id="484" r:id="rId145"/>
    <p:sldId id="486" r:id="rId146"/>
    <p:sldId id="487" r:id="rId147"/>
    <p:sldId id="488" r:id="rId148"/>
    <p:sldId id="489" r:id="rId149"/>
    <p:sldId id="490" r:id="rId150"/>
    <p:sldId id="491" r:id="rId151"/>
    <p:sldId id="492" r:id="rId152"/>
    <p:sldId id="493" r:id="rId153"/>
    <p:sldId id="494" r:id="rId154"/>
    <p:sldId id="495" r:id="rId155"/>
    <p:sldId id="496" r:id="rId156"/>
    <p:sldId id="498" r:id="rId157"/>
    <p:sldId id="500" r:id="rId158"/>
    <p:sldId id="502" r:id="rId159"/>
    <p:sldId id="503" r:id="rId160"/>
    <p:sldId id="510" r:id="rId161"/>
    <p:sldId id="511" r:id="rId162"/>
    <p:sldId id="512" r:id="rId163"/>
    <p:sldId id="513" r:id="rId164"/>
    <p:sldId id="514" r:id="rId165"/>
    <p:sldId id="515" r:id="rId166"/>
    <p:sldId id="516" r:id="rId167"/>
    <p:sldId id="517" r:id="rId168"/>
    <p:sldId id="518" r:id="rId169"/>
    <p:sldId id="519" r:id="rId170"/>
    <p:sldId id="520" r:id="rId171"/>
    <p:sldId id="521" r:id="rId172"/>
    <p:sldId id="522" r:id="rId173"/>
    <p:sldId id="509" r:id="rId174"/>
    <p:sldId id="508" r:id="rId175"/>
    <p:sldId id="505" r:id="rId176"/>
    <p:sldId id="504" r:id="rId177"/>
    <p:sldId id="506" r:id="rId178"/>
    <p:sldId id="507" r:id="rId1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6118" autoAdjust="0"/>
  </p:normalViewPr>
  <p:slideViewPr>
    <p:cSldViewPr>
      <p:cViewPr varScale="1">
        <p:scale>
          <a:sx n="56" d="100"/>
          <a:sy n="56" d="100"/>
        </p:scale>
        <p:origin x="-90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362"/>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33" Type="http://schemas.openxmlformats.org/officeDocument/2006/relationships/slide" Target="slides/slide122.xml"/><Relationship Id="rId138" Type="http://schemas.openxmlformats.org/officeDocument/2006/relationships/slide" Target="slides/slide127.xml"/><Relationship Id="rId154" Type="http://schemas.openxmlformats.org/officeDocument/2006/relationships/slide" Target="slides/slide143.xml"/><Relationship Id="rId159" Type="http://schemas.openxmlformats.org/officeDocument/2006/relationships/slide" Target="slides/slide148.xml"/><Relationship Id="rId175" Type="http://schemas.openxmlformats.org/officeDocument/2006/relationships/slide" Target="slides/slide164.xml"/><Relationship Id="rId170" Type="http://schemas.openxmlformats.org/officeDocument/2006/relationships/slide" Target="slides/slide159.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28" Type="http://schemas.openxmlformats.org/officeDocument/2006/relationships/slide" Target="slides/slide117.xml"/><Relationship Id="rId144" Type="http://schemas.openxmlformats.org/officeDocument/2006/relationships/slide" Target="slides/slide133.xml"/><Relationship Id="rId149" Type="http://schemas.openxmlformats.org/officeDocument/2006/relationships/slide" Target="slides/slide138.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160" Type="http://schemas.openxmlformats.org/officeDocument/2006/relationships/slide" Target="slides/slide149.xml"/><Relationship Id="rId165" Type="http://schemas.openxmlformats.org/officeDocument/2006/relationships/slide" Target="slides/slide154.xml"/><Relationship Id="rId181" Type="http://schemas.openxmlformats.org/officeDocument/2006/relationships/presProps" Target="presProps.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113" Type="http://schemas.openxmlformats.org/officeDocument/2006/relationships/slide" Target="slides/slide102.xml"/><Relationship Id="rId118" Type="http://schemas.openxmlformats.org/officeDocument/2006/relationships/slide" Target="slides/slide107.xml"/><Relationship Id="rId134" Type="http://schemas.openxmlformats.org/officeDocument/2006/relationships/slide" Target="slides/slide123.xml"/><Relationship Id="rId139" Type="http://schemas.openxmlformats.org/officeDocument/2006/relationships/slide" Target="slides/slide128.xml"/><Relationship Id="rId80" Type="http://schemas.openxmlformats.org/officeDocument/2006/relationships/slide" Target="slides/slide69.xml"/><Relationship Id="rId85" Type="http://schemas.openxmlformats.org/officeDocument/2006/relationships/slide" Target="slides/slide74.xml"/><Relationship Id="rId150" Type="http://schemas.openxmlformats.org/officeDocument/2006/relationships/slide" Target="slides/slide139.xml"/><Relationship Id="rId155" Type="http://schemas.openxmlformats.org/officeDocument/2006/relationships/slide" Target="slides/slide144.xml"/><Relationship Id="rId171" Type="http://schemas.openxmlformats.org/officeDocument/2006/relationships/slide" Target="slides/slide160.xml"/><Relationship Id="rId176" Type="http://schemas.openxmlformats.org/officeDocument/2006/relationships/slide" Target="slides/slide165.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slide" Target="slides/slide97.xml"/><Relationship Id="rId124" Type="http://schemas.openxmlformats.org/officeDocument/2006/relationships/slide" Target="slides/slide113.xml"/><Relationship Id="rId129" Type="http://schemas.openxmlformats.org/officeDocument/2006/relationships/slide" Target="slides/slide118.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40" Type="http://schemas.openxmlformats.org/officeDocument/2006/relationships/slide" Target="slides/slide129.xml"/><Relationship Id="rId145" Type="http://schemas.openxmlformats.org/officeDocument/2006/relationships/slide" Target="slides/slide134.xml"/><Relationship Id="rId161" Type="http://schemas.openxmlformats.org/officeDocument/2006/relationships/slide" Target="slides/slide150.xml"/><Relationship Id="rId166" Type="http://schemas.openxmlformats.org/officeDocument/2006/relationships/slide" Target="slides/slide155.xml"/><Relationship Id="rId18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2.xml"/><Relationship Id="rId28" Type="http://schemas.openxmlformats.org/officeDocument/2006/relationships/slide" Target="slides/slide17.xml"/><Relationship Id="rId49" Type="http://schemas.openxmlformats.org/officeDocument/2006/relationships/slide" Target="slides/slide38.xml"/><Relationship Id="rId114" Type="http://schemas.openxmlformats.org/officeDocument/2006/relationships/slide" Target="slides/slide103.xml"/><Relationship Id="rId119" Type="http://schemas.openxmlformats.org/officeDocument/2006/relationships/slide" Target="slides/slide108.xml"/><Relationship Id="rId44" Type="http://schemas.openxmlformats.org/officeDocument/2006/relationships/slide" Target="slides/slide33.xml"/><Relationship Id="rId60" Type="http://schemas.openxmlformats.org/officeDocument/2006/relationships/slide" Target="slides/slide49.xml"/><Relationship Id="rId65" Type="http://schemas.openxmlformats.org/officeDocument/2006/relationships/slide" Target="slides/slide54.xml"/><Relationship Id="rId81" Type="http://schemas.openxmlformats.org/officeDocument/2006/relationships/slide" Target="slides/slide70.xml"/><Relationship Id="rId86" Type="http://schemas.openxmlformats.org/officeDocument/2006/relationships/slide" Target="slides/slide75.xml"/><Relationship Id="rId130" Type="http://schemas.openxmlformats.org/officeDocument/2006/relationships/slide" Target="slides/slide119.xml"/><Relationship Id="rId135" Type="http://schemas.openxmlformats.org/officeDocument/2006/relationships/slide" Target="slides/slide124.xml"/><Relationship Id="rId151" Type="http://schemas.openxmlformats.org/officeDocument/2006/relationships/slide" Target="slides/slide140.xml"/><Relationship Id="rId156" Type="http://schemas.openxmlformats.org/officeDocument/2006/relationships/slide" Target="slides/slide145.xml"/><Relationship Id="rId177" Type="http://schemas.openxmlformats.org/officeDocument/2006/relationships/slide" Target="slides/slide166.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slide" Target="slides/slide161.xml"/><Relationship Id="rId180" Type="http://schemas.openxmlformats.org/officeDocument/2006/relationships/notesMaster" Target="notesMasters/notesMaster1.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slide" Target="slides/slide114.xml"/><Relationship Id="rId141" Type="http://schemas.openxmlformats.org/officeDocument/2006/relationships/slide" Target="slides/slide130.xml"/><Relationship Id="rId146" Type="http://schemas.openxmlformats.org/officeDocument/2006/relationships/slide" Target="slides/slide135.xml"/><Relationship Id="rId167" Type="http://schemas.openxmlformats.org/officeDocument/2006/relationships/slide" Target="slides/slide156.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162" Type="http://schemas.openxmlformats.org/officeDocument/2006/relationships/slide" Target="slides/slide151.xml"/><Relationship Id="rId183"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131" Type="http://schemas.openxmlformats.org/officeDocument/2006/relationships/slide" Target="slides/slide120.xml"/><Relationship Id="rId136" Type="http://schemas.openxmlformats.org/officeDocument/2006/relationships/slide" Target="slides/slide125.xml"/><Relationship Id="rId157" Type="http://schemas.openxmlformats.org/officeDocument/2006/relationships/slide" Target="slides/slide146.xml"/><Relationship Id="rId178" Type="http://schemas.openxmlformats.org/officeDocument/2006/relationships/slide" Target="slides/slide167.xml"/><Relationship Id="rId61" Type="http://schemas.openxmlformats.org/officeDocument/2006/relationships/slide" Target="slides/slide50.xml"/><Relationship Id="rId82" Type="http://schemas.openxmlformats.org/officeDocument/2006/relationships/slide" Target="slides/slide71.xml"/><Relationship Id="rId152" Type="http://schemas.openxmlformats.org/officeDocument/2006/relationships/slide" Target="slides/slide141.xml"/><Relationship Id="rId173" Type="http://schemas.openxmlformats.org/officeDocument/2006/relationships/slide" Target="slides/slide162.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26" Type="http://schemas.openxmlformats.org/officeDocument/2006/relationships/slide" Target="slides/slide115.xml"/><Relationship Id="rId147" Type="http://schemas.openxmlformats.org/officeDocument/2006/relationships/slide" Target="slides/slide136.xml"/><Relationship Id="rId168" Type="http://schemas.openxmlformats.org/officeDocument/2006/relationships/slide" Target="slides/slide157.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142" Type="http://schemas.openxmlformats.org/officeDocument/2006/relationships/slide" Target="slides/slide131.xml"/><Relationship Id="rId163" Type="http://schemas.openxmlformats.org/officeDocument/2006/relationships/slide" Target="slides/slide152.xml"/><Relationship Id="rId184"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slide" Target="slides/slide105.xml"/><Relationship Id="rId137" Type="http://schemas.openxmlformats.org/officeDocument/2006/relationships/slide" Target="slides/slide126.xml"/><Relationship Id="rId158" Type="http://schemas.openxmlformats.org/officeDocument/2006/relationships/slide" Target="slides/slide147.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slide" Target="slides/slide100.xml"/><Relationship Id="rId132" Type="http://schemas.openxmlformats.org/officeDocument/2006/relationships/slide" Target="slides/slide121.xml"/><Relationship Id="rId153" Type="http://schemas.openxmlformats.org/officeDocument/2006/relationships/slide" Target="slides/slide142.xml"/><Relationship Id="rId174" Type="http://schemas.openxmlformats.org/officeDocument/2006/relationships/slide" Target="slides/slide163.xml"/><Relationship Id="rId179" Type="http://schemas.openxmlformats.org/officeDocument/2006/relationships/slide" Target="slides/slide168.xml"/><Relationship Id="rId15" Type="http://schemas.openxmlformats.org/officeDocument/2006/relationships/slide" Target="slides/slide4.xml"/><Relationship Id="rId36" Type="http://schemas.openxmlformats.org/officeDocument/2006/relationships/slide" Target="slides/slide25.xml"/><Relationship Id="rId57" Type="http://schemas.openxmlformats.org/officeDocument/2006/relationships/slide" Target="slides/slide46.xml"/><Relationship Id="rId106" Type="http://schemas.openxmlformats.org/officeDocument/2006/relationships/slide" Target="slides/slide95.xml"/><Relationship Id="rId127" Type="http://schemas.openxmlformats.org/officeDocument/2006/relationships/slide" Target="slides/slide116.xml"/><Relationship Id="rId10" Type="http://schemas.openxmlformats.org/officeDocument/2006/relationships/slideMaster" Target="slideMasters/slideMaster10.xml"/><Relationship Id="rId31" Type="http://schemas.openxmlformats.org/officeDocument/2006/relationships/slide" Target="slides/slide20.xml"/><Relationship Id="rId52" Type="http://schemas.openxmlformats.org/officeDocument/2006/relationships/slide" Target="slides/slide41.xml"/><Relationship Id="rId73" Type="http://schemas.openxmlformats.org/officeDocument/2006/relationships/slide" Target="slides/slide62.xml"/><Relationship Id="rId78" Type="http://schemas.openxmlformats.org/officeDocument/2006/relationships/slide" Target="slides/slide67.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143" Type="http://schemas.openxmlformats.org/officeDocument/2006/relationships/slide" Target="slides/slide132.xml"/><Relationship Id="rId148" Type="http://schemas.openxmlformats.org/officeDocument/2006/relationships/slide" Target="slides/slide137.xml"/><Relationship Id="rId164" Type="http://schemas.openxmlformats.org/officeDocument/2006/relationships/slide" Target="slides/slide153.xml"/><Relationship Id="rId169" Type="http://schemas.openxmlformats.org/officeDocument/2006/relationships/slide" Target="slides/slide1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0DED72-4618-4977-AAE8-220768E81CD0}" type="datetimeFigureOut">
              <a:rPr lang="en-US" smtClean="0"/>
              <a:pPr/>
              <a:t>6/12/2009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E4BB95-33E1-45E3-AF8A-3D5B5BBA00A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A06CBC-B8A9-484A-A224-90F9FA0F8D97}"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D59A15-F30A-4EE7-9159-074D9FFBD642}" type="slidenum">
              <a:rPr lang="en-CA" altLang="en-US"/>
              <a:pPr/>
              <a:t>118</a:t>
            </a:fld>
            <a:endParaRPr lang="en-CA" altLang="en-US"/>
          </a:p>
        </p:txBody>
      </p:sp>
      <p:sp>
        <p:nvSpPr>
          <p:cNvPr id="1011714" name="Rectangle 2"/>
          <p:cNvSpPr>
            <a:spLocks noGrp="1" noRot="1" noChangeAspect="1" noChangeArrowheads="1" noTextEdit="1"/>
          </p:cNvSpPr>
          <p:nvPr>
            <p:ph type="sldImg"/>
          </p:nvPr>
        </p:nvSpPr>
        <p:spPr>
          <a:ln/>
        </p:spPr>
      </p:sp>
      <p:sp>
        <p:nvSpPr>
          <p:cNvPr id="10117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53EB14-9374-4AA4-BA8E-5E1CD7CDC780}" type="slidenum">
              <a:rPr lang="en-CA" altLang="en-US"/>
              <a:pPr/>
              <a:t>119</a:t>
            </a:fld>
            <a:endParaRPr lang="en-CA" altLang="en-US"/>
          </a:p>
        </p:txBody>
      </p:sp>
      <p:sp>
        <p:nvSpPr>
          <p:cNvPr id="1012738" name="Rectangle 2"/>
          <p:cNvSpPr>
            <a:spLocks noGrp="1" noRot="1" noChangeAspect="1" noChangeArrowheads="1" noTextEdit="1"/>
          </p:cNvSpPr>
          <p:nvPr>
            <p:ph type="sldImg"/>
          </p:nvPr>
        </p:nvSpPr>
        <p:spPr>
          <a:ln/>
        </p:spPr>
      </p:sp>
      <p:sp>
        <p:nvSpPr>
          <p:cNvPr id="10127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3110B4-CC55-4718-9F18-8C85E4FA3B01}" type="slidenum">
              <a:rPr lang="en-CA" altLang="en-US"/>
              <a:pPr/>
              <a:t>120</a:t>
            </a:fld>
            <a:endParaRPr lang="en-CA" altLang="en-US"/>
          </a:p>
        </p:txBody>
      </p:sp>
      <p:sp>
        <p:nvSpPr>
          <p:cNvPr id="1013762" name="Rectangle 2"/>
          <p:cNvSpPr>
            <a:spLocks noGrp="1" noRot="1" noChangeAspect="1" noChangeArrowheads="1" noTextEdit="1"/>
          </p:cNvSpPr>
          <p:nvPr>
            <p:ph type="sldImg"/>
          </p:nvPr>
        </p:nvSpPr>
        <p:spPr>
          <a:ln/>
        </p:spPr>
      </p:sp>
      <p:sp>
        <p:nvSpPr>
          <p:cNvPr id="10137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DFAD4-479A-422B-8321-128FDB1DC692}" type="slidenum">
              <a:rPr lang="en-CA" altLang="en-US"/>
              <a:pPr/>
              <a:t>121</a:t>
            </a:fld>
            <a:endParaRPr lang="en-CA" altLang="en-US"/>
          </a:p>
        </p:txBody>
      </p:sp>
      <p:sp>
        <p:nvSpPr>
          <p:cNvPr id="1014786" name="Rectangle 2"/>
          <p:cNvSpPr>
            <a:spLocks noGrp="1" noRot="1" noChangeAspect="1" noChangeArrowheads="1" noTextEdit="1"/>
          </p:cNvSpPr>
          <p:nvPr>
            <p:ph type="sldImg"/>
          </p:nvPr>
        </p:nvSpPr>
        <p:spPr>
          <a:ln/>
        </p:spPr>
      </p:sp>
      <p:sp>
        <p:nvSpPr>
          <p:cNvPr id="10147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EF887D-11C8-44D5-A361-3DF98CDA103B}" type="slidenum">
              <a:rPr lang="en-CA" altLang="en-US"/>
              <a:pPr/>
              <a:t>122</a:t>
            </a:fld>
            <a:endParaRPr lang="en-CA" altLang="en-US"/>
          </a:p>
        </p:txBody>
      </p:sp>
      <p:sp>
        <p:nvSpPr>
          <p:cNvPr id="1015810" name="Rectangle 2"/>
          <p:cNvSpPr>
            <a:spLocks noGrp="1" noRot="1" noChangeAspect="1"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663179-687A-4943-8065-2AA84AC33243}" type="slidenum">
              <a:rPr lang="en-CA" altLang="en-US"/>
              <a:pPr/>
              <a:t>123</a:t>
            </a:fld>
            <a:endParaRPr lang="en-CA" altLang="en-US"/>
          </a:p>
        </p:txBody>
      </p:sp>
      <p:sp>
        <p:nvSpPr>
          <p:cNvPr id="1016834" name="Rectangle 2"/>
          <p:cNvSpPr>
            <a:spLocks noGrp="1" noRot="1" noChangeAspect="1" noChangeArrowheads="1" noTextEdit="1"/>
          </p:cNvSpPr>
          <p:nvPr>
            <p:ph type="sldImg"/>
          </p:nvPr>
        </p:nvSpPr>
        <p:spPr>
          <a:ln/>
        </p:spPr>
      </p:sp>
      <p:sp>
        <p:nvSpPr>
          <p:cNvPr id="10168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CE5DC3-FD42-4654-A8FF-7A8C73D8004E}" type="slidenum">
              <a:rPr lang="en-CA" altLang="en-US"/>
              <a:pPr/>
              <a:t>124</a:t>
            </a:fld>
            <a:endParaRPr lang="en-CA" altLang="en-US"/>
          </a:p>
        </p:txBody>
      </p:sp>
      <p:sp>
        <p:nvSpPr>
          <p:cNvPr id="1018882" name="Rectangle 2"/>
          <p:cNvSpPr>
            <a:spLocks noGrp="1" noRot="1" noChangeAspect="1" noChangeArrowheads="1" noTextEdit="1"/>
          </p:cNvSpPr>
          <p:nvPr>
            <p:ph type="sldImg"/>
          </p:nvPr>
        </p:nvSpPr>
        <p:spPr>
          <a:ln/>
        </p:spPr>
      </p:sp>
      <p:sp>
        <p:nvSpPr>
          <p:cNvPr id="10188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5C7A0C-CA63-41F0-AFE5-CC463540C8EF}" type="slidenum">
              <a:rPr lang="en-CA" altLang="en-US"/>
              <a:pPr/>
              <a:t>125</a:t>
            </a:fld>
            <a:endParaRPr lang="en-CA" altLang="en-US"/>
          </a:p>
        </p:txBody>
      </p:sp>
      <p:sp>
        <p:nvSpPr>
          <p:cNvPr id="1019906" name="Rectangle 2"/>
          <p:cNvSpPr>
            <a:spLocks noGrp="1" noRot="1" noChangeAspect="1" noChangeArrowheads="1" noTextEdit="1"/>
          </p:cNvSpPr>
          <p:nvPr>
            <p:ph type="sldImg"/>
          </p:nvPr>
        </p:nvSpPr>
        <p:spPr>
          <a:ln/>
        </p:spPr>
      </p:sp>
      <p:sp>
        <p:nvSpPr>
          <p:cNvPr id="10199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95F93B-C1AF-453F-A9AF-E4242F55D4C7}" type="slidenum">
              <a:rPr lang="en-CA" altLang="en-US"/>
              <a:pPr/>
              <a:t>126</a:t>
            </a:fld>
            <a:endParaRPr lang="en-CA" altLang="en-US"/>
          </a:p>
        </p:txBody>
      </p:sp>
      <p:sp>
        <p:nvSpPr>
          <p:cNvPr id="1020930" name="Rectangle 2"/>
          <p:cNvSpPr>
            <a:spLocks noGrp="1" noRot="1" noChangeAspect="1" noChangeArrowheads="1" noTextEdit="1"/>
          </p:cNvSpPr>
          <p:nvPr>
            <p:ph type="sldImg"/>
          </p:nvPr>
        </p:nvSpPr>
        <p:spPr>
          <a:ln/>
        </p:spPr>
      </p:sp>
      <p:sp>
        <p:nvSpPr>
          <p:cNvPr id="10209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0D5B2-E20D-4290-B16E-F90FC9012277}" type="slidenum">
              <a:rPr lang="en-CA" altLang="en-US"/>
              <a:pPr/>
              <a:t>127</a:t>
            </a:fld>
            <a:endParaRPr lang="en-CA" altLang="en-US"/>
          </a:p>
        </p:txBody>
      </p:sp>
      <p:sp>
        <p:nvSpPr>
          <p:cNvPr id="1021954" name="Rectangle 2"/>
          <p:cNvSpPr>
            <a:spLocks noGrp="1" noRot="1" noChangeAspect="1" noChangeArrowheads="1" noTextEdit="1"/>
          </p:cNvSpPr>
          <p:nvPr>
            <p:ph type="sldImg"/>
          </p:nvPr>
        </p:nvSpPr>
        <p:spPr>
          <a:ln/>
        </p:spPr>
      </p:sp>
      <p:sp>
        <p:nvSpPr>
          <p:cNvPr id="10219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D4FC04-5C06-478B-B719-E1E13C96B953}" type="slidenum">
              <a:rPr lang="en-CA" altLang="en-US"/>
              <a:pPr/>
              <a:t>11</a:t>
            </a:fld>
            <a:endParaRPr lang="en-CA" altLang="en-US"/>
          </a:p>
        </p:txBody>
      </p:sp>
      <p:sp>
        <p:nvSpPr>
          <p:cNvPr id="746498" name="Rectangle 2"/>
          <p:cNvSpPr>
            <a:spLocks noGrp="1" noRot="1" noChangeAspect="1" noChangeArrowheads="1" noTextEdit="1"/>
          </p:cNvSpPr>
          <p:nvPr>
            <p:ph type="sldImg"/>
          </p:nvPr>
        </p:nvSpPr>
        <p:spPr>
          <a:ln/>
        </p:spPr>
      </p:sp>
      <p:sp>
        <p:nvSpPr>
          <p:cNvPr id="7464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448EE1-EB34-46D4-899D-D7343C9AAFD7}" type="slidenum">
              <a:rPr lang="en-CA" altLang="en-US"/>
              <a:pPr/>
              <a:t>128</a:t>
            </a:fld>
            <a:endParaRPr lang="en-CA" altLang="en-US"/>
          </a:p>
        </p:txBody>
      </p:sp>
      <p:sp>
        <p:nvSpPr>
          <p:cNvPr id="1024002" name="Rectangle 2"/>
          <p:cNvSpPr>
            <a:spLocks noGrp="1" noRot="1" noChangeAspect="1" noChangeArrowheads="1" noTextEdit="1"/>
          </p:cNvSpPr>
          <p:nvPr>
            <p:ph type="sldImg"/>
          </p:nvPr>
        </p:nvSpPr>
        <p:spPr>
          <a:ln/>
        </p:spPr>
      </p:sp>
      <p:sp>
        <p:nvSpPr>
          <p:cNvPr id="102400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0F7236-5360-4F85-872A-7BFF7D6A32ED}" type="slidenum">
              <a:rPr lang="en-CA" altLang="en-US"/>
              <a:pPr/>
              <a:t>129</a:t>
            </a:fld>
            <a:endParaRPr lang="en-CA" altLang="en-US"/>
          </a:p>
        </p:txBody>
      </p:sp>
      <p:sp>
        <p:nvSpPr>
          <p:cNvPr id="1025026" name="Rectangle 2"/>
          <p:cNvSpPr>
            <a:spLocks noGrp="1" noRot="1" noChangeAspect="1" noChangeArrowheads="1" noTextEdit="1"/>
          </p:cNvSpPr>
          <p:nvPr>
            <p:ph type="sldImg"/>
          </p:nvPr>
        </p:nvSpPr>
        <p:spPr>
          <a:ln/>
        </p:spPr>
      </p:sp>
      <p:sp>
        <p:nvSpPr>
          <p:cNvPr id="10250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75D3D-B386-4878-B6B9-B36D5D848AE1}" type="slidenum">
              <a:rPr lang="en-CA" altLang="en-US"/>
              <a:pPr/>
              <a:t>130</a:t>
            </a:fld>
            <a:endParaRPr lang="en-CA" altLang="en-US"/>
          </a:p>
        </p:txBody>
      </p:sp>
      <p:sp>
        <p:nvSpPr>
          <p:cNvPr id="1027074" name="Rectangle 2"/>
          <p:cNvSpPr>
            <a:spLocks noGrp="1" noRot="1" noChangeAspect="1" noChangeArrowheads="1" noTextEdit="1"/>
          </p:cNvSpPr>
          <p:nvPr>
            <p:ph type="sldImg"/>
          </p:nvPr>
        </p:nvSpPr>
        <p:spPr>
          <a:ln/>
        </p:spPr>
      </p:sp>
      <p:sp>
        <p:nvSpPr>
          <p:cNvPr id="10270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C7D605-3CF7-4860-A0C3-5E766B68FA5E}" type="slidenum">
              <a:rPr lang="en-CA" altLang="en-US"/>
              <a:pPr/>
              <a:t>131</a:t>
            </a:fld>
            <a:endParaRPr lang="en-CA" altLang="en-US"/>
          </a:p>
        </p:txBody>
      </p:sp>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D41782-3695-4B0C-AE4A-67E40C757E30}" type="slidenum">
              <a:rPr lang="en-CA" altLang="en-US"/>
              <a:pPr/>
              <a:t>132</a:t>
            </a:fld>
            <a:endParaRPr lang="en-CA" altLang="en-US"/>
          </a:p>
        </p:txBody>
      </p:sp>
      <p:sp>
        <p:nvSpPr>
          <p:cNvPr id="1030146" name="Rectangle 2"/>
          <p:cNvSpPr>
            <a:spLocks noGrp="1" noRot="1" noChangeAspect="1" noChangeArrowheads="1" noTextEdit="1"/>
          </p:cNvSpPr>
          <p:nvPr>
            <p:ph type="sldImg"/>
          </p:nvPr>
        </p:nvSpPr>
        <p:spPr>
          <a:ln/>
        </p:spPr>
      </p:sp>
      <p:sp>
        <p:nvSpPr>
          <p:cNvPr id="10301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AAAA93-2A56-4D4E-A8D8-87A34CC4DDCA}" type="slidenum">
              <a:rPr lang="en-CA" altLang="en-US"/>
              <a:pPr/>
              <a:t>133</a:t>
            </a:fld>
            <a:endParaRPr lang="en-CA" altLang="en-US"/>
          </a:p>
        </p:txBody>
      </p:sp>
      <p:sp>
        <p:nvSpPr>
          <p:cNvPr id="1033218" name="Rectangle 2"/>
          <p:cNvSpPr>
            <a:spLocks noGrp="1" noRot="1" noChangeAspect="1" noChangeArrowheads="1" noTextEdit="1"/>
          </p:cNvSpPr>
          <p:nvPr>
            <p:ph type="sldImg"/>
          </p:nvPr>
        </p:nvSpPr>
        <p:spPr>
          <a:ln/>
        </p:spPr>
      </p:sp>
      <p:sp>
        <p:nvSpPr>
          <p:cNvPr id="10332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2067C0-E5FD-40D9-8AC8-C9D59A342A8E}" type="slidenum">
              <a:rPr lang="en-CA" altLang="en-US"/>
              <a:pPr/>
              <a:t>134</a:t>
            </a:fld>
            <a:endParaRPr lang="en-CA" altLang="en-US"/>
          </a:p>
        </p:txBody>
      </p:sp>
      <p:sp>
        <p:nvSpPr>
          <p:cNvPr id="1067010" name="Rectangle 2"/>
          <p:cNvSpPr>
            <a:spLocks noGrp="1" noRot="1" noChangeAspect="1" noChangeArrowheads="1" noTextEdit="1"/>
          </p:cNvSpPr>
          <p:nvPr>
            <p:ph type="sldImg"/>
          </p:nvPr>
        </p:nvSpPr>
        <p:spPr>
          <a:ln/>
        </p:spPr>
      </p:sp>
      <p:sp>
        <p:nvSpPr>
          <p:cNvPr id="10670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57B35B-005B-43AE-B826-539E25D84CC5}" type="slidenum">
              <a:rPr lang="en-CA" altLang="en-US"/>
              <a:pPr/>
              <a:t>135</a:t>
            </a:fld>
            <a:endParaRPr lang="en-CA" altLang="en-US"/>
          </a:p>
        </p:txBody>
      </p:sp>
      <p:sp>
        <p:nvSpPr>
          <p:cNvPr id="1035266" name="Rectangle 2"/>
          <p:cNvSpPr>
            <a:spLocks noGrp="1" noRot="1" noChangeAspect="1" noChangeArrowheads="1" noTextEdit="1"/>
          </p:cNvSpPr>
          <p:nvPr>
            <p:ph type="sldImg"/>
          </p:nvPr>
        </p:nvSpPr>
        <p:spPr>
          <a:ln/>
        </p:spPr>
      </p:sp>
      <p:sp>
        <p:nvSpPr>
          <p:cNvPr id="10352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61E1A2-B332-4893-B0D2-7AC78624F2F5}" type="slidenum">
              <a:rPr lang="en-CA" altLang="en-US"/>
              <a:pPr/>
              <a:t>136</a:t>
            </a:fld>
            <a:endParaRPr lang="en-CA" altLang="en-US"/>
          </a:p>
        </p:txBody>
      </p:sp>
      <p:sp>
        <p:nvSpPr>
          <p:cNvPr id="1036290" name="Rectangle 2"/>
          <p:cNvSpPr>
            <a:spLocks noGrp="1" noRot="1" noChangeAspect="1" noChangeArrowheads="1" noTextEdit="1"/>
          </p:cNvSpPr>
          <p:nvPr>
            <p:ph type="sldImg"/>
          </p:nvPr>
        </p:nvSpPr>
        <p:spPr>
          <a:ln/>
        </p:spPr>
      </p:sp>
      <p:sp>
        <p:nvSpPr>
          <p:cNvPr id="1036291" name="Rectangle 3"/>
          <p:cNvSpPr>
            <a:spLocks noGrp="1" noChangeArrowheads="1"/>
          </p:cNvSpPr>
          <p:nvPr>
            <p:ph type="body" idx="1"/>
          </p:nvPr>
        </p:nvSpPr>
        <p:spPr/>
        <p:txBody>
          <a:bodyPr/>
          <a:lstStyle/>
          <a:p>
            <a:pPr>
              <a:lnSpc>
                <a:spcPct val="80000"/>
              </a:lnSpc>
            </a:pPr>
            <a:r>
              <a:rPr lang="en-US" sz="1400"/>
              <a:t>Use the Big Mac PPP to explain further the forces of purchasing power parity and deviations from purchasing power parity (PPP). Each year, </a:t>
            </a:r>
            <a:r>
              <a:rPr lang="en-US" sz="1400" i="1"/>
              <a:t>The Economist </a:t>
            </a:r>
            <a:r>
              <a:rPr lang="en-US" sz="1400"/>
              <a:t>calculates a Big Mac PPP exchange rate for a number of developed and developing economies. </a:t>
            </a:r>
            <a:r>
              <a:rPr lang="en-US" sz="1400" i="1"/>
              <a:t>The Economist </a:t>
            </a:r>
            <a:r>
              <a:rPr lang="en-US" sz="1400"/>
              <a:t>uses this to show which currencies are “overvalued” and which are “undervalued.” You can also use this, however, to show deviations from PPP in Big Mac prices. You may want to hand out the table or use it as an overhead in class to show the different prices of Big Macs across the globe. This can be a useful way to get the students to explain PPP before giving a formal economic definition. Describe how an individual can arbitrage away the Big Mac price difference by trading a Big Mac across countries (by buying a Big Mac in a low-price country and selling it in a high-price country). Students will immediately see that the Big Mac is not a tradable good…at least, it is likely none of them will want to eat a Big Mac that has spent hours if not days in transit! Now ask them to think about the components of the Big Mac. Will PPP hold for the tradable components such as onions, beef, buns, and pickles that make up the Big Mac? What about the other non-tradable components such as the labor and the rent on the building? This exercise can help to solidify the basic idea of PPP while allowing students to see why PPP will not hold at all times.</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A94C08-DFE2-47EA-815D-71BB54BF2FF0}" type="slidenum">
              <a:rPr lang="en-CA" altLang="en-US"/>
              <a:pPr/>
              <a:t>137</a:t>
            </a:fld>
            <a:endParaRPr lang="en-CA" altLang="en-US"/>
          </a:p>
        </p:txBody>
      </p:sp>
      <p:sp>
        <p:nvSpPr>
          <p:cNvPr id="1037314" name="Rectangle 2"/>
          <p:cNvSpPr>
            <a:spLocks noGrp="1" noRot="1" noChangeAspect="1" noChangeArrowheads="1" noTextEdit="1"/>
          </p:cNvSpPr>
          <p:nvPr>
            <p:ph type="sldImg"/>
          </p:nvPr>
        </p:nvSpPr>
        <p:spPr>
          <a:ln/>
        </p:spPr>
      </p:sp>
      <p:sp>
        <p:nvSpPr>
          <p:cNvPr id="10373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351B7C-CCD7-4DE2-9A42-E70E32ED0274}" type="slidenum">
              <a:rPr lang="en-CA" altLang="en-US"/>
              <a:pPr/>
              <a:t>12</a:t>
            </a:fld>
            <a:endParaRPr lang="en-CA" altLang="en-US"/>
          </a:p>
        </p:txBody>
      </p:sp>
      <p:sp>
        <p:nvSpPr>
          <p:cNvPr id="747522" name="Rectangle 2"/>
          <p:cNvSpPr>
            <a:spLocks noGrp="1" noRot="1" noChangeAspect="1" noChangeArrowheads="1" noTextEdit="1"/>
          </p:cNvSpPr>
          <p:nvPr>
            <p:ph type="sldImg"/>
          </p:nvPr>
        </p:nvSpPr>
        <p:spPr>
          <a:ln/>
        </p:spPr>
      </p:sp>
      <p:sp>
        <p:nvSpPr>
          <p:cNvPr id="7475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7FFDFD-167B-4AB9-8A3B-D3F9002F1984}" type="slidenum">
              <a:rPr lang="en-CA" altLang="en-US"/>
              <a:pPr/>
              <a:t>138</a:t>
            </a:fld>
            <a:endParaRPr lang="en-CA" altLang="en-US"/>
          </a:p>
        </p:txBody>
      </p:sp>
      <p:sp>
        <p:nvSpPr>
          <p:cNvPr id="1039362" name="Rectangle 2"/>
          <p:cNvSpPr>
            <a:spLocks noGrp="1" noRot="1" noChangeAspect="1" noChangeArrowheads="1" noTextEdit="1"/>
          </p:cNvSpPr>
          <p:nvPr>
            <p:ph type="sldImg"/>
          </p:nvPr>
        </p:nvSpPr>
        <p:spPr>
          <a:ln/>
        </p:spPr>
      </p:sp>
      <p:sp>
        <p:nvSpPr>
          <p:cNvPr id="10393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0DA788-E02C-4FD5-95F1-78A9489F6B0C}" type="slidenum">
              <a:rPr lang="en-CA" altLang="en-US"/>
              <a:pPr/>
              <a:t>139</a:t>
            </a:fld>
            <a:endParaRPr lang="en-CA" altLang="en-US"/>
          </a:p>
        </p:txBody>
      </p:sp>
      <p:sp>
        <p:nvSpPr>
          <p:cNvPr id="1040386" name="Rectangle 2"/>
          <p:cNvSpPr>
            <a:spLocks noGrp="1" noRot="1" noChangeAspect="1" noChangeArrowheads="1" noTextEdit="1"/>
          </p:cNvSpPr>
          <p:nvPr>
            <p:ph type="sldImg"/>
          </p:nvPr>
        </p:nvSpPr>
        <p:spPr>
          <a:ln/>
        </p:spPr>
      </p:sp>
      <p:sp>
        <p:nvSpPr>
          <p:cNvPr id="10403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D637F2-780B-44A0-9846-EDE5502E3F4E}" type="slidenum">
              <a:rPr lang="en-CA" altLang="en-US"/>
              <a:pPr/>
              <a:t>140</a:t>
            </a:fld>
            <a:endParaRPr lang="en-CA" altLang="en-US"/>
          </a:p>
        </p:txBody>
      </p:sp>
      <p:sp>
        <p:nvSpPr>
          <p:cNvPr id="1041410" name="Rectangle 2"/>
          <p:cNvSpPr>
            <a:spLocks noGrp="1" noRot="1" noChangeAspect="1" noChangeArrowheads="1" noTextEdit="1"/>
          </p:cNvSpPr>
          <p:nvPr>
            <p:ph type="sldImg"/>
          </p:nvPr>
        </p:nvSpPr>
        <p:spPr>
          <a:ln/>
        </p:spPr>
      </p:sp>
      <p:sp>
        <p:nvSpPr>
          <p:cNvPr id="1041411" name="Rectangle 3"/>
          <p:cNvSpPr>
            <a:spLocks noGrp="1" noChangeArrowheads="1"/>
          </p:cNvSpPr>
          <p:nvPr>
            <p:ph type="body" idx="1"/>
          </p:nvPr>
        </p:nvSpPr>
        <p:spPr/>
        <p:txBody>
          <a:bodyPr/>
          <a:lstStyle/>
          <a:p>
            <a:r>
              <a:rPr lang="en-AU"/>
              <a:t>Be sure that your students appreciate interest rate parity. There are many horror stories of people losing their shirts by misunderstanding interest rate parity. One story concerns the once wealthy Catholic Church of Australia that decided to borrow in Japan at a low interest rate and lend the proceeds of its borrowing in Australia at a higher interest rate. When the Australian dollar nosedived against the Japanese yen, the church struggled to repay its loans. Interest rate parity always holds. Interest rates might look unequal, but the market expectation of the change in the exchange rate equals the gap between interest rates. It is a foolish person or organization that acts as if it can beat the market.</a:t>
            </a:r>
            <a:r>
              <a:rPr lang="en-GB"/>
              <a:t> </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CA3944-3D72-42A3-BF49-6DAC32D1CD99}" type="slidenum">
              <a:rPr lang="en-CA" altLang="en-US"/>
              <a:pPr/>
              <a:t>141</a:t>
            </a:fld>
            <a:endParaRPr lang="en-CA" altLang="en-US"/>
          </a:p>
        </p:txBody>
      </p:sp>
      <p:sp>
        <p:nvSpPr>
          <p:cNvPr id="1042434" name="Rectangle 2"/>
          <p:cNvSpPr>
            <a:spLocks noGrp="1" noRot="1" noChangeAspect="1" noChangeArrowheads="1" noTextEdit="1"/>
          </p:cNvSpPr>
          <p:nvPr>
            <p:ph type="sldImg"/>
          </p:nvPr>
        </p:nvSpPr>
        <p:spPr>
          <a:ln/>
        </p:spPr>
      </p:sp>
      <p:sp>
        <p:nvSpPr>
          <p:cNvPr id="10424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6A6EF-5FC0-4250-AFB9-34E4FC407D92}" type="slidenum">
              <a:rPr lang="en-CA" altLang="en-US"/>
              <a:pPr/>
              <a:t>142</a:t>
            </a:fld>
            <a:endParaRPr lang="en-CA" altLang="en-US"/>
          </a:p>
        </p:txBody>
      </p:sp>
      <p:sp>
        <p:nvSpPr>
          <p:cNvPr id="1043458" name="Rectangle 2"/>
          <p:cNvSpPr>
            <a:spLocks noGrp="1" noRot="1" noChangeAspect="1" noChangeArrowheads="1" noTextEdit="1"/>
          </p:cNvSpPr>
          <p:nvPr>
            <p:ph type="sldImg"/>
          </p:nvPr>
        </p:nvSpPr>
        <p:spPr>
          <a:ln/>
        </p:spPr>
      </p:sp>
      <p:sp>
        <p:nvSpPr>
          <p:cNvPr id="104345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009EE-94B8-4161-9677-D3F48344A8DD}" type="slidenum">
              <a:rPr lang="en-CA" altLang="en-US"/>
              <a:pPr/>
              <a:t>143</a:t>
            </a:fld>
            <a:endParaRPr lang="en-CA" altLang="en-US"/>
          </a:p>
        </p:txBody>
      </p:sp>
      <p:sp>
        <p:nvSpPr>
          <p:cNvPr id="1044482" name="Rectangle 2"/>
          <p:cNvSpPr>
            <a:spLocks noGrp="1" noRot="1" noChangeAspect="1" noChangeArrowheads="1" noTextEdit="1"/>
          </p:cNvSpPr>
          <p:nvPr>
            <p:ph type="sldImg"/>
          </p:nvPr>
        </p:nvSpPr>
        <p:spPr>
          <a:ln/>
        </p:spPr>
      </p:sp>
      <p:sp>
        <p:nvSpPr>
          <p:cNvPr id="10444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1A1A5D-6F99-4BDA-AD72-DE0618E2F433}" type="slidenum">
              <a:rPr lang="en-CA" altLang="en-US"/>
              <a:pPr/>
              <a:t>144</a:t>
            </a:fld>
            <a:endParaRPr lang="en-CA" altLang="en-US"/>
          </a:p>
        </p:txBody>
      </p:sp>
      <p:sp>
        <p:nvSpPr>
          <p:cNvPr id="1045506" name="Rectangle 2"/>
          <p:cNvSpPr>
            <a:spLocks noGrp="1" noRot="1" noChangeAspect="1" noChangeArrowheads="1" noTextEdit="1"/>
          </p:cNvSpPr>
          <p:nvPr>
            <p:ph type="sldImg"/>
          </p:nvPr>
        </p:nvSpPr>
        <p:spPr>
          <a:ln/>
        </p:spPr>
      </p:sp>
      <p:sp>
        <p:nvSpPr>
          <p:cNvPr id="1045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7A2941-2FE7-41A7-B4C1-F37BFCCC62C3}" type="slidenum">
              <a:rPr lang="en-CA" altLang="en-US"/>
              <a:pPr/>
              <a:t>145</a:t>
            </a:fld>
            <a:endParaRPr lang="en-CA" altLang="en-US"/>
          </a:p>
        </p:txBody>
      </p:sp>
      <p:sp>
        <p:nvSpPr>
          <p:cNvPr id="1046530" name="Rectangle 2"/>
          <p:cNvSpPr>
            <a:spLocks noGrp="1" noRot="1" noChangeAspect="1" noChangeArrowheads="1" noTextEdit="1"/>
          </p:cNvSpPr>
          <p:nvPr>
            <p:ph type="sldImg"/>
          </p:nvPr>
        </p:nvSpPr>
        <p:spPr>
          <a:ln/>
        </p:spPr>
      </p:sp>
      <p:sp>
        <p:nvSpPr>
          <p:cNvPr id="10465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6DFC8F-4F9E-4681-93AF-C1A83A2CCFEA}" type="slidenum">
              <a:rPr lang="en-CA" altLang="en-US"/>
              <a:pPr/>
              <a:t>146</a:t>
            </a:fld>
            <a:endParaRPr lang="en-CA" altLang="en-US"/>
          </a:p>
        </p:txBody>
      </p:sp>
      <p:sp>
        <p:nvSpPr>
          <p:cNvPr id="1048578" name="Rectangle 2"/>
          <p:cNvSpPr>
            <a:spLocks noGrp="1" noRot="1" noChangeAspect="1" noChangeArrowheads="1" noTextEdit="1"/>
          </p:cNvSpPr>
          <p:nvPr>
            <p:ph type="sldImg"/>
          </p:nvPr>
        </p:nvSpPr>
        <p:spPr>
          <a:ln/>
        </p:spPr>
      </p:sp>
      <p:sp>
        <p:nvSpPr>
          <p:cNvPr id="10485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3598A5-7E10-4E54-BFF5-687AC75F7B09}" type="slidenum">
              <a:rPr lang="en-CA" altLang="en-US"/>
              <a:pPr/>
              <a:t>147</a:t>
            </a:fld>
            <a:endParaRPr lang="en-CA" altLang="en-US"/>
          </a:p>
        </p:txBody>
      </p:sp>
      <p:sp>
        <p:nvSpPr>
          <p:cNvPr id="1050626" name="Rectangle 2"/>
          <p:cNvSpPr>
            <a:spLocks noGrp="1" noRot="1" noChangeAspect="1" noChangeArrowheads="1" noTextEdit="1"/>
          </p:cNvSpPr>
          <p:nvPr>
            <p:ph type="sldImg"/>
          </p:nvPr>
        </p:nvSpPr>
        <p:spPr>
          <a:ln/>
        </p:spPr>
      </p:sp>
      <p:sp>
        <p:nvSpPr>
          <p:cNvPr id="1050627" name="Rectangle 3"/>
          <p:cNvSpPr>
            <a:spLocks noGrp="1" noChangeArrowheads="1"/>
          </p:cNvSpPr>
          <p:nvPr>
            <p:ph type="body" idx="1"/>
          </p:nvPr>
        </p:nvSpPr>
        <p:spPr/>
        <p:txBody>
          <a:bodyPr/>
          <a:lstStyle/>
          <a:p>
            <a:r>
              <a:rPr lang="en-GB"/>
              <a:t>The China situation will always provide a source of news for lively classroom discussion.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4DA640-D045-4CAE-B4A7-EB90BE7F067E}" type="slidenum">
              <a:rPr lang="en-CA" altLang="en-US"/>
              <a:pPr/>
              <a:t>13</a:t>
            </a:fld>
            <a:endParaRPr lang="en-CA" altLang="en-US"/>
          </a:p>
        </p:txBody>
      </p:sp>
      <p:sp>
        <p:nvSpPr>
          <p:cNvPr id="748546" name="Rectangle 2"/>
          <p:cNvSpPr>
            <a:spLocks noGrp="1" noRot="1" noChangeAspect="1" noChangeArrowheads="1" noTextEdit="1"/>
          </p:cNvSpPr>
          <p:nvPr>
            <p:ph type="sldImg"/>
          </p:nvPr>
        </p:nvSpPr>
        <p:spPr>
          <a:ln/>
        </p:spPr>
      </p:sp>
      <p:sp>
        <p:nvSpPr>
          <p:cNvPr id="7485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1BEE14-9341-421C-AA21-AD9B62B47983}" type="slidenum">
              <a:rPr lang="en-CA" altLang="en-US"/>
              <a:pPr/>
              <a:t>148</a:t>
            </a:fld>
            <a:endParaRPr lang="en-CA" altLang="en-US"/>
          </a:p>
        </p:txBody>
      </p:sp>
      <p:sp>
        <p:nvSpPr>
          <p:cNvPr id="1052674" name="Rectangle 2"/>
          <p:cNvSpPr>
            <a:spLocks noGrp="1" noRot="1" noChangeAspect="1" noChangeArrowheads="1" noTextEdit="1"/>
          </p:cNvSpPr>
          <p:nvPr>
            <p:ph type="sldImg"/>
          </p:nvPr>
        </p:nvSpPr>
        <p:spPr>
          <a:ln/>
        </p:spPr>
      </p:sp>
      <p:sp>
        <p:nvSpPr>
          <p:cNvPr id="10526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6F9369-A018-4C41-94E0-6D49E47AD233}" type="slidenum">
              <a:rPr lang="en-CA" altLang="en-US"/>
              <a:pPr/>
              <a:t>149</a:t>
            </a:fld>
            <a:endParaRPr lang="en-CA" altLang="en-US"/>
          </a:p>
        </p:txBody>
      </p:sp>
      <p:sp>
        <p:nvSpPr>
          <p:cNvPr id="1053698" name="Rectangle 2"/>
          <p:cNvSpPr>
            <a:spLocks noGrp="1" noRot="1" noChangeAspect="1" noChangeArrowheads="1" noTextEdit="1"/>
          </p:cNvSpPr>
          <p:nvPr>
            <p:ph type="sldImg"/>
          </p:nvPr>
        </p:nvSpPr>
        <p:spPr>
          <a:ln/>
        </p:spPr>
      </p:sp>
      <p:sp>
        <p:nvSpPr>
          <p:cNvPr id="10536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a:fld id="{EB8B7173-E00D-4244-BA4A-58DC807F5E4B}" type="slidenum">
              <a:rPr lang="en-CA" altLang="en-US" sz="1200" kern="1200">
                <a:solidFill>
                  <a:prstClr val="black"/>
                </a:solidFill>
                <a:latin typeface="Calibri"/>
                <a:ea typeface="+mn-ea"/>
                <a:cs typeface="+mn-cs"/>
              </a:rPr>
              <a:pPr algn="r" rtl="0"/>
              <a:t>150</a:t>
            </a:fld>
            <a:endParaRPr lang="en-CA" altLang="en-US" sz="1200" kern="1200">
              <a:solidFill>
                <a:prstClr val="black"/>
              </a:solidFill>
              <a:latin typeface="Calibri"/>
              <a:ea typeface="+mn-ea"/>
              <a:cs typeface="+mn-cs"/>
            </a:endParaRPr>
          </a:p>
        </p:txBody>
      </p:sp>
      <p:sp>
        <p:nvSpPr>
          <p:cNvPr id="900098" name="Rectangle 2"/>
          <p:cNvSpPr>
            <a:spLocks noGrp="1" noRot="1" noChangeAspect="1" noChangeArrowheads="1" noTextEdit="1"/>
          </p:cNvSpPr>
          <p:nvPr>
            <p:ph type="sldImg"/>
          </p:nvPr>
        </p:nvSpPr>
        <p:spPr>
          <a:ln/>
        </p:spPr>
      </p:sp>
      <p:sp>
        <p:nvSpPr>
          <p:cNvPr id="900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a:fld id="{A2AA7254-C795-410C-B658-7CCB160AC127}" type="slidenum">
              <a:rPr lang="en-CA" altLang="en-US" sz="1200" kern="1200">
                <a:solidFill>
                  <a:prstClr val="black"/>
                </a:solidFill>
                <a:latin typeface="Calibri"/>
                <a:ea typeface="+mn-ea"/>
                <a:cs typeface="+mn-cs"/>
              </a:rPr>
              <a:pPr algn="r" rtl="0"/>
              <a:t>151</a:t>
            </a:fld>
            <a:endParaRPr lang="en-CA" altLang="en-US" sz="1200" kern="1200">
              <a:solidFill>
                <a:prstClr val="black"/>
              </a:solidFill>
              <a:latin typeface="Calibri"/>
              <a:ea typeface="+mn-ea"/>
              <a:cs typeface="+mn-cs"/>
            </a:endParaRPr>
          </a:p>
        </p:txBody>
      </p:sp>
      <p:sp>
        <p:nvSpPr>
          <p:cNvPr id="901122" name="Rectangle 2"/>
          <p:cNvSpPr>
            <a:spLocks noGrp="1" noRot="1" noChangeAspect="1" noChangeArrowheads="1" noTextEdit="1"/>
          </p:cNvSpPr>
          <p:nvPr>
            <p:ph type="sldImg"/>
          </p:nvPr>
        </p:nvSpPr>
        <p:spPr>
          <a:ln/>
        </p:spPr>
      </p:sp>
      <p:sp>
        <p:nvSpPr>
          <p:cNvPr id="901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a:fld id="{C685B457-CDAB-45D7-8B37-7323C80F4C3A}" type="slidenum">
              <a:rPr lang="en-CA" altLang="en-US" sz="1200" kern="1200">
                <a:solidFill>
                  <a:prstClr val="black"/>
                </a:solidFill>
                <a:latin typeface="Calibri"/>
                <a:ea typeface="+mn-ea"/>
                <a:cs typeface="+mn-cs"/>
              </a:rPr>
              <a:pPr algn="r" rtl="0"/>
              <a:t>152</a:t>
            </a:fld>
            <a:endParaRPr lang="en-CA" altLang="en-US" sz="1200" kern="1200">
              <a:solidFill>
                <a:prstClr val="black"/>
              </a:solidFill>
              <a:latin typeface="Calibri"/>
              <a:ea typeface="+mn-ea"/>
              <a:cs typeface="+mn-cs"/>
            </a:endParaRPr>
          </a:p>
        </p:txBody>
      </p:sp>
      <p:sp>
        <p:nvSpPr>
          <p:cNvPr id="902146" name="Rectangle 2"/>
          <p:cNvSpPr>
            <a:spLocks noGrp="1" noRot="1" noChangeAspect="1" noChangeArrowheads="1" noTextEdit="1"/>
          </p:cNvSpPr>
          <p:nvPr>
            <p:ph type="sldImg"/>
          </p:nvPr>
        </p:nvSpPr>
        <p:spPr>
          <a:ln/>
        </p:spPr>
      </p:sp>
      <p:sp>
        <p:nvSpPr>
          <p:cNvPr id="90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a:fld id="{BE1D5974-0230-4F3D-A77C-4A42EDA11C3E}" type="slidenum">
              <a:rPr lang="en-CA" altLang="en-US" sz="1200" kern="1200">
                <a:solidFill>
                  <a:prstClr val="black"/>
                </a:solidFill>
                <a:latin typeface="Calibri"/>
                <a:ea typeface="+mn-ea"/>
                <a:cs typeface="+mn-cs"/>
              </a:rPr>
              <a:pPr algn="r" rtl="0"/>
              <a:t>153</a:t>
            </a:fld>
            <a:endParaRPr lang="en-CA" altLang="en-US" sz="1200" kern="1200">
              <a:solidFill>
                <a:prstClr val="black"/>
              </a:solidFill>
              <a:latin typeface="Calibri"/>
              <a:ea typeface="+mn-ea"/>
              <a:cs typeface="+mn-cs"/>
            </a:endParaRPr>
          </a:p>
        </p:txBody>
      </p:sp>
      <p:sp>
        <p:nvSpPr>
          <p:cNvPr id="903170" name="Rectangle 2"/>
          <p:cNvSpPr>
            <a:spLocks noGrp="1" noRot="1" noChangeAspect="1" noChangeArrowheads="1" noTextEdit="1"/>
          </p:cNvSpPr>
          <p:nvPr>
            <p:ph type="sldImg"/>
          </p:nvPr>
        </p:nvSpPr>
        <p:spPr>
          <a:ln/>
        </p:spPr>
      </p:sp>
      <p:sp>
        <p:nvSpPr>
          <p:cNvPr id="90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a:fld id="{8400FDF1-99EF-4D35-9EAA-B36F83470B67}" type="slidenum">
              <a:rPr lang="en-CA" altLang="en-US" sz="1200" kern="1200">
                <a:solidFill>
                  <a:prstClr val="black"/>
                </a:solidFill>
                <a:latin typeface="Calibri"/>
                <a:ea typeface="+mn-ea"/>
                <a:cs typeface="+mn-cs"/>
              </a:rPr>
              <a:pPr algn="r" rtl="0"/>
              <a:t>154</a:t>
            </a:fld>
            <a:endParaRPr lang="en-CA" altLang="en-US" sz="1200" kern="1200">
              <a:solidFill>
                <a:prstClr val="black"/>
              </a:solidFill>
              <a:latin typeface="Calibri"/>
              <a:ea typeface="+mn-ea"/>
              <a:cs typeface="+mn-cs"/>
            </a:endParaRPr>
          </a:p>
        </p:txBody>
      </p:sp>
      <p:sp>
        <p:nvSpPr>
          <p:cNvPr id="904194" name="Rectangle 2"/>
          <p:cNvSpPr>
            <a:spLocks noGrp="1" noRot="1" noChangeAspect="1" noChangeArrowheads="1" noTextEdit="1"/>
          </p:cNvSpPr>
          <p:nvPr>
            <p:ph type="sldImg"/>
          </p:nvPr>
        </p:nvSpPr>
        <p:spPr>
          <a:ln/>
        </p:spPr>
      </p:sp>
      <p:sp>
        <p:nvSpPr>
          <p:cNvPr id="90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a:fld id="{564CD823-A02D-4EA6-AA26-BD4EC3380ED9}" type="slidenum">
              <a:rPr lang="en-CA" altLang="en-US" sz="1200" kern="1200">
                <a:solidFill>
                  <a:prstClr val="black"/>
                </a:solidFill>
                <a:latin typeface="Calibri"/>
                <a:ea typeface="+mn-ea"/>
                <a:cs typeface="+mn-cs"/>
              </a:rPr>
              <a:pPr algn="r" rtl="0"/>
              <a:t>155</a:t>
            </a:fld>
            <a:endParaRPr lang="en-CA" altLang="en-US" sz="1200" kern="1200">
              <a:solidFill>
                <a:prstClr val="black"/>
              </a:solidFill>
              <a:latin typeface="Calibri"/>
              <a:ea typeface="+mn-ea"/>
              <a:cs typeface="+mn-cs"/>
            </a:endParaRPr>
          </a:p>
        </p:txBody>
      </p:sp>
      <p:sp>
        <p:nvSpPr>
          <p:cNvPr id="905218" name="Rectangle 2"/>
          <p:cNvSpPr>
            <a:spLocks noGrp="1" noRot="1" noChangeAspect="1" noChangeArrowheads="1" noTextEdit="1"/>
          </p:cNvSpPr>
          <p:nvPr>
            <p:ph type="sldImg"/>
          </p:nvPr>
        </p:nvSpPr>
        <p:spPr>
          <a:ln/>
        </p:spPr>
      </p:sp>
      <p:sp>
        <p:nvSpPr>
          <p:cNvPr id="90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a:fld id="{23DD4685-C8FE-4DF5-9F6F-9A2F484E0FC7}" type="slidenum">
              <a:rPr lang="en-CA" altLang="en-US" sz="1200" kern="1200">
                <a:solidFill>
                  <a:prstClr val="black"/>
                </a:solidFill>
                <a:latin typeface="Calibri"/>
                <a:ea typeface="+mn-ea"/>
                <a:cs typeface="+mn-cs"/>
              </a:rPr>
              <a:pPr algn="r" rtl="0"/>
              <a:t>156</a:t>
            </a:fld>
            <a:endParaRPr lang="en-CA" altLang="en-US" sz="1200" kern="1200">
              <a:solidFill>
                <a:prstClr val="black"/>
              </a:solidFill>
              <a:latin typeface="Calibri"/>
              <a:ea typeface="+mn-ea"/>
              <a:cs typeface="+mn-cs"/>
            </a:endParaRPr>
          </a:p>
        </p:txBody>
      </p:sp>
      <p:sp>
        <p:nvSpPr>
          <p:cNvPr id="906242" name="Rectangle 2"/>
          <p:cNvSpPr>
            <a:spLocks noGrp="1" noRot="1" noChangeAspect="1" noChangeArrowheads="1" noTextEdit="1"/>
          </p:cNvSpPr>
          <p:nvPr>
            <p:ph type="sldImg"/>
          </p:nvPr>
        </p:nvSpPr>
        <p:spPr>
          <a:ln/>
        </p:spPr>
      </p:sp>
      <p:sp>
        <p:nvSpPr>
          <p:cNvPr id="90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a:fld id="{E0127278-3014-4066-B86F-881FCF36B733}" type="slidenum">
              <a:rPr lang="en-CA" altLang="en-US" sz="1200" kern="1200">
                <a:solidFill>
                  <a:prstClr val="black"/>
                </a:solidFill>
                <a:latin typeface="Calibri"/>
                <a:ea typeface="+mn-ea"/>
                <a:cs typeface="+mn-cs"/>
              </a:rPr>
              <a:pPr algn="r" rtl="0"/>
              <a:t>157</a:t>
            </a:fld>
            <a:endParaRPr lang="en-CA" altLang="en-US" sz="1200" kern="1200">
              <a:solidFill>
                <a:prstClr val="black"/>
              </a:solidFill>
              <a:latin typeface="Calibri"/>
              <a:ea typeface="+mn-ea"/>
              <a:cs typeface="+mn-cs"/>
            </a:endParaRPr>
          </a:p>
        </p:txBody>
      </p:sp>
      <p:sp>
        <p:nvSpPr>
          <p:cNvPr id="907266" name="Rectangle 2"/>
          <p:cNvSpPr>
            <a:spLocks noGrp="1" noRot="1" noChangeAspect="1" noChangeArrowheads="1" noTextEdit="1"/>
          </p:cNvSpPr>
          <p:nvPr>
            <p:ph type="sldImg"/>
          </p:nvPr>
        </p:nvSpPr>
        <p:spPr>
          <a:ln/>
        </p:spPr>
      </p:sp>
      <p:sp>
        <p:nvSpPr>
          <p:cNvPr id="90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9C5FE6-E007-44A9-986E-232FD5385C5E}" type="slidenum">
              <a:rPr lang="en-CA" altLang="en-US"/>
              <a:pPr/>
              <a:t>14</a:t>
            </a:fld>
            <a:endParaRPr lang="en-CA" altLang="en-US"/>
          </a:p>
        </p:txBody>
      </p:sp>
      <p:sp>
        <p:nvSpPr>
          <p:cNvPr id="706562" name="Rectangle 2"/>
          <p:cNvSpPr>
            <a:spLocks noGrp="1" noRot="1" noChangeAspect="1" noChangeArrowheads="1" noTextEdit="1"/>
          </p:cNvSpPr>
          <p:nvPr>
            <p:ph type="sldImg"/>
          </p:nvPr>
        </p:nvSpPr>
        <p:spPr>
          <a:xfrm>
            <a:off x="465138" y="204788"/>
            <a:ext cx="5929312" cy="4446587"/>
          </a:xfrm>
          <a:ln/>
        </p:spPr>
      </p:sp>
      <p:sp>
        <p:nvSpPr>
          <p:cNvPr id="706563" name="Rectangle 3"/>
          <p:cNvSpPr>
            <a:spLocks noGrp="1" noChangeArrowheads="1"/>
          </p:cNvSpPr>
          <p:nvPr>
            <p:ph type="body" idx="1"/>
          </p:nvPr>
        </p:nvSpPr>
        <p:spPr>
          <a:xfrm>
            <a:off x="220663" y="4838700"/>
            <a:ext cx="6416675" cy="3481388"/>
          </a:xfrm>
        </p:spPr>
        <p:txBody>
          <a:bodyPr lIns="84527" tIns="42264" rIns="84527" bIns="42264"/>
          <a:lstStyle/>
          <a:p>
            <a:endParaRPr lang="en-US" altLang="en-US" sz="2400" noProof="1">
              <a:latin typeface="GillSans" pitchFamily="34" charset="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a:fld id="{15AD6820-E2D3-428C-A962-B572F20D0A24}" type="slidenum">
              <a:rPr lang="en-CA" altLang="en-US" sz="1200" kern="1200">
                <a:solidFill>
                  <a:prstClr val="black"/>
                </a:solidFill>
                <a:latin typeface="Calibri"/>
                <a:ea typeface="+mn-ea"/>
                <a:cs typeface="+mn-cs"/>
              </a:rPr>
              <a:pPr algn="r" rtl="0"/>
              <a:t>158</a:t>
            </a:fld>
            <a:endParaRPr lang="en-CA" altLang="en-US" sz="1200" kern="1200">
              <a:solidFill>
                <a:prstClr val="black"/>
              </a:solidFill>
              <a:latin typeface="Calibri"/>
              <a:ea typeface="+mn-ea"/>
              <a:cs typeface="+mn-cs"/>
            </a:endParaRPr>
          </a:p>
        </p:txBody>
      </p:sp>
      <p:sp>
        <p:nvSpPr>
          <p:cNvPr id="908290" name="Rectangle 2"/>
          <p:cNvSpPr>
            <a:spLocks noGrp="1" noRot="1" noChangeAspect="1" noChangeArrowheads="1" noTextEdit="1"/>
          </p:cNvSpPr>
          <p:nvPr>
            <p:ph type="sldImg"/>
          </p:nvPr>
        </p:nvSpPr>
        <p:spPr>
          <a:ln/>
        </p:spPr>
      </p:sp>
      <p:sp>
        <p:nvSpPr>
          <p:cNvPr id="90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a:fld id="{46A9169D-3ED0-43F1-A4F8-8D0ED1E79852}" type="slidenum">
              <a:rPr lang="en-CA" altLang="en-US" sz="1200" kern="1200">
                <a:solidFill>
                  <a:prstClr val="black"/>
                </a:solidFill>
                <a:latin typeface="Calibri"/>
                <a:ea typeface="+mn-ea"/>
                <a:cs typeface="+mn-cs"/>
              </a:rPr>
              <a:pPr algn="r" rtl="0"/>
              <a:t>159</a:t>
            </a:fld>
            <a:endParaRPr lang="en-CA" altLang="en-US" sz="1200" kern="1200">
              <a:solidFill>
                <a:prstClr val="black"/>
              </a:solidFill>
              <a:latin typeface="Calibri"/>
              <a:ea typeface="+mn-ea"/>
              <a:cs typeface="+mn-cs"/>
            </a:endParaRPr>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a:fld id="{BC0427DF-50E9-4B2A-877E-3C3E08E058EC}" type="slidenum">
              <a:rPr lang="en-CA" altLang="en-US" sz="1200" kern="1200">
                <a:solidFill>
                  <a:prstClr val="black"/>
                </a:solidFill>
                <a:latin typeface="Calibri"/>
                <a:ea typeface="+mn-ea"/>
                <a:cs typeface="+mn-cs"/>
              </a:rPr>
              <a:pPr algn="r" rtl="0"/>
              <a:t>160</a:t>
            </a:fld>
            <a:endParaRPr lang="en-CA" altLang="en-US" sz="1200" kern="1200">
              <a:solidFill>
                <a:prstClr val="black"/>
              </a:solidFill>
              <a:latin typeface="Calibri"/>
              <a:ea typeface="+mn-ea"/>
              <a:cs typeface="+mn-cs"/>
            </a:endParaRPr>
          </a:p>
        </p:txBody>
      </p:sp>
      <p:sp>
        <p:nvSpPr>
          <p:cNvPr id="921602" name="Rectangle 2"/>
          <p:cNvSpPr>
            <a:spLocks noGrp="1" noRot="1" noChangeAspect="1" noChangeArrowheads="1" noTextEdit="1"/>
          </p:cNvSpPr>
          <p:nvPr>
            <p:ph type="sldImg"/>
          </p:nvPr>
        </p:nvSpPr>
        <p:spPr>
          <a:ln/>
        </p:spPr>
      </p:sp>
      <p:sp>
        <p:nvSpPr>
          <p:cNvPr id="92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a:fld id="{365CD454-1EA3-4B9F-9C13-BD5F5B7D6DFA}" type="slidenum">
              <a:rPr lang="en-CA" altLang="en-US" sz="1200" kern="1200">
                <a:solidFill>
                  <a:prstClr val="black"/>
                </a:solidFill>
                <a:latin typeface="Calibri"/>
                <a:ea typeface="+mn-ea"/>
                <a:cs typeface="+mn-cs"/>
              </a:rPr>
              <a:pPr algn="r" rtl="0"/>
              <a:t>161</a:t>
            </a:fld>
            <a:endParaRPr lang="en-CA" altLang="en-US" sz="1200" kern="1200">
              <a:solidFill>
                <a:prstClr val="black"/>
              </a:solidFill>
              <a:latin typeface="Calibri"/>
              <a:ea typeface="+mn-ea"/>
              <a:cs typeface="+mn-cs"/>
            </a:endParaRPr>
          </a:p>
        </p:txBody>
      </p:sp>
      <p:sp>
        <p:nvSpPr>
          <p:cNvPr id="930818" name="Rectangle 2"/>
          <p:cNvSpPr>
            <a:spLocks noGrp="1" noRot="1" noChangeAspect="1" noChangeArrowheads="1" noTextEdit="1"/>
          </p:cNvSpPr>
          <p:nvPr>
            <p:ph type="sldImg"/>
          </p:nvPr>
        </p:nvSpPr>
        <p:spPr>
          <a:ln/>
        </p:spPr>
      </p:sp>
      <p:sp>
        <p:nvSpPr>
          <p:cNvPr id="93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rtl="0"/>
            <a:fld id="{FB21789A-6A05-4762-9C91-849ACFCE0008}" type="slidenum">
              <a:rPr lang="en-CA" altLang="en-US" sz="1200" kern="1200">
                <a:solidFill>
                  <a:prstClr val="black"/>
                </a:solidFill>
                <a:latin typeface="Calibri"/>
                <a:ea typeface="+mn-ea"/>
                <a:cs typeface="+mn-cs"/>
              </a:rPr>
              <a:pPr algn="r" rtl="0"/>
              <a:t>162</a:t>
            </a:fld>
            <a:endParaRPr lang="en-CA" altLang="en-US" sz="1200" kern="1200">
              <a:solidFill>
                <a:prstClr val="black"/>
              </a:solidFill>
              <a:latin typeface="Calibri"/>
              <a:ea typeface="+mn-ea"/>
              <a:cs typeface="+mn-cs"/>
            </a:endParaRPr>
          </a:p>
        </p:txBody>
      </p:sp>
      <p:sp>
        <p:nvSpPr>
          <p:cNvPr id="932866" name="Rectangle 2"/>
          <p:cNvSpPr>
            <a:spLocks noGrp="1" noRot="1" noChangeAspect="1" noChangeArrowheads="1" noTextEdit="1"/>
          </p:cNvSpPr>
          <p:nvPr>
            <p:ph type="sldImg"/>
          </p:nvPr>
        </p:nvSpPr>
        <p:spPr>
          <a:ln/>
        </p:spPr>
      </p:sp>
      <p:sp>
        <p:nvSpPr>
          <p:cNvPr id="93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1620D-3BFA-4783-A408-ECFA0C99985C}" type="slidenum">
              <a:rPr lang="en-CA" altLang="en-US"/>
              <a:pPr/>
              <a:t>15</a:t>
            </a:fld>
            <a:endParaRPr lang="en-CA" altLang="en-US"/>
          </a:p>
        </p:txBody>
      </p:sp>
      <p:sp>
        <p:nvSpPr>
          <p:cNvPr id="666626" name="Rectangle 2"/>
          <p:cNvSpPr>
            <a:spLocks noGrp="1" noRot="1" noChangeAspect="1" noChangeArrowheads="1" noTextEdit="1"/>
          </p:cNvSpPr>
          <p:nvPr>
            <p:ph type="sldImg"/>
          </p:nvPr>
        </p:nvSpPr>
        <p:spPr>
          <a:xfrm>
            <a:off x="465138" y="204788"/>
            <a:ext cx="5929312" cy="4446587"/>
          </a:xfrm>
          <a:ln/>
        </p:spPr>
      </p:sp>
      <p:sp>
        <p:nvSpPr>
          <p:cNvPr id="666627" name="Rectangle 3"/>
          <p:cNvSpPr>
            <a:spLocks noGrp="1" noChangeArrowheads="1"/>
          </p:cNvSpPr>
          <p:nvPr>
            <p:ph type="body" idx="1"/>
          </p:nvPr>
        </p:nvSpPr>
        <p:spPr>
          <a:xfrm>
            <a:off x="220663" y="4838700"/>
            <a:ext cx="6416675" cy="3481388"/>
          </a:xfrm>
        </p:spPr>
        <p:txBody>
          <a:bodyPr lIns="84527" tIns="42264" rIns="84527" bIns="42264"/>
          <a:lstStyle/>
          <a:p>
            <a:endParaRPr lang="en-US" altLang="en-US" sz="2400" noProof="1">
              <a:latin typeface="GillSans"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72EEA-B557-447D-9681-7E8B07E57B2A}" type="slidenum">
              <a:rPr lang="en-CA" altLang="en-US"/>
              <a:pPr/>
              <a:t>19</a:t>
            </a:fld>
            <a:endParaRPr lang="en-CA" altLang="en-US"/>
          </a:p>
        </p:txBody>
      </p:sp>
      <p:sp>
        <p:nvSpPr>
          <p:cNvPr id="734210" name="Rectangle 2"/>
          <p:cNvSpPr>
            <a:spLocks noGrp="1" noRot="1" noChangeAspect="1" noChangeArrowheads="1" noTextEdit="1"/>
          </p:cNvSpPr>
          <p:nvPr>
            <p:ph type="sldImg"/>
          </p:nvPr>
        </p:nvSpPr>
        <p:spPr>
          <a:ln/>
        </p:spPr>
      </p:sp>
      <p:sp>
        <p:nvSpPr>
          <p:cNvPr id="734211" name="Rectangle 3"/>
          <p:cNvSpPr>
            <a:spLocks noGrp="1" noChangeArrowheads="1"/>
          </p:cNvSpPr>
          <p:nvPr>
            <p:ph type="body" idx="1"/>
          </p:nvPr>
        </p:nvSpPr>
        <p:spPr/>
        <p:txBody>
          <a:bodyPr/>
          <a:lstStyle/>
          <a:p>
            <a:pPr>
              <a:lnSpc>
                <a:spcPct val="80000"/>
              </a:lnSpc>
            </a:pPr>
            <a:r>
              <a:rPr lang="en-AU" sz="1200" dirty="0"/>
              <a:t>Comparative advantage and absolute advantage are concepts that give students trouble. It flies in the face of intuition to say that even though someone has the ability to produce something using fewer resources than someone else, nonetheless, it still pays for the two to trade. It is an especially difficult concept to grasp when you up the ante by saying that the same would still be true even if that person enjoyed an absolute advantage in everything over their trading partner! This might be a good opportunity to use a very concrete example that students should be able to compute right in the classroom. Lay out the following scenario: Assume Suzie, a computer consultant, is very good at repairing computers and also happens to be a very good house painter. In fact, she is so good that it turns out she is more productive at both things than her </a:t>
            </a:r>
            <a:r>
              <a:rPr lang="en-AU" sz="1200" dirty="0" err="1"/>
              <a:t>neighbor</a:t>
            </a:r>
            <a:r>
              <a:rPr lang="en-AU" sz="1200" dirty="0"/>
              <a:t>, Bob, who happens to paint houses for a living. To the right is a table that shows the amount of time it takes for Suzie and Bob to perform each of the two activities. In addition, let’s assume that Suzie and Bob earn $100 per computer repaired and Bob and Suzie earn $960 per house painted. Ask the students to compute the opportunity cost for Suzie and Bob repairing a computer and painting a house. The new table to the right contains the opportu54 </a:t>
            </a:r>
            <a:r>
              <a:rPr lang="en-AU" sz="1200" dirty="0" err="1"/>
              <a:t>nity</a:t>
            </a:r>
            <a:r>
              <a:rPr lang="en-AU" sz="1200" dirty="0"/>
              <a:t> costs. (To calculate these numbers, take Suzie’s opportunity cost of painting a house. In the 30 hours it takes her to paint a house, she could have repaired 15 computers, so the opportunity cost is 15 computers times $100 each.) It reveals that Suzie has the lower opportunity cost of repairing computers and Bob has the lower opportunity cost of painting houses. What this example demonstrates so powerfully is that a person can have an absolute disadvantage in everything, as is the case for Bob, but still manage to have a comparative advantage in an activity. Point out to students that this logic applies between individuals and also across cities, states, and nations</a:t>
            </a:r>
            <a:r>
              <a:rPr lang="en-GB" sz="1200" dirty="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E1B298C-D0E6-412A-AE33-297F25070A3F}"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16838E-1992-48FD-98CD-022858620B87}" type="slidenum">
              <a:rPr lang="en-CA" altLang="en-US"/>
              <a:pPr/>
              <a:t>20</a:t>
            </a:fld>
            <a:endParaRPr lang="en-CA" altLang="en-US"/>
          </a:p>
        </p:txBody>
      </p:sp>
      <p:sp>
        <p:nvSpPr>
          <p:cNvPr id="683010" name="Rectangle 2"/>
          <p:cNvSpPr>
            <a:spLocks noGrp="1" noRot="1" noChangeAspect="1" noChangeArrowheads="1" noTextEdit="1"/>
          </p:cNvSpPr>
          <p:nvPr>
            <p:ph type="sldImg"/>
          </p:nvPr>
        </p:nvSpPr>
        <p:spPr>
          <a:xfrm>
            <a:off x="465138" y="204788"/>
            <a:ext cx="5929312" cy="4446587"/>
          </a:xfrm>
          <a:ln/>
        </p:spPr>
      </p:sp>
      <p:sp>
        <p:nvSpPr>
          <p:cNvPr id="683011" name="Rectangle 3"/>
          <p:cNvSpPr>
            <a:spLocks noGrp="1" noChangeArrowheads="1"/>
          </p:cNvSpPr>
          <p:nvPr>
            <p:ph type="body" idx="1"/>
          </p:nvPr>
        </p:nvSpPr>
        <p:spPr>
          <a:xfrm>
            <a:off x="220663" y="4838700"/>
            <a:ext cx="6416675" cy="3481388"/>
          </a:xfrm>
        </p:spPr>
        <p:txBody>
          <a:bodyPr lIns="84527" tIns="42264" rIns="84527" bIns="42264"/>
          <a:lstStyle/>
          <a:p>
            <a:endParaRPr lang="en-US" altLang="en-US" sz="2400" noProof="1">
              <a:latin typeface="GillSans"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913D04-5547-43BE-80F9-D68B4B170485}" type="slidenum">
              <a:rPr lang="en-CA" altLang="en-US"/>
              <a:pPr/>
              <a:t>21</a:t>
            </a:fld>
            <a:endParaRPr lang="en-CA" altLang="en-US"/>
          </a:p>
        </p:txBody>
      </p:sp>
      <p:sp>
        <p:nvSpPr>
          <p:cNvPr id="687106" name="Rectangle 2"/>
          <p:cNvSpPr>
            <a:spLocks noGrp="1" noRot="1" noChangeAspect="1" noChangeArrowheads="1" noTextEdit="1"/>
          </p:cNvSpPr>
          <p:nvPr>
            <p:ph type="sldImg"/>
          </p:nvPr>
        </p:nvSpPr>
        <p:spPr>
          <a:xfrm>
            <a:off x="465138" y="204788"/>
            <a:ext cx="5929312" cy="4446587"/>
          </a:xfrm>
          <a:ln/>
        </p:spPr>
      </p:sp>
      <p:sp>
        <p:nvSpPr>
          <p:cNvPr id="687107" name="Rectangle 3"/>
          <p:cNvSpPr>
            <a:spLocks noGrp="1" noChangeArrowheads="1"/>
          </p:cNvSpPr>
          <p:nvPr>
            <p:ph type="body" idx="1"/>
          </p:nvPr>
        </p:nvSpPr>
        <p:spPr>
          <a:xfrm>
            <a:off x="220663" y="4838700"/>
            <a:ext cx="6416675" cy="3481388"/>
          </a:xfrm>
        </p:spPr>
        <p:txBody>
          <a:bodyPr lIns="84527" tIns="42264" rIns="84527" bIns="42264"/>
          <a:lstStyle/>
          <a:p>
            <a:endParaRPr lang="en-US" altLang="en-US" sz="2400" noProof="1">
              <a:latin typeface="GillSans"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BE27C1-7E83-470F-855A-9F3C5554E8A9}" type="slidenum">
              <a:rPr lang="en-CA" altLang="en-US"/>
              <a:pPr/>
              <a:t>22</a:t>
            </a:fld>
            <a:endParaRPr lang="en-CA" altLang="en-US"/>
          </a:p>
        </p:txBody>
      </p:sp>
      <p:sp>
        <p:nvSpPr>
          <p:cNvPr id="761858" name="Rectangle 2"/>
          <p:cNvSpPr>
            <a:spLocks noGrp="1" noRot="1" noChangeAspect="1" noChangeArrowheads="1" noTextEdit="1"/>
          </p:cNvSpPr>
          <p:nvPr>
            <p:ph type="sldImg"/>
          </p:nvPr>
        </p:nvSpPr>
        <p:spPr>
          <a:ln/>
        </p:spPr>
      </p:sp>
      <p:sp>
        <p:nvSpPr>
          <p:cNvPr id="76185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90CB15-35A7-43DE-964E-FE5856890F97}" type="slidenum">
              <a:rPr lang="en-CA" altLang="en-US"/>
              <a:pPr/>
              <a:t>23</a:t>
            </a:fld>
            <a:endParaRPr lang="en-CA" altLang="en-US"/>
          </a:p>
        </p:txBody>
      </p:sp>
      <p:sp>
        <p:nvSpPr>
          <p:cNvPr id="762882" name="Rectangle 2"/>
          <p:cNvSpPr>
            <a:spLocks noGrp="1" noRot="1" noChangeAspect="1" noChangeArrowheads="1" noTextEdit="1"/>
          </p:cNvSpPr>
          <p:nvPr>
            <p:ph type="sldImg"/>
          </p:nvPr>
        </p:nvSpPr>
        <p:spPr>
          <a:ln/>
        </p:spPr>
      </p:sp>
      <p:sp>
        <p:nvSpPr>
          <p:cNvPr id="7628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9CAB7F-8C04-4E4D-BF82-799170EAB86D}" type="slidenum">
              <a:rPr lang="en-CA" altLang="en-US"/>
              <a:pPr/>
              <a:t>24</a:t>
            </a:fld>
            <a:endParaRPr lang="en-CA" altLang="en-US"/>
          </a:p>
        </p:txBody>
      </p:sp>
      <p:sp>
        <p:nvSpPr>
          <p:cNvPr id="763906" name="Rectangle 2"/>
          <p:cNvSpPr>
            <a:spLocks noGrp="1" noRot="1" noChangeAspect="1" noChangeArrowheads="1" noTextEdit="1"/>
          </p:cNvSpPr>
          <p:nvPr>
            <p:ph type="sldImg"/>
          </p:nvPr>
        </p:nvSpPr>
        <p:spPr>
          <a:ln/>
        </p:spPr>
      </p:sp>
      <p:sp>
        <p:nvSpPr>
          <p:cNvPr id="7639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B40B34-414A-43B7-BA2B-17F9320ADB3A}" type="slidenum">
              <a:rPr lang="en-CA" altLang="en-US"/>
              <a:pPr/>
              <a:t>25</a:t>
            </a:fld>
            <a:endParaRPr lang="en-CA" altLang="en-US"/>
          </a:p>
        </p:txBody>
      </p:sp>
      <p:sp>
        <p:nvSpPr>
          <p:cNvPr id="764930" name="Rectangle 2"/>
          <p:cNvSpPr>
            <a:spLocks noGrp="1" noRot="1" noChangeAspect="1" noChangeArrowheads="1" noTextEdit="1"/>
          </p:cNvSpPr>
          <p:nvPr>
            <p:ph type="sldImg"/>
          </p:nvPr>
        </p:nvSpPr>
        <p:spPr>
          <a:ln/>
        </p:spPr>
      </p:sp>
      <p:sp>
        <p:nvSpPr>
          <p:cNvPr id="7649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F25C0-BA3A-44EE-8AE0-D5B776547DEA}" type="slidenum">
              <a:rPr lang="en-CA" altLang="en-US"/>
              <a:pPr/>
              <a:t>26</a:t>
            </a:fld>
            <a:endParaRPr lang="en-CA" altLang="en-US"/>
          </a:p>
        </p:txBody>
      </p:sp>
      <p:sp>
        <p:nvSpPr>
          <p:cNvPr id="765954" name="Rectangle 2"/>
          <p:cNvSpPr>
            <a:spLocks noGrp="1" noRot="1" noChangeAspect="1" noChangeArrowheads="1" noTextEdit="1"/>
          </p:cNvSpPr>
          <p:nvPr>
            <p:ph type="sldImg"/>
          </p:nvPr>
        </p:nvSpPr>
        <p:spPr>
          <a:ln/>
        </p:spPr>
      </p:sp>
      <p:sp>
        <p:nvSpPr>
          <p:cNvPr id="7659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DA90F-3824-4DE5-9DB7-3AC33D14A0A2}" type="slidenum">
              <a:rPr lang="en-CA" altLang="en-US"/>
              <a:pPr/>
              <a:t>27</a:t>
            </a:fld>
            <a:endParaRPr lang="en-CA" altLang="en-US"/>
          </a:p>
        </p:txBody>
      </p:sp>
      <p:sp>
        <p:nvSpPr>
          <p:cNvPr id="766978" name="Rectangle 2"/>
          <p:cNvSpPr>
            <a:spLocks noGrp="1" noRot="1" noChangeAspect="1" noChangeArrowheads="1" noTextEdit="1"/>
          </p:cNvSpPr>
          <p:nvPr>
            <p:ph type="sldImg"/>
          </p:nvPr>
        </p:nvSpPr>
        <p:spPr>
          <a:ln/>
        </p:spPr>
      </p:sp>
      <p:sp>
        <p:nvSpPr>
          <p:cNvPr id="7669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388C2C-6ECF-4066-BE07-EF62EFB5601B}" type="slidenum">
              <a:rPr lang="en-CA" altLang="en-US"/>
              <a:pPr/>
              <a:t>29</a:t>
            </a:fld>
            <a:endParaRPr lang="en-CA" altLang="en-US"/>
          </a:p>
        </p:txBody>
      </p:sp>
      <p:sp>
        <p:nvSpPr>
          <p:cNvPr id="495618" name="Rectangle 2"/>
          <p:cNvSpPr>
            <a:spLocks noGrp="1" noRot="1" noChangeAspect="1" noChangeArrowheads="1"/>
          </p:cNvSpPr>
          <p:nvPr>
            <p:ph type="sldImg"/>
          </p:nvPr>
        </p:nvSpPr>
        <p:spPr bwMode="auto">
          <a:xfrm>
            <a:off x="465138" y="204788"/>
            <a:ext cx="5929312" cy="4446587"/>
          </a:xfrm>
          <a:prstGeom prst="rect">
            <a:avLst/>
          </a:prstGeom>
          <a:solidFill>
            <a:srgbClr val="FFFFFF"/>
          </a:solidFill>
          <a:ln>
            <a:solidFill>
              <a:srgbClr val="000000"/>
            </a:solidFill>
            <a:miter lim="800000"/>
            <a:headEnd/>
            <a:tailEnd/>
          </a:ln>
        </p:spPr>
      </p:sp>
      <p:sp>
        <p:nvSpPr>
          <p:cNvPr id="495619" name="Rectangle 3"/>
          <p:cNvSpPr>
            <a:spLocks noGrp="1" noChangeArrowheads="1"/>
          </p:cNvSpPr>
          <p:nvPr>
            <p:ph type="body" idx="1"/>
          </p:nvPr>
        </p:nvSpPr>
        <p:spPr bwMode="auto">
          <a:xfrm>
            <a:off x="220663" y="4838700"/>
            <a:ext cx="6416675" cy="3481388"/>
          </a:xfrm>
          <a:prstGeom prst="rect">
            <a:avLst/>
          </a:prstGeom>
          <a:solidFill>
            <a:srgbClr val="FFFFFF"/>
          </a:solidFill>
          <a:ln>
            <a:solidFill>
              <a:srgbClr val="000000"/>
            </a:solidFill>
            <a:miter lim="800000"/>
            <a:headEnd/>
            <a:tailEnd/>
          </a:ln>
        </p:spPr>
        <p:txBody>
          <a:bodyPr lIns="84527" tIns="42264" rIns="84527" bIns="42264"/>
          <a:lstStyle/>
          <a:p>
            <a:endParaRPr lang="en-US" altLang="en-US" sz="2400" noProof="1">
              <a:latin typeface="GillSans"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EE6916-9F05-44B6-B625-ED3C8CC6878F}" type="slidenum">
              <a:rPr lang="en-CA" altLang="en-US"/>
              <a:pPr/>
              <a:t>30</a:t>
            </a:fld>
            <a:endParaRPr lang="en-CA" altLang="en-US"/>
          </a:p>
        </p:txBody>
      </p:sp>
      <p:sp>
        <p:nvSpPr>
          <p:cNvPr id="502786" name="Rectangle 2"/>
          <p:cNvSpPr>
            <a:spLocks noGrp="1" noRot="1" noChangeAspect="1" noChangeArrowheads="1"/>
          </p:cNvSpPr>
          <p:nvPr>
            <p:ph type="sldImg"/>
          </p:nvPr>
        </p:nvSpPr>
        <p:spPr bwMode="auto">
          <a:xfrm>
            <a:off x="465138" y="204788"/>
            <a:ext cx="5929312" cy="4446587"/>
          </a:xfrm>
          <a:prstGeom prst="rect">
            <a:avLst/>
          </a:prstGeom>
          <a:solidFill>
            <a:srgbClr val="FFFFFF"/>
          </a:solidFill>
          <a:ln>
            <a:solidFill>
              <a:srgbClr val="000000"/>
            </a:solidFill>
            <a:miter lim="800000"/>
            <a:headEnd/>
            <a:tailEnd/>
          </a:ln>
        </p:spPr>
      </p:sp>
      <p:sp>
        <p:nvSpPr>
          <p:cNvPr id="502787" name="Rectangle 3"/>
          <p:cNvSpPr>
            <a:spLocks noGrp="1" noChangeArrowheads="1"/>
          </p:cNvSpPr>
          <p:nvPr>
            <p:ph type="body" idx="1"/>
          </p:nvPr>
        </p:nvSpPr>
        <p:spPr bwMode="auto">
          <a:xfrm>
            <a:off x="220663" y="4838700"/>
            <a:ext cx="6416675" cy="3481388"/>
          </a:xfrm>
          <a:prstGeom prst="rect">
            <a:avLst/>
          </a:prstGeom>
          <a:solidFill>
            <a:srgbClr val="FFFFFF"/>
          </a:solidFill>
          <a:ln>
            <a:solidFill>
              <a:srgbClr val="000000"/>
            </a:solidFill>
            <a:miter lim="800000"/>
            <a:headEnd/>
            <a:tailEnd/>
          </a:ln>
        </p:spPr>
        <p:txBody>
          <a:bodyPr lIns="84527" tIns="42264" rIns="84527" bIns="42264"/>
          <a:lstStyle/>
          <a:p>
            <a:endParaRPr lang="en-US" altLang="en-US" sz="2400" noProof="1">
              <a:latin typeface="GillSans"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D5C26-154E-4C93-9CC5-B9FC8A44B67B}" type="slidenum">
              <a:rPr lang="en-CA" altLang="en-US"/>
              <a:pPr/>
              <a:t>31</a:t>
            </a:fld>
            <a:endParaRPr lang="en-CA" altLang="en-US"/>
          </a:p>
        </p:txBody>
      </p:sp>
      <p:sp>
        <p:nvSpPr>
          <p:cNvPr id="504834" name="Rectangle 2"/>
          <p:cNvSpPr>
            <a:spLocks noGrp="1" noRot="1" noChangeAspect="1" noChangeArrowheads="1"/>
          </p:cNvSpPr>
          <p:nvPr>
            <p:ph type="sldImg"/>
          </p:nvPr>
        </p:nvSpPr>
        <p:spPr bwMode="auto">
          <a:xfrm>
            <a:off x="465138" y="204788"/>
            <a:ext cx="5929312" cy="4446587"/>
          </a:xfrm>
          <a:prstGeom prst="rect">
            <a:avLst/>
          </a:prstGeom>
          <a:solidFill>
            <a:srgbClr val="FFFFFF"/>
          </a:solidFill>
          <a:ln>
            <a:solidFill>
              <a:srgbClr val="000000"/>
            </a:solidFill>
            <a:miter lim="800000"/>
            <a:headEnd/>
            <a:tailEnd/>
          </a:ln>
        </p:spPr>
      </p:sp>
      <p:sp>
        <p:nvSpPr>
          <p:cNvPr id="504835" name="Rectangle 3"/>
          <p:cNvSpPr>
            <a:spLocks noGrp="1" noChangeArrowheads="1"/>
          </p:cNvSpPr>
          <p:nvPr>
            <p:ph type="body" idx="1"/>
          </p:nvPr>
        </p:nvSpPr>
        <p:spPr bwMode="auto">
          <a:xfrm>
            <a:off x="220663" y="4838700"/>
            <a:ext cx="6416675" cy="3481388"/>
          </a:xfrm>
          <a:prstGeom prst="rect">
            <a:avLst/>
          </a:prstGeom>
          <a:solidFill>
            <a:srgbClr val="FFFFFF"/>
          </a:solidFill>
          <a:ln>
            <a:solidFill>
              <a:srgbClr val="000000"/>
            </a:solidFill>
            <a:miter lim="800000"/>
            <a:headEnd/>
            <a:tailEnd/>
          </a:ln>
        </p:spPr>
        <p:txBody>
          <a:bodyPr lIns="84527" tIns="42264" rIns="84527" bIns="42264"/>
          <a:lstStyle/>
          <a:p>
            <a:endParaRPr lang="en-US" altLang="en-US" sz="2400" noProof="1">
              <a:latin typeface="GillSans"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E8E5F9-5894-47EE-B77A-E3EEAB7A19C5}" type="slidenum">
              <a:rPr lang="en-CA" altLang="en-US"/>
              <a:pPr/>
              <a:t>43</a:t>
            </a:fld>
            <a:endParaRPr lang="en-CA" altLang="en-US"/>
          </a:p>
        </p:txBody>
      </p:sp>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DB22CB-C458-4AD3-AD55-921C65B83565}" type="slidenum">
              <a:rPr lang="en-CA" altLang="en-US"/>
              <a:pPr/>
              <a:t>44</a:t>
            </a:fld>
            <a:endParaRPr lang="en-CA" altLang="en-US"/>
          </a:p>
        </p:txBody>
      </p:sp>
      <p:sp>
        <p:nvSpPr>
          <p:cNvPr id="726018" name="Rectangle 2"/>
          <p:cNvSpPr>
            <a:spLocks noGrp="1" noRot="1" noChangeAspect="1" noChangeArrowheads="1" noTextEdit="1"/>
          </p:cNvSpPr>
          <p:nvPr>
            <p:ph type="sldImg"/>
          </p:nvPr>
        </p:nvSpPr>
        <p:spPr>
          <a:ln/>
        </p:spPr>
      </p:sp>
      <p:sp>
        <p:nvSpPr>
          <p:cNvPr id="7260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D1B082-BD6B-42CD-9766-D1A4981F61C7}" type="slidenum">
              <a:rPr lang="en-CA" altLang="en-US"/>
              <a:pPr/>
              <a:t>45</a:t>
            </a:fld>
            <a:endParaRPr lang="en-CA" altLang="en-US"/>
          </a:p>
        </p:txBody>
      </p:sp>
      <p:sp>
        <p:nvSpPr>
          <p:cNvPr id="669698" name="Rectangle 2"/>
          <p:cNvSpPr>
            <a:spLocks noGrp="1" noRot="1" noChangeAspect="1" noChangeArrowheads="1" noTextEdit="1"/>
          </p:cNvSpPr>
          <p:nvPr>
            <p:ph type="sldImg"/>
          </p:nvPr>
        </p:nvSpPr>
        <p:spPr>
          <a:ln/>
        </p:spPr>
      </p:sp>
      <p:sp>
        <p:nvSpPr>
          <p:cNvPr id="66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EF0C8-8109-47A6-86B6-B71084146CC2}" type="slidenum">
              <a:rPr lang="en-CA" altLang="en-US"/>
              <a:pPr/>
              <a:t>47</a:t>
            </a:fld>
            <a:endParaRPr lang="en-CA" altLang="en-US"/>
          </a:p>
        </p:txBody>
      </p:sp>
      <p:sp>
        <p:nvSpPr>
          <p:cNvPr id="730114" name="Rectangle 2"/>
          <p:cNvSpPr>
            <a:spLocks noGrp="1" noRot="1" noChangeAspect="1" noChangeArrowheads="1" noTextEdit="1"/>
          </p:cNvSpPr>
          <p:nvPr>
            <p:ph type="sldImg"/>
          </p:nvPr>
        </p:nvSpPr>
        <p:spPr>
          <a:ln/>
        </p:spPr>
      </p:sp>
      <p:sp>
        <p:nvSpPr>
          <p:cNvPr id="7301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EF0C8-8109-47A6-86B6-B71084146CC2}" type="slidenum">
              <a:rPr lang="en-CA" altLang="en-US"/>
              <a:pPr/>
              <a:t>48</a:t>
            </a:fld>
            <a:endParaRPr lang="en-CA" altLang="en-US"/>
          </a:p>
        </p:txBody>
      </p:sp>
      <p:sp>
        <p:nvSpPr>
          <p:cNvPr id="730114" name="Rectangle 2"/>
          <p:cNvSpPr>
            <a:spLocks noGrp="1" noRot="1" noChangeAspect="1" noChangeArrowheads="1" noTextEdit="1"/>
          </p:cNvSpPr>
          <p:nvPr>
            <p:ph type="sldImg"/>
          </p:nvPr>
        </p:nvSpPr>
        <p:spPr>
          <a:ln/>
        </p:spPr>
      </p:sp>
      <p:sp>
        <p:nvSpPr>
          <p:cNvPr id="7301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810944-23EE-42E9-8DEA-2F849A3414BE}" type="slidenum">
              <a:rPr lang="en-CA" altLang="en-US"/>
              <a:pPr/>
              <a:t>50</a:t>
            </a:fld>
            <a:endParaRPr lang="en-CA" altLang="en-US"/>
          </a:p>
        </p:txBody>
      </p:sp>
      <p:sp>
        <p:nvSpPr>
          <p:cNvPr id="736258" name="Rectangle 2"/>
          <p:cNvSpPr>
            <a:spLocks noGrp="1" noRot="1" noChangeAspect="1" noChangeArrowheads="1" noTextEdit="1"/>
          </p:cNvSpPr>
          <p:nvPr>
            <p:ph type="sldImg"/>
          </p:nvPr>
        </p:nvSpPr>
        <p:spPr>
          <a:ln/>
        </p:spPr>
      </p:sp>
      <p:sp>
        <p:nvSpPr>
          <p:cNvPr id="736259" name="Rectangle 3"/>
          <p:cNvSpPr>
            <a:spLocks noGrp="1" noChangeArrowheads="1"/>
          </p:cNvSpPr>
          <p:nvPr>
            <p:ph type="body" idx="1"/>
          </p:nvPr>
        </p:nvSpPr>
        <p:spPr/>
        <p:txBody>
          <a:bodyPr/>
          <a:lstStyle/>
          <a:p>
            <a:pPr>
              <a:lnSpc>
                <a:spcPct val="80000"/>
              </a:lnSpc>
            </a:pPr>
            <a:r>
              <a:rPr lang="en-AU" sz="1600"/>
              <a:t>There is an enormously rich heritage of stories, parables, fables, and satires that you can use to enliven your classes on this topic. The following fable, inspired by James Ingram, </a:t>
            </a:r>
            <a:r>
              <a:rPr lang="en-AU" sz="1600" i="1"/>
              <a:t>International Economic Problems, </a:t>
            </a:r>
            <a:r>
              <a:rPr lang="en-AU" sz="1600"/>
              <a:t>John Wiley, 1970, is a powerful way to begin. Make up your own version with local flavor and embellishment.</a:t>
            </a:r>
          </a:p>
          <a:p>
            <a:pPr>
              <a:lnSpc>
                <a:spcPct val="80000"/>
              </a:lnSpc>
            </a:pPr>
            <a:endParaRPr lang="en-AU" sz="1600"/>
          </a:p>
          <a:p>
            <a:pPr>
              <a:lnSpc>
                <a:spcPct val="80000"/>
              </a:lnSpc>
            </a:pPr>
            <a:r>
              <a:rPr lang="en-AU" sz="1600"/>
              <a:t>Adam Blackbox announces that he has discovered an amazing way to produce low-price, high-quality automobiles. He sets up a plant on a large tract of land along the coast of Massachusetts; hires 10,000 employees, swears them to secrecy, and begins delivering his low‐price, high‐quality autos to the nation’s showrooms. Adam Blackbox is hailed as an American industrial hero. Blackbox Enterprises floats stock and Wall Street booms. Consumers love Adam Blackbox.</a:t>
            </a:r>
            <a:r>
              <a:rPr lang="en-GB" sz="1600"/>
              <a:t> </a:t>
            </a:r>
          </a:p>
          <a:p>
            <a:pPr>
              <a:lnSpc>
                <a:spcPct val="80000"/>
              </a:lnSpc>
            </a:pPr>
            <a:endParaRPr lang="en-GB" sz="1600"/>
          </a:p>
          <a:p>
            <a:pPr>
              <a:lnSpc>
                <a:spcPct val="80000"/>
              </a:lnSpc>
            </a:pPr>
            <a:r>
              <a:rPr lang="en-GB" sz="1600"/>
              <a:t>[Continued on next slide]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45AD0E-C1DE-409A-BE1D-8AC85DCDAAD2}" type="slidenum">
              <a:rPr lang="en-CA" altLang="en-US"/>
              <a:pPr/>
              <a:t>51</a:t>
            </a:fld>
            <a:endParaRPr lang="en-CA" altLang="en-US"/>
          </a:p>
        </p:txBody>
      </p:sp>
      <p:sp>
        <p:nvSpPr>
          <p:cNvPr id="737282" name="Rectangle 2"/>
          <p:cNvSpPr>
            <a:spLocks noGrp="1" noRot="1" noChangeAspect="1" noChangeArrowheads="1" noTextEdit="1"/>
          </p:cNvSpPr>
          <p:nvPr>
            <p:ph type="sldImg"/>
          </p:nvPr>
        </p:nvSpPr>
        <p:spPr>
          <a:ln/>
        </p:spPr>
      </p:sp>
      <p:sp>
        <p:nvSpPr>
          <p:cNvPr id="737283" name="Rectangle 3"/>
          <p:cNvSpPr>
            <a:spLocks noGrp="1" noChangeArrowheads="1"/>
          </p:cNvSpPr>
          <p:nvPr>
            <p:ph type="body" idx="1"/>
          </p:nvPr>
        </p:nvSpPr>
        <p:spPr/>
        <p:txBody>
          <a:bodyPr/>
          <a:lstStyle/>
          <a:p>
            <a:pPr>
              <a:lnSpc>
                <a:spcPct val="80000"/>
              </a:lnSpc>
            </a:pPr>
            <a:r>
              <a:rPr lang="en-AU"/>
              <a:t>His automobiles are better and cheaper than those they could buy before he came along. Automakers hate him, but their attempts to pass laws to restrict his operations fail. The President and congressional leaders explain that economic adjustment is an inevitable consequence of technological advance. And Adam Blackbox’s new technology for delivering low-price, high-quality automobiles is clearly part of the process of achieving greater prosperity for all. The press becomes increasingly curious about what is going on in the giant New England auto plant. Investigative journalists create endless hours of speculative television programming on the amazing new technology. Then a tabloid journalist with a big checkbook finds a worker who is willing to talk. </a:t>
            </a:r>
          </a:p>
          <a:p>
            <a:pPr>
              <a:lnSpc>
                <a:spcPct val="80000"/>
              </a:lnSpc>
            </a:pPr>
            <a:r>
              <a:rPr lang="en-GB" sz="1400"/>
              <a:t>[Continued on next slide]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B7E46-0B54-42C7-9135-3E56A663BD63}" type="slidenum">
              <a:rPr lang="en-CA" altLang="en-US"/>
              <a:pPr/>
              <a:t>52</a:t>
            </a:fld>
            <a:endParaRPr lang="en-CA" altLang="en-US"/>
          </a:p>
        </p:txBody>
      </p:sp>
      <p:sp>
        <p:nvSpPr>
          <p:cNvPr id="739330" name="Rectangle 2"/>
          <p:cNvSpPr>
            <a:spLocks noGrp="1" noRot="1" noChangeAspect="1" noChangeArrowheads="1" noTextEdit="1"/>
          </p:cNvSpPr>
          <p:nvPr>
            <p:ph type="sldImg"/>
          </p:nvPr>
        </p:nvSpPr>
        <p:spPr>
          <a:ln/>
        </p:spPr>
      </p:sp>
      <p:sp>
        <p:nvSpPr>
          <p:cNvPr id="7393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80A201-3E0E-4AED-B5E7-F5BF4F33BF23}" type="slidenum">
              <a:rPr lang="en-CA" altLang="en-US"/>
              <a:pPr/>
              <a:t>54</a:t>
            </a:fld>
            <a:endParaRPr lang="en-CA" altLang="en-US"/>
          </a:p>
        </p:txBody>
      </p:sp>
      <p:sp>
        <p:nvSpPr>
          <p:cNvPr id="741378" name="Rectangle 2"/>
          <p:cNvSpPr>
            <a:spLocks noGrp="1" noRot="1" noChangeAspect="1" noChangeArrowheads="1" noTextEdit="1"/>
          </p:cNvSpPr>
          <p:nvPr>
            <p:ph type="sldImg"/>
          </p:nvPr>
        </p:nvSpPr>
        <p:spPr>
          <a:ln/>
        </p:spPr>
      </p:sp>
      <p:sp>
        <p:nvSpPr>
          <p:cNvPr id="7413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C07822-7CA4-4CDD-9FCB-414301E59DB7}" type="slidenum">
              <a:rPr lang="en-CA" altLang="en-US"/>
              <a:pPr/>
              <a:t>4</a:t>
            </a:fld>
            <a:endParaRPr lang="en-CA" altLang="en-US"/>
          </a:p>
        </p:txBody>
      </p:sp>
      <p:sp>
        <p:nvSpPr>
          <p:cNvPr id="733186" name="Rectangle 2"/>
          <p:cNvSpPr>
            <a:spLocks noGrp="1" noRot="1" noChangeAspect="1" noChangeArrowheads="1" noTextEdit="1"/>
          </p:cNvSpPr>
          <p:nvPr>
            <p:ph type="sldImg"/>
          </p:nvPr>
        </p:nvSpPr>
        <p:spPr>
          <a:ln/>
        </p:spPr>
      </p:sp>
      <p:sp>
        <p:nvSpPr>
          <p:cNvPr id="733187" name="Rectangle 3"/>
          <p:cNvSpPr>
            <a:spLocks noGrp="1" noChangeArrowheads="1"/>
          </p:cNvSpPr>
          <p:nvPr>
            <p:ph type="body" idx="1"/>
          </p:nvPr>
        </p:nvSpPr>
        <p:spPr/>
        <p:txBody>
          <a:bodyPr/>
          <a:lstStyle/>
          <a:p>
            <a:pPr>
              <a:lnSpc>
                <a:spcPct val="80000"/>
              </a:lnSpc>
            </a:pPr>
            <a:r>
              <a:rPr lang="en-AU" sz="1200"/>
              <a:t>Students almost instinctively relate costs to monetary costs. To help them grasp the idea of opportunity cost while moving along the </a:t>
            </a:r>
            <a:r>
              <a:rPr lang="en-AU" sz="1200" i="1"/>
              <a:t>PPF</a:t>
            </a:r>
            <a:r>
              <a:rPr lang="en-AU" sz="1200"/>
              <a:t>, it is important to get students to realize very early on that thinking only of monetary costs is a narrow view and that it ignores the most important cost of all—opportunity cost. Demonstrate the fact that that opportunity cost does not necessarily involve money by launching your lecture with an example that hits close to home. Ask your students to take a minute to write down a list of things that qualify as the opportunity cost to them of attending your economics class. Expect a fairly wide range of answers from the downright silly to the very thoughtful. Stress that the true opportunity cost of any endeavor is only the one next best alternative forgone. The reason is because you can only perform one other activity in place of whatever it is you are doing at present. In other words, you will need to convince your students that even though they have come up with a fairly long list of items, the opportunity cost of attending your economics class can only be one of them. This one is the one that will rank above the others as the next best available alternative. Here might be some possible answers: by taking economics your students cannot take biology, physics or chemistry; they might have to give up overtime at work (if they are taking a night class); or the cost could be the forgone extra sleep they could have enjoyed if they are taking an 8:00 a.m. class!</a:t>
            </a:r>
            <a:r>
              <a:rPr lang="en-GB" sz="1200"/>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2A714E-16D0-44BA-985F-B530E3D89324}" type="slidenum">
              <a:rPr lang="en-CA" altLang="en-US"/>
              <a:pPr/>
              <a:t>55</a:t>
            </a:fld>
            <a:endParaRPr lang="en-CA" altLang="en-US"/>
          </a:p>
        </p:txBody>
      </p:sp>
      <p:sp>
        <p:nvSpPr>
          <p:cNvPr id="742402" name="Rectangle 2"/>
          <p:cNvSpPr>
            <a:spLocks noGrp="1" noRot="1" noChangeAspect="1" noChangeArrowheads="1" noTextEdit="1"/>
          </p:cNvSpPr>
          <p:nvPr>
            <p:ph type="sldImg"/>
          </p:nvPr>
        </p:nvSpPr>
        <p:spPr>
          <a:ln/>
        </p:spPr>
      </p:sp>
      <p:sp>
        <p:nvSpPr>
          <p:cNvPr id="74240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DBC470-DDB8-428A-BB99-38AE91429A8D}" type="slidenum">
              <a:rPr lang="en-CA" altLang="en-US"/>
              <a:pPr/>
              <a:t>56</a:t>
            </a:fld>
            <a:endParaRPr lang="en-CA" altLang="en-US"/>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6C89D4-3F7C-4E73-8CE6-67261E4842B3}" type="slidenum">
              <a:rPr lang="en-CA" altLang="en-US"/>
              <a:pPr/>
              <a:t>57</a:t>
            </a:fld>
            <a:endParaRPr lang="en-CA" altLang="en-US"/>
          </a:p>
        </p:txBody>
      </p:sp>
      <p:sp>
        <p:nvSpPr>
          <p:cNvPr id="745474" name="Rectangle 2"/>
          <p:cNvSpPr>
            <a:spLocks noGrp="1" noRot="1" noChangeAspect="1" noChangeArrowheads="1" noTextEdit="1"/>
          </p:cNvSpPr>
          <p:nvPr>
            <p:ph type="sldImg"/>
          </p:nvPr>
        </p:nvSpPr>
        <p:spPr>
          <a:ln/>
        </p:spPr>
      </p:sp>
      <p:sp>
        <p:nvSpPr>
          <p:cNvPr id="7454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6ECBB-80E1-481F-BBE9-8EA1E918FA06}" type="slidenum">
              <a:rPr lang="en-CA" altLang="en-US"/>
              <a:pPr/>
              <a:t>59</a:t>
            </a:fld>
            <a:endParaRPr lang="en-CA" altLang="en-US"/>
          </a:p>
        </p:txBody>
      </p:sp>
      <p:sp>
        <p:nvSpPr>
          <p:cNvPr id="747522" name="Rectangle 2"/>
          <p:cNvSpPr>
            <a:spLocks noGrp="1" noRot="1" noChangeAspect="1" noChangeArrowheads="1" noTextEdit="1"/>
          </p:cNvSpPr>
          <p:nvPr>
            <p:ph type="sldImg"/>
          </p:nvPr>
        </p:nvSpPr>
        <p:spPr>
          <a:ln/>
        </p:spPr>
      </p:sp>
      <p:sp>
        <p:nvSpPr>
          <p:cNvPr id="7475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65B52E-702A-40A8-B1CF-FB8470A0CB19}" type="slidenum">
              <a:rPr lang="en-CA" altLang="en-US"/>
              <a:pPr/>
              <a:t>61</a:t>
            </a:fld>
            <a:endParaRPr lang="en-CA" altLang="en-US"/>
          </a:p>
        </p:txBody>
      </p:sp>
      <p:sp>
        <p:nvSpPr>
          <p:cNvPr id="748546" name="Rectangle 2"/>
          <p:cNvSpPr>
            <a:spLocks noGrp="1" noRot="1" noChangeAspect="1" noChangeArrowheads="1" noTextEdit="1"/>
          </p:cNvSpPr>
          <p:nvPr>
            <p:ph type="sldImg"/>
          </p:nvPr>
        </p:nvSpPr>
        <p:spPr>
          <a:ln/>
        </p:spPr>
      </p:sp>
      <p:sp>
        <p:nvSpPr>
          <p:cNvPr id="7485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026E48-A93B-42D1-BB3C-4004CD9B00CF}" type="slidenum">
              <a:rPr lang="en-CA" altLang="en-US"/>
              <a:pPr/>
              <a:t>62</a:t>
            </a:fld>
            <a:endParaRPr lang="en-CA" altLang="en-US"/>
          </a:p>
        </p:txBody>
      </p:sp>
      <p:sp>
        <p:nvSpPr>
          <p:cNvPr id="749570" name="Rectangle 2"/>
          <p:cNvSpPr>
            <a:spLocks noGrp="1" noRot="1" noChangeAspect="1" noChangeArrowheads="1" noTextEdit="1"/>
          </p:cNvSpPr>
          <p:nvPr>
            <p:ph type="sldImg"/>
          </p:nvPr>
        </p:nvSpPr>
        <p:spPr>
          <a:ln/>
        </p:spPr>
      </p:sp>
      <p:sp>
        <p:nvSpPr>
          <p:cNvPr id="7495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837069-02D4-432E-9B25-745173050DD1}" type="slidenum">
              <a:rPr lang="en-CA" altLang="en-US"/>
              <a:pPr/>
              <a:t>63</a:t>
            </a:fld>
            <a:endParaRPr lang="en-CA" altLang="en-US"/>
          </a:p>
        </p:txBody>
      </p:sp>
      <p:sp>
        <p:nvSpPr>
          <p:cNvPr id="750594" name="Rectangle 2"/>
          <p:cNvSpPr>
            <a:spLocks noGrp="1" noRot="1" noChangeAspect="1" noChangeArrowheads="1" noTextEdit="1"/>
          </p:cNvSpPr>
          <p:nvPr>
            <p:ph type="sldImg"/>
          </p:nvPr>
        </p:nvSpPr>
        <p:spPr>
          <a:ln/>
        </p:spPr>
      </p:sp>
      <p:sp>
        <p:nvSpPr>
          <p:cNvPr id="7505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2B9933-1579-4149-BD46-CC6331CAA4FA}" type="slidenum">
              <a:rPr lang="en-CA" altLang="en-US"/>
              <a:pPr/>
              <a:t>64</a:t>
            </a:fld>
            <a:endParaRPr lang="en-CA" altLang="en-US"/>
          </a:p>
        </p:txBody>
      </p:sp>
      <p:sp>
        <p:nvSpPr>
          <p:cNvPr id="751618" name="Rectangle 2"/>
          <p:cNvSpPr>
            <a:spLocks noGrp="1" noRot="1" noChangeAspect="1" noChangeArrowheads="1" noTextEdit="1"/>
          </p:cNvSpPr>
          <p:nvPr>
            <p:ph type="sldImg"/>
          </p:nvPr>
        </p:nvSpPr>
        <p:spPr>
          <a:ln/>
        </p:spPr>
      </p:sp>
      <p:sp>
        <p:nvSpPr>
          <p:cNvPr id="7516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1163D4-1D44-447F-918A-78CD618961A8}" type="slidenum">
              <a:rPr lang="en-CA" altLang="en-US"/>
              <a:pPr/>
              <a:t>65</a:t>
            </a:fld>
            <a:endParaRPr lang="en-CA" altLang="en-US"/>
          </a:p>
        </p:txBody>
      </p:sp>
      <p:sp>
        <p:nvSpPr>
          <p:cNvPr id="753666" name="Rectangle 2"/>
          <p:cNvSpPr>
            <a:spLocks noGrp="1" noRot="1" noChangeAspect="1" noChangeArrowheads="1" noTextEdit="1"/>
          </p:cNvSpPr>
          <p:nvPr>
            <p:ph type="sldImg"/>
          </p:nvPr>
        </p:nvSpPr>
        <p:spPr>
          <a:ln/>
        </p:spPr>
      </p:sp>
      <p:sp>
        <p:nvSpPr>
          <p:cNvPr id="7536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5ECC76-9F09-4F4B-826F-02104C482B99}" type="slidenum">
              <a:rPr lang="en-CA" altLang="en-US"/>
              <a:pPr/>
              <a:t>66</a:t>
            </a:fld>
            <a:endParaRPr lang="en-CA" altLang="en-US"/>
          </a:p>
        </p:txBody>
      </p:sp>
      <p:sp>
        <p:nvSpPr>
          <p:cNvPr id="755714" name="Rectangle 2"/>
          <p:cNvSpPr>
            <a:spLocks noGrp="1" noRot="1" noChangeAspect="1" noChangeArrowheads="1" noTextEdit="1"/>
          </p:cNvSpPr>
          <p:nvPr>
            <p:ph type="sldImg"/>
          </p:nvPr>
        </p:nvSpPr>
        <p:spPr>
          <a:ln/>
        </p:spPr>
      </p:sp>
      <p:sp>
        <p:nvSpPr>
          <p:cNvPr id="7557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138BA0-35BE-4AE0-9F26-2FA25D0B84A9}" type="slidenum">
              <a:rPr lang="en-CA" altLang="en-US"/>
              <a:pPr/>
              <a:t>5</a:t>
            </a:fld>
            <a:endParaRPr lang="en-CA" altLang="en-US"/>
          </a:p>
        </p:txBody>
      </p:sp>
      <p:sp>
        <p:nvSpPr>
          <p:cNvPr id="442370" name="Rectangle 2"/>
          <p:cNvSpPr>
            <a:spLocks noGrp="1" noRot="1" noChangeAspect="1" noChangeArrowheads="1"/>
          </p:cNvSpPr>
          <p:nvPr>
            <p:ph type="sldImg"/>
          </p:nvPr>
        </p:nvSpPr>
        <p:spPr bwMode="auto">
          <a:xfrm>
            <a:off x="465138" y="204788"/>
            <a:ext cx="5929312" cy="4446587"/>
          </a:xfrm>
          <a:prstGeom prst="rect">
            <a:avLst/>
          </a:prstGeom>
          <a:solidFill>
            <a:srgbClr val="FFFFFF"/>
          </a:solidFill>
          <a:ln>
            <a:solidFill>
              <a:srgbClr val="000000"/>
            </a:solidFill>
            <a:miter lim="800000"/>
            <a:headEnd/>
            <a:tailEnd/>
          </a:ln>
        </p:spPr>
      </p:sp>
      <p:sp>
        <p:nvSpPr>
          <p:cNvPr id="442371" name="Rectangle 3"/>
          <p:cNvSpPr>
            <a:spLocks noGrp="1" noChangeArrowheads="1"/>
          </p:cNvSpPr>
          <p:nvPr>
            <p:ph type="body" idx="1"/>
          </p:nvPr>
        </p:nvSpPr>
        <p:spPr bwMode="auto">
          <a:xfrm>
            <a:off x="220663" y="4838700"/>
            <a:ext cx="6416675" cy="3481388"/>
          </a:xfrm>
          <a:prstGeom prst="rect">
            <a:avLst/>
          </a:prstGeom>
          <a:solidFill>
            <a:srgbClr val="FFFFFF"/>
          </a:solidFill>
          <a:ln>
            <a:solidFill>
              <a:srgbClr val="000000"/>
            </a:solidFill>
            <a:miter lim="800000"/>
            <a:headEnd/>
            <a:tailEnd/>
          </a:ln>
        </p:spPr>
        <p:txBody>
          <a:bodyPr lIns="84527" tIns="42264" rIns="84527" bIns="42264"/>
          <a:lstStyle/>
          <a:p>
            <a:endParaRPr lang="en-US" altLang="en-US" sz="2400" noProof="1">
              <a:latin typeface="GillSans"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59743-D9D7-4267-B0DA-A7DC9598945D}" type="slidenum">
              <a:rPr lang="en-CA" altLang="en-US"/>
              <a:pPr/>
              <a:t>67</a:t>
            </a:fld>
            <a:endParaRPr lang="en-CA" altLang="en-US"/>
          </a:p>
        </p:txBody>
      </p:sp>
      <p:sp>
        <p:nvSpPr>
          <p:cNvPr id="756738" name="Rectangle 2"/>
          <p:cNvSpPr>
            <a:spLocks noGrp="1" noRot="1" noChangeAspect="1" noChangeArrowheads="1" noTextEdit="1"/>
          </p:cNvSpPr>
          <p:nvPr>
            <p:ph type="sldImg"/>
          </p:nvPr>
        </p:nvSpPr>
        <p:spPr>
          <a:ln/>
        </p:spPr>
      </p:sp>
      <p:sp>
        <p:nvSpPr>
          <p:cNvPr id="7567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C73428-27AE-434A-A45C-2237F0EC4A60}" type="slidenum">
              <a:rPr lang="en-CA" altLang="en-US"/>
              <a:pPr/>
              <a:t>68</a:t>
            </a:fld>
            <a:endParaRPr lang="en-CA" altLang="en-US"/>
          </a:p>
        </p:txBody>
      </p:sp>
      <p:sp>
        <p:nvSpPr>
          <p:cNvPr id="757762" name="Rectangle 2"/>
          <p:cNvSpPr>
            <a:spLocks noGrp="1" noRot="1" noChangeAspect="1" noChangeArrowheads="1" noTextEdit="1"/>
          </p:cNvSpPr>
          <p:nvPr>
            <p:ph type="sldImg"/>
          </p:nvPr>
        </p:nvSpPr>
        <p:spPr>
          <a:ln/>
        </p:spPr>
      </p:sp>
      <p:sp>
        <p:nvSpPr>
          <p:cNvPr id="7577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9B966D-83E9-4875-B1A4-8641A7F0EEBA}" type="slidenum">
              <a:rPr lang="en-CA" altLang="en-US"/>
              <a:pPr/>
              <a:t>69</a:t>
            </a:fld>
            <a:endParaRPr lang="en-CA" altLang="en-US"/>
          </a:p>
        </p:txBody>
      </p:sp>
      <p:sp>
        <p:nvSpPr>
          <p:cNvPr id="758786" name="Rectangle 2"/>
          <p:cNvSpPr>
            <a:spLocks noGrp="1" noRot="1" noChangeAspect="1" noChangeArrowheads="1" noTextEdit="1"/>
          </p:cNvSpPr>
          <p:nvPr>
            <p:ph type="sldImg"/>
          </p:nvPr>
        </p:nvSpPr>
        <p:spPr>
          <a:ln/>
        </p:spPr>
      </p:sp>
      <p:sp>
        <p:nvSpPr>
          <p:cNvPr id="7587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CA3D78-5F3F-4560-83A4-2122C747572F}" type="slidenum">
              <a:rPr lang="en-CA" altLang="en-US"/>
              <a:pPr/>
              <a:t>70</a:t>
            </a:fld>
            <a:endParaRPr lang="en-CA" altLang="en-US"/>
          </a:p>
        </p:txBody>
      </p:sp>
      <p:sp>
        <p:nvSpPr>
          <p:cNvPr id="759810" name="Rectangle 2"/>
          <p:cNvSpPr>
            <a:spLocks noGrp="1" noRot="1" noChangeAspect="1" noChangeArrowheads="1" noTextEdit="1"/>
          </p:cNvSpPr>
          <p:nvPr>
            <p:ph type="sldImg"/>
          </p:nvPr>
        </p:nvSpPr>
        <p:spPr>
          <a:ln/>
        </p:spPr>
      </p:sp>
      <p:sp>
        <p:nvSpPr>
          <p:cNvPr id="7598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5E72F6-3051-42A0-B731-8428367CF01E}" type="slidenum">
              <a:rPr lang="en-CA" altLang="en-US"/>
              <a:pPr/>
              <a:t>71</a:t>
            </a:fld>
            <a:endParaRPr lang="en-CA" altLang="en-US"/>
          </a:p>
        </p:txBody>
      </p:sp>
      <p:sp>
        <p:nvSpPr>
          <p:cNvPr id="760834" name="Rectangle 2"/>
          <p:cNvSpPr>
            <a:spLocks noGrp="1" noRot="1" noChangeAspect="1" noChangeArrowheads="1" noTextEdit="1"/>
          </p:cNvSpPr>
          <p:nvPr>
            <p:ph type="sldImg"/>
          </p:nvPr>
        </p:nvSpPr>
        <p:spPr>
          <a:ln/>
        </p:spPr>
      </p:sp>
      <p:sp>
        <p:nvSpPr>
          <p:cNvPr id="7608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D003D6-1150-4658-8401-1EF03286A625}" type="slidenum">
              <a:rPr lang="en-CA" altLang="en-US"/>
              <a:pPr/>
              <a:t>72</a:t>
            </a:fld>
            <a:endParaRPr lang="en-CA" altLang="en-US"/>
          </a:p>
        </p:txBody>
      </p:sp>
      <p:sp>
        <p:nvSpPr>
          <p:cNvPr id="761858" name="Rectangle 2"/>
          <p:cNvSpPr>
            <a:spLocks noGrp="1" noRot="1" noChangeAspect="1" noChangeArrowheads="1" noTextEdit="1"/>
          </p:cNvSpPr>
          <p:nvPr>
            <p:ph type="sldImg"/>
          </p:nvPr>
        </p:nvSpPr>
        <p:spPr>
          <a:ln/>
        </p:spPr>
      </p:sp>
      <p:sp>
        <p:nvSpPr>
          <p:cNvPr id="76185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DEED79-24FA-4431-A43D-511659128BA9}" type="slidenum">
              <a:rPr lang="en-CA" altLang="en-US"/>
              <a:pPr/>
              <a:t>73</a:t>
            </a:fld>
            <a:endParaRPr lang="en-CA" altLang="en-US"/>
          </a:p>
        </p:txBody>
      </p:sp>
      <p:sp>
        <p:nvSpPr>
          <p:cNvPr id="762882" name="Rectangle 2"/>
          <p:cNvSpPr>
            <a:spLocks noGrp="1" noRot="1" noChangeAspect="1" noChangeArrowheads="1" noTextEdit="1"/>
          </p:cNvSpPr>
          <p:nvPr>
            <p:ph type="sldImg"/>
          </p:nvPr>
        </p:nvSpPr>
        <p:spPr>
          <a:ln/>
        </p:spPr>
      </p:sp>
      <p:sp>
        <p:nvSpPr>
          <p:cNvPr id="7628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3712B5-98D0-4E35-A4B3-04F4BC009483}" type="slidenum">
              <a:rPr lang="en-CA" altLang="en-US"/>
              <a:pPr/>
              <a:t>75</a:t>
            </a:fld>
            <a:endParaRPr lang="en-CA" altLang="en-US"/>
          </a:p>
        </p:txBody>
      </p:sp>
      <p:sp>
        <p:nvSpPr>
          <p:cNvPr id="689154" name="Rectangle 2"/>
          <p:cNvSpPr>
            <a:spLocks noGrp="1" noRot="1" noChangeAspect="1" noChangeArrowheads="1" noTextEdit="1"/>
          </p:cNvSpPr>
          <p:nvPr>
            <p:ph type="sldImg"/>
          </p:nvPr>
        </p:nvSpPr>
        <p:spPr>
          <a:ln/>
        </p:spPr>
      </p:sp>
      <p:sp>
        <p:nvSpPr>
          <p:cNvPr id="68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DEB244-87D2-48BA-92E8-BE0950208011}" type="slidenum">
              <a:rPr lang="en-CA" altLang="en-US"/>
              <a:pPr/>
              <a:t>76</a:t>
            </a:fld>
            <a:endParaRPr lang="en-CA" altLang="en-US"/>
          </a:p>
        </p:txBody>
      </p:sp>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950D06-37EF-4776-9E6D-BC0C52FD0DFE}" type="slidenum">
              <a:rPr lang="en-CA" altLang="en-US"/>
              <a:pPr/>
              <a:t>77</a:t>
            </a:fld>
            <a:endParaRPr lang="en-CA" altLang="en-US"/>
          </a:p>
        </p:txBody>
      </p:sp>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452D6-B982-4FD6-9656-6A622B7CF470}" type="slidenum">
              <a:rPr lang="en-CA" altLang="en-US"/>
              <a:pPr/>
              <a:t>6</a:t>
            </a:fld>
            <a:endParaRPr lang="en-CA" altLang="en-US"/>
          </a:p>
        </p:txBody>
      </p:sp>
      <p:sp>
        <p:nvSpPr>
          <p:cNvPr id="444418" name="Rectangle 2"/>
          <p:cNvSpPr>
            <a:spLocks noGrp="1" noRot="1" noChangeAspect="1" noChangeArrowheads="1"/>
          </p:cNvSpPr>
          <p:nvPr>
            <p:ph type="sldImg"/>
          </p:nvPr>
        </p:nvSpPr>
        <p:spPr bwMode="auto">
          <a:xfrm>
            <a:off x="465138" y="204788"/>
            <a:ext cx="5929312" cy="4446587"/>
          </a:xfrm>
          <a:prstGeom prst="rect">
            <a:avLst/>
          </a:prstGeom>
          <a:solidFill>
            <a:srgbClr val="FFFFFF"/>
          </a:solidFill>
          <a:ln>
            <a:solidFill>
              <a:srgbClr val="000000"/>
            </a:solidFill>
            <a:miter lim="800000"/>
            <a:headEnd/>
            <a:tailEnd/>
          </a:ln>
        </p:spPr>
      </p:sp>
      <p:sp>
        <p:nvSpPr>
          <p:cNvPr id="444419" name="Rectangle 3"/>
          <p:cNvSpPr>
            <a:spLocks noGrp="1" noChangeArrowheads="1"/>
          </p:cNvSpPr>
          <p:nvPr>
            <p:ph type="body" idx="1"/>
          </p:nvPr>
        </p:nvSpPr>
        <p:spPr bwMode="auto">
          <a:xfrm>
            <a:off x="220663" y="4838700"/>
            <a:ext cx="6416675" cy="3481388"/>
          </a:xfrm>
          <a:prstGeom prst="rect">
            <a:avLst/>
          </a:prstGeom>
          <a:solidFill>
            <a:srgbClr val="FFFFFF"/>
          </a:solidFill>
          <a:ln>
            <a:solidFill>
              <a:srgbClr val="000000"/>
            </a:solidFill>
            <a:miter lim="800000"/>
            <a:headEnd/>
            <a:tailEnd/>
          </a:ln>
        </p:spPr>
        <p:txBody>
          <a:bodyPr lIns="84527" tIns="42264" rIns="84527" bIns="42264"/>
          <a:lstStyle/>
          <a:p>
            <a:endParaRPr lang="en-US" altLang="en-US" sz="2400" noProof="1">
              <a:latin typeface="GillSans"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B6033E-07A7-4C9D-BD84-901ECAD18B16}" type="slidenum">
              <a:rPr lang="en-CA" altLang="en-US"/>
              <a:pPr/>
              <a:t>78</a:t>
            </a:fld>
            <a:endParaRPr lang="en-CA" altLang="en-US"/>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CABC8-04A6-4139-8888-4732D7A90F79}" type="slidenum">
              <a:rPr lang="en-CA" altLang="en-US"/>
              <a:pPr/>
              <a:t>79</a:t>
            </a:fld>
            <a:endParaRPr lang="en-CA" altLang="en-US"/>
          </a:p>
        </p:txBody>
      </p:sp>
      <p:sp>
        <p:nvSpPr>
          <p:cNvPr id="701442" name="Rectangle 2"/>
          <p:cNvSpPr>
            <a:spLocks noGrp="1" noRot="1" noChangeAspect="1" noChangeArrowheads="1" noTextEdit="1"/>
          </p:cNvSpPr>
          <p:nvPr>
            <p:ph type="sldImg"/>
          </p:nvPr>
        </p:nvSpPr>
        <p:spPr>
          <a:ln/>
        </p:spPr>
      </p:sp>
      <p:sp>
        <p:nvSpPr>
          <p:cNvPr id="70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4791CB-EF41-4BCE-9882-65CF9116ACD7}" type="slidenum">
              <a:rPr lang="en-CA" altLang="en-US"/>
              <a:pPr/>
              <a:t>80</a:t>
            </a:fld>
            <a:endParaRPr lang="en-CA" altLang="en-US"/>
          </a:p>
        </p:txBody>
      </p:sp>
      <p:sp>
        <p:nvSpPr>
          <p:cNvPr id="770050" name="Rectangle 2"/>
          <p:cNvSpPr>
            <a:spLocks noGrp="1" noRot="1" noChangeAspect="1" noChangeArrowheads="1" noTextEdit="1"/>
          </p:cNvSpPr>
          <p:nvPr>
            <p:ph type="sldImg"/>
          </p:nvPr>
        </p:nvSpPr>
        <p:spPr>
          <a:ln/>
        </p:spPr>
      </p:sp>
      <p:sp>
        <p:nvSpPr>
          <p:cNvPr id="770051" name="Rectangle 3"/>
          <p:cNvSpPr>
            <a:spLocks noGrp="1" noChangeArrowheads="1"/>
          </p:cNvSpPr>
          <p:nvPr>
            <p:ph type="body" idx="1"/>
          </p:nvPr>
        </p:nvSpPr>
        <p:spPr/>
        <p:txBody>
          <a:bodyPr/>
          <a:lstStyle/>
          <a:p>
            <a:pPr>
              <a:lnSpc>
                <a:spcPct val="80000"/>
              </a:lnSpc>
            </a:pPr>
            <a:r>
              <a:rPr lang="en-GB" sz="1400"/>
              <a:t>Give your students the words of the master, Adam Smith. In </a:t>
            </a:r>
            <a:r>
              <a:rPr lang="en-GB" sz="1400" i="1"/>
              <a:t>The Wealth of Nations, </a:t>
            </a:r>
            <a:r>
              <a:rPr lang="en-GB" sz="1400"/>
              <a:t>he got right to the heart of the matter. “It is the maximum of every prudent master of a family never to make at home what it will cost him more to make than to buy . . . If a foreign country can supply us with a commodity cheaper than we ourselves can make it, better buy it of them.” </a:t>
            </a:r>
          </a:p>
          <a:p>
            <a:pPr>
              <a:lnSpc>
                <a:spcPct val="80000"/>
              </a:lnSpc>
            </a:pPr>
            <a:r>
              <a:rPr lang="en-GB" sz="1400"/>
              <a:t>Presenting this Adam Smith quotation in class is valuable for a couple of reasons.</a:t>
            </a:r>
          </a:p>
          <a:p>
            <a:pPr>
              <a:lnSpc>
                <a:spcPct val="80000"/>
              </a:lnSpc>
            </a:pPr>
            <a:r>
              <a:rPr lang="en-GB" sz="1400"/>
              <a:t>First, it forces students to understand that trade is not some abstract principle that only applies to people who make national economic policy. It applies to the household, the business leader, and each one of us.</a:t>
            </a:r>
          </a:p>
          <a:p>
            <a:pPr>
              <a:lnSpc>
                <a:spcPct val="80000"/>
              </a:lnSpc>
            </a:pPr>
            <a:r>
              <a:rPr lang="en-GB" sz="1400"/>
              <a:t>Scond, it allows us to focus on the orginal meaning of the word economics. The word economics comes from the Greek word </a:t>
            </a:r>
            <a:r>
              <a:rPr lang="en-GB" sz="1400" i="1"/>
              <a:t>economicus, </a:t>
            </a:r>
            <a:r>
              <a:rPr lang="en-GB" sz="1400"/>
              <a:t>which means the affairs of the household.</a:t>
            </a:r>
          </a:p>
          <a:p>
            <a:pPr>
              <a:lnSpc>
                <a:spcPct val="80000"/>
              </a:lnSpc>
            </a:pPr>
            <a:r>
              <a:rPr lang="en-GB" sz="1400"/>
              <a:t>If the economizing nature of one leading a household is virtuous then by logical extension it should apply to neighborhoods, states, nations, and regions.</a:t>
            </a:r>
            <a:endParaRPr lang="en-AU" sz="1400"/>
          </a:p>
          <a:p>
            <a:pPr>
              <a:lnSpc>
                <a:spcPct val="80000"/>
              </a:lnSpc>
            </a:pPr>
            <a:r>
              <a:rPr lang="en-AU" sz="1400"/>
              <a:t>Free international trade benefits a nation just like it benefits an individual.</a:t>
            </a:r>
            <a:r>
              <a:rPr lang="en-GB" sz="1400"/>
              <a:t>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8AA71-35BF-4C16-B2F9-7DC4E815A1F1}" type="slidenum">
              <a:rPr lang="en-CA" altLang="en-US"/>
              <a:pPr/>
              <a:t>81</a:t>
            </a:fld>
            <a:endParaRPr lang="en-CA" altLang="en-US"/>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C4D211-EA45-4FF6-994C-242D4C443813}" type="slidenum">
              <a:rPr lang="en-CA" altLang="en-US"/>
              <a:pPr/>
              <a:t>82</a:t>
            </a:fld>
            <a:endParaRPr lang="en-CA" altLang="en-US"/>
          </a:p>
        </p:txBody>
      </p:sp>
      <p:sp>
        <p:nvSpPr>
          <p:cNvPr id="796674" name="Rectangle 2"/>
          <p:cNvSpPr>
            <a:spLocks noGrp="1" noRot="1" noChangeAspect="1" noChangeArrowheads="1" noTextEdit="1"/>
          </p:cNvSpPr>
          <p:nvPr>
            <p:ph type="sldImg"/>
          </p:nvPr>
        </p:nvSpPr>
        <p:spPr>
          <a:ln/>
        </p:spPr>
      </p:sp>
      <p:sp>
        <p:nvSpPr>
          <p:cNvPr id="7966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744FFF-2B2B-4C80-8D93-05B68C382EEA}" type="slidenum">
              <a:rPr lang="en-CA" altLang="en-US"/>
              <a:pPr/>
              <a:t>83</a:t>
            </a:fld>
            <a:endParaRPr lang="en-CA" altLang="en-US"/>
          </a:p>
        </p:txBody>
      </p:sp>
      <p:sp>
        <p:nvSpPr>
          <p:cNvPr id="794626" name="Rectangle 2"/>
          <p:cNvSpPr>
            <a:spLocks noGrp="1" noRot="1" noChangeAspect="1" noChangeArrowheads="1" noTextEdit="1"/>
          </p:cNvSpPr>
          <p:nvPr>
            <p:ph type="sldImg"/>
          </p:nvPr>
        </p:nvSpPr>
        <p:spPr>
          <a:ln/>
        </p:spPr>
      </p:sp>
      <p:sp>
        <p:nvSpPr>
          <p:cNvPr id="7946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9A7718-5246-485C-85F0-4CB172A038FE}" type="slidenum">
              <a:rPr lang="en-CA" altLang="en-US"/>
              <a:pPr/>
              <a:t>84</a:t>
            </a:fld>
            <a:endParaRPr lang="en-CA" altLang="en-US"/>
          </a:p>
        </p:txBody>
      </p:sp>
      <p:sp>
        <p:nvSpPr>
          <p:cNvPr id="793602" name="Rectangle 2"/>
          <p:cNvSpPr>
            <a:spLocks noGrp="1" noRot="1" noChangeAspect="1" noChangeArrowheads="1" noTextEdit="1"/>
          </p:cNvSpPr>
          <p:nvPr>
            <p:ph type="sldImg"/>
          </p:nvPr>
        </p:nvSpPr>
        <p:spPr>
          <a:ln/>
        </p:spPr>
      </p:sp>
      <p:sp>
        <p:nvSpPr>
          <p:cNvPr id="79360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586D3-28D5-4014-B11D-9B8C06261AFC}" type="slidenum">
              <a:rPr lang="en-CA" altLang="en-US"/>
              <a:pPr/>
              <a:t>85</a:t>
            </a:fld>
            <a:endParaRPr lang="en-CA" altLang="en-US"/>
          </a:p>
        </p:txBody>
      </p:sp>
      <p:sp>
        <p:nvSpPr>
          <p:cNvPr id="791554" name="Rectangle 2"/>
          <p:cNvSpPr>
            <a:spLocks noGrp="1" noRot="1" noChangeAspect="1" noChangeArrowheads="1" noTextEdit="1"/>
          </p:cNvSpPr>
          <p:nvPr>
            <p:ph type="sldImg"/>
          </p:nvPr>
        </p:nvSpPr>
        <p:spPr>
          <a:ln/>
        </p:spPr>
      </p:sp>
      <p:sp>
        <p:nvSpPr>
          <p:cNvPr id="7915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C100F4-2A8D-4DD3-9E4E-65EBB5CC3856}" type="slidenum">
              <a:rPr lang="en-CA" altLang="en-US"/>
              <a:pPr/>
              <a:t>86</a:t>
            </a:fld>
            <a:endParaRPr lang="en-CA" altLang="en-US"/>
          </a:p>
        </p:txBody>
      </p:sp>
      <p:sp>
        <p:nvSpPr>
          <p:cNvPr id="790530" name="Rectangle 2"/>
          <p:cNvSpPr>
            <a:spLocks noGrp="1" noRot="1" noChangeAspect="1" noChangeArrowheads="1" noTextEdit="1"/>
          </p:cNvSpPr>
          <p:nvPr>
            <p:ph type="sldImg"/>
          </p:nvPr>
        </p:nvSpPr>
        <p:spPr>
          <a:ln/>
        </p:spPr>
      </p:sp>
      <p:sp>
        <p:nvSpPr>
          <p:cNvPr id="7905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6A8D5-AF87-45D1-9727-11555D01BD2D}" type="slidenum">
              <a:rPr lang="en-CA" altLang="en-US"/>
              <a:pPr/>
              <a:t>87</a:t>
            </a:fld>
            <a:endParaRPr lang="en-CA" altLang="en-US"/>
          </a:p>
        </p:txBody>
      </p:sp>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723CE-9264-448A-AE9A-EBFCCF20036F}" type="slidenum">
              <a:rPr lang="en-CA" altLang="en-US"/>
              <a:pPr/>
              <a:t>7</a:t>
            </a:fld>
            <a:endParaRPr lang="en-CA" altLang="en-US"/>
          </a:p>
        </p:txBody>
      </p:sp>
      <p:sp>
        <p:nvSpPr>
          <p:cNvPr id="446466" name="Rectangle 2"/>
          <p:cNvSpPr>
            <a:spLocks noGrp="1" noRot="1" noChangeAspect="1" noChangeArrowheads="1"/>
          </p:cNvSpPr>
          <p:nvPr>
            <p:ph type="sldImg"/>
          </p:nvPr>
        </p:nvSpPr>
        <p:spPr bwMode="auto">
          <a:xfrm>
            <a:off x="465138" y="204788"/>
            <a:ext cx="5929312" cy="4446587"/>
          </a:xfrm>
          <a:prstGeom prst="rect">
            <a:avLst/>
          </a:prstGeom>
          <a:solidFill>
            <a:srgbClr val="FFFFFF"/>
          </a:solidFill>
          <a:ln>
            <a:solidFill>
              <a:srgbClr val="000000"/>
            </a:solidFill>
            <a:miter lim="800000"/>
            <a:headEnd/>
            <a:tailEnd/>
          </a:ln>
        </p:spPr>
      </p:sp>
      <p:sp>
        <p:nvSpPr>
          <p:cNvPr id="446467" name="Rectangle 3"/>
          <p:cNvSpPr>
            <a:spLocks noGrp="1" noChangeArrowheads="1"/>
          </p:cNvSpPr>
          <p:nvPr>
            <p:ph type="body" idx="1"/>
          </p:nvPr>
        </p:nvSpPr>
        <p:spPr bwMode="auto">
          <a:xfrm>
            <a:off x="220663" y="4838700"/>
            <a:ext cx="6416675" cy="3481388"/>
          </a:xfrm>
          <a:prstGeom prst="rect">
            <a:avLst/>
          </a:prstGeom>
          <a:solidFill>
            <a:srgbClr val="FFFFFF"/>
          </a:solidFill>
          <a:ln>
            <a:solidFill>
              <a:srgbClr val="000000"/>
            </a:solidFill>
            <a:miter lim="800000"/>
            <a:headEnd/>
            <a:tailEnd/>
          </a:ln>
        </p:spPr>
        <p:txBody>
          <a:bodyPr lIns="84527" tIns="42264" rIns="84527" bIns="42264"/>
          <a:lstStyle/>
          <a:p>
            <a:endParaRPr lang="en-US" altLang="en-US" sz="2400" noProof="1">
              <a:latin typeface="GillSans"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9F0006-BB63-45E2-9F99-9091B2FADBDE}" type="slidenum">
              <a:rPr lang="en-CA" altLang="en-US"/>
              <a:pPr/>
              <a:t>88</a:t>
            </a:fld>
            <a:endParaRPr lang="en-CA" altLang="en-US"/>
          </a:p>
        </p:txBody>
      </p:sp>
      <p:sp>
        <p:nvSpPr>
          <p:cNvPr id="788482" name="Rectangle 2"/>
          <p:cNvSpPr>
            <a:spLocks noGrp="1" noRot="1" noChangeAspect="1" noChangeArrowheads="1" noTextEdit="1"/>
          </p:cNvSpPr>
          <p:nvPr>
            <p:ph type="sldImg"/>
          </p:nvPr>
        </p:nvSpPr>
        <p:spPr>
          <a:ln/>
        </p:spPr>
      </p:sp>
      <p:sp>
        <p:nvSpPr>
          <p:cNvPr id="7884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C6A0CC-02AA-4CEB-A684-4D1255D53349}" type="slidenum">
              <a:rPr lang="en-CA" altLang="en-US"/>
              <a:pPr/>
              <a:t>89</a:t>
            </a:fld>
            <a:endParaRPr lang="en-CA" altLang="en-US"/>
          </a:p>
        </p:txBody>
      </p:sp>
      <p:sp>
        <p:nvSpPr>
          <p:cNvPr id="787458" name="Rectangle 2"/>
          <p:cNvSpPr>
            <a:spLocks noGrp="1" noRot="1" noChangeAspect="1" noChangeArrowheads="1" noTextEdit="1"/>
          </p:cNvSpPr>
          <p:nvPr>
            <p:ph type="sldImg"/>
          </p:nvPr>
        </p:nvSpPr>
        <p:spPr>
          <a:ln/>
        </p:spPr>
      </p:sp>
      <p:sp>
        <p:nvSpPr>
          <p:cNvPr id="78745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D0EB8-A6BE-4D24-A0A7-89356A47FFFA}" type="slidenum">
              <a:rPr lang="en-CA" altLang="en-US"/>
              <a:pPr/>
              <a:t>90</a:t>
            </a:fld>
            <a:endParaRPr lang="en-CA" altLang="en-US"/>
          </a:p>
        </p:txBody>
      </p:sp>
      <p:sp>
        <p:nvSpPr>
          <p:cNvPr id="786434" name="Rectangle 2"/>
          <p:cNvSpPr>
            <a:spLocks noGrp="1" noRot="1" noChangeAspect="1" noChangeArrowheads="1" noTextEdit="1"/>
          </p:cNvSpPr>
          <p:nvPr>
            <p:ph type="sldImg"/>
          </p:nvPr>
        </p:nvSpPr>
        <p:spPr>
          <a:ln/>
        </p:spPr>
      </p:sp>
      <p:sp>
        <p:nvSpPr>
          <p:cNvPr id="7864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2D15D3-566D-4D1F-93CC-AC3D1475E865}" type="slidenum">
              <a:rPr lang="en-CA" altLang="en-US"/>
              <a:pPr/>
              <a:t>91</a:t>
            </a:fld>
            <a:endParaRPr lang="en-CA" altLang="en-US"/>
          </a:p>
        </p:txBody>
      </p:sp>
      <p:sp>
        <p:nvSpPr>
          <p:cNvPr id="785410" name="Rectangle 2"/>
          <p:cNvSpPr>
            <a:spLocks noGrp="1" noRot="1" noChangeAspect="1" noChangeArrowheads="1" noTextEdit="1"/>
          </p:cNvSpPr>
          <p:nvPr>
            <p:ph type="sldImg"/>
          </p:nvPr>
        </p:nvSpPr>
        <p:spPr>
          <a:ln/>
        </p:spPr>
      </p:sp>
      <p:sp>
        <p:nvSpPr>
          <p:cNvPr id="7854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9D6641-29E9-48E5-B75A-A88418FDD526}" type="slidenum">
              <a:rPr lang="en-CA" altLang="en-US"/>
              <a:pPr/>
              <a:t>92</a:t>
            </a:fld>
            <a:endParaRPr lang="en-CA" altLang="en-US"/>
          </a:p>
        </p:txBody>
      </p:sp>
      <p:sp>
        <p:nvSpPr>
          <p:cNvPr id="783362" name="Rectangle 2"/>
          <p:cNvSpPr>
            <a:spLocks noGrp="1" noRot="1" noChangeAspect="1" noChangeArrowheads="1" noTextEdit="1"/>
          </p:cNvSpPr>
          <p:nvPr>
            <p:ph type="sldImg"/>
          </p:nvPr>
        </p:nvSpPr>
        <p:spPr>
          <a:ln/>
        </p:spPr>
      </p:sp>
      <p:sp>
        <p:nvSpPr>
          <p:cNvPr id="7833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0EC305-3B71-4D27-8F8D-ABF506053225}" type="slidenum">
              <a:rPr lang="en-CA" altLang="en-US"/>
              <a:pPr/>
              <a:t>93</a:t>
            </a:fld>
            <a:endParaRPr lang="en-CA" altLang="en-US"/>
          </a:p>
        </p:txBody>
      </p:sp>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pPr>
              <a:lnSpc>
                <a:spcPct val="80000"/>
              </a:lnSpc>
            </a:pPr>
            <a:r>
              <a:rPr lang="en-AU" sz="1200"/>
              <a:t>Have students try to find a current news article that ignores or uses incorrectly the ideas behind comparative advantage. Examples abound of misguided reports regarding offshore outsourcing, and trying to convince people to “buy domestic.” One possibility is to ask students to bring the articles to class for discussion or have them email you the articles ahead of time. Then pick a couple and talk about the issues underlying the article. Alternatively, have students write a one to two sentence summary of how the article ignores the potential gains from trade. This can help students solidify for themselves the idea that trade provides benefits, although these benefits may accrue unevenly. Don’t be afraid to spend more time on this issue as the benefits from trade is a key idea for students to grasp. Alternatively, pick a current trade argument in the news as the focus of discussion. Put the keys facts on the board or overhead and give students a chance to figure out who benefits and who loses from the restriction in trade. You might want to divide students into groups and ask some groups to come up with the benefits and others to come up with the costs. Then allow the students to present their arguments. Depending on where your school is, you may get strong arguments regarding protecting family farms or protecting manufacturing jobs. Be sensitive and take your students arguments seriously as some will have been affected directly by offshore outsourcing. Try to get the students to convince each other of the benefits from trade outweighing the costs. But also recognize that redistribution rarely compensates the losers, so there is a real distribution of costs and benefits issue.</a:t>
            </a:r>
            <a:endParaRPr lang="en-GB" sz="12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34C3AA-1688-41C3-AC66-FFE21E4A22FE}" type="slidenum">
              <a:rPr lang="en-CA" altLang="en-US"/>
              <a:pPr/>
              <a:t>94</a:t>
            </a:fld>
            <a:endParaRPr lang="en-CA" altLang="en-US"/>
          </a:p>
        </p:txBody>
      </p:sp>
      <p:sp>
        <p:nvSpPr>
          <p:cNvPr id="781314" name="Rectangle 2"/>
          <p:cNvSpPr>
            <a:spLocks noGrp="1" noRot="1" noChangeAspect="1" noChangeArrowheads="1" noTextEdit="1"/>
          </p:cNvSpPr>
          <p:nvPr>
            <p:ph type="sldImg"/>
          </p:nvPr>
        </p:nvSpPr>
        <p:spPr>
          <a:ln/>
        </p:spPr>
      </p:sp>
      <p:sp>
        <p:nvSpPr>
          <p:cNvPr id="7813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079D2-BC20-4212-B407-9B72B82C947E}" type="slidenum">
              <a:rPr lang="en-CA" altLang="en-US"/>
              <a:pPr/>
              <a:t>95</a:t>
            </a:fld>
            <a:endParaRPr lang="en-CA" altLang="en-US"/>
          </a:p>
        </p:txBody>
      </p:sp>
      <p:sp>
        <p:nvSpPr>
          <p:cNvPr id="780290" name="Rectangle 2"/>
          <p:cNvSpPr>
            <a:spLocks noGrp="1" noRot="1" noChangeAspect="1" noChangeArrowheads="1" noTextEdit="1"/>
          </p:cNvSpPr>
          <p:nvPr>
            <p:ph type="sldImg"/>
          </p:nvPr>
        </p:nvSpPr>
        <p:spPr>
          <a:ln/>
        </p:spPr>
      </p:sp>
      <p:sp>
        <p:nvSpPr>
          <p:cNvPr id="7802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3CD815-F64A-4072-942D-5F01B188439C}" type="slidenum">
              <a:rPr lang="en-CA" altLang="en-US"/>
              <a:pPr/>
              <a:t>96</a:t>
            </a:fld>
            <a:endParaRPr lang="en-CA" alt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4A5B0C-4141-47DE-9E95-2432BAD5008D}" type="slidenum">
              <a:rPr lang="en-CA" altLang="en-US"/>
              <a:pPr/>
              <a:t>97</a:t>
            </a:fld>
            <a:endParaRPr lang="en-CA" altLang="en-US"/>
          </a:p>
        </p:txBody>
      </p:sp>
      <p:sp>
        <p:nvSpPr>
          <p:cNvPr id="778242" name="Rectangle 2"/>
          <p:cNvSpPr>
            <a:spLocks noGrp="1" noRot="1" noChangeAspect="1" noChangeArrowheads="1" noTextEdit="1"/>
          </p:cNvSpPr>
          <p:nvPr>
            <p:ph type="sldImg"/>
          </p:nvPr>
        </p:nvSpPr>
        <p:spPr>
          <a:ln/>
        </p:spPr>
      </p:sp>
      <p:sp>
        <p:nvSpPr>
          <p:cNvPr id="7782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30E33F-EDD4-47E4-9A30-4DB40BE3C643}" type="slidenum">
              <a:rPr lang="en-CA" altLang="en-US"/>
              <a:pPr/>
              <a:t>8</a:t>
            </a:fld>
            <a:endParaRPr lang="en-CA" altLang="en-US"/>
          </a:p>
        </p:txBody>
      </p:sp>
      <p:sp>
        <p:nvSpPr>
          <p:cNvPr id="448514" name="Rectangle 2"/>
          <p:cNvSpPr>
            <a:spLocks noGrp="1" noRot="1" noChangeAspect="1" noChangeArrowheads="1"/>
          </p:cNvSpPr>
          <p:nvPr>
            <p:ph type="sldImg"/>
          </p:nvPr>
        </p:nvSpPr>
        <p:spPr bwMode="auto">
          <a:xfrm>
            <a:off x="465138" y="204788"/>
            <a:ext cx="5929312" cy="4446587"/>
          </a:xfrm>
          <a:prstGeom prst="rect">
            <a:avLst/>
          </a:prstGeom>
          <a:solidFill>
            <a:srgbClr val="FFFFFF"/>
          </a:solidFill>
          <a:ln>
            <a:solidFill>
              <a:srgbClr val="000000"/>
            </a:solidFill>
            <a:miter lim="800000"/>
            <a:headEnd/>
            <a:tailEnd/>
          </a:ln>
        </p:spPr>
      </p:sp>
      <p:sp>
        <p:nvSpPr>
          <p:cNvPr id="448515" name="Rectangle 3"/>
          <p:cNvSpPr>
            <a:spLocks noGrp="1" noChangeArrowheads="1"/>
          </p:cNvSpPr>
          <p:nvPr>
            <p:ph type="body" idx="1"/>
          </p:nvPr>
        </p:nvSpPr>
        <p:spPr bwMode="auto">
          <a:xfrm>
            <a:off x="220663" y="4838700"/>
            <a:ext cx="6416675" cy="3481388"/>
          </a:xfrm>
          <a:prstGeom prst="rect">
            <a:avLst/>
          </a:prstGeom>
          <a:solidFill>
            <a:srgbClr val="FFFFFF"/>
          </a:solidFill>
          <a:ln>
            <a:solidFill>
              <a:srgbClr val="000000"/>
            </a:solidFill>
            <a:miter lim="800000"/>
            <a:headEnd/>
            <a:tailEnd/>
          </a:ln>
        </p:spPr>
        <p:txBody>
          <a:bodyPr lIns="84527" tIns="42264" rIns="84527" bIns="42264"/>
          <a:lstStyle/>
          <a:p>
            <a:endParaRPr lang="en-US" altLang="en-US" sz="2400" noProof="1">
              <a:latin typeface="GillSans"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1AA466-04FB-4942-ADA4-AC0E010CB16E}" type="slidenum">
              <a:rPr lang="en-CA" altLang="en-US"/>
              <a:pPr/>
              <a:t>98</a:t>
            </a:fld>
            <a:endParaRPr lang="en-CA" altLang="en-US"/>
          </a:p>
        </p:txBody>
      </p:sp>
      <p:sp>
        <p:nvSpPr>
          <p:cNvPr id="777218" name="Rectangle 2"/>
          <p:cNvSpPr>
            <a:spLocks noGrp="1" noRot="1" noChangeAspect="1" noChangeArrowheads="1" noTextEdit="1"/>
          </p:cNvSpPr>
          <p:nvPr>
            <p:ph type="sldImg"/>
          </p:nvPr>
        </p:nvSpPr>
        <p:spPr>
          <a:ln/>
        </p:spPr>
      </p:sp>
      <p:sp>
        <p:nvSpPr>
          <p:cNvPr id="7772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87E1EF-26A6-4D09-A67F-173D6177B98C}" type="slidenum">
              <a:rPr lang="en-CA" altLang="en-US"/>
              <a:pPr/>
              <a:t>99</a:t>
            </a:fld>
            <a:endParaRPr lang="en-CA" altLang="en-US"/>
          </a:p>
        </p:txBody>
      </p:sp>
      <p:sp>
        <p:nvSpPr>
          <p:cNvPr id="776194" name="Rectangle 2"/>
          <p:cNvSpPr>
            <a:spLocks noGrp="1" noRot="1" noChangeAspect="1" noChangeArrowheads="1" noTextEdit="1"/>
          </p:cNvSpPr>
          <p:nvPr>
            <p:ph type="sldImg"/>
          </p:nvPr>
        </p:nvSpPr>
        <p:spPr>
          <a:ln/>
        </p:spPr>
      </p:sp>
      <p:sp>
        <p:nvSpPr>
          <p:cNvPr id="7761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1BACBE-00DB-46C7-9D3D-84144EC89843}" type="slidenum">
              <a:rPr lang="en-CA" altLang="en-US"/>
              <a:pPr/>
              <a:t>100</a:t>
            </a:fld>
            <a:endParaRPr lang="en-CA" altLang="en-US"/>
          </a:p>
        </p:txBody>
      </p:sp>
      <p:sp>
        <p:nvSpPr>
          <p:cNvPr id="775170" name="Rectangle 2"/>
          <p:cNvSpPr>
            <a:spLocks noGrp="1" noRot="1" noChangeAspect="1" noChangeArrowheads="1" noTextEdit="1"/>
          </p:cNvSpPr>
          <p:nvPr>
            <p:ph type="sldImg"/>
          </p:nvPr>
        </p:nvSpPr>
        <p:spPr>
          <a:ln/>
        </p:spPr>
      </p:sp>
      <p:sp>
        <p:nvSpPr>
          <p:cNvPr id="7751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D0E32A-262A-42FC-B82E-2A826256BBEB}" type="slidenum">
              <a:rPr lang="en-CA" altLang="en-US"/>
              <a:pPr/>
              <a:t>101</a:t>
            </a:fld>
            <a:endParaRPr lang="en-CA" altLang="en-US"/>
          </a:p>
        </p:txBody>
      </p:sp>
      <p:sp>
        <p:nvSpPr>
          <p:cNvPr id="774146" name="Rectangle 2"/>
          <p:cNvSpPr>
            <a:spLocks noGrp="1" noRot="1" noChangeAspect="1" noChangeArrowheads="1" noTextEdit="1"/>
          </p:cNvSpPr>
          <p:nvPr>
            <p:ph type="sldImg"/>
          </p:nvPr>
        </p:nvSpPr>
        <p:spPr>
          <a:ln/>
        </p:spPr>
      </p:sp>
      <p:sp>
        <p:nvSpPr>
          <p:cNvPr id="7741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FCEBA3-6A37-44A9-82ED-2435CFF3971C}" type="slidenum">
              <a:rPr lang="en-CA" altLang="en-US"/>
              <a:pPr/>
              <a:t>102</a:t>
            </a:fld>
            <a:endParaRPr lang="en-CA" altLang="en-US"/>
          </a:p>
        </p:txBody>
      </p:sp>
      <p:sp>
        <p:nvSpPr>
          <p:cNvPr id="773122" name="Rectangle 2"/>
          <p:cNvSpPr>
            <a:spLocks noGrp="1" noRot="1" noChangeAspect="1" noChangeArrowheads="1" noTextEdit="1"/>
          </p:cNvSpPr>
          <p:nvPr>
            <p:ph type="sldImg"/>
          </p:nvPr>
        </p:nvSpPr>
        <p:spPr>
          <a:ln/>
        </p:spPr>
      </p:sp>
      <p:sp>
        <p:nvSpPr>
          <p:cNvPr id="7731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E4BB95-33E1-45E3-AF8A-3D5B5BBA00A5}" type="slidenum">
              <a:rPr lang="en-US" smtClean="0"/>
              <a:pPr/>
              <a:t>103</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D66B7-6D24-44C4-90A9-24B7B29BB132}" type="slidenum">
              <a:rPr lang="en-CA" altLang="en-US"/>
              <a:pPr/>
              <a:t>104</a:t>
            </a:fld>
            <a:endParaRPr lang="en-CA" altLang="en-US"/>
          </a:p>
        </p:txBody>
      </p:sp>
      <p:sp>
        <p:nvSpPr>
          <p:cNvPr id="997378" name="Rectangle 2"/>
          <p:cNvSpPr>
            <a:spLocks noGrp="1" noRot="1" noChangeAspect="1" noChangeArrowheads="1" noTextEdit="1"/>
          </p:cNvSpPr>
          <p:nvPr>
            <p:ph type="sldImg"/>
          </p:nvPr>
        </p:nvSpPr>
        <p:spPr>
          <a:ln/>
        </p:spPr>
      </p:sp>
      <p:sp>
        <p:nvSpPr>
          <p:cNvPr id="997379" name="Rectangle 3"/>
          <p:cNvSpPr>
            <a:spLocks noGrp="1" noChangeArrowheads="1"/>
          </p:cNvSpPr>
          <p:nvPr>
            <p:ph type="body" idx="1"/>
          </p:nvPr>
        </p:nvSpPr>
        <p:spPr/>
        <p:txBody>
          <a:bodyPr/>
          <a:lstStyle/>
          <a:p>
            <a:r>
              <a:rPr lang="en-AU"/>
              <a:t>A lot of silly ideas about the exchange rate find their way into the popular media. The most notable one is that the strength of a nation’s currency on the foreign exchange market is somehow a sign of the nation’s overall strength. Explain that the exchange rate is just a price. And it is the relative price of two currencies that ultimately depends on the price levels in two countries. A downward trend in an exchange rate means that a country is experiencing more rapid inflation that another country. That is all. The exchange rate trend tells us nothing—absolutely nothing—about productivity and real income growth in the two countries.</a:t>
            </a:r>
            <a:r>
              <a:rPr lang="en-GB"/>
              <a:t> </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5871B0-A3FA-4BEC-8EAF-7EF90994D5C1}" type="slidenum">
              <a:rPr lang="en-CA" altLang="en-US"/>
              <a:pPr/>
              <a:t>105</a:t>
            </a:fld>
            <a:endParaRPr lang="en-CA" altLang="en-US"/>
          </a:p>
        </p:txBody>
      </p:sp>
      <p:sp>
        <p:nvSpPr>
          <p:cNvPr id="998402" name="Rectangle 2"/>
          <p:cNvSpPr>
            <a:spLocks noGrp="1" noRot="1" noChangeAspect="1" noChangeArrowheads="1" noTextEdit="1"/>
          </p:cNvSpPr>
          <p:nvPr>
            <p:ph type="sldImg"/>
          </p:nvPr>
        </p:nvSpPr>
        <p:spPr>
          <a:ln/>
        </p:spPr>
      </p:sp>
      <p:sp>
        <p:nvSpPr>
          <p:cNvPr id="99840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877B0-0706-4FBC-B883-573F6666B43A}" type="slidenum">
              <a:rPr lang="en-CA" altLang="en-US"/>
              <a:pPr/>
              <a:t>106</a:t>
            </a:fld>
            <a:endParaRPr lang="en-CA" altLang="en-US"/>
          </a:p>
        </p:txBody>
      </p:sp>
      <p:sp>
        <p:nvSpPr>
          <p:cNvPr id="999426" name="Rectangle 2"/>
          <p:cNvSpPr>
            <a:spLocks noGrp="1" noRot="1" noChangeAspect="1" noChangeArrowheads="1" noTextEdit="1"/>
          </p:cNvSpPr>
          <p:nvPr>
            <p:ph type="sldImg"/>
          </p:nvPr>
        </p:nvSpPr>
        <p:spPr>
          <a:ln/>
        </p:spPr>
      </p:sp>
      <p:sp>
        <p:nvSpPr>
          <p:cNvPr id="9994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E54DBE-976B-40E3-B5AB-03D7299F1592}" type="slidenum">
              <a:rPr lang="en-CA" altLang="en-US"/>
              <a:pPr/>
              <a:t>107</a:t>
            </a:fld>
            <a:endParaRPr lang="en-CA" altLang="en-US"/>
          </a:p>
        </p:txBody>
      </p:sp>
      <p:sp>
        <p:nvSpPr>
          <p:cNvPr id="1000450" name="Rectangle 2"/>
          <p:cNvSpPr>
            <a:spLocks noGrp="1" noRot="1" noChangeAspect="1" noChangeArrowheads="1" noTextEdit="1"/>
          </p:cNvSpPr>
          <p:nvPr>
            <p:ph type="sldImg"/>
          </p:nvPr>
        </p:nvSpPr>
        <p:spPr>
          <a:ln/>
        </p:spPr>
      </p:sp>
      <p:sp>
        <p:nvSpPr>
          <p:cNvPr id="10004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87C538-E242-4B32-8757-D90AA1811540}" type="slidenum">
              <a:rPr lang="en-CA" altLang="en-US"/>
              <a:pPr/>
              <a:t>9</a:t>
            </a:fld>
            <a:endParaRPr lang="en-CA" altLang="en-US"/>
          </a:p>
        </p:txBody>
      </p:sp>
      <p:sp>
        <p:nvSpPr>
          <p:cNvPr id="450562" name="Rectangle 1026"/>
          <p:cNvSpPr>
            <a:spLocks noGrp="1" noRot="1" noChangeAspect="1" noChangeArrowheads="1"/>
          </p:cNvSpPr>
          <p:nvPr>
            <p:ph type="sldImg"/>
          </p:nvPr>
        </p:nvSpPr>
        <p:spPr bwMode="auto">
          <a:xfrm>
            <a:off x="465138" y="204788"/>
            <a:ext cx="5929312" cy="4446587"/>
          </a:xfrm>
          <a:prstGeom prst="rect">
            <a:avLst/>
          </a:prstGeom>
          <a:solidFill>
            <a:srgbClr val="FFFFFF"/>
          </a:solidFill>
          <a:ln>
            <a:solidFill>
              <a:srgbClr val="000000"/>
            </a:solidFill>
            <a:miter lim="800000"/>
            <a:headEnd/>
            <a:tailEnd/>
          </a:ln>
        </p:spPr>
      </p:sp>
      <p:sp>
        <p:nvSpPr>
          <p:cNvPr id="450563" name="Rectangle 1027"/>
          <p:cNvSpPr>
            <a:spLocks noGrp="1" noChangeArrowheads="1"/>
          </p:cNvSpPr>
          <p:nvPr>
            <p:ph type="body" idx="1"/>
          </p:nvPr>
        </p:nvSpPr>
        <p:spPr bwMode="auto">
          <a:xfrm>
            <a:off x="220663" y="4838700"/>
            <a:ext cx="6416675" cy="3481388"/>
          </a:xfrm>
          <a:prstGeom prst="rect">
            <a:avLst/>
          </a:prstGeom>
          <a:solidFill>
            <a:srgbClr val="FFFFFF"/>
          </a:solidFill>
          <a:ln>
            <a:solidFill>
              <a:srgbClr val="000000"/>
            </a:solidFill>
            <a:miter lim="800000"/>
            <a:headEnd/>
            <a:tailEnd/>
          </a:ln>
        </p:spPr>
        <p:txBody>
          <a:bodyPr lIns="84527" tIns="42264" rIns="84527" bIns="42264"/>
          <a:lstStyle/>
          <a:p>
            <a:endParaRPr lang="en-US" altLang="en-US" sz="2400" noProof="1">
              <a:latin typeface="GillSans"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B0239B-7650-4742-83D2-4B8B479C7F04}" type="slidenum">
              <a:rPr lang="en-CA" altLang="en-US"/>
              <a:pPr/>
              <a:t>108</a:t>
            </a:fld>
            <a:endParaRPr lang="en-CA" altLang="en-US"/>
          </a:p>
        </p:txBody>
      </p:sp>
      <p:sp>
        <p:nvSpPr>
          <p:cNvPr id="1001474" name="Rectangle 2"/>
          <p:cNvSpPr>
            <a:spLocks noGrp="1" noRot="1" noChangeAspect="1" noChangeArrowheads="1" noTextEdit="1"/>
          </p:cNvSpPr>
          <p:nvPr>
            <p:ph type="sldImg"/>
          </p:nvPr>
        </p:nvSpPr>
        <p:spPr>
          <a:ln/>
        </p:spPr>
      </p:sp>
      <p:sp>
        <p:nvSpPr>
          <p:cNvPr id="10014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DD50C8-65C1-4E2F-B3B1-B74B96408F37}" type="slidenum">
              <a:rPr lang="en-CA" altLang="en-US"/>
              <a:pPr/>
              <a:t>109</a:t>
            </a:fld>
            <a:endParaRPr lang="en-CA" altLang="en-US"/>
          </a:p>
        </p:txBody>
      </p:sp>
      <p:sp>
        <p:nvSpPr>
          <p:cNvPr id="1002498" name="Rectangle 2"/>
          <p:cNvSpPr>
            <a:spLocks noGrp="1" noRot="1" noChangeAspect="1" noChangeArrowheads="1" noTextEdit="1"/>
          </p:cNvSpPr>
          <p:nvPr>
            <p:ph type="sldImg"/>
          </p:nvPr>
        </p:nvSpPr>
        <p:spPr>
          <a:ln/>
        </p:spPr>
      </p:sp>
      <p:sp>
        <p:nvSpPr>
          <p:cNvPr id="10024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E0EE0D-DAF6-4C86-B44A-9BF3C68551CA}" type="slidenum">
              <a:rPr lang="en-CA" altLang="en-US"/>
              <a:pPr/>
              <a:t>110</a:t>
            </a:fld>
            <a:endParaRPr lang="en-CA" altLang="en-US"/>
          </a:p>
        </p:txBody>
      </p:sp>
      <p:sp>
        <p:nvSpPr>
          <p:cNvPr id="1003522" name="Rectangle 2"/>
          <p:cNvSpPr>
            <a:spLocks noGrp="1" noRot="1" noChangeAspect="1" noChangeArrowheads="1" noTextEdit="1"/>
          </p:cNvSpPr>
          <p:nvPr>
            <p:ph type="sldImg"/>
          </p:nvPr>
        </p:nvSpPr>
        <p:spPr>
          <a:ln/>
        </p:spPr>
      </p:sp>
      <p:sp>
        <p:nvSpPr>
          <p:cNvPr id="10035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1830F6-992F-4BFF-B322-A3C8383451EE}" type="slidenum">
              <a:rPr lang="en-CA" altLang="en-US"/>
              <a:pPr/>
              <a:t>111</a:t>
            </a:fld>
            <a:endParaRPr lang="en-CA" altLang="en-US"/>
          </a:p>
        </p:txBody>
      </p:sp>
      <p:sp>
        <p:nvSpPr>
          <p:cNvPr id="1004546" name="Rectangle 2"/>
          <p:cNvSpPr>
            <a:spLocks noGrp="1" noRot="1" noChangeAspect="1" noChangeArrowheads="1" noTextEdit="1"/>
          </p:cNvSpPr>
          <p:nvPr>
            <p:ph type="sldImg"/>
          </p:nvPr>
        </p:nvSpPr>
        <p:spPr>
          <a:ln/>
        </p:spPr>
      </p:sp>
      <p:sp>
        <p:nvSpPr>
          <p:cNvPr id="10045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6D3000-FFEF-4CD2-A1DE-5416D766B7CF}" type="slidenum">
              <a:rPr lang="en-CA" altLang="en-US"/>
              <a:pPr/>
              <a:t>112</a:t>
            </a:fld>
            <a:endParaRPr lang="en-CA" altLang="en-US"/>
          </a:p>
        </p:txBody>
      </p:sp>
      <p:sp>
        <p:nvSpPr>
          <p:cNvPr id="1005570" name="Rectangle 2"/>
          <p:cNvSpPr>
            <a:spLocks noGrp="1" noRot="1" noChangeAspect="1" noChangeArrowheads="1" noTextEdit="1"/>
          </p:cNvSpPr>
          <p:nvPr>
            <p:ph type="sldImg"/>
          </p:nvPr>
        </p:nvSpPr>
        <p:spPr>
          <a:ln/>
        </p:spPr>
      </p:sp>
      <p:sp>
        <p:nvSpPr>
          <p:cNvPr id="10055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810EFB-A0A8-4973-863C-0446977A0784}" type="slidenum">
              <a:rPr lang="en-CA" altLang="en-US"/>
              <a:pPr/>
              <a:t>113</a:t>
            </a:fld>
            <a:endParaRPr lang="en-CA" altLang="en-US"/>
          </a:p>
        </p:txBody>
      </p:sp>
      <p:sp>
        <p:nvSpPr>
          <p:cNvPr id="1006594" name="Rectangle 2"/>
          <p:cNvSpPr>
            <a:spLocks noGrp="1" noRot="1" noChangeAspect="1" noChangeArrowheads="1" noTextEdit="1"/>
          </p:cNvSpPr>
          <p:nvPr>
            <p:ph type="sldImg"/>
          </p:nvPr>
        </p:nvSpPr>
        <p:spPr>
          <a:ln/>
        </p:spPr>
      </p:sp>
      <p:sp>
        <p:nvSpPr>
          <p:cNvPr id="10065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1F650-445E-4AFD-AB6C-D87F4B85EB79}" type="slidenum">
              <a:rPr lang="en-CA" altLang="en-US"/>
              <a:pPr/>
              <a:t>114</a:t>
            </a:fld>
            <a:endParaRPr lang="en-CA" altLang="en-US"/>
          </a:p>
        </p:txBody>
      </p:sp>
      <p:sp>
        <p:nvSpPr>
          <p:cNvPr id="1007618" name="Rectangle 2"/>
          <p:cNvSpPr>
            <a:spLocks noGrp="1" noRot="1" noChangeAspect="1" noChangeArrowheads="1" noTextEdit="1"/>
          </p:cNvSpPr>
          <p:nvPr>
            <p:ph type="sldImg"/>
          </p:nvPr>
        </p:nvSpPr>
        <p:spPr>
          <a:ln/>
        </p:spPr>
      </p:sp>
      <p:sp>
        <p:nvSpPr>
          <p:cNvPr id="10076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C7B77-02B1-4C14-8E24-FEEF28496911}" type="slidenum">
              <a:rPr lang="en-CA" altLang="en-US"/>
              <a:pPr/>
              <a:t>115</a:t>
            </a:fld>
            <a:endParaRPr lang="en-CA" altLang="en-US"/>
          </a:p>
        </p:txBody>
      </p:sp>
      <p:sp>
        <p:nvSpPr>
          <p:cNvPr id="1008642" name="Rectangle 2"/>
          <p:cNvSpPr>
            <a:spLocks noGrp="1" noRot="1" noChangeAspect="1" noChangeArrowheads="1" noTextEdit="1"/>
          </p:cNvSpPr>
          <p:nvPr>
            <p:ph type="sldImg"/>
          </p:nvPr>
        </p:nvSpPr>
        <p:spPr>
          <a:ln/>
        </p:spPr>
      </p:sp>
      <p:sp>
        <p:nvSpPr>
          <p:cNvPr id="10086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B688A1-8D0B-4E0F-A50C-9DC04B973915}" type="slidenum">
              <a:rPr lang="en-CA" altLang="en-US"/>
              <a:pPr/>
              <a:t>116</a:t>
            </a:fld>
            <a:endParaRPr lang="en-CA" altLang="en-US"/>
          </a:p>
        </p:txBody>
      </p:sp>
      <p:sp>
        <p:nvSpPr>
          <p:cNvPr id="1009666" name="Rectangle 2"/>
          <p:cNvSpPr>
            <a:spLocks noGrp="1" noRot="1" noChangeAspect="1" noChangeArrowheads="1" noTextEdit="1"/>
          </p:cNvSpPr>
          <p:nvPr>
            <p:ph type="sldImg"/>
          </p:nvPr>
        </p:nvSpPr>
        <p:spPr>
          <a:ln/>
        </p:spPr>
      </p:sp>
      <p:sp>
        <p:nvSpPr>
          <p:cNvPr id="10096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324B0-AE9A-4110-B5A1-252432431BD8}" type="slidenum">
              <a:rPr lang="en-CA" altLang="en-US"/>
              <a:pPr/>
              <a:t>117</a:t>
            </a:fld>
            <a:endParaRPr lang="en-CA" altLang="en-US"/>
          </a:p>
        </p:txBody>
      </p:sp>
      <p:sp>
        <p:nvSpPr>
          <p:cNvPr id="1010690" name="Rectangle 2"/>
          <p:cNvSpPr>
            <a:spLocks noGrp="1" noRot="1" noChangeAspect="1" noChangeArrowheads="1" noTextEdit="1"/>
          </p:cNvSpPr>
          <p:nvPr>
            <p:ph type="sldImg"/>
          </p:nvPr>
        </p:nvSpPr>
        <p:spPr>
          <a:ln/>
        </p:spPr>
      </p:sp>
      <p:sp>
        <p:nvSpPr>
          <p:cNvPr id="1010691"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74577" y="1652461"/>
            <a:ext cx="5148327" cy="963936"/>
          </a:xfrm>
        </p:spPr>
        <p:txBody>
          <a:bodyPr/>
          <a:lstStyle>
            <a:lvl1pPr>
              <a:defRPr sz="3400"/>
            </a:lvl1pPr>
          </a:lstStyle>
          <a:p>
            <a:r>
              <a:rPr lang="en-US" altLang="en-US" smtClean="0"/>
              <a:t>Click to edit Master title style</a:t>
            </a:r>
            <a:endParaRPr lang="en-US" altLang="en-US"/>
          </a:p>
        </p:txBody>
      </p:sp>
      <p:sp>
        <p:nvSpPr>
          <p:cNvPr id="2051" name="Rectangle 3"/>
          <p:cNvSpPr>
            <a:spLocks noGrp="1" noChangeArrowheads="1"/>
          </p:cNvSpPr>
          <p:nvPr>
            <p:ph type="subTitle" idx="1"/>
          </p:nvPr>
        </p:nvSpPr>
        <p:spPr>
          <a:xfrm>
            <a:off x="205933" y="3098364"/>
            <a:ext cx="5422904" cy="619673"/>
          </a:xfrm>
        </p:spPr>
        <p:txBody>
          <a:bodyPr/>
          <a:lstStyle>
            <a:lvl1pPr marL="0" indent="0">
              <a:buFontTx/>
              <a:buNone/>
              <a:defRPr sz="2900"/>
            </a:lvl1pPr>
          </a:lstStyle>
          <a:p>
            <a:r>
              <a:rPr lang="en-US" altLang="en-US" smtClean="0"/>
              <a:t>Click to edit Master subtitle style</a:t>
            </a:r>
            <a:endParaRPr lang="en-US" altLang="en-US"/>
          </a:p>
        </p:txBody>
      </p:sp>
      <p:sp>
        <p:nvSpPr>
          <p:cNvPr id="4" name="Rectangle 4"/>
          <p:cNvSpPr>
            <a:spLocks noGrp="1" noChangeArrowheads="1"/>
          </p:cNvSpPr>
          <p:nvPr>
            <p:ph type="dt" sz="half" idx="10"/>
          </p:nvPr>
        </p:nvSpPr>
        <p:spPr>
          <a:xfrm>
            <a:off x="755650" y="6196013"/>
            <a:ext cx="1920875" cy="482600"/>
          </a:xfrm>
        </p:spPr>
        <p:txBody>
          <a:bodyPr/>
          <a:lstStyle>
            <a:lvl1pPr>
              <a:defRPr/>
            </a:lvl1pPr>
          </a:lstStyle>
          <a:p>
            <a:pPr>
              <a:defRPr/>
            </a:pPr>
            <a:fld id="{C4BD2006-2D2D-442F-89E8-B751209310A2}" type="datetimeFigureOut">
              <a:rPr lang="en-US"/>
              <a:pPr>
                <a:defRPr/>
              </a:pPr>
              <a:t>6/12/2009</a:t>
            </a:fld>
            <a:endParaRPr lang="en-US"/>
          </a:p>
        </p:txBody>
      </p:sp>
      <p:sp>
        <p:nvSpPr>
          <p:cNvPr id="5" name="Rectangle 5"/>
          <p:cNvSpPr>
            <a:spLocks noGrp="1" noChangeArrowheads="1"/>
          </p:cNvSpPr>
          <p:nvPr>
            <p:ph type="ftr" sz="quarter" idx="11"/>
          </p:nvPr>
        </p:nvSpPr>
        <p:spPr>
          <a:xfrm>
            <a:off x="3225800" y="6196013"/>
            <a:ext cx="2814638" cy="4826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89713" y="6196013"/>
            <a:ext cx="1922462" cy="482600"/>
          </a:xfrm>
        </p:spPr>
        <p:txBody>
          <a:bodyPr/>
          <a:lstStyle>
            <a:lvl1pPr>
              <a:defRPr/>
            </a:lvl1pPr>
          </a:lstStyle>
          <a:p>
            <a:pPr>
              <a:defRPr/>
            </a:pPr>
            <a:fld id="{FCF60EEB-8100-4321-BCC8-84E6807D069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2D823F6-8198-4EEC-B3FB-74AD1A83C5AA}" type="datetimeFigureOut">
              <a:rPr lang="en-US"/>
              <a:pPr>
                <a:defRPr/>
              </a:pPr>
              <a:t>6/12/2009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1DB524-46C4-4BB9-8483-F69A52BC4735}"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990600"/>
            <a:ext cx="20574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990600"/>
            <a:ext cx="60198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905000"/>
            <a:ext cx="1981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14600" y="1905000"/>
            <a:ext cx="1981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4308" y="68853"/>
            <a:ext cx="2179458" cy="60590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5933" y="68853"/>
            <a:ext cx="6401086" cy="60590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166D1A6-EC15-468C-9843-90F4822FF2C6}" type="datetimeFigureOut">
              <a:rPr lang="en-US"/>
              <a:pPr>
                <a:defRPr/>
              </a:pPr>
              <a:t>6/12/2009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AF7E5D-5DB7-479A-A77A-078804980A72}"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74638"/>
            <a:ext cx="2076450" cy="62785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4638"/>
            <a:ext cx="6076950" cy="6278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905000"/>
            <a:ext cx="1981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14600" y="1905000"/>
            <a:ext cx="1981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B2A601D-432D-45F7-AD75-C7B3523EEE38}" type="datetimeFigureOut">
              <a:rPr lang="en-US"/>
              <a:pPr>
                <a:defRPr/>
              </a:pPr>
              <a:t>6/12/2009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714269-7F74-4CD4-A4AA-BAC9A191261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74638"/>
            <a:ext cx="2076450" cy="62785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4638"/>
            <a:ext cx="6076950" cy="6278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905000"/>
            <a:ext cx="1981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14600" y="1905000"/>
            <a:ext cx="1981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563"/>
            <a:ext cx="7772543" cy="136270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196" y="2906151"/>
            <a:ext cx="7772543" cy="1500412"/>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600F28C-D7A4-47C3-9A45-E1DE89B6E4B0}" type="datetimeFigureOut">
              <a:rPr lang="en-US"/>
              <a:pPr>
                <a:defRPr/>
              </a:pPr>
              <a:t>6/12/2009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D82D1F-3B2E-4241-BD20-A9B7C71A955B}"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74638"/>
            <a:ext cx="2076450" cy="62785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4638"/>
            <a:ext cx="6076950" cy="6278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905000"/>
            <a:ext cx="1981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14600" y="1905000"/>
            <a:ext cx="1981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933" y="1514756"/>
            <a:ext cx="4290272" cy="461312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494" y="1514756"/>
            <a:ext cx="4290272" cy="461312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95B5140-106E-4E5F-9CED-BA7DF97A25B6}" type="datetimeFigureOut">
              <a:rPr lang="en-US"/>
              <a:pPr>
                <a:defRPr/>
              </a:pPr>
              <a:t>6/12/2009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6408B0-14DE-4A89-8863-0FE0CC2CD29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74638"/>
            <a:ext cx="2076450" cy="62785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4638"/>
            <a:ext cx="6076950" cy="6278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29" y="273976"/>
            <a:ext cx="8228742" cy="11432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29" y="1534838"/>
            <a:ext cx="4040007"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629" y="2174593"/>
            <a:ext cx="4040007"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5" y="1534838"/>
            <a:ext cx="4041436"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5" y="2174593"/>
            <a:ext cx="4041436"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1D2D385-7F11-4EF4-87F0-926C5DE6C322}" type="datetimeFigureOut">
              <a:rPr lang="en-US"/>
              <a:pPr>
                <a:defRPr/>
              </a:pPr>
              <a:t>6/12/2009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98114E9-4686-46A1-8738-7C674B75211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905000"/>
            <a:ext cx="40386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905000"/>
            <a:ext cx="40386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5A9D8C9-C3EC-4F20-B0C8-FB216D753E52}" type="datetimeFigureOut">
              <a:rPr lang="en-US"/>
              <a:pPr>
                <a:defRPr/>
              </a:pPr>
              <a:t>6/12/2009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9B6A307-23D4-4EE4-BF7A-703E9C83F4D0}"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990600"/>
            <a:ext cx="2057400" cy="5203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990600"/>
            <a:ext cx="6019800" cy="5203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905000"/>
            <a:ext cx="4038600" cy="4289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905000"/>
            <a:ext cx="4038600" cy="4289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F6B57ED-EA0F-47A8-8664-B540109CAB52}" type="datetimeFigureOut">
              <a:rPr lang="en-US"/>
              <a:pPr>
                <a:defRPr/>
              </a:pPr>
              <a:t>6/12/2009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20844B-4081-40E0-BFAC-DB3729979D92}"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905000"/>
            <a:ext cx="1981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14600" y="1905000"/>
            <a:ext cx="1981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990600"/>
            <a:ext cx="20574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990600"/>
            <a:ext cx="60198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0" y="272542"/>
            <a:ext cx="3007481" cy="116188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227" y="272541"/>
            <a:ext cx="5111144" cy="5853901"/>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30" y="1434428"/>
            <a:ext cx="3007481" cy="46920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1AB85E9-7ADA-437D-A1C8-150E63AD91E1}" type="datetimeFigureOut">
              <a:rPr lang="en-US"/>
              <a:pPr>
                <a:defRPr/>
              </a:pPr>
              <a:t>6/12/2009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54F1D7-CB87-47C2-B7E7-E58B9E7F2358}"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030"/>
            <a:ext cx="5487258" cy="566599"/>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612502"/>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1904" y="5367629"/>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3A4A8AA-F801-402D-B8EB-987123857D48}" type="datetimeFigureOut">
              <a:rPr lang="en-US"/>
              <a:pPr>
                <a:defRPr/>
              </a:pPr>
              <a:t>6/12/2009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B1A317-32E5-4F9D-9BA0-90FFA99BDEF2}"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905000"/>
            <a:ext cx="1981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14600" y="1905000"/>
            <a:ext cx="1981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3.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4.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5.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6.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6375" y="68263"/>
            <a:ext cx="7413625" cy="827087"/>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06375" y="1514475"/>
            <a:ext cx="8716963" cy="4613275"/>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defTabSz="915001" fontAlgn="auto">
              <a:spcBef>
                <a:spcPts val="0"/>
              </a:spcBef>
              <a:spcAft>
                <a:spcPts val="0"/>
              </a:spcAft>
              <a:defRPr sz="1400">
                <a:latin typeface="+mn-lt"/>
              </a:defRPr>
            </a:lvl1pPr>
          </a:lstStyle>
          <a:p>
            <a:pPr>
              <a:defRPr/>
            </a:pPr>
            <a:fld id="{4E6C6C45-EBAE-4E01-A4EA-C0CC7C45C82E}" type="datetimeFigureOut">
              <a:rPr lang="en-US"/>
              <a:pPr>
                <a:defRPr/>
              </a:pPr>
              <a:t>6/12/2009</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defTabSz="915001" fontAlgn="auto">
              <a:spcBef>
                <a:spcPts val="0"/>
              </a:spcBef>
              <a:spcAft>
                <a:spcPts val="0"/>
              </a:spcAft>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defTabSz="915001" fontAlgn="auto">
              <a:spcBef>
                <a:spcPts val="0"/>
              </a:spcBef>
              <a:spcAft>
                <a:spcPts val="0"/>
              </a:spcAft>
              <a:defRPr sz="1400">
                <a:latin typeface="+mn-lt"/>
              </a:defRPr>
            </a:lvl1pPr>
          </a:lstStyle>
          <a:p>
            <a:pPr>
              <a:defRPr/>
            </a:pPr>
            <a:fld id="{36D0AFAF-B53D-485D-BAC5-CABFB72473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charset="0"/>
        </a:defRPr>
      </a:lvl2pPr>
      <a:lvl3pPr algn="l" rtl="0" eaLnBrk="0" fontAlgn="base" hangingPunct="0">
        <a:spcBef>
          <a:spcPct val="0"/>
        </a:spcBef>
        <a:spcAft>
          <a:spcPct val="0"/>
        </a:spcAft>
        <a:defRPr sz="3600">
          <a:solidFill>
            <a:schemeClr val="tx1"/>
          </a:solidFill>
          <a:latin typeface="Arial" charset="0"/>
        </a:defRPr>
      </a:lvl3pPr>
      <a:lvl4pPr algn="l" rtl="0" eaLnBrk="0" fontAlgn="base" hangingPunct="0">
        <a:spcBef>
          <a:spcPct val="0"/>
        </a:spcBef>
        <a:spcAft>
          <a:spcPct val="0"/>
        </a:spcAft>
        <a:defRPr sz="3600">
          <a:solidFill>
            <a:schemeClr val="tx1"/>
          </a:solidFill>
          <a:latin typeface="Arial" charset="0"/>
        </a:defRPr>
      </a:lvl4pPr>
      <a:lvl5pPr algn="l" rtl="0" eaLnBrk="0" fontAlgn="base" hangingPunct="0">
        <a:spcBef>
          <a:spcPct val="0"/>
        </a:spcBef>
        <a:spcAft>
          <a:spcPct val="0"/>
        </a:spcAft>
        <a:defRPr sz="3600">
          <a:solidFill>
            <a:schemeClr val="tx1"/>
          </a:solidFill>
          <a:latin typeface="Arial" charset="0"/>
        </a:defRPr>
      </a:lvl5pPr>
      <a:lvl6pPr marL="412394" algn="l" defTabSz="915001" rtl="0" eaLnBrk="1" fontAlgn="base" hangingPunct="1">
        <a:spcBef>
          <a:spcPct val="0"/>
        </a:spcBef>
        <a:spcAft>
          <a:spcPct val="0"/>
        </a:spcAft>
        <a:defRPr sz="3600">
          <a:solidFill>
            <a:schemeClr val="tx1"/>
          </a:solidFill>
          <a:latin typeface="Arial" charset="0"/>
        </a:defRPr>
      </a:lvl6pPr>
      <a:lvl7pPr marL="824789" algn="l" defTabSz="915001" rtl="0" eaLnBrk="1" fontAlgn="base" hangingPunct="1">
        <a:spcBef>
          <a:spcPct val="0"/>
        </a:spcBef>
        <a:spcAft>
          <a:spcPct val="0"/>
        </a:spcAft>
        <a:defRPr sz="3600">
          <a:solidFill>
            <a:schemeClr val="tx1"/>
          </a:solidFill>
          <a:latin typeface="Arial" charset="0"/>
        </a:defRPr>
      </a:lvl7pPr>
      <a:lvl8pPr marL="1237183" algn="l" defTabSz="915001" rtl="0" eaLnBrk="1" fontAlgn="base" hangingPunct="1">
        <a:spcBef>
          <a:spcPct val="0"/>
        </a:spcBef>
        <a:spcAft>
          <a:spcPct val="0"/>
        </a:spcAft>
        <a:defRPr sz="3600">
          <a:solidFill>
            <a:schemeClr val="tx1"/>
          </a:solidFill>
          <a:latin typeface="Arial" charset="0"/>
        </a:defRPr>
      </a:lvl8pPr>
      <a:lvl9pPr marL="1649578" algn="l" defTabSz="915001" rtl="0" eaLnBrk="1" fontAlgn="base" hangingPunct="1">
        <a:spcBef>
          <a:spcPct val="0"/>
        </a:spcBef>
        <a:spcAft>
          <a:spcPct val="0"/>
        </a:spcAft>
        <a:defRPr sz="3600">
          <a:solidFill>
            <a:schemeClr val="tx1"/>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470071" indent="-229108" algn="l" defTabSz="915001" rtl="0" eaLnBrk="1" fontAlgn="base" hangingPunct="1">
        <a:spcBef>
          <a:spcPct val="20000"/>
        </a:spcBef>
        <a:spcAft>
          <a:spcPct val="0"/>
        </a:spcAft>
        <a:buChar char="»"/>
        <a:defRPr sz="2000">
          <a:solidFill>
            <a:schemeClr val="tx1"/>
          </a:solidFill>
          <a:latin typeface="+mn-lt"/>
        </a:defRPr>
      </a:lvl6pPr>
      <a:lvl7pPr marL="2882465" indent="-229108" algn="l" defTabSz="915001" rtl="0" eaLnBrk="1" fontAlgn="base" hangingPunct="1">
        <a:spcBef>
          <a:spcPct val="20000"/>
        </a:spcBef>
        <a:spcAft>
          <a:spcPct val="0"/>
        </a:spcAft>
        <a:buChar char="»"/>
        <a:defRPr sz="2000">
          <a:solidFill>
            <a:schemeClr val="tx1"/>
          </a:solidFill>
          <a:latin typeface="+mn-lt"/>
        </a:defRPr>
      </a:lvl7pPr>
      <a:lvl8pPr marL="3294860" indent="-229108" algn="l" defTabSz="915001" rtl="0" eaLnBrk="1" fontAlgn="base" hangingPunct="1">
        <a:spcBef>
          <a:spcPct val="20000"/>
        </a:spcBef>
        <a:spcAft>
          <a:spcPct val="0"/>
        </a:spcAft>
        <a:buChar char="»"/>
        <a:defRPr sz="2000">
          <a:solidFill>
            <a:schemeClr val="tx1"/>
          </a:solidFill>
          <a:latin typeface="+mn-lt"/>
        </a:defRPr>
      </a:lvl8pPr>
      <a:lvl9pPr marL="3707254" indent="-229108" algn="l" defTabSz="915001"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84742" name="Rectangle 6"/>
          <p:cNvSpPr>
            <a:spLocks noGrp="1" noChangeArrowheads="1"/>
          </p:cNvSpPr>
          <p:nvPr>
            <p:ph type="body" idx="1"/>
          </p:nvPr>
        </p:nvSpPr>
        <p:spPr bwMode="auto">
          <a:xfrm>
            <a:off x="381000" y="1905000"/>
            <a:ext cx="41148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r>
              <a:rPr lang="en-US" altLang="en-US" smtClean="0"/>
              <a:t> when second level runs longer than one line we want no hanging indent</a:t>
            </a:r>
          </a:p>
          <a:p>
            <a:pPr lvl="1"/>
            <a:r>
              <a:rPr lang="en-US" altLang="en-US" smtClean="0"/>
              <a:t>I’ve also set the gap between points at 0.5 lines.</a:t>
            </a:r>
            <a:endParaRPr lang="en-CA" altLang="en-US" smtClean="0"/>
          </a:p>
          <a:p>
            <a:pPr lvl="2"/>
            <a:r>
              <a:rPr lang="en-CA" altLang="en-US" smtClean="0"/>
              <a:t>Third level</a:t>
            </a:r>
          </a:p>
        </p:txBody>
      </p:sp>
      <p:sp>
        <p:nvSpPr>
          <p:cNvPr id="884743" name="Rectangle 7"/>
          <p:cNvSpPr>
            <a:spLocks noChangeArrowheads="1"/>
          </p:cNvSpPr>
          <p:nvPr userDrawn="1"/>
        </p:nvSpPr>
        <p:spPr bwMode="auto">
          <a:xfrm>
            <a:off x="3200400" y="1004888"/>
            <a:ext cx="4686300" cy="519112"/>
          </a:xfrm>
          <a:prstGeom prst="rect">
            <a:avLst/>
          </a:prstGeom>
          <a:noFill/>
          <a:ln w="9525">
            <a:noFill/>
            <a:miter lim="800000"/>
            <a:headEnd/>
            <a:tailEnd/>
          </a:ln>
          <a:effectLst/>
        </p:spPr>
        <p:txBody>
          <a:bodyPr>
            <a:spAutoFit/>
          </a:bodyPr>
          <a:lstStyle/>
          <a:p>
            <a:pPr algn="l" rtl="0"/>
            <a:endParaRPr lang="en-US" altLang="en-US" sz="2800" b="1" kern="1200">
              <a:solidFill>
                <a:srgbClr val="00468F"/>
              </a:solidFill>
              <a:latin typeface="Arial"/>
              <a:ea typeface="+mn-ea"/>
              <a:cs typeface="+mn-cs"/>
            </a:endParaRPr>
          </a:p>
        </p:txBody>
      </p:sp>
      <p:pic>
        <p:nvPicPr>
          <p:cNvPr id="884744" name="Picture 8" descr="eop"/>
          <p:cNvPicPr>
            <a:picLocks noChangeAspect="1" noChangeArrowheads="1"/>
          </p:cNvPicPr>
          <p:nvPr userDrawn="1"/>
        </p:nvPicPr>
        <p:blipFill>
          <a:blip r:embed="rId13"/>
          <a:srcRect/>
          <a:stretch>
            <a:fillRect/>
          </a:stretch>
        </p:blipFill>
        <p:spPr bwMode="auto">
          <a:xfrm>
            <a:off x="0" y="0"/>
            <a:ext cx="9144000" cy="1285875"/>
          </a:xfrm>
          <a:prstGeom prst="rect">
            <a:avLst/>
          </a:prstGeom>
          <a:noFill/>
        </p:spPr>
      </p:pic>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4742">
                                            <p:txEl>
                                              <p:pRg st="0" end="0"/>
                                            </p:txEl>
                                          </p:spTgt>
                                        </p:tgtEl>
                                        <p:attrNameLst>
                                          <p:attrName>style.visibility</p:attrName>
                                        </p:attrNameLst>
                                      </p:cBhvr>
                                      <p:to>
                                        <p:strVal val="visible"/>
                                      </p:to>
                                    </p:set>
                                    <p:animEffect transition="in" filter="wipe(left)">
                                      <p:cBhvr>
                                        <p:cTn id="7" dur="500"/>
                                        <p:tgtEl>
                                          <p:spTgt spid="8847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4742">
                                            <p:txEl>
                                              <p:pRg st="1" end="1"/>
                                            </p:txEl>
                                          </p:spTgt>
                                        </p:tgtEl>
                                        <p:attrNameLst>
                                          <p:attrName>style.visibility</p:attrName>
                                        </p:attrNameLst>
                                      </p:cBhvr>
                                      <p:to>
                                        <p:strVal val="visible"/>
                                      </p:to>
                                    </p:set>
                                    <p:animEffect transition="in" filter="wipe(left)">
                                      <p:cBhvr>
                                        <p:cTn id="12" dur="500"/>
                                        <p:tgtEl>
                                          <p:spTgt spid="8847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4742">
                                            <p:txEl>
                                              <p:pRg st="2" end="2"/>
                                            </p:txEl>
                                          </p:spTgt>
                                        </p:tgtEl>
                                        <p:attrNameLst>
                                          <p:attrName>style.visibility</p:attrName>
                                        </p:attrNameLst>
                                      </p:cBhvr>
                                      <p:to>
                                        <p:strVal val="visible"/>
                                      </p:to>
                                    </p:set>
                                    <p:animEffect transition="in" filter="wipe(left)">
                                      <p:cBhvr>
                                        <p:cTn id="17" dur="500"/>
                                        <p:tgtEl>
                                          <p:spTgt spid="8847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4742">
                                            <p:txEl>
                                              <p:pRg st="3" end="3"/>
                                            </p:txEl>
                                          </p:spTgt>
                                        </p:tgtEl>
                                        <p:attrNameLst>
                                          <p:attrName>style.visibility</p:attrName>
                                        </p:attrNameLst>
                                      </p:cBhvr>
                                      <p:to>
                                        <p:strVal val="visible"/>
                                      </p:to>
                                    </p:set>
                                    <p:animEffect transition="in" filter="wipe(left)">
                                      <p:cBhvr>
                                        <p:cTn id="22" dur="500"/>
                                        <p:tgtEl>
                                          <p:spTgt spid="8847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42"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884742"/>
                        </p:tgtEl>
                        <p:attrNameLst>
                          <p:attrName>style.visibility</p:attrName>
                        </p:attrNameLst>
                      </p:cBhvr>
                      <p:to>
                        <p:strVal val="visible"/>
                      </p:to>
                    </p:set>
                    <p:animEffect transition="in" filter="wipe(left)">
                      <p:cBhvr>
                        <p:cTn dur="500"/>
                        <p:tgtEl>
                          <p:spTgt spid="88474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884742"/>
                        </p:tgtEl>
                        <p:attrNameLst>
                          <p:attrName>style.visibility</p:attrName>
                        </p:attrNameLst>
                      </p:cBhvr>
                      <p:to>
                        <p:strVal val="visible"/>
                      </p:to>
                    </p:set>
                    <p:animEffect transition="in" filter="wipe(left)">
                      <p:cBhvr>
                        <p:cTn dur="500"/>
                        <p:tgtEl>
                          <p:spTgt spid="88474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884742"/>
                        </p:tgtEl>
                        <p:attrNameLst>
                          <p:attrName>style.visibility</p:attrName>
                        </p:attrNameLst>
                      </p:cBhvr>
                      <p:to>
                        <p:strVal val="visible"/>
                      </p:to>
                    </p:set>
                    <p:animEffect transition="in" filter="wipe(left)">
                      <p:cBhvr>
                        <p:cTn dur="500"/>
                        <p:tgtEl>
                          <p:spTgt spid="884742"/>
                        </p:tgtEl>
                      </p:cBhvr>
                    </p:animEffect>
                  </p:childTnLst>
                </p:cTn>
              </p:par>
            </p:tnLst>
          </p:tmpl>
        </p:tmplLst>
      </p:bldP>
    </p:bldLst>
  </p:timing>
  <p:txStyles>
    <p:titleStyle>
      <a:lvl1pPr algn="l" rtl="0" fontAlgn="base">
        <a:spcBef>
          <a:spcPct val="0"/>
        </a:spcBef>
        <a:spcAft>
          <a:spcPct val="0"/>
        </a:spcAft>
        <a:defRPr sz="2600" b="1">
          <a:solidFill>
            <a:schemeClr val="bg1"/>
          </a:solidFill>
          <a:latin typeface="+mj-lt"/>
          <a:ea typeface="+mj-ea"/>
          <a:cs typeface="+mj-cs"/>
        </a:defRPr>
      </a:lvl1pPr>
      <a:lvl2pPr algn="l" rtl="0" fontAlgn="base">
        <a:spcBef>
          <a:spcPct val="0"/>
        </a:spcBef>
        <a:spcAft>
          <a:spcPct val="0"/>
        </a:spcAft>
        <a:defRPr sz="2600" b="1">
          <a:solidFill>
            <a:schemeClr val="bg1"/>
          </a:solidFill>
          <a:latin typeface="Arial" pitchFamily="34" charset="0"/>
        </a:defRPr>
      </a:lvl2pPr>
      <a:lvl3pPr algn="l" rtl="0" fontAlgn="base">
        <a:spcBef>
          <a:spcPct val="0"/>
        </a:spcBef>
        <a:spcAft>
          <a:spcPct val="0"/>
        </a:spcAft>
        <a:defRPr sz="2600" b="1">
          <a:solidFill>
            <a:schemeClr val="bg1"/>
          </a:solidFill>
          <a:latin typeface="Arial" pitchFamily="34" charset="0"/>
        </a:defRPr>
      </a:lvl3pPr>
      <a:lvl4pPr algn="l" rtl="0" fontAlgn="base">
        <a:spcBef>
          <a:spcPct val="0"/>
        </a:spcBef>
        <a:spcAft>
          <a:spcPct val="0"/>
        </a:spcAft>
        <a:defRPr sz="2600" b="1">
          <a:solidFill>
            <a:schemeClr val="bg1"/>
          </a:solidFill>
          <a:latin typeface="Arial" pitchFamily="34" charset="0"/>
        </a:defRPr>
      </a:lvl4pPr>
      <a:lvl5pPr algn="l" rtl="0" fontAlgn="base">
        <a:spcBef>
          <a:spcPct val="0"/>
        </a:spcBef>
        <a:spcAft>
          <a:spcPct val="0"/>
        </a:spcAft>
        <a:defRPr sz="2600" b="1">
          <a:solidFill>
            <a:schemeClr val="bg1"/>
          </a:solidFill>
          <a:latin typeface="Arial" pitchFamily="34" charset="0"/>
        </a:defRPr>
      </a:lvl5pPr>
      <a:lvl6pPr marL="457200" algn="l" rtl="0" fontAlgn="base">
        <a:spcBef>
          <a:spcPct val="0"/>
        </a:spcBef>
        <a:spcAft>
          <a:spcPct val="0"/>
        </a:spcAft>
        <a:defRPr sz="2600" b="1">
          <a:solidFill>
            <a:schemeClr val="bg1"/>
          </a:solidFill>
          <a:latin typeface="Arial" pitchFamily="34" charset="0"/>
        </a:defRPr>
      </a:lvl6pPr>
      <a:lvl7pPr marL="914400" algn="l" rtl="0" fontAlgn="base">
        <a:spcBef>
          <a:spcPct val="0"/>
        </a:spcBef>
        <a:spcAft>
          <a:spcPct val="0"/>
        </a:spcAft>
        <a:defRPr sz="2600" b="1">
          <a:solidFill>
            <a:schemeClr val="bg1"/>
          </a:solidFill>
          <a:latin typeface="Arial" pitchFamily="34" charset="0"/>
        </a:defRPr>
      </a:lvl7pPr>
      <a:lvl8pPr marL="1371600" algn="l" rtl="0" fontAlgn="base">
        <a:spcBef>
          <a:spcPct val="0"/>
        </a:spcBef>
        <a:spcAft>
          <a:spcPct val="0"/>
        </a:spcAft>
        <a:defRPr sz="2600" b="1">
          <a:solidFill>
            <a:schemeClr val="bg1"/>
          </a:solidFill>
          <a:latin typeface="Arial" pitchFamily="34" charset="0"/>
        </a:defRPr>
      </a:lvl8pPr>
      <a:lvl9pPr marL="1828800" algn="l" rtl="0" fontAlgn="base">
        <a:spcBef>
          <a:spcPct val="0"/>
        </a:spcBef>
        <a:spcAft>
          <a:spcPct val="0"/>
        </a:spcAft>
        <a:defRPr sz="2600" b="1">
          <a:solidFill>
            <a:schemeClr val="bg1"/>
          </a:solidFill>
          <a:latin typeface="Arial" pitchFamily="34" charset="0"/>
        </a:defRPr>
      </a:lvl9pPr>
    </p:titleStyle>
    <p:bodyStyle>
      <a:lvl1pPr marL="342900" indent="-342900" algn="l" rtl="0" fontAlgn="base">
        <a:spcBef>
          <a:spcPct val="20000"/>
        </a:spcBef>
        <a:spcAft>
          <a:spcPct val="0"/>
        </a:spcAft>
        <a:buClr>
          <a:srgbClr val="00468F"/>
        </a:buClr>
        <a:buFont typeface="Webdings" pitchFamily="18" charset="2"/>
        <a:buChar char="&lt;"/>
        <a:defRPr sz="2800" b="1">
          <a:solidFill>
            <a:srgbClr val="00468F"/>
          </a:solidFill>
          <a:latin typeface="+mn-lt"/>
          <a:ea typeface="+mn-ea"/>
          <a:cs typeface="+mn-cs"/>
        </a:defRPr>
      </a:lvl1pPr>
      <a:lvl2pPr marL="457200" algn="l" rtl="0" fontAlgn="base">
        <a:lnSpc>
          <a:spcPct val="105000"/>
        </a:lnSpc>
        <a:spcBef>
          <a:spcPct val="50000"/>
        </a:spcBef>
        <a:spcAft>
          <a:spcPct val="0"/>
        </a:spcAft>
        <a:defRPr sz="2400">
          <a:solidFill>
            <a:schemeClr val="tx1"/>
          </a:solidFill>
          <a:latin typeface="+mn-lt"/>
        </a:defRPr>
      </a:lvl2pPr>
      <a:lvl3pPr marL="1143000" indent="-228600" algn="l" rtl="0" fontAlgn="base">
        <a:spcBef>
          <a:spcPct val="20000"/>
        </a:spcBef>
        <a:spcAft>
          <a:spcPct val="0"/>
        </a:spcAft>
        <a:buClr>
          <a:srgbClr val="00468F"/>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17506" name="Picture 2" descr="eoyl"/>
          <p:cNvPicPr>
            <a:picLocks noChangeAspect="1" noChangeArrowheads="1"/>
          </p:cNvPicPr>
          <p:nvPr userDrawn="1"/>
        </p:nvPicPr>
        <p:blipFill>
          <a:blip r:embed="rId13"/>
          <a:srcRect/>
          <a:stretch>
            <a:fillRect/>
          </a:stretch>
        </p:blipFill>
        <p:spPr bwMode="auto">
          <a:xfrm>
            <a:off x="0" y="0"/>
            <a:ext cx="9144000" cy="1289050"/>
          </a:xfrm>
          <a:prstGeom prst="rect">
            <a:avLst/>
          </a:prstGeom>
          <a:noFill/>
        </p:spPr>
      </p:pic>
      <p:sp>
        <p:nvSpPr>
          <p:cNvPr id="917507" name="Rectangle 3"/>
          <p:cNvSpPr>
            <a:spLocks noChangeArrowheads="1"/>
          </p:cNvSpPr>
          <p:nvPr userDrawn="1"/>
        </p:nvSpPr>
        <p:spPr bwMode="auto">
          <a:xfrm>
            <a:off x="3200400" y="1004888"/>
            <a:ext cx="4686300" cy="519112"/>
          </a:xfrm>
          <a:prstGeom prst="rect">
            <a:avLst/>
          </a:prstGeom>
          <a:noFill/>
          <a:ln w="9525">
            <a:noFill/>
            <a:miter lim="800000"/>
            <a:headEnd/>
            <a:tailEnd/>
          </a:ln>
          <a:effectLst/>
        </p:spPr>
        <p:txBody>
          <a:bodyPr>
            <a:spAutoFit/>
          </a:bodyPr>
          <a:lstStyle/>
          <a:p>
            <a:pPr algn="l" rtl="0"/>
            <a:endParaRPr lang="en-US" altLang="en-US" sz="2800" b="1" kern="1200">
              <a:solidFill>
                <a:srgbClr val="00468F"/>
              </a:solidFill>
              <a:latin typeface="Arial"/>
              <a:ea typeface="+mn-ea"/>
              <a:cs typeface="+mn-cs"/>
            </a:endParaRP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rgbClr val="000000"/>
          </a:solidFill>
          <a:latin typeface="+mn-lt"/>
          <a:ea typeface="+mn-ea"/>
          <a:cs typeface="+mn-cs"/>
        </a:defRPr>
      </a:lvl1pPr>
      <a:lvl2pPr marL="742950" indent="-285750" algn="l" rtl="0" fontAlgn="base">
        <a:spcBef>
          <a:spcPct val="20000"/>
        </a:spcBef>
        <a:spcAft>
          <a:spcPct val="0"/>
        </a:spcAft>
        <a:buChar char="–"/>
        <a:defRPr sz="2800">
          <a:solidFill>
            <a:srgbClr val="000000"/>
          </a:solidFill>
          <a:latin typeface="+mn-lt"/>
        </a:defRPr>
      </a:lvl2pPr>
      <a:lvl3pPr marL="1143000" indent="-228600" algn="l" rtl="0" fontAlgn="base">
        <a:spcBef>
          <a:spcPct val="20000"/>
        </a:spcBef>
        <a:spcAft>
          <a:spcPct val="0"/>
        </a:spcAft>
        <a:buChar char="•"/>
        <a:defRPr sz="2400">
          <a:solidFill>
            <a:srgbClr val="000000"/>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75842" name="Rectangle 2"/>
          <p:cNvSpPr>
            <a:spLocks noGrp="1" noChangeArrowheads="1"/>
          </p:cNvSpPr>
          <p:nvPr>
            <p:ph type="body" idx="1"/>
          </p:nvPr>
        </p:nvSpPr>
        <p:spPr bwMode="auto">
          <a:xfrm>
            <a:off x="381000" y="1905000"/>
            <a:ext cx="41148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r>
              <a:rPr lang="en-US" altLang="en-US" smtClean="0"/>
              <a:t> when second level runs longer than one line we want no hanging indent</a:t>
            </a:r>
          </a:p>
          <a:p>
            <a:pPr lvl="1"/>
            <a:r>
              <a:rPr lang="en-US" altLang="en-US" smtClean="0"/>
              <a:t>I’ve also set the gap between points at 0.5 lines.</a:t>
            </a:r>
            <a:endParaRPr lang="en-CA" altLang="en-US" smtClean="0"/>
          </a:p>
          <a:p>
            <a:pPr lvl="2"/>
            <a:r>
              <a:rPr lang="en-CA" altLang="en-US" smtClean="0"/>
              <a:t>Third level</a:t>
            </a:r>
          </a:p>
        </p:txBody>
      </p:sp>
      <p:pic>
        <p:nvPicPr>
          <p:cNvPr id="675843" name="Picture 3" descr="eogloecon"/>
          <p:cNvPicPr>
            <a:picLocks noChangeAspect="1" noChangeArrowheads="1"/>
          </p:cNvPicPr>
          <p:nvPr userDrawn="1"/>
        </p:nvPicPr>
        <p:blipFill>
          <a:blip r:embed="rId13"/>
          <a:srcRect/>
          <a:stretch>
            <a:fillRect/>
          </a:stretch>
        </p:blipFill>
        <p:spPr bwMode="auto">
          <a:xfrm>
            <a:off x="0" y="0"/>
            <a:ext cx="9144000" cy="1292225"/>
          </a:xfrm>
          <a:prstGeom prst="rect">
            <a:avLst/>
          </a:prstGeom>
          <a:noFill/>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5842">
                                            <p:txEl>
                                              <p:pRg st="0" end="0"/>
                                            </p:txEl>
                                          </p:spTgt>
                                        </p:tgtEl>
                                        <p:attrNameLst>
                                          <p:attrName>style.visibility</p:attrName>
                                        </p:attrNameLst>
                                      </p:cBhvr>
                                      <p:to>
                                        <p:strVal val="visible"/>
                                      </p:to>
                                    </p:set>
                                    <p:animEffect transition="in" filter="wipe(left)">
                                      <p:cBhvr>
                                        <p:cTn id="7" dur="500"/>
                                        <p:tgtEl>
                                          <p:spTgt spid="6758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5842">
                                            <p:txEl>
                                              <p:pRg st="1" end="1"/>
                                            </p:txEl>
                                          </p:spTgt>
                                        </p:tgtEl>
                                        <p:attrNameLst>
                                          <p:attrName>style.visibility</p:attrName>
                                        </p:attrNameLst>
                                      </p:cBhvr>
                                      <p:to>
                                        <p:strVal val="visible"/>
                                      </p:to>
                                    </p:set>
                                    <p:animEffect transition="in" filter="wipe(left)">
                                      <p:cBhvr>
                                        <p:cTn id="12" dur="500"/>
                                        <p:tgtEl>
                                          <p:spTgt spid="6758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5842">
                                            <p:txEl>
                                              <p:pRg st="2" end="2"/>
                                            </p:txEl>
                                          </p:spTgt>
                                        </p:tgtEl>
                                        <p:attrNameLst>
                                          <p:attrName>style.visibility</p:attrName>
                                        </p:attrNameLst>
                                      </p:cBhvr>
                                      <p:to>
                                        <p:strVal val="visible"/>
                                      </p:to>
                                    </p:set>
                                    <p:animEffect transition="in" filter="wipe(left)">
                                      <p:cBhvr>
                                        <p:cTn id="17" dur="500"/>
                                        <p:tgtEl>
                                          <p:spTgt spid="6758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75842">
                                            <p:txEl>
                                              <p:pRg st="3" end="3"/>
                                            </p:txEl>
                                          </p:spTgt>
                                        </p:tgtEl>
                                        <p:attrNameLst>
                                          <p:attrName>style.visibility</p:attrName>
                                        </p:attrNameLst>
                                      </p:cBhvr>
                                      <p:to>
                                        <p:strVal val="visible"/>
                                      </p:to>
                                    </p:set>
                                    <p:animEffect transition="in" filter="wipe(left)">
                                      <p:cBhvr>
                                        <p:cTn id="22" dur="500"/>
                                        <p:tgtEl>
                                          <p:spTgt spid="6758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42"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675842"/>
                        </p:tgtEl>
                        <p:attrNameLst>
                          <p:attrName>style.visibility</p:attrName>
                        </p:attrNameLst>
                      </p:cBhvr>
                      <p:to>
                        <p:strVal val="visible"/>
                      </p:to>
                    </p:set>
                    <p:animEffect transition="in" filter="wipe(left)">
                      <p:cBhvr>
                        <p:cTn dur="500"/>
                        <p:tgtEl>
                          <p:spTgt spid="67584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675842"/>
                        </p:tgtEl>
                        <p:attrNameLst>
                          <p:attrName>style.visibility</p:attrName>
                        </p:attrNameLst>
                      </p:cBhvr>
                      <p:to>
                        <p:strVal val="visible"/>
                      </p:to>
                    </p:set>
                    <p:animEffect transition="in" filter="wipe(left)">
                      <p:cBhvr>
                        <p:cTn dur="500"/>
                        <p:tgtEl>
                          <p:spTgt spid="67584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675842"/>
                        </p:tgtEl>
                        <p:attrNameLst>
                          <p:attrName>style.visibility</p:attrName>
                        </p:attrNameLst>
                      </p:cBhvr>
                      <p:to>
                        <p:strVal val="visible"/>
                      </p:to>
                    </p:set>
                    <p:animEffect transition="in" filter="wipe(left)">
                      <p:cBhvr>
                        <p:cTn dur="500"/>
                        <p:tgtEl>
                          <p:spTgt spid="675842"/>
                        </p:tgtEl>
                      </p:cBhvr>
                    </p:animEffect>
                  </p:childTnLst>
                </p:cTn>
              </p:par>
            </p:tnLst>
          </p:tmpl>
        </p:tmplLst>
      </p:bldP>
    </p:bldLst>
  </p:timing>
  <p:txStyles>
    <p:titleStyle>
      <a:lvl1pPr algn="l" rtl="0" fontAlgn="base">
        <a:spcBef>
          <a:spcPct val="0"/>
        </a:spcBef>
        <a:spcAft>
          <a:spcPct val="0"/>
        </a:spcAft>
        <a:defRPr sz="2600" b="1">
          <a:solidFill>
            <a:schemeClr val="bg1"/>
          </a:solidFill>
          <a:latin typeface="+mj-lt"/>
          <a:ea typeface="+mj-ea"/>
          <a:cs typeface="+mj-cs"/>
        </a:defRPr>
      </a:lvl1pPr>
      <a:lvl2pPr algn="l" rtl="0" fontAlgn="base">
        <a:spcBef>
          <a:spcPct val="0"/>
        </a:spcBef>
        <a:spcAft>
          <a:spcPct val="0"/>
        </a:spcAft>
        <a:defRPr sz="2600" b="1">
          <a:solidFill>
            <a:schemeClr val="bg1"/>
          </a:solidFill>
          <a:latin typeface="Arial" pitchFamily="34" charset="0"/>
        </a:defRPr>
      </a:lvl2pPr>
      <a:lvl3pPr algn="l" rtl="0" fontAlgn="base">
        <a:spcBef>
          <a:spcPct val="0"/>
        </a:spcBef>
        <a:spcAft>
          <a:spcPct val="0"/>
        </a:spcAft>
        <a:defRPr sz="2600" b="1">
          <a:solidFill>
            <a:schemeClr val="bg1"/>
          </a:solidFill>
          <a:latin typeface="Arial" pitchFamily="34" charset="0"/>
        </a:defRPr>
      </a:lvl3pPr>
      <a:lvl4pPr algn="l" rtl="0" fontAlgn="base">
        <a:spcBef>
          <a:spcPct val="0"/>
        </a:spcBef>
        <a:spcAft>
          <a:spcPct val="0"/>
        </a:spcAft>
        <a:defRPr sz="2600" b="1">
          <a:solidFill>
            <a:schemeClr val="bg1"/>
          </a:solidFill>
          <a:latin typeface="Arial" pitchFamily="34" charset="0"/>
        </a:defRPr>
      </a:lvl4pPr>
      <a:lvl5pPr algn="l" rtl="0" fontAlgn="base">
        <a:spcBef>
          <a:spcPct val="0"/>
        </a:spcBef>
        <a:spcAft>
          <a:spcPct val="0"/>
        </a:spcAft>
        <a:defRPr sz="2600" b="1">
          <a:solidFill>
            <a:schemeClr val="bg1"/>
          </a:solidFill>
          <a:latin typeface="Arial" pitchFamily="34" charset="0"/>
        </a:defRPr>
      </a:lvl5pPr>
      <a:lvl6pPr marL="457200" algn="l" rtl="0" fontAlgn="base">
        <a:spcBef>
          <a:spcPct val="0"/>
        </a:spcBef>
        <a:spcAft>
          <a:spcPct val="0"/>
        </a:spcAft>
        <a:defRPr sz="2600" b="1">
          <a:solidFill>
            <a:schemeClr val="bg1"/>
          </a:solidFill>
          <a:latin typeface="Arial" pitchFamily="34" charset="0"/>
        </a:defRPr>
      </a:lvl6pPr>
      <a:lvl7pPr marL="914400" algn="l" rtl="0" fontAlgn="base">
        <a:spcBef>
          <a:spcPct val="0"/>
        </a:spcBef>
        <a:spcAft>
          <a:spcPct val="0"/>
        </a:spcAft>
        <a:defRPr sz="2600" b="1">
          <a:solidFill>
            <a:schemeClr val="bg1"/>
          </a:solidFill>
          <a:latin typeface="Arial" pitchFamily="34" charset="0"/>
        </a:defRPr>
      </a:lvl7pPr>
      <a:lvl8pPr marL="1371600" algn="l" rtl="0" fontAlgn="base">
        <a:spcBef>
          <a:spcPct val="0"/>
        </a:spcBef>
        <a:spcAft>
          <a:spcPct val="0"/>
        </a:spcAft>
        <a:defRPr sz="2600" b="1">
          <a:solidFill>
            <a:schemeClr val="bg1"/>
          </a:solidFill>
          <a:latin typeface="Arial" pitchFamily="34" charset="0"/>
        </a:defRPr>
      </a:lvl8pPr>
      <a:lvl9pPr marL="1828800" algn="l" rtl="0" fontAlgn="base">
        <a:spcBef>
          <a:spcPct val="0"/>
        </a:spcBef>
        <a:spcAft>
          <a:spcPct val="0"/>
        </a:spcAft>
        <a:defRPr sz="2600" b="1">
          <a:solidFill>
            <a:schemeClr val="bg1"/>
          </a:solidFill>
          <a:latin typeface="Arial" pitchFamily="34" charset="0"/>
        </a:defRPr>
      </a:lvl9pPr>
    </p:titleStyle>
    <p:bodyStyle>
      <a:lvl1pPr marL="342900" indent="-342900" algn="l" rtl="0" fontAlgn="base">
        <a:spcBef>
          <a:spcPct val="20000"/>
        </a:spcBef>
        <a:spcAft>
          <a:spcPct val="0"/>
        </a:spcAft>
        <a:buClr>
          <a:srgbClr val="00468F"/>
        </a:buClr>
        <a:buFont typeface="Webdings" pitchFamily="18" charset="2"/>
        <a:buChar char="&lt;"/>
        <a:defRPr sz="2800" b="1">
          <a:solidFill>
            <a:srgbClr val="00468F"/>
          </a:solidFill>
          <a:latin typeface="+mn-lt"/>
          <a:ea typeface="+mn-ea"/>
          <a:cs typeface="+mn-cs"/>
        </a:defRPr>
      </a:lvl1pPr>
      <a:lvl2pPr marL="457200" algn="l" rtl="0" fontAlgn="base">
        <a:lnSpc>
          <a:spcPct val="105000"/>
        </a:lnSpc>
        <a:spcBef>
          <a:spcPct val="50000"/>
        </a:spcBef>
        <a:spcAft>
          <a:spcPct val="0"/>
        </a:spcAft>
        <a:defRPr sz="2400">
          <a:solidFill>
            <a:schemeClr val="tx1"/>
          </a:solidFill>
          <a:latin typeface="+mn-lt"/>
        </a:defRPr>
      </a:lvl2pPr>
      <a:lvl3pPr marL="1143000" indent="-228600" algn="l" rtl="0" fontAlgn="base">
        <a:spcBef>
          <a:spcPct val="20000"/>
        </a:spcBef>
        <a:spcAft>
          <a:spcPct val="0"/>
        </a:spcAft>
        <a:buClr>
          <a:srgbClr val="00468F"/>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84742" name="Rectangle 6"/>
          <p:cNvSpPr>
            <a:spLocks noGrp="1" noChangeArrowheads="1"/>
          </p:cNvSpPr>
          <p:nvPr>
            <p:ph type="body" idx="1"/>
          </p:nvPr>
        </p:nvSpPr>
        <p:spPr bwMode="auto">
          <a:xfrm>
            <a:off x="381000" y="1905000"/>
            <a:ext cx="41148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r>
              <a:rPr lang="en-US" altLang="en-US" smtClean="0"/>
              <a:t> when second level runs longer than one line we want no hanging indent</a:t>
            </a:r>
          </a:p>
          <a:p>
            <a:pPr lvl="1"/>
            <a:r>
              <a:rPr lang="en-US" altLang="en-US" smtClean="0"/>
              <a:t>I’ve also set the gap between points at 0.5 lines.</a:t>
            </a:r>
            <a:endParaRPr lang="en-CA" altLang="en-US" smtClean="0"/>
          </a:p>
          <a:p>
            <a:pPr lvl="2"/>
            <a:r>
              <a:rPr lang="en-CA" altLang="en-US" smtClean="0"/>
              <a:t>Third level</a:t>
            </a:r>
          </a:p>
        </p:txBody>
      </p:sp>
      <p:sp>
        <p:nvSpPr>
          <p:cNvPr id="884743" name="Rectangle 7"/>
          <p:cNvSpPr>
            <a:spLocks noChangeArrowheads="1"/>
          </p:cNvSpPr>
          <p:nvPr userDrawn="1"/>
        </p:nvSpPr>
        <p:spPr bwMode="auto">
          <a:xfrm>
            <a:off x="3200400" y="1004888"/>
            <a:ext cx="4686300" cy="519112"/>
          </a:xfrm>
          <a:prstGeom prst="rect">
            <a:avLst/>
          </a:prstGeom>
          <a:noFill/>
          <a:ln w="9525">
            <a:noFill/>
            <a:miter lim="800000"/>
            <a:headEnd/>
            <a:tailEnd/>
          </a:ln>
          <a:effectLst/>
        </p:spPr>
        <p:txBody>
          <a:bodyPr>
            <a:spAutoFit/>
          </a:bodyPr>
          <a:lstStyle/>
          <a:p>
            <a:endParaRPr lang="en-US" altLang="en-US" sz="2800" b="1">
              <a:solidFill>
                <a:srgbClr val="00468F"/>
              </a:solidFill>
            </a:endParaRPr>
          </a:p>
        </p:txBody>
      </p:sp>
      <p:pic>
        <p:nvPicPr>
          <p:cNvPr id="884744" name="Picture 8" descr="eop"/>
          <p:cNvPicPr>
            <a:picLocks noChangeAspect="1" noChangeArrowheads="1"/>
          </p:cNvPicPr>
          <p:nvPr userDrawn="1"/>
        </p:nvPicPr>
        <p:blipFill>
          <a:blip r:embed="rId13"/>
          <a:srcRect/>
          <a:stretch>
            <a:fillRect/>
          </a:stretch>
        </p:blipFill>
        <p:spPr bwMode="auto">
          <a:xfrm>
            <a:off x="0" y="0"/>
            <a:ext cx="9144000" cy="1285875"/>
          </a:xfrm>
          <a:prstGeom prst="rect">
            <a:avLst/>
          </a:prstGeom>
          <a:noFill/>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4742">
                                            <p:txEl>
                                              <p:pRg st="0" end="0"/>
                                            </p:txEl>
                                          </p:spTgt>
                                        </p:tgtEl>
                                        <p:attrNameLst>
                                          <p:attrName>style.visibility</p:attrName>
                                        </p:attrNameLst>
                                      </p:cBhvr>
                                      <p:to>
                                        <p:strVal val="visible"/>
                                      </p:to>
                                    </p:set>
                                    <p:animEffect transition="in" filter="wipe(left)">
                                      <p:cBhvr>
                                        <p:cTn id="7" dur="500"/>
                                        <p:tgtEl>
                                          <p:spTgt spid="8847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4742">
                                            <p:txEl>
                                              <p:pRg st="1" end="1"/>
                                            </p:txEl>
                                          </p:spTgt>
                                        </p:tgtEl>
                                        <p:attrNameLst>
                                          <p:attrName>style.visibility</p:attrName>
                                        </p:attrNameLst>
                                      </p:cBhvr>
                                      <p:to>
                                        <p:strVal val="visible"/>
                                      </p:to>
                                    </p:set>
                                    <p:animEffect transition="in" filter="wipe(left)">
                                      <p:cBhvr>
                                        <p:cTn id="12" dur="500"/>
                                        <p:tgtEl>
                                          <p:spTgt spid="8847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4742">
                                            <p:txEl>
                                              <p:pRg st="2" end="2"/>
                                            </p:txEl>
                                          </p:spTgt>
                                        </p:tgtEl>
                                        <p:attrNameLst>
                                          <p:attrName>style.visibility</p:attrName>
                                        </p:attrNameLst>
                                      </p:cBhvr>
                                      <p:to>
                                        <p:strVal val="visible"/>
                                      </p:to>
                                    </p:set>
                                    <p:animEffect transition="in" filter="wipe(left)">
                                      <p:cBhvr>
                                        <p:cTn id="17" dur="500"/>
                                        <p:tgtEl>
                                          <p:spTgt spid="8847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4742">
                                            <p:txEl>
                                              <p:pRg st="3" end="3"/>
                                            </p:txEl>
                                          </p:spTgt>
                                        </p:tgtEl>
                                        <p:attrNameLst>
                                          <p:attrName>style.visibility</p:attrName>
                                        </p:attrNameLst>
                                      </p:cBhvr>
                                      <p:to>
                                        <p:strVal val="visible"/>
                                      </p:to>
                                    </p:set>
                                    <p:animEffect transition="in" filter="wipe(left)">
                                      <p:cBhvr>
                                        <p:cTn id="22" dur="500"/>
                                        <p:tgtEl>
                                          <p:spTgt spid="8847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42"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884742"/>
                        </p:tgtEl>
                        <p:attrNameLst>
                          <p:attrName>style.visibility</p:attrName>
                        </p:attrNameLst>
                      </p:cBhvr>
                      <p:to>
                        <p:strVal val="visible"/>
                      </p:to>
                    </p:set>
                    <p:animEffect transition="in" filter="wipe(left)">
                      <p:cBhvr>
                        <p:cTn dur="500"/>
                        <p:tgtEl>
                          <p:spTgt spid="88474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884742"/>
                        </p:tgtEl>
                        <p:attrNameLst>
                          <p:attrName>style.visibility</p:attrName>
                        </p:attrNameLst>
                      </p:cBhvr>
                      <p:to>
                        <p:strVal val="visible"/>
                      </p:to>
                    </p:set>
                    <p:animEffect transition="in" filter="wipe(left)">
                      <p:cBhvr>
                        <p:cTn dur="500"/>
                        <p:tgtEl>
                          <p:spTgt spid="88474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884742"/>
                        </p:tgtEl>
                        <p:attrNameLst>
                          <p:attrName>style.visibility</p:attrName>
                        </p:attrNameLst>
                      </p:cBhvr>
                      <p:to>
                        <p:strVal val="visible"/>
                      </p:to>
                    </p:set>
                    <p:animEffect transition="in" filter="wipe(left)">
                      <p:cBhvr>
                        <p:cTn dur="500"/>
                        <p:tgtEl>
                          <p:spTgt spid="884742"/>
                        </p:tgtEl>
                      </p:cBhvr>
                    </p:animEffect>
                  </p:childTnLst>
                </p:cTn>
              </p:par>
            </p:tnLst>
          </p:tmpl>
        </p:tmplLst>
      </p:bldP>
    </p:bldLst>
  </p:timing>
  <p:txStyles>
    <p:titleStyle>
      <a:lvl1pPr algn="l" rtl="0" fontAlgn="base">
        <a:spcBef>
          <a:spcPct val="0"/>
        </a:spcBef>
        <a:spcAft>
          <a:spcPct val="0"/>
        </a:spcAft>
        <a:defRPr sz="2600" b="1">
          <a:solidFill>
            <a:schemeClr val="bg1"/>
          </a:solidFill>
          <a:latin typeface="+mj-lt"/>
          <a:ea typeface="+mj-ea"/>
          <a:cs typeface="+mj-cs"/>
        </a:defRPr>
      </a:lvl1pPr>
      <a:lvl2pPr algn="l" rtl="0" fontAlgn="base">
        <a:spcBef>
          <a:spcPct val="0"/>
        </a:spcBef>
        <a:spcAft>
          <a:spcPct val="0"/>
        </a:spcAft>
        <a:defRPr sz="2600" b="1">
          <a:solidFill>
            <a:schemeClr val="bg1"/>
          </a:solidFill>
          <a:latin typeface="Arial" pitchFamily="34" charset="0"/>
        </a:defRPr>
      </a:lvl2pPr>
      <a:lvl3pPr algn="l" rtl="0" fontAlgn="base">
        <a:spcBef>
          <a:spcPct val="0"/>
        </a:spcBef>
        <a:spcAft>
          <a:spcPct val="0"/>
        </a:spcAft>
        <a:defRPr sz="2600" b="1">
          <a:solidFill>
            <a:schemeClr val="bg1"/>
          </a:solidFill>
          <a:latin typeface="Arial" pitchFamily="34" charset="0"/>
        </a:defRPr>
      </a:lvl3pPr>
      <a:lvl4pPr algn="l" rtl="0" fontAlgn="base">
        <a:spcBef>
          <a:spcPct val="0"/>
        </a:spcBef>
        <a:spcAft>
          <a:spcPct val="0"/>
        </a:spcAft>
        <a:defRPr sz="2600" b="1">
          <a:solidFill>
            <a:schemeClr val="bg1"/>
          </a:solidFill>
          <a:latin typeface="Arial" pitchFamily="34" charset="0"/>
        </a:defRPr>
      </a:lvl4pPr>
      <a:lvl5pPr algn="l" rtl="0" fontAlgn="base">
        <a:spcBef>
          <a:spcPct val="0"/>
        </a:spcBef>
        <a:spcAft>
          <a:spcPct val="0"/>
        </a:spcAft>
        <a:defRPr sz="2600" b="1">
          <a:solidFill>
            <a:schemeClr val="bg1"/>
          </a:solidFill>
          <a:latin typeface="Arial" pitchFamily="34" charset="0"/>
        </a:defRPr>
      </a:lvl5pPr>
      <a:lvl6pPr marL="457200" algn="l" rtl="0" fontAlgn="base">
        <a:spcBef>
          <a:spcPct val="0"/>
        </a:spcBef>
        <a:spcAft>
          <a:spcPct val="0"/>
        </a:spcAft>
        <a:defRPr sz="2600" b="1">
          <a:solidFill>
            <a:schemeClr val="bg1"/>
          </a:solidFill>
          <a:latin typeface="Arial" pitchFamily="34" charset="0"/>
        </a:defRPr>
      </a:lvl6pPr>
      <a:lvl7pPr marL="914400" algn="l" rtl="0" fontAlgn="base">
        <a:spcBef>
          <a:spcPct val="0"/>
        </a:spcBef>
        <a:spcAft>
          <a:spcPct val="0"/>
        </a:spcAft>
        <a:defRPr sz="2600" b="1">
          <a:solidFill>
            <a:schemeClr val="bg1"/>
          </a:solidFill>
          <a:latin typeface="Arial" pitchFamily="34" charset="0"/>
        </a:defRPr>
      </a:lvl7pPr>
      <a:lvl8pPr marL="1371600" algn="l" rtl="0" fontAlgn="base">
        <a:spcBef>
          <a:spcPct val="0"/>
        </a:spcBef>
        <a:spcAft>
          <a:spcPct val="0"/>
        </a:spcAft>
        <a:defRPr sz="2600" b="1">
          <a:solidFill>
            <a:schemeClr val="bg1"/>
          </a:solidFill>
          <a:latin typeface="Arial" pitchFamily="34" charset="0"/>
        </a:defRPr>
      </a:lvl8pPr>
      <a:lvl9pPr marL="1828800" algn="l" rtl="0" fontAlgn="base">
        <a:spcBef>
          <a:spcPct val="0"/>
        </a:spcBef>
        <a:spcAft>
          <a:spcPct val="0"/>
        </a:spcAft>
        <a:defRPr sz="2600" b="1">
          <a:solidFill>
            <a:schemeClr val="bg1"/>
          </a:solidFill>
          <a:latin typeface="Arial" pitchFamily="34" charset="0"/>
        </a:defRPr>
      </a:lvl9pPr>
    </p:titleStyle>
    <p:bodyStyle>
      <a:lvl1pPr marL="342900" indent="-342900" algn="l" rtl="0" fontAlgn="base">
        <a:spcBef>
          <a:spcPct val="20000"/>
        </a:spcBef>
        <a:spcAft>
          <a:spcPct val="0"/>
        </a:spcAft>
        <a:buClr>
          <a:srgbClr val="00468F"/>
        </a:buClr>
        <a:buFont typeface="Webdings" pitchFamily="18" charset="2"/>
        <a:buChar char="&lt;"/>
        <a:defRPr sz="2800" b="1">
          <a:solidFill>
            <a:srgbClr val="00468F"/>
          </a:solidFill>
          <a:latin typeface="+mn-lt"/>
          <a:ea typeface="+mn-ea"/>
          <a:cs typeface="+mn-cs"/>
        </a:defRPr>
      </a:lvl1pPr>
      <a:lvl2pPr marL="457200" algn="l" rtl="0" fontAlgn="base">
        <a:lnSpc>
          <a:spcPct val="105000"/>
        </a:lnSpc>
        <a:spcBef>
          <a:spcPct val="50000"/>
        </a:spcBef>
        <a:spcAft>
          <a:spcPct val="0"/>
        </a:spcAft>
        <a:defRPr sz="2400">
          <a:solidFill>
            <a:schemeClr val="tx1"/>
          </a:solidFill>
          <a:latin typeface="+mn-lt"/>
        </a:defRPr>
      </a:lvl2pPr>
      <a:lvl3pPr marL="1143000" indent="-228600" algn="l" rtl="0" fontAlgn="base">
        <a:spcBef>
          <a:spcPct val="20000"/>
        </a:spcBef>
        <a:spcAft>
          <a:spcPct val="0"/>
        </a:spcAft>
        <a:buClr>
          <a:srgbClr val="00468F"/>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83718" name="Rectangle 6"/>
          <p:cNvSpPr>
            <a:spLocks noGrp="1" noChangeArrowheads="1"/>
          </p:cNvSpPr>
          <p:nvPr>
            <p:ph type="body" idx="1"/>
          </p:nvPr>
        </p:nvSpPr>
        <p:spPr bwMode="auto">
          <a:xfrm>
            <a:off x="381000" y="1905000"/>
            <a:ext cx="41148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r>
              <a:rPr lang="en-US" altLang="en-US" smtClean="0"/>
              <a:t> when second level runs longer than one line we want no hanging indent</a:t>
            </a:r>
          </a:p>
          <a:p>
            <a:pPr lvl="1"/>
            <a:r>
              <a:rPr lang="en-US" altLang="en-US" smtClean="0"/>
              <a:t>I’ve also set the gap between points at 0.5 lines.</a:t>
            </a:r>
            <a:endParaRPr lang="en-CA" altLang="en-US" smtClean="0"/>
          </a:p>
          <a:p>
            <a:pPr lvl="2"/>
            <a:r>
              <a:rPr lang="en-CA" altLang="en-US" smtClean="0"/>
              <a:t>Third level</a:t>
            </a:r>
          </a:p>
        </p:txBody>
      </p:sp>
      <p:pic>
        <p:nvPicPr>
          <p:cNvPr id="883719" name="Picture 7" descr="eogloecon"/>
          <p:cNvPicPr>
            <a:picLocks noChangeAspect="1" noChangeArrowheads="1"/>
          </p:cNvPicPr>
          <p:nvPr userDrawn="1"/>
        </p:nvPicPr>
        <p:blipFill>
          <a:blip r:embed="rId13"/>
          <a:srcRect/>
          <a:stretch>
            <a:fillRect/>
          </a:stretch>
        </p:blipFill>
        <p:spPr bwMode="auto">
          <a:xfrm>
            <a:off x="0" y="0"/>
            <a:ext cx="9144000" cy="1292225"/>
          </a:xfrm>
          <a:prstGeom prst="rect">
            <a:avLst/>
          </a:prstGeom>
          <a:noFill/>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3718">
                                            <p:txEl>
                                              <p:pRg st="0" end="0"/>
                                            </p:txEl>
                                          </p:spTgt>
                                        </p:tgtEl>
                                        <p:attrNameLst>
                                          <p:attrName>style.visibility</p:attrName>
                                        </p:attrNameLst>
                                      </p:cBhvr>
                                      <p:to>
                                        <p:strVal val="visible"/>
                                      </p:to>
                                    </p:set>
                                    <p:animEffect transition="in" filter="wipe(left)">
                                      <p:cBhvr>
                                        <p:cTn id="7" dur="500"/>
                                        <p:tgtEl>
                                          <p:spTgt spid="8837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3718">
                                            <p:txEl>
                                              <p:pRg st="1" end="1"/>
                                            </p:txEl>
                                          </p:spTgt>
                                        </p:tgtEl>
                                        <p:attrNameLst>
                                          <p:attrName>style.visibility</p:attrName>
                                        </p:attrNameLst>
                                      </p:cBhvr>
                                      <p:to>
                                        <p:strVal val="visible"/>
                                      </p:to>
                                    </p:set>
                                    <p:animEffect transition="in" filter="wipe(left)">
                                      <p:cBhvr>
                                        <p:cTn id="12" dur="500"/>
                                        <p:tgtEl>
                                          <p:spTgt spid="8837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3718">
                                            <p:txEl>
                                              <p:pRg st="2" end="2"/>
                                            </p:txEl>
                                          </p:spTgt>
                                        </p:tgtEl>
                                        <p:attrNameLst>
                                          <p:attrName>style.visibility</p:attrName>
                                        </p:attrNameLst>
                                      </p:cBhvr>
                                      <p:to>
                                        <p:strVal val="visible"/>
                                      </p:to>
                                    </p:set>
                                    <p:animEffect transition="in" filter="wipe(left)">
                                      <p:cBhvr>
                                        <p:cTn id="17" dur="500"/>
                                        <p:tgtEl>
                                          <p:spTgt spid="8837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3718">
                                            <p:txEl>
                                              <p:pRg st="3" end="3"/>
                                            </p:txEl>
                                          </p:spTgt>
                                        </p:tgtEl>
                                        <p:attrNameLst>
                                          <p:attrName>style.visibility</p:attrName>
                                        </p:attrNameLst>
                                      </p:cBhvr>
                                      <p:to>
                                        <p:strVal val="visible"/>
                                      </p:to>
                                    </p:set>
                                    <p:animEffect transition="in" filter="wipe(left)">
                                      <p:cBhvr>
                                        <p:cTn id="22" dur="500"/>
                                        <p:tgtEl>
                                          <p:spTgt spid="8837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8"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883718"/>
                        </p:tgtEl>
                        <p:attrNameLst>
                          <p:attrName>style.visibility</p:attrName>
                        </p:attrNameLst>
                      </p:cBhvr>
                      <p:to>
                        <p:strVal val="visible"/>
                      </p:to>
                    </p:set>
                    <p:animEffect transition="in" filter="wipe(left)">
                      <p:cBhvr>
                        <p:cTn dur="500"/>
                        <p:tgtEl>
                          <p:spTgt spid="883718"/>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883718"/>
                        </p:tgtEl>
                        <p:attrNameLst>
                          <p:attrName>style.visibility</p:attrName>
                        </p:attrNameLst>
                      </p:cBhvr>
                      <p:to>
                        <p:strVal val="visible"/>
                      </p:to>
                    </p:set>
                    <p:animEffect transition="in" filter="wipe(left)">
                      <p:cBhvr>
                        <p:cTn dur="500"/>
                        <p:tgtEl>
                          <p:spTgt spid="883718"/>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883718"/>
                        </p:tgtEl>
                        <p:attrNameLst>
                          <p:attrName>style.visibility</p:attrName>
                        </p:attrNameLst>
                      </p:cBhvr>
                      <p:to>
                        <p:strVal val="visible"/>
                      </p:to>
                    </p:set>
                    <p:animEffect transition="in" filter="wipe(left)">
                      <p:cBhvr>
                        <p:cTn dur="500"/>
                        <p:tgtEl>
                          <p:spTgt spid="883718"/>
                        </p:tgtEl>
                      </p:cBhvr>
                    </p:animEffect>
                  </p:childTnLst>
                </p:cTn>
              </p:par>
            </p:tnLst>
          </p:tmpl>
        </p:tmplLst>
      </p:bldP>
    </p:bldLst>
  </p:timing>
  <p:txStyles>
    <p:titleStyle>
      <a:lvl1pPr algn="l" rtl="0" fontAlgn="base">
        <a:spcBef>
          <a:spcPct val="0"/>
        </a:spcBef>
        <a:spcAft>
          <a:spcPct val="0"/>
        </a:spcAft>
        <a:defRPr sz="2600" b="1">
          <a:solidFill>
            <a:schemeClr val="bg1"/>
          </a:solidFill>
          <a:latin typeface="+mj-lt"/>
          <a:ea typeface="+mj-ea"/>
          <a:cs typeface="+mj-cs"/>
        </a:defRPr>
      </a:lvl1pPr>
      <a:lvl2pPr algn="l" rtl="0" fontAlgn="base">
        <a:spcBef>
          <a:spcPct val="0"/>
        </a:spcBef>
        <a:spcAft>
          <a:spcPct val="0"/>
        </a:spcAft>
        <a:defRPr sz="2600" b="1">
          <a:solidFill>
            <a:schemeClr val="bg1"/>
          </a:solidFill>
          <a:latin typeface="Arial" pitchFamily="34" charset="0"/>
        </a:defRPr>
      </a:lvl2pPr>
      <a:lvl3pPr algn="l" rtl="0" fontAlgn="base">
        <a:spcBef>
          <a:spcPct val="0"/>
        </a:spcBef>
        <a:spcAft>
          <a:spcPct val="0"/>
        </a:spcAft>
        <a:defRPr sz="2600" b="1">
          <a:solidFill>
            <a:schemeClr val="bg1"/>
          </a:solidFill>
          <a:latin typeface="Arial" pitchFamily="34" charset="0"/>
        </a:defRPr>
      </a:lvl3pPr>
      <a:lvl4pPr algn="l" rtl="0" fontAlgn="base">
        <a:spcBef>
          <a:spcPct val="0"/>
        </a:spcBef>
        <a:spcAft>
          <a:spcPct val="0"/>
        </a:spcAft>
        <a:defRPr sz="2600" b="1">
          <a:solidFill>
            <a:schemeClr val="bg1"/>
          </a:solidFill>
          <a:latin typeface="Arial" pitchFamily="34" charset="0"/>
        </a:defRPr>
      </a:lvl4pPr>
      <a:lvl5pPr algn="l" rtl="0" fontAlgn="base">
        <a:spcBef>
          <a:spcPct val="0"/>
        </a:spcBef>
        <a:spcAft>
          <a:spcPct val="0"/>
        </a:spcAft>
        <a:defRPr sz="2600" b="1">
          <a:solidFill>
            <a:schemeClr val="bg1"/>
          </a:solidFill>
          <a:latin typeface="Arial" pitchFamily="34" charset="0"/>
        </a:defRPr>
      </a:lvl5pPr>
      <a:lvl6pPr marL="457200" algn="l" rtl="0" fontAlgn="base">
        <a:spcBef>
          <a:spcPct val="0"/>
        </a:spcBef>
        <a:spcAft>
          <a:spcPct val="0"/>
        </a:spcAft>
        <a:defRPr sz="2600" b="1">
          <a:solidFill>
            <a:schemeClr val="bg1"/>
          </a:solidFill>
          <a:latin typeface="Arial" pitchFamily="34" charset="0"/>
        </a:defRPr>
      </a:lvl6pPr>
      <a:lvl7pPr marL="914400" algn="l" rtl="0" fontAlgn="base">
        <a:spcBef>
          <a:spcPct val="0"/>
        </a:spcBef>
        <a:spcAft>
          <a:spcPct val="0"/>
        </a:spcAft>
        <a:defRPr sz="2600" b="1">
          <a:solidFill>
            <a:schemeClr val="bg1"/>
          </a:solidFill>
          <a:latin typeface="Arial" pitchFamily="34" charset="0"/>
        </a:defRPr>
      </a:lvl7pPr>
      <a:lvl8pPr marL="1371600" algn="l" rtl="0" fontAlgn="base">
        <a:spcBef>
          <a:spcPct val="0"/>
        </a:spcBef>
        <a:spcAft>
          <a:spcPct val="0"/>
        </a:spcAft>
        <a:defRPr sz="2600" b="1">
          <a:solidFill>
            <a:schemeClr val="bg1"/>
          </a:solidFill>
          <a:latin typeface="Arial" pitchFamily="34" charset="0"/>
        </a:defRPr>
      </a:lvl8pPr>
      <a:lvl9pPr marL="1828800" algn="l" rtl="0" fontAlgn="base">
        <a:spcBef>
          <a:spcPct val="0"/>
        </a:spcBef>
        <a:spcAft>
          <a:spcPct val="0"/>
        </a:spcAft>
        <a:defRPr sz="2600" b="1">
          <a:solidFill>
            <a:schemeClr val="bg1"/>
          </a:solidFill>
          <a:latin typeface="Arial" pitchFamily="34" charset="0"/>
        </a:defRPr>
      </a:lvl9pPr>
    </p:titleStyle>
    <p:bodyStyle>
      <a:lvl1pPr marL="342900" indent="-342900" algn="l" rtl="0" fontAlgn="base">
        <a:spcBef>
          <a:spcPct val="20000"/>
        </a:spcBef>
        <a:spcAft>
          <a:spcPct val="0"/>
        </a:spcAft>
        <a:buClr>
          <a:srgbClr val="00468F"/>
        </a:buClr>
        <a:buFont typeface="Webdings" pitchFamily="18" charset="2"/>
        <a:buChar char="&lt;"/>
        <a:defRPr sz="2800" b="1">
          <a:solidFill>
            <a:srgbClr val="00468F"/>
          </a:solidFill>
          <a:latin typeface="+mn-lt"/>
          <a:ea typeface="+mn-ea"/>
          <a:cs typeface="+mn-cs"/>
        </a:defRPr>
      </a:lvl1pPr>
      <a:lvl2pPr marL="457200" algn="l" rtl="0" fontAlgn="base">
        <a:lnSpc>
          <a:spcPct val="105000"/>
        </a:lnSpc>
        <a:spcBef>
          <a:spcPct val="50000"/>
        </a:spcBef>
        <a:spcAft>
          <a:spcPct val="0"/>
        </a:spcAft>
        <a:defRPr sz="2400">
          <a:solidFill>
            <a:schemeClr val="tx1"/>
          </a:solidFill>
          <a:latin typeface="+mn-lt"/>
        </a:defRPr>
      </a:lvl2pPr>
      <a:lvl3pPr marL="1143000" indent="-228600" algn="l" rtl="0" fontAlgn="base">
        <a:spcBef>
          <a:spcPct val="20000"/>
        </a:spcBef>
        <a:spcAft>
          <a:spcPct val="0"/>
        </a:spcAft>
        <a:buClr>
          <a:srgbClr val="00468F"/>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17506" name="Picture 2" descr="eoyl"/>
          <p:cNvPicPr>
            <a:picLocks noChangeAspect="1" noChangeArrowheads="1"/>
          </p:cNvPicPr>
          <p:nvPr userDrawn="1"/>
        </p:nvPicPr>
        <p:blipFill>
          <a:blip r:embed="rId13"/>
          <a:srcRect/>
          <a:stretch>
            <a:fillRect/>
          </a:stretch>
        </p:blipFill>
        <p:spPr bwMode="auto">
          <a:xfrm>
            <a:off x="0" y="0"/>
            <a:ext cx="9144000" cy="1289050"/>
          </a:xfrm>
          <a:prstGeom prst="rect">
            <a:avLst/>
          </a:prstGeom>
          <a:noFill/>
        </p:spPr>
      </p:pic>
      <p:sp>
        <p:nvSpPr>
          <p:cNvPr id="917507" name="Rectangle 3"/>
          <p:cNvSpPr>
            <a:spLocks noChangeArrowheads="1"/>
          </p:cNvSpPr>
          <p:nvPr userDrawn="1"/>
        </p:nvSpPr>
        <p:spPr bwMode="auto">
          <a:xfrm>
            <a:off x="3200400" y="1004888"/>
            <a:ext cx="4686300" cy="519112"/>
          </a:xfrm>
          <a:prstGeom prst="rect">
            <a:avLst/>
          </a:prstGeom>
          <a:noFill/>
          <a:ln w="9525">
            <a:noFill/>
            <a:miter lim="800000"/>
            <a:headEnd/>
            <a:tailEnd/>
          </a:ln>
          <a:effectLst/>
        </p:spPr>
        <p:txBody>
          <a:bodyPr>
            <a:spAutoFit/>
          </a:bodyPr>
          <a:lstStyle/>
          <a:p>
            <a:endParaRPr lang="en-US" altLang="en-US" sz="2800" b="1">
              <a:solidFill>
                <a:srgbClr val="00468F"/>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rgbClr val="000000"/>
          </a:solidFill>
          <a:latin typeface="+mn-lt"/>
          <a:ea typeface="+mn-ea"/>
          <a:cs typeface="+mn-cs"/>
        </a:defRPr>
      </a:lvl1pPr>
      <a:lvl2pPr marL="742950" indent="-285750" algn="l" rtl="0" fontAlgn="base">
        <a:spcBef>
          <a:spcPct val="20000"/>
        </a:spcBef>
        <a:spcAft>
          <a:spcPct val="0"/>
        </a:spcAft>
        <a:buChar char="–"/>
        <a:defRPr sz="2800">
          <a:solidFill>
            <a:srgbClr val="000000"/>
          </a:solidFill>
          <a:latin typeface="+mn-lt"/>
        </a:defRPr>
      </a:lvl2pPr>
      <a:lvl3pPr marL="1143000" indent="-228600" algn="l" rtl="0" fontAlgn="base">
        <a:spcBef>
          <a:spcPct val="20000"/>
        </a:spcBef>
        <a:spcAft>
          <a:spcPct val="0"/>
        </a:spcAft>
        <a:buChar char="•"/>
        <a:defRPr sz="2400">
          <a:solidFill>
            <a:srgbClr val="000000"/>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1890" name="Rectangle 2"/>
          <p:cNvSpPr>
            <a:spLocks noGrp="1" noChangeArrowheads="1"/>
          </p:cNvSpPr>
          <p:nvPr>
            <p:ph type="body" idx="1"/>
          </p:nvPr>
        </p:nvSpPr>
        <p:spPr bwMode="auto">
          <a:xfrm>
            <a:off x="381000" y="1905000"/>
            <a:ext cx="8229600" cy="428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r>
              <a:rPr lang="en-US" altLang="en-US" smtClean="0"/>
              <a:t> when second level runs longer than one line we want no hanging indent</a:t>
            </a:r>
          </a:p>
          <a:p>
            <a:pPr lvl="1"/>
            <a:r>
              <a:rPr lang="en-US" altLang="en-US" smtClean="0"/>
              <a:t>I’ve also set the gap between points at 0.5 lines.</a:t>
            </a:r>
            <a:endParaRPr lang="en-CA" altLang="en-US" smtClean="0"/>
          </a:p>
          <a:p>
            <a:pPr lvl="2"/>
            <a:r>
              <a:rPr lang="en-CA" altLang="en-US" smtClean="0"/>
              <a:t>Third level</a:t>
            </a:r>
          </a:p>
        </p:txBody>
      </p:sp>
      <p:sp>
        <p:nvSpPr>
          <p:cNvPr id="1061891" name="Rectangle 3"/>
          <p:cNvSpPr>
            <a:spLocks noGrp="1" noChangeArrowheads="1"/>
          </p:cNvSpPr>
          <p:nvPr>
            <p:ph type="title"/>
          </p:nvPr>
        </p:nvSpPr>
        <p:spPr bwMode="auto">
          <a:xfrm>
            <a:off x="381000" y="990600"/>
            <a:ext cx="8229600" cy="533400"/>
          </a:xfrm>
          <a:prstGeom prst="rect">
            <a:avLst/>
          </a:prstGeom>
          <a:gradFill rotWithShape="0">
            <a:gsLst>
              <a:gs pos="0">
                <a:srgbClr val="00468F"/>
              </a:gs>
              <a:gs pos="100000">
                <a:srgbClr val="00468F">
                  <a:gamma/>
                  <a:tint val="60784"/>
                  <a:invGamma/>
                </a:srgbClr>
              </a:gs>
            </a:gsLst>
            <a:lin ang="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a:t>
            </a:r>
            <a:endParaRPr lang="en-CA" altLang="en-US" smtClean="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1890">
                                            <p:txEl>
                                              <p:pRg st="0" end="0"/>
                                            </p:txEl>
                                          </p:spTgt>
                                        </p:tgtEl>
                                        <p:attrNameLst>
                                          <p:attrName>style.visibility</p:attrName>
                                        </p:attrNameLst>
                                      </p:cBhvr>
                                      <p:to>
                                        <p:strVal val="visible"/>
                                      </p:to>
                                    </p:set>
                                    <p:animEffect transition="in" filter="wipe(left)">
                                      <p:cBhvr>
                                        <p:cTn id="7" dur="500"/>
                                        <p:tgtEl>
                                          <p:spTgt spid="10618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61890">
                                            <p:txEl>
                                              <p:pRg st="1" end="1"/>
                                            </p:txEl>
                                          </p:spTgt>
                                        </p:tgtEl>
                                        <p:attrNameLst>
                                          <p:attrName>style.visibility</p:attrName>
                                        </p:attrNameLst>
                                      </p:cBhvr>
                                      <p:to>
                                        <p:strVal val="visible"/>
                                      </p:to>
                                    </p:set>
                                    <p:animEffect transition="in" filter="wipe(left)">
                                      <p:cBhvr>
                                        <p:cTn id="12" dur="500"/>
                                        <p:tgtEl>
                                          <p:spTgt spid="10618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61890">
                                            <p:txEl>
                                              <p:pRg st="2" end="2"/>
                                            </p:txEl>
                                          </p:spTgt>
                                        </p:tgtEl>
                                        <p:attrNameLst>
                                          <p:attrName>style.visibility</p:attrName>
                                        </p:attrNameLst>
                                      </p:cBhvr>
                                      <p:to>
                                        <p:strVal val="visible"/>
                                      </p:to>
                                    </p:set>
                                    <p:animEffect transition="in" filter="wipe(left)">
                                      <p:cBhvr>
                                        <p:cTn id="17" dur="500"/>
                                        <p:tgtEl>
                                          <p:spTgt spid="10618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61890">
                                            <p:txEl>
                                              <p:pRg st="3" end="3"/>
                                            </p:txEl>
                                          </p:spTgt>
                                        </p:tgtEl>
                                        <p:attrNameLst>
                                          <p:attrName>style.visibility</p:attrName>
                                        </p:attrNameLst>
                                      </p:cBhvr>
                                      <p:to>
                                        <p:strVal val="visible"/>
                                      </p:to>
                                    </p:set>
                                    <p:animEffect transition="in" filter="wipe(left)">
                                      <p:cBhvr>
                                        <p:cTn id="22" dur="500"/>
                                        <p:tgtEl>
                                          <p:spTgt spid="10618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890"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1061890"/>
                        </p:tgtEl>
                        <p:attrNameLst>
                          <p:attrName>style.visibility</p:attrName>
                        </p:attrNameLst>
                      </p:cBhvr>
                      <p:to>
                        <p:strVal val="visible"/>
                      </p:to>
                    </p:set>
                    <p:animEffect transition="in" filter="wipe(left)">
                      <p:cBhvr>
                        <p:cTn dur="500"/>
                        <p:tgtEl>
                          <p:spTgt spid="1061890"/>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61890"/>
                        </p:tgtEl>
                        <p:attrNameLst>
                          <p:attrName>style.visibility</p:attrName>
                        </p:attrNameLst>
                      </p:cBhvr>
                      <p:to>
                        <p:strVal val="visible"/>
                      </p:to>
                    </p:set>
                    <p:animEffect transition="in" filter="wipe(left)">
                      <p:cBhvr>
                        <p:cTn dur="500"/>
                        <p:tgtEl>
                          <p:spTgt spid="1061890"/>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61890"/>
                        </p:tgtEl>
                        <p:attrNameLst>
                          <p:attrName>style.visibility</p:attrName>
                        </p:attrNameLst>
                      </p:cBhvr>
                      <p:to>
                        <p:strVal val="visible"/>
                      </p:to>
                    </p:set>
                    <p:animEffect transition="in" filter="wipe(left)">
                      <p:cBhvr>
                        <p:cTn dur="500"/>
                        <p:tgtEl>
                          <p:spTgt spid="1061890"/>
                        </p:tgtEl>
                      </p:cBhvr>
                    </p:animEffect>
                  </p:childTnLst>
                </p:cTn>
              </p:par>
            </p:tnLst>
          </p:tmpl>
        </p:tmplLst>
      </p:bldP>
    </p:bldLst>
  </p:timing>
  <p:txStyles>
    <p:titleStyle>
      <a:lvl1pPr algn="l" rtl="0" fontAlgn="base">
        <a:spcBef>
          <a:spcPct val="0"/>
        </a:spcBef>
        <a:spcAft>
          <a:spcPct val="0"/>
        </a:spcAft>
        <a:defRPr sz="2600" b="1">
          <a:solidFill>
            <a:schemeClr val="bg1"/>
          </a:solidFill>
          <a:latin typeface="+mj-lt"/>
          <a:ea typeface="+mj-ea"/>
          <a:cs typeface="+mj-cs"/>
        </a:defRPr>
      </a:lvl1pPr>
      <a:lvl2pPr algn="l" rtl="0" fontAlgn="base">
        <a:spcBef>
          <a:spcPct val="0"/>
        </a:spcBef>
        <a:spcAft>
          <a:spcPct val="0"/>
        </a:spcAft>
        <a:defRPr sz="2600" b="1">
          <a:solidFill>
            <a:schemeClr val="bg1"/>
          </a:solidFill>
          <a:latin typeface="Arial" pitchFamily="34" charset="0"/>
        </a:defRPr>
      </a:lvl2pPr>
      <a:lvl3pPr algn="l" rtl="0" fontAlgn="base">
        <a:spcBef>
          <a:spcPct val="0"/>
        </a:spcBef>
        <a:spcAft>
          <a:spcPct val="0"/>
        </a:spcAft>
        <a:defRPr sz="2600" b="1">
          <a:solidFill>
            <a:schemeClr val="bg1"/>
          </a:solidFill>
          <a:latin typeface="Arial" pitchFamily="34" charset="0"/>
        </a:defRPr>
      </a:lvl3pPr>
      <a:lvl4pPr algn="l" rtl="0" fontAlgn="base">
        <a:spcBef>
          <a:spcPct val="0"/>
        </a:spcBef>
        <a:spcAft>
          <a:spcPct val="0"/>
        </a:spcAft>
        <a:defRPr sz="2600" b="1">
          <a:solidFill>
            <a:schemeClr val="bg1"/>
          </a:solidFill>
          <a:latin typeface="Arial" pitchFamily="34" charset="0"/>
        </a:defRPr>
      </a:lvl4pPr>
      <a:lvl5pPr algn="l" rtl="0" fontAlgn="base">
        <a:spcBef>
          <a:spcPct val="0"/>
        </a:spcBef>
        <a:spcAft>
          <a:spcPct val="0"/>
        </a:spcAft>
        <a:defRPr sz="2600" b="1">
          <a:solidFill>
            <a:schemeClr val="bg1"/>
          </a:solidFill>
          <a:latin typeface="Arial" pitchFamily="34" charset="0"/>
        </a:defRPr>
      </a:lvl5pPr>
      <a:lvl6pPr marL="457200" algn="l" rtl="0" fontAlgn="base">
        <a:spcBef>
          <a:spcPct val="0"/>
        </a:spcBef>
        <a:spcAft>
          <a:spcPct val="0"/>
        </a:spcAft>
        <a:defRPr sz="2600" b="1">
          <a:solidFill>
            <a:schemeClr val="bg1"/>
          </a:solidFill>
          <a:latin typeface="Arial" pitchFamily="34" charset="0"/>
        </a:defRPr>
      </a:lvl6pPr>
      <a:lvl7pPr marL="914400" algn="l" rtl="0" fontAlgn="base">
        <a:spcBef>
          <a:spcPct val="0"/>
        </a:spcBef>
        <a:spcAft>
          <a:spcPct val="0"/>
        </a:spcAft>
        <a:defRPr sz="2600" b="1">
          <a:solidFill>
            <a:schemeClr val="bg1"/>
          </a:solidFill>
          <a:latin typeface="Arial" pitchFamily="34" charset="0"/>
        </a:defRPr>
      </a:lvl7pPr>
      <a:lvl8pPr marL="1371600" algn="l" rtl="0" fontAlgn="base">
        <a:spcBef>
          <a:spcPct val="0"/>
        </a:spcBef>
        <a:spcAft>
          <a:spcPct val="0"/>
        </a:spcAft>
        <a:defRPr sz="2600" b="1">
          <a:solidFill>
            <a:schemeClr val="bg1"/>
          </a:solidFill>
          <a:latin typeface="Arial" pitchFamily="34" charset="0"/>
        </a:defRPr>
      </a:lvl8pPr>
      <a:lvl9pPr marL="1828800" algn="l" rtl="0" fontAlgn="base">
        <a:spcBef>
          <a:spcPct val="0"/>
        </a:spcBef>
        <a:spcAft>
          <a:spcPct val="0"/>
        </a:spcAft>
        <a:defRPr sz="2600" b="1">
          <a:solidFill>
            <a:schemeClr val="bg1"/>
          </a:solidFill>
          <a:latin typeface="Arial" pitchFamily="34" charset="0"/>
        </a:defRPr>
      </a:lvl9pPr>
    </p:titleStyle>
    <p:bodyStyle>
      <a:lvl1pPr marL="342900" indent="-342900" algn="l" rtl="0" fontAlgn="base">
        <a:spcBef>
          <a:spcPct val="20000"/>
        </a:spcBef>
        <a:spcAft>
          <a:spcPct val="0"/>
        </a:spcAft>
        <a:buClr>
          <a:srgbClr val="00468F"/>
        </a:buClr>
        <a:buFont typeface="Webdings" pitchFamily="18" charset="2"/>
        <a:buChar char="&lt;"/>
        <a:defRPr sz="2800" b="1">
          <a:solidFill>
            <a:srgbClr val="00468F"/>
          </a:solidFill>
          <a:latin typeface="+mn-lt"/>
          <a:ea typeface="+mn-ea"/>
          <a:cs typeface="+mn-cs"/>
        </a:defRPr>
      </a:lvl1pPr>
      <a:lvl2pPr marL="457200" algn="l" rtl="0" fontAlgn="base">
        <a:lnSpc>
          <a:spcPct val="105000"/>
        </a:lnSpc>
        <a:spcBef>
          <a:spcPct val="50000"/>
        </a:spcBef>
        <a:spcAft>
          <a:spcPct val="0"/>
        </a:spcAft>
        <a:defRPr sz="2400">
          <a:solidFill>
            <a:schemeClr val="tx1"/>
          </a:solidFill>
          <a:latin typeface="+mn-lt"/>
        </a:defRPr>
      </a:lvl2pPr>
      <a:lvl3pPr marL="1143000" indent="-228600" algn="l" rtl="0" fontAlgn="base">
        <a:spcBef>
          <a:spcPct val="20000"/>
        </a:spcBef>
        <a:spcAft>
          <a:spcPct val="0"/>
        </a:spcAft>
        <a:buClr>
          <a:srgbClr val="00468F"/>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4962" name="Rectangle 2"/>
          <p:cNvSpPr>
            <a:spLocks noGrp="1" noChangeArrowheads="1"/>
          </p:cNvSpPr>
          <p:nvPr>
            <p:ph type="body" idx="1"/>
          </p:nvPr>
        </p:nvSpPr>
        <p:spPr bwMode="auto">
          <a:xfrm>
            <a:off x="381000" y="1905000"/>
            <a:ext cx="41148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r>
              <a:rPr lang="en-US" altLang="en-US" smtClean="0"/>
              <a:t> when second level runs longer than one line we want no hanging indent</a:t>
            </a:r>
          </a:p>
          <a:p>
            <a:pPr lvl="1"/>
            <a:r>
              <a:rPr lang="en-US" altLang="en-US" smtClean="0"/>
              <a:t>I’ve also set the gap between points at 0.5 lines.</a:t>
            </a:r>
            <a:endParaRPr lang="en-CA" altLang="en-US" smtClean="0"/>
          </a:p>
          <a:p>
            <a:pPr lvl="2"/>
            <a:r>
              <a:rPr lang="en-CA" altLang="en-US" smtClean="0"/>
              <a:t>Third level</a:t>
            </a:r>
          </a:p>
        </p:txBody>
      </p:sp>
      <p:sp>
        <p:nvSpPr>
          <p:cNvPr id="1064963" name="Rectangle 3"/>
          <p:cNvSpPr>
            <a:spLocks noGrp="1" noChangeArrowheads="1"/>
          </p:cNvSpPr>
          <p:nvPr>
            <p:ph type="title"/>
          </p:nvPr>
        </p:nvSpPr>
        <p:spPr bwMode="auto">
          <a:xfrm>
            <a:off x="381000" y="990600"/>
            <a:ext cx="8229600" cy="533400"/>
          </a:xfrm>
          <a:prstGeom prst="rect">
            <a:avLst/>
          </a:prstGeom>
          <a:gradFill rotWithShape="0">
            <a:gsLst>
              <a:gs pos="0">
                <a:srgbClr val="00468F"/>
              </a:gs>
              <a:gs pos="100000">
                <a:srgbClr val="00468F">
                  <a:gamma/>
                  <a:tint val="60784"/>
                  <a:invGamma/>
                </a:srgbClr>
              </a:gs>
            </a:gsLst>
            <a:lin ang="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a:t>
            </a:r>
            <a:endParaRPr lang="en-CA" altLang="en-US" smtClean="0"/>
          </a:p>
        </p:txBody>
      </p:sp>
      <p:pic>
        <p:nvPicPr>
          <p:cNvPr id="1064964" name="Picture 4" descr="but2">
            <a:hlinkClick r:id="" action="ppaction://hlinkshowjump?jump=nextslide" tooltip="Expand figure"/>
          </p:cNvPr>
          <p:cNvPicPr>
            <a:picLocks noChangeAspect="1" noChangeArrowheads="1"/>
          </p:cNvPicPr>
          <p:nvPr/>
        </p:nvPicPr>
        <p:blipFill>
          <a:blip r:embed="rId13"/>
          <a:srcRect/>
          <a:stretch>
            <a:fillRect/>
          </a:stretch>
        </p:blipFill>
        <p:spPr bwMode="auto">
          <a:xfrm>
            <a:off x="8566150" y="971550"/>
            <a:ext cx="581025" cy="581025"/>
          </a:xfrm>
          <a:prstGeom prst="rect">
            <a:avLst/>
          </a:prstGeom>
          <a:noFill/>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4962">
                                            <p:txEl>
                                              <p:pRg st="0" end="0"/>
                                            </p:txEl>
                                          </p:spTgt>
                                        </p:tgtEl>
                                        <p:attrNameLst>
                                          <p:attrName>style.visibility</p:attrName>
                                        </p:attrNameLst>
                                      </p:cBhvr>
                                      <p:to>
                                        <p:strVal val="visible"/>
                                      </p:to>
                                    </p:set>
                                    <p:animEffect transition="in" filter="wipe(left)">
                                      <p:cBhvr>
                                        <p:cTn id="7" dur="500"/>
                                        <p:tgtEl>
                                          <p:spTgt spid="10649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64962">
                                            <p:txEl>
                                              <p:pRg st="1" end="1"/>
                                            </p:txEl>
                                          </p:spTgt>
                                        </p:tgtEl>
                                        <p:attrNameLst>
                                          <p:attrName>style.visibility</p:attrName>
                                        </p:attrNameLst>
                                      </p:cBhvr>
                                      <p:to>
                                        <p:strVal val="visible"/>
                                      </p:to>
                                    </p:set>
                                    <p:animEffect transition="in" filter="wipe(left)">
                                      <p:cBhvr>
                                        <p:cTn id="12" dur="500"/>
                                        <p:tgtEl>
                                          <p:spTgt spid="10649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64962">
                                            <p:txEl>
                                              <p:pRg st="2" end="2"/>
                                            </p:txEl>
                                          </p:spTgt>
                                        </p:tgtEl>
                                        <p:attrNameLst>
                                          <p:attrName>style.visibility</p:attrName>
                                        </p:attrNameLst>
                                      </p:cBhvr>
                                      <p:to>
                                        <p:strVal val="visible"/>
                                      </p:to>
                                    </p:set>
                                    <p:animEffect transition="in" filter="wipe(left)">
                                      <p:cBhvr>
                                        <p:cTn id="17" dur="500"/>
                                        <p:tgtEl>
                                          <p:spTgt spid="10649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64962">
                                            <p:txEl>
                                              <p:pRg st="3" end="3"/>
                                            </p:txEl>
                                          </p:spTgt>
                                        </p:tgtEl>
                                        <p:attrNameLst>
                                          <p:attrName>style.visibility</p:attrName>
                                        </p:attrNameLst>
                                      </p:cBhvr>
                                      <p:to>
                                        <p:strVal val="visible"/>
                                      </p:to>
                                    </p:set>
                                    <p:animEffect transition="in" filter="wipe(left)">
                                      <p:cBhvr>
                                        <p:cTn id="22" dur="500"/>
                                        <p:tgtEl>
                                          <p:spTgt spid="1064962">
                                            <p:txEl>
                                              <p:pRg st="3" end="3"/>
                                            </p:txEl>
                                          </p:spTgt>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1064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62"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1064962"/>
                        </p:tgtEl>
                        <p:attrNameLst>
                          <p:attrName>style.visibility</p:attrName>
                        </p:attrNameLst>
                      </p:cBhvr>
                      <p:to>
                        <p:strVal val="visible"/>
                      </p:to>
                    </p:set>
                    <p:animEffect transition="in" filter="wipe(left)">
                      <p:cBhvr>
                        <p:cTn dur="500"/>
                        <p:tgtEl>
                          <p:spTgt spid="106496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64962"/>
                        </p:tgtEl>
                        <p:attrNameLst>
                          <p:attrName>style.visibility</p:attrName>
                        </p:attrNameLst>
                      </p:cBhvr>
                      <p:to>
                        <p:strVal val="visible"/>
                      </p:to>
                    </p:set>
                    <p:animEffect transition="in" filter="wipe(left)">
                      <p:cBhvr>
                        <p:cTn dur="500"/>
                        <p:tgtEl>
                          <p:spTgt spid="106496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64962"/>
                        </p:tgtEl>
                        <p:attrNameLst>
                          <p:attrName>style.visibility</p:attrName>
                        </p:attrNameLst>
                      </p:cBhvr>
                      <p:to>
                        <p:strVal val="visible"/>
                      </p:to>
                    </p:set>
                    <p:animEffect transition="in" filter="wipe(left)">
                      <p:cBhvr>
                        <p:cTn dur="500"/>
                        <p:tgtEl>
                          <p:spTgt spid="1064962"/>
                        </p:tgtEl>
                      </p:cBhvr>
                    </p:animEffect>
                  </p:childTnLst>
                </p:cTn>
              </p:par>
            </p:tnLst>
          </p:tmpl>
        </p:tmplLst>
      </p:bldP>
    </p:bldLst>
  </p:timing>
  <p:txStyles>
    <p:titleStyle>
      <a:lvl1pPr algn="l" rtl="0" fontAlgn="base">
        <a:spcBef>
          <a:spcPct val="0"/>
        </a:spcBef>
        <a:spcAft>
          <a:spcPct val="0"/>
        </a:spcAft>
        <a:defRPr sz="2600" b="1">
          <a:solidFill>
            <a:schemeClr val="bg1"/>
          </a:solidFill>
          <a:latin typeface="+mj-lt"/>
          <a:ea typeface="+mj-ea"/>
          <a:cs typeface="+mj-cs"/>
        </a:defRPr>
      </a:lvl1pPr>
      <a:lvl2pPr algn="l" rtl="0" fontAlgn="base">
        <a:spcBef>
          <a:spcPct val="0"/>
        </a:spcBef>
        <a:spcAft>
          <a:spcPct val="0"/>
        </a:spcAft>
        <a:defRPr sz="2600" b="1">
          <a:solidFill>
            <a:schemeClr val="bg1"/>
          </a:solidFill>
          <a:latin typeface="Arial" pitchFamily="34" charset="0"/>
        </a:defRPr>
      </a:lvl2pPr>
      <a:lvl3pPr algn="l" rtl="0" fontAlgn="base">
        <a:spcBef>
          <a:spcPct val="0"/>
        </a:spcBef>
        <a:spcAft>
          <a:spcPct val="0"/>
        </a:spcAft>
        <a:defRPr sz="2600" b="1">
          <a:solidFill>
            <a:schemeClr val="bg1"/>
          </a:solidFill>
          <a:latin typeface="Arial" pitchFamily="34" charset="0"/>
        </a:defRPr>
      </a:lvl3pPr>
      <a:lvl4pPr algn="l" rtl="0" fontAlgn="base">
        <a:spcBef>
          <a:spcPct val="0"/>
        </a:spcBef>
        <a:spcAft>
          <a:spcPct val="0"/>
        </a:spcAft>
        <a:defRPr sz="2600" b="1">
          <a:solidFill>
            <a:schemeClr val="bg1"/>
          </a:solidFill>
          <a:latin typeface="Arial" pitchFamily="34" charset="0"/>
        </a:defRPr>
      </a:lvl4pPr>
      <a:lvl5pPr algn="l" rtl="0" fontAlgn="base">
        <a:spcBef>
          <a:spcPct val="0"/>
        </a:spcBef>
        <a:spcAft>
          <a:spcPct val="0"/>
        </a:spcAft>
        <a:defRPr sz="2600" b="1">
          <a:solidFill>
            <a:schemeClr val="bg1"/>
          </a:solidFill>
          <a:latin typeface="Arial" pitchFamily="34" charset="0"/>
        </a:defRPr>
      </a:lvl5pPr>
      <a:lvl6pPr marL="457200" algn="l" rtl="0" fontAlgn="base">
        <a:spcBef>
          <a:spcPct val="0"/>
        </a:spcBef>
        <a:spcAft>
          <a:spcPct val="0"/>
        </a:spcAft>
        <a:defRPr sz="2600" b="1">
          <a:solidFill>
            <a:schemeClr val="bg1"/>
          </a:solidFill>
          <a:latin typeface="Arial" pitchFamily="34" charset="0"/>
        </a:defRPr>
      </a:lvl6pPr>
      <a:lvl7pPr marL="914400" algn="l" rtl="0" fontAlgn="base">
        <a:spcBef>
          <a:spcPct val="0"/>
        </a:spcBef>
        <a:spcAft>
          <a:spcPct val="0"/>
        </a:spcAft>
        <a:defRPr sz="2600" b="1">
          <a:solidFill>
            <a:schemeClr val="bg1"/>
          </a:solidFill>
          <a:latin typeface="Arial" pitchFamily="34" charset="0"/>
        </a:defRPr>
      </a:lvl7pPr>
      <a:lvl8pPr marL="1371600" algn="l" rtl="0" fontAlgn="base">
        <a:spcBef>
          <a:spcPct val="0"/>
        </a:spcBef>
        <a:spcAft>
          <a:spcPct val="0"/>
        </a:spcAft>
        <a:defRPr sz="2600" b="1">
          <a:solidFill>
            <a:schemeClr val="bg1"/>
          </a:solidFill>
          <a:latin typeface="Arial" pitchFamily="34" charset="0"/>
        </a:defRPr>
      </a:lvl8pPr>
      <a:lvl9pPr marL="1828800" algn="l" rtl="0" fontAlgn="base">
        <a:spcBef>
          <a:spcPct val="0"/>
        </a:spcBef>
        <a:spcAft>
          <a:spcPct val="0"/>
        </a:spcAft>
        <a:defRPr sz="2600" b="1">
          <a:solidFill>
            <a:schemeClr val="bg1"/>
          </a:solidFill>
          <a:latin typeface="Arial" pitchFamily="34" charset="0"/>
        </a:defRPr>
      </a:lvl9pPr>
    </p:titleStyle>
    <p:bodyStyle>
      <a:lvl1pPr marL="342900" indent="-342900" algn="l" rtl="0" fontAlgn="base">
        <a:spcBef>
          <a:spcPct val="20000"/>
        </a:spcBef>
        <a:spcAft>
          <a:spcPct val="0"/>
        </a:spcAft>
        <a:buClr>
          <a:srgbClr val="00468F"/>
        </a:buClr>
        <a:buFont typeface="Webdings" pitchFamily="18" charset="2"/>
        <a:buChar char="&lt;"/>
        <a:defRPr sz="2800" b="1">
          <a:solidFill>
            <a:srgbClr val="00468F"/>
          </a:solidFill>
          <a:latin typeface="+mn-lt"/>
          <a:ea typeface="+mn-ea"/>
          <a:cs typeface="+mn-cs"/>
        </a:defRPr>
      </a:lvl1pPr>
      <a:lvl2pPr marL="457200" algn="l" rtl="0" fontAlgn="base">
        <a:lnSpc>
          <a:spcPct val="105000"/>
        </a:lnSpc>
        <a:spcBef>
          <a:spcPct val="50000"/>
        </a:spcBef>
        <a:spcAft>
          <a:spcPct val="0"/>
        </a:spcAft>
        <a:defRPr sz="2400">
          <a:solidFill>
            <a:schemeClr val="tx1"/>
          </a:solidFill>
          <a:latin typeface="+mn-lt"/>
        </a:defRPr>
      </a:lvl2pPr>
      <a:lvl3pPr marL="1143000" indent="-228600" algn="l" rtl="0" fontAlgn="base">
        <a:spcBef>
          <a:spcPct val="20000"/>
        </a:spcBef>
        <a:spcAft>
          <a:spcPct val="0"/>
        </a:spcAft>
        <a:buClr>
          <a:srgbClr val="00468F"/>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88834" name="Picture 2" descr="but1">
            <a:hlinkClick r:id="" action="ppaction://hlinkshowjump?jump=previousslide" tooltip="Back to previous slide"/>
          </p:cNvPr>
          <p:cNvPicPr>
            <a:picLocks noChangeAspect="1" noChangeArrowheads="1"/>
          </p:cNvPicPr>
          <p:nvPr/>
        </p:nvPicPr>
        <p:blipFill>
          <a:blip r:embed="rId13"/>
          <a:srcRect/>
          <a:stretch>
            <a:fillRect/>
          </a:stretch>
        </p:blipFill>
        <p:spPr bwMode="auto">
          <a:xfrm>
            <a:off x="8524875" y="935038"/>
            <a:ext cx="617538" cy="617537"/>
          </a:xfrm>
          <a:prstGeom prst="rect">
            <a:avLst/>
          </a:prstGeom>
          <a:noFill/>
        </p:spPr>
      </p:pic>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spd="med">
    <p:wipe dir="r"/>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3938" name="Rectangle 2"/>
          <p:cNvSpPr>
            <a:spLocks noGrp="1" noChangeArrowheads="1"/>
          </p:cNvSpPr>
          <p:nvPr>
            <p:ph type="body" idx="1"/>
          </p:nvPr>
        </p:nvSpPr>
        <p:spPr bwMode="auto">
          <a:xfrm>
            <a:off x="381000" y="1905000"/>
            <a:ext cx="41148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r>
              <a:rPr lang="en-US" altLang="en-US" smtClean="0"/>
              <a:t> when second level runs longer than one line we want no hanging indent</a:t>
            </a:r>
          </a:p>
          <a:p>
            <a:pPr lvl="1"/>
            <a:r>
              <a:rPr lang="en-US" altLang="en-US" smtClean="0"/>
              <a:t>I’ve also set the gap between points at 0.5 lines.</a:t>
            </a:r>
            <a:endParaRPr lang="en-CA" altLang="en-US" smtClean="0"/>
          </a:p>
          <a:p>
            <a:pPr lvl="2"/>
            <a:r>
              <a:rPr lang="en-CA" altLang="en-US" smtClean="0"/>
              <a:t>Third level</a:t>
            </a:r>
          </a:p>
        </p:txBody>
      </p:sp>
      <p:sp>
        <p:nvSpPr>
          <p:cNvPr id="1063939" name="Rectangle 3"/>
          <p:cNvSpPr>
            <a:spLocks noGrp="1" noChangeArrowheads="1"/>
          </p:cNvSpPr>
          <p:nvPr>
            <p:ph type="title"/>
          </p:nvPr>
        </p:nvSpPr>
        <p:spPr bwMode="auto">
          <a:xfrm>
            <a:off x="381000" y="990600"/>
            <a:ext cx="8229600" cy="533400"/>
          </a:xfrm>
          <a:prstGeom prst="rect">
            <a:avLst/>
          </a:prstGeom>
          <a:gradFill rotWithShape="0">
            <a:gsLst>
              <a:gs pos="0">
                <a:srgbClr val="00468F"/>
              </a:gs>
              <a:gs pos="100000">
                <a:srgbClr val="00468F">
                  <a:gamma/>
                  <a:tint val="60784"/>
                  <a:invGamma/>
                </a:srgbClr>
              </a:gs>
            </a:gsLst>
            <a:lin ang="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a:t>
            </a:r>
            <a:endParaRPr lang="en-CA" altLang="en-US" smtClean="0"/>
          </a:p>
        </p:txBody>
      </p:sp>
      <p:sp>
        <p:nvSpPr>
          <p:cNvPr id="1063940" name="Rectangle 4"/>
          <p:cNvSpPr>
            <a:spLocks noChangeArrowheads="1"/>
          </p:cNvSpPr>
          <p:nvPr/>
        </p:nvSpPr>
        <p:spPr bwMode="auto">
          <a:xfrm>
            <a:off x="4610100" y="1892300"/>
            <a:ext cx="4114800" cy="4648200"/>
          </a:xfrm>
          <a:prstGeom prst="rect">
            <a:avLst/>
          </a:prstGeom>
          <a:noFill/>
          <a:ln w="9525">
            <a:noFill/>
            <a:miter lim="800000"/>
            <a:headEnd/>
            <a:tailEnd/>
          </a:ln>
          <a:effectLst/>
        </p:spPr>
        <p:txBody>
          <a:bodyPr/>
          <a:lstStyle/>
          <a:p>
            <a:pPr marL="342900" indent="-342900">
              <a:spcBef>
                <a:spcPct val="20000"/>
              </a:spcBef>
              <a:buClr>
                <a:srgbClr val="00468F"/>
              </a:buClr>
              <a:buFont typeface="Webdings" pitchFamily="18" charset="2"/>
              <a:buChar char="&lt;"/>
            </a:pPr>
            <a:endParaRPr lang="en-CA" altLang="en-US" sz="2800" b="1">
              <a:solidFill>
                <a:srgbClr val="00468F"/>
              </a:solidFill>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3938">
                                            <p:txEl>
                                              <p:pRg st="0" end="0"/>
                                            </p:txEl>
                                          </p:spTgt>
                                        </p:tgtEl>
                                        <p:attrNameLst>
                                          <p:attrName>style.visibility</p:attrName>
                                        </p:attrNameLst>
                                      </p:cBhvr>
                                      <p:to>
                                        <p:strVal val="visible"/>
                                      </p:to>
                                    </p:set>
                                    <p:animEffect transition="in" filter="wipe(left)">
                                      <p:cBhvr>
                                        <p:cTn id="7" dur="500"/>
                                        <p:tgtEl>
                                          <p:spTgt spid="10639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63938">
                                            <p:txEl>
                                              <p:pRg st="1" end="1"/>
                                            </p:txEl>
                                          </p:spTgt>
                                        </p:tgtEl>
                                        <p:attrNameLst>
                                          <p:attrName>style.visibility</p:attrName>
                                        </p:attrNameLst>
                                      </p:cBhvr>
                                      <p:to>
                                        <p:strVal val="visible"/>
                                      </p:to>
                                    </p:set>
                                    <p:animEffect transition="in" filter="wipe(left)">
                                      <p:cBhvr>
                                        <p:cTn id="12" dur="500"/>
                                        <p:tgtEl>
                                          <p:spTgt spid="10639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63938">
                                            <p:txEl>
                                              <p:pRg st="2" end="2"/>
                                            </p:txEl>
                                          </p:spTgt>
                                        </p:tgtEl>
                                        <p:attrNameLst>
                                          <p:attrName>style.visibility</p:attrName>
                                        </p:attrNameLst>
                                      </p:cBhvr>
                                      <p:to>
                                        <p:strVal val="visible"/>
                                      </p:to>
                                    </p:set>
                                    <p:animEffect transition="in" filter="wipe(left)">
                                      <p:cBhvr>
                                        <p:cTn id="17" dur="500"/>
                                        <p:tgtEl>
                                          <p:spTgt spid="10639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63938">
                                            <p:txEl>
                                              <p:pRg st="3" end="3"/>
                                            </p:txEl>
                                          </p:spTgt>
                                        </p:tgtEl>
                                        <p:attrNameLst>
                                          <p:attrName>style.visibility</p:attrName>
                                        </p:attrNameLst>
                                      </p:cBhvr>
                                      <p:to>
                                        <p:strVal val="visible"/>
                                      </p:to>
                                    </p:set>
                                    <p:animEffect transition="in" filter="wipe(left)">
                                      <p:cBhvr>
                                        <p:cTn id="22" dur="500"/>
                                        <p:tgtEl>
                                          <p:spTgt spid="10639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nodePh="1">
                                  <p:stCondLst>
                                    <p:cond delay="0"/>
                                  </p:stCondLst>
                                  <p:endCondLst>
                                    <p:cond evt="begin" delay="0">
                                      <p:tn val="25"/>
                                    </p:cond>
                                  </p:endCondLst>
                                  <p:childTnLst>
                                    <p:set>
                                      <p:cBhvr>
                                        <p:cTn id="26" dur="1" fill="hold">
                                          <p:stCondLst>
                                            <p:cond delay="0"/>
                                          </p:stCondLst>
                                        </p:cTn>
                                        <p:tgtEl>
                                          <p:spTgt spid="1063940">
                                            <p:txEl>
                                              <p:pRg st="0" end="0"/>
                                            </p:txEl>
                                          </p:spTgt>
                                        </p:tgtEl>
                                        <p:attrNameLst>
                                          <p:attrName>style.visibility</p:attrName>
                                        </p:attrNameLst>
                                      </p:cBhvr>
                                      <p:to>
                                        <p:strVal val="visible"/>
                                      </p:to>
                                    </p:set>
                                    <p:animEffect transition="in" filter="wipe(left)">
                                      <p:cBhvr>
                                        <p:cTn id="27" dur="500"/>
                                        <p:tgtEl>
                                          <p:spTgt spid="10639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1063938"/>
                        </p:tgtEl>
                        <p:attrNameLst>
                          <p:attrName>style.visibility</p:attrName>
                        </p:attrNameLst>
                      </p:cBhvr>
                      <p:to>
                        <p:strVal val="visible"/>
                      </p:to>
                    </p:set>
                    <p:animEffect transition="in" filter="wipe(left)">
                      <p:cBhvr>
                        <p:cTn dur="500"/>
                        <p:tgtEl>
                          <p:spTgt spid="1063938"/>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63938"/>
                        </p:tgtEl>
                        <p:attrNameLst>
                          <p:attrName>style.visibility</p:attrName>
                        </p:attrNameLst>
                      </p:cBhvr>
                      <p:to>
                        <p:strVal val="visible"/>
                      </p:to>
                    </p:set>
                    <p:animEffect transition="in" filter="wipe(left)">
                      <p:cBhvr>
                        <p:cTn dur="500"/>
                        <p:tgtEl>
                          <p:spTgt spid="1063938"/>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63938"/>
                        </p:tgtEl>
                        <p:attrNameLst>
                          <p:attrName>style.visibility</p:attrName>
                        </p:attrNameLst>
                      </p:cBhvr>
                      <p:to>
                        <p:strVal val="visible"/>
                      </p:to>
                    </p:set>
                    <p:animEffect transition="in" filter="wipe(left)">
                      <p:cBhvr>
                        <p:cTn dur="500"/>
                        <p:tgtEl>
                          <p:spTgt spid="1063938"/>
                        </p:tgtEl>
                      </p:cBhvr>
                    </p:animEffect>
                  </p:childTnLst>
                </p:cTn>
              </p:par>
            </p:tnLst>
          </p:tmpl>
        </p:tmplLst>
      </p:bldP>
      <p:bldP spid="1063940"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1063940"/>
                        </p:tgtEl>
                        <p:attrNameLst>
                          <p:attrName>style.visibility</p:attrName>
                        </p:attrNameLst>
                      </p:cBhvr>
                      <p:to>
                        <p:strVal val="visible"/>
                      </p:to>
                    </p:set>
                    <p:animEffect transition="in" filter="wipe(left)">
                      <p:cBhvr>
                        <p:cTn dur="500"/>
                        <p:tgtEl>
                          <p:spTgt spid="1063940"/>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63940"/>
                        </p:tgtEl>
                        <p:attrNameLst>
                          <p:attrName>style.visibility</p:attrName>
                        </p:attrNameLst>
                      </p:cBhvr>
                      <p:to>
                        <p:strVal val="visible"/>
                      </p:to>
                    </p:set>
                    <p:animEffect transition="in" filter="wipe(left)">
                      <p:cBhvr>
                        <p:cTn dur="500"/>
                        <p:tgtEl>
                          <p:spTgt spid="1063940"/>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63940"/>
                        </p:tgtEl>
                        <p:attrNameLst>
                          <p:attrName>style.visibility</p:attrName>
                        </p:attrNameLst>
                      </p:cBhvr>
                      <p:to>
                        <p:strVal val="visible"/>
                      </p:to>
                    </p:set>
                    <p:animEffect transition="in" filter="wipe(left)">
                      <p:cBhvr>
                        <p:cTn dur="500"/>
                        <p:tgtEl>
                          <p:spTgt spid="1063940"/>
                        </p:tgtEl>
                      </p:cBhvr>
                    </p:animEffect>
                  </p:childTnLst>
                </p:cTn>
              </p:par>
            </p:tnLst>
          </p:tmpl>
        </p:tmplLst>
      </p:bldP>
    </p:bldLst>
  </p:timing>
  <p:txStyles>
    <p:titleStyle>
      <a:lvl1pPr algn="l" rtl="0" fontAlgn="base">
        <a:spcBef>
          <a:spcPct val="0"/>
        </a:spcBef>
        <a:spcAft>
          <a:spcPct val="0"/>
        </a:spcAft>
        <a:defRPr sz="2600" b="1">
          <a:solidFill>
            <a:schemeClr val="bg1"/>
          </a:solidFill>
          <a:latin typeface="+mj-lt"/>
          <a:ea typeface="+mj-ea"/>
          <a:cs typeface="+mj-cs"/>
        </a:defRPr>
      </a:lvl1pPr>
      <a:lvl2pPr algn="l" rtl="0" fontAlgn="base">
        <a:spcBef>
          <a:spcPct val="0"/>
        </a:spcBef>
        <a:spcAft>
          <a:spcPct val="0"/>
        </a:spcAft>
        <a:defRPr sz="2600" b="1">
          <a:solidFill>
            <a:schemeClr val="bg1"/>
          </a:solidFill>
          <a:latin typeface="Arial" pitchFamily="34" charset="0"/>
        </a:defRPr>
      </a:lvl2pPr>
      <a:lvl3pPr algn="l" rtl="0" fontAlgn="base">
        <a:spcBef>
          <a:spcPct val="0"/>
        </a:spcBef>
        <a:spcAft>
          <a:spcPct val="0"/>
        </a:spcAft>
        <a:defRPr sz="2600" b="1">
          <a:solidFill>
            <a:schemeClr val="bg1"/>
          </a:solidFill>
          <a:latin typeface="Arial" pitchFamily="34" charset="0"/>
        </a:defRPr>
      </a:lvl3pPr>
      <a:lvl4pPr algn="l" rtl="0" fontAlgn="base">
        <a:spcBef>
          <a:spcPct val="0"/>
        </a:spcBef>
        <a:spcAft>
          <a:spcPct val="0"/>
        </a:spcAft>
        <a:defRPr sz="2600" b="1">
          <a:solidFill>
            <a:schemeClr val="bg1"/>
          </a:solidFill>
          <a:latin typeface="Arial" pitchFamily="34" charset="0"/>
        </a:defRPr>
      </a:lvl4pPr>
      <a:lvl5pPr algn="l" rtl="0" fontAlgn="base">
        <a:spcBef>
          <a:spcPct val="0"/>
        </a:spcBef>
        <a:spcAft>
          <a:spcPct val="0"/>
        </a:spcAft>
        <a:defRPr sz="2600" b="1">
          <a:solidFill>
            <a:schemeClr val="bg1"/>
          </a:solidFill>
          <a:latin typeface="Arial" pitchFamily="34" charset="0"/>
        </a:defRPr>
      </a:lvl5pPr>
      <a:lvl6pPr marL="457200" algn="l" rtl="0" fontAlgn="base">
        <a:spcBef>
          <a:spcPct val="0"/>
        </a:spcBef>
        <a:spcAft>
          <a:spcPct val="0"/>
        </a:spcAft>
        <a:defRPr sz="2600" b="1">
          <a:solidFill>
            <a:schemeClr val="bg1"/>
          </a:solidFill>
          <a:latin typeface="Arial" pitchFamily="34" charset="0"/>
        </a:defRPr>
      </a:lvl6pPr>
      <a:lvl7pPr marL="914400" algn="l" rtl="0" fontAlgn="base">
        <a:spcBef>
          <a:spcPct val="0"/>
        </a:spcBef>
        <a:spcAft>
          <a:spcPct val="0"/>
        </a:spcAft>
        <a:defRPr sz="2600" b="1">
          <a:solidFill>
            <a:schemeClr val="bg1"/>
          </a:solidFill>
          <a:latin typeface="Arial" pitchFamily="34" charset="0"/>
        </a:defRPr>
      </a:lvl7pPr>
      <a:lvl8pPr marL="1371600" algn="l" rtl="0" fontAlgn="base">
        <a:spcBef>
          <a:spcPct val="0"/>
        </a:spcBef>
        <a:spcAft>
          <a:spcPct val="0"/>
        </a:spcAft>
        <a:defRPr sz="2600" b="1">
          <a:solidFill>
            <a:schemeClr val="bg1"/>
          </a:solidFill>
          <a:latin typeface="Arial" pitchFamily="34" charset="0"/>
        </a:defRPr>
      </a:lvl8pPr>
      <a:lvl9pPr marL="1828800" algn="l" rtl="0" fontAlgn="base">
        <a:spcBef>
          <a:spcPct val="0"/>
        </a:spcBef>
        <a:spcAft>
          <a:spcPct val="0"/>
        </a:spcAft>
        <a:defRPr sz="2600" b="1">
          <a:solidFill>
            <a:schemeClr val="bg1"/>
          </a:solidFill>
          <a:latin typeface="Arial" pitchFamily="34" charset="0"/>
        </a:defRPr>
      </a:lvl9pPr>
    </p:titleStyle>
    <p:bodyStyle>
      <a:lvl1pPr marL="342900" indent="-342900" algn="l" rtl="0" fontAlgn="base">
        <a:spcBef>
          <a:spcPct val="20000"/>
        </a:spcBef>
        <a:spcAft>
          <a:spcPct val="0"/>
        </a:spcAft>
        <a:buClr>
          <a:srgbClr val="00468F"/>
        </a:buClr>
        <a:buFont typeface="Webdings" pitchFamily="18" charset="2"/>
        <a:buChar char="&lt;"/>
        <a:defRPr sz="2800" b="1">
          <a:solidFill>
            <a:srgbClr val="00468F"/>
          </a:solidFill>
          <a:latin typeface="+mn-lt"/>
          <a:ea typeface="+mn-ea"/>
          <a:cs typeface="+mn-cs"/>
        </a:defRPr>
      </a:lvl1pPr>
      <a:lvl2pPr marL="457200" algn="l" rtl="0" fontAlgn="base">
        <a:lnSpc>
          <a:spcPct val="105000"/>
        </a:lnSpc>
        <a:spcBef>
          <a:spcPct val="50000"/>
        </a:spcBef>
        <a:spcAft>
          <a:spcPct val="0"/>
        </a:spcAft>
        <a:defRPr sz="2400">
          <a:solidFill>
            <a:schemeClr val="tx1"/>
          </a:solidFill>
          <a:latin typeface="+mn-lt"/>
        </a:defRPr>
      </a:lvl2pPr>
      <a:lvl3pPr marL="1143000" indent="-228600" algn="l" rtl="0" fontAlgn="base">
        <a:spcBef>
          <a:spcPct val="20000"/>
        </a:spcBef>
        <a:spcAft>
          <a:spcPct val="0"/>
        </a:spcAft>
        <a:buClr>
          <a:srgbClr val="00468F"/>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11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118.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11.xml"/><Relationship Id="rId1" Type="http://schemas.openxmlformats.org/officeDocument/2006/relationships/slideLayout" Target="../slideLayouts/slideLayout2.xml"/><Relationship Id="rId5" Type="http://schemas.openxmlformats.org/officeDocument/2006/relationships/image" Target="../media/image126.png"/><Relationship Id="rId4" Type="http://schemas.openxmlformats.org/officeDocument/2006/relationships/image" Target="../media/image1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15.xml"/><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129.png"/></Relationships>
</file>

<file path=ppt/slides/_rels/slide13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16.xml"/><Relationship Id="rId1" Type="http://schemas.openxmlformats.org/officeDocument/2006/relationships/slideLayout" Target="../slideLayouts/slideLayout2.xml"/><Relationship Id="rId5" Type="http://schemas.openxmlformats.org/officeDocument/2006/relationships/image" Target="../media/image133.png"/><Relationship Id="rId4" Type="http://schemas.openxmlformats.org/officeDocument/2006/relationships/image" Target="../media/image132.png"/></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notesSlide" Target="../notesSlides/notesSlide127.xml"/><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146.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notesSlide" Target="../notesSlides/notesSlide128.xml"/><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 Id="rId9" Type="http://schemas.openxmlformats.org/officeDocument/2006/relationships/image" Target="../media/image140.png"/></Relationships>
</file>

<file path=ppt/slides/_rels/slide147.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142.png"/></Relationships>
</file>

<file path=ppt/slides/_rels/slide148.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130.xml"/><Relationship Id="rId1" Type="http://schemas.openxmlformats.org/officeDocument/2006/relationships/slideLayout" Target="../slideLayouts/slideLayout2.xml"/><Relationship Id="rId5" Type="http://schemas.openxmlformats.org/officeDocument/2006/relationships/image" Target="../media/image145.png"/><Relationship Id="rId4" Type="http://schemas.openxmlformats.org/officeDocument/2006/relationships/image" Target="../media/image144.png"/></Relationships>
</file>

<file path=ppt/slides/_rels/slide149.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131.xml"/><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0.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32.xml"/><Relationship Id="rId1" Type="http://schemas.openxmlformats.org/officeDocument/2006/relationships/slideLayout" Target="../slideLayouts/slideLayout107.xml"/><Relationship Id="rId4" Type="http://schemas.openxmlformats.org/officeDocument/2006/relationships/image" Target="../media/image148.png"/></Relationships>
</file>

<file path=ppt/slides/_rels/slide151.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33.xml"/><Relationship Id="rId1" Type="http://schemas.openxmlformats.org/officeDocument/2006/relationships/slideLayout" Target="../slideLayouts/slideLayout107.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48.png"/></Relationships>
</file>

<file path=ppt/slides/_rels/slide152.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134.xml"/><Relationship Id="rId1" Type="http://schemas.openxmlformats.org/officeDocument/2006/relationships/slideLayout" Target="../slideLayouts/slideLayout40.xml"/><Relationship Id="rId4" Type="http://schemas.openxmlformats.org/officeDocument/2006/relationships/image" Target="../media/image152.png"/></Relationships>
</file>

<file path=ppt/slides/_rels/slide153.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135.xml"/><Relationship Id="rId1" Type="http://schemas.openxmlformats.org/officeDocument/2006/relationships/slideLayout" Target="../slideLayouts/slideLayout40.xml"/><Relationship Id="rId5" Type="http://schemas.openxmlformats.org/officeDocument/2006/relationships/image" Target="../media/image153.png"/><Relationship Id="rId4" Type="http://schemas.openxmlformats.org/officeDocument/2006/relationships/image" Target="../media/image152.png"/></Relationships>
</file>

<file path=ppt/slides/_rels/slide154.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136.xml"/><Relationship Id="rId1" Type="http://schemas.openxmlformats.org/officeDocument/2006/relationships/slideLayout" Target="../slideLayouts/slideLayout107.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s>
</file>

<file path=ppt/slides/_rels/slide155.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137.xml"/><Relationship Id="rId1" Type="http://schemas.openxmlformats.org/officeDocument/2006/relationships/slideLayout" Target="../slideLayouts/slideLayout107.xml"/></Relationships>
</file>

<file path=ppt/slides/_rels/slide156.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138.xml"/><Relationship Id="rId1" Type="http://schemas.openxmlformats.org/officeDocument/2006/relationships/slideLayout" Target="../slideLayouts/slideLayout40.xml"/><Relationship Id="rId4" Type="http://schemas.openxmlformats.org/officeDocument/2006/relationships/image" Target="../media/image159.png"/></Relationships>
</file>

<file path=ppt/slides/_rels/slide157.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139.xml"/><Relationship Id="rId1" Type="http://schemas.openxmlformats.org/officeDocument/2006/relationships/slideLayout" Target="../slideLayouts/slideLayout40.xml"/><Relationship Id="rId5" Type="http://schemas.openxmlformats.org/officeDocument/2006/relationships/image" Target="../media/image160.png"/><Relationship Id="rId4" Type="http://schemas.openxmlformats.org/officeDocument/2006/relationships/image" Target="../media/image159.png"/></Relationships>
</file>

<file path=ppt/slides/_rels/slide158.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140.xml"/><Relationship Id="rId1" Type="http://schemas.openxmlformats.org/officeDocument/2006/relationships/slideLayout" Target="../slideLayouts/slideLayout40.xml"/><Relationship Id="rId4" Type="http://schemas.openxmlformats.org/officeDocument/2006/relationships/image" Target="../media/image162.png"/></Relationships>
</file>

<file path=ppt/slides/_rels/slide159.xml.rels><?xml version="1.0" encoding="UTF-8" standalone="yes"?>
<Relationships xmlns="http://schemas.openxmlformats.org/package/2006/relationships"><Relationship Id="rId3" Type="http://schemas.openxmlformats.org/officeDocument/2006/relationships/image" Target="../media/image161.png"/><Relationship Id="rId7" Type="http://schemas.openxmlformats.org/officeDocument/2006/relationships/image" Target="../media/image165.png"/><Relationship Id="rId2" Type="http://schemas.openxmlformats.org/officeDocument/2006/relationships/notesSlide" Target="../notesSlides/notesSlide141.xml"/><Relationship Id="rId1" Type="http://schemas.openxmlformats.org/officeDocument/2006/relationships/slideLayout" Target="../slideLayouts/slideLayout40.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18.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18.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18.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73.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82.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8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84.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90.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 Id="rId9" Type="http://schemas.openxmlformats.org/officeDocument/2006/relationships/image" Target="../media/image104.png"/></Relationships>
</file>

<file path=ppt/slides/_rels/slide91.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ubtitle 2"/>
          <p:cNvSpPr>
            <a:spLocks noGrp="1"/>
          </p:cNvSpPr>
          <p:nvPr>
            <p:ph type="subTitle" idx="1"/>
          </p:nvPr>
        </p:nvSpPr>
        <p:spPr>
          <a:xfrm>
            <a:off x="206375" y="3098800"/>
            <a:ext cx="5422900" cy="619125"/>
          </a:xfrm>
        </p:spPr>
        <p:txBody>
          <a:bodyPr/>
          <a:lstStyle/>
          <a:p>
            <a:endParaRPr lang="en-US" smtClean="0"/>
          </a:p>
        </p:txBody>
      </p:sp>
      <p:sp>
        <p:nvSpPr>
          <p:cNvPr id="174083" name="Title 3"/>
          <p:cNvSpPr>
            <a:spLocks noGrp="1"/>
          </p:cNvSpPr>
          <p:nvPr>
            <p:ph type="ctrTitle"/>
          </p:nvPr>
        </p:nvSpPr>
        <p:spPr>
          <a:xfrm>
            <a:off x="274638" y="1652588"/>
            <a:ext cx="5148262" cy="963612"/>
          </a:xfrm>
        </p:spPr>
        <p:txBody>
          <a:bodyPr/>
          <a:lstStyle/>
          <a:p>
            <a:endParaRPr lang="en-US" smtClean="0"/>
          </a:p>
        </p:txBody>
      </p:sp>
      <p:sp>
        <p:nvSpPr>
          <p:cNvPr id="6" name="Rectangle 5"/>
          <p:cNvSpPr/>
          <p:nvPr/>
        </p:nvSpPr>
        <p:spPr>
          <a:xfrm>
            <a:off x="152400" y="1143000"/>
            <a:ext cx="8686800" cy="5509200"/>
          </a:xfrm>
          <a:prstGeom prst="rect">
            <a:avLst/>
          </a:prstGeom>
          <a:noFill/>
        </p:spPr>
        <p:txBody>
          <a:bodyPr>
            <a:spAutoFit/>
          </a:bodyPr>
          <a:lstStyle/>
          <a:p>
            <a:pPr algn="ctr" fontAlgn="auto">
              <a:spcBef>
                <a:spcPts val="0"/>
              </a:spcBef>
              <a:spcAft>
                <a:spcPts val="0"/>
              </a:spcAft>
              <a:defRPr/>
            </a:pPr>
            <a:endParaRPr lang="en-US" sz="4400" b="1" spc="115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lgerian" pitchFamily="82" charset="0"/>
            </a:endParaRPr>
          </a:p>
          <a:p>
            <a:pPr algn="ctr" fontAlgn="auto">
              <a:spcBef>
                <a:spcPts val="0"/>
              </a:spcBef>
              <a:spcAft>
                <a:spcPts val="0"/>
              </a:spcAft>
              <a:defRPr/>
            </a:pPr>
            <a:r>
              <a:rPr lang="en-US" sz="4400" b="1" spc="1150" dirty="0" err="1" smtClean="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lgerian" pitchFamily="82" charset="0"/>
              </a:rPr>
              <a:t>Andex</a:t>
            </a:r>
            <a:r>
              <a:rPr lang="en-US" sz="4400" b="1" spc="1150" dirty="0" smtClean="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lgerian" pitchFamily="82" charset="0"/>
              </a:rPr>
              <a:t> charts</a:t>
            </a:r>
          </a:p>
          <a:p>
            <a:pPr algn="ctr" fontAlgn="auto">
              <a:spcBef>
                <a:spcPts val="0"/>
              </a:spcBef>
              <a:spcAft>
                <a:spcPts val="0"/>
              </a:spcAft>
              <a:defRPr/>
            </a:pPr>
            <a:r>
              <a:rPr lang="en-US" sz="4400" b="1" spc="1150" dirty="0" smtClean="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lgerian" pitchFamily="82" charset="0"/>
              </a:rPr>
              <a:t>Web page</a:t>
            </a:r>
          </a:p>
          <a:p>
            <a:pPr algn="ctr" fontAlgn="auto">
              <a:spcBef>
                <a:spcPts val="0"/>
              </a:spcBef>
              <a:spcAft>
                <a:spcPts val="0"/>
              </a:spcAft>
              <a:defRPr/>
            </a:pPr>
            <a:r>
              <a:rPr lang="en-US" sz="4400" b="1" spc="1150" dirty="0" smtClean="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lgerian" pitchFamily="82" charset="0"/>
              </a:rPr>
              <a:t>Handouts</a:t>
            </a:r>
          </a:p>
          <a:p>
            <a:pPr algn="ctr" fontAlgn="auto">
              <a:spcBef>
                <a:spcPts val="0"/>
              </a:spcBef>
              <a:spcAft>
                <a:spcPts val="0"/>
              </a:spcAft>
              <a:defRPr/>
            </a:pPr>
            <a:r>
              <a:rPr lang="en-US" sz="4400" b="1" spc="1150" dirty="0" smtClean="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lgerian" pitchFamily="82" charset="0"/>
              </a:rPr>
              <a:t>Cross </a:t>
            </a:r>
            <a:r>
              <a:rPr lang="en-US" sz="4400" b="1" spc="1150" dirty="0" err="1" smtClean="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lgerian" pitchFamily="82" charset="0"/>
              </a:rPr>
              <a:t>relatioal</a:t>
            </a:r>
            <a:r>
              <a:rPr lang="en-US" sz="4400" b="1" spc="1150" dirty="0" smtClean="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lgerian" pitchFamily="82" charset="0"/>
              </a:rPr>
              <a:t> econ standards</a:t>
            </a:r>
            <a:endParaRPr lang="en-US" sz="4400" b="1" spc="115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lgerian" pitchFamily="82" charset="0"/>
            </a:endParaRPr>
          </a:p>
          <a:p>
            <a:pPr algn="ctr" fontAlgn="auto">
              <a:spcBef>
                <a:spcPts val="0"/>
              </a:spcBef>
              <a:spcAft>
                <a:spcPts val="0"/>
              </a:spcAft>
              <a:defRPr/>
            </a:pPr>
            <a:endParaRPr lang="en-US" sz="4400" b="1" spc="115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lgerian" pitchFamily="82" charset="0"/>
            </a:endParaRPr>
          </a:p>
          <a:p>
            <a:pPr algn="ctr" fontAlgn="auto">
              <a:spcBef>
                <a:spcPts val="0"/>
              </a:spcBef>
              <a:spcAft>
                <a:spcPts val="0"/>
              </a:spcAft>
              <a:defRPr/>
            </a:pPr>
            <a:endParaRPr lang="en-US" sz="4400" b="1" spc="115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41" name="Picture 13" descr="fig0310c"/>
          <p:cNvPicPr>
            <a:picLocks noChangeAspect="1" noChangeArrowheads="1"/>
          </p:cNvPicPr>
          <p:nvPr/>
        </p:nvPicPr>
        <p:blipFill>
          <a:blip r:embed="rId3"/>
          <a:srcRect/>
          <a:stretch>
            <a:fillRect/>
          </a:stretch>
        </p:blipFill>
        <p:spPr bwMode="auto">
          <a:xfrm>
            <a:off x="1609725" y="457200"/>
            <a:ext cx="5924550" cy="5943600"/>
          </a:xfrm>
          <a:prstGeom prst="rect">
            <a:avLst/>
          </a:prstGeom>
          <a:noFill/>
        </p:spPr>
      </p:pic>
      <p:pic>
        <p:nvPicPr>
          <p:cNvPr id="278542" name="Picture 14" descr="fig0310d"/>
          <p:cNvPicPr>
            <a:picLocks noChangeAspect="1" noChangeArrowheads="1"/>
          </p:cNvPicPr>
          <p:nvPr/>
        </p:nvPicPr>
        <p:blipFill>
          <a:blip r:embed="rId4"/>
          <a:srcRect/>
          <a:stretch>
            <a:fillRect/>
          </a:stretch>
        </p:blipFill>
        <p:spPr bwMode="auto">
          <a:xfrm>
            <a:off x="1609725" y="457200"/>
            <a:ext cx="5924550" cy="5943600"/>
          </a:xfrm>
          <a:prstGeom prst="rect">
            <a:avLst/>
          </a:prstGeom>
          <a:noFill/>
        </p:spPr>
      </p:pic>
      <p:pic>
        <p:nvPicPr>
          <p:cNvPr id="278543" name="Picture 15" descr="fig0310e"/>
          <p:cNvPicPr>
            <a:picLocks noChangeAspect="1" noChangeArrowheads="1"/>
          </p:cNvPicPr>
          <p:nvPr/>
        </p:nvPicPr>
        <p:blipFill>
          <a:blip r:embed="rId5"/>
          <a:srcRect/>
          <a:stretch>
            <a:fillRect/>
          </a:stretch>
        </p:blipFill>
        <p:spPr bwMode="auto">
          <a:xfrm>
            <a:off x="1609725" y="457200"/>
            <a:ext cx="5924550" cy="5943600"/>
          </a:xfrm>
          <a:prstGeom prst="rect">
            <a:avLst/>
          </a:prstGeom>
          <a:noFill/>
        </p:spPr>
      </p:pic>
      <p:pic>
        <p:nvPicPr>
          <p:cNvPr id="278544" name="Picture 16" descr="fig0310f"/>
          <p:cNvPicPr>
            <a:picLocks noChangeAspect="1" noChangeArrowheads="1"/>
          </p:cNvPicPr>
          <p:nvPr/>
        </p:nvPicPr>
        <p:blipFill>
          <a:blip r:embed="rId6"/>
          <a:srcRect/>
          <a:stretch>
            <a:fillRect/>
          </a:stretch>
        </p:blipFill>
        <p:spPr bwMode="auto">
          <a:xfrm>
            <a:off x="1609725" y="457200"/>
            <a:ext cx="5924550" cy="5943600"/>
          </a:xfrm>
          <a:prstGeom prst="rect">
            <a:avLst/>
          </a:prstGeom>
          <a:noFill/>
        </p:spPr>
      </p:pic>
      <p:pic>
        <p:nvPicPr>
          <p:cNvPr id="278545" name="Picture 17" descr="fig0310g"/>
          <p:cNvPicPr>
            <a:picLocks noChangeAspect="1" noChangeArrowheads="1"/>
          </p:cNvPicPr>
          <p:nvPr/>
        </p:nvPicPr>
        <p:blipFill>
          <a:blip r:embed="rId7"/>
          <a:srcRect/>
          <a:stretch>
            <a:fillRect/>
          </a:stretch>
        </p:blipFill>
        <p:spPr bwMode="auto">
          <a:xfrm>
            <a:off x="1609725" y="457200"/>
            <a:ext cx="5924550" cy="5943600"/>
          </a:xfrm>
          <a:prstGeom prst="rect">
            <a:avLst/>
          </a:prstGeom>
          <a:noFill/>
        </p:spPr>
      </p:pic>
      <p:pic>
        <p:nvPicPr>
          <p:cNvPr id="278546" name="Picture 18" descr="fig0310h"/>
          <p:cNvPicPr>
            <a:picLocks noChangeAspect="1" noChangeArrowheads="1"/>
          </p:cNvPicPr>
          <p:nvPr/>
        </p:nvPicPr>
        <p:blipFill>
          <a:blip r:embed="rId8"/>
          <a:srcRect/>
          <a:stretch>
            <a:fillRect/>
          </a:stretch>
        </p:blipFill>
        <p:spPr bwMode="auto">
          <a:xfrm>
            <a:off x="1609725" y="457200"/>
            <a:ext cx="5924550" cy="5943600"/>
          </a:xfrm>
          <a:prstGeom prst="rect">
            <a:avLst/>
          </a:prstGeom>
          <a:noFill/>
        </p:spPr>
      </p:pic>
      <p:pic>
        <p:nvPicPr>
          <p:cNvPr id="278547" name="Picture 19" descr="fig0310i"/>
          <p:cNvPicPr>
            <a:picLocks noChangeAspect="1" noChangeArrowheads="1"/>
          </p:cNvPicPr>
          <p:nvPr/>
        </p:nvPicPr>
        <p:blipFill>
          <a:blip r:embed="rId9"/>
          <a:srcRect/>
          <a:stretch>
            <a:fillRect/>
          </a:stretch>
        </p:blipFill>
        <p:spPr bwMode="auto">
          <a:xfrm>
            <a:off x="1609725" y="457200"/>
            <a:ext cx="5924550" cy="5943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8542"/>
                                        </p:tgtEl>
                                        <p:attrNameLst>
                                          <p:attrName>style.visibility</p:attrName>
                                        </p:attrNameLst>
                                      </p:cBhvr>
                                      <p:to>
                                        <p:strVal val="visible"/>
                                      </p:to>
                                    </p:set>
                                    <p:animEffect transition="in" filter="wipe(up)">
                                      <p:cBhvr>
                                        <p:cTn id="7" dur="1000"/>
                                        <p:tgtEl>
                                          <p:spTgt spid="2785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8543"/>
                                        </p:tgtEl>
                                        <p:attrNameLst>
                                          <p:attrName>style.visibility</p:attrName>
                                        </p:attrNameLst>
                                      </p:cBhvr>
                                      <p:to>
                                        <p:strVal val="visible"/>
                                      </p:to>
                                    </p:set>
                                    <p:animEffect transition="in" filter="fade">
                                      <p:cBhvr>
                                        <p:cTn id="12" dur="500"/>
                                        <p:tgtEl>
                                          <p:spTgt spid="2785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8544"/>
                                        </p:tgtEl>
                                        <p:attrNameLst>
                                          <p:attrName>style.visibility</p:attrName>
                                        </p:attrNameLst>
                                      </p:cBhvr>
                                      <p:to>
                                        <p:strVal val="visible"/>
                                      </p:to>
                                    </p:set>
                                    <p:animEffect transition="in" filter="wipe(down)">
                                      <p:cBhvr>
                                        <p:cTn id="17" dur="1000"/>
                                        <p:tgtEl>
                                          <p:spTgt spid="2785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78545"/>
                                        </p:tgtEl>
                                        <p:attrNameLst>
                                          <p:attrName>style.visibility</p:attrName>
                                        </p:attrNameLst>
                                      </p:cBhvr>
                                      <p:to>
                                        <p:strVal val="visible"/>
                                      </p:to>
                                    </p:set>
                                    <p:animEffect transition="in" filter="wipe(up)">
                                      <p:cBhvr>
                                        <p:cTn id="22" dur="1000"/>
                                        <p:tgtEl>
                                          <p:spTgt spid="2785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78546"/>
                                        </p:tgtEl>
                                        <p:attrNameLst>
                                          <p:attrName>style.visibility</p:attrName>
                                        </p:attrNameLst>
                                      </p:cBhvr>
                                      <p:to>
                                        <p:strVal val="visible"/>
                                      </p:to>
                                    </p:set>
                                    <p:animEffect transition="in" filter="wipe(up)">
                                      <p:cBhvr>
                                        <p:cTn id="27" dur="1000"/>
                                        <p:tgtEl>
                                          <p:spTgt spid="2785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78547"/>
                                        </p:tgtEl>
                                        <p:attrNameLst>
                                          <p:attrName>style.visibility</p:attrName>
                                        </p:attrNameLst>
                                      </p:cBhvr>
                                      <p:to>
                                        <p:strVal val="visible"/>
                                      </p:to>
                                    </p:set>
                                    <p:animEffect transition="in" filter="wipe(down)">
                                      <p:cBhvr>
                                        <p:cTn id="32" dur="1000"/>
                                        <p:tgtEl>
                                          <p:spTgt spid="27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9828" name="Rectangle 4"/>
          <p:cNvSpPr>
            <a:spLocks noGrp="1" noChangeArrowheads="1"/>
          </p:cNvSpPr>
          <p:nvPr>
            <p:ph type="title"/>
          </p:nvPr>
        </p:nvSpPr>
        <p:spPr/>
        <p:txBody>
          <a:bodyPr/>
          <a:lstStyle/>
          <a:p>
            <a:r>
              <a:rPr lang="en-US" altLang="en-US" sz="3200" dirty="0" smtClean="0"/>
              <a:t>THE </a:t>
            </a:r>
            <a:r>
              <a:rPr lang="en-US" altLang="en-US" sz="3200" dirty="0"/>
              <a:t>CASE AGAINST PROTECTION</a:t>
            </a:r>
            <a:endParaRPr lang="en-CA" altLang="en-US" sz="3200" dirty="0"/>
          </a:p>
        </p:txBody>
      </p:sp>
      <p:sp>
        <p:nvSpPr>
          <p:cNvPr id="589829" name="Rectangle 5"/>
          <p:cNvSpPr>
            <a:spLocks noGrp="1" noChangeArrowheads="1"/>
          </p:cNvSpPr>
          <p:nvPr>
            <p:ph type="body" idx="1"/>
          </p:nvPr>
        </p:nvSpPr>
        <p:spPr>
          <a:xfrm>
            <a:off x="304800" y="1066800"/>
            <a:ext cx="8534400" cy="4876800"/>
          </a:xfrm>
        </p:spPr>
        <p:txBody>
          <a:bodyPr/>
          <a:lstStyle/>
          <a:p>
            <a:pPr>
              <a:lnSpc>
                <a:spcPct val="90000"/>
              </a:lnSpc>
              <a:buNone/>
            </a:pPr>
            <a:r>
              <a:rPr lang="en-US" altLang="en-US" sz="2800" noProof="1" smtClean="0"/>
              <a:t>SO </a:t>
            </a:r>
            <a:r>
              <a:rPr lang="en-US" altLang="en-US" sz="2800" noProof="1" smtClean="0">
                <a:sym typeface="Wingdings" pitchFamily="2" charset="2"/>
              </a:rPr>
              <a:t></a:t>
            </a:r>
            <a:r>
              <a:rPr lang="en-US" altLang="en-US" sz="2800" noProof="1" smtClean="0"/>
              <a:t>Why </a:t>
            </a:r>
            <a:r>
              <a:rPr lang="en-US" altLang="en-US" sz="2800" noProof="1"/>
              <a:t>Is International Trade Restricted?</a:t>
            </a:r>
            <a:endParaRPr lang="en-US" altLang="en-US" sz="2800" dirty="0"/>
          </a:p>
          <a:p>
            <a:pPr lvl="1" indent="6350">
              <a:lnSpc>
                <a:spcPct val="90000"/>
              </a:lnSpc>
            </a:pPr>
            <a:r>
              <a:rPr lang="en-US" altLang="en-US" noProof="1"/>
              <a:t>Two key reasons:</a:t>
            </a:r>
            <a:endParaRPr lang="en-US" altLang="en-US" dirty="0"/>
          </a:p>
          <a:p>
            <a:pPr lvl="2" indent="6350">
              <a:lnSpc>
                <a:spcPct val="90000"/>
              </a:lnSpc>
              <a:buClr>
                <a:srgbClr val="00468F"/>
              </a:buClr>
            </a:pPr>
            <a:r>
              <a:rPr lang="en-US" altLang="en-US" noProof="1"/>
              <a:t> </a:t>
            </a:r>
            <a:r>
              <a:rPr lang="en-US" altLang="en-US" noProof="1" smtClean="0"/>
              <a:t>Tariff </a:t>
            </a:r>
            <a:r>
              <a:rPr lang="en-US" altLang="en-US" noProof="1"/>
              <a:t>revenue</a:t>
            </a:r>
            <a:endParaRPr lang="en-US" altLang="en-US" dirty="0"/>
          </a:p>
          <a:p>
            <a:pPr lvl="2" indent="6350">
              <a:lnSpc>
                <a:spcPct val="90000"/>
              </a:lnSpc>
              <a:buClr>
                <a:srgbClr val="00468F"/>
              </a:buClr>
            </a:pPr>
            <a:r>
              <a:rPr lang="en-US" altLang="en-US" noProof="1"/>
              <a:t> Rent </a:t>
            </a:r>
            <a:r>
              <a:rPr lang="en-US" altLang="en-US" noProof="1" smtClean="0"/>
              <a:t>seeking</a:t>
            </a:r>
            <a:endParaRPr lang="en-US" altLang="en-US" b="1" noProof="1" smtClean="0">
              <a:solidFill>
                <a:srgbClr val="00468F"/>
              </a:solidFill>
            </a:endParaRPr>
          </a:p>
          <a:p>
            <a:pPr lvl="1" indent="6350">
              <a:lnSpc>
                <a:spcPct val="90000"/>
              </a:lnSpc>
              <a:buClr>
                <a:srgbClr val="00468F"/>
              </a:buClr>
              <a:buNone/>
            </a:pPr>
            <a:r>
              <a:rPr lang="en-US" altLang="en-US" sz="800" b="1" noProof="1" smtClean="0">
                <a:solidFill>
                  <a:srgbClr val="00468F"/>
                </a:solidFill>
              </a:rPr>
              <a:t> </a:t>
            </a:r>
          </a:p>
          <a:p>
            <a:pPr lvl="1" indent="6350">
              <a:lnSpc>
                <a:spcPct val="90000"/>
              </a:lnSpc>
              <a:buClr>
                <a:srgbClr val="00468F"/>
              </a:buClr>
              <a:buNone/>
            </a:pPr>
            <a:r>
              <a:rPr lang="en-US" altLang="en-US" b="1" noProof="1" smtClean="0">
                <a:solidFill>
                  <a:srgbClr val="00468F"/>
                </a:solidFill>
              </a:rPr>
              <a:t>Tariff  </a:t>
            </a:r>
            <a:r>
              <a:rPr lang="en-US" altLang="en-US" b="1" noProof="1">
                <a:solidFill>
                  <a:srgbClr val="00468F"/>
                </a:solidFill>
              </a:rPr>
              <a:t>Revenue</a:t>
            </a:r>
            <a:endParaRPr lang="en-US" altLang="en-US" b="1" dirty="0">
              <a:solidFill>
                <a:srgbClr val="00468F"/>
              </a:solidFill>
            </a:endParaRPr>
          </a:p>
          <a:p>
            <a:pPr lvl="2" indent="6350">
              <a:lnSpc>
                <a:spcPct val="90000"/>
              </a:lnSpc>
              <a:buClr>
                <a:srgbClr val="00468F"/>
              </a:buClr>
            </a:pPr>
            <a:r>
              <a:rPr lang="en-US" altLang="en-US" dirty="0"/>
              <a:t>In some </a:t>
            </a:r>
            <a:r>
              <a:rPr lang="en-US" altLang="en-US" noProof="1"/>
              <a:t>developing countries</a:t>
            </a:r>
            <a:r>
              <a:rPr lang="en-US" altLang="en-US" dirty="0"/>
              <a:t>, governments</a:t>
            </a:r>
            <a:r>
              <a:rPr lang="en-US" altLang="en-US" noProof="1"/>
              <a:t> </a:t>
            </a:r>
            <a:r>
              <a:rPr lang="en-US" altLang="en-US" dirty="0"/>
              <a:t>cannot use</a:t>
            </a:r>
            <a:r>
              <a:rPr lang="en-US" altLang="en-US" noProof="1"/>
              <a:t> </a:t>
            </a:r>
            <a:r>
              <a:rPr lang="en-US" altLang="en-US" dirty="0"/>
              <a:t>income </a:t>
            </a:r>
            <a:r>
              <a:rPr lang="en-US" altLang="en-US" noProof="1"/>
              <a:t>taxes </a:t>
            </a:r>
            <a:r>
              <a:rPr lang="en-US" altLang="en-US" dirty="0"/>
              <a:t>and sales taxes because financial record-keeping is poor.</a:t>
            </a:r>
            <a:endParaRPr lang="en-US" altLang="en-US" noProof="1"/>
          </a:p>
          <a:p>
            <a:pPr lvl="2" indent="6350">
              <a:lnSpc>
                <a:spcPct val="90000"/>
              </a:lnSpc>
            </a:pPr>
            <a:r>
              <a:rPr lang="en-US" altLang="en-US" dirty="0"/>
              <a:t>In these countries, international trade transactions are well recorded, so governments use tariffs on imports to raise revenue</a:t>
            </a:r>
            <a:r>
              <a:rPr lang="en-US" altLang="en-US" noProof="1" smtClean="0"/>
              <a:t>.</a:t>
            </a:r>
          </a:p>
          <a:p>
            <a:pPr lvl="1">
              <a:lnSpc>
                <a:spcPct val="90000"/>
              </a:lnSpc>
              <a:buNone/>
            </a:pPr>
            <a:r>
              <a:rPr lang="en-US" altLang="en-US" b="1" noProof="1" smtClean="0">
                <a:solidFill>
                  <a:srgbClr val="00468F"/>
                </a:solidFill>
              </a:rPr>
              <a:t>	Rent Seeking</a:t>
            </a:r>
          </a:p>
          <a:p>
            <a:pPr lvl="2">
              <a:lnSpc>
                <a:spcPct val="90000"/>
              </a:lnSpc>
            </a:pPr>
            <a:r>
              <a:rPr lang="en-US" altLang="en-US" sz="2200" b="1" dirty="0" smtClean="0">
                <a:solidFill>
                  <a:srgbClr val="FF0000"/>
                </a:solidFill>
              </a:rPr>
              <a:t>Rent seeking</a:t>
            </a:r>
            <a:r>
              <a:rPr lang="en-US" altLang="en-US" sz="1600" noProof="1" smtClean="0"/>
              <a:t> </a:t>
            </a:r>
            <a:r>
              <a:rPr lang="en-US" altLang="en-US" dirty="0" smtClean="0"/>
              <a:t>is l</a:t>
            </a:r>
            <a:r>
              <a:rPr lang="en-US" altLang="en-US" noProof="1" smtClean="0"/>
              <a:t>obbying and other political activity that seeks to capture the gains from trade.</a:t>
            </a:r>
          </a:p>
          <a:p>
            <a:pPr lvl="2" indent="6350">
              <a:lnSpc>
                <a:spcPct val="90000"/>
              </a:lnSpc>
              <a:buNone/>
            </a:pPr>
            <a:endParaRPr lang="en-US" altLang="en-US" noProof="1"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9829">
                                            <p:txEl>
                                              <p:pRg st="1" end="1"/>
                                            </p:txEl>
                                          </p:spTgt>
                                        </p:tgtEl>
                                        <p:attrNameLst>
                                          <p:attrName>style.visibility</p:attrName>
                                        </p:attrNameLst>
                                      </p:cBhvr>
                                      <p:to>
                                        <p:strVal val="visible"/>
                                      </p:to>
                                    </p:set>
                                    <p:animEffect transition="in" filter="wipe(left)">
                                      <p:cBhvr>
                                        <p:cTn id="7" dur="500"/>
                                        <p:tgtEl>
                                          <p:spTgt spid="58982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9829">
                                            <p:txEl>
                                              <p:pRg st="2" end="2"/>
                                            </p:txEl>
                                          </p:spTgt>
                                        </p:tgtEl>
                                        <p:attrNameLst>
                                          <p:attrName>style.visibility</p:attrName>
                                        </p:attrNameLst>
                                      </p:cBhvr>
                                      <p:to>
                                        <p:strVal val="visible"/>
                                      </p:to>
                                    </p:set>
                                    <p:animEffect transition="in" filter="wipe(left)">
                                      <p:cBhvr>
                                        <p:cTn id="12" dur="500"/>
                                        <p:tgtEl>
                                          <p:spTgt spid="5898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9829">
                                            <p:txEl>
                                              <p:pRg st="3" end="3"/>
                                            </p:txEl>
                                          </p:spTgt>
                                        </p:tgtEl>
                                        <p:attrNameLst>
                                          <p:attrName>style.visibility</p:attrName>
                                        </p:attrNameLst>
                                      </p:cBhvr>
                                      <p:to>
                                        <p:strVal val="visible"/>
                                      </p:to>
                                    </p:set>
                                    <p:animEffect transition="in" filter="wipe(left)">
                                      <p:cBhvr>
                                        <p:cTn id="17" dur="500"/>
                                        <p:tgtEl>
                                          <p:spTgt spid="58982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89829">
                                            <p:txEl>
                                              <p:pRg st="4" end="4"/>
                                            </p:txEl>
                                          </p:spTgt>
                                        </p:tgtEl>
                                        <p:attrNameLst>
                                          <p:attrName>style.visibility</p:attrName>
                                        </p:attrNameLst>
                                      </p:cBhvr>
                                      <p:to>
                                        <p:strVal val="visible"/>
                                      </p:to>
                                    </p:set>
                                    <p:animEffect transition="in" filter="wipe(left)">
                                      <p:cBhvr>
                                        <p:cTn id="22" dur="500"/>
                                        <p:tgtEl>
                                          <p:spTgt spid="58982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89829">
                                            <p:txEl>
                                              <p:pRg st="5" end="5"/>
                                            </p:txEl>
                                          </p:spTgt>
                                        </p:tgtEl>
                                        <p:attrNameLst>
                                          <p:attrName>style.visibility</p:attrName>
                                        </p:attrNameLst>
                                      </p:cBhvr>
                                      <p:to>
                                        <p:strVal val="visible"/>
                                      </p:to>
                                    </p:set>
                                    <p:animEffect transition="in" filter="wipe(left)">
                                      <p:cBhvr>
                                        <p:cTn id="27" dur="500"/>
                                        <p:tgtEl>
                                          <p:spTgt spid="58982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89829">
                                            <p:txEl>
                                              <p:pRg st="6" end="6"/>
                                            </p:txEl>
                                          </p:spTgt>
                                        </p:tgtEl>
                                        <p:attrNameLst>
                                          <p:attrName>style.visibility</p:attrName>
                                        </p:attrNameLst>
                                      </p:cBhvr>
                                      <p:to>
                                        <p:strVal val="visible"/>
                                      </p:to>
                                    </p:set>
                                    <p:animEffect transition="in" filter="wipe(left)">
                                      <p:cBhvr>
                                        <p:cTn id="32" dur="500"/>
                                        <p:tgtEl>
                                          <p:spTgt spid="58982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89829">
                                            <p:txEl>
                                              <p:pRg st="7" end="7"/>
                                            </p:txEl>
                                          </p:spTgt>
                                        </p:tgtEl>
                                        <p:attrNameLst>
                                          <p:attrName>style.visibility</p:attrName>
                                        </p:attrNameLst>
                                      </p:cBhvr>
                                      <p:to>
                                        <p:strVal val="visible"/>
                                      </p:to>
                                    </p:set>
                                    <p:animEffect transition="in" filter="wipe(left)">
                                      <p:cBhvr>
                                        <p:cTn id="37" dur="500"/>
                                        <p:tgtEl>
                                          <p:spTgt spid="58982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89829">
                                            <p:txEl>
                                              <p:pRg st="8" end="8"/>
                                            </p:txEl>
                                          </p:spTgt>
                                        </p:tgtEl>
                                        <p:attrNameLst>
                                          <p:attrName>style.visibility</p:attrName>
                                        </p:attrNameLst>
                                      </p:cBhvr>
                                      <p:to>
                                        <p:strVal val="visible"/>
                                      </p:to>
                                    </p:set>
                                    <p:animEffect transition="in" filter="wipe(left)">
                                      <p:cBhvr>
                                        <p:cTn id="42" dur="500"/>
                                        <p:tgtEl>
                                          <p:spTgt spid="58982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89829">
                                            <p:txEl>
                                              <p:pRg st="9" end="9"/>
                                            </p:txEl>
                                          </p:spTgt>
                                        </p:tgtEl>
                                        <p:attrNameLst>
                                          <p:attrName>style.visibility</p:attrName>
                                        </p:attrNameLst>
                                      </p:cBhvr>
                                      <p:to>
                                        <p:strVal val="visible"/>
                                      </p:to>
                                    </p:set>
                                    <p:animEffect transition="in" filter="wipe(left)">
                                      <p:cBhvr>
                                        <p:cTn id="47" dur="500"/>
                                        <p:tgtEl>
                                          <p:spTgt spid="58982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29" grpId="0" build="p" bldLvl="5"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0852" name="Rectangle 4"/>
          <p:cNvSpPr>
            <a:spLocks noGrp="1" noChangeArrowheads="1"/>
          </p:cNvSpPr>
          <p:nvPr>
            <p:ph type="title"/>
          </p:nvPr>
        </p:nvSpPr>
        <p:spPr/>
        <p:txBody>
          <a:bodyPr/>
          <a:lstStyle/>
          <a:p>
            <a:r>
              <a:rPr lang="en-US" altLang="en-US" sz="3200" dirty="0" smtClean="0"/>
              <a:t>THE </a:t>
            </a:r>
            <a:r>
              <a:rPr lang="en-US" altLang="en-US" sz="3200" dirty="0"/>
              <a:t>CASE AGAINST PROTECTION</a:t>
            </a:r>
            <a:endParaRPr lang="en-CA" altLang="en-US" sz="3200" dirty="0"/>
          </a:p>
        </p:txBody>
      </p:sp>
      <p:sp>
        <p:nvSpPr>
          <p:cNvPr id="590853" name="Rectangle 5"/>
          <p:cNvSpPr>
            <a:spLocks noGrp="1" noChangeArrowheads="1"/>
          </p:cNvSpPr>
          <p:nvPr>
            <p:ph type="body" idx="1"/>
          </p:nvPr>
        </p:nvSpPr>
        <p:spPr>
          <a:xfrm>
            <a:off x="304800" y="1676400"/>
            <a:ext cx="8305800" cy="4876800"/>
          </a:xfrm>
        </p:spPr>
        <p:txBody>
          <a:bodyPr/>
          <a:lstStyle/>
          <a:p>
            <a:pPr lvl="1">
              <a:lnSpc>
                <a:spcPct val="90000"/>
              </a:lnSpc>
              <a:buNone/>
            </a:pPr>
            <a:r>
              <a:rPr lang="en-US" altLang="en-US" b="1" noProof="1" smtClean="0">
                <a:solidFill>
                  <a:srgbClr val="00468F"/>
                </a:solidFill>
              </a:rPr>
              <a:t>FREE TRADE</a:t>
            </a:r>
            <a:endParaRPr lang="en-US" altLang="en-US" noProof="1"/>
          </a:p>
          <a:p>
            <a:pPr lvl="2">
              <a:lnSpc>
                <a:spcPct val="90000"/>
              </a:lnSpc>
            </a:pPr>
            <a:r>
              <a:rPr lang="en-US" altLang="en-US" noProof="1"/>
              <a:t>Free trade </a:t>
            </a:r>
            <a:r>
              <a:rPr lang="en-US" altLang="en-US" dirty="0"/>
              <a:t>increases consumption possibilities on the average, but not everyone shares in the gains.</a:t>
            </a:r>
          </a:p>
          <a:p>
            <a:pPr lvl="2">
              <a:lnSpc>
                <a:spcPct val="90000"/>
              </a:lnSpc>
            </a:pPr>
            <a:r>
              <a:rPr lang="en-US" altLang="en-US" dirty="0" smtClean="0"/>
              <a:t>Free </a:t>
            </a:r>
            <a:r>
              <a:rPr lang="en-US" altLang="en-US" dirty="0"/>
              <a:t>trade </a:t>
            </a:r>
            <a:r>
              <a:rPr lang="en-US" altLang="en-US" noProof="1"/>
              <a:t>brings benefits to some and costs to others.</a:t>
            </a:r>
          </a:p>
          <a:p>
            <a:pPr lvl="2">
              <a:lnSpc>
                <a:spcPct val="90000"/>
              </a:lnSpc>
            </a:pPr>
            <a:r>
              <a:rPr lang="en-US" altLang="en-US" noProof="1"/>
              <a:t>The uneven distribution of benefits and costs is the principle source of impediment to </a:t>
            </a:r>
            <a:r>
              <a:rPr lang="en-US" altLang="en-US" dirty="0"/>
              <a:t>freer</a:t>
            </a:r>
            <a:r>
              <a:rPr lang="en-US" altLang="en-US" noProof="1"/>
              <a:t> international trade.</a:t>
            </a: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0853">
                                            <p:txEl>
                                              <p:pRg st="0" end="0"/>
                                            </p:txEl>
                                          </p:spTgt>
                                        </p:tgtEl>
                                        <p:attrNameLst>
                                          <p:attrName>style.visibility</p:attrName>
                                        </p:attrNameLst>
                                      </p:cBhvr>
                                      <p:to>
                                        <p:strVal val="visible"/>
                                      </p:to>
                                    </p:set>
                                    <p:animEffect transition="in" filter="wipe(left)">
                                      <p:cBhvr>
                                        <p:cTn id="7" dur="500"/>
                                        <p:tgtEl>
                                          <p:spTgt spid="5908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0853">
                                            <p:txEl>
                                              <p:pRg st="1" end="1"/>
                                            </p:txEl>
                                          </p:spTgt>
                                        </p:tgtEl>
                                        <p:attrNameLst>
                                          <p:attrName>style.visibility</p:attrName>
                                        </p:attrNameLst>
                                      </p:cBhvr>
                                      <p:to>
                                        <p:strVal val="visible"/>
                                      </p:to>
                                    </p:set>
                                    <p:animEffect transition="in" filter="wipe(left)">
                                      <p:cBhvr>
                                        <p:cTn id="12" dur="500"/>
                                        <p:tgtEl>
                                          <p:spTgt spid="5908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0853">
                                            <p:txEl>
                                              <p:pRg st="2" end="2"/>
                                            </p:txEl>
                                          </p:spTgt>
                                        </p:tgtEl>
                                        <p:attrNameLst>
                                          <p:attrName>style.visibility</p:attrName>
                                        </p:attrNameLst>
                                      </p:cBhvr>
                                      <p:to>
                                        <p:strVal val="visible"/>
                                      </p:to>
                                    </p:set>
                                    <p:animEffect transition="in" filter="wipe(left)">
                                      <p:cBhvr>
                                        <p:cTn id="17" dur="500"/>
                                        <p:tgtEl>
                                          <p:spTgt spid="5908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0853">
                                            <p:txEl>
                                              <p:pRg st="3" end="3"/>
                                            </p:txEl>
                                          </p:spTgt>
                                        </p:tgtEl>
                                        <p:attrNameLst>
                                          <p:attrName>style.visibility</p:attrName>
                                        </p:attrNameLst>
                                      </p:cBhvr>
                                      <p:to>
                                        <p:strVal val="visible"/>
                                      </p:to>
                                    </p:set>
                                    <p:animEffect transition="in" filter="wipe(left)">
                                      <p:cBhvr>
                                        <p:cTn id="22" dur="500"/>
                                        <p:tgtEl>
                                          <p:spTgt spid="5908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3" grpId="0" build="p" bldLvl="5"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1876" name="Rectangle 4"/>
          <p:cNvSpPr>
            <a:spLocks noGrp="1" noChangeArrowheads="1"/>
          </p:cNvSpPr>
          <p:nvPr>
            <p:ph type="title"/>
          </p:nvPr>
        </p:nvSpPr>
        <p:spPr/>
        <p:txBody>
          <a:bodyPr/>
          <a:lstStyle/>
          <a:p>
            <a:r>
              <a:rPr lang="en-US" altLang="en-US" sz="3200" dirty="0" smtClean="0"/>
              <a:t>THE </a:t>
            </a:r>
            <a:r>
              <a:rPr lang="en-US" altLang="en-US" sz="3200" dirty="0"/>
              <a:t>CASE AGAINST PROTECTION</a:t>
            </a:r>
            <a:endParaRPr lang="en-CA" altLang="en-US" sz="3200" dirty="0"/>
          </a:p>
        </p:txBody>
      </p:sp>
      <p:sp>
        <p:nvSpPr>
          <p:cNvPr id="591877" name="Rectangle 5"/>
          <p:cNvSpPr>
            <a:spLocks noGrp="1" noChangeArrowheads="1"/>
          </p:cNvSpPr>
          <p:nvPr>
            <p:ph type="body" idx="1"/>
          </p:nvPr>
        </p:nvSpPr>
        <p:spPr>
          <a:xfrm>
            <a:off x="0" y="1066800"/>
            <a:ext cx="9144000" cy="4876800"/>
          </a:xfrm>
        </p:spPr>
        <p:txBody>
          <a:bodyPr/>
          <a:lstStyle/>
          <a:p>
            <a:pPr lvl="1">
              <a:buNone/>
            </a:pPr>
            <a:r>
              <a:rPr lang="en-US" altLang="en-US" b="1" noProof="1">
                <a:solidFill>
                  <a:srgbClr val="00468F"/>
                </a:solidFill>
              </a:rPr>
              <a:t>Compensating Losers</a:t>
            </a:r>
          </a:p>
          <a:p>
            <a:pPr lvl="2"/>
            <a:r>
              <a:rPr lang="en-US" altLang="en-US" dirty="0"/>
              <a:t>In total, the gains from free international trade exceed the losses, so why don’t the people who gain from free trade compensate the losers?</a:t>
            </a:r>
          </a:p>
          <a:p>
            <a:pPr lvl="2"/>
            <a:r>
              <a:rPr lang="en-US" altLang="en-US" dirty="0"/>
              <a:t>To a degree, losers are compensated: </a:t>
            </a:r>
            <a:r>
              <a:rPr lang="en-US" altLang="en-US" noProof="1"/>
              <a:t>When Congress approved the NAFTA deal with Canada and Mexico, it set up a $56 million fund to support and retrain workers who lost their jobs because of the </a:t>
            </a:r>
            <a:r>
              <a:rPr lang="en-US" altLang="en-US" dirty="0"/>
              <a:t>free</a:t>
            </a:r>
            <a:r>
              <a:rPr lang="en-US" altLang="en-US" noProof="1"/>
              <a:t> trade agreement</a:t>
            </a:r>
            <a:r>
              <a:rPr lang="en-US" altLang="en-US" noProof="1" smtClean="0"/>
              <a:t>.</a:t>
            </a:r>
          </a:p>
          <a:p>
            <a:pPr lvl="2"/>
            <a:r>
              <a:rPr lang="en-US" altLang="en-US" dirty="0" smtClean="0"/>
              <a:t>During the first six months of NAFTA, only 5,000 workers applied for benefits under the scheme. </a:t>
            </a:r>
          </a:p>
          <a:p>
            <a:pPr lvl="2"/>
            <a:r>
              <a:rPr lang="en-US" altLang="en-US" dirty="0" smtClean="0"/>
              <a:t>It is difficult to identity and compensate the losers from free international trade. But if we don’t make a better effort, protectionism will remain a popular and permanent feature of our national economic and political life.</a:t>
            </a:r>
            <a:endParaRPr lang="en-US" altLang="en-US" noProof="1" smtClean="0"/>
          </a:p>
          <a:p>
            <a:pPr lvl="2"/>
            <a:endParaRPr lang="en-US" altLang="en-US" noProof="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1877">
                                            <p:txEl>
                                              <p:pRg st="1" end="1"/>
                                            </p:txEl>
                                          </p:spTgt>
                                        </p:tgtEl>
                                        <p:attrNameLst>
                                          <p:attrName>style.visibility</p:attrName>
                                        </p:attrNameLst>
                                      </p:cBhvr>
                                      <p:to>
                                        <p:strVal val="visible"/>
                                      </p:to>
                                    </p:set>
                                    <p:animEffect transition="in" filter="wipe(left)">
                                      <p:cBhvr>
                                        <p:cTn id="7" dur="500"/>
                                        <p:tgtEl>
                                          <p:spTgt spid="59187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1877">
                                            <p:txEl>
                                              <p:pRg st="2" end="2"/>
                                            </p:txEl>
                                          </p:spTgt>
                                        </p:tgtEl>
                                        <p:attrNameLst>
                                          <p:attrName>style.visibility</p:attrName>
                                        </p:attrNameLst>
                                      </p:cBhvr>
                                      <p:to>
                                        <p:strVal val="visible"/>
                                      </p:to>
                                    </p:set>
                                    <p:animEffect transition="in" filter="wipe(left)">
                                      <p:cBhvr>
                                        <p:cTn id="12" dur="500"/>
                                        <p:tgtEl>
                                          <p:spTgt spid="59187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1877">
                                            <p:txEl>
                                              <p:pRg st="3" end="3"/>
                                            </p:txEl>
                                          </p:spTgt>
                                        </p:tgtEl>
                                        <p:attrNameLst>
                                          <p:attrName>style.visibility</p:attrName>
                                        </p:attrNameLst>
                                      </p:cBhvr>
                                      <p:to>
                                        <p:strVal val="visible"/>
                                      </p:to>
                                    </p:set>
                                    <p:animEffect transition="in" filter="wipe(left)">
                                      <p:cBhvr>
                                        <p:cTn id="17" dur="500"/>
                                        <p:tgtEl>
                                          <p:spTgt spid="59187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1877">
                                            <p:txEl>
                                              <p:pRg st="4" end="4"/>
                                            </p:txEl>
                                          </p:spTgt>
                                        </p:tgtEl>
                                        <p:attrNameLst>
                                          <p:attrName>style.visibility</p:attrName>
                                        </p:attrNameLst>
                                      </p:cBhvr>
                                      <p:to>
                                        <p:strVal val="visible"/>
                                      </p:to>
                                    </p:set>
                                    <p:animEffect transition="in" filter="wipe(left)">
                                      <p:cBhvr>
                                        <p:cTn id="22" dur="500"/>
                                        <p:tgtEl>
                                          <p:spTgt spid="5918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7" grpId="0" build="p" bldLvl="5"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Rates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2580" name="Rectangle 4"/>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792581" name="Rectangle 5"/>
          <p:cNvSpPr>
            <a:spLocks noGrp="1" noChangeArrowheads="1"/>
          </p:cNvSpPr>
          <p:nvPr>
            <p:ph type="body" idx="1"/>
          </p:nvPr>
        </p:nvSpPr>
        <p:spPr>
          <a:xfrm>
            <a:off x="685800" y="1905000"/>
            <a:ext cx="8001000" cy="4648200"/>
          </a:xfrm>
        </p:spPr>
        <p:txBody>
          <a:bodyPr/>
          <a:lstStyle/>
          <a:p>
            <a:pPr lvl="1">
              <a:buNone/>
            </a:pPr>
            <a:r>
              <a:rPr lang="en-US" altLang="en-US" sz="2600" b="1" noProof="1" smtClean="0">
                <a:solidFill>
                  <a:srgbClr val="FF0000"/>
                </a:solidFill>
              </a:rPr>
              <a:t>Foreign </a:t>
            </a:r>
            <a:r>
              <a:rPr lang="en-US" altLang="en-US" sz="2600" b="1" noProof="1">
                <a:solidFill>
                  <a:srgbClr val="FF0000"/>
                </a:solidFill>
              </a:rPr>
              <a:t>exchange market</a:t>
            </a:r>
            <a:r>
              <a:rPr lang="en-US" altLang="en-US" sz="2600" b="1" dirty="0">
                <a:solidFill>
                  <a:srgbClr val="FF0000"/>
                </a:solidFill>
              </a:rPr>
              <a:t> </a:t>
            </a:r>
            <a:r>
              <a:rPr lang="en-US" altLang="en-US" dirty="0"/>
              <a:t>is the market in which the currency of one country is exchanged for the currency of another.</a:t>
            </a:r>
          </a:p>
          <a:p>
            <a:pPr lvl="1"/>
            <a:r>
              <a:rPr lang="en-US" altLang="en-US" noProof="1"/>
              <a:t>The</a:t>
            </a:r>
            <a:r>
              <a:rPr lang="en-US" altLang="en-US" dirty="0"/>
              <a:t> foreign exchange</a:t>
            </a:r>
            <a:r>
              <a:rPr lang="en-US" altLang="en-US" noProof="1"/>
              <a:t> market that is made up of importers and exporters, banks, and specialist dealers who buy and sell currencies.</a:t>
            </a:r>
            <a:endParaRPr lang="en-US" alt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2581">
                                            <p:txEl>
                                              <p:pRg st="1" end="1"/>
                                            </p:txEl>
                                          </p:spTgt>
                                        </p:tgtEl>
                                        <p:attrNameLst>
                                          <p:attrName>style.visibility</p:attrName>
                                        </p:attrNameLst>
                                      </p:cBhvr>
                                      <p:to>
                                        <p:strVal val="visible"/>
                                      </p:to>
                                    </p:set>
                                    <p:animEffect transition="in" filter="wipe(left)">
                                      <p:cBhvr>
                                        <p:cTn id="7" dur="500"/>
                                        <p:tgtEl>
                                          <p:spTgt spid="7925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81" grpId="0" build="p" bldLvl="5"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7090" name="Rectangle 2"/>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857091" name="Rectangle 3"/>
          <p:cNvSpPr>
            <a:spLocks noGrp="1" noChangeArrowheads="1"/>
          </p:cNvSpPr>
          <p:nvPr>
            <p:ph type="body" idx="1"/>
          </p:nvPr>
        </p:nvSpPr>
        <p:spPr>
          <a:xfrm>
            <a:off x="685800" y="1905000"/>
            <a:ext cx="8001000" cy="4648200"/>
          </a:xfrm>
        </p:spPr>
        <p:txBody>
          <a:bodyPr/>
          <a:lstStyle/>
          <a:p>
            <a:pPr lvl="1">
              <a:buNone/>
            </a:pPr>
            <a:r>
              <a:rPr lang="en-US" altLang="en-US" sz="2600" b="1" noProof="1">
                <a:solidFill>
                  <a:srgbClr val="FF0000"/>
                </a:solidFill>
              </a:rPr>
              <a:t>Foreign exchange rate</a:t>
            </a:r>
            <a:r>
              <a:rPr lang="en-US" altLang="en-US" sz="2600" b="1" dirty="0">
                <a:solidFill>
                  <a:srgbClr val="FF0000"/>
                </a:solidFill>
              </a:rPr>
              <a:t> </a:t>
            </a:r>
            <a:r>
              <a:rPr lang="en-US" altLang="en-US" dirty="0"/>
              <a:t>is t</a:t>
            </a:r>
            <a:r>
              <a:rPr lang="en-US" altLang="en-US" noProof="1"/>
              <a:t>he price at which one currency exchanges for another.</a:t>
            </a:r>
            <a:endParaRPr lang="en-US" altLang="en-US" dirty="0"/>
          </a:p>
          <a:p>
            <a:pPr lvl="1"/>
            <a:r>
              <a:rPr lang="en-US" altLang="en-US" dirty="0"/>
              <a:t>For example, in October 2007, one U.S. dollar bought 70 euro cents. The exchange rate was 70 euro cents per U.S. dollar.</a:t>
            </a:r>
          </a:p>
          <a:p>
            <a:pPr lvl="1"/>
            <a:r>
              <a:rPr lang="en-US" altLang="en-US" dirty="0"/>
              <a:t>This exchange rate can be expressed in terms of dollars (or cents) per euro. In October 2007, the exchange rate was $1.42 per euro.</a:t>
            </a:r>
            <a:endParaRPr lang="en-US" altLang="en-US" noProof="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7091">
                                            <p:txEl>
                                              <p:pRg st="1" end="1"/>
                                            </p:txEl>
                                          </p:spTgt>
                                        </p:tgtEl>
                                        <p:attrNameLst>
                                          <p:attrName>style.visibility</p:attrName>
                                        </p:attrNameLst>
                                      </p:cBhvr>
                                      <p:to>
                                        <p:strVal val="visible"/>
                                      </p:to>
                                    </p:set>
                                    <p:animEffect transition="in" filter="wipe(left)">
                                      <p:cBhvr>
                                        <p:cTn id="7" dur="500"/>
                                        <p:tgtEl>
                                          <p:spTgt spid="8570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57091">
                                            <p:txEl>
                                              <p:pRg st="2" end="2"/>
                                            </p:txEl>
                                          </p:spTgt>
                                        </p:tgtEl>
                                        <p:attrNameLst>
                                          <p:attrName>style.visibility</p:attrName>
                                        </p:attrNameLst>
                                      </p:cBhvr>
                                      <p:to>
                                        <p:strVal val="visible"/>
                                      </p:to>
                                    </p:set>
                                    <p:animEffect transition="in" filter="wipe(left)">
                                      <p:cBhvr>
                                        <p:cTn id="12" dur="500"/>
                                        <p:tgtEl>
                                          <p:spTgt spid="8570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7091" grpId="0" build="p" bldLvl="5"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9138" name="Rectangle 1026"/>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859139" name="Rectangle 1027"/>
          <p:cNvSpPr>
            <a:spLocks noGrp="1" noChangeArrowheads="1"/>
          </p:cNvSpPr>
          <p:nvPr>
            <p:ph type="body" idx="1"/>
          </p:nvPr>
        </p:nvSpPr>
        <p:spPr>
          <a:xfrm>
            <a:off x="685800" y="1905000"/>
            <a:ext cx="8001000" cy="4648200"/>
          </a:xfrm>
        </p:spPr>
        <p:txBody>
          <a:bodyPr/>
          <a:lstStyle/>
          <a:p>
            <a:pPr lvl="1">
              <a:lnSpc>
                <a:spcPct val="90000"/>
              </a:lnSpc>
              <a:buNone/>
            </a:pPr>
            <a:r>
              <a:rPr lang="en-US" altLang="en-US" sz="2600" b="1" noProof="1">
                <a:solidFill>
                  <a:srgbClr val="FF0000"/>
                </a:solidFill>
              </a:rPr>
              <a:t>Currency </a:t>
            </a:r>
            <a:r>
              <a:rPr lang="en-US" altLang="en-US" sz="2600" b="1" dirty="0" err="1">
                <a:solidFill>
                  <a:srgbClr val="FF0000"/>
                </a:solidFill>
              </a:rPr>
              <a:t>ap</a:t>
            </a:r>
            <a:r>
              <a:rPr lang="en-US" altLang="en-US" sz="2600" b="1" noProof="1">
                <a:solidFill>
                  <a:srgbClr val="FF0000"/>
                </a:solidFill>
              </a:rPr>
              <a:t>preciation</a:t>
            </a:r>
            <a:r>
              <a:rPr lang="en-US" altLang="en-US" sz="2600" b="1" dirty="0">
                <a:solidFill>
                  <a:srgbClr val="FF0000"/>
                </a:solidFill>
              </a:rPr>
              <a:t> </a:t>
            </a:r>
            <a:r>
              <a:rPr lang="en-US" altLang="en-US" dirty="0"/>
              <a:t>is t</a:t>
            </a:r>
            <a:r>
              <a:rPr lang="en-US" altLang="en-US" noProof="1"/>
              <a:t>he </a:t>
            </a:r>
            <a:r>
              <a:rPr lang="en-US" altLang="en-US" dirty="0"/>
              <a:t>rise</a:t>
            </a:r>
            <a:r>
              <a:rPr lang="en-US" altLang="en-US" noProof="1"/>
              <a:t> in the value of one currency in terms of another currency.</a:t>
            </a:r>
            <a:endParaRPr lang="en-US" altLang="en-US" dirty="0"/>
          </a:p>
          <a:p>
            <a:pPr lvl="1">
              <a:lnSpc>
                <a:spcPct val="90000"/>
              </a:lnSpc>
            </a:pPr>
            <a:r>
              <a:rPr lang="en-US" altLang="en-US" dirty="0"/>
              <a:t>For example, when the dollar rose from 86 euro cents in 1999 to 1.18 </a:t>
            </a:r>
            <a:r>
              <a:rPr lang="en-US" altLang="en-US" dirty="0" err="1"/>
              <a:t>euros</a:t>
            </a:r>
            <a:r>
              <a:rPr lang="en-US" altLang="en-US" dirty="0"/>
              <a:t> in 2001, the dollar appreciated by 37 percent.</a:t>
            </a:r>
          </a:p>
          <a:p>
            <a:pPr lvl="1">
              <a:lnSpc>
                <a:spcPct val="90000"/>
              </a:lnSpc>
              <a:buNone/>
            </a:pPr>
            <a:r>
              <a:rPr lang="en-US" altLang="en-US" sz="2600" b="1" noProof="1">
                <a:solidFill>
                  <a:srgbClr val="FF0000"/>
                </a:solidFill>
              </a:rPr>
              <a:t>Currency depreciation</a:t>
            </a:r>
            <a:r>
              <a:rPr lang="en-US" altLang="en-US" sz="2600" b="1" dirty="0">
                <a:solidFill>
                  <a:srgbClr val="FF0000"/>
                </a:solidFill>
              </a:rPr>
              <a:t> </a:t>
            </a:r>
            <a:r>
              <a:rPr lang="en-US" altLang="en-US" dirty="0"/>
              <a:t>is t</a:t>
            </a:r>
            <a:r>
              <a:rPr lang="en-US" altLang="en-US" noProof="1"/>
              <a:t>he fall in the value of one currency in terms of another currency.</a:t>
            </a:r>
            <a:endParaRPr lang="en-US" altLang="en-US" dirty="0"/>
          </a:p>
          <a:p>
            <a:pPr lvl="1">
              <a:lnSpc>
                <a:spcPct val="90000"/>
              </a:lnSpc>
            </a:pPr>
            <a:r>
              <a:rPr lang="en-US" altLang="en-US" dirty="0"/>
              <a:t>For example, when the dollar fell from 1.18 </a:t>
            </a:r>
            <a:r>
              <a:rPr lang="en-US" altLang="en-US" dirty="0" err="1"/>
              <a:t>euros</a:t>
            </a:r>
            <a:r>
              <a:rPr lang="en-US" altLang="en-US" dirty="0"/>
              <a:t> in 2001 to 0.70 </a:t>
            </a:r>
            <a:r>
              <a:rPr lang="en-US" altLang="en-US" dirty="0" err="1"/>
              <a:t>euros</a:t>
            </a:r>
            <a:r>
              <a:rPr lang="en-US" altLang="en-US" dirty="0"/>
              <a:t> in 2007, the dollar depreciated by 40 percent.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9139">
                                            <p:txEl>
                                              <p:pRg st="1" end="1"/>
                                            </p:txEl>
                                          </p:spTgt>
                                        </p:tgtEl>
                                        <p:attrNameLst>
                                          <p:attrName>style.visibility</p:attrName>
                                        </p:attrNameLst>
                                      </p:cBhvr>
                                      <p:to>
                                        <p:strVal val="visible"/>
                                      </p:to>
                                    </p:set>
                                    <p:animEffect transition="in" filter="wipe(left)">
                                      <p:cBhvr>
                                        <p:cTn id="7" dur="500"/>
                                        <p:tgtEl>
                                          <p:spTgt spid="8591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59139">
                                            <p:txEl>
                                              <p:pRg st="2" end="2"/>
                                            </p:txEl>
                                          </p:spTgt>
                                        </p:tgtEl>
                                        <p:attrNameLst>
                                          <p:attrName>style.visibility</p:attrName>
                                        </p:attrNameLst>
                                      </p:cBhvr>
                                      <p:to>
                                        <p:strVal val="visible"/>
                                      </p:to>
                                    </p:set>
                                    <p:animEffect transition="in" filter="wipe(left)">
                                      <p:cBhvr>
                                        <p:cTn id="12" dur="500"/>
                                        <p:tgtEl>
                                          <p:spTgt spid="8591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59139">
                                            <p:txEl>
                                              <p:pRg st="3" end="3"/>
                                            </p:txEl>
                                          </p:spTgt>
                                        </p:tgtEl>
                                        <p:attrNameLst>
                                          <p:attrName>style.visibility</p:attrName>
                                        </p:attrNameLst>
                                      </p:cBhvr>
                                      <p:to>
                                        <p:strVal val="visible"/>
                                      </p:to>
                                    </p:set>
                                    <p:animEffect transition="in" filter="wipe(left)">
                                      <p:cBhvr>
                                        <p:cTn id="17" dur="500"/>
                                        <p:tgtEl>
                                          <p:spTgt spid="8591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139" grpId="0" build="p" bldLvl="5"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860163" name="Rectangle 3"/>
          <p:cNvSpPr>
            <a:spLocks noGrp="1" noChangeArrowheads="1"/>
          </p:cNvSpPr>
          <p:nvPr>
            <p:ph type="body" idx="1"/>
          </p:nvPr>
        </p:nvSpPr>
        <p:spPr>
          <a:xfrm>
            <a:off x="685800" y="1905000"/>
            <a:ext cx="8001000" cy="4648200"/>
          </a:xfrm>
        </p:spPr>
        <p:txBody>
          <a:bodyPr/>
          <a:lstStyle/>
          <a:p>
            <a:pPr lvl="1">
              <a:spcBef>
                <a:spcPct val="10000"/>
              </a:spcBef>
            </a:pPr>
            <a:r>
              <a:rPr lang="en-US" altLang="en-US" noProof="1"/>
              <a:t>The </a:t>
            </a:r>
            <a:r>
              <a:rPr lang="en-US" altLang="en-US"/>
              <a:t>value of the foreign exchange rate fluctuates.</a:t>
            </a:r>
          </a:p>
          <a:p>
            <a:pPr lvl="1">
              <a:spcBef>
                <a:spcPct val="10000"/>
              </a:spcBef>
            </a:pPr>
            <a:r>
              <a:rPr lang="en-US" altLang="en-US"/>
              <a:t>Sometimes the U.S. dollar depreciates and sometimes it appreciates. Why?</a:t>
            </a:r>
          </a:p>
          <a:p>
            <a:pPr lvl="1">
              <a:spcBef>
                <a:spcPct val="10000"/>
              </a:spcBef>
            </a:pPr>
            <a:endParaRPr lang="en-US" altLang="en-US"/>
          </a:p>
          <a:p>
            <a:pPr lvl="1">
              <a:spcBef>
                <a:spcPct val="10000"/>
              </a:spcBef>
            </a:pPr>
            <a:r>
              <a:rPr lang="en-US" altLang="en-US"/>
              <a:t>The foreign exchange rate is a price and like all prices, and demand and supply in the foreign exchange market determine its value.</a:t>
            </a:r>
            <a:endParaRPr lang="en-US" altLang="en-US" sz="26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163">
                                            <p:txEl>
                                              <p:pRg st="1" end="1"/>
                                            </p:txEl>
                                          </p:spTgt>
                                        </p:tgtEl>
                                        <p:attrNameLst>
                                          <p:attrName>style.visibility</p:attrName>
                                        </p:attrNameLst>
                                      </p:cBhvr>
                                      <p:to>
                                        <p:strVal val="visible"/>
                                      </p:to>
                                    </p:set>
                                    <p:animEffect transition="in" filter="wipe(left)">
                                      <p:cBhvr>
                                        <p:cTn id="7" dur="500"/>
                                        <p:tgtEl>
                                          <p:spTgt spid="8601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163">
                                            <p:txEl>
                                              <p:pRg st="3" end="3"/>
                                            </p:txEl>
                                          </p:spTgt>
                                        </p:tgtEl>
                                        <p:attrNameLst>
                                          <p:attrName>style.visibility</p:attrName>
                                        </p:attrNameLst>
                                      </p:cBhvr>
                                      <p:to>
                                        <p:strVal val="visible"/>
                                      </p:to>
                                    </p:set>
                                    <p:animEffect transition="in" filter="wipe(left)">
                                      <p:cBhvr>
                                        <p:cTn id="12" dur="500"/>
                                        <p:tgtEl>
                                          <p:spTgt spid="8601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63" grpId="0" build="p" bldLvl="5"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7700" name="Rectangle 4"/>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797701" name="Rectangle 5"/>
          <p:cNvSpPr>
            <a:spLocks noGrp="1" noChangeArrowheads="1"/>
          </p:cNvSpPr>
          <p:nvPr>
            <p:ph type="body" idx="1"/>
          </p:nvPr>
        </p:nvSpPr>
        <p:spPr>
          <a:xfrm>
            <a:off x="381000" y="1905000"/>
            <a:ext cx="8229600" cy="4648200"/>
          </a:xfrm>
        </p:spPr>
        <p:txBody>
          <a:bodyPr/>
          <a:lstStyle/>
          <a:p>
            <a:r>
              <a:rPr lang="en-US" altLang="en-US" noProof="1"/>
              <a:t>Demand in the Foreign Exchange Market</a:t>
            </a:r>
          </a:p>
          <a:p>
            <a:pPr lvl="1"/>
            <a:r>
              <a:rPr lang="en-US" altLang="en-US" noProof="1"/>
              <a:t>The quantity of dollars demanded in the foreign exchange market is the amount that traders plan to buy during a given period at a given exchange rate.</a:t>
            </a:r>
          </a:p>
          <a:p>
            <a:pPr lvl="1"/>
            <a:r>
              <a:rPr lang="en-US" altLang="en-US" noProof="1"/>
              <a:t>Th</a:t>
            </a:r>
            <a:r>
              <a:rPr lang="en-US" altLang="en-US"/>
              <a:t>e</a:t>
            </a:r>
            <a:r>
              <a:rPr lang="en-US" altLang="en-US" noProof="1"/>
              <a:t> quantity</a:t>
            </a:r>
            <a:r>
              <a:rPr lang="en-US" altLang="en-US"/>
              <a:t> of dollars demanded</a:t>
            </a:r>
            <a:r>
              <a:rPr lang="en-US" altLang="en-US" noProof="1"/>
              <a:t> depends on</a:t>
            </a:r>
          </a:p>
          <a:p>
            <a:pPr lvl="2"/>
            <a:r>
              <a:rPr lang="en-US" altLang="en-US" noProof="1"/>
              <a:t>The exchange rate</a:t>
            </a:r>
            <a:endParaRPr lang="en-US" altLang="en-US"/>
          </a:p>
          <a:p>
            <a:pPr lvl="2"/>
            <a:r>
              <a:rPr lang="en-US" altLang="en-US" noProof="1"/>
              <a:t>Interest rates in the United States and other countries</a:t>
            </a:r>
            <a:endParaRPr lang="en-US" altLang="en-US"/>
          </a:p>
          <a:p>
            <a:pPr lvl="2"/>
            <a:r>
              <a:rPr lang="en-US" altLang="en-US" noProof="1"/>
              <a:t>The expected future exchange rate</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7701">
                                            <p:txEl>
                                              <p:pRg st="1" end="1"/>
                                            </p:txEl>
                                          </p:spTgt>
                                        </p:tgtEl>
                                        <p:attrNameLst>
                                          <p:attrName>style.visibility</p:attrName>
                                        </p:attrNameLst>
                                      </p:cBhvr>
                                      <p:to>
                                        <p:strVal val="visible"/>
                                      </p:to>
                                    </p:set>
                                    <p:animEffect transition="in" filter="wipe(left)">
                                      <p:cBhvr>
                                        <p:cTn id="7" dur="500"/>
                                        <p:tgtEl>
                                          <p:spTgt spid="79770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7701">
                                            <p:txEl>
                                              <p:pRg st="2" end="2"/>
                                            </p:txEl>
                                          </p:spTgt>
                                        </p:tgtEl>
                                        <p:attrNameLst>
                                          <p:attrName>style.visibility</p:attrName>
                                        </p:attrNameLst>
                                      </p:cBhvr>
                                      <p:to>
                                        <p:strVal val="visible"/>
                                      </p:to>
                                    </p:set>
                                    <p:animEffect transition="in" filter="wipe(left)">
                                      <p:cBhvr>
                                        <p:cTn id="12" dur="500"/>
                                        <p:tgtEl>
                                          <p:spTgt spid="79770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7701">
                                            <p:txEl>
                                              <p:pRg st="3" end="3"/>
                                            </p:txEl>
                                          </p:spTgt>
                                        </p:tgtEl>
                                        <p:attrNameLst>
                                          <p:attrName>style.visibility</p:attrName>
                                        </p:attrNameLst>
                                      </p:cBhvr>
                                      <p:to>
                                        <p:strVal val="visible"/>
                                      </p:to>
                                    </p:set>
                                    <p:animEffect transition="in" filter="wipe(left)">
                                      <p:cBhvr>
                                        <p:cTn id="17" dur="500"/>
                                        <p:tgtEl>
                                          <p:spTgt spid="79770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97701">
                                            <p:txEl>
                                              <p:pRg st="4" end="4"/>
                                            </p:txEl>
                                          </p:spTgt>
                                        </p:tgtEl>
                                        <p:attrNameLst>
                                          <p:attrName>style.visibility</p:attrName>
                                        </p:attrNameLst>
                                      </p:cBhvr>
                                      <p:to>
                                        <p:strVal val="visible"/>
                                      </p:to>
                                    </p:set>
                                    <p:animEffect transition="in" filter="wipe(left)">
                                      <p:cBhvr>
                                        <p:cTn id="22" dur="500"/>
                                        <p:tgtEl>
                                          <p:spTgt spid="79770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7701">
                                            <p:txEl>
                                              <p:pRg st="5" end="5"/>
                                            </p:txEl>
                                          </p:spTgt>
                                        </p:tgtEl>
                                        <p:attrNameLst>
                                          <p:attrName>style.visibility</p:attrName>
                                        </p:attrNameLst>
                                      </p:cBhvr>
                                      <p:to>
                                        <p:strVal val="visible"/>
                                      </p:to>
                                    </p:set>
                                    <p:animEffect transition="in" filter="wipe(left)">
                                      <p:cBhvr>
                                        <p:cTn id="27" dur="500"/>
                                        <p:tgtEl>
                                          <p:spTgt spid="79770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701" grpId="0" build="p" bldLvl="5"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24" name="Rectangle 4"/>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798725" name="Rectangle 5"/>
          <p:cNvSpPr>
            <a:spLocks noGrp="1" noChangeArrowheads="1"/>
          </p:cNvSpPr>
          <p:nvPr>
            <p:ph type="body" idx="1"/>
          </p:nvPr>
        </p:nvSpPr>
        <p:spPr/>
        <p:txBody>
          <a:bodyPr/>
          <a:lstStyle/>
          <a:p>
            <a:r>
              <a:rPr lang="en-US" altLang="en-US" noProof="1"/>
              <a:t>The Law of Demand for Foreign Exchange </a:t>
            </a:r>
          </a:p>
          <a:p>
            <a:pPr lvl="1"/>
            <a:r>
              <a:rPr lang="en-US" altLang="en-US"/>
              <a:t>Other things remaining the same, the higher the exchange rate, the smaller is the quantity of dollars demanded.</a:t>
            </a:r>
          </a:p>
          <a:p>
            <a:pPr lvl="1"/>
            <a:r>
              <a:rPr lang="en-US" altLang="en-US" noProof="1"/>
              <a:t>The exchange rate influences the quantity of dollars demanded</a:t>
            </a:r>
            <a:r>
              <a:rPr lang="en-US" altLang="en-US"/>
              <a:t> for two reasons</a:t>
            </a:r>
            <a:r>
              <a:rPr lang="en-US" altLang="en-US" noProof="1"/>
              <a:t>:</a:t>
            </a:r>
          </a:p>
          <a:p>
            <a:pPr lvl="2"/>
            <a:r>
              <a:rPr lang="en-US" altLang="en-US" noProof="1"/>
              <a:t>Exports effect</a:t>
            </a:r>
            <a:endParaRPr lang="en-US" altLang="en-US"/>
          </a:p>
          <a:p>
            <a:pPr lvl="2"/>
            <a:r>
              <a:rPr lang="en-US" altLang="en-US" noProof="1"/>
              <a:t>Expected profit effect</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8725">
                                            <p:txEl>
                                              <p:pRg st="1" end="1"/>
                                            </p:txEl>
                                          </p:spTgt>
                                        </p:tgtEl>
                                        <p:attrNameLst>
                                          <p:attrName>style.visibility</p:attrName>
                                        </p:attrNameLst>
                                      </p:cBhvr>
                                      <p:to>
                                        <p:strVal val="visible"/>
                                      </p:to>
                                    </p:set>
                                    <p:animEffect transition="in" filter="wipe(left)">
                                      <p:cBhvr>
                                        <p:cTn id="7" dur="500"/>
                                        <p:tgtEl>
                                          <p:spTgt spid="79872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8725">
                                            <p:txEl>
                                              <p:pRg st="2" end="2"/>
                                            </p:txEl>
                                          </p:spTgt>
                                        </p:tgtEl>
                                        <p:attrNameLst>
                                          <p:attrName>style.visibility</p:attrName>
                                        </p:attrNameLst>
                                      </p:cBhvr>
                                      <p:to>
                                        <p:strVal val="visible"/>
                                      </p:to>
                                    </p:set>
                                    <p:animEffect transition="in" filter="wipe(left)">
                                      <p:cBhvr>
                                        <p:cTn id="12" dur="500"/>
                                        <p:tgtEl>
                                          <p:spTgt spid="7987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8725">
                                            <p:txEl>
                                              <p:pRg st="3" end="3"/>
                                            </p:txEl>
                                          </p:spTgt>
                                        </p:tgtEl>
                                        <p:attrNameLst>
                                          <p:attrName>style.visibility</p:attrName>
                                        </p:attrNameLst>
                                      </p:cBhvr>
                                      <p:to>
                                        <p:strVal val="visible"/>
                                      </p:to>
                                    </p:set>
                                    <p:animEffect transition="in" filter="wipe(left)">
                                      <p:cBhvr>
                                        <p:cTn id="17" dur="500"/>
                                        <p:tgtEl>
                                          <p:spTgt spid="79872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98725">
                                            <p:txEl>
                                              <p:pRg st="4" end="4"/>
                                            </p:txEl>
                                          </p:spTgt>
                                        </p:tgtEl>
                                        <p:attrNameLst>
                                          <p:attrName>style.visibility</p:attrName>
                                        </p:attrNameLst>
                                      </p:cBhvr>
                                      <p:to>
                                        <p:strVal val="visible"/>
                                      </p:to>
                                    </p:set>
                                    <p:animEffect transition="in" filter="wipe(left)">
                                      <p:cBhvr>
                                        <p:cTn id="22" dur="500"/>
                                        <p:tgtEl>
                                          <p:spTgt spid="7987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25" grpId="0" build="p" bldLvl="5"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ChangeArrowheads="1"/>
          </p:cNvSpPr>
          <p:nvPr/>
        </p:nvSpPr>
        <p:spPr bwMode="auto">
          <a:xfrm>
            <a:off x="381000" y="1739900"/>
            <a:ext cx="8153400" cy="457200"/>
          </a:xfrm>
          <a:prstGeom prst="rect">
            <a:avLst/>
          </a:prstGeom>
          <a:noFill/>
          <a:ln w="9525">
            <a:noFill/>
            <a:miter lim="800000"/>
            <a:headEnd/>
            <a:tailEnd/>
          </a:ln>
          <a:effectLst/>
        </p:spPr>
        <p:txBody>
          <a:bodyPr>
            <a:spAutoFit/>
          </a:bodyPr>
          <a:lstStyle/>
          <a:p>
            <a:endParaRPr lang="en-US" altLang="en-US">
              <a:solidFill>
                <a:srgbClr val="1566B0"/>
              </a:solidFill>
            </a:endParaRPr>
          </a:p>
        </p:txBody>
      </p:sp>
      <p:sp>
        <p:nvSpPr>
          <p:cNvPr id="642051" name="Rectangle 3"/>
          <p:cNvSpPr>
            <a:spLocks noGrp="1" noChangeArrowheads="1"/>
          </p:cNvSpPr>
          <p:nvPr>
            <p:ph type="title"/>
          </p:nvPr>
        </p:nvSpPr>
        <p:spPr>
          <a:xfrm>
            <a:off x="206375" y="68263"/>
            <a:ext cx="7413625" cy="1684337"/>
          </a:xfrm>
        </p:spPr>
        <p:txBody>
          <a:bodyPr/>
          <a:lstStyle/>
          <a:p>
            <a:r>
              <a:rPr lang="en-US" dirty="0" smtClean="0"/>
              <a:t>OPPORTUNITY </a:t>
            </a:r>
            <a:r>
              <a:rPr lang="en-US" dirty="0" smtClean="0"/>
              <a:t>COST (increasing)</a:t>
            </a:r>
            <a:endParaRPr lang="en-US" dirty="0"/>
          </a:p>
        </p:txBody>
      </p:sp>
      <p:sp>
        <p:nvSpPr>
          <p:cNvPr id="642052" name="Rectangle 4"/>
          <p:cNvSpPr>
            <a:spLocks noGrp="1" noChangeArrowheads="1"/>
          </p:cNvSpPr>
          <p:nvPr>
            <p:ph type="body" idx="1"/>
          </p:nvPr>
        </p:nvSpPr>
        <p:spPr>
          <a:xfrm>
            <a:off x="381000" y="1739900"/>
            <a:ext cx="8229600" cy="4813300"/>
          </a:xfrm>
        </p:spPr>
        <p:txBody>
          <a:bodyPr/>
          <a:lstStyle/>
          <a:p>
            <a:r>
              <a:rPr lang="en-US" dirty="0"/>
              <a:t>Slope of the </a:t>
            </a:r>
            <a:r>
              <a:rPr lang="en-US" i="1" dirty="0"/>
              <a:t>PPF</a:t>
            </a:r>
            <a:r>
              <a:rPr lang="en-US" dirty="0"/>
              <a:t> and Opportunity Cost</a:t>
            </a:r>
          </a:p>
          <a:p>
            <a:pPr lvl="1"/>
            <a:r>
              <a:rPr lang="en-US" altLang="en-US" dirty="0">
                <a:solidFill>
                  <a:srgbClr val="000000"/>
                </a:solidFill>
              </a:rPr>
              <a:t>The magnitude of the slope of the </a:t>
            </a:r>
            <a:r>
              <a:rPr lang="en-US" altLang="en-US" i="1" dirty="0">
                <a:solidFill>
                  <a:srgbClr val="000000"/>
                </a:solidFill>
              </a:rPr>
              <a:t>PPF</a:t>
            </a:r>
            <a:r>
              <a:rPr lang="en-US" altLang="en-US" dirty="0">
                <a:solidFill>
                  <a:srgbClr val="000000"/>
                </a:solidFill>
              </a:rPr>
              <a:t> measures opportunity cost.</a:t>
            </a:r>
          </a:p>
          <a:p>
            <a:pPr lvl="1"/>
            <a:r>
              <a:rPr lang="en-US" altLang="en-US" dirty="0">
                <a:solidFill>
                  <a:srgbClr val="000000"/>
                </a:solidFill>
              </a:rPr>
              <a:t>The slope of the </a:t>
            </a:r>
            <a:r>
              <a:rPr lang="en-US" altLang="en-US" i="1" dirty="0">
                <a:solidFill>
                  <a:srgbClr val="000000"/>
                </a:solidFill>
              </a:rPr>
              <a:t>PPF</a:t>
            </a:r>
            <a:r>
              <a:rPr lang="en-US" altLang="en-US" dirty="0">
                <a:solidFill>
                  <a:srgbClr val="000000"/>
                </a:solidFill>
              </a:rPr>
              <a:t> in Figure 3.4 measures the opportunity cost of a cell phone.</a:t>
            </a:r>
          </a:p>
          <a:p>
            <a:pPr lvl="1"/>
            <a:r>
              <a:rPr lang="en-US" altLang="en-US" dirty="0">
                <a:solidFill>
                  <a:srgbClr val="000000"/>
                </a:solidFill>
              </a:rPr>
              <a:t>The </a:t>
            </a:r>
            <a:r>
              <a:rPr lang="en-US" altLang="en-US" i="1" dirty="0">
                <a:solidFill>
                  <a:srgbClr val="000000"/>
                </a:solidFill>
              </a:rPr>
              <a:t>PPF</a:t>
            </a:r>
            <a:r>
              <a:rPr lang="en-US" altLang="en-US" dirty="0">
                <a:solidFill>
                  <a:srgbClr val="000000"/>
                </a:solidFill>
              </a:rPr>
              <a:t> is bowed outward, as more water is produced, the </a:t>
            </a:r>
            <a:r>
              <a:rPr lang="en-US" altLang="en-US" i="1" dirty="0">
                <a:solidFill>
                  <a:srgbClr val="000000"/>
                </a:solidFill>
              </a:rPr>
              <a:t>PPF</a:t>
            </a:r>
            <a:r>
              <a:rPr lang="en-US" altLang="en-US" dirty="0">
                <a:solidFill>
                  <a:srgbClr val="000000"/>
                </a:solidFill>
              </a:rPr>
              <a:t> becomes steeper and the opportunity cost of a cell phone increases. </a:t>
            </a:r>
          </a:p>
          <a:p>
            <a:pPr lvl="1"/>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42050">
                                            <p:txEl>
                                              <p:pRg st="0" end="0"/>
                                            </p:txEl>
                                          </p:spTgt>
                                        </p:tgtEl>
                                        <p:attrNameLst>
                                          <p:attrName>style.visibility</p:attrName>
                                        </p:attrNameLst>
                                      </p:cBhvr>
                                      <p:to>
                                        <p:strVal val="visible"/>
                                      </p:to>
                                    </p:set>
                                    <p:animEffect transition="in" filter="wipe(left)">
                                      <p:cBhvr>
                                        <p:cTn id="7" dur="500"/>
                                        <p:tgtEl>
                                          <p:spTgt spid="6420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0" grpId="0" build="p" bldLvl="2"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9748" name="Rectangle 4"/>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799749" name="Rectangle 5"/>
          <p:cNvSpPr>
            <a:spLocks noGrp="1" noChangeArrowheads="1"/>
          </p:cNvSpPr>
          <p:nvPr>
            <p:ph type="body" idx="1"/>
          </p:nvPr>
        </p:nvSpPr>
        <p:spPr/>
        <p:txBody>
          <a:bodyPr/>
          <a:lstStyle/>
          <a:p>
            <a:pPr marL="515938" lvl="1" indent="-58738">
              <a:buNone/>
            </a:pPr>
            <a:r>
              <a:rPr lang="en-US" altLang="en-US" b="1" noProof="1">
                <a:solidFill>
                  <a:srgbClr val="00468F"/>
                </a:solidFill>
              </a:rPr>
              <a:t>Exports Effect </a:t>
            </a:r>
          </a:p>
          <a:p>
            <a:pPr marL="515938" lvl="1" indent="-58738"/>
            <a:r>
              <a:rPr lang="en-US" altLang="en-US" noProof="1"/>
              <a:t>The larger the value of U.S. exports, the larger is the quantity of dollars demanded on the foreign exchange market.</a:t>
            </a:r>
          </a:p>
          <a:p>
            <a:pPr marL="515938" lvl="1" indent="-58738"/>
            <a:r>
              <a:rPr lang="en-US" altLang="en-US" noProof="1"/>
              <a:t>The lower the exchange rate, the cheaper are </a:t>
            </a:r>
            <a:r>
              <a:rPr lang="en-US" altLang="en-US" dirty="0"/>
              <a:t/>
            </a:r>
            <a:br>
              <a:rPr lang="en-US" altLang="en-US" dirty="0"/>
            </a:br>
            <a:r>
              <a:rPr lang="en-US" altLang="en-US" noProof="1"/>
              <a:t>U.S.-</a:t>
            </a:r>
            <a:r>
              <a:rPr lang="en-US" altLang="en-US" dirty="0"/>
              <a:t>made</a:t>
            </a:r>
            <a:r>
              <a:rPr lang="en-US" altLang="en-US" noProof="1"/>
              <a:t> goods and services </a:t>
            </a:r>
            <a:r>
              <a:rPr lang="en-US" altLang="en-US" dirty="0"/>
              <a:t>to people in the rest of the world, </a:t>
            </a:r>
            <a:r>
              <a:rPr lang="en-US" altLang="en-US" noProof="1"/>
              <a:t>the more the United States exports</a:t>
            </a:r>
            <a:r>
              <a:rPr lang="en-US" altLang="en-US" dirty="0"/>
              <a:t>,</a:t>
            </a:r>
            <a:r>
              <a:rPr lang="en-US" altLang="en-US" noProof="1"/>
              <a:t> and the greater is the quantity of U.S. dollars demanded</a:t>
            </a:r>
            <a:r>
              <a:rPr lang="en-US" altLang="en-US" dirty="0"/>
              <a:t> to pay for them.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9749">
                                            <p:txEl>
                                              <p:pRg st="1" end="1"/>
                                            </p:txEl>
                                          </p:spTgt>
                                        </p:tgtEl>
                                        <p:attrNameLst>
                                          <p:attrName>style.visibility</p:attrName>
                                        </p:attrNameLst>
                                      </p:cBhvr>
                                      <p:to>
                                        <p:strVal val="visible"/>
                                      </p:to>
                                    </p:set>
                                    <p:animEffect transition="in" filter="wipe(left)">
                                      <p:cBhvr>
                                        <p:cTn id="7" dur="500"/>
                                        <p:tgtEl>
                                          <p:spTgt spid="79974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9749">
                                            <p:txEl>
                                              <p:pRg st="2" end="2"/>
                                            </p:txEl>
                                          </p:spTgt>
                                        </p:tgtEl>
                                        <p:attrNameLst>
                                          <p:attrName>style.visibility</p:attrName>
                                        </p:attrNameLst>
                                      </p:cBhvr>
                                      <p:to>
                                        <p:strVal val="visible"/>
                                      </p:to>
                                    </p:set>
                                    <p:animEffect transition="in" filter="wipe(left)">
                                      <p:cBhvr>
                                        <p:cTn id="12" dur="500"/>
                                        <p:tgtEl>
                                          <p:spTgt spid="7997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49" grpId="0" build="p" bldLvl="5"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0772" name="Rectangle 4"/>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800773" name="Rectangle 5"/>
          <p:cNvSpPr>
            <a:spLocks noGrp="1" noChangeArrowheads="1"/>
          </p:cNvSpPr>
          <p:nvPr>
            <p:ph type="body" idx="1"/>
          </p:nvPr>
        </p:nvSpPr>
        <p:spPr/>
        <p:txBody>
          <a:bodyPr/>
          <a:lstStyle/>
          <a:p>
            <a:pPr marL="515938" lvl="1" indent="-58738">
              <a:buNone/>
            </a:pPr>
            <a:r>
              <a:rPr lang="en-US" altLang="en-US" b="1" noProof="1">
                <a:solidFill>
                  <a:srgbClr val="00468F"/>
                </a:solidFill>
              </a:rPr>
              <a:t>Expected Profit Effect</a:t>
            </a:r>
            <a:r>
              <a:rPr lang="en-US" altLang="en-US" noProof="1"/>
              <a:t> </a:t>
            </a:r>
          </a:p>
          <a:p>
            <a:pPr marL="515938" lvl="1" indent="-58738"/>
            <a:r>
              <a:rPr lang="en-US" altLang="en-US" noProof="1"/>
              <a:t>The larger the expected profit f</a:t>
            </a:r>
            <a:r>
              <a:rPr lang="en-US" altLang="en-US" dirty="0"/>
              <a:t>r</a:t>
            </a:r>
            <a:r>
              <a:rPr lang="en-US" altLang="en-US" noProof="1"/>
              <a:t>om holding dollars, the greater is the quantity of dollars demanded in the foreign exchange market.</a:t>
            </a:r>
            <a:endParaRPr lang="en-US" altLang="en-US" dirty="0"/>
          </a:p>
          <a:p>
            <a:pPr marL="515938" lvl="1" indent="-58738"/>
            <a:r>
              <a:rPr lang="en-US" altLang="en-US" dirty="0"/>
              <a:t>But t</a:t>
            </a:r>
            <a:r>
              <a:rPr lang="en-US" altLang="en-US" noProof="1"/>
              <a:t>he expected profit depends on the exchange rate.</a:t>
            </a:r>
          </a:p>
          <a:p>
            <a:pPr marL="515938" lvl="1" indent="-58738"/>
            <a:r>
              <a:rPr lang="en-US" altLang="en-US" noProof="1"/>
              <a:t>The lower the exchange rate, </a:t>
            </a:r>
            <a:r>
              <a:rPr lang="en-US" altLang="en-US" dirty="0"/>
              <a:t>other things remaining the same, </a:t>
            </a:r>
            <a:r>
              <a:rPr lang="en-US" altLang="en-US" noProof="1"/>
              <a:t>the larger is the expected profit from </a:t>
            </a:r>
            <a:r>
              <a:rPr lang="en-US" altLang="en-US" dirty="0"/>
              <a:t>hold</a:t>
            </a:r>
            <a:r>
              <a:rPr lang="en-US" altLang="en-US" noProof="1"/>
              <a:t>ing dollars and the greater is the quantity of dollars demanded. </a:t>
            </a: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0773">
                                            <p:txEl>
                                              <p:pRg st="1" end="1"/>
                                            </p:txEl>
                                          </p:spTgt>
                                        </p:tgtEl>
                                        <p:attrNameLst>
                                          <p:attrName>style.visibility</p:attrName>
                                        </p:attrNameLst>
                                      </p:cBhvr>
                                      <p:to>
                                        <p:strVal val="visible"/>
                                      </p:to>
                                    </p:set>
                                    <p:animEffect transition="in" filter="wipe(left)">
                                      <p:cBhvr>
                                        <p:cTn id="7" dur="500"/>
                                        <p:tgtEl>
                                          <p:spTgt spid="80077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0773">
                                            <p:txEl>
                                              <p:pRg st="2" end="2"/>
                                            </p:txEl>
                                          </p:spTgt>
                                        </p:tgtEl>
                                        <p:attrNameLst>
                                          <p:attrName>style.visibility</p:attrName>
                                        </p:attrNameLst>
                                      </p:cBhvr>
                                      <p:to>
                                        <p:strVal val="visible"/>
                                      </p:to>
                                    </p:set>
                                    <p:animEffect transition="in" filter="wipe(left)">
                                      <p:cBhvr>
                                        <p:cTn id="12" dur="500"/>
                                        <p:tgtEl>
                                          <p:spTgt spid="80077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00773">
                                            <p:txEl>
                                              <p:pRg st="3" end="3"/>
                                            </p:txEl>
                                          </p:spTgt>
                                        </p:tgtEl>
                                        <p:attrNameLst>
                                          <p:attrName>style.visibility</p:attrName>
                                        </p:attrNameLst>
                                      </p:cBhvr>
                                      <p:to>
                                        <p:strVal val="visible"/>
                                      </p:to>
                                    </p:set>
                                    <p:animEffect transition="in" filter="wipe(left)">
                                      <p:cBhvr>
                                        <p:cTn id="17" dur="500"/>
                                        <p:tgtEl>
                                          <p:spTgt spid="8007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3" grpId="0" build="p" bldLvl="5"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Text Box 2"/>
          <p:cNvSpPr txBox="1">
            <a:spLocks noChangeArrowheads="1"/>
          </p:cNvSpPr>
          <p:nvPr/>
        </p:nvSpPr>
        <p:spPr bwMode="auto">
          <a:xfrm>
            <a:off x="228600" y="1600200"/>
            <a:ext cx="3429000" cy="822325"/>
          </a:xfrm>
          <a:prstGeom prst="rect">
            <a:avLst/>
          </a:prstGeom>
          <a:noFill/>
          <a:ln w="9525">
            <a:noFill/>
            <a:miter lim="800000"/>
            <a:headEnd/>
            <a:tailEnd/>
          </a:ln>
          <a:effectLst/>
        </p:spPr>
        <p:txBody>
          <a:bodyPr>
            <a:spAutoFit/>
          </a:bodyPr>
          <a:lstStyle/>
          <a:p>
            <a:r>
              <a:rPr lang="en-US" altLang="en-US"/>
              <a:t>Figure 19.1 shows the demand for dollars.</a:t>
            </a:r>
          </a:p>
        </p:txBody>
      </p:sp>
      <p:sp>
        <p:nvSpPr>
          <p:cNvPr id="802820" name="Text Box 4"/>
          <p:cNvSpPr txBox="1">
            <a:spLocks noChangeArrowheads="1"/>
          </p:cNvSpPr>
          <p:nvPr/>
        </p:nvSpPr>
        <p:spPr bwMode="auto">
          <a:xfrm>
            <a:off x="76200" y="4419600"/>
            <a:ext cx="3962400" cy="1917700"/>
          </a:xfrm>
          <a:prstGeom prst="rect">
            <a:avLst/>
          </a:prstGeom>
          <a:noFill/>
          <a:ln w="9525">
            <a:noFill/>
            <a:miter lim="800000"/>
            <a:headEnd/>
            <a:tailEnd/>
          </a:ln>
          <a:effectLst/>
        </p:spPr>
        <p:txBody>
          <a:bodyPr>
            <a:spAutoFit/>
          </a:bodyPr>
          <a:lstStyle/>
          <a:p>
            <a:pPr marL="288925" indent="-288925"/>
            <a:r>
              <a:rPr lang="en-US" altLang="en-US" sz="2000" b="1"/>
              <a:t>2.</a:t>
            </a:r>
            <a:r>
              <a:rPr lang="en-US" altLang="en-US" sz="2000">
                <a:solidFill>
                  <a:srgbClr val="FFFFFF"/>
                </a:solidFill>
              </a:rPr>
              <a:t> </a:t>
            </a:r>
            <a:r>
              <a:rPr lang="en-US" altLang="en-US">
                <a:solidFill>
                  <a:srgbClr val="000000"/>
                </a:solidFill>
              </a:rPr>
              <a:t>If the exchange rate falls, the quantity of dollars demanded increases along the demand curve for dollars.</a:t>
            </a:r>
          </a:p>
        </p:txBody>
      </p:sp>
      <p:sp>
        <p:nvSpPr>
          <p:cNvPr id="802821" name="Text Box 5"/>
          <p:cNvSpPr txBox="1">
            <a:spLocks noChangeArrowheads="1"/>
          </p:cNvSpPr>
          <p:nvPr/>
        </p:nvSpPr>
        <p:spPr bwMode="auto">
          <a:xfrm>
            <a:off x="76200" y="2438400"/>
            <a:ext cx="3962400" cy="1917700"/>
          </a:xfrm>
          <a:prstGeom prst="rect">
            <a:avLst/>
          </a:prstGeom>
          <a:noFill/>
          <a:ln w="9525">
            <a:noFill/>
            <a:miter lim="800000"/>
            <a:headEnd/>
            <a:tailEnd/>
          </a:ln>
          <a:effectLst/>
        </p:spPr>
        <p:txBody>
          <a:bodyPr>
            <a:spAutoFit/>
          </a:bodyPr>
          <a:lstStyle/>
          <a:p>
            <a:pPr marL="288925" indent="-288925"/>
            <a:r>
              <a:rPr lang="en-US" altLang="en-US" sz="2000" b="1">
                <a:solidFill>
                  <a:srgbClr val="000000"/>
                </a:solidFill>
              </a:rPr>
              <a:t>1. </a:t>
            </a:r>
            <a:r>
              <a:rPr lang="en-US" altLang="en-US">
                <a:solidFill>
                  <a:srgbClr val="000000"/>
                </a:solidFill>
              </a:rPr>
              <a:t>If the exchange rate rises, the quantity of dollars demanded decreases along the demand curve for dollars.</a:t>
            </a:r>
            <a:endParaRPr lang="en-US" altLang="en-US">
              <a:solidFill>
                <a:srgbClr val="1566B0"/>
              </a:solidFill>
            </a:endParaRPr>
          </a:p>
        </p:txBody>
      </p:sp>
      <p:pic>
        <p:nvPicPr>
          <p:cNvPr id="802822" name="Picture 6" descr="fig2101a1"/>
          <p:cNvPicPr>
            <a:picLocks noChangeAspect="1" noChangeArrowheads="1"/>
          </p:cNvPicPr>
          <p:nvPr/>
        </p:nvPicPr>
        <p:blipFill>
          <a:blip r:embed="rId3"/>
          <a:srcRect/>
          <a:stretch>
            <a:fillRect/>
          </a:stretch>
        </p:blipFill>
        <p:spPr bwMode="auto">
          <a:xfrm>
            <a:off x="3962400" y="1779588"/>
            <a:ext cx="4708525" cy="4926012"/>
          </a:xfrm>
          <a:prstGeom prst="rect">
            <a:avLst/>
          </a:prstGeom>
          <a:noFill/>
        </p:spPr>
      </p:pic>
      <p:pic>
        <p:nvPicPr>
          <p:cNvPr id="802823" name="Picture 7" descr="fig2101a"/>
          <p:cNvPicPr>
            <a:picLocks noChangeAspect="1" noChangeArrowheads="1"/>
          </p:cNvPicPr>
          <p:nvPr/>
        </p:nvPicPr>
        <p:blipFill>
          <a:blip r:embed="rId4"/>
          <a:srcRect/>
          <a:stretch>
            <a:fillRect/>
          </a:stretch>
        </p:blipFill>
        <p:spPr bwMode="auto">
          <a:xfrm>
            <a:off x="3962400" y="1779588"/>
            <a:ext cx="4708525" cy="4926012"/>
          </a:xfrm>
          <a:prstGeom prst="rect">
            <a:avLst/>
          </a:prstGeom>
          <a:noFill/>
        </p:spPr>
      </p:pic>
      <p:pic>
        <p:nvPicPr>
          <p:cNvPr id="802824" name="Picture 8" descr="fig2101c"/>
          <p:cNvPicPr>
            <a:picLocks noChangeAspect="1" noChangeArrowheads="1"/>
          </p:cNvPicPr>
          <p:nvPr/>
        </p:nvPicPr>
        <p:blipFill>
          <a:blip r:embed="rId5"/>
          <a:srcRect/>
          <a:stretch>
            <a:fillRect/>
          </a:stretch>
        </p:blipFill>
        <p:spPr bwMode="auto">
          <a:xfrm>
            <a:off x="3962400" y="1779588"/>
            <a:ext cx="4708525" cy="4926012"/>
          </a:xfrm>
          <a:prstGeom prst="rect">
            <a:avLst/>
          </a:prstGeom>
          <a:noFill/>
        </p:spPr>
      </p:pic>
      <p:pic>
        <p:nvPicPr>
          <p:cNvPr id="802825" name="Picture 9" descr="fig2101d"/>
          <p:cNvPicPr>
            <a:picLocks noChangeAspect="1" noChangeArrowheads="1"/>
          </p:cNvPicPr>
          <p:nvPr/>
        </p:nvPicPr>
        <p:blipFill>
          <a:blip r:embed="rId6"/>
          <a:srcRect/>
          <a:stretch>
            <a:fillRect/>
          </a:stretch>
        </p:blipFill>
        <p:spPr bwMode="auto">
          <a:xfrm>
            <a:off x="3962400" y="1779588"/>
            <a:ext cx="4708525" cy="4926012"/>
          </a:xfrm>
          <a:prstGeom prst="rect">
            <a:avLst/>
          </a:prstGeom>
          <a:noFill/>
        </p:spPr>
      </p:pic>
      <p:sp>
        <p:nvSpPr>
          <p:cNvPr id="802828" name="Rectangle 12"/>
          <p:cNvSpPr>
            <a:spLocks noGrp="1" noChangeArrowheads="1"/>
          </p:cNvSpPr>
          <p:nvPr>
            <p:ph type="title"/>
          </p:nvPr>
        </p:nvSpPr>
        <p:spPr/>
        <p:txBody>
          <a:bodyPr/>
          <a:lstStyle/>
          <a:p>
            <a:r>
              <a:rPr lang="en-US" dirty="0" smtClean="0"/>
              <a:t>THE </a:t>
            </a:r>
            <a:r>
              <a:rPr lang="en-US" dirty="0"/>
              <a:t>EXCHANGE RATE</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02823"/>
                                        </p:tgtEl>
                                        <p:attrNameLst>
                                          <p:attrName>style.visibility</p:attrName>
                                        </p:attrNameLst>
                                      </p:cBhvr>
                                      <p:to>
                                        <p:strVal val="visible"/>
                                      </p:to>
                                    </p:set>
                                    <p:animEffect transition="in" filter="wipe(left)">
                                      <p:cBhvr>
                                        <p:cTn id="7" dur="500"/>
                                        <p:tgtEl>
                                          <p:spTgt spid="8028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2821"/>
                                        </p:tgtEl>
                                        <p:attrNameLst>
                                          <p:attrName>style.visibility</p:attrName>
                                        </p:attrNameLst>
                                      </p:cBhvr>
                                      <p:to>
                                        <p:strVal val="visible"/>
                                      </p:to>
                                    </p:set>
                                    <p:animEffect transition="in" filter="wipe(left)">
                                      <p:cBhvr>
                                        <p:cTn id="12" dur="500"/>
                                        <p:tgtEl>
                                          <p:spTgt spid="802821"/>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802824"/>
                                        </p:tgtEl>
                                        <p:attrNameLst>
                                          <p:attrName>style.visibility</p:attrName>
                                        </p:attrNameLst>
                                      </p:cBhvr>
                                      <p:to>
                                        <p:strVal val="visible"/>
                                      </p:to>
                                    </p:set>
                                    <p:animEffect transition="in" filter="wipe(down)">
                                      <p:cBhvr>
                                        <p:cTn id="16" dur="500"/>
                                        <p:tgtEl>
                                          <p:spTgt spid="8028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02820"/>
                                        </p:tgtEl>
                                        <p:attrNameLst>
                                          <p:attrName>style.visibility</p:attrName>
                                        </p:attrNameLst>
                                      </p:cBhvr>
                                      <p:to>
                                        <p:strVal val="visible"/>
                                      </p:to>
                                    </p:set>
                                    <p:animEffect transition="in" filter="wipe(left)">
                                      <p:cBhvr>
                                        <p:cTn id="21" dur="500"/>
                                        <p:tgtEl>
                                          <p:spTgt spid="802820"/>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802825"/>
                                        </p:tgtEl>
                                        <p:attrNameLst>
                                          <p:attrName>style.visibility</p:attrName>
                                        </p:attrNameLst>
                                      </p:cBhvr>
                                      <p:to>
                                        <p:strVal val="visible"/>
                                      </p:to>
                                    </p:set>
                                    <p:animEffect transition="in" filter="wipe(up)">
                                      <p:cBhvr>
                                        <p:cTn id="25" dur="500"/>
                                        <p:tgtEl>
                                          <p:spTgt spid="802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820" grpId="0" autoUpdateAnimBg="0"/>
      <p:bldP spid="802821" grpId="0"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09314" name="Picture 2" descr="fig2101a1"/>
          <p:cNvPicPr>
            <a:picLocks noChangeAspect="1" noChangeArrowheads="1"/>
          </p:cNvPicPr>
          <p:nvPr/>
        </p:nvPicPr>
        <p:blipFill>
          <a:blip r:embed="rId3"/>
          <a:srcRect/>
          <a:stretch>
            <a:fillRect/>
          </a:stretch>
        </p:blipFill>
        <p:spPr bwMode="auto">
          <a:xfrm>
            <a:off x="1905000" y="228600"/>
            <a:ext cx="5826125" cy="6096000"/>
          </a:xfrm>
          <a:prstGeom prst="rect">
            <a:avLst/>
          </a:prstGeom>
          <a:noFill/>
        </p:spPr>
      </p:pic>
      <p:pic>
        <p:nvPicPr>
          <p:cNvPr id="909315" name="Picture 3" descr="fig2101a"/>
          <p:cNvPicPr>
            <a:picLocks noChangeAspect="1" noChangeArrowheads="1"/>
          </p:cNvPicPr>
          <p:nvPr/>
        </p:nvPicPr>
        <p:blipFill>
          <a:blip r:embed="rId4"/>
          <a:srcRect/>
          <a:stretch>
            <a:fillRect/>
          </a:stretch>
        </p:blipFill>
        <p:spPr bwMode="auto">
          <a:xfrm>
            <a:off x="1905000" y="228600"/>
            <a:ext cx="5826125" cy="6096000"/>
          </a:xfrm>
          <a:prstGeom prst="rect">
            <a:avLst/>
          </a:prstGeom>
          <a:noFill/>
        </p:spPr>
      </p:pic>
      <p:pic>
        <p:nvPicPr>
          <p:cNvPr id="909316" name="Picture 4" descr="fig2101c"/>
          <p:cNvPicPr>
            <a:picLocks noChangeAspect="1" noChangeArrowheads="1"/>
          </p:cNvPicPr>
          <p:nvPr/>
        </p:nvPicPr>
        <p:blipFill>
          <a:blip r:embed="rId5"/>
          <a:srcRect/>
          <a:stretch>
            <a:fillRect/>
          </a:stretch>
        </p:blipFill>
        <p:spPr bwMode="auto">
          <a:xfrm>
            <a:off x="1905000" y="228600"/>
            <a:ext cx="5826125" cy="6096000"/>
          </a:xfrm>
          <a:prstGeom prst="rect">
            <a:avLst/>
          </a:prstGeom>
          <a:noFill/>
        </p:spPr>
      </p:pic>
      <p:pic>
        <p:nvPicPr>
          <p:cNvPr id="909317" name="Picture 5" descr="fig2101d"/>
          <p:cNvPicPr>
            <a:picLocks noChangeAspect="1" noChangeArrowheads="1"/>
          </p:cNvPicPr>
          <p:nvPr/>
        </p:nvPicPr>
        <p:blipFill>
          <a:blip r:embed="rId6"/>
          <a:srcRect/>
          <a:stretch>
            <a:fillRect/>
          </a:stretch>
        </p:blipFill>
        <p:spPr bwMode="auto">
          <a:xfrm>
            <a:off x="1905000" y="228600"/>
            <a:ext cx="5826125" cy="6096000"/>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09315"/>
                                        </p:tgtEl>
                                        <p:attrNameLst>
                                          <p:attrName>style.visibility</p:attrName>
                                        </p:attrNameLst>
                                      </p:cBhvr>
                                      <p:to>
                                        <p:strVal val="visible"/>
                                      </p:to>
                                    </p:set>
                                    <p:animEffect transition="in" filter="wipe(left)">
                                      <p:cBhvr>
                                        <p:cTn id="7" dur="500"/>
                                        <p:tgtEl>
                                          <p:spTgt spid="9093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09316"/>
                                        </p:tgtEl>
                                        <p:attrNameLst>
                                          <p:attrName>style.visibility</p:attrName>
                                        </p:attrNameLst>
                                      </p:cBhvr>
                                      <p:to>
                                        <p:strVal val="visible"/>
                                      </p:to>
                                    </p:set>
                                    <p:animEffect transition="in" filter="wipe(down)">
                                      <p:cBhvr>
                                        <p:cTn id="12" dur="500"/>
                                        <p:tgtEl>
                                          <p:spTgt spid="9093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09317"/>
                                        </p:tgtEl>
                                        <p:attrNameLst>
                                          <p:attrName>style.visibility</p:attrName>
                                        </p:attrNameLst>
                                      </p:cBhvr>
                                      <p:to>
                                        <p:strVal val="visible"/>
                                      </p:to>
                                    </p:set>
                                    <p:animEffect transition="in" filter="wipe(up)">
                                      <p:cBhvr>
                                        <p:cTn id="17" dur="500"/>
                                        <p:tgtEl>
                                          <p:spTgt spid="909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1796" name="Rectangle 4"/>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801797" name="Rectangle 5"/>
          <p:cNvSpPr>
            <a:spLocks noGrp="1" noChangeArrowheads="1"/>
          </p:cNvSpPr>
          <p:nvPr>
            <p:ph type="body" idx="1"/>
          </p:nvPr>
        </p:nvSpPr>
        <p:spPr>
          <a:xfrm>
            <a:off x="609600" y="1905000"/>
            <a:ext cx="8305800" cy="4648200"/>
          </a:xfrm>
        </p:spPr>
        <p:txBody>
          <a:bodyPr/>
          <a:lstStyle/>
          <a:p>
            <a:r>
              <a:rPr lang="en-US" altLang="en-US" noProof="1"/>
              <a:t>Changes in the Demand for Dollars </a:t>
            </a:r>
          </a:p>
          <a:p>
            <a:pPr marL="520700" lvl="1"/>
            <a:r>
              <a:rPr lang="en-US" altLang="en-US"/>
              <a:t>A change in any influence (other than the exchange rate) on the quantity of U.S. dollars that people plan to buy in the foreign exchange market changes the demand for U.S. dollars and shifts the demand curve for dollars.</a:t>
            </a:r>
          </a:p>
          <a:p>
            <a:pPr marL="520700" lvl="1"/>
            <a:r>
              <a:rPr lang="en-US" altLang="en-US"/>
              <a:t>These influences are</a:t>
            </a:r>
          </a:p>
          <a:p>
            <a:pPr marL="520700" lvl="1">
              <a:buClr>
                <a:srgbClr val="00468F"/>
              </a:buClr>
              <a:buFontTx/>
              <a:buChar char="•"/>
            </a:pPr>
            <a:r>
              <a:rPr lang="en-US" altLang="en-US"/>
              <a:t> </a:t>
            </a:r>
            <a:r>
              <a:rPr lang="en-US" altLang="en-US" noProof="1"/>
              <a:t>Interest </a:t>
            </a:r>
            <a:r>
              <a:rPr lang="en-US" altLang="en-US"/>
              <a:t>r</a:t>
            </a:r>
            <a:r>
              <a:rPr lang="en-US" altLang="en-US" noProof="1"/>
              <a:t>ates in the United States and </a:t>
            </a:r>
            <a:r>
              <a:rPr lang="en-US" altLang="en-US"/>
              <a:t>o</a:t>
            </a:r>
            <a:r>
              <a:rPr lang="en-US" altLang="en-US" noProof="1"/>
              <a:t>ther </a:t>
            </a:r>
            <a:r>
              <a:rPr lang="en-US" altLang="en-US"/>
              <a:t>c</a:t>
            </a:r>
            <a:r>
              <a:rPr lang="en-US" altLang="en-US" noProof="1"/>
              <a:t>ountries</a:t>
            </a:r>
            <a:endParaRPr lang="en-US" altLang="en-US"/>
          </a:p>
          <a:p>
            <a:pPr marL="520700" lvl="1">
              <a:buClr>
                <a:srgbClr val="00468F"/>
              </a:buClr>
              <a:buFontTx/>
              <a:buChar char="•"/>
            </a:pPr>
            <a:r>
              <a:rPr lang="en-US" altLang="en-US"/>
              <a:t> Expected future exchange rate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1797">
                                            <p:txEl>
                                              <p:pRg st="1" end="1"/>
                                            </p:txEl>
                                          </p:spTgt>
                                        </p:tgtEl>
                                        <p:attrNameLst>
                                          <p:attrName>style.visibility</p:attrName>
                                        </p:attrNameLst>
                                      </p:cBhvr>
                                      <p:to>
                                        <p:strVal val="visible"/>
                                      </p:to>
                                    </p:set>
                                    <p:animEffect transition="in" filter="wipe(left)">
                                      <p:cBhvr>
                                        <p:cTn id="7" dur="500"/>
                                        <p:tgtEl>
                                          <p:spTgt spid="80179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1797">
                                            <p:txEl>
                                              <p:pRg st="2" end="2"/>
                                            </p:txEl>
                                          </p:spTgt>
                                        </p:tgtEl>
                                        <p:attrNameLst>
                                          <p:attrName>style.visibility</p:attrName>
                                        </p:attrNameLst>
                                      </p:cBhvr>
                                      <p:to>
                                        <p:strVal val="visible"/>
                                      </p:to>
                                    </p:set>
                                    <p:animEffect transition="in" filter="wipe(left)">
                                      <p:cBhvr>
                                        <p:cTn id="12" dur="500"/>
                                        <p:tgtEl>
                                          <p:spTgt spid="80179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01797">
                                            <p:txEl>
                                              <p:pRg st="3" end="3"/>
                                            </p:txEl>
                                          </p:spTgt>
                                        </p:tgtEl>
                                        <p:attrNameLst>
                                          <p:attrName>style.visibility</p:attrName>
                                        </p:attrNameLst>
                                      </p:cBhvr>
                                      <p:to>
                                        <p:strVal val="visible"/>
                                      </p:to>
                                    </p:set>
                                    <p:animEffect transition="in" filter="wipe(left)">
                                      <p:cBhvr>
                                        <p:cTn id="17" dur="500"/>
                                        <p:tgtEl>
                                          <p:spTgt spid="80179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01797">
                                            <p:txEl>
                                              <p:pRg st="4" end="4"/>
                                            </p:txEl>
                                          </p:spTgt>
                                        </p:tgtEl>
                                        <p:attrNameLst>
                                          <p:attrName>style.visibility</p:attrName>
                                        </p:attrNameLst>
                                      </p:cBhvr>
                                      <p:to>
                                        <p:strVal val="visible"/>
                                      </p:to>
                                    </p:set>
                                    <p:animEffect transition="in" filter="wipe(left)">
                                      <p:cBhvr>
                                        <p:cTn id="22" dur="500"/>
                                        <p:tgtEl>
                                          <p:spTgt spid="8017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7" grpId="0" build="p" bldLvl="5"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861187" name="Rectangle 3"/>
          <p:cNvSpPr>
            <a:spLocks noGrp="1" noChangeArrowheads="1"/>
          </p:cNvSpPr>
          <p:nvPr>
            <p:ph type="body" idx="1"/>
          </p:nvPr>
        </p:nvSpPr>
        <p:spPr>
          <a:xfrm>
            <a:off x="304800" y="1905000"/>
            <a:ext cx="8686800" cy="4648200"/>
          </a:xfrm>
        </p:spPr>
        <p:txBody>
          <a:bodyPr/>
          <a:lstStyle/>
          <a:p>
            <a:pPr marL="176213" lvl="1">
              <a:tabLst>
                <a:tab pos="234950" algn="l"/>
              </a:tabLst>
            </a:pPr>
            <a:r>
              <a:rPr lang="en-US" altLang="en-US" b="1" noProof="1">
                <a:solidFill>
                  <a:srgbClr val="00468F"/>
                </a:solidFill>
              </a:rPr>
              <a:t>Interest Rates in the United States and Other</a:t>
            </a:r>
            <a:r>
              <a:rPr lang="en-US" altLang="en-US" b="1">
                <a:solidFill>
                  <a:srgbClr val="00468F"/>
                </a:solidFill>
              </a:rPr>
              <a:t> C</a:t>
            </a:r>
            <a:r>
              <a:rPr lang="en-US" altLang="en-US" b="1" noProof="1">
                <a:solidFill>
                  <a:srgbClr val="00468F"/>
                </a:solidFill>
              </a:rPr>
              <a:t>ountries</a:t>
            </a:r>
          </a:p>
          <a:p>
            <a:pPr marL="176213" lvl="1">
              <a:tabLst>
                <a:tab pos="234950" algn="l"/>
              </a:tabLst>
            </a:pPr>
            <a:r>
              <a:rPr lang="en-US" altLang="en-US" sz="2600" b="1" noProof="1">
                <a:solidFill>
                  <a:srgbClr val="FF0000"/>
                </a:solidFill>
              </a:rPr>
              <a:t>U.S. interest rate differential</a:t>
            </a:r>
            <a:r>
              <a:rPr lang="en-US" altLang="en-US" sz="2600" b="1">
                <a:solidFill>
                  <a:srgbClr val="FF0000"/>
                </a:solidFill>
              </a:rPr>
              <a:t> </a:t>
            </a:r>
            <a:r>
              <a:rPr lang="en-US" altLang="en-US"/>
              <a:t>is t</a:t>
            </a:r>
            <a:r>
              <a:rPr lang="en-US" altLang="en-US" noProof="1"/>
              <a:t>he U.S. interest rate minus the foreign interest rate.</a:t>
            </a:r>
          </a:p>
          <a:p>
            <a:pPr marL="176213" lvl="1">
              <a:tabLst>
                <a:tab pos="234950" algn="l"/>
              </a:tabLst>
            </a:pPr>
            <a:r>
              <a:rPr lang="en-US" altLang="en-US"/>
              <a:t>Other things remaining the same, t</a:t>
            </a:r>
            <a:r>
              <a:rPr lang="en-US" altLang="en-US" noProof="1"/>
              <a:t>he larger the U.S. interest rate differential, the greater is the demand for U.S. assets and the greater is the demand for dollars on the foreign exchange market. </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1187">
                                            <p:txEl>
                                              <p:pRg st="1" end="1"/>
                                            </p:txEl>
                                          </p:spTgt>
                                        </p:tgtEl>
                                        <p:attrNameLst>
                                          <p:attrName>style.visibility</p:attrName>
                                        </p:attrNameLst>
                                      </p:cBhvr>
                                      <p:to>
                                        <p:strVal val="visible"/>
                                      </p:to>
                                    </p:set>
                                    <p:animEffect transition="in" filter="wipe(left)">
                                      <p:cBhvr>
                                        <p:cTn id="7" dur="500"/>
                                        <p:tgtEl>
                                          <p:spTgt spid="8611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1187">
                                            <p:txEl>
                                              <p:pRg st="2" end="2"/>
                                            </p:txEl>
                                          </p:spTgt>
                                        </p:tgtEl>
                                        <p:attrNameLst>
                                          <p:attrName>style.visibility</p:attrName>
                                        </p:attrNameLst>
                                      </p:cBhvr>
                                      <p:to>
                                        <p:strVal val="visible"/>
                                      </p:to>
                                    </p:set>
                                    <p:animEffect transition="in" filter="wipe(left)">
                                      <p:cBhvr>
                                        <p:cTn id="12" dur="500"/>
                                        <p:tgtEl>
                                          <p:spTgt spid="861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187" grpId="0" build="p" bldLvl="5"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3844" name="Rectangle 4"/>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803845" name="Rectangle 5"/>
          <p:cNvSpPr>
            <a:spLocks noGrp="1" noChangeArrowheads="1"/>
          </p:cNvSpPr>
          <p:nvPr>
            <p:ph type="body" idx="1"/>
          </p:nvPr>
        </p:nvSpPr>
        <p:spPr/>
        <p:txBody>
          <a:bodyPr/>
          <a:lstStyle/>
          <a:p>
            <a:pPr lvl="1"/>
            <a:r>
              <a:rPr lang="en-US" altLang="en-US" b="1" noProof="1">
                <a:solidFill>
                  <a:srgbClr val="00468F"/>
                </a:solidFill>
              </a:rPr>
              <a:t>The Expected Future Exchange Rate</a:t>
            </a:r>
          </a:p>
          <a:p>
            <a:pPr lvl="1"/>
            <a:r>
              <a:rPr lang="en-US" altLang="en-US"/>
              <a:t>Other things remaining the same, t</a:t>
            </a:r>
            <a:r>
              <a:rPr lang="en-US" altLang="en-US" noProof="1"/>
              <a:t>he higher the expected future exchange rate, the greater is the demand for dollars.</a:t>
            </a:r>
            <a:endParaRPr lang="en-US" altLang="en-US"/>
          </a:p>
          <a:p>
            <a:pPr lvl="1"/>
            <a:r>
              <a:rPr lang="en-US" altLang="en-US"/>
              <a:t>The higher the expected future exchange rate, the larger is the expected profit from holding dollars, so the larger is the quantity of dollars that people plan to buy on the foreign exchange market.</a:t>
            </a:r>
            <a:r>
              <a:rPr lang="en-US" altLang="en-US" noProof="1"/>
              <a:t> </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3845">
                                            <p:txEl>
                                              <p:pRg st="1" end="1"/>
                                            </p:txEl>
                                          </p:spTgt>
                                        </p:tgtEl>
                                        <p:attrNameLst>
                                          <p:attrName>style.visibility</p:attrName>
                                        </p:attrNameLst>
                                      </p:cBhvr>
                                      <p:to>
                                        <p:strVal val="visible"/>
                                      </p:to>
                                    </p:set>
                                    <p:animEffect transition="in" filter="wipe(left)">
                                      <p:cBhvr>
                                        <p:cTn id="7" dur="500"/>
                                        <p:tgtEl>
                                          <p:spTgt spid="80384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3845">
                                            <p:txEl>
                                              <p:pRg st="2" end="2"/>
                                            </p:txEl>
                                          </p:spTgt>
                                        </p:tgtEl>
                                        <p:attrNameLst>
                                          <p:attrName>style.visibility</p:attrName>
                                        </p:attrNameLst>
                                      </p:cBhvr>
                                      <p:to>
                                        <p:strVal val="visible"/>
                                      </p:to>
                                    </p:set>
                                    <p:animEffect transition="in" filter="wipe(left)">
                                      <p:cBhvr>
                                        <p:cTn id="12" dur="500"/>
                                        <p:tgtEl>
                                          <p:spTgt spid="8038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45" grpId="0" build="p" bldLvl="5"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Text Box 2"/>
          <p:cNvSpPr txBox="1">
            <a:spLocks noChangeArrowheads="1"/>
          </p:cNvSpPr>
          <p:nvPr/>
        </p:nvSpPr>
        <p:spPr bwMode="auto">
          <a:xfrm>
            <a:off x="152400" y="1936750"/>
            <a:ext cx="2514600" cy="1552575"/>
          </a:xfrm>
          <a:prstGeom prst="rect">
            <a:avLst/>
          </a:prstGeom>
          <a:noFill/>
          <a:ln w="9525">
            <a:noFill/>
            <a:miter lim="800000"/>
            <a:headEnd/>
            <a:tailEnd/>
          </a:ln>
          <a:effectLst/>
        </p:spPr>
        <p:txBody>
          <a:bodyPr>
            <a:spAutoFit/>
          </a:bodyPr>
          <a:lstStyle/>
          <a:p>
            <a:r>
              <a:rPr lang="en-US" altLang="en-US"/>
              <a:t>Figure 19.2 shows changes in the demand for dollars.</a:t>
            </a:r>
          </a:p>
        </p:txBody>
      </p:sp>
      <p:pic>
        <p:nvPicPr>
          <p:cNvPr id="805892" name="Picture 4" descr="fig2102a"/>
          <p:cNvPicPr>
            <a:picLocks noChangeAspect="1" noChangeArrowheads="1"/>
          </p:cNvPicPr>
          <p:nvPr/>
        </p:nvPicPr>
        <p:blipFill>
          <a:blip r:embed="rId3"/>
          <a:srcRect/>
          <a:stretch>
            <a:fillRect/>
          </a:stretch>
        </p:blipFill>
        <p:spPr bwMode="auto">
          <a:xfrm>
            <a:off x="2819400" y="1992313"/>
            <a:ext cx="5886450" cy="4103687"/>
          </a:xfrm>
          <a:prstGeom prst="rect">
            <a:avLst/>
          </a:prstGeom>
          <a:noFill/>
        </p:spPr>
      </p:pic>
      <p:pic>
        <p:nvPicPr>
          <p:cNvPr id="805893" name="Picture 5" descr="fig2102b"/>
          <p:cNvPicPr>
            <a:picLocks noChangeAspect="1" noChangeArrowheads="1"/>
          </p:cNvPicPr>
          <p:nvPr/>
        </p:nvPicPr>
        <p:blipFill>
          <a:blip r:embed="rId4"/>
          <a:srcRect/>
          <a:stretch>
            <a:fillRect/>
          </a:stretch>
        </p:blipFill>
        <p:spPr bwMode="auto">
          <a:xfrm>
            <a:off x="2819400" y="1992313"/>
            <a:ext cx="5886450" cy="4103687"/>
          </a:xfrm>
          <a:prstGeom prst="rect">
            <a:avLst/>
          </a:prstGeom>
          <a:noFill/>
        </p:spPr>
      </p:pic>
      <p:pic>
        <p:nvPicPr>
          <p:cNvPr id="805894" name="Picture 6" descr="fig2102c"/>
          <p:cNvPicPr>
            <a:picLocks noChangeAspect="1" noChangeArrowheads="1"/>
          </p:cNvPicPr>
          <p:nvPr/>
        </p:nvPicPr>
        <p:blipFill>
          <a:blip r:embed="rId5"/>
          <a:srcRect/>
          <a:stretch>
            <a:fillRect/>
          </a:stretch>
        </p:blipFill>
        <p:spPr bwMode="auto">
          <a:xfrm>
            <a:off x="2819400" y="1992313"/>
            <a:ext cx="5886450" cy="4103687"/>
          </a:xfrm>
          <a:prstGeom prst="rect">
            <a:avLst/>
          </a:prstGeom>
          <a:noFill/>
        </p:spPr>
      </p:pic>
      <p:pic>
        <p:nvPicPr>
          <p:cNvPr id="805895" name="Picture 7" descr="fig2102d"/>
          <p:cNvPicPr>
            <a:picLocks noChangeAspect="1" noChangeArrowheads="1"/>
          </p:cNvPicPr>
          <p:nvPr/>
        </p:nvPicPr>
        <p:blipFill>
          <a:blip r:embed="rId6"/>
          <a:srcRect/>
          <a:stretch>
            <a:fillRect/>
          </a:stretch>
        </p:blipFill>
        <p:spPr bwMode="auto">
          <a:xfrm>
            <a:off x="2819400" y="1992313"/>
            <a:ext cx="5886450" cy="4103687"/>
          </a:xfrm>
          <a:prstGeom prst="rect">
            <a:avLst/>
          </a:prstGeom>
          <a:noFill/>
        </p:spPr>
      </p:pic>
      <p:pic>
        <p:nvPicPr>
          <p:cNvPr id="805896" name="Picture 8" descr="fig2102e"/>
          <p:cNvPicPr>
            <a:picLocks noChangeAspect="1" noChangeArrowheads="1"/>
          </p:cNvPicPr>
          <p:nvPr/>
        </p:nvPicPr>
        <p:blipFill>
          <a:blip r:embed="rId7"/>
          <a:srcRect/>
          <a:stretch>
            <a:fillRect/>
          </a:stretch>
        </p:blipFill>
        <p:spPr bwMode="auto">
          <a:xfrm>
            <a:off x="2819400" y="1992313"/>
            <a:ext cx="5886450" cy="4103687"/>
          </a:xfrm>
          <a:prstGeom prst="rect">
            <a:avLst/>
          </a:prstGeom>
          <a:noFill/>
        </p:spPr>
      </p:pic>
      <p:sp>
        <p:nvSpPr>
          <p:cNvPr id="805899" name="Rectangle 11"/>
          <p:cNvSpPr>
            <a:spLocks noGrp="1" noChangeArrowheads="1"/>
          </p:cNvSpPr>
          <p:nvPr>
            <p:ph type="title"/>
          </p:nvPr>
        </p:nvSpPr>
        <p:spPr/>
        <p:txBody>
          <a:bodyPr/>
          <a:lstStyle/>
          <a:p>
            <a:r>
              <a:rPr lang="en-US" dirty="0" smtClean="0"/>
              <a:t>THE </a:t>
            </a:r>
            <a:r>
              <a:rPr lang="en-US" dirty="0"/>
              <a:t>EXCHANGE RATE</a:t>
            </a:r>
          </a:p>
        </p:txBody>
      </p:sp>
      <p:sp>
        <p:nvSpPr>
          <p:cNvPr id="805901" name="Text Box 13"/>
          <p:cNvSpPr txBox="1">
            <a:spLocks noChangeArrowheads="1"/>
          </p:cNvSpPr>
          <p:nvPr/>
        </p:nvSpPr>
        <p:spPr bwMode="auto">
          <a:xfrm>
            <a:off x="76200" y="3673475"/>
            <a:ext cx="2514600" cy="1187450"/>
          </a:xfrm>
          <a:prstGeom prst="rect">
            <a:avLst/>
          </a:prstGeom>
          <a:noFill/>
          <a:ln w="9525">
            <a:noFill/>
            <a:miter lim="800000"/>
            <a:headEnd/>
            <a:tailEnd/>
          </a:ln>
          <a:effectLst/>
        </p:spPr>
        <p:txBody>
          <a:bodyPr>
            <a:spAutoFit/>
          </a:bodyPr>
          <a:lstStyle/>
          <a:p>
            <a:pPr defTabSz="452438" eaLnBrk="0" hangingPunct="0">
              <a:tabLst>
                <a:tab pos="342900" algn="l"/>
              </a:tabLst>
            </a:pPr>
            <a:r>
              <a:rPr lang="en-US" b="1"/>
              <a:t>1.</a:t>
            </a:r>
            <a:r>
              <a:rPr lang="en-US"/>
              <a:t> An increase in 	the demand 	for dollars</a:t>
            </a:r>
          </a:p>
        </p:txBody>
      </p:sp>
      <p:sp>
        <p:nvSpPr>
          <p:cNvPr id="805902" name="Text Box 14"/>
          <p:cNvSpPr txBox="1">
            <a:spLocks noChangeArrowheads="1"/>
          </p:cNvSpPr>
          <p:nvPr/>
        </p:nvSpPr>
        <p:spPr bwMode="auto">
          <a:xfrm>
            <a:off x="76200" y="5029200"/>
            <a:ext cx="2743200" cy="1187450"/>
          </a:xfrm>
          <a:prstGeom prst="rect">
            <a:avLst/>
          </a:prstGeom>
          <a:noFill/>
          <a:ln w="9525">
            <a:noFill/>
            <a:miter lim="800000"/>
            <a:headEnd/>
            <a:tailEnd/>
          </a:ln>
          <a:effectLst/>
        </p:spPr>
        <p:txBody>
          <a:bodyPr>
            <a:spAutoFit/>
          </a:bodyPr>
          <a:lstStyle/>
          <a:p>
            <a:pPr defTabSz="342900" eaLnBrk="0" hangingPunct="0"/>
            <a:r>
              <a:rPr lang="en-US" b="1"/>
              <a:t>2.</a:t>
            </a:r>
            <a:r>
              <a:rPr lang="en-US"/>
              <a:t> A decrease in 	the demand for 	dollars.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5901"/>
                                        </p:tgtEl>
                                        <p:attrNameLst>
                                          <p:attrName>style.visibility</p:attrName>
                                        </p:attrNameLst>
                                      </p:cBhvr>
                                      <p:to>
                                        <p:strVal val="visible"/>
                                      </p:to>
                                    </p:set>
                                    <p:animEffect transition="in" filter="wipe(left)">
                                      <p:cBhvr>
                                        <p:cTn id="7" dur="500"/>
                                        <p:tgtEl>
                                          <p:spTgt spid="805901"/>
                                        </p:tgtEl>
                                      </p:cBhvr>
                                    </p:animEffect>
                                  </p:childTnLst>
                                </p:cTn>
                              </p:par>
                            </p:childTnLst>
                          </p:cTn>
                        </p:par>
                        <p:par>
                          <p:cTn id="8" fill="hold">
                            <p:stCondLst>
                              <p:cond delay="500"/>
                            </p:stCondLst>
                            <p:childTnLst>
                              <p:par>
                                <p:cTn id="9" presetID="22" presetClass="entr" presetSubtype="8" fill="hold" nodeType="afterEffect">
                                  <p:stCondLst>
                                    <p:cond delay="1000"/>
                                  </p:stCondLst>
                                  <p:childTnLst>
                                    <p:set>
                                      <p:cBhvr>
                                        <p:cTn id="10" dur="1" fill="hold">
                                          <p:stCondLst>
                                            <p:cond delay="0"/>
                                          </p:stCondLst>
                                        </p:cTn>
                                        <p:tgtEl>
                                          <p:spTgt spid="805893"/>
                                        </p:tgtEl>
                                        <p:attrNameLst>
                                          <p:attrName>style.visibility</p:attrName>
                                        </p:attrNameLst>
                                      </p:cBhvr>
                                      <p:to>
                                        <p:strVal val="visible"/>
                                      </p:to>
                                    </p:set>
                                    <p:animEffect transition="in" filter="wipe(left)">
                                      <p:cBhvr>
                                        <p:cTn id="11" dur="500"/>
                                        <p:tgtEl>
                                          <p:spTgt spid="805893"/>
                                        </p:tgtEl>
                                      </p:cBhvr>
                                    </p:animEffect>
                                  </p:childTnLst>
                                </p:cTn>
                              </p:par>
                            </p:childTnLst>
                          </p:cTn>
                        </p:par>
                        <p:par>
                          <p:cTn id="12" fill="hold">
                            <p:stCondLst>
                              <p:cond delay="2000"/>
                            </p:stCondLst>
                            <p:childTnLst>
                              <p:par>
                                <p:cTn id="13" presetID="9" presetClass="entr" presetSubtype="0" fill="hold" nodeType="afterEffect">
                                  <p:stCondLst>
                                    <p:cond delay="1000"/>
                                  </p:stCondLst>
                                  <p:childTnLst>
                                    <p:set>
                                      <p:cBhvr>
                                        <p:cTn id="14" dur="1" fill="hold">
                                          <p:stCondLst>
                                            <p:cond delay="0"/>
                                          </p:stCondLst>
                                        </p:cTn>
                                        <p:tgtEl>
                                          <p:spTgt spid="805894"/>
                                        </p:tgtEl>
                                        <p:attrNameLst>
                                          <p:attrName>style.visibility</p:attrName>
                                        </p:attrNameLst>
                                      </p:cBhvr>
                                      <p:to>
                                        <p:strVal val="visible"/>
                                      </p:to>
                                    </p:set>
                                    <p:animEffect transition="in" filter="dissolve">
                                      <p:cBhvr>
                                        <p:cTn id="15" dur="500"/>
                                        <p:tgtEl>
                                          <p:spTgt spid="80589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05902"/>
                                        </p:tgtEl>
                                        <p:attrNameLst>
                                          <p:attrName>style.visibility</p:attrName>
                                        </p:attrNameLst>
                                      </p:cBhvr>
                                      <p:to>
                                        <p:strVal val="visible"/>
                                      </p:to>
                                    </p:set>
                                    <p:animEffect transition="in" filter="wipe(left)">
                                      <p:cBhvr>
                                        <p:cTn id="20" dur="500"/>
                                        <p:tgtEl>
                                          <p:spTgt spid="805902"/>
                                        </p:tgtEl>
                                      </p:cBhvr>
                                    </p:animEffect>
                                  </p:childTnLst>
                                </p:cTn>
                              </p:par>
                            </p:childTnLst>
                          </p:cTn>
                        </p:par>
                        <p:par>
                          <p:cTn id="21" fill="hold">
                            <p:stCondLst>
                              <p:cond delay="500"/>
                            </p:stCondLst>
                            <p:childTnLst>
                              <p:par>
                                <p:cTn id="22" presetID="22" presetClass="entr" presetSubtype="2" fill="hold" nodeType="afterEffect">
                                  <p:stCondLst>
                                    <p:cond delay="1000"/>
                                  </p:stCondLst>
                                  <p:childTnLst>
                                    <p:set>
                                      <p:cBhvr>
                                        <p:cTn id="23" dur="1" fill="hold">
                                          <p:stCondLst>
                                            <p:cond delay="0"/>
                                          </p:stCondLst>
                                        </p:cTn>
                                        <p:tgtEl>
                                          <p:spTgt spid="805895"/>
                                        </p:tgtEl>
                                        <p:attrNameLst>
                                          <p:attrName>style.visibility</p:attrName>
                                        </p:attrNameLst>
                                      </p:cBhvr>
                                      <p:to>
                                        <p:strVal val="visible"/>
                                      </p:to>
                                    </p:set>
                                    <p:animEffect transition="in" filter="wipe(right)">
                                      <p:cBhvr>
                                        <p:cTn id="24" dur="500"/>
                                        <p:tgtEl>
                                          <p:spTgt spid="805895"/>
                                        </p:tgtEl>
                                      </p:cBhvr>
                                    </p:animEffect>
                                  </p:childTnLst>
                                </p:cTn>
                              </p:par>
                            </p:childTnLst>
                          </p:cTn>
                        </p:par>
                        <p:par>
                          <p:cTn id="25" fill="hold">
                            <p:stCondLst>
                              <p:cond delay="2000"/>
                            </p:stCondLst>
                            <p:childTnLst>
                              <p:par>
                                <p:cTn id="26" presetID="9" presetClass="entr" presetSubtype="0" fill="hold" nodeType="afterEffect">
                                  <p:stCondLst>
                                    <p:cond delay="1000"/>
                                  </p:stCondLst>
                                  <p:childTnLst>
                                    <p:set>
                                      <p:cBhvr>
                                        <p:cTn id="27" dur="1" fill="hold">
                                          <p:stCondLst>
                                            <p:cond delay="0"/>
                                          </p:stCondLst>
                                        </p:cTn>
                                        <p:tgtEl>
                                          <p:spTgt spid="805896"/>
                                        </p:tgtEl>
                                        <p:attrNameLst>
                                          <p:attrName>style.visibility</p:attrName>
                                        </p:attrNameLst>
                                      </p:cBhvr>
                                      <p:to>
                                        <p:strVal val="visible"/>
                                      </p:to>
                                    </p:set>
                                    <p:animEffect transition="in" filter="dissolve">
                                      <p:cBhvr>
                                        <p:cTn id="28" dur="500"/>
                                        <p:tgtEl>
                                          <p:spTgt spid="805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901" grpId="0" autoUpdateAnimBg="0"/>
      <p:bldP spid="805902" grpId="0"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08290" name="Picture 2" descr="fig2102a"/>
          <p:cNvPicPr>
            <a:picLocks noChangeAspect="1" noChangeArrowheads="1"/>
          </p:cNvPicPr>
          <p:nvPr/>
        </p:nvPicPr>
        <p:blipFill>
          <a:blip r:embed="rId3"/>
          <a:srcRect/>
          <a:stretch>
            <a:fillRect/>
          </a:stretch>
        </p:blipFill>
        <p:spPr bwMode="auto">
          <a:xfrm>
            <a:off x="838200" y="930275"/>
            <a:ext cx="7410450" cy="5165725"/>
          </a:xfrm>
          <a:prstGeom prst="rect">
            <a:avLst/>
          </a:prstGeom>
          <a:noFill/>
        </p:spPr>
      </p:pic>
      <p:pic>
        <p:nvPicPr>
          <p:cNvPr id="908291" name="Picture 3" descr="fig2102b"/>
          <p:cNvPicPr>
            <a:picLocks noChangeAspect="1" noChangeArrowheads="1"/>
          </p:cNvPicPr>
          <p:nvPr/>
        </p:nvPicPr>
        <p:blipFill>
          <a:blip r:embed="rId4"/>
          <a:srcRect/>
          <a:stretch>
            <a:fillRect/>
          </a:stretch>
        </p:blipFill>
        <p:spPr bwMode="auto">
          <a:xfrm>
            <a:off x="838200" y="930275"/>
            <a:ext cx="7410450" cy="5165725"/>
          </a:xfrm>
          <a:prstGeom prst="rect">
            <a:avLst/>
          </a:prstGeom>
          <a:noFill/>
        </p:spPr>
      </p:pic>
      <p:pic>
        <p:nvPicPr>
          <p:cNvPr id="908292" name="Picture 4" descr="fig2102c"/>
          <p:cNvPicPr>
            <a:picLocks noChangeAspect="1" noChangeArrowheads="1"/>
          </p:cNvPicPr>
          <p:nvPr/>
        </p:nvPicPr>
        <p:blipFill>
          <a:blip r:embed="rId5"/>
          <a:srcRect/>
          <a:stretch>
            <a:fillRect/>
          </a:stretch>
        </p:blipFill>
        <p:spPr bwMode="auto">
          <a:xfrm>
            <a:off x="838200" y="930275"/>
            <a:ext cx="7410450" cy="5165725"/>
          </a:xfrm>
          <a:prstGeom prst="rect">
            <a:avLst/>
          </a:prstGeom>
          <a:noFill/>
        </p:spPr>
      </p:pic>
      <p:pic>
        <p:nvPicPr>
          <p:cNvPr id="908293" name="Picture 5" descr="fig2102d"/>
          <p:cNvPicPr>
            <a:picLocks noChangeAspect="1" noChangeArrowheads="1"/>
          </p:cNvPicPr>
          <p:nvPr/>
        </p:nvPicPr>
        <p:blipFill>
          <a:blip r:embed="rId6"/>
          <a:srcRect/>
          <a:stretch>
            <a:fillRect/>
          </a:stretch>
        </p:blipFill>
        <p:spPr bwMode="auto">
          <a:xfrm>
            <a:off x="838200" y="930275"/>
            <a:ext cx="7410450" cy="5165725"/>
          </a:xfrm>
          <a:prstGeom prst="rect">
            <a:avLst/>
          </a:prstGeom>
          <a:noFill/>
        </p:spPr>
      </p:pic>
      <p:pic>
        <p:nvPicPr>
          <p:cNvPr id="908294" name="Picture 6" descr="fig2102e"/>
          <p:cNvPicPr>
            <a:picLocks noChangeAspect="1" noChangeArrowheads="1"/>
          </p:cNvPicPr>
          <p:nvPr/>
        </p:nvPicPr>
        <p:blipFill>
          <a:blip r:embed="rId7"/>
          <a:srcRect/>
          <a:stretch>
            <a:fillRect/>
          </a:stretch>
        </p:blipFill>
        <p:spPr bwMode="auto">
          <a:xfrm>
            <a:off x="838200" y="930275"/>
            <a:ext cx="7410450" cy="5165725"/>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08291"/>
                                        </p:tgtEl>
                                        <p:attrNameLst>
                                          <p:attrName>style.visibility</p:attrName>
                                        </p:attrNameLst>
                                      </p:cBhvr>
                                      <p:to>
                                        <p:strVal val="visible"/>
                                      </p:to>
                                    </p:set>
                                    <p:animEffect transition="in" filter="wipe(left)">
                                      <p:cBhvr>
                                        <p:cTn id="7" dur="500"/>
                                        <p:tgtEl>
                                          <p:spTgt spid="9082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08292"/>
                                        </p:tgtEl>
                                        <p:attrNameLst>
                                          <p:attrName>style.visibility</p:attrName>
                                        </p:attrNameLst>
                                      </p:cBhvr>
                                      <p:to>
                                        <p:strVal val="visible"/>
                                      </p:to>
                                    </p:set>
                                    <p:animEffect transition="in" filter="dissolve">
                                      <p:cBhvr>
                                        <p:cTn id="12" dur="500"/>
                                        <p:tgtEl>
                                          <p:spTgt spid="9082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908293"/>
                                        </p:tgtEl>
                                        <p:attrNameLst>
                                          <p:attrName>style.visibility</p:attrName>
                                        </p:attrNameLst>
                                      </p:cBhvr>
                                      <p:to>
                                        <p:strVal val="visible"/>
                                      </p:to>
                                    </p:set>
                                    <p:animEffect transition="in" filter="wipe(right)">
                                      <p:cBhvr>
                                        <p:cTn id="17" dur="500"/>
                                        <p:tgtEl>
                                          <p:spTgt spid="90829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08294"/>
                                        </p:tgtEl>
                                        <p:attrNameLst>
                                          <p:attrName>style.visibility</p:attrName>
                                        </p:attrNameLst>
                                      </p:cBhvr>
                                      <p:to>
                                        <p:strVal val="visible"/>
                                      </p:to>
                                    </p:set>
                                    <p:animEffect transition="in" filter="dissolve">
                                      <p:cBhvr>
                                        <p:cTn id="22" dur="500"/>
                                        <p:tgtEl>
                                          <p:spTgt spid="908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4868" name="Rectangle 4"/>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804869" name="Rectangle 5"/>
          <p:cNvSpPr>
            <a:spLocks noGrp="1" noChangeArrowheads="1"/>
          </p:cNvSpPr>
          <p:nvPr>
            <p:ph type="body" idx="1"/>
          </p:nvPr>
        </p:nvSpPr>
        <p:spPr>
          <a:xfrm>
            <a:off x="381000" y="1905000"/>
            <a:ext cx="8229600" cy="4648200"/>
          </a:xfrm>
        </p:spPr>
        <p:txBody>
          <a:bodyPr/>
          <a:lstStyle/>
          <a:p>
            <a:r>
              <a:rPr lang="en-US" altLang="en-US" noProof="1"/>
              <a:t>Supply in the Foreign Exchange Market</a:t>
            </a:r>
          </a:p>
          <a:p>
            <a:pPr lvl="1"/>
            <a:r>
              <a:rPr lang="en-US" altLang="en-US" noProof="1"/>
              <a:t>The quantity</a:t>
            </a:r>
            <a:r>
              <a:rPr lang="en-US" altLang="en-US"/>
              <a:t> of U.S dollars supplied in the foreign exchange market</a:t>
            </a:r>
            <a:r>
              <a:rPr lang="en-US" altLang="en-US" noProof="1"/>
              <a:t> </a:t>
            </a:r>
            <a:r>
              <a:rPr lang="en-US" altLang="en-US"/>
              <a:t>is the amount that traders plan to sell during a given time period at a given exchange rate.</a:t>
            </a:r>
          </a:p>
          <a:p>
            <a:pPr lvl="1"/>
            <a:r>
              <a:rPr lang="en-US" altLang="en-US"/>
              <a:t>The quantity of U.S. dollars supplied </a:t>
            </a:r>
            <a:r>
              <a:rPr lang="en-US" altLang="en-US" noProof="1"/>
              <a:t>depends on</a:t>
            </a:r>
            <a:r>
              <a:rPr lang="en-US" altLang="en-US"/>
              <a:t> many factors, but the main ones are</a:t>
            </a:r>
            <a:endParaRPr lang="en-US" altLang="en-US" noProof="1"/>
          </a:p>
          <a:p>
            <a:pPr lvl="2"/>
            <a:r>
              <a:rPr lang="en-US" altLang="en-US" noProof="1"/>
              <a:t>The exchange rate</a:t>
            </a:r>
            <a:endParaRPr lang="en-US" altLang="en-US"/>
          </a:p>
          <a:p>
            <a:pPr lvl="2"/>
            <a:r>
              <a:rPr lang="en-US" altLang="en-US" noProof="1"/>
              <a:t>Interest rates in the United States and other countries</a:t>
            </a:r>
            <a:endParaRPr lang="en-US" altLang="en-US"/>
          </a:p>
          <a:p>
            <a:pPr lvl="2"/>
            <a:r>
              <a:rPr lang="en-US" altLang="en-US" noProof="1"/>
              <a:t>The expected future exchange rate</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4869">
                                            <p:txEl>
                                              <p:pRg st="1" end="1"/>
                                            </p:txEl>
                                          </p:spTgt>
                                        </p:tgtEl>
                                        <p:attrNameLst>
                                          <p:attrName>style.visibility</p:attrName>
                                        </p:attrNameLst>
                                      </p:cBhvr>
                                      <p:to>
                                        <p:strVal val="visible"/>
                                      </p:to>
                                    </p:set>
                                    <p:animEffect transition="in" filter="wipe(left)">
                                      <p:cBhvr>
                                        <p:cTn id="7" dur="500"/>
                                        <p:tgtEl>
                                          <p:spTgt spid="80486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4869">
                                            <p:txEl>
                                              <p:pRg st="2" end="2"/>
                                            </p:txEl>
                                          </p:spTgt>
                                        </p:tgtEl>
                                        <p:attrNameLst>
                                          <p:attrName>style.visibility</p:attrName>
                                        </p:attrNameLst>
                                      </p:cBhvr>
                                      <p:to>
                                        <p:strVal val="visible"/>
                                      </p:to>
                                    </p:set>
                                    <p:animEffect transition="in" filter="wipe(left)">
                                      <p:cBhvr>
                                        <p:cTn id="12" dur="500"/>
                                        <p:tgtEl>
                                          <p:spTgt spid="80486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04869">
                                            <p:txEl>
                                              <p:pRg st="3" end="3"/>
                                            </p:txEl>
                                          </p:spTgt>
                                        </p:tgtEl>
                                        <p:attrNameLst>
                                          <p:attrName>style.visibility</p:attrName>
                                        </p:attrNameLst>
                                      </p:cBhvr>
                                      <p:to>
                                        <p:strVal val="visible"/>
                                      </p:to>
                                    </p:set>
                                    <p:animEffect transition="in" filter="wipe(left)">
                                      <p:cBhvr>
                                        <p:cTn id="17" dur="500"/>
                                        <p:tgtEl>
                                          <p:spTgt spid="80486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04869">
                                            <p:txEl>
                                              <p:pRg st="4" end="4"/>
                                            </p:txEl>
                                          </p:spTgt>
                                        </p:tgtEl>
                                        <p:attrNameLst>
                                          <p:attrName>style.visibility</p:attrName>
                                        </p:attrNameLst>
                                      </p:cBhvr>
                                      <p:to>
                                        <p:strVal val="visible"/>
                                      </p:to>
                                    </p:set>
                                    <p:animEffect transition="in" filter="wipe(left)">
                                      <p:cBhvr>
                                        <p:cTn id="22" dur="500"/>
                                        <p:tgtEl>
                                          <p:spTgt spid="80486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04869">
                                            <p:txEl>
                                              <p:pRg st="5" end="5"/>
                                            </p:txEl>
                                          </p:spTgt>
                                        </p:tgtEl>
                                        <p:attrNameLst>
                                          <p:attrName>style.visibility</p:attrName>
                                        </p:attrNameLst>
                                      </p:cBhvr>
                                      <p:to>
                                        <p:strVal val="visible"/>
                                      </p:to>
                                    </p:set>
                                    <p:animEffect transition="in" filter="wipe(left)">
                                      <p:cBhvr>
                                        <p:cTn id="27" dur="500"/>
                                        <p:tgtEl>
                                          <p:spTgt spid="8048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4869" grpId="0" build="p" bldLvl="5"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ChangeArrowheads="1"/>
          </p:cNvSpPr>
          <p:nvPr/>
        </p:nvSpPr>
        <p:spPr bwMode="auto">
          <a:xfrm>
            <a:off x="381000" y="1739900"/>
            <a:ext cx="8153400" cy="457200"/>
          </a:xfrm>
          <a:prstGeom prst="rect">
            <a:avLst/>
          </a:prstGeom>
          <a:noFill/>
          <a:ln w="9525">
            <a:noFill/>
            <a:miter lim="800000"/>
            <a:headEnd/>
            <a:tailEnd/>
          </a:ln>
          <a:effectLst/>
        </p:spPr>
        <p:txBody>
          <a:bodyPr>
            <a:spAutoFit/>
          </a:bodyPr>
          <a:lstStyle/>
          <a:p>
            <a:endParaRPr lang="en-US" altLang="en-US">
              <a:solidFill>
                <a:srgbClr val="1566B0"/>
              </a:solidFill>
            </a:endParaRPr>
          </a:p>
        </p:txBody>
      </p:sp>
      <p:sp>
        <p:nvSpPr>
          <p:cNvPr id="650243" name="Rectangle 3"/>
          <p:cNvSpPr>
            <a:spLocks noGrp="1" noChangeArrowheads="1"/>
          </p:cNvSpPr>
          <p:nvPr>
            <p:ph type="title"/>
          </p:nvPr>
        </p:nvSpPr>
        <p:spPr/>
        <p:txBody>
          <a:bodyPr/>
          <a:lstStyle/>
          <a:p>
            <a:r>
              <a:rPr lang="en-US" dirty="0" smtClean="0"/>
              <a:t>OPPORTUNITY </a:t>
            </a:r>
            <a:r>
              <a:rPr lang="en-US" dirty="0"/>
              <a:t>COST</a:t>
            </a:r>
          </a:p>
        </p:txBody>
      </p:sp>
      <p:sp>
        <p:nvSpPr>
          <p:cNvPr id="650244" name="Rectangle 4"/>
          <p:cNvSpPr>
            <a:spLocks noGrp="1" noChangeArrowheads="1"/>
          </p:cNvSpPr>
          <p:nvPr>
            <p:ph type="body" idx="1"/>
          </p:nvPr>
        </p:nvSpPr>
        <p:spPr>
          <a:xfrm>
            <a:off x="381000" y="1739900"/>
            <a:ext cx="8229600" cy="4813300"/>
          </a:xfrm>
        </p:spPr>
        <p:txBody>
          <a:bodyPr/>
          <a:lstStyle/>
          <a:p>
            <a:r>
              <a:rPr lang="en-US"/>
              <a:t>Opportunity Cost Is a Ratio</a:t>
            </a:r>
          </a:p>
          <a:p>
            <a:pPr lvl="1"/>
            <a:r>
              <a:rPr lang="en-US" altLang="en-US">
                <a:solidFill>
                  <a:srgbClr val="000000"/>
                </a:solidFill>
              </a:rPr>
              <a:t>The opportunity cost of a cell phone is the quantity of DVDs forgone divided by the increase in the quantity of cell phones. </a:t>
            </a:r>
          </a:p>
          <a:p>
            <a:pPr lvl="1"/>
            <a:r>
              <a:rPr lang="en-US" altLang="en-US">
                <a:solidFill>
                  <a:srgbClr val="000000"/>
                </a:solidFill>
              </a:rPr>
              <a:t>The opportunity cost of a DVD is the quantity of cell phones forgone divided by the increase in the quantity of DVDs.</a:t>
            </a:r>
          </a:p>
          <a:p>
            <a:pPr lvl="1"/>
            <a:r>
              <a:rPr lang="en-US" altLang="en-US">
                <a:solidFill>
                  <a:srgbClr val="000000"/>
                </a:solidFill>
              </a:rPr>
              <a:t>When the opportunity cost of a cell phone is </a:t>
            </a:r>
            <a:r>
              <a:rPr lang="en-US" altLang="en-US" i="1">
                <a:solidFill>
                  <a:srgbClr val="000000"/>
                </a:solidFill>
              </a:rPr>
              <a:t>x</a:t>
            </a:r>
            <a:r>
              <a:rPr lang="en-US" altLang="en-US">
                <a:solidFill>
                  <a:srgbClr val="000000"/>
                </a:solidFill>
              </a:rPr>
              <a:t> DVDs, the opportunity cost of a DVD is 1/</a:t>
            </a:r>
            <a:r>
              <a:rPr lang="en-US" altLang="en-US" i="1">
                <a:solidFill>
                  <a:srgbClr val="000000"/>
                </a:solidFill>
              </a:rPr>
              <a:t>x</a:t>
            </a:r>
            <a:r>
              <a:rPr lang="en-US" altLang="en-US">
                <a:solidFill>
                  <a:srgbClr val="000000"/>
                </a:solidFill>
              </a:rPr>
              <a:t> cell phones. </a:t>
            </a:r>
          </a:p>
          <a:p>
            <a:pPr lvl="1"/>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50242">
                                            <p:txEl>
                                              <p:pRg st="0" end="0"/>
                                            </p:txEl>
                                          </p:spTgt>
                                        </p:tgtEl>
                                        <p:attrNameLst>
                                          <p:attrName>style.visibility</p:attrName>
                                        </p:attrNameLst>
                                      </p:cBhvr>
                                      <p:to>
                                        <p:strVal val="visible"/>
                                      </p:to>
                                    </p:set>
                                    <p:animEffect transition="in" filter="wipe(left)">
                                      <p:cBhvr>
                                        <p:cTn id="7" dur="500"/>
                                        <p:tgtEl>
                                          <p:spTgt spid="6502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42" grpId="0" build="p" bldLvl="2"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6916" name="Rectangle 4"/>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806917" name="Rectangle 5"/>
          <p:cNvSpPr>
            <a:spLocks noGrp="1" noChangeArrowheads="1"/>
          </p:cNvSpPr>
          <p:nvPr>
            <p:ph type="body" idx="1"/>
          </p:nvPr>
        </p:nvSpPr>
        <p:spPr>
          <a:xfrm>
            <a:off x="381000" y="1905000"/>
            <a:ext cx="8229600" cy="4572000"/>
          </a:xfrm>
        </p:spPr>
        <p:txBody>
          <a:bodyPr/>
          <a:lstStyle/>
          <a:p>
            <a:pPr>
              <a:lnSpc>
                <a:spcPct val="90000"/>
              </a:lnSpc>
            </a:pPr>
            <a:r>
              <a:rPr lang="en-US" altLang="en-US" noProof="1"/>
              <a:t>The Law of Supply o</a:t>
            </a:r>
            <a:r>
              <a:rPr lang="en-US" altLang="en-US"/>
              <a:t>f</a:t>
            </a:r>
            <a:r>
              <a:rPr lang="en-US" altLang="en-US" noProof="1"/>
              <a:t>  Foreign Exchange </a:t>
            </a:r>
          </a:p>
          <a:p>
            <a:pPr lvl="1">
              <a:lnSpc>
                <a:spcPct val="100000"/>
              </a:lnSpc>
            </a:pPr>
            <a:r>
              <a:rPr lang="en-US" altLang="en-US"/>
              <a:t>Traders supply U.S. dollars in the foreign exchange market when they buy other currencies.</a:t>
            </a:r>
          </a:p>
          <a:p>
            <a:pPr lvl="1">
              <a:lnSpc>
                <a:spcPct val="100000"/>
              </a:lnSpc>
            </a:pPr>
            <a:r>
              <a:rPr lang="en-US" altLang="en-US"/>
              <a:t>Other things remaining the same, the higher the exchange rate, the greater is the quantity of U.S. dollars supplied in the foreign exchange market.</a:t>
            </a:r>
          </a:p>
          <a:p>
            <a:pPr lvl="1">
              <a:lnSpc>
                <a:spcPct val="100000"/>
              </a:lnSpc>
            </a:pPr>
            <a:r>
              <a:rPr lang="en-US" altLang="en-US"/>
              <a:t>The exchange rate influences the quantity of dollars supplied for t</a:t>
            </a:r>
            <a:r>
              <a:rPr lang="en-US" altLang="en-US" noProof="1"/>
              <a:t>wo reasons:</a:t>
            </a:r>
          </a:p>
          <a:p>
            <a:pPr lvl="2">
              <a:lnSpc>
                <a:spcPct val="90000"/>
              </a:lnSpc>
            </a:pPr>
            <a:r>
              <a:rPr lang="en-US" altLang="en-US" noProof="1"/>
              <a:t>Imports effect</a:t>
            </a:r>
            <a:endParaRPr lang="en-US" altLang="en-US"/>
          </a:p>
          <a:p>
            <a:pPr lvl="2">
              <a:lnSpc>
                <a:spcPct val="90000"/>
              </a:lnSpc>
            </a:pPr>
            <a:r>
              <a:rPr lang="en-US" altLang="en-US" noProof="1"/>
              <a:t>Expected profit effect</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6917">
                                            <p:txEl>
                                              <p:pRg st="1" end="1"/>
                                            </p:txEl>
                                          </p:spTgt>
                                        </p:tgtEl>
                                        <p:attrNameLst>
                                          <p:attrName>style.visibility</p:attrName>
                                        </p:attrNameLst>
                                      </p:cBhvr>
                                      <p:to>
                                        <p:strVal val="visible"/>
                                      </p:to>
                                    </p:set>
                                    <p:animEffect transition="in" filter="wipe(left)">
                                      <p:cBhvr>
                                        <p:cTn id="7" dur="500"/>
                                        <p:tgtEl>
                                          <p:spTgt spid="8069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6917">
                                            <p:txEl>
                                              <p:pRg st="2" end="2"/>
                                            </p:txEl>
                                          </p:spTgt>
                                        </p:tgtEl>
                                        <p:attrNameLst>
                                          <p:attrName>style.visibility</p:attrName>
                                        </p:attrNameLst>
                                      </p:cBhvr>
                                      <p:to>
                                        <p:strVal val="visible"/>
                                      </p:to>
                                    </p:set>
                                    <p:animEffect transition="in" filter="wipe(left)">
                                      <p:cBhvr>
                                        <p:cTn id="12" dur="500"/>
                                        <p:tgtEl>
                                          <p:spTgt spid="8069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06917">
                                            <p:txEl>
                                              <p:pRg st="3" end="3"/>
                                            </p:txEl>
                                          </p:spTgt>
                                        </p:tgtEl>
                                        <p:attrNameLst>
                                          <p:attrName>style.visibility</p:attrName>
                                        </p:attrNameLst>
                                      </p:cBhvr>
                                      <p:to>
                                        <p:strVal val="visible"/>
                                      </p:to>
                                    </p:set>
                                    <p:animEffect transition="in" filter="wipe(left)">
                                      <p:cBhvr>
                                        <p:cTn id="17" dur="500"/>
                                        <p:tgtEl>
                                          <p:spTgt spid="80691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06917">
                                            <p:txEl>
                                              <p:pRg st="4" end="4"/>
                                            </p:txEl>
                                          </p:spTgt>
                                        </p:tgtEl>
                                        <p:attrNameLst>
                                          <p:attrName>style.visibility</p:attrName>
                                        </p:attrNameLst>
                                      </p:cBhvr>
                                      <p:to>
                                        <p:strVal val="visible"/>
                                      </p:to>
                                    </p:set>
                                    <p:animEffect transition="in" filter="wipe(left)">
                                      <p:cBhvr>
                                        <p:cTn id="22" dur="500"/>
                                        <p:tgtEl>
                                          <p:spTgt spid="80691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06917">
                                            <p:txEl>
                                              <p:pRg st="5" end="5"/>
                                            </p:txEl>
                                          </p:spTgt>
                                        </p:tgtEl>
                                        <p:attrNameLst>
                                          <p:attrName>style.visibility</p:attrName>
                                        </p:attrNameLst>
                                      </p:cBhvr>
                                      <p:to>
                                        <p:strVal val="visible"/>
                                      </p:to>
                                    </p:set>
                                    <p:animEffect transition="in" filter="wipe(left)">
                                      <p:cBhvr>
                                        <p:cTn id="27" dur="500"/>
                                        <p:tgtEl>
                                          <p:spTgt spid="8069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6917" grpId="0" build="p" bldLvl="5"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807941" name="Rectangle 5"/>
          <p:cNvSpPr>
            <a:spLocks noGrp="1" noChangeArrowheads="1"/>
          </p:cNvSpPr>
          <p:nvPr>
            <p:ph type="body" idx="1"/>
          </p:nvPr>
        </p:nvSpPr>
        <p:spPr>
          <a:xfrm>
            <a:off x="381000" y="1905000"/>
            <a:ext cx="8229600" cy="4648200"/>
          </a:xfrm>
        </p:spPr>
        <p:txBody>
          <a:bodyPr/>
          <a:lstStyle/>
          <a:p>
            <a:pPr lvl="1">
              <a:lnSpc>
                <a:spcPct val="90000"/>
              </a:lnSpc>
            </a:pPr>
            <a:r>
              <a:rPr lang="en-US" altLang="en-US" b="1" noProof="1">
                <a:solidFill>
                  <a:srgbClr val="00468F"/>
                </a:solidFill>
              </a:rPr>
              <a:t>Imports Effect</a:t>
            </a:r>
          </a:p>
          <a:p>
            <a:pPr lvl="1">
              <a:lnSpc>
                <a:spcPct val="100000"/>
              </a:lnSpc>
            </a:pPr>
            <a:r>
              <a:rPr lang="en-US" altLang="en-US" noProof="1"/>
              <a:t>The larger the value of U.S. imports, the larger is the quantity of foreign currency demanded to pay for these imports.</a:t>
            </a:r>
          </a:p>
          <a:p>
            <a:pPr lvl="1">
              <a:lnSpc>
                <a:spcPct val="100000"/>
              </a:lnSpc>
            </a:pPr>
            <a:r>
              <a:rPr lang="en-US" altLang="en-US" noProof="1"/>
              <a:t>When people buy foreign currency, they supply dollars.</a:t>
            </a:r>
          </a:p>
          <a:p>
            <a:pPr lvl="1">
              <a:lnSpc>
                <a:spcPct val="100000"/>
              </a:lnSpc>
            </a:pPr>
            <a:r>
              <a:rPr lang="en-US" altLang="en-US"/>
              <a:t>Other things remaining the same, t</a:t>
            </a:r>
            <a:r>
              <a:rPr lang="en-US" altLang="en-US" noProof="1"/>
              <a:t>he higher the exchange rate, the cheaper are foreign-</a:t>
            </a:r>
            <a:r>
              <a:rPr lang="en-US" altLang="en-US"/>
              <a:t>made</a:t>
            </a:r>
            <a:r>
              <a:rPr lang="en-US" altLang="en-US" noProof="1"/>
              <a:t> goods and services to Americans</a:t>
            </a:r>
            <a:r>
              <a:rPr lang="en-US" altLang="en-US"/>
              <a:t>. So</a:t>
            </a:r>
            <a:r>
              <a:rPr lang="en-US" altLang="en-US" noProof="1"/>
              <a:t> the more the United States imports</a:t>
            </a:r>
            <a:r>
              <a:rPr lang="en-US" altLang="en-US"/>
              <a:t>,</a:t>
            </a:r>
            <a:r>
              <a:rPr lang="en-US" altLang="en-US" noProof="1"/>
              <a:t> the greater is the quantity of U.S. dollars supplied</a:t>
            </a:r>
            <a:r>
              <a:rPr lang="en-US" altLang="en-US"/>
              <a:t> on the foreign exchange market.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7941">
                                            <p:txEl>
                                              <p:pRg st="1" end="1"/>
                                            </p:txEl>
                                          </p:spTgt>
                                        </p:tgtEl>
                                        <p:attrNameLst>
                                          <p:attrName>style.visibility</p:attrName>
                                        </p:attrNameLst>
                                      </p:cBhvr>
                                      <p:to>
                                        <p:strVal val="visible"/>
                                      </p:to>
                                    </p:set>
                                    <p:animEffect transition="in" filter="wipe(left)">
                                      <p:cBhvr>
                                        <p:cTn id="7" dur="500"/>
                                        <p:tgtEl>
                                          <p:spTgt spid="80794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7941">
                                            <p:txEl>
                                              <p:pRg st="2" end="2"/>
                                            </p:txEl>
                                          </p:spTgt>
                                        </p:tgtEl>
                                        <p:attrNameLst>
                                          <p:attrName>style.visibility</p:attrName>
                                        </p:attrNameLst>
                                      </p:cBhvr>
                                      <p:to>
                                        <p:strVal val="visible"/>
                                      </p:to>
                                    </p:set>
                                    <p:animEffect transition="in" filter="wipe(left)">
                                      <p:cBhvr>
                                        <p:cTn id="12" dur="500"/>
                                        <p:tgtEl>
                                          <p:spTgt spid="80794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07941">
                                            <p:txEl>
                                              <p:pRg st="3" end="3"/>
                                            </p:txEl>
                                          </p:spTgt>
                                        </p:tgtEl>
                                        <p:attrNameLst>
                                          <p:attrName>style.visibility</p:attrName>
                                        </p:attrNameLst>
                                      </p:cBhvr>
                                      <p:to>
                                        <p:strVal val="visible"/>
                                      </p:to>
                                    </p:set>
                                    <p:animEffect transition="in" filter="wipe(left)">
                                      <p:cBhvr>
                                        <p:cTn id="17" dur="500"/>
                                        <p:tgtEl>
                                          <p:spTgt spid="8079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941" grpId="0" build="p" bldLvl="5"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64" name="Rectangle 4"/>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808965" name="Rectangle 5"/>
          <p:cNvSpPr>
            <a:spLocks noGrp="1" noChangeArrowheads="1"/>
          </p:cNvSpPr>
          <p:nvPr>
            <p:ph type="body" idx="1"/>
          </p:nvPr>
        </p:nvSpPr>
        <p:spPr>
          <a:xfrm>
            <a:off x="457200" y="1905000"/>
            <a:ext cx="8153400" cy="4648200"/>
          </a:xfrm>
        </p:spPr>
        <p:txBody>
          <a:bodyPr/>
          <a:lstStyle/>
          <a:p>
            <a:pPr lvl="1">
              <a:lnSpc>
                <a:spcPct val="90000"/>
              </a:lnSpc>
            </a:pPr>
            <a:r>
              <a:rPr lang="en-US" altLang="en-US" b="1" noProof="1">
                <a:solidFill>
                  <a:srgbClr val="00468F"/>
                </a:solidFill>
              </a:rPr>
              <a:t>Expected Profit Effect</a:t>
            </a:r>
          </a:p>
          <a:p>
            <a:pPr lvl="1">
              <a:lnSpc>
                <a:spcPct val="100000"/>
              </a:lnSpc>
            </a:pPr>
            <a:r>
              <a:rPr lang="en-US" altLang="en-US" noProof="1"/>
              <a:t>The larger the expected profit fr</a:t>
            </a:r>
            <a:r>
              <a:rPr lang="en-US" altLang="en-US"/>
              <a:t>o</a:t>
            </a:r>
            <a:r>
              <a:rPr lang="en-US" altLang="en-US" noProof="1"/>
              <a:t>m holding a foreign currency, the greater is the quantity of that currency demanded </a:t>
            </a:r>
            <a:r>
              <a:rPr lang="en-US" altLang="en-US"/>
              <a:t>and so the greater is the quantity of dollars supplied in the foreign exchange market</a:t>
            </a:r>
            <a:r>
              <a:rPr lang="en-US" altLang="en-US" noProof="1"/>
              <a:t>.</a:t>
            </a:r>
          </a:p>
          <a:p>
            <a:pPr lvl="1">
              <a:lnSpc>
                <a:spcPct val="100000"/>
              </a:lnSpc>
            </a:pPr>
            <a:r>
              <a:rPr lang="en-US" altLang="en-US" noProof="1"/>
              <a:t>The expected profit depends on the exchange rate.</a:t>
            </a:r>
          </a:p>
          <a:p>
            <a:pPr lvl="1">
              <a:lnSpc>
                <a:spcPct val="100000"/>
              </a:lnSpc>
            </a:pPr>
            <a:r>
              <a:rPr lang="en-US" altLang="en-US"/>
              <a:t>Other things remaining the same, t</a:t>
            </a:r>
            <a:r>
              <a:rPr lang="en-US" altLang="en-US" noProof="1"/>
              <a:t>he higher the exchange rate, the larger is the expected profit from selling dollars and the greater is the quantity of dollars supplied</a:t>
            </a:r>
            <a:r>
              <a:rPr lang="en-US" altLang="en-US"/>
              <a:t> in the foreign exchange market</a:t>
            </a:r>
            <a:r>
              <a:rPr lang="en-US" altLang="en-US" noProof="1"/>
              <a:t>.</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8965">
                                            <p:txEl>
                                              <p:pRg st="1" end="1"/>
                                            </p:txEl>
                                          </p:spTgt>
                                        </p:tgtEl>
                                        <p:attrNameLst>
                                          <p:attrName>style.visibility</p:attrName>
                                        </p:attrNameLst>
                                      </p:cBhvr>
                                      <p:to>
                                        <p:strVal val="visible"/>
                                      </p:to>
                                    </p:set>
                                    <p:animEffect transition="in" filter="wipe(left)">
                                      <p:cBhvr>
                                        <p:cTn id="7" dur="500"/>
                                        <p:tgtEl>
                                          <p:spTgt spid="80896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8965">
                                            <p:txEl>
                                              <p:pRg st="2" end="2"/>
                                            </p:txEl>
                                          </p:spTgt>
                                        </p:tgtEl>
                                        <p:attrNameLst>
                                          <p:attrName>style.visibility</p:attrName>
                                        </p:attrNameLst>
                                      </p:cBhvr>
                                      <p:to>
                                        <p:strVal val="visible"/>
                                      </p:to>
                                    </p:set>
                                    <p:animEffect transition="in" filter="wipe(left)">
                                      <p:cBhvr>
                                        <p:cTn id="12" dur="500"/>
                                        <p:tgtEl>
                                          <p:spTgt spid="80896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08965">
                                            <p:txEl>
                                              <p:pRg st="3" end="3"/>
                                            </p:txEl>
                                          </p:spTgt>
                                        </p:tgtEl>
                                        <p:attrNameLst>
                                          <p:attrName>style.visibility</p:attrName>
                                        </p:attrNameLst>
                                      </p:cBhvr>
                                      <p:to>
                                        <p:strVal val="visible"/>
                                      </p:to>
                                    </p:set>
                                    <p:animEffect transition="in" filter="wipe(left)">
                                      <p:cBhvr>
                                        <p:cTn id="17" dur="500"/>
                                        <p:tgtEl>
                                          <p:spTgt spid="8089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5" grpId="0" build="p" bldLvl="5"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1010" name="Text Box 2"/>
          <p:cNvSpPr txBox="1">
            <a:spLocks noChangeArrowheads="1"/>
          </p:cNvSpPr>
          <p:nvPr/>
        </p:nvSpPr>
        <p:spPr bwMode="auto">
          <a:xfrm>
            <a:off x="246063" y="1655763"/>
            <a:ext cx="3259137" cy="822325"/>
          </a:xfrm>
          <a:prstGeom prst="rect">
            <a:avLst/>
          </a:prstGeom>
          <a:noFill/>
          <a:ln w="9525">
            <a:noFill/>
            <a:miter lim="800000"/>
            <a:headEnd/>
            <a:tailEnd/>
          </a:ln>
          <a:effectLst/>
        </p:spPr>
        <p:txBody>
          <a:bodyPr>
            <a:spAutoFit/>
          </a:bodyPr>
          <a:lstStyle/>
          <a:p>
            <a:r>
              <a:rPr lang="en-US" altLang="en-US"/>
              <a:t>Figure 19.3 shows the supply of dollars.</a:t>
            </a:r>
          </a:p>
        </p:txBody>
      </p:sp>
      <p:sp>
        <p:nvSpPr>
          <p:cNvPr id="811011" name="Text Box 3"/>
          <p:cNvSpPr txBox="1">
            <a:spLocks noChangeArrowheads="1"/>
          </p:cNvSpPr>
          <p:nvPr/>
        </p:nvSpPr>
        <p:spPr bwMode="auto">
          <a:xfrm>
            <a:off x="152400" y="4648200"/>
            <a:ext cx="3810000" cy="1917700"/>
          </a:xfrm>
          <a:prstGeom prst="rect">
            <a:avLst/>
          </a:prstGeom>
          <a:noFill/>
          <a:ln w="9525">
            <a:noFill/>
            <a:miter lim="800000"/>
            <a:headEnd/>
            <a:tailEnd/>
          </a:ln>
          <a:effectLst/>
        </p:spPr>
        <p:txBody>
          <a:bodyPr>
            <a:spAutoFit/>
          </a:bodyPr>
          <a:lstStyle/>
          <a:p>
            <a:pPr marL="346075" indent="-346075"/>
            <a:r>
              <a:rPr lang="en-US" altLang="en-US" sz="2000" b="1"/>
              <a:t>2. </a:t>
            </a:r>
            <a:r>
              <a:rPr lang="en-US" altLang="en-US" sz="2000"/>
              <a:t> </a:t>
            </a:r>
            <a:r>
              <a:rPr lang="en-US" altLang="en-US">
                <a:solidFill>
                  <a:srgbClr val="000000"/>
                </a:solidFill>
              </a:rPr>
              <a:t>If the exchange rate falls, the quantity of dollars supplied decreases along the supply curve for dollars.</a:t>
            </a:r>
          </a:p>
        </p:txBody>
      </p:sp>
      <p:sp>
        <p:nvSpPr>
          <p:cNvPr id="811013" name="Text Box 5"/>
          <p:cNvSpPr txBox="1">
            <a:spLocks noChangeArrowheads="1"/>
          </p:cNvSpPr>
          <p:nvPr/>
        </p:nvSpPr>
        <p:spPr bwMode="auto">
          <a:xfrm>
            <a:off x="228600" y="2590800"/>
            <a:ext cx="3810000" cy="1917700"/>
          </a:xfrm>
          <a:prstGeom prst="rect">
            <a:avLst/>
          </a:prstGeom>
          <a:noFill/>
          <a:ln w="9525">
            <a:noFill/>
            <a:miter lim="800000"/>
            <a:headEnd/>
            <a:tailEnd/>
          </a:ln>
          <a:effectLst/>
        </p:spPr>
        <p:txBody>
          <a:bodyPr>
            <a:spAutoFit/>
          </a:bodyPr>
          <a:lstStyle/>
          <a:p>
            <a:pPr marL="288925" indent="-288925"/>
            <a:r>
              <a:rPr lang="en-US" altLang="en-US" sz="2000" b="1">
                <a:solidFill>
                  <a:srgbClr val="000000"/>
                </a:solidFill>
              </a:rPr>
              <a:t>1. </a:t>
            </a:r>
            <a:r>
              <a:rPr lang="en-US" altLang="en-US">
                <a:solidFill>
                  <a:srgbClr val="000000"/>
                </a:solidFill>
              </a:rPr>
              <a:t>If the exchange rate rises, the quantity of dollars supplied increases along the supply curve for dollars.</a:t>
            </a:r>
          </a:p>
        </p:txBody>
      </p:sp>
      <p:sp>
        <p:nvSpPr>
          <p:cNvPr id="811020" name="Rectangle 12"/>
          <p:cNvSpPr>
            <a:spLocks noGrp="1" noChangeArrowheads="1"/>
          </p:cNvSpPr>
          <p:nvPr>
            <p:ph type="title"/>
          </p:nvPr>
        </p:nvSpPr>
        <p:spPr/>
        <p:txBody>
          <a:bodyPr/>
          <a:lstStyle/>
          <a:p>
            <a:r>
              <a:rPr lang="en-US" dirty="0" smtClean="0"/>
              <a:t>THE </a:t>
            </a:r>
            <a:r>
              <a:rPr lang="en-US" dirty="0"/>
              <a:t>EXCHANGE RATE</a:t>
            </a:r>
          </a:p>
        </p:txBody>
      </p:sp>
      <p:pic>
        <p:nvPicPr>
          <p:cNvPr id="811022" name="Picture 14" descr="fig2103a1"/>
          <p:cNvPicPr>
            <a:picLocks noChangeAspect="1" noChangeArrowheads="1"/>
          </p:cNvPicPr>
          <p:nvPr/>
        </p:nvPicPr>
        <p:blipFill>
          <a:blip r:embed="rId3"/>
          <a:srcRect/>
          <a:stretch>
            <a:fillRect/>
          </a:stretch>
        </p:blipFill>
        <p:spPr bwMode="auto">
          <a:xfrm>
            <a:off x="3886200" y="1828800"/>
            <a:ext cx="4733925" cy="4953000"/>
          </a:xfrm>
          <a:prstGeom prst="rect">
            <a:avLst/>
          </a:prstGeom>
          <a:noFill/>
        </p:spPr>
      </p:pic>
      <p:pic>
        <p:nvPicPr>
          <p:cNvPr id="811023" name="Picture 15" descr="fig2103a"/>
          <p:cNvPicPr>
            <a:picLocks noChangeAspect="1" noChangeArrowheads="1"/>
          </p:cNvPicPr>
          <p:nvPr/>
        </p:nvPicPr>
        <p:blipFill>
          <a:blip r:embed="rId4"/>
          <a:srcRect/>
          <a:stretch>
            <a:fillRect/>
          </a:stretch>
        </p:blipFill>
        <p:spPr bwMode="auto">
          <a:xfrm>
            <a:off x="3886200" y="1828800"/>
            <a:ext cx="4733925" cy="4953000"/>
          </a:xfrm>
          <a:prstGeom prst="rect">
            <a:avLst/>
          </a:prstGeom>
          <a:noFill/>
        </p:spPr>
      </p:pic>
      <p:pic>
        <p:nvPicPr>
          <p:cNvPr id="811024" name="Picture 16" descr="fig2103b"/>
          <p:cNvPicPr>
            <a:picLocks noChangeAspect="1" noChangeArrowheads="1"/>
          </p:cNvPicPr>
          <p:nvPr/>
        </p:nvPicPr>
        <p:blipFill>
          <a:blip r:embed="rId5"/>
          <a:srcRect/>
          <a:stretch>
            <a:fillRect/>
          </a:stretch>
        </p:blipFill>
        <p:spPr bwMode="auto">
          <a:xfrm>
            <a:off x="3886200" y="1828800"/>
            <a:ext cx="4733925" cy="4953000"/>
          </a:xfrm>
          <a:prstGeom prst="rect">
            <a:avLst/>
          </a:prstGeom>
          <a:noFill/>
        </p:spPr>
      </p:pic>
      <p:pic>
        <p:nvPicPr>
          <p:cNvPr id="811025" name="Picture 17" descr="fig2103c"/>
          <p:cNvPicPr>
            <a:picLocks noChangeAspect="1" noChangeArrowheads="1"/>
          </p:cNvPicPr>
          <p:nvPr/>
        </p:nvPicPr>
        <p:blipFill>
          <a:blip r:embed="rId6"/>
          <a:srcRect/>
          <a:stretch>
            <a:fillRect/>
          </a:stretch>
        </p:blipFill>
        <p:spPr bwMode="auto">
          <a:xfrm>
            <a:off x="3886200" y="1828800"/>
            <a:ext cx="4733925" cy="4953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11023"/>
                                        </p:tgtEl>
                                        <p:attrNameLst>
                                          <p:attrName>style.visibility</p:attrName>
                                        </p:attrNameLst>
                                      </p:cBhvr>
                                      <p:to>
                                        <p:strVal val="visible"/>
                                      </p:to>
                                    </p:set>
                                    <p:animEffect transition="in" filter="wipe(left)">
                                      <p:cBhvr>
                                        <p:cTn id="7" dur="500"/>
                                        <p:tgtEl>
                                          <p:spTgt spid="8110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1013"/>
                                        </p:tgtEl>
                                        <p:attrNameLst>
                                          <p:attrName>style.visibility</p:attrName>
                                        </p:attrNameLst>
                                      </p:cBhvr>
                                      <p:to>
                                        <p:strVal val="visible"/>
                                      </p:to>
                                    </p:set>
                                    <p:animEffect transition="in" filter="wipe(left)">
                                      <p:cBhvr>
                                        <p:cTn id="12" dur="500"/>
                                        <p:tgtEl>
                                          <p:spTgt spid="811013"/>
                                        </p:tgtEl>
                                      </p:cBhvr>
                                    </p:animEffect>
                                  </p:childTnLst>
                                </p:cTn>
                              </p:par>
                            </p:childTnLst>
                          </p:cTn>
                        </p:par>
                        <p:par>
                          <p:cTn id="13" fill="hold">
                            <p:stCondLst>
                              <p:cond delay="500"/>
                            </p:stCondLst>
                            <p:childTnLst>
                              <p:par>
                                <p:cTn id="14" presetID="22" presetClass="entr" presetSubtype="4" fill="hold" nodeType="afterEffect">
                                  <p:stCondLst>
                                    <p:cond delay="1000"/>
                                  </p:stCondLst>
                                  <p:childTnLst>
                                    <p:set>
                                      <p:cBhvr>
                                        <p:cTn id="15" dur="1" fill="hold">
                                          <p:stCondLst>
                                            <p:cond delay="0"/>
                                          </p:stCondLst>
                                        </p:cTn>
                                        <p:tgtEl>
                                          <p:spTgt spid="811024"/>
                                        </p:tgtEl>
                                        <p:attrNameLst>
                                          <p:attrName>style.visibility</p:attrName>
                                        </p:attrNameLst>
                                      </p:cBhvr>
                                      <p:to>
                                        <p:strVal val="visible"/>
                                      </p:to>
                                    </p:set>
                                    <p:animEffect transition="in" filter="wipe(down)">
                                      <p:cBhvr>
                                        <p:cTn id="16" dur="1000"/>
                                        <p:tgtEl>
                                          <p:spTgt spid="8110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11011"/>
                                        </p:tgtEl>
                                        <p:attrNameLst>
                                          <p:attrName>style.visibility</p:attrName>
                                        </p:attrNameLst>
                                      </p:cBhvr>
                                      <p:to>
                                        <p:strVal val="visible"/>
                                      </p:to>
                                    </p:set>
                                    <p:animEffect transition="in" filter="wipe(left)">
                                      <p:cBhvr>
                                        <p:cTn id="21" dur="500"/>
                                        <p:tgtEl>
                                          <p:spTgt spid="811011"/>
                                        </p:tgtEl>
                                      </p:cBhvr>
                                    </p:animEffect>
                                  </p:childTnLst>
                                </p:cTn>
                              </p:par>
                            </p:childTnLst>
                          </p:cTn>
                        </p:par>
                        <p:par>
                          <p:cTn id="22" fill="hold">
                            <p:stCondLst>
                              <p:cond delay="500"/>
                            </p:stCondLst>
                            <p:childTnLst>
                              <p:par>
                                <p:cTn id="23" presetID="22" presetClass="entr" presetSubtype="1" fill="hold" nodeType="afterEffect">
                                  <p:stCondLst>
                                    <p:cond delay="1000"/>
                                  </p:stCondLst>
                                  <p:childTnLst>
                                    <p:set>
                                      <p:cBhvr>
                                        <p:cTn id="24" dur="1" fill="hold">
                                          <p:stCondLst>
                                            <p:cond delay="0"/>
                                          </p:stCondLst>
                                        </p:cTn>
                                        <p:tgtEl>
                                          <p:spTgt spid="811025"/>
                                        </p:tgtEl>
                                        <p:attrNameLst>
                                          <p:attrName>style.visibility</p:attrName>
                                        </p:attrNameLst>
                                      </p:cBhvr>
                                      <p:to>
                                        <p:strVal val="visible"/>
                                      </p:to>
                                    </p:set>
                                    <p:animEffect transition="in" filter="wipe(up)">
                                      <p:cBhvr>
                                        <p:cTn id="25" dur="1000"/>
                                        <p:tgtEl>
                                          <p:spTgt spid="81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11" grpId="0" autoUpdateAnimBg="0"/>
      <p:bldP spid="811013" grpId="0"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2210" name="Rectangle 1026"/>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862211" name="Rectangle 1027"/>
          <p:cNvSpPr>
            <a:spLocks noGrp="1" noChangeArrowheads="1"/>
          </p:cNvSpPr>
          <p:nvPr>
            <p:ph type="body" idx="1"/>
          </p:nvPr>
        </p:nvSpPr>
        <p:spPr>
          <a:xfrm>
            <a:off x="609600" y="1905000"/>
            <a:ext cx="8305800" cy="4648200"/>
          </a:xfrm>
        </p:spPr>
        <p:txBody>
          <a:bodyPr/>
          <a:lstStyle/>
          <a:p>
            <a:r>
              <a:rPr lang="en-US" altLang="en-US" noProof="1"/>
              <a:t>Changes in the </a:t>
            </a:r>
            <a:r>
              <a:rPr lang="en-US" altLang="en-US"/>
              <a:t>Supply of</a:t>
            </a:r>
            <a:r>
              <a:rPr lang="en-US" altLang="en-US" noProof="1"/>
              <a:t> Dollars </a:t>
            </a:r>
          </a:p>
          <a:p>
            <a:pPr marL="520700" lvl="1"/>
            <a:r>
              <a:rPr lang="en-US" altLang="en-US"/>
              <a:t>A change in any influence (other than the current exchange rate) on the quantity of U.S. dollars that people plan to sell in the foreign exchange market changes the supply of U.S. dollars and shifts the supply curve for dollars.</a:t>
            </a:r>
          </a:p>
          <a:p>
            <a:pPr marL="520700" lvl="1"/>
            <a:r>
              <a:rPr lang="en-US" altLang="en-US"/>
              <a:t>These influences are</a:t>
            </a:r>
          </a:p>
          <a:p>
            <a:pPr marL="520700" lvl="1">
              <a:buClr>
                <a:srgbClr val="00468F"/>
              </a:buClr>
              <a:buFontTx/>
              <a:buChar char="•"/>
            </a:pPr>
            <a:r>
              <a:rPr lang="en-US" altLang="en-US"/>
              <a:t> </a:t>
            </a:r>
            <a:r>
              <a:rPr lang="en-US" altLang="en-US" noProof="1"/>
              <a:t>Interest </a:t>
            </a:r>
            <a:r>
              <a:rPr lang="en-US" altLang="en-US"/>
              <a:t>r</a:t>
            </a:r>
            <a:r>
              <a:rPr lang="en-US" altLang="en-US" noProof="1"/>
              <a:t>ates in the United States and </a:t>
            </a:r>
            <a:r>
              <a:rPr lang="en-US" altLang="en-US"/>
              <a:t>o</a:t>
            </a:r>
            <a:r>
              <a:rPr lang="en-US" altLang="en-US" noProof="1"/>
              <a:t>ther </a:t>
            </a:r>
            <a:r>
              <a:rPr lang="en-US" altLang="en-US"/>
              <a:t>c</a:t>
            </a:r>
            <a:r>
              <a:rPr lang="en-US" altLang="en-US" noProof="1"/>
              <a:t>ountries</a:t>
            </a:r>
            <a:endParaRPr lang="en-US" altLang="en-US"/>
          </a:p>
          <a:p>
            <a:pPr marL="520700" lvl="1">
              <a:buClr>
                <a:srgbClr val="00468F"/>
              </a:buClr>
              <a:buFontTx/>
              <a:buChar char="•"/>
            </a:pPr>
            <a:r>
              <a:rPr lang="en-US" altLang="en-US"/>
              <a:t> Expected future exchange rate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2211">
                                            <p:txEl>
                                              <p:pRg st="0" end="0"/>
                                            </p:txEl>
                                          </p:spTgt>
                                        </p:tgtEl>
                                        <p:attrNameLst>
                                          <p:attrName>style.visibility</p:attrName>
                                        </p:attrNameLst>
                                      </p:cBhvr>
                                      <p:to>
                                        <p:strVal val="visible"/>
                                      </p:to>
                                    </p:set>
                                    <p:animEffect transition="in" filter="wipe(left)">
                                      <p:cBhvr>
                                        <p:cTn id="7" dur="500"/>
                                        <p:tgtEl>
                                          <p:spTgt spid="862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2211">
                                            <p:txEl>
                                              <p:pRg st="2" end="2"/>
                                            </p:txEl>
                                          </p:spTgt>
                                        </p:tgtEl>
                                        <p:attrNameLst>
                                          <p:attrName>style.visibility</p:attrName>
                                        </p:attrNameLst>
                                      </p:cBhvr>
                                      <p:to>
                                        <p:strVal val="visible"/>
                                      </p:to>
                                    </p:set>
                                    <p:animEffect transition="in" filter="wipe(left)">
                                      <p:cBhvr>
                                        <p:cTn id="12" dur="500"/>
                                        <p:tgtEl>
                                          <p:spTgt spid="8622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2211">
                                            <p:txEl>
                                              <p:pRg st="3" end="3"/>
                                            </p:txEl>
                                          </p:spTgt>
                                        </p:tgtEl>
                                        <p:attrNameLst>
                                          <p:attrName>style.visibility</p:attrName>
                                        </p:attrNameLst>
                                      </p:cBhvr>
                                      <p:to>
                                        <p:strVal val="visible"/>
                                      </p:to>
                                    </p:set>
                                    <p:animEffect transition="in" filter="wipe(left)">
                                      <p:cBhvr>
                                        <p:cTn id="17" dur="500"/>
                                        <p:tgtEl>
                                          <p:spTgt spid="8622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2211">
                                            <p:txEl>
                                              <p:pRg st="4" end="4"/>
                                            </p:txEl>
                                          </p:spTgt>
                                        </p:tgtEl>
                                        <p:attrNameLst>
                                          <p:attrName>style.visibility</p:attrName>
                                        </p:attrNameLst>
                                      </p:cBhvr>
                                      <p:to>
                                        <p:strVal val="visible"/>
                                      </p:to>
                                    </p:set>
                                    <p:animEffect transition="in" filter="wipe(left)">
                                      <p:cBhvr>
                                        <p:cTn id="22" dur="500"/>
                                        <p:tgtEl>
                                          <p:spTgt spid="8622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1" grpId="0" build="p" bldLvl="5"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9988" name="Rectangle 4"/>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809989" name="Rectangle 5"/>
          <p:cNvSpPr>
            <a:spLocks noGrp="1" noChangeArrowheads="1"/>
          </p:cNvSpPr>
          <p:nvPr>
            <p:ph type="body" idx="1"/>
          </p:nvPr>
        </p:nvSpPr>
        <p:spPr>
          <a:xfrm>
            <a:off x="381000" y="1905000"/>
            <a:ext cx="8229600" cy="4648200"/>
          </a:xfrm>
        </p:spPr>
        <p:txBody>
          <a:bodyPr/>
          <a:lstStyle/>
          <a:p>
            <a:pPr marL="342900" lvl="1"/>
            <a:r>
              <a:rPr lang="en-US" altLang="en-US" b="1" noProof="1">
                <a:solidFill>
                  <a:srgbClr val="00468F"/>
                </a:solidFill>
              </a:rPr>
              <a:t>Interest Rates in the United States and Other </a:t>
            </a:r>
            <a:r>
              <a:rPr lang="en-US" altLang="en-US" b="1">
                <a:solidFill>
                  <a:srgbClr val="00468F"/>
                </a:solidFill>
              </a:rPr>
              <a:t>C</a:t>
            </a:r>
            <a:r>
              <a:rPr lang="en-US" altLang="en-US" b="1" noProof="1">
                <a:solidFill>
                  <a:srgbClr val="00468F"/>
                </a:solidFill>
              </a:rPr>
              <a:t>ountries</a:t>
            </a:r>
            <a:endParaRPr lang="en-US" altLang="en-US" b="1">
              <a:solidFill>
                <a:srgbClr val="00468F"/>
              </a:solidFill>
            </a:endParaRPr>
          </a:p>
          <a:p>
            <a:pPr marL="342900" lvl="1"/>
            <a:r>
              <a:rPr lang="en-US" altLang="en-US" noProof="1"/>
              <a:t>The larger the U.S. interest rate differential, the smaller is the demand for foreign assets</a:t>
            </a:r>
            <a:r>
              <a:rPr lang="en-US" altLang="en-US"/>
              <a:t>,</a:t>
            </a:r>
            <a:r>
              <a:rPr lang="en-US" altLang="en-US" noProof="1"/>
              <a:t> </a:t>
            </a:r>
            <a:r>
              <a:rPr lang="en-US" altLang="en-US"/>
              <a:t>so </a:t>
            </a:r>
            <a:r>
              <a:rPr lang="en-US" altLang="en-US" noProof="1"/>
              <a:t>the smaller is the supply of </a:t>
            </a:r>
            <a:r>
              <a:rPr lang="en-US" altLang="en-US"/>
              <a:t>U.S. </a:t>
            </a:r>
            <a:r>
              <a:rPr lang="en-US" altLang="en-US" noProof="1"/>
              <a:t>dollars on the foreign exchange market.</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9989">
                                            <p:txEl>
                                              <p:pRg st="1" end="1"/>
                                            </p:txEl>
                                          </p:spTgt>
                                        </p:tgtEl>
                                        <p:attrNameLst>
                                          <p:attrName>style.visibility</p:attrName>
                                        </p:attrNameLst>
                                      </p:cBhvr>
                                      <p:to>
                                        <p:strVal val="visible"/>
                                      </p:to>
                                    </p:set>
                                    <p:animEffect transition="in" filter="wipe(left)">
                                      <p:cBhvr>
                                        <p:cTn id="7" dur="500"/>
                                        <p:tgtEl>
                                          <p:spTgt spid="8099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989" grpId="0" build="p" bldLvl="5"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2036" name="Rectangle 4"/>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812037" name="Rectangle 5"/>
          <p:cNvSpPr>
            <a:spLocks noGrp="1" noChangeArrowheads="1"/>
          </p:cNvSpPr>
          <p:nvPr>
            <p:ph type="body" idx="1"/>
          </p:nvPr>
        </p:nvSpPr>
        <p:spPr/>
        <p:txBody>
          <a:bodyPr/>
          <a:lstStyle/>
          <a:p>
            <a:pPr marL="515938" lvl="1" indent="-58738"/>
            <a:r>
              <a:rPr lang="en-US" altLang="en-US" b="1" noProof="1">
                <a:solidFill>
                  <a:srgbClr val="00468F"/>
                </a:solidFill>
              </a:rPr>
              <a:t>The Expected Future Exchange Rate</a:t>
            </a:r>
          </a:p>
          <a:p>
            <a:pPr marL="515938" lvl="1" indent="-58738"/>
            <a:r>
              <a:rPr lang="en-US" altLang="en-US"/>
              <a:t>Other things remaining the same, t</a:t>
            </a:r>
            <a:r>
              <a:rPr lang="en-US" altLang="en-US" noProof="1"/>
              <a:t>he higher the expected future exchange rate, the smaller is the </a:t>
            </a:r>
            <a:r>
              <a:rPr lang="en-US" altLang="en-US"/>
              <a:t>expected profit from selling U.S. dollars today, so the smaller is the </a:t>
            </a:r>
            <a:r>
              <a:rPr lang="en-US" altLang="en-US" noProof="1"/>
              <a:t>supply of dollars</a:t>
            </a:r>
            <a:r>
              <a:rPr lang="en-US" altLang="en-US"/>
              <a:t> today</a:t>
            </a:r>
            <a:r>
              <a:rPr lang="en-US" altLang="en-US" noProof="1"/>
              <a:t>.</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2037">
                                            <p:txEl>
                                              <p:pRg st="1" end="1"/>
                                            </p:txEl>
                                          </p:spTgt>
                                        </p:tgtEl>
                                        <p:attrNameLst>
                                          <p:attrName>style.visibility</p:attrName>
                                        </p:attrNameLst>
                                      </p:cBhvr>
                                      <p:to>
                                        <p:strVal val="visible"/>
                                      </p:to>
                                    </p:set>
                                    <p:animEffect transition="in" filter="wipe(left)">
                                      <p:cBhvr>
                                        <p:cTn id="7" dur="500"/>
                                        <p:tgtEl>
                                          <p:spTgt spid="8120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37" grpId="0" build="p" bldLvl="5"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Text Box 2"/>
          <p:cNvSpPr txBox="1">
            <a:spLocks noChangeArrowheads="1"/>
          </p:cNvSpPr>
          <p:nvPr/>
        </p:nvSpPr>
        <p:spPr bwMode="auto">
          <a:xfrm>
            <a:off x="266700" y="1784350"/>
            <a:ext cx="2476500" cy="1552575"/>
          </a:xfrm>
          <a:prstGeom prst="rect">
            <a:avLst/>
          </a:prstGeom>
          <a:noFill/>
          <a:ln w="9525">
            <a:noFill/>
            <a:miter lim="800000"/>
            <a:headEnd/>
            <a:tailEnd/>
          </a:ln>
          <a:effectLst/>
        </p:spPr>
        <p:txBody>
          <a:bodyPr>
            <a:spAutoFit/>
          </a:bodyPr>
          <a:lstStyle/>
          <a:p>
            <a:r>
              <a:rPr lang="en-US" altLang="en-US"/>
              <a:t>Figure 19.4 shows changes in the supply of dollars.</a:t>
            </a:r>
            <a:endParaRPr lang="en-US" altLang="en-US">
              <a:solidFill>
                <a:srgbClr val="1566B0"/>
              </a:solidFill>
            </a:endParaRPr>
          </a:p>
        </p:txBody>
      </p:sp>
      <p:pic>
        <p:nvPicPr>
          <p:cNvPr id="814084" name="Picture 4" descr="fig2104a"/>
          <p:cNvPicPr>
            <a:picLocks noChangeAspect="1" noChangeArrowheads="1"/>
          </p:cNvPicPr>
          <p:nvPr/>
        </p:nvPicPr>
        <p:blipFill>
          <a:blip r:embed="rId3"/>
          <a:srcRect/>
          <a:stretch>
            <a:fillRect/>
          </a:stretch>
        </p:blipFill>
        <p:spPr bwMode="auto">
          <a:xfrm>
            <a:off x="2819400" y="1916113"/>
            <a:ext cx="5761038" cy="4103687"/>
          </a:xfrm>
          <a:prstGeom prst="rect">
            <a:avLst/>
          </a:prstGeom>
          <a:noFill/>
        </p:spPr>
      </p:pic>
      <p:pic>
        <p:nvPicPr>
          <p:cNvPr id="814085" name="Picture 5" descr="fig2104b"/>
          <p:cNvPicPr>
            <a:picLocks noChangeAspect="1" noChangeArrowheads="1"/>
          </p:cNvPicPr>
          <p:nvPr/>
        </p:nvPicPr>
        <p:blipFill>
          <a:blip r:embed="rId4"/>
          <a:srcRect/>
          <a:stretch>
            <a:fillRect/>
          </a:stretch>
        </p:blipFill>
        <p:spPr bwMode="auto">
          <a:xfrm>
            <a:off x="2819400" y="1916113"/>
            <a:ext cx="5761038" cy="4103687"/>
          </a:xfrm>
          <a:prstGeom prst="rect">
            <a:avLst/>
          </a:prstGeom>
          <a:noFill/>
        </p:spPr>
      </p:pic>
      <p:pic>
        <p:nvPicPr>
          <p:cNvPr id="814086" name="Picture 6" descr="fig2104c"/>
          <p:cNvPicPr>
            <a:picLocks noChangeAspect="1" noChangeArrowheads="1"/>
          </p:cNvPicPr>
          <p:nvPr/>
        </p:nvPicPr>
        <p:blipFill>
          <a:blip r:embed="rId5"/>
          <a:srcRect/>
          <a:stretch>
            <a:fillRect/>
          </a:stretch>
        </p:blipFill>
        <p:spPr bwMode="auto">
          <a:xfrm>
            <a:off x="2819400" y="1916113"/>
            <a:ext cx="5761038" cy="4103687"/>
          </a:xfrm>
          <a:prstGeom prst="rect">
            <a:avLst/>
          </a:prstGeom>
          <a:noFill/>
        </p:spPr>
      </p:pic>
      <p:pic>
        <p:nvPicPr>
          <p:cNvPr id="814087" name="Picture 7" descr="fig2104d"/>
          <p:cNvPicPr>
            <a:picLocks noChangeAspect="1" noChangeArrowheads="1"/>
          </p:cNvPicPr>
          <p:nvPr/>
        </p:nvPicPr>
        <p:blipFill>
          <a:blip r:embed="rId6"/>
          <a:srcRect/>
          <a:stretch>
            <a:fillRect/>
          </a:stretch>
        </p:blipFill>
        <p:spPr bwMode="auto">
          <a:xfrm>
            <a:off x="2819400" y="1916113"/>
            <a:ext cx="5761038" cy="4103687"/>
          </a:xfrm>
          <a:prstGeom prst="rect">
            <a:avLst/>
          </a:prstGeom>
          <a:noFill/>
        </p:spPr>
      </p:pic>
      <p:pic>
        <p:nvPicPr>
          <p:cNvPr id="814088" name="Picture 8" descr="fig2104e"/>
          <p:cNvPicPr>
            <a:picLocks noChangeAspect="1" noChangeArrowheads="1"/>
          </p:cNvPicPr>
          <p:nvPr/>
        </p:nvPicPr>
        <p:blipFill>
          <a:blip r:embed="rId7"/>
          <a:srcRect/>
          <a:stretch>
            <a:fillRect/>
          </a:stretch>
        </p:blipFill>
        <p:spPr bwMode="auto">
          <a:xfrm>
            <a:off x="2819400" y="1916113"/>
            <a:ext cx="5761038" cy="4103687"/>
          </a:xfrm>
          <a:prstGeom prst="rect">
            <a:avLst/>
          </a:prstGeom>
          <a:noFill/>
        </p:spPr>
      </p:pic>
      <p:sp>
        <p:nvSpPr>
          <p:cNvPr id="814091" name="Rectangle 11"/>
          <p:cNvSpPr>
            <a:spLocks noGrp="1" noChangeArrowheads="1"/>
          </p:cNvSpPr>
          <p:nvPr>
            <p:ph type="title"/>
          </p:nvPr>
        </p:nvSpPr>
        <p:spPr/>
        <p:txBody>
          <a:bodyPr/>
          <a:lstStyle/>
          <a:p>
            <a:r>
              <a:rPr lang="en-US" dirty="0" smtClean="0"/>
              <a:t>THE </a:t>
            </a:r>
            <a:r>
              <a:rPr lang="en-US" dirty="0"/>
              <a:t>EXCHANGE RATE</a:t>
            </a:r>
          </a:p>
        </p:txBody>
      </p:sp>
      <p:sp>
        <p:nvSpPr>
          <p:cNvPr id="814093" name="Text Box 13"/>
          <p:cNvSpPr txBox="1">
            <a:spLocks noChangeArrowheads="1"/>
          </p:cNvSpPr>
          <p:nvPr/>
        </p:nvSpPr>
        <p:spPr bwMode="auto">
          <a:xfrm>
            <a:off x="76200" y="3476625"/>
            <a:ext cx="2476500" cy="1187450"/>
          </a:xfrm>
          <a:prstGeom prst="rect">
            <a:avLst/>
          </a:prstGeom>
          <a:noFill/>
          <a:ln w="9525">
            <a:noFill/>
            <a:miter lim="800000"/>
            <a:headEnd/>
            <a:tailEnd/>
          </a:ln>
          <a:effectLst/>
        </p:spPr>
        <p:txBody>
          <a:bodyPr>
            <a:spAutoFit/>
          </a:bodyPr>
          <a:lstStyle/>
          <a:p>
            <a:pPr>
              <a:tabLst>
                <a:tab pos="342900" algn="r"/>
                <a:tab pos="406400" algn="r"/>
              </a:tabLst>
            </a:pPr>
            <a:r>
              <a:rPr lang="en-US" altLang="en-US" b="1"/>
              <a:t>1.</a:t>
            </a:r>
            <a:r>
              <a:rPr lang="en-US" altLang="en-US"/>
              <a:t> An increase in 		the supply of 		dollars.</a:t>
            </a:r>
            <a:endParaRPr lang="en-US" altLang="en-US">
              <a:solidFill>
                <a:srgbClr val="1566B0"/>
              </a:solidFill>
            </a:endParaRPr>
          </a:p>
        </p:txBody>
      </p:sp>
      <p:sp>
        <p:nvSpPr>
          <p:cNvPr id="814094" name="Text Box 14"/>
          <p:cNvSpPr txBox="1">
            <a:spLocks noChangeArrowheads="1"/>
          </p:cNvSpPr>
          <p:nvPr/>
        </p:nvSpPr>
        <p:spPr bwMode="auto">
          <a:xfrm>
            <a:off x="76200" y="4800600"/>
            <a:ext cx="2667000" cy="1187450"/>
          </a:xfrm>
          <a:prstGeom prst="rect">
            <a:avLst/>
          </a:prstGeom>
          <a:noFill/>
          <a:ln w="9525">
            <a:noFill/>
            <a:miter lim="800000"/>
            <a:headEnd/>
            <a:tailEnd/>
          </a:ln>
          <a:effectLst/>
        </p:spPr>
        <p:txBody>
          <a:bodyPr>
            <a:spAutoFit/>
          </a:bodyPr>
          <a:lstStyle/>
          <a:p>
            <a:pPr>
              <a:tabLst>
                <a:tab pos="342900" algn="r"/>
                <a:tab pos="920750" algn="r"/>
              </a:tabLst>
            </a:pPr>
            <a:r>
              <a:rPr lang="en-US" altLang="en-US" b="1"/>
              <a:t>2.</a:t>
            </a:r>
            <a:r>
              <a:rPr lang="en-US" altLang="en-US"/>
              <a:t> A decrease in 		the supply of 		dollars.</a:t>
            </a:r>
            <a:endParaRPr lang="en-US" altLang="en-US">
              <a:solidFill>
                <a:srgbClr val="1566B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4093"/>
                                        </p:tgtEl>
                                        <p:attrNameLst>
                                          <p:attrName>style.visibility</p:attrName>
                                        </p:attrNameLst>
                                      </p:cBhvr>
                                      <p:to>
                                        <p:strVal val="visible"/>
                                      </p:to>
                                    </p:set>
                                    <p:animEffect transition="in" filter="wipe(left)">
                                      <p:cBhvr>
                                        <p:cTn id="7" dur="500"/>
                                        <p:tgtEl>
                                          <p:spTgt spid="814093"/>
                                        </p:tgtEl>
                                      </p:cBhvr>
                                    </p:animEffect>
                                  </p:childTnLst>
                                </p:cTn>
                              </p:par>
                            </p:childTnLst>
                          </p:cTn>
                        </p:par>
                        <p:par>
                          <p:cTn id="8" fill="hold">
                            <p:stCondLst>
                              <p:cond delay="500"/>
                            </p:stCondLst>
                            <p:childTnLst>
                              <p:par>
                                <p:cTn id="9" presetID="22" presetClass="entr" presetSubtype="8" fill="hold" nodeType="afterEffect">
                                  <p:stCondLst>
                                    <p:cond delay="1000"/>
                                  </p:stCondLst>
                                  <p:childTnLst>
                                    <p:set>
                                      <p:cBhvr>
                                        <p:cTn id="10" dur="1" fill="hold">
                                          <p:stCondLst>
                                            <p:cond delay="0"/>
                                          </p:stCondLst>
                                        </p:cTn>
                                        <p:tgtEl>
                                          <p:spTgt spid="814085"/>
                                        </p:tgtEl>
                                        <p:attrNameLst>
                                          <p:attrName>style.visibility</p:attrName>
                                        </p:attrNameLst>
                                      </p:cBhvr>
                                      <p:to>
                                        <p:strVal val="visible"/>
                                      </p:to>
                                    </p:set>
                                    <p:animEffect transition="in" filter="wipe(left)">
                                      <p:cBhvr>
                                        <p:cTn id="11" dur="500"/>
                                        <p:tgtEl>
                                          <p:spTgt spid="814085"/>
                                        </p:tgtEl>
                                      </p:cBhvr>
                                    </p:animEffect>
                                  </p:childTnLst>
                                </p:cTn>
                              </p:par>
                            </p:childTnLst>
                          </p:cTn>
                        </p:par>
                        <p:par>
                          <p:cTn id="12" fill="hold">
                            <p:stCondLst>
                              <p:cond delay="2000"/>
                            </p:stCondLst>
                            <p:childTnLst>
                              <p:par>
                                <p:cTn id="13" presetID="9" presetClass="entr" presetSubtype="0" fill="hold" nodeType="afterEffect">
                                  <p:stCondLst>
                                    <p:cond delay="1000"/>
                                  </p:stCondLst>
                                  <p:childTnLst>
                                    <p:set>
                                      <p:cBhvr>
                                        <p:cTn id="14" dur="1" fill="hold">
                                          <p:stCondLst>
                                            <p:cond delay="0"/>
                                          </p:stCondLst>
                                        </p:cTn>
                                        <p:tgtEl>
                                          <p:spTgt spid="814086"/>
                                        </p:tgtEl>
                                        <p:attrNameLst>
                                          <p:attrName>style.visibility</p:attrName>
                                        </p:attrNameLst>
                                      </p:cBhvr>
                                      <p:to>
                                        <p:strVal val="visible"/>
                                      </p:to>
                                    </p:set>
                                    <p:animEffect transition="in" filter="dissolve">
                                      <p:cBhvr>
                                        <p:cTn id="15" dur="500"/>
                                        <p:tgtEl>
                                          <p:spTgt spid="81408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14094"/>
                                        </p:tgtEl>
                                        <p:attrNameLst>
                                          <p:attrName>style.visibility</p:attrName>
                                        </p:attrNameLst>
                                      </p:cBhvr>
                                      <p:to>
                                        <p:strVal val="visible"/>
                                      </p:to>
                                    </p:set>
                                    <p:animEffect transition="in" filter="wipe(left)">
                                      <p:cBhvr>
                                        <p:cTn id="20" dur="500"/>
                                        <p:tgtEl>
                                          <p:spTgt spid="814094"/>
                                        </p:tgtEl>
                                      </p:cBhvr>
                                    </p:animEffect>
                                  </p:childTnLst>
                                </p:cTn>
                              </p:par>
                            </p:childTnLst>
                          </p:cTn>
                        </p:par>
                        <p:par>
                          <p:cTn id="21" fill="hold">
                            <p:stCondLst>
                              <p:cond delay="500"/>
                            </p:stCondLst>
                            <p:childTnLst>
                              <p:par>
                                <p:cTn id="22" presetID="22" presetClass="entr" presetSubtype="2" fill="hold" nodeType="afterEffect">
                                  <p:stCondLst>
                                    <p:cond delay="1000"/>
                                  </p:stCondLst>
                                  <p:childTnLst>
                                    <p:set>
                                      <p:cBhvr>
                                        <p:cTn id="23" dur="1" fill="hold">
                                          <p:stCondLst>
                                            <p:cond delay="0"/>
                                          </p:stCondLst>
                                        </p:cTn>
                                        <p:tgtEl>
                                          <p:spTgt spid="814087"/>
                                        </p:tgtEl>
                                        <p:attrNameLst>
                                          <p:attrName>style.visibility</p:attrName>
                                        </p:attrNameLst>
                                      </p:cBhvr>
                                      <p:to>
                                        <p:strVal val="visible"/>
                                      </p:to>
                                    </p:set>
                                    <p:animEffect transition="in" filter="wipe(right)">
                                      <p:cBhvr>
                                        <p:cTn id="24" dur="500"/>
                                        <p:tgtEl>
                                          <p:spTgt spid="814087"/>
                                        </p:tgtEl>
                                      </p:cBhvr>
                                    </p:animEffect>
                                  </p:childTnLst>
                                </p:cTn>
                              </p:par>
                            </p:childTnLst>
                          </p:cTn>
                        </p:par>
                        <p:par>
                          <p:cTn id="25" fill="hold">
                            <p:stCondLst>
                              <p:cond delay="2000"/>
                            </p:stCondLst>
                            <p:childTnLst>
                              <p:par>
                                <p:cTn id="26" presetID="9" presetClass="entr" presetSubtype="0" fill="hold" nodeType="afterEffect">
                                  <p:stCondLst>
                                    <p:cond delay="1000"/>
                                  </p:stCondLst>
                                  <p:childTnLst>
                                    <p:set>
                                      <p:cBhvr>
                                        <p:cTn id="27" dur="1" fill="hold">
                                          <p:stCondLst>
                                            <p:cond delay="0"/>
                                          </p:stCondLst>
                                        </p:cTn>
                                        <p:tgtEl>
                                          <p:spTgt spid="814088"/>
                                        </p:tgtEl>
                                        <p:attrNameLst>
                                          <p:attrName>style.visibility</p:attrName>
                                        </p:attrNameLst>
                                      </p:cBhvr>
                                      <p:to>
                                        <p:strVal val="visible"/>
                                      </p:to>
                                    </p:set>
                                    <p:animEffect transition="in" filter="dissolve">
                                      <p:cBhvr>
                                        <p:cTn id="28" dur="500"/>
                                        <p:tgtEl>
                                          <p:spTgt spid="814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093" grpId="0" autoUpdateAnimBg="0"/>
      <p:bldP spid="814094" grpId="0"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3060" name="Rectangle 4"/>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813061" name="Rectangle 5"/>
          <p:cNvSpPr>
            <a:spLocks noGrp="1" noChangeArrowheads="1"/>
          </p:cNvSpPr>
          <p:nvPr>
            <p:ph type="body" idx="1"/>
          </p:nvPr>
        </p:nvSpPr>
        <p:spPr/>
        <p:txBody>
          <a:bodyPr/>
          <a:lstStyle/>
          <a:p>
            <a:pPr>
              <a:lnSpc>
                <a:spcPct val="90000"/>
              </a:lnSpc>
            </a:pPr>
            <a:r>
              <a:rPr lang="en-US" altLang="en-US" noProof="1"/>
              <a:t>Market Equilibrium</a:t>
            </a:r>
          </a:p>
          <a:p>
            <a:pPr lvl="1">
              <a:lnSpc>
                <a:spcPct val="90000"/>
              </a:lnSpc>
            </a:pPr>
            <a:r>
              <a:rPr lang="en-US" altLang="en-US"/>
              <a:t>Demand and supply in the foreign exchange market determines the exchange rate.</a:t>
            </a:r>
          </a:p>
          <a:p>
            <a:pPr lvl="1">
              <a:lnSpc>
                <a:spcPct val="90000"/>
              </a:lnSpc>
            </a:pPr>
            <a:r>
              <a:rPr lang="en-US" altLang="en-US"/>
              <a:t>If the exchange rate is too low, there is a shortage of dollars.</a:t>
            </a:r>
          </a:p>
          <a:p>
            <a:pPr lvl="1">
              <a:lnSpc>
                <a:spcPct val="90000"/>
              </a:lnSpc>
            </a:pPr>
            <a:r>
              <a:rPr lang="en-US" altLang="en-US"/>
              <a:t>If the exchange rate is too high, there is a surplus of dollars.</a:t>
            </a:r>
          </a:p>
          <a:p>
            <a:pPr lvl="1">
              <a:lnSpc>
                <a:spcPct val="90000"/>
              </a:lnSpc>
            </a:pPr>
            <a:r>
              <a:rPr lang="en-US" altLang="en-US" noProof="1"/>
              <a:t>At the equilibrium exchange rate, there is neither a shortage nor a surplus</a:t>
            </a:r>
            <a:r>
              <a:rPr lang="en-US" altLang="en-US"/>
              <a:t> of dollars</a:t>
            </a:r>
            <a:r>
              <a:rPr lang="en-US" altLang="en-US" noProof="1"/>
              <a:t>. </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3061">
                                            <p:txEl>
                                              <p:pRg st="1" end="1"/>
                                            </p:txEl>
                                          </p:spTgt>
                                        </p:tgtEl>
                                        <p:attrNameLst>
                                          <p:attrName>style.visibility</p:attrName>
                                        </p:attrNameLst>
                                      </p:cBhvr>
                                      <p:to>
                                        <p:strVal val="visible"/>
                                      </p:to>
                                    </p:set>
                                    <p:animEffect transition="in" filter="wipe(left)">
                                      <p:cBhvr>
                                        <p:cTn id="7" dur="500"/>
                                        <p:tgtEl>
                                          <p:spTgt spid="81306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3061">
                                            <p:txEl>
                                              <p:pRg st="2" end="2"/>
                                            </p:txEl>
                                          </p:spTgt>
                                        </p:tgtEl>
                                        <p:attrNameLst>
                                          <p:attrName>style.visibility</p:attrName>
                                        </p:attrNameLst>
                                      </p:cBhvr>
                                      <p:to>
                                        <p:strVal val="visible"/>
                                      </p:to>
                                    </p:set>
                                    <p:animEffect transition="in" filter="wipe(left)">
                                      <p:cBhvr>
                                        <p:cTn id="12" dur="500"/>
                                        <p:tgtEl>
                                          <p:spTgt spid="81306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3061">
                                            <p:txEl>
                                              <p:pRg st="3" end="3"/>
                                            </p:txEl>
                                          </p:spTgt>
                                        </p:tgtEl>
                                        <p:attrNameLst>
                                          <p:attrName>style.visibility</p:attrName>
                                        </p:attrNameLst>
                                      </p:cBhvr>
                                      <p:to>
                                        <p:strVal val="visible"/>
                                      </p:to>
                                    </p:set>
                                    <p:animEffect transition="in" filter="wipe(left)">
                                      <p:cBhvr>
                                        <p:cTn id="17" dur="500"/>
                                        <p:tgtEl>
                                          <p:spTgt spid="81306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3061">
                                            <p:txEl>
                                              <p:pRg st="4" end="4"/>
                                            </p:txEl>
                                          </p:spTgt>
                                        </p:tgtEl>
                                        <p:attrNameLst>
                                          <p:attrName>style.visibility</p:attrName>
                                        </p:attrNameLst>
                                      </p:cBhvr>
                                      <p:to>
                                        <p:strVal val="visible"/>
                                      </p:to>
                                    </p:set>
                                    <p:animEffect transition="in" filter="wipe(left)">
                                      <p:cBhvr>
                                        <p:cTn id="22" dur="500"/>
                                        <p:tgtEl>
                                          <p:spTgt spid="81306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61" grpId="0" build="p" bldLvl="5"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Text Box 2"/>
          <p:cNvSpPr txBox="1">
            <a:spLocks noChangeArrowheads="1"/>
          </p:cNvSpPr>
          <p:nvPr/>
        </p:nvSpPr>
        <p:spPr bwMode="auto">
          <a:xfrm>
            <a:off x="228600" y="1828800"/>
            <a:ext cx="3810000" cy="822325"/>
          </a:xfrm>
          <a:prstGeom prst="rect">
            <a:avLst/>
          </a:prstGeom>
          <a:noFill/>
          <a:ln w="9525">
            <a:noFill/>
            <a:miter lim="800000"/>
            <a:headEnd/>
            <a:tailEnd/>
          </a:ln>
          <a:effectLst/>
        </p:spPr>
        <p:txBody>
          <a:bodyPr>
            <a:spAutoFit/>
          </a:bodyPr>
          <a:lstStyle/>
          <a:p>
            <a:r>
              <a:rPr lang="en-US" altLang="en-US"/>
              <a:t>Figure 19.5 shows the  equilibrium exchange rate.</a:t>
            </a:r>
          </a:p>
        </p:txBody>
      </p:sp>
      <p:sp>
        <p:nvSpPr>
          <p:cNvPr id="816136" name="Text Box 8"/>
          <p:cNvSpPr txBox="1">
            <a:spLocks noChangeArrowheads="1"/>
          </p:cNvSpPr>
          <p:nvPr/>
        </p:nvSpPr>
        <p:spPr bwMode="auto">
          <a:xfrm>
            <a:off x="228600" y="2895600"/>
            <a:ext cx="3810000" cy="1917700"/>
          </a:xfrm>
          <a:prstGeom prst="rect">
            <a:avLst/>
          </a:prstGeom>
          <a:noFill/>
          <a:ln w="9525">
            <a:noFill/>
            <a:miter lim="800000"/>
            <a:headEnd/>
            <a:tailEnd/>
          </a:ln>
          <a:effectLst/>
        </p:spPr>
        <p:txBody>
          <a:bodyPr>
            <a:spAutoFit/>
          </a:bodyPr>
          <a:lstStyle/>
          <a:p>
            <a:pPr marL="288925" indent="-288925"/>
            <a:r>
              <a:rPr lang="en-US" altLang="en-US" b="1">
                <a:solidFill>
                  <a:srgbClr val="000000"/>
                </a:solidFill>
              </a:rPr>
              <a:t>1. </a:t>
            </a:r>
            <a:r>
              <a:rPr lang="en-US" altLang="en-US">
                <a:solidFill>
                  <a:srgbClr val="000000"/>
                </a:solidFill>
              </a:rPr>
              <a:t>If the exchange rate is 0.90 euros per dollar, there is a surplus of dollars and the exchange rate falls.</a:t>
            </a:r>
          </a:p>
        </p:txBody>
      </p:sp>
      <p:sp>
        <p:nvSpPr>
          <p:cNvPr id="816137" name="Text Box 9"/>
          <p:cNvSpPr txBox="1">
            <a:spLocks noChangeArrowheads="1"/>
          </p:cNvSpPr>
          <p:nvPr/>
        </p:nvSpPr>
        <p:spPr bwMode="auto">
          <a:xfrm>
            <a:off x="228600" y="4840288"/>
            <a:ext cx="3810000" cy="1917700"/>
          </a:xfrm>
          <a:prstGeom prst="rect">
            <a:avLst/>
          </a:prstGeom>
          <a:noFill/>
          <a:ln w="9525">
            <a:noFill/>
            <a:miter lim="800000"/>
            <a:headEnd/>
            <a:tailEnd/>
          </a:ln>
          <a:effectLst/>
        </p:spPr>
        <p:txBody>
          <a:bodyPr>
            <a:spAutoFit/>
          </a:bodyPr>
          <a:lstStyle/>
          <a:p>
            <a:pPr marL="288925" indent="-288925"/>
            <a:r>
              <a:rPr lang="en-US" altLang="en-US" b="1"/>
              <a:t>2.</a:t>
            </a:r>
            <a:r>
              <a:rPr lang="en-US" altLang="en-US"/>
              <a:t>  </a:t>
            </a:r>
            <a:r>
              <a:rPr lang="en-US" altLang="en-US">
                <a:solidFill>
                  <a:srgbClr val="000000"/>
                </a:solidFill>
              </a:rPr>
              <a:t>If the exchange rate is 0.70 euros per dollar, there is a shortage of dollars and the exchange rate rises.</a:t>
            </a:r>
            <a:endParaRPr lang="en-US" altLang="en-US">
              <a:solidFill>
                <a:srgbClr val="1566B0"/>
              </a:solidFill>
            </a:endParaRPr>
          </a:p>
        </p:txBody>
      </p:sp>
      <p:sp>
        <p:nvSpPr>
          <p:cNvPr id="816140" name="Rectangle 12"/>
          <p:cNvSpPr>
            <a:spLocks noGrp="1" noChangeArrowheads="1"/>
          </p:cNvSpPr>
          <p:nvPr>
            <p:ph type="title"/>
          </p:nvPr>
        </p:nvSpPr>
        <p:spPr/>
        <p:txBody>
          <a:bodyPr/>
          <a:lstStyle/>
          <a:p>
            <a:r>
              <a:rPr lang="en-US" dirty="0" smtClean="0"/>
              <a:t>THE </a:t>
            </a:r>
            <a:r>
              <a:rPr lang="en-US" dirty="0"/>
              <a:t>EXCHANGE RATE</a:t>
            </a:r>
          </a:p>
        </p:txBody>
      </p:sp>
      <p:pic>
        <p:nvPicPr>
          <p:cNvPr id="816142" name="Picture 14" descr="fig3405a"/>
          <p:cNvPicPr>
            <a:picLocks noChangeAspect="1" noChangeArrowheads="1"/>
          </p:cNvPicPr>
          <p:nvPr/>
        </p:nvPicPr>
        <p:blipFill>
          <a:blip r:embed="rId3"/>
          <a:srcRect/>
          <a:stretch>
            <a:fillRect/>
          </a:stretch>
        </p:blipFill>
        <p:spPr bwMode="auto">
          <a:xfrm>
            <a:off x="4343400" y="1855788"/>
            <a:ext cx="4567238" cy="4773612"/>
          </a:xfrm>
          <a:prstGeom prst="rect">
            <a:avLst/>
          </a:prstGeom>
          <a:noFill/>
        </p:spPr>
      </p:pic>
      <p:pic>
        <p:nvPicPr>
          <p:cNvPr id="816143" name="Picture 15" descr="fig3405b"/>
          <p:cNvPicPr>
            <a:picLocks noChangeAspect="1" noChangeArrowheads="1"/>
          </p:cNvPicPr>
          <p:nvPr/>
        </p:nvPicPr>
        <p:blipFill>
          <a:blip r:embed="rId4"/>
          <a:srcRect/>
          <a:stretch>
            <a:fillRect/>
          </a:stretch>
        </p:blipFill>
        <p:spPr bwMode="auto">
          <a:xfrm>
            <a:off x="4343400" y="1855788"/>
            <a:ext cx="4567238" cy="4773612"/>
          </a:xfrm>
          <a:prstGeom prst="rect">
            <a:avLst/>
          </a:prstGeom>
          <a:noFill/>
        </p:spPr>
      </p:pic>
      <p:pic>
        <p:nvPicPr>
          <p:cNvPr id="816144" name="Picture 16" descr="fig3405c"/>
          <p:cNvPicPr>
            <a:picLocks noChangeAspect="1" noChangeArrowheads="1"/>
          </p:cNvPicPr>
          <p:nvPr/>
        </p:nvPicPr>
        <p:blipFill>
          <a:blip r:embed="rId5"/>
          <a:srcRect/>
          <a:stretch>
            <a:fillRect/>
          </a:stretch>
        </p:blipFill>
        <p:spPr bwMode="auto">
          <a:xfrm>
            <a:off x="4343400" y="1855788"/>
            <a:ext cx="4567238" cy="477361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6136"/>
                                        </p:tgtEl>
                                        <p:attrNameLst>
                                          <p:attrName>style.visibility</p:attrName>
                                        </p:attrNameLst>
                                      </p:cBhvr>
                                      <p:to>
                                        <p:strVal val="visible"/>
                                      </p:to>
                                    </p:set>
                                    <p:animEffect transition="in" filter="wipe(left)">
                                      <p:cBhvr>
                                        <p:cTn id="7" dur="500"/>
                                        <p:tgtEl>
                                          <p:spTgt spid="8161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16143"/>
                                        </p:tgtEl>
                                        <p:attrNameLst>
                                          <p:attrName>style.visibility</p:attrName>
                                        </p:attrNameLst>
                                      </p:cBhvr>
                                      <p:to>
                                        <p:strVal val="visible"/>
                                      </p:to>
                                    </p:set>
                                    <p:animEffect transition="in" filter="wipe(left)">
                                      <p:cBhvr>
                                        <p:cTn id="11" dur="1000"/>
                                        <p:tgtEl>
                                          <p:spTgt spid="81614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16137"/>
                                        </p:tgtEl>
                                        <p:attrNameLst>
                                          <p:attrName>style.visibility</p:attrName>
                                        </p:attrNameLst>
                                      </p:cBhvr>
                                      <p:to>
                                        <p:strVal val="visible"/>
                                      </p:to>
                                    </p:set>
                                    <p:animEffect transition="in" filter="wipe(left)">
                                      <p:cBhvr>
                                        <p:cTn id="16" dur="500"/>
                                        <p:tgtEl>
                                          <p:spTgt spid="81613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16144"/>
                                        </p:tgtEl>
                                        <p:attrNameLst>
                                          <p:attrName>style.visibility</p:attrName>
                                        </p:attrNameLst>
                                      </p:cBhvr>
                                      <p:to>
                                        <p:strVal val="visible"/>
                                      </p:to>
                                    </p:set>
                                    <p:animEffect transition="in" filter="wipe(left)">
                                      <p:cBhvr>
                                        <p:cTn id="20" dur="1000"/>
                                        <p:tgtEl>
                                          <p:spTgt spid="816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6" grpId="0" autoUpdateAnimBg="0"/>
      <p:bldP spid="81613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p:txBody>
          <a:bodyPr/>
          <a:lstStyle/>
          <a:p>
            <a:r>
              <a:rPr lang="en-US" altLang="en-US" dirty="0" smtClean="0"/>
              <a:t>OPPORTUNITY </a:t>
            </a:r>
            <a:r>
              <a:rPr lang="en-US" altLang="en-US" dirty="0"/>
              <a:t>COST</a:t>
            </a:r>
            <a:endParaRPr lang="en-CA" altLang="en-US" dirty="0"/>
          </a:p>
        </p:txBody>
      </p:sp>
      <p:sp>
        <p:nvSpPr>
          <p:cNvPr id="644099" name="Rectangle 3"/>
          <p:cNvSpPr>
            <a:spLocks noGrp="1" noChangeArrowheads="1"/>
          </p:cNvSpPr>
          <p:nvPr>
            <p:ph type="body" idx="1"/>
          </p:nvPr>
        </p:nvSpPr>
        <p:spPr/>
        <p:txBody>
          <a:bodyPr/>
          <a:lstStyle/>
          <a:p>
            <a:pPr marL="457200" indent="-457200"/>
            <a:r>
              <a:rPr lang="en-US" altLang="en-US"/>
              <a:t>Increasing Opportunity Costs Are Everywhere</a:t>
            </a:r>
          </a:p>
          <a:p>
            <a:pPr marL="571500" lvl="1"/>
            <a:r>
              <a:rPr lang="en-US" altLang="en-US"/>
              <a:t>Just about every activity that you can think of is one with an increasing opportunity cost.</a:t>
            </a:r>
          </a:p>
          <a:p>
            <a:pPr marL="571500" lvl="1"/>
            <a:endParaRPr lang="en-US" altLang="en-US"/>
          </a:p>
          <a:p>
            <a:pPr marL="571500" lvl="1"/>
            <a:endParaRPr lang="en-CA" altLang="en-US"/>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0" name="Text Box 10"/>
          <p:cNvSpPr txBox="1">
            <a:spLocks noChangeArrowheads="1"/>
          </p:cNvSpPr>
          <p:nvPr/>
        </p:nvSpPr>
        <p:spPr bwMode="auto">
          <a:xfrm>
            <a:off x="228600" y="1855788"/>
            <a:ext cx="3657600" cy="3013075"/>
          </a:xfrm>
          <a:prstGeom prst="rect">
            <a:avLst/>
          </a:prstGeom>
          <a:noFill/>
          <a:ln w="9525">
            <a:noFill/>
            <a:miter lim="800000"/>
            <a:headEnd/>
            <a:tailEnd/>
          </a:ln>
          <a:effectLst/>
        </p:spPr>
        <p:txBody>
          <a:bodyPr>
            <a:spAutoFit/>
          </a:bodyPr>
          <a:lstStyle/>
          <a:p>
            <a:pPr marL="339725" indent="-339725"/>
            <a:r>
              <a:rPr lang="en-US" altLang="en-US" b="1"/>
              <a:t>3.</a:t>
            </a:r>
            <a:r>
              <a:rPr lang="en-US" altLang="en-US"/>
              <a:t> </a:t>
            </a:r>
            <a:r>
              <a:rPr lang="en-US" altLang="en-US">
                <a:solidFill>
                  <a:srgbClr val="000000"/>
                </a:solidFill>
              </a:rPr>
              <a:t>If the exchange rate is 0.80 euros per dollar, there is neither a shortage nor a surplus of dollars and the exchange rate remains constant. The market is in equilibrium.</a:t>
            </a:r>
            <a:endParaRPr lang="en-US" altLang="en-US">
              <a:solidFill>
                <a:srgbClr val="000000"/>
              </a:solidFill>
              <a:latin typeface="Charcoal" charset="0"/>
            </a:endParaRPr>
          </a:p>
        </p:txBody>
      </p:sp>
      <p:sp>
        <p:nvSpPr>
          <p:cNvPr id="829453" name="Rectangle 13"/>
          <p:cNvSpPr>
            <a:spLocks noGrp="1" noChangeArrowheads="1"/>
          </p:cNvSpPr>
          <p:nvPr>
            <p:ph type="title"/>
          </p:nvPr>
        </p:nvSpPr>
        <p:spPr/>
        <p:txBody>
          <a:bodyPr/>
          <a:lstStyle/>
          <a:p>
            <a:r>
              <a:rPr lang="en-US" dirty="0" smtClean="0"/>
              <a:t>THE </a:t>
            </a:r>
            <a:r>
              <a:rPr lang="en-US" dirty="0"/>
              <a:t>EXCHANGE RATE</a:t>
            </a:r>
          </a:p>
        </p:txBody>
      </p:sp>
      <p:pic>
        <p:nvPicPr>
          <p:cNvPr id="829455" name="Picture 15" descr="fig3405a"/>
          <p:cNvPicPr>
            <a:picLocks noChangeAspect="1" noChangeArrowheads="1"/>
          </p:cNvPicPr>
          <p:nvPr/>
        </p:nvPicPr>
        <p:blipFill>
          <a:blip r:embed="rId3"/>
          <a:srcRect/>
          <a:stretch>
            <a:fillRect/>
          </a:stretch>
        </p:blipFill>
        <p:spPr bwMode="auto">
          <a:xfrm>
            <a:off x="4343400" y="1855788"/>
            <a:ext cx="4567238" cy="4773612"/>
          </a:xfrm>
          <a:prstGeom prst="rect">
            <a:avLst/>
          </a:prstGeom>
          <a:noFill/>
        </p:spPr>
      </p:pic>
      <p:pic>
        <p:nvPicPr>
          <p:cNvPr id="829456" name="Picture 16" descr="fig3405b"/>
          <p:cNvPicPr>
            <a:picLocks noChangeAspect="1" noChangeArrowheads="1"/>
          </p:cNvPicPr>
          <p:nvPr/>
        </p:nvPicPr>
        <p:blipFill>
          <a:blip r:embed="rId4"/>
          <a:srcRect/>
          <a:stretch>
            <a:fillRect/>
          </a:stretch>
        </p:blipFill>
        <p:spPr bwMode="auto">
          <a:xfrm>
            <a:off x="4343400" y="1855788"/>
            <a:ext cx="4567238" cy="4773612"/>
          </a:xfrm>
          <a:prstGeom prst="rect">
            <a:avLst/>
          </a:prstGeom>
          <a:noFill/>
        </p:spPr>
      </p:pic>
      <p:pic>
        <p:nvPicPr>
          <p:cNvPr id="829457" name="Picture 17" descr="fig3405c"/>
          <p:cNvPicPr>
            <a:picLocks noChangeAspect="1" noChangeArrowheads="1"/>
          </p:cNvPicPr>
          <p:nvPr/>
        </p:nvPicPr>
        <p:blipFill>
          <a:blip r:embed="rId5"/>
          <a:srcRect/>
          <a:stretch>
            <a:fillRect/>
          </a:stretch>
        </p:blipFill>
        <p:spPr bwMode="auto">
          <a:xfrm>
            <a:off x="4343400" y="1855788"/>
            <a:ext cx="4567238" cy="4773612"/>
          </a:xfrm>
          <a:prstGeom prst="rect">
            <a:avLst/>
          </a:prstGeom>
          <a:noFill/>
        </p:spPr>
      </p:pic>
      <p:pic>
        <p:nvPicPr>
          <p:cNvPr id="829458" name="Picture 18" descr="fig3405d"/>
          <p:cNvPicPr>
            <a:picLocks noChangeAspect="1" noChangeArrowheads="1"/>
          </p:cNvPicPr>
          <p:nvPr/>
        </p:nvPicPr>
        <p:blipFill>
          <a:blip r:embed="rId6"/>
          <a:srcRect/>
          <a:stretch>
            <a:fillRect/>
          </a:stretch>
        </p:blipFill>
        <p:spPr bwMode="auto">
          <a:xfrm>
            <a:off x="4343400" y="1855788"/>
            <a:ext cx="4567238" cy="477361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9450"/>
                                        </p:tgtEl>
                                        <p:attrNameLst>
                                          <p:attrName>style.visibility</p:attrName>
                                        </p:attrNameLst>
                                      </p:cBhvr>
                                      <p:to>
                                        <p:strVal val="visible"/>
                                      </p:to>
                                    </p:set>
                                    <p:animEffect transition="in" filter="wipe(left)">
                                      <p:cBhvr>
                                        <p:cTn id="7" dur="500"/>
                                        <p:tgtEl>
                                          <p:spTgt spid="8294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29458"/>
                                        </p:tgtEl>
                                        <p:attrNameLst>
                                          <p:attrName>style.visibility</p:attrName>
                                        </p:attrNameLst>
                                      </p:cBhvr>
                                      <p:to>
                                        <p:strVal val="visible"/>
                                      </p:to>
                                    </p:set>
                                    <p:animEffect transition="in" filter="wipe(left)">
                                      <p:cBhvr>
                                        <p:cTn id="12" dur="1000"/>
                                        <p:tgtEl>
                                          <p:spTgt spid="82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50" grpId="0"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5108" name="Rectangle 4"/>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815109" name="Rectangle 5"/>
          <p:cNvSpPr>
            <a:spLocks noGrp="1" noChangeArrowheads="1"/>
          </p:cNvSpPr>
          <p:nvPr>
            <p:ph type="body" idx="1"/>
          </p:nvPr>
        </p:nvSpPr>
        <p:spPr/>
        <p:txBody>
          <a:bodyPr/>
          <a:lstStyle/>
          <a:p>
            <a:r>
              <a:rPr lang="en-US" altLang="en-US" noProof="1"/>
              <a:t>Changes in the Exchange Rate</a:t>
            </a:r>
          </a:p>
          <a:p>
            <a:pPr lvl="1"/>
            <a:r>
              <a:rPr lang="en-US" altLang="en-US" noProof="1"/>
              <a:t>The predictions about the effects of changes in </a:t>
            </a:r>
            <a:r>
              <a:rPr lang="en-US" altLang="en-US"/>
              <a:t>the </a:t>
            </a:r>
            <a:r>
              <a:rPr lang="en-US" altLang="en-US" noProof="1"/>
              <a:t>demand </a:t>
            </a:r>
            <a:r>
              <a:rPr lang="en-US" altLang="en-US"/>
              <a:t>for </a:t>
            </a:r>
            <a:r>
              <a:rPr lang="en-US" altLang="en-US" noProof="1"/>
              <a:t>and supply </a:t>
            </a:r>
            <a:r>
              <a:rPr lang="en-US" altLang="en-US"/>
              <a:t>of dollars </a:t>
            </a:r>
            <a:r>
              <a:rPr lang="en-US" altLang="en-US" noProof="1"/>
              <a:t>are exactly the same as for any other market.</a:t>
            </a:r>
            <a:endParaRPr lang="en-US" altLang="en-US"/>
          </a:p>
          <a:p>
            <a:pPr lvl="1"/>
            <a:r>
              <a:rPr lang="en-US" altLang="en-US"/>
              <a:t>An increase in the demand for dollars with no change in supply raises the exchange rate.</a:t>
            </a:r>
          </a:p>
          <a:p>
            <a:pPr lvl="1"/>
            <a:r>
              <a:rPr lang="en-US" altLang="en-US"/>
              <a:t>A increase in the supply of dollars with no change in demand lowers the exchange rate.</a:t>
            </a:r>
            <a:endParaRPr lang="en-US" altLang="en-US" noProof="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5109">
                                            <p:txEl>
                                              <p:pRg st="1" end="1"/>
                                            </p:txEl>
                                          </p:spTgt>
                                        </p:tgtEl>
                                        <p:attrNameLst>
                                          <p:attrName>style.visibility</p:attrName>
                                        </p:attrNameLst>
                                      </p:cBhvr>
                                      <p:to>
                                        <p:strVal val="visible"/>
                                      </p:to>
                                    </p:set>
                                    <p:animEffect transition="in" filter="wipe(left)">
                                      <p:cBhvr>
                                        <p:cTn id="7" dur="500"/>
                                        <p:tgtEl>
                                          <p:spTgt spid="81510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5109">
                                            <p:txEl>
                                              <p:pRg st="2" end="2"/>
                                            </p:txEl>
                                          </p:spTgt>
                                        </p:tgtEl>
                                        <p:attrNameLst>
                                          <p:attrName>style.visibility</p:attrName>
                                        </p:attrNameLst>
                                      </p:cBhvr>
                                      <p:to>
                                        <p:strVal val="visible"/>
                                      </p:to>
                                    </p:set>
                                    <p:animEffect transition="in" filter="wipe(left)">
                                      <p:cBhvr>
                                        <p:cTn id="12" dur="500"/>
                                        <p:tgtEl>
                                          <p:spTgt spid="81510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5109">
                                            <p:txEl>
                                              <p:pRg st="3" end="3"/>
                                            </p:txEl>
                                          </p:spTgt>
                                        </p:tgtEl>
                                        <p:attrNameLst>
                                          <p:attrName>style.visibility</p:attrName>
                                        </p:attrNameLst>
                                      </p:cBhvr>
                                      <p:to>
                                        <p:strVal val="visible"/>
                                      </p:to>
                                    </p:set>
                                    <p:animEffect transition="in" filter="wipe(left)">
                                      <p:cBhvr>
                                        <p:cTn id="17" dur="500"/>
                                        <p:tgtEl>
                                          <p:spTgt spid="8151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5109" grpId="0" build="p" bldLvl="5"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7156" name="Rectangle 4"/>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817157" name="Rectangle 5"/>
          <p:cNvSpPr>
            <a:spLocks noGrp="1" noChangeArrowheads="1"/>
          </p:cNvSpPr>
          <p:nvPr>
            <p:ph type="body" idx="1"/>
          </p:nvPr>
        </p:nvSpPr>
        <p:spPr/>
        <p:txBody>
          <a:bodyPr/>
          <a:lstStyle/>
          <a:p>
            <a:pPr lvl="1"/>
            <a:r>
              <a:rPr lang="en-US" altLang="en-US" b="1" noProof="1">
                <a:solidFill>
                  <a:srgbClr val="00468F"/>
                </a:solidFill>
              </a:rPr>
              <a:t>An Appreciating Dollar: </a:t>
            </a:r>
            <a:r>
              <a:rPr lang="en-US" altLang="en-US" b="1">
                <a:solidFill>
                  <a:srgbClr val="00468F"/>
                </a:solidFill>
              </a:rPr>
              <a:t>1999</a:t>
            </a:r>
            <a:r>
              <a:rPr lang="en-US" altLang="en-US" b="1" noProof="1">
                <a:solidFill>
                  <a:srgbClr val="00468F"/>
                </a:solidFill>
                <a:cs typeface="Arial" pitchFamily="34" charset="0"/>
              </a:rPr>
              <a:t>–</a:t>
            </a:r>
            <a:r>
              <a:rPr lang="en-US" altLang="en-US" b="1">
                <a:solidFill>
                  <a:srgbClr val="00468F"/>
                </a:solidFill>
              </a:rPr>
              <a:t>2001</a:t>
            </a:r>
            <a:endParaRPr lang="en-US" altLang="en-US" b="1" noProof="1">
              <a:solidFill>
                <a:srgbClr val="00468F"/>
              </a:solidFill>
            </a:endParaRPr>
          </a:p>
          <a:p>
            <a:pPr lvl="1"/>
            <a:r>
              <a:rPr lang="en-US" altLang="en-US" noProof="1"/>
              <a:t>Between </a:t>
            </a:r>
            <a:r>
              <a:rPr lang="en-US" altLang="en-US"/>
              <a:t>1999</a:t>
            </a:r>
            <a:r>
              <a:rPr lang="en-US" altLang="en-US" noProof="1"/>
              <a:t> and </a:t>
            </a:r>
            <a:r>
              <a:rPr lang="en-US" altLang="en-US"/>
              <a:t>2001</a:t>
            </a:r>
            <a:r>
              <a:rPr lang="en-US" altLang="en-US" noProof="1"/>
              <a:t>, the dollar appreciated against the </a:t>
            </a:r>
            <a:r>
              <a:rPr lang="en-US" altLang="en-US"/>
              <a:t>euro</a:t>
            </a:r>
            <a:r>
              <a:rPr lang="en-US" altLang="en-US" noProof="1"/>
              <a:t>. </a:t>
            </a:r>
            <a:r>
              <a:rPr lang="en-US" altLang="en-US"/>
              <a:t>The </a:t>
            </a:r>
            <a:r>
              <a:rPr lang="en-US" altLang="en-US" noProof="1"/>
              <a:t>exchange rate rose from </a:t>
            </a:r>
            <a:r>
              <a:rPr lang="en-US" altLang="en-US"/>
              <a:t>0.86 euros</a:t>
            </a:r>
            <a:r>
              <a:rPr lang="en-US" altLang="en-US" noProof="1"/>
              <a:t> to </a:t>
            </a:r>
            <a:r>
              <a:rPr lang="en-US" altLang="en-US"/>
              <a:t>1.18 euros</a:t>
            </a:r>
            <a:r>
              <a:rPr lang="en-US" altLang="en-US" noProof="1"/>
              <a:t> per dollar. </a:t>
            </a:r>
            <a:endParaRPr lang="en-US" altLang="en-US"/>
          </a:p>
          <a:p>
            <a:pPr lvl="1"/>
            <a:r>
              <a:rPr lang="en-US" altLang="en-US" b="1" noProof="1">
                <a:solidFill>
                  <a:srgbClr val="00468F"/>
                </a:solidFill>
              </a:rPr>
              <a:t>A Depreciating Dollar: </a:t>
            </a:r>
            <a:r>
              <a:rPr lang="en-US" altLang="en-US" b="1">
                <a:solidFill>
                  <a:srgbClr val="00468F"/>
                </a:solidFill>
              </a:rPr>
              <a:t>200</a:t>
            </a:r>
            <a:r>
              <a:rPr lang="en-US" altLang="en-US" b="1" noProof="1">
                <a:solidFill>
                  <a:srgbClr val="00468F"/>
                </a:solidFill>
              </a:rPr>
              <a:t>1</a:t>
            </a:r>
            <a:r>
              <a:rPr lang="en-US" altLang="en-US" b="1" noProof="1">
                <a:solidFill>
                  <a:srgbClr val="00468F"/>
                </a:solidFill>
                <a:cs typeface="Arial" pitchFamily="34" charset="0"/>
              </a:rPr>
              <a:t>–</a:t>
            </a:r>
            <a:r>
              <a:rPr lang="en-US" altLang="en-US" b="1">
                <a:solidFill>
                  <a:srgbClr val="00468F"/>
                </a:solidFill>
                <a:cs typeface="Arial" pitchFamily="34" charset="0"/>
              </a:rPr>
              <a:t>2007</a:t>
            </a:r>
            <a:endParaRPr lang="en-US" altLang="en-US" b="1" noProof="1">
              <a:solidFill>
                <a:srgbClr val="00468F"/>
              </a:solidFill>
            </a:endParaRPr>
          </a:p>
          <a:p>
            <a:pPr lvl="1"/>
            <a:r>
              <a:rPr lang="en-US" altLang="en-US" noProof="1"/>
              <a:t>Between </a:t>
            </a:r>
            <a:r>
              <a:rPr lang="en-US" altLang="en-US"/>
              <a:t>2001</a:t>
            </a:r>
            <a:r>
              <a:rPr lang="en-US" altLang="en-US" noProof="1"/>
              <a:t> and </a:t>
            </a:r>
            <a:r>
              <a:rPr lang="en-US" altLang="en-US"/>
              <a:t>2007</a:t>
            </a:r>
            <a:r>
              <a:rPr lang="en-US" altLang="en-US" noProof="1"/>
              <a:t>, the </a:t>
            </a:r>
            <a:r>
              <a:rPr lang="en-US" altLang="en-US"/>
              <a:t>dollar depreciated against the euro. The </a:t>
            </a:r>
            <a:r>
              <a:rPr lang="en-US" altLang="en-US" noProof="1"/>
              <a:t>exchange rate fell from </a:t>
            </a:r>
            <a:r>
              <a:rPr lang="en-US" altLang="en-US"/>
              <a:t>1.18 euros</a:t>
            </a:r>
            <a:r>
              <a:rPr lang="en-US" altLang="en-US" noProof="1"/>
              <a:t> to </a:t>
            </a:r>
            <a:r>
              <a:rPr lang="en-US" altLang="en-US"/>
              <a:t>0.70 euros</a:t>
            </a:r>
            <a:r>
              <a:rPr lang="en-US" altLang="en-US" noProof="1"/>
              <a:t> per dollar.</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7157">
                                            <p:txEl>
                                              <p:pRg st="1" end="1"/>
                                            </p:txEl>
                                          </p:spTgt>
                                        </p:tgtEl>
                                        <p:attrNameLst>
                                          <p:attrName>style.visibility</p:attrName>
                                        </p:attrNameLst>
                                      </p:cBhvr>
                                      <p:to>
                                        <p:strVal val="visible"/>
                                      </p:to>
                                    </p:set>
                                    <p:animEffect transition="in" filter="wipe(left)">
                                      <p:cBhvr>
                                        <p:cTn id="7" dur="500"/>
                                        <p:tgtEl>
                                          <p:spTgt spid="81715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7157">
                                            <p:txEl>
                                              <p:pRg st="2" end="2"/>
                                            </p:txEl>
                                          </p:spTgt>
                                        </p:tgtEl>
                                        <p:attrNameLst>
                                          <p:attrName>style.visibility</p:attrName>
                                        </p:attrNameLst>
                                      </p:cBhvr>
                                      <p:to>
                                        <p:strVal val="visible"/>
                                      </p:to>
                                    </p:set>
                                    <p:animEffect transition="in" filter="wipe(left)">
                                      <p:cBhvr>
                                        <p:cTn id="12" dur="500"/>
                                        <p:tgtEl>
                                          <p:spTgt spid="81715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7157">
                                            <p:txEl>
                                              <p:pRg st="3" end="3"/>
                                            </p:txEl>
                                          </p:spTgt>
                                        </p:tgtEl>
                                        <p:attrNameLst>
                                          <p:attrName>style.visibility</p:attrName>
                                        </p:attrNameLst>
                                      </p:cBhvr>
                                      <p:to>
                                        <p:strVal val="visible"/>
                                      </p:to>
                                    </p:set>
                                    <p:animEffect transition="in" filter="wipe(left)">
                                      <p:cBhvr>
                                        <p:cTn id="17" dur="500"/>
                                        <p:tgtEl>
                                          <p:spTgt spid="8171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7157" grpId="0" build="p" bldLvl="5"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0472" name="Picture 8" descr="fig2106ba"/>
          <p:cNvPicPr>
            <a:picLocks noChangeAspect="1" noChangeArrowheads="1"/>
          </p:cNvPicPr>
          <p:nvPr/>
        </p:nvPicPr>
        <p:blipFill>
          <a:blip r:embed="rId3"/>
          <a:srcRect/>
          <a:stretch>
            <a:fillRect/>
          </a:stretch>
        </p:blipFill>
        <p:spPr bwMode="auto">
          <a:xfrm>
            <a:off x="4441825" y="1828800"/>
            <a:ext cx="4092575" cy="4468813"/>
          </a:xfrm>
          <a:prstGeom prst="rect">
            <a:avLst/>
          </a:prstGeom>
          <a:noFill/>
        </p:spPr>
      </p:pic>
      <p:pic>
        <p:nvPicPr>
          <p:cNvPr id="830473" name="Picture 9" descr="fig2106bb"/>
          <p:cNvPicPr>
            <a:picLocks noChangeAspect="1" noChangeArrowheads="1"/>
          </p:cNvPicPr>
          <p:nvPr/>
        </p:nvPicPr>
        <p:blipFill>
          <a:blip r:embed="rId4"/>
          <a:srcRect/>
          <a:stretch>
            <a:fillRect/>
          </a:stretch>
        </p:blipFill>
        <p:spPr bwMode="auto">
          <a:xfrm>
            <a:off x="4441825" y="1828800"/>
            <a:ext cx="4092575" cy="4468813"/>
          </a:xfrm>
          <a:prstGeom prst="rect">
            <a:avLst/>
          </a:prstGeom>
          <a:noFill/>
        </p:spPr>
      </p:pic>
      <p:pic>
        <p:nvPicPr>
          <p:cNvPr id="830474" name="Picture 10" descr="fig2106bc"/>
          <p:cNvPicPr>
            <a:picLocks noChangeAspect="1" noChangeArrowheads="1"/>
          </p:cNvPicPr>
          <p:nvPr/>
        </p:nvPicPr>
        <p:blipFill>
          <a:blip r:embed="rId5"/>
          <a:srcRect/>
          <a:stretch>
            <a:fillRect/>
          </a:stretch>
        </p:blipFill>
        <p:spPr bwMode="auto">
          <a:xfrm>
            <a:off x="4441825" y="1828800"/>
            <a:ext cx="4092575" cy="4468813"/>
          </a:xfrm>
          <a:prstGeom prst="rect">
            <a:avLst/>
          </a:prstGeom>
          <a:noFill/>
        </p:spPr>
      </p:pic>
      <p:sp>
        <p:nvSpPr>
          <p:cNvPr id="830477" name="Rectangle 13"/>
          <p:cNvSpPr>
            <a:spLocks noGrp="1" noChangeArrowheads="1"/>
          </p:cNvSpPr>
          <p:nvPr>
            <p:ph type="title"/>
          </p:nvPr>
        </p:nvSpPr>
        <p:spPr/>
        <p:txBody>
          <a:bodyPr/>
          <a:lstStyle/>
          <a:p>
            <a:r>
              <a:rPr lang="en-US" dirty="0" smtClean="0"/>
              <a:t>THE </a:t>
            </a:r>
            <a:r>
              <a:rPr lang="en-US" dirty="0"/>
              <a:t>EXCHANGE RATE</a:t>
            </a:r>
          </a:p>
        </p:txBody>
      </p:sp>
      <p:sp>
        <p:nvSpPr>
          <p:cNvPr id="830480" name="Text Box 16"/>
          <p:cNvSpPr txBox="1">
            <a:spLocks noChangeArrowheads="1"/>
          </p:cNvSpPr>
          <p:nvPr/>
        </p:nvSpPr>
        <p:spPr bwMode="auto">
          <a:xfrm>
            <a:off x="228600" y="1676400"/>
            <a:ext cx="3733800" cy="1187450"/>
          </a:xfrm>
          <a:prstGeom prst="rect">
            <a:avLst/>
          </a:prstGeom>
          <a:noFill/>
          <a:ln w="9525">
            <a:noFill/>
            <a:miter lim="800000"/>
            <a:headEnd/>
            <a:tailEnd/>
          </a:ln>
          <a:effectLst/>
        </p:spPr>
        <p:txBody>
          <a:bodyPr>
            <a:spAutoFit/>
          </a:bodyPr>
          <a:lstStyle/>
          <a:p>
            <a:pPr eaLnBrk="0" hangingPunct="0"/>
            <a:r>
              <a:rPr lang="en-US"/>
              <a:t>Figure 19.6(a) shows why the dollar appreciated between 1999 and 2001.</a:t>
            </a:r>
          </a:p>
        </p:txBody>
      </p:sp>
      <p:sp>
        <p:nvSpPr>
          <p:cNvPr id="830481" name="Text Box 17"/>
          <p:cNvSpPr txBox="1">
            <a:spLocks noChangeArrowheads="1"/>
          </p:cNvSpPr>
          <p:nvPr/>
        </p:nvSpPr>
        <p:spPr bwMode="auto">
          <a:xfrm>
            <a:off x="228600" y="3048000"/>
            <a:ext cx="3733800" cy="2282825"/>
          </a:xfrm>
          <a:prstGeom prst="rect">
            <a:avLst/>
          </a:prstGeom>
          <a:noFill/>
          <a:ln w="9525">
            <a:noFill/>
            <a:miter lim="800000"/>
            <a:headEnd/>
            <a:tailEnd/>
          </a:ln>
          <a:effectLst/>
        </p:spPr>
        <p:txBody>
          <a:bodyPr>
            <a:spAutoFit/>
          </a:bodyPr>
          <a:lstStyle/>
          <a:p>
            <a:pPr defTabSz="280988"/>
            <a:r>
              <a:rPr lang="en-US" altLang="en-US" b="1"/>
              <a:t>1.</a:t>
            </a:r>
            <a:r>
              <a:rPr lang="en-US" altLang="en-US"/>
              <a:t>Traders expected the 	dollar to appreciate</a:t>
            </a:r>
            <a:r>
              <a:rPr lang="en-US" altLang="en-US">
                <a:cs typeface="Arial" pitchFamily="34" charset="0"/>
              </a:rPr>
              <a:t>—	the demand for U.S. 	dollars increased and 	the supply of U.S. 	dollars decreased.</a:t>
            </a:r>
            <a:endParaRPr lang="en-US" altLang="en-US"/>
          </a:p>
        </p:txBody>
      </p:sp>
      <p:sp>
        <p:nvSpPr>
          <p:cNvPr id="830482" name="Text Box 18"/>
          <p:cNvSpPr txBox="1">
            <a:spLocks noChangeArrowheads="1"/>
          </p:cNvSpPr>
          <p:nvPr/>
        </p:nvSpPr>
        <p:spPr bwMode="auto">
          <a:xfrm>
            <a:off x="152400" y="5562600"/>
            <a:ext cx="3733800" cy="457200"/>
          </a:xfrm>
          <a:prstGeom prst="rect">
            <a:avLst/>
          </a:prstGeom>
          <a:noFill/>
          <a:ln w="9525">
            <a:noFill/>
            <a:miter lim="800000"/>
            <a:headEnd/>
            <a:tailEnd/>
          </a:ln>
          <a:effectLst/>
        </p:spPr>
        <p:txBody>
          <a:bodyPr>
            <a:spAutoFit/>
          </a:bodyPr>
          <a:lstStyle/>
          <a:p>
            <a:r>
              <a:rPr lang="en-US" altLang="en-US" b="1"/>
              <a:t>2.</a:t>
            </a:r>
            <a:r>
              <a:rPr lang="en-US" altLang="en-US"/>
              <a:t> The dollar appreciated.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0481"/>
                                        </p:tgtEl>
                                        <p:attrNameLst>
                                          <p:attrName>style.visibility</p:attrName>
                                        </p:attrNameLst>
                                      </p:cBhvr>
                                      <p:to>
                                        <p:strVal val="visible"/>
                                      </p:to>
                                    </p:set>
                                    <p:animEffect transition="in" filter="wipe(left)">
                                      <p:cBhvr>
                                        <p:cTn id="7" dur="500"/>
                                        <p:tgtEl>
                                          <p:spTgt spid="830481"/>
                                        </p:tgtEl>
                                      </p:cBhvr>
                                    </p:animEffect>
                                  </p:childTnLst>
                                </p:cTn>
                              </p:par>
                            </p:childTnLst>
                          </p:cTn>
                        </p:par>
                        <p:par>
                          <p:cTn id="8" fill="hold">
                            <p:stCondLst>
                              <p:cond delay="500"/>
                            </p:stCondLst>
                            <p:childTnLst>
                              <p:par>
                                <p:cTn id="9" presetID="4" presetClass="entr" presetSubtype="16" fill="hold" nodeType="afterEffect">
                                  <p:stCondLst>
                                    <p:cond delay="1000"/>
                                  </p:stCondLst>
                                  <p:childTnLst>
                                    <p:set>
                                      <p:cBhvr>
                                        <p:cTn id="10" dur="1" fill="hold">
                                          <p:stCondLst>
                                            <p:cond delay="0"/>
                                          </p:stCondLst>
                                        </p:cTn>
                                        <p:tgtEl>
                                          <p:spTgt spid="830473"/>
                                        </p:tgtEl>
                                        <p:attrNameLst>
                                          <p:attrName>style.visibility</p:attrName>
                                        </p:attrNameLst>
                                      </p:cBhvr>
                                      <p:to>
                                        <p:strVal val="visible"/>
                                      </p:to>
                                    </p:set>
                                    <p:animEffect transition="in" filter="box(in)">
                                      <p:cBhvr>
                                        <p:cTn id="11" dur="500"/>
                                        <p:tgtEl>
                                          <p:spTgt spid="83047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30482"/>
                                        </p:tgtEl>
                                        <p:attrNameLst>
                                          <p:attrName>style.visibility</p:attrName>
                                        </p:attrNameLst>
                                      </p:cBhvr>
                                      <p:to>
                                        <p:strVal val="visible"/>
                                      </p:to>
                                    </p:set>
                                    <p:animEffect transition="in" filter="wipe(left)">
                                      <p:cBhvr>
                                        <p:cTn id="16" dur="500"/>
                                        <p:tgtEl>
                                          <p:spTgt spid="830482"/>
                                        </p:tgtEl>
                                      </p:cBhvr>
                                    </p:animEffect>
                                  </p:childTnLst>
                                </p:cTn>
                              </p:par>
                            </p:childTnLst>
                          </p:cTn>
                        </p:par>
                        <p:par>
                          <p:cTn id="17" fill="hold">
                            <p:stCondLst>
                              <p:cond delay="500"/>
                            </p:stCondLst>
                            <p:childTnLst>
                              <p:par>
                                <p:cTn id="18" presetID="22" presetClass="entr" presetSubtype="4" fill="hold" nodeType="afterEffect">
                                  <p:stCondLst>
                                    <p:cond delay="1000"/>
                                  </p:stCondLst>
                                  <p:childTnLst>
                                    <p:set>
                                      <p:cBhvr>
                                        <p:cTn id="19" dur="1" fill="hold">
                                          <p:stCondLst>
                                            <p:cond delay="0"/>
                                          </p:stCondLst>
                                        </p:cTn>
                                        <p:tgtEl>
                                          <p:spTgt spid="830474"/>
                                        </p:tgtEl>
                                        <p:attrNameLst>
                                          <p:attrName>style.visibility</p:attrName>
                                        </p:attrNameLst>
                                      </p:cBhvr>
                                      <p:to>
                                        <p:strVal val="visible"/>
                                      </p:to>
                                    </p:set>
                                    <p:animEffect transition="in" filter="wipe(down)">
                                      <p:cBhvr>
                                        <p:cTn id="20" dur="500"/>
                                        <p:tgtEl>
                                          <p:spTgt spid="830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81" grpId="0" autoUpdateAnimBg="0"/>
      <p:bldP spid="830482" grpId="0"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Text Box 2"/>
          <p:cNvSpPr txBox="1">
            <a:spLocks noChangeArrowheads="1"/>
          </p:cNvSpPr>
          <p:nvPr/>
        </p:nvSpPr>
        <p:spPr bwMode="auto">
          <a:xfrm>
            <a:off x="228600" y="1676400"/>
            <a:ext cx="3733800" cy="1187450"/>
          </a:xfrm>
          <a:prstGeom prst="rect">
            <a:avLst/>
          </a:prstGeom>
          <a:noFill/>
          <a:ln w="9525">
            <a:noFill/>
            <a:miter lim="800000"/>
            <a:headEnd/>
            <a:tailEnd/>
          </a:ln>
          <a:effectLst/>
        </p:spPr>
        <p:txBody>
          <a:bodyPr>
            <a:spAutoFit/>
          </a:bodyPr>
          <a:lstStyle/>
          <a:p>
            <a:r>
              <a:rPr lang="en-US" altLang="en-US"/>
              <a:t>Figure 19.6(b) shows why the dollar depreciated between 2001 and 2007.</a:t>
            </a:r>
          </a:p>
        </p:txBody>
      </p:sp>
      <p:pic>
        <p:nvPicPr>
          <p:cNvPr id="1065987" name="Picture 3" descr="fig2106aa"/>
          <p:cNvPicPr>
            <a:picLocks noChangeAspect="1" noChangeArrowheads="1"/>
          </p:cNvPicPr>
          <p:nvPr/>
        </p:nvPicPr>
        <p:blipFill>
          <a:blip r:embed="rId3"/>
          <a:srcRect/>
          <a:stretch>
            <a:fillRect/>
          </a:stretch>
        </p:blipFill>
        <p:spPr bwMode="auto">
          <a:xfrm>
            <a:off x="4518025" y="1828800"/>
            <a:ext cx="4092575" cy="4468813"/>
          </a:xfrm>
          <a:prstGeom prst="rect">
            <a:avLst/>
          </a:prstGeom>
          <a:noFill/>
        </p:spPr>
      </p:pic>
      <p:pic>
        <p:nvPicPr>
          <p:cNvPr id="1065988" name="Picture 4" descr="fig2106ab"/>
          <p:cNvPicPr>
            <a:picLocks noChangeAspect="1" noChangeArrowheads="1"/>
          </p:cNvPicPr>
          <p:nvPr/>
        </p:nvPicPr>
        <p:blipFill>
          <a:blip r:embed="rId4"/>
          <a:srcRect/>
          <a:stretch>
            <a:fillRect/>
          </a:stretch>
        </p:blipFill>
        <p:spPr bwMode="auto">
          <a:xfrm>
            <a:off x="4518025" y="1828800"/>
            <a:ext cx="4092575" cy="4468813"/>
          </a:xfrm>
          <a:prstGeom prst="rect">
            <a:avLst/>
          </a:prstGeom>
          <a:noFill/>
        </p:spPr>
      </p:pic>
      <p:pic>
        <p:nvPicPr>
          <p:cNvPr id="1065989" name="Picture 5" descr="fig2106ac"/>
          <p:cNvPicPr>
            <a:picLocks noChangeAspect="1" noChangeArrowheads="1"/>
          </p:cNvPicPr>
          <p:nvPr/>
        </p:nvPicPr>
        <p:blipFill>
          <a:blip r:embed="rId5"/>
          <a:srcRect/>
          <a:stretch>
            <a:fillRect/>
          </a:stretch>
        </p:blipFill>
        <p:spPr bwMode="auto">
          <a:xfrm>
            <a:off x="4518025" y="1828800"/>
            <a:ext cx="4092575" cy="4468813"/>
          </a:xfrm>
          <a:prstGeom prst="rect">
            <a:avLst/>
          </a:prstGeom>
          <a:noFill/>
        </p:spPr>
      </p:pic>
      <p:sp>
        <p:nvSpPr>
          <p:cNvPr id="1065990" name="Rectangle 6"/>
          <p:cNvSpPr>
            <a:spLocks noGrp="1" noChangeArrowheads="1"/>
          </p:cNvSpPr>
          <p:nvPr>
            <p:ph type="title"/>
          </p:nvPr>
        </p:nvSpPr>
        <p:spPr/>
        <p:txBody>
          <a:bodyPr/>
          <a:lstStyle/>
          <a:p>
            <a:r>
              <a:rPr lang="en-US" dirty="0" smtClean="0"/>
              <a:t>THE </a:t>
            </a:r>
            <a:r>
              <a:rPr lang="en-US" dirty="0"/>
              <a:t>EXCHANGE RATE</a:t>
            </a:r>
          </a:p>
        </p:txBody>
      </p:sp>
      <p:sp>
        <p:nvSpPr>
          <p:cNvPr id="1065991" name="Text Box 7"/>
          <p:cNvSpPr txBox="1">
            <a:spLocks noChangeArrowheads="1"/>
          </p:cNvSpPr>
          <p:nvPr/>
        </p:nvSpPr>
        <p:spPr bwMode="auto">
          <a:xfrm>
            <a:off x="228600" y="3124200"/>
            <a:ext cx="3733800" cy="2282825"/>
          </a:xfrm>
          <a:prstGeom prst="rect">
            <a:avLst/>
          </a:prstGeom>
          <a:noFill/>
          <a:ln w="9525">
            <a:noFill/>
            <a:miter lim="800000"/>
            <a:headEnd/>
            <a:tailEnd/>
          </a:ln>
          <a:effectLst/>
        </p:spPr>
        <p:txBody>
          <a:bodyPr>
            <a:spAutoFit/>
          </a:bodyPr>
          <a:lstStyle/>
          <a:p>
            <a:pPr defTabSz="280988"/>
            <a:r>
              <a:rPr lang="en-US" altLang="en-US" b="1"/>
              <a:t>1.</a:t>
            </a:r>
            <a:r>
              <a:rPr lang="en-US" altLang="en-US"/>
              <a:t>Traders expected the 	dollar to depreciate</a:t>
            </a:r>
            <a:r>
              <a:rPr lang="en-US" altLang="en-US">
                <a:cs typeface="Arial" pitchFamily="34" charset="0"/>
              </a:rPr>
              <a:t>—	the demand for U.S. 	dollars decreased and 	the supply of U.S. 	dollars increased.</a:t>
            </a:r>
            <a:endParaRPr lang="en-US" altLang="en-US"/>
          </a:p>
        </p:txBody>
      </p:sp>
      <p:sp>
        <p:nvSpPr>
          <p:cNvPr id="1065992" name="Text Box 8"/>
          <p:cNvSpPr txBox="1">
            <a:spLocks noChangeArrowheads="1"/>
          </p:cNvSpPr>
          <p:nvPr/>
        </p:nvSpPr>
        <p:spPr bwMode="auto">
          <a:xfrm>
            <a:off x="228600" y="5562600"/>
            <a:ext cx="3733800" cy="457200"/>
          </a:xfrm>
          <a:prstGeom prst="rect">
            <a:avLst/>
          </a:prstGeom>
          <a:noFill/>
          <a:ln w="9525">
            <a:noFill/>
            <a:miter lim="800000"/>
            <a:headEnd/>
            <a:tailEnd/>
          </a:ln>
          <a:effectLst/>
        </p:spPr>
        <p:txBody>
          <a:bodyPr>
            <a:spAutoFit/>
          </a:bodyPr>
          <a:lstStyle/>
          <a:p>
            <a:r>
              <a:rPr lang="en-US" altLang="en-US" b="1"/>
              <a:t>2.</a:t>
            </a:r>
            <a:r>
              <a:rPr lang="en-US" altLang="en-US"/>
              <a:t> The dollar depreciated.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5991"/>
                                        </p:tgtEl>
                                        <p:attrNameLst>
                                          <p:attrName>style.visibility</p:attrName>
                                        </p:attrNameLst>
                                      </p:cBhvr>
                                      <p:to>
                                        <p:strVal val="visible"/>
                                      </p:to>
                                    </p:set>
                                    <p:animEffect transition="in" filter="wipe(left)">
                                      <p:cBhvr>
                                        <p:cTn id="7" dur="500"/>
                                        <p:tgtEl>
                                          <p:spTgt spid="1065991"/>
                                        </p:tgtEl>
                                      </p:cBhvr>
                                    </p:animEffect>
                                  </p:childTnLst>
                                </p:cTn>
                              </p:par>
                            </p:childTnLst>
                          </p:cTn>
                        </p:par>
                        <p:par>
                          <p:cTn id="8" fill="hold">
                            <p:stCondLst>
                              <p:cond delay="500"/>
                            </p:stCondLst>
                            <p:childTnLst>
                              <p:par>
                                <p:cTn id="9" presetID="22" presetClass="entr" presetSubtype="1" fill="hold" nodeType="afterEffect">
                                  <p:stCondLst>
                                    <p:cond delay="1000"/>
                                  </p:stCondLst>
                                  <p:childTnLst>
                                    <p:set>
                                      <p:cBhvr>
                                        <p:cTn id="10" dur="1" fill="hold">
                                          <p:stCondLst>
                                            <p:cond delay="0"/>
                                          </p:stCondLst>
                                        </p:cTn>
                                        <p:tgtEl>
                                          <p:spTgt spid="1065988"/>
                                        </p:tgtEl>
                                        <p:attrNameLst>
                                          <p:attrName>style.visibility</p:attrName>
                                        </p:attrNameLst>
                                      </p:cBhvr>
                                      <p:to>
                                        <p:strVal val="visible"/>
                                      </p:to>
                                    </p:set>
                                    <p:animEffect transition="in" filter="wipe(up)">
                                      <p:cBhvr>
                                        <p:cTn id="11" dur="500"/>
                                        <p:tgtEl>
                                          <p:spTgt spid="106598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65992"/>
                                        </p:tgtEl>
                                        <p:attrNameLst>
                                          <p:attrName>style.visibility</p:attrName>
                                        </p:attrNameLst>
                                      </p:cBhvr>
                                      <p:to>
                                        <p:strVal val="visible"/>
                                      </p:to>
                                    </p:set>
                                    <p:animEffect transition="in" filter="wipe(left)">
                                      <p:cBhvr>
                                        <p:cTn id="16" dur="500"/>
                                        <p:tgtEl>
                                          <p:spTgt spid="1065992"/>
                                        </p:tgtEl>
                                      </p:cBhvr>
                                    </p:animEffect>
                                  </p:childTnLst>
                                </p:cTn>
                              </p:par>
                            </p:childTnLst>
                          </p:cTn>
                        </p:par>
                        <p:par>
                          <p:cTn id="17" fill="hold">
                            <p:stCondLst>
                              <p:cond delay="500"/>
                            </p:stCondLst>
                            <p:childTnLst>
                              <p:par>
                                <p:cTn id="18" presetID="22" presetClass="entr" presetSubtype="1" fill="hold" nodeType="afterEffect">
                                  <p:stCondLst>
                                    <p:cond delay="1000"/>
                                  </p:stCondLst>
                                  <p:childTnLst>
                                    <p:set>
                                      <p:cBhvr>
                                        <p:cTn id="19" dur="1" fill="hold">
                                          <p:stCondLst>
                                            <p:cond delay="0"/>
                                          </p:stCondLst>
                                        </p:cTn>
                                        <p:tgtEl>
                                          <p:spTgt spid="1065989"/>
                                        </p:tgtEl>
                                        <p:attrNameLst>
                                          <p:attrName>style.visibility</p:attrName>
                                        </p:attrNameLst>
                                      </p:cBhvr>
                                      <p:to>
                                        <p:strVal val="visible"/>
                                      </p:to>
                                    </p:set>
                                    <p:animEffect transition="in" filter="wipe(up)">
                                      <p:cBhvr>
                                        <p:cTn id="20" dur="500"/>
                                        <p:tgtEl>
                                          <p:spTgt spid="1065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991" grpId="0" autoUpdateAnimBg="0"/>
      <p:bldP spid="1065992" grpId="0"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4370" name="Rectangle 2"/>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954371" name="Rectangle 3"/>
          <p:cNvSpPr>
            <a:spLocks noGrp="1" noChangeArrowheads="1"/>
          </p:cNvSpPr>
          <p:nvPr>
            <p:ph type="body" idx="1"/>
          </p:nvPr>
        </p:nvSpPr>
        <p:spPr/>
        <p:txBody>
          <a:bodyPr/>
          <a:lstStyle/>
          <a:p>
            <a:pPr marL="515938" lvl="1" indent="-58738"/>
            <a:r>
              <a:rPr lang="en-US" altLang="en-US" b="1" noProof="1">
                <a:solidFill>
                  <a:srgbClr val="00468F"/>
                </a:solidFill>
              </a:rPr>
              <a:t>Why the Exchange Rate Is Volatile</a:t>
            </a:r>
          </a:p>
          <a:p>
            <a:pPr marL="515938" lvl="1" indent="-58738"/>
            <a:r>
              <a:rPr lang="en-US" altLang="en-US"/>
              <a:t>Sometimes the dollar appreciates and sometimes it depreciates, but the quantity of dollars traded each day barely changes.</a:t>
            </a:r>
          </a:p>
          <a:p>
            <a:pPr marL="515938" lvl="1" indent="-58738"/>
            <a:r>
              <a:rPr lang="en-US" altLang="en-US"/>
              <a:t>Why?</a:t>
            </a:r>
          </a:p>
          <a:p>
            <a:pPr marL="515938" lvl="1" indent="-58738"/>
            <a:r>
              <a:rPr lang="en-US" altLang="en-US"/>
              <a:t>The main reason is that </a:t>
            </a:r>
            <a:r>
              <a:rPr lang="en-US" altLang="en-US" noProof="1"/>
              <a:t>demand and supply </a:t>
            </a:r>
            <a:r>
              <a:rPr lang="en-US" altLang="en-US"/>
              <a:t>are not independent in the foreign exchange market.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4371">
                                            <p:txEl>
                                              <p:pRg st="1" end="1"/>
                                            </p:txEl>
                                          </p:spTgt>
                                        </p:tgtEl>
                                        <p:attrNameLst>
                                          <p:attrName>style.visibility</p:attrName>
                                        </p:attrNameLst>
                                      </p:cBhvr>
                                      <p:to>
                                        <p:strVal val="visible"/>
                                      </p:to>
                                    </p:set>
                                    <p:animEffect transition="in" filter="wipe(left)">
                                      <p:cBhvr>
                                        <p:cTn id="7" dur="500"/>
                                        <p:tgtEl>
                                          <p:spTgt spid="9543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4371">
                                            <p:txEl>
                                              <p:pRg st="2" end="2"/>
                                            </p:txEl>
                                          </p:spTgt>
                                        </p:tgtEl>
                                        <p:attrNameLst>
                                          <p:attrName>style.visibility</p:attrName>
                                        </p:attrNameLst>
                                      </p:cBhvr>
                                      <p:to>
                                        <p:strVal val="visible"/>
                                      </p:to>
                                    </p:set>
                                    <p:animEffect transition="in" filter="wipe(left)">
                                      <p:cBhvr>
                                        <p:cTn id="12" dur="500"/>
                                        <p:tgtEl>
                                          <p:spTgt spid="9543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54371">
                                            <p:txEl>
                                              <p:pRg st="3" end="3"/>
                                            </p:txEl>
                                          </p:spTgt>
                                        </p:tgtEl>
                                        <p:attrNameLst>
                                          <p:attrName>style.visibility</p:attrName>
                                        </p:attrNameLst>
                                      </p:cBhvr>
                                      <p:to>
                                        <p:strVal val="visible"/>
                                      </p:to>
                                    </p:set>
                                    <p:animEffect transition="in" filter="wipe(left)">
                                      <p:cBhvr>
                                        <p:cTn id="17" dur="500"/>
                                        <p:tgtEl>
                                          <p:spTgt spid="954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4371" grpId="0" build="p" bldLvl="5"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8180" name="Rectangle 4"/>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818181" name="Rectangle 5"/>
          <p:cNvSpPr>
            <a:spLocks noGrp="1" noChangeArrowheads="1"/>
          </p:cNvSpPr>
          <p:nvPr>
            <p:ph type="body" idx="1"/>
          </p:nvPr>
        </p:nvSpPr>
        <p:spPr/>
        <p:txBody>
          <a:bodyPr/>
          <a:lstStyle/>
          <a:p>
            <a:pPr>
              <a:lnSpc>
                <a:spcPct val="90000"/>
              </a:lnSpc>
            </a:pPr>
            <a:r>
              <a:rPr lang="en-US" altLang="en-US" noProof="1"/>
              <a:t>Exchange Rate Expectations</a:t>
            </a:r>
          </a:p>
          <a:p>
            <a:pPr lvl="1">
              <a:lnSpc>
                <a:spcPct val="90000"/>
              </a:lnSpc>
            </a:pPr>
            <a:r>
              <a:rPr lang="en-US" altLang="en-US" dirty="0"/>
              <a:t>Why do exchange rate expectations change?</a:t>
            </a:r>
          </a:p>
          <a:p>
            <a:pPr lvl="1">
              <a:lnSpc>
                <a:spcPct val="90000"/>
              </a:lnSpc>
            </a:pPr>
            <a:r>
              <a:rPr lang="en-US" altLang="en-US" dirty="0"/>
              <a:t>There are two forces:</a:t>
            </a:r>
          </a:p>
          <a:p>
            <a:pPr marL="1206500" lvl="2">
              <a:lnSpc>
                <a:spcPct val="90000"/>
              </a:lnSpc>
            </a:pPr>
            <a:r>
              <a:rPr lang="en-US" altLang="en-US" dirty="0"/>
              <a:t>Purchasing power parity</a:t>
            </a:r>
          </a:p>
          <a:p>
            <a:pPr marL="1206500" lvl="2">
              <a:lnSpc>
                <a:spcPct val="90000"/>
              </a:lnSpc>
            </a:pPr>
            <a:r>
              <a:rPr lang="en-US" altLang="en-US" dirty="0"/>
              <a:t>Interest rate parity</a:t>
            </a:r>
          </a:p>
          <a:p>
            <a:pPr lvl="1">
              <a:lnSpc>
                <a:spcPct val="100000"/>
              </a:lnSpc>
              <a:buNone/>
            </a:pPr>
            <a:r>
              <a:rPr lang="en-US" altLang="en-US" sz="2600" b="1" noProof="1">
                <a:solidFill>
                  <a:srgbClr val="FF0000"/>
                </a:solidFill>
              </a:rPr>
              <a:t>Purchasing </a:t>
            </a:r>
            <a:r>
              <a:rPr lang="en-US" altLang="en-US" sz="2600" b="1" dirty="0">
                <a:solidFill>
                  <a:srgbClr val="FF0000"/>
                </a:solidFill>
              </a:rPr>
              <a:t>p</a:t>
            </a:r>
            <a:r>
              <a:rPr lang="en-US" altLang="en-US" sz="2600" b="1" noProof="1">
                <a:solidFill>
                  <a:srgbClr val="FF0000"/>
                </a:solidFill>
              </a:rPr>
              <a:t>ower </a:t>
            </a:r>
            <a:r>
              <a:rPr lang="en-US" altLang="en-US" sz="2600" b="1" dirty="0">
                <a:solidFill>
                  <a:srgbClr val="FF0000"/>
                </a:solidFill>
              </a:rPr>
              <a:t>p</a:t>
            </a:r>
            <a:r>
              <a:rPr lang="en-US" altLang="en-US" sz="2600" b="1" noProof="1">
                <a:solidFill>
                  <a:srgbClr val="FF0000"/>
                </a:solidFill>
              </a:rPr>
              <a:t>arity</a:t>
            </a:r>
            <a:r>
              <a:rPr lang="en-US" altLang="en-US" sz="2600" b="1" dirty="0">
                <a:solidFill>
                  <a:srgbClr val="FF0000"/>
                </a:solidFill>
              </a:rPr>
              <a:t> </a:t>
            </a:r>
            <a:r>
              <a:rPr lang="en-US" altLang="en-US" dirty="0"/>
              <a:t>means equal value of money</a:t>
            </a:r>
            <a:r>
              <a:rPr lang="en-US" altLang="en-US" dirty="0">
                <a:cs typeface="Arial" pitchFamily="34" charset="0"/>
              </a:rPr>
              <a:t>—a situation in which money buys the same amount of goods and services in different currencies.</a:t>
            </a: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8181">
                                            <p:txEl>
                                              <p:pRg st="1" end="1"/>
                                            </p:txEl>
                                          </p:spTgt>
                                        </p:tgtEl>
                                        <p:attrNameLst>
                                          <p:attrName>style.visibility</p:attrName>
                                        </p:attrNameLst>
                                      </p:cBhvr>
                                      <p:to>
                                        <p:strVal val="visible"/>
                                      </p:to>
                                    </p:set>
                                    <p:animEffect transition="in" filter="wipe(left)">
                                      <p:cBhvr>
                                        <p:cTn id="7" dur="500"/>
                                        <p:tgtEl>
                                          <p:spTgt spid="81818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8181">
                                            <p:txEl>
                                              <p:pRg st="2" end="2"/>
                                            </p:txEl>
                                          </p:spTgt>
                                        </p:tgtEl>
                                        <p:attrNameLst>
                                          <p:attrName>style.visibility</p:attrName>
                                        </p:attrNameLst>
                                      </p:cBhvr>
                                      <p:to>
                                        <p:strVal val="visible"/>
                                      </p:to>
                                    </p:set>
                                    <p:animEffect transition="in" filter="wipe(left)">
                                      <p:cBhvr>
                                        <p:cTn id="12" dur="500"/>
                                        <p:tgtEl>
                                          <p:spTgt spid="81818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8181">
                                            <p:txEl>
                                              <p:pRg st="3" end="3"/>
                                            </p:txEl>
                                          </p:spTgt>
                                        </p:tgtEl>
                                        <p:attrNameLst>
                                          <p:attrName>style.visibility</p:attrName>
                                        </p:attrNameLst>
                                      </p:cBhvr>
                                      <p:to>
                                        <p:strVal val="visible"/>
                                      </p:to>
                                    </p:set>
                                    <p:animEffect transition="in" filter="wipe(left)">
                                      <p:cBhvr>
                                        <p:cTn id="17" dur="500"/>
                                        <p:tgtEl>
                                          <p:spTgt spid="81818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8181">
                                            <p:txEl>
                                              <p:pRg st="4" end="4"/>
                                            </p:txEl>
                                          </p:spTgt>
                                        </p:tgtEl>
                                        <p:attrNameLst>
                                          <p:attrName>style.visibility</p:attrName>
                                        </p:attrNameLst>
                                      </p:cBhvr>
                                      <p:to>
                                        <p:strVal val="visible"/>
                                      </p:to>
                                    </p:set>
                                    <p:animEffect transition="in" filter="wipe(left)">
                                      <p:cBhvr>
                                        <p:cTn id="22" dur="500"/>
                                        <p:tgtEl>
                                          <p:spTgt spid="81818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18181">
                                            <p:txEl>
                                              <p:pRg st="5" end="5"/>
                                            </p:txEl>
                                          </p:spTgt>
                                        </p:tgtEl>
                                        <p:attrNameLst>
                                          <p:attrName>style.visibility</p:attrName>
                                        </p:attrNameLst>
                                      </p:cBhvr>
                                      <p:to>
                                        <p:strVal val="visible"/>
                                      </p:to>
                                    </p:set>
                                    <p:animEffect transition="in" filter="wipe(left)">
                                      <p:cBhvr>
                                        <p:cTn id="27" dur="500"/>
                                        <p:tgtEl>
                                          <p:spTgt spid="81818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81" grpId="0" build="p" bldLvl="5"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4258" name="Rectangle 2"/>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864259" name="Rectangle 3"/>
          <p:cNvSpPr>
            <a:spLocks noGrp="1" noChangeArrowheads="1"/>
          </p:cNvSpPr>
          <p:nvPr>
            <p:ph type="body" idx="1"/>
          </p:nvPr>
        </p:nvSpPr>
        <p:spPr>
          <a:xfrm>
            <a:off x="457200" y="1752600"/>
            <a:ext cx="8001000" cy="4800600"/>
          </a:xfrm>
        </p:spPr>
        <p:txBody>
          <a:bodyPr/>
          <a:lstStyle/>
          <a:p>
            <a:pPr lvl="1">
              <a:lnSpc>
                <a:spcPct val="100000"/>
              </a:lnSpc>
            </a:pPr>
            <a:r>
              <a:rPr lang="en-US" altLang="en-US"/>
              <a:t>Suppose that a Big Mac costs $4 (Canadian) in Toronto and $3 (U.S.) in New York.</a:t>
            </a:r>
          </a:p>
          <a:p>
            <a:pPr lvl="1">
              <a:lnSpc>
                <a:spcPct val="100000"/>
              </a:lnSpc>
            </a:pPr>
            <a:r>
              <a:rPr lang="en-US" altLang="en-US"/>
              <a:t>If the exchange rate is $1.33 Canadian per U.S. dollar, then the two monies have the same value</a:t>
            </a:r>
            <a:r>
              <a:rPr lang="en-US" altLang="en-US">
                <a:cs typeface="Arial" pitchFamily="34" charset="0"/>
              </a:rPr>
              <a:t>—you can buy a Big Mac in Toronto or New York for either $4 (Canadian) or $3 (U.S.).</a:t>
            </a:r>
          </a:p>
          <a:p>
            <a:pPr lvl="1">
              <a:lnSpc>
                <a:spcPct val="100000"/>
              </a:lnSpc>
            </a:pPr>
            <a:r>
              <a:rPr lang="en-US" altLang="en-US"/>
              <a:t>But if a Big Mac in New York rises to $4 and the exchange rate remains at $1.33 Canadian per U.S. dollar, then money buys more in Canada than in the United States.</a:t>
            </a:r>
          </a:p>
          <a:p>
            <a:pPr lvl="1">
              <a:lnSpc>
                <a:spcPct val="100000"/>
              </a:lnSpc>
            </a:pPr>
            <a:r>
              <a:rPr lang="en-US" altLang="en-US"/>
              <a:t>Money does not have equal value.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4259">
                                            <p:txEl>
                                              <p:pRg st="1" end="1"/>
                                            </p:txEl>
                                          </p:spTgt>
                                        </p:tgtEl>
                                        <p:attrNameLst>
                                          <p:attrName>style.visibility</p:attrName>
                                        </p:attrNameLst>
                                      </p:cBhvr>
                                      <p:to>
                                        <p:strVal val="visible"/>
                                      </p:to>
                                    </p:set>
                                    <p:animEffect transition="in" filter="wipe(left)">
                                      <p:cBhvr>
                                        <p:cTn id="7" dur="500"/>
                                        <p:tgtEl>
                                          <p:spTgt spid="8642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4259">
                                            <p:txEl>
                                              <p:pRg st="2" end="2"/>
                                            </p:txEl>
                                          </p:spTgt>
                                        </p:tgtEl>
                                        <p:attrNameLst>
                                          <p:attrName>style.visibility</p:attrName>
                                        </p:attrNameLst>
                                      </p:cBhvr>
                                      <p:to>
                                        <p:strVal val="visible"/>
                                      </p:to>
                                    </p:set>
                                    <p:animEffect transition="in" filter="wipe(left)">
                                      <p:cBhvr>
                                        <p:cTn id="12" dur="500"/>
                                        <p:tgtEl>
                                          <p:spTgt spid="8642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4259">
                                            <p:txEl>
                                              <p:pRg st="3" end="3"/>
                                            </p:txEl>
                                          </p:spTgt>
                                        </p:tgtEl>
                                        <p:attrNameLst>
                                          <p:attrName>style.visibility</p:attrName>
                                        </p:attrNameLst>
                                      </p:cBhvr>
                                      <p:to>
                                        <p:strVal val="visible"/>
                                      </p:to>
                                    </p:set>
                                    <p:animEffect transition="in" filter="wipe(left)">
                                      <p:cBhvr>
                                        <p:cTn id="17" dur="500"/>
                                        <p:tgtEl>
                                          <p:spTgt spid="8642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259" grpId="0" build="p" bldLvl="5"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5282" name="Rectangle 2"/>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865283" name="Rectangle 3"/>
          <p:cNvSpPr>
            <a:spLocks noGrp="1" noChangeArrowheads="1"/>
          </p:cNvSpPr>
          <p:nvPr>
            <p:ph type="body" idx="1"/>
          </p:nvPr>
        </p:nvSpPr>
        <p:spPr>
          <a:xfrm>
            <a:off x="609600" y="2133600"/>
            <a:ext cx="8001000" cy="3657600"/>
          </a:xfrm>
        </p:spPr>
        <p:txBody>
          <a:bodyPr/>
          <a:lstStyle/>
          <a:p>
            <a:pPr lvl="1">
              <a:lnSpc>
                <a:spcPct val="100000"/>
              </a:lnSpc>
            </a:pPr>
            <a:r>
              <a:rPr lang="en-US" altLang="en-US"/>
              <a:t>T</a:t>
            </a:r>
            <a:r>
              <a:rPr lang="en-US" altLang="en-US" noProof="1"/>
              <a:t>he value of money is determined by the price level.</a:t>
            </a:r>
          </a:p>
          <a:p>
            <a:pPr marL="571500" lvl="2" indent="0">
              <a:lnSpc>
                <a:spcPct val="90000"/>
              </a:lnSpc>
              <a:spcBef>
                <a:spcPct val="50000"/>
              </a:spcBef>
              <a:buFontTx/>
              <a:buNone/>
            </a:pPr>
            <a:r>
              <a:rPr lang="en-US" altLang="en-US"/>
              <a:t>I</a:t>
            </a:r>
            <a:r>
              <a:rPr lang="en-US" altLang="en-US" noProof="1"/>
              <a:t>f prices in the </a:t>
            </a:r>
            <a:r>
              <a:rPr lang="en-US" altLang="en-US"/>
              <a:t>United States</a:t>
            </a:r>
            <a:r>
              <a:rPr lang="en-US" altLang="en-US" noProof="1"/>
              <a:t> rise faster than those of other countries, </a:t>
            </a:r>
            <a:r>
              <a:rPr lang="en-US" altLang="en-US"/>
              <a:t>people will generally expect the foreign exchange value of the U.S. dollar to fall.</a:t>
            </a:r>
          </a:p>
          <a:p>
            <a:pPr marL="571500" lvl="2" indent="0">
              <a:lnSpc>
                <a:spcPct val="90000"/>
              </a:lnSpc>
              <a:spcBef>
                <a:spcPct val="50000"/>
              </a:spcBef>
              <a:buFontTx/>
              <a:buNone/>
            </a:pPr>
            <a:r>
              <a:rPr lang="en-US" altLang="en-US"/>
              <a:t>Demand for U.S. dollars will decrease, and supply of U.S. dollars will increase.</a:t>
            </a:r>
          </a:p>
          <a:p>
            <a:pPr marL="571500" lvl="2" indent="0">
              <a:lnSpc>
                <a:spcPct val="90000"/>
              </a:lnSpc>
              <a:spcBef>
                <a:spcPct val="50000"/>
              </a:spcBef>
              <a:buFontTx/>
              <a:buNone/>
            </a:pPr>
            <a:r>
              <a:rPr lang="en-US" altLang="en-US"/>
              <a:t>The U.S. dollar exchange rate will fall</a:t>
            </a:r>
            <a:r>
              <a:rPr lang="en-US" altLang="en-US" noProof="1"/>
              <a:t>. </a:t>
            </a:r>
            <a:endParaRPr lang="en-US" altLang="en-US"/>
          </a:p>
          <a:p>
            <a:pPr marL="571500" lvl="2" indent="0">
              <a:lnSpc>
                <a:spcPct val="90000"/>
              </a:lnSpc>
              <a:spcBef>
                <a:spcPct val="50000"/>
              </a:spcBef>
              <a:buFontTx/>
              <a:buNone/>
            </a:pPr>
            <a:r>
              <a:rPr lang="en-US" altLang="en-US"/>
              <a:t>The U.S. dollar depreciates.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5283">
                                            <p:txEl>
                                              <p:pRg st="1" end="1"/>
                                            </p:txEl>
                                          </p:spTgt>
                                        </p:tgtEl>
                                        <p:attrNameLst>
                                          <p:attrName>style.visibility</p:attrName>
                                        </p:attrNameLst>
                                      </p:cBhvr>
                                      <p:to>
                                        <p:strVal val="visible"/>
                                      </p:to>
                                    </p:set>
                                    <p:animEffect transition="in" filter="wipe(left)">
                                      <p:cBhvr>
                                        <p:cTn id="7" dur="500"/>
                                        <p:tgtEl>
                                          <p:spTgt spid="8652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5283">
                                            <p:txEl>
                                              <p:pRg st="2" end="2"/>
                                            </p:txEl>
                                          </p:spTgt>
                                        </p:tgtEl>
                                        <p:attrNameLst>
                                          <p:attrName>style.visibility</p:attrName>
                                        </p:attrNameLst>
                                      </p:cBhvr>
                                      <p:to>
                                        <p:strVal val="visible"/>
                                      </p:to>
                                    </p:set>
                                    <p:animEffect transition="in" filter="wipe(left)">
                                      <p:cBhvr>
                                        <p:cTn id="12" dur="500"/>
                                        <p:tgtEl>
                                          <p:spTgt spid="8652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5283">
                                            <p:txEl>
                                              <p:pRg st="3" end="3"/>
                                            </p:txEl>
                                          </p:spTgt>
                                        </p:tgtEl>
                                        <p:attrNameLst>
                                          <p:attrName>style.visibility</p:attrName>
                                        </p:attrNameLst>
                                      </p:cBhvr>
                                      <p:to>
                                        <p:strVal val="visible"/>
                                      </p:to>
                                    </p:set>
                                    <p:animEffect transition="in" filter="wipe(left)">
                                      <p:cBhvr>
                                        <p:cTn id="17" dur="500"/>
                                        <p:tgtEl>
                                          <p:spTgt spid="86528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5283">
                                            <p:txEl>
                                              <p:pRg st="4" end="4"/>
                                            </p:txEl>
                                          </p:spTgt>
                                        </p:tgtEl>
                                        <p:attrNameLst>
                                          <p:attrName>style.visibility</p:attrName>
                                        </p:attrNameLst>
                                      </p:cBhvr>
                                      <p:to>
                                        <p:strVal val="visible"/>
                                      </p:to>
                                    </p:set>
                                    <p:animEffect transition="in" filter="wipe(left)">
                                      <p:cBhvr>
                                        <p:cTn id="22" dur="500"/>
                                        <p:tgtEl>
                                          <p:spTgt spid="865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283" grpId="0" build="p" bldLvl="5"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6306" name="Rectangle 2"/>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866307" name="Rectangle 3"/>
          <p:cNvSpPr>
            <a:spLocks noGrp="1" noChangeArrowheads="1"/>
          </p:cNvSpPr>
          <p:nvPr>
            <p:ph type="body" idx="1"/>
          </p:nvPr>
        </p:nvSpPr>
        <p:spPr/>
        <p:txBody>
          <a:bodyPr/>
          <a:lstStyle/>
          <a:p>
            <a:pPr marL="515938" lvl="1" indent="-63500"/>
            <a:r>
              <a:rPr lang="en-US" altLang="en-US"/>
              <a:t>I</a:t>
            </a:r>
            <a:r>
              <a:rPr lang="en-US" altLang="en-US" noProof="1"/>
              <a:t>f prices in the </a:t>
            </a:r>
            <a:r>
              <a:rPr lang="en-US" altLang="en-US"/>
              <a:t>United States</a:t>
            </a:r>
            <a:r>
              <a:rPr lang="en-US" altLang="en-US" noProof="1"/>
              <a:t> rise </a:t>
            </a:r>
            <a:r>
              <a:rPr lang="en-US" altLang="en-US"/>
              <a:t>more slowly</a:t>
            </a:r>
            <a:r>
              <a:rPr lang="en-US" altLang="en-US" noProof="1"/>
              <a:t> than those of other countries, </a:t>
            </a:r>
            <a:r>
              <a:rPr lang="en-US" altLang="en-US"/>
              <a:t>people will generally expect the foreign exchange value of the U.S. dollar to rise.</a:t>
            </a:r>
          </a:p>
          <a:p>
            <a:pPr marL="515938" lvl="1" indent="-63500"/>
            <a:r>
              <a:rPr lang="en-US" altLang="en-US"/>
              <a:t>Demand for U.S. dollars will increase, and supply of U.S. dollars will decrease.</a:t>
            </a:r>
          </a:p>
          <a:p>
            <a:pPr marL="515938" lvl="1" indent="-63500"/>
            <a:r>
              <a:rPr lang="en-US" altLang="en-US"/>
              <a:t>The U.S. dollar exchange rate will rise</a:t>
            </a:r>
            <a:r>
              <a:rPr lang="en-US" altLang="en-US" noProof="1"/>
              <a:t>.</a:t>
            </a:r>
            <a:endParaRPr lang="en-US" altLang="en-US"/>
          </a:p>
          <a:p>
            <a:pPr marL="515938" lvl="1" indent="-63500"/>
            <a:r>
              <a:rPr lang="en-US" altLang="en-US"/>
              <a:t>The U.S. dollar appreciates.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6307">
                                            <p:txEl>
                                              <p:pRg st="1" end="1"/>
                                            </p:txEl>
                                          </p:spTgt>
                                        </p:tgtEl>
                                        <p:attrNameLst>
                                          <p:attrName>style.visibility</p:attrName>
                                        </p:attrNameLst>
                                      </p:cBhvr>
                                      <p:to>
                                        <p:strVal val="visible"/>
                                      </p:to>
                                    </p:set>
                                    <p:animEffect transition="in" filter="wipe(left)">
                                      <p:cBhvr>
                                        <p:cTn id="7" dur="500"/>
                                        <p:tgtEl>
                                          <p:spTgt spid="8663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6307">
                                            <p:txEl>
                                              <p:pRg st="2" end="2"/>
                                            </p:txEl>
                                          </p:spTgt>
                                        </p:tgtEl>
                                        <p:attrNameLst>
                                          <p:attrName>style.visibility</p:attrName>
                                        </p:attrNameLst>
                                      </p:cBhvr>
                                      <p:to>
                                        <p:strVal val="visible"/>
                                      </p:to>
                                    </p:set>
                                    <p:animEffect transition="in" filter="wipe(left)">
                                      <p:cBhvr>
                                        <p:cTn id="12" dur="500"/>
                                        <p:tgtEl>
                                          <p:spTgt spid="8663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6307">
                                            <p:txEl>
                                              <p:pRg st="3" end="3"/>
                                            </p:txEl>
                                          </p:spTgt>
                                        </p:tgtEl>
                                        <p:attrNameLst>
                                          <p:attrName>style.visibility</p:attrName>
                                        </p:attrNameLst>
                                      </p:cBhvr>
                                      <p:to>
                                        <p:strVal val="visible"/>
                                      </p:to>
                                    </p:set>
                                    <p:animEffect transition="in" filter="wipe(left)">
                                      <p:cBhvr>
                                        <p:cTn id="17" dur="500"/>
                                        <p:tgtEl>
                                          <p:spTgt spid="866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307" grpId="0" build="p" bldLvl="5"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5538" name="Rectangle 2"/>
          <p:cNvSpPr>
            <a:spLocks noChangeArrowheads="1"/>
          </p:cNvSpPr>
          <p:nvPr/>
        </p:nvSpPr>
        <p:spPr bwMode="auto">
          <a:xfrm>
            <a:off x="304800" y="1981200"/>
            <a:ext cx="3657600" cy="4683125"/>
          </a:xfrm>
          <a:prstGeom prst="rect">
            <a:avLst/>
          </a:prstGeom>
          <a:solidFill>
            <a:schemeClr val="bg1"/>
          </a:solidFill>
          <a:ln w="9525">
            <a:noFill/>
            <a:miter lim="800000"/>
            <a:headEnd/>
            <a:tailEnd/>
          </a:ln>
          <a:effectLst/>
        </p:spPr>
        <p:txBody>
          <a:bodyPr>
            <a:spAutoFit/>
          </a:bodyPr>
          <a:lstStyle/>
          <a:p>
            <a:pPr>
              <a:lnSpc>
                <a:spcPct val="105000"/>
              </a:lnSpc>
              <a:spcBef>
                <a:spcPct val="50000"/>
              </a:spcBef>
            </a:pPr>
            <a:r>
              <a:rPr lang="en-US" altLang="en-US"/>
              <a:t>If we produce at point </a:t>
            </a:r>
            <a:r>
              <a:rPr lang="en-US" altLang="en-US" i="1"/>
              <a:t>J</a:t>
            </a:r>
            <a:r>
              <a:rPr lang="en-US" altLang="en-US"/>
              <a:t>, we produce only cell-phone factories and no cell phones.</a:t>
            </a:r>
          </a:p>
          <a:p>
            <a:pPr>
              <a:lnSpc>
                <a:spcPct val="105000"/>
              </a:lnSpc>
              <a:spcBef>
                <a:spcPct val="50000"/>
              </a:spcBef>
            </a:pPr>
            <a:r>
              <a:rPr lang="en-US" altLang="en-US"/>
              <a:t>If we produce at point </a:t>
            </a:r>
            <a:r>
              <a:rPr lang="en-US" altLang="en-US" i="1"/>
              <a:t>L</a:t>
            </a:r>
            <a:r>
              <a:rPr lang="en-US" altLang="en-US"/>
              <a:t>, we produce cell phones and no cell-phone factories.</a:t>
            </a:r>
          </a:p>
          <a:p>
            <a:pPr>
              <a:lnSpc>
                <a:spcPct val="105000"/>
              </a:lnSpc>
              <a:spcBef>
                <a:spcPct val="50000"/>
              </a:spcBef>
            </a:pPr>
            <a:r>
              <a:rPr lang="en-US" altLang="en-US"/>
              <a:t>And every year, consumption remains at 5 million cell phones.</a:t>
            </a:r>
          </a:p>
        </p:txBody>
      </p:sp>
      <p:sp>
        <p:nvSpPr>
          <p:cNvPr id="705540" name="Rectangle 4"/>
          <p:cNvSpPr>
            <a:spLocks noGrp="1" noChangeArrowheads="1"/>
          </p:cNvSpPr>
          <p:nvPr>
            <p:ph type="title"/>
          </p:nvPr>
        </p:nvSpPr>
        <p:spPr/>
        <p:txBody>
          <a:bodyPr/>
          <a:lstStyle/>
          <a:p>
            <a:r>
              <a:rPr lang="en-US" sz="2400" dirty="0" smtClean="0"/>
              <a:t>ECONOMIC </a:t>
            </a:r>
            <a:r>
              <a:rPr lang="en-US" sz="2400" dirty="0"/>
              <a:t>GROWTH</a:t>
            </a:r>
          </a:p>
        </p:txBody>
      </p:sp>
      <p:pic>
        <p:nvPicPr>
          <p:cNvPr id="705551" name="Picture 15" descr="fig0306a"/>
          <p:cNvPicPr>
            <a:picLocks noChangeAspect="1" noChangeArrowheads="1"/>
          </p:cNvPicPr>
          <p:nvPr/>
        </p:nvPicPr>
        <p:blipFill>
          <a:blip r:embed="rId3"/>
          <a:srcRect/>
          <a:stretch>
            <a:fillRect/>
          </a:stretch>
        </p:blipFill>
        <p:spPr bwMode="auto">
          <a:xfrm>
            <a:off x="4375150" y="1828800"/>
            <a:ext cx="4281488" cy="4610100"/>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5538">
                                            <p:txEl>
                                              <p:pRg st="0" end="0"/>
                                            </p:txEl>
                                          </p:spTgt>
                                        </p:tgtEl>
                                        <p:attrNameLst>
                                          <p:attrName>style.visibility</p:attrName>
                                        </p:attrNameLst>
                                      </p:cBhvr>
                                      <p:to>
                                        <p:strVal val="visible"/>
                                      </p:to>
                                    </p:set>
                                    <p:animEffect transition="in" filter="wipe(left)">
                                      <p:cBhvr>
                                        <p:cTn id="7" dur="1000"/>
                                        <p:tgtEl>
                                          <p:spTgt spid="7055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05538">
                                            <p:txEl>
                                              <p:pRg st="1" end="1"/>
                                            </p:txEl>
                                          </p:spTgt>
                                        </p:tgtEl>
                                        <p:attrNameLst>
                                          <p:attrName>style.visibility</p:attrName>
                                        </p:attrNameLst>
                                      </p:cBhvr>
                                      <p:to>
                                        <p:strVal val="visible"/>
                                      </p:to>
                                    </p:set>
                                    <p:animEffect transition="in" filter="wipe(left)">
                                      <p:cBhvr>
                                        <p:cTn id="12" dur="1000"/>
                                        <p:tgtEl>
                                          <p:spTgt spid="7055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05538">
                                            <p:txEl>
                                              <p:pRg st="2" end="2"/>
                                            </p:txEl>
                                          </p:spTgt>
                                        </p:tgtEl>
                                        <p:attrNameLst>
                                          <p:attrName>style.visibility</p:attrName>
                                        </p:attrNameLst>
                                      </p:cBhvr>
                                      <p:to>
                                        <p:strVal val="visible"/>
                                      </p:to>
                                    </p:set>
                                    <p:animEffect transition="in" filter="wipe(left)">
                                      <p:cBhvr>
                                        <p:cTn id="17" dur="1000"/>
                                        <p:tgtEl>
                                          <p:spTgt spid="7055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0228" name="Rectangle 4"/>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820229" name="Rectangle 5"/>
          <p:cNvSpPr>
            <a:spLocks noGrp="1" noChangeArrowheads="1"/>
          </p:cNvSpPr>
          <p:nvPr>
            <p:ph type="body" idx="1"/>
          </p:nvPr>
        </p:nvSpPr>
        <p:spPr>
          <a:xfrm>
            <a:off x="457200" y="1676400"/>
            <a:ext cx="8001000" cy="5029200"/>
          </a:xfrm>
        </p:spPr>
        <p:txBody>
          <a:bodyPr/>
          <a:lstStyle/>
          <a:p>
            <a:pPr lvl="1">
              <a:buNone/>
            </a:pPr>
            <a:r>
              <a:rPr lang="en-US" altLang="en-US" b="1" dirty="0">
                <a:solidFill>
                  <a:srgbClr val="00468F"/>
                </a:solidFill>
              </a:rPr>
              <a:t>Interest Rate Parity</a:t>
            </a:r>
          </a:p>
          <a:p>
            <a:pPr lvl="1"/>
            <a:r>
              <a:rPr lang="en-US" altLang="en-US" sz="2600" b="1" noProof="1">
                <a:solidFill>
                  <a:srgbClr val="FF0000"/>
                </a:solidFill>
              </a:rPr>
              <a:t>Interest </a:t>
            </a:r>
            <a:r>
              <a:rPr lang="en-US" altLang="en-US" sz="2600" b="1" dirty="0">
                <a:solidFill>
                  <a:srgbClr val="FF0000"/>
                </a:solidFill>
              </a:rPr>
              <a:t>r</a:t>
            </a:r>
            <a:r>
              <a:rPr lang="en-US" altLang="en-US" sz="2600" b="1" noProof="1">
                <a:solidFill>
                  <a:srgbClr val="FF0000"/>
                </a:solidFill>
              </a:rPr>
              <a:t>ate </a:t>
            </a:r>
            <a:r>
              <a:rPr lang="en-US" altLang="en-US" sz="2600" b="1" dirty="0">
                <a:solidFill>
                  <a:srgbClr val="FF0000"/>
                </a:solidFill>
              </a:rPr>
              <a:t>p</a:t>
            </a:r>
            <a:r>
              <a:rPr lang="en-US" altLang="en-US" sz="2600" b="1" noProof="1">
                <a:solidFill>
                  <a:srgbClr val="FF0000"/>
                </a:solidFill>
              </a:rPr>
              <a:t>arity</a:t>
            </a:r>
            <a:r>
              <a:rPr lang="en-US" altLang="en-US" sz="2600" b="1" dirty="0">
                <a:solidFill>
                  <a:srgbClr val="FF0000"/>
                </a:solidFill>
              </a:rPr>
              <a:t> </a:t>
            </a:r>
            <a:r>
              <a:rPr lang="en-US" altLang="en-US" dirty="0"/>
              <a:t>means e</a:t>
            </a:r>
            <a:r>
              <a:rPr lang="en-US" altLang="en-US" noProof="1"/>
              <a:t>qual interest rates</a:t>
            </a:r>
            <a:r>
              <a:rPr lang="en-US" altLang="en-US" noProof="1">
                <a:cs typeface="Arial" pitchFamily="34" charset="0"/>
              </a:rPr>
              <a:t>—</a:t>
            </a:r>
            <a:r>
              <a:rPr lang="en-US" altLang="en-US" noProof="1"/>
              <a:t>a situation in which the interest rate in one currency equals the interest rate in another currency when exchange rate changes are taken into account. </a:t>
            </a:r>
            <a:endParaRPr lang="en-US" altLang="en-US" dirty="0"/>
          </a:p>
          <a:p>
            <a:pPr lvl="1"/>
            <a:endParaRPr lang="en-US" altLang="en-US" dirty="0"/>
          </a:p>
          <a:p>
            <a:pPr lvl="1"/>
            <a:endParaRPr lang="en-US" altLang="en-US" dirty="0"/>
          </a:p>
          <a:p>
            <a:pPr lvl="1"/>
            <a:r>
              <a:rPr lang="en-US" altLang="en-US"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0229">
                                            <p:txEl>
                                              <p:pRg st="1" end="1"/>
                                            </p:txEl>
                                          </p:spTgt>
                                        </p:tgtEl>
                                        <p:attrNameLst>
                                          <p:attrName>style.visibility</p:attrName>
                                        </p:attrNameLst>
                                      </p:cBhvr>
                                      <p:to>
                                        <p:strVal val="visible"/>
                                      </p:to>
                                    </p:set>
                                    <p:animEffect transition="in" filter="wipe(left)">
                                      <p:cBhvr>
                                        <p:cTn id="7" dur="500"/>
                                        <p:tgtEl>
                                          <p:spTgt spid="82022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0229">
                                            <p:txEl>
                                              <p:pRg st="4" end="4"/>
                                            </p:txEl>
                                          </p:spTgt>
                                        </p:tgtEl>
                                        <p:attrNameLst>
                                          <p:attrName>style.visibility</p:attrName>
                                        </p:attrNameLst>
                                      </p:cBhvr>
                                      <p:to>
                                        <p:strVal val="visible"/>
                                      </p:to>
                                    </p:set>
                                    <p:animEffect transition="in" filter="wipe(left)">
                                      <p:cBhvr>
                                        <p:cTn id="12" dur="500"/>
                                        <p:tgtEl>
                                          <p:spTgt spid="8202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9" grpId="0" build="p" bldLvl="5"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7330" name="Rectangle 2"/>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867331" name="Rectangle 3"/>
          <p:cNvSpPr>
            <a:spLocks noGrp="1" noChangeArrowheads="1"/>
          </p:cNvSpPr>
          <p:nvPr>
            <p:ph type="body" idx="1"/>
          </p:nvPr>
        </p:nvSpPr>
        <p:spPr>
          <a:xfrm>
            <a:off x="457200" y="1905000"/>
            <a:ext cx="8001000" cy="4648200"/>
          </a:xfrm>
        </p:spPr>
        <p:txBody>
          <a:bodyPr/>
          <a:lstStyle/>
          <a:p>
            <a:pPr lvl="1"/>
            <a:r>
              <a:rPr lang="en-US" altLang="en-US"/>
              <a:t>Suppose a Canadian dollar deposit in a Toronto bank earns 5 percent a year and the U.S. dollar deposit in New York earns 3 percent a year.</a:t>
            </a:r>
          </a:p>
          <a:p>
            <a:pPr lvl="1"/>
            <a:r>
              <a:rPr lang="en-US" altLang="en-US"/>
              <a:t>If people expect the Canadian dollar to depreciate by 2 percent in a year, then the expected fall in the value of the Canadian dollar must be subtracted to calculate the net return on the Canadian dollar deposit.</a:t>
            </a:r>
          </a:p>
          <a:p>
            <a:pPr lvl="1"/>
            <a:r>
              <a:rPr lang="en-US" altLang="en-US"/>
              <a:t>The net return on the Canadian dollar deposit is 3 percent (5 percent minus 2 percent) a year. Interest rate parity holds.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7331">
                                            <p:txEl>
                                              <p:pRg st="1" end="1"/>
                                            </p:txEl>
                                          </p:spTgt>
                                        </p:tgtEl>
                                        <p:attrNameLst>
                                          <p:attrName>style.visibility</p:attrName>
                                        </p:attrNameLst>
                                      </p:cBhvr>
                                      <p:to>
                                        <p:strVal val="visible"/>
                                      </p:to>
                                    </p:set>
                                    <p:animEffect transition="in" filter="wipe(left)">
                                      <p:cBhvr>
                                        <p:cTn id="7" dur="500"/>
                                        <p:tgtEl>
                                          <p:spTgt spid="8673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7331">
                                            <p:txEl>
                                              <p:pRg st="2" end="2"/>
                                            </p:txEl>
                                          </p:spTgt>
                                        </p:tgtEl>
                                        <p:attrNameLst>
                                          <p:attrName>style.visibility</p:attrName>
                                        </p:attrNameLst>
                                      </p:cBhvr>
                                      <p:to>
                                        <p:strVal val="visible"/>
                                      </p:to>
                                    </p:set>
                                    <p:animEffect transition="in" filter="wipe(left)">
                                      <p:cBhvr>
                                        <p:cTn id="12" dur="500"/>
                                        <p:tgtEl>
                                          <p:spTgt spid="8673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7331" grpId="0" build="p" bldLvl="5"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8354" name="Rectangle 1026"/>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868355" name="Rectangle 1027"/>
          <p:cNvSpPr>
            <a:spLocks noGrp="1" noChangeArrowheads="1"/>
          </p:cNvSpPr>
          <p:nvPr>
            <p:ph type="body" idx="1"/>
          </p:nvPr>
        </p:nvSpPr>
        <p:spPr>
          <a:xfrm>
            <a:off x="457200" y="2133600"/>
            <a:ext cx="8001000" cy="3048000"/>
          </a:xfrm>
        </p:spPr>
        <p:txBody>
          <a:bodyPr/>
          <a:lstStyle/>
          <a:p>
            <a:pPr lvl="1"/>
            <a:r>
              <a:rPr lang="en-US" altLang="en-US"/>
              <a:t>Adjusted for risk, interest rate parity always holds.</a:t>
            </a:r>
          </a:p>
          <a:p>
            <a:pPr lvl="1"/>
            <a:r>
              <a:rPr lang="en-US" altLang="en-US"/>
              <a:t>Traders in the foreign exchange market move their funds into the currencies that earn the highest return.</a:t>
            </a:r>
          </a:p>
          <a:p>
            <a:pPr lvl="1"/>
            <a:r>
              <a:rPr lang="en-US" altLang="en-US"/>
              <a:t>This action of buying and selling currencies brings about interest rate parity.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8355">
                                            <p:txEl>
                                              <p:pRg st="1" end="1"/>
                                            </p:txEl>
                                          </p:spTgt>
                                        </p:tgtEl>
                                        <p:attrNameLst>
                                          <p:attrName>style.visibility</p:attrName>
                                        </p:attrNameLst>
                                      </p:cBhvr>
                                      <p:to>
                                        <p:strVal val="visible"/>
                                      </p:to>
                                    </p:set>
                                    <p:animEffect transition="in" filter="wipe(left)">
                                      <p:cBhvr>
                                        <p:cTn id="7" dur="500"/>
                                        <p:tgtEl>
                                          <p:spTgt spid="8683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8355">
                                            <p:txEl>
                                              <p:pRg st="2" end="2"/>
                                            </p:txEl>
                                          </p:spTgt>
                                        </p:tgtEl>
                                        <p:attrNameLst>
                                          <p:attrName>style.visibility</p:attrName>
                                        </p:attrNameLst>
                                      </p:cBhvr>
                                      <p:to>
                                        <p:strVal val="visible"/>
                                      </p:to>
                                    </p:set>
                                    <p:animEffect transition="in" filter="wipe(left)">
                                      <p:cBhvr>
                                        <p:cTn id="12" dur="500"/>
                                        <p:tgtEl>
                                          <p:spTgt spid="8683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355" grpId="0" build="p" bldLvl="5"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2276" name="Rectangle 4"/>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822277" name="Rectangle 5"/>
          <p:cNvSpPr>
            <a:spLocks noGrp="1" noChangeArrowheads="1"/>
          </p:cNvSpPr>
          <p:nvPr>
            <p:ph type="body" idx="1"/>
          </p:nvPr>
        </p:nvSpPr>
        <p:spPr>
          <a:xfrm>
            <a:off x="381000" y="1828800"/>
            <a:ext cx="8229600" cy="4572000"/>
          </a:xfrm>
        </p:spPr>
        <p:txBody>
          <a:bodyPr/>
          <a:lstStyle/>
          <a:p>
            <a:pPr>
              <a:lnSpc>
                <a:spcPct val="90000"/>
              </a:lnSpc>
            </a:pPr>
            <a:r>
              <a:rPr lang="en-US" altLang="en-US"/>
              <a:t>Monetary Policy and</a:t>
            </a:r>
            <a:r>
              <a:rPr lang="en-US" altLang="en-US" noProof="1"/>
              <a:t> the Exchange </a:t>
            </a:r>
            <a:r>
              <a:rPr lang="en-US" altLang="en-US"/>
              <a:t>Ra</a:t>
            </a:r>
            <a:r>
              <a:rPr lang="en-US" altLang="en-US" noProof="1"/>
              <a:t>t</a:t>
            </a:r>
            <a:r>
              <a:rPr lang="en-US" altLang="en-US"/>
              <a:t>e</a:t>
            </a:r>
            <a:endParaRPr lang="en-US" altLang="en-US" noProof="1"/>
          </a:p>
          <a:p>
            <a:pPr lvl="1">
              <a:lnSpc>
                <a:spcPct val="100000"/>
              </a:lnSpc>
            </a:pPr>
            <a:r>
              <a:rPr lang="en-US" altLang="en-US"/>
              <a:t>Monetary policy influence the U.S. </a:t>
            </a:r>
            <a:r>
              <a:rPr lang="en-US" altLang="en-US" noProof="1"/>
              <a:t>interest rate</a:t>
            </a:r>
            <a:r>
              <a:rPr lang="en-US" altLang="en-US"/>
              <a:t>, so the Fed’s actions influence the U.S. dollar exchange rate.</a:t>
            </a:r>
            <a:endParaRPr lang="en-US" altLang="en-US" noProof="1"/>
          </a:p>
          <a:p>
            <a:pPr lvl="1">
              <a:lnSpc>
                <a:spcPct val="100000"/>
              </a:lnSpc>
            </a:pPr>
            <a:r>
              <a:rPr lang="en-US" altLang="en-US"/>
              <a:t>If</a:t>
            </a:r>
            <a:r>
              <a:rPr lang="en-US" altLang="en-US" noProof="1"/>
              <a:t> </a:t>
            </a:r>
            <a:r>
              <a:rPr lang="en-US" altLang="en-US"/>
              <a:t>the U.S. </a:t>
            </a:r>
            <a:r>
              <a:rPr lang="en-US" altLang="en-US" noProof="1"/>
              <a:t>interest rate rises relative to those in other countries, the </a:t>
            </a:r>
            <a:r>
              <a:rPr lang="en-US" altLang="en-US"/>
              <a:t>value of the </a:t>
            </a:r>
            <a:r>
              <a:rPr lang="en-US" altLang="en-US" noProof="1"/>
              <a:t>U.S. dollar rises</a:t>
            </a:r>
            <a:r>
              <a:rPr lang="en-US" altLang="en-US"/>
              <a:t> on the foreign exchange market</a:t>
            </a:r>
            <a:r>
              <a:rPr lang="en-US" altLang="en-US" noProof="1"/>
              <a:t>.</a:t>
            </a:r>
            <a:endParaRPr lang="en-US" altLang="en-US"/>
          </a:p>
          <a:p>
            <a:pPr lvl="1">
              <a:lnSpc>
                <a:spcPct val="100000"/>
              </a:lnSpc>
            </a:pPr>
            <a:r>
              <a:rPr lang="en-US" altLang="en-US"/>
              <a:t>If</a:t>
            </a:r>
            <a:r>
              <a:rPr lang="en-US" altLang="en-US" noProof="1"/>
              <a:t> </a:t>
            </a:r>
            <a:r>
              <a:rPr lang="en-US" altLang="en-US"/>
              <a:t>foreign </a:t>
            </a:r>
            <a:r>
              <a:rPr lang="en-US" altLang="en-US" noProof="1"/>
              <a:t>interest rate rises relative to </a:t>
            </a:r>
            <a:r>
              <a:rPr lang="en-US" altLang="en-US"/>
              <a:t>U.S. interest rate</a:t>
            </a:r>
            <a:r>
              <a:rPr lang="en-US" altLang="en-US" noProof="1"/>
              <a:t>, the </a:t>
            </a:r>
            <a:r>
              <a:rPr lang="en-US" altLang="en-US"/>
              <a:t>value of the </a:t>
            </a:r>
            <a:r>
              <a:rPr lang="en-US" altLang="en-US" noProof="1"/>
              <a:t>U.S. dollar </a:t>
            </a:r>
            <a:r>
              <a:rPr lang="en-US" altLang="en-US"/>
              <a:t>fall</a:t>
            </a:r>
            <a:r>
              <a:rPr lang="en-US" altLang="en-US" noProof="1"/>
              <a:t>s</a:t>
            </a:r>
            <a:r>
              <a:rPr lang="en-US" altLang="en-US"/>
              <a:t> on the foreign exchange market</a:t>
            </a:r>
            <a:r>
              <a:rPr lang="en-US" altLang="en-US" noProof="1"/>
              <a:t>.</a:t>
            </a:r>
            <a:endParaRPr lang="en-US" altLang="en-US"/>
          </a:p>
          <a:p>
            <a:pPr lvl="1">
              <a:lnSpc>
                <a:spcPct val="100000"/>
              </a:lnSpc>
            </a:pPr>
            <a:r>
              <a:rPr lang="en-US" altLang="en-US"/>
              <a:t>So the exchange rate responds to monetary policy.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2277">
                                            <p:txEl>
                                              <p:pRg st="1" end="1"/>
                                            </p:txEl>
                                          </p:spTgt>
                                        </p:tgtEl>
                                        <p:attrNameLst>
                                          <p:attrName>style.visibility</p:attrName>
                                        </p:attrNameLst>
                                      </p:cBhvr>
                                      <p:to>
                                        <p:strVal val="visible"/>
                                      </p:to>
                                    </p:set>
                                    <p:animEffect transition="in" filter="wipe(left)">
                                      <p:cBhvr>
                                        <p:cTn id="7" dur="500"/>
                                        <p:tgtEl>
                                          <p:spTgt spid="82227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2277">
                                            <p:txEl>
                                              <p:pRg st="2" end="2"/>
                                            </p:txEl>
                                          </p:spTgt>
                                        </p:tgtEl>
                                        <p:attrNameLst>
                                          <p:attrName>style.visibility</p:attrName>
                                        </p:attrNameLst>
                                      </p:cBhvr>
                                      <p:to>
                                        <p:strVal val="visible"/>
                                      </p:to>
                                    </p:set>
                                    <p:animEffect transition="in" filter="wipe(left)">
                                      <p:cBhvr>
                                        <p:cTn id="12" dur="500"/>
                                        <p:tgtEl>
                                          <p:spTgt spid="82227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2277">
                                            <p:txEl>
                                              <p:pRg st="3" end="3"/>
                                            </p:txEl>
                                          </p:spTgt>
                                        </p:tgtEl>
                                        <p:attrNameLst>
                                          <p:attrName>style.visibility</p:attrName>
                                        </p:attrNameLst>
                                      </p:cBhvr>
                                      <p:to>
                                        <p:strVal val="visible"/>
                                      </p:to>
                                    </p:set>
                                    <p:animEffect transition="in" filter="wipe(left)">
                                      <p:cBhvr>
                                        <p:cTn id="17" dur="500"/>
                                        <p:tgtEl>
                                          <p:spTgt spid="82227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2277">
                                            <p:txEl>
                                              <p:pRg st="4" end="4"/>
                                            </p:txEl>
                                          </p:spTgt>
                                        </p:tgtEl>
                                        <p:attrNameLst>
                                          <p:attrName>style.visibility</p:attrName>
                                        </p:attrNameLst>
                                      </p:cBhvr>
                                      <p:to>
                                        <p:strVal val="visible"/>
                                      </p:to>
                                    </p:set>
                                    <p:animEffect transition="in" filter="wipe(left)">
                                      <p:cBhvr>
                                        <p:cTn id="22" dur="500"/>
                                        <p:tgtEl>
                                          <p:spTgt spid="8222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7" grpId="0" build="p" bldLvl="5"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3300" name="Rectangle 1028"/>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823301" name="Rectangle 1029"/>
          <p:cNvSpPr>
            <a:spLocks noGrp="1" noChangeArrowheads="1"/>
          </p:cNvSpPr>
          <p:nvPr>
            <p:ph type="body" idx="1"/>
          </p:nvPr>
        </p:nvSpPr>
        <p:spPr/>
        <p:txBody>
          <a:bodyPr/>
          <a:lstStyle/>
          <a:p>
            <a:pPr>
              <a:lnSpc>
                <a:spcPct val="90000"/>
              </a:lnSpc>
            </a:pPr>
            <a:r>
              <a:rPr lang="en-US" altLang="en-US"/>
              <a:t>Pegging the Exchange Rate</a:t>
            </a:r>
          </a:p>
          <a:p>
            <a:pPr lvl="1">
              <a:lnSpc>
                <a:spcPct val="100000"/>
              </a:lnSpc>
            </a:pPr>
            <a:r>
              <a:rPr lang="en-US" altLang="en-US" noProof="1"/>
              <a:t>But the Fed can intervene directly in the foreign exchange market</a:t>
            </a:r>
            <a:r>
              <a:rPr lang="en-US" altLang="en-US"/>
              <a:t> to influence the exchange rate.</a:t>
            </a:r>
          </a:p>
          <a:p>
            <a:pPr lvl="1">
              <a:lnSpc>
                <a:spcPct val="100000"/>
              </a:lnSpc>
            </a:pPr>
            <a:r>
              <a:rPr lang="en-US" altLang="en-US"/>
              <a:t>The Fed can</a:t>
            </a:r>
            <a:r>
              <a:rPr lang="en-US" altLang="en-US" noProof="1"/>
              <a:t> try to smooth out fluctuations in the exchange rate</a:t>
            </a:r>
            <a:r>
              <a:rPr lang="en-US" altLang="en-US"/>
              <a:t> by changing the supply of U.S. dollars</a:t>
            </a:r>
            <a:r>
              <a:rPr lang="en-US" altLang="en-US" noProof="1"/>
              <a:t>.</a:t>
            </a:r>
            <a:endParaRPr lang="en-US" altLang="en-US"/>
          </a:p>
          <a:p>
            <a:pPr lvl="1">
              <a:lnSpc>
                <a:spcPct val="100000"/>
              </a:lnSpc>
            </a:pPr>
            <a:r>
              <a:rPr lang="en-US" altLang="en-US"/>
              <a:t>The Fed changes the supply of U.S. dollars on the foreign exchange market by</a:t>
            </a:r>
            <a:r>
              <a:rPr lang="en-US" altLang="en-US" noProof="1"/>
              <a:t> buy</a:t>
            </a:r>
            <a:r>
              <a:rPr lang="en-US" altLang="en-US"/>
              <a:t>ing</a:t>
            </a:r>
            <a:r>
              <a:rPr lang="en-US" altLang="en-US" noProof="1"/>
              <a:t> or sell</a:t>
            </a:r>
            <a:r>
              <a:rPr lang="en-US" altLang="en-US"/>
              <a:t>ing</a:t>
            </a:r>
            <a:r>
              <a:rPr lang="en-US" altLang="en-US" noProof="1"/>
              <a:t> </a:t>
            </a:r>
            <a:r>
              <a:rPr lang="en-US" altLang="en-US"/>
              <a:t>U.S. </a:t>
            </a:r>
            <a:r>
              <a:rPr lang="en-US" altLang="en-US" noProof="1"/>
              <a:t>dollars. </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3301">
                                            <p:txEl>
                                              <p:pRg st="1" end="1"/>
                                            </p:txEl>
                                          </p:spTgt>
                                        </p:tgtEl>
                                        <p:attrNameLst>
                                          <p:attrName>style.visibility</p:attrName>
                                        </p:attrNameLst>
                                      </p:cBhvr>
                                      <p:to>
                                        <p:strVal val="visible"/>
                                      </p:to>
                                    </p:set>
                                    <p:animEffect transition="in" filter="wipe(left)">
                                      <p:cBhvr>
                                        <p:cTn id="7" dur="500"/>
                                        <p:tgtEl>
                                          <p:spTgt spid="82330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3301">
                                            <p:txEl>
                                              <p:pRg st="2" end="2"/>
                                            </p:txEl>
                                          </p:spTgt>
                                        </p:tgtEl>
                                        <p:attrNameLst>
                                          <p:attrName>style.visibility</p:attrName>
                                        </p:attrNameLst>
                                      </p:cBhvr>
                                      <p:to>
                                        <p:strVal val="visible"/>
                                      </p:to>
                                    </p:set>
                                    <p:animEffect transition="in" filter="wipe(left)">
                                      <p:cBhvr>
                                        <p:cTn id="12" dur="500"/>
                                        <p:tgtEl>
                                          <p:spTgt spid="82330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3301">
                                            <p:txEl>
                                              <p:pRg st="3" end="3"/>
                                            </p:txEl>
                                          </p:spTgt>
                                        </p:tgtEl>
                                        <p:attrNameLst>
                                          <p:attrName>style.visibility</p:attrName>
                                        </p:attrNameLst>
                                      </p:cBhvr>
                                      <p:to>
                                        <p:strVal val="visible"/>
                                      </p:to>
                                    </p:set>
                                    <p:animEffect transition="in" filter="wipe(left)">
                                      <p:cBhvr>
                                        <p:cTn id="17" dur="500"/>
                                        <p:tgtEl>
                                          <p:spTgt spid="8233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301" grpId="0" build="p" bldLvl="5" autoUpdateAnimBg="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Text Box 2"/>
          <p:cNvSpPr txBox="1">
            <a:spLocks noChangeArrowheads="1"/>
          </p:cNvSpPr>
          <p:nvPr/>
        </p:nvSpPr>
        <p:spPr bwMode="auto">
          <a:xfrm>
            <a:off x="261938" y="1768475"/>
            <a:ext cx="3852862" cy="822325"/>
          </a:xfrm>
          <a:prstGeom prst="rect">
            <a:avLst/>
          </a:prstGeom>
          <a:noFill/>
          <a:ln w="9525">
            <a:noFill/>
            <a:miter lim="800000"/>
            <a:headEnd/>
            <a:tailEnd/>
          </a:ln>
          <a:effectLst/>
        </p:spPr>
        <p:txBody>
          <a:bodyPr>
            <a:spAutoFit/>
          </a:bodyPr>
          <a:lstStyle/>
          <a:p>
            <a:r>
              <a:rPr lang="en-US" altLang="en-US"/>
              <a:t>Figure 19.7 shows foreign market intervention.</a:t>
            </a:r>
          </a:p>
        </p:txBody>
      </p:sp>
      <p:pic>
        <p:nvPicPr>
          <p:cNvPr id="824324" name="Picture 4" descr="fig2107a"/>
          <p:cNvPicPr>
            <a:picLocks noChangeAspect="1" noChangeArrowheads="1"/>
          </p:cNvPicPr>
          <p:nvPr/>
        </p:nvPicPr>
        <p:blipFill>
          <a:blip r:embed="rId3"/>
          <a:srcRect/>
          <a:stretch>
            <a:fillRect/>
          </a:stretch>
        </p:blipFill>
        <p:spPr bwMode="auto">
          <a:xfrm>
            <a:off x="4267200" y="1828800"/>
            <a:ext cx="4708525" cy="4926013"/>
          </a:xfrm>
          <a:prstGeom prst="rect">
            <a:avLst/>
          </a:prstGeom>
          <a:noFill/>
        </p:spPr>
      </p:pic>
      <p:pic>
        <p:nvPicPr>
          <p:cNvPr id="824325" name="Picture 5" descr="fig2107b"/>
          <p:cNvPicPr>
            <a:picLocks noChangeAspect="1" noChangeArrowheads="1"/>
          </p:cNvPicPr>
          <p:nvPr/>
        </p:nvPicPr>
        <p:blipFill>
          <a:blip r:embed="rId4"/>
          <a:srcRect/>
          <a:stretch>
            <a:fillRect/>
          </a:stretch>
        </p:blipFill>
        <p:spPr bwMode="auto">
          <a:xfrm>
            <a:off x="4267200" y="1828800"/>
            <a:ext cx="4708525" cy="4926013"/>
          </a:xfrm>
          <a:prstGeom prst="rect">
            <a:avLst/>
          </a:prstGeom>
          <a:noFill/>
        </p:spPr>
      </p:pic>
      <p:pic>
        <p:nvPicPr>
          <p:cNvPr id="824326" name="Picture 6" descr="fig2107c"/>
          <p:cNvPicPr>
            <a:picLocks noChangeAspect="1" noChangeArrowheads="1"/>
          </p:cNvPicPr>
          <p:nvPr/>
        </p:nvPicPr>
        <p:blipFill>
          <a:blip r:embed="rId5"/>
          <a:srcRect/>
          <a:stretch>
            <a:fillRect/>
          </a:stretch>
        </p:blipFill>
        <p:spPr bwMode="auto">
          <a:xfrm>
            <a:off x="4267200" y="1828800"/>
            <a:ext cx="4708525" cy="4926013"/>
          </a:xfrm>
          <a:prstGeom prst="rect">
            <a:avLst/>
          </a:prstGeom>
          <a:noFill/>
        </p:spPr>
      </p:pic>
      <p:pic>
        <p:nvPicPr>
          <p:cNvPr id="824327" name="Picture 7" descr="fig2107d"/>
          <p:cNvPicPr>
            <a:picLocks noChangeAspect="1" noChangeArrowheads="1"/>
          </p:cNvPicPr>
          <p:nvPr/>
        </p:nvPicPr>
        <p:blipFill>
          <a:blip r:embed="rId6"/>
          <a:srcRect/>
          <a:stretch>
            <a:fillRect/>
          </a:stretch>
        </p:blipFill>
        <p:spPr bwMode="auto">
          <a:xfrm>
            <a:off x="4267200" y="1828800"/>
            <a:ext cx="4708525" cy="4926013"/>
          </a:xfrm>
          <a:prstGeom prst="rect">
            <a:avLst/>
          </a:prstGeom>
          <a:noFill/>
        </p:spPr>
      </p:pic>
      <p:pic>
        <p:nvPicPr>
          <p:cNvPr id="824328" name="Picture 8" descr="fig2107e"/>
          <p:cNvPicPr>
            <a:picLocks noChangeAspect="1" noChangeArrowheads="1"/>
          </p:cNvPicPr>
          <p:nvPr/>
        </p:nvPicPr>
        <p:blipFill>
          <a:blip r:embed="rId7"/>
          <a:srcRect/>
          <a:stretch>
            <a:fillRect/>
          </a:stretch>
        </p:blipFill>
        <p:spPr bwMode="auto">
          <a:xfrm>
            <a:off x="4267200" y="1828800"/>
            <a:ext cx="4708525" cy="4926013"/>
          </a:xfrm>
          <a:prstGeom prst="rect">
            <a:avLst/>
          </a:prstGeom>
          <a:noFill/>
        </p:spPr>
      </p:pic>
      <p:sp>
        <p:nvSpPr>
          <p:cNvPr id="824332" name="Text Box 12"/>
          <p:cNvSpPr txBox="1">
            <a:spLocks noChangeArrowheads="1"/>
          </p:cNvSpPr>
          <p:nvPr/>
        </p:nvSpPr>
        <p:spPr bwMode="auto">
          <a:xfrm>
            <a:off x="76200" y="4451350"/>
            <a:ext cx="4175125" cy="1552575"/>
          </a:xfrm>
          <a:prstGeom prst="rect">
            <a:avLst/>
          </a:prstGeom>
          <a:noFill/>
          <a:ln w="9525">
            <a:noFill/>
            <a:miter lim="800000"/>
            <a:headEnd/>
            <a:tailEnd/>
          </a:ln>
          <a:effectLst/>
        </p:spPr>
        <p:txBody>
          <a:bodyPr>
            <a:spAutoFit/>
          </a:bodyPr>
          <a:lstStyle/>
          <a:p>
            <a:pPr marL="461963" indent="-406400"/>
            <a:r>
              <a:rPr lang="en-US" altLang="en-US" b="1"/>
              <a:t>1. </a:t>
            </a:r>
            <a:r>
              <a:rPr lang="en-US" altLang="en-US">
                <a:solidFill>
                  <a:srgbClr val="FFFFFF"/>
                </a:solidFill>
              </a:rPr>
              <a:t> </a:t>
            </a:r>
            <a:r>
              <a:rPr lang="en-US" altLang="en-US">
                <a:solidFill>
                  <a:srgbClr val="000000"/>
                </a:solidFill>
              </a:rPr>
              <a:t>If demand increases from </a:t>
            </a:r>
            <a:r>
              <a:rPr lang="en-US" altLang="en-US" i="1">
                <a:solidFill>
                  <a:srgbClr val="000000"/>
                </a:solidFill>
              </a:rPr>
              <a:t>D</a:t>
            </a:r>
            <a:r>
              <a:rPr lang="en-US" altLang="en-US" baseline="-25000">
                <a:solidFill>
                  <a:srgbClr val="000000"/>
                </a:solidFill>
              </a:rPr>
              <a:t>0</a:t>
            </a:r>
            <a:r>
              <a:rPr lang="en-US" altLang="en-US">
                <a:solidFill>
                  <a:srgbClr val="000000"/>
                </a:solidFill>
              </a:rPr>
              <a:t> to </a:t>
            </a:r>
            <a:r>
              <a:rPr lang="en-US" altLang="en-US" i="1">
                <a:solidFill>
                  <a:srgbClr val="000000"/>
                </a:solidFill>
              </a:rPr>
              <a:t>D</a:t>
            </a:r>
            <a:r>
              <a:rPr lang="en-US" altLang="en-US" baseline="-25000">
                <a:solidFill>
                  <a:srgbClr val="000000"/>
                </a:solidFill>
              </a:rPr>
              <a:t>1</a:t>
            </a:r>
            <a:r>
              <a:rPr lang="en-US" altLang="en-US">
                <a:solidFill>
                  <a:srgbClr val="000000"/>
                </a:solidFill>
              </a:rPr>
              <a:t>, the Fed sells U.S. dollars to increase the supply of dollars.</a:t>
            </a:r>
            <a:endParaRPr lang="en-US" altLang="en-US">
              <a:solidFill>
                <a:srgbClr val="1566B0"/>
              </a:solidFill>
            </a:endParaRPr>
          </a:p>
        </p:txBody>
      </p:sp>
      <p:sp>
        <p:nvSpPr>
          <p:cNvPr id="824335" name="Rectangle 15"/>
          <p:cNvSpPr>
            <a:spLocks noGrp="1" noChangeArrowheads="1"/>
          </p:cNvSpPr>
          <p:nvPr>
            <p:ph type="title"/>
          </p:nvPr>
        </p:nvSpPr>
        <p:spPr/>
        <p:txBody>
          <a:bodyPr/>
          <a:lstStyle/>
          <a:p>
            <a:r>
              <a:rPr lang="en-US" dirty="0" smtClean="0"/>
              <a:t>THE </a:t>
            </a:r>
            <a:r>
              <a:rPr lang="en-US" dirty="0"/>
              <a:t>EXCHANGE RATE</a:t>
            </a:r>
          </a:p>
        </p:txBody>
      </p:sp>
      <p:sp>
        <p:nvSpPr>
          <p:cNvPr id="824337" name="Text Box 17"/>
          <p:cNvSpPr txBox="1">
            <a:spLocks noChangeArrowheads="1"/>
          </p:cNvSpPr>
          <p:nvPr/>
        </p:nvSpPr>
        <p:spPr bwMode="auto">
          <a:xfrm>
            <a:off x="261938" y="2927350"/>
            <a:ext cx="3852862" cy="1187450"/>
          </a:xfrm>
          <a:prstGeom prst="rect">
            <a:avLst/>
          </a:prstGeom>
          <a:noFill/>
          <a:ln w="9525">
            <a:noFill/>
            <a:miter lim="800000"/>
            <a:headEnd/>
            <a:tailEnd/>
          </a:ln>
          <a:effectLst/>
        </p:spPr>
        <p:txBody>
          <a:bodyPr>
            <a:spAutoFit/>
          </a:bodyPr>
          <a:lstStyle/>
          <a:p>
            <a:r>
              <a:rPr lang="en-US" altLang="en-US"/>
              <a:t>Suppose that the Fed’s target exchange rate is 0.80 euros per dollar.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4325"/>
                                        </p:tgtEl>
                                        <p:attrNameLst>
                                          <p:attrName>style.visibility</p:attrName>
                                        </p:attrNameLst>
                                      </p:cBhvr>
                                      <p:to>
                                        <p:strVal val="visible"/>
                                      </p:to>
                                    </p:set>
                                    <p:animEffect transition="in" filter="wipe(left)">
                                      <p:cBhvr>
                                        <p:cTn id="7" dur="500"/>
                                        <p:tgtEl>
                                          <p:spTgt spid="8243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4337"/>
                                        </p:tgtEl>
                                        <p:attrNameLst>
                                          <p:attrName>style.visibility</p:attrName>
                                        </p:attrNameLst>
                                      </p:cBhvr>
                                      <p:to>
                                        <p:strVal val="visible"/>
                                      </p:to>
                                    </p:set>
                                    <p:animEffect transition="in" filter="wipe(left)">
                                      <p:cBhvr>
                                        <p:cTn id="12" dur="500"/>
                                        <p:tgtEl>
                                          <p:spTgt spid="824337"/>
                                        </p:tgtEl>
                                      </p:cBhvr>
                                    </p:animEffect>
                                  </p:childTnLst>
                                </p:cTn>
                              </p:par>
                            </p:childTnLst>
                          </p:cTn>
                        </p:par>
                        <p:par>
                          <p:cTn id="13" fill="hold">
                            <p:stCondLst>
                              <p:cond delay="500"/>
                            </p:stCondLst>
                            <p:childTnLst>
                              <p:par>
                                <p:cTn id="14" presetID="22" presetClass="entr" presetSubtype="8" fill="hold" nodeType="afterEffect">
                                  <p:stCondLst>
                                    <p:cond delay="1000"/>
                                  </p:stCondLst>
                                  <p:childTnLst>
                                    <p:set>
                                      <p:cBhvr>
                                        <p:cTn id="15" dur="1" fill="hold">
                                          <p:stCondLst>
                                            <p:cond delay="0"/>
                                          </p:stCondLst>
                                        </p:cTn>
                                        <p:tgtEl>
                                          <p:spTgt spid="824326"/>
                                        </p:tgtEl>
                                        <p:attrNameLst>
                                          <p:attrName>style.visibility</p:attrName>
                                        </p:attrNameLst>
                                      </p:cBhvr>
                                      <p:to>
                                        <p:strVal val="visible"/>
                                      </p:to>
                                    </p:set>
                                    <p:animEffect transition="in" filter="wipe(left)">
                                      <p:cBhvr>
                                        <p:cTn id="16" dur="500"/>
                                        <p:tgtEl>
                                          <p:spTgt spid="8243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24332"/>
                                        </p:tgtEl>
                                        <p:attrNameLst>
                                          <p:attrName>style.visibility</p:attrName>
                                        </p:attrNameLst>
                                      </p:cBhvr>
                                      <p:to>
                                        <p:strVal val="visible"/>
                                      </p:to>
                                    </p:set>
                                    <p:animEffect transition="in" filter="wipe(left)">
                                      <p:cBhvr>
                                        <p:cTn id="21" dur="500"/>
                                        <p:tgtEl>
                                          <p:spTgt spid="824332"/>
                                        </p:tgtEl>
                                      </p:cBhvr>
                                    </p:animEffect>
                                  </p:childTnLst>
                                </p:cTn>
                              </p:par>
                            </p:childTnLst>
                          </p:cTn>
                        </p:par>
                        <p:par>
                          <p:cTn id="22" fill="hold">
                            <p:stCondLst>
                              <p:cond delay="500"/>
                            </p:stCondLst>
                            <p:childTnLst>
                              <p:par>
                                <p:cTn id="23" presetID="22" presetClass="entr" presetSubtype="8" fill="hold" nodeType="afterEffect">
                                  <p:stCondLst>
                                    <p:cond delay="1000"/>
                                  </p:stCondLst>
                                  <p:childTnLst>
                                    <p:set>
                                      <p:cBhvr>
                                        <p:cTn id="24" dur="1" fill="hold">
                                          <p:stCondLst>
                                            <p:cond delay="0"/>
                                          </p:stCondLst>
                                        </p:cTn>
                                        <p:tgtEl>
                                          <p:spTgt spid="824327"/>
                                        </p:tgtEl>
                                        <p:attrNameLst>
                                          <p:attrName>style.visibility</p:attrName>
                                        </p:attrNameLst>
                                      </p:cBhvr>
                                      <p:to>
                                        <p:strVal val="visible"/>
                                      </p:to>
                                    </p:set>
                                    <p:animEffect transition="in" filter="wipe(left)">
                                      <p:cBhvr>
                                        <p:cTn id="25" dur="500"/>
                                        <p:tgtEl>
                                          <p:spTgt spid="824327"/>
                                        </p:tgtEl>
                                      </p:cBhvr>
                                    </p:animEffect>
                                  </p:childTnLst>
                                </p:cTn>
                              </p:par>
                            </p:childTnLst>
                          </p:cTn>
                        </p:par>
                        <p:par>
                          <p:cTn id="26" fill="hold">
                            <p:stCondLst>
                              <p:cond delay="2000"/>
                            </p:stCondLst>
                            <p:childTnLst>
                              <p:par>
                                <p:cTn id="27" presetID="22" presetClass="entr" presetSubtype="4" fill="hold" nodeType="afterEffect">
                                  <p:stCondLst>
                                    <p:cond delay="1000"/>
                                  </p:stCondLst>
                                  <p:childTnLst>
                                    <p:set>
                                      <p:cBhvr>
                                        <p:cTn id="28" dur="1" fill="hold">
                                          <p:stCondLst>
                                            <p:cond delay="0"/>
                                          </p:stCondLst>
                                        </p:cTn>
                                        <p:tgtEl>
                                          <p:spTgt spid="824328"/>
                                        </p:tgtEl>
                                        <p:attrNameLst>
                                          <p:attrName>style.visibility</p:attrName>
                                        </p:attrNameLst>
                                      </p:cBhvr>
                                      <p:to>
                                        <p:strVal val="visible"/>
                                      </p:to>
                                    </p:set>
                                    <p:animEffect transition="in" filter="wipe(down)">
                                      <p:cBhvr>
                                        <p:cTn id="29" dur="500"/>
                                        <p:tgtEl>
                                          <p:spTgt spid="824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32" grpId="0" autoUpdateAnimBg="0"/>
      <p:bldP spid="824337" grpId="0"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1427" name="Picture 3" descr="fig2107a"/>
          <p:cNvPicPr>
            <a:picLocks noChangeAspect="1" noChangeArrowheads="1"/>
          </p:cNvPicPr>
          <p:nvPr/>
        </p:nvPicPr>
        <p:blipFill>
          <a:blip r:embed="rId3"/>
          <a:srcRect/>
          <a:stretch>
            <a:fillRect/>
          </a:stretch>
        </p:blipFill>
        <p:spPr bwMode="auto">
          <a:xfrm>
            <a:off x="4267200" y="1828800"/>
            <a:ext cx="4708525" cy="4926013"/>
          </a:xfrm>
          <a:prstGeom prst="rect">
            <a:avLst/>
          </a:prstGeom>
          <a:noFill/>
        </p:spPr>
      </p:pic>
      <p:pic>
        <p:nvPicPr>
          <p:cNvPr id="871428" name="Picture 4" descr="fig2107b"/>
          <p:cNvPicPr>
            <a:picLocks noChangeAspect="1" noChangeArrowheads="1"/>
          </p:cNvPicPr>
          <p:nvPr/>
        </p:nvPicPr>
        <p:blipFill>
          <a:blip r:embed="rId4"/>
          <a:srcRect/>
          <a:stretch>
            <a:fillRect/>
          </a:stretch>
        </p:blipFill>
        <p:spPr bwMode="auto">
          <a:xfrm>
            <a:off x="4267200" y="1828800"/>
            <a:ext cx="4708525" cy="4926013"/>
          </a:xfrm>
          <a:prstGeom prst="rect">
            <a:avLst/>
          </a:prstGeom>
          <a:noFill/>
        </p:spPr>
      </p:pic>
      <p:pic>
        <p:nvPicPr>
          <p:cNvPr id="871429" name="Picture 5" descr="fig2107c"/>
          <p:cNvPicPr>
            <a:picLocks noChangeAspect="1" noChangeArrowheads="1"/>
          </p:cNvPicPr>
          <p:nvPr/>
        </p:nvPicPr>
        <p:blipFill>
          <a:blip r:embed="rId5"/>
          <a:srcRect/>
          <a:stretch>
            <a:fillRect/>
          </a:stretch>
        </p:blipFill>
        <p:spPr bwMode="auto">
          <a:xfrm>
            <a:off x="4267200" y="1828800"/>
            <a:ext cx="4708525" cy="4926013"/>
          </a:xfrm>
          <a:prstGeom prst="rect">
            <a:avLst/>
          </a:prstGeom>
          <a:noFill/>
        </p:spPr>
      </p:pic>
      <p:pic>
        <p:nvPicPr>
          <p:cNvPr id="871430" name="Picture 6" descr="fig2107d"/>
          <p:cNvPicPr>
            <a:picLocks noChangeAspect="1" noChangeArrowheads="1"/>
          </p:cNvPicPr>
          <p:nvPr/>
        </p:nvPicPr>
        <p:blipFill>
          <a:blip r:embed="rId6"/>
          <a:srcRect/>
          <a:stretch>
            <a:fillRect/>
          </a:stretch>
        </p:blipFill>
        <p:spPr bwMode="auto">
          <a:xfrm>
            <a:off x="4267200" y="1828800"/>
            <a:ext cx="4708525" cy="4926013"/>
          </a:xfrm>
          <a:prstGeom prst="rect">
            <a:avLst/>
          </a:prstGeom>
          <a:noFill/>
        </p:spPr>
      </p:pic>
      <p:pic>
        <p:nvPicPr>
          <p:cNvPr id="871431" name="Picture 7" descr="fig2107e"/>
          <p:cNvPicPr>
            <a:picLocks noChangeAspect="1" noChangeArrowheads="1"/>
          </p:cNvPicPr>
          <p:nvPr/>
        </p:nvPicPr>
        <p:blipFill>
          <a:blip r:embed="rId7"/>
          <a:srcRect/>
          <a:stretch>
            <a:fillRect/>
          </a:stretch>
        </p:blipFill>
        <p:spPr bwMode="auto">
          <a:xfrm>
            <a:off x="4267200" y="1828800"/>
            <a:ext cx="4708525" cy="4926013"/>
          </a:xfrm>
          <a:prstGeom prst="rect">
            <a:avLst/>
          </a:prstGeom>
          <a:noFill/>
        </p:spPr>
      </p:pic>
      <p:pic>
        <p:nvPicPr>
          <p:cNvPr id="871432" name="Picture 8" descr="fig2107f"/>
          <p:cNvPicPr>
            <a:picLocks noChangeAspect="1" noChangeArrowheads="1"/>
          </p:cNvPicPr>
          <p:nvPr/>
        </p:nvPicPr>
        <p:blipFill>
          <a:blip r:embed="rId8"/>
          <a:srcRect/>
          <a:stretch>
            <a:fillRect/>
          </a:stretch>
        </p:blipFill>
        <p:spPr bwMode="auto">
          <a:xfrm>
            <a:off x="4267200" y="1828800"/>
            <a:ext cx="4708525" cy="4926013"/>
          </a:xfrm>
          <a:prstGeom prst="rect">
            <a:avLst/>
          </a:prstGeom>
          <a:noFill/>
        </p:spPr>
      </p:pic>
      <p:pic>
        <p:nvPicPr>
          <p:cNvPr id="871433" name="Picture 9" descr="fig2107g"/>
          <p:cNvPicPr>
            <a:picLocks noChangeAspect="1" noChangeArrowheads="1"/>
          </p:cNvPicPr>
          <p:nvPr/>
        </p:nvPicPr>
        <p:blipFill>
          <a:blip r:embed="rId9"/>
          <a:srcRect/>
          <a:stretch>
            <a:fillRect/>
          </a:stretch>
        </p:blipFill>
        <p:spPr bwMode="auto">
          <a:xfrm>
            <a:off x="4267200" y="1828800"/>
            <a:ext cx="4708525" cy="4926013"/>
          </a:xfrm>
          <a:prstGeom prst="rect">
            <a:avLst/>
          </a:prstGeom>
          <a:noFill/>
        </p:spPr>
      </p:pic>
      <p:sp>
        <p:nvSpPr>
          <p:cNvPr id="871434" name="Text Box 10"/>
          <p:cNvSpPr txBox="1">
            <a:spLocks noChangeArrowheads="1"/>
          </p:cNvSpPr>
          <p:nvPr/>
        </p:nvSpPr>
        <p:spPr bwMode="auto">
          <a:xfrm>
            <a:off x="228600" y="1981200"/>
            <a:ext cx="3886200" cy="2282825"/>
          </a:xfrm>
          <a:prstGeom prst="rect">
            <a:avLst/>
          </a:prstGeom>
          <a:noFill/>
          <a:ln w="9525">
            <a:noFill/>
            <a:miter lim="800000"/>
            <a:headEnd/>
            <a:tailEnd/>
          </a:ln>
          <a:effectLst/>
        </p:spPr>
        <p:txBody>
          <a:bodyPr>
            <a:spAutoFit/>
          </a:bodyPr>
          <a:lstStyle/>
          <a:p>
            <a:pPr marL="457200" indent="-457200"/>
            <a:r>
              <a:rPr lang="en-US" altLang="en-US" b="1">
                <a:solidFill>
                  <a:srgbClr val="000000"/>
                </a:solidFill>
              </a:rPr>
              <a:t>2.	</a:t>
            </a:r>
            <a:r>
              <a:rPr lang="en-US" altLang="en-US">
                <a:solidFill>
                  <a:srgbClr val="000000"/>
                </a:solidFill>
              </a:rPr>
              <a:t>If demand decreases from </a:t>
            </a:r>
            <a:r>
              <a:rPr lang="en-US" altLang="en-US" i="1">
                <a:solidFill>
                  <a:srgbClr val="000000"/>
                </a:solidFill>
              </a:rPr>
              <a:t>D</a:t>
            </a:r>
            <a:r>
              <a:rPr lang="en-US" altLang="en-US" baseline="-25000">
                <a:solidFill>
                  <a:srgbClr val="000000"/>
                </a:solidFill>
              </a:rPr>
              <a:t>0</a:t>
            </a:r>
            <a:r>
              <a:rPr lang="en-US" altLang="en-US">
                <a:solidFill>
                  <a:srgbClr val="000000"/>
                </a:solidFill>
              </a:rPr>
              <a:t> to </a:t>
            </a:r>
            <a:r>
              <a:rPr lang="en-US" altLang="en-US" i="1">
                <a:solidFill>
                  <a:srgbClr val="000000"/>
                </a:solidFill>
              </a:rPr>
              <a:t>D</a:t>
            </a:r>
            <a:r>
              <a:rPr lang="en-US" altLang="en-US" baseline="-25000">
                <a:solidFill>
                  <a:srgbClr val="000000"/>
                </a:solidFill>
              </a:rPr>
              <a:t>2</a:t>
            </a:r>
            <a:r>
              <a:rPr lang="en-US" altLang="en-US">
                <a:solidFill>
                  <a:srgbClr val="000000"/>
                </a:solidFill>
              </a:rPr>
              <a:t>, the Fed buys U.S. dollars to decrease the supply of dollars. </a:t>
            </a:r>
          </a:p>
          <a:p>
            <a:pPr marL="457200" indent="-457200"/>
            <a:endParaRPr lang="en-US" altLang="en-US">
              <a:solidFill>
                <a:srgbClr val="000000"/>
              </a:solidFill>
            </a:endParaRPr>
          </a:p>
        </p:txBody>
      </p:sp>
      <p:sp>
        <p:nvSpPr>
          <p:cNvPr id="871437" name="Rectangle 13"/>
          <p:cNvSpPr>
            <a:spLocks noGrp="1" noChangeArrowheads="1"/>
          </p:cNvSpPr>
          <p:nvPr>
            <p:ph type="title"/>
          </p:nvPr>
        </p:nvSpPr>
        <p:spPr/>
        <p:txBody>
          <a:bodyPr/>
          <a:lstStyle/>
          <a:p>
            <a:r>
              <a:rPr lang="en-US" dirty="0" smtClean="0"/>
              <a:t>THE </a:t>
            </a:r>
            <a:r>
              <a:rPr lang="en-US" dirty="0"/>
              <a:t>EXCHANGE RATE</a:t>
            </a:r>
          </a:p>
        </p:txBody>
      </p:sp>
      <p:sp>
        <p:nvSpPr>
          <p:cNvPr id="871438" name="Text Box 14"/>
          <p:cNvSpPr txBox="1">
            <a:spLocks noChangeArrowheads="1"/>
          </p:cNvSpPr>
          <p:nvPr/>
        </p:nvSpPr>
        <p:spPr bwMode="auto">
          <a:xfrm>
            <a:off x="228600" y="4238625"/>
            <a:ext cx="3886200" cy="1187450"/>
          </a:xfrm>
          <a:prstGeom prst="rect">
            <a:avLst/>
          </a:prstGeom>
          <a:noFill/>
          <a:ln w="9525">
            <a:noFill/>
            <a:miter lim="800000"/>
            <a:headEnd/>
            <a:tailEnd/>
          </a:ln>
          <a:effectLst/>
        </p:spPr>
        <p:txBody>
          <a:bodyPr>
            <a:spAutoFit/>
          </a:bodyPr>
          <a:lstStyle/>
          <a:p>
            <a:r>
              <a:rPr lang="en-US" altLang="en-US">
                <a:solidFill>
                  <a:srgbClr val="000000"/>
                </a:solidFill>
              </a:rPr>
              <a:t>Persistent intervention on one side of the market cannot be sustained.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1434"/>
                                        </p:tgtEl>
                                        <p:attrNameLst>
                                          <p:attrName>style.visibility</p:attrName>
                                        </p:attrNameLst>
                                      </p:cBhvr>
                                      <p:to>
                                        <p:strVal val="visible"/>
                                      </p:to>
                                    </p:set>
                                    <p:animEffect transition="in" filter="wipe(left)">
                                      <p:cBhvr>
                                        <p:cTn id="7" dur="500"/>
                                        <p:tgtEl>
                                          <p:spTgt spid="871434"/>
                                        </p:tgtEl>
                                      </p:cBhvr>
                                    </p:animEffect>
                                  </p:childTnLst>
                                </p:cTn>
                              </p:par>
                            </p:childTnLst>
                          </p:cTn>
                        </p:par>
                        <p:par>
                          <p:cTn id="8" fill="hold">
                            <p:stCondLst>
                              <p:cond delay="500"/>
                            </p:stCondLst>
                            <p:childTnLst>
                              <p:par>
                                <p:cTn id="9" presetID="22" presetClass="entr" presetSubtype="8" fill="hold" nodeType="afterEffect">
                                  <p:stCondLst>
                                    <p:cond delay="1000"/>
                                  </p:stCondLst>
                                  <p:childTnLst>
                                    <p:set>
                                      <p:cBhvr>
                                        <p:cTn id="10" dur="1" fill="hold">
                                          <p:stCondLst>
                                            <p:cond delay="0"/>
                                          </p:stCondLst>
                                        </p:cTn>
                                        <p:tgtEl>
                                          <p:spTgt spid="871432"/>
                                        </p:tgtEl>
                                        <p:attrNameLst>
                                          <p:attrName>style.visibility</p:attrName>
                                        </p:attrNameLst>
                                      </p:cBhvr>
                                      <p:to>
                                        <p:strVal val="visible"/>
                                      </p:to>
                                    </p:set>
                                    <p:animEffect transition="in" filter="wipe(left)">
                                      <p:cBhvr>
                                        <p:cTn id="11" dur="500"/>
                                        <p:tgtEl>
                                          <p:spTgt spid="871432"/>
                                        </p:tgtEl>
                                      </p:cBhvr>
                                    </p:animEffect>
                                  </p:childTnLst>
                                </p:cTn>
                              </p:par>
                            </p:childTnLst>
                          </p:cTn>
                        </p:par>
                        <p:par>
                          <p:cTn id="12" fill="hold">
                            <p:stCondLst>
                              <p:cond delay="2000"/>
                            </p:stCondLst>
                            <p:childTnLst>
                              <p:par>
                                <p:cTn id="13" presetID="22" presetClass="entr" presetSubtype="8" fill="hold" nodeType="afterEffect">
                                  <p:stCondLst>
                                    <p:cond delay="1000"/>
                                  </p:stCondLst>
                                  <p:childTnLst>
                                    <p:set>
                                      <p:cBhvr>
                                        <p:cTn id="14" dur="1" fill="hold">
                                          <p:stCondLst>
                                            <p:cond delay="0"/>
                                          </p:stCondLst>
                                        </p:cTn>
                                        <p:tgtEl>
                                          <p:spTgt spid="871433"/>
                                        </p:tgtEl>
                                        <p:attrNameLst>
                                          <p:attrName>style.visibility</p:attrName>
                                        </p:attrNameLst>
                                      </p:cBhvr>
                                      <p:to>
                                        <p:strVal val="visible"/>
                                      </p:to>
                                    </p:set>
                                    <p:animEffect transition="in" filter="wipe(left)">
                                      <p:cBhvr>
                                        <p:cTn id="15" dur="500"/>
                                        <p:tgtEl>
                                          <p:spTgt spid="8714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71438"/>
                                        </p:tgtEl>
                                        <p:attrNameLst>
                                          <p:attrName>style.visibility</p:attrName>
                                        </p:attrNameLst>
                                      </p:cBhvr>
                                      <p:to>
                                        <p:strVal val="visible"/>
                                      </p:to>
                                    </p:set>
                                    <p:animEffect transition="in" filter="wipe(left)">
                                      <p:cBhvr>
                                        <p:cTn id="20" dur="500"/>
                                        <p:tgtEl>
                                          <p:spTgt spid="871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434" grpId="0" autoUpdateAnimBg="0"/>
      <p:bldP spid="871438" grpId="0"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5394" name="Rectangle 2"/>
          <p:cNvSpPr>
            <a:spLocks noGrp="1" noChangeArrowheads="1"/>
          </p:cNvSpPr>
          <p:nvPr>
            <p:ph type="title"/>
          </p:nvPr>
        </p:nvSpPr>
        <p:spPr/>
        <p:txBody>
          <a:bodyPr/>
          <a:lstStyle/>
          <a:p>
            <a:r>
              <a:rPr lang="en-US" altLang="en-US" dirty="0" smtClean="0"/>
              <a:t>THE </a:t>
            </a:r>
            <a:r>
              <a:rPr lang="en-US" altLang="en-US" dirty="0"/>
              <a:t>EXCHANGE RATE</a:t>
            </a:r>
            <a:endParaRPr lang="en-CA" altLang="en-US" dirty="0"/>
          </a:p>
        </p:txBody>
      </p:sp>
      <p:sp>
        <p:nvSpPr>
          <p:cNvPr id="955395" name="Rectangle 3"/>
          <p:cNvSpPr>
            <a:spLocks noGrp="1" noChangeArrowheads="1"/>
          </p:cNvSpPr>
          <p:nvPr>
            <p:ph type="body" idx="1"/>
          </p:nvPr>
        </p:nvSpPr>
        <p:spPr>
          <a:xfrm>
            <a:off x="0" y="1905000"/>
            <a:ext cx="8915400" cy="914400"/>
          </a:xfrm>
        </p:spPr>
        <p:txBody>
          <a:bodyPr/>
          <a:lstStyle/>
          <a:p>
            <a:pPr marL="628650">
              <a:lnSpc>
                <a:spcPct val="90000"/>
              </a:lnSpc>
              <a:tabLst>
                <a:tab pos="738188" algn="l"/>
              </a:tabLst>
            </a:pPr>
            <a:r>
              <a:rPr lang="en-US" altLang="en-US"/>
              <a:t>People’s Bank of China in the Foreign Exchange Market </a:t>
            </a:r>
          </a:p>
        </p:txBody>
      </p:sp>
      <p:sp>
        <p:nvSpPr>
          <p:cNvPr id="955396" name="Rectangle 4"/>
          <p:cNvSpPr>
            <a:spLocks noChangeArrowheads="1"/>
          </p:cNvSpPr>
          <p:nvPr/>
        </p:nvSpPr>
        <p:spPr bwMode="auto">
          <a:xfrm>
            <a:off x="0" y="3124200"/>
            <a:ext cx="3886200" cy="1524000"/>
          </a:xfrm>
          <a:prstGeom prst="rect">
            <a:avLst/>
          </a:prstGeom>
          <a:noFill/>
          <a:ln w="9525">
            <a:noFill/>
            <a:miter lim="800000"/>
            <a:headEnd/>
            <a:tailEnd/>
          </a:ln>
          <a:effectLst/>
        </p:spPr>
        <p:txBody>
          <a:bodyPr/>
          <a:lstStyle/>
          <a:p>
            <a:pPr lvl="1">
              <a:spcBef>
                <a:spcPct val="50000"/>
              </a:spcBef>
            </a:pPr>
            <a:r>
              <a:rPr lang="en-US" altLang="en-US"/>
              <a:t>The People’s Bank of China has been piling up reserves of U.S. dollars since 2000.</a:t>
            </a:r>
          </a:p>
        </p:txBody>
      </p:sp>
      <p:pic>
        <p:nvPicPr>
          <p:cNvPr id="955397" name="Picture 5" descr="fig3508aa"/>
          <p:cNvPicPr>
            <a:picLocks noChangeAspect="1" noChangeArrowheads="1"/>
          </p:cNvPicPr>
          <p:nvPr/>
        </p:nvPicPr>
        <p:blipFill>
          <a:blip r:embed="rId3"/>
          <a:srcRect/>
          <a:stretch>
            <a:fillRect/>
          </a:stretch>
        </p:blipFill>
        <p:spPr bwMode="auto">
          <a:xfrm>
            <a:off x="4191000" y="3070225"/>
            <a:ext cx="4681538" cy="3382963"/>
          </a:xfrm>
          <a:prstGeom prst="rect">
            <a:avLst/>
          </a:prstGeom>
          <a:noFill/>
        </p:spPr>
      </p:pic>
      <p:pic>
        <p:nvPicPr>
          <p:cNvPr id="955398" name="Picture 6" descr="fig3508ab"/>
          <p:cNvPicPr>
            <a:picLocks noChangeAspect="1" noChangeArrowheads="1"/>
          </p:cNvPicPr>
          <p:nvPr/>
        </p:nvPicPr>
        <p:blipFill>
          <a:blip r:embed="rId4"/>
          <a:srcRect/>
          <a:stretch>
            <a:fillRect/>
          </a:stretch>
        </p:blipFill>
        <p:spPr bwMode="auto">
          <a:xfrm>
            <a:off x="4191000" y="3070225"/>
            <a:ext cx="4681538" cy="338296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5396">
                                            <p:txEl>
                                              <p:pRg st="0" end="0"/>
                                            </p:txEl>
                                          </p:spTgt>
                                        </p:tgtEl>
                                        <p:attrNameLst>
                                          <p:attrName>style.visibility</p:attrName>
                                        </p:attrNameLst>
                                      </p:cBhvr>
                                      <p:to>
                                        <p:strVal val="visible"/>
                                      </p:to>
                                    </p:set>
                                    <p:animEffect transition="in" filter="wipe(left)">
                                      <p:cBhvr>
                                        <p:cTn id="7" dur="500"/>
                                        <p:tgtEl>
                                          <p:spTgt spid="955396">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55398"/>
                                        </p:tgtEl>
                                        <p:attrNameLst>
                                          <p:attrName>style.visibility</p:attrName>
                                        </p:attrNameLst>
                                      </p:cBhvr>
                                      <p:to>
                                        <p:strVal val="visible"/>
                                      </p:to>
                                    </p:set>
                                    <p:animEffect transition="in" filter="wipe(down)">
                                      <p:cBhvr>
                                        <p:cTn id="11" dur="1000"/>
                                        <p:tgtEl>
                                          <p:spTgt spid="955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396" grpId="0" build="p" bldLvl="5" autoUpdateAnimBg="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Text Box 2"/>
          <p:cNvSpPr txBox="1">
            <a:spLocks noChangeArrowheads="1"/>
          </p:cNvSpPr>
          <p:nvPr/>
        </p:nvSpPr>
        <p:spPr bwMode="auto">
          <a:xfrm>
            <a:off x="490538" y="1828800"/>
            <a:ext cx="3852862" cy="1187450"/>
          </a:xfrm>
          <a:prstGeom prst="rect">
            <a:avLst/>
          </a:prstGeom>
          <a:noFill/>
          <a:ln w="9525">
            <a:noFill/>
            <a:miter lim="800000"/>
            <a:headEnd/>
            <a:tailEnd/>
          </a:ln>
          <a:effectLst/>
        </p:spPr>
        <p:txBody>
          <a:bodyPr>
            <a:spAutoFit/>
          </a:bodyPr>
          <a:lstStyle/>
          <a:p>
            <a:r>
              <a:rPr lang="en-US" altLang="en-US"/>
              <a:t>Figure 19.8(b) shows the market for U.S. dollars in terms of the Chinese yuan.</a:t>
            </a:r>
          </a:p>
        </p:txBody>
      </p:sp>
      <p:sp>
        <p:nvSpPr>
          <p:cNvPr id="944140" name="Rectangle 12"/>
          <p:cNvSpPr>
            <a:spLocks noGrp="1" noChangeArrowheads="1"/>
          </p:cNvSpPr>
          <p:nvPr>
            <p:ph type="title"/>
          </p:nvPr>
        </p:nvSpPr>
        <p:spPr/>
        <p:txBody>
          <a:bodyPr/>
          <a:lstStyle/>
          <a:p>
            <a:r>
              <a:rPr lang="en-US" dirty="0" smtClean="0"/>
              <a:t>THE </a:t>
            </a:r>
            <a:r>
              <a:rPr lang="en-US" dirty="0"/>
              <a:t>EXCHANGE RATE</a:t>
            </a:r>
          </a:p>
        </p:txBody>
      </p:sp>
      <p:sp>
        <p:nvSpPr>
          <p:cNvPr id="944145" name="Rectangle 17"/>
          <p:cNvSpPr>
            <a:spLocks noChangeArrowheads="1"/>
          </p:cNvSpPr>
          <p:nvPr/>
        </p:nvSpPr>
        <p:spPr bwMode="auto">
          <a:xfrm>
            <a:off x="0" y="3276600"/>
            <a:ext cx="4495800" cy="1143000"/>
          </a:xfrm>
          <a:prstGeom prst="rect">
            <a:avLst/>
          </a:prstGeom>
          <a:noFill/>
          <a:ln w="9525">
            <a:noFill/>
            <a:miter lim="800000"/>
            <a:headEnd/>
            <a:tailEnd/>
          </a:ln>
          <a:effectLst/>
        </p:spPr>
        <p:txBody>
          <a:bodyPr/>
          <a:lstStyle/>
          <a:p>
            <a:pPr marL="792163" lvl="1" indent="-334963">
              <a:spcBef>
                <a:spcPct val="50000"/>
              </a:spcBef>
            </a:pPr>
            <a:r>
              <a:rPr lang="en-US" altLang="en-US" b="1"/>
              <a:t>1.</a:t>
            </a:r>
            <a:r>
              <a:rPr lang="en-US" altLang="en-US"/>
              <a:t> The equilibrium exchange rate is 5 yuan per U.S. dollar.</a:t>
            </a:r>
          </a:p>
        </p:txBody>
      </p:sp>
      <p:sp>
        <p:nvSpPr>
          <p:cNvPr id="944146" name="Rectangle 18"/>
          <p:cNvSpPr>
            <a:spLocks noChangeArrowheads="1"/>
          </p:cNvSpPr>
          <p:nvPr/>
        </p:nvSpPr>
        <p:spPr bwMode="auto">
          <a:xfrm>
            <a:off x="-76200" y="4724400"/>
            <a:ext cx="4572000" cy="1600200"/>
          </a:xfrm>
          <a:prstGeom prst="rect">
            <a:avLst/>
          </a:prstGeom>
          <a:noFill/>
          <a:ln w="9525">
            <a:noFill/>
            <a:miter lim="800000"/>
            <a:headEnd/>
            <a:tailEnd/>
          </a:ln>
          <a:effectLst/>
        </p:spPr>
        <p:txBody>
          <a:bodyPr/>
          <a:lstStyle/>
          <a:p>
            <a:pPr marL="798513" lvl="1" indent="-341313">
              <a:spcBef>
                <a:spcPct val="50000"/>
              </a:spcBef>
            </a:pPr>
            <a:r>
              <a:rPr lang="en-US" altLang="en-US" b="1"/>
              <a:t>2.</a:t>
            </a:r>
            <a:r>
              <a:rPr lang="en-US" altLang="en-US"/>
              <a:t> The People’s Bank has a target exchange rate of 7.50 yuan per U.S. dollar.</a:t>
            </a:r>
          </a:p>
        </p:txBody>
      </p:sp>
      <p:pic>
        <p:nvPicPr>
          <p:cNvPr id="944147" name="Picture 19" descr="fig3408ba"/>
          <p:cNvPicPr>
            <a:picLocks noChangeAspect="1" noChangeArrowheads="1"/>
          </p:cNvPicPr>
          <p:nvPr/>
        </p:nvPicPr>
        <p:blipFill>
          <a:blip r:embed="rId3"/>
          <a:srcRect/>
          <a:stretch>
            <a:fillRect/>
          </a:stretch>
        </p:blipFill>
        <p:spPr bwMode="auto">
          <a:xfrm>
            <a:off x="4800600" y="1981200"/>
            <a:ext cx="4105275" cy="4572000"/>
          </a:xfrm>
          <a:prstGeom prst="rect">
            <a:avLst/>
          </a:prstGeom>
          <a:noFill/>
        </p:spPr>
      </p:pic>
      <p:pic>
        <p:nvPicPr>
          <p:cNvPr id="944148" name="Picture 20" descr="fig3408bb"/>
          <p:cNvPicPr>
            <a:picLocks noChangeAspect="1" noChangeArrowheads="1"/>
          </p:cNvPicPr>
          <p:nvPr/>
        </p:nvPicPr>
        <p:blipFill>
          <a:blip r:embed="rId4"/>
          <a:srcRect/>
          <a:stretch>
            <a:fillRect/>
          </a:stretch>
        </p:blipFill>
        <p:spPr bwMode="auto">
          <a:xfrm>
            <a:off x="4800600" y="1981200"/>
            <a:ext cx="4105275" cy="4572000"/>
          </a:xfrm>
          <a:prstGeom prst="rect">
            <a:avLst/>
          </a:prstGeom>
          <a:noFill/>
        </p:spPr>
      </p:pic>
      <p:pic>
        <p:nvPicPr>
          <p:cNvPr id="944149" name="Picture 21" descr="fig3408bc"/>
          <p:cNvPicPr>
            <a:picLocks noChangeAspect="1" noChangeArrowheads="1"/>
          </p:cNvPicPr>
          <p:nvPr/>
        </p:nvPicPr>
        <p:blipFill>
          <a:blip r:embed="rId5"/>
          <a:srcRect/>
          <a:stretch>
            <a:fillRect/>
          </a:stretch>
        </p:blipFill>
        <p:spPr bwMode="auto">
          <a:xfrm>
            <a:off x="4800600" y="1981200"/>
            <a:ext cx="4105275" cy="4572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4145">
                                            <p:txEl>
                                              <p:pRg st="0" end="0"/>
                                            </p:txEl>
                                          </p:spTgt>
                                        </p:tgtEl>
                                        <p:attrNameLst>
                                          <p:attrName>style.visibility</p:attrName>
                                        </p:attrNameLst>
                                      </p:cBhvr>
                                      <p:to>
                                        <p:strVal val="visible"/>
                                      </p:to>
                                    </p:set>
                                    <p:animEffect transition="in" filter="wipe(left)">
                                      <p:cBhvr>
                                        <p:cTn id="7" dur="500"/>
                                        <p:tgtEl>
                                          <p:spTgt spid="94414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44148"/>
                                        </p:tgtEl>
                                        <p:attrNameLst>
                                          <p:attrName>style.visibility</p:attrName>
                                        </p:attrNameLst>
                                      </p:cBhvr>
                                      <p:to>
                                        <p:strVal val="visible"/>
                                      </p:to>
                                    </p:set>
                                    <p:animEffect transition="in" filter="wipe(left)">
                                      <p:cBhvr>
                                        <p:cTn id="11" dur="1000"/>
                                        <p:tgtEl>
                                          <p:spTgt spid="94414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44146">
                                            <p:txEl>
                                              <p:pRg st="0" end="0"/>
                                            </p:txEl>
                                          </p:spTgt>
                                        </p:tgtEl>
                                        <p:attrNameLst>
                                          <p:attrName>style.visibility</p:attrName>
                                        </p:attrNameLst>
                                      </p:cBhvr>
                                      <p:to>
                                        <p:strVal val="visible"/>
                                      </p:to>
                                    </p:set>
                                    <p:animEffect transition="in" filter="wipe(left)">
                                      <p:cBhvr>
                                        <p:cTn id="16" dur="500"/>
                                        <p:tgtEl>
                                          <p:spTgt spid="944146">
                                            <p:txEl>
                                              <p:pRg st="0" end="0"/>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944149"/>
                                        </p:tgtEl>
                                        <p:attrNameLst>
                                          <p:attrName>style.visibility</p:attrName>
                                        </p:attrNameLst>
                                      </p:cBhvr>
                                      <p:to>
                                        <p:strVal val="visible"/>
                                      </p:to>
                                    </p:set>
                                    <p:animEffect transition="in" filter="wipe(left)">
                                      <p:cBhvr>
                                        <p:cTn id="20" dur="1000"/>
                                        <p:tgtEl>
                                          <p:spTgt spid="944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145" grpId="0" build="p" bldLvl="5" autoUpdateAnimBg="0"/>
      <p:bldP spid="944146" grpId="0" build="p" bldLvl="5"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Text Box 2"/>
          <p:cNvSpPr txBox="1">
            <a:spLocks noChangeArrowheads="1"/>
          </p:cNvSpPr>
          <p:nvPr/>
        </p:nvSpPr>
        <p:spPr bwMode="auto">
          <a:xfrm>
            <a:off x="490538" y="1676400"/>
            <a:ext cx="4310062" cy="822325"/>
          </a:xfrm>
          <a:prstGeom prst="rect">
            <a:avLst/>
          </a:prstGeom>
          <a:noFill/>
          <a:ln w="9525">
            <a:noFill/>
            <a:miter lim="800000"/>
            <a:headEnd/>
            <a:tailEnd/>
          </a:ln>
          <a:effectLst/>
        </p:spPr>
        <p:txBody>
          <a:bodyPr>
            <a:spAutoFit/>
          </a:bodyPr>
          <a:lstStyle/>
          <a:p>
            <a:r>
              <a:rPr lang="en-US" altLang="en-US"/>
              <a:t>At the target exchange rate, the yuan is undervalued.</a:t>
            </a:r>
          </a:p>
        </p:txBody>
      </p:sp>
      <p:sp>
        <p:nvSpPr>
          <p:cNvPr id="956419" name="Rectangle 3"/>
          <p:cNvSpPr>
            <a:spLocks noGrp="1" noChangeArrowheads="1"/>
          </p:cNvSpPr>
          <p:nvPr>
            <p:ph type="title"/>
          </p:nvPr>
        </p:nvSpPr>
        <p:spPr/>
        <p:txBody>
          <a:bodyPr/>
          <a:lstStyle/>
          <a:p>
            <a:r>
              <a:rPr lang="en-US" dirty="0" smtClean="0"/>
              <a:t>THE </a:t>
            </a:r>
            <a:r>
              <a:rPr lang="en-US" dirty="0"/>
              <a:t>EXCHANGE RATE</a:t>
            </a:r>
          </a:p>
        </p:txBody>
      </p:sp>
      <p:sp>
        <p:nvSpPr>
          <p:cNvPr id="956424" name="Rectangle 8"/>
          <p:cNvSpPr>
            <a:spLocks noChangeArrowheads="1"/>
          </p:cNvSpPr>
          <p:nvPr/>
        </p:nvSpPr>
        <p:spPr bwMode="auto">
          <a:xfrm>
            <a:off x="0" y="2590800"/>
            <a:ext cx="4800600" cy="1905000"/>
          </a:xfrm>
          <a:prstGeom prst="rect">
            <a:avLst/>
          </a:prstGeom>
          <a:noFill/>
          <a:ln w="9525">
            <a:noFill/>
            <a:miter lim="800000"/>
            <a:headEnd/>
            <a:tailEnd/>
          </a:ln>
          <a:effectLst/>
        </p:spPr>
        <p:txBody>
          <a:bodyPr/>
          <a:lstStyle/>
          <a:p>
            <a:pPr marL="792163" lvl="1" indent="-334963">
              <a:spcBef>
                <a:spcPct val="50000"/>
              </a:spcBef>
            </a:pPr>
            <a:r>
              <a:rPr lang="en-US" altLang="en-US" b="1"/>
              <a:t>3.</a:t>
            </a:r>
            <a:r>
              <a:rPr lang="en-US" altLang="en-US"/>
              <a:t> To keep the exchange rate pegged at its target, the People's Bank of China must buy U.S. dollars in exchange for yuan.</a:t>
            </a:r>
          </a:p>
        </p:txBody>
      </p:sp>
      <p:sp>
        <p:nvSpPr>
          <p:cNvPr id="956426" name="Rectangle 10"/>
          <p:cNvSpPr>
            <a:spLocks noChangeArrowheads="1"/>
          </p:cNvSpPr>
          <p:nvPr/>
        </p:nvSpPr>
        <p:spPr bwMode="auto">
          <a:xfrm>
            <a:off x="304800" y="4572000"/>
            <a:ext cx="4495800" cy="2019300"/>
          </a:xfrm>
          <a:prstGeom prst="rect">
            <a:avLst/>
          </a:prstGeom>
          <a:noFill/>
          <a:ln w="9525">
            <a:noFill/>
            <a:miter lim="800000"/>
            <a:headEnd/>
            <a:tailEnd/>
          </a:ln>
          <a:effectLst/>
        </p:spPr>
        <p:txBody>
          <a:bodyPr/>
          <a:lstStyle/>
          <a:p>
            <a:pPr marL="117475" lvl="1">
              <a:spcBef>
                <a:spcPct val="50000"/>
              </a:spcBef>
            </a:pPr>
            <a:r>
              <a:rPr lang="en-US" altLang="en-US"/>
              <a:t>China’s reserves of U.S. dollars piles up.</a:t>
            </a:r>
          </a:p>
          <a:p>
            <a:pPr marL="117475" lvl="1">
              <a:spcBef>
                <a:spcPct val="50000"/>
              </a:spcBef>
            </a:pPr>
            <a:r>
              <a:rPr lang="en-US" altLang="en-US"/>
              <a:t>Only by allowing the yuan to  appreciate can China stop piling up U.S. dollars</a:t>
            </a:r>
          </a:p>
        </p:txBody>
      </p:sp>
      <p:pic>
        <p:nvPicPr>
          <p:cNvPr id="956427" name="Picture 11" descr="fig3408ba"/>
          <p:cNvPicPr>
            <a:picLocks noChangeAspect="1" noChangeArrowheads="1"/>
          </p:cNvPicPr>
          <p:nvPr/>
        </p:nvPicPr>
        <p:blipFill>
          <a:blip r:embed="rId3"/>
          <a:srcRect/>
          <a:stretch>
            <a:fillRect/>
          </a:stretch>
        </p:blipFill>
        <p:spPr bwMode="auto">
          <a:xfrm>
            <a:off x="4800600" y="1981200"/>
            <a:ext cx="4105275" cy="4572000"/>
          </a:xfrm>
          <a:prstGeom prst="rect">
            <a:avLst/>
          </a:prstGeom>
          <a:noFill/>
        </p:spPr>
      </p:pic>
      <p:pic>
        <p:nvPicPr>
          <p:cNvPr id="956428" name="Picture 12" descr="fig3408bb"/>
          <p:cNvPicPr>
            <a:picLocks noChangeAspect="1" noChangeArrowheads="1"/>
          </p:cNvPicPr>
          <p:nvPr/>
        </p:nvPicPr>
        <p:blipFill>
          <a:blip r:embed="rId4"/>
          <a:srcRect/>
          <a:stretch>
            <a:fillRect/>
          </a:stretch>
        </p:blipFill>
        <p:spPr bwMode="auto">
          <a:xfrm>
            <a:off x="4800600" y="1981200"/>
            <a:ext cx="4105275" cy="4572000"/>
          </a:xfrm>
          <a:prstGeom prst="rect">
            <a:avLst/>
          </a:prstGeom>
          <a:noFill/>
        </p:spPr>
      </p:pic>
      <p:pic>
        <p:nvPicPr>
          <p:cNvPr id="956429" name="Picture 13" descr="fig3408bc"/>
          <p:cNvPicPr>
            <a:picLocks noChangeAspect="1" noChangeArrowheads="1"/>
          </p:cNvPicPr>
          <p:nvPr/>
        </p:nvPicPr>
        <p:blipFill>
          <a:blip r:embed="rId5"/>
          <a:srcRect/>
          <a:stretch>
            <a:fillRect/>
          </a:stretch>
        </p:blipFill>
        <p:spPr bwMode="auto">
          <a:xfrm>
            <a:off x="4800600" y="1981200"/>
            <a:ext cx="4105275" cy="4572000"/>
          </a:xfrm>
          <a:prstGeom prst="rect">
            <a:avLst/>
          </a:prstGeom>
          <a:noFill/>
        </p:spPr>
      </p:pic>
      <p:pic>
        <p:nvPicPr>
          <p:cNvPr id="956430" name="Picture 14" descr="fig3408bd"/>
          <p:cNvPicPr>
            <a:picLocks noChangeAspect="1" noChangeArrowheads="1"/>
          </p:cNvPicPr>
          <p:nvPr/>
        </p:nvPicPr>
        <p:blipFill>
          <a:blip r:embed="rId6"/>
          <a:srcRect/>
          <a:stretch>
            <a:fillRect/>
          </a:stretch>
        </p:blipFill>
        <p:spPr bwMode="auto">
          <a:xfrm>
            <a:off x="4800600" y="1981200"/>
            <a:ext cx="4105275" cy="4572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6424">
                                            <p:txEl>
                                              <p:pRg st="0" end="0"/>
                                            </p:txEl>
                                          </p:spTgt>
                                        </p:tgtEl>
                                        <p:attrNameLst>
                                          <p:attrName>style.visibility</p:attrName>
                                        </p:attrNameLst>
                                      </p:cBhvr>
                                      <p:to>
                                        <p:strVal val="visible"/>
                                      </p:to>
                                    </p:set>
                                    <p:animEffect transition="in" filter="wipe(left)">
                                      <p:cBhvr>
                                        <p:cTn id="7" dur="500"/>
                                        <p:tgtEl>
                                          <p:spTgt spid="95642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56430"/>
                                        </p:tgtEl>
                                        <p:attrNameLst>
                                          <p:attrName>style.visibility</p:attrName>
                                        </p:attrNameLst>
                                      </p:cBhvr>
                                      <p:to>
                                        <p:strVal val="visible"/>
                                      </p:to>
                                    </p:set>
                                    <p:animEffect transition="in" filter="wipe(left)">
                                      <p:cBhvr>
                                        <p:cTn id="11" dur="1000"/>
                                        <p:tgtEl>
                                          <p:spTgt spid="9564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56426">
                                            <p:txEl>
                                              <p:pRg st="0" end="0"/>
                                            </p:txEl>
                                          </p:spTgt>
                                        </p:tgtEl>
                                        <p:attrNameLst>
                                          <p:attrName>style.visibility</p:attrName>
                                        </p:attrNameLst>
                                      </p:cBhvr>
                                      <p:to>
                                        <p:strVal val="visible"/>
                                      </p:to>
                                    </p:set>
                                    <p:animEffect transition="in" filter="wipe(left)">
                                      <p:cBhvr>
                                        <p:cTn id="16" dur="500"/>
                                        <p:tgtEl>
                                          <p:spTgt spid="95642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56426">
                                            <p:txEl>
                                              <p:pRg st="1" end="1"/>
                                            </p:txEl>
                                          </p:spTgt>
                                        </p:tgtEl>
                                        <p:attrNameLst>
                                          <p:attrName>style.visibility</p:attrName>
                                        </p:attrNameLst>
                                      </p:cBhvr>
                                      <p:to>
                                        <p:strVal val="visible"/>
                                      </p:to>
                                    </p:set>
                                    <p:animEffect transition="in" filter="wipe(left)">
                                      <p:cBhvr>
                                        <p:cTn id="21" dur="500"/>
                                        <p:tgtEl>
                                          <p:spTgt spid="9564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24" grpId="0" build="p" bldLvl="5" autoUpdateAnimBg="0"/>
      <p:bldP spid="956426" grpId="0" build="p" bldLvl="5"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03" name="Text Box 3"/>
          <p:cNvSpPr txBox="1">
            <a:spLocks noChangeArrowheads="1"/>
          </p:cNvSpPr>
          <p:nvPr/>
        </p:nvSpPr>
        <p:spPr bwMode="auto">
          <a:xfrm>
            <a:off x="365125" y="1905000"/>
            <a:ext cx="4010025" cy="4298950"/>
          </a:xfrm>
          <a:prstGeom prst="rect">
            <a:avLst/>
          </a:prstGeom>
          <a:solidFill>
            <a:schemeClr val="bg1"/>
          </a:solidFill>
          <a:ln w="9525">
            <a:noFill/>
            <a:miter lim="800000"/>
            <a:headEnd/>
            <a:tailEnd/>
          </a:ln>
          <a:effectLst/>
        </p:spPr>
        <p:txBody>
          <a:bodyPr>
            <a:spAutoFit/>
          </a:bodyPr>
          <a:lstStyle/>
          <a:p>
            <a:pPr>
              <a:lnSpc>
                <a:spcPct val="105000"/>
              </a:lnSpc>
              <a:spcBef>
                <a:spcPct val="50000"/>
              </a:spcBef>
            </a:pPr>
            <a:r>
              <a:rPr lang="en-US" altLang="en-US"/>
              <a:t>But if we cut production of cell phones to 3 million this year, we can produce 2 cell-phone factories at point </a:t>
            </a:r>
            <a:r>
              <a:rPr lang="en-US" altLang="en-US" i="1"/>
              <a:t>K.</a:t>
            </a:r>
          </a:p>
          <a:p>
            <a:pPr>
              <a:lnSpc>
                <a:spcPct val="105000"/>
              </a:lnSpc>
              <a:spcBef>
                <a:spcPct val="50000"/>
              </a:spcBef>
            </a:pPr>
            <a:r>
              <a:rPr lang="en-US" altLang="en-US"/>
              <a:t>Then next year, our </a:t>
            </a:r>
            <a:r>
              <a:rPr lang="en-US" altLang="en-US" i="1"/>
              <a:t>PPF</a:t>
            </a:r>
            <a:r>
              <a:rPr lang="en-US" altLang="en-US"/>
              <a:t> shifts outward because we have more capital.</a:t>
            </a:r>
          </a:p>
          <a:p>
            <a:pPr>
              <a:lnSpc>
                <a:spcPct val="105000"/>
              </a:lnSpc>
              <a:spcBef>
                <a:spcPct val="50000"/>
              </a:spcBef>
            </a:pPr>
            <a:r>
              <a:rPr lang="en-US" altLang="en-US"/>
              <a:t>We can consume at a point outside our original </a:t>
            </a:r>
            <a:r>
              <a:rPr lang="en-US" altLang="en-US" i="1"/>
              <a:t>PPF</a:t>
            </a:r>
            <a:r>
              <a:rPr lang="en-US" altLang="en-US"/>
              <a:t>, such as </a:t>
            </a:r>
            <a:r>
              <a:rPr lang="en-US" altLang="en-US" i="1"/>
              <a:t>K</a:t>
            </a:r>
            <a:r>
              <a:rPr lang="en-US" altLang="en-US"/>
              <a:t>'.</a:t>
            </a:r>
          </a:p>
        </p:txBody>
      </p:sp>
      <p:sp>
        <p:nvSpPr>
          <p:cNvPr id="665604" name="Rectangle 4"/>
          <p:cNvSpPr>
            <a:spLocks noGrp="1" noChangeArrowheads="1"/>
          </p:cNvSpPr>
          <p:nvPr>
            <p:ph type="title"/>
          </p:nvPr>
        </p:nvSpPr>
        <p:spPr/>
        <p:txBody>
          <a:bodyPr/>
          <a:lstStyle/>
          <a:p>
            <a:r>
              <a:rPr lang="en-US" sz="2400" dirty="0" smtClean="0"/>
              <a:t>ECONOMIC </a:t>
            </a:r>
            <a:r>
              <a:rPr lang="en-US" sz="2400" dirty="0"/>
              <a:t>GROWTH</a:t>
            </a:r>
          </a:p>
        </p:txBody>
      </p:sp>
      <p:pic>
        <p:nvPicPr>
          <p:cNvPr id="665613" name="Picture 13" descr="fig0306a"/>
          <p:cNvPicPr>
            <a:picLocks noChangeAspect="1" noChangeArrowheads="1"/>
          </p:cNvPicPr>
          <p:nvPr/>
        </p:nvPicPr>
        <p:blipFill>
          <a:blip r:embed="rId3"/>
          <a:srcRect/>
          <a:stretch>
            <a:fillRect/>
          </a:stretch>
        </p:blipFill>
        <p:spPr bwMode="auto">
          <a:xfrm>
            <a:off x="4375150" y="1828800"/>
            <a:ext cx="4281488" cy="4610100"/>
          </a:xfrm>
          <a:prstGeom prst="rect">
            <a:avLst/>
          </a:prstGeom>
          <a:noFill/>
        </p:spPr>
      </p:pic>
      <p:pic>
        <p:nvPicPr>
          <p:cNvPr id="665614" name="Picture 14" descr="fig0306b"/>
          <p:cNvPicPr>
            <a:picLocks noChangeAspect="1" noChangeArrowheads="1"/>
          </p:cNvPicPr>
          <p:nvPr/>
        </p:nvPicPr>
        <p:blipFill>
          <a:blip r:embed="rId4"/>
          <a:srcRect/>
          <a:stretch>
            <a:fillRect/>
          </a:stretch>
        </p:blipFill>
        <p:spPr bwMode="auto">
          <a:xfrm>
            <a:off x="4375150" y="1828800"/>
            <a:ext cx="4281488" cy="4610100"/>
          </a:xfrm>
          <a:prstGeom prst="rect">
            <a:avLst/>
          </a:prstGeom>
          <a:noFill/>
        </p:spPr>
      </p:pic>
      <p:pic>
        <p:nvPicPr>
          <p:cNvPr id="665615" name="Picture 15" descr="fig0306c"/>
          <p:cNvPicPr>
            <a:picLocks noChangeAspect="1" noChangeArrowheads="1"/>
          </p:cNvPicPr>
          <p:nvPr/>
        </p:nvPicPr>
        <p:blipFill>
          <a:blip r:embed="rId5"/>
          <a:srcRect/>
          <a:stretch>
            <a:fillRect/>
          </a:stretch>
        </p:blipFill>
        <p:spPr bwMode="auto">
          <a:xfrm>
            <a:off x="4375150" y="1828800"/>
            <a:ext cx="4281488" cy="4610100"/>
          </a:xfrm>
          <a:prstGeom prst="rect">
            <a:avLst/>
          </a:prstGeom>
          <a:noFill/>
        </p:spPr>
      </p:pic>
      <p:pic>
        <p:nvPicPr>
          <p:cNvPr id="665616" name="Picture 16" descr="fig0306d"/>
          <p:cNvPicPr>
            <a:picLocks noChangeAspect="1" noChangeArrowheads="1"/>
          </p:cNvPicPr>
          <p:nvPr/>
        </p:nvPicPr>
        <p:blipFill>
          <a:blip r:embed="rId6"/>
          <a:srcRect/>
          <a:stretch>
            <a:fillRect/>
          </a:stretch>
        </p:blipFill>
        <p:spPr bwMode="auto">
          <a:xfrm>
            <a:off x="4375150" y="1828800"/>
            <a:ext cx="4281488" cy="4610100"/>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5603">
                                            <p:txEl>
                                              <p:pRg st="0" end="0"/>
                                            </p:txEl>
                                          </p:spTgt>
                                        </p:tgtEl>
                                        <p:attrNameLst>
                                          <p:attrName>style.visibility</p:attrName>
                                        </p:attrNameLst>
                                      </p:cBhvr>
                                      <p:to>
                                        <p:strVal val="visible"/>
                                      </p:to>
                                    </p:set>
                                    <p:animEffect transition="in" filter="wipe(left)">
                                      <p:cBhvr>
                                        <p:cTn id="7" dur="500"/>
                                        <p:tgtEl>
                                          <p:spTgt spid="66560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65614"/>
                                        </p:tgtEl>
                                        <p:attrNameLst>
                                          <p:attrName>style.visibility</p:attrName>
                                        </p:attrNameLst>
                                      </p:cBhvr>
                                      <p:to>
                                        <p:strVal val="visible"/>
                                      </p:to>
                                    </p:set>
                                    <p:animEffect transition="in" filter="wipe(left)">
                                      <p:cBhvr>
                                        <p:cTn id="11" dur="1000"/>
                                        <p:tgtEl>
                                          <p:spTgt spid="6656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65603">
                                            <p:txEl>
                                              <p:pRg st="1" end="1"/>
                                            </p:txEl>
                                          </p:spTgt>
                                        </p:tgtEl>
                                        <p:attrNameLst>
                                          <p:attrName>style.visibility</p:attrName>
                                        </p:attrNameLst>
                                      </p:cBhvr>
                                      <p:to>
                                        <p:strVal val="visible"/>
                                      </p:to>
                                    </p:set>
                                    <p:animEffect transition="in" filter="wipe(left)">
                                      <p:cBhvr>
                                        <p:cTn id="16" dur="500"/>
                                        <p:tgtEl>
                                          <p:spTgt spid="665603">
                                            <p:txEl>
                                              <p:pRg st="1" end="1"/>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65615"/>
                                        </p:tgtEl>
                                        <p:attrNameLst>
                                          <p:attrName>style.visibility</p:attrName>
                                        </p:attrNameLst>
                                      </p:cBhvr>
                                      <p:to>
                                        <p:strVal val="visible"/>
                                      </p:to>
                                    </p:set>
                                    <p:animEffect transition="in" filter="wipe(left)">
                                      <p:cBhvr>
                                        <p:cTn id="20" dur="1000"/>
                                        <p:tgtEl>
                                          <p:spTgt spid="6656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65603">
                                            <p:txEl>
                                              <p:pRg st="2" end="2"/>
                                            </p:txEl>
                                          </p:spTgt>
                                        </p:tgtEl>
                                        <p:attrNameLst>
                                          <p:attrName>style.visibility</p:attrName>
                                        </p:attrNameLst>
                                      </p:cBhvr>
                                      <p:to>
                                        <p:strVal val="visible"/>
                                      </p:to>
                                    </p:set>
                                    <p:animEffect transition="in" filter="wipe(left)">
                                      <p:cBhvr>
                                        <p:cTn id="25" dur="500"/>
                                        <p:tgtEl>
                                          <p:spTgt spid="665603">
                                            <p:txEl>
                                              <p:pRg st="2" end="2"/>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665616"/>
                                        </p:tgtEl>
                                        <p:attrNameLst>
                                          <p:attrName>style.visibility</p:attrName>
                                        </p:attrNameLst>
                                      </p:cBhvr>
                                      <p:to>
                                        <p:strVal val="visible"/>
                                      </p:to>
                                    </p:set>
                                    <p:animEffect transition="in" filter="wipe(left)">
                                      <p:cBhvr>
                                        <p:cTn id="29" dur="1000"/>
                                        <p:tgtEl>
                                          <p:spTgt spid="665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3" grpId="0" build="p"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8" name="Text Box 8"/>
          <p:cNvSpPr txBox="1">
            <a:spLocks noChangeArrowheads="1"/>
          </p:cNvSpPr>
          <p:nvPr/>
        </p:nvSpPr>
        <p:spPr bwMode="auto">
          <a:xfrm>
            <a:off x="304800" y="1981200"/>
            <a:ext cx="2971800" cy="3560763"/>
          </a:xfrm>
          <a:prstGeom prst="rect">
            <a:avLst/>
          </a:prstGeom>
          <a:noFill/>
          <a:ln w="9525">
            <a:noFill/>
            <a:miter lim="800000"/>
            <a:headEnd/>
            <a:tailEnd/>
          </a:ln>
          <a:effectLst/>
        </p:spPr>
        <p:txBody>
          <a:bodyPr>
            <a:spAutoFit/>
          </a:bodyPr>
          <a:lstStyle/>
          <a:p>
            <a:pPr algn="l" rtl="0">
              <a:spcBef>
                <a:spcPct val="50000"/>
              </a:spcBef>
            </a:pPr>
            <a:r>
              <a:rPr lang="en-US" altLang="en-US" kern="1200">
                <a:solidFill>
                  <a:srgbClr val="000000"/>
                </a:solidFill>
                <a:latin typeface="Arial"/>
                <a:ea typeface="+mn-ea"/>
                <a:cs typeface="+mn-cs"/>
              </a:rPr>
              <a:t>A large current account deficit emerged during the 1980s but declined from 1987 to 1991.</a:t>
            </a:r>
          </a:p>
          <a:p>
            <a:pPr algn="l" rtl="0">
              <a:spcBef>
                <a:spcPct val="50000"/>
              </a:spcBef>
            </a:pPr>
            <a:r>
              <a:rPr lang="en-US" altLang="en-US" kern="1200">
                <a:solidFill>
                  <a:srgbClr val="000000"/>
                </a:solidFill>
                <a:latin typeface="Arial"/>
                <a:ea typeface="+mn-ea"/>
                <a:cs typeface="+mn-cs"/>
              </a:rPr>
              <a:t>Throughout the 1990s and 2000s, the current account deficit increased. </a:t>
            </a:r>
          </a:p>
        </p:txBody>
      </p:sp>
      <p:sp>
        <p:nvSpPr>
          <p:cNvPr id="875541" name="Text Box 21"/>
          <p:cNvSpPr txBox="1">
            <a:spLocks noChangeArrowheads="1"/>
          </p:cNvSpPr>
          <p:nvPr/>
        </p:nvSpPr>
        <p:spPr bwMode="auto">
          <a:xfrm>
            <a:off x="1295400" y="609600"/>
            <a:ext cx="5334000" cy="519113"/>
          </a:xfrm>
          <a:prstGeom prst="rect">
            <a:avLst/>
          </a:prstGeom>
          <a:noFill/>
          <a:ln w="9525">
            <a:noFill/>
            <a:miter lim="800000"/>
            <a:headEnd/>
            <a:tailEnd/>
          </a:ln>
          <a:effectLst/>
        </p:spPr>
        <p:txBody>
          <a:bodyPr>
            <a:spAutoFit/>
          </a:bodyPr>
          <a:lstStyle/>
          <a:p>
            <a:pPr algn="l" rtl="0"/>
            <a:r>
              <a:rPr lang="en-US" altLang="en-US" sz="2800" b="1" kern="1200">
                <a:solidFill>
                  <a:srgbClr val="9D2505"/>
                </a:solidFill>
                <a:latin typeface="Arial"/>
                <a:ea typeface="+mn-ea"/>
                <a:cs typeface="+mn-cs"/>
              </a:rPr>
              <a:t>The U.S. Balance of Payments</a:t>
            </a:r>
            <a:endParaRPr lang="en-US" altLang="en-US" sz="2800" kern="1200">
              <a:solidFill>
                <a:srgbClr val="9D2505"/>
              </a:solidFill>
              <a:latin typeface="Charcoal" charset="0"/>
              <a:ea typeface="+mn-ea"/>
              <a:cs typeface="+mn-cs"/>
            </a:endParaRPr>
          </a:p>
        </p:txBody>
      </p:sp>
      <p:pic>
        <p:nvPicPr>
          <p:cNvPr id="875542" name="Picture 22" descr="eop3401a"/>
          <p:cNvPicPr>
            <a:picLocks noChangeAspect="1" noChangeArrowheads="1"/>
          </p:cNvPicPr>
          <p:nvPr/>
        </p:nvPicPr>
        <p:blipFill>
          <a:blip r:embed="rId3"/>
          <a:srcRect/>
          <a:stretch>
            <a:fillRect/>
          </a:stretch>
        </p:blipFill>
        <p:spPr bwMode="auto">
          <a:xfrm>
            <a:off x="3276600" y="2124075"/>
            <a:ext cx="5688013" cy="4198938"/>
          </a:xfrm>
          <a:prstGeom prst="rect">
            <a:avLst/>
          </a:prstGeom>
          <a:noFill/>
        </p:spPr>
      </p:pic>
      <p:pic>
        <p:nvPicPr>
          <p:cNvPr id="875543" name="Picture 23" descr="eop3401b"/>
          <p:cNvPicPr>
            <a:picLocks noChangeAspect="1" noChangeArrowheads="1"/>
          </p:cNvPicPr>
          <p:nvPr/>
        </p:nvPicPr>
        <p:blipFill>
          <a:blip r:embed="rId4"/>
          <a:srcRect/>
          <a:stretch>
            <a:fillRect/>
          </a:stretch>
        </p:blipFill>
        <p:spPr bwMode="auto">
          <a:xfrm>
            <a:off x="3276600" y="2124075"/>
            <a:ext cx="5688013" cy="4198938"/>
          </a:xfrm>
          <a:prstGeom prst="rect">
            <a:avLst/>
          </a:prstGeom>
          <a:noFill/>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5528">
                                            <p:txEl>
                                              <p:pRg st="0" end="0"/>
                                            </p:txEl>
                                          </p:spTgt>
                                        </p:tgtEl>
                                        <p:attrNameLst>
                                          <p:attrName>style.visibility</p:attrName>
                                        </p:attrNameLst>
                                      </p:cBhvr>
                                      <p:to>
                                        <p:strVal val="visible"/>
                                      </p:to>
                                    </p:set>
                                    <p:animEffect transition="in" filter="wipe(left)">
                                      <p:cBhvr>
                                        <p:cTn id="7" dur="500"/>
                                        <p:tgtEl>
                                          <p:spTgt spid="87552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75543"/>
                                        </p:tgtEl>
                                        <p:attrNameLst>
                                          <p:attrName>style.visibility</p:attrName>
                                        </p:attrNameLst>
                                      </p:cBhvr>
                                      <p:to>
                                        <p:strVal val="visible"/>
                                      </p:to>
                                    </p:set>
                                    <p:animEffect transition="in" filter="wipe(left)">
                                      <p:cBhvr>
                                        <p:cTn id="11" dur="1000"/>
                                        <p:tgtEl>
                                          <p:spTgt spid="87554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75528">
                                            <p:txEl>
                                              <p:pRg st="1" end="1"/>
                                            </p:txEl>
                                          </p:spTgt>
                                        </p:tgtEl>
                                        <p:attrNameLst>
                                          <p:attrName>style.visibility</p:attrName>
                                        </p:attrNameLst>
                                      </p:cBhvr>
                                      <p:to>
                                        <p:strVal val="visible"/>
                                      </p:to>
                                    </p:set>
                                    <p:animEffect transition="in" filter="wipe(left)">
                                      <p:cBhvr>
                                        <p:cTn id="16" dur="500"/>
                                        <p:tgtEl>
                                          <p:spTgt spid="8755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5528" grpId="0" build="p" autoUpdateAnimBg="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Text Box 2"/>
          <p:cNvSpPr txBox="1">
            <a:spLocks noChangeArrowheads="1"/>
          </p:cNvSpPr>
          <p:nvPr/>
        </p:nvSpPr>
        <p:spPr bwMode="auto">
          <a:xfrm>
            <a:off x="457200" y="1981200"/>
            <a:ext cx="2667000" cy="3925888"/>
          </a:xfrm>
          <a:prstGeom prst="rect">
            <a:avLst/>
          </a:prstGeom>
          <a:noFill/>
          <a:ln w="9525">
            <a:noFill/>
            <a:miter lim="800000"/>
            <a:headEnd/>
            <a:tailEnd/>
          </a:ln>
          <a:effectLst/>
        </p:spPr>
        <p:txBody>
          <a:bodyPr>
            <a:spAutoFit/>
          </a:bodyPr>
          <a:lstStyle/>
          <a:p>
            <a:pPr algn="l" rtl="0">
              <a:spcBef>
                <a:spcPct val="50000"/>
              </a:spcBef>
            </a:pPr>
            <a:r>
              <a:rPr lang="en-US" altLang="en-US" kern="1200">
                <a:solidFill>
                  <a:srgbClr val="000000"/>
                </a:solidFill>
                <a:latin typeface="Arial"/>
                <a:ea typeface="+mn-ea"/>
                <a:cs typeface="+mn-cs"/>
              </a:rPr>
              <a:t>The capital account balance mirrors the current account balance.</a:t>
            </a:r>
          </a:p>
          <a:p>
            <a:pPr algn="l" rtl="0">
              <a:spcBef>
                <a:spcPct val="50000"/>
              </a:spcBef>
            </a:pPr>
            <a:r>
              <a:rPr lang="en-US" altLang="en-US" kern="1200">
                <a:solidFill>
                  <a:srgbClr val="000000"/>
                </a:solidFill>
                <a:latin typeface="Arial"/>
                <a:ea typeface="+mn-ea"/>
                <a:cs typeface="+mn-cs"/>
              </a:rPr>
              <a:t>The official settlements account is very small in comparison.</a:t>
            </a:r>
            <a:endParaRPr lang="en-US" altLang="en-US" kern="1200">
              <a:solidFill>
                <a:srgbClr val="000000"/>
              </a:solidFill>
              <a:latin typeface="Charcoal" charset="0"/>
              <a:ea typeface="+mn-ea"/>
              <a:cs typeface="+mn-cs"/>
            </a:endParaRPr>
          </a:p>
        </p:txBody>
      </p:sp>
      <p:sp>
        <p:nvSpPr>
          <p:cNvPr id="832534" name="Text Box 22"/>
          <p:cNvSpPr txBox="1">
            <a:spLocks noChangeArrowheads="1"/>
          </p:cNvSpPr>
          <p:nvPr/>
        </p:nvSpPr>
        <p:spPr bwMode="auto">
          <a:xfrm>
            <a:off x="1295400" y="609600"/>
            <a:ext cx="5334000" cy="519113"/>
          </a:xfrm>
          <a:prstGeom prst="rect">
            <a:avLst/>
          </a:prstGeom>
          <a:noFill/>
          <a:ln w="9525">
            <a:noFill/>
            <a:miter lim="800000"/>
            <a:headEnd/>
            <a:tailEnd/>
          </a:ln>
          <a:effectLst/>
        </p:spPr>
        <p:txBody>
          <a:bodyPr>
            <a:spAutoFit/>
          </a:bodyPr>
          <a:lstStyle/>
          <a:p>
            <a:pPr algn="l" rtl="0"/>
            <a:r>
              <a:rPr lang="en-US" altLang="en-US" sz="2800" b="1" kern="1200">
                <a:solidFill>
                  <a:srgbClr val="9D2505"/>
                </a:solidFill>
                <a:latin typeface="Arial"/>
                <a:ea typeface="+mn-ea"/>
                <a:cs typeface="+mn-cs"/>
              </a:rPr>
              <a:t>The U.S. Balance of Payments</a:t>
            </a:r>
            <a:endParaRPr lang="en-US" altLang="en-US" sz="2800" kern="1200">
              <a:solidFill>
                <a:srgbClr val="9D2505"/>
              </a:solidFill>
              <a:latin typeface="Charcoal" charset="0"/>
              <a:ea typeface="+mn-ea"/>
              <a:cs typeface="+mn-cs"/>
            </a:endParaRPr>
          </a:p>
        </p:txBody>
      </p:sp>
      <p:pic>
        <p:nvPicPr>
          <p:cNvPr id="832535" name="Picture 23" descr="eop3401a"/>
          <p:cNvPicPr>
            <a:picLocks noChangeAspect="1" noChangeArrowheads="1"/>
          </p:cNvPicPr>
          <p:nvPr/>
        </p:nvPicPr>
        <p:blipFill>
          <a:blip r:embed="rId3"/>
          <a:srcRect/>
          <a:stretch>
            <a:fillRect/>
          </a:stretch>
        </p:blipFill>
        <p:spPr bwMode="auto">
          <a:xfrm>
            <a:off x="3276600" y="2124075"/>
            <a:ext cx="5688013" cy="4198938"/>
          </a:xfrm>
          <a:prstGeom prst="rect">
            <a:avLst/>
          </a:prstGeom>
          <a:noFill/>
        </p:spPr>
      </p:pic>
      <p:pic>
        <p:nvPicPr>
          <p:cNvPr id="832536" name="Picture 24" descr="eop3401b"/>
          <p:cNvPicPr>
            <a:picLocks noChangeAspect="1" noChangeArrowheads="1"/>
          </p:cNvPicPr>
          <p:nvPr/>
        </p:nvPicPr>
        <p:blipFill>
          <a:blip r:embed="rId4"/>
          <a:srcRect/>
          <a:stretch>
            <a:fillRect/>
          </a:stretch>
        </p:blipFill>
        <p:spPr bwMode="auto">
          <a:xfrm>
            <a:off x="3276600" y="2124075"/>
            <a:ext cx="5688013" cy="4198938"/>
          </a:xfrm>
          <a:prstGeom prst="rect">
            <a:avLst/>
          </a:prstGeom>
          <a:noFill/>
        </p:spPr>
      </p:pic>
      <p:pic>
        <p:nvPicPr>
          <p:cNvPr id="832537" name="Picture 25" descr="eop3401c"/>
          <p:cNvPicPr>
            <a:picLocks noChangeAspect="1" noChangeArrowheads="1"/>
          </p:cNvPicPr>
          <p:nvPr/>
        </p:nvPicPr>
        <p:blipFill>
          <a:blip r:embed="rId5"/>
          <a:srcRect/>
          <a:stretch>
            <a:fillRect/>
          </a:stretch>
        </p:blipFill>
        <p:spPr bwMode="auto">
          <a:xfrm>
            <a:off x="3276600" y="2124075"/>
            <a:ext cx="5688013" cy="4198938"/>
          </a:xfrm>
          <a:prstGeom prst="rect">
            <a:avLst/>
          </a:prstGeom>
          <a:noFill/>
        </p:spPr>
      </p:pic>
      <p:pic>
        <p:nvPicPr>
          <p:cNvPr id="832538" name="Picture 26" descr="eop3401d"/>
          <p:cNvPicPr>
            <a:picLocks noChangeAspect="1" noChangeArrowheads="1"/>
          </p:cNvPicPr>
          <p:nvPr/>
        </p:nvPicPr>
        <p:blipFill>
          <a:blip r:embed="rId6"/>
          <a:srcRect/>
          <a:stretch>
            <a:fillRect/>
          </a:stretch>
        </p:blipFill>
        <p:spPr bwMode="auto">
          <a:xfrm>
            <a:off x="3276600" y="2124075"/>
            <a:ext cx="5688013" cy="4198938"/>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2514">
                                            <p:txEl>
                                              <p:pRg st="0" end="0"/>
                                            </p:txEl>
                                          </p:spTgt>
                                        </p:tgtEl>
                                        <p:attrNameLst>
                                          <p:attrName>style.visibility</p:attrName>
                                        </p:attrNameLst>
                                      </p:cBhvr>
                                      <p:to>
                                        <p:strVal val="visible"/>
                                      </p:to>
                                    </p:set>
                                    <p:animEffect transition="in" filter="wipe(left)">
                                      <p:cBhvr>
                                        <p:cTn id="7" dur="500"/>
                                        <p:tgtEl>
                                          <p:spTgt spid="83251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32537"/>
                                        </p:tgtEl>
                                        <p:attrNameLst>
                                          <p:attrName>style.visibility</p:attrName>
                                        </p:attrNameLst>
                                      </p:cBhvr>
                                      <p:to>
                                        <p:strVal val="visible"/>
                                      </p:to>
                                    </p:set>
                                    <p:animEffect transition="in" filter="wipe(left)">
                                      <p:cBhvr>
                                        <p:cTn id="11" dur="1000"/>
                                        <p:tgtEl>
                                          <p:spTgt spid="83253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32514">
                                            <p:txEl>
                                              <p:pRg st="1" end="1"/>
                                            </p:txEl>
                                          </p:spTgt>
                                        </p:tgtEl>
                                        <p:attrNameLst>
                                          <p:attrName>style.visibility</p:attrName>
                                        </p:attrNameLst>
                                      </p:cBhvr>
                                      <p:to>
                                        <p:strVal val="visible"/>
                                      </p:to>
                                    </p:set>
                                    <p:animEffect transition="in" filter="wipe(left)">
                                      <p:cBhvr>
                                        <p:cTn id="16" dur="500"/>
                                        <p:tgtEl>
                                          <p:spTgt spid="832514">
                                            <p:txEl>
                                              <p:pRg st="1" end="1"/>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32538"/>
                                        </p:tgtEl>
                                        <p:attrNameLst>
                                          <p:attrName>style.visibility</p:attrName>
                                        </p:attrNameLst>
                                      </p:cBhvr>
                                      <p:to>
                                        <p:strVal val="visible"/>
                                      </p:to>
                                    </p:set>
                                    <p:animEffect transition="in" filter="wipe(left)">
                                      <p:cBhvr>
                                        <p:cTn id="20" dur="1000"/>
                                        <p:tgtEl>
                                          <p:spTgt spid="83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514"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7" name="Text Box 1027"/>
          <p:cNvSpPr txBox="1">
            <a:spLocks noChangeArrowheads="1"/>
          </p:cNvSpPr>
          <p:nvPr/>
        </p:nvSpPr>
        <p:spPr bwMode="auto">
          <a:xfrm>
            <a:off x="1295400" y="700088"/>
            <a:ext cx="7848600" cy="519112"/>
          </a:xfrm>
          <a:prstGeom prst="rect">
            <a:avLst/>
          </a:prstGeom>
          <a:noFill/>
          <a:ln w="9525">
            <a:noFill/>
            <a:miter lim="800000"/>
            <a:headEnd/>
            <a:tailEnd/>
          </a:ln>
          <a:effectLst/>
        </p:spPr>
        <p:txBody>
          <a:bodyPr>
            <a:spAutoFit/>
          </a:bodyPr>
          <a:lstStyle/>
          <a:p>
            <a:pPr algn="l" rtl="0"/>
            <a:r>
              <a:rPr lang="en-US" altLang="en-US" sz="2800" b="1" kern="1200">
                <a:solidFill>
                  <a:srgbClr val="00A87E"/>
                </a:solidFill>
                <a:latin typeface="Arial"/>
                <a:ea typeface="+mn-ea"/>
                <a:cs typeface="+mn-cs"/>
              </a:rPr>
              <a:t>Current Account Balances Around the World</a:t>
            </a:r>
            <a:endParaRPr lang="en-US" altLang="en-US" sz="2800" kern="1200">
              <a:solidFill>
                <a:srgbClr val="00A87E"/>
              </a:solidFill>
              <a:latin typeface="Charcoal" charset="0"/>
              <a:ea typeface="+mn-ea"/>
              <a:cs typeface="+mn-cs"/>
            </a:endParaRPr>
          </a:p>
        </p:txBody>
      </p:sp>
      <p:sp>
        <p:nvSpPr>
          <p:cNvPr id="835588" name="Text Box 1028"/>
          <p:cNvSpPr txBox="1">
            <a:spLocks noChangeArrowheads="1"/>
          </p:cNvSpPr>
          <p:nvPr/>
        </p:nvSpPr>
        <p:spPr bwMode="auto">
          <a:xfrm>
            <a:off x="533400" y="1828800"/>
            <a:ext cx="2514600" cy="4656138"/>
          </a:xfrm>
          <a:prstGeom prst="rect">
            <a:avLst/>
          </a:prstGeom>
          <a:noFill/>
          <a:ln w="9525">
            <a:noFill/>
            <a:miter lim="800000"/>
            <a:headEnd/>
            <a:tailEnd/>
          </a:ln>
          <a:effectLst/>
        </p:spPr>
        <p:txBody>
          <a:bodyPr>
            <a:spAutoFit/>
          </a:bodyPr>
          <a:lstStyle/>
          <a:p>
            <a:pPr algn="l" rtl="0"/>
            <a:r>
              <a:rPr lang="en-US" altLang="en-US" kern="1200">
                <a:solidFill>
                  <a:srgbClr val="000000"/>
                </a:solidFill>
                <a:latin typeface="Arial"/>
                <a:ea typeface="+mn-ea"/>
                <a:cs typeface="+mn-cs"/>
              </a:rPr>
              <a:t>The U.S. current account deficit in 2004 is the major international payments deficit.</a:t>
            </a:r>
          </a:p>
          <a:p>
            <a:pPr algn="l" rtl="0">
              <a:spcBef>
                <a:spcPct val="50000"/>
              </a:spcBef>
            </a:pPr>
            <a:r>
              <a:rPr lang="en-US" altLang="en-US" kern="1200">
                <a:solidFill>
                  <a:srgbClr val="000000"/>
                </a:solidFill>
                <a:latin typeface="Arial"/>
                <a:ea typeface="+mn-ea"/>
                <a:cs typeface="+mn-cs"/>
              </a:rPr>
              <a:t>No other country has a deficit remotely similar to that of the United States.</a:t>
            </a:r>
          </a:p>
          <a:p>
            <a:pPr algn="l" rtl="0"/>
            <a:endParaRPr lang="en-US" altLang="en-US" kern="1200">
              <a:solidFill>
                <a:srgbClr val="000000"/>
              </a:solidFill>
              <a:latin typeface="Arial"/>
              <a:ea typeface="+mn-ea"/>
              <a:cs typeface="+mn-cs"/>
            </a:endParaRPr>
          </a:p>
        </p:txBody>
      </p:sp>
      <p:pic>
        <p:nvPicPr>
          <p:cNvPr id="835599" name="Picture 1039" descr="eog3401a"/>
          <p:cNvPicPr>
            <a:picLocks noChangeAspect="1" noChangeArrowheads="1"/>
          </p:cNvPicPr>
          <p:nvPr/>
        </p:nvPicPr>
        <p:blipFill>
          <a:blip r:embed="rId3"/>
          <a:srcRect/>
          <a:stretch>
            <a:fillRect/>
          </a:stretch>
        </p:blipFill>
        <p:spPr bwMode="auto">
          <a:xfrm>
            <a:off x="3201988" y="1752600"/>
            <a:ext cx="5743575" cy="4333875"/>
          </a:xfrm>
          <a:prstGeom prst="rect">
            <a:avLst/>
          </a:prstGeom>
          <a:noFill/>
        </p:spPr>
      </p:pic>
      <p:pic>
        <p:nvPicPr>
          <p:cNvPr id="835600" name="Picture 1040" descr="eog3401b"/>
          <p:cNvPicPr>
            <a:picLocks noChangeAspect="1" noChangeArrowheads="1"/>
          </p:cNvPicPr>
          <p:nvPr/>
        </p:nvPicPr>
        <p:blipFill>
          <a:blip r:embed="rId4"/>
          <a:srcRect/>
          <a:stretch>
            <a:fillRect/>
          </a:stretch>
        </p:blipFill>
        <p:spPr bwMode="auto">
          <a:xfrm>
            <a:off x="3201988" y="1752600"/>
            <a:ext cx="5743575" cy="4333875"/>
          </a:xfrm>
          <a:prstGeom prst="rect">
            <a:avLst/>
          </a:prstGeom>
          <a:noFill/>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5588">
                                            <p:txEl>
                                              <p:pRg st="0" end="0"/>
                                            </p:txEl>
                                          </p:spTgt>
                                        </p:tgtEl>
                                        <p:attrNameLst>
                                          <p:attrName>style.visibility</p:attrName>
                                        </p:attrNameLst>
                                      </p:cBhvr>
                                      <p:to>
                                        <p:strVal val="visible"/>
                                      </p:to>
                                    </p:set>
                                    <p:animEffect transition="in" filter="wipe(left)">
                                      <p:cBhvr>
                                        <p:cTn id="7" dur="500"/>
                                        <p:tgtEl>
                                          <p:spTgt spid="835588">
                                            <p:txEl>
                                              <p:pRg st="0" end="0"/>
                                            </p:txEl>
                                          </p:spTgt>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35600"/>
                                        </p:tgtEl>
                                        <p:attrNameLst>
                                          <p:attrName>style.visibility</p:attrName>
                                        </p:attrNameLst>
                                      </p:cBhvr>
                                      <p:to>
                                        <p:strVal val="visible"/>
                                      </p:to>
                                    </p:set>
                                    <p:animEffect transition="in" filter="wipe(right)">
                                      <p:cBhvr>
                                        <p:cTn id="11" dur="1000"/>
                                        <p:tgtEl>
                                          <p:spTgt spid="83560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35588">
                                            <p:txEl>
                                              <p:pRg st="1" end="1"/>
                                            </p:txEl>
                                          </p:spTgt>
                                        </p:tgtEl>
                                        <p:attrNameLst>
                                          <p:attrName>style.visibility</p:attrName>
                                        </p:attrNameLst>
                                      </p:cBhvr>
                                      <p:to>
                                        <p:strVal val="visible"/>
                                      </p:to>
                                    </p:set>
                                    <p:animEffect transition="in" filter="wipe(left)">
                                      <p:cBhvr>
                                        <p:cTn id="16" dur="500"/>
                                        <p:tgtEl>
                                          <p:spTgt spid="8355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588" grpId="0" build="p"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Text Box 2"/>
          <p:cNvSpPr txBox="1">
            <a:spLocks noChangeArrowheads="1"/>
          </p:cNvSpPr>
          <p:nvPr/>
        </p:nvSpPr>
        <p:spPr bwMode="auto">
          <a:xfrm>
            <a:off x="1295400" y="700088"/>
            <a:ext cx="7848600" cy="519112"/>
          </a:xfrm>
          <a:prstGeom prst="rect">
            <a:avLst/>
          </a:prstGeom>
          <a:noFill/>
          <a:ln w="9525">
            <a:noFill/>
            <a:miter lim="800000"/>
            <a:headEnd/>
            <a:tailEnd/>
          </a:ln>
          <a:effectLst/>
        </p:spPr>
        <p:txBody>
          <a:bodyPr>
            <a:spAutoFit/>
          </a:bodyPr>
          <a:lstStyle/>
          <a:p>
            <a:pPr algn="l" rtl="0"/>
            <a:r>
              <a:rPr lang="en-US" altLang="en-US" sz="2800" b="1" kern="1200">
                <a:solidFill>
                  <a:srgbClr val="00A87E"/>
                </a:solidFill>
                <a:latin typeface="Arial"/>
                <a:ea typeface="+mn-ea"/>
                <a:cs typeface="+mn-cs"/>
              </a:rPr>
              <a:t>Current Account Balances Around the World</a:t>
            </a:r>
            <a:endParaRPr lang="en-US" altLang="en-US" sz="2800" kern="1200">
              <a:solidFill>
                <a:srgbClr val="00A87E"/>
              </a:solidFill>
              <a:latin typeface="Charcoal" charset="0"/>
              <a:ea typeface="+mn-ea"/>
              <a:cs typeface="+mn-cs"/>
            </a:endParaRPr>
          </a:p>
        </p:txBody>
      </p:sp>
      <p:sp>
        <p:nvSpPr>
          <p:cNvPr id="893955" name="Text Box 3"/>
          <p:cNvSpPr txBox="1">
            <a:spLocks noChangeArrowheads="1"/>
          </p:cNvSpPr>
          <p:nvPr/>
        </p:nvSpPr>
        <p:spPr bwMode="auto">
          <a:xfrm>
            <a:off x="457200" y="1524000"/>
            <a:ext cx="2590800" cy="5203825"/>
          </a:xfrm>
          <a:prstGeom prst="rect">
            <a:avLst/>
          </a:prstGeom>
          <a:noFill/>
          <a:ln w="9525">
            <a:noFill/>
            <a:miter lim="800000"/>
            <a:headEnd/>
            <a:tailEnd/>
          </a:ln>
          <a:effectLst/>
        </p:spPr>
        <p:txBody>
          <a:bodyPr>
            <a:spAutoFit/>
          </a:bodyPr>
          <a:lstStyle/>
          <a:p>
            <a:pPr algn="l" rtl="0">
              <a:spcBef>
                <a:spcPct val="50000"/>
              </a:spcBef>
            </a:pPr>
            <a:r>
              <a:rPr lang="en-US" altLang="en-US" kern="1200">
                <a:solidFill>
                  <a:srgbClr val="000000"/>
                </a:solidFill>
                <a:latin typeface="Arial"/>
                <a:ea typeface="+mn-ea"/>
                <a:cs typeface="+mn-cs"/>
              </a:rPr>
              <a:t>For every current account deficit there must be a current account surplus.</a:t>
            </a:r>
          </a:p>
          <a:p>
            <a:pPr algn="l" rtl="0">
              <a:spcBef>
                <a:spcPct val="50000"/>
              </a:spcBef>
            </a:pPr>
            <a:r>
              <a:rPr lang="en-US" altLang="en-US" kern="1200">
                <a:solidFill>
                  <a:srgbClr val="000000"/>
                </a:solidFill>
                <a:latin typeface="Arial"/>
                <a:ea typeface="+mn-ea"/>
                <a:cs typeface="+mn-cs"/>
              </a:rPr>
              <a:t>The U.S. deficit is reflected in a large number of small surpluses spread around the world.</a:t>
            </a:r>
          </a:p>
          <a:p>
            <a:pPr algn="l" rtl="0">
              <a:spcBef>
                <a:spcPct val="50000"/>
              </a:spcBef>
            </a:pPr>
            <a:r>
              <a:rPr lang="en-US" altLang="en-US" kern="1200">
                <a:solidFill>
                  <a:srgbClr val="000000"/>
                </a:solidFill>
                <a:latin typeface="Arial"/>
                <a:ea typeface="+mn-ea"/>
                <a:cs typeface="+mn-cs"/>
              </a:rPr>
              <a:t>Notice China’s small surplus. </a:t>
            </a:r>
          </a:p>
        </p:txBody>
      </p:sp>
      <p:pic>
        <p:nvPicPr>
          <p:cNvPr id="893961" name="Picture 9" descr="eog3401a"/>
          <p:cNvPicPr>
            <a:picLocks noChangeAspect="1" noChangeArrowheads="1"/>
          </p:cNvPicPr>
          <p:nvPr/>
        </p:nvPicPr>
        <p:blipFill>
          <a:blip r:embed="rId3"/>
          <a:srcRect/>
          <a:stretch>
            <a:fillRect/>
          </a:stretch>
        </p:blipFill>
        <p:spPr bwMode="auto">
          <a:xfrm>
            <a:off x="3201988" y="1752600"/>
            <a:ext cx="5743575" cy="4333875"/>
          </a:xfrm>
          <a:prstGeom prst="rect">
            <a:avLst/>
          </a:prstGeom>
          <a:noFill/>
        </p:spPr>
      </p:pic>
      <p:pic>
        <p:nvPicPr>
          <p:cNvPr id="893962" name="Picture 10" descr="eog3401b"/>
          <p:cNvPicPr>
            <a:picLocks noChangeAspect="1" noChangeArrowheads="1"/>
          </p:cNvPicPr>
          <p:nvPr/>
        </p:nvPicPr>
        <p:blipFill>
          <a:blip r:embed="rId4"/>
          <a:srcRect/>
          <a:stretch>
            <a:fillRect/>
          </a:stretch>
        </p:blipFill>
        <p:spPr bwMode="auto">
          <a:xfrm>
            <a:off x="3201988" y="1752600"/>
            <a:ext cx="5743575" cy="4333875"/>
          </a:xfrm>
          <a:prstGeom prst="rect">
            <a:avLst/>
          </a:prstGeom>
          <a:noFill/>
        </p:spPr>
      </p:pic>
      <p:pic>
        <p:nvPicPr>
          <p:cNvPr id="893963" name="Picture 11" descr="eog3401c"/>
          <p:cNvPicPr>
            <a:picLocks noChangeAspect="1" noChangeArrowheads="1"/>
          </p:cNvPicPr>
          <p:nvPr/>
        </p:nvPicPr>
        <p:blipFill>
          <a:blip r:embed="rId5"/>
          <a:srcRect/>
          <a:stretch>
            <a:fillRect/>
          </a:stretch>
        </p:blipFill>
        <p:spPr bwMode="auto">
          <a:xfrm>
            <a:off x="3200400" y="1752600"/>
            <a:ext cx="5745163" cy="4333875"/>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3955">
                                            <p:txEl>
                                              <p:pRg st="1" end="1"/>
                                            </p:txEl>
                                          </p:spTgt>
                                        </p:tgtEl>
                                        <p:attrNameLst>
                                          <p:attrName>style.visibility</p:attrName>
                                        </p:attrNameLst>
                                      </p:cBhvr>
                                      <p:to>
                                        <p:strVal val="visible"/>
                                      </p:to>
                                    </p:set>
                                    <p:animEffect transition="in" filter="wipe(left)">
                                      <p:cBhvr>
                                        <p:cTn id="7" dur="500"/>
                                        <p:tgtEl>
                                          <p:spTgt spid="893955">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93963"/>
                                        </p:tgtEl>
                                        <p:attrNameLst>
                                          <p:attrName>style.visibility</p:attrName>
                                        </p:attrNameLst>
                                      </p:cBhvr>
                                      <p:to>
                                        <p:strVal val="visible"/>
                                      </p:to>
                                    </p:set>
                                    <p:animEffect transition="in" filter="wipe(left)">
                                      <p:cBhvr>
                                        <p:cTn id="11" dur="1000"/>
                                        <p:tgtEl>
                                          <p:spTgt spid="89396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93955">
                                            <p:txEl>
                                              <p:pRg st="2" end="2"/>
                                            </p:txEl>
                                          </p:spTgt>
                                        </p:tgtEl>
                                        <p:attrNameLst>
                                          <p:attrName>style.visibility</p:attrName>
                                        </p:attrNameLst>
                                      </p:cBhvr>
                                      <p:to>
                                        <p:strVal val="visible"/>
                                      </p:to>
                                    </p:set>
                                    <p:animEffect transition="in" filter="wipe(left)">
                                      <p:cBhvr>
                                        <p:cTn id="16" dur="500"/>
                                        <p:tgtEl>
                                          <p:spTgt spid="8939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3955"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7" name="Text Box 3"/>
          <p:cNvSpPr txBox="1">
            <a:spLocks noChangeArrowheads="1"/>
          </p:cNvSpPr>
          <p:nvPr/>
        </p:nvSpPr>
        <p:spPr bwMode="auto">
          <a:xfrm>
            <a:off x="1371600" y="685800"/>
            <a:ext cx="7467600" cy="519113"/>
          </a:xfrm>
          <a:prstGeom prst="rect">
            <a:avLst/>
          </a:prstGeom>
          <a:noFill/>
          <a:ln w="9525">
            <a:noFill/>
            <a:miter lim="800000"/>
            <a:headEnd/>
            <a:tailEnd/>
          </a:ln>
          <a:effectLst/>
        </p:spPr>
        <p:txBody>
          <a:bodyPr>
            <a:spAutoFit/>
          </a:bodyPr>
          <a:lstStyle/>
          <a:p>
            <a:pPr algn="l" rtl="0"/>
            <a:r>
              <a:rPr lang="en-US" altLang="en-US" sz="2800" b="1" kern="1200">
                <a:solidFill>
                  <a:srgbClr val="9D2505"/>
                </a:solidFill>
                <a:latin typeface="Arial"/>
                <a:ea typeface="+mn-ea"/>
                <a:cs typeface="+mn-cs"/>
              </a:rPr>
              <a:t>The Dollar and the Euro Since 1999</a:t>
            </a:r>
            <a:endParaRPr lang="en-US" altLang="en-US" sz="2800" kern="1200">
              <a:solidFill>
                <a:srgbClr val="9D2505"/>
              </a:solidFill>
              <a:latin typeface="Charcoal" charset="0"/>
              <a:ea typeface="+mn-ea"/>
              <a:cs typeface="+mn-cs"/>
            </a:endParaRPr>
          </a:p>
        </p:txBody>
      </p:sp>
      <p:sp>
        <p:nvSpPr>
          <p:cNvPr id="876548" name="Text Box 4"/>
          <p:cNvSpPr txBox="1">
            <a:spLocks noChangeArrowheads="1"/>
          </p:cNvSpPr>
          <p:nvPr/>
        </p:nvSpPr>
        <p:spPr bwMode="auto">
          <a:xfrm>
            <a:off x="457200" y="1371600"/>
            <a:ext cx="2895600" cy="4838700"/>
          </a:xfrm>
          <a:prstGeom prst="rect">
            <a:avLst/>
          </a:prstGeom>
          <a:noFill/>
          <a:ln w="9525">
            <a:noFill/>
            <a:miter lim="800000"/>
            <a:headEnd/>
            <a:tailEnd/>
          </a:ln>
          <a:effectLst/>
        </p:spPr>
        <p:txBody>
          <a:bodyPr>
            <a:spAutoFit/>
          </a:bodyPr>
          <a:lstStyle/>
          <a:p>
            <a:pPr algn="l" rtl="0">
              <a:spcBef>
                <a:spcPct val="50000"/>
              </a:spcBef>
            </a:pPr>
            <a:r>
              <a:rPr lang="en-US" altLang="en-US" kern="1200">
                <a:solidFill>
                  <a:srgbClr val="000000"/>
                </a:solidFill>
                <a:latin typeface="Arial"/>
                <a:ea typeface="+mn-ea"/>
                <a:cs typeface="+mn-cs"/>
              </a:rPr>
              <a:t>The figure shows the exchange rate of the U.S. dollar in terms of the euro. </a:t>
            </a:r>
          </a:p>
          <a:p>
            <a:pPr algn="l" rtl="0">
              <a:spcBef>
                <a:spcPct val="50000"/>
              </a:spcBef>
            </a:pPr>
            <a:r>
              <a:rPr lang="en-US" altLang="en-US" kern="1200">
                <a:solidFill>
                  <a:srgbClr val="000000"/>
                </a:solidFill>
                <a:latin typeface="Arial"/>
                <a:ea typeface="+mn-ea"/>
                <a:cs typeface="+mn-cs"/>
              </a:rPr>
              <a:t>From 1999 to 2001, the U.S. dollar appreciated against the euro.</a:t>
            </a:r>
          </a:p>
          <a:p>
            <a:pPr algn="l" rtl="0">
              <a:spcBef>
                <a:spcPct val="50000"/>
              </a:spcBef>
            </a:pPr>
            <a:r>
              <a:rPr lang="en-US" altLang="en-US" kern="1200">
                <a:solidFill>
                  <a:srgbClr val="000000"/>
                </a:solidFill>
                <a:latin typeface="Arial"/>
                <a:ea typeface="+mn-ea"/>
                <a:cs typeface="+mn-cs"/>
              </a:rPr>
              <a:t>From 2002 to 20078, the U.S. dollar depreciated against the euro.</a:t>
            </a:r>
          </a:p>
        </p:txBody>
      </p:sp>
      <p:pic>
        <p:nvPicPr>
          <p:cNvPr id="876567" name="Picture 23" descr="eop3402a"/>
          <p:cNvPicPr>
            <a:picLocks noChangeAspect="1" noChangeArrowheads="1"/>
          </p:cNvPicPr>
          <p:nvPr/>
        </p:nvPicPr>
        <p:blipFill>
          <a:blip r:embed="rId3"/>
          <a:srcRect/>
          <a:stretch>
            <a:fillRect/>
          </a:stretch>
        </p:blipFill>
        <p:spPr bwMode="auto">
          <a:xfrm>
            <a:off x="3657600" y="1833563"/>
            <a:ext cx="5334000" cy="3576637"/>
          </a:xfrm>
          <a:prstGeom prst="rect">
            <a:avLst/>
          </a:prstGeom>
          <a:noFill/>
        </p:spPr>
      </p:pic>
      <p:pic>
        <p:nvPicPr>
          <p:cNvPr id="876568" name="Picture 24" descr="eop3402b"/>
          <p:cNvPicPr>
            <a:picLocks noChangeAspect="1" noChangeArrowheads="1"/>
          </p:cNvPicPr>
          <p:nvPr/>
        </p:nvPicPr>
        <p:blipFill>
          <a:blip r:embed="rId4"/>
          <a:srcRect/>
          <a:stretch>
            <a:fillRect/>
          </a:stretch>
        </p:blipFill>
        <p:spPr bwMode="auto">
          <a:xfrm>
            <a:off x="3657600" y="1833563"/>
            <a:ext cx="5334000" cy="3576637"/>
          </a:xfrm>
          <a:prstGeom prst="rect">
            <a:avLst/>
          </a:prstGeom>
          <a:noFill/>
        </p:spPr>
      </p:pic>
      <p:pic>
        <p:nvPicPr>
          <p:cNvPr id="876569" name="Picture 25" descr="eop3402c"/>
          <p:cNvPicPr>
            <a:picLocks noChangeAspect="1" noChangeArrowheads="1"/>
          </p:cNvPicPr>
          <p:nvPr/>
        </p:nvPicPr>
        <p:blipFill>
          <a:blip r:embed="rId5"/>
          <a:srcRect/>
          <a:stretch>
            <a:fillRect/>
          </a:stretch>
        </p:blipFill>
        <p:spPr bwMode="auto">
          <a:xfrm>
            <a:off x="3657600" y="1833563"/>
            <a:ext cx="5334000" cy="3576637"/>
          </a:xfrm>
          <a:prstGeom prst="rect">
            <a:avLst/>
          </a:prstGeom>
          <a:noFill/>
        </p:spPr>
      </p:pic>
      <p:pic>
        <p:nvPicPr>
          <p:cNvPr id="876570" name="Picture 26" descr="eop3402d"/>
          <p:cNvPicPr>
            <a:picLocks noChangeAspect="1" noChangeArrowheads="1"/>
          </p:cNvPicPr>
          <p:nvPr/>
        </p:nvPicPr>
        <p:blipFill>
          <a:blip r:embed="rId6"/>
          <a:srcRect/>
          <a:stretch>
            <a:fillRect/>
          </a:stretch>
        </p:blipFill>
        <p:spPr bwMode="auto">
          <a:xfrm>
            <a:off x="3657600" y="1833563"/>
            <a:ext cx="5334000" cy="3576637"/>
          </a:xfrm>
          <a:prstGeom prst="rect">
            <a:avLst/>
          </a:prstGeom>
          <a:noFill/>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6548">
                                            <p:txEl>
                                              <p:pRg st="0" end="0"/>
                                            </p:txEl>
                                          </p:spTgt>
                                        </p:tgtEl>
                                        <p:attrNameLst>
                                          <p:attrName>style.visibility</p:attrName>
                                        </p:attrNameLst>
                                      </p:cBhvr>
                                      <p:to>
                                        <p:strVal val="visible"/>
                                      </p:to>
                                    </p:set>
                                    <p:animEffect transition="in" filter="wipe(left)">
                                      <p:cBhvr>
                                        <p:cTn id="7" dur="500"/>
                                        <p:tgtEl>
                                          <p:spTgt spid="87654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76568"/>
                                        </p:tgtEl>
                                        <p:attrNameLst>
                                          <p:attrName>style.visibility</p:attrName>
                                        </p:attrNameLst>
                                      </p:cBhvr>
                                      <p:to>
                                        <p:strVal val="visible"/>
                                      </p:to>
                                    </p:set>
                                    <p:animEffect transition="in" filter="wipe(left)">
                                      <p:cBhvr>
                                        <p:cTn id="11" dur="1000"/>
                                        <p:tgtEl>
                                          <p:spTgt spid="87656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76548">
                                            <p:txEl>
                                              <p:pRg st="1" end="1"/>
                                            </p:txEl>
                                          </p:spTgt>
                                        </p:tgtEl>
                                        <p:attrNameLst>
                                          <p:attrName>style.visibility</p:attrName>
                                        </p:attrNameLst>
                                      </p:cBhvr>
                                      <p:to>
                                        <p:strVal val="visible"/>
                                      </p:to>
                                    </p:set>
                                    <p:animEffect transition="in" filter="wipe(left)">
                                      <p:cBhvr>
                                        <p:cTn id="16" dur="500"/>
                                        <p:tgtEl>
                                          <p:spTgt spid="876548">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76569"/>
                                        </p:tgtEl>
                                        <p:attrNameLst>
                                          <p:attrName>style.visibility</p:attrName>
                                        </p:attrNameLst>
                                      </p:cBhvr>
                                      <p:to>
                                        <p:strVal val="visible"/>
                                      </p:to>
                                    </p:set>
                                    <p:animEffect transition="in" filter="fade">
                                      <p:cBhvr>
                                        <p:cTn id="20" dur="500"/>
                                        <p:tgtEl>
                                          <p:spTgt spid="87656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76548">
                                            <p:txEl>
                                              <p:pRg st="2" end="2"/>
                                            </p:txEl>
                                          </p:spTgt>
                                        </p:tgtEl>
                                        <p:attrNameLst>
                                          <p:attrName>style.visibility</p:attrName>
                                        </p:attrNameLst>
                                      </p:cBhvr>
                                      <p:to>
                                        <p:strVal val="visible"/>
                                      </p:to>
                                    </p:set>
                                    <p:animEffect transition="in" filter="wipe(left)">
                                      <p:cBhvr>
                                        <p:cTn id="25" dur="500"/>
                                        <p:tgtEl>
                                          <p:spTgt spid="876548">
                                            <p:txEl>
                                              <p:pRg st="2" end="2"/>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876570"/>
                                        </p:tgtEl>
                                        <p:attrNameLst>
                                          <p:attrName>style.visibility</p:attrName>
                                        </p:attrNameLst>
                                      </p:cBhvr>
                                      <p:to>
                                        <p:strVal val="visible"/>
                                      </p:to>
                                    </p:set>
                                    <p:animEffect transition="in" filter="fade">
                                      <p:cBhvr>
                                        <p:cTn id="29" dur="500"/>
                                        <p:tgtEl>
                                          <p:spTgt spid="876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85" name="Text Box 9"/>
          <p:cNvSpPr txBox="1">
            <a:spLocks noChangeArrowheads="1"/>
          </p:cNvSpPr>
          <p:nvPr/>
        </p:nvSpPr>
        <p:spPr bwMode="auto">
          <a:xfrm>
            <a:off x="304800" y="1524000"/>
            <a:ext cx="3200400" cy="4656138"/>
          </a:xfrm>
          <a:prstGeom prst="rect">
            <a:avLst/>
          </a:prstGeom>
          <a:noFill/>
          <a:ln w="9525">
            <a:noFill/>
            <a:miter lim="800000"/>
            <a:headEnd/>
            <a:tailEnd/>
          </a:ln>
          <a:effectLst/>
        </p:spPr>
        <p:txBody>
          <a:bodyPr>
            <a:spAutoFit/>
          </a:bodyPr>
          <a:lstStyle/>
          <a:p>
            <a:pPr algn="l" rtl="0">
              <a:spcBef>
                <a:spcPct val="50000"/>
              </a:spcBef>
            </a:pPr>
            <a:r>
              <a:rPr lang="en-US" altLang="en-US" kern="1200">
                <a:solidFill>
                  <a:srgbClr val="000000"/>
                </a:solidFill>
                <a:latin typeface="Arial"/>
                <a:ea typeface="+mn-ea"/>
                <a:cs typeface="+mn-cs"/>
              </a:rPr>
              <a:t>The U.S. dollar’s depreciation was rapid during 2003, but it slowed during 2004 and for a few months it appreciated again.</a:t>
            </a:r>
          </a:p>
          <a:p>
            <a:pPr algn="l" rtl="0">
              <a:spcBef>
                <a:spcPct val="50000"/>
              </a:spcBef>
            </a:pPr>
            <a:r>
              <a:rPr lang="en-US" altLang="en-US" kern="1200">
                <a:solidFill>
                  <a:srgbClr val="000000"/>
                </a:solidFill>
                <a:latin typeface="Arial"/>
                <a:ea typeface="+mn-ea"/>
                <a:cs typeface="+mn-cs"/>
              </a:rPr>
              <a:t>But the dollar’s slide resumed in 2006 and by the end of 2007, it was hitting new lows against the euro almost daily.</a:t>
            </a:r>
          </a:p>
        </p:txBody>
      </p:sp>
      <p:sp>
        <p:nvSpPr>
          <p:cNvPr id="894986" name="Text Box 10"/>
          <p:cNvSpPr txBox="1">
            <a:spLocks noChangeArrowheads="1"/>
          </p:cNvSpPr>
          <p:nvPr/>
        </p:nvSpPr>
        <p:spPr bwMode="auto">
          <a:xfrm>
            <a:off x="1371600" y="685800"/>
            <a:ext cx="7467600" cy="519113"/>
          </a:xfrm>
          <a:prstGeom prst="rect">
            <a:avLst/>
          </a:prstGeom>
          <a:noFill/>
          <a:ln w="9525">
            <a:noFill/>
            <a:miter lim="800000"/>
            <a:headEnd/>
            <a:tailEnd/>
          </a:ln>
          <a:effectLst/>
        </p:spPr>
        <p:txBody>
          <a:bodyPr>
            <a:spAutoFit/>
          </a:bodyPr>
          <a:lstStyle/>
          <a:p>
            <a:pPr algn="l" rtl="0"/>
            <a:r>
              <a:rPr lang="en-US" altLang="en-US" sz="2800" b="1" kern="1200">
                <a:solidFill>
                  <a:srgbClr val="9D2505"/>
                </a:solidFill>
                <a:latin typeface="Arial"/>
                <a:ea typeface="+mn-ea"/>
                <a:cs typeface="+mn-cs"/>
              </a:rPr>
              <a:t>The Dollar and the Euro Since 1999</a:t>
            </a:r>
            <a:endParaRPr lang="en-US" altLang="en-US" sz="2800" kern="1200">
              <a:solidFill>
                <a:srgbClr val="9D2505"/>
              </a:solidFill>
              <a:latin typeface="Charcoal" charset="0"/>
              <a:ea typeface="+mn-ea"/>
              <a:cs typeface="+mn-cs"/>
            </a:endParaRPr>
          </a:p>
        </p:txBody>
      </p:sp>
      <p:pic>
        <p:nvPicPr>
          <p:cNvPr id="894991" name="Picture 15" descr="eop3402d"/>
          <p:cNvPicPr>
            <a:picLocks noChangeAspect="1" noChangeArrowheads="1"/>
          </p:cNvPicPr>
          <p:nvPr/>
        </p:nvPicPr>
        <p:blipFill>
          <a:blip r:embed="rId3"/>
          <a:srcRect/>
          <a:stretch>
            <a:fillRect/>
          </a:stretch>
        </p:blipFill>
        <p:spPr bwMode="auto">
          <a:xfrm>
            <a:off x="3657600" y="1833563"/>
            <a:ext cx="5334000" cy="3576637"/>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4985">
                                            <p:txEl>
                                              <p:pRg st="0" end="0"/>
                                            </p:txEl>
                                          </p:spTgt>
                                        </p:tgtEl>
                                        <p:attrNameLst>
                                          <p:attrName>style.visibility</p:attrName>
                                        </p:attrNameLst>
                                      </p:cBhvr>
                                      <p:to>
                                        <p:strVal val="visible"/>
                                      </p:to>
                                    </p:set>
                                    <p:animEffect transition="in" filter="wipe(left)">
                                      <p:cBhvr>
                                        <p:cTn id="7" dur="500"/>
                                        <p:tgtEl>
                                          <p:spTgt spid="8949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4985">
                                            <p:txEl>
                                              <p:pRg st="1" end="1"/>
                                            </p:txEl>
                                          </p:spTgt>
                                        </p:tgtEl>
                                        <p:attrNameLst>
                                          <p:attrName>style.visibility</p:attrName>
                                        </p:attrNameLst>
                                      </p:cBhvr>
                                      <p:to>
                                        <p:strVal val="visible"/>
                                      </p:to>
                                    </p:set>
                                    <p:animEffect transition="in" filter="wipe(left)">
                                      <p:cBhvr>
                                        <p:cTn id="12" dur="500"/>
                                        <p:tgtEl>
                                          <p:spTgt spid="8949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4985" grpId="0" build="p" autoUpdateAnimBg="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Text Box 2"/>
          <p:cNvSpPr txBox="1">
            <a:spLocks noChangeArrowheads="1"/>
          </p:cNvSpPr>
          <p:nvPr/>
        </p:nvSpPr>
        <p:spPr bwMode="auto">
          <a:xfrm>
            <a:off x="1295400" y="700088"/>
            <a:ext cx="5592763" cy="519112"/>
          </a:xfrm>
          <a:prstGeom prst="rect">
            <a:avLst/>
          </a:prstGeom>
          <a:noFill/>
          <a:ln w="9525">
            <a:noFill/>
            <a:miter lim="800000"/>
            <a:headEnd/>
            <a:tailEnd/>
          </a:ln>
          <a:effectLst/>
        </p:spPr>
        <p:txBody>
          <a:bodyPr>
            <a:spAutoFit/>
          </a:bodyPr>
          <a:lstStyle/>
          <a:p>
            <a:pPr algn="l" rtl="0"/>
            <a:r>
              <a:rPr lang="en-US" altLang="en-US" sz="2800" b="1" kern="1200">
                <a:solidFill>
                  <a:srgbClr val="00A87E"/>
                </a:solidFill>
                <a:latin typeface="Arial"/>
                <a:ea typeface="+mn-ea"/>
                <a:cs typeface="+mn-cs"/>
              </a:rPr>
              <a:t>Purchasing Power Parity</a:t>
            </a:r>
            <a:endParaRPr lang="en-US" altLang="en-US" sz="2800" kern="1200">
              <a:solidFill>
                <a:srgbClr val="00A87E"/>
              </a:solidFill>
              <a:latin typeface="Charcoal" charset="0"/>
              <a:ea typeface="+mn-ea"/>
              <a:cs typeface="+mn-cs"/>
            </a:endParaRPr>
          </a:p>
        </p:txBody>
      </p:sp>
      <p:sp>
        <p:nvSpPr>
          <p:cNvPr id="896003" name="Text Box 3"/>
          <p:cNvSpPr txBox="1">
            <a:spLocks noChangeArrowheads="1"/>
          </p:cNvSpPr>
          <p:nvPr/>
        </p:nvSpPr>
        <p:spPr bwMode="auto">
          <a:xfrm>
            <a:off x="228600" y="1524000"/>
            <a:ext cx="3578225" cy="4838700"/>
          </a:xfrm>
          <a:prstGeom prst="rect">
            <a:avLst/>
          </a:prstGeom>
          <a:noFill/>
          <a:ln w="9525">
            <a:noFill/>
            <a:miter lim="800000"/>
            <a:headEnd/>
            <a:tailEnd/>
          </a:ln>
          <a:effectLst/>
        </p:spPr>
        <p:txBody>
          <a:bodyPr>
            <a:spAutoFit/>
          </a:bodyPr>
          <a:lstStyle/>
          <a:p>
            <a:pPr algn="l" rtl="0">
              <a:spcBef>
                <a:spcPct val="50000"/>
              </a:spcBef>
            </a:pPr>
            <a:r>
              <a:rPr lang="en-US" altLang="en-US" kern="1200">
                <a:solidFill>
                  <a:srgbClr val="000000"/>
                </a:solidFill>
                <a:latin typeface="Arial"/>
                <a:ea typeface="+mn-ea"/>
                <a:cs typeface="+mn-cs"/>
              </a:rPr>
              <a:t>Purchasing power parity (PPP) holds in the long run, but in the short run, large deviations from PPP can occur.</a:t>
            </a:r>
          </a:p>
          <a:p>
            <a:pPr algn="l" rtl="0">
              <a:spcBef>
                <a:spcPct val="50000"/>
              </a:spcBef>
            </a:pPr>
            <a:r>
              <a:rPr lang="en-US" altLang="en-US" kern="1200">
                <a:solidFill>
                  <a:srgbClr val="000000"/>
                </a:solidFill>
                <a:latin typeface="Arial"/>
                <a:ea typeface="+mn-ea"/>
                <a:cs typeface="+mn-cs"/>
              </a:rPr>
              <a:t>In November 2007, the Danish krone was the most overvalued currency.</a:t>
            </a:r>
          </a:p>
          <a:p>
            <a:pPr algn="l" rtl="0">
              <a:spcBef>
                <a:spcPct val="50000"/>
              </a:spcBef>
            </a:pPr>
            <a:r>
              <a:rPr lang="en-US" altLang="en-US" kern="1200">
                <a:solidFill>
                  <a:srgbClr val="000000"/>
                </a:solidFill>
                <a:latin typeface="Arial"/>
                <a:ea typeface="+mn-ea"/>
                <a:cs typeface="+mn-cs"/>
              </a:rPr>
              <a:t>According to PPP, an overvalued currency, will depreciate in the future.  </a:t>
            </a:r>
          </a:p>
        </p:txBody>
      </p:sp>
      <p:pic>
        <p:nvPicPr>
          <p:cNvPr id="896012" name="Picture 12" descr="eog3402a"/>
          <p:cNvPicPr>
            <a:picLocks noChangeAspect="1" noChangeArrowheads="1"/>
          </p:cNvPicPr>
          <p:nvPr/>
        </p:nvPicPr>
        <p:blipFill>
          <a:blip r:embed="rId3"/>
          <a:srcRect/>
          <a:stretch>
            <a:fillRect/>
          </a:stretch>
        </p:blipFill>
        <p:spPr bwMode="auto">
          <a:xfrm>
            <a:off x="3673475" y="2133600"/>
            <a:ext cx="5394325" cy="4175125"/>
          </a:xfrm>
          <a:prstGeom prst="rect">
            <a:avLst/>
          </a:prstGeom>
          <a:noFill/>
        </p:spPr>
      </p:pic>
      <p:pic>
        <p:nvPicPr>
          <p:cNvPr id="896013" name="Picture 13" descr="eog3402b"/>
          <p:cNvPicPr>
            <a:picLocks noChangeAspect="1" noChangeArrowheads="1"/>
          </p:cNvPicPr>
          <p:nvPr/>
        </p:nvPicPr>
        <p:blipFill>
          <a:blip r:embed="rId4"/>
          <a:srcRect/>
          <a:stretch>
            <a:fillRect/>
          </a:stretch>
        </p:blipFill>
        <p:spPr bwMode="auto">
          <a:xfrm>
            <a:off x="3673475" y="2133600"/>
            <a:ext cx="5394325" cy="4175125"/>
          </a:xfrm>
          <a:prstGeom prst="rect">
            <a:avLst/>
          </a:prstGeom>
          <a:noFill/>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6003">
                                            <p:txEl>
                                              <p:pRg st="0" end="0"/>
                                            </p:txEl>
                                          </p:spTgt>
                                        </p:tgtEl>
                                        <p:attrNameLst>
                                          <p:attrName>style.visibility</p:attrName>
                                        </p:attrNameLst>
                                      </p:cBhvr>
                                      <p:to>
                                        <p:strVal val="visible"/>
                                      </p:to>
                                    </p:set>
                                    <p:animEffect transition="in" filter="wipe(left)">
                                      <p:cBhvr>
                                        <p:cTn id="7" dur="500"/>
                                        <p:tgtEl>
                                          <p:spTgt spid="8960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6003">
                                            <p:txEl>
                                              <p:pRg st="1" end="1"/>
                                            </p:txEl>
                                          </p:spTgt>
                                        </p:tgtEl>
                                        <p:attrNameLst>
                                          <p:attrName>style.visibility</p:attrName>
                                        </p:attrNameLst>
                                      </p:cBhvr>
                                      <p:to>
                                        <p:strVal val="visible"/>
                                      </p:to>
                                    </p:set>
                                    <p:animEffect transition="in" filter="wipe(left)">
                                      <p:cBhvr>
                                        <p:cTn id="12" dur="500"/>
                                        <p:tgtEl>
                                          <p:spTgt spid="896003">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96013"/>
                                        </p:tgtEl>
                                        <p:attrNameLst>
                                          <p:attrName>style.visibility</p:attrName>
                                        </p:attrNameLst>
                                      </p:cBhvr>
                                      <p:to>
                                        <p:strVal val="visible"/>
                                      </p:to>
                                    </p:set>
                                    <p:animEffect transition="in" filter="wipe(left)">
                                      <p:cBhvr>
                                        <p:cTn id="16" dur="1000"/>
                                        <p:tgtEl>
                                          <p:spTgt spid="8960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96003">
                                            <p:txEl>
                                              <p:pRg st="2" end="2"/>
                                            </p:txEl>
                                          </p:spTgt>
                                        </p:tgtEl>
                                        <p:attrNameLst>
                                          <p:attrName>style.visibility</p:attrName>
                                        </p:attrNameLst>
                                      </p:cBhvr>
                                      <p:to>
                                        <p:strVal val="visible"/>
                                      </p:to>
                                    </p:set>
                                    <p:animEffect transition="in" filter="wipe(left)">
                                      <p:cBhvr>
                                        <p:cTn id="21" dur="500"/>
                                        <p:tgtEl>
                                          <p:spTgt spid="8960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6003"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Text Box 2"/>
          <p:cNvSpPr txBox="1">
            <a:spLocks noChangeArrowheads="1"/>
          </p:cNvSpPr>
          <p:nvPr/>
        </p:nvSpPr>
        <p:spPr bwMode="auto">
          <a:xfrm>
            <a:off x="1295400" y="700088"/>
            <a:ext cx="5592763" cy="519112"/>
          </a:xfrm>
          <a:prstGeom prst="rect">
            <a:avLst/>
          </a:prstGeom>
          <a:noFill/>
          <a:ln w="9525">
            <a:noFill/>
            <a:miter lim="800000"/>
            <a:headEnd/>
            <a:tailEnd/>
          </a:ln>
          <a:effectLst/>
        </p:spPr>
        <p:txBody>
          <a:bodyPr>
            <a:spAutoFit/>
          </a:bodyPr>
          <a:lstStyle/>
          <a:p>
            <a:pPr algn="l" rtl="0"/>
            <a:r>
              <a:rPr lang="en-US" altLang="en-US" sz="2800" b="1" kern="1200">
                <a:solidFill>
                  <a:srgbClr val="00A87E"/>
                </a:solidFill>
                <a:latin typeface="Arial"/>
                <a:ea typeface="+mn-ea"/>
                <a:cs typeface="+mn-cs"/>
              </a:rPr>
              <a:t>Purchasing Power Parity</a:t>
            </a:r>
            <a:endParaRPr lang="en-US" altLang="en-US" sz="2800" kern="1200">
              <a:solidFill>
                <a:srgbClr val="00A87E"/>
              </a:solidFill>
              <a:latin typeface="Charcoal" charset="0"/>
              <a:ea typeface="+mn-ea"/>
              <a:cs typeface="+mn-cs"/>
            </a:endParaRPr>
          </a:p>
        </p:txBody>
      </p:sp>
      <p:sp>
        <p:nvSpPr>
          <p:cNvPr id="897028" name="Text Box 4"/>
          <p:cNvSpPr txBox="1">
            <a:spLocks noChangeArrowheads="1"/>
          </p:cNvSpPr>
          <p:nvPr/>
        </p:nvSpPr>
        <p:spPr bwMode="auto">
          <a:xfrm>
            <a:off x="125413" y="1676400"/>
            <a:ext cx="3425825" cy="4838700"/>
          </a:xfrm>
          <a:prstGeom prst="rect">
            <a:avLst/>
          </a:prstGeom>
          <a:noFill/>
          <a:ln w="9525">
            <a:noFill/>
            <a:miter lim="800000"/>
            <a:headEnd/>
            <a:tailEnd/>
          </a:ln>
          <a:effectLst/>
        </p:spPr>
        <p:txBody>
          <a:bodyPr>
            <a:spAutoFit/>
          </a:bodyPr>
          <a:lstStyle/>
          <a:p>
            <a:pPr algn="l" rtl="0">
              <a:spcBef>
                <a:spcPct val="50000"/>
              </a:spcBef>
            </a:pPr>
            <a:r>
              <a:rPr lang="en-US" altLang="en-US" kern="1200">
                <a:solidFill>
                  <a:srgbClr val="000000"/>
                </a:solidFill>
                <a:latin typeface="Arial"/>
                <a:ea typeface="+mn-ea"/>
                <a:cs typeface="+mn-cs"/>
              </a:rPr>
              <a:t>The most undervalued currency in November 2007, the Mexician peso.</a:t>
            </a:r>
          </a:p>
          <a:p>
            <a:pPr algn="l" rtl="0">
              <a:spcBef>
                <a:spcPct val="50000"/>
              </a:spcBef>
            </a:pPr>
            <a:r>
              <a:rPr lang="en-US" altLang="en-US" kern="1200">
                <a:solidFill>
                  <a:srgbClr val="000000"/>
                </a:solidFill>
                <a:latin typeface="Arial"/>
                <a:ea typeface="+mn-ea"/>
                <a:cs typeface="+mn-cs"/>
              </a:rPr>
              <a:t>According to PPP, an  undervalued currency will appreciate in the future.</a:t>
            </a:r>
          </a:p>
          <a:p>
            <a:pPr algn="l" rtl="0">
              <a:spcBef>
                <a:spcPct val="50000"/>
              </a:spcBef>
            </a:pPr>
            <a:r>
              <a:rPr lang="en-US" altLang="en-US" kern="1200">
                <a:solidFill>
                  <a:srgbClr val="000000"/>
                </a:solidFill>
                <a:latin typeface="Arial"/>
                <a:ea typeface="+mn-ea"/>
                <a:cs typeface="+mn-cs"/>
              </a:rPr>
              <a:t>But PPP does not predict when the appreciation or depreciation will occur.</a:t>
            </a:r>
          </a:p>
        </p:txBody>
      </p:sp>
      <p:pic>
        <p:nvPicPr>
          <p:cNvPr id="897034" name="Picture 10" descr="eog3402a"/>
          <p:cNvPicPr>
            <a:picLocks noChangeAspect="1" noChangeArrowheads="1"/>
          </p:cNvPicPr>
          <p:nvPr/>
        </p:nvPicPr>
        <p:blipFill>
          <a:blip r:embed="rId3"/>
          <a:srcRect/>
          <a:stretch>
            <a:fillRect/>
          </a:stretch>
        </p:blipFill>
        <p:spPr bwMode="auto">
          <a:xfrm>
            <a:off x="3673475" y="2133600"/>
            <a:ext cx="5394325" cy="4175125"/>
          </a:xfrm>
          <a:prstGeom prst="rect">
            <a:avLst/>
          </a:prstGeom>
          <a:noFill/>
        </p:spPr>
      </p:pic>
      <p:pic>
        <p:nvPicPr>
          <p:cNvPr id="897035" name="Picture 11" descr="eog3402b"/>
          <p:cNvPicPr>
            <a:picLocks noChangeAspect="1" noChangeArrowheads="1"/>
          </p:cNvPicPr>
          <p:nvPr/>
        </p:nvPicPr>
        <p:blipFill>
          <a:blip r:embed="rId4"/>
          <a:srcRect/>
          <a:stretch>
            <a:fillRect/>
          </a:stretch>
        </p:blipFill>
        <p:spPr bwMode="auto">
          <a:xfrm>
            <a:off x="3673475" y="2133600"/>
            <a:ext cx="5394325" cy="4175125"/>
          </a:xfrm>
          <a:prstGeom prst="rect">
            <a:avLst/>
          </a:prstGeom>
          <a:noFill/>
        </p:spPr>
      </p:pic>
      <p:pic>
        <p:nvPicPr>
          <p:cNvPr id="897036" name="Picture 12" descr="eog3402c"/>
          <p:cNvPicPr>
            <a:picLocks noChangeAspect="1" noChangeArrowheads="1"/>
          </p:cNvPicPr>
          <p:nvPr/>
        </p:nvPicPr>
        <p:blipFill>
          <a:blip r:embed="rId5"/>
          <a:srcRect/>
          <a:stretch>
            <a:fillRect/>
          </a:stretch>
        </p:blipFill>
        <p:spPr bwMode="auto">
          <a:xfrm>
            <a:off x="3673475" y="2133600"/>
            <a:ext cx="5394325" cy="4175125"/>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7028">
                                            <p:txEl>
                                              <p:pRg st="0" end="0"/>
                                            </p:txEl>
                                          </p:spTgt>
                                        </p:tgtEl>
                                        <p:attrNameLst>
                                          <p:attrName>style.visibility</p:attrName>
                                        </p:attrNameLst>
                                      </p:cBhvr>
                                      <p:to>
                                        <p:strVal val="visible"/>
                                      </p:to>
                                    </p:set>
                                    <p:animEffect transition="in" filter="wipe(left)">
                                      <p:cBhvr>
                                        <p:cTn id="7" dur="500"/>
                                        <p:tgtEl>
                                          <p:spTgt spid="897028">
                                            <p:txEl>
                                              <p:pRg st="0" end="0"/>
                                            </p:txEl>
                                          </p:spTgt>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97036"/>
                                        </p:tgtEl>
                                        <p:attrNameLst>
                                          <p:attrName>style.visibility</p:attrName>
                                        </p:attrNameLst>
                                      </p:cBhvr>
                                      <p:to>
                                        <p:strVal val="visible"/>
                                      </p:to>
                                    </p:set>
                                    <p:animEffect transition="in" filter="wipe(right)">
                                      <p:cBhvr>
                                        <p:cTn id="11" dur="1000"/>
                                        <p:tgtEl>
                                          <p:spTgt spid="89703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97028">
                                            <p:txEl>
                                              <p:pRg st="1" end="1"/>
                                            </p:txEl>
                                          </p:spTgt>
                                        </p:tgtEl>
                                        <p:attrNameLst>
                                          <p:attrName>style.visibility</p:attrName>
                                        </p:attrNameLst>
                                      </p:cBhvr>
                                      <p:to>
                                        <p:strVal val="visible"/>
                                      </p:to>
                                    </p:set>
                                    <p:animEffect transition="in" filter="wipe(left)">
                                      <p:cBhvr>
                                        <p:cTn id="16" dur="500"/>
                                        <p:tgtEl>
                                          <p:spTgt spid="89702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97028">
                                            <p:txEl>
                                              <p:pRg st="2" end="2"/>
                                            </p:txEl>
                                          </p:spTgt>
                                        </p:tgtEl>
                                        <p:attrNameLst>
                                          <p:attrName>style.visibility</p:attrName>
                                        </p:attrNameLst>
                                      </p:cBhvr>
                                      <p:to>
                                        <p:strVal val="visible"/>
                                      </p:to>
                                    </p:set>
                                    <p:animEffect transition="in" filter="wipe(left)">
                                      <p:cBhvr>
                                        <p:cTn id="21" dur="500"/>
                                        <p:tgtEl>
                                          <p:spTgt spid="8970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28" grpId="0" build="p" autoUpdateAnimBg="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8" name="Text Box 4"/>
          <p:cNvSpPr txBox="1">
            <a:spLocks noChangeArrowheads="1"/>
          </p:cNvSpPr>
          <p:nvPr/>
        </p:nvSpPr>
        <p:spPr bwMode="auto">
          <a:xfrm>
            <a:off x="1312863" y="700088"/>
            <a:ext cx="3487737" cy="519112"/>
          </a:xfrm>
          <a:prstGeom prst="rect">
            <a:avLst/>
          </a:prstGeom>
          <a:noFill/>
          <a:ln w="9525">
            <a:noFill/>
            <a:miter lim="800000"/>
            <a:headEnd/>
            <a:tailEnd/>
          </a:ln>
          <a:effectLst/>
        </p:spPr>
        <p:txBody>
          <a:bodyPr>
            <a:spAutoFit/>
          </a:bodyPr>
          <a:lstStyle/>
          <a:p>
            <a:pPr algn="l" rtl="0"/>
            <a:r>
              <a:rPr lang="en-US" altLang="en-US" sz="2800" b="1" kern="1200">
                <a:solidFill>
                  <a:srgbClr val="00A87E"/>
                </a:solidFill>
                <a:latin typeface="Arial"/>
                <a:ea typeface="+mn-ea"/>
                <a:cs typeface="+mn-cs"/>
              </a:rPr>
              <a:t>The Fixed Yuan</a:t>
            </a:r>
            <a:endParaRPr lang="en-US" altLang="en-US" sz="2800" kern="1200">
              <a:solidFill>
                <a:srgbClr val="00A87E"/>
              </a:solidFill>
              <a:latin typeface="Charcoal" charset="0"/>
              <a:ea typeface="+mn-ea"/>
              <a:cs typeface="+mn-cs"/>
            </a:endParaRPr>
          </a:p>
        </p:txBody>
      </p:sp>
      <p:sp>
        <p:nvSpPr>
          <p:cNvPr id="825349" name="Text Box 5"/>
          <p:cNvSpPr txBox="1">
            <a:spLocks noChangeArrowheads="1"/>
          </p:cNvSpPr>
          <p:nvPr/>
        </p:nvSpPr>
        <p:spPr bwMode="auto">
          <a:xfrm>
            <a:off x="76200" y="1524000"/>
            <a:ext cx="3124200" cy="2647950"/>
          </a:xfrm>
          <a:prstGeom prst="rect">
            <a:avLst/>
          </a:prstGeom>
          <a:noFill/>
          <a:ln w="9525">
            <a:noFill/>
            <a:miter lim="800000"/>
            <a:headEnd/>
            <a:tailEnd/>
          </a:ln>
          <a:effectLst/>
        </p:spPr>
        <p:txBody>
          <a:bodyPr>
            <a:spAutoFit/>
          </a:bodyPr>
          <a:lstStyle/>
          <a:p>
            <a:pPr algn="l" rtl="0">
              <a:spcBef>
                <a:spcPct val="50000"/>
              </a:spcBef>
            </a:pPr>
            <a:r>
              <a:rPr lang="en-US" altLang="en-US" kern="1200">
                <a:solidFill>
                  <a:srgbClr val="000000"/>
                </a:solidFill>
                <a:latin typeface="Arial"/>
                <a:ea typeface="+mn-ea"/>
                <a:cs typeface="+mn-cs"/>
              </a:rPr>
              <a:t>The Chinese Central Bank, the People’s Bank of China, has pegged the value of the yuan in terms of the U.S. dollar for more than 10 years.</a:t>
            </a:r>
          </a:p>
        </p:txBody>
      </p:sp>
      <p:pic>
        <p:nvPicPr>
          <p:cNvPr id="825366" name="Picture 22" descr="eog3403a"/>
          <p:cNvPicPr>
            <a:picLocks noChangeAspect="1" noChangeArrowheads="1"/>
          </p:cNvPicPr>
          <p:nvPr/>
        </p:nvPicPr>
        <p:blipFill>
          <a:blip r:embed="rId3"/>
          <a:srcRect/>
          <a:stretch>
            <a:fillRect/>
          </a:stretch>
        </p:blipFill>
        <p:spPr bwMode="auto">
          <a:xfrm>
            <a:off x="3429000" y="1524000"/>
            <a:ext cx="5562600" cy="4216400"/>
          </a:xfrm>
          <a:prstGeom prst="rect">
            <a:avLst/>
          </a:prstGeom>
          <a:noFill/>
        </p:spPr>
      </p:pic>
      <p:pic>
        <p:nvPicPr>
          <p:cNvPr id="825367" name="Picture 23" descr="eog3403b"/>
          <p:cNvPicPr>
            <a:picLocks noChangeAspect="1" noChangeArrowheads="1"/>
          </p:cNvPicPr>
          <p:nvPr/>
        </p:nvPicPr>
        <p:blipFill>
          <a:blip r:embed="rId4"/>
          <a:srcRect/>
          <a:stretch>
            <a:fillRect/>
          </a:stretch>
        </p:blipFill>
        <p:spPr bwMode="auto">
          <a:xfrm>
            <a:off x="3429000" y="1524000"/>
            <a:ext cx="5562600" cy="4216400"/>
          </a:xfrm>
          <a:prstGeom prst="rect">
            <a:avLst/>
          </a:prstGeom>
          <a:noFill/>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25367"/>
                                        </p:tgtEl>
                                        <p:attrNameLst>
                                          <p:attrName>style.visibility</p:attrName>
                                        </p:attrNameLst>
                                      </p:cBhvr>
                                      <p:to>
                                        <p:strVal val="visible"/>
                                      </p:to>
                                    </p:set>
                                    <p:animEffect transition="in" filter="wipe(left)">
                                      <p:cBhvr>
                                        <p:cTn id="7" dur="1000"/>
                                        <p:tgtEl>
                                          <p:spTgt spid="8253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5349"/>
                                        </p:tgtEl>
                                        <p:attrNameLst>
                                          <p:attrName>style.visibility</p:attrName>
                                        </p:attrNameLst>
                                      </p:cBhvr>
                                      <p:to>
                                        <p:strVal val="visible"/>
                                      </p:to>
                                    </p:set>
                                    <p:animEffect transition="in" filter="wipe(left)">
                                      <p:cBhvr>
                                        <p:cTn id="12" dur="500"/>
                                        <p:tgtEl>
                                          <p:spTgt spid="825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9"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Text Box 2"/>
          <p:cNvSpPr txBox="1">
            <a:spLocks noChangeArrowheads="1"/>
          </p:cNvSpPr>
          <p:nvPr/>
        </p:nvSpPr>
        <p:spPr bwMode="auto">
          <a:xfrm>
            <a:off x="1312863" y="700088"/>
            <a:ext cx="3487737" cy="519112"/>
          </a:xfrm>
          <a:prstGeom prst="rect">
            <a:avLst/>
          </a:prstGeom>
          <a:noFill/>
          <a:ln w="9525">
            <a:noFill/>
            <a:miter lim="800000"/>
            <a:headEnd/>
            <a:tailEnd/>
          </a:ln>
          <a:effectLst/>
        </p:spPr>
        <p:txBody>
          <a:bodyPr>
            <a:spAutoFit/>
          </a:bodyPr>
          <a:lstStyle/>
          <a:p>
            <a:pPr algn="l" rtl="0"/>
            <a:r>
              <a:rPr lang="en-US" altLang="en-US" sz="2800" b="1" kern="1200">
                <a:solidFill>
                  <a:srgbClr val="00A87E"/>
                </a:solidFill>
                <a:latin typeface="Arial"/>
                <a:ea typeface="+mn-ea"/>
                <a:cs typeface="+mn-cs"/>
              </a:rPr>
              <a:t>The Fixed Yuan</a:t>
            </a:r>
            <a:endParaRPr lang="en-US" altLang="en-US" sz="2800" kern="1200">
              <a:solidFill>
                <a:srgbClr val="00A87E"/>
              </a:solidFill>
              <a:latin typeface="Charcoal" charset="0"/>
              <a:ea typeface="+mn-ea"/>
              <a:cs typeface="+mn-cs"/>
            </a:endParaRPr>
          </a:p>
        </p:txBody>
      </p:sp>
      <p:sp>
        <p:nvSpPr>
          <p:cNvPr id="898052" name="Text Box 4"/>
          <p:cNvSpPr txBox="1">
            <a:spLocks noChangeArrowheads="1"/>
          </p:cNvSpPr>
          <p:nvPr/>
        </p:nvSpPr>
        <p:spPr bwMode="auto">
          <a:xfrm>
            <a:off x="228600" y="1524000"/>
            <a:ext cx="3200400" cy="4838700"/>
          </a:xfrm>
          <a:prstGeom prst="rect">
            <a:avLst/>
          </a:prstGeom>
          <a:noFill/>
          <a:ln w="9525">
            <a:noFill/>
            <a:miter lim="800000"/>
            <a:headEnd/>
            <a:tailEnd/>
          </a:ln>
          <a:effectLst/>
        </p:spPr>
        <p:txBody>
          <a:bodyPr>
            <a:spAutoFit/>
          </a:bodyPr>
          <a:lstStyle/>
          <a:p>
            <a:pPr algn="l" rtl="0">
              <a:spcBef>
                <a:spcPct val="50000"/>
              </a:spcBef>
            </a:pPr>
            <a:r>
              <a:rPr lang="en-US" altLang="en-US" kern="1200">
                <a:solidFill>
                  <a:srgbClr val="000000"/>
                </a:solidFill>
                <a:latin typeface="Arial"/>
                <a:ea typeface="+mn-ea"/>
                <a:cs typeface="+mn-cs"/>
              </a:rPr>
              <a:t>The yuan was devalued in January 1994.</a:t>
            </a:r>
          </a:p>
          <a:p>
            <a:pPr algn="l" rtl="0">
              <a:spcBef>
                <a:spcPct val="50000"/>
              </a:spcBef>
            </a:pPr>
            <a:r>
              <a:rPr lang="en-US" altLang="en-US" kern="1200">
                <a:solidFill>
                  <a:srgbClr val="000000"/>
                </a:solidFill>
                <a:latin typeface="Arial"/>
                <a:ea typeface="+mn-ea"/>
                <a:cs typeface="+mn-cs"/>
              </a:rPr>
              <a:t>The yuan appreciated a bit in 1995, but it was then pegged at 8.28 yuan to the U.S. dollar for more than 10 years.</a:t>
            </a:r>
          </a:p>
          <a:p>
            <a:pPr algn="l" rtl="0">
              <a:spcBef>
                <a:spcPct val="50000"/>
              </a:spcBef>
            </a:pPr>
            <a:r>
              <a:rPr lang="en-US" altLang="en-US" kern="1200">
                <a:solidFill>
                  <a:srgbClr val="000000"/>
                </a:solidFill>
                <a:latin typeface="Arial"/>
                <a:ea typeface="+mn-ea"/>
                <a:cs typeface="+mn-cs"/>
              </a:rPr>
              <a:t>In July 2005, the yuan began a managed float.</a:t>
            </a:r>
          </a:p>
        </p:txBody>
      </p:sp>
      <p:pic>
        <p:nvPicPr>
          <p:cNvPr id="898060" name="Picture 12" descr="eog3403a"/>
          <p:cNvPicPr>
            <a:picLocks noChangeAspect="1" noChangeArrowheads="1"/>
          </p:cNvPicPr>
          <p:nvPr/>
        </p:nvPicPr>
        <p:blipFill>
          <a:blip r:embed="rId3"/>
          <a:srcRect/>
          <a:stretch>
            <a:fillRect/>
          </a:stretch>
        </p:blipFill>
        <p:spPr bwMode="auto">
          <a:xfrm>
            <a:off x="3429000" y="1524000"/>
            <a:ext cx="5562600" cy="4216400"/>
          </a:xfrm>
          <a:prstGeom prst="rect">
            <a:avLst/>
          </a:prstGeom>
          <a:noFill/>
        </p:spPr>
      </p:pic>
      <p:pic>
        <p:nvPicPr>
          <p:cNvPr id="898061" name="Picture 13" descr="eog3403b"/>
          <p:cNvPicPr>
            <a:picLocks noChangeAspect="1" noChangeArrowheads="1"/>
          </p:cNvPicPr>
          <p:nvPr/>
        </p:nvPicPr>
        <p:blipFill>
          <a:blip r:embed="rId4"/>
          <a:srcRect/>
          <a:stretch>
            <a:fillRect/>
          </a:stretch>
        </p:blipFill>
        <p:spPr bwMode="auto">
          <a:xfrm>
            <a:off x="3429000" y="1524000"/>
            <a:ext cx="5562600" cy="4216400"/>
          </a:xfrm>
          <a:prstGeom prst="rect">
            <a:avLst/>
          </a:prstGeom>
          <a:noFill/>
        </p:spPr>
      </p:pic>
      <p:pic>
        <p:nvPicPr>
          <p:cNvPr id="898062" name="Picture 14" descr="eog3403c"/>
          <p:cNvPicPr>
            <a:picLocks noChangeAspect="1" noChangeArrowheads="1"/>
          </p:cNvPicPr>
          <p:nvPr/>
        </p:nvPicPr>
        <p:blipFill>
          <a:blip r:embed="rId5"/>
          <a:srcRect/>
          <a:stretch>
            <a:fillRect/>
          </a:stretch>
        </p:blipFill>
        <p:spPr bwMode="auto">
          <a:xfrm>
            <a:off x="3429000" y="1524000"/>
            <a:ext cx="5562600" cy="4216400"/>
          </a:xfrm>
          <a:prstGeom prst="rect">
            <a:avLst/>
          </a:prstGeom>
          <a:noFill/>
        </p:spPr>
      </p:pic>
      <p:pic>
        <p:nvPicPr>
          <p:cNvPr id="898063" name="Picture 15" descr="eog3403d"/>
          <p:cNvPicPr>
            <a:picLocks noChangeAspect="1" noChangeArrowheads="1"/>
          </p:cNvPicPr>
          <p:nvPr/>
        </p:nvPicPr>
        <p:blipFill>
          <a:blip r:embed="rId6"/>
          <a:srcRect/>
          <a:stretch>
            <a:fillRect/>
          </a:stretch>
        </p:blipFill>
        <p:spPr bwMode="auto">
          <a:xfrm>
            <a:off x="3429000" y="1524000"/>
            <a:ext cx="5562600" cy="4216400"/>
          </a:xfrm>
          <a:prstGeom prst="rect">
            <a:avLst/>
          </a:prstGeom>
          <a:noFill/>
        </p:spPr>
      </p:pic>
      <p:pic>
        <p:nvPicPr>
          <p:cNvPr id="898064" name="Picture 16" descr="eog3403e"/>
          <p:cNvPicPr>
            <a:picLocks noChangeAspect="1" noChangeArrowheads="1"/>
          </p:cNvPicPr>
          <p:nvPr/>
        </p:nvPicPr>
        <p:blipFill>
          <a:blip r:embed="rId7"/>
          <a:srcRect/>
          <a:stretch>
            <a:fillRect/>
          </a:stretch>
        </p:blipFill>
        <p:spPr bwMode="auto">
          <a:xfrm>
            <a:off x="3429000" y="1524000"/>
            <a:ext cx="5562600" cy="4216400"/>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8052">
                                            <p:txEl>
                                              <p:pRg st="0" end="0"/>
                                            </p:txEl>
                                          </p:spTgt>
                                        </p:tgtEl>
                                        <p:attrNameLst>
                                          <p:attrName>style.visibility</p:attrName>
                                        </p:attrNameLst>
                                      </p:cBhvr>
                                      <p:to>
                                        <p:strVal val="visible"/>
                                      </p:to>
                                    </p:set>
                                    <p:animEffect transition="in" filter="wipe(left)">
                                      <p:cBhvr>
                                        <p:cTn id="7" dur="500"/>
                                        <p:tgtEl>
                                          <p:spTgt spid="89805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98062"/>
                                        </p:tgtEl>
                                        <p:attrNameLst>
                                          <p:attrName>style.visibility</p:attrName>
                                        </p:attrNameLst>
                                      </p:cBhvr>
                                      <p:to>
                                        <p:strVal val="visible"/>
                                      </p:to>
                                    </p:set>
                                    <p:animEffect transition="in" filter="fade">
                                      <p:cBhvr>
                                        <p:cTn id="11" dur="500"/>
                                        <p:tgtEl>
                                          <p:spTgt spid="89806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98052">
                                            <p:txEl>
                                              <p:pRg st="1" end="1"/>
                                            </p:txEl>
                                          </p:spTgt>
                                        </p:tgtEl>
                                        <p:attrNameLst>
                                          <p:attrName>style.visibility</p:attrName>
                                        </p:attrNameLst>
                                      </p:cBhvr>
                                      <p:to>
                                        <p:strVal val="visible"/>
                                      </p:to>
                                    </p:set>
                                    <p:animEffect transition="in" filter="wipe(left)">
                                      <p:cBhvr>
                                        <p:cTn id="16" dur="500"/>
                                        <p:tgtEl>
                                          <p:spTgt spid="898052">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98063"/>
                                        </p:tgtEl>
                                        <p:attrNameLst>
                                          <p:attrName>style.visibility</p:attrName>
                                        </p:attrNameLst>
                                      </p:cBhvr>
                                      <p:to>
                                        <p:strVal val="visible"/>
                                      </p:to>
                                    </p:set>
                                    <p:animEffect transition="in" filter="fade">
                                      <p:cBhvr>
                                        <p:cTn id="20" dur="500"/>
                                        <p:tgtEl>
                                          <p:spTgt spid="89806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98052">
                                            <p:txEl>
                                              <p:pRg st="2" end="2"/>
                                            </p:txEl>
                                          </p:spTgt>
                                        </p:tgtEl>
                                        <p:attrNameLst>
                                          <p:attrName>style.visibility</p:attrName>
                                        </p:attrNameLst>
                                      </p:cBhvr>
                                      <p:to>
                                        <p:strVal val="visible"/>
                                      </p:to>
                                    </p:set>
                                    <p:animEffect transition="in" filter="wipe(left)">
                                      <p:cBhvr>
                                        <p:cTn id="25" dur="500"/>
                                        <p:tgtEl>
                                          <p:spTgt spid="898052">
                                            <p:txEl>
                                              <p:pRg st="2" end="2"/>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898064"/>
                                        </p:tgtEl>
                                        <p:attrNameLst>
                                          <p:attrName>style.visibility</p:attrName>
                                        </p:attrNameLst>
                                      </p:cBhvr>
                                      <p:to>
                                        <p:strVal val="visible"/>
                                      </p:to>
                                    </p:set>
                                    <p:animEffect transition="in" filter="fade">
                                      <p:cBhvr>
                                        <p:cTn id="29" dur="500"/>
                                        <p:tgtEl>
                                          <p:spTgt spid="898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5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7" name="Picture 3" descr="tab1e"/>
          <p:cNvPicPr>
            <a:picLocks noChangeAspect="1" noChangeArrowheads="1"/>
          </p:cNvPicPr>
          <p:nvPr/>
        </p:nvPicPr>
        <p:blipFill>
          <a:blip r:embed="rId3"/>
          <a:srcRect/>
          <a:stretch>
            <a:fillRect/>
          </a:stretch>
        </p:blipFill>
        <p:spPr bwMode="auto">
          <a:xfrm>
            <a:off x="2316163" y="2476500"/>
            <a:ext cx="4575175" cy="2695575"/>
          </a:xfrm>
          <a:prstGeom prst="rect">
            <a:avLst/>
          </a:prstGeom>
          <a:noFill/>
        </p:spPr>
      </p:pic>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Text Box 2"/>
          <p:cNvSpPr txBox="1">
            <a:spLocks noChangeArrowheads="1"/>
          </p:cNvSpPr>
          <p:nvPr/>
        </p:nvSpPr>
        <p:spPr bwMode="auto">
          <a:xfrm>
            <a:off x="304800" y="1600200"/>
            <a:ext cx="8382000" cy="4838700"/>
          </a:xfrm>
          <a:prstGeom prst="rect">
            <a:avLst/>
          </a:prstGeom>
          <a:noFill/>
          <a:ln w="9525">
            <a:noFill/>
            <a:miter lim="800000"/>
            <a:headEnd/>
            <a:tailEnd/>
          </a:ln>
          <a:effectLst/>
        </p:spPr>
        <p:txBody>
          <a:bodyPr>
            <a:spAutoFit/>
          </a:bodyPr>
          <a:lstStyle/>
          <a:p>
            <a:pPr algn="l" rtl="0">
              <a:spcBef>
                <a:spcPct val="50000"/>
              </a:spcBef>
            </a:pPr>
            <a:r>
              <a:rPr lang="en-US" altLang="en-US" kern="1200">
                <a:solidFill>
                  <a:srgbClr val="000000"/>
                </a:solidFill>
                <a:latin typeface="Arial"/>
                <a:ea typeface="+mn-ea"/>
                <a:cs typeface="+mn-cs"/>
              </a:rPr>
              <a:t>If you plan to go to Europe for a vacation next summer, you will need some euros. </a:t>
            </a:r>
          </a:p>
          <a:p>
            <a:pPr algn="l" rtl="0">
              <a:spcBef>
                <a:spcPct val="50000"/>
              </a:spcBef>
            </a:pPr>
            <a:r>
              <a:rPr lang="en-US" altLang="en-US" kern="1200">
                <a:solidFill>
                  <a:srgbClr val="000000"/>
                </a:solidFill>
                <a:latin typeface="Arial"/>
                <a:ea typeface="+mn-ea"/>
                <a:cs typeface="+mn-cs"/>
              </a:rPr>
              <a:t>What is the best way to get euros? </a:t>
            </a:r>
          </a:p>
          <a:p>
            <a:pPr algn="l" rtl="0">
              <a:spcBef>
                <a:spcPct val="50000"/>
              </a:spcBef>
            </a:pPr>
            <a:r>
              <a:rPr lang="en-US" altLang="en-US" kern="1200">
                <a:solidFill>
                  <a:srgbClr val="000000"/>
                </a:solidFill>
                <a:latin typeface="Arial"/>
                <a:ea typeface="+mn-ea"/>
                <a:cs typeface="+mn-cs"/>
              </a:rPr>
              <a:t>One way is to just take your cash card (your debit card or credit card) and use an ATM in Europe. </a:t>
            </a:r>
          </a:p>
          <a:p>
            <a:pPr algn="l" rtl="0">
              <a:spcBef>
                <a:spcPct val="50000"/>
              </a:spcBef>
            </a:pPr>
            <a:r>
              <a:rPr lang="en-US" altLang="en-US" kern="1200">
                <a:solidFill>
                  <a:srgbClr val="000000"/>
                </a:solidFill>
                <a:latin typeface="Arial"/>
                <a:ea typeface="+mn-ea"/>
                <a:cs typeface="+mn-cs"/>
              </a:rPr>
              <a:t>You’ll get euros from the cash machine, and your bank account in the United States will get charged for the cash you obtain. </a:t>
            </a:r>
          </a:p>
          <a:p>
            <a:pPr algn="l" rtl="0">
              <a:spcBef>
                <a:spcPct val="50000"/>
              </a:spcBef>
            </a:pPr>
            <a:r>
              <a:rPr lang="en-US" altLang="en-US" kern="1200">
                <a:solidFill>
                  <a:srgbClr val="000000"/>
                </a:solidFill>
                <a:latin typeface="Arial"/>
                <a:ea typeface="+mn-ea"/>
                <a:cs typeface="+mn-cs"/>
              </a:rPr>
              <a:t>When you get euros, the number of euros you request is multiplied by the exchange rate to determine how many dollars to take from your bank account. </a:t>
            </a:r>
          </a:p>
        </p:txBody>
      </p:sp>
      <p:sp>
        <p:nvSpPr>
          <p:cNvPr id="920579" name="Text Box 3"/>
          <p:cNvSpPr txBox="1">
            <a:spLocks noChangeArrowheads="1"/>
          </p:cNvSpPr>
          <p:nvPr/>
        </p:nvSpPr>
        <p:spPr bwMode="auto">
          <a:xfrm>
            <a:off x="1371600" y="685800"/>
            <a:ext cx="7315200" cy="519113"/>
          </a:xfrm>
          <a:prstGeom prst="rect">
            <a:avLst/>
          </a:prstGeom>
          <a:noFill/>
          <a:ln w="9525">
            <a:noFill/>
            <a:miter lim="800000"/>
            <a:headEnd/>
            <a:tailEnd/>
          </a:ln>
          <a:effectLst/>
        </p:spPr>
        <p:txBody>
          <a:bodyPr>
            <a:spAutoFit/>
          </a:bodyPr>
          <a:lstStyle/>
          <a:p>
            <a:pPr algn="l" rtl="0"/>
            <a:r>
              <a:rPr lang="en-US" altLang="en-US" sz="2800" b="1" kern="1200">
                <a:solidFill>
                  <a:srgbClr val="FF6600"/>
                </a:solidFill>
                <a:latin typeface="Arial"/>
                <a:ea typeface="+mn-ea"/>
                <a:cs typeface="+mn-cs"/>
              </a:rPr>
              <a:t>Your Foreign Exchange Transactions</a:t>
            </a:r>
            <a:r>
              <a:rPr lang="en-US" altLang="en-US" sz="2800" kern="1200">
                <a:solidFill>
                  <a:srgbClr val="FF6600"/>
                </a:solidFill>
                <a:latin typeface="Arial"/>
                <a:ea typeface="+mn-ea"/>
                <a:cs typeface="+mn-cs"/>
              </a:rPr>
              <a:t>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0578">
                                            <p:txEl>
                                              <p:pRg st="0" end="0"/>
                                            </p:txEl>
                                          </p:spTgt>
                                        </p:tgtEl>
                                        <p:attrNameLst>
                                          <p:attrName>style.visibility</p:attrName>
                                        </p:attrNameLst>
                                      </p:cBhvr>
                                      <p:to>
                                        <p:strVal val="visible"/>
                                      </p:to>
                                    </p:set>
                                    <p:animEffect transition="in" filter="wipe(left)">
                                      <p:cBhvr>
                                        <p:cTn id="7" dur="500"/>
                                        <p:tgtEl>
                                          <p:spTgt spid="920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0578">
                                            <p:txEl>
                                              <p:pRg st="1" end="1"/>
                                            </p:txEl>
                                          </p:spTgt>
                                        </p:tgtEl>
                                        <p:attrNameLst>
                                          <p:attrName>style.visibility</p:attrName>
                                        </p:attrNameLst>
                                      </p:cBhvr>
                                      <p:to>
                                        <p:strVal val="visible"/>
                                      </p:to>
                                    </p:set>
                                    <p:animEffect transition="in" filter="wipe(left)">
                                      <p:cBhvr>
                                        <p:cTn id="12" dur="500"/>
                                        <p:tgtEl>
                                          <p:spTgt spid="9205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0578">
                                            <p:txEl>
                                              <p:pRg st="2" end="2"/>
                                            </p:txEl>
                                          </p:spTgt>
                                        </p:tgtEl>
                                        <p:attrNameLst>
                                          <p:attrName>style.visibility</p:attrName>
                                        </p:attrNameLst>
                                      </p:cBhvr>
                                      <p:to>
                                        <p:strVal val="visible"/>
                                      </p:to>
                                    </p:set>
                                    <p:animEffect transition="in" filter="wipe(left)">
                                      <p:cBhvr>
                                        <p:cTn id="17" dur="500"/>
                                        <p:tgtEl>
                                          <p:spTgt spid="9205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0578">
                                            <p:txEl>
                                              <p:pRg st="3" end="3"/>
                                            </p:txEl>
                                          </p:spTgt>
                                        </p:tgtEl>
                                        <p:attrNameLst>
                                          <p:attrName>style.visibility</p:attrName>
                                        </p:attrNameLst>
                                      </p:cBhvr>
                                      <p:to>
                                        <p:strVal val="visible"/>
                                      </p:to>
                                    </p:set>
                                    <p:animEffect transition="in" filter="wipe(left)">
                                      <p:cBhvr>
                                        <p:cTn id="22" dur="500"/>
                                        <p:tgtEl>
                                          <p:spTgt spid="9205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0578">
                                            <p:txEl>
                                              <p:pRg st="4" end="4"/>
                                            </p:txEl>
                                          </p:spTgt>
                                        </p:tgtEl>
                                        <p:attrNameLst>
                                          <p:attrName>style.visibility</p:attrName>
                                        </p:attrNameLst>
                                      </p:cBhvr>
                                      <p:to>
                                        <p:strVal val="visible"/>
                                      </p:to>
                                    </p:set>
                                    <p:animEffect transition="in" filter="wipe(left)">
                                      <p:cBhvr>
                                        <p:cTn id="27" dur="500"/>
                                        <p:tgtEl>
                                          <p:spTgt spid="9205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78" grpId="0" build="p" autoUpdateAnimBg="0" advAuto="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Text Box 2"/>
          <p:cNvSpPr txBox="1">
            <a:spLocks noChangeArrowheads="1"/>
          </p:cNvSpPr>
          <p:nvPr/>
        </p:nvSpPr>
        <p:spPr bwMode="auto">
          <a:xfrm>
            <a:off x="304800" y="1600200"/>
            <a:ext cx="8382000" cy="3195638"/>
          </a:xfrm>
          <a:prstGeom prst="rect">
            <a:avLst/>
          </a:prstGeom>
          <a:noFill/>
          <a:ln w="9525">
            <a:noFill/>
            <a:miter lim="800000"/>
            <a:headEnd/>
            <a:tailEnd/>
          </a:ln>
          <a:effectLst/>
        </p:spPr>
        <p:txBody>
          <a:bodyPr>
            <a:spAutoFit/>
          </a:bodyPr>
          <a:lstStyle/>
          <a:p>
            <a:pPr algn="l" rtl="0">
              <a:spcBef>
                <a:spcPct val="50000"/>
              </a:spcBef>
              <a:tabLst>
                <a:tab pos="2797175" algn="l"/>
              </a:tabLst>
            </a:pPr>
            <a:r>
              <a:rPr lang="en-US" altLang="en-US" kern="1200">
                <a:solidFill>
                  <a:srgbClr val="000000"/>
                </a:solidFill>
                <a:latin typeface="Arial"/>
                <a:ea typeface="+mn-ea"/>
                <a:cs typeface="+mn-cs"/>
              </a:rPr>
              <a:t>You have just made a transaction in the foreign exchange market. You have exchanged dollars for euros. </a:t>
            </a:r>
          </a:p>
          <a:p>
            <a:pPr algn="l" rtl="0">
              <a:spcBef>
                <a:spcPct val="50000"/>
              </a:spcBef>
              <a:tabLst>
                <a:tab pos="2797175" algn="l"/>
              </a:tabLst>
            </a:pPr>
            <a:r>
              <a:rPr lang="en-US" altLang="en-US" kern="1200">
                <a:solidFill>
                  <a:srgbClr val="000000"/>
                </a:solidFill>
                <a:latin typeface="Arial"/>
                <a:ea typeface="+mn-ea"/>
                <a:cs typeface="+mn-cs"/>
              </a:rPr>
              <a:t>The exchange rate that you paid was probably costly. </a:t>
            </a:r>
          </a:p>
          <a:p>
            <a:pPr algn="l" rtl="0">
              <a:spcBef>
                <a:spcPct val="50000"/>
              </a:spcBef>
              <a:tabLst>
                <a:tab pos="2797175" algn="l"/>
              </a:tabLst>
            </a:pPr>
            <a:r>
              <a:rPr lang="en-US" altLang="en-US" kern="1200">
                <a:solidFill>
                  <a:srgbClr val="000000"/>
                </a:solidFill>
                <a:latin typeface="Arial"/>
                <a:ea typeface="+mn-ea"/>
                <a:cs typeface="+mn-cs"/>
              </a:rPr>
              <a:t>Your bank took a commission for helping you get euros. Some banks charge as much as 5 percent. </a:t>
            </a:r>
          </a:p>
          <a:p>
            <a:pPr algn="l" rtl="0">
              <a:spcBef>
                <a:spcPct val="50000"/>
              </a:spcBef>
              <a:tabLst>
                <a:tab pos="2797175" algn="l"/>
              </a:tabLst>
            </a:pPr>
            <a:r>
              <a:rPr lang="en-US" altLang="en-US" kern="1200">
                <a:solidFill>
                  <a:srgbClr val="000000"/>
                </a:solidFill>
                <a:latin typeface="Arial"/>
                <a:ea typeface="+mn-ea"/>
                <a:cs typeface="+mn-cs"/>
              </a:rPr>
              <a:t>Check in advance. It might be better to buy euros from your bank before you leave on your trip. </a:t>
            </a:r>
          </a:p>
        </p:txBody>
      </p:sp>
      <p:sp>
        <p:nvSpPr>
          <p:cNvPr id="929795" name="Text Box 3"/>
          <p:cNvSpPr txBox="1">
            <a:spLocks noChangeArrowheads="1"/>
          </p:cNvSpPr>
          <p:nvPr/>
        </p:nvSpPr>
        <p:spPr bwMode="auto">
          <a:xfrm>
            <a:off x="1371600" y="685800"/>
            <a:ext cx="7315200" cy="519113"/>
          </a:xfrm>
          <a:prstGeom prst="rect">
            <a:avLst/>
          </a:prstGeom>
          <a:noFill/>
          <a:ln w="9525">
            <a:noFill/>
            <a:miter lim="800000"/>
            <a:headEnd/>
            <a:tailEnd/>
          </a:ln>
          <a:effectLst/>
        </p:spPr>
        <p:txBody>
          <a:bodyPr>
            <a:spAutoFit/>
          </a:bodyPr>
          <a:lstStyle/>
          <a:p>
            <a:pPr algn="l" rtl="0"/>
            <a:r>
              <a:rPr lang="en-US" altLang="en-US" sz="2800" b="1" kern="1200">
                <a:solidFill>
                  <a:srgbClr val="FF6600"/>
                </a:solidFill>
                <a:latin typeface="Arial"/>
                <a:ea typeface="+mn-ea"/>
                <a:cs typeface="+mn-cs"/>
              </a:rPr>
              <a:t>Your Foreign Exchange Transactions</a:t>
            </a:r>
            <a:r>
              <a:rPr lang="en-US" altLang="en-US" kern="1200">
                <a:solidFill>
                  <a:srgbClr val="000000"/>
                </a:solidFill>
                <a:latin typeface="Arial"/>
                <a:ea typeface="+mn-ea"/>
                <a:cs typeface="+mn-cs"/>
              </a:rPr>
              <a:t>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9794">
                                            <p:txEl>
                                              <p:pRg st="0" end="0"/>
                                            </p:txEl>
                                          </p:spTgt>
                                        </p:tgtEl>
                                        <p:attrNameLst>
                                          <p:attrName>style.visibility</p:attrName>
                                        </p:attrNameLst>
                                      </p:cBhvr>
                                      <p:to>
                                        <p:strVal val="visible"/>
                                      </p:to>
                                    </p:set>
                                    <p:animEffect transition="in" filter="wipe(left)">
                                      <p:cBhvr>
                                        <p:cTn id="7" dur="500"/>
                                        <p:tgtEl>
                                          <p:spTgt spid="9297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9794">
                                            <p:txEl>
                                              <p:pRg st="1" end="1"/>
                                            </p:txEl>
                                          </p:spTgt>
                                        </p:tgtEl>
                                        <p:attrNameLst>
                                          <p:attrName>style.visibility</p:attrName>
                                        </p:attrNameLst>
                                      </p:cBhvr>
                                      <p:to>
                                        <p:strVal val="visible"/>
                                      </p:to>
                                    </p:set>
                                    <p:animEffect transition="in" filter="wipe(left)">
                                      <p:cBhvr>
                                        <p:cTn id="12" dur="500"/>
                                        <p:tgtEl>
                                          <p:spTgt spid="9297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9794">
                                            <p:txEl>
                                              <p:pRg st="2" end="2"/>
                                            </p:txEl>
                                          </p:spTgt>
                                        </p:tgtEl>
                                        <p:attrNameLst>
                                          <p:attrName>style.visibility</p:attrName>
                                        </p:attrNameLst>
                                      </p:cBhvr>
                                      <p:to>
                                        <p:strVal val="visible"/>
                                      </p:to>
                                    </p:set>
                                    <p:animEffect transition="in" filter="wipe(left)">
                                      <p:cBhvr>
                                        <p:cTn id="17" dur="500"/>
                                        <p:tgtEl>
                                          <p:spTgt spid="9297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9794">
                                            <p:txEl>
                                              <p:pRg st="3" end="3"/>
                                            </p:txEl>
                                          </p:spTgt>
                                        </p:tgtEl>
                                        <p:attrNameLst>
                                          <p:attrName>style.visibility</p:attrName>
                                        </p:attrNameLst>
                                      </p:cBhvr>
                                      <p:to>
                                        <p:strVal val="visible"/>
                                      </p:to>
                                    </p:set>
                                    <p:animEffect transition="in" filter="wipe(left)">
                                      <p:cBhvr>
                                        <p:cTn id="22" dur="500"/>
                                        <p:tgtEl>
                                          <p:spTgt spid="9297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794" grpId="0" build="p" autoUpdateAnimBg="0" advAuto="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Text Box 2"/>
          <p:cNvSpPr txBox="1">
            <a:spLocks noChangeArrowheads="1"/>
          </p:cNvSpPr>
          <p:nvPr/>
        </p:nvSpPr>
        <p:spPr bwMode="auto">
          <a:xfrm>
            <a:off x="304800" y="1600200"/>
            <a:ext cx="8382000" cy="4656138"/>
          </a:xfrm>
          <a:prstGeom prst="rect">
            <a:avLst/>
          </a:prstGeom>
          <a:noFill/>
          <a:ln w="9525">
            <a:noFill/>
            <a:miter lim="800000"/>
            <a:headEnd/>
            <a:tailEnd/>
          </a:ln>
          <a:effectLst/>
        </p:spPr>
        <p:txBody>
          <a:bodyPr>
            <a:spAutoFit/>
          </a:bodyPr>
          <a:lstStyle/>
          <a:p>
            <a:pPr algn="l" rtl="0">
              <a:spcBef>
                <a:spcPct val="50000"/>
              </a:spcBef>
              <a:tabLst>
                <a:tab pos="2797175" algn="l"/>
              </a:tabLst>
            </a:pPr>
            <a:r>
              <a:rPr lang="en-US" altLang="en-US" kern="1200">
                <a:solidFill>
                  <a:srgbClr val="000000"/>
                </a:solidFill>
                <a:latin typeface="Arial"/>
                <a:ea typeface="+mn-ea"/>
                <a:cs typeface="+mn-cs"/>
              </a:rPr>
              <a:t>Another question has possibly occurred to you: </a:t>
            </a:r>
          </a:p>
          <a:p>
            <a:pPr algn="l" rtl="0">
              <a:spcBef>
                <a:spcPct val="50000"/>
              </a:spcBef>
              <a:tabLst>
                <a:tab pos="2797175" algn="l"/>
              </a:tabLst>
            </a:pPr>
            <a:r>
              <a:rPr lang="en-US" altLang="en-US" kern="1200">
                <a:solidFill>
                  <a:srgbClr val="000000"/>
                </a:solidFill>
                <a:latin typeface="Arial"/>
                <a:ea typeface="+mn-ea"/>
                <a:cs typeface="+mn-cs"/>
              </a:rPr>
              <a:t>How many euros will your budget buy next summer? </a:t>
            </a:r>
          </a:p>
          <a:p>
            <a:pPr algn="l" rtl="0">
              <a:spcBef>
                <a:spcPct val="50000"/>
              </a:spcBef>
              <a:tabLst>
                <a:tab pos="2797175" algn="l"/>
              </a:tabLst>
            </a:pPr>
            <a:r>
              <a:rPr lang="en-US" altLang="en-US" kern="1200">
                <a:solidFill>
                  <a:srgbClr val="000000"/>
                </a:solidFill>
                <a:latin typeface="Arial"/>
                <a:ea typeface="+mn-ea"/>
                <a:cs typeface="+mn-cs"/>
              </a:rPr>
              <a:t>Should you get the euros now at a price that is certain or would it be better to wait until closer to your travel date and take a chance on the value of the dollar then? </a:t>
            </a:r>
          </a:p>
          <a:p>
            <a:pPr algn="l" rtl="0">
              <a:spcBef>
                <a:spcPct val="50000"/>
              </a:spcBef>
              <a:tabLst>
                <a:tab pos="2797175" algn="l"/>
              </a:tabLst>
            </a:pPr>
            <a:r>
              <a:rPr lang="en-US" altLang="en-US" kern="1200">
                <a:solidFill>
                  <a:srgbClr val="000000"/>
                </a:solidFill>
                <a:latin typeface="Arial"/>
                <a:ea typeface="+mn-ea"/>
                <a:cs typeface="+mn-cs"/>
              </a:rPr>
              <a:t>No one can answer this question. </a:t>
            </a:r>
          </a:p>
          <a:p>
            <a:pPr algn="l" rtl="0">
              <a:spcBef>
                <a:spcPct val="50000"/>
              </a:spcBef>
              <a:tabLst>
                <a:tab pos="2797175" algn="l"/>
              </a:tabLst>
            </a:pPr>
            <a:r>
              <a:rPr lang="en-US" altLang="en-US" kern="1200">
                <a:solidFill>
                  <a:srgbClr val="000000"/>
                </a:solidFill>
                <a:latin typeface="Arial"/>
                <a:ea typeface="+mn-ea"/>
                <a:cs typeface="+mn-cs"/>
              </a:rPr>
              <a:t>But you can buy euros today for delivery at a later date and at a fixed price today. (This transaction is made in a market called the forward exchange market.) </a:t>
            </a:r>
          </a:p>
          <a:p>
            <a:pPr algn="l" rtl="0">
              <a:spcBef>
                <a:spcPct val="50000"/>
              </a:spcBef>
              <a:tabLst>
                <a:tab pos="2797175" algn="l"/>
              </a:tabLst>
            </a:pPr>
            <a:r>
              <a:rPr lang="en-US" altLang="en-US" kern="1200">
                <a:solidFill>
                  <a:srgbClr val="000000"/>
                </a:solidFill>
                <a:latin typeface="Arial"/>
                <a:ea typeface="+mn-ea"/>
                <a:cs typeface="+mn-cs"/>
              </a:rPr>
              <a:t>Again, you’ll end up paying a big commission for the service. </a:t>
            </a:r>
          </a:p>
        </p:txBody>
      </p:sp>
      <p:sp>
        <p:nvSpPr>
          <p:cNvPr id="931843" name="Text Box 3"/>
          <p:cNvSpPr txBox="1">
            <a:spLocks noChangeArrowheads="1"/>
          </p:cNvSpPr>
          <p:nvPr/>
        </p:nvSpPr>
        <p:spPr bwMode="auto">
          <a:xfrm>
            <a:off x="1371600" y="685800"/>
            <a:ext cx="7315200" cy="519113"/>
          </a:xfrm>
          <a:prstGeom prst="rect">
            <a:avLst/>
          </a:prstGeom>
          <a:noFill/>
          <a:ln w="9525">
            <a:noFill/>
            <a:miter lim="800000"/>
            <a:headEnd/>
            <a:tailEnd/>
          </a:ln>
          <a:effectLst/>
        </p:spPr>
        <p:txBody>
          <a:bodyPr>
            <a:spAutoFit/>
          </a:bodyPr>
          <a:lstStyle/>
          <a:p>
            <a:pPr algn="l" rtl="0"/>
            <a:r>
              <a:rPr lang="en-US" altLang="en-US" sz="2800" b="1" kern="1200">
                <a:solidFill>
                  <a:srgbClr val="FF6600"/>
                </a:solidFill>
                <a:latin typeface="Arial"/>
                <a:ea typeface="+mn-ea"/>
                <a:cs typeface="+mn-cs"/>
              </a:rPr>
              <a:t>Your Foreign Exchange Transactions</a:t>
            </a:r>
            <a:r>
              <a:rPr lang="en-US" altLang="en-US" kern="1200">
                <a:solidFill>
                  <a:srgbClr val="000000"/>
                </a:solidFill>
                <a:latin typeface="Arial"/>
                <a:ea typeface="+mn-ea"/>
                <a:cs typeface="+mn-cs"/>
              </a:rPr>
              <a:t>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1842">
                                            <p:txEl>
                                              <p:pRg st="0" end="0"/>
                                            </p:txEl>
                                          </p:spTgt>
                                        </p:tgtEl>
                                        <p:attrNameLst>
                                          <p:attrName>style.visibility</p:attrName>
                                        </p:attrNameLst>
                                      </p:cBhvr>
                                      <p:to>
                                        <p:strVal val="visible"/>
                                      </p:to>
                                    </p:set>
                                    <p:animEffect transition="in" filter="wipe(left)">
                                      <p:cBhvr>
                                        <p:cTn id="7" dur="500"/>
                                        <p:tgtEl>
                                          <p:spTgt spid="9318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1842">
                                            <p:txEl>
                                              <p:pRg st="1" end="1"/>
                                            </p:txEl>
                                          </p:spTgt>
                                        </p:tgtEl>
                                        <p:attrNameLst>
                                          <p:attrName>style.visibility</p:attrName>
                                        </p:attrNameLst>
                                      </p:cBhvr>
                                      <p:to>
                                        <p:strVal val="visible"/>
                                      </p:to>
                                    </p:set>
                                    <p:animEffect transition="in" filter="wipe(left)">
                                      <p:cBhvr>
                                        <p:cTn id="12" dur="500"/>
                                        <p:tgtEl>
                                          <p:spTgt spid="9318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1842">
                                            <p:txEl>
                                              <p:pRg st="2" end="2"/>
                                            </p:txEl>
                                          </p:spTgt>
                                        </p:tgtEl>
                                        <p:attrNameLst>
                                          <p:attrName>style.visibility</p:attrName>
                                        </p:attrNameLst>
                                      </p:cBhvr>
                                      <p:to>
                                        <p:strVal val="visible"/>
                                      </p:to>
                                    </p:set>
                                    <p:animEffect transition="in" filter="wipe(left)">
                                      <p:cBhvr>
                                        <p:cTn id="17" dur="500"/>
                                        <p:tgtEl>
                                          <p:spTgt spid="9318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31842">
                                            <p:txEl>
                                              <p:pRg st="3" end="3"/>
                                            </p:txEl>
                                          </p:spTgt>
                                        </p:tgtEl>
                                        <p:attrNameLst>
                                          <p:attrName>style.visibility</p:attrName>
                                        </p:attrNameLst>
                                      </p:cBhvr>
                                      <p:to>
                                        <p:strVal val="visible"/>
                                      </p:to>
                                    </p:set>
                                    <p:animEffect transition="in" filter="wipe(left)">
                                      <p:cBhvr>
                                        <p:cTn id="22" dur="500"/>
                                        <p:tgtEl>
                                          <p:spTgt spid="9318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31842">
                                            <p:txEl>
                                              <p:pRg st="4" end="4"/>
                                            </p:txEl>
                                          </p:spTgt>
                                        </p:tgtEl>
                                        <p:attrNameLst>
                                          <p:attrName>style.visibility</p:attrName>
                                        </p:attrNameLst>
                                      </p:cBhvr>
                                      <p:to>
                                        <p:strVal val="visible"/>
                                      </p:to>
                                    </p:set>
                                    <p:animEffect transition="in" filter="wipe(left)">
                                      <p:cBhvr>
                                        <p:cTn id="27" dur="500"/>
                                        <p:tgtEl>
                                          <p:spTgt spid="9318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31842">
                                            <p:txEl>
                                              <p:pRg st="5" end="5"/>
                                            </p:txEl>
                                          </p:spTgt>
                                        </p:tgtEl>
                                        <p:attrNameLst>
                                          <p:attrName>style.visibility</p:attrName>
                                        </p:attrNameLst>
                                      </p:cBhvr>
                                      <p:to>
                                        <p:strVal val="visible"/>
                                      </p:to>
                                    </p:set>
                                    <p:animEffect transition="in" filter="wipe(left)">
                                      <p:cBhvr>
                                        <p:cTn id="32" dur="500"/>
                                        <p:tgtEl>
                                          <p:spTgt spid="9318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42" grpId="0" build="p" autoUpdateAnimBg="0" advAuto="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 Standard Lines</a:t>
            </a:r>
            <a:endParaRPr lang="en-US" dirty="0"/>
          </a:p>
        </p:txBody>
      </p:sp>
      <p:sp>
        <p:nvSpPr>
          <p:cNvPr id="3" name="Rectangle 2"/>
          <p:cNvSpPr/>
          <p:nvPr/>
        </p:nvSpPr>
        <p:spPr>
          <a:xfrm>
            <a:off x="304800" y="1752600"/>
            <a:ext cx="8305800" cy="3416320"/>
          </a:xfrm>
          <a:prstGeom prst="rect">
            <a:avLst/>
          </a:prstGeom>
          <a:no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WILL I EVER </a:t>
            </a:r>
          </a:p>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USE THIS AGAIN ?</a:t>
            </a:r>
          </a:p>
          <a:p>
            <a:pPr algn="ctr"/>
            <a:endPar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Yes, even now!</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srcRect l="30000" t="18286" r="29524" b="7810"/>
          <a:stretch>
            <a:fillRect/>
          </a:stretch>
        </p:blipFill>
        <p:spPr bwMode="auto">
          <a:xfrm>
            <a:off x="1219200" y="0"/>
            <a:ext cx="6009587"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 Performance Standards</a:t>
            </a:r>
            <a:br>
              <a:rPr lang="en-US" dirty="0" smtClean="0"/>
            </a:br>
            <a:r>
              <a:rPr lang="en-US" sz="2400" dirty="0" smtClean="0"/>
              <a:t>Mentioning’s of Economics</a:t>
            </a:r>
            <a:endParaRPr lang="en-US" sz="2400" dirty="0"/>
          </a:p>
        </p:txBody>
      </p:sp>
      <p:sp>
        <p:nvSpPr>
          <p:cNvPr id="3" name="Content Placeholder 2"/>
          <p:cNvSpPr>
            <a:spLocks noGrp="1"/>
          </p:cNvSpPr>
          <p:nvPr>
            <p:ph idx="1"/>
          </p:nvPr>
        </p:nvSpPr>
        <p:spPr>
          <a:xfrm>
            <a:off x="152401" y="1066800"/>
            <a:ext cx="3962399" cy="4613275"/>
          </a:xfrm>
        </p:spPr>
        <p:txBody>
          <a:bodyPr/>
          <a:lstStyle/>
          <a:p>
            <a:r>
              <a:rPr lang="en-US" sz="1200" dirty="0" smtClean="0"/>
              <a:t>ACCT</a:t>
            </a:r>
          </a:p>
          <a:p>
            <a:r>
              <a:rPr lang="en-US" sz="1200" dirty="0" smtClean="0"/>
              <a:t>GOP</a:t>
            </a:r>
          </a:p>
          <a:p>
            <a:r>
              <a:rPr lang="en-US" sz="1200" dirty="0" smtClean="0"/>
              <a:t>AG	AGRICULTURE</a:t>
            </a:r>
          </a:p>
          <a:p>
            <a:r>
              <a:rPr lang="en-US" sz="1200" dirty="0" smtClean="0"/>
              <a:t>	ASB		</a:t>
            </a:r>
          </a:p>
          <a:p>
            <a:r>
              <a:rPr lang="en-US" sz="1200" dirty="0" smtClean="0"/>
              <a:t>PSB	Plant Science Biology</a:t>
            </a:r>
          </a:p>
          <a:p>
            <a:r>
              <a:rPr lang="en-US" sz="1200" dirty="0" smtClean="0"/>
              <a:t>	FS	Forest science</a:t>
            </a:r>
          </a:p>
          <a:p>
            <a:r>
              <a:rPr lang="en-US" sz="1200" dirty="0" smtClean="0"/>
              <a:t>	NL	Nursery and landscape</a:t>
            </a:r>
          </a:p>
          <a:p>
            <a:r>
              <a:rPr lang="en-US" sz="1200" dirty="0" smtClean="0"/>
              <a:t>	AML	</a:t>
            </a:r>
          </a:p>
          <a:p>
            <a:r>
              <a:rPr lang="en-US" sz="1200" dirty="0" smtClean="0"/>
              <a:t>	BAS	Basic agricultural science 			and technology</a:t>
            </a:r>
          </a:p>
          <a:p>
            <a:r>
              <a:rPr lang="en-US" sz="1200" dirty="0" smtClean="0"/>
              <a:t>BCS	BUSINESS AND COMPUTER SCIENCE</a:t>
            </a:r>
          </a:p>
          <a:p>
            <a:r>
              <a:rPr lang="en-US" sz="1200" dirty="0" smtClean="0"/>
              <a:t>	BE	Business essentials</a:t>
            </a:r>
          </a:p>
          <a:p>
            <a:r>
              <a:rPr lang="en-US" sz="1200" dirty="0" smtClean="0"/>
              <a:t>	BI 	Banking and Investing</a:t>
            </a:r>
          </a:p>
          <a:p>
            <a:r>
              <a:rPr lang="en-US" sz="1200" dirty="0" smtClean="0"/>
              <a:t>EV	</a:t>
            </a:r>
          </a:p>
          <a:p>
            <a:r>
              <a:rPr lang="en-US" sz="1200" dirty="0" smtClean="0"/>
              <a:t>IRM	INSURANCE and RISK MANAGEMENT</a:t>
            </a:r>
          </a:p>
          <a:p>
            <a:r>
              <a:rPr lang="en-US" sz="1200" dirty="0" smtClean="0"/>
              <a:t>EDU	EDUCATION	</a:t>
            </a:r>
          </a:p>
          <a:p>
            <a:r>
              <a:rPr lang="en-US" sz="1200" dirty="0" smtClean="0"/>
              <a:t>	CIE	Contemporary issues in 			education</a:t>
            </a:r>
          </a:p>
          <a:p>
            <a:r>
              <a:rPr lang="en-US" sz="1200" dirty="0" smtClean="0"/>
              <a:t> </a:t>
            </a:r>
          </a:p>
          <a:p>
            <a:r>
              <a:rPr lang="en-US" sz="1200" dirty="0" smtClean="0"/>
              <a:t>ENGR	ENGINEERING AND TECHNOLOGY</a:t>
            </a:r>
          </a:p>
          <a:p>
            <a:r>
              <a:rPr lang="en-US" sz="1200" dirty="0" smtClean="0"/>
              <a:t>	AAE	Appropriate and alternative 		energy technologies</a:t>
            </a:r>
          </a:p>
          <a:p>
            <a:r>
              <a:rPr lang="en-US" sz="1200" dirty="0" smtClean="0"/>
              <a:t>	EA	</a:t>
            </a:r>
          </a:p>
          <a:p>
            <a:r>
              <a:rPr lang="en-US" sz="1200" dirty="0" smtClean="0"/>
              <a:t>	STEM</a:t>
            </a:r>
          </a:p>
          <a:p>
            <a:pPr lvl="0">
              <a:defRPr/>
            </a:pPr>
            <a:r>
              <a:rPr lang="en-US" sz="1200" dirty="0" smtClean="0"/>
              <a:t>SSUSH	US history</a:t>
            </a:r>
          </a:p>
          <a:p>
            <a:pPr lvl="0">
              <a:defRPr/>
            </a:pPr>
            <a:r>
              <a:rPr lang="en-US" sz="1200" dirty="0" smtClean="0"/>
              <a:t>NLRL	Native language reading literacy</a:t>
            </a:r>
          </a:p>
          <a:p>
            <a:endParaRPr lang="en-US" sz="1200" dirty="0"/>
          </a:p>
        </p:txBody>
      </p:sp>
      <p:sp>
        <p:nvSpPr>
          <p:cNvPr id="4" name="Content Placeholder 2"/>
          <p:cNvSpPr txBox="1">
            <a:spLocks/>
          </p:cNvSpPr>
          <p:nvPr/>
        </p:nvSpPr>
        <p:spPr bwMode="auto">
          <a:xfrm>
            <a:off x="4160837" y="1066800"/>
            <a:ext cx="4983163" cy="4613275"/>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marL="341313" marR="0" lvl="0" indent="-341313"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FCS	FAMILY and CONSUMER SERVICES</a:t>
            </a:r>
          </a:p>
          <a:p>
            <a:pPr marL="341313" marR="0" lvl="0" indent="-341313"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	CA	Consumer Awareness</a:t>
            </a:r>
          </a:p>
          <a:p>
            <a:pPr marL="341313" marR="0" lvl="0" indent="-341313"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	CS	Consumer Services</a:t>
            </a:r>
          </a:p>
          <a:p>
            <a:pPr marL="341313" marR="0" lvl="0" indent="-341313"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	AGL</a:t>
            </a:r>
          </a:p>
          <a:p>
            <a:pPr marL="341313" marR="0" lvl="0" indent="-341313"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	CF</a:t>
            </a:r>
          </a:p>
          <a:p>
            <a:pPr marL="341313" marR="0" lvl="0" indent="-341313"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	CLS</a:t>
            </a:r>
          </a:p>
          <a:p>
            <a:pPr marL="341313" marR="0" lvl="0" indent="-341313"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	USF</a:t>
            </a:r>
          </a:p>
          <a:p>
            <a:pPr marL="341313" marR="0" lvl="0" indent="-341313"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HS	HEALTHCARE SCIENCE</a:t>
            </a:r>
          </a:p>
          <a:p>
            <a:pPr marL="341313" marR="0" lvl="0" indent="-341313"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	ABT	</a:t>
            </a:r>
          </a:p>
          <a:p>
            <a:pPr marL="341313" marR="0" lvl="0" indent="-341313"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	HIS	Introduction to healthcare science</a:t>
            </a:r>
          </a:p>
          <a:p>
            <a:pPr marL="341313" marR="0" lvl="0" indent="-341313"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MKT	MARKETING, SALES and</a:t>
            </a:r>
            <a:r>
              <a:rPr kumimoji="0" lang="en-US" sz="1200" b="0" i="0" u="none" strike="noStrike" kern="0" cap="none" spc="0" normalizeH="0" noProof="0" dirty="0" smtClean="0">
                <a:ln>
                  <a:noFill/>
                </a:ln>
                <a:solidFill>
                  <a:schemeClr val="tx1"/>
                </a:solidFill>
                <a:effectLst/>
                <a:uLnTx/>
                <a:uFillTx/>
                <a:latin typeface="+mn-lt"/>
                <a:ea typeface="+mn-ea"/>
                <a:cs typeface="+mn-cs"/>
              </a:rPr>
              <a:t> SERVICE</a:t>
            </a:r>
            <a:endParaRPr kumimoji="0" lang="en-US" sz="1200" b="0" i="0" u="none" strike="noStrike" kern="0" cap="none" spc="0" normalizeH="0" baseline="0" noProof="0" dirty="0" smtClean="0">
              <a:ln>
                <a:noFill/>
              </a:ln>
              <a:solidFill>
                <a:schemeClr val="tx1"/>
              </a:solidFill>
              <a:effectLst/>
              <a:uLnTx/>
              <a:uFillTx/>
              <a:latin typeface="+mn-lt"/>
              <a:ea typeface="+mn-ea"/>
              <a:cs typeface="+mn-cs"/>
            </a:endParaRPr>
          </a:p>
          <a:p>
            <a:pPr marL="341313" marR="0" lvl="0" indent="-341313"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	AM</a:t>
            </a:r>
          </a:p>
          <a:p>
            <a:pPr marL="341313" marR="0" lvl="0" indent="-341313"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ASEM</a:t>
            </a:r>
          </a:p>
          <a:p>
            <a:pPr marL="341313" marR="0" lvl="0" indent="-341313"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FM	INTRO</a:t>
            </a:r>
            <a:r>
              <a:rPr kumimoji="0" lang="en-US" sz="1200" b="0" i="0" u="none" strike="noStrike" kern="0" cap="none" spc="0" normalizeH="0" noProof="0" dirty="0" smtClean="0">
                <a:ln>
                  <a:noFill/>
                </a:ln>
                <a:solidFill>
                  <a:schemeClr val="tx1"/>
                </a:solidFill>
                <a:effectLst/>
                <a:uLnTx/>
                <a:uFillTx/>
                <a:latin typeface="+mn-lt"/>
                <a:ea typeface="+mn-ea"/>
                <a:cs typeface="+mn-cs"/>
              </a:rPr>
              <a:t> TO FASHION MARKETING</a:t>
            </a:r>
            <a:endParaRPr kumimoji="0" lang="en-US" sz="1200" b="0" i="0" u="none" strike="noStrike" kern="0" cap="none" spc="0" normalizeH="0" baseline="0" noProof="0" dirty="0" smtClean="0">
              <a:ln>
                <a:noFill/>
              </a:ln>
              <a:solidFill>
                <a:schemeClr val="tx1"/>
              </a:solidFill>
              <a:effectLst/>
              <a:uLnTx/>
              <a:uFillTx/>
              <a:latin typeface="+mn-lt"/>
              <a:ea typeface="+mn-ea"/>
              <a:cs typeface="+mn-cs"/>
            </a:endParaRPr>
          </a:p>
          <a:p>
            <a:pPr marL="341313" marR="0" lvl="0" indent="-341313"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MP	MARKETIN</a:t>
            </a:r>
            <a:r>
              <a:rPr lang="en-US" sz="1200" kern="0" baseline="0" dirty="0" smtClean="0"/>
              <a:t>G</a:t>
            </a:r>
            <a:r>
              <a:rPr lang="en-US" sz="1200" kern="0" dirty="0" smtClean="0"/>
              <a:t> PRINCIPLES</a:t>
            </a:r>
            <a:endParaRPr kumimoji="0" lang="en-US" sz="1200" b="0" i="0" u="none" strike="noStrike" kern="0" cap="none" spc="0" normalizeH="0" baseline="0" noProof="0" dirty="0" smtClean="0">
              <a:ln>
                <a:noFill/>
              </a:ln>
              <a:solidFill>
                <a:schemeClr val="tx1"/>
              </a:solidFill>
              <a:effectLst/>
              <a:uLnTx/>
              <a:uFillTx/>
              <a:latin typeface="+mn-lt"/>
              <a:ea typeface="+mn-ea"/>
              <a:cs typeface="+mn-cs"/>
            </a:endParaRPr>
          </a:p>
          <a:p>
            <a:pPr marL="341313" marR="0" lvl="0" indent="-341313"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SEM	</a:t>
            </a:r>
          </a:p>
          <a:p>
            <a:pPr marL="341313" marR="0" lvl="0" indent="-341313"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AFM	ADVANCED</a:t>
            </a:r>
            <a:r>
              <a:rPr kumimoji="0" lang="en-US" sz="1200" b="0" i="0" u="none" strike="noStrike" kern="0" cap="none" spc="0" normalizeH="0" noProof="0" dirty="0" smtClean="0">
                <a:ln>
                  <a:noFill/>
                </a:ln>
                <a:solidFill>
                  <a:schemeClr val="tx1"/>
                </a:solidFill>
                <a:effectLst/>
                <a:uLnTx/>
                <a:uFillTx/>
                <a:latin typeface="+mn-lt"/>
                <a:ea typeface="+mn-ea"/>
                <a:cs typeface="+mn-cs"/>
              </a:rPr>
              <a:t> FASHION MARKETING</a:t>
            </a:r>
            <a:endParaRPr kumimoji="0" lang="en-US" sz="1200" b="0" i="0" u="none" strike="noStrike" kern="0" cap="none" spc="0" normalizeH="0" baseline="0" noProof="0" dirty="0" smtClean="0">
              <a:ln>
                <a:noFill/>
              </a:ln>
              <a:solidFill>
                <a:schemeClr val="tx1"/>
              </a:solidFill>
              <a:effectLst/>
              <a:uLnTx/>
              <a:uFillTx/>
              <a:latin typeface="+mn-lt"/>
              <a:ea typeface="+mn-ea"/>
              <a:cs typeface="+mn-cs"/>
            </a:endParaRPr>
          </a:p>
          <a:p>
            <a:pPr marL="341313" marR="0" lvl="0" indent="-341313"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	HTM</a:t>
            </a:r>
          </a:p>
          <a:p>
            <a:pPr marL="341313" marR="0" lvl="0" indent="-341313"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	IT</a:t>
            </a:r>
          </a:p>
          <a:p>
            <a:pPr marL="341313" marR="0" lvl="0" indent="-341313"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	PSP	Professional sales and promotion</a:t>
            </a:r>
          </a:p>
          <a:p>
            <a:pPr marL="341313" marR="0" lvl="0" indent="-341313"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SEV</a:t>
            </a:r>
          </a:p>
          <a:p>
            <a:pPr marL="341313" marR="0" lvl="0" indent="-341313"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SNS	SPANISH</a:t>
            </a:r>
            <a:r>
              <a:rPr kumimoji="0" lang="en-US" sz="1200" b="0" i="0" u="none" strike="noStrike" kern="0" cap="none" spc="0" normalizeH="0" noProof="0" dirty="0" smtClean="0">
                <a:ln>
                  <a:noFill/>
                </a:ln>
                <a:solidFill>
                  <a:schemeClr val="tx1"/>
                </a:solidFill>
                <a:effectLst/>
                <a:uLnTx/>
                <a:uFillTx/>
                <a:latin typeface="+mn-lt"/>
                <a:ea typeface="+mn-ea"/>
                <a:cs typeface="+mn-cs"/>
              </a:rPr>
              <a:t> FOR NATIVE SPEAKERS</a:t>
            </a:r>
            <a:endParaRPr kumimoji="0" lang="en-US" sz="1200" b="0" i="0" u="none" strike="noStrike" kern="0" cap="none" spc="0" normalizeH="0" baseline="0" noProof="0" dirty="0" smtClean="0">
              <a:ln>
                <a:noFill/>
              </a:ln>
              <a:solidFill>
                <a:schemeClr val="tx1"/>
              </a:solidFill>
              <a:effectLst/>
              <a:uLnTx/>
              <a:uFillTx/>
              <a:latin typeface="+mn-lt"/>
              <a:ea typeface="+mn-ea"/>
              <a:cs typeface="+mn-cs"/>
            </a:endParaRPr>
          </a:p>
          <a:p>
            <a:pPr marL="341313" marR="0" lvl="0" indent="-341313"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SSEF	</a:t>
            </a:r>
          </a:p>
          <a:p>
            <a:pPr marL="341313" marR="0" lvl="0" indent="-341313"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SSWG	WORLD</a:t>
            </a:r>
            <a:r>
              <a:rPr kumimoji="0" lang="en-US" sz="1200" b="0" i="0" u="none" strike="noStrike" kern="0" cap="none" spc="0" normalizeH="0" noProof="0" dirty="0" smtClean="0">
                <a:ln>
                  <a:noFill/>
                </a:ln>
                <a:solidFill>
                  <a:schemeClr val="tx1"/>
                </a:solidFill>
                <a:effectLst/>
                <a:uLnTx/>
                <a:uFillTx/>
                <a:latin typeface="+mn-lt"/>
                <a:ea typeface="+mn-ea"/>
                <a:cs typeface="+mn-cs"/>
              </a:rPr>
              <a:t> GOVT</a:t>
            </a:r>
            <a:endParaRPr kumimoji="0" lang="en-US" sz="1200" b="0" i="0" u="none" strike="noStrike" kern="0" cap="none" spc="0" normalizeH="0" baseline="0" noProof="0" dirty="0" smtClean="0">
              <a:ln>
                <a:noFill/>
              </a:ln>
              <a:solidFill>
                <a:schemeClr val="tx1"/>
              </a:solidFill>
              <a:effectLst/>
              <a:uLnTx/>
              <a:uFillTx/>
              <a:latin typeface="+mn-lt"/>
              <a:ea typeface="+mn-ea"/>
              <a:cs typeface="+mn-cs"/>
            </a:endParaRPr>
          </a:p>
          <a:p>
            <a:pPr marL="341313" marR="0" lvl="0" indent="-341313"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SSWH	WORLD</a:t>
            </a:r>
            <a:r>
              <a:rPr kumimoji="0" lang="en-US" sz="1200" b="0" i="0" u="none" strike="noStrike" kern="0" cap="none" spc="0" normalizeH="0" noProof="0" dirty="0" smtClean="0">
                <a:ln>
                  <a:noFill/>
                </a:ln>
                <a:solidFill>
                  <a:schemeClr val="tx1"/>
                </a:solidFill>
                <a:effectLst/>
                <a:uLnTx/>
                <a:uFillTx/>
                <a:latin typeface="+mn-lt"/>
                <a:ea typeface="+mn-ea"/>
                <a:cs typeface="+mn-cs"/>
              </a:rPr>
              <a:t> HISTORY</a:t>
            </a:r>
            <a:endParaRPr kumimoji="0" lang="en-US" sz="1200" b="0" i="0" u="none" strike="noStrike" kern="0" cap="none" spc="0" normalizeH="0" baseline="0" noProof="0" dirty="0" smtClean="0">
              <a:ln>
                <a:noFill/>
              </a:ln>
              <a:solidFill>
                <a:schemeClr val="tx1"/>
              </a:solidFill>
              <a:effectLst/>
              <a:uLnTx/>
              <a:uFillTx/>
              <a:latin typeface="+mn-lt"/>
              <a:ea typeface="+mn-ea"/>
              <a:cs typeface="+mn-cs"/>
            </a:endParaRPr>
          </a:p>
          <a:p>
            <a:pPr marL="341313" marR="0" lvl="0" indent="-341313" algn="l" defTabSz="914400" rtl="0" eaLnBrk="0" fontAlgn="base" latinLnBrk="0" hangingPunct="0">
              <a:lnSpc>
                <a:spcPct val="100000"/>
              </a:lnSpc>
              <a:spcBef>
                <a:spcPct val="20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ea typeface="+mn-ea"/>
                <a:cs typeface="+mn-cs"/>
              </a:rPr>
              <a:t>SSCG	CIVIC</a:t>
            </a:r>
            <a:r>
              <a:rPr kumimoji="0" lang="en-US" sz="1200" b="0" i="0" u="none" strike="noStrike" kern="0" cap="none" spc="0" normalizeH="0" noProof="0" dirty="0" smtClean="0">
                <a:ln>
                  <a:noFill/>
                </a:ln>
                <a:solidFill>
                  <a:schemeClr val="tx1"/>
                </a:solidFill>
                <a:effectLst/>
                <a:uLnTx/>
                <a:uFillTx/>
                <a:latin typeface="+mn-lt"/>
                <a:ea typeface="+mn-ea"/>
                <a:cs typeface="+mn-cs"/>
              </a:rPr>
              <a:t> GOVERNMENT</a:t>
            </a:r>
            <a:endParaRPr kumimoji="0" lang="en-US" sz="1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ENTOMOLOGY</a:t>
            </a:r>
            <a:endParaRPr lang="en-US" dirty="0"/>
          </a:p>
        </p:txBody>
      </p:sp>
      <p:sp>
        <p:nvSpPr>
          <p:cNvPr id="3" name="Content Placeholder 2"/>
          <p:cNvSpPr>
            <a:spLocks noGrp="1"/>
          </p:cNvSpPr>
          <p:nvPr>
            <p:ph idx="1"/>
          </p:nvPr>
        </p:nvSpPr>
        <p:spPr/>
        <p:txBody>
          <a:bodyPr/>
          <a:lstStyle/>
          <a:p>
            <a:pPr>
              <a:buNone/>
            </a:pPr>
            <a:r>
              <a:rPr lang="en-US" dirty="0" smtClean="0"/>
              <a:t>	SEN3. </a:t>
            </a:r>
            <a:r>
              <a:rPr lang="en-US" sz="2800" dirty="0" smtClean="0"/>
              <a:t>Students will investigate the impact of insects on the production of food and other products. </a:t>
            </a:r>
          </a:p>
          <a:p>
            <a:pPr lvl="2">
              <a:buNone/>
            </a:pPr>
            <a:r>
              <a:rPr lang="en-US" sz="2000" dirty="0" smtClean="0"/>
              <a:t>d. Analyze the economic impact that insects can have on livestock and pets (e.g., dog heartworm is transmitted by mosquitoes, and fleas are irritating pests). </a:t>
            </a:r>
          </a:p>
          <a:p>
            <a:pPr>
              <a:buNone/>
            </a:pPr>
            <a:r>
              <a:rPr lang="en-US" dirty="0" smtClean="0"/>
              <a:t>	SEN5. </a:t>
            </a:r>
            <a:r>
              <a:rPr lang="en-US" sz="2800" dirty="0" smtClean="0"/>
              <a:t>Students will evaluate methods for the management of insect populations for the benefit of humans. </a:t>
            </a:r>
          </a:p>
          <a:p>
            <a:pPr lvl="2">
              <a:buNone/>
            </a:pPr>
            <a:r>
              <a:rPr lang="en-US" sz="2000" dirty="0" smtClean="0"/>
              <a:t>a. Discuss the economic benefits of controlling insect population. </a:t>
            </a:r>
          </a:p>
          <a:p>
            <a:pPr lvl="2">
              <a:buNone/>
            </a:pPr>
            <a:endParaRPr lang="en-US" dirty="0" smtClean="0"/>
          </a:p>
          <a:p>
            <a:pPr lvl="2"/>
            <a:endParaRPr lang="en-US" dirty="0" smtClean="0"/>
          </a:p>
          <a:p>
            <a:endParaRPr lang="en-US"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a:t>
            </a:r>
            <a:endParaRPr lang="en-US" dirty="0"/>
          </a:p>
        </p:txBody>
      </p:sp>
      <p:sp>
        <p:nvSpPr>
          <p:cNvPr id="3" name="Content Placeholder 2"/>
          <p:cNvSpPr>
            <a:spLocks noGrp="1"/>
          </p:cNvSpPr>
          <p:nvPr>
            <p:ph idx="1"/>
          </p:nvPr>
        </p:nvSpPr>
        <p:spPr/>
        <p:txBody>
          <a:bodyPr/>
          <a:lstStyle/>
          <a:p>
            <a:pPr>
              <a:buNone/>
            </a:pPr>
            <a:r>
              <a:rPr lang="en-US" sz="2400" dirty="0" smtClean="0"/>
              <a:t>SSCG20 The student will describe the tools used to carry out United States foreign policy (diplomacy, economic, military and, humanitarian aid, treaties, sanctions, and military intervention).</a:t>
            </a:r>
          </a:p>
          <a:p>
            <a:pPr>
              <a:buNone/>
            </a:pPr>
            <a:r>
              <a:rPr lang="en-US" sz="2000" dirty="0" smtClean="0"/>
              <a:t>		International, technology,, global village, human rights, United 	nations, civil and political rights, social and economic rights 	</a:t>
            </a:r>
            <a:endParaRPr lang="en-US"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75" y="163513"/>
            <a:ext cx="7413625" cy="827087"/>
          </a:xfrm>
        </p:spPr>
        <p:txBody>
          <a:bodyPr/>
          <a:lstStyle/>
          <a:p>
            <a:r>
              <a:rPr lang="en-US" sz="3200" dirty="0" smtClean="0"/>
              <a:t>MULTICULTURAL and WORLD LITERATURE</a:t>
            </a:r>
            <a:endParaRPr lang="en-US" sz="3200" dirty="0"/>
          </a:p>
        </p:txBody>
      </p:sp>
      <p:sp>
        <p:nvSpPr>
          <p:cNvPr id="3" name="Content Placeholder 2"/>
          <p:cNvSpPr>
            <a:spLocks noGrp="1"/>
          </p:cNvSpPr>
          <p:nvPr>
            <p:ph idx="1"/>
          </p:nvPr>
        </p:nvSpPr>
        <p:spPr/>
        <p:txBody>
          <a:bodyPr/>
          <a:lstStyle/>
          <a:p>
            <a:pPr>
              <a:buNone/>
            </a:pPr>
            <a:r>
              <a:rPr lang="en-US" sz="2400" dirty="0" smtClean="0"/>
              <a:t>ELAMLRL3 The student deepens understanding of a work of multicultural literature by relating it to its historical and/or contemporary context, as well as to works from other cultures. </a:t>
            </a:r>
            <a:r>
              <a:rPr lang="en-US" sz="2000" dirty="0" smtClean="0"/>
              <a:t>		</a:t>
            </a:r>
          </a:p>
          <a:p>
            <a:pPr>
              <a:buNone/>
            </a:pPr>
            <a:endParaRPr lang="en-US" sz="2000" dirty="0" smtClean="0"/>
          </a:p>
          <a:p>
            <a:pPr>
              <a:buNone/>
            </a:pPr>
            <a:r>
              <a:rPr lang="en-US" sz="2000" dirty="0" smtClean="0"/>
              <a:t>		As a group students research the historical event, familiarizing 	themselves with the social, political, and economic contexts. </a:t>
            </a:r>
          </a:p>
          <a:p>
            <a:pPr>
              <a:buNone/>
            </a:pPr>
            <a:r>
              <a:rPr lang="en-US" sz="2000" dirty="0" smtClean="0"/>
              <a: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3" name="Picture 5" descr="tab2e"/>
          <p:cNvPicPr>
            <a:picLocks noGrp="1" noChangeAspect="1" noChangeArrowheads="1"/>
          </p:cNvPicPr>
          <p:nvPr>
            <p:ph type="body" idx="1"/>
          </p:nvPr>
        </p:nvPicPr>
        <p:blipFill>
          <a:blip r:embed="rId3"/>
          <a:srcRect/>
          <a:stretch>
            <a:fillRect/>
          </a:stretch>
        </p:blipFill>
        <p:spPr bwMode="auto">
          <a:xfrm>
            <a:off x="2300288" y="2460625"/>
            <a:ext cx="4579937" cy="2698750"/>
          </a:xfrm>
          <a:noFill/>
          <a:ln>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4" name="Picture 2" descr="tab3b"/>
          <p:cNvPicPr>
            <a:picLocks noChangeAspect="1" noChangeArrowheads="1"/>
          </p:cNvPicPr>
          <p:nvPr/>
        </p:nvPicPr>
        <p:blipFill>
          <a:blip r:embed="rId3"/>
          <a:srcRect/>
          <a:stretch>
            <a:fillRect/>
          </a:stretch>
        </p:blipFill>
        <p:spPr bwMode="auto">
          <a:xfrm>
            <a:off x="2743200" y="533400"/>
            <a:ext cx="3879850" cy="5781675"/>
          </a:xfrm>
          <a:prstGeom prst="rect">
            <a:avLst/>
          </a:prstGeom>
          <a:noFill/>
        </p:spPr>
      </p:pic>
      <p:pic>
        <p:nvPicPr>
          <p:cNvPr id="300035" name="Picture 3" descr="tab3c"/>
          <p:cNvPicPr>
            <a:picLocks noChangeAspect="1" noChangeArrowheads="1"/>
          </p:cNvPicPr>
          <p:nvPr/>
        </p:nvPicPr>
        <p:blipFill>
          <a:blip r:embed="rId4"/>
          <a:srcRect/>
          <a:stretch>
            <a:fillRect/>
          </a:stretch>
        </p:blipFill>
        <p:spPr bwMode="auto">
          <a:xfrm>
            <a:off x="2743200" y="533400"/>
            <a:ext cx="3879850" cy="5781675"/>
          </a:xfrm>
          <a:prstGeom prst="rect">
            <a:avLst/>
          </a:prstGeom>
          <a:noFill/>
        </p:spPr>
      </p:pic>
      <p:pic>
        <p:nvPicPr>
          <p:cNvPr id="300036" name="Picture 4" descr="tab3d"/>
          <p:cNvPicPr>
            <a:picLocks noChangeAspect="1" noChangeArrowheads="1"/>
          </p:cNvPicPr>
          <p:nvPr/>
        </p:nvPicPr>
        <p:blipFill>
          <a:blip r:embed="rId5"/>
          <a:srcRect/>
          <a:stretch>
            <a:fillRect/>
          </a:stretch>
        </p:blipFill>
        <p:spPr bwMode="auto">
          <a:xfrm>
            <a:off x="2743200" y="533400"/>
            <a:ext cx="3879850" cy="5781675"/>
          </a:xfrm>
          <a:prstGeom prst="rect">
            <a:avLst/>
          </a:prstGeom>
          <a:noFill/>
        </p:spPr>
      </p:pic>
      <p:pic>
        <p:nvPicPr>
          <p:cNvPr id="300037" name="Picture 5" descr="tab3e"/>
          <p:cNvPicPr>
            <a:picLocks noChangeAspect="1" noChangeArrowheads="1"/>
          </p:cNvPicPr>
          <p:nvPr/>
        </p:nvPicPr>
        <p:blipFill>
          <a:blip r:embed="rId6"/>
          <a:srcRect/>
          <a:stretch>
            <a:fillRect/>
          </a:stretch>
        </p:blipFill>
        <p:spPr bwMode="auto">
          <a:xfrm>
            <a:off x="2743200" y="533400"/>
            <a:ext cx="3879850" cy="57816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0035"/>
                                        </p:tgtEl>
                                        <p:attrNameLst>
                                          <p:attrName>style.visibility</p:attrName>
                                        </p:attrNameLst>
                                      </p:cBhvr>
                                      <p:to>
                                        <p:strVal val="visible"/>
                                      </p:to>
                                    </p:set>
                                    <p:animEffect transition="in" filter="wipe(up)">
                                      <p:cBhvr>
                                        <p:cTn id="7" dur="1000"/>
                                        <p:tgtEl>
                                          <p:spTgt spid="3000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00036"/>
                                        </p:tgtEl>
                                        <p:attrNameLst>
                                          <p:attrName>style.visibility</p:attrName>
                                        </p:attrNameLst>
                                      </p:cBhvr>
                                      <p:to>
                                        <p:strVal val="visible"/>
                                      </p:to>
                                    </p:set>
                                    <p:animEffect transition="in" filter="wipe(up)">
                                      <p:cBhvr>
                                        <p:cTn id="12" dur="1000"/>
                                        <p:tgtEl>
                                          <p:spTgt spid="3000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00037"/>
                                        </p:tgtEl>
                                        <p:attrNameLst>
                                          <p:attrName>style.visibility</p:attrName>
                                        </p:attrNameLst>
                                      </p:cBhvr>
                                      <p:to>
                                        <p:strVal val="visible"/>
                                      </p:to>
                                    </p:set>
                                    <p:animEffect transition="in" filter="wipe(up)">
                                      <p:cBhvr>
                                        <p:cTn id="17" dur="1000"/>
                                        <p:tgtEl>
                                          <p:spTgt spid="300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900" name="Rectangle 4"/>
          <p:cNvSpPr>
            <a:spLocks noGrp="1" noChangeArrowheads="1"/>
          </p:cNvSpPr>
          <p:nvPr>
            <p:ph type="title"/>
          </p:nvPr>
        </p:nvSpPr>
        <p:spPr/>
        <p:txBody>
          <a:bodyPr/>
          <a:lstStyle/>
          <a:p>
            <a:r>
              <a:rPr lang="en-US" altLang="en-US" sz="2800" dirty="0" smtClean="0"/>
              <a:t>SPECIALIZATION </a:t>
            </a:r>
            <a:r>
              <a:rPr lang="en-US" altLang="en-US" sz="2800" dirty="0"/>
              <a:t>AND TRADE</a:t>
            </a:r>
            <a:endParaRPr lang="en-CA" altLang="en-US" sz="2800" dirty="0"/>
          </a:p>
        </p:txBody>
      </p:sp>
      <p:sp>
        <p:nvSpPr>
          <p:cNvPr id="336901" name="Rectangle 5"/>
          <p:cNvSpPr>
            <a:spLocks noGrp="1" noChangeArrowheads="1"/>
          </p:cNvSpPr>
          <p:nvPr>
            <p:ph type="body" idx="1"/>
          </p:nvPr>
        </p:nvSpPr>
        <p:spPr/>
        <p:txBody>
          <a:bodyPr/>
          <a:lstStyle/>
          <a:p>
            <a:r>
              <a:rPr lang="en-US" altLang="en-US"/>
              <a:t>Comparative Advantage</a:t>
            </a:r>
          </a:p>
          <a:p>
            <a:pPr lvl="1"/>
            <a:r>
              <a:rPr lang="en-US" altLang="en-US" sz="2600" b="1">
                <a:solidFill>
                  <a:srgbClr val="E50030"/>
                </a:solidFill>
              </a:rPr>
              <a:t>Comparative advantage </a:t>
            </a:r>
            <a:r>
              <a:rPr lang="en-US" altLang="en-US"/>
              <a:t>is the ability of a person to perform an activity or produce a good or service at a lower opportunity cost than someone else.</a:t>
            </a:r>
          </a:p>
          <a:p>
            <a:pPr lvl="1"/>
            <a:r>
              <a:rPr lang="en-US" altLang="en-US"/>
              <a:t>Joe and Liz operate smoothie bars and produce smoothies and salads.</a:t>
            </a:r>
            <a:endParaRPr lang="en-CA" altLang="en-US"/>
          </a:p>
        </p:txBody>
      </p:sp>
    </p:spTree>
  </p:cSld>
  <p:clrMapOvr>
    <a:masterClrMapping/>
  </p:clrMapOvr>
  <p:transition spd="med">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4638" y="1652588"/>
            <a:ext cx="5148262" cy="963612"/>
          </a:xfrm>
          <a:solidFill>
            <a:schemeClr val="accent5">
              <a:lumMod val="75000"/>
            </a:schemeClr>
          </a:solidFill>
        </p:spPr>
        <p:txBody>
          <a:bodyPr/>
          <a:lstStyle/>
          <a:p>
            <a:pPr algn="ctr" defTabSz="915001" eaLnBrk="1" hangingPunct="1">
              <a:defRPr/>
            </a:pPr>
            <a:r>
              <a:rPr lang="en-US" b="1" dirty="0" smtClean="0"/>
              <a:t>INTERNATIONAL</a:t>
            </a:r>
            <a:endParaRPr lang="en-US" b="1" dirty="0"/>
          </a:p>
        </p:txBody>
      </p:sp>
      <p:sp>
        <p:nvSpPr>
          <p:cNvPr id="34819" name="Subtitle 4"/>
          <p:cNvSpPr>
            <a:spLocks noGrp="1"/>
          </p:cNvSpPr>
          <p:nvPr>
            <p:ph type="subTitle" idx="1"/>
          </p:nvPr>
        </p:nvSpPr>
        <p:spPr>
          <a:xfrm>
            <a:off x="206375" y="3098800"/>
            <a:ext cx="5422900" cy="619125"/>
          </a:xfrm>
        </p:spPr>
        <p:txBody>
          <a:bodyPr/>
          <a:lstStyle/>
          <a:p>
            <a:pPr eaLnBrk="1" hangingPunct="1"/>
            <a:r>
              <a:rPr lang="en-US" smtClean="0"/>
              <a:t>B. Schmidt</a:t>
            </a:r>
          </a:p>
          <a:p>
            <a:pPr eaLnBrk="1" hangingPunct="1"/>
            <a:r>
              <a:rPr lang="en-US" smtClean="0"/>
              <a:t>Hull College of Business</a:t>
            </a:r>
          </a:p>
          <a:p>
            <a:pPr eaLnBrk="1" hangingPunct="1"/>
            <a:r>
              <a:rPr lang="en-US" smtClean="0"/>
              <a:t>Augusta State University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Text Box 2"/>
          <p:cNvSpPr txBox="1">
            <a:spLocks noChangeArrowheads="1"/>
          </p:cNvSpPr>
          <p:nvPr/>
        </p:nvSpPr>
        <p:spPr bwMode="auto">
          <a:xfrm>
            <a:off x="381000" y="3429000"/>
            <a:ext cx="4724400" cy="822325"/>
          </a:xfrm>
          <a:prstGeom prst="rect">
            <a:avLst/>
          </a:prstGeom>
          <a:noFill/>
          <a:ln w="9525">
            <a:noFill/>
            <a:miter lim="800000"/>
            <a:headEnd/>
            <a:tailEnd/>
          </a:ln>
          <a:effectLst/>
        </p:spPr>
        <p:txBody>
          <a:bodyPr>
            <a:spAutoFit/>
          </a:bodyPr>
          <a:lstStyle/>
          <a:p>
            <a:r>
              <a:rPr lang="en-US" altLang="en-US"/>
              <a:t>Liz's opportunity cost of</a:t>
            </a:r>
          </a:p>
          <a:p>
            <a:r>
              <a:rPr lang="en-US" altLang="en-US"/>
              <a:t>producing 1 smoothie is 1 salad.</a:t>
            </a:r>
          </a:p>
        </p:txBody>
      </p:sp>
      <p:sp>
        <p:nvSpPr>
          <p:cNvPr id="681987" name="Text Box 3"/>
          <p:cNvSpPr txBox="1">
            <a:spLocks noChangeArrowheads="1"/>
          </p:cNvSpPr>
          <p:nvPr/>
        </p:nvSpPr>
        <p:spPr bwMode="auto">
          <a:xfrm>
            <a:off x="381000" y="4495800"/>
            <a:ext cx="4572000" cy="822325"/>
          </a:xfrm>
          <a:prstGeom prst="rect">
            <a:avLst/>
          </a:prstGeom>
          <a:noFill/>
          <a:ln w="9525">
            <a:noFill/>
            <a:miter lim="800000"/>
            <a:headEnd/>
            <a:tailEnd/>
          </a:ln>
          <a:effectLst/>
        </p:spPr>
        <p:txBody>
          <a:bodyPr>
            <a:spAutoFit/>
          </a:bodyPr>
          <a:lstStyle/>
          <a:p>
            <a:r>
              <a:rPr lang="en-US" altLang="en-US"/>
              <a:t>Liz's opportunity cost of producing 1 salad is 1 smoothie. </a:t>
            </a:r>
          </a:p>
        </p:txBody>
      </p:sp>
      <p:sp>
        <p:nvSpPr>
          <p:cNvPr id="681988" name="Rectangle 4"/>
          <p:cNvSpPr>
            <a:spLocks noGrp="1" noChangeArrowheads="1"/>
          </p:cNvSpPr>
          <p:nvPr>
            <p:ph type="title"/>
          </p:nvPr>
        </p:nvSpPr>
        <p:spPr/>
        <p:txBody>
          <a:bodyPr/>
          <a:lstStyle/>
          <a:p>
            <a:r>
              <a:rPr lang="en-US" sz="2800" dirty="0" smtClean="0"/>
              <a:t>SPECIALIZATION </a:t>
            </a:r>
            <a:r>
              <a:rPr lang="en-US" sz="2800" dirty="0"/>
              <a:t>AND TRADE</a:t>
            </a:r>
          </a:p>
        </p:txBody>
      </p:sp>
      <p:sp>
        <p:nvSpPr>
          <p:cNvPr id="681995" name="Text Box 11"/>
          <p:cNvSpPr txBox="1">
            <a:spLocks noChangeArrowheads="1"/>
          </p:cNvSpPr>
          <p:nvPr/>
        </p:nvSpPr>
        <p:spPr bwMode="auto">
          <a:xfrm>
            <a:off x="457200" y="1860550"/>
            <a:ext cx="3657600" cy="457200"/>
          </a:xfrm>
          <a:prstGeom prst="rect">
            <a:avLst/>
          </a:prstGeom>
          <a:noFill/>
          <a:ln w="9525">
            <a:noFill/>
            <a:miter lim="800000"/>
            <a:headEnd/>
            <a:tailEnd/>
          </a:ln>
          <a:effectLst/>
        </p:spPr>
        <p:txBody>
          <a:bodyPr>
            <a:spAutoFit/>
          </a:bodyPr>
          <a:lstStyle/>
          <a:p>
            <a:r>
              <a:rPr lang="en-US" altLang="en-US" b="1">
                <a:solidFill>
                  <a:srgbClr val="00468F"/>
                </a:solidFill>
              </a:rPr>
              <a:t>Liz's Smoothie Bar</a:t>
            </a:r>
          </a:p>
        </p:txBody>
      </p:sp>
      <p:sp>
        <p:nvSpPr>
          <p:cNvPr id="681996" name="Text Box 12"/>
          <p:cNvSpPr txBox="1">
            <a:spLocks noChangeArrowheads="1"/>
          </p:cNvSpPr>
          <p:nvPr/>
        </p:nvSpPr>
        <p:spPr bwMode="auto">
          <a:xfrm>
            <a:off x="381000" y="2514600"/>
            <a:ext cx="4724400" cy="822325"/>
          </a:xfrm>
          <a:prstGeom prst="rect">
            <a:avLst/>
          </a:prstGeom>
          <a:noFill/>
          <a:ln w="9525">
            <a:noFill/>
            <a:miter lim="800000"/>
            <a:headEnd/>
            <a:tailEnd/>
          </a:ln>
          <a:effectLst/>
        </p:spPr>
        <p:txBody>
          <a:bodyPr>
            <a:spAutoFit/>
          </a:bodyPr>
          <a:lstStyle/>
          <a:p>
            <a:r>
              <a:rPr lang="en-US" altLang="en-US"/>
              <a:t>In an hour, Liz can produce either 40 smoothies or 40 salads.</a:t>
            </a:r>
          </a:p>
        </p:txBody>
      </p:sp>
      <p:pic>
        <p:nvPicPr>
          <p:cNvPr id="681997" name="Picture 13" descr="tab1e"/>
          <p:cNvPicPr>
            <a:picLocks noChangeAspect="1" noChangeArrowheads="1"/>
          </p:cNvPicPr>
          <p:nvPr/>
        </p:nvPicPr>
        <p:blipFill>
          <a:blip r:embed="rId3"/>
          <a:srcRect/>
          <a:stretch>
            <a:fillRect/>
          </a:stretch>
        </p:blipFill>
        <p:spPr bwMode="auto">
          <a:xfrm>
            <a:off x="5029200" y="2743200"/>
            <a:ext cx="3848100" cy="2266950"/>
          </a:xfrm>
          <a:prstGeom prst="rect">
            <a:avLst/>
          </a:prstGeom>
          <a:noFill/>
        </p:spPr>
      </p:pic>
      <p:sp>
        <p:nvSpPr>
          <p:cNvPr id="681998" name="Text Box 14"/>
          <p:cNvSpPr txBox="1">
            <a:spLocks noChangeArrowheads="1"/>
          </p:cNvSpPr>
          <p:nvPr/>
        </p:nvSpPr>
        <p:spPr bwMode="auto">
          <a:xfrm>
            <a:off x="381000" y="5562600"/>
            <a:ext cx="4572000" cy="822325"/>
          </a:xfrm>
          <a:prstGeom prst="rect">
            <a:avLst/>
          </a:prstGeom>
          <a:noFill/>
          <a:ln w="9525">
            <a:noFill/>
            <a:miter lim="800000"/>
            <a:headEnd/>
            <a:tailEnd/>
          </a:ln>
          <a:effectLst/>
        </p:spPr>
        <p:txBody>
          <a:bodyPr>
            <a:spAutoFit/>
          </a:bodyPr>
          <a:lstStyle/>
          <a:p>
            <a:r>
              <a:rPr lang="en-US" altLang="en-US"/>
              <a:t>Each hour, Liz produces 20 smoothies and 20 salads.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1996"/>
                                        </p:tgtEl>
                                        <p:attrNameLst>
                                          <p:attrName>style.visibility</p:attrName>
                                        </p:attrNameLst>
                                      </p:cBhvr>
                                      <p:to>
                                        <p:strVal val="visible"/>
                                      </p:to>
                                    </p:set>
                                    <p:animEffect transition="in" filter="wipe(left)">
                                      <p:cBhvr>
                                        <p:cTn id="7" dur="500"/>
                                        <p:tgtEl>
                                          <p:spTgt spid="6819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1986"/>
                                        </p:tgtEl>
                                        <p:attrNameLst>
                                          <p:attrName>style.visibility</p:attrName>
                                        </p:attrNameLst>
                                      </p:cBhvr>
                                      <p:to>
                                        <p:strVal val="visible"/>
                                      </p:to>
                                    </p:set>
                                    <p:animEffect transition="in" filter="wipe(left)">
                                      <p:cBhvr>
                                        <p:cTn id="12" dur="500"/>
                                        <p:tgtEl>
                                          <p:spTgt spid="6819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1987"/>
                                        </p:tgtEl>
                                        <p:attrNameLst>
                                          <p:attrName>style.visibility</p:attrName>
                                        </p:attrNameLst>
                                      </p:cBhvr>
                                      <p:to>
                                        <p:strVal val="visible"/>
                                      </p:to>
                                    </p:set>
                                    <p:animEffect transition="in" filter="wipe(left)">
                                      <p:cBhvr>
                                        <p:cTn id="17" dur="500"/>
                                        <p:tgtEl>
                                          <p:spTgt spid="68198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81998"/>
                                        </p:tgtEl>
                                        <p:attrNameLst>
                                          <p:attrName>style.visibility</p:attrName>
                                        </p:attrNameLst>
                                      </p:cBhvr>
                                      <p:to>
                                        <p:strVal val="visible"/>
                                      </p:to>
                                    </p:set>
                                    <p:animEffect transition="in" filter="wipe(left)">
                                      <p:cBhvr>
                                        <p:cTn id="22" dur="500"/>
                                        <p:tgtEl>
                                          <p:spTgt spid="681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6" grpId="0" autoUpdateAnimBg="0"/>
      <p:bldP spid="681987" grpId="0" autoUpdateAnimBg="0"/>
      <p:bldP spid="681996" grpId="0" autoUpdateAnimBg="0"/>
      <p:bldP spid="68199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Text Box 2"/>
          <p:cNvSpPr txBox="1">
            <a:spLocks noChangeArrowheads="1"/>
          </p:cNvSpPr>
          <p:nvPr/>
        </p:nvSpPr>
        <p:spPr bwMode="auto">
          <a:xfrm>
            <a:off x="381000" y="3429000"/>
            <a:ext cx="4800600" cy="822325"/>
          </a:xfrm>
          <a:prstGeom prst="rect">
            <a:avLst/>
          </a:prstGeom>
          <a:noFill/>
          <a:ln w="9525">
            <a:noFill/>
            <a:miter lim="800000"/>
            <a:headEnd/>
            <a:tailEnd/>
          </a:ln>
          <a:effectLst/>
        </p:spPr>
        <p:txBody>
          <a:bodyPr>
            <a:spAutoFit/>
          </a:bodyPr>
          <a:lstStyle/>
          <a:p>
            <a:r>
              <a:rPr lang="en-US" altLang="en-US"/>
              <a:t>Joe's opportunity cost of</a:t>
            </a:r>
          </a:p>
          <a:p>
            <a:r>
              <a:rPr lang="en-US" altLang="en-US"/>
              <a:t>producing 1 smoothie is 5 salads.</a:t>
            </a:r>
          </a:p>
        </p:txBody>
      </p:sp>
      <p:sp>
        <p:nvSpPr>
          <p:cNvPr id="686083" name="Text Box 3"/>
          <p:cNvSpPr txBox="1">
            <a:spLocks noChangeArrowheads="1"/>
          </p:cNvSpPr>
          <p:nvPr/>
        </p:nvSpPr>
        <p:spPr bwMode="auto">
          <a:xfrm>
            <a:off x="266700" y="4446588"/>
            <a:ext cx="4914900" cy="822325"/>
          </a:xfrm>
          <a:prstGeom prst="rect">
            <a:avLst/>
          </a:prstGeom>
          <a:noFill/>
          <a:ln w="9525">
            <a:noFill/>
            <a:miter lim="800000"/>
            <a:headEnd/>
            <a:tailEnd/>
          </a:ln>
          <a:effectLst/>
        </p:spPr>
        <p:txBody>
          <a:bodyPr>
            <a:spAutoFit/>
          </a:bodyPr>
          <a:lstStyle/>
          <a:p>
            <a:r>
              <a:rPr lang="en-US" altLang="en-US"/>
              <a:t>Joe's opportunity cost of</a:t>
            </a:r>
            <a:br>
              <a:rPr lang="en-US" altLang="en-US"/>
            </a:br>
            <a:r>
              <a:rPr lang="en-US" altLang="en-US"/>
              <a:t>producing 1 salad is 1/5 smoothie. </a:t>
            </a:r>
          </a:p>
        </p:txBody>
      </p:sp>
      <p:sp>
        <p:nvSpPr>
          <p:cNvPr id="686084" name="Rectangle 4"/>
          <p:cNvSpPr>
            <a:spLocks noGrp="1" noChangeArrowheads="1"/>
          </p:cNvSpPr>
          <p:nvPr>
            <p:ph type="title"/>
          </p:nvPr>
        </p:nvSpPr>
        <p:spPr/>
        <p:txBody>
          <a:bodyPr/>
          <a:lstStyle/>
          <a:p>
            <a:r>
              <a:rPr lang="en-US" sz="2800" dirty="0" smtClean="0"/>
              <a:t>SPECIALIZATION </a:t>
            </a:r>
            <a:r>
              <a:rPr lang="en-US" sz="2800" dirty="0"/>
              <a:t>AND TRADE</a:t>
            </a:r>
          </a:p>
        </p:txBody>
      </p:sp>
      <p:sp>
        <p:nvSpPr>
          <p:cNvPr id="686085" name="Text Box 5"/>
          <p:cNvSpPr txBox="1">
            <a:spLocks noChangeArrowheads="1"/>
          </p:cNvSpPr>
          <p:nvPr/>
        </p:nvSpPr>
        <p:spPr bwMode="auto">
          <a:xfrm>
            <a:off x="457200" y="1860550"/>
            <a:ext cx="3657600" cy="457200"/>
          </a:xfrm>
          <a:prstGeom prst="rect">
            <a:avLst/>
          </a:prstGeom>
          <a:noFill/>
          <a:ln w="9525">
            <a:noFill/>
            <a:miter lim="800000"/>
            <a:headEnd/>
            <a:tailEnd/>
          </a:ln>
          <a:effectLst/>
        </p:spPr>
        <p:txBody>
          <a:bodyPr>
            <a:spAutoFit/>
          </a:bodyPr>
          <a:lstStyle/>
          <a:p>
            <a:r>
              <a:rPr lang="en-US" altLang="en-US" b="1">
                <a:solidFill>
                  <a:srgbClr val="00468F"/>
                </a:solidFill>
              </a:rPr>
              <a:t>Joe's Smoothie Bar</a:t>
            </a:r>
          </a:p>
        </p:txBody>
      </p:sp>
      <p:sp>
        <p:nvSpPr>
          <p:cNvPr id="686086" name="Text Box 6"/>
          <p:cNvSpPr txBox="1">
            <a:spLocks noChangeArrowheads="1"/>
          </p:cNvSpPr>
          <p:nvPr/>
        </p:nvSpPr>
        <p:spPr bwMode="auto">
          <a:xfrm>
            <a:off x="381000" y="2514600"/>
            <a:ext cx="4572000" cy="822325"/>
          </a:xfrm>
          <a:prstGeom prst="rect">
            <a:avLst/>
          </a:prstGeom>
          <a:noFill/>
          <a:ln w="9525">
            <a:noFill/>
            <a:miter lim="800000"/>
            <a:headEnd/>
            <a:tailEnd/>
          </a:ln>
          <a:effectLst/>
        </p:spPr>
        <p:txBody>
          <a:bodyPr>
            <a:spAutoFit/>
          </a:bodyPr>
          <a:lstStyle/>
          <a:p>
            <a:r>
              <a:rPr lang="en-US" altLang="en-US"/>
              <a:t>In an hour, Joe can produce either 6 smoothies or 30 salads.</a:t>
            </a:r>
          </a:p>
        </p:txBody>
      </p:sp>
      <p:pic>
        <p:nvPicPr>
          <p:cNvPr id="686087" name="Picture 7" descr="tab2e"/>
          <p:cNvPicPr>
            <a:picLocks noChangeAspect="1" noChangeArrowheads="1"/>
          </p:cNvPicPr>
          <p:nvPr/>
        </p:nvPicPr>
        <p:blipFill>
          <a:blip r:embed="rId3"/>
          <a:srcRect/>
          <a:stretch>
            <a:fillRect/>
          </a:stretch>
        </p:blipFill>
        <p:spPr bwMode="auto">
          <a:xfrm>
            <a:off x="5219700" y="2590800"/>
            <a:ext cx="3848100" cy="2266950"/>
          </a:xfrm>
          <a:prstGeom prst="rect">
            <a:avLst/>
          </a:prstGeom>
          <a:noFill/>
        </p:spPr>
      </p:pic>
      <p:sp>
        <p:nvSpPr>
          <p:cNvPr id="686088" name="Text Box 8"/>
          <p:cNvSpPr txBox="1">
            <a:spLocks noChangeArrowheads="1"/>
          </p:cNvSpPr>
          <p:nvPr/>
        </p:nvSpPr>
        <p:spPr bwMode="auto">
          <a:xfrm>
            <a:off x="228600" y="5502275"/>
            <a:ext cx="4914900" cy="822325"/>
          </a:xfrm>
          <a:prstGeom prst="rect">
            <a:avLst/>
          </a:prstGeom>
          <a:noFill/>
          <a:ln w="9525">
            <a:noFill/>
            <a:miter lim="800000"/>
            <a:headEnd/>
            <a:tailEnd/>
          </a:ln>
          <a:effectLst/>
        </p:spPr>
        <p:txBody>
          <a:bodyPr>
            <a:spAutoFit/>
          </a:bodyPr>
          <a:lstStyle/>
          <a:p>
            <a:r>
              <a:rPr lang="en-US" altLang="en-US"/>
              <a:t>Each hour, Joe's produces 5 smoothies and 20 salads.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6086"/>
                                        </p:tgtEl>
                                        <p:attrNameLst>
                                          <p:attrName>style.visibility</p:attrName>
                                        </p:attrNameLst>
                                      </p:cBhvr>
                                      <p:to>
                                        <p:strVal val="visible"/>
                                      </p:to>
                                    </p:set>
                                    <p:animEffect transition="in" filter="wipe(left)">
                                      <p:cBhvr>
                                        <p:cTn id="7" dur="500"/>
                                        <p:tgtEl>
                                          <p:spTgt spid="6860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6082"/>
                                        </p:tgtEl>
                                        <p:attrNameLst>
                                          <p:attrName>style.visibility</p:attrName>
                                        </p:attrNameLst>
                                      </p:cBhvr>
                                      <p:to>
                                        <p:strVal val="visible"/>
                                      </p:to>
                                    </p:set>
                                    <p:animEffect transition="in" filter="wipe(left)">
                                      <p:cBhvr>
                                        <p:cTn id="12" dur="500"/>
                                        <p:tgtEl>
                                          <p:spTgt spid="6860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6083"/>
                                        </p:tgtEl>
                                        <p:attrNameLst>
                                          <p:attrName>style.visibility</p:attrName>
                                        </p:attrNameLst>
                                      </p:cBhvr>
                                      <p:to>
                                        <p:strVal val="visible"/>
                                      </p:to>
                                    </p:set>
                                    <p:animEffect transition="in" filter="wipe(left)">
                                      <p:cBhvr>
                                        <p:cTn id="17" dur="500"/>
                                        <p:tgtEl>
                                          <p:spTgt spid="68608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86088"/>
                                        </p:tgtEl>
                                        <p:attrNameLst>
                                          <p:attrName>style.visibility</p:attrName>
                                        </p:attrNameLst>
                                      </p:cBhvr>
                                      <p:to>
                                        <p:strVal val="visible"/>
                                      </p:to>
                                    </p:set>
                                    <p:animEffect transition="in" filter="wipe(left)">
                                      <p:cBhvr>
                                        <p:cTn id="22" dur="500"/>
                                        <p:tgtEl>
                                          <p:spTgt spid="686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2" grpId="0" autoUpdateAnimBg="0"/>
      <p:bldP spid="686083" grpId="0" autoUpdateAnimBg="0"/>
      <p:bldP spid="686086" grpId="0" autoUpdateAnimBg="0"/>
      <p:bldP spid="68608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p:txBody>
          <a:bodyPr/>
          <a:lstStyle/>
          <a:p>
            <a:r>
              <a:rPr lang="en-US" altLang="en-US" sz="2800" dirty="0" smtClean="0"/>
              <a:t>SPECIALIZATION </a:t>
            </a:r>
            <a:r>
              <a:rPr lang="en-US" altLang="en-US" sz="2800" dirty="0"/>
              <a:t>AND TRADE</a:t>
            </a:r>
            <a:endParaRPr lang="en-CA" altLang="en-US" sz="2800" dirty="0"/>
          </a:p>
        </p:txBody>
      </p:sp>
      <p:sp>
        <p:nvSpPr>
          <p:cNvPr id="672771" name="Rectangle 3"/>
          <p:cNvSpPr>
            <a:spLocks noGrp="1" noChangeArrowheads="1"/>
          </p:cNvSpPr>
          <p:nvPr>
            <p:ph type="body" idx="1"/>
          </p:nvPr>
        </p:nvSpPr>
        <p:spPr/>
        <p:txBody>
          <a:bodyPr/>
          <a:lstStyle/>
          <a:p>
            <a:pPr lvl="1">
              <a:lnSpc>
                <a:spcPct val="90000"/>
              </a:lnSpc>
            </a:pPr>
            <a:r>
              <a:rPr lang="en-US" altLang="en-US" b="1">
                <a:solidFill>
                  <a:srgbClr val="00468F"/>
                </a:solidFill>
              </a:rPr>
              <a:t>Liz’s Absolute Advantage</a:t>
            </a:r>
          </a:p>
          <a:p>
            <a:pPr lvl="1">
              <a:lnSpc>
                <a:spcPct val="95000"/>
              </a:lnSpc>
            </a:pPr>
            <a:r>
              <a:rPr lang="en-US" altLang="en-US" b="1">
                <a:solidFill>
                  <a:srgbClr val="E50030"/>
                </a:solidFill>
              </a:rPr>
              <a:t>Absolute advantage </a:t>
            </a:r>
            <a:r>
              <a:rPr lang="en-US" altLang="en-US"/>
              <a:t>is a situation in which one person is more productive than another person in several or even all activities.</a:t>
            </a:r>
          </a:p>
          <a:p>
            <a:pPr lvl="1">
              <a:lnSpc>
                <a:spcPct val="95000"/>
              </a:lnSpc>
            </a:pPr>
            <a:r>
              <a:rPr lang="en-US" altLang="en-US"/>
              <a:t>Liz is four times as productive as Joe—Liz can produce 20 smoothies and 20 salads an hour and Joe can produce only 5 smoothies and 5 salads an hour.</a:t>
            </a:r>
          </a:p>
          <a:p>
            <a:pPr>
              <a:lnSpc>
                <a:spcPct val="90000"/>
              </a:lnSpc>
            </a:pPr>
            <a:endParaRPr lang="en-CA" alt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p:txBody>
          <a:bodyPr/>
          <a:lstStyle/>
          <a:p>
            <a:r>
              <a:rPr lang="en-US" altLang="en-US" sz="2800" dirty="0" smtClean="0"/>
              <a:t>SPECIALIZATION </a:t>
            </a:r>
            <a:r>
              <a:rPr lang="en-US" altLang="en-US" sz="2800" dirty="0"/>
              <a:t>AND TRADE</a:t>
            </a:r>
            <a:endParaRPr lang="en-CA" altLang="en-US" sz="2800" dirty="0"/>
          </a:p>
        </p:txBody>
      </p:sp>
      <p:sp>
        <p:nvSpPr>
          <p:cNvPr id="673795" name="Rectangle 3"/>
          <p:cNvSpPr>
            <a:spLocks noGrp="1" noChangeArrowheads="1"/>
          </p:cNvSpPr>
          <p:nvPr>
            <p:ph type="body" idx="1"/>
          </p:nvPr>
        </p:nvSpPr>
        <p:spPr/>
        <p:txBody>
          <a:bodyPr/>
          <a:lstStyle/>
          <a:p>
            <a:pPr lvl="1">
              <a:lnSpc>
                <a:spcPct val="90000"/>
              </a:lnSpc>
            </a:pPr>
            <a:r>
              <a:rPr lang="en-US" altLang="en-US" b="1">
                <a:solidFill>
                  <a:srgbClr val="00468F"/>
                </a:solidFill>
              </a:rPr>
              <a:t>Liz’s Comparative Advantage</a:t>
            </a:r>
          </a:p>
          <a:p>
            <a:pPr lvl="1">
              <a:lnSpc>
                <a:spcPct val="95000"/>
              </a:lnSpc>
            </a:pPr>
            <a:r>
              <a:rPr lang="en-US" altLang="en-US"/>
              <a:t>Liz’s opportunity cost of a smoothie is 1 salad.</a:t>
            </a:r>
          </a:p>
          <a:p>
            <a:pPr lvl="1">
              <a:lnSpc>
                <a:spcPct val="95000"/>
              </a:lnSpc>
            </a:pPr>
            <a:r>
              <a:rPr lang="en-US" altLang="en-US"/>
              <a:t>Joe’s opportunity cost of a smoothie is 5 salads.</a:t>
            </a:r>
          </a:p>
          <a:p>
            <a:pPr lvl="1">
              <a:lnSpc>
                <a:spcPct val="95000"/>
              </a:lnSpc>
            </a:pPr>
            <a:r>
              <a:rPr lang="en-US" altLang="en-US"/>
              <a:t>Liz’s opportunity cost of a smoothie is less than Joe’s, so Liz has a comparative advantage in producing smoothies.</a:t>
            </a:r>
          </a:p>
          <a:p>
            <a:pPr>
              <a:lnSpc>
                <a:spcPct val="90000"/>
              </a:lnSpc>
            </a:pPr>
            <a:endParaRPr lang="en-CA" alt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p:txBody>
          <a:bodyPr/>
          <a:lstStyle/>
          <a:p>
            <a:r>
              <a:rPr lang="en-US" altLang="en-US" sz="2800" dirty="0" smtClean="0"/>
              <a:t>SPECIALIZATION </a:t>
            </a:r>
            <a:r>
              <a:rPr lang="en-US" altLang="en-US" sz="2800" dirty="0"/>
              <a:t>AND TRADE</a:t>
            </a:r>
            <a:endParaRPr lang="en-CA" altLang="en-US" sz="2800" dirty="0"/>
          </a:p>
        </p:txBody>
      </p:sp>
      <p:sp>
        <p:nvSpPr>
          <p:cNvPr id="674819" name="Rectangle 3"/>
          <p:cNvSpPr>
            <a:spLocks noGrp="1" noChangeArrowheads="1"/>
          </p:cNvSpPr>
          <p:nvPr>
            <p:ph type="body" idx="1"/>
          </p:nvPr>
        </p:nvSpPr>
        <p:spPr/>
        <p:txBody>
          <a:bodyPr/>
          <a:lstStyle/>
          <a:p>
            <a:pPr lvl="1">
              <a:lnSpc>
                <a:spcPct val="90000"/>
              </a:lnSpc>
            </a:pPr>
            <a:r>
              <a:rPr lang="en-US" altLang="en-US" b="1">
                <a:solidFill>
                  <a:srgbClr val="00468F"/>
                </a:solidFill>
              </a:rPr>
              <a:t>Joe’s Comparative Advantage</a:t>
            </a:r>
          </a:p>
          <a:p>
            <a:pPr lvl="1">
              <a:lnSpc>
                <a:spcPct val="95000"/>
              </a:lnSpc>
            </a:pPr>
            <a:r>
              <a:rPr lang="en-US" altLang="en-US"/>
              <a:t>Joe’s opportunity cost of a salad is 1/5 smoothie.</a:t>
            </a:r>
          </a:p>
          <a:p>
            <a:pPr lvl="1">
              <a:lnSpc>
                <a:spcPct val="95000"/>
              </a:lnSpc>
            </a:pPr>
            <a:r>
              <a:rPr lang="en-US" altLang="en-US"/>
              <a:t>Liz’s opportunity cost of a salad is 1 smoothie.</a:t>
            </a:r>
          </a:p>
          <a:p>
            <a:pPr lvl="1">
              <a:lnSpc>
                <a:spcPct val="95000"/>
              </a:lnSpc>
            </a:pPr>
            <a:r>
              <a:rPr lang="en-US" altLang="en-US"/>
              <a:t>Joe’s opportunity cost of a salad is less than Liz’s, so Joe has a comparative advantage in producing salads.</a:t>
            </a:r>
          </a:p>
          <a:p>
            <a:pPr>
              <a:lnSpc>
                <a:spcPct val="90000"/>
              </a:lnSpc>
            </a:pPr>
            <a:endParaRPr lang="en-CA" alt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a:xfrm>
            <a:off x="381000" y="457200"/>
            <a:ext cx="8229600" cy="533400"/>
          </a:xfrm>
        </p:spPr>
        <p:txBody>
          <a:bodyPr/>
          <a:lstStyle/>
          <a:p>
            <a:r>
              <a:rPr lang="en-US" altLang="en-US" sz="2800" dirty="0" smtClean="0"/>
              <a:t>SPECIALIZATION </a:t>
            </a:r>
            <a:r>
              <a:rPr lang="en-US" altLang="en-US" sz="2800" dirty="0"/>
              <a:t>AND TRADE</a:t>
            </a:r>
            <a:endParaRPr lang="en-CA" altLang="en-US" sz="2800" dirty="0"/>
          </a:p>
        </p:txBody>
      </p:sp>
      <p:sp>
        <p:nvSpPr>
          <p:cNvPr id="689155" name="Rectangle 3"/>
          <p:cNvSpPr>
            <a:spLocks noGrp="1" noChangeArrowheads="1"/>
          </p:cNvSpPr>
          <p:nvPr>
            <p:ph type="body" idx="1"/>
          </p:nvPr>
        </p:nvSpPr>
        <p:spPr>
          <a:xfrm>
            <a:off x="381000" y="1676400"/>
            <a:ext cx="4343400" cy="990600"/>
          </a:xfrm>
        </p:spPr>
        <p:txBody>
          <a:bodyPr/>
          <a:lstStyle/>
          <a:p>
            <a:r>
              <a:rPr lang="en-US" altLang="en-US"/>
              <a:t>Achieving Gains from Trade</a:t>
            </a:r>
          </a:p>
        </p:txBody>
      </p:sp>
      <p:sp>
        <p:nvSpPr>
          <p:cNvPr id="689156" name="Rectangle 4"/>
          <p:cNvSpPr>
            <a:spLocks noChangeArrowheads="1"/>
          </p:cNvSpPr>
          <p:nvPr/>
        </p:nvSpPr>
        <p:spPr bwMode="auto">
          <a:xfrm>
            <a:off x="76200" y="2819400"/>
            <a:ext cx="4648200" cy="2743200"/>
          </a:xfrm>
          <a:prstGeom prst="rect">
            <a:avLst/>
          </a:prstGeom>
          <a:noFill/>
          <a:ln w="9525">
            <a:noFill/>
            <a:miter lim="800000"/>
            <a:headEnd/>
            <a:tailEnd/>
          </a:ln>
          <a:effectLst/>
        </p:spPr>
        <p:txBody>
          <a:bodyPr/>
          <a:lstStyle/>
          <a:p>
            <a:pPr lvl="1">
              <a:lnSpc>
                <a:spcPct val="105000"/>
              </a:lnSpc>
              <a:spcBef>
                <a:spcPct val="50000"/>
              </a:spcBef>
            </a:pPr>
            <a:r>
              <a:rPr lang="en-US" altLang="en-US"/>
              <a:t>Liz and Joe produce more of</a:t>
            </a:r>
            <a:br>
              <a:rPr lang="en-US" altLang="en-US"/>
            </a:br>
            <a:r>
              <a:rPr lang="en-US" altLang="en-US"/>
              <a:t>the good in which they have a comparative advantage: </a:t>
            </a:r>
          </a:p>
          <a:p>
            <a:pPr marL="1143000" lvl="2" indent="-228600">
              <a:spcBef>
                <a:spcPct val="20000"/>
              </a:spcBef>
              <a:buClr>
                <a:srgbClr val="00468F"/>
              </a:buClr>
              <a:buFontTx/>
              <a:buChar char="•"/>
            </a:pPr>
            <a:r>
              <a:rPr lang="en-US" altLang="en-US"/>
              <a:t>Liz produces 35 smoothies and 5 salads.</a:t>
            </a:r>
          </a:p>
          <a:p>
            <a:pPr marL="1143000" lvl="2" indent="-228600">
              <a:spcBef>
                <a:spcPct val="20000"/>
              </a:spcBef>
              <a:buClr>
                <a:srgbClr val="00468F"/>
              </a:buClr>
              <a:buFontTx/>
              <a:buChar char="•"/>
            </a:pPr>
            <a:r>
              <a:rPr lang="en-US" altLang="en-US"/>
              <a:t>Joe produces 30 salads.</a:t>
            </a:r>
            <a:endParaRPr lang="en-CA" altLang="en-US"/>
          </a:p>
        </p:txBody>
      </p:sp>
      <p:pic>
        <p:nvPicPr>
          <p:cNvPr id="689158" name="Picture 6" descr="tab3b"/>
          <p:cNvPicPr>
            <a:picLocks noChangeAspect="1" noChangeArrowheads="1"/>
          </p:cNvPicPr>
          <p:nvPr/>
        </p:nvPicPr>
        <p:blipFill>
          <a:blip r:embed="rId3"/>
          <a:srcRect/>
          <a:stretch>
            <a:fillRect/>
          </a:stretch>
        </p:blipFill>
        <p:spPr bwMode="auto">
          <a:xfrm>
            <a:off x="4800600" y="990600"/>
            <a:ext cx="3829050" cy="57054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9156">
                                            <p:txEl>
                                              <p:pRg st="0" end="0"/>
                                            </p:txEl>
                                          </p:spTgt>
                                        </p:tgtEl>
                                        <p:attrNameLst>
                                          <p:attrName>style.visibility</p:attrName>
                                        </p:attrNameLst>
                                      </p:cBhvr>
                                      <p:to>
                                        <p:strVal val="visible"/>
                                      </p:to>
                                    </p:set>
                                    <p:animEffect transition="in" filter="wipe(left)">
                                      <p:cBhvr>
                                        <p:cTn id="7" dur="500"/>
                                        <p:tgtEl>
                                          <p:spTgt spid="68915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89156">
                                            <p:txEl>
                                              <p:pRg st="1" end="1"/>
                                            </p:txEl>
                                          </p:spTgt>
                                        </p:tgtEl>
                                        <p:attrNameLst>
                                          <p:attrName>style.visibility</p:attrName>
                                        </p:attrNameLst>
                                      </p:cBhvr>
                                      <p:to>
                                        <p:strVal val="visible"/>
                                      </p:to>
                                    </p:set>
                                    <p:animEffect transition="in" filter="wipe(left)">
                                      <p:cBhvr>
                                        <p:cTn id="11" dur="500"/>
                                        <p:tgtEl>
                                          <p:spTgt spid="68915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89158"/>
                                        </p:tgtEl>
                                        <p:attrNameLst>
                                          <p:attrName>style.visibility</p:attrName>
                                        </p:attrNameLst>
                                      </p:cBhvr>
                                      <p:to>
                                        <p:strVal val="visible"/>
                                      </p:to>
                                    </p:set>
                                    <p:animEffect transition="in" filter="wipe(left)">
                                      <p:cBhvr>
                                        <p:cTn id="15" dur="1000"/>
                                        <p:tgtEl>
                                          <p:spTgt spid="689158"/>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689156">
                                            <p:txEl>
                                              <p:pRg st="2" end="2"/>
                                            </p:txEl>
                                          </p:spTgt>
                                        </p:tgtEl>
                                        <p:attrNameLst>
                                          <p:attrName>style.visibility</p:attrName>
                                        </p:attrNameLst>
                                      </p:cBhvr>
                                      <p:to>
                                        <p:strVal val="visible"/>
                                      </p:to>
                                    </p:set>
                                    <p:animEffect transition="in" filter="wipe(left)">
                                      <p:cBhvr>
                                        <p:cTn id="19" dur="500"/>
                                        <p:tgtEl>
                                          <p:spTgt spid="6891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156" grpId="0" build="p" bldLvl="3"/>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3" name="Rectangle 3"/>
          <p:cNvSpPr>
            <a:spLocks noGrp="1" noChangeArrowheads="1"/>
          </p:cNvSpPr>
          <p:nvPr>
            <p:ph type="body" idx="1"/>
          </p:nvPr>
        </p:nvSpPr>
        <p:spPr>
          <a:xfrm>
            <a:off x="76200" y="1371600"/>
            <a:ext cx="4191000" cy="2590800"/>
          </a:xfrm>
        </p:spPr>
        <p:txBody>
          <a:bodyPr/>
          <a:lstStyle/>
          <a:p>
            <a:pPr lvl="1">
              <a:lnSpc>
                <a:spcPct val="95000"/>
              </a:lnSpc>
            </a:pPr>
            <a:r>
              <a:rPr lang="en-US" altLang="en-US"/>
              <a:t>Liz and Joe trade:</a:t>
            </a:r>
          </a:p>
          <a:p>
            <a:pPr lvl="2">
              <a:lnSpc>
                <a:spcPct val="90000"/>
              </a:lnSpc>
            </a:pPr>
            <a:r>
              <a:rPr lang="en-US" altLang="en-US"/>
              <a:t>Liz sells Joe 10 smoothies and buys 20 salads.</a:t>
            </a:r>
          </a:p>
          <a:p>
            <a:pPr lvl="2">
              <a:lnSpc>
                <a:spcPct val="90000"/>
              </a:lnSpc>
            </a:pPr>
            <a:r>
              <a:rPr lang="en-US" altLang="en-US"/>
              <a:t>Joe sells Liz 20 salads and buys 10 smoothies.</a:t>
            </a:r>
          </a:p>
        </p:txBody>
      </p:sp>
      <p:sp>
        <p:nvSpPr>
          <p:cNvPr id="691204" name="Rectangle 4"/>
          <p:cNvSpPr>
            <a:spLocks noChangeArrowheads="1"/>
          </p:cNvSpPr>
          <p:nvPr/>
        </p:nvSpPr>
        <p:spPr bwMode="auto">
          <a:xfrm>
            <a:off x="0" y="4191000"/>
            <a:ext cx="4648200" cy="2286000"/>
          </a:xfrm>
          <a:prstGeom prst="rect">
            <a:avLst/>
          </a:prstGeom>
          <a:noFill/>
          <a:ln w="9525">
            <a:noFill/>
            <a:miter lim="800000"/>
            <a:headEnd/>
            <a:tailEnd/>
          </a:ln>
          <a:effectLst/>
        </p:spPr>
        <p:txBody>
          <a:bodyPr/>
          <a:lstStyle/>
          <a:p>
            <a:pPr lvl="1">
              <a:lnSpc>
                <a:spcPct val="105000"/>
              </a:lnSpc>
              <a:spcBef>
                <a:spcPct val="50000"/>
              </a:spcBef>
            </a:pPr>
            <a:r>
              <a:rPr lang="en-US" altLang="en-US"/>
              <a:t>After trade:</a:t>
            </a:r>
          </a:p>
          <a:p>
            <a:pPr marL="1143000" lvl="2" indent="-228600">
              <a:spcBef>
                <a:spcPct val="20000"/>
              </a:spcBef>
              <a:buClr>
                <a:srgbClr val="00468F"/>
              </a:buClr>
              <a:buFontTx/>
              <a:buChar char="•"/>
            </a:pPr>
            <a:r>
              <a:rPr lang="en-US" altLang="en-US"/>
              <a:t>Liz has 25 smoothies and 10 salads.</a:t>
            </a:r>
          </a:p>
          <a:p>
            <a:pPr marL="1143000" lvl="2" indent="-228600">
              <a:spcBef>
                <a:spcPct val="20000"/>
              </a:spcBef>
              <a:buClr>
                <a:srgbClr val="00468F"/>
              </a:buClr>
              <a:buFontTx/>
              <a:buChar char="•"/>
            </a:pPr>
            <a:r>
              <a:rPr lang="en-US" altLang="en-US"/>
              <a:t>Joe has 25 smoothies and 10 salads.</a:t>
            </a:r>
            <a:endParaRPr lang="en-CA" altLang="en-US"/>
          </a:p>
        </p:txBody>
      </p:sp>
      <p:pic>
        <p:nvPicPr>
          <p:cNvPr id="691215" name="Picture 15" descr="tab3b"/>
          <p:cNvPicPr>
            <a:picLocks noChangeAspect="1" noChangeArrowheads="1"/>
          </p:cNvPicPr>
          <p:nvPr/>
        </p:nvPicPr>
        <p:blipFill>
          <a:blip r:embed="rId3"/>
          <a:srcRect/>
          <a:stretch>
            <a:fillRect/>
          </a:stretch>
        </p:blipFill>
        <p:spPr bwMode="auto">
          <a:xfrm>
            <a:off x="4800600" y="990600"/>
            <a:ext cx="3829050" cy="5705475"/>
          </a:xfrm>
          <a:prstGeom prst="rect">
            <a:avLst/>
          </a:prstGeom>
          <a:noFill/>
        </p:spPr>
      </p:pic>
      <p:pic>
        <p:nvPicPr>
          <p:cNvPr id="691216" name="Picture 16" descr="tab3c"/>
          <p:cNvPicPr>
            <a:picLocks noChangeAspect="1" noChangeArrowheads="1"/>
          </p:cNvPicPr>
          <p:nvPr/>
        </p:nvPicPr>
        <p:blipFill>
          <a:blip r:embed="rId4"/>
          <a:srcRect/>
          <a:stretch>
            <a:fillRect/>
          </a:stretch>
        </p:blipFill>
        <p:spPr bwMode="auto">
          <a:xfrm>
            <a:off x="4800600" y="990600"/>
            <a:ext cx="3829050" cy="5705475"/>
          </a:xfrm>
          <a:prstGeom prst="rect">
            <a:avLst/>
          </a:prstGeom>
          <a:noFill/>
        </p:spPr>
      </p:pic>
      <p:pic>
        <p:nvPicPr>
          <p:cNvPr id="691217" name="Picture 17" descr="tab3d"/>
          <p:cNvPicPr>
            <a:picLocks noChangeAspect="1" noChangeArrowheads="1"/>
          </p:cNvPicPr>
          <p:nvPr/>
        </p:nvPicPr>
        <p:blipFill>
          <a:blip r:embed="rId5"/>
          <a:srcRect/>
          <a:stretch>
            <a:fillRect/>
          </a:stretch>
        </p:blipFill>
        <p:spPr bwMode="auto">
          <a:xfrm>
            <a:off x="4800600" y="990600"/>
            <a:ext cx="3829050" cy="5705475"/>
          </a:xfrm>
          <a:prstGeom prst="rect">
            <a:avLst/>
          </a:prstGeom>
          <a:noFill/>
        </p:spPr>
      </p:pic>
      <p:sp>
        <p:nvSpPr>
          <p:cNvPr id="691221" name="Rectangle 21"/>
          <p:cNvSpPr>
            <a:spLocks noGrp="1" noChangeArrowheads="1"/>
          </p:cNvSpPr>
          <p:nvPr>
            <p:ph type="title"/>
          </p:nvPr>
        </p:nvSpPr>
        <p:spPr>
          <a:xfrm>
            <a:off x="381000" y="304800"/>
            <a:ext cx="8229600" cy="533400"/>
          </a:xfrm>
          <a:ln/>
        </p:spPr>
        <p:txBody>
          <a:bodyPr/>
          <a:lstStyle/>
          <a:p>
            <a:r>
              <a:rPr lang="en-US" altLang="en-US" sz="2800" dirty="0" smtClean="0"/>
              <a:t>SPECIALIZATION </a:t>
            </a:r>
            <a:r>
              <a:rPr lang="en-US" altLang="en-US" sz="2800" dirty="0"/>
              <a:t>AND TRADE</a:t>
            </a:r>
            <a:endParaRPr lang="en-CA" alt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1203">
                                            <p:txEl>
                                              <p:pRg st="1" end="1"/>
                                            </p:txEl>
                                          </p:spTgt>
                                        </p:tgtEl>
                                        <p:attrNameLst>
                                          <p:attrName>style.visibility</p:attrName>
                                        </p:attrNameLst>
                                      </p:cBhvr>
                                      <p:to>
                                        <p:strVal val="visible"/>
                                      </p:to>
                                    </p:set>
                                    <p:animEffect transition="in" filter="wipe(left)">
                                      <p:cBhvr>
                                        <p:cTn id="7" dur="500"/>
                                        <p:tgtEl>
                                          <p:spTgt spid="691203">
                                            <p:txEl>
                                              <p:pRg st="1" end="1"/>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91216"/>
                                        </p:tgtEl>
                                        <p:attrNameLst>
                                          <p:attrName>style.visibility</p:attrName>
                                        </p:attrNameLst>
                                      </p:cBhvr>
                                      <p:to>
                                        <p:strVal val="visible"/>
                                      </p:to>
                                    </p:set>
                                    <p:animEffect transition="in" filter="wipe(up)">
                                      <p:cBhvr>
                                        <p:cTn id="11" dur="1000"/>
                                        <p:tgtEl>
                                          <p:spTgt spid="691216"/>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691203">
                                            <p:txEl>
                                              <p:pRg st="2" end="2"/>
                                            </p:txEl>
                                          </p:spTgt>
                                        </p:tgtEl>
                                        <p:attrNameLst>
                                          <p:attrName>style.visibility</p:attrName>
                                        </p:attrNameLst>
                                      </p:cBhvr>
                                      <p:to>
                                        <p:strVal val="visible"/>
                                      </p:to>
                                    </p:set>
                                    <p:animEffect transition="in" filter="wipe(left)">
                                      <p:cBhvr>
                                        <p:cTn id="15" dur="500"/>
                                        <p:tgtEl>
                                          <p:spTgt spid="69120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91204">
                                            <p:txEl>
                                              <p:pRg st="0" end="0"/>
                                            </p:txEl>
                                          </p:spTgt>
                                        </p:tgtEl>
                                        <p:attrNameLst>
                                          <p:attrName>style.visibility</p:attrName>
                                        </p:attrNameLst>
                                      </p:cBhvr>
                                      <p:to>
                                        <p:strVal val="visible"/>
                                      </p:to>
                                    </p:set>
                                    <p:animEffect transition="in" filter="wipe(left)">
                                      <p:cBhvr>
                                        <p:cTn id="20" dur="500"/>
                                        <p:tgtEl>
                                          <p:spTgt spid="69120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91204">
                                            <p:txEl>
                                              <p:pRg st="1" end="1"/>
                                            </p:txEl>
                                          </p:spTgt>
                                        </p:tgtEl>
                                        <p:attrNameLst>
                                          <p:attrName>style.visibility</p:attrName>
                                        </p:attrNameLst>
                                      </p:cBhvr>
                                      <p:to>
                                        <p:strVal val="visible"/>
                                      </p:to>
                                    </p:set>
                                    <p:animEffect transition="in" filter="wipe(left)">
                                      <p:cBhvr>
                                        <p:cTn id="25" dur="500"/>
                                        <p:tgtEl>
                                          <p:spTgt spid="691204">
                                            <p:txEl>
                                              <p:pRg st="1" end="1"/>
                                            </p:txEl>
                                          </p:spTgt>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691217"/>
                                        </p:tgtEl>
                                        <p:attrNameLst>
                                          <p:attrName>style.visibility</p:attrName>
                                        </p:attrNameLst>
                                      </p:cBhvr>
                                      <p:to>
                                        <p:strVal val="visible"/>
                                      </p:to>
                                    </p:set>
                                    <p:animEffect transition="in" filter="wipe(up)">
                                      <p:cBhvr>
                                        <p:cTn id="29" dur="1000"/>
                                        <p:tgtEl>
                                          <p:spTgt spid="691217"/>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691204">
                                            <p:txEl>
                                              <p:pRg st="2" end="2"/>
                                            </p:txEl>
                                          </p:spTgt>
                                        </p:tgtEl>
                                        <p:attrNameLst>
                                          <p:attrName>style.visibility</p:attrName>
                                        </p:attrNameLst>
                                      </p:cBhvr>
                                      <p:to>
                                        <p:strVal val="visible"/>
                                      </p:to>
                                    </p:set>
                                    <p:animEffect transition="in" filter="wipe(left)">
                                      <p:cBhvr>
                                        <p:cTn id="33" dur="500"/>
                                        <p:tgtEl>
                                          <p:spTgt spid="6912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03" grpId="0" build="p" bldLvl="3"/>
      <p:bldP spid="691204" grpId="0" build="p" bldLvl="3"/>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2227" name="Rectangle 3"/>
          <p:cNvSpPr>
            <a:spLocks noGrp="1" noChangeArrowheads="1"/>
          </p:cNvSpPr>
          <p:nvPr>
            <p:ph type="body" idx="1"/>
          </p:nvPr>
        </p:nvSpPr>
        <p:spPr>
          <a:xfrm>
            <a:off x="76200" y="1676400"/>
            <a:ext cx="4800600" cy="3657600"/>
          </a:xfrm>
        </p:spPr>
        <p:txBody>
          <a:bodyPr/>
          <a:lstStyle/>
          <a:p>
            <a:pPr lvl="1">
              <a:lnSpc>
                <a:spcPct val="95000"/>
              </a:lnSpc>
            </a:pPr>
            <a:r>
              <a:rPr lang="en-US" altLang="en-US"/>
              <a:t>Gains from trade:</a:t>
            </a:r>
          </a:p>
          <a:p>
            <a:pPr lvl="2">
              <a:lnSpc>
                <a:spcPct val="90000"/>
              </a:lnSpc>
            </a:pPr>
            <a:r>
              <a:rPr lang="en-US" altLang="en-US"/>
              <a:t>Liz gains 5 smoothies and 5 salads an hour</a:t>
            </a:r>
            <a:r>
              <a:rPr lang="en-US" altLang="en-US">
                <a:cs typeface="Arial" charset="0"/>
              </a:rPr>
              <a:t>—she</a:t>
            </a:r>
            <a:r>
              <a:rPr lang="en-US" altLang="en-US"/>
              <a:t> originally produced 20 smoothies and 20 salads.</a:t>
            </a:r>
          </a:p>
          <a:p>
            <a:pPr lvl="2">
              <a:lnSpc>
                <a:spcPct val="90000"/>
              </a:lnSpc>
            </a:pPr>
            <a:r>
              <a:rPr lang="en-US" altLang="en-US"/>
              <a:t>Joe gains 5 smoothies and 5 salads an hour</a:t>
            </a:r>
            <a:r>
              <a:rPr lang="en-US" altLang="en-US">
                <a:cs typeface="Arial" charset="0"/>
              </a:rPr>
              <a:t>—he</a:t>
            </a:r>
            <a:r>
              <a:rPr lang="en-US" altLang="en-US"/>
              <a:t> originally produced 5 smoothies and 5 salads.</a:t>
            </a:r>
          </a:p>
          <a:p>
            <a:pPr lvl="2">
              <a:lnSpc>
                <a:spcPct val="90000"/>
              </a:lnSpc>
            </a:pPr>
            <a:endParaRPr lang="en-CA" altLang="en-US"/>
          </a:p>
        </p:txBody>
      </p:sp>
      <p:sp>
        <p:nvSpPr>
          <p:cNvPr id="692228" name="Rectangle 4"/>
          <p:cNvSpPr>
            <a:spLocks noChangeArrowheads="1"/>
          </p:cNvSpPr>
          <p:nvPr/>
        </p:nvSpPr>
        <p:spPr bwMode="auto">
          <a:xfrm>
            <a:off x="0" y="5562600"/>
            <a:ext cx="4876800" cy="914400"/>
          </a:xfrm>
          <a:prstGeom prst="rect">
            <a:avLst/>
          </a:prstGeom>
          <a:noFill/>
          <a:ln w="9525">
            <a:noFill/>
            <a:miter lim="800000"/>
            <a:headEnd/>
            <a:tailEnd/>
          </a:ln>
          <a:effectLst/>
        </p:spPr>
        <p:txBody>
          <a:bodyPr/>
          <a:lstStyle/>
          <a:p>
            <a:pPr lvl="1">
              <a:lnSpc>
                <a:spcPct val="105000"/>
              </a:lnSpc>
            </a:pPr>
            <a:r>
              <a:rPr lang="en-US" altLang="en-US"/>
              <a:t>Figure 3.10 on the next slide illustrates the gains from trade.</a:t>
            </a:r>
            <a:endParaRPr lang="en-CA" altLang="en-US"/>
          </a:p>
        </p:txBody>
      </p:sp>
      <p:pic>
        <p:nvPicPr>
          <p:cNvPr id="692229" name="Picture 5" descr="tab3b"/>
          <p:cNvPicPr>
            <a:picLocks noChangeAspect="1" noChangeArrowheads="1"/>
          </p:cNvPicPr>
          <p:nvPr/>
        </p:nvPicPr>
        <p:blipFill>
          <a:blip r:embed="rId3"/>
          <a:srcRect/>
          <a:stretch>
            <a:fillRect/>
          </a:stretch>
        </p:blipFill>
        <p:spPr bwMode="auto">
          <a:xfrm>
            <a:off x="4800600" y="990600"/>
            <a:ext cx="3829050" cy="5705475"/>
          </a:xfrm>
          <a:prstGeom prst="rect">
            <a:avLst/>
          </a:prstGeom>
          <a:noFill/>
        </p:spPr>
      </p:pic>
      <p:pic>
        <p:nvPicPr>
          <p:cNvPr id="692230" name="Picture 6" descr="tab3c"/>
          <p:cNvPicPr>
            <a:picLocks noChangeAspect="1" noChangeArrowheads="1"/>
          </p:cNvPicPr>
          <p:nvPr/>
        </p:nvPicPr>
        <p:blipFill>
          <a:blip r:embed="rId4"/>
          <a:srcRect/>
          <a:stretch>
            <a:fillRect/>
          </a:stretch>
        </p:blipFill>
        <p:spPr bwMode="auto">
          <a:xfrm>
            <a:off x="4800600" y="990600"/>
            <a:ext cx="3829050" cy="5705475"/>
          </a:xfrm>
          <a:prstGeom prst="rect">
            <a:avLst/>
          </a:prstGeom>
          <a:noFill/>
        </p:spPr>
      </p:pic>
      <p:pic>
        <p:nvPicPr>
          <p:cNvPr id="692231" name="Picture 7" descr="tab3d"/>
          <p:cNvPicPr>
            <a:picLocks noChangeAspect="1" noChangeArrowheads="1"/>
          </p:cNvPicPr>
          <p:nvPr/>
        </p:nvPicPr>
        <p:blipFill>
          <a:blip r:embed="rId5"/>
          <a:srcRect/>
          <a:stretch>
            <a:fillRect/>
          </a:stretch>
        </p:blipFill>
        <p:spPr bwMode="auto">
          <a:xfrm>
            <a:off x="4800600" y="990600"/>
            <a:ext cx="3829050" cy="5705475"/>
          </a:xfrm>
          <a:prstGeom prst="rect">
            <a:avLst/>
          </a:prstGeom>
          <a:noFill/>
        </p:spPr>
      </p:pic>
      <p:pic>
        <p:nvPicPr>
          <p:cNvPr id="692232" name="Picture 8" descr="tab3e"/>
          <p:cNvPicPr>
            <a:picLocks noChangeAspect="1" noChangeArrowheads="1"/>
          </p:cNvPicPr>
          <p:nvPr/>
        </p:nvPicPr>
        <p:blipFill>
          <a:blip r:embed="rId6"/>
          <a:srcRect/>
          <a:stretch>
            <a:fillRect/>
          </a:stretch>
        </p:blipFill>
        <p:spPr bwMode="auto">
          <a:xfrm>
            <a:off x="4800600" y="990600"/>
            <a:ext cx="3829050" cy="5705475"/>
          </a:xfrm>
          <a:prstGeom prst="rect">
            <a:avLst/>
          </a:prstGeom>
          <a:noFill/>
        </p:spPr>
      </p:pic>
      <p:sp>
        <p:nvSpPr>
          <p:cNvPr id="692234" name="Rectangle 10"/>
          <p:cNvSpPr>
            <a:spLocks noGrp="1" noChangeArrowheads="1"/>
          </p:cNvSpPr>
          <p:nvPr>
            <p:ph type="title"/>
          </p:nvPr>
        </p:nvSpPr>
        <p:spPr>
          <a:xfrm>
            <a:off x="381000" y="304800"/>
            <a:ext cx="8229600" cy="533400"/>
          </a:xfrm>
          <a:ln/>
        </p:spPr>
        <p:txBody>
          <a:bodyPr/>
          <a:lstStyle/>
          <a:p>
            <a:r>
              <a:rPr lang="en-US" altLang="en-US" sz="2800" dirty="0" smtClean="0"/>
              <a:t>SPECIALIZATION </a:t>
            </a:r>
            <a:r>
              <a:rPr lang="en-US" altLang="en-US" sz="2800" dirty="0"/>
              <a:t>AND TRADE</a:t>
            </a:r>
            <a:endParaRPr lang="en-CA" alt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2227">
                                            <p:txEl>
                                              <p:pRg st="1" end="1"/>
                                            </p:txEl>
                                          </p:spTgt>
                                        </p:tgtEl>
                                        <p:attrNameLst>
                                          <p:attrName>style.visibility</p:attrName>
                                        </p:attrNameLst>
                                      </p:cBhvr>
                                      <p:to>
                                        <p:strVal val="visible"/>
                                      </p:to>
                                    </p:set>
                                    <p:animEffect transition="in" filter="wipe(left)">
                                      <p:cBhvr>
                                        <p:cTn id="7" dur="500"/>
                                        <p:tgtEl>
                                          <p:spTgt spid="692227">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92232"/>
                                        </p:tgtEl>
                                        <p:attrNameLst>
                                          <p:attrName>style.visibility</p:attrName>
                                        </p:attrNameLst>
                                      </p:cBhvr>
                                      <p:to>
                                        <p:strVal val="visible"/>
                                      </p:to>
                                    </p:set>
                                    <p:animEffect transition="in" filter="wipe(left)">
                                      <p:cBhvr>
                                        <p:cTn id="11" dur="1000"/>
                                        <p:tgtEl>
                                          <p:spTgt spid="6922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92227">
                                            <p:txEl>
                                              <p:pRg st="2" end="2"/>
                                            </p:txEl>
                                          </p:spTgt>
                                        </p:tgtEl>
                                        <p:attrNameLst>
                                          <p:attrName>style.visibility</p:attrName>
                                        </p:attrNameLst>
                                      </p:cBhvr>
                                      <p:to>
                                        <p:strVal val="visible"/>
                                      </p:to>
                                    </p:set>
                                    <p:animEffect transition="in" filter="wipe(left)">
                                      <p:cBhvr>
                                        <p:cTn id="16" dur="500"/>
                                        <p:tgtEl>
                                          <p:spTgt spid="69222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92228">
                                            <p:txEl>
                                              <p:pRg st="0" end="0"/>
                                            </p:txEl>
                                          </p:spTgt>
                                        </p:tgtEl>
                                        <p:attrNameLst>
                                          <p:attrName>style.visibility</p:attrName>
                                        </p:attrNameLst>
                                      </p:cBhvr>
                                      <p:to>
                                        <p:strVal val="visible"/>
                                      </p:to>
                                    </p:set>
                                    <p:animEffect transition="in" filter="wipe(left)">
                                      <p:cBhvr>
                                        <p:cTn id="21" dur="500"/>
                                        <p:tgtEl>
                                          <p:spTgt spid="6922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27" grpId="0" build="p" bldLvl="3" autoUpdateAnimBg="0"/>
      <p:bldP spid="692228"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Gains From Trade (step by step)</a:t>
            </a:r>
            <a:endParaRPr lang="en-US" dirty="0"/>
          </a:p>
        </p:txBody>
      </p:sp>
      <p:pic>
        <p:nvPicPr>
          <p:cNvPr id="4" name="Picture 8" descr="tab3e"/>
          <p:cNvPicPr>
            <a:picLocks noChangeAspect="1" noChangeArrowheads="1"/>
          </p:cNvPicPr>
          <p:nvPr/>
        </p:nvPicPr>
        <p:blipFill>
          <a:blip r:embed="rId2"/>
          <a:srcRect/>
          <a:stretch>
            <a:fillRect/>
          </a:stretch>
        </p:blipFill>
        <p:spPr bwMode="auto">
          <a:xfrm>
            <a:off x="4800600" y="990600"/>
            <a:ext cx="3829050" cy="5705475"/>
          </a:xfrm>
          <a:prstGeom prst="rect">
            <a:avLst/>
          </a:prstGeom>
          <a:noFill/>
        </p:spPr>
      </p:pic>
      <p:pic>
        <p:nvPicPr>
          <p:cNvPr id="5" name="Picture 5" descr="tab2e"/>
          <p:cNvPicPr>
            <a:picLocks noChangeAspect="1" noChangeArrowheads="1"/>
          </p:cNvPicPr>
          <p:nvPr/>
        </p:nvPicPr>
        <p:blipFill>
          <a:blip r:embed="rId3"/>
          <a:srcRect/>
          <a:stretch>
            <a:fillRect/>
          </a:stretch>
        </p:blipFill>
        <p:spPr bwMode="auto">
          <a:xfrm>
            <a:off x="144463" y="1127125"/>
            <a:ext cx="4579937" cy="2698750"/>
          </a:xfrm>
          <a:prstGeom prst="rect">
            <a:avLst/>
          </a:prstGeom>
          <a:noFill/>
          <a:ln w="9525">
            <a:noFill/>
            <a:miter lim="800000"/>
            <a:headEnd/>
            <a:tailEnd/>
          </a:ln>
        </p:spPr>
      </p:pic>
      <p:pic>
        <p:nvPicPr>
          <p:cNvPr id="6" name="Picture 3" descr="tab1e"/>
          <p:cNvPicPr>
            <a:picLocks noChangeAspect="1" noChangeArrowheads="1"/>
          </p:cNvPicPr>
          <p:nvPr/>
        </p:nvPicPr>
        <p:blipFill>
          <a:blip r:embed="rId4"/>
          <a:srcRect/>
          <a:stretch>
            <a:fillRect/>
          </a:stretch>
        </p:blipFill>
        <p:spPr bwMode="auto">
          <a:xfrm>
            <a:off x="149225" y="3962400"/>
            <a:ext cx="4575175" cy="2695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601" name="Text Box 9"/>
          <p:cNvSpPr txBox="1">
            <a:spLocks noChangeArrowheads="1"/>
          </p:cNvSpPr>
          <p:nvPr/>
        </p:nvSpPr>
        <p:spPr bwMode="auto">
          <a:xfrm>
            <a:off x="228600" y="1844675"/>
            <a:ext cx="4238625" cy="822325"/>
          </a:xfrm>
          <a:prstGeom prst="rect">
            <a:avLst/>
          </a:prstGeom>
          <a:noFill/>
          <a:ln w="9525">
            <a:noFill/>
            <a:miter lim="800000"/>
            <a:headEnd/>
            <a:tailEnd/>
          </a:ln>
          <a:effectLst/>
        </p:spPr>
        <p:txBody>
          <a:bodyPr>
            <a:spAutoFit/>
          </a:bodyPr>
          <a:lstStyle/>
          <a:p>
            <a:pPr marL="230188" indent="-230188">
              <a:spcBef>
                <a:spcPct val="50000"/>
              </a:spcBef>
            </a:pPr>
            <a:r>
              <a:rPr lang="en-US" altLang="en-US" sz="2000" b="1">
                <a:solidFill>
                  <a:srgbClr val="000000"/>
                </a:solidFill>
              </a:rPr>
              <a:t>1.	</a:t>
            </a:r>
            <a:r>
              <a:rPr lang="en-US" altLang="en-US">
                <a:solidFill>
                  <a:srgbClr val="000000"/>
                </a:solidFill>
              </a:rPr>
              <a:t>Joe and Liz each produce at point </a:t>
            </a:r>
            <a:r>
              <a:rPr lang="en-US" altLang="en-US" i="1">
                <a:solidFill>
                  <a:srgbClr val="000000"/>
                </a:solidFill>
              </a:rPr>
              <a:t>A </a:t>
            </a:r>
            <a:r>
              <a:rPr lang="en-US" altLang="en-US">
                <a:solidFill>
                  <a:srgbClr val="000000"/>
                </a:solidFill>
              </a:rPr>
              <a:t>on their</a:t>
            </a:r>
            <a:r>
              <a:rPr lang="en-US" altLang="en-US" i="1">
                <a:solidFill>
                  <a:srgbClr val="000000"/>
                </a:solidFill>
              </a:rPr>
              <a:t> PPF</a:t>
            </a:r>
            <a:r>
              <a:rPr lang="en-US" altLang="en-US">
                <a:solidFill>
                  <a:srgbClr val="000000"/>
                </a:solidFill>
              </a:rPr>
              <a:t>s</a:t>
            </a:r>
            <a:r>
              <a:rPr lang="en-US" altLang="en-US" i="1">
                <a:solidFill>
                  <a:srgbClr val="000000"/>
                </a:solidFill>
              </a:rPr>
              <a:t>.</a:t>
            </a:r>
            <a:r>
              <a:rPr lang="en-US" altLang="en-US">
                <a:solidFill>
                  <a:srgbClr val="000000"/>
                </a:solidFill>
              </a:rPr>
              <a:t>	</a:t>
            </a:r>
            <a:endParaRPr lang="en-US" altLang="en-US" sz="2000">
              <a:solidFill>
                <a:srgbClr val="000000"/>
              </a:solidFill>
            </a:endParaRPr>
          </a:p>
        </p:txBody>
      </p:sp>
      <p:sp>
        <p:nvSpPr>
          <p:cNvPr id="494603" name="Rectangle 11"/>
          <p:cNvSpPr>
            <a:spLocks noChangeArrowheads="1"/>
          </p:cNvSpPr>
          <p:nvPr/>
        </p:nvSpPr>
        <p:spPr bwMode="auto">
          <a:xfrm>
            <a:off x="228600" y="2774950"/>
            <a:ext cx="4191000" cy="1187450"/>
          </a:xfrm>
          <a:prstGeom prst="rect">
            <a:avLst/>
          </a:prstGeom>
          <a:noFill/>
          <a:ln w="9525">
            <a:noFill/>
            <a:miter lim="800000"/>
            <a:headEnd/>
            <a:tailEnd/>
          </a:ln>
          <a:effectLst/>
        </p:spPr>
        <p:txBody>
          <a:bodyPr>
            <a:spAutoFit/>
          </a:bodyPr>
          <a:lstStyle/>
          <a:p>
            <a:r>
              <a:rPr lang="en-US" altLang="en-US"/>
              <a:t>Joe has a comparative advantage in producing salads.</a:t>
            </a:r>
          </a:p>
        </p:txBody>
      </p:sp>
      <p:sp>
        <p:nvSpPr>
          <p:cNvPr id="494606" name="Rectangle 14"/>
          <p:cNvSpPr>
            <a:spLocks noGrp="1" noChangeArrowheads="1"/>
          </p:cNvSpPr>
          <p:nvPr>
            <p:ph type="title"/>
          </p:nvPr>
        </p:nvSpPr>
        <p:spPr/>
        <p:txBody>
          <a:bodyPr/>
          <a:lstStyle/>
          <a:p>
            <a:r>
              <a:rPr lang="en-US" altLang="en-US" sz="2800" dirty="0" smtClean="0"/>
              <a:t>SPECIALIZATION </a:t>
            </a:r>
            <a:r>
              <a:rPr lang="en-US" altLang="en-US" sz="2800" dirty="0"/>
              <a:t>AND TRADE</a:t>
            </a:r>
            <a:endParaRPr lang="en-US" sz="2800" dirty="0"/>
          </a:p>
        </p:txBody>
      </p:sp>
      <p:sp>
        <p:nvSpPr>
          <p:cNvPr id="494608" name="Rectangle 16"/>
          <p:cNvSpPr>
            <a:spLocks noChangeArrowheads="1"/>
          </p:cNvSpPr>
          <p:nvPr/>
        </p:nvSpPr>
        <p:spPr bwMode="auto">
          <a:xfrm>
            <a:off x="152400" y="4114800"/>
            <a:ext cx="3733800" cy="1187450"/>
          </a:xfrm>
          <a:prstGeom prst="rect">
            <a:avLst/>
          </a:prstGeom>
          <a:noFill/>
          <a:ln w="9525">
            <a:noFill/>
            <a:miter lim="800000"/>
            <a:headEnd/>
            <a:tailEnd/>
          </a:ln>
          <a:effectLst/>
        </p:spPr>
        <p:txBody>
          <a:bodyPr>
            <a:spAutoFit/>
          </a:bodyPr>
          <a:lstStyle/>
          <a:p>
            <a:r>
              <a:rPr lang="en-US" altLang="en-US"/>
              <a:t>Liz has a comparative advantage in producing smoothies.</a:t>
            </a:r>
          </a:p>
        </p:txBody>
      </p:sp>
      <p:pic>
        <p:nvPicPr>
          <p:cNvPr id="494619" name="Picture 27" descr="fig0310c"/>
          <p:cNvPicPr>
            <a:picLocks noChangeAspect="1" noChangeArrowheads="1"/>
          </p:cNvPicPr>
          <p:nvPr/>
        </p:nvPicPr>
        <p:blipFill>
          <a:blip r:embed="rId3"/>
          <a:srcRect/>
          <a:stretch>
            <a:fillRect/>
          </a:stretch>
        </p:blipFill>
        <p:spPr bwMode="auto">
          <a:xfrm>
            <a:off x="4505325" y="2052638"/>
            <a:ext cx="4333875" cy="4348162"/>
          </a:xfrm>
          <a:prstGeom prst="rect">
            <a:avLst/>
          </a:prstGeom>
          <a:noFill/>
        </p:spPr>
      </p:pic>
      <p:pic>
        <p:nvPicPr>
          <p:cNvPr id="494620" name="Picture 28" descr="fig0310d"/>
          <p:cNvPicPr>
            <a:picLocks noChangeAspect="1" noChangeArrowheads="1"/>
          </p:cNvPicPr>
          <p:nvPr/>
        </p:nvPicPr>
        <p:blipFill>
          <a:blip r:embed="rId4"/>
          <a:srcRect/>
          <a:stretch>
            <a:fillRect/>
          </a:stretch>
        </p:blipFill>
        <p:spPr bwMode="auto">
          <a:xfrm>
            <a:off x="4505325" y="2052638"/>
            <a:ext cx="4333875" cy="4348162"/>
          </a:xfrm>
          <a:prstGeom prst="rect">
            <a:avLst/>
          </a:prstGeom>
          <a:noFill/>
        </p:spPr>
      </p:pic>
      <p:pic>
        <p:nvPicPr>
          <p:cNvPr id="494621" name="Picture 29" descr="fig0310e"/>
          <p:cNvPicPr>
            <a:picLocks noChangeAspect="1" noChangeArrowheads="1"/>
          </p:cNvPicPr>
          <p:nvPr/>
        </p:nvPicPr>
        <p:blipFill>
          <a:blip r:embed="rId5"/>
          <a:srcRect/>
          <a:stretch>
            <a:fillRect/>
          </a:stretch>
        </p:blipFill>
        <p:spPr bwMode="auto">
          <a:xfrm>
            <a:off x="4505325" y="2052638"/>
            <a:ext cx="4333875" cy="4348162"/>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4601"/>
                                        </p:tgtEl>
                                        <p:attrNameLst>
                                          <p:attrName>style.visibility</p:attrName>
                                        </p:attrNameLst>
                                      </p:cBhvr>
                                      <p:to>
                                        <p:strVal val="visible"/>
                                      </p:to>
                                    </p:set>
                                    <p:animEffect transition="in" filter="wipe(left)">
                                      <p:cBhvr>
                                        <p:cTn id="7" dur="500"/>
                                        <p:tgtEl>
                                          <p:spTgt spid="4946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4603"/>
                                        </p:tgtEl>
                                        <p:attrNameLst>
                                          <p:attrName>style.visibility</p:attrName>
                                        </p:attrNameLst>
                                      </p:cBhvr>
                                      <p:to>
                                        <p:strVal val="visible"/>
                                      </p:to>
                                    </p:set>
                                    <p:animEffect transition="in" filter="wipe(left)">
                                      <p:cBhvr>
                                        <p:cTn id="12" dur="500"/>
                                        <p:tgtEl>
                                          <p:spTgt spid="4946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4608"/>
                                        </p:tgtEl>
                                        <p:attrNameLst>
                                          <p:attrName>style.visibility</p:attrName>
                                        </p:attrNameLst>
                                      </p:cBhvr>
                                      <p:to>
                                        <p:strVal val="visible"/>
                                      </p:to>
                                    </p:set>
                                    <p:animEffect transition="in" filter="wipe(left)">
                                      <p:cBhvr>
                                        <p:cTn id="17" dur="500"/>
                                        <p:tgtEl>
                                          <p:spTgt spid="494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601" grpId="0" autoUpdateAnimBg="0"/>
      <p:bldP spid="494603" grpId="0" autoUpdateAnimBg="0"/>
      <p:bldP spid="49460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58" name="Picture 10" descr="eyl0301a"/>
          <p:cNvPicPr>
            <a:picLocks noChangeAspect="1" noChangeArrowheads="1"/>
          </p:cNvPicPr>
          <p:nvPr/>
        </p:nvPicPr>
        <p:blipFill>
          <a:blip r:embed="rId3"/>
          <a:srcRect/>
          <a:stretch>
            <a:fillRect/>
          </a:stretch>
        </p:blipFill>
        <p:spPr bwMode="auto">
          <a:xfrm>
            <a:off x="1912938" y="663575"/>
            <a:ext cx="5527675" cy="5527675"/>
          </a:xfrm>
          <a:prstGeom prst="rect">
            <a:avLst/>
          </a:prstGeom>
          <a:noFill/>
        </p:spPr>
      </p:pic>
      <p:pic>
        <p:nvPicPr>
          <p:cNvPr id="334859" name="Picture 11" descr="eyl0301b"/>
          <p:cNvPicPr>
            <a:picLocks noChangeAspect="1" noChangeArrowheads="1"/>
          </p:cNvPicPr>
          <p:nvPr/>
        </p:nvPicPr>
        <p:blipFill>
          <a:blip r:embed="rId4"/>
          <a:srcRect/>
          <a:stretch>
            <a:fillRect/>
          </a:stretch>
        </p:blipFill>
        <p:spPr bwMode="auto">
          <a:xfrm>
            <a:off x="1912938" y="663575"/>
            <a:ext cx="5527675" cy="5527675"/>
          </a:xfrm>
          <a:prstGeom prst="rect">
            <a:avLst/>
          </a:prstGeom>
          <a:noFill/>
        </p:spPr>
      </p:pic>
      <p:pic>
        <p:nvPicPr>
          <p:cNvPr id="334860" name="Picture 12" descr="eyl0301c"/>
          <p:cNvPicPr>
            <a:picLocks noChangeAspect="1" noChangeArrowheads="1"/>
          </p:cNvPicPr>
          <p:nvPr/>
        </p:nvPicPr>
        <p:blipFill>
          <a:blip r:embed="rId5"/>
          <a:srcRect/>
          <a:stretch>
            <a:fillRect/>
          </a:stretch>
        </p:blipFill>
        <p:spPr bwMode="auto">
          <a:xfrm>
            <a:off x="1912938" y="663575"/>
            <a:ext cx="5527675" cy="5527675"/>
          </a:xfrm>
          <a:prstGeom prst="rect">
            <a:avLst/>
          </a:prstGeom>
          <a:noFill/>
        </p:spPr>
      </p:pic>
      <p:pic>
        <p:nvPicPr>
          <p:cNvPr id="334861" name="Picture 13" descr="eyl0301d"/>
          <p:cNvPicPr>
            <a:picLocks noChangeAspect="1" noChangeArrowheads="1"/>
          </p:cNvPicPr>
          <p:nvPr/>
        </p:nvPicPr>
        <p:blipFill>
          <a:blip r:embed="rId6"/>
          <a:srcRect/>
          <a:stretch>
            <a:fillRect/>
          </a:stretch>
        </p:blipFill>
        <p:spPr bwMode="auto">
          <a:xfrm>
            <a:off x="1912938" y="663575"/>
            <a:ext cx="5527675" cy="5527675"/>
          </a:xfrm>
          <a:prstGeom prst="rect">
            <a:avLst/>
          </a:prstGeom>
          <a:noFill/>
        </p:spPr>
      </p:pic>
      <p:pic>
        <p:nvPicPr>
          <p:cNvPr id="334862" name="Picture 14" descr="eyl0301e"/>
          <p:cNvPicPr>
            <a:picLocks noChangeAspect="1" noChangeArrowheads="1"/>
          </p:cNvPicPr>
          <p:nvPr/>
        </p:nvPicPr>
        <p:blipFill>
          <a:blip r:embed="rId7"/>
          <a:srcRect/>
          <a:stretch>
            <a:fillRect/>
          </a:stretch>
        </p:blipFill>
        <p:spPr bwMode="auto">
          <a:xfrm>
            <a:off x="1912938" y="663575"/>
            <a:ext cx="5527675" cy="55276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859"/>
                                        </p:tgtEl>
                                        <p:attrNameLst>
                                          <p:attrName>style.visibility</p:attrName>
                                        </p:attrNameLst>
                                      </p:cBhvr>
                                      <p:to>
                                        <p:strVal val="visible"/>
                                      </p:to>
                                    </p:set>
                                    <p:animEffect transition="in" filter="fade">
                                      <p:cBhvr>
                                        <p:cTn id="7" dur="500"/>
                                        <p:tgtEl>
                                          <p:spTgt spid="3348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4860"/>
                                        </p:tgtEl>
                                        <p:attrNameLst>
                                          <p:attrName>style.visibility</p:attrName>
                                        </p:attrNameLst>
                                      </p:cBhvr>
                                      <p:to>
                                        <p:strVal val="visible"/>
                                      </p:to>
                                    </p:set>
                                    <p:animEffect transition="in" filter="wipe(left)">
                                      <p:cBhvr>
                                        <p:cTn id="12" dur="1000"/>
                                        <p:tgtEl>
                                          <p:spTgt spid="3348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4861"/>
                                        </p:tgtEl>
                                        <p:attrNameLst>
                                          <p:attrName>style.visibility</p:attrName>
                                        </p:attrNameLst>
                                      </p:cBhvr>
                                      <p:to>
                                        <p:strVal val="visible"/>
                                      </p:to>
                                    </p:set>
                                    <p:animEffect transition="in" filter="wipe(left)">
                                      <p:cBhvr>
                                        <p:cTn id="17" dur="1000"/>
                                        <p:tgtEl>
                                          <p:spTgt spid="3348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4862"/>
                                        </p:tgtEl>
                                        <p:attrNameLst>
                                          <p:attrName>style.visibility</p:attrName>
                                        </p:attrNameLst>
                                      </p:cBhvr>
                                      <p:to>
                                        <p:strVal val="visible"/>
                                      </p:to>
                                    </p:set>
                                    <p:animEffect transition="in" filter="fade">
                                      <p:cBhvr>
                                        <p:cTn id="22" dur="500"/>
                                        <p:tgtEl>
                                          <p:spTgt spid="334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9" name="Text Box 9"/>
          <p:cNvSpPr txBox="1">
            <a:spLocks noChangeArrowheads="1"/>
          </p:cNvSpPr>
          <p:nvPr/>
        </p:nvSpPr>
        <p:spPr bwMode="auto">
          <a:xfrm>
            <a:off x="76200" y="1828800"/>
            <a:ext cx="4010025" cy="1552575"/>
          </a:xfrm>
          <a:prstGeom prst="rect">
            <a:avLst/>
          </a:prstGeom>
          <a:noFill/>
          <a:ln w="9525">
            <a:noFill/>
            <a:miter lim="800000"/>
            <a:headEnd/>
            <a:tailEnd/>
          </a:ln>
          <a:effectLst/>
        </p:spPr>
        <p:txBody>
          <a:bodyPr>
            <a:spAutoFit/>
          </a:bodyPr>
          <a:lstStyle/>
          <a:p>
            <a:pPr marL="230188" indent="-230188">
              <a:spcBef>
                <a:spcPct val="50000"/>
              </a:spcBef>
            </a:pPr>
            <a:r>
              <a:rPr lang="en-US" altLang="en-US">
                <a:solidFill>
                  <a:srgbClr val="000000"/>
                </a:solidFill>
              </a:rPr>
              <a:t>  Joe and Liz produce more of the good in which they have a comparative advantage.</a:t>
            </a:r>
            <a:endParaRPr lang="en-US" altLang="en-US" sz="2000">
              <a:solidFill>
                <a:srgbClr val="000000"/>
              </a:solidFill>
            </a:endParaRPr>
          </a:p>
        </p:txBody>
      </p:sp>
      <p:sp>
        <p:nvSpPr>
          <p:cNvPr id="501770" name="Rectangle 10"/>
          <p:cNvSpPr>
            <a:spLocks noChangeArrowheads="1"/>
          </p:cNvSpPr>
          <p:nvPr/>
        </p:nvSpPr>
        <p:spPr bwMode="auto">
          <a:xfrm>
            <a:off x="381000" y="4572000"/>
            <a:ext cx="3962400" cy="1187450"/>
          </a:xfrm>
          <a:prstGeom prst="rect">
            <a:avLst/>
          </a:prstGeom>
          <a:noFill/>
          <a:ln w="9525">
            <a:noFill/>
            <a:miter lim="800000"/>
            <a:headEnd/>
            <a:tailEnd/>
          </a:ln>
          <a:effectLst/>
        </p:spPr>
        <p:txBody>
          <a:bodyPr>
            <a:spAutoFit/>
          </a:bodyPr>
          <a:lstStyle/>
          <a:p>
            <a:pPr marL="403225" indent="-403225"/>
            <a:r>
              <a:rPr lang="en-US" altLang="en-US" b="1"/>
              <a:t>2. </a:t>
            </a:r>
            <a:r>
              <a:rPr lang="en-US" altLang="en-US"/>
              <a:t>Liz produces 35 smoothies and 5 salads at point </a:t>
            </a:r>
            <a:r>
              <a:rPr lang="en-US" altLang="en-US" i="1"/>
              <a:t>B</a:t>
            </a:r>
            <a:r>
              <a:rPr lang="en-US" altLang="en-US"/>
              <a:t> on her </a:t>
            </a:r>
            <a:r>
              <a:rPr lang="en-US" altLang="en-US" i="1"/>
              <a:t>PPF</a:t>
            </a:r>
            <a:r>
              <a:rPr lang="en-US" altLang="en-US"/>
              <a:t>.</a:t>
            </a:r>
          </a:p>
        </p:txBody>
      </p:sp>
      <p:sp>
        <p:nvSpPr>
          <p:cNvPr id="501772" name="Rectangle 12"/>
          <p:cNvSpPr>
            <a:spLocks noGrp="1" noChangeArrowheads="1"/>
          </p:cNvSpPr>
          <p:nvPr>
            <p:ph type="title"/>
          </p:nvPr>
        </p:nvSpPr>
        <p:spPr>
          <a:xfrm>
            <a:off x="206375" y="87313"/>
            <a:ext cx="7413625" cy="827087"/>
          </a:xfrm>
        </p:spPr>
        <p:txBody>
          <a:bodyPr/>
          <a:lstStyle/>
          <a:p>
            <a:r>
              <a:rPr lang="en-US" altLang="en-US" sz="2800" dirty="0" smtClean="0"/>
              <a:t>SPECIALIZATION </a:t>
            </a:r>
            <a:r>
              <a:rPr lang="en-US" altLang="en-US" sz="2800" dirty="0"/>
              <a:t>AND TRADE</a:t>
            </a:r>
            <a:endParaRPr lang="en-US" sz="2800" dirty="0"/>
          </a:p>
        </p:txBody>
      </p:sp>
      <p:sp>
        <p:nvSpPr>
          <p:cNvPr id="501774" name="Text Box 14"/>
          <p:cNvSpPr txBox="1">
            <a:spLocks noChangeArrowheads="1"/>
          </p:cNvSpPr>
          <p:nvPr/>
        </p:nvSpPr>
        <p:spPr bwMode="auto">
          <a:xfrm>
            <a:off x="381000" y="3536950"/>
            <a:ext cx="3810000" cy="822325"/>
          </a:xfrm>
          <a:prstGeom prst="rect">
            <a:avLst/>
          </a:prstGeom>
          <a:noFill/>
          <a:ln w="9525">
            <a:noFill/>
            <a:miter lim="800000"/>
            <a:headEnd/>
            <a:tailEnd/>
          </a:ln>
          <a:effectLst/>
        </p:spPr>
        <p:txBody>
          <a:bodyPr>
            <a:spAutoFit/>
          </a:bodyPr>
          <a:lstStyle/>
          <a:p>
            <a:pPr marL="347663" indent="-347663">
              <a:spcBef>
                <a:spcPct val="50000"/>
              </a:spcBef>
            </a:pPr>
            <a:r>
              <a:rPr lang="en-US" altLang="en-US" b="1">
                <a:solidFill>
                  <a:srgbClr val="000000"/>
                </a:solidFill>
              </a:rPr>
              <a:t>2</a:t>
            </a:r>
            <a:r>
              <a:rPr lang="en-US" altLang="en-US" sz="2000" b="1">
                <a:solidFill>
                  <a:srgbClr val="000000"/>
                </a:solidFill>
              </a:rPr>
              <a:t>. </a:t>
            </a:r>
            <a:r>
              <a:rPr lang="en-US" altLang="en-US">
                <a:solidFill>
                  <a:srgbClr val="000000"/>
                </a:solidFill>
              </a:rPr>
              <a:t>Joe produces 30 salads at point </a:t>
            </a:r>
            <a:r>
              <a:rPr lang="en-US" altLang="en-US" i="1">
                <a:solidFill>
                  <a:srgbClr val="000000"/>
                </a:solidFill>
              </a:rPr>
              <a:t>B</a:t>
            </a:r>
            <a:r>
              <a:rPr lang="en-US" altLang="en-US">
                <a:solidFill>
                  <a:srgbClr val="000000"/>
                </a:solidFill>
              </a:rPr>
              <a:t> on his </a:t>
            </a:r>
            <a:r>
              <a:rPr lang="en-US" altLang="en-US" i="1">
                <a:solidFill>
                  <a:srgbClr val="000000"/>
                </a:solidFill>
              </a:rPr>
              <a:t>PPF</a:t>
            </a:r>
            <a:r>
              <a:rPr lang="en-US" altLang="en-US">
                <a:solidFill>
                  <a:srgbClr val="000000"/>
                </a:solidFill>
              </a:rPr>
              <a:t>.</a:t>
            </a:r>
            <a:endParaRPr lang="en-US" altLang="en-US" sz="2000">
              <a:solidFill>
                <a:srgbClr val="000000"/>
              </a:solidFill>
            </a:endParaRPr>
          </a:p>
        </p:txBody>
      </p:sp>
      <p:pic>
        <p:nvPicPr>
          <p:cNvPr id="501784" name="Picture 24" descr="fig0310c"/>
          <p:cNvPicPr>
            <a:picLocks noChangeAspect="1" noChangeArrowheads="1"/>
          </p:cNvPicPr>
          <p:nvPr/>
        </p:nvPicPr>
        <p:blipFill>
          <a:blip r:embed="rId3"/>
          <a:srcRect/>
          <a:stretch>
            <a:fillRect/>
          </a:stretch>
        </p:blipFill>
        <p:spPr bwMode="auto">
          <a:xfrm>
            <a:off x="4505325" y="2052638"/>
            <a:ext cx="4333875" cy="4348162"/>
          </a:xfrm>
          <a:prstGeom prst="rect">
            <a:avLst/>
          </a:prstGeom>
          <a:noFill/>
        </p:spPr>
      </p:pic>
      <p:pic>
        <p:nvPicPr>
          <p:cNvPr id="501785" name="Picture 25" descr="fig0310d"/>
          <p:cNvPicPr>
            <a:picLocks noChangeAspect="1" noChangeArrowheads="1"/>
          </p:cNvPicPr>
          <p:nvPr/>
        </p:nvPicPr>
        <p:blipFill>
          <a:blip r:embed="rId4"/>
          <a:srcRect/>
          <a:stretch>
            <a:fillRect/>
          </a:stretch>
        </p:blipFill>
        <p:spPr bwMode="auto">
          <a:xfrm>
            <a:off x="4505325" y="2052638"/>
            <a:ext cx="4333875" cy="4348162"/>
          </a:xfrm>
          <a:prstGeom prst="rect">
            <a:avLst/>
          </a:prstGeom>
          <a:noFill/>
        </p:spPr>
      </p:pic>
      <p:pic>
        <p:nvPicPr>
          <p:cNvPr id="501786" name="Picture 26" descr="fig0310e"/>
          <p:cNvPicPr>
            <a:picLocks noChangeAspect="1" noChangeArrowheads="1"/>
          </p:cNvPicPr>
          <p:nvPr/>
        </p:nvPicPr>
        <p:blipFill>
          <a:blip r:embed="rId5"/>
          <a:srcRect/>
          <a:stretch>
            <a:fillRect/>
          </a:stretch>
        </p:blipFill>
        <p:spPr bwMode="auto">
          <a:xfrm>
            <a:off x="4505325" y="2052638"/>
            <a:ext cx="4333875" cy="4348162"/>
          </a:xfrm>
          <a:prstGeom prst="rect">
            <a:avLst/>
          </a:prstGeom>
          <a:noFill/>
        </p:spPr>
      </p:pic>
      <p:pic>
        <p:nvPicPr>
          <p:cNvPr id="501787" name="Picture 27" descr="fig0310f"/>
          <p:cNvPicPr>
            <a:picLocks noChangeAspect="1" noChangeArrowheads="1"/>
          </p:cNvPicPr>
          <p:nvPr/>
        </p:nvPicPr>
        <p:blipFill>
          <a:blip r:embed="rId6"/>
          <a:srcRect/>
          <a:stretch>
            <a:fillRect/>
          </a:stretch>
        </p:blipFill>
        <p:spPr bwMode="auto">
          <a:xfrm>
            <a:off x="4505325" y="2052638"/>
            <a:ext cx="4333875" cy="4348162"/>
          </a:xfrm>
          <a:prstGeom prst="rect">
            <a:avLst/>
          </a:prstGeom>
          <a:noFill/>
        </p:spPr>
      </p:pic>
      <p:pic>
        <p:nvPicPr>
          <p:cNvPr id="501788" name="Picture 28" descr="fig0310g"/>
          <p:cNvPicPr>
            <a:picLocks noChangeAspect="1" noChangeArrowheads="1"/>
          </p:cNvPicPr>
          <p:nvPr/>
        </p:nvPicPr>
        <p:blipFill>
          <a:blip r:embed="rId7"/>
          <a:srcRect/>
          <a:stretch>
            <a:fillRect/>
          </a:stretch>
        </p:blipFill>
        <p:spPr bwMode="auto">
          <a:xfrm>
            <a:off x="4505325" y="2052638"/>
            <a:ext cx="4333875" cy="4348162"/>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1769"/>
                                        </p:tgtEl>
                                        <p:attrNameLst>
                                          <p:attrName>style.visibility</p:attrName>
                                        </p:attrNameLst>
                                      </p:cBhvr>
                                      <p:to>
                                        <p:strVal val="visible"/>
                                      </p:to>
                                    </p:set>
                                    <p:animEffect transition="in" filter="wipe(left)">
                                      <p:cBhvr>
                                        <p:cTn id="7" dur="500"/>
                                        <p:tgtEl>
                                          <p:spTgt spid="5017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1774"/>
                                        </p:tgtEl>
                                        <p:attrNameLst>
                                          <p:attrName>style.visibility</p:attrName>
                                        </p:attrNameLst>
                                      </p:cBhvr>
                                      <p:to>
                                        <p:strVal val="visible"/>
                                      </p:to>
                                    </p:set>
                                    <p:animEffect transition="in" filter="wipe(left)">
                                      <p:cBhvr>
                                        <p:cTn id="12" dur="500"/>
                                        <p:tgtEl>
                                          <p:spTgt spid="5017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01787"/>
                                        </p:tgtEl>
                                        <p:attrNameLst>
                                          <p:attrName>style.visibility</p:attrName>
                                        </p:attrNameLst>
                                      </p:cBhvr>
                                      <p:to>
                                        <p:strVal val="visible"/>
                                      </p:to>
                                    </p:set>
                                    <p:animEffect transition="in" filter="wipe(down)">
                                      <p:cBhvr>
                                        <p:cTn id="17" dur="1000"/>
                                        <p:tgtEl>
                                          <p:spTgt spid="50178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1770"/>
                                        </p:tgtEl>
                                        <p:attrNameLst>
                                          <p:attrName>style.visibility</p:attrName>
                                        </p:attrNameLst>
                                      </p:cBhvr>
                                      <p:to>
                                        <p:strVal val="visible"/>
                                      </p:to>
                                    </p:set>
                                    <p:animEffect transition="in" filter="wipe(left)">
                                      <p:cBhvr>
                                        <p:cTn id="22" dur="500"/>
                                        <p:tgtEl>
                                          <p:spTgt spid="5017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01788"/>
                                        </p:tgtEl>
                                        <p:attrNameLst>
                                          <p:attrName>style.visibility</p:attrName>
                                        </p:attrNameLst>
                                      </p:cBhvr>
                                      <p:to>
                                        <p:strVal val="visible"/>
                                      </p:to>
                                    </p:set>
                                    <p:animEffect transition="in" filter="wipe(up)">
                                      <p:cBhvr>
                                        <p:cTn id="27" dur="1000"/>
                                        <p:tgtEl>
                                          <p:spTgt spid="501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9" grpId="0" autoUpdateAnimBg="0"/>
      <p:bldP spid="501770" grpId="0" autoUpdateAnimBg="0"/>
      <p:bldP spid="50177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7" name="Text Box 9"/>
          <p:cNvSpPr txBox="1">
            <a:spLocks noChangeArrowheads="1"/>
          </p:cNvSpPr>
          <p:nvPr/>
        </p:nvSpPr>
        <p:spPr bwMode="auto">
          <a:xfrm>
            <a:off x="76200" y="1784350"/>
            <a:ext cx="4191000" cy="1187450"/>
          </a:xfrm>
          <a:prstGeom prst="rect">
            <a:avLst/>
          </a:prstGeom>
          <a:noFill/>
          <a:ln w="9525">
            <a:noFill/>
            <a:miter lim="800000"/>
            <a:headEnd/>
            <a:tailEnd/>
          </a:ln>
          <a:effectLst/>
        </p:spPr>
        <p:txBody>
          <a:bodyPr>
            <a:spAutoFit/>
          </a:bodyPr>
          <a:lstStyle/>
          <a:p>
            <a:pPr marL="230188" indent="-230188">
              <a:spcBef>
                <a:spcPct val="50000"/>
              </a:spcBef>
            </a:pPr>
            <a:r>
              <a:rPr lang="en-US" altLang="en-US" sz="2000">
                <a:solidFill>
                  <a:srgbClr val="000000"/>
                </a:solidFill>
              </a:rPr>
              <a:t>	</a:t>
            </a:r>
            <a:r>
              <a:rPr lang="en-US" altLang="en-US">
                <a:solidFill>
                  <a:srgbClr val="000000"/>
                </a:solidFill>
              </a:rPr>
              <a:t>Joe and Liz trade salads and smoothies at a price of 2 salads per smoothie. </a:t>
            </a:r>
            <a:endParaRPr lang="en-US" altLang="en-US" sz="2000">
              <a:solidFill>
                <a:srgbClr val="000000"/>
              </a:solidFill>
            </a:endParaRPr>
          </a:p>
        </p:txBody>
      </p:sp>
      <p:sp>
        <p:nvSpPr>
          <p:cNvPr id="503818" name="Rectangle 10"/>
          <p:cNvSpPr>
            <a:spLocks noChangeArrowheads="1"/>
          </p:cNvSpPr>
          <p:nvPr/>
        </p:nvSpPr>
        <p:spPr bwMode="auto">
          <a:xfrm>
            <a:off x="152400" y="4114800"/>
            <a:ext cx="4191000" cy="822325"/>
          </a:xfrm>
          <a:prstGeom prst="rect">
            <a:avLst/>
          </a:prstGeom>
          <a:noFill/>
          <a:ln w="9525">
            <a:noFill/>
            <a:miter lim="800000"/>
            <a:headEnd/>
            <a:tailEnd/>
          </a:ln>
          <a:effectLst/>
        </p:spPr>
        <p:txBody>
          <a:bodyPr>
            <a:spAutoFit/>
          </a:bodyPr>
          <a:lstStyle/>
          <a:p>
            <a:pPr marL="230188" indent="-230188"/>
            <a:r>
              <a:rPr lang="en-US" altLang="en-US"/>
              <a:t>  </a:t>
            </a:r>
            <a:r>
              <a:rPr lang="en-US" altLang="en-US">
                <a:solidFill>
                  <a:srgbClr val="000000"/>
                </a:solidFill>
              </a:rPr>
              <a:t>Liz sells 10 smoothies and buys 5 salads from Joe.</a:t>
            </a:r>
          </a:p>
        </p:txBody>
      </p:sp>
      <p:sp>
        <p:nvSpPr>
          <p:cNvPr id="503820" name="Rectangle 12"/>
          <p:cNvSpPr>
            <a:spLocks noGrp="1" noChangeArrowheads="1"/>
          </p:cNvSpPr>
          <p:nvPr>
            <p:ph type="title"/>
          </p:nvPr>
        </p:nvSpPr>
        <p:spPr/>
        <p:txBody>
          <a:bodyPr/>
          <a:lstStyle/>
          <a:p>
            <a:r>
              <a:rPr lang="en-US" altLang="en-US" sz="2800" dirty="0" smtClean="0"/>
              <a:t>SPECIALIZATION </a:t>
            </a:r>
            <a:r>
              <a:rPr lang="en-US" altLang="en-US" sz="2800" dirty="0"/>
              <a:t>AND TRADE</a:t>
            </a:r>
            <a:endParaRPr lang="en-US" sz="2800" dirty="0"/>
          </a:p>
        </p:txBody>
      </p:sp>
      <p:sp>
        <p:nvSpPr>
          <p:cNvPr id="503821" name="Text Box 13"/>
          <p:cNvSpPr txBox="1">
            <a:spLocks noChangeArrowheads="1"/>
          </p:cNvSpPr>
          <p:nvPr/>
        </p:nvSpPr>
        <p:spPr bwMode="auto">
          <a:xfrm>
            <a:off x="76200" y="3140075"/>
            <a:ext cx="4267200" cy="822325"/>
          </a:xfrm>
          <a:prstGeom prst="rect">
            <a:avLst/>
          </a:prstGeom>
          <a:noFill/>
          <a:ln w="9525">
            <a:noFill/>
            <a:miter lim="800000"/>
            <a:headEnd/>
            <a:tailEnd/>
          </a:ln>
          <a:effectLst/>
        </p:spPr>
        <p:txBody>
          <a:bodyPr>
            <a:spAutoFit/>
          </a:bodyPr>
          <a:lstStyle/>
          <a:p>
            <a:pPr marL="230188" indent="-230188">
              <a:spcBef>
                <a:spcPct val="50000"/>
              </a:spcBef>
            </a:pPr>
            <a:r>
              <a:rPr lang="en-US" altLang="en-US" sz="2000">
                <a:solidFill>
                  <a:srgbClr val="000000"/>
                </a:solidFill>
              </a:rPr>
              <a:t>	</a:t>
            </a:r>
            <a:r>
              <a:rPr lang="en-US" altLang="en-US">
                <a:solidFill>
                  <a:srgbClr val="000000"/>
                </a:solidFill>
              </a:rPr>
              <a:t>Joe sells 20 salads and buys 10 smoothies from Liz.</a:t>
            </a:r>
            <a:endParaRPr lang="en-US" altLang="en-US" sz="2000">
              <a:solidFill>
                <a:srgbClr val="000000"/>
              </a:solidFill>
            </a:endParaRPr>
          </a:p>
        </p:txBody>
      </p:sp>
      <p:sp>
        <p:nvSpPr>
          <p:cNvPr id="503831" name="Rectangle 23"/>
          <p:cNvSpPr>
            <a:spLocks noChangeArrowheads="1"/>
          </p:cNvSpPr>
          <p:nvPr/>
        </p:nvSpPr>
        <p:spPr bwMode="auto">
          <a:xfrm>
            <a:off x="76200" y="5029200"/>
            <a:ext cx="4267200" cy="1187450"/>
          </a:xfrm>
          <a:prstGeom prst="rect">
            <a:avLst/>
          </a:prstGeom>
          <a:noFill/>
          <a:ln w="9525">
            <a:noFill/>
            <a:miter lim="800000"/>
            <a:headEnd/>
            <a:tailEnd/>
          </a:ln>
          <a:effectLst/>
        </p:spPr>
        <p:txBody>
          <a:bodyPr>
            <a:spAutoFit/>
          </a:bodyPr>
          <a:lstStyle/>
          <a:p>
            <a:pPr marL="576263" indent="-401638"/>
            <a:r>
              <a:rPr lang="en-US" altLang="en-US" b="1"/>
              <a:t>3.</a:t>
            </a:r>
            <a:r>
              <a:rPr lang="en-US" altLang="en-US"/>
              <a:t> Both</a:t>
            </a:r>
            <a:r>
              <a:rPr lang="en-US" altLang="en-US">
                <a:solidFill>
                  <a:srgbClr val="000000"/>
                </a:solidFill>
              </a:rPr>
              <a:t> consume at point </a:t>
            </a:r>
            <a:r>
              <a:rPr lang="en-US" altLang="en-US" i="1">
                <a:solidFill>
                  <a:srgbClr val="000000"/>
                </a:solidFill>
              </a:rPr>
              <a:t>C</a:t>
            </a:r>
            <a:r>
              <a:rPr lang="en-US" altLang="en-US">
                <a:solidFill>
                  <a:srgbClr val="000000"/>
                </a:solidFill>
              </a:rPr>
              <a:t>, which is outside their </a:t>
            </a:r>
            <a:r>
              <a:rPr lang="en-US" altLang="en-US" i="1">
                <a:solidFill>
                  <a:srgbClr val="000000"/>
                </a:solidFill>
              </a:rPr>
              <a:t>PPF</a:t>
            </a:r>
            <a:r>
              <a:rPr lang="en-US" altLang="en-US">
                <a:solidFill>
                  <a:srgbClr val="000000"/>
                </a:solidFill>
              </a:rPr>
              <a:t>s.</a:t>
            </a:r>
          </a:p>
        </p:txBody>
      </p:sp>
      <p:pic>
        <p:nvPicPr>
          <p:cNvPr id="503841" name="Picture 33" descr="fig0310c"/>
          <p:cNvPicPr>
            <a:picLocks noChangeAspect="1" noChangeArrowheads="1"/>
          </p:cNvPicPr>
          <p:nvPr/>
        </p:nvPicPr>
        <p:blipFill>
          <a:blip r:embed="rId3"/>
          <a:srcRect/>
          <a:stretch>
            <a:fillRect/>
          </a:stretch>
        </p:blipFill>
        <p:spPr bwMode="auto">
          <a:xfrm>
            <a:off x="4505325" y="2052638"/>
            <a:ext cx="4333875" cy="4348162"/>
          </a:xfrm>
          <a:prstGeom prst="rect">
            <a:avLst/>
          </a:prstGeom>
          <a:noFill/>
        </p:spPr>
      </p:pic>
      <p:pic>
        <p:nvPicPr>
          <p:cNvPr id="503842" name="Picture 34" descr="fig0310d"/>
          <p:cNvPicPr>
            <a:picLocks noChangeAspect="1" noChangeArrowheads="1"/>
          </p:cNvPicPr>
          <p:nvPr/>
        </p:nvPicPr>
        <p:blipFill>
          <a:blip r:embed="rId4"/>
          <a:srcRect/>
          <a:stretch>
            <a:fillRect/>
          </a:stretch>
        </p:blipFill>
        <p:spPr bwMode="auto">
          <a:xfrm>
            <a:off x="4505325" y="2052638"/>
            <a:ext cx="4333875" cy="4348162"/>
          </a:xfrm>
          <a:prstGeom prst="rect">
            <a:avLst/>
          </a:prstGeom>
          <a:noFill/>
        </p:spPr>
      </p:pic>
      <p:pic>
        <p:nvPicPr>
          <p:cNvPr id="503843" name="Picture 35" descr="fig0310e"/>
          <p:cNvPicPr>
            <a:picLocks noChangeAspect="1" noChangeArrowheads="1"/>
          </p:cNvPicPr>
          <p:nvPr/>
        </p:nvPicPr>
        <p:blipFill>
          <a:blip r:embed="rId5"/>
          <a:srcRect/>
          <a:stretch>
            <a:fillRect/>
          </a:stretch>
        </p:blipFill>
        <p:spPr bwMode="auto">
          <a:xfrm>
            <a:off x="4505325" y="2052638"/>
            <a:ext cx="4333875" cy="4348162"/>
          </a:xfrm>
          <a:prstGeom prst="rect">
            <a:avLst/>
          </a:prstGeom>
          <a:noFill/>
        </p:spPr>
      </p:pic>
      <p:pic>
        <p:nvPicPr>
          <p:cNvPr id="503844" name="Picture 36" descr="fig0310f"/>
          <p:cNvPicPr>
            <a:picLocks noChangeAspect="1" noChangeArrowheads="1"/>
          </p:cNvPicPr>
          <p:nvPr/>
        </p:nvPicPr>
        <p:blipFill>
          <a:blip r:embed="rId6"/>
          <a:srcRect/>
          <a:stretch>
            <a:fillRect/>
          </a:stretch>
        </p:blipFill>
        <p:spPr bwMode="auto">
          <a:xfrm>
            <a:off x="4505325" y="2052638"/>
            <a:ext cx="4333875" cy="4348162"/>
          </a:xfrm>
          <a:prstGeom prst="rect">
            <a:avLst/>
          </a:prstGeom>
          <a:noFill/>
        </p:spPr>
      </p:pic>
      <p:pic>
        <p:nvPicPr>
          <p:cNvPr id="503845" name="Picture 37" descr="fig0310g"/>
          <p:cNvPicPr>
            <a:picLocks noChangeAspect="1" noChangeArrowheads="1"/>
          </p:cNvPicPr>
          <p:nvPr/>
        </p:nvPicPr>
        <p:blipFill>
          <a:blip r:embed="rId7"/>
          <a:srcRect/>
          <a:stretch>
            <a:fillRect/>
          </a:stretch>
        </p:blipFill>
        <p:spPr bwMode="auto">
          <a:xfrm>
            <a:off x="4505325" y="2052638"/>
            <a:ext cx="4333875" cy="4348162"/>
          </a:xfrm>
          <a:prstGeom prst="rect">
            <a:avLst/>
          </a:prstGeom>
          <a:noFill/>
        </p:spPr>
      </p:pic>
      <p:pic>
        <p:nvPicPr>
          <p:cNvPr id="503846" name="Picture 38" descr="fig0310h"/>
          <p:cNvPicPr>
            <a:picLocks noChangeAspect="1" noChangeArrowheads="1"/>
          </p:cNvPicPr>
          <p:nvPr/>
        </p:nvPicPr>
        <p:blipFill>
          <a:blip r:embed="rId8"/>
          <a:srcRect/>
          <a:stretch>
            <a:fillRect/>
          </a:stretch>
        </p:blipFill>
        <p:spPr bwMode="auto">
          <a:xfrm>
            <a:off x="4505325" y="2052638"/>
            <a:ext cx="4333875" cy="4348162"/>
          </a:xfrm>
          <a:prstGeom prst="rect">
            <a:avLst/>
          </a:prstGeom>
          <a:noFill/>
        </p:spPr>
      </p:pic>
      <p:pic>
        <p:nvPicPr>
          <p:cNvPr id="503847" name="Picture 39" descr="fig0310i"/>
          <p:cNvPicPr>
            <a:picLocks noChangeAspect="1" noChangeArrowheads="1"/>
          </p:cNvPicPr>
          <p:nvPr/>
        </p:nvPicPr>
        <p:blipFill>
          <a:blip r:embed="rId9"/>
          <a:srcRect/>
          <a:stretch>
            <a:fillRect/>
          </a:stretch>
        </p:blipFill>
        <p:spPr bwMode="auto">
          <a:xfrm>
            <a:off x="4505325" y="2052638"/>
            <a:ext cx="4333875" cy="4348162"/>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3817"/>
                                        </p:tgtEl>
                                        <p:attrNameLst>
                                          <p:attrName>style.visibility</p:attrName>
                                        </p:attrNameLst>
                                      </p:cBhvr>
                                      <p:to>
                                        <p:strVal val="visible"/>
                                      </p:to>
                                    </p:set>
                                    <p:animEffect transition="in" filter="wipe(left)">
                                      <p:cBhvr>
                                        <p:cTn id="7" dur="500"/>
                                        <p:tgtEl>
                                          <p:spTgt spid="503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3821"/>
                                        </p:tgtEl>
                                        <p:attrNameLst>
                                          <p:attrName>style.visibility</p:attrName>
                                        </p:attrNameLst>
                                      </p:cBhvr>
                                      <p:to>
                                        <p:strVal val="visible"/>
                                      </p:to>
                                    </p:set>
                                    <p:animEffect transition="in" filter="wipe(left)">
                                      <p:cBhvr>
                                        <p:cTn id="12" dur="500"/>
                                        <p:tgtEl>
                                          <p:spTgt spid="5038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03846"/>
                                        </p:tgtEl>
                                        <p:attrNameLst>
                                          <p:attrName>style.visibility</p:attrName>
                                        </p:attrNameLst>
                                      </p:cBhvr>
                                      <p:to>
                                        <p:strVal val="visible"/>
                                      </p:to>
                                    </p:set>
                                    <p:animEffect transition="in" filter="wipe(up)">
                                      <p:cBhvr>
                                        <p:cTn id="17" dur="1000"/>
                                        <p:tgtEl>
                                          <p:spTgt spid="5038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3818"/>
                                        </p:tgtEl>
                                        <p:attrNameLst>
                                          <p:attrName>style.visibility</p:attrName>
                                        </p:attrNameLst>
                                      </p:cBhvr>
                                      <p:to>
                                        <p:strVal val="visible"/>
                                      </p:to>
                                    </p:set>
                                    <p:animEffect transition="in" filter="wipe(left)">
                                      <p:cBhvr>
                                        <p:cTn id="22" dur="500"/>
                                        <p:tgtEl>
                                          <p:spTgt spid="5038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03847"/>
                                        </p:tgtEl>
                                        <p:attrNameLst>
                                          <p:attrName>style.visibility</p:attrName>
                                        </p:attrNameLst>
                                      </p:cBhvr>
                                      <p:to>
                                        <p:strVal val="visible"/>
                                      </p:to>
                                    </p:set>
                                    <p:animEffect transition="in" filter="wipe(down)">
                                      <p:cBhvr>
                                        <p:cTn id="27" dur="1000"/>
                                        <p:tgtEl>
                                          <p:spTgt spid="5038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3831"/>
                                        </p:tgtEl>
                                        <p:attrNameLst>
                                          <p:attrName>style.visibility</p:attrName>
                                        </p:attrNameLst>
                                      </p:cBhvr>
                                      <p:to>
                                        <p:strVal val="visible"/>
                                      </p:to>
                                    </p:set>
                                    <p:animEffect transition="in" filter="wipe(left)">
                                      <p:cBhvr>
                                        <p:cTn id="32" dur="500"/>
                                        <p:tgtEl>
                                          <p:spTgt spid="503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7" grpId="0" autoUpdateAnimBg="0"/>
      <p:bldP spid="503818" grpId="0" autoUpdateAnimBg="0"/>
      <p:bldP spid="503821" grpId="0" autoUpdateAnimBg="0"/>
      <p:bldP spid="50383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Gain from Trade EXAMPLE 2</a:t>
            </a:r>
            <a:endParaRPr lang="en-US" dirty="0"/>
          </a:p>
        </p:txBody>
      </p:sp>
      <p:pic>
        <p:nvPicPr>
          <p:cNvPr id="2052" name="Picture 3"/>
          <p:cNvPicPr>
            <a:picLocks noChangeAspect="1" noChangeArrowheads="1"/>
          </p:cNvPicPr>
          <p:nvPr/>
        </p:nvPicPr>
        <p:blipFill>
          <a:blip r:embed="rId2"/>
          <a:srcRect t="9781" r="47331" b="33907"/>
          <a:stretch>
            <a:fillRect/>
          </a:stretch>
        </p:blipFill>
        <p:spPr bwMode="auto">
          <a:xfrm>
            <a:off x="228600" y="914400"/>
            <a:ext cx="8686800" cy="58046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3"/>
          <p:cNvPicPr>
            <a:picLocks noChangeAspect="1" noChangeArrowheads="1"/>
          </p:cNvPicPr>
          <p:nvPr/>
        </p:nvPicPr>
        <p:blipFill>
          <a:blip r:embed="rId2"/>
          <a:srcRect t="9781" r="47331" b="33907"/>
          <a:stretch>
            <a:fillRect/>
          </a:stretch>
        </p:blipFill>
        <p:spPr bwMode="auto">
          <a:xfrm>
            <a:off x="228600" y="914400"/>
            <a:ext cx="8686800" cy="5804665"/>
          </a:xfrm>
          <a:prstGeom prst="rect">
            <a:avLst/>
          </a:prstGeom>
          <a:noFill/>
          <a:ln w="9525">
            <a:noFill/>
            <a:miter lim="800000"/>
            <a:headEnd/>
            <a:tailEnd/>
          </a:ln>
        </p:spPr>
      </p:pic>
      <p:sp>
        <p:nvSpPr>
          <p:cNvPr id="7" name="Rectangle 6"/>
          <p:cNvSpPr/>
          <p:nvPr/>
        </p:nvSpPr>
        <p:spPr>
          <a:xfrm>
            <a:off x="152400" y="838200"/>
            <a:ext cx="4648200" cy="5562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smtClean="0"/>
              <a:t>Gain from Trade EXAMPLE 2</a:t>
            </a:r>
            <a:endParaRPr lang="en-US" dirty="0"/>
          </a:p>
        </p:txBody>
      </p:sp>
      <p:pic>
        <p:nvPicPr>
          <p:cNvPr id="4" name="Picture 3"/>
          <p:cNvPicPr>
            <a:picLocks noChangeAspect="1" noChangeArrowheads="1"/>
          </p:cNvPicPr>
          <p:nvPr/>
        </p:nvPicPr>
        <p:blipFill>
          <a:blip r:embed="rId2"/>
          <a:srcRect l="3696" t="15695" r="74128" b="74695"/>
          <a:stretch>
            <a:fillRect/>
          </a:stretch>
        </p:blipFill>
        <p:spPr bwMode="auto">
          <a:xfrm>
            <a:off x="152400" y="838200"/>
            <a:ext cx="4783015" cy="1295400"/>
          </a:xfrm>
          <a:prstGeom prst="rect">
            <a:avLst/>
          </a:prstGeom>
          <a:noFill/>
          <a:ln w="9525">
            <a:noFill/>
            <a:miter lim="800000"/>
            <a:headEnd/>
            <a:tailEnd/>
          </a:ln>
        </p:spPr>
      </p:pic>
      <p:graphicFrame>
        <p:nvGraphicFramePr>
          <p:cNvPr id="5" name="Table 4"/>
          <p:cNvGraphicFramePr>
            <a:graphicFrameLocks noGrp="1"/>
          </p:cNvGraphicFramePr>
          <p:nvPr/>
        </p:nvGraphicFramePr>
        <p:xfrm>
          <a:off x="533400" y="2895600"/>
          <a:ext cx="3657600" cy="1691640"/>
        </p:xfrm>
        <a:graphic>
          <a:graphicData uri="http://schemas.openxmlformats.org/drawingml/2006/table">
            <a:tbl>
              <a:tblPr firstRow="1" bandRow="1">
                <a:tableStyleId>{5C22544A-7EE6-4342-B048-85BDC9FD1C3A}</a:tableStyleId>
              </a:tblPr>
              <a:tblGrid>
                <a:gridCol w="1219200"/>
                <a:gridCol w="1219200"/>
                <a:gridCol w="1219200"/>
              </a:tblGrid>
              <a:tr h="370840">
                <a:tc gridSpan="3">
                  <a:txBody>
                    <a:bodyPr/>
                    <a:lstStyle/>
                    <a:p>
                      <a:pPr algn="ctr"/>
                      <a:r>
                        <a:rPr lang="en-US" dirty="0" smtClean="0">
                          <a:solidFill>
                            <a:schemeClr val="tx1"/>
                          </a:solidFill>
                        </a:rPr>
                        <a:t>Production </a:t>
                      </a:r>
                    </a:p>
                    <a:p>
                      <a:pPr algn="ctr"/>
                      <a:r>
                        <a:rPr lang="en-US" dirty="0" smtClean="0">
                          <a:solidFill>
                            <a:schemeClr val="tx1"/>
                          </a:solidFill>
                        </a:rPr>
                        <a:t>Before</a:t>
                      </a:r>
                      <a:r>
                        <a:rPr lang="en-US" baseline="0" dirty="0" smtClean="0">
                          <a:solidFill>
                            <a:schemeClr val="tx1"/>
                          </a:solidFill>
                        </a:rPr>
                        <a:t> Specialization or Trade</a:t>
                      </a:r>
                      <a:endParaRPr lang="en-US" dirty="0">
                        <a:solidFill>
                          <a:schemeClr val="tx1"/>
                        </a:solidFill>
                      </a:endParaRPr>
                    </a:p>
                  </a:txBody>
                  <a:tcPr/>
                </a:tc>
                <a:tc hMerge="1">
                  <a:txBody>
                    <a:bodyPr/>
                    <a:lstStyle/>
                    <a:p>
                      <a:pPr algn="ctr"/>
                      <a:endParaRPr lang="en-US" dirty="0">
                        <a:solidFill>
                          <a:schemeClr val="tx1"/>
                        </a:solidFill>
                      </a:endParaRPr>
                    </a:p>
                  </a:txBody>
                  <a:tcPr/>
                </a:tc>
                <a:tc hMerge="1">
                  <a:txBody>
                    <a:bodyPr/>
                    <a:lstStyle/>
                    <a:p>
                      <a:pPr algn="ctr"/>
                      <a:endParaRPr lang="en-US" dirty="0">
                        <a:solidFill>
                          <a:schemeClr val="tx1"/>
                        </a:solidFill>
                      </a:endParaRPr>
                    </a:p>
                  </a:txBody>
                  <a:tcPr/>
                </a:tc>
              </a:tr>
              <a:tr h="370840">
                <a:tc>
                  <a:txBody>
                    <a:bodyPr/>
                    <a:lstStyle/>
                    <a:p>
                      <a:endParaRPr lang="en-US" dirty="0"/>
                    </a:p>
                  </a:txBody>
                  <a:tcPr/>
                </a:tc>
                <a:tc>
                  <a:txBody>
                    <a:bodyPr/>
                    <a:lstStyle/>
                    <a:p>
                      <a:pPr algn="ctr"/>
                      <a:r>
                        <a:rPr lang="en-US" dirty="0" smtClean="0">
                          <a:solidFill>
                            <a:schemeClr val="tx1"/>
                          </a:solidFill>
                        </a:rPr>
                        <a:t>You</a:t>
                      </a:r>
                      <a:endParaRPr lang="en-US" dirty="0">
                        <a:solidFill>
                          <a:schemeClr val="tx1"/>
                        </a:solidFill>
                      </a:endParaRPr>
                    </a:p>
                  </a:txBody>
                  <a:tcPr/>
                </a:tc>
                <a:tc>
                  <a:txBody>
                    <a:bodyPr/>
                    <a:lstStyle/>
                    <a:p>
                      <a:pPr algn="ctr"/>
                      <a:r>
                        <a:rPr lang="en-US" dirty="0" smtClean="0">
                          <a:solidFill>
                            <a:schemeClr val="tx1"/>
                          </a:solidFill>
                        </a:rPr>
                        <a:t>Neighbor</a:t>
                      </a:r>
                      <a:endParaRPr lang="en-US" dirty="0">
                        <a:solidFill>
                          <a:schemeClr val="tx1"/>
                        </a:solidFill>
                      </a:endParaRPr>
                    </a:p>
                  </a:txBody>
                  <a:tcPr/>
                </a:tc>
              </a:tr>
              <a:tr h="370840">
                <a:tc>
                  <a:txBody>
                    <a:bodyPr/>
                    <a:lstStyle/>
                    <a:p>
                      <a:r>
                        <a:rPr lang="en-US" dirty="0" smtClean="0"/>
                        <a:t>Bananas</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tr>
              <a:tr h="370840">
                <a:tc>
                  <a:txBody>
                    <a:bodyPr/>
                    <a:lstStyle/>
                    <a:p>
                      <a:r>
                        <a:rPr lang="en-US" dirty="0" smtClean="0"/>
                        <a:t>Coconuts</a:t>
                      </a:r>
                      <a:endParaRPr lang="en-US" dirty="0"/>
                    </a:p>
                  </a:txBody>
                  <a:tcPr/>
                </a:tc>
                <a:tc>
                  <a:txBody>
                    <a:bodyPr/>
                    <a:lstStyle/>
                    <a:p>
                      <a:pPr algn="ctr"/>
                      <a:r>
                        <a:rPr lang="en-US" dirty="0" smtClean="0"/>
                        <a:t>8</a:t>
                      </a:r>
                      <a:endParaRPr lang="en-US" dirty="0"/>
                    </a:p>
                  </a:txBody>
                  <a:tcPr/>
                </a:tc>
                <a:tc>
                  <a:txBody>
                    <a:bodyPr/>
                    <a:lstStyle/>
                    <a:p>
                      <a:pPr algn="ctr"/>
                      <a:r>
                        <a:rPr lang="en-US" dirty="0" smtClean="0"/>
                        <a:t>5</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3"/>
          <p:cNvPicPr>
            <a:picLocks noChangeAspect="1" noChangeArrowheads="1"/>
          </p:cNvPicPr>
          <p:nvPr/>
        </p:nvPicPr>
        <p:blipFill>
          <a:blip r:embed="rId2"/>
          <a:srcRect t="9781" r="47331" b="33907"/>
          <a:stretch>
            <a:fillRect/>
          </a:stretch>
        </p:blipFill>
        <p:spPr bwMode="auto">
          <a:xfrm>
            <a:off x="228600" y="914400"/>
            <a:ext cx="8686800" cy="5804665"/>
          </a:xfrm>
          <a:prstGeom prst="rect">
            <a:avLst/>
          </a:prstGeom>
          <a:noFill/>
          <a:ln w="9525">
            <a:noFill/>
            <a:miter lim="800000"/>
            <a:headEnd/>
            <a:tailEnd/>
          </a:ln>
        </p:spPr>
      </p:pic>
      <p:sp>
        <p:nvSpPr>
          <p:cNvPr id="7" name="Rectangle 6"/>
          <p:cNvSpPr/>
          <p:nvPr/>
        </p:nvSpPr>
        <p:spPr>
          <a:xfrm>
            <a:off x="152400" y="838200"/>
            <a:ext cx="4648200" cy="5562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smtClean="0"/>
              <a:t>Gain from Trade EXAMPLE 2</a:t>
            </a:r>
            <a:endParaRPr lang="en-US" dirty="0"/>
          </a:p>
        </p:txBody>
      </p:sp>
      <p:pic>
        <p:nvPicPr>
          <p:cNvPr id="17" name="Picture 16"/>
          <p:cNvPicPr>
            <a:picLocks noChangeAspect="1" noChangeArrowheads="1"/>
          </p:cNvPicPr>
          <p:nvPr/>
        </p:nvPicPr>
        <p:blipFill>
          <a:blip r:embed="rId2"/>
          <a:srcRect l="3696" t="25305" r="75106" b="67911"/>
          <a:stretch>
            <a:fillRect/>
          </a:stretch>
        </p:blipFill>
        <p:spPr bwMode="auto">
          <a:xfrm>
            <a:off x="228600" y="1219200"/>
            <a:ext cx="4572000" cy="914400"/>
          </a:xfrm>
          <a:prstGeom prst="rect">
            <a:avLst/>
          </a:prstGeom>
          <a:noFill/>
          <a:ln w="9525">
            <a:noFill/>
            <a:miter lim="800000"/>
            <a:headEnd/>
            <a:tailEnd/>
          </a:ln>
        </p:spPr>
      </p:pic>
      <p:sp>
        <p:nvSpPr>
          <p:cNvPr id="18" name="Hexagon 17"/>
          <p:cNvSpPr/>
          <p:nvPr/>
        </p:nvSpPr>
        <p:spPr>
          <a:xfrm>
            <a:off x="1143000" y="2895600"/>
            <a:ext cx="2514600" cy="19812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MUST Calculate Opportunity Cost to determine Comparative Advantage</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10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3"/>
          <p:cNvPicPr>
            <a:picLocks noChangeAspect="1" noChangeArrowheads="1"/>
          </p:cNvPicPr>
          <p:nvPr/>
        </p:nvPicPr>
        <p:blipFill>
          <a:blip r:embed="rId2"/>
          <a:srcRect t="9781" r="47331" b="33907"/>
          <a:stretch>
            <a:fillRect/>
          </a:stretch>
        </p:blipFill>
        <p:spPr bwMode="auto">
          <a:xfrm>
            <a:off x="228600" y="914400"/>
            <a:ext cx="8686800" cy="5804665"/>
          </a:xfrm>
          <a:prstGeom prst="rect">
            <a:avLst/>
          </a:prstGeom>
          <a:noFill/>
          <a:ln w="9525">
            <a:noFill/>
            <a:miter lim="800000"/>
            <a:headEnd/>
            <a:tailEnd/>
          </a:ln>
        </p:spPr>
      </p:pic>
      <p:sp>
        <p:nvSpPr>
          <p:cNvPr id="7" name="Rectangle 6"/>
          <p:cNvSpPr/>
          <p:nvPr/>
        </p:nvSpPr>
        <p:spPr>
          <a:xfrm>
            <a:off x="152400" y="838200"/>
            <a:ext cx="4648200" cy="5562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p:txBody>
          <a:bodyPr/>
          <a:lstStyle/>
          <a:p>
            <a:r>
              <a:rPr lang="en-US" dirty="0" smtClean="0"/>
              <a:t>Gain from Trade EXAMPLE 2</a:t>
            </a:r>
            <a:endParaRPr lang="en-US" dirty="0"/>
          </a:p>
        </p:txBody>
      </p:sp>
      <p:pic>
        <p:nvPicPr>
          <p:cNvPr id="4" name="Picture 3"/>
          <p:cNvPicPr>
            <a:picLocks noChangeAspect="1" noChangeArrowheads="1"/>
          </p:cNvPicPr>
          <p:nvPr/>
        </p:nvPicPr>
        <p:blipFill>
          <a:blip r:embed="rId2"/>
          <a:srcRect l="3696" t="15695" r="74128" b="74695"/>
          <a:stretch>
            <a:fillRect/>
          </a:stretch>
        </p:blipFill>
        <p:spPr bwMode="auto">
          <a:xfrm>
            <a:off x="152400" y="838200"/>
            <a:ext cx="4783015" cy="1295400"/>
          </a:xfrm>
          <a:prstGeom prst="rect">
            <a:avLst/>
          </a:prstGeom>
          <a:noFill/>
          <a:ln w="9525">
            <a:noFill/>
            <a:miter lim="800000"/>
            <a:headEnd/>
            <a:tailEnd/>
          </a:ln>
        </p:spPr>
      </p:pic>
      <p:graphicFrame>
        <p:nvGraphicFramePr>
          <p:cNvPr id="5" name="Table 4"/>
          <p:cNvGraphicFramePr>
            <a:graphicFrameLocks noGrp="1"/>
          </p:cNvGraphicFramePr>
          <p:nvPr/>
        </p:nvGraphicFramePr>
        <p:xfrm>
          <a:off x="533400" y="2895600"/>
          <a:ext cx="3657600" cy="1691640"/>
        </p:xfrm>
        <a:graphic>
          <a:graphicData uri="http://schemas.openxmlformats.org/drawingml/2006/table">
            <a:tbl>
              <a:tblPr firstRow="1" bandRow="1">
                <a:tableStyleId>{5C22544A-7EE6-4342-B048-85BDC9FD1C3A}</a:tableStyleId>
              </a:tblPr>
              <a:tblGrid>
                <a:gridCol w="1219200"/>
                <a:gridCol w="1219200"/>
                <a:gridCol w="1219200"/>
              </a:tblGrid>
              <a:tr h="370840">
                <a:tc gridSpan="3">
                  <a:txBody>
                    <a:bodyPr/>
                    <a:lstStyle/>
                    <a:p>
                      <a:pPr algn="ctr"/>
                      <a:r>
                        <a:rPr lang="en-US" dirty="0" smtClean="0">
                          <a:solidFill>
                            <a:schemeClr val="tx1"/>
                          </a:solidFill>
                        </a:rPr>
                        <a:t>Production </a:t>
                      </a:r>
                    </a:p>
                    <a:p>
                      <a:pPr algn="ctr"/>
                      <a:r>
                        <a:rPr lang="en-US" dirty="0" smtClean="0">
                          <a:solidFill>
                            <a:schemeClr val="tx1"/>
                          </a:solidFill>
                        </a:rPr>
                        <a:t>Before</a:t>
                      </a:r>
                      <a:r>
                        <a:rPr lang="en-US" baseline="0" dirty="0" smtClean="0">
                          <a:solidFill>
                            <a:schemeClr val="tx1"/>
                          </a:solidFill>
                        </a:rPr>
                        <a:t> Specialization or Trade</a:t>
                      </a:r>
                      <a:endParaRPr lang="en-US" dirty="0">
                        <a:solidFill>
                          <a:schemeClr val="tx1"/>
                        </a:solidFill>
                      </a:endParaRPr>
                    </a:p>
                  </a:txBody>
                  <a:tcPr/>
                </a:tc>
                <a:tc hMerge="1">
                  <a:txBody>
                    <a:bodyPr/>
                    <a:lstStyle/>
                    <a:p>
                      <a:pPr algn="ctr"/>
                      <a:endParaRPr lang="en-US" dirty="0">
                        <a:solidFill>
                          <a:schemeClr val="tx1"/>
                        </a:solidFill>
                      </a:endParaRPr>
                    </a:p>
                  </a:txBody>
                  <a:tcPr/>
                </a:tc>
                <a:tc hMerge="1">
                  <a:txBody>
                    <a:bodyPr/>
                    <a:lstStyle/>
                    <a:p>
                      <a:pPr algn="ctr"/>
                      <a:endParaRPr lang="en-US" dirty="0">
                        <a:solidFill>
                          <a:schemeClr val="tx1"/>
                        </a:solidFill>
                      </a:endParaRPr>
                    </a:p>
                  </a:txBody>
                  <a:tcPr/>
                </a:tc>
              </a:tr>
              <a:tr h="370840">
                <a:tc>
                  <a:txBody>
                    <a:bodyPr/>
                    <a:lstStyle/>
                    <a:p>
                      <a:endParaRPr lang="en-US" dirty="0"/>
                    </a:p>
                  </a:txBody>
                  <a:tcPr/>
                </a:tc>
                <a:tc>
                  <a:txBody>
                    <a:bodyPr/>
                    <a:lstStyle/>
                    <a:p>
                      <a:pPr algn="ctr"/>
                      <a:r>
                        <a:rPr lang="en-US" dirty="0" smtClean="0">
                          <a:solidFill>
                            <a:schemeClr val="tx1"/>
                          </a:solidFill>
                        </a:rPr>
                        <a:t>You</a:t>
                      </a:r>
                      <a:endParaRPr lang="en-US" dirty="0">
                        <a:solidFill>
                          <a:schemeClr val="tx1"/>
                        </a:solidFill>
                      </a:endParaRPr>
                    </a:p>
                  </a:txBody>
                  <a:tcPr/>
                </a:tc>
                <a:tc>
                  <a:txBody>
                    <a:bodyPr/>
                    <a:lstStyle/>
                    <a:p>
                      <a:pPr algn="ctr"/>
                      <a:r>
                        <a:rPr lang="en-US" dirty="0" smtClean="0">
                          <a:solidFill>
                            <a:schemeClr val="tx1"/>
                          </a:solidFill>
                        </a:rPr>
                        <a:t>Neighbor</a:t>
                      </a:r>
                      <a:endParaRPr lang="en-US" dirty="0">
                        <a:solidFill>
                          <a:schemeClr val="tx1"/>
                        </a:solidFill>
                      </a:endParaRPr>
                    </a:p>
                  </a:txBody>
                  <a:tcPr/>
                </a:tc>
              </a:tr>
              <a:tr h="370840">
                <a:tc>
                  <a:txBody>
                    <a:bodyPr/>
                    <a:lstStyle/>
                    <a:p>
                      <a:r>
                        <a:rPr lang="en-US" dirty="0" smtClean="0"/>
                        <a:t>Bananas</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tr>
              <a:tr h="370840">
                <a:tc>
                  <a:txBody>
                    <a:bodyPr/>
                    <a:lstStyle/>
                    <a:p>
                      <a:r>
                        <a:rPr lang="en-US" dirty="0" smtClean="0"/>
                        <a:t>Coconuts</a:t>
                      </a:r>
                      <a:endParaRPr lang="en-US" dirty="0"/>
                    </a:p>
                  </a:txBody>
                  <a:tcPr/>
                </a:tc>
                <a:tc>
                  <a:txBody>
                    <a:bodyPr/>
                    <a:lstStyle/>
                    <a:p>
                      <a:pPr algn="ctr"/>
                      <a:r>
                        <a:rPr lang="en-US" dirty="0" smtClean="0"/>
                        <a:t>8</a:t>
                      </a:r>
                      <a:endParaRPr lang="en-US" dirty="0"/>
                    </a:p>
                  </a:txBody>
                  <a:tcPr/>
                </a:tc>
                <a:tc>
                  <a:txBody>
                    <a:bodyPr/>
                    <a:lstStyle/>
                    <a:p>
                      <a:pPr algn="ctr"/>
                      <a:r>
                        <a:rPr lang="en-US" dirty="0" smtClean="0"/>
                        <a:t>5</a:t>
                      </a:r>
                      <a:endParaRPr lang="en-US" dirty="0"/>
                    </a:p>
                  </a:txBody>
                  <a:tcPr/>
                </a:tc>
              </a:tr>
            </a:tbl>
          </a:graphicData>
        </a:graphic>
      </p:graphicFrame>
      <p:sp>
        <p:nvSpPr>
          <p:cNvPr id="8" name="TextBox 7"/>
          <p:cNvSpPr txBox="1"/>
          <p:nvPr/>
        </p:nvSpPr>
        <p:spPr>
          <a:xfrm>
            <a:off x="457200" y="3124200"/>
            <a:ext cx="5833648" cy="2308324"/>
          </a:xfrm>
          <a:prstGeom prst="rect">
            <a:avLst/>
          </a:prstGeom>
          <a:noFill/>
        </p:spPr>
        <p:txBody>
          <a:bodyPr wrap="none" rtlCol="0">
            <a:spAutoFit/>
          </a:bodyPr>
          <a:lstStyle/>
          <a:p>
            <a:r>
              <a:rPr lang="en-US" dirty="0" err="1" smtClean="0"/>
              <a:t>Opp</a:t>
            </a:r>
            <a:r>
              <a:rPr lang="en-US" dirty="0" smtClean="0"/>
              <a:t> Cost bananas = loss in coconuts / gain in bananas</a:t>
            </a:r>
          </a:p>
          <a:p>
            <a:r>
              <a:rPr lang="en-US" dirty="0" smtClean="0"/>
              <a:t>You: OC B = 24/6 </a:t>
            </a:r>
            <a:r>
              <a:rPr lang="en-US" dirty="0" smtClean="0">
                <a:sym typeface="Wingdings" pitchFamily="2" charset="2"/>
              </a:rPr>
              <a:t> 4</a:t>
            </a:r>
          </a:p>
          <a:p>
            <a:r>
              <a:rPr lang="en-US" dirty="0" smtClean="0">
                <a:sym typeface="Wingdings" pitchFamily="2" charset="2"/>
              </a:rPr>
              <a:t>Neighbor: OC B = 6/30  1/5 </a:t>
            </a:r>
          </a:p>
          <a:p>
            <a:endParaRPr lang="en-US" dirty="0" smtClean="0">
              <a:sym typeface="Wingdings" pitchFamily="2" charset="2"/>
            </a:endParaRPr>
          </a:p>
          <a:p>
            <a:r>
              <a:rPr lang="en-US" dirty="0" err="1" smtClean="0"/>
              <a:t>Opp</a:t>
            </a:r>
            <a:r>
              <a:rPr lang="en-US" dirty="0" smtClean="0"/>
              <a:t> Cost coconuts= loss in bananas / gain in coconuts</a:t>
            </a:r>
          </a:p>
          <a:p>
            <a:r>
              <a:rPr lang="en-US" dirty="0" smtClean="0"/>
              <a:t>You: OC C = 6/24 </a:t>
            </a:r>
            <a:r>
              <a:rPr lang="en-US" dirty="0" smtClean="0">
                <a:sym typeface="Wingdings" pitchFamily="2" charset="2"/>
              </a:rPr>
              <a:t> 1/4</a:t>
            </a:r>
          </a:p>
          <a:p>
            <a:r>
              <a:rPr lang="en-US" dirty="0" smtClean="0">
                <a:sym typeface="Wingdings" pitchFamily="2" charset="2"/>
              </a:rPr>
              <a:t>Neighbor: OC C = 30/6  5</a:t>
            </a:r>
            <a:endParaRPr lang="en-US" dirty="0" smtClean="0"/>
          </a:p>
          <a:p>
            <a:endParaRPr lang="en-US" dirty="0"/>
          </a:p>
        </p:txBody>
      </p:sp>
      <p:sp>
        <p:nvSpPr>
          <p:cNvPr id="9" name="Oval 8"/>
          <p:cNvSpPr/>
          <p:nvPr/>
        </p:nvSpPr>
        <p:spPr>
          <a:xfrm>
            <a:off x="2514600" y="44958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048000" y="36576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rot="16200000" flipV="1">
            <a:off x="2781300" y="5067300"/>
            <a:ext cx="914400" cy="381000"/>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2628902" y="4838702"/>
            <a:ext cx="1676397" cy="76201"/>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000" y="5715000"/>
            <a:ext cx="4326826" cy="646331"/>
          </a:xfrm>
          <a:prstGeom prst="rect">
            <a:avLst/>
          </a:prstGeom>
          <a:noFill/>
          <a:ln>
            <a:solidFill>
              <a:srgbClr val="002060"/>
            </a:solidFill>
          </a:ln>
        </p:spPr>
        <p:txBody>
          <a:bodyPr wrap="none" rtlCol="0">
            <a:spAutoFit/>
          </a:bodyPr>
          <a:lstStyle/>
          <a:p>
            <a:r>
              <a:rPr lang="en-US" dirty="0" smtClean="0">
                <a:solidFill>
                  <a:schemeClr val="accent6">
                    <a:lumMod val="75000"/>
                  </a:schemeClr>
                </a:solidFill>
              </a:rPr>
              <a:t>Lowest Opportunity Cost </a:t>
            </a:r>
          </a:p>
          <a:p>
            <a:r>
              <a:rPr lang="en-US" dirty="0" smtClean="0">
                <a:solidFill>
                  <a:schemeClr val="accent6">
                    <a:lumMod val="75000"/>
                  </a:schemeClr>
                </a:solidFill>
              </a:rPr>
              <a:t>Determines good used for Specialization</a:t>
            </a:r>
            <a:endParaRPr lang="en-US"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 -0.0456 L -0.06666 -0.2456 " pathEditMode="relative" rAng="0" ptsTypes="AA">
                                      <p:cBhvr>
                                        <p:cTn id="6" dur="2000" fill="hold"/>
                                        <p:tgtEl>
                                          <p:spTgt spid="5"/>
                                        </p:tgtEl>
                                        <p:attrNameLst>
                                          <p:attrName>ppt_x</p:attrName>
                                          <p:attrName>ppt_y</p:attrName>
                                        </p:attrNameLst>
                                      </p:cBhvr>
                                      <p:rCtr x="-58" y="-100"/>
                                    </p:animMotion>
                                  </p:childTnLst>
                                </p:cTn>
                              </p:par>
                            </p:childTnLst>
                          </p:cTn>
                        </p:par>
                        <p:par>
                          <p:cTn id="7" fill="hold">
                            <p:stCondLst>
                              <p:cond delay="2000"/>
                            </p:stCondLst>
                            <p:childTnLst>
                              <p:par>
                                <p:cTn id="8" presetID="5" presetClass="entr" presetSubtype="10" fill="hold" grpId="0" nodeType="after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par>
                          <p:cTn id="11" fill="hold">
                            <p:stCondLst>
                              <p:cond delay="3500"/>
                            </p:stCondLst>
                            <p:childTnLst>
                              <p:par>
                                <p:cTn id="12" presetID="1" presetClass="entr" presetSubtype="0" fill="hold" nodeType="afterEffect">
                                  <p:stCondLst>
                                    <p:cond delay="100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4500"/>
                            </p:stCondLst>
                            <p:childTnLst>
                              <p:par>
                                <p:cTn id="15" presetID="1" presetClass="entr" presetSubtype="0" fill="hold" nodeType="afterEffect">
                                  <p:stCondLst>
                                    <p:cond delay="100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p:stCondLst>
                              <p:cond delay="5500"/>
                            </p:stCondLst>
                            <p:childTnLst>
                              <p:par>
                                <p:cTn id="18" presetID="1" presetClass="entr" presetSubtype="0" fill="hold" grpId="0" nodeType="afterEffect">
                                  <p:stCondLst>
                                    <p:cond delay="100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6500"/>
                            </p:stCondLst>
                            <p:childTnLst>
                              <p:par>
                                <p:cTn id="21" presetID="1" presetClass="entr" presetSubtype="0" fill="hold" grpId="0" nodeType="afterEffect">
                                  <p:stCondLst>
                                    <p:cond delay="100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7500"/>
                            </p:stCondLst>
                            <p:childTnLst>
                              <p:par>
                                <p:cTn id="24" presetID="1" presetClass="entr" presetSubtype="0" fill="hold" grpId="0" nodeType="afterEffect">
                                  <p:stCondLst>
                                    <p:cond delay="100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3"/>
          <p:cNvPicPr>
            <a:picLocks noChangeAspect="1" noChangeArrowheads="1"/>
          </p:cNvPicPr>
          <p:nvPr/>
        </p:nvPicPr>
        <p:blipFill>
          <a:blip r:embed="rId2"/>
          <a:srcRect t="9781" r="47331" b="33907"/>
          <a:stretch>
            <a:fillRect/>
          </a:stretch>
        </p:blipFill>
        <p:spPr bwMode="auto">
          <a:xfrm>
            <a:off x="228600" y="914400"/>
            <a:ext cx="8686800" cy="5804665"/>
          </a:xfrm>
          <a:prstGeom prst="rect">
            <a:avLst/>
          </a:prstGeom>
          <a:noFill/>
          <a:ln w="9525">
            <a:noFill/>
            <a:miter lim="800000"/>
            <a:headEnd/>
            <a:tailEnd/>
          </a:ln>
        </p:spPr>
      </p:pic>
      <p:sp>
        <p:nvSpPr>
          <p:cNvPr id="7" name="Rectangle 6"/>
          <p:cNvSpPr/>
          <p:nvPr/>
        </p:nvSpPr>
        <p:spPr>
          <a:xfrm>
            <a:off x="152400" y="838200"/>
            <a:ext cx="4648200" cy="5562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smtClean="0"/>
              <a:t>Gain from Trade EXAMPLE 2</a:t>
            </a:r>
            <a:endParaRPr lang="en-US" dirty="0"/>
          </a:p>
        </p:txBody>
      </p:sp>
      <p:graphicFrame>
        <p:nvGraphicFramePr>
          <p:cNvPr id="5" name="Table 4"/>
          <p:cNvGraphicFramePr>
            <a:graphicFrameLocks noGrp="1"/>
          </p:cNvGraphicFramePr>
          <p:nvPr/>
        </p:nvGraphicFramePr>
        <p:xfrm>
          <a:off x="609600" y="2133600"/>
          <a:ext cx="3657600" cy="1483360"/>
        </p:xfrm>
        <a:graphic>
          <a:graphicData uri="http://schemas.openxmlformats.org/drawingml/2006/table">
            <a:tbl>
              <a:tblPr firstRow="1" bandRow="1">
                <a:tableStyleId>{5C22544A-7EE6-4342-B048-85BDC9FD1C3A}</a:tableStyleId>
              </a:tblPr>
              <a:tblGrid>
                <a:gridCol w="1219200"/>
                <a:gridCol w="1219200"/>
                <a:gridCol w="1219200"/>
              </a:tblGrid>
              <a:tr h="370840">
                <a:tc gridSpan="3">
                  <a:txBody>
                    <a:bodyPr/>
                    <a:lstStyle/>
                    <a:p>
                      <a:pPr algn="ctr"/>
                      <a:r>
                        <a:rPr lang="en-US" baseline="0" dirty="0" smtClean="0">
                          <a:solidFill>
                            <a:schemeClr val="tx1"/>
                          </a:solidFill>
                        </a:rPr>
                        <a:t>Production with Specialization</a:t>
                      </a:r>
                      <a:endParaRPr lang="en-US" dirty="0">
                        <a:solidFill>
                          <a:schemeClr val="tx1"/>
                        </a:solidFill>
                      </a:endParaRPr>
                    </a:p>
                  </a:txBody>
                  <a:tcPr/>
                </a:tc>
                <a:tc hMerge="1">
                  <a:txBody>
                    <a:bodyPr/>
                    <a:lstStyle/>
                    <a:p>
                      <a:pPr algn="ctr"/>
                      <a:endParaRPr lang="en-US" dirty="0">
                        <a:solidFill>
                          <a:schemeClr val="tx1"/>
                        </a:solidFill>
                      </a:endParaRPr>
                    </a:p>
                  </a:txBody>
                  <a:tcPr/>
                </a:tc>
                <a:tc hMerge="1">
                  <a:txBody>
                    <a:bodyPr/>
                    <a:lstStyle/>
                    <a:p>
                      <a:pPr algn="ctr"/>
                      <a:endParaRPr lang="en-US" dirty="0">
                        <a:solidFill>
                          <a:schemeClr val="tx1"/>
                        </a:solidFill>
                      </a:endParaRPr>
                    </a:p>
                  </a:txBody>
                  <a:tcPr/>
                </a:tc>
              </a:tr>
              <a:tr h="370840">
                <a:tc>
                  <a:txBody>
                    <a:bodyPr/>
                    <a:lstStyle/>
                    <a:p>
                      <a:endParaRPr lang="en-US" dirty="0"/>
                    </a:p>
                  </a:txBody>
                  <a:tcPr/>
                </a:tc>
                <a:tc>
                  <a:txBody>
                    <a:bodyPr/>
                    <a:lstStyle/>
                    <a:p>
                      <a:pPr algn="ctr"/>
                      <a:r>
                        <a:rPr lang="en-US" dirty="0" smtClean="0">
                          <a:solidFill>
                            <a:schemeClr val="tx1"/>
                          </a:solidFill>
                        </a:rPr>
                        <a:t>You</a:t>
                      </a:r>
                      <a:endParaRPr lang="en-US" dirty="0">
                        <a:solidFill>
                          <a:schemeClr val="tx1"/>
                        </a:solidFill>
                      </a:endParaRPr>
                    </a:p>
                  </a:txBody>
                  <a:tcPr/>
                </a:tc>
                <a:tc>
                  <a:txBody>
                    <a:bodyPr/>
                    <a:lstStyle/>
                    <a:p>
                      <a:pPr algn="ctr"/>
                      <a:r>
                        <a:rPr lang="en-US" dirty="0" smtClean="0">
                          <a:solidFill>
                            <a:schemeClr val="tx1"/>
                          </a:solidFill>
                        </a:rPr>
                        <a:t>Neighbor</a:t>
                      </a:r>
                      <a:endParaRPr lang="en-US" dirty="0">
                        <a:solidFill>
                          <a:schemeClr val="tx1"/>
                        </a:solidFill>
                      </a:endParaRPr>
                    </a:p>
                  </a:txBody>
                  <a:tcPr/>
                </a:tc>
              </a:tr>
              <a:tr h="370840">
                <a:tc>
                  <a:txBody>
                    <a:bodyPr/>
                    <a:lstStyle/>
                    <a:p>
                      <a:r>
                        <a:rPr lang="en-US" dirty="0" smtClean="0"/>
                        <a:t>Bananas</a:t>
                      </a:r>
                      <a:endParaRPr lang="en-US" dirty="0"/>
                    </a:p>
                  </a:txBody>
                  <a:tcPr/>
                </a:tc>
                <a:tc>
                  <a:txBody>
                    <a:bodyPr/>
                    <a:lstStyle/>
                    <a:p>
                      <a:pPr algn="ctr"/>
                      <a:r>
                        <a:rPr lang="en-US" dirty="0" smtClean="0"/>
                        <a:t>0</a:t>
                      </a:r>
                      <a:endParaRPr lang="en-US" dirty="0"/>
                    </a:p>
                  </a:txBody>
                  <a:tcPr/>
                </a:tc>
                <a:tc>
                  <a:txBody>
                    <a:bodyPr/>
                    <a:lstStyle/>
                    <a:p>
                      <a:pPr algn="ctr"/>
                      <a:r>
                        <a:rPr lang="en-US" dirty="0" smtClean="0"/>
                        <a:t>30</a:t>
                      </a:r>
                      <a:endParaRPr lang="en-US" dirty="0"/>
                    </a:p>
                  </a:txBody>
                  <a:tcPr/>
                </a:tc>
              </a:tr>
              <a:tr h="370840">
                <a:tc>
                  <a:txBody>
                    <a:bodyPr/>
                    <a:lstStyle/>
                    <a:p>
                      <a:r>
                        <a:rPr lang="en-US" dirty="0" smtClean="0"/>
                        <a:t>Coconuts</a:t>
                      </a:r>
                      <a:endParaRPr lang="en-US" dirty="0"/>
                    </a:p>
                  </a:txBody>
                  <a:tcPr/>
                </a:tc>
                <a:tc>
                  <a:txBody>
                    <a:bodyPr/>
                    <a:lstStyle/>
                    <a:p>
                      <a:pPr algn="ctr"/>
                      <a:r>
                        <a:rPr lang="en-US" dirty="0" smtClean="0"/>
                        <a:t>24</a:t>
                      </a:r>
                      <a:endParaRPr lang="en-US" dirty="0"/>
                    </a:p>
                  </a:txBody>
                  <a:tcPr/>
                </a:tc>
                <a:tc>
                  <a:txBody>
                    <a:bodyPr/>
                    <a:lstStyle/>
                    <a:p>
                      <a:pPr algn="ctr"/>
                      <a:r>
                        <a:rPr lang="en-US" dirty="0" smtClean="0"/>
                        <a:t>0</a:t>
                      </a:r>
                      <a:endParaRPr lang="en-US" dirty="0"/>
                    </a:p>
                  </a:txBody>
                  <a:tcPr/>
                </a:tc>
              </a:tr>
            </a:tbl>
          </a:graphicData>
        </a:graphic>
      </p:graphicFrame>
      <p:sp>
        <p:nvSpPr>
          <p:cNvPr id="15" name="Curved Up Arrow 14"/>
          <p:cNvSpPr/>
          <p:nvPr/>
        </p:nvSpPr>
        <p:spPr>
          <a:xfrm rot="1370690">
            <a:off x="3280418" y="3976820"/>
            <a:ext cx="4428444" cy="914400"/>
          </a:xfrm>
          <a:prstGeom prst="curvedUpArrow">
            <a:avLst>
              <a:gd name="adj1" fmla="val 25000"/>
              <a:gd name="adj2" fmla="val 6012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Down Arrow 15"/>
          <p:cNvSpPr/>
          <p:nvPr/>
        </p:nvSpPr>
        <p:spPr>
          <a:xfrm rot="20119833" flipV="1">
            <a:off x="2516629" y="2853256"/>
            <a:ext cx="3097090" cy="84042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7" name="Picture 16"/>
          <p:cNvPicPr>
            <a:picLocks noChangeAspect="1" noChangeArrowheads="1"/>
          </p:cNvPicPr>
          <p:nvPr/>
        </p:nvPicPr>
        <p:blipFill>
          <a:blip r:embed="rId2"/>
          <a:srcRect l="3696" t="25305" r="75106" b="67911"/>
          <a:stretch>
            <a:fillRect/>
          </a:stretch>
        </p:blipFill>
        <p:spPr bwMode="auto">
          <a:xfrm>
            <a:off x="228600" y="1219200"/>
            <a:ext cx="4572000" cy="914400"/>
          </a:xfrm>
          <a:prstGeom prst="rect">
            <a:avLst/>
          </a:prstGeom>
          <a:noFill/>
          <a:ln w="9525">
            <a:noFill/>
            <a:miter lim="800000"/>
            <a:headEnd/>
            <a:tailEnd/>
          </a:ln>
        </p:spPr>
      </p:pic>
      <p:sp>
        <p:nvSpPr>
          <p:cNvPr id="25" name="TextBox 24"/>
          <p:cNvSpPr txBox="1"/>
          <p:nvPr/>
        </p:nvSpPr>
        <p:spPr>
          <a:xfrm>
            <a:off x="457200" y="3657600"/>
            <a:ext cx="5833648" cy="2308324"/>
          </a:xfrm>
          <a:prstGeom prst="rect">
            <a:avLst/>
          </a:prstGeom>
          <a:noFill/>
        </p:spPr>
        <p:txBody>
          <a:bodyPr wrap="none" rtlCol="0">
            <a:spAutoFit/>
          </a:bodyPr>
          <a:lstStyle/>
          <a:p>
            <a:r>
              <a:rPr lang="en-US" dirty="0" err="1" smtClean="0"/>
              <a:t>Opp</a:t>
            </a:r>
            <a:r>
              <a:rPr lang="en-US" dirty="0" smtClean="0"/>
              <a:t> Cost bananas = loss in coconuts / gain in bananas</a:t>
            </a:r>
          </a:p>
          <a:p>
            <a:r>
              <a:rPr lang="en-US" dirty="0" smtClean="0"/>
              <a:t>You: OC B = 24/6 </a:t>
            </a:r>
            <a:r>
              <a:rPr lang="en-US" dirty="0" smtClean="0">
                <a:sym typeface="Wingdings" pitchFamily="2" charset="2"/>
              </a:rPr>
              <a:t> 4</a:t>
            </a:r>
          </a:p>
          <a:p>
            <a:r>
              <a:rPr lang="en-US" dirty="0" smtClean="0">
                <a:sym typeface="Wingdings" pitchFamily="2" charset="2"/>
              </a:rPr>
              <a:t>Neighbor: OC B = 6/30  1/5 </a:t>
            </a:r>
          </a:p>
          <a:p>
            <a:endParaRPr lang="en-US" dirty="0" smtClean="0">
              <a:sym typeface="Wingdings" pitchFamily="2" charset="2"/>
            </a:endParaRPr>
          </a:p>
          <a:p>
            <a:r>
              <a:rPr lang="en-US" dirty="0" err="1" smtClean="0"/>
              <a:t>Opp</a:t>
            </a:r>
            <a:r>
              <a:rPr lang="en-US" dirty="0" smtClean="0"/>
              <a:t> Cost coconuts= loss in bananas / gain in coconuts</a:t>
            </a:r>
          </a:p>
          <a:p>
            <a:r>
              <a:rPr lang="en-US" dirty="0" smtClean="0"/>
              <a:t>You: OC C = 6/24 </a:t>
            </a:r>
            <a:r>
              <a:rPr lang="en-US" dirty="0" smtClean="0">
                <a:sym typeface="Wingdings" pitchFamily="2" charset="2"/>
              </a:rPr>
              <a:t> 1/4</a:t>
            </a:r>
          </a:p>
          <a:p>
            <a:r>
              <a:rPr lang="en-US" dirty="0" smtClean="0">
                <a:sym typeface="Wingdings" pitchFamily="2" charset="2"/>
              </a:rPr>
              <a:t>Neighbor: OC C = 30/6  5</a:t>
            </a:r>
            <a:endParaRPr lang="en-US" dirty="0" smtClean="0"/>
          </a:p>
          <a:p>
            <a:endParaRPr lang="en-US" dirty="0"/>
          </a:p>
        </p:txBody>
      </p:sp>
      <p:sp>
        <p:nvSpPr>
          <p:cNvPr id="26" name="Oval 25"/>
          <p:cNvSpPr/>
          <p:nvPr/>
        </p:nvSpPr>
        <p:spPr>
          <a:xfrm>
            <a:off x="2514600" y="50292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048000" y="41910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rot="16200000" flipV="1">
            <a:off x="2819400" y="5562600"/>
            <a:ext cx="990600" cy="533400"/>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V="1">
            <a:off x="2667003" y="5410202"/>
            <a:ext cx="1752598" cy="76198"/>
          </a:xfrm>
          <a:prstGeom prst="straightConnector1">
            <a:avLst/>
          </a:prstGeom>
          <a:ln w="127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43000" y="6248400"/>
            <a:ext cx="6878806" cy="369332"/>
          </a:xfrm>
          <a:prstGeom prst="rect">
            <a:avLst/>
          </a:prstGeom>
          <a:noFill/>
        </p:spPr>
        <p:txBody>
          <a:bodyPr wrap="none" rtlCol="0">
            <a:spAutoFit/>
          </a:bodyPr>
          <a:lstStyle/>
          <a:p>
            <a:r>
              <a:rPr lang="en-US" dirty="0" smtClean="0">
                <a:solidFill>
                  <a:schemeClr val="accent6">
                    <a:lumMod val="75000"/>
                  </a:schemeClr>
                </a:solidFill>
              </a:rPr>
              <a:t>Lowest Opportunity Cost Determines good used for Specialization</a:t>
            </a:r>
            <a:endParaRPr lang="en-US"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par>
                                <p:cTn id="8" presetID="1"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childTnLst>
                          </p:cTn>
                        </p:par>
                        <p:par>
                          <p:cTn id="18" fill="hold">
                            <p:stCondLst>
                              <p:cond delay="500"/>
                            </p:stCondLst>
                            <p:childTnLst>
                              <p:par>
                                <p:cTn id="19" presetID="23" presetClass="entr" presetSubtype="16" fill="hold" nodeType="afterEffect">
                                  <p:stCondLst>
                                    <p:cond delay="200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par>
                          <p:cTn id="23" fill="hold">
                            <p:stCondLst>
                              <p:cond delay="3000"/>
                            </p:stCondLst>
                            <p:childTnLst>
                              <p:par>
                                <p:cTn id="24" presetID="23" presetClass="entr" presetSubtype="16"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childTnLst>
                                </p:cTn>
                              </p:par>
                            </p:childTnLst>
                          </p:cTn>
                        </p:par>
                        <p:par>
                          <p:cTn id="28" fill="hold">
                            <p:stCondLst>
                              <p:cond delay="3500"/>
                            </p:stCondLst>
                            <p:childTnLst>
                              <p:par>
                                <p:cTn id="29" presetID="2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5" grpId="0"/>
      <p:bldP spid="26" grpId="0" animBg="1"/>
      <p:bldP spid="27" grpId="0" animBg="1"/>
      <p:bldP spid="3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3"/>
          <p:cNvPicPr>
            <a:picLocks noChangeAspect="1" noChangeArrowheads="1"/>
          </p:cNvPicPr>
          <p:nvPr/>
        </p:nvPicPr>
        <p:blipFill>
          <a:blip r:embed="rId2"/>
          <a:srcRect t="9781" r="47331" b="33907"/>
          <a:stretch>
            <a:fillRect/>
          </a:stretch>
        </p:blipFill>
        <p:spPr bwMode="auto">
          <a:xfrm>
            <a:off x="228600" y="914400"/>
            <a:ext cx="8686800" cy="5804665"/>
          </a:xfrm>
          <a:prstGeom prst="rect">
            <a:avLst/>
          </a:prstGeom>
          <a:noFill/>
          <a:ln w="9525">
            <a:noFill/>
            <a:miter lim="800000"/>
            <a:headEnd/>
            <a:tailEnd/>
          </a:ln>
        </p:spPr>
      </p:pic>
      <p:sp>
        <p:nvSpPr>
          <p:cNvPr id="7" name="Rectangle 6"/>
          <p:cNvSpPr/>
          <p:nvPr/>
        </p:nvSpPr>
        <p:spPr>
          <a:xfrm>
            <a:off x="152400" y="838200"/>
            <a:ext cx="4648200" cy="5562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smtClean="0"/>
              <a:t>Gain from Trade EXAMPLE 2</a:t>
            </a:r>
            <a:endParaRPr lang="en-US" dirty="0"/>
          </a:p>
        </p:txBody>
      </p:sp>
      <p:pic>
        <p:nvPicPr>
          <p:cNvPr id="4" name="Picture 3"/>
          <p:cNvPicPr>
            <a:picLocks noChangeAspect="1" noChangeArrowheads="1"/>
          </p:cNvPicPr>
          <p:nvPr/>
        </p:nvPicPr>
        <p:blipFill>
          <a:blip r:embed="rId2"/>
          <a:srcRect l="3696" t="32654" r="74128" b="63389"/>
          <a:stretch>
            <a:fillRect/>
          </a:stretch>
        </p:blipFill>
        <p:spPr bwMode="auto">
          <a:xfrm>
            <a:off x="152400" y="1371600"/>
            <a:ext cx="4783015" cy="533400"/>
          </a:xfrm>
          <a:prstGeom prst="rect">
            <a:avLst/>
          </a:prstGeom>
          <a:noFill/>
          <a:ln w="9525">
            <a:noFill/>
            <a:miter lim="800000"/>
            <a:headEnd/>
            <a:tailEnd/>
          </a:ln>
        </p:spPr>
      </p:pic>
      <p:graphicFrame>
        <p:nvGraphicFramePr>
          <p:cNvPr id="5" name="Table 4"/>
          <p:cNvGraphicFramePr>
            <a:graphicFrameLocks noGrp="1"/>
          </p:cNvGraphicFramePr>
          <p:nvPr/>
        </p:nvGraphicFramePr>
        <p:xfrm>
          <a:off x="609600" y="4343400"/>
          <a:ext cx="3657600" cy="1691640"/>
        </p:xfrm>
        <a:graphic>
          <a:graphicData uri="http://schemas.openxmlformats.org/drawingml/2006/table">
            <a:tbl>
              <a:tblPr firstRow="1" bandRow="1">
                <a:tableStyleId>{5C22544A-7EE6-4342-B048-85BDC9FD1C3A}</a:tableStyleId>
              </a:tblPr>
              <a:tblGrid>
                <a:gridCol w="1219200"/>
                <a:gridCol w="1219200"/>
                <a:gridCol w="1219200"/>
              </a:tblGrid>
              <a:tr h="370840">
                <a:tc gridSpan="3">
                  <a:txBody>
                    <a:bodyPr/>
                    <a:lstStyle/>
                    <a:p>
                      <a:pPr algn="ctr"/>
                      <a:r>
                        <a:rPr lang="en-US" dirty="0" smtClean="0">
                          <a:solidFill>
                            <a:schemeClr val="tx1"/>
                          </a:solidFill>
                        </a:rPr>
                        <a:t>Production </a:t>
                      </a:r>
                    </a:p>
                    <a:p>
                      <a:pPr algn="ctr"/>
                      <a:r>
                        <a:rPr lang="en-US" dirty="0" smtClean="0">
                          <a:solidFill>
                            <a:schemeClr val="tx1"/>
                          </a:solidFill>
                        </a:rPr>
                        <a:t>With Trade Agreement</a:t>
                      </a:r>
                      <a:endParaRPr lang="en-US" dirty="0">
                        <a:solidFill>
                          <a:schemeClr val="tx1"/>
                        </a:solidFill>
                      </a:endParaRPr>
                    </a:p>
                  </a:txBody>
                  <a:tcPr/>
                </a:tc>
                <a:tc hMerge="1">
                  <a:txBody>
                    <a:bodyPr/>
                    <a:lstStyle/>
                    <a:p>
                      <a:pPr algn="ctr"/>
                      <a:endParaRPr lang="en-US" dirty="0">
                        <a:solidFill>
                          <a:schemeClr val="tx1"/>
                        </a:solidFill>
                      </a:endParaRPr>
                    </a:p>
                  </a:txBody>
                  <a:tcPr/>
                </a:tc>
                <a:tc hMerge="1">
                  <a:txBody>
                    <a:bodyPr/>
                    <a:lstStyle/>
                    <a:p>
                      <a:pPr algn="ctr"/>
                      <a:endParaRPr lang="en-US" dirty="0">
                        <a:solidFill>
                          <a:schemeClr val="tx1"/>
                        </a:solidFill>
                      </a:endParaRPr>
                    </a:p>
                  </a:txBody>
                  <a:tcPr/>
                </a:tc>
              </a:tr>
              <a:tr h="370840">
                <a:tc>
                  <a:txBody>
                    <a:bodyPr/>
                    <a:lstStyle/>
                    <a:p>
                      <a:endParaRPr lang="en-US" dirty="0"/>
                    </a:p>
                  </a:txBody>
                  <a:tcPr/>
                </a:tc>
                <a:tc>
                  <a:txBody>
                    <a:bodyPr/>
                    <a:lstStyle/>
                    <a:p>
                      <a:pPr algn="ctr"/>
                      <a:r>
                        <a:rPr lang="en-US" dirty="0" smtClean="0">
                          <a:solidFill>
                            <a:schemeClr val="tx1"/>
                          </a:solidFill>
                        </a:rPr>
                        <a:t>You</a:t>
                      </a:r>
                      <a:endParaRPr lang="en-US" dirty="0">
                        <a:solidFill>
                          <a:schemeClr val="tx1"/>
                        </a:solidFill>
                      </a:endParaRPr>
                    </a:p>
                  </a:txBody>
                  <a:tcPr/>
                </a:tc>
                <a:tc>
                  <a:txBody>
                    <a:bodyPr/>
                    <a:lstStyle/>
                    <a:p>
                      <a:pPr algn="ctr"/>
                      <a:r>
                        <a:rPr lang="en-US" dirty="0" smtClean="0">
                          <a:solidFill>
                            <a:schemeClr val="tx1"/>
                          </a:solidFill>
                        </a:rPr>
                        <a:t>Neighbor</a:t>
                      </a:r>
                      <a:endParaRPr lang="en-US" dirty="0">
                        <a:solidFill>
                          <a:schemeClr val="tx1"/>
                        </a:solidFill>
                      </a:endParaRPr>
                    </a:p>
                  </a:txBody>
                  <a:tcPr/>
                </a:tc>
              </a:tr>
              <a:tr h="370840">
                <a:tc>
                  <a:txBody>
                    <a:bodyPr/>
                    <a:lstStyle/>
                    <a:p>
                      <a:r>
                        <a:rPr lang="en-US" dirty="0" smtClean="0"/>
                        <a:t>Bananas</a:t>
                      </a:r>
                      <a:endParaRPr lang="en-US" dirty="0"/>
                    </a:p>
                  </a:txBody>
                  <a:tcPr/>
                </a:tc>
                <a:tc>
                  <a:txBody>
                    <a:bodyPr/>
                    <a:lstStyle/>
                    <a:p>
                      <a:pPr algn="ctr"/>
                      <a:r>
                        <a:rPr lang="en-US" dirty="0" smtClean="0"/>
                        <a:t>15</a:t>
                      </a:r>
                      <a:endParaRPr lang="en-US" dirty="0"/>
                    </a:p>
                  </a:txBody>
                  <a:tcPr/>
                </a:tc>
                <a:tc>
                  <a:txBody>
                    <a:bodyPr/>
                    <a:lstStyle/>
                    <a:p>
                      <a:pPr algn="ctr"/>
                      <a:r>
                        <a:rPr lang="en-US" dirty="0" smtClean="0"/>
                        <a:t>15</a:t>
                      </a:r>
                      <a:endParaRPr lang="en-US" dirty="0"/>
                    </a:p>
                  </a:txBody>
                  <a:tcPr/>
                </a:tc>
              </a:tr>
              <a:tr h="370840">
                <a:tc>
                  <a:txBody>
                    <a:bodyPr/>
                    <a:lstStyle/>
                    <a:p>
                      <a:r>
                        <a:rPr lang="en-US" dirty="0" smtClean="0"/>
                        <a:t>Coconuts</a:t>
                      </a:r>
                      <a:endParaRPr lang="en-US" dirty="0"/>
                    </a:p>
                  </a:txBody>
                  <a:tcPr/>
                </a:tc>
                <a:tc>
                  <a:txBody>
                    <a:bodyPr/>
                    <a:lstStyle/>
                    <a:p>
                      <a:pPr algn="ctr"/>
                      <a:r>
                        <a:rPr lang="en-US" dirty="0" smtClean="0"/>
                        <a:t>12</a:t>
                      </a:r>
                      <a:endParaRPr lang="en-US" dirty="0"/>
                    </a:p>
                  </a:txBody>
                  <a:tcPr/>
                </a:tc>
                <a:tc>
                  <a:txBody>
                    <a:bodyPr/>
                    <a:lstStyle/>
                    <a:p>
                      <a:pPr algn="ctr"/>
                      <a:r>
                        <a:rPr lang="en-US" dirty="0" smtClean="0"/>
                        <a:t>12</a:t>
                      </a:r>
                      <a:endParaRPr lang="en-US" dirty="0"/>
                    </a:p>
                  </a:txBody>
                  <a:tcPr/>
                </a:tc>
              </a:tr>
            </a:tbl>
          </a:graphicData>
        </a:graphic>
      </p:graphicFrame>
      <p:graphicFrame>
        <p:nvGraphicFramePr>
          <p:cNvPr id="8" name="Table 7"/>
          <p:cNvGraphicFramePr>
            <a:graphicFrameLocks noGrp="1"/>
          </p:cNvGraphicFramePr>
          <p:nvPr/>
        </p:nvGraphicFramePr>
        <p:xfrm>
          <a:off x="609600" y="2057400"/>
          <a:ext cx="3657600" cy="1691640"/>
        </p:xfrm>
        <a:graphic>
          <a:graphicData uri="http://schemas.openxmlformats.org/drawingml/2006/table">
            <a:tbl>
              <a:tblPr firstRow="1" bandRow="1">
                <a:tableStyleId>{5C22544A-7EE6-4342-B048-85BDC9FD1C3A}</a:tableStyleId>
              </a:tblPr>
              <a:tblGrid>
                <a:gridCol w="1219200"/>
                <a:gridCol w="1219200"/>
                <a:gridCol w="1219200"/>
              </a:tblGrid>
              <a:tr h="370840">
                <a:tc gridSpan="3">
                  <a:txBody>
                    <a:bodyPr/>
                    <a:lstStyle/>
                    <a:p>
                      <a:pPr algn="ctr"/>
                      <a:r>
                        <a:rPr lang="en-US" dirty="0" smtClean="0">
                          <a:solidFill>
                            <a:schemeClr val="tx1"/>
                          </a:solidFill>
                        </a:rPr>
                        <a:t>Trade Agreement:</a:t>
                      </a:r>
                    </a:p>
                    <a:p>
                      <a:pPr algn="ctr"/>
                      <a:r>
                        <a:rPr lang="en-US" dirty="0" smtClean="0">
                          <a:solidFill>
                            <a:schemeClr val="tx1"/>
                          </a:solidFill>
                        </a:rPr>
                        <a:t>½ production for</a:t>
                      </a:r>
                      <a:r>
                        <a:rPr lang="en-US" baseline="0" dirty="0" smtClean="0">
                          <a:solidFill>
                            <a:schemeClr val="tx1"/>
                          </a:solidFill>
                        </a:rPr>
                        <a:t> ½ production</a:t>
                      </a:r>
                      <a:endParaRPr lang="en-US" dirty="0">
                        <a:solidFill>
                          <a:schemeClr val="tx1"/>
                        </a:solidFill>
                      </a:endParaRPr>
                    </a:p>
                  </a:txBody>
                  <a:tcPr/>
                </a:tc>
                <a:tc hMerge="1">
                  <a:txBody>
                    <a:bodyPr/>
                    <a:lstStyle/>
                    <a:p>
                      <a:pPr algn="ctr"/>
                      <a:endParaRPr lang="en-US" dirty="0">
                        <a:solidFill>
                          <a:schemeClr val="tx1"/>
                        </a:solidFill>
                      </a:endParaRPr>
                    </a:p>
                  </a:txBody>
                  <a:tcPr/>
                </a:tc>
                <a:tc hMerge="1">
                  <a:txBody>
                    <a:bodyPr/>
                    <a:lstStyle/>
                    <a:p>
                      <a:pPr algn="ctr"/>
                      <a:endParaRPr lang="en-US" dirty="0">
                        <a:solidFill>
                          <a:schemeClr val="tx1"/>
                        </a:solidFill>
                      </a:endParaRPr>
                    </a:p>
                  </a:txBody>
                  <a:tcPr/>
                </a:tc>
              </a:tr>
              <a:tr h="370840">
                <a:tc>
                  <a:txBody>
                    <a:bodyPr/>
                    <a:lstStyle/>
                    <a:p>
                      <a:endParaRPr lang="en-US" dirty="0"/>
                    </a:p>
                  </a:txBody>
                  <a:tcPr/>
                </a:tc>
                <a:tc>
                  <a:txBody>
                    <a:bodyPr/>
                    <a:lstStyle/>
                    <a:p>
                      <a:r>
                        <a:rPr lang="en-US" dirty="0" smtClean="0">
                          <a:solidFill>
                            <a:schemeClr val="tx1"/>
                          </a:solidFill>
                        </a:rPr>
                        <a:t>You</a:t>
                      </a:r>
                      <a:endParaRPr lang="en-US" dirty="0">
                        <a:solidFill>
                          <a:schemeClr val="tx1"/>
                        </a:solidFill>
                      </a:endParaRPr>
                    </a:p>
                  </a:txBody>
                  <a:tcPr/>
                </a:tc>
                <a:tc>
                  <a:txBody>
                    <a:bodyPr/>
                    <a:lstStyle/>
                    <a:p>
                      <a:r>
                        <a:rPr lang="en-US" dirty="0" smtClean="0">
                          <a:solidFill>
                            <a:schemeClr val="tx1"/>
                          </a:solidFill>
                        </a:rPr>
                        <a:t>Neighbor</a:t>
                      </a:r>
                      <a:endParaRPr lang="en-US" dirty="0">
                        <a:solidFill>
                          <a:schemeClr val="tx1"/>
                        </a:solidFill>
                      </a:endParaRPr>
                    </a:p>
                  </a:txBody>
                  <a:tcPr/>
                </a:tc>
              </a:tr>
              <a:tr h="370840">
                <a:tc>
                  <a:txBody>
                    <a:bodyPr/>
                    <a:lstStyle/>
                    <a:p>
                      <a:r>
                        <a:rPr lang="en-US" dirty="0" smtClean="0"/>
                        <a:t>Bananas</a:t>
                      </a:r>
                      <a:endParaRPr lang="en-US" dirty="0"/>
                    </a:p>
                  </a:txBody>
                  <a:tcPr/>
                </a:tc>
                <a:tc>
                  <a:txBody>
                    <a:bodyPr/>
                    <a:lstStyle/>
                    <a:p>
                      <a:r>
                        <a:rPr lang="en-US" dirty="0" smtClean="0"/>
                        <a:t>30/2</a:t>
                      </a:r>
                      <a:endParaRPr lang="en-US" dirty="0"/>
                    </a:p>
                  </a:txBody>
                  <a:tcPr/>
                </a:tc>
                <a:tc>
                  <a:txBody>
                    <a:bodyPr/>
                    <a:lstStyle/>
                    <a:p>
                      <a:r>
                        <a:rPr lang="en-US" dirty="0" smtClean="0"/>
                        <a:t>30/2</a:t>
                      </a:r>
                      <a:endParaRPr lang="en-US" dirty="0"/>
                    </a:p>
                  </a:txBody>
                  <a:tcPr/>
                </a:tc>
              </a:tr>
              <a:tr h="370840">
                <a:tc>
                  <a:txBody>
                    <a:bodyPr/>
                    <a:lstStyle/>
                    <a:p>
                      <a:r>
                        <a:rPr lang="en-US" dirty="0" smtClean="0"/>
                        <a:t>Coconuts</a:t>
                      </a:r>
                      <a:endParaRPr lang="en-US" dirty="0"/>
                    </a:p>
                  </a:txBody>
                  <a:tcPr/>
                </a:tc>
                <a:tc>
                  <a:txBody>
                    <a:bodyPr/>
                    <a:lstStyle/>
                    <a:p>
                      <a:r>
                        <a:rPr lang="en-US" dirty="0" smtClean="0"/>
                        <a:t>24/2</a:t>
                      </a:r>
                      <a:endParaRPr lang="en-US" dirty="0"/>
                    </a:p>
                  </a:txBody>
                  <a:tcPr/>
                </a:tc>
                <a:tc>
                  <a:txBody>
                    <a:bodyPr/>
                    <a:lstStyle/>
                    <a:p>
                      <a:r>
                        <a:rPr lang="en-US" dirty="0" smtClean="0"/>
                        <a:t>24/2</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3" presetClass="entr" presetSubtype="10" fill="hold"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3"/>
          <p:cNvPicPr>
            <a:picLocks noChangeAspect="1" noChangeArrowheads="1"/>
          </p:cNvPicPr>
          <p:nvPr/>
        </p:nvPicPr>
        <p:blipFill>
          <a:blip r:embed="rId2"/>
          <a:srcRect t="9781" r="47331" b="33907"/>
          <a:stretch>
            <a:fillRect/>
          </a:stretch>
        </p:blipFill>
        <p:spPr bwMode="auto">
          <a:xfrm>
            <a:off x="228600" y="914400"/>
            <a:ext cx="8686800" cy="5804665"/>
          </a:xfrm>
          <a:prstGeom prst="rect">
            <a:avLst/>
          </a:prstGeom>
          <a:noFill/>
          <a:ln w="9525">
            <a:noFill/>
            <a:miter lim="800000"/>
            <a:headEnd/>
            <a:tailEnd/>
          </a:ln>
        </p:spPr>
      </p:pic>
      <p:sp>
        <p:nvSpPr>
          <p:cNvPr id="6" name="Title 5"/>
          <p:cNvSpPr>
            <a:spLocks noGrp="1"/>
          </p:cNvSpPr>
          <p:nvPr>
            <p:ph type="title"/>
          </p:nvPr>
        </p:nvSpPr>
        <p:spPr/>
        <p:txBody>
          <a:bodyPr/>
          <a:lstStyle/>
          <a:p>
            <a:r>
              <a:rPr lang="en-US" dirty="0" smtClean="0"/>
              <a:t>Gain from Trade EXAMPLE 2</a:t>
            </a:r>
            <a:endParaRPr lang="en-US" dirty="0"/>
          </a:p>
        </p:txBody>
      </p:sp>
      <p:pic>
        <p:nvPicPr>
          <p:cNvPr id="4" name="Picture 3"/>
          <p:cNvPicPr>
            <a:picLocks noChangeAspect="1" noChangeArrowheads="1"/>
          </p:cNvPicPr>
          <p:nvPr/>
        </p:nvPicPr>
        <p:blipFill>
          <a:blip r:embed="rId2"/>
          <a:srcRect l="3696" t="36611" r="74128" b="49257"/>
          <a:stretch>
            <a:fillRect/>
          </a:stretch>
        </p:blipFill>
        <p:spPr bwMode="auto">
          <a:xfrm>
            <a:off x="152400" y="838200"/>
            <a:ext cx="4783015" cy="1905000"/>
          </a:xfrm>
          <a:prstGeom prst="rect">
            <a:avLst/>
          </a:prstGeom>
          <a:noFill/>
          <a:ln w="9525">
            <a:noFill/>
            <a:miter lim="800000"/>
            <a:headEnd/>
            <a:tailEnd/>
          </a:ln>
        </p:spPr>
      </p:pic>
      <p:sp>
        <p:nvSpPr>
          <p:cNvPr id="9" name="Explosion 2 8"/>
          <p:cNvSpPr/>
          <p:nvPr/>
        </p:nvSpPr>
        <p:spPr>
          <a:xfrm>
            <a:off x="3200400" y="4648200"/>
            <a:ext cx="5943600" cy="18288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smtClean="0">
              <a:solidFill>
                <a:schemeClr val="tx1"/>
              </a:solidFill>
            </a:endParaRPr>
          </a:p>
          <a:p>
            <a:r>
              <a:rPr lang="en-US" b="1" dirty="0" smtClean="0">
                <a:solidFill>
                  <a:schemeClr val="tx1"/>
                </a:solidFill>
              </a:rPr>
              <a:t>So Both of you are</a:t>
            </a:r>
          </a:p>
          <a:p>
            <a:pPr algn="ctr"/>
            <a:r>
              <a:rPr lang="en-US" b="1" dirty="0" smtClean="0">
                <a:solidFill>
                  <a:schemeClr val="tx1"/>
                </a:solidFill>
              </a:rPr>
              <a:t> better off with Trade</a:t>
            </a:r>
          </a:p>
          <a:p>
            <a:pPr algn="ctr"/>
            <a:endParaRPr lang="en-US" dirty="0">
              <a:solidFill>
                <a:schemeClr val="tx1"/>
              </a:solidFill>
            </a:endParaRPr>
          </a:p>
        </p:txBody>
      </p:sp>
      <p:graphicFrame>
        <p:nvGraphicFramePr>
          <p:cNvPr id="5" name="Table 4"/>
          <p:cNvGraphicFramePr>
            <a:graphicFrameLocks noGrp="1"/>
          </p:cNvGraphicFramePr>
          <p:nvPr/>
        </p:nvGraphicFramePr>
        <p:xfrm>
          <a:off x="381000" y="4724400"/>
          <a:ext cx="3657600" cy="1691640"/>
        </p:xfrm>
        <a:graphic>
          <a:graphicData uri="http://schemas.openxmlformats.org/drawingml/2006/table">
            <a:tbl>
              <a:tblPr firstRow="1" bandRow="1">
                <a:tableStyleId>{5C22544A-7EE6-4342-B048-85BDC9FD1C3A}</a:tableStyleId>
              </a:tblPr>
              <a:tblGrid>
                <a:gridCol w="1219200"/>
                <a:gridCol w="1219200"/>
                <a:gridCol w="1219200"/>
              </a:tblGrid>
              <a:tr h="370840">
                <a:tc gridSpan="3">
                  <a:txBody>
                    <a:bodyPr/>
                    <a:lstStyle/>
                    <a:p>
                      <a:pPr algn="ctr"/>
                      <a:r>
                        <a:rPr lang="en-US" dirty="0" smtClean="0">
                          <a:solidFill>
                            <a:schemeClr val="tx1"/>
                          </a:solidFill>
                        </a:rPr>
                        <a:t>Production GAINS</a:t>
                      </a:r>
                    </a:p>
                    <a:p>
                      <a:pPr algn="ctr"/>
                      <a:r>
                        <a:rPr lang="en-US" dirty="0" smtClean="0">
                          <a:solidFill>
                            <a:schemeClr val="tx1"/>
                          </a:solidFill>
                        </a:rPr>
                        <a:t>From Trade</a:t>
                      </a:r>
                      <a:endParaRPr lang="en-US" dirty="0">
                        <a:solidFill>
                          <a:schemeClr val="tx1"/>
                        </a:solidFill>
                      </a:endParaRPr>
                    </a:p>
                  </a:txBody>
                  <a:tcPr/>
                </a:tc>
                <a:tc hMerge="1">
                  <a:txBody>
                    <a:bodyPr/>
                    <a:lstStyle/>
                    <a:p>
                      <a:pPr algn="ctr"/>
                      <a:endParaRPr lang="en-US" dirty="0">
                        <a:solidFill>
                          <a:schemeClr val="tx1"/>
                        </a:solidFill>
                      </a:endParaRPr>
                    </a:p>
                  </a:txBody>
                  <a:tcPr/>
                </a:tc>
                <a:tc hMerge="1">
                  <a:txBody>
                    <a:bodyPr/>
                    <a:lstStyle/>
                    <a:p>
                      <a:pPr algn="ctr"/>
                      <a:endParaRPr lang="en-US" dirty="0">
                        <a:solidFill>
                          <a:schemeClr val="tx1"/>
                        </a:solidFill>
                      </a:endParaRPr>
                    </a:p>
                  </a:txBody>
                  <a:tcPr/>
                </a:tc>
              </a:tr>
              <a:tr h="370840">
                <a:tc>
                  <a:txBody>
                    <a:bodyPr/>
                    <a:lstStyle/>
                    <a:p>
                      <a:endParaRPr lang="en-US" dirty="0"/>
                    </a:p>
                  </a:txBody>
                  <a:tcPr/>
                </a:tc>
                <a:tc>
                  <a:txBody>
                    <a:bodyPr/>
                    <a:lstStyle/>
                    <a:p>
                      <a:pPr algn="ctr"/>
                      <a:r>
                        <a:rPr lang="en-US" dirty="0" smtClean="0">
                          <a:solidFill>
                            <a:schemeClr val="tx1"/>
                          </a:solidFill>
                        </a:rPr>
                        <a:t>You</a:t>
                      </a:r>
                      <a:endParaRPr lang="en-US" dirty="0">
                        <a:solidFill>
                          <a:schemeClr val="tx1"/>
                        </a:solidFill>
                      </a:endParaRPr>
                    </a:p>
                  </a:txBody>
                  <a:tcPr/>
                </a:tc>
                <a:tc>
                  <a:txBody>
                    <a:bodyPr/>
                    <a:lstStyle/>
                    <a:p>
                      <a:pPr algn="ctr"/>
                      <a:r>
                        <a:rPr lang="en-US" dirty="0" smtClean="0">
                          <a:solidFill>
                            <a:schemeClr val="tx1"/>
                          </a:solidFill>
                        </a:rPr>
                        <a:t>Neighbor</a:t>
                      </a:r>
                      <a:endParaRPr lang="en-US" dirty="0">
                        <a:solidFill>
                          <a:schemeClr val="tx1"/>
                        </a:solidFill>
                      </a:endParaRPr>
                    </a:p>
                  </a:txBody>
                  <a:tcPr/>
                </a:tc>
              </a:tr>
              <a:tr h="370840">
                <a:tc>
                  <a:txBody>
                    <a:bodyPr/>
                    <a:lstStyle/>
                    <a:p>
                      <a:r>
                        <a:rPr lang="en-US" dirty="0" smtClean="0"/>
                        <a:t>Bananas</a:t>
                      </a:r>
                      <a:endParaRPr lang="en-US" dirty="0"/>
                    </a:p>
                  </a:txBody>
                  <a:tcPr/>
                </a:tc>
                <a:tc>
                  <a:txBody>
                    <a:bodyPr/>
                    <a:lstStyle/>
                    <a:p>
                      <a:pPr algn="ctr"/>
                      <a:r>
                        <a:rPr lang="en-US" dirty="0" smtClean="0"/>
                        <a:t>11</a:t>
                      </a:r>
                      <a:endParaRPr lang="en-US" dirty="0"/>
                    </a:p>
                  </a:txBody>
                  <a:tcPr/>
                </a:tc>
                <a:tc>
                  <a:txBody>
                    <a:bodyPr/>
                    <a:lstStyle/>
                    <a:p>
                      <a:pPr algn="ctr"/>
                      <a:r>
                        <a:rPr lang="en-US" dirty="0" smtClean="0"/>
                        <a:t>10</a:t>
                      </a:r>
                      <a:endParaRPr lang="en-US" dirty="0"/>
                    </a:p>
                  </a:txBody>
                  <a:tcPr/>
                </a:tc>
              </a:tr>
              <a:tr h="370840">
                <a:tc>
                  <a:txBody>
                    <a:bodyPr/>
                    <a:lstStyle/>
                    <a:p>
                      <a:r>
                        <a:rPr lang="en-US" dirty="0" smtClean="0"/>
                        <a:t>Coconuts</a:t>
                      </a:r>
                      <a:endParaRPr lang="en-US" dirty="0"/>
                    </a:p>
                  </a:txBody>
                  <a:tcPr/>
                </a:tc>
                <a:tc>
                  <a:txBody>
                    <a:bodyPr/>
                    <a:lstStyle/>
                    <a:p>
                      <a:pPr algn="ctr"/>
                      <a:r>
                        <a:rPr lang="en-US" dirty="0" smtClean="0"/>
                        <a:t>4</a:t>
                      </a:r>
                      <a:endParaRPr lang="en-US" dirty="0"/>
                    </a:p>
                  </a:txBody>
                  <a:tcPr/>
                </a:tc>
                <a:tc>
                  <a:txBody>
                    <a:bodyPr/>
                    <a:lstStyle/>
                    <a:p>
                      <a:pPr algn="ctr"/>
                      <a:r>
                        <a:rPr lang="en-US" dirty="0" smtClean="0"/>
                        <a:t>7</a:t>
                      </a:r>
                      <a:endParaRPr lang="en-US" dirty="0"/>
                    </a:p>
                  </a:txBody>
                  <a:tcPr/>
                </a:tc>
              </a:tr>
            </a:tbl>
          </a:graphicData>
        </a:graphic>
      </p:graphicFrame>
      <p:graphicFrame>
        <p:nvGraphicFramePr>
          <p:cNvPr id="10" name="Table 9"/>
          <p:cNvGraphicFramePr>
            <a:graphicFrameLocks noGrp="1"/>
          </p:cNvGraphicFramePr>
          <p:nvPr/>
        </p:nvGraphicFramePr>
        <p:xfrm>
          <a:off x="381000" y="2895600"/>
          <a:ext cx="3657600" cy="1691640"/>
        </p:xfrm>
        <a:graphic>
          <a:graphicData uri="http://schemas.openxmlformats.org/drawingml/2006/table">
            <a:tbl>
              <a:tblPr firstRow="1" bandRow="1">
                <a:tableStyleId>{5C22544A-7EE6-4342-B048-85BDC9FD1C3A}</a:tableStyleId>
              </a:tblPr>
              <a:tblGrid>
                <a:gridCol w="1219200"/>
                <a:gridCol w="1219200"/>
                <a:gridCol w="1219200"/>
              </a:tblGrid>
              <a:tr h="370840">
                <a:tc gridSpan="3">
                  <a:txBody>
                    <a:bodyPr/>
                    <a:lstStyle/>
                    <a:p>
                      <a:pPr algn="ctr"/>
                      <a:r>
                        <a:rPr lang="en-US" dirty="0" smtClean="0">
                          <a:solidFill>
                            <a:schemeClr val="tx1"/>
                          </a:solidFill>
                        </a:rPr>
                        <a:t>Production GAINS</a:t>
                      </a:r>
                    </a:p>
                    <a:p>
                      <a:pPr algn="ctr"/>
                      <a:r>
                        <a:rPr lang="en-US" dirty="0" smtClean="0">
                          <a:solidFill>
                            <a:schemeClr val="tx1"/>
                          </a:solidFill>
                        </a:rPr>
                        <a:t>Calculation</a:t>
                      </a:r>
                      <a:endParaRPr lang="en-US" dirty="0">
                        <a:solidFill>
                          <a:schemeClr val="tx1"/>
                        </a:solidFill>
                      </a:endParaRPr>
                    </a:p>
                  </a:txBody>
                  <a:tcPr/>
                </a:tc>
                <a:tc hMerge="1">
                  <a:txBody>
                    <a:bodyPr/>
                    <a:lstStyle/>
                    <a:p>
                      <a:pPr algn="ctr"/>
                      <a:endParaRPr lang="en-US" dirty="0">
                        <a:solidFill>
                          <a:schemeClr val="tx1"/>
                        </a:solidFill>
                      </a:endParaRPr>
                    </a:p>
                  </a:txBody>
                  <a:tcPr/>
                </a:tc>
                <a:tc hMerge="1">
                  <a:txBody>
                    <a:bodyPr/>
                    <a:lstStyle/>
                    <a:p>
                      <a:pPr algn="ctr"/>
                      <a:endParaRPr lang="en-US" dirty="0">
                        <a:solidFill>
                          <a:schemeClr val="tx1"/>
                        </a:solidFill>
                      </a:endParaRPr>
                    </a:p>
                  </a:txBody>
                  <a:tcPr/>
                </a:tc>
              </a:tr>
              <a:tr h="370840">
                <a:tc>
                  <a:txBody>
                    <a:bodyPr/>
                    <a:lstStyle/>
                    <a:p>
                      <a:endParaRPr lang="en-US" dirty="0"/>
                    </a:p>
                  </a:txBody>
                  <a:tcPr/>
                </a:tc>
                <a:tc>
                  <a:txBody>
                    <a:bodyPr/>
                    <a:lstStyle/>
                    <a:p>
                      <a:pPr algn="ctr"/>
                      <a:r>
                        <a:rPr lang="en-US" dirty="0" smtClean="0">
                          <a:solidFill>
                            <a:schemeClr val="tx1"/>
                          </a:solidFill>
                        </a:rPr>
                        <a:t>You</a:t>
                      </a:r>
                      <a:endParaRPr lang="en-US" dirty="0">
                        <a:solidFill>
                          <a:schemeClr val="tx1"/>
                        </a:solidFill>
                      </a:endParaRPr>
                    </a:p>
                  </a:txBody>
                  <a:tcPr/>
                </a:tc>
                <a:tc>
                  <a:txBody>
                    <a:bodyPr/>
                    <a:lstStyle/>
                    <a:p>
                      <a:pPr algn="ctr"/>
                      <a:r>
                        <a:rPr lang="en-US" dirty="0" smtClean="0">
                          <a:solidFill>
                            <a:schemeClr val="tx1"/>
                          </a:solidFill>
                        </a:rPr>
                        <a:t>Neighbor</a:t>
                      </a:r>
                      <a:endParaRPr lang="en-US" dirty="0">
                        <a:solidFill>
                          <a:schemeClr val="tx1"/>
                        </a:solidFill>
                      </a:endParaRPr>
                    </a:p>
                  </a:txBody>
                  <a:tcPr/>
                </a:tc>
              </a:tr>
              <a:tr h="370840">
                <a:tc>
                  <a:txBody>
                    <a:bodyPr/>
                    <a:lstStyle/>
                    <a:p>
                      <a:r>
                        <a:rPr lang="en-US" dirty="0" smtClean="0"/>
                        <a:t>Bananas</a:t>
                      </a:r>
                      <a:endParaRPr lang="en-US" dirty="0"/>
                    </a:p>
                  </a:txBody>
                  <a:tcPr/>
                </a:tc>
                <a:tc>
                  <a:txBody>
                    <a:bodyPr/>
                    <a:lstStyle/>
                    <a:p>
                      <a:pPr algn="ctr"/>
                      <a:r>
                        <a:rPr lang="en-US" dirty="0" smtClean="0"/>
                        <a:t>15-4</a:t>
                      </a:r>
                      <a:endParaRPr lang="en-US" dirty="0"/>
                    </a:p>
                  </a:txBody>
                  <a:tcPr/>
                </a:tc>
                <a:tc>
                  <a:txBody>
                    <a:bodyPr/>
                    <a:lstStyle/>
                    <a:p>
                      <a:pPr algn="ctr"/>
                      <a:r>
                        <a:rPr lang="en-US" dirty="0" smtClean="0"/>
                        <a:t>15-5</a:t>
                      </a:r>
                      <a:endParaRPr lang="en-US" dirty="0"/>
                    </a:p>
                  </a:txBody>
                  <a:tcPr/>
                </a:tc>
              </a:tr>
              <a:tr h="370840">
                <a:tc>
                  <a:txBody>
                    <a:bodyPr/>
                    <a:lstStyle/>
                    <a:p>
                      <a:r>
                        <a:rPr lang="en-US" dirty="0" smtClean="0"/>
                        <a:t>Coconuts</a:t>
                      </a:r>
                      <a:endParaRPr lang="en-US" dirty="0"/>
                    </a:p>
                  </a:txBody>
                  <a:tcPr/>
                </a:tc>
                <a:tc>
                  <a:txBody>
                    <a:bodyPr/>
                    <a:lstStyle/>
                    <a:p>
                      <a:pPr algn="ctr"/>
                      <a:r>
                        <a:rPr lang="en-US" dirty="0" smtClean="0"/>
                        <a:t>12-8</a:t>
                      </a:r>
                      <a:endParaRPr lang="en-US" dirty="0"/>
                    </a:p>
                  </a:txBody>
                  <a:tcPr/>
                </a:tc>
                <a:tc>
                  <a:txBody>
                    <a:bodyPr/>
                    <a:lstStyle/>
                    <a:p>
                      <a:pPr algn="ctr"/>
                      <a:r>
                        <a:rPr lang="en-US" dirty="0" smtClean="0"/>
                        <a:t>12-5</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par>
                          <p:cTn id="8" fill="hold">
                            <p:stCondLst>
                              <p:cond delay="2000"/>
                            </p:stCondLst>
                            <p:childTnLst>
                              <p:par>
                                <p:cTn id="9" presetID="8" presetClass="entr" presetSubtype="16" fill="hold" nodeType="afterEffect">
                                  <p:stCondLst>
                                    <p:cond delay="200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par>
                          <p:cTn id="12" fill="hold">
                            <p:stCondLst>
                              <p:cond delay="6000"/>
                            </p:stCondLst>
                            <p:childTnLst>
                              <p:par>
                                <p:cTn id="13" presetID="4"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1295400" y="1752600"/>
            <a:ext cx="6763646" cy="341632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 Trade is Good…</a:t>
            </a:r>
          </a:p>
          <a:p>
            <a:pPr algn="ctr"/>
            <a:endPar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about </a:t>
            </a:r>
          </a:p>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International Trade</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p:txBody>
          <a:bodyPr/>
          <a:lstStyle/>
          <a:p>
            <a:r>
              <a:rPr lang="en-US" altLang="en-US" dirty="0" smtClean="0"/>
              <a:t>OPPORTUNITY </a:t>
            </a:r>
            <a:r>
              <a:rPr lang="en-US" altLang="en-US" dirty="0"/>
              <a:t>COST</a:t>
            </a:r>
            <a:endParaRPr lang="en-CA" altLang="en-US" dirty="0"/>
          </a:p>
        </p:txBody>
      </p:sp>
      <p:sp>
        <p:nvSpPr>
          <p:cNvPr id="651267" name="Rectangle 3"/>
          <p:cNvSpPr>
            <a:spLocks noGrp="1" noChangeArrowheads="1"/>
          </p:cNvSpPr>
          <p:nvPr>
            <p:ph type="body" idx="1"/>
          </p:nvPr>
        </p:nvSpPr>
        <p:spPr/>
        <p:txBody>
          <a:bodyPr/>
          <a:lstStyle/>
          <a:p>
            <a:r>
              <a:rPr lang="en-US" altLang="en-US"/>
              <a:t>The Opportunity Cost of a Cell Phone</a:t>
            </a:r>
          </a:p>
          <a:p>
            <a:pPr lvl="1"/>
            <a:r>
              <a:rPr lang="en-US" altLang="en-US"/>
              <a:t>The opportunity cost of a cell phone is the decrease in the quantity of DVDs divided by the increase in the number of cell phones as we move along the </a:t>
            </a:r>
            <a:r>
              <a:rPr lang="en-US" altLang="en-US" i="1"/>
              <a:t>PPF.</a:t>
            </a:r>
          </a:p>
          <a:p>
            <a:pPr lvl="1"/>
            <a:r>
              <a:rPr lang="en-US" altLang="en-US"/>
              <a:t>Figure 3.4 illustrates the calculation of the opportunity cost of a cell phone.</a:t>
            </a:r>
            <a:endParaRPr lang="en-CA" altLang="en-US"/>
          </a:p>
        </p:txBody>
      </p:sp>
    </p:spTree>
  </p:cSld>
  <p:clrMapOvr>
    <a:masterClrMapping/>
  </p:clrMapOvr>
  <p:transition spd="med">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Trade</a:t>
            </a:r>
            <a:endParaRPr lang="en-US" dirty="0"/>
          </a:p>
        </p:txBody>
      </p:sp>
      <p:sp>
        <p:nvSpPr>
          <p:cNvPr id="3" name="TextBox 2"/>
          <p:cNvSpPr txBox="1"/>
          <p:nvPr/>
        </p:nvSpPr>
        <p:spPr>
          <a:xfrm>
            <a:off x="381000" y="1295400"/>
            <a:ext cx="8305800" cy="4524315"/>
          </a:xfrm>
          <a:prstGeom prst="rect">
            <a:avLst/>
          </a:prstGeom>
          <a:noFill/>
        </p:spPr>
        <p:txBody>
          <a:bodyPr wrap="square" rtlCol="0">
            <a:spAutoFit/>
          </a:bodyPr>
          <a:lstStyle/>
          <a:p>
            <a:r>
              <a:rPr lang="en-US" dirty="0" smtClean="0"/>
              <a:t>If You Want to Increase Economic Growth</a:t>
            </a:r>
          </a:p>
          <a:p>
            <a:r>
              <a:rPr lang="en-US" dirty="0" smtClean="0"/>
              <a:t>	You Must:</a:t>
            </a:r>
          </a:p>
          <a:p>
            <a:pPr lvl="3">
              <a:buFont typeface="Arial" pitchFamily="34" charset="0"/>
              <a:buChar char="•"/>
            </a:pPr>
            <a:r>
              <a:rPr lang="en-US" dirty="0" smtClean="0"/>
              <a:t>Create incentive mechanisms</a:t>
            </a:r>
          </a:p>
          <a:p>
            <a:pPr lvl="3">
              <a:buFont typeface="Arial" pitchFamily="34" charset="0"/>
              <a:buChar char="•"/>
            </a:pPr>
            <a:r>
              <a:rPr lang="en-US" dirty="0" smtClean="0"/>
              <a:t>Encourage savings</a:t>
            </a:r>
          </a:p>
          <a:p>
            <a:pPr lvl="3">
              <a:buFont typeface="Arial" pitchFamily="34" charset="0"/>
              <a:buChar char="•"/>
            </a:pPr>
            <a:r>
              <a:rPr lang="en-US" dirty="0" smtClean="0"/>
              <a:t>Encourage research development</a:t>
            </a:r>
          </a:p>
          <a:p>
            <a:pPr lvl="3">
              <a:buFont typeface="Arial" pitchFamily="34" charset="0"/>
              <a:buChar char="•"/>
            </a:pPr>
            <a:r>
              <a:rPr lang="en-US" dirty="0" smtClean="0"/>
              <a:t>Improve the quality of education</a:t>
            </a:r>
          </a:p>
          <a:p>
            <a:pPr lvl="3">
              <a:buFont typeface="Arial" pitchFamily="34" charset="0"/>
              <a:buChar char="•"/>
            </a:pPr>
            <a:r>
              <a:rPr lang="en-US" dirty="0" smtClean="0"/>
              <a:t>Encourage international trade</a:t>
            </a:r>
          </a:p>
          <a:p>
            <a:endParaRPr lang="en-US" dirty="0" smtClean="0"/>
          </a:p>
          <a:p>
            <a:r>
              <a:rPr lang="en-US" dirty="0" smtClean="0"/>
              <a:t>Free International Trade STIMULATES economic growth by </a:t>
            </a:r>
          </a:p>
          <a:p>
            <a:r>
              <a:rPr lang="en-US" dirty="0" smtClean="0"/>
              <a:t>	EXTRACTING gains from specialization and trade		</a:t>
            </a:r>
          </a:p>
          <a:p>
            <a:endParaRPr lang="en-US" dirty="0" smtClean="0"/>
          </a:p>
          <a:p>
            <a:r>
              <a:rPr lang="en-US" dirty="0" smtClean="0"/>
              <a:t>Today’s fastest growing economies are those with the fastest growing exports/imports</a:t>
            </a:r>
          </a:p>
          <a:p>
            <a:endParaRPr lang="en-US" dirty="0" smtClean="0"/>
          </a:p>
          <a:p>
            <a:r>
              <a:rPr lang="en-US" dirty="0" smtClean="0"/>
              <a:t>NAFTA and the EU are successful examples of governments taking steps to stimulate economic growth through trade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Level and Real GDP</a:t>
            </a:r>
            <a:endParaRPr lang="en-US" dirty="0"/>
          </a:p>
        </p:txBody>
      </p:sp>
      <p:sp>
        <p:nvSpPr>
          <p:cNvPr id="3" name="TextBox 2"/>
          <p:cNvSpPr txBox="1"/>
          <p:nvPr/>
        </p:nvSpPr>
        <p:spPr>
          <a:xfrm>
            <a:off x="381000" y="1295400"/>
            <a:ext cx="8305800" cy="4524315"/>
          </a:xfrm>
          <a:prstGeom prst="rect">
            <a:avLst/>
          </a:prstGeom>
          <a:noFill/>
        </p:spPr>
        <p:txBody>
          <a:bodyPr wrap="square" rtlCol="0">
            <a:spAutoFit/>
          </a:bodyPr>
          <a:lstStyle/>
          <a:p>
            <a:r>
              <a:rPr lang="en-US" dirty="0" smtClean="0"/>
              <a:t>Price Level</a:t>
            </a:r>
          </a:p>
          <a:p>
            <a:pPr lvl="1">
              <a:buFont typeface="Arial" pitchFamily="34" charset="0"/>
              <a:buChar char="•"/>
            </a:pPr>
            <a:r>
              <a:rPr lang="en-US" dirty="0" smtClean="0"/>
              <a:t>When U.S. price level rises and other things remain the same, prices in other countries do not.</a:t>
            </a:r>
          </a:p>
          <a:p>
            <a:pPr lvl="1">
              <a:buFont typeface="Arial" pitchFamily="34" charset="0"/>
              <a:buChar char="•"/>
            </a:pPr>
            <a:endParaRPr lang="en-US" dirty="0" smtClean="0"/>
          </a:p>
          <a:p>
            <a:pPr lvl="1">
              <a:buFont typeface="Arial" pitchFamily="34" charset="0"/>
              <a:buChar char="•"/>
            </a:pPr>
            <a:r>
              <a:rPr lang="en-US" dirty="0" smtClean="0"/>
              <a:t>Thus, U.S. goods become more expensive and Americans IMPORT more</a:t>
            </a:r>
          </a:p>
          <a:p>
            <a:endParaRPr lang="en-US" dirty="0" smtClean="0"/>
          </a:p>
          <a:p>
            <a:r>
              <a:rPr lang="en-US" dirty="0" smtClean="0"/>
              <a:t>Real GDP</a:t>
            </a:r>
          </a:p>
          <a:p>
            <a:pPr lvl="1">
              <a:buFont typeface="Arial" pitchFamily="34" charset="0"/>
              <a:buChar char="•"/>
            </a:pPr>
            <a:r>
              <a:rPr lang="en-US" dirty="0" smtClean="0"/>
              <a:t>Increase in RGDP = Increase in Income</a:t>
            </a:r>
          </a:p>
          <a:p>
            <a:pPr lvl="1">
              <a:buFont typeface="Arial" pitchFamily="34" charset="0"/>
              <a:buChar char="•"/>
            </a:pPr>
            <a:r>
              <a:rPr lang="en-US" dirty="0" smtClean="0"/>
              <a:t>Increase in Income = Increase in expenditures on goods and services</a:t>
            </a:r>
          </a:p>
          <a:p>
            <a:pPr lvl="2">
              <a:buFont typeface="Arial" pitchFamily="34" charset="0"/>
              <a:buChar char="•"/>
            </a:pPr>
            <a:r>
              <a:rPr lang="en-US" dirty="0" smtClean="0"/>
              <a:t>60% of goods and services are imported</a:t>
            </a:r>
          </a:p>
          <a:p>
            <a:pPr lvl="1">
              <a:buFont typeface="Arial" pitchFamily="34" charset="0"/>
              <a:buChar char="•"/>
            </a:pPr>
            <a:r>
              <a:rPr lang="en-US" dirty="0" smtClean="0"/>
              <a:t>Increase in RGDP = Increase in Imports</a:t>
            </a:r>
          </a:p>
          <a:p>
            <a:endParaRPr lang="en-US" dirty="0" smtClean="0"/>
          </a:p>
          <a:p>
            <a:r>
              <a:rPr lang="en-US" dirty="0" smtClean="0"/>
              <a:t>This relationship is shown by:</a:t>
            </a:r>
          </a:p>
          <a:p>
            <a:pPr lvl="1"/>
            <a:endParaRPr lang="en-US" dirty="0" smtClean="0"/>
          </a:p>
          <a:p>
            <a:pPr lvl="1"/>
            <a:r>
              <a:rPr lang="en-US" dirty="0" smtClean="0"/>
              <a:t>	Marginal propensity to import 	= 	</a:t>
            </a:r>
            <a:r>
              <a:rPr lang="en-US" u="sng" dirty="0" smtClean="0"/>
              <a:t>Change in Imports </a:t>
            </a:r>
          </a:p>
          <a:p>
            <a:pPr lvl="1"/>
            <a:r>
              <a:rPr lang="en-US" dirty="0" smtClean="0"/>
              <a:t>						 Change in RGDP</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in Goods</a:t>
            </a:r>
            <a:endParaRPr lang="en-US" dirty="0"/>
          </a:p>
        </p:txBody>
      </p:sp>
      <p:sp>
        <p:nvSpPr>
          <p:cNvPr id="3" name="TextBox 2"/>
          <p:cNvSpPr txBox="1"/>
          <p:nvPr/>
        </p:nvSpPr>
        <p:spPr>
          <a:xfrm>
            <a:off x="381000" y="1295400"/>
            <a:ext cx="8305800" cy="4801314"/>
          </a:xfrm>
          <a:prstGeom prst="rect">
            <a:avLst/>
          </a:prstGeom>
          <a:noFill/>
        </p:spPr>
        <p:txBody>
          <a:bodyPr wrap="square" rtlCol="0">
            <a:spAutoFit/>
          </a:bodyPr>
          <a:lstStyle/>
          <a:p>
            <a:r>
              <a:rPr lang="en-US" dirty="0" smtClean="0"/>
              <a:t>Exports</a:t>
            </a:r>
          </a:p>
          <a:p>
            <a:pPr lvl="1">
              <a:buFont typeface="Arial" pitchFamily="34" charset="0"/>
              <a:buChar char="•"/>
            </a:pPr>
            <a:r>
              <a:rPr lang="en-US" dirty="0" smtClean="0"/>
              <a:t>70% of U.S. Exports in 2006 were in goods</a:t>
            </a:r>
          </a:p>
          <a:p>
            <a:pPr lvl="2">
              <a:buFont typeface="Arial" pitchFamily="34" charset="0"/>
              <a:buChar char="•"/>
            </a:pPr>
            <a:r>
              <a:rPr lang="en-US" dirty="0" smtClean="0"/>
              <a:t>55% Manufactured Goods</a:t>
            </a:r>
          </a:p>
          <a:p>
            <a:pPr lvl="2">
              <a:buFont typeface="Arial" pitchFamily="34" charset="0"/>
              <a:buChar char="•"/>
            </a:pPr>
            <a:r>
              <a:rPr lang="en-US" dirty="0" smtClean="0"/>
              <a:t>2% Minerals and Fuels</a:t>
            </a:r>
          </a:p>
          <a:p>
            <a:pPr lvl="2">
              <a:buFont typeface="Arial" pitchFamily="34" charset="0"/>
              <a:buChar char="•"/>
            </a:pPr>
            <a:r>
              <a:rPr lang="en-US" dirty="0" smtClean="0"/>
              <a:t>5% Agricultural</a:t>
            </a:r>
          </a:p>
          <a:p>
            <a:endParaRPr lang="en-US" dirty="0" smtClean="0"/>
          </a:p>
          <a:p>
            <a:r>
              <a:rPr lang="en-US" dirty="0" smtClean="0"/>
              <a:t>Imports</a:t>
            </a:r>
          </a:p>
          <a:p>
            <a:pPr lvl="1">
              <a:buFont typeface="Arial" pitchFamily="34" charset="0"/>
              <a:buChar char="•"/>
            </a:pPr>
            <a:r>
              <a:rPr lang="en-US" dirty="0" smtClean="0"/>
              <a:t>80% of U.S. Imports in 2006 were in goods</a:t>
            </a:r>
          </a:p>
          <a:p>
            <a:pPr lvl="2">
              <a:buFont typeface="Arial" pitchFamily="34" charset="0"/>
              <a:buChar char="•"/>
            </a:pPr>
            <a:r>
              <a:rPr lang="en-US" dirty="0" smtClean="0"/>
              <a:t>70% Manufactured Goods</a:t>
            </a:r>
          </a:p>
          <a:p>
            <a:pPr lvl="2">
              <a:buFont typeface="Arial" pitchFamily="34" charset="0"/>
              <a:buChar char="•"/>
            </a:pPr>
            <a:r>
              <a:rPr lang="en-US" dirty="0" smtClean="0"/>
              <a:t>12% Minerals and Fuels</a:t>
            </a:r>
          </a:p>
          <a:p>
            <a:pPr lvl="2">
              <a:buFont typeface="Arial" pitchFamily="34" charset="0"/>
              <a:buChar char="•"/>
            </a:pPr>
            <a:r>
              <a:rPr lang="en-US" dirty="0" smtClean="0"/>
              <a:t>3% Agricultural\</a:t>
            </a:r>
          </a:p>
          <a:p>
            <a:endParaRPr lang="en-US" dirty="0" smtClean="0"/>
          </a:p>
          <a:p>
            <a:r>
              <a:rPr lang="en-US" dirty="0" smtClean="0"/>
              <a:t>Rest of U.S. International trade was in Services</a:t>
            </a:r>
          </a:p>
          <a:p>
            <a:pPr lvl="1">
              <a:buFont typeface="Arial" pitchFamily="34" charset="0"/>
              <a:buChar char="•"/>
            </a:pPr>
            <a:r>
              <a:rPr lang="en-US" altLang="en-US" dirty="0" smtClean="0"/>
              <a:t>Hotel, Food, and Transportation services bought by American tourists abroad  = U.S. import services</a:t>
            </a:r>
          </a:p>
          <a:p>
            <a:pPr lvl="1">
              <a:buFont typeface="Arial" pitchFamily="34" charset="0"/>
              <a:buChar char="•"/>
            </a:pPr>
            <a:r>
              <a:rPr lang="en-US" altLang="en-US" dirty="0" smtClean="0"/>
              <a:t>Vacation in U.S. by foreign tourists = U.S. export of services to France</a:t>
            </a:r>
          </a:p>
          <a:p>
            <a:pPr lvl="1">
              <a:buFont typeface="Arial" pitchFamily="34" charset="0"/>
              <a:buChar char="•"/>
            </a:pPr>
            <a:r>
              <a:rPr lang="en-US" altLang="en-US" dirty="0" smtClean="0"/>
              <a:t>This is also true for insurance, and banking services</a:t>
            </a: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Text Box 2"/>
          <p:cNvSpPr txBox="1">
            <a:spLocks noChangeArrowheads="1"/>
          </p:cNvSpPr>
          <p:nvPr/>
        </p:nvSpPr>
        <p:spPr bwMode="auto">
          <a:xfrm>
            <a:off x="152400" y="152400"/>
            <a:ext cx="5707063" cy="946150"/>
          </a:xfrm>
          <a:prstGeom prst="rect">
            <a:avLst/>
          </a:prstGeom>
          <a:noFill/>
          <a:ln w="9525">
            <a:noFill/>
            <a:miter lim="800000"/>
            <a:headEnd/>
            <a:tailEnd/>
          </a:ln>
          <a:effectLst/>
        </p:spPr>
        <p:txBody>
          <a:bodyPr>
            <a:spAutoFit/>
          </a:bodyPr>
          <a:lstStyle/>
          <a:p>
            <a:r>
              <a:rPr lang="en-US" altLang="en-US" sz="2800" b="1"/>
              <a:t>The Major Items That We Trade with Other Nations</a:t>
            </a:r>
            <a:endParaRPr lang="en-US" altLang="en-US" sz="2800" b="1">
              <a:latin typeface="Charcoal" charset="0"/>
            </a:endParaRPr>
          </a:p>
        </p:txBody>
      </p:sp>
      <p:sp>
        <p:nvSpPr>
          <p:cNvPr id="660483" name="Text Box 3"/>
          <p:cNvSpPr txBox="1">
            <a:spLocks noChangeArrowheads="1"/>
          </p:cNvSpPr>
          <p:nvPr/>
        </p:nvSpPr>
        <p:spPr bwMode="auto">
          <a:xfrm>
            <a:off x="228600" y="1668463"/>
            <a:ext cx="4038600" cy="4708981"/>
          </a:xfrm>
          <a:prstGeom prst="rect">
            <a:avLst/>
          </a:prstGeom>
          <a:noFill/>
          <a:ln w="9525">
            <a:noFill/>
            <a:miter lim="800000"/>
            <a:headEnd/>
            <a:tailEnd/>
          </a:ln>
          <a:effectLst/>
        </p:spPr>
        <p:txBody>
          <a:bodyPr>
            <a:spAutoFit/>
          </a:bodyPr>
          <a:lstStyle/>
          <a:p>
            <a:pPr>
              <a:spcBef>
                <a:spcPct val="50000"/>
              </a:spcBef>
            </a:pPr>
            <a:r>
              <a:rPr lang="en-US" altLang="en-US" sz="2400" dirty="0"/>
              <a:t>The figure shows the U.S. volume and balance of trade for the most traded items in 2006.</a:t>
            </a:r>
          </a:p>
          <a:p>
            <a:pPr>
              <a:spcBef>
                <a:spcPct val="50000"/>
              </a:spcBef>
            </a:pPr>
            <a:r>
              <a:rPr lang="en-US" altLang="en-US" sz="2400" dirty="0"/>
              <a:t>The red bars show U.S imports. </a:t>
            </a:r>
          </a:p>
          <a:p>
            <a:pPr>
              <a:spcBef>
                <a:spcPct val="50000"/>
              </a:spcBef>
            </a:pPr>
            <a:r>
              <a:rPr lang="en-US" altLang="en-US" sz="2400" dirty="0"/>
              <a:t>The blue bars show U.S exports.</a:t>
            </a:r>
          </a:p>
          <a:p>
            <a:pPr>
              <a:spcBef>
                <a:spcPct val="50000"/>
              </a:spcBef>
            </a:pPr>
            <a:r>
              <a:rPr lang="en-US" altLang="en-US" sz="2400" dirty="0"/>
              <a:t>If a bar has more red than blue, the United States has a trade deficit in that item. </a:t>
            </a:r>
          </a:p>
        </p:txBody>
      </p:sp>
      <p:pic>
        <p:nvPicPr>
          <p:cNvPr id="660496" name="Picture 16" descr="eog1801a"/>
          <p:cNvPicPr>
            <a:picLocks noChangeAspect="1" noChangeArrowheads="1"/>
          </p:cNvPicPr>
          <p:nvPr/>
        </p:nvPicPr>
        <p:blipFill>
          <a:blip r:embed="rId3"/>
          <a:srcRect/>
          <a:stretch>
            <a:fillRect/>
          </a:stretch>
        </p:blipFill>
        <p:spPr bwMode="auto">
          <a:xfrm>
            <a:off x="4533900" y="1712913"/>
            <a:ext cx="4457700" cy="4306887"/>
          </a:xfrm>
          <a:prstGeom prst="rect">
            <a:avLst/>
          </a:prstGeom>
          <a:noFill/>
        </p:spPr>
      </p:pic>
      <p:pic>
        <p:nvPicPr>
          <p:cNvPr id="660497" name="Picture 17" descr="eog1801b"/>
          <p:cNvPicPr>
            <a:picLocks noChangeAspect="1" noChangeArrowheads="1"/>
          </p:cNvPicPr>
          <p:nvPr/>
        </p:nvPicPr>
        <p:blipFill>
          <a:blip r:embed="rId4"/>
          <a:srcRect/>
          <a:stretch>
            <a:fillRect/>
          </a:stretch>
        </p:blipFill>
        <p:spPr bwMode="auto">
          <a:xfrm>
            <a:off x="4533900" y="1712913"/>
            <a:ext cx="4457700" cy="4306887"/>
          </a:xfrm>
          <a:prstGeom prst="rect">
            <a:avLst/>
          </a:prstGeom>
          <a:noFill/>
        </p:spPr>
      </p:pic>
      <p:pic>
        <p:nvPicPr>
          <p:cNvPr id="660498" name="Picture 18" descr="eog1801c"/>
          <p:cNvPicPr>
            <a:picLocks noChangeAspect="1" noChangeArrowheads="1"/>
          </p:cNvPicPr>
          <p:nvPr/>
        </p:nvPicPr>
        <p:blipFill>
          <a:blip r:embed="rId5"/>
          <a:srcRect/>
          <a:stretch>
            <a:fillRect/>
          </a:stretch>
        </p:blipFill>
        <p:spPr bwMode="auto">
          <a:xfrm>
            <a:off x="4533900" y="1712913"/>
            <a:ext cx="4457700" cy="4306887"/>
          </a:xfrm>
          <a:prstGeom prst="rect">
            <a:avLst/>
          </a:prstGeom>
          <a:noFill/>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0483">
                                            <p:txEl>
                                              <p:pRg st="0" end="0"/>
                                            </p:txEl>
                                          </p:spTgt>
                                        </p:tgtEl>
                                        <p:attrNameLst>
                                          <p:attrName>style.visibility</p:attrName>
                                        </p:attrNameLst>
                                      </p:cBhvr>
                                      <p:to>
                                        <p:strVal val="visible"/>
                                      </p:to>
                                    </p:set>
                                    <p:animEffect transition="in" filter="wipe(left)">
                                      <p:cBhvr>
                                        <p:cTn id="7" dur="500"/>
                                        <p:tgtEl>
                                          <p:spTgt spid="66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0483">
                                            <p:txEl>
                                              <p:pRg st="1" end="1"/>
                                            </p:txEl>
                                          </p:spTgt>
                                        </p:tgtEl>
                                        <p:attrNameLst>
                                          <p:attrName>style.visibility</p:attrName>
                                        </p:attrNameLst>
                                      </p:cBhvr>
                                      <p:to>
                                        <p:strVal val="visible"/>
                                      </p:to>
                                    </p:set>
                                    <p:animEffect transition="in" filter="wipe(left)">
                                      <p:cBhvr>
                                        <p:cTn id="12" dur="500"/>
                                        <p:tgtEl>
                                          <p:spTgt spid="660483">
                                            <p:txEl>
                                              <p:pRg st="1" end="1"/>
                                            </p:txEl>
                                          </p:spTgt>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660497"/>
                                        </p:tgtEl>
                                        <p:attrNameLst>
                                          <p:attrName>style.visibility</p:attrName>
                                        </p:attrNameLst>
                                      </p:cBhvr>
                                      <p:to>
                                        <p:strVal val="visible"/>
                                      </p:to>
                                    </p:set>
                                    <p:animEffect transition="in" filter="wipe(right)">
                                      <p:cBhvr>
                                        <p:cTn id="16" dur="1000"/>
                                        <p:tgtEl>
                                          <p:spTgt spid="66049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60483">
                                            <p:txEl>
                                              <p:pRg st="2" end="2"/>
                                            </p:txEl>
                                          </p:spTgt>
                                        </p:tgtEl>
                                        <p:attrNameLst>
                                          <p:attrName>style.visibility</p:attrName>
                                        </p:attrNameLst>
                                      </p:cBhvr>
                                      <p:to>
                                        <p:strVal val="visible"/>
                                      </p:to>
                                    </p:set>
                                    <p:animEffect transition="in" filter="wipe(left)">
                                      <p:cBhvr>
                                        <p:cTn id="21" dur="500"/>
                                        <p:tgtEl>
                                          <p:spTgt spid="660483">
                                            <p:txEl>
                                              <p:pRg st="2" end="2"/>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660498"/>
                                        </p:tgtEl>
                                        <p:attrNameLst>
                                          <p:attrName>style.visibility</p:attrName>
                                        </p:attrNameLst>
                                      </p:cBhvr>
                                      <p:to>
                                        <p:strVal val="visible"/>
                                      </p:to>
                                    </p:set>
                                    <p:animEffect transition="in" filter="wipe(left)">
                                      <p:cBhvr>
                                        <p:cTn id="25" dur="1000"/>
                                        <p:tgtEl>
                                          <p:spTgt spid="66049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60483">
                                            <p:txEl>
                                              <p:pRg st="3" end="3"/>
                                            </p:txEl>
                                          </p:spTgt>
                                        </p:tgtEl>
                                        <p:attrNameLst>
                                          <p:attrName>style.visibility</p:attrName>
                                        </p:attrNameLst>
                                      </p:cBhvr>
                                      <p:to>
                                        <p:strVal val="visible"/>
                                      </p:to>
                                    </p:set>
                                    <p:animEffect transition="in" filter="wipe(left)">
                                      <p:cBhvr>
                                        <p:cTn id="30" dur="500"/>
                                        <p:tgtEl>
                                          <p:spTgt spid="66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8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426" name="Rectangle 2050"/>
          <p:cNvSpPr>
            <a:spLocks noGrp="1" noChangeArrowheads="1"/>
          </p:cNvSpPr>
          <p:nvPr>
            <p:ph type="title"/>
          </p:nvPr>
        </p:nvSpPr>
        <p:spPr/>
        <p:txBody>
          <a:bodyPr/>
          <a:lstStyle/>
          <a:p>
            <a:r>
              <a:rPr lang="en-US" altLang="en-US" sz="2800" dirty="0" smtClean="0"/>
              <a:t>TRADE </a:t>
            </a:r>
            <a:r>
              <a:rPr lang="en-US" altLang="en-US" sz="2800" dirty="0"/>
              <a:t>PATTERNS AND TRENDS</a:t>
            </a:r>
            <a:endParaRPr lang="en-CA" altLang="en-US" sz="2800" dirty="0"/>
          </a:p>
        </p:txBody>
      </p:sp>
      <p:sp>
        <p:nvSpPr>
          <p:cNvPr id="615427" name="Rectangle 2051"/>
          <p:cNvSpPr>
            <a:spLocks noGrp="1" noChangeArrowheads="1"/>
          </p:cNvSpPr>
          <p:nvPr>
            <p:ph type="body" idx="1"/>
          </p:nvPr>
        </p:nvSpPr>
        <p:spPr/>
        <p:txBody>
          <a:bodyPr/>
          <a:lstStyle/>
          <a:p>
            <a:r>
              <a:rPr lang="en-US" altLang="en-US" b="0" noProof="1"/>
              <a:t> </a:t>
            </a:r>
            <a:r>
              <a:rPr lang="en-US" altLang="en-US" noProof="1"/>
              <a:t>T</a:t>
            </a:r>
            <a:r>
              <a:rPr lang="en-US" altLang="en-US" dirty="0"/>
              <a:t>he Outsourcing Trend</a:t>
            </a:r>
          </a:p>
          <a:p>
            <a:pPr marL="461963" lvl="1" indent="-4763"/>
            <a:r>
              <a:rPr lang="en-US" altLang="en-US" dirty="0"/>
              <a:t>In 1960, the United States</a:t>
            </a:r>
          </a:p>
          <a:p>
            <a:pPr lvl="2"/>
            <a:r>
              <a:rPr lang="en-US" altLang="en-US" dirty="0"/>
              <a:t>Exported 5 percent of total output.</a:t>
            </a:r>
          </a:p>
          <a:p>
            <a:pPr lvl="2"/>
            <a:r>
              <a:rPr lang="en-US" altLang="en-US" dirty="0"/>
              <a:t>Imported 4 percent of the goods and services bought.</a:t>
            </a:r>
            <a:endParaRPr lang="en-US" altLang="en-US" noProof="1"/>
          </a:p>
          <a:p>
            <a:pPr marL="461963" lvl="1" indent="-4763"/>
            <a:r>
              <a:rPr lang="en-US" altLang="en-US" dirty="0"/>
              <a:t>By 2007, the United States</a:t>
            </a:r>
          </a:p>
          <a:p>
            <a:pPr lvl="2"/>
            <a:r>
              <a:rPr lang="en-US" altLang="en-US" dirty="0"/>
              <a:t>Exported 12 percent of total output.</a:t>
            </a:r>
          </a:p>
          <a:p>
            <a:pPr lvl="2"/>
            <a:r>
              <a:rPr lang="en-US" altLang="en-US" dirty="0"/>
              <a:t>Imported 17 percent of the goods and services bought.</a:t>
            </a:r>
          </a:p>
        </p:txBody>
      </p:sp>
      <p:sp>
        <p:nvSpPr>
          <p:cNvPr id="4" name="Rectangle 5"/>
          <p:cNvSpPr txBox="1">
            <a:spLocks noChangeArrowheads="1"/>
          </p:cNvSpPr>
          <p:nvPr/>
        </p:nvSpPr>
        <p:spPr bwMode="auto">
          <a:xfrm>
            <a:off x="228600" y="4953000"/>
            <a:ext cx="8229600" cy="4289425"/>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tabLst/>
              <a:defRPr/>
            </a:pPr>
            <a:r>
              <a:rPr kumimoji="0" lang="en-US" altLang="en-US" sz="2800" b="0" i="0" u="none" strike="noStrike" kern="0" cap="none" spc="0" normalizeH="0" baseline="0" noProof="0" dirty="0" smtClean="0">
                <a:ln>
                  <a:noFill/>
                </a:ln>
                <a:solidFill>
                  <a:schemeClr val="tx1"/>
                </a:solidFill>
                <a:effectLst/>
                <a:uLnTx/>
                <a:uFillTx/>
                <a:latin typeface="+mn-lt"/>
              </a:rPr>
              <a:t>Some of the increase arises from OFFSHORE outsourcing</a:t>
            </a:r>
            <a:r>
              <a:rPr kumimoji="0" lang="en-US" altLang="en-US" sz="2800" b="0" i="0" u="none" strike="noStrike" kern="0" cap="none" spc="0" normalizeH="0" baseline="0" noProof="0" dirty="0" smtClean="0">
                <a:ln>
                  <a:noFill/>
                </a:ln>
                <a:solidFill>
                  <a:schemeClr val="tx1"/>
                </a:solidFill>
                <a:effectLst/>
                <a:uLnTx/>
                <a:uFillTx/>
                <a:latin typeface="+mn-lt"/>
                <a:cs typeface="Arial" pitchFamily="34" charset="0"/>
              </a:rPr>
              <a:t>—buying a good or service from a low-cost overseas supplier</a:t>
            </a:r>
            <a:r>
              <a:rPr kumimoji="0" lang="en-US" altLang="en-US" sz="2800" b="0" i="0" u="none" strike="noStrike" kern="0" cap="none" spc="0" normalizeH="0" noProof="0" dirty="0" smtClean="0">
                <a:ln>
                  <a:noFill/>
                </a:ln>
                <a:solidFill>
                  <a:schemeClr val="tx1"/>
                </a:solidFill>
                <a:effectLst/>
                <a:uLnTx/>
                <a:uFillTx/>
                <a:latin typeface="+mn-lt"/>
                <a:cs typeface="Arial" pitchFamily="34" charset="0"/>
              </a:rPr>
              <a:t> and NEARSHORE outsourcing.</a:t>
            </a:r>
            <a:endParaRPr kumimoji="0" lang="en-US" altLang="en-US" sz="2800" b="0" i="0" u="none" strike="noStrike" kern="0" cap="none" spc="0" normalizeH="0" baseline="0" noProof="0" dirty="0" smtClean="0">
              <a:ln>
                <a:noFill/>
              </a:ln>
              <a:solidFill>
                <a:schemeClr val="tx1"/>
              </a:solidFill>
              <a:effectLst/>
              <a:uLnTx/>
              <a:uFillTx/>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5427">
                                            <p:txEl>
                                              <p:pRg st="1" end="1"/>
                                            </p:txEl>
                                          </p:spTgt>
                                        </p:tgtEl>
                                        <p:attrNameLst>
                                          <p:attrName>style.visibility</p:attrName>
                                        </p:attrNameLst>
                                      </p:cBhvr>
                                      <p:to>
                                        <p:strVal val="visible"/>
                                      </p:to>
                                    </p:set>
                                    <p:animEffect transition="in" filter="wipe(left)">
                                      <p:cBhvr>
                                        <p:cTn id="7" dur="500"/>
                                        <p:tgtEl>
                                          <p:spTgt spid="6154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5427">
                                            <p:txEl>
                                              <p:pRg st="2" end="2"/>
                                            </p:txEl>
                                          </p:spTgt>
                                        </p:tgtEl>
                                        <p:attrNameLst>
                                          <p:attrName>style.visibility</p:attrName>
                                        </p:attrNameLst>
                                      </p:cBhvr>
                                      <p:to>
                                        <p:strVal val="visible"/>
                                      </p:to>
                                    </p:set>
                                    <p:animEffect transition="in" filter="wipe(left)">
                                      <p:cBhvr>
                                        <p:cTn id="12" dur="500"/>
                                        <p:tgtEl>
                                          <p:spTgt spid="6154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5427">
                                            <p:txEl>
                                              <p:pRg st="3" end="3"/>
                                            </p:txEl>
                                          </p:spTgt>
                                        </p:tgtEl>
                                        <p:attrNameLst>
                                          <p:attrName>style.visibility</p:attrName>
                                        </p:attrNameLst>
                                      </p:cBhvr>
                                      <p:to>
                                        <p:strVal val="visible"/>
                                      </p:to>
                                    </p:set>
                                    <p:animEffect transition="in" filter="wipe(left)">
                                      <p:cBhvr>
                                        <p:cTn id="17" dur="500"/>
                                        <p:tgtEl>
                                          <p:spTgt spid="61542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5427">
                                            <p:txEl>
                                              <p:pRg st="4" end="4"/>
                                            </p:txEl>
                                          </p:spTgt>
                                        </p:tgtEl>
                                        <p:attrNameLst>
                                          <p:attrName>style.visibility</p:attrName>
                                        </p:attrNameLst>
                                      </p:cBhvr>
                                      <p:to>
                                        <p:strVal val="visible"/>
                                      </p:to>
                                    </p:set>
                                    <p:animEffect transition="in" filter="wipe(left)">
                                      <p:cBhvr>
                                        <p:cTn id="22" dur="500"/>
                                        <p:tgtEl>
                                          <p:spTgt spid="61542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5427">
                                            <p:txEl>
                                              <p:pRg st="5" end="5"/>
                                            </p:txEl>
                                          </p:spTgt>
                                        </p:tgtEl>
                                        <p:attrNameLst>
                                          <p:attrName>style.visibility</p:attrName>
                                        </p:attrNameLst>
                                      </p:cBhvr>
                                      <p:to>
                                        <p:strVal val="visible"/>
                                      </p:to>
                                    </p:set>
                                    <p:animEffect transition="in" filter="wipe(left)">
                                      <p:cBhvr>
                                        <p:cTn id="27" dur="500"/>
                                        <p:tgtEl>
                                          <p:spTgt spid="61542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5427">
                                            <p:txEl>
                                              <p:pRg st="6" end="6"/>
                                            </p:txEl>
                                          </p:spTgt>
                                        </p:tgtEl>
                                        <p:attrNameLst>
                                          <p:attrName>style.visibility</p:attrName>
                                        </p:attrNameLst>
                                      </p:cBhvr>
                                      <p:to>
                                        <p:strVal val="visible"/>
                                      </p:to>
                                    </p:set>
                                    <p:animEffect transition="in" filter="wipe(left)">
                                      <p:cBhvr>
                                        <p:cTn id="32" dur="500"/>
                                        <p:tgtEl>
                                          <p:spTgt spid="6154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7" grpId="0" build="p" bldLvl="5"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Text Box 2"/>
          <p:cNvSpPr txBox="1">
            <a:spLocks noChangeArrowheads="1"/>
          </p:cNvSpPr>
          <p:nvPr/>
        </p:nvSpPr>
        <p:spPr bwMode="auto">
          <a:xfrm>
            <a:off x="152400" y="152400"/>
            <a:ext cx="5715000" cy="946150"/>
          </a:xfrm>
          <a:prstGeom prst="rect">
            <a:avLst/>
          </a:prstGeom>
          <a:noFill/>
          <a:ln w="9525">
            <a:noFill/>
            <a:miter lim="800000"/>
            <a:headEnd/>
            <a:tailEnd/>
          </a:ln>
          <a:effectLst/>
        </p:spPr>
        <p:txBody>
          <a:bodyPr>
            <a:spAutoFit/>
          </a:bodyPr>
          <a:lstStyle/>
          <a:p>
            <a:r>
              <a:rPr lang="en-US" altLang="en-US" sz="2800" b="1" dirty="0"/>
              <a:t>The Major U.S. Trading Partners and Volumes of Trade</a:t>
            </a:r>
            <a:endParaRPr lang="en-US" altLang="en-US" sz="2800" dirty="0">
              <a:latin typeface="Charcoal" charset="0"/>
            </a:endParaRPr>
          </a:p>
        </p:txBody>
      </p:sp>
      <p:sp>
        <p:nvSpPr>
          <p:cNvPr id="661507" name="Text Box 3"/>
          <p:cNvSpPr txBox="1">
            <a:spLocks noChangeArrowheads="1"/>
          </p:cNvSpPr>
          <p:nvPr/>
        </p:nvSpPr>
        <p:spPr bwMode="auto">
          <a:xfrm>
            <a:off x="304800" y="1744663"/>
            <a:ext cx="4191000" cy="4708981"/>
          </a:xfrm>
          <a:prstGeom prst="rect">
            <a:avLst/>
          </a:prstGeom>
          <a:noFill/>
          <a:ln w="9525">
            <a:noFill/>
            <a:miter lim="800000"/>
            <a:headEnd/>
            <a:tailEnd/>
          </a:ln>
          <a:effectLst/>
        </p:spPr>
        <p:txBody>
          <a:bodyPr>
            <a:spAutoFit/>
          </a:bodyPr>
          <a:lstStyle/>
          <a:p>
            <a:pPr>
              <a:spcBef>
                <a:spcPct val="50000"/>
              </a:spcBef>
            </a:pPr>
            <a:r>
              <a:rPr lang="en-US" altLang="en-US" sz="2400" dirty="0"/>
              <a:t>The figure shows the U.S. volume of trade and balance of trade with its 18 largest trading partners in 2006.</a:t>
            </a:r>
          </a:p>
          <a:p>
            <a:pPr>
              <a:spcBef>
                <a:spcPct val="50000"/>
              </a:spcBef>
            </a:pPr>
            <a:r>
              <a:rPr lang="en-US" altLang="en-US" sz="2400" dirty="0"/>
              <a:t>The red bars show U.S imports.</a:t>
            </a:r>
          </a:p>
          <a:p>
            <a:pPr>
              <a:spcBef>
                <a:spcPct val="50000"/>
              </a:spcBef>
            </a:pPr>
            <a:r>
              <a:rPr lang="en-US" altLang="en-US" sz="2400" dirty="0"/>
              <a:t>The blue bars show U.S exports.</a:t>
            </a:r>
          </a:p>
          <a:p>
            <a:pPr>
              <a:spcBef>
                <a:spcPct val="50000"/>
              </a:spcBef>
            </a:pPr>
            <a:r>
              <a:rPr lang="en-US" altLang="en-US" sz="2400" dirty="0"/>
              <a:t>If a bar has more red than blue, the United States has a trade deficit with that country.</a:t>
            </a:r>
            <a:endParaRPr lang="en-US" altLang="en-US" sz="2400" dirty="0">
              <a:latin typeface="Charcoal" charset="0"/>
            </a:endParaRPr>
          </a:p>
        </p:txBody>
      </p:sp>
      <p:pic>
        <p:nvPicPr>
          <p:cNvPr id="661520" name="Picture 16" descr="eog1802a"/>
          <p:cNvPicPr>
            <a:picLocks noChangeAspect="1" noChangeArrowheads="1"/>
          </p:cNvPicPr>
          <p:nvPr/>
        </p:nvPicPr>
        <p:blipFill>
          <a:blip r:embed="rId3"/>
          <a:srcRect/>
          <a:stretch>
            <a:fillRect/>
          </a:stretch>
        </p:blipFill>
        <p:spPr bwMode="auto">
          <a:xfrm>
            <a:off x="4610100" y="1828800"/>
            <a:ext cx="4457700" cy="4306888"/>
          </a:xfrm>
          <a:prstGeom prst="rect">
            <a:avLst/>
          </a:prstGeom>
          <a:noFill/>
        </p:spPr>
      </p:pic>
      <p:pic>
        <p:nvPicPr>
          <p:cNvPr id="661521" name="Picture 17" descr="eog1802b"/>
          <p:cNvPicPr>
            <a:picLocks noChangeAspect="1" noChangeArrowheads="1"/>
          </p:cNvPicPr>
          <p:nvPr/>
        </p:nvPicPr>
        <p:blipFill>
          <a:blip r:embed="rId4"/>
          <a:srcRect/>
          <a:stretch>
            <a:fillRect/>
          </a:stretch>
        </p:blipFill>
        <p:spPr bwMode="auto">
          <a:xfrm>
            <a:off x="4610100" y="1828800"/>
            <a:ext cx="4457700" cy="4306888"/>
          </a:xfrm>
          <a:prstGeom prst="rect">
            <a:avLst/>
          </a:prstGeom>
          <a:noFill/>
        </p:spPr>
      </p:pic>
      <p:pic>
        <p:nvPicPr>
          <p:cNvPr id="661522" name="Picture 18" descr="eog1802c"/>
          <p:cNvPicPr>
            <a:picLocks noChangeAspect="1" noChangeArrowheads="1"/>
          </p:cNvPicPr>
          <p:nvPr/>
        </p:nvPicPr>
        <p:blipFill>
          <a:blip r:embed="rId5"/>
          <a:srcRect/>
          <a:stretch>
            <a:fillRect/>
          </a:stretch>
        </p:blipFill>
        <p:spPr bwMode="auto">
          <a:xfrm>
            <a:off x="4610100" y="1828800"/>
            <a:ext cx="4457700" cy="4306888"/>
          </a:xfrm>
          <a:prstGeom prst="rect">
            <a:avLst/>
          </a:prstGeom>
          <a:noFill/>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1507">
                                            <p:txEl>
                                              <p:pRg st="0" end="0"/>
                                            </p:txEl>
                                          </p:spTgt>
                                        </p:tgtEl>
                                        <p:attrNameLst>
                                          <p:attrName>style.visibility</p:attrName>
                                        </p:attrNameLst>
                                      </p:cBhvr>
                                      <p:to>
                                        <p:strVal val="visible"/>
                                      </p:to>
                                    </p:set>
                                    <p:animEffect transition="in" filter="wipe(left)">
                                      <p:cBhvr>
                                        <p:cTn id="7" dur="500"/>
                                        <p:tgtEl>
                                          <p:spTgt spid="66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1507">
                                            <p:txEl>
                                              <p:pRg st="1" end="1"/>
                                            </p:txEl>
                                          </p:spTgt>
                                        </p:tgtEl>
                                        <p:attrNameLst>
                                          <p:attrName>style.visibility</p:attrName>
                                        </p:attrNameLst>
                                      </p:cBhvr>
                                      <p:to>
                                        <p:strVal val="visible"/>
                                      </p:to>
                                    </p:set>
                                    <p:animEffect transition="in" filter="wipe(left)">
                                      <p:cBhvr>
                                        <p:cTn id="12" dur="500"/>
                                        <p:tgtEl>
                                          <p:spTgt spid="661507">
                                            <p:txEl>
                                              <p:pRg st="1" end="1"/>
                                            </p:txEl>
                                          </p:spTgt>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661521"/>
                                        </p:tgtEl>
                                        <p:attrNameLst>
                                          <p:attrName>style.visibility</p:attrName>
                                        </p:attrNameLst>
                                      </p:cBhvr>
                                      <p:to>
                                        <p:strVal val="visible"/>
                                      </p:to>
                                    </p:set>
                                    <p:animEffect transition="in" filter="wipe(right)">
                                      <p:cBhvr>
                                        <p:cTn id="16" dur="1000"/>
                                        <p:tgtEl>
                                          <p:spTgt spid="6615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61507">
                                            <p:txEl>
                                              <p:pRg st="2" end="2"/>
                                            </p:txEl>
                                          </p:spTgt>
                                        </p:tgtEl>
                                        <p:attrNameLst>
                                          <p:attrName>style.visibility</p:attrName>
                                        </p:attrNameLst>
                                      </p:cBhvr>
                                      <p:to>
                                        <p:strVal val="visible"/>
                                      </p:to>
                                    </p:set>
                                    <p:animEffect transition="in" filter="wipe(left)">
                                      <p:cBhvr>
                                        <p:cTn id="21" dur="500"/>
                                        <p:tgtEl>
                                          <p:spTgt spid="661507">
                                            <p:txEl>
                                              <p:pRg st="2" end="2"/>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661522"/>
                                        </p:tgtEl>
                                        <p:attrNameLst>
                                          <p:attrName>style.visibility</p:attrName>
                                        </p:attrNameLst>
                                      </p:cBhvr>
                                      <p:to>
                                        <p:strVal val="visible"/>
                                      </p:to>
                                    </p:set>
                                    <p:animEffect transition="in" filter="wipe(left)">
                                      <p:cBhvr>
                                        <p:cTn id="25" dur="1000"/>
                                        <p:tgtEl>
                                          <p:spTgt spid="6615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61507">
                                            <p:txEl>
                                              <p:pRg st="3" end="3"/>
                                            </p:txEl>
                                          </p:spTgt>
                                        </p:tgtEl>
                                        <p:attrNameLst>
                                          <p:attrName>style.visibility</p:attrName>
                                        </p:attrNameLst>
                                      </p:cBhvr>
                                      <p:to>
                                        <p:strVal val="visible"/>
                                      </p:to>
                                    </p:set>
                                    <p:animEffect transition="in" filter="wipe(left)">
                                      <p:cBhvr>
                                        <p:cTn id="30" dur="500"/>
                                        <p:tgtEl>
                                          <p:spTgt spid="66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0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Trade Agreements</a:t>
            </a:r>
            <a:endParaRPr lang="en-US" dirty="0"/>
          </a:p>
        </p:txBody>
      </p:sp>
      <p:sp>
        <p:nvSpPr>
          <p:cNvPr id="3" name="TextBox 2"/>
          <p:cNvSpPr txBox="1"/>
          <p:nvPr/>
        </p:nvSpPr>
        <p:spPr>
          <a:xfrm>
            <a:off x="381000" y="1295400"/>
            <a:ext cx="8305800" cy="5355312"/>
          </a:xfrm>
          <a:prstGeom prst="rect">
            <a:avLst/>
          </a:prstGeom>
          <a:noFill/>
        </p:spPr>
        <p:txBody>
          <a:bodyPr wrap="square" rtlCol="0">
            <a:spAutoFit/>
          </a:bodyPr>
          <a:lstStyle/>
          <a:p>
            <a:r>
              <a:rPr lang="en-US" dirty="0" smtClean="0"/>
              <a:t>Member of WTO (world trade organization) an organization that seeks to promote FREE international trade</a:t>
            </a:r>
          </a:p>
          <a:p>
            <a:endParaRPr lang="en-US" dirty="0" smtClean="0"/>
          </a:p>
          <a:p>
            <a:r>
              <a:rPr lang="en-US" dirty="0" smtClean="0"/>
              <a:t>Trade Agreements = Treaties</a:t>
            </a:r>
          </a:p>
          <a:p>
            <a:r>
              <a:rPr lang="en-US" dirty="0" smtClean="0"/>
              <a:t>	Purpose:</a:t>
            </a:r>
          </a:p>
          <a:p>
            <a:pPr lvl="3">
              <a:buFont typeface="Arial" pitchFamily="34" charset="0"/>
              <a:buChar char="•"/>
            </a:pPr>
            <a:r>
              <a:rPr lang="en-US" dirty="0" smtClean="0"/>
              <a:t>Promote greater trade</a:t>
            </a:r>
          </a:p>
          <a:p>
            <a:pPr lvl="3">
              <a:buFont typeface="Arial" pitchFamily="34" charset="0"/>
              <a:buChar char="•"/>
            </a:pPr>
            <a:r>
              <a:rPr lang="en-US" dirty="0" smtClean="0"/>
              <a:t>Economic cooperation</a:t>
            </a:r>
          </a:p>
          <a:p>
            <a:pPr lvl="3">
              <a:buFont typeface="Arial" pitchFamily="34" charset="0"/>
              <a:buChar char="•"/>
            </a:pPr>
            <a:r>
              <a:rPr lang="en-US" dirty="0" smtClean="0"/>
              <a:t>Promote political or social goals</a:t>
            </a:r>
          </a:p>
          <a:p>
            <a:endParaRPr lang="en-US" dirty="0" smtClean="0"/>
          </a:p>
          <a:p>
            <a:r>
              <a:rPr lang="en-US" dirty="0" smtClean="0"/>
              <a:t>Bilateral agreements (between two countries)</a:t>
            </a:r>
          </a:p>
          <a:p>
            <a:pPr lvl="1">
              <a:buFont typeface="Arial" pitchFamily="34" charset="0"/>
              <a:buChar char="•"/>
            </a:pPr>
            <a:r>
              <a:rPr lang="en-US" dirty="0" smtClean="0"/>
              <a:t>U.S. and Australia, Bahrain, Chile, Israel, Jordon, Morocco, Oman, </a:t>
            </a:r>
          </a:p>
          <a:p>
            <a:pPr lvl="1"/>
            <a:r>
              <a:rPr lang="en-US" dirty="0" smtClean="0"/>
              <a:t>Singapore, Thailand</a:t>
            </a:r>
          </a:p>
          <a:p>
            <a:endParaRPr lang="en-US" dirty="0" smtClean="0"/>
          </a:p>
          <a:p>
            <a:r>
              <a:rPr lang="en-US" dirty="0" smtClean="0"/>
              <a:t>Multilateral agreements (between a number of countries)</a:t>
            </a:r>
          </a:p>
          <a:p>
            <a:pPr lvl="1">
              <a:buFont typeface="Arial" pitchFamily="34" charset="0"/>
              <a:buChar char="•"/>
            </a:pPr>
            <a:r>
              <a:rPr lang="en-US" dirty="0" smtClean="0"/>
              <a:t>NAFTA	North American Free Trade Agreement</a:t>
            </a:r>
          </a:p>
          <a:p>
            <a:pPr lvl="1">
              <a:buFont typeface="Arial" pitchFamily="34" charset="0"/>
              <a:buChar char="•"/>
            </a:pPr>
            <a:r>
              <a:rPr lang="en-US" dirty="0" smtClean="0"/>
              <a:t>CAFTA	Central American Free Trade Agreements</a:t>
            </a:r>
          </a:p>
          <a:p>
            <a:pPr lvl="1">
              <a:buFont typeface="Arial" pitchFamily="34" charset="0"/>
              <a:buChar char="•"/>
            </a:pPr>
            <a:r>
              <a:rPr lang="en-US" dirty="0" smtClean="0"/>
              <a:t>APEC	Asia-Pacific Economic Cooperation</a:t>
            </a:r>
          </a:p>
          <a:p>
            <a:pPr lvl="1">
              <a:buFont typeface="Arial" pitchFamily="34" charset="0"/>
              <a:buChar char="•"/>
            </a:pPr>
            <a:r>
              <a:rPr lang="en-US" dirty="0" smtClean="0"/>
              <a:t>*FTAA	Free Trade of the Americas (not yet active)</a:t>
            </a:r>
          </a:p>
          <a:p>
            <a:pPr lvl="1">
              <a:buFont typeface="Arial" pitchFamily="34" charset="0"/>
              <a:buChar char="•"/>
            </a:pPr>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7474" name="Rectangle 1026"/>
          <p:cNvSpPr>
            <a:spLocks noGrp="1" noChangeArrowheads="1"/>
          </p:cNvSpPr>
          <p:nvPr>
            <p:ph type="title"/>
          </p:nvPr>
        </p:nvSpPr>
        <p:spPr/>
        <p:txBody>
          <a:bodyPr/>
          <a:lstStyle/>
          <a:p>
            <a:r>
              <a:rPr lang="en-US" altLang="en-US" sz="2800" dirty="0" smtClean="0"/>
              <a:t>MULTILATERAL AGREEMENTS</a:t>
            </a:r>
            <a:endParaRPr lang="en-CA" altLang="en-US" sz="2800" dirty="0"/>
          </a:p>
        </p:txBody>
      </p:sp>
      <p:sp>
        <p:nvSpPr>
          <p:cNvPr id="617475" name="Rectangle 1027"/>
          <p:cNvSpPr>
            <a:spLocks noGrp="1" noChangeArrowheads="1"/>
          </p:cNvSpPr>
          <p:nvPr>
            <p:ph type="body" idx="1"/>
          </p:nvPr>
        </p:nvSpPr>
        <p:spPr/>
        <p:txBody>
          <a:bodyPr/>
          <a:lstStyle/>
          <a:p>
            <a:pPr marL="576263" lvl="1">
              <a:lnSpc>
                <a:spcPct val="90000"/>
              </a:lnSpc>
              <a:buNone/>
            </a:pPr>
            <a:r>
              <a:rPr lang="en-US" altLang="en-US" b="1" i="1" dirty="0" smtClean="0"/>
              <a:t>NAFTA</a:t>
            </a:r>
            <a:endParaRPr lang="en-US" altLang="en-US" i="1" dirty="0"/>
          </a:p>
          <a:p>
            <a:pPr marL="576263" lvl="1">
              <a:lnSpc>
                <a:spcPct val="90000"/>
              </a:lnSpc>
            </a:pPr>
            <a:r>
              <a:rPr lang="en-US" altLang="en-US" dirty="0" smtClean="0"/>
              <a:t>1994: United </a:t>
            </a:r>
            <a:r>
              <a:rPr lang="en-US" altLang="en-US" dirty="0"/>
              <a:t>States, Canada, and Mexico </a:t>
            </a:r>
            <a:endParaRPr lang="en-US" altLang="en-US" dirty="0" smtClean="0"/>
          </a:p>
          <a:p>
            <a:pPr marL="576263" lvl="1">
              <a:lnSpc>
                <a:spcPct val="90000"/>
              </a:lnSpc>
            </a:pPr>
            <a:r>
              <a:rPr lang="en-US" altLang="en-US" dirty="0" smtClean="0"/>
              <a:t>To </a:t>
            </a:r>
            <a:r>
              <a:rPr lang="en-US" altLang="en-US" dirty="0"/>
              <a:t>make trade among them easier and freer.</a:t>
            </a:r>
          </a:p>
          <a:p>
            <a:pPr marL="576263" lvl="1">
              <a:lnSpc>
                <a:spcPct val="90000"/>
              </a:lnSpc>
            </a:pPr>
            <a:r>
              <a:rPr lang="en-US" altLang="en-US" dirty="0" smtClean="0"/>
              <a:t>Trade </a:t>
            </a:r>
            <a:r>
              <a:rPr lang="en-US" altLang="en-US" dirty="0"/>
              <a:t>among these three countries has grown </a:t>
            </a:r>
            <a:r>
              <a:rPr lang="en-US" altLang="en-US" dirty="0" smtClean="0"/>
              <a:t>rapidly since the enactment of NAFTA</a:t>
            </a:r>
          </a:p>
          <a:p>
            <a:pPr marL="576263" lvl="1">
              <a:lnSpc>
                <a:spcPct val="90000"/>
              </a:lnSpc>
              <a:buNone/>
            </a:pPr>
            <a:r>
              <a:rPr lang="en-US" altLang="en-US" b="1" i="1" dirty="0" smtClean="0"/>
              <a:t>CAFTA</a:t>
            </a:r>
            <a:endParaRPr lang="en-US" altLang="en-US" i="1" dirty="0" smtClean="0"/>
          </a:p>
          <a:p>
            <a:pPr marL="576263" lvl="1">
              <a:lnSpc>
                <a:spcPct val="90000"/>
              </a:lnSpc>
            </a:pPr>
            <a:r>
              <a:rPr lang="en-US" altLang="en-US" dirty="0" smtClean="0"/>
              <a:t>United States, Costa Rica, the Dominican Republic, El Salvador, Guatemala, Honduras, and Nicaragua.</a:t>
            </a:r>
          </a:p>
          <a:p>
            <a:pPr marL="576263" lvl="1">
              <a:lnSpc>
                <a:spcPct val="90000"/>
              </a:lnSpc>
            </a:pPr>
            <a:r>
              <a:rPr lang="en-US" altLang="en-US" dirty="0" smtClean="0"/>
              <a:t>Both trade and political goals, the latter to promote freedom and democracy in Central America</a:t>
            </a:r>
            <a:endParaRPr lang="en-US" altLang="en-US" dirty="0"/>
          </a:p>
          <a:p>
            <a:pPr marL="1374775" lvl="2">
              <a:lnSpc>
                <a:spcPct val="90000"/>
              </a:lnSpc>
              <a:buFontTx/>
              <a:buNone/>
            </a:pP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7475">
                                            <p:txEl>
                                              <p:pRg st="1" end="1"/>
                                            </p:txEl>
                                          </p:spTgt>
                                        </p:tgtEl>
                                        <p:attrNameLst>
                                          <p:attrName>style.visibility</p:attrName>
                                        </p:attrNameLst>
                                      </p:cBhvr>
                                      <p:to>
                                        <p:strVal val="visible"/>
                                      </p:to>
                                    </p:set>
                                    <p:animEffect transition="in" filter="wipe(left)">
                                      <p:cBhvr>
                                        <p:cTn id="7" dur="500"/>
                                        <p:tgtEl>
                                          <p:spTgt spid="6174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7475">
                                            <p:txEl>
                                              <p:pRg st="2" end="2"/>
                                            </p:txEl>
                                          </p:spTgt>
                                        </p:tgtEl>
                                        <p:attrNameLst>
                                          <p:attrName>style.visibility</p:attrName>
                                        </p:attrNameLst>
                                      </p:cBhvr>
                                      <p:to>
                                        <p:strVal val="visible"/>
                                      </p:to>
                                    </p:set>
                                    <p:animEffect transition="in" filter="wipe(left)">
                                      <p:cBhvr>
                                        <p:cTn id="12" dur="500"/>
                                        <p:tgtEl>
                                          <p:spTgt spid="6174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7475">
                                            <p:txEl>
                                              <p:pRg st="3" end="3"/>
                                            </p:txEl>
                                          </p:spTgt>
                                        </p:tgtEl>
                                        <p:attrNameLst>
                                          <p:attrName>style.visibility</p:attrName>
                                        </p:attrNameLst>
                                      </p:cBhvr>
                                      <p:to>
                                        <p:strVal val="visible"/>
                                      </p:to>
                                    </p:set>
                                    <p:animEffect transition="in" filter="wipe(left)">
                                      <p:cBhvr>
                                        <p:cTn id="17" dur="500"/>
                                        <p:tgtEl>
                                          <p:spTgt spid="61747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7475">
                                            <p:txEl>
                                              <p:pRg st="4" end="4"/>
                                            </p:txEl>
                                          </p:spTgt>
                                        </p:tgtEl>
                                        <p:attrNameLst>
                                          <p:attrName>style.visibility</p:attrName>
                                        </p:attrNameLst>
                                      </p:cBhvr>
                                      <p:to>
                                        <p:strVal val="visible"/>
                                      </p:to>
                                    </p:set>
                                    <p:animEffect transition="in" filter="wipe(left)">
                                      <p:cBhvr>
                                        <p:cTn id="22" dur="500"/>
                                        <p:tgtEl>
                                          <p:spTgt spid="61747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7475">
                                            <p:txEl>
                                              <p:pRg st="5" end="5"/>
                                            </p:txEl>
                                          </p:spTgt>
                                        </p:tgtEl>
                                        <p:attrNameLst>
                                          <p:attrName>style.visibility</p:attrName>
                                        </p:attrNameLst>
                                      </p:cBhvr>
                                      <p:to>
                                        <p:strVal val="visible"/>
                                      </p:to>
                                    </p:set>
                                    <p:animEffect transition="in" filter="wipe(left)">
                                      <p:cBhvr>
                                        <p:cTn id="27" dur="500"/>
                                        <p:tgtEl>
                                          <p:spTgt spid="6174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5" grpId="0" build="p" bldLvl="5"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7474" name="Rectangle 1026"/>
          <p:cNvSpPr>
            <a:spLocks noGrp="1" noChangeArrowheads="1"/>
          </p:cNvSpPr>
          <p:nvPr>
            <p:ph type="title"/>
          </p:nvPr>
        </p:nvSpPr>
        <p:spPr/>
        <p:txBody>
          <a:bodyPr/>
          <a:lstStyle/>
          <a:p>
            <a:r>
              <a:rPr lang="en-US" altLang="en-US" sz="2800" dirty="0" smtClean="0"/>
              <a:t>MULTILATERAL AGREEMENTS</a:t>
            </a:r>
            <a:endParaRPr lang="en-CA" altLang="en-US" sz="2800" dirty="0"/>
          </a:p>
        </p:txBody>
      </p:sp>
      <p:sp>
        <p:nvSpPr>
          <p:cNvPr id="617475" name="Rectangle 1027"/>
          <p:cNvSpPr>
            <a:spLocks noGrp="1" noChangeArrowheads="1"/>
          </p:cNvSpPr>
          <p:nvPr>
            <p:ph type="body" idx="1"/>
          </p:nvPr>
        </p:nvSpPr>
        <p:spPr>
          <a:xfrm>
            <a:off x="228600" y="1066800"/>
            <a:ext cx="9067800" cy="5791200"/>
          </a:xfrm>
        </p:spPr>
        <p:txBody>
          <a:bodyPr/>
          <a:lstStyle/>
          <a:p>
            <a:pPr marL="576263" lvl="1">
              <a:lnSpc>
                <a:spcPct val="90000"/>
              </a:lnSpc>
              <a:buNone/>
            </a:pPr>
            <a:r>
              <a:rPr lang="en-US" altLang="en-US" b="1" i="1" dirty="0" smtClean="0"/>
              <a:t>APEC</a:t>
            </a:r>
            <a:endParaRPr lang="en-US" altLang="en-US" i="1" dirty="0"/>
          </a:p>
          <a:p>
            <a:pPr marL="576263" lvl="1">
              <a:lnSpc>
                <a:spcPct val="90000"/>
              </a:lnSpc>
            </a:pPr>
            <a:r>
              <a:rPr lang="en-US" altLang="en-US" dirty="0" smtClean="0"/>
              <a:t>1989: 21 nations that border the Pacific Ocean.</a:t>
            </a:r>
          </a:p>
          <a:p>
            <a:pPr marL="974726" lvl="2"/>
            <a:r>
              <a:rPr lang="en-US" altLang="en-US" dirty="0" smtClean="0"/>
              <a:t>Includes the United States, China, Japan, Australia, Canada, Indonesia, and the dynamic Asian countries.</a:t>
            </a:r>
          </a:p>
          <a:p>
            <a:pPr marL="576263" lvl="1"/>
            <a:r>
              <a:rPr lang="en-US" altLang="en-US" dirty="0" smtClean="0"/>
              <a:t>Promotes freer trade and cooperation among members.</a:t>
            </a:r>
          </a:p>
          <a:p>
            <a:pPr marL="576263" lvl="1"/>
            <a:r>
              <a:rPr lang="en-US" altLang="en-US" dirty="0" smtClean="0"/>
              <a:t>APEC nations conduct 50 percent of world trade.</a:t>
            </a:r>
          </a:p>
          <a:p>
            <a:pPr marL="576263" lvl="1">
              <a:lnSpc>
                <a:spcPct val="90000"/>
              </a:lnSpc>
              <a:buNone/>
            </a:pPr>
            <a:r>
              <a:rPr lang="en-US" altLang="en-US" b="1" i="1" dirty="0" smtClean="0"/>
              <a:t>FTAA (not yet active, excludes Cuba)</a:t>
            </a:r>
            <a:endParaRPr lang="en-US" altLang="en-US" i="1" dirty="0" smtClean="0"/>
          </a:p>
          <a:p>
            <a:pPr marL="576263" lvl="1">
              <a:lnSpc>
                <a:spcPct val="100000"/>
              </a:lnSpc>
            </a:pPr>
            <a:r>
              <a:rPr lang="en-US" altLang="en-US" dirty="0" smtClean="0"/>
              <a:t>The governments of 34 democracies in the Americas have begun the process to enact FTAA</a:t>
            </a:r>
          </a:p>
          <a:p>
            <a:pPr marL="576263" lvl="1">
              <a:lnSpc>
                <a:spcPct val="100000"/>
              </a:lnSpc>
            </a:pPr>
            <a:r>
              <a:rPr lang="en-US" altLang="en-US" dirty="0" smtClean="0"/>
              <a:t>Objective is to achieve free international trade among all countries in the Americas.</a:t>
            </a:r>
          </a:p>
          <a:p>
            <a:pPr marL="1374775" lvl="2">
              <a:lnSpc>
                <a:spcPct val="90000"/>
              </a:lnSpc>
              <a:buFontTx/>
              <a:buNone/>
            </a:pP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7475">
                                            <p:txEl>
                                              <p:pRg st="1" end="1"/>
                                            </p:txEl>
                                          </p:spTgt>
                                        </p:tgtEl>
                                        <p:attrNameLst>
                                          <p:attrName>style.visibility</p:attrName>
                                        </p:attrNameLst>
                                      </p:cBhvr>
                                      <p:to>
                                        <p:strVal val="visible"/>
                                      </p:to>
                                    </p:set>
                                    <p:animEffect transition="in" filter="wipe(left)">
                                      <p:cBhvr>
                                        <p:cTn id="7" dur="500"/>
                                        <p:tgtEl>
                                          <p:spTgt spid="6174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7475">
                                            <p:txEl>
                                              <p:pRg st="2" end="2"/>
                                            </p:txEl>
                                          </p:spTgt>
                                        </p:tgtEl>
                                        <p:attrNameLst>
                                          <p:attrName>style.visibility</p:attrName>
                                        </p:attrNameLst>
                                      </p:cBhvr>
                                      <p:to>
                                        <p:strVal val="visible"/>
                                      </p:to>
                                    </p:set>
                                    <p:animEffect transition="in" filter="wipe(left)">
                                      <p:cBhvr>
                                        <p:cTn id="12" dur="500"/>
                                        <p:tgtEl>
                                          <p:spTgt spid="6174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7475">
                                            <p:txEl>
                                              <p:pRg st="3" end="3"/>
                                            </p:txEl>
                                          </p:spTgt>
                                        </p:tgtEl>
                                        <p:attrNameLst>
                                          <p:attrName>style.visibility</p:attrName>
                                        </p:attrNameLst>
                                      </p:cBhvr>
                                      <p:to>
                                        <p:strVal val="visible"/>
                                      </p:to>
                                    </p:set>
                                    <p:animEffect transition="in" filter="wipe(left)">
                                      <p:cBhvr>
                                        <p:cTn id="17" dur="500"/>
                                        <p:tgtEl>
                                          <p:spTgt spid="61747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7475">
                                            <p:txEl>
                                              <p:pRg st="4" end="4"/>
                                            </p:txEl>
                                          </p:spTgt>
                                        </p:tgtEl>
                                        <p:attrNameLst>
                                          <p:attrName>style.visibility</p:attrName>
                                        </p:attrNameLst>
                                      </p:cBhvr>
                                      <p:to>
                                        <p:strVal val="visible"/>
                                      </p:to>
                                    </p:set>
                                    <p:animEffect transition="in" filter="wipe(left)">
                                      <p:cBhvr>
                                        <p:cTn id="22" dur="500"/>
                                        <p:tgtEl>
                                          <p:spTgt spid="61747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7475">
                                            <p:txEl>
                                              <p:pRg st="5" end="5"/>
                                            </p:txEl>
                                          </p:spTgt>
                                        </p:tgtEl>
                                        <p:attrNameLst>
                                          <p:attrName>style.visibility</p:attrName>
                                        </p:attrNameLst>
                                      </p:cBhvr>
                                      <p:to>
                                        <p:strVal val="visible"/>
                                      </p:to>
                                    </p:set>
                                    <p:animEffect transition="in" filter="wipe(left)">
                                      <p:cBhvr>
                                        <p:cTn id="27" dur="500"/>
                                        <p:tgtEl>
                                          <p:spTgt spid="6174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5" grpId="0" build="p" bldLvl="5"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of Trade</a:t>
            </a:r>
            <a:endParaRPr lang="en-US" dirty="0"/>
          </a:p>
        </p:txBody>
      </p:sp>
      <p:sp>
        <p:nvSpPr>
          <p:cNvPr id="3" name="TextBox 2"/>
          <p:cNvSpPr txBox="1"/>
          <p:nvPr/>
        </p:nvSpPr>
        <p:spPr>
          <a:xfrm>
            <a:off x="381000" y="1295400"/>
            <a:ext cx="8305800" cy="4524315"/>
          </a:xfrm>
          <a:prstGeom prst="rect">
            <a:avLst/>
          </a:prstGeom>
          <a:noFill/>
        </p:spPr>
        <p:txBody>
          <a:bodyPr wrap="square" rtlCol="0">
            <a:spAutoFit/>
          </a:bodyPr>
          <a:lstStyle/>
          <a:p>
            <a:r>
              <a:rPr lang="en-US" dirty="0" smtClean="0"/>
              <a:t>EXPORTS – IMPORTS = BALANCE OF TRADE</a:t>
            </a:r>
          </a:p>
          <a:p>
            <a:endParaRPr lang="en-US" dirty="0" smtClean="0"/>
          </a:p>
          <a:p>
            <a:r>
              <a:rPr lang="en-US" dirty="0" smtClean="0"/>
              <a:t>	U.S. imports more than it exports = Trade Deficit</a:t>
            </a:r>
          </a:p>
          <a:p>
            <a:endParaRPr lang="en-US" altLang="en-US" dirty="0" smtClean="0"/>
          </a:p>
          <a:p>
            <a:r>
              <a:rPr lang="en-US" altLang="en-US" dirty="0" smtClean="0"/>
              <a:t>When a country has a trade deficit, it pays for the deficit by borrowing from other countries or by selling some of its assets.</a:t>
            </a:r>
          </a:p>
          <a:p>
            <a:endParaRPr lang="en-US" altLang="en-US" dirty="0" smtClean="0"/>
          </a:p>
          <a:p>
            <a:r>
              <a:rPr lang="en-US" altLang="en-US" dirty="0" smtClean="0"/>
              <a:t>When a country has a trade surplus, it lends to other countries or buys more foreign assets so that other countries can pay their trade deficits.</a:t>
            </a:r>
          </a:p>
          <a:p>
            <a:endParaRPr lang="en-US" altLang="en-US" b="1" dirty="0" smtClean="0"/>
          </a:p>
          <a:p>
            <a:r>
              <a:rPr lang="en-US" altLang="en-US" b="1" dirty="0" smtClean="0"/>
              <a:t>COMPARATIVE ADVANTAGE is the force that generates international trade</a:t>
            </a:r>
          </a:p>
          <a:p>
            <a:endParaRPr lang="en-US" altLang="en-US" b="1" dirty="0" smtClean="0"/>
          </a:p>
          <a:p>
            <a:r>
              <a:rPr lang="en-US" altLang="en-US" b="1" dirty="0" smtClean="0"/>
              <a:t>The U.S. has a comparative advantage in the production of  Airplanes</a:t>
            </a:r>
          </a:p>
          <a:p>
            <a:r>
              <a:rPr lang="en-US" altLang="en-US" b="1" dirty="0" smtClean="0"/>
              <a:t>China has a comparative advantage in the production of clothes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ChangeArrowheads="1"/>
          </p:cNvSpPr>
          <p:nvPr/>
        </p:nvSpPr>
        <p:spPr bwMode="auto">
          <a:xfrm>
            <a:off x="457200" y="1752600"/>
            <a:ext cx="8213725" cy="457200"/>
          </a:xfrm>
          <a:prstGeom prst="rect">
            <a:avLst/>
          </a:prstGeom>
          <a:noFill/>
          <a:ln w="9525">
            <a:noFill/>
            <a:miter lim="800000"/>
            <a:headEnd/>
            <a:tailEnd/>
          </a:ln>
          <a:effectLst/>
        </p:spPr>
        <p:txBody>
          <a:bodyPr>
            <a:spAutoFit/>
          </a:bodyPr>
          <a:lstStyle/>
          <a:p>
            <a:r>
              <a:rPr lang="en-US" altLang="en-US"/>
              <a:t>Moving from </a:t>
            </a:r>
            <a:r>
              <a:rPr lang="en-US" altLang="en-US" i="1"/>
              <a:t>A</a:t>
            </a:r>
            <a:r>
              <a:rPr lang="en-US" altLang="en-US"/>
              <a:t> to </a:t>
            </a:r>
            <a:r>
              <a:rPr lang="en-US" altLang="en-US" i="1"/>
              <a:t>B</a:t>
            </a:r>
            <a:r>
              <a:rPr lang="en-US" altLang="en-US"/>
              <a:t>, 1 cell phone costs 1 DVD.</a:t>
            </a:r>
            <a:endParaRPr lang="en-US" altLang="en-US">
              <a:latin typeface="Charcoal" charset="0"/>
            </a:endParaRPr>
          </a:p>
        </p:txBody>
      </p:sp>
      <p:sp>
        <p:nvSpPr>
          <p:cNvPr id="441355" name="Rectangle 11"/>
          <p:cNvSpPr>
            <a:spLocks noGrp="1" noChangeArrowheads="1"/>
          </p:cNvSpPr>
          <p:nvPr>
            <p:ph type="title"/>
          </p:nvPr>
        </p:nvSpPr>
        <p:spPr/>
        <p:txBody>
          <a:bodyPr/>
          <a:lstStyle/>
          <a:p>
            <a:r>
              <a:rPr lang="en-US" altLang="en-US" dirty="0" smtClean="0"/>
              <a:t>OPPORTUNITY </a:t>
            </a:r>
            <a:r>
              <a:rPr lang="en-US" altLang="en-US" dirty="0"/>
              <a:t>COST</a:t>
            </a:r>
            <a:endParaRPr lang="en-CA" dirty="0"/>
          </a:p>
        </p:txBody>
      </p:sp>
      <p:pic>
        <p:nvPicPr>
          <p:cNvPr id="441363" name="Picture 19" descr="fig0304a"/>
          <p:cNvPicPr>
            <a:picLocks noChangeAspect="1" noChangeArrowheads="1"/>
          </p:cNvPicPr>
          <p:nvPr/>
        </p:nvPicPr>
        <p:blipFill>
          <a:blip r:embed="rId3"/>
          <a:srcRect/>
          <a:stretch>
            <a:fillRect/>
          </a:stretch>
        </p:blipFill>
        <p:spPr bwMode="auto">
          <a:xfrm>
            <a:off x="381000" y="2249488"/>
            <a:ext cx="8458200" cy="4527550"/>
          </a:xfrm>
          <a:prstGeom prst="rect">
            <a:avLst/>
          </a:prstGeom>
          <a:noFill/>
        </p:spPr>
      </p:pic>
      <p:pic>
        <p:nvPicPr>
          <p:cNvPr id="441364" name="Picture 20" descr="fig0304b"/>
          <p:cNvPicPr>
            <a:picLocks noChangeAspect="1" noChangeArrowheads="1"/>
          </p:cNvPicPr>
          <p:nvPr/>
        </p:nvPicPr>
        <p:blipFill>
          <a:blip r:embed="rId4"/>
          <a:srcRect/>
          <a:stretch>
            <a:fillRect/>
          </a:stretch>
        </p:blipFill>
        <p:spPr bwMode="auto">
          <a:xfrm>
            <a:off x="381000" y="2249488"/>
            <a:ext cx="8458200" cy="4527550"/>
          </a:xfrm>
          <a:prstGeom prst="rect">
            <a:avLst/>
          </a:prstGeom>
          <a:noFill/>
        </p:spPr>
      </p:pic>
      <p:pic>
        <p:nvPicPr>
          <p:cNvPr id="441365" name="Picture 21" descr="fig0304c"/>
          <p:cNvPicPr>
            <a:picLocks noChangeAspect="1" noChangeArrowheads="1"/>
          </p:cNvPicPr>
          <p:nvPr/>
        </p:nvPicPr>
        <p:blipFill>
          <a:blip r:embed="rId5"/>
          <a:srcRect/>
          <a:stretch>
            <a:fillRect/>
          </a:stretch>
        </p:blipFill>
        <p:spPr bwMode="auto">
          <a:xfrm>
            <a:off x="381000" y="2249488"/>
            <a:ext cx="8458200" cy="4527550"/>
          </a:xfrm>
          <a:prstGeom prst="rect">
            <a:avLst/>
          </a:prstGeom>
          <a:noFill/>
        </p:spPr>
      </p:pic>
      <p:pic>
        <p:nvPicPr>
          <p:cNvPr id="441366" name="Picture 22" descr="fig0304d"/>
          <p:cNvPicPr>
            <a:picLocks noChangeAspect="1" noChangeArrowheads="1"/>
          </p:cNvPicPr>
          <p:nvPr/>
        </p:nvPicPr>
        <p:blipFill>
          <a:blip r:embed="rId6"/>
          <a:srcRect/>
          <a:stretch>
            <a:fillRect/>
          </a:stretch>
        </p:blipFill>
        <p:spPr bwMode="auto">
          <a:xfrm>
            <a:off x="381000" y="2249488"/>
            <a:ext cx="8458200" cy="4527550"/>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1364"/>
                                        </p:tgtEl>
                                        <p:attrNameLst>
                                          <p:attrName>style.visibility</p:attrName>
                                        </p:attrNameLst>
                                      </p:cBhvr>
                                      <p:to>
                                        <p:strVal val="visible"/>
                                      </p:to>
                                    </p:set>
                                    <p:animEffect transition="in" filter="wipe(left)">
                                      <p:cBhvr>
                                        <p:cTn id="7" dur="1000"/>
                                        <p:tgtEl>
                                          <p:spTgt spid="4413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1365"/>
                                        </p:tgtEl>
                                        <p:attrNameLst>
                                          <p:attrName>style.visibility</p:attrName>
                                        </p:attrNameLst>
                                      </p:cBhvr>
                                      <p:to>
                                        <p:strVal val="visible"/>
                                      </p:to>
                                    </p:set>
                                    <p:animEffect transition="in" filter="wipe(left)">
                                      <p:cBhvr>
                                        <p:cTn id="12" dur="1000"/>
                                        <p:tgtEl>
                                          <p:spTgt spid="44136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41366"/>
                                        </p:tgtEl>
                                        <p:attrNameLst>
                                          <p:attrName>style.visibility</p:attrName>
                                        </p:attrNameLst>
                                      </p:cBhvr>
                                      <p:to>
                                        <p:strVal val="visible"/>
                                      </p:to>
                                    </p:set>
                                    <p:animEffect transition="in" filter="fade">
                                      <p:cBhvr>
                                        <p:cTn id="16" dur="500"/>
                                        <p:tgtEl>
                                          <p:spTgt spid="441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6036" name="Rectangle 4"/>
          <p:cNvSpPr>
            <a:spLocks noGrp="1" noChangeArrowheads="1"/>
          </p:cNvSpPr>
          <p:nvPr>
            <p:ph type="title"/>
          </p:nvPr>
        </p:nvSpPr>
        <p:spPr/>
        <p:txBody>
          <a:bodyPr/>
          <a:lstStyle/>
          <a:p>
            <a:r>
              <a:rPr lang="en-US" altLang="en-US" dirty="0" smtClean="0"/>
              <a:t>THE </a:t>
            </a:r>
            <a:r>
              <a:rPr lang="en-US" altLang="en-US" dirty="0"/>
              <a:t>GAINS FROM TRADE</a:t>
            </a:r>
            <a:endParaRPr lang="en-CA" altLang="en-US" dirty="0"/>
          </a:p>
        </p:txBody>
      </p:sp>
      <p:sp>
        <p:nvSpPr>
          <p:cNvPr id="556037" name="Rectangle 5"/>
          <p:cNvSpPr>
            <a:spLocks noGrp="1" noChangeArrowheads="1"/>
          </p:cNvSpPr>
          <p:nvPr>
            <p:ph type="body" idx="1"/>
          </p:nvPr>
        </p:nvSpPr>
        <p:spPr/>
        <p:txBody>
          <a:bodyPr/>
          <a:lstStyle/>
          <a:p>
            <a:pPr>
              <a:tabLst>
                <a:tab pos="863600" algn="l"/>
              </a:tabLst>
            </a:pPr>
            <a:r>
              <a:rPr lang="en-US" altLang="en-US" noProof="1" smtClean="0"/>
              <a:t>Why </a:t>
            </a:r>
            <a:r>
              <a:rPr lang="en-US" altLang="en-US" noProof="1"/>
              <a:t>the United States Exports Airplanes</a:t>
            </a:r>
          </a:p>
          <a:p>
            <a:pPr lvl="1">
              <a:tabLst>
                <a:tab pos="863600" algn="l"/>
              </a:tabLst>
            </a:pPr>
            <a:r>
              <a:rPr lang="en-US" altLang="en-US" noProof="1"/>
              <a:t>The United States has a comparative advantage in the production of airplanes</a:t>
            </a:r>
            <a:r>
              <a:rPr lang="en-US" altLang="en-US" dirty="0"/>
              <a:t> </a:t>
            </a:r>
            <a:endParaRPr lang="en-US" altLang="en-US" dirty="0" smtClean="0"/>
          </a:p>
          <a:p>
            <a:pPr lvl="1">
              <a:buNone/>
              <a:tabLst>
                <a:tab pos="863600" algn="l"/>
              </a:tabLst>
            </a:pPr>
            <a:r>
              <a:rPr lang="en-US" altLang="en-US" dirty="0" smtClean="0"/>
              <a:t>						because </a:t>
            </a:r>
          </a:p>
          <a:p>
            <a:pPr lvl="1">
              <a:buNone/>
              <a:tabLst>
                <a:tab pos="863600" algn="l"/>
              </a:tabLst>
            </a:pPr>
            <a:r>
              <a:rPr lang="en-US" altLang="en-US" dirty="0" smtClean="0"/>
              <a:t>	t</a:t>
            </a:r>
            <a:r>
              <a:rPr lang="en-US" altLang="en-US" noProof="1" smtClean="0"/>
              <a:t>he </a:t>
            </a:r>
            <a:r>
              <a:rPr lang="en-US" altLang="en-US" noProof="1"/>
              <a:t>opportunity cost </a:t>
            </a:r>
            <a:r>
              <a:rPr lang="en-US" altLang="en-US" dirty="0"/>
              <a:t>of producing an airplane </a:t>
            </a:r>
            <a:r>
              <a:rPr lang="en-US" altLang="en-US" noProof="1"/>
              <a:t>is lower in the United States</a:t>
            </a:r>
            <a:r>
              <a:rPr lang="en-US" altLang="en-US" dirty="0"/>
              <a:t> than in most </a:t>
            </a:r>
            <a:r>
              <a:rPr lang="en-US" altLang="en-US"/>
              <a:t>other </a:t>
            </a:r>
            <a:r>
              <a:rPr lang="en-US" altLang="en-US" smtClean="0"/>
              <a:t>countries.</a:t>
            </a:r>
            <a:endParaRPr lang="en-US" alt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6037">
                                            <p:txEl>
                                              <p:pRg st="0" end="0"/>
                                            </p:txEl>
                                          </p:spTgt>
                                        </p:tgtEl>
                                        <p:attrNameLst>
                                          <p:attrName>style.visibility</p:attrName>
                                        </p:attrNameLst>
                                      </p:cBhvr>
                                      <p:to>
                                        <p:strVal val="visible"/>
                                      </p:to>
                                    </p:set>
                                    <p:animEffect transition="in" filter="wipe(left)">
                                      <p:cBhvr>
                                        <p:cTn id="7" dur="500"/>
                                        <p:tgtEl>
                                          <p:spTgt spid="5560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6037">
                                            <p:txEl>
                                              <p:pRg st="1" end="1"/>
                                            </p:txEl>
                                          </p:spTgt>
                                        </p:tgtEl>
                                        <p:attrNameLst>
                                          <p:attrName>style.visibility</p:attrName>
                                        </p:attrNameLst>
                                      </p:cBhvr>
                                      <p:to>
                                        <p:strVal val="visible"/>
                                      </p:to>
                                    </p:set>
                                    <p:animEffect transition="in" filter="wipe(left)">
                                      <p:cBhvr>
                                        <p:cTn id="12" dur="500"/>
                                        <p:tgtEl>
                                          <p:spTgt spid="5560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6037">
                                            <p:txEl>
                                              <p:pRg st="2" end="2"/>
                                            </p:txEl>
                                          </p:spTgt>
                                        </p:tgtEl>
                                        <p:attrNameLst>
                                          <p:attrName>style.visibility</p:attrName>
                                        </p:attrNameLst>
                                      </p:cBhvr>
                                      <p:to>
                                        <p:strVal val="visible"/>
                                      </p:to>
                                    </p:set>
                                    <p:animEffect transition="in" filter="wipe(left)">
                                      <p:cBhvr>
                                        <p:cTn id="17" dur="500"/>
                                        <p:tgtEl>
                                          <p:spTgt spid="5560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6037">
                                            <p:txEl>
                                              <p:pRg st="3" end="3"/>
                                            </p:txEl>
                                          </p:spTgt>
                                        </p:tgtEl>
                                        <p:attrNameLst>
                                          <p:attrName>style.visibility</p:attrName>
                                        </p:attrNameLst>
                                      </p:cBhvr>
                                      <p:to>
                                        <p:strVal val="visible"/>
                                      </p:to>
                                    </p:set>
                                    <p:animEffect transition="in" filter="wipe(left)">
                                      <p:cBhvr>
                                        <p:cTn id="22" dur="500"/>
                                        <p:tgtEl>
                                          <p:spTgt spid="5560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7" grpId="0" build="p" bldLvl="5"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7" name="Text Box 7"/>
          <p:cNvSpPr txBox="1">
            <a:spLocks noChangeArrowheads="1"/>
          </p:cNvSpPr>
          <p:nvPr/>
        </p:nvSpPr>
        <p:spPr bwMode="auto">
          <a:xfrm>
            <a:off x="287338" y="2584450"/>
            <a:ext cx="4116387" cy="1552575"/>
          </a:xfrm>
          <a:prstGeom prst="rect">
            <a:avLst/>
          </a:prstGeom>
          <a:noFill/>
          <a:ln w="9525">
            <a:noFill/>
            <a:miter lim="800000"/>
            <a:headEnd/>
            <a:tailEnd/>
          </a:ln>
          <a:effectLst/>
        </p:spPr>
        <p:txBody>
          <a:bodyPr>
            <a:spAutoFit/>
          </a:bodyPr>
          <a:lstStyle/>
          <a:p>
            <a:pPr marL="347663" indent="-347663"/>
            <a:r>
              <a:rPr lang="en-US" altLang="en-US" b="1"/>
              <a:t>1.</a:t>
            </a:r>
            <a:r>
              <a:rPr lang="en-US" altLang="en-US"/>
              <a:t> With no international trade, domestic purchases equal domestic production.</a:t>
            </a:r>
          </a:p>
        </p:txBody>
      </p:sp>
      <p:sp>
        <p:nvSpPr>
          <p:cNvPr id="558090" name="Rectangle 10"/>
          <p:cNvSpPr>
            <a:spLocks noGrp="1" noChangeArrowheads="1"/>
          </p:cNvSpPr>
          <p:nvPr>
            <p:ph type="title"/>
          </p:nvPr>
        </p:nvSpPr>
        <p:spPr/>
        <p:txBody>
          <a:bodyPr/>
          <a:lstStyle/>
          <a:p>
            <a:r>
              <a:rPr lang="en-US" dirty="0" smtClean="0"/>
              <a:t>THE </a:t>
            </a:r>
            <a:r>
              <a:rPr lang="en-US" dirty="0"/>
              <a:t>GAINS FROM TRADE</a:t>
            </a:r>
          </a:p>
        </p:txBody>
      </p:sp>
      <p:sp>
        <p:nvSpPr>
          <p:cNvPr id="558092" name="Text Box 12"/>
          <p:cNvSpPr txBox="1">
            <a:spLocks noChangeArrowheads="1"/>
          </p:cNvSpPr>
          <p:nvPr/>
        </p:nvSpPr>
        <p:spPr bwMode="auto">
          <a:xfrm>
            <a:off x="304800" y="4354513"/>
            <a:ext cx="4098925" cy="822325"/>
          </a:xfrm>
          <a:prstGeom prst="rect">
            <a:avLst/>
          </a:prstGeom>
          <a:noFill/>
          <a:ln w="9525">
            <a:noFill/>
            <a:miter lim="800000"/>
            <a:headEnd/>
            <a:tailEnd/>
          </a:ln>
          <a:effectLst/>
        </p:spPr>
        <p:txBody>
          <a:bodyPr>
            <a:spAutoFit/>
          </a:bodyPr>
          <a:lstStyle/>
          <a:p>
            <a:pPr marL="282575" indent="-282575"/>
            <a:r>
              <a:rPr lang="en-US" altLang="en-US" b="1"/>
              <a:t>2.</a:t>
            </a:r>
            <a:r>
              <a:rPr lang="en-US" altLang="en-US"/>
              <a:t>The U.S. price of an airplane is $80 million. </a:t>
            </a:r>
          </a:p>
        </p:txBody>
      </p:sp>
      <p:pic>
        <p:nvPicPr>
          <p:cNvPr id="558093" name="Picture 13" descr="fig2001aa"/>
          <p:cNvPicPr>
            <a:picLocks noChangeAspect="1" noChangeArrowheads="1"/>
          </p:cNvPicPr>
          <p:nvPr/>
        </p:nvPicPr>
        <p:blipFill>
          <a:blip r:embed="rId3"/>
          <a:srcRect/>
          <a:stretch>
            <a:fillRect/>
          </a:stretch>
        </p:blipFill>
        <p:spPr bwMode="auto">
          <a:xfrm>
            <a:off x="4516438" y="1828800"/>
            <a:ext cx="4400550" cy="4838700"/>
          </a:xfrm>
          <a:prstGeom prst="rect">
            <a:avLst/>
          </a:prstGeom>
          <a:noFill/>
        </p:spPr>
      </p:pic>
      <p:pic>
        <p:nvPicPr>
          <p:cNvPr id="558094" name="Picture 14" descr="fig2001ab"/>
          <p:cNvPicPr>
            <a:picLocks noChangeAspect="1" noChangeArrowheads="1"/>
          </p:cNvPicPr>
          <p:nvPr/>
        </p:nvPicPr>
        <p:blipFill>
          <a:blip r:embed="rId4"/>
          <a:srcRect/>
          <a:stretch>
            <a:fillRect/>
          </a:stretch>
        </p:blipFill>
        <p:spPr bwMode="auto">
          <a:xfrm>
            <a:off x="4516438" y="1828800"/>
            <a:ext cx="4400550" cy="4838700"/>
          </a:xfrm>
          <a:prstGeom prst="rect">
            <a:avLst/>
          </a:prstGeom>
          <a:noFill/>
        </p:spPr>
      </p:pic>
      <p:pic>
        <p:nvPicPr>
          <p:cNvPr id="558095" name="Picture 15" descr="fig2001ac"/>
          <p:cNvPicPr>
            <a:picLocks noChangeAspect="1" noChangeArrowheads="1"/>
          </p:cNvPicPr>
          <p:nvPr/>
        </p:nvPicPr>
        <p:blipFill>
          <a:blip r:embed="rId5"/>
          <a:srcRect/>
          <a:stretch>
            <a:fillRect/>
          </a:stretch>
        </p:blipFill>
        <p:spPr bwMode="auto">
          <a:xfrm>
            <a:off x="4516438" y="1828800"/>
            <a:ext cx="4400550" cy="4838700"/>
          </a:xfrm>
          <a:prstGeom prst="rect">
            <a:avLst/>
          </a:prstGeom>
          <a:noFill/>
        </p:spPr>
      </p:pic>
      <p:sp>
        <p:nvSpPr>
          <p:cNvPr id="558096" name="Text Box 16"/>
          <p:cNvSpPr txBox="1">
            <a:spLocks noChangeArrowheads="1"/>
          </p:cNvSpPr>
          <p:nvPr/>
        </p:nvSpPr>
        <p:spPr bwMode="auto">
          <a:xfrm>
            <a:off x="347663" y="1816100"/>
            <a:ext cx="1504950" cy="457200"/>
          </a:xfrm>
          <a:prstGeom prst="rect">
            <a:avLst/>
          </a:prstGeom>
          <a:noFill/>
          <a:ln w="9525">
            <a:noFill/>
            <a:miter lim="800000"/>
            <a:headEnd/>
            <a:tailEnd/>
          </a:ln>
          <a:effectLst/>
        </p:spPr>
        <p:txBody>
          <a:bodyPr wrap="none">
            <a:spAutoFit/>
          </a:bodyPr>
          <a:lstStyle/>
          <a:p>
            <a:r>
              <a:rPr lang="en-US" altLang="en-US" b="1">
                <a:solidFill>
                  <a:srgbClr val="00468F"/>
                </a:solidFill>
              </a:rPr>
              <a:t>No Trade</a:t>
            </a:r>
          </a:p>
        </p:txBody>
      </p:sp>
      <p:sp>
        <p:nvSpPr>
          <p:cNvPr id="558097" name="Text Box 17"/>
          <p:cNvSpPr txBox="1">
            <a:spLocks noChangeArrowheads="1"/>
          </p:cNvSpPr>
          <p:nvPr/>
        </p:nvSpPr>
        <p:spPr bwMode="auto">
          <a:xfrm>
            <a:off x="309563" y="5310188"/>
            <a:ext cx="4098925" cy="1187450"/>
          </a:xfrm>
          <a:prstGeom prst="rect">
            <a:avLst/>
          </a:prstGeom>
          <a:noFill/>
          <a:ln w="9525">
            <a:noFill/>
            <a:miter lim="800000"/>
            <a:headEnd/>
            <a:tailEnd/>
          </a:ln>
          <a:effectLst/>
        </p:spPr>
        <p:txBody>
          <a:bodyPr>
            <a:spAutoFit/>
          </a:bodyPr>
          <a:lstStyle/>
          <a:p>
            <a:pPr marL="347663" indent="-347663"/>
            <a:r>
              <a:rPr lang="en-US" altLang="en-US" b="1"/>
              <a:t>3.</a:t>
            </a:r>
            <a:r>
              <a:rPr lang="en-US" altLang="en-US"/>
              <a:t> U.S. aircraft makers produce 400 airplanes  a year.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8087"/>
                                        </p:tgtEl>
                                        <p:attrNameLst>
                                          <p:attrName>style.visibility</p:attrName>
                                        </p:attrNameLst>
                                      </p:cBhvr>
                                      <p:to>
                                        <p:strVal val="visible"/>
                                      </p:to>
                                    </p:set>
                                    <p:animEffect transition="in" filter="wipe(left)">
                                      <p:cBhvr>
                                        <p:cTn id="7" dur="500"/>
                                        <p:tgtEl>
                                          <p:spTgt spid="5580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8092"/>
                                        </p:tgtEl>
                                        <p:attrNameLst>
                                          <p:attrName>style.visibility</p:attrName>
                                        </p:attrNameLst>
                                      </p:cBhvr>
                                      <p:to>
                                        <p:strVal val="visible"/>
                                      </p:to>
                                    </p:set>
                                    <p:animEffect transition="in" filter="wipe(left)">
                                      <p:cBhvr>
                                        <p:cTn id="12" dur="500"/>
                                        <p:tgtEl>
                                          <p:spTgt spid="55809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58094"/>
                                        </p:tgtEl>
                                        <p:attrNameLst>
                                          <p:attrName>style.visibility</p:attrName>
                                        </p:attrNameLst>
                                      </p:cBhvr>
                                      <p:to>
                                        <p:strVal val="visible"/>
                                      </p:to>
                                    </p:set>
                                    <p:animEffect transition="in" filter="fade">
                                      <p:cBhvr>
                                        <p:cTn id="16" dur="1000"/>
                                        <p:tgtEl>
                                          <p:spTgt spid="55809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58097"/>
                                        </p:tgtEl>
                                        <p:attrNameLst>
                                          <p:attrName>style.visibility</p:attrName>
                                        </p:attrNameLst>
                                      </p:cBhvr>
                                      <p:to>
                                        <p:strVal val="visible"/>
                                      </p:to>
                                    </p:set>
                                    <p:animEffect transition="in" filter="wipe(left)">
                                      <p:cBhvr>
                                        <p:cTn id="21" dur="500"/>
                                        <p:tgtEl>
                                          <p:spTgt spid="558097"/>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558095"/>
                                        </p:tgtEl>
                                        <p:attrNameLst>
                                          <p:attrName>style.visibility</p:attrName>
                                        </p:attrNameLst>
                                      </p:cBhvr>
                                      <p:to>
                                        <p:strVal val="visible"/>
                                      </p:to>
                                    </p:set>
                                    <p:animEffect transition="in" filter="fade">
                                      <p:cBhvr>
                                        <p:cTn id="25" dur="1000"/>
                                        <p:tgtEl>
                                          <p:spTgt spid="558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7" grpId="0"/>
      <p:bldP spid="558092" grpId="0" autoUpdateAnimBg="0"/>
      <p:bldP spid="558097"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7" name="Text Box 7"/>
          <p:cNvSpPr txBox="1">
            <a:spLocks noChangeArrowheads="1"/>
          </p:cNvSpPr>
          <p:nvPr/>
        </p:nvSpPr>
        <p:spPr bwMode="auto">
          <a:xfrm>
            <a:off x="155575" y="2125663"/>
            <a:ext cx="4264025" cy="822325"/>
          </a:xfrm>
          <a:prstGeom prst="rect">
            <a:avLst/>
          </a:prstGeom>
          <a:noFill/>
          <a:ln w="9525">
            <a:noFill/>
            <a:miter lim="800000"/>
            <a:headEnd/>
            <a:tailEnd/>
          </a:ln>
          <a:effectLst/>
        </p:spPr>
        <p:txBody>
          <a:bodyPr>
            <a:spAutoFit/>
          </a:bodyPr>
          <a:lstStyle/>
          <a:p>
            <a:r>
              <a:rPr lang="en-US" altLang="en-US"/>
              <a:t>With international trade, the world market determines</a:t>
            </a:r>
          </a:p>
        </p:txBody>
      </p:sp>
      <p:sp>
        <p:nvSpPr>
          <p:cNvPr id="593935" name="Rectangle 15"/>
          <p:cNvSpPr>
            <a:spLocks noGrp="1" noChangeArrowheads="1"/>
          </p:cNvSpPr>
          <p:nvPr>
            <p:ph type="title"/>
          </p:nvPr>
        </p:nvSpPr>
        <p:spPr/>
        <p:txBody>
          <a:bodyPr/>
          <a:lstStyle/>
          <a:p>
            <a:r>
              <a:rPr lang="en-US" altLang="en-US" dirty="0" smtClean="0">
                <a:ea typeface="MS Mincho" pitchFamily="49" charset="-128"/>
              </a:rPr>
              <a:t>THE </a:t>
            </a:r>
            <a:r>
              <a:rPr lang="en-US" altLang="en-US" dirty="0">
                <a:ea typeface="MS Mincho" pitchFamily="49" charset="-128"/>
              </a:rPr>
              <a:t>GAINS FROM TRADE</a:t>
            </a:r>
            <a:endParaRPr lang="en-US" dirty="0">
              <a:ea typeface="MS Mincho" pitchFamily="49" charset="-128"/>
            </a:endParaRPr>
          </a:p>
        </p:txBody>
      </p:sp>
      <p:sp>
        <p:nvSpPr>
          <p:cNvPr id="593939" name="Text Box 19"/>
          <p:cNvSpPr txBox="1">
            <a:spLocks noChangeArrowheads="1"/>
          </p:cNvSpPr>
          <p:nvPr/>
        </p:nvSpPr>
        <p:spPr bwMode="auto">
          <a:xfrm>
            <a:off x="117475" y="4043363"/>
            <a:ext cx="4167188" cy="822325"/>
          </a:xfrm>
          <a:prstGeom prst="rect">
            <a:avLst/>
          </a:prstGeom>
          <a:noFill/>
          <a:ln w="9525">
            <a:noFill/>
            <a:miter lim="800000"/>
            <a:headEnd/>
            <a:tailEnd/>
          </a:ln>
          <a:effectLst/>
        </p:spPr>
        <p:txBody>
          <a:bodyPr>
            <a:spAutoFit/>
          </a:bodyPr>
          <a:lstStyle/>
          <a:p>
            <a:pPr marL="347663" indent="-347663"/>
            <a:r>
              <a:rPr lang="en-US" altLang="en-US" b="1"/>
              <a:t>2.</a:t>
            </a:r>
            <a:r>
              <a:rPr lang="en-US" altLang="en-US"/>
              <a:t> Domestic purchases decrease to 300 airplanes.</a:t>
            </a:r>
          </a:p>
        </p:txBody>
      </p:sp>
      <p:sp>
        <p:nvSpPr>
          <p:cNvPr id="593940" name="Text Box 20"/>
          <p:cNvSpPr txBox="1">
            <a:spLocks noChangeArrowheads="1"/>
          </p:cNvSpPr>
          <p:nvPr/>
        </p:nvSpPr>
        <p:spPr bwMode="auto">
          <a:xfrm>
            <a:off x="155575" y="4965700"/>
            <a:ext cx="4264025" cy="822325"/>
          </a:xfrm>
          <a:prstGeom prst="rect">
            <a:avLst/>
          </a:prstGeom>
          <a:noFill/>
          <a:ln w="9525">
            <a:noFill/>
            <a:miter lim="800000"/>
            <a:headEnd/>
            <a:tailEnd/>
          </a:ln>
          <a:effectLst/>
        </p:spPr>
        <p:txBody>
          <a:bodyPr>
            <a:spAutoFit/>
          </a:bodyPr>
          <a:lstStyle/>
          <a:p>
            <a:pPr marL="347663" indent="-347663"/>
            <a:r>
              <a:rPr lang="en-US" altLang="en-US" b="1"/>
              <a:t>3.</a:t>
            </a:r>
            <a:r>
              <a:rPr lang="en-US" altLang="en-US"/>
              <a:t> Domestic production increases to 800 airplanes.</a:t>
            </a:r>
          </a:p>
        </p:txBody>
      </p:sp>
      <p:sp>
        <p:nvSpPr>
          <p:cNvPr id="593942" name="Text Box 22"/>
          <p:cNvSpPr txBox="1">
            <a:spLocks noChangeArrowheads="1"/>
          </p:cNvSpPr>
          <p:nvPr/>
        </p:nvSpPr>
        <p:spPr bwMode="auto">
          <a:xfrm>
            <a:off x="155575" y="3082925"/>
            <a:ext cx="4264025" cy="822325"/>
          </a:xfrm>
          <a:prstGeom prst="rect">
            <a:avLst/>
          </a:prstGeom>
          <a:noFill/>
          <a:ln w="9525">
            <a:noFill/>
            <a:miter lim="800000"/>
            <a:headEnd/>
            <a:tailEnd/>
          </a:ln>
          <a:effectLst/>
        </p:spPr>
        <p:txBody>
          <a:bodyPr>
            <a:spAutoFit/>
          </a:bodyPr>
          <a:lstStyle/>
          <a:p>
            <a:pPr marL="398463" indent="-398463"/>
            <a:r>
              <a:rPr lang="en-US" altLang="en-US" b="1"/>
              <a:t>1.</a:t>
            </a:r>
            <a:r>
              <a:rPr lang="en-US" altLang="en-US"/>
              <a:t> The world price of a plane at $100 million.</a:t>
            </a:r>
          </a:p>
        </p:txBody>
      </p:sp>
      <p:sp>
        <p:nvSpPr>
          <p:cNvPr id="593943" name="Text Box 23"/>
          <p:cNvSpPr txBox="1">
            <a:spLocks noChangeArrowheads="1"/>
          </p:cNvSpPr>
          <p:nvPr/>
        </p:nvSpPr>
        <p:spPr bwMode="auto">
          <a:xfrm>
            <a:off x="117475" y="5926138"/>
            <a:ext cx="4264025" cy="457200"/>
          </a:xfrm>
          <a:prstGeom prst="rect">
            <a:avLst/>
          </a:prstGeom>
          <a:noFill/>
          <a:ln w="9525">
            <a:noFill/>
            <a:miter lim="800000"/>
            <a:headEnd/>
            <a:tailEnd/>
          </a:ln>
          <a:effectLst/>
        </p:spPr>
        <p:txBody>
          <a:bodyPr>
            <a:spAutoFit/>
          </a:bodyPr>
          <a:lstStyle/>
          <a:p>
            <a:r>
              <a:rPr lang="en-US" altLang="en-US" b="1"/>
              <a:t>4.</a:t>
            </a:r>
            <a:r>
              <a:rPr lang="en-US" altLang="en-US"/>
              <a:t> 500 airplanes are exported.</a:t>
            </a:r>
          </a:p>
        </p:txBody>
      </p:sp>
      <p:pic>
        <p:nvPicPr>
          <p:cNvPr id="593944" name="Picture 24" descr="fig2001ba"/>
          <p:cNvPicPr>
            <a:picLocks noChangeAspect="1" noChangeArrowheads="1"/>
          </p:cNvPicPr>
          <p:nvPr/>
        </p:nvPicPr>
        <p:blipFill>
          <a:blip r:embed="rId3"/>
          <a:srcRect/>
          <a:stretch>
            <a:fillRect/>
          </a:stretch>
        </p:blipFill>
        <p:spPr bwMode="auto">
          <a:xfrm>
            <a:off x="4322763" y="1676400"/>
            <a:ext cx="4503737" cy="4953000"/>
          </a:xfrm>
          <a:prstGeom prst="rect">
            <a:avLst/>
          </a:prstGeom>
          <a:noFill/>
        </p:spPr>
      </p:pic>
      <p:pic>
        <p:nvPicPr>
          <p:cNvPr id="593945" name="Picture 25" descr="fig2001bb"/>
          <p:cNvPicPr>
            <a:picLocks noChangeAspect="1" noChangeArrowheads="1"/>
          </p:cNvPicPr>
          <p:nvPr/>
        </p:nvPicPr>
        <p:blipFill>
          <a:blip r:embed="rId4"/>
          <a:srcRect/>
          <a:stretch>
            <a:fillRect/>
          </a:stretch>
        </p:blipFill>
        <p:spPr bwMode="auto">
          <a:xfrm>
            <a:off x="4322763" y="1676400"/>
            <a:ext cx="4503737" cy="4953000"/>
          </a:xfrm>
          <a:prstGeom prst="rect">
            <a:avLst/>
          </a:prstGeom>
          <a:noFill/>
        </p:spPr>
      </p:pic>
      <p:pic>
        <p:nvPicPr>
          <p:cNvPr id="593946" name="Picture 26" descr="fig2001bc"/>
          <p:cNvPicPr>
            <a:picLocks noChangeAspect="1" noChangeArrowheads="1"/>
          </p:cNvPicPr>
          <p:nvPr/>
        </p:nvPicPr>
        <p:blipFill>
          <a:blip r:embed="rId5"/>
          <a:srcRect/>
          <a:stretch>
            <a:fillRect/>
          </a:stretch>
        </p:blipFill>
        <p:spPr bwMode="auto">
          <a:xfrm>
            <a:off x="4322763" y="1676400"/>
            <a:ext cx="4503737" cy="4953000"/>
          </a:xfrm>
          <a:prstGeom prst="rect">
            <a:avLst/>
          </a:prstGeom>
          <a:noFill/>
        </p:spPr>
      </p:pic>
      <p:pic>
        <p:nvPicPr>
          <p:cNvPr id="593947" name="Picture 27" descr="fig2001bd"/>
          <p:cNvPicPr>
            <a:picLocks noChangeAspect="1" noChangeArrowheads="1"/>
          </p:cNvPicPr>
          <p:nvPr/>
        </p:nvPicPr>
        <p:blipFill>
          <a:blip r:embed="rId6"/>
          <a:srcRect/>
          <a:stretch>
            <a:fillRect/>
          </a:stretch>
        </p:blipFill>
        <p:spPr bwMode="auto">
          <a:xfrm>
            <a:off x="4322763" y="1676400"/>
            <a:ext cx="4503737" cy="4953000"/>
          </a:xfrm>
          <a:prstGeom prst="rect">
            <a:avLst/>
          </a:prstGeom>
          <a:noFill/>
        </p:spPr>
      </p:pic>
      <p:pic>
        <p:nvPicPr>
          <p:cNvPr id="593948" name="Picture 28" descr="fig2001be"/>
          <p:cNvPicPr>
            <a:picLocks noChangeAspect="1" noChangeArrowheads="1"/>
          </p:cNvPicPr>
          <p:nvPr/>
        </p:nvPicPr>
        <p:blipFill>
          <a:blip r:embed="rId7"/>
          <a:srcRect/>
          <a:stretch>
            <a:fillRect/>
          </a:stretch>
        </p:blipFill>
        <p:spPr bwMode="auto">
          <a:xfrm>
            <a:off x="4322763" y="1676400"/>
            <a:ext cx="4503737" cy="4953000"/>
          </a:xfrm>
          <a:prstGeom prst="rect">
            <a:avLst/>
          </a:prstGeom>
          <a:noFill/>
        </p:spPr>
      </p:pic>
      <p:sp>
        <p:nvSpPr>
          <p:cNvPr id="593949" name="Text Box 29"/>
          <p:cNvSpPr txBox="1">
            <a:spLocks noChangeArrowheads="1"/>
          </p:cNvSpPr>
          <p:nvPr/>
        </p:nvSpPr>
        <p:spPr bwMode="auto">
          <a:xfrm>
            <a:off x="193675" y="1662113"/>
            <a:ext cx="1014413" cy="457200"/>
          </a:xfrm>
          <a:prstGeom prst="rect">
            <a:avLst/>
          </a:prstGeom>
          <a:noFill/>
          <a:ln w="9525">
            <a:noFill/>
            <a:miter lim="800000"/>
            <a:headEnd/>
            <a:tailEnd/>
          </a:ln>
          <a:effectLst/>
        </p:spPr>
        <p:txBody>
          <a:bodyPr wrap="none">
            <a:spAutoFit/>
          </a:bodyPr>
          <a:lstStyle/>
          <a:p>
            <a:r>
              <a:rPr lang="en-US" altLang="en-US" b="1">
                <a:solidFill>
                  <a:srgbClr val="00468F"/>
                </a:solidFill>
              </a:rPr>
              <a:t>Trade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27"/>
                                        </p:tgtEl>
                                        <p:attrNameLst>
                                          <p:attrName>style.visibility</p:attrName>
                                        </p:attrNameLst>
                                      </p:cBhvr>
                                      <p:to>
                                        <p:strVal val="visible"/>
                                      </p:to>
                                    </p:set>
                                    <p:animEffect transition="in" filter="wipe(left)">
                                      <p:cBhvr>
                                        <p:cTn id="7" dur="500"/>
                                        <p:tgtEl>
                                          <p:spTgt spid="5939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93942"/>
                                        </p:tgtEl>
                                        <p:attrNameLst>
                                          <p:attrName>style.visibility</p:attrName>
                                        </p:attrNameLst>
                                      </p:cBhvr>
                                      <p:to>
                                        <p:strVal val="visible"/>
                                      </p:to>
                                    </p:set>
                                    <p:animEffect transition="in" filter="wipe(left)">
                                      <p:cBhvr>
                                        <p:cTn id="11" dur="500"/>
                                        <p:tgtEl>
                                          <p:spTgt spid="59394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93945"/>
                                        </p:tgtEl>
                                        <p:attrNameLst>
                                          <p:attrName>style.visibility</p:attrName>
                                        </p:attrNameLst>
                                      </p:cBhvr>
                                      <p:to>
                                        <p:strVal val="visible"/>
                                      </p:to>
                                    </p:set>
                                    <p:animEffect transition="in" filter="wipe(left)">
                                      <p:cBhvr>
                                        <p:cTn id="15" dur="1000"/>
                                        <p:tgtEl>
                                          <p:spTgt spid="59394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93939"/>
                                        </p:tgtEl>
                                        <p:attrNameLst>
                                          <p:attrName>style.visibility</p:attrName>
                                        </p:attrNameLst>
                                      </p:cBhvr>
                                      <p:to>
                                        <p:strVal val="visible"/>
                                      </p:to>
                                    </p:set>
                                    <p:animEffect transition="in" filter="wipe(left)">
                                      <p:cBhvr>
                                        <p:cTn id="20" dur="500"/>
                                        <p:tgtEl>
                                          <p:spTgt spid="593939"/>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93946"/>
                                        </p:tgtEl>
                                        <p:attrNameLst>
                                          <p:attrName>style.visibility</p:attrName>
                                        </p:attrNameLst>
                                      </p:cBhvr>
                                      <p:to>
                                        <p:strVal val="visible"/>
                                      </p:to>
                                    </p:set>
                                    <p:animEffect transition="in" filter="fade">
                                      <p:cBhvr>
                                        <p:cTn id="24" dur="1000"/>
                                        <p:tgtEl>
                                          <p:spTgt spid="59394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93940"/>
                                        </p:tgtEl>
                                        <p:attrNameLst>
                                          <p:attrName>style.visibility</p:attrName>
                                        </p:attrNameLst>
                                      </p:cBhvr>
                                      <p:to>
                                        <p:strVal val="visible"/>
                                      </p:to>
                                    </p:set>
                                    <p:animEffect transition="in" filter="wipe(left)">
                                      <p:cBhvr>
                                        <p:cTn id="29" dur="500"/>
                                        <p:tgtEl>
                                          <p:spTgt spid="593940"/>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593947"/>
                                        </p:tgtEl>
                                        <p:attrNameLst>
                                          <p:attrName>style.visibility</p:attrName>
                                        </p:attrNameLst>
                                      </p:cBhvr>
                                      <p:to>
                                        <p:strVal val="visible"/>
                                      </p:to>
                                    </p:set>
                                    <p:animEffect transition="in" filter="fade">
                                      <p:cBhvr>
                                        <p:cTn id="33" dur="1000"/>
                                        <p:tgtEl>
                                          <p:spTgt spid="59394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93943"/>
                                        </p:tgtEl>
                                        <p:attrNameLst>
                                          <p:attrName>style.visibility</p:attrName>
                                        </p:attrNameLst>
                                      </p:cBhvr>
                                      <p:to>
                                        <p:strVal val="visible"/>
                                      </p:to>
                                    </p:set>
                                    <p:animEffect transition="in" filter="wipe(left)">
                                      <p:cBhvr>
                                        <p:cTn id="38" dur="500"/>
                                        <p:tgtEl>
                                          <p:spTgt spid="593943"/>
                                        </p:tgtEl>
                                      </p:cBhvr>
                                    </p:animEffect>
                                  </p:childTnLst>
                                </p:cTn>
                              </p:par>
                            </p:childTnLst>
                          </p:cTn>
                        </p:par>
                        <p:par>
                          <p:cTn id="39" fill="hold">
                            <p:stCondLst>
                              <p:cond delay="500"/>
                            </p:stCondLst>
                            <p:childTnLst>
                              <p:par>
                                <p:cTn id="40" presetID="16" presetClass="entr" presetSubtype="37" fill="hold" nodeType="afterEffect">
                                  <p:stCondLst>
                                    <p:cond delay="0"/>
                                  </p:stCondLst>
                                  <p:childTnLst>
                                    <p:set>
                                      <p:cBhvr>
                                        <p:cTn id="41" dur="1" fill="hold">
                                          <p:stCondLst>
                                            <p:cond delay="0"/>
                                          </p:stCondLst>
                                        </p:cTn>
                                        <p:tgtEl>
                                          <p:spTgt spid="593948"/>
                                        </p:tgtEl>
                                        <p:attrNameLst>
                                          <p:attrName>style.visibility</p:attrName>
                                        </p:attrNameLst>
                                      </p:cBhvr>
                                      <p:to>
                                        <p:strVal val="visible"/>
                                      </p:to>
                                    </p:set>
                                    <p:animEffect transition="in" filter="barn(outVertical)">
                                      <p:cBhvr>
                                        <p:cTn id="42" dur="1000"/>
                                        <p:tgtEl>
                                          <p:spTgt spid="593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27" grpId="0"/>
      <p:bldP spid="593939" grpId="0" autoUpdateAnimBg="0"/>
      <p:bldP spid="593940" grpId="0" autoUpdateAnimBg="0"/>
      <p:bldP spid="593942" grpId="0" autoUpdateAnimBg="0"/>
      <p:bldP spid="593943"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Trade Partners</a:t>
            </a:r>
            <a:endParaRPr lang="en-US" dirty="0"/>
          </a:p>
        </p:txBody>
      </p:sp>
      <p:pic>
        <p:nvPicPr>
          <p:cNvPr id="4" name="Picture 13" descr="fig2001aa"/>
          <p:cNvPicPr>
            <a:picLocks noChangeAspect="1" noChangeArrowheads="1"/>
          </p:cNvPicPr>
          <p:nvPr/>
        </p:nvPicPr>
        <p:blipFill>
          <a:blip r:embed="rId2"/>
          <a:srcRect/>
          <a:stretch>
            <a:fillRect/>
          </a:stretch>
        </p:blipFill>
        <p:spPr bwMode="auto">
          <a:xfrm>
            <a:off x="95250" y="1790700"/>
            <a:ext cx="4400550" cy="4838700"/>
          </a:xfrm>
          <a:prstGeom prst="rect">
            <a:avLst/>
          </a:prstGeom>
          <a:noFill/>
        </p:spPr>
      </p:pic>
      <p:pic>
        <p:nvPicPr>
          <p:cNvPr id="5" name="Picture 14" descr="fig2001ab"/>
          <p:cNvPicPr>
            <a:picLocks noChangeAspect="1" noChangeArrowheads="1"/>
          </p:cNvPicPr>
          <p:nvPr/>
        </p:nvPicPr>
        <p:blipFill>
          <a:blip r:embed="rId3"/>
          <a:srcRect/>
          <a:stretch>
            <a:fillRect/>
          </a:stretch>
        </p:blipFill>
        <p:spPr bwMode="auto">
          <a:xfrm>
            <a:off x="95250" y="1790700"/>
            <a:ext cx="4400550" cy="4838700"/>
          </a:xfrm>
          <a:prstGeom prst="rect">
            <a:avLst/>
          </a:prstGeom>
          <a:noFill/>
        </p:spPr>
      </p:pic>
      <p:pic>
        <p:nvPicPr>
          <p:cNvPr id="6" name="Picture 15" descr="fig2001ac"/>
          <p:cNvPicPr>
            <a:picLocks noChangeAspect="1" noChangeArrowheads="1"/>
          </p:cNvPicPr>
          <p:nvPr/>
        </p:nvPicPr>
        <p:blipFill>
          <a:blip r:embed="rId4"/>
          <a:srcRect/>
          <a:stretch>
            <a:fillRect/>
          </a:stretch>
        </p:blipFill>
        <p:spPr bwMode="auto">
          <a:xfrm>
            <a:off x="95250" y="1790700"/>
            <a:ext cx="4400550" cy="4838700"/>
          </a:xfrm>
          <a:prstGeom prst="rect">
            <a:avLst/>
          </a:prstGeom>
          <a:noFill/>
        </p:spPr>
      </p:pic>
      <p:pic>
        <p:nvPicPr>
          <p:cNvPr id="7" name="Picture 24" descr="fig2001ba"/>
          <p:cNvPicPr>
            <a:picLocks noChangeAspect="1" noChangeArrowheads="1"/>
          </p:cNvPicPr>
          <p:nvPr/>
        </p:nvPicPr>
        <p:blipFill>
          <a:blip r:embed="rId5"/>
          <a:srcRect/>
          <a:stretch>
            <a:fillRect/>
          </a:stretch>
        </p:blipFill>
        <p:spPr bwMode="auto">
          <a:xfrm>
            <a:off x="4572000" y="1752600"/>
            <a:ext cx="4503737" cy="4953000"/>
          </a:xfrm>
          <a:prstGeom prst="rect">
            <a:avLst/>
          </a:prstGeom>
          <a:noFill/>
        </p:spPr>
      </p:pic>
      <p:pic>
        <p:nvPicPr>
          <p:cNvPr id="8" name="Picture 25" descr="fig2001bb"/>
          <p:cNvPicPr>
            <a:picLocks noChangeAspect="1" noChangeArrowheads="1"/>
          </p:cNvPicPr>
          <p:nvPr/>
        </p:nvPicPr>
        <p:blipFill>
          <a:blip r:embed="rId6"/>
          <a:srcRect/>
          <a:stretch>
            <a:fillRect/>
          </a:stretch>
        </p:blipFill>
        <p:spPr bwMode="auto">
          <a:xfrm>
            <a:off x="4572000" y="1752600"/>
            <a:ext cx="4503737" cy="4953000"/>
          </a:xfrm>
          <a:prstGeom prst="rect">
            <a:avLst/>
          </a:prstGeom>
          <a:noFill/>
        </p:spPr>
      </p:pic>
      <p:pic>
        <p:nvPicPr>
          <p:cNvPr id="9" name="Picture 26" descr="fig2001bc"/>
          <p:cNvPicPr>
            <a:picLocks noChangeAspect="1" noChangeArrowheads="1"/>
          </p:cNvPicPr>
          <p:nvPr/>
        </p:nvPicPr>
        <p:blipFill>
          <a:blip r:embed="rId7"/>
          <a:srcRect/>
          <a:stretch>
            <a:fillRect/>
          </a:stretch>
        </p:blipFill>
        <p:spPr bwMode="auto">
          <a:xfrm>
            <a:off x="4572000" y="1752600"/>
            <a:ext cx="4503737" cy="4953000"/>
          </a:xfrm>
          <a:prstGeom prst="rect">
            <a:avLst/>
          </a:prstGeom>
          <a:noFill/>
        </p:spPr>
      </p:pic>
      <p:pic>
        <p:nvPicPr>
          <p:cNvPr id="10" name="Picture 27" descr="fig2001bd"/>
          <p:cNvPicPr>
            <a:picLocks noChangeAspect="1" noChangeArrowheads="1"/>
          </p:cNvPicPr>
          <p:nvPr/>
        </p:nvPicPr>
        <p:blipFill>
          <a:blip r:embed="rId8"/>
          <a:srcRect/>
          <a:stretch>
            <a:fillRect/>
          </a:stretch>
        </p:blipFill>
        <p:spPr bwMode="auto">
          <a:xfrm>
            <a:off x="4572000" y="1752600"/>
            <a:ext cx="4503737" cy="4953000"/>
          </a:xfrm>
          <a:prstGeom prst="rect">
            <a:avLst/>
          </a:prstGeom>
          <a:noFill/>
        </p:spPr>
      </p:pic>
      <p:pic>
        <p:nvPicPr>
          <p:cNvPr id="11" name="Picture 28" descr="fig2001be"/>
          <p:cNvPicPr>
            <a:picLocks noChangeAspect="1" noChangeArrowheads="1"/>
          </p:cNvPicPr>
          <p:nvPr/>
        </p:nvPicPr>
        <p:blipFill>
          <a:blip r:embed="rId9"/>
          <a:srcRect/>
          <a:stretch>
            <a:fillRect/>
          </a:stretch>
        </p:blipFill>
        <p:spPr bwMode="auto">
          <a:xfrm>
            <a:off x="4572000" y="1752600"/>
            <a:ext cx="4503737" cy="495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p:stCondLst>
                              <p:cond delay="5000"/>
                            </p:stCondLst>
                            <p:childTnLst>
                              <p:par>
                                <p:cTn id="25" presetID="16" presetClass="entr" presetSubtype="37"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Vertical)">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7060" name="Rectangle 4"/>
          <p:cNvSpPr>
            <a:spLocks noGrp="1" noChangeArrowheads="1"/>
          </p:cNvSpPr>
          <p:nvPr>
            <p:ph type="title"/>
          </p:nvPr>
        </p:nvSpPr>
        <p:spPr/>
        <p:txBody>
          <a:bodyPr/>
          <a:lstStyle/>
          <a:p>
            <a:r>
              <a:rPr lang="en-US" altLang="en-US" dirty="0" smtClean="0"/>
              <a:t>THE </a:t>
            </a:r>
            <a:r>
              <a:rPr lang="en-US" altLang="en-US" dirty="0"/>
              <a:t>GAINS FROM TRADE</a:t>
            </a:r>
            <a:endParaRPr lang="en-CA" altLang="en-US" dirty="0"/>
          </a:p>
        </p:txBody>
      </p:sp>
      <p:sp>
        <p:nvSpPr>
          <p:cNvPr id="557061" name="Rectangle 5"/>
          <p:cNvSpPr>
            <a:spLocks noGrp="1" noChangeArrowheads="1"/>
          </p:cNvSpPr>
          <p:nvPr>
            <p:ph type="body" idx="1"/>
          </p:nvPr>
        </p:nvSpPr>
        <p:spPr>
          <a:xfrm>
            <a:off x="609600" y="1752600"/>
            <a:ext cx="8001000" cy="4876800"/>
          </a:xfrm>
        </p:spPr>
        <p:txBody>
          <a:bodyPr/>
          <a:lstStyle/>
          <a:p>
            <a:pPr marL="461963" lvl="1" indent="-4763">
              <a:buNone/>
            </a:pPr>
            <a:r>
              <a:rPr lang="en-US" altLang="en-US" b="1" noProof="1">
                <a:solidFill>
                  <a:srgbClr val="00468F"/>
                </a:solidFill>
              </a:rPr>
              <a:t>Comparative Advantage</a:t>
            </a:r>
          </a:p>
          <a:p>
            <a:pPr marL="461963" lvl="1" indent="-4763">
              <a:buNone/>
            </a:pPr>
            <a:r>
              <a:rPr lang="en-US" altLang="en-US" noProof="1"/>
              <a:t>The U.S. aircraft makers have a comparative advantage in producing airplanes:</a:t>
            </a:r>
          </a:p>
          <a:p>
            <a:pPr lvl="2"/>
            <a:r>
              <a:rPr lang="en-US" altLang="en-US" dirty="0"/>
              <a:t>T</a:t>
            </a:r>
            <a:r>
              <a:rPr lang="en-US" altLang="en-US" noProof="1"/>
              <a:t>he world price line</a:t>
            </a:r>
            <a:r>
              <a:rPr lang="en-US" altLang="en-US" dirty="0"/>
              <a:t> tells us that </a:t>
            </a:r>
            <a:r>
              <a:rPr lang="en-US" altLang="en-US" noProof="1"/>
              <a:t>the world opportunity cost of producing an airplane is $100 million.</a:t>
            </a:r>
            <a:endParaRPr lang="en-US" altLang="en-US" dirty="0"/>
          </a:p>
          <a:p>
            <a:pPr lvl="2"/>
            <a:r>
              <a:rPr lang="en-US" altLang="en-US" noProof="1"/>
              <a:t>The U.S. supply curve shows that </a:t>
            </a:r>
            <a:r>
              <a:rPr lang="en-US" altLang="en-US" dirty="0"/>
              <a:t>the U.S. opportunity cost of producing a airplane is less than $100 million for all airplanes up to the </a:t>
            </a:r>
            <a:r>
              <a:rPr lang="en-US" altLang="en-US" noProof="1"/>
              <a:t>800th </a:t>
            </a:r>
            <a:r>
              <a:rPr lang="en-US" altLang="en-US" dirty="0"/>
              <a:t>one.</a:t>
            </a:r>
          </a:p>
          <a:p>
            <a:pPr marL="461963" lvl="1" indent="-4763"/>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7061">
                                            <p:txEl>
                                              <p:pRg st="1" end="1"/>
                                            </p:txEl>
                                          </p:spTgt>
                                        </p:tgtEl>
                                        <p:attrNameLst>
                                          <p:attrName>style.visibility</p:attrName>
                                        </p:attrNameLst>
                                      </p:cBhvr>
                                      <p:to>
                                        <p:strVal val="visible"/>
                                      </p:to>
                                    </p:set>
                                    <p:animEffect transition="in" filter="wipe(left)">
                                      <p:cBhvr>
                                        <p:cTn id="7" dur="500"/>
                                        <p:tgtEl>
                                          <p:spTgt spid="55706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7061">
                                            <p:txEl>
                                              <p:pRg st="2" end="2"/>
                                            </p:txEl>
                                          </p:spTgt>
                                        </p:tgtEl>
                                        <p:attrNameLst>
                                          <p:attrName>style.visibility</p:attrName>
                                        </p:attrNameLst>
                                      </p:cBhvr>
                                      <p:to>
                                        <p:strVal val="visible"/>
                                      </p:to>
                                    </p:set>
                                    <p:animEffect transition="in" filter="wipe(left)">
                                      <p:cBhvr>
                                        <p:cTn id="12" dur="500"/>
                                        <p:tgtEl>
                                          <p:spTgt spid="55706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7061">
                                            <p:txEl>
                                              <p:pRg st="3" end="3"/>
                                            </p:txEl>
                                          </p:spTgt>
                                        </p:tgtEl>
                                        <p:attrNameLst>
                                          <p:attrName>style.visibility</p:attrName>
                                        </p:attrNameLst>
                                      </p:cBhvr>
                                      <p:to>
                                        <p:strVal val="visible"/>
                                      </p:to>
                                    </p:set>
                                    <p:animEffect transition="in" filter="wipe(left)">
                                      <p:cBhvr>
                                        <p:cTn id="17" dur="500"/>
                                        <p:tgtEl>
                                          <p:spTgt spid="5570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61" grpId="0" build="p" bldLvl="5"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p:txBody>
          <a:bodyPr/>
          <a:lstStyle/>
          <a:p>
            <a:r>
              <a:rPr lang="en-US" altLang="en-US" dirty="0" smtClean="0"/>
              <a:t>THE </a:t>
            </a:r>
            <a:r>
              <a:rPr lang="en-US" altLang="en-US" dirty="0"/>
              <a:t>GAINS FROM TRADE</a:t>
            </a:r>
            <a:endParaRPr lang="en-CA" altLang="en-US" dirty="0"/>
          </a:p>
        </p:txBody>
      </p:sp>
      <p:sp>
        <p:nvSpPr>
          <p:cNvPr id="621571" name="Rectangle 3"/>
          <p:cNvSpPr>
            <a:spLocks noGrp="1" noChangeArrowheads="1"/>
          </p:cNvSpPr>
          <p:nvPr>
            <p:ph type="body" idx="1"/>
          </p:nvPr>
        </p:nvSpPr>
        <p:spPr/>
        <p:txBody>
          <a:bodyPr/>
          <a:lstStyle/>
          <a:p>
            <a:pPr>
              <a:lnSpc>
                <a:spcPct val="90000"/>
              </a:lnSpc>
            </a:pPr>
            <a:r>
              <a:rPr lang="en-US" altLang="en-US" noProof="1"/>
              <a:t> Why the </a:t>
            </a:r>
            <a:r>
              <a:rPr lang="en-US" altLang="en-US" dirty="0"/>
              <a:t>United States</a:t>
            </a:r>
            <a:r>
              <a:rPr lang="en-US" altLang="en-US" noProof="1"/>
              <a:t> </a:t>
            </a:r>
            <a:r>
              <a:rPr lang="en-US" altLang="en-US" dirty="0"/>
              <a:t>I</a:t>
            </a:r>
            <a:r>
              <a:rPr lang="en-US" altLang="en-US" noProof="1"/>
              <a:t>mports T-shirts</a:t>
            </a:r>
          </a:p>
          <a:p>
            <a:pPr marL="461963" lvl="1" indent="-4763">
              <a:lnSpc>
                <a:spcPct val="95000"/>
              </a:lnSpc>
            </a:pPr>
            <a:r>
              <a:rPr lang="en-US" altLang="en-US" noProof="1"/>
              <a:t>More than half the clothing we buy is manufactured in other countries and imported into the United States.</a:t>
            </a:r>
          </a:p>
          <a:p>
            <a:pPr marL="461963" lvl="1" indent="-4763">
              <a:lnSpc>
                <a:spcPct val="95000"/>
              </a:lnSpc>
              <a:buNone/>
            </a:pPr>
            <a:r>
              <a:rPr lang="en-US" altLang="en-US" noProof="1" smtClean="0"/>
              <a:t>					Why</a:t>
            </a:r>
            <a:r>
              <a:rPr lang="en-US" altLang="en-US" noProof="1"/>
              <a:t>?</a:t>
            </a:r>
          </a:p>
          <a:p>
            <a:pPr marL="461963" lvl="1" indent="-4763">
              <a:lnSpc>
                <a:spcPct val="95000"/>
              </a:lnSpc>
            </a:pPr>
            <a:r>
              <a:rPr lang="en-US" altLang="en-US" noProof="1"/>
              <a:t>The rest of the world </a:t>
            </a:r>
            <a:r>
              <a:rPr lang="en-US" altLang="en-US" dirty="0"/>
              <a:t>(mainly Asia) </a:t>
            </a:r>
            <a:r>
              <a:rPr lang="en-US" altLang="en-US" noProof="1"/>
              <a:t>has a comparative advantage in the production of clothes</a:t>
            </a:r>
            <a:r>
              <a:rPr lang="en-US" altLang="en-US" dirty="0"/>
              <a:t> because the opportunity cost of producing a T-shirt in Asia is less than in the United States</a:t>
            </a:r>
            <a:r>
              <a:rPr lang="en-US" altLang="en-US" dirty="0" smtClean="0"/>
              <a:t>.</a:t>
            </a: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1571">
                                            <p:txEl>
                                              <p:pRg st="1" end="1"/>
                                            </p:txEl>
                                          </p:spTgt>
                                        </p:tgtEl>
                                        <p:attrNameLst>
                                          <p:attrName>style.visibility</p:attrName>
                                        </p:attrNameLst>
                                      </p:cBhvr>
                                      <p:to>
                                        <p:strVal val="visible"/>
                                      </p:to>
                                    </p:set>
                                    <p:animEffect transition="in" filter="wipe(left)">
                                      <p:cBhvr>
                                        <p:cTn id="7" dur="500"/>
                                        <p:tgtEl>
                                          <p:spTgt spid="6215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1571">
                                            <p:txEl>
                                              <p:pRg st="2" end="2"/>
                                            </p:txEl>
                                          </p:spTgt>
                                        </p:tgtEl>
                                        <p:attrNameLst>
                                          <p:attrName>style.visibility</p:attrName>
                                        </p:attrNameLst>
                                      </p:cBhvr>
                                      <p:to>
                                        <p:strVal val="visible"/>
                                      </p:to>
                                    </p:set>
                                    <p:animEffect transition="in" filter="wipe(left)">
                                      <p:cBhvr>
                                        <p:cTn id="12" dur="500"/>
                                        <p:tgtEl>
                                          <p:spTgt spid="6215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1571">
                                            <p:txEl>
                                              <p:pRg st="3" end="3"/>
                                            </p:txEl>
                                          </p:spTgt>
                                        </p:tgtEl>
                                        <p:attrNameLst>
                                          <p:attrName>style.visibility</p:attrName>
                                        </p:attrNameLst>
                                      </p:cBhvr>
                                      <p:to>
                                        <p:strVal val="visible"/>
                                      </p:to>
                                    </p:set>
                                    <p:animEffect transition="in" filter="wipe(left)">
                                      <p:cBhvr>
                                        <p:cTn id="17" dur="500"/>
                                        <p:tgtEl>
                                          <p:spTgt spid="6215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1" grpId="0" build="p" bldLvl="5"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9106" name="Text Box 2"/>
          <p:cNvSpPr txBox="1">
            <a:spLocks noChangeArrowheads="1"/>
          </p:cNvSpPr>
          <p:nvPr/>
        </p:nvSpPr>
        <p:spPr bwMode="auto">
          <a:xfrm>
            <a:off x="287338" y="1676400"/>
            <a:ext cx="1504950" cy="457200"/>
          </a:xfrm>
          <a:prstGeom prst="rect">
            <a:avLst/>
          </a:prstGeom>
          <a:noFill/>
          <a:ln w="9525">
            <a:noFill/>
            <a:miter lim="800000"/>
            <a:headEnd/>
            <a:tailEnd/>
          </a:ln>
          <a:effectLst/>
        </p:spPr>
        <p:txBody>
          <a:bodyPr wrap="none">
            <a:spAutoFit/>
          </a:bodyPr>
          <a:lstStyle/>
          <a:p>
            <a:r>
              <a:rPr lang="en-US" altLang="en-US" b="1">
                <a:solidFill>
                  <a:srgbClr val="00468F"/>
                </a:solidFill>
              </a:rPr>
              <a:t>No Trade</a:t>
            </a:r>
          </a:p>
        </p:txBody>
      </p:sp>
      <p:sp>
        <p:nvSpPr>
          <p:cNvPr id="559114" name="Rectangle 10"/>
          <p:cNvSpPr>
            <a:spLocks noGrp="1" noChangeArrowheads="1"/>
          </p:cNvSpPr>
          <p:nvPr>
            <p:ph type="title"/>
          </p:nvPr>
        </p:nvSpPr>
        <p:spPr/>
        <p:txBody>
          <a:bodyPr/>
          <a:lstStyle/>
          <a:p>
            <a:r>
              <a:rPr lang="en-US" dirty="0" smtClean="0"/>
              <a:t>THE </a:t>
            </a:r>
            <a:r>
              <a:rPr lang="en-US" dirty="0"/>
              <a:t>GAINS FROM TRADE</a:t>
            </a:r>
          </a:p>
        </p:txBody>
      </p:sp>
      <p:sp>
        <p:nvSpPr>
          <p:cNvPr id="559116" name="Text Box 12"/>
          <p:cNvSpPr txBox="1">
            <a:spLocks noChangeArrowheads="1"/>
          </p:cNvSpPr>
          <p:nvPr/>
        </p:nvSpPr>
        <p:spPr bwMode="auto">
          <a:xfrm>
            <a:off x="287338" y="2317750"/>
            <a:ext cx="4554537" cy="1187450"/>
          </a:xfrm>
          <a:prstGeom prst="rect">
            <a:avLst/>
          </a:prstGeom>
          <a:noFill/>
          <a:ln w="9525">
            <a:noFill/>
            <a:miter lim="800000"/>
            <a:headEnd/>
            <a:tailEnd/>
          </a:ln>
          <a:effectLst/>
        </p:spPr>
        <p:txBody>
          <a:bodyPr>
            <a:spAutoFit/>
          </a:bodyPr>
          <a:lstStyle/>
          <a:p>
            <a:pPr marL="398463" indent="-398463"/>
            <a:r>
              <a:rPr lang="en-US" altLang="en-US" b="1"/>
              <a:t>1.</a:t>
            </a:r>
            <a:r>
              <a:rPr lang="en-US" altLang="en-US"/>
              <a:t> With no international trade, domestic purchases equal domestic production.</a:t>
            </a:r>
          </a:p>
        </p:txBody>
      </p:sp>
      <p:sp>
        <p:nvSpPr>
          <p:cNvPr id="559117" name="Text Box 13"/>
          <p:cNvSpPr txBox="1">
            <a:spLocks noChangeArrowheads="1"/>
          </p:cNvSpPr>
          <p:nvPr/>
        </p:nvSpPr>
        <p:spPr bwMode="auto">
          <a:xfrm>
            <a:off x="304800" y="3733800"/>
            <a:ext cx="4098925" cy="822325"/>
          </a:xfrm>
          <a:prstGeom prst="rect">
            <a:avLst/>
          </a:prstGeom>
          <a:noFill/>
          <a:ln w="9525">
            <a:noFill/>
            <a:miter lim="800000"/>
            <a:headEnd/>
            <a:tailEnd/>
          </a:ln>
          <a:effectLst/>
        </p:spPr>
        <p:txBody>
          <a:bodyPr>
            <a:spAutoFit/>
          </a:bodyPr>
          <a:lstStyle/>
          <a:p>
            <a:pPr marL="347663" indent="-347663"/>
            <a:r>
              <a:rPr lang="en-US" altLang="en-US" b="1"/>
              <a:t>2.</a:t>
            </a:r>
            <a:r>
              <a:rPr lang="en-US" altLang="en-US"/>
              <a:t> The price of a T-shirt is $8. </a:t>
            </a:r>
          </a:p>
        </p:txBody>
      </p:sp>
      <p:pic>
        <p:nvPicPr>
          <p:cNvPr id="559118" name="Picture 14" descr="fig2002aa"/>
          <p:cNvPicPr>
            <a:picLocks noChangeAspect="1" noChangeArrowheads="1"/>
          </p:cNvPicPr>
          <p:nvPr/>
        </p:nvPicPr>
        <p:blipFill>
          <a:blip r:embed="rId3"/>
          <a:srcRect/>
          <a:stretch>
            <a:fillRect/>
          </a:stretch>
        </p:blipFill>
        <p:spPr bwMode="auto">
          <a:xfrm>
            <a:off x="4430713" y="1676400"/>
            <a:ext cx="4418012" cy="4838700"/>
          </a:xfrm>
          <a:prstGeom prst="rect">
            <a:avLst/>
          </a:prstGeom>
          <a:noFill/>
        </p:spPr>
      </p:pic>
      <p:pic>
        <p:nvPicPr>
          <p:cNvPr id="559119" name="Picture 15" descr="fig2002ab"/>
          <p:cNvPicPr>
            <a:picLocks noChangeAspect="1" noChangeArrowheads="1"/>
          </p:cNvPicPr>
          <p:nvPr/>
        </p:nvPicPr>
        <p:blipFill>
          <a:blip r:embed="rId4"/>
          <a:srcRect/>
          <a:stretch>
            <a:fillRect/>
          </a:stretch>
        </p:blipFill>
        <p:spPr bwMode="auto">
          <a:xfrm>
            <a:off x="4430713" y="1676400"/>
            <a:ext cx="4418012" cy="4838700"/>
          </a:xfrm>
          <a:prstGeom prst="rect">
            <a:avLst/>
          </a:prstGeom>
          <a:noFill/>
        </p:spPr>
      </p:pic>
      <p:pic>
        <p:nvPicPr>
          <p:cNvPr id="559120" name="Picture 16" descr="fig2002ac"/>
          <p:cNvPicPr>
            <a:picLocks noChangeAspect="1" noChangeArrowheads="1"/>
          </p:cNvPicPr>
          <p:nvPr/>
        </p:nvPicPr>
        <p:blipFill>
          <a:blip r:embed="rId5"/>
          <a:srcRect/>
          <a:stretch>
            <a:fillRect/>
          </a:stretch>
        </p:blipFill>
        <p:spPr bwMode="auto">
          <a:xfrm>
            <a:off x="4430713" y="1676400"/>
            <a:ext cx="4418012" cy="4838700"/>
          </a:xfrm>
          <a:prstGeom prst="rect">
            <a:avLst/>
          </a:prstGeom>
          <a:noFill/>
        </p:spPr>
      </p:pic>
      <p:pic>
        <p:nvPicPr>
          <p:cNvPr id="559121" name="Picture 17" descr="fig2002ad"/>
          <p:cNvPicPr>
            <a:picLocks noChangeAspect="1" noChangeArrowheads="1"/>
          </p:cNvPicPr>
          <p:nvPr/>
        </p:nvPicPr>
        <p:blipFill>
          <a:blip r:embed="rId6"/>
          <a:srcRect/>
          <a:stretch>
            <a:fillRect/>
          </a:stretch>
        </p:blipFill>
        <p:spPr bwMode="auto">
          <a:xfrm>
            <a:off x="4430713" y="1676400"/>
            <a:ext cx="4418012" cy="4838700"/>
          </a:xfrm>
          <a:prstGeom prst="rect">
            <a:avLst/>
          </a:prstGeom>
          <a:noFill/>
        </p:spPr>
      </p:pic>
      <p:sp>
        <p:nvSpPr>
          <p:cNvPr id="559122" name="Text Box 18"/>
          <p:cNvSpPr txBox="1">
            <a:spLocks noChangeArrowheads="1"/>
          </p:cNvSpPr>
          <p:nvPr/>
        </p:nvSpPr>
        <p:spPr bwMode="auto">
          <a:xfrm>
            <a:off x="309563" y="4660900"/>
            <a:ext cx="4121150" cy="1187450"/>
          </a:xfrm>
          <a:prstGeom prst="rect">
            <a:avLst/>
          </a:prstGeom>
          <a:noFill/>
          <a:ln w="9525">
            <a:noFill/>
            <a:miter lim="800000"/>
            <a:headEnd/>
            <a:tailEnd/>
          </a:ln>
          <a:effectLst/>
        </p:spPr>
        <p:txBody>
          <a:bodyPr>
            <a:spAutoFit/>
          </a:bodyPr>
          <a:lstStyle/>
          <a:p>
            <a:pPr marL="347663" indent="-347663"/>
            <a:r>
              <a:rPr lang="en-US" altLang="en-US" b="1"/>
              <a:t>3.</a:t>
            </a:r>
            <a:r>
              <a:rPr lang="en-US" altLang="en-US"/>
              <a:t> U.S. T-shirt makers produce 20 million T-shirts a year.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9116"/>
                                        </p:tgtEl>
                                        <p:attrNameLst>
                                          <p:attrName>style.visibility</p:attrName>
                                        </p:attrNameLst>
                                      </p:cBhvr>
                                      <p:to>
                                        <p:strVal val="visible"/>
                                      </p:to>
                                    </p:set>
                                    <p:animEffect transition="in" filter="wipe(left)">
                                      <p:cBhvr>
                                        <p:cTn id="7" dur="500"/>
                                        <p:tgtEl>
                                          <p:spTgt spid="5591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59119"/>
                                        </p:tgtEl>
                                        <p:attrNameLst>
                                          <p:attrName>style.visibility</p:attrName>
                                        </p:attrNameLst>
                                      </p:cBhvr>
                                      <p:to>
                                        <p:strVal val="visible"/>
                                      </p:to>
                                    </p:set>
                                    <p:animEffect transition="in" filter="fade">
                                      <p:cBhvr>
                                        <p:cTn id="11" dur="1000"/>
                                        <p:tgtEl>
                                          <p:spTgt spid="5591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59117"/>
                                        </p:tgtEl>
                                        <p:attrNameLst>
                                          <p:attrName>style.visibility</p:attrName>
                                        </p:attrNameLst>
                                      </p:cBhvr>
                                      <p:to>
                                        <p:strVal val="visible"/>
                                      </p:to>
                                    </p:set>
                                    <p:animEffect transition="in" filter="wipe(left)">
                                      <p:cBhvr>
                                        <p:cTn id="16" dur="500"/>
                                        <p:tgtEl>
                                          <p:spTgt spid="55911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59120"/>
                                        </p:tgtEl>
                                        <p:attrNameLst>
                                          <p:attrName>style.visibility</p:attrName>
                                        </p:attrNameLst>
                                      </p:cBhvr>
                                      <p:to>
                                        <p:strVal val="visible"/>
                                      </p:to>
                                    </p:set>
                                    <p:animEffect transition="in" filter="fade">
                                      <p:cBhvr>
                                        <p:cTn id="20" dur="1000"/>
                                        <p:tgtEl>
                                          <p:spTgt spid="5591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59122"/>
                                        </p:tgtEl>
                                        <p:attrNameLst>
                                          <p:attrName>style.visibility</p:attrName>
                                        </p:attrNameLst>
                                      </p:cBhvr>
                                      <p:to>
                                        <p:strVal val="visible"/>
                                      </p:to>
                                    </p:set>
                                    <p:animEffect transition="in" filter="wipe(left)">
                                      <p:cBhvr>
                                        <p:cTn id="25" dur="500"/>
                                        <p:tgtEl>
                                          <p:spTgt spid="559122"/>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559121"/>
                                        </p:tgtEl>
                                        <p:attrNameLst>
                                          <p:attrName>style.visibility</p:attrName>
                                        </p:attrNameLst>
                                      </p:cBhvr>
                                      <p:to>
                                        <p:strVal val="visible"/>
                                      </p:to>
                                    </p:set>
                                    <p:animEffect transition="in" filter="fade">
                                      <p:cBhvr>
                                        <p:cTn id="29" dur="1000"/>
                                        <p:tgtEl>
                                          <p:spTgt spid="559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16" grpId="0" autoUpdateAnimBg="0"/>
      <p:bldP spid="559117" grpId="0" autoUpdateAnimBg="0"/>
      <p:bldP spid="559122"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59" name="Rectangle 15"/>
          <p:cNvSpPr>
            <a:spLocks noGrp="1" noChangeArrowheads="1"/>
          </p:cNvSpPr>
          <p:nvPr>
            <p:ph type="title"/>
          </p:nvPr>
        </p:nvSpPr>
        <p:spPr/>
        <p:txBody>
          <a:bodyPr/>
          <a:lstStyle/>
          <a:p>
            <a:r>
              <a:rPr lang="en-US" dirty="0" smtClean="0"/>
              <a:t>THE </a:t>
            </a:r>
            <a:r>
              <a:rPr lang="en-US" dirty="0"/>
              <a:t>GAINS FROM TRADE</a:t>
            </a:r>
          </a:p>
        </p:txBody>
      </p:sp>
      <p:sp>
        <p:nvSpPr>
          <p:cNvPr id="594961" name="Text Box 17"/>
          <p:cNvSpPr txBox="1">
            <a:spLocks noChangeArrowheads="1"/>
          </p:cNvSpPr>
          <p:nvPr/>
        </p:nvSpPr>
        <p:spPr bwMode="auto">
          <a:xfrm>
            <a:off x="287338" y="2146300"/>
            <a:ext cx="4208462" cy="822325"/>
          </a:xfrm>
          <a:prstGeom prst="rect">
            <a:avLst/>
          </a:prstGeom>
          <a:noFill/>
          <a:ln w="9525">
            <a:noFill/>
            <a:miter lim="800000"/>
            <a:headEnd/>
            <a:tailEnd/>
          </a:ln>
          <a:effectLst/>
        </p:spPr>
        <p:txBody>
          <a:bodyPr>
            <a:spAutoFit/>
          </a:bodyPr>
          <a:lstStyle/>
          <a:p>
            <a:r>
              <a:rPr lang="en-US" altLang="en-US"/>
              <a:t>With international trade, the world market determines</a:t>
            </a:r>
          </a:p>
        </p:txBody>
      </p:sp>
      <p:sp>
        <p:nvSpPr>
          <p:cNvPr id="594962" name="Text Box 18"/>
          <p:cNvSpPr txBox="1">
            <a:spLocks noChangeArrowheads="1"/>
          </p:cNvSpPr>
          <p:nvPr/>
        </p:nvSpPr>
        <p:spPr bwMode="auto">
          <a:xfrm>
            <a:off x="152400" y="2968625"/>
            <a:ext cx="4267200" cy="822325"/>
          </a:xfrm>
          <a:prstGeom prst="rect">
            <a:avLst/>
          </a:prstGeom>
          <a:noFill/>
          <a:ln w="9525">
            <a:noFill/>
            <a:miter lim="800000"/>
            <a:headEnd/>
            <a:tailEnd/>
          </a:ln>
          <a:effectLst/>
        </p:spPr>
        <p:txBody>
          <a:bodyPr>
            <a:spAutoFit/>
          </a:bodyPr>
          <a:lstStyle/>
          <a:p>
            <a:pPr marL="347663" indent="-347663"/>
            <a:r>
              <a:rPr lang="en-US" altLang="en-US" b="1"/>
              <a:t>1.</a:t>
            </a:r>
            <a:r>
              <a:rPr lang="en-US" altLang="en-US"/>
              <a:t> The world price at $5 a T-shirt.</a:t>
            </a:r>
          </a:p>
        </p:txBody>
      </p:sp>
      <p:sp>
        <p:nvSpPr>
          <p:cNvPr id="594963" name="Text Box 19"/>
          <p:cNvSpPr txBox="1">
            <a:spLocks noChangeArrowheads="1"/>
          </p:cNvSpPr>
          <p:nvPr/>
        </p:nvSpPr>
        <p:spPr bwMode="auto">
          <a:xfrm>
            <a:off x="149225" y="3813175"/>
            <a:ext cx="4270375" cy="1187450"/>
          </a:xfrm>
          <a:prstGeom prst="rect">
            <a:avLst/>
          </a:prstGeom>
          <a:noFill/>
          <a:ln w="9525">
            <a:noFill/>
            <a:miter lim="800000"/>
            <a:headEnd/>
            <a:tailEnd/>
          </a:ln>
          <a:effectLst/>
        </p:spPr>
        <p:txBody>
          <a:bodyPr>
            <a:spAutoFit/>
          </a:bodyPr>
          <a:lstStyle/>
          <a:p>
            <a:pPr marL="347663" indent="-347663"/>
            <a:r>
              <a:rPr lang="en-US" altLang="en-US" b="1"/>
              <a:t>2.</a:t>
            </a:r>
            <a:r>
              <a:rPr lang="en-US" altLang="en-US"/>
              <a:t> Domestic purchases increase to 50 million T-shirts.</a:t>
            </a:r>
          </a:p>
        </p:txBody>
      </p:sp>
      <p:sp>
        <p:nvSpPr>
          <p:cNvPr id="594964" name="Text Box 20"/>
          <p:cNvSpPr txBox="1">
            <a:spLocks noChangeArrowheads="1"/>
          </p:cNvSpPr>
          <p:nvPr/>
        </p:nvSpPr>
        <p:spPr bwMode="auto">
          <a:xfrm>
            <a:off x="149225" y="5026025"/>
            <a:ext cx="4114800" cy="822325"/>
          </a:xfrm>
          <a:prstGeom prst="rect">
            <a:avLst/>
          </a:prstGeom>
          <a:noFill/>
          <a:ln w="9525">
            <a:noFill/>
            <a:miter lim="800000"/>
            <a:headEnd/>
            <a:tailEnd/>
          </a:ln>
          <a:effectLst/>
        </p:spPr>
        <p:txBody>
          <a:bodyPr>
            <a:spAutoFit/>
          </a:bodyPr>
          <a:lstStyle/>
          <a:p>
            <a:pPr marL="347663" indent="-347663"/>
            <a:r>
              <a:rPr lang="en-US" altLang="en-US" b="1"/>
              <a:t>3.</a:t>
            </a:r>
            <a:r>
              <a:rPr lang="en-US" altLang="en-US"/>
              <a:t> Domestic production decreases to zero.</a:t>
            </a:r>
          </a:p>
        </p:txBody>
      </p:sp>
      <p:sp>
        <p:nvSpPr>
          <p:cNvPr id="594966" name="Text Box 22"/>
          <p:cNvSpPr txBox="1">
            <a:spLocks noChangeArrowheads="1"/>
          </p:cNvSpPr>
          <p:nvPr/>
        </p:nvSpPr>
        <p:spPr bwMode="auto">
          <a:xfrm>
            <a:off x="193675" y="5943600"/>
            <a:ext cx="4225925" cy="822325"/>
          </a:xfrm>
          <a:prstGeom prst="rect">
            <a:avLst/>
          </a:prstGeom>
          <a:noFill/>
          <a:ln w="9525">
            <a:noFill/>
            <a:miter lim="800000"/>
            <a:headEnd/>
            <a:tailEnd/>
          </a:ln>
          <a:effectLst/>
        </p:spPr>
        <p:txBody>
          <a:bodyPr>
            <a:spAutoFit/>
          </a:bodyPr>
          <a:lstStyle/>
          <a:p>
            <a:pPr marL="347663" indent="-347663"/>
            <a:r>
              <a:rPr lang="en-US" altLang="en-US" b="1"/>
              <a:t>4.</a:t>
            </a:r>
            <a:r>
              <a:rPr lang="en-US" altLang="en-US"/>
              <a:t> 50 million T-shirts are imported.</a:t>
            </a:r>
          </a:p>
        </p:txBody>
      </p:sp>
      <p:pic>
        <p:nvPicPr>
          <p:cNvPr id="594967" name="Picture 23" descr="fig2002ba"/>
          <p:cNvPicPr>
            <a:picLocks noChangeAspect="1" noChangeArrowheads="1"/>
          </p:cNvPicPr>
          <p:nvPr/>
        </p:nvPicPr>
        <p:blipFill>
          <a:blip r:embed="rId3"/>
          <a:srcRect/>
          <a:stretch>
            <a:fillRect/>
          </a:stretch>
        </p:blipFill>
        <p:spPr bwMode="auto">
          <a:xfrm>
            <a:off x="4584700" y="1784350"/>
            <a:ext cx="4354513" cy="4768850"/>
          </a:xfrm>
          <a:prstGeom prst="rect">
            <a:avLst/>
          </a:prstGeom>
          <a:noFill/>
        </p:spPr>
      </p:pic>
      <p:pic>
        <p:nvPicPr>
          <p:cNvPr id="594968" name="Picture 24" descr="fig2002bb"/>
          <p:cNvPicPr>
            <a:picLocks noChangeAspect="1" noChangeArrowheads="1"/>
          </p:cNvPicPr>
          <p:nvPr/>
        </p:nvPicPr>
        <p:blipFill>
          <a:blip r:embed="rId4"/>
          <a:srcRect/>
          <a:stretch>
            <a:fillRect/>
          </a:stretch>
        </p:blipFill>
        <p:spPr bwMode="auto">
          <a:xfrm>
            <a:off x="4584700" y="1784350"/>
            <a:ext cx="4354513" cy="4768850"/>
          </a:xfrm>
          <a:prstGeom prst="rect">
            <a:avLst/>
          </a:prstGeom>
          <a:noFill/>
        </p:spPr>
      </p:pic>
      <p:pic>
        <p:nvPicPr>
          <p:cNvPr id="594969" name="Picture 25" descr="fig2002bc"/>
          <p:cNvPicPr>
            <a:picLocks noChangeAspect="1" noChangeArrowheads="1"/>
          </p:cNvPicPr>
          <p:nvPr/>
        </p:nvPicPr>
        <p:blipFill>
          <a:blip r:embed="rId5"/>
          <a:srcRect/>
          <a:stretch>
            <a:fillRect/>
          </a:stretch>
        </p:blipFill>
        <p:spPr bwMode="auto">
          <a:xfrm>
            <a:off x="4584700" y="1784350"/>
            <a:ext cx="4354513" cy="4768850"/>
          </a:xfrm>
          <a:prstGeom prst="rect">
            <a:avLst/>
          </a:prstGeom>
          <a:noFill/>
        </p:spPr>
      </p:pic>
      <p:pic>
        <p:nvPicPr>
          <p:cNvPr id="594970" name="Picture 26" descr="fig2002bd"/>
          <p:cNvPicPr>
            <a:picLocks noChangeAspect="1" noChangeArrowheads="1"/>
          </p:cNvPicPr>
          <p:nvPr/>
        </p:nvPicPr>
        <p:blipFill>
          <a:blip r:embed="rId6"/>
          <a:srcRect/>
          <a:stretch>
            <a:fillRect/>
          </a:stretch>
        </p:blipFill>
        <p:spPr bwMode="auto">
          <a:xfrm>
            <a:off x="4584700" y="1784350"/>
            <a:ext cx="4354513" cy="4768850"/>
          </a:xfrm>
          <a:prstGeom prst="rect">
            <a:avLst/>
          </a:prstGeom>
          <a:noFill/>
        </p:spPr>
      </p:pic>
      <p:pic>
        <p:nvPicPr>
          <p:cNvPr id="594971" name="Picture 27" descr="fig2002be"/>
          <p:cNvPicPr>
            <a:picLocks noChangeAspect="1" noChangeArrowheads="1"/>
          </p:cNvPicPr>
          <p:nvPr/>
        </p:nvPicPr>
        <p:blipFill>
          <a:blip r:embed="rId7"/>
          <a:srcRect/>
          <a:stretch>
            <a:fillRect/>
          </a:stretch>
        </p:blipFill>
        <p:spPr bwMode="auto">
          <a:xfrm>
            <a:off x="4584700" y="1784350"/>
            <a:ext cx="4354513" cy="4768850"/>
          </a:xfrm>
          <a:prstGeom prst="rect">
            <a:avLst/>
          </a:prstGeom>
          <a:noFill/>
        </p:spPr>
      </p:pic>
      <p:sp>
        <p:nvSpPr>
          <p:cNvPr id="594972" name="Text Box 28"/>
          <p:cNvSpPr txBox="1">
            <a:spLocks noChangeArrowheads="1"/>
          </p:cNvSpPr>
          <p:nvPr/>
        </p:nvSpPr>
        <p:spPr bwMode="auto">
          <a:xfrm>
            <a:off x="287338" y="1676400"/>
            <a:ext cx="1014412" cy="457200"/>
          </a:xfrm>
          <a:prstGeom prst="rect">
            <a:avLst/>
          </a:prstGeom>
          <a:noFill/>
          <a:ln w="9525">
            <a:noFill/>
            <a:miter lim="800000"/>
            <a:headEnd/>
            <a:tailEnd/>
          </a:ln>
          <a:effectLst/>
        </p:spPr>
        <p:txBody>
          <a:bodyPr wrap="none">
            <a:spAutoFit/>
          </a:bodyPr>
          <a:lstStyle/>
          <a:p>
            <a:r>
              <a:rPr lang="en-US" altLang="en-US" b="1">
                <a:solidFill>
                  <a:srgbClr val="00468F"/>
                </a:solidFill>
              </a:rPr>
              <a:t>Trade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4961"/>
                                        </p:tgtEl>
                                        <p:attrNameLst>
                                          <p:attrName>style.visibility</p:attrName>
                                        </p:attrNameLst>
                                      </p:cBhvr>
                                      <p:to>
                                        <p:strVal val="visible"/>
                                      </p:to>
                                    </p:set>
                                    <p:animEffect transition="in" filter="wipe(left)">
                                      <p:cBhvr>
                                        <p:cTn id="7" dur="500"/>
                                        <p:tgtEl>
                                          <p:spTgt spid="59496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94962"/>
                                        </p:tgtEl>
                                        <p:attrNameLst>
                                          <p:attrName>style.visibility</p:attrName>
                                        </p:attrNameLst>
                                      </p:cBhvr>
                                      <p:to>
                                        <p:strVal val="visible"/>
                                      </p:to>
                                    </p:set>
                                    <p:animEffect transition="in" filter="wipe(left)">
                                      <p:cBhvr>
                                        <p:cTn id="11" dur="500"/>
                                        <p:tgtEl>
                                          <p:spTgt spid="59496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94968"/>
                                        </p:tgtEl>
                                        <p:attrNameLst>
                                          <p:attrName>style.visibility</p:attrName>
                                        </p:attrNameLst>
                                      </p:cBhvr>
                                      <p:to>
                                        <p:strVal val="visible"/>
                                      </p:to>
                                    </p:set>
                                    <p:animEffect transition="in" filter="wipe(left)">
                                      <p:cBhvr>
                                        <p:cTn id="15" dur="1000"/>
                                        <p:tgtEl>
                                          <p:spTgt spid="5949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94963"/>
                                        </p:tgtEl>
                                        <p:attrNameLst>
                                          <p:attrName>style.visibility</p:attrName>
                                        </p:attrNameLst>
                                      </p:cBhvr>
                                      <p:to>
                                        <p:strVal val="visible"/>
                                      </p:to>
                                    </p:set>
                                    <p:animEffect transition="in" filter="wipe(left)">
                                      <p:cBhvr>
                                        <p:cTn id="20" dur="500"/>
                                        <p:tgtEl>
                                          <p:spTgt spid="59496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94969"/>
                                        </p:tgtEl>
                                        <p:attrNameLst>
                                          <p:attrName>style.visibility</p:attrName>
                                        </p:attrNameLst>
                                      </p:cBhvr>
                                      <p:to>
                                        <p:strVal val="visible"/>
                                      </p:to>
                                    </p:set>
                                    <p:animEffect transition="in" filter="fade">
                                      <p:cBhvr>
                                        <p:cTn id="24" dur="1000"/>
                                        <p:tgtEl>
                                          <p:spTgt spid="59496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94964"/>
                                        </p:tgtEl>
                                        <p:attrNameLst>
                                          <p:attrName>style.visibility</p:attrName>
                                        </p:attrNameLst>
                                      </p:cBhvr>
                                      <p:to>
                                        <p:strVal val="visible"/>
                                      </p:to>
                                    </p:set>
                                    <p:animEffect transition="in" filter="wipe(left)">
                                      <p:cBhvr>
                                        <p:cTn id="29" dur="500"/>
                                        <p:tgtEl>
                                          <p:spTgt spid="594964"/>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594970"/>
                                        </p:tgtEl>
                                        <p:attrNameLst>
                                          <p:attrName>style.visibility</p:attrName>
                                        </p:attrNameLst>
                                      </p:cBhvr>
                                      <p:to>
                                        <p:strVal val="visible"/>
                                      </p:to>
                                    </p:set>
                                    <p:animEffect transition="in" filter="fade">
                                      <p:cBhvr>
                                        <p:cTn id="33" dur="1000"/>
                                        <p:tgtEl>
                                          <p:spTgt spid="59497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94966"/>
                                        </p:tgtEl>
                                        <p:attrNameLst>
                                          <p:attrName>style.visibility</p:attrName>
                                        </p:attrNameLst>
                                      </p:cBhvr>
                                      <p:to>
                                        <p:strVal val="visible"/>
                                      </p:to>
                                    </p:set>
                                    <p:animEffect transition="in" filter="wipe(left)">
                                      <p:cBhvr>
                                        <p:cTn id="38" dur="500"/>
                                        <p:tgtEl>
                                          <p:spTgt spid="594966"/>
                                        </p:tgtEl>
                                      </p:cBhvr>
                                    </p:animEffect>
                                  </p:childTnLst>
                                </p:cTn>
                              </p:par>
                            </p:childTnLst>
                          </p:cTn>
                        </p:par>
                        <p:par>
                          <p:cTn id="39" fill="hold">
                            <p:stCondLst>
                              <p:cond delay="500"/>
                            </p:stCondLst>
                            <p:childTnLst>
                              <p:par>
                                <p:cTn id="40" presetID="16" presetClass="entr" presetSubtype="37" fill="hold" nodeType="afterEffect">
                                  <p:stCondLst>
                                    <p:cond delay="0"/>
                                  </p:stCondLst>
                                  <p:childTnLst>
                                    <p:set>
                                      <p:cBhvr>
                                        <p:cTn id="41" dur="1" fill="hold">
                                          <p:stCondLst>
                                            <p:cond delay="0"/>
                                          </p:stCondLst>
                                        </p:cTn>
                                        <p:tgtEl>
                                          <p:spTgt spid="594971"/>
                                        </p:tgtEl>
                                        <p:attrNameLst>
                                          <p:attrName>style.visibility</p:attrName>
                                        </p:attrNameLst>
                                      </p:cBhvr>
                                      <p:to>
                                        <p:strVal val="visible"/>
                                      </p:to>
                                    </p:set>
                                    <p:animEffect transition="in" filter="barn(outVertical)">
                                      <p:cBhvr>
                                        <p:cTn id="42" dur="1000"/>
                                        <p:tgtEl>
                                          <p:spTgt spid="594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61" grpId="0" autoUpdateAnimBg="0"/>
      <p:bldP spid="594962" grpId="0" autoUpdateAnimBg="0"/>
      <p:bldP spid="594963" grpId="0" autoUpdateAnimBg="0"/>
      <p:bldP spid="594964" grpId="0" autoUpdateAnimBg="0"/>
      <p:bldP spid="594966"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4" descr="fig2002aa"/>
          <p:cNvPicPr>
            <a:picLocks noChangeAspect="1" noChangeArrowheads="1"/>
          </p:cNvPicPr>
          <p:nvPr/>
        </p:nvPicPr>
        <p:blipFill>
          <a:blip r:embed="rId2"/>
          <a:srcRect/>
          <a:stretch>
            <a:fillRect/>
          </a:stretch>
        </p:blipFill>
        <p:spPr bwMode="auto">
          <a:xfrm>
            <a:off x="152400" y="1676400"/>
            <a:ext cx="4418012" cy="4838700"/>
          </a:xfrm>
          <a:prstGeom prst="rect">
            <a:avLst/>
          </a:prstGeom>
          <a:noFill/>
        </p:spPr>
      </p:pic>
      <p:pic>
        <p:nvPicPr>
          <p:cNvPr id="5" name="Picture 15" descr="fig2002ab"/>
          <p:cNvPicPr>
            <a:picLocks noChangeAspect="1" noChangeArrowheads="1"/>
          </p:cNvPicPr>
          <p:nvPr/>
        </p:nvPicPr>
        <p:blipFill>
          <a:blip r:embed="rId3"/>
          <a:srcRect/>
          <a:stretch>
            <a:fillRect/>
          </a:stretch>
        </p:blipFill>
        <p:spPr bwMode="auto">
          <a:xfrm>
            <a:off x="152400" y="1676400"/>
            <a:ext cx="4418012" cy="4838700"/>
          </a:xfrm>
          <a:prstGeom prst="rect">
            <a:avLst/>
          </a:prstGeom>
          <a:noFill/>
        </p:spPr>
      </p:pic>
      <p:pic>
        <p:nvPicPr>
          <p:cNvPr id="6" name="Picture 16" descr="fig2002ac"/>
          <p:cNvPicPr>
            <a:picLocks noChangeAspect="1" noChangeArrowheads="1"/>
          </p:cNvPicPr>
          <p:nvPr/>
        </p:nvPicPr>
        <p:blipFill>
          <a:blip r:embed="rId4"/>
          <a:srcRect/>
          <a:stretch>
            <a:fillRect/>
          </a:stretch>
        </p:blipFill>
        <p:spPr bwMode="auto">
          <a:xfrm>
            <a:off x="152400" y="1676400"/>
            <a:ext cx="4418012" cy="4838700"/>
          </a:xfrm>
          <a:prstGeom prst="rect">
            <a:avLst/>
          </a:prstGeom>
          <a:noFill/>
        </p:spPr>
      </p:pic>
      <p:pic>
        <p:nvPicPr>
          <p:cNvPr id="7" name="Picture 17" descr="fig2002ad"/>
          <p:cNvPicPr>
            <a:picLocks noChangeAspect="1" noChangeArrowheads="1"/>
          </p:cNvPicPr>
          <p:nvPr/>
        </p:nvPicPr>
        <p:blipFill>
          <a:blip r:embed="rId5"/>
          <a:srcRect/>
          <a:stretch>
            <a:fillRect/>
          </a:stretch>
        </p:blipFill>
        <p:spPr bwMode="auto">
          <a:xfrm>
            <a:off x="152400" y="1676400"/>
            <a:ext cx="4418012" cy="4838700"/>
          </a:xfrm>
          <a:prstGeom prst="rect">
            <a:avLst/>
          </a:prstGeom>
          <a:noFill/>
        </p:spPr>
      </p:pic>
      <p:pic>
        <p:nvPicPr>
          <p:cNvPr id="8" name="Picture 23" descr="fig2002ba"/>
          <p:cNvPicPr>
            <a:picLocks noChangeAspect="1" noChangeArrowheads="1"/>
          </p:cNvPicPr>
          <p:nvPr/>
        </p:nvPicPr>
        <p:blipFill>
          <a:blip r:embed="rId6"/>
          <a:srcRect/>
          <a:stretch>
            <a:fillRect/>
          </a:stretch>
        </p:blipFill>
        <p:spPr bwMode="auto">
          <a:xfrm>
            <a:off x="4648200" y="1676400"/>
            <a:ext cx="4354513" cy="4768850"/>
          </a:xfrm>
          <a:prstGeom prst="rect">
            <a:avLst/>
          </a:prstGeom>
          <a:noFill/>
        </p:spPr>
      </p:pic>
      <p:pic>
        <p:nvPicPr>
          <p:cNvPr id="9" name="Picture 24" descr="fig2002bb"/>
          <p:cNvPicPr>
            <a:picLocks noChangeAspect="1" noChangeArrowheads="1"/>
          </p:cNvPicPr>
          <p:nvPr/>
        </p:nvPicPr>
        <p:blipFill>
          <a:blip r:embed="rId7"/>
          <a:srcRect/>
          <a:stretch>
            <a:fillRect/>
          </a:stretch>
        </p:blipFill>
        <p:spPr bwMode="auto">
          <a:xfrm>
            <a:off x="4648200" y="1676400"/>
            <a:ext cx="4354513" cy="4768850"/>
          </a:xfrm>
          <a:prstGeom prst="rect">
            <a:avLst/>
          </a:prstGeom>
          <a:noFill/>
        </p:spPr>
      </p:pic>
      <p:pic>
        <p:nvPicPr>
          <p:cNvPr id="10" name="Picture 25" descr="fig2002bc"/>
          <p:cNvPicPr>
            <a:picLocks noChangeAspect="1" noChangeArrowheads="1"/>
          </p:cNvPicPr>
          <p:nvPr/>
        </p:nvPicPr>
        <p:blipFill>
          <a:blip r:embed="rId8"/>
          <a:srcRect/>
          <a:stretch>
            <a:fillRect/>
          </a:stretch>
        </p:blipFill>
        <p:spPr bwMode="auto">
          <a:xfrm>
            <a:off x="4648200" y="1676400"/>
            <a:ext cx="4354513" cy="4768850"/>
          </a:xfrm>
          <a:prstGeom prst="rect">
            <a:avLst/>
          </a:prstGeom>
          <a:noFill/>
        </p:spPr>
      </p:pic>
      <p:pic>
        <p:nvPicPr>
          <p:cNvPr id="11" name="Picture 26" descr="fig2002bd"/>
          <p:cNvPicPr>
            <a:picLocks noChangeAspect="1" noChangeArrowheads="1"/>
          </p:cNvPicPr>
          <p:nvPr/>
        </p:nvPicPr>
        <p:blipFill>
          <a:blip r:embed="rId9"/>
          <a:srcRect/>
          <a:stretch>
            <a:fillRect/>
          </a:stretch>
        </p:blipFill>
        <p:spPr bwMode="auto">
          <a:xfrm>
            <a:off x="4648200" y="1676400"/>
            <a:ext cx="4354513" cy="4768850"/>
          </a:xfrm>
          <a:prstGeom prst="rect">
            <a:avLst/>
          </a:prstGeom>
          <a:noFill/>
        </p:spPr>
      </p:pic>
      <p:pic>
        <p:nvPicPr>
          <p:cNvPr id="12" name="Picture 27" descr="fig2002be"/>
          <p:cNvPicPr>
            <a:picLocks noChangeAspect="1" noChangeArrowheads="1"/>
          </p:cNvPicPr>
          <p:nvPr/>
        </p:nvPicPr>
        <p:blipFill>
          <a:blip r:embed="rId10"/>
          <a:srcRect/>
          <a:stretch>
            <a:fillRect/>
          </a:stretch>
        </p:blipFill>
        <p:spPr bwMode="auto">
          <a:xfrm>
            <a:off x="4648200" y="1676400"/>
            <a:ext cx="4354513" cy="4768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par>
                          <p:cTn id="28" fill="hold">
                            <p:stCondLst>
                              <p:cond delay="6000"/>
                            </p:stCondLst>
                            <p:childTnLst>
                              <p:par>
                                <p:cTn id="29" presetID="16" presetClass="entr" presetSubtype="37"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outVertical)">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p:txBody>
          <a:bodyPr/>
          <a:lstStyle/>
          <a:p>
            <a:r>
              <a:rPr lang="en-US" altLang="en-US" dirty="0" smtClean="0"/>
              <a:t>THE </a:t>
            </a:r>
            <a:r>
              <a:rPr lang="en-US" altLang="en-US" dirty="0"/>
              <a:t>GAINS FROM TRADE</a:t>
            </a:r>
            <a:endParaRPr lang="en-CA" altLang="en-US" dirty="0"/>
          </a:p>
        </p:txBody>
      </p:sp>
      <p:sp>
        <p:nvSpPr>
          <p:cNvPr id="704515" name="Rectangle 3"/>
          <p:cNvSpPr>
            <a:spLocks noGrp="1" noChangeArrowheads="1"/>
          </p:cNvSpPr>
          <p:nvPr>
            <p:ph type="body" idx="1"/>
          </p:nvPr>
        </p:nvSpPr>
        <p:spPr>
          <a:xfrm>
            <a:off x="609600" y="1752600"/>
            <a:ext cx="8001000" cy="4876800"/>
          </a:xfrm>
        </p:spPr>
        <p:txBody>
          <a:bodyPr/>
          <a:lstStyle/>
          <a:p>
            <a:pPr marL="461963" lvl="1" indent="-4763">
              <a:buNone/>
            </a:pPr>
            <a:r>
              <a:rPr lang="en-US" altLang="en-US" b="1" noProof="1">
                <a:solidFill>
                  <a:srgbClr val="00468F"/>
                </a:solidFill>
              </a:rPr>
              <a:t>Comparative Advantage</a:t>
            </a:r>
          </a:p>
          <a:p>
            <a:pPr marL="461963" lvl="1" indent="-4763">
              <a:buNone/>
            </a:pPr>
            <a:r>
              <a:rPr lang="en-US" altLang="en-US" dirty="0"/>
              <a:t>Asian garment </a:t>
            </a:r>
            <a:r>
              <a:rPr lang="en-US" altLang="en-US" noProof="1"/>
              <a:t>makers have a comparative advantage in producing </a:t>
            </a:r>
            <a:r>
              <a:rPr lang="en-US" altLang="en-US" dirty="0"/>
              <a:t>T-shirts</a:t>
            </a:r>
            <a:r>
              <a:rPr lang="en-US" altLang="en-US" noProof="1"/>
              <a:t>:</a:t>
            </a:r>
          </a:p>
          <a:p>
            <a:pPr lvl="2"/>
            <a:r>
              <a:rPr lang="en-US" altLang="en-US" dirty="0"/>
              <a:t>T</a:t>
            </a:r>
            <a:r>
              <a:rPr lang="en-US" altLang="en-US" noProof="1"/>
              <a:t>he world price line</a:t>
            </a:r>
            <a:r>
              <a:rPr lang="en-US" altLang="en-US" dirty="0"/>
              <a:t> tells us that </a:t>
            </a:r>
            <a:r>
              <a:rPr lang="en-US" altLang="en-US" noProof="1"/>
              <a:t>the world opportunity cost of producing a</a:t>
            </a:r>
            <a:r>
              <a:rPr lang="en-US" altLang="en-US" dirty="0"/>
              <a:t> T-shirt</a:t>
            </a:r>
            <a:r>
              <a:rPr lang="en-US" altLang="en-US" noProof="1"/>
              <a:t> is $</a:t>
            </a:r>
            <a:r>
              <a:rPr lang="en-US" altLang="en-US" dirty="0"/>
              <a:t>5</a:t>
            </a:r>
            <a:r>
              <a:rPr lang="en-US" altLang="en-US" noProof="1"/>
              <a:t>.</a:t>
            </a:r>
            <a:endParaRPr lang="en-US" altLang="en-US" dirty="0"/>
          </a:p>
          <a:p>
            <a:pPr lvl="2"/>
            <a:r>
              <a:rPr lang="en-US" altLang="en-US" noProof="1"/>
              <a:t>The U.S. supply curve shows that </a:t>
            </a:r>
            <a:r>
              <a:rPr lang="en-US" altLang="en-US" dirty="0"/>
              <a:t>no U.S. garment maker has such a low opportunity cost, not even at smaller output.</a:t>
            </a:r>
          </a:p>
          <a:p>
            <a:pPr marL="461963" lvl="1" indent="-4763"/>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515">
                                            <p:txEl>
                                              <p:pRg st="1" end="1"/>
                                            </p:txEl>
                                          </p:spTgt>
                                        </p:tgtEl>
                                        <p:attrNameLst>
                                          <p:attrName>style.visibility</p:attrName>
                                        </p:attrNameLst>
                                      </p:cBhvr>
                                      <p:to>
                                        <p:strVal val="visible"/>
                                      </p:to>
                                    </p:set>
                                    <p:animEffect transition="in" filter="wipe(left)">
                                      <p:cBhvr>
                                        <p:cTn id="7" dur="500"/>
                                        <p:tgtEl>
                                          <p:spTgt spid="7045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4515">
                                            <p:txEl>
                                              <p:pRg st="2" end="2"/>
                                            </p:txEl>
                                          </p:spTgt>
                                        </p:tgtEl>
                                        <p:attrNameLst>
                                          <p:attrName>style.visibility</p:attrName>
                                        </p:attrNameLst>
                                      </p:cBhvr>
                                      <p:to>
                                        <p:strVal val="visible"/>
                                      </p:to>
                                    </p:set>
                                    <p:animEffect transition="in" filter="wipe(left)">
                                      <p:cBhvr>
                                        <p:cTn id="12" dur="500"/>
                                        <p:tgtEl>
                                          <p:spTgt spid="7045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4515">
                                            <p:txEl>
                                              <p:pRg st="3" end="3"/>
                                            </p:txEl>
                                          </p:spTgt>
                                        </p:tgtEl>
                                        <p:attrNameLst>
                                          <p:attrName>style.visibility</p:attrName>
                                        </p:attrNameLst>
                                      </p:cBhvr>
                                      <p:to>
                                        <p:strVal val="visible"/>
                                      </p:to>
                                    </p:set>
                                    <p:animEffect transition="in" filter="wipe(left)">
                                      <p:cBhvr>
                                        <p:cTn id="17" dur="500"/>
                                        <p:tgtEl>
                                          <p:spTgt spid="70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5" grpId="0" build="p" bldLvl="5"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nvSpPr>
        <p:spPr bwMode="auto">
          <a:xfrm>
            <a:off x="457200" y="1752600"/>
            <a:ext cx="7010400" cy="457200"/>
          </a:xfrm>
          <a:prstGeom prst="rect">
            <a:avLst/>
          </a:prstGeom>
          <a:noFill/>
          <a:ln w="9525">
            <a:noFill/>
            <a:miter lim="800000"/>
            <a:headEnd/>
            <a:tailEnd/>
          </a:ln>
          <a:effectLst/>
        </p:spPr>
        <p:txBody>
          <a:bodyPr>
            <a:spAutoFit/>
          </a:bodyPr>
          <a:lstStyle/>
          <a:p>
            <a:r>
              <a:rPr lang="en-US" altLang="en-US"/>
              <a:t>Moving from </a:t>
            </a:r>
            <a:r>
              <a:rPr lang="en-US" altLang="en-US" i="1"/>
              <a:t>B</a:t>
            </a:r>
            <a:r>
              <a:rPr lang="en-US" altLang="en-US"/>
              <a:t> to </a:t>
            </a:r>
            <a:r>
              <a:rPr lang="en-US" altLang="en-US" i="1"/>
              <a:t>C</a:t>
            </a:r>
            <a:r>
              <a:rPr lang="en-US" altLang="en-US"/>
              <a:t>, 1 cell phone costs 2 DVDs.</a:t>
            </a:r>
            <a:endParaRPr lang="en-US" altLang="en-US">
              <a:latin typeface="Charcoal" charset="0"/>
            </a:endParaRPr>
          </a:p>
        </p:txBody>
      </p:sp>
      <p:sp>
        <p:nvSpPr>
          <p:cNvPr id="443403" name="Rectangle 11"/>
          <p:cNvSpPr>
            <a:spLocks noGrp="1" noChangeArrowheads="1"/>
          </p:cNvSpPr>
          <p:nvPr>
            <p:ph type="title"/>
          </p:nvPr>
        </p:nvSpPr>
        <p:spPr/>
        <p:txBody>
          <a:bodyPr/>
          <a:lstStyle/>
          <a:p>
            <a:r>
              <a:rPr lang="en-US" altLang="en-US" dirty="0" smtClean="0"/>
              <a:t>OPPORTUNITY </a:t>
            </a:r>
            <a:r>
              <a:rPr lang="en-US" altLang="en-US" dirty="0"/>
              <a:t>COST</a:t>
            </a:r>
            <a:endParaRPr lang="en-CA" dirty="0"/>
          </a:p>
        </p:txBody>
      </p:sp>
      <p:pic>
        <p:nvPicPr>
          <p:cNvPr id="443411" name="Picture 19" descr="fig0304a"/>
          <p:cNvPicPr>
            <a:picLocks noChangeAspect="1" noChangeArrowheads="1"/>
          </p:cNvPicPr>
          <p:nvPr/>
        </p:nvPicPr>
        <p:blipFill>
          <a:blip r:embed="rId3"/>
          <a:srcRect/>
          <a:stretch>
            <a:fillRect/>
          </a:stretch>
        </p:blipFill>
        <p:spPr bwMode="auto">
          <a:xfrm>
            <a:off x="381000" y="2249488"/>
            <a:ext cx="8458200" cy="4527550"/>
          </a:xfrm>
          <a:prstGeom prst="rect">
            <a:avLst/>
          </a:prstGeom>
          <a:noFill/>
        </p:spPr>
      </p:pic>
      <p:pic>
        <p:nvPicPr>
          <p:cNvPr id="443412" name="Picture 20" descr="fig0304b"/>
          <p:cNvPicPr>
            <a:picLocks noChangeAspect="1" noChangeArrowheads="1"/>
          </p:cNvPicPr>
          <p:nvPr/>
        </p:nvPicPr>
        <p:blipFill>
          <a:blip r:embed="rId4"/>
          <a:srcRect/>
          <a:stretch>
            <a:fillRect/>
          </a:stretch>
        </p:blipFill>
        <p:spPr bwMode="auto">
          <a:xfrm>
            <a:off x="381000" y="2249488"/>
            <a:ext cx="8458200" cy="4527550"/>
          </a:xfrm>
          <a:prstGeom prst="rect">
            <a:avLst/>
          </a:prstGeom>
          <a:noFill/>
        </p:spPr>
      </p:pic>
      <p:pic>
        <p:nvPicPr>
          <p:cNvPr id="443413" name="Picture 21" descr="fig0304c"/>
          <p:cNvPicPr>
            <a:picLocks noChangeAspect="1" noChangeArrowheads="1"/>
          </p:cNvPicPr>
          <p:nvPr/>
        </p:nvPicPr>
        <p:blipFill>
          <a:blip r:embed="rId5"/>
          <a:srcRect/>
          <a:stretch>
            <a:fillRect/>
          </a:stretch>
        </p:blipFill>
        <p:spPr bwMode="auto">
          <a:xfrm>
            <a:off x="381000" y="2249488"/>
            <a:ext cx="8458200" cy="4527550"/>
          </a:xfrm>
          <a:prstGeom prst="rect">
            <a:avLst/>
          </a:prstGeom>
          <a:noFill/>
        </p:spPr>
      </p:pic>
      <p:pic>
        <p:nvPicPr>
          <p:cNvPr id="443414" name="Picture 22" descr="fig0304d"/>
          <p:cNvPicPr>
            <a:picLocks noChangeAspect="1" noChangeArrowheads="1"/>
          </p:cNvPicPr>
          <p:nvPr/>
        </p:nvPicPr>
        <p:blipFill>
          <a:blip r:embed="rId6"/>
          <a:srcRect/>
          <a:stretch>
            <a:fillRect/>
          </a:stretch>
        </p:blipFill>
        <p:spPr bwMode="auto">
          <a:xfrm>
            <a:off x="381000" y="2249488"/>
            <a:ext cx="8458200" cy="4527550"/>
          </a:xfrm>
          <a:prstGeom prst="rect">
            <a:avLst/>
          </a:prstGeom>
          <a:noFill/>
        </p:spPr>
      </p:pic>
      <p:pic>
        <p:nvPicPr>
          <p:cNvPr id="443415" name="Picture 23" descr="fig0304e"/>
          <p:cNvPicPr>
            <a:picLocks noChangeAspect="1" noChangeArrowheads="1"/>
          </p:cNvPicPr>
          <p:nvPr/>
        </p:nvPicPr>
        <p:blipFill>
          <a:blip r:embed="rId7"/>
          <a:srcRect/>
          <a:stretch>
            <a:fillRect/>
          </a:stretch>
        </p:blipFill>
        <p:spPr bwMode="auto">
          <a:xfrm>
            <a:off x="381000" y="2249488"/>
            <a:ext cx="8458200" cy="4527550"/>
          </a:xfrm>
          <a:prstGeom prst="rect">
            <a:avLst/>
          </a:prstGeom>
          <a:noFill/>
        </p:spPr>
      </p:pic>
      <p:pic>
        <p:nvPicPr>
          <p:cNvPr id="443416" name="Picture 24" descr="fig0304f"/>
          <p:cNvPicPr>
            <a:picLocks noChangeAspect="1" noChangeArrowheads="1"/>
          </p:cNvPicPr>
          <p:nvPr/>
        </p:nvPicPr>
        <p:blipFill>
          <a:blip r:embed="rId8"/>
          <a:srcRect/>
          <a:stretch>
            <a:fillRect/>
          </a:stretch>
        </p:blipFill>
        <p:spPr bwMode="auto">
          <a:xfrm>
            <a:off x="381000" y="2249488"/>
            <a:ext cx="8458200" cy="4527550"/>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3394"/>
                                        </p:tgtEl>
                                        <p:attrNameLst>
                                          <p:attrName>style.visibility</p:attrName>
                                        </p:attrNameLst>
                                      </p:cBhvr>
                                      <p:to>
                                        <p:strVal val="visible"/>
                                      </p:to>
                                    </p:set>
                                    <p:animEffect transition="in" filter="wipe(left)">
                                      <p:cBhvr>
                                        <p:cTn id="7" dur="500"/>
                                        <p:tgtEl>
                                          <p:spTgt spid="4433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3415"/>
                                        </p:tgtEl>
                                        <p:attrNameLst>
                                          <p:attrName>style.visibility</p:attrName>
                                        </p:attrNameLst>
                                      </p:cBhvr>
                                      <p:to>
                                        <p:strVal val="visible"/>
                                      </p:to>
                                    </p:set>
                                    <p:animEffect transition="in" filter="wipe(left)">
                                      <p:cBhvr>
                                        <p:cTn id="12" dur="1000"/>
                                        <p:tgtEl>
                                          <p:spTgt spid="44341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43416"/>
                                        </p:tgtEl>
                                        <p:attrNameLst>
                                          <p:attrName>style.visibility</p:attrName>
                                        </p:attrNameLst>
                                      </p:cBhvr>
                                      <p:to>
                                        <p:strVal val="visible"/>
                                      </p:to>
                                    </p:set>
                                    <p:animEffect transition="in" filter="fade">
                                      <p:cBhvr>
                                        <p:cTn id="16" dur="500"/>
                                        <p:tgtEl>
                                          <p:spTgt spid="443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4"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304800" y="1981200"/>
            <a:ext cx="8458200" cy="2585323"/>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Another </a:t>
            </a:r>
          </a:p>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Comparative Advantage </a:t>
            </a:r>
          </a:p>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80" name="Rectangle 4"/>
          <p:cNvSpPr>
            <a:spLocks noGrp="1" noChangeArrowheads="1"/>
          </p:cNvSpPr>
          <p:nvPr>
            <p:ph type="title"/>
          </p:nvPr>
        </p:nvSpPr>
        <p:spPr/>
        <p:txBody>
          <a:bodyPr/>
          <a:lstStyle/>
          <a:p>
            <a:r>
              <a:rPr lang="en-US" altLang="en-US"/>
              <a:t>18.2  THE GAINS FROM TRADE</a:t>
            </a:r>
            <a:endParaRPr lang="en-CA" altLang="en-US"/>
          </a:p>
        </p:txBody>
      </p:sp>
      <p:sp>
        <p:nvSpPr>
          <p:cNvPr id="562181" name="Rectangle 5"/>
          <p:cNvSpPr>
            <a:spLocks noGrp="1" noChangeArrowheads="1"/>
          </p:cNvSpPr>
          <p:nvPr>
            <p:ph type="body" idx="1"/>
          </p:nvPr>
        </p:nvSpPr>
        <p:spPr/>
        <p:txBody>
          <a:bodyPr/>
          <a:lstStyle/>
          <a:p>
            <a:pPr>
              <a:lnSpc>
                <a:spcPct val="90000"/>
              </a:lnSpc>
            </a:pPr>
            <a:r>
              <a:rPr lang="en-US" altLang="en-US" sz="2400" noProof="1"/>
              <a:t> </a:t>
            </a:r>
            <a:r>
              <a:rPr lang="en-US" altLang="en-US" noProof="1"/>
              <a:t>Gains from Trade and the </a:t>
            </a:r>
            <a:r>
              <a:rPr lang="en-US" altLang="en-US" i="1" noProof="1"/>
              <a:t>PPF</a:t>
            </a:r>
          </a:p>
          <a:p>
            <a:pPr marL="461963" lvl="1" indent="-4763">
              <a:lnSpc>
                <a:spcPct val="90000"/>
              </a:lnSpc>
            </a:pPr>
            <a:r>
              <a:rPr lang="en-US" altLang="en-US"/>
              <a:t>We can use the </a:t>
            </a:r>
            <a:r>
              <a:rPr lang="en-US" altLang="en-US" i="1"/>
              <a:t>PPF</a:t>
            </a:r>
            <a:r>
              <a:rPr lang="en-US" altLang="en-US"/>
              <a:t> to show the gains from international trade.</a:t>
            </a:r>
          </a:p>
          <a:p>
            <a:pPr marL="461963" lvl="1" indent="-4763">
              <a:lnSpc>
                <a:spcPct val="90000"/>
              </a:lnSpc>
            </a:pPr>
            <a:r>
              <a:rPr lang="en-US" altLang="en-US" b="1" noProof="1">
                <a:solidFill>
                  <a:srgbClr val="00468F"/>
                </a:solidFill>
              </a:rPr>
              <a:t>Production Possibilities in the United States and China</a:t>
            </a:r>
          </a:p>
          <a:p>
            <a:pPr marL="461963" lvl="1" indent="-4763">
              <a:lnSpc>
                <a:spcPct val="90000"/>
              </a:lnSpc>
            </a:pPr>
            <a:r>
              <a:rPr lang="en-US" altLang="en-US"/>
              <a:t>Suppose that t</a:t>
            </a:r>
            <a:r>
              <a:rPr lang="en-US" altLang="en-US" noProof="1"/>
              <a:t>he United States produces only two goods:</a:t>
            </a:r>
            <a:r>
              <a:rPr lang="en-US" altLang="en-US"/>
              <a:t> airplanes</a:t>
            </a:r>
            <a:r>
              <a:rPr lang="en-US" altLang="en-US" noProof="1"/>
              <a:t> and </a:t>
            </a:r>
            <a:r>
              <a:rPr lang="en-US" altLang="en-US"/>
              <a:t>T-shirts</a:t>
            </a:r>
            <a:endParaRPr lang="en-US" altLang="en-US" noProof="1"/>
          </a:p>
          <a:p>
            <a:pPr marL="461963" lvl="1" indent="-4763">
              <a:lnSpc>
                <a:spcPct val="90000"/>
              </a:lnSpc>
            </a:pPr>
            <a:r>
              <a:rPr lang="en-US" altLang="en-US"/>
              <a:t>Suppose that </a:t>
            </a:r>
            <a:r>
              <a:rPr lang="en-US" altLang="en-US" noProof="1"/>
              <a:t>China produces these same goods.</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2181">
                                            <p:txEl>
                                              <p:pRg st="1" end="1"/>
                                            </p:txEl>
                                          </p:spTgt>
                                        </p:tgtEl>
                                        <p:attrNameLst>
                                          <p:attrName>style.visibility</p:attrName>
                                        </p:attrNameLst>
                                      </p:cBhvr>
                                      <p:to>
                                        <p:strVal val="visible"/>
                                      </p:to>
                                    </p:set>
                                    <p:animEffect transition="in" filter="wipe(left)">
                                      <p:cBhvr>
                                        <p:cTn id="7" dur="500"/>
                                        <p:tgtEl>
                                          <p:spTgt spid="56218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2181">
                                            <p:txEl>
                                              <p:pRg st="2" end="2"/>
                                            </p:txEl>
                                          </p:spTgt>
                                        </p:tgtEl>
                                        <p:attrNameLst>
                                          <p:attrName>style.visibility</p:attrName>
                                        </p:attrNameLst>
                                      </p:cBhvr>
                                      <p:to>
                                        <p:strVal val="visible"/>
                                      </p:to>
                                    </p:set>
                                    <p:animEffect transition="in" filter="wipe(left)">
                                      <p:cBhvr>
                                        <p:cTn id="12" dur="500"/>
                                        <p:tgtEl>
                                          <p:spTgt spid="56218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2181">
                                            <p:txEl>
                                              <p:pRg st="3" end="3"/>
                                            </p:txEl>
                                          </p:spTgt>
                                        </p:tgtEl>
                                        <p:attrNameLst>
                                          <p:attrName>style.visibility</p:attrName>
                                        </p:attrNameLst>
                                      </p:cBhvr>
                                      <p:to>
                                        <p:strVal val="visible"/>
                                      </p:to>
                                    </p:set>
                                    <p:animEffect transition="in" filter="wipe(left)">
                                      <p:cBhvr>
                                        <p:cTn id="17" dur="500"/>
                                        <p:tgtEl>
                                          <p:spTgt spid="56218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2181">
                                            <p:txEl>
                                              <p:pRg st="4" end="4"/>
                                            </p:txEl>
                                          </p:spTgt>
                                        </p:tgtEl>
                                        <p:attrNameLst>
                                          <p:attrName>style.visibility</p:attrName>
                                        </p:attrNameLst>
                                      </p:cBhvr>
                                      <p:to>
                                        <p:strVal val="visible"/>
                                      </p:to>
                                    </p:set>
                                    <p:animEffect transition="in" filter="wipe(left)">
                                      <p:cBhvr>
                                        <p:cTn id="22" dur="500"/>
                                        <p:tgtEl>
                                          <p:spTgt spid="5621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81" grpId="0" build="p" bldLvl="5"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04" name="Rectangle 4"/>
          <p:cNvSpPr>
            <a:spLocks noGrp="1" noChangeArrowheads="1"/>
          </p:cNvSpPr>
          <p:nvPr>
            <p:ph type="title"/>
          </p:nvPr>
        </p:nvSpPr>
        <p:spPr/>
        <p:txBody>
          <a:bodyPr/>
          <a:lstStyle/>
          <a:p>
            <a:r>
              <a:rPr lang="en-US" altLang="en-US"/>
              <a:t>18.2  THE GAINS FROM TRADE</a:t>
            </a:r>
            <a:endParaRPr lang="en-CA" altLang="en-US"/>
          </a:p>
        </p:txBody>
      </p:sp>
      <p:sp>
        <p:nvSpPr>
          <p:cNvPr id="563205" name="Rectangle 5"/>
          <p:cNvSpPr>
            <a:spLocks noGrp="1" noChangeArrowheads="1"/>
          </p:cNvSpPr>
          <p:nvPr>
            <p:ph type="body" idx="1"/>
          </p:nvPr>
        </p:nvSpPr>
        <p:spPr/>
        <p:txBody>
          <a:bodyPr/>
          <a:lstStyle/>
          <a:p>
            <a:pPr lvl="1">
              <a:lnSpc>
                <a:spcPct val="90000"/>
              </a:lnSpc>
            </a:pPr>
            <a:r>
              <a:rPr lang="en-US" altLang="en-US" noProof="1"/>
              <a:t> If the United States uses all of its resources to produce </a:t>
            </a:r>
            <a:r>
              <a:rPr lang="en-US" altLang="en-US"/>
              <a:t>airplane</a:t>
            </a:r>
            <a:r>
              <a:rPr lang="en-US" altLang="en-US" noProof="1"/>
              <a:t>s, its output is 10</a:t>
            </a:r>
            <a:r>
              <a:rPr lang="en-US" altLang="en-US"/>
              <a:t> airplanes a</a:t>
            </a:r>
            <a:r>
              <a:rPr lang="en-US" altLang="en-US" noProof="1"/>
              <a:t> year and no </a:t>
            </a:r>
            <a:r>
              <a:rPr lang="en-US" altLang="en-US"/>
              <a:t>T-shirts</a:t>
            </a:r>
            <a:r>
              <a:rPr lang="en-US" altLang="en-US" noProof="1"/>
              <a:t>. </a:t>
            </a:r>
          </a:p>
          <a:p>
            <a:pPr lvl="1">
              <a:lnSpc>
                <a:spcPct val="90000"/>
              </a:lnSpc>
            </a:pPr>
            <a:r>
              <a:rPr lang="en-US" altLang="en-US" noProof="1"/>
              <a:t>If i</a:t>
            </a:r>
            <a:r>
              <a:rPr lang="en-US" altLang="en-US"/>
              <a:t>the United States</a:t>
            </a:r>
            <a:r>
              <a:rPr lang="en-US" altLang="en-US" noProof="1"/>
              <a:t> uses all of its resources to produce </a:t>
            </a:r>
            <a:r>
              <a:rPr lang="en-US" altLang="en-US"/>
              <a:t>T-shirts</a:t>
            </a:r>
            <a:r>
              <a:rPr lang="en-US" altLang="en-US" noProof="1"/>
              <a:t>, its output is 100 million </a:t>
            </a:r>
            <a:r>
              <a:rPr lang="en-US" altLang="en-US"/>
              <a:t>T-shirts</a:t>
            </a:r>
            <a:r>
              <a:rPr lang="en-US" altLang="en-US" noProof="1"/>
              <a:t> and no </a:t>
            </a:r>
            <a:r>
              <a:rPr lang="en-US" altLang="en-US"/>
              <a:t>airplane</a:t>
            </a:r>
            <a:r>
              <a:rPr lang="en-US" altLang="en-US" noProof="1"/>
              <a:t>s.</a:t>
            </a:r>
          </a:p>
          <a:p>
            <a:pPr lvl="1">
              <a:lnSpc>
                <a:spcPct val="90000"/>
              </a:lnSpc>
            </a:pPr>
            <a:r>
              <a:rPr lang="en-US" altLang="en-US" noProof="1"/>
              <a:t>Assume, that the U.S. opportunity cost of producing a </a:t>
            </a:r>
            <a:r>
              <a:rPr lang="en-US" altLang="en-US"/>
              <a:t>airplane</a:t>
            </a:r>
            <a:r>
              <a:rPr lang="en-US" altLang="en-US" noProof="1"/>
              <a:t> is constant.</a:t>
            </a:r>
          </a:p>
          <a:p>
            <a:pPr lvl="1">
              <a:lnSpc>
                <a:spcPct val="90000"/>
              </a:lnSpc>
            </a:pPr>
            <a:r>
              <a:rPr lang="en-US" altLang="en-US" noProof="1"/>
              <a:t>The U.S. opportunity cost of producing 1 </a:t>
            </a:r>
            <a:r>
              <a:rPr lang="en-US" altLang="en-US"/>
              <a:t>airplane</a:t>
            </a:r>
            <a:r>
              <a:rPr lang="en-US" altLang="en-US" noProof="1"/>
              <a:t> is 10 million </a:t>
            </a:r>
            <a:r>
              <a:rPr lang="en-US" altLang="en-US"/>
              <a:t>T-shirts</a:t>
            </a:r>
            <a:r>
              <a:rPr lang="en-US" altLang="en-US" noProof="1"/>
              <a:t>.</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3205">
                                            <p:txEl>
                                              <p:pRg st="1" end="1"/>
                                            </p:txEl>
                                          </p:spTgt>
                                        </p:tgtEl>
                                        <p:attrNameLst>
                                          <p:attrName>style.visibility</p:attrName>
                                        </p:attrNameLst>
                                      </p:cBhvr>
                                      <p:to>
                                        <p:strVal val="visible"/>
                                      </p:to>
                                    </p:set>
                                    <p:animEffect transition="in" filter="wipe(left)">
                                      <p:cBhvr>
                                        <p:cTn id="7" dur="500"/>
                                        <p:tgtEl>
                                          <p:spTgt spid="56320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3205">
                                            <p:txEl>
                                              <p:pRg st="2" end="2"/>
                                            </p:txEl>
                                          </p:spTgt>
                                        </p:tgtEl>
                                        <p:attrNameLst>
                                          <p:attrName>style.visibility</p:attrName>
                                        </p:attrNameLst>
                                      </p:cBhvr>
                                      <p:to>
                                        <p:strVal val="visible"/>
                                      </p:to>
                                    </p:set>
                                    <p:animEffect transition="in" filter="wipe(left)">
                                      <p:cBhvr>
                                        <p:cTn id="12" dur="500"/>
                                        <p:tgtEl>
                                          <p:spTgt spid="56320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3205">
                                            <p:txEl>
                                              <p:pRg st="3" end="3"/>
                                            </p:txEl>
                                          </p:spTgt>
                                        </p:tgtEl>
                                        <p:attrNameLst>
                                          <p:attrName>style.visibility</p:attrName>
                                        </p:attrNameLst>
                                      </p:cBhvr>
                                      <p:to>
                                        <p:strVal val="visible"/>
                                      </p:to>
                                    </p:set>
                                    <p:animEffect transition="in" filter="wipe(left)">
                                      <p:cBhvr>
                                        <p:cTn id="17" dur="500"/>
                                        <p:tgtEl>
                                          <p:spTgt spid="5632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5" grpId="0" build="p" bldLvl="5"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5252" name="Rectangle 4"/>
          <p:cNvSpPr>
            <a:spLocks noGrp="1" noChangeArrowheads="1"/>
          </p:cNvSpPr>
          <p:nvPr>
            <p:ph type="title"/>
          </p:nvPr>
        </p:nvSpPr>
        <p:spPr/>
        <p:txBody>
          <a:bodyPr/>
          <a:lstStyle/>
          <a:p>
            <a:r>
              <a:rPr lang="en-US" altLang="en-US"/>
              <a:t>18.2  THE GAINS FROM TRADE</a:t>
            </a:r>
            <a:endParaRPr lang="en-CA" altLang="en-US"/>
          </a:p>
        </p:txBody>
      </p:sp>
      <p:sp>
        <p:nvSpPr>
          <p:cNvPr id="565253" name="Rectangle 5"/>
          <p:cNvSpPr>
            <a:spLocks noGrp="1" noChangeArrowheads="1"/>
          </p:cNvSpPr>
          <p:nvPr>
            <p:ph type="body" idx="1"/>
          </p:nvPr>
        </p:nvSpPr>
        <p:spPr/>
        <p:txBody>
          <a:bodyPr/>
          <a:lstStyle/>
          <a:p>
            <a:pPr lvl="1">
              <a:lnSpc>
                <a:spcPct val="90000"/>
              </a:lnSpc>
            </a:pPr>
            <a:r>
              <a:rPr lang="en-US" altLang="en-US" noProof="1"/>
              <a:t> If China uses all of its resources to make </a:t>
            </a:r>
            <a:r>
              <a:rPr lang="en-US" altLang="en-US"/>
              <a:t>airplane</a:t>
            </a:r>
            <a:r>
              <a:rPr lang="en-US" altLang="en-US" noProof="1"/>
              <a:t>s, </a:t>
            </a:r>
            <a:r>
              <a:rPr lang="en-US" altLang="en-US"/>
              <a:t>China</a:t>
            </a:r>
            <a:r>
              <a:rPr lang="en-US" altLang="en-US" noProof="1"/>
              <a:t> can produce 2 </a:t>
            </a:r>
            <a:r>
              <a:rPr lang="en-US" altLang="en-US"/>
              <a:t>airplanes a</a:t>
            </a:r>
            <a:r>
              <a:rPr lang="en-US" altLang="en-US" noProof="1"/>
              <a:t> year and no </a:t>
            </a:r>
            <a:r>
              <a:rPr lang="en-US" altLang="en-US"/>
              <a:t>T-shirt</a:t>
            </a:r>
            <a:r>
              <a:rPr lang="en-US" altLang="en-US" noProof="1"/>
              <a:t>s. </a:t>
            </a:r>
          </a:p>
          <a:p>
            <a:pPr lvl="1">
              <a:lnSpc>
                <a:spcPct val="90000"/>
              </a:lnSpc>
            </a:pPr>
            <a:r>
              <a:rPr lang="en-US" altLang="en-US" noProof="1"/>
              <a:t>If </a:t>
            </a:r>
            <a:r>
              <a:rPr lang="en-US" altLang="en-US"/>
              <a:t>China</a:t>
            </a:r>
            <a:r>
              <a:rPr lang="en-US" altLang="en-US" noProof="1"/>
              <a:t> uses all of its resources to produce </a:t>
            </a:r>
            <a:r>
              <a:rPr lang="en-US" altLang="en-US"/>
              <a:t>T-shirt</a:t>
            </a:r>
            <a:r>
              <a:rPr lang="en-US" altLang="en-US" noProof="1"/>
              <a:t>s, </a:t>
            </a:r>
            <a:r>
              <a:rPr lang="en-US" altLang="en-US"/>
              <a:t>China</a:t>
            </a:r>
            <a:r>
              <a:rPr lang="en-US" altLang="en-US" noProof="1"/>
              <a:t> can produce 100 million </a:t>
            </a:r>
            <a:r>
              <a:rPr lang="en-US" altLang="en-US"/>
              <a:t>T-shirts</a:t>
            </a:r>
            <a:r>
              <a:rPr lang="en-US" altLang="en-US" noProof="1"/>
              <a:t> and no </a:t>
            </a:r>
            <a:r>
              <a:rPr lang="en-US" altLang="en-US"/>
              <a:t>airplane</a:t>
            </a:r>
            <a:r>
              <a:rPr lang="en-US" altLang="en-US" noProof="1"/>
              <a:t>s.</a:t>
            </a:r>
          </a:p>
          <a:p>
            <a:pPr lvl="1">
              <a:lnSpc>
                <a:spcPct val="90000"/>
              </a:lnSpc>
            </a:pPr>
            <a:r>
              <a:rPr lang="en-US" altLang="en-US" noProof="1"/>
              <a:t>Assume, China’s opportunity cost of producing a </a:t>
            </a:r>
            <a:r>
              <a:rPr lang="en-US" altLang="en-US"/>
              <a:t>airplane</a:t>
            </a:r>
            <a:r>
              <a:rPr lang="en-US" altLang="en-US" noProof="1"/>
              <a:t> is constant.</a:t>
            </a:r>
          </a:p>
          <a:p>
            <a:pPr lvl="1">
              <a:lnSpc>
                <a:spcPct val="90000"/>
              </a:lnSpc>
            </a:pPr>
            <a:r>
              <a:rPr lang="en-US" altLang="en-US" noProof="1"/>
              <a:t>China’s opportunity cost of producing 1 </a:t>
            </a:r>
            <a:r>
              <a:rPr lang="en-US" altLang="en-US"/>
              <a:t>airplane</a:t>
            </a:r>
            <a:r>
              <a:rPr lang="en-US" altLang="en-US" noProof="1"/>
              <a:t> is 50 million </a:t>
            </a:r>
            <a:r>
              <a:rPr lang="en-US" altLang="en-US"/>
              <a:t>T-shirt</a:t>
            </a:r>
            <a:r>
              <a:rPr lang="en-US" altLang="en-US" noProof="1"/>
              <a:t>s.</a:t>
            </a:r>
            <a:endParaRPr lang="en-US" altLang="en-US"/>
          </a:p>
          <a:p>
            <a:pPr lvl="2">
              <a:lnSpc>
                <a:spcPct val="90000"/>
              </a:lnSpc>
            </a:pP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5253">
                                            <p:txEl>
                                              <p:pRg st="1" end="1"/>
                                            </p:txEl>
                                          </p:spTgt>
                                        </p:tgtEl>
                                        <p:attrNameLst>
                                          <p:attrName>style.visibility</p:attrName>
                                        </p:attrNameLst>
                                      </p:cBhvr>
                                      <p:to>
                                        <p:strVal val="visible"/>
                                      </p:to>
                                    </p:set>
                                    <p:animEffect transition="in" filter="wipe(left)">
                                      <p:cBhvr>
                                        <p:cTn id="7" dur="500"/>
                                        <p:tgtEl>
                                          <p:spTgt spid="56525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5253">
                                            <p:txEl>
                                              <p:pRg st="2" end="2"/>
                                            </p:txEl>
                                          </p:spTgt>
                                        </p:tgtEl>
                                        <p:attrNameLst>
                                          <p:attrName>style.visibility</p:attrName>
                                        </p:attrNameLst>
                                      </p:cBhvr>
                                      <p:to>
                                        <p:strVal val="visible"/>
                                      </p:to>
                                    </p:set>
                                    <p:animEffect transition="in" filter="wipe(left)">
                                      <p:cBhvr>
                                        <p:cTn id="12" dur="500"/>
                                        <p:tgtEl>
                                          <p:spTgt spid="56525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5253">
                                            <p:txEl>
                                              <p:pRg st="3" end="3"/>
                                            </p:txEl>
                                          </p:spTgt>
                                        </p:tgtEl>
                                        <p:attrNameLst>
                                          <p:attrName>style.visibility</p:attrName>
                                        </p:attrNameLst>
                                      </p:cBhvr>
                                      <p:to>
                                        <p:strVal val="visible"/>
                                      </p:to>
                                    </p:set>
                                    <p:animEffect transition="in" filter="wipe(left)">
                                      <p:cBhvr>
                                        <p:cTn id="17" dur="500"/>
                                        <p:tgtEl>
                                          <p:spTgt spid="5652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3" grpId="0" build="p" bldLvl="5"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6274" name="Text Box 2"/>
          <p:cNvSpPr txBox="1">
            <a:spLocks noChangeArrowheads="1"/>
          </p:cNvSpPr>
          <p:nvPr/>
        </p:nvSpPr>
        <p:spPr bwMode="auto">
          <a:xfrm>
            <a:off x="304800" y="1676400"/>
            <a:ext cx="3886200" cy="822325"/>
          </a:xfrm>
          <a:prstGeom prst="rect">
            <a:avLst/>
          </a:prstGeom>
          <a:noFill/>
          <a:ln w="9525">
            <a:noFill/>
            <a:miter lim="800000"/>
            <a:headEnd/>
            <a:tailEnd/>
          </a:ln>
          <a:effectLst/>
        </p:spPr>
        <p:txBody>
          <a:bodyPr>
            <a:spAutoFit/>
          </a:bodyPr>
          <a:lstStyle/>
          <a:p>
            <a:r>
              <a:rPr lang="en-US" altLang="en-US"/>
              <a:t>Figure 18.3(a) shows the U.S.  </a:t>
            </a:r>
            <a:r>
              <a:rPr lang="en-US" altLang="en-US" i="1"/>
              <a:t>PPF</a:t>
            </a:r>
            <a:r>
              <a:rPr lang="en-US" altLang="en-US"/>
              <a:t>.</a:t>
            </a:r>
          </a:p>
        </p:txBody>
      </p:sp>
      <p:sp>
        <p:nvSpPr>
          <p:cNvPr id="566283" name="Rectangle 11"/>
          <p:cNvSpPr>
            <a:spLocks noGrp="1" noChangeArrowheads="1"/>
          </p:cNvSpPr>
          <p:nvPr>
            <p:ph type="title"/>
          </p:nvPr>
        </p:nvSpPr>
        <p:spPr/>
        <p:txBody>
          <a:bodyPr/>
          <a:lstStyle/>
          <a:p>
            <a:r>
              <a:rPr lang="en-US"/>
              <a:t>18.2  THE GAINS FROM TRADE</a:t>
            </a:r>
          </a:p>
        </p:txBody>
      </p:sp>
      <p:sp>
        <p:nvSpPr>
          <p:cNvPr id="566285" name="Text Box 13"/>
          <p:cNvSpPr txBox="1">
            <a:spLocks noChangeArrowheads="1"/>
          </p:cNvSpPr>
          <p:nvPr/>
        </p:nvSpPr>
        <p:spPr bwMode="auto">
          <a:xfrm>
            <a:off x="269875" y="3813175"/>
            <a:ext cx="4498975" cy="1187450"/>
          </a:xfrm>
          <a:prstGeom prst="rect">
            <a:avLst/>
          </a:prstGeom>
          <a:noFill/>
          <a:ln w="9525">
            <a:noFill/>
            <a:miter lim="800000"/>
            <a:headEnd/>
            <a:tailEnd/>
          </a:ln>
          <a:effectLst/>
        </p:spPr>
        <p:txBody>
          <a:bodyPr>
            <a:spAutoFit/>
          </a:bodyPr>
          <a:lstStyle/>
          <a:p>
            <a:pPr marL="347663" indent="-347663"/>
            <a:r>
              <a:rPr lang="en-US" altLang="en-US"/>
              <a:t>	Along the U.S. </a:t>
            </a:r>
            <a:r>
              <a:rPr lang="en-US" altLang="en-US" i="1"/>
              <a:t>PPF</a:t>
            </a:r>
            <a:r>
              <a:rPr lang="en-US" altLang="en-US"/>
              <a:t>, the opportunity cost of producing an airplane is constant.</a:t>
            </a:r>
          </a:p>
        </p:txBody>
      </p:sp>
      <p:sp>
        <p:nvSpPr>
          <p:cNvPr id="566286" name="Text Box 14"/>
          <p:cNvSpPr txBox="1">
            <a:spLocks noChangeArrowheads="1"/>
          </p:cNvSpPr>
          <p:nvPr/>
        </p:nvSpPr>
        <p:spPr bwMode="auto">
          <a:xfrm>
            <a:off x="117475" y="5080000"/>
            <a:ext cx="4454525" cy="1552575"/>
          </a:xfrm>
          <a:prstGeom prst="rect">
            <a:avLst/>
          </a:prstGeom>
          <a:noFill/>
          <a:ln w="9525">
            <a:noFill/>
            <a:miter lim="800000"/>
            <a:headEnd/>
            <a:tailEnd/>
          </a:ln>
          <a:effectLst/>
        </p:spPr>
        <p:txBody>
          <a:bodyPr>
            <a:spAutoFit/>
          </a:bodyPr>
          <a:lstStyle/>
          <a:p>
            <a:pPr marL="347663" indent="-347663"/>
            <a:r>
              <a:rPr lang="en-US" altLang="en-US" b="1"/>
              <a:t>2.</a:t>
            </a:r>
            <a:r>
              <a:rPr lang="en-US" altLang="en-US"/>
              <a:t> 	The opportunity cost of producing an airplane in the United States is 10 million T-shirts.</a:t>
            </a:r>
          </a:p>
        </p:txBody>
      </p:sp>
      <p:sp>
        <p:nvSpPr>
          <p:cNvPr id="566287" name="Text Box 15"/>
          <p:cNvSpPr txBox="1">
            <a:spLocks noChangeArrowheads="1"/>
          </p:cNvSpPr>
          <p:nvPr/>
        </p:nvSpPr>
        <p:spPr bwMode="auto">
          <a:xfrm>
            <a:off x="309563" y="2546350"/>
            <a:ext cx="4343400" cy="1187450"/>
          </a:xfrm>
          <a:prstGeom prst="rect">
            <a:avLst/>
          </a:prstGeom>
          <a:noFill/>
          <a:ln w="9525">
            <a:noFill/>
            <a:miter lim="800000"/>
            <a:headEnd/>
            <a:tailEnd/>
          </a:ln>
          <a:effectLst/>
        </p:spPr>
        <p:txBody>
          <a:bodyPr>
            <a:spAutoFit/>
          </a:bodyPr>
          <a:lstStyle/>
          <a:p>
            <a:pPr marL="347663" indent="-347663"/>
            <a:r>
              <a:rPr lang="en-US" altLang="en-US" b="1"/>
              <a:t>1.</a:t>
            </a:r>
            <a:r>
              <a:rPr lang="en-US" altLang="en-US"/>
              <a:t> With no international trade, the United States produces at point </a:t>
            </a:r>
            <a:r>
              <a:rPr lang="en-US" altLang="en-US" i="1"/>
              <a:t>A</a:t>
            </a:r>
            <a:r>
              <a:rPr lang="en-US" altLang="en-US"/>
              <a:t>.</a:t>
            </a:r>
          </a:p>
        </p:txBody>
      </p:sp>
      <p:pic>
        <p:nvPicPr>
          <p:cNvPr id="566292" name="Picture 20" descr="fig3403aa"/>
          <p:cNvPicPr>
            <a:picLocks noChangeAspect="1" noChangeArrowheads="1"/>
          </p:cNvPicPr>
          <p:nvPr/>
        </p:nvPicPr>
        <p:blipFill>
          <a:blip r:embed="rId3"/>
          <a:srcRect/>
          <a:stretch>
            <a:fillRect/>
          </a:stretch>
        </p:blipFill>
        <p:spPr bwMode="auto">
          <a:xfrm>
            <a:off x="4802188" y="1860550"/>
            <a:ext cx="4262437" cy="4718050"/>
          </a:xfrm>
          <a:prstGeom prst="rect">
            <a:avLst/>
          </a:prstGeom>
          <a:noFill/>
        </p:spPr>
      </p:pic>
      <p:pic>
        <p:nvPicPr>
          <p:cNvPr id="566293" name="Picture 21" descr="fig3403ab"/>
          <p:cNvPicPr>
            <a:picLocks noChangeAspect="1" noChangeArrowheads="1"/>
          </p:cNvPicPr>
          <p:nvPr/>
        </p:nvPicPr>
        <p:blipFill>
          <a:blip r:embed="rId4"/>
          <a:srcRect/>
          <a:stretch>
            <a:fillRect/>
          </a:stretch>
        </p:blipFill>
        <p:spPr bwMode="auto">
          <a:xfrm>
            <a:off x="4802188" y="1860550"/>
            <a:ext cx="4262437" cy="4718050"/>
          </a:xfrm>
          <a:prstGeom prst="rect">
            <a:avLst/>
          </a:prstGeom>
          <a:noFill/>
        </p:spPr>
      </p:pic>
      <p:pic>
        <p:nvPicPr>
          <p:cNvPr id="566294" name="Picture 22" descr="fig3403ac"/>
          <p:cNvPicPr>
            <a:picLocks noChangeAspect="1" noChangeArrowheads="1"/>
          </p:cNvPicPr>
          <p:nvPr/>
        </p:nvPicPr>
        <p:blipFill>
          <a:blip r:embed="rId5"/>
          <a:srcRect/>
          <a:stretch>
            <a:fillRect/>
          </a:stretch>
        </p:blipFill>
        <p:spPr bwMode="auto">
          <a:xfrm>
            <a:off x="4802188" y="1860550"/>
            <a:ext cx="4262437" cy="4718050"/>
          </a:xfrm>
          <a:prstGeom prst="rect">
            <a:avLst/>
          </a:prstGeom>
          <a:noFill/>
        </p:spPr>
      </p:pic>
      <p:pic>
        <p:nvPicPr>
          <p:cNvPr id="566295" name="Picture 23" descr="fig3403ad"/>
          <p:cNvPicPr>
            <a:picLocks noChangeAspect="1" noChangeArrowheads="1"/>
          </p:cNvPicPr>
          <p:nvPr/>
        </p:nvPicPr>
        <p:blipFill>
          <a:blip r:embed="rId6"/>
          <a:srcRect/>
          <a:stretch>
            <a:fillRect/>
          </a:stretch>
        </p:blipFill>
        <p:spPr bwMode="auto">
          <a:xfrm>
            <a:off x="4802188" y="1860550"/>
            <a:ext cx="4262437" cy="47180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6293"/>
                                        </p:tgtEl>
                                        <p:attrNameLst>
                                          <p:attrName>style.visibility</p:attrName>
                                        </p:attrNameLst>
                                      </p:cBhvr>
                                      <p:to>
                                        <p:strVal val="visible"/>
                                      </p:to>
                                    </p:set>
                                    <p:animEffect transition="in" filter="wipe(left)">
                                      <p:cBhvr>
                                        <p:cTn id="7" dur="1000"/>
                                        <p:tgtEl>
                                          <p:spTgt spid="5662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6287"/>
                                        </p:tgtEl>
                                        <p:attrNameLst>
                                          <p:attrName>style.visibility</p:attrName>
                                        </p:attrNameLst>
                                      </p:cBhvr>
                                      <p:to>
                                        <p:strVal val="visible"/>
                                      </p:to>
                                    </p:set>
                                    <p:animEffect transition="in" filter="wipe(left)">
                                      <p:cBhvr>
                                        <p:cTn id="12" dur="500"/>
                                        <p:tgtEl>
                                          <p:spTgt spid="56628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66294"/>
                                        </p:tgtEl>
                                        <p:attrNameLst>
                                          <p:attrName>style.visibility</p:attrName>
                                        </p:attrNameLst>
                                      </p:cBhvr>
                                      <p:to>
                                        <p:strVal val="visible"/>
                                      </p:to>
                                    </p:set>
                                    <p:animEffect transition="in" filter="fade">
                                      <p:cBhvr>
                                        <p:cTn id="16" dur="500"/>
                                        <p:tgtEl>
                                          <p:spTgt spid="56629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66285"/>
                                        </p:tgtEl>
                                        <p:attrNameLst>
                                          <p:attrName>style.visibility</p:attrName>
                                        </p:attrNameLst>
                                      </p:cBhvr>
                                      <p:to>
                                        <p:strVal val="visible"/>
                                      </p:to>
                                    </p:set>
                                    <p:animEffect transition="in" filter="wipe(left)">
                                      <p:cBhvr>
                                        <p:cTn id="21" dur="500"/>
                                        <p:tgtEl>
                                          <p:spTgt spid="56628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66286"/>
                                        </p:tgtEl>
                                        <p:attrNameLst>
                                          <p:attrName>style.visibility</p:attrName>
                                        </p:attrNameLst>
                                      </p:cBhvr>
                                      <p:to>
                                        <p:strVal val="visible"/>
                                      </p:to>
                                    </p:set>
                                    <p:animEffect transition="in" filter="wipe(left)">
                                      <p:cBhvr>
                                        <p:cTn id="26" dur="500"/>
                                        <p:tgtEl>
                                          <p:spTgt spid="566286"/>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566295"/>
                                        </p:tgtEl>
                                        <p:attrNameLst>
                                          <p:attrName>style.visibility</p:attrName>
                                        </p:attrNameLst>
                                      </p:cBhvr>
                                      <p:to>
                                        <p:strVal val="visible"/>
                                      </p:to>
                                    </p:set>
                                    <p:animEffect transition="in" filter="fade">
                                      <p:cBhvr>
                                        <p:cTn id="30" dur="500"/>
                                        <p:tgtEl>
                                          <p:spTgt spid="566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85" grpId="0" autoUpdateAnimBg="0"/>
      <p:bldP spid="566286" grpId="0" autoUpdateAnimBg="0"/>
      <p:bldP spid="566287"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3624" name="Rectangle 8"/>
          <p:cNvSpPr>
            <a:spLocks noGrp="1" noChangeArrowheads="1"/>
          </p:cNvSpPr>
          <p:nvPr>
            <p:ph type="title"/>
          </p:nvPr>
        </p:nvSpPr>
        <p:spPr/>
        <p:txBody>
          <a:bodyPr/>
          <a:lstStyle/>
          <a:p>
            <a:r>
              <a:rPr lang="en-US"/>
              <a:t>18.2  THE GAINS FROM TRADE</a:t>
            </a:r>
          </a:p>
        </p:txBody>
      </p:sp>
      <p:sp>
        <p:nvSpPr>
          <p:cNvPr id="623625" name="Text Box 9"/>
          <p:cNvSpPr txBox="1">
            <a:spLocks noChangeArrowheads="1"/>
          </p:cNvSpPr>
          <p:nvPr/>
        </p:nvSpPr>
        <p:spPr bwMode="auto">
          <a:xfrm>
            <a:off x="155575" y="4276725"/>
            <a:ext cx="4343400" cy="1552575"/>
          </a:xfrm>
          <a:prstGeom prst="rect">
            <a:avLst/>
          </a:prstGeom>
          <a:noFill/>
          <a:ln w="9525">
            <a:noFill/>
            <a:miter lim="800000"/>
            <a:headEnd/>
            <a:tailEnd/>
          </a:ln>
          <a:effectLst/>
        </p:spPr>
        <p:txBody>
          <a:bodyPr>
            <a:spAutoFit/>
          </a:bodyPr>
          <a:lstStyle/>
          <a:p>
            <a:pPr marL="347663" indent="-347663"/>
            <a:r>
              <a:rPr lang="en-US" altLang="en-US" b="1"/>
              <a:t>4. </a:t>
            </a:r>
            <a:r>
              <a:rPr lang="en-US" altLang="en-US"/>
              <a:t>The opportunity cost of producing an airplane in China is 50 million T-shirts.</a:t>
            </a:r>
          </a:p>
          <a:p>
            <a:pPr marL="347663" indent="-347663"/>
            <a:endParaRPr lang="en-US" altLang="en-US"/>
          </a:p>
        </p:txBody>
      </p:sp>
      <p:sp>
        <p:nvSpPr>
          <p:cNvPr id="623627" name="Text Box 11"/>
          <p:cNvSpPr txBox="1">
            <a:spLocks noChangeArrowheads="1"/>
          </p:cNvSpPr>
          <p:nvPr/>
        </p:nvSpPr>
        <p:spPr bwMode="auto">
          <a:xfrm>
            <a:off x="228600" y="2859088"/>
            <a:ext cx="4113213" cy="1187450"/>
          </a:xfrm>
          <a:prstGeom prst="rect">
            <a:avLst/>
          </a:prstGeom>
          <a:noFill/>
          <a:ln w="9525">
            <a:noFill/>
            <a:miter lim="800000"/>
            <a:headEnd/>
            <a:tailEnd/>
          </a:ln>
          <a:effectLst/>
        </p:spPr>
        <p:txBody>
          <a:bodyPr>
            <a:spAutoFit/>
          </a:bodyPr>
          <a:lstStyle/>
          <a:p>
            <a:pPr marL="347663" indent="-347663"/>
            <a:r>
              <a:rPr lang="en-US" altLang="en-US" b="1"/>
              <a:t>3.</a:t>
            </a:r>
            <a:r>
              <a:rPr lang="en-US" altLang="en-US"/>
              <a:t> With no international trade, the China produces at point </a:t>
            </a:r>
            <a:r>
              <a:rPr lang="en-US" altLang="en-US" i="1"/>
              <a:t>B</a:t>
            </a:r>
            <a:r>
              <a:rPr lang="en-US" altLang="en-US"/>
              <a:t>.</a:t>
            </a:r>
          </a:p>
        </p:txBody>
      </p:sp>
      <p:sp>
        <p:nvSpPr>
          <p:cNvPr id="623632" name="Text Box 16"/>
          <p:cNvSpPr txBox="1">
            <a:spLocks noChangeArrowheads="1"/>
          </p:cNvSpPr>
          <p:nvPr/>
        </p:nvSpPr>
        <p:spPr bwMode="auto">
          <a:xfrm>
            <a:off x="228600" y="1868488"/>
            <a:ext cx="4113213" cy="822325"/>
          </a:xfrm>
          <a:prstGeom prst="rect">
            <a:avLst/>
          </a:prstGeom>
          <a:noFill/>
          <a:ln w="9525">
            <a:noFill/>
            <a:miter lim="800000"/>
            <a:headEnd/>
            <a:tailEnd/>
          </a:ln>
          <a:effectLst/>
        </p:spPr>
        <p:txBody>
          <a:bodyPr>
            <a:spAutoFit/>
          </a:bodyPr>
          <a:lstStyle/>
          <a:p>
            <a:r>
              <a:rPr lang="en-US" altLang="en-US"/>
              <a:t>Figure 18.3(b) shows China’s  </a:t>
            </a:r>
            <a:r>
              <a:rPr lang="en-US" altLang="en-US" i="1"/>
              <a:t>PPF</a:t>
            </a:r>
            <a:r>
              <a:rPr lang="en-US" altLang="en-US"/>
              <a:t>.</a:t>
            </a:r>
          </a:p>
        </p:txBody>
      </p:sp>
      <p:pic>
        <p:nvPicPr>
          <p:cNvPr id="623637" name="Picture 21" descr="fig3403ba"/>
          <p:cNvPicPr>
            <a:picLocks noChangeAspect="1" noChangeArrowheads="1"/>
          </p:cNvPicPr>
          <p:nvPr/>
        </p:nvPicPr>
        <p:blipFill>
          <a:blip r:embed="rId3"/>
          <a:srcRect/>
          <a:stretch>
            <a:fillRect/>
          </a:stretch>
        </p:blipFill>
        <p:spPr bwMode="auto">
          <a:xfrm>
            <a:off x="4805363" y="1860550"/>
            <a:ext cx="4260850" cy="4718050"/>
          </a:xfrm>
          <a:prstGeom prst="rect">
            <a:avLst/>
          </a:prstGeom>
          <a:noFill/>
        </p:spPr>
      </p:pic>
      <p:pic>
        <p:nvPicPr>
          <p:cNvPr id="623638" name="Picture 22" descr="fig3403bb"/>
          <p:cNvPicPr>
            <a:picLocks noChangeAspect="1" noChangeArrowheads="1"/>
          </p:cNvPicPr>
          <p:nvPr/>
        </p:nvPicPr>
        <p:blipFill>
          <a:blip r:embed="rId4"/>
          <a:srcRect/>
          <a:stretch>
            <a:fillRect/>
          </a:stretch>
        </p:blipFill>
        <p:spPr bwMode="auto">
          <a:xfrm>
            <a:off x="4805363" y="1860550"/>
            <a:ext cx="4260850" cy="4718050"/>
          </a:xfrm>
          <a:prstGeom prst="rect">
            <a:avLst/>
          </a:prstGeom>
          <a:noFill/>
        </p:spPr>
      </p:pic>
      <p:pic>
        <p:nvPicPr>
          <p:cNvPr id="623639" name="Picture 23" descr="fig3403bc"/>
          <p:cNvPicPr>
            <a:picLocks noChangeAspect="1" noChangeArrowheads="1"/>
          </p:cNvPicPr>
          <p:nvPr/>
        </p:nvPicPr>
        <p:blipFill>
          <a:blip r:embed="rId5"/>
          <a:srcRect/>
          <a:stretch>
            <a:fillRect/>
          </a:stretch>
        </p:blipFill>
        <p:spPr bwMode="auto">
          <a:xfrm>
            <a:off x="4805363" y="1860550"/>
            <a:ext cx="4260850" cy="4718050"/>
          </a:xfrm>
          <a:prstGeom prst="rect">
            <a:avLst/>
          </a:prstGeom>
          <a:noFill/>
        </p:spPr>
      </p:pic>
      <p:pic>
        <p:nvPicPr>
          <p:cNvPr id="623640" name="Picture 24" descr="fig3403bd"/>
          <p:cNvPicPr>
            <a:picLocks noChangeAspect="1" noChangeArrowheads="1"/>
          </p:cNvPicPr>
          <p:nvPr/>
        </p:nvPicPr>
        <p:blipFill>
          <a:blip r:embed="rId6"/>
          <a:srcRect/>
          <a:stretch>
            <a:fillRect/>
          </a:stretch>
        </p:blipFill>
        <p:spPr bwMode="auto">
          <a:xfrm>
            <a:off x="4805363" y="1858963"/>
            <a:ext cx="4260850" cy="47180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23638"/>
                                        </p:tgtEl>
                                        <p:attrNameLst>
                                          <p:attrName>style.visibility</p:attrName>
                                        </p:attrNameLst>
                                      </p:cBhvr>
                                      <p:to>
                                        <p:strVal val="visible"/>
                                      </p:to>
                                    </p:set>
                                    <p:animEffect transition="in" filter="wipe(up)">
                                      <p:cBhvr>
                                        <p:cTn id="7" dur="1000"/>
                                        <p:tgtEl>
                                          <p:spTgt spid="6236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3627"/>
                                        </p:tgtEl>
                                        <p:attrNameLst>
                                          <p:attrName>style.visibility</p:attrName>
                                        </p:attrNameLst>
                                      </p:cBhvr>
                                      <p:to>
                                        <p:strVal val="visible"/>
                                      </p:to>
                                    </p:set>
                                    <p:animEffect transition="in" filter="wipe(left)">
                                      <p:cBhvr>
                                        <p:cTn id="12" dur="500"/>
                                        <p:tgtEl>
                                          <p:spTgt spid="62362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23639"/>
                                        </p:tgtEl>
                                        <p:attrNameLst>
                                          <p:attrName>style.visibility</p:attrName>
                                        </p:attrNameLst>
                                      </p:cBhvr>
                                      <p:to>
                                        <p:strVal val="visible"/>
                                      </p:to>
                                    </p:set>
                                    <p:animEffect transition="in" filter="fade">
                                      <p:cBhvr>
                                        <p:cTn id="16" dur="500"/>
                                        <p:tgtEl>
                                          <p:spTgt spid="62363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23625"/>
                                        </p:tgtEl>
                                        <p:attrNameLst>
                                          <p:attrName>style.visibility</p:attrName>
                                        </p:attrNameLst>
                                      </p:cBhvr>
                                      <p:to>
                                        <p:strVal val="visible"/>
                                      </p:to>
                                    </p:set>
                                    <p:animEffect transition="in" filter="wipe(left)">
                                      <p:cBhvr>
                                        <p:cTn id="21" dur="500"/>
                                        <p:tgtEl>
                                          <p:spTgt spid="623625"/>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23640"/>
                                        </p:tgtEl>
                                        <p:attrNameLst>
                                          <p:attrName>style.visibility</p:attrName>
                                        </p:attrNameLst>
                                      </p:cBhvr>
                                      <p:to>
                                        <p:strVal val="visible"/>
                                      </p:to>
                                    </p:set>
                                    <p:animEffect transition="in" filter="fade">
                                      <p:cBhvr>
                                        <p:cTn id="25" dur="500"/>
                                        <p:tgtEl>
                                          <p:spTgt spid="623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25" grpId="0" autoUpdateAnimBg="0"/>
      <p:bldP spid="623627"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4228" name="Rectangle 4"/>
          <p:cNvSpPr>
            <a:spLocks noGrp="1" noChangeArrowheads="1"/>
          </p:cNvSpPr>
          <p:nvPr>
            <p:ph type="title"/>
          </p:nvPr>
        </p:nvSpPr>
        <p:spPr/>
        <p:txBody>
          <a:bodyPr/>
          <a:lstStyle/>
          <a:p>
            <a:r>
              <a:rPr lang="en-US" altLang="en-US"/>
              <a:t>18.2  THE GAINS FROM TRADE</a:t>
            </a:r>
            <a:endParaRPr lang="en-CA" altLang="en-US"/>
          </a:p>
        </p:txBody>
      </p:sp>
      <p:sp>
        <p:nvSpPr>
          <p:cNvPr id="564229" name="Rectangle 5"/>
          <p:cNvSpPr>
            <a:spLocks noGrp="1" noChangeArrowheads="1"/>
          </p:cNvSpPr>
          <p:nvPr>
            <p:ph type="body" idx="1"/>
          </p:nvPr>
        </p:nvSpPr>
        <p:spPr/>
        <p:txBody>
          <a:bodyPr/>
          <a:lstStyle/>
          <a:p>
            <a:pPr marL="744538" lvl="1" indent="-282575" defTabSz="803275"/>
            <a:r>
              <a:rPr lang="en-US" altLang="en-US" b="1" noProof="1">
                <a:solidFill>
                  <a:srgbClr val="00468F"/>
                </a:solidFill>
              </a:rPr>
              <a:t>No Trade</a:t>
            </a:r>
          </a:p>
          <a:p>
            <a:pPr marL="744538" lvl="1" indent="-282575" defTabSz="803275"/>
            <a:r>
              <a:rPr lang="en-US" altLang="en-US" noProof="1"/>
              <a:t>With no internation</a:t>
            </a:r>
            <a:r>
              <a:rPr lang="en-US" altLang="en-US"/>
              <a:t>al</a:t>
            </a:r>
            <a:r>
              <a:rPr lang="en-US" altLang="en-US" noProof="1"/>
              <a:t> trade</a:t>
            </a:r>
            <a:r>
              <a:rPr lang="en-US" altLang="en-US"/>
              <a:t>:</a:t>
            </a:r>
          </a:p>
          <a:p>
            <a:pPr marL="744538" lvl="1" indent="-282575" defTabSz="803275">
              <a:buClr>
                <a:srgbClr val="00468F"/>
              </a:buClr>
              <a:buFontTx/>
              <a:buChar char="•"/>
            </a:pPr>
            <a:r>
              <a:rPr lang="en-US" altLang="en-US"/>
              <a:t>T</a:t>
            </a:r>
            <a:r>
              <a:rPr lang="en-US" altLang="en-US" noProof="1"/>
              <a:t>he United States produces 5 airplanes and 50 million T-shirt</a:t>
            </a:r>
            <a:r>
              <a:rPr lang="en-US" altLang="en-US"/>
              <a:t>s</a:t>
            </a:r>
            <a:r>
              <a:rPr lang="en-US" altLang="en-US" noProof="1"/>
              <a:t> at point </a:t>
            </a:r>
            <a:r>
              <a:rPr lang="en-US" altLang="en-US" i="1" noProof="1"/>
              <a:t>A</a:t>
            </a:r>
            <a:r>
              <a:rPr lang="en-US" altLang="en-US" noProof="1"/>
              <a:t> on its </a:t>
            </a:r>
            <a:r>
              <a:rPr lang="en-US" altLang="en-US" i="1" noProof="1"/>
              <a:t>PPF</a:t>
            </a:r>
            <a:r>
              <a:rPr lang="en-US" altLang="en-US" noProof="1"/>
              <a:t>.</a:t>
            </a:r>
            <a:endParaRPr lang="en-US" altLang="en-US"/>
          </a:p>
          <a:p>
            <a:pPr marL="744538" lvl="1" indent="-282575" defTabSz="803275">
              <a:buClr>
                <a:srgbClr val="00468F"/>
              </a:buClr>
              <a:buFontTx/>
              <a:buChar char="•"/>
            </a:pPr>
            <a:r>
              <a:rPr lang="en-US" altLang="en-US" noProof="1"/>
              <a:t>China produces 2 airplanes and no T-shirt</a:t>
            </a:r>
            <a:r>
              <a:rPr lang="en-US" altLang="en-US"/>
              <a:t>s</a:t>
            </a:r>
            <a:r>
              <a:rPr lang="en-US" altLang="en-US" noProof="1"/>
              <a:t> at point </a:t>
            </a:r>
            <a:r>
              <a:rPr lang="en-US" altLang="en-US" i="1" noProof="1"/>
              <a:t>B </a:t>
            </a:r>
            <a:r>
              <a:rPr lang="en-US" altLang="en-US" noProof="1"/>
              <a:t>on its </a:t>
            </a:r>
            <a:r>
              <a:rPr lang="en-US" altLang="en-US" i="1" noProof="1"/>
              <a:t>PPF</a:t>
            </a:r>
            <a:r>
              <a:rPr lang="en-US" altLang="en-US" noProof="1"/>
              <a:t>.</a:t>
            </a:r>
            <a:endParaRPr lang="en-US" altLang="en-US"/>
          </a:p>
          <a:p>
            <a:pPr marL="744538" lvl="1" indent="-282575" defTabSz="803275">
              <a:buClr>
                <a:srgbClr val="00468F"/>
              </a:buClr>
              <a:buFontTx/>
              <a:buChar char="•"/>
            </a:pPr>
            <a:r>
              <a:rPr lang="en-US" altLang="en-US"/>
              <a:t>With no trade, total production is 7 airplanes and 50 million T-shirts.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4229">
                                            <p:txEl>
                                              <p:pRg st="1" end="1"/>
                                            </p:txEl>
                                          </p:spTgt>
                                        </p:tgtEl>
                                        <p:attrNameLst>
                                          <p:attrName>style.visibility</p:attrName>
                                        </p:attrNameLst>
                                      </p:cBhvr>
                                      <p:to>
                                        <p:strVal val="visible"/>
                                      </p:to>
                                    </p:set>
                                    <p:animEffect transition="in" filter="wipe(left)">
                                      <p:cBhvr>
                                        <p:cTn id="7" dur="500"/>
                                        <p:tgtEl>
                                          <p:spTgt spid="56422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4229">
                                            <p:txEl>
                                              <p:pRg st="2" end="2"/>
                                            </p:txEl>
                                          </p:spTgt>
                                        </p:tgtEl>
                                        <p:attrNameLst>
                                          <p:attrName>style.visibility</p:attrName>
                                        </p:attrNameLst>
                                      </p:cBhvr>
                                      <p:to>
                                        <p:strVal val="visible"/>
                                      </p:to>
                                    </p:set>
                                    <p:animEffect transition="in" filter="wipe(left)">
                                      <p:cBhvr>
                                        <p:cTn id="12" dur="500"/>
                                        <p:tgtEl>
                                          <p:spTgt spid="5642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4229">
                                            <p:txEl>
                                              <p:pRg st="3" end="3"/>
                                            </p:txEl>
                                          </p:spTgt>
                                        </p:tgtEl>
                                        <p:attrNameLst>
                                          <p:attrName>style.visibility</p:attrName>
                                        </p:attrNameLst>
                                      </p:cBhvr>
                                      <p:to>
                                        <p:strVal val="visible"/>
                                      </p:to>
                                    </p:set>
                                    <p:animEffect transition="in" filter="wipe(left)">
                                      <p:cBhvr>
                                        <p:cTn id="17" dur="500"/>
                                        <p:tgtEl>
                                          <p:spTgt spid="56422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4229">
                                            <p:txEl>
                                              <p:pRg st="4" end="4"/>
                                            </p:txEl>
                                          </p:spTgt>
                                        </p:tgtEl>
                                        <p:attrNameLst>
                                          <p:attrName>style.visibility</p:attrName>
                                        </p:attrNameLst>
                                      </p:cBhvr>
                                      <p:to>
                                        <p:strVal val="visible"/>
                                      </p:to>
                                    </p:set>
                                    <p:animEffect transition="in" filter="wipe(left)">
                                      <p:cBhvr>
                                        <p:cTn id="22" dur="500"/>
                                        <p:tgtEl>
                                          <p:spTgt spid="5642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9" grpId="0" build="p" bldLvl="5"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7300" name="Rectangle 4"/>
          <p:cNvSpPr>
            <a:spLocks noGrp="1" noChangeArrowheads="1"/>
          </p:cNvSpPr>
          <p:nvPr>
            <p:ph type="title"/>
          </p:nvPr>
        </p:nvSpPr>
        <p:spPr/>
        <p:txBody>
          <a:bodyPr/>
          <a:lstStyle/>
          <a:p>
            <a:r>
              <a:rPr lang="en-US" altLang="en-US"/>
              <a:t>18.2  THE GAINS FROM TRADE</a:t>
            </a:r>
            <a:endParaRPr lang="en-CA" altLang="en-US"/>
          </a:p>
        </p:txBody>
      </p:sp>
      <p:sp>
        <p:nvSpPr>
          <p:cNvPr id="567301" name="Rectangle 5"/>
          <p:cNvSpPr>
            <a:spLocks noGrp="1" noChangeArrowheads="1"/>
          </p:cNvSpPr>
          <p:nvPr>
            <p:ph type="body" idx="1"/>
          </p:nvPr>
        </p:nvSpPr>
        <p:spPr>
          <a:xfrm>
            <a:off x="609600" y="1752600"/>
            <a:ext cx="8001000" cy="4648200"/>
          </a:xfrm>
        </p:spPr>
        <p:txBody>
          <a:bodyPr/>
          <a:lstStyle/>
          <a:p>
            <a:pPr marL="461963" lvl="1" indent="-4763"/>
            <a:r>
              <a:rPr lang="en-US" altLang="en-US" b="1" noProof="1">
                <a:solidFill>
                  <a:srgbClr val="00468F"/>
                </a:solidFill>
              </a:rPr>
              <a:t>Comparat</a:t>
            </a:r>
            <a:r>
              <a:rPr lang="en-US" altLang="en-US" b="1">
                <a:solidFill>
                  <a:srgbClr val="00468F"/>
                </a:solidFill>
              </a:rPr>
              <a:t>i</a:t>
            </a:r>
            <a:r>
              <a:rPr lang="en-US" altLang="en-US" b="1" noProof="1">
                <a:solidFill>
                  <a:srgbClr val="00468F"/>
                </a:solidFill>
              </a:rPr>
              <a:t>ve Advantage</a:t>
            </a:r>
          </a:p>
          <a:p>
            <a:pPr marL="461963" lvl="1" indent="-4763"/>
            <a:r>
              <a:rPr lang="en-US" altLang="en-US" noProof="1"/>
              <a:t>China has the comparative advantage in producing</a:t>
            </a:r>
            <a:r>
              <a:rPr lang="en-US" altLang="en-US"/>
              <a:t/>
            </a:r>
            <a:br>
              <a:rPr lang="en-US" altLang="en-US"/>
            </a:br>
            <a:r>
              <a:rPr lang="en-US" altLang="en-US" noProof="1"/>
              <a:t>T-shirt</a:t>
            </a:r>
            <a:r>
              <a:rPr lang="en-US" altLang="en-US"/>
              <a:t>s</a:t>
            </a:r>
            <a:r>
              <a:rPr lang="en-US" altLang="en-US" noProof="1"/>
              <a:t>.</a:t>
            </a:r>
          </a:p>
          <a:p>
            <a:pPr lvl="2"/>
            <a:r>
              <a:rPr lang="en-US" altLang="en-US" noProof="1"/>
              <a:t>China’s opportunity cost of a T-shirt is 1/50,000,000 of a airplane.</a:t>
            </a:r>
            <a:endParaRPr lang="en-US" altLang="en-US"/>
          </a:p>
          <a:p>
            <a:pPr lvl="2"/>
            <a:r>
              <a:rPr lang="en-US" altLang="en-US" noProof="1"/>
              <a:t>The U.S. opportunity cost of T-shirt is 1/10,000,000 of a airplane. </a:t>
            </a:r>
            <a:endParaRPr lang="en-US" altLang="en-US"/>
          </a:p>
          <a:p>
            <a:pPr marL="461963" lvl="1" indent="-4763">
              <a:buClr>
                <a:srgbClr val="00468F"/>
              </a:buClr>
            </a:pPr>
            <a:r>
              <a:rPr lang="en-US" altLang="en-US"/>
              <a:t>China’s opportunity cost of a T-shirt is less than the U.S. opportunity cost of a T-shirt, so China has a </a:t>
            </a:r>
            <a:r>
              <a:rPr lang="en-US" altLang="en-US" noProof="1"/>
              <a:t>comparative advantage in producing T-shirt</a:t>
            </a:r>
            <a:r>
              <a:rPr lang="en-US" altLang="en-US"/>
              <a:t>s</a:t>
            </a:r>
            <a:r>
              <a:rPr lang="en-US" altLang="en-US" noProof="1"/>
              <a:t>.</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7301">
                                            <p:txEl>
                                              <p:pRg st="1" end="1"/>
                                            </p:txEl>
                                          </p:spTgt>
                                        </p:tgtEl>
                                        <p:attrNameLst>
                                          <p:attrName>style.visibility</p:attrName>
                                        </p:attrNameLst>
                                      </p:cBhvr>
                                      <p:to>
                                        <p:strVal val="visible"/>
                                      </p:to>
                                    </p:set>
                                    <p:animEffect transition="in" filter="wipe(left)">
                                      <p:cBhvr>
                                        <p:cTn id="7" dur="500"/>
                                        <p:tgtEl>
                                          <p:spTgt spid="56730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7301">
                                            <p:txEl>
                                              <p:pRg st="2" end="2"/>
                                            </p:txEl>
                                          </p:spTgt>
                                        </p:tgtEl>
                                        <p:attrNameLst>
                                          <p:attrName>style.visibility</p:attrName>
                                        </p:attrNameLst>
                                      </p:cBhvr>
                                      <p:to>
                                        <p:strVal val="visible"/>
                                      </p:to>
                                    </p:set>
                                    <p:animEffect transition="in" filter="wipe(left)">
                                      <p:cBhvr>
                                        <p:cTn id="12" dur="500"/>
                                        <p:tgtEl>
                                          <p:spTgt spid="56730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7301">
                                            <p:txEl>
                                              <p:pRg st="3" end="3"/>
                                            </p:txEl>
                                          </p:spTgt>
                                        </p:tgtEl>
                                        <p:attrNameLst>
                                          <p:attrName>style.visibility</p:attrName>
                                        </p:attrNameLst>
                                      </p:cBhvr>
                                      <p:to>
                                        <p:strVal val="visible"/>
                                      </p:to>
                                    </p:set>
                                    <p:animEffect transition="in" filter="wipe(left)">
                                      <p:cBhvr>
                                        <p:cTn id="17" dur="500"/>
                                        <p:tgtEl>
                                          <p:spTgt spid="56730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7301">
                                            <p:txEl>
                                              <p:pRg st="4" end="4"/>
                                            </p:txEl>
                                          </p:spTgt>
                                        </p:tgtEl>
                                        <p:attrNameLst>
                                          <p:attrName>style.visibility</p:attrName>
                                        </p:attrNameLst>
                                      </p:cBhvr>
                                      <p:to>
                                        <p:strVal val="visible"/>
                                      </p:to>
                                    </p:set>
                                    <p:animEffect transition="in" filter="wipe(left)">
                                      <p:cBhvr>
                                        <p:cTn id="22" dur="500"/>
                                        <p:tgtEl>
                                          <p:spTgt spid="5673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301" grpId="0" build="p" bldLvl="5"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8324" name="Rectangle 4"/>
          <p:cNvSpPr>
            <a:spLocks noGrp="1" noChangeArrowheads="1"/>
          </p:cNvSpPr>
          <p:nvPr>
            <p:ph type="title"/>
          </p:nvPr>
        </p:nvSpPr>
        <p:spPr/>
        <p:txBody>
          <a:bodyPr/>
          <a:lstStyle/>
          <a:p>
            <a:r>
              <a:rPr lang="en-US" altLang="en-US"/>
              <a:t>18.2  THE GAINS FROM TRADE</a:t>
            </a:r>
            <a:endParaRPr lang="en-CA" altLang="en-US"/>
          </a:p>
        </p:txBody>
      </p:sp>
      <p:sp>
        <p:nvSpPr>
          <p:cNvPr id="568325" name="Rectangle 5"/>
          <p:cNvSpPr>
            <a:spLocks noGrp="1" noChangeArrowheads="1"/>
          </p:cNvSpPr>
          <p:nvPr>
            <p:ph type="body" idx="1"/>
          </p:nvPr>
        </p:nvSpPr>
        <p:spPr>
          <a:xfrm>
            <a:off x="609600" y="1828800"/>
            <a:ext cx="8001000" cy="4648200"/>
          </a:xfrm>
        </p:spPr>
        <p:txBody>
          <a:bodyPr/>
          <a:lstStyle/>
          <a:p>
            <a:pPr marL="461963" lvl="1" indent="-4763">
              <a:tabLst>
                <a:tab pos="1250950" algn="l"/>
              </a:tabLst>
            </a:pPr>
            <a:r>
              <a:rPr lang="en-US" altLang="en-US" noProof="1"/>
              <a:t>The </a:t>
            </a:r>
            <a:r>
              <a:rPr lang="en-US" altLang="en-US"/>
              <a:t>United States</a:t>
            </a:r>
            <a:r>
              <a:rPr lang="en-US" altLang="en-US" noProof="1"/>
              <a:t> has a comparative advantage in producing airplanes.</a:t>
            </a:r>
            <a:endParaRPr lang="en-US" altLang="en-US"/>
          </a:p>
          <a:p>
            <a:pPr lvl="2">
              <a:tabLst>
                <a:tab pos="1250950" algn="l"/>
              </a:tabLst>
            </a:pPr>
            <a:r>
              <a:rPr lang="en-US" altLang="en-US" noProof="1"/>
              <a:t>The U.S. opportunity cost of producing a airplane is 10 million T-shirt</a:t>
            </a:r>
            <a:r>
              <a:rPr lang="en-US" altLang="en-US"/>
              <a:t>s.</a:t>
            </a:r>
          </a:p>
          <a:p>
            <a:pPr lvl="2">
              <a:tabLst>
                <a:tab pos="1250950" algn="l"/>
              </a:tabLst>
            </a:pPr>
            <a:r>
              <a:rPr lang="en-US" altLang="en-US" noProof="1"/>
              <a:t>China’s opportunity cost of producing a airplane is 50 million T-shirt</a:t>
            </a:r>
            <a:r>
              <a:rPr lang="en-US" altLang="en-US"/>
              <a:t>s.</a:t>
            </a:r>
            <a:endParaRPr lang="en-US" altLang="en-US" noProof="1"/>
          </a:p>
          <a:p>
            <a:pPr marL="461963" lvl="1" indent="-4763">
              <a:tabLst>
                <a:tab pos="1250950" algn="l"/>
              </a:tabLst>
            </a:pPr>
            <a:r>
              <a:rPr lang="en-US" altLang="en-US" noProof="1"/>
              <a:t>The U</a:t>
            </a:r>
            <a:r>
              <a:rPr lang="en-US" altLang="en-US"/>
              <a:t>.</a:t>
            </a:r>
            <a:r>
              <a:rPr lang="en-US" altLang="en-US" noProof="1"/>
              <a:t>S</a:t>
            </a:r>
            <a:r>
              <a:rPr lang="en-US" altLang="en-US"/>
              <a:t>. opportunity cost of a airplane is less than China’s opportunity cost of a airplane, so the </a:t>
            </a:r>
            <a:r>
              <a:rPr lang="en-US" altLang="en-US" noProof="1"/>
              <a:t>United States</a:t>
            </a:r>
            <a:r>
              <a:rPr lang="en-US" altLang="en-US"/>
              <a:t> has a </a:t>
            </a:r>
            <a:r>
              <a:rPr lang="en-US" altLang="en-US" noProof="1"/>
              <a:t>comparative advantage in producing airplanes.</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8325">
                                            <p:txEl>
                                              <p:pRg st="1" end="1"/>
                                            </p:txEl>
                                          </p:spTgt>
                                        </p:tgtEl>
                                        <p:attrNameLst>
                                          <p:attrName>style.visibility</p:attrName>
                                        </p:attrNameLst>
                                      </p:cBhvr>
                                      <p:to>
                                        <p:strVal val="visible"/>
                                      </p:to>
                                    </p:set>
                                    <p:animEffect transition="in" filter="wipe(left)">
                                      <p:cBhvr>
                                        <p:cTn id="7" dur="500"/>
                                        <p:tgtEl>
                                          <p:spTgt spid="56832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8325">
                                            <p:txEl>
                                              <p:pRg st="2" end="2"/>
                                            </p:txEl>
                                          </p:spTgt>
                                        </p:tgtEl>
                                        <p:attrNameLst>
                                          <p:attrName>style.visibility</p:attrName>
                                        </p:attrNameLst>
                                      </p:cBhvr>
                                      <p:to>
                                        <p:strVal val="visible"/>
                                      </p:to>
                                    </p:set>
                                    <p:animEffect transition="in" filter="wipe(left)">
                                      <p:cBhvr>
                                        <p:cTn id="12" dur="500"/>
                                        <p:tgtEl>
                                          <p:spTgt spid="5683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8325">
                                            <p:txEl>
                                              <p:pRg st="3" end="3"/>
                                            </p:txEl>
                                          </p:spTgt>
                                        </p:tgtEl>
                                        <p:attrNameLst>
                                          <p:attrName>style.visibility</p:attrName>
                                        </p:attrNameLst>
                                      </p:cBhvr>
                                      <p:to>
                                        <p:strVal val="visible"/>
                                      </p:to>
                                    </p:set>
                                    <p:animEffect transition="in" filter="wipe(left)">
                                      <p:cBhvr>
                                        <p:cTn id="17" dur="500"/>
                                        <p:tgtEl>
                                          <p:spTgt spid="5683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5" grpId="0" build="p" bldLvl="5"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9348" name="Rectangle 4"/>
          <p:cNvSpPr>
            <a:spLocks noGrp="1" noChangeArrowheads="1"/>
          </p:cNvSpPr>
          <p:nvPr>
            <p:ph type="title"/>
          </p:nvPr>
        </p:nvSpPr>
        <p:spPr/>
        <p:txBody>
          <a:bodyPr/>
          <a:lstStyle/>
          <a:p>
            <a:r>
              <a:rPr lang="en-US" altLang="en-US"/>
              <a:t>18.2  THE GAINS FROM TRADE</a:t>
            </a:r>
            <a:endParaRPr lang="en-CA" altLang="en-US"/>
          </a:p>
        </p:txBody>
      </p:sp>
      <p:sp>
        <p:nvSpPr>
          <p:cNvPr id="569349" name="Rectangle 5"/>
          <p:cNvSpPr>
            <a:spLocks noGrp="1" noChangeArrowheads="1"/>
          </p:cNvSpPr>
          <p:nvPr>
            <p:ph type="body" idx="1"/>
          </p:nvPr>
        </p:nvSpPr>
        <p:spPr/>
        <p:txBody>
          <a:bodyPr/>
          <a:lstStyle/>
          <a:p>
            <a:pPr marL="461963" lvl="1" indent="-4763"/>
            <a:r>
              <a:rPr lang="en-US" altLang="en-US" sz="2800" b="1">
                <a:solidFill>
                  <a:srgbClr val="00468F"/>
                </a:solidFill>
              </a:rPr>
              <a:t>The</a:t>
            </a:r>
            <a:r>
              <a:rPr lang="en-US" altLang="en-US" sz="2800" b="1" noProof="1">
                <a:solidFill>
                  <a:srgbClr val="00468F"/>
                </a:solidFill>
              </a:rPr>
              <a:t> Gains</a:t>
            </a:r>
            <a:r>
              <a:rPr lang="en-US" altLang="en-US" sz="2800" b="1">
                <a:solidFill>
                  <a:srgbClr val="00468F"/>
                </a:solidFill>
              </a:rPr>
              <a:t> Available</a:t>
            </a:r>
            <a:r>
              <a:rPr lang="en-US" altLang="en-US" sz="2800" b="1" noProof="1">
                <a:solidFill>
                  <a:srgbClr val="00468F"/>
                </a:solidFill>
              </a:rPr>
              <a:t> from Trade</a:t>
            </a:r>
          </a:p>
          <a:p>
            <a:pPr marL="461963" lvl="1" indent="-4763"/>
            <a:r>
              <a:rPr lang="en-US" altLang="en-US"/>
              <a:t>If the United States, which has a comparative advantage in producing airplanes, allocates all its resources to producing airplanes, it can produce 10 airplanes a year.</a:t>
            </a:r>
          </a:p>
          <a:p>
            <a:pPr marL="461963" lvl="1" indent="-4763"/>
            <a:r>
              <a:rPr lang="en-US" altLang="en-US"/>
              <a:t>If China, which has a comparative advantage in producing T-shirts, allocates all its resources to producing T-shirts, China can produce 100 million T-shirts a year.</a:t>
            </a:r>
            <a:endParaRPr lang="en-US" altLang="en-US" noProof="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9349">
                                            <p:txEl>
                                              <p:pRg st="1" end="1"/>
                                            </p:txEl>
                                          </p:spTgt>
                                        </p:tgtEl>
                                        <p:attrNameLst>
                                          <p:attrName>style.visibility</p:attrName>
                                        </p:attrNameLst>
                                      </p:cBhvr>
                                      <p:to>
                                        <p:strVal val="visible"/>
                                      </p:to>
                                    </p:set>
                                    <p:animEffect transition="in" filter="wipe(left)">
                                      <p:cBhvr>
                                        <p:cTn id="7" dur="500"/>
                                        <p:tgtEl>
                                          <p:spTgt spid="56934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9349">
                                            <p:txEl>
                                              <p:pRg st="2" end="2"/>
                                            </p:txEl>
                                          </p:spTgt>
                                        </p:tgtEl>
                                        <p:attrNameLst>
                                          <p:attrName>style.visibility</p:attrName>
                                        </p:attrNameLst>
                                      </p:cBhvr>
                                      <p:to>
                                        <p:strVal val="visible"/>
                                      </p:to>
                                    </p:set>
                                    <p:animEffect transition="in" filter="wipe(left)">
                                      <p:cBhvr>
                                        <p:cTn id="12" dur="500"/>
                                        <p:tgtEl>
                                          <p:spTgt spid="5693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9" grpId="0" build="p" bldLvl="5"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ChangeArrowheads="1"/>
          </p:cNvSpPr>
          <p:nvPr/>
        </p:nvSpPr>
        <p:spPr bwMode="auto">
          <a:xfrm>
            <a:off x="457200" y="1752600"/>
            <a:ext cx="7010400" cy="457200"/>
          </a:xfrm>
          <a:prstGeom prst="rect">
            <a:avLst/>
          </a:prstGeom>
          <a:noFill/>
          <a:ln w="9525">
            <a:noFill/>
            <a:miter lim="800000"/>
            <a:headEnd/>
            <a:tailEnd/>
          </a:ln>
          <a:effectLst/>
        </p:spPr>
        <p:txBody>
          <a:bodyPr>
            <a:spAutoFit/>
          </a:bodyPr>
          <a:lstStyle/>
          <a:p>
            <a:r>
              <a:rPr lang="en-US" altLang="en-US"/>
              <a:t>Moving from </a:t>
            </a:r>
            <a:r>
              <a:rPr lang="en-US" altLang="en-US" i="1"/>
              <a:t>C</a:t>
            </a:r>
            <a:r>
              <a:rPr lang="en-US" altLang="en-US"/>
              <a:t> to </a:t>
            </a:r>
            <a:r>
              <a:rPr lang="en-US" altLang="en-US" i="1"/>
              <a:t>D</a:t>
            </a:r>
            <a:r>
              <a:rPr lang="en-US" altLang="en-US"/>
              <a:t>, 1 cell phone costs 3 DVDs.</a:t>
            </a:r>
            <a:endParaRPr lang="en-US" altLang="en-US">
              <a:latin typeface="Charcoal" charset="0"/>
            </a:endParaRPr>
          </a:p>
        </p:txBody>
      </p:sp>
      <p:sp>
        <p:nvSpPr>
          <p:cNvPr id="445451" name="Rectangle 11"/>
          <p:cNvSpPr>
            <a:spLocks noGrp="1" noChangeArrowheads="1"/>
          </p:cNvSpPr>
          <p:nvPr>
            <p:ph type="title"/>
          </p:nvPr>
        </p:nvSpPr>
        <p:spPr/>
        <p:txBody>
          <a:bodyPr/>
          <a:lstStyle/>
          <a:p>
            <a:r>
              <a:rPr lang="en-US" altLang="en-US" dirty="0" smtClean="0"/>
              <a:t>OPPORTUNITY </a:t>
            </a:r>
            <a:r>
              <a:rPr lang="en-US" altLang="en-US" dirty="0"/>
              <a:t>COST</a:t>
            </a:r>
            <a:endParaRPr lang="en-CA" dirty="0"/>
          </a:p>
        </p:txBody>
      </p:sp>
      <p:pic>
        <p:nvPicPr>
          <p:cNvPr id="445459" name="Picture 19" descr="fig0304a"/>
          <p:cNvPicPr>
            <a:picLocks noChangeAspect="1" noChangeArrowheads="1"/>
          </p:cNvPicPr>
          <p:nvPr/>
        </p:nvPicPr>
        <p:blipFill>
          <a:blip r:embed="rId3"/>
          <a:srcRect/>
          <a:stretch>
            <a:fillRect/>
          </a:stretch>
        </p:blipFill>
        <p:spPr bwMode="auto">
          <a:xfrm>
            <a:off x="381000" y="2249488"/>
            <a:ext cx="8458200" cy="4527550"/>
          </a:xfrm>
          <a:prstGeom prst="rect">
            <a:avLst/>
          </a:prstGeom>
          <a:noFill/>
        </p:spPr>
      </p:pic>
      <p:pic>
        <p:nvPicPr>
          <p:cNvPr id="445460" name="Picture 20" descr="fig0304b"/>
          <p:cNvPicPr>
            <a:picLocks noChangeAspect="1" noChangeArrowheads="1"/>
          </p:cNvPicPr>
          <p:nvPr/>
        </p:nvPicPr>
        <p:blipFill>
          <a:blip r:embed="rId4"/>
          <a:srcRect/>
          <a:stretch>
            <a:fillRect/>
          </a:stretch>
        </p:blipFill>
        <p:spPr bwMode="auto">
          <a:xfrm>
            <a:off x="381000" y="2249488"/>
            <a:ext cx="8458200" cy="4527550"/>
          </a:xfrm>
          <a:prstGeom prst="rect">
            <a:avLst/>
          </a:prstGeom>
          <a:noFill/>
        </p:spPr>
      </p:pic>
      <p:pic>
        <p:nvPicPr>
          <p:cNvPr id="445461" name="Picture 21" descr="fig0304c"/>
          <p:cNvPicPr>
            <a:picLocks noChangeAspect="1" noChangeArrowheads="1"/>
          </p:cNvPicPr>
          <p:nvPr/>
        </p:nvPicPr>
        <p:blipFill>
          <a:blip r:embed="rId5"/>
          <a:srcRect/>
          <a:stretch>
            <a:fillRect/>
          </a:stretch>
        </p:blipFill>
        <p:spPr bwMode="auto">
          <a:xfrm>
            <a:off x="381000" y="2249488"/>
            <a:ext cx="8458200" cy="4527550"/>
          </a:xfrm>
          <a:prstGeom prst="rect">
            <a:avLst/>
          </a:prstGeom>
          <a:noFill/>
        </p:spPr>
      </p:pic>
      <p:pic>
        <p:nvPicPr>
          <p:cNvPr id="445462" name="Picture 22" descr="fig0304d"/>
          <p:cNvPicPr>
            <a:picLocks noChangeAspect="1" noChangeArrowheads="1"/>
          </p:cNvPicPr>
          <p:nvPr/>
        </p:nvPicPr>
        <p:blipFill>
          <a:blip r:embed="rId6"/>
          <a:srcRect/>
          <a:stretch>
            <a:fillRect/>
          </a:stretch>
        </p:blipFill>
        <p:spPr bwMode="auto">
          <a:xfrm>
            <a:off x="381000" y="2249488"/>
            <a:ext cx="8458200" cy="4527550"/>
          </a:xfrm>
          <a:prstGeom prst="rect">
            <a:avLst/>
          </a:prstGeom>
          <a:noFill/>
        </p:spPr>
      </p:pic>
      <p:pic>
        <p:nvPicPr>
          <p:cNvPr id="445463" name="Picture 23" descr="fig0304e"/>
          <p:cNvPicPr>
            <a:picLocks noChangeAspect="1" noChangeArrowheads="1"/>
          </p:cNvPicPr>
          <p:nvPr/>
        </p:nvPicPr>
        <p:blipFill>
          <a:blip r:embed="rId7"/>
          <a:srcRect/>
          <a:stretch>
            <a:fillRect/>
          </a:stretch>
        </p:blipFill>
        <p:spPr bwMode="auto">
          <a:xfrm>
            <a:off x="381000" y="2249488"/>
            <a:ext cx="8458200" cy="4527550"/>
          </a:xfrm>
          <a:prstGeom prst="rect">
            <a:avLst/>
          </a:prstGeom>
          <a:noFill/>
        </p:spPr>
      </p:pic>
      <p:pic>
        <p:nvPicPr>
          <p:cNvPr id="445464" name="Picture 24" descr="fig0304f"/>
          <p:cNvPicPr>
            <a:picLocks noChangeAspect="1" noChangeArrowheads="1"/>
          </p:cNvPicPr>
          <p:nvPr/>
        </p:nvPicPr>
        <p:blipFill>
          <a:blip r:embed="rId8"/>
          <a:srcRect/>
          <a:stretch>
            <a:fillRect/>
          </a:stretch>
        </p:blipFill>
        <p:spPr bwMode="auto">
          <a:xfrm>
            <a:off x="381000" y="2249488"/>
            <a:ext cx="8458200" cy="4527550"/>
          </a:xfrm>
          <a:prstGeom prst="rect">
            <a:avLst/>
          </a:prstGeom>
          <a:noFill/>
        </p:spPr>
      </p:pic>
      <p:pic>
        <p:nvPicPr>
          <p:cNvPr id="445465" name="Picture 25" descr="fig0304g"/>
          <p:cNvPicPr>
            <a:picLocks noChangeAspect="1" noChangeArrowheads="1"/>
          </p:cNvPicPr>
          <p:nvPr/>
        </p:nvPicPr>
        <p:blipFill>
          <a:blip r:embed="rId9"/>
          <a:srcRect/>
          <a:stretch>
            <a:fillRect/>
          </a:stretch>
        </p:blipFill>
        <p:spPr bwMode="auto">
          <a:xfrm>
            <a:off x="381000" y="2249488"/>
            <a:ext cx="8458200" cy="4527550"/>
          </a:xfrm>
          <a:prstGeom prst="rect">
            <a:avLst/>
          </a:prstGeom>
          <a:noFill/>
        </p:spPr>
      </p:pic>
      <p:pic>
        <p:nvPicPr>
          <p:cNvPr id="445466" name="Picture 26" descr="fig0304h"/>
          <p:cNvPicPr>
            <a:picLocks noChangeAspect="1" noChangeArrowheads="1"/>
          </p:cNvPicPr>
          <p:nvPr/>
        </p:nvPicPr>
        <p:blipFill>
          <a:blip r:embed="rId10"/>
          <a:srcRect/>
          <a:stretch>
            <a:fillRect/>
          </a:stretch>
        </p:blipFill>
        <p:spPr bwMode="auto">
          <a:xfrm>
            <a:off x="381000" y="2249488"/>
            <a:ext cx="8458200" cy="4527550"/>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5442"/>
                                        </p:tgtEl>
                                        <p:attrNameLst>
                                          <p:attrName>style.visibility</p:attrName>
                                        </p:attrNameLst>
                                      </p:cBhvr>
                                      <p:to>
                                        <p:strVal val="visible"/>
                                      </p:to>
                                    </p:set>
                                    <p:animEffect transition="in" filter="wipe(left)">
                                      <p:cBhvr>
                                        <p:cTn id="7" dur="500"/>
                                        <p:tgtEl>
                                          <p:spTgt spid="4454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5465"/>
                                        </p:tgtEl>
                                        <p:attrNameLst>
                                          <p:attrName>style.visibility</p:attrName>
                                        </p:attrNameLst>
                                      </p:cBhvr>
                                      <p:to>
                                        <p:strVal val="visible"/>
                                      </p:to>
                                    </p:set>
                                    <p:animEffect transition="in" filter="wipe(left)">
                                      <p:cBhvr>
                                        <p:cTn id="12" dur="1000"/>
                                        <p:tgtEl>
                                          <p:spTgt spid="44546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45466"/>
                                        </p:tgtEl>
                                        <p:attrNameLst>
                                          <p:attrName>style.visibility</p:attrName>
                                        </p:attrNameLst>
                                      </p:cBhvr>
                                      <p:to>
                                        <p:strVal val="visible"/>
                                      </p:to>
                                    </p:set>
                                    <p:animEffect transition="in" filter="fade">
                                      <p:cBhvr>
                                        <p:cTn id="16" dur="500"/>
                                        <p:tgtEl>
                                          <p:spTgt spid="445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2"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p:txBody>
          <a:bodyPr/>
          <a:lstStyle/>
          <a:p>
            <a:r>
              <a:rPr lang="en-US" altLang="en-US"/>
              <a:t>18.2  THE GAINS FROM TRADE</a:t>
            </a:r>
            <a:endParaRPr lang="en-CA" altLang="en-US"/>
          </a:p>
        </p:txBody>
      </p:sp>
      <p:sp>
        <p:nvSpPr>
          <p:cNvPr id="711683" name="Rectangle 3"/>
          <p:cNvSpPr>
            <a:spLocks noGrp="1" noChangeArrowheads="1"/>
          </p:cNvSpPr>
          <p:nvPr>
            <p:ph type="body" idx="1"/>
          </p:nvPr>
        </p:nvSpPr>
        <p:spPr/>
        <p:txBody>
          <a:bodyPr/>
          <a:lstStyle/>
          <a:p>
            <a:pPr marL="461963" lvl="1" indent="-4763"/>
            <a:r>
              <a:rPr lang="en-US" altLang="en-US"/>
              <a:t>With no trade, total production is 7 airplanes and 50 million T-shirts.</a:t>
            </a:r>
          </a:p>
          <a:p>
            <a:pPr marL="461963" lvl="1" indent="-4763"/>
            <a:r>
              <a:rPr lang="en-US" altLang="en-US"/>
              <a:t>By specializing in production, total production is 10 airplanes and 100 million T-shirts.</a:t>
            </a:r>
          </a:p>
          <a:p>
            <a:pPr marL="461963" lvl="1" indent="-4763"/>
            <a:r>
              <a:rPr lang="en-US" altLang="en-US"/>
              <a:t>Total production increases by 3 airplanes and 50 million T-shirts a year.</a:t>
            </a:r>
          </a:p>
          <a:p>
            <a:pPr marL="461963" lvl="1" indent="-4763"/>
            <a:r>
              <a:rPr lang="en-US" altLang="en-US"/>
              <a:t>This increase in production is the gains available from trade. But to reap these gains the United States and China must trade.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1683">
                                            <p:txEl>
                                              <p:pRg st="1" end="1"/>
                                            </p:txEl>
                                          </p:spTgt>
                                        </p:tgtEl>
                                        <p:attrNameLst>
                                          <p:attrName>style.visibility</p:attrName>
                                        </p:attrNameLst>
                                      </p:cBhvr>
                                      <p:to>
                                        <p:strVal val="visible"/>
                                      </p:to>
                                    </p:set>
                                    <p:animEffect transition="in" filter="wipe(left)">
                                      <p:cBhvr>
                                        <p:cTn id="7" dur="500"/>
                                        <p:tgtEl>
                                          <p:spTgt spid="7116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1683">
                                            <p:txEl>
                                              <p:pRg st="2" end="2"/>
                                            </p:txEl>
                                          </p:spTgt>
                                        </p:tgtEl>
                                        <p:attrNameLst>
                                          <p:attrName>style.visibility</p:attrName>
                                        </p:attrNameLst>
                                      </p:cBhvr>
                                      <p:to>
                                        <p:strVal val="visible"/>
                                      </p:to>
                                    </p:set>
                                    <p:animEffect transition="in" filter="wipe(left)">
                                      <p:cBhvr>
                                        <p:cTn id="12" dur="500"/>
                                        <p:tgtEl>
                                          <p:spTgt spid="7116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1683">
                                            <p:txEl>
                                              <p:pRg st="3" end="3"/>
                                            </p:txEl>
                                          </p:spTgt>
                                        </p:tgtEl>
                                        <p:attrNameLst>
                                          <p:attrName>style.visibility</p:attrName>
                                        </p:attrNameLst>
                                      </p:cBhvr>
                                      <p:to>
                                        <p:strVal val="visible"/>
                                      </p:to>
                                    </p:set>
                                    <p:animEffect transition="in" filter="wipe(left)">
                                      <p:cBhvr>
                                        <p:cTn id="17" dur="500"/>
                                        <p:tgtEl>
                                          <p:spTgt spid="7116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3" grpId="0" build="p" bldLvl="5"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r>
              <a:rPr lang="en-US" altLang="en-US"/>
              <a:t>18.2  THE GAINS FROM TRADE</a:t>
            </a:r>
            <a:endParaRPr lang="en-CA" altLang="en-US"/>
          </a:p>
        </p:txBody>
      </p:sp>
      <p:sp>
        <p:nvSpPr>
          <p:cNvPr id="710659" name="Rectangle 3"/>
          <p:cNvSpPr>
            <a:spLocks noGrp="1" noChangeArrowheads="1"/>
          </p:cNvSpPr>
          <p:nvPr>
            <p:ph type="body" idx="1"/>
          </p:nvPr>
        </p:nvSpPr>
        <p:spPr/>
        <p:txBody>
          <a:bodyPr/>
          <a:lstStyle/>
          <a:p>
            <a:pPr marL="461963" lvl="1" indent="-4763"/>
            <a:r>
              <a:rPr lang="en-US" altLang="en-US" sz="2800" b="1" noProof="1">
                <a:solidFill>
                  <a:srgbClr val="00468F"/>
                </a:solidFill>
              </a:rPr>
              <a:t>Achieving the Gains from Trade</a:t>
            </a:r>
          </a:p>
          <a:p>
            <a:pPr marL="461963" lvl="1" indent="-4763"/>
            <a:r>
              <a:rPr lang="en-US" altLang="en-US"/>
              <a:t>The United States and China will reap the gains from international trade, if each country specializes in producing the good in which it has a comparative advantage and then the two countries trade with each other.</a:t>
            </a:r>
            <a:endParaRPr lang="en-US" altLang="en-US" noProof="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0659">
                                            <p:txEl>
                                              <p:pRg st="1" end="1"/>
                                            </p:txEl>
                                          </p:spTgt>
                                        </p:tgtEl>
                                        <p:attrNameLst>
                                          <p:attrName>style.visibility</p:attrName>
                                        </p:attrNameLst>
                                      </p:cBhvr>
                                      <p:to>
                                        <p:strVal val="visible"/>
                                      </p:to>
                                    </p:set>
                                    <p:animEffect transition="in" filter="wipe(left)">
                                      <p:cBhvr>
                                        <p:cTn id="7" dur="500"/>
                                        <p:tgtEl>
                                          <p:spTgt spid="7106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59" grpId="0" build="p" bldLvl="5"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Text Box 2"/>
          <p:cNvSpPr txBox="1">
            <a:spLocks noChangeArrowheads="1"/>
          </p:cNvSpPr>
          <p:nvPr/>
        </p:nvSpPr>
        <p:spPr bwMode="auto">
          <a:xfrm>
            <a:off x="228600" y="1676400"/>
            <a:ext cx="3886200" cy="822325"/>
          </a:xfrm>
          <a:prstGeom prst="rect">
            <a:avLst/>
          </a:prstGeom>
          <a:noFill/>
          <a:ln w="9525">
            <a:noFill/>
            <a:miter lim="800000"/>
            <a:headEnd/>
            <a:tailEnd/>
          </a:ln>
          <a:effectLst/>
        </p:spPr>
        <p:txBody>
          <a:bodyPr>
            <a:spAutoFit/>
          </a:bodyPr>
          <a:lstStyle/>
          <a:p>
            <a:r>
              <a:rPr lang="en-US" altLang="en-US"/>
              <a:t>Figure 18.4 shows the gains from trade.</a:t>
            </a:r>
          </a:p>
        </p:txBody>
      </p:sp>
      <p:sp>
        <p:nvSpPr>
          <p:cNvPr id="572428" name="Rectangle 12"/>
          <p:cNvSpPr>
            <a:spLocks noGrp="1" noChangeArrowheads="1"/>
          </p:cNvSpPr>
          <p:nvPr>
            <p:ph type="title"/>
          </p:nvPr>
        </p:nvSpPr>
        <p:spPr/>
        <p:txBody>
          <a:bodyPr/>
          <a:lstStyle/>
          <a:p>
            <a:r>
              <a:rPr lang="en-US"/>
              <a:t>18.2  THE GAINS FROM TRADE</a:t>
            </a:r>
          </a:p>
        </p:txBody>
      </p:sp>
      <p:sp>
        <p:nvSpPr>
          <p:cNvPr id="572430" name="Text Box 14"/>
          <p:cNvSpPr txBox="1">
            <a:spLocks noChangeArrowheads="1"/>
          </p:cNvSpPr>
          <p:nvPr/>
        </p:nvSpPr>
        <p:spPr bwMode="auto">
          <a:xfrm>
            <a:off x="228600" y="2895600"/>
            <a:ext cx="3886200" cy="1552575"/>
          </a:xfrm>
          <a:prstGeom prst="rect">
            <a:avLst/>
          </a:prstGeom>
          <a:noFill/>
          <a:ln w="9525">
            <a:noFill/>
            <a:miter lim="800000"/>
            <a:headEnd/>
            <a:tailEnd/>
          </a:ln>
          <a:effectLst/>
        </p:spPr>
        <p:txBody>
          <a:bodyPr>
            <a:spAutoFit/>
          </a:bodyPr>
          <a:lstStyle/>
          <a:p>
            <a:pPr marL="347663" indent="-347663"/>
            <a:r>
              <a:rPr lang="en-US" altLang="en-US" b="1"/>
              <a:t>1.</a:t>
            </a:r>
            <a:r>
              <a:rPr lang="en-US" altLang="en-US"/>
              <a:t> The United States specializes by producing 10 airplanes at point </a:t>
            </a:r>
            <a:r>
              <a:rPr lang="en-US" altLang="en-US" i="1"/>
              <a:t>P</a:t>
            </a:r>
            <a:r>
              <a:rPr lang="en-US" altLang="en-US"/>
              <a:t> on its </a:t>
            </a:r>
            <a:r>
              <a:rPr lang="en-US" altLang="en-US" i="1"/>
              <a:t>PPF</a:t>
            </a:r>
            <a:r>
              <a:rPr lang="en-US" altLang="en-US"/>
              <a:t>.</a:t>
            </a:r>
          </a:p>
        </p:txBody>
      </p:sp>
      <p:sp>
        <p:nvSpPr>
          <p:cNvPr id="572431" name="Text Box 15"/>
          <p:cNvSpPr txBox="1">
            <a:spLocks noChangeArrowheads="1"/>
          </p:cNvSpPr>
          <p:nvPr/>
        </p:nvSpPr>
        <p:spPr bwMode="auto">
          <a:xfrm>
            <a:off x="228600" y="4772025"/>
            <a:ext cx="3886200" cy="1552575"/>
          </a:xfrm>
          <a:prstGeom prst="rect">
            <a:avLst/>
          </a:prstGeom>
          <a:noFill/>
          <a:ln w="9525">
            <a:noFill/>
            <a:miter lim="800000"/>
            <a:headEnd/>
            <a:tailEnd/>
          </a:ln>
          <a:effectLst/>
        </p:spPr>
        <p:txBody>
          <a:bodyPr>
            <a:spAutoFit/>
          </a:bodyPr>
          <a:lstStyle/>
          <a:p>
            <a:pPr marL="347663" indent="-347663"/>
            <a:r>
              <a:rPr lang="en-US" altLang="en-US" b="1"/>
              <a:t>2.</a:t>
            </a:r>
            <a:r>
              <a:rPr lang="en-US" altLang="en-US"/>
              <a:t>China specializes by producing 100 million T-shirts at point </a:t>
            </a:r>
            <a:r>
              <a:rPr lang="en-US" altLang="en-US" i="1"/>
              <a:t>Q</a:t>
            </a:r>
            <a:r>
              <a:rPr lang="en-US" altLang="en-US"/>
              <a:t> on its </a:t>
            </a:r>
            <a:r>
              <a:rPr lang="en-US" altLang="en-US" i="1"/>
              <a:t>PPF</a:t>
            </a:r>
            <a:r>
              <a:rPr lang="en-US" altLang="en-US"/>
              <a:t>.</a:t>
            </a:r>
          </a:p>
        </p:txBody>
      </p:sp>
      <p:pic>
        <p:nvPicPr>
          <p:cNvPr id="572453" name="Picture 37" descr="fig3404b"/>
          <p:cNvPicPr>
            <a:picLocks noChangeAspect="1" noChangeArrowheads="1"/>
          </p:cNvPicPr>
          <p:nvPr/>
        </p:nvPicPr>
        <p:blipFill>
          <a:blip r:embed="rId3"/>
          <a:srcRect/>
          <a:stretch>
            <a:fillRect/>
          </a:stretch>
        </p:blipFill>
        <p:spPr bwMode="auto">
          <a:xfrm>
            <a:off x="4164013" y="1676400"/>
            <a:ext cx="4446587" cy="4648200"/>
          </a:xfrm>
          <a:prstGeom prst="rect">
            <a:avLst/>
          </a:prstGeom>
          <a:noFill/>
        </p:spPr>
      </p:pic>
      <p:pic>
        <p:nvPicPr>
          <p:cNvPr id="572454" name="Picture 38" descr="fig3404c"/>
          <p:cNvPicPr>
            <a:picLocks noChangeAspect="1" noChangeArrowheads="1"/>
          </p:cNvPicPr>
          <p:nvPr/>
        </p:nvPicPr>
        <p:blipFill>
          <a:blip r:embed="rId4"/>
          <a:srcRect/>
          <a:stretch>
            <a:fillRect/>
          </a:stretch>
        </p:blipFill>
        <p:spPr bwMode="auto">
          <a:xfrm>
            <a:off x="4164013" y="1676400"/>
            <a:ext cx="4446587" cy="4648200"/>
          </a:xfrm>
          <a:prstGeom prst="rect">
            <a:avLst/>
          </a:prstGeom>
          <a:noFill/>
        </p:spPr>
      </p:pic>
      <p:pic>
        <p:nvPicPr>
          <p:cNvPr id="572455" name="Picture 39" descr="fig3404d"/>
          <p:cNvPicPr>
            <a:picLocks noChangeAspect="1" noChangeArrowheads="1"/>
          </p:cNvPicPr>
          <p:nvPr/>
        </p:nvPicPr>
        <p:blipFill>
          <a:blip r:embed="rId5"/>
          <a:srcRect/>
          <a:stretch>
            <a:fillRect/>
          </a:stretch>
        </p:blipFill>
        <p:spPr bwMode="auto">
          <a:xfrm>
            <a:off x="4164013" y="1676400"/>
            <a:ext cx="4446587" cy="4648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2430"/>
                                        </p:tgtEl>
                                        <p:attrNameLst>
                                          <p:attrName>style.visibility</p:attrName>
                                        </p:attrNameLst>
                                      </p:cBhvr>
                                      <p:to>
                                        <p:strVal val="visible"/>
                                      </p:to>
                                    </p:set>
                                    <p:animEffect transition="in" filter="wipe(left)">
                                      <p:cBhvr>
                                        <p:cTn id="7" dur="500"/>
                                        <p:tgtEl>
                                          <p:spTgt spid="5724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72454"/>
                                        </p:tgtEl>
                                        <p:attrNameLst>
                                          <p:attrName>style.visibility</p:attrName>
                                        </p:attrNameLst>
                                      </p:cBhvr>
                                      <p:to>
                                        <p:strVal val="visible"/>
                                      </p:to>
                                    </p:set>
                                    <p:animEffect transition="in" filter="fade">
                                      <p:cBhvr>
                                        <p:cTn id="11" dur="500"/>
                                        <p:tgtEl>
                                          <p:spTgt spid="57245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72431"/>
                                        </p:tgtEl>
                                        <p:attrNameLst>
                                          <p:attrName>style.visibility</p:attrName>
                                        </p:attrNameLst>
                                      </p:cBhvr>
                                      <p:to>
                                        <p:strVal val="visible"/>
                                      </p:to>
                                    </p:set>
                                    <p:animEffect transition="in" filter="wipe(left)">
                                      <p:cBhvr>
                                        <p:cTn id="16" dur="500"/>
                                        <p:tgtEl>
                                          <p:spTgt spid="57243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72455"/>
                                        </p:tgtEl>
                                        <p:attrNameLst>
                                          <p:attrName>style.visibility</p:attrName>
                                        </p:attrNameLst>
                                      </p:cBhvr>
                                      <p:to>
                                        <p:strVal val="visible"/>
                                      </p:to>
                                    </p:set>
                                    <p:animEffect transition="in" filter="fade">
                                      <p:cBhvr>
                                        <p:cTn id="20" dur="500"/>
                                        <p:tgtEl>
                                          <p:spTgt spid="572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30" grpId="0" autoUpdateAnimBg="0"/>
      <p:bldP spid="572431"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74" name="Rectangle 10"/>
          <p:cNvSpPr>
            <a:spLocks noGrp="1" noChangeArrowheads="1"/>
          </p:cNvSpPr>
          <p:nvPr>
            <p:ph type="title"/>
          </p:nvPr>
        </p:nvSpPr>
        <p:spPr/>
        <p:txBody>
          <a:bodyPr/>
          <a:lstStyle/>
          <a:p>
            <a:r>
              <a:rPr lang="en-US"/>
              <a:t>18.2  THE GAINS FROM TRADE</a:t>
            </a:r>
          </a:p>
        </p:txBody>
      </p:sp>
      <p:sp>
        <p:nvSpPr>
          <p:cNvPr id="625676" name="Text Box 12"/>
          <p:cNvSpPr txBox="1">
            <a:spLocks noChangeArrowheads="1"/>
          </p:cNvSpPr>
          <p:nvPr/>
        </p:nvSpPr>
        <p:spPr bwMode="auto">
          <a:xfrm>
            <a:off x="228600" y="1778000"/>
            <a:ext cx="3886200" cy="1187450"/>
          </a:xfrm>
          <a:prstGeom prst="rect">
            <a:avLst/>
          </a:prstGeom>
          <a:noFill/>
          <a:ln w="9525">
            <a:noFill/>
            <a:miter lim="800000"/>
            <a:headEnd/>
            <a:tailEnd/>
          </a:ln>
          <a:effectLst/>
        </p:spPr>
        <p:txBody>
          <a:bodyPr>
            <a:spAutoFit/>
          </a:bodyPr>
          <a:lstStyle/>
          <a:p>
            <a:pPr marL="347663" indent="-347663"/>
            <a:r>
              <a:rPr lang="en-US" altLang="en-US"/>
              <a:t>	If T-shirts and airplanes are traded at 20 million T-shirts per airplane, </a:t>
            </a:r>
          </a:p>
        </p:txBody>
      </p:sp>
      <p:sp>
        <p:nvSpPr>
          <p:cNvPr id="625692" name="Text Box 28"/>
          <p:cNvSpPr txBox="1">
            <a:spLocks noChangeArrowheads="1"/>
          </p:cNvSpPr>
          <p:nvPr/>
        </p:nvSpPr>
        <p:spPr bwMode="auto">
          <a:xfrm>
            <a:off x="193675" y="4965700"/>
            <a:ext cx="3886200" cy="1552575"/>
          </a:xfrm>
          <a:prstGeom prst="rect">
            <a:avLst/>
          </a:prstGeom>
          <a:noFill/>
          <a:ln w="9525">
            <a:noFill/>
            <a:miter lim="800000"/>
            <a:headEnd/>
            <a:tailEnd/>
          </a:ln>
          <a:effectLst/>
        </p:spPr>
        <p:txBody>
          <a:bodyPr>
            <a:spAutoFit/>
          </a:bodyPr>
          <a:lstStyle/>
          <a:p>
            <a:pPr marL="347663" indent="-347663"/>
            <a:r>
              <a:rPr lang="en-US" altLang="en-US" b="1"/>
              <a:t>3.</a:t>
            </a:r>
            <a:r>
              <a:rPr lang="en-US" altLang="en-US"/>
              <a:t> Both countries consume outside their </a:t>
            </a:r>
            <a:r>
              <a:rPr lang="en-US" altLang="en-US" i="1"/>
              <a:t>PPF</a:t>
            </a:r>
            <a:r>
              <a:rPr lang="en-US" altLang="en-US"/>
              <a:t>s</a:t>
            </a:r>
            <a:r>
              <a:rPr lang="en-US" altLang="en-US">
                <a:cs typeface="Arial" pitchFamily="34" charset="0"/>
              </a:rPr>
              <a:t>—both countries gain from trade</a:t>
            </a:r>
            <a:r>
              <a:rPr lang="en-US" altLang="en-US"/>
              <a:t>.</a:t>
            </a:r>
          </a:p>
        </p:txBody>
      </p:sp>
      <p:sp>
        <p:nvSpPr>
          <p:cNvPr id="625693" name="Text Box 29"/>
          <p:cNvSpPr txBox="1">
            <a:spLocks noChangeArrowheads="1"/>
          </p:cNvSpPr>
          <p:nvPr/>
        </p:nvSpPr>
        <p:spPr bwMode="auto">
          <a:xfrm>
            <a:off x="269875" y="2952750"/>
            <a:ext cx="3886200" cy="822325"/>
          </a:xfrm>
          <a:prstGeom prst="rect">
            <a:avLst/>
          </a:prstGeom>
          <a:noFill/>
          <a:ln w="9525">
            <a:noFill/>
            <a:miter lim="800000"/>
            <a:headEnd/>
            <a:tailEnd/>
          </a:ln>
          <a:effectLst/>
        </p:spPr>
        <p:txBody>
          <a:bodyPr>
            <a:spAutoFit/>
          </a:bodyPr>
          <a:lstStyle/>
          <a:p>
            <a:pPr marL="347663" indent="-347663"/>
            <a:r>
              <a:rPr lang="en-US" altLang="en-US"/>
              <a:t>	China can consume at points </a:t>
            </a:r>
            <a:r>
              <a:rPr lang="en-US" altLang="en-US" i="1"/>
              <a:t>B</a:t>
            </a:r>
            <a:r>
              <a:rPr lang="en-US" altLang="en-US"/>
              <a:t>’ and</a:t>
            </a:r>
          </a:p>
        </p:txBody>
      </p:sp>
      <p:sp>
        <p:nvSpPr>
          <p:cNvPr id="625694" name="Text Box 30"/>
          <p:cNvSpPr txBox="1">
            <a:spLocks noChangeArrowheads="1"/>
          </p:cNvSpPr>
          <p:nvPr/>
        </p:nvSpPr>
        <p:spPr bwMode="auto">
          <a:xfrm>
            <a:off x="269875" y="3951288"/>
            <a:ext cx="3886200" cy="822325"/>
          </a:xfrm>
          <a:prstGeom prst="rect">
            <a:avLst/>
          </a:prstGeom>
          <a:noFill/>
          <a:ln w="9525">
            <a:noFill/>
            <a:miter lim="800000"/>
            <a:headEnd/>
            <a:tailEnd/>
          </a:ln>
          <a:effectLst/>
        </p:spPr>
        <p:txBody>
          <a:bodyPr>
            <a:spAutoFit/>
          </a:bodyPr>
          <a:lstStyle/>
          <a:p>
            <a:pPr marL="347663" indent="-347663"/>
            <a:r>
              <a:rPr lang="en-US" altLang="en-US"/>
              <a:t>	the United States consumes at points </a:t>
            </a:r>
            <a:r>
              <a:rPr lang="en-US" altLang="en-US" i="1"/>
              <a:t>A</a:t>
            </a:r>
            <a:r>
              <a:rPr lang="en-US" altLang="en-US"/>
              <a:t>’. </a:t>
            </a:r>
          </a:p>
        </p:txBody>
      </p:sp>
      <p:pic>
        <p:nvPicPr>
          <p:cNvPr id="625695" name="Picture 31" descr="fig3404b"/>
          <p:cNvPicPr>
            <a:picLocks noChangeAspect="1" noChangeArrowheads="1"/>
          </p:cNvPicPr>
          <p:nvPr/>
        </p:nvPicPr>
        <p:blipFill>
          <a:blip r:embed="rId3"/>
          <a:srcRect/>
          <a:stretch>
            <a:fillRect/>
          </a:stretch>
        </p:blipFill>
        <p:spPr bwMode="auto">
          <a:xfrm>
            <a:off x="4164013" y="1676400"/>
            <a:ext cx="4446587" cy="4648200"/>
          </a:xfrm>
          <a:prstGeom prst="rect">
            <a:avLst/>
          </a:prstGeom>
          <a:noFill/>
        </p:spPr>
      </p:pic>
      <p:pic>
        <p:nvPicPr>
          <p:cNvPr id="625696" name="Picture 32" descr="fig3404c"/>
          <p:cNvPicPr>
            <a:picLocks noChangeAspect="1" noChangeArrowheads="1"/>
          </p:cNvPicPr>
          <p:nvPr/>
        </p:nvPicPr>
        <p:blipFill>
          <a:blip r:embed="rId4"/>
          <a:srcRect/>
          <a:stretch>
            <a:fillRect/>
          </a:stretch>
        </p:blipFill>
        <p:spPr bwMode="auto">
          <a:xfrm>
            <a:off x="4164013" y="1676400"/>
            <a:ext cx="4446587" cy="4648200"/>
          </a:xfrm>
          <a:prstGeom prst="rect">
            <a:avLst/>
          </a:prstGeom>
          <a:noFill/>
        </p:spPr>
      </p:pic>
      <p:pic>
        <p:nvPicPr>
          <p:cNvPr id="625697" name="Picture 33" descr="fig3404d"/>
          <p:cNvPicPr>
            <a:picLocks noChangeAspect="1" noChangeArrowheads="1"/>
          </p:cNvPicPr>
          <p:nvPr/>
        </p:nvPicPr>
        <p:blipFill>
          <a:blip r:embed="rId5"/>
          <a:srcRect/>
          <a:stretch>
            <a:fillRect/>
          </a:stretch>
        </p:blipFill>
        <p:spPr bwMode="auto">
          <a:xfrm>
            <a:off x="4164013" y="1676400"/>
            <a:ext cx="4446587" cy="4648200"/>
          </a:xfrm>
          <a:prstGeom prst="rect">
            <a:avLst/>
          </a:prstGeom>
          <a:noFill/>
        </p:spPr>
      </p:pic>
      <p:pic>
        <p:nvPicPr>
          <p:cNvPr id="625698" name="Picture 34" descr="fig3404e"/>
          <p:cNvPicPr>
            <a:picLocks noChangeAspect="1" noChangeArrowheads="1"/>
          </p:cNvPicPr>
          <p:nvPr/>
        </p:nvPicPr>
        <p:blipFill>
          <a:blip r:embed="rId6"/>
          <a:srcRect/>
          <a:stretch>
            <a:fillRect/>
          </a:stretch>
        </p:blipFill>
        <p:spPr bwMode="auto">
          <a:xfrm>
            <a:off x="4164013" y="1676400"/>
            <a:ext cx="4446587" cy="4648200"/>
          </a:xfrm>
          <a:prstGeom prst="rect">
            <a:avLst/>
          </a:prstGeom>
          <a:noFill/>
        </p:spPr>
      </p:pic>
      <p:pic>
        <p:nvPicPr>
          <p:cNvPr id="625699" name="Picture 35" descr="fig3404f"/>
          <p:cNvPicPr>
            <a:picLocks noChangeAspect="1" noChangeArrowheads="1"/>
          </p:cNvPicPr>
          <p:nvPr/>
        </p:nvPicPr>
        <p:blipFill>
          <a:blip r:embed="rId7"/>
          <a:srcRect/>
          <a:stretch>
            <a:fillRect/>
          </a:stretch>
        </p:blipFill>
        <p:spPr bwMode="auto">
          <a:xfrm>
            <a:off x="4164013" y="1676400"/>
            <a:ext cx="4446587" cy="4648200"/>
          </a:xfrm>
          <a:prstGeom prst="rect">
            <a:avLst/>
          </a:prstGeom>
          <a:noFill/>
        </p:spPr>
      </p:pic>
      <p:pic>
        <p:nvPicPr>
          <p:cNvPr id="625700" name="Picture 36" descr="fig3404g"/>
          <p:cNvPicPr>
            <a:picLocks noChangeAspect="1" noChangeArrowheads="1"/>
          </p:cNvPicPr>
          <p:nvPr/>
        </p:nvPicPr>
        <p:blipFill>
          <a:blip r:embed="rId8"/>
          <a:srcRect/>
          <a:stretch>
            <a:fillRect/>
          </a:stretch>
        </p:blipFill>
        <p:spPr bwMode="auto">
          <a:xfrm>
            <a:off x="4164013" y="1676400"/>
            <a:ext cx="4446587" cy="4648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5676"/>
                                        </p:tgtEl>
                                        <p:attrNameLst>
                                          <p:attrName>style.visibility</p:attrName>
                                        </p:attrNameLst>
                                      </p:cBhvr>
                                      <p:to>
                                        <p:strVal val="visible"/>
                                      </p:to>
                                    </p:set>
                                    <p:animEffect transition="in" filter="wipe(left)">
                                      <p:cBhvr>
                                        <p:cTn id="7" dur="500"/>
                                        <p:tgtEl>
                                          <p:spTgt spid="6256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5693"/>
                                        </p:tgtEl>
                                        <p:attrNameLst>
                                          <p:attrName>style.visibility</p:attrName>
                                        </p:attrNameLst>
                                      </p:cBhvr>
                                      <p:to>
                                        <p:strVal val="visible"/>
                                      </p:to>
                                    </p:set>
                                    <p:animEffect transition="in" filter="wipe(left)">
                                      <p:cBhvr>
                                        <p:cTn id="12" dur="500"/>
                                        <p:tgtEl>
                                          <p:spTgt spid="625693"/>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625698"/>
                                        </p:tgtEl>
                                        <p:attrNameLst>
                                          <p:attrName>style.visibility</p:attrName>
                                        </p:attrNameLst>
                                      </p:cBhvr>
                                      <p:to>
                                        <p:strVal val="visible"/>
                                      </p:to>
                                    </p:set>
                                    <p:animEffect transition="in" filter="wipe(down)">
                                      <p:cBhvr>
                                        <p:cTn id="16" dur="1000"/>
                                        <p:tgtEl>
                                          <p:spTgt spid="62569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25694"/>
                                        </p:tgtEl>
                                        <p:attrNameLst>
                                          <p:attrName>style.visibility</p:attrName>
                                        </p:attrNameLst>
                                      </p:cBhvr>
                                      <p:to>
                                        <p:strVal val="visible"/>
                                      </p:to>
                                    </p:set>
                                    <p:animEffect transition="in" filter="wipe(left)">
                                      <p:cBhvr>
                                        <p:cTn id="21" dur="500"/>
                                        <p:tgtEl>
                                          <p:spTgt spid="625694"/>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625699"/>
                                        </p:tgtEl>
                                        <p:attrNameLst>
                                          <p:attrName>style.visibility</p:attrName>
                                        </p:attrNameLst>
                                      </p:cBhvr>
                                      <p:to>
                                        <p:strVal val="visible"/>
                                      </p:to>
                                    </p:set>
                                    <p:animEffect transition="in" filter="wipe(left)">
                                      <p:cBhvr>
                                        <p:cTn id="25" dur="1000"/>
                                        <p:tgtEl>
                                          <p:spTgt spid="62569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25692"/>
                                        </p:tgtEl>
                                        <p:attrNameLst>
                                          <p:attrName>style.visibility</p:attrName>
                                        </p:attrNameLst>
                                      </p:cBhvr>
                                      <p:to>
                                        <p:strVal val="visible"/>
                                      </p:to>
                                    </p:set>
                                    <p:animEffect transition="in" filter="wipe(left)">
                                      <p:cBhvr>
                                        <p:cTn id="30" dur="500"/>
                                        <p:tgtEl>
                                          <p:spTgt spid="625692"/>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625700"/>
                                        </p:tgtEl>
                                        <p:attrNameLst>
                                          <p:attrName>style.visibility</p:attrName>
                                        </p:attrNameLst>
                                      </p:cBhvr>
                                      <p:to>
                                        <p:strVal val="visible"/>
                                      </p:to>
                                    </p:set>
                                    <p:animEffect transition="in" filter="fade">
                                      <p:cBhvr>
                                        <p:cTn id="34" dur="500"/>
                                        <p:tgtEl>
                                          <p:spTgt spid="625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76" grpId="0" autoUpdateAnimBg="0"/>
      <p:bldP spid="625692" grpId="0" autoUpdateAnimBg="0"/>
      <p:bldP spid="625693" grpId="0" autoUpdateAnimBg="0"/>
      <p:bldP spid="625694"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Trade</a:t>
            </a:r>
            <a:endParaRPr lang="en-US" dirty="0"/>
          </a:p>
        </p:txBody>
      </p:sp>
      <p:sp>
        <p:nvSpPr>
          <p:cNvPr id="3" name="Rectangle 2"/>
          <p:cNvSpPr/>
          <p:nvPr/>
        </p:nvSpPr>
        <p:spPr>
          <a:xfrm>
            <a:off x="762000" y="2133600"/>
            <a:ext cx="7533088" cy="2585323"/>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 What is the </a:t>
            </a:r>
          </a:p>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Verdict</a:t>
            </a:r>
          </a:p>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 International Trade</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Text Box 2"/>
          <p:cNvSpPr txBox="1">
            <a:spLocks noChangeArrowheads="1"/>
          </p:cNvSpPr>
          <p:nvPr/>
        </p:nvSpPr>
        <p:spPr bwMode="auto">
          <a:xfrm>
            <a:off x="1371600" y="776288"/>
            <a:ext cx="7086600" cy="519112"/>
          </a:xfrm>
          <a:prstGeom prst="rect">
            <a:avLst/>
          </a:prstGeom>
          <a:noFill/>
          <a:ln w="9525">
            <a:noFill/>
            <a:miter lim="800000"/>
            <a:headEnd/>
            <a:tailEnd/>
          </a:ln>
          <a:effectLst/>
        </p:spPr>
        <p:txBody>
          <a:bodyPr>
            <a:spAutoFit/>
          </a:bodyPr>
          <a:lstStyle/>
          <a:p>
            <a:r>
              <a:rPr lang="en-US" altLang="en-US" sz="2800" b="1">
                <a:solidFill>
                  <a:srgbClr val="07A124"/>
                </a:solidFill>
              </a:rPr>
              <a:t>Winners and Losers</a:t>
            </a:r>
            <a:endParaRPr lang="en-US" altLang="en-US" sz="2800">
              <a:solidFill>
                <a:srgbClr val="07A124"/>
              </a:solidFill>
              <a:latin typeface="Charcoal" charset="0"/>
            </a:endParaRPr>
          </a:p>
        </p:txBody>
      </p:sp>
      <p:sp>
        <p:nvSpPr>
          <p:cNvPr id="688131" name="Text Box 3"/>
          <p:cNvSpPr txBox="1">
            <a:spLocks noChangeArrowheads="1"/>
          </p:cNvSpPr>
          <p:nvPr/>
        </p:nvSpPr>
        <p:spPr bwMode="auto">
          <a:xfrm>
            <a:off x="609600" y="1676400"/>
            <a:ext cx="8077200" cy="2862322"/>
          </a:xfrm>
          <a:prstGeom prst="rect">
            <a:avLst/>
          </a:prstGeom>
          <a:noFill/>
          <a:ln w="9525">
            <a:noFill/>
            <a:miter lim="800000"/>
            <a:headEnd/>
            <a:tailEnd/>
          </a:ln>
          <a:effectLst/>
        </p:spPr>
        <p:txBody>
          <a:bodyPr>
            <a:spAutoFit/>
          </a:bodyPr>
          <a:lstStyle/>
          <a:p>
            <a:r>
              <a:rPr lang="en-US" altLang="en-US" dirty="0"/>
              <a:t>Economists generally agree that there are more winners than losers from globalization and that the gains vastly outweigh the losses. </a:t>
            </a:r>
          </a:p>
          <a:p>
            <a:endParaRPr lang="en-US" altLang="en-US" dirty="0"/>
          </a:p>
          <a:p>
            <a:r>
              <a:rPr lang="en-US" altLang="en-US" dirty="0"/>
              <a:t>But there are both winners and losers. </a:t>
            </a:r>
            <a:endParaRPr lang="en-US" altLang="en-US" dirty="0" smtClean="0"/>
          </a:p>
          <a:p>
            <a:endParaRPr lang="en-US" altLang="en-US" dirty="0" smtClean="0"/>
          </a:p>
          <a:p>
            <a:pPr marL="647700" lvl="1"/>
            <a:r>
              <a:rPr lang="en-US" altLang="en-US" dirty="0" smtClean="0"/>
              <a:t>Americans on the average gain from </a:t>
            </a:r>
            <a:r>
              <a:rPr lang="en-US" altLang="en-US" dirty="0" err="1" smtClean="0"/>
              <a:t>offshoring</a:t>
            </a:r>
            <a:r>
              <a:rPr lang="en-US" altLang="en-US" dirty="0" smtClean="0"/>
              <a:t>, but some lose.</a:t>
            </a:r>
          </a:p>
          <a:p>
            <a:pPr marL="647700" lvl="1"/>
            <a:endParaRPr lang="en-US" altLang="en-US" dirty="0" smtClean="0"/>
          </a:p>
          <a:p>
            <a:pPr marL="647700" lvl="1"/>
            <a:r>
              <a:rPr lang="en-US" altLang="en-US" dirty="0" smtClean="0"/>
              <a:t>The losers are those who have </a:t>
            </a:r>
            <a:r>
              <a:rPr lang="en-US" altLang="en-US" u="sng" dirty="0" smtClean="0"/>
              <a:t>invested in human capital to do a specific job </a:t>
            </a:r>
            <a:r>
              <a:rPr lang="en-US" altLang="en-US" dirty="0" smtClean="0"/>
              <a:t>that has now gone offshore.</a:t>
            </a:r>
          </a:p>
          <a:p>
            <a:endParaRPr lang="en-US" alt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8131">
                                            <p:txEl>
                                              <p:pRg st="0" end="0"/>
                                            </p:txEl>
                                          </p:spTgt>
                                        </p:tgtEl>
                                        <p:attrNameLst>
                                          <p:attrName>style.visibility</p:attrName>
                                        </p:attrNameLst>
                                      </p:cBhvr>
                                      <p:to>
                                        <p:strVal val="visible"/>
                                      </p:to>
                                    </p:set>
                                    <p:animEffect transition="in" filter="wipe(left)">
                                      <p:cBhvr>
                                        <p:cTn id="7" dur="500"/>
                                        <p:tgtEl>
                                          <p:spTgt spid="68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8131">
                                            <p:txEl>
                                              <p:pRg st="2" end="2"/>
                                            </p:txEl>
                                          </p:spTgt>
                                        </p:tgtEl>
                                        <p:attrNameLst>
                                          <p:attrName>style.visibility</p:attrName>
                                        </p:attrNameLst>
                                      </p:cBhvr>
                                      <p:to>
                                        <p:strVal val="visible"/>
                                      </p:to>
                                    </p:set>
                                    <p:animEffect transition="in" filter="wipe(left)">
                                      <p:cBhvr>
                                        <p:cTn id="12" dur="500"/>
                                        <p:tgtEl>
                                          <p:spTgt spid="688131">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88131">
                                            <p:txEl>
                                              <p:pRg st="4" end="4"/>
                                            </p:txEl>
                                          </p:spTgt>
                                        </p:tgtEl>
                                        <p:attrNameLst>
                                          <p:attrName>style.visibility</p:attrName>
                                        </p:attrNameLst>
                                      </p:cBhvr>
                                      <p:to>
                                        <p:strVal val="visible"/>
                                      </p:to>
                                    </p:set>
                                    <p:animEffect transition="in" filter="wipe(left)">
                                      <p:cBhvr>
                                        <p:cTn id="15" dur="500"/>
                                        <p:tgtEl>
                                          <p:spTgt spid="688131">
                                            <p:txEl>
                                              <p:pRg st="4" end="4"/>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88131">
                                            <p:txEl>
                                              <p:pRg st="6" end="6"/>
                                            </p:txEl>
                                          </p:spTgt>
                                        </p:tgtEl>
                                        <p:attrNameLst>
                                          <p:attrName>style.visibility</p:attrName>
                                        </p:attrNameLst>
                                      </p:cBhvr>
                                      <p:to>
                                        <p:strVal val="visible"/>
                                      </p:to>
                                    </p:set>
                                    <p:animEffect transition="in" filter="wipe(left)">
                                      <p:cBhvr>
                                        <p:cTn id="18" dur="500"/>
                                        <p:tgtEl>
                                          <p:spTgt spid="6881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1"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Text Box 2"/>
          <p:cNvSpPr txBox="1">
            <a:spLocks noChangeArrowheads="1"/>
          </p:cNvSpPr>
          <p:nvPr/>
        </p:nvSpPr>
        <p:spPr bwMode="auto">
          <a:xfrm>
            <a:off x="304800" y="1371600"/>
            <a:ext cx="3352800" cy="5203825"/>
          </a:xfrm>
          <a:prstGeom prst="rect">
            <a:avLst/>
          </a:prstGeom>
          <a:noFill/>
          <a:ln w="9525">
            <a:noFill/>
            <a:miter lim="800000"/>
            <a:headEnd/>
            <a:tailEnd/>
          </a:ln>
          <a:effectLst/>
        </p:spPr>
        <p:txBody>
          <a:bodyPr>
            <a:spAutoFit/>
          </a:bodyPr>
          <a:lstStyle/>
          <a:p>
            <a:pPr>
              <a:spcBef>
                <a:spcPct val="50000"/>
              </a:spcBef>
            </a:pPr>
            <a:r>
              <a:rPr lang="en-US" altLang="en-US"/>
              <a:t>U.S. (and European) textile worker or furniture maker is one of the big losers. </a:t>
            </a:r>
          </a:p>
          <a:p>
            <a:pPr>
              <a:spcBef>
                <a:spcPct val="50000"/>
              </a:spcBef>
            </a:pPr>
            <a:r>
              <a:rPr lang="en-US" altLang="en-US"/>
              <a:t>Jobs have disappeared and many people have struggled to find new jobs even when they’ve been willing to take a pay cut. </a:t>
            </a:r>
          </a:p>
          <a:p>
            <a:pPr>
              <a:spcBef>
                <a:spcPct val="50000"/>
              </a:spcBef>
            </a:pPr>
            <a:r>
              <a:rPr lang="en-US" altLang="en-US"/>
              <a:t>But one of the biggest losers is the African farmer.</a:t>
            </a:r>
          </a:p>
        </p:txBody>
      </p:sp>
      <p:sp>
        <p:nvSpPr>
          <p:cNvPr id="692227" name="Text Box 3"/>
          <p:cNvSpPr txBox="1">
            <a:spLocks noChangeArrowheads="1"/>
          </p:cNvSpPr>
          <p:nvPr/>
        </p:nvSpPr>
        <p:spPr bwMode="auto">
          <a:xfrm>
            <a:off x="1371600" y="776288"/>
            <a:ext cx="7086600" cy="519112"/>
          </a:xfrm>
          <a:prstGeom prst="rect">
            <a:avLst/>
          </a:prstGeom>
          <a:noFill/>
          <a:ln w="9525">
            <a:noFill/>
            <a:miter lim="800000"/>
            <a:headEnd/>
            <a:tailEnd/>
          </a:ln>
          <a:effectLst/>
        </p:spPr>
        <p:txBody>
          <a:bodyPr>
            <a:spAutoFit/>
          </a:bodyPr>
          <a:lstStyle/>
          <a:p>
            <a:r>
              <a:rPr lang="en-US" altLang="en-US" sz="2800" b="1">
                <a:solidFill>
                  <a:srgbClr val="07A124"/>
                </a:solidFill>
              </a:rPr>
              <a:t>Winners and Losers</a:t>
            </a:r>
            <a:endParaRPr lang="en-US" altLang="en-US" sz="2800">
              <a:solidFill>
                <a:srgbClr val="07A124"/>
              </a:solidFill>
              <a:latin typeface="Charcoal" charset="0"/>
            </a:endParaRPr>
          </a:p>
        </p:txBody>
      </p:sp>
      <p:pic>
        <p:nvPicPr>
          <p:cNvPr id="692228" name="Picture 4" descr="eouphoto3"/>
          <p:cNvPicPr>
            <a:picLocks noChangeAspect="1" noChangeArrowheads="1"/>
          </p:cNvPicPr>
          <p:nvPr/>
        </p:nvPicPr>
        <p:blipFill>
          <a:blip r:embed="rId3"/>
          <a:srcRect/>
          <a:stretch>
            <a:fillRect/>
          </a:stretch>
        </p:blipFill>
        <p:spPr bwMode="auto">
          <a:xfrm>
            <a:off x="3962400" y="1600200"/>
            <a:ext cx="5019675" cy="4953000"/>
          </a:xfrm>
          <a:prstGeom prst="rect">
            <a:avLst/>
          </a:prstGeom>
          <a:noFill/>
        </p:spPr>
      </p:pic>
      <p:sp>
        <p:nvSpPr>
          <p:cNvPr id="692229" name="Rectangle 5"/>
          <p:cNvSpPr>
            <a:spLocks noChangeArrowheads="1"/>
          </p:cNvSpPr>
          <p:nvPr/>
        </p:nvSpPr>
        <p:spPr bwMode="auto">
          <a:xfrm>
            <a:off x="3657600" y="1371600"/>
            <a:ext cx="5486400" cy="2743200"/>
          </a:xfrm>
          <a:prstGeom prst="rect">
            <a:avLst/>
          </a:prstGeom>
          <a:solidFill>
            <a:schemeClr val="bg1"/>
          </a:solidFill>
          <a:ln w="9525">
            <a:noFill/>
            <a:miter lim="800000"/>
            <a:headEnd/>
            <a:tailEnd/>
          </a:ln>
          <a:effectLst/>
        </p:spPr>
        <p:txBody>
          <a:bodyPr wrap="none" anchor="ctr"/>
          <a:lstStyle/>
          <a:p>
            <a:endParaRPr lang="en-US"/>
          </a:p>
        </p:txBody>
      </p:sp>
      <p:sp>
        <p:nvSpPr>
          <p:cNvPr id="692230" name="Text Box 6"/>
          <p:cNvSpPr txBox="1">
            <a:spLocks noChangeArrowheads="1"/>
          </p:cNvSpPr>
          <p:nvPr/>
        </p:nvSpPr>
        <p:spPr bwMode="auto">
          <a:xfrm>
            <a:off x="3810000" y="1371600"/>
            <a:ext cx="5172075" cy="1917700"/>
          </a:xfrm>
          <a:prstGeom prst="rect">
            <a:avLst/>
          </a:prstGeom>
          <a:noFill/>
          <a:ln w="9525">
            <a:noFill/>
            <a:miter lim="800000"/>
            <a:headEnd/>
            <a:tailEnd/>
          </a:ln>
          <a:effectLst/>
        </p:spPr>
        <p:txBody>
          <a:bodyPr>
            <a:spAutoFit/>
          </a:bodyPr>
          <a:lstStyle/>
          <a:p>
            <a:r>
              <a:rPr lang="en-US" altLang="en-US"/>
              <a:t>Blocked from global food markets by trade restrictions and subsidies in the United States and Europe, globalization is leaving much of Africa on the sidelines.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2226">
                                            <p:txEl>
                                              <p:pRg st="1" end="1"/>
                                            </p:txEl>
                                          </p:spTgt>
                                        </p:tgtEl>
                                        <p:attrNameLst>
                                          <p:attrName>style.visibility</p:attrName>
                                        </p:attrNameLst>
                                      </p:cBhvr>
                                      <p:to>
                                        <p:strVal val="visible"/>
                                      </p:to>
                                    </p:set>
                                    <p:animEffect transition="in" filter="wipe(left)">
                                      <p:cBhvr>
                                        <p:cTn id="7" dur="500"/>
                                        <p:tgtEl>
                                          <p:spTgt spid="69222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2226">
                                            <p:txEl>
                                              <p:pRg st="2" end="2"/>
                                            </p:txEl>
                                          </p:spTgt>
                                        </p:tgtEl>
                                        <p:attrNameLst>
                                          <p:attrName>style.visibility</p:attrName>
                                        </p:attrNameLst>
                                      </p:cBhvr>
                                      <p:to>
                                        <p:strVal val="visible"/>
                                      </p:to>
                                    </p:set>
                                    <p:animEffect transition="in" filter="wipe(left)">
                                      <p:cBhvr>
                                        <p:cTn id="12" dur="500"/>
                                        <p:tgtEl>
                                          <p:spTgt spid="69222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2230"/>
                                        </p:tgtEl>
                                        <p:attrNameLst>
                                          <p:attrName>style.visibility</p:attrName>
                                        </p:attrNameLst>
                                      </p:cBhvr>
                                      <p:to>
                                        <p:strVal val="visible"/>
                                      </p:to>
                                    </p:set>
                                    <p:animEffect transition="in" filter="wipe(left)">
                                      <p:cBhvr>
                                        <p:cTn id="17" dur="500"/>
                                        <p:tgtEl>
                                          <p:spTgt spid="69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26" grpId="0" build="p" autoUpdateAnimBg="0"/>
      <p:bldP spid="692230"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Text Box 2"/>
          <p:cNvSpPr txBox="1">
            <a:spLocks noChangeArrowheads="1"/>
          </p:cNvSpPr>
          <p:nvPr/>
        </p:nvSpPr>
        <p:spPr bwMode="auto">
          <a:xfrm>
            <a:off x="1295400" y="685800"/>
            <a:ext cx="5334000" cy="519113"/>
          </a:xfrm>
          <a:prstGeom prst="rect">
            <a:avLst/>
          </a:prstGeom>
          <a:noFill/>
          <a:ln w="9525">
            <a:noFill/>
            <a:miter lim="800000"/>
            <a:headEnd/>
            <a:tailEnd/>
          </a:ln>
          <a:effectLst/>
        </p:spPr>
        <p:txBody>
          <a:bodyPr>
            <a:spAutoFit/>
          </a:bodyPr>
          <a:lstStyle/>
          <a:p>
            <a:r>
              <a:rPr lang="en-US" altLang="en-US" sz="2800" b="1">
                <a:solidFill>
                  <a:srgbClr val="CC6600"/>
                </a:solidFill>
              </a:rPr>
              <a:t>International Trade</a:t>
            </a:r>
            <a:endParaRPr lang="en-US" altLang="en-US" sz="2800">
              <a:solidFill>
                <a:srgbClr val="CC6600"/>
              </a:solidFill>
              <a:latin typeface="Charcoal" charset="0"/>
            </a:endParaRPr>
          </a:p>
        </p:txBody>
      </p:sp>
      <p:sp>
        <p:nvSpPr>
          <p:cNvPr id="696323" name="Text Box 3"/>
          <p:cNvSpPr txBox="1">
            <a:spLocks noChangeArrowheads="1"/>
          </p:cNvSpPr>
          <p:nvPr/>
        </p:nvSpPr>
        <p:spPr bwMode="auto">
          <a:xfrm>
            <a:off x="457200" y="1447800"/>
            <a:ext cx="8458200" cy="4838700"/>
          </a:xfrm>
          <a:prstGeom prst="rect">
            <a:avLst/>
          </a:prstGeom>
          <a:noFill/>
          <a:ln w="9525">
            <a:noFill/>
            <a:miter lim="800000"/>
            <a:headEnd/>
            <a:tailEnd/>
          </a:ln>
          <a:effectLst/>
        </p:spPr>
        <p:txBody>
          <a:bodyPr>
            <a:spAutoFit/>
          </a:bodyPr>
          <a:lstStyle/>
          <a:p>
            <a:pPr defTabSz="285750">
              <a:spcBef>
                <a:spcPct val="50000"/>
              </a:spcBef>
            </a:pPr>
            <a:r>
              <a:rPr lang="en-US" altLang="en-US"/>
              <a:t>International trade plays an extraordinarily large role in your life in three broad ways. It affects you as a</a:t>
            </a:r>
          </a:p>
          <a:p>
            <a:pPr marL="114300" lvl="1" indent="282575" defTabSz="285750">
              <a:spcBef>
                <a:spcPct val="50000"/>
              </a:spcBef>
              <a:buFont typeface="Arial" pitchFamily="34" charset="0"/>
              <a:buChar char="•"/>
            </a:pPr>
            <a:r>
              <a:rPr lang="en-US" altLang="en-US"/>
              <a:t>Consumer</a:t>
            </a:r>
          </a:p>
          <a:p>
            <a:pPr marL="114300" lvl="1" indent="282575" defTabSz="285750">
              <a:buFont typeface="Arial" pitchFamily="34" charset="0"/>
              <a:buChar char="•"/>
            </a:pPr>
            <a:r>
              <a:rPr lang="en-US" altLang="en-US"/>
              <a:t>Producer</a:t>
            </a:r>
          </a:p>
          <a:p>
            <a:pPr marL="114300" lvl="1" indent="282575" defTabSz="285750">
              <a:buFont typeface="Arial" pitchFamily="34" charset="0"/>
              <a:buChar char="•"/>
            </a:pPr>
            <a:r>
              <a:rPr lang="en-US" altLang="en-US"/>
              <a:t>Voter </a:t>
            </a:r>
          </a:p>
          <a:p>
            <a:pPr defTabSz="285750">
              <a:spcBef>
                <a:spcPct val="50000"/>
              </a:spcBef>
            </a:pPr>
            <a:r>
              <a:rPr lang="en-US" altLang="en-US" b="1"/>
              <a:t>As a consumer</a:t>
            </a:r>
            <a:r>
              <a:rPr lang="en-US" altLang="en-US"/>
              <a:t>, you benefit from the availability of low cost, high-quality goods and services that are produced in other countries.</a:t>
            </a:r>
          </a:p>
          <a:p>
            <a:pPr defTabSz="285750">
              <a:spcBef>
                <a:spcPct val="50000"/>
              </a:spcBef>
            </a:pPr>
            <a:r>
              <a:rPr lang="en-US" altLang="en-US"/>
              <a:t>Where was your computer made? Where were your shirt and your shoes made? Where is the coffee that you buy grown? </a:t>
            </a:r>
          </a:p>
          <a:p>
            <a:pPr defTabSz="285750">
              <a:spcBef>
                <a:spcPct val="50000"/>
              </a:spcBef>
            </a:pPr>
            <a:r>
              <a:rPr lang="en-US" altLang="en-US"/>
              <a:t>The answers are most likely Asia, Mexico, or South America. </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23">
                                            <p:txEl>
                                              <p:pRg st="0" end="0"/>
                                            </p:txEl>
                                          </p:spTgt>
                                        </p:tgtEl>
                                        <p:attrNameLst>
                                          <p:attrName>style.visibility</p:attrName>
                                        </p:attrNameLst>
                                      </p:cBhvr>
                                      <p:to>
                                        <p:strVal val="visible"/>
                                      </p:to>
                                    </p:set>
                                    <p:animEffect transition="in" filter="wipe(left)">
                                      <p:cBhvr>
                                        <p:cTn id="7" dur="1000"/>
                                        <p:tgtEl>
                                          <p:spTgt spid="69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6323">
                                            <p:txEl>
                                              <p:pRg st="1" end="1"/>
                                            </p:txEl>
                                          </p:spTgt>
                                        </p:tgtEl>
                                        <p:attrNameLst>
                                          <p:attrName>style.visibility</p:attrName>
                                        </p:attrNameLst>
                                      </p:cBhvr>
                                      <p:to>
                                        <p:strVal val="visible"/>
                                      </p:to>
                                    </p:set>
                                    <p:animEffect transition="in" filter="wipe(left)">
                                      <p:cBhvr>
                                        <p:cTn id="12" dur="1000"/>
                                        <p:tgtEl>
                                          <p:spTgt spid="696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6323">
                                            <p:txEl>
                                              <p:pRg st="2" end="2"/>
                                            </p:txEl>
                                          </p:spTgt>
                                        </p:tgtEl>
                                        <p:attrNameLst>
                                          <p:attrName>style.visibility</p:attrName>
                                        </p:attrNameLst>
                                      </p:cBhvr>
                                      <p:to>
                                        <p:strVal val="visible"/>
                                      </p:to>
                                    </p:set>
                                    <p:animEffect transition="in" filter="wipe(left)">
                                      <p:cBhvr>
                                        <p:cTn id="17" dur="1000"/>
                                        <p:tgtEl>
                                          <p:spTgt spid="696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96323">
                                            <p:txEl>
                                              <p:pRg st="3" end="3"/>
                                            </p:txEl>
                                          </p:spTgt>
                                        </p:tgtEl>
                                        <p:attrNameLst>
                                          <p:attrName>style.visibility</p:attrName>
                                        </p:attrNameLst>
                                      </p:cBhvr>
                                      <p:to>
                                        <p:strVal val="visible"/>
                                      </p:to>
                                    </p:set>
                                    <p:animEffect transition="in" filter="wipe(left)">
                                      <p:cBhvr>
                                        <p:cTn id="22" dur="1000"/>
                                        <p:tgtEl>
                                          <p:spTgt spid="6963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96323">
                                            <p:txEl>
                                              <p:pRg st="4" end="4"/>
                                            </p:txEl>
                                          </p:spTgt>
                                        </p:tgtEl>
                                        <p:attrNameLst>
                                          <p:attrName>style.visibility</p:attrName>
                                        </p:attrNameLst>
                                      </p:cBhvr>
                                      <p:to>
                                        <p:strVal val="visible"/>
                                      </p:to>
                                    </p:set>
                                    <p:animEffect transition="in" filter="wipe(left)">
                                      <p:cBhvr>
                                        <p:cTn id="27" dur="1000"/>
                                        <p:tgtEl>
                                          <p:spTgt spid="6963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96323">
                                            <p:txEl>
                                              <p:pRg st="5" end="5"/>
                                            </p:txEl>
                                          </p:spTgt>
                                        </p:tgtEl>
                                        <p:attrNameLst>
                                          <p:attrName>style.visibility</p:attrName>
                                        </p:attrNameLst>
                                      </p:cBhvr>
                                      <p:to>
                                        <p:strVal val="visible"/>
                                      </p:to>
                                    </p:set>
                                    <p:animEffect transition="in" filter="wipe(left)">
                                      <p:cBhvr>
                                        <p:cTn id="32" dur="1000"/>
                                        <p:tgtEl>
                                          <p:spTgt spid="6963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96323">
                                            <p:txEl>
                                              <p:pRg st="6" end="6"/>
                                            </p:txEl>
                                          </p:spTgt>
                                        </p:tgtEl>
                                        <p:attrNameLst>
                                          <p:attrName>style.visibility</p:attrName>
                                        </p:attrNameLst>
                                      </p:cBhvr>
                                      <p:to>
                                        <p:strVal val="visible"/>
                                      </p:to>
                                    </p:set>
                                    <p:animEffect transition="in" filter="wipe(left)">
                                      <p:cBhvr>
                                        <p:cTn id="37" dur="1000"/>
                                        <p:tgtEl>
                                          <p:spTgt spid="6963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3" grpId="0" build="p" bldLvl="2"/>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Text Box 2"/>
          <p:cNvSpPr txBox="1">
            <a:spLocks noChangeArrowheads="1"/>
          </p:cNvSpPr>
          <p:nvPr/>
        </p:nvSpPr>
        <p:spPr bwMode="auto">
          <a:xfrm>
            <a:off x="1295400" y="685800"/>
            <a:ext cx="5334000" cy="519113"/>
          </a:xfrm>
          <a:prstGeom prst="rect">
            <a:avLst/>
          </a:prstGeom>
          <a:noFill/>
          <a:ln w="9525">
            <a:noFill/>
            <a:miter lim="800000"/>
            <a:headEnd/>
            <a:tailEnd/>
          </a:ln>
          <a:effectLst/>
        </p:spPr>
        <p:txBody>
          <a:bodyPr>
            <a:spAutoFit/>
          </a:bodyPr>
          <a:lstStyle/>
          <a:p>
            <a:r>
              <a:rPr lang="en-US" altLang="en-US" sz="2800" b="1">
                <a:solidFill>
                  <a:srgbClr val="CC6600"/>
                </a:solidFill>
              </a:rPr>
              <a:t>International Trade</a:t>
            </a:r>
            <a:endParaRPr lang="en-US" altLang="en-US" sz="2800">
              <a:solidFill>
                <a:srgbClr val="CC6600"/>
              </a:solidFill>
              <a:latin typeface="Charcoal" charset="0"/>
            </a:endParaRPr>
          </a:p>
        </p:txBody>
      </p:sp>
      <p:sp>
        <p:nvSpPr>
          <p:cNvPr id="698371" name="Text Box 3"/>
          <p:cNvSpPr txBox="1">
            <a:spLocks noChangeArrowheads="1"/>
          </p:cNvSpPr>
          <p:nvPr/>
        </p:nvSpPr>
        <p:spPr bwMode="auto">
          <a:xfrm>
            <a:off x="457200" y="1447800"/>
            <a:ext cx="8458200" cy="4291013"/>
          </a:xfrm>
          <a:prstGeom prst="rect">
            <a:avLst/>
          </a:prstGeom>
          <a:noFill/>
          <a:ln w="9525">
            <a:noFill/>
            <a:miter lim="800000"/>
            <a:headEnd/>
            <a:tailEnd/>
          </a:ln>
          <a:effectLst/>
        </p:spPr>
        <p:txBody>
          <a:bodyPr>
            <a:spAutoFit/>
          </a:bodyPr>
          <a:lstStyle/>
          <a:p>
            <a:pPr defTabSz="285750">
              <a:spcBef>
                <a:spcPct val="50000"/>
              </a:spcBef>
            </a:pPr>
            <a:r>
              <a:rPr lang="en-US" altLang="en-US" b="1"/>
              <a:t>As a producer</a:t>
            </a:r>
            <a:r>
              <a:rPr lang="en-US" altLang="en-US"/>
              <a:t> (or as a potential producer if you don’t yet have a job) you benefit from huge global markets for U.S. products. </a:t>
            </a:r>
          </a:p>
          <a:p>
            <a:pPr defTabSz="285750">
              <a:spcBef>
                <a:spcPct val="50000"/>
              </a:spcBef>
            </a:pPr>
            <a:r>
              <a:rPr lang="en-US" altLang="en-US"/>
              <a:t>Your job prospects would be much dimmer if the firm for which you work didn’t have global markets in which to sell its products. </a:t>
            </a:r>
          </a:p>
          <a:p>
            <a:pPr defTabSz="285750">
              <a:spcBef>
                <a:spcPct val="50000"/>
              </a:spcBef>
            </a:pPr>
            <a:r>
              <a:rPr lang="en-US" altLang="en-US"/>
              <a:t>People who work in the aircraft industry, for example, benefit from the huge global market for large passenger jets. </a:t>
            </a:r>
          </a:p>
          <a:p>
            <a:pPr defTabSz="285750">
              <a:spcBef>
                <a:spcPct val="50000"/>
              </a:spcBef>
            </a:pPr>
            <a:r>
              <a:rPr lang="en-US" altLang="en-US"/>
              <a:t>Airlines from Canada to China are buying Boeing 777 aircraft as fast as they can be pushed out of the production line.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8371">
                                            <p:txEl>
                                              <p:pRg st="1" end="1"/>
                                            </p:txEl>
                                          </p:spTgt>
                                        </p:tgtEl>
                                        <p:attrNameLst>
                                          <p:attrName>style.visibility</p:attrName>
                                        </p:attrNameLst>
                                      </p:cBhvr>
                                      <p:to>
                                        <p:strVal val="visible"/>
                                      </p:to>
                                    </p:set>
                                    <p:animEffect transition="in" filter="wipe(left)">
                                      <p:cBhvr>
                                        <p:cTn id="7" dur="1000"/>
                                        <p:tgtEl>
                                          <p:spTgt spid="6983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8371">
                                            <p:txEl>
                                              <p:pRg st="2" end="2"/>
                                            </p:txEl>
                                          </p:spTgt>
                                        </p:tgtEl>
                                        <p:attrNameLst>
                                          <p:attrName>style.visibility</p:attrName>
                                        </p:attrNameLst>
                                      </p:cBhvr>
                                      <p:to>
                                        <p:strVal val="visible"/>
                                      </p:to>
                                    </p:set>
                                    <p:animEffect transition="in" filter="wipe(left)">
                                      <p:cBhvr>
                                        <p:cTn id="12" dur="1000"/>
                                        <p:tgtEl>
                                          <p:spTgt spid="6983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8371">
                                            <p:txEl>
                                              <p:pRg st="3" end="3"/>
                                            </p:txEl>
                                          </p:spTgt>
                                        </p:tgtEl>
                                        <p:attrNameLst>
                                          <p:attrName>style.visibility</p:attrName>
                                        </p:attrNameLst>
                                      </p:cBhvr>
                                      <p:to>
                                        <p:strVal val="visible"/>
                                      </p:to>
                                    </p:set>
                                    <p:animEffect transition="in" filter="wipe(left)">
                                      <p:cBhvr>
                                        <p:cTn id="17" dur="1000"/>
                                        <p:tgtEl>
                                          <p:spTgt spid="698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1"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Text Box 2"/>
          <p:cNvSpPr txBox="1">
            <a:spLocks noChangeArrowheads="1"/>
          </p:cNvSpPr>
          <p:nvPr/>
        </p:nvSpPr>
        <p:spPr bwMode="auto">
          <a:xfrm>
            <a:off x="1295400" y="685800"/>
            <a:ext cx="5334000" cy="519113"/>
          </a:xfrm>
          <a:prstGeom prst="rect">
            <a:avLst/>
          </a:prstGeom>
          <a:noFill/>
          <a:ln w="9525">
            <a:noFill/>
            <a:miter lim="800000"/>
            <a:headEnd/>
            <a:tailEnd/>
          </a:ln>
          <a:effectLst/>
        </p:spPr>
        <p:txBody>
          <a:bodyPr>
            <a:spAutoFit/>
          </a:bodyPr>
          <a:lstStyle/>
          <a:p>
            <a:r>
              <a:rPr lang="en-US" altLang="en-US" sz="2800" b="1">
                <a:solidFill>
                  <a:srgbClr val="CC6600"/>
                </a:solidFill>
              </a:rPr>
              <a:t>International Trade</a:t>
            </a:r>
            <a:endParaRPr lang="en-US" altLang="en-US" sz="2800">
              <a:solidFill>
                <a:srgbClr val="CC6600"/>
              </a:solidFill>
              <a:latin typeface="Charcoal" charset="0"/>
            </a:endParaRPr>
          </a:p>
        </p:txBody>
      </p:sp>
      <p:sp>
        <p:nvSpPr>
          <p:cNvPr id="700419" name="Text Box 3"/>
          <p:cNvSpPr txBox="1">
            <a:spLocks noChangeArrowheads="1"/>
          </p:cNvSpPr>
          <p:nvPr/>
        </p:nvSpPr>
        <p:spPr bwMode="auto">
          <a:xfrm>
            <a:off x="457200" y="1447800"/>
            <a:ext cx="8458200" cy="4291013"/>
          </a:xfrm>
          <a:prstGeom prst="rect">
            <a:avLst/>
          </a:prstGeom>
          <a:noFill/>
          <a:ln w="9525">
            <a:noFill/>
            <a:miter lim="800000"/>
            <a:headEnd/>
            <a:tailEnd/>
          </a:ln>
          <a:effectLst/>
        </p:spPr>
        <p:txBody>
          <a:bodyPr>
            <a:spAutoFit/>
          </a:bodyPr>
          <a:lstStyle/>
          <a:p>
            <a:pPr defTabSz="285750">
              <a:spcBef>
                <a:spcPct val="50000"/>
              </a:spcBef>
            </a:pPr>
            <a:r>
              <a:rPr lang="en-US" altLang="en-US" b="1"/>
              <a:t>As a voter</a:t>
            </a:r>
            <a:r>
              <a:rPr lang="en-US" altLang="en-US"/>
              <a:t>, you have a big stake in the politics of free trade versus protection. </a:t>
            </a:r>
          </a:p>
          <a:p>
            <a:pPr defTabSz="285750">
              <a:spcBef>
                <a:spcPct val="50000"/>
              </a:spcBef>
            </a:pPr>
            <a:r>
              <a:rPr lang="en-US" altLang="en-US"/>
              <a:t>As a buyer, your self-interest is hurt by tariffs and quotas on imported goods. Each time you buy a $20 sweater, you contribute $5 to the government in tariff revenue. </a:t>
            </a:r>
          </a:p>
          <a:p>
            <a:pPr defTabSz="285750">
              <a:spcBef>
                <a:spcPct val="50000"/>
              </a:spcBef>
            </a:pPr>
            <a:r>
              <a:rPr lang="en-US" altLang="en-US"/>
              <a:t>But as a worker, your self-interest might be hurt by offshoring and by freer access to U.S. markets for foreign producers. </a:t>
            </a:r>
          </a:p>
          <a:p>
            <a:pPr defTabSz="285750">
              <a:spcBef>
                <a:spcPct val="50000"/>
              </a:spcBef>
            </a:pPr>
            <a:r>
              <a:rPr lang="en-US" altLang="en-US"/>
              <a:t>So as you decide how to vote, you must figure out what trade policy serves your </a:t>
            </a:r>
            <a:r>
              <a:rPr lang="en-US" altLang="en-US" i="1"/>
              <a:t>self-interest</a:t>
            </a:r>
            <a:r>
              <a:rPr lang="en-US" altLang="en-US"/>
              <a:t> and what best serves the </a:t>
            </a:r>
            <a:r>
              <a:rPr lang="en-US" altLang="en-US" i="1"/>
              <a:t>social interest</a:t>
            </a:r>
            <a:r>
              <a:rPr lang="en-US" altLang="en-US"/>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0419">
                                            <p:txEl>
                                              <p:pRg st="1" end="1"/>
                                            </p:txEl>
                                          </p:spTgt>
                                        </p:tgtEl>
                                        <p:attrNameLst>
                                          <p:attrName>style.visibility</p:attrName>
                                        </p:attrNameLst>
                                      </p:cBhvr>
                                      <p:to>
                                        <p:strVal val="visible"/>
                                      </p:to>
                                    </p:set>
                                    <p:animEffect transition="in" filter="wipe(left)">
                                      <p:cBhvr>
                                        <p:cTn id="7" dur="1000"/>
                                        <p:tgtEl>
                                          <p:spTgt spid="7004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0419">
                                            <p:txEl>
                                              <p:pRg st="2" end="2"/>
                                            </p:txEl>
                                          </p:spTgt>
                                        </p:tgtEl>
                                        <p:attrNameLst>
                                          <p:attrName>style.visibility</p:attrName>
                                        </p:attrNameLst>
                                      </p:cBhvr>
                                      <p:to>
                                        <p:strVal val="visible"/>
                                      </p:to>
                                    </p:set>
                                    <p:animEffect transition="in" filter="wipe(left)">
                                      <p:cBhvr>
                                        <p:cTn id="12" dur="1000"/>
                                        <p:tgtEl>
                                          <p:spTgt spid="7004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0419">
                                            <p:txEl>
                                              <p:pRg st="3" end="3"/>
                                            </p:txEl>
                                          </p:spTgt>
                                        </p:tgtEl>
                                        <p:attrNameLst>
                                          <p:attrName>style.visibility</p:attrName>
                                        </p:attrNameLst>
                                      </p:cBhvr>
                                      <p:to>
                                        <p:strVal val="visible"/>
                                      </p:to>
                                    </p:set>
                                    <p:animEffect transition="in" filter="wipe(left)">
                                      <p:cBhvr>
                                        <p:cTn id="17" dur="1000"/>
                                        <p:tgtEl>
                                          <p:spTgt spid="700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ChangeArrowheads="1"/>
          </p:cNvSpPr>
          <p:nvPr/>
        </p:nvSpPr>
        <p:spPr bwMode="auto">
          <a:xfrm>
            <a:off x="457200" y="1752600"/>
            <a:ext cx="7010400" cy="457200"/>
          </a:xfrm>
          <a:prstGeom prst="rect">
            <a:avLst/>
          </a:prstGeom>
          <a:noFill/>
          <a:ln w="9525">
            <a:noFill/>
            <a:miter lim="800000"/>
            <a:headEnd/>
            <a:tailEnd/>
          </a:ln>
          <a:effectLst/>
        </p:spPr>
        <p:txBody>
          <a:bodyPr>
            <a:spAutoFit/>
          </a:bodyPr>
          <a:lstStyle/>
          <a:p>
            <a:r>
              <a:rPr lang="en-US" altLang="en-US"/>
              <a:t>Moving from </a:t>
            </a:r>
            <a:r>
              <a:rPr lang="en-US" altLang="en-US" i="1"/>
              <a:t>D</a:t>
            </a:r>
            <a:r>
              <a:rPr lang="en-US" altLang="en-US"/>
              <a:t> to </a:t>
            </a:r>
            <a:r>
              <a:rPr lang="en-US" altLang="en-US" i="1"/>
              <a:t>E</a:t>
            </a:r>
            <a:r>
              <a:rPr lang="en-US" altLang="en-US"/>
              <a:t>, 1 cell phone costs 4 DVDs.</a:t>
            </a:r>
            <a:endParaRPr lang="en-US" altLang="en-US">
              <a:latin typeface="Charcoal" charset="0"/>
            </a:endParaRPr>
          </a:p>
        </p:txBody>
      </p:sp>
      <p:sp>
        <p:nvSpPr>
          <p:cNvPr id="447499" name="Rectangle 11"/>
          <p:cNvSpPr>
            <a:spLocks noGrp="1" noChangeArrowheads="1"/>
          </p:cNvSpPr>
          <p:nvPr>
            <p:ph type="title"/>
          </p:nvPr>
        </p:nvSpPr>
        <p:spPr/>
        <p:txBody>
          <a:bodyPr/>
          <a:lstStyle/>
          <a:p>
            <a:r>
              <a:rPr lang="en-US" altLang="en-US" dirty="0" smtClean="0"/>
              <a:t>OPPORTUNITY </a:t>
            </a:r>
            <a:r>
              <a:rPr lang="en-US" altLang="en-US" dirty="0"/>
              <a:t>COST</a:t>
            </a:r>
            <a:endParaRPr lang="en-CA" dirty="0"/>
          </a:p>
        </p:txBody>
      </p:sp>
      <p:pic>
        <p:nvPicPr>
          <p:cNvPr id="447507" name="Picture 19" descr="fig0304a"/>
          <p:cNvPicPr>
            <a:picLocks noChangeAspect="1" noChangeArrowheads="1"/>
          </p:cNvPicPr>
          <p:nvPr/>
        </p:nvPicPr>
        <p:blipFill>
          <a:blip r:embed="rId3"/>
          <a:srcRect/>
          <a:stretch>
            <a:fillRect/>
          </a:stretch>
        </p:blipFill>
        <p:spPr bwMode="auto">
          <a:xfrm>
            <a:off x="381000" y="2249488"/>
            <a:ext cx="8458200" cy="4527550"/>
          </a:xfrm>
          <a:prstGeom prst="rect">
            <a:avLst/>
          </a:prstGeom>
          <a:noFill/>
        </p:spPr>
      </p:pic>
      <p:pic>
        <p:nvPicPr>
          <p:cNvPr id="447508" name="Picture 20" descr="fig0304b"/>
          <p:cNvPicPr>
            <a:picLocks noChangeAspect="1" noChangeArrowheads="1"/>
          </p:cNvPicPr>
          <p:nvPr/>
        </p:nvPicPr>
        <p:blipFill>
          <a:blip r:embed="rId4"/>
          <a:srcRect/>
          <a:stretch>
            <a:fillRect/>
          </a:stretch>
        </p:blipFill>
        <p:spPr bwMode="auto">
          <a:xfrm>
            <a:off x="381000" y="2249488"/>
            <a:ext cx="8458200" cy="4527550"/>
          </a:xfrm>
          <a:prstGeom prst="rect">
            <a:avLst/>
          </a:prstGeom>
          <a:noFill/>
        </p:spPr>
      </p:pic>
      <p:pic>
        <p:nvPicPr>
          <p:cNvPr id="447509" name="Picture 21" descr="fig0304c"/>
          <p:cNvPicPr>
            <a:picLocks noChangeAspect="1" noChangeArrowheads="1"/>
          </p:cNvPicPr>
          <p:nvPr/>
        </p:nvPicPr>
        <p:blipFill>
          <a:blip r:embed="rId5"/>
          <a:srcRect/>
          <a:stretch>
            <a:fillRect/>
          </a:stretch>
        </p:blipFill>
        <p:spPr bwMode="auto">
          <a:xfrm>
            <a:off x="381000" y="2249488"/>
            <a:ext cx="8458200" cy="4527550"/>
          </a:xfrm>
          <a:prstGeom prst="rect">
            <a:avLst/>
          </a:prstGeom>
          <a:noFill/>
        </p:spPr>
      </p:pic>
      <p:pic>
        <p:nvPicPr>
          <p:cNvPr id="447510" name="Picture 22" descr="fig0304d"/>
          <p:cNvPicPr>
            <a:picLocks noChangeAspect="1" noChangeArrowheads="1"/>
          </p:cNvPicPr>
          <p:nvPr/>
        </p:nvPicPr>
        <p:blipFill>
          <a:blip r:embed="rId6"/>
          <a:srcRect/>
          <a:stretch>
            <a:fillRect/>
          </a:stretch>
        </p:blipFill>
        <p:spPr bwMode="auto">
          <a:xfrm>
            <a:off x="381000" y="2249488"/>
            <a:ext cx="8458200" cy="4527550"/>
          </a:xfrm>
          <a:prstGeom prst="rect">
            <a:avLst/>
          </a:prstGeom>
          <a:noFill/>
        </p:spPr>
      </p:pic>
      <p:pic>
        <p:nvPicPr>
          <p:cNvPr id="447511" name="Picture 23" descr="fig0304e"/>
          <p:cNvPicPr>
            <a:picLocks noChangeAspect="1" noChangeArrowheads="1"/>
          </p:cNvPicPr>
          <p:nvPr/>
        </p:nvPicPr>
        <p:blipFill>
          <a:blip r:embed="rId7"/>
          <a:srcRect/>
          <a:stretch>
            <a:fillRect/>
          </a:stretch>
        </p:blipFill>
        <p:spPr bwMode="auto">
          <a:xfrm>
            <a:off x="381000" y="2249488"/>
            <a:ext cx="8458200" cy="4527550"/>
          </a:xfrm>
          <a:prstGeom prst="rect">
            <a:avLst/>
          </a:prstGeom>
          <a:noFill/>
        </p:spPr>
      </p:pic>
      <p:pic>
        <p:nvPicPr>
          <p:cNvPr id="447512" name="Picture 24" descr="fig0304f"/>
          <p:cNvPicPr>
            <a:picLocks noChangeAspect="1" noChangeArrowheads="1"/>
          </p:cNvPicPr>
          <p:nvPr/>
        </p:nvPicPr>
        <p:blipFill>
          <a:blip r:embed="rId8"/>
          <a:srcRect/>
          <a:stretch>
            <a:fillRect/>
          </a:stretch>
        </p:blipFill>
        <p:spPr bwMode="auto">
          <a:xfrm>
            <a:off x="381000" y="2249488"/>
            <a:ext cx="8458200" cy="4527550"/>
          </a:xfrm>
          <a:prstGeom prst="rect">
            <a:avLst/>
          </a:prstGeom>
          <a:noFill/>
        </p:spPr>
      </p:pic>
      <p:pic>
        <p:nvPicPr>
          <p:cNvPr id="447513" name="Picture 25" descr="fig0304g"/>
          <p:cNvPicPr>
            <a:picLocks noChangeAspect="1" noChangeArrowheads="1"/>
          </p:cNvPicPr>
          <p:nvPr/>
        </p:nvPicPr>
        <p:blipFill>
          <a:blip r:embed="rId9"/>
          <a:srcRect/>
          <a:stretch>
            <a:fillRect/>
          </a:stretch>
        </p:blipFill>
        <p:spPr bwMode="auto">
          <a:xfrm>
            <a:off x="381000" y="2249488"/>
            <a:ext cx="8458200" cy="4527550"/>
          </a:xfrm>
          <a:prstGeom prst="rect">
            <a:avLst/>
          </a:prstGeom>
          <a:noFill/>
        </p:spPr>
      </p:pic>
      <p:pic>
        <p:nvPicPr>
          <p:cNvPr id="447514" name="Picture 26" descr="fig0304h"/>
          <p:cNvPicPr>
            <a:picLocks noChangeAspect="1" noChangeArrowheads="1"/>
          </p:cNvPicPr>
          <p:nvPr/>
        </p:nvPicPr>
        <p:blipFill>
          <a:blip r:embed="rId10"/>
          <a:srcRect/>
          <a:stretch>
            <a:fillRect/>
          </a:stretch>
        </p:blipFill>
        <p:spPr bwMode="auto">
          <a:xfrm>
            <a:off x="381000" y="2249488"/>
            <a:ext cx="8458200" cy="4527550"/>
          </a:xfrm>
          <a:prstGeom prst="rect">
            <a:avLst/>
          </a:prstGeom>
          <a:noFill/>
        </p:spPr>
      </p:pic>
      <p:pic>
        <p:nvPicPr>
          <p:cNvPr id="447515" name="Picture 27" descr="fig0304i"/>
          <p:cNvPicPr>
            <a:picLocks noChangeAspect="1" noChangeArrowheads="1"/>
          </p:cNvPicPr>
          <p:nvPr/>
        </p:nvPicPr>
        <p:blipFill>
          <a:blip r:embed="rId11"/>
          <a:srcRect/>
          <a:stretch>
            <a:fillRect/>
          </a:stretch>
        </p:blipFill>
        <p:spPr bwMode="auto">
          <a:xfrm>
            <a:off x="381000" y="2249488"/>
            <a:ext cx="8458200" cy="4527550"/>
          </a:xfrm>
          <a:prstGeom prst="rect">
            <a:avLst/>
          </a:prstGeom>
          <a:noFill/>
        </p:spPr>
      </p:pic>
      <p:pic>
        <p:nvPicPr>
          <p:cNvPr id="447516" name="Picture 28" descr="fig0304j"/>
          <p:cNvPicPr>
            <a:picLocks noChangeAspect="1" noChangeArrowheads="1"/>
          </p:cNvPicPr>
          <p:nvPr/>
        </p:nvPicPr>
        <p:blipFill>
          <a:blip r:embed="rId12"/>
          <a:srcRect/>
          <a:stretch>
            <a:fillRect/>
          </a:stretch>
        </p:blipFill>
        <p:spPr bwMode="auto">
          <a:xfrm>
            <a:off x="381000" y="2249488"/>
            <a:ext cx="8458200" cy="4527550"/>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7490"/>
                                        </p:tgtEl>
                                        <p:attrNameLst>
                                          <p:attrName>style.visibility</p:attrName>
                                        </p:attrNameLst>
                                      </p:cBhvr>
                                      <p:to>
                                        <p:strVal val="visible"/>
                                      </p:to>
                                    </p:set>
                                    <p:animEffect transition="in" filter="wipe(left)">
                                      <p:cBhvr>
                                        <p:cTn id="7" dur="500"/>
                                        <p:tgtEl>
                                          <p:spTgt spid="4474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7515"/>
                                        </p:tgtEl>
                                        <p:attrNameLst>
                                          <p:attrName>style.visibility</p:attrName>
                                        </p:attrNameLst>
                                      </p:cBhvr>
                                      <p:to>
                                        <p:strVal val="visible"/>
                                      </p:to>
                                    </p:set>
                                    <p:animEffect transition="in" filter="wipe(left)">
                                      <p:cBhvr>
                                        <p:cTn id="12" dur="1000"/>
                                        <p:tgtEl>
                                          <p:spTgt spid="44751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47516"/>
                                        </p:tgtEl>
                                        <p:attrNameLst>
                                          <p:attrName>style.visibility</p:attrName>
                                        </p:attrNameLst>
                                      </p:cBhvr>
                                      <p:to>
                                        <p:strVal val="visible"/>
                                      </p:to>
                                    </p:set>
                                    <p:animEffect transition="in" filter="fade">
                                      <p:cBhvr>
                                        <p:cTn id="16" dur="500"/>
                                        <p:tgtEl>
                                          <p:spTgt spid="447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0"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6" name="Rectangle 4"/>
          <p:cNvSpPr>
            <a:spLocks noGrp="1" noChangeArrowheads="1"/>
          </p:cNvSpPr>
          <p:nvPr>
            <p:ph type="title"/>
          </p:nvPr>
        </p:nvSpPr>
        <p:spPr/>
        <p:txBody>
          <a:bodyPr/>
          <a:lstStyle/>
          <a:p>
            <a:r>
              <a:rPr lang="en-US" altLang="en-US" dirty="0" smtClean="0"/>
              <a:t>TRADE </a:t>
            </a:r>
            <a:r>
              <a:rPr lang="en-US" altLang="en-US" dirty="0"/>
              <a:t>RESTRICTIONS</a:t>
            </a:r>
            <a:endParaRPr lang="en-CA" altLang="en-US" dirty="0"/>
          </a:p>
        </p:txBody>
      </p:sp>
      <p:sp>
        <p:nvSpPr>
          <p:cNvPr id="571397" name="Rectangle 5"/>
          <p:cNvSpPr>
            <a:spLocks noGrp="1" noChangeArrowheads="1"/>
          </p:cNvSpPr>
          <p:nvPr>
            <p:ph type="body" idx="1"/>
          </p:nvPr>
        </p:nvSpPr>
        <p:spPr/>
        <p:txBody>
          <a:bodyPr/>
          <a:lstStyle/>
          <a:p>
            <a:pPr marL="288925" lvl="1" indent="-6350">
              <a:buNone/>
            </a:pPr>
            <a:r>
              <a:rPr lang="en-US" altLang="en-US" noProof="1"/>
              <a:t>Governments restrict trade to protect industries from foreign competition by using two main tools:</a:t>
            </a:r>
          </a:p>
          <a:p>
            <a:pPr marL="963613" lvl="2" indent="-279400"/>
            <a:r>
              <a:rPr lang="en-US" altLang="en-US" noProof="1"/>
              <a:t>Tariffs</a:t>
            </a:r>
            <a:endParaRPr lang="en-US" altLang="en-US" dirty="0"/>
          </a:p>
          <a:p>
            <a:pPr marL="963613" lvl="2" indent="-279400"/>
            <a:r>
              <a:rPr lang="en-US" altLang="en-US" noProof="1"/>
              <a:t>Nontariff barriers</a:t>
            </a:r>
            <a:endParaRPr lang="en-US" altLang="en-US" dirty="0"/>
          </a:p>
          <a:p>
            <a:pPr marL="288925" lvl="1" indent="-6350">
              <a:buClr>
                <a:srgbClr val="00468F"/>
              </a:buClr>
            </a:pPr>
            <a:r>
              <a:rPr lang="en-US" altLang="en-US" dirty="0"/>
              <a:t>A</a:t>
            </a:r>
            <a:r>
              <a:rPr lang="en-US" altLang="en-US" sz="2600" b="1" dirty="0">
                <a:solidFill>
                  <a:srgbClr val="FF0000"/>
                </a:solidFill>
              </a:rPr>
              <a:t> t</a:t>
            </a:r>
            <a:r>
              <a:rPr lang="en-US" altLang="en-US" sz="2600" b="1" noProof="1">
                <a:solidFill>
                  <a:srgbClr val="FF0000"/>
                </a:solidFill>
              </a:rPr>
              <a:t>ariff</a:t>
            </a:r>
            <a:r>
              <a:rPr lang="en-US" altLang="en-US" sz="2600" dirty="0"/>
              <a:t> is a</a:t>
            </a:r>
            <a:r>
              <a:rPr lang="en-US" altLang="en-US" noProof="1"/>
              <a:t> tax on a good that is imposed by the</a:t>
            </a:r>
            <a:r>
              <a:rPr lang="en-US" altLang="en-US" dirty="0"/>
              <a:t> </a:t>
            </a:r>
            <a:r>
              <a:rPr lang="en-US" altLang="en-US" noProof="1"/>
              <a:t>impo</a:t>
            </a:r>
            <a:r>
              <a:rPr lang="en-US" altLang="en-US" dirty="0"/>
              <a:t>r</a:t>
            </a:r>
            <a:r>
              <a:rPr lang="en-US" altLang="en-US" noProof="1"/>
              <a:t>ting country when an imported good crosses</a:t>
            </a:r>
            <a:r>
              <a:rPr lang="en-US" altLang="en-US" dirty="0"/>
              <a:t> </a:t>
            </a:r>
            <a:r>
              <a:rPr lang="en-US" altLang="en-US" noProof="1"/>
              <a:t>its international border.</a:t>
            </a:r>
            <a:endParaRPr lang="en-US" altLang="en-US" dirty="0"/>
          </a:p>
          <a:p>
            <a:pPr marL="288925" lvl="1" indent="-6350"/>
            <a:r>
              <a:rPr lang="en-US" altLang="en-US" dirty="0"/>
              <a:t>A</a:t>
            </a:r>
            <a:r>
              <a:rPr lang="en-US" altLang="en-US" sz="2600" b="1" dirty="0">
                <a:solidFill>
                  <a:srgbClr val="FF0000"/>
                </a:solidFill>
              </a:rPr>
              <a:t> </a:t>
            </a:r>
            <a:r>
              <a:rPr lang="en-US" altLang="en-US" sz="2600" b="1" dirty="0" err="1">
                <a:solidFill>
                  <a:srgbClr val="FF0000"/>
                </a:solidFill>
              </a:rPr>
              <a:t>nont</a:t>
            </a:r>
            <a:r>
              <a:rPr lang="en-US" altLang="en-US" sz="2600" b="1" noProof="1">
                <a:solidFill>
                  <a:srgbClr val="FF0000"/>
                </a:solidFill>
              </a:rPr>
              <a:t>ariff</a:t>
            </a:r>
            <a:r>
              <a:rPr lang="en-US" altLang="en-US" sz="2600" b="1" dirty="0">
                <a:solidFill>
                  <a:srgbClr val="FF0000"/>
                </a:solidFill>
              </a:rPr>
              <a:t> barrier</a:t>
            </a:r>
            <a:r>
              <a:rPr lang="en-US" altLang="en-US" noProof="1"/>
              <a:t> </a:t>
            </a:r>
            <a:r>
              <a:rPr lang="en-US" altLang="en-US" dirty="0"/>
              <a:t>is any action other than a tariff </a:t>
            </a:r>
            <a:r>
              <a:rPr lang="en-US" altLang="en-US" noProof="1"/>
              <a:t>that </a:t>
            </a:r>
            <a:r>
              <a:rPr lang="en-US" altLang="en-US" dirty="0"/>
              <a:t>restricts </a:t>
            </a:r>
            <a:r>
              <a:rPr lang="en-US" altLang="en-US" noProof="1"/>
              <a:t>international </a:t>
            </a:r>
            <a:r>
              <a:rPr lang="en-US" altLang="en-US" dirty="0"/>
              <a:t>trade</a:t>
            </a:r>
            <a:r>
              <a:rPr lang="en-US" altLang="en-US" noProof="1"/>
              <a:t>.</a:t>
            </a:r>
            <a:r>
              <a:rPr lang="en-US" altLang="en-US" dirty="0"/>
              <a:t> For example, a quota.</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1397">
                                            <p:txEl>
                                              <p:pRg st="1" end="1"/>
                                            </p:txEl>
                                          </p:spTgt>
                                        </p:tgtEl>
                                        <p:attrNameLst>
                                          <p:attrName>style.visibility</p:attrName>
                                        </p:attrNameLst>
                                      </p:cBhvr>
                                      <p:to>
                                        <p:strVal val="visible"/>
                                      </p:to>
                                    </p:set>
                                    <p:animEffect transition="in" filter="wipe(left)">
                                      <p:cBhvr>
                                        <p:cTn id="7" dur="500"/>
                                        <p:tgtEl>
                                          <p:spTgt spid="57139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1397">
                                            <p:txEl>
                                              <p:pRg st="2" end="2"/>
                                            </p:txEl>
                                          </p:spTgt>
                                        </p:tgtEl>
                                        <p:attrNameLst>
                                          <p:attrName>style.visibility</p:attrName>
                                        </p:attrNameLst>
                                      </p:cBhvr>
                                      <p:to>
                                        <p:strVal val="visible"/>
                                      </p:to>
                                    </p:set>
                                    <p:animEffect transition="in" filter="wipe(left)">
                                      <p:cBhvr>
                                        <p:cTn id="12" dur="500"/>
                                        <p:tgtEl>
                                          <p:spTgt spid="57139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1397">
                                            <p:txEl>
                                              <p:pRg st="3" end="3"/>
                                            </p:txEl>
                                          </p:spTgt>
                                        </p:tgtEl>
                                        <p:attrNameLst>
                                          <p:attrName>style.visibility</p:attrName>
                                        </p:attrNameLst>
                                      </p:cBhvr>
                                      <p:to>
                                        <p:strVal val="visible"/>
                                      </p:to>
                                    </p:set>
                                    <p:animEffect transition="in" filter="wipe(left)">
                                      <p:cBhvr>
                                        <p:cTn id="17" dur="500"/>
                                        <p:tgtEl>
                                          <p:spTgt spid="57139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1397">
                                            <p:txEl>
                                              <p:pRg st="4" end="4"/>
                                            </p:txEl>
                                          </p:spTgt>
                                        </p:tgtEl>
                                        <p:attrNameLst>
                                          <p:attrName>style.visibility</p:attrName>
                                        </p:attrNameLst>
                                      </p:cBhvr>
                                      <p:to>
                                        <p:strVal val="visible"/>
                                      </p:to>
                                    </p:set>
                                    <p:animEffect transition="in" filter="wipe(left)">
                                      <p:cBhvr>
                                        <p:cTn id="22" dur="500"/>
                                        <p:tgtEl>
                                          <p:spTgt spid="5713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7" grpId="0" build="p" bldLvl="5"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Text Box 2"/>
          <p:cNvSpPr txBox="1">
            <a:spLocks noChangeArrowheads="1"/>
          </p:cNvSpPr>
          <p:nvPr/>
        </p:nvSpPr>
        <p:spPr bwMode="auto">
          <a:xfrm>
            <a:off x="228600" y="304800"/>
            <a:ext cx="7086600" cy="584775"/>
          </a:xfrm>
          <a:prstGeom prst="rect">
            <a:avLst/>
          </a:prstGeom>
          <a:noFill/>
          <a:ln w="9525">
            <a:noFill/>
            <a:miter lim="800000"/>
            <a:headEnd/>
            <a:tailEnd/>
          </a:ln>
          <a:effectLst/>
        </p:spPr>
        <p:txBody>
          <a:bodyPr wrap="square">
            <a:spAutoFit/>
          </a:bodyPr>
          <a:lstStyle/>
          <a:p>
            <a:r>
              <a:rPr lang="en-US" altLang="en-US" sz="3200" b="1" dirty="0">
                <a:solidFill>
                  <a:srgbClr val="992505"/>
                </a:solidFill>
              </a:rPr>
              <a:t>The History of the U.S. Tariff</a:t>
            </a:r>
            <a:endParaRPr lang="en-US" altLang="en-US" sz="3200" dirty="0">
              <a:solidFill>
                <a:srgbClr val="992505"/>
              </a:solidFill>
              <a:latin typeface="Charcoal" charset="0"/>
            </a:endParaRPr>
          </a:p>
        </p:txBody>
      </p:sp>
      <p:sp>
        <p:nvSpPr>
          <p:cNvPr id="694275" name="Text Box 3"/>
          <p:cNvSpPr txBox="1">
            <a:spLocks noChangeArrowheads="1"/>
          </p:cNvSpPr>
          <p:nvPr/>
        </p:nvSpPr>
        <p:spPr bwMode="auto">
          <a:xfrm>
            <a:off x="3429000" y="5410200"/>
            <a:ext cx="5400675" cy="822325"/>
          </a:xfrm>
          <a:prstGeom prst="rect">
            <a:avLst/>
          </a:prstGeom>
          <a:noFill/>
          <a:ln w="9525">
            <a:noFill/>
            <a:miter lim="800000"/>
            <a:headEnd/>
            <a:tailEnd/>
          </a:ln>
          <a:effectLst/>
        </p:spPr>
        <p:txBody>
          <a:bodyPr>
            <a:spAutoFit/>
          </a:bodyPr>
          <a:lstStyle/>
          <a:p>
            <a:r>
              <a:rPr lang="en-US" altLang="en-US"/>
              <a:t>U.S. tariffs today are modest in comparison with their historical levels.</a:t>
            </a:r>
          </a:p>
        </p:txBody>
      </p:sp>
      <p:sp>
        <p:nvSpPr>
          <p:cNvPr id="694276" name="Text Box 4"/>
          <p:cNvSpPr txBox="1">
            <a:spLocks noChangeArrowheads="1"/>
          </p:cNvSpPr>
          <p:nvPr/>
        </p:nvSpPr>
        <p:spPr bwMode="auto">
          <a:xfrm>
            <a:off x="228600" y="1600200"/>
            <a:ext cx="2819400" cy="3939540"/>
          </a:xfrm>
          <a:prstGeom prst="rect">
            <a:avLst/>
          </a:prstGeom>
          <a:noFill/>
          <a:ln w="9525">
            <a:noFill/>
            <a:miter lim="800000"/>
            <a:headEnd/>
            <a:tailEnd/>
          </a:ln>
          <a:effectLst/>
        </p:spPr>
        <p:txBody>
          <a:bodyPr>
            <a:spAutoFit/>
          </a:bodyPr>
          <a:lstStyle/>
          <a:p>
            <a:pPr>
              <a:spcBef>
                <a:spcPct val="50000"/>
              </a:spcBef>
            </a:pPr>
            <a:r>
              <a:rPr lang="en-US" altLang="en-US" sz="2000" dirty="0"/>
              <a:t>The figure shows the average tariff rate—total tariffs as a percentage of total imports.</a:t>
            </a:r>
          </a:p>
          <a:p>
            <a:pPr>
              <a:spcBef>
                <a:spcPct val="50000"/>
              </a:spcBef>
            </a:pPr>
            <a:r>
              <a:rPr lang="en-US" altLang="en-US" sz="2000" dirty="0"/>
              <a:t>The United States is member of the WTO and GATT, and party to many trade agreements with individual countries or regions.</a:t>
            </a:r>
          </a:p>
        </p:txBody>
      </p:sp>
      <p:pic>
        <p:nvPicPr>
          <p:cNvPr id="694277" name="Picture 5" descr="eop0901a"/>
          <p:cNvPicPr>
            <a:picLocks noChangeAspect="1" noChangeArrowheads="1"/>
          </p:cNvPicPr>
          <p:nvPr/>
        </p:nvPicPr>
        <p:blipFill>
          <a:blip r:embed="rId3"/>
          <a:srcRect/>
          <a:stretch>
            <a:fillRect/>
          </a:stretch>
        </p:blipFill>
        <p:spPr bwMode="auto">
          <a:xfrm>
            <a:off x="3200400" y="1676400"/>
            <a:ext cx="5629275" cy="3368675"/>
          </a:xfrm>
          <a:prstGeom prst="rect">
            <a:avLst/>
          </a:prstGeom>
          <a:noFill/>
        </p:spPr>
      </p:pic>
      <p:pic>
        <p:nvPicPr>
          <p:cNvPr id="694278" name="Picture 6" descr="eop0901b"/>
          <p:cNvPicPr>
            <a:picLocks noChangeAspect="1" noChangeArrowheads="1"/>
          </p:cNvPicPr>
          <p:nvPr/>
        </p:nvPicPr>
        <p:blipFill>
          <a:blip r:embed="rId4"/>
          <a:srcRect/>
          <a:stretch>
            <a:fillRect/>
          </a:stretch>
        </p:blipFill>
        <p:spPr bwMode="auto">
          <a:xfrm>
            <a:off x="3200400" y="1676400"/>
            <a:ext cx="5629275" cy="3368675"/>
          </a:xfrm>
          <a:prstGeom prst="rect">
            <a:avLst/>
          </a:prstGeom>
          <a:noFill/>
        </p:spPr>
      </p:pic>
      <p:pic>
        <p:nvPicPr>
          <p:cNvPr id="694279" name="Picture 7" descr="eop0901c"/>
          <p:cNvPicPr>
            <a:picLocks noChangeAspect="1" noChangeArrowheads="1"/>
          </p:cNvPicPr>
          <p:nvPr/>
        </p:nvPicPr>
        <p:blipFill>
          <a:blip r:embed="rId5"/>
          <a:srcRect/>
          <a:stretch>
            <a:fillRect/>
          </a:stretch>
        </p:blipFill>
        <p:spPr bwMode="auto">
          <a:xfrm>
            <a:off x="3200400" y="1676400"/>
            <a:ext cx="5629275" cy="3368675"/>
          </a:xfrm>
          <a:prstGeom prst="rect">
            <a:avLst/>
          </a:prstGeom>
          <a:noFill/>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4276">
                                            <p:txEl>
                                              <p:pRg st="0" end="0"/>
                                            </p:txEl>
                                          </p:spTgt>
                                        </p:tgtEl>
                                        <p:attrNameLst>
                                          <p:attrName>style.visibility</p:attrName>
                                        </p:attrNameLst>
                                      </p:cBhvr>
                                      <p:to>
                                        <p:strVal val="visible"/>
                                      </p:to>
                                    </p:set>
                                    <p:animEffect transition="in" filter="wipe(left)">
                                      <p:cBhvr>
                                        <p:cTn id="7" dur="1000"/>
                                        <p:tgtEl>
                                          <p:spTgt spid="6942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94278"/>
                                        </p:tgtEl>
                                        <p:attrNameLst>
                                          <p:attrName>style.visibility</p:attrName>
                                        </p:attrNameLst>
                                      </p:cBhvr>
                                      <p:to>
                                        <p:strVal val="visible"/>
                                      </p:to>
                                    </p:set>
                                    <p:animEffect transition="in" filter="wipe(left)">
                                      <p:cBhvr>
                                        <p:cTn id="12" dur="1000"/>
                                        <p:tgtEl>
                                          <p:spTgt spid="69427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94279"/>
                                        </p:tgtEl>
                                        <p:attrNameLst>
                                          <p:attrName>style.visibility</p:attrName>
                                        </p:attrNameLst>
                                      </p:cBhvr>
                                      <p:to>
                                        <p:strVal val="visible"/>
                                      </p:to>
                                    </p:set>
                                    <p:animEffect transition="in" filter="fade">
                                      <p:cBhvr>
                                        <p:cTn id="16" dur="2000"/>
                                        <p:tgtEl>
                                          <p:spTgt spid="69427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94276">
                                            <p:txEl>
                                              <p:pRg st="1" end="1"/>
                                            </p:txEl>
                                          </p:spTgt>
                                        </p:tgtEl>
                                        <p:attrNameLst>
                                          <p:attrName>style.visibility</p:attrName>
                                        </p:attrNameLst>
                                      </p:cBhvr>
                                      <p:to>
                                        <p:strVal val="visible"/>
                                      </p:to>
                                    </p:set>
                                    <p:animEffect transition="in" filter="wipe(left)">
                                      <p:cBhvr>
                                        <p:cTn id="21" dur="1000"/>
                                        <p:tgtEl>
                                          <p:spTgt spid="69427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94275"/>
                                        </p:tgtEl>
                                        <p:attrNameLst>
                                          <p:attrName>style.visibility</p:attrName>
                                        </p:attrNameLst>
                                      </p:cBhvr>
                                      <p:to>
                                        <p:strVal val="visible"/>
                                      </p:to>
                                    </p:set>
                                    <p:animEffect transition="in" filter="wipe(left)">
                                      <p:cBhvr>
                                        <p:cTn id="26" dur="500"/>
                                        <p:tgtEl>
                                          <p:spTgt spid="69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275" grpId="0" autoUpdateAnimBg="0"/>
      <p:bldP spid="694276"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6" name="Text Box 10"/>
          <p:cNvSpPr txBox="1">
            <a:spLocks noChangeArrowheads="1"/>
          </p:cNvSpPr>
          <p:nvPr/>
        </p:nvSpPr>
        <p:spPr bwMode="auto">
          <a:xfrm>
            <a:off x="304800" y="1828800"/>
            <a:ext cx="4114800" cy="822325"/>
          </a:xfrm>
          <a:prstGeom prst="rect">
            <a:avLst/>
          </a:prstGeom>
          <a:noFill/>
          <a:ln w="9525">
            <a:noFill/>
            <a:miter lim="800000"/>
            <a:headEnd/>
            <a:tailEnd/>
          </a:ln>
          <a:effectLst/>
        </p:spPr>
        <p:txBody>
          <a:bodyPr>
            <a:spAutoFit/>
          </a:bodyPr>
          <a:lstStyle/>
          <a:p>
            <a:pPr marL="347663" indent="-347663"/>
            <a:r>
              <a:rPr lang="en-US" altLang="en-US" b="1"/>
              <a:t>1.</a:t>
            </a:r>
            <a:r>
              <a:rPr lang="en-US" altLang="en-US"/>
              <a:t>The world price of a T-shirt is $5.</a:t>
            </a:r>
          </a:p>
        </p:txBody>
      </p:sp>
      <p:sp>
        <p:nvSpPr>
          <p:cNvPr id="577549" name="Rectangle 13"/>
          <p:cNvSpPr>
            <a:spLocks noGrp="1" noChangeArrowheads="1"/>
          </p:cNvSpPr>
          <p:nvPr>
            <p:ph type="title"/>
          </p:nvPr>
        </p:nvSpPr>
        <p:spPr/>
        <p:txBody>
          <a:bodyPr/>
          <a:lstStyle/>
          <a:p>
            <a:r>
              <a:rPr lang="en-US" dirty="0" smtClean="0"/>
              <a:t>TRADE RESTRICTIONS - TARIFF</a:t>
            </a:r>
            <a:endParaRPr lang="en-US" dirty="0"/>
          </a:p>
        </p:txBody>
      </p:sp>
      <p:sp>
        <p:nvSpPr>
          <p:cNvPr id="577551" name="Text Box 15"/>
          <p:cNvSpPr txBox="1">
            <a:spLocks noChangeArrowheads="1"/>
          </p:cNvSpPr>
          <p:nvPr/>
        </p:nvSpPr>
        <p:spPr bwMode="auto">
          <a:xfrm>
            <a:off x="304800" y="2743200"/>
            <a:ext cx="4419600" cy="1187450"/>
          </a:xfrm>
          <a:prstGeom prst="rect">
            <a:avLst/>
          </a:prstGeom>
          <a:noFill/>
          <a:ln w="9525">
            <a:noFill/>
            <a:miter lim="800000"/>
            <a:headEnd/>
            <a:tailEnd/>
          </a:ln>
          <a:effectLst/>
        </p:spPr>
        <p:txBody>
          <a:bodyPr>
            <a:spAutoFit/>
          </a:bodyPr>
          <a:lstStyle/>
          <a:p>
            <a:pPr marL="347663" indent="-347663"/>
            <a:r>
              <a:rPr lang="en-US" altLang="en-US" b="1"/>
              <a:t>2.</a:t>
            </a:r>
            <a:r>
              <a:rPr lang="en-US" altLang="en-US"/>
              <a:t> With free international trade, Americans buy 50 million T-shirts a year.</a:t>
            </a:r>
          </a:p>
        </p:txBody>
      </p:sp>
      <p:sp>
        <p:nvSpPr>
          <p:cNvPr id="577552" name="Text Box 16"/>
          <p:cNvSpPr txBox="1">
            <a:spLocks noChangeArrowheads="1"/>
          </p:cNvSpPr>
          <p:nvPr/>
        </p:nvSpPr>
        <p:spPr bwMode="auto">
          <a:xfrm>
            <a:off x="304800" y="5121275"/>
            <a:ext cx="4419600" cy="822325"/>
          </a:xfrm>
          <a:prstGeom prst="rect">
            <a:avLst/>
          </a:prstGeom>
          <a:noFill/>
          <a:ln w="9525">
            <a:noFill/>
            <a:miter lim="800000"/>
            <a:headEnd/>
            <a:tailEnd/>
          </a:ln>
          <a:effectLst/>
        </p:spPr>
        <p:txBody>
          <a:bodyPr>
            <a:spAutoFit/>
          </a:bodyPr>
          <a:lstStyle/>
          <a:p>
            <a:r>
              <a:rPr lang="en-US" altLang="en-US"/>
              <a:t>Suppose that the United States put a tariff on imported T-shirts.</a:t>
            </a:r>
          </a:p>
        </p:txBody>
      </p:sp>
      <p:sp>
        <p:nvSpPr>
          <p:cNvPr id="577553" name="Text Box 17"/>
          <p:cNvSpPr txBox="1">
            <a:spLocks noChangeArrowheads="1"/>
          </p:cNvSpPr>
          <p:nvPr/>
        </p:nvSpPr>
        <p:spPr bwMode="auto">
          <a:xfrm>
            <a:off x="304800" y="3962400"/>
            <a:ext cx="4602163" cy="1187450"/>
          </a:xfrm>
          <a:prstGeom prst="rect">
            <a:avLst/>
          </a:prstGeom>
          <a:noFill/>
          <a:ln w="9525">
            <a:noFill/>
            <a:miter lim="800000"/>
            <a:headEnd/>
            <a:tailEnd/>
          </a:ln>
          <a:effectLst/>
        </p:spPr>
        <p:txBody>
          <a:bodyPr>
            <a:spAutoFit/>
          </a:bodyPr>
          <a:lstStyle/>
          <a:p>
            <a:pPr marL="347663" indent="-347663"/>
            <a:r>
              <a:rPr lang="en-US" altLang="en-US" b="1"/>
              <a:t>3.</a:t>
            </a:r>
            <a:r>
              <a:rPr lang="en-US" altLang="en-US"/>
              <a:t> The United States produces no T-shirts, so 50 million shirts are imported.</a:t>
            </a:r>
          </a:p>
        </p:txBody>
      </p:sp>
      <p:pic>
        <p:nvPicPr>
          <p:cNvPr id="577554" name="Picture 18" descr="fig2005aa"/>
          <p:cNvPicPr>
            <a:picLocks noChangeAspect="1" noChangeArrowheads="1"/>
          </p:cNvPicPr>
          <p:nvPr/>
        </p:nvPicPr>
        <p:blipFill>
          <a:blip r:embed="rId3"/>
          <a:srcRect/>
          <a:stretch>
            <a:fillRect/>
          </a:stretch>
        </p:blipFill>
        <p:spPr bwMode="auto">
          <a:xfrm>
            <a:off x="4746625" y="2057400"/>
            <a:ext cx="4124325" cy="4495800"/>
          </a:xfrm>
          <a:prstGeom prst="rect">
            <a:avLst/>
          </a:prstGeom>
          <a:noFill/>
        </p:spPr>
      </p:pic>
      <p:pic>
        <p:nvPicPr>
          <p:cNvPr id="577555" name="Picture 19" descr="fig2005ab"/>
          <p:cNvPicPr>
            <a:picLocks noChangeAspect="1" noChangeArrowheads="1"/>
          </p:cNvPicPr>
          <p:nvPr/>
        </p:nvPicPr>
        <p:blipFill>
          <a:blip r:embed="rId4"/>
          <a:srcRect/>
          <a:stretch>
            <a:fillRect/>
          </a:stretch>
        </p:blipFill>
        <p:spPr bwMode="auto">
          <a:xfrm>
            <a:off x="4746625" y="2057400"/>
            <a:ext cx="4124325" cy="4495800"/>
          </a:xfrm>
          <a:prstGeom prst="rect">
            <a:avLst/>
          </a:prstGeom>
          <a:noFill/>
        </p:spPr>
      </p:pic>
      <p:pic>
        <p:nvPicPr>
          <p:cNvPr id="577556" name="Picture 20" descr="fig2005ac"/>
          <p:cNvPicPr>
            <a:picLocks noChangeAspect="1" noChangeArrowheads="1"/>
          </p:cNvPicPr>
          <p:nvPr/>
        </p:nvPicPr>
        <p:blipFill>
          <a:blip r:embed="rId5"/>
          <a:srcRect/>
          <a:stretch>
            <a:fillRect/>
          </a:stretch>
        </p:blipFill>
        <p:spPr bwMode="auto">
          <a:xfrm>
            <a:off x="4746625" y="2057400"/>
            <a:ext cx="4124325" cy="4495800"/>
          </a:xfrm>
          <a:prstGeom prst="rect">
            <a:avLst/>
          </a:prstGeom>
          <a:noFill/>
        </p:spPr>
      </p:pic>
      <p:pic>
        <p:nvPicPr>
          <p:cNvPr id="577557" name="Picture 21" descr="fig2005ad"/>
          <p:cNvPicPr>
            <a:picLocks noChangeAspect="1" noChangeArrowheads="1"/>
          </p:cNvPicPr>
          <p:nvPr/>
        </p:nvPicPr>
        <p:blipFill>
          <a:blip r:embed="rId6"/>
          <a:srcRect/>
          <a:stretch>
            <a:fillRect/>
          </a:stretch>
        </p:blipFill>
        <p:spPr bwMode="auto">
          <a:xfrm>
            <a:off x="4746625" y="2057400"/>
            <a:ext cx="4124325" cy="4495800"/>
          </a:xfrm>
          <a:prstGeom prst="rect">
            <a:avLst/>
          </a:prstGeom>
          <a:noFill/>
        </p:spPr>
      </p:pic>
      <p:pic>
        <p:nvPicPr>
          <p:cNvPr id="577558" name="Picture 22" descr="fig2005ae"/>
          <p:cNvPicPr>
            <a:picLocks noChangeAspect="1" noChangeArrowheads="1"/>
          </p:cNvPicPr>
          <p:nvPr/>
        </p:nvPicPr>
        <p:blipFill>
          <a:blip r:embed="rId7"/>
          <a:srcRect/>
          <a:stretch>
            <a:fillRect/>
          </a:stretch>
        </p:blipFill>
        <p:spPr bwMode="auto">
          <a:xfrm>
            <a:off x="4791075" y="2057400"/>
            <a:ext cx="4124325" cy="4495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7546"/>
                                        </p:tgtEl>
                                        <p:attrNameLst>
                                          <p:attrName>style.visibility</p:attrName>
                                        </p:attrNameLst>
                                      </p:cBhvr>
                                      <p:to>
                                        <p:strVal val="visible"/>
                                      </p:to>
                                    </p:set>
                                    <p:animEffect transition="in" filter="wipe(left)">
                                      <p:cBhvr>
                                        <p:cTn id="7" dur="500"/>
                                        <p:tgtEl>
                                          <p:spTgt spid="5775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77555"/>
                                        </p:tgtEl>
                                        <p:attrNameLst>
                                          <p:attrName>style.visibility</p:attrName>
                                        </p:attrNameLst>
                                      </p:cBhvr>
                                      <p:to>
                                        <p:strVal val="visible"/>
                                      </p:to>
                                    </p:set>
                                    <p:animEffect transition="in" filter="wipe(left)">
                                      <p:cBhvr>
                                        <p:cTn id="11" dur="1000"/>
                                        <p:tgtEl>
                                          <p:spTgt spid="57755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77551"/>
                                        </p:tgtEl>
                                        <p:attrNameLst>
                                          <p:attrName>style.visibility</p:attrName>
                                        </p:attrNameLst>
                                      </p:cBhvr>
                                      <p:to>
                                        <p:strVal val="visible"/>
                                      </p:to>
                                    </p:set>
                                    <p:animEffect transition="in" filter="wipe(left)">
                                      <p:cBhvr>
                                        <p:cTn id="16" dur="500"/>
                                        <p:tgtEl>
                                          <p:spTgt spid="57755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77556"/>
                                        </p:tgtEl>
                                        <p:attrNameLst>
                                          <p:attrName>style.visibility</p:attrName>
                                        </p:attrNameLst>
                                      </p:cBhvr>
                                      <p:to>
                                        <p:strVal val="visible"/>
                                      </p:to>
                                    </p:set>
                                    <p:animEffect transition="in" filter="fade">
                                      <p:cBhvr>
                                        <p:cTn id="20" dur="1000"/>
                                        <p:tgtEl>
                                          <p:spTgt spid="57755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77553"/>
                                        </p:tgtEl>
                                        <p:attrNameLst>
                                          <p:attrName>style.visibility</p:attrName>
                                        </p:attrNameLst>
                                      </p:cBhvr>
                                      <p:to>
                                        <p:strVal val="visible"/>
                                      </p:to>
                                    </p:set>
                                    <p:animEffect transition="in" filter="wipe(left)">
                                      <p:cBhvr>
                                        <p:cTn id="25" dur="500"/>
                                        <p:tgtEl>
                                          <p:spTgt spid="577553"/>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577557"/>
                                        </p:tgtEl>
                                        <p:attrNameLst>
                                          <p:attrName>style.visibility</p:attrName>
                                        </p:attrNameLst>
                                      </p:cBhvr>
                                      <p:to>
                                        <p:strVal val="visible"/>
                                      </p:to>
                                    </p:set>
                                    <p:animEffect transition="in" filter="fade">
                                      <p:cBhvr>
                                        <p:cTn id="29" dur="1000"/>
                                        <p:tgtEl>
                                          <p:spTgt spid="577557"/>
                                        </p:tgtEl>
                                      </p:cBhvr>
                                    </p:animEffect>
                                  </p:childTnLst>
                                </p:cTn>
                              </p:par>
                            </p:childTnLst>
                          </p:cTn>
                        </p:par>
                        <p:par>
                          <p:cTn id="30" fill="hold">
                            <p:stCondLst>
                              <p:cond delay="1500"/>
                            </p:stCondLst>
                            <p:childTnLst>
                              <p:par>
                                <p:cTn id="31" presetID="16" presetClass="entr" presetSubtype="37" fill="hold" nodeType="afterEffect">
                                  <p:stCondLst>
                                    <p:cond delay="0"/>
                                  </p:stCondLst>
                                  <p:childTnLst>
                                    <p:set>
                                      <p:cBhvr>
                                        <p:cTn id="32" dur="1" fill="hold">
                                          <p:stCondLst>
                                            <p:cond delay="0"/>
                                          </p:stCondLst>
                                        </p:cTn>
                                        <p:tgtEl>
                                          <p:spTgt spid="577558"/>
                                        </p:tgtEl>
                                        <p:attrNameLst>
                                          <p:attrName>style.visibility</p:attrName>
                                        </p:attrNameLst>
                                      </p:cBhvr>
                                      <p:to>
                                        <p:strVal val="visible"/>
                                      </p:to>
                                    </p:set>
                                    <p:animEffect transition="in" filter="barn(outVertical)">
                                      <p:cBhvr>
                                        <p:cTn id="33" dur="1000"/>
                                        <p:tgtEl>
                                          <p:spTgt spid="57755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77552"/>
                                        </p:tgtEl>
                                        <p:attrNameLst>
                                          <p:attrName>style.visibility</p:attrName>
                                        </p:attrNameLst>
                                      </p:cBhvr>
                                      <p:to>
                                        <p:strVal val="visible"/>
                                      </p:to>
                                    </p:set>
                                    <p:animEffect transition="in" filter="wipe(left)">
                                      <p:cBhvr>
                                        <p:cTn id="38" dur="500"/>
                                        <p:tgtEl>
                                          <p:spTgt spid="577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46" grpId="0" autoUpdateAnimBg="0"/>
      <p:bldP spid="577551" grpId="0" autoUpdateAnimBg="0"/>
      <p:bldP spid="577552" grpId="0" autoUpdateAnimBg="0"/>
      <p:bldP spid="577553"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Text Box 2"/>
          <p:cNvSpPr txBox="1">
            <a:spLocks noChangeArrowheads="1"/>
          </p:cNvSpPr>
          <p:nvPr/>
        </p:nvSpPr>
        <p:spPr bwMode="auto">
          <a:xfrm>
            <a:off x="193675" y="4581525"/>
            <a:ext cx="3657600" cy="1552575"/>
          </a:xfrm>
          <a:prstGeom prst="rect">
            <a:avLst/>
          </a:prstGeom>
          <a:noFill/>
          <a:ln w="9525">
            <a:noFill/>
            <a:miter lim="800000"/>
            <a:headEnd/>
            <a:tailEnd/>
          </a:ln>
          <a:effectLst/>
        </p:spPr>
        <p:txBody>
          <a:bodyPr>
            <a:spAutoFit/>
          </a:bodyPr>
          <a:lstStyle/>
          <a:p>
            <a:r>
              <a:rPr lang="en-US" altLang="en-US"/>
              <a:t>So with a 50 percent tariff on T-shirts, the price in the United States rises from $5 to $7.50.</a:t>
            </a:r>
          </a:p>
        </p:txBody>
      </p:sp>
      <p:sp>
        <p:nvSpPr>
          <p:cNvPr id="597012" name="Rectangle 20"/>
          <p:cNvSpPr>
            <a:spLocks noGrp="1" noChangeArrowheads="1"/>
          </p:cNvSpPr>
          <p:nvPr>
            <p:ph type="title"/>
          </p:nvPr>
        </p:nvSpPr>
        <p:spPr/>
        <p:txBody>
          <a:bodyPr/>
          <a:lstStyle/>
          <a:p>
            <a:r>
              <a:rPr lang="en-US" dirty="0" smtClean="0"/>
              <a:t>TRADE RESTRICTIONS-TARIFF</a:t>
            </a:r>
            <a:endParaRPr lang="en-US" dirty="0"/>
          </a:p>
        </p:txBody>
      </p:sp>
      <p:pic>
        <p:nvPicPr>
          <p:cNvPr id="597018" name="Picture 26" descr="fig2005ba"/>
          <p:cNvPicPr>
            <a:picLocks noChangeAspect="1" noChangeArrowheads="1"/>
          </p:cNvPicPr>
          <p:nvPr/>
        </p:nvPicPr>
        <p:blipFill>
          <a:blip r:embed="rId3"/>
          <a:srcRect/>
          <a:stretch>
            <a:fillRect/>
          </a:stretch>
        </p:blipFill>
        <p:spPr bwMode="auto">
          <a:xfrm>
            <a:off x="4152900" y="2033588"/>
            <a:ext cx="4797425" cy="4506912"/>
          </a:xfrm>
          <a:prstGeom prst="rect">
            <a:avLst/>
          </a:prstGeom>
          <a:noFill/>
        </p:spPr>
      </p:pic>
      <p:pic>
        <p:nvPicPr>
          <p:cNvPr id="597019" name="Picture 27" descr="fig2005bb"/>
          <p:cNvPicPr>
            <a:picLocks noChangeAspect="1" noChangeArrowheads="1"/>
          </p:cNvPicPr>
          <p:nvPr/>
        </p:nvPicPr>
        <p:blipFill>
          <a:blip r:embed="rId4"/>
          <a:srcRect/>
          <a:stretch>
            <a:fillRect/>
          </a:stretch>
        </p:blipFill>
        <p:spPr bwMode="auto">
          <a:xfrm>
            <a:off x="4152900" y="2033588"/>
            <a:ext cx="4797425" cy="4506912"/>
          </a:xfrm>
          <a:prstGeom prst="rect">
            <a:avLst/>
          </a:prstGeom>
          <a:noFill/>
        </p:spPr>
      </p:pic>
      <p:pic>
        <p:nvPicPr>
          <p:cNvPr id="597020" name="Picture 28" descr="fig2005bc"/>
          <p:cNvPicPr>
            <a:picLocks noChangeAspect="1" noChangeArrowheads="1"/>
          </p:cNvPicPr>
          <p:nvPr/>
        </p:nvPicPr>
        <p:blipFill>
          <a:blip r:embed="rId5"/>
          <a:srcRect/>
          <a:stretch>
            <a:fillRect/>
          </a:stretch>
        </p:blipFill>
        <p:spPr bwMode="auto">
          <a:xfrm>
            <a:off x="4152900" y="2033588"/>
            <a:ext cx="4797425" cy="4506912"/>
          </a:xfrm>
          <a:prstGeom prst="rect">
            <a:avLst/>
          </a:prstGeom>
          <a:noFill/>
        </p:spPr>
      </p:pic>
      <p:sp>
        <p:nvSpPr>
          <p:cNvPr id="597024" name="Text Box 32"/>
          <p:cNvSpPr txBox="1">
            <a:spLocks noChangeArrowheads="1"/>
          </p:cNvSpPr>
          <p:nvPr/>
        </p:nvSpPr>
        <p:spPr bwMode="auto">
          <a:xfrm>
            <a:off x="300038" y="1778000"/>
            <a:ext cx="3657600" cy="1552575"/>
          </a:xfrm>
          <a:prstGeom prst="rect">
            <a:avLst/>
          </a:prstGeom>
          <a:noFill/>
          <a:ln w="9525">
            <a:noFill/>
            <a:miter lim="800000"/>
            <a:headEnd/>
            <a:tailEnd/>
          </a:ln>
          <a:effectLst/>
        </p:spPr>
        <p:txBody>
          <a:bodyPr>
            <a:spAutoFit/>
          </a:bodyPr>
          <a:lstStyle/>
          <a:p>
            <a:pPr defTabSz="341313"/>
            <a:r>
              <a:rPr lang="en-US" altLang="en-US"/>
              <a:t>With a tariff, </a:t>
            </a:r>
          </a:p>
          <a:p>
            <a:pPr defTabSz="341313"/>
            <a:endParaRPr lang="en-US" altLang="en-US"/>
          </a:p>
          <a:p>
            <a:pPr defTabSz="341313"/>
            <a:r>
              <a:rPr lang="en-US" altLang="en-US" b="1"/>
              <a:t>1.</a:t>
            </a:r>
            <a:r>
              <a:rPr lang="en-US" altLang="en-US"/>
              <a:t> The domestic price 	equals</a:t>
            </a:r>
          </a:p>
        </p:txBody>
      </p:sp>
      <p:sp>
        <p:nvSpPr>
          <p:cNvPr id="597025" name="Text Box 33"/>
          <p:cNvSpPr txBox="1">
            <a:spLocks noChangeArrowheads="1"/>
          </p:cNvSpPr>
          <p:nvPr/>
        </p:nvSpPr>
        <p:spPr bwMode="auto">
          <a:xfrm>
            <a:off x="309563" y="3355975"/>
            <a:ext cx="3657600" cy="457200"/>
          </a:xfrm>
          <a:prstGeom prst="rect">
            <a:avLst/>
          </a:prstGeom>
          <a:noFill/>
          <a:ln w="9525">
            <a:noFill/>
            <a:miter lim="800000"/>
            <a:headEnd/>
            <a:tailEnd/>
          </a:ln>
          <a:effectLst/>
        </p:spPr>
        <p:txBody>
          <a:bodyPr>
            <a:spAutoFit/>
          </a:bodyPr>
          <a:lstStyle/>
          <a:p>
            <a:pPr defTabSz="341313"/>
            <a:r>
              <a:rPr lang="en-US" altLang="en-US" b="1"/>
              <a:t>2.</a:t>
            </a:r>
            <a:r>
              <a:rPr lang="en-US" altLang="en-US"/>
              <a:t> The world price plus 	</a:t>
            </a:r>
          </a:p>
        </p:txBody>
      </p:sp>
      <p:sp>
        <p:nvSpPr>
          <p:cNvPr id="597026" name="Text Box 34"/>
          <p:cNvSpPr txBox="1">
            <a:spLocks noChangeArrowheads="1"/>
          </p:cNvSpPr>
          <p:nvPr/>
        </p:nvSpPr>
        <p:spPr bwMode="auto">
          <a:xfrm>
            <a:off x="309563" y="3989388"/>
            <a:ext cx="3657600" cy="457200"/>
          </a:xfrm>
          <a:prstGeom prst="rect">
            <a:avLst/>
          </a:prstGeom>
          <a:noFill/>
          <a:ln w="9525">
            <a:noFill/>
            <a:miter lim="800000"/>
            <a:headEnd/>
            <a:tailEnd/>
          </a:ln>
          <a:effectLst/>
        </p:spPr>
        <p:txBody>
          <a:bodyPr>
            <a:spAutoFit/>
          </a:bodyPr>
          <a:lstStyle/>
          <a:p>
            <a:r>
              <a:rPr lang="en-US" altLang="en-US" b="1"/>
              <a:t>3.</a:t>
            </a:r>
            <a:r>
              <a:rPr lang="en-US" altLang="en-US"/>
              <a:t> The tariff.</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7024">
                                            <p:txEl>
                                              <p:pRg st="2" end="2"/>
                                            </p:txEl>
                                          </p:spTgt>
                                        </p:tgtEl>
                                        <p:attrNameLst>
                                          <p:attrName>style.visibility</p:attrName>
                                        </p:attrNameLst>
                                      </p:cBhvr>
                                      <p:to>
                                        <p:strVal val="visible"/>
                                      </p:to>
                                    </p:set>
                                    <p:animEffect transition="in" filter="wipe(left)">
                                      <p:cBhvr>
                                        <p:cTn id="7" dur="500"/>
                                        <p:tgtEl>
                                          <p:spTgt spid="597024">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97019"/>
                                        </p:tgtEl>
                                        <p:attrNameLst>
                                          <p:attrName>style.visibility</p:attrName>
                                        </p:attrNameLst>
                                      </p:cBhvr>
                                      <p:to>
                                        <p:strVal val="visible"/>
                                      </p:to>
                                    </p:set>
                                    <p:animEffect transition="in" filter="wipe(left)">
                                      <p:cBhvr>
                                        <p:cTn id="11" dur="1000"/>
                                        <p:tgtEl>
                                          <p:spTgt spid="597019"/>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97020"/>
                                        </p:tgtEl>
                                        <p:attrNameLst>
                                          <p:attrName>style.visibility</p:attrName>
                                        </p:attrNameLst>
                                      </p:cBhvr>
                                      <p:to>
                                        <p:strVal val="visible"/>
                                      </p:to>
                                    </p:set>
                                    <p:animEffect transition="in" filter="wipe(down)">
                                      <p:cBhvr>
                                        <p:cTn id="15" dur="1000"/>
                                        <p:tgtEl>
                                          <p:spTgt spid="5970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96994"/>
                                        </p:tgtEl>
                                        <p:attrNameLst>
                                          <p:attrName>style.visibility</p:attrName>
                                        </p:attrNameLst>
                                      </p:cBhvr>
                                      <p:to>
                                        <p:strVal val="visible"/>
                                      </p:to>
                                    </p:set>
                                    <p:animEffect transition="in" filter="wipe(left)">
                                      <p:cBhvr>
                                        <p:cTn id="20" dur="1000"/>
                                        <p:tgtEl>
                                          <p:spTgt spid="596994"/>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597025"/>
                                        </p:tgtEl>
                                        <p:attrNameLst>
                                          <p:attrName>style.visibility</p:attrName>
                                        </p:attrNameLst>
                                      </p:cBhvr>
                                      <p:to>
                                        <p:strVal val="visible"/>
                                      </p:to>
                                    </p:set>
                                    <p:animEffect transition="in" filter="wipe(left)">
                                      <p:cBhvr>
                                        <p:cTn id="24" dur="500"/>
                                        <p:tgtEl>
                                          <p:spTgt spid="597025"/>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597026"/>
                                        </p:tgtEl>
                                        <p:attrNameLst>
                                          <p:attrName>style.visibility</p:attrName>
                                        </p:attrNameLst>
                                      </p:cBhvr>
                                      <p:to>
                                        <p:strVal val="visible"/>
                                      </p:to>
                                    </p:set>
                                    <p:animEffect transition="in" filter="wipe(left)">
                                      <p:cBhvr>
                                        <p:cTn id="28" dur="500"/>
                                        <p:tgtEl>
                                          <p:spTgt spid="597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4" grpId="0" autoUpdateAnimBg="0"/>
      <p:bldP spid="597024" grpId="0" build="p" autoUpdateAnimBg="0"/>
      <p:bldP spid="597025" grpId="0" autoUpdateAnimBg="0"/>
      <p:bldP spid="597026"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5" name="Rectangle 3"/>
          <p:cNvSpPr>
            <a:spLocks noGrp="1" noChangeArrowheads="1"/>
          </p:cNvSpPr>
          <p:nvPr>
            <p:ph type="title"/>
          </p:nvPr>
        </p:nvSpPr>
        <p:spPr/>
        <p:txBody>
          <a:bodyPr/>
          <a:lstStyle/>
          <a:p>
            <a:r>
              <a:rPr lang="en-US" dirty="0" smtClean="0"/>
              <a:t>TRADE RESTRICTIONS - TARIFF</a:t>
            </a:r>
            <a:endParaRPr lang="en-US" dirty="0"/>
          </a:p>
        </p:txBody>
      </p:sp>
      <p:sp>
        <p:nvSpPr>
          <p:cNvPr id="689156" name="Text Box 4"/>
          <p:cNvSpPr txBox="1">
            <a:spLocks noChangeArrowheads="1"/>
          </p:cNvSpPr>
          <p:nvPr/>
        </p:nvSpPr>
        <p:spPr bwMode="auto">
          <a:xfrm>
            <a:off x="304800" y="2162175"/>
            <a:ext cx="3657600" cy="822325"/>
          </a:xfrm>
          <a:prstGeom prst="rect">
            <a:avLst/>
          </a:prstGeom>
          <a:noFill/>
          <a:ln w="9525">
            <a:noFill/>
            <a:miter lim="800000"/>
            <a:headEnd/>
            <a:tailEnd/>
          </a:ln>
          <a:effectLst/>
        </p:spPr>
        <p:txBody>
          <a:bodyPr>
            <a:spAutoFit/>
          </a:bodyPr>
          <a:lstStyle/>
          <a:p>
            <a:pPr marL="347663" indent="-347663"/>
            <a:r>
              <a:rPr lang="en-US" altLang="en-US" b="1"/>
              <a:t>4.</a:t>
            </a:r>
            <a:r>
              <a:rPr lang="en-US" altLang="en-US"/>
              <a:t> Americans buy 25 million T-shirts a year.</a:t>
            </a:r>
          </a:p>
        </p:txBody>
      </p:sp>
      <p:sp>
        <p:nvSpPr>
          <p:cNvPr id="689157" name="Text Box 5"/>
          <p:cNvSpPr txBox="1">
            <a:spLocks noChangeArrowheads="1"/>
          </p:cNvSpPr>
          <p:nvPr/>
        </p:nvSpPr>
        <p:spPr bwMode="auto">
          <a:xfrm>
            <a:off x="304800" y="3278188"/>
            <a:ext cx="3657600" cy="1187450"/>
          </a:xfrm>
          <a:prstGeom prst="rect">
            <a:avLst/>
          </a:prstGeom>
          <a:noFill/>
          <a:ln w="9525">
            <a:noFill/>
            <a:miter lim="800000"/>
            <a:headEnd/>
            <a:tailEnd/>
          </a:ln>
          <a:effectLst/>
        </p:spPr>
        <p:txBody>
          <a:bodyPr>
            <a:spAutoFit/>
          </a:bodyPr>
          <a:lstStyle/>
          <a:p>
            <a:pPr marL="347663" indent="-347663"/>
            <a:r>
              <a:rPr lang="en-US" altLang="en-US" b="1"/>
              <a:t>5.</a:t>
            </a:r>
            <a:r>
              <a:rPr lang="en-US" altLang="en-US"/>
              <a:t> U.S. garment makers produce 10 million T-shirts a year</a:t>
            </a:r>
          </a:p>
        </p:txBody>
      </p:sp>
      <p:sp>
        <p:nvSpPr>
          <p:cNvPr id="689158" name="Text Box 6"/>
          <p:cNvSpPr txBox="1">
            <a:spLocks noChangeArrowheads="1"/>
          </p:cNvSpPr>
          <p:nvPr/>
        </p:nvSpPr>
        <p:spPr bwMode="auto">
          <a:xfrm>
            <a:off x="304800" y="4543425"/>
            <a:ext cx="3657600" cy="1917700"/>
          </a:xfrm>
          <a:prstGeom prst="rect">
            <a:avLst/>
          </a:prstGeom>
          <a:noFill/>
          <a:ln w="9525">
            <a:noFill/>
            <a:miter lim="800000"/>
            <a:headEnd/>
            <a:tailEnd/>
          </a:ln>
          <a:effectLst/>
        </p:spPr>
        <p:txBody>
          <a:bodyPr>
            <a:spAutoFit/>
          </a:bodyPr>
          <a:lstStyle/>
          <a:p>
            <a:pPr marL="347663" indent="-347663"/>
            <a:r>
              <a:rPr lang="en-US" altLang="en-US" b="1"/>
              <a:t>6.</a:t>
            </a:r>
            <a:r>
              <a:rPr lang="en-US" altLang="en-US"/>
              <a:t> Imports shrink to 15 million T-shirts a year and the government collects tariff revenue (purple area).</a:t>
            </a:r>
          </a:p>
        </p:txBody>
      </p:sp>
      <p:pic>
        <p:nvPicPr>
          <p:cNvPr id="689159" name="Picture 7" descr="fig2005ba"/>
          <p:cNvPicPr>
            <a:picLocks noChangeAspect="1" noChangeArrowheads="1"/>
          </p:cNvPicPr>
          <p:nvPr/>
        </p:nvPicPr>
        <p:blipFill>
          <a:blip r:embed="rId3"/>
          <a:srcRect/>
          <a:stretch>
            <a:fillRect/>
          </a:stretch>
        </p:blipFill>
        <p:spPr bwMode="auto">
          <a:xfrm>
            <a:off x="4152900" y="2033588"/>
            <a:ext cx="4797425" cy="4506912"/>
          </a:xfrm>
          <a:prstGeom prst="rect">
            <a:avLst/>
          </a:prstGeom>
          <a:noFill/>
        </p:spPr>
      </p:pic>
      <p:pic>
        <p:nvPicPr>
          <p:cNvPr id="689160" name="Picture 8" descr="fig2005bb"/>
          <p:cNvPicPr>
            <a:picLocks noChangeAspect="1" noChangeArrowheads="1"/>
          </p:cNvPicPr>
          <p:nvPr/>
        </p:nvPicPr>
        <p:blipFill>
          <a:blip r:embed="rId4"/>
          <a:srcRect/>
          <a:stretch>
            <a:fillRect/>
          </a:stretch>
        </p:blipFill>
        <p:spPr bwMode="auto">
          <a:xfrm>
            <a:off x="4152900" y="2033588"/>
            <a:ext cx="4797425" cy="4506912"/>
          </a:xfrm>
          <a:prstGeom prst="rect">
            <a:avLst/>
          </a:prstGeom>
          <a:noFill/>
        </p:spPr>
      </p:pic>
      <p:pic>
        <p:nvPicPr>
          <p:cNvPr id="689161" name="Picture 9" descr="fig2005bc"/>
          <p:cNvPicPr>
            <a:picLocks noChangeAspect="1" noChangeArrowheads="1"/>
          </p:cNvPicPr>
          <p:nvPr/>
        </p:nvPicPr>
        <p:blipFill>
          <a:blip r:embed="rId5"/>
          <a:srcRect/>
          <a:stretch>
            <a:fillRect/>
          </a:stretch>
        </p:blipFill>
        <p:spPr bwMode="auto">
          <a:xfrm>
            <a:off x="4152900" y="2033588"/>
            <a:ext cx="4797425" cy="4506912"/>
          </a:xfrm>
          <a:prstGeom prst="rect">
            <a:avLst/>
          </a:prstGeom>
          <a:noFill/>
        </p:spPr>
      </p:pic>
      <p:pic>
        <p:nvPicPr>
          <p:cNvPr id="689162" name="Picture 10" descr="fig2005bd"/>
          <p:cNvPicPr>
            <a:picLocks noChangeAspect="1" noChangeArrowheads="1"/>
          </p:cNvPicPr>
          <p:nvPr/>
        </p:nvPicPr>
        <p:blipFill>
          <a:blip r:embed="rId6"/>
          <a:srcRect/>
          <a:stretch>
            <a:fillRect/>
          </a:stretch>
        </p:blipFill>
        <p:spPr bwMode="auto">
          <a:xfrm>
            <a:off x="4152900" y="2033588"/>
            <a:ext cx="4797425" cy="4506912"/>
          </a:xfrm>
          <a:prstGeom prst="rect">
            <a:avLst/>
          </a:prstGeom>
          <a:noFill/>
        </p:spPr>
      </p:pic>
      <p:pic>
        <p:nvPicPr>
          <p:cNvPr id="689163" name="Picture 11" descr="fig2005be"/>
          <p:cNvPicPr>
            <a:picLocks noChangeAspect="1" noChangeArrowheads="1"/>
          </p:cNvPicPr>
          <p:nvPr/>
        </p:nvPicPr>
        <p:blipFill>
          <a:blip r:embed="rId7"/>
          <a:srcRect/>
          <a:stretch>
            <a:fillRect/>
          </a:stretch>
        </p:blipFill>
        <p:spPr bwMode="auto">
          <a:xfrm>
            <a:off x="4152900" y="2033588"/>
            <a:ext cx="4797425" cy="4506912"/>
          </a:xfrm>
          <a:prstGeom prst="rect">
            <a:avLst/>
          </a:prstGeom>
          <a:noFill/>
        </p:spPr>
      </p:pic>
      <p:pic>
        <p:nvPicPr>
          <p:cNvPr id="689164" name="Picture 12" descr="fig2005bf"/>
          <p:cNvPicPr>
            <a:picLocks noChangeAspect="1" noChangeArrowheads="1"/>
          </p:cNvPicPr>
          <p:nvPr/>
        </p:nvPicPr>
        <p:blipFill>
          <a:blip r:embed="rId8"/>
          <a:srcRect/>
          <a:stretch>
            <a:fillRect/>
          </a:stretch>
        </p:blipFill>
        <p:spPr bwMode="auto">
          <a:xfrm>
            <a:off x="4152900" y="2033588"/>
            <a:ext cx="4797425" cy="450691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9156"/>
                                        </p:tgtEl>
                                        <p:attrNameLst>
                                          <p:attrName>style.visibility</p:attrName>
                                        </p:attrNameLst>
                                      </p:cBhvr>
                                      <p:to>
                                        <p:strVal val="visible"/>
                                      </p:to>
                                    </p:set>
                                    <p:animEffect transition="in" filter="wipe(left)">
                                      <p:cBhvr>
                                        <p:cTn id="7" dur="500"/>
                                        <p:tgtEl>
                                          <p:spTgt spid="68915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89162"/>
                                        </p:tgtEl>
                                        <p:attrNameLst>
                                          <p:attrName>style.visibility</p:attrName>
                                        </p:attrNameLst>
                                      </p:cBhvr>
                                      <p:to>
                                        <p:strVal val="visible"/>
                                      </p:to>
                                    </p:set>
                                    <p:animEffect transition="in" filter="wipe(right)">
                                      <p:cBhvr>
                                        <p:cTn id="11" dur="1000"/>
                                        <p:tgtEl>
                                          <p:spTgt spid="68916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89157"/>
                                        </p:tgtEl>
                                        <p:attrNameLst>
                                          <p:attrName>style.visibility</p:attrName>
                                        </p:attrNameLst>
                                      </p:cBhvr>
                                      <p:to>
                                        <p:strVal val="visible"/>
                                      </p:to>
                                    </p:set>
                                    <p:animEffect transition="in" filter="wipe(left)">
                                      <p:cBhvr>
                                        <p:cTn id="16" dur="500"/>
                                        <p:tgtEl>
                                          <p:spTgt spid="68915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89163"/>
                                        </p:tgtEl>
                                        <p:attrNameLst>
                                          <p:attrName>style.visibility</p:attrName>
                                        </p:attrNameLst>
                                      </p:cBhvr>
                                      <p:to>
                                        <p:strVal val="visible"/>
                                      </p:to>
                                    </p:set>
                                    <p:animEffect transition="in" filter="wipe(left)">
                                      <p:cBhvr>
                                        <p:cTn id="20" dur="1000"/>
                                        <p:tgtEl>
                                          <p:spTgt spid="68916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89158"/>
                                        </p:tgtEl>
                                        <p:attrNameLst>
                                          <p:attrName>style.visibility</p:attrName>
                                        </p:attrNameLst>
                                      </p:cBhvr>
                                      <p:to>
                                        <p:strVal val="visible"/>
                                      </p:to>
                                    </p:set>
                                    <p:animEffect transition="in" filter="wipe(left)">
                                      <p:cBhvr>
                                        <p:cTn id="25" dur="500"/>
                                        <p:tgtEl>
                                          <p:spTgt spid="689158"/>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689164"/>
                                        </p:tgtEl>
                                        <p:attrNameLst>
                                          <p:attrName>style.visibility</p:attrName>
                                        </p:attrNameLst>
                                      </p:cBhvr>
                                      <p:to>
                                        <p:strVal val="visible"/>
                                      </p:to>
                                    </p:set>
                                    <p:animEffect transition="in" filter="fade">
                                      <p:cBhvr>
                                        <p:cTn id="29" dur="1000"/>
                                        <p:tgtEl>
                                          <p:spTgt spid="689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156" grpId="0" autoUpdateAnimBg="0"/>
      <p:bldP spid="689157" grpId="0" autoUpdateAnimBg="0"/>
      <p:bldP spid="689158"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5492" name="Rectangle 4"/>
          <p:cNvSpPr>
            <a:spLocks noGrp="1" noChangeArrowheads="1"/>
          </p:cNvSpPr>
          <p:nvPr>
            <p:ph type="title"/>
          </p:nvPr>
        </p:nvSpPr>
        <p:spPr/>
        <p:txBody>
          <a:bodyPr/>
          <a:lstStyle/>
          <a:p>
            <a:r>
              <a:rPr lang="en-US" altLang="en-US" dirty="0" smtClean="0"/>
              <a:t>TRADE RESTRICTIONS - TARIFF</a:t>
            </a:r>
            <a:endParaRPr lang="en-CA" altLang="en-US" dirty="0"/>
          </a:p>
        </p:txBody>
      </p:sp>
      <p:sp>
        <p:nvSpPr>
          <p:cNvPr id="575493" name="Rectangle 5"/>
          <p:cNvSpPr>
            <a:spLocks noGrp="1" noChangeArrowheads="1"/>
          </p:cNvSpPr>
          <p:nvPr>
            <p:ph type="body" idx="1"/>
          </p:nvPr>
        </p:nvSpPr>
        <p:spPr>
          <a:xfrm>
            <a:off x="381000" y="1524000"/>
            <a:ext cx="8382000" cy="4635500"/>
          </a:xfrm>
        </p:spPr>
        <p:txBody>
          <a:bodyPr/>
          <a:lstStyle/>
          <a:p>
            <a:pPr marL="461963" lvl="1" indent="-4763">
              <a:buNone/>
            </a:pPr>
            <a:r>
              <a:rPr lang="en-US" altLang="en-US" b="1" noProof="1">
                <a:solidFill>
                  <a:srgbClr val="00468F"/>
                </a:solidFill>
              </a:rPr>
              <a:t>Rise in Price of a T-shirt</a:t>
            </a:r>
            <a:endParaRPr lang="en-US" altLang="en-US" b="1" dirty="0">
              <a:solidFill>
                <a:srgbClr val="00468F"/>
              </a:solidFill>
            </a:endParaRPr>
          </a:p>
          <a:p>
            <a:pPr marL="461963" lvl="1" indent="-4763"/>
            <a:r>
              <a:rPr lang="en-US" altLang="en-US" noProof="1"/>
              <a:t>The price of a T-shirt rises by 50 percent </a:t>
            </a:r>
            <a:r>
              <a:rPr lang="en-US" altLang="en-US" dirty="0"/>
              <a:t>from $5 </a:t>
            </a:r>
            <a:r>
              <a:rPr lang="en-US" altLang="en-US" noProof="1"/>
              <a:t>to $7.50</a:t>
            </a:r>
            <a:r>
              <a:rPr lang="en-US" altLang="en-US" dirty="0"/>
              <a:t> a shirt.</a:t>
            </a:r>
            <a:endParaRPr lang="en-US" altLang="en-US" sz="2800" noProof="1"/>
          </a:p>
          <a:p>
            <a:pPr marL="461963" lvl="1" indent="-4763">
              <a:buNone/>
            </a:pPr>
            <a:r>
              <a:rPr lang="en-US" altLang="en-US" b="1" noProof="1">
                <a:solidFill>
                  <a:srgbClr val="00468F"/>
                </a:solidFill>
              </a:rPr>
              <a:t>Decrease in Purchases</a:t>
            </a:r>
            <a:endParaRPr lang="en-US" altLang="en-US" b="1" dirty="0">
              <a:solidFill>
                <a:srgbClr val="00468F"/>
              </a:solidFill>
            </a:endParaRPr>
          </a:p>
          <a:p>
            <a:pPr marL="461963" lvl="1" indent="-4763"/>
            <a:r>
              <a:rPr lang="en-US" altLang="en-US" noProof="1"/>
              <a:t>The </a:t>
            </a:r>
            <a:r>
              <a:rPr lang="en-US" altLang="en-US" dirty="0"/>
              <a:t>quant</a:t>
            </a:r>
            <a:r>
              <a:rPr lang="en-US" altLang="en-US" noProof="1"/>
              <a:t>ity </a:t>
            </a:r>
            <a:r>
              <a:rPr lang="en-US" altLang="en-US" dirty="0"/>
              <a:t>bought decreases f</a:t>
            </a:r>
            <a:r>
              <a:rPr lang="en-US" altLang="en-US" noProof="1"/>
              <a:t>rom 50 million to 25 million</a:t>
            </a:r>
            <a:r>
              <a:rPr lang="en-US" altLang="en-US" dirty="0"/>
              <a:t> T-shirts a year</a:t>
            </a:r>
            <a:r>
              <a:rPr lang="en-US" altLang="en-US" noProof="1"/>
              <a:t>.</a:t>
            </a:r>
          </a:p>
          <a:p>
            <a:pPr marL="461963" lvl="1" indent="-4763">
              <a:buNone/>
            </a:pPr>
            <a:r>
              <a:rPr lang="en-US" altLang="en-US" b="1" noProof="1">
                <a:solidFill>
                  <a:srgbClr val="00468F"/>
                </a:solidFill>
              </a:rPr>
              <a:t>Increase in Domestic Production</a:t>
            </a:r>
            <a:endParaRPr lang="en-US" altLang="en-US" b="1" dirty="0">
              <a:solidFill>
                <a:srgbClr val="00468F"/>
              </a:solidFill>
            </a:endParaRPr>
          </a:p>
          <a:p>
            <a:pPr marL="461963" lvl="1" indent="-4763"/>
            <a:r>
              <a:rPr lang="en-US" altLang="en-US" noProof="1"/>
              <a:t>The higher price stimulates domestic production, which increases from zero to 10 million </a:t>
            </a:r>
            <a:r>
              <a:rPr lang="en-US" altLang="en-US" dirty="0"/>
              <a:t>T-</a:t>
            </a:r>
            <a:r>
              <a:rPr lang="en-US" altLang="en-US" noProof="1"/>
              <a:t>shirts a year.</a:t>
            </a:r>
            <a:endParaRPr lang="en-US" altLang="en-US" sz="2800" noProof="1"/>
          </a:p>
          <a:p>
            <a:pPr marL="863600" lvl="2" indent="-6350"/>
            <a:endParaRPr lang="en-US" alt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5493">
                                            <p:txEl>
                                              <p:pRg st="1" end="1"/>
                                            </p:txEl>
                                          </p:spTgt>
                                        </p:tgtEl>
                                        <p:attrNameLst>
                                          <p:attrName>style.visibility</p:attrName>
                                        </p:attrNameLst>
                                      </p:cBhvr>
                                      <p:to>
                                        <p:strVal val="visible"/>
                                      </p:to>
                                    </p:set>
                                    <p:animEffect transition="in" filter="wipe(left)">
                                      <p:cBhvr>
                                        <p:cTn id="7" dur="500"/>
                                        <p:tgtEl>
                                          <p:spTgt spid="57549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5493">
                                            <p:txEl>
                                              <p:pRg st="2" end="2"/>
                                            </p:txEl>
                                          </p:spTgt>
                                        </p:tgtEl>
                                        <p:attrNameLst>
                                          <p:attrName>style.visibility</p:attrName>
                                        </p:attrNameLst>
                                      </p:cBhvr>
                                      <p:to>
                                        <p:strVal val="visible"/>
                                      </p:to>
                                    </p:set>
                                    <p:animEffect transition="in" filter="wipe(left)">
                                      <p:cBhvr>
                                        <p:cTn id="12" dur="500"/>
                                        <p:tgtEl>
                                          <p:spTgt spid="57549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5493">
                                            <p:txEl>
                                              <p:pRg st="3" end="3"/>
                                            </p:txEl>
                                          </p:spTgt>
                                        </p:tgtEl>
                                        <p:attrNameLst>
                                          <p:attrName>style.visibility</p:attrName>
                                        </p:attrNameLst>
                                      </p:cBhvr>
                                      <p:to>
                                        <p:strVal val="visible"/>
                                      </p:to>
                                    </p:set>
                                    <p:animEffect transition="in" filter="wipe(left)">
                                      <p:cBhvr>
                                        <p:cTn id="17" dur="500"/>
                                        <p:tgtEl>
                                          <p:spTgt spid="57549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5493">
                                            <p:txEl>
                                              <p:pRg st="4" end="4"/>
                                            </p:txEl>
                                          </p:spTgt>
                                        </p:tgtEl>
                                        <p:attrNameLst>
                                          <p:attrName>style.visibility</p:attrName>
                                        </p:attrNameLst>
                                      </p:cBhvr>
                                      <p:to>
                                        <p:strVal val="visible"/>
                                      </p:to>
                                    </p:set>
                                    <p:animEffect transition="in" filter="wipe(left)">
                                      <p:cBhvr>
                                        <p:cTn id="22" dur="500"/>
                                        <p:tgtEl>
                                          <p:spTgt spid="57549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75493">
                                            <p:txEl>
                                              <p:pRg st="5" end="5"/>
                                            </p:txEl>
                                          </p:spTgt>
                                        </p:tgtEl>
                                        <p:attrNameLst>
                                          <p:attrName>style.visibility</p:attrName>
                                        </p:attrNameLst>
                                      </p:cBhvr>
                                      <p:to>
                                        <p:strVal val="visible"/>
                                      </p:to>
                                    </p:set>
                                    <p:animEffect transition="in" filter="wipe(left)">
                                      <p:cBhvr>
                                        <p:cTn id="27" dur="500"/>
                                        <p:tgtEl>
                                          <p:spTgt spid="57549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3" grpId="0" build="p" bldLvl="5"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8564" name="Rectangle 4"/>
          <p:cNvSpPr>
            <a:spLocks noGrp="1" noChangeArrowheads="1"/>
          </p:cNvSpPr>
          <p:nvPr>
            <p:ph type="title"/>
          </p:nvPr>
        </p:nvSpPr>
        <p:spPr/>
        <p:txBody>
          <a:bodyPr/>
          <a:lstStyle/>
          <a:p>
            <a:r>
              <a:rPr lang="en-US" altLang="en-US" dirty="0" smtClean="0"/>
              <a:t>TRADE RESTRICTIONS - TARIFF</a:t>
            </a:r>
            <a:endParaRPr lang="en-CA" altLang="en-US" dirty="0"/>
          </a:p>
        </p:txBody>
      </p:sp>
      <p:sp>
        <p:nvSpPr>
          <p:cNvPr id="578565" name="Rectangle 5"/>
          <p:cNvSpPr>
            <a:spLocks noGrp="1" noChangeArrowheads="1"/>
          </p:cNvSpPr>
          <p:nvPr>
            <p:ph type="body" idx="1"/>
          </p:nvPr>
        </p:nvSpPr>
        <p:spPr/>
        <p:txBody>
          <a:bodyPr/>
          <a:lstStyle/>
          <a:p>
            <a:pPr lvl="1">
              <a:buNone/>
            </a:pPr>
            <a:r>
              <a:rPr lang="en-US" altLang="en-US" b="1" noProof="1">
                <a:solidFill>
                  <a:srgbClr val="00468F"/>
                </a:solidFill>
              </a:rPr>
              <a:t>Decrease in Imports</a:t>
            </a:r>
            <a:endParaRPr lang="en-US" altLang="en-US" b="1" dirty="0">
              <a:solidFill>
                <a:srgbClr val="00468F"/>
              </a:solidFill>
            </a:endParaRPr>
          </a:p>
          <a:p>
            <a:pPr lvl="1"/>
            <a:r>
              <a:rPr lang="en-US" altLang="en-US" noProof="1"/>
              <a:t>The quantity</a:t>
            </a:r>
            <a:r>
              <a:rPr lang="en-US" altLang="en-US" dirty="0"/>
              <a:t> imported from</a:t>
            </a:r>
            <a:r>
              <a:rPr lang="en-US" altLang="en-US" noProof="1"/>
              <a:t> 50 million </a:t>
            </a:r>
            <a:r>
              <a:rPr lang="en-US" altLang="en-US" dirty="0"/>
              <a:t>to 15</a:t>
            </a:r>
            <a:r>
              <a:rPr lang="en-US" altLang="en-US" noProof="1"/>
              <a:t> million </a:t>
            </a:r>
            <a:r>
              <a:rPr lang="en-US" altLang="en-US" dirty="0"/>
              <a:t>T-shirts a year</a:t>
            </a:r>
            <a:r>
              <a:rPr lang="en-US" altLang="en-US" dirty="0">
                <a:cs typeface="Arial" pitchFamily="34" charset="0"/>
              </a:rPr>
              <a:t>—a decrease of 35 million T-shirts.</a:t>
            </a:r>
            <a:endParaRPr lang="en-US" altLang="en-US" noProof="1"/>
          </a:p>
          <a:p>
            <a:pPr lvl="1">
              <a:buNone/>
            </a:pPr>
            <a:r>
              <a:rPr lang="en-US" altLang="en-US" b="1" noProof="1">
                <a:solidFill>
                  <a:srgbClr val="00468F"/>
                </a:solidFill>
              </a:rPr>
              <a:t>Tariff Revenue</a:t>
            </a:r>
            <a:endParaRPr lang="en-US" altLang="en-US" b="1" dirty="0">
              <a:solidFill>
                <a:srgbClr val="00468F"/>
              </a:solidFill>
            </a:endParaRPr>
          </a:p>
          <a:p>
            <a:pPr lvl="1"/>
            <a:r>
              <a:rPr lang="en-US" altLang="en-US" noProof="1"/>
              <a:t>The government collects tariff revenue of $2.50 per</a:t>
            </a:r>
            <a:endParaRPr lang="en-US" altLang="en-US" dirty="0"/>
          </a:p>
          <a:p>
            <a:pPr lvl="1"/>
            <a:r>
              <a:rPr lang="en-US" altLang="en-US" dirty="0"/>
              <a:t>T-</a:t>
            </a:r>
            <a:r>
              <a:rPr lang="en-US" altLang="en-US" noProof="1"/>
              <a:t>shirt on the 15 million </a:t>
            </a:r>
            <a:r>
              <a:rPr lang="en-US" altLang="en-US" dirty="0"/>
              <a:t>T-</a:t>
            </a:r>
            <a:r>
              <a:rPr lang="en-US" altLang="en-US" noProof="1"/>
              <a:t>shirts imported</a:t>
            </a:r>
            <a:r>
              <a:rPr lang="en-US" altLang="en-US" dirty="0"/>
              <a:t>,</a:t>
            </a:r>
            <a:r>
              <a:rPr lang="en-US" altLang="en-US" noProof="1"/>
              <a:t> a</a:t>
            </a:r>
            <a:r>
              <a:rPr lang="en-US" altLang="en-US" dirty="0"/>
              <a:t> tariff</a:t>
            </a:r>
            <a:r>
              <a:rPr lang="en-US" altLang="en-US" noProof="1"/>
              <a:t> revenue</a:t>
            </a:r>
            <a:r>
              <a:rPr lang="en-US" altLang="en-US" dirty="0"/>
              <a:t> </a:t>
            </a:r>
            <a:r>
              <a:rPr lang="en-US" altLang="en-US" noProof="1"/>
              <a:t>of $37.5 million</a:t>
            </a:r>
            <a:r>
              <a:rPr lang="en-US" altLang="en-US" dirty="0"/>
              <a:t> a year.</a:t>
            </a:r>
          </a:p>
          <a:p>
            <a:pPr lvl="2"/>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8565">
                                            <p:txEl>
                                              <p:pRg st="1" end="1"/>
                                            </p:txEl>
                                          </p:spTgt>
                                        </p:tgtEl>
                                        <p:attrNameLst>
                                          <p:attrName>style.visibility</p:attrName>
                                        </p:attrNameLst>
                                      </p:cBhvr>
                                      <p:to>
                                        <p:strVal val="visible"/>
                                      </p:to>
                                    </p:set>
                                    <p:animEffect transition="in" filter="wipe(left)">
                                      <p:cBhvr>
                                        <p:cTn id="7" dur="500"/>
                                        <p:tgtEl>
                                          <p:spTgt spid="57856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8565">
                                            <p:txEl>
                                              <p:pRg st="2" end="2"/>
                                            </p:txEl>
                                          </p:spTgt>
                                        </p:tgtEl>
                                        <p:attrNameLst>
                                          <p:attrName>style.visibility</p:attrName>
                                        </p:attrNameLst>
                                      </p:cBhvr>
                                      <p:to>
                                        <p:strVal val="visible"/>
                                      </p:to>
                                    </p:set>
                                    <p:animEffect transition="in" filter="wipe(left)">
                                      <p:cBhvr>
                                        <p:cTn id="12" dur="500"/>
                                        <p:tgtEl>
                                          <p:spTgt spid="57856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8565">
                                            <p:txEl>
                                              <p:pRg st="3" end="3"/>
                                            </p:txEl>
                                          </p:spTgt>
                                        </p:tgtEl>
                                        <p:attrNameLst>
                                          <p:attrName>style.visibility</p:attrName>
                                        </p:attrNameLst>
                                      </p:cBhvr>
                                      <p:to>
                                        <p:strVal val="visible"/>
                                      </p:to>
                                    </p:set>
                                    <p:animEffect transition="in" filter="wipe(left)">
                                      <p:cBhvr>
                                        <p:cTn id="17" dur="500"/>
                                        <p:tgtEl>
                                          <p:spTgt spid="57856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8565">
                                            <p:txEl>
                                              <p:pRg st="4" end="4"/>
                                            </p:txEl>
                                          </p:spTgt>
                                        </p:tgtEl>
                                        <p:attrNameLst>
                                          <p:attrName>style.visibility</p:attrName>
                                        </p:attrNameLst>
                                      </p:cBhvr>
                                      <p:to>
                                        <p:strVal val="visible"/>
                                      </p:to>
                                    </p:set>
                                    <p:animEffect transition="in" filter="wipe(left)">
                                      <p:cBhvr>
                                        <p:cTn id="22" dur="500"/>
                                        <p:tgtEl>
                                          <p:spTgt spid="5785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5" grpId="0" build="p" bldLvl="5"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9588" name="Rectangle 4"/>
          <p:cNvSpPr>
            <a:spLocks noGrp="1" noChangeArrowheads="1"/>
          </p:cNvSpPr>
          <p:nvPr>
            <p:ph type="title"/>
          </p:nvPr>
        </p:nvSpPr>
        <p:spPr/>
        <p:txBody>
          <a:bodyPr/>
          <a:lstStyle/>
          <a:p>
            <a:r>
              <a:rPr lang="en-US" altLang="en-US" dirty="0" smtClean="0"/>
              <a:t>TRADE RESTRICTIONS - TARIFF</a:t>
            </a:r>
            <a:endParaRPr lang="en-CA" altLang="en-US" dirty="0"/>
          </a:p>
        </p:txBody>
      </p:sp>
      <p:sp>
        <p:nvSpPr>
          <p:cNvPr id="579589" name="Rectangle 5"/>
          <p:cNvSpPr>
            <a:spLocks noGrp="1" noChangeArrowheads="1"/>
          </p:cNvSpPr>
          <p:nvPr>
            <p:ph type="body" idx="1"/>
          </p:nvPr>
        </p:nvSpPr>
        <p:spPr/>
        <p:txBody>
          <a:bodyPr/>
          <a:lstStyle/>
          <a:p>
            <a:pPr marL="461963" lvl="1" indent="-4763">
              <a:buNone/>
            </a:pPr>
            <a:r>
              <a:rPr lang="en-US" altLang="en-US" sz="3600" b="1" dirty="0">
                <a:solidFill>
                  <a:srgbClr val="00468F"/>
                </a:solidFill>
              </a:rPr>
              <a:t>U.S. Consumers Lose</a:t>
            </a:r>
          </a:p>
          <a:p>
            <a:pPr marL="461963" lvl="1" indent="-4763"/>
            <a:r>
              <a:rPr lang="en-US" altLang="en-US" noProof="1"/>
              <a:t>The opportunity cost of </a:t>
            </a:r>
            <a:r>
              <a:rPr lang="en-US" altLang="en-US" dirty="0"/>
              <a:t>T-</a:t>
            </a:r>
            <a:r>
              <a:rPr lang="en-US" altLang="en-US" noProof="1"/>
              <a:t>shirt is $5</a:t>
            </a:r>
            <a:r>
              <a:rPr lang="en-US" altLang="en-US" dirty="0"/>
              <a:t>.</a:t>
            </a:r>
          </a:p>
          <a:p>
            <a:pPr marL="461963" lvl="1" indent="-4763"/>
            <a:r>
              <a:rPr lang="en-US" altLang="en-US" dirty="0"/>
              <a:t>But </a:t>
            </a:r>
            <a:r>
              <a:rPr lang="en-US" altLang="en-US" noProof="1"/>
              <a:t>Americans pay $7.50 for </a:t>
            </a:r>
            <a:r>
              <a:rPr lang="en-US" altLang="en-US" dirty="0"/>
              <a:t>a</a:t>
            </a:r>
            <a:r>
              <a:rPr lang="en-US" altLang="en-US" noProof="1"/>
              <a:t> T-shirt</a:t>
            </a:r>
            <a:r>
              <a:rPr lang="en-US" altLang="en-US" noProof="1" smtClean="0">
                <a:cs typeface="Arial" pitchFamily="34" charset="0"/>
              </a:rPr>
              <a:t>—</a:t>
            </a:r>
          </a:p>
          <a:p>
            <a:pPr marL="461963" lvl="1" indent="-4763">
              <a:buNone/>
            </a:pPr>
            <a:r>
              <a:rPr lang="en-US" altLang="en-US" noProof="1" smtClean="0">
                <a:cs typeface="Arial" pitchFamily="34" charset="0"/>
              </a:rPr>
              <a:t>	</a:t>
            </a:r>
            <a:r>
              <a:rPr lang="en-US" altLang="en-US" dirty="0" smtClean="0">
                <a:cs typeface="Arial" pitchFamily="34" charset="0"/>
              </a:rPr>
              <a:t>$</a:t>
            </a:r>
            <a:r>
              <a:rPr lang="en-US" altLang="en-US" dirty="0">
                <a:cs typeface="Arial" pitchFamily="34" charset="0"/>
              </a:rPr>
              <a:t>2.50 more than the opportunity cost of a T-shirt.</a:t>
            </a:r>
            <a:endParaRPr lang="en-US" altLang="en-US" dirty="0"/>
          </a:p>
          <a:p>
            <a:pPr marL="461963" lvl="1" indent="-4763"/>
            <a:r>
              <a:rPr lang="en-US" altLang="en-US" dirty="0"/>
              <a:t>U.S. consumers are willing to buy 50 million T-shirts a year at the opportunity cost.</a:t>
            </a:r>
          </a:p>
          <a:p>
            <a:pPr marL="461963" lvl="1" indent="-4763"/>
            <a:r>
              <a:rPr lang="en-US" altLang="en-US" dirty="0"/>
              <a:t>So the tariff deprives people of T-shirts that they are willing to buy at a price equal to its opportunity cost.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9589">
                                            <p:txEl>
                                              <p:pRg st="1" end="1"/>
                                            </p:txEl>
                                          </p:spTgt>
                                        </p:tgtEl>
                                        <p:attrNameLst>
                                          <p:attrName>style.visibility</p:attrName>
                                        </p:attrNameLst>
                                      </p:cBhvr>
                                      <p:to>
                                        <p:strVal val="visible"/>
                                      </p:to>
                                    </p:set>
                                    <p:animEffect transition="in" filter="wipe(left)">
                                      <p:cBhvr>
                                        <p:cTn id="7" dur="500"/>
                                        <p:tgtEl>
                                          <p:spTgt spid="57958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9589">
                                            <p:txEl>
                                              <p:pRg st="2" end="2"/>
                                            </p:txEl>
                                          </p:spTgt>
                                        </p:tgtEl>
                                        <p:attrNameLst>
                                          <p:attrName>style.visibility</p:attrName>
                                        </p:attrNameLst>
                                      </p:cBhvr>
                                      <p:to>
                                        <p:strVal val="visible"/>
                                      </p:to>
                                    </p:set>
                                    <p:animEffect transition="in" filter="wipe(left)">
                                      <p:cBhvr>
                                        <p:cTn id="12" dur="500"/>
                                        <p:tgtEl>
                                          <p:spTgt spid="57958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9589">
                                            <p:txEl>
                                              <p:pRg st="3" end="3"/>
                                            </p:txEl>
                                          </p:spTgt>
                                        </p:tgtEl>
                                        <p:attrNameLst>
                                          <p:attrName>style.visibility</p:attrName>
                                        </p:attrNameLst>
                                      </p:cBhvr>
                                      <p:to>
                                        <p:strVal val="visible"/>
                                      </p:to>
                                    </p:set>
                                    <p:animEffect transition="in" filter="wipe(left)">
                                      <p:cBhvr>
                                        <p:cTn id="17" dur="500"/>
                                        <p:tgtEl>
                                          <p:spTgt spid="57958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9589">
                                            <p:txEl>
                                              <p:pRg st="4" end="4"/>
                                            </p:txEl>
                                          </p:spTgt>
                                        </p:tgtEl>
                                        <p:attrNameLst>
                                          <p:attrName>style.visibility</p:attrName>
                                        </p:attrNameLst>
                                      </p:cBhvr>
                                      <p:to>
                                        <p:strVal val="visible"/>
                                      </p:to>
                                    </p:set>
                                    <p:animEffect transition="in" filter="wipe(left)">
                                      <p:cBhvr>
                                        <p:cTn id="22" dur="500"/>
                                        <p:tgtEl>
                                          <p:spTgt spid="57958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79589">
                                            <p:txEl>
                                              <p:pRg st="5" end="5"/>
                                            </p:txEl>
                                          </p:spTgt>
                                        </p:tgtEl>
                                        <p:attrNameLst>
                                          <p:attrName>style.visibility</p:attrName>
                                        </p:attrNameLst>
                                      </p:cBhvr>
                                      <p:to>
                                        <p:strVal val="visible"/>
                                      </p:to>
                                    </p:set>
                                    <p:animEffect transition="in" filter="wipe(left)">
                                      <p:cBhvr>
                                        <p:cTn id="27" dur="500"/>
                                        <p:tgtEl>
                                          <p:spTgt spid="57958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9" grpId="0" build="p" bldLvl="5"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0612" name="Rectangle 4"/>
          <p:cNvSpPr>
            <a:spLocks noGrp="1" noChangeArrowheads="1"/>
          </p:cNvSpPr>
          <p:nvPr>
            <p:ph type="title"/>
          </p:nvPr>
        </p:nvSpPr>
        <p:spPr/>
        <p:txBody>
          <a:bodyPr/>
          <a:lstStyle/>
          <a:p>
            <a:r>
              <a:rPr lang="en-US" altLang="en-US" dirty="0" smtClean="0"/>
              <a:t>TRADE RESTRICTIONS - QUOTA</a:t>
            </a:r>
            <a:endParaRPr lang="en-CA" altLang="en-US" dirty="0"/>
          </a:p>
        </p:txBody>
      </p:sp>
      <p:sp>
        <p:nvSpPr>
          <p:cNvPr id="580613" name="Rectangle 5"/>
          <p:cNvSpPr>
            <a:spLocks noGrp="1" noChangeArrowheads="1"/>
          </p:cNvSpPr>
          <p:nvPr>
            <p:ph type="body" idx="1"/>
          </p:nvPr>
        </p:nvSpPr>
        <p:spPr/>
        <p:txBody>
          <a:bodyPr/>
          <a:lstStyle/>
          <a:p>
            <a:pPr>
              <a:lnSpc>
                <a:spcPct val="90000"/>
              </a:lnSpc>
            </a:pPr>
            <a:r>
              <a:rPr lang="en-US" altLang="en-US" noProof="1"/>
              <a:t> Nontariff Barriers</a:t>
            </a:r>
          </a:p>
          <a:p>
            <a:pPr marL="461963" lvl="1" indent="-4763">
              <a:lnSpc>
                <a:spcPct val="90000"/>
              </a:lnSpc>
            </a:pPr>
            <a:r>
              <a:rPr lang="en-US" altLang="en-US" sz="2600" b="1" noProof="1">
                <a:solidFill>
                  <a:srgbClr val="FF0000"/>
                </a:solidFill>
              </a:rPr>
              <a:t>Quota</a:t>
            </a:r>
            <a:r>
              <a:rPr lang="en-US" altLang="en-US" sz="2600" b="1" dirty="0">
                <a:solidFill>
                  <a:srgbClr val="FF0000"/>
                </a:solidFill>
              </a:rPr>
              <a:t> </a:t>
            </a:r>
            <a:r>
              <a:rPr lang="en-US" altLang="en-US" dirty="0"/>
              <a:t>is a</a:t>
            </a:r>
            <a:r>
              <a:rPr lang="en-US" altLang="en-US" noProof="1"/>
              <a:t> specified maximum amount of a good that may be imported in a given period of time.</a:t>
            </a:r>
          </a:p>
          <a:p>
            <a:pPr marL="461963" lvl="1" indent="-4763">
              <a:lnSpc>
                <a:spcPct val="90000"/>
              </a:lnSpc>
              <a:buNone/>
            </a:pPr>
            <a:endParaRPr lang="en-US" altLang="en-US" b="1" noProof="1" smtClean="0">
              <a:solidFill>
                <a:srgbClr val="00468F"/>
              </a:solidFill>
            </a:endParaRPr>
          </a:p>
          <a:p>
            <a:pPr marL="461963" lvl="1" indent="-4763">
              <a:lnSpc>
                <a:spcPct val="90000"/>
              </a:lnSpc>
              <a:buNone/>
            </a:pPr>
            <a:r>
              <a:rPr lang="en-US" altLang="en-US" b="1" noProof="1" smtClean="0">
                <a:solidFill>
                  <a:srgbClr val="00468F"/>
                </a:solidFill>
              </a:rPr>
              <a:t>How </a:t>
            </a:r>
            <a:r>
              <a:rPr lang="en-US" altLang="en-US" b="1" noProof="1">
                <a:solidFill>
                  <a:srgbClr val="00468F"/>
                </a:solidFill>
              </a:rPr>
              <a:t>a Quota Works</a:t>
            </a:r>
          </a:p>
          <a:p>
            <a:pPr marL="461963" lvl="1" indent="-4763">
              <a:lnSpc>
                <a:spcPct val="90000"/>
              </a:lnSpc>
            </a:pPr>
            <a:r>
              <a:rPr lang="en-US" altLang="en-US" dirty="0"/>
              <a:t>With free trade, Americans pay $5 a T-shirt and import 50 million T-shirts a year.</a:t>
            </a:r>
          </a:p>
          <a:p>
            <a:pPr marL="461963" lvl="1" indent="-4763">
              <a:lnSpc>
                <a:spcPct val="90000"/>
              </a:lnSpc>
            </a:pPr>
            <a:r>
              <a:rPr lang="en-US" altLang="en-US" dirty="0"/>
              <a:t>Suppose the U.S. government sets a quota on imported T-shirts at 15 million a year.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0613">
                                            <p:txEl>
                                              <p:pRg st="1" end="1"/>
                                            </p:txEl>
                                          </p:spTgt>
                                        </p:tgtEl>
                                        <p:attrNameLst>
                                          <p:attrName>style.visibility</p:attrName>
                                        </p:attrNameLst>
                                      </p:cBhvr>
                                      <p:to>
                                        <p:strVal val="visible"/>
                                      </p:to>
                                    </p:set>
                                    <p:animEffect transition="in" filter="wipe(left)">
                                      <p:cBhvr>
                                        <p:cTn id="7" dur="500"/>
                                        <p:tgtEl>
                                          <p:spTgt spid="5806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0613">
                                            <p:txEl>
                                              <p:pRg st="3" end="3"/>
                                            </p:txEl>
                                          </p:spTgt>
                                        </p:tgtEl>
                                        <p:attrNameLst>
                                          <p:attrName>style.visibility</p:attrName>
                                        </p:attrNameLst>
                                      </p:cBhvr>
                                      <p:to>
                                        <p:strVal val="visible"/>
                                      </p:to>
                                    </p:set>
                                    <p:animEffect transition="in" filter="wipe(left)">
                                      <p:cBhvr>
                                        <p:cTn id="12" dur="500"/>
                                        <p:tgtEl>
                                          <p:spTgt spid="58061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0613">
                                            <p:txEl>
                                              <p:pRg st="4" end="4"/>
                                            </p:txEl>
                                          </p:spTgt>
                                        </p:tgtEl>
                                        <p:attrNameLst>
                                          <p:attrName>style.visibility</p:attrName>
                                        </p:attrNameLst>
                                      </p:cBhvr>
                                      <p:to>
                                        <p:strVal val="visible"/>
                                      </p:to>
                                    </p:set>
                                    <p:animEffect transition="in" filter="wipe(left)">
                                      <p:cBhvr>
                                        <p:cTn id="17" dur="500"/>
                                        <p:tgtEl>
                                          <p:spTgt spid="5806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80613">
                                            <p:txEl>
                                              <p:pRg st="5" end="5"/>
                                            </p:txEl>
                                          </p:spTgt>
                                        </p:tgtEl>
                                        <p:attrNameLst>
                                          <p:attrName>style.visibility</p:attrName>
                                        </p:attrNameLst>
                                      </p:cBhvr>
                                      <p:to>
                                        <p:strVal val="visible"/>
                                      </p:to>
                                    </p:set>
                                    <p:animEffect transition="in" filter="wipe(left)">
                                      <p:cBhvr>
                                        <p:cTn id="22" dur="500"/>
                                        <p:tgtEl>
                                          <p:spTgt spid="5806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3" grpId="0" build="p" bldLvl="5"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Text Box 2"/>
          <p:cNvSpPr txBox="1">
            <a:spLocks noChangeArrowheads="1"/>
          </p:cNvSpPr>
          <p:nvPr/>
        </p:nvSpPr>
        <p:spPr bwMode="auto">
          <a:xfrm>
            <a:off x="152400" y="1692275"/>
            <a:ext cx="3581400" cy="822325"/>
          </a:xfrm>
          <a:prstGeom prst="rect">
            <a:avLst/>
          </a:prstGeom>
          <a:noFill/>
          <a:ln w="9525">
            <a:noFill/>
            <a:miter lim="800000"/>
            <a:headEnd/>
            <a:tailEnd/>
          </a:ln>
          <a:effectLst/>
        </p:spPr>
        <p:txBody>
          <a:bodyPr>
            <a:spAutoFit/>
          </a:bodyPr>
          <a:lstStyle/>
          <a:p>
            <a:r>
              <a:rPr lang="en-US" altLang="en-US"/>
              <a:t>Figure 18.6 shows the effects of a quota.</a:t>
            </a:r>
            <a:endParaRPr lang="en-US" altLang="en-US">
              <a:solidFill>
                <a:srgbClr val="1566B0"/>
              </a:solidFill>
            </a:endParaRPr>
          </a:p>
        </p:txBody>
      </p:sp>
      <p:sp>
        <p:nvSpPr>
          <p:cNvPr id="635908" name="Rectangle 4"/>
          <p:cNvSpPr>
            <a:spLocks noGrp="1" noChangeArrowheads="1"/>
          </p:cNvSpPr>
          <p:nvPr>
            <p:ph type="title"/>
          </p:nvPr>
        </p:nvSpPr>
        <p:spPr/>
        <p:txBody>
          <a:bodyPr/>
          <a:lstStyle/>
          <a:p>
            <a:r>
              <a:rPr lang="en-US" dirty="0" smtClean="0"/>
              <a:t>TRADE RESTRICTIONS - QUOTA</a:t>
            </a:r>
            <a:endParaRPr lang="en-US" dirty="0"/>
          </a:p>
        </p:txBody>
      </p:sp>
      <p:sp>
        <p:nvSpPr>
          <p:cNvPr id="635909" name="Text Box 5"/>
          <p:cNvSpPr txBox="1">
            <a:spLocks noChangeArrowheads="1"/>
          </p:cNvSpPr>
          <p:nvPr/>
        </p:nvSpPr>
        <p:spPr bwMode="auto">
          <a:xfrm>
            <a:off x="161925" y="2622550"/>
            <a:ext cx="3910013" cy="2282825"/>
          </a:xfrm>
          <a:prstGeom prst="rect">
            <a:avLst/>
          </a:prstGeom>
          <a:noFill/>
          <a:ln w="9525">
            <a:noFill/>
            <a:miter lim="800000"/>
            <a:headEnd/>
            <a:tailEnd/>
          </a:ln>
          <a:effectLst/>
        </p:spPr>
        <p:txBody>
          <a:bodyPr>
            <a:spAutoFit/>
          </a:bodyPr>
          <a:lstStyle/>
          <a:p>
            <a:pPr marL="347663" indent="-347663"/>
            <a:r>
              <a:rPr lang="en-US" altLang="en-US" b="1"/>
              <a:t>1.</a:t>
            </a:r>
            <a:r>
              <a:rPr lang="en-US" altLang="en-US"/>
              <a:t> With free trade, the domestic price equals the world price, there is no domestic production, and imports are 50 million shirts a year.</a:t>
            </a:r>
            <a:endParaRPr lang="en-US" altLang="en-US">
              <a:solidFill>
                <a:srgbClr val="1566B0"/>
              </a:solidFill>
            </a:endParaRPr>
          </a:p>
        </p:txBody>
      </p:sp>
      <p:pic>
        <p:nvPicPr>
          <p:cNvPr id="635917" name="Picture 13" descr="fig2006a"/>
          <p:cNvPicPr>
            <a:picLocks noChangeAspect="1" noChangeArrowheads="1"/>
          </p:cNvPicPr>
          <p:nvPr/>
        </p:nvPicPr>
        <p:blipFill>
          <a:blip r:embed="rId3"/>
          <a:srcRect/>
          <a:stretch>
            <a:fillRect/>
          </a:stretch>
        </p:blipFill>
        <p:spPr bwMode="auto">
          <a:xfrm>
            <a:off x="3921125" y="1851025"/>
            <a:ext cx="5029200" cy="4419600"/>
          </a:xfrm>
          <a:prstGeom prst="rect">
            <a:avLst/>
          </a:prstGeom>
          <a:noFill/>
        </p:spPr>
      </p:pic>
      <p:pic>
        <p:nvPicPr>
          <p:cNvPr id="635918" name="Picture 14" descr="fig2006b"/>
          <p:cNvPicPr>
            <a:picLocks noChangeAspect="1" noChangeArrowheads="1"/>
          </p:cNvPicPr>
          <p:nvPr/>
        </p:nvPicPr>
        <p:blipFill>
          <a:blip r:embed="rId4"/>
          <a:srcRect/>
          <a:stretch>
            <a:fillRect/>
          </a:stretch>
        </p:blipFill>
        <p:spPr bwMode="auto">
          <a:xfrm>
            <a:off x="3921125" y="1851025"/>
            <a:ext cx="5029200" cy="4419600"/>
          </a:xfrm>
          <a:prstGeom prst="rect">
            <a:avLst/>
          </a:prstGeom>
          <a:noFill/>
        </p:spPr>
      </p:pic>
      <p:pic>
        <p:nvPicPr>
          <p:cNvPr id="635919" name="Picture 15" descr="fig2006c"/>
          <p:cNvPicPr>
            <a:picLocks noChangeAspect="1" noChangeArrowheads="1"/>
          </p:cNvPicPr>
          <p:nvPr/>
        </p:nvPicPr>
        <p:blipFill>
          <a:blip r:embed="rId5"/>
          <a:srcRect/>
          <a:stretch>
            <a:fillRect/>
          </a:stretch>
        </p:blipFill>
        <p:spPr bwMode="auto">
          <a:xfrm>
            <a:off x="3921125" y="1851025"/>
            <a:ext cx="5029200" cy="4419600"/>
          </a:xfrm>
          <a:prstGeom prst="rect">
            <a:avLst/>
          </a:prstGeom>
          <a:noFill/>
        </p:spPr>
      </p:pic>
      <p:pic>
        <p:nvPicPr>
          <p:cNvPr id="635920" name="Picture 16" descr="fig2006d"/>
          <p:cNvPicPr>
            <a:picLocks noChangeAspect="1" noChangeArrowheads="1"/>
          </p:cNvPicPr>
          <p:nvPr/>
        </p:nvPicPr>
        <p:blipFill>
          <a:blip r:embed="rId6"/>
          <a:srcRect/>
          <a:stretch>
            <a:fillRect/>
          </a:stretch>
        </p:blipFill>
        <p:spPr bwMode="auto">
          <a:xfrm>
            <a:off x="3921125" y="1851025"/>
            <a:ext cx="5029200" cy="4419600"/>
          </a:xfrm>
          <a:prstGeom prst="rect">
            <a:avLst/>
          </a:prstGeom>
          <a:noFill/>
        </p:spPr>
      </p:pic>
      <p:sp>
        <p:nvSpPr>
          <p:cNvPr id="635923" name="Text Box 19"/>
          <p:cNvSpPr txBox="1">
            <a:spLocks noChangeArrowheads="1"/>
          </p:cNvSpPr>
          <p:nvPr/>
        </p:nvSpPr>
        <p:spPr bwMode="auto">
          <a:xfrm>
            <a:off x="155575" y="5080000"/>
            <a:ext cx="3724275" cy="822325"/>
          </a:xfrm>
          <a:prstGeom prst="rect">
            <a:avLst/>
          </a:prstGeom>
          <a:noFill/>
          <a:ln w="9525">
            <a:noFill/>
            <a:miter lim="800000"/>
            <a:headEnd/>
            <a:tailEnd/>
          </a:ln>
          <a:effectLst/>
        </p:spPr>
        <p:txBody>
          <a:bodyPr>
            <a:spAutoFit/>
          </a:bodyPr>
          <a:lstStyle/>
          <a:p>
            <a:r>
              <a:rPr lang="en-US" altLang="en-US" b="1"/>
              <a:t>2.</a:t>
            </a:r>
            <a:r>
              <a:rPr lang="en-US" altLang="en-US"/>
              <a:t> With a quota, domestic supply become </a:t>
            </a:r>
            <a:r>
              <a:rPr lang="en-US" altLang="en-US" i="1"/>
              <a:t>S</a:t>
            </a:r>
            <a:r>
              <a:rPr lang="en-US" altLang="en-US"/>
              <a:t> + </a:t>
            </a:r>
            <a:r>
              <a:rPr lang="en-US" altLang="en-US" i="1"/>
              <a:t>quota</a:t>
            </a:r>
            <a:r>
              <a:rPr lang="en-US" altLang="en-US"/>
              <a:t>.</a:t>
            </a:r>
            <a:endParaRPr lang="en-US" altLang="en-US">
              <a:solidFill>
                <a:srgbClr val="1566B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5909"/>
                                        </p:tgtEl>
                                        <p:attrNameLst>
                                          <p:attrName>style.visibility</p:attrName>
                                        </p:attrNameLst>
                                      </p:cBhvr>
                                      <p:to>
                                        <p:strVal val="visible"/>
                                      </p:to>
                                    </p:set>
                                    <p:animEffect transition="in" filter="wipe(left)">
                                      <p:cBhvr>
                                        <p:cTn id="7" dur="500"/>
                                        <p:tgtEl>
                                          <p:spTgt spid="63590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35918"/>
                                        </p:tgtEl>
                                        <p:attrNameLst>
                                          <p:attrName>style.visibility</p:attrName>
                                        </p:attrNameLst>
                                      </p:cBhvr>
                                      <p:to>
                                        <p:strVal val="visible"/>
                                      </p:to>
                                    </p:set>
                                    <p:animEffect transition="in" filter="wipe(left)">
                                      <p:cBhvr>
                                        <p:cTn id="11" dur="1000"/>
                                        <p:tgtEl>
                                          <p:spTgt spid="6359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35923"/>
                                        </p:tgtEl>
                                        <p:attrNameLst>
                                          <p:attrName>style.visibility</p:attrName>
                                        </p:attrNameLst>
                                      </p:cBhvr>
                                      <p:to>
                                        <p:strVal val="visible"/>
                                      </p:to>
                                    </p:set>
                                    <p:animEffect transition="in" filter="wipe(left)">
                                      <p:cBhvr>
                                        <p:cTn id="16" dur="500"/>
                                        <p:tgtEl>
                                          <p:spTgt spid="63592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35919"/>
                                        </p:tgtEl>
                                        <p:attrNameLst>
                                          <p:attrName>style.visibility</p:attrName>
                                        </p:attrNameLst>
                                      </p:cBhvr>
                                      <p:to>
                                        <p:strVal val="visible"/>
                                      </p:to>
                                    </p:set>
                                    <p:animEffect transition="in" filter="wipe(left)">
                                      <p:cBhvr>
                                        <p:cTn id="20" dur="1000"/>
                                        <p:tgtEl>
                                          <p:spTgt spid="635919"/>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635920"/>
                                        </p:tgtEl>
                                        <p:attrNameLst>
                                          <p:attrName>style.visibility</p:attrName>
                                        </p:attrNameLst>
                                      </p:cBhvr>
                                      <p:to>
                                        <p:strVal val="visible"/>
                                      </p:to>
                                    </p:set>
                                    <p:animEffect transition="in" filter="wipe(left)">
                                      <p:cBhvr>
                                        <p:cTn id="24" dur="1000"/>
                                        <p:tgtEl>
                                          <p:spTgt spid="635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9" grpId="0" autoUpdateAnimBg="0"/>
      <p:bldP spid="63592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ChangeArrowheads="1"/>
          </p:cNvSpPr>
          <p:nvPr/>
        </p:nvSpPr>
        <p:spPr bwMode="auto">
          <a:xfrm>
            <a:off x="457200" y="1752600"/>
            <a:ext cx="7010400" cy="457200"/>
          </a:xfrm>
          <a:prstGeom prst="rect">
            <a:avLst/>
          </a:prstGeom>
          <a:noFill/>
          <a:ln w="9525">
            <a:noFill/>
            <a:miter lim="800000"/>
            <a:headEnd/>
            <a:tailEnd/>
          </a:ln>
          <a:effectLst/>
        </p:spPr>
        <p:txBody>
          <a:bodyPr>
            <a:spAutoFit/>
          </a:bodyPr>
          <a:lstStyle/>
          <a:p>
            <a:r>
              <a:rPr lang="en-US" altLang="en-US"/>
              <a:t>Moving from </a:t>
            </a:r>
            <a:r>
              <a:rPr lang="en-US" altLang="en-US" i="1"/>
              <a:t>E</a:t>
            </a:r>
            <a:r>
              <a:rPr lang="en-US" altLang="en-US"/>
              <a:t> to </a:t>
            </a:r>
            <a:r>
              <a:rPr lang="en-US" altLang="en-US" i="1"/>
              <a:t>F</a:t>
            </a:r>
            <a:r>
              <a:rPr lang="en-US" altLang="en-US"/>
              <a:t>, 1 cell phone costs 5 DVDs.</a:t>
            </a:r>
            <a:endParaRPr lang="en-US" altLang="en-US">
              <a:latin typeface="Charcoal" charset="0"/>
            </a:endParaRPr>
          </a:p>
        </p:txBody>
      </p:sp>
      <p:sp>
        <p:nvSpPr>
          <p:cNvPr id="449547" name="Rectangle 11"/>
          <p:cNvSpPr>
            <a:spLocks noGrp="1" noChangeArrowheads="1"/>
          </p:cNvSpPr>
          <p:nvPr>
            <p:ph type="title"/>
          </p:nvPr>
        </p:nvSpPr>
        <p:spPr/>
        <p:txBody>
          <a:bodyPr/>
          <a:lstStyle/>
          <a:p>
            <a:r>
              <a:rPr lang="en-US" altLang="en-US" dirty="0" smtClean="0"/>
              <a:t>OPPORTUNITY </a:t>
            </a:r>
            <a:r>
              <a:rPr lang="en-US" altLang="en-US" dirty="0"/>
              <a:t>COST</a:t>
            </a:r>
            <a:endParaRPr lang="en-CA" dirty="0"/>
          </a:p>
        </p:txBody>
      </p:sp>
      <p:pic>
        <p:nvPicPr>
          <p:cNvPr id="449555" name="Picture 19" descr="fig0304a"/>
          <p:cNvPicPr>
            <a:picLocks noChangeAspect="1" noChangeArrowheads="1"/>
          </p:cNvPicPr>
          <p:nvPr/>
        </p:nvPicPr>
        <p:blipFill>
          <a:blip r:embed="rId3"/>
          <a:srcRect/>
          <a:stretch>
            <a:fillRect/>
          </a:stretch>
        </p:blipFill>
        <p:spPr bwMode="auto">
          <a:xfrm>
            <a:off x="381000" y="2249488"/>
            <a:ext cx="8458200" cy="4527550"/>
          </a:xfrm>
          <a:prstGeom prst="rect">
            <a:avLst/>
          </a:prstGeom>
          <a:noFill/>
        </p:spPr>
      </p:pic>
      <p:pic>
        <p:nvPicPr>
          <p:cNvPr id="449556" name="Picture 20" descr="fig0304b"/>
          <p:cNvPicPr>
            <a:picLocks noChangeAspect="1" noChangeArrowheads="1"/>
          </p:cNvPicPr>
          <p:nvPr/>
        </p:nvPicPr>
        <p:blipFill>
          <a:blip r:embed="rId4"/>
          <a:srcRect/>
          <a:stretch>
            <a:fillRect/>
          </a:stretch>
        </p:blipFill>
        <p:spPr bwMode="auto">
          <a:xfrm>
            <a:off x="381000" y="2249488"/>
            <a:ext cx="8458200" cy="4527550"/>
          </a:xfrm>
          <a:prstGeom prst="rect">
            <a:avLst/>
          </a:prstGeom>
          <a:noFill/>
        </p:spPr>
      </p:pic>
      <p:pic>
        <p:nvPicPr>
          <p:cNvPr id="449557" name="Picture 21" descr="fig0304c"/>
          <p:cNvPicPr>
            <a:picLocks noChangeAspect="1" noChangeArrowheads="1"/>
          </p:cNvPicPr>
          <p:nvPr/>
        </p:nvPicPr>
        <p:blipFill>
          <a:blip r:embed="rId5"/>
          <a:srcRect/>
          <a:stretch>
            <a:fillRect/>
          </a:stretch>
        </p:blipFill>
        <p:spPr bwMode="auto">
          <a:xfrm>
            <a:off x="381000" y="2249488"/>
            <a:ext cx="8458200" cy="4527550"/>
          </a:xfrm>
          <a:prstGeom prst="rect">
            <a:avLst/>
          </a:prstGeom>
          <a:noFill/>
        </p:spPr>
      </p:pic>
      <p:pic>
        <p:nvPicPr>
          <p:cNvPr id="449558" name="Picture 22" descr="fig0304d"/>
          <p:cNvPicPr>
            <a:picLocks noChangeAspect="1" noChangeArrowheads="1"/>
          </p:cNvPicPr>
          <p:nvPr/>
        </p:nvPicPr>
        <p:blipFill>
          <a:blip r:embed="rId6"/>
          <a:srcRect/>
          <a:stretch>
            <a:fillRect/>
          </a:stretch>
        </p:blipFill>
        <p:spPr bwMode="auto">
          <a:xfrm>
            <a:off x="381000" y="2249488"/>
            <a:ext cx="8458200" cy="4527550"/>
          </a:xfrm>
          <a:prstGeom prst="rect">
            <a:avLst/>
          </a:prstGeom>
          <a:noFill/>
        </p:spPr>
      </p:pic>
      <p:pic>
        <p:nvPicPr>
          <p:cNvPr id="449559" name="Picture 23" descr="fig0304e"/>
          <p:cNvPicPr>
            <a:picLocks noChangeAspect="1" noChangeArrowheads="1"/>
          </p:cNvPicPr>
          <p:nvPr/>
        </p:nvPicPr>
        <p:blipFill>
          <a:blip r:embed="rId7"/>
          <a:srcRect/>
          <a:stretch>
            <a:fillRect/>
          </a:stretch>
        </p:blipFill>
        <p:spPr bwMode="auto">
          <a:xfrm>
            <a:off x="381000" y="2249488"/>
            <a:ext cx="8458200" cy="4527550"/>
          </a:xfrm>
          <a:prstGeom prst="rect">
            <a:avLst/>
          </a:prstGeom>
          <a:noFill/>
        </p:spPr>
      </p:pic>
      <p:pic>
        <p:nvPicPr>
          <p:cNvPr id="449560" name="Picture 24" descr="fig0304f"/>
          <p:cNvPicPr>
            <a:picLocks noChangeAspect="1" noChangeArrowheads="1"/>
          </p:cNvPicPr>
          <p:nvPr/>
        </p:nvPicPr>
        <p:blipFill>
          <a:blip r:embed="rId8"/>
          <a:srcRect/>
          <a:stretch>
            <a:fillRect/>
          </a:stretch>
        </p:blipFill>
        <p:spPr bwMode="auto">
          <a:xfrm>
            <a:off x="381000" y="2249488"/>
            <a:ext cx="8458200" cy="4527550"/>
          </a:xfrm>
          <a:prstGeom prst="rect">
            <a:avLst/>
          </a:prstGeom>
          <a:noFill/>
        </p:spPr>
      </p:pic>
      <p:pic>
        <p:nvPicPr>
          <p:cNvPr id="449561" name="Picture 25" descr="fig0304g"/>
          <p:cNvPicPr>
            <a:picLocks noChangeAspect="1" noChangeArrowheads="1"/>
          </p:cNvPicPr>
          <p:nvPr/>
        </p:nvPicPr>
        <p:blipFill>
          <a:blip r:embed="rId9"/>
          <a:srcRect/>
          <a:stretch>
            <a:fillRect/>
          </a:stretch>
        </p:blipFill>
        <p:spPr bwMode="auto">
          <a:xfrm>
            <a:off x="381000" y="2249488"/>
            <a:ext cx="8458200" cy="4527550"/>
          </a:xfrm>
          <a:prstGeom prst="rect">
            <a:avLst/>
          </a:prstGeom>
          <a:noFill/>
        </p:spPr>
      </p:pic>
      <p:pic>
        <p:nvPicPr>
          <p:cNvPr id="449562" name="Picture 26" descr="fig0304h"/>
          <p:cNvPicPr>
            <a:picLocks noChangeAspect="1" noChangeArrowheads="1"/>
          </p:cNvPicPr>
          <p:nvPr/>
        </p:nvPicPr>
        <p:blipFill>
          <a:blip r:embed="rId10"/>
          <a:srcRect/>
          <a:stretch>
            <a:fillRect/>
          </a:stretch>
        </p:blipFill>
        <p:spPr bwMode="auto">
          <a:xfrm>
            <a:off x="381000" y="2249488"/>
            <a:ext cx="8458200" cy="4527550"/>
          </a:xfrm>
          <a:prstGeom prst="rect">
            <a:avLst/>
          </a:prstGeom>
          <a:noFill/>
        </p:spPr>
      </p:pic>
      <p:pic>
        <p:nvPicPr>
          <p:cNvPr id="449563" name="Picture 27" descr="fig0304i"/>
          <p:cNvPicPr>
            <a:picLocks noChangeAspect="1" noChangeArrowheads="1"/>
          </p:cNvPicPr>
          <p:nvPr/>
        </p:nvPicPr>
        <p:blipFill>
          <a:blip r:embed="rId11"/>
          <a:srcRect/>
          <a:stretch>
            <a:fillRect/>
          </a:stretch>
        </p:blipFill>
        <p:spPr bwMode="auto">
          <a:xfrm>
            <a:off x="381000" y="2249488"/>
            <a:ext cx="8458200" cy="4527550"/>
          </a:xfrm>
          <a:prstGeom prst="rect">
            <a:avLst/>
          </a:prstGeom>
          <a:noFill/>
        </p:spPr>
      </p:pic>
      <p:pic>
        <p:nvPicPr>
          <p:cNvPr id="449564" name="Picture 28" descr="fig0304j"/>
          <p:cNvPicPr>
            <a:picLocks noChangeAspect="1" noChangeArrowheads="1"/>
          </p:cNvPicPr>
          <p:nvPr/>
        </p:nvPicPr>
        <p:blipFill>
          <a:blip r:embed="rId12"/>
          <a:srcRect/>
          <a:stretch>
            <a:fillRect/>
          </a:stretch>
        </p:blipFill>
        <p:spPr bwMode="auto">
          <a:xfrm>
            <a:off x="381000" y="2249488"/>
            <a:ext cx="8458200" cy="4527550"/>
          </a:xfrm>
          <a:prstGeom prst="rect">
            <a:avLst/>
          </a:prstGeom>
          <a:noFill/>
        </p:spPr>
      </p:pic>
      <p:pic>
        <p:nvPicPr>
          <p:cNvPr id="449565" name="Picture 29" descr="fig0304k"/>
          <p:cNvPicPr>
            <a:picLocks noChangeAspect="1" noChangeArrowheads="1"/>
          </p:cNvPicPr>
          <p:nvPr/>
        </p:nvPicPr>
        <p:blipFill>
          <a:blip r:embed="rId13"/>
          <a:srcRect/>
          <a:stretch>
            <a:fillRect/>
          </a:stretch>
        </p:blipFill>
        <p:spPr bwMode="auto">
          <a:xfrm>
            <a:off x="381000" y="2249488"/>
            <a:ext cx="8458200" cy="4527550"/>
          </a:xfrm>
          <a:prstGeom prst="rect">
            <a:avLst/>
          </a:prstGeom>
          <a:noFill/>
        </p:spPr>
      </p:pic>
      <p:pic>
        <p:nvPicPr>
          <p:cNvPr id="449566" name="Picture 30" descr="fig0304l"/>
          <p:cNvPicPr>
            <a:picLocks noChangeAspect="1" noChangeArrowheads="1"/>
          </p:cNvPicPr>
          <p:nvPr/>
        </p:nvPicPr>
        <p:blipFill>
          <a:blip r:embed="rId14"/>
          <a:srcRect/>
          <a:stretch>
            <a:fillRect/>
          </a:stretch>
        </p:blipFill>
        <p:spPr bwMode="auto">
          <a:xfrm>
            <a:off x="381000" y="2249488"/>
            <a:ext cx="8458200" cy="4527550"/>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9538"/>
                                        </p:tgtEl>
                                        <p:attrNameLst>
                                          <p:attrName>style.visibility</p:attrName>
                                        </p:attrNameLst>
                                      </p:cBhvr>
                                      <p:to>
                                        <p:strVal val="visible"/>
                                      </p:to>
                                    </p:set>
                                    <p:animEffect transition="in" filter="wipe(left)">
                                      <p:cBhvr>
                                        <p:cTn id="7" dur="500"/>
                                        <p:tgtEl>
                                          <p:spTgt spid="4495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9565"/>
                                        </p:tgtEl>
                                        <p:attrNameLst>
                                          <p:attrName>style.visibility</p:attrName>
                                        </p:attrNameLst>
                                      </p:cBhvr>
                                      <p:to>
                                        <p:strVal val="visible"/>
                                      </p:to>
                                    </p:set>
                                    <p:animEffect transition="in" filter="wipe(left)">
                                      <p:cBhvr>
                                        <p:cTn id="12" dur="1000"/>
                                        <p:tgtEl>
                                          <p:spTgt spid="44956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49566"/>
                                        </p:tgtEl>
                                        <p:attrNameLst>
                                          <p:attrName>style.visibility</p:attrName>
                                        </p:attrNameLst>
                                      </p:cBhvr>
                                      <p:to>
                                        <p:strVal val="visible"/>
                                      </p:to>
                                    </p:set>
                                    <p:animEffect transition="in" filter="fade">
                                      <p:cBhvr>
                                        <p:cTn id="16" dur="500"/>
                                        <p:tgtEl>
                                          <p:spTgt spid="449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8"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8" name="Rectangle 10"/>
          <p:cNvSpPr>
            <a:spLocks noGrp="1" noChangeArrowheads="1"/>
          </p:cNvSpPr>
          <p:nvPr>
            <p:ph type="title"/>
          </p:nvPr>
        </p:nvSpPr>
        <p:spPr/>
        <p:txBody>
          <a:bodyPr/>
          <a:lstStyle/>
          <a:p>
            <a:r>
              <a:rPr lang="en-US" dirty="0" smtClean="0"/>
              <a:t>TRADE RESTRICTIONS - QUOTA</a:t>
            </a:r>
            <a:endParaRPr lang="en-US" dirty="0"/>
          </a:p>
        </p:txBody>
      </p:sp>
      <p:sp>
        <p:nvSpPr>
          <p:cNvPr id="631819" name="Text Box 11"/>
          <p:cNvSpPr txBox="1">
            <a:spLocks noChangeArrowheads="1"/>
          </p:cNvSpPr>
          <p:nvPr/>
        </p:nvSpPr>
        <p:spPr bwMode="auto">
          <a:xfrm>
            <a:off x="161925" y="4351338"/>
            <a:ext cx="3724275" cy="1917700"/>
          </a:xfrm>
          <a:prstGeom prst="rect">
            <a:avLst/>
          </a:prstGeom>
          <a:noFill/>
          <a:ln w="9525">
            <a:noFill/>
            <a:miter lim="800000"/>
            <a:headEnd/>
            <a:tailEnd/>
          </a:ln>
          <a:effectLst/>
        </p:spPr>
        <p:txBody>
          <a:bodyPr>
            <a:spAutoFit/>
          </a:bodyPr>
          <a:lstStyle/>
          <a:p>
            <a:pPr marL="347663" indent="-282575">
              <a:tabLst>
                <a:tab pos="282575" algn="l"/>
              </a:tabLst>
            </a:pPr>
            <a:r>
              <a:rPr lang="en-US" altLang="en-US" b="1"/>
              <a:t>5.</a:t>
            </a:r>
            <a:r>
              <a:rPr lang="en-US" altLang="en-US"/>
              <a:t> With the higher price, U.S garment makers increase production to 10 million T-shirts a year.</a:t>
            </a:r>
            <a:endParaRPr lang="en-US" altLang="en-US">
              <a:solidFill>
                <a:srgbClr val="1566B0"/>
              </a:solidFill>
            </a:endParaRPr>
          </a:p>
        </p:txBody>
      </p:sp>
      <p:sp>
        <p:nvSpPr>
          <p:cNvPr id="631821" name="Text Box 13"/>
          <p:cNvSpPr txBox="1">
            <a:spLocks noChangeArrowheads="1"/>
          </p:cNvSpPr>
          <p:nvPr/>
        </p:nvSpPr>
        <p:spPr bwMode="auto">
          <a:xfrm>
            <a:off x="117475" y="3429000"/>
            <a:ext cx="3733800" cy="822325"/>
          </a:xfrm>
          <a:prstGeom prst="rect">
            <a:avLst/>
          </a:prstGeom>
          <a:noFill/>
          <a:ln w="9525">
            <a:noFill/>
            <a:miter lim="800000"/>
            <a:headEnd/>
            <a:tailEnd/>
          </a:ln>
          <a:effectLst/>
        </p:spPr>
        <p:txBody>
          <a:bodyPr>
            <a:spAutoFit/>
          </a:bodyPr>
          <a:lstStyle/>
          <a:p>
            <a:pPr marL="398463" indent="-398463"/>
            <a:r>
              <a:rPr lang="en-US" altLang="en-US" b="1"/>
              <a:t>4.</a:t>
            </a:r>
            <a:r>
              <a:rPr lang="en-US" altLang="en-US"/>
              <a:t> Americans buy 25 million T-shirts a </a:t>
            </a:r>
            <a:r>
              <a:rPr lang="en-US" altLang="en-US">
                <a:cs typeface="Arial" pitchFamily="34" charset="0"/>
              </a:rPr>
              <a:t>year</a:t>
            </a:r>
            <a:r>
              <a:rPr lang="en-US" altLang="en-US"/>
              <a:t>.</a:t>
            </a:r>
            <a:endParaRPr lang="en-US" altLang="en-US">
              <a:solidFill>
                <a:srgbClr val="1566B0"/>
              </a:solidFill>
            </a:endParaRPr>
          </a:p>
        </p:txBody>
      </p:sp>
      <p:sp>
        <p:nvSpPr>
          <p:cNvPr id="631834" name="Text Box 26"/>
          <p:cNvSpPr txBox="1">
            <a:spLocks noChangeArrowheads="1"/>
          </p:cNvSpPr>
          <p:nvPr/>
        </p:nvSpPr>
        <p:spPr bwMode="auto">
          <a:xfrm>
            <a:off x="152400" y="1778000"/>
            <a:ext cx="3733800" cy="1552575"/>
          </a:xfrm>
          <a:prstGeom prst="rect">
            <a:avLst/>
          </a:prstGeom>
          <a:noFill/>
          <a:ln w="9525">
            <a:noFill/>
            <a:miter lim="800000"/>
            <a:headEnd/>
            <a:tailEnd/>
          </a:ln>
          <a:effectLst/>
        </p:spPr>
        <p:txBody>
          <a:bodyPr>
            <a:spAutoFit/>
          </a:bodyPr>
          <a:lstStyle/>
          <a:p>
            <a:pPr marL="347663" indent="-347663"/>
            <a:r>
              <a:rPr lang="en-US" altLang="en-US" b="1"/>
              <a:t>3. </a:t>
            </a:r>
            <a:r>
              <a:rPr lang="en-US" altLang="en-US"/>
              <a:t>The price Americans pay is determined in the U.S. market and it rises to $7.50 a T-shirt.</a:t>
            </a:r>
            <a:endParaRPr lang="en-US" altLang="en-US">
              <a:solidFill>
                <a:srgbClr val="1566B0"/>
              </a:solidFill>
            </a:endParaRPr>
          </a:p>
        </p:txBody>
      </p:sp>
      <p:pic>
        <p:nvPicPr>
          <p:cNvPr id="631835" name="Picture 27" descr="fig2006"/>
          <p:cNvPicPr>
            <a:picLocks noChangeAspect="1" noChangeArrowheads="1"/>
          </p:cNvPicPr>
          <p:nvPr/>
        </p:nvPicPr>
        <p:blipFill>
          <a:blip r:embed="rId3"/>
          <a:srcRect/>
          <a:stretch>
            <a:fillRect/>
          </a:stretch>
        </p:blipFill>
        <p:spPr bwMode="auto">
          <a:xfrm>
            <a:off x="3919538" y="1878013"/>
            <a:ext cx="4992687" cy="4392612"/>
          </a:xfrm>
          <a:prstGeom prst="rect">
            <a:avLst/>
          </a:prstGeom>
          <a:noFill/>
        </p:spPr>
      </p:pic>
      <p:pic>
        <p:nvPicPr>
          <p:cNvPr id="631836" name="Picture 28" descr="fig2006a"/>
          <p:cNvPicPr>
            <a:picLocks noChangeAspect="1" noChangeArrowheads="1"/>
          </p:cNvPicPr>
          <p:nvPr/>
        </p:nvPicPr>
        <p:blipFill>
          <a:blip r:embed="rId4"/>
          <a:srcRect/>
          <a:stretch>
            <a:fillRect/>
          </a:stretch>
        </p:blipFill>
        <p:spPr bwMode="auto">
          <a:xfrm>
            <a:off x="3919538" y="1878013"/>
            <a:ext cx="4992687" cy="4392612"/>
          </a:xfrm>
          <a:prstGeom prst="rect">
            <a:avLst/>
          </a:prstGeom>
          <a:noFill/>
        </p:spPr>
      </p:pic>
      <p:pic>
        <p:nvPicPr>
          <p:cNvPr id="631837" name="Picture 29" descr="fig2006b"/>
          <p:cNvPicPr>
            <a:picLocks noChangeAspect="1" noChangeArrowheads="1"/>
          </p:cNvPicPr>
          <p:nvPr/>
        </p:nvPicPr>
        <p:blipFill>
          <a:blip r:embed="rId5"/>
          <a:srcRect/>
          <a:stretch>
            <a:fillRect/>
          </a:stretch>
        </p:blipFill>
        <p:spPr bwMode="auto">
          <a:xfrm>
            <a:off x="3919538" y="1878013"/>
            <a:ext cx="4992687" cy="4392612"/>
          </a:xfrm>
          <a:prstGeom prst="rect">
            <a:avLst/>
          </a:prstGeom>
          <a:noFill/>
        </p:spPr>
      </p:pic>
      <p:pic>
        <p:nvPicPr>
          <p:cNvPr id="631838" name="Picture 30" descr="fig2006c"/>
          <p:cNvPicPr>
            <a:picLocks noChangeAspect="1" noChangeArrowheads="1"/>
          </p:cNvPicPr>
          <p:nvPr/>
        </p:nvPicPr>
        <p:blipFill>
          <a:blip r:embed="rId6"/>
          <a:srcRect/>
          <a:stretch>
            <a:fillRect/>
          </a:stretch>
        </p:blipFill>
        <p:spPr bwMode="auto">
          <a:xfrm>
            <a:off x="3919538" y="1878013"/>
            <a:ext cx="4992687" cy="4392612"/>
          </a:xfrm>
          <a:prstGeom prst="rect">
            <a:avLst/>
          </a:prstGeom>
          <a:noFill/>
        </p:spPr>
      </p:pic>
      <p:pic>
        <p:nvPicPr>
          <p:cNvPr id="631839" name="Picture 31" descr="fig2006d"/>
          <p:cNvPicPr>
            <a:picLocks noChangeAspect="1" noChangeArrowheads="1"/>
          </p:cNvPicPr>
          <p:nvPr/>
        </p:nvPicPr>
        <p:blipFill>
          <a:blip r:embed="rId7"/>
          <a:srcRect/>
          <a:stretch>
            <a:fillRect/>
          </a:stretch>
        </p:blipFill>
        <p:spPr bwMode="auto">
          <a:xfrm>
            <a:off x="3919538" y="1878013"/>
            <a:ext cx="4992687" cy="4392612"/>
          </a:xfrm>
          <a:prstGeom prst="rect">
            <a:avLst/>
          </a:prstGeom>
          <a:noFill/>
        </p:spPr>
      </p:pic>
      <p:pic>
        <p:nvPicPr>
          <p:cNvPr id="631840" name="Picture 32" descr="fig2006e"/>
          <p:cNvPicPr>
            <a:picLocks noChangeAspect="1" noChangeArrowheads="1"/>
          </p:cNvPicPr>
          <p:nvPr/>
        </p:nvPicPr>
        <p:blipFill>
          <a:blip r:embed="rId8"/>
          <a:srcRect/>
          <a:stretch>
            <a:fillRect/>
          </a:stretch>
        </p:blipFill>
        <p:spPr bwMode="auto">
          <a:xfrm>
            <a:off x="3919538" y="1878013"/>
            <a:ext cx="4992687" cy="4392612"/>
          </a:xfrm>
          <a:prstGeom prst="rect">
            <a:avLst/>
          </a:prstGeom>
          <a:noFill/>
        </p:spPr>
      </p:pic>
      <p:pic>
        <p:nvPicPr>
          <p:cNvPr id="631841" name="Picture 33" descr="fig2006f"/>
          <p:cNvPicPr>
            <a:picLocks noChangeAspect="1" noChangeArrowheads="1"/>
          </p:cNvPicPr>
          <p:nvPr/>
        </p:nvPicPr>
        <p:blipFill>
          <a:blip r:embed="rId9"/>
          <a:srcRect/>
          <a:stretch>
            <a:fillRect/>
          </a:stretch>
        </p:blipFill>
        <p:spPr bwMode="auto">
          <a:xfrm>
            <a:off x="3919538" y="1878013"/>
            <a:ext cx="4992687" cy="439261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1834"/>
                                        </p:tgtEl>
                                        <p:attrNameLst>
                                          <p:attrName>style.visibility</p:attrName>
                                        </p:attrNameLst>
                                      </p:cBhvr>
                                      <p:to>
                                        <p:strVal val="visible"/>
                                      </p:to>
                                    </p:set>
                                    <p:animEffect transition="in" filter="wipe(left)">
                                      <p:cBhvr>
                                        <p:cTn id="7" dur="500"/>
                                        <p:tgtEl>
                                          <p:spTgt spid="63183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31839"/>
                                        </p:tgtEl>
                                        <p:attrNameLst>
                                          <p:attrName>style.visibility</p:attrName>
                                        </p:attrNameLst>
                                      </p:cBhvr>
                                      <p:to>
                                        <p:strVal val="visible"/>
                                      </p:to>
                                    </p:set>
                                    <p:animEffect transition="in" filter="fade">
                                      <p:cBhvr>
                                        <p:cTn id="11" dur="1000"/>
                                        <p:tgtEl>
                                          <p:spTgt spid="63183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31821"/>
                                        </p:tgtEl>
                                        <p:attrNameLst>
                                          <p:attrName>style.visibility</p:attrName>
                                        </p:attrNameLst>
                                      </p:cBhvr>
                                      <p:to>
                                        <p:strVal val="visible"/>
                                      </p:to>
                                    </p:set>
                                    <p:animEffect transition="in" filter="wipe(left)">
                                      <p:cBhvr>
                                        <p:cTn id="16" dur="500"/>
                                        <p:tgtEl>
                                          <p:spTgt spid="63182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31840"/>
                                        </p:tgtEl>
                                        <p:attrNameLst>
                                          <p:attrName>style.visibility</p:attrName>
                                        </p:attrNameLst>
                                      </p:cBhvr>
                                      <p:to>
                                        <p:strVal val="visible"/>
                                      </p:to>
                                    </p:set>
                                    <p:animEffect transition="in" filter="fade">
                                      <p:cBhvr>
                                        <p:cTn id="20" dur="1000"/>
                                        <p:tgtEl>
                                          <p:spTgt spid="63184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31819"/>
                                        </p:tgtEl>
                                        <p:attrNameLst>
                                          <p:attrName>style.visibility</p:attrName>
                                        </p:attrNameLst>
                                      </p:cBhvr>
                                      <p:to>
                                        <p:strVal val="visible"/>
                                      </p:to>
                                    </p:set>
                                    <p:animEffect transition="in" filter="wipe(left)">
                                      <p:cBhvr>
                                        <p:cTn id="25" dur="500"/>
                                        <p:tgtEl>
                                          <p:spTgt spid="631819"/>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631841"/>
                                        </p:tgtEl>
                                        <p:attrNameLst>
                                          <p:attrName>style.visibility</p:attrName>
                                        </p:attrNameLst>
                                      </p:cBhvr>
                                      <p:to>
                                        <p:strVal val="visible"/>
                                      </p:to>
                                    </p:set>
                                    <p:animEffect transition="in" filter="fade">
                                      <p:cBhvr>
                                        <p:cTn id="29" dur="1000"/>
                                        <p:tgtEl>
                                          <p:spTgt spid="631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9" grpId="0" autoUpdateAnimBg="0"/>
      <p:bldP spid="631821" grpId="0" autoUpdateAnimBg="0"/>
      <p:bldP spid="631834" grpId="0"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Text Box 2"/>
          <p:cNvSpPr txBox="1">
            <a:spLocks noChangeArrowheads="1"/>
          </p:cNvSpPr>
          <p:nvPr/>
        </p:nvSpPr>
        <p:spPr bwMode="auto">
          <a:xfrm>
            <a:off x="0" y="1600200"/>
            <a:ext cx="3581400" cy="457200"/>
          </a:xfrm>
          <a:prstGeom prst="rect">
            <a:avLst/>
          </a:prstGeom>
          <a:noFill/>
          <a:ln w="9525">
            <a:noFill/>
            <a:miter lim="800000"/>
            <a:headEnd/>
            <a:tailEnd/>
          </a:ln>
          <a:effectLst/>
        </p:spPr>
        <p:txBody>
          <a:bodyPr>
            <a:spAutoFit/>
          </a:bodyPr>
          <a:lstStyle/>
          <a:p>
            <a:endParaRPr lang="en-US" altLang="en-US">
              <a:solidFill>
                <a:srgbClr val="1566B0"/>
              </a:solidFill>
            </a:endParaRPr>
          </a:p>
        </p:txBody>
      </p:sp>
      <p:sp>
        <p:nvSpPr>
          <p:cNvPr id="691203" name="Rectangle 3"/>
          <p:cNvSpPr>
            <a:spLocks noGrp="1" noChangeArrowheads="1"/>
          </p:cNvSpPr>
          <p:nvPr>
            <p:ph type="title"/>
          </p:nvPr>
        </p:nvSpPr>
        <p:spPr/>
        <p:txBody>
          <a:bodyPr/>
          <a:lstStyle/>
          <a:p>
            <a:r>
              <a:rPr lang="en-US" dirty="0" smtClean="0"/>
              <a:t>TRADE RESTRICTIONS - QUOTA</a:t>
            </a:r>
            <a:endParaRPr lang="en-US" dirty="0"/>
          </a:p>
        </p:txBody>
      </p:sp>
      <p:sp>
        <p:nvSpPr>
          <p:cNvPr id="691205" name="Text Box 5"/>
          <p:cNvSpPr txBox="1">
            <a:spLocks noChangeArrowheads="1"/>
          </p:cNvSpPr>
          <p:nvPr/>
        </p:nvSpPr>
        <p:spPr bwMode="auto">
          <a:xfrm>
            <a:off x="238125" y="1892300"/>
            <a:ext cx="3648075" cy="1552575"/>
          </a:xfrm>
          <a:prstGeom prst="rect">
            <a:avLst/>
          </a:prstGeom>
          <a:noFill/>
          <a:ln w="9525">
            <a:noFill/>
            <a:miter lim="800000"/>
            <a:headEnd/>
            <a:tailEnd/>
          </a:ln>
          <a:effectLst/>
        </p:spPr>
        <p:txBody>
          <a:bodyPr>
            <a:spAutoFit/>
          </a:bodyPr>
          <a:lstStyle/>
          <a:p>
            <a:pPr marL="347663" indent="-347663"/>
            <a:r>
              <a:rPr lang="en-US" altLang="en-US" b="1"/>
              <a:t>6.</a:t>
            </a:r>
            <a:r>
              <a:rPr lang="en-US" altLang="en-US"/>
              <a:t> U.S. imports decrease from 50 million to 15 million T-shirts, which equals the quota.</a:t>
            </a:r>
            <a:endParaRPr lang="en-US" altLang="en-US">
              <a:solidFill>
                <a:srgbClr val="1566B0"/>
              </a:solidFill>
            </a:endParaRPr>
          </a:p>
        </p:txBody>
      </p:sp>
      <p:pic>
        <p:nvPicPr>
          <p:cNvPr id="691213" name="Picture 13" descr="fig2006"/>
          <p:cNvPicPr>
            <a:picLocks noChangeAspect="1" noChangeArrowheads="1"/>
          </p:cNvPicPr>
          <p:nvPr/>
        </p:nvPicPr>
        <p:blipFill>
          <a:blip r:embed="rId3"/>
          <a:srcRect/>
          <a:stretch>
            <a:fillRect/>
          </a:stretch>
        </p:blipFill>
        <p:spPr bwMode="auto">
          <a:xfrm>
            <a:off x="3919538" y="1854200"/>
            <a:ext cx="4992687" cy="4392613"/>
          </a:xfrm>
          <a:prstGeom prst="rect">
            <a:avLst/>
          </a:prstGeom>
          <a:noFill/>
        </p:spPr>
      </p:pic>
      <p:pic>
        <p:nvPicPr>
          <p:cNvPr id="691214" name="Picture 14" descr="fig2006a"/>
          <p:cNvPicPr>
            <a:picLocks noChangeAspect="1" noChangeArrowheads="1"/>
          </p:cNvPicPr>
          <p:nvPr/>
        </p:nvPicPr>
        <p:blipFill>
          <a:blip r:embed="rId4"/>
          <a:srcRect/>
          <a:stretch>
            <a:fillRect/>
          </a:stretch>
        </p:blipFill>
        <p:spPr bwMode="auto">
          <a:xfrm>
            <a:off x="3919538" y="1854200"/>
            <a:ext cx="4992687" cy="4392613"/>
          </a:xfrm>
          <a:prstGeom prst="rect">
            <a:avLst/>
          </a:prstGeom>
          <a:noFill/>
        </p:spPr>
      </p:pic>
      <p:pic>
        <p:nvPicPr>
          <p:cNvPr id="691215" name="Picture 15" descr="fig2006b"/>
          <p:cNvPicPr>
            <a:picLocks noChangeAspect="1" noChangeArrowheads="1"/>
          </p:cNvPicPr>
          <p:nvPr/>
        </p:nvPicPr>
        <p:blipFill>
          <a:blip r:embed="rId5"/>
          <a:srcRect/>
          <a:stretch>
            <a:fillRect/>
          </a:stretch>
        </p:blipFill>
        <p:spPr bwMode="auto">
          <a:xfrm>
            <a:off x="3919538" y="1854200"/>
            <a:ext cx="4992687" cy="4392613"/>
          </a:xfrm>
          <a:prstGeom prst="rect">
            <a:avLst/>
          </a:prstGeom>
          <a:noFill/>
        </p:spPr>
      </p:pic>
      <p:pic>
        <p:nvPicPr>
          <p:cNvPr id="691216" name="Picture 16" descr="fig2006c"/>
          <p:cNvPicPr>
            <a:picLocks noChangeAspect="1" noChangeArrowheads="1"/>
          </p:cNvPicPr>
          <p:nvPr/>
        </p:nvPicPr>
        <p:blipFill>
          <a:blip r:embed="rId6"/>
          <a:srcRect/>
          <a:stretch>
            <a:fillRect/>
          </a:stretch>
        </p:blipFill>
        <p:spPr bwMode="auto">
          <a:xfrm>
            <a:off x="3919538" y="1854200"/>
            <a:ext cx="4992687" cy="4392613"/>
          </a:xfrm>
          <a:prstGeom prst="rect">
            <a:avLst/>
          </a:prstGeom>
          <a:noFill/>
        </p:spPr>
      </p:pic>
      <p:pic>
        <p:nvPicPr>
          <p:cNvPr id="691217" name="Picture 17" descr="fig2006d"/>
          <p:cNvPicPr>
            <a:picLocks noChangeAspect="1" noChangeArrowheads="1"/>
          </p:cNvPicPr>
          <p:nvPr/>
        </p:nvPicPr>
        <p:blipFill>
          <a:blip r:embed="rId7"/>
          <a:srcRect/>
          <a:stretch>
            <a:fillRect/>
          </a:stretch>
        </p:blipFill>
        <p:spPr bwMode="auto">
          <a:xfrm>
            <a:off x="3919538" y="1854200"/>
            <a:ext cx="4992687" cy="4392613"/>
          </a:xfrm>
          <a:prstGeom prst="rect">
            <a:avLst/>
          </a:prstGeom>
          <a:noFill/>
        </p:spPr>
      </p:pic>
      <p:pic>
        <p:nvPicPr>
          <p:cNvPr id="691218" name="Picture 18" descr="fig2006e"/>
          <p:cNvPicPr>
            <a:picLocks noChangeAspect="1" noChangeArrowheads="1"/>
          </p:cNvPicPr>
          <p:nvPr/>
        </p:nvPicPr>
        <p:blipFill>
          <a:blip r:embed="rId8"/>
          <a:srcRect/>
          <a:stretch>
            <a:fillRect/>
          </a:stretch>
        </p:blipFill>
        <p:spPr bwMode="auto">
          <a:xfrm>
            <a:off x="3919538" y="1854200"/>
            <a:ext cx="4992687" cy="4392613"/>
          </a:xfrm>
          <a:prstGeom prst="rect">
            <a:avLst/>
          </a:prstGeom>
          <a:noFill/>
        </p:spPr>
      </p:pic>
      <p:pic>
        <p:nvPicPr>
          <p:cNvPr id="691219" name="Picture 19" descr="fig2006f"/>
          <p:cNvPicPr>
            <a:picLocks noChangeAspect="1" noChangeArrowheads="1"/>
          </p:cNvPicPr>
          <p:nvPr/>
        </p:nvPicPr>
        <p:blipFill>
          <a:blip r:embed="rId9"/>
          <a:srcRect/>
          <a:stretch>
            <a:fillRect/>
          </a:stretch>
        </p:blipFill>
        <p:spPr bwMode="auto">
          <a:xfrm>
            <a:off x="3919538" y="1854200"/>
            <a:ext cx="4992687" cy="4392613"/>
          </a:xfrm>
          <a:prstGeom prst="rect">
            <a:avLst/>
          </a:prstGeom>
          <a:noFill/>
        </p:spPr>
      </p:pic>
      <p:pic>
        <p:nvPicPr>
          <p:cNvPr id="691220" name="Picture 20" descr="fig2006g"/>
          <p:cNvPicPr>
            <a:picLocks noChangeAspect="1" noChangeArrowheads="1"/>
          </p:cNvPicPr>
          <p:nvPr/>
        </p:nvPicPr>
        <p:blipFill>
          <a:blip r:embed="rId10"/>
          <a:srcRect/>
          <a:stretch>
            <a:fillRect/>
          </a:stretch>
        </p:blipFill>
        <p:spPr bwMode="auto">
          <a:xfrm>
            <a:off x="3919538" y="1854200"/>
            <a:ext cx="4992687" cy="439261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1205"/>
                                        </p:tgtEl>
                                        <p:attrNameLst>
                                          <p:attrName>style.visibility</p:attrName>
                                        </p:attrNameLst>
                                      </p:cBhvr>
                                      <p:to>
                                        <p:strVal val="visible"/>
                                      </p:to>
                                    </p:set>
                                    <p:animEffect transition="in" filter="wipe(left)">
                                      <p:cBhvr>
                                        <p:cTn id="7" dur="500"/>
                                        <p:tgtEl>
                                          <p:spTgt spid="69120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91220"/>
                                        </p:tgtEl>
                                        <p:attrNameLst>
                                          <p:attrName>style.visibility</p:attrName>
                                        </p:attrNameLst>
                                      </p:cBhvr>
                                      <p:to>
                                        <p:strVal val="visible"/>
                                      </p:to>
                                    </p:set>
                                    <p:animEffect transition="in" filter="fade">
                                      <p:cBhvr>
                                        <p:cTn id="11" dur="1000"/>
                                        <p:tgtEl>
                                          <p:spTgt spid="691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p:txBody>
          <a:bodyPr/>
          <a:lstStyle/>
          <a:p>
            <a:r>
              <a:rPr lang="en-US" dirty="0" smtClean="0"/>
              <a:t>TRADE RESTRICTIONS - OTHER</a:t>
            </a:r>
            <a:endParaRPr lang="en-CA" altLang="en-US" dirty="0"/>
          </a:p>
        </p:txBody>
      </p:sp>
      <p:sp>
        <p:nvSpPr>
          <p:cNvPr id="632835" name="Rectangle 3"/>
          <p:cNvSpPr>
            <a:spLocks noGrp="1" noChangeArrowheads="1"/>
          </p:cNvSpPr>
          <p:nvPr>
            <p:ph type="body" idx="1"/>
          </p:nvPr>
        </p:nvSpPr>
        <p:spPr/>
        <p:txBody>
          <a:bodyPr/>
          <a:lstStyle/>
          <a:p>
            <a:pPr marL="461963" lvl="1" indent="-4763">
              <a:buNone/>
            </a:pPr>
            <a:r>
              <a:rPr lang="en-US" altLang="en-US" b="1" dirty="0">
                <a:solidFill>
                  <a:srgbClr val="00468F"/>
                </a:solidFill>
              </a:rPr>
              <a:t>Health, Safety, and Other Nontariff Barriers</a:t>
            </a:r>
            <a:endParaRPr lang="en-US" altLang="en-US" b="1" noProof="1">
              <a:solidFill>
                <a:srgbClr val="00468F"/>
              </a:solidFill>
            </a:endParaRPr>
          </a:p>
          <a:p>
            <a:pPr marL="461963" lvl="1" indent="-4763"/>
            <a:r>
              <a:rPr lang="en-US" altLang="en-US" dirty="0"/>
              <a:t>Thousands of detailed health, safety, and other regulations restrict international trade.</a:t>
            </a:r>
          </a:p>
          <a:p>
            <a:pPr marL="461963" lvl="1" indent="-4763"/>
            <a:r>
              <a:rPr lang="en-US" altLang="en-US" dirty="0"/>
              <a:t>Some examples are</a:t>
            </a:r>
          </a:p>
          <a:p>
            <a:pPr lvl="2"/>
            <a:r>
              <a:rPr lang="en-US" altLang="en-US" dirty="0"/>
              <a:t>Food imports into the United States must meet Food and Drug Administration’s standards.</a:t>
            </a:r>
          </a:p>
          <a:p>
            <a:pPr lvl="2"/>
            <a:r>
              <a:rPr lang="en-US" altLang="en-US" dirty="0"/>
              <a:t>Europe bans imports of genetically modified foods such as U.S. soybean and Canadian granola. </a:t>
            </a:r>
          </a:p>
          <a:p>
            <a:pPr lvl="2"/>
            <a:r>
              <a:rPr lang="en-US" altLang="en-US" dirty="0"/>
              <a:t>Australia bans imports of Californian grapes to protect its grapes from a virus in California.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2835">
                                            <p:txEl>
                                              <p:pRg st="1" end="1"/>
                                            </p:txEl>
                                          </p:spTgt>
                                        </p:tgtEl>
                                        <p:attrNameLst>
                                          <p:attrName>style.visibility</p:attrName>
                                        </p:attrNameLst>
                                      </p:cBhvr>
                                      <p:to>
                                        <p:strVal val="visible"/>
                                      </p:to>
                                    </p:set>
                                    <p:animEffect transition="in" filter="wipe(left)">
                                      <p:cBhvr>
                                        <p:cTn id="7" dur="500"/>
                                        <p:tgtEl>
                                          <p:spTgt spid="6328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2835">
                                            <p:txEl>
                                              <p:pRg st="2" end="2"/>
                                            </p:txEl>
                                          </p:spTgt>
                                        </p:tgtEl>
                                        <p:attrNameLst>
                                          <p:attrName>style.visibility</p:attrName>
                                        </p:attrNameLst>
                                      </p:cBhvr>
                                      <p:to>
                                        <p:strVal val="visible"/>
                                      </p:to>
                                    </p:set>
                                    <p:animEffect transition="in" filter="wipe(left)">
                                      <p:cBhvr>
                                        <p:cTn id="12" dur="500"/>
                                        <p:tgtEl>
                                          <p:spTgt spid="6328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2835">
                                            <p:txEl>
                                              <p:pRg st="3" end="3"/>
                                            </p:txEl>
                                          </p:spTgt>
                                        </p:tgtEl>
                                        <p:attrNameLst>
                                          <p:attrName>style.visibility</p:attrName>
                                        </p:attrNameLst>
                                      </p:cBhvr>
                                      <p:to>
                                        <p:strVal val="visible"/>
                                      </p:to>
                                    </p:set>
                                    <p:animEffect transition="in" filter="wipe(left)">
                                      <p:cBhvr>
                                        <p:cTn id="17" dur="500"/>
                                        <p:tgtEl>
                                          <p:spTgt spid="6328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32835">
                                            <p:txEl>
                                              <p:pRg st="4" end="4"/>
                                            </p:txEl>
                                          </p:spTgt>
                                        </p:tgtEl>
                                        <p:attrNameLst>
                                          <p:attrName>style.visibility</p:attrName>
                                        </p:attrNameLst>
                                      </p:cBhvr>
                                      <p:to>
                                        <p:strVal val="visible"/>
                                      </p:to>
                                    </p:set>
                                    <p:animEffect transition="in" filter="wipe(left)">
                                      <p:cBhvr>
                                        <p:cTn id="22" dur="500"/>
                                        <p:tgtEl>
                                          <p:spTgt spid="63283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32835">
                                            <p:txEl>
                                              <p:pRg st="5" end="5"/>
                                            </p:txEl>
                                          </p:spTgt>
                                        </p:tgtEl>
                                        <p:attrNameLst>
                                          <p:attrName>style.visibility</p:attrName>
                                        </p:attrNameLst>
                                      </p:cBhvr>
                                      <p:to>
                                        <p:strVal val="visible"/>
                                      </p:to>
                                    </p:set>
                                    <p:animEffect transition="in" filter="wipe(left)">
                                      <p:cBhvr>
                                        <p:cTn id="27" dur="500"/>
                                        <p:tgtEl>
                                          <p:spTgt spid="6328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5" grpId="0" build="p" bldLvl="5"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1636" name="Rectangle 4"/>
          <p:cNvSpPr>
            <a:spLocks noGrp="1" noChangeArrowheads="1"/>
          </p:cNvSpPr>
          <p:nvPr>
            <p:ph type="title"/>
          </p:nvPr>
        </p:nvSpPr>
        <p:spPr>
          <a:xfrm>
            <a:off x="206375" y="68263"/>
            <a:ext cx="8175625" cy="827087"/>
          </a:xfrm>
        </p:spPr>
        <p:txBody>
          <a:bodyPr/>
          <a:lstStyle/>
          <a:p>
            <a:r>
              <a:rPr lang="en-US" altLang="en-US" sz="3200" dirty="0" smtClean="0"/>
              <a:t>THE </a:t>
            </a:r>
            <a:r>
              <a:rPr lang="en-US" altLang="en-US" sz="3200" dirty="0"/>
              <a:t>CASE AGAINST PROTECTION</a:t>
            </a:r>
            <a:endParaRPr lang="en-CA" altLang="en-US" sz="3200" dirty="0"/>
          </a:p>
        </p:txBody>
      </p:sp>
      <p:sp>
        <p:nvSpPr>
          <p:cNvPr id="581637" name="Rectangle 5"/>
          <p:cNvSpPr>
            <a:spLocks noGrp="1" noChangeArrowheads="1"/>
          </p:cNvSpPr>
          <p:nvPr>
            <p:ph type="body" idx="1"/>
          </p:nvPr>
        </p:nvSpPr>
        <p:spPr/>
        <p:txBody>
          <a:bodyPr/>
          <a:lstStyle/>
          <a:p>
            <a:pPr>
              <a:buNone/>
            </a:pPr>
            <a:r>
              <a:rPr lang="en-US" altLang="en-US" noProof="1" smtClean="0"/>
              <a:t>Three Traditional Arguments </a:t>
            </a:r>
            <a:r>
              <a:rPr lang="en-US" altLang="en-US" noProof="1"/>
              <a:t>for Protection</a:t>
            </a:r>
            <a:endParaRPr lang="en-US" altLang="en-US" dirty="0"/>
          </a:p>
          <a:p>
            <a:pPr lvl="1"/>
            <a:r>
              <a:rPr lang="en-US" altLang="en-US" noProof="1"/>
              <a:t>The national security argument</a:t>
            </a:r>
            <a:endParaRPr lang="en-US" altLang="en-US" dirty="0"/>
          </a:p>
          <a:p>
            <a:pPr lvl="1">
              <a:buClr>
                <a:srgbClr val="00468F"/>
              </a:buClr>
            </a:pPr>
            <a:r>
              <a:rPr lang="en-US" altLang="en-US" noProof="1"/>
              <a:t>The infant-industry argument</a:t>
            </a:r>
            <a:endParaRPr lang="en-US" altLang="en-US" dirty="0"/>
          </a:p>
          <a:p>
            <a:pPr lvl="1">
              <a:buClr>
                <a:srgbClr val="00468F"/>
              </a:buClr>
            </a:pPr>
            <a:r>
              <a:rPr lang="en-US" altLang="en-US" noProof="1"/>
              <a:t>The dumping argument</a:t>
            </a:r>
            <a:endParaRPr lang="en-US" altLang="en-US" dirty="0"/>
          </a:p>
          <a:p>
            <a:pPr lvl="1">
              <a:buClr>
                <a:srgbClr val="00468F"/>
              </a:buClr>
              <a:buFontTx/>
              <a:buChar char="•"/>
            </a:pPr>
            <a:endParaRPr lang="en-US" altLang="en-US" dirty="0"/>
          </a:p>
          <a:p>
            <a:pPr lvl="1">
              <a:buClr>
                <a:srgbClr val="00468F"/>
              </a:buClr>
              <a:buFontTx/>
              <a:buChar char="•"/>
            </a:pPr>
            <a:endParaRPr lang="en-US" altLang="en-US" dirty="0"/>
          </a:p>
          <a:p>
            <a:pPr lvl="2"/>
            <a:endParaRPr lang="en-US" alt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1637">
                                            <p:txEl>
                                              <p:pRg st="1" end="1"/>
                                            </p:txEl>
                                          </p:spTgt>
                                        </p:tgtEl>
                                        <p:attrNameLst>
                                          <p:attrName>style.visibility</p:attrName>
                                        </p:attrNameLst>
                                      </p:cBhvr>
                                      <p:to>
                                        <p:strVal val="visible"/>
                                      </p:to>
                                    </p:set>
                                    <p:animEffect transition="in" filter="wipe(left)">
                                      <p:cBhvr>
                                        <p:cTn id="7" dur="500"/>
                                        <p:tgtEl>
                                          <p:spTgt spid="58163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1637">
                                            <p:txEl>
                                              <p:pRg st="2" end="2"/>
                                            </p:txEl>
                                          </p:spTgt>
                                        </p:tgtEl>
                                        <p:attrNameLst>
                                          <p:attrName>style.visibility</p:attrName>
                                        </p:attrNameLst>
                                      </p:cBhvr>
                                      <p:to>
                                        <p:strVal val="visible"/>
                                      </p:to>
                                    </p:set>
                                    <p:animEffect transition="in" filter="wipe(left)">
                                      <p:cBhvr>
                                        <p:cTn id="12" dur="500"/>
                                        <p:tgtEl>
                                          <p:spTgt spid="5816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1637">
                                            <p:txEl>
                                              <p:pRg st="3" end="3"/>
                                            </p:txEl>
                                          </p:spTgt>
                                        </p:tgtEl>
                                        <p:attrNameLst>
                                          <p:attrName>style.visibility</p:attrName>
                                        </p:attrNameLst>
                                      </p:cBhvr>
                                      <p:to>
                                        <p:strVal val="visible"/>
                                      </p:to>
                                    </p:set>
                                    <p:animEffect transition="in" filter="wipe(left)">
                                      <p:cBhvr>
                                        <p:cTn id="17" dur="500"/>
                                        <p:tgtEl>
                                          <p:spTgt spid="5816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7" grpId="0" build="p" bldLvl="5"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84" name="Rectangle 4"/>
          <p:cNvSpPr>
            <a:spLocks noGrp="1" noChangeArrowheads="1"/>
          </p:cNvSpPr>
          <p:nvPr>
            <p:ph type="title"/>
          </p:nvPr>
        </p:nvSpPr>
        <p:spPr/>
        <p:txBody>
          <a:bodyPr/>
          <a:lstStyle/>
          <a:p>
            <a:r>
              <a:rPr lang="en-US" altLang="en-US" sz="3200" dirty="0" smtClean="0"/>
              <a:t>THE </a:t>
            </a:r>
            <a:r>
              <a:rPr lang="en-US" altLang="en-US" sz="3200" dirty="0"/>
              <a:t>CASE AGAINST PROTECTION</a:t>
            </a:r>
            <a:endParaRPr lang="en-CA" altLang="en-US" sz="3200" dirty="0"/>
          </a:p>
        </p:txBody>
      </p:sp>
      <p:sp>
        <p:nvSpPr>
          <p:cNvPr id="583685" name="Rectangle 5"/>
          <p:cNvSpPr>
            <a:spLocks noGrp="1" noChangeArrowheads="1"/>
          </p:cNvSpPr>
          <p:nvPr>
            <p:ph type="body" idx="1"/>
          </p:nvPr>
        </p:nvSpPr>
        <p:spPr>
          <a:xfrm>
            <a:off x="228600" y="1371600"/>
            <a:ext cx="8716963" cy="4613275"/>
          </a:xfrm>
        </p:spPr>
        <p:txBody>
          <a:bodyPr/>
          <a:lstStyle/>
          <a:p>
            <a:pPr lvl="1">
              <a:lnSpc>
                <a:spcPct val="90000"/>
              </a:lnSpc>
              <a:buNone/>
            </a:pPr>
            <a:r>
              <a:rPr lang="en-US" altLang="en-US" b="1" noProof="1">
                <a:solidFill>
                  <a:srgbClr val="00468F"/>
                </a:solidFill>
              </a:rPr>
              <a:t>The National Security Argument</a:t>
            </a:r>
          </a:p>
          <a:p>
            <a:pPr lvl="1">
              <a:lnSpc>
                <a:spcPct val="90000"/>
              </a:lnSpc>
              <a:buNone/>
            </a:pPr>
            <a:r>
              <a:rPr lang="en-US" altLang="en-US" dirty="0" smtClean="0"/>
              <a:t>For:</a:t>
            </a:r>
          </a:p>
          <a:p>
            <a:pPr lvl="2">
              <a:lnSpc>
                <a:spcPct val="90000"/>
              </a:lnSpc>
            </a:pPr>
            <a:r>
              <a:rPr lang="en-US" altLang="en-US" noProof="1" smtClean="0"/>
              <a:t>A country </a:t>
            </a:r>
            <a:r>
              <a:rPr lang="en-US" altLang="en-US" noProof="1"/>
              <a:t>must protect industries that produce equipment and armaments and those on which the defense industries rely for their raw materials.</a:t>
            </a:r>
          </a:p>
          <a:p>
            <a:pPr lvl="1">
              <a:lnSpc>
                <a:spcPct val="90000"/>
              </a:lnSpc>
              <a:buNone/>
            </a:pPr>
            <a:r>
              <a:rPr lang="en-US" altLang="en-US" noProof="1" smtClean="0"/>
              <a:t>Against:</a:t>
            </a:r>
          </a:p>
          <a:p>
            <a:pPr lvl="2">
              <a:lnSpc>
                <a:spcPct val="90000"/>
              </a:lnSpc>
            </a:pPr>
            <a:r>
              <a:rPr lang="en-US" altLang="en-US" dirty="0" smtClean="0"/>
              <a:t>In </a:t>
            </a:r>
            <a:r>
              <a:rPr lang="en-US" altLang="en-US" dirty="0"/>
              <a:t>a time of war, all industries contribute to national defense.</a:t>
            </a:r>
          </a:p>
          <a:p>
            <a:pPr lvl="2">
              <a:lnSpc>
                <a:spcPct val="90000"/>
              </a:lnSpc>
            </a:pPr>
            <a:r>
              <a:rPr lang="en-US" altLang="en-US" dirty="0"/>
              <a:t>To increase the output of a strategic industry, it is more efficient to use a subsidy rather than a tariff or quota.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685">
                                            <p:txEl>
                                              <p:pRg st="2" end="2"/>
                                            </p:txEl>
                                          </p:spTgt>
                                        </p:tgtEl>
                                        <p:attrNameLst>
                                          <p:attrName>style.visibility</p:attrName>
                                        </p:attrNameLst>
                                      </p:cBhvr>
                                      <p:to>
                                        <p:strVal val="visible"/>
                                      </p:to>
                                    </p:set>
                                    <p:animEffect transition="in" filter="wipe(left)">
                                      <p:cBhvr>
                                        <p:cTn id="7" dur="500"/>
                                        <p:tgtEl>
                                          <p:spTgt spid="58368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3685">
                                            <p:txEl>
                                              <p:pRg st="3" end="3"/>
                                            </p:txEl>
                                          </p:spTgt>
                                        </p:tgtEl>
                                        <p:attrNameLst>
                                          <p:attrName>style.visibility</p:attrName>
                                        </p:attrNameLst>
                                      </p:cBhvr>
                                      <p:to>
                                        <p:strVal val="visible"/>
                                      </p:to>
                                    </p:set>
                                    <p:animEffect transition="in" filter="wipe(left)">
                                      <p:cBhvr>
                                        <p:cTn id="12" dur="500"/>
                                        <p:tgtEl>
                                          <p:spTgt spid="58368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3685">
                                            <p:txEl>
                                              <p:pRg st="4" end="4"/>
                                            </p:txEl>
                                          </p:spTgt>
                                        </p:tgtEl>
                                        <p:attrNameLst>
                                          <p:attrName>style.visibility</p:attrName>
                                        </p:attrNameLst>
                                      </p:cBhvr>
                                      <p:to>
                                        <p:strVal val="visible"/>
                                      </p:to>
                                    </p:set>
                                    <p:animEffect transition="in" filter="wipe(left)">
                                      <p:cBhvr>
                                        <p:cTn id="17" dur="500"/>
                                        <p:tgtEl>
                                          <p:spTgt spid="58368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83685">
                                            <p:txEl>
                                              <p:pRg st="5" end="5"/>
                                            </p:txEl>
                                          </p:spTgt>
                                        </p:tgtEl>
                                        <p:attrNameLst>
                                          <p:attrName>style.visibility</p:attrName>
                                        </p:attrNameLst>
                                      </p:cBhvr>
                                      <p:to>
                                        <p:strVal val="visible"/>
                                      </p:to>
                                    </p:set>
                                    <p:animEffect transition="in" filter="wipe(left)">
                                      <p:cBhvr>
                                        <p:cTn id="22" dur="500"/>
                                        <p:tgtEl>
                                          <p:spTgt spid="58368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5" grpId="0" build="p" bldLvl="5"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4708" name="Rectangle 4"/>
          <p:cNvSpPr>
            <a:spLocks noGrp="1" noChangeArrowheads="1"/>
          </p:cNvSpPr>
          <p:nvPr>
            <p:ph type="title"/>
          </p:nvPr>
        </p:nvSpPr>
        <p:spPr/>
        <p:txBody>
          <a:bodyPr/>
          <a:lstStyle/>
          <a:p>
            <a:r>
              <a:rPr lang="en-US" altLang="en-US" sz="3200" dirty="0" smtClean="0"/>
              <a:t>THE </a:t>
            </a:r>
            <a:r>
              <a:rPr lang="en-US" altLang="en-US" sz="3200" dirty="0"/>
              <a:t>CASE AGAINST PROTECTION</a:t>
            </a:r>
            <a:endParaRPr lang="en-CA" altLang="en-US" sz="3200" dirty="0"/>
          </a:p>
        </p:txBody>
      </p:sp>
      <p:sp>
        <p:nvSpPr>
          <p:cNvPr id="584709" name="Rectangle 5"/>
          <p:cNvSpPr>
            <a:spLocks noGrp="1" noChangeArrowheads="1"/>
          </p:cNvSpPr>
          <p:nvPr>
            <p:ph type="body" idx="1"/>
          </p:nvPr>
        </p:nvSpPr>
        <p:spPr>
          <a:xfrm>
            <a:off x="427037" y="1447800"/>
            <a:ext cx="8716963" cy="4613275"/>
          </a:xfrm>
        </p:spPr>
        <p:txBody>
          <a:bodyPr/>
          <a:lstStyle/>
          <a:p>
            <a:pPr marL="514350" lvl="1" indent="-57150">
              <a:buNone/>
            </a:pPr>
            <a:r>
              <a:rPr lang="en-US" altLang="en-US" b="1" noProof="1">
                <a:solidFill>
                  <a:srgbClr val="00468F"/>
                </a:solidFill>
              </a:rPr>
              <a:t>The Infant</a:t>
            </a:r>
            <a:r>
              <a:rPr lang="en-US" altLang="en-US" b="1" dirty="0">
                <a:solidFill>
                  <a:srgbClr val="00468F"/>
                </a:solidFill>
              </a:rPr>
              <a:t>-I</a:t>
            </a:r>
            <a:r>
              <a:rPr lang="en-US" altLang="en-US" b="1" noProof="1">
                <a:solidFill>
                  <a:srgbClr val="00468F"/>
                </a:solidFill>
              </a:rPr>
              <a:t>ndustry Argument</a:t>
            </a:r>
          </a:p>
          <a:p>
            <a:pPr marL="514350" lvl="1" indent="-57150">
              <a:buNone/>
            </a:pPr>
            <a:r>
              <a:rPr lang="en-US" altLang="en-US" sz="2600" dirty="0" smtClean="0"/>
              <a:t>For:</a:t>
            </a:r>
          </a:p>
          <a:p>
            <a:pPr marL="912813" lvl="2" indent="-57150"/>
            <a:r>
              <a:rPr lang="en-US" altLang="en-US" sz="2200" dirty="0" smtClean="0"/>
              <a:t>I</a:t>
            </a:r>
            <a:r>
              <a:rPr lang="en-US" altLang="en-US" noProof="1" smtClean="0"/>
              <a:t>t </a:t>
            </a:r>
            <a:r>
              <a:rPr lang="en-US" altLang="en-US" noProof="1"/>
              <a:t>is necessary to protect a new industry to enable it to grow into a more mature industry that can compete in world markets.</a:t>
            </a:r>
          </a:p>
          <a:p>
            <a:pPr marL="514350" lvl="1" indent="-57150">
              <a:buNone/>
            </a:pPr>
            <a:r>
              <a:rPr lang="en-US" altLang="en-US" noProof="1" smtClean="0"/>
              <a:t>Against:</a:t>
            </a:r>
          </a:p>
          <a:p>
            <a:pPr marL="912813" lvl="2" indent="-57150"/>
            <a:r>
              <a:rPr lang="en-US" altLang="en-US" noProof="1" smtClean="0"/>
              <a:t>Valid </a:t>
            </a:r>
            <a:r>
              <a:rPr lang="en-US" altLang="en-US" noProof="1"/>
              <a:t>only if the benefits of learning-by-doing not only accrue to the owners and wor</a:t>
            </a:r>
            <a:r>
              <a:rPr lang="en-US" altLang="en-US" dirty="0"/>
              <a:t>k</a:t>
            </a:r>
            <a:r>
              <a:rPr lang="en-US" altLang="en-US" noProof="1"/>
              <a:t>ers of the firms in the infant industry but also spill over to other industries and parts of the economy.</a:t>
            </a:r>
          </a:p>
          <a:p>
            <a:pPr marL="514350" lvl="1" indent="-57150"/>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4709">
                                            <p:txEl>
                                              <p:pRg st="1" end="1"/>
                                            </p:txEl>
                                          </p:spTgt>
                                        </p:tgtEl>
                                        <p:attrNameLst>
                                          <p:attrName>style.visibility</p:attrName>
                                        </p:attrNameLst>
                                      </p:cBhvr>
                                      <p:to>
                                        <p:strVal val="visible"/>
                                      </p:to>
                                    </p:set>
                                    <p:animEffect transition="in" filter="wipe(left)">
                                      <p:cBhvr>
                                        <p:cTn id="7" dur="500"/>
                                        <p:tgtEl>
                                          <p:spTgt spid="58470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4709">
                                            <p:txEl>
                                              <p:pRg st="2" end="2"/>
                                            </p:txEl>
                                          </p:spTgt>
                                        </p:tgtEl>
                                        <p:attrNameLst>
                                          <p:attrName>style.visibility</p:attrName>
                                        </p:attrNameLst>
                                      </p:cBhvr>
                                      <p:to>
                                        <p:strVal val="visible"/>
                                      </p:to>
                                    </p:set>
                                    <p:animEffect transition="in" filter="wipe(left)">
                                      <p:cBhvr>
                                        <p:cTn id="12" dur="500"/>
                                        <p:tgtEl>
                                          <p:spTgt spid="58470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4709">
                                            <p:txEl>
                                              <p:pRg st="3" end="3"/>
                                            </p:txEl>
                                          </p:spTgt>
                                        </p:tgtEl>
                                        <p:attrNameLst>
                                          <p:attrName>style.visibility</p:attrName>
                                        </p:attrNameLst>
                                      </p:cBhvr>
                                      <p:to>
                                        <p:strVal val="visible"/>
                                      </p:to>
                                    </p:set>
                                    <p:animEffect transition="in" filter="wipe(left)">
                                      <p:cBhvr>
                                        <p:cTn id="17" dur="500"/>
                                        <p:tgtEl>
                                          <p:spTgt spid="58470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84709">
                                            <p:txEl>
                                              <p:pRg st="4" end="4"/>
                                            </p:txEl>
                                          </p:spTgt>
                                        </p:tgtEl>
                                        <p:attrNameLst>
                                          <p:attrName>style.visibility</p:attrName>
                                        </p:attrNameLst>
                                      </p:cBhvr>
                                      <p:to>
                                        <p:strVal val="visible"/>
                                      </p:to>
                                    </p:set>
                                    <p:animEffect transition="in" filter="wipe(left)">
                                      <p:cBhvr>
                                        <p:cTn id="22" dur="500"/>
                                        <p:tgtEl>
                                          <p:spTgt spid="5847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9" grpId="0" build="p" bldLvl="5"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5732" name="Rectangle 3076"/>
          <p:cNvSpPr>
            <a:spLocks noGrp="1" noChangeArrowheads="1"/>
          </p:cNvSpPr>
          <p:nvPr>
            <p:ph type="title"/>
          </p:nvPr>
        </p:nvSpPr>
        <p:spPr/>
        <p:txBody>
          <a:bodyPr/>
          <a:lstStyle/>
          <a:p>
            <a:r>
              <a:rPr lang="en-US" altLang="en-US" sz="3200" dirty="0" smtClean="0"/>
              <a:t>THE </a:t>
            </a:r>
            <a:r>
              <a:rPr lang="en-US" altLang="en-US" sz="3200" dirty="0"/>
              <a:t>CASE AGAINST PROTECTION</a:t>
            </a:r>
            <a:endParaRPr lang="en-CA" altLang="en-US" sz="3200" dirty="0"/>
          </a:p>
        </p:txBody>
      </p:sp>
      <p:sp>
        <p:nvSpPr>
          <p:cNvPr id="585733" name="Rectangle 3077"/>
          <p:cNvSpPr>
            <a:spLocks noGrp="1" noChangeArrowheads="1"/>
          </p:cNvSpPr>
          <p:nvPr>
            <p:ph type="body" idx="1"/>
          </p:nvPr>
        </p:nvSpPr>
        <p:spPr>
          <a:xfrm>
            <a:off x="0" y="1066800"/>
            <a:ext cx="8991600" cy="5791200"/>
          </a:xfrm>
        </p:spPr>
        <p:txBody>
          <a:bodyPr/>
          <a:lstStyle/>
          <a:p>
            <a:pPr marL="461963" lvl="1" indent="-4763">
              <a:lnSpc>
                <a:spcPct val="90000"/>
              </a:lnSpc>
              <a:buNone/>
            </a:pPr>
            <a:r>
              <a:rPr lang="en-US" altLang="en-US" b="1" noProof="1">
                <a:solidFill>
                  <a:srgbClr val="00468F"/>
                </a:solidFill>
              </a:rPr>
              <a:t>The Dumping Argument</a:t>
            </a:r>
          </a:p>
          <a:p>
            <a:pPr marL="461963" lvl="1" indent="-4763">
              <a:lnSpc>
                <a:spcPct val="90000"/>
              </a:lnSpc>
              <a:buNone/>
            </a:pPr>
            <a:r>
              <a:rPr lang="en-US" altLang="en-US" sz="2600" noProof="1" smtClean="0"/>
              <a:t>For:</a:t>
            </a:r>
          </a:p>
          <a:p>
            <a:pPr marL="860426" lvl="2" indent="-4763">
              <a:lnSpc>
                <a:spcPct val="90000"/>
              </a:lnSpc>
            </a:pPr>
            <a:r>
              <a:rPr lang="en-US" altLang="en-US" sz="2200" noProof="1" smtClean="0">
                <a:solidFill>
                  <a:srgbClr val="FF0000"/>
                </a:solidFill>
              </a:rPr>
              <a:t>Dumping</a:t>
            </a:r>
            <a:r>
              <a:rPr lang="en-US" altLang="en-US" sz="2200" dirty="0" smtClean="0"/>
              <a:t> </a:t>
            </a:r>
            <a:r>
              <a:rPr lang="en-US" altLang="en-US" dirty="0"/>
              <a:t>occurs w</a:t>
            </a:r>
            <a:r>
              <a:rPr lang="en-US" altLang="en-US" noProof="1"/>
              <a:t>hen a foreign firm sells its exports at a lower price than its cost of production.</a:t>
            </a:r>
            <a:endParaRPr lang="en-US" altLang="en-US" dirty="0"/>
          </a:p>
          <a:p>
            <a:pPr marL="860426" lvl="2" indent="-4763">
              <a:lnSpc>
                <a:spcPct val="90000"/>
              </a:lnSpc>
            </a:pPr>
            <a:r>
              <a:rPr lang="en-US" altLang="en-US" dirty="0" smtClean="0"/>
              <a:t>A </a:t>
            </a:r>
            <a:r>
              <a:rPr lang="en-US" altLang="en-US" dirty="0"/>
              <a:t>firm that wants to become a global monopoly might try to eliminate its foreign competitors by dumping</a:t>
            </a:r>
            <a:r>
              <a:rPr lang="en-US" altLang="en-US" dirty="0" smtClean="0"/>
              <a:t>. Once </a:t>
            </a:r>
            <a:r>
              <a:rPr lang="en-US" altLang="en-US" dirty="0"/>
              <a:t>it has a global monopoly, it will raise its price</a:t>
            </a:r>
            <a:r>
              <a:rPr lang="en-US" altLang="en-US" dirty="0" smtClean="0"/>
              <a:t>.</a:t>
            </a:r>
          </a:p>
          <a:p>
            <a:pPr marL="461963" lvl="1" indent="-4763">
              <a:lnSpc>
                <a:spcPct val="90000"/>
              </a:lnSpc>
              <a:buNone/>
            </a:pPr>
            <a:r>
              <a:rPr lang="en-US" altLang="en-US" dirty="0" smtClean="0"/>
              <a:t>Against:</a:t>
            </a:r>
          </a:p>
          <a:p>
            <a:pPr marL="860426" lvl="2" indent="-4763">
              <a:lnSpc>
                <a:spcPct val="90000"/>
              </a:lnSpc>
            </a:pPr>
            <a:r>
              <a:rPr lang="en-US" altLang="en-US" dirty="0" smtClean="0"/>
              <a:t>It is virtually impossible to detect dumping because it is hard to determine a firm’s cost. Faulty detection methods.</a:t>
            </a:r>
          </a:p>
          <a:p>
            <a:pPr marL="860426" lvl="2" indent="-4763">
              <a:lnSpc>
                <a:spcPct val="90000"/>
              </a:lnSpc>
            </a:pPr>
            <a:r>
              <a:rPr lang="en-US" altLang="en-US" dirty="0" smtClean="0"/>
              <a:t>Natural global monopolies are hard to find, so alternative products from competitive markets are likely to be found.</a:t>
            </a:r>
          </a:p>
          <a:p>
            <a:pPr marL="860426" lvl="2" indent="-4763">
              <a:lnSpc>
                <a:spcPct val="90000"/>
              </a:lnSpc>
            </a:pPr>
            <a:r>
              <a:rPr lang="en-US" altLang="en-US" dirty="0" smtClean="0"/>
              <a:t>The best way to deal with an actual natural global monopoly would be by regulation – as we do with domestic monopolies</a:t>
            </a:r>
          </a:p>
          <a:p>
            <a:pPr marL="860426" lvl="2" indent="-4763">
              <a:lnSpc>
                <a:spcPct val="90000"/>
              </a:lnSpc>
            </a:pPr>
            <a:endParaRPr lang="en-US" altLang="en-US" dirty="0" smtClean="0"/>
          </a:p>
          <a:p>
            <a:pPr marL="860426" lvl="2" indent="-4763">
              <a:lnSpc>
                <a:spcPct val="90000"/>
              </a:lnSpc>
            </a:pP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5733">
                                            <p:txEl>
                                              <p:pRg st="1" end="1"/>
                                            </p:txEl>
                                          </p:spTgt>
                                        </p:tgtEl>
                                        <p:attrNameLst>
                                          <p:attrName>style.visibility</p:attrName>
                                        </p:attrNameLst>
                                      </p:cBhvr>
                                      <p:to>
                                        <p:strVal val="visible"/>
                                      </p:to>
                                    </p:set>
                                    <p:animEffect transition="in" filter="wipe(left)">
                                      <p:cBhvr>
                                        <p:cTn id="7" dur="500"/>
                                        <p:tgtEl>
                                          <p:spTgt spid="58573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5733">
                                            <p:txEl>
                                              <p:pRg st="2" end="2"/>
                                            </p:txEl>
                                          </p:spTgt>
                                        </p:tgtEl>
                                        <p:attrNameLst>
                                          <p:attrName>style.visibility</p:attrName>
                                        </p:attrNameLst>
                                      </p:cBhvr>
                                      <p:to>
                                        <p:strVal val="visible"/>
                                      </p:to>
                                    </p:set>
                                    <p:animEffect transition="in" filter="wipe(left)">
                                      <p:cBhvr>
                                        <p:cTn id="12" dur="500"/>
                                        <p:tgtEl>
                                          <p:spTgt spid="58573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5733">
                                            <p:txEl>
                                              <p:pRg st="3" end="3"/>
                                            </p:txEl>
                                          </p:spTgt>
                                        </p:tgtEl>
                                        <p:attrNameLst>
                                          <p:attrName>style.visibility</p:attrName>
                                        </p:attrNameLst>
                                      </p:cBhvr>
                                      <p:to>
                                        <p:strVal val="visible"/>
                                      </p:to>
                                    </p:set>
                                    <p:animEffect transition="in" filter="wipe(left)">
                                      <p:cBhvr>
                                        <p:cTn id="17" dur="500"/>
                                        <p:tgtEl>
                                          <p:spTgt spid="58573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85733">
                                            <p:txEl>
                                              <p:pRg st="4" end="4"/>
                                            </p:txEl>
                                          </p:spTgt>
                                        </p:tgtEl>
                                        <p:attrNameLst>
                                          <p:attrName>style.visibility</p:attrName>
                                        </p:attrNameLst>
                                      </p:cBhvr>
                                      <p:to>
                                        <p:strVal val="visible"/>
                                      </p:to>
                                    </p:set>
                                    <p:animEffect transition="in" filter="wipe(left)">
                                      <p:cBhvr>
                                        <p:cTn id="22" dur="500"/>
                                        <p:tgtEl>
                                          <p:spTgt spid="58573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85733">
                                            <p:txEl>
                                              <p:pRg st="5" end="5"/>
                                            </p:txEl>
                                          </p:spTgt>
                                        </p:tgtEl>
                                        <p:attrNameLst>
                                          <p:attrName>style.visibility</p:attrName>
                                        </p:attrNameLst>
                                      </p:cBhvr>
                                      <p:to>
                                        <p:strVal val="visible"/>
                                      </p:to>
                                    </p:set>
                                    <p:animEffect transition="in" filter="wipe(left)">
                                      <p:cBhvr>
                                        <p:cTn id="27" dur="500"/>
                                        <p:tgtEl>
                                          <p:spTgt spid="58573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85733">
                                            <p:txEl>
                                              <p:pRg st="6" end="6"/>
                                            </p:txEl>
                                          </p:spTgt>
                                        </p:tgtEl>
                                        <p:attrNameLst>
                                          <p:attrName>style.visibility</p:attrName>
                                        </p:attrNameLst>
                                      </p:cBhvr>
                                      <p:to>
                                        <p:strVal val="visible"/>
                                      </p:to>
                                    </p:set>
                                    <p:animEffect transition="in" filter="wipe(left)">
                                      <p:cBhvr>
                                        <p:cTn id="32" dur="500"/>
                                        <p:tgtEl>
                                          <p:spTgt spid="58573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85733">
                                            <p:txEl>
                                              <p:pRg st="7" end="7"/>
                                            </p:txEl>
                                          </p:spTgt>
                                        </p:tgtEl>
                                        <p:attrNameLst>
                                          <p:attrName>style.visibility</p:attrName>
                                        </p:attrNameLst>
                                      </p:cBhvr>
                                      <p:to>
                                        <p:strVal val="visible"/>
                                      </p:to>
                                    </p:set>
                                    <p:animEffect transition="in" filter="wipe(left)">
                                      <p:cBhvr>
                                        <p:cTn id="37" dur="500"/>
                                        <p:tgtEl>
                                          <p:spTgt spid="58573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3" grpId="0" build="p" bldLvl="5"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6756" name="Rectangle 4"/>
          <p:cNvSpPr>
            <a:spLocks noGrp="1" noChangeArrowheads="1"/>
          </p:cNvSpPr>
          <p:nvPr>
            <p:ph type="title"/>
          </p:nvPr>
        </p:nvSpPr>
        <p:spPr/>
        <p:txBody>
          <a:bodyPr/>
          <a:lstStyle/>
          <a:p>
            <a:r>
              <a:rPr lang="en-US" altLang="en-US" sz="3200" dirty="0" smtClean="0"/>
              <a:t>THE </a:t>
            </a:r>
            <a:r>
              <a:rPr lang="en-US" altLang="en-US" sz="3200" dirty="0"/>
              <a:t>CASE AGAINST PROTECTION</a:t>
            </a:r>
            <a:endParaRPr lang="en-CA" altLang="en-US" sz="3200" dirty="0"/>
          </a:p>
        </p:txBody>
      </p:sp>
      <p:sp>
        <p:nvSpPr>
          <p:cNvPr id="586757" name="Rectangle 5"/>
          <p:cNvSpPr>
            <a:spLocks noGrp="1" noChangeArrowheads="1"/>
          </p:cNvSpPr>
          <p:nvPr>
            <p:ph type="body" idx="1"/>
          </p:nvPr>
        </p:nvSpPr>
        <p:spPr/>
        <p:txBody>
          <a:bodyPr/>
          <a:lstStyle/>
          <a:p>
            <a:pPr>
              <a:lnSpc>
                <a:spcPct val="90000"/>
              </a:lnSpc>
            </a:pPr>
            <a:r>
              <a:rPr lang="en-US" altLang="en-US" noProof="1" smtClean="0"/>
              <a:t>F</a:t>
            </a:r>
            <a:r>
              <a:rPr lang="en-US" altLang="en-US" dirty="0" err="1" smtClean="0"/>
              <a:t>ive</a:t>
            </a:r>
            <a:r>
              <a:rPr lang="en-US" altLang="en-US" dirty="0" smtClean="0"/>
              <a:t> </a:t>
            </a:r>
            <a:r>
              <a:rPr lang="en-US" altLang="en-US" dirty="0"/>
              <a:t>New</a:t>
            </a:r>
            <a:r>
              <a:rPr lang="en-US" altLang="en-US" noProof="1"/>
              <a:t> Arguments for Protection</a:t>
            </a:r>
          </a:p>
          <a:p>
            <a:pPr marL="461963" lvl="1" indent="-4763">
              <a:lnSpc>
                <a:spcPct val="90000"/>
              </a:lnSpc>
              <a:buNone/>
            </a:pPr>
            <a:r>
              <a:rPr lang="en-US" altLang="en-US" b="1" noProof="1">
                <a:solidFill>
                  <a:srgbClr val="00468F"/>
                </a:solidFill>
              </a:rPr>
              <a:t>Saves Jobs</a:t>
            </a:r>
          </a:p>
          <a:p>
            <a:pPr marL="860426" lvl="2" indent="-4763">
              <a:lnSpc>
                <a:spcPct val="90000"/>
              </a:lnSpc>
            </a:pPr>
            <a:r>
              <a:rPr lang="en-US" altLang="en-US" dirty="0"/>
              <a:t>The argument is that protection saves jobs because w</a:t>
            </a:r>
            <a:r>
              <a:rPr lang="en-US" altLang="en-US" noProof="1"/>
              <a:t>hen we buy </a:t>
            </a:r>
            <a:r>
              <a:rPr lang="en-US" altLang="en-US" dirty="0"/>
              <a:t>shoes</a:t>
            </a:r>
            <a:r>
              <a:rPr lang="en-US" altLang="en-US" noProof="1"/>
              <a:t> from Brazil</a:t>
            </a:r>
            <a:r>
              <a:rPr lang="en-US" altLang="en-US" dirty="0"/>
              <a:t> or shirts from Taiwan,</a:t>
            </a:r>
            <a:r>
              <a:rPr lang="en-US" altLang="en-US" noProof="1"/>
              <a:t> U.S. workers lose their jobs.</a:t>
            </a:r>
            <a:endParaRPr lang="en-US" altLang="en-US" dirty="0"/>
          </a:p>
          <a:p>
            <a:pPr marL="461963" lvl="1" indent="-4763">
              <a:lnSpc>
                <a:spcPct val="90000"/>
              </a:lnSpc>
              <a:buNone/>
            </a:pPr>
            <a:r>
              <a:rPr lang="en-US" altLang="en-US" b="1" noProof="1">
                <a:solidFill>
                  <a:srgbClr val="00468F"/>
                </a:solidFill>
              </a:rPr>
              <a:t>Allows Us to Compete with Cheap Foreign Labor</a:t>
            </a:r>
          </a:p>
          <a:p>
            <a:pPr marL="860426" lvl="2" indent="-4763">
              <a:lnSpc>
                <a:spcPct val="90000"/>
              </a:lnSpc>
            </a:pPr>
            <a:r>
              <a:rPr lang="en-US" altLang="en-US" dirty="0"/>
              <a:t>The argument is that w</a:t>
            </a:r>
            <a:r>
              <a:rPr lang="en-US" altLang="en-US" noProof="1"/>
              <a:t>ith the removal of protective tariffs </a:t>
            </a:r>
            <a:r>
              <a:rPr lang="en-US" altLang="en-US" dirty="0" err="1"/>
              <a:t>i</a:t>
            </a:r>
            <a:r>
              <a:rPr lang="en-US" altLang="en-US" noProof="1"/>
              <a:t>n U.S. trade with Mexico</a:t>
            </a:r>
            <a:r>
              <a:rPr lang="en-US" altLang="en-US" dirty="0"/>
              <a:t> jobs rushing to Mexico</a:t>
            </a:r>
            <a:r>
              <a:rPr lang="en-US" altLang="en-US" noProof="1"/>
              <a:t> would make a “giant sucking sound</a:t>
            </a:r>
            <a:r>
              <a:rPr lang="en-US" altLang="en-US" dirty="0"/>
              <a:t>.</a:t>
            </a:r>
            <a:r>
              <a:rPr lang="en-US" altLang="en-US" noProof="1"/>
              <a:t>”</a:t>
            </a:r>
            <a:endParaRPr lang="en-US" altLang="en-US" dirty="0"/>
          </a:p>
          <a:p>
            <a:pPr marL="461963" lvl="1" indent="-4763">
              <a:lnSpc>
                <a:spcPct val="90000"/>
              </a:lnSpc>
            </a:pPr>
            <a:endParaRPr lang="en-US" altLang="en-US" noProof="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6757">
                                            <p:txEl>
                                              <p:pRg st="1" end="1"/>
                                            </p:txEl>
                                          </p:spTgt>
                                        </p:tgtEl>
                                        <p:attrNameLst>
                                          <p:attrName>style.visibility</p:attrName>
                                        </p:attrNameLst>
                                      </p:cBhvr>
                                      <p:to>
                                        <p:strVal val="visible"/>
                                      </p:to>
                                    </p:set>
                                    <p:animEffect transition="in" filter="wipe(left)">
                                      <p:cBhvr>
                                        <p:cTn id="7" dur="500"/>
                                        <p:tgtEl>
                                          <p:spTgt spid="58675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6757">
                                            <p:txEl>
                                              <p:pRg st="2" end="2"/>
                                            </p:txEl>
                                          </p:spTgt>
                                        </p:tgtEl>
                                        <p:attrNameLst>
                                          <p:attrName>style.visibility</p:attrName>
                                        </p:attrNameLst>
                                      </p:cBhvr>
                                      <p:to>
                                        <p:strVal val="visible"/>
                                      </p:to>
                                    </p:set>
                                    <p:animEffect transition="in" filter="wipe(left)">
                                      <p:cBhvr>
                                        <p:cTn id="12" dur="500"/>
                                        <p:tgtEl>
                                          <p:spTgt spid="58675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6757">
                                            <p:txEl>
                                              <p:pRg st="3" end="3"/>
                                            </p:txEl>
                                          </p:spTgt>
                                        </p:tgtEl>
                                        <p:attrNameLst>
                                          <p:attrName>style.visibility</p:attrName>
                                        </p:attrNameLst>
                                      </p:cBhvr>
                                      <p:to>
                                        <p:strVal val="visible"/>
                                      </p:to>
                                    </p:set>
                                    <p:animEffect transition="in" filter="wipe(left)">
                                      <p:cBhvr>
                                        <p:cTn id="17" dur="500"/>
                                        <p:tgtEl>
                                          <p:spTgt spid="58675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86757">
                                            <p:txEl>
                                              <p:pRg st="4" end="4"/>
                                            </p:txEl>
                                          </p:spTgt>
                                        </p:tgtEl>
                                        <p:attrNameLst>
                                          <p:attrName>style.visibility</p:attrName>
                                        </p:attrNameLst>
                                      </p:cBhvr>
                                      <p:to>
                                        <p:strVal val="visible"/>
                                      </p:to>
                                    </p:set>
                                    <p:animEffect transition="in" filter="wipe(left)">
                                      <p:cBhvr>
                                        <p:cTn id="22" dur="500"/>
                                        <p:tgtEl>
                                          <p:spTgt spid="5867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7" grpId="0" build="p" bldLvl="5"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7780" name="Rectangle 4"/>
          <p:cNvSpPr>
            <a:spLocks noGrp="1" noChangeArrowheads="1"/>
          </p:cNvSpPr>
          <p:nvPr>
            <p:ph type="title"/>
          </p:nvPr>
        </p:nvSpPr>
        <p:spPr/>
        <p:txBody>
          <a:bodyPr/>
          <a:lstStyle/>
          <a:p>
            <a:r>
              <a:rPr lang="en-US" altLang="en-US" sz="3200" dirty="0" smtClean="0"/>
              <a:t>THE </a:t>
            </a:r>
            <a:r>
              <a:rPr lang="en-US" altLang="en-US" sz="3200" dirty="0"/>
              <a:t>CASE AGAINST PROTECTION</a:t>
            </a:r>
            <a:endParaRPr lang="en-CA" altLang="en-US" sz="3200" dirty="0"/>
          </a:p>
        </p:txBody>
      </p:sp>
      <p:sp>
        <p:nvSpPr>
          <p:cNvPr id="587781" name="Rectangle 5"/>
          <p:cNvSpPr>
            <a:spLocks noGrp="1" noChangeArrowheads="1"/>
          </p:cNvSpPr>
          <p:nvPr>
            <p:ph type="body" idx="1"/>
          </p:nvPr>
        </p:nvSpPr>
        <p:spPr/>
        <p:txBody>
          <a:bodyPr/>
          <a:lstStyle/>
          <a:p>
            <a:pPr lvl="1">
              <a:buNone/>
            </a:pPr>
            <a:r>
              <a:rPr lang="en-US" altLang="en-US" b="1" noProof="1">
                <a:solidFill>
                  <a:srgbClr val="00468F"/>
                </a:solidFill>
              </a:rPr>
              <a:t>Brings Diversity and Stability</a:t>
            </a:r>
          </a:p>
          <a:p>
            <a:pPr lvl="2"/>
            <a:r>
              <a:rPr lang="en-US" altLang="en-US" dirty="0"/>
              <a:t>The argument is that protection brings a</a:t>
            </a:r>
            <a:r>
              <a:rPr lang="en-US" altLang="en-US" noProof="1"/>
              <a:t> diversified economy</a:t>
            </a:r>
            <a:r>
              <a:rPr lang="en-US" altLang="en-US" noProof="1">
                <a:cs typeface="Arial" pitchFamily="34" charset="0"/>
              </a:rPr>
              <a:t>—</a:t>
            </a:r>
            <a:r>
              <a:rPr lang="en-US" altLang="en-US" dirty="0">
                <a:cs typeface="Arial" pitchFamily="34" charset="0"/>
              </a:rPr>
              <a:t>an economy that</a:t>
            </a:r>
            <a:r>
              <a:rPr lang="en-US" altLang="en-US" noProof="1"/>
              <a:t> fluctuates less than </a:t>
            </a:r>
            <a:r>
              <a:rPr lang="en-US" altLang="en-US" dirty="0"/>
              <a:t>one</a:t>
            </a:r>
            <a:r>
              <a:rPr lang="en-US" altLang="en-US" noProof="1"/>
              <a:t> that produces only </a:t>
            </a:r>
            <a:r>
              <a:rPr lang="en-US" altLang="en-US" dirty="0"/>
              <a:t>a few</a:t>
            </a:r>
            <a:r>
              <a:rPr lang="en-US" altLang="en-US" noProof="1"/>
              <a:t> goods</a:t>
            </a:r>
            <a:r>
              <a:rPr lang="en-US" altLang="en-US" dirty="0"/>
              <a:t> and services</a:t>
            </a:r>
            <a:r>
              <a:rPr lang="en-US" altLang="en-US" noProof="1"/>
              <a:t>.</a:t>
            </a:r>
            <a:endParaRPr lang="en-US" altLang="en-US" dirty="0"/>
          </a:p>
          <a:p>
            <a:pPr lvl="1">
              <a:buNone/>
            </a:pPr>
            <a:r>
              <a:rPr lang="en-US" altLang="en-US" b="1" noProof="1">
                <a:solidFill>
                  <a:srgbClr val="00468F"/>
                </a:solidFill>
              </a:rPr>
              <a:t>Penalizes Lax Environmental Standards</a:t>
            </a:r>
          </a:p>
          <a:p>
            <a:pPr lvl="2"/>
            <a:r>
              <a:rPr lang="en-US" altLang="en-US" dirty="0"/>
              <a:t>The argument is that m</a:t>
            </a:r>
            <a:r>
              <a:rPr lang="en-US" altLang="en-US" noProof="1"/>
              <a:t>any poor countries, such as Mexico, do not have the same environmental standards as the </a:t>
            </a:r>
            <a:r>
              <a:rPr lang="en-US" altLang="en-US" dirty="0"/>
              <a:t>United States, so w</a:t>
            </a:r>
            <a:r>
              <a:rPr lang="en-US" altLang="en-US" noProof="1"/>
              <a:t>e cannot compete without tariffs.</a:t>
            </a: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7781">
                                            <p:txEl>
                                              <p:pRg st="1" end="1"/>
                                            </p:txEl>
                                          </p:spTgt>
                                        </p:tgtEl>
                                        <p:attrNameLst>
                                          <p:attrName>style.visibility</p:attrName>
                                        </p:attrNameLst>
                                      </p:cBhvr>
                                      <p:to>
                                        <p:strVal val="visible"/>
                                      </p:to>
                                    </p:set>
                                    <p:animEffect transition="in" filter="wipe(left)">
                                      <p:cBhvr>
                                        <p:cTn id="7" dur="500"/>
                                        <p:tgtEl>
                                          <p:spTgt spid="58778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7781">
                                            <p:txEl>
                                              <p:pRg st="2" end="2"/>
                                            </p:txEl>
                                          </p:spTgt>
                                        </p:tgtEl>
                                        <p:attrNameLst>
                                          <p:attrName>style.visibility</p:attrName>
                                        </p:attrNameLst>
                                      </p:cBhvr>
                                      <p:to>
                                        <p:strVal val="visible"/>
                                      </p:to>
                                    </p:set>
                                    <p:animEffect transition="in" filter="wipe(left)">
                                      <p:cBhvr>
                                        <p:cTn id="12" dur="500"/>
                                        <p:tgtEl>
                                          <p:spTgt spid="58778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7781">
                                            <p:txEl>
                                              <p:pRg st="3" end="3"/>
                                            </p:txEl>
                                          </p:spTgt>
                                        </p:tgtEl>
                                        <p:attrNameLst>
                                          <p:attrName>style.visibility</p:attrName>
                                        </p:attrNameLst>
                                      </p:cBhvr>
                                      <p:to>
                                        <p:strVal val="visible"/>
                                      </p:to>
                                    </p:set>
                                    <p:animEffect transition="in" filter="wipe(left)">
                                      <p:cBhvr>
                                        <p:cTn id="17" dur="500"/>
                                        <p:tgtEl>
                                          <p:spTgt spid="5877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81" grpId="0" build="p" bldLvl="5"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8804" name="Rectangle 4"/>
          <p:cNvSpPr>
            <a:spLocks noGrp="1" noChangeArrowheads="1"/>
          </p:cNvSpPr>
          <p:nvPr>
            <p:ph type="title"/>
          </p:nvPr>
        </p:nvSpPr>
        <p:spPr/>
        <p:txBody>
          <a:bodyPr/>
          <a:lstStyle/>
          <a:p>
            <a:r>
              <a:rPr lang="en-US" altLang="en-US" sz="3200" dirty="0" smtClean="0"/>
              <a:t>THE </a:t>
            </a:r>
            <a:r>
              <a:rPr lang="en-US" altLang="en-US" sz="3200" dirty="0"/>
              <a:t>CASE AGAINST PROTECTION</a:t>
            </a:r>
            <a:endParaRPr lang="en-CA" altLang="en-US" sz="3200" dirty="0"/>
          </a:p>
        </p:txBody>
      </p:sp>
      <p:sp>
        <p:nvSpPr>
          <p:cNvPr id="588805" name="Rectangle 5"/>
          <p:cNvSpPr>
            <a:spLocks noGrp="1" noChangeArrowheads="1"/>
          </p:cNvSpPr>
          <p:nvPr>
            <p:ph type="body" idx="1"/>
          </p:nvPr>
        </p:nvSpPr>
        <p:spPr/>
        <p:txBody>
          <a:bodyPr/>
          <a:lstStyle/>
          <a:p>
            <a:pPr lvl="1">
              <a:lnSpc>
                <a:spcPct val="90000"/>
              </a:lnSpc>
              <a:buNone/>
            </a:pPr>
            <a:r>
              <a:rPr lang="en-US" altLang="en-US" b="1" noProof="1">
                <a:solidFill>
                  <a:srgbClr val="00468F"/>
                </a:solidFill>
              </a:rPr>
              <a:t>Protects National Culture</a:t>
            </a:r>
          </a:p>
          <a:p>
            <a:pPr lvl="2"/>
            <a:r>
              <a:rPr lang="en-US" altLang="en-US" dirty="0"/>
              <a:t>The argument that is c</a:t>
            </a:r>
            <a:r>
              <a:rPr lang="en-US" altLang="en-US" noProof="1"/>
              <a:t>ommonly heard in Canada and Europe</a:t>
            </a:r>
            <a:r>
              <a:rPr lang="en-US" altLang="en-US" dirty="0"/>
              <a:t> is that f</a:t>
            </a:r>
            <a:r>
              <a:rPr lang="en-US" altLang="en-US" noProof="1"/>
              <a:t>ree trade in books, magazines, movies, and television programs means U.S. domination and the end of local culture.</a:t>
            </a:r>
          </a:p>
          <a:p>
            <a:pPr lvl="1">
              <a:lnSpc>
                <a:spcPct val="100000"/>
              </a:lnSpc>
            </a:pPr>
            <a:endParaRPr lang="en-US" altLang="en-US" dirty="0"/>
          </a:p>
          <a:p>
            <a:pPr lvl="1">
              <a:lnSpc>
                <a:spcPct val="100000"/>
              </a:lnSpc>
              <a:buNone/>
            </a:pPr>
            <a:endParaRPr lang="en-US" altLang="en-US" dirty="0"/>
          </a:p>
        </p:txBody>
      </p:sp>
      <p:sp>
        <p:nvSpPr>
          <p:cNvPr id="4" name="Rectangle 3"/>
          <p:cNvSpPr/>
          <p:nvPr/>
        </p:nvSpPr>
        <p:spPr>
          <a:xfrm>
            <a:off x="0" y="4191000"/>
            <a:ext cx="8915400" cy="954107"/>
          </a:xfrm>
          <a:prstGeom prst="rect">
            <a:avLst/>
          </a:prstGeom>
          <a:noFill/>
        </p:spPr>
        <p:txBody>
          <a:bodyPr wrap="square" lIns="91440" tIns="45720" rIns="91440" bIns="45720">
            <a:spAutoFit/>
          </a:bodyPr>
          <a:lstStyle/>
          <a:p>
            <a:pPr algn="ctr"/>
            <a:r>
              <a:rPr lang="en-US"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None of these five common arguments provides overwhelming support for protection.</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8805">
                                            <p:txEl>
                                              <p:pRg st="1" end="1"/>
                                            </p:txEl>
                                          </p:spTgt>
                                        </p:tgtEl>
                                        <p:attrNameLst>
                                          <p:attrName>style.visibility</p:attrName>
                                        </p:attrNameLst>
                                      </p:cBhvr>
                                      <p:to>
                                        <p:strVal val="visible"/>
                                      </p:to>
                                    </p:set>
                                    <p:animEffect transition="in" filter="wipe(left)">
                                      <p:cBhvr>
                                        <p:cTn id="7" dur="500"/>
                                        <p:tgtEl>
                                          <p:spTgt spid="5888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5" grpId="0" build="p" bldLvl="5" autoUpdateAnimBg="0"/>
    </p:bldLst>
  </p:timing>
</p:sld>
</file>

<file path=ppt/theme/theme1.xml><?xml version="1.0" encoding="utf-8"?>
<a:theme xmlns:a="http://schemas.openxmlformats.org/drawingml/2006/main" name="world">
  <a:themeElements>
    <a:clrScheme name="">
      <a:dk1>
        <a:srgbClr val="000000"/>
      </a:dk1>
      <a:lt1>
        <a:srgbClr val="B2B2B2"/>
      </a:lt1>
      <a:dk2>
        <a:srgbClr val="000000"/>
      </a:dk2>
      <a:lt2>
        <a:srgbClr val="808080"/>
      </a:lt2>
      <a:accent1>
        <a:srgbClr val="00CC99"/>
      </a:accent1>
      <a:accent2>
        <a:srgbClr val="3333CC"/>
      </a:accent2>
      <a:accent3>
        <a:srgbClr val="D5D5D5"/>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foundations">
  <a:themeElements>
    <a:clrScheme name="3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found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foundation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foundation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foundation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foundatio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foundatio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foundatio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foundations">
  <a:themeElements>
    <a:clrScheme name="7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found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7_foundation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foundation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foundation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foundatio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foundatio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foundatio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foundations">
  <a:themeElements>
    <a:clrScheme name="3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found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foundation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foundation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foundation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foundatio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foundatio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foundatio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foundations">
  <a:themeElements>
    <a:clrScheme name="2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found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foundation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foundation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foundation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foundatio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foundatio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foundatio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newdesign">
  <a:themeElements>
    <a:clrScheme name="4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new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4_new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new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new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new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new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new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newdesign">
  <a:themeElements>
    <a:clrScheme name="6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new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6_new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new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new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new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new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new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newdesign">
  <a:themeElements>
    <a:clrScheme name="5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new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5_new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new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new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new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new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new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709</TotalTime>
  <Words>10246</Words>
  <Application>Microsoft Office PowerPoint</Application>
  <PresentationFormat>On-screen Show (4:3)</PresentationFormat>
  <Paragraphs>1092</Paragraphs>
  <Slides>168</Slides>
  <Notes>144</Notes>
  <HiddenSlides>2</HiddenSlides>
  <MMClips>0</MMClips>
  <ScaleCrop>false</ScaleCrop>
  <HeadingPairs>
    <vt:vector size="4" baseType="variant">
      <vt:variant>
        <vt:lpstr>Theme</vt:lpstr>
      </vt:variant>
      <vt:variant>
        <vt:i4>11</vt:i4>
      </vt:variant>
      <vt:variant>
        <vt:lpstr>Slide Titles</vt:lpstr>
      </vt:variant>
      <vt:variant>
        <vt:i4>168</vt:i4>
      </vt:variant>
    </vt:vector>
  </HeadingPairs>
  <TitlesOfParts>
    <vt:vector size="179" baseType="lpstr">
      <vt:lpstr>world</vt:lpstr>
      <vt:lpstr>7_foundations</vt:lpstr>
      <vt:lpstr>3_foundations</vt:lpstr>
      <vt:lpstr>2_foundations</vt:lpstr>
      <vt:lpstr>Custom Design</vt:lpstr>
      <vt:lpstr>4_newdesign</vt:lpstr>
      <vt:lpstr>6_newdesign</vt:lpstr>
      <vt:lpstr>1_Custom Design</vt:lpstr>
      <vt:lpstr>5_newdesign</vt:lpstr>
      <vt:lpstr>4_foundations</vt:lpstr>
      <vt:lpstr>2_Custom Design</vt:lpstr>
      <vt:lpstr>Slide 1</vt:lpstr>
      <vt:lpstr>INTERNATIONAL</vt:lpstr>
      <vt:lpstr>Slide 3</vt:lpstr>
      <vt:lpstr>OPPORTUNITY COST</vt:lpstr>
      <vt:lpstr>OPPORTUNITY COST</vt:lpstr>
      <vt:lpstr>OPPORTUNITY COST</vt:lpstr>
      <vt:lpstr>OPPORTUNITY COST</vt:lpstr>
      <vt:lpstr>OPPORTUNITY COST</vt:lpstr>
      <vt:lpstr>OPPORTUNITY COST</vt:lpstr>
      <vt:lpstr>Slide 10</vt:lpstr>
      <vt:lpstr>OPPORTUNITY COST (increasing)</vt:lpstr>
      <vt:lpstr>OPPORTUNITY COST</vt:lpstr>
      <vt:lpstr>OPPORTUNITY COST</vt:lpstr>
      <vt:lpstr>ECONOMIC GROWTH</vt:lpstr>
      <vt:lpstr>ECONOMIC GROWTH</vt:lpstr>
      <vt:lpstr>Slide 16</vt:lpstr>
      <vt:lpstr>Slide 17</vt:lpstr>
      <vt:lpstr>Slide 18</vt:lpstr>
      <vt:lpstr>SPECIALIZATION AND TRADE</vt:lpstr>
      <vt:lpstr>SPECIALIZATION AND TRADE</vt:lpstr>
      <vt:lpstr>SPECIALIZATION AND TRADE</vt:lpstr>
      <vt:lpstr>SPECIALIZATION AND TRADE</vt:lpstr>
      <vt:lpstr>SPECIALIZATION AND TRADE</vt:lpstr>
      <vt:lpstr>SPECIALIZATION AND TRADE</vt:lpstr>
      <vt:lpstr>SPECIALIZATION AND TRADE</vt:lpstr>
      <vt:lpstr>SPECIALIZATION AND TRADE</vt:lpstr>
      <vt:lpstr>SPECIALIZATION AND TRADE</vt:lpstr>
      <vt:lpstr>Gains From Trade (step by step)</vt:lpstr>
      <vt:lpstr>SPECIALIZATION AND TRADE</vt:lpstr>
      <vt:lpstr>SPECIALIZATION AND TRADE</vt:lpstr>
      <vt:lpstr>SPECIALIZATION AND TRADE</vt:lpstr>
      <vt:lpstr>Gain from Trade EXAMPLE 2</vt:lpstr>
      <vt:lpstr>Gain from Trade EXAMPLE 2</vt:lpstr>
      <vt:lpstr>Gain from Trade EXAMPLE 2</vt:lpstr>
      <vt:lpstr>Gain from Trade EXAMPLE 2</vt:lpstr>
      <vt:lpstr>Gain from Trade EXAMPLE 2</vt:lpstr>
      <vt:lpstr>Gain from Trade EXAMPLE 2</vt:lpstr>
      <vt:lpstr>Gain from Trade EXAMPLE 2</vt:lpstr>
      <vt:lpstr>Slide 39</vt:lpstr>
      <vt:lpstr>International Trade</vt:lpstr>
      <vt:lpstr>Price Level and Real GDP</vt:lpstr>
      <vt:lpstr>Trade in Goods</vt:lpstr>
      <vt:lpstr>Slide 43</vt:lpstr>
      <vt:lpstr>TRADE PATTERNS AND TRENDS</vt:lpstr>
      <vt:lpstr>Slide 45</vt:lpstr>
      <vt:lpstr>U.S. Trade Agreements</vt:lpstr>
      <vt:lpstr>MULTILATERAL AGREEMENTS</vt:lpstr>
      <vt:lpstr>MULTILATERAL AGREEMENTS</vt:lpstr>
      <vt:lpstr>Balance of Trade</vt:lpstr>
      <vt:lpstr>THE GAINS FROM TRADE</vt:lpstr>
      <vt:lpstr>THE GAINS FROM TRADE</vt:lpstr>
      <vt:lpstr>THE GAINS FROM TRADE</vt:lpstr>
      <vt:lpstr>U.S. Trade Partners</vt:lpstr>
      <vt:lpstr>THE GAINS FROM TRADE</vt:lpstr>
      <vt:lpstr>THE GAINS FROM TRADE</vt:lpstr>
      <vt:lpstr>THE GAINS FROM TRADE</vt:lpstr>
      <vt:lpstr>THE GAINS FROM TRADE</vt:lpstr>
      <vt:lpstr>Slide 58</vt:lpstr>
      <vt:lpstr>THE GAINS FROM TRADE</vt:lpstr>
      <vt:lpstr>Slide 60</vt:lpstr>
      <vt:lpstr>18.2  THE GAINS FROM TRADE</vt:lpstr>
      <vt:lpstr>18.2  THE GAINS FROM TRADE</vt:lpstr>
      <vt:lpstr>18.2  THE GAINS FROM TRADE</vt:lpstr>
      <vt:lpstr>18.2  THE GAINS FROM TRADE</vt:lpstr>
      <vt:lpstr>18.2  THE GAINS FROM TRADE</vt:lpstr>
      <vt:lpstr>18.2  THE GAINS FROM TRADE</vt:lpstr>
      <vt:lpstr>18.2  THE GAINS FROM TRADE</vt:lpstr>
      <vt:lpstr>18.2  THE GAINS FROM TRADE</vt:lpstr>
      <vt:lpstr>18.2  THE GAINS FROM TRADE</vt:lpstr>
      <vt:lpstr>18.2  THE GAINS FROM TRADE</vt:lpstr>
      <vt:lpstr>18.2  THE GAINS FROM TRADE</vt:lpstr>
      <vt:lpstr>18.2  THE GAINS FROM TRADE</vt:lpstr>
      <vt:lpstr>18.2  THE GAINS FROM TRADE</vt:lpstr>
      <vt:lpstr>International Trade</vt:lpstr>
      <vt:lpstr>Slide 75</vt:lpstr>
      <vt:lpstr>Slide 76</vt:lpstr>
      <vt:lpstr>Slide 77</vt:lpstr>
      <vt:lpstr>Slide 78</vt:lpstr>
      <vt:lpstr>Slide 79</vt:lpstr>
      <vt:lpstr>TRADE RESTRICTIONS</vt:lpstr>
      <vt:lpstr>Slide 81</vt:lpstr>
      <vt:lpstr>TRADE RESTRICTIONS - TARIFF</vt:lpstr>
      <vt:lpstr>TRADE RESTRICTIONS-TARIFF</vt:lpstr>
      <vt:lpstr>TRADE RESTRICTIONS - TARIFF</vt:lpstr>
      <vt:lpstr>TRADE RESTRICTIONS - TARIFF</vt:lpstr>
      <vt:lpstr>TRADE RESTRICTIONS - TARIFF</vt:lpstr>
      <vt:lpstr>TRADE RESTRICTIONS - TARIFF</vt:lpstr>
      <vt:lpstr>TRADE RESTRICTIONS - QUOTA</vt:lpstr>
      <vt:lpstr>TRADE RESTRICTIONS - QUOTA</vt:lpstr>
      <vt:lpstr>TRADE RESTRICTIONS - QUOTA</vt:lpstr>
      <vt:lpstr>TRADE RESTRICTIONS - QUOTA</vt:lpstr>
      <vt:lpstr>TRADE RESTRICTIONS - OTHER</vt:lpstr>
      <vt:lpstr>THE CASE AGAINST PROTECTION</vt:lpstr>
      <vt:lpstr>THE CASE AGAINST PROTECTION</vt:lpstr>
      <vt:lpstr>THE CASE AGAINST PROTECTION</vt:lpstr>
      <vt:lpstr>THE CASE AGAINST PROTECTION</vt:lpstr>
      <vt:lpstr>THE CASE AGAINST PROTECTION</vt:lpstr>
      <vt:lpstr>THE CASE AGAINST PROTECTION</vt:lpstr>
      <vt:lpstr>THE CASE AGAINST PROTECTION</vt:lpstr>
      <vt:lpstr>THE CASE AGAINST PROTECTION</vt:lpstr>
      <vt:lpstr>THE CASE AGAINST PROTECTION</vt:lpstr>
      <vt:lpstr>THE CASE AGAINST PROTECTION</vt:lpstr>
      <vt:lpstr>Exchange Rates</vt:lpstr>
      <vt:lpstr>THE EXCHANGE RATE</vt:lpstr>
      <vt:lpstr>THE EXCHANGE RATE</vt:lpstr>
      <vt:lpstr>THE EXCHANGE RATE</vt:lpstr>
      <vt:lpstr>THE EXCHANGE RATE</vt:lpstr>
      <vt:lpstr>THE EXCHANGE RATE</vt:lpstr>
      <vt:lpstr>THE EXCHANGE RATE</vt:lpstr>
      <vt:lpstr>THE EXCHANGE RATE</vt:lpstr>
      <vt:lpstr>THE EXCHANGE RATE</vt:lpstr>
      <vt:lpstr>THE EXCHANGE RATE</vt:lpstr>
      <vt:lpstr>Slide 113</vt:lpstr>
      <vt:lpstr>THE EXCHANGE RATE</vt:lpstr>
      <vt:lpstr>THE EXCHANGE RATE</vt:lpstr>
      <vt:lpstr>THE EXCHANGE RATE</vt:lpstr>
      <vt:lpstr>THE EXCHANGE RATE</vt:lpstr>
      <vt:lpstr>Slide 118</vt:lpstr>
      <vt:lpstr>THE EXCHANGE RATE</vt:lpstr>
      <vt:lpstr>THE EXCHANGE RATE</vt:lpstr>
      <vt:lpstr>THE EXCHANGE RATE</vt:lpstr>
      <vt:lpstr>THE EXCHANGE RATE</vt:lpstr>
      <vt:lpstr>THE EXCHANGE RATE</vt:lpstr>
      <vt:lpstr>THE EXCHANGE RATE</vt:lpstr>
      <vt:lpstr>THE EXCHANGE RATE</vt:lpstr>
      <vt:lpstr>THE EXCHANGE RATE</vt:lpstr>
      <vt:lpstr>THE EXCHANGE RATE</vt:lpstr>
      <vt:lpstr>THE EXCHANGE RATE</vt:lpstr>
      <vt:lpstr>THE EXCHANGE RATE</vt:lpstr>
      <vt:lpstr>THE EXCHANGE RATE</vt:lpstr>
      <vt:lpstr>THE EXCHANGE RATE</vt:lpstr>
      <vt:lpstr>THE EXCHANGE RATE</vt:lpstr>
      <vt:lpstr>THE EXCHANGE RATE</vt:lpstr>
      <vt:lpstr>THE EXCHANGE RATE</vt:lpstr>
      <vt:lpstr>THE EXCHANGE RATE</vt:lpstr>
      <vt:lpstr>THE EXCHANGE RATE</vt:lpstr>
      <vt:lpstr>THE EXCHANGE RATE</vt:lpstr>
      <vt:lpstr>THE EXCHANGE RATE</vt:lpstr>
      <vt:lpstr>THE EXCHANGE RATE</vt:lpstr>
      <vt:lpstr>THE EXCHANGE RATE</vt:lpstr>
      <vt:lpstr>THE EXCHANGE RATE</vt:lpstr>
      <vt:lpstr>THE EXCHANGE RATE</vt:lpstr>
      <vt:lpstr>THE EXCHANGE RATE</vt:lpstr>
      <vt:lpstr>THE EXCHANGE RATE</vt:lpstr>
      <vt:lpstr>THE EXCHANGE RATE</vt:lpstr>
      <vt:lpstr>THE EXCHANGE RATE</vt:lpstr>
      <vt:lpstr>THE EXCHANGE RATE</vt:lpstr>
      <vt:lpstr>THE EXCHANGE RATE</vt:lpstr>
      <vt:lpstr>THE EXCHANGE RATE</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Crossing Standard Lines</vt:lpstr>
      <vt:lpstr>Slide 164</vt:lpstr>
      <vt:lpstr>GA Performance Standards Mentioning’s of Economics</vt:lpstr>
      <vt:lpstr>ENTOMOLOGY</vt:lpstr>
      <vt:lpstr>GOVERNMENT</vt:lpstr>
      <vt:lpstr>MULTICULTURAL and WORLD LITERATURE</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buffie</dc:creator>
  <cp:lastModifiedBy>Software Management Environment Client</cp:lastModifiedBy>
  <cp:revision>89</cp:revision>
  <dcterms:created xsi:type="dcterms:W3CDTF">2009-06-11T18:19:17Z</dcterms:created>
  <dcterms:modified xsi:type="dcterms:W3CDTF">2009-06-12T17:29:34Z</dcterms:modified>
</cp:coreProperties>
</file>