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7" r:id="rId1"/>
  </p:sldMasterIdLst>
  <p:notesMasterIdLst>
    <p:notesMasterId r:id="rId6"/>
  </p:notesMasterIdLst>
  <p:sldIdLst>
    <p:sldId id="256" r:id="rId2"/>
    <p:sldId id="259" r:id="rId3"/>
    <p:sldId id="262" r:id="rId4"/>
    <p:sldId id="263"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62" autoAdjust="0"/>
    <p:restoredTop sz="78424" autoAdjust="0"/>
  </p:normalViewPr>
  <p:slideViewPr>
    <p:cSldViewPr>
      <p:cViewPr varScale="1">
        <p:scale>
          <a:sx n="85" d="100"/>
          <a:sy n="85" d="100"/>
        </p:scale>
        <p:origin x="115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23D2A14-1602-4BDD-BD48-A8501C9F7AEB}" type="datetimeFigureOut">
              <a:rPr lang="en-US"/>
              <a:pPr>
                <a:defRPr/>
              </a:pPr>
              <a:t>5/13/2013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C9DC9D9-53E1-4054-AE44-6AEFEA57F745}" type="slidenum">
              <a:rPr lang="en-US"/>
              <a:pPr>
                <a:defRPr/>
              </a:pPr>
              <a:t>‹#›</a:t>
            </a:fld>
            <a:endParaRPr lang="en-US"/>
          </a:p>
        </p:txBody>
      </p:sp>
    </p:spTree>
    <p:extLst>
      <p:ext uri="{BB962C8B-B14F-4D97-AF65-F5344CB8AC3E}">
        <p14:creationId xmlns:p14="http://schemas.microsoft.com/office/powerpoint/2010/main" val="230427229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p:cNvSpPr>
          <p:nvPr>
            <p:ph type="sldImg"/>
          </p:nvPr>
        </p:nvSpPr>
        <p:spPr bwMode="auto">
          <a:noFill/>
          <a:ln>
            <a:solidFill>
              <a:srgbClr val="000000"/>
            </a:solidFill>
            <a:miter lim="800000"/>
            <a:headEnd/>
            <a:tailEnd/>
          </a:ln>
        </p:spPr>
      </p:sp>
      <p:sp>
        <p:nvSpPr>
          <p:cNvPr id="819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Part 4 addresses the management of information systems development, resources, and security in Chapters 10, 11, and 12, respectively.</a:t>
            </a:r>
          </a:p>
        </p:txBody>
      </p:sp>
      <p:sp>
        <p:nvSpPr>
          <p:cNvPr id="81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A7A650-18B4-47D1-9D73-EED9B6B2A830}" type="slidenum">
              <a:rPr lang="en-US">
                <a:cs typeface="Arial" charset="0"/>
              </a:rPr>
              <a:pPr fontAlgn="base">
                <a:spcBef>
                  <a:spcPct val="0"/>
                </a:spcBef>
                <a:spcAft>
                  <a:spcPct val="0"/>
                </a:spcAft>
              </a:pPr>
              <a:t>1</a:t>
            </a:fld>
            <a:endParaRPr lang="en-US">
              <a:cs typeface="Arial" charset="0"/>
            </a:endParaRPr>
          </a:p>
        </p:txBody>
      </p:sp>
    </p:spTree>
    <p:extLst>
      <p:ext uri="{BB962C8B-B14F-4D97-AF65-F5344CB8AC3E}">
        <p14:creationId xmlns:p14="http://schemas.microsoft.com/office/powerpoint/2010/main" val="2352656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Need to look at our procedures and training, and manage our users better. We might need to add some new players and resources. Add help desk at equipment vendors and some local health clubs.</a:t>
            </a:r>
          </a:p>
        </p:txBody>
      </p:sp>
      <p:sp>
        <p:nvSpPr>
          <p:cNvPr id="10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47D733-7AC5-4AF2-8B39-1A45A9DDE4EB}" type="slidenum">
              <a:rPr lang="en-US">
                <a:cs typeface="Arial" charset="0"/>
              </a:rPr>
              <a:pPr fontAlgn="base">
                <a:spcBef>
                  <a:spcPct val="0"/>
                </a:spcBef>
                <a:spcAft>
                  <a:spcPct val="0"/>
                </a:spcAft>
              </a:pPr>
              <a:t>2</a:t>
            </a:fld>
            <a:endParaRPr lang="en-US">
              <a:cs typeface="Arial" charset="0"/>
            </a:endParaRPr>
          </a:p>
        </p:txBody>
      </p:sp>
    </p:spTree>
    <p:extLst>
      <p:ext uri="{BB962C8B-B14F-4D97-AF65-F5344CB8AC3E}">
        <p14:creationId xmlns:p14="http://schemas.microsoft.com/office/powerpoint/2010/main" val="781554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71450" indent="-171450" fontAlgn="auto">
              <a:spcBef>
                <a:spcPts val="0"/>
              </a:spcBef>
              <a:spcAft>
                <a:spcPts val="0"/>
              </a:spcAft>
              <a:buFont typeface="Arial" pitchFamily="34" charset="0"/>
              <a:buChar char="•"/>
              <a:defRPr/>
            </a:pPr>
            <a:r>
              <a:rPr lang="en-US" dirty="0" smtClean="0"/>
              <a:t>Chapter 10, how are they going to support it, long-term? If they form a separate company, how does that company run the PRIDE infrastructure? </a:t>
            </a:r>
          </a:p>
          <a:p>
            <a:pPr marL="171450" indent="-171450" fontAlgn="auto">
              <a:spcBef>
                <a:spcPts val="0"/>
              </a:spcBef>
              <a:spcAft>
                <a:spcPts val="0"/>
              </a:spcAft>
              <a:buFont typeface="Arial" pitchFamily="34" charset="0"/>
              <a:buChar char="•"/>
              <a:defRPr/>
            </a:pPr>
            <a:r>
              <a:rPr lang="en-US" dirty="0" smtClean="0"/>
              <a:t>Chapter 11 discusses IS management.</a:t>
            </a:r>
          </a:p>
          <a:p>
            <a:pPr marL="171450" indent="-171450" fontAlgn="auto">
              <a:spcBef>
                <a:spcPts val="0"/>
              </a:spcBef>
              <a:spcAft>
                <a:spcPts val="0"/>
              </a:spcAft>
              <a:buFont typeface="Arial" pitchFamily="34" charset="0"/>
              <a:buChar char="•"/>
              <a:defRPr/>
            </a:pPr>
            <a:r>
              <a:rPr lang="en-US" dirty="0" smtClean="0"/>
              <a:t>Chapter 12 wraps up IS management by discussing security. In a system like PRIDE, security and privacy are critical. Patients ask for it and medical practices have legal requirements to protect patient data.</a:t>
            </a:r>
          </a:p>
          <a:p>
            <a:pPr fontAlgn="auto">
              <a:spcBef>
                <a:spcPts val="0"/>
              </a:spcBef>
              <a:spcAft>
                <a:spcPts val="0"/>
              </a:spcAft>
              <a:defRPr/>
            </a:pPr>
            <a:endParaRPr lang="en-US" dirty="0"/>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14228E1-BD4B-42C8-9593-0CAFAB74CF09}" type="slidenum">
              <a:rPr lang="en-US">
                <a:cs typeface="Arial" charset="0"/>
              </a:rPr>
              <a:pPr fontAlgn="base">
                <a:spcBef>
                  <a:spcPct val="0"/>
                </a:spcBef>
                <a:spcAft>
                  <a:spcPct val="0"/>
                </a:spcAft>
              </a:pPr>
              <a:t>3</a:t>
            </a:fld>
            <a:endParaRPr lang="en-US">
              <a:cs typeface="Arial" charset="0"/>
            </a:endParaRPr>
          </a:p>
        </p:txBody>
      </p:sp>
    </p:spTree>
    <p:extLst>
      <p:ext uri="{BB962C8B-B14F-4D97-AF65-F5344CB8AC3E}">
        <p14:creationId xmlns:p14="http://schemas.microsoft.com/office/powerpoint/2010/main" val="2490750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a:latin typeface="+mn-lt"/>
                <a:cs typeface="+mn-cs"/>
              </a:rPr>
              <a:t>Part4-</a:t>
            </a:r>
            <a:fld id="{7C61FCAE-9BBA-4168-A4FE-5273F732354E}"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425575"/>
            <a:ext cx="7521575" cy="3679825"/>
          </a:xfrm>
          <a:prstGeom prst="rect">
            <a:avLst/>
          </a:prstGeom>
          <a:solidFill>
            <a:srgbClr val="FFFFFF"/>
          </a:solidFill>
          <a:ln>
            <a:noFill/>
          </a:ln>
          <a:extLst/>
        </p:spPr>
        <p:txBody>
          <a:bodyPr/>
          <a:lstStyle>
            <a:lvl1pPr marL="0" indent="0">
              <a:buFontTx/>
              <a:buNone/>
              <a:defRPr/>
            </a:lvl1pPr>
            <a:lvl2pPr marL="234950" indent="-234950">
              <a:buClr>
                <a:srgbClr val="000A1E"/>
              </a:buClr>
              <a:buFont typeface="Arial" pitchFamily="34" charset="0"/>
              <a:buChar char="•"/>
              <a:defRPr/>
            </a:lvl2pPr>
            <a:lvl3pPr marL="568325" indent="-330200">
              <a:buClr>
                <a:srgbClr val="000A1E"/>
              </a:buClr>
              <a:buFont typeface="Helvetica" pitchFamily="34" charset="0"/>
              <a:buChar char="–"/>
              <a:defRPr/>
            </a:lvl3pPr>
            <a:lvl4pPr marL="923925" indent="-355600">
              <a:buClr>
                <a:srgbClr val="000A1E"/>
              </a:buClr>
              <a:buFont typeface="Wingdings" pitchFamily="2" charset="2"/>
              <a:buChar char="Ø"/>
              <a:defRPr/>
            </a:lvl4pPr>
            <a:lvl5pPr marL="1143000" indent="-228600">
              <a:buClr>
                <a:srgbClr val="000A1E"/>
              </a:buClr>
              <a:buFont typeface="Courier New" pitchFamily="49" charset="0"/>
              <a:buChar cha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 name="Footer Placeholder 4"/>
          <p:cNvSpPr>
            <a:spLocks noGrp="1"/>
          </p:cNvSpPr>
          <p:nvPr>
            <p:ph type="ftr" sz="quarter" idx="10"/>
          </p:nvPr>
        </p:nvSpPr>
        <p:spPr/>
        <p:txBody>
          <a:bodyPr/>
          <a:lstStyle>
            <a:lvl1pPr>
              <a:defRPr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a:latin typeface="+mn-lt"/>
                <a:cs typeface="+mn-cs"/>
              </a:rPr>
              <a:t>Part4-</a:t>
            </a:r>
            <a:fld id="{EAB60B09-1C6A-4585-AC65-0034F3C3343E}"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803275" indent="-336550"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pPr>
              <a:defRPr/>
            </a:pPr>
            <a:r>
              <a:rPr lang="en-US"/>
              <a:t>Information Systems </a:t>
            </a:r>
            <a:r>
              <a:rPr lang="en-US" smtClean="0"/>
              <a:t>Management</a:t>
            </a:r>
            <a:endParaRPr lang="en-US"/>
          </a:p>
        </p:txBody>
      </p:sp>
      <p:sp>
        <p:nvSpPr>
          <p:cNvPr id="5" name="Title 4"/>
          <p:cNvSpPr>
            <a:spLocks noGrp="1"/>
          </p:cNvSpPr>
          <p:nvPr>
            <p:ph type="title"/>
          </p:nvPr>
        </p:nvSpPr>
        <p:spPr/>
        <p:txBody>
          <a:bodyPr/>
          <a:lstStyle/>
          <a:p>
            <a:pPr>
              <a:defRPr/>
            </a:pPr>
            <a:r>
              <a:rPr smtClean="0"/>
              <a:t>Part 4</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AutoShape 2"/>
          <p:cNvSpPr>
            <a:spLocks noGrp="1" noChangeArrowheads="1"/>
          </p:cNvSpPr>
          <p:nvPr>
            <p:ph type="title"/>
          </p:nvPr>
        </p:nvSpPr>
        <p:spPr/>
        <p:txBody>
          <a:bodyPr/>
          <a:lstStyle/>
          <a:p>
            <a:r>
              <a:rPr lang="en-US" smtClean="0">
                <a:latin typeface="Arial" charset="0"/>
                <a:cs typeface="Arial" charset="0"/>
              </a:rPr>
              <a:t>This Could Happen to You</a:t>
            </a:r>
          </a:p>
        </p:txBody>
      </p:sp>
      <p:sp>
        <p:nvSpPr>
          <p:cNvPr id="79876"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9219" name="Content Placeholder 2"/>
          <p:cNvSpPr>
            <a:spLocks noGrp="1"/>
          </p:cNvSpPr>
          <p:nvPr>
            <p:ph idx="4294967295"/>
          </p:nvPr>
        </p:nvSpPr>
        <p:spPr>
          <a:xfrm>
            <a:off x="914400" y="1600200"/>
            <a:ext cx="7521575" cy="3200400"/>
          </a:xfrm>
        </p:spPr>
        <p:txBody>
          <a:bodyPr/>
          <a:lstStyle/>
          <a:p>
            <a:pPr marL="228600" indent="-228600">
              <a:buFont typeface="Arial" charset="0"/>
              <a:buChar char="•"/>
            </a:pPr>
            <a:r>
              <a:rPr lang="en-US" smtClean="0">
                <a:latin typeface="Arial" charset="0"/>
                <a:cs typeface="Arial" charset="0"/>
              </a:rPr>
              <a:t>PRIDE Prototype Successful: Now What to Do?</a:t>
            </a:r>
          </a:p>
          <a:p>
            <a:pPr marL="228600" indent="-228600">
              <a:buFont typeface="Arial" charset="0"/>
              <a:buChar char="•"/>
            </a:pPr>
            <a:r>
              <a:rPr lang="en-US" smtClean="0">
                <a:latin typeface="Arial" charset="0"/>
                <a:cs typeface="Arial" charset="0"/>
              </a:rPr>
              <a:t>Need to look at procedures and training, and managing users better</a:t>
            </a:r>
          </a:p>
          <a:p>
            <a:pPr marL="228600" indent="-228600">
              <a:buFont typeface="Arial" charset="0"/>
              <a:buChar char="•"/>
            </a:pPr>
            <a:r>
              <a:rPr lang="en-US" smtClean="0">
                <a:latin typeface="Arial" charset="0"/>
                <a:cs typeface="Arial" charset="0"/>
              </a:rPr>
              <a:t>Expand resources and scope</a:t>
            </a:r>
          </a:p>
          <a:p>
            <a:pPr marL="228600" indent="-228600">
              <a:buFont typeface="Arial" charset="0"/>
              <a:buChar char="•"/>
            </a:pPr>
            <a:r>
              <a:rPr lang="en-US" smtClean="0">
                <a:latin typeface="Arial" charset="0"/>
                <a:cs typeface="Arial" charset="0"/>
              </a:rPr>
              <a:t>Attention to procedures and management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3"/>
          <p:cNvSpPr>
            <a:spLocks noGrp="1"/>
          </p:cNvSpPr>
          <p:nvPr>
            <p:ph type="title"/>
          </p:nvPr>
        </p:nvSpPr>
        <p:spPr>
          <a:xfrm>
            <a:off x="822325" y="365125"/>
            <a:ext cx="7521575" cy="1006475"/>
          </a:xfrm>
        </p:spPr>
        <p:txBody>
          <a:bodyPr/>
          <a:lstStyle/>
          <a:p>
            <a:r>
              <a:rPr lang="en-US" smtClean="0">
                <a:latin typeface="Arial" charset="0"/>
                <a:cs typeface="Arial" charset="0"/>
              </a:rPr>
              <a:t>This Could Happen to You (cont'd)</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5" name="Content Placeholder 4"/>
          <p:cNvSpPr>
            <a:spLocks noGrp="1"/>
          </p:cNvSpPr>
          <p:nvPr>
            <p:ph idx="1"/>
          </p:nvPr>
        </p:nvSpPr>
        <p:spPr>
          <a:xfrm>
            <a:off x="822325" y="1600200"/>
            <a:ext cx="7521575" cy="3505200"/>
          </a:xfrm>
        </p:spPr>
        <p:txBody>
          <a:bodyPr/>
          <a:lstStyle/>
          <a:p>
            <a:pPr marL="228600" indent="-228600">
              <a:buFont typeface="Arial" pitchFamily="34" charset="0"/>
              <a:buChar char="•"/>
              <a:defRPr/>
            </a:pPr>
            <a:r>
              <a:rPr lang="en-US" sz="2600" dirty="0" smtClean="0"/>
              <a:t>Even </a:t>
            </a:r>
            <a:r>
              <a:rPr lang="en-US" sz="2600" dirty="0"/>
              <a:t>if you are not an IS major, </a:t>
            </a:r>
            <a:r>
              <a:rPr lang="en-US" sz="2600" dirty="0" smtClean="0"/>
              <a:t>you need </a:t>
            </a:r>
            <a:r>
              <a:rPr lang="en-US" sz="2600" dirty="0"/>
              <a:t>to know about these functions </a:t>
            </a:r>
            <a:r>
              <a:rPr lang="en-US" sz="2600" dirty="0" smtClean="0"/>
              <a:t>so </a:t>
            </a:r>
            <a:r>
              <a:rPr lang="en-US" sz="2600" dirty="0"/>
              <a:t>you can be a successful </a:t>
            </a:r>
            <a:r>
              <a:rPr lang="en-US" sz="2600" dirty="0" smtClean="0"/>
              <a:t>and effective </a:t>
            </a:r>
            <a:r>
              <a:rPr lang="en-US" sz="2600" dirty="0"/>
              <a:t>consumer of IS professionals’ services</a:t>
            </a:r>
            <a:r>
              <a:rPr lang="en-US" sz="2600" dirty="0" smtClean="0"/>
              <a:t>.</a:t>
            </a:r>
          </a:p>
          <a:p>
            <a:pPr marL="228600" indent="-228600">
              <a:buFont typeface="Arial" pitchFamily="34" charset="0"/>
              <a:buChar char="•"/>
              <a:defRPr/>
            </a:pPr>
            <a:r>
              <a:rPr lang="en-US" sz="2600" dirty="0"/>
              <a:t>Pay close attention to user and management responsibilities in next three chapters.</a:t>
            </a:r>
          </a:p>
          <a:p>
            <a:pPr marL="228600" indent="-228600">
              <a:buFont typeface="Arial" pitchFamily="34" charset="0"/>
              <a:buChar char="•"/>
              <a:defRPr/>
            </a:pPr>
            <a:r>
              <a:rPr lang="en-US" sz="2600" dirty="0"/>
              <a:t>Understand responsibilities and activities of IS </a:t>
            </a:r>
            <a:r>
              <a:rPr lang="en-US" sz="2600" dirty="0" smtClean="0"/>
              <a:t>professionals.</a:t>
            </a:r>
            <a:endParaRPr lang="en-US" sz="2600" dirty="0"/>
          </a:p>
          <a:p>
            <a:pPr marL="457200" indent="-457200">
              <a:buFont typeface="Arial" pitchFamily="34" charset="0"/>
              <a:buChar char="•"/>
              <a:defRPr/>
            </a:pP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57</TotalTime>
  <Words>262</Words>
  <Application>Microsoft Office PowerPoint</Application>
  <PresentationFormat>On-screen Show (4:3)</PresentationFormat>
  <Paragraphs>21</Paragraphs>
  <Slides>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Arial</vt:lpstr>
      <vt:lpstr>Calibri</vt:lpstr>
      <vt:lpstr>Courier New</vt:lpstr>
      <vt:lpstr>Franklin Gothic Book</vt:lpstr>
      <vt:lpstr>Franklin Gothic Medium</vt:lpstr>
      <vt:lpstr>Helvetica</vt:lpstr>
      <vt:lpstr>Verdana</vt:lpstr>
      <vt:lpstr>Wingdings</vt:lpstr>
      <vt:lpstr>1_EMIS4E</vt:lpstr>
      <vt:lpstr>Part 4</vt:lpstr>
      <vt:lpstr>This Could Happen to You</vt:lpstr>
      <vt:lpstr>This Could Happen to You (cont'd)</vt:lpstr>
      <vt:lpstr>PowerPoint Presentation</vt:lpstr>
    </vt:vector>
  </TitlesOfParts>
  <Company>Eastern Kentucky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4</dc:title>
  <dc:creator>Loy, Steve</dc:creator>
  <cp:lastModifiedBy>Schmidt, Buffie</cp:lastModifiedBy>
  <cp:revision>14</cp:revision>
  <dcterms:created xsi:type="dcterms:W3CDTF">2012-10-06T16:55:51Z</dcterms:created>
  <dcterms:modified xsi:type="dcterms:W3CDTF">2013-05-13T20:33:01Z</dcterms:modified>
</cp:coreProperties>
</file>