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62" autoAdjust="0"/>
    <p:restoredTop sz="81455" autoAdjust="0"/>
  </p:normalViewPr>
  <p:slideViewPr>
    <p:cSldViewPr>
      <p:cViewPr varScale="1">
        <p:scale>
          <a:sx n="88" d="100"/>
          <a:sy n="88" d="100"/>
        </p:scale>
        <p:origin x="10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8FE1798-257A-4024-864C-6C52893D1BAE}" type="datetimeFigureOut">
              <a:rPr lang="en-US"/>
              <a:pPr>
                <a:defRPr/>
              </a:pPr>
              <a:t>5/13/2013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1ED1CC7-4D60-4F74-A988-20E00A2FF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92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r>
              <a:rPr lang="en-US" dirty="0" smtClean="0"/>
              <a:t>The previous six chapters provided a foundation of IS fundamentals. In Chapters 7–12, those fundamentals are applied to learn ways organizations use information systems to gain a competitive advantage and otherwise achieve their strategies. Part 3, Chapters 7–9, focuses on application of IS.</a:t>
            </a: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E2D2D8-93A1-449E-B12F-D7F74B503BB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474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r>
              <a:rPr lang="en-US" smtClean="0"/>
              <a:t>Chapters 7–12 begin with a scenario using a hypothetical cloud-based, mobile application for the health care industry. These are the major actors involved in the PRIDE system.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051E3F-391A-4C17-B6C6-E46A76E6D03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315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3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53200" cy="1219200"/>
          </a:xfr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Arial" pitchFamily="34" charset="0"/>
              <a:buNone/>
              <a:tabLst/>
              <a:defRPr sz="360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19400" y="1524000"/>
            <a:ext cx="3581400" cy="1905000"/>
          </a:xfrm>
          <a:solidFill>
            <a:schemeClr val="bg1"/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000" b="0" kern="1200" dirty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7620000" y="6248400"/>
            <a:ext cx="9144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+mn-lt"/>
                <a:cs typeface="+mn-cs"/>
              </a:rPr>
              <a:t>Part3-</a:t>
            </a:r>
            <a:fld id="{715E702D-5DA6-4F8B-83D6-20837FA02ACB}" type="slidenum">
              <a:rPr lang="en-US" sz="1400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59"/>
            <a:ext cx="7520940" cy="1082041"/>
          </a:xfrm>
          <a:solidFill>
            <a:schemeClr val="accent2">
              <a:lumMod val="90000"/>
            </a:schemeClr>
          </a:solidFill>
        </p:spPr>
        <p:txBody>
          <a:bodyPr/>
          <a:lstStyle>
            <a:lvl1pPr>
              <a:defRPr sz="320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 bwMode="auto">
          <a:xfrm>
            <a:off x="822325" y="1524000"/>
            <a:ext cx="7521575" cy="3581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marL="234950" indent="-234950">
              <a:buFont typeface="Arial" pitchFamily="34" charset="0"/>
              <a:buChar char="•"/>
              <a:defRPr/>
            </a:lvl1pPr>
            <a:lvl2pPr marL="234950" indent="-234950">
              <a:buClr>
                <a:srgbClr val="000A1E"/>
              </a:buClr>
              <a:buFont typeface="Arial" pitchFamily="34" charset="0"/>
              <a:buChar char="•"/>
              <a:defRPr/>
            </a:lvl2pPr>
            <a:lvl3pPr marL="568325" indent="-330200">
              <a:buClr>
                <a:srgbClr val="000A1E"/>
              </a:buClr>
              <a:buFont typeface="Helvetica" pitchFamily="34" charset="0"/>
              <a:buChar char="–"/>
              <a:defRPr/>
            </a:lvl3pPr>
            <a:lvl4pPr marL="923925" indent="-355600">
              <a:buClr>
                <a:srgbClr val="000A1E"/>
              </a:buClr>
              <a:buFont typeface="Wingdings" pitchFamily="2" charset="2"/>
              <a:buChar char="Ø"/>
              <a:defRPr/>
            </a:lvl4pPr>
            <a:lvl5pPr marL="1316038" indent="-346075">
              <a:buClr>
                <a:srgbClr val="000A1E"/>
              </a:buClr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62000" y="6248400"/>
            <a:ext cx="6324600" cy="304800"/>
          </a:xfrm>
          <a:prstGeom prst="rect">
            <a:avLst/>
          </a:prstGeom>
        </p:spPr>
        <p:txBody>
          <a:bodyPr/>
          <a:lstStyle>
            <a:lvl1pPr>
              <a:defRPr sz="1400" smtClean="0">
                <a:solidFill>
                  <a:srgbClr val="00040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7620000" y="6248400"/>
            <a:ext cx="9144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+mn-lt"/>
                <a:cs typeface="+mn-cs"/>
              </a:rPr>
              <a:t>Part3-</a:t>
            </a:r>
            <a:fld id="{DA95E542-250C-4F81-8E6F-BE3DCC28034B}" type="slidenum">
              <a:rPr lang="en-US" sz="1400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82675"/>
          </a:xfrm>
          <a:solidFill>
            <a:schemeClr val="accent2">
              <a:lumMod val="90000"/>
            </a:schemeClr>
          </a:solidFill>
        </p:spPr>
        <p:txBody>
          <a:bodyPr/>
          <a:lstStyle>
            <a:lvl1pPr>
              <a:defRPr sz="320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62000" y="6248400"/>
            <a:ext cx="6324600" cy="3048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40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and Contentch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822325" y="365125"/>
            <a:ext cx="7521575" cy="1006475"/>
          </a:xfrm>
          <a:prstGeom prst="rect">
            <a:avLst/>
          </a:prstGeom>
          <a:solidFill>
            <a:schemeClr val="accent2">
              <a:lumMod val="9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447800"/>
            <a:ext cx="7521575" cy="36036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234950" indent="-234950" algn="l" rtl="0" fontAlgn="base">
        <a:spcBef>
          <a:spcPts val="8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34950" indent="-234950" algn="l" rtl="0" fontAlgn="base">
        <a:spcBef>
          <a:spcPts val="300"/>
        </a:spcBef>
        <a:spcAft>
          <a:spcPct val="0"/>
        </a:spcAft>
        <a:buClr>
          <a:srgbClr val="000A1E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23888" indent="-385763" algn="l" rtl="0" fontAlgn="base">
        <a:spcBef>
          <a:spcPts val="300"/>
        </a:spcBef>
        <a:spcAft>
          <a:spcPct val="0"/>
        </a:spcAft>
        <a:buClr>
          <a:srgbClr val="000A1E"/>
        </a:buClr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5525" indent="-401638" algn="l" rtl="0" fontAlgn="base">
        <a:spcBef>
          <a:spcPts val="300"/>
        </a:spcBef>
        <a:spcAft>
          <a:spcPct val="0"/>
        </a:spcAft>
        <a:buClr>
          <a:srgbClr val="000A1E"/>
        </a:buClr>
        <a:buFont typeface="Wingdings" pitchFamily="2" charset="2"/>
        <a:buChar char="Ø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71600" indent="-333375" algn="l" rtl="0" fontAlgn="base">
        <a:spcBef>
          <a:spcPts val="300"/>
        </a:spcBef>
        <a:spcAft>
          <a:spcPct val="0"/>
        </a:spcAft>
        <a:buClr>
          <a:srgbClr val="000A1E"/>
        </a:buClr>
        <a:buFont typeface="Courier New" pitchFamily="49" charset="0"/>
        <a:buChar char="o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Using IS </a:t>
            </a:r>
            <a:r>
              <a:rPr lang="en-US" smtClean="0"/>
              <a:t>for Competitive Advantage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Part 3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Performance Recording, Integration, Delivery, and Evaluation (PRIDE)</a:t>
            </a:r>
          </a:p>
        </p:txBody>
      </p:sp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</a:rPr>
              <a:t>Copyright © 2014 Pearson Education, Inc. Publishing as Prentice Hall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547813"/>
            <a:ext cx="6019800" cy="416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4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235075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Performance Recording, Integration, Delivery, and Evaluation ( cont'd)</a:t>
            </a:r>
          </a:p>
        </p:txBody>
      </p:sp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</a:rPr>
              <a:t>Copyright © 2014 Pearson Education, Inc. Publishing as Prentice Hall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2325" y="1828800"/>
            <a:ext cx="7521575" cy="3276600"/>
          </a:xfrm>
        </p:spPr>
        <p:txBody>
          <a:bodyPr/>
          <a:lstStyle/>
          <a:p>
            <a:pPr marL="233363" indent="-233363">
              <a:spcBef>
                <a:spcPts val="0"/>
              </a:spcBef>
              <a:defRPr/>
            </a:pPr>
            <a:r>
              <a:rPr lang="en-US"/>
              <a:t>F</a:t>
            </a:r>
            <a:r>
              <a:rPr lang="en-US" smtClean="0"/>
              <a:t>uture </a:t>
            </a:r>
            <a:r>
              <a:rPr lang="en-US"/>
              <a:t>business professionals need </a:t>
            </a:r>
            <a:r>
              <a:rPr lang="en-US" smtClean="0"/>
              <a:t>to be </a:t>
            </a:r>
            <a:r>
              <a:rPr lang="en-US"/>
              <a:t>able to assess, evaluate, and apply emerging </a:t>
            </a:r>
            <a:r>
              <a:rPr lang="en-US" smtClean="0"/>
              <a:t>information technology </a:t>
            </a:r>
            <a:r>
              <a:rPr lang="en-US"/>
              <a:t>to business</a:t>
            </a:r>
            <a:r>
              <a:rPr lang="en-US" smtClean="0"/>
              <a:t>. 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en-US" smtClean="0"/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mtClean="0"/>
              <a:t>PRIDE </a:t>
            </a:r>
            <a:r>
              <a:rPr lang="en-US"/>
              <a:t>system </a:t>
            </a:r>
            <a:r>
              <a:rPr lang="en-US" smtClean="0"/>
              <a:t>will allow </a:t>
            </a:r>
            <a:r>
              <a:rPr lang="en-US"/>
              <a:t>you to practice that key skill.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disclaim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447800"/>
            <a:ext cx="7467600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EMIS4E">
  <a:themeElements>
    <a:clrScheme name="Custom 12">
      <a:dk1>
        <a:srgbClr val="00040C"/>
      </a:dk1>
      <a:lt1>
        <a:sysClr val="window" lastClr="FFFFFF"/>
      </a:lt1>
      <a:dk2>
        <a:srgbClr val="C8E8F4"/>
      </a:dk2>
      <a:lt2>
        <a:srgbClr val="F9EDA5"/>
      </a:lt2>
      <a:accent1>
        <a:srgbClr val="145064"/>
      </a:accent1>
      <a:accent2>
        <a:srgbClr val="F9EDA5"/>
      </a:accent2>
      <a:accent3>
        <a:srgbClr val="F5E169"/>
      </a:accent3>
      <a:accent4>
        <a:srgbClr val="F5E169"/>
      </a:accent4>
      <a:accent5>
        <a:srgbClr val="F2F2F2"/>
      </a:accent5>
      <a:accent6>
        <a:srgbClr val="BEE5F2"/>
      </a:accent6>
      <a:hlink>
        <a:srgbClr val="002D88"/>
      </a:hlink>
      <a:folHlink>
        <a:srgbClr val="071C24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EMIS4E</Template>
  <TotalTime>47</TotalTime>
  <Words>167</Words>
  <Application>Microsoft Office PowerPoint</Application>
  <PresentationFormat>On-screen Show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Courier New</vt:lpstr>
      <vt:lpstr>Franklin Gothic Book</vt:lpstr>
      <vt:lpstr>Franklin Gothic Medium</vt:lpstr>
      <vt:lpstr>Helvetica</vt:lpstr>
      <vt:lpstr>Verdana</vt:lpstr>
      <vt:lpstr>Wingdings</vt:lpstr>
      <vt:lpstr>2_EMIS4E</vt:lpstr>
      <vt:lpstr>Part 3</vt:lpstr>
      <vt:lpstr>Performance Recording, Integration, Delivery, and Evaluation (PRIDE)</vt:lpstr>
      <vt:lpstr>Performance Recording, Integration, Delivery, and Evaluation ( cont'd)</vt:lpstr>
      <vt:lpstr>PowerPoint Presentation</vt:lpstr>
    </vt:vector>
  </TitlesOfParts>
  <Company>Eastern Kentucky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3</dc:title>
  <dc:creator>Loy, Steve</dc:creator>
  <cp:lastModifiedBy>Schmidt, Buffie</cp:lastModifiedBy>
  <cp:revision>12</cp:revision>
  <dcterms:created xsi:type="dcterms:W3CDTF">2012-09-22T16:25:26Z</dcterms:created>
  <dcterms:modified xsi:type="dcterms:W3CDTF">2013-05-13T20:32:22Z</dcterms:modified>
</cp:coreProperties>
</file>