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5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5620"/>
    <p:restoredTop sz="84485" autoAdjust="0"/>
  </p:normalViewPr>
  <p:slideViewPr>
    <p:cSldViewPr>
      <p:cViewPr varScale="1">
        <p:scale>
          <a:sx n="92" d="100"/>
          <a:sy n="92" d="100"/>
        </p:scale>
        <p:origin x="94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7E0A047-0190-4FE2-BB75-0E6E4BFBD03B}" type="datetimeFigureOut">
              <a:rPr lang="en-US"/>
              <a:pPr>
                <a:defRPr/>
              </a:pPr>
              <a:t>5/13/2013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CB07C69-CE51-49F0-804D-AAC2F5B4B0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70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22D589-71C7-4F87-B81C-534D3BA3F5FB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502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Next three</a:t>
            </a:r>
            <a:r>
              <a:rPr lang="en-US" b="1" i="1" dirty="0" smtClean="0"/>
              <a:t> </a:t>
            </a:r>
            <a:r>
              <a:rPr lang="en-US" dirty="0" smtClean="0"/>
              <a:t>chapters address the technology that underlies information systems. 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Chapter 4 discusses hardware and software, and defines basic terms and fundamental computing concepts. You will see that GearUp has important decisions to make about a critical software development project.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Chapter 5 addresses the essential database terminology </a:t>
            </a:r>
            <a:r>
              <a:rPr lang="en-US" smtClean="0"/>
              <a:t>and introduces </a:t>
            </a:r>
            <a:r>
              <a:rPr lang="en-US" dirty="0" smtClean="0"/>
              <a:t>techniques for processing databases. It also introduces data modeling.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Chapter 6 continues the discussion of computing devices</a:t>
            </a:r>
            <a:endParaRPr lang="en-US" dirty="0"/>
          </a:p>
        </p:txBody>
      </p:sp>
      <p:sp>
        <p:nvSpPr>
          <p:cNvPr id="102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8ECF9C0-0DF4-4CC2-84AE-B01439A2BAD5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537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3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553200" cy="1219200"/>
          </a:xfrm>
          <a:solidFill>
            <a:schemeClr val="bg2">
              <a:lumMod val="90000"/>
            </a:schemeClr>
          </a:solidFill>
          <a:ln w="25400">
            <a:solidFill>
              <a:schemeClr val="accent1"/>
            </a:solidFill>
          </a:ln>
        </p:spPr>
        <p:txBody>
          <a:bodyPr anchor="ctr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Arial" pitchFamily="34" charset="0"/>
              <a:buNone/>
              <a:tabLst/>
              <a:defRPr sz="3600">
                <a:solidFill>
                  <a:schemeClr val="tx1"/>
                </a:solidFill>
                <a:latin typeface="Arial" pitchFamily="34" charset="0"/>
                <a:ea typeface="Verdana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819400" y="1524000"/>
            <a:ext cx="3581400" cy="1905000"/>
          </a:xfrm>
          <a:solidFill>
            <a:schemeClr val="bg1"/>
          </a:solidFill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sz="4000" b="0" kern="1200" dirty="0">
                <a:solidFill>
                  <a:schemeClr val="tx1"/>
                </a:solidFill>
                <a:latin typeface="Arial" pitchFamily="34" charset="0"/>
                <a:ea typeface="Verdana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/>
          <p:nvPr/>
        </p:nvSpPr>
        <p:spPr>
          <a:xfrm>
            <a:off x="7620000" y="6248400"/>
            <a:ext cx="914400" cy="304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+mn-lt"/>
                <a:cs typeface="+mn-cs"/>
              </a:rPr>
              <a:t>Part2-</a:t>
            </a:r>
            <a:fld id="{192FA975-8777-43D4-9ECC-FC3B7A445589}" type="slidenum">
              <a:rPr lang="en-US" sz="1400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400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59"/>
            <a:ext cx="7520940" cy="1005841"/>
          </a:xfrm>
          <a:solidFill>
            <a:schemeClr val="accent2">
              <a:lumMod val="90000"/>
            </a:schemeClr>
          </a:solidFill>
        </p:spPr>
        <p:txBody>
          <a:bodyPr/>
          <a:lstStyle>
            <a:lvl1pPr>
              <a:defRPr sz="320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idx="1"/>
          </p:nvPr>
        </p:nvSpPr>
        <p:spPr bwMode="auto">
          <a:xfrm>
            <a:off x="822325" y="1425575"/>
            <a:ext cx="7521575" cy="3679825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marL="234950" indent="-234950">
              <a:buFont typeface="Arial" pitchFamily="34" charset="0"/>
              <a:buChar char="•"/>
              <a:defRPr/>
            </a:lvl1pPr>
            <a:lvl2pPr marL="234950" indent="-234950">
              <a:buClr>
                <a:srgbClr val="000A1E"/>
              </a:buClr>
              <a:buFont typeface="Arial" pitchFamily="34" charset="0"/>
              <a:buChar char="•"/>
              <a:defRPr/>
            </a:lvl2pPr>
            <a:lvl3pPr marL="568325" indent="-330200">
              <a:buClr>
                <a:srgbClr val="000A1E"/>
              </a:buClr>
              <a:buFont typeface="Helvetica" pitchFamily="34" charset="0"/>
              <a:buChar char="–"/>
              <a:defRPr/>
            </a:lvl3pPr>
            <a:lvl4pPr marL="923925" indent="-355600">
              <a:buClr>
                <a:srgbClr val="000A1E"/>
              </a:buClr>
              <a:buFont typeface="Wingdings" pitchFamily="2" charset="2"/>
              <a:buChar char="Ø"/>
              <a:defRPr/>
            </a:lvl4pPr>
            <a:lvl5pPr marL="1260475" indent="-346075">
              <a:buClr>
                <a:srgbClr val="000A1E"/>
              </a:buClr>
              <a:buFont typeface="Courier New" pitchFamily="49" charset="0"/>
              <a:buChar char="o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2"/>
            <a:r>
              <a:rPr lang="en-US" smtClean="0"/>
              <a:t>Second level</a:t>
            </a:r>
          </a:p>
          <a:p>
            <a:pPr lvl="3"/>
            <a:r>
              <a:rPr lang="en-US" smtClean="0"/>
              <a:t>Third level</a:t>
            </a:r>
          </a:p>
          <a:p>
            <a:pPr lvl="4"/>
            <a:r>
              <a:rPr lang="en-US" smtClean="0"/>
              <a:t>Fourth level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762000" y="6248400"/>
            <a:ext cx="6324600" cy="30480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Copyright © 2014 Pearson Education, Inc. Publishing as Prentice Hall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7620000" y="6248400"/>
            <a:ext cx="9144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+mn-lt"/>
                <a:cs typeface="+mn-cs"/>
              </a:rPr>
              <a:t>Part2-</a:t>
            </a:r>
            <a:fld id="{1AF4B809-F777-4ED4-8D39-4D8995CB7025}" type="slidenum">
              <a:rPr lang="en-US" sz="1400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400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1082675"/>
          </a:xfrm>
          <a:solidFill>
            <a:schemeClr val="accent2">
              <a:lumMod val="90000"/>
            </a:schemeClr>
          </a:solidFill>
        </p:spPr>
        <p:txBody>
          <a:bodyPr/>
          <a:lstStyle>
            <a:lvl1pPr>
              <a:defRPr sz="320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762000" y="6248400"/>
            <a:ext cx="6324600" cy="30480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Copyright © 2014 Pearson Education, Inc. Publishing as Prentice Hall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and Contentch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1425"/>
            <a:ext cx="3575050" cy="1806575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588" y="5051425"/>
            <a:ext cx="9145588" cy="180657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822325" y="365125"/>
            <a:ext cx="7521575" cy="930275"/>
          </a:xfrm>
          <a:prstGeom prst="rect">
            <a:avLst/>
          </a:prstGeom>
          <a:solidFill>
            <a:schemeClr val="accent2">
              <a:lumMod val="9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1371600"/>
            <a:ext cx="7521575" cy="36798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2"/>
            <a:r>
              <a:rPr lang="en-US" smtClean="0"/>
              <a:t>Second level</a:t>
            </a:r>
          </a:p>
          <a:p>
            <a:pPr lvl="3"/>
            <a:r>
              <a:rPr lang="en-US" smtClean="0"/>
              <a:t>Third level</a:t>
            </a:r>
          </a:p>
          <a:p>
            <a:pPr lvl="4"/>
            <a:r>
              <a:rPr lang="en-US" smtClean="0"/>
              <a:t>Fourth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234950" indent="-234950" algn="l" rtl="0" fontAlgn="base">
        <a:spcBef>
          <a:spcPts val="8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234950" indent="-234950" algn="l" rtl="0" fontAlgn="base">
        <a:spcBef>
          <a:spcPts val="300"/>
        </a:spcBef>
        <a:spcAft>
          <a:spcPct val="0"/>
        </a:spcAft>
        <a:buClr>
          <a:srgbClr val="000A1E"/>
        </a:buClr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568325" indent="-330200" algn="l" rtl="0" fontAlgn="base">
        <a:spcBef>
          <a:spcPts val="300"/>
        </a:spcBef>
        <a:spcAft>
          <a:spcPct val="0"/>
        </a:spcAft>
        <a:buClr>
          <a:srgbClr val="000A1E"/>
        </a:buClr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914400" indent="-336550" algn="l" rtl="0" fontAlgn="base">
        <a:spcBef>
          <a:spcPts val="300"/>
        </a:spcBef>
        <a:spcAft>
          <a:spcPct val="0"/>
        </a:spcAft>
        <a:buClr>
          <a:srgbClr val="000A1E"/>
        </a:buClr>
        <a:buFont typeface="Wingdings" pitchFamily="2" charset="2"/>
        <a:buChar char="Ø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0475" indent="-346075" algn="l" rtl="0" fontAlgn="base">
        <a:spcBef>
          <a:spcPts val="300"/>
        </a:spcBef>
        <a:spcAft>
          <a:spcPct val="0"/>
        </a:spcAft>
        <a:buClr>
          <a:srgbClr val="000A1E"/>
        </a:buClr>
        <a:buFont typeface="Courier New" pitchFamily="49" charset="0"/>
        <a:buChar char="o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sz="4800" dirty="0" smtClean="0"/>
              <a:t>Information Technology</a:t>
            </a:r>
            <a:endParaRPr lang="en-US" sz="4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z="5400" smtClean="0"/>
              <a:t>Part 2</a:t>
            </a:r>
            <a:endParaRPr sz="5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7521575" cy="1006475"/>
          </a:xfrm>
        </p:spPr>
        <p:txBody>
          <a:bodyPr/>
          <a:lstStyle/>
          <a:p>
            <a:r>
              <a:rPr lang="en-US" sz="3600" smtClean="0">
                <a:latin typeface="Arial" charset="0"/>
                <a:cs typeface="Arial" charset="0"/>
              </a:rPr>
              <a:t>Next Three Chapters </a:t>
            </a:r>
          </a:p>
        </p:txBody>
      </p:sp>
      <p:sp>
        <p:nvSpPr>
          <p:cNvPr id="9218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indent="-228600">
              <a:buFont typeface="Arial" charset="0"/>
              <a:buChar char="•"/>
            </a:pPr>
            <a:r>
              <a:rPr lang="en-US" dirty="0" smtClean="0">
                <a:latin typeface="Arial" charset="0"/>
                <a:cs typeface="Arial" charset="0"/>
              </a:rPr>
              <a:t>Chapter 4 discusses hardware and software, and defines basic terms and fundamental computing concepts. </a:t>
            </a:r>
          </a:p>
          <a:p>
            <a:pPr marL="228600" indent="-228600">
              <a:buFont typeface="Arial" charset="0"/>
              <a:buChar char="•"/>
            </a:pPr>
            <a:r>
              <a:rPr lang="en-US" dirty="0" smtClean="0">
                <a:latin typeface="Arial" charset="0"/>
                <a:cs typeface="Arial" charset="0"/>
              </a:rPr>
              <a:t>Chapter 5 addresses the essential database terminology, techniques for processing databases, and data modeling.</a:t>
            </a:r>
          </a:p>
          <a:p>
            <a:pPr marL="228600" indent="-228600">
              <a:buFont typeface="Arial" charset="0"/>
              <a:buChar char="•"/>
            </a:pPr>
            <a:r>
              <a:rPr lang="en-US" dirty="0" smtClean="0">
                <a:latin typeface="Arial" charset="0"/>
                <a:cs typeface="Arial" charset="0"/>
              </a:rPr>
              <a:t>Chapter 6 continues discussion of computing devices.</a:t>
            </a:r>
          </a:p>
        </p:txBody>
      </p:sp>
      <p:sp>
        <p:nvSpPr>
          <p:cNvPr id="9219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latin typeface="Arial" charset="0"/>
                <a:cs typeface="Arial" charset="0"/>
              </a:rPr>
              <a:t>Copyright © 2014 Pearson Education, Inc. Publishing as Prentice Hall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disclaim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447800"/>
            <a:ext cx="7467600" cy="22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EMIS4E">
  <a:themeElements>
    <a:clrScheme name="Custom 12">
      <a:dk1>
        <a:srgbClr val="00040C"/>
      </a:dk1>
      <a:lt1>
        <a:sysClr val="window" lastClr="FFFFFF"/>
      </a:lt1>
      <a:dk2>
        <a:srgbClr val="C8E8F4"/>
      </a:dk2>
      <a:lt2>
        <a:srgbClr val="F9EDA5"/>
      </a:lt2>
      <a:accent1>
        <a:srgbClr val="145064"/>
      </a:accent1>
      <a:accent2>
        <a:srgbClr val="F9EDA5"/>
      </a:accent2>
      <a:accent3>
        <a:srgbClr val="F5E169"/>
      </a:accent3>
      <a:accent4>
        <a:srgbClr val="F5E169"/>
      </a:accent4>
      <a:accent5>
        <a:srgbClr val="F2F2F2"/>
      </a:accent5>
      <a:accent6>
        <a:srgbClr val="BEE5F2"/>
      </a:accent6>
      <a:hlink>
        <a:srgbClr val="002D88"/>
      </a:hlink>
      <a:folHlink>
        <a:srgbClr val="071C24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EMIS4E</Template>
  <TotalTime>35</TotalTime>
  <Words>134</Words>
  <Application>Microsoft Office PowerPoint</Application>
  <PresentationFormat>On-screen Show (4:3)</PresentationFormat>
  <Paragraphs>13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Courier New</vt:lpstr>
      <vt:lpstr>Franklin Gothic Book</vt:lpstr>
      <vt:lpstr>Franklin Gothic Medium</vt:lpstr>
      <vt:lpstr>Helvetica</vt:lpstr>
      <vt:lpstr>Verdana</vt:lpstr>
      <vt:lpstr>Wingdings</vt:lpstr>
      <vt:lpstr>1_EMIS4E</vt:lpstr>
      <vt:lpstr>Part 2</vt:lpstr>
      <vt:lpstr>Next Three Chapters </vt:lpstr>
      <vt:lpstr>PowerPoint Presentation</vt:lpstr>
    </vt:vector>
  </TitlesOfParts>
  <Company>Eastern Kentucky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Loy, Steve</dc:creator>
  <cp:lastModifiedBy>Schmidt, Buffie</cp:lastModifiedBy>
  <cp:revision>14</cp:revision>
  <dcterms:created xsi:type="dcterms:W3CDTF">2012-09-20T01:46:45Z</dcterms:created>
  <dcterms:modified xsi:type="dcterms:W3CDTF">2013-05-13T20:33:34Z</dcterms:modified>
</cp:coreProperties>
</file>