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9267" r:id="rId1"/>
  </p:sldMasterIdLst>
  <p:notesMasterIdLst>
    <p:notesMasterId r:id="rId9"/>
  </p:notesMasterIdLst>
  <p:handoutMasterIdLst>
    <p:handoutMasterId r:id="rId10"/>
  </p:handoutMasterIdLst>
  <p:sldIdLst>
    <p:sldId id="322" r:id="rId2"/>
    <p:sldId id="323" r:id="rId3"/>
    <p:sldId id="324" r:id="rId4"/>
    <p:sldId id="325" r:id="rId5"/>
    <p:sldId id="326" r:id="rId6"/>
    <p:sldId id="327" r:id="rId7"/>
    <p:sldId id="328" r:id="rId8"/>
  </p:sldIdLst>
  <p:sldSz cx="9144000" cy="6858000" type="screen4x3"/>
  <p:notesSz cx="6858000" cy="9144000"/>
  <p:custDataLst>
    <p:tags r:id="rId11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9091D"/>
    <a:srgbClr val="E1FFE1"/>
    <a:srgbClr val="FFFF9F"/>
    <a:srgbClr val="000A1E"/>
    <a:srgbClr val="B40000"/>
    <a:srgbClr val="12313A"/>
    <a:srgbClr val="EAFFD1"/>
    <a:srgbClr val="E5FFC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34567" autoAdjust="0"/>
    <p:restoredTop sz="86475" autoAdjust="0"/>
  </p:normalViewPr>
  <p:slideViewPr>
    <p:cSldViewPr>
      <p:cViewPr varScale="1">
        <p:scale>
          <a:sx n="94" d="100"/>
          <a:sy n="94" d="100"/>
        </p:scale>
        <p:origin x="888" y="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42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46" d="100"/>
          <a:sy n="46" d="100"/>
        </p:scale>
        <p:origin x="-2570" y="-87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gs" Target="tags/tag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dirty="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20CD4EBE-7676-468A-B695-98E09831A2B9}" type="datetimeFigureOut">
              <a:rPr lang="en-US"/>
              <a:pPr>
                <a:defRPr/>
              </a:pPr>
              <a:t>5/13/2013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dirty="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C6C879B0-8245-4302-938C-66B88FFCCF9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796533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dirty="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dirty="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9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419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dirty="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9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B45068AA-ED3E-4D99-851B-1803C9F06F9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628553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47F201E-93A7-456A-8F3F-9802DE3A98A2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98236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3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553200" cy="1219200"/>
          </a:xfrm>
          <a:solidFill>
            <a:schemeClr val="bg2">
              <a:lumMod val="90000"/>
            </a:schemeClr>
          </a:solidFill>
          <a:ln w="25400">
            <a:solidFill>
              <a:schemeClr val="accent1"/>
            </a:solidFill>
          </a:ln>
        </p:spPr>
        <p:txBody>
          <a:bodyPr anchor="ctr"/>
          <a:lstStyle>
            <a:lvl1pPr marL="0" marR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Arial" pitchFamily="34" charset="0"/>
              <a:buNone/>
              <a:tabLst/>
              <a:defRPr sz="3600">
                <a:solidFill>
                  <a:schemeClr val="tx1"/>
                </a:solidFill>
                <a:latin typeface="Arial" pitchFamily="34" charset="0"/>
                <a:ea typeface="Verdana" pitchFamily="34" charset="0"/>
                <a:cs typeface="Arial" pitchFamily="34" charset="0"/>
              </a:defRPr>
            </a:lvl1pPr>
          </a:lstStyle>
          <a:p>
            <a:r>
              <a:rPr lang="en-US" smtClean="0"/>
              <a:t>Click to edit Master subtitle style</a:t>
            </a:r>
            <a:endParaRPr lang="en-US" dirty="0" smtClean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2819400" y="1524000"/>
            <a:ext cx="3581400" cy="1905000"/>
          </a:xfrm>
          <a:solidFill>
            <a:schemeClr val="bg1"/>
          </a:solidFill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lang="en-US" sz="4000" b="0" kern="1200" dirty="0">
                <a:solidFill>
                  <a:schemeClr val="tx1"/>
                </a:solidFill>
                <a:latin typeface="Arial" pitchFamily="34" charset="0"/>
                <a:ea typeface="Verdana" pitchFamily="34" charset="0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2"/>
          <p:cNvSpPr txBox="1"/>
          <p:nvPr/>
        </p:nvSpPr>
        <p:spPr>
          <a:xfrm>
            <a:off x="7620000" y="6248400"/>
            <a:ext cx="914400" cy="3048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1400"/>
              <a:t>Part1-</a:t>
            </a:r>
            <a:fld id="{E428FED7-B144-402B-AA7A-D921E4420D2D}" type="slidenum">
              <a:rPr lang="en-US" sz="1400"/>
              <a:pPr>
                <a:defRPr/>
              </a:pPr>
              <a:t>‹#›</a:t>
            </a:fld>
            <a:endParaRPr lang="en-US" sz="14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365759"/>
            <a:ext cx="7520940" cy="1005841"/>
          </a:xfrm>
          <a:solidFill>
            <a:schemeClr val="accent2">
              <a:lumMod val="90000"/>
            </a:schemeClr>
          </a:solidFill>
        </p:spPr>
        <p:txBody>
          <a:bodyPr/>
          <a:lstStyle>
            <a:lvl1pPr>
              <a:defRPr sz="3200" cap="none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5" name="Text Placeholder 2"/>
          <p:cNvSpPr>
            <a:spLocks noGrp="1"/>
          </p:cNvSpPr>
          <p:nvPr>
            <p:ph idx="1"/>
          </p:nvPr>
        </p:nvSpPr>
        <p:spPr bwMode="auto">
          <a:xfrm>
            <a:off x="822325" y="1425575"/>
            <a:ext cx="7521575" cy="3679825"/>
          </a:xfrm>
          <a:prstGeom prst="rect">
            <a:avLst/>
          </a:prstGeom>
          <a:solidFill>
            <a:srgbClr val="FFFFFF"/>
          </a:solidFill>
          <a:ln>
            <a:noFill/>
          </a:ln>
          <a:extLst/>
        </p:spPr>
        <p:txBody>
          <a:bodyPr/>
          <a:lstStyle>
            <a:lvl1pPr marL="0" indent="0">
              <a:buFontTx/>
              <a:buNone/>
              <a:defRPr/>
            </a:lvl1pPr>
            <a:lvl2pPr marL="234950" indent="-234950">
              <a:buClr>
                <a:srgbClr val="000A1E"/>
              </a:buClr>
              <a:buFont typeface="Arial" pitchFamily="34" charset="0"/>
              <a:buChar char="•"/>
              <a:defRPr/>
            </a:lvl2pPr>
            <a:lvl3pPr marL="568325" indent="-330200">
              <a:buClr>
                <a:srgbClr val="000A1E"/>
              </a:buClr>
              <a:buFont typeface="Helvetica" pitchFamily="34" charset="0"/>
              <a:buChar char="–"/>
              <a:defRPr/>
            </a:lvl3pPr>
            <a:lvl4pPr marL="923925" indent="-355600">
              <a:buClr>
                <a:srgbClr val="000A1E"/>
              </a:buClr>
              <a:buFont typeface="Wingdings" pitchFamily="2" charset="2"/>
              <a:buChar char="Ø"/>
              <a:defRPr/>
            </a:lvl4pPr>
            <a:lvl5pPr marL="1143000" indent="-228600">
              <a:buClr>
                <a:srgbClr val="000A1E"/>
              </a:buClr>
              <a:buFont typeface="Courier New" pitchFamily="49" charset="0"/>
              <a:buChar char="o"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US"/>
              <a:t>Copyright © 2014 Pearson Education, Inc. Publishing As Prentice Hall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3"/>
          <p:cNvSpPr txBox="1"/>
          <p:nvPr/>
        </p:nvSpPr>
        <p:spPr>
          <a:xfrm>
            <a:off x="7620000" y="6248400"/>
            <a:ext cx="914400" cy="3079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1400"/>
              <a:t>Part1-</a:t>
            </a:r>
            <a:fld id="{EF40DCD2-2710-4B0F-80E0-1EFE8AD1514A}" type="slidenum">
              <a:rPr lang="en-US" sz="1400"/>
              <a:pPr>
                <a:defRPr/>
              </a:pPr>
              <a:t>‹#›</a:t>
            </a:fld>
            <a:endParaRPr lang="en-US" sz="14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325" y="365125"/>
            <a:ext cx="7521575" cy="1082675"/>
          </a:xfrm>
          <a:solidFill>
            <a:schemeClr val="accent2">
              <a:lumMod val="90000"/>
            </a:schemeClr>
          </a:solidFill>
        </p:spPr>
        <p:txBody>
          <a:bodyPr/>
          <a:lstStyle>
            <a:lvl1pPr>
              <a:defRPr sz="3200" cap="none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US"/>
              <a:t>Copyright © 2014 Pearson Education, Inc. Publishing As Prentice Hall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>
  <p:cSld name="Title and Contentch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Copyright © 2014 Pearson Education, Inc. Publishing As Prentice Hall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3175" y="5051425"/>
            <a:ext cx="3575050" cy="1806575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883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050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812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76450 w 3571875"/>
              <a:gd name="connsiteY2" fmla="*/ 22740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245519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38350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2433637 h 2433637"/>
              <a:gd name="connsiteX1" fmla="*/ 257175 w 3571875"/>
              <a:gd name="connsiteY1" fmla="*/ 0 h 2433637"/>
              <a:gd name="connsiteX2" fmla="*/ 2038350 w 3571875"/>
              <a:gd name="connsiteY2" fmla="*/ 628650 h 2433637"/>
              <a:gd name="connsiteX3" fmla="*/ 3571875 w 3571875"/>
              <a:gd name="connsiteY3" fmla="*/ 2433637 h 2433637"/>
              <a:gd name="connsiteX4" fmla="*/ 0 w 3571875"/>
              <a:gd name="connsiteY4" fmla="*/ 2433637 h 2433637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24051 w 3574257"/>
              <a:gd name="connsiteY2" fmla="*/ 3071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40682 w 3574257"/>
              <a:gd name="connsiteY2" fmla="*/ 450057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57351 w 3574257"/>
              <a:gd name="connsiteY2" fmla="*/ 2309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774032 w 3574257"/>
              <a:gd name="connsiteY2" fmla="*/ 161925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69294 w 3574257"/>
              <a:gd name="connsiteY2" fmla="*/ 2143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819275 w 3574257"/>
              <a:gd name="connsiteY2" fmla="*/ 200026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5494 w 3574257"/>
              <a:gd name="connsiteY2" fmla="*/ 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74257" h="1807368">
                <a:moveTo>
                  <a:pt x="2382" y="1807368"/>
                </a:moveTo>
                <a:lnTo>
                  <a:pt x="0" y="0"/>
                </a:lnTo>
                <a:lnTo>
                  <a:pt x="2045494" y="1"/>
                </a:lnTo>
                <a:lnTo>
                  <a:pt x="3574257" y="1807368"/>
                </a:lnTo>
                <a:lnTo>
                  <a:pt x="2382" y="180736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8" name="Freeform 7"/>
          <p:cNvSpPr/>
          <p:nvPr/>
        </p:nvSpPr>
        <p:spPr>
          <a:xfrm>
            <a:off x="-1588" y="5051425"/>
            <a:ext cx="9145588" cy="180657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  <a:gd name="connsiteX0" fmla="*/ 0 w 3352800"/>
              <a:gd name="connsiteY0" fmla="*/ 2002631 h 2002631"/>
              <a:gd name="connsiteX1" fmla="*/ 754045 w 3352800"/>
              <a:gd name="connsiteY1" fmla="*/ 146832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26618 h 526618"/>
              <a:gd name="connsiteX1" fmla="*/ 980611 w 3352800"/>
              <a:gd name="connsiteY1" fmla="*/ 9368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6888 h 526888"/>
              <a:gd name="connsiteX1" fmla="*/ 744735 w 3352800"/>
              <a:gd name="connsiteY1" fmla="*/ 0 h 526888"/>
              <a:gd name="connsiteX2" fmla="*/ 3352800 w 3352800"/>
              <a:gd name="connsiteY2" fmla="*/ 270 h 526888"/>
              <a:gd name="connsiteX3" fmla="*/ 3352800 w 3352800"/>
              <a:gd name="connsiteY3" fmla="*/ 526888 h 526888"/>
              <a:gd name="connsiteX4" fmla="*/ 0 w 3352800"/>
              <a:gd name="connsiteY4" fmla="*/ 526888 h 526888"/>
              <a:gd name="connsiteX0" fmla="*/ 0 w 3352800"/>
              <a:gd name="connsiteY0" fmla="*/ 526618 h 526618"/>
              <a:gd name="connsiteX1" fmla="*/ 811948 w 3352800"/>
              <a:gd name="connsiteY1" fmla="*/ 6092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966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241069 w 3352800"/>
              <a:gd name="connsiteY2" fmla="*/ 94144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313 h 527313"/>
              <a:gd name="connsiteX1" fmla="*/ 900984 w 3352800"/>
              <a:gd name="connsiteY1" fmla="*/ 97774 h 527313"/>
              <a:gd name="connsiteX2" fmla="*/ 3352800 w 3352800"/>
              <a:gd name="connsiteY2" fmla="*/ 0 h 527313"/>
              <a:gd name="connsiteX3" fmla="*/ 3352800 w 3352800"/>
              <a:gd name="connsiteY3" fmla="*/ 527313 h 527313"/>
              <a:gd name="connsiteX4" fmla="*/ 0 w 3352800"/>
              <a:gd name="connsiteY4" fmla="*/ 527313 h 527313"/>
              <a:gd name="connsiteX0" fmla="*/ 0 w 3352800"/>
              <a:gd name="connsiteY0" fmla="*/ 527584 h 527584"/>
              <a:gd name="connsiteX1" fmla="*/ 748227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527584">
                <a:moveTo>
                  <a:pt x="0" y="527584"/>
                </a:moveTo>
                <a:lnTo>
                  <a:pt x="748227" y="0"/>
                </a:lnTo>
                <a:lnTo>
                  <a:pt x="3352800" y="271"/>
                </a:lnTo>
                <a:lnTo>
                  <a:pt x="3352800" y="527584"/>
                </a:lnTo>
                <a:lnTo>
                  <a:pt x="0" y="527584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1028" name="Title Placeholder 1"/>
          <p:cNvSpPr>
            <a:spLocks noGrp="1"/>
          </p:cNvSpPr>
          <p:nvPr>
            <p:ph type="title"/>
          </p:nvPr>
        </p:nvSpPr>
        <p:spPr bwMode="auto">
          <a:xfrm>
            <a:off x="822325" y="365125"/>
            <a:ext cx="7521575" cy="930275"/>
          </a:xfrm>
          <a:prstGeom prst="rect">
            <a:avLst/>
          </a:prstGeom>
          <a:solidFill>
            <a:schemeClr val="accent2">
              <a:lumMod val="90000"/>
            </a:schemeClr>
          </a:solidFill>
          <a:ln>
            <a:noFill/>
          </a:ln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US" dirty="0" smtClean="0"/>
          </a:p>
        </p:txBody>
      </p:sp>
      <p:sp>
        <p:nvSpPr>
          <p:cNvPr id="102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22325" y="1371600"/>
            <a:ext cx="7521575" cy="3679825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2000" y="6248400"/>
            <a:ext cx="6324600" cy="3048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 cap="none" spc="200" baseline="0" smtClean="0">
                <a:solidFill>
                  <a:schemeClr val="tx1"/>
                </a:solidFill>
                <a:latin typeface="Helvetica" pitchFamily="34" charset="0"/>
                <a:cs typeface="Arial" charset="0"/>
              </a:defRPr>
            </a:lvl1pPr>
          </a:lstStyle>
          <a:p>
            <a:pPr>
              <a:defRPr/>
            </a:pPr>
            <a:r>
              <a:rPr lang="en-US"/>
              <a:t>Copyright © 2014 Pearson Education, Inc. Publishing As Prentice Hall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9273" r:id="rId1"/>
    <p:sldLayoutId id="2147489274" r:id="rId2"/>
    <p:sldLayoutId id="2147489275" r:id="rId3"/>
    <p:sldLayoutId id="2147489276" r:id="rId4"/>
    <p:sldLayoutId id="2147489272" r:id="rId5"/>
  </p:sldLayoutIdLst>
  <p:timing>
    <p:tnLst>
      <p:par>
        <p:cTn id="1" dur="indefinite" restart="never" nodeType="tmRoot"/>
      </p:par>
    </p:tnLst>
  </p:timing>
  <p:hf sldNum="0" hdr="0" dt="0"/>
  <p:txStyles>
    <p:titleStyle>
      <a:lvl1pPr algn="l" rtl="0" fontAlgn="base">
        <a:spcBef>
          <a:spcPct val="0"/>
        </a:spcBef>
        <a:spcAft>
          <a:spcPct val="0"/>
        </a:spcAft>
        <a:defRPr sz="3200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  <a:lvl2pPr algn="l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charset="0"/>
          <a:cs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charset="0"/>
          <a:cs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charset="0"/>
          <a:cs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Franklin Gothic Medium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Franklin Gothic Medium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Franklin Gothic Medium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Franklin Gothic Medium" pitchFamily="34" charset="0"/>
        </a:defRPr>
      </a:lvl9pPr>
    </p:titleStyle>
    <p:bodyStyle>
      <a:lvl1pPr marL="342900" indent="-342900" algn="l" rtl="0" fontAlgn="base">
        <a:spcBef>
          <a:spcPts val="800"/>
        </a:spcBef>
        <a:spcAft>
          <a:spcPct val="0"/>
        </a:spcAft>
        <a:buFont typeface="Arial" charset="0"/>
        <a:defRPr sz="28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234950" indent="-234950" algn="l" rtl="0" fontAlgn="base">
        <a:spcBef>
          <a:spcPts val="300"/>
        </a:spcBef>
        <a:spcAft>
          <a:spcPct val="0"/>
        </a:spcAft>
        <a:buClr>
          <a:srgbClr val="000A1E"/>
        </a:buClr>
        <a:buFont typeface="Arial" charset="0"/>
        <a:buChar char="•"/>
        <a:defRPr sz="28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457200" indent="-219075" algn="l" rtl="0" fontAlgn="base">
        <a:spcBef>
          <a:spcPts val="300"/>
        </a:spcBef>
        <a:spcAft>
          <a:spcPct val="0"/>
        </a:spcAft>
        <a:buClr>
          <a:srgbClr val="000A1E"/>
        </a:buClr>
        <a:buFont typeface="Arial" charset="0"/>
        <a:buChar char="–"/>
        <a:defRPr sz="28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803275" indent="-336550" algn="l" rtl="0" fontAlgn="base">
        <a:spcBef>
          <a:spcPts val="300"/>
        </a:spcBef>
        <a:spcAft>
          <a:spcPct val="0"/>
        </a:spcAft>
        <a:buClr>
          <a:srgbClr val="000A1E"/>
        </a:buClr>
        <a:buFont typeface="Wingdings" pitchFamily="2" charset="2"/>
        <a:buChar char="Ø"/>
        <a:defRPr sz="28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1081088" indent="-277813" algn="l" rtl="0" fontAlgn="base">
        <a:spcBef>
          <a:spcPts val="300"/>
        </a:spcBef>
        <a:spcAft>
          <a:spcPct val="0"/>
        </a:spcAft>
        <a:buClr>
          <a:srgbClr val="000A1E"/>
        </a:buClr>
        <a:buFont typeface="Courier New" pitchFamily="49" charset="0"/>
        <a:buChar char="o"/>
        <a:defRPr sz="28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1097280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3533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5819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792224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ubtitle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defRPr/>
            </a:pPr>
            <a:r>
              <a:rPr lang="en-US" sz="5400" dirty="0" smtClean="0"/>
              <a:t>MIS </a:t>
            </a:r>
            <a:r>
              <a:rPr lang="en-US" sz="5400" dirty="0"/>
              <a:t>and You</a:t>
            </a: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sz="5400"/>
              <a:t>Part </a:t>
            </a:r>
            <a:r>
              <a:rPr sz="5400" smtClean="0"/>
              <a:t>1</a:t>
            </a:r>
            <a:endParaRPr sz="54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Title 1"/>
          <p:cNvSpPr>
            <a:spLocks noGrp="1"/>
          </p:cNvSpPr>
          <p:nvPr>
            <p:ph type="title"/>
          </p:nvPr>
        </p:nvSpPr>
        <p:spPr>
          <a:xfrm>
            <a:off x="822325" y="365125"/>
            <a:ext cx="7521575" cy="1006475"/>
          </a:xfrm>
        </p:spPr>
        <p:txBody>
          <a:bodyPr/>
          <a:lstStyle/>
          <a:p>
            <a:r>
              <a:rPr lang="en-US" smtClean="0">
                <a:latin typeface="Arial" charset="0"/>
                <a:cs typeface="Arial" charset="0"/>
              </a:rPr>
              <a:t>Purpose of Part 1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Copyright © 2014 Pearson Education, Inc. Publishing As Prentice Hall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2325" y="1371600"/>
            <a:ext cx="7712075" cy="3962400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US" dirty="0" smtClean="0"/>
              <a:t>Demonstrate </a:t>
            </a:r>
            <a:r>
              <a:rPr lang="en-US" dirty="0"/>
              <a:t>why </a:t>
            </a:r>
            <a:r>
              <a:rPr lang="en-US" dirty="0" smtClean="0"/>
              <a:t>MIS is </a:t>
            </a:r>
            <a:r>
              <a:rPr lang="en-US" dirty="0"/>
              <a:t>important to every business professional</a:t>
            </a:r>
            <a:r>
              <a:rPr lang="en-US" dirty="0" smtClean="0"/>
              <a:t>.</a:t>
            </a:r>
          </a:p>
          <a:p>
            <a:pPr>
              <a:defRPr/>
            </a:pPr>
            <a:r>
              <a:rPr lang="en-US" dirty="0" smtClean="0"/>
              <a:t>Example case</a:t>
            </a:r>
            <a:endParaRPr lang="en-US" dirty="0"/>
          </a:p>
          <a:p>
            <a:pPr marL="457200" indent="-290513">
              <a:buFont typeface="Arial" pitchFamily="34" charset="0"/>
              <a:buChar char="•"/>
              <a:defRPr/>
            </a:pPr>
            <a:r>
              <a:rPr lang="en-US" dirty="0" err="1" smtClean="0"/>
              <a:t>GearUp</a:t>
            </a:r>
            <a:r>
              <a:rPr lang="en-US" dirty="0" smtClean="0"/>
              <a:t>: 3-yr-old</a:t>
            </a:r>
            <a:r>
              <a:rPr lang="en-US" dirty="0"/>
              <a:t>, privately owned </a:t>
            </a:r>
            <a:r>
              <a:rPr lang="en-US" dirty="0" smtClean="0"/>
              <a:t>company </a:t>
            </a:r>
            <a:r>
              <a:rPr lang="en-US" dirty="0"/>
              <a:t>sells quality brand-name athletic gear and clothing at deep discount over </a:t>
            </a:r>
            <a:r>
              <a:rPr lang="en-US" dirty="0" smtClean="0"/>
              <a:t>Web </a:t>
            </a:r>
          </a:p>
          <a:p>
            <a:pPr marL="457200" indent="-290513">
              <a:buFont typeface="Arial" pitchFamily="34" charset="0"/>
              <a:buChar char="•"/>
              <a:defRPr/>
            </a:pPr>
            <a:r>
              <a:rPr lang="en-US" dirty="0" smtClean="0"/>
              <a:t>Private </a:t>
            </a:r>
            <a:r>
              <a:rPr lang="en-US" dirty="0"/>
              <a:t>buying </a:t>
            </a:r>
            <a:r>
              <a:rPr lang="en-US" dirty="0" smtClean="0"/>
              <a:t>club </a:t>
            </a:r>
            <a:r>
              <a:rPr lang="en-US" dirty="0" smtClean="0">
                <a:latin typeface="Helvetica" pitchFamily="34" charset="0"/>
              </a:rPr>
              <a:t>–</a:t>
            </a:r>
            <a:r>
              <a:rPr lang="en-US" dirty="0" smtClean="0"/>
              <a:t> customers must register before making a purchase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Title 1"/>
          <p:cNvSpPr>
            <a:spLocks noGrp="1"/>
          </p:cNvSpPr>
          <p:nvPr>
            <p:ph type="title"/>
          </p:nvPr>
        </p:nvSpPr>
        <p:spPr>
          <a:xfrm>
            <a:off x="822325" y="365125"/>
            <a:ext cx="7521575" cy="1006475"/>
          </a:xfrm>
        </p:spPr>
        <p:txBody>
          <a:bodyPr/>
          <a:lstStyle/>
          <a:p>
            <a:r>
              <a:rPr lang="en-US" smtClean="0">
                <a:latin typeface="Arial" charset="0"/>
                <a:cs typeface="Arial" charset="0"/>
              </a:rPr>
              <a:t>GearUp Processes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Copyright © 2014 Pearson Education, Inc. Publishing As Prentice Hall</a:t>
            </a:r>
          </a:p>
        </p:txBody>
      </p:sp>
      <p:sp>
        <p:nvSpPr>
          <p:cNvPr id="11267" name="Content Placeholder 2"/>
          <p:cNvSpPr>
            <a:spLocks noGrp="1"/>
          </p:cNvSpPr>
          <p:nvPr>
            <p:ph idx="1"/>
          </p:nvPr>
        </p:nvSpPr>
        <p:spPr>
          <a:xfrm>
            <a:off x="822325" y="1371600"/>
            <a:ext cx="7521575" cy="3505200"/>
          </a:xfrm>
        </p:spPr>
        <p:txBody>
          <a:bodyPr/>
          <a:lstStyle/>
          <a:p>
            <a:pPr marL="349250" indent="-349250">
              <a:buFont typeface="Arial" charset="0"/>
              <a:buChar char="•"/>
            </a:pPr>
            <a:r>
              <a:rPr lang="en-US" dirty="0" smtClean="0">
                <a:latin typeface="Arial" charset="0"/>
                <a:cs typeface="Arial" charset="0"/>
              </a:rPr>
              <a:t>Sends emails to customers announcing day’s sales event, which typically last 72 hrs </a:t>
            </a:r>
          </a:p>
          <a:p>
            <a:pPr marL="349250" indent="-349250">
              <a:buFont typeface="Arial" charset="0"/>
              <a:buChar char="•"/>
            </a:pPr>
            <a:r>
              <a:rPr lang="en-US" dirty="0" smtClean="0">
                <a:latin typeface="Arial" charset="0"/>
                <a:cs typeface="Arial" charset="0"/>
              </a:rPr>
              <a:t>Three events running simultaneously</a:t>
            </a:r>
          </a:p>
          <a:p>
            <a:pPr marL="349250" indent="-349250">
              <a:buFont typeface="Arial" charset="0"/>
              <a:buChar char="•"/>
            </a:pPr>
            <a:r>
              <a:rPr lang="en-US" dirty="0" smtClean="0">
                <a:latin typeface="Arial" charset="0"/>
                <a:cs typeface="Arial" charset="0"/>
              </a:rPr>
              <a:t>Members buy until sale ends or until maximum quantity obtainable is sold</a:t>
            </a:r>
          </a:p>
          <a:p>
            <a:pPr marL="349250" indent="-349250">
              <a:buFont typeface="Arial" charset="0"/>
              <a:buChar char="•"/>
            </a:pPr>
            <a:r>
              <a:rPr lang="en-US" dirty="0" smtClean="0">
                <a:latin typeface="Arial" charset="0"/>
                <a:cs typeface="Arial" charset="0"/>
              </a:rPr>
              <a:t>Customers incentivized to buy early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Title 1"/>
          <p:cNvSpPr>
            <a:spLocks noGrp="1"/>
          </p:cNvSpPr>
          <p:nvPr>
            <p:ph type="title"/>
          </p:nvPr>
        </p:nvSpPr>
        <p:spPr>
          <a:xfrm>
            <a:off x="822325" y="365125"/>
            <a:ext cx="7521575" cy="1006475"/>
          </a:xfrm>
        </p:spPr>
        <p:txBody>
          <a:bodyPr/>
          <a:lstStyle/>
          <a:p>
            <a:r>
              <a:rPr lang="en-US" smtClean="0">
                <a:latin typeface="Arial" charset="0"/>
                <a:cs typeface="Arial" charset="0"/>
              </a:rPr>
              <a:t>GearUp Processes (cont’d)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Copyright © 2014 Pearson Education, Inc. Publishing As Prentice Hall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2325" y="1425575"/>
            <a:ext cx="7521575" cy="3527425"/>
          </a:xfrm>
        </p:spPr>
        <p:txBody>
          <a:bodyPr>
            <a:normAutofit fontScale="92500"/>
          </a:bodyPr>
          <a:lstStyle/>
          <a:p>
            <a:pPr marL="349250" indent="-349250">
              <a:buFont typeface="Arial" pitchFamily="34" charset="0"/>
              <a:buChar char="•"/>
              <a:defRPr/>
            </a:pPr>
            <a:r>
              <a:rPr lang="en-US" dirty="0" err="1" smtClean="0"/>
              <a:t>GearUp</a:t>
            </a:r>
            <a:r>
              <a:rPr lang="en-US" dirty="0" smtClean="0"/>
              <a:t> negotiates </a:t>
            </a:r>
            <a:r>
              <a:rPr lang="en-US" dirty="0"/>
              <a:t>with suppliers for maximum item quantities, sales prices, and </a:t>
            </a:r>
            <a:r>
              <a:rPr lang="en-US" dirty="0" smtClean="0"/>
              <a:t>costs</a:t>
            </a:r>
          </a:p>
          <a:p>
            <a:pPr marL="349250" indent="-349250">
              <a:buFont typeface="Arial" pitchFamily="34" charset="0"/>
              <a:buChar char="•"/>
              <a:defRPr/>
            </a:pPr>
            <a:r>
              <a:rPr lang="en-US" dirty="0" smtClean="0"/>
              <a:t>Might </a:t>
            </a:r>
            <a:r>
              <a:rPr lang="en-US" dirty="0"/>
              <a:t>agree to purchase up to 5,000 soccer balls, </a:t>
            </a:r>
            <a:r>
              <a:rPr lang="en-US" dirty="0" smtClean="0"/>
              <a:t>priced at </a:t>
            </a:r>
            <a:r>
              <a:rPr lang="en-US" dirty="0"/>
              <a:t>$22 each, </a:t>
            </a:r>
            <a:r>
              <a:rPr lang="en-US" dirty="0" smtClean="0"/>
              <a:t>purchase for </a:t>
            </a:r>
            <a:r>
              <a:rPr lang="en-US" dirty="0"/>
              <a:t>$</a:t>
            </a:r>
            <a:r>
              <a:rPr lang="en-US" dirty="0" smtClean="0"/>
              <a:t>14, and  negotiate </a:t>
            </a:r>
            <a:r>
              <a:rPr lang="en-US" dirty="0"/>
              <a:t>shipping costs to </a:t>
            </a:r>
            <a:r>
              <a:rPr lang="en-US" dirty="0" err="1" smtClean="0"/>
              <a:t>GearUp</a:t>
            </a:r>
            <a:r>
              <a:rPr lang="en-US" dirty="0" smtClean="0"/>
              <a:t> warehouse</a:t>
            </a:r>
          </a:p>
          <a:p>
            <a:pPr marL="349250" indent="-349250">
              <a:buFont typeface="Arial" pitchFamily="34" charset="0"/>
              <a:buChar char="•"/>
              <a:defRPr/>
            </a:pPr>
            <a:r>
              <a:rPr lang="en-US" dirty="0" smtClean="0"/>
              <a:t>Operations </a:t>
            </a:r>
            <a:r>
              <a:rPr lang="en-US" dirty="0"/>
              <a:t>personnel contact </a:t>
            </a:r>
            <a:r>
              <a:rPr lang="en-US" dirty="0" smtClean="0"/>
              <a:t>vendor </a:t>
            </a:r>
            <a:r>
              <a:rPr lang="en-US" dirty="0"/>
              <a:t>for photos and descriptions </a:t>
            </a:r>
            <a:r>
              <a:rPr lang="en-US" dirty="0" smtClean="0"/>
              <a:t>for Web posting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Title 1"/>
          <p:cNvSpPr>
            <a:spLocks noGrp="1"/>
          </p:cNvSpPr>
          <p:nvPr>
            <p:ph type="title"/>
          </p:nvPr>
        </p:nvSpPr>
        <p:spPr>
          <a:xfrm>
            <a:off x="822325" y="365125"/>
            <a:ext cx="7521575" cy="1006475"/>
          </a:xfrm>
        </p:spPr>
        <p:txBody>
          <a:bodyPr/>
          <a:lstStyle/>
          <a:p>
            <a:r>
              <a:rPr lang="en-US" smtClean="0">
                <a:latin typeface="Arial" charset="0"/>
                <a:cs typeface="Arial" charset="0"/>
              </a:rPr>
              <a:t>GearUp People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Copyright © 2014 Pearson Education, Inc. Publishing As Prentice Hall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2325" y="1425575"/>
            <a:ext cx="7521575" cy="3375025"/>
          </a:xfrm>
        </p:spPr>
        <p:txBody>
          <a:bodyPr>
            <a:normAutofit lnSpcReduction="10000"/>
          </a:bodyPr>
          <a:lstStyle/>
          <a:p>
            <a:pPr marL="233363" indent="-233363">
              <a:buFont typeface="Arial" pitchFamily="34" charset="0"/>
              <a:buChar char="•"/>
              <a:defRPr/>
            </a:pPr>
            <a:r>
              <a:rPr lang="en-US" dirty="0"/>
              <a:t>Kelly Summers </a:t>
            </a:r>
            <a:r>
              <a:rPr lang="en-US" dirty="0" smtClean="0">
                <a:latin typeface="Helvetica" pitchFamily="34" charset="0"/>
              </a:rPr>
              <a:t>–</a:t>
            </a:r>
            <a:r>
              <a:rPr lang="en-US" dirty="0" smtClean="0"/>
              <a:t> founder </a:t>
            </a:r>
            <a:r>
              <a:rPr lang="en-US" dirty="0"/>
              <a:t>and </a:t>
            </a:r>
            <a:r>
              <a:rPr lang="en-US" dirty="0" smtClean="0"/>
              <a:t>CEO</a:t>
            </a:r>
          </a:p>
          <a:p>
            <a:pPr marL="747713" lvl="2" indent="-282575">
              <a:buClr>
                <a:schemeClr val="tx1"/>
              </a:buClr>
              <a:defRPr/>
            </a:pPr>
            <a:r>
              <a:rPr lang="en-US" dirty="0" smtClean="0"/>
              <a:t>Worked </a:t>
            </a:r>
            <a:r>
              <a:rPr lang="en-US" dirty="0"/>
              <a:t>in sales </a:t>
            </a:r>
            <a:r>
              <a:rPr lang="en-US" dirty="0" smtClean="0"/>
              <a:t>for </a:t>
            </a:r>
            <a:r>
              <a:rPr lang="en-US" dirty="0"/>
              <a:t>national sports </a:t>
            </a:r>
            <a:r>
              <a:rPr lang="en-US" dirty="0" smtClean="0"/>
              <a:t>retailer and </a:t>
            </a:r>
            <a:r>
              <a:rPr lang="en-US" dirty="0"/>
              <a:t>corporate </a:t>
            </a:r>
            <a:r>
              <a:rPr lang="en-US" dirty="0" smtClean="0"/>
              <a:t>marketing</a:t>
            </a:r>
            <a:r>
              <a:rPr lang="en-US" dirty="0"/>
              <a:t> </a:t>
            </a:r>
            <a:r>
              <a:rPr lang="en-US" dirty="0" smtClean="0"/>
              <a:t>before starting </a:t>
            </a:r>
            <a:r>
              <a:rPr lang="en-US" dirty="0" err="1" smtClean="0"/>
              <a:t>GearUp</a:t>
            </a:r>
            <a:endParaRPr lang="en-US" dirty="0" smtClean="0"/>
          </a:p>
          <a:p>
            <a:pPr lvl="1">
              <a:buClr>
                <a:schemeClr val="tx1"/>
              </a:buClr>
              <a:defRPr/>
            </a:pPr>
            <a:r>
              <a:rPr lang="en-US" dirty="0"/>
              <a:t>Lucas </a:t>
            </a:r>
            <a:r>
              <a:rPr lang="en-US" dirty="0" smtClean="0"/>
              <a:t>Massey </a:t>
            </a:r>
            <a:r>
              <a:rPr lang="en-US" dirty="0" smtClean="0">
                <a:latin typeface="Helvetica" pitchFamily="34" charset="0"/>
              </a:rPr>
              <a:t>–</a:t>
            </a:r>
            <a:r>
              <a:rPr lang="en-US" dirty="0" smtClean="0"/>
              <a:t> Director </a:t>
            </a:r>
            <a:r>
              <a:rPr lang="en-US" dirty="0"/>
              <a:t>of IT </a:t>
            </a:r>
            <a:r>
              <a:rPr lang="en-US" dirty="0" smtClean="0"/>
              <a:t>services </a:t>
            </a:r>
          </a:p>
          <a:p>
            <a:pPr lvl="1">
              <a:buClr>
                <a:schemeClr val="tx1"/>
              </a:buClr>
              <a:defRPr/>
            </a:pPr>
            <a:r>
              <a:rPr lang="en-US" dirty="0" smtClean="0"/>
              <a:t>Emily </a:t>
            </a:r>
            <a:r>
              <a:rPr lang="en-US" dirty="0"/>
              <a:t>Johnson </a:t>
            </a:r>
            <a:r>
              <a:rPr lang="en-US" dirty="0" smtClean="0">
                <a:latin typeface="Helvetica" pitchFamily="34" charset="0"/>
              </a:rPr>
              <a:t>–</a:t>
            </a:r>
            <a:r>
              <a:rPr lang="en-US" dirty="0" smtClean="0"/>
              <a:t> CFO </a:t>
            </a:r>
          </a:p>
          <a:p>
            <a:pPr lvl="1">
              <a:buClr>
                <a:schemeClr val="tx1"/>
              </a:buClr>
              <a:defRPr/>
            </a:pPr>
            <a:r>
              <a:rPr lang="en-US" dirty="0" smtClean="0"/>
              <a:t>Drew </a:t>
            </a:r>
            <a:r>
              <a:rPr lang="en-US" dirty="0"/>
              <a:t>Mills </a:t>
            </a:r>
            <a:r>
              <a:rPr lang="en-US" dirty="0" smtClean="0">
                <a:latin typeface="Helvetica" pitchFamily="34" charset="0"/>
              </a:rPr>
              <a:t>–</a:t>
            </a:r>
            <a:r>
              <a:rPr lang="en-US" dirty="0" smtClean="0"/>
              <a:t> </a:t>
            </a:r>
            <a:r>
              <a:rPr lang="en-US" dirty="0"/>
              <a:t>manager of event </a:t>
            </a:r>
            <a:r>
              <a:rPr lang="en-US" dirty="0" smtClean="0"/>
              <a:t>operations</a:t>
            </a:r>
          </a:p>
          <a:p>
            <a:pPr lvl="1">
              <a:buClr>
                <a:schemeClr val="tx1"/>
              </a:buClr>
              <a:defRPr/>
            </a:pPr>
            <a:r>
              <a:rPr lang="en-US" dirty="0" smtClean="0"/>
              <a:t>Addison Lee </a:t>
            </a:r>
            <a:r>
              <a:rPr lang="en-US" dirty="0" smtClean="0">
                <a:latin typeface="Helvetica" pitchFamily="34" charset="0"/>
              </a:rPr>
              <a:t>–</a:t>
            </a:r>
            <a:r>
              <a:rPr lang="en-US" dirty="0" smtClean="0"/>
              <a:t> lead buyer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Title 1"/>
          <p:cNvSpPr>
            <a:spLocks noGrp="1"/>
          </p:cNvSpPr>
          <p:nvPr>
            <p:ph type="title"/>
          </p:nvPr>
        </p:nvSpPr>
        <p:spPr>
          <a:xfrm>
            <a:off x="822325" y="365125"/>
            <a:ext cx="7521575" cy="1006475"/>
          </a:xfrm>
        </p:spPr>
        <p:txBody>
          <a:bodyPr/>
          <a:lstStyle/>
          <a:p>
            <a:r>
              <a:rPr lang="en-US" smtClean="0">
                <a:latin typeface="Arial" charset="0"/>
                <a:cs typeface="Arial" charset="0"/>
              </a:rPr>
              <a:t>Financial Situation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Copyright © 2014 Pearson Education, Inc. Publishing As Prentice Hall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457200" indent="-457200">
              <a:buFont typeface="Arial" pitchFamily="34" charset="0"/>
              <a:buChar char="•"/>
              <a:defRPr/>
            </a:pPr>
            <a:r>
              <a:rPr lang="en-US" dirty="0"/>
              <a:t>Sales </a:t>
            </a:r>
            <a:r>
              <a:rPr lang="en-US" dirty="0" smtClean="0"/>
              <a:t>revenue was </a:t>
            </a:r>
            <a:r>
              <a:rPr lang="en-US" dirty="0"/>
              <a:t>$3 million, $11 million, $26 </a:t>
            </a:r>
            <a:r>
              <a:rPr lang="en-US" dirty="0" smtClean="0"/>
              <a:t>million </a:t>
            </a:r>
            <a:r>
              <a:rPr lang="en-US" dirty="0"/>
              <a:t>first three </a:t>
            </a:r>
            <a:r>
              <a:rPr lang="en-US" dirty="0" smtClean="0"/>
              <a:t>years </a:t>
            </a:r>
          </a:p>
          <a:p>
            <a:pPr marL="457200" indent="-457200">
              <a:buFont typeface="Arial" pitchFamily="34" charset="0"/>
              <a:buChar char="•"/>
              <a:defRPr/>
            </a:pPr>
            <a:r>
              <a:rPr lang="en-US" dirty="0"/>
              <a:t>S</a:t>
            </a:r>
            <a:r>
              <a:rPr lang="en-US" dirty="0" smtClean="0"/>
              <a:t>ales restricted to </a:t>
            </a:r>
            <a:r>
              <a:rPr lang="en-US" dirty="0"/>
              <a:t>United </a:t>
            </a:r>
            <a:r>
              <a:rPr lang="en-US" dirty="0" smtClean="0"/>
              <a:t>States</a:t>
            </a:r>
          </a:p>
          <a:p>
            <a:pPr marL="457200" indent="-457200">
              <a:buFont typeface="Arial" pitchFamily="34" charset="0"/>
              <a:buChar char="•"/>
              <a:defRPr/>
            </a:pPr>
            <a:r>
              <a:rPr lang="en-US" dirty="0"/>
              <a:t>B</a:t>
            </a:r>
            <a:r>
              <a:rPr lang="en-US" dirty="0" smtClean="0"/>
              <a:t>iggest problem: profit margins declining slightly</a:t>
            </a:r>
          </a:p>
          <a:p>
            <a:pPr marL="457200" indent="-457200">
              <a:buFont typeface="Arial" pitchFamily="34" charset="0"/>
              <a:buChar char="•"/>
              <a:defRPr/>
            </a:pPr>
            <a:r>
              <a:rPr lang="en-US" dirty="0" smtClean="0"/>
              <a:t>Not </a:t>
            </a:r>
            <a:r>
              <a:rPr lang="en-US" dirty="0"/>
              <a:t>seeing </a:t>
            </a:r>
            <a:r>
              <a:rPr lang="en-US" dirty="0" smtClean="0"/>
              <a:t>needed economies </a:t>
            </a:r>
            <a:r>
              <a:rPr lang="en-US" dirty="0"/>
              <a:t>of </a:t>
            </a:r>
            <a:r>
              <a:rPr lang="en-US" dirty="0" smtClean="0"/>
              <a:t>scale</a:t>
            </a:r>
          </a:p>
          <a:p>
            <a:pPr marL="457200" indent="-457200">
              <a:buFont typeface="Arial" pitchFamily="34" charset="0"/>
              <a:buChar char="•"/>
              <a:defRPr/>
            </a:pPr>
            <a:r>
              <a:rPr lang="en-US" dirty="0" smtClean="0"/>
              <a:t>Kelly says, “Get </a:t>
            </a:r>
            <a:r>
              <a:rPr lang="en-US" dirty="0"/>
              <a:t>on top of it</a:t>
            </a:r>
            <a:r>
              <a:rPr lang="en-US" dirty="0" smtClean="0"/>
              <a:t>.”</a:t>
            </a:r>
          </a:p>
          <a:p>
            <a:pPr marL="457200" indent="-457200">
              <a:buFont typeface="Arial" pitchFamily="34" charset="0"/>
              <a:buChar char="•"/>
              <a:defRPr/>
            </a:pPr>
            <a:r>
              <a:rPr lang="en-US" dirty="0"/>
              <a:t>Information </a:t>
            </a:r>
            <a:r>
              <a:rPr lang="en-US" dirty="0" smtClean="0"/>
              <a:t>systems key </a:t>
            </a:r>
            <a:r>
              <a:rPr lang="en-US" dirty="0"/>
              <a:t>to </a:t>
            </a:r>
            <a:r>
              <a:rPr lang="en-US" dirty="0" err="1"/>
              <a:t>GearUp’s</a:t>
            </a:r>
            <a:r>
              <a:rPr lang="en-US" dirty="0"/>
              <a:t> </a:t>
            </a:r>
            <a:r>
              <a:rPr lang="en-US" dirty="0" smtClean="0"/>
              <a:t>success</a:t>
            </a:r>
          </a:p>
          <a:p>
            <a:pPr marL="457200" indent="-457200">
              <a:buFont typeface="Arial" pitchFamily="34" charset="0"/>
              <a:buChar char="•"/>
              <a:defRPr/>
            </a:pPr>
            <a:r>
              <a:rPr lang="en-US" b="1" dirty="0"/>
              <a:t>Knowledge of information </a:t>
            </a:r>
            <a:r>
              <a:rPr lang="en-US" b="1" dirty="0" smtClean="0"/>
              <a:t>systems</a:t>
            </a:r>
            <a:r>
              <a:rPr lang="en-US" dirty="0" smtClean="0"/>
              <a:t> </a:t>
            </a:r>
            <a:r>
              <a:rPr lang="en-US" dirty="0"/>
              <a:t>critical to </a:t>
            </a:r>
            <a:r>
              <a:rPr lang="en-US" dirty="0" smtClean="0"/>
              <a:t>success </a:t>
            </a:r>
            <a:r>
              <a:rPr lang="en-US" dirty="0"/>
              <a:t>in </a:t>
            </a:r>
            <a:r>
              <a:rPr lang="en-US" dirty="0" smtClean="0"/>
              <a:t>business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Picture 4" descr="disclaimer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2000" y="1447800"/>
            <a:ext cx="7467600" cy="2265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</p:tagLst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MIS4E">
  <a:themeElements>
    <a:clrScheme name="Custom 12">
      <a:dk1>
        <a:srgbClr val="00040C"/>
      </a:dk1>
      <a:lt1>
        <a:sysClr val="window" lastClr="FFFFFF"/>
      </a:lt1>
      <a:dk2>
        <a:srgbClr val="C8E8F4"/>
      </a:dk2>
      <a:lt2>
        <a:srgbClr val="F9EDA5"/>
      </a:lt2>
      <a:accent1>
        <a:srgbClr val="145064"/>
      </a:accent1>
      <a:accent2>
        <a:srgbClr val="F9EDA5"/>
      </a:accent2>
      <a:accent3>
        <a:srgbClr val="F5E169"/>
      </a:accent3>
      <a:accent4>
        <a:srgbClr val="F5E169"/>
      </a:accent4>
      <a:accent5>
        <a:srgbClr val="F2F2F2"/>
      </a:accent5>
      <a:accent6>
        <a:srgbClr val="BEE5F2"/>
      </a:accent6>
      <a:hlink>
        <a:srgbClr val="002D88"/>
      </a:hlink>
      <a:folHlink>
        <a:srgbClr val="071C24"/>
      </a:folHlink>
    </a:clrScheme>
    <a:fontScheme name="Angles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ngle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0400000"/>
            </a:lightRig>
          </a:scene3d>
          <a:sp3d contourW="6350">
            <a:bevelT w="41275" h="19050" prst="angle"/>
            <a:contourClr>
              <a:schemeClr val="phClr">
                <a:shade val="25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0000"/>
                <a:shade val="85000"/>
              </a:schemeClr>
              <a:schemeClr val="phClr">
                <a:tint val="95000"/>
                <a:shade val="99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3000"/>
                <a:shade val="85000"/>
              </a:schemeClr>
              <a:schemeClr val="phClr">
                <a:tint val="96000"/>
                <a:shade val="99000"/>
              </a:schemeClr>
            </a:duotone>
          </a:blip>
          <a:tile tx="0" ty="0" sx="90000" sy="9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Ch01</Template>
  <TotalTime>3758</TotalTime>
  <Words>313</Words>
  <Application>Microsoft Office PowerPoint</Application>
  <PresentationFormat>On-screen Show (4:3)</PresentationFormat>
  <Paragraphs>37</Paragraphs>
  <Slides>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5" baseType="lpstr">
      <vt:lpstr>Arial</vt:lpstr>
      <vt:lpstr>Courier New</vt:lpstr>
      <vt:lpstr>Franklin Gothic Book</vt:lpstr>
      <vt:lpstr>Franklin Gothic Medium</vt:lpstr>
      <vt:lpstr>Helvetica</vt:lpstr>
      <vt:lpstr>Verdana</vt:lpstr>
      <vt:lpstr>Wingdings</vt:lpstr>
      <vt:lpstr>EMIS4E</vt:lpstr>
      <vt:lpstr>Part 1</vt:lpstr>
      <vt:lpstr>Purpose of Part 1</vt:lpstr>
      <vt:lpstr>GearUp Processes</vt:lpstr>
      <vt:lpstr>GearUp Processes (cont’d)</vt:lpstr>
      <vt:lpstr>GearUp People</vt:lpstr>
      <vt:lpstr>Financial Situation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1</dc:title>
  <dc:creator>Loy, Steve</dc:creator>
  <cp:lastModifiedBy>Schmidt, Buffie</cp:lastModifiedBy>
  <cp:revision>671</cp:revision>
  <dcterms:created xsi:type="dcterms:W3CDTF">2006-10-09T21:37:46Z</dcterms:created>
  <dcterms:modified xsi:type="dcterms:W3CDTF">2013-05-13T20:30:37Z</dcterms:modified>
</cp:coreProperties>
</file>