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57" r:id="rId3"/>
    <p:sldId id="303" r:id="rId4"/>
    <p:sldId id="258"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8" r:id="rId25"/>
    <p:sldId id="286" r:id="rId26"/>
    <p:sldId id="304" r:id="rId27"/>
    <p:sldId id="264" r:id="rId28"/>
    <p:sldId id="291" r:id="rId29"/>
    <p:sldId id="305" r:id="rId30"/>
    <p:sldId id="294" r:id="rId31"/>
    <p:sldId id="295" r:id="rId32"/>
    <p:sldId id="296" r:id="rId33"/>
    <p:sldId id="298" r:id="rId34"/>
    <p:sldId id="299" r:id="rId35"/>
    <p:sldId id="263" r:id="rId36"/>
    <p:sldId id="262" r:id="rId37"/>
    <p:sldId id="259" r:id="rId38"/>
    <p:sldId id="260" r:id="rId39"/>
    <p:sldId id="30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68" autoAdjust="0"/>
    <p:restoredTop sz="70207" autoAdjust="0"/>
  </p:normalViewPr>
  <p:slideViewPr>
    <p:cSldViewPr>
      <p:cViewPr varScale="1">
        <p:scale>
          <a:sx n="76" d="100"/>
          <a:sy n="76" d="100"/>
        </p:scale>
        <p:origin x="1296" y="96"/>
      </p:cViewPr>
      <p:guideLst>
        <p:guide orient="horz" pos="2160"/>
        <p:guide pos="2880"/>
      </p:guideLst>
    </p:cSldViewPr>
  </p:slideViewPr>
  <p:notesTextViewPr>
    <p:cViewPr>
      <p:scale>
        <a:sx n="1" d="1"/>
        <a:sy n="1" d="1"/>
      </p:scale>
      <p:origin x="0" y="0"/>
    </p:cViewPr>
  </p:notesTextViewPr>
  <p:sorterViewPr>
    <p:cViewPr>
      <p:scale>
        <a:sx n="50" d="100"/>
        <a:sy n="50" d="100"/>
      </p:scale>
      <p:origin x="0" y="1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5D63544-09A7-460E-B042-9033FAA1A0FD}" type="datetimeFigureOut">
              <a:rPr lang="en-US"/>
              <a:pPr>
                <a:defRPr/>
              </a:pPr>
              <a:t>5/13/2013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084DDE-366F-4997-B6AC-22356D2D77B5}" type="slidenum">
              <a:rPr lang="en-US"/>
              <a:pPr>
                <a:defRPr/>
              </a:pPr>
              <a:t>‹#›</a:t>
            </a:fld>
            <a:endParaRPr lang="en-US" dirty="0"/>
          </a:p>
        </p:txBody>
      </p:sp>
    </p:spTree>
    <p:extLst>
      <p:ext uri="{BB962C8B-B14F-4D97-AF65-F5344CB8AC3E}">
        <p14:creationId xmlns:p14="http://schemas.microsoft.com/office/powerpoint/2010/main" val="23377718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defTabSz="182563">
              <a:spcBef>
                <a:spcPct val="0"/>
              </a:spcBef>
            </a:pPr>
            <a:r>
              <a:rPr lang="en-US" smtClean="0"/>
              <a:t>GOALS</a:t>
            </a:r>
          </a:p>
          <a:p>
            <a:pPr marL="685800" lvl="1" indent="-228600" defTabSz="182563">
              <a:spcBef>
                <a:spcPct val="0"/>
              </a:spcBef>
              <a:buFont typeface="Calibri" pitchFamily="34" charset="0"/>
              <a:buAutoNum type="arabicPeriod"/>
            </a:pPr>
            <a:r>
              <a:rPr lang="en-US" smtClean="0"/>
              <a:t>Illustrate the meaning of design for security.</a:t>
            </a:r>
          </a:p>
          <a:p>
            <a:pPr marL="685800" lvl="1" indent="-228600" defTabSz="182563">
              <a:spcBef>
                <a:spcPct val="0"/>
              </a:spcBef>
              <a:buFont typeface="Calibri" pitchFamily="34" charset="0"/>
              <a:buAutoNum type="arabicPeriod"/>
            </a:pPr>
            <a:r>
              <a:rPr lang="en-US" smtClean="0"/>
              <a:t>Illustrate a use for knowledge of relationship cardinality.</a:t>
            </a:r>
          </a:p>
          <a:p>
            <a:pPr marL="685800" lvl="1" indent="-228600" defTabSz="182563">
              <a:spcBef>
                <a:spcPct val="0"/>
              </a:spcBef>
              <a:buFont typeface="Calibri" pitchFamily="34" charset="0"/>
              <a:buAutoNum type="arabicPeriod"/>
            </a:pPr>
            <a:r>
              <a:rPr lang="en-US" smtClean="0"/>
              <a:t>Set up a class discussion about how much technical language to use in management/IS professional meetings.</a:t>
            </a:r>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ED622A-EC9C-4728-8608-8F05D95B262A}"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194325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latin typeface="Helvetica" pitchFamily="34" charset="0"/>
              </a:rPr>
              <a:t>Full extent of losses due to computer security threats not known. 2011 report, CSI stated that it had no estimate of the total loss to computer crime experienced by its survey respondents. Only 144 of the 522 responding organizations provided cost data on losses to computer crime. </a:t>
            </a:r>
          </a:p>
          <a:p>
            <a:pPr marL="171450" indent="-171450">
              <a:spcBef>
                <a:spcPct val="0"/>
              </a:spcBef>
              <a:buFontTx/>
              <a:buChar char="•"/>
            </a:pPr>
            <a:r>
              <a:rPr lang="en-US" smtClean="0"/>
              <a:t>Figure shows some of the major arrests, charges, and convictions for a 3-month period in 2011.</a:t>
            </a:r>
            <a:endParaRPr lang="en-US" smtClean="0">
              <a:latin typeface="Helvetica" pitchFamily="34" charset="0"/>
            </a:endParaRPr>
          </a:p>
          <a:p>
            <a:pPr marL="171450" indent="-171450">
              <a:spcBef>
                <a:spcPct val="0"/>
              </a:spcBef>
              <a:buFontTx/>
              <a:buChar char="•"/>
            </a:pPr>
            <a:r>
              <a:rPr lang="en-US" smtClean="0">
                <a:latin typeface="Helvetica" pitchFamily="34" charset="0"/>
              </a:rPr>
              <a:t>US Department of Justice publishes a list of computer crime news on its site at http://www.justice.gov/criminal/cybercrime/cc.html.</a:t>
            </a: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97C43D-FA53-496E-883A-A80D2B998EA1}"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252192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In 2011, Verizon reported number of data-loss security incidents reached an all-time high, but number of data records lost fell dramatically for second straight year.</a:t>
            </a:r>
          </a:p>
          <a:p>
            <a:pPr marL="171450" indent="-171450">
              <a:spcBef>
                <a:spcPct val="0"/>
              </a:spcBef>
              <a:buFontTx/>
              <a:buChar char="•"/>
            </a:pPr>
            <a:r>
              <a:rPr lang="en-US" dirty="0" smtClean="0"/>
              <a:t>Large data sites have implemented effective controls, while smaller ones have not. Data theft was most successful at small and medium-sized businesses.</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C9517-F068-4877-A4EB-8E65E859B2C5}"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265036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F6D49B-BC3F-4F32-BA3A-3C82BC21B2B7}"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330019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September 2011, Norton, maker of Symantec, claimed total computer crime losses in 24 countries during prior 12 months exceeded $388 billion. Estimated $114 billion was direct cash losses and $274 billion costs associated with time victims invested in recovering from crime incidents.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CC3816-0E0D-4DBE-85C3-AC571906CB10}"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201031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4C3634-7F78-4693-A624-A763AF5AD564}"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270545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Personal security safeguards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D693C-FE5B-4695-A4C7-694AF30DAC1A}"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val="308736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C8382-BD30-4E62-9F81-E8A801CF9F88}"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329689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F80BF9-0CC2-47C0-92A5-4AB90990268B}"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12854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Technical safeguards involve the hardware and software components of an information system.</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78A7DC-6320-4402-830D-4032F0BD2B99}"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val="284075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Summary of how SSL/TLS works when you communicate securely with a Web site:</a:t>
            </a:r>
          </a:p>
          <a:p>
            <a:pPr>
              <a:spcBef>
                <a:spcPct val="0"/>
              </a:spcBef>
            </a:pPr>
            <a:r>
              <a:rPr lang="en-US" b="1" smtClean="0"/>
              <a:t>1. </a:t>
            </a:r>
            <a:r>
              <a:rPr lang="en-US" smtClean="0"/>
              <a:t>Your computer obtains public key of Web site to which it will connect.</a:t>
            </a:r>
          </a:p>
          <a:p>
            <a:pPr>
              <a:spcBef>
                <a:spcPct val="0"/>
              </a:spcBef>
            </a:pPr>
            <a:r>
              <a:rPr lang="en-US" b="1" smtClean="0"/>
              <a:t>2. </a:t>
            </a:r>
            <a:r>
              <a:rPr lang="en-US" smtClean="0"/>
              <a:t>Your computer generates a key for symmetric encryption.</a:t>
            </a:r>
          </a:p>
          <a:p>
            <a:pPr>
              <a:spcBef>
                <a:spcPct val="0"/>
              </a:spcBef>
            </a:pPr>
            <a:r>
              <a:rPr lang="en-US" b="1" smtClean="0"/>
              <a:t>3. </a:t>
            </a:r>
            <a:r>
              <a:rPr lang="en-US" smtClean="0"/>
              <a:t>Your computer encodes key using Web site’s public key, then sends encrypted symmetric key to Web site.</a:t>
            </a:r>
          </a:p>
          <a:p>
            <a:pPr>
              <a:spcBef>
                <a:spcPct val="0"/>
              </a:spcBef>
            </a:pPr>
            <a:r>
              <a:rPr lang="en-US" b="1" smtClean="0"/>
              <a:t>4. </a:t>
            </a:r>
            <a:r>
              <a:rPr lang="en-US" smtClean="0"/>
              <a:t>Web site decodes symmetric key using its private key.</a:t>
            </a:r>
          </a:p>
          <a:p>
            <a:pPr>
              <a:spcBef>
                <a:spcPct val="0"/>
              </a:spcBef>
            </a:pPr>
            <a:r>
              <a:rPr lang="en-US" b="1" smtClean="0"/>
              <a:t>5. </a:t>
            </a:r>
            <a:r>
              <a:rPr lang="en-US" smtClean="0"/>
              <a:t>Now, your computer and Web site communicate using symmetric encryption.</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A25786-7A66-4241-A088-C12055B0F647}" type="slidenum">
              <a:rPr lang="en-US">
                <a:cs typeface="Arial" charset="0"/>
              </a:rPr>
              <a:pPr fontAlgn="base">
                <a:spcBef>
                  <a:spcPct val="0"/>
                </a:spcBef>
                <a:spcAft>
                  <a:spcPct val="0"/>
                </a:spcAft>
              </a:pPr>
              <a:t>22</a:t>
            </a:fld>
            <a:endParaRPr lang="en-US">
              <a:cs typeface="Arial" charset="0"/>
            </a:endParaRPr>
          </a:p>
        </p:txBody>
      </p:sp>
    </p:spTree>
    <p:extLst>
      <p:ext uri="{BB962C8B-B14F-4D97-AF65-F5344CB8AC3E}">
        <p14:creationId xmlns:p14="http://schemas.microsoft.com/office/powerpoint/2010/main" val="109712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M:N tables with Person as intersecting security table.</a:t>
            </a:r>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953E05-852A-46D8-9C60-B55F65BBABBE}"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32802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Organizations normally use multiple firewalls. A perimeter firewall sits outside the organizational network; it is first device that Internet traffic encounters.</a:t>
            </a:r>
          </a:p>
          <a:p>
            <a:pPr marL="171450" indent="-171450" fontAlgn="auto">
              <a:spcBef>
                <a:spcPts val="0"/>
              </a:spcBef>
              <a:spcAft>
                <a:spcPts val="0"/>
              </a:spcAft>
              <a:buFont typeface="Arial" pitchFamily="34" charset="0"/>
              <a:buChar char="•"/>
              <a:defRPr/>
            </a:pPr>
            <a:r>
              <a:rPr lang="en-US" b="1" dirty="0" smtClean="0"/>
              <a:t>Packet-filtering firewall </a:t>
            </a:r>
            <a:r>
              <a:rPr lang="en-US" dirty="0" smtClean="0"/>
              <a:t>examines each part of a message and determines whether to let that part pass. To make this decision, it examines the source address,  destination address(es), and other data. Packet-filtering firewalls can prohibit outsiders from starting a session with any user behind firewall, prohibit traffic from legitimate, but unwanted, addresses, such as competitors’ computers, and filter outbound traffic.</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9D0DA6-44CC-4E87-8C85-177E4C708C3B}"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val="332161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z="1100" b="1" smtClean="0">
                <a:latin typeface="Helvetica" pitchFamily="34" charset="0"/>
              </a:rPr>
              <a:t>Payload</a:t>
            </a:r>
            <a:r>
              <a:rPr lang="en-US" sz="1100" smtClean="0">
                <a:latin typeface="Helvetica" pitchFamily="34" charset="0"/>
              </a:rPr>
              <a:t> is the program code that causes unwanted activity. It can delete programs or data, or modify data in undetected ways.</a:t>
            </a:r>
            <a:endParaRPr lang="en-US" sz="1100" b="1" smtClean="0">
              <a:latin typeface="Helvetica" pitchFamily="34" charset="0"/>
            </a:endParaRPr>
          </a:p>
          <a:p>
            <a:pPr marL="171450" indent="-171450">
              <a:spcBef>
                <a:spcPct val="0"/>
              </a:spcBef>
              <a:buFontTx/>
              <a:buChar char="•"/>
            </a:pPr>
            <a:r>
              <a:rPr lang="en-US" sz="1100" b="1" smtClean="0">
                <a:latin typeface="Helvetica" pitchFamily="34" charset="0"/>
              </a:rPr>
              <a:t>Beacons</a:t>
            </a:r>
            <a:r>
              <a:rPr lang="en-US" sz="1100" smtClean="0">
                <a:latin typeface="Helvetica" pitchFamily="34" charset="0"/>
              </a:rPr>
              <a:t> are tiny files that gather demographic information, use a single code to identify users by age, gender, location, likely income, and online activity. A beacon code can contain your favorite movies, whether you read online news, your shopping habits, your online dating habits, and what type of research you conduct on computer.</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705DA-C682-4573-9B43-74EBE149B3E3}"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p14="http://schemas.microsoft.com/office/powerpoint/2010/main" val="89694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Helvetica" pitchFamily="34" charset="0"/>
            </a:endParaRP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D69F94-38B0-4E71-8E09-2DE91E369E54}" type="slidenum">
              <a:rPr lang="en-US">
                <a:cs typeface="Arial" charset="0"/>
              </a:rPr>
              <a:pPr fontAlgn="base">
                <a:spcBef>
                  <a:spcPct val="0"/>
                </a:spcBef>
                <a:spcAft>
                  <a:spcPct val="0"/>
                </a:spcAft>
              </a:pPr>
              <a:t>25</a:t>
            </a:fld>
            <a:endParaRPr lang="en-US">
              <a:cs typeface="Arial" charset="0"/>
            </a:endParaRPr>
          </a:p>
        </p:txBody>
      </p:sp>
    </p:spTree>
    <p:extLst>
      <p:ext uri="{BB962C8B-B14F-4D97-AF65-F5344CB8AC3E}">
        <p14:creationId xmlns:p14="http://schemas.microsoft.com/office/powerpoint/2010/main" val="4280035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Helvetica" pitchFamily="34" charset="0"/>
            </a:endParaRP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28DD1-2C9B-4A43-BF27-F57984763C43}" type="slidenum">
              <a:rPr lang="en-US">
                <a:cs typeface="Arial" charset="0"/>
              </a:rPr>
              <a:pPr fontAlgn="base">
                <a:spcBef>
                  <a:spcPct val="0"/>
                </a:spcBef>
                <a:spcAft>
                  <a:spcPct val="0"/>
                </a:spcAft>
              </a:pPr>
              <a:t>26</a:t>
            </a:fld>
            <a:endParaRPr lang="en-US">
              <a:cs typeface="Arial" charset="0"/>
            </a:endParaRPr>
          </a:p>
        </p:txBody>
      </p:sp>
    </p:spTree>
    <p:extLst>
      <p:ext uri="{BB962C8B-B14F-4D97-AF65-F5344CB8AC3E}">
        <p14:creationId xmlns:p14="http://schemas.microsoft.com/office/powerpoint/2010/main" val="266495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z="1100" smtClean="0">
                <a:latin typeface="Helvetica" pitchFamily="34" charset="0"/>
              </a:rPr>
              <a:t>Goal:</a:t>
            </a:r>
          </a:p>
          <a:p>
            <a:pPr marL="771525" lvl="1" indent="-228600">
              <a:spcBef>
                <a:spcPct val="0"/>
              </a:spcBef>
              <a:buFont typeface="Calibri" pitchFamily="34" charset="0"/>
              <a:buAutoNum type="arabicPeriod"/>
            </a:pPr>
            <a:r>
              <a:rPr lang="da-DK" sz="1100" smtClean="0">
                <a:latin typeface="Helvetica" pitchFamily="34" charset="0"/>
              </a:rPr>
              <a:t>To learn the fundamentals of phishing.</a:t>
            </a:r>
          </a:p>
          <a:p>
            <a:pPr marL="771525" lvl="1" indent="-228600">
              <a:spcBef>
                <a:spcPct val="0"/>
              </a:spcBef>
              <a:buFont typeface="Calibri" pitchFamily="34" charset="0"/>
              <a:buAutoNum type="arabicPeriod"/>
            </a:pPr>
            <a:r>
              <a:rPr lang="da-DK" sz="1100" smtClean="0">
                <a:latin typeface="Helvetica" pitchFamily="34" charset="0"/>
              </a:rPr>
              <a:t>To learn some</a:t>
            </a:r>
            <a:r>
              <a:rPr lang="en-US" sz="1100" smtClean="0">
                <a:latin typeface="Helvetica" pitchFamily="34" charset="0"/>
              </a:rPr>
              <a:t> precautionary measures you can take in an attempt to reduce the potential of being conned by phishing scams. </a:t>
            </a:r>
          </a:p>
          <a:p>
            <a:pPr>
              <a:spcBef>
                <a:spcPct val="0"/>
              </a:spcBef>
            </a:pPr>
            <a:r>
              <a:rPr lang="en-US" sz="1100" smtClean="0">
                <a:latin typeface="Helvetica" pitchFamily="34" charset="0"/>
              </a:rPr>
              <a:t>Lessons</a:t>
            </a:r>
          </a:p>
          <a:p>
            <a:pPr marL="771525" lvl="1" indent="-228600">
              <a:spcBef>
                <a:spcPct val="0"/>
              </a:spcBef>
              <a:buFont typeface="Calibri" pitchFamily="34" charset="0"/>
              <a:buAutoNum type="arabicPeriod"/>
            </a:pPr>
            <a:r>
              <a:rPr lang="en-US" sz="1100" smtClean="0">
                <a:latin typeface="Helvetica" pitchFamily="34" charset="0"/>
              </a:rPr>
              <a:t>Never click on hyperlinks within email messages </a:t>
            </a:r>
          </a:p>
          <a:p>
            <a:pPr marL="771525" lvl="1" indent="-228600">
              <a:spcBef>
                <a:spcPct val="0"/>
              </a:spcBef>
              <a:buFont typeface="Calibri" pitchFamily="34" charset="0"/>
              <a:buAutoNum type="arabicPeriod"/>
            </a:pPr>
            <a:r>
              <a:rPr lang="en-US" sz="1100" smtClean="0">
                <a:latin typeface="Helvetica" pitchFamily="34" charset="0"/>
              </a:rPr>
              <a:t>Use anti-spam filter software </a:t>
            </a:r>
          </a:p>
          <a:p>
            <a:pPr marL="771525" lvl="1" indent="-228600">
              <a:spcBef>
                <a:spcPct val="0"/>
              </a:spcBef>
              <a:buFont typeface="Calibri" pitchFamily="34" charset="0"/>
              <a:buAutoNum type="arabicPeriod"/>
            </a:pPr>
            <a:r>
              <a:rPr lang="en-US" sz="1100" smtClean="0">
                <a:latin typeface="Helvetica" pitchFamily="34" charset="0"/>
              </a:rPr>
              <a:t>Use anti-virus software</a:t>
            </a:r>
          </a:p>
          <a:p>
            <a:pPr marL="771525" lvl="1" indent="-228600">
              <a:spcBef>
                <a:spcPct val="0"/>
              </a:spcBef>
              <a:buFont typeface="Calibri" pitchFamily="34" charset="0"/>
              <a:buAutoNum type="arabicPeriod"/>
            </a:pPr>
            <a:r>
              <a:rPr lang="en-US" sz="1100" smtClean="0">
                <a:latin typeface="Helvetica" pitchFamily="34" charset="0"/>
              </a:rPr>
              <a:t>Use a personal firewall </a:t>
            </a:r>
          </a:p>
          <a:p>
            <a:pPr marL="771525" lvl="1" indent="-228600">
              <a:spcBef>
                <a:spcPct val="0"/>
              </a:spcBef>
              <a:buFont typeface="Calibri" pitchFamily="34" charset="0"/>
              <a:buAutoNum type="arabicPeriod"/>
            </a:pPr>
            <a:r>
              <a:rPr lang="en-US" sz="1100" smtClean="0">
                <a:latin typeface="Helvetica" pitchFamily="34" charset="0"/>
              </a:rPr>
              <a:t>Keep software updated (especially operating systems and browsers)</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67D23-FC9A-4AB3-BF10-F076B3BEE0E6}" type="slidenum">
              <a:rPr lang="en-US">
                <a:cs typeface="Arial" charset="0"/>
              </a:rPr>
              <a:pPr fontAlgn="base">
                <a:spcBef>
                  <a:spcPct val="0"/>
                </a:spcBef>
                <a:spcAft>
                  <a:spcPct val="0"/>
                </a:spcAft>
              </a:pPr>
              <a:t>27</a:t>
            </a:fld>
            <a:endParaRPr lang="en-US">
              <a:cs typeface="Arial" charset="0"/>
            </a:endParaRPr>
          </a:p>
        </p:txBody>
      </p:sp>
    </p:spTree>
    <p:extLst>
      <p:ext uri="{BB962C8B-B14F-4D97-AF65-F5344CB8AC3E}">
        <p14:creationId xmlns:p14="http://schemas.microsoft.com/office/powerpoint/2010/main" val="386501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When organizations store databases in the cloud, all of the safeguards should be part of the service contract.</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B5803E-C2A7-442E-90B6-E968438784BE}" type="slidenum">
              <a:rPr lang="en-US">
                <a:cs typeface="Arial" charset="0"/>
              </a:rPr>
              <a:pPr fontAlgn="base">
                <a:spcBef>
                  <a:spcPct val="0"/>
                </a:spcBef>
                <a:spcAft>
                  <a:spcPct val="0"/>
                </a:spcAft>
              </a:pPr>
              <a:t>28</a:t>
            </a:fld>
            <a:endParaRPr lang="en-US">
              <a:cs typeface="Arial" charset="0"/>
            </a:endParaRPr>
          </a:p>
        </p:txBody>
      </p:sp>
    </p:spTree>
    <p:extLst>
      <p:ext uri="{BB962C8B-B14F-4D97-AF65-F5344CB8AC3E}">
        <p14:creationId xmlns:p14="http://schemas.microsoft.com/office/powerpoint/2010/main" val="40868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Development of human safeguards for employees</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B2010-3EDC-4FF6-9ED9-157112693CE4}" type="slidenum">
              <a:rPr lang="en-US">
                <a:cs typeface="Arial" charset="0"/>
              </a:rPr>
              <a:pPr fontAlgn="base">
                <a:spcBef>
                  <a:spcPct val="0"/>
                </a:spcBef>
                <a:spcAft>
                  <a:spcPct val="0"/>
                </a:spcAft>
              </a:pPr>
              <a:t>29</a:t>
            </a:fld>
            <a:endParaRPr lang="en-US">
              <a:cs typeface="Arial" charset="0"/>
            </a:endParaRPr>
          </a:p>
        </p:txBody>
      </p:sp>
    </p:spTree>
    <p:extLst>
      <p:ext uri="{BB962C8B-B14F-4D97-AF65-F5344CB8AC3E}">
        <p14:creationId xmlns:p14="http://schemas.microsoft.com/office/powerpoint/2010/main" val="3836065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lvl="0">
              <a:spcBef>
                <a:spcPct val="0"/>
              </a:spcBef>
            </a:pPr>
            <a:r>
              <a:rPr lang="en-US" sz="1100" dirty="0" smtClean="0">
                <a:latin typeface="Helvetica" pitchFamily="34" charset="0"/>
              </a:rPr>
              <a:t>Account management</a:t>
            </a:r>
          </a:p>
          <a:p>
            <a:pPr marL="274320" lvl="0" indent="-182880">
              <a:spcBef>
                <a:spcPct val="0"/>
              </a:spcBef>
              <a:buFontTx/>
              <a:buChar char="•"/>
            </a:pPr>
            <a:r>
              <a:rPr lang="en-US" sz="1100" dirty="0" smtClean="0">
                <a:latin typeface="Helvetica" pitchFamily="34" charset="0"/>
              </a:rPr>
              <a:t> Create new user accounts, modify existing account permissions, remove unneeded accounts. Improve your relationship with IS personnel by providing early and timely notification of needed account changes.</a:t>
            </a:r>
          </a:p>
          <a:p>
            <a:pPr lvl="0">
              <a:spcBef>
                <a:spcPct val="0"/>
              </a:spcBef>
              <a:buFontTx/>
              <a:buNone/>
            </a:pPr>
            <a:r>
              <a:rPr lang="en-US" sz="1100" dirty="0" smtClean="0">
                <a:latin typeface="Helvetica" pitchFamily="34" charset="0"/>
              </a:rPr>
              <a:t>Password management</a:t>
            </a:r>
          </a:p>
          <a:p>
            <a:pPr marL="273050" lvl="1" indent="-182563">
              <a:spcBef>
                <a:spcPct val="0"/>
              </a:spcBef>
              <a:buFontTx/>
              <a:buChar char="•"/>
            </a:pPr>
            <a:r>
              <a:rPr lang="en-US" sz="1100" dirty="0" smtClean="0">
                <a:latin typeface="Helvetica" pitchFamily="34" charset="0"/>
              </a:rPr>
              <a:t>Users should change passwords every 3 months or less.</a:t>
            </a:r>
          </a:p>
          <a:p>
            <a:pPr marL="0" lvl="1" indent="-182563">
              <a:spcBef>
                <a:spcPct val="0"/>
              </a:spcBef>
              <a:buFontTx/>
              <a:buNone/>
            </a:pPr>
            <a:r>
              <a:rPr lang="en-US" sz="1100" dirty="0" smtClean="0">
                <a:latin typeface="Helvetica" pitchFamily="34" charset="0"/>
              </a:rPr>
              <a:t>Help desk management</a:t>
            </a:r>
          </a:p>
          <a:p>
            <a:pPr marL="273050" lvl="1" indent="-182563">
              <a:spcBef>
                <a:spcPct val="0"/>
              </a:spcBef>
              <a:buFontTx/>
              <a:buChar char="•"/>
            </a:pPr>
            <a:r>
              <a:rPr lang="en-US" sz="1100" dirty="0" smtClean="0">
                <a:latin typeface="Helvetica" pitchFamily="34" charset="0"/>
              </a:rPr>
              <a:t>Set policy for means of authenticating a user.</a:t>
            </a:r>
          </a:p>
          <a:p>
            <a:pPr marL="273050" lvl="1" indent="-182563">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2092F-4234-4CAC-863A-78CF755DCE13}" type="slidenum">
              <a:rPr lang="en-US">
                <a:cs typeface="Arial" charset="0"/>
              </a:rPr>
              <a:pPr fontAlgn="base">
                <a:spcBef>
                  <a:spcPct val="0"/>
                </a:spcBef>
                <a:spcAft>
                  <a:spcPct val="0"/>
                </a:spcAft>
              </a:pPr>
              <a:t>30</a:t>
            </a:fld>
            <a:endParaRPr lang="en-US">
              <a:cs typeface="Arial" charset="0"/>
            </a:endParaRPr>
          </a:p>
        </p:txBody>
      </p:sp>
    </p:spTree>
    <p:extLst>
      <p:ext uri="{BB962C8B-B14F-4D97-AF65-F5344CB8AC3E}">
        <p14:creationId xmlns:p14="http://schemas.microsoft.com/office/powerpoint/2010/main" val="81658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z="1100" smtClean="0">
                <a:latin typeface="Helvetica" pitchFamily="34" charset="0"/>
              </a:rPr>
              <a:t>Employees required to sign statements similar to this.</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6B0B5A-079D-404D-A2FC-D75CDC147300}" type="slidenum">
              <a:rPr lang="en-US">
                <a:cs typeface="Arial" charset="0"/>
              </a:rPr>
              <a:pPr fontAlgn="base">
                <a:spcBef>
                  <a:spcPct val="0"/>
                </a:spcBef>
                <a:spcAft>
                  <a:spcPct val="0"/>
                </a:spcAft>
              </a:pPr>
              <a:t>31</a:t>
            </a:fld>
            <a:endParaRPr lang="en-US">
              <a:cs typeface="Arial" charset="0"/>
            </a:endParaRPr>
          </a:p>
        </p:txBody>
      </p:sp>
    </p:spTree>
    <p:extLst>
      <p:ext uri="{BB962C8B-B14F-4D97-AF65-F5344CB8AC3E}">
        <p14:creationId xmlns:p14="http://schemas.microsoft.com/office/powerpoint/2010/main" val="609374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z="1100" smtClean="0">
                <a:latin typeface="Helvetica" pitchFamily="34" charset="0"/>
              </a:rPr>
              <a:t>Definition and use of standardized procedures reduces likelihood of computer crime and other malicious activity by insiders. It also ensures system’s security policy is enforced.</a:t>
            </a:r>
            <a:endParaRPr lang="en-US" smtClean="0">
              <a:latin typeface="Helvetica" pitchFamily="34" charset="0"/>
            </a:endParaRP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110A54-2BFE-4B8D-968D-6B6C6515141E}" type="slidenum">
              <a:rPr lang="en-US">
                <a:cs typeface="Arial" charset="0"/>
              </a:rPr>
              <a:pPr fontAlgn="base">
                <a:spcBef>
                  <a:spcPct val="0"/>
                </a:spcBef>
                <a:spcAft>
                  <a:spcPct val="0"/>
                </a:spcAft>
              </a:pPr>
              <a:t>32</a:t>
            </a:fld>
            <a:endParaRPr lang="en-US">
              <a:cs typeface="Arial" charset="0"/>
            </a:endParaRPr>
          </a:p>
        </p:txBody>
      </p:sp>
    </p:spTree>
    <p:extLst>
      <p:ext uri="{BB962C8B-B14F-4D97-AF65-F5344CB8AC3E}">
        <p14:creationId xmlns:p14="http://schemas.microsoft.com/office/powerpoint/2010/main" val="290558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a:ln/>
          <a:extLst/>
        </p:spPr>
        <p:txBody>
          <a:bodyPr/>
          <a:lstStyle/>
          <a:p>
            <a:pPr fontAlgn="auto">
              <a:spcBef>
                <a:spcPts val="0"/>
              </a:spcBef>
              <a:spcAft>
                <a:spcPts val="0"/>
              </a:spcAft>
              <a:defRPr/>
            </a:pPr>
            <a:r>
              <a:rPr lang="en-US" sz="1100" dirty="0" smtClean="0">
                <a:latin typeface="Helvetica" pitchFamily="34" charset="0"/>
              </a:rPr>
              <a:t>Major </a:t>
            </a:r>
            <a:r>
              <a:rPr lang="en-US" sz="1100" dirty="0">
                <a:latin typeface="Helvetica" pitchFamily="34" charset="0"/>
              </a:rPr>
              <a:t>elements of IS </a:t>
            </a:r>
            <a:r>
              <a:rPr lang="en-US" sz="1100" dirty="0" smtClean="0">
                <a:latin typeface="Helvetica" pitchFamily="34" charset="0"/>
              </a:rPr>
              <a:t>security</a:t>
            </a:r>
            <a:endParaRPr lang="en-US" sz="1100" dirty="0">
              <a:latin typeface="Helvetica" pitchFamily="34" charset="0"/>
            </a:endParaRPr>
          </a:p>
          <a:p>
            <a:pPr marL="228580" indent="-228580" fontAlgn="auto">
              <a:spcBef>
                <a:spcPts val="0"/>
              </a:spcBef>
              <a:spcAft>
                <a:spcPts val="0"/>
              </a:spcAft>
              <a:buFont typeface="+mj-lt"/>
              <a:buAutoNum type="arabicPeriod"/>
              <a:defRPr/>
            </a:pPr>
            <a:r>
              <a:rPr lang="en-US" sz="1100" b="1" dirty="0">
                <a:latin typeface="Helvetica" pitchFamily="34" charset="0"/>
              </a:rPr>
              <a:t>Threat </a:t>
            </a:r>
            <a:r>
              <a:rPr lang="en-US" sz="1100" dirty="0" smtClean="0">
                <a:latin typeface="Helvetica" pitchFamily="34" charset="0"/>
              </a:rPr>
              <a:t>– person </a:t>
            </a:r>
            <a:r>
              <a:rPr lang="en-US" sz="1100" dirty="0">
                <a:latin typeface="Helvetica" pitchFamily="34" charset="0"/>
              </a:rPr>
              <a:t>or </a:t>
            </a:r>
            <a:r>
              <a:rPr lang="en-US" sz="1100" dirty="0" smtClean="0">
                <a:latin typeface="Helvetica" pitchFamily="34" charset="0"/>
              </a:rPr>
              <a:t>organization seeks </a:t>
            </a:r>
            <a:r>
              <a:rPr lang="en-US" sz="1100" dirty="0">
                <a:latin typeface="Helvetica" pitchFamily="34" charset="0"/>
              </a:rPr>
              <a:t>to obtain data or other assets illegally, </a:t>
            </a:r>
            <a:r>
              <a:rPr lang="en-US" sz="1100" dirty="0" smtClean="0">
                <a:latin typeface="Helvetica" pitchFamily="34" charset="0"/>
              </a:rPr>
              <a:t>without </a:t>
            </a:r>
            <a:r>
              <a:rPr lang="en-US" sz="1100" dirty="0">
                <a:latin typeface="Helvetica" pitchFamily="34" charset="0"/>
              </a:rPr>
              <a:t>owner’s permission and often </a:t>
            </a:r>
            <a:r>
              <a:rPr lang="en-US" sz="1100" dirty="0" smtClean="0">
                <a:latin typeface="Helvetica" pitchFamily="34" charset="0"/>
              </a:rPr>
              <a:t>without </a:t>
            </a:r>
            <a:r>
              <a:rPr lang="en-US" sz="1100" dirty="0">
                <a:latin typeface="Helvetica" pitchFamily="34" charset="0"/>
              </a:rPr>
              <a:t>owner’s </a:t>
            </a:r>
            <a:r>
              <a:rPr lang="en-US" sz="1100" dirty="0" smtClean="0">
                <a:latin typeface="Helvetica" pitchFamily="34" charset="0"/>
              </a:rPr>
              <a:t>knowledge</a:t>
            </a:r>
            <a:endParaRPr lang="en-US" sz="1100" dirty="0">
              <a:latin typeface="Helvetica" pitchFamily="34" charset="0"/>
            </a:endParaRPr>
          </a:p>
          <a:p>
            <a:pPr marL="228580" indent="-228580" fontAlgn="auto">
              <a:spcBef>
                <a:spcPts val="0"/>
              </a:spcBef>
              <a:spcAft>
                <a:spcPts val="0"/>
              </a:spcAft>
              <a:buFont typeface="+mj-lt"/>
              <a:buAutoNum type="arabicPeriod"/>
              <a:defRPr/>
            </a:pPr>
            <a:r>
              <a:rPr lang="en-US" sz="1100" b="1" dirty="0">
                <a:latin typeface="Helvetica" pitchFamily="34" charset="0"/>
              </a:rPr>
              <a:t>Vulnerability </a:t>
            </a:r>
            <a:r>
              <a:rPr lang="en-US" sz="1100" dirty="0" smtClean="0">
                <a:latin typeface="Helvetica" pitchFamily="34" charset="0"/>
              </a:rPr>
              <a:t>– opportunity </a:t>
            </a:r>
            <a:r>
              <a:rPr lang="en-US" sz="1100" dirty="0">
                <a:latin typeface="Helvetica" pitchFamily="34" charset="0"/>
              </a:rPr>
              <a:t>for threats to gain access to individual or organizational </a:t>
            </a:r>
            <a:r>
              <a:rPr lang="en-US" sz="1100" dirty="0" smtClean="0">
                <a:latin typeface="Helvetica" pitchFamily="34" charset="0"/>
              </a:rPr>
              <a:t>assets; for </a:t>
            </a:r>
            <a:r>
              <a:rPr lang="en-US" sz="1100" dirty="0">
                <a:latin typeface="Helvetica" pitchFamily="34" charset="0"/>
              </a:rPr>
              <a:t>example, when you buy online, you provide your credit card data, and </a:t>
            </a:r>
            <a:r>
              <a:rPr lang="en-US" sz="1100" dirty="0" smtClean="0">
                <a:latin typeface="Helvetica" pitchFamily="34" charset="0"/>
              </a:rPr>
              <a:t>as </a:t>
            </a:r>
            <a:r>
              <a:rPr lang="en-US" sz="1100" dirty="0">
                <a:latin typeface="Helvetica" pitchFamily="34" charset="0"/>
              </a:rPr>
              <a:t>data is transmitted over </a:t>
            </a:r>
            <a:r>
              <a:rPr lang="en-US" sz="1100" dirty="0" smtClean="0">
                <a:latin typeface="Helvetica" pitchFamily="34" charset="0"/>
              </a:rPr>
              <a:t>Internet</a:t>
            </a:r>
            <a:r>
              <a:rPr lang="en-US" sz="1100" dirty="0">
                <a:latin typeface="Helvetica" pitchFamily="34" charset="0"/>
              </a:rPr>
              <a:t>, it is vulnerable to </a:t>
            </a:r>
            <a:r>
              <a:rPr lang="en-US" sz="1100" dirty="0" smtClean="0">
                <a:latin typeface="Helvetica" pitchFamily="34" charset="0"/>
              </a:rPr>
              <a:t>threats </a:t>
            </a:r>
            <a:endParaRPr lang="en-US" sz="1100" dirty="0">
              <a:latin typeface="Helvetica" pitchFamily="34" charset="0"/>
            </a:endParaRPr>
          </a:p>
          <a:p>
            <a:pPr marL="228580" indent="-228580" fontAlgn="auto">
              <a:spcBef>
                <a:spcPts val="0"/>
              </a:spcBef>
              <a:spcAft>
                <a:spcPts val="0"/>
              </a:spcAft>
              <a:buFont typeface="+mj-lt"/>
              <a:buAutoNum type="arabicPeriod"/>
              <a:defRPr/>
            </a:pPr>
            <a:r>
              <a:rPr lang="en-US" sz="1100" b="1" dirty="0">
                <a:latin typeface="Helvetica" pitchFamily="34" charset="0"/>
              </a:rPr>
              <a:t>Safeguard </a:t>
            </a:r>
            <a:r>
              <a:rPr lang="en-US" sz="1100" dirty="0">
                <a:latin typeface="Helvetica" pitchFamily="34" charset="0"/>
              </a:rPr>
              <a:t>– </a:t>
            </a:r>
            <a:r>
              <a:rPr lang="en-US" sz="1100" dirty="0" smtClean="0">
                <a:latin typeface="Helvetica" pitchFamily="34" charset="0"/>
              </a:rPr>
              <a:t>measure individuals </a:t>
            </a:r>
            <a:r>
              <a:rPr lang="en-US" sz="1100" dirty="0">
                <a:latin typeface="Helvetica" pitchFamily="34" charset="0"/>
              </a:rPr>
              <a:t>or organizations take to block </a:t>
            </a:r>
            <a:r>
              <a:rPr lang="en-US" sz="1100" dirty="0" smtClean="0">
                <a:latin typeface="Helvetica" pitchFamily="34" charset="0"/>
              </a:rPr>
              <a:t>threat </a:t>
            </a:r>
            <a:r>
              <a:rPr lang="en-US" sz="1100" dirty="0">
                <a:latin typeface="Helvetica" pitchFamily="34" charset="0"/>
              </a:rPr>
              <a:t>from obtaining an </a:t>
            </a:r>
            <a:r>
              <a:rPr lang="en-US" sz="1100" dirty="0" smtClean="0">
                <a:latin typeface="Helvetica" pitchFamily="34" charset="0"/>
              </a:rPr>
              <a:t>asset; not </a:t>
            </a:r>
            <a:r>
              <a:rPr lang="en-US" sz="1100" dirty="0">
                <a:latin typeface="Helvetica" pitchFamily="34" charset="0"/>
              </a:rPr>
              <a:t>always </a:t>
            </a:r>
            <a:r>
              <a:rPr lang="en-US" sz="1100" dirty="0" smtClean="0">
                <a:latin typeface="Helvetica" pitchFamily="34" charset="0"/>
              </a:rPr>
              <a:t>effective, some </a:t>
            </a:r>
            <a:r>
              <a:rPr lang="en-US" sz="1100" dirty="0">
                <a:latin typeface="Helvetica" pitchFamily="34" charset="0"/>
              </a:rPr>
              <a:t>threats achieve their goal in spite of </a:t>
            </a:r>
            <a:r>
              <a:rPr lang="en-US" sz="1100" dirty="0" smtClean="0">
                <a:latin typeface="Helvetica" pitchFamily="34" charset="0"/>
              </a:rPr>
              <a:t>safeguards</a:t>
            </a:r>
            <a:endParaRPr lang="en-US" sz="1100" dirty="0">
              <a:latin typeface="Helvetica" pitchFamily="34" charset="0"/>
            </a:endParaRPr>
          </a:p>
          <a:p>
            <a:pPr marL="228580" indent="-228580" fontAlgn="auto">
              <a:spcBef>
                <a:spcPts val="0"/>
              </a:spcBef>
              <a:spcAft>
                <a:spcPts val="0"/>
              </a:spcAft>
              <a:buFont typeface="+mj-lt"/>
              <a:buAutoNum type="arabicPeriod"/>
              <a:defRPr/>
            </a:pPr>
            <a:r>
              <a:rPr lang="en-US" sz="1100" b="1" dirty="0">
                <a:latin typeface="Helvetica" pitchFamily="34" charset="0"/>
              </a:rPr>
              <a:t>Target </a:t>
            </a:r>
            <a:r>
              <a:rPr lang="en-US" sz="1100" dirty="0" smtClean="0">
                <a:latin typeface="Helvetica" pitchFamily="34" charset="0"/>
              </a:rPr>
              <a:t>– asset desired </a:t>
            </a:r>
            <a:r>
              <a:rPr lang="en-US" sz="1100" dirty="0">
                <a:latin typeface="Helvetica" pitchFamily="34" charset="0"/>
              </a:rPr>
              <a:t>by </a:t>
            </a:r>
            <a:r>
              <a:rPr lang="en-US" sz="1100" dirty="0" smtClean="0">
                <a:latin typeface="Helvetica" pitchFamily="34" charset="0"/>
              </a:rPr>
              <a:t>threat</a:t>
            </a:r>
            <a:endParaRPr lang="en-US" sz="1100" dirty="0">
              <a:latin typeface="Helvetica" pitchFamily="34" charset="0"/>
            </a:endParaRPr>
          </a:p>
        </p:txBody>
      </p:sp>
    </p:spTree>
    <p:extLst>
      <p:ext uri="{BB962C8B-B14F-4D97-AF65-F5344CB8AC3E}">
        <p14:creationId xmlns:p14="http://schemas.microsoft.com/office/powerpoint/2010/main" val="819362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100" smtClean="0">
              <a:latin typeface="Helvetica" pitchFamily="34" charset="0"/>
            </a:endParaRP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2D378-75B3-4584-8883-CAF7106908CF}"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p14="http://schemas.microsoft.com/office/powerpoint/2010/main" val="1812741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Helps you by making you aware of the threats to computer security both for you as an individual, business professional, and any organization in which you work.</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329200-05A0-4BD5-8798-12C97D04AA54}" type="slidenum">
              <a:rPr lang="en-US">
                <a:cs typeface="Arial" charset="0"/>
              </a:rPr>
              <a:pPr fontAlgn="base">
                <a:spcBef>
                  <a:spcPct val="0"/>
                </a:spcBef>
                <a:spcAft>
                  <a:spcPct val="0"/>
                </a:spcAft>
              </a:pPr>
              <a:t>34</a:t>
            </a:fld>
            <a:endParaRPr lang="en-US">
              <a:cs typeface="Arial" charset="0"/>
            </a:endParaRPr>
          </a:p>
        </p:txBody>
      </p:sp>
    </p:spTree>
    <p:extLst>
      <p:ext uri="{BB962C8B-B14F-4D97-AF65-F5344CB8AC3E}">
        <p14:creationId xmlns:p14="http://schemas.microsoft.com/office/powerpoint/2010/main" val="164982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a:ln/>
          <a:extLst/>
        </p:spPr>
        <p:txBody>
          <a:bodyPr/>
          <a:lstStyle/>
          <a:p>
            <a:pPr fontAlgn="auto">
              <a:spcBef>
                <a:spcPts val="0"/>
              </a:spcBef>
              <a:spcAft>
                <a:spcPts val="0"/>
              </a:spcAft>
              <a:defRPr/>
            </a:pPr>
            <a:r>
              <a:rPr lang="en-US" sz="1100" dirty="0" smtClean="0">
                <a:latin typeface="Helvetica" pitchFamily="34" charset="0"/>
              </a:rPr>
              <a:t>GOALS</a:t>
            </a:r>
          </a:p>
          <a:p>
            <a:pPr marL="685800" lvl="1" indent="-228600" fontAlgn="auto">
              <a:spcBef>
                <a:spcPts val="0"/>
              </a:spcBef>
              <a:spcAft>
                <a:spcPts val="0"/>
              </a:spcAft>
              <a:buFont typeface="+mj-lt"/>
              <a:buAutoNum type="arabicPeriod"/>
              <a:defRPr/>
            </a:pPr>
            <a:r>
              <a:rPr lang="en-US" sz="1100" dirty="0" smtClean="0">
                <a:latin typeface="Helvetica" pitchFamily="34" charset="0"/>
              </a:rPr>
              <a:t>Sensitize students to problems of securing security.</a:t>
            </a:r>
          </a:p>
          <a:p>
            <a:pPr marL="685800" lvl="1" indent="-228600" fontAlgn="auto">
              <a:spcBef>
                <a:spcPts val="0"/>
              </a:spcBef>
              <a:spcAft>
                <a:spcPts val="0"/>
              </a:spcAft>
              <a:buFont typeface="+mj-lt"/>
              <a:buAutoNum type="arabicPeriod"/>
              <a:defRPr/>
            </a:pPr>
            <a:r>
              <a:rPr lang="en-US" sz="1100" dirty="0" smtClean="0">
                <a:latin typeface="Helvetica" pitchFamily="34" charset="0"/>
              </a:rPr>
              <a:t>Emphasize the importance of managers’ responsibilities for controls over the security system.</a:t>
            </a:r>
          </a:p>
          <a:p>
            <a:pPr fontAlgn="auto">
              <a:spcBef>
                <a:spcPts val="0"/>
              </a:spcBef>
              <a:spcAft>
                <a:spcPts val="0"/>
              </a:spcAft>
              <a:defRPr/>
            </a:pPr>
            <a:r>
              <a:rPr lang="en-US" sz="1100" dirty="0" smtClean="0">
                <a:latin typeface="Helvetica" pitchFamily="34" charset="0"/>
              </a:rPr>
              <a:t>WRAP UP</a:t>
            </a:r>
          </a:p>
          <a:p>
            <a:pPr lvl="1" fontAlgn="auto">
              <a:spcBef>
                <a:spcPts val="0"/>
              </a:spcBef>
              <a:spcAft>
                <a:spcPts val="0"/>
              </a:spcAft>
              <a:defRPr/>
            </a:pPr>
            <a:r>
              <a:rPr lang="en-US" sz="1100" dirty="0" smtClean="0">
                <a:latin typeface="Helvetica" pitchFamily="34" charset="0"/>
              </a:rPr>
              <a:t> As a manager, you may have control responsibilities for the security system. If so, take those responsibilities seriously.  </a:t>
            </a:r>
          </a:p>
          <a:p>
            <a:pPr lvl="1" fontAlgn="auto">
              <a:spcBef>
                <a:spcPts val="0"/>
              </a:spcBef>
              <a:spcAft>
                <a:spcPts val="0"/>
              </a:spcAft>
              <a:defRPr/>
            </a:pPr>
            <a:r>
              <a:rPr lang="en-US" sz="1100" dirty="0" smtClean="0">
                <a:latin typeface="Helvetica" pitchFamily="34" charset="0"/>
              </a:rPr>
              <a:t> Securing security is a challenging, interesting, difficult, and important problem. It could make a great career!</a:t>
            </a:r>
          </a:p>
          <a:p>
            <a:pPr fontAlgn="auto">
              <a:spcBef>
                <a:spcPts val="0"/>
              </a:spcBef>
              <a:spcAft>
                <a:spcPts val="0"/>
              </a:spcAft>
              <a:defRPr/>
            </a:pPr>
            <a:endParaRPr lang="en-US" sz="1100" dirty="0" smtClean="0">
              <a:latin typeface="Helvetica" pitchFamily="34" charset="0"/>
            </a:endParaRPr>
          </a:p>
        </p:txBody>
      </p:sp>
    </p:spTree>
    <p:extLst>
      <p:ext uri="{BB962C8B-B14F-4D97-AF65-F5344CB8AC3E}">
        <p14:creationId xmlns:p14="http://schemas.microsoft.com/office/powerpoint/2010/main" val="2837745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a:ln/>
          <a:extLst/>
        </p:spPr>
        <p:txBody>
          <a:bodyPr/>
          <a:lstStyle/>
          <a:p>
            <a:pPr fontAlgn="auto">
              <a:spcBef>
                <a:spcPts val="0"/>
              </a:spcBef>
              <a:spcAft>
                <a:spcPts val="0"/>
              </a:spcAft>
              <a:defRPr/>
            </a:pPr>
            <a:r>
              <a:rPr lang="en-US" sz="1100" b="1" dirty="0">
                <a:latin typeface="Helvetica" pitchFamily="34" charset="0"/>
              </a:rPr>
              <a:t>GOAL</a:t>
            </a:r>
          </a:p>
          <a:p>
            <a:pPr marL="773844" lvl="1" indent="-228600" fontAlgn="auto">
              <a:spcBef>
                <a:spcPts val="0"/>
              </a:spcBef>
              <a:spcAft>
                <a:spcPts val="0"/>
              </a:spcAft>
              <a:buFont typeface="+mj-lt"/>
              <a:buAutoNum type="arabicPeriod"/>
              <a:defRPr/>
            </a:pPr>
            <a:r>
              <a:rPr lang="en-US" sz="1100" dirty="0">
                <a:latin typeface="Helvetica" pitchFamily="34" charset="0"/>
              </a:rPr>
              <a:t>Inspire students to use their learning from this class to find, create, and manage innovative applications of information systems and technology.</a:t>
            </a:r>
          </a:p>
          <a:p>
            <a:pPr marL="171435" indent="-171435" fontAlgn="auto">
              <a:spcBef>
                <a:spcPts val="0"/>
              </a:spcBef>
              <a:spcAft>
                <a:spcPts val="0"/>
              </a:spcAft>
              <a:buFont typeface="Arial" pitchFamily="34" charset="0"/>
              <a:buChar char="•"/>
              <a:defRPr/>
            </a:pPr>
            <a:endParaRPr lang="en-US" sz="1100" dirty="0">
              <a:latin typeface="Helvetica" pitchFamily="34" charset="0"/>
            </a:endParaRPr>
          </a:p>
          <a:p>
            <a:pPr fontAlgn="auto">
              <a:spcBef>
                <a:spcPts val="0"/>
              </a:spcBef>
              <a:spcAft>
                <a:spcPts val="0"/>
              </a:spcAft>
              <a:defRPr/>
            </a:pPr>
            <a:r>
              <a:rPr lang="en-US" sz="1100" b="1" dirty="0">
                <a:latin typeface="Helvetica" pitchFamily="34" charset="0"/>
              </a:rPr>
              <a:t>WRAP UP</a:t>
            </a:r>
          </a:p>
          <a:p>
            <a:pPr marL="777233" lvl="1" indent="-228600" fontAlgn="auto">
              <a:spcBef>
                <a:spcPts val="0"/>
              </a:spcBef>
              <a:spcAft>
                <a:spcPts val="0"/>
              </a:spcAft>
              <a:buFont typeface="+mj-lt"/>
              <a:buAutoNum type="arabicPeriod"/>
              <a:defRPr/>
            </a:pPr>
            <a:r>
              <a:rPr lang="en-US" sz="1100" dirty="0">
                <a:latin typeface="Helvetica" pitchFamily="34" charset="0"/>
              </a:rPr>
              <a:t>The best is yet to come!</a:t>
            </a:r>
          </a:p>
          <a:p>
            <a:pPr marL="777233" lvl="1" indent="-228600" fontAlgn="auto">
              <a:spcBef>
                <a:spcPts val="0"/>
              </a:spcBef>
              <a:spcAft>
                <a:spcPts val="0"/>
              </a:spcAft>
              <a:buFont typeface="+mj-lt"/>
              <a:buAutoNum type="arabicPeriod"/>
              <a:defRPr/>
            </a:pPr>
            <a:r>
              <a:rPr lang="en-US" sz="1100" dirty="0">
                <a:latin typeface="Helvetica" pitchFamily="34" charset="0"/>
              </a:rPr>
              <a:t>What that best is, what happens next, will be in large measure up to you!</a:t>
            </a:r>
          </a:p>
          <a:p>
            <a:pPr marL="777233" lvl="1" indent="-228600" fontAlgn="auto">
              <a:spcBef>
                <a:spcPts val="0"/>
              </a:spcBef>
              <a:spcAft>
                <a:spcPts val="0"/>
              </a:spcAft>
              <a:buFont typeface="+mj-lt"/>
              <a:buAutoNum type="arabicPeriod"/>
              <a:defRPr/>
            </a:pPr>
            <a:r>
              <a:rPr lang="en-US" sz="1100" dirty="0">
                <a:latin typeface="Helvetica" pitchFamily="34" charset="0"/>
              </a:rPr>
              <a:t>We started this book with a firing and we’re ending it, we hope, with a </a:t>
            </a:r>
            <a:r>
              <a:rPr lang="en-US" sz="1100" dirty="0" smtClean="0">
                <a:latin typeface="Helvetica" pitchFamily="34" charset="0"/>
              </a:rPr>
              <a:t>hiring… yours</a:t>
            </a:r>
            <a:r>
              <a:rPr lang="en-US" sz="1100" dirty="0">
                <a:latin typeface="Helvetica" pitchFamily="34" charset="0"/>
              </a:rPr>
              <a:t>!</a:t>
            </a:r>
          </a:p>
        </p:txBody>
      </p:sp>
    </p:spTree>
    <p:extLst>
      <p:ext uri="{BB962C8B-B14F-4D97-AF65-F5344CB8AC3E}">
        <p14:creationId xmlns:p14="http://schemas.microsoft.com/office/powerpoint/2010/main" val="2981820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864931" eaLnBrk="0" hangingPunct="0">
              <a:defRPr/>
            </a:pPr>
            <a:r>
              <a:rPr lang="en-US" sz="1100" dirty="0">
                <a:latin typeface="Arial" charset="0"/>
              </a:rPr>
              <a:t>What can we learn from these seven scenarios? </a:t>
            </a:r>
            <a:endParaRPr lang="en-US" dirty="0" smtClean="0"/>
          </a:p>
          <a:p>
            <a:pPr marL="259479" indent="-172986" fontAlgn="auto">
              <a:spcBef>
                <a:spcPts val="0"/>
              </a:spcBef>
              <a:spcAft>
                <a:spcPts val="0"/>
              </a:spcAft>
              <a:buFont typeface="Arial" pitchFamily="34" charset="0"/>
              <a:buChar char="•"/>
              <a:defRPr/>
            </a:pPr>
            <a:r>
              <a:rPr lang="en-US" dirty="0" smtClean="0">
                <a:latin typeface="Helvetica" pitchFamily="34" charset="0"/>
              </a:rPr>
              <a:t>Very cheap storage enables criminals to inexpensively store: </a:t>
            </a:r>
          </a:p>
          <a:p>
            <a:pPr marL="543693" lvl="1" fontAlgn="auto">
              <a:spcBef>
                <a:spcPts val="0"/>
              </a:spcBef>
              <a:spcAft>
                <a:spcPts val="0"/>
              </a:spcAft>
              <a:buFont typeface="Arial" pitchFamily="34" charset="0"/>
              <a:buNone/>
              <a:defRPr/>
            </a:pPr>
            <a:r>
              <a:rPr lang="en-US" dirty="0" smtClean="0">
                <a:latin typeface="Helvetica" pitchFamily="34" charset="0"/>
              </a:rPr>
              <a:t>- Millions of common passwords</a:t>
            </a:r>
          </a:p>
          <a:p>
            <a:pPr marL="543693" lvl="1" fontAlgn="auto">
              <a:spcBef>
                <a:spcPts val="0"/>
              </a:spcBef>
              <a:spcAft>
                <a:spcPts val="0"/>
              </a:spcAft>
              <a:buFont typeface="Arial" pitchFamily="34" charset="0"/>
              <a:buNone/>
              <a:defRPr/>
            </a:pPr>
            <a:r>
              <a:rPr lang="en-US" dirty="0" smtClean="0">
                <a:latin typeface="Helvetica" pitchFamily="34" charset="0"/>
              </a:rPr>
              <a:t>- Multiple-language dictionary words</a:t>
            </a:r>
          </a:p>
          <a:p>
            <a:pPr marL="543693" lvl="1" fontAlgn="auto">
              <a:spcBef>
                <a:spcPts val="0"/>
              </a:spcBef>
              <a:spcAft>
                <a:spcPts val="0"/>
              </a:spcAft>
              <a:buFont typeface="Arial" pitchFamily="34" charset="0"/>
              <a:buNone/>
              <a:defRPr/>
            </a:pPr>
            <a:r>
              <a:rPr lang="en-US" dirty="0" smtClean="0">
                <a:latin typeface="Helvetica" pitchFamily="34" charset="0"/>
              </a:rPr>
              <a:t>- Gigabytes of data </a:t>
            </a:r>
            <a:r>
              <a:rPr lang="en-US" smtClean="0">
                <a:latin typeface="Helvetica" pitchFamily="34" charset="0"/>
              </a:rPr>
              <a:t>from snooping</a:t>
            </a:r>
            <a:endParaRPr lang="en-US" dirty="0" smtClean="0">
              <a:latin typeface="Helvetica" pitchFamily="34" charset="0"/>
            </a:endParaRP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23C02E-9416-4E03-90B2-BFDD60B8AE87}" type="slidenum">
              <a:rPr lang="en-US">
                <a:cs typeface="Arial" charset="0"/>
              </a:rPr>
              <a:pPr fontAlgn="base">
                <a:spcBef>
                  <a:spcPct val="0"/>
                </a:spcBef>
                <a:spcAft>
                  <a:spcPct val="0"/>
                </a:spcAft>
              </a:pPr>
              <a:t>38</a:t>
            </a:fld>
            <a:endParaRPr lang="en-US">
              <a:cs typeface="Arial" charset="0"/>
            </a:endParaRPr>
          </a:p>
        </p:txBody>
      </p:sp>
    </p:spTree>
    <p:extLst>
      <p:ext uri="{BB962C8B-B14F-4D97-AF65-F5344CB8AC3E}">
        <p14:creationId xmlns:p14="http://schemas.microsoft.com/office/powerpoint/2010/main" val="343014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mj-lt"/>
              <a:buNone/>
            </a:pPr>
            <a:endParaRPr lang="en-US" sz="1100" smtClean="0">
              <a:latin typeface="Helvetica" pitchFamily="34"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56AF0-A9B9-4D6D-886F-287CB1DB5161}"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346207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Sources of security threats:</a:t>
            </a:r>
          </a:p>
          <a:p>
            <a:pPr marL="171450" indent="-171450" fontAlgn="auto">
              <a:spcBef>
                <a:spcPts val="0"/>
              </a:spcBef>
              <a:spcAft>
                <a:spcPts val="0"/>
              </a:spcAft>
              <a:buFont typeface="Arial" pitchFamily="34" charset="0"/>
              <a:buChar char="•"/>
              <a:defRPr/>
            </a:pPr>
            <a:r>
              <a:rPr lang="en-US" dirty="0" smtClean="0"/>
              <a:t>Human error examples: (1) employee misunderstands operating procedures and accidentally deletes customer records; (2) employee inadvertently installs an old database on top of current one while doing backing up; (3) physical accidents, such as driving a forklift through wall of a computer room</a:t>
            </a:r>
          </a:p>
          <a:p>
            <a:pPr marL="171450" indent="-171450" fontAlgn="auto">
              <a:spcBef>
                <a:spcPts val="0"/>
              </a:spcBef>
              <a:spcAft>
                <a:spcPts val="0"/>
              </a:spcAft>
              <a:buFont typeface="Arial" pitchFamily="34" charset="0"/>
              <a:buChar char="•"/>
              <a:defRPr/>
            </a:pPr>
            <a:r>
              <a:rPr lang="en-US" dirty="0" smtClean="0"/>
              <a:t>Computer crime </a:t>
            </a:r>
            <a:r>
              <a:rPr lang="en-US" sz="1200" dirty="0" smtClean="0">
                <a:latin typeface="Helvetica" pitchFamily="34" charset="0"/>
              </a:rPr>
              <a:t>–</a:t>
            </a:r>
            <a:r>
              <a:rPr lang="en-US" dirty="0" smtClean="0"/>
              <a:t> intentional destruction or theft of data or other system components</a:t>
            </a:r>
          </a:p>
          <a:p>
            <a:pPr marL="171450" indent="-171450" fontAlgn="auto">
              <a:spcBef>
                <a:spcPts val="0"/>
              </a:spcBef>
              <a:spcAft>
                <a:spcPts val="0"/>
              </a:spcAft>
              <a:buFont typeface="Arial" pitchFamily="34" charset="0"/>
              <a:buChar char="•"/>
              <a:defRPr/>
            </a:pPr>
            <a:r>
              <a:rPr lang="en-US" dirty="0" smtClean="0"/>
              <a:t>Natural disasters </a:t>
            </a:r>
            <a:r>
              <a:rPr lang="en-US" sz="1200" dirty="0" smtClean="0">
                <a:latin typeface="Helvetica" pitchFamily="34" charset="0"/>
              </a:rPr>
              <a:t>–</a:t>
            </a:r>
            <a:r>
              <a:rPr lang="en-US" dirty="0" smtClean="0"/>
              <a:t> fires, floods, hurricanes, earthquakes, tsunamis, avalanches, other acts of nature; includes initial loss of capability and service, and losses recovery costs</a:t>
            </a: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4E3493-9124-43A0-9E56-5DE21A393585}"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222062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z="1100" dirty="0" smtClean="0">
                <a:latin typeface="Helvetica" pitchFamily="34" charset="0"/>
              </a:rPr>
              <a:t>These are common threats associated with unauthorized data disclosure.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F712BD-9E9D-46C1-A15E-606269A37CE4}"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267557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000" smtClean="0">
              <a:latin typeface="Helvetica" pitchFamily="34" charset="0"/>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41E194-765D-4B32-ACAB-E72DD022F01B}"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180414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100" dirty="0">
                <a:latin typeface="Helvetica" pitchFamily="34" charset="0"/>
              </a:rPr>
              <a:t>Faulty service </a:t>
            </a:r>
            <a:r>
              <a:rPr lang="en-US" sz="1100" dirty="0" smtClean="0">
                <a:latin typeface="Helvetica" pitchFamily="34" charset="0"/>
              </a:rPr>
              <a:t>– </a:t>
            </a:r>
            <a:r>
              <a:rPr lang="en-US" sz="1100" dirty="0">
                <a:latin typeface="Helvetica" pitchFamily="34" charset="0"/>
              </a:rPr>
              <a:t>problems caused by incorrect system </a:t>
            </a:r>
            <a:r>
              <a:rPr lang="en-US" sz="1100" dirty="0" smtClean="0">
                <a:latin typeface="Helvetica" pitchFamily="34" charset="0"/>
              </a:rPr>
              <a:t>operation</a:t>
            </a:r>
            <a:endParaRPr lang="en-US" sz="1100" dirty="0">
              <a:latin typeface="Helvetica" pitchFamily="34" charset="0"/>
            </a:endParaRPr>
          </a:p>
          <a:p>
            <a:pPr marL="171435" indent="-171435" fontAlgn="auto">
              <a:spcBef>
                <a:spcPts val="0"/>
              </a:spcBef>
              <a:spcAft>
                <a:spcPts val="0"/>
              </a:spcAft>
              <a:buFont typeface="Arial" pitchFamily="34" charset="0"/>
              <a:buChar char="•"/>
              <a:defRPr/>
            </a:pPr>
            <a:r>
              <a:rPr lang="en-US" sz="1100" b="1" dirty="0">
                <a:latin typeface="Helvetica" pitchFamily="34" charset="0"/>
              </a:rPr>
              <a:t>Usurpation </a:t>
            </a:r>
            <a:r>
              <a:rPr lang="en-US" sz="1100" dirty="0" smtClean="0">
                <a:latin typeface="Helvetica" pitchFamily="34" charset="0"/>
              </a:rPr>
              <a:t>– occurs </a:t>
            </a:r>
            <a:r>
              <a:rPr lang="en-US" sz="1100" dirty="0">
                <a:latin typeface="Helvetica" pitchFamily="34" charset="0"/>
              </a:rPr>
              <a:t>when computer criminals invade a computer system and replace legitimate programs with their own unauthorized ones that shut down legitimate application and substitute their own processing to spy, steal and manipulate data, or other purposes</a:t>
            </a:r>
          </a:p>
          <a:p>
            <a:pPr marL="171435" indent="-171435" fontAlgn="auto">
              <a:spcBef>
                <a:spcPts val="0"/>
              </a:spcBef>
              <a:spcAft>
                <a:spcPts val="0"/>
              </a:spcAft>
              <a:buFont typeface="Arial" pitchFamily="34" charset="0"/>
              <a:buChar char="•"/>
              <a:defRPr/>
            </a:pPr>
            <a:r>
              <a:rPr lang="en-US" sz="1100" b="1" dirty="0">
                <a:latin typeface="Helvetica" pitchFamily="34" charset="0"/>
              </a:rPr>
              <a:t>Denial of </a:t>
            </a:r>
            <a:r>
              <a:rPr lang="en-US" sz="1100" b="1" dirty="0" smtClean="0">
                <a:latin typeface="Helvetica" pitchFamily="34" charset="0"/>
              </a:rPr>
              <a:t>service</a:t>
            </a:r>
            <a:r>
              <a:rPr lang="en-US" sz="1100" dirty="0" smtClean="0">
                <a:latin typeface="Helvetica" pitchFamily="34" charset="0"/>
              </a:rPr>
              <a:t> – </a:t>
            </a:r>
            <a:r>
              <a:rPr lang="en-US" sz="1100" dirty="0">
                <a:latin typeface="Helvetica" pitchFamily="34" charset="0"/>
              </a:rPr>
              <a:t>humans </a:t>
            </a:r>
            <a:r>
              <a:rPr lang="en-US" sz="1100" dirty="0" smtClean="0">
                <a:latin typeface="Helvetica" pitchFamily="34" charset="0"/>
              </a:rPr>
              <a:t>inadvertently </a:t>
            </a:r>
            <a:r>
              <a:rPr lang="en-US" sz="1100" dirty="0">
                <a:latin typeface="Helvetica" pitchFamily="34" charset="0"/>
              </a:rPr>
              <a:t>shut down a Web server or corporate gateway router by starting a computationally intensive </a:t>
            </a:r>
            <a:r>
              <a:rPr lang="en-US" sz="1100" dirty="0" smtClean="0">
                <a:latin typeface="Helvetica" pitchFamily="34" charset="0"/>
              </a:rPr>
              <a:t>application</a:t>
            </a:r>
            <a:endParaRPr lang="en-US" sz="1100" dirty="0">
              <a:latin typeface="Helvetica" pitchFamily="34" charset="0"/>
            </a:endParaRPr>
          </a:p>
          <a:p>
            <a:pPr marL="171450" indent="-171450" fontAlgn="auto">
              <a:spcBef>
                <a:spcPts val="0"/>
              </a:spcBef>
              <a:spcAft>
                <a:spcPts val="0"/>
              </a:spcAft>
              <a:buFont typeface="Arial" pitchFamily="34" charset="0"/>
              <a:buChar char="•"/>
              <a:defRPr/>
            </a:pPr>
            <a:r>
              <a:rPr lang="en-US" sz="1100" b="1" dirty="0">
                <a:latin typeface="Helvetica" pitchFamily="34" charset="0"/>
              </a:rPr>
              <a:t>Denial-of-service </a:t>
            </a:r>
            <a:r>
              <a:rPr lang="en-US" sz="1100" b="1" dirty="0" smtClean="0">
                <a:latin typeface="Helvetica" pitchFamily="34" charset="0"/>
              </a:rPr>
              <a:t>attacks </a:t>
            </a:r>
            <a:r>
              <a:rPr lang="en-US" sz="1100" dirty="0" smtClean="0">
                <a:latin typeface="Helvetica" pitchFamily="34" charset="0"/>
              </a:rPr>
              <a:t>– (1)</a:t>
            </a:r>
            <a:r>
              <a:rPr lang="en-US" sz="1100" b="1" dirty="0" smtClean="0">
                <a:latin typeface="Helvetica" pitchFamily="34" charset="0"/>
              </a:rPr>
              <a:t> </a:t>
            </a:r>
            <a:r>
              <a:rPr lang="en-US" sz="1100" dirty="0" smtClean="0">
                <a:latin typeface="Helvetica" pitchFamily="34" charset="0"/>
              </a:rPr>
              <a:t>malicious </a:t>
            </a:r>
            <a:r>
              <a:rPr lang="en-US" sz="1100" dirty="0">
                <a:latin typeface="Helvetica" pitchFamily="34" charset="0"/>
              </a:rPr>
              <a:t>hacker </a:t>
            </a:r>
            <a:r>
              <a:rPr lang="en-US" sz="1100" dirty="0" smtClean="0">
                <a:latin typeface="Helvetica" pitchFamily="34" charset="0"/>
              </a:rPr>
              <a:t>intentionally floods </a:t>
            </a:r>
            <a:r>
              <a:rPr lang="en-US" sz="1100" dirty="0">
                <a:latin typeface="Helvetica" pitchFamily="34" charset="0"/>
              </a:rPr>
              <a:t>a Web </a:t>
            </a:r>
            <a:r>
              <a:rPr lang="en-US" sz="1100" dirty="0" smtClean="0">
                <a:latin typeface="Helvetica" pitchFamily="34" charset="0"/>
              </a:rPr>
              <a:t>server </a:t>
            </a:r>
            <a:r>
              <a:rPr lang="en-US" sz="1100" dirty="0">
                <a:latin typeface="Helvetica" pitchFamily="34" charset="0"/>
              </a:rPr>
              <a:t>with millions of bogus service </a:t>
            </a:r>
            <a:r>
              <a:rPr lang="en-US" sz="1100" dirty="0" smtClean="0">
                <a:latin typeface="Helvetica" pitchFamily="34" charset="0"/>
              </a:rPr>
              <a:t>requests; (2) user </a:t>
            </a:r>
            <a:r>
              <a:rPr lang="en-US" dirty="0" smtClean="0"/>
              <a:t>unintentionally shuts down Web server or corporate gateway router by starting computationally intensive application</a:t>
            </a:r>
            <a:endParaRPr lang="en-US" sz="1000" dirty="0">
              <a:latin typeface="Helvetica" pitchFamily="34" charset="0"/>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8AE52F-FCDB-4744-B0F0-BE999B67D25F}"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220618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Examples </a:t>
            </a:r>
            <a:r>
              <a:rPr lang="en-US" sz="1200" dirty="0" smtClean="0">
                <a:latin typeface="Helvetica" pitchFamily="34" charset="0"/>
              </a:rPr>
              <a:t>–</a:t>
            </a:r>
            <a:r>
              <a:rPr lang="en-US" dirty="0" smtClean="0"/>
              <a:t> bulldozer cutting a conduit of fiber-optic cables or floor buffer crashing into a rack of Web servers</a:t>
            </a:r>
          </a:p>
          <a:p>
            <a:pPr marL="171450" indent="-171450">
              <a:spcBef>
                <a:spcPct val="0"/>
              </a:spcBef>
              <a:buFontTx/>
              <a:buChar char="•"/>
            </a:pPr>
            <a:r>
              <a:rPr lang="en-US" dirty="0" smtClean="0"/>
              <a:t>APT </a:t>
            </a:r>
            <a:r>
              <a:rPr lang="en-US" sz="1200" dirty="0" smtClean="0">
                <a:latin typeface="Helvetica" pitchFamily="34" charset="0"/>
              </a:rPr>
              <a:t>–</a:t>
            </a:r>
            <a:r>
              <a:rPr lang="en-US" dirty="0" smtClean="0"/>
              <a:t> sophisticated, possibly long-running, computer hack perpetrated by large, well funded organizations like governments</a:t>
            </a:r>
          </a:p>
          <a:p>
            <a:pPr marL="171450" indent="-171450">
              <a:spcBef>
                <a:spcPct val="0"/>
              </a:spcBef>
              <a:buFontTx/>
              <a:buChar char="•"/>
            </a:pPr>
            <a:r>
              <a:rPr lang="en-US" dirty="0" err="1" smtClean="0"/>
              <a:t>Cyberwarfare</a:t>
            </a:r>
            <a:r>
              <a:rPr lang="en-US" dirty="0" smtClean="0"/>
              <a:t> examples </a:t>
            </a:r>
            <a:r>
              <a:rPr lang="en-US" sz="1200" dirty="0" smtClean="0">
                <a:latin typeface="Helvetica" pitchFamily="34" charset="0"/>
              </a:rPr>
              <a:t>–</a:t>
            </a:r>
            <a:r>
              <a:rPr lang="en-US" dirty="0" smtClean="0"/>
              <a:t> </a:t>
            </a:r>
            <a:r>
              <a:rPr lang="en-US" i="1" dirty="0" err="1" smtClean="0"/>
              <a:t>Stuxnet</a:t>
            </a:r>
            <a:r>
              <a:rPr lang="en-US" i="1" dirty="0" smtClean="0"/>
              <a:t> </a:t>
            </a:r>
            <a:r>
              <a:rPr lang="en-US" dirty="0" smtClean="0"/>
              <a:t>and </a:t>
            </a:r>
            <a:r>
              <a:rPr lang="en-US" i="1" dirty="0" smtClean="0"/>
              <a:t>Flame</a:t>
            </a:r>
            <a:r>
              <a:rPr lang="en-US" dirty="0" smtClean="0"/>
              <a:t>. </a:t>
            </a:r>
            <a:r>
              <a:rPr lang="en-US" dirty="0" err="1" smtClean="0"/>
              <a:t>Stuxnet</a:t>
            </a:r>
            <a:r>
              <a:rPr lang="en-US" dirty="0" smtClean="0"/>
              <a:t> reputed to have been used to set back Iranian nuclear program by causing Iranian centrifuges to malfunction. Flame is a large and complex computer program reputed to have hacked into computers and operate as a cyber spy, capturing screen images, email and text messages, and searching nearby smartphones using Bluetooth communication.</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568745-AD49-4CA2-AE17-9A6CFECD6B90}"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136506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12-</a:t>
            </a:r>
            <a:fld id="{CCF4E908-9273-4623-9FBE-96D32F525190}"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581400"/>
          </a:xfrm>
          <a:prstGeom prst="rect">
            <a:avLst/>
          </a:prstGeom>
          <a:solidFill>
            <a:srgbClr val="FFFFFF"/>
          </a:solidFill>
          <a:ln>
            <a:noFill/>
          </a:ln>
          <a:extLst/>
        </p:spPr>
        <p:txBody>
          <a:bodyPr/>
          <a:lstStyle>
            <a:lvl1pPr marL="234950" indent="-234950">
              <a:buFont typeface="Arial" pitchFamily="34" charset="0"/>
              <a:buChar char="•"/>
              <a:defRPr/>
            </a:lvl1pPr>
            <a:lvl2pPr marL="568325" indent="-333375">
              <a:buClr>
                <a:srgbClr val="000A1E"/>
              </a:buClr>
              <a:buFont typeface="Arial" pitchFamily="34" charset="0"/>
              <a:buChar char="–"/>
              <a:defRPr/>
            </a:lvl2pPr>
            <a:lvl3pPr marL="969963" indent="-330200">
              <a:buClr>
                <a:srgbClr val="000A1E"/>
              </a:buClr>
              <a:buFont typeface="Wingdings" pitchFamily="2" charset="2"/>
              <a:buChar char="Ø"/>
              <a:defRPr/>
            </a:lvl3pPr>
            <a:lvl4pPr marL="1311275" indent="-355600">
              <a:buClr>
                <a:srgbClr val="000A1E"/>
              </a:buClr>
              <a:buFont typeface="Courier New" pitchFamily="49" charset="0"/>
              <a:buChar char="o"/>
              <a:defRPr/>
            </a:lvl4pPr>
            <a:lvl5pPr marL="1143000" indent="-228600">
              <a:buClr>
                <a:srgbClr val="000A1E"/>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12-</a:t>
            </a:r>
            <a:fld id="{0DFC16FD-9783-4E0C-B343-C93FB622DBC5}"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524000"/>
            <a:ext cx="7521575" cy="35274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fontAlgn="auto">
              <a:spcBef>
                <a:spcPts val="0"/>
              </a:spcBef>
              <a:spcAft>
                <a:spcPts val="0"/>
              </a:spcAft>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623888" indent="-333375"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914400" indent="-290513"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3pPr>
      <a:lvl4pPr marL="1260475" indent="-336550"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4pPr>
      <a:lvl5pPr marL="1081088"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886200"/>
            <a:ext cx="6553200" cy="1447800"/>
          </a:xfrm>
        </p:spPr>
        <p:txBody>
          <a:bodyPr/>
          <a:lstStyle/>
          <a:p>
            <a:pPr>
              <a:defRPr/>
            </a:pPr>
            <a:r>
              <a:rPr lang="en-US" sz="4000" dirty="0"/>
              <a:t>Information</a:t>
            </a:r>
          </a:p>
          <a:p>
            <a:pPr>
              <a:defRPr/>
            </a:pPr>
            <a:r>
              <a:rPr lang="en-US" sz="4000" dirty="0" smtClean="0"/>
              <a:t>Security Management</a:t>
            </a:r>
            <a:endParaRPr lang="en-US" sz="4000" dirty="0"/>
          </a:p>
        </p:txBody>
      </p:sp>
      <p:sp>
        <p:nvSpPr>
          <p:cNvPr id="4" name="Title 3"/>
          <p:cNvSpPr>
            <a:spLocks noGrp="1"/>
          </p:cNvSpPr>
          <p:nvPr>
            <p:ph type="title"/>
          </p:nvPr>
        </p:nvSpPr>
        <p:spPr/>
        <p:txBody>
          <a:bodyPr/>
          <a:lstStyle/>
          <a:p>
            <a:pPr>
              <a:defRPr/>
            </a:pPr>
            <a:r>
              <a:rPr smtClean="0"/>
              <a:t>Chapter 12</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822325" y="365125"/>
            <a:ext cx="7521575" cy="1006475"/>
          </a:xfrm>
        </p:spPr>
        <p:txBody>
          <a:bodyPr/>
          <a:lstStyle/>
          <a:p>
            <a:r>
              <a:rPr lang="en-US" smtClean="0">
                <a:latin typeface="Arial" charset="0"/>
                <a:cs typeface="Arial" charset="0"/>
              </a:rPr>
              <a:t>Faulty Service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23555" name="Content Placeholder 2"/>
          <p:cNvSpPr>
            <a:spLocks noGrp="1"/>
          </p:cNvSpPr>
          <p:nvPr>
            <p:ph idx="1"/>
          </p:nvPr>
        </p:nvSpPr>
        <p:spPr>
          <a:xfrm>
            <a:off x="1143000" y="1524000"/>
            <a:ext cx="7200900" cy="3886200"/>
          </a:xfrm>
        </p:spPr>
        <p:txBody>
          <a:bodyPr/>
          <a:lstStyle/>
          <a:p>
            <a:pPr marL="273050" indent="-182563">
              <a:buFont typeface="Arial" charset="0"/>
              <a:buChar char="•"/>
            </a:pPr>
            <a:r>
              <a:rPr lang="en-US" sz="2400" smtClean="0">
                <a:latin typeface="Arial" charset="0"/>
                <a:cs typeface="Arial" charset="0"/>
              </a:rPr>
              <a:t>Incorrect data modification </a:t>
            </a:r>
          </a:p>
          <a:p>
            <a:pPr marL="273050" indent="-182563">
              <a:buFont typeface="Arial" charset="0"/>
              <a:buChar char="•"/>
            </a:pPr>
            <a:r>
              <a:rPr lang="en-US" sz="2400" smtClean="0">
                <a:latin typeface="Arial" charset="0"/>
                <a:cs typeface="Arial" charset="0"/>
              </a:rPr>
              <a:t>Systems working incorrectly</a:t>
            </a:r>
          </a:p>
          <a:p>
            <a:pPr marL="273050" indent="-182563">
              <a:buFont typeface="Arial" charset="0"/>
              <a:buChar char="•"/>
            </a:pPr>
            <a:r>
              <a:rPr lang="en-US" sz="2400" smtClean="0">
                <a:latin typeface="Arial" charset="0"/>
                <a:cs typeface="Arial" charset="0"/>
              </a:rPr>
              <a:t>Procedural mistakes </a:t>
            </a:r>
          </a:p>
          <a:p>
            <a:pPr marL="273050" indent="-182563">
              <a:buFont typeface="Arial" charset="0"/>
              <a:buChar char="•"/>
            </a:pPr>
            <a:r>
              <a:rPr lang="en-US" sz="2400" smtClean="0">
                <a:latin typeface="Arial" charset="0"/>
                <a:cs typeface="Arial" charset="0"/>
              </a:rPr>
              <a:t>Programming errors</a:t>
            </a:r>
          </a:p>
          <a:p>
            <a:pPr marL="273050" indent="-182563">
              <a:buFont typeface="Arial" charset="0"/>
              <a:buChar char="•"/>
            </a:pPr>
            <a:r>
              <a:rPr lang="en-US" sz="2400" smtClean="0">
                <a:latin typeface="Arial" charset="0"/>
                <a:cs typeface="Arial" charset="0"/>
              </a:rPr>
              <a:t>IT installation errors </a:t>
            </a:r>
          </a:p>
          <a:p>
            <a:pPr marL="273050" indent="-182563">
              <a:buFont typeface="Arial" charset="0"/>
              <a:buChar char="•"/>
            </a:pPr>
            <a:r>
              <a:rPr lang="en-US" sz="2400" smtClean="0">
                <a:latin typeface="Arial" charset="0"/>
                <a:cs typeface="Arial" charset="0"/>
              </a:rPr>
              <a:t>Usurpation</a:t>
            </a:r>
          </a:p>
          <a:p>
            <a:pPr marL="273050" indent="-182563">
              <a:buFont typeface="Arial" charset="0"/>
              <a:buChar char="•"/>
            </a:pPr>
            <a:r>
              <a:rPr lang="en-US" sz="2400" smtClean="0">
                <a:latin typeface="Arial" charset="0"/>
                <a:cs typeface="Arial" charset="0"/>
              </a:rPr>
              <a:t>Denial of service (unintentional)</a:t>
            </a:r>
          </a:p>
          <a:p>
            <a:pPr marL="273050" indent="-182563">
              <a:buFont typeface="Arial" charset="0"/>
              <a:buChar char="•"/>
            </a:pPr>
            <a:r>
              <a:rPr lang="en-US" sz="2400" smtClean="0">
                <a:latin typeface="Arial" charset="0"/>
                <a:cs typeface="Arial" charset="0"/>
              </a:rPr>
              <a:t>Denial-of-service attacks</a:t>
            </a:r>
            <a:r>
              <a:rPr lang="en-US" sz="2400" i="1" smtClean="0">
                <a:latin typeface="Arial" charset="0"/>
                <a:cs typeface="Arial" charset="0"/>
              </a:rPr>
              <a:t> </a:t>
            </a:r>
            <a:r>
              <a:rPr lang="en-US" sz="2400" smtClean="0">
                <a:latin typeface="Arial" charset="0"/>
                <a:cs typeface="Arial" charset="0"/>
              </a:rPr>
              <a:t>(intentional)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22325" y="365125"/>
            <a:ext cx="7521575" cy="1006475"/>
          </a:xfrm>
        </p:spPr>
        <p:txBody>
          <a:bodyPr/>
          <a:lstStyle/>
          <a:p>
            <a:r>
              <a:rPr lang="en-US" smtClean="0">
                <a:latin typeface="Arial" charset="0"/>
                <a:cs typeface="Arial" charset="0"/>
              </a:rPr>
              <a:t>Loss of Infrastructure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25603" name="Content Placeholder 2"/>
          <p:cNvSpPr>
            <a:spLocks noGrp="1"/>
          </p:cNvSpPr>
          <p:nvPr>
            <p:ph idx="1"/>
          </p:nvPr>
        </p:nvSpPr>
        <p:spPr>
          <a:xfrm>
            <a:off x="1371600" y="1524000"/>
            <a:ext cx="6972300" cy="3200400"/>
          </a:xfrm>
        </p:spPr>
        <p:txBody>
          <a:bodyPr/>
          <a:lstStyle/>
          <a:p>
            <a:pPr marL="222250" indent="-222250">
              <a:buFont typeface="Arial" charset="0"/>
              <a:buChar char="•"/>
            </a:pPr>
            <a:r>
              <a:rPr lang="en-US" smtClean="0">
                <a:latin typeface="Arial" charset="0"/>
                <a:cs typeface="Arial" charset="0"/>
              </a:rPr>
              <a:t>Human accidents</a:t>
            </a:r>
          </a:p>
          <a:p>
            <a:pPr marL="222250" indent="-222250">
              <a:buFont typeface="Arial" charset="0"/>
              <a:buChar char="•"/>
            </a:pPr>
            <a:r>
              <a:rPr lang="en-US" smtClean="0">
                <a:latin typeface="Arial" charset="0"/>
                <a:cs typeface="Arial" charset="0"/>
              </a:rPr>
              <a:t>Theft and terrorist events</a:t>
            </a:r>
          </a:p>
          <a:p>
            <a:pPr marL="222250" indent="-222250">
              <a:buFont typeface="Arial" charset="0"/>
              <a:buChar char="•"/>
            </a:pPr>
            <a:r>
              <a:rPr lang="en-US" smtClean="0">
                <a:latin typeface="Arial" charset="0"/>
                <a:cs typeface="Arial" charset="0"/>
              </a:rPr>
              <a:t>Disgruntled or terminated employee</a:t>
            </a:r>
          </a:p>
          <a:p>
            <a:pPr marL="222250" indent="-222250">
              <a:buFont typeface="Arial" charset="0"/>
              <a:buChar char="•"/>
            </a:pPr>
            <a:r>
              <a:rPr lang="en-US" smtClean="0">
                <a:latin typeface="Arial" charset="0"/>
                <a:cs typeface="Arial" charset="0"/>
              </a:rPr>
              <a:t>Natural disasters</a:t>
            </a:r>
          </a:p>
          <a:p>
            <a:pPr marL="222250" indent="-222250">
              <a:buFont typeface="Arial" charset="0"/>
              <a:buChar char="•"/>
            </a:pPr>
            <a:r>
              <a:rPr lang="en-US" smtClean="0">
                <a:latin typeface="Arial" charset="0"/>
                <a:cs typeface="Arial" charset="0"/>
              </a:rPr>
              <a:t>Advanced Persistent Threat (APT) or cyberwarfare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latin typeface="Arial" charset="0"/>
                <a:cs typeface="Arial" charset="0"/>
              </a:rPr>
              <a:t>Q2: How Big Is the Computer Security</a:t>
            </a:r>
            <a:br>
              <a:rPr lang="en-US" dirty="0" smtClean="0">
                <a:latin typeface="Arial" charset="0"/>
                <a:cs typeface="Arial" charset="0"/>
              </a:rPr>
            </a:br>
            <a:r>
              <a:rPr lang="en-US" dirty="0" smtClean="0">
                <a:latin typeface="Arial" charset="0"/>
                <a:cs typeface="Arial" charset="0"/>
              </a:rPr>
              <a:t>Problem?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914400" y="1504950"/>
            <a:ext cx="73914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22325" y="365125"/>
            <a:ext cx="7521575" cy="1006475"/>
          </a:xfrm>
        </p:spPr>
        <p:txBody>
          <a:bodyPr/>
          <a:lstStyle/>
          <a:p>
            <a:r>
              <a:rPr lang="en-US" dirty="0" smtClean="0">
                <a:latin typeface="Arial" charset="0"/>
                <a:cs typeface="Arial" charset="0"/>
              </a:rPr>
              <a:t>Verizon</a:t>
            </a:r>
            <a:r>
              <a:rPr lang="en-US" dirty="0" smtClean="0">
                <a:latin typeface="Helvetica" pitchFamily="34" charset="0"/>
              </a:rPr>
              <a:t>–</a:t>
            </a:r>
            <a:r>
              <a:rPr lang="en-US" dirty="0" smtClean="0">
                <a:latin typeface="Arial" charset="0"/>
                <a:cs typeface="Arial" charset="0"/>
              </a:rPr>
              <a:t>Secret Service Findings 2011</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9699" name="Content Placeholder 3"/>
          <p:cNvSpPr>
            <a:spLocks noGrp="1"/>
          </p:cNvSpPr>
          <p:nvPr>
            <p:ph idx="1"/>
          </p:nvPr>
        </p:nvSpPr>
        <p:spPr/>
        <p:txBody>
          <a:bodyPr/>
          <a:lstStyle/>
          <a:p>
            <a:pPr marL="222250" indent="-222250">
              <a:buFont typeface="Arial" charset="0"/>
              <a:buChar char="•"/>
            </a:pPr>
            <a:r>
              <a:rPr lang="en-US" dirty="0" smtClean="0">
                <a:latin typeface="Arial" charset="0"/>
                <a:cs typeface="Arial" charset="0"/>
              </a:rPr>
              <a:t>Number of data-loss security incidents reached all-time high, but number of data records lost fell dramatically for second year in a row</a:t>
            </a:r>
          </a:p>
          <a:p>
            <a:pPr marL="222250" indent="-222250">
              <a:buFont typeface="Arial" charset="0"/>
              <a:buChar char="•"/>
            </a:pPr>
            <a:r>
              <a:rPr lang="en-US" dirty="0" smtClean="0">
                <a:latin typeface="Arial" charset="0"/>
                <a:cs typeface="Arial" charset="0"/>
              </a:rPr>
              <a:t>Data theft most successful at small and medium-sized businesses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22325" y="365125"/>
            <a:ext cx="7521575" cy="1006475"/>
          </a:xfrm>
        </p:spPr>
        <p:txBody>
          <a:bodyPr/>
          <a:lstStyle/>
          <a:p>
            <a:r>
              <a:rPr lang="en-US" dirty="0" smtClean="0">
                <a:latin typeface="Arial" charset="0"/>
                <a:cs typeface="Arial" charset="0"/>
              </a:rPr>
              <a:t>Verizon</a:t>
            </a:r>
            <a:r>
              <a:rPr lang="en-US" dirty="0" smtClean="0">
                <a:latin typeface="Helvetica" pitchFamily="34" charset="0"/>
              </a:rPr>
              <a:t>–</a:t>
            </a:r>
            <a:r>
              <a:rPr lang="en-US" dirty="0" smtClean="0">
                <a:latin typeface="Arial" charset="0"/>
                <a:cs typeface="Arial" charset="0"/>
              </a:rPr>
              <a:t>Secret Service Findings 2011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752600"/>
            <a:ext cx="7521575" cy="2819400"/>
          </a:xfrm>
        </p:spPr>
        <p:txBody>
          <a:bodyPr/>
          <a:lstStyle/>
          <a:p>
            <a:pPr marL="0" indent="0">
              <a:buFont typeface="Arial" pitchFamily="34" charset="0"/>
              <a:buNone/>
              <a:defRPr/>
            </a:pPr>
            <a:r>
              <a:rPr lang="en-US" dirty="0" smtClean="0"/>
              <a:t>Four </a:t>
            </a:r>
            <a:r>
              <a:rPr lang="en-US" dirty="0"/>
              <a:t>most frequent computer crimes </a:t>
            </a:r>
            <a:endParaRPr lang="en-US" dirty="0" smtClean="0"/>
          </a:p>
          <a:p>
            <a:pPr marL="862013" indent="-396875">
              <a:buFont typeface="+mj-lt"/>
              <a:buAutoNum type="arabicPeriod"/>
              <a:defRPr/>
            </a:pPr>
            <a:r>
              <a:rPr lang="en-US" dirty="0" smtClean="0"/>
              <a:t>Criminal </a:t>
            </a:r>
            <a:r>
              <a:rPr lang="en-US" dirty="0"/>
              <a:t>activity against </a:t>
            </a:r>
            <a:r>
              <a:rPr lang="en-US" dirty="0" smtClean="0"/>
              <a:t>servers</a:t>
            </a:r>
          </a:p>
          <a:p>
            <a:pPr marL="862013" indent="-396875">
              <a:buFont typeface="+mj-lt"/>
              <a:buAutoNum type="arabicPeriod"/>
              <a:defRPr/>
            </a:pPr>
            <a:r>
              <a:rPr lang="en-US" dirty="0" smtClean="0"/>
              <a:t>Viruses</a:t>
            </a:r>
          </a:p>
          <a:p>
            <a:pPr marL="862013" indent="-396875">
              <a:buFont typeface="+mj-lt"/>
              <a:buAutoNum type="arabicPeriod"/>
              <a:defRPr/>
            </a:pPr>
            <a:r>
              <a:rPr lang="en-US" dirty="0" smtClean="0"/>
              <a:t>Code insertion </a:t>
            </a:r>
          </a:p>
          <a:p>
            <a:pPr marL="862013" indent="-396875">
              <a:buFont typeface="+mj-lt"/>
              <a:buAutoNum type="arabicPeriod"/>
              <a:defRPr/>
            </a:pPr>
            <a:r>
              <a:rPr lang="en-US" dirty="0" smtClean="0"/>
              <a:t>Data loss </a:t>
            </a:r>
            <a:r>
              <a:rPr lang="en-US" dirty="0"/>
              <a:t>on user computer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p:txBody>
          <a:bodyPr/>
          <a:lstStyle/>
          <a:p>
            <a:r>
              <a:rPr lang="en-US" smtClean="0">
                <a:latin typeface="Arial" charset="0"/>
                <a:cs typeface="Arial" charset="0"/>
              </a:rPr>
              <a:t>Types of Attacks Experienced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3795" name="Picture 2"/>
          <p:cNvPicPr>
            <a:picLocks noChangeAspect="1" noChangeArrowheads="1"/>
          </p:cNvPicPr>
          <p:nvPr/>
        </p:nvPicPr>
        <p:blipFill>
          <a:blip r:embed="rId3" cstate="print"/>
          <a:srcRect/>
          <a:stretch>
            <a:fillRect/>
          </a:stretch>
        </p:blipFill>
        <p:spPr bwMode="auto">
          <a:xfrm>
            <a:off x="838200" y="1600200"/>
            <a:ext cx="7391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822325" y="365125"/>
            <a:ext cx="7521575" cy="1006475"/>
          </a:xfrm>
        </p:spPr>
        <p:txBody>
          <a:bodyPr/>
          <a:lstStyle/>
          <a:p>
            <a:r>
              <a:rPr lang="en-US" smtClean="0">
                <a:latin typeface="Arial" charset="0"/>
                <a:cs typeface="Arial" charset="0"/>
              </a:rPr>
              <a:t>Intrusion Detection System (IDS)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lstStyle/>
          <a:p>
            <a:pPr marL="222250" indent="-222250">
              <a:defRPr/>
            </a:pPr>
            <a:r>
              <a:rPr lang="en-US" dirty="0" smtClean="0"/>
              <a:t>Computer </a:t>
            </a:r>
            <a:r>
              <a:rPr lang="en-US" dirty="0"/>
              <a:t>program that senses when another computer is attempting to scan </a:t>
            </a:r>
            <a:r>
              <a:rPr lang="en-US" dirty="0" smtClean="0"/>
              <a:t>disk </a:t>
            </a:r>
            <a:r>
              <a:rPr lang="en-US" dirty="0"/>
              <a:t>or otherwise access a </a:t>
            </a:r>
            <a:r>
              <a:rPr lang="en-US" dirty="0" smtClean="0"/>
              <a:t>computer</a:t>
            </a:r>
          </a:p>
          <a:p>
            <a:pPr marL="222250" indent="-222250">
              <a:defRPr/>
            </a:pPr>
            <a:r>
              <a:rPr lang="en-US" dirty="0"/>
              <a:t> “When I run an IDS on a computer </a:t>
            </a:r>
            <a:r>
              <a:rPr lang="en-US" dirty="0" smtClean="0"/>
              <a:t>on the </a:t>
            </a:r>
            <a:r>
              <a:rPr lang="en-US" dirty="0"/>
              <a:t>public </a:t>
            </a:r>
            <a:r>
              <a:rPr lang="en-US" dirty="0" smtClean="0"/>
              <a:t>Internet,... </a:t>
            </a:r>
            <a:r>
              <a:rPr lang="en-US" dirty="0"/>
              <a:t>I get more than 1,000 attempts, mostly from foreign countries</a:t>
            </a:r>
            <a:r>
              <a:rPr lang="en-US" dirty="0" smtClean="0"/>
              <a:t>. There </a:t>
            </a:r>
            <a:r>
              <a:rPr lang="en-US" dirty="0"/>
              <a:t>is nothing you can do about it except use reasonable safeguards.”</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marL="692150" indent="-692150"/>
            <a:r>
              <a:rPr lang="en-US" smtClean="0">
                <a:latin typeface="Arial" charset="0"/>
                <a:cs typeface="Arial" charset="0"/>
              </a:rPr>
              <a:t>Q3: How Should You Respond to Security Threats?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7891" name="Picture 2"/>
          <p:cNvPicPr>
            <a:picLocks noChangeAspect="1" noChangeArrowheads="1"/>
          </p:cNvPicPr>
          <p:nvPr/>
        </p:nvPicPr>
        <p:blipFill>
          <a:blip r:embed="rId3" cstate="print"/>
          <a:srcRect/>
          <a:stretch>
            <a:fillRect/>
          </a:stretch>
        </p:blipFill>
        <p:spPr bwMode="auto">
          <a:xfrm>
            <a:off x="914400" y="1362075"/>
            <a:ext cx="73914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22325" y="365125"/>
            <a:ext cx="7521575" cy="1006475"/>
          </a:xfrm>
        </p:spPr>
        <p:txBody>
          <a:bodyPr/>
          <a:lstStyle/>
          <a:p>
            <a:pPr marL="741363" indent="-741363"/>
            <a:r>
              <a:rPr lang="en-US" smtClean="0">
                <a:latin typeface="Arial" charset="0"/>
                <a:cs typeface="Arial" charset="0"/>
              </a:rPr>
              <a:t>Q4: How Should Organizations Respond to Security Threats?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9939" name="Content Placeholder 3"/>
          <p:cNvSpPr>
            <a:spLocks noGrp="1"/>
          </p:cNvSpPr>
          <p:nvPr>
            <p:ph idx="1"/>
          </p:nvPr>
        </p:nvSpPr>
        <p:spPr/>
        <p:txBody>
          <a:bodyPr/>
          <a:lstStyle/>
          <a:p>
            <a:pPr>
              <a:buFont typeface="Arial" charset="0"/>
              <a:buChar char="•"/>
            </a:pPr>
            <a:r>
              <a:rPr lang="en-US" dirty="0" smtClean="0">
                <a:latin typeface="Arial" charset="0"/>
                <a:cs typeface="Arial" charset="0"/>
              </a:rPr>
              <a:t>Establish a company-wide security policy</a:t>
            </a:r>
          </a:p>
          <a:p>
            <a:pPr lvl="1">
              <a:buFont typeface="Arial" charset="0"/>
              <a:buChar char="–"/>
            </a:pPr>
            <a:r>
              <a:rPr lang="en-US" dirty="0" smtClean="0">
                <a:latin typeface="Arial" charset="0"/>
                <a:cs typeface="Arial" charset="0"/>
              </a:rPr>
              <a:t>What sensitive data to store</a:t>
            </a:r>
          </a:p>
          <a:p>
            <a:pPr lvl="1">
              <a:buFont typeface="Arial" charset="0"/>
              <a:buChar char="–"/>
            </a:pPr>
            <a:r>
              <a:rPr lang="en-US" dirty="0" smtClean="0">
                <a:latin typeface="Arial" charset="0"/>
                <a:cs typeface="Arial" charset="0"/>
              </a:rPr>
              <a:t>How it will process that data</a:t>
            </a:r>
          </a:p>
          <a:p>
            <a:pPr lvl="1">
              <a:buFont typeface="Arial" charset="0"/>
              <a:buChar char="–"/>
            </a:pPr>
            <a:r>
              <a:rPr lang="en-US" dirty="0" smtClean="0">
                <a:latin typeface="Arial" charset="0"/>
                <a:cs typeface="Arial" charset="0"/>
              </a:rPr>
              <a:t>Will data be shared with other organizations</a:t>
            </a:r>
          </a:p>
          <a:p>
            <a:pPr lvl="1">
              <a:buFont typeface="Arial" charset="0"/>
              <a:buChar char="–"/>
            </a:pPr>
            <a:r>
              <a:rPr lang="en-US" dirty="0" smtClean="0">
                <a:latin typeface="Arial" charset="0"/>
                <a:cs typeface="Arial" charset="0"/>
              </a:rPr>
              <a:t>How employees and others can obtain copies of data stored about them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22325" y="365125"/>
            <a:ext cx="7521575" cy="1006475"/>
          </a:xfrm>
        </p:spPr>
        <p:txBody>
          <a:bodyPr/>
          <a:lstStyle/>
          <a:p>
            <a:pPr marL="741363" indent="-741363"/>
            <a:r>
              <a:rPr lang="en-US" smtClean="0">
                <a:latin typeface="Arial" charset="0"/>
                <a:cs typeface="Arial" charset="0"/>
              </a:rPr>
              <a:t>Q4: How Should Organizations Respond to Security Threats?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1987" name="Content Placeholder 3"/>
          <p:cNvSpPr>
            <a:spLocks noGrp="1"/>
          </p:cNvSpPr>
          <p:nvPr>
            <p:ph idx="1"/>
          </p:nvPr>
        </p:nvSpPr>
        <p:spPr>
          <a:xfrm>
            <a:off x="822325" y="1676400"/>
            <a:ext cx="7521575" cy="3276600"/>
          </a:xfrm>
        </p:spPr>
        <p:txBody>
          <a:bodyPr/>
          <a:lstStyle/>
          <a:p>
            <a:pPr marL="396875" lvl="1" indent="-396875">
              <a:buFont typeface="Arial" charset="0"/>
              <a:buChar char="–"/>
            </a:pPr>
            <a:r>
              <a:rPr lang="en-US" smtClean="0">
                <a:latin typeface="Arial" charset="0"/>
                <a:cs typeface="Arial" charset="0"/>
              </a:rPr>
              <a:t>How employees and others can request changes to inaccurate data</a:t>
            </a:r>
          </a:p>
          <a:p>
            <a:pPr marL="396875" lvl="1" indent="-396875">
              <a:buFont typeface="Arial" charset="0"/>
              <a:buChar char="–"/>
            </a:pPr>
            <a:r>
              <a:rPr lang="en-US" smtClean="0">
                <a:latin typeface="Arial" charset="0"/>
                <a:cs typeface="Arial" charset="0"/>
              </a:rPr>
              <a:t>What employees can do with their own mobile devices at work</a:t>
            </a:r>
          </a:p>
          <a:p>
            <a:pPr marL="396875" lvl="1" indent="-396875">
              <a:buFont typeface="Arial" charset="0"/>
              <a:buChar char="–"/>
            </a:pPr>
            <a:r>
              <a:rPr lang="en-US" smtClean="0">
                <a:latin typeface="Arial" charset="0"/>
                <a:cs typeface="Arial" charset="0"/>
              </a:rPr>
              <a:t>What non-organizational activities employees can take with employee-owned equipment</a:t>
            </a:r>
          </a:p>
          <a:p>
            <a:pPr>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822325" y="365125"/>
            <a:ext cx="7521575" cy="1006475"/>
          </a:xfrm>
        </p:spPr>
        <p:txBody>
          <a:bodyPr/>
          <a:lstStyle/>
          <a:p>
            <a:r>
              <a:rPr lang="en-US" dirty="0" smtClean="0">
                <a:latin typeface="Arial" charset="0"/>
                <a:cs typeface="Arial" charset="0"/>
              </a:rPr>
              <a:t>“We Have to Design It for Privacy and Security.”</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8195" name="Content Placeholder 2"/>
          <p:cNvSpPr>
            <a:spLocks noGrp="1"/>
          </p:cNvSpPr>
          <p:nvPr>
            <p:ph idx="1"/>
          </p:nvPr>
        </p:nvSpPr>
        <p:spPr>
          <a:xfrm>
            <a:off x="822325" y="1600200"/>
            <a:ext cx="7521575" cy="3124200"/>
          </a:xfrm>
        </p:spPr>
        <p:txBody>
          <a:bodyPr/>
          <a:lstStyle/>
          <a:p>
            <a:pPr>
              <a:buFont typeface="Arial" charset="0"/>
              <a:buChar char="•"/>
            </a:pPr>
            <a:r>
              <a:rPr lang="en-US" dirty="0" smtClean="0">
                <a:latin typeface="Arial" charset="0"/>
                <a:cs typeface="Arial" charset="0"/>
              </a:rPr>
              <a:t>Tension between Maggie and </a:t>
            </a:r>
            <a:r>
              <a:rPr lang="en-US" dirty="0" err="1" smtClean="0">
                <a:latin typeface="Arial" charset="0"/>
                <a:cs typeface="Arial" charset="0"/>
              </a:rPr>
              <a:t>Ajit</a:t>
            </a:r>
            <a:r>
              <a:rPr lang="en-US" dirty="0" smtClean="0">
                <a:latin typeface="Arial" charset="0"/>
                <a:cs typeface="Arial" charset="0"/>
              </a:rPr>
              <a:t> regarding terminology to use with Dr. Flores</a:t>
            </a:r>
          </a:p>
          <a:p>
            <a:pPr>
              <a:buFont typeface="Arial" charset="0"/>
              <a:buChar char="•"/>
            </a:pPr>
            <a:r>
              <a:rPr lang="en-US" dirty="0" smtClean="0">
                <a:latin typeface="Arial" charset="0"/>
                <a:cs typeface="Arial" charset="0"/>
              </a:rPr>
              <a:t>Common problem for techies when talking with business professionals</a:t>
            </a:r>
          </a:p>
          <a:p>
            <a:pPr marL="966788" lvl="1" indent="-449263">
              <a:buFont typeface="Arial" charset="0"/>
              <a:buChar char="–"/>
            </a:pPr>
            <a:r>
              <a:rPr lang="en-US" dirty="0" smtClean="0">
                <a:latin typeface="Arial" charset="0"/>
                <a:cs typeface="Arial" charset="0"/>
              </a:rPr>
              <a:t>Use too much technical language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r>
              <a:rPr lang="en-US" smtClean="0">
                <a:latin typeface="Arial" charset="0"/>
                <a:cs typeface="Arial" charset="0"/>
              </a:rPr>
              <a:t>Security Safeguards as They Relate to the Five IS Components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4035" name="Picture 2"/>
          <p:cNvPicPr>
            <a:picLocks noChangeAspect="1" noChangeArrowheads="1"/>
          </p:cNvPicPr>
          <p:nvPr/>
        </p:nvPicPr>
        <p:blipFill>
          <a:blip r:embed="rId2" cstate="print"/>
          <a:srcRect/>
          <a:stretch>
            <a:fillRect/>
          </a:stretch>
        </p:blipFill>
        <p:spPr bwMode="auto">
          <a:xfrm>
            <a:off x="838200" y="1581150"/>
            <a:ext cx="75438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marL="692150" indent="-692150"/>
            <a:r>
              <a:rPr lang="en-US" smtClean="0">
                <a:latin typeface="Arial" charset="0"/>
                <a:cs typeface="Arial" charset="0"/>
              </a:rPr>
              <a:t>Q5: How Can Technical Safeguards </a:t>
            </a:r>
            <a:br>
              <a:rPr lang="en-US" smtClean="0">
                <a:latin typeface="Arial" charset="0"/>
                <a:cs typeface="Arial" charset="0"/>
              </a:rPr>
            </a:br>
            <a:r>
              <a:rPr lang="en-US" smtClean="0">
                <a:latin typeface="Arial" charset="0"/>
                <a:cs typeface="Arial" charset="0"/>
              </a:rPr>
              <a:t>Protect Against Security Threats?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5059" name="Picture 2"/>
          <p:cNvPicPr>
            <a:picLocks noChangeAspect="1" noChangeArrowheads="1"/>
          </p:cNvPicPr>
          <p:nvPr/>
        </p:nvPicPr>
        <p:blipFill>
          <a:blip r:embed="rId3" cstate="print"/>
          <a:srcRect/>
          <a:stretch>
            <a:fillRect/>
          </a:stretch>
        </p:blipFill>
        <p:spPr bwMode="auto">
          <a:xfrm>
            <a:off x="990600" y="1587500"/>
            <a:ext cx="7239000" cy="387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latin typeface="Arial" charset="0"/>
                <a:cs typeface="Arial" charset="0"/>
              </a:rPr>
              <a:t>Essence of HTTPS (SSL or TLS)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7107" name="Picture 2"/>
          <p:cNvPicPr>
            <a:picLocks noChangeAspect="1" noChangeArrowheads="1"/>
          </p:cNvPicPr>
          <p:nvPr/>
        </p:nvPicPr>
        <p:blipFill>
          <a:blip r:embed="rId3" cstate="print"/>
          <a:srcRect/>
          <a:stretch>
            <a:fillRect/>
          </a:stretch>
        </p:blipFill>
        <p:spPr bwMode="auto">
          <a:xfrm>
            <a:off x="914400" y="1666875"/>
            <a:ext cx="731520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latin typeface="Arial" charset="0"/>
                <a:cs typeface="Arial" charset="0"/>
              </a:rPr>
              <a:t>Firewalls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9155" name="Picture 2"/>
          <p:cNvPicPr>
            <a:picLocks noChangeAspect="1" noChangeArrowheads="1"/>
          </p:cNvPicPr>
          <p:nvPr/>
        </p:nvPicPr>
        <p:blipFill>
          <a:blip r:embed="rId3" cstate="print"/>
          <a:srcRect/>
          <a:stretch>
            <a:fillRect/>
          </a:stretch>
        </p:blipFill>
        <p:spPr bwMode="auto">
          <a:xfrm>
            <a:off x="1143000" y="1550988"/>
            <a:ext cx="7010400" cy="384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Malware Types and Spyware and Adware Symptoms</a:t>
            </a:r>
          </a:p>
        </p:txBody>
      </p:sp>
      <p:sp>
        <p:nvSpPr>
          <p:cNvPr id="51202" name="Content Placeholder 1"/>
          <p:cNvSpPr>
            <a:spLocks noGrp="1"/>
          </p:cNvSpPr>
          <p:nvPr>
            <p:ph idx="1"/>
          </p:nvPr>
        </p:nvSpPr>
        <p:spPr>
          <a:xfrm>
            <a:off x="822325" y="1676400"/>
            <a:ext cx="2747963" cy="2819400"/>
          </a:xfrm>
        </p:spPr>
        <p:txBody>
          <a:bodyPr/>
          <a:lstStyle/>
          <a:p>
            <a:pPr marL="241300" indent="-241300">
              <a:buFont typeface="Arial" charset="0"/>
              <a:buChar char="•"/>
            </a:pPr>
            <a:r>
              <a:rPr lang="en-US" sz="2400" b="1" smtClean="0">
                <a:latin typeface="Arial" charset="0"/>
                <a:cs typeface="Arial" charset="0"/>
              </a:rPr>
              <a:t>Viruses</a:t>
            </a:r>
          </a:p>
          <a:p>
            <a:pPr marL="627063" lvl="1" indent="-457200">
              <a:buClrTx/>
              <a:buFont typeface="Wingdings" pitchFamily="2" charset="2"/>
              <a:buChar char="Ø"/>
            </a:pPr>
            <a:r>
              <a:rPr lang="en-US" sz="2400" smtClean="0">
                <a:latin typeface="Arial" charset="0"/>
                <a:cs typeface="Arial" charset="0"/>
              </a:rPr>
              <a:t>Payload</a:t>
            </a:r>
          </a:p>
          <a:p>
            <a:pPr marL="627063" lvl="1" indent="-457200">
              <a:buClrTx/>
              <a:buFont typeface="Wingdings" pitchFamily="2" charset="2"/>
              <a:buChar char="Ø"/>
            </a:pPr>
            <a:r>
              <a:rPr lang="en-US" sz="2400" smtClean="0">
                <a:latin typeface="Arial" charset="0"/>
                <a:cs typeface="Arial" charset="0"/>
              </a:rPr>
              <a:t>Trojan horses</a:t>
            </a:r>
          </a:p>
          <a:p>
            <a:pPr marL="627063" lvl="1" indent="-457200">
              <a:buClrTx/>
              <a:buFont typeface="Wingdings" pitchFamily="2" charset="2"/>
              <a:buChar char="Ø"/>
            </a:pPr>
            <a:r>
              <a:rPr lang="en-US" sz="2400" smtClean="0">
                <a:latin typeface="Arial" charset="0"/>
                <a:cs typeface="Arial" charset="0"/>
              </a:rPr>
              <a:t>Worms</a:t>
            </a:r>
          </a:p>
          <a:p>
            <a:pPr marL="627063" lvl="1" indent="-457200">
              <a:buClrTx/>
              <a:buFont typeface="Wingdings" pitchFamily="2" charset="2"/>
              <a:buChar char="Ø"/>
            </a:pPr>
            <a:r>
              <a:rPr lang="en-US" sz="2400" smtClean="0">
                <a:latin typeface="Arial" charset="0"/>
                <a:cs typeface="Arial" charset="0"/>
              </a:rPr>
              <a:t>Beacons</a:t>
            </a:r>
          </a:p>
        </p:txBody>
      </p:sp>
      <p:sp>
        <p:nvSpPr>
          <p:cNvPr id="51203" name="TextBox 3"/>
          <p:cNvSpPr txBox="1">
            <a:spLocks noChangeArrowheads="1"/>
          </p:cNvSpPr>
          <p:nvPr/>
        </p:nvSpPr>
        <p:spPr bwMode="auto">
          <a:xfrm>
            <a:off x="3657600" y="1600200"/>
            <a:ext cx="4659313" cy="461963"/>
          </a:xfrm>
          <a:prstGeom prst="rect">
            <a:avLst/>
          </a:prstGeom>
          <a:noFill/>
          <a:ln w="9525">
            <a:noFill/>
            <a:miter lim="800000"/>
            <a:headEnd/>
            <a:tailEnd/>
          </a:ln>
        </p:spPr>
        <p:txBody>
          <a:bodyPr>
            <a:spAutoFit/>
          </a:bodyPr>
          <a:lstStyle/>
          <a:p>
            <a:r>
              <a:rPr lang="en-US" sz="2400" b="1"/>
              <a:t>Spyware &amp; Adware Symptoms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1205" name="Picture 2"/>
          <p:cNvPicPr>
            <a:picLocks noChangeAspect="1" noChangeArrowheads="1"/>
          </p:cNvPicPr>
          <p:nvPr/>
        </p:nvPicPr>
        <p:blipFill>
          <a:blip r:embed="rId3" cstate="print"/>
          <a:srcRect/>
          <a:stretch>
            <a:fillRect/>
          </a:stretch>
        </p:blipFill>
        <p:spPr bwMode="auto">
          <a:xfrm>
            <a:off x="3475038" y="2100263"/>
            <a:ext cx="4830762" cy="26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a:xfrm>
            <a:off x="822325" y="365125"/>
            <a:ext cx="7521575" cy="1006475"/>
          </a:xfrm>
        </p:spPr>
        <p:txBody>
          <a:bodyPr/>
          <a:lstStyle/>
          <a:p>
            <a:r>
              <a:rPr lang="en-US" smtClean="0">
                <a:latin typeface="Arial" charset="0"/>
                <a:cs typeface="Arial" charset="0"/>
              </a:rPr>
              <a:t>Malware Safeguards</a:t>
            </a:r>
          </a:p>
        </p:txBody>
      </p:sp>
      <p:sp>
        <p:nvSpPr>
          <p:cNvPr id="2" name="Content Placeholder 1"/>
          <p:cNvSpPr>
            <a:spLocks noGrp="1"/>
          </p:cNvSpPr>
          <p:nvPr>
            <p:ph idx="1"/>
          </p:nvPr>
        </p:nvSpPr>
        <p:spPr/>
        <p:txBody>
          <a:bodyPr>
            <a:normAutofit fontScale="92500"/>
          </a:bodyPr>
          <a:lstStyle/>
          <a:p>
            <a:pPr marL="409575" indent="-409575">
              <a:buFont typeface="+mj-lt"/>
              <a:buAutoNum type="arabicPeriod"/>
              <a:defRPr/>
            </a:pPr>
            <a:r>
              <a:rPr lang="en-US" dirty="0"/>
              <a:t>A</a:t>
            </a:r>
            <a:r>
              <a:rPr lang="en-US" dirty="0" smtClean="0"/>
              <a:t>ntivirus </a:t>
            </a:r>
            <a:r>
              <a:rPr lang="en-US" dirty="0"/>
              <a:t>and antispyware </a:t>
            </a:r>
            <a:r>
              <a:rPr lang="en-US" dirty="0" smtClean="0"/>
              <a:t>programs</a:t>
            </a:r>
          </a:p>
          <a:p>
            <a:pPr marL="409575" indent="-409575">
              <a:buFont typeface="+mj-lt"/>
              <a:buAutoNum type="arabicPeriod"/>
              <a:defRPr/>
            </a:pPr>
            <a:r>
              <a:rPr lang="en-US" smtClean="0"/>
              <a:t>Scan frequently</a:t>
            </a:r>
            <a:endParaRPr lang="en-US" dirty="0" smtClean="0"/>
          </a:p>
          <a:p>
            <a:pPr marL="409575" indent="-409575">
              <a:buFont typeface="+mj-lt"/>
              <a:buAutoNum type="arabicPeriod"/>
              <a:defRPr/>
            </a:pPr>
            <a:r>
              <a:rPr lang="en-US" dirty="0"/>
              <a:t>Update malware </a:t>
            </a:r>
            <a:r>
              <a:rPr lang="en-US" dirty="0" smtClean="0"/>
              <a:t>definitions</a:t>
            </a:r>
          </a:p>
          <a:p>
            <a:pPr marL="409575" indent="-409575">
              <a:buFont typeface="+mj-lt"/>
              <a:buAutoNum type="arabicPeriod"/>
              <a:defRPr/>
            </a:pPr>
            <a:r>
              <a:rPr lang="en-US" dirty="0"/>
              <a:t>Open email attachments only from known </a:t>
            </a:r>
            <a:r>
              <a:rPr lang="en-US" dirty="0" smtClean="0"/>
              <a:t>sources</a:t>
            </a:r>
          </a:p>
          <a:p>
            <a:pPr marL="409575" indent="-409575">
              <a:buFont typeface="+mj-lt"/>
              <a:buAutoNum type="arabicPeriod"/>
              <a:defRPr/>
            </a:pPr>
            <a:r>
              <a:rPr lang="en-US" dirty="0" smtClean="0"/>
              <a:t>Install </a:t>
            </a:r>
            <a:r>
              <a:rPr lang="en-US" dirty="0"/>
              <a:t>software </a:t>
            </a:r>
            <a:r>
              <a:rPr lang="en-US" dirty="0" smtClean="0"/>
              <a:t>updates</a:t>
            </a:r>
          </a:p>
          <a:p>
            <a:pPr marL="409575" indent="-409575">
              <a:buFont typeface="+mj-lt"/>
              <a:buAutoNum type="arabicPeriod"/>
              <a:defRPr/>
            </a:pPr>
            <a:r>
              <a:rPr lang="en-US" dirty="0"/>
              <a:t>Browse </a:t>
            </a:r>
            <a:r>
              <a:rPr lang="en-US" dirty="0" smtClean="0"/>
              <a:t>only </a:t>
            </a:r>
            <a:r>
              <a:rPr lang="en-US" dirty="0"/>
              <a:t>reputable Internet neighborhoods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a:xfrm>
            <a:off x="822325" y="365125"/>
            <a:ext cx="7521575" cy="1006475"/>
          </a:xfrm>
        </p:spPr>
        <p:txBody>
          <a:bodyPr/>
          <a:lstStyle/>
          <a:p>
            <a:r>
              <a:rPr lang="en-US" smtClean="0">
                <a:latin typeface="Arial" charset="0"/>
                <a:cs typeface="Arial" charset="0"/>
              </a:rPr>
              <a:t>Design for Secure Applications</a:t>
            </a:r>
          </a:p>
        </p:txBody>
      </p:sp>
      <p:sp>
        <p:nvSpPr>
          <p:cNvPr id="2" name="Content Placeholder 1"/>
          <p:cNvSpPr>
            <a:spLocks noGrp="1"/>
          </p:cNvSpPr>
          <p:nvPr>
            <p:ph idx="1"/>
          </p:nvPr>
        </p:nvSpPr>
        <p:spPr>
          <a:xfrm>
            <a:off x="822325" y="1600200"/>
            <a:ext cx="7521575" cy="3276600"/>
          </a:xfrm>
        </p:spPr>
        <p:txBody>
          <a:bodyPr>
            <a:normAutofit fontScale="92500" lnSpcReduction="20000"/>
          </a:bodyPr>
          <a:lstStyle/>
          <a:p>
            <a:pPr marL="222250" indent="-222250">
              <a:defRPr/>
            </a:pPr>
            <a:r>
              <a:rPr lang="en-US" b="1" dirty="0" smtClean="0"/>
              <a:t>SQL </a:t>
            </a:r>
            <a:r>
              <a:rPr lang="en-US" b="1" dirty="0"/>
              <a:t>injection </a:t>
            </a:r>
            <a:r>
              <a:rPr lang="en-US" b="1" dirty="0" smtClean="0"/>
              <a:t>attack</a:t>
            </a:r>
            <a:r>
              <a:rPr lang="en-US" dirty="0" smtClean="0"/>
              <a:t> </a:t>
            </a:r>
          </a:p>
          <a:p>
            <a:pPr lvl="1">
              <a:defRPr/>
            </a:pPr>
            <a:r>
              <a:rPr lang="en-US" dirty="0" smtClean="0"/>
              <a:t>Occurs when user </a:t>
            </a:r>
            <a:r>
              <a:rPr lang="en-US" dirty="0"/>
              <a:t>enters </a:t>
            </a:r>
            <a:r>
              <a:rPr lang="en-US" dirty="0" smtClean="0"/>
              <a:t>SQL </a:t>
            </a:r>
            <a:r>
              <a:rPr lang="en-US" dirty="0"/>
              <a:t>statement into a form </a:t>
            </a:r>
            <a:r>
              <a:rPr lang="en-US" dirty="0" smtClean="0"/>
              <a:t>instead of a name or </a:t>
            </a:r>
            <a:r>
              <a:rPr lang="en-US" dirty="0"/>
              <a:t>other </a:t>
            </a:r>
            <a:r>
              <a:rPr lang="en-US" dirty="0" smtClean="0"/>
              <a:t>data </a:t>
            </a:r>
          </a:p>
          <a:p>
            <a:pPr marL="555625" lvl="1" indent="-222250">
              <a:defRPr/>
            </a:pPr>
            <a:r>
              <a:rPr lang="en-US" dirty="0" smtClean="0"/>
              <a:t>Accepted </a:t>
            </a:r>
            <a:r>
              <a:rPr lang="en-US" dirty="0"/>
              <a:t>code </a:t>
            </a:r>
            <a:r>
              <a:rPr lang="en-US" dirty="0" smtClean="0"/>
              <a:t>becomes </a:t>
            </a:r>
            <a:r>
              <a:rPr lang="en-US" dirty="0"/>
              <a:t>part </a:t>
            </a:r>
            <a:r>
              <a:rPr lang="en-US" dirty="0" smtClean="0"/>
              <a:t>of </a:t>
            </a:r>
            <a:r>
              <a:rPr lang="en-US" dirty="0"/>
              <a:t>database </a:t>
            </a:r>
            <a:r>
              <a:rPr lang="en-US" dirty="0" smtClean="0"/>
              <a:t>commands issued</a:t>
            </a:r>
          </a:p>
          <a:p>
            <a:pPr marL="555625" lvl="1" indent="-222250">
              <a:defRPr/>
            </a:pPr>
            <a:r>
              <a:rPr lang="en-US" dirty="0" smtClean="0"/>
              <a:t>Improper </a:t>
            </a:r>
            <a:r>
              <a:rPr lang="en-US" dirty="0"/>
              <a:t>data </a:t>
            </a:r>
            <a:r>
              <a:rPr lang="en-US" dirty="0" smtClean="0"/>
              <a:t>disclosure, </a:t>
            </a:r>
            <a:r>
              <a:rPr lang="en-US" dirty="0"/>
              <a:t>data </a:t>
            </a:r>
            <a:r>
              <a:rPr lang="en-US" dirty="0" smtClean="0"/>
              <a:t>damage and </a:t>
            </a:r>
            <a:r>
              <a:rPr lang="en-US" dirty="0"/>
              <a:t>loss </a:t>
            </a:r>
            <a:r>
              <a:rPr lang="en-US" dirty="0" smtClean="0"/>
              <a:t>possible</a:t>
            </a:r>
          </a:p>
          <a:p>
            <a:pPr marL="555625" lvl="1" indent="-222250">
              <a:defRPr/>
            </a:pPr>
            <a:r>
              <a:rPr lang="en-US" dirty="0" smtClean="0"/>
              <a:t>Well </a:t>
            </a:r>
            <a:r>
              <a:rPr lang="en-US" dirty="0"/>
              <a:t>designed </a:t>
            </a:r>
            <a:r>
              <a:rPr lang="en-US" dirty="0" smtClean="0"/>
              <a:t>applications make injections ineffective</a:t>
            </a:r>
            <a:endParaRPr lang="en-US" dirty="0"/>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2"/>
          <p:cNvSpPr>
            <a:spLocks noGrp="1"/>
          </p:cNvSpPr>
          <p:nvPr>
            <p:ph type="title"/>
          </p:nvPr>
        </p:nvSpPr>
        <p:spPr>
          <a:xfrm>
            <a:off x="822325" y="365125"/>
            <a:ext cx="7521575" cy="1006475"/>
          </a:xfrm>
        </p:spPr>
        <p:txBody>
          <a:bodyPr/>
          <a:lstStyle/>
          <a:p>
            <a:r>
              <a:rPr lang="en-US" sz="2800" dirty="0" err="1" smtClean="0">
                <a:latin typeface="Arial" charset="0"/>
                <a:cs typeface="Arial" charset="0"/>
              </a:rPr>
              <a:t>InClass</a:t>
            </a:r>
            <a:r>
              <a:rPr lang="en-US" sz="2800" dirty="0" smtClean="0">
                <a:latin typeface="Arial" charset="0"/>
                <a:cs typeface="Arial" charset="0"/>
              </a:rPr>
              <a:t> Exercise 12: Phishing for Credit Cards, Identifying Numbers, Bank Accounts</a:t>
            </a:r>
          </a:p>
        </p:txBody>
      </p:sp>
      <p:sp>
        <p:nvSpPr>
          <p:cNvPr id="57346" name="Content Placeholder 2"/>
          <p:cNvSpPr>
            <a:spLocks noGrp="1"/>
          </p:cNvSpPr>
          <p:nvPr>
            <p:ph idx="1"/>
          </p:nvPr>
        </p:nvSpPr>
        <p:spPr>
          <a:xfrm>
            <a:off x="822325" y="1524000"/>
            <a:ext cx="7521575" cy="3886200"/>
          </a:xfrm>
        </p:spPr>
        <p:txBody>
          <a:bodyPr/>
          <a:lstStyle/>
          <a:p>
            <a:pPr marL="277813" indent="-277813">
              <a:buFont typeface="Arial" charset="0"/>
              <a:buChar char="•"/>
            </a:pPr>
            <a:r>
              <a:rPr lang="en-US" smtClean="0">
                <a:latin typeface="Arial" charset="0"/>
                <a:cs typeface="Arial" charset="0"/>
              </a:rPr>
              <a:t>In this exercise, you and a group of your fellow students will investigate phishing attacks. </a:t>
            </a:r>
          </a:p>
          <a:p>
            <a:pPr marL="277813" indent="-277813">
              <a:buFont typeface="Arial" charset="0"/>
              <a:buChar char="•"/>
            </a:pPr>
            <a:r>
              <a:rPr lang="en-US" smtClean="0">
                <a:latin typeface="Arial" charset="0"/>
                <a:cs typeface="Arial" charset="0"/>
              </a:rPr>
              <a:t>Search the Web for phishing, be aware that your search may bring the attention of an active phisher. </a:t>
            </a:r>
          </a:p>
          <a:p>
            <a:pPr marL="277813" indent="-277813">
              <a:buFont typeface="Arial" charset="0"/>
              <a:buChar char="•"/>
            </a:pPr>
            <a:r>
              <a:rPr lang="en-US" smtClean="0">
                <a:latin typeface="Arial" charset="0"/>
                <a:cs typeface="Arial" charset="0"/>
              </a:rPr>
              <a:t>Therefore, do not give any data to any site that you visit as part of this exercise!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marL="738188" indent="-738188"/>
            <a:r>
              <a:rPr lang="en-US" smtClean="0">
                <a:latin typeface="Arial" charset="0"/>
                <a:cs typeface="Arial" charset="0"/>
              </a:rPr>
              <a:t>Q6: How Can Data Safeguards Protect</a:t>
            </a:r>
            <a:br>
              <a:rPr lang="en-US" smtClean="0">
                <a:latin typeface="Arial" charset="0"/>
                <a:cs typeface="Arial" charset="0"/>
              </a:rPr>
            </a:br>
            <a:r>
              <a:rPr lang="en-US" smtClean="0">
                <a:latin typeface="Arial" charset="0"/>
                <a:cs typeface="Arial" charset="0"/>
              </a:rPr>
              <a:t>Against Security Threats?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9395" name="Picture 2"/>
          <p:cNvPicPr>
            <a:picLocks noChangeAspect="1" noChangeArrowheads="1"/>
          </p:cNvPicPr>
          <p:nvPr/>
        </p:nvPicPr>
        <p:blipFill>
          <a:blip r:embed="rId3" cstate="print"/>
          <a:srcRect/>
          <a:stretch>
            <a:fillRect/>
          </a:stretch>
        </p:blipFill>
        <p:spPr bwMode="auto">
          <a:xfrm>
            <a:off x="1524000" y="1484313"/>
            <a:ext cx="6096000" cy="379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22325" y="990600"/>
            <a:ext cx="2682875" cy="3124200"/>
          </a:xfrm>
        </p:spPr>
        <p:txBody>
          <a:bodyPr/>
          <a:lstStyle/>
          <a:p>
            <a:r>
              <a:rPr lang="en-US" sz="2800" smtClean="0">
                <a:latin typeface="Arial" charset="0"/>
                <a:cs typeface="Arial" charset="0"/>
              </a:rPr>
              <a:t>Q7: </a:t>
            </a:r>
            <a:br>
              <a:rPr lang="en-US" sz="2800" smtClean="0">
                <a:latin typeface="Arial" charset="0"/>
                <a:cs typeface="Arial" charset="0"/>
              </a:rPr>
            </a:br>
            <a:r>
              <a:rPr lang="en-US" sz="2800" smtClean="0">
                <a:latin typeface="Arial" charset="0"/>
                <a:cs typeface="Arial" charset="0"/>
              </a:rPr>
              <a:t>How can Human Safeguards</a:t>
            </a:r>
            <a:br>
              <a:rPr lang="en-US" sz="2800" smtClean="0">
                <a:latin typeface="Arial" charset="0"/>
                <a:cs typeface="Arial" charset="0"/>
              </a:rPr>
            </a:br>
            <a:r>
              <a:rPr lang="en-US" sz="2800" smtClean="0">
                <a:latin typeface="Arial" charset="0"/>
                <a:cs typeface="Arial" charset="0"/>
              </a:rPr>
              <a:t>Protect Against Security Threats?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1443" name="Picture 2"/>
          <p:cNvPicPr>
            <a:picLocks noChangeAspect="1" noChangeArrowheads="1"/>
          </p:cNvPicPr>
          <p:nvPr/>
        </p:nvPicPr>
        <p:blipFill>
          <a:blip r:embed="rId3" cstate="print"/>
          <a:srcRect/>
          <a:stretch>
            <a:fillRect/>
          </a:stretch>
        </p:blipFill>
        <p:spPr bwMode="auto">
          <a:xfrm>
            <a:off x="3451225" y="304800"/>
            <a:ext cx="5083175" cy="574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4"/>
          <p:cNvSpPr>
            <a:spLocks noGrp="1"/>
          </p:cNvSpPr>
          <p:nvPr>
            <p:ph type="title"/>
          </p:nvPr>
        </p:nvSpPr>
        <p:spPr/>
        <p:txBody>
          <a:bodyPr/>
          <a:lstStyle/>
          <a:p>
            <a:r>
              <a:rPr lang="en-US" smtClean="0">
                <a:latin typeface="Arial" charset="0"/>
                <a:cs typeface="Arial" charset="0"/>
              </a:rPr>
              <a:t>PRIDE Design for Security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0243" name="Picture 2"/>
          <p:cNvPicPr>
            <a:picLocks noChangeAspect="1" noChangeArrowheads="1"/>
          </p:cNvPicPr>
          <p:nvPr/>
        </p:nvPicPr>
        <p:blipFill>
          <a:blip r:embed="rId3" cstate="print"/>
          <a:srcRect/>
          <a:stretch>
            <a:fillRect/>
          </a:stretch>
        </p:blipFill>
        <p:spPr bwMode="auto">
          <a:xfrm>
            <a:off x="838200" y="1600200"/>
            <a:ext cx="7467600" cy="39195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a:xfrm>
            <a:off x="822325" y="365125"/>
            <a:ext cx="7521575" cy="1006475"/>
          </a:xfrm>
        </p:spPr>
        <p:txBody>
          <a:bodyPr/>
          <a:lstStyle/>
          <a:p>
            <a:r>
              <a:rPr lang="en-US" smtClean="0">
                <a:latin typeface="Arial" charset="0"/>
                <a:cs typeface="Arial" charset="0"/>
              </a:rPr>
              <a:t>Account Administration</a:t>
            </a:r>
          </a:p>
        </p:txBody>
      </p:sp>
      <p:sp>
        <p:nvSpPr>
          <p:cNvPr id="2" name="Content Placeholder 1"/>
          <p:cNvSpPr>
            <a:spLocks noGrp="1"/>
          </p:cNvSpPr>
          <p:nvPr>
            <p:ph idx="1"/>
          </p:nvPr>
        </p:nvSpPr>
        <p:spPr/>
        <p:txBody>
          <a:bodyPr>
            <a:normAutofit lnSpcReduction="10000"/>
          </a:bodyPr>
          <a:lstStyle/>
          <a:p>
            <a:pPr marL="288925" indent="-288925">
              <a:defRPr/>
            </a:pPr>
            <a:r>
              <a:rPr lang="en-US" dirty="0" smtClean="0"/>
              <a:t>Account </a:t>
            </a:r>
            <a:r>
              <a:rPr lang="en-US" dirty="0"/>
              <a:t>Management</a:t>
            </a:r>
          </a:p>
          <a:p>
            <a:pPr marL="793750" lvl="1" indent="-504825">
              <a:buClrTx/>
              <a:buFont typeface="Wingdings" pitchFamily="2" charset="2"/>
              <a:buChar char="Ø"/>
              <a:defRPr/>
            </a:pPr>
            <a:r>
              <a:rPr lang="en-US" dirty="0"/>
              <a:t>S</a:t>
            </a:r>
            <a:r>
              <a:rPr lang="en-US" dirty="0" smtClean="0"/>
              <a:t>tandards for new user </a:t>
            </a:r>
            <a:r>
              <a:rPr lang="en-US" dirty="0"/>
              <a:t>accounts, </a:t>
            </a:r>
            <a:r>
              <a:rPr lang="en-US" dirty="0" smtClean="0"/>
              <a:t> modification of account </a:t>
            </a:r>
            <a:r>
              <a:rPr lang="en-US" dirty="0"/>
              <a:t>permissions, </a:t>
            </a:r>
            <a:r>
              <a:rPr lang="en-US" dirty="0" smtClean="0"/>
              <a:t>removal </a:t>
            </a:r>
            <a:r>
              <a:rPr lang="en-US" dirty="0"/>
              <a:t>of unneeded </a:t>
            </a:r>
            <a:r>
              <a:rPr lang="en-US" dirty="0" smtClean="0"/>
              <a:t>accounts</a:t>
            </a:r>
          </a:p>
          <a:p>
            <a:pPr marL="288925" indent="-288925">
              <a:defRPr/>
            </a:pPr>
            <a:r>
              <a:rPr lang="en-US" dirty="0" smtClean="0"/>
              <a:t>Password Management</a:t>
            </a:r>
          </a:p>
          <a:p>
            <a:pPr marL="746125" indent="-457200">
              <a:buFont typeface="Wingdings" pitchFamily="2" charset="2"/>
              <a:buChar char="Ø"/>
              <a:defRPr/>
            </a:pPr>
            <a:r>
              <a:rPr lang="en-US" dirty="0"/>
              <a:t>U</a:t>
            </a:r>
            <a:r>
              <a:rPr lang="en-US" dirty="0" smtClean="0"/>
              <a:t>sers </a:t>
            </a:r>
            <a:r>
              <a:rPr lang="en-US" dirty="0"/>
              <a:t>should change passwords </a:t>
            </a:r>
            <a:r>
              <a:rPr lang="en-US" dirty="0" smtClean="0"/>
              <a:t>frequently</a:t>
            </a:r>
          </a:p>
          <a:p>
            <a:pPr marL="241300" indent="-241300">
              <a:defRPr/>
            </a:pPr>
            <a:r>
              <a:rPr lang="en-US" dirty="0">
                <a:cs typeface="Arial" charset="0"/>
              </a:rPr>
              <a:t>Help Desk Policies</a:t>
            </a:r>
            <a:endParaRPr lang="en-US" dirty="0"/>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p:cNvSpPr>
            <a:spLocks noGrp="1"/>
          </p:cNvSpPr>
          <p:nvPr>
            <p:ph type="title"/>
          </p:nvPr>
        </p:nvSpPr>
        <p:spPr>
          <a:xfrm>
            <a:off x="822325" y="365125"/>
            <a:ext cx="7521575" cy="1006475"/>
          </a:xfrm>
        </p:spPr>
        <p:txBody>
          <a:bodyPr/>
          <a:lstStyle/>
          <a:p>
            <a:r>
              <a:rPr lang="en-US" smtClean="0">
                <a:latin typeface="Arial" charset="0"/>
                <a:cs typeface="Arial" charset="0"/>
              </a:rPr>
              <a:t>Sample Account Acknowledgment Form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5539" name="Picture 2"/>
          <p:cNvPicPr>
            <a:picLocks noChangeAspect="1" noChangeArrowheads="1"/>
          </p:cNvPicPr>
          <p:nvPr/>
        </p:nvPicPr>
        <p:blipFill>
          <a:blip r:embed="rId3" cstate="print"/>
          <a:srcRect/>
          <a:stretch>
            <a:fillRect/>
          </a:stretch>
        </p:blipFill>
        <p:spPr bwMode="auto">
          <a:xfrm>
            <a:off x="1192213" y="1558925"/>
            <a:ext cx="6656387" cy="362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Systems Procedures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67587" name="Picture 2"/>
          <p:cNvPicPr>
            <a:picLocks noChangeAspect="1" noChangeArrowheads="1"/>
          </p:cNvPicPr>
          <p:nvPr/>
        </p:nvPicPr>
        <p:blipFill>
          <a:blip r:embed="rId3" cstate="print"/>
          <a:srcRect/>
          <a:stretch>
            <a:fillRect/>
          </a:stretch>
        </p:blipFill>
        <p:spPr bwMode="auto">
          <a:xfrm>
            <a:off x="814388" y="1524000"/>
            <a:ext cx="75152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marL="746125" indent="-746125"/>
            <a:r>
              <a:rPr lang="en-US" smtClean="0">
                <a:latin typeface="Arial" charset="0"/>
                <a:cs typeface="Arial" charset="0"/>
              </a:rPr>
              <a:t>Q8: How Should Organizations</a:t>
            </a:r>
            <a:br>
              <a:rPr lang="en-US" smtClean="0">
                <a:latin typeface="Arial" charset="0"/>
                <a:cs typeface="Arial" charset="0"/>
              </a:rPr>
            </a:br>
            <a:r>
              <a:rPr lang="en-US" smtClean="0">
                <a:latin typeface="Arial" charset="0"/>
                <a:cs typeface="Arial" charset="0"/>
              </a:rPr>
              <a:t>Respond to Security Incidents?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69635" name="Picture 2"/>
          <p:cNvPicPr>
            <a:picLocks noChangeAspect="1" noChangeArrowheads="1"/>
          </p:cNvPicPr>
          <p:nvPr/>
        </p:nvPicPr>
        <p:blipFill>
          <a:blip r:embed="rId3" cstate="print"/>
          <a:srcRect/>
          <a:stretch>
            <a:fillRect/>
          </a:stretch>
        </p:blipFill>
        <p:spPr bwMode="auto">
          <a:xfrm>
            <a:off x="1905000" y="1604963"/>
            <a:ext cx="5105400" cy="349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2325" y="365125"/>
            <a:ext cx="7521575" cy="1006475"/>
          </a:xfrm>
        </p:spPr>
        <p:txBody>
          <a:bodyPr/>
          <a:lstStyle/>
          <a:p>
            <a:r>
              <a:rPr lang="en-US" smtClean="0">
                <a:latin typeface="Arial" charset="0"/>
                <a:cs typeface="Arial" charset="0"/>
              </a:rPr>
              <a:t>How Does the Knowledge in this</a:t>
            </a:r>
            <a:br>
              <a:rPr lang="en-US" smtClean="0">
                <a:latin typeface="Arial" charset="0"/>
                <a:cs typeface="Arial" charset="0"/>
              </a:rPr>
            </a:br>
            <a:r>
              <a:rPr lang="en-US" smtClean="0">
                <a:latin typeface="Arial" charset="0"/>
                <a:cs typeface="Arial" charset="0"/>
              </a:rPr>
              <a:t>Chapter Help You?</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71683" name="Content Placeholder 3"/>
          <p:cNvSpPr>
            <a:spLocks noGrp="1"/>
          </p:cNvSpPr>
          <p:nvPr>
            <p:ph idx="1"/>
          </p:nvPr>
        </p:nvSpPr>
        <p:spPr/>
        <p:txBody>
          <a:bodyPr/>
          <a:lstStyle/>
          <a:p>
            <a:pPr marL="228600" indent="-228600">
              <a:spcBef>
                <a:spcPct val="0"/>
              </a:spcBef>
              <a:buFont typeface="Arial" charset="0"/>
              <a:buChar char="•"/>
            </a:pPr>
            <a:r>
              <a:rPr lang="en-US" sz="2500" smtClean="0">
                <a:latin typeface="Arial" charset="0"/>
                <a:cs typeface="Arial" charset="0"/>
              </a:rPr>
              <a:t>Aware of threats to computer security as an individual, business professional and employee</a:t>
            </a:r>
          </a:p>
          <a:p>
            <a:pPr marL="228600" indent="-228600">
              <a:spcBef>
                <a:spcPct val="0"/>
              </a:spcBef>
              <a:buFont typeface="Arial" charset="0"/>
              <a:buChar char="•"/>
            </a:pPr>
            <a:r>
              <a:rPr lang="en-US" sz="2500" smtClean="0">
                <a:latin typeface="Arial" charset="0"/>
                <a:cs typeface="Arial" charset="0"/>
              </a:rPr>
              <a:t>Know trade-offs of loss risks and cost of safeguards</a:t>
            </a:r>
          </a:p>
          <a:p>
            <a:pPr marL="228600" indent="-228600">
              <a:spcBef>
                <a:spcPct val="0"/>
              </a:spcBef>
              <a:buFont typeface="Arial" charset="0"/>
              <a:buChar char="•"/>
            </a:pPr>
            <a:r>
              <a:rPr lang="en-US" sz="2500" smtClean="0">
                <a:latin typeface="Arial" charset="0"/>
                <a:cs typeface="Arial" charset="0"/>
              </a:rPr>
              <a:t>Ways to protect your computing devices and data</a:t>
            </a:r>
          </a:p>
          <a:p>
            <a:pPr marL="228600" indent="-228600">
              <a:spcBef>
                <a:spcPct val="0"/>
              </a:spcBef>
              <a:buFont typeface="Arial" charset="0"/>
              <a:buChar char="•"/>
            </a:pPr>
            <a:r>
              <a:rPr lang="en-US" sz="2500" smtClean="0">
                <a:latin typeface="Arial" charset="0"/>
                <a:cs typeface="Arial" charset="0"/>
              </a:rPr>
              <a:t>Understand technical, data, and human safeguards</a:t>
            </a:r>
          </a:p>
          <a:p>
            <a:pPr marL="228600" indent="-228600">
              <a:spcBef>
                <a:spcPct val="0"/>
              </a:spcBef>
              <a:buFont typeface="Arial" charset="0"/>
              <a:buChar char="•"/>
            </a:pPr>
            <a:r>
              <a:rPr lang="en-US" sz="2500" smtClean="0">
                <a:latin typeface="Arial" charset="0"/>
                <a:cs typeface="Arial" charset="0"/>
              </a:rPr>
              <a:t>Understand how organizations should respond to security incidents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822325" y="365125"/>
            <a:ext cx="7521575" cy="1006475"/>
          </a:xfrm>
        </p:spPr>
        <p:txBody>
          <a:bodyPr/>
          <a:lstStyle/>
          <a:p>
            <a:r>
              <a:rPr lang="en-US" smtClean="0">
                <a:latin typeface="Arial" charset="0"/>
                <a:cs typeface="Arial" charset="0"/>
              </a:rPr>
              <a:t>Guide: Metasecurity</a:t>
            </a:r>
          </a:p>
        </p:txBody>
      </p:sp>
      <p:sp>
        <p:nvSpPr>
          <p:cNvPr id="73730" name="Content Placeholder 1"/>
          <p:cNvSpPr>
            <a:spLocks noGrp="1"/>
          </p:cNvSpPr>
          <p:nvPr>
            <p:ph idx="1"/>
          </p:nvPr>
        </p:nvSpPr>
        <p:spPr>
          <a:xfrm>
            <a:off x="822325" y="1752600"/>
            <a:ext cx="7521575" cy="2438400"/>
          </a:xfrm>
        </p:spPr>
        <p:txBody>
          <a:bodyPr/>
          <a:lstStyle/>
          <a:p>
            <a:pPr>
              <a:buFont typeface="Arial" charset="0"/>
              <a:buChar char="•"/>
            </a:pPr>
            <a:r>
              <a:rPr lang="en-US" smtClean="0">
                <a:latin typeface="Arial" charset="0"/>
                <a:cs typeface="Arial" charset="0"/>
              </a:rPr>
              <a:t>What are the security problems?</a:t>
            </a:r>
          </a:p>
          <a:p>
            <a:pPr>
              <a:buFont typeface="Arial" charset="0"/>
              <a:buChar char="•"/>
            </a:pPr>
            <a:r>
              <a:rPr lang="en-US" smtClean="0">
                <a:latin typeface="Arial" charset="0"/>
                <a:cs typeface="Arial" charset="0"/>
              </a:rPr>
              <a:t>What are the </a:t>
            </a:r>
            <a:r>
              <a:rPr lang="en-US" smtClean="0">
                <a:latin typeface="Helvetica" pitchFamily="34" charset="0"/>
                <a:cs typeface="Arial" charset="0"/>
              </a:rPr>
              <a:t>managers’ responsibilities for controls over the security system?</a:t>
            </a:r>
          </a:p>
          <a:p>
            <a:pPr>
              <a:buFont typeface="Arial" charset="0"/>
              <a:buChar char="•"/>
            </a:pP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2"/>
          <p:cNvSpPr>
            <a:spLocks noGrp="1"/>
          </p:cNvSpPr>
          <p:nvPr>
            <p:ph type="title"/>
          </p:nvPr>
        </p:nvSpPr>
        <p:spPr>
          <a:xfrm>
            <a:off x="822325" y="365125"/>
            <a:ext cx="7521575" cy="1006475"/>
          </a:xfrm>
        </p:spPr>
        <p:txBody>
          <a:bodyPr/>
          <a:lstStyle/>
          <a:p>
            <a:r>
              <a:rPr lang="en-US" smtClean="0">
                <a:latin typeface="Arial" charset="0"/>
                <a:cs typeface="Arial" charset="0"/>
              </a:rPr>
              <a:t>Guide: The Final, Final Word</a:t>
            </a:r>
          </a:p>
        </p:txBody>
      </p:sp>
      <p:sp>
        <p:nvSpPr>
          <p:cNvPr id="2" name="Content Placeholder 1"/>
          <p:cNvSpPr>
            <a:spLocks noGrp="1"/>
          </p:cNvSpPr>
          <p:nvPr>
            <p:ph idx="1"/>
          </p:nvPr>
        </p:nvSpPr>
        <p:spPr>
          <a:xfrm>
            <a:off x="822325" y="1524000"/>
            <a:ext cx="7521575" cy="3429000"/>
          </a:xfrm>
        </p:spPr>
        <p:txBody>
          <a:bodyPr>
            <a:normAutofit lnSpcReduction="10000"/>
          </a:bodyPr>
          <a:lstStyle/>
          <a:p>
            <a:pPr marL="296863" indent="-296863">
              <a:defRPr/>
            </a:pPr>
            <a:r>
              <a:rPr lang="en-US" dirty="0"/>
              <a:t>Routine work will migrate to lower-labor-cost </a:t>
            </a:r>
            <a:r>
              <a:rPr lang="en-US" dirty="0" smtClean="0"/>
              <a:t>countries</a:t>
            </a:r>
          </a:p>
          <a:p>
            <a:pPr marL="296863" indent="-296863">
              <a:defRPr/>
            </a:pPr>
            <a:r>
              <a:rPr lang="en-US" b="1" dirty="0" smtClean="0"/>
              <a:t>Be a symbolic-analytic worker </a:t>
            </a:r>
          </a:p>
          <a:p>
            <a:pPr marL="685800" indent="-347663">
              <a:buFont typeface="Wingdings" pitchFamily="2" charset="2"/>
              <a:buChar char="Ø"/>
              <a:defRPr/>
            </a:pPr>
            <a:r>
              <a:rPr lang="en-US" dirty="0"/>
              <a:t>Abstract thinking </a:t>
            </a:r>
          </a:p>
          <a:p>
            <a:pPr marL="685800" indent="-347663">
              <a:buFont typeface="Wingdings" pitchFamily="2" charset="2"/>
              <a:buChar char="Ø"/>
              <a:defRPr/>
            </a:pPr>
            <a:r>
              <a:rPr lang="en-US" dirty="0" smtClean="0"/>
              <a:t>How </a:t>
            </a:r>
            <a:r>
              <a:rPr lang="en-US" dirty="0"/>
              <a:t>to experiment</a:t>
            </a:r>
          </a:p>
          <a:p>
            <a:pPr marL="685800" indent="-347663">
              <a:buFont typeface="Wingdings" pitchFamily="2" charset="2"/>
              <a:buChar char="Ø"/>
              <a:defRPr/>
            </a:pPr>
            <a:r>
              <a:rPr lang="en-US" dirty="0" smtClean="0"/>
              <a:t>Systems </a:t>
            </a:r>
            <a:r>
              <a:rPr lang="en-US" dirty="0"/>
              <a:t>thinking</a:t>
            </a:r>
          </a:p>
          <a:p>
            <a:pPr marL="685800" indent="-347663">
              <a:buFont typeface="Wingdings" pitchFamily="2" charset="2"/>
              <a:buChar char="Ø"/>
              <a:defRPr/>
            </a:pPr>
            <a:r>
              <a:rPr lang="en-US" dirty="0" smtClean="0"/>
              <a:t>Collaboration</a:t>
            </a:r>
            <a:endParaRPr lang="en-US" dirty="0"/>
          </a:p>
          <a:p>
            <a:pPr>
              <a:defRPr/>
            </a:pPr>
            <a:endParaRPr lang="en-US" dirty="0" smtClean="0"/>
          </a:p>
          <a:p>
            <a:pPr>
              <a:defRPr/>
            </a:pPr>
            <a:endParaRPr lang="en-US" dirty="0"/>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77826" name="Content Placeholder 2"/>
          <p:cNvSpPr>
            <a:spLocks noGrp="1"/>
          </p:cNvSpPr>
          <p:nvPr>
            <p:ph idx="1"/>
          </p:nvPr>
        </p:nvSpPr>
        <p:spPr/>
        <p:txBody>
          <a:bodyPr/>
          <a:lstStyle/>
          <a:p>
            <a:pPr marL="465138" indent="-465138">
              <a:buFont typeface="Arial" charset="0"/>
              <a:buNone/>
            </a:pPr>
            <a:r>
              <a:rPr lang="en-US" sz="2000" smtClean="0">
                <a:latin typeface="Arial" charset="0"/>
                <a:cs typeface="Arial" charset="0"/>
              </a:rPr>
              <a:t>Q1: What is the goal of information systems security?</a:t>
            </a:r>
          </a:p>
          <a:p>
            <a:pPr marL="465138" indent="-465138">
              <a:buFont typeface="Arial" charset="0"/>
              <a:buNone/>
            </a:pPr>
            <a:r>
              <a:rPr lang="en-US" sz="2000" smtClean="0">
                <a:latin typeface="Arial" charset="0"/>
                <a:cs typeface="Arial" charset="0"/>
              </a:rPr>
              <a:t>Q2: How big is the computer security problem?</a:t>
            </a:r>
          </a:p>
          <a:p>
            <a:pPr marL="465138" indent="-465138">
              <a:buFont typeface="Arial" charset="0"/>
              <a:buNone/>
            </a:pPr>
            <a:r>
              <a:rPr lang="en-US" sz="2000" smtClean="0">
                <a:latin typeface="Arial" charset="0"/>
                <a:cs typeface="Arial" charset="0"/>
              </a:rPr>
              <a:t>Q3: How should you respond to security threats?</a:t>
            </a:r>
          </a:p>
          <a:p>
            <a:pPr marL="465138" indent="-465138">
              <a:buFont typeface="Arial" charset="0"/>
              <a:buNone/>
            </a:pPr>
            <a:r>
              <a:rPr lang="en-US" sz="2000" smtClean="0">
                <a:latin typeface="Arial" charset="0"/>
                <a:cs typeface="Arial" charset="0"/>
              </a:rPr>
              <a:t>Q4: How should organizations respond to security threats?</a:t>
            </a:r>
          </a:p>
          <a:p>
            <a:pPr marL="465138" indent="-465138">
              <a:buFont typeface="Arial" charset="0"/>
              <a:buNone/>
            </a:pPr>
            <a:r>
              <a:rPr lang="en-US" sz="2000" smtClean="0">
                <a:latin typeface="Arial" charset="0"/>
                <a:cs typeface="Arial" charset="0"/>
              </a:rPr>
              <a:t>Q5: How can technical safeguards protect against security threats?</a:t>
            </a:r>
          </a:p>
          <a:p>
            <a:pPr marL="465138" indent="-465138">
              <a:buFont typeface="Arial" charset="0"/>
              <a:buNone/>
            </a:pPr>
            <a:r>
              <a:rPr lang="en-US" sz="2000" smtClean="0">
                <a:latin typeface="Arial" charset="0"/>
                <a:cs typeface="Arial" charset="0"/>
              </a:rPr>
              <a:t>Q6: How can data safeguards protect against security threats?</a:t>
            </a:r>
          </a:p>
          <a:p>
            <a:pPr marL="465138" indent="-465138">
              <a:buFont typeface="Arial" charset="0"/>
              <a:buNone/>
            </a:pPr>
            <a:r>
              <a:rPr lang="en-US" sz="2000" smtClean="0">
                <a:latin typeface="Arial" charset="0"/>
                <a:cs typeface="Arial" charset="0"/>
              </a:rPr>
              <a:t>Q7: How can human safeguards protect against security threats?</a:t>
            </a:r>
          </a:p>
          <a:p>
            <a:pPr marL="465138" indent="-465138">
              <a:buFont typeface="Arial" charset="0"/>
              <a:buNone/>
            </a:pPr>
            <a:r>
              <a:rPr lang="en-US" sz="2000" smtClean="0">
                <a:latin typeface="Arial" charset="0"/>
                <a:cs typeface="Arial" charset="0"/>
              </a:rPr>
              <a:t>Q8: How should organizations respond to security incidents?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822325" y="365125"/>
            <a:ext cx="7521575" cy="1006475"/>
          </a:xfrm>
        </p:spPr>
        <p:txBody>
          <a:bodyPr/>
          <a:lstStyle/>
          <a:p>
            <a:r>
              <a:rPr lang="en-US" smtClean="0">
                <a:latin typeface="Arial" charset="0"/>
                <a:cs typeface="Arial" charset="0"/>
              </a:rPr>
              <a:t>Case 12: </a:t>
            </a:r>
            <a:br>
              <a:rPr lang="en-US" smtClean="0">
                <a:latin typeface="Arial" charset="0"/>
                <a:cs typeface="Arial" charset="0"/>
              </a:rPr>
            </a:br>
            <a:r>
              <a:rPr lang="en-US" smtClean="0">
                <a:latin typeface="Arial" charset="0"/>
                <a:cs typeface="Arial" charset="0"/>
              </a:rPr>
              <a:t>Moore’s Law, One More Time …</a:t>
            </a:r>
          </a:p>
        </p:txBody>
      </p:sp>
      <p:sp>
        <p:nvSpPr>
          <p:cNvPr id="78850" name="Content Placeholder 2"/>
          <p:cNvSpPr>
            <a:spLocks noGrp="1"/>
          </p:cNvSpPr>
          <p:nvPr>
            <p:ph idx="1"/>
          </p:nvPr>
        </p:nvSpPr>
        <p:spPr>
          <a:xfrm>
            <a:off x="822325" y="1676400"/>
            <a:ext cx="7521575" cy="3352800"/>
          </a:xfrm>
        </p:spPr>
        <p:txBody>
          <a:bodyPr/>
          <a:lstStyle/>
          <a:p>
            <a:pPr marL="222250" indent="-222250">
              <a:buFont typeface="Arial" charset="0"/>
              <a:buChar char="•"/>
            </a:pPr>
            <a:r>
              <a:rPr lang="en-US" dirty="0" smtClean="0">
                <a:latin typeface="Arial" charset="0"/>
                <a:cs typeface="Arial" charset="0"/>
              </a:rPr>
              <a:t>Doubling CPU speed helps criminals</a:t>
            </a:r>
          </a:p>
          <a:p>
            <a:pPr marL="812800" lvl="1" indent="-457200">
              <a:buClrTx/>
              <a:buFont typeface="Wingdings" pitchFamily="2" charset="2"/>
              <a:buChar char="Ø"/>
            </a:pPr>
            <a:r>
              <a:rPr lang="en-US" dirty="0" smtClean="0">
                <a:latin typeface="Arial" charset="0"/>
                <a:cs typeface="Arial" charset="0"/>
              </a:rPr>
              <a:t>Enables more powerful password crackers</a:t>
            </a:r>
          </a:p>
          <a:p>
            <a:pPr marL="222250" indent="-222250">
              <a:buFont typeface="Arial" charset="0"/>
              <a:buChar char="•"/>
            </a:pPr>
            <a:r>
              <a:rPr lang="en-US" dirty="0" err="1" smtClean="0">
                <a:latin typeface="Arial" charset="0"/>
                <a:cs typeface="Arial" charset="0"/>
              </a:rPr>
              <a:t>iOS</a:t>
            </a:r>
            <a:r>
              <a:rPr lang="en-US" dirty="0" smtClean="0">
                <a:latin typeface="Arial" charset="0"/>
                <a:cs typeface="Arial" charset="0"/>
              </a:rPr>
              <a:t>, Android phones, and millions of mobile devices increase data communications and exponential opportunities for computer criminals.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3" name="Content Placeholder 2"/>
          <p:cNvSpPr>
            <a:spLocks noGrp="1"/>
          </p:cNvSpPr>
          <p:nvPr>
            <p:ph idx="1"/>
          </p:nvPr>
        </p:nvSpPr>
        <p:spPr>
          <a:xfrm>
            <a:off x="822325" y="1524000"/>
            <a:ext cx="7521575" cy="3657600"/>
          </a:xfrm>
        </p:spPr>
        <p:txBody>
          <a:bodyPr/>
          <a:lstStyle/>
          <a:p>
            <a:pPr marL="465138" indent="-465138">
              <a:buFont typeface="Arial" pitchFamily="34" charset="0"/>
              <a:buNone/>
              <a:defRPr/>
            </a:pPr>
            <a:r>
              <a:rPr lang="en-US" sz="2000" dirty="0" smtClean="0"/>
              <a:t>Q1: </a:t>
            </a:r>
            <a:r>
              <a:rPr lang="en-US" sz="2000" dirty="0"/>
              <a:t>What is the goal of information systems security?</a:t>
            </a:r>
          </a:p>
          <a:p>
            <a:pPr marL="465138" indent="-465138">
              <a:buFont typeface="Arial" pitchFamily="34" charset="0"/>
              <a:buNone/>
              <a:defRPr/>
            </a:pPr>
            <a:r>
              <a:rPr lang="en-US" sz="2000" dirty="0" smtClean="0"/>
              <a:t>Q2: </a:t>
            </a:r>
            <a:r>
              <a:rPr lang="en-US" sz="2000" dirty="0"/>
              <a:t>How big is the computer security problem?</a:t>
            </a:r>
          </a:p>
          <a:p>
            <a:pPr marL="465138" indent="-465138">
              <a:buFont typeface="Arial" pitchFamily="34" charset="0"/>
              <a:buNone/>
              <a:defRPr/>
            </a:pPr>
            <a:r>
              <a:rPr lang="en-US" sz="2000" dirty="0" smtClean="0"/>
              <a:t>Q3: </a:t>
            </a:r>
            <a:r>
              <a:rPr lang="en-US" sz="2000" dirty="0"/>
              <a:t>How should you respond to security threats?</a:t>
            </a:r>
          </a:p>
          <a:p>
            <a:pPr marL="465138" indent="-465138">
              <a:buFont typeface="Arial" pitchFamily="34" charset="0"/>
              <a:buNone/>
              <a:defRPr/>
            </a:pPr>
            <a:r>
              <a:rPr lang="en-US" sz="2000" dirty="0" smtClean="0"/>
              <a:t>Q4: </a:t>
            </a:r>
            <a:r>
              <a:rPr lang="en-US" sz="2000" dirty="0"/>
              <a:t>How should organizations respond to security threats?</a:t>
            </a:r>
          </a:p>
          <a:p>
            <a:pPr marL="465138" indent="-465138">
              <a:buFont typeface="Arial" pitchFamily="34" charset="0"/>
              <a:buNone/>
              <a:defRPr/>
            </a:pPr>
            <a:r>
              <a:rPr lang="en-US" sz="2000" dirty="0" smtClean="0"/>
              <a:t>Q5: </a:t>
            </a:r>
            <a:r>
              <a:rPr lang="en-US" sz="2000" dirty="0"/>
              <a:t>How can technical safeguards protect </a:t>
            </a:r>
            <a:r>
              <a:rPr lang="en-US" sz="2000" dirty="0" smtClean="0"/>
              <a:t>against security </a:t>
            </a:r>
            <a:r>
              <a:rPr lang="en-US" sz="2000" dirty="0"/>
              <a:t>threats?</a:t>
            </a:r>
          </a:p>
          <a:p>
            <a:pPr marL="465138" indent="-465138">
              <a:buFont typeface="Arial" pitchFamily="34" charset="0"/>
              <a:buNone/>
              <a:defRPr/>
            </a:pPr>
            <a:r>
              <a:rPr lang="en-US" sz="2000" dirty="0" smtClean="0"/>
              <a:t>Q6: </a:t>
            </a:r>
            <a:r>
              <a:rPr lang="en-US" sz="2000" dirty="0"/>
              <a:t>How can data safeguards protect against </a:t>
            </a:r>
            <a:r>
              <a:rPr lang="en-US" sz="2000" dirty="0" smtClean="0"/>
              <a:t>security threats</a:t>
            </a:r>
            <a:r>
              <a:rPr lang="en-US" sz="2000" dirty="0"/>
              <a:t>?</a:t>
            </a:r>
          </a:p>
          <a:p>
            <a:pPr marL="465138" indent="-465138">
              <a:buFont typeface="Arial" pitchFamily="34" charset="0"/>
              <a:buNone/>
              <a:defRPr/>
            </a:pPr>
            <a:r>
              <a:rPr lang="en-US" sz="2000" dirty="0" smtClean="0"/>
              <a:t>Q7: </a:t>
            </a:r>
            <a:r>
              <a:rPr lang="en-US" sz="2000" dirty="0"/>
              <a:t>How can human safeguards protect against </a:t>
            </a:r>
            <a:r>
              <a:rPr lang="en-US" sz="2000" dirty="0" smtClean="0"/>
              <a:t>security threats</a:t>
            </a:r>
            <a:r>
              <a:rPr lang="en-US" sz="2000" dirty="0"/>
              <a:t>?</a:t>
            </a:r>
          </a:p>
          <a:p>
            <a:pPr marL="0" indent="0">
              <a:buFont typeface="Arial" pitchFamily="34" charset="0"/>
              <a:buNone/>
              <a:defRPr/>
            </a:pPr>
            <a:r>
              <a:rPr lang="en-US" sz="2000" dirty="0" smtClean="0"/>
              <a:t>Q8: </a:t>
            </a:r>
            <a:r>
              <a:rPr lang="en-US" sz="2000" dirty="0"/>
              <a:t>How should organizations respond to security incidents?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marL="854075" indent="-854075"/>
            <a:r>
              <a:rPr lang="en-US" smtClean="0">
                <a:latin typeface="Arial" charset="0"/>
                <a:cs typeface="Arial" charset="0"/>
              </a:rPr>
              <a:t>Q1:	What Is the Goal of Information Systems Security?</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13315" name="Picture 2"/>
          <p:cNvPicPr>
            <a:picLocks noChangeAspect="1" noChangeArrowheads="1"/>
          </p:cNvPicPr>
          <p:nvPr/>
        </p:nvPicPr>
        <p:blipFill>
          <a:blip r:embed="rId3" cstate="print"/>
          <a:srcRect/>
          <a:stretch>
            <a:fillRect/>
          </a:stretch>
        </p:blipFill>
        <p:spPr bwMode="auto">
          <a:xfrm>
            <a:off x="762000" y="1600200"/>
            <a:ext cx="7543800"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latin typeface="Arial" charset="0"/>
                <a:cs typeface="Arial" charset="0"/>
              </a:rPr>
              <a:t>Examples of Threat/Loss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3" cstate="print"/>
          <a:srcRect/>
          <a:stretch>
            <a:fillRect/>
          </a:stretch>
        </p:blipFill>
        <p:spPr bwMode="auto">
          <a:xfrm>
            <a:off x="917575" y="1600200"/>
            <a:ext cx="7388225"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22325" y="365125"/>
            <a:ext cx="7521575" cy="1006475"/>
          </a:xfrm>
        </p:spPr>
        <p:txBody>
          <a:bodyPr/>
          <a:lstStyle/>
          <a:p>
            <a:r>
              <a:rPr lang="en-US" smtClean="0">
                <a:latin typeface="Arial" charset="0"/>
                <a:cs typeface="Arial" charset="0"/>
              </a:rPr>
              <a:t>What Are the Sources of Threats?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17411" name="Picture 2"/>
          <p:cNvPicPr>
            <a:picLocks noChangeAspect="1" noChangeArrowheads="1"/>
          </p:cNvPicPr>
          <p:nvPr/>
        </p:nvPicPr>
        <p:blipFill>
          <a:blip r:embed="rId3" cstate="print"/>
          <a:srcRect/>
          <a:stretch>
            <a:fillRect/>
          </a:stretch>
        </p:blipFill>
        <p:spPr bwMode="auto">
          <a:xfrm>
            <a:off x="914400" y="1447800"/>
            <a:ext cx="7391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2325" y="365125"/>
            <a:ext cx="7521575" cy="1006475"/>
          </a:xfrm>
        </p:spPr>
        <p:txBody>
          <a:bodyPr/>
          <a:lstStyle/>
          <a:p>
            <a:r>
              <a:rPr lang="en-US" smtClean="0">
                <a:latin typeface="Arial" charset="0"/>
                <a:cs typeface="Arial" charset="0"/>
              </a:rPr>
              <a:t>What Types of Security Loss Exists?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3" name="Content Placeholder 2"/>
          <p:cNvSpPr>
            <a:spLocks noGrp="1"/>
          </p:cNvSpPr>
          <p:nvPr>
            <p:ph idx="1"/>
          </p:nvPr>
        </p:nvSpPr>
        <p:spPr>
          <a:xfrm>
            <a:off x="1371600" y="1524000"/>
            <a:ext cx="6172200" cy="3581400"/>
          </a:xfrm>
        </p:spPr>
        <p:txBody>
          <a:bodyPr>
            <a:normAutofit fontScale="92500" lnSpcReduction="20000"/>
          </a:bodyPr>
          <a:lstStyle/>
          <a:p>
            <a:pPr>
              <a:defRPr/>
            </a:pPr>
            <a:r>
              <a:rPr lang="en-US" sz="3000" dirty="0" smtClean="0"/>
              <a:t>Unauthorized </a:t>
            </a:r>
            <a:r>
              <a:rPr lang="en-US" sz="3000" dirty="0"/>
              <a:t>Data </a:t>
            </a:r>
            <a:r>
              <a:rPr lang="en-US" sz="3000" dirty="0" smtClean="0"/>
              <a:t>Disclosure</a:t>
            </a:r>
          </a:p>
          <a:p>
            <a:pPr lvl="1">
              <a:defRPr/>
            </a:pPr>
            <a:r>
              <a:rPr lang="en-US" sz="3000" dirty="0" smtClean="0"/>
              <a:t>Pretexting</a:t>
            </a:r>
            <a:endParaRPr lang="en-US" sz="3000" dirty="0"/>
          </a:p>
          <a:p>
            <a:pPr lvl="1">
              <a:defRPr/>
            </a:pPr>
            <a:r>
              <a:rPr lang="en-US" sz="3000" dirty="0" smtClean="0"/>
              <a:t>Phishing</a:t>
            </a:r>
            <a:endParaRPr lang="en-US" sz="3000" dirty="0"/>
          </a:p>
          <a:p>
            <a:pPr lvl="1">
              <a:defRPr/>
            </a:pPr>
            <a:r>
              <a:rPr lang="en-US" sz="3000" dirty="0" smtClean="0"/>
              <a:t>Spoofing</a:t>
            </a:r>
            <a:endParaRPr lang="en-US" sz="3000" dirty="0"/>
          </a:p>
          <a:p>
            <a:pPr lvl="2">
              <a:defRPr/>
            </a:pPr>
            <a:r>
              <a:rPr lang="en-US" sz="3000" dirty="0" smtClean="0"/>
              <a:t>IP spoofing</a:t>
            </a:r>
          </a:p>
          <a:p>
            <a:pPr lvl="2">
              <a:defRPr/>
            </a:pPr>
            <a:r>
              <a:rPr lang="en-US" sz="3000" dirty="0" smtClean="0"/>
              <a:t>Email spoofing</a:t>
            </a:r>
          </a:p>
          <a:p>
            <a:pPr lvl="1">
              <a:defRPr/>
            </a:pPr>
            <a:r>
              <a:rPr lang="en-US" sz="3000" dirty="0" smtClean="0"/>
              <a:t>Drive-by sniffers</a:t>
            </a:r>
          </a:p>
          <a:p>
            <a:pPr lvl="1">
              <a:defRPr/>
            </a:pPr>
            <a:r>
              <a:rPr lang="en-US" sz="3000" dirty="0" smtClean="0"/>
              <a:t>Hacking</a:t>
            </a:r>
            <a:endParaRPr lang="en-US" sz="3000" dirty="0"/>
          </a:p>
          <a:p>
            <a:pPr lvl="1">
              <a:defRPr/>
            </a:pPr>
            <a:r>
              <a:rPr lang="en-US" sz="3000" dirty="0" smtClean="0"/>
              <a:t>Natural disasters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22325" y="365125"/>
            <a:ext cx="7521575" cy="1006475"/>
          </a:xfrm>
        </p:spPr>
        <p:txBody>
          <a:bodyPr/>
          <a:lstStyle/>
          <a:p>
            <a:r>
              <a:rPr lang="en-US" smtClean="0">
                <a:latin typeface="Arial" charset="0"/>
                <a:cs typeface="Arial" charset="0"/>
              </a:rPr>
              <a:t>Incorrect Data Modification</a:t>
            </a:r>
          </a:p>
        </p:txBody>
      </p:sp>
      <p:sp>
        <p:nvSpPr>
          <p:cNvPr id="21506" name="Content Placeholder 2"/>
          <p:cNvSpPr>
            <a:spLocks noGrp="1"/>
          </p:cNvSpPr>
          <p:nvPr>
            <p:ph idx="1"/>
          </p:nvPr>
        </p:nvSpPr>
        <p:spPr/>
        <p:txBody>
          <a:bodyPr/>
          <a:lstStyle/>
          <a:p>
            <a:pPr marL="233363" indent="-233363">
              <a:buFont typeface="Arial" charset="0"/>
              <a:buChar char="•"/>
            </a:pPr>
            <a:r>
              <a:rPr lang="en-US" sz="2400" dirty="0" smtClean="0">
                <a:latin typeface="Arial" charset="0"/>
                <a:cs typeface="Arial" charset="0"/>
              </a:rPr>
              <a:t>Procedures not followed or incorrectly designed procedures </a:t>
            </a:r>
          </a:p>
          <a:p>
            <a:pPr marL="233363" indent="-233363">
              <a:buFont typeface="Arial" charset="0"/>
              <a:buChar char="•"/>
            </a:pPr>
            <a:r>
              <a:rPr lang="en-US" sz="2400" dirty="0" smtClean="0">
                <a:latin typeface="Arial" charset="0"/>
                <a:cs typeface="Arial" charset="0"/>
              </a:rPr>
              <a:t>Increasing a customer’s discount or incorrectly modifying employee’s salary</a:t>
            </a:r>
          </a:p>
          <a:p>
            <a:pPr marL="233363" indent="-233363">
              <a:buFont typeface="Arial" charset="0"/>
              <a:buChar char="•"/>
            </a:pPr>
            <a:r>
              <a:rPr lang="en-US" sz="2400" dirty="0" smtClean="0">
                <a:latin typeface="Arial" charset="0"/>
                <a:cs typeface="Arial" charset="0"/>
              </a:rPr>
              <a:t>Placing incorrect data on company Web site</a:t>
            </a:r>
          </a:p>
          <a:p>
            <a:pPr marL="233363" indent="-233363">
              <a:buFont typeface="Arial" charset="0"/>
              <a:buChar char="•"/>
            </a:pPr>
            <a:r>
              <a:rPr lang="en-US" sz="2400" dirty="0" smtClean="0">
                <a:latin typeface="Arial" charset="0"/>
                <a:cs typeface="Arial" charset="0"/>
              </a:rPr>
              <a:t>Improper internal controls on systems </a:t>
            </a:r>
          </a:p>
          <a:p>
            <a:pPr marL="233363" indent="-233363">
              <a:buFont typeface="Arial" charset="0"/>
              <a:buChar char="•"/>
            </a:pPr>
            <a:r>
              <a:rPr lang="en-US" sz="2400" dirty="0" smtClean="0">
                <a:latin typeface="Arial" charset="0"/>
                <a:cs typeface="Arial" charset="0"/>
              </a:rPr>
              <a:t>System errors</a:t>
            </a:r>
          </a:p>
          <a:p>
            <a:pPr marL="233363" indent="-233363">
              <a:buFont typeface="Arial" charset="0"/>
              <a:buChar char="•"/>
            </a:pPr>
            <a:r>
              <a:rPr lang="en-US" sz="2400" dirty="0" smtClean="0">
                <a:latin typeface="Arial" charset="0"/>
                <a:cs typeface="Arial" charset="0"/>
              </a:rPr>
              <a:t>Faulty recovery actions after a disaster</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378</TotalTime>
  <Words>2751</Words>
  <Application>Microsoft Office PowerPoint</Application>
  <PresentationFormat>On-screen Show (4:3)</PresentationFormat>
  <Paragraphs>291</Paragraphs>
  <Slides>39</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Franklin Gothic Book</vt:lpstr>
      <vt:lpstr>Franklin Gothic Medium</vt:lpstr>
      <vt:lpstr>Helvetica</vt:lpstr>
      <vt:lpstr>Verdana</vt:lpstr>
      <vt:lpstr>Wingdings</vt:lpstr>
      <vt:lpstr>EMIS4E</vt:lpstr>
      <vt:lpstr>Chapter 12</vt:lpstr>
      <vt:lpstr>“We Have to Design It for Privacy and Security.”</vt:lpstr>
      <vt:lpstr>PRIDE Design for Security</vt:lpstr>
      <vt:lpstr>Study Questions</vt:lpstr>
      <vt:lpstr>Q1: What Is the Goal of Information Systems Security?</vt:lpstr>
      <vt:lpstr>Examples of Threat/Loss</vt:lpstr>
      <vt:lpstr>What Are the Sources of Threats?</vt:lpstr>
      <vt:lpstr>What Types of Security Loss Exists?</vt:lpstr>
      <vt:lpstr>Incorrect Data Modification</vt:lpstr>
      <vt:lpstr>Faulty Service</vt:lpstr>
      <vt:lpstr>Loss of Infrastructure</vt:lpstr>
      <vt:lpstr>Q2: How Big Is the Computer Security Problem?</vt:lpstr>
      <vt:lpstr>Verizon–Secret Service Findings 2011</vt:lpstr>
      <vt:lpstr>Verizon–Secret Service Findings 2011 (cont'd)</vt:lpstr>
      <vt:lpstr>Types of Attacks Experienced</vt:lpstr>
      <vt:lpstr>Intrusion Detection System (IDS)</vt:lpstr>
      <vt:lpstr>Q3: How Should You Respond to Security Threats?</vt:lpstr>
      <vt:lpstr>Q4: How Should Organizations Respond to Security Threats?</vt:lpstr>
      <vt:lpstr>Q4: How Should Organizations Respond to Security Threats? (cont'd)</vt:lpstr>
      <vt:lpstr>Security Safeguards as They Relate to the Five IS Components</vt:lpstr>
      <vt:lpstr>Q5: How Can Technical Safeguards  Protect Against Security Threats?</vt:lpstr>
      <vt:lpstr>Essence of HTTPS (SSL or TLS)</vt:lpstr>
      <vt:lpstr>Firewalls</vt:lpstr>
      <vt:lpstr>Malware Types and Spyware and Adware Symptoms</vt:lpstr>
      <vt:lpstr>Malware Safeguards</vt:lpstr>
      <vt:lpstr>Design for Secure Applications</vt:lpstr>
      <vt:lpstr>InClass Exercise 12: Phishing for Credit Cards, Identifying Numbers, Bank Accounts</vt:lpstr>
      <vt:lpstr>Q6: How Can Data Safeguards Protect Against Security Threats?</vt:lpstr>
      <vt:lpstr>Q7:  How can Human Safeguards Protect Against Security Threats?</vt:lpstr>
      <vt:lpstr>Account Administration</vt:lpstr>
      <vt:lpstr>Sample Account Acknowledgment Form</vt:lpstr>
      <vt:lpstr>Systems Procedures</vt:lpstr>
      <vt:lpstr>Q8: How Should Organizations Respond to Security Incidents?</vt:lpstr>
      <vt:lpstr>How Does the Knowledge in this Chapter Help You?</vt:lpstr>
      <vt:lpstr>Guide: Metasecurity</vt:lpstr>
      <vt:lpstr>Guide: The Final, Final Word</vt:lpstr>
      <vt:lpstr>Active Review</vt:lpstr>
      <vt:lpstr>Case 12:  Moore’s Law, One More Time …</vt:lpstr>
      <vt:lpstr>PowerPoint Presentation</vt:lpstr>
    </vt:vector>
  </TitlesOfParts>
  <Company>Eastern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Loy, Steve</dc:creator>
  <cp:lastModifiedBy>Schmidt, Buffie</cp:lastModifiedBy>
  <cp:revision>68</cp:revision>
  <dcterms:created xsi:type="dcterms:W3CDTF">2012-10-09T17:52:22Z</dcterms:created>
  <dcterms:modified xsi:type="dcterms:W3CDTF">2013-05-13T20:30:20Z</dcterms:modified>
</cp:coreProperties>
</file>