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sldIdLst>
    <p:sldId id="256" r:id="rId2"/>
    <p:sldId id="259" r:id="rId3"/>
    <p:sldId id="257"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61" r:id="rId22"/>
    <p:sldId id="262" r:id="rId23"/>
    <p:sldId id="258" r:id="rId24"/>
    <p:sldId id="263" r:id="rId25"/>
    <p:sldId id="265" r:id="rId26"/>
    <p:sldId id="264" r:id="rId27"/>
    <p:sldId id="283"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e Stephenson" initials="K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D0EF"/>
    <a:srgbClr val="84D0E8"/>
    <a:srgbClr val="75CAE5"/>
    <a:srgbClr val="92D5EA"/>
    <a:srgbClr val="82CCE6"/>
    <a:srgbClr val="73C6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397" autoAdjust="0"/>
    <p:restoredTop sz="66710" autoAdjust="0"/>
  </p:normalViewPr>
  <p:slideViewPr>
    <p:cSldViewPr>
      <p:cViewPr varScale="1">
        <p:scale>
          <a:sx n="72" d="100"/>
          <a:sy n="72" d="100"/>
        </p:scale>
        <p:origin x="1458"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E57D082D-1C31-4E66-9139-D55DA611A9AA}" type="datetimeFigureOut">
              <a:rPr lang="en-US"/>
              <a:pPr>
                <a:defRPr/>
              </a:pPr>
              <a:t>5/13/2013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DB1F01E1-B0B2-409C-B6F1-02A70A6045D5}" type="slidenum">
              <a:rPr lang="en-US"/>
              <a:pPr>
                <a:defRPr/>
              </a:pPr>
              <a:t>‹#›</a:t>
            </a:fld>
            <a:endParaRPr lang="en-US" dirty="0"/>
          </a:p>
        </p:txBody>
      </p:sp>
    </p:spTree>
    <p:extLst>
      <p:ext uri="{BB962C8B-B14F-4D97-AF65-F5344CB8AC3E}">
        <p14:creationId xmlns:p14="http://schemas.microsoft.com/office/powerpoint/2010/main" val="17545561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GOALS</a:t>
            </a:r>
          </a:p>
          <a:p>
            <a:pPr marL="685800" lvl="1" indent="-228600" fontAlgn="auto">
              <a:spcBef>
                <a:spcPts val="0"/>
              </a:spcBef>
              <a:spcAft>
                <a:spcPts val="0"/>
              </a:spcAft>
              <a:buFont typeface="+mj-lt"/>
              <a:buAutoNum type="arabicPeriod"/>
              <a:defRPr/>
            </a:pPr>
            <a:r>
              <a:rPr lang="en-US" dirty="0" smtClean="0"/>
              <a:t>Illustrate the dilemma of offshore outsourcing.</a:t>
            </a:r>
          </a:p>
          <a:p>
            <a:pPr marL="685800" lvl="1" indent="-228600" fontAlgn="auto">
              <a:spcBef>
                <a:spcPts val="0"/>
              </a:spcBef>
              <a:spcAft>
                <a:spcPts val="0"/>
              </a:spcAft>
              <a:buFont typeface="+mj-lt"/>
              <a:buAutoNum type="arabicPeriod"/>
              <a:defRPr/>
            </a:pPr>
            <a:r>
              <a:rPr lang="en-US" dirty="0" smtClean="0"/>
              <a:t>It can be considerably cheaper than domestic development, but it is replete with problems and risks</a:t>
            </a:r>
          </a:p>
          <a:p>
            <a:pPr marL="171450" indent="-171450" fontAlgn="auto">
              <a:spcBef>
                <a:spcPts val="0"/>
              </a:spcBef>
              <a:spcAft>
                <a:spcPts val="0"/>
              </a:spcAft>
              <a:buFont typeface="Arial" pitchFamily="34" charset="0"/>
              <a:buChar char="•"/>
              <a:defRPr/>
            </a:pPr>
            <a:r>
              <a:rPr lang="en-US" dirty="0" smtClean="0"/>
              <a:t>In addition to problems of off-shore outsourcing, you can use PRIDE to discuss functions of an IS department.</a:t>
            </a:r>
            <a:endParaRPr lang="en-US" dirty="0"/>
          </a:p>
        </p:txBody>
      </p:sp>
      <p:sp>
        <p:nvSpPr>
          <p:cNvPr id="92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2780A0C-657B-4424-8BB5-2E8652911A7F}" type="slidenum">
              <a:rPr lang="en-US">
                <a:cs typeface="Arial" charset="0"/>
              </a:rPr>
              <a:pPr fontAlgn="base">
                <a:spcBef>
                  <a:spcPct val="0"/>
                </a:spcBef>
                <a:spcAft>
                  <a:spcPct val="0"/>
                </a:spcAft>
              </a:pPr>
              <a:t>2</a:t>
            </a:fld>
            <a:endParaRPr lang="en-US">
              <a:cs typeface="Arial" charset="0"/>
            </a:endParaRPr>
          </a:p>
        </p:txBody>
      </p:sp>
    </p:spTree>
    <p:extLst>
      <p:ext uri="{BB962C8B-B14F-4D97-AF65-F5344CB8AC3E}">
        <p14:creationId xmlns:p14="http://schemas.microsoft.com/office/powerpoint/2010/main" val="3437234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marL="85725">
              <a:spcBef>
                <a:spcPct val="0"/>
              </a:spcBef>
            </a:pPr>
            <a:endParaRPr lang="en-US" sz="1100" smtClean="0">
              <a:latin typeface="Helvetica" pitchFamily="34" charset="0"/>
            </a:endParaRPr>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C18E975-1E38-415C-A590-BE05C3888EC5}" type="slidenum">
              <a:rPr lang="en-US">
                <a:cs typeface="Arial" charset="0"/>
              </a:rPr>
              <a:pPr fontAlgn="base">
                <a:spcBef>
                  <a:spcPct val="0"/>
                </a:spcBef>
                <a:spcAft>
                  <a:spcPct val="0"/>
                </a:spcAft>
              </a:pPr>
              <a:t>12</a:t>
            </a:fld>
            <a:endParaRPr lang="en-US">
              <a:cs typeface="Arial" charset="0"/>
            </a:endParaRPr>
          </a:p>
        </p:txBody>
      </p:sp>
    </p:spTree>
    <p:extLst>
      <p:ext uri="{BB962C8B-B14F-4D97-AF65-F5344CB8AC3E}">
        <p14:creationId xmlns:p14="http://schemas.microsoft.com/office/powerpoint/2010/main" val="1897473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marL="169863" indent="-169863">
              <a:spcBef>
                <a:spcPct val="0"/>
              </a:spcBef>
              <a:buFontTx/>
              <a:buChar char="•"/>
            </a:pPr>
            <a:r>
              <a:rPr lang="en-US" sz="1100" smtClean="0">
                <a:latin typeface="Helvetica" pitchFamily="34" charset="0"/>
              </a:rPr>
              <a:t>With modern telephone technology and Internet-enabled service databases, a single customer service call can be initiated in United States, partially processed in India, then Singapore, and finalized in Ireland.</a:t>
            </a:r>
          </a:p>
          <a:p>
            <a:pPr marL="169863" indent="-169863">
              <a:spcBef>
                <a:spcPct val="0"/>
              </a:spcBef>
              <a:buFontTx/>
              <a:buChar char="•"/>
            </a:pPr>
            <a:r>
              <a:rPr lang="en-US" sz="1100" smtClean="0">
                <a:latin typeface="Helvetica" pitchFamily="34" charset="0"/>
              </a:rPr>
              <a:t>Amazon.com operates customer service centers in the United States, India, and Ireland.</a:t>
            </a:r>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B285D9-353E-4CA1-9C53-C6733BB3A8ED}" type="slidenum">
              <a:rPr lang="en-US">
                <a:cs typeface="Arial" charset="0"/>
              </a:rPr>
              <a:pPr fontAlgn="base">
                <a:spcBef>
                  <a:spcPct val="0"/>
                </a:spcBef>
                <a:spcAft>
                  <a:spcPct val="0"/>
                </a:spcAft>
              </a:pPr>
              <a:t>13</a:t>
            </a:fld>
            <a:endParaRPr lang="en-US">
              <a:cs typeface="Arial" charset="0"/>
            </a:endParaRPr>
          </a:p>
        </p:txBody>
      </p:sp>
    </p:spTree>
    <p:extLst>
      <p:ext uri="{BB962C8B-B14F-4D97-AF65-F5344CB8AC3E}">
        <p14:creationId xmlns:p14="http://schemas.microsoft.com/office/powerpoint/2010/main" val="20229472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sz="1100" dirty="0" smtClean="0">
                <a:latin typeface="Helvetica" pitchFamily="34" charset="0"/>
              </a:rPr>
              <a:t>Major </a:t>
            </a:r>
            <a:r>
              <a:rPr lang="en-US" sz="1100" dirty="0">
                <a:latin typeface="Helvetica" pitchFamily="34" charset="0"/>
              </a:rPr>
              <a:t>categories of alternatives according to information systems </a:t>
            </a:r>
            <a:r>
              <a:rPr lang="en-US" sz="1100" dirty="0" smtClean="0">
                <a:latin typeface="Helvetica" pitchFamily="34" charset="0"/>
              </a:rPr>
              <a:t>components and outsourcing </a:t>
            </a:r>
            <a:r>
              <a:rPr lang="en-US" sz="1100" dirty="0">
                <a:latin typeface="Helvetica" pitchFamily="34" charset="0"/>
              </a:rPr>
              <a:t>of hardware to the cloud.</a:t>
            </a:r>
          </a:p>
          <a:p>
            <a:pPr marL="259479" indent="-172986" fontAlgn="auto">
              <a:spcBef>
                <a:spcPts val="0"/>
              </a:spcBef>
              <a:spcAft>
                <a:spcPts val="0"/>
              </a:spcAft>
              <a:buFont typeface="Arial" pitchFamily="34" charset="0"/>
              <a:buChar char="•"/>
              <a:defRPr/>
            </a:pPr>
            <a:r>
              <a:rPr lang="en-US" sz="1100" dirty="0">
                <a:latin typeface="Helvetica" pitchFamily="34" charset="0"/>
              </a:rPr>
              <a:t>Electronic Data Systems (EDS) </a:t>
            </a:r>
            <a:r>
              <a:rPr lang="en-US" sz="1100" dirty="0" smtClean="0">
                <a:latin typeface="Helvetica" pitchFamily="34" charset="0"/>
              </a:rPr>
              <a:t>successful </a:t>
            </a:r>
            <a:r>
              <a:rPr lang="en-US" sz="1100" dirty="0">
                <a:latin typeface="Helvetica" pitchFamily="34" charset="0"/>
              </a:rPr>
              <a:t>for more than 30 years </a:t>
            </a:r>
            <a:r>
              <a:rPr lang="en-US" sz="1100" dirty="0" smtClean="0">
                <a:latin typeface="Helvetica" pitchFamily="34" charset="0"/>
              </a:rPr>
              <a:t>as </a:t>
            </a:r>
            <a:r>
              <a:rPr lang="en-US" sz="1100" dirty="0">
                <a:latin typeface="Helvetica" pitchFamily="34" charset="0"/>
              </a:rPr>
              <a:t>outsource vendor of </a:t>
            </a:r>
            <a:r>
              <a:rPr lang="en-US" sz="1100" dirty="0" smtClean="0">
                <a:latin typeface="Helvetica" pitchFamily="34" charset="0"/>
              </a:rPr>
              <a:t>hardware infrastructure</a:t>
            </a:r>
            <a:r>
              <a:rPr lang="en-US" sz="1100" dirty="0">
                <a:latin typeface="Helvetica" pitchFamily="34" charset="0"/>
              </a:rPr>
              <a:t>.</a:t>
            </a:r>
          </a:p>
          <a:p>
            <a:pPr marL="259479" indent="-172986" fontAlgn="auto">
              <a:spcBef>
                <a:spcPts val="0"/>
              </a:spcBef>
              <a:spcAft>
                <a:spcPts val="0"/>
              </a:spcAft>
              <a:buFont typeface="Arial" pitchFamily="34" charset="0"/>
              <a:buChar char="•"/>
              <a:defRPr/>
            </a:pPr>
            <a:r>
              <a:rPr lang="en-US" sz="1100" dirty="0">
                <a:latin typeface="Helvetica" pitchFamily="34" charset="0"/>
              </a:rPr>
              <a:t>Software as a service (SaaS) </a:t>
            </a:r>
            <a:r>
              <a:rPr lang="en-US" sz="1100" dirty="0" smtClean="0">
                <a:latin typeface="Helvetica" pitchFamily="34" charset="0"/>
              </a:rPr>
              <a:t>an outsourcing </a:t>
            </a:r>
            <a:r>
              <a:rPr lang="en-US" sz="1100" dirty="0">
                <a:latin typeface="Helvetica" pitchFamily="34" charset="0"/>
              </a:rPr>
              <a:t>alternative that provides hosted applications and data storage. Salesforce.com is a typical example of </a:t>
            </a:r>
            <a:r>
              <a:rPr lang="en-US" sz="1100" dirty="0" smtClean="0">
                <a:latin typeface="Helvetica" pitchFamily="34" charset="0"/>
              </a:rPr>
              <a:t>a SaaS provider.</a:t>
            </a:r>
            <a:endParaRPr lang="en-US" sz="1100" dirty="0">
              <a:latin typeface="Helvetica" pitchFamily="34" charset="0"/>
            </a:endParaRPr>
          </a:p>
          <a:p>
            <a:pPr marL="259479" indent="-172986" fontAlgn="auto">
              <a:spcBef>
                <a:spcPts val="0"/>
              </a:spcBef>
              <a:spcAft>
                <a:spcPts val="0"/>
              </a:spcAft>
              <a:buFont typeface="Arial" pitchFamily="34" charset="0"/>
              <a:buChar char="•"/>
              <a:defRPr/>
            </a:pPr>
            <a:r>
              <a:rPr lang="en-US" sz="1100" dirty="0">
                <a:latin typeface="Helvetica" pitchFamily="34" charset="0"/>
              </a:rPr>
              <a:t>Outsource an entire system: Oracle </a:t>
            </a:r>
            <a:r>
              <a:rPr lang="en-US" sz="1100" dirty="0" smtClean="0">
                <a:latin typeface="Helvetica" pitchFamily="34" charset="0"/>
              </a:rPr>
              <a:t>provides </a:t>
            </a:r>
            <a:r>
              <a:rPr lang="en-US" sz="1100" dirty="0">
                <a:latin typeface="Helvetica" pitchFamily="34" charset="0"/>
              </a:rPr>
              <a:t>entire payroll function as an outsourced service. </a:t>
            </a:r>
            <a:r>
              <a:rPr lang="en-US" sz="1100" dirty="0" smtClean="0">
                <a:latin typeface="Helvetica" pitchFamily="34" charset="0"/>
              </a:rPr>
              <a:t>Client </a:t>
            </a:r>
            <a:r>
              <a:rPr lang="en-US" sz="1100" dirty="0">
                <a:latin typeface="Helvetica" pitchFamily="34" charset="0"/>
              </a:rPr>
              <a:t>company only </a:t>
            </a:r>
            <a:r>
              <a:rPr lang="en-US" sz="1100" dirty="0" smtClean="0">
                <a:latin typeface="Helvetica" pitchFamily="34" charset="0"/>
              </a:rPr>
              <a:t>provides </a:t>
            </a:r>
            <a:r>
              <a:rPr lang="en-US" sz="1100" dirty="0">
                <a:latin typeface="Helvetica" pitchFamily="34" charset="0"/>
              </a:rPr>
              <a:t>employee and work information, </a:t>
            </a:r>
            <a:r>
              <a:rPr lang="en-US" sz="1100" dirty="0" smtClean="0">
                <a:latin typeface="Helvetica" pitchFamily="34" charset="0"/>
              </a:rPr>
              <a:t>while </a:t>
            </a:r>
            <a:r>
              <a:rPr lang="en-US" sz="1100" dirty="0">
                <a:latin typeface="Helvetica" pitchFamily="34" charset="0"/>
              </a:rPr>
              <a:t>payroll outsource vendor does the rest.</a:t>
            </a:r>
          </a:p>
          <a:p>
            <a:pPr marL="259479" indent="-172986" fontAlgn="auto">
              <a:spcBef>
                <a:spcPts val="0"/>
              </a:spcBef>
              <a:spcAft>
                <a:spcPts val="0"/>
              </a:spcAft>
              <a:buFont typeface="Arial" pitchFamily="34" charset="0"/>
              <a:buChar char="•"/>
              <a:defRPr/>
            </a:pPr>
            <a:r>
              <a:rPr lang="en-US" sz="1100" dirty="0">
                <a:latin typeface="Helvetica" pitchFamily="34" charset="0"/>
              </a:rPr>
              <a:t>A Web storefront is </a:t>
            </a:r>
            <a:r>
              <a:rPr lang="en-US" sz="1100" dirty="0" smtClean="0">
                <a:latin typeface="Helvetica" pitchFamily="34" charset="0"/>
              </a:rPr>
              <a:t>a form </a:t>
            </a:r>
            <a:r>
              <a:rPr lang="en-US" sz="1100" dirty="0">
                <a:latin typeface="Helvetica" pitchFamily="34" charset="0"/>
              </a:rPr>
              <a:t>of application outsourcing. Amazon.com provides a Web storefront for product vendors and distributors who choose not to develop their own Web presence.</a:t>
            </a:r>
          </a:p>
          <a:p>
            <a:pPr marL="259479" indent="-172986" fontAlgn="auto">
              <a:spcBef>
                <a:spcPts val="0"/>
              </a:spcBef>
              <a:spcAft>
                <a:spcPts val="0"/>
              </a:spcAft>
              <a:buFont typeface="Arial" pitchFamily="34" charset="0"/>
              <a:buChar char="•"/>
              <a:defRPr/>
            </a:pPr>
            <a:r>
              <a:rPr lang="en-US" sz="1100" dirty="0">
                <a:latin typeface="Helvetica" pitchFamily="34" charset="0"/>
              </a:rPr>
              <a:t>Some organizations choose to outsource an entire business function. </a:t>
            </a:r>
            <a:r>
              <a:rPr lang="en-US" sz="1100" dirty="0" smtClean="0">
                <a:latin typeface="Helvetica" pitchFamily="34" charset="0"/>
              </a:rPr>
              <a:t>Many companies outsource </a:t>
            </a:r>
            <a:r>
              <a:rPr lang="en-US" sz="1100" dirty="0">
                <a:latin typeface="Helvetica" pitchFamily="34" charset="0"/>
              </a:rPr>
              <a:t>to travel agencies the function of arranging for employee travel. </a:t>
            </a:r>
            <a:r>
              <a:rPr lang="en-US" sz="1100" dirty="0" smtClean="0">
                <a:latin typeface="Helvetica" pitchFamily="34" charset="0"/>
              </a:rPr>
              <a:t>Some </a:t>
            </a:r>
            <a:r>
              <a:rPr lang="en-US" sz="1100" dirty="0">
                <a:latin typeface="Helvetica" pitchFamily="34" charset="0"/>
              </a:rPr>
              <a:t>outsource </a:t>
            </a:r>
            <a:r>
              <a:rPr lang="en-US" sz="1100" dirty="0" smtClean="0">
                <a:latin typeface="Helvetica" pitchFamily="34" charset="0"/>
              </a:rPr>
              <a:t>vendors </a:t>
            </a:r>
            <a:r>
              <a:rPr lang="en-US" sz="1100" dirty="0">
                <a:latin typeface="Helvetica" pitchFamily="34" charset="0"/>
              </a:rPr>
              <a:t>operate offices within other company’s facilities.</a:t>
            </a:r>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FBD2C5-5AC9-43E2-9A49-7A556DC9803C}" type="slidenum">
              <a:rPr lang="en-US">
                <a:cs typeface="Arial" charset="0"/>
              </a:rPr>
              <a:pPr fontAlgn="base">
                <a:spcBef>
                  <a:spcPct val="0"/>
                </a:spcBef>
                <a:spcAft>
                  <a:spcPct val="0"/>
                </a:spcAft>
              </a:pPr>
              <a:t>14</a:t>
            </a:fld>
            <a:endParaRPr lang="en-US">
              <a:cs typeface="Arial" charset="0"/>
            </a:endParaRPr>
          </a:p>
        </p:txBody>
      </p:sp>
    </p:spTree>
    <p:extLst>
      <p:ext uri="{BB962C8B-B14F-4D97-AF65-F5344CB8AC3E}">
        <p14:creationId xmlns:p14="http://schemas.microsoft.com/office/powerpoint/2010/main" val="1937106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a:ln/>
          <a:extLst/>
        </p:spPr>
        <p:txBody>
          <a:bodyPr/>
          <a:lstStyle/>
          <a:p>
            <a:pPr marL="86493" fontAlgn="auto">
              <a:spcBef>
                <a:spcPts val="0"/>
              </a:spcBef>
              <a:spcAft>
                <a:spcPts val="0"/>
              </a:spcAft>
              <a:defRPr/>
            </a:pPr>
            <a:r>
              <a:rPr lang="en-US" sz="1100" dirty="0">
                <a:latin typeface="Helvetica" pitchFamily="34" charset="0"/>
              </a:rPr>
              <a:t>Outsourcing presents significant risks, as listed in Figure 11-6. </a:t>
            </a:r>
          </a:p>
          <a:p>
            <a:pPr marL="432465" indent="-172986" fontAlgn="auto">
              <a:spcBef>
                <a:spcPts val="0"/>
              </a:spcBef>
              <a:spcAft>
                <a:spcPts val="0"/>
              </a:spcAft>
              <a:buFont typeface="Wingdings" pitchFamily="2" charset="2"/>
              <a:buChar char="Ø"/>
              <a:defRPr/>
            </a:pPr>
            <a:r>
              <a:rPr lang="en-US" sz="1100" dirty="0">
                <a:latin typeface="Helvetica" pitchFamily="34" charset="0"/>
              </a:rPr>
              <a:t>Loss of control over important business functions, loss of human capital and important management </a:t>
            </a:r>
            <a:r>
              <a:rPr lang="en-US" sz="1100" dirty="0" smtClean="0">
                <a:latin typeface="Helvetica" pitchFamily="34" charset="0"/>
              </a:rPr>
              <a:t>resources</a:t>
            </a:r>
            <a:endParaRPr lang="en-US" sz="1100" dirty="0">
              <a:latin typeface="Helvetica" pitchFamily="34" charset="0"/>
            </a:endParaRPr>
          </a:p>
          <a:p>
            <a:pPr marL="432465" indent="-172986" fontAlgn="auto">
              <a:spcBef>
                <a:spcPts val="0"/>
              </a:spcBef>
              <a:spcAft>
                <a:spcPts val="0"/>
              </a:spcAft>
              <a:buFont typeface="Wingdings" pitchFamily="2" charset="2"/>
              <a:buChar char="Ø"/>
              <a:defRPr/>
            </a:pPr>
            <a:r>
              <a:rPr lang="en-US" sz="1100" dirty="0">
                <a:latin typeface="Helvetica" pitchFamily="34" charset="0"/>
              </a:rPr>
              <a:t>Difficulty in identifying or realizing benefits</a:t>
            </a:r>
          </a:p>
          <a:p>
            <a:pPr marL="432465" indent="-172986" fontAlgn="auto">
              <a:spcBef>
                <a:spcPts val="0"/>
              </a:spcBef>
              <a:spcAft>
                <a:spcPts val="0"/>
              </a:spcAft>
              <a:buFont typeface="Wingdings" pitchFamily="2" charset="2"/>
              <a:buChar char="Ø"/>
              <a:defRPr/>
            </a:pPr>
            <a:r>
              <a:rPr lang="en-US" sz="1100" dirty="0">
                <a:latin typeface="Helvetica" pitchFamily="34" charset="0"/>
              </a:rPr>
              <a:t>Difficulty in ending outsourcing </a:t>
            </a:r>
            <a:r>
              <a:rPr lang="en-US" sz="1100" dirty="0" smtClean="0">
                <a:latin typeface="Helvetica" pitchFamily="34" charset="0"/>
              </a:rPr>
              <a:t>dependencies</a:t>
            </a:r>
            <a:endParaRPr lang="en-US" sz="1100" dirty="0">
              <a:latin typeface="Helvetica" pitchFamily="34" charset="0"/>
            </a:endParaRPr>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1794075-7B35-42A8-BA89-60BBD63FECCB}" type="slidenum">
              <a:rPr lang="en-US">
                <a:cs typeface="Arial" charset="0"/>
              </a:rPr>
              <a:pPr fontAlgn="base">
                <a:spcBef>
                  <a:spcPct val="0"/>
                </a:spcBef>
                <a:spcAft>
                  <a:spcPct val="0"/>
                </a:spcAft>
              </a:pPr>
              <a:t>15</a:t>
            </a:fld>
            <a:endParaRPr lang="en-US">
              <a:cs typeface="Arial" charset="0"/>
            </a:endParaRPr>
          </a:p>
        </p:txBody>
      </p:sp>
    </p:spTree>
    <p:extLst>
      <p:ext uri="{BB962C8B-B14F-4D97-AF65-F5344CB8AC3E}">
        <p14:creationId xmlns:p14="http://schemas.microsoft.com/office/powerpoint/2010/main" val="16613046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a:ln/>
          <a:extLst/>
        </p:spPr>
        <p:txBody>
          <a:bodyPr wrap="square" numCol="1" anchor="t" anchorCtr="0" compatLnSpc="1">
            <a:prstTxWarp prst="textNoShape">
              <a:avLst/>
            </a:prstTxWarp>
          </a:bodyPr>
          <a:lstStyle/>
          <a:p>
            <a:pPr>
              <a:spcBef>
                <a:spcPct val="0"/>
              </a:spcBef>
            </a:pPr>
            <a:r>
              <a:rPr lang="en-US" sz="1100" dirty="0" smtClean="0">
                <a:latin typeface="Helvetica" pitchFamily="34" charset="0"/>
              </a:rPr>
              <a:t>Initial benefits of outsourcing can appear huge.</a:t>
            </a:r>
          </a:p>
          <a:p>
            <a:pPr>
              <a:spcBef>
                <a:spcPct val="0"/>
              </a:spcBef>
              <a:buFontTx/>
              <a:buChar char="•"/>
            </a:pPr>
            <a:r>
              <a:rPr lang="en-US" sz="1100" dirty="0" smtClean="0">
                <a:latin typeface="Helvetica" pitchFamily="34" charset="0"/>
              </a:rPr>
              <a:t>Although a fixed cost does cap exposure, however it removes the benefits of economies of scale.</a:t>
            </a:r>
          </a:p>
          <a:p>
            <a:pPr>
              <a:spcBef>
                <a:spcPct val="0"/>
              </a:spcBef>
              <a:buFontTx/>
              <a:buChar char="•"/>
            </a:pPr>
            <a:r>
              <a:rPr lang="en-US" sz="1100" dirty="0" smtClean="0">
                <a:latin typeface="Helvetica" pitchFamily="34" charset="0"/>
              </a:rPr>
              <a:t>Vendor becomes </a:t>
            </a:r>
            <a:r>
              <a:rPr lang="en-US" sz="1100" i="1" dirty="0" smtClean="0">
                <a:latin typeface="Helvetica" pitchFamily="34" charset="0"/>
              </a:rPr>
              <a:t>de facto </a:t>
            </a:r>
            <a:r>
              <a:rPr lang="en-US" sz="1100" dirty="0" smtClean="0">
                <a:latin typeface="Helvetica" pitchFamily="34" charset="0"/>
              </a:rPr>
              <a:t>sole source and might increase its prices. </a:t>
            </a:r>
          </a:p>
          <a:p>
            <a:pPr marL="431800" lvl="1" indent="-169863">
              <a:spcBef>
                <a:spcPct val="0"/>
              </a:spcBef>
              <a:buFont typeface="Wingdings" pitchFamily="2" charset="2"/>
              <a:buChar char="Ø"/>
            </a:pPr>
            <a:r>
              <a:rPr lang="en-US" sz="1100" dirty="0" smtClean="0">
                <a:latin typeface="Helvetica" pitchFamily="34" charset="0"/>
              </a:rPr>
              <a:t>Vendor learns more about the business and as relationships develop between the organization’s and vendor’s employees, it becomes difficult for other firms to compete for subsequent contracts.</a:t>
            </a:r>
          </a:p>
          <a:p>
            <a:pPr>
              <a:spcBef>
                <a:spcPct val="0"/>
              </a:spcBef>
              <a:buFontTx/>
              <a:buChar char="•"/>
            </a:pPr>
            <a:r>
              <a:rPr lang="en-US" sz="1100" dirty="0" smtClean="0">
                <a:latin typeface="Helvetica" pitchFamily="34" charset="0"/>
              </a:rPr>
              <a:t>Organization may pay for vendor’s mismanagement, gross inefficiency and not know it.</a:t>
            </a:r>
          </a:p>
          <a:p>
            <a:pPr>
              <a:spcBef>
                <a:spcPct val="0"/>
              </a:spcBef>
              <a:buFontTx/>
              <a:buChar char="•"/>
            </a:pPr>
            <a:r>
              <a:rPr lang="en-US" sz="1100" dirty="0" smtClean="0">
                <a:latin typeface="Helvetica" pitchFamily="34" charset="0"/>
              </a:rPr>
              <a:t>No easy exit</a:t>
            </a:r>
          </a:p>
          <a:p>
            <a:pPr>
              <a:spcBef>
                <a:spcPct val="0"/>
              </a:spcBef>
              <a:buFont typeface="Wingdings" pitchFamily="2" charset="2"/>
              <a:buChar char="Ø"/>
            </a:pPr>
            <a:r>
              <a:rPr lang="en-US" sz="1100" dirty="0" smtClean="0">
                <a:latin typeface="Helvetica" pitchFamily="34" charset="0"/>
              </a:rPr>
              <a:t>Vendor becomes tightly integrated into the business such that parting company can be exceedingly risky.</a:t>
            </a:r>
          </a:p>
          <a:p>
            <a:pPr marL="431800" lvl="1" indent="-169863">
              <a:spcBef>
                <a:spcPct val="0"/>
              </a:spcBef>
              <a:buFont typeface="Wingdings" pitchFamily="2" charset="2"/>
              <a:buChar char="Ø"/>
            </a:pPr>
            <a:r>
              <a:rPr lang="en-US" sz="1100" dirty="0" smtClean="0">
                <a:latin typeface="Helvetica" pitchFamily="34" charset="0"/>
              </a:rPr>
              <a:t>Outsource vendor’s employees have gained significant knowledge of the company.</a:t>
            </a:r>
          </a:p>
          <a:p>
            <a:pPr marL="431800" lvl="1" indent="-169863">
              <a:spcBef>
                <a:spcPct val="0"/>
              </a:spcBef>
              <a:buFont typeface="Wingdings" pitchFamily="2" charset="2"/>
              <a:buChar char="Ø"/>
            </a:pPr>
            <a:r>
              <a:rPr lang="en-US" sz="1100" dirty="0" smtClean="0">
                <a:latin typeface="Helvetica" pitchFamily="34" charset="0"/>
              </a:rPr>
              <a:t>Vendor knows the server requirements in customer support, patterns of usage, and the best procedures for downloading operational data into the data warehouse. Consequently, your lack of knowledge make it difficult to bring outsourced service back in-house.</a:t>
            </a:r>
          </a:p>
          <a:p>
            <a:pPr marL="431800" lvl="1" indent="-169863">
              <a:spcBef>
                <a:spcPct val="0"/>
              </a:spcBef>
              <a:buFont typeface="Wingdings" pitchFamily="2" charset="2"/>
              <a:buChar char="Ø"/>
            </a:pPr>
            <a:r>
              <a:rPr lang="en-US" sz="1100" dirty="0" smtClean="0">
                <a:latin typeface="Helvetica" pitchFamily="34" charset="0"/>
              </a:rPr>
              <a:t>Company must invest considerable work, duplication of effort, management time, and expense to change to another vendor.</a:t>
            </a:r>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B01F772-0194-4ABC-A883-18B5A1600754}" type="slidenum">
              <a:rPr lang="en-US">
                <a:cs typeface="Arial" charset="0"/>
              </a:rPr>
              <a:pPr fontAlgn="base">
                <a:spcBef>
                  <a:spcPct val="0"/>
                </a:spcBef>
                <a:spcAft>
                  <a:spcPct val="0"/>
                </a:spcAft>
              </a:pPr>
              <a:t>16</a:t>
            </a:fld>
            <a:endParaRPr lang="en-US">
              <a:cs typeface="Arial" charset="0"/>
            </a:endParaRPr>
          </a:p>
        </p:txBody>
      </p:sp>
    </p:spTree>
    <p:extLst>
      <p:ext uri="{BB962C8B-B14F-4D97-AF65-F5344CB8AC3E}">
        <p14:creationId xmlns:p14="http://schemas.microsoft.com/office/powerpoint/2010/main" val="9383535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44AC6C5-0F5F-4B87-B704-3720E12695E5}" type="slidenum">
              <a:rPr lang="en-US">
                <a:cs typeface="Arial" charset="0"/>
              </a:rPr>
              <a:pPr fontAlgn="base">
                <a:spcBef>
                  <a:spcPct val="0"/>
                </a:spcBef>
                <a:spcAft>
                  <a:spcPct val="0"/>
                </a:spcAft>
              </a:pPr>
              <a:t>17</a:t>
            </a:fld>
            <a:endParaRPr lang="en-US">
              <a:cs typeface="Arial" charset="0"/>
            </a:endParaRPr>
          </a:p>
        </p:txBody>
      </p:sp>
    </p:spTree>
    <p:extLst>
      <p:ext uri="{BB962C8B-B14F-4D97-AF65-F5344CB8AC3E}">
        <p14:creationId xmlns:p14="http://schemas.microsoft.com/office/powerpoint/2010/main" val="32528573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marL="169863" indent="-169863">
              <a:spcBef>
                <a:spcPct val="0"/>
              </a:spcBef>
              <a:buFontTx/>
              <a:buChar char="•"/>
            </a:pPr>
            <a:r>
              <a:rPr lang="en-US" sz="1100" dirty="0" smtClean="0">
                <a:latin typeface="Helvetica" pitchFamily="34" charset="0"/>
              </a:rPr>
              <a:t>If you process huge files for data-mining applications, you have a right to the huge disks and fast processor that you need. However, if you merely receive email and access corporate Web portal, then your right is for more modest requirements.</a:t>
            </a:r>
          </a:p>
          <a:p>
            <a:pPr marL="169863" indent="-169863">
              <a:spcBef>
                <a:spcPct val="0"/>
              </a:spcBef>
              <a:buFontTx/>
              <a:buChar char="•"/>
            </a:pPr>
            <a:r>
              <a:rPr lang="en-US" sz="1100" i="1" dirty="0" smtClean="0">
                <a:latin typeface="Helvetica" pitchFamily="34" charset="0"/>
              </a:rPr>
              <a:t>Reliable </a:t>
            </a:r>
            <a:r>
              <a:rPr lang="en-US" sz="1100" dirty="0" smtClean="0">
                <a:latin typeface="Helvetica" pitchFamily="34" charset="0"/>
              </a:rPr>
              <a:t>means you can process without problems almost all of the time.</a:t>
            </a:r>
          </a:p>
          <a:p>
            <a:pPr marL="169863" indent="-169863">
              <a:spcBef>
                <a:spcPct val="0"/>
              </a:spcBef>
              <a:buFontTx/>
              <a:buChar char="•"/>
            </a:pPr>
            <a:r>
              <a:rPr lang="en-US" sz="1100" dirty="0" smtClean="0">
                <a:latin typeface="Helvetica" pitchFamily="34" charset="0"/>
              </a:rPr>
              <a:t>Organization should protect your computer and files, and you should not normally even need to think about security.</a:t>
            </a:r>
          </a:p>
          <a:p>
            <a:pPr marL="169863" indent="-169863">
              <a:spcBef>
                <a:spcPct val="0"/>
              </a:spcBef>
              <a:buFontTx/>
              <a:buChar char="•"/>
            </a:pPr>
            <a:r>
              <a:rPr lang="en-US" sz="1100" dirty="0" smtClean="0">
                <a:latin typeface="Helvetica" pitchFamily="34" charset="0"/>
              </a:rPr>
              <a:t>Participate in requirements meetings for new applications you will use and for major changes to applications you currently use.</a:t>
            </a:r>
          </a:p>
          <a:p>
            <a:pPr marL="169863" indent="-169863">
              <a:spcBef>
                <a:spcPct val="0"/>
              </a:spcBef>
              <a:buFontTx/>
              <a:buChar char="•"/>
            </a:pPr>
            <a:r>
              <a:rPr lang="en-US" sz="1100" dirty="0" smtClean="0">
                <a:latin typeface="Helvetica" pitchFamily="34" charset="0"/>
              </a:rPr>
              <a:t>Receive prompt attention to your problems, concerns, and complaints about information services. Right to have means to report problems, and to know your problem has been received and registered with IS department. Right to have your problem resolved, consistent with established priorities.</a:t>
            </a:r>
          </a:p>
          <a:p>
            <a:pPr marL="169863" indent="-169863">
              <a:spcBef>
                <a:spcPct val="0"/>
              </a:spcBef>
              <a:buFontTx/>
              <a:buChar char="•"/>
            </a:pPr>
            <a:r>
              <a:rPr lang="en-US" sz="1100" dirty="0" smtClean="0">
                <a:latin typeface="Helvetica" pitchFamily="34" charset="0"/>
              </a:rPr>
              <a:t>Training that is convenient to you, easy to understand and enables you to use systems to perform your job.</a:t>
            </a:r>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936738F-7D37-4AB0-ABB2-9E2CF1BD620C}" type="slidenum">
              <a:rPr lang="en-US">
                <a:cs typeface="Arial" charset="0"/>
              </a:rPr>
              <a:pPr fontAlgn="base">
                <a:spcBef>
                  <a:spcPct val="0"/>
                </a:spcBef>
                <a:spcAft>
                  <a:spcPct val="0"/>
                </a:spcAft>
              </a:pPr>
              <a:t>18</a:t>
            </a:fld>
            <a:endParaRPr lang="en-US">
              <a:cs typeface="Arial" charset="0"/>
            </a:endParaRPr>
          </a:p>
        </p:txBody>
      </p:sp>
    </p:spTree>
    <p:extLst>
      <p:ext uri="{BB962C8B-B14F-4D97-AF65-F5344CB8AC3E}">
        <p14:creationId xmlns:p14="http://schemas.microsoft.com/office/powerpoint/2010/main" val="42558680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buFont typeface="Arial" pitchFamily="34" charset="0"/>
              <a:buNone/>
              <a:defRPr/>
            </a:pPr>
            <a:r>
              <a:rPr lang="en-US" sz="1100" dirty="0" smtClean="0">
                <a:latin typeface="Helvetica" pitchFamily="34" charset="0"/>
              </a:rPr>
              <a:t>Your </a:t>
            </a:r>
            <a:r>
              <a:rPr lang="en-US" sz="1100" dirty="0">
                <a:latin typeface="Helvetica" pitchFamily="34" charset="0"/>
              </a:rPr>
              <a:t>responsibilities </a:t>
            </a:r>
            <a:r>
              <a:rPr lang="en-US" sz="1100" dirty="0" smtClean="0">
                <a:latin typeface="Helvetica" pitchFamily="34" charset="0"/>
              </a:rPr>
              <a:t>toward </a:t>
            </a:r>
            <a:r>
              <a:rPr lang="en-US" sz="1100" dirty="0">
                <a:latin typeface="Helvetica" pitchFamily="34" charset="0"/>
              </a:rPr>
              <a:t>IS department </a:t>
            </a:r>
            <a:r>
              <a:rPr lang="en-US" sz="1100" dirty="0" smtClean="0">
                <a:latin typeface="Helvetica" pitchFamily="34" charset="0"/>
              </a:rPr>
              <a:t>and </a:t>
            </a:r>
            <a:r>
              <a:rPr lang="en-US" sz="1100" dirty="0">
                <a:latin typeface="Helvetica" pitchFamily="34" charset="0"/>
              </a:rPr>
              <a:t>organization.</a:t>
            </a:r>
          </a:p>
          <a:p>
            <a:pPr marL="171435" indent="-171435" fontAlgn="auto">
              <a:spcBef>
                <a:spcPts val="0"/>
              </a:spcBef>
              <a:spcAft>
                <a:spcPts val="0"/>
              </a:spcAft>
              <a:buFont typeface="Arial" pitchFamily="34" charset="0"/>
              <a:buChar char="•"/>
              <a:defRPr/>
            </a:pPr>
            <a:r>
              <a:rPr lang="en-US" sz="1100" dirty="0" smtClean="0">
                <a:latin typeface="Helvetica" pitchFamily="34" charset="0"/>
              </a:rPr>
              <a:t>Do </a:t>
            </a:r>
            <a:r>
              <a:rPr lang="en-US" sz="1100" dirty="0">
                <a:latin typeface="Helvetica" pitchFamily="34" charset="0"/>
              </a:rPr>
              <a:t>not expect hand-holding for basic operations. Nor should you expect to receive repetitive training and support for the same issue.</a:t>
            </a:r>
          </a:p>
          <a:p>
            <a:pPr marL="171435" indent="-171435" fontAlgn="auto">
              <a:spcBef>
                <a:spcPts val="0"/>
              </a:spcBef>
              <a:spcAft>
                <a:spcPts val="0"/>
              </a:spcAft>
              <a:buFont typeface="Arial" pitchFamily="34" charset="0"/>
              <a:buChar char="•"/>
              <a:defRPr/>
            </a:pPr>
            <a:r>
              <a:rPr lang="en-US" sz="1100" dirty="0" smtClean="0">
                <a:latin typeface="Helvetica" pitchFamily="34" charset="0"/>
              </a:rPr>
              <a:t>Responsible </a:t>
            </a:r>
            <a:r>
              <a:rPr lang="en-US" sz="1100" dirty="0">
                <a:latin typeface="Helvetica" pitchFamily="34" charset="0"/>
              </a:rPr>
              <a:t>for protecting your password(s), computer, your organization’s networks and databases.</a:t>
            </a:r>
          </a:p>
          <a:p>
            <a:pPr marL="171435" indent="-171435" fontAlgn="auto">
              <a:spcBef>
                <a:spcPts val="0"/>
              </a:spcBef>
              <a:spcAft>
                <a:spcPts val="0"/>
              </a:spcAft>
              <a:buFont typeface="Arial" pitchFamily="34" charset="0"/>
              <a:buChar char="•"/>
              <a:defRPr/>
            </a:pPr>
            <a:r>
              <a:rPr lang="en-US" sz="1100" dirty="0">
                <a:latin typeface="Helvetica" pitchFamily="34" charset="0"/>
              </a:rPr>
              <a:t>Unauthorized modifications could interfere with automated maintenance programs for upgrading your computer and cause problems the IS department will have to fix.</a:t>
            </a:r>
          </a:p>
          <a:p>
            <a:pPr marL="171435" indent="-171435" fontAlgn="auto">
              <a:spcBef>
                <a:spcPts val="0"/>
              </a:spcBef>
              <a:spcAft>
                <a:spcPts val="0"/>
              </a:spcAft>
              <a:buFont typeface="Arial" pitchFamily="34" charset="0"/>
              <a:buChar char="•"/>
              <a:defRPr/>
            </a:pPr>
            <a:r>
              <a:rPr lang="en-US" sz="1100" dirty="0" smtClean="0">
                <a:latin typeface="Helvetica" pitchFamily="34" charset="0"/>
              </a:rPr>
              <a:t>Responsibility </a:t>
            </a:r>
            <a:r>
              <a:rPr lang="en-US" sz="1100" dirty="0">
                <a:latin typeface="Helvetica" pitchFamily="34" charset="0"/>
              </a:rPr>
              <a:t>to treat information systems professionals professionally. One form of professional behavior is to learn basic computer skills so that you avoid reporting trivial problems.</a:t>
            </a:r>
            <a:endParaRPr lang="en-US" dirty="0" smtClean="0">
              <a:latin typeface="Helvetica" pitchFamily="34" charset="0"/>
            </a:endParaRPr>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6AF4E9D-0166-4D69-8BEC-41F4A25FB41D}" type="slidenum">
              <a:rPr lang="en-US">
                <a:cs typeface="Arial" charset="0"/>
              </a:rPr>
              <a:pPr fontAlgn="base">
                <a:spcBef>
                  <a:spcPct val="0"/>
                </a:spcBef>
                <a:spcAft>
                  <a:spcPct val="0"/>
                </a:spcAft>
              </a:pPr>
              <a:t>19</a:t>
            </a:fld>
            <a:endParaRPr lang="en-US">
              <a:cs typeface="Arial" charset="0"/>
            </a:endParaRPr>
          </a:p>
        </p:txBody>
      </p:sp>
    </p:spTree>
    <p:extLst>
      <p:ext uri="{BB962C8B-B14F-4D97-AF65-F5344CB8AC3E}">
        <p14:creationId xmlns:p14="http://schemas.microsoft.com/office/powerpoint/2010/main" val="40470828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The Knowledge in this chapter can enable you to be a more effective business professional by setting reasonable expectations as to what you can expect from the IS Department, while knowing what the IS Department expects of you.</a:t>
            </a: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BAFB909-5DF6-44B8-98C9-11C8C0222EB0}" type="slidenum">
              <a:rPr lang="en-US">
                <a:cs typeface="Arial" charset="0"/>
              </a:rPr>
              <a:pPr fontAlgn="base">
                <a:spcBef>
                  <a:spcPct val="0"/>
                </a:spcBef>
                <a:spcAft>
                  <a:spcPct val="0"/>
                </a:spcAft>
              </a:pPr>
              <a:t>20</a:t>
            </a:fld>
            <a:endParaRPr lang="en-US">
              <a:cs typeface="Arial" charset="0"/>
            </a:endParaRPr>
          </a:p>
        </p:txBody>
      </p:sp>
    </p:spTree>
    <p:extLst>
      <p:ext uri="{BB962C8B-B14F-4D97-AF65-F5344CB8AC3E}">
        <p14:creationId xmlns:p14="http://schemas.microsoft.com/office/powerpoint/2010/main" val="860577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z="1100" smtClean="0">
                <a:latin typeface="Helvetica" pitchFamily="34" charset="0"/>
              </a:rPr>
              <a:t>GOALS</a:t>
            </a:r>
          </a:p>
          <a:p>
            <a:pPr marL="776288" lvl="1" indent="-228600">
              <a:spcBef>
                <a:spcPct val="0"/>
              </a:spcBef>
              <a:buFont typeface="Calibri" pitchFamily="34" charset="0"/>
              <a:buAutoNum type="arabicPeriod"/>
            </a:pPr>
            <a:r>
              <a:rPr lang="en-US" sz="1100" smtClean="0">
                <a:latin typeface="Helvetica" pitchFamily="34" charset="0"/>
              </a:rPr>
              <a:t>Evaluate the ethics of employee activities in terms of a particular computer-use policy.</a:t>
            </a:r>
          </a:p>
          <a:p>
            <a:pPr marL="776288" lvl="1" indent="-228600">
              <a:spcBef>
                <a:spcPct val="0"/>
              </a:spcBef>
              <a:buFont typeface="Calibri" pitchFamily="34" charset="0"/>
              <a:buAutoNum type="arabicPeriod"/>
            </a:pPr>
            <a:r>
              <a:rPr lang="en-US" sz="1100" smtClean="0">
                <a:latin typeface="Helvetica" pitchFamily="34" charset="0"/>
              </a:rPr>
              <a:t>Forewarn students that employers have the right to monitor computer usage, and many do.</a:t>
            </a:r>
          </a:p>
          <a:p>
            <a:pPr marL="776288" lvl="1" indent="-228600">
              <a:spcBef>
                <a:spcPct val="0"/>
              </a:spcBef>
              <a:buFont typeface="Calibri" pitchFamily="34" charset="0"/>
              <a:buAutoNum type="arabicPeriod"/>
            </a:pPr>
            <a:r>
              <a:rPr lang="en-US" sz="1100" smtClean="0">
                <a:latin typeface="Helvetica" pitchFamily="34" charset="0"/>
              </a:rPr>
              <a:t>Develop techniques for managing employees’ computer use.</a:t>
            </a:r>
          </a:p>
          <a:p>
            <a:pPr marL="776288" lvl="1" indent="-228600">
              <a:spcBef>
                <a:spcPct val="0"/>
              </a:spcBef>
              <a:buFont typeface="Calibri" pitchFamily="34" charset="0"/>
              <a:buAutoNum type="arabicPeriod"/>
            </a:pPr>
            <a:r>
              <a:rPr lang="en-US" sz="1100" smtClean="0">
                <a:latin typeface="Helvetica" pitchFamily="34" charset="0"/>
              </a:rPr>
              <a:t>This guide focuses on the student’s role as a manager rather than as a computer user.</a:t>
            </a:r>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D1767F8-1817-46A6-9CA9-086240E1A913}" type="slidenum">
              <a:rPr lang="en-US">
                <a:cs typeface="Arial" charset="0"/>
              </a:rPr>
              <a:pPr fontAlgn="base">
                <a:spcBef>
                  <a:spcPct val="0"/>
                </a:spcBef>
                <a:spcAft>
                  <a:spcPct val="0"/>
                </a:spcAft>
              </a:pPr>
              <a:t>21</a:t>
            </a:fld>
            <a:endParaRPr lang="en-US">
              <a:cs typeface="Arial" charset="0"/>
            </a:endParaRPr>
          </a:p>
        </p:txBody>
      </p:sp>
    </p:spTree>
    <p:extLst>
      <p:ext uri="{BB962C8B-B14F-4D97-AF65-F5344CB8AC3E}">
        <p14:creationId xmlns:p14="http://schemas.microsoft.com/office/powerpoint/2010/main" val="1698201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1229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latin typeface="Helvetica" pitchFamily="34" charset="0"/>
              </a:rPr>
              <a:t>A list of the typical IS department functions </a:t>
            </a:r>
          </a:p>
          <a:p>
            <a:pPr marL="171450" indent="-171450">
              <a:spcBef>
                <a:spcPct val="0"/>
              </a:spcBef>
              <a:buFontTx/>
              <a:buChar char="•"/>
            </a:pPr>
            <a:r>
              <a:rPr lang="en-US" dirty="0" smtClean="0">
                <a:latin typeface="Helvetica" pitchFamily="34" charset="0"/>
              </a:rPr>
              <a:t>Protection function is the topic of Chapter 12.  </a:t>
            </a:r>
          </a:p>
          <a:p>
            <a:pPr marL="171450" indent="-171450">
              <a:spcBef>
                <a:spcPct val="0"/>
              </a:spcBef>
              <a:buFontTx/>
              <a:buChar char="•"/>
            </a:pPr>
            <a:r>
              <a:rPr lang="en-US" dirty="0" smtClean="0">
                <a:latin typeface="Helvetica" pitchFamily="34" charset="0"/>
              </a:rPr>
              <a:t>Develop functions are important for IS majors, but less so for other business professionals and are not considered in this text.  To set the stage, consider the organization of the IS Department.</a:t>
            </a:r>
          </a:p>
        </p:txBody>
      </p:sp>
      <p:sp>
        <p:nvSpPr>
          <p:cNvPr id="122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AAACD8-E84E-451D-87D4-88AE8A22EC17}" type="slidenum">
              <a:rPr lang="en-US">
                <a:cs typeface="Arial" charset="0"/>
              </a:rPr>
              <a:pPr fontAlgn="base">
                <a:spcBef>
                  <a:spcPct val="0"/>
                </a:spcBef>
                <a:spcAft>
                  <a:spcPct val="0"/>
                </a:spcAft>
              </a:pPr>
              <a:t>4</a:t>
            </a:fld>
            <a:endParaRPr lang="en-US">
              <a:cs typeface="Arial" charset="0"/>
            </a:endParaRPr>
          </a:p>
        </p:txBody>
      </p:sp>
    </p:spTree>
    <p:extLst>
      <p:ext uri="{BB962C8B-B14F-4D97-AF65-F5344CB8AC3E}">
        <p14:creationId xmlns:p14="http://schemas.microsoft.com/office/powerpoint/2010/main" val="24378676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sz="1100" b="1" dirty="0">
                <a:latin typeface="Helvetica" pitchFamily="34" charset="0"/>
              </a:rPr>
              <a:t>GOAL</a:t>
            </a:r>
          </a:p>
          <a:p>
            <a:pPr marL="772293" lvl="1" indent="-228600" fontAlgn="auto">
              <a:spcBef>
                <a:spcPts val="0"/>
              </a:spcBef>
              <a:spcAft>
                <a:spcPts val="0"/>
              </a:spcAft>
              <a:buFont typeface="+mj-lt"/>
              <a:buAutoNum type="arabicPeriod"/>
              <a:defRPr/>
            </a:pPr>
            <a:r>
              <a:rPr lang="en-US" sz="1100" dirty="0">
                <a:latin typeface="Helvetica" pitchFamily="34" charset="0"/>
              </a:rPr>
              <a:t>Investigate advantages and disadvantages of computer infrastructure outsourcing.</a:t>
            </a:r>
          </a:p>
          <a:p>
            <a:pPr fontAlgn="auto">
              <a:spcBef>
                <a:spcPts val="0"/>
              </a:spcBef>
              <a:spcAft>
                <a:spcPts val="0"/>
              </a:spcAft>
              <a:defRPr/>
            </a:pPr>
            <a:endParaRPr lang="en-US" sz="1100" dirty="0">
              <a:latin typeface="Helvetica" pitchFamily="34" charset="0"/>
            </a:endParaRPr>
          </a:p>
          <a:p>
            <a:pPr fontAlgn="auto">
              <a:spcBef>
                <a:spcPts val="0"/>
              </a:spcBef>
              <a:spcAft>
                <a:spcPts val="0"/>
              </a:spcAft>
              <a:defRPr/>
            </a:pPr>
            <a:r>
              <a:rPr lang="en-US" sz="1100" dirty="0">
                <a:latin typeface="Helvetica" pitchFamily="34" charset="0"/>
              </a:rPr>
              <a:t>Background</a:t>
            </a:r>
          </a:p>
          <a:p>
            <a:pPr marL="259479" indent="-172986" fontAlgn="auto">
              <a:spcBef>
                <a:spcPts val="0"/>
              </a:spcBef>
              <a:spcAft>
                <a:spcPts val="0"/>
              </a:spcAft>
              <a:buFont typeface="Arial" pitchFamily="34" charset="0"/>
              <a:buChar char="•"/>
              <a:defRPr/>
            </a:pPr>
            <a:r>
              <a:rPr lang="en-US" sz="1100" dirty="0">
                <a:latin typeface="Helvetica" pitchFamily="34" charset="0"/>
              </a:rPr>
              <a:t>Outsourcers get their first-level employees by hiring the ones you had. What you’re really outsourcing is middle-level management of the same IT personnel you had.</a:t>
            </a:r>
          </a:p>
          <a:p>
            <a:pPr marL="259479" indent="-172986" fontAlgn="auto">
              <a:spcBef>
                <a:spcPts val="0"/>
              </a:spcBef>
              <a:spcAft>
                <a:spcPts val="0"/>
              </a:spcAft>
              <a:buFont typeface="Arial" pitchFamily="34" charset="0"/>
              <a:buChar char="•"/>
              <a:defRPr/>
            </a:pPr>
            <a:r>
              <a:rPr lang="en-US" sz="1100" dirty="0">
                <a:latin typeface="Helvetica" pitchFamily="34" charset="0"/>
              </a:rPr>
              <a:t>No way of knowing whether the managers they supply are any better.</a:t>
            </a:r>
          </a:p>
          <a:p>
            <a:pPr marL="259479" indent="-172986" fontAlgn="auto">
              <a:spcBef>
                <a:spcPts val="0"/>
              </a:spcBef>
              <a:spcAft>
                <a:spcPts val="0"/>
              </a:spcAft>
              <a:buFont typeface="Arial" pitchFamily="34" charset="0"/>
              <a:buChar char="•"/>
              <a:defRPr/>
            </a:pPr>
            <a:r>
              <a:rPr lang="en-US" sz="1100" dirty="0">
                <a:latin typeface="Helvetica" pitchFamily="34" charset="0"/>
              </a:rPr>
              <a:t>Paying a premium for the services of your former employees, who are now managed by strangers who are paid by the outsource vendor, who evaluates those managers on how well they follow the outsource vendor’s profit-generating procedures</a:t>
            </a:r>
            <a:r>
              <a:rPr lang="en-US" sz="1100" dirty="0" smtClean="0">
                <a:latin typeface="Helvetica" pitchFamily="34" charset="0"/>
              </a:rPr>
              <a:t>.</a:t>
            </a:r>
            <a:endParaRPr lang="en-US" dirty="0"/>
          </a:p>
          <a:p>
            <a:pPr fontAlgn="auto">
              <a:spcBef>
                <a:spcPts val="0"/>
              </a:spcBef>
              <a:spcAft>
                <a:spcPts val="0"/>
              </a:spcAft>
              <a:defRPr/>
            </a:pPr>
            <a:endParaRPr lang="en-US" dirty="0">
              <a:latin typeface="Helvetica" pitchFamily="34" charset="0"/>
            </a:endParaRP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1094BBB-31A4-4C00-9D6E-E9454E617824}" type="slidenum">
              <a:rPr lang="en-US">
                <a:cs typeface="Arial" charset="0"/>
              </a:rPr>
              <a:pPr fontAlgn="base">
                <a:spcBef>
                  <a:spcPct val="0"/>
                </a:spcBef>
                <a:spcAft>
                  <a:spcPct val="0"/>
                </a:spcAft>
              </a:pPr>
              <a:t>22</a:t>
            </a:fld>
            <a:endParaRPr lang="en-US">
              <a:cs typeface="Arial" charset="0"/>
            </a:endParaRPr>
          </a:p>
        </p:txBody>
      </p:sp>
    </p:spTree>
    <p:extLst>
      <p:ext uri="{BB962C8B-B14F-4D97-AF65-F5344CB8AC3E}">
        <p14:creationId xmlns:p14="http://schemas.microsoft.com/office/powerpoint/2010/main" val="1676058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171450" indent="-171450" fontAlgn="auto">
              <a:spcBef>
                <a:spcPts val="0"/>
              </a:spcBef>
              <a:spcAft>
                <a:spcPts val="0"/>
              </a:spcAft>
              <a:buFont typeface="Arial" pitchFamily="34" charset="0"/>
              <a:buChar char="•"/>
              <a:defRPr/>
            </a:pPr>
            <a:r>
              <a:rPr lang="en-US" dirty="0" smtClean="0">
                <a:latin typeface="Helvetica" pitchFamily="34" charset="0"/>
              </a:rPr>
              <a:t>What is the value of that idea? According to Raven Zachary, no professional iPhone developer will take equity or the promise of future revenue sharing in exchange for cash. There is too much cash-paying work. Ideas are only as good as their implementation.</a:t>
            </a:r>
          </a:p>
          <a:p>
            <a:pPr fontAlgn="auto">
              <a:spcBef>
                <a:spcPts val="0"/>
              </a:spcBef>
              <a:spcAft>
                <a:spcPts val="0"/>
              </a:spcAft>
              <a:defRPr/>
            </a:pPr>
            <a:endParaRPr lang="en-US" dirty="0"/>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CF4A977-E38E-4E27-9D82-BD2940388938}" type="slidenum">
              <a:rPr lang="en-US">
                <a:cs typeface="Arial" charset="0"/>
              </a:rPr>
              <a:pPr fontAlgn="base">
                <a:spcBef>
                  <a:spcPct val="0"/>
                </a:spcBef>
                <a:spcAft>
                  <a:spcPct val="0"/>
                </a:spcAft>
              </a:pPr>
              <a:t>24</a:t>
            </a:fld>
            <a:endParaRPr lang="en-US">
              <a:cs typeface="Arial" charset="0"/>
            </a:endParaRPr>
          </a:p>
        </p:txBody>
      </p:sp>
    </p:spTree>
    <p:extLst>
      <p:ext uri="{BB962C8B-B14F-4D97-AF65-F5344CB8AC3E}">
        <p14:creationId xmlns:p14="http://schemas.microsoft.com/office/powerpoint/2010/main" val="33378372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sz="1100" dirty="0">
                <a:latin typeface="Helvetica" pitchFamily="34" charset="0"/>
              </a:rPr>
              <a:t>Goal:</a:t>
            </a:r>
          </a:p>
          <a:p>
            <a:pPr marL="772293" lvl="1" indent="-228600" fontAlgn="auto">
              <a:spcBef>
                <a:spcPts val="0"/>
              </a:spcBef>
              <a:spcAft>
                <a:spcPts val="0"/>
              </a:spcAft>
              <a:buFont typeface="+mj-lt"/>
              <a:buAutoNum type="arabicPeriod"/>
              <a:defRPr/>
            </a:pPr>
            <a:r>
              <a:rPr lang="en-US" sz="1100" dirty="0">
                <a:latin typeface="Helvetica" pitchFamily="34" charset="0"/>
              </a:rPr>
              <a:t>Give students some understanding </a:t>
            </a:r>
            <a:r>
              <a:rPr lang="en-US" sz="1100" dirty="0" smtClean="0">
                <a:latin typeface="Helvetica" pitchFamily="34" charset="0"/>
              </a:rPr>
              <a:t>options </a:t>
            </a:r>
            <a:r>
              <a:rPr lang="en-US" sz="1100" dirty="0">
                <a:latin typeface="Helvetica" pitchFamily="34" charset="0"/>
              </a:rPr>
              <a:t>for real-world outsourcing iOS app development.</a:t>
            </a:r>
          </a:p>
          <a:p>
            <a:pPr fontAlgn="auto">
              <a:spcBef>
                <a:spcPts val="0"/>
              </a:spcBef>
              <a:spcAft>
                <a:spcPts val="0"/>
              </a:spcAft>
              <a:defRPr/>
            </a:pPr>
            <a:endParaRPr lang="en-US" sz="1100" dirty="0">
              <a:latin typeface="Helvetica" pitchFamily="34" charset="0"/>
            </a:endParaRPr>
          </a:p>
          <a:p>
            <a:pPr marL="171450" indent="-171450" fontAlgn="auto">
              <a:spcBef>
                <a:spcPts val="0"/>
              </a:spcBef>
              <a:spcAft>
                <a:spcPts val="0"/>
              </a:spcAft>
              <a:buFont typeface="Arial" pitchFamily="34" charset="0"/>
              <a:buChar char="•"/>
              <a:defRPr/>
            </a:pPr>
            <a:r>
              <a:rPr lang="en-US" sz="1100" dirty="0">
                <a:latin typeface="Helvetica" pitchFamily="34" charset="0"/>
              </a:rPr>
              <a:t>How can you go about getting your iOS application developed?</a:t>
            </a:r>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B680C98-7E20-4EA4-8241-96E7DB7DA07E}" type="slidenum">
              <a:rPr lang="en-US">
                <a:cs typeface="Arial" charset="0"/>
              </a:rPr>
              <a:pPr fontAlgn="base">
                <a:spcBef>
                  <a:spcPct val="0"/>
                </a:spcBef>
                <a:spcAft>
                  <a:spcPct val="0"/>
                </a:spcAft>
              </a:pPr>
              <a:t>25</a:t>
            </a:fld>
            <a:endParaRPr lang="en-US">
              <a:cs typeface="Arial" charset="0"/>
            </a:endParaRPr>
          </a:p>
        </p:txBody>
      </p:sp>
    </p:spTree>
    <p:extLst>
      <p:ext uri="{BB962C8B-B14F-4D97-AF65-F5344CB8AC3E}">
        <p14:creationId xmlns:p14="http://schemas.microsoft.com/office/powerpoint/2010/main" val="35822775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Helvetica" pitchFamily="34" charset="0"/>
              </a:rPr>
              <a:t>Check Elance.com a clearing house for iOS development experts. Lists developers, their locations, typical costs, and ratings of previous customers</a:t>
            </a:r>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44DD533-3A04-4A12-9AA8-828E4AFBF124}" type="slidenum">
              <a:rPr lang="en-US">
                <a:cs typeface="Arial" charset="0"/>
              </a:rPr>
              <a:pPr fontAlgn="base">
                <a:spcBef>
                  <a:spcPct val="0"/>
                </a:spcBef>
                <a:spcAft>
                  <a:spcPct val="0"/>
                </a:spcAft>
              </a:pPr>
              <a:t>26</a:t>
            </a:fld>
            <a:endParaRPr lang="en-US">
              <a:cs typeface="Arial" charset="0"/>
            </a:endParaRPr>
          </a:p>
        </p:txBody>
      </p:sp>
    </p:spTree>
    <p:extLst>
      <p:ext uri="{BB962C8B-B14F-4D97-AF65-F5344CB8AC3E}">
        <p14:creationId xmlns:p14="http://schemas.microsoft.com/office/powerpoint/2010/main" val="3895130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defTabSz="914318" eaLnBrk="0" hangingPunct="0">
              <a:defRPr/>
            </a:pPr>
            <a:r>
              <a:rPr lang="en-US" sz="1100" dirty="0" smtClean="0">
                <a:latin typeface="Helvetica" pitchFamily="34" charset="0"/>
              </a:rPr>
              <a:t>Organizational </a:t>
            </a:r>
            <a:r>
              <a:rPr lang="en-US" sz="1100" dirty="0">
                <a:latin typeface="Helvetica" pitchFamily="34" charset="0"/>
              </a:rPr>
              <a:t>structure varies depending on </a:t>
            </a:r>
            <a:r>
              <a:rPr lang="en-US" sz="1100" dirty="0" smtClean="0">
                <a:latin typeface="Helvetica" pitchFamily="34" charset="0"/>
              </a:rPr>
              <a:t>organization’s </a:t>
            </a:r>
            <a:r>
              <a:rPr lang="en-US" sz="1100" dirty="0">
                <a:latin typeface="Helvetica" pitchFamily="34" charset="0"/>
              </a:rPr>
              <a:t>size, culture, competitive environment, industry, and other </a:t>
            </a:r>
            <a:r>
              <a:rPr lang="en-US" sz="1100" dirty="0" smtClean="0">
                <a:latin typeface="Helvetica" pitchFamily="34" charset="0"/>
              </a:rPr>
              <a:t>factors</a:t>
            </a:r>
            <a:r>
              <a:rPr lang="en-US" sz="1100" dirty="0">
                <a:latin typeface="Helvetica" pitchFamily="34" charset="0"/>
              </a:rPr>
              <a:t>. </a:t>
            </a:r>
          </a:p>
          <a:p>
            <a:pPr marL="259479" indent="-172986" fontAlgn="auto">
              <a:spcBef>
                <a:spcPts val="0"/>
              </a:spcBef>
              <a:spcAft>
                <a:spcPts val="0"/>
              </a:spcAft>
              <a:buFont typeface="Arial" pitchFamily="34" charset="0"/>
              <a:buChar char="•"/>
              <a:defRPr/>
            </a:pPr>
            <a:r>
              <a:rPr lang="en-US" sz="1100" b="1" dirty="0">
                <a:latin typeface="Helvetica" pitchFamily="34" charset="0"/>
              </a:rPr>
              <a:t>Chief information </a:t>
            </a:r>
            <a:r>
              <a:rPr lang="en-US" sz="1100" b="1" dirty="0" smtClean="0">
                <a:latin typeface="Helvetica" pitchFamily="34" charset="0"/>
              </a:rPr>
              <a:t>officer </a:t>
            </a:r>
            <a:r>
              <a:rPr lang="en-US" sz="1100" dirty="0" smtClean="0">
                <a:latin typeface="Helvetica" pitchFamily="34" charset="0"/>
              </a:rPr>
              <a:t>(</a:t>
            </a:r>
            <a:r>
              <a:rPr lang="en-US" sz="1100" b="1" dirty="0" smtClean="0">
                <a:latin typeface="Helvetica" pitchFamily="34" charset="0"/>
              </a:rPr>
              <a:t>CIO) </a:t>
            </a:r>
            <a:r>
              <a:rPr lang="en-US" sz="1100" b="0" dirty="0">
                <a:latin typeface="Helvetica" pitchFamily="34" charset="0"/>
              </a:rPr>
              <a:t>is responsible for aligning IS to support </a:t>
            </a:r>
            <a:r>
              <a:rPr lang="en-US" sz="1100" dirty="0">
                <a:latin typeface="Helvetica" pitchFamily="34" charset="0"/>
              </a:rPr>
              <a:t>organizational strategies.</a:t>
            </a:r>
          </a:p>
          <a:p>
            <a:pPr marL="259479" indent="-172986" fontAlgn="auto">
              <a:spcBef>
                <a:spcPts val="0"/>
              </a:spcBef>
              <a:spcAft>
                <a:spcPts val="0"/>
              </a:spcAft>
              <a:buFont typeface="Arial" pitchFamily="34" charset="0"/>
              <a:buChar char="•"/>
              <a:defRPr/>
            </a:pPr>
            <a:r>
              <a:rPr lang="en-US" sz="1100" b="1" dirty="0" smtClean="0">
                <a:latin typeface="Helvetica" pitchFamily="34" charset="0"/>
              </a:rPr>
              <a:t>Chief </a:t>
            </a:r>
            <a:r>
              <a:rPr lang="en-US" sz="1100" b="1" dirty="0">
                <a:latin typeface="Helvetica" pitchFamily="34" charset="0"/>
              </a:rPr>
              <a:t>technology </a:t>
            </a:r>
            <a:r>
              <a:rPr lang="en-US" sz="1100" b="1" dirty="0" smtClean="0">
                <a:latin typeface="Helvetica" pitchFamily="34" charset="0"/>
              </a:rPr>
              <a:t>officer (CTO)</a:t>
            </a:r>
            <a:r>
              <a:rPr lang="en-US" sz="1100" dirty="0" smtClean="0">
                <a:latin typeface="Helvetica" pitchFamily="34" charset="0"/>
              </a:rPr>
              <a:t> </a:t>
            </a:r>
            <a:r>
              <a:rPr lang="en-US" sz="1100" dirty="0">
                <a:latin typeface="Helvetica" pitchFamily="34" charset="0"/>
              </a:rPr>
              <a:t>investigates new information systems technologies and determines how </a:t>
            </a:r>
            <a:r>
              <a:rPr lang="en-US" sz="1100" dirty="0" smtClean="0">
                <a:latin typeface="Helvetica" pitchFamily="34" charset="0"/>
              </a:rPr>
              <a:t>organization </a:t>
            </a:r>
            <a:r>
              <a:rPr lang="en-US" sz="1100" dirty="0">
                <a:latin typeface="Helvetica" pitchFamily="34" charset="0"/>
              </a:rPr>
              <a:t>can </a:t>
            </a:r>
            <a:r>
              <a:rPr lang="en-US" sz="1100" dirty="0" smtClean="0">
                <a:latin typeface="Helvetica" pitchFamily="34" charset="0"/>
              </a:rPr>
              <a:t>benefit.</a:t>
            </a:r>
            <a:endParaRPr lang="en-US" sz="1100" dirty="0">
              <a:latin typeface="Helvetica" pitchFamily="34" charset="0"/>
            </a:endParaRPr>
          </a:p>
          <a:p>
            <a:pPr marL="259479" indent="-172986" fontAlgn="auto">
              <a:spcBef>
                <a:spcPts val="284"/>
              </a:spcBef>
              <a:spcAft>
                <a:spcPts val="0"/>
              </a:spcAft>
              <a:buFont typeface="Arial" pitchFamily="34" charset="0"/>
              <a:buChar char="•"/>
              <a:defRPr/>
            </a:pPr>
            <a:r>
              <a:rPr lang="en-US" sz="1100" dirty="0">
                <a:latin typeface="Helvetica" pitchFamily="34" charset="0"/>
              </a:rPr>
              <a:t>Operations manages the computing </a:t>
            </a:r>
            <a:r>
              <a:rPr lang="en-US" sz="1100" dirty="0" smtClean="0">
                <a:latin typeface="Helvetica" pitchFamily="34" charset="0"/>
              </a:rPr>
              <a:t>infrastructure and </a:t>
            </a:r>
            <a:r>
              <a:rPr lang="en-US" sz="1100" dirty="0">
                <a:latin typeface="Helvetica" pitchFamily="34" charset="0"/>
              </a:rPr>
              <a:t>responds to user problems. </a:t>
            </a:r>
          </a:p>
          <a:p>
            <a:pPr marL="259479" indent="-172986" fontAlgn="auto">
              <a:spcBef>
                <a:spcPts val="284"/>
              </a:spcBef>
              <a:spcAft>
                <a:spcPts val="0"/>
              </a:spcAft>
              <a:buFont typeface="Arial" pitchFamily="34" charset="0"/>
              <a:buChar char="•"/>
              <a:defRPr/>
            </a:pPr>
            <a:r>
              <a:rPr lang="en-US" sz="1100" dirty="0" smtClean="0">
                <a:latin typeface="Helvetica" pitchFamily="34" charset="0"/>
              </a:rPr>
              <a:t>Development </a:t>
            </a:r>
            <a:r>
              <a:rPr lang="en-US" sz="1100" dirty="0">
                <a:latin typeface="Helvetica" pitchFamily="34" charset="0"/>
              </a:rPr>
              <a:t>group manages the process of creating new information systems </a:t>
            </a:r>
            <a:r>
              <a:rPr lang="en-US" sz="1100" dirty="0" smtClean="0">
                <a:latin typeface="Helvetica" pitchFamily="34" charset="0"/>
              </a:rPr>
              <a:t>and maintenance.</a:t>
            </a:r>
            <a:endParaRPr lang="en-US" sz="1100" dirty="0">
              <a:latin typeface="Helvetica" pitchFamily="34" charset="0"/>
            </a:endParaRPr>
          </a:p>
          <a:p>
            <a:pPr marL="259479" indent="-172986" fontAlgn="auto">
              <a:spcBef>
                <a:spcPts val="284"/>
              </a:spcBef>
              <a:spcAft>
                <a:spcPts val="0"/>
              </a:spcAft>
              <a:buFont typeface="Arial" pitchFamily="34" charset="0"/>
              <a:buChar char="•"/>
              <a:defRPr/>
            </a:pPr>
            <a:r>
              <a:rPr lang="en-US" sz="1100" dirty="0" smtClean="0">
                <a:latin typeface="Helvetica" pitchFamily="34" charset="0"/>
              </a:rPr>
              <a:t>Outsourcing </a:t>
            </a:r>
            <a:r>
              <a:rPr lang="en-US" sz="1100" dirty="0">
                <a:latin typeface="Helvetica" pitchFamily="34" charset="0"/>
              </a:rPr>
              <a:t>relations </a:t>
            </a:r>
            <a:r>
              <a:rPr lang="en-US" sz="1100" dirty="0" smtClean="0">
                <a:latin typeface="Helvetica" pitchFamily="34" charset="0"/>
              </a:rPr>
              <a:t>group negotiates </a:t>
            </a:r>
            <a:r>
              <a:rPr lang="en-US" sz="1100" dirty="0">
                <a:latin typeface="Helvetica" pitchFamily="34" charset="0"/>
              </a:rPr>
              <a:t>outsourcing </a:t>
            </a:r>
            <a:r>
              <a:rPr lang="en-US" sz="1100" dirty="0" smtClean="0">
                <a:latin typeface="Helvetica" pitchFamily="34" charset="0"/>
              </a:rPr>
              <a:t>agreements.</a:t>
            </a:r>
            <a:endParaRPr lang="en-US" sz="1100" dirty="0">
              <a:latin typeface="Helvetica" pitchFamily="34" charset="0"/>
            </a:endParaRPr>
          </a:p>
          <a:p>
            <a:pPr marL="259479" indent="-172986" fontAlgn="auto">
              <a:spcBef>
                <a:spcPts val="284"/>
              </a:spcBef>
              <a:spcAft>
                <a:spcPts val="0"/>
              </a:spcAft>
              <a:buFont typeface="Arial" pitchFamily="34" charset="0"/>
              <a:buChar char="•"/>
              <a:defRPr/>
            </a:pPr>
            <a:r>
              <a:rPr lang="en-US" sz="1100" dirty="0" smtClean="0">
                <a:latin typeface="Helvetica" pitchFamily="34" charset="0"/>
              </a:rPr>
              <a:t>Data </a:t>
            </a:r>
            <a:r>
              <a:rPr lang="en-US" sz="1100" dirty="0">
                <a:latin typeface="Helvetica" pitchFamily="34" charset="0"/>
              </a:rPr>
              <a:t>administration staff </a:t>
            </a:r>
            <a:r>
              <a:rPr lang="en-US" sz="1100" dirty="0" smtClean="0">
                <a:latin typeface="Helvetica" pitchFamily="34" charset="0"/>
              </a:rPr>
              <a:t>protects </a:t>
            </a:r>
            <a:r>
              <a:rPr lang="en-US" sz="1100" dirty="0">
                <a:latin typeface="Helvetica" pitchFamily="34" charset="0"/>
              </a:rPr>
              <a:t>company data and information </a:t>
            </a:r>
            <a:r>
              <a:rPr lang="en-US" sz="1100" dirty="0" smtClean="0">
                <a:latin typeface="Helvetica" pitchFamily="34" charset="0"/>
              </a:rPr>
              <a:t>assets.</a:t>
            </a:r>
            <a:endParaRPr lang="en-US" sz="1100" dirty="0">
              <a:latin typeface="Helvetica" pitchFamily="34" charset="0"/>
            </a:endParaRPr>
          </a:p>
        </p:txBody>
      </p:sp>
      <p:sp>
        <p:nvSpPr>
          <p:cNvPr id="143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6504D89-40D0-43D6-8894-059EFF090508}" type="slidenum">
              <a:rPr lang="en-US">
                <a:cs typeface="Arial" charset="0"/>
              </a:rPr>
              <a:pPr fontAlgn="base">
                <a:spcBef>
                  <a:spcPct val="0"/>
                </a:spcBef>
                <a:spcAft>
                  <a:spcPct val="0"/>
                </a:spcAft>
              </a:pPr>
              <a:t>5</a:t>
            </a:fld>
            <a:endParaRPr lang="en-US">
              <a:cs typeface="Arial" charset="0"/>
            </a:endParaRPr>
          </a:p>
        </p:txBody>
      </p:sp>
    </p:spTree>
    <p:extLst>
      <p:ext uri="{BB962C8B-B14F-4D97-AF65-F5344CB8AC3E}">
        <p14:creationId xmlns:p14="http://schemas.microsoft.com/office/powerpoint/2010/main" val="1594289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Helvetica" pitchFamily="34" charset="0"/>
              </a:rPr>
              <a:t>With the exception of computer technician, and possibly PQA test engineer, all of these positions require a 4-year degree and require business knowledge or business degree, and good verbal communications and writing skills.</a:t>
            </a:r>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81B3B8D-C35C-420B-9859-542C94548098}" type="slidenum">
              <a:rPr lang="en-US">
                <a:cs typeface="Arial" charset="0"/>
              </a:rPr>
              <a:pPr fontAlgn="base">
                <a:spcBef>
                  <a:spcPct val="0"/>
                </a:spcBef>
                <a:spcAft>
                  <a:spcPct val="0"/>
                </a:spcAft>
              </a:pPr>
              <a:t>6</a:t>
            </a:fld>
            <a:endParaRPr lang="en-US">
              <a:cs typeface="Arial" charset="0"/>
            </a:endParaRPr>
          </a:p>
        </p:txBody>
      </p:sp>
    </p:spTree>
    <p:extLst>
      <p:ext uri="{BB962C8B-B14F-4D97-AF65-F5344CB8AC3E}">
        <p14:creationId xmlns:p14="http://schemas.microsoft.com/office/powerpoint/2010/main" val="3509706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D03F6B2-1D3E-46BE-BB27-F722D5FFBC7F}" type="slidenum">
              <a:rPr lang="en-US">
                <a:cs typeface="Arial" charset="0"/>
              </a:rPr>
              <a:pPr fontAlgn="base">
                <a:spcBef>
                  <a:spcPct val="0"/>
                </a:spcBef>
                <a:spcAft>
                  <a:spcPct val="0"/>
                </a:spcAft>
              </a:pPr>
              <a:t>7</a:t>
            </a:fld>
            <a:endParaRPr lang="en-US">
              <a:cs typeface="Arial" charset="0"/>
            </a:endParaRPr>
          </a:p>
        </p:txBody>
      </p:sp>
    </p:spTree>
    <p:extLst>
      <p:ext uri="{BB962C8B-B14F-4D97-AF65-F5344CB8AC3E}">
        <p14:creationId xmlns:p14="http://schemas.microsoft.com/office/powerpoint/2010/main" val="41849366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02A330-4AF0-48D5-BF32-6C640C90EC1F}" type="slidenum">
              <a:rPr lang="en-US">
                <a:cs typeface="Arial" charset="0"/>
              </a:rPr>
              <a:pPr fontAlgn="base">
                <a:spcBef>
                  <a:spcPct val="0"/>
                </a:spcBef>
                <a:spcAft>
                  <a:spcPct val="0"/>
                </a:spcAft>
              </a:pPr>
              <a:t>8</a:t>
            </a:fld>
            <a:endParaRPr lang="en-US">
              <a:cs typeface="Arial" charset="0"/>
            </a:endParaRPr>
          </a:p>
        </p:txBody>
      </p:sp>
    </p:spTree>
    <p:extLst>
      <p:ext uri="{BB962C8B-B14F-4D97-AF65-F5344CB8AC3E}">
        <p14:creationId xmlns:p14="http://schemas.microsoft.com/office/powerpoint/2010/main" val="2389468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z="1100" smtClean="0">
                <a:latin typeface="Helvetica" pitchFamily="34" charset="0"/>
              </a:rPr>
              <a:t>Maintaining alignment between IS capabilities and organizational strategy is a continual process. Without a strong CIO, IS can be perceived as a drag on organization’s opportunities. </a:t>
            </a:r>
          </a:p>
          <a:p>
            <a:pPr marL="171450" indent="-171450">
              <a:spcBef>
                <a:spcPct val="0"/>
              </a:spcBef>
              <a:buFontTx/>
              <a:buChar char="•"/>
            </a:pPr>
            <a:r>
              <a:rPr lang="en-US" sz="1100" smtClean="0">
                <a:latin typeface="Helvetica" pitchFamily="34" charset="0"/>
              </a:rPr>
              <a:t>A </a:t>
            </a:r>
            <a:r>
              <a:rPr lang="en-US" sz="1100" b="1" smtClean="0">
                <a:latin typeface="Helvetica" pitchFamily="34" charset="0"/>
              </a:rPr>
              <a:t>steering committee </a:t>
            </a:r>
            <a:r>
              <a:rPr lang="en-US" sz="1100" smtClean="0">
                <a:latin typeface="Helvetica" pitchFamily="34" charset="0"/>
              </a:rPr>
              <a:t>is a group of senior managers from the major business functions that works with the CIO to set the IS priorities and decide among major IS projects and alternatives. IS department sets up the steering committee’s schedule, agenda and conducts the meetings.</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4E41A73-34E9-46FF-9581-CDB27CB38CB0}" type="slidenum">
              <a:rPr lang="en-US">
                <a:cs typeface="Arial" charset="0"/>
              </a:rPr>
              <a:pPr fontAlgn="base">
                <a:spcBef>
                  <a:spcPct val="0"/>
                </a:spcBef>
                <a:spcAft>
                  <a:spcPct val="0"/>
                </a:spcAft>
              </a:pPr>
              <a:t>9</a:t>
            </a:fld>
            <a:endParaRPr lang="en-US">
              <a:cs typeface="Arial" charset="0"/>
            </a:endParaRPr>
          </a:p>
        </p:txBody>
      </p:sp>
    </p:spTree>
    <p:extLst>
      <p:ext uri="{BB962C8B-B14F-4D97-AF65-F5344CB8AC3E}">
        <p14:creationId xmlns:p14="http://schemas.microsoft.com/office/powerpoint/2010/main" val="2342214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marL="258763" indent="-171450">
              <a:spcBef>
                <a:spcPct val="0"/>
              </a:spcBef>
              <a:buFontTx/>
              <a:buChar char="•"/>
            </a:pPr>
            <a:r>
              <a:rPr lang="en-US" sz="1100" smtClean="0">
                <a:latin typeface="Helvetica" pitchFamily="34" charset="0"/>
              </a:rPr>
              <a:t>Outsourcing is done to save costs, gain expertise, and free management time.</a:t>
            </a:r>
          </a:p>
          <a:p>
            <a:pPr marL="258763" indent="-171450">
              <a:spcBef>
                <a:spcPct val="0"/>
              </a:spcBef>
              <a:buFontTx/>
              <a:buChar char="•"/>
            </a:pPr>
            <a:r>
              <a:rPr lang="en-US" sz="1100" smtClean="0">
                <a:latin typeface="Helvetica" pitchFamily="34" charset="0"/>
              </a:rPr>
              <a:t>Outsource employee cafeteria to a food services company. It’s their front room operation.</a:t>
            </a:r>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7038AC-CB23-4848-B98A-C305059D394D}" type="slidenum">
              <a:rPr lang="en-US">
                <a:cs typeface="Arial" charset="0"/>
              </a:rPr>
              <a:pPr fontAlgn="base">
                <a:spcBef>
                  <a:spcPct val="0"/>
                </a:spcBef>
                <a:spcAft>
                  <a:spcPct val="0"/>
                </a:spcAft>
              </a:pPr>
              <a:t>10</a:t>
            </a:fld>
            <a:endParaRPr lang="en-US">
              <a:cs typeface="Arial" charset="0"/>
            </a:endParaRPr>
          </a:p>
        </p:txBody>
      </p:sp>
    </p:spTree>
    <p:extLst>
      <p:ext uri="{BB962C8B-B14F-4D97-AF65-F5344CB8AC3E}">
        <p14:creationId xmlns:p14="http://schemas.microsoft.com/office/powerpoint/2010/main" val="41325620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z="1100" dirty="0" smtClean="0">
                <a:latin typeface="Helvetica" pitchFamily="34" charset="0"/>
              </a:rPr>
              <a:t>Many companies outsource portions of their information systems activities. Figure 11-4 lists popular reasons for doing so.</a:t>
            </a:r>
          </a:p>
          <a:p>
            <a:pPr marL="171450" indent="-171450">
              <a:spcBef>
                <a:spcPct val="0"/>
              </a:spcBef>
              <a:buFontTx/>
              <a:buChar char="•"/>
            </a:pPr>
            <a:r>
              <a:rPr lang="en-US" sz="1100" dirty="0" smtClean="0">
                <a:latin typeface="Helvetica" pitchFamily="34" charset="0"/>
              </a:rPr>
              <a:t>Lucas at </a:t>
            </a:r>
            <a:r>
              <a:rPr lang="en-US" sz="1100" dirty="0" err="1" smtClean="0">
                <a:latin typeface="Helvetica" pitchFamily="34" charset="0"/>
              </a:rPr>
              <a:t>GearUp</a:t>
            </a:r>
            <a:r>
              <a:rPr lang="en-US" sz="1100" dirty="0" smtClean="0">
                <a:latin typeface="Helvetica" pitchFamily="34" charset="0"/>
              </a:rPr>
              <a:t> has skills to manage a new software development project, but may not choose to invest the time.  Note, too, that it's not just Lucas' time. Fox Lake has outsourced its new facilities scheduling system to the cloud.</a:t>
            </a:r>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916944-D341-43EF-9E5F-01EAC66B63AA}" type="slidenum">
              <a:rPr lang="en-US">
                <a:cs typeface="Arial" charset="0"/>
              </a:rPr>
              <a:pPr fontAlgn="base">
                <a:spcBef>
                  <a:spcPct val="0"/>
                </a:spcBef>
                <a:spcAft>
                  <a:spcPct val="0"/>
                </a:spcAft>
              </a:pPr>
              <a:t>11</a:t>
            </a:fld>
            <a:endParaRPr lang="en-US">
              <a:cs typeface="Arial" charset="0"/>
            </a:endParaRPr>
          </a:p>
        </p:txBody>
      </p:sp>
    </p:spTree>
    <p:extLst>
      <p:ext uri="{BB962C8B-B14F-4D97-AF65-F5344CB8AC3E}">
        <p14:creationId xmlns:p14="http://schemas.microsoft.com/office/powerpoint/2010/main" val="4013055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smtClean="0"/>
              <a:t>Click to edit Master subtitle style</a:t>
            </a:r>
            <a:endParaRPr lang="en-US" dirty="0" smtClean="0"/>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extBox 2"/>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dirty="0">
                <a:latin typeface="+mn-lt"/>
                <a:cs typeface="+mn-cs"/>
              </a:rPr>
              <a:t>11-</a:t>
            </a:r>
            <a:fld id="{BF5FF25C-8110-4926-B806-1B99A76D754B}"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960" y="365759"/>
            <a:ext cx="7520940" cy="1005841"/>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5" name="Text Placeholder 2"/>
          <p:cNvSpPr>
            <a:spLocks noGrp="1"/>
          </p:cNvSpPr>
          <p:nvPr>
            <p:ph idx="1"/>
          </p:nvPr>
        </p:nvSpPr>
        <p:spPr bwMode="auto">
          <a:xfrm>
            <a:off x="822325" y="1524000"/>
            <a:ext cx="7521575" cy="3581400"/>
          </a:xfrm>
          <a:prstGeom prst="rect">
            <a:avLst/>
          </a:prstGeom>
          <a:solidFill>
            <a:srgbClr val="FFFFFF"/>
          </a:solidFill>
          <a:ln>
            <a:noFill/>
          </a:ln>
          <a:extLst/>
        </p:spPr>
        <p:txBody>
          <a:bodyPr/>
          <a:lstStyle>
            <a:lvl1pPr marL="234950" indent="-234950">
              <a:buFont typeface="Arial" pitchFamily="34" charset="0"/>
              <a:buChar char="•"/>
              <a:defRPr/>
            </a:lvl1pPr>
            <a:lvl2pPr marL="234950" indent="-234950">
              <a:buClr>
                <a:srgbClr val="000A1E"/>
              </a:buClr>
              <a:buFont typeface="Arial" pitchFamily="34" charset="0"/>
              <a:buChar char="•"/>
              <a:defRPr/>
            </a:lvl2pPr>
            <a:lvl3pPr marL="623888" indent="-330200">
              <a:buClr>
                <a:srgbClr val="000A1E"/>
              </a:buClr>
              <a:buFont typeface="Helvetica" pitchFamily="34" charset="0"/>
              <a:buChar char="–"/>
              <a:defRPr/>
            </a:lvl3pPr>
            <a:lvl4pPr marL="1020763" indent="-355600">
              <a:buClr>
                <a:srgbClr val="000A1E"/>
              </a:buClr>
              <a:buFont typeface="Wingdings" pitchFamily="2" charset="2"/>
              <a:buChar char="Ø"/>
              <a:defRPr/>
            </a:lvl4pPr>
            <a:lvl5pPr marL="1371600" indent="-290513">
              <a:buClr>
                <a:srgbClr val="000A1E"/>
              </a:buClr>
              <a:buFont typeface="Courier New" pitchFamily="49" charset="0"/>
              <a:buChar char="o"/>
              <a:defRPr/>
            </a:lvl5pPr>
          </a:lstStyle>
          <a:p>
            <a:pPr lvl="0"/>
            <a:r>
              <a:rPr lang="en-US" smtClean="0"/>
              <a:t>Click to edit Master text styles</a:t>
            </a:r>
          </a:p>
          <a:p>
            <a:pPr lvl="2"/>
            <a:r>
              <a:rPr lang="en-US" smtClean="0"/>
              <a:t>Second level</a:t>
            </a:r>
          </a:p>
          <a:p>
            <a:pPr lvl="3"/>
            <a:r>
              <a:rPr lang="en-US" smtClean="0"/>
              <a:t>Third level</a:t>
            </a:r>
          </a:p>
          <a:p>
            <a:pPr lvl="4"/>
            <a:r>
              <a:rPr lang="en-US" smtClean="0"/>
              <a:t>Fourth level</a:t>
            </a:r>
          </a:p>
        </p:txBody>
      </p:sp>
      <p:sp>
        <p:nvSpPr>
          <p:cNvPr id="6"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3"/>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dirty="0">
                <a:latin typeface="+mn-lt"/>
                <a:cs typeface="+mn-cs"/>
              </a:rPr>
              <a:t>11-</a:t>
            </a:r>
            <a:fld id="{8E9EA3D3-2427-4F68-B6A8-7DF8D96D8FD3}"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325" y="365125"/>
            <a:ext cx="7521575" cy="1082675"/>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and Contentch1">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lumMod val="90000"/>
            </a:schemeClr>
          </a:solidFill>
          <a:ln>
            <a:noFill/>
          </a:ln>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822325" y="1524000"/>
            <a:ext cx="7521575" cy="35274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2"/>
            <a:r>
              <a:rPr lang="en-US" smtClean="0"/>
              <a:t>Second level</a:t>
            </a:r>
          </a:p>
          <a:p>
            <a:pPr lvl="3"/>
            <a:r>
              <a:rPr lang="en-US" smtClean="0"/>
              <a:t>Third level</a:t>
            </a:r>
          </a:p>
          <a:p>
            <a:pPr lvl="4"/>
            <a:r>
              <a:rPr lang="en-US" smtClean="0"/>
              <a:t>Fourth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fontAlgn="auto">
              <a:spcBef>
                <a:spcPts val="0"/>
              </a:spcBef>
              <a:spcAft>
                <a:spcPts val="0"/>
              </a:spcAft>
              <a:defRPr sz="1000" cap="none" spc="200" baseline="0" dirty="0" smtClean="0">
                <a:solidFill>
                  <a:schemeClr val="tx1"/>
                </a:solidFill>
                <a:latin typeface="Helvetica" pitchFamily="34" charset="0"/>
                <a:cs typeface="Arial" charset="0"/>
              </a:defRPr>
            </a:lvl1pPr>
          </a:lstStyle>
          <a:p>
            <a:pPr>
              <a:defRPr/>
            </a:pPr>
            <a:r>
              <a:rPr lang="en-US"/>
              <a:t>Copyright © 2014 Pearson Education, Inc. Publishing as Prentice Hall</a:t>
            </a: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Lst>
  <p:timing>
    <p:tnLst>
      <p:par>
        <p:cTn id="1" dur="indefinite" restart="never" nodeType="tmRoot"/>
      </p:par>
    </p:tnLst>
  </p:timing>
  <p:hf sldNum="0" hdr="0" dt="0"/>
  <p:txStyles>
    <p:titleStyle>
      <a:lvl1pPr algn="l" rtl="0" fontAlgn="base">
        <a:spcBef>
          <a:spcPct val="0"/>
        </a:spcBef>
        <a:spcAft>
          <a:spcPct val="0"/>
        </a:spcAft>
        <a:defRPr sz="3200" kern="1200">
          <a:solidFill>
            <a:schemeClr val="tx1"/>
          </a:solidFill>
          <a:latin typeface="Arial" pitchFamily="34" charset="0"/>
          <a:ea typeface="+mj-ea"/>
          <a:cs typeface="Arial" pitchFamily="34" charset="0"/>
        </a:defRPr>
      </a:lvl1pPr>
      <a:lvl2pPr algn="l" rtl="0" fontAlgn="base">
        <a:spcBef>
          <a:spcPct val="0"/>
        </a:spcBef>
        <a:spcAft>
          <a:spcPct val="0"/>
        </a:spcAft>
        <a:defRPr sz="3200">
          <a:solidFill>
            <a:schemeClr val="tx1"/>
          </a:solidFill>
          <a:latin typeface="Arial" charset="0"/>
          <a:cs typeface="Arial" charset="0"/>
        </a:defRPr>
      </a:lvl2pPr>
      <a:lvl3pPr algn="l" rtl="0" fontAlgn="base">
        <a:spcBef>
          <a:spcPct val="0"/>
        </a:spcBef>
        <a:spcAft>
          <a:spcPct val="0"/>
        </a:spcAft>
        <a:defRPr sz="3200">
          <a:solidFill>
            <a:schemeClr val="tx1"/>
          </a:solidFill>
          <a:latin typeface="Arial" charset="0"/>
          <a:cs typeface="Arial" charset="0"/>
        </a:defRPr>
      </a:lvl3pPr>
      <a:lvl4pPr algn="l" rtl="0" fontAlgn="base">
        <a:spcBef>
          <a:spcPct val="0"/>
        </a:spcBef>
        <a:spcAft>
          <a:spcPct val="0"/>
        </a:spcAft>
        <a:defRPr sz="3200">
          <a:solidFill>
            <a:schemeClr val="tx1"/>
          </a:solidFill>
          <a:latin typeface="Arial" charset="0"/>
          <a:cs typeface="Arial" charset="0"/>
        </a:defRPr>
      </a:lvl4pPr>
      <a:lvl5pPr algn="l" rtl="0" fontAlgn="base">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234950" indent="-234950" algn="l" rtl="0" fontAlgn="base">
        <a:spcBef>
          <a:spcPts val="800"/>
        </a:spcBef>
        <a:spcAft>
          <a:spcPct val="0"/>
        </a:spcAft>
        <a:buFont typeface="Arial" charset="0"/>
        <a:buChar char="•"/>
        <a:defRPr sz="2800" kern="1200">
          <a:solidFill>
            <a:schemeClr val="tx1"/>
          </a:solidFill>
          <a:latin typeface="Arial" pitchFamily="34" charset="0"/>
          <a:ea typeface="+mn-ea"/>
          <a:cs typeface="Arial" pitchFamily="34" charset="0"/>
        </a:defRPr>
      </a:lvl1pPr>
      <a:lvl2pPr marL="234950" indent="-234950"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568325" indent="-330200"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3pPr>
      <a:lvl4pPr marL="914400" indent="-336550" algn="l" rtl="0" fontAlgn="base">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1204913" indent="-290513" algn="l" rtl="0" fontAlgn="base">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elance.com/"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pPr>
              <a:defRPr/>
            </a:pPr>
            <a:r>
              <a:rPr lang="en-US" dirty="0" smtClean="0"/>
              <a:t>Information Systems</a:t>
            </a:r>
            <a:endParaRPr lang="en-US" dirty="0"/>
          </a:p>
          <a:p>
            <a:pPr>
              <a:defRPr/>
            </a:pPr>
            <a:r>
              <a:rPr lang="en-US" dirty="0"/>
              <a:t>Management</a:t>
            </a:r>
          </a:p>
        </p:txBody>
      </p:sp>
      <p:sp>
        <p:nvSpPr>
          <p:cNvPr id="4" name="Title 3"/>
          <p:cNvSpPr>
            <a:spLocks noGrp="1"/>
          </p:cNvSpPr>
          <p:nvPr>
            <p:ph type="title"/>
          </p:nvPr>
        </p:nvSpPr>
        <p:spPr/>
        <p:txBody>
          <a:bodyPr/>
          <a:lstStyle/>
          <a:p>
            <a:pPr>
              <a:defRPr/>
            </a:pPr>
            <a:r>
              <a:rPr smtClean="0"/>
              <a:t>Chapter 11</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AutoShape 2"/>
          <p:cNvSpPr>
            <a:spLocks noGrp="1" noChangeArrowheads="1"/>
          </p:cNvSpPr>
          <p:nvPr>
            <p:ph type="title"/>
          </p:nvPr>
        </p:nvSpPr>
        <p:spPr>
          <a:xfrm>
            <a:off x="822325" y="365125"/>
            <a:ext cx="7521575" cy="1006475"/>
          </a:xfrm>
        </p:spPr>
        <p:txBody>
          <a:bodyPr/>
          <a:lstStyle/>
          <a:p>
            <a:pPr marL="801688" indent="-744538"/>
            <a:r>
              <a:rPr lang="en-US" smtClean="0">
                <a:latin typeface="Arial" charset="0"/>
                <a:cs typeface="Arial" charset="0"/>
              </a:rPr>
              <a:t>Q3:	What Are the Advantages and Disadvantages of Outsourcing?</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882775"/>
            <a:ext cx="7521575" cy="2841625"/>
          </a:xfrm>
        </p:spPr>
        <p:txBody>
          <a:bodyPr>
            <a:normAutofit/>
          </a:bodyPr>
          <a:lstStyle/>
          <a:p>
            <a:pPr marL="285750" indent="-285750">
              <a:buFont typeface="Arial" charset="0"/>
              <a:buChar char="•"/>
            </a:pPr>
            <a:r>
              <a:rPr lang="en-US" smtClean="0">
                <a:latin typeface="Arial" charset="0"/>
                <a:cs typeface="Arial" charset="0"/>
              </a:rPr>
              <a:t>Process of hiring another organization to perform services</a:t>
            </a:r>
          </a:p>
          <a:p>
            <a:pPr marL="285750" lvl="1" indent="-285750">
              <a:lnSpc>
                <a:spcPct val="90000"/>
              </a:lnSpc>
              <a:spcAft>
                <a:spcPct val="15000"/>
              </a:spcAft>
              <a:buClrTx/>
              <a:buFontTx/>
              <a:buChar char="•"/>
            </a:pPr>
            <a:r>
              <a:rPr lang="en-US" smtClean="0">
                <a:latin typeface="Arial" charset="0"/>
                <a:cs typeface="Arial" charset="0"/>
              </a:rPr>
              <a:t>Any value chain business activity can be outsourced</a:t>
            </a:r>
          </a:p>
          <a:p>
            <a:pPr marL="285750" indent="-285750">
              <a:buFont typeface="Arial" charset="0"/>
              <a:buChar char="•"/>
            </a:pPr>
            <a:r>
              <a:rPr lang="en-US" b="1" smtClean="0">
                <a:latin typeface="Arial" charset="0"/>
                <a:cs typeface="Arial" charset="0"/>
              </a:rPr>
              <a:t>“Your back room is someone else’s front room.”</a:t>
            </a:r>
            <a:r>
              <a:rPr lang="en-US" smtClean="0">
                <a:latin typeface="Arial" charset="0"/>
                <a:cs typeface="Arial" charset="0"/>
              </a:rPr>
              <a:t> (Peter Drucker)</a:t>
            </a:r>
          </a:p>
          <a:p>
            <a:pPr marL="285750" indent="-285750">
              <a:buFont typeface="Arial" charset="0"/>
              <a:buChar char="•"/>
            </a:pPr>
            <a:endParaRPr lang="en-US" smtClean="0">
              <a:latin typeface="Arial" charset="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AutoShape 2"/>
          <p:cNvSpPr>
            <a:spLocks noGrp="1" noChangeArrowheads="1"/>
          </p:cNvSpPr>
          <p:nvPr>
            <p:ph type="title"/>
          </p:nvPr>
        </p:nvSpPr>
        <p:spPr/>
        <p:txBody>
          <a:bodyPr/>
          <a:lstStyle/>
          <a:p>
            <a:r>
              <a:rPr lang="en-US" smtClean="0">
                <a:latin typeface="Arial" charset="0"/>
                <a:cs typeface="Arial" charset="0"/>
              </a:rPr>
              <a:t>Popular Reasons for Outsourcing IS Services</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25603" name="Picture 2"/>
          <p:cNvPicPr>
            <a:picLocks noChangeAspect="1" noChangeArrowheads="1"/>
          </p:cNvPicPr>
          <p:nvPr/>
        </p:nvPicPr>
        <p:blipFill>
          <a:blip r:embed="rId3" cstate="print"/>
          <a:srcRect/>
          <a:stretch>
            <a:fillRect/>
          </a:stretch>
        </p:blipFill>
        <p:spPr bwMode="auto">
          <a:xfrm>
            <a:off x="762000" y="1616075"/>
            <a:ext cx="7467600" cy="3794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2"/>
          <p:cNvSpPr>
            <a:spLocks noGrp="1"/>
          </p:cNvSpPr>
          <p:nvPr>
            <p:ph type="title"/>
          </p:nvPr>
        </p:nvSpPr>
        <p:spPr>
          <a:xfrm>
            <a:off x="822325" y="365125"/>
            <a:ext cx="7521575" cy="1006475"/>
          </a:xfrm>
        </p:spPr>
        <p:txBody>
          <a:bodyPr/>
          <a:lstStyle/>
          <a:p>
            <a:r>
              <a:rPr lang="en-US" smtClean="0">
                <a:latin typeface="Arial" charset="0"/>
                <a:cs typeface="Arial" charset="0"/>
              </a:rPr>
              <a:t>Risk Reduction</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600200"/>
            <a:ext cx="7521575" cy="3505200"/>
          </a:xfrm>
        </p:spPr>
        <p:txBody>
          <a:bodyPr>
            <a:normAutofit fontScale="92500" lnSpcReduction="20000"/>
          </a:bodyPr>
          <a:lstStyle/>
          <a:p>
            <a:pPr marL="279400" indent="-279400">
              <a:defRPr/>
            </a:pPr>
            <a:r>
              <a:rPr lang="en-US" dirty="0" smtClean="0"/>
              <a:t>Caps </a:t>
            </a:r>
            <a:r>
              <a:rPr lang="en-US" dirty="0"/>
              <a:t>financial risk</a:t>
            </a:r>
          </a:p>
          <a:p>
            <a:pPr marL="279400" indent="-279400">
              <a:defRPr/>
            </a:pPr>
            <a:r>
              <a:rPr lang="en-US" dirty="0" smtClean="0"/>
              <a:t>Ensures </a:t>
            </a:r>
            <a:r>
              <a:rPr lang="en-US" dirty="0"/>
              <a:t>level of </a:t>
            </a:r>
            <a:r>
              <a:rPr lang="en-US" dirty="0" smtClean="0"/>
              <a:t>quality </a:t>
            </a:r>
            <a:r>
              <a:rPr lang="en-US" dirty="0"/>
              <a:t>or </a:t>
            </a:r>
            <a:r>
              <a:rPr lang="en-US" dirty="0" smtClean="0"/>
              <a:t>avoids </a:t>
            </a:r>
            <a:r>
              <a:rPr lang="en-US" dirty="0"/>
              <a:t>having substandard quality</a:t>
            </a:r>
          </a:p>
          <a:p>
            <a:pPr marL="279400" indent="-279400">
              <a:defRPr/>
            </a:pPr>
            <a:r>
              <a:rPr lang="en-US" dirty="0" smtClean="0"/>
              <a:t>Less likely to pick </a:t>
            </a:r>
            <a:r>
              <a:rPr lang="en-US" dirty="0"/>
              <a:t>wrong </a:t>
            </a:r>
            <a:r>
              <a:rPr lang="en-US" dirty="0" smtClean="0"/>
              <a:t>hardware, wrong </a:t>
            </a:r>
            <a:r>
              <a:rPr lang="en-US" dirty="0"/>
              <a:t>software, </a:t>
            </a:r>
            <a:r>
              <a:rPr lang="en-US" dirty="0" smtClean="0"/>
              <a:t>wrong </a:t>
            </a:r>
            <a:r>
              <a:rPr lang="en-US" dirty="0"/>
              <a:t>network protocol, or implementing tax law changes incorrectly</a:t>
            </a:r>
          </a:p>
          <a:p>
            <a:pPr marL="279400" indent="-279400">
              <a:defRPr/>
            </a:pPr>
            <a:r>
              <a:rPr lang="en-US" dirty="0" smtClean="0"/>
              <a:t>Risk management vendor’s responsibility</a:t>
            </a:r>
          </a:p>
          <a:p>
            <a:pPr marL="279400" indent="-279400">
              <a:defRPr/>
            </a:pPr>
            <a:r>
              <a:rPr lang="en-US" dirty="0" smtClean="0"/>
              <a:t>Easier </a:t>
            </a:r>
            <a:r>
              <a:rPr lang="en-US" dirty="0"/>
              <a:t>to hire another vendor than </a:t>
            </a:r>
            <a:r>
              <a:rPr lang="en-US" dirty="0" smtClean="0"/>
              <a:t>fire </a:t>
            </a:r>
            <a:r>
              <a:rPr lang="en-US" dirty="0"/>
              <a:t>and rehire internal </a:t>
            </a:r>
            <a:r>
              <a:rPr lang="en-US" dirty="0" smtClean="0"/>
              <a:t>staff</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2"/>
          <p:cNvSpPr>
            <a:spLocks noGrp="1"/>
          </p:cNvSpPr>
          <p:nvPr>
            <p:ph type="title"/>
          </p:nvPr>
        </p:nvSpPr>
        <p:spPr>
          <a:xfrm>
            <a:off x="822325" y="365125"/>
            <a:ext cx="7521575" cy="1006475"/>
          </a:xfrm>
        </p:spPr>
        <p:txBody>
          <a:bodyPr/>
          <a:lstStyle/>
          <a:p>
            <a:r>
              <a:rPr lang="en-US" smtClean="0">
                <a:latin typeface="Arial" charset="0"/>
                <a:cs typeface="Arial" charset="0"/>
              </a:rPr>
              <a:t>International Outsourcing</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425575"/>
            <a:ext cx="7521575" cy="3527425"/>
          </a:xfrm>
        </p:spPr>
        <p:txBody>
          <a:bodyPr>
            <a:normAutofit lnSpcReduction="10000"/>
          </a:bodyPr>
          <a:lstStyle/>
          <a:p>
            <a:pPr marL="233363" indent="-233363">
              <a:defRPr/>
            </a:pPr>
            <a:r>
              <a:rPr lang="en-US" dirty="0" smtClean="0"/>
              <a:t>India</a:t>
            </a:r>
          </a:p>
          <a:p>
            <a:pPr marL="744538" lvl="3" indent="-277813">
              <a:buClr>
                <a:schemeClr val="tx1"/>
              </a:buClr>
              <a:defRPr/>
            </a:pPr>
            <a:r>
              <a:rPr lang="en-US" dirty="0" smtClean="0"/>
              <a:t>Large</a:t>
            </a:r>
            <a:r>
              <a:rPr lang="en-US" dirty="0"/>
              <a:t>, well-educated, </a:t>
            </a:r>
            <a:r>
              <a:rPr lang="en-US" dirty="0" smtClean="0"/>
              <a:t>English-speaking, </a:t>
            </a:r>
            <a:r>
              <a:rPr lang="en-US" dirty="0"/>
              <a:t>labor </a:t>
            </a:r>
            <a:r>
              <a:rPr lang="en-US" dirty="0" smtClean="0"/>
              <a:t>cost 70-80% less than </a:t>
            </a:r>
            <a:r>
              <a:rPr lang="en-US" dirty="0"/>
              <a:t>in </a:t>
            </a:r>
            <a:r>
              <a:rPr lang="en-US" dirty="0" smtClean="0"/>
              <a:t>US </a:t>
            </a:r>
          </a:p>
          <a:p>
            <a:pPr marL="233363" indent="-233363">
              <a:defRPr/>
            </a:pPr>
            <a:r>
              <a:rPr lang="en-US" dirty="0" smtClean="0"/>
              <a:t>China </a:t>
            </a:r>
            <a:r>
              <a:rPr lang="en-US" dirty="0"/>
              <a:t>and other </a:t>
            </a:r>
            <a:r>
              <a:rPr lang="en-US" dirty="0" smtClean="0"/>
              <a:t>countries</a:t>
            </a:r>
            <a:endParaRPr lang="en-US" dirty="0"/>
          </a:p>
          <a:p>
            <a:pPr marL="233363" indent="-233363">
              <a:defRPr/>
            </a:pPr>
            <a:r>
              <a:rPr lang="en-US" dirty="0"/>
              <a:t>Modern telephone technology and Internet-enabled service </a:t>
            </a:r>
            <a:r>
              <a:rPr lang="en-US" dirty="0" smtClean="0"/>
              <a:t>databases</a:t>
            </a:r>
          </a:p>
          <a:p>
            <a:pPr marL="233363" indent="-233363">
              <a:defRPr/>
            </a:pPr>
            <a:r>
              <a:rPr lang="en-US" dirty="0"/>
              <a:t>C</a:t>
            </a:r>
            <a:r>
              <a:rPr lang="en-US" dirty="0" smtClean="0"/>
              <a:t>ustomer </a:t>
            </a:r>
            <a:r>
              <a:rPr lang="en-US" dirty="0"/>
              <a:t>support and other </a:t>
            </a:r>
            <a:r>
              <a:rPr lang="en-US" dirty="0" smtClean="0"/>
              <a:t>functions </a:t>
            </a:r>
            <a:r>
              <a:rPr lang="en-US" dirty="0"/>
              <a:t>operational </a:t>
            </a:r>
            <a:r>
              <a:rPr lang="en-US" dirty="0" smtClean="0"/>
              <a:t>24/7</a:t>
            </a:r>
            <a:endParaRPr lang="en-US" dirty="0"/>
          </a:p>
          <a:p>
            <a:pPr>
              <a:defRP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2"/>
          <p:cNvSpPr>
            <a:spLocks noGrp="1"/>
          </p:cNvSpPr>
          <p:nvPr>
            <p:ph type="title"/>
          </p:nvPr>
        </p:nvSpPr>
        <p:spPr/>
        <p:txBody>
          <a:bodyPr/>
          <a:lstStyle/>
          <a:p>
            <a:pPr marL="795338" indent="-795338"/>
            <a:r>
              <a:rPr lang="en-US" smtClean="0">
                <a:latin typeface="Arial" charset="0"/>
                <a:cs typeface="Arial" charset="0"/>
              </a:rPr>
              <a:t>What Are Outsourcing Alternatives?</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31747" name="Picture 2"/>
          <p:cNvPicPr>
            <a:picLocks noChangeAspect="1" noChangeArrowheads="1"/>
          </p:cNvPicPr>
          <p:nvPr/>
        </p:nvPicPr>
        <p:blipFill>
          <a:blip r:embed="rId3" cstate="print"/>
          <a:srcRect/>
          <a:stretch>
            <a:fillRect/>
          </a:stretch>
        </p:blipFill>
        <p:spPr bwMode="auto">
          <a:xfrm>
            <a:off x="866775" y="1636713"/>
            <a:ext cx="7439025" cy="3773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AutoShape 2"/>
          <p:cNvSpPr>
            <a:spLocks noGrp="1" noChangeArrowheads="1"/>
          </p:cNvSpPr>
          <p:nvPr>
            <p:ph type="title"/>
          </p:nvPr>
        </p:nvSpPr>
        <p:spPr/>
        <p:txBody>
          <a:bodyPr/>
          <a:lstStyle/>
          <a:p>
            <a:pPr marL="803275" indent="-803275"/>
            <a:r>
              <a:rPr lang="en-US" smtClean="0">
                <a:latin typeface="Arial" charset="0"/>
                <a:cs typeface="Arial" charset="0"/>
              </a:rPr>
              <a:t>Risks of Outsourcing</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33795" name="Picture 2"/>
          <p:cNvPicPr>
            <a:picLocks noChangeAspect="1" noChangeArrowheads="1"/>
          </p:cNvPicPr>
          <p:nvPr/>
        </p:nvPicPr>
        <p:blipFill>
          <a:blip r:embed="rId3" cstate="print"/>
          <a:srcRect/>
          <a:stretch>
            <a:fillRect/>
          </a:stretch>
        </p:blipFill>
        <p:spPr bwMode="auto">
          <a:xfrm>
            <a:off x="838200" y="1587500"/>
            <a:ext cx="7467600" cy="4017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AutoShape 2"/>
          <p:cNvSpPr>
            <a:spLocks noGrp="1" noChangeArrowheads="1"/>
          </p:cNvSpPr>
          <p:nvPr>
            <p:ph type="title"/>
          </p:nvPr>
        </p:nvSpPr>
        <p:spPr>
          <a:xfrm>
            <a:off x="822325" y="365125"/>
            <a:ext cx="7521575" cy="1006475"/>
          </a:xfrm>
        </p:spPr>
        <p:txBody>
          <a:bodyPr/>
          <a:lstStyle/>
          <a:p>
            <a:r>
              <a:rPr lang="en-US" smtClean="0">
                <a:latin typeface="Arial" charset="0"/>
                <a:cs typeface="Arial" charset="0"/>
              </a:rPr>
              <a:t>Benefits Outweighed by Long-Term Costs</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5843" name="Content Placeholder 3"/>
          <p:cNvSpPr>
            <a:spLocks noGrp="1"/>
          </p:cNvSpPr>
          <p:nvPr>
            <p:ph idx="1"/>
          </p:nvPr>
        </p:nvSpPr>
        <p:spPr>
          <a:xfrm>
            <a:off x="822325" y="1654175"/>
            <a:ext cx="7521575" cy="3375025"/>
          </a:xfrm>
        </p:spPr>
        <p:txBody>
          <a:bodyPr/>
          <a:lstStyle/>
          <a:p>
            <a:pPr marL="279400" indent="-279400">
              <a:buFont typeface="Arial" charset="0"/>
              <a:buChar char="•"/>
            </a:pPr>
            <a:r>
              <a:rPr lang="en-US" smtClean="0">
                <a:latin typeface="Arial" charset="0"/>
                <a:cs typeface="Arial" charset="0"/>
              </a:rPr>
              <a:t>Unit fixed cost contract may prevent benefits of economies of scale</a:t>
            </a:r>
          </a:p>
          <a:p>
            <a:pPr marL="279400" indent="-279400">
              <a:buFont typeface="Arial" charset="0"/>
              <a:buChar char="•"/>
            </a:pPr>
            <a:r>
              <a:rPr lang="en-US" smtClean="0">
                <a:latin typeface="Arial" charset="0"/>
                <a:cs typeface="Arial" charset="0"/>
              </a:rPr>
              <a:t>Vendor de facto sole source</a:t>
            </a:r>
          </a:p>
          <a:p>
            <a:pPr marL="279400" indent="-279400">
              <a:buFont typeface="Arial" charset="0"/>
              <a:buChar char="•"/>
            </a:pPr>
            <a:r>
              <a:rPr lang="en-US" smtClean="0">
                <a:latin typeface="Arial" charset="0"/>
                <a:cs typeface="Arial" charset="0"/>
              </a:rPr>
              <a:t>Changing pricing strategy </a:t>
            </a:r>
          </a:p>
          <a:p>
            <a:pPr marL="279400" indent="-279400">
              <a:buFont typeface="Arial" charset="0"/>
              <a:buChar char="•"/>
            </a:pPr>
            <a:r>
              <a:rPr lang="en-US" smtClean="0">
                <a:latin typeface="Arial" charset="0"/>
                <a:cs typeface="Arial" charset="0"/>
              </a:rPr>
              <a:t>No easy exit</a:t>
            </a:r>
          </a:p>
          <a:p>
            <a:pPr marL="279400" indent="-279400">
              <a:buFont typeface="Arial" charset="0"/>
              <a:buChar char="•"/>
            </a:pPr>
            <a:r>
              <a:rPr lang="en-US" smtClean="0">
                <a:latin typeface="Arial" charset="0"/>
                <a:cs typeface="Arial" charset="0"/>
              </a:rPr>
              <a:t>Difficult to know if vendor well managed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822325" y="365125"/>
            <a:ext cx="7521575" cy="1006475"/>
          </a:xfrm>
        </p:spPr>
        <p:txBody>
          <a:bodyPr/>
          <a:lstStyle/>
          <a:p>
            <a:r>
              <a:rPr lang="en-US" smtClean="0">
                <a:latin typeface="Arial" charset="0"/>
                <a:cs typeface="Arial" charset="0"/>
              </a:rPr>
              <a:t>InClass Exercise 11: Setting up the PRIDE Systems IS Department</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447800"/>
            <a:ext cx="7521575" cy="4114800"/>
          </a:xfrm>
        </p:spPr>
        <p:txBody>
          <a:bodyPr/>
          <a:lstStyle/>
          <a:p>
            <a:pPr marL="228600" indent="-228600">
              <a:defRPr/>
            </a:pPr>
            <a:r>
              <a:rPr lang="en-US" dirty="0"/>
              <a:t>Assume </a:t>
            </a:r>
            <a:r>
              <a:rPr lang="en-US" dirty="0" smtClean="0"/>
              <a:t>investment </a:t>
            </a:r>
            <a:r>
              <a:rPr lang="en-US" dirty="0"/>
              <a:t>group formed a new </a:t>
            </a:r>
            <a:r>
              <a:rPr lang="en-US" dirty="0" smtClean="0"/>
              <a:t>company, PRIDE</a:t>
            </a:r>
            <a:r>
              <a:rPr lang="en-US" dirty="0"/>
              <a:t> </a:t>
            </a:r>
            <a:r>
              <a:rPr lang="en-US" dirty="0" smtClean="0"/>
              <a:t>System</a:t>
            </a:r>
          </a:p>
          <a:p>
            <a:pPr marL="571500" lvl="2" indent="-342900">
              <a:defRPr/>
            </a:pPr>
            <a:r>
              <a:rPr lang="en-US" sz="2600" dirty="0" smtClean="0"/>
              <a:t>Employ </a:t>
            </a:r>
            <a:r>
              <a:rPr lang="en-US" sz="2600" dirty="0"/>
              <a:t>managers, sales </a:t>
            </a:r>
            <a:r>
              <a:rPr lang="en-US" sz="2600" dirty="0" smtClean="0"/>
              <a:t>and marketing</a:t>
            </a:r>
            <a:r>
              <a:rPr lang="en-US" sz="2600" dirty="0"/>
              <a:t>, and customer support </a:t>
            </a:r>
            <a:r>
              <a:rPr lang="en-US" sz="2600" dirty="0" smtClean="0"/>
              <a:t>personnel</a:t>
            </a:r>
          </a:p>
          <a:p>
            <a:pPr marL="571500" lvl="2" indent="-342900">
              <a:defRPr/>
            </a:pPr>
            <a:r>
              <a:rPr lang="en-US" sz="2600" dirty="0"/>
              <a:t>IS Department </a:t>
            </a:r>
            <a:r>
              <a:rPr lang="en-US" sz="2600" dirty="0" smtClean="0"/>
              <a:t>through combination </a:t>
            </a:r>
            <a:r>
              <a:rPr lang="en-US" sz="2600" dirty="0"/>
              <a:t>of in-house personnel and </a:t>
            </a:r>
            <a:r>
              <a:rPr lang="en-US" sz="2600" dirty="0" smtClean="0"/>
              <a:t>outsourcing</a:t>
            </a:r>
          </a:p>
          <a:p>
            <a:pPr marL="228600" indent="-228600">
              <a:defRPr/>
            </a:pPr>
            <a:r>
              <a:rPr lang="en-US" dirty="0" smtClean="0"/>
              <a:t>You </a:t>
            </a:r>
            <a:r>
              <a:rPr lang="en-US" dirty="0"/>
              <a:t>are asked to help </a:t>
            </a:r>
            <a:r>
              <a:rPr lang="en-US" dirty="0" smtClean="0"/>
              <a:t>plan new </a:t>
            </a:r>
            <a:r>
              <a:rPr lang="en-US" dirty="0"/>
              <a:t>department. Form a group as instructed by your professor and </a:t>
            </a:r>
            <a:r>
              <a:rPr lang="en-US" smtClean="0"/>
              <a:t>answer the exercise questions.</a:t>
            </a:r>
            <a:endParaRPr lang="en-US" dirty="0"/>
          </a:p>
          <a:p>
            <a:pPr>
              <a:defRPr/>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AutoShape 2"/>
          <p:cNvSpPr>
            <a:spLocks noGrp="1" noChangeArrowheads="1"/>
          </p:cNvSpPr>
          <p:nvPr>
            <p:ph type="title"/>
          </p:nvPr>
        </p:nvSpPr>
        <p:spPr/>
        <p:txBody>
          <a:bodyPr/>
          <a:lstStyle/>
          <a:p>
            <a:pPr marL="806450" indent="-806450"/>
            <a:r>
              <a:rPr lang="en-US" smtClean="0">
                <a:latin typeface="Arial" charset="0"/>
                <a:cs typeface="Arial" charset="0"/>
              </a:rPr>
              <a:t>Q4: What Are Your IS Rights and Responsibilities? </a:t>
            </a:r>
          </a:p>
        </p:txBody>
      </p:sp>
      <p:sp>
        <p:nvSpPr>
          <p:cNvPr id="2" name="Footer Placeholder 1"/>
          <p:cNvSpPr>
            <a:spLocks noGrp="1"/>
          </p:cNvSpPr>
          <p:nvPr>
            <p:ph type="ftr" sz="quarter" idx="10"/>
          </p:nvPr>
        </p:nvSpPr>
        <p:spPr/>
        <p:txBody>
          <a:bodyPr/>
          <a:lstStyle/>
          <a:p>
            <a:pPr>
              <a:defRPr/>
            </a:pPr>
            <a:r>
              <a:rPr lang="en-US"/>
              <a:t>Copyright © 2013 Pearson Education, Inc. Publishing as Prentice Hall</a:t>
            </a:r>
          </a:p>
        </p:txBody>
      </p:sp>
      <p:pic>
        <p:nvPicPr>
          <p:cNvPr id="39939" name="Picture 2"/>
          <p:cNvPicPr>
            <a:picLocks noChangeAspect="1" noChangeArrowheads="1"/>
          </p:cNvPicPr>
          <p:nvPr/>
        </p:nvPicPr>
        <p:blipFill>
          <a:blip r:embed="rId3" cstate="print"/>
          <a:srcRect/>
          <a:stretch>
            <a:fillRect/>
          </a:stretch>
        </p:blipFill>
        <p:spPr bwMode="auto">
          <a:xfrm>
            <a:off x="914400" y="1600200"/>
            <a:ext cx="7315200" cy="381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2"/>
          <p:cNvPicPr>
            <a:picLocks noChangeAspect="1" noChangeArrowheads="1"/>
          </p:cNvPicPr>
          <p:nvPr/>
        </p:nvPicPr>
        <p:blipFill>
          <a:blip r:embed="rId3" cstate="print"/>
          <a:srcRect/>
          <a:stretch>
            <a:fillRect/>
          </a:stretch>
        </p:blipFill>
        <p:spPr bwMode="auto">
          <a:xfrm>
            <a:off x="838200" y="1404938"/>
            <a:ext cx="7467600" cy="4217987"/>
          </a:xfrm>
          <a:prstGeom prst="rect">
            <a:avLst/>
          </a:prstGeom>
          <a:noFill/>
          <a:ln w="9525">
            <a:noFill/>
            <a:miter lim="800000"/>
            <a:headEnd/>
            <a:tailEnd/>
          </a:ln>
        </p:spPr>
      </p:pic>
      <p:sp>
        <p:nvSpPr>
          <p:cNvPr id="41986" name="AutoShape 2"/>
          <p:cNvSpPr>
            <a:spLocks noGrp="1" noChangeArrowheads="1"/>
          </p:cNvSpPr>
          <p:nvPr>
            <p:ph type="title"/>
          </p:nvPr>
        </p:nvSpPr>
        <p:spPr>
          <a:xfrm>
            <a:off x="822325" y="365125"/>
            <a:ext cx="7521575" cy="1006475"/>
          </a:xfrm>
        </p:spPr>
        <p:txBody>
          <a:bodyPr/>
          <a:lstStyle/>
          <a:p>
            <a:pPr marL="747713" indent="-747713"/>
            <a:r>
              <a:rPr lang="en-US" dirty="0" smtClean="0">
                <a:latin typeface="Arial" charset="0"/>
                <a:cs typeface="Arial" charset="0"/>
              </a:rPr>
              <a:t>What Are Your IS Rights and Responsibilities? (cont’d)</a:t>
            </a:r>
          </a:p>
        </p:txBody>
      </p:sp>
      <p:sp>
        <p:nvSpPr>
          <p:cNvPr id="2" name="Footer Placeholder 1"/>
          <p:cNvSpPr>
            <a:spLocks noGrp="1"/>
          </p:cNvSpPr>
          <p:nvPr>
            <p:ph type="ftr" sz="quarter" idx="10"/>
          </p:nvPr>
        </p:nvSpPr>
        <p:spPr/>
        <p:txBody>
          <a:bodyPr/>
          <a:lstStyle/>
          <a:p>
            <a:pPr>
              <a:defRPr/>
            </a:pPr>
            <a:r>
              <a:rPr lang="en-US"/>
              <a:t>Copyright © 2013 Pearson Education, Inc. Publishing as Prentice Hall</a:t>
            </a:r>
          </a:p>
        </p:txBody>
      </p:sp>
      <p:sp>
        <p:nvSpPr>
          <p:cNvPr id="6" name="Rectangle 5"/>
          <p:cNvSpPr/>
          <p:nvPr/>
        </p:nvSpPr>
        <p:spPr>
          <a:xfrm>
            <a:off x="8023225" y="4495800"/>
            <a:ext cx="282575" cy="1127125"/>
          </a:xfrm>
          <a:prstGeom prst="rect">
            <a:avLst/>
          </a:prstGeom>
          <a:solidFill>
            <a:srgbClr val="9FD0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822325" y="365125"/>
            <a:ext cx="7521575" cy="1006475"/>
          </a:xfrm>
        </p:spPr>
        <p:txBody>
          <a:bodyPr/>
          <a:lstStyle/>
          <a:p>
            <a:pPr marL="114300" indent="-114300"/>
            <a:r>
              <a:rPr lang="en-US" smtClean="0">
                <a:latin typeface="Arial" charset="0"/>
                <a:cs typeface="Arial" charset="0"/>
              </a:rPr>
              <a:t>"I Don’t Know Anything About Doing Business In India.”</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8195" name="Content Placeholder 2"/>
          <p:cNvSpPr>
            <a:spLocks noGrp="1"/>
          </p:cNvSpPr>
          <p:nvPr>
            <p:ph idx="1"/>
          </p:nvPr>
        </p:nvSpPr>
        <p:spPr>
          <a:xfrm>
            <a:off x="822325" y="1828800"/>
            <a:ext cx="7521575" cy="3200400"/>
          </a:xfrm>
        </p:spPr>
        <p:txBody>
          <a:bodyPr/>
          <a:lstStyle/>
          <a:p>
            <a:pPr marL="222250" indent="-222250">
              <a:buFont typeface="Arial" charset="0"/>
              <a:buChar char="•"/>
            </a:pPr>
            <a:r>
              <a:rPr lang="en-US" dirty="0" smtClean="0">
                <a:latin typeface="Arial" charset="0"/>
                <a:cs typeface="Arial" charset="0"/>
              </a:rPr>
              <a:t>Realistic description of what can happen to a small organization new to off-shore outsourcing</a:t>
            </a:r>
          </a:p>
          <a:p>
            <a:pPr marL="222250" indent="-222250">
              <a:buFont typeface="Arial" charset="0"/>
              <a:buChar char="•"/>
            </a:pPr>
            <a:r>
              <a:rPr lang="en-US" dirty="0" smtClean="0">
                <a:latin typeface="Arial" charset="0"/>
                <a:cs typeface="Arial" charset="0"/>
              </a:rPr>
              <a:t>Dilemma:  Want savings of off-shore outsourcing, but don’t want problems that are 10,000 miles away and easy to ignore until deadlines or payments due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822325" y="365125"/>
            <a:ext cx="7521575" cy="1006475"/>
          </a:xfrm>
        </p:spPr>
        <p:txBody>
          <a:bodyPr/>
          <a:lstStyle/>
          <a:p>
            <a:r>
              <a:rPr lang="en-US" smtClean="0">
                <a:latin typeface="Arial" charset="0"/>
                <a:cs typeface="Arial" charset="0"/>
              </a:rPr>
              <a:t>How does the Knowledge in This</a:t>
            </a:r>
            <a:br>
              <a:rPr lang="en-US" smtClean="0">
                <a:latin typeface="Arial" charset="0"/>
                <a:cs typeface="Arial" charset="0"/>
              </a:rPr>
            </a:br>
            <a:r>
              <a:rPr lang="en-US" smtClean="0">
                <a:latin typeface="Arial" charset="0"/>
                <a:cs typeface="Arial" charset="0"/>
              </a:rPr>
              <a:t>Chapter Help You?</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44035" name="Content Placeholder 3"/>
          <p:cNvSpPr>
            <a:spLocks noGrp="1"/>
          </p:cNvSpPr>
          <p:nvPr>
            <p:ph idx="1"/>
          </p:nvPr>
        </p:nvSpPr>
        <p:spPr>
          <a:xfrm>
            <a:off x="822325" y="1524000"/>
            <a:ext cx="7521575" cy="3429000"/>
          </a:xfrm>
        </p:spPr>
        <p:txBody>
          <a:bodyPr/>
          <a:lstStyle/>
          <a:p>
            <a:pPr marL="233363" indent="-233363">
              <a:buFont typeface="Arial" charset="0"/>
              <a:buChar char="•"/>
            </a:pPr>
            <a:r>
              <a:rPr lang="en-US" smtClean="0">
                <a:latin typeface="Arial" charset="0"/>
                <a:cs typeface="Arial" charset="0"/>
              </a:rPr>
              <a:t>Better consumer of IS Department services</a:t>
            </a:r>
          </a:p>
          <a:p>
            <a:pPr marL="233363" indent="-233363">
              <a:buFont typeface="Arial" charset="0"/>
              <a:buChar char="•"/>
            </a:pPr>
            <a:r>
              <a:rPr lang="en-US" smtClean="0">
                <a:latin typeface="Arial" charset="0"/>
                <a:cs typeface="Arial" charset="0"/>
              </a:rPr>
              <a:t>Know kinds of work to outsource</a:t>
            </a:r>
          </a:p>
          <a:p>
            <a:pPr marL="233363" indent="-233363">
              <a:buFont typeface="Arial" charset="0"/>
              <a:buChar char="•"/>
            </a:pPr>
            <a:r>
              <a:rPr lang="en-US" smtClean="0">
                <a:latin typeface="Arial" charset="0"/>
                <a:cs typeface="Arial" charset="0"/>
              </a:rPr>
              <a:t>Advantages, disadvantages, and choices for outsourcing</a:t>
            </a:r>
          </a:p>
          <a:p>
            <a:pPr marL="233363" indent="-233363">
              <a:buFont typeface="Arial" charset="0"/>
              <a:buChar char="•"/>
            </a:pPr>
            <a:r>
              <a:rPr lang="en-US" smtClean="0">
                <a:latin typeface="Arial" charset="0"/>
                <a:cs typeface="Arial" charset="0"/>
              </a:rPr>
              <a:t>Enables you to be a more effective business professional by setting reasonable expectations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2"/>
          <p:cNvSpPr>
            <a:spLocks noGrp="1"/>
          </p:cNvSpPr>
          <p:nvPr>
            <p:ph type="title"/>
          </p:nvPr>
        </p:nvSpPr>
        <p:spPr>
          <a:xfrm>
            <a:off x="822325" y="365125"/>
            <a:ext cx="7521575" cy="1006475"/>
          </a:xfrm>
        </p:spPr>
        <p:txBody>
          <a:bodyPr/>
          <a:lstStyle/>
          <a:p>
            <a:r>
              <a:rPr lang="en-US" smtClean="0">
                <a:latin typeface="Arial" charset="0"/>
                <a:cs typeface="Arial" charset="0"/>
              </a:rPr>
              <a:t>Ethics Guide: Using the Corporate Computer</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447800"/>
            <a:ext cx="7521575" cy="3886200"/>
          </a:xfrm>
        </p:spPr>
        <p:txBody>
          <a:bodyPr/>
          <a:lstStyle/>
          <a:p>
            <a:pPr>
              <a:defRPr/>
            </a:pPr>
            <a:r>
              <a:rPr lang="en-US" sz="2400" b="1" dirty="0"/>
              <a:t>Suppose you are a manager at a </a:t>
            </a:r>
            <a:r>
              <a:rPr lang="en-US" sz="2400" b="1" dirty="0" smtClean="0"/>
              <a:t>company </a:t>
            </a:r>
            <a:r>
              <a:rPr lang="en-US" sz="2400" b="1" dirty="0"/>
              <a:t>with </a:t>
            </a:r>
            <a:r>
              <a:rPr lang="en-US" sz="2400" b="1" dirty="0" smtClean="0"/>
              <a:t>this </a:t>
            </a:r>
            <a:r>
              <a:rPr lang="en-US" sz="2400" b="1" dirty="0"/>
              <a:t>stated policy. </a:t>
            </a:r>
          </a:p>
          <a:p>
            <a:pPr marL="342900" lvl="1" indent="-109538">
              <a:spcBef>
                <a:spcPts val="800"/>
              </a:spcBef>
              <a:buClrTx/>
              <a:buFont typeface="Arial" pitchFamily="34" charset="0"/>
              <a:buNone/>
              <a:defRPr/>
            </a:pPr>
            <a:r>
              <a:rPr lang="en-US" sz="2200" i="1" dirty="0"/>
              <a:t>“Computers, email, and the Internet are to be used primarily for official company business. Small amounts of personal email can be exchanged with friends and family, and occasional usage of the Internet is permitted, but such usage should be limited and never interfere with your work.”</a:t>
            </a:r>
            <a:endParaRPr lang="en-US" sz="2200" dirty="0"/>
          </a:p>
          <a:p>
            <a:pPr marL="457200" indent="-457200">
              <a:buFont typeface="Wingdings" pitchFamily="2" charset="2"/>
              <a:buChar char="Ø"/>
              <a:defRPr/>
            </a:pPr>
            <a:r>
              <a:rPr lang="en-US" sz="2400" b="1" dirty="0">
                <a:solidFill>
                  <a:schemeClr val="accent3">
                    <a:lumMod val="10000"/>
                  </a:schemeClr>
                </a:solidFill>
              </a:rPr>
              <a:t>You learn one of your employees has been engaged </a:t>
            </a:r>
            <a:r>
              <a:rPr lang="en-US" sz="2400" b="1" dirty="0" smtClean="0">
                <a:solidFill>
                  <a:schemeClr val="accent3">
                    <a:lumMod val="10000"/>
                  </a:schemeClr>
                </a:solidFill>
              </a:rPr>
              <a:t>in </a:t>
            </a:r>
            <a:r>
              <a:rPr lang="en-US" sz="2400" b="1" dirty="0">
                <a:solidFill>
                  <a:schemeClr val="accent3">
                    <a:lumMod val="10000"/>
                  </a:schemeClr>
                </a:solidFill>
              </a:rPr>
              <a:t>activities </a:t>
            </a:r>
            <a:r>
              <a:rPr lang="en-US" sz="2400" b="1">
                <a:solidFill>
                  <a:schemeClr val="accent3">
                    <a:lumMod val="10000"/>
                  </a:schemeClr>
                </a:solidFill>
              </a:rPr>
              <a:t>listed </a:t>
            </a:r>
            <a:r>
              <a:rPr lang="en-US" sz="2400" b="1" smtClean="0">
                <a:solidFill>
                  <a:schemeClr val="accent3">
                    <a:lumMod val="10000"/>
                  </a:schemeClr>
                </a:solidFill>
              </a:rPr>
              <a:t>in the Ethics Guide.</a:t>
            </a:r>
            <a:endParaRPr lang="en-US" sz="2400" b="1" dirty="0">
              <a:solidFill>
                <a:schemeClr val="accent3">
                  <a:lumMod val="10000"/>
                </a:schemeClr>
              </a:solidFill>
            </a:endParaRPr>
          </a:p>
          <a:p>
            <a:pPr>
              <a:defRPr/>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2"/>
          <p:cNvSpPr>
            <a:spLocks noGrp="1"/>
          </p:cNvSpPr>
          <p:nvPr>
            <p:ph type="title"/>
          </p:nvPr>
        </p:nvSpPr>
        <p:spPr>
          <a:xfrm>
            <a:off x="822325" y="365125"/>
            <a:ext cx="7521575" cy="1006475"/>
          </a:xfrm>
        </p:spPr>
        <p:txBody>
          <a:bodyPr/>
          <a:lstStyle/>
          <a:p>
            <a:r>
              <a:rPr lang="en-US" smtClean="0">
                <a:latin typeface="Arial" charset="0"/>
                <a:cs typeface="Arial" charset="0"/>
              </a:rPr>
              <a:t>Guide: Is Outsourcing Fool’s Gold?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48131" name="Content Placeholder 3"/>
          <p:cNvSpPr>
            <a:spLocks noGrp="1"/>
          </p:cNvSpPr>
          <p:nvPr>
            <p:ph idx="1"/>
          </p:nvPr>
        </p:nvSpPr>
        <p:spPr>
          <a:xfrm>
            <a:off x="822325" y="1524000"/>
            <a:ext cx="7521575" cy="3505200"/>
          </a:xfrm>
        </p:spPr>
        <p:txBody>
          <a:bodyPr/>
          <a:lstStyle/>
          <a:p>
            <a:pPr marL="228600" indent="-228600">
              <a:buFont typeface="Arial" charset="0"/>
              <a:buChar char="•"/>
            </a:pPr>
            <a:r>
              <a:rPr lang="en-US" sz="2400" dirty="0" smtClean="0">
                <a:latin typeface="Arial" charset="0"/>
                <a:cs typeface="Arial" charset="0"/>
              </a:rPr>
              <a:t>Paying premium for services of former employees, now managed by strangers and paid by vendor</a:t>
            </a:r>
          </a:p>
          <a:p>
            <a:pPr marL="228600" indent="-228600">
              <a:buFont typeface="Arial" charset="0"/>
              <a:buChar char="•"/>
            </a:pPr>
            <a:r>
              <a:rPr lang="en-US" sz="2400" dirty="0" smtClean="0">
                <a:latin typeface="Arial" charset="0"/>
                <a:cs typeface="Arial" charset="0"/>
              </a:rPr>
              <a:t>Vendor managers evaluated on how well they follow vendor’s profit-generating procedures</a:t>
            </a:r>
          </a:p>
          <a:p>
            <a:pPr marL="228600" indent="-228600">
              <a:buFont typeface="Arial" charset="0"/>
              <a:buChar char="•"/>
            </a:pPr>
            <a:r>
              <a:rPr lang="en-US" sz="2400" dirty="0" smtClean="0">
                <a:latin typeface="Arial" charset="0"/>
                <a:cs typeface="Arial" charset="0"/>
              </a:rPr>
              <a:t>Turn your operation into a clone of their other clients</a:t>
            </a:r>
          </a:p>
          <a:p>
            <a:pPr marL="228600" indent="-228600">
              <a:buFont typeface="Arial" charset="0"/>
              <a:buChar char="•"/>
            </a:pPr>
            <a:r>
              <a:rPr lang="en-US" sz="2400" dirty="0" smtClean="0">
                <a:latin typeface="Arial" charset="0"/>
                <a:cs typeface="Arial" charset="0"/>
              </a:rPr>
              <a:t>All critical knowledge in vendor’s employees, who are prohibited from going to work for you</a:t>
            </a:r>
          </a:p>
          <a:p>
            <a:pPr marL="228600" indent="-228600">
              <a:buFont typeface="Arial" charset="0"/>
              <a:buChar char="•"/>
            </a:pPr>
            <a:r>
              <a:rPr lang="en-US" sz="2400" dirty="0" smtClean="0">
                <a:latin typeface="Arial" charset="0"/>
                <a:cs typeface="Arial" charset="0"/>
              </a:rPr>
              <a:t>Expensive leap away from responsibility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822325" y="365125"/>
            <a:ext cx="7521575" cy="1006475"/>
          </a:xfrm>
        </p:spPr>
        <p:txBody>
          <a:bodyPr/>
          <a:lstStyle/>
          <a:p>
            <a:r>
              <a:rPr lang="en-US" smtClean="0">
                <a:latin typeface="Arial" charset="0"/>
                <a:cs typeface="Arial" charset="0"/>
              </a:rPr>
              <a:t>Active Review</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50179" name="Content Placeholder 2"/>
          <p:cNvSpPr>
            <a:spLocks noGrp="1"/>
          </p:cNvSpPr>
          <p:nvPr>
            <p:ph idx="1"/>
          </p:nvPr>
        </p:nvSpPr>
        <p:spPr>
          <a:xfrm>
            <a:off x="822325" y="1501775"/>
            <a:ext cx="7521575" cy="3527425"/>
          </a:xfrm>
        </p:spPr>
        <p:txBody>
          <a:bodyPr/>
          <a:lstStyle/>
          <a:p>
            <a:pPr marL="681038" indent="-681038">
              <a:buFont typeface="Arial" charset="0"/>
              <a:buNone/>
            </a:pPr>
            <a:r>
              <a:rPr lang="en-US" smtClean="0">
                <a:latin typeface="Arial" charset="0"/>
                <a:cs typeface="Arial" charset="0"/>
              </a:rPr>
              <a:t>Q1: What are the functions and organization of the IS department?</a:t>
            </a:r>
          </a:p>
          <a:p>
            <a:pPr marL="681038" indent="-681038">
              <a:buFont typeface="Arial" charset="0"/>
              <a:buNone/>
            </a:pPr>
            <a:r>
              <a:rPr lang="en-US" smtClean="0">
                <a:latin typeface="Arial" charset="0"/>
                <a:cs typeface="Arial" charset="0"/>
              </a:rPr>
              <a:t>Q2: How do organizations plan the use of IS?</a:t>
            </a:r>
          </a:p>
          <a:p>
            <a:pPr marL="681038" indent="-681038">
              <a:buFont typeface="Arial" charset="0"/>
              <a:buNone/>
            </a:pPr>
            <a:r>
              <a:rPr lang="en-US" smtClean="0">
                <a:latin typeface="Arial" charset="0"/>
                <a:cs typeface="Arial" charset="0"/>
              </a:rPr>
              <a:t>Q3: What are the advantages and disadvantages of outsourcing?</a:t>
            </a:r>
          </a:p>
          <a:p>
            <a:pPr marL="681038" indent="-681038">
              <a:buFont typeface="Arial" charset="0"/>
              <a:buNone/>
            </a:pPr>
            <a:r>
              <a:rPr lang="en-US" smtClean="0">
                <a:latin typeface="Arial" charset="0"/>
                <a:cs typeface="Arial" charset="0"/>
              </a:rPr>
              <a:t>Q4: What are your user rights and responsibilities?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822325" y="365125"/>
            <a:ext cx="7521575" cy="1006475"/>
          </a:xfrm>
        </p:spPr>
        <p:txBody>
          <a:bodyPr/>
          <a:lstStyle/>
          <a:p>
            <a:r>
              <a:rPr lang="en-US" smtClean="0">
                <a:latin typeface="Arial" charset="0"/>
                <a:cs typeface="Arial" charset="0"/>
              </a:rPr>
              <a:t>Case Study 11: iApp$$$$ 4 U</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51203" name="Content Placeholder 3"/>
          <p:cNvSpPr>
            <a:spLocks noGrp="1"/>
          </p:cNvSpPr>
          <p:nvPr>
            <p:ph idx="1"/>
          </p:nvPr>
        </p:nvSpPr>
        <p:spPr>
          <a:xfrm>
            <a:off x="822325" y="1654175"/>
            <a:ext cx="7521575" cy="3070225"/>
          </a:xfrm>
        </p:spPr>
        <p:txBody>
          <a:bodyPr/>
          <a:lstStyle/>
          <a:p>
            <a:pPr marL="233363" indent="-233363">
              <a:buFont typeface="Arial" charset="0"/>
              <a:buChar char="•"/>
            </a:pPr>
            <a:r>
              <a:rPr lang="en-US" sz="2600" smtClean="0">
                <a:latin typeface="Arial" charset="0"/>
                <a:cs typeface="Arial" charset="0"/>
              </a:rPr>
              <a:t>Ideas are only as good as their implementation</a:t>
            </a:r>
          </a:p>
          <a:p>
            <a:pPr marL="233363" indent="-233363">
              <a:buFont typeface="Arial" charset="0"/>
              <a:buChar char="•"/>
            </a:pPr>
            <a:r>
              <a:rPr lang="en-US" sz="2600" smtClean="0">
                <a:latin typeface="Arial" charset="0"/>
                <a:cs typeface="Arial" charset="0"/>
              </a:rPr>
              <a:t>How can you go about getting your iOS application developed?</a:t>
            </a:r>
          </a:p>
          <a:p>
            <a:pPr marL="233363" indent="-233363">
              <a:buFont typeface="Arial" charset="0"/>
              <a:buChar char="•"/>
            </a:pPr>
            <a:r>
              <a:rPr lang="en-US" sz="2600" smtClean="0">
                <a:latin typeface="Arial" charset="0"/>
                <a:cs typeface="Arial" charset="0"/>
              </a:rPr>
              <a:t>Average cost of creating an iPhone app $6453</a:t>
            </a:r>
          </a:p>
          <a:p>
            <a:pPr marL="573088" lvl="1" indent="-393700">
              <a:buClrTx/>
              <a:buFont typeface="Wingdings" pitchFamily="2" charset="2"/>
              <a:buChar char="Ø"/>
            </a:pPr>
            <a:r>
              <a:rPr lang="en-US" sz="2600" smtClean="0">
                <a:latin typeface="Arial" charset="0"/>
                <a:cs typeface="Arial" charset="0"/>
              </a:rPr>
              <a:t>Programming time cost excluding time for specifying requirements, designing user interface, testing, Apple review process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822325" y="365125"/>
            <a:ext cx="7521575" cy="1006475"/>
          </a:xfrm>
        </p:spPr>
        <p:txBody>
          <a:bodyPr/>
          <a:lstStyle/>
          <a:p>
            <a:r>
              <a:rPr lang="en-US" smtClean="0">
                <a:latin typeface="Arial" charset="0"/>
                <a:cs typeface="Arial" charset="0"/>
              </a:rPr>
              <a:t>What Are Your Options?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a:xfrm>
            <a:off x="822325" y="1447800"/>
            <a:ext cx="7521575" cy="3733800"/>
          </a:xfrm>
        </p:spPr>
        <p:txBody>
          <a:bodyPr/>
          <a:lstStyle/>
          <a:p>
            <a:pPr>
              <a:defRPr/>
            </a:pPr>
            <a:r>
              <a:rPr lang="en-US" sz="2400" dirty="0"/>
              <a:t>D</a:t>
            </a:r>
            <a:r>
              <a:rPr lang="en-US" sz="2400" dirty="0" smtClean="0"/>
              <a:t>o as much as you can yourself.</a:t>
            </a:r>
          </a:p>
          <a:p>
            <a:pPr marL="279400" indent="-279400">
              <a:defRPr/>
            </a:pPr>
            <a:r>
              <a:rPr lang="en-US" sz="2400" dirty="0" smtClean="0"/>
              <a:t>Determine how many SDLC stages you can do yourself.</a:t>
            </a:r>
          </a:p>
          <a:p>
            <a:pPr marL="279400" indent="-279400">
              <a:defRPr/>
            </a:pPr>
            <a:r>
              <a:rPr lang="en-US" sz="2400" dirty="0" smtClean="0"/>
              <a:t>Design user-interface and specify ways users will employ it. </a:t>
            </a:r>
          </a:p>
          <a:p>
            <a:pPr marL="279400" indent="-279400">
              <a:defRPr/>
            </a:pPr>
            <a:r>
              <a:rPr lang="en-US" sz="2400" dirty="0" smtClean="0"/>
              <a:t>Develop a test plan skeleton.</a:t>
            </a:r>
          </a:p>
          <a:p>
            <a:pPr marL="279400" indent="-279400">
              <a:defRPr/>
            </a:pPr>
            <a:r>
              <a:rPr lang="en-US" sz="2400" dirty="0" smtClean="0"/>
              <a:t>Perform some testing tasks yourself.</a:t>
            </a:r>
          </a:p>
          <a:p>
            <a:pPr marL="279400" indent="-279400">
              <a:defRPr/>
            </a:pPr>
            <a:r>
              <a:rPr lang="en-US" sz="2400" dirty="0" smtClean="0"/>
              <a:t>Outsource to US or EU programmer ($10k).</a:t>
            </a:r>
            <a:endParaRPr lang="en-US"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a:xfrm>
            <a:off x="822325" y="365125"/>
            <a:ext cx="7521575" cy="1006475"/>
          </a:xfrm>
        </p:spPr>
        <p:txBody>
          <a:bodyPr/>
          <a:lstStyle/>
          <a:p>
            <a:r>
              <a:rPr lang="en-US" smtClean="0">
                <a:latin typeface="Arial" charset="0"/>
                <a:cs typeface="Arial" charset="0"/>
              </a:rPr>
              <a:t>What Are Your Options? (cont’d)</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normAutofit fontScale="85000" lnSpcReduction="20000"/>
          </a:bodyPr>
          <a:lstStyle/>
          <a:p>
            <a:pPr marL="177800" lvl="1" indent="-177800">
              <a:spcBef>
                <a:spcPts val="800"/>
              </a:spcBef>
              <a:buClrTx/>
              <a:defRPr/>
            </a:pPr>
            <a:r>
              <a:rPr lang="en-US" dirty="0" smtClean="0"/>
              <a:t>Outsource </a:t>
            </a:r>
            <a:r>
              <a:rPr lang="en-US" dirty="0"/>
              <a:t>off-shore or hire a computer-science student. </a:t>
            </a:r>
            <a:r>
              <a:rPr lang="en-US" dirty="0" smtClean="0"/>
              <a:t>But students may be undependable.</a:t>
            </a:r>
          </a:p>
          <a:p>
            <a:pPr marL="177800" indent="-177800">
              <a:defRPr/>
            </a:pPr>
            <a:r>
              <a:rPr lang="en-US" dirty="0" smtClean="0">
                <a:hlinkClick r:id="rId3"/>
              </a:rPr>
              <a:t>Elance.com</a:t>
            </a:r>
            <a:r>
              <a:rPr lang="en-US" dirty="0" smtClean="0"/>
              <a:t> – clearing </a:t>
            </a:r>
            <a:r>
              <a:rPr lang="en-US" dirty="0"/>
              <a:t>house </a:t>
            </a:r>
            <a:r>
              <a:rPr lang="en-US" dirty="0" smtClean="0"/>
              <a:t>for iOS </a:t>
            </a:r>
            <a:r>
              <a:rPr lang="en-US" dirty="0"/>
              <a:t>development </a:t>
            </a:r>
            <a:r>
              <a:rPr lang="en-US" dirty="0" smtClean="0"/>
              <a:t>experts </a:t>
            </a:r>
          </a:p>
          <a:p>
            <a:pPr marL="685800" lvl="1" indent="-330200">
              <a:buClrTx/>
              <a:buFont typeface="Wingdings" pitchFamily="2" charset="2"/>
              <a:buChar char="Ø"/>
              <a:defRPr/>
            </a:pPr>
            <a:r>
              <a:rPr lang="en-US" dirty="0" smtClean="0"/>
              <a:t>Lists </a:t>
            </a:r>
            <a:r>
              <a:rPr lang="en-US" dirty="0"/>
              <a:t>developers, their locations, typical </a:t>
            </a:r>
            <a:r>
              <a:rPr lang="en-US" dirty="0" smtClean="0"/>
              <a:t>costs and </a:t>
            </a:r>
            <a:r>
              <a:rPr lang="en-US" dirty="0"/>
              <a:t>ratings </a:t>
            </a:r>
            <a:r>
              <a:rPr lang="en-US" dirty="0" smtClean="0"/>
              <a:t>of previous customers</a:t>
            </a:r>
          </a:p>
          <a:p>
            <a:pPr marL="228600" lvl="1" indent="-228600">
              <a:buClrTx/>
              <a:defRPr/>
            </a:pPr>
            <a:r>
              <a:rPr lang="en-US" dirty="0" smtClean="0"/>
              <a:t>Hire </a:t>
            </a:r>
            <a:r>
              <a:rPr lang="en-US" dirty="0"/>
              <a:t>developers in India, </a:t>
            </a:r>
            <a:r>
              <a:rPr lang="en-US" dirty="0" smtClean="0"/>
              <a:t>Russia, </a:t>
            </a:r>
            <a:r>
              <a:rPr lang="en-US" dirty="0"/>
              <a:t>the Ukraine</a:t>
            </a:r>
            <a:r>
              <a:rPr lang="en-US" dirty="0" smtClean="0"/>
              <a:t>, </a:t>
            </a:r>
            <a:r>
              <a:rPr lang="en-US" dirty="0"/>
              <a:t>Romania, and other </a:t>
            </a:r>
            <a:r>
              <a:rPr lang="en-US" dirty="0" smtClean="0"/>
              <a:t>countries ($2000+).</a:t>
            </a:r>
          </a:p>
          <a:p>
            <a:pPr marL="228600" lvl="1" indent="-228600">
              <a:buClrTx/>
              <a:defRPr/>
            </a:pPr>
            <a:r>
              <a:rPr lang="en-US" dirty="0" smtClean="0"/>
              <a:t>Break big app into smaller, easily doable smaller apps.</a:t>
            </a:r>
          </a:p>
          <a:p>
            <a:pPr lvl="1">
              <a:buClrTx/>
              <a:defRPr/>
            </a:pP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4" descr="disclaimer"/>
          <p:cNvPicPr>
            <a:picLocks noChangeAspect="1" noChangeArrowheads="1"/>
          </p:cNvPicPr>
          <p:nvPr/>
        </p:nvPicPr>
        <p:blipFill>
          <a:blip r:embed="rId2" cstate="print"/>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p:cNvSpPr>
            <a:spLocks noGrp="1"/>
          </p:cNvSpPr>
          <p:nvPr>
            <p:ph type="title"/>
          </p:nvPr>
        </p:nvSpPr>
        <p:spPr>
          <a:xfrm>
            <a:off x="822325" y="365125"/>
            <a:ext cx="7521575" cy="1006475"/>
          </a:xfrm>
        </p:spPr>
        <p:txBody>
          <a:bodyPr/>
          <a:lstStyle/>
          <a:p>
            <a:r>
              <a:rPr lang="en-US" smtClean="0">
                <a:latin typeface="Arial" charset="0"/>
                <a:cs typeface="Arial" charset="0"/>
              </a:rPr>
              <a:t>Study Questions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10243" name="Content Placeholder 2"/>
          <p:cNvSpPr>
            <a:spLocks noGrp="1"/>
          </p:cNvSpPr>
          <p:nvPr>
            <p:ph idx="1"/>
          </p:nvPr>
        </p:nvSpPr>
        <p:spPr>
          <a:xfrm>
            <a:off x="822325" y="1600200"/>
            <a:ext cx="7521575" cy="3429000"/>
          </a:xfrm>
        </p:spPr>
        <p:txBody>
          <a:bodyPr/>
          <a:lstStyle/>
          <a:p>
            <a:pPr marL="681038" indent="-681038">
              <a:buFont typeface="Arial" charset="0"/>
              <a:buNone/>
            </a:pPr>
            <a:r>
              <a:rPr lang="en-US" smtClean="0">
                <a:latin typeface="Arial" charset="0"/>
                <a:cs typeface="Arial" charset="0"/>
              </a:rPr>
              <a:t>Q1: What are the functions and organization of the IS department?</a:t>
            </a:r>
          </a:p>
          <a:p>
            <a:pPr marL="681038" indent="-681038">
              <a:buFont typeface="Arial" charset="0"/>
              <a:buNone/>
            </a:pPr>
            <a:r>
              <a:rPr lang="en-US" smtClean="0">
                <a:latin typeface="Arial" charset="0"/>
                <a:cs typeface="Arial" charset="0"/>
              </a:rPr>
              <a:t>Q2: How do organizations plan the use of IS?</a:t>
            </a:r>
          </a:p>
          <a:p>
            <a:pPr marL="681038" indent="-681038">
              <a:buFont typeface="Arial" charset="0"/>
              <a:buNone/>
            </a:pPr>
            <a:r>
              <a:rPr lang="en-US" smtClean="0">
                <a:latin typeface="Arial" charset="0"/>
                <a:cs typeface="Arial" charset="0"/>
              </a:rPr>
              <a:t>Q3: What are the advantages and disadvantages of outsourcing?</a:t>
            </a:r>
          </a:p>
          <a:p>
            <a:pPr marL="681038" indent="-681038">
              <a:buFont typeface="Arial" charset="0"/>
              <a:buNone/>
            </a:pPr>
            <a:r>
              <a:rPr lang="en-US" smtClean="0">
                <a:latin typeface="Arial" charset="0"/>
                <a:cs typeface="Arial" charset="0"/>
              </a:rPr>
              <a:t>Q4: What are your user rights and responsibilities?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2"/>
          <p:cNvSpPr>
            <a:spLocks noGrp="1"/>
          </p:cNvSpPr>
          <p:nvPr>
            <p:ph type="title"/>
          </p:nvPr>
        </p:nvSpPr>
        <p:spPr>
          <a:xfrm>
            <a:off x="822325" y="365125"/>
            <a:ext cx="7521575" cy="1006475"/>
          </a:xfrm>
        </p:spPr>
        <p:txBody>
          <a:bodyPr/>
          <a:lstStyle/>
          <a:p>
            <a:pPr marL="862013" indent="-862013"/>
            <a:r>
              <a:rPr lang="en-US" smtClean="0">
                <a:latin typeface="Arial" charset="0"/>
                <a:cs typeface="Arial" charset="0"/>
              </a:rPr>
              <a:t>Q1:	What are the Functions and Organization of the IS Department?</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10" name="Content Placeholder 9"/>
          <p:cNvSpPr>
            <a:spLocks noGrp="1"/>
          </p:cNvSpPr>
          <p:nvPr>
            <p:ph idx="1"/>
          </p:nvPr>
        </p:nvSpPr>
        <p:spPr/>
        <p:txBody>
          <a:bodyPr/>
          <a:lstStyle/>
          <a:p>
            <a:pPr marL="287338" indent="-287338">
              <a:defRPr/>
            </a:pPr>
            <a:r>
              <a:rPr lang="en-US" sz="2600" dirty="0"/>
              <a:t>Plan </a:t>
            </a:r>
            <a:r>
              <a:rPr lang="en-US" sz="2600" dirty="0" smtClean="0"/>
              <a:t>how to </a:t>
            </a:r>
            <a:r>
              <a:rPr lang="en-US" sz="2600" dirty="0"/>
              <a:t>use </a:t>
            </a:r>
            <a:r>
              <a:rPr lang="en-US" sz="2600" dirty="0" smtClean="0"/>
              <a:t>IS </a:t>
            </a:r>
            <a:r>
              <a:rPr lang="en-US" sz="2600" dirty="0"/>
              <a:t>to accomplish </a:t>
            </a:r>
            <a:r>
              <a:rPr lang="en-US" sz="2600" dirty="0" smtClean="0"/>
              <a:t>organizational </a:t>
            </a:r>
            <a:r>
              <a:rPr lang="en-US" sz="2600" dirty="0"/>
              <a:t>goals and </a:t>
            </a:r>
            <a:r>
              <a:rPr lang="en-US" sz="2600" dirty="0" smtClean="0"/>
              <a:t>strategy</a:t>
            </a:r>
            <a:endParaRPr lang="en-US" sz="2600" dirty="0"/>
          </a:p>
          <a:p>
            <a:pPr marL="285750" indent="-285750">
              <a:defRPr/>
            </a:pPr>
            <a:r>
              <a:rPr lang="en-US" sz="2600" dirty="0"/>
              <a:t>Manage outsourcing relationships</a:t>
            </a:r>
          </a:p>
          <a:p>
            <a:pPr marL="285750" indent="-285750">
              <a:defRPr/>
            </a:pPr>
            <a:r>
              <a:rPr lang="en-US" sz="2600" dirty="0"/>
              <a:t>Protect information assets </a:t>
            </a:r>
          </a:p>
          <a:p>
            <a:pPr marL="285750" indent="-285750">
              <a:defRPr/>
            </a:pPr>
            <a:r>
              <a:rPr lang="en-US" sz="2600" dirty="0"/>
              <a:t>Develop, operate, and maintain </a:t>
            </a:r>
            <a:r>
              <a:rPr lang="en-US" sz="2600" dirty="0" smtClean="0"/>
              <a:t>organization’s </a:t>
            </a:r>
            <a:r>
              <a:rPr lang="en-US" sz="2600" dirty="0"/>
              <a:t>computing</a:t>
            </a:r>
            <a:r>
              <a:rPr lang="en-US" sz="2600" dirty="0" smtClean="0"/>
              <a:t> </a:t>
            </a:r>
            <a:r>
              <a:rPr lang="en-US" sz="2600" dirty="0"/>
              <a:t>infrastructure</a:t>
            </a:r>
          </a:p>
          <a:p>
            <a:pPr marL="285750" indent="-285750">
              <a:defRPr/>
            </a:pPr>
            <a:r>
              <a:rPr lang="en-US" sz="2600" dirty="0"/>
              <a:t>Develop, operate, and maintain enterprise </a:t>
            </a:r>
            <a:r>
              <a:rPr lang="en-US" sz="2600" dirty="0" smtClean="0"/>
              <a:t>applications</a:t>
            </a:r>
            <a:endParaRPr lang="en-US"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2"/>
          <p:cNvSpPr>
            <a:spLocks noGrp="1"/>
          </p:cNvSpPr>
          <p:nvPr>
            <p:ph type="title"/>
          </p:nvPr>
        </p:nvSpPr>
        <p:spPr/>
        <p:txBody>
          <a:bodyPr/>
          <a:lstStyle/>
          <a:p>
            <a:r>
              <a:rPr lang="en-US" smtClean="0">
                <a:latin typeface="Arial" charset="0"/>
                <a:cs typeface="Arial" charset="0"/>
              </a:rPr>
              <a:t>How Is the IS Department Organized?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13315" name="Picture 2"/>
          <p:cNvPicPr>
            <a:picLocks noChangeAspect="1" noChangeArrowheads="1"/>
          </p:cNvPicPr>
          <p:nvPr/>
        </p:nvPicPr>
        <p:blipFill>
          <a:blip r:embed="rId3" cstate="print"/>
          <a:srcRect/>
          <a:stretch>
            <a:fillRect/>
          </a:stretch>
        </p:blipFill>
        <p:spPr bwMode="auto">
          <a:xfrm>
            <a:off x="838200" y="1571625"/>
            <a:ext cx="7391400" cy="4219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title"/>
          </p:nvPr>
        </p:nvSpPr>
        <p:spPr/>
        <p:txBody>
          <a:bodyPr/>
          <a:lstStyle/>
          <a:p>
            <a:r>
              <a:rPr lang="en-US" smtClean="0">
                <a:latin typeface="Arial" charset="0"/>
                <a:cs typeface="Arial" charset="0"/>
              </a:rPr>
              <a:t>What IS-Related Job Positions Exist?</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15363" name="Picture 2"/>
          <p:cNvPicPr>
            <a:picLocks noChangeAspect="1" noChangeArrowheads="1"/>
          </p:cNvPicPr>
          <p:nvPr/>
        </p:nvPicPr>
        <p:blipFill>
          <a:blip r:embed="rId3" cstate="print"/>
          <a:srcRect/>
          <a:stretch>
            <a:fillRect/>
          </a:stretch>
        </p:blipFill>
        <p:spPr bwMode="auto">
          <a:xfrm>
            <a:off x="781050" y="1524000"/>
            <a:ext cx="7524750" cy="434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p:txBody>
          <a:bodyPr/>
          <a:lstStyle/>
          <a:p>
            <a:r>
              <a:rPr lang="en-US" smtClean="0">
                <a:latin typeface="Arial" charset="0"/>
                <a:cs typeface="Arial" charset="0"/>
              </a:rPr>
              <a:t>What IS-Related Job Positions Exist?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17411" name="Picture 2"/>
          <p:cNvPicPr>
            <a:picLocks noChangeAspect="1" noChangeArrowheads="1"/>
          </p:cNvPicPr>
          <p:nvPr/>
        </p:nvPicPr>
        <p:blipFill>
          <a:blip r:embed="rId3" cstate="print"/>
          <a:srcRect/>
          <a:stretch>
            <a:fillRect/>
          </a:stretch>
        </p:blipFill>
        <p:spPr bwMode="auto">
          <a:xfrm>
            <a:off x="776288" y="1600200"/>
            <a:ext cx="7529512" cy="3986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2"/>
          <p:cNvSpPr>
            <a:spLocks noGrp="1"/>
          </p:cNvSpPr>
          <p:nvPr>
            <p:ph type="title"/>
          </p:nvPr>
        </p:nvSpPr>
        <p:spPr>
          <a:xfrm>
            <a:off x="822325" y="365125"/>
            <a:ext cx="7521575" cy="1006475"/>
          </a:xfrm>
        </p:spPr>
        <p:txBody>
          <a:bodyPr/>
          <a:lstStyle/>
          <a:p>
            <a:r>
              <a:rPr lang="en-US" smtClean="0">
                <a:latin typeface="Arial" charset="0"/>
                <a:cs typeface="Arial" charset="0"/>
              </a:rPr>
              <a:t>What IS-Related Job Positions Exist?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19459" name="Picture 2"/>
          <p:cNvPicPr>
            <a:picLocks noChangeAspect="1" noChangeArrowheads="1"/>
          </p:cNvPicPr>
          <p:nvPr/>
        </p:nvPicPr>
        <p:blipFill>
          <a:blip r:embed="rId3" cstate="print"/>
          <a:srcRect/>
          <a:stretch>
            <a:fillRect/>
          </a:stretch>
        </p:blipFill>
        <p:spPr bwMode="auto">
          <a:xfrm>
            <a:off x="838200" y="1524000"/>
            <a:ext cx="7467600" cy="3867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2"/>
          <p:cNvSpPr>
            <a:spLocks noGrp="1"/>
          </p:cNvSpPr>
          <p:nvPr>
            <p:ph type="title"/>
          </p:nvPr>
        </p:nvSpPr>
        <p:spPr/>
        <p:txBody>
          <a:bodyPr/>
          <a:lstStyle/>
          <a:p>
            <a:pPr marL="801688" indent="-801688"/>
            <a:r>
              <a:rPr lang="en-US" dirty="0" smtClean="0">
                <a:latin typeface="Arial" charset="0"/>
                <a:cs typeface="Arial" charset="0"/>
              </a:rPr>
              <a:t>Q2: How Do Organizations Plan the Use of IS?</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21507" name="Picture 2"/>
          <p:cNvPicPr>
            <a:picLocks noChangeAspect="1" noChangeArrowheads="1"/>
          </p:cNvPicPr>
          <p:nvPr/>
        </p:nvPicPr>
        <p:blipFill>
          <a:blip r:embed="rId3" cstate="print"/>
          <a:srcRect/>
          <a:stretch>
            <a:fillRect/>
          </a:stretch>
        </p:blipFill>
        <p:spPr bwMode="auto">
          <a:xfrm>
            <a:off x="1004888" y="1752600"/>
            <a:ext cx="7212012"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MIS4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EMIS4E</Template>
  <TotalTime>1203</TotalTime>
  <Words>2546</Words>
  <Application>Microsoft Office PowerPoint</Application>
  <PresentationFormat>On-screen Show (4:3)</PresentationFormat>
  <Paragraphs>213</Paragraphs>
  <Slides>27</Slides>
  <Notes>23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Courier New</vt:lpstr>
      <vt:lpstr>Franklin Gothic Book</vt:lpstr>
      <vt:lpstr>Franklin Gothic Medium</vt:lpstr>
      <vt:lpstr>Helvetica</vt:lpstr>
      <vt:lpstr>Verdana</vt:lpstr>
      <vt:lpstr>Wingdings</vt:lpstr>
      <vt:lpstr>EMIS4E</vt:lpstr>
      <vt:lpstr>Chapter 11</vt:lpstr>
      <vt:lpstr>"I Don’t Know Anything About Doing Business In India.”</vt:lpstr>
      <vt:lpstr>Study Questions</vt:lpstr>
      <vt:lpstr>Q1: What are the Functions and Organization of the IS Department?</vt:lpstr>
      <vt:lpstr>How Is the IS Department Organized?</vt:lpstr>
      <vt:lpstr>What IS-Related Job Positions Exist?</vt:lpstr>
      <vt:lpstr>What IS-Related Job Positions Exist? (cont’d)</vt:lpstr>
      <vt:lpstr>What IS-Related Job Positions Exist? (cont’d)</vt:lpstr>
      <vt:lpstr>Q2: How Do Organizations Plan the Use of IS?</vt:lpstr>
      <vt:lpstr>Q3: What Are the Advantages and Disadvantages of Outsourcing?</vt:lpstr>
      <vt:lpstr>Popular Reasons for Outsourcing IS Services</vt:lpstr>
      <vt:lpstr>Risk Reduction</vt:lpstr>
      <vt:lpstr>International Outsourcing</vt:lpstr>
      <vt:lpstr>What Are Outsourcing Alternatives?</vt:lpstr>
      <vt:lpstr>Risks of Outsourcing</vt:lpstr>
      <vt:lpstr>Benefits Outweighed by Long-Term Costs</vt:lpstr>
      <vt:lpstr>InClass Exercise 11: Setting up the PRIDE Systems IS Department</vt:lpstr>
      <vt:lpstr>Q4: What Are Your IS Rights and Responsibilities? </vt:lpstr>
      <vt:lpstr>What Are Your IS Rights and Responsibilities? (cont’d)</vt:lpstr>
      <vt:lpstr>How does the Knowledge in This Chapter Help You?</vt:lpstr>
      <vt:lpstr>Ethics Guide: Using the Corporate Computer</vt:lpstr>
      <vt:lpstr>Guide: Is Outsourcing Fool’s Gold?</vt:lpstr>
      <vt:lpstr>Active Review</vt:lpstr>
      <vt:lpstr>Case Study 11: iApp$$$$ 4 U</vt:lpstr>
      <vt:lpstr>What Are Your Options?</vt:lpstr>
      <vt:lpstr>What Are Your Options? (cont’d)</vt:lpstr>
      <vt:lpstr>PowerPoint Presentation</vt:lpstr>
    </vt:vector>
  </TitlesOfParts>
  <Company>Eastern Kentucky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11</dc:title>
  <dc:creator>Loy, Steve</dc:creator>
  <cp:lastModifiedBy>Schmidt, Buffie</cp:lastModifiedBy>
  <cp:revision>47</cp:revision>
  <dcterms:created xsi:type="dcterms:W3CDTF">2012-10-08T23:51:09Z</dcterms:created>
  <dcterms:modified xsi:type="dcterms:W3CDTF">2013-05-13T20:30:12Z</dcterms:modified>
</cp:coreProperties>
</file>