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5"/>
  </p:notesMasterIdLst>
  <p:sldIdLst>
    <p:sldId id="256" r:id="rId2"/>
    <p:sldId id="261" r:id="rId3"/>
    <p:sldId id="257" r:id="rId4"/>
    <p:sldId id="262" r:id="rId5"/>
    <p:sldId id="272" r:id="rId6"/>
    <p:sldId id="277" r:id="rId7"/>
    <p:sldId id="278" r:id="rId8"/>
    <p:sldId id="279" r:id="rId9"/>
    <p:sldId id="281" r:id="rId10"/>
    <p:sldId id="282" r:id="rId11"/>
    <p:sldId id="284" r:id="rId12"/>
    <p:sldId id="286" r:id="rId13"/>
    <p:sldId id="287" r:id="rId14"/>
    <p:sldId id="289" r:id="rId15"/>
    <p:sldId id="290" r:id="rId16"/>
    <p:sldId id="292" r:id="rId17"/>
    <p:sldId id="295" r:id="rId18"/>
    <p:sldId id="296" r:id="rId19"/>
    <p:sldId id="273" r:id="rId20"/>
    <p:sldId id="274" r:id="rId21"/>
    <p:sldId id="297" r:id="rId22"/>
    <p:sldId id="299" r:id="rId23"/>
    <p:sldId id="300" r:id="rId24"/>
    <p:sldId id="301" r:id="rId25"/>
    <p:sldId id="302" r:id="rId26"/>
    <p:sldId id="303" r:id="rId27"/>
    <p:sldId id="304" r:id="rId28"/>
    <p:sldId id="306" r:id="rId29"/>
    <p:sldId id="307" r:id="rId30"/>
    <p:sldId id="309" r:id="rId31"/>
    <p:sldId id="311" r:id="rId32"/>
    <p:sldId id="312" r:id="rId33"/>
    <p:sldId id="313" r:id="rId34"/>
    <p:sldId id="314" r:id="rId35"/>
    <p:sldId id="315" r:id="rId36"/>
    <p:sldId id="316" r:id="rId37"/>
    <p:sldId id="263" r:id="rId38"/>
    <p:sldId id="268" r:id="rId39"/>
    <p:sldId id="317" r:id="rId40"/>
    <p:sldId id="260" r:id="rId41"/>
    <p:sldId id="269" r:id="rId42"/>
    <p:sldId id="318" r:id="rId43"/>
    <p:sldId id="319"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Stephenson"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29" autoAdjust="0"/>
    <p:restoredTop sz="75636" autoAdjust="0"/>
  </p:normalViewPr>
  <p:slideViewPr>
    <p:cSldViewPr>
      <p:cViewPr varScale="1">
        <p:scale>
          <a:sx n="82" d="100"/>
          <a:sy n="82" d="100"/>
        </p:scale>
        <p:origin x="120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0BA29F3-5C28-4E1F-8202-8D8B4FB2B1F1}" type="datetimeFigureOut">
              <a:rPr lang="en-US"/>
              <a:pPr>
                <a:defRPr/>
              </a:pPr>
              <a:t>5/13/2013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DFD47A4-B51F-4E7A-8DF6-56803A8C146E}" type="slidenum">
              <a:rPr lang="en-US"/>
              <a:pPr>
                <a:defRPr/>
              </a:pPr>
              <a:t>‹#›</a:t>
            </a:fld>
            <a:endParaRPr lang="en-US" dirty="0"/>
          </a:p>
        </p:txBody>
      </p:sp>
    </p:spTree>
    <p:extLst>
      <p:ext uri="{BB962C8B-B14F-4D97-AF65-F5344CB8AC3E}">
        <p14:creationId xmlns:p14="http://schemas.microsoft.com/office/powerpoint/2010/main" val="33093183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2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9C6F75-39F8-4CD8-82F9-DEC20BE8C879}" type="slidenum">
              <a:rPr lang="en-US">
                <a:cs typeface="Arial" charset="0"/>
              </a:rPr>
              <a:pPr fontAlgn="base">
                <a:spcBef>
                  <a:spcPct val="0"/>
                </a:spcBef>
                <a:spcAft>
                  <a:spcPct val="0"/>
                </a:spcAft>
              </a:pPr>
              <a:t>2</a:t>
            </a:fld>
            <a:endParaRPr lang="en-US">
              <a:cs typeface="Arial" charset="0"/>
            </a:endParaRPr>
          </a:p>
        </p:txBody>
      </p:sp>
    </p:spTree>
    <p:extLst>
      <p:ext uri="{BB962C8B-B14F-4D97-AF65-F5344CB8AC3E}">
        <p14:creationId xmlns:p14="http://schemas.microsoft.com/office/powerpoint/2010/main" val="3840719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Normally, team consists of both IS professionals and user representatives. Project manager and IS professionals can be in-house personnel or outside contractors.</a:t>
            </a:r>
          </a:p>
          <a:p>
            <a:pPr marL="171450" indent="-171450">
              <a:spcBef>
                <a:spcPct val="0"/>
              </a:spcBef>
              <a:buFontTx/>
              <a:buChar char="•"/>
            </a:pPr>
            <a:r>
              <a:rPr lang="en-US" b="1" smtClean="0"/>
              <a:t>Business analysts </a:t>
            </a:r>
            <a:r>
              <a:rPr lang="en-US" smtClean="0"/>
              <a:t>specialize in understanding business needs, strategies, and goals and helping businesses implement systems to accomplish their competitive strategies. </a:t>
            </a:r>
          </a:p>
          <a:p>
            <a:pPr marL="171450" indent="-171450">
              <a:spcBef>
                <a:spcPct val="0"/>
              </a:spcBef>
              <a:buFontTx/>
              <a:buChar char="•"/>
            </a:pPr>
            <a:r>
              <a:rPr lang="en-US" b="1" smtClean="0"/>
              <a:t>Systems analysts </a:t>
            </a:r>
            <a:r>
              <a:rPr lang="en-US" smtClean="0"/>
              <a:t>are IT professionals who understand both business and technology.</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B2A31D-38A9-4A7E-9812-AAC6709768D9}" type="slidenum">
              <a:rPr lang="en-US">
                <a:cs typeface="Arial" charset="0"/>
              </a:rPr>
              <a:pPr fontAlgn="base">
                <a:spcBef>
                  <a:spcPct val="0"/>
                </a:spcBef>
                <a:spcAft>
                  <a:spcPct val="0"/>
                </a:spcAft>
              </a:pPr>
              <a:t>17</a:t>
            </a:fld>
            <a:endParaRPr lang="en-US">
              <a:cs typeface="Arial" charset="0"/>
            </a:endParaRPr>
          </a:p>
        </p:txBody>
      </p:sp>
    </p:spTree>
    <p:extLst>
      <p:ext uri="{BB962C8B-B14F-4D97-AF65-F5344CB8AC3E}">
        <p14:creationId xmlns:p14="http://schemas.microsoft.com/office/powerpoint/2010/main" val="3270800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First major task for project team is to plan project. Members of project team specify tasks to be accomplished, assign personnel, determine task dependencies, and set schedules.</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A450FC-99FD-452F-987D-BAD39721CB07}" type="slidenum">
              <a:rPr lang="en-US">
                <a:cs typeface="Arial" charset="0"/>
              </a:rPr>
              <a:pPr fontAlgn="base">
                <a:spcBef>
                  <a:spcPct val="0"/>
                </a:spcBef>
                <a:spcAft>
                  <a:spcPct val="0"/>
                </a:spcAft>
              </a:pPr>
              <a:t>18</a:t>
            </a:fld>
            <a:endParaRPr lang="en-US">
              <a:cs typeface="Arial" charset="0"/>
            </a:endParaRPr>
          </a:p>
        </p:txBody>
      </p:sp>
    </p:spTree>
    <p:extLst>
      <p:ext uri="{BB962C8B-B14F-4D97-AF65-F5344CB8AC3E}">
        <p14:creationId xmlns:p14="http://schemas.microsoft.com/office/powerpoint/2010/main" val="1655032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See textbook</a:t>
            </a:r>
            <a:r>
              <a:rPr lang="en-US" baseline="0" smtClean="0"/>
              <a:t> </a:t>
            </a:r>
            <a:r>
              <a:rPr lang="en-US" smtClean="0"/>
              <a:t>for more Exercise</a:t>
            </a:r>
            <a:r>
              <a:rPr lang="en-US" baseline="0" smtClean="0"/>
              <a:t> </a:t>
            </a:r>
            <a:r>
              <a:rPr lang="en-US" smtClean="0"/>
              <a:t>questions.</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59D196-C3D5-4072-B077-11A61DB218D3}" type="slidenum">
              <a:rPr lang="en-US">
                <a:cs typeface="Arial" charset="0"/>
              </a:rPr>
              <a:pPr fontAlgn="base">
                <a:spcBef>
                  <a:spcPct val="0"/>
                </a:spcBef>
                <a:spcAft>
                  <a:spcPct val="0"/>
                </a:spcAft>
              </a:pPr>
              <a:t>20</a:t>
            </a:fld>
            <a:endParaRPr lang="en-US">
              <a:cs typeface="Arial" charset="0"/>
            </a:endParaRPr>
          </a:p>
        </p:txBody>
      </p:sp>
    </p:spTree>
    <p:extLst>
      <p:ext uri="{BB962C8B-B14F-4D97-AF65-F5344CB8AC3E}">
        <p14:creationId xmlns:p14="http://schemas.microsoft.com/office/powerpoint/2010/main" val="484478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This phase requires interviewing dozens of users and documenting potentially hundreds of requirements.</a:t>
            </a:r>
          </a:p>
          <a:p>
            <a:pPr marL="171450" indent="-171450">
              <a:spcBef>
                <a:spcPct val="0"/>
              </a:spcBef>
              <a:buFontTx/>
              <a:buChar char="•"/>
            </a:pPr>
            <a:r>
              <a:rPr lang="en-US" smtClean="0"/>
              <a:t>Requirements definition is expensive and difficult.</a:t>
            </a:r>
          </a:p>
          <a:p>
            <a:pPr marL="171450" indent="-171450">
              <a:spcBef>
                <a:spcPct val="0"/>
              </a:spcBef>
              <a:buFontTx/>
              <a:buChar char="•"/>
            </a:pPr>
            <a:r>
              <a:rPr lang="en-US" smtClean="0"/>
              <a:t>If requirements are wrong, resulting system will be wrong.</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385536-E4CC-420F-AA02-FE4504418764}" type="slidenum">
              <a:rPr lang="en-US">
                <a:cs typeface="Arial" charset="0"/>
              </a:rPr>
              <a:pPr fontAlgn="base">
                <a:spcBef>
                  <a:spcPct val="0"/>
                </a:spcBef>
                <a:spcAft>
                  <a:spcPct val="0"/>
                </a:spcAft>
              </a:pPr>
              <a:t>21</a:t>
            </a:fld>
            <a:endParaRPr lang="en-US">
              <a:cs typeface="Arial" charset="0"/>
            </a:endParaRPr>
          </a:p>
        </p:txBody>
      </p:sp>
    </p:spTree>
    <p:extLst>
      <p:ext uri="{BB962C8B-B14F-4D97-AF65-F5344CB8AC3E}">
        <p14:creationId xmlns:p14="http://schemas.microsoft.com/office/powerpoint/2010/main" val="3464788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Developers face a dilemma when funding prototypes; cost of prototype occurs early in process, sometimes well before full project funding is available.</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1F0A15-78A7-4CCE-A785-FD7B66544C63}" type="slidenum">
              <a:rPr lang="en-US">
                <a:cs typeface="Arial" charset="0"/>
              </a:rPr>
              <a:pPr fontAlgn="base">
                <a:spcBef>
                  <a:spcPct val="0"/>
                </a:spcBef>
                <a:spcAft>
                  <a:spcPct val="0"/>
                </a:spcAft>
              </a:pPr>
              <a:t>23</a:t>
            </a:fld>
            <a:endParaRPr lang="en-US">
              <a:cs typeface="Arial" charset="0"/>
            </a:endParaRPr>
          </a:p>
        </p:txBody>
      </p:sp>
    </p:spTree>
    <p:extLst>
      <p:ext uri="{BB962C8B-B14F-4D97-AF65-F5344CB8AC3E}">
        <p14:creationId xmlns:p14="http://schemas.microsoft.com/office/powerpoint/2010/main" val="2729369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Team designs each component by developing alternatives, evaluating each of those alternatives against requirements, and then selecting among those alternatives. </a:t>
            </a:r>
          </a:p>
          <a:p>
            <a:pPr marL="171450" indent="-171450">
              <a:spcBef>
                <a:spcPct val="0"/>
              </a:spcBef>
              <a:buFontTx/>
              <a:buChar char="•"/>
            </a:pPr>
            <a:r>
              <a:rPr lang="en-US" smtClean="0"/>
              <a:t>Accurate requirements are critical; if they are incomplete or wrong, then they will be poor guides for evaluation.</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0B0055-F89E-418C-AE17-382878EC195C}" type="slidenum">
              <a:rPr lang="en-US">
                <a:cs typeface="Arial" charset="0"/>
              </a:rPr>
              <a:pPr fontAlgn="base">
                <a:spcBef>
                  <a:spcPct val="0"/>
                </a:spcBef>
                <a:spcAft>
                  <a:spcPct val="0"/>
                </a:spcAft>
              </a:pPr>
              <a:t>24</a:t>
            </a:fld>
            <a:endParaRPr lang="en-US">
              <a:cs typeface="Arial" charset="0"/>
            </a:endParaRPr>
          </a:p>
        </p:txBody>
      </p:sp>
    </p:spTree>
    <p:extLst>
      <p:ext uri="{BB962C8B-B14F-4D97-AF65-F5344CB8AC3E}">
        <p14:creationId xmlns:p14="http://schemas.microsoft.com/office/powerpoint/2010/main" val="1649811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Usually, teams of systems analysts and key users design the procedures.</a:t>
            </a: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F84456-3FBB-4B7F-9052-480615865987}" type="slidenum">
              <a:rPr lang="en-US">
                <a:cs typeface="Arial" charset="0"/>
              </a:rPr>
              <a:pPr fontAlgn="base">
                <a:spcBef>
                  <a:spcPct val="0"/>
                </a:spcBef>
                <a:spcAft>
                  <a:spcPct val="0"/>
                </a:spcAft>
              </a:pPr>
              <a:t>27</a:t>
            </a:fld>
            <a:endParaRPr lang="en-US">
              <a:cs typeface="Arial" charset="0"/>
            </a:endParaRPr>
          </a:p>
        </p:txBody>
      </p:sp>
    </p:spTree>
    <p:extLst>
      <p:ext uri="{BB962C8B-B14F-4D97-AF65-F5344CB8AC3E}">
        <p14:creationId xmlns:p14="http://schemas.microsoft.com/office/powerpoint/2010/main" val="3305172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Tasks in this phase are to build, test, and convert the users to new system.</a:t>
            </a: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BB913E-BC32-4DC2-8244-47547D8B39C7}" type="slidenum">
              <a:rPr lang="en-US">
                <a:cs typeface="Arial" charset="0"/>
              </a:rPr>
              <a:pPr fontAlgn="base">
                <a:spcBef>
                  <a:spcPct val="0"/>
                </a:spcBef>
                <a:spcAft>
                  <a:spcPct val="0"/>
                </a:spcAft>
              </a:pPr>
              <a:t>29</a:t>
            </a:fld>
            <a:endParaRPr lang="en-US">
              <a:cs typeface="Arial" charset="0"/>
            </a:endParaRPr>
          </a:p>
        </p:txBody>
      </p:sp>
    </p:spTree>
    <p:extLst>
      <p:ext uri="{BB962C8B-B14F-4D97-AF65-F5344CB8AC3E}">
        <p14:creationId xmlns:p14="http://schemas.microsoft.com/office/powerpoint/2010/main" val="3575620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IS professionals recommend any of first three, depending on the circumstances. In most cases, avoid “taking the plunge!”</a:t>
            </a:r>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86F3AE-715A-4F3E-814D-6798F314E6C1}" type="slidenum">
              <a:rPr lang="en-US">
                <a:cs typeface="Arial" charset="0"/>
              </a:rPr>
              <a:pPr fontAlgn="base">
                <a:spcBef>
                  <a:spcPct val="0"/>
                </a:spcBef>
                <a:spcAft>
                  <a:spcPct val="0"/>
                </a:spcAft>
              </a:pPr>
              <a:t>31</a:t>
            </a:fld>
            <a:endParaRPr lang="en-US">
              <a:cs typeface="Arial" charset="0"/>
            </a:endParaRPr>
          </a:p>
        </p:txBody>
      </p:sp>
    </p:spTree>
    <p:extLst>
      <p:ext uri="{BB962C8B-B14F-4D97-AF65-F5344CB8AC3E}">
        <p14:creationId xmlns:p14="http://schemas.microsoft.com/office/powerpoint/2010/main" val="1043933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B2186A-D166-476A-BAEE-14B604959E18}" type="slidenum">
              <a:rPr lang="en-US">
                <a:cs typeface="Arial" charset="0"/>
              </a:rPr>
              <a:pPr fontAlgn="base">
                <a:spcBef>
                  <a:spcPct val="0"/>
                </a:spcBef>
                <a:spcAft>
                  <a:spcPct val="0"/>
                </a:spcAft>
              </a:pPr>
              <a:t>32</a:t>
            </a:fld>
            <a:endParaRPr lang="en-US">
              <a:cs typeface="Arial" charset="0"/>
            </a:endParaRPr>
          </a:p>
        </p:txBody>
      </p:sp>
    </p:spTree>
    <p:extLst>
      <p:ext uri="{BB962C8B-B14F-4D97-AF65-F5344CB8AC3E}">
        <p14:creationId xmlns:p14="http://schemas.microsoft.com/office/powerpoint/2010/main" val="2989550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pitchFamily="34" charset="0"/>
              <a:buChar char="•"/>
              <a:defRPr/>
            </a:pPr>
            <a:r>
              <a:rPr lang="en-US" dirty="0" smtClean="0"/>
              <a:t>Before the system can be finalized, detailed requirements also need to be specified.</a:t>
            </a:r>
          </a:p>
          <a:p>
            <a:pPr fontAlgn="auto">
              <a:spcBef>
                <a:spcPts val="0"/>
              </a:spcBef>
              <a:spcAft>
                <a:spcPts val="0"/>
              </a:spcAft>
              <a:defRPr/>
            </a:pPr>
            <a:endParaRPr lang="en-US" dirty="0"/>
          </a:p>
        </p:txBody>
      </p:sp>
      <p:sp>
        <p:nvSpPr>
          <p:cNvPr id="14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5F6BC5-63B2-4F47-8102-7806960EAC59}" type="slidenum">
              <a:rPr lang="en-US">
                <a:cs typeface="Arial" charset="0"/>
              </a:rPr>
              <a:pPr fontAlgn="base">
                <a:spcBef>
                  <a:spcPct val="0"/>
                </a:spcBef>
                <a:spcAft>
                  <a:spcPct val="0"/>
                </a:spcAft>
              </a:pPr>
              <a:t>6</a:t>
            </a:fld>
            <a:endParaRPr lang="en-US">
              <a:cs typeface="Arial" charset="0"/>
            </a:endParaRPr>
          </a:p>
        </p:txBody>
      </p:sp>
    </p:spTree>
    <p:extLst>
      <p:ext uri="{BB962C8B-B14F-4D97-AF65-F5344CB8AC3E}">
        <p14:creationId xmlns:p14="http://schemas.microsoft.com/office/powerpoint/2010/main" val="454382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smtClean="0"/>
              <a:t>Maintenance is a misnomer; work done during this phase is either to fix the system so that it works correctly or to adapt it to changes in requirements.</a:t>
            </a:r>
          </a:p>
          <a:p>
            <a:pPr marL="171450" indent="-171450">
              <a:spcBef>
                <a:spcPct val="0"/>
              </a:spcBef>
              <a:buFontTx/>
              <a:buChar char="•"/>
            </a:pPr>
            <a:r>
              <a:rPr lang="en-US" dirty="0" smtClean="0"/>
              <a:t>Needs to have a means for tracking both failures and requests for enhancements to meet new requirements.</a:t>
            </a:r>
          </a:p>
          <a:p>
            <a:pPr marL="171450" indent="-171450">
              <a:spcBef>
                <a:spcPct val="0"/>
              </a:spcBef>
              <a:buFontTx/>
              <a:buChar char="•"/>
            </a:pPr>
            <a:r>
              <a:rPr lang="en-US" dirty="0" smtClean="0"/>
              <a:t>Software developers group fixes for high-priority failures into </a:t>
            </a:r>
            <a:r>
              <a:rPr lang="en-US" b="1" dirty="0" smtClean="0"/>
              <a:t>patches </a:t>
            </a:r>
            <a:r>
              <a:rPr lang="en-US" dirty="0" smtClean="0"/>
              <a:t>and</a:t>
            </a:r>
            <a:r>
              <a:rPr lang="en-US" b="1" dirty="0" smtClean="0"/>
              <a:t> service packs.</a:t>
            </a:r>
            <a:endParaRPr lang="en-US" dirty="0"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11569A-95B2-4FA3-A0BA-13DDCDA98686}" type="slidenum">
              <a:rPr lang="en-US">
                <a:cs typeface="Arial" charset="0"/>
              </a:rPr>
              <a:pPr fontAlgn="base">
                <a:spcBef>
                  <a:spcPct val="0"/>
                </a:spcBef>
                <a:spcAft>
                  <a:spcPct val="0"/>
                </a:spcAft>
              </a:pPr>
              <a:t>33</a:t>
            </a:fld>
            <a:endParaRPr lang="en-US">
              <a:cs typeface="Arial" charset="0"/>
            </a:endParaRPr>
          </a:p>
        </p:txBody>
      </p:sp>
    </p:spTree>
    <p:extLst>
      <p:ext uri="{BB962C8B-B14F-4D97-AF65-F5344CB8AC3E}">
        <p14:creationId xmlns:p14="http://schemas.microsoft.com/office/powerpoint/2010/main" val="3759084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marL="228600" lvl="1" indent="-228600" defTabSz="889000">
              <a:lnSpc>
                <a:spcPct val="90000"/>
              </a:lnSpc>
              <a:spcBef>
                <a:spcPct val="0"/>
              </a:spcBef>
              <a:spcAft>
                <a:spcPct val="15000"/>
              </a:spcAft>
              <a:buFontTx/>
              <a:buChar char="•"/>
            </a:pPr>
            <a:r>
              <a:rPr lang="en-US" sz="2000" smtClean="0">
                <a:latin typeface="Franklin Gothic Medium" pitchFamily="34" charset="0"/>
              </a:rPr>
              <a:t>Sequence of non-repeated phases </a:t>
            </a:r>
          </a:p>
          <a:p>
            <a:pPr marL="228600" lvl="1" indent="-228600" defTabSz="889000">
              <a:lnSpc>
                <a:spcPct val="90000"/>
              </a:lnSpc>
              <a:spcBef>
                <a:spcPct val="0"/>
              </a:spcBef>
              <a:spcAft>
                <a:spcPct val="15000"/>
              </a:spcAft>
              <a:buFontTx/>
              <a:buChar char="•"/>
            </a:pPr>
            <a:r>
              <a:rPr lang="en-US" sz="2000" smtClean="0">
                <a:latin typeface="Franklin Gothic Medium" pitchFamily="34" charset="0"/>
              </a:rPr>
              <a:t>It rarely works smoothly, causing development team to go back and forth, raising costs and delaying project</a:t>
            </a:r>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A63639-CC78-443B-903D-3F308B71D29C}" type="slidenum">
              <a:rPr lang="en-US">
                <a:cs typeface="Arial" charset="0"/>
              </a:rPr>
              <a:pPr fontAlgn="base">
                <a:spcBef>
                  <a:spcPct val="0"/>
                </a:spcBef>
                <a:spcAft>
                  <a:spcPct val="0"/>
                </a:spcAft>
              </a:pPr>
              <a:t>35</a:t>
            </a:fld>
            <a:endParaRPr lang="en-US">
              <a:cs typeface="Arial" charset="0"/>
            </a:endParaRPr>
          </a:p>
        </p:txBody>
      </p:sp>
    </p:spTree>
    <p:extLst>
      <p:ext uri="{BB962C8B-B14F-4D97-AF65-F5344CB8AC3E}">
        <p14:creationId xmlns:p14="http://schemas.microsoft.com/office/powerpoint/2010/main" val="944789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93BD7D-60B6-4E5E-9D5C-905CBFBC2C48}" type="slidenum">
              <a:rPr lang="en-US">
                <a:cs typeface="Arial" charset="0"/>
              </a:rPr>
              <a:pPr fontAlgn="base">
                <a:spcBef>
                  <a:spcPct val="0"/>
                </a:spcBef>
                <a:spcAft>
                  <a:spcPct val="0"/>
                </a:spcAft>
              </a:pPr>
              <a:t>36</a:t>
            </a:fld>
            <a:endParaRPr lang="en-US">
              <a:cs typeface="Arial" charset="0"/>
            </a:endParaRPr>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137901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55BB2D-D93D-4B11-B0BD-AF347215F34B}" type="slidenum">
              <a:rPr lang="en-US">
                <a:cs typeface="Arial" charset="0"/>
              </a:rPr>
              <a:pPr fontAlgn="base">
                <a:spcBef>
                  <a:spcPct val="0"/>
                </a:spcBef>
                <a:spcAft>
                  <a:spcPct val="0"/>
                </a:spcAft>
              </a:pPr>
              <a:t>37</a:t>
            </a:fld>
            <a:endParaRPr lang="en-US">
              <a:cs typeface="Arial" charset="0"/>
            </a:endParaRPr>
          </a:p>
        </p:txBody>
      </p:sp>
      <p:sp>
        <p:nvSpPr>
          <p:cNvPr id="675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z="1100" b="1" smtClean="0">
                <a:latin typeface="Helvetica" pitchFamily="34" charset="0"/>
              </a:rPr>
              <a:t>GOALS</a:t>
            </a:r>
          </a:p>
          <a:p>
            <a:pPr marL="771525" lvl="1" indent="-228600">
              <a:spcBef>
                <a:spcPct val="0"/>
              </a:spcBef>
              <a:buFont typeface="Calibri" pitchFamily="34" charset="0"/>
              <a:buAutoNum type="arabicPeriod"/>
            </a:pPr>
            <a:r>
              <a:rPr lang="en-US" sz="1100" smtClean="0">
                <a:latin typeface="Helvetica" pitchFamily="34" charset="0"/>
              </a:rPr>
              <a:t>Introduce the concept of </a:t>
            </a:r>
            <a:r>
              <a:rPr lang="en-US" sz="1100" i="1" smtClean="0">
                <a:latin typeface="Helvetica" pitchFamily="34" charset="0"/>
              </a:rPr>
              <a:t>buy-in </a:t>
            </a:r>
            <a:r>
              <a:rPr lang="en-US" sz="1100" smtClean="0">
                <a:latin typeface="Helvetica" pitchFamily="34" charset="0"/>
              </a:rPr>
              <a:t>as it pertains to information systems.</a:t>
            </a:r>
          </a:p>
          <a:p>
            <a:pPr marL="771525" lvl="1" indent="-228600">
              <a:spcBef>
                <a:spcPct val="0"/>
              </a:spcBef>
              <a:buFont typeface="Calibri" pitchFamily="34" charset="0"/>
              <a:buAutoNum type="arabicPeriod"/>
            </a:pPr>
            <a:r>
              <a:rPr lang="en-US" sz="1100" smtClean="0">
                <a:latin typeface="Helvetica" pitchFamily="34" charset="0"/>
              </a:rPr>
              <a:t>Assess the ethics of buy-ins in different settings.</a:t>
            </a:r>
          </a:p>
        </p:txBody>
      </p:sp>
    </p:spTree>
    <p:extLst>
      <p:ext uri="{BB962C8B-B14F-4D97-AF65-F5344CB8AC3E}">
        <p14:creationId xmlns:p14="http://schemas.microsoft.com/office/powerpoint/2010/main" val="3338290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B0376A-F1A9-4925-8EBD-DAC4DF028E61}" type="slidenum">
              <a:rPr lang="en-US">
                <a:cs typeface="Arial" charset="0"/>
              </a:rPr>
              <a:pPr fontAlgn="base">
                <a:spcBef>
                  <a:spcPct val="0"/>
                </a:spcBef>
                <a:spcAft>
                  <a:spcPct val="0"/>
                </a:spcAft>
              </a:pPr>
              <a:t>38</a:t>
            </a:fld>
            <a:endParaRPr lang="en-US">
              <a:cs typeface="Arial" charset="0"/>
            </a:endParaRPr>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970276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GOALS</a:t>
            </a:r>
          </a:p>
          <a:p>
            <a:pPr marL="685800" lvl="1" indent="-228600">
              <a:spcBef>
                <a:spcPct val="0"/>
              </a:spcBef>
              <a:buFont typeface="Calibri" pitchFamily="34" charset="0"/>
              <a:buAutoNum type="arabicPeriod"/>
            </a:pPr>
            <a:r>
              <a:rPr lang="en-US" smtClean="0"/>
              <a:t>Sensitize students to the challenges of software scheduling.</a:t>
            </a:r>
          </a:p>
          <a:p>
            <a:pPr marL="685800" lvl="1" indent="-228600">
              <a:spcBef>
                <a:spcPct val="0"/>
              </a:spcBef>
              <a:buFont typeface="Calibri" pitchFamily="34" charset="0"/>
              <a:buAutoNum type="arabicPeriod"/>
            </a:pPr>
            <a:r>
              <a:rPr lang="en-US" smtClean="0"/>
              <a:t>Alert students to possible consequences when negotiating a schedule.</a:t>
            </a:r>
          </a:p>
          <a:p>
            <a:pPr>
              <a:spcBef>
                <a:spcPct val="0"/>
              </a:spcBef>
            </a:pPr>
            <a:endParaRPr lang="en-US" smtClean="0"/>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9435F4-5611-417F-8FE3-F4C60A98FDB5}" type="slidenum">
              <a:rPr lang="en-US">
                <a:cs typeface="Arial" charset="0"/>
              </a:rPr>
              <a:pPr fontAlgn="base">
                <a:spcBef>
                  <a:spcPct val="0"/>
                </a:spcBef>
                <a:spcAft>
                  <a:spcPct val="0"/>
                </a:spcAft>
              </a:pPr>
              <a:t>39</a:t>
            </a:fld>
            <a:endParaRPr lang="en-US">
              <a:cs typeface="Arial" charset="0"/>
            </a:endParaRPr>
          </a:p>
        </p:txBody>
      </p:sp>
    </p:spTree>
    <p:extLst>
      <p:ext uri="{BB962C8B-B14F-4D97-AF65-F5344CB8AC3E}">
        <p14:creationId xmlns:p14="http://schemas.microsoft.com/office/powerpoint/2010/main" val="736969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058D58-D450-43FC-AB78-32D902A5F133}" type="slidenum">
              <a:rPr lang="en-US">
                <a:cs typeface="Arial" charset="0"/>
              </a:rPr>
              <a:pPr fontAlgn="base">
                <a:spcBef>
                  <a:spcPct val="0"/>
                </a:spcBef>
                <a:spcAft>
                  <a:spcPct val="0"/>
                </a:spcAft>
              </a:pPr>
              <a:t>40</a:t>
            </a:fld>
            <a:endParaRPr lang="en-US">
              <a:cs typeface="Arial" charset="0"/>
            </a:endParaRPr>
          </a:p>
        </p:txBody>
      </p:sp>
    </p:spTree>
    <p:extLst>
      <p:ext uri="{BB962C8B-B14F-4D97-AF65-F5344CB8AC3E}">
        <p14:creationId xmlns:p14="http://schemas.microsoft.com/office/powerpoint/2010/main" val="968160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A29B25-B12D-47BB-9794-B0E5D30FE83A}" type="slidenum">
              <a:rPr lang="en-US">
                <a:cs typeface="Arial" charset="0"/>
              </a:rPr>
              <a:pPr fontAlgn="base">
                <a:spcBef>
                  <a:spcPct val="0"/>
                </a:spcBef>
                <a:spcAft>
                  <a:spcPct val="0"/>
                </a:spcAft>
              </a:pPr>
              <a:t>41</a:t>
            </a:fld>
            <a:endParaRPr lang="en-US">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GOALS</a:t>
            </a:r>
          </a:p>
          <a:p>
            <a:pPr marL="685800" lvl="1" indent="-228600">
              <a:spcBef>
                <a:spcPct val="0"/>
              </a:spcBef>
              <a:buFont typeface="Calibri" pitchFamily="34" charset="0"/>
              <a:buAutoNum type="arabicPeriod"/>
            </a:pPr>
            <a:r>
              <a:rPr lang="en-US" smtClean="0"/>
              <a:t>Illustrate the difference between application development and systems development.</a:t>
            </a:r>
          </a:p>
          <a:p>
            <a:pPr marL="685800" lvl="1" indent="-228600">
              <a:spcBef>
                <a:spcPct val="0"/>
              </a:spcBef>
              <a:buFont typeface="Calibri" pitchFamily="34" charset="0"/>
              <a:buAutoNum type="arabicPeriod"/>
            </a:pPr>
            <a:r>
              <a:rPr lang="en-US" smtClean="0"/>
              <a:t>Motivate the need for the SDLC or other development process.</a:t>
            </a:r>
          </a:p>
          <a:p>
            <a:pPr marL="685800" lvl="1" indent="-228600">
              <a:spcBef>
                <a:spcPct val="0"/>
              </a:spcBef>
              <a:buFont typeface="Calibri" pitchFamily="34" charset="0"/>
              <a:buAutoNum type="arabicPeriod"/>
            </a:pPr>
            <a:r>
              <a:rPr lang="en-US" smtClean="0"/>
              <a:t>Illustrate some of the difficulties in creating and managing an inter-enterprise system.</a:t>
            </a:r>
          </a:p>
          <a:p>
            <a:pPr>
              <a:spcBef>
                <a:spcPct val="0"/>
              </a:spcBef>
            </a:pPr>
            <a:endParaRPr lang="en-US" smtClean="0"/>
          </a:p>
        </p:txBody>
      </p:sp>
    </p:spTree>
    <p:extLst>
      <p:ext uri="{BB962C8B-B14F-4D97-AF65-F5344CB8AC3E}">
        <p14:creationId xmlns:p14="http://schemas.microsoft.com/office/powerpoint/2010/main" val="1912323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PRIDE system started with a prototype.  As they think about the operational system, what are the true requirements?</a:t>
            </a:r>
          </a:p>
          <a:p>
            <a:pPr marL="171450" indent="-171450">
              <a:spcBef>
                <a:spcPct val="0"/>
              </a:spcBef>
              <a:buFontTx/>
              <a:buChar char="•"/>
            </a:pPr>
            <a:r>
              <a:rPr lang="en-US" smtClean="0"/>
              <a:t>What does privacy mean, in the details? Who sets patient privacy policy? Who can change it? What granularity of permission is needed? As any experienced systems analyst knows, there will undoubtedly be important questions that no one knows to ask.</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9F627E-73A3-4F2B-91B4-5AA7ABBA3A75}" type="slidenum">
              <a:rPr lang="en-US">
                <a:cs typeface="Arial" charset="0"/>
              </a:rPr>
              <a:pPr fontAlgn="base">
                <a:spcBef>
                  <a:spcPct val="0"/>
                </a:spcBef>
                <a:spcAft>
                  <a:spcPct val="0"/>
                </a:spcAft>
              </a:pPr>
              <a:t>7</a:t>
            </a:fld>
            <a:endParaRPr lang="en-US">
              <a:cs typeface="Arial" charset="0"/>
            </a:endParaRPr>
          </a:p>
        </p:txBody>
      </p:sp>
    </p:spTree>
    <p:extLst>
      <p:ext uri="{BB962C8B-B14F-4D97-AF65-F5344CB8AC3E}">
        <p14:creationId xmlns:p14="http://schemas.microsoft.com/office/powerpoint/2010/main" val="4190485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Midway through the development process, a major health club chain approaches Flores with a lucrative contract proposal. That proposal necessitates major changes in PRIDE's planned reporting requirements.</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ECFB9A-F05E-4EFB-A720-C3AF2B689973}" type="slidenum">
              <a:rPr lang="en-US">
                <a:cs typeface="Arial" charset="0"/>
              </a:rPr>
              <a:pPr fontAlgn="base">
                <a:spcBef>
                  <a:spcPct val="0"/>
                </a:spcBef>
                <a:spcAft>
                  <a:spcPct val="0"/>
                </a:spcAft>
              </a:pPr>
              <a:t>8</a:t>
            </a:fld>
            <a:endParaRPr lang="en-US">
              <a:cs typeface="Arial" charset="0"/>
            </a:endParaRPr>
          </a:p>
        </p:txBody>
      </p:sp>
    </p:spTree>
    <p:extLst>
      <p:ext uri="{BB962C8B-B14F-4D97-AF65-F5344CB8AC3E}">
        <p14:creationId xmlns:p14="http://schemas.microsoft.com/office/powerpoint/2010/main" val="3318181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If you cannot estimate how much a system costs, then how do you perform a financial analysis to determine if system generates an appropriate rate of return?</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ACAAA4-5D3F-4F9C-9A38-F55BB2F11C41}" type="slidenum">
              <a:rPr lang="en-US">
                <a:cs typeface="Arial" charset="0"/>
              </a:rPr>
              <a:pPr fontAlgn="base">
                <a:spcBef>
                  <a:spcPct val="0"/>
                </a:spcBef>
                <a:spcAft>
                  <a:spcPct val="0"/>
                </a:spcAft>
              </a:pPr>
              <a:t>9</a:t>
            </a:fld>
            <a:endParaRPr lang="en-US">
              <a:cs typeface="Arial" charset="0"/>
            </a:endParaRPr>
          </a:p>
        </p:txBody>
      </p:sp>
    </p:spTree>
    <p:extLst>
      <p:ext uri="{BB962C8B-B14F-4D97-AF65-F5344CB8AC3E}">
        <p14:creationId xmlns:p14="http://schemas.microsoft.com/office/powerpoint/2010/main" val="3377546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Example: While developing PRIDE's maintenance application, Apple, Microsoft, and Google and their business partners release hot, new mobile devices with vastly improved graphics and animation. You know these new devices can create far better animations. What to do?</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D57C0-BA92-4FE9-994D-B579CF094C8A}" type="slidenum">
              <a:rPr lang="en-US">
                <a:cs typeface="Arial" charset="0"/>
              </a:rPr>
              <a:pPr fontAlgn="base">
                <a:spcBef>
                  <a:spcPct val="0"/>
                </a:spcBef>
                <a:spcAft>
                  <a:spcPct val="0"/>
                </a:spcAft>
              </a:pPr>
              <a:t>10</a:t>
            </a:fld>
            <a:endParaRPr lang="en-US">
              <a:cs typeface="Arial" charset="0"/>
            </a:endParaRPr>
          </a:p>
        </p:txBody>
      </p:sp>
    </p:spTree>
    <p:extLst>
      <p:ext uri="{BB962C8B-B14F-4D97-AF65-F5344CB8AC3E}">
        <p14:creationId xmlns:p14="http://schemas.microsoft.com/office/powerpoint/2010/main" val="1327471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“Nine women cannot make a baby in one month.”</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379194-48F7-46A3-A568-844C1E36249E}" type="slidenum">
              <a:rPr lang="en-US">
                <a:cs typeface="Arial" charset="0"/>
              </a:rPr>
              <a:pPr fontAlgn="base">
                <a:spcBef>
                  <a:spcPct val="0"/>
                </a:spcBef>
                <a:spcAft>
                  <a:spcPct val="0"/>
                </a:spcAft>
              </a:pPr>
              <a:t>11</a:t>
            </a:fld>
            <a:endParaRPr lang="en-US">
              <a:cs typeface="Arial" charset="0"/>
            </a:endParaRPr>
          </a:p>
        </p:txBody>
      </p:sp>
    </p:spTree>
    <p:extLst>
      <p:ext uri="{BB962C8B-B14F-4D97-AF65-F5344CB8AC3E}">
        <p14:creationId xmlns:p14="http://schemas.microsoft.com/office/powerpoint/2010/main" val="158884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For PRIDE system, Dr. Flores had initial idea to connect his practice to patient exercise data in the cloud. He hired Maggie Jensen, a business analyst, to develop a prototype to test desirability of system to his patients and his practice. Now, he wants to start a systems development process to create an operational capability.</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7287CC-DCFC-40F1-BB7D-C96F5C9725AA}" type="slidenum">
              <a:rPr lang="en-US">
                <a:cs typeface="Arial" charset="0"/>
              </a:rPr>
              <a:pPr fontAlgn="base">
                <a:spcBef>
                  <a:spcPct val="0"/>
                </a:spcBef>
                <a:spcAft>
                  <a:spcPct val="0"/>
                </a:spcAft>
              </a:pPr>
              <a:t>14</a:t>
            </a:fld>
            <a:endParaRPr lang="en-US">
              <a:cs typeface="Arial" charset="0"/>
            </a:endParaRPr>
          </a:p>
        </p:txBody>
      </p:sp>
    </p:spTree>
    <p:extLst>
      <p:ext uri="{BB962C8B-B14F-4D97-AF65-F5344CB8AC3E}">
        <p14:creationId xmlns:p14="http://schemas.microsoft.com/office/powerpoint/2010/main" val="2897398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Feasibility has four dimensions: Cost, schedule, technical, and organizational.</a:t>
            </a:r>
          </a:p>
          <a:p>
            <a:pPr marL="685800" lvl="1" indent="-228600">
              <a:spcBef>
                <a:spcPct val="0"/>
              </a:spcBef>
              <a:buFont typeface="Calibri" pitchFamily="34" charset="0"/>
              <a:buAutoNum type="arabicPeriod"/>
            </a:pPr>
            <a:r>
              <a:rPr lang="en-US" dirty="0" smtClean="0"/>
              <a:t>Cost feasibility depends on the scope of the project.</a:t>
            </a:r>
          </a:p>
          <a:p>
            <a:pPr marL="685800" lvl="1" indent="-228600">
              <a:spcBef>
                <a:spcPct val="0"/>
              </a:spcBef>
              <a:buFont typeface="Calibri" pitchFamily="34" charset="0"/>
              <a:buAutoNum type="arabicPeriod"/>
            </a:pPr>
            <a:r>
              <a:rPr lang="en-US" dirty="0" smtClean="0"/>
              <a:t>Schedule feasibility is difficult to determine because it is hard to estimate the time it will take to build a system.</a:t>
            </a:r>
          </a:p>
          <a:p>
            <a:pPr marL="685800" lvl="1" indent="-228600">
              <a:spcBef>
                <a:spcPct val="0"/>
              </a:spcBef>
              <a:buFont typeface="Calibri" pitchFamily="34" charset="0"/>
              <a:buAutoNum type="arabicPeriod"/>
            </a:pPr>
            <a:r>
              <a:rPr lang="en-US" dirty="0" smtClean="0"/>
              <a:t>Technical feasibility refers to whether existing information technology is able to meet needs of new system.</a:t>
            </a:r>
          </a:p>
          <a:p>
            <a:pPr marL="685800" lvl="1" indent="-228600">
              <a:spcBef>
                <a:spcPct val="0"/>
              </a:spcBef>
              <a:buFont typeface="Calibri" pitchFamily="34" charset="0"/>
              <a:buAutoNum type="arabicPeriod"/>
            </a:pPr>
            <a:r>
              <a:rPr lang="en-US" dirty="0" smtClean="0"/>
              <a:t>Organizational feasibility concerns whether the new system fits within the organization’s customs, culture, charter, or legal requirements.</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D5A58F-4A44-4C81-8FD7-E9590FF0CF72}" type="slidenum">
              <a:rPr lang="en-US">
                <a:cs typeface="Arial" charset="0"/>
              </a:rPr>
              <a:pPr fontAlgn="base">
                <a:spcBef>
                  <a:spcPct val="0"/>
                </a:spcBef>
                <a:spcAft>
                  <a:spcPct val="0"/>
                </a:spcAft>
              </a:pPr>
              <a:t>16</a:t>
            </a:fld>
            <a:endParaRPr lang="en-US">
              <a:cs typeface="Arial" charset="0"/>
            </a:endParaRPr>
          </a:p>
        </p:txBody>
      </p:sp>
    </p:spTree>
    <p:extLst>
      <p:ext uri="{BB962C8B-B14F-4D97-AF65-F5344CB8AC3E}">
        <p14:creationId xmlns:p14="http://schemas.microsoft.com/office/powerpoint/2010/main" val="3157853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3 Slide">
    <p:spTree>
      <p:nvGrpSpPr>
        <p:cNvPr id="1" name=""/>
        <p:cNvGrpSpPr/>
        <p:nvPr/>
      </p:nvGrpSpPr>
      <p:grpSpPr>
        <a:xfrm>
          <a:off x="0" y="0"/>
          <a:ext cx="0" cy="0"/>
          <a:chOff x="0" y="0"/>
          <a:chExt cx="0" cy="0"/>
        </a:xfrm>
      </p:grpSpPr>
      <p:sp>
        <p:nvSpPr>
          <p:cNvPr id="13" name="Rectangle 3"/>
          <p:cNvSpPr>
            <a:spLocks noGrp="1" noChangeArrowheads="1"/>
          </p:cNvSpPr>
          <p:nvPr>
            <p:ph type="subTitle" idx="1"/>
          </p:nvPr>
        </p:nvSpPr>
        <p:spPr>
          <a:xfrm>
            <a:off x="1371600" y="3886200"/>
            <a:ext cx="6553200" cy="1219200"/>
          </a:xfrm>
          <a:solidFill>
            <a:schemeClr val="bg2">
              <a:lumMod val="90000"/>
            </a:schemeClr>
          </a:solidFill>
          <a:ln w="25400">
            <a:solidFill>
              <a:schemeClr val="accent1"/>
            </a:solidFill>
          </a:ln>
        </p:spPr>
        <p:txBody>
          <a:bodyPr anchor="ctr"/>
          <a:lstStyle>
            <a:lvl1pPr marL="0" marR="0" indent="0" algn="ctr" defTabSz="914400" rtl="0" eaLnBrk="1" fontAlgn="base" latinLnBrk="0" hangingPunct="1">
              <a:lnSpc>
                <a:spcPct val="100000"/>
              </a:lnSpc>
              <a:spcBef>
                <a:spcPct val="20000"/>
              </a:spcBef>
              <a:spcAft>
                <a:spcPct val="0"/>
              </a:spcAft>
              <a:buClr>
                <a:schemeClr val="accent1"/>
              </a:buClr>
              <a:buSzPct val="65000"/>
              <a:buFont typeface="Arial" pitchFamily="34" charset="0"/>
              <a:buNone/>
              <a:tabLst/>
              <a:defRPr sz="3600">
                <a:solidFill>
                  <a:schemeClr val="tx1"/>
                </a:solidFill>
                <a:latin typeface="Arial" pitchFamily="34" charset="0"/>
                <a:ea typeface="Verdana" pitchFamily="34" charset="0"/>
                <a:cs typeface="Arial" pitchFamily="34" charset="0"/>
              </a:defRPr>
            </a:lvl1pPr>
          </a:lstStyle>
          <a:p>
            <a:r>
              <a:rPr lang="en-US" smtClean="0"/>
              <a:t>Click to edit Master subtitle style</a:t>
            </a:r>
            <a:endParaRPr lang="en-US" dirty="0" smtClean="0"/>
          </a:p>
        </p:txBody>
      </p:sp>
      <p:sp>
        <p:nvSpPr>
          <p:cNvPr id="10" name="Title 9"/>
          <p:cNvSpPr>
            <a:spLocks noGrp="1"/>
          </p:cNvSpPr>
          <p:nvPr>
            <p:ph type="title"/>
          </p:nvPr>
        </p:nvSpPr>
        <p:spPr>
          <a:xfrm>
            <a:off x="2819400" y="1524000"/>
            <a:ext cx="3581400" cy="1905000"/>
          </a:xfrm>
          <a:solidFill>
            <a:schemeClr val="bg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rtl="0" eaLnBrk="0" fontAlgn="base" hangingPunct="0">
              <a:spcBef>
                <a:spcPct val="0"/>
              </a:spcBef>
              <a:spcAft>
                <a:spcPct val="0"/>
              </a:spcAft>
              <a:defRPr lang="en-US" sz="4000" b="0" kern="1200" dirty="0">
                <a:solidFill>
                  <a:schemeClr val="tx1"/>
                </a:solidFill>
                <a:latin typeface="Arial" pitchFamily="34" charset="0"/>
                <a:ea typeface="Verdana" pitchFamily="34" charset="0"/>
                <a:cs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Box 2"/>
          <p:cNvSpPr txBox="1"/>
          <p:nvPr/>
        </p:nvSpPr>
        <p:spPr>
          <a:xfrm>
            <a:off x="7620000" y="6248400"/>
            <a:ext cx="914400" cy="304800"/>
          </a:xfrm>
          <a:prstGeom prst="rect">
            <a:avLst/>
          </a:prstGeom>
          <a:noFill/>
        </p:spPr>
        <p:txBody>
          <a:bodyPr>
            <a:spAutoFit/>
          </a:bodyPr>
          <a:lstStyle/>
          <a:p>
            <a:pPr fontAlgn="auto">
              <a:spcBef>
                <a:spcPts val="0"/>
              </a:spcBef>
              <a:spcAft>
                <a:spcPts val="0"/>
              </a:spcAft>
              <a:defRPr/>
            </a:pPr>
            <a:r>
              <a:rPr lang="en-US" sz="1400" dirty="0">
                <a:latin typeface="+mn-lt"/>
                <a:cs typeface="+mn-cs"/>
              </a:rPr>
              <a:t>10-</a:t>
            </a:r>
            <a:fld id="{66339C23-1D01-47C6-9D26-775910E21288}" type="slidenum">
              <a:rPr lang="en-US" sz="1400">
                <a:latin typeface="+mn-lt"/>
                <a:cs typeface="+mn-cs"/>
              </a:rPr>
              <a:pPr fontAlgn="auto">
                <a:spcBef>
                  <a:spcPts val="0"/>
                </a:spcBef>
                <a:spcAft>
                  <a:spcPts val="0"/>
                </a:spcAft>
                <a:defRPr/>
              </a:pPr>
              <a:t>‹#›</a:t>
            </a:fld>
            <a:endParaRPr lang="en-US" sz="1400" dirty="0">
              <a:latin typeface="+mn-lt"/>
              <a:cs typeface="+mn-cs"/>
            </a:endParaRPr>
          </a:p>
        </p:txBody>
      </p:sp>
      <p:sp>
        <p:nvSpPr>
          <p:cNvPr id="2" name="Title 1"/>
          <p:cNvSpPr>
            <a:spLocks noGrp="1"/>
          </p:cNvSpPr>
          <p:nvPr>
            <p:ph type="title"/>
          </p:nvPr>
        </p:nvSpPr>
        <p:spPr>
          <a:xfrm>
            <a:off x="822960" y="365759"/>
            <a:ext cx="7520940" cy="1005841"/>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5" name="Text Placeholder 2"/>
          <p:cNvSpPr>
            <a:spLocks noGrp="1"/>
          </p:cNvSpPr>
          <p:nvPr>
            <p:ph idx="1"/>
          </p:nvPr>
        </p:nvSpPr>
        <p:spPr bwMode="auto">
          <a:xfrm>
            <a:off x="822325" y="1551709"/>
            <a:ext cx="7521575" cy="3553691"/>
          </a:xfrm>
          <a:prstGeom prst="rect">
            <a:avLst/>
          </a:prstGeom>
          <a:solidFill>
            <a:srgbClr val="FFFFFF"/>
          </a:solidFill>
          <a:ln>
            <a:noFill/>
          </a:ln>
          <a:extLst/>
        </p:spPr>
        <p:txBody>
          <a:bodyPr/>
          <a:lstStyle>
            <a:lvl1pPr marL="234950" indent="-234950">
              <a:buFont typeface="Arial" pitchFamily="34" charset="0"/>
              <a:buChar char="•"/>
              <a:defRPr/>
            </a:lvl1pPr>
            <a:lvl2pPr marL="234950" indent="-234950">
              <a:buClr>
                <a:srgbClr val="000A1E"/>
              </a:buClr>
              <a:buFont typeface="Arial" pitchFamily="34" charset="0"/>
              <a:buChar char="•"/>
              <a:defRPr/>
            </a:lvl2pPr>
            <a:lvl3pPr marL="568325" indent="-330200">
              <a:buClr>
                <a:srgbClr val="000A1E"/>
              </a:buClr>
              <a:buFont typeface="Helvetica" pitchFamily="34" charset="0"/>
              <a:buChar char="–"/>
              <a:defRPr/>
            </a:lvl3pPr>
            <a:lvl4pPr marL="923925" indent="-355600">
              <a:buClr>
                <a:srgbClr val="000A1E"/>
              </a:buClr>
              <a:buFont typeface="Wingdings" pitchFamily="2" charset="2"/>
              <a:buChar char="Ø"/>
              <a:defRPr/>
            </a:lvl4pPr>
            <a:lvl5pPr marL="1260475" indent="-346075">
              <a:buClr>
                <a:srgbClr val="000A1E"/>
              </a:buClr>
              <a:buFont typeface="Courier New" pitchFamily="49" charset="0"/>
              <a:buChar char="o"/>
              <a:defRPr/>
            </a:lvl5p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6"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3"/>
          <p:cNvSpPr txBox="1"/>
          <p:nvPr/>
        </p:nvSpPr>
        <p:spPr>
          <a:xfrm>
            <a:off x="7620000" y="6248400"/>
            <a:ext cx="914400" cy="304800"/>
          </a:xfrm>
          <a:prstGeom prst="rect">
            <a:avLst/>
          </a:prstGeom>
          <a:noFill/>
        </p:spPr>
        <p:txBody>
          <a:bodyPr>
            <a:spAutoFit/>
          </a:bodyPr>
          <a:lstStyle/>
          <a:p>
            <a:pPr fontAlgn="auto">
              <a:spcBef>
                <a:spcPts val="0"/>
              </a:spcBef>
              <a:spcAft>
                <a:spcPts val="0"/>
              </a:spcAft>
              <a:defRPr/>
            </a:pPr>
            <a:r>
              <a:rPr lang="en-US" sz="1400" dirty="0">
                <a:latin typeface="+mn-lt"/>
                <a:cs typeface="+mn-cs"/>
              </a:rPr>
              <a:t>10-</a:t>
            </a:r>
            <a:fld id="{E388880C-9698-45B8-9A9D-5B01A4CF3C21}" type="slidenum">
              <a:rPr lang="en-US" sz="1400">
                <a:latin typeface="+mn-lt"/>
                <a:cs typeface="+mn-cs"/>
              </a:rPr>
              <a:pPr fontAlgn="auto">
                <a:spcBef>
                  <a:spcPts val="0"/>
                </a:spcBef>
                <a:spcAft>
                  <a:spcPts val="0"/>
                </a:spcAft>
                <a:defRPr/>
              </a:pPr>
              <a:t>‹#›</a:t>
            </a:fld>
            <a:endParaRPr lang="en-US" sz="1400" dirty="0">
              <a:latin typeface="+mn-lt"/>
              <a:cs typeface="+mn-cs"/>
            </a:endParaRPr>
          </a:p>
        </p:txBody>
      </p:sp>
      <p:sp>
        <p:nvSpPr>
          <p:cNvPr id="2" name="Title 1"/>
          <p:cNvSpPr>
            <a:spLocks noGrp="1"/>
          </p:cNvSpPr>
          <p:nvPr>
            <p:ph type="title"/>
          </p:nvPr>
        </p:nvSpPr>
        <p:spPr>
          <a:xfrm>
            <a:off x="822325" y="365125"/>
            <a:ext cx="7521575" cy="1082675"/>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Title and Contentch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8" name="Title Placeholder 1"/>
          <p:cNvSpPr>
            <a:spLocks noGrp="1"/>
          </p:cNvSpPr>
          <p:nvPr>
            <p:ph type="title"/>
          </p:nvPr>
        </p:nvSpPr>
        <p:spPr bwMode="auto">
          <a:xfrm>
            <a:off x="822325" y="365125"/>
            <a:ext cx="7521575" cy="930275"/>
          </a:xfrm>
          <a:prstGeom prst="rect">
            <a:avLst/>
          </a:prstGeom>
          <a:solidFill>
            <a:schemeClr val="accent2">
              <a:lumMod val="90000"/>
            </a:schemeClr>
          </a:solidFill>
          <a:ln>
            <a:noFill/>
          </a:ln>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9" name="Text Placeholder 2"/>
          <p:cNvSpPr>
            <a:spLocks noGrp="1"/>
          </p:cNvSpPr>
          <p:nvPr>
            <p:ph type="body" idx="1"/>
          </p:nvPr>
        </p:nvSpPr>
        <p:spPr bwMode="auto">
          <a:xfrm>
            <a:off x="822325" y="1371600"/>
            <a:ext cx="7521575" cy="3679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5" name="Footer Placeholder 4"/>
          <p:cNvSpPr>
            <a:spLocks noGrp="1"/>
          </p:cNvSpPr>
          <p:nvPr>
            <p:ph type="ftr" sz="quarter" idx="3"/>
          </p:nvPr>
        </p:nvSpPr>
        <p:spPr>
          <a:xfrm>
            <a:off x="762000" y="6248400"/>
            <a:ext cx="6324600" cy="304800"/>
          </a:xfrm>
          <a:prstGeom prst="rect">
            <a:avLst/>
          </a:prstGeom>
        </p:spPr>
        <p:txBody>
          <a:bodyPr vert="horz" lIns="91440" tIns="45720" rIns="91440" bIns="45720" rtlCol="0" anchor="ctr"/>
          <a:lstStyle>
            <a:lvl1pPr algn="ctr" fontAlgn="auto">
              <a:spcBef>
                <a:spcPts val="0"/>
              </a:spcBef>
              <a:spcAft>
                <a:spcPts val="0"/>
              </a:spcAft>
              <a:defRPr sz="1000" cap="none" spc="200" baseline="0" dirty="0" smtClean="0">
                <a:solidFill>
                  <a:schemeClr val="tx1"/>
                </a:solidFill>
                <a:latin typeface="Helvetica" pitchFamily="34" charset="0"/>
                <a:cs typeface="Arial" charset="0"/>
              </a:defRPr>
            </a:lvl1pPr>
          </a:lstStyle>
          <a:p>
            <a:pPr>
              <a:defRPr/>
            </a:pPr>
            <a:r>
              <a:rPr lang="en-US"/>
              <a:t>Copyright © 2014 Pearson Education, Inc. Publishing as Prentice Hall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timing>
    <p:tnLst>
      <p:par>
        <p:cTn id="1" dur="indefinite" restart="never" nodeType="tmRoot"/>
      </p:par>
    </p:tnLst>
  </p:timing>
  <p:hf sldNum="0" hdr="0" dt="0"/>
  <p:txStyles>
    <p:titleStyle>
      <a:lvl1pPr algn="l" rtl="0" fontAlgn="base">
        <a:spcBef>
          <a:spcPct val="0"/>
        </a:spcBef>
        <a:spcAft>
          <a:spcPct val="0"/>
        </a:spcAft>
        <a:defRPr sz="3200" kern="120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chemeClr val="tx1"/>
          </a:solidFill>
          <a:latin typeface="Arial" charset="0"/>
          <a:cs typeface="Arial" charset="0"/>
        </a:defRPr>
      </a:lvl2pPr>
      <a:lvl3pPr algn="l" rtl="0" fontAlgn="base">
        <a:spcBef>
          <a:spcPct val="0"/>
        </a:spcBef>
        <a:spcAft>
          <a:spcPct val="0"/>
        </a:spcAft>
        <a:defRPr sz="3200">
          <a:solidFill>
            <a:schemeClr val="tx1"/>
          </a:solidFill>
          <a:latin typeface="Arial" charset="0"/>
          <a:cs typeface="Arial" charset="0"/>
        </a:defRPr>
      </a:lvl3pPr>
      <a:lvl4pPr algn="l" rtl="0" fontAlgn="base">
        <a:spcBef>
          <a:spcPct val="0"/>
        </a:spcBef>
        <a:spcAft>
          <a:spcPct val="0"/>
        </a:spcAft>
        <a:defRPr sz="3200">
          <a:solidFill>
            <a:schemeClr val="tx1"/>
          </a:solidFill>
          <a:latin typeface="Arial" charset="0"/>
          <a:cs typeface="Arial" charset="0"/>
        </a:defRPr>
      </a:lvl4pPr>
      <a:lvl5pPr algn="l" rtl="0" fontAlgn="base">
        <a:spcBef>
          <a:spcPct val="0"/>
        </a:spcBef>
        <a:spcAft>
          <a:spcPct val="0"/>
        </a:spcAft>
        <a:defRPr sz="3200">
          <a:solidFill>
            <a:schemeClr val="tx1"/>
          </a:solidFill>
          <a:latin typeface="Arial" charset="0"/>
          <a:cs typeface="Arial" charset="0"/>
        </a:defRPr>
      </a:lvl5pPr>
      <a:lvl6pPr marL="457200" algn="l" rtl="0" eaLnBrk="1" fontAlgn="base" hangingPunct="1">
        <a:spcBef>
          <a:spcPct val="0"/>
        </a:spcBef>
        <a:spcAft>
          <a:spcPct val="0"/>
        </a:spcAft>
        <a:defRPr sz="2800">
          <a:solidFill>
            <a:schemeClr val="tx1"/>
          </a:solidFill>
          <a:latin typeface="Franklin Gothic Medium" pitchFamily="34" charset="0"/>
        </a:defRPr>
      </a:lvl6pPr>
      <a:lvl7pPr marL="914400" algn="l" rtl="0" eaLnBrk="1" fontAlgn="base" hangingPunct="1">
        <a:spcBef>
          <a:spcPct val="0"/>
        </a:spcBef>
        <a:spcAft>
          <a:spcPct val="0"/>
        </a:spcAft>
        <a:defRPr sz="2800">
          <a:solidFill>
            <a:schemeClr val="tx1"/>
          </a:solidFill>
          <a:latin typeface="Franklin Gothic Medium" pitchFamily="34" charset="0"/>
        </a:defRPr>
      </a:lvl7pPr>
      <a:lvl8pPr marL="1371600" algn="l" rtl="0" eaLnBrk="1" fontAlgn="base" hangingPunct="1">
        <a:spcBef>
          <a:spcPct val="0"/>
        </a:spcBef>
        <a:spcAft>
          <a:spcPct val="0"/>
        </a:spcAft>
        <a:defRPr sz="2800">
          <a:solidFill>
            <a:schemeClr val="tx1"/>
          </a:solidFill>
          <a:latin typeface="Franklin Gothic Medium" pitchFamily="34" charset="0"/>
        </a:defRPr>
      </a:lvl8pPr>
      <a:lvl9pPr marL="1828800" algn="l" rtl="0" eaLnBrk="1" fontAlgn="base" hangingPunct="1">
        <a:spcBef>
          <a:spcPct val="0"/>
        </a:spcBef>
        <a:spcAft>
          <a:spcPct val="0"/>
        </a:spcAft>
        <a:defRPr sz="2800">
          <a:solidFill>
            <a:schemeClr val="tx1"/>
          </a:solidFill>
          <a:latin typeface="Franklin Gothic Medium" pitchFamily="34" charset="0"/>
        </a:defRPr>
      </a:lvl9pPr>
    </p:titleStyle>
    <p:bodyStyle>
      <a:lvl1pPr marL="234950" indent="-234950" algn="l" rtl="0" fontAlgn="base">
        <a:spcBef>
          <a:spcPts val="800"/>
        </a:spcBef>
        <a:spcAft>
          <a:spcPct val="0"/>
        </a:spcAft>
        <a:buFont typeface="Arial" charset="0"/>
        <a:buChar char="•"/>
        <a:defRPr sz="2800" kern="1200">
          <a:solidFill>
            <a:schemeClr val="tx1"/>
          </a:solidFill>
          <a:latin typeface="Arial" pitchFamily="34" charset="0"/>
          <a:ea typeface="+mn-ea"/>
          <a:cs typeface="Arial" pitchFamily="34" charset="0"/>
        </a:defRPr>
      </a:lvl1pPr>
      <a:lvl2pPr marL="234950" indent="-23495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2pPr>
      <a:lvl3pPr marL="568325" indent="-33020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3pPr>
      <a:lvl4pPr marL="803275" indent="-336550" algn="l" rtl="0" fontAlgn="base">
        <a:spcBef>
          <a:spcPts val="300"/>
        </a:spcBef>
        <a:spcAft>
          <a:spcPct val="0"/>
        </a:spcAft>
        <a:buClr>
          <a:srgbClr val="000A1E"/>
        </a:buClr>
        <a:buFont typeface="Wingdings" pitchFamily="2" charset="2"/>
        <a:buChar char="Ø"/>
        <a:defRPr sz="2800" kern="1200">
          <a:solidFill>
            <a:schemeClr val="tx1"/>
          </a:solidFill>
          <a:latin typeface="Arial" pitchFamily="34" charset="0"/>
          <a:ea typeface="+mn-ea"/>
          <a:cs typeface="Arial" pitchFamily="34" charset="0"/>
        </a:defRPr>
      </a:lvl4pPr>
      <a:lvl5pPr marL="1081088" indent="-277813" algn="l" rtl="0" fontAlgn="base">
        <a:spcBef>
          <a:spcPts val="300"/>
        </a:spcBef>
        <a:spcAft>
          <a:spcPct val="0"/>
        </a:spcAft>
        <a:buClr>
          <a:srgbClr val="000A1E"/>
        </a:buClr>
        <a:buFont typeface="Courier New" pitchFamily="49" charset="0"/>
        <a:buChar char="o"/>
        <a:defRPr sz="2800" kern="1200">
          <a:solidFill>
            <a:schemeClr val="tx1"/>
          </a:solidFill>
          <a:latin typeface="Arial" pitchFamily="34" charset="0"/>
          <a:ea typeface="+mn-ea"/>
          <a:cs typeface="Arial"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en.wikipedia.org/wiki/Analysis_paralysis" TargetMode="External"/><Relationship Id="rId2" Type="http://schemas.openxmlformats.org/officeDocument/2006/relationships/hyperlink" Target="http://en.wikipedia.org/wiki/Waterfall_mode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pPr>
              <a:defRPr/>
            </a:pPr>
            <a:r>
              <a:rPr lang="en-US" dirty="0" smtClean="0"/>
              <a:t>Information Systems Development</a:t>
            </a:r>
            <a:endParaRPr lang="en-US" dirty="0"/>
          </a:p>
        </p:txBody>
      </p:sp>
      <p:sp>
        <p:nvSpPr>
          <p:cNvPr id="4" name="Title 3"/>
          <p:cNvSpPr>
            <a:spLocks noGrp="1"/>
          </p:cNvSpPr>
          <p:nvPr>
            <p:ph type="title"/>
          </p:nvPr>
        </p:nvSpPr>
        <p:spPr/>
        <p:txBody>
          <a:bodyPr/>
          <a:lstStyle/>
          <a:p>
            <a:pPr>
              <a:defRPr/>
            </a:pPr>
            <a:r>
              <a:rPr smtClean="0"/>
              <a:t>Chapter 10</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822325" y="365125"/>
            <a:ext cx="7521575" cy="1006475"/>
          </a:xfrm>
        </p:spPr>
        <p:txBody>
          <a:bodyPr/>
          <a:lstStyle/>
          <a:p>
            <a:r>
              <a:rPr lang="en-US" smtClean="0">
                <a:latin typeface="Arial" charset="0"/>
                <a:cs typeface="Arial" charset="0"/>
              </a:rPr>
              <a:t>Changing Technology</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21507" name="Content Placeholder 3"/>
          <p:cNvSpPr>
            <a:spLocks noGrp="1"/>
          </p:cNvSpPr>
          <p:nvPr>
            <p:ph idx="1"/>
          </p:nvPr>
        </p:nvSpPr>
        <p:spPr>
          <a:xfrm>
            <a:off x="822325" y="1550988"/>
            <a:ext cx="7521575" cy="3478212"/>
          </a:xfrm>
        </p:spPr>
        <p:txBody>
          <a:bodyPr/>
          <a:lstStyle/>
          <a:p>
            <a:pPr marL="233363" indent="-233363">
              <a:buFont typeface="Arial" charset="0"/>
              <a:buChar char="•"/>
            </a:pPr>
            <a:r>
              <a:rPr lang="en-US" smtClean="0">
                <a:latin typeface="Arial" charset="0"/>
                <a:cs typeface="Arial" charset="0"/>
              </a:rPr>
              <a:t>Do you want to stop your development to switch to the new technology? </a:t>
            </a:r>
          </a:p>
          <a:p>
            <a:pPr marL="233363" indent="-233363">
              <a:buFont typeface="Arial" charset="0"/>
              <a:buChar char="•"/>
            </a:pPr>
            <a:r>
              <a:rPr lang="en-US" smtClean="0">
                <a:latin typeface="Arial" charset="0"/>
                <a:cs typeface="Arial" charset="0"/>
              </a:rPr>
              <a:t>Would it be better to finish developing according to the existing plan?</a:t>
            </a:r>
          </a:p>
          <a:p>
            <a:pPr marL="233363" indent="-233363">
              <a:buFont typeface="Arial" charset="0"/>
              <a:buChar char="•"/>
            </a:pPr>
            <a:r>
              <a:rPr lang="en-US" smtClean="0">
                <a:latin typeface="Arial" charset="0"/>
                <a:cs typeface="Arial" charset="0"/>
              </a:rPr>
              <a:t>Why build an out-of-date system?  </a:t>
            </a:r>
          </a:p>
          <a:p>
            <a:pPr marL="233363" indent="-233363">
              <a:buFont typeface="Arial" charset="0"/>
              <a:buChar char="•"/>
            </a:pPr>
            <a:r>
              <a:rPr lang="en-US" smtClean="0">
                <a:latin typeface="Arial" charset="0"/>
                <a:cs typeface="Arial" charset="0"/>
              </a:rPr>
              <a:t>Can you afford to keep changing the project?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822325" y="365125"/>
            <a:ext cx="7521575" cy="1006475"/>
          </a:xfrm>
        </p:spPr>
        <p:txBody>
          <a:bodyPr/>
          <a:lstStyle/>
          <a:p>
            <a:r>
              <a:rPr lang="en-US" smtClean="0">
                <a:latin typeface="Arial" charset="0"/>
                <a:cs typeface="Arial" charset="0"/>
              </a:rPr>
              <a:t>Diseconomies of Scale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a:xfrm>
            <a:off x="914400" y="1600200"/>
            <a:ext cx="7521575" cy="3429000"/>
          </a:xfrm>
        </p:spPr>
        <p:txBody>
          <a:bodyPr/>
          <a:lstStyle/>
          <a:p>
            <a:pPr marL="228600" lvl="1" indent="-228600" defTabSz="1022350">
              <a:lnSpc>
                <a:spcPct val="90000"/>
              </a:lnSpc>
              <a:spcAft>
                <a:spcPct val="20000"/>
              </a:spcAft>
              <a:buFontTx/>
              <a:buChar char="••"/>
              <a:defRPr/>
            </a:pPr>
            <a:r>
              <a:rPr lang="en-US" dirty="0"/>
              <a:t>Brooks’ Law</a:t>
            </a:r>
          </a:p>
          <a:p>
            <a:pPr marL="563563" lvl="2" indent="-271463" defTabSz="1022350">
              <a:lnSpc>
                <a:spcPct val="90000"/>
              </a:lnSpc>
              <a:spcAft>
                <a:spcPct val="20000"/>
              </a:spcAft>
              <a:defRPr/>
            </a:pPr>
            <a:r>
              <a:rPr lang="en-US" sz="2600" dirty="0"/>
              <a:t>“Adding more people to a late project makes the project later</a:t>
            </a:r>
            <a:r>
              <a:rPr lang="en-US" sz="2600" dirty="0" smtClean="0"/>
              <a:t>.”</a:t>
            </a:r>
          </a:p>
          <a:p>
            <a:pPr marL="563563" lvl="2" indent="-271463" defTabSz="1022350">
              <a:lnSpc>
                <a:spcPct val="90000"/>
              </a:lnSpc>
              <a:spcAft>
                <a:spcPct val="20000"/>
              </a:spcAft>
              <a:defRPr/>
            </a:pPr>
            <a:r>
              <a:rPr lang="en-US" sz="2600" dirty="0"/>
              <a:t>New staff must be trained by productive </a:t>
            </a:r>
            <a:r>
              <a:rPr lang="en-US" sz="2600" dirty="0" smtClean="0"/>
              <a:t>members who lose </a:t>
            </a:r>
            <a:r>
              <a:rPr lang="en-US" sz="2600" dirty="0"/>
              <a:t>productivity while </a:t>
            </a:r>
            <a:r>
              <a:rPr lang="en-US" sz="2600" dirty="0" smtClean="0"/>
              <a:t>training.</a:t>
            </a:r>
          </a:p>
          <a:p>
            <a:pPr marL="563563" lvl="2" indent="-271463" defTabSz="1022350">
              <a:lnSpc>
                <a:spcPct val="90000"/>
              </a:lnSpc>
              <a:spcAft>
                <a:spcPct val="20000"/>
              </a:spcAft>
              <a:defRPr/>
            </a:pPr>
            <a:r>
              <a:rPr lang="en-US" sz="2600" dirty="0" smtClean="0"/>
              <a:t>Schedules </a:t>
            </a:r>
            <a:r>
              <a:rPr lang="en-US" sz="2600" dirty="0"/>
              <a:t>can be compressed only so </a:t>
            </a:r>
            <a:r>
              <a:rPr lang="en-US" sz="2600" dirty="0" smtClean="0"/>
              <a:t>far.</a:t>
            </a:r>
          </a:p>
          <a:p>
            <a:pPr marL="563563" lvl="2" indent="-271463" defTabSz="1022350">
              <a:lnSpc>
                <a:spcPct val="90000"/>
              </a:lnSpc>
              <a:spcAft>
                <a:spcPct val="20000"/>
              </a:spcAft>
              <a:defRPr/>
            </a:pPr>
            <a:r>
              <a:rPr lang="en-US" sz="2600" dirty="0" smtClean="0"/>
              <a:t>Once </a:t>
            </a:r>
            <a:r>
              <a:rPr lang="en-US" sz="2600" dirty="0"/>
              <a:t>a project is late and </a:t>
            </a:r>
            <a:r>
              <a:rPr lang="en-US" sz="2600" dirty="0" smtClean="0"/>
              <a:t>over budget</a:t>
            </a:r>
            <a:r>
              <a:rPr lang="en-US" sz="2600" dirty="0"/>
              <a:t>, no good choice exists.</a:t>
            </a:r>
          </a:p>
          <a:p>
            <a:pPr marL="396875" lvl="2" indent="-104775" defTabSz="1022350">
              <a:lnSpc>
                <a:spcPct val="90000"/>
              </a:lnSpc>
              <a:spcAft>
                <a:spcPct val="20000"/>
              </a:spcAft>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822325" y="365125"/>
            <a:ext cx="7521575" cy="1006475"/>
          </a:xfrm>
        </p:spPr>
        <p:txBody>
          <a:bodyPr/>
          <a:lstStyle/>
          <a:p>
            <a:r>
              <a:rPr lang="en-US" smtClean="0">
                <a:latin typeface="Arial" charset="0"/>
                <a:cs typeface="Arial" charset="0"/>
              </a:rPr>
              <a:t>Is It Really So Bleak?</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a:xfrm>
            <a:off x="822325" y="1550988"/>
            <a:ext cx="7521575" cy="3249612"/>
          </a:xfrm>
        </p:spPr>
        <p:txBody>
          <a:bodyPr/>
          <a:lstStyle/>
          <a:p>
            <a:pPr>
              <a:defRPr/>
            </a:pPr>
            <a:r>
              <a:rPr lang="en-US" dirty="0"/>
              <a:t>Yes and No.</a:t>
            </a:r>
          </a:p>
          <a:p>
            <a:pPr marL="233363" indent="-233363">
              <a:defRPr/>
            </a:pPr>
            <a:r>
              <a:rPr lang="en-US" dirty="0" smtClean="0"/>
              <a:t>Successful methodologies exist, when </a:t>
            </a:r>
            <a:r>
              <a:rPr lang="en-US" dirty="0"/>
              <a:t>supported and managed properly.</a:t>
            </a:r>
          </a:p>
          <a:p>
            <a:pPr marL="233363" indent="-233363">
              <a:defRPr/>
            </a:pPr>
            <a:r>
              <a:rPr lang="en-US" dirty="0"/>
              <a:t>Systems development life cycle (SDLC), most </a:t>
            </a:r>
            <a:r>
              <a:rPr lang="en-US" dirty="0" smtClean="0"/>
              <a:t>common methodology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4"/>
          <p:cNvSpPr>
            <a:spLocks noGrp="1"/>
          </p:cNvSpPr>
          <p:nvPr>
            <p:ph type="title"/>
          </p:nvPr>
        </p:nvSpPr>
        <p:spPr>
          <a:xfrm>
            <a:off x="822325" y="365125"/>
            <a:ext cx="7521575" cy="1006475"/>
          </a:xfrm>
        </p:spPr>
        <p:txBody>
          <a:bodyPr/>
          <a:lstStyle/>
          <a:p>
            <a:pPr marL="739775" indent="-739775"/>
            <a:r>
              <a:rPr lang="en-US" smtClean="0">
                <a:latin typeface="Arial" charset="0"/>
                <a:cs typeface="Arial" charset="0"/>
              </a:rPr>
              <a:t>Q3: What are the Five Phases of the SDLC?</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26627" name="Content Placeholder 5"/>
          <p:cNvSpPr>
            <a:spLocks noGrp="1"/>
          </p:cNvSpPr>
          <p:nvPr>
            <p:ph idx="1"/>
          </p:nvPr>
        </p:nvSpPr>
        <p:spPr>
          <a:xfrm>
            <a:off x="1371600" y="1676400"/>
            <a:ext cx="6972300" cy="3124200"/>
          </a:xfrm>
        </p:spPr>
        <p:txBody>
          <a:bodyPr/>
          <a:lstStyle/>
          <a:p>
            <a:pPr marL="0" indent="0">
              <a:buFont typeface="Arial" charset="0"/>
              <a:buNone/>
            </a:pPr>
            <a:r>
              <a:rPr lang="en-US" smtClean="0">
                <a:latin typeface="Arial" charset="0"/>
                <a:cs typeface="Arial" charset="0"/>
              </a:rPr>
              <a:t>1. System definition</a:t>
            </a:r>
          </a:p>
          <a:p>
            <a:pPr marL="0" indent="0">
              <a:buFont typeface="Arial" charset="0"/>
              <a:buNone/>
            </a:pPr>
            <a:r>
              <a:rPr lang="en-US" smtClean="0">
                <a:latin typeface="Arial" charset="0"/>
                <a:cs typeface="Arial" charset="0"/>
              </a:rPr>
              <a:t>2. Requirements analysis</a:t>
            </a:r>
          </a:p>
          <a:p>
            <a:pPr marL="0" indent="0">
              <a:buFont typeface="Arial" charset="0"/>
              <a:buNone/>
            </a:pPr>
            <a:r>
              <a:rPr lang="en-US" smtClean="0">
                <a:latin typeface="Arial" charset="0"/>
                <a:cs typeface="Arial" charset="0"/>
              </a:rPr>
              <a:t>3. Component design</a:t>
            </a:r>
          </a:p>
          <a:p>
            <a:pPr marL="0" indent="0">
              <a:buFont typeface="Arial" charset="0"/>
              <a:buNone/>
            </a:pPr>
            <a:r>
              <a:rPr lang="en-US" smtClean="0">
                <a:latin typeface="Arial" charset="0"/>
                <a:cs typeface="Arial" charset="0"/>
              </a:rPr>
              <a:t>4. Implementation</a:t>
            </a:r>
          </a:p>
          <a:p>
            <a:pPr marL="0" indent="0">
              <a:buFont typeface="Arial" charset="0"/>
              <a:buNone/>
            </a:pPr>
            <a:r>
              <a:rPr lang="en-US" smtClean="0">
                <a:latin typeface="Arial" charset="0"/>
                <a:cs typeface="Arial" charset="0"/>
              </a:rPr>
              <a:t>5. Maintenance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4"/>
          <p:cNvSpPr>
            <a:spLocks noGrp="1"/>
          </p:cNvSpPr>
          <p:nvPr>
            <p:ph type="title"/>
          </p:nvPr>
        </p:nvSpPr>
        <p:spPr/>
        <p:txBody>
          <a:bodyPr/>
          <a:lstStyle/>
          <a:p>
            <a:r>
              <a:rPr lang="en-US" smtClean="0">
                <a:latin typeface="Arial" charset="0"/>
                <a:cs typeface="Arial" charset="0"/>
              </a:rPr>
              <a:t>Phases in the SDLC</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27651" name="Picture 2"/>
          <p:cNvPicPr>
            <a:picLocks noChangeAspect="1" noChangeArrowheads="1"/>
          </p:cNvPicPr>
          <p:nvPr/>
        </p:nvPicPr>
        <p:blipFill>
          <a:blip r:embed="rId3" cstate="print"/>
          <a:srcRect/>
          <a:stretch>
            <a:fillRect/>
          </a:stretch>
        </p:blipFill>
        <p:spPr bwMode="auto">
          <a:xfrm>
            <a:off x="838200" y="1524000"/>
            <a:ext cx="74676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822325" y="365125"/>
            <a:ext cx="7521575" cy="1006475"/>
          </a:xfrm>
        </p:spPr>
        <p:txBody>
          <a:bodyPr/>
          <a:lstStyle/>
          <a:p>
            <a:pPr marL="739775" indent="-739775"/>
            <a:r>
              <a:rPr lang="en-US" smtClean="0">
                <a:latin typeface="Arial" charset="0"/>
                <a:cs typeface="Arial" charset="0"/>
              </a:rPr>
              <a:t>Q4: How is System Definition Accomplished?</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29699" name="Content Placeholder 3"/>
          <p:cNvSpPr>
            <a:spLocks noGrp="1"/>
          </p:cNvSpPr>
          <p:nvPr>
            <p:ph idx="1"/>
          </p:nvPr>
        </p:nvSpPr>
        <p:spPr>
          <a:xfrm>
            <a:off x="822325" y="1676400"/>
            <a:ext cx="7521575" cy="3276600"/>
          </a:xfrm>
        </p:spPr>
        <p:txBody>
          <a:bodyPr/>
          <a:lstStyle/>
          <a:p>
            <a:pPr marL="233363" indent="-233363">
              <a:buFont typeface="Arial" charset="0"/>
              <a:buChar char="•"/>
            </a:pPr>
            <a:r>
              <a:rPr lang="en-US" dirty="0" smtClean="0">
                <a:latin typeface="Arial" charset="0"/>
                <a:cs typeface="Arial" charset="0"/>
              </a:rPr>
              <a:t>Assign a team to define new system, assess its feasibility, and plan project.</a:t>
            </a:r>
          </a:p>
          <a:p>
            <a:pPr marL="233363" indent="-233363">
              <a:buFont typeface="Arial" charset="0"/>
              <a:buChar char="•"/>
            </a:pPr>
            <a:r>
              <a:rPr lang="en-US" dirty="0" smtClean="0">
                <a:latin typeface="Arial" charset="0"/>
                <a:cs typeface="Arial" charset="0"/>
              </a:rPr>
              <a:t>Initial team – both users and IS professionals</a:t>
            </a:r>
          </a:p>
          <a:p>
            <a:pPr marL="233363" indent="-233363">
              <a:buFont typeface="Arial" charset="0"/>
              <a:buChar char="•"/>
            </a:pPr>
            <a:r>
              <a:rPr lang="en-US" dirty="0" smtClean="0">
                <a:latin typeface="Arial" charset="0"/>
                <a:cs typeface="Arial" charset="0"/>
              </a:rPr>
              <a:t>Dr. Flores hired Maggie, an independent expert, to work with partners, staff, and patients to define PRIDE system.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822325" y="365125"/>
            <a:ext cx="7521575" cy="1006475"/>
          </a:xfrm>
        </p:spPr>
        <p:txBody>
          <a:bodyPr/>
          <a:lstStyle/>
          <a:p>
            <a:r>
              <a:rPr lang="en-US" smtClean="0">
                <a:latin typeface="Arial" charset="0"/>
                <a:cs typeface="Arial" charset="0"/>
              </a:rPr>
              <a:t>Define System Goals and Scope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30723" name="Picture 3"/>
          <p:cNvPicPr>
            <a:picLocks noChangeAspect="1" noChangeArrowheads="1"/>
          </p:cNvPicPr>
          <p:nvPr/>
        </p:nvPicPr>
        <p:blipFill>
          <a:blip r:embed="rId3" cstate="print"/>
          <a:srcRect/>
          <a:stretch>
            <a:fillRect/>
          </a:stretch>
        </p:blipFill>
        <p:spPr bwMode="auto">
          <a:xfrm>
            <a:off x="914400" y="1447800"/>
            <a:ext cx="7134225" cy="360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822325" y="365125"/>
            <a:ext cx="7521575" cy="1006475"/>
          </a:xfrm>
        </p:spPr>
        <p:txBody>
          <a:bodyPr/>
          <a:lstStyle/>
          <a:p>
            <a:r>
              <a:rPr lang="en-US" smtClean="0">
                <a:latin typeface="Arial" charset="0"/>
                <a:cs typeface="Arial" charset="0"/>
              </a:rPr>
              <a:t>Form a Project Team</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a:xfrm>
            <a:off x="822325" y="1752600"/>
            <a:ext cx="7521575" cy="3124200"/>
          </a:xfrm>
        </p:spPr>
        <p:txBody>
          <a:bodyPr/>
          <a:lstStyle/>
          <a:p>
            <a:pPr marL="0" lvl="1" indent="0" defTabSz="1066800">
              <a:lnSpc>
                <a:spcPct val="90000"/>
              </a:lnSpc>
              <a:spcBef>
                <a:spcPts val="0"/>
              </a:spcBef>
              <a:spcAft>
                <a:spcPts val="0"/>
              </a:spcAft>
              <a:buFont typeface="Arial" pitchFamily="34" charset="0"/>
              <a:buNone/>
              <a:defRPr/>
            </a:pPr>
            <a:r>
              <a:rPr lang="en-US" dirty="0" smtClean="0"/>
              <a:t>Typical development team</a:t>
            </a:r>
          </a:p>
          <a:p>
            <a:pPr marL="466725" lvl="1" indent="-233363" defTabSz="1066800">
              <a:lnSpc>
                <a:spcPct val="90000"/>
              </a:lnSpc>
              <a:spcBef>
                <a:spcPts val="0"/>
              </a:spcBef>
              <a:spcAft>
                <a:spcPts val="0"/>
              </a:spcAft>
              <a:buFontTx/>
              <a:buChar char="••"/>
              <a:defRPr/>
            </a:pPr>
            <a:r>
              <a:rPr lang="en-US" dirty="0" smtClean="0"/>
              <a:t>Systems </a:t>
            </a:r>
            <a:r>
              <a:rPr lang="en-US" dirty="0"/>
              <a:t>analyst and/or business analyst</a:t>
            </a:r>
          </a:p>
          <a:p>
            <a:pPr marL="466725" lvl="1" indent="-233363" defTabSz="1066800">
              <a:lnSpc>
                <a:spcPct val="90000"/>
              </a:lnSpc>
              <a:spcBef>
                <a:spcPts val="0"/>
              </a:spcBef>
              <a:spcAft>
                <a:spcPts val="0"/>
              </a:spcAft>
              <a:buFontTx/>
              <a:buChar char="••"/>
              <a:defRPr/>
            </a:pPr>
            <a:r>
              <a:rPr lang="en-US" dirty="0"/>
              <a:t>Managers</a:t>
            </a:r>
          </a:p>
          <a:p>
            <a:pPr marL="466725" lvl="1" indent="-233363" defTabSz="1066800">
              <a:lnSpc>
                <a:spcPct val="90000"/>
              </a:lnSpc>
              <a:spcBef>
                <a:spcPts val="0"/>
              </a:spcBef>
              <a:spcAft>
                <a:spcPts val="0"/>
              </a:spcAft>
              <a:buFontTx/>
              <a:buChar char="••"/>
              <a:defRPr/>
            </a:pPr>
            <a:r>
              <a:rPr lang="en-US" dirty="0"/>
              <a:t>Programmers</a:t>
            </a:r>
          </a:p>
          <a:p>
            <a:pPr marL="466725" lvl="1" indent="-233363" defTabSz="1066800">
              <a:lnSpc>
                <a:spcPct val="90000"/>
              </a:lnSpc>
              <a:spcBef>
                <a:spcPts val="0"/>
              </a:spcBef>
              <a:spcAft>
                <a:spcPts val="0"/>
              </a:spcAft>
              <a:buFontTx/>
              <a:buChar char="••"/>
              <a:defRPr/>
            </a:pPr>
            <a:r>
              <a:rPr lang="en-US" dirty="0"/>
              <a:t>Software testers</a:t>
            </a:r>
          </a:p>
          <a:p>
            <a:pPr marL="466725" lvl="1" indent="-233363" defTabSz="1066800">
              <a:lnSpc>
                <a:spcPct val="90000"/>
              </a:lnSpc>
              <a:spcBef>
                <a:spcPts val="0"/>
              </a:spcBef>
              <a:spcAft>
                <a:spcPts val="0"/>
              </a:spcAft>
              <a:buFontTx/>
              <a:buChar char="••"/>
              <a:defRPr/>
            </a:pPr>
            <a:r>
              <a:rPr lang="en-US" dirty="0" smtClean="0"/>
              <a:t>Users</a:t>
            </a:r>
          </a:p>
          <a:p>
            <a:pPr marL="466725" lvl="1" indent="-233363" defTabSz="1066800">
              <a:lnSpc>
                <a:spcPct val="90000"/>
              </a:lnSpc>
              <a:spcAft>
                <a:spcPct val="20000"/>
              </a:spcAft>
              <a:buFontTx/>
              <a:buChar char="••"/>
              <a:defRPr/>
            </a:pPr>
            <a:r>
              <a:rPr lang="en-US" dirty="0" smtClean="0"/>
              <a:t>Outside contractor</a:t>
            </a:r>
          </a:p>
          <a:p>
            <a:pPr>
              <a:defRPr/>
            </a:pP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822325" y="365125"/>
            <a:ext cx="7521575" cy="1006475"/>
          </a:xfrm>
        </p:spPr>
        <p:txBody>
          <a:bodyPr/>
          <a:lstStyle/>
          <a:p>
            <a:pPr marL="342900" indent="-342900"/>
            <a:r>
              <a:rPr lang="en-US" smtClean="0">
                <a:latin typeface="Arial" charset="0"/>
                <a:cs typeface="Arial" charset="0"/>
              </a:rPr>
              <a:t>Team Composition Changes Over Time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a:xfrm>
            <a:off x="822325" y="1550988"/>
            <a:ext cx="7521575" cy="3478212"/>
          </a:xfrm>
        </p:spPr>
        <p:txBody>
          <a:bodyPr/>
          <a:lstStyle/>
          <a:p>
            <a:pPr marL="233363" indent="-233363">
              <a:defRPr/>
            </a:pPr>
            <a:r>
              <a:rPr lang="en-US" sz="2400" b="1" dirty="0"/>
              <a:t>R</a:t>
            </a:r>
            <a:r>
              <a:rPr lang="en-US" sz="2400" b="1" dirty="0" smtClean="0"/>
              <a:t>equirements definition</a:t>
            </a:r>
            <a:r>
              <a:rPr lang="en-US" sz="2400" dirty="0" smtClean="0"/>
              <a:t> – heavy </a:t>
            </a:r>
            <a:r>
              <a:rPr lang="en-US" sz="2400" dirty="0"/>
              <a:t>with business and systems </a:t>
            </a:r>
            <a:r>
              <a:rPr lang="en-US" sz="2400" dirty="0" smtClean="0"/>
              <a:t>analysts</a:t>
            </a:r>
          </a:p>
          <a:p>
            <a:pPr marL="233363" indent="-233363">
              <a:defRPr/>
            </a:pPr>
            <a:r>
              <a:rPr lang="en-US" sz="2400" b="1" dirty="0" smtClean="0"/>
              <a:t>Design </a:t>
            </a:r>
            <a:r>
              <a:rPr lang="en-US" sz="2400" b="1" dirty="0"/>
              <a:t>and </a:t>
            </a:r>
            <a:r>
              <a:rPr lang="en-US" sz="2400" b="1" dirty="0" smtClean="0"/>
              <a:t>implementation</a:t>
            </a:r>
            <a:r>
              <a:rPr lang="en-US" sz="2400" dirty="0" smtClean="0"/>
              <a:t> – heavy with </a:t>
            </a:r>
            <a:r>
              <a:rPr lang="en-US" sz="2400" dirty="0"/>
              <a:t>programmers, testers, and database </a:t>
            </a:r>
            <a:r>
              <a:rPr lang="en-US" sz="2400" dirty="0" smtClean="0"/>
              <a:t>designers</a:t>
            </a:r>
          </a:p>
          <a:p>
            <a:pPr marL="233363" indent="-233363">
              <a:defRPr/>
            </a:pPr>
            <a:r>
              <a:rPr lang="en-US" sz="2400" b="1" dirty="0" smtClean="0"/>
              <a:t>Integrated </a:t>
            </a:r>
            <a:r>
              <a:rPr lang="en-US" sz="2400" b="1" dirty="0"/>
              <a:t>testing and </a:t>
            </a:r>
            <a:r>
              <a:rPr lang="en-US" sz="2400" b="1" dirty="0" smtClean="0"/>
              <a:t>conversion</a:t>
            </a:r>
            <a:r>
              <a:rPr lang="en-US" sz="2400" dirty="0" smtClean="0"/>
              <a:t> –  augmented </a:t>
            </a:r>
            <a:r>
              <a:rPr lang="en-US" sz="2400" dirty="0"/>
              <a:t>with testers and business </a:t>
            </a:r>
            <a:r>
              <a:rPr lang="en-US" sz="2400" dirty="0" smtClean="0"/>
              <a:t>users</a:t>
            </a:r>
          </a:p>
          <a:p>
            <a:pPr>
              <a:defRPr/>
            </a:pPr>
            <a:r>
              <a:rPr lang="en-US" sz="2400" b="1" dirty="0"/>
              <a:t>U</a:t>
            </a:r>
            <a:r>
              <a:rPr lang="en-US" sz="2400" b="1" dirty="0" smtClean="0"/>
              <a:t>sers have </a:t>
            </a:r>
            <a:r>
              <a:rPr lang="en-US" sz="2400" b="1" dirty="0"/>
              <a:t>active involvement </a:t>
            </a:r>
            <a:r>
              <a:rPr lang="en-US" sz="2400" b="1" dirty="0" smtClean="0"/>
              <a:t>and </a:t>
            </a:r>
            <a:r>
              <a:rPr lang="en-US" sz="2400" b="1" dirty="0"/>
              <a:t>take ownership </a:t>
            </a:r>
            <a:r>
              <a:rPr lang="en-US" sz="2400" b="1" dirty="0" smtClean="0"/>
              <a:t>of project throughout entire project.</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3"/>
          <p:cNvSpPr>
            <a:spLocks noGrp="1"/>
          </p:cNvSpPr>
          <p:nvPr>
            <p:ph type="title"/>
          </p:nvPr>
        </p:nvSpPr>
        <p:spPr>
          <a:xfrm>
            <a:off x="822325" y="365125"/>
            <a:ext cx="7521575" cy="1006475"/>
          </a:xfrm>
        </p:spPr>
        <p:txBody>
          <a:bodyPr/>
          <a:lstStyle/>
          <a:p>
            <a:r>
              <a:rPr lang="en-US" smtClean="0">
                <a:solidFill>
                  <a:srgbClr val="260103"/>
                </a:solidFill>
                <a:latin typeface="Arial" charset="0"/>
                <a:cs typeface="Arial" charset="0"/>
              </a:rPr>
              <a:t>Experiencing MIS InClass Exercise 10: GardenTracker</a:t>
            </a:r>
            <a:endParaRPr lang="en-US" smtClean="0">
              <a:latin typeface="Arial" charset="0"/>
              <a:cs typeface="Arial" charset="0"/>
            </a:endParaRP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36867" name="Content Placeholder 4"/>
          <p:cNvSpPr>
            <a:spLocks noGrp="1"/>
          </p:cNvSpPr>
          <p:nvPr>
            <p:ph idx="1"/>
          </p:nvPr>
        </p:nvSpPr>
        <p:spPr>
          <a:xfrm>
            <a:off x="822325" y="1550988"/>
            <a:ext cx="7521575" cy="3554412"/>
          </a:xfrm>
        </p:spPr>
        <p:txBody>
          <a:bodyPr/>
          <a:lstStyle/>
          <a:p>
            <a:pPr marL="285750" indent="-285750">
              <a:buFont typeface="Arial" charset="0"/>
              <a:buChar char="•"/>
            </a:pPr>
            <a:r>
              <a:rPr lang="en-US" sz="1800" smtClean="0">
                <a:latin typeface="Arial" charset="0"/>
                <a:cs typeface="Arial" charset="0"/>
              </a:rPr>
              <a:t>Suppose that you and two or three other students have been groundskeepers at Fox Lake, and you have decided to go out on your own and open a business that offers landscaping services. Your goal is to develop a list of clients for whom you provide regular and recurring services, such as mowing, weeding, and pool cleaning, as well as specialty services, such as pruning, garden preparation, tree removal, sprinkler installation and repair, and the like.</a:t>
            </a:r>
          </a:p>
          <a:p>
            <a:pPr marL="285750" indent="-285750">
              <a:buFont typeface="Arial" charset="0"/>
              <a:buChar char="•"/>
            </a:pPr>
            <a:r>
              <a:rPr lang="en-US" sz="1800" smtClean="0">
                <a:latin typeface="Arial" charset="0"/>
                <a:cs typeface="Arial" charset="0"/>
              </a:rPr>
              <a:t>Need information system for tracking customers, services you have provided, and services you are scheduled to provide in the future. As a new small business, you want a simple and affordable system based on Excel or Access. The name of the system is GardenTracker.</a:t>
            </a:r>
          </a:p>
          <a:p>
            <a:pPr marL="285750" indent="-285750">
              <a:buFont typeface="Arial" charset="0"/>
              <a:buChar char="•"/>
            </a:pPr>
            <a:endParaRPr lang="en-US" sz="1800" smtClean="0">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822325" y="365125"/>
            <a:ext cx="7712075" cy="1006475"/>
          </a:xfrm>
        </p:spPr>
        <p:txBody>
          <a:bodyPr/>
          <a:lstStyle/>
          <a:p>
            <a:pPr marL="122238" indent="-122238"/>
            <a:r>
              <a:rPr lang="en-US" sz="2800" smtClean="0">
                <a:latin typeface="Arial" charset="0"/>
                <a:cs typeface="Arial" charset="0"/>
              </a:rPr>
              <a:t>“We Need to Support Other Watches and Mobile Devices, and at Least Android Phones.”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8195" name="Content Placeholder 3"/>
          <p:cNvSpPr>
            <a:spLocks noGrp="1"/>
          </p:cNvSpPr>
          <p:nvPr>
            <p:ph idx="1"/>
          </p:nvPr>
        </p:nvSpPr>
        <p:spPr>
          <a:xfrm>
            <a:off x="822325" y="1676400"/>
            <a:ext cx="7521575" cy="3124200"/>
          </a:xfrm>
        </p:spPr>
        <p:txBody>
          <a:bodyPr/>
          <a:lstStyle/>
          <a:p>
            <a:pPr marL="233363" indent="-233363">
              <a:buFont typeface="Arial" charset="0"/>
              <a:buChar char="•"/>
            </a:pPr>
            <a:r>
              <a:rPr lang="en-US" smtClean="0">
                <a:latin typeface="Arial" charset="0"/>
                <a:cs typeface="Arial" charset="0"/>
              </a:rPr>
              <a:t>Need to define and document business procedures, train staff, involve other partners.</a:t>
            </a:r>
          </a:p>
          <a:p>
            <a:pPr marL="233363" indent="-233363">
              <a:buFont typeface="Arial" charset="0"/>
              <a:buChar char="•"/>
            </a:pPr>
            <a:r>
              <a:rPr lang="en-US" smtClean="0">
                <a:latin typeface="Arial" charset="0"/>
                <a:cs typeface="Arial" charset="0"/>
              </a:rPr>
              <a:t>Make system more generally available.</a:t>
            </a:r>
          </a:p>
          <a:p>
            <a:pPr marL="233363" indent="-233363">
              <a:buFont typeface="Arial" charset="0"/>
              <a:buChar char="•"/>
            </a:pPr>
            <a:r>
              <a:rPr lang="en-US" smtClean="0">
                <a:latin typeface="Arial" charset="0"/>
                <a:cs typeface="Arial" charset="0"/>
              </a:rPr>
              <a:t>Strategic implication:  Spin off PRIDE as separate business?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822325" y="365125"/>
            <a:ext cx="7521575" cy="1006475"/>
          </a:xfrm>
        </p:spPr>
        <p:txBody>
          <a:bodyPr/>
          <a:lstStyle/>
          <a:p>
            <a:r>
              <a:rPr lang="en-US" smtClean="0">
                <a:solidFill>
                  <a:srgbClr val="260103"/>
                </a:solidFill>
                <a:latin typeface="Arial" charset="0"/>
                <a:cs typeface="Arial" charset="0"/>
              </a:rPr>
              <a:t>Experiencing MIS InClass Exercise 10: GardenTracker (cont’d)</a:t>
            </a:r>
            <a:endParaRPr lang="en-US" smtClean="0">
              <a:latin typeface="Arial" charset="0"/>
              <a:cs typeface="Arial" charset="0"/>
            </a:endParaRP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37891" name="Content Placeholder 3"/>
          <p:cNvSpPr>
            <a:spLocks noGrp="1"/>
          </p:cNvSpPr>
          <p:nvPr>
            <p:ph idx="1"/>
          </p:nvPr>
        </p:nvSpPr>
        <p:spPr>
          <a:xfrm>
            <a:off x="822325" y="1524000"/>
            <a:ext cx="7521575" cy="3554413"/>
          </a:xfrm>
        </p:spPr>
        <p:txBody>
          <a:bodyPr/>
          <a:lstStyle/>
          <a:p>
            <a:pPr marL="457200" indent="-457200">
              <a:buFont typeface="Franklin Gothic Medium" pitchFamily="34" charset="0"/>
              <a:buAutoNum type="arabicPeriod"/>
            </a:pPr>
            <a:r>
              <a:rPr lang="en-US" smtClean="0">
                <a:latin typeface="Arial" charset="0"/>
                <a:cs typeface="Arial" charset="0"/>
              </a:rPr>
              <a:t>E</a:t>
            </a:r>
            <a:r>
              <a:rPr lang="en-US" sz="2600" smtClean="0">
                <a:latin typeface="Arial" charset="0"/>
                <a:cs typeface="Arial" charset="0"/>
              </a:rPr>
              <a:t>xplain how you would use the SDLC to develop GardenTracker.</a:t>
            </a:r>
          </a:p>
          <a:p>
            <a:pPr marL="457200" indent="-457200">
              <a:buFont typeface="Franklin Gothic Medium" pitchFamily="34" charset="0"/>
              <a:buAutoNum type="arabicPeriod"/>
            </a:pPr>
            <a:r>
              <a:rPr lang="en-US" sz="2600" smtClean="0">
                <a:latin typeface="Arial" charset="0"/>
                <a:cs typeface="Arial" charset="0"/>
              </a:rPr>
              <a:t>Define the scope of your system.</a:t>
            </a:r>
          </a:p>
          <a:p>
            <a:pPr marL="457200" indent="-457200">
              <a:buFont typeface="Franklin Gothic Medium" pitchFamily="34" charset="0"/>
              <a:buAutoNum type="arabicPeriod"/>
            </a:pPr>
            <a:r>
              <a:rPr lang="en-US" sz="2600" smtClean="0">
                <a:latin typeface="Arial" charset="0"/>
                <a:cs typeface="Arial" charset="0"/>
              </a:rPr>
              <a:t>Explain the process you would use to determine the feasibility of GardenTracker.</a:t>
            </a:r>
          </a:p>
          <a:p>
            <a:pPr marL="457200" indent="-457200">
              <a:buFont typeface="Franklin Gothic Medium" pitchFamily="34" charset="0"/>
              <a:buAutoNum type="arabicPeriod"/>
            </a:pPr>
            <a:r>
              <a:rPr lang="en-US" sz="2600" smtClean="0">
                <a:latin typeface="Arial" charset="0"/>
                <a:cs typeface="Arial" charset="0"/>
              </a:rPr>
              <a:t>List data you need for such an assessment, and explain how you might obtain or estimate that data.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3" cstate="print"/>
          <a:srcRect/>
          <a:stretch>
            <a:fillRect/>
          </a:stretch>
        </p:blipFill>
        <p:spPr bwMode="auto">
          <a:xfrm>
            <a:off x="1782763" y="1524000"/>
            <a:ext cx="6599237" cy="3938588"/>
          </a:xfrm>
          <a:prstGeom prst="rect">
            <a:avLst/>
          </a:prstGeom>
          <a:noFill/>
          <a:ln w="9525">
            <a:noFill/>
            <a:miter lim="800000"/>
            <a:headEnd/>
            <a:tailEnd/>
          </a:ln>
        </p:spPr>
      </p:pic>
      <p:sp>
        <p:nvSpPr>
          <p:cNvPr id="39938" name="Title 1"/>
          <p:cNvSpPr>
            <a:spLocks noGrp="1"/>
          </p:cNvSpPr>
          <p:nvPr>
            <p:ph type="title"/>
          </p:nvPr>
        </p:nvSpPr>
        <p:spPr>
          <a:xfrm>
            <a:off x="822325" y="365125"/>
            <a:ext cx="7521575" cy="1006475"/>
          </a:xfrm>
        </p:spPr>
        <p:txBody>
          <a:bodyPr/>
          <a:lstStyle/>
          <a:p>
            <a:pPr marL="739775" indent="-739775"/>
            <a:r>
              <a:rPr lang="en-US" smtClean="0">
                <a:latin typeface="Arial" charset="0"/>
                <a:cs typeface="Arial" charset="0"/>
              </a:rPr>
              <a:t>Q5: What is the Users’ Role in the</a:t>
            </a:r>
            <a:br>
              <a:rPr lang="en-US" smtClean="0">
                <a:latin typeface="Arial" charset="0"/>
                <a:cs typeface="Arial" charset="0"/>
              </a:rPr>
            </a:br>
            <a:r>
              <a:rPr lang="en-US" smtClean="0">
                <a:latin typeface="Arial" charset="0"/>
                <a:cs typeface="Arial" charset="0"/>
              </a:rPr>
              <a:t>Requirements Phase?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39940" name="Content Placeholder 3"/>
          <p:cNvSpPr>
            <a:spLocks noGrp="1"/>
          </p:cNvSpPr>
          <p:nvPr>
            <p:ph idx="1"/>
          </p:nvPr>
        </p:nvSpPr>
        <p:spPr>
          <a:xfrm>
            <a:off x="685800" y="2657475"/>
            <a:ext cx="2438400" cy="963613"/>
          </a:xfrm>
        </p:spPr>
        <p:txBody>
          <a:bodyPr/>
          <a:lstStyle/>
          <a:p>
            <a:pPr marL="0" indent="0" algn="ctr">
              <a:buFont typeface="Arial" charset="0"/>
              <a:buNone/>
            </a:pPr>
            <a:r>
              <a:rPr lang="en-US" smtClean="0">
                <a:latin typeface="Arial" charset="0"/>
                <a:cs typeface="Arial" charset="0"/>
              </a:rPr>
              <a:t>Interviewing skills crucial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822325" y="365125"/>
            <a:ext cx="7521575" cy="1006475"/>
          </a:xfrm>
        </p:spPr>
        <p:txBody>
          <a:bodyPr/>
          <a:lstStyle/>
          <a:p>
            <a:r>
              <a:rPr lang="en-US" smtClean="0">
                <a:latin typeface="Arial" charset="0"/>
                <a:cs typeface="Arial" charset="0"/>
              </a:rPr>
              <a:t>Review And Approve Requirements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1987" name="Content Placeholder 3"/>
          <p:cNvSpPr>
            <a:spLocks noGrp="1"/>
          </p:cNvSpPr>
          <p:nvPr>
            <p:ph idx="1"/>
          </p:nvPr>
        </p:nvSpPr>
        <p:spPr>
          <a:xfrm>
            <a:off x="822325" y="1550988"/>
            <a:ext cx="7521575" cy="3478212"/>
          </a:xfrm>
        </p:spPr>
        <p:txBody>
          <a:bodyPr/>
          <a:lstStyle/>
          <a:p>
            <a:pPr marL="233363" indent="-233363">
              <a:buFont typeface="Arial" charset="0"/>
              <a:buChar char="•"/>
            </a:pPr>
            <a:r>
              <a:rPr lang="en-US" dirty="0" smtClean="0">
                <a:latin typeface="Arial" charset="0"/>
                <a:cs typeface="Arial" charset="0"/>
              </a:rPr>
              <a:t>Requirements for all five IS components, not just for software and data</a:t>
            </a:r>
          </a:p>
          <a:p>
            <a:pPr marL="233363" indent="-233363">
              <a:buFont typeface="Arial" charset="0"/>
              <a:buChar char="•"/>
            </a:pPr>
            <a:r>
              <a:rPr lang="en-US" dirty="0" smtClean="0">
                <a:latin typeface="Arial" charset="0"/>
                <a:cs typeface="Arial" charset="0"/>
              </a:rPr>
              <a:t>Requirements for communications and network hardware</a:t>
            </a:r>
          </a:p>
          <a:p>
            <a:pPr marL="233363" indent="-233363">
              <a:buFont typeface="Arial" charset="0"/>
              <a:buChar char="•"/>
            </a:pPr>
            <a:r>
              <a:rPr lang="en-US" dirty="0" smtClean="0">
                <a:latin typeface="Arial" charset="0"/>
                <a:cs typeface="Arial" charset="0"/>
              </a:rPr>
              <a:t>Requirements for procedures and personnel</a:t>
            </a:r>
          </a:p>
          <a:p>
            <a:pPr marL="233363" indent="-233363">
              <a:buFont typeface="Arial" charset="0"/>
              <a:buChar char="•"/>
            </a:pPr>
            <a:r>
              <a:rPr lang="en-US" dirty="0" smtClean="0">
                <a:latin typeface="Arial" charset="0"/>
                <a:cs typeface="Arial" charset="0"/>
              </a:rPr>
              <a:t>Requirements or rules restricting activities for certain categories of employees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822325" y="365125"/>
            <a:ext cx="7521575" cy="1006475"/>
          </a:xfrm>
        </p:spPr>
        <p:txBody>
          <a:bodyPr/>
          <a:lstStyle/>
          <a:p>
            <a:r>
              <a:rPr lang="en-US" smtClean="0">
                <a:latin typeface="Arial" charset="0"/>
                <a:cs typeface="Arial" charset="0"/>
              </a:rPr>
              <a:t>Role of a Prototype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3011" name="Content Placeholder 3"/>
          <p:cNvSpPr>
            <a:spLocks noGrp="1"/>
          </p:cNvSpPr>
          <p:nvPr>
            <p:ph idx="1"/>
          </p:nvPr>
        </p:nvSpPr>
        <p:spPr>
          <a:xfrm>
            <a:off x="822325" y="1550988"/>
            <a:ext cx="7521575" cy="3478212"/>
          </a:xfrm>
        </p:spPr>
        <p:txBody>
          <a:bodyPr/>
          <a:lstStyle/>
          <a:p>
            <a:pPr marL="233363" indent="-233363">
              <a:buFont typeface="Arial" charset="0"/>
              <a:buChar char="•"/>
            </a:pPr>
            <a:r>
              <a:rPr lang="en-US" dirty="0" smtClean="0">
                <a:latin typeface="Arial" charset="0"/>
                <a:cs typeface="Arial" charset="0"/>
              </a:rPr>
              <a:t>Provides direct experience for users</a:t>
            </a:r>
          </a:p>
          <a:p>
            <a:pPr marL="233363" indent="-233363">
              <a:buFont typeface="Arial" charset="0"/>
              <a:buChar char="•"/>
            </a:pPr>
            <a:r>
              <a:rPr lang="en-US" dirty="0" smtClean="0">
                <a:latin typeface="Arial" charset="0"/>
                <a:cs typeface="Arial" charset="0"/>
              </a:rPr>
              <a:t>Provides evidence to assess technical and organizational feasibility</a:t>
            </a:r>
          </a:p>
          <a:p>
            <a:pPr marL="233363" indent="-233363">
              <a:buFont typeface="Arial" charset="0"/>
              <a:buChar char="•"/>
            </a:pPr>
            <a:r>
              <a:rPr lang="en-US" dirty="0" smtClean="0">
                <a:latin typeface="Arial" charset="0"/>
                <a:cs typeface="Arial" charset="0"/>
              </a:rPr>
              <a:t>Used to estimate development and operational costs</a:t>
            </a:r>
          </a:p>
          <a:p>
            <a:pPr marL="233363" indent="-233363">
              <a:buFont typeface="Arial" charset="0"/>
              <a:buChar char="•"/>
            </a:pPr>
            <a:r>
              <a:rPr lang="en-US" dirty="0" smtClean="0">
                <a:latin typeface="Arial" charset="0"/>
                <a:cs typeface="Arial" charset="0"/>
              </a:rPr>
              <a:t>Often re-used in operational system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822325" y="365125"/>
            <a:ext cx="7521575" cy="1006475"/>
          </a:xfrm>
        </p:spPr>
        <p:txBody>
          <a:bodyPr/>
          <a:lstStyle/>
          <a:p>
            <a:pPr marL="739775" indent="-739775"/>
            <a:r>
              <a:rPr lang="en-US" smtClean="0">
                <a:latin typeface="Arial" charset="0"/>
                <a:cs typeface="Arial" charset="0"/>
              </a:rPr>
              <a:t>Q6: How are the Five Components</a:t>
            </a:r>
            <a:br>
              <a:rPr lang="en-US" smtClean="0">
                <a:latin typeface="Arial" charset="0"/>
                <a:cs typeface="Arial" charset="0"/>
              </a:rPr>
            </a:br>
            <a:r>
              <a:rPr lang="en-US" smtClean="0">
                <a:latin typeface="Arial" charset="0"/>
                <a:cs typeface="Arial" charset="0"/>
              </a:rPr>
              <a:t>Designed?</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5059" name="Content Placeholder 3"/>
          <p:cNvSpPr>
            <a:spLocks noGrp="1"/>
          </p:cNvSpPr>
          <p:nvPr>
            <p:ph idx="1"/>
          </p:nvPr>
        </p:nvSpPr>
        <p:spPr>
          <a:xfrm>
            <a:off x="822325" y="1550988"/>
            <a:ext cx="7521575" cy="3325812"/>
          </a:xfrm>
        </p:spPr>
        <p:txBody>
          <a:bodyPr/>
          <a:lstStyle/>
          <a:p>
            <a:pPr marL="342900" indent="-342900">
              <a:buFont typeface="Arial" charset="0"/>
              <a:buChar char="•"/>
            </a:pPr>
            <a:r>
              <a:rPr lang="en-US" sz="2400" smtClean="0">
                <a:latin typeface="Arial" charset="0"/>
                <a:cs typeface="Arial" charset="0"/>
              </a:rPr>
              <a:t>Determine hardware specifications</a:t>
            </a:r>
          </a:p>
          <a:p>
            <a:pPr marL="342900" indent="-342900">
              <a:buFont typeface="Arial" charset="0"/>
              <a:buChar char="•"/>
            </a:pPr>
            <a:r>
              <a:rPr lang="en-US" sz="2400" smtClean="0">
                <a:latin typeface="Arial" charset="0"/>
                <a:cs typeface="Arial" charset="0"/>
              </a:rPr>
              <a:t>Determine software specifications </a:t>
            </a:r>
          </a:p>
          <a:p>
            <a:pPr marL="342900" indent="-342900">
              <a:buFont typeface="Arial" charset="0"/>
              <a:buChar char="•"/>
            </a:pPr>
            <a:r>
              <a:rPr lang="en-US" sz="2400" smtClean="0">
                <a:latin typeface="Arial" charset="0"/>
                <a:cs typeface="Arial" charset="0"/>
              </a:rPr>
              <a:t>Database design</a:t>
            </a:r>
          </a:p>
          <a:p>
            <a:pPr marL="342900" indent="-342900">
              <a:buFont typeface="Arial" charset="0"/>
              <a:buChar char="•"/>
            </a:pPr>
            <a:r>
              <a:rPr lang="en-US" sz="2400" smtClean="0">
                <a:latin typeface="Arial" charset="0"/>
                <a:cs typeface="Arial" charset="0"/>
              </a:rPr>
              <a:t>Procedure design</a:t>
            </a:r>
          </a:p>
          <a:p>
            <a:pPr marL="690563" lvl="2">
              <a:spcBef>
                <a:spcPts val="800"/>
              </a:spcBef>
              <a:buClrTx/>
            </a:pPr>
            <a:r>
              <a:rPr lang="en-US" sz="2400" smtClean="0">
                <a:latin typeface="Arial" charset="0"/>
                <a:cs typeface="Arial" charset="0"/>
              </a:rPr>
              <a:t>Normal, backup, and failure recovery procedures</a:t>
            </a:r>
          </a:p>
          <a:p>
            <a:pPr marL="342900" indent="-342900">
              <a:buFont typeface="Arial" charset="0"/>
              <a:buChar char="•"/>
            </a:pPr>
            <a:r>
              <a:rPr lang="en-US" sz="2400" smtClean="0">
                <a:latin typeface="Arial" charset="0"/>
                <a:cs typeface="Arial" charset="0"/>
              </a:rPr>
              <a:t>Design Job Descriptions</a:t>
            </a:r>
          </a:p>
          <a:p>
            <a:pPr marL="690563" lvl="2">
              <a:spcBef>
                <a:spcPts val="800"/>
              </a:spcBef>
              <a:buClrTx/>
            </a:pPr>
            <a:r>
              <a:rPr lang="en-US" sz="2400" smtClean="0">
                <a:latin typeface="Arial" charset="0"/>
                <a:cs typeface="Arial" charset="0"/>
              </a:rPr>
              <a:t>Create and define new tasks and responsibilities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4"/>
          <p:cNvSpPr>
            <a:spLocks noGrp="1"/>
          </p:cNvSpPr>
          <p:nvPr>
            <p:ph type="title"/>
          </p:nvPr>
        </p:nvSpPr>
        <p:spPr/>
        <p:txBody>
          <a:bodyPr/>
          <a:lstStyle/>
          <a:p>
            <a:r>
              <a:rPr lang="en-US" smtClean="0">
                <a:latin typeface="Arial" charset="0"/>
                <a:cs typeface="Arial" charset="0"/>
              </a:rPr>
              <a:t>SDLC: Component Design Phase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47107" name="Picture 2"/>
          <p:cNvPicPr>
            <a:picLocks noChangeAspect="1" noChangeArrowheads="1"/>
          </p:cNvPicPr>
          <p:nvPr/>
        </p:nvPicPr>
        <p:blipFill>
          <a:blip r:embed="rId2" cstate="print"/>
          <a:srcRect/>
          <a:stretch>
            <a:fillRect/>
          </a:stretch>
        </p:blipFill>
        <p:spPr bwMode="auto">
          <a:xfrm>
            <a:off x="1371600" y="1447800"/>
            <a:ext cx="64770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3"/>
          <p:cNvSpPr>
            <a:spLocks noGrp="1"/>
          </p:cNvSpPr>
          <p:nvPr>
            <p:ph type="title"/>
          </p:nvPr>
        </p:nvSpPr>
        <p:spPr>
          <a:xfrm>
            <a:off x="822325" y="365125"/>
            <a:ext cx="7521575" cy="1006475"/>
          </a:xfrm>
        </p:spPr>
        <p:txBody>
          <a:bodyPr/>
          <a:lstStyle/>
          <a:p>
            <a:r>
              <a:rPr lang="en-US" smtClean="0">
                <a:latin typeface="Arial" charset="0"/>
                <a:cs typeface="Arial" charset="0"/>
              </a:rPr>
              <a:t>For PRIDE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8131" name="Content Placeholder 4"/>
          <p:cNvSpPr>
            <a:spLocks noGrp="1"/>
          </p:cNvSpPr>
          <p:nvPr>
            <p:ph idx="1"/>
          </p:nvPr>
        </p:nvSpPr>
        <p:spPr>
          <a:xfrm>
            <a:off x="762000" y="1474788"/>
            <a:ext cx="7521575" cy="3478212"/>
          </a:xfrm>
        </p:spPr>
        <p:txBody>
          <a:bodyPr/>
          <a:lstStyle/>
          <a:p>
            <a:pPr marL="233363" indent="-233363">
              <a:buFont typeface="Arial" charset="0"/>
              <a:buChar char="•"/>
            </a:pPr>
            <a:r>
              <a:rPr lang="en-US" sz="2600" dirty="0" smtClean="0">
                <a:latin typeface="Arial" charset="0"/>
                <a:cs typeface="Arial" charset="0"/>
              </a:rPr>
              <a:t>Data and some application processing done in the cloud. </a:t>
            </a:r>
          </a:p>
          <a:p>
            <a:pPr marL="233363" indent="-233363">
              <a:buFont typeface="Arial" charset="0"/>
              <a:buChar char="•"/>
            </a:pPr>
            <a:r>
              <a:rPr lang="en-US" sz="2600" dirty="0" smtClean="0">
                <a:latin typeface="Arial" charset="0"/>
                <a:cs typeface="Arial" charset="0"/>
              </a:rPr>
              <a:t>Hardware design </a:t>
            </a:r>
            <a:r>
              <a:rPr lang="en-US" sz="2400" dirty="0" smtClean="0"/>
              <a:t>–</a:t>
            </a:r>
            <a:r>
              <a:rPr lang="en-US" sz="2600" dirty="0" smtClean="0">
                <a:latin typeface="Arial" charset="0"/>
                <a:cs typeface="Arial" charset="0"/>
              </a:rPr>
              <a:t> what cloud resources are needed?</a:t>
            </a:r>
          </a:p>
          <a:p>
            <a:pPr marL="233363" indent="-233363">
              <a:buFont typeface="Arial" charset="0"/>
              <a:buChar char="•"/>
            </a:pPr>
            <a:r>
              <a:rPr lang="en-US" sz="2600" dirty="0" smtClean="0">
                <a:latin typeface="Arial" charset="0"/>
                <a:cs typeface="Arial" charset="0"/>
              </a:rPr>
              <a:t>Users need to decide mobile devices to support. </a:t>
            </a:r>
          </a:p>
          <a:p>
            <a:pPr marL="233363" indent="-233363">
              <a:buFont typeface="Arial" charset="0"/>
              <a:buChar char="•"/>
            </a:pPr>
            <a:r>
              <a:rPr lang="en-US" sz="2600" dirty="0" smtClean="0">
                <a:latin typeface="Arial" charset="0"/>
                <a:cs typeface="Arial" charset="0"/>
              </a:rPr>
              <a:t>Software design; if uses thin-client application, can support more devices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4"/>
          <p:cNvSpPr>
            <a:spLocks noGrp="1"/>
          </p:cNvSpPr>
          <p:nvPr>
            <p:ph type="title"/>
          </p:nvPr>
        </p:nvSpPr>
        <p:spPr/>
        <p:txBody>
          <a:bodyPr/>
          <a:lstStyle/>
          <a:p>
            <a:r>
              <a:rPr lang="en-US" smtClean="0">
                <a:latin typeface="Arial" charset="0"/>
                <a:cs typeface="Arial" charset="0"/>
              </a:rPr>
              <a:t>Procedures to be Designed</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49155" name="Picture 2"/>
          <p:cNvPicPr>
            <a:picLocks noChangeAspect="1" noChangeArrowheads="1"/>
          </p:cNvPicPr>
          <p:nvPr/>
        </p:nvPicPr>
        <p:blipFill>
          <a:blip r:embed="rId3" cstate="print"/>
          <a:srcRect/>
          <a:stretch>
            <a:fillRect/>
          </a:stretch>
        </p:blipFill>
        <p:spPr bwMode="auto">
          <a:xfrm>
            <a:off x="762000" y="1495425"/>
            <a:ext cx="7620000"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3"/>
          <p:cNvSpPr>
            <a:spLocks noGrp="1"/>
          </p:cNvSpPr>
          <p:nvPr>
            <p:ph type="title"/>
          </p:nvPr>
        </p:nvSpPr>
        <p:spPr>
          <a:xfrm>
            <a:off x="822325" y="365125"/>
            <a:ext cx="7521575" cy="1006475"/>
          </a:xfrm>
        </p:spPr>
        <p:txBody>
          <a:bodyPr/>
          <a:lstStyle/>
          <a:p>
            <a:r>
              <a:rPr lang="en-US" smtClean="0">
                <a:latin typeface="Arial" charset="0"/>
                <a:cs typeface="Arial" charset="0"/>
              </a:rPr>
              <a:t>Design of Job Descriptions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51203" name="Content Placeholder 4"/>
          <p:cNvSpPr>
            <a:spLocks noGrp="1"/>
          </p:cNvSpPr>
          <p:nvPr>
            <p:ph idx="1"/>
          </p:nvPr>
        </p:nvSpPr>
        <p:spPr>
          <a:xfrm>
            <a:off x="822325" y="1981200"/>
            <a:ext cx="7521575" cy="2895600"/>
          </a:xfrm>
        </p:spPr>
        <p:txBody>
          <a:bodyPr/>
          <a:lstStyle/>
          <a:p>
            <a:pPr marL="233363" indent="-233363">
              <a:buFont typeface="Arial" charset="0"/>
              <a:buChar char="•"/>
            </a:pPr>
            <a:r>
              <a:rPr lang="en-US" smtClean="0">
                <a:latin typeface="Arial" charset="0"/>
                <a:cs typeface="Arial" charset="0"/>
              </a:rPr>
              <a:t>Teams of systems analysts and users determine job descriptions and functions.</a:t>
            </a:r>
          </a:p>
          <a:p>
            <a:pPr marL="233363" indent="-233363">
              <a:buFont typeface="Arial" charset="0"/>
              <a:buChar char="•"/>
            </a:pPr>
            <a:r>
              <a:rPr lang="en-US" smtClean="0">
                <a:latin typeface="Arial" charset="0"/>
                <a:cs typeface="Arial" charset="0"/>
              </a:rPr>
              <a:t>Duties and responsibilities for new jobs and revised jobs coordinated with human resources policies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822325" y="365125"/>
            <a:ext cx="7521575" cy="1006475"/>
          </a:xfrm>
        </p:spPr>
        <p:txBody>
          <a:bodyPr/>
          <a:lstStyle/>
          <a:p>
            <a:pPr marL="739775" indent="-739775"/>
            <a:r>
              <a:rPr lang="en-US" smtClean="0">
                <a:latin typeface="Arial" charset="0"/>
                <a:cs typeface="Arial" charset="0"/>
              </a:rPr>
              <a:t>Q7: How is an Information System</a:t>
            </a:r>
            <a:br>
              <a:rPr lang="en-US" smtClean="0">
                <a:latin typeface="Arial" charset="0"/>
                <a:cs typeface="Arial" charset="0"/>
              </a:rPr>
            </a:br>
            <a:r>
              <a:rPr lang="en-US" smtClean="0">
                <a:latin typeface="Arial" charset="0"/>
                <a:cs typeface="Arial" charset="0"/>
              </a:rPr>
              <a:t>Implemented?</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52227" name="Picture 2"/>
          <p:cNvPicPr>
            <a:picLocks noChangeAspect="1" noChangeArrowheads="1"/>
          </p:cNvPicPr>
          <p:nvPr/>
        </p:nvPicPr>
        <p:blipFill>
          <a:blip r:embed="rId3" cstate="print"/>
          <a:srcRect/>
          <a:stretch>
            <a:fillRect/>
          </a:stretch>
        </p:blipFill>
        <p:spPr bwMode="auto">
          <a:xfrm>
            <a:off x="1371600" y="1425575"/>
            <a:ext cx="6400800" cy="4179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822325" y="365125"/>
            <a:ext cx="7521575" cy="1006475"/>
          </a:xfrm>
        </p:spPr>
        <p:txBody>
          <a:bodyPr/>
          <a:lstStyle/>
          <a:p>
            <a:r>
              <a:rPr lang="en-US" smtClean="0">
                <a:latin typeface="Arial" charset="0"/>
                <a:cs typeface="Arial" charset="0"/>
              </a:rPr>
              <a:t>Study Questions</a:t>
            </a:r>
          </a:p>
        </p:txBody>
      </p:sp>
      <p:sp>
        <p:nvSpPr>
          <p:cNvPr id="10242" name="Content Placeholder 2"/>
          <p:cNvSpPr>
            <a:spLocks noGrp="1"/>
          </p:cNvSpPr>
          <p:nvPr>
            <p:ph idx="1"/>
          </p:nvPr>
        </p:nvSpPr>
        <p:spPr>
          <a:xfrm>
            <a:off x="822325" y="1550988"/>
            <a:ext cx="7521575" cy="3706812"/>
          </a:xfrm>
        </p:spPr>
        <p:txBody>
          <a:bodyPr/>
          <a:lstStyle/>
          <a:p>
            <a:pPr marL="0" indent="0">
              <a:buFont typeface="Arial" charset="0"/>
              <a:buNone/>
            </a:pPr>
            <a:r>
              <a:rPr lang="en-US" sz="2000" smtClean="0">
                <a:latin typeface="Arial" charset="0"/>
                <a:cs typeface="Arial" charset="0"/>
              </a:rPr>
              <a:t>Q1: What is systems development?</a:t>
            </a:r>
          </a:p>
          <a:p>
            <a:pPr marL="0" indent="0">
              <a:buFont typeface="Arial" charset="0"/>
              <a:buNone/>
            </a:pPr>
            <a:r>
              <a:rPr lang="en-US" sz="2000" smtClean="0">
                <a:latin typeface="Arial" charset="0"/>
                <a:cs typeface="Arial" charset="0"/>
              </a:rPr>
              <a:t>Q2: Why is systems development difficult and risky?</a:t>
            </a:r>
          </a:p>
          <a:p>
            <a:pPr marL="0" indent="0">
              <a:buFont typeface="Arial" charset="0"/>
              <a:buNone/>
            </a:pPr>
            <a:r>
              <a:rPr lang="en-US" sz="2000" smtClean="0">
                <a:latin typeface="Arial" charset="0"/>
                <a:cs typeface="Arial" charset="0"/>
              </a:rPr>
              <a:t>Q3: What are the five phases of the SDLC?</a:t>
            </a:r>
          </a:p>
          <a:p>
            <a:pPr marL="0" indent="0">
              <a:buFont typeface="Arial" charset="0"/>
              <a:buNone/>
            </a:pPr>
            <a:r>
              <a:rPr lang="en-US" sz="2000" smtClean="0">
                <a:latin typeface="Arial" charset="0"/>
                <a:cs typeface="Arial" charset="0"/>
              </a:rPr>
              <a:t>Q4: How is system definition accomplished?</a:t>
            </a:r>
          </a:p>
          <a:p>
            <a:pPr marL="0" indent="0">
              <a:buFont typeface="Arial" charset="0"/>
              <a:buNone/>
            </a:pPr>
            <a:r>
              <a:rPr lang="en-US" sz="2000" smtClean="0">
                <a:latin typeface="Arial" charset="0"/>
                <a:cs typeface="Arial" charset="0"/>
              </a:rPr>
              <a:t>Q5: What is the users’ role in the requirements phase?</a:t>
            </a:r>
          </a:p>
          <a:p>
            <a:pPr marL="0" indent="0">
              <a:buFont typeface="Arial" charset="0"/>
              <a:buNone/>
            </a:pPr>
            <a:r>
              <a:rPr lang="en-US" sz="2000" smtClean="0">
                <a:latin typeface="Arial" charset="0"/>
                <a:cs typeface="Arial" charset="0"/>
              </a:rPr>
              <a:t>Q6: How are the five components designed?</a:t>
            </a:r>
          </a:p>
          <a:p>
            <a:pPr marL="0" indent="0">
              <a:buFont typeface="Arial" charset="0"/>
              <a:buNone/>
            </a:pPr>
            <a:r>
              <a:rPr lang="en-US" sz="2000" smtClean="0">
                <a:latin typeface="Arial" charset="0"/>
                <a:cs typeface="Arial" charset="0"/>
              </a:rPr>
              <a:t>Q7: How is an information system implemented?</a:t>
            </a:r>
          </a:p>
          <a:p>
            <a:pPr marL="0" indent="0">
              <a:buFont typeface="Arial" charset="0"/>
              <a:buNone/>
            </a:pPr>
            <a:r>
              <a:rPr lang="en-US" sz="2000" smtClean="0">
                <a:latin typeface="Arial" charset="0"/>
                <a:cs typeface="Arial" charset="0"/>
              </a:rPr>
              <a:t>Q8: What are the tasks for system maintenance?</a:t>
            </a:r>
          </a:p>
          <a:p>
            <a:pPr marL="0" indent="0">
              <a:buFont typeface="Arial" charset="0"/>
              <a:buNone/>
            </a:pPr>
            <a:r>
              <a:rPr lang="en-US" sz="2000" smtClean="0">
                <a:latin typeface="Arial" charset="0"/>
                <a:cs typeface="Arial" charset="0"/>
              </a:rPr>
              <a:t>Q9: What are some of the problems with the SDLC?</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822325" y="365125"/>
            <a:ext cx="7521575" cy="1006475"/>
          </a:xfrm>
        </p:spPr>
        <p:txBody>
          <a:bodyPr/>
          <a:lstStyle/>
          <a:p>
            <a:r>
              <a:rPr lang="en-US" smtClean="0">
                <a:latin typeface="Arial" charset="0"/>
                <a:cs typeface="Arial" charset="0"/>
              </a:rPr>
              <a:t>System Testing</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a:xfrm>
            <a:off x="822325" y="1550988"/>
            <a:ext cx="7521575" cy="3554412"/>
          </a:xfrm>
        </p:spPr>
        <p:txBody>
          <a:bodyPr/>
          <a:lstStyle/>
          <a:p>
            <a:pPr marL="233363" indent="-233363">
              <a:buFont typeface="Arial" charset="0"/>
              <a:buChar char="•"/>
            </a:pPr>
            <a:r>
              <a:rPr lang="en-US" smtClean="0">
                <a:latin typeface="Arial" charset="0"/>
                <a:cs typeface="Arial" charset="0"/>
              </a:rPr>
              <a:t>Test plan</a:t>
            </a:r>
          </a:p>
          <a:p>
            <a:pPr marL="233363" indent="-233363">
              <a:buFont typeface="Arial" charset="0"/>
              <a:buChar char="•"/>
            </a:pPr>
            <a:r>
              <a:rPr lang="en-US" smtClean="0">
                <a:latin typeface="Arial" charset="0"/>
                <a:cs typeface="Arial" charset="0"/>
              </a:rPr>
              <a:t>Product Quality Assurance (PQA)</a:t>
            </a:r>
          </a:p>
          <a:p>
            <a:pPr marL="233363" indent="-233363">
              <a:buFont typeface="Arial" charset="0"/>
              <a:buChar char="•"/>
            </a:pPr>
            <a:r>
              <a:rPr lang="en-US" smtClean="0">
                <a:latin typeface="Arial" charset="0"/>
                <a:cs typeface="Arial" charset="0"/>
              </a:rPr>
              <a:t>User testing</a:t>
            </a:r>
          </a:p>
          <a:p>
            <a:pPr marL="847725" lvl="1" indent="-342900">
              <a:lnSpc>
                <a:spcPct val="90000"/>
              </a:lnSpc>
              <a:buFont typeface="Wingdings" pitchFamily="2" charset="2"/>
              <a:buChar char="Ø"/>
            </a:pPr>
            <a:r>
              <a:rPr lang="en-US" smtClean="0">
                <a:latin typeface="Arial" charset="0"/>
                <a:cs typeface="Arial" charset="0"/>
              </a:rPr>
              <a:t>Develop test plans and test cases</a:t>
            </a:r>
          </a:p>
          <a:p>
            <a:pPr marL="233363" indent="-233363">
              <a:lnSpc>
                <a:spcPct val="90000"/>
              </a:lnSpc>
              <a:buFont typeface="Arial" charset="0"/>
              <a:buChar char="•"/>
            </a:pPr>
            <a:r>
              <a:rPr lang="en-US" b="1" smtClean="0">
                <a:latin typeface="Arial" charset="0"/>
                <a:cs typeface="Arial" charset="0"/>
              </a:rPr>
              <a:t>Beta testing</a:t>
            </a:r>
          </a:p>
          <a:p>
            <a:pPr marL="847725" lvl="1" indent="-342900">
              <a:lnSpc>
                <a:spcPct val="90000"/>
              </a:lnSpc>
              <a:buFont typeface="Wingdings" pitchFamily="2" charset="2"/>
              <a:buChar char="Ø"/>
            </a:pPr>
            <a:r>
              <a:rPr lang="en-US" smtClean="0">
                <a:latin typeface="Arial" charset="0"/>
                <a:cs typeface="Arial" charset="0"/>
              </a:rPr>
              <a:t>Final say on whether system is “production ready”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2"/>
          <p:cNvSpPr>
            <a:spLocks noGrp="1"/>
          </p:cNvSpPr>
          <p:nvPr>
            <p:ph type="title"/>
          </p:nvPr>
        </p:nvSpPr>
        <p:spPr/>
        <p:txBody>
          <a:bodyPr/>
          <a:lstStyle/>
          <a:p>
            <a:r>
              <a:rPr lang="en-US" smtClean="0">
                <a:latin typeface="Arial" charset="0"/>
                <a:cs typeface="Arial" charset="0"/>
              </a:rPr>
              <a:t>System Conversion Approaches</a:t>
            </a:r>
          </a:p>
        </p:txBody>
      </p:sp>
      <p:sp>
        <p:nvSpPr>
          <p:cNvPr id="107525"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graphicFrame>
        <p:nvGraphicFramePr>
          <p:cNvPr id="12" name="Table 11"/>
          <p:cNvGraphicFramePr>
            <a:graphicFrameLocks noGrp="1"/>
          </p:cNvGraphicFramePr>
          <p:nvPr/>
        </p:nvGraphicFramePr>
        <p:xfrm>
          <a:off x="838200" y="1600200"/>
          <a:ext cx="7467600" cy="4260044"/>
        </p:xfrm>
        <a:graphic>
          <a:graphicData uri="http://schemas.openxmlformats.org/drawingml/2006/table">
            <a:tbl>
              <a:tblPr firstRow="1" bandRow="1">
                <a:tableStyleId>{5C22544A-7EE6-4342-B048-85BDC9FD1C3A}</a:tableStyleId>
              </a:tblPr>
              <a:tblGrid>
                <a:gridCol w="1524000"/>
                <a:gridCol w="5943600"/>
              </a:tblGrid>
              <a:tr h="1262603">
                <a:tc>
                  <a:txBody>
                    <a:bodyPr/>
                    <a:lstStyle/>
                    <a:p>
                      <a:r>
                        <a:rPr lang="en-US" sz="2400" b="1" dirty="0" smtClean="0">
                          <a:solidFill>
                            <a:schemeClr val="tx1"/>
                          </a:solidFill>
                          <a:latin typeface="Arial" pitchFamily="34" charset="0"/>
                          <a:cs typeface="Arial" pitchFamily="34" charset="0"/>
                        </a:rPr>
                        <a:t>Pilot</a:t>
                      </a:r>
                      <a:endParaRPr lang="en-US" sz="2400" b="1" dirty="0">
                        <a:solidFill>
                          <a:schemeClr val="tx1"/>
                        </a:solidFill>
                        <a:latin typeface="Arial" pitchFamily="34" charset="0"/>
                        <a:cs typeface="Arial" pitchFamily="34" charset="0"/>
                      </a:endParaRPr>
                    </a:p>
                  </a:txBody>
                  <a:tcPr marL="91432" marR="91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lvl="1" indent="-171450" algn="l" defTabSz="755650" rtl="0">
                        <a:lnSpc>
                          <a:spcPct val="90000"/>
                        </a:lnSpc>
                        <a:spcBef>
                          <a:spcPct val="0"/>
                        </a:spcBef>
                        <a:spcAft>
                          <a:spcPct val="20000"/>
                        </a:spcAft>
                        <a:buChar char="••"/>
                      </a:pPr>
                      <a:r>
                        <a:rPr lang="en-US" sz="2200" b="0" kern="1200" dirty="0" smtClean="0">
                          <a:solidFill>
                            <a:schemeClr val="tx1"/>
                          </a:solidFill>
                          <a:latin typeface="Arial" pitchFamily="34" charset="0"/>
                          <a:cs typeface="Arial" pitchFamily="34" charset="0"/>
                        </a:rPr>
                        <a:t>Implement entire system in limited portion of business</a:t>
                      </a:r>
                    </a:p>
                    <a:p>
                      <a:pPr marL="171450" lvl="1" indent="-171450" algn="l" defTabSz="755650" rtl="0">
                        <a:lnSpc>
                          <a:spcPct val="90000"/>
                        </a:lnSpc>
                        <a:spcBef>
                          <a:spcPct val="0"/>
                        </a:spcBef>
                        <a:spcAft>
                          <a:spcPct val="20000"/>
                        </a:spcAft>
                        <a:buChar char="••"/>
                      </a:pPr>
                      <a:r>
                        <a:rPr lang="en-US" sz="2200" b="0" kern="1200" dirty="0" smtClean="0">
                          <a:solidFill>
                            <a:schemeClr val="tx1"/>
                          </a:solidFill>
                          <a:latin typeface="Arial" pitchFamily="34" charset="0"/>
                          <a:cs typeface="Arial" pitchFamily="34" charset="0"/>
                        </a:rPr>
                        <a:t>Limits exposure to business if system fails </a:t>
                      </a:r>
                    </a:p>
                  </a:txBody>
                  <a:tcPr marL="91432" marR="91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869937">
                <a:tc>
                  <a:txBody>
                    <a:bodyPr/>
                    <a:lstStyle/>
                    <a:p>
                      <a:r>
                        <a:rPr lang="en-US" sz="2400" b="1" kern="1200" dirty="0" smtClean="0">
                          <a:solidFill>
                            <a:schemeClr val="tx1"/>
                          </a:solidFill>
                          <a:latin typeface="Arial" pitchFamily="34" charset="0"/>
                          <a:ea typeface="+mn-ea"/>
                          <a:cs typeface="Arial" pitchFamily="34" charset="0"/>
                        </a:rPr>
                        <a:t>Phased</a:t>
                      </a:r>
                      <a:endParaRPr lang="en-US" sz="2400" b="1" kern="1200" dirty="0">
                        <a:solidFill>
                          <a:schemeClr val="tx1"/>
                        </a:solidFill>
                        <a:latin typeface="Arial" pitchFamily="34" charset="0"/>
                        <a:ea typeface="+mn-ea"/>
                        <a:cs typeface="Arial" pitchFamily="34" charset="0"/>
                      </a:endParaRPr>
                    </a:p>
                  </a:txBody>
                  <a:tcPr marL="91432" marR="91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171450" lvl="1" indent="-171450" algn="l" defTabSz="755650" rtl="0">
                        <a:lnSpc>
                          <a:spcPct val="90000"/>
                        </a:lnSpc>
                        <a:spcBef>
                          <a:spcPct val="0"/>
                        </a:spcBef>
                        <a:spcAft>
                          <a:spcPct val="20000"/>
                        </a:spcAft>
                        <a:buChar char="••"/>
                      </a:pPr>
                      <a:r>
                        <a:rPr lang="en-US" sz="2200" kern="1200" dirty="0" smtClean="0">
                          <a:solidFill>
                            <a:schemeClr val="tx1"/>
                          </a:solidFill>
                          <a:latin typeface="Arial" pitchFamily="34" charset="0"/>
                          <a:cs typeface="Arial" pitchFamily="34" charset="0"/>
                        </a:rPr>
                        <a:t>System installed in phases or modules</a:t>
                      </a:r>
                    </a:p>
                    <a:p>
                      <a:pPr marL="171450" lvl="1" indent="-171450" algn="l" defTabSz="755650" rtl="0">
                        <a:lnSpc>
                          <a:spcPct val="90000"/>
                        </a:lnSpc>
                        <a:spcBef>
                          <a:spcPct val="0"/>
                        </a:spcBef>
                        <a:spcAft>
                          <a:spcPct val="20000"/>
                        </a:spcAft>
                        <a:buChar char="••"/>
                      </a:pPr>
                      <a:r>
                        <a:rPr lang="en-US" sz="2200" kern="1200" dirty="0" smtClean="0">
                          <a:solidFill>
                            <a:schemeClr val="tx1"/>
                          </a:solidFill>
                          <a:latin typeface="Arial" pitchFamily="34" charset="0"/>
                          <a:cs typeface="Arial" pitchFamily="34" charset="0"/>
                        </a:rPr>
                        <a:t>Each piece installed and tested </a:t>
                      </a:r>
                      <a:endParaRPr lang="en-US" sz="2200" dirty="0">
                        <a:solidFill>
                          <a:schemeClr val="tx1"/>
                        </a:solidFill>
                        <a:latin typeface="Arial" pitchFamily="34" charset="0"/>
                        <a:cs typeface="Arial" pitchFamily="34" charset="0"/>
                      </a:endParaRPr>
                    </a:p>
                  </a:txBody>
                  <a:tcPr marL="91432" marR="91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983590">
                <a:tc>
                  <a:txBody>
                    <a:bodyPr/>
                    <a:lstStyle/>
                    <a:p>
                      <a:r>
                        <a:rPr lang="en-US" sz="2400" b="1" dirty="0" smtClean="0">
                          <a:solidFill>
                            <a:schemeClr val="tx1"/>
                          </a:solidFill>
                          <a:latin typeface="Arial" pitchFamily="34" charset="0"/>
                          <a:cs typeface="Arial" pitchFamily="34" charset="0"/>
                        </a:rPr>
                        <a:t>Parallel</a:t>
                      </a:r>
                      <a:endParaRPr lang="en-US" sz="2400" b="1" dirty="0">
                        <a:solidFill>
                          <a:schemeClr val="tx1"/>
                        </a:solidFill>
                        <a:latin typeface="Arial" pitchFamily="34" charset="0"/>
                        <a:cs typeface="Arial" pitchFamily="34" charset="0"/>
                      </a:endParaRPr>
                    </a:p>
                  </a:txBody>
                  <a:tcPr marL="91432" marR="91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lvl="1" indent="-171450" algn="l" defTabSz="755650" rtl="0">
                        <a:lnSpc>
                          <a:spcPct val="90000"/>
                        </a:lnSpc>
                        <a:spcBef>
                          <a:spcPct val="0"/>
                        </a:spcBef>
                        <a:spcAft>
                          <a:spcPct val="20000"/>
                        </a:spcAft>
                        <a:buChar char="••"/>
                      </a:pPr>
                      <a:r>
                        <a:rPr lang="en-US" sz="2200" b="0" kern="1200" dirty="0" smtClean="0">
                          <a:solidFill>
                            <a:schemeClr val="tx1"/>
                          </a:solidFill>
                          <a:latin typeface="Arial" pitchFamily="34" charset="0"/>
                          <a:cs typeface="Arial" pitchFamily="34" charset="0"/>
                        </a:rPr>
                        <a:t>Complete new and old systems run simultaneously</a:t>
                      </a:r>
                    </a:p>
                    <a:p>
                      <a:pPr marL="171450" lvl="1" indent="-171450" algn="l" defTabSz="755650" rtl="0">
                        <a:lnSpc>
                          <a:spcPct val="90000"/>
                        </a:lnSpc>
                        <a:spcBef>
                          <a:spcPct val="0"/>
                        </a:spcBef>
                        <a:spcAft>
                          <a:spcPct val="20000"/>
                        </a:spcAft>
                        <a:buChar char="••"/>
                      </a:pPr>
                      <a:r>
                        <a:rPr lang="en-US" sz="2200" b="0" kern="1200" dirty="0" smtClean="0">
                          <a:solidFill>
                            <a:schemeClr val="tx1"/>
                          </a:solidFill>
                          <a:latin typeface="Arial" pitchFamily="34" charset="0"/>
                          <a:cs typeface="Arial" pitchFamily="34" charset="0"/>
                        </a:rPr>
                        <a:t>Very safe, but expensive</a:t>
                      </a:r>
                    </a:p>
                  </a:txBody>
                  <a:tcPr marL="91432" marR="91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901859">
                <a:tc>
                  <a:txBody>
                    <a:bodyPr/>
                    <a:lstStyle/>
                    <a:p>
                      <a:r>
                        <a:rPr lang="en-US" sz="2400" b="1" dirty="0" smtClean="0">
                          <a:solidFill>
                            <a:schemeClr val="tx1"/>
                          </a:solidFill>
                          <a:latin typeface="Arial" pitchFamily="34" charset="0"/>
                          <a:cs typeface="Arial" pitchFamily="34" charset="0"/>
                        </a:rPr>
                        <a:t>Plunge </a:t>
                      </a:r>
                      <a:endParaRPr lang="en-US" sz="2400" b="1" dirty="0">
                        <a:solidFill>
                          <a:schemeClr val="tx1"/>
                        </a:solidFill>
                        <a:latin typeface="Arial" pitchFamily="34" charset="0"/>
                        <a:cs typeface="Arial" pitchFamily="34" charset="0"/>
                      </a:endParaRPr>
                    </a:p>
                  </a:txBody>
                  <a:tcPr marL="91432" marR="91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171450" lvl="1" indent="-171450" algn="l" defTabSz="755650" rtl="0">
                        <a:lnSpc>
                          <a:spcPct val="90000"/>
                        </a:lnSpc>
                        <a:spcBef>
                          <a:spcPct val="0"/>
                        </a:spcBef>
                        <a:spcAft>
                          <a:spcPct val="20000"/>
                        </a:spcAft>
                        <a:buChar char="••"/>
                      </a:pPr>
                      <a:r>
                        <a:rPr lang="en-US" sz="2200" kern="1200" dirty="0" smtClean="0">
                          <a:solidFill>
                            <a:schemeClr val="tx1"/>
                          </a:solidFill>
                          <a:latin typeface="Arial" pitchFamily="34" charset="0"/>
                          <a:cs typeface="Arial" pitchFamily="34" charset="0"/>
                        </a:rPr>
                        <a:t>High risk if new system fails</a:t>
                      </a:r>
                    </a:p>
                    <a:p>
                      <a:pPr marL="171450" lvl="1" indent="-171450" algn="l" defTabSz="755650" rtl="0">
                        <a:lnSpc>
                          <a:spcPct val="90000"/>
                        </a:lnSpc>
                        <a:spcBef>
                          <a:spcPct val="0"/>
                        </a:spcBef>
                        <a:spcAft>
                          <a:spcPct val="20000"/>
                        </a:spcAft>
                        <a:buChar char="••"/>
                      </a:pPr>
                      <a:r>
                        <a:rPr lang="en-US" sz="2200" kern="1200" dirty="0" smtClean="0">
                          <a:solidFill>
                            <a:schemeClr val="tx1"/>
                          </a:solidFill>
                          <a:latin typeface="Arial" pitchFamily="34" charset="0"/>
                          <a:cs typeface="Arial" pitchFamily="34" charset="0"/>
                        </a:rPr>
                        <a:t>Only used if new system</a:t>
                      </a:r>
                      <a:r>
                        <a:rPr lang="en-US" sz="2200" kern="1200" baseline="0" dirty="0" smtClean="0">
                          <a:solidFill>
                            <a:schemeClr val="tx1"/>
                          </a:solidFill>
                          <a:latin typeface="Arial" pitchFamily="34" charset="0"/>
                          <a:cs typeface="Arial" pitchFamily="34" charset="0"/>
                        </a:rPr>
                        <a:t> </a:t>
                      </a:r>
                      <a:r>
                        <a:rPr lang="en-US" sz="2200" kern="1200" dirty="0" smtClean="0">
                          <a:solidFill>
                            <a:schemeClr val="tx1"/>
                          </a:solidFill>
                          <a:latin typeface="Arial" pitchFamily="34" charset="0"/>
                          <a:cs typeface="Arial" pitchFamily="34" charset="0"/>
                        </a:rPr>
                        <a:t>not vital to company operations</a:t>
                      </a:r>
                    </a:p>
                  </a:txBody>
                  <a:tcPr marL="91432" marR="91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mtClean="0">
                <a:latin typeface="Arial" charset="0"/>
                <a:cs typeface="Arial" charset="0"/>
              </a:rPr>
              <a:t>Design and Implementation for the Five Components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57347" name="Picture 2"/>
          <p:cNvPicPr>
            <a:picLocks noChangeAspect="1" noChangeArrowheads="1"/>
          </p:cNvPicPr>
          <p:nvPr/>
        </p:nvPicPr>
        <p:blipFill>
          <a:blip r:embed="rId3" cstate="print"/>
          <a:srcRect/>
          <a:stretch>
            <a:fillRect/>
          </a:stretch>
        </p:blipFill>
        <p:spPr bwMode="auto">
          <a:xfrm>
            <a:off x="838200" y="1581150"/>
            <a:ext cx="7700963" cy="398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ChangeAspect="1" noChangeArrowheads="1"/>
          </p:cNvPicPr>
          <p:nvPr/>
        </p:nvPicPr>
        <p:blipFill>
          <a:blip r:embed="rId3" cstate="print"/>
          <a:srcRect/>
          <a:stretch>
            <a:fillRect/>
          </a:stretch>
        </p:blipFill>
        <p:spPr bwMode="auto">
          <a:xfrm>
            <a:off x="1185863" y="1516063"/>
            <a:ext cx="6815137" cy="4122737"/>
          </a:xfrm>
          <a:prstGeom prst="rect">
            <a:avLst/>
          </a:prstGeom>
          <a:noFill/>
          <a:ln w="9525">
            <a:noFill/>
            <a:miter lim="800000"/>
            <a:headEnd/>
            <a:tailEnd/>
          </a:ln>
        </p:spPr>
      </p:pic>
      <p:sp>
        <p:nvSpPr>
          <p:cNvPr id="59394" name="Title 3"/>
          <p:cNvSpPr>
            <a:spLocks noGrp="1"/>
          </p:cNvSpPr>
          <p:nvPr>
            <p:ph type="title"/>
          </p:nvPr>
        </p:nvSpPr>
        <p:spPr/>
        <p:txBody>
          <a:bodyPr/>
          <a:lstStyle/>
          <a:p>
            <a:pPr marL="739775" indent="-739775"/>
            <a:r>
              <a:rPr lang="en-US" smtClean="0">
                <a:latin typeface="Arial" charset="0"/>
                <a:cs typeface="Arial" charset="0"/>
              </a:rPr>
              <a:t>Q8: What are the Tasks for System</a:t>
            </a:r>
            <a:br>
              <a:rPr lang="en-US" smtClean="0">
                <a:latin typeface="Arial" charset="0"/>
                <a:cs typeface="Arial" charset="0"/>
              </a:rPr>
            </a:br>
            <a:r>
              <a:rPr lang="en-US" smtClean="0">
                <a:latin typeface="Arial" charset="0"/>
                <a:cs typeface="Arial" charset="0"/>
              </a:rPr>
              <a:t>Maintenance?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6" name="TextBox 5"/>
          <p:cNvSpPr txBox="1"/>
          <p:nvPr/>
        </p:nvSpPr>
        <p:spPr>
          <a:xfrm>
            <a:off x="4525963" y="4343400"/>
            <a:ext cx="4016375" cy="1016000"/>
          </a:xfrm>
          <a:prstGeom prst="rect">
            <a:avLst/>
          </a:prstGeom>
          <a:solidFill>
            <a:schemeClr val="accent2"/>
          </a:solidFill>
          <a:ln>
            <a:solidFill>
              <a:schemeClr val="accent1">
                <a:lumMod val="90000"/>
                <a:lumOff val="10000"/>
              </a:schemeClr>
            </a:solidFill>
          </a:ln>
        </p:spPr>
        <p:txBody>
          <a:bodyPr>
            <a:spAutoFit/>
          </a:bodyPr>
          <a:lstStyle/>
          <a:p>
            <a:pPr fontAlgn="auto">
              <a:spcBef>
                <a:spcPts val="0"/>
              </a:spcBef>
              <a:spcAft>
                <a:spcPts val="0"/>
              </a:spcAft>
              <a:defRPr/>
            </a:pPr>
            <a:r>
              <a:rPr lang="en-US" sz="2000" b="1" i="1" dirty="0">
                <a:latin typeface="Arial" pitchFamily="34" charset="0"/>
                <a:cs typeface="Arial" pitchFamily="34" charset="0"/>
              </a:rPr>
              <a:t>Failure</a:t>
            </a:r>
            <a:r>
              <a:rPr lang="en-US" sz="2000" b="1" dirty="0">
                <a:latin typeface="Arial" pitchFamily="34" charset="0"/>
                <a:cs typeface="Arial" pitchFamily="34" charset="0"/>
              </a:rPr>
              <a:t> is a difference between what system does and what it is supposed to do.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2"/>
          <p:cNvSpPr>
            <a:spLocks noGrp="1"/>
          </p:cNvSpPr>
          <p:nvPr>
            <p:ph type="title"/>
          </p:nvPr>
        </p:nvSpPr>
        <p:spPr>
          <a:xfrm>
            <a:off x="822325" y="365125"/>
            <a:ext cx="7521575" cy="1006475"/>
          </a:xfrm>
        </p:spPr>
        <p:txBody>
          <a:bodyPr/>
          <a:lstStyle/>
          <a:p>
            <a:pPr marL="739775" indent="-739775"/>
            <a:r>
              <a:rPr lang="en-US" smtClean="0">
                <a:latin typeface="Arial" charset="0"/>
                <a:cs typeface="Arial" charset="0"/>
              </a:rPr>
              <a:t>Q9: What Are Some of the Problems with the SDLC?</a:t>
            </a:r>
          </a:p>
        </p:txBody>
      </p:sp>
      <p:sp>
        <p:nvSpPr>
          <p:cNvPr id="110597"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sp>
        <p:nvSpPr>
          <p:cNvPr id="2" name="Content Placeholder 1"/>
          <p:cNvSpPr>
            <a:spLocks noGrp="1"/>
          </p:cNvSpPr>
          <p:nvPr>
            <p:ph idx="1"/>
          </p:nvPr>
        </p:nvSpPr>
        <p:spPr>
          <a:xfrm>
            <a:off x="822325" y="1550988"/>
            <a:ext cx="7521575" cy="3783012"/>
          </a:xfrm>
        </p:spPr>
        <p:txBody>
          <a:bodyPr/>
          <a:lstStyle/>
          <a:p>
            <a:pPr marL="0" indent="0">
              <a:buFont typeface="Arial" charset="0"/>
              <a:buNone/>
            </a:pPr>
            <a:r>
              <a:rPr lang="en-US" sz="2400" smtClean="0">
                <a:solidFill>
                  <a:schemeClr val="tx2"/>
                </a:solidFill>
                <a:latin typeface="Arial" charset="0"/>
                <a:cs typeface="Arial" charset="0"/>
                <a:hlinkClick r:id="rId2"/>
              </a:rPr>
              <a:t>SDLC Waterfall Method</a:t>
            </a:r>
            <a:endParaRPr lang="en-US" sz="2400" smtClean="0">
              <a:solidFill>
                <a:schemeClr val="tx2"/>
              </a:solidFill>
              <a:latin typeface="Arial" charset="0"/>
              <a:cs typeface="Arial" charset="0"/>
            </a:endParaRPr>
          </a:p>
          <a:p>
            <a:pPr marL="0" indent="0">
              <a:buFont typeface="Arial" charset="0"/>
              <a:buChar char="•"/>
            </a:pPr>
            <a:r>
              <a:rPr lang="en-US" sz="2400" smtClean="0">
                <a:latin typeface="Arial" charset="0"/>
                <a:cs typeface="Arial" charset="0"/>
              </a:rPr>
              <a:t>Requirements documentation difficulty</a:t>
            </a:r>
          </a:p>
          <a:p>
            <a:pPr lvl="2">
              <a:lnSpc>
                <a:spcPct val="90000"/>
              </a:lnSpc>
              <a:spcAft>
                <a:spcPct val="15000"/>
              </a:spcAft>
            </a:pPr>
            <a:r>
              <a:rPr lang="en-US" sz="2400" smtClean="0">
                <a:latin typeface="Arial" charset="0"/>
                <a:cs typeface="Arial" charset="0"/>
              </a:rPr>
              <a:t>Business requirements change</a:t>
            </a:r>
          </a:p>
          <a:p>
            <a:pPr lvl="2">
              <a:lnSpc>
                <a:spcPct val="90000"/>
              </a:lnSpc>
              <a:spcAft>
                <a:spcPct val="15000"/>
              </a:spcAft>
            </a:pPr>
            <a:r>
              <a:rPr lang="en-US" sz="2400" smtClean="0">
                <a:latin typeface="Arial" charset="0"/>
                <a:cs typeface="Arial" charset="0"/>
              </a:rPr>
              <a:t>“</a:t>
            </a:r>
            <a:r>
              <a:rPr lang="en-US" sz="2400" smtClean="0">
                <a:latin typeface="Arial" charset="0"/>
                <a:cs typeface="Arial" charset="0"/>
                <a:hlinkClick r:id="rId3"/>
              </a:rPr>
              <a:t>Analysis paralysis</a:t>
            </a:r>
            <a:r>
              <a:rPr lang="en-US" sz="2400" smtClean="0">
                <a:latin typeface="Arial" charset="0"/>
                <a:cs typeface="Arial" charset="0"/>
              </a:rPr>
              <a:t>” – projects spend so much time on documentation it hampers progress</a:t>
            </a:r>
          </a:p>
          <a:p>
            <a:pPr marL="0" indent="0">
              <a:buFont typeface="Arial" charset="0"/>
              <a:buChar char="•"/>
            </a:pPr>
            <a:r>
              <a:rPr lang="en-US" sz="2400" smtClean="0">
                <a:latin typeface="Arial" charset="0"/>
                <a:cs typeface="Arial" charset="0"/>
              </a:rPr>
              <a:t>Scheduling and budgeting difficulties</a:t>
            </a:r>
          </a:p>
          <a:p>
            <a:pPr lvl="2">
              <a:lnSpc>
                <a:spcPct val="90000"/>
              </a:lnSpc>
              <a:spcAft>
                <a:spcPct val="15000"/>
              </a:spcAft>
            </a:pPr>
            <a:r>
              <a:rPr lang="en-US" sz="2400" smtClean="0">
                <a:latin typeface="Arial" charset="0"/>
                <a:cs typeface="Arial" charset="0"/>
              </a:rPr>
              <a:t>Time and cost estimates for large project way off</a:t>
            </a:r>
          </a:p>
          <a:p>
            <a:pPr lvl="2">
              <a:lnSpc>
                <a:spcPct val="90000"/>
              </a:lnSpc>
              <a:spcAft>
                <a:spcPct val="15000"/>
              </a:spcAft>
            </a:pPr>
            <a:r>
              <a:rPr lang="en-US" sz="2400" smtClean="0">
                <a:latin typeface="Arial" charset="0"/>
                <a:cs typeface="Arial" charset="0"/>
              </a:rPr>
              <a:t>People who make initial estimates know little about how long it will take or cost </a:t>
            </a:r>
          </a:p>
          <a:p>
            <a:pPr marL="0" indent="0">
              <a:buFont typeface="Arial" charset="0"/>
              <a:buChar char="•"/>
            </a:pPr>
            <a:endParaRPr lang="en-US" sz="2400" smtClean="0">
              <a:latin typeface="Arial" charset="0"/>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u="sng" smtClean="0">
                <a:latin typeface="Arial" charset="0"/>
                <a:cs typeface="Arial" charset="0"/>
              </a:rPr>
              <a:t>SDLC Waterfall Method</a:t>
            </a:r>
            <a:endParaRPr lang="en-US" smtClean="0">
              <a:latin typeface="Arial" charset="0"/>
              <a:cs typeface="Arial" charset="0"/>
            </a:endParaRP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62467" name="Picture 2"/>
          <p:cNvPicPr>
            <a:picLocks noChangeAspect="1" noChangeArrowheads="1"/>
          </p:cNvPicPr>
          <p:nvPr/>
        </p:nvPicPr>
        <p:blipFill>
          <a:blip r:embed="rId3" cstate="print"/>
          <a:srcRect/>
          <a:stretch>
            <a:fillRect/>
          </a:stretch>
        </p:blipFill>
        <p:spPr bwMode="auto">
          <a:xfrm>
            <a:off x="1128713" y="1600200"/>
            <a:ext cx="6948487" cy="405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AutoShape 2"/>
          <p:cNvSpPr>
            <a:spLocks noGrp="1" noChangeArrowheads="1"/>
          </p:cNvSpPr>
          <p:nvPr>
            <p:ph type="title"/>
          </p:nvPr>
        </p:nvSpPr>
        <p:spPr>
          <a:xfrm>
            <a:off x="822325" y="365125"/>
            <a:ext cx="7521575" cy="1006475"/>
          </a:xfrm>
        </p:spPr>
        <p:txBody>
          <a:bodyPr/>
          <a:lstStyle/>
          <a:p>
            <a:pPr marL="115888"/>
            <a:r>
              <a:rPr lang="en-US" smtClean="0">
                <a:latin typeface="Arial" charset="0"/>
                <a:cs typeface="Arial" charset="0"/>
              </a:rPr>
              <a:t>How Does the Knowledge In This Chapter Help You?</a:t>
            </a:r>
          </a:p>
        </p:txBody>
      </p:sp>
      <p:sp>
        <p:nvSpPr>
          <p:cNvPr id="112645"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sp>
        <p:nvSpPr>
          <p:cNvPr id="64515" name="Content Placeholder 1"/>
          <p:cNvSpPr>
            <a:spLocks noGrp="1"/>
          </p:cNvSpPr>
          <p:nvPr>
            <p:ph idx="1"/>
          </p:nvPr>
        </p:nvSpPr>
        <p:spPr>
          <a:xfrm>
            <a:off x="822325" y="1752600"/>
            <a:ext cx="7521575" cy="3276600"/>
          </a:xfrm>
        </p:spPr>
        <p:txBody>
          <a:bodyPr/>
          <a:lstStyle/>
          <a:p>
            <a:pPr lvl="1">
              <a:spcBef>
                <a:spcPts val="800"/>
              </a:spcBef>
              <a:buClrTx/>
              <a:buFont typeface="Arial" charset="0"/>
              <a:buChar char="•"/>
            </a:pPr>
            <a:r>
              <a:rPr lang="en-US" dirty="0" smtClean="0">
                <a:latin typeface="Arial" charset="0"/>
                <a:cs typeface="Arial" charset="0"/>
              </a:rPr>
              <a:t>Someday, you will be running a business unit or a department or a project that needs to develop an information system.  </a:t>
            </a:r>
          </a:p>
          <a:p>
            <a:pPr lvl="1">
              <a:spcBef>
                <a:spcPts val="800"/>
              </a:spcBef>
              <a:buClrTx/>
              <a:buFont typeface="Arial" charset="0"/>
              <a:buChar char="•"/>
            </a:pPr>
            <a:r>
              <a:rPr lang="en-US" dirty="0" smtClean="0">
                <a:latin typeface="Arial" charset="0"/>
                <a:cs typeface="Arial" charset="0"/>
              </a:rPr>
              <a:t>You need to know how to proceed.</a:t>
            </a:r>
          </a:p>
          <a:p>
            <a:pPr lvl="1">
              <a:spcBef>
                <a:spcPts val="800"/>
              </a:spcBef>
              <a:buClrTx/>
              <a:buFont typeface="Arial" charset="0"/>
              <a:buChar char="•"/>
            </a:pPr>
            <a:r>
              <a:rPr lang="en-US" dirty="0" smtClean="0">
                <a:latin typeface="Arial" charset="0"/>
                <a:cs typeface="Arial" charset="0"/>
              </a:rPr>
              <a:t>Knowledge of this chapter will get you started on right path.</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AutoShape 2"/>
          <p:cNvSpPr>
            <a:spLocks noGrp="1" noChangeArrowheads="1"/>
          </p:cNvSpPr>
          <p:nvPr>
            <p:ph type="title"/>
          </p:nvPr>
        </p:nvSpPr>
        <p:spPr/>
        <p:txBody>
          <a:bodyPr/>
          <a:lstStyle/>
          <a:p>
            <a:r>
              <a:rPr lang="en-US" smtClean="0">
                <a:latin typeface="Arial" charset="0"/>
                <a:cs typeface="Arial" charset="0"/>
              </a:rPr>
              <a:t>Ethics Guide: Estimation Ethics</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p>
        </p:txBody>
      </p:sp>
      <p:sp>
        <p:nvSpPr>
          <p:cNvPr id="3" name="Content Placeholder 2"/>
          <p:cNvSpPr>
            <a:spLocks noGrp="1"/>
          </p:cNvSpPr>
          <p:nvPr>
            <p:ph idx="4294967295"/>
          </p:nvPr>
        </p:nvSpPr>
        <p:spPr>
          <a:xfrm>
            <a:off x="838200" y="1577975"/>
            <a:ext cx="7521575" cy="3375025"/>
          </a:xfrm>
        </p:spPr>
        <p:txBody>
          <a:bodyPr/>
          <a:lstStyle/>
          <a:p>
            <a:pPr marL="296863" indent="-296863">
              <a:buFont typeface="Arial" pitchFamily="34" charset="0"/>
              <a:buChar char="•"/>
              <a:defRPr/>
            </a:pPr>
            <a:r>
              <a:rPr lang="en-US" dirty="0"/>
              <a:t>Estimating is just “theory.” Average of many people’s guesses</a:t>
            </a:r>
          </a:p>
          <a:p>
            <a:pPr marL="296863" indent="-296863">
              <a:buFont typeface="Arial" pitchFamily="34" charset="0"/>
              <a:buChar char="•"/>
              <a:defRPr/>
            </a:pPr>
            <a:r>
              <a:rPr lang="en-US" dirty="0" smtClean="0"/>
              <a:t>Buy-in game</a:t>
            </a:r>
          </a:p>
          <a:p>
            <a:pPr marL="296863" indent="-296863">
              <a:buFont typeface="Arial" pitchFamily="34" charset="0"/>
              <a:buChar char="•"/>
              <a:defRPr/>
            </a:pPr>
            <a:r>
              <a:rPr lang="en-US" dirty="0"/>
              <a:t>Projects start with </a:t>
            </a:r>
            <a:r>
              <a:rPr lang="en-US" dirty="0" smtClean="0"/>
              <a:t>overly optimistic </a:t>
            </a:r>
            <a:r>
              <a:rPr lang="en-US" dirty="0"/>
              <a:t>schedules and </a:t>
            </a:r>
            <a:r>
              <a:rPr lang="en-US" dirty="0" smtClean="0"/>
              <a:t>cost estimates</a:t>
            </a:r>
          </a:p>
          <a:p>
            <a:pPr marL="296863" indent="-296863">
              <a:buFont typeface="Arial" pitchFamily="34" charset="0"/>
              <a:buChar char="•"/>
              <a:defRPr/>
            </a:pPr>
            <a:r>
              <a:rPr lang="en-US" dirty="0"/>
              <a:t>At what point is a buy-in within accepted boundaries of </a:t>
            </a:r>
            <a:r>
              <a:rPr lang="en-US" dirty="0" smtClean="0"/>
              <a:t>conduct?</a:t>
            </a:r>
          </a:p>
          <a:p>
            <a:pPr marL="457200" indent="-457200">
              <a:buFont typeface="Arial" pitchFamily="34" charset="0"/>
              <a:buChar char="•"/>
              <a:defRPr/>
            </a:pPr>
            <a:endParaRPr lang="en-US" dirty="0"/>
          </a:p>
        </p:txBody>
      </p:sp>
      <p:sp>
        <p:nvSpPr>
          <p:cNvPr id="66564" name="Rectangle 3"/>
          <p:cNvSpPr>
            <a:spLocks noChangeArrowheads="1"/>
          </p:cNvSpPr>
          <p:nvPr/>
        </p:nvSpPr>
        <p:spPr bwMode="auto">
          <a:xfrm>
            <a:off x="2286000" y="3105150"/>
            <a:ext cx="4572000" cy="369888"/>
          </a:xfrm>
          <a:prstGeom prst="rect">
            <a:avLst/>
          </a:prstGeom>
          <a:noFill/>
          <a:ln w="9525">
            <a:noFill/>
            <a:miter lim="800000"/>
            <a:headEnd/>
            <a:tailEnd/>
          </a:ln>
        </p:spPr>
        <p:txBody>
          <a:bodyPr>
            <a:spAutoFit/>
          </a:bodyPr>
          <a:lstStyle/>
          <a:p>
            <a:endParaRPr lang="en-US">
              <a:latin typeface="Franklin Gothic Book"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AutoShap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Ethics Guide: Estimation Ethics</a:t>
            </a:r>
          </a:p>
        </p:txBody>
      </p:sp>
      <p:sp>
        <p:nvSpPr>
          <p:cNvPr id="114693"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sp>
        <p:nvSpPr>
          <p:cNvPr id="3" name="Content Placeholder 2"/>
          <p:cNvSpPr>
            <a:spLocks noGrp="1"/>
          </p:cNvSpPr>
          <p:nvPr>
            <p:ph idx="1"/>
          </p:nvPr>
        </p:nvSpPr>
        <p:spPr>
          <a:xfrm>
            <a:off x="822325" y="1550988"/>
            <a:ext cx="7521575" cy="3859212"/>
          </a:xfrm>
        </p:spPr>
        <p:txBody>
          <a:bodyPr/>
          <a:lstStyle/>
          <a:p>
            <a:pPr marL="233363" indent="-233363">
              <a:buFont typeface="Arial" charset="0"/>
              <a:buChar char="•"/>
            </a:pPr>
            <a:r>
              <a:rPr lang="en-US" sz="2400" dirty="0" smtClean="0">
                <a:latin typeface="Arial" charset="0"/>
                <a:cs typeface="Arial" charset="0"/>
              </a:rPr>
              <a:t>Contractor agrees to produce system for less than what will really be required</a:t>
            </a:r>
          </a:p>
          <a:p>
            <a:pPr lvl="2">
              <a:lnSpc>
                <a:spcPct val="90000"/>
              </a:lnSpc>
            </a:pPr>
            <a:r>
              <a:rPr lang="en-US" sz="2000" dirty="0" smtClean="0">
                <a:latin typeface="Arial" charset="0"/>
                <a:cs typeface="Arial" charset="0"/>
              </a:rPr>
              <a:t>Time and materials contract</a:t>
            </a:r>
          </a:p>
          <a:p>
            <a:pPr lvl="2">
              <a:lnSpc>
                <a:spcPct val="90000"/>
              </a:lnSpc>
            </a:pPr>
            <a:r>
              <a:rPr lang="en-US" sz="2000" dirty="0" smtClean="0">
                <a:latin typeface="Arial" charset="0"/>
                <a:cs typeface="Arial" charset="0"/>
              </a:rPr>
              <a:t>Fixed-cost contracts</a:t>
            </a:r>
          </a:p>
          <a:p>
            <a:pPr marL="233363" indent="-233363">
              <a:buFont typeface="Arial" charset="0"/>
              <a:buChar char="•"/>
            </a:pPr>
            <a:r>
              <a:rPr lang="en-US" sz="2400" dirty="0" smtClean="0">
                <a:latin typeface="Arial" charset="0"/>
                <a:cs typeface="Arial" charset="0"/>
              </a:rPr>
              <a:t>In-house projects are often started with buy-ins</a:t>
            </a:r>
          </a:p>
          <a:p>
            <a:pPr lvl="2">
              <a:lnSpc>
                <a:spcPct val="90000"/>
              </a:lnSpc>
            </a:pPr>
            <a:r>
              <a:rPr lang="en-US" sz="2000" dirty="0" smtClean="0">
                <a:latin typeface="Arial" charset="0"/>
                <a:cs typeface="Arial" charset="0"/>
              </a:rPr>
              <a:t>Projects often start with hopes of more money later.</a:t>
            </a:r>
          </a:p>
          <a:p>
            <a:pPr lvl="2">
              <a:lnSpc>
                <a:spcPct val="90000"/>
              </a:lnSpc>
            </a:pPr>
            <a:r>
              <a:rPr lang="en-US" sz="2000" dirty="0" smtClean="0">
                <a:latin typeface="Arial" charset="0"/>
                <a:cs typeface="Arial" charset="0"/>
              </a:rPr>
              <a:t>Team members disagree about costs. Do you report it? </a:t>
            </a:r>
          </a:p>
          <a:p>
            <a:pPr lvl="2">
              <a:lnSpc>
                <a:spcPct val="90000"/>
              </a:lnSpc>
            </a:pPr>
            <a:r>
              <a:rPr lang="en-US" sz="2000" dirty="0" smtClean="0">
                <a:latin typeface="Arial" charset="0"/>
                <a:cs typeface="Arial" charset="0"/>
              </a:rPr>
              <a:t>Not all costs included in initial estimates. Report it?</a:t>
            </a:r>
          </a:p>
          <a:p>
            <a:pPr marL="233363" indent="-233363">
              <a:buFont typeface="Arial" charset="0"/>
              <a:buChar char="•"/>
            </a:pPr>
            <a:r>
              <a:rPr lang="en-US" sz="2400" b="1" dirty="0" smtClean="0">
                <a:latin typeface="Arial" charset="0"/>
                <a:cs typeface="Arial" charset="0"/>
              </a:rPr>
              <a:t>Do you buy-in on project schedule if you can’t make that schedule?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822325" y="365125"/>
            <a:ext cx="7521575" cy="1006475"/>
          </a:xfrm>
        </p:spPr>
        <p:txBody>
          <a:bodyPr/>
          <a:lstStyle/>
          <a:p>
            <a:r>
              <a:rPr lang="en-US" smtClean="0">
                <a:latin typeface="Arial" charset="0"/>
                <a:cs typeface="Arial" charset="0"/>
              </a:rPr>
              <a:t>Guide: The Real  Estimation Process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70659" name="Content Placeholder 3"/>
          <p:cNvSpPr>
            <a:spLocks noGrp="1"/>
          </p:cNvSpPr>
          <p:nvPr>
            <p:ph idx="1"/>
          </p:nvPr>
        </p:nvSpPr>
        <p:spPr>
          <a:xfrm>
            <a:off x="822325" y="1627188"/>
            <a:ext cx="7521575" cy="3249612"/>
          </a:xfrm>
        </p:spPr>
        <p:txBody>
          <a:bodyPr/>
          <a:lstStyle/>
          <a:p>
            <a:pPr marL="233363" indent="-233363">
              <a:buFont typeface="Arial" charset="0"/>
              <a:buChar char="•"/>
            </a:pPr>
            <a:r>
              <a:rPr lang="en-US" dirty="0" smtClean="0">
                <a:latin typeface="Arial" charset="0"/>
                <a:cs typeface="Arial" charset="0"/>
              </a:rPr>
              <a:t>Software developers are optimists. </a:t>
            </a:r>
          </a:p>
          <a:p>
            <a:pPr marL="233363" indent="-233363">
              <a:buFont typeface="Arial" charset="0"/>
              <a:buChar char="•"/>
            </a:pPr>
            <a:r>
              <a:rPr lang="en-US" dirty="0" smtClean="0">
                <a:latin typeface="Arial" charset="0"/>
                <a:cs typeface="Arial" charset="0"/>
              </a:rPr>
              <a:t>People can’t work all the time. </a:t>
            </a:r>
          </a:p>
          <a:p>
            <a:pPr marL="233363" indent="-233363">
              <a:buFont typeface="Arial" charset="0"/>
              <a:buChar char="•"/>
            </a:pPr>
            <a:r>
              <a:rPr lang="en-US" dirty="0" smtClean="0">
                <a:latin typeface="Arial" charset="0"/>
                <a:cs typeface="Arial" charset="0"/>
              </a:rPr>
              <a:t> Apply a factor like 0.6 to compute number of effective labor hours for each employee.	</a:t>
            </a:r>
          </a:p>
          <a:p>
            <a:pPr marL="233363" indent="-233363">
              <a:buFont typeface="Arial" charset="0"/>
              <a:buChar char="•"/>
            </a:pPr>
            <a:r>
              <a:rPr lang="en-US" dirty="0" smtClean="0">
                <a:latin typeface="Arial" charset="0"/>
                <a:cs typeface="Arial" charset="0"/>
              </a:rPr>
              <a:t>Be aware of consequences of negotiating a schedule.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822325" y="365125"/>
            <a:ext cx="7521575" cy="1006475"/>
          </a:xfrm>
        </p:spPr>
        <p:txBody>
          <a:bodyPr/>
          <a:lstStyle/>
          <a:p>
            <a:r>
              <a:rPr lang="en-US" smtClean="0">
                <a:latin typeface="Arial" charset="0"/>
                <a:cs typeface="Arial" charset="0"/>
              </a:rPr>
              <a:t>Q1: What is Systems Development?</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11267" name="Content Placeholder 3"/>
          <p:cNvSpPr>
            <a:spLocks noGrp="1"/>
          </p:cNvSpPr>
          <p:nvPr>
            <p:ph idx="1"/>
          </p:nvPr>
        </p:nvSpPr>
        <p:spPr>
          <a:xfrm>
            <a:off x="762000" y="1589088"/>
            <a:ext cx="7521575" cy="3821112"/>
          </a:xfrm>
        </p:spPr>
        <p:txBody>
          <a:bodyPr/>
          <a:lstStyle/>
          <a:p>
            <a:pPr>
              <a:buFont typeface="Arial" charset="0"/>
              <a:buChar char="•"/>
            </a:pPr>
            <a:r>
              <a:rPr lang="en-US" sz="2400" b="1" dirty="0" smtClean="0">
                <a:latin typeface="Arial" charset="0"/>
                <a:cs typeface="Arial" charset="0"/>
              </a:rPr>
              <a:t>Process of creating and maintaining information systems</a:t>
            </a:r>
          </a:p>
          <a:p>
            <a:pPr>
              <a:buFont typeface="Arial" charset="0"/>
              <a:buChar char="•"/>
            </a:pPr>
            <a:endParaRPr lang="en-US" sz="2400" dirty="0" smtClean="0">
              <a:latin typeface="Arial" charset="0"/>
              <a:cs typeface="Arial" charset="0"/>
            </a:endParaRPr>
          </a:p>
          <a:p>
            <a:pPr>
              <a:buFont typeface="Arial" charset="0"/>
              <a:buChar char="•"/>
            </a:pPr>
            <a:endParaRPr lang="en-US" sz="2400" dirty="0" smtClean="0">
              <a:latin typeface="Arial" charset="0"/>
              <a:cs typeface="Arial" charset="0"/>
            </a:endParaRPr>
          </a:p>
          <a:p>
            <a:pPr>
              <a:buFont typeface="Arial" charset="0"/>
              <a:buChar char="•"/>
            </a:pPr>
            <a:r>
              <a:rPr lang="en-US" sz="2400" dirty="0" smtClean="0">
                <a:latin typeface="Arial" charset="0"/>
                <a:cs typeface="Arial" charset="0"/>
              </a:rPr>
              <a:t>Requires</a:t>
            </a:r>
          </a:p>
          <a:p>
            <a:pPr lvl="2">
              <a:spcBef>
                <a:spcPct val="0"/>
              </a:spcBef>
            </a:pPr>
            <a:r>
              <a:rPr lang="en-US" sz="2400" dirty="0" smtClean="0">
                <a:latin typeface="Arial" charset="0"/>
                <a:cs typeface="Arial" charset="0"/>
              </a:rPr>
              <a:t>Establishing system goals </a:t>
            </a:r>
          </a:p>
          <a:p>
            <a:pPr lvl="2">
              <a:spcBef>
                <a:spcPct val="0"/>
              </a:spcBef>
            </a:pPr>
            <a:r>
              <a:rPr lang="en-US" sz="2400" dirty="0" smtClean="0">
                <a:latin typeface="Arial" charset="0"/>
                <a:cs typeface="Arial" charset="0"/>
              </a:rPr>
              <a:t>Setting up the project</a:t>
            </a:r>
          </a:p>
          <a:p>
            <a:pPr lvl="2">
              <a:spcBef>
                <a:spcPct val="0"/>
              </a:spcBef>
            </a:pPr>
            <a:r>
              <a:rPr lang="en-US" sz="2400" dirty="0" smtClean="0">
                <a:latin typeface="Arial" charset="0"/>
                <a:cs typeface="Arial" charset="0"/>
              </a:rPr>
              <a:t>Determining requirements </a:t>
            </a:r>
          </a:p>
          <a:p>
            <a:pPr lvl="2">
              <a:spcBef>
                <a:spcPct val="0"/>
              </a:spcBef>
            </a:pPr>
            <a:r>
              <a:rPr lang="en-US" sz="2400" dirty="0" smtClean="0">
                <a:latin typeface="Arial" charset="0"/>
                <a:cs typeface="Arial" charset="0"/>
              </a:rPr>
              <a:t>Business knowledge and management skill</a:t>
            </a:r>
          </a:p>
        </p:txBody>
      </p:sp>
      <p:pic>
        <p:nvPicPr>
          <p:cNvPr id="11268" name="Picture 2"/>
          <p:cNvPicPr>
            <a:picLocks noChangeAspect="1" noChangeArrowheads="1"/>
          </p:cNvPicPr>
          <p:nvPr/>
        </p:nvPicPr>
        <p:blipFill>
          <a:blip r:embed="rId2" cstate="print"/>
          <a:srcRect/>
          <a:stretch>
            <a:fillRect/>
          </a:stretch>
        </p:blipFill>
        <p:spPr bwMode="auto">
          <a:xfrm>
            <a:off x="2343150" y="2057400"/>
            <a:ext cx="5629275"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822325" y="365125"/>
            <a:ext cx="7521575" cy="1006475"/>
          </a:xfrm>
        </p:spPr>
        <p:txBody>
          <a:bodyPr/>
          <a:lstStyle/>
          <a:p>
            <a:r>
              <a:rPr lang="en-US" smtClean="0">
                <a:latin typeface="Arial" charset="0"/>
                <a:cs typeface="Arial" charset="0"/>
              </a:rPr>
              <a:t>Active Review</a:t>
            </a:r>
          </a:p>
        </p:txBody>
      </p:sp>
      <p:sp>
        <p:nvSpPr>
          <p:cNvPr id="5" name="Content Placeholder 1"/>
          <p:cNvSpPr>
            <a:spLocks noGrp="1"/>
          </p:cNvSpPr>
          <p:nvPr>
            <p:ph idx="1"/>
          </p:nvPr>
        </p:nvSpPr>
        <p:spPr>
          <a:xfrm>
            <a:off x="822325" y="1449388"/>
            <a:ext cx="7521575" cy="4418012"/>
          </a:xfrm>
        </p:spPr>
        <p:txBody>
          <a:bodyPr>
            <a:normAutofit lnSpcReduction="10000"/>
          </a:bodyPr>
          <a:lstStyle/>
          <a:p>
            <a:pPr marL="579438" indent="-579438">
              <a:buFont typeface="Arial" pitchFamily="34" charset="0"/>
              <a:buNone/>
              <a:defRPr/>
            </a:pPr>
            <a:r>
              <a:rPr lang="en-US" sz="2400" dirty="0"/>
              <a:t>Q1: What is systems development?</a:t>
            </a:r>
          </a:p>
          <a:p>
            <a:pPr marL="579438" indent="-579438">
              <a:buFont typeface="Arial" pitchFamily="34" charset="0"/>
              <a:buNone/>
              <a:defRPr/>
            </a:pPr>
            <a:r>
              <a:rPr lang="en-US" sz="2400" dirty="0"/>
              <a:t>Q2: Why is systems development difficult and risky?</a:t>
            </a:r>
          </a:p>
          <a:p>
            <a:pPr marL="579438" indent="-579438">
              <a:buFont typeface="Arial" pitchFamily="34" charset="0"/>
              <a:buNone/>
              <a:defRPr/>
            </a:pPr>
            <a:r>
              <a:rPr lang="en-US" sz="2400" dirty="0"/>
              <a:t>Q3: What are the five phases of the SDLC?</a:t>
            </a:r>
          </a:p>
          <a:p>
            <a:pPr marL="579438" indent="-579438">
              <a:buFont typeface="Arial" pitchFamily="34" charset="0"/>
              <a:buNone/>
              <a:defRPr/>
            </a:pPr>
            <a:r>
              <a:rPr lang="en-US" sz="2400" dirty="0"/>
              <a:t>Q4: How is system definition accomplished?</a:t>
            </a:r>
          </a:p>
          <a:p>
            <a:pPr marL="579438" indent="-579438">
              <a:buFont typeface="Arial" pitchFamily="34" charset="0"/>
              <a:buNone/>
              <a:defRPr/>
            </a:pPr>
            <a:r>
              <a:rPr lang="en-US" sz="2400" dirty="0"/>
              <a:t>Q5: What is the users’ role in the requirements phase?</a:t>
            </a:r>
          </a:p>
          <a:p>
            <a:pPr marL="579438" indent="-579438">
              <a:buFont typeface="Arial" pitchFamily="34" charset="0"/>
              <a:buNone/>
              <a:defRPr/>
            </a:pPr>
            <a:r>
              <a:rPr lang="en-US" sz="2400" dirty="0"/>
              <a:t>Q6: How are the five components designed?</a:t>
            </a:r>
          </a:p>
          <a:p>
            <a:pPr marL="579438" indent="-579438">
              <a:buFont typeface="Arial" pitchFamily="34" charset="0"/>
              <a:buNone/>
              <a:defRPr/>
            </a:pPr>
            <a:r>
              <a:rPr lang="en-US" sz="2400" dirty="0"/>
              <a:t>Q7: How is an information system implemented?</a:t>
            </a:r>
          </a:p>
          <a:p>
            <a:pPr marL="579438" indent="-579438">
              <a:buFont typeface="Arial" pitchFamily="34" charset="0"/>
              <a:buNone/>
              <a:defRPr/>
            </a:pPr>
            <a:r>
              <a:rPr lang="en-US" sz="2400" dirty="0"/>
              <a:t>Q8: What are the tasks for system maintenance?</a:t>
            </a:r>
          </a:p>
          <a:p>
            <a:pPr marL="579438" indent="-579438">
              <a:buFont typeface="Arial" pitchFamily="34" charset="0"/>
              <a:buNone/>
              <a:defRPr/>
            </a:pPr>
            <a:r>
              <a:rPr lang="en-US" sz="2400" dirty="0"/>
              <a:t>Q9: What are some of the problems with the SDLC</a:t>
            </a:r>
            <a:r>
              <a:rPr lang="en-US" sz="2400" dirty="0" smtClean="0"/>
              <a:t>?</a:t>
            </a:r>
            <a:endParaRPr lang="en-US" sz="2400" dirty="0"/>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AutoShap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Case Study 10: Cost of PRIDE</a:t>
            </a:r>
          </a:p>
        </p:txBody>
      </p:sp>
      <p:sp>
        <p:nvSpPr>
          <p:cNvPr id="115717"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sp>
        <p:nvSpPr>
          <p:cNvPr id="74755" name="Content Placeholder 1"/>
          <p:cNvSpPr>
            <a:spLocks noGrp="1"/>
          </p:cNvSpPr>
          <p:nvPr>
            <p:ph idx="1"/>
          </p:nvPr>
        </p:nvSpPr>
        <p:spPr>
          <a:xfrm>
            <a:off x="822325" y="1550988"/>
            <a:ext cx="7521575" cy="3554412"/>
          </a:xfrm>
        </p:spPr>
        <p:txBody>
          <a:bodyPr/>
          <a:lstStyle/>
          <a:p>
            <a:pPr marL="233363" indent="-233363">
              <a:buFont typeface="Arial" charset="0"/>
              <a:buChar char="•"/>
            </a:pPr>
            <a:r>
              <a:rPr lang="en-US" sz="2600" dirty="0" smtClean="0">
                <a:latin typeface="Arial" charset="0"/>
                <a:cs typeface="Arial" charset="0"/>
              </a:rPr>
              <a:t>Typical example of a new software venture  </a:t>
            </a:r>
          </a:p>
          <a:p>
            <a:pPr marL="233363" indent="-233363">
              <a:buFont typeface="Arial" charset="0"/>
              <a:buChar char="•"/>
            </a:pPr>
            <a:r>
              <a:rPr lang="en-US" sz="2600" dirty="0" smtClean="0">
                <a:latin typeface="Arial" charset="0"/>
                <a:cs typeface="Arial" charset="0"/>
              </a:rPr>
              <a:t>So focused on technology and making it work, they neglect to consider what will happen, longer term, if it is a success</a:t>
            </a:r>
          </a:p>
          <a:p>
            <a:pPr marL="233363" indent="-233363">
              <a:buFont typeface="Arial" charset="0"/>
              <a:buChar char="•"/>
            </a:pPr>
            <a:r>
              <a:rPr lang="en-US" sz="2600" dirty="0" smtClean="0">
                <a:latin typeface="Arial" charset="0"/>
                <a:cs typeface="Arial" charset="0"/>
              </a:rPr>
              <a:t>Some problem solutions involve staff training and procedures</a:t>
            </a:r>
          </a:p>
          <a:p>
            <a:pPr marL="233363" indent="-233363">
              <a:buFont typeface="Arial" charset="0"/>
              <a:buChar char="•"/>
            </a:pPr>
            <a:r>
              <a:rPr lang="en-US" sz="2600" dirty="0" smtClean="0">
                <a:latin typeface="Arial" charset="0"/>
                <a:cs typeface="Arial" charset="0"/>
              </a:rPr>
              <a:t>Longer term, Flores and his partners need a direction</a:t>
            </a:r>
            <a:r>
              <a:rPr lang="en-US" dirty="0" smtClean="0">
                <a:latin typeface="Arial" charset="0"/>
                <a:cs typeface="Arial" charset="0"/>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4"/>
          <p:cNvSpPr>
            <a:spLocks noGrp="1"/>
          </p:cNvSpPr>
          <p:nvPr>
            <p:ph type="title"/>
          </p:nvPr>
        </p:nvSpPr>
        <p:spPr/>
        <p:txBody>
          <a:bodyPr/>
          <a:lstStyle/>
          <a:p>
            <a:r>
              <a:rPr lang="en-US" smtClean="0">
                <a:latin typeface="Arial" charset="0"/>
                <a:cs typeface="Arial" charset="0"/>
              </a:rPr>
              <a:t>Sources of PRIDE Costs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76803" name="Picture 2"/>
          <p:cNvPicPr>
            <a:picLocks noChangeAspect="1" noChangeArrowheads="1"/>
          </p:cNvPicPr>
          <p:nvPr/>
        </p:nvPicPr>
        <p:blipFill>
          <a:blip r:embed="rId2" cstate="print"/>
          <a:srcRect/>
          <a:stretch>
            <a:fillRect/>
          </a:stretch>
        </p:blipFill>
        <p:spPr bwMode="auto">
          <a:xfrm>
            <a:off x="762000" y="1600200"/>
            <a:ext cx="7543800" cy="3989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disclaimer"/>
          <p:cNvPicPr>
            <a:picLocks noChangeAspect="1" noChangeArrowheads="1"/>
          </p:cNvPicPr>
          <p:nvPr/>
        </p:nvPicPr>
        <p:blipFill>
          <a:blip r:embed="rId2" cstate="print"/>
          <a:srcRect/>
          <a:stretch>
            <a:fillRect/>
          </a:stretch>
        </p:blipFill>
        <p:spPr bwMode="auto">
          <a:xfrm>
            <a:off x="762000" y="1447800"/>
            <a:ext cx="7467600" cy="22653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822325" y="365125"/>
            <a:ext cx="7521575" cy="1006475"/>
          </a:xfrm>
        </p:spPr>
        <p:txBody>
          <a:bodyPr/>
          <a:lstStyle/>
          <a:p>
            <a:pPr marL="739775" indent="-739775"/>
            <a:r>
              <a:rPr lang="en-US" smtClean="0">
                <a:latin typeface="Arial" charset="0"/>
                <a:cs typeface="Arial" charset="0"/>
              </a:rPr>
              <a:t>Q2: Why is Systems Development</a:t>
            </a:r>
            <a:br>
              <a:rPr lang="en-US" smtClean="0">
                <a:latin typeface="Arial" charset="0"/>
                <a:cs typeface="Arial" charset="0"/>
              </a:rPr>
            </a:br>
            <a:r>
              <a:rPr lang="en-US" smtClean="0">
                <a:latin typeface="Arial" charset="0"/>
                <a:cs typeface="Arial" charset="0"/>
              </a:rPr>
              <a:t>Difficult and Risky?</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12291" name="Content Placeholder 3"/>
          <p:cNvSpPr>
            <a:spLocks noGrp="1"/>
          </p:cNvSpPr>
          <p:nvPr>
            <p:ph idx="1"/>
          </p:nvPr>
        </p:nvSpPr>
        <p:spPr>
          <a:xfrm>
            <a:off x="838200" y="1600200"/>
            <a:ext cx="7521575" cy="3429000"/>
          </a:xfrm>
        </p:spPr>
        <p:txBody>
          <a:bodyPr/>
          <a:lstStyle/>
          <a:p>
            <a:pPr marL="233363" indent="-233363">
              <a:buFont typeface="Arial" charset="0"/>
              <a:buChar char="•"/>
            </a:pPr>
            <a:r>
              <a:rPr lang="en-US" dirty="0" smtClean="0">
                <a:latin typeface="Arial" charset="0"/>
                <a:cs typeface="Arial" charset="0"/>
              </a:rPr>
              <a:t>Many projects are never finished. Those that finish are often 200-300% over budget.</a:t>
            </a:r>
          </a:p>
          <a:p>
            <a:pPr marL="233363" indent="-233363">
              <a:buFont typeface="Arial" charset="0"/>
              <a:buChar char="•"/>
            </a:pPr>
            <a:r>
              <a:rPr lang="en-US" dirty="0" smtClean="0">
                <a:latin typeface="Arial" charset="0"/>
                <a:cs typeface="Arial" charset="0"/>
              </a:rPr>
              <a:t>Some projects finish within budget and schedule, but don't accomplish  goals.</a:t>
            </a:r>
          </a:p>
          <a:p>
            <a:pPr marL="233363" indent="-233363">
              <a:buFont typeface="Arial" charset="0"/>
              <a:buChar char="•"/>
            </a:pPr>
            <a:r>
              <a:rPr lang="en-US" dirty="0" smtClean="0">
                <a:latin typeface="Arial" charset="0"/>
                <a:cs typeface="Arial" charset="0"/>
              </a:rPr>
              <a:t>Even with competent people following an accepted methodology, the risk of failure is still high.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z="3000" smtClean="0">
                <a:latin typeface="Arial" charset="0"/>
                <a:cs typeface="Arial" charset="0"/>
              </a:rPr>
              <a:t>Major Challenges to System Development</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13315" name="Picture 2"/>
          <p:cNvPicPr>
            <a:picLocks noChangeAspect="1" noChangeArrowheads="1"/>
          </p:cNvPicPr>
          <p:nvPr/>
        </p:nvPicPr>
        <p:blipFill>
          <a:blip r:embed="rId3" cstate="print"/>
          <a:srcRect/>
          <a:stretch>
            <a:fillRect/>
          </a:stretch>
        </p:blipFill>
        <p:spPr bwMode="auto">
          <a:xfrm>
            <a:off x="762000" y="1524000"/>
            <a:ext cx="74676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p:cNvSpPr>
            <a:spLocks noGrp="1"/>
          </p:cNvSpPr>
          <p:nvPr>
            <p:ph type="title"/>
          </p:nvPr>
        </p:nvSpPr>
        <p:spPr>
          <a:xfrm>
            <a:off x="822325" y="365125"/>
            <a:ext cx="7521575" cy="1006475"/>
          </a:xfrm>
        </p:spPr>
        <p:txBody>
          <a:bodyPr/>
          <a:lstStyle/>
          <a:p>
            <a:r>
              <a:rPr lang="en-US" smtClean="0">
                <a:latin typeface="Arial" charset="0"/>
                <a:cs typeface="Arial" charset="0"/>
              </a:rPr>
              <a:t>Difficulty of Requirements Determination</a:t>
            </a:r>
          </a:p>
        </p:txBody>
      </p:sp>
      <p:sp>
        <p:nvSpPr>
          <p:cNvPr id="89093"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sp>
        <p:nvSpPr>
          <p:cNvPr id="2" name="Content Placeholder 1"/>
          <p:cNvSpPr>
            <a:spLocks noGrp="1"/>
          </p:cNvSpPr>
          <p:nvPr>
            <p:ph idx="1"/>
          </p:nvPr>
        </p:nvSpPr>
        <p:spPr>
          <a:xfrm>
            <a:off x="822325" y="1425575"/>
            <a:ext cx="7521575" cy="3908425"/>
          </a:xfrm>
        </p:spPr>
        <p:txBody>
          <a:bodyPr/>
          <a:lstStyle/>
          <a:p>
            <a:pPr marL="171450" lvl="1" indent="-171450" defTabSz="800100">
              <a:lnSpc>
                <a:spcPct val="90000"/>
              </a:lnSpc>
              <a:spcAft>
                <a:spcPct val="20000"/>
              </a:spcAft>
              <a:buFontTx/>
              <a:buChar char="••"/>
              <a:defRPr/>
            </a:pPr>
            <a:r>
              <a:rPr lang="en-US" sz="2200" dirty="0">
                <a:solidFill>
                  <a:schemeClr val="accent3">
                    <a:lumMod val="10000"/>
                  </a:schemeClr>
                </a:solidFill>
                <a:latin typeface="Franklin Gothic Medium" pitchFamily="34" charset="0"/>
              </a:rPr>
              <a:t>What specifically is system to do? </a:t>
            </a:r>
          </a:p>
          <a:p>
            <a:pPr marL="171450" lvl="1" indent="-171450" defTabSz="800100">
              <a:lnSpc>
                <a:spcPct val="90000"/>
              </a:lnSpc>
              <a:spcAft>
                <a:spcPct val="20000"/>
              </a:spcAft>
              <a:buFontTx/>
              <a:buChar char="••"/>
              <a:defRPr/>
            </a:pPr>
            <a:r>
              <a:rPr lang="en-US" sz="2200" dirty="0">
                <a:solidFill>
                  <a:schemeClr val="accent3">
                    <a:lumMod val="10000"/>
                  </a:schemeClr>
                </a:solidFill>
                <a:latin typeface="Franklin Gothic Medium" pitchFamily="34" charset="0"/>
              </a:rPr>
              <a:t>What, exactly, does the report that the doctors receive look like?</a:t>
            </a:r>
          </a:p>
          <a:p>
            <a:pPr marL="171450" lvl="1" indent="-171450" defTabSz="800100">
              <a:lnSpc>
                <a:spcPct val="90000"/>
              </a:lnSpc>
              <a:spcAft>
                <a:spcPct val="20000"/>
              </a:spcAft>
              <a:buFontTx/>
              <a:buChar char="••"/>
              <a:defRPr/>
            </a:pPr>
            <a:r>
              <a:rPr lang="en-US" sz="2200" dirty="0">
                <a:solidFill>
                  <a:schemeClr val="accent3">
                    <a:lumMod val="10000"/>
                  </a:schemeClr>
                </a:solidFill>
                <a:latin typeface="Franklin Gothic Medium" pitchFamily="34" charset="0"/>
              </a:rPr>
              <a:t>Will they have both </a:t>
            </a:r>
            <a:r>
              <a:rPr lang="en-US" sz="2200" dirty="0" smtClean="0">
                <a:solidFill>
                  <a:schemeClr val="accent3">
                    <a:lumMod val="10000"/>
                  </a:schemeClr>
                </a:solidFill>
                <a:latin typeface="Franklin Gothic Medium" pitchFamily="34" charset="0"/>
              </a:rPr>
              <a:t>standard </a:t>
            </a:r>
            <a:r>
              <a:rPr lang="en-US" sz="2200" dirty="0">
                <a:solidFill>
                  <a:schemeClr val="accent3">
                    <a:lumMod val="10000"/>
                  </a:schemeClr>
                </a:solidFill>
                <a:latin typeface="Franklin Gothic Medium" pitchFamily="34" charset="0"/>
              </a:rPr>
              <a:t>and exception </a:t>
            </a:r>
            <a:r>
              <a:rPr lang="en-US" sz="2200" dirty="0" smtClean="0">
                <a:solidFill>
                  <a:schemeClr val="accent3">
                    <a:lumMod val="10000"/>
                  </a:schemeClr>
                </a:solidFill>
                <a:latin typeface="Franklin Gothic Medium" pitchFamily="34" charset="0"/>
              </a:rPr>
              <a:t>reports? </a:t>
            </a:r>
            <a:r>
              <a:rPr lang="en-US" sz="2200" dirty="0">
                <a:solidFill>
                  <a:schemeClr val="accent3">
                    <a:lumMod val="10000"/>
                  </a:schemeClr>
                </a:solidFill>
                <a:latin typeface="Franklin Gothic Medium" pitchFamily="34" charset="0"/>
              </a:rPr>
              <a:t>Are those reports fixed in structure or </a:t>
            </a:r>
            <a:r>
              <a:rPr lang="en-US" sz="2200" dirty="0" smtClean="0">
                <a:solidFill>
                  <a:schemeClr val="accent3">
                    <a:lumMod val="10000"/>
                  </a:schemeClr>
                </a:solidFill>
                <a:latin typeface="Franklin Gothic Medium" pitchFamily="34" charset="0"/>
              </a:rPr>
              <a:t>can </a:t>
            </a:r>
            <a:r>
              <a:rPr lang="en-US" sz="2200" dirty="0">
                <a:solidFill>
                  <a:schemeClr val="accent3">
                    <a:lumMod val="10000"/>
                  </a:schemeClr>
                </a:solidFill>
                <a:latin typeface="Franklin Gothic Medium" pitchFamily="34" charset="0"/>
              </a:rPr>
              <a:t>user adapt them? If the latter, how?</a:t>
            </a:r>
          </a:p>
          <a:p>
            <a:pPr marL="171450" lvl="1" indent="-171450" defTabSz="800100">
              <a:lnSpc>
                <a:spcPct val="90000"/>
              </a:lnSpc>
              <a:spcAft>
                <a:spcPct val="20000"/>
              </a:spcAft>
              <a:buFontTx/>
              <a:buChar char="••"/>
              <a:defRPr/>
            </a:pPr>
            <a:r>
              <a:rPr lang="en-US" sz="2200" dirty="0"/>
              <a:t>How many practices and how many patients per practice will PRIDE support?</a:t>
            </a:r>
          </a:p>
          <a:p>
            <a:pPr marL="171450" lvl="1" indent="-171450" defTabSz="800100">
              <a:lnSpc>
                <a:spcPct val="90000"/>
              </a:lnSpc>
              <a:spcAft>
                <a:spcPct val="20000"/>
              </a:spcAft>
              <a:buFontTx/>
              <a:buChar char="••"/>
              <a:defRPr/>
            </a:pPr>
            <a:r>
              <a:rPr lang="en-US" sz="2200" dirty="0"/>
              <a:t>How much cloud resource </a:t>
            </a:r>
            <a:r>
              <a:rPr lang="en-US" sz="2200" dirty="0" smtClean="0"/>
              <a:t>needed?</a:t>
            </a:r>
          </a:p>
          <a:p>
            <a:pPr marL="355600" lvl="3" defTabSz="800100">
              <a:lnSpc>
                <a:spcPct val="90000"/>
              </a:lnSpc>
              <a:spcAft>
                <a:spcPct val="20000"/>
              </a:spcAft>
              <a:defRPr/>
            </a:pPr>
            <a:r>
              <a:rPr lang="en-US" sz="2200" b="1" dirty="0">
                <a:solidFill>
                  <a:schemeClr val="accent3">
                    <a:lumMod val="10000"/>
                  </a:schemeClr>
                </a:solidFill>
              </a:rPr>
              <a:t>Must create environment where difficult questions are asked and </a:t>
            </a:r>
            <a:r>
              <a:rPr lang="en-US" sz="2200" b="1" dirty="0" smtClean="0">
                <a:solidFill>
                  <a:schemeClr val="accent3">
                    <a:lumMod val="10000"/>
                  </a:schemeClr>
                </a:solidFill>
              </a:rPr>
              <a:t>answered.</a:t>
            </a:r>
            <a:endParaRPr lang="en-US" sz="2200" b="1" dirty="0">
              <a:solidFill>
                <a:schemeClr val="accent3">
                  <a:lumMod val="10000"/>
                </a:schemeClr>
              </a:solidFill>
            </a:endParaRPr>
          </a:p>
          <a:p>
            <a:pPr marL="171450" lvl="1" indent="-171450" defTabSz="800100">
              <a:lnSpc>
                <a:spcPct val="90000"/>
              </a:lnSpc>
              <a:spcAft>
                <a:spcPct val="20000"/>
              </a:spcAft>
              <a:buFontTx/>
              <a:buChar char="••"/>
              <a:defRPr/>
            </a:pPr>
            <a:endParaRPr lang="en-US" sz="2000" dirty="0">
              <a:solidFill>
                <a:schemeClr val="accent3">
                  <a:lumMod val="10000"/>
                </a:schemeClr>
              </a:solidFill>
              <a:latin typeface="Franklin Gothic Medium" pitchFamily="34" charset="0"/>
            </a:endParaRPr>
          </a:p>
          <a:p>
            <a:pP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822325" y="365125"/>
            <a:ext cx="7521575" cy="1006475"/>
          </a:xfrm>
        </p:spPr>
        <p:txBody>
          <a:bodyPr/>
          <a:lstStyle/>
          <a:p>
            <a:r>
              <a:rPr lang="en-US" smtClean="0">
                <a:latin typeface="Arial" charset="0"/>
                <a:cs typeface="Arial" charset="0"/>
              </a:rPr>
              <a:t>Changing Requirements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17411" name="Content Placeholder 3"/>
          <p:cNvSpPr>
            <a:spLocks noGrp="1"/>
          </p:cNvSpPr>
          <p:nvPr>
            <p:ph idx="1"/>
          </p:nvPr>
        </p:nvSpPr>
        <p:spPr>
          <a:xfrm>
            <a:off x="822325" y="1550988"/>
            <a:ext cx="7521575" cy="3478212"/>
          </a:xfrm>
        </p:spPr>
        <p:txBody>
          <a:bodyPr/>
          <a:lstStyle/>
          <a:p>
            <a:pPr marL="233363" indent="-233363">
              <a:buFont typeface="Arial" charset="0"/>
              <a:buChar char="•"/>
            </a:pPr>
            <a:r>
              <a:rPr lang="en-US" dirty="0" smtClean="0">
                <a:latin typeface="Arial" charset="0"/>
                <a:cs typeface="Arial" charset="0"/>
              </a:rPr>
              <a:t>Systems development aims at a moving target.</a:t>
            </a:r>
          </a:p>
          <a:p>
            <a:pPr marL="233363" indent="-233363">
              <a:buFont typeface="Arial" charset="0"/>
              <a:buChar char="•"/>
            </a:pPr>
            <a:r>
              <a:rPr lang="en-US" dirty="0" smtClean="0">
                <a:latin typeface="Arial" charset="0"/>
                <a:cs typeface="Arial" charset="0"/>
              </a:rPr>
              <a:t>The bigger the system, the longer the project, the more requirements change.</a:t>
            </a:r>
          </a:p>
          <a:p>
            <a:pPr marL="233363" indent="-233363">
              <a:buFont typeface="Arial" charset="0"/>
              <a:buChar char="•"/>
            </a:pPr>
            <a:r>
              <a:rPr lang="en-US" dirty="0" smtClean="0">
                <a:latin typeface="Arial" charset="0"/>
                <a:cs typeface="Arial" charset="0"/>
              </a:rPr>
              <a:t>What should the development team do?</a:t>
            </a:r>
          </a:p>
          <a:p>
            <a:pPr marL="233363" indent="-233363">
              <a:buFont typeface="Arial" charset="0"/>
              <a:buChar char="•"/>
            </a:pPr>
            <a:r>
              <a:rPr lang="en-US" dirty="0" smtClean="0">
                <a:latin typeface="Arial" charset="0"/>
                <a:cs typeface="Arial" charset="0"/>
              </a:rPr>
              <a:t>Incorporate changes, build, complete and make changes in maintenance phase?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822325" y="365125"/>
            <a:ext cx="7521575" cy="1006475"/>
          </a:xfrm>
        </p:spPr>
        <p:txBody>
          <a:bodyPr/>
          <a:lstStyle/>
          <a:p>
            <a:r>
              <a:rPr lang="en-US" smtClean="0">
                <a:latin typeface="Arial" charset="0"/>
                <a:cs typeface="Arial" charset="0"/>
              </a:rPr>
              <a:t>Scheduling and Budgeting Difficulties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a:xfrm>
            <a:off x="822325" y="1550988"/>
            <a:ext cx="7521575" cy="3554412"/>
          </a:xfrm>
        </p:spPr>
        <p:txBody>
          <a:bodyPr/>
          <a:lstStyle/>
          <a:p>
            <a:pPr marL="228600" lvl="1" indent="-228600" defTabSz="933450">
              <a:lnSpc>
                <a:spcPct val="90000"/>
              </a:lnSpc>
              <a:spcAft>
                <a:spcPct val="20000"/>
              </a:spcAft>
              <a:buFontTx/>
              <a:buChar char="••"/>
              <a:defRPr/>
            </a:pPr>
            <a:r>
              <a:rPr lang="en-US" sz="2400" dirty="0">
                <a:solidFill>
                  <a:schemeClr val="accent3">
                    <a:lumMod val="10000"/>
                  </a:schemeClr>
                </a:solidFill>
              </a:rPr>
              <a:t>How long to build it?</a:t>
            </a:r>
          </a:p>
          <a:p>
            <a:pPr marL="228600" lvl="1" indent="-228600" defTabSz="933450">
              <a:lnSpc>
                <a:spcPct val="90000"/>
              </a:lnSpc>
              <a:spcAft>
                <a:spcPct val="20000"/>
              </a:spcAft>
              <a:buFontTx/>
              <a:buChar char="••"/>
              <a:defRPr/>
            </a:pPr>
            <a:r>
              <a:rPr lang="en-US" sz="2400" dirty="0">
                <a:solidFill>
                  <a:schemeClr val="accent3">
                    <a:lumMod val="10000"/>
                  </a:schemeClr>
                </a:solidFill>
              </a:rPr>
              <a:t>How long to create data model?</a:t>
            </a:r>
          </a:p>
          <a:p>
            <a:pPr marL="228600" lvl="1" indent="-228600" defTabSz="933450">
              <a:lnSpc>
                <a:spcPct val="90000"/>
              </a:lnSpc>
              <a:spcAft>
                <a:spcPct val="20000"/>
              </a:spcAft>
              <a:buFontTx/>
              <a:buChar char="••"/>
              <a:defRPr/>
            </a:pPr>
            <a:r>
              <a:rPr lang="en-US" sz="2400" dirty="0">
                <a:solidFill>
                  <a:schemeClr val="accent3">
                    <a:lumMod val="10000"/>
                  </a:schemeClr>
                </a:solidFill>
              </a:rPr>
              <a:t>How long to build database applications?</a:t>
            </a:r>
          </a:p>
          <a:p>
            <a:pPr marL="228600" lvl="1" indent="-228600" defTabSz="933450">
              <a:lnSpc>
                <a:spcPct val="90000"/>
              </a:lnSpc>
              <a:spcAft>
                <a:spcPct val="20000"/>
              </a:spcAft>
              <a:buFontTx/>
              <a:buChar char="••"/>
              <a:defRPr/>
            </a:pPr>
            <a:r>
              <a:rPr lang="en-US" sz="2400" dirty="0">
                <a:solidFill>
                  <a:schemeClr val="accent3">
                    <a:lumMod val="10000"/>
                  </a:schemeClr>
                </a:solidFill>
              </a:rPr>
              <a:t>How long to do testing?</a:t>
            </a:r>
          </a:p>
          <a:p>
            <a:pPr marL="228600" lvl="1" indent="-228600" defTabSz="933450">
              <a:lnSpc>
                <a:spcPct val="90000"/>
              </a:lnSpc>
              <a:spcAft>
                <a:spcPct val="20000"/>
              </a:spcAft>
              <a:buFontTx/>
              <a:buChar char="••"/>
              <a:defRPr/>
            </a:pPr>
            <a:r>
              <a:rPr lang="en-US" sz="2400" dirty="0">
                <a:solidFill>
                  <a:schemeClr val="accent3">
                    <a:lumMod val="10000"/>
                  </a:schemeClr>
                </a:solidFill>
              </a:rPr>
              <a:t>How long to develop and document procedures?</a:t>
            </a:r>
          </a:p>
          <a:p>
            <a:pPr marL="228600" lvl="1" indent="-228600" defTabSz="933450">
              <a:lnSpc>
                <a:spcPct val="90000"/>
              </a:lnSpc>
              <a:spcAft>
                <a:spcPct val="20000"/>
              </a:spcAft>
              <a:buFontTx/>
              <a:buChar char="••"/>
              <a:defRPr/>
            </a:pPr>
            <a:r>
              <a:rPr lang="en-US" sz="2400" dirty="0">
                <a:solidFill>
                  <a:schemeClr val="accent3">
                    <a:lumMod val="10000"/>
                  </a:schemeClr>
                </a:solidFill>
              </a:rPr>
              <a:t>How long for training?</a:t>
            </a:r>
          </a:p>
          <a:p>
            <a:pPr marL="228600" lvl="1" indent="-228600" defTabSz="933450">
              <a:lnSpc>
                <a:spcPct val="90000"/>
              </a:lnSpc>
              <a:spcAft>
                <a:spcPct val="20000"/>
              </a:spcAft>
              <a:buFontTx/>
              <a:buChar char="••"/>
              <a:defRPr/>
            </a:pPr>
            <a:r>
              <a:rPr lang="en-US" sz="2400" dirty="0">
                <a:solidFill>
                  <a:schemeClr val="accent3">
                    <a:lumMod val="10000"/>
                  </a:schemeClr>
                </a:solidFill>
              </a:rPr>
              <a:t>How many labor hours? Labor cost?</a:t>
            </a:r>
          </a:p>
          <a:p>
            <a:pPr marL="228600" lvl="1" indent="-228600" defTabSz="933450">
              <a:lnSpc>
                <a:spcPct val="90000"/>
              </a:lnSpc>
              <a:spcAft>
                <a:spcPct val="20000"/>
              </a:spcAft>
              <a:buFontTx/>
              <a:buChar char="••"/>
              <a:defRPr/>
            </a:pPr>
            <a:r>
              <a:rPr lang="en-US" sz="2400" dirty="0">
                <a:solidFill>
                  <a:schemeClr val="accent3">
                    <a:lumMod val="10000"/>
                  </a:schemeClr>
                </a:solidFill>
              </a:rPr>
              <a:t>What’s the rate of return on investment?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MIS4E">
  <a:themeElements>
    <a:clrScheme name="Custom 12">
      <a:dk1>
        <a:srgbClr val="00040C"/>
      </a:dk1>
      <a:lt1>
        <a:sysClr val="window" lastClr="FFFFFF"/>
      </a:lt1>
      <a:dk2>
        <a:srgbClr val="C8E8F4"/>
      </a:dk2>
      <a:lt2>
        <a:srgbClr val="F9EDA5"/>
      </a:lt2>
      <a:accent1>
        <a:srgbClr val="145064"/>
      </a:accent1>
      <a:accent2>
        <a:srgbClr val="F9EDA5"/>
      </a:accent2>
      <a:accent3>
        <a:srgbClr val="F5E169"/>
      </a:accent3>
      <a:accent4>
        <a:srgbClr val="F5E169"/>
      </a:accent4>
      <a:accent5>
        <a:srgbClr val="F2F2F2"/>
      </a:accent5>
      <a:accent6>
        <a:srgbClr val="BEE5F2"/>
      </a:accent6>
      <a:hlink>
        <a:srgbClr val="002D88"/>
      </a:hlink>
      <a:folHlink>
        <a:srgbClr val="071C2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EMIS4E</Template>
  <TotalTime>649</TotalTime>
  <Words>2943</Words>
  <Application>Microsoft Office PowerPoint</Application>
  <PresentationFormat>On-screen Show (4:3)</PresentationFormat>
  <Paragraphs>311</Paragraphs>
  <Slides>43</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Courier New</vt:lpstr>
      <vt:lpstr>Franklin Gothic Book</vt:lpstr>
      <vt:lpstr>Franklin Gothic Medium</vt:lpstr>
      <vt:lpstr>Helvetica</vt:lpstr>
      <vt:lpstr>Verdana</vt:lpstr>
      <vt:lpstr>Wingdings</vt:lpstr>
      <vt:lpstr>EMIS4E</vt:lpstr>
      <vt:lpstr>Chapter 10</vt:lpstr>
      <vt:lpstr>“We Need to Support Other Watches and Mobile Devices, and at Least Android Phones.”</vt:lpstr>
      <vt:lpstr>Study Questions</vt:lpstr>
      <vt:lpstr>Q1: What is Systems Development?</vt:lpstr>
      <vt:lpstr>Q2: Why is Systems Development Difficult and Risky?</vt:lpstr>
      <vt:lpstr>Major Challenges to System Development</vt:lpstr>
      <vt:lpstr>Difficulty of Requirements Determination</vt:lpstr>
      <vt:lpstr>Changing Requirements</vt:lpstr>
      <vt:lpstr>Scheduling and Budgeting Difficulties</vt:lpstr>
      <vt:lpstr>Changing Technology</vt:lpstr>
      <vt:lpstr>Diseconomies of Scale</vt:lpstr>
      <vt:lpstr>Is It Really So Bleak?</vt:lpstr>
      <vt:lpstr>Q3: What are the Five Phases of the SDLC?</vt:lpstr>
      <vt:lpstr>Phases in the SDLC</vt:lpstr>
      <vt:lpstr>Q4: How is System Definition Accomplished?</vt:lpstr>
      <vt:lpstr>Define System Goals and Scope</vt:lpstr>
      <vt:lpstr>Form a Project Team</vt:lpstr>
      <vt:lpstr>Team Composition Changes Over Time</vt:lpstr>
      <vt:lpstr>Experiencing MIS InClass Exercise 10: GardenTracker</vt:lpstr>
      <vt:lpstr>Experiencing MIS InClass Exercise 10: GardenTracker (cont’d)</vt:lpstr>
      <vt:lpstr>Q5: What is the Users’ Role in the Requirements Phase?</vt:lpstr>
      <vt:lpstr>Review And Approve Requirements</vt:lpstr>
      <vt:lpstr>Role of a Prototype</vt:lpstr>
      <vt:lpstr>Q6: How are the Five Components Designed?</vt:lpstr>
      <vt:lpstr>SDLC: Component Design Phase</vt:lpstr>
      <vt:lpstr>For PRIDE</vt:lpstr>
      <vt:lpstr>Procedures to be Designed</vt:lpstr>
      <vt:lpstr>Design of Job Descriptions</vt:lpstr>
      <vt:lpstr>Q7: How is an Information System Implemented?</vt:lpstr>
      <vt:lpstr>System Testing</vt:lpstr>
      <vt:lpstr>System Conversion Approaches</vt:lpstr>
      <vt:lpstr>Design and Implementation for the Five Components</vt:lpstr>
      <vt:lpstr>Q8: What are the Tasks for System Maintenance?</vt:lpstr>
      <vt:lpstr>Q9: What Are Some of the Problems with the SDLC?</vt:lpstr>
      <vt:lpstr>SDLC Waterfall Method</vt:lpstr>
      <vt:lpstr>How Does the Knowledge In This Chapter Help You?</vt:lpstr>
      <vt:lpstr>Ethics Guide: Estimation Ethics</vt:lpstr>
      <vt:lpstr>Ethics Guide: Estimation Ethics</vt:lpstr>
      <vt:lpstr>Guide: The Real  Estimation Process</vt:lpstr>
      <vt:lpstr>Active Review</vt:lpstr>
      <vt:lpstr>Case Study 10: Cost of PRIDE</vt:lpstr>
      <vt:lpstr>Sources of PRIDE Costs</vt:lpstr>
      <vt:lpstr>PowerPoint Presentation</vt:lpstr>
    </vt:vector>
  </TitlesOfParts>
  <Company>Eastern Kentucky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dc:title>
  <dc:creator>Loy, Steve</dc:creator>
  <cp:lastModifiedBy>Schmidt, Buffie</cp:lastModifiedBy>
  <cp:revision>87</cp:revision>
  <dcterms:created xsi:type="dcterms:W3CDTF">2012-10-06T17:33:16Z</dcterms:created>
  <dcterms:modified xsi:type="dcterms:W3CDTF">2013-05-13T20:29:57Z</dcterms:modified>
</cp:coreProperties>
</file>