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413" r:id="rId1"/>
  </p:sldMasterIdLst>
  <p:notesMasterIdLst>
    <p:notesMasterId r:id="rId43"/>
  </p:notesMasterIdLst>
  <p:sldIdLst>
    <p:sldId id="256" r:id="rId2"/>
    <p:sldId id="448" r:id="rId3"/>
    <p:sldId id="342" r:id="rId4"/>
    <p:sldId id="553" r:id="rId5"/>
    <p:sldId id="554" r:id="rId6"/>
    <p:sldId id="555" r:id="rId7"/>
    <p:sldId id="556" r:id="rId8"/>
    <p:sldId id="585" r:id="rId9"/>
    <p:sldId id="589" r:id="rId10"/>
    <p:sldId id="560" r:id="rId11"/>
    <p:sldId id="587" r:id="rId12"/>
    <p:sldId id="588" r:id="rId13"/>
    <p:sldId id="590" r:id="rId14"/>
    <p:sldId id="591" r:id="rId15"/>
    <p:sldId id="564" r:id="rId16"/>
    <p:sldId id="565" r:id="rId17"/>
    <p:sldId id="603" r:id="rId18"/>
    <p:sldId id="566" r:id="rId19"/>
    <p:sldId id="567" r:id="rId20"/>
    <p:sldId id="568" r:id="rId21"/>
    <p:sldId id="569" r:id="rId22"/>
    <p:sldId id="570" r:id="rId23"/>
    <p:sldId id="592" r:id="rId24"/>
    <p:sldId id="598" r:id="rId25"/>
    <p:sldId id="599" r:id="rId26"/>
    <p:sldId id="600" r:id="rId27"/>
    <p:sldId id="593" r:id="rId28"/>
    <p:sldId id="594" r:id="rId29"/>
    <p:sldId id="602" r:id="rId30"/>
    <p:sldId id="575" r:id="rId31"/>
    <p:sldId id="524" r:id="rId32"/>
    <p:sldId id="583" r:id="rId33"/>
    <p:sldId id="527" r:id="rId34"/>
    <p:sldId id="490" r:id="rId35"/>
    <p:sldId id="492" r:id="rId36"/>
    <p:sldId id="584" r:id="rId37"/>
    <p:sldId id="503" r:id="rId38"/>
    <p:sldId id="595" r:id="rId39"/>
    <p:sldId id="596" r:id="rId40"/>
    <p:sldId id="597" r:id="rId41"/>
    <p:sldId id="604" r:id="rId42"/>
  </p:sldIdLst>
  <p:sldSz cx="9144000" cy="6858000" type="screen4x3"/>
  <p:notesSz cx="7315200" cy="96012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0EF"/>
    <a:srgbClr val="FFD1D2"/>
    <a:srgbClr val="244890"/>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50" autoAdjust="0"/>
    <p:restoredTop sz="82667" autoAdjust="0"/>
  </p:normalViewPr>
  <p:slideViewPr>
    <p:cSldViewPr>
      <p:cViewPr varScale="1">
        <p:scale>
          <a:sx n="90" d="100"/>
          <a:sy n="90" d="100"/>
        </p:scale>
        <p:origin x="96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999"/>
    </p:cViewPr>
  </p:sorterViewPr>
  <p:notesViewPr>
    <p:cSldViewPr>
      <p:cViewPr varScale="1">
        <p:scale>
          <a:sx n="49" d="100"/>
          <a:sy n="49" d="100"/>
        </p:scale>
        <p:origin x="-258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dirty="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dirty="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C7680D60-CA97-4899-9810-331BDAC9B07C}" type="slidenum">
              <a:rPr lang="en-US"/>
              <a:pPr>
                <a:defRPr/>
              </a:pPr>
              <a:t>‹#›</a:t>
            </a:fld>
            <a:endParaRPr lang="en-US" dirty="0"/>
          </a:p>
        </p:txBody>
      </p:sp>
    </p:spTree>
    <p:extLst>
      <p:ext uri="{BB962C8B-B14F-4D97-AF65-F5344CB8AC3E}">
        <p14:creationId xmlns:p14="http://schemas.microsoft.com/office/powerpoint/2010/main" val="2568186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This chapter considers applications of business intelligence systems that use employee knowledge, organizational data and purchased external data.</a:t>
            </a:r>
          </a:p>
        </p:txBody>
      </p:sp>
    </p:spTree>
    <p:extLst>
      <p:ext uri="{BB962C8B-B14F-4D97-AF65-F5344CB8AC3E}">
        <p14:creationId xmlns:p14="http://schemas.microsoft.com/office/powerpoint/2010/main" val="424583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rPr>
              <a:t>To determine the extent of sales lost due to short shipments or damage, Addison created an Access report (Figure 9-6) to sum data from the </a:t>
            </a:r>
            <a:r>
              <a:rPr lang="en-US" dirty="0" err="1" smtClean="0">
                <a:latin typeface="Helvetica" pitchFamily="34" charset="0"/>
              </a:rPr>
              <a:t>Item_Summary_Data</a:t>
            </a:r>
            <a:r>
              <a:rPr lang="en-US" dirty="0" smtClean="0">
                <a:latin typeface="Helvetica" pitchFamily="34" charset="0"/>
              </a:rPr>
              <a:t> table</a:t>
            </a:r>
          </a:p>
          <a:p>
            <a:pPr marL="171450" indent="-171450">
              <a:buFontTx/>
              <a:buChar char="•"/>
            </a:pPr>
            <a:r>
              <a:rPr lang="en-US" dirty="0" smtClean="0">
                <a:latin typeface="Helvetica" pitchFamily="34" charset="0"/>
              </a:rPr>
              <a:t>The extract of ITEM_SUMMARY Table is shown in </a:t>
            </a:r>
            <a:r>
              <a:rPr lang="en-US" dirty="0" err="1" smtClean="0">
                <a:latin typeface="Helvetica" pitchFamily="34" charset="0"/>
              </a:rPr>
              <a:t>Lost_Sales_Summary</a:t>
            </a:r>
            <a:r>
              <a:rPr lang="en-US" dirty="0" smtClean="0">
                <a:latin typeface="Helvetica" pitchFamily="34" charset="0"/>
              </a:rPr>
              <a:t>. From this report, vendors 5000 and 2000 have never had a shortage or quality problem. Vendor 4000 has a modest problem, vendors 1000 and 3000 have caused numerous lost sales, either due to shortages or damaged goods. 55.5% of sales of vendor 3000’s items have been lost (19,450/35,000).</a:t>
            </a:r>
          </a:p>
        </p:txBody>
      </p:sp>
      <p:sp>
        <p:nvSpPr>
          <p:cNvPr id="4" name="Slide Number Placeholder 3"/>
          <p:cNvSpPr>
            <a:spLocks noGrp="1"/>
          </p:cNvSpPr>
          <p:nvPr>
            <p:ph type="sldNum" sz="quarter" idx="5"/>
          </p:nvPr>
        </p:nvSpPr>
        <p:spPr/>
        <p:txBody>
          <a:bodyPr/>
          <a:lstStyle/>
          <a:p>
            <a:pPr>
              <a:defRPr/>
            </a:pPr>
            <a:fld id="{3F047382-746A-4863-95C0-3ACD1C6FE401}" type="slidenum">
              <a:rPr lang="en-US" smtClean="0"/>
              <a:pPr>
                <a:defRPr/>
              </a:pPr>
              <a:t>10</a:t>
            </a:fld>
            <a:endParaRPr lang="en-US" dirty="0"/>
          </a:p>
        </p:txBody>
      </p:sp>
    </p:spTree>
    <p:extLst>
      <p:ext uri="{BB962C8B-B14F-4D97-AF65-F5344CB8AC3E}">
        <p14:creationId xmlns:p14="http://schemas.microsoft.com/office/powerpoint/2010/main" val="312311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This report shows items by EventItemNumber and not by item name, event date, and event date. A sample of an Excel spreadsheet with event data, including vendor and item names, is shown on next slide.</a:t>
            </a:r>
          </a:p>
        </p:txBody>
      </p:sp>
      <p:sp>
        <p:nvSpPr>
          <p:cNvPr id="4" name="Slide Number Placeholder 3"/>
          <p:cNvSpPr>
            <a:spLocks noGrp="1"/>
          </p:cNvSpPr>
          <p:nvPr>
            <p:ph type="sldNum" sz="quarter" idx="5"/>
          </p:nvPr>
        </p:nvSpPr>
        <p:spPr/>
        <p:txBody>
          <a:bodyPr/>
          <a:lstStyle/>
          <a:p>
            <a:pPr>
              <a:defRPr/>
            </a:pPr>
            <a:fld id="{8C0DD225-FBEB-4AB5-8E18-9E4F6765FF99}" type="slidenum">
              <a:rPr lang="en-US" smtClean="0"/>
              <a:pPr>
                <a:defRPr/>
              </a:pPr>
              <a:t>11</a:t>
            </a:fld>
            <a:endParaRPr lang="en-US" dirty="0"/>
          </a:p>
        </p:txBody>
      </p:sp>
    </p:spTree>
    <p:extLst>
      <p:ext uri="{BB962C8B-B14F-4D97-AF65-F5344CB8AC3E}">
        <p14:creationId xmlns:p14="http://schemas.microsoft.com/office/powerpoint/2010/main" val="209323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pPr marL="171450" indent="-171450">
              <a:buFontTx/>
              <a:buChar char="•"/>
            </a:pPr>
            <a:r>
              <a:rPr lang="en-US" smtClean="0"/>
              <a:t>If Drew’s spreadsheet were in tabular format, it would be easy to import this data from Excel to Access. However, it is not. Someone must either put it into tabular format or extract the data from the spreadsheet and enter it manually.</a:t>
            </a:r>
          </a:p>
        </p:txBody>
      </p:sp>
      <p:sp>
        <p:nvSpPr>
          <p:cNvPr id="4" name="Slide Number Placeholder 3"/>
          <p:cNvSpPr>
            <a:spLocks noGrp="1"/>
          </p:cNvSpPr>
          <p:nvPr>
            <p:ph type="sldNum" sz="quarter" idx="5"/>
          </p:nvPr>
        </p:nvSpPr>
        <p:spPr/>
        <p:txBody>
          <a:bodyPr/>
          <a:lstStyle/>
          <a:p>
            <a:pPr>
              <a:defRPr/>
            </a:pPr>
            <a:fld id="{89F9FCDA-446C-4980-B3CA-EFC1C08B4F88}" type="slidenum">
              <a:rPr lang="en-US" smtClean="0"/>
              <a:pPr>
                <a:defRPr/>
              </a:pPr>
              <a:t>12</a:t>
            </a:fld>
            <a:endParaRPr lang="en-US" dirty="0"/>
          </a:p>
        </p:txBody>
      </p:sp>
    </p:spTree>
    <p:extLst>
      <p:ext uri="{BB962C8B-B14F-4D97-AF65-F5344CB8AC3E}">
        <p14:creationId xmlns:p14="http://schemas.microsoft.com/office/powerpoint/2010/main" val="107641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marL="171450" indent="-171450">
              <a:buFontTx/>
              <a:buChar char="•"/>
            </a:pPr>
            <a:r>
              <a:rPr lang="en-US" smtClean="0"/>
              <a:t>All vendor 1000 problems are caused by damage, vendor 1000 always shipped the appropriate number.</a:t>
            </a:r>
          </a:p>
        </p:txBody>
      </p:sp>
      <p:sp>
        <p:nvSpPr>
          <p:cNvPr id="4" name="Slide Number Placeholder 3"/>
          <p:cNvSpPr>
            <a:spLocks noGrp="1"/>
          </p:cNvSpPr>
          <p:nvPr>
            <p:ph type="sldNum" sz="quarter" idx="5"/>
          </p:nvPr>
        </p:nvSpPr>
        <p:spPr/>
        <p:txBody>
          <a:bodyPr/>
          <a:lstStyle/>
          <a:p>
            <a:pPr>
              <a:defRPr/>
            </a:pPr>
            <a:fld id="{0D6962F8-7C22-4A66-8AF6-5BA225ADDBC8}" type="slidenum">
              <a:rPr lang="en-US" smtClean="0"/>
              <a:pPr>
                <a:defRPr/>
              </a:pPr>
              <a:t>13</a:t>
            </a:fld>
            <a:endParaRPr lang="en-US" dirty="0"/>
          </a:p>
        </p:txBody>
      </p:sp>
    </p:spTree>
    <p:extLst>
      <p:ext uri="{BB962C8B-B14F-4D97-AF65-F5344CB8AC3E}">
        <p14:creationId xmlns:p14="http://schemas.microsoft.com/office/powerpoint/2010/main" val="3280250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en-US" dirty="0" smtClean="0"/>
              <a:t>This report shows vendor 1000 has persistent damage problems and vendor 3000's shipments are short.</a:t>
            </a:r>
          </a:p>
        </p:txBody>
      </p:sp>
      <p:sp>
        <p:nvSpPr>
          <p:cNvPr id="4" name="Slide Number Placeholder 3"/>
          <p:cNvSpPr>
            <a:spLocks noGrp="1"/>
          </p:cNvSpPr>
          <p:nvPr>
            <p:ph type="sldNum" sz="quarter" idx="5"/>
          </p:nvPr>
        </p:nvSpPr>
        <p:spPr/>
        <p:txBody>
          <a:bodyPr/>
          <a:lstStyle/>
          <a:p>
            <a:pPr>
              <a:defRPr/>
            </a:pPr>
            <a:fld id="{A34294EA-E468-4BEC-8DE5-989E75A5F2BB}" type="slidenum">
              <a:rPr lang="en-US" smtClean="0"/>
              <a:pPr>
                <a:defRPr/>
              </a:pPr>
              <a:t>14</a:t>
            </a:fld>
            <a:endParaRPr lang="en-US" dirty="0"/>
          </a:p>
        </p:txBody>
      </p:sp>
    </p:spTree>
    <p:extLst>
      <p:ext uri="{BB962C8B-B14F-4D97-AF65-F5344CB8AC3E}">
        <p14:creationId xmlns:p14="http://schemas.microsoft.com/office/powerpoint/2010/main" val="53983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These options are discussed in more detail in Q5.  For now, just realize that GearUp would choose among these alternatives according to its needs. Most likely, they will print the results and email them or share them via a collaboration tool.</a:t>
            </a:r>
          </a:p>
        </p:txBody>
      </p:sp>
      <p:sp>
        <p:nvSpPr>
          <p:cNvPr id="4" name="Slide Number Placeholder 3"/>
          <p:cNvSpPr>
            <a:spLocks noGrp="1"/>
          </p:cNvSpPr>
          <p:nvPr>
            <p:ph type="sldNum" sz="quarter" idx="5"/>
          </p:nvPr>
        </p:nvSpPr>
        <p:spPr/>
        <p:txBody>
          <a:bodyPr/>
          <a:lstStyle/>
          <a:p>
            <a:pPr>
              <a:defRPr/>
            </a:pPr>
            <a:fld id="{85CFA5A4-C8F3-421B-B5AB-D8575B4B7ED3}" type="slidenum">
              <a:rPr lang="en-US" smtClean="0"/>
              <a:pPr>
                <a:defRPr/>
              </a:pPr>
              <a:t>15</a:t>
            </a:fld>
            <a:endParaRPr lang="en-US" dirty="0"/>
          </a:p>
        </p:txBody>
      </p:sp>
    </p:spTree>
    <p:extLst>
      <p:ext uri="{BB962C8B-B14F-4D97-AF65-F5344CB8AC3E}">
        <p14:creationId xmlns:p14="http://schemas.microsoft.com/office/powerpoint/2010/main" val="114446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IS professionals do not want business analysts processing operational data because if they make an error, it could have severe consequences on operations.  </a:t>
            </a:r>
          </a:p>
          <a:p>
            <a:pPr marL="171450" indent="-171450">
              <a:buFontTx/>
              <a:buChar char="•"/>
            </a:pPr>
            <a:r>
              <a:rPr lang="en-US" smtClean="0">
                <a:latin typeface="Helvetica" pitchFamily="34" charset="0"/>
              </a:rPr>
              <a:t>Also, operational data is structured for fast and reliable transaction processing, and not for BI analysis.</a:t>
            </a:r>
          </a:p>
        </p:txBody>
      </p:sp>
      <p:sp>
        <p:nvSpPr>
          <p:cNvPr id="4" name="Slide Number Placeholder 3"/>
          <p:cNvSpPr>
            <a:spLocks noGrp="1"/>
          </p:cNvSpPr>
          <p:nvPr>
            <p:ph type="sldNum" sz="quarter" idx="5"/>
          </p:nvPr>
        </p:nvSpPr>
        <p:spPr/>
        <p:txBody>
          <a:bodyPr/>
          <a:lstStyle/>
          <a:p>
            <a:pPr>
              <a:defRPr/>
            </a:pPr>
            <a:fld id="{F6D06FE9-D198-42C5-BD75-588F02DE78BC}" type="slidenum">
              <a:rPr lang="en-US" smtClean="0"/>
              <a:pPr>
                <a:defRPr/>
              </a:pPr>
              <a:t>16</a:t>
            </a:fld>
            <a:endParaRPr lang="en-US" dirty="0"/>
          </a:p>
        </p:txBody>
      </p:sp>
    </p:spTree>
    <p:extLst>
      <p:ext uri="{BB962C8B-B14F-4D97-AF65-F5344CB8AC3E}">
        <p14:creationId xmlns:p14="http://schemas.microsoft.com/office/powerpoint/2010/main" val="130736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smtClean="0">
              <a:latin typeface="Helvetica" pitchFamily="34" charset="0"/>
            </a:endParaRPr>
          </a:p>
        </p:txBody>
      </p:sp>
      <p:sp>
        <p:nvSpPr>
          <p:cNvPr id="4" name="Slide Number Placeholder 3"/>
          <p:cNvSpPr>
            <a:spLocks noGrp="1"/>
          </p:cNvSpPr>
          <p:nvPr>
            <p:ph type="sldNum" sz="quarter" idx="5"/>
          </p:nvPr>
        </p:nvSpPr>
        <p:spPr/>
        <p:txBody>
          <a:bodyPr/>
          <a:lstStyle/>
          <a:p>
            <a:pPr>
              <a:defRPr/>
            </a:pPr>
            <a:fld id="{FB541D20-C2F6-4978-BA91-369DC5F571A6}" type="slidenum">
              <a:rPr lang="en-US" smtClean="0"/>
              <a:pPr>
                <a:defRPr/>
              </a:pPr>
              <a:t>18</a:t>
            </a:fld>
            <a:endParaRPr lang="en-US" dirty="0"/>
          </a:p>
        </p:txBody>
      </p:sp>
    </p:spTree>
    <p:extLst>
      <p:ext uri="{BB962C8B-B14F-4D97-AF65-F5344CB8AC3E}">
        <p14:creationId xmlns:p14="http://schemas.microsoft.com/office/powerpoint/2010/main" val="2501730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CE12E4E-371C-485B-A2CF-3F59459B649F}" type="slidenum">
              <a:rPr lang="en-US" smtClean="0"/>
              <a:pPr>
                <a:defRPr/>
              </a:pPr>
              <a:t>19</a:t>
            </a:fld>
            <a:endParaRPr lang="en-US" dirty="0"/>
          </a:p>
        </p:txBody>
      </p:sp>
    </p:spTree>
    <p:extLst>
      <p:ext uri="{BB962C8B-B14F-4D97-AF65-F5344CB8AC3E}">
        <p14:creationId xmlns:p14="http://schemas.microsoft.com/office/powerpoint/2010/main" val="277500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marL="171450" indent="-171450" defTabSz="965200">
              <a:buFontTx/>
              <a:buChar char="•"/>
            </a:pPr>
            <a:r>
              <a:rPr lang="en-US" sz="1100" smtClean="0">
                <a:latin typeface="Helvetica" pitchFamily="34" charset="0"/>
              </a:rPr>
              <a:t>Most operational and purchased data have problems that inhibit their usefulness for business intelligence.</a:t>
            </a:r>
          </a:p>
        </p:txBody>
      </p:sp>
      <p:sp>
        <p:nvSpPr>
          <p:cNvPr id="4" name="Slide Number Placeholder 3"/>
          <p:cNvSpPr>
            <a:spLocks noGrp="1"/>
          </p:cNvSpPr>
          <p:nvPr>
            <p:ph type="sldNum" sz="quarter" idx="5"/>
          </p:nvPr>
        </p:nvSpPr>
        <p:spPr/>
        <p:txBody>
          <a:bodyPr/>
          <a:lstStyle/>
          <a:p>
            <a:pPr>
              <a:defRPr/>
            </a:pPr>
            <a:fld id="{74BC8FEB-6FF2-4970-9672-BB1274E67278}" type="slidenum">
              <a:rPr lang="en-US" smtClean="0"/>
              <a:pPr>
                <a:defRPr/>
              </a:pPr>
              <a:t>20</a:t>
            </a:fld>
            <a:endParaRPr lang="en-US" dirty="0"/>
          </a:p>
        </p:txBody>
      </p:sp>
    </p:spTree>
    <p:extLst>
      <p:ext uri="{BB962C8B-B14F-4D97-AF65-F5344CB8AC3E}">
        <p14:creationId xmlns:p14="http://schemas.microsoft.com/office/powerpoint/2010/main" val="82773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0CE66978-A93B-4CF0-83E6-B5B2AF08A255}" type="slidenum">
              <a:rPr lang="en-US" smtClean="0"/>
              <a:pPr>
                <a:defRPr/>
              </a:pPr>
              <a:t>2</a:t>
            </a:fld>
            <a:endParaRPr lang="en-US" dirty="0" smtClean="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dirty="0" smtClean="0"/>
              <a:t>GOALS: Use the PRIDE system to:</a:t>
            </a:r>
          </a:p>
          <a:p>
            <a:pPr marL="685800" lvl="1" indent="-228600" eaLnBrk="1" hangingPunct="1">
              <a:buFont typeface="Calibri" pitchFamily="34" charset="0"/>
              <a:buAutoNum type="arabicPeriod"/>
            </a:pPr>
            <a:r>
              <a:rPr lang="en-US" dirty="0" smtClean="0"/>
              <a:t>Illustrate a practical application for business intelligence systems, specifically reporting.</a:t>
            </a:r>
          </a:p>
          <a:p>
            <a:pPr marL="685800" lvl="1" indent="-228600" eaLnBrk="1" hangingPunct="1">
              <a:buFont typeface="Calibri" pitchFamily="34" charset="0"/>
              <a:buAutoNum type="arabicPeriod"/>
            </a:pPr>
            <a:r>
              <a:rPr lang="en-US" dirty="0" smtClean="0"/>
              <a:t>Show the use of animation for reporting on a mobile device.</a:t>
            </a:r>
          </a:p>
          <a:p>
            <a:pPr marL="685800" lvl="1" indent="-228600" eaLnBrk="1" hangingPunct="1">
              <a:buFont typeface="Calibri" pitchFamily="34" charset="0"/>
              <a:buAutoNum type="arabicPeriod"/>
            </a:pPr>
            <a:r>
              <a:rPr lang="en-US" dirty="0" smtClean="0"/>
              <a:t>Provide a setting to teach standard reporting terminology.</a:t>
            </a:r>
          </a:p>
          <a:p>
            <a:pPr eaLnBrk="1" hangingPunct="1"/>
            <a:endParaRPr lang="en-US" dirty="0" smtClean="0"/>
          </a:p>
        </p:txBody>
      </p:sp>
    </p:spTree>
    <p:extLst>
      <p:ext uri="{BB962C8B-B14F-4D97-AF65-F5344CB8AC3E}">
        <p14:creationId xmlns:p14="http://schemas.microsoft.com/office/powerpoint/2010/main" val="176263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a:latin typeface="Helvetica" pitchFamily="34" charset="0"/>
              </a:rPr>
              <a:t>A data </a:t>
            </a:r>
            <a:r>
              <a:rPr lang="en-US" dirty="0" smtClean="0">
                <a:latin typeface="Helvetica" pitchFamily="34" charset="0"/>
              </a:rPr>
              <a:t>mart is a subset of a </a:t>
            </a:r>
            <a:r>
              <a:rPr lang="en-US" dirty="0">
                <a:latin typeface="Helvetica" pitchFamily="34" charset="0"/>
              </a:rPr>
              <a:t>data </a:t>
            </a:r>
            <a:r>
              <a:rPr lang="en-US" dirty="0" smtClean="0">
                <a:latin typeface="Helvetica" pitchFamily="34" charset="0"/>
              </a:rPr>
              <a:t>warehouse. A date</a:t>
            </a:r>
            <a:r>
              <a:rPr lang="en-US" baseline="0" dirty="0" smtClean="0">
                <a:latin typeface="Helvetica" pitchFamily="34" charset="0"/>
              </a:rPr>
              <a:t> mart a</a:t>
            </a:r>
            <a:r>
              <a:rPr lang="en-US" dirty="0" smtClean="0">
                <a:latin typeface="Helvetica" pitchFamily="34" charset="0"/>
              </a:rPr>
              <a:t>ddresses </a:t>
            </a:r>
            <a:r>
              <a:rPr lang="en-US" dirty="0">
                <a:latin typeface="Helvetica" pitchFamily="34" charset="0"/>
              </a:rPr>
              <a:t>a particular component or functional area of the business</a:t>
            </a:r>
            <a:r>
              <a:rPr lang="en-US" dirty="0" smtClean="0">
                <a:latin typeface="Helvetica" pitchFamily="34" charset="0"/>
              </a:rPr>
              <a:t>.</a:t>
            </a:r>
          </a:p>
          <a:p>
            <a:pPr>
              <a:defRPr/>
            </a:pPr>
            <a:endParaRPr lang="en-US" dirty="0" smtClean="0">
              <a:latin typeface="Helvetica" pitchFamily="34" charset="0"/>
            </a:endParaRPr>
          </a:p>
        </p:txBody>
      </p:sp>
      <p:sp>
        <p:nvSpPr>
          <p:cNvPr id="4" name="Slide Number Placeholder 3"/>
          <p:cNvSpPr>
            <a:spLocks noGrp="1"/>
          </p:cNvSpPr>
          <p:nvPr>
            <p:ph type="sldNum" sz="quarter" idx="5"/>
          </p:nvPr>
        </p:nvSpPr>
        <p:spPr/>
        <p:txBody>
          <a:bodyPr/>
          <a:lstStyle/>
          <a:p>
            <a:pPr>
              <a:defRPr/>
            </a:pPr>
            <a:fld id="{FB98C2B2-8516-47A8-A5D1-D779D81F2BAD}" type="slidenum">
              <a:rPr lang="en-US" smtClean="0"/>
              <a:pPr>
                <a:defRPr/>
              </a:pPr>
              <a:t>21</a:t>
            </a:fld>
            <a:endParaRPr lang="en-US" dirty="0"/>
          </a:p>
        </p:txBody>
      </p:sp>
    </p:spTree>
    <p:extLst>
      <p:ext uri="{BB962C8B-B14F-4D97-AF65-F5344CB8AC3E}">
        <p14:creationId xmlns:p14="http://schemas.microsoft.com/office/powerpoint/2010/main" val="1921562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z="1100" smtClean="0">
              <a:latin typeface="Helvetica" pitchFamily="34" charset="0"/>
            </a:endParaRPr>
          </a:p>
        </p:txBody>
      </p:sp>
      <p:sp>
        <p:nvSpPr>
          <p:cNvPr id="4" name="Slide Number Placeholder 3"/>
          <p:cNvSpPr>
            <a:spLocks noGrp="1"/>
          </p:cNvSpPr>
          <p:nvPr>
            <p:ph type="sldNum" sz="quarter" idx="5"/>
          </p:nvPr>
        </p:nvSpPr>
        <p:spPr/>
        <p:txBody>
          <a:bodyPr/>
          <a:lstStyle/>
          <a:p>
            <a:pPr>
              <a:defRPr/>
            </a:pPr>
            <a:fld id="{A0DE8C4B-6B09-4BA7-8FF8-F397530B6148}" type="slidenum">
              <a:rPr lang="en-US" smtClean="0"/>
              <a:pPr>
                <a:defRPr/>
              </a:pPr>
              <a:t>22</a:t>
            </a:fld>
            <a:endParaRPr lang="en-US" dirty="0"/>
          </a:p>
        </p:txBody>
      </p:sp>
    </p:spTree>
    <p:extLst>
      <p:ext uri="{BB962C8B-B14F-4D97-AF65-F5344CB8AC3E}">
        <p14:creationId xmlns:p14="http://schemas.microsoft.com/office/powerpoint/2010/main" val="333863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pPr marL="171450" indent="-171450">
              <a:buFontTx/>
              <a:buChar char="•"/>
            </a:pPr>
            <a:r>
              <a:rPr lang="en-US" smtClean="0"/>
              <a:t>Goals and characteristics of three fundamental types of BI analysis.</a:t>
            </a:r>
          </a:p>
        </p:txBody>
      </p:sp>
      <p:sp>
        <p:nvSpPr>
          <p:cNvPr id="4" name="Slide Number Placeholder 3"/>
          <p:cNvSpPr>
            <a:spLocks noGrp="1"/>
          </p:cNvSpPr>
          <p:nvPr>
            <p:ph type="sldNum" sz="quarter" idx="5"/>
          </p:nvPr>
        </p:nvSpPr>
        <p:spPr/>
        <p:txBody>
          <a:bodyPr/>
          <a:lstStyle/>
          <a:p>
            <a:pPr>
              <a:defRPr/>
            </a:pPr>
            <a:fld id="{373D0BD1-5566-4FD0-9AE1-B45DC275296F}" type="slidenum">
              <a:rPr lang="en-US" smtClean="0"/>
              <a:pPr>
                <a:defRPr/>
              </a:pPr>
              <a:t>23</a:t>
            </a:fld>
            <a:endParaRPr lang="en-US" dirty="0"/>
          </a:p>
        </p:txBody>
      </p:sp>
    </p:spTree>
    <p:extLst>
      <p:ext uri="{BB962C8B-B14F-4D97-AF65-F5344CB8AC3E}">
        <p14:creationId xmlns:p14="http://schemas.microsoft.com/office/powerpoint/2010/main" val="1776768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pPr marL="171450" indent="-171450">
              <a:buFontTx/>
              <a:buChar char="•"/>
            </a:pPr>
            <a:r>
              <a:rPr lang="en-US" dirty="0" smtClean="0"/>
              <a:t>Cluster analysis: A statistical technique to identify groups of entities that have similar characteristics; commonly used to find groups of similar customers from customer order and demographic data</a:t>
            </a:r>
          </a:p>
        </p:txBody>
      </p:sp>
      <p:sp>
        <p:nvSpPr>
          <p:cNvPr id="4" name="Slide Number Placeholder 3"/>
          <p:cNvSpPr>
            <a:spLocks noGrp="1"/>
          </p:cNvSpPr>
          <p:nvPr>
            <p:ph type="sldNum" sz="quarter" idx="5"/>
          </p:nvPr>
        </p:nvSpPr>
        <p:spPr/>
        <p:txBody>
          <a:bodyPr/>
          <a:lstStyle/>
          <a:p>
            <a:pPr>
              <a:defRPr/>
            </a:pPr>
            <a:fld id="{960F8F6E-5329-4F07-A36D-1B9FD07224E7}" type="slidenum">
              <a:rPr lang="en-US" smtClean="0"/>
              <a:pPr>
                <a:defRPr/>
              </a:pPr>
              <a:t>24</a:t>
            </a:fld>
            <a:endParaRPr lang="en-US" dirty="0"/>
          </a:p>
        </p:txBody>
      </p:sp>
    </p:spTree>
    <p:extLst>
      <p:ext uri="{BB962C8B-B14F-4D97-AF65-F5344CB8AC3E}">
        <p14:creationId xmlns:p14="http://schemas.microsoft.com/office/powerpoint/2010/main" val="3396037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pPr marL="171450" indent="-171450">
              <a:buFontTx/>
              <a:buChar char="•"/>
            </a:pPr>
            <a:r>
              <a:rPr lang="en-US" smtClean="0"/>
              <a:t>With regression equation, analysts predict number of minutes of weekend cell phone use by summing 12, plus 17.5 times the customer’s age, plus 23.7 times the number of months of the account.</a:t>
            </a:r>
          </a:p>
          <a:p>
            <a:pPr marL="171450" indent="-171450">
              <a:buFontTx/>
              <a:buChar char="•"/>
            </a:pPr>
            <a:r>
              <a:rPr lang="en-US" smtClean="0"/>
              <a:t>17.5 and 23.7 are the regression model coefficients.</a:t>
            </a:r>
          </a:p>
        </p:txBody>
      </p:sp>
      <p:sp>
        <p:nvSpPr>
          <p:cNvPr id="4" name="Slide Number Placeholder 3"/>
          <p:cNvSpPr>
            <a:spLocks noGrp="1"/>
          </p:cNvSpPr>
          <p:nvPr>
            <p:ph type="sldNum" sz="quarter" idx="5"/>
          </p:nvPr>
        </p:nvSpPr>
        <p:spPr/>
        <p:txBody>
          <a:bodyPr/>
          <a:lstStyle/>
          <a:p>
            <a:pPr>
              <a:defRPr/>
            </a:pPr>
            <a:fld id="{002B266B-4B37-491D-B287-67CB30BAB212}" type="slidenum">
              <a:rPr lang="en-US" smtClean="0"/>
              <a:pPr>
                <a:defRPr/>
              </a:pPr>
              <a:t>25</a:t>
            </a:fld>
            <a:endParaRPr lang="en-US" dirty="0"/>
          </a:p>
        </p:txBody>
      </p:sp>
    </p:spTree>
    <p:extLst>
      <p:ext uri="{BB962C8B-B14F-4D97-AF65-F5344CB8AC3E}">
        <p14:creationId xmlns:p14="http://schemas.microsoft.com/office/powerpoint/2010/main" val="191664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pPr marL="171450" indent="-171450">
              <a:buFontTx/>
              <a:buChar char="•"/>
            </a:pPr>
            <a:r>
              <a:rPr lang="en-US" smtClean="0"/>
              <a:t>Describe data collections characterized by huge volume, rapid velocity, and great variety. Considering volume, BigData refers to data sets at least a petabyte in size, and usually larger.</a:t>
            </a:r>
          </a:p>
        </p:txBody>
      </p:sp>
      <p:sp>
        <p:nvSpPr>
          <p:cNvPr id="4" name="Slide Number Placeholder 3"/>
          <p:cNvSpPr>
            <a:spLocks noGrp="1"/>
          </p:cNvSpPr>
          <p:nvPr>
            <p:ph type="sldNum" sz="quarter" idx="5"/>
          </p:nvPr>
        </p:nvSpPr>
        <p:spPr/>
        <p:txBody>
          <a:bodyPr/>
          <a:lstStyle/>
          <a:p>
            <a:pPr>
              <a:defRPr/>
            </a:pPr>
            <a:fld id="{3B6FD57A-6089-4803-AB71-E70EB2E6C537}" type="slidenum">
              <a:rPr lang="en-US" smtClean="0"/>
              <a:pPr>
                <a:defRPr/>
              </a:pPr>
              <a:t>26</a:t>
            </a:fld>
            <a:endParaRPr lang="en-US" dirty="0"/>
          </a:p>
        </p:txBody>
      </p:sp>
    </p:spTree>
    <p:extLst>
      <p:ext uri="{BB962C8B-B14F-4D97-AF65-F5344CB8AC3E}">
        <p14:creationId xmlns:p14="http://schemas.microsoft.com/office/powerpoint/2010/main" val="1348276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marL="171450" indent="-171450">
              <a:buFontTx/>
              <a:buChar char="•"/>
            </a:pPr>
            <a:r>
              <a:rPr lang="en-US" dirty="0" smtClean="0"/>
              <a:t>Technique for harnessing power of thousands of computers working in parallel</a:t>
            </a:r>
          </a:p>
          <a:p>
            <a:pPr marL="171450" indent="-171450">
              <a:buFontTx/>
              <a:buChar char="•"/>
            </a:pPr>
            <a:r>
              <a:rPr lang="en-US" dirty="0" smtClean="0"/>
              <a:t>Basic idea is </a:t>
            </a:r>
            <a:r>
              <a:rPr lang="en-US" dirty="0" err="1" smtClean="0"/>
              <a:t>BigData</a:t>
            </a:r>
            <a:r>
              <a:rPr lang="en-US" dirty="0" smtClean="0"/>
              <a:t> collection is broken into pieces, and hundreds or thousands of independent processors search these pieces for something of interest</a:t>
            </a:r>
          </a:p>
        </p:txBody>
      </p:sp>
      <p:sp>
        <p:nvSpPr>
          <p:cNvPr id="4" name="Slide Number Placeholder 3"/>
          <p:cNvSpPr>
            <a:spLocks noGrp="1"/>
          </p:cNvSpPr>
          <p:nvPr>
            <p:ph type="sldNum" sz="quarter" idx="5"/>
          </p:nvPr>
        </p:nvSpPr>
        <p:spPr/>
        <p:txBody>
          <a:bodyPr/>
          <a:lstStyle/>
          <a:p>
            <a:pPr>
              <a:defRPr/>
            </a:pPr>
            <a:fld id="{FC03980D-76DB-4DEF-A087-D18AC1F0ACB5}" type="slidenum">
              <a:rPr lang="en-US" smtClean="0"/>
              <a:pPr>
                <a:defRPr/>
              </a:pPr>
              <a:t>27</a:t>
            </a:fld>
            <a:endParaRPr lang="en-US" dirty="0"/>
          </a:p>
        </p:txBody>
      </p:sp>
    </p:spTree>
    <p:extLst>
      <p:ext uri="{BB962C8B-B14F-4D97-AF65-F5344CB8AC3E}">
        <p14:creationId xmlns:p14="http://schemas.microsoft.com/office/powerpoint/2010/main" val="2091188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pPr marL="171450" indent="-171450">
              <a:buFontTx/>
              <a:buChar char="•"/>
            </a:pPr>
            <a:r>
              <a:rPr lang="en-US" dirty="0" smtClean="0"/>
              <a:t>This particular trend line supports the contention that the term "Web 2.0" is fading from use.</a:t>
            </a:r>
          </a:p>
        </p:txBody>
      </p:sp>
      <p:sp>
        <p:nvSpPr>
          <p:cNvPr id="4" name="Slide Number Placeholder 3"/>
          <p:cNvSpPr>
            <a:spLocks noGrp="1"/>
          </p:cNvSpPr>
          <p:nvPr>
            <p:ph type="sldNum" sz="quarter" idx="5"/>
          </p:nvPr>
        </p:nvSpPr>
        <p:spPr/>
        <p:txBody>
          <a:bodyPr/>
          <a:lstStyle/>
          <a:p>
            <a:pPr>
              <a:defRPr/>
            </a:pPr>
            <a:fld id="{EA0B7FBC-3ADD-4418-940D-BA1EEE45688A}" type="slidenum">
              <a:rPr lang="en-US" smtClean="0"/>
              <a:pPr>
                <a:defRPr/>
              </a:pPr>
              <a:t>28</a:t>
            </a:fld>
            <a:endParaRPr lang="en-US" dirty="0"/>
          </a:p>
        </p:txBody>
      </p:sp>
    </p:spTree>
    <p:extLst>
      <p:ext uri="{BB962C8B-B14F-4D97-AF65-F5344CB8AC3E}">
        <p14:creationId xmlns:p14="http://schemas.microsoft.com/office/powerpoint/2010/main" val="3200852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Data aggregator is a company that obtains data from public and private sources and stores, combines, and publishes it in sophisticated ways.</a:t>
            </a:r>
          </a:p>
          <a:p>
            <a:pPr marL="171450" indent="-171450">
              <a:buFontTx/>
              <a:buChar char="•"/>
            </a:pPr>
            <a:r>
              <a:rPr lang="en-US" smtClean="0">
                <a:latin typeface="Helvetica" pitchFamily="34" charset="0"/>
              </a:rPr>
              <a:t>See Instructor’s Manual for example answers to questions.</a:t>
            </a:r>
          </a:p>
        </p:txBody>
      </p:sp>
      <p:sp>
        <p:nvSpPr>
          <p:cNvPr id="4" name="Slide Number Placeholder 3"/>
          <p:cNvSpPr>
            <a:spLocks noGrp="1"/>
          </p:cNvSpPr>
          <p:nvPr>
            <p:ph type="sldNum" sz="quarter" idx="5"/>
          </p:nvPr>
        </p:nvSpPr>
        <p:spPr/>
        <p:txBody>
          <a:bodyPr/>
          <a:lstStyle/>
          <a:p>
            <a:pPr>
              <a:defRPr/>
            </a:pPr>
            <a:fld id="{105CA6C2-6A64-4BC4-9CC9-17F5C003C41A}" type="slidenum">
              <a:rPr lang="en-US" smtClean="0"/>
              <a:pPr>
                <a:defRPr/>
              </a:pPr>
              <a:t>30</a:t>
            </a:fld>
            <a:endParaRPr lang="en-US" dirty="0"/>
          </a:p>
        </p:txBody>
      </p:sp>
    </p:spTree>
    <p:extLst>
      <p:ext uri="{BB962C8B-B14F-4D97-AF65-F5344CB8AC3E}">
        <p14:creationId xmlns:p14="http://schemas.microsoft.com/office/powerpoint/2010/main" val="3646550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This table lists four server alternatives for BI publishing. </a:t>
            </a:r>
          </a:p>
        </p:txBody>
      </p:sp>
      <p:sp>
        <p:nvSpPr>
          <p:cNvPr id="4" name="Slide Number Placeholder 3"/>
          <p:cNvSpPr>
            <a:spLocks noGrp="1"/>
          </p:cNvSpPr>
          <p:nvPr>
            <p:ph type="sldNum" sz="quarter" idx="5"/>
          </p:nvPr>
        </p:nvSpPr>
        <p:spPr/>
        <p:txBody>
          <a:bodyPr/>
          <a:lstStyle/>
          <a:p>
            <a:pPr>
              <a:defRPr/>
            </a:pPr>
            <a:fld id="{977E44C5-0B6D-4B96-9896-31F009CD5C1B}" type="slidenum">
              <a:rPr lang="en-US" smtClean="0"/>
              <a:pPr>
                <a:defRPr/>
              </a:pPr>
              <a:t>31</a:t>
            </a:fld>
            <a:endParaRPr lang="en-US" dirty="0"/>
          </a:p>
        </p:txBody>
      </p:sp>
    </p:spTree>
    <p:extLst>
      <p:ext uri="{BB962C8B-B14F-4D97-AF65-F5344CB8AC3E}">
        <p14:creationId xmlns:p14="http://schemas.microsoft.com/office/powerpoint/2010/main" val="186064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pPr marL="273050" indent="-182563">
              <a:buFontTx/>
              <a:buChar char="•"/>
            </a:pPr>
            <a:r>
              <a:rPr lang="en-US" smtClean="0">
                <a:latin typeface="Helvetica" pitchFamily="34" charset="0"/>
              </a:rPr>
              <a:t>Chapter begins by summarizing reasons organizations use business intelligence. Then, it describes three basic activities in business intelligence process and illustrates those activities using GearUp.  </a:t>
            </a:r>
          </a:p>
          <a:p>
            <a:pPr marL="273050" indent="-182563">
              <a:buFontTx/>
              <a:buChar char="•"/>
            </a:pPr>
            <a:r>
              <a:rPr lang="en-US" smtClean="0">
                <a:latin typeface="Helvetica" pitchFamily="34" charset="0"/>
              </a:rPr>
              <a:t>Next, are discussions of data warehouses, data marts, data mining and knowledge management applications, followed by alternatives for publishing BI results.</a:t>
            </a:r>
          </a:p>
        </p:txBody>
      </p:sp>
    </p:spTree>
    <p:extLst>
      <p:ext uri="{BB962C8B-B14F-4D97-AF65-F5344CB8AC3E}">
        <p14:creationId xmlns:p14="http://schemas.microsoft.com/office/powerpoint/2010/main" val="3544558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Components of a Generic Business Intelligence System</a:t>
            </a:r>
            <a:endParaRPr lang="en-US" dirty="0" smtClean="0">
              <a:latin typeface="Helvetica" pitchFamily="34" charset="0"/>
            </a:endParaRPr>
          </a:p>
          <a:p>
            <a:pPr marL="171450" indent="-171450">
              <a:buFont typeface="Arial" pitchFamily="34" charset="0"/>
              <a:buChar char="•"/>
              <a:defRPr/>
            </a:pPr>
            <a:r>
              <a:rPr lang="en-US" dirty="0" smtClean="0">
                <a:latin typeface="Helvetica" pitchFamily="34" charset="0"/>
              </a:rPr>
              <a:t>A</a:t>
            </a:r>
            <a:r>
              <a:rPr lang="en-US" b="1" dirty="0" smtClean="0">
                <a:latin typeface="Helvetica" pitchFamily="34" charset="0"/>
              </a:rPr>
              <a:t> </a:t>
            </a:r>
            <a:r>
              <a:rPr lang="en-US" b="1" dirty="0">
                <a:latin typeface="Helvetica" pitchFamily="34" charset="0"/>
              </a:rPr>
              <a:t>BI server </a:t>
            </a:r>
            <a:r>
              <a:rPr lang="en-US" dirty="0">
                <a:latin typeface="Helvetica" pitchFamily="34" charset="0"/>
              </a:rPr>
              <a:t>is a </a:t>
            </a:r>
            <a:r>
              <a:rPr lang="en-US" dirty="0" smtClean="0">
                <a:latin typeface="Helvetica" pitchFamily="34" charset="0"/>
              </a:rPr>
              <a:t>Web server </a:t>
            </a:r>
            <a:r>
              <a:rPr lang="en-US" dirty="0">
                <a:latin typeface="Helvetica" pitchFamily="34" charset="0"/>
              </a:rPr>
              <a:t>application </a:t>
            </a:r>
            <a:r>
              <a:rPr lang="en-US" dirty="0" smtClean="0">
                <a:latin typeface="Helvetica" pitchFamily="34" charset="0"/>
              </a:rPr>
              <a:t>created </a:t>
            </a:r>
            <a:r>
              <a:rPr lang="en-US" dirty="0">
                <a:latin typeface="Helvetica" pitchFamily="34" charset="0"/>
              </a:rPr>
              <a:t>for the publishing of business intelligence</a:t>
            </a:r>
            <a:r>
              <a:rPr lang="en-US" dirty="0" smtClean="0">
                <a:latin typeface="Helvetica" pitchFamily="34" charset="0"/>
              </a:rPr>
              <a:t>.</a:t>
            </a:r>
            <a:endParaRPr lang="en-US" dirty="0">
              <a:latin typeface="Helvetica" pitchFamily="34" charset="0"/>
            </a:endParaRPr>
          </a:p>
          <a:p>
            <a:pPr marL="171450" indent="-171450">
              <a:buFont typeface="Arial" pitchFamily="34" charset="0"/>
              <a:buChar char="•"/>
              <a:defRPr/>
            </a:pPr>
            <a:r>
              <a:rPr lang="en-US" dirty="0" smtClean="0">
                <a:latin typeface="Helvetica" pitchFamily="34" charset="0"/>
              </a:rPr>
              <a:t>It maintains </a:t>
            </a:r>
            <a:r>
              <a:rPr lang="en-US" dirty="0">
                <a:latin typeface="Helvetica" pitchFamily="34" charset="0"/>
              </a:rPr>
              <a:t>metadata about </a:t>
            </a:r>
            <a:r>
              <a:rPr lang="en-US" dirty="0" smtClean="0">
                <a:latin typeface="Helvetica" pitchFamily="34" charset="0"/>
              </a:rPr>
              <a:t>authorized </a:t>
            </a:r>
            <a:r>
              <a:rPr lang="en-US" dirty="0">
                <a:latin typeface="Helvetica" pitchFamily="34" charset="0"/>
              </a:rPr>
              <a:t>allocation of BI results to users. </a:t>
            </a:r>
            <a:r>
              <a:rPr lang="en-US" dirty="0" smtClean="0">
                <a:latin typeface="Helvetica" pitchFamily="34" charset="0"/>
              </a:rPr>
              <a:t>Server </a:t>
            </a:r>
            <a:r>
              <a:rPr lang="en-US" dirty="0">
                <a:latin typeface="Helvetica" pitchFamily="34" charset="0"/>
              </a:rPr>
              <a:t>tracks what results are available, what users are authorized to view those results, and </a:t>
            </a:r>
            <a:r>
              <a:rPr lang="en-US" dirty="0" smtClean="0">
                <a:latin typeface="Helvetica" pitchFamily="34" charset="0"/>
              </a:rPr>
              <a:t>provided results to </a:t>
            </a:r>
            <a:r>
              <a:rPr lang="en-US" dirty="0">
                <a:latin typeface="Helvetica" pitchFamily="34" charset="0"/>
              </a:rPr>
              <a:t>authorized users. It adjusts allocations as available results change and users come and go.</a:t>
            </a:r>
          </a:p>
        </p:txBody>
      </p:sp>
      <p:sp>
        <p:nvSpPr>
          <p:cNvPr id="4" name="Slide Number Placeholder 3"/>
          <p:cNvSpPr>
            <a:spLocks noGrp="1"/>
          </p:cNvSpPr>
          <p:nvPr>
            <p:ph type="sldNum" sz="quarter" idx="5"/>
          </p:nvPr>
        </p:nvSpPr>
        <p:spPr/>
        <p:txBody>
          <a:bodyPr/>
          <a:lstStyle/>
          <a:p>
            <a:pPr>
              <a:defRPr/>
            </a:pPr>
            <a:fld id="{5581DCD5-58B0-469E-A90B-0B072C0AFFE4}" type="slidenum">
              <a:rPr lang="en-US" smtClean="0"/>
              <a:pPr>
                <a:defRPr/>
              </a:pPr>
              <a:t>32</a:t>
            </a:fld>
            <a:endParaRPr lang="en-US" dirty="0"/>
          </a:p>
        </p:txBody>
      </p:sp>
    </p:spTree>
    <p:extLst>
      <p:ext uri="{BB962C8B-B14F-4D97-AF65-F5344CB8AC3E}">
        <p14:creationId xmlns:p14="http://schemas.microsoft.com/office/powerpoint/2010/main" val="2017123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pPr marL="171450" indent="-171450">
              <a:buFontTx/>
              <a:buChar char="•"/>
            </a:pPr>
            <a:r>
              <a:rPr lang="en-US" dirty="0" smtClean="0"/>
              <a:t>You have learned the three phases of BI analysis, as well as, common techniques for acquiring, processing, and publishing business intelligence. This knowledge will enable you to imagine innovative uses for data that your employer generates and to know some of the constraints of such use.</a:t>
            </a:r>
          </a:p>
        </p:txBody>
      </p:sp>
      <p:sp>
        <p:nvSpPr>
          <p:cNvPr id="4" name="Slide Number Placeholder 3"/>
          <p:cNvSpPr>
            <a:spLocks noGrp="1"/>
          </p:cNvSpPr>
          <p:nvPr>
            <p:ph type="sldNum" sz="quarter" idx="5"/>
          </p:nvPr>
        </p:nvSpPr>
        <p:spPr/>
        <p:txBody>
          <a:bodyPr/>
          <a:lstStyle/>
          <a:p>
            <a:pPr>
              <a:defRPr/>
            </a:pPr>
            <a:fld id="{4228FCA3-DC90-42DE-9E7B-ACBEC0495BFD}" type="slidenum">
              <a:rPr lang="en-US" smtClean="0"/>
              <a:pPr>
                <a:defRPr/>
              </a:pPr>
              <a:t>33</a:t>
            </a:fld>
            <a:endParaRPr lang="en-US" dirty="0"/>
          </a:p>
        </p:txBody>
      </p:sp>
    </p:spTree>
    <p:extLst>
      <p:ext uri="{BB962C8B-B14F-4D97-AF65-F5344CB8AC3E}">
        <p14:creationId xmlns:p14="http://schemas.microsoft.com/office/powerpoint/2010/main" val="3159714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Helvetica" pitchFamily="34" charset="0"/>
              </a:rPr>
              <a:t>GOAL</a:t>
            </a:r>
          </a:p>
          <a:p>
            <a:pPr marL="777240" lvl="1" indent="-228600">
              <a:buFont typeface="+mj-lt"/>
              <a:buAutoNum type="arabicPeriod"/>
              <a:defRPr/>
            </a:pPr>
            <a:r>
              <a:rPr lang="en-US" dirty="0" smtClean="0">
                <a:latin typeface="Helvetica" pitchFamily="34" charset="0"/>
              </a:rPr>
              <a:t>Teach real-world issues and limitations for data mining.</a:t>
            </a:r>
          </a:p>
          <a:p>
            <a:pPr marL="777240" lvl="1" indent="-228600">
              <a:buFont typeface="+mj-lt"/>
              <a:buAutoNum type="arabicPeriod"/>
              <a:defRPr/>
            </a:pPr>
            <a:r>
              <a:rPr lang="en-US" dirty="0" smtClean="0">
                <a:latin typeface="Helvetica" pitchFamily="34" charset="0"/>
              </a:rPr>
              <a:t>Investigate the ethics of working on projects of doubtful or harmful utility to the sponsoring organization.</a:t>
            </a:r>
          </a:p>
          <a:p>
            <a:pPr marL="171450" indent="-171450">
              <a:buFont typeface="Arial" pitchFamily="34" charset="0"/>
              <a:buChar char="•"/>
              <a:defRPr/>
            </a:pPr>
            <a:r>
              <a:rPr lang="en-US" dirty="0" smtClean="0">
                <a:latin typeface="Helvetica" pitchFamily="34" charset="0"/>
              </a:rPr>
              <a:t>Case has two major themes: realistic problems in data mining and an ethical dilemma—when you know something that could be self-defeating to reveal. Both are important. </a:t>
            </a:r>
          </a:p>
        </p:txBody>
      </p:sp>
      <p:sp>
        <p:nvSpPr>
          <p:cNvPr id="4" name="Slide Number Placeholder 3"/>
          <p:cNvSpPr>
            <a:spLocks noGrp="1"/>
          </p:cNvSpPr>
          <p:nvPr>
            <p:ph type="sldNum" sz="quarter" idx="5"/>
          </p:nvPr>
        </p:nvSpPr>
        <p:spPr/>
        <p:txBody>
          <a:bodyPr/>
          <a:lstStyle/>
          <a:p>
            <a:pPr>
              <a:defRPr/>
            </a:pPr>
            <a:fld id="{F273C04C-C33B-4561-B75C-0F8BF0D1EF68}" type="slidenum">
              <a:rPr lang="en-US" smtClean="0"/>
              <a:pPr>
                <a:defRPr/>
              </a:pPr>
              <a:t>34</a:t>
            </a:fld>
            <a:endParaRPr lang="en-US" dirty="0"/>
          </a:p>
        </p:txBody>
      </p:sp>
    </p:spTree>
    <p:extLst>
      <p:ext uri="{BB962C8B-B14F-4D97-AF65-F5344CB8AC3E}">
        <p14:creationId xmlns:p14="http://schemas.microsoft.com/office/powerpoint/2010/main" val="2342413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F74532-3893-4F17-9F3B-E4C1859911CD}" type="slidenum">
              <a:rPr lang="en-US"/>
              <a:pPr>
                <a:defRPr/>
              </a:pPr>
              <a:t>35</a:t>
            </a:fld>
            <a:endParaRPr lang="en-US" dirty="0"/>
          </a:p>
        </p:txBody>
      </p:sp>
      <p:sp>
        <p:nvSpPr>
          <p:cNvPr id="75778"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ln/>
          <a:extLst/>
        </p:spPr>
        <p:txBody>
          <a:bodyPr/>
          <a:lstStyle/>
          <a:p>
            <a:r>
              <a:rPr lang="en-US" b="1" smtClean="0">
                <a:latin typeface="Helvetica" pitchFamily="34" charset="0"/>
              </a:rPr>
              <a:t>GOALS</a:t>
            </a:r>
          </a:p>
          <a:p>
            <a:pPr marL="781050" lvl="1" indent="-228600">
              <a:buFont typeface="Calibri" pitchFamily="34" charset="0"/>
              <a:buAutoNum type="arabicPeriod"/>
            </a:pPr>
            <a:r>
              <a:rPr lang="en-US" smtClean="0">
                <a:latin typeface="Helvetica" pitchFamily="34" charset="0"/>
              </a:rPr>
              <a:t>Discuss trade-off between information availability and security.</a:t>
            </a:r>
          </a:p>
          <a:p>
            <a:pPr marL="781050" lvl="1" indent="-228600">
              <a:buFont typeface="Calibri" pitchFamily="34" charset="0"/>
              <a:buAutoNum type="arabicPeriod"/>
            </a:pPr>
            <a:r>
              <a:rPr lang="en-US" smtClean="0">
                <a:latin typeface="Helvetica" pitchFamily="34" charset="0"/>
              </a:rPr>
              <a:t>Introduce, explain, and discuss ways to respond to </a:t>
            </a:r>
            <a:r>
              <a:rPr lang="en-US" i="1" smtClean="0">
                <a:latin typeface="Helvetica" pitchFamily="34" charset="0"/>
              </a:rPr>
              <a:t>semantic security</a:t>
            </a:r>
            <a:r>
              <a:rPr lang="en-US" smtClean="0">
                <a:latin typeface="Helvetica" pitchFamily="34" charset="0"/>
              </a:rPr>
              <a:t>.</a:t>
            </a:r>
          </a:p>
          <a:p>
            <a:pPr>
              <a:buFont typeface="Wingdings" pitchFamily="2" charset="2"/>
              <a:buChar char="Ø"/>
            </a:pPr>
            <a:r>
              <a:rPr lang="en-US" smtClean="0">
                <a:latin typeface="Helvetica" pitchFamily="34" charset="0"/>
              </a:rPr>
              <a:t>Megan is able to combine data in various reports to infer protected information about company employees.</a:t>
            </a:r>
          </a:p>
          <a:p>
            <a:pPr>
              <a:buFont typeface="Wingdings" pitchFamily="2" charset="2"/>
              <a:buChar char="Ø"/>
            </a:pPr>
            <a:r>
              <a:rPr lang="en-US" smtClean="0">
                <a:latin typeface="Helvetica" pitchFamily="34" charset="0"/>
              </a:rPr>
              <a:t>She was not supposed to see this information, but only used reports she was authorized to see.</a:t>
            </a:r>
          </a:p>
        </p:txBody>
      </p:sp>
    </p:spTree>
    <p:extLst>
      <p:ext uri="{BB962C8B-B14F-4D97-AF65-F5344CB8AC3E}">
        <p14:creationId xmlns:p14="http://schemas.microsoft.com/office/powerpoint/2010/main" val="597343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71F8D80-FC62-4E0D-BD9C-DDCBF6D9BD86}" type="slidenum">
              <a:rPr lang="en-US" smtClean="0"/>
              <a:pPr>
                <a:defRPr/>
              </a:pPr>
              <a:t>36</a:t>
            </a:fld>
            <a:endParaRPr lang="en-US" dirty="0"/>
          </a:p>
        </p:txBody>
      </p:sp>
    </p:spTree>
    <p:extLst>
      <p:ext uri="{BB962C8B-B14F-4D97-AF65-F5344CB8AC3E}">
        <p14:creationId xmlns:p14="http://schemas.microsoft.com/office/powerpoint/2010/main" val="3857665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pPr defTabSz="965200"/>
            <a:endParaRPr lang="en-US" smtClean="0">
              <a:latin typeface="Helvetica" pitchFamily="34" charset="0"/>
            </a:endParaRPr>
          </a:p>
        </p:txBody>
      </p:sp>
      <p:sp>
        <p:nvSpPr>
          <p:cNvPr id="4" name="Slide Number Placeholder 3"/>
          <p:cNvSpPr>
            <a:spLocks noGrp="1"/>
          </p:cNvSpPr>
          <p:nvPr>
            <p:ph type="sldNum" sz="quarter" idx="5"/>
          </p:nvPr>
        </p:nvSpPr>
        <p:spPr/>
        <p:txBody>
          <a:bodyPr/>
          <a:lstStyle/>
          <a:p>
            <a:pPr>
              <a:defRPr/>
            </a:pPr>
            <a:fld id="{7AC1999C-4023-4802-AABA-E420104D5FC3}" type="slidenum">
              <a:rPr lang="en-US" smtClean="0"/>
              <a:pPr>
                <a:defRPr/>
              </a:pPr>
              <a:t>37</a:t>
            </a:fld>
            <a:endParaRPr lang="en-US" dirty="0"/>
          </a:p>
        </p:txBody>
      </p:sp>
    </p:spTree>
    <p:extLst>
      <p:ext uri="{BB962C8B-B14F-4D97-AF65-F5344CB8AC3E}">
        <p14:creationId xmlns:p14="http://schemas.microsoft.com/office/powerpoint/2010/main" val="2438976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pPr marL="171450" indent="-171450">
              <a:buFontTx/>
              <a:buChar char="•"/>
            </a:pPr>
            <a:r>
              <a:rPr lang="en-US" smtClean="0"/>
              <a:t>FireFox has an optional feature called Collusion that tracks and graphs all the cookies on your computer. Figure 9 shows the cookies that were placed on a computer as browser visited various Web sites. Collusion 0.22 is a Mozilla experimental add on.</a:t>
            </a:r>
          </a:p>
        </p:txBody>
      </p:sp>
      <p:sp>
        <p:nvSpPr>
          <p:cNvPr id="4" name="Slide Number Placeholder 3"/>
          <p:cNvSpPr>
            <a:spLocks noGrp="1"/>
          </p:cNvSpPr>
          <p:nvPr>
            <p:ph type="sldNum" sz="quarter" idx="5"/>
          </p:nvPr>
        </p:nvSpPr>
        <p:spPr/>
        <p:txBody>
          <a:bodyPr/>
          <a:lstStyle/>
          <a:p>
            <a:pPr>
              <a:defRPr/>
            </a:pPr>
            <a:fld id="{58FAA944-1959-4872-B4CD-CD301788BB69}" type="slidenum">
              <a:rPr lang="en-US" smtClean="0"/>
              <a:pPr>
                <a:defRPr/>
              </a:pPr>
              <a:t>39</a:t>
            </a:fld>
            <a:endParaRPr lang="en-US" dirty="0"/>
          </a:p>
        </p:txBody>
      </p:sp>
    </p:spTree>
    <p:extLst>
      <p:ext uri="{BB962C8B-B14F-4D97-AF65-F5344CB8AC3E}">
        <p14:creationId xmlns:p14="http://schemas.microsoft.com/office/powerpoint/2010/main" val="1380842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pPr marL="171450" indent="-171450">
              <a:buFontTx/>
              <a:buChar char="•"/>
            </a:pPr>
            <a:r>
              <a:rPr lang="en-US" smtClean="0"/>
              <a:t>Who are these companies that are gathering my browser behavior data? You can find out using ghostery, another useful browser add-in feature (www.ghostery.com).</a:t>
            </a:r>
          </a:p>
          <a:p>
            <a:pPr marL="171450" indent="-171450">
              <a:buFontTx/>
              <a:buChar char="•"/>
            </a:pPr>
            <a:r>
              <a:rPr lang="en-US" smtClean="0"/>
              <a:t>How do they analyze those entries to determine which ads you clicked on? How do they then characterize differences in ads to determine which characteristics matter most to you? The answer, as you learned in Q4, is to use parallel processing. Using a MapReduce algorithm, they distribute the work to thousands of processors that work in parallel. They then aggregate the results of these independent processors and then, possibly, move to a second phase of analysis where they do it again.</a:t>
            </a:r>
          </a:p>
        </p:txBody>
      </p:sp>
      <p:sp>
        <p:nvSpPr>
          <p:cNvPr id="4" name="Slide Number Placeholder 3"/>
          <p:cNvSpPr>
            <a:spLocks noGrp="1"/>
          </p:cNvSpPr>
          <p:nvPr>
            <p:ph type="sldNum" sz="quarter" idx="5"/>
          </p:nvPr>
        </p:nvSpPr>
        <p:spPr/>
        <p:txBody>
          <a:bodyPr/>
          <a:lstStyle/>
          <a:p>
            <a:pPr>
              <a:defRPr/>
            </a:pPr>
            <a:fld id="{02CECE2B-B5E8-4B61-9351-A783877D0455}" type="slidenum">
              <a:rPr lang="en-US" smtClean="0"/>
              <a:pPr>
                <a:defRPr/>
              </a:pPr>
              <a:t>40</a:t>
            </a:fld>
            <a:endParaRPr lang="en-US" dirty="0"/>
          </a:p>
        </p:txBody>
      </p:sp>
    </p:spTree>
    <p:extLst>
      <p:ext uri="{BB962C8B-B14F-4D97-AF65-F5344CB8AC3E}">
        <p14:creationId xmlns:p14="http://schemas.microsoft.com/office/powerpoint/2010/main" val="19542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p:spPr>
        <p:txBody>
          <a:bodyPr/>
          <a:lstStyle/>
          <a:p>
            <a:pPr marL="182563" indent="-182563">
              <a:buFontTx/>
              <a:buChar char="•"/>
            </a:pPr>
            <a:r>
              <a:rPr lang="en-US" b="1" smtClean="0">
                <a:latin typeface="Helvetica" pitchFamily="34" charset="0"/>
              </a:rPr>
              <a:t>Business intelligence systems </a:t>
            </a:r>
            <a:r>
              <a:rPr lang="en-US" smtClean="0"/>
              <a:t>are information systems that process operational and other data to identify patterns, relationships, and trends for use by business professionals and other knowledge workers. </a:t>
            </a:r>
          </a:p>
          <a:p>
            <a:pPr marL="182563" indent="-182563">
              <a:buFontTx/>
              <a:buChar char="•"/>
            </a:pPr>
            <a:r>
              <a:rPr lang="en-US" smtClean="0"/>
              <a:t>Five standard IS components of BI systems: hardware, software, data, procedures, and people. </a:t>
            </a:r>
          </a:p>
        </p:txBody>
      </p:sp>
      <p:sp>
        <p:nvSpPr>
          <p:cNvPr id="4" name="Slide Number Placeholder 3"/>
          <p:cNvSpPr>
            <a:spLocks noGrp="1"/>
          </p:cNvSpPr>
          <p:nvPr>
            <p:ph type="sldNum" sz="quarter" idx="5"/>
          </p:nvPr>
        </p:nvSpPr>
        <p:spPr/>
        <p:txBody>
          <a:bodyPr/>
          <a:lstStyle/>
          <a:p>
            <a:pPr>
              <a:defRPr/>
            </a:pPr>
            <a:fld id="{71AD22F0-B8BA-4F02-9FDE-5A24DA966C2B}" type="slidenum">
              <a:rPr lang="en-US" smtClean="0"/>
              <a:pPr>
                <a:defRPr/>
              </a:pPr>
              <a:t>4</a:t>
            </a:fld>
            <a:endParaRPr lang="en-US" dirty="0"/>
          </a:p>
        </p:txBody>
      </p:sp>
    </p:spTree>
    <p:extLst>
      <p:ext uri="{BB962C8B-B14F-4D97-AF65-F5344CB8AC3E}">
        <p14:creationId xmlns:p14="http://schemas.microsoft.com/office/powerpoint/2010/main" val="61425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rPr>
              <a:t>Note the hierarchical nature of these tasks.  Business intelligence is used for all four of the collaborative tasks described in Chapter 2</a:t>
            </a:r>
            <a:r>
              <a:rPr lang="en-US" dirty="0" smtClean="0"/>
              <a:t>.</a:t>
            </a:r>
            <a:endParaRPr lang="en-US" sz="1100" dirty="0" smtClean="0">
              <a:latin typeface="Helvetica" pitchFamily="34" charset="0"/>
            </a:endParaRPr>
          </a:p>
        </p:txBody>
      </p:sp>
      <p:sp>
        <p:nvSpPr>
          <p:cNvPr id="4" name="Slide Number Placeholder 3"/>
          <p:cNvSpPr>
            <a:spLocks noGrp="1"/>
          </p:cNvSpPr>
          <p:nvPr>
            <p:ph type="sldNum" sz="quarter" idx="5"/>
          </p:nvPr>
        </p:nvSpPr>
        <p:spPr/>
        <p:txBody>
          <a:bodyPr/>
          <a:lstStyle/>
          <a:p>
            <a:pPr>
              <a:defRPr/>
            </a:pPr>
            <a:fld id="{5141527F-5278-4A6A-B17C-6B8852B3E2D8}" type="slidenum">
              <a:rPr lang="en-US" smtClean="0"/>
              <a:pPr>
                <a:defRPr/>
              </a:pPr>
              <a:t>5</a:t>
            </a:fld>
            <a:endParaRPr lang="en-US" dirty="0"/>
          </a:p>
        </p:txBody>
      </p:sp>
    </p:spTree>
    <p:extLst>
      <p:ext uri="{BB962C8B-B14F-4D97-AF65-F5344CB8AC3E}">
        <p14:creationId xmlns:p14="http://schemas.microsoft.com/office/powerpoint/2010/main" val="36620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Helvetica" pitchFamily="34" charset="0"/>
              </a:rPr>
              <a:t>Three primary activities in the BI process.</a:t>
            </a:r>
            <a:endParaRPr lang="en-US" b="1" dirty="0" smtClean="0">
              <a:latin typeface="Helvetica" pitchFamily="34" charset="0"/>
            </a:endParaRPr>
          </a:p>
          <a:p>
            <a:pPr>
              <a:buFont typeface="Arial" pitchFamily="34" charset="0"/>
              <a:buNone/>
              <a:defRPr/>
            </a:pPr>
            <a:r>
              <a:rPr lang="en-US" dirty="0" smtClean="0">
                <a:latin typeface="Helvetica" pitchFamily="34" charset="0"/>
              </a:rPr>
              <a:t>&gt; Publish results: The </a:t>
            </a:r>
            <a:r>
              <a:rPr lang="en-US" dirty="0">
                <a:latin typeface="Helvetica" pitchFamily="34" charset="0"/>
              </a:rPr>
              <a:t>process of delivering business intelligence to the knowledge workers who need it</a:t>
            </a:r>
            <a:r>
              <a:rPr lang="en-US" dirty="0" smtClean="0">
                <a:latin typeface="Helvetica" pitchFamily="34" charset="0"/>
              </a:rPr>
              <a:t>.</a:t>
            </a:r>
            <a:endParaRPr lang="en-US" dirty="0">
              <a:latin typeface="Helvetica" pitchFamily="34" charset="0"/>
            </a:endParaRPr>
          </a:p>
          <a:p>
            <a:pPr marL="457200" indent="-182880">
              <a:buFont typeface="Arial" pitchFamily="34" charset="0"/>
              <a:buChar char="•"/>
              <a:defRPr/>
            </a:pPr>
            <a:r>
              <a:rPr lang="en-US" b="1" dirty="0" smtClean="0">
                <a:latin typeface="Helvetica" pitchFamily="34" charset="0"/>
              </a:rPr>
              <a:t>Push </a:t>
            </a:r>
            <a:r>
              <a:rPr lang="en-US" b="1" dirty="0">
                <a:latin typeface="Helvetica" pitchFamily="34" charset="0"/>
              </a:rPr>
              <a:t>publishing </a:t>
            </a:r>
            <a:r>
              <a:rPr lang="en-US" dirty="0">
                <a:latin typeface="Helvetica" pitchFamily="34" charset="0"/>
              </a:rPr>
              <a:t>delivers BI </a:t>
            </a:r>
            <a:r>
              <a:rPr lang="en-US" dirty="0" smtClean="0">
                <a:latin typeface="Helvetica" pitchFamily="34" charset="0"/>
              </a:rPr>
              <a:t>according </a:t>
            </a:r>
            <a:r>
              <a:rPr lang="en-US" dirty="0">
                <a:latin typeface="Helvetica" pitchFamily="34" charset="0"/>
              </a:rPr>
              <a:t>to a schedule, or as a result of an event or particular data </a:t>
            </a:r>
            <a:r>
              <a:rPr lang="en-US" dirty="0" smtClean="0">
                <a:latin typeface="Helvetica" pitchFamily="34" charset="0"/>
              </a:rPr>
              <a:t>condition without any request from users.  </a:t>
            </a:r>
            <a:endParaRPr lang="en-US" dirty="0">
              <a:latin typeface="Helvetica" pitchFamily="34" charset="0"/>
            </a:endParaRPr>
          </a:p>
          <a:p>
            <a:pPr marL="457200" indent="-182880">
              <a:buFont typeface="Arial" pitchFamily="34" charset="0"/>
              <a:buChar char="•"/>
              <a:defRPr/>
            </a:pPr>
            <a:r>
              <a:rPr lang="en-US" b="1" dirty="0">
                <a:latin typeface="Helvetica" pitchFamily="34" charset="0"/>
              </a:rPr>
              <a:t>Pull publishing </a:t>
            </a:r>
            <a:r>
              <a:rPr lang="en-US" dirty="0">
                <a:latin typeface="Helvetica" pitchFamily="34" charset="0"/>
              </a:rPr>
              <a:t>requires </a:t>
            </a:r>
            <a:r>
              <a:rPr lang="en-US" dirty="0" smtClean="0">
                <a:latin typeface="Helvetica" pitchFamily="34" charset="0"/>
              </a:rPr>
              <a:t>users </a:t>
            </a:r>
            <a:r>
              <a:rPr lang="en-US" dirty="0">
                <a:latin typeface="Helvetica" pitchFamily="34" charset="0"/>
              </a:rPr>
              <a:t>to request BI results.</a:t>
            </a:r>
          </a:p>
        </p:txBody>
      </p:sp>
      <p:sp>
        <p:nvSpPr>
          <p:cNvPr id="4" name="Slide Number Placeholder 3"/>
          <p:cNvSpPr>
            <a:spLocks noGrp="1"/>
          </p:cNvSpPr>
          <p:nvPr>
            <p:ph type="sldNum" sz="quarter" idx="5"/>
          </p:nvPr>
        </p:nvSpPr>
        <p:spPr/>
        <p:txBody>
          <a:bodyPr/>
          <a:lstStyle/>
          <a:p>
            <a:pPr>
              <a:defRPr/>
            </a:pPr>
            <a:fld id="{2E5FD369-FF09-462A-AF1E-081770651F27}" type="slidenum">
              <a:rPr lang="en-US" smtClean="0"/>
              <a:pPr>
                <a:defRPr/>
              </a:pPr>
              <a:t>6</a:t>
            </a:fld>
            <a:endParaRPr lang="en-US" dirty="0"/>
          </a:p>
        </p:txBody>
      </p:sp>
    </p:spTree>
    <p:extLst>
      <p:ext uri="{BB962C8B-B14F-4D97-AF65-F5344CB8AC3E}">
        <p14:creationId xmlns:p14="http://schemas.microsoft.com/office/powerpoint/2010/main" val="338464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latin typeface="Helvetica" pitchFamily="34" charset="0"/>
            </a:endParaRPr>
          </a:p>
        </p:txBody>
      </p:sp>
      <p:sp>
        <p:nvSpPr>
          <p:cNvPr id="4" name="Slide Number Placeholder 3"/>
          <p:cNvSpPr>
            <a:spLocks noGrp="1"/>
          </p:cNvSpPr>
          <p:nvPr>
            <p:ph type="sldNum" sz="quarter" idx="5"/>
          </p:nvPr>
        </p:nvSpPr>
        <p:spPr/>
        <p:txBody>
          <a:bodyPr/>
          <a:lstStyle/>
          <a:p>
            <a:pPr>
              <a:defRPr/>
            </a:pPr>
            <a:fld id="{CDEA0AF8-2261-4893-B59D-9588D72C2032}" type="slidenum">
              <a:rPr lang="en-US" smtClean="0"/>
              <a:pPr>
                <a:defRPr/>
              </a:pPr>
              <a:t>7</a:t>
            </a:fld>
            <a:endParaRPr lang="en-US" dirty="0"/>
          </a:p>
        </p:txBody>
      </p:sp>
    </p:spTree>
    <p:extLst>
      <p:ext uri="{BB962C8B-B14F-4D97-AF65-F5344CB8AC3E}">
        <p14:creationId xmlns:p14="http://schemas.microsoft.com/office/powerpoint/2010/main" val="389479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Top section shows three of tables in GearUp’s operational database used to produce the data extract. </a:t>
            </a:r>
          </a:p>
          <a:p>
            <a:pPr marL="171450" indent="-171450">
              <a:buFontTx/>
              <a:buChar char="•"/>
            </a:pPr>
            <a:r>
              <a:rPr lang="en-US" smtClean="0"/>
              <a:t>Lucas uses these data to create </a:t>
            </a:r>
            <a:r>
              <a:rPr lang="en-US" i="1" smtClean="0"/>
              <a:t>Item_Shipped, Item_Not_ Shipped, </a:t>
            </a:r>
            <a:r>
              <a:rPr lang="en-US" smtClean="0"/>
              <a:t>and </a:t>
            </a:r>
            <a:r>
              <a:rPr lang="en-US" i="1" smtClean="0"/>
              <a:t>Quantity_Received  </a:t>
            </a:r>
            <a:r>
              <a:rPr lang="en-US" smtClean="0"/>
              <a:t>tables.</a:t>
            </a:r>
            <a:endParaRPr lang="en-US" smtClean="0">
              <a:latin typeface="Helvetica" pitchFamily="34" charset="0"/>
            </a:endParaRPr>
          </a:p>
          <a:p>
            <a:pPr marL="171450" indent="-171450">
              <a:buFontTx/>
              <a:buChar char="•"/>
            </a:pPr>
            <a:r>
              <a:rPr lang="en-US" smtClean="0">
                <a:latin typeface="Helvetica" pitchFamily="34" charset="0"/>
              </a:rPr>
              <a:t>Addison summed quantities from tables to create Item_Summary_Data table.</a:t>
            </a:r>
          </a:p>
        </p:txBody>
      </p:sp>
      <p:sp>
        <p:nvSpPr>
          <p:cNvPr id="4" name="Slide Number Placeholder 3"/>
          <p:cNvSpPr>
            <a:spLocks noGrp="1"/>
          </p:cNvSpPr>
          <p:nvPr>
            <p:ph type="sldNum" sz="quarter" idx="5"/>
          </p:nvPr>
        </p:nvSpPr>
        <p:spPr/>
        <p:txBody>
          <a:bodyPr/>
          <a:lstStyle/>
          <a:p>
            <a:pPr>
              <a:defRPr/>
            </a:pPr>
            <a:fld id="{E72FCA97-1687-4F9E-91C2-0C5309C32054}" type="slidenum">
              <a:rPr lang="en-US" smtClean="0"/>
              <a:pPr>
                <a:defRPr/>
              </a:pPr>
              <a:t>8</a:t>
            </a:fld>
            <a:endParaRPr lang="en-US" dirty="0"/>
          </a:p>
        </p:txBody>
      </p:sp>
    </p:spTree>
    <p:extLst>
      <p:ext uri="{BB962C8B-B14F-4D97-AF65-F5344CB8AC3E}">
        <p14:creationId xmlns:p14="http://schemas.microsoft.com/office/powerpoint/2010/main" val="38760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pPr marL="171450" indent="-171450">
              <a:buFontTx/>
              <a:buChar char="•"/>
            </a:pPr>
            <a:r>
              <a:rPr lang="en-US" smtClean="0"/>
              <a:t>To discriminate between orders lost to damage and those lost to cancellations, GearUp computes TotalCancelled, but it must do so indirectly. </a:t>
            </a:r>
          </a:p>
        </p:txBody>
      </p:sp>
      <p:sp>
        <p:nvSpPr>
          <p:cNvPr id="4" name="Slide Number Placeholder 3"/>
          <p:cNvSpPr>
            <a:spLocks noGrp="1"/>
          </p:cNvSpPr>
          <p:nvPr>
            <p:ph type="sldNum" sz="quarter" idx="5"/>
          </p:nvPr>
        </p:nvSpPr>
        <p:spPr/>
        <p:txBody>
          <a:bodyPr/>
          <a:lstStyle/>
          <a:p>
            <a:pPr>
              <a:defRPr/>
            </a:pPr>
            <a:fld id="{69336A67-1D78-4679-92FB-D4E50F3C8B13}" type="slidenum">
              <a:rPr lang="en-US" smtClean="0"/>
              <a:pPr>
                <a:defRPr/>
              </a:pPr>
              <a:t>9</a:t>
            </a:fld>
            <a:endParaRPr lang="en-US" dirty="0"/>
          </a:p>
        </p:txBody>
      </p:sp>
    </p:spTree>
    <p:extLst>
      <p:ext uri="{BB962C8B-B14F-4D97-AF65-F5344CB8AC3E}">
        <p14:creationId xmlns:p14="http://schemas.microsoft.com/office/powerpoint/2010/main" val="207403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9-</a:t>
            </a:r>
            <a:fld id="{E666B212-DCBF-44F2-A6BC-8798D666284C}" type="slidenum">
              <a:rPr lang="en-US" sz="1400"/>
              <a:pPr>
                <a:defRPr/>
              </a:pPr>
              <a:t>‹#›</a:t>
            </a:fld>
            <a:endParaRPr lang="en-US" sz="1400" dirty="0"/>
          </a:p>
        </p:txBody>
      </p:sp>
      <p:sp>
        <p:nvSpPr>
          <p:cNvPr id="2" name="Title 1"/>
          <p:cNvSpPr>
            <a:spLocks noGrp="1"/>
          </p:cNvSpPr>
          <p:nvPr>
            <p:ph type="title"/>
          </p:nvPr>
        </p:nvSpPr>
        <p:spPr>
          <a:xfrm>
            <a:off x="822960" y="365759"/>
            <a:ext cx="7520940" cy="9296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defRPr/>
            </a:lvl1pPr>
            <a:lvl2pPr marL="568325" indent="-234950">
              <a:buClr>
                <a:srgbClr val="000A1E"/>
              </a:buClr>
              <a:buFont typeface="Arial" pitchFamily="34" charset="0"/>
              <a:buChar char="–"/>
              <a:defRPr/>
            </a:lvl2pPr>
            <a:lvl3pPr marL="1025525" indent="-274638">
              <a:buClr>
                <a:srgbClr val="000A1E"/>
              </a:buClr>
              <a:buFont typeface="Wingdings" pitchFamily="2" charset="2"/>
              <a:buChar char="Ø"/>
              <a:tabLst/>
              <a:defRPr/>
            </a:lvl3pPr>
            <a:lvl4pPr marL="1371600" indent="-290513">
              <a:buClr>
                <a:srgbClr val="000A1E"/>
              </a:buClr>
              <a:buFont typeface="Courier New" pitchFamily="49" charset="0"/>
              <a:buChar char="o"/>
              <a:defRPr/>
            </a:lvl4pPr>
            <a:lvl5pPr marL="1143000" indent="-228600">
              <a:buClr>
                <a:srgbClr val="000A1E"/>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9-</a:t>
            </a:r>
            <a:fld id="{59674B60-1BD7-4031-8B43-AD65117F0E37}" type="slidenum">
              <a:rPr lang="en-US" sz="1400"/>
              <a:pPr>
                <a:defRPr/>
              </a:pPr>
              <a:t>‹#›</a:t>
            </a:fld>
            <a:endParaRPr lang="en-US" sz="1400" dirty="0"/>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568325"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969963" indent="-333375"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3pPr>
      <a:lvl4pPr marL="1371600" indent="-346075"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4pPr>
      <a:lvl5pPr marL="1081088"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1371600" y="3733800"/>
            <a:ext cx="6553200" cy="1752600"/>
          </a:xfrm>
          <a:ln w="9525">
            <a:solidFill>
              <a:srgbClr val="000000"/>
            </a:solidFill>
          </a:ln>
        </p:spPr>
        <p:txBody>
          <a:bodyPr/>
          <a:lstStyle/>
          <a:p>
            <a:pPr>
              <a:spcBef>
                <a:spcPct val="0"/>
              </a:spcBef>
              <a:defRPr/>
            </a:pPr>
            <a:r>
              <a:rPr lang="en-US" sz="4000" dirty="0" smtClean="0">
                <a:ea typeface="+mj-ea"/>
                <a:cs typeface="+mj-cs"/>
              </a:rPr>
              <a:t>Business Intelligence Systems</a:t>
            </a:r>
          </a:p>
        </p:txBody>
      </p:sp>
      <p:sp>
        <p:nvSpPr>
          <p:cNvPr id="6" name="Title 5"/>
          <p:cNvSpPr>
            <a:spLocks noGrp="1"/>
          </p:cNvSpPr>
          <p:nvPr>
            <p:ph type="title"/>
          </p:nvPr>
        </p:nvSpPr>
        <p:spPr/>
        <p:txBody>
          <a:bodyPr/>
          <a:lstStyle/>
          <a:p>
            <a:pPr eaLnBrk="1" hangingPunct="1">
              <a:defRPr/>
            </a:pPr>
            <a:r>
              <a:rPr smtClean="0"/>
              <a:t>Chapter 9</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latin typeface="Arial" charset="0"/>
                <a:cs typeface="Arial" charset="0"/>
              </a:rPr>
              <a:t>Lost Sales Summary Report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5603" name="Picture 2"/>
          <p:cNvPicPr>
            <a:picLocks noChangeAspect="1" noChangeArrowheads="1"/>
          </p:cNvPicPr>
          <p:nvPr/>
        </p:nvPicPr>
        <p:blipFill>
          <a:blip r:embed="rId3" cstate="print"/>
          <a:srcRect/>
          <a:stretch>
            <a:fillRect/>
          </a:stretch>
        </p:blipFill>
        <p:spPr bwMode="auto">
          <a:xfrm>
            <a:off x="762000" y="1524000"/>
            <a:ext cx="7620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latin typeface="Arial" charset="0"/>
                <a:cs typeface="Arial" charset="0"/>
              </a:rPr>
              <a:t>Lost Sales Details Report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7651" name="Picture 2"/>
          <p:cNvPicPr>
            <a:picLocks noChangeAspect="1" noChangeArrowheads="1"/>
          </p:cNvPicPr>
          <p:nvPr/>
        </p:nvPicPr>
        <p:blipFill>
          <a:blip r:embed="rId3" cstate="print"/>
          <a:srcRect/>
          <a:stretch>
            <a:fillRect/>
          </a:stretch>
        </p:blipFill>
        <p:spPr bwMode="auto">
          <a:xfrm>
            <a:off x="838200" y="1506538"/>
            <a:ext cx="7467600" cy="382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latin typeface="Arial" charset="0"/>
                <a:cs typeface="Arial" charset="0"/>
              </a:rPr>
              <a:t>Event Data Spreadsheet </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9699" name="Picture 2"/>
          <p:cNvPicPr>
            <a:picLocks noChangeAspect="1" noChangeArrowheads="1"/>
          </p:cNvPicPr>
          <p:nvPr/>
        </p:nvPicPr>
        <p:blipFill>
          <a:blip r:embed="rId3" cstate="print"/>
          <a:srcRect/>
          <a:stretch>
            <a:fillRect/>
          </a:stretch>
        </p:blipFill>
        <p:spPr bwMode="auto">
          <a:xfrm>
            <a:off x="1119188" y="1666875"/>
            <a:ext cx="6905625"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latin typeface="Arial" charset="0"/>
                <a:cs typeface="Arial" charset="0"/>
              </a:rPr>
              <a:t>Short and Damaged Shipments Summary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1747" name="Picture 2"/>
          <p:cNvPicPr>
            <a:picLocks noChangeAspect="1" noChangeArrowheads="1"/>
          </p:cNvPicPr>
          <p:nvPr/>
        </p:nvPicPr>
        <p:blipFill>
          <a:blip r:embed="rId3" cstate="print"/>
          <a:srcRect/>
          <a:stretch>
            <a:fillRect/>
          </a:stretch>
        </p:blipFill>
        <p:spPr bwMode="auto">
          <a:xfrm>
            <a:off x="762000" y="1600200"/>
            <a:ext cx="7543800"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latin typeface="Arial" charset="0"/>
                <a:cs typeface="Arial" charset="0"/>
              </a:rPr>
              <a:t>Short and Damaged Shipments Details Report </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3795" name="Picture 2"/>
          <p:cNvPicPr>
            <a:picLocks noChangeAspect="1" noChangeArrowheads="1"/>
          </p:cNvPicPr>
          <p:nvPr/>
        </p:nvPicPr>
        <p:blipFill>
          <a:blip r:embed="rId3" cstate="print"/>
          <a:srcRect/>
          <a:stretch>
            <a:fillRect/>
          </a:stretch>
        </p:blipFill>
        <p:spPr bwMode="auto">
          <a:xfrm>
            <a:off x="838200" y="1524000"/>
            <a:ext cx="7467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822325" y="365125"/>
            <a:ext cx="7521575" cy="930275"/>
          </a:xfrm>
        </p:spPr>
        <p:txBody>
          <a:bodyPr/>
          <a:lstStyle/>
          <a:p>
            <a:r>
              <a:rPr lang="en-US" smtClean="0">
                <a:latin typeface="Arial" charset="0"/>
                <a:cs typeface="Arial" charset="0"/>
              </a:rPr>
              <a:t>Publish Results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5843" name="Content Placeholder 3"/>
          <p:cNvSpPr>
            <a:spLocks noGrp="1"/>
          </p:cNvSpPr>
          <p:nvPr>
            <p:ph idx="1"/>
          </p:nvPr>
        </p:nvSpPr>
        <p:spPr>
          <a:xfrm>
            <a:off x="822325" y="1676400"/>
            <a:ext cx="7521575" cy="3276600"/>
          </a:xfrm>
        </p:spPr>
        <p:txBody>
          <a:bodyPr/>
          <a:lstStyle/>
          <a:p>
            <a:pPr>
              <a:buFont typeface="Arial" charset="0"/>
              <a:buChar char="•"/>
            </a:pPr>
            <a:r>
              <a:rPr lang="en-US" dirty="0" smtClean="0">
                <a:latin typeface="Arial" charset="0"/>
                <a:cs typeface="Arial" charset="0"/>
              </a:rPr>
              <a:t>Options</a:t>
            </a:r>
          </a:p>
          <a:p>
            <a:pPr marL="968375" lvl="1" indent="-457200">
              <a:buFont typeface="Arial" charset="0"/>
              <a:buChar char="–"/>
            </a:pPr>
            <a:r>
              <a:rPr lang="en-US" dirty="0" smtClean="0">
                <a:latin typeface="Arial" charset="0"/>
                <a:cs typeface="Arial" charset="0"/>
              </a:rPr>
              <a:t>Print and distribute via email or collaboration tool</a:t>
            </a:r>
          </a:p>
          <a:p>
            <a:pPr marL="968375" lvl="1" indent="-457200">
              <a:buFont typeface="Arial" charset="0"/>
              <a:buChar char="–"/>
            </a:pPr>
            <a:r>
              <a:rPr lang="en-US" dirty="0" smtClean="0">
                <a:latin typeface="Arial" charset="0"/>
                <a:cs typeface="Arial" charset="0"/>
              </a:rPr>
              <a:t>Publish on Web server or SharePoint</a:t>
            </a:r>
          </a:p>
          <a:p>
            <a:pPr marL="968375" lvl="1" indent="-457200">
              <a:buFont typeface="Arial" charset="0"/>
              <a:buChar char="–"/>
            </a:pPr>
            <a:r>
              <a:rPr lang="en-US" dirty="0" smtClean="0">
                <a:latin typeface="Arial" charset="0"/>
                <a:cs typeface="Arial" charset="0"/>
              </a:rPr>
              <a:t>Publish on a BI server</a:t>
            </a:r>
          </a:p>
          <a:p>
            <a:pPr marL="968375" lvl="1" indent="-457200">
              <a:buFont typeface="Arial" charset="0"/>
              <a:buChar char="–"/>
            </a:pPr>
            <a:r>
              <a:rPr lang="en-US" dirty="0" smtClean="0">
                <a:latin typeface="Arial" charset="0"/>
                <a:cs typeface="Arial" charset="0"/>
              </a:rPr>
              <a:t>Automate results via Web service</a:t>
            </a: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22325" y="365125"/>
            <a:ext cx="7521575" cy="1463675"/>
          </a:xfrm>
        </p:spPr>
        <p:txBody>
          <a:bodyPr/>
          <a:lstStyle/>
          <a:p>
            <a:pPr marL="806450" indent="-806450"/>
            <a:r>
              <a:rPr lang="en-US" sz="2800" smtClean="0">
                <a:latin typeface="Arial" charset="0"/>
                <a:cs typeface="Arial" charset="0"/>
              </a:rPr>
              <a:t>Q3:  How Do Organizations Use Data Warehouses and Data Marts to Acquire Data?</a:t>
            </a:r>
            <a:endParaRPr lang="en-US" sz="2800" b="1"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7891" name="Content Placeholder 3"/>
          <p:cNvSpPr>
            <a:spLocks noGrp="1"/>
          </p:cNvSpPr>
          <p:nvPr>
            <p:ph idx="1"/>
          </p:nvPr>
        </p:nvSpPr>
        <p:spPr>
          <a:xfrm>
            <a:off x="762000" y="1981200"/>
            <a:ext cx="7712075" cy="2971800"/>
          </a:xfrm>
        </p:spPr>
        <p:txBody>
          <a:bodyPr/>
          <a:lstStyle/>
          <a:p>
            <a:pPr marL="279400" indent="-279400">
              <a:buFont typeface="Arial" charset="0"/>
              <a:buChar char="•"/>
            </a:pPr>
            <a:r>
              <a:rPr lang="en-US" smtClean="0">
                <a:latin typeface="Arial" charset="0"/>
                <a:cs typeface="Arial" charset="0"/>
              </a:rPr>
              <a:t>Why extract operational data for BI processing?</a:t>
            </a:r>
          </a:p>
          <a:p>
            <a:pPr marL="815975" lvl="1" indent="-457200">
              <a:buClrTx/>
              <a:buFont typeface="Wingdings" pitchFamily="2" charset="2"/>
              <a:buChar char="Ø"/>
            </a:pPr>
            <a:r>
              <a:rPr lang="en-US" smtClean="0">
                <a:latin typeface="Arial" charset="0"/>
                <a:cs typeface="Arial" charset="0"/>
              </a:rPr>
              <a:t>Security and control</a:t>
            </a:r>
          </a:p>
          <a:p>
            <a:pPr marL="815975" lvl="1" indent="-457200">
              <a:buClrTx/>
              <a:buFont typeface="Wingdings" pitchFamily="2" charset="2"/>
              <a:buChar char="Ø"/>
            </a:pPr>
            <a:r>
              <a:rPr lang="en-US" smtClean="0">
                <a:latin typeface="Arial" charset="0"/>
                <a:cs typeface="Arial" charset="0"/>
              </a:rPr>
              <a:t>Operational not structured for BI analysis</a:t>
            </a:r>
          </a:p>
          <a:p>
            <a:pPr marL="815975" lvl="1" indent="-457200">
              <a:buClrTx/>
              <a:buFont typeface="Wingdings" pitchFamily="2" charset="2"/>
              <a:buChar char="Ø"/>
            </a:pPr>
            <a:r>
              <a:rPr lang="en-US" smtClean="0">
                <a:latin typeface="Arial" charset="0"/>
                <a:cs typeface="Arial" charset="0"/>
              </a:rPr>
              <a:t>BI analysis degrades operational server performance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822325" y="365125"/>
            <a:ext cx="7521575" cy="930275"/>
          </a:xfrm>
        </p:spPr>
        <p:txBody>
          <a:bodyPr/>
          <a:lstStyle/>
          <a:p>
            <a:r>
              <a:rPr lang="en-US" smtClean="0">
                <a:latin typeface="Helvetica" pitchFamily="34" charset="0"/>
                <a:cs typeface="Arial" charset="0"/>
              </a:rPr>
              <a:t>Functions of a Data Warehouse</a:t>
            </a:r>
            <a:endParaRPr lang="en-US"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 name="Content Placeholder 4"/>
          <p:cNvSpPr>
            <a:spLocks noGrp="1"/>
          </p:cNvSpPr>
          <p:nvPr>
            <p:ph idx="1"/>
          </p:nvPr>
        </p:nvSpPr>
        <p:spPr>
          <a:xfrm>
            <a:off x="822325" y="1425575"/>
            <a:ext cx="7521575" cy="3908425"/>
          </a:xfrm>
        </p:spPr>
        <p:txBody>
          <a:bodyPr/>
          <a:lstStyle/>
          <a:p>
            <a:pPr marL="274320" indent="-182880">
              <a:defRPr/>
            </a:pPr>
            <a:r>
              <a:rPr lang="en-US" dirty="0" smtClean="0">
                <a:latin typeface="Helvetica" pitchFamily="34" charset="0"/>
              </a:rPr>
              <a:t>Obtain or extract data from operational, internal and external databases</a:t>
            </a:r>
          </a:p>
          <a:p>
            <a:pPr marL="274320" indent="-182880">
              <a:defRPr/>
            </a:pPr>
            <a:r>
              <a:rPr lang="en-US" dirty="0" smtClean="0">
                <a:latin typeface="Helvetica" pitchFamily="34" charset="0"/>
              </a:rPr>
              <a:t>Cleanse data</a:t>
            </a:r>
          </a:p>
          <a:p>
            <a:pPr marL="274320" indent="-182880">
              <a:defRPr/>
            </a:pPr>
            <a:r>
              <a:rPr lang="en-US" dirty="0" smtClean="0">
                <a:latin typeface="Helvetica" pitchFamily="34" charset="0"/>
              </a:rPr>
              <a:t>Organize, relate, store in a data warehouse database</a:t>
            </a:r>
          </a:p>
          <a:p>
            <a:pPr marL="274320" indent="-182880">
              <a:defRPr/>
            </a:pPr>
            <a:r>
              <a:rPr lang="en-US" dirty="0" smtClean="0">
                <a:latin typeface="Helvetica" pitchFamily="34" charset="0"/>
              </a:rPr>
              <a:t>DBMS interface between data warehouse database and BI applications</a:t>
            </a:r>
          </a:p>
          <a:p>
            <a:pPr marL="274320" indent="-182880">
              <a:defRPr/>
            </a:pPr>
            <a:r>
              <a:rPr lang="en-US" dirty="0" smtClean="0">
                <a:latin typeface="Helvetica" pitchFamily="34" charset="0"/>
              </a:rPr>
              <a:t>Maintain metadata catalog</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p:nvPr>
        </p:nvSpPr>
        <p:spPr/>
        <p:txBody>
          <a:bodyPr/>
          <a:lstStyle/>
          <a:p>
            <a:r>
              <a:rPr lang="en-US" smtClean="0">
                <a:latin typeface="Arial" charset="0"/>
                <a:cs typeface="Arial" charset="0"/>
              </a:rPr>
              <a:t>Components of a Data Warehouse</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40963" name="Picture 2"/>
          <p:cNvPicPr>
            <a:picLocks noChangeAspect="1" noChangeArrowheads="1"/>
          </p:cNvPicPr>
          <p:nvPr/>
        </p:nvPicPr>
        <p:blipFill>
          <a:blip r:embed="rId3" cstate="print"/>
          <a:srcRect/>
          <a:stretch>
            <a:fillRect/>
          </a:stretch>
        </p:blipFill>
        <p:spPr bwMode="auto">
          <a:xfrm>
            <a:off x="914400" y="1500188"/>
            <a:ext cx="7391400" cy="398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22325" y="365125"/>
            <a:ext cx="7521575" cy="1184275"/>
          </a:xfrm>
        </p:spPr>
        <p:txBody>
          <a:bodyPr/>
          <a:lstStyle/>
          <a:p>
            <a:r>
              <a:rPr lang="en-US" smtClean="0">
                <a:latin typeface="Arial" charset="0"/>
                <a:cs typeface="Arial" charset="0"/>
              </a:rPr>
              <a:t>Examples of Consumer Data that Can Be Purchased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3011" name="Picture 2" descr="C:\Users\Laura\Documents\WilliamsTown Communications\EMIS 4e\UMIS5e_Images\Chapter_09\fig09_12.jpg"/>
          <p:cNvPicPr>
            <a:picLocks noChangeAspect="1" noChangeArrowheads="1"/>
          </p:cNvPicPr>
          <p:nvPr/>
        </p:nvPicPr>
        <p:blipFill>
          <a:blip r:embed="rId3" cstate="print"/>
          <a:srcRect/>
          <a:stretch>
            <a:fillRect/>
          </a:stretch>
        </p:blipFill>
        <p:spPr bwMode="auto">
          <a:xfrm>
            <a:off x="1219200" y="1752600"/>
            <a:ext cx="6502400"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2"/>
          <p:cNvSpPr>
            <a:spLocks noGrp="1" noChangeArrowheads="1"/>
          </p:cNvSpPr>
          <p:nvPr>
            <p:ph type="title"/>
          </p:nvPr>
        </p:nvSpPr>
        <p:spPr>
          <a:xfrm>
            <a:off x="822325" y="365125"/>
            <a:ext cx="7521575" cy="930275"/>
          </a:xfrm>
        </p:spPr>
        <p:txBody>
          <a:bodyPr/>
          <a:lstStyle/>
          <a:p>
            <a:pPr marL="107950" indent="-107950"/>
            <a:r>
              <a:rPr lang="en-US" smtClean="0">
                <a:latin typeface="Arial" charset="0"/>
                <a:cs typeface="Arial" charset="0"/>
              </a:rPr>
              <a:t>“We Can Produce Any Report You Want, But You’ve Got to Pay for It.”</a:t>
            </a:r>
          </a:p>
        </p:txBody>
      </p:sp>
      <p:sp>
        <p:nvSpPr>
          <p:cNvPr id="40964"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9219" name="Content Placeholder 1"/>
          <p:cNvSpPr>
            <a:spLocks noGrp="1"/>
          </p:cNvSpPr>
          <p:nvPr>
            <p:ph idx="1"/>
          </p:nvPr>
        </p:nvSpPr>
        <p:spPr>
          <a:xfrm>
            <a:off x="822325" y="1828800"/>
            <a:ext cx="7521575" cy="3200400"/>
          </a:xfrm>
        </p:spPr>
        <p:txBody>
          <a:bodyPr/>
          <a:lstStyle/>
          <a:p>
            <a:pPr marL="228600" indent="-228600">
              <a:buFont typeface="Arial" charset="0"/>
              <a:buChar char="•"/>
            </a:pPr>
            <a:r>
              <a:rPr lang="en-US" dirty="0" smtClean="0">
                <a:latin typeface="Arial" charset="0"/>
                <a:cs typeface="Arial" charset="0"/>
              </a:rPr>
              <a:t>Different expectations about what a report is </a:t>
            </a:r>
          </a:p>
          <a:p>
            <a:pPr marL="228600" indent="-228600">
              <a:buFont typeface="Arial" charset="0"/>
              <a:buChar char="•"/>
            </a:pPr>
            <a:r>
              <a:rPr lang="en-US" dirty="0" smtClean="0">
                <a:latin typeface="Arial" charset="0"/>
                <a:cs typeface="Arial" charset="0"/>
              </a:rPr>
              <a:t>Great use for exception reporting</a:t>
            </a:r>
          </a:p>
          <a:p>
            <a:pPr marL="228600" indent="-228600">
              <a:buFont typeface="Arial" charset="0"/>
              <a:buChar char="•"/>
            </a:pPr>
            <a:r>
              <a:rPr lang="en-US" dirty="0" smtClean="0">
                <a:latin typeface="Arial" charset="0"/>
                <a:cs typeface="Arial" charset="0"/>
              </a:rPr>
              <a:t>Feature PRIDE prototype and supporting data are stored in profile, </a:t>
            </a:r>
            <a:r>
              <a:rPr lang="en-US" dirty="0" err="1" smtClean="0">
                <a:latin typeface="Arial" charset="0"/>
                <a:cs typeface="Arial" charset="0"/>
              </a:rPr>
              <a:t>profileworkout</a:t>
            </a:r>
            <a:r>
              <a:rPr lang="en-US" dirty="0" smtClean="0">
                <a:latin typeface="Arial" charset="0"/>
                <a:cs typeface="Arial" charset="0"/>
              </a:rPr>
              <a:t>, and equipment tables</a:t>
            </a:r>
          </a:p>
          <a:p>
            <a:pPr marL="228600" indent="-228600">
              <a:buFont typeface="Arial" charset="0"/>
              <a:buChar char="•"/>
            </a:pPr>
            <a:r>
              <a:rPr lang="en-US" dirty="0" smtClean="0">
                <a:latin typeface="Arial" charset="0"/>
                <a:cs typeface="Arial" charset="0"/>
              </a:rPr>
              <a:t>Need legal advice on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latin typeface="Arial" charset="0"/>
                <a:cs typeface="Arial" charset="0"/>
              </a:rPr>
              <a:t>Possible Problems with Source Data</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83" y="1752600"/>
            <a:ext cx="721461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latin typeface="Arial" charset="0"/>
                <a:cs typeface="Arial" charset="0"/>
              </a:rPr>
              <a:t>Data Marts Examples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7107" name="Picture 2"/>
          <p:cNvPicPr>
            <a:picLocks noChangeAspect="1" noChangeArrowheads="1"/>
          </p:cNvPicPr>
          <p:nvPr/>
        </p:nvPicPr>
        <p:blipFill>
          <a:blip r:embed="rId3" cstate="print"/>
          <a:srcRect/>
          <a:stretch>
            <a:fillRect/>
          </a:stretch>
        </p:blipFill>
        <p:spPr bwMode="auto">
          <a:xfrm>
            <a:off x="923925" y="1400175"/>
            <a:ext cx="729615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822325" y="365125"/>
            <a:ext cx="7521575" cy="930275"/>
          </a:xfrm>
        </p:spPr>
        <p:txBody>
          <a:bodyPr/>
          <a:lstStyle/>
          <a:p>
            <a:pPr marL="682625" indent="-682625"/>
            <a:r>
              <a:rPr lang="en-US" smtClean="0">
                <a:latin typeface="Arial" charset="0"/>
                <a:cs typeface="Arial" charset="0"/>
              </a:rPr>
              <a:t>Q4: What Are Three Techniques for Processing BI Data?</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1447800" y="1828800"/>
            <a:ext cx="6896100" cy="3124200"/>
          </a:xfrm>
        </p:spPr>
        <p:txBody>
          <a:bodyPr/>
          <a:lstStyle/>
          <a:p>
            <a:pPr marL="0" indent="0">
              <a:buFont typeface="Arial" pitchFamily="34" charset="0"/>
              <a:buNone/>
              <a:defRPr/>
            </a:pPr>
            <a:r>
              <a:rPr lang="en-US" dirty="0" smtClean="0"/>
              <a:t>Basic </a:t>
            </a:r>
            <a:r>
              <a:rPr lang="en-US" dirty="0"/>
              <a:t>operations:</a:t>
            </a:r>
          </a:p>
          <a:p>
            <a:pPr marL="957263" indent="-514350">
              <a:spcBef>
                <a:spcPts val="600"/>
              </a:spcBef>
              <a:buFont typeface="+mj-lt"/>
              <a:buAutoNum type="arabicPeriod"/>
              <a:defRPr/>
            </a:pPr>
            <a:r>
              <a:rPr lang="en-US" dirty="0" smtClean="0"/>
              <a:t>Sorting</a:t>
            </a:r>
            <a:r>
              <a:rPr lang="en-US" dirty="0"/>
              <a:t>	 </a:t>
            </a:r>
            <a:endParaRPr lang="en-US" dirty="0" smtClean="0"/>
          </a:p>
          <a:p>
            <a:pPr marL="957263" indent="-514350">
              <a:spcBef>
                <a:spcPts val="600"/>
              </a:spcBef>
              <a:buFont typeface="+mj-lt"/>
              <a:buAutoNum type="arabicPeriod"/>
              <a:defRPr/>
            </a:pPr>
            <a:r>
              <a:rPr lang="en-US" dirty="0" smtClean="0"/>
              <a:t>Filtering</a:t>
            </a:r>
            <a:endParaRPr lang="en-US" dirty="0"/>
          </a:p>
          <a:p>
            <a:pPr marL="957263" indent="-514350">
              <a:spcBef>
                <a:spcPts val="600"/>
              </a:spcBef>
              <a:buFont typeface="+mj-lt"/>
              <a:buAutoNum type="arabicPeriod"/>
              <a:defRPr/>
            </a:pPr>
            <a:r>
              <a:rPr lang="en-US" dirty="0" smtClean="0"/>
              <a:t>Grouping</a:t>
            </a:r>
            <a:r>
              <a:rPr lang="en-US" dirty="0"/>
              <a:t>	 </a:t>
            </a:r>
            <a:endParaRPr lang="en-US" dirty="0" smtClean="0"/>
          </a:p>
          <a:p>
            <a:pPr marL="957263" indent="-514350">
              <a:spcBef>
                <a:spcPts val="600"/>
              </a:spcBef>
              <a:buFont typeface="+mj-lt"/>
              <a:buAutoNum type="arabicPeriod"/>
              <a:defRPr/>
            </a:pPr>
            <a:r>
              <a:rPr lang="en-US" dirty="0" smtClean="0"/>
              <a:t>Calculating</a:t>
            </a:r>
            <a:r>
              <a:rPr lang="en-US" dirty="0"/>
              <a:t>	</a:t>
            </a:r>
            <a:endParaRPr lang="en-US" dirty="0" smtClean="0"/>
          </a:p>
          <a:p>
            <a:pPr marL="957263" indent="-514350">
              <a:spcBef>
                <a:spcPts val="600"/>
              </a:spcBef>
              <a:buFont typeface="+mj-lt"/>
              <a:buAutoNum type="arabicPeriod"/>
              <a:defRPr/>
            </a:pPr>
            <a:r>
              <a:rPr lang="en-US" dirty="0" smtClean="0"/>
              <a:t>Formatting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p:cNvSpPr>
            <a:spLocks noGrp="1"/>
          </p:cNvSpPr>
          <p:nvPr>
            <p:ph type="title"/>
          </p:nvPr>
        </p:nvSpPr>
        <p:spPr/>
        <p:txBody>
          <a:bodyPr/>
          <a:lstStyle/>
          <a:p>
            <a:r>
              <a:rPr lang="en-US" smtClean="0">
                <a:latin typeface="Arial" charset="0"/>
                <a:cs typeface="Arial" charset="0"/>
              </a:rPr>
              <a:t>Three Types of BI Analysis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1203" name="Picture 2"/>
          <p:cNvPicPr>
            <a:picLocks noChangeAspect="1" noChangeArrowheads="1"/>
          </p:cNvPicPr>
          <p:nvPr/>
        </p:nvPicPr>
        <p:blipFill>
          <a:blip r:embed="rId3" cstate="print"/>
          <a:srcRect/>
          <a:stretch>
            <a:fillRect/>
          </a:stretch>
        </p:blipFill>
        <p:spPr bwMode="auto">
          <a:xfrm>
            <a:off x="838200" y="1676400"/>
            <a:ext cx="7467600" cy="357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a:xfrm>
            <a:off x="822325" y="365125"/>
            <a:ext cx="7521575" cy="930275"/>
          </a:xfrm>
        </p:spPr>
        <p:txBody>
          <a:bodyPr/>
          <a:lstStyle/>
          <a:p>
            <a:r>
              <a:rPr lang="en-US" smtClean="0">
                <a:latin typeface="Arial" charset="0"/>
                <a:cs typeface="Arial" charset="0"/>
              </a:rPr>
              <a:t>Unsupervised Data Mining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3251" name="Content Placeholder 4"/>
          <p:cNvSpPr>
            <a:spLocks noGrp="1"/>
          </p:cNvSpPr>
          <p:nvPr>
            <p:ph idx="1"/>
          </p:nvPr>
        </p:nvSpPr>
        <p:spPr>
          <a:xfrm>
            <a:off x="822325" y="1828800"/>
            <a:ext cx="7521575" cy="3276600"/>
          </a:xfrm>
        </p:spPr>
        <p:txBody>
          <a:bodyPr/>
          <a:lstStyle/>
          <a:p>
            <a:pPr marL="223838" indent="-223838">
              <a:buFont typeface="Arial" charset="0"/>
              <a:buChar char="•"/>
            </a:pPr>
            <a:r>
              <a:rPr lang="en-US" smtClean="0">
                <a:latin typeface="Arial" charset="0"/>
                <a:cs typeface="Arial" charset="0"/>
              </a:rPr>
              <a:t>Analyst does not create a priori hypotheses or model</a:t>
            </a:r>
          </a:p>
          <a:p>
            <a:pPr marL="223838" indent="-223838">
              <a:buFont typeface="Arial" charset="0"/>
              <a:buChar char="•"/>
            </a:pPr>
            <a:r>
              <a:rPr lang="en-US" smtClean="0">
                <a:latin typeface="Arial" charset="0"/>
                <a:cs typeface="Arial" charset="0"/>
              </a:rPr>
              <a:t>Hypotheses created after to explain patterns found</a:t>
            </a:r>
          </a:p>
          <a:p>
            <a:pPr marL="223838" indent="-223838">
              <a:buFont typeface="Arial" charset="0"/>
              <a:buChar char="•"/>
            </a:pPr>
            <a:r>
              <a:rPr lang="en-US" smtClean="0">
                <a:latin typeface="Arial" charset="0"/>
                <a:cs typeface="Arial" charset="0"/>
              </a:rPr>
              <a:t>Example: Cluster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822325" y="365125"/>
            <a:ext cx="7521575" cy="930275"/>
          </a:xfrm>
        </p:spPr>
        <p:txBody>
          <a:bodyPr/>
          <a:lstStyle/>
          <a:p>
            <a:r>
              <a:rPr lang="en-US" smtClean="0">
                <a:latin typeface="Arial" charset="0"/>
                <a:cs typeface="Arial" charset="0"/>
              </a:rPr>
              <a:t>Supervised Data Mining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425575"/>
            <a:ext cx="7483475" cy="3756025"/>
          </a:xfrm>
        </p:spPr>
        <p:txBody>
          <a:bodyPr/>
          <a:lstStyle/>
          <a:p>
            <a:pPr marL="233363" indent="-233363">
              <a:spcBef>
                <a:spcPts val="400"/>
              </a:spcBef>
              <a:defRPr/>
            </a:pPr>
            <a:r>
              <a:rPr lang="en-US" dirty="0" smtClean="0"/>
              <a:t>Develop </a:t>
            </a:r>
            <a:r>
              <a:rPr lang="en-US" dirty="0"/>
              <a:t>a </a:t>
            </a:r>
            <a:r>
              <a:rPr lang="en-US" dirty="0" smtClean="0"/>
              <a:t>priori model to compute estimated </a:t>
            </a:r>
            <a:r>
              <a:rPr lang="en-US" dirty="0"/>
              <a:t>parameters </a:t>
            </a:r>
            <a:r>
              <a:rPr lang="en-US" dirty="0" smtClean="0"/>
              <a:t>of model</a:t>
            </a:r>
          </a:p>
          <a:p>
            <a:pPr marL="233363" indent="-233363">
              <a:spcBef>
                <a:spcPts val="400"/>
              </a:spcBef>
              <a:defRPr/>
            </a:pPr>
            <a:r>
              <a:rPr lang="en-US" dirty="0" smtClean="0"/>
              <a:t>Used for prediction, such as regression analysis</a:t>
            </a:r>
          </a:p>
          <a:p>
            <a:pPr marL="233363" indent="-233363">
              <a:spcBef>
                <a:spcPts val="400"/>
              </a:spcBef>
              <a:defRPr/>
            </a:pPr>
            <a:r>
              <a:rPr lang="en-US" dirty="0" smtClean="0"/>
              <a:t>Ex:  CellPhoneWeekendMinutes = </a:t>
            </a:r>
          </a:p>
          <a:p>
            <a:pPr marL="1143000" indent="0">
              <a:spcBef>
                <a:spcPts val="400"/>
              </a:spcBef>
              <a:buFont typeface="Arial" pitchFamily="34" charset="0"/>
              <a:buNone/>
              <a:defRPr/>
            </a:pPr>
            <a:r>
              <a:rPr lang="en-US" dirty="0"/>
              <a:t>(12 </a:t>
            </a:r>
            <a:r>
              <a:rPr lang="en-US" b="1" dirty="0"/>
              <a:t>+</a:t>
            </a:r>
            <a:r>
              <a:rPr lang="en-US" dirty="0"/>
              <a:t> (17.5 X </a:t>
            </a:r>
            <a:r>
              <a:rPr lang="en-US" dirty="0" err="1"/>
              <a:t>CustomerAge</a:t>
            </a:r>
            <a:r>
              <a:rPr lang="en-US" dirty="0"/>
              <a:t>) </a:t>
            </a:r>
            <a:r>
              <a:rPr lang="en-US" b="1" dirty="0"/>
              <a:t>+</a:t>
            </a:r>
            <a:r>
              <a:rPr lang="en-US" dirty="0"/>
              <a:t> </a:t>
            </a:r>
          </a:p>
          <a:p>
            <a:pPr marL="1143000" indent="0">
              <a:spcBef>
                <a:spcPts val="400"/>
              </a:spcBef>
              <a:buFont typeface="Arial" pitchFamily="34" charset="0"/>
              <a:buNone/>
              <a:defRPr/>
            </a:pPr>
            <a:r>
              <a:rPr lang="en-US" dirty="0"/>
              <a:t>(23.7 X </a:t>
            </a:r>
            <a:r>
              <a:rPr lang="en-US" dirty="0" err="1"/>
              <a:t>NumberMonthsOfAccount</a:t>
            </a:r>
            <a:r>
              <a:rPr lang="en-US" dirty="0"/>
              <a:t>)</a:t>
            </a:r>
          </a:p>
          <a:p>
            <a:pPr marL="1143000" indent="0">
              <a:spcBef>
                <a:spcPts val="400"/>
              </a:spcBef>
              <a:buFont typeface="Arial" pitchFamily="34" charset="0"/>
              <a:buNone/>
              <a:defRPr/>
            </a:pPr>
            <a:r>
              <a:rPr lang="en-US" dirty="0"/>
              <a:t>=12 + 17.5*21 + 23.7*6 = </a:t>
            </a:r>
            <a:r>
              <a:rPr lang="en-US" dirty="0" smtClean="0"/>
              <a:t>521.7</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822325" y="365125"/>
            <a:ext cx="7521575" cy="930275"/>
          </a:xfrm>
        </p:spPr>
        <p:txBody>
          <a:bodyPr/>
          <a:lstStyle/>
          <a:p>
            <a:r>
              <a:rPr lang="en-US" smtClean="0">
                <a:latin typeface="Arial" charset="0"/>
                <a:cs typeface="Arial" charset="0"/>
              </a:rPr>
              <a:t>BigData</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7347" name="Content Placeholder 3"/>
          <p:cNvSpPr>
            <a:spLocks noGrp="1"/>
          </p:cNvSpPr>
          <p:nvPr>
            <p:ph idx="1"/>
          </p:nvPr>
        </p:nvSpPr>
        <p:spPr>
          <a:xfrm>
            <a:off x="822325" y="1425575"/>
            <a:ext cx="7521575" cy="3527425"/>
          </a:xfrm>
        </p:spPr>
        <p:txBody>
          <a:bodyPr/>
          <a:lstStyle/>
          <a:p>
            <a:pPr>
              <a:buFont typeface="Arial" charset="0"/>
              <a:buChar char="•"/>
            </a:pPr>
            <a:r>
              <a:rPr lang="en-US" dirty="0" smtClean="0">
                <a:latin typeface="Arial" charset="0"/>
                <a:cs typeface="Arial" charset="0"/>
              </a:rPr>
              <a:t>Huge volume – </a:t>
            </a:r>
            <a:r>
              <a:rPr lang="en-US" dirty="0" err="1" smtClean="0">
                <a:latin typeface="Arial" charset="0"/>
                <a:cs typeface="Arial" charset="0"/>
              </a:rPr>
              <a:t>petabyte</a:t>
            </a:r>
            <a:r>
              <a:rPr lang="en-US" dirty="0" smtClean="0">
                <a:latin typeface="Arial" charset="0"/>
                <a:cs typeface="Arial" charset="0"/>
              </a:rPr>
              <a:t> and larger </a:t>
            </a:r>
          </a:p>
          <a:p>
            <a:pPr>
              <a:buFont typeface="Arial" charset="0"/>
              <a:buChar char="•"/>
            </a:pPr>
            <a:r>
              <a:rPr lang="en-US" dirty="0" smtClean="0">
                <a:latin typeface="Arial" charset="0"/>
                <a:cs typeface="Arial" charset="0"/>
              </a:rPr>
              <a:t>Rapid velocity – generated rapidly</a:t>
            </a:r>
          </a:p>
          <a:p>
            <a:pPr>
              <a:buFont typeface="Arial" charset="0"/>
              <a:buChar char="•"/>
            </a:pPr>
            <a:r>
              <a:rPr lang="en-US" dirty="0" smtClean="0">
                <a:latin typeface="Arial" charset="0"/>
                <a:cs typeface="Arial" charset="0"/>
              </a:rPr>
              <a:t>Great variety </a:t>
            </a:r>
          </a:p>
          <a:p>
            <a:pPr marL="619125" lvl="2" indent="-327025"/>
            <a:r>
              <a:rPr lang="en-US" sz="2400" dirty="0" smtClean="0">
                <a:latin typeface="Arial" charset="0"/>
                <a:cs typeface="Arial" charset="0"/>
              </a:rPr>
              <a:t>Free-form text</a:t>
            </a:r>
          </a:p>
          <a:p>
            <a:pPr marL="619125" lvl="2" indent="-327025"/>
            <a:r>
              <a:rPr lang="en-US" sz="2400" dirty="0" smtClean="0">
                <a:latin typeface="Arial" charset="0"/>
                <a:cs typeface="Arial" charset="0"/>
              </a:rPr>
              <a:t>Different formats of Web server and database log files </a:t>
            </a:r>
          </a:p>
          <a:p>
            <a:pPr marL="619125" lvl="2" indent="-327025"/>
            <a:r>
              <a:rPr lang="en-US" sz="2400" dirty="0" smtClean="0">
                <a:latin typeface="Arial" charset="0"/>
                <a:cs typeface="Arial" charset="0"/>
              </a:rPr>
              <a:t>Streams of data about user responses to page content; graphics, audio, and video files</a:t>
            </a: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cstate="print"/>
          <a:srcRect/>
          <a:stretch>
            <a:fillRect/>
          </a:stretch>
        </p:blipFill>
        <p:spPr bwMode="auto">
          <a:xfrm>
            <a:off x="790575" y="1600200"/>
            <a:ext cx="7562850" cy="4224338"/>
          </a:xfrm>
          <a:prstGeom prst="rect">
            <a:avLst/>
          </a:prstGeom>
          <a:noFill/>
          <a:ln w="9525">
            <a:noFill/>
            <a:miter lim="800000"/>
            <a:headEnd/>
            <a:tailEnd/>
          </a:ln>
        </p:spPr>
      </p:pic>
      <p:sp>
        <p:nvSpPr>
          <p:cNvPr id="59394" name="Title 1"/>
          <p:cNvSpPr>
            <a:spLocks noGrp="1"/>
          </p:cNvSpPr>
          <p:nvPr>
            <p:ph type="title"/>
          </p:nvPr>
        </p:nvSpPr>
        <p:spPr/>
        <p:txBody>
          <a:bodyPr/>
          <a:lstStyle/>
          <a:p>
            <a:r>
              <a:rPr lang="en-US" smtClean="0">
                <a:latin typeface="Arial" charset="0"/>
                <a:cs typeface="Arial" charset="0"/>
              </a:rPr>
              <a:t>MapReduce Processing Summary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9396" name="TextBox 3"/>
          <p:cNvSpPr txBox="1">
            <a:spLocks noChangeArrowheads="1"/>
          </p:cNvSpPr>
          <p:nvPr/>
        </p:nvSpPr>
        <p:spPr bwMode="auto">
          <a:xfrm>
            <a:off x="1295400" y="4800600"/>
            <a:ext cx="6637338" cy="461963"/>
          </a:xfrm>
          <a:prstGeom prst="rect">
            <a:avLst/>
          </a:prstGeom>
          <a:solidFill>
            <a:schemeClr val="bg1"/>
          </a:solidFill>
          <a:ln w="9525">
            <a:noFill/>
            <a:miter lim="800000"/>
            <a:headEnd/>
            <a:tailEnd/>
          </a:ln>
        </p:spPr>
        <p:txBody>
          <a:bodyPr>
            <a:spAutoFit/>
          </a:bodyPr>
          <a:lstStyle/>
          <a:p>
            <a:pPr algn="ctr"/>
            <a:r>
              <a:rPr lang="en-US" sz="2400"/>
              <a:t>Google search logs broken into pieces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dirty="0" smtClean="0">
                <a:latin typeface="Arial" charset="0"/>
                <a:cs typeface="Arial" charset="0"/>
              </a:rPr>
              <a:t>Google Trends on the Term Web 2.0</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61443" name="Picture 2"/>
          <p:cNvPicPr>
            <a:picLocks noChangeAspect="1" noChangeArrowheads="1"/>
          </p:cNvPicPr>
          <p:nvPr/>
        </p:nvPicPr>
        <p:blipFill>
          <a:blip r:embed="rId3" cstate="print"/>
          <a:srcRect/>
          <a:stretch>
            <a:fillRect/>
          </a:stretch>
        </p:blipFill>
        <p:spPr bwMode="auto">
          <a:xfrm>
            <a:off x="990600" y="1752600"/>
            <a:ext cx="73152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2325" y="365125"/>
            <a:ext cx="7521575" cy="930275"/>
          </a:xfrm>
        </p:spPr>
        <p:txBody>
          <a:bodyPr/>
          <a:lstStyle/>
          <a:p>
            <a:r>
              <a:rPr lang="en-US" smtClean="0">
                <a:latin typeface="Arial" charset="0"/>
                <a:cs typeface="Arial" charset="0"/>
              </a:rPr>
              <a:t>Hadoop</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3491" name="Content Placeholder 3"/>
          <p:cNvSpPr>
            <a:spLocks noGrp="1"/>
          </p:cNvSpPr>
          <p:nvPr>
            <p:ph idx="1"/>
          </p:nvPr>
        </p:nvSpPr>
        <p:spPr>
          <a:xfrm>
            <a:off x="822325" y="1425575"/>
            <a:ext cx="7521575" cy="3984625"/>
          </a:xfrm>
        </p:spPr>
        <p:txBody>
          <a:bodyPr/>
          <a:lstStyle/>
          <a:p>
            <a:pPr marL="233363" indent="-233363">
              <a:buFont typeface="Arial" charset="0"/>
              <a:buChar char="•"/>
            </a:pPr>
            <a:r>
              <a:rPr lang="en-US" dirty="0" smtClean="0">
                <a:latin typeface="Arial" charset="0"/>
                <a:cs typeface="Arial" charset="0"/>
              </a:rPr>
              <a:t>Open-source program supported by Apache Foundation2 </a:t>
            </a:r>
          </a:p>
          <a:p>
            <a:pPr marL="233363" indent="-233363">
              <a:buFont typeface="Arial" charset="0"/>
              <a:buChar char="•"/>
            </a:pPr>
            <a:r>
              <a:rPr lang="en-US" dirty="0" smtClean="0">
                <a:latin typeface="Arial" charset="0"/>
                <a:cs typeface="Arial" charset="0"/>
              </a:rPr>
              <a:t>Manages thousands of computers</a:t>
            </a:r>
          </a:p>
          <a:p>
            <a:pPr marL="233363" indent="-233363">
              <a:buFont typeface="Arial" charset="0"/>
              <a:buChar char="•"/>
            </a:pPr>
            <a:r>
              <a:rPr lang="en-US" dirty="0" smtClean="0">
                <a:latin typeface="Arial" charset="0"/>
                <a:cs typeface="Arial" charset="0"/>
              </a:rPr>
              <a:t>Implements </a:t>
            </a:r>
            <a:r>
              <a:rPr lang="en-US" dirty="0" err="1" smtClean="0">
                <a:latin typeface="Arial" charset="0"/>
                <a:cs typeface="Arial" charset="0"/>
              </a:rPr>
              <a:t>MapReduce</a:t>
            </a:r>
            <a:endParaRPr lang="en-US" dirty="0" smtClean="0">
              <a:latin typeface="Arial" charset="0"/>
              <a:cs typeface="Arial" charset="0"/>
            </a:endParaRPr>
          </a:p>
          <a:p>
            <a:pPr marL="854075" lvl="1" indent="-388938">
              <a:buFont typeface="Arial" charset="0"/>
              <a:buChar char="–"/>
            </a:pPr>
            <a:r>
              <a:rPr lang="en-US" dirty="0" smtClean="0">
                <a:latin typeface="Arial" charset="0"/>
                <a:cs typeface="Arial" charset="0"/>
              </a:rPr>
              <a:t>Written in Java</a:t>
            </a:r>
          </a:p>
          <a:p>
            <a:pPr marL="233363" indent="-233363">
              <a:buFont typeface="Arial" charset="0"/>
              <a:buChar char="•"/>
            </a:pPr>
            <a:r>
              <a:rPr lang="en-US" dirty="0" smtClean="0">
                <a:latin typeface="Arial" charset="0"/>
                <a:cs typeface="Arial" charset="0"/>
              </a:rPr>
              <a:t>Amazon.com supports </a:t>
            </a:r>
            <a:r>
              <a:rPr lang="en-US" dirty="0" err="1" smtClean="0">
                <a:latin typeface="Arial" charset="0"/>
                <a:cs typeface="Arial" charset="0"/>
              </a:rPr>
              <a:t>Hadoop</a:t>
            </a:r>
            <a:r>
              <a:rPr lang="en-US" dirty="0" smtClean="0">
                <a:latin typeface="Arial" charset="0"/>
                <a:cs typeface="Arial" charset="0"/>
              </a:rPr>
              <a:t> as part of  EC3 cloud offering</a:t>
            </a:r>
          </a:p>
          <a:p>
            <a:pPr marL="233363" indent="-233363">
              <a:buFont typeface="Arial" charset="0"/>
              <a:buChar char="•"/>
            </a:pPr>
            <a:r>
              <a:rPr lang="en-US" b="1" dirty="0" smtClean="0">
                <a:latin typeface="Arial" charset="0"/>
                <a:cs typeface="Arial" charset="0"/>
              </a:rPr>
              <a:t>Pig </a:t>
            </a:r>
            <a:r>
              <a:rPr lang="en-US" dirty="0" smtClean="0">
                <a:latin typeface="Arial" charset="0"/>
                <a:cs typeface="Arial" charset="0"/>
              </a:rPr>
              <a:t>– query language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822325" y="365125"/>
            <a:ext cx="7521575" cy="930275"/>
          </a:xfrm>
        </p:spPr>
        <p:txBody>
          <a:bodyPr/>
          <a:lstStyle/>
          <a:p>
            <a:r>
              <a:rPr lang="en-US" sz="4000" smtClean="0">
                <a:latin typeface="Arial" charset="0"/>
                <a:cs typeface="Arial" charset="0"/>
              </a:rPr>
              <a:t>Study Questions</a:t>
            </a:r>
          </a:p>
        </p:txBody>
      </p:sp>
      <p:sp>
        <p:nvSpPr>
          <p:cNvPr id="43012" name="Footer Placeholder 1"/>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1267" name="Rectangle 5"/>
          <p:cNvSpPr>
            <a:spLocks noChangeArrowheads="1"/>
          </p:cNvSpPr>
          <p:nvPr/>
        </p:nvSpPr>
        <p:spPr bwMode="auto">
          <a:xfrm>
            <a:off x="685800" y="1677988"/>
            <a:ext cx="7543800" cy="3416300"/>
          </a:xfrm>
          <a:prstGeom prst="rect">
            <a:avLst/>
          </a:prstGeom>
          <a:noFill/>
          <a:ln w="9525">
            <a:noFill/>
            <a:miter lim="800000"/>
            <a:headEnd/>
            <a:tailEnd/>
          </a:ln>
        </p:spPr>
        <p:txBody>
          <a:bodyPr>
            <a:spAutoFit/>
          </a:bodyPr>
          <a:lstStyle/>
          <a:p>
            <a:pPr marL="682625" indent="-682625"/>
            <a:r>
              <a:rPr lang="en-US" sz="2400"/>
              <a:t>Q1:  How do organizations use business intelligence (BI) systems?</a:t>
            </a:r>
          </a:p>
          <a:p>
            <a:pPr marL="682625" indent="-682625"/>
            <a:r>
              <a:rPr lang="en-US" sz="2400"/>
              <a:t>Q2:  What are the three primary activities in the BI process?</a:t>
            </a:r>
          </a:p>
          <a:p>
            <a:pPr marL="682625" indent="-682625"/>
            <a:r>
              <a:rPr lang="en-US" sz="2400"/>
              <a:t>Q3:  How do organizations use data warehouses and data marts to acquire data?</a:t>
            </a:r>
          </a:p>
          <a:p>
            <a:pPr marL="682625" indent="-682625"/>
            <a:r>
              <a:rPr lang="en-US" sz="2400"/>
              <a:t>Q4:  What are three techniques for processing BI data?</a:t>
            </a:r>
          </a:p>
          <a:p>
            <a:pPr marL="682625" indent="-682625"/>
            <a:r>
              <a:rPr lang="en-US" sz="2400"/>
              <a:t>Q5:  What are the alternatives for publishing BI?</a:t>
            </a:r>
            <a:endParaRPr lang="en-US" sz="2200">
              <a:latin typeface="Helvetic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822325" y="365125"/>
            <a:ext cx="7521575" cy="930275"/>
          </a:xfrm>
        </p:spPr>
        <p:txBody>
          <a:bodyPr rIns="0"/>
          <a:lstStyle/>
          <a:p>
            <a:r>
              <a:rPr lang="en-US" dirty="0" smtClean="0">
                <a:latin typeface="Arial" charset="0"/>
                <a:cs typeface="Arial" charset="0"/>
              </a:rPr>
              <a:t>Experiencing MIS </a:t>
            </a:r>
            <a:r>
              <a:rPr lang="en-US" dirty="0" err="1" smtClean="0">
                <a:latin typeface="Arial" charset="0"/>
                <a:cs typeface="Arial" charset="0"/>
              </a:rPr>
              <a:t>InClass</a:t>
            </a:r>
            <a:r>
              <a:rPr lang="en-US" dirty="0" smtClean="0">
                <a:latin typeface="Arial" charset="0"/>
                <a:cs typeface="Arial" charset="0"/>
              </a:rPr>
              <a:t> Exercise 9: What Wonder Have We Wrought?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64515" name="Picture 2"/>
          <p:cNvPicPr>
            <a:picLocks noChangeAspect="1" noChangeArrowheads="1"/>
          </p:cNvPicPr>
          <p:nvPr/>
        </p:nvPicPr>
        <p:blipFill>
          <a:blip r:embed="rId3" cstate="print"/>
          <a:srcRect/>
          <a:stretch>
            <a:fillRect/>
          </a:stretch>
        </p:blipFill>
        <p:spPr bwMode="auto">
          <a:xfrm>
            <a:off x="914400" y="1600200"/>
            <a:ext cx="7391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p:txBody>
          <a:bodyPr/>
          <a:lstStyle/>
          <a:p>
            <a:pPr marL="795338" indent="-795338"/>
            <a:r>
              <a:rPr lang="en-US" smtClean="0">
                <a:latin typeface="Arial" charset="0"/>
                <a:cs typeface="Arial" charset="0"/>
              </a:rPr>
              <a:t>Q5: What Are the Alternatives for Publishing BI?</a:t>
            </a:r>
          </a:p>
        </p:txBody>
      </p:sp>
      <p:sp>
        <p:nvSpPr>
          <p:cNvPr id="101383"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66563" name="Picture 2"/>
          <p:cNvPicPr>
            <a:picLocks noChangeAspect="1" noChangeArrowheads="1"/>
          </p:cNvPicPr>
          <p:nvPr/>
        </p:nvPicPr>
        <p:blipFill>
          <a:blip r:embed="rId3" cstate="print"/>
          <a:srcRect/>
          <a:stretch>
            <a:fillRect/>
          </a:stretch>
        </p:blipFill>
        <p:spPr bwMode="auto">
          <a:xfrm>
            <a:off x="828675" y="1676400"/>
            <a:ext cx="74866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822325" y="365125"/>
            <a:ext cx="7521575" cy="930275"/>
          </a:xfrm>
        </p:spPr>
        <p:txBody>
          <a:bodyPr/>
          <a:lstStyle/>
          <a:p>
            <a:r>
              <a:rPr lang="en-US" smtClean="0">
                <a:latin typeface="Arial" charset="0"/>
                <a:cs typeface="Arial" charset="0"/>
              </a:rPr>
              <a:t>What Are the Two Functions of a BI Server?</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3" name="Rectangle 2"/>
          <p:cNvSpPr/>
          <p:nvPr/>
        </p:nvSpPr>
        <p:spPr>
          <a:xfrm>
            <a:off x="914400" y="1676400"/>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8612" name="Picture 2"/>
          <p:cNvPicPr>
            <a:picLocks noChangeAspect="1" noChangeArrowheads="1"/>
          </p:cNvPicPr>
          <p:nvPr/>
        </p:nvPicPr>
        <p:blipFill>
          <a:blip r:embed="rId3" cstate="print"/>
          <a:srcRect/>
          <a:stretch>
            <a:fillRect/>
          </a:stretch>
        </p:blipFill>
        <p:spPr bwMode="auto">
          <a:xfrm>
            <a:off x="914400" y="1524000"/>
            <a:ext cx="7423150" cy="4043363"/>
          </a:xfrm>
          <a:prstGeom prst="rect">
            <a:avLst/>
          </a:prstGeom>
          <a:noFill/>
          <a:ln w="9525">
            <a:noFill/>
            <a:miter lim="800000"/>
            <a:headEnd/>
            <a:tailEnd/>
          </a:ln>
        </p:spPr>
      </p:pic>
      <p:sp>
        <p:nvSpPr>
          <p:cNvPr id="6" name="Rectangle 5"/>
          <p:cNvSpPr/>
          <p:nvPr/>
        </p:nvSpPr>
        <p:spPr>
          <a:xfrm>
            <a:off x="914400" y="1524000"/>
            <a:ext cx="114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a:xfrm>
            <a:off x="822325" y="365125"/>
            <a:ext cx="7521575" cy="930275"/>
          </a:xfrm>
        </p:spPr>
        <p:txBody>
          <a:bodyPr/>
          <a:lstStyle/>
          <a:p>
            <a:r>
              <a:rPr lang="en-US" smtClean="0">
                <a:latin typeface="Arial" charset="0"/>
                <a:cs typeface="Arial" charset="0"/>
              </a:rPr>
              <a:t>How Does the Knowledge in This</a:t>
            </a:r>
            <a:br>
              <a:rPr lang="en-US" smtClean="0">
                <a:latin typeface="Arial" charset="0"/>
                <a:cs typeface="Arial" charset="0"/>
              </a:rPr>
            </a:br>
            <a:r>
              <a:rPr lang="en-US" smtClean="0">
                <a:latin typeface="Arial" charset="0"/>
                <a:cs typeface="Arial" charset="0"/>
              </a:rPr>
              <a:t>Chapter Help You?</a:t>
            </a:r>
          </a:p>
        </p:txBody>
      </p:sp>
      <p:sp>
        <p:nvSpPr>
          <p:cNvPr id="104452"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70659" name="Content Placeholder 1"/>
          <p:cNvSpPr>
            <a:spLocks noGrp="1"/>
          </p:cNvSpPr>
          <p:nvPr>
            <p:ph idx="1"/>
          </p:nvPr>
        </p:nvSpPr>
        <p:spPr>
          <a:xfrm>
            <a:off x="822325" y="1730375"/>
            <a:ext cx="7521575" cy="3146425"/>
          </a:xfrm>
        </p:spPr>
        <p:txBody>
          <a:bodyPr/>
          <a:lstStyle/>
          <a:p>
            <a:pPr marL="292100" indent="-292100">
              <a:buFont typeface="Arial" charset="0"/>
              <a:buChar char="•"/>
            </a:pPr>
            <a:r>
              <a:rPr lang="en-US" dirty="0" smtClean="0">
                <a:latin typeface="Arial" charset="0"/>
                <a:cs typeface="Arial" charset="0"/>
              </a:rPr>
              <a:t>Companies will know more about your purchasing habits and psyche.</a:t>
            </a:r>
          </a:p>
          <a:p>
            <a:pPr marL="292100" indent="-292100">
              <a:buFont typeface="Arial" charset="0"/>
              <a:buChar char="•"/>
            </a:pPr>
            <a:r>
              <a:rPr lang="en-US" b="1" dirty="0" smtClean="0">
                <a:latin typeface="Arial" charset="0"/>
                <a:cs typeface="Arial" charset="0"/>
              </a:rPr>
              <a:t>Singularity</a:t>
            </a:r>
            <a:r>
              <a:rPr lang="en-US" dirty="0" smtClean="0">
                <a:latin typeface="Arial" charset="0"/>
                <a:cs typeface="Arial" charset="0"/>
              </a:rPr>
              <a:t> – machines build their own information systems.</a:t>
            </a:r>
          </a:p>
          <a:p>
            <a:pPr marL="292100" indent="-292100">
              <a:buFont typeface="Arial" charset="0"/>
              <a:buChar char="•"/>
            </a:pPr>
            <a:r>
              <a:rPr lang="en-US" dirty="0" smtClean="0">
                <a:latin typeface="Arial" charset="0"/>
                <a:cs typeface="Arial" charset="0"/>
              </a:rPr>
              <a:t>Will machines possess and create information for themselves?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2"/>
          <p:cNvSpPr>
            <a:spLocks noGrp="1"/>
          </p:cNvSpPr>
          <p:nvPr>
            <p:ph type="title"/>
          </p:nvPr>
        </p:nvSpPr>
        <p:spPr>
          <a:xfrm>
            <a:off x="822325" y="365125"/>
            <a:ext cx="7521575" cy="930275"/>
          </a:xfrm>
        </p:spPr>
        <p:txBody>
          <a:bodyPr/>
          <a:lstStyle/>
          <a:p>
            <a:pPr>
              <a:defRPr/>
            </a:pPr>
            <a:r>
              <a:rPr lang="en-US" dirty="0" smtClean="0">
                <a:solidFill>
                  <a:schemeClr val="accent3">
                    <a:lumMod val="10000"/>
                  </a:schemeClr>
                </a:solidFill>
                <a:cs typeface="Arial" charset="0"/>
              </a:rPr>
              <a:t>Ethics Guide: </a:t>
            </a:r>
            <a:r>
              <a:rPr lang="en-US" dirty="0"/>
              <a:t>Data Mining in the Real World</a:t>
            </a:r>
            <a:endParaRPr lang="en-US" dirty="0" smtClean="0">
              <a:solidFill>
                <a:schemeClr val="accent3">
                  <a:lumMod val="10000"/>
                </a:schemeClr>
              </a:solidFill>
              <a:cs typeface="Arial" charset="0"/>
            </a:endParaRPr>
          </a:p>
        </p:txBody>
      </p:sp>
      <p:sp>
        <p:nvSpPr>
          <p:cNvPr id="107524"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2" name="Content Placeholder 1"/>
          <p:cNvSpPr>
            <a:spLocks noGrp="1"/>
          </p:cNvSpPr>
          <p:nvPr>
            <p:ph idx="1"/>
          </p:nvPr>
        </p:nvSpPr>
        <p:spPr>
          <a:xfrm>
            <a:off x="822325" y="1425575"/>
            <a:ext cx="7521575" cy="3527425"/>
          </a:xfrm>
        </p:spPr>
        <p:txBody>
          <a:bodyPr>
            <a:normAutofit fontScale="92500" lnSpcReduction="10000"/>
          </a:bodyPr>
          <a:lstStyle/>
          <a:p>
            <a:pPr marL="0" indent="0">
              <a:buFont typeface="Arial" pitchFamily="34" charset="0"/>
              <a:buNone/>
              <a:defRPr/>
            </a:pPr>
            <a:r>
              <a:rPr lang="en-US" dirty="0" smtClean="0"/>
              <a:t>Problems:</a:t>
            </a:r>
            <a:endParaRPr lang="en-US" dirty="0"/>
          </a:p>
          <a:p>
            <a:pPr marL="290513" indent="0">
              <a:spcBef>
                <a:spcPts val="600"/>
              </a:spcBef>
              <a:buFont typeface="Arial" pitchFamily="34" charset="0"/>
              <a:buNone/>
              <a:defRPr/>
            </a:pPr>
            <a:r>
              <a:rPr lang="en-US" dirty="0"/>
              <a:t>• Dirty data</a:t>
            </a:r>
          </a:p>
          <a:p>
            <a:pPr marL="290513" indent="0">
              <a:spcBef>
                <a:spcPts val="600"/>
              </a:spcBef>
              <a:buFont typeface="Arial" pitchFamily="34" charset="0"/>
              <a:buNone/>
              <a:defRPr/>
            </a:pPr>
            <a:r>
              <a:rPr lang="en-US" dirty="0"/>
              <a:t>• Missing values</a:t>
            </a:r>
          </a:p>
          <a:p>
            <a:pPr marL="290513" indent="0">
              <a:spcBef>
                <a:spcPts val="600"/>
              </a:spcBef>
              <a:buFont typeface="Arial" pitchFamily="34" charset="0"/>
              <a:buNone/>
              <a:defRPr/>
            </a:pPr>
            <a:r>
              <a:rPr lang="en-US" dirty="0"/>
              <a:t>• Lack of knowledge at start of project</a:t>
            </a:r>
          </a:p>
          <a:p>
            <a:pPr marL="290513" indent="0">
              <a:spcBef>
                <a:spcPts val="600"/>
              </a:spcBef>
              <a:buFont typeface="Arial" pitchFamily="34" charset="0"/>
              <a:buNone/>
              <a:defRPr/>
            </a:pPr>
            <a:r>
              <a:rPr lang="en-US" dirty="0"/>
              <a:t>• </a:t>
            </a:r>
            <a:r>
              <a:rPr lang="en-US" dirty="0" smtClean="0"/>
              <a:t>Over fitting</a:t>
            </a:r>
            <a:endParaRPr lang="en-US" dirty="0"/>
          </a:p>
          <a:p>
            <a:pPr marL="290513" indent="0">
              <a:spcBef>
                <a:spcPts val="600"/>
              </a:spcBef>
              <a:buFont typeface="Arial" pitchFamily="34" charset="0"/>
              <a:buNone/>
              <a:defRPr/>
            </a:pPr>
            <a:r>
              <a:rPr lang="en-US" dirty="0"/>
              <a:t>• </a:t>
            </a:r>
            <a:r>
              <a:rPr lang="en-US" dirty="0" smtClean="0"/>
              <a:t>Probabilistic</a:t>
            </a:r>
            <a:endParaRPr lang="en-US" dirty="0"/>
          </a:p>
          <a:p>
            <a:pPr marL="290513" indent="0">
              <a:spcBef>
                <a:spcPts val="600"/>
              </a:spcBef>
              <a:buFont typeface="Arial" pitchFamily="34" charset="0"/>
              <a:buNone/>
              <a:defRPr/>
            </a:pPr>
            <a:r>
              <a:rPr lang="en-US" dirty="0"/>
              <a:t>• Seasonality</a:t>
            </a:r>
          </a:p>
          <a:p>
            <a:pPr marL="290513" indent="0">
              <a:spcBef>
                <a:spcPts val="600"/>
              </a:spcBef>
              <a:buFont typeface="Arial" pitchFamily="34" charset="0"/>
              <a:buNone/>
              <a:defRPr/>
            </a:pPr>
            <a:r>
              <a:rPr lang="en-US" dirty="0"/>
              <a:t>• High risk—cannot know outcome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AutoShape 2"/>
          <p:cNvSpPr>
            <a:spLocks noGrp="1" noChangeArrowheads="1"/>
          </p:cNvSpPr>
          <p:nvPr>
            <p:ph type="title"/>
          </p:nvPr>
        </p:nvSpPr>
        <p:spPr>
          <a:xfrm>
            <a:off x="822325" y="365125"/>
            <a:ext cx="7521575" cy="930275"/>
          </a:xfrm>
        </p:spPr>
        <p:txBody>
          <a:bodyPr/>
          <a:lstStyle/>
          <a:p>
            <a:pPr>
              <a:defRPr/>
            </a:pPr>
            <a:r>
              <a:rPr lang="en-US" dirty="0" smtClean="0">
                <a:solidFill>
                  <a:schemeClr val="accent3">
                    <a:lumMod val="10000"/>
                  </a:schemeClr>
                </a:solidFill>
                <a:cs typeface="Arial" charset="0"/>
              </a:rPr>
              <a:t>Guide: Semantic Security</a:t>
            </a:r>
          </a:p>
        </p:txBody>
      </p:sp>
      <p:sp>
        <p:nvSpPr>
          <p:cNvPr id="105479"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2" name="Content Placeholder 1"/>
          <p:cNvSpPr>
            <a:spLocks noGrp="1"/>
          </p:cNvSpPr>
          <p:nvPr>
            <p:ph idx="1"/>
          </p:nvPr>
        </p:nvSpPr>
        <p:spPr>
          <a:xfrm>
            <a:off x="822325" y="1425575"/>
            <a:ext cx="7521575" cy="3527425"/>
          </a:xfrm>
        </p:spPr>
        <p:txBody>
          <a:bodyPr>
            <a:normAutofit fontScale="92500" lnSpcReduction="10000"/>
          </a:bodyPr>
          <a:lstStyle/>
          <a:p>
            <a:pPr marL="407988" lvl="1" indent="-407988" defTabSz="889000">
              <a:lnSpc>
                <a:spcPct val="90000"/>
              </a:lnSpc>
              <a:spcAft>
                <a:spcPct val="15000"/>
              </a:spcAft>
              <a:buClrTx/>
              <a:buFont typeface="+mj-lt"/>
              <a:buAutoNum type="arabicPeriod"/>
              <a:defRPr/>
            </a:pPr>
            <a:r>
              <a:rPr lang="en-US" dirty="0">
                <a:solidFill>
                  <a:schemeClr val="accent3">
                    <a:lumMod val="10000"/>
                  </a:schemeClr>
                </a:solidFill>
              </a:rPr>
              <a:t>Unauthorized access to protected data and information</a:t>
            </a:r>
          </a:p>
          <a:p>
            <a:pPr marL="682625" lvl="1" indent="-279400" defTabSz="889000">
              <a:lnSpc>
                <a:spcPct val="90000"/>
              </a:lnSpc>
              <a:spcAft>
                <a:spcPct val="15000"/>
              </a:spcAft>
              <a:buClrTx/>
              <a:defRPr/>
            </a:pPr>
            <a:r>
              <a:rPr lang="en-US" dirty="0">
                <a:solidFill>
                  <a:schemeClr val="accent3">
                    <a:lumMod val="10000"/>
                  </a:schemeClr>
                </a:solidFill>
              </a:rPr>
              <a:t>Physical security</a:t>
            </a:r>
          </a:p>
          <a:p>
            <a:pPr marL="1206500" lvl="2" indent="-511175" defTabSz="889000">
              <a:lnSpc>
                <a:spcPct val="90000"/>
              </a:lnSpc>
              <a:spcAft>
                <a:spcPct val="15000"/>
              </a:spcAft>
              <a:buClrTx/>
              <a:defRPr/>
            </a:pPr>
            <a:r>
              <a:rPr lang="en-US" dirty="0">
                <a:solidFill>
                  <a:schemeClr val="accent3">
                    <a:lumMod val="10000"/>
                  </a:schemeClr>
                </a:solidFill>
              </a:rPr>
              <a:t>Passwords and permissions</a:t>
            </a:r>
          </a:p>
          <a:p>
            <a:pPr marL="1206500" lvl="2" indent="-511175" defTabSz="889000">
              <a:lnSpc>
                <a:spcPct val="90000"/>
              </a:lnSpc>
              <a:spcAft>
                <a:spcPct val="15000"/>
              </a:spcAft>
              <a:buClrTx/>
              <a:defRPr/>
            </a:pPr>
            <a:r>
              <a:rPr lang="en-US" dirty="0">
                <a:solidFill>
                  <a:schemeClr val="accent3">
                    <a:lumMod val="10000"/>
                  </a:schemeClr>
                </a:solidFill>
              </a:rPr>
              <a:t>Delivery system must be secure</a:t>
            </a:r>
          </a:p>
          <a:p>
            <a:pPr marL="407988" lvl="1" indent="-407988" defTabSz="889000">
              <a:lnSpc>
                <a:spcPct val="90000"/>
              </a:lnSpc>
              <a:spcAft>
                <a:spcPct val="15000"/>
              </a:spcAft>
              <a:buClrTx/>
              <a:buFont typeface="+mj-lt"/>
              <a:buAutoNum type="arabicPeriod" startAt="2"/>
              <a:defRPr/>
            </a:pPr>
            <a:r>
              <a:rPr lang="en-US" dirty="0">
                <a:solidFill>
                  <a:schemeClr val="accent3">
                    <a:lumMod val="10000"/>
                  </a:schemeClr>
                </a:solidFill>
              </a:rPr>
              <a:t>Unintended release of protected information through reports </a:t>
            </a:r>
            <a:r>
              <a:rPr lang="en-US" dirty="0" smtClean="0">
                <a:solidFill>
                  <a:schemeClr val="accent3">
                    <a:lumMod val="10000"/>
                  </a:schemeClr>
                </a:solidFill>
              </a:rPr>
              <a:t>and documents</a:t>
            </a:r>
          </a:p>
          <a:p>
            <a:pPr marL="407988" lvl="1" indent="-407988" defTabSz="889000">
              <a:lnSpc>
                <a:spcPct val="90000"/>
              </a:lnSpc>
              <a:spcAft>
                <a:spcPct val="15000"/>
              </a:spcAft>
              <a:buClrTx/>
              <a:buFont typeface="+mj-lt"/>
              <a:buAutoNum type="arabicPeriod" startAt="2"/>
              <a:defRPr/>
            </a:pPr>
            <a:r>
              <a:rPr lang="en-US" dirty="0" smtClean="0"/>
              <a:t>What, </a:t>
            </a:r>
            <a:r>
              <a:rPr lang="en-US" dirty="0"/>
              <a:t>if </a:t>
            </a:r>
            <a:r>
              <a:rPr lang="en-US" dirty="0" smtClean="0"/>
              <a:t>anything, </a:t>
            </a:r>
            <a:r>
              <a:rPr lang="en-US" dirty="0"/>
              <a:t>can be done to prevent what Megan did?  </a:t>
            </a:r>
          </a:p>
          <a:p>
            <a:pP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822325" y="365125"/>
            <a:ext cx="7521575" cy="930275"/>
          </a:xfrm>
        </p:spPr>
        <p:txBody>
          <a:bodyPr/>
          <a:lstStyle/>
          <a:p>
            <a:r>
              <a:rPr lang="en-US" smtClean="0">
                <a:latin typeface="Arial" charset="0"/>
                <a:cs typeface="Arial" charset="0"/>
              </a:rPr>
              <a:t>Active Review</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76803" name="Rectangle 4"/>
          <p:cNvSpPr>
            <a:spLocks noChangeArrowheads="1"/>
          </p:cNvSpPr>
          <p:nvPr/>
        </p:nvSpPr>
        <p:spPr bwMode="auto">
          <a:xfrm>
            <a:off x="685800" y="1677988"/>
            <a:ext cx="7543800" cy="3416300"/>
          </a:xfrm>
          <a:prstGeom prst="rect">
            <a:avLst/>
          </a:prstGeom>
          <a:noFill/>
          <a:ln w="9525">
            <a:noFill/>
            <a:miter lim="800000"/>
            <a:headEnd/>
            <a:tailEnd/>
          </a:ln>
        </p:spPr>
        <p:txBody>
          <a:bodyPr>
            <a:spAutoFit/>
          </a:bodyPr>
          <a:lstStyle/>
          <a:p>
            <a:pPr marL="571500" indent="-571500"/>
            <a:r>
              <a:rPr lang="en-US" sz="2400"/>
              <a:t>Q1:	How do organizations use business intelligence (BI) systems?</a:t>
            </a:r>
          </a:p>
          <a:p>
            <a:pPr marL="571500" indent="-571500"/>
            <a:r>
              <a:rPr lang="en-US" sz="2400"/>
              <a:t>Q2: What are the three primary activities in the BI process?</a:t>
            </a:r>
          </a:p>
          <a:p>
            <a:pPr marL="571500" indent="-571500"/>
            <a:r>
              <a:rPr lang="en-US" sz="2400"/>
              <a:t>Q3: How do organizations use data warehouses and data marts to acquire data?</a:t>
            </a:r>
          </a:p>
          <a:p>
            <a:pPr marL="571500" indent="-571500"/>
            <a:r>
              <a:rPr lang="en-US" sz="2400"/>
              <a:t>Q4:	What are three techniques for processing BI Data?</a:t>
            </a:r>
          </a:p>
          <a:p>
            <a:pPr marL="571500" indent="-571500"/>
            <a:r>
              <a:rPr lang="en-US" sz="2400"/>
              <a:t>Q5:	What are the alternatives for publishing BI?</a:t>
            </a:r>
            <a:endParaRPr lang="en-US" sz="2200">
              <a:latin typeface="Helvetic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2"/>
          <p:cNvSpPr>
            <a:spLocks noGrp="1"/>
          </p:cNvSpPr>
          <p:nvPr>
            <p:ph type="title"/>
          </p:nvPr>
        </p:nvSpPr>
        <p:spPr>
          <a:xfrm>
            <a:off x="822325" y="365125"/>
            <a:ext cx="7521575" cy="930275"/>
          </a:xfrm>
        </p:spPr>
        <p:txBody>
          <a:bodyPr/>
          <a:lstStyle/>
          <a:p>
            <a:r>
              <a:rPr lang="en-US" smtClean="0">
                <a:latin typeface="Arial" charset="0"/>
                <a:cs typeface="Arial" charset="0"/>
              </a:rPr>
              <a:t>Case Study 9: Hadoop the Cookie Cutter</a:t>
            </a:r>
          </a:p>
        </p:txBody>
      </p:sp>
      <p:sp>
        <p:nvSpPr>
          <p:cNvPr id="109572"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78851" name="Content Placeholder 2"/>
          <p:cNvSpPr>
            <a:spLocks noGrp="1"/>
          </p:cNvSpPr>
          <p:nvPr>
            <p:ph idx="1"/>
          </p:nvPr>
        </p:nvSpPr>
        <p:spPr/>
        <p:txBody>
          <a:bodyPr/>
          <a:lstStyle/>
          <a:p>
            <a:pPr marL="238125" indent="-238125">
              <a:buFont typeface="Arial" charset="0"/>
              <a:buChar char="•"/>
            </a:pPr>
            <a:r>
              <a:rPr lang="en-US" sz="2600" dirty="0" smtClean="0">
                <a:latin typeface="Arial" charset="0"/>
                <a:cs typeface="Arial" charset="0"/>
              </a:rPr>
              <a:t>Third-party cookie created by a site other than one you visited</a:t>
            </a:r>
          </a:p>
          <a:p>
            <a:pPr marL="238125" indent="-238125">
              <a:buFont typeface="Arial" charset="0"/>
              <a:buChar char="•"/>
            </a:pPr>
            <a:r>
              <a:rPr lang="en-US" sz="2600" dirty="0" smtClean="0">
                <a:latin typeface="Arial" charset="0"/>
                <a:cs typeface="Arial" charset="0"/>
              </a:rPr>
              <a:t>Generated in several ways, most common occurs when a Web page includes content from multiple sources</a:t>
            </a:r>
          </a:p>
          <a:p>
            <a:pPr marL="238125" indent="-238125">
              <a:buFont typeface="Arial" charset="0"/>
              <a:buChar char="•"/>
            </a:pPr>
            <a:r>
              <a:rPr lang="en-US" sz="2600" dirty="0" err="1" smtClean="0">
                <a:latin typeface="Arial" charset="0"/>
                <a:cs typeface="Arial" charset="0"/>
              </a:rPr>
              <a:t>DoubleClick</a:t>
            </a:r>
            <a:endParaRPr lang="en-US" sz="2600" dirty="0" smtClean="0">
              <a:latin typeface="Arial" charset="0"/>
              <a:cs typeface="Arial" charset="0"/>
            </a:endParaRPr>
          </a:p>
          <a:p>
            <a:pPr marL="517525" lvl="1" indent="-282575">
              <a:buFont typeface="Arial" charset="0"/>
              <a:buChar char="–"/>
            </a:pPr>
            <a:r>
              <a:rPr lang="en-US" sz="2600" dirty="0" smtClean="0">
                <a:latin typeface="Arial" charset="0"/>
                <a:cs typeface="Arial" charset="0"/>
              </a:rPr>
              <a:t>IP address where content was delivered</a:t>
            </a:r>
          </a:p>
          <a:p>
            <a:pPr marL="517525" lvl="1" indent="-282575">
              <a:buFont typeface="Arial" charset="0"/>
              <a:buChar char="–"/>
            </a:pPr>
            <a:r>
              <a:rPr lang="en-US" sz="2600" dirty="0" smtClean="0">
                <a:latin typeface="Arial" charset="0"/>
                <a:cs typeface="Arial" charset="0"/>
              </a:rPr>
              <a:t>Records data in cookie log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822325" y="365125"/>
            <a:ext cx="7521575" cy="930275"/>
          </a:xfrm>
        </p:spPr>
        <p:txBody>
          <a:bodyPr/>
          <a:lstStyle/>
          <a:p>
            <a:r>
              <a:rPr lang="en-US" smtClean="0">
                <a:latin typeface="Arial" charset="0"/>
                <a:cs typeface="Arial" charset="0"/>
              </a:rPr>
              <a:t>Case Study 9: Hadoop the Cookie Cutter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577975"/>
            <a:ext cx="7521575" cy="3070225"/>
          </a:xfrm>
        </p:spPr>
        <p:txBody>
          <a:bodyPr/>
          <a:lstStyle/>
          <a:p>
            <a:pPr marL="238125" indent="-238125">
              <a:defRPr/>
            </a:pPr>
            <a:r>
              <a:rPr lang="en-US" dirty="0" smtClean="0"/>
              <a:t>Third-party cookie owner has history of what  was shown, what ads clicked, and intervals between interactions</a:t>
            </a:r>
          </a:p>
          <a:p>
            <a:pPr marL="282575" indent="-282575">
              <a:defRPr/>
            </a:pPr>
            <a:r>
              <a:rPr lang="en-US" dirty="0" smtClean="0"/>
              <a:t>Cookie log contains data to show how you respond to ads and your pattern of visiting various Web sites where ads placed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822325" y="365125"/>
            <a:ext cx="7521575" cy="930275"/>
          </a:xfrm>
        </p:spPr>
        <p:txBody>
          <a:bodyPr/>
          <a:lstStyle/>
          <a:p>
            <a:r>
              <a:rPr lang="en-US" smtClean="0">
                <a:latin typeface="Arial" charset="0"/>
                <a:cs typeface="Arial" charset="0"/>
              </a:rPr>
              <a:t>FireFox </a:t>
            </a:r>
            <a:r>
              <a:rPr lang="en-US" i="1" smtClean="0">
                <a:latin typeface="Arial" charset="0"/>
                <a:cs typeface="Arial" charset="0"/>
              </a:rPr>
              <a:t>Collusion</a:t>
            </a:r>
            <a:endParaRPr lang="en-US"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81923" name="Picture 2"/>
          <p:cNvPicPr>
            <a:picLocks noChangeAspect="1" noChangeArrowheads="1"/>
          </p:cNvPicPr>
          <p:nvPr/>
        </p:nvPicPr>
        <p:blipFill>
          <a:blip r:embed="rId3" cstate="print"/>
          <a:srcRect/>
          <a:stretch>
            <a:fillRect/>
          </a:stretch>
        </p:blipFill>
        <p:spPr bwMode="auto">
          <a:xfrm>
            <a:off x="914400" y="1395413"/>
            <a:ext cx="7239000" cy="454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pPr marL="852488" indent="-852488"/>
            <a:r>
              <a:rPr lang="en-US" smtClean="0">
                <a:latin typeface="Arial" charset="0"/>
                <a:cs typeface="Arial" charset="0"/>
              </a:rPr>
              <a:t>Q1:  How Do Organizations Use Business Intelligence (BI) Systems?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13315" name="Picture 2"/>
          <p:cNvPicPr>
            <a:picLocks noChangeAspect="1" noChangeArrowheads="1"/>
          </p:cNvPicPr>
          <p:nvPr/>
        </p:nvPicPr>
        <p:blipFill>
          <a:blip r:embed="rId3" cstate="print"/>
          <a:srcRect/>
          <a:stretch>
            <a:fillRect/>
          </a:stretch>
        </p:blipFill>
        <p:spPr bwMode="auto">
          <a:xfrm>
            <a:off x="914400" y="1685925"/>
            <a:ext cx="7291388"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822325" y="365125"/>
            <a:ext cx="7521575" cy="930275"/>
          </a:xfrm>
        </p:spPr>
        <p:txBody>
          <a:bodyPr/>
          <a:lstStyle/>
          <a:p>
            <a:r>
              <a:rPr lang="en-US" smtClean="0">
                <a:latin typeface="Arial" charset="0"/>
                <a:cs typeface="Arial" charset="0"/>
              </a:rPr>
              <a:t>Ghostery in Use (ghostery.com)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83971" name="Picture 2"/>
          <p:cNvPicPr>
            <a:picLocks noChangeAspect="1" noChangeArrowheads="1"/>
          </p:cNvPicPr>
          <p:nvPr/>
        </p:nvPicPr>
        <p:blipFill>
          <a:blip r:embed="rId3" cstate="print"/>
          <a:srcRect/>
          <a:stretch>
            <a:fillRect/>
          </a:stretch>
        </p:blipFill>
        <p:spPr bwMode="auto">
          <a:xfrm>
            <a:off x="776288" y="1604963"/>
            <a:ext cx="7591425"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latin typeface="Arial" charset="0"/>
                <a:cs typeface="Arial" charset="0"/>
              </a:rPr>
              <a:t>Example Uses of Business Intelligence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5363" name="Picture 2"/>
          <p:cNvPicPr>
            <a:picLocks noChangeAspect="1" noChangeArrowheads="1"/>
          </p:cNvPicPr>
          <p:nvPr/>
        </p:nvPicPr>
        <p:blipFill>
          <a:blip r:embed="rId3" cstate="print"/>
          <a:srcRect/>
          <a:stretch>
            <a:fillRect/>
          </a:stretch>
        </p:blipFill>
        <p:spPr bwMode="auto">
          <a:xfrm>
            <a:off x="717550" y="1524000"/>
            <a:ext cx="770731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pPr marL="850900" indent="-850900"/>
            <a:r>
              <a:rPr lang="en-US" smtClean="0">
                <a:latin typeface="Arial" charset="0"/>
                <a:cs typeface="Arial" charset="0"/>
              </a:rPr>
              <a:t>Q2:  What Are the Three Primary Activities in the BI Process?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7411" name="Picture 2"/>
          <p:cNvPicPr>
            <a:picLocks noChangeAspect="1" noChangeArrowheads="1"/>
          </p:cNvPicPr>
          <p:nvPr/>
        </p:nvPicPr>
        <p:blipFill>
          <a:blip r:embed="rId3" cstate="print"/>
          <a:srcRect/>
          <a:stretch>
            <a:fillRect/>
          </a:stretch>
        </p:blipFill>
        <p:spPr bwMode="auto">
          <a:xfrm>
            <a:off x="685800" y="1600200"/>
            <a:ext cx="7696200"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22325" y="365125"/>
            <a:ext cx="7521575" cy="930275"/>
          </a:xfrm>
        </p:spPr>
        <p:txBody>
          <a:bodyPr/>
          <a:lstStyle/>
          <a:p>
            <a:r>
              <a:rPr lang="en-US" smtClean="0">
                <a:latin typeface="Arial" charset="0"/>
                <a:cs typeface="Arial" charset="0"/>
              </a:rPr>
              <a:t>Using BI for Problem-solving at GearUp: Process and Potential Problems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19459" name="Content Placeholder 2"/>
          <p:cNvSpPr>
            <a:spLocks noGrp="1"/>
          </p:cNvSpPr>
          <p:nvPr>
            <p:ph idx="1"/>
          </p:nvPr>
        </p:nvSpPr>
        <p:spPr>
          <a:xfrm>
            <a:off x="822325" y="1501775"/>
            <a:ext cx="7521575" cy="3527425"/>
          </a:xfrm>
        </p:spPr>
        <p:txBody>
          <a:bodyPr/>
          <a:lstStyle/>
          <a:p>
            <a:pPr marL="514350" indent="-514350">
              <a:spcBef>
                <a:spcPct val="0"/>
              </a:spcBef>
              <a:buFont typeface="Franklin Gothic Medium" pitchFamily="34" charset="0"/>
              <a:buAutoNum type="arabicPeriod"/>
            </a:pPr>
            <a:r>
              <a:rPr lang="en-US" dirty="0" smtClean="0">
                <a:latin typeface="Arial" charset="0"/>
                <a:cs typeface="Arial" charset="0"/>
              </a:rPr>
              <a:t>Obtain commitment from vendor </a:t>
            </a:r>
          </a:p>
          <a:p>
            <a:pPr marL="514350" indent="-514350">
              <a:spcBef>
                <a:spcPct val="0"/>
              </a:spcBef>
              <a:buFont typeface="Franklin Gothic Medium" pitchFamily="34" charset="0"/>
              <a:buAutoNum type="arabicPeriod"/>
            </a:pPr>
            <a:r>
              <a:rPr lang="en-US" dirty="0" smtClean="0">
                <a:latin typeface="Arial" charset="0"/>
                <a:cs typeface="Arial" charset="0"/>
              </a:rPr>
              <a:t>Run sales event</a:t>
            </a:r>
          </a:p>
          <a:p>
            <a:pPr marL="514350" indent="-514350">
              <a:spcBef>
                <a:spcPct val="0"/>
              </a:spcBef>
              <a:buFont typeface="Franklin Gothic Medium" pitchFamily="34" charset="0"/>
              <a:buAutoNum type="arabicPeriod"/>
            </a:pPr>
            <a:r>
              <a:rPr lang="en-US" dirty="0" smtClean="0">
                <a:latin typeface="Arial" charset="0"/>
                <a:cs typeface="Arial" charset="0"/>
              </a:rPr>
              <a:t>Sells as many items as it can </a:t>
            </a:r>
          </a:p>
          <a:p>
            <a:pPr marL="514350" indent="-514350">
              <a:spcBef>
                <a:spcPct val="0"/>
              </a:spcBef>
              <a:buFont typeface="Franklin Gothic Medium" pitchFamily="34" charset="0"/>
              <a:buAutoNum type="arabicPeriod"/>
            </a:pPr>
            <a:r>
              <a:rPr lang="en-US" dirty="0" smtClean="0">
                <a:latin typeface="Arial" charset="0"/>
                <a:cs typeface="Arial" charset="0"/>
              </a:rPr>
              <a:t>Order amount actually sold</a:t>
            </a:r>
          </a:p>
          <a:p>
            <a:pPr marL="514350" indent="-514350">
              <a:spcBef>
                <a:spcPct val="0"/>
              </a:spcBef>
              <a:buFont typeface="Franklin Gothic Medium" pitchFamily="34" charset="0"/>
              <a:buAutoNum type="arabicPeriod"/>
            </a:pPr>
            <a:r>
              <a:rPr lang="en-US" dirty="0" smtClean="0">
                <a:latin typeface="Arial" charset="0"/>
                <a:cs typeface="Arial" charset="0"/>
              </a:rPr>
              <a:t>Receive partial order and damaged items</a:t>
            </a:r>
          </a:p>
          <a:p>
            <a:pPr marL="514350" indent="-514350">
              <a:spcBef>
                <a:spcPct val="0"/>
              </a:spcBef>
              <a:buFont typeface="Franklin Gothic Medium" pitchFamily="34" charset="0"/>
              <a:buAutoNum type="arabicPeriod"/>
            </a:pPr>
            <a:r>
              <a:rPr lang="en-US" dirty="0" smtClean="0">
                <a:latin typeface="Arial" charset="0"/>
                <a:cs typeface="Arial" charset="0"/>
              </a:rPr>
              <a:t>If received less than ordered, ship partial order to customers</a:t>
            </a:r>
          </a:p>
          <a:p>
            <a:pPr marL="514350" indent="-514350">
              <a:spcBef>
                <a:spcPct val="0"/>
              </a:spcBef>
              <a:buFont typeface="Franklin Gothic Medium" pitchFamily="34" charset="0"/>
              <a:buAutoNum type="arabicPeriod"/>
            </a:pPr>
            <a:r>
              <a:rPr lang="en-US" dirty="0" smtClean="0">
                <a:latin typeface="Arial" charset="0"/>
                <a:cs typeface="Arial" charset="0"/>
              </a:rPr>
              <a:t>Some customers cancel orders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822325" y="365125"/>
            <a:ext cx="7521575" cy="930275"/>
          </a:xfrm>
        </p:spPr>
        <p:txBody>
          <a:bodyPr/>
          <a:lstStyle/>
          <a:p>
            <a:r>
              <a:rPr lang="en-US" smtClean="0">
                <a:latin typeface="Arial" charset="0"/>
                <a:cs typeface="Arial" charset="0"/>
              </a:rPr>
              <a:t>Tables Used for BI Analysis at GearUp</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21507" name="Picture 2"/>
          <p:cNvPicPr>
            <a:picLocks noChangeAspect="1" noChangeArrowheads="1"/>
          </p:cNvPicPr>
          <p:nvPr/>
        </p:nvPicPr>
        <p:blipFill>
          <a:blip r:embed="rId3" cstate="print"/>
          <a:srcRect/>
          <a:stretch>
            <a:fillRect/>
          </a:stretch>
        </p:blipFill>
        <p:spPr bwMode="auto">
          <a:xfrm>
            <a:off x="936625" y="1484313"/>
            <a:ext cx="7270750" cy="400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822325" y="365125"/>
            <a:ext cx="7521575" cy="930275"/>
          </a:xfrm>
        </p:spPr>
        <p:txBody>
          <a:bodyPr/>
          <a:lstStyle/>
          <a:p>
            <a:r>
              <a:rPr lang="en-US" smtClean="0">
                <a:latin typeface="Arial" charset="0"/>
                <a:cs typeface="Arial" charset="0"/>
              </a:rPr>
              <a:t>Extract of the Item_Summary Table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3555" name="Picture 2"/>
          <p:cNvPicPr>
            <a:picLocks noChangeAspect="1" noChangeArrowheads="1"/>
          </p:cNvPicPr>
          <p:nvPr/>
        </p:nvPicPr>
        <p:blipFill>
          <a:blip r:embed="rId3" cstate="print"/>
          <a:srcRect/>
          <a:stretch>
            <a:fillRect/>
          </a:stretch>
        </p:blipFill>
        <p:spPr bwMode="auto">
          <a:xfrm>
            <a:off x="838200" y="1600200"/>
            <a:ext cx="74676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44970de2612e17a2b4a298aafb350898e5fd8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umis3e</Template>
  <TotalTime>4341</TotalTime>
  <Words>2580</Words>
  <Application>Microsoft Office PowerPoint</Application>
  <PresentationFormat>On-screen Show (4:3)</PresentationFormat>
  <Paragraphs>258</Paragraphs>
  <Slides>41</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Courier New</vt:lpstr>
      <vt:lpstr>Franklin Gothic Book</vt:lpstr>
      <vt:lpstr>Franklin Gothic Medium</vt:lpstr>
      <vt:lpstr>Helvetica</vt:lpstr>
      <vt:lpstr>Verdana</vt:lpstr>
      <vt:lpstr>Wingdings</vt:lpstr>
      <vt:lpstr>1_EMIS4E</vt:lpstr>
      <vt:lpstr>Chapter 9</vt:lpstr>
      <vt:lpstr>“We Can Produce Any Report You Want, But You’ve Got to Pay for It.”</vt:lpstr>
      <vt:lpstr>Study Questions</vt:lpstr>
      <vt:lpstr>Q1:  How Do Organizations Use Business Intelligence (BI) Systems?</vt:lpstr>
      <vt:lpstr>Example Uses of Business Intelligence</vt:lpstr>
      <vt:lpstr>Q2:  What Are the Three Primary Activities in the BI Process?</vt:lpstr>
      <vt:lpstr>Using BI for Problem-solving at GearUp: Process and Potential Problems</vt:lpstr>
      <vt:lpstr>Tables Used for BI Analysis at GearUp</vt:lpstr>
      <vt:lpstr>Extract of the Item_Summary Table</vt:lpstr>
      <vt:lpstr>Lost Sales Summary Report</vt:lpstr>
      <vt:lpstr>Lost Sales Details Report</vt:lpstr>
      <vt:lpstr>Event Data Spreadsheet </vt:lpstr>
      <vt:lpstr>Short and Damaged Shipments Summary</vt:lpstr>
      <vt:lpstr>Short and Damaged Shipments Details Report </vt:lpstr>
      <vt:lpstr>Publish Results</vt:lpstr>
      <vt:lpstr>Q3:  How Do Organizations Use Data Warehouses and Data Marts to Acquire Data?</vt:lpstr>
      <vt:lpstr>Functions of a Data Warehouse</vt:lpstr>
      <vt:lpstr>Components of a Data Warehouse</vt:lpstr>
      <vt:lpstr>Examples of Consumer Data that Can Be Purchased</vt:lpstr>
      <vt:lpstr>Possible Problems with Source Data</vt:lpstr>
      <vt:lpstr>Data Marts Examples</vt:lpstr>
      <vt:lpstr>Q4: What Are Three Techniques for Processing BI Data?</vt:lpstr>
      <vt:lpstr>Three Types of BI Analysis</vt:lpstr>
      <vt:lpstr>Unsupervised Data Mining</vt:lpstr>
      <vt:lpstr>Supervised Data Mining</vt:lpstr>
      <vt:lpstr>BigData</vt:lpstr>
      <vt:lpstr>MapReduce Processing Summary</vt:lpstr>
      <vt:lpstr>Google Trends on the Term Web 2.0</vt:lpstr>
      <vt:lpstr>Hadoop</vt:lpstr>
      <vt:lpstr>Experiencing MIS InClass Exercise 9: What Wonder Have We Wrought?</vt:lpstr>
      <vt:lpstr>Q5: What Are the Alternatives for Publishing BI?</vt:lpstr>
      <vt:lpstr>What Are the Two Functions of a BI Server?</vt:lpstr>
      <vt:lpstr>How Does the Knowledge in This Chapter Help You?</vt:lpstr>
      <vt:lpstr>Ethics Guide: Data Mining in the Real World</vt:lpstr>
      <vt:lpstr>Guide: Semantic Security</vt:lpstr>
      <vt:lpstr>Active Review</vt:lpstr>
      <vt:lpstr>Case Study 9: Hadoop the Cookie Cutter</vt:lpstr>
      <vt:lpstr>Case Study 9: Hadoop the Cookie Cutter (cont'd)</vt:lpstr>
      <vt:lpstr>FireFox Collusion</vt:lpstr>
      <vt:lpstr>Ghostery in Use (ghostery.com)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Loy, Steve</dc:creator>
  <cp:lastModifiedBy>Schmidt, Buffie</cp:lastModifiedBy>
  <cp:revision>160</cp:revision>
  <cp:lastPrinted>2011-11-28T02:35:36Z</cp:lastPrinted>
  <dcterms:created xsi:type="dcterms:W3CDTF">2008-01-31T17:24:25Z</dcterms:created>
  <dcterms:modified xsi:type="dcterms:W3CDTF">2013-05-13T20:29:48Z</dcterms:modified>
</cp:coreProperties>
</file>