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196" r:id="rId1"/>
  </p:sldMasterIdLst>
  <p:notesMasterIdLst>
    <p:notesMasterId r:id="rId39"/>
  </p:notesMasterIdLst>
  <p:sldIdLst>
    <p:sldId id="256" r:id="rId2"/>
    <p:sldId id="292" r:id="rId3"/>
    <p:sldId id="387" r:id="rId4"/>
    <p:sldId id="257" r:id="rId5"/>
    <p:sldId id="340" r:id="rId6"/>
    <p:sldId id="371" r:id="rId7"/>
    <p:sldId id="342" r:id="rId8"/>
    <p:sldId id="343" r:id="rId9"/>
    <p:sldId id="344" r:id="rId10"/>
    <p:sldId id="345" r:id="rId11"/>
    <p:sldId id="346" r:id="rId12"/>
    <p:sldId id="347" r:id="rId13"/>
    <p:sldId id="382" r:id="rId14"/>
    <p:sldId id="348" r:id="rId15"/>
    <p:sldId id="383" r:id="rId16"/>
    <p:sldId id="384" r:id="rId17"/>
    <p:sldId id="372" r:id="rId18"/>
    <p:sldId id="353" r:id="rId19"/>
    <p:sldId id="385" r:id="rId20"/>
    <p:sldId id="354" r:id="rId21"/>
    <p:sldId id="355" r:id="rId22"/>
    <p:sldId id="356" r:id="rId23"/>
    <p:sldId id="357" r:id="rId24"/>
    <p:sldId id="358" r:id="rId25"/>
    <p:sldId id="375" r:id="rId26"/>
    <p:sldId id="361" r:id="rId27"/>
    <p:sldId id="374" r:id="rId28"/>
    <p:sldId id="378" r:id="rId29"/>
    <p:sldId id="379" r:id="rId30"/>
    <p:sldId id="386" r:id="rId31"/>
    <p:sldId id="381" r:id="rId32"/>
    <p:sldId id="318" r:id="rId33"/>
    <p:sldId id="380" r:id="rId34"/>
    <p:sldId id="370" r:id="rId35"/>
    <p:sldId id="317" r:id="rId36"/>
    <p:sldId id="288" r:id="rId37"/>
    <p:sldId id="388" r:id="rId38"/>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Loftus" initials="" lastIdx="1" clrIdx="0"/>
  <p:cmAuthor id="1" name="Kate Stephenson"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81"/>
    <a:srgbClr val="F8E990"/>
    <a:srgbClr val="FCE4E9"/>
    <a:srgbClr val="244890"/>
    <a:srgbClr val="003FBC"/>
    <a:srgbClr val="0038A8"/>
    <a:srgbClr val="0043C8"/>
    <a:srgbClr val="003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638" autoAdjust="0"/>
    <p:restoredTop sz="74424" autoAdjust="0"/>
  </p:normalViewPr>
  <p:slideViewPr>
    <p:cSldViewPr>
      <p:cViewPr varScale="1">
        <p:scale>
          <a:sx n="81" d="100"/>
          <a:sy n="81" d="100"/>
        </p:scale>
        <p:origin x="12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56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dirty="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dirty="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9FBF0035-A121-4C9E-8D17-277712FD33B3}" type="slidenum">
              <a:rPr lang="en-US"/>
              <a:pPr>
                <a:defRPr/>
              </a:pPr>
              <a:t>‹#›</a:t>
            </a:fld>
            <a:endParaRPr lang="en-US" dirty="0"/>
          </a:p>
        </p:txBody>
      </p:sp>
    </p:spTree>
    <p:extLst>
      <p:ext uri="{BB962C8B-B14F-4D97-AF65-F5344CB8AC3E}">
        <p14:creationId xmlns:p14="http://schemas.microsoft.com/office/powerpoint/2010/main" val="3743895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pPr marL="171450" indent="-171450">
              <a:buFontTx/>
              <a:buChar char="•"/>
            </a:pPr>
            <a:r>
              <a:rPr lang="en-US" dirty="0" smtClean="0"/>
              <a:t>Chapter focuses on principles, conceptual frameworks, and models that will last over changes in social media services and technology and be useful when students address the opportunities and risks of social media systems in their professional career.</a:t>
            </a:r>
            <a:endParaRPr lang="en-US" dirty="0" smtClean="0">
              <a:latin typeface="Helvetica" pitchFamily="34" charset="0"/>
            </a:endParaRPr>
          </a:p>
        </p:txBody>
      </p:sp>
    </p:spTree>
    <p:extLst>
      <p:ext uri="{BB962C8B-B14F-4D97-AF65-F5344CB8AC3E}">
        <p14:creationId xmlns:p14="http://schemas.microsoft.com/office/powerpoint/2010/main" val="228781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marL="171450" indent="-171450">
              <a:buFontTx/>
              <a:buChar char="•"/>
            </a:pPr>
            <a:r>
              <a:rPr lang="en-US" dirty="0" smtClean="0"/>
              <a:t>Typically, SM application providers host the SM presence using elastic servers in the cloud.</a:t>
            </a:r>
          </a:p>
          <a:p>
            <a:pPr marL="171450" indent="-171450">
              <a:buFontTx/>
              <a:buChar char="•"/>
            </a:pPr>
            <a:r>
              <a:rPr lang="en-US" dirty="0" smtClean="0"/>
              <a:t>SM application providers develop and operate custom, proprietary, social networking application software.</a:t>
            </a:r>
          </a:p>
          <a:p>
            <a:pPr marL="171450" indent="-171450">
              <a:buFontTx/>
              <a:buChar char="•"/>
            </a:pPr>
            <a:r>
              <a:rPr lang="en-US" b="1" dirty="0" smtClean="0"/>
              <a:t>Content data </a:t>
            </a:r>
            <a:r>
              <a:rPr lang="en-US" dirty="0" smtClean="0"/>
              <a:t>are data and responses to data contributed by users and SM sponsors.</a:t>
            </a:r>
          </a:p>
          <a:p>
            <a:pPr marL="171450" indent="-171450">
              <a:buFontTx/>
              <a:buChar char="•"/>
            </a:pPr>
            <a:r>
              <a:rPr lang="en-US" b="1" dirty="0" smtClean="0"/>
              <a:t>Connection data </a:t>
            </a:r>
            <a:r>
              <a:rPr lang="en-US" dirty="0" smtClean="0"/>
              <a:t>is data about relationships.</a:t>
            </a:r>
          </a:p>
          <a:p>
            <a:pPr marL="171450" indent="-171450">
              <a:buFontTx/>
              <a:buChar char="•"/>
            </a:pPr>
            <a:r>
              <a:rPr lang="en-US" dirty="0" smtClean="0"/>
              <a:t>Organizations must develop procedures for creating content, managing user responses, removing obsolete or objectionable content, and extracting value from content.</a:t>
            </a:r>
          </a:p>
          <a:p>
            <a:pPr marL="171450" indent="-171450">
              <a:buFontTx/>
              <a:buChar char="•"/>
            </a:pPr>
            <a:r>
              <a:rPr lang="en-US" dirty="0" smtClean="0"/>
              <a:t>Social media is creating new job titles, new responsibilities, and need for new types of training.</a:t>
            </a:r>
            <a:endParaRPr lang="en-US" dirty="0" smtClean="0">
              <a:latin typeface="Helvetica" pitchFamily="34" charset="0"/>
            </a:endParaRPr>
          </a:p>
        </p:txBody>
      </p:sp>
      <p:sp>
        <p:nvSpPr>
          <p:cNvPr id="27651" name="Slide Number Placeholder 3"/>
          <p:cNvSpPr>
            <a:spLocks noGrp="1"/>
          </p:cNvSpPr>
          <p:nvPr>
            <p:ph type="sldNum" sz="quarter" idx="5"/>
          </p:nvPr>
        </p:nvSpPr>
        <p:spPr>
          <a:noFill/>
        </p:spPr>
        <p:txBody>
          <a:bodyPr/>
          <a:lstStyle/>
          <a:p>
            <a:fld id="{8FBA17AC-2797-4989-B803-418B2E6B0D54}" type="slidenum">
              <a:rPr lang="en-US" smtClean="0">
                <a:cs typeface="Arial" charset="0"/>
              </a:rPr>
              <a:pPr/>
              <a:t>11</a:t>
            </a:fld>
            <a:endParaRPr lang="en-US" smtClean="0">
              <a:cs typeface="Arial" charset="0"/>
            </a:endParaRPr>
          </a:p>
        </p:txBody>
      </p:sp>
    </p:spTree>
    <p:extLst>
      <p:ext uri="{BB962C8B-B14F-4D97-AF65-F5344CB8AC3E}">
        <p14:creationId xmlns:p14="http://schemas.microsoft.com/office/powerpoint/2010/main" val="2432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Two kinds of communities important to commerce</a:t>
            </a:r>
          </a:p>
        </p:txBody>
      </p:sp>
      <p:sp>
        <p:nvSpPr>
          <p:cNvPr id="29699" name="Slide Number Placeholder 3"/>
          <p:cNvSpPr>
            <a:spLocks noGrp="1"/>
          </p:cNvSpPr>
          <p:nvPr>
            <p:ph type="sldNum" sz="quarter" idx="5"/>
          </p:nvPr>
        </p:nvSpPr>
        <p:spPr>
          <a:noFill/>
        </p:spPr>
        <p:txBody>
          <a:bodyPr/>
          <a:lstStyle/>
          <a:p>
            <a:fld id="{6D37B25E-10CE-4837-B88F-2748FEFED0DB}" type="slidenum">
              <a:rPr lang="en-US" smtClean="0">
                <a:cs typeface="Arial" charset="0"/>
              </a:rPr>
              <a:pPr/>
              <a:t>12</a:t>
            </a:fld>
            <a:endParaRPr lang="en-US" smtClean="0">
              <a:cs typeface="Arial" charset="0"/>
            </a:endParaRPr>
          </a:p>
        </p:txBody>
      </p:sp>
    </p:spTree>
    <p:extLst>
      <p:ext uri="{BB962C8B-B14F-4D97-AF65-F5344CB8AC3E}">
        <p14:creationId xmlns:p14="http://schemas.microsoft.com/office/powerpoint/2010/main" val="339929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latin typeface="Helvetica" pitchFamily="34" charset="0"/>
            </a:endParaRPr>
          </a:p>
        </p:txBody>
      </p:sp>
      <p:sp>
        <p:nvSpPr>
          <p:cNvPr id="31747" name="Slide Number Placeholder 3"/>
          <p:cNvSpPr>
            <a:spLocks noGrp="1"/>
          </p:cNvSpPr>
          <p:nvPr>
            <p:ph type="sldNum" sz="quarter" idx="5"/>
          </p:nvPr>
        </p:nvSpPr>
        <p:spPr>
          <a:noFill/>
        </p:spPr>
        <p:txBody>
          <a:bodyPr/>
          <a:lstStyle/>
          <a:p>
            <a:fld id="{D116856A-7BC6-4ED8-AC50-6F3B77A681BD}" type="slidenum">
              <a:rPr lang="en-US" smtClean="0">
                <a:cs typeface="Arial" charset="0"/>
              </a:rPr>
              <a:pPr/>
              <a:t>13</a:t>
            </a:fld>
            <a:endParaRPr lang="en-US" smtClean="0">
              <a:cs typeface="Arial" charset="0"/>
            </a:endParaRPr>
          </a:p>
        </p:txBody>
      </p:sp>
    </p:spTree>
    <p:extLst>
      <p:ext uri="{BB962C8B-B14F-4D97-AF65-F5344CB8AC3E}">
        <p14:creationId xmlns:p14="http://schemas.microsoft.com/office/powerpoint/2010/main" val="406143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mtClean="0">
                <a:latin typeface="Helvetica" pitchFamily="34" charset="0"/>
              </a:rPr>
              <a:t>This table summarizes how social media contributes to the five primary value chain activities and to human resources support activity.</a:t>
            </a:r>
          </a:p>
          <a:p>
            <a:pPr>
              <a:buFontTx/>
              <a:buChar char="•"/>
            </a:pPr>
            <a:r>
              <a:rPr lang="en-US" b="1" smtClean="0">
                <a:latin typeface="Helvetica" pitchFamily="34" charset="0"/>
              </a:rPr>
              <a:t>Social CRM </a:t>
            </a:r>
            <a:r>
              <a:rPr lang="en-US" smtClean="0">
                <a:latin typeface="Helvetica" pitchFamily="34" charset="0"/>
              </a:rPr>
              <a:t>is a dynamic, social-media based customer relationship management process.  Relationships between organizations and customers emerge in a dynamic process as both parties create and process content. Employees create wikis, blogs, discussion lists, frequently asked questions, sites for user review and commentary, and other dynamic content. Customers search this content, contribute reviews and commentary, ask more questions, create user groups and so forth. </a:t>
            </a:r>
          </a:p>
        </p:txBody>
      </p:sp>
      <p:sp>
        <p:nvSpPr>
          <p:cNvPr id="33795" name="Slide Number Placeholder 3"/>
          <p:cNvSpPr>
            <a:spLocks noGrp="1"/>
          </p:cNvSpPr>
          <p:nvPr>
            <p:ph type="sldNum" sz="quarter" idx="5"/>
          </p:nvPr>
        </p:nvSpPr>
        <p:spPr>
          <a:noFill/>
        </p:spPr>
        <p:txBody>
          <a:bodyPr/>
          <a:lstStyle/>
          <a:p>
            <a:fld id="{F5E9D9FE-80C6-42CB-B46B-8174280692AB}" type="slidenum">
              <a:rPr lang="en-US" smtClean="0">
                <a:cs typeface="Arial" charset="0"/>
              </a:rPr>
              <a:pPr/>
              <a:t>14</a:t>
            </a:fld>
            <a:endParaRPr lang="en-US" smtClean="0">
              <a:cs typeface="Arial" charset="0"/>
            </a:endParaRPr>
          </a:p>
        </p:txBody>
      </p:sp>
    </p:spTree>
    <p:extLst>
      <p:ext uri="{BB962C8B-B14F-4D97-AF65-F5344CB8AC3E}">
        <p14:creationId xmlns:p14="http://schemas.microsoft.com/office/powerpoint/2010/main" val="399839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marL="171450" indent="-171450">
              <a:buFontTx/>
              <a:buChar char="•"/>
            </a:pPr>
            <a:r>
              <a:rPr lang="en-US" smtClean="0"/>
              <a:t>Traditional CRM is centered on customer lifetime value. SM CRM, customers most likely to generate most business get most attention.</a:t>
            </a:r>
          </a:p>
        </p:txBody>
      </p:sp>
      <p:sp>
        <p:nvSpPr>
          <p:cNvPr id="35843" name="Slide Number Placeholder 3"/>
          <p:cNvSpPr>
            <a:spLocks noGrp="1"/>
          </p:cNvSpPr>
          <p:nvPr>
            <p:ph type="sldNum" sz="quarter" idx="5"/>
          </p:nvPr>
        </p:nvSpPr>
        <p:spPr>
          <a:noFill/>
        </p:spPr>
        <p:txBody>
          <a:bodyPr/>
          <a:lstStyle/>
          <a:p>
            <a:fld id="{AB758C0A-113F-4DDA-92F1-555D0B422E7D}" type="slidenum">
              <a:rPr lang="en-US" smtClean="0">
                <a:cs typeface="Arial" charset="0"/>
              </a:rPr>
              <a:pPr/>
              <a:t>15</a:t>
            </a:fld>
            <a:endParaRPr lang="en-US" smtClean="0">
              <a:cs typeface="Arial" charset="0"/>
            </a:endParaRPr>
          </a:p>
        </p:txBody>
      </p:sp>
    </p:spTree>
    <p:extLst>
      <p:ext uri="{BB962C8B-B14F-4D97-AF65-F5344CB8AC3E}">
        <p14:creationId xmlns:p14="http://schemas.microsoft.com/office/powerpoint/2010/main" val="213275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marL="171450" indent="-171450">
              <a:buFontTx/>
              <a:buChar char="•"/>
            </a:pPr>
            <a:r>
              <a:rPr lang="en-US" smtClean="0"/>
              <a:t>Risk of peer-to-peer support is loss of control.</a:t>
            </a:r>
          </a:p>
        </p:txBody>
      </p:sp>
      <p:sp>
        <p:nvSpPr>
          <p:cNvPr id="37891" name="Slide Number Placeholder 3"/>
          <p:cNvSpPr>
            <a:spLocks noGrp="1"/>
          </p:cNvSpPr>
          <p:nvPr>
            <p:ph type="sldNum" sz="quarter" idx="5"/>
          </p:nvPr>
        </p:nvSpPr>
        <p:spPr>
          <a:noFill/>
        </p:spPr>
        <p:txBody>
          <a:bodyPr/>
          <a:lstStyle/>
          <a:p>
            <a:fld id="{F7029DDB-B1C0-4647-9197-7A83E4A91821}" type="slidenum">
              <a:rPr lang="en-US" smtClean="0">
                <a:cs typeface="Arial" charset="0"/>
              </a:rPr>
              <a:pPr/>
              <a:t>16</a:t>
            </a:fld>
            <a:endParaRPr lang="en-US" smtClean="0">
              <a:cs typeface="Arial" charset="0"/>
            </a:endParaRPr>
          </a:p>
        </p:txBody>
      </p:sp>
    </p:spTree>
    <p:extLst>
      <p:ext uri="{BB962C8B-B14F-4D97-AF65-F5344CB8AC3E}">
        <p14:creationId xmlns:p14="http://schemas.microsoft.com/office/powerpoint/2010/main" val="255837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marL="273050" indent="-182563">
              <a:buFontTx/>
              <a:buChar char="•"/>
            </a:pPr>
            <a:r>
              <a:rPr lang="en-US" smtClean="0">
                <a:latin typeface="Helvetica" pitchFamily="34" charset="0"/>
              </a:rPr>
              <a:t>Crowdsourcing: Dynamic process of employing users to participate in product design or product redesign.</a:t>
            </a:r>
          </a:p>
          <a:p>
            <a:pPr marL="273050" indent="-182563">
              <a:buFontTx/>
              <a:buChar char="•"/>
            </a:pPr>
            <a:r>
              <a:rPr lang="en-US" smtClean="0">
                <a:latin typeface="Helvetica" pitchFamily="34" charset="0"/>
              </a:rPr>
              <a:t>Enterprise 2.0: Application of social media to facilitate cooperative work of people inside organizations. Enterprise 2.0 can be used in operations and manufacturing to enable users to share knowledge and problem-solving techniques.</a:t>
            </a:r>
          </a:p>
          <a:p>
            <a:pPr marL="273050" indent="-182563">
              <a:buFontTx/>
              <a:buChar char="•"/>
            </a:pPr>
            <a:r>
              <a:rPr lang="en-US" smtClean="0">
                <a:latin typeface="Helvetica" pitchFamily="34" charset="0"/>
              </a:rPr>
              <a:t>Enterprise 2.0 uses tags organized into unplanned structure, called a </a:t>
            </a:r>
            <a:r>
              <a:rPr lang="en-US" b="1" smtClean="0">
                <a:latin typeface="Helvetica" pitchFamily="34" charset="0"/>
              </a:rPr>
              <a:t>folksonomy, </a:t>
            </a:r>
            <a:r>
              <a:rPr lang="en-US" smtClean="0">
                <a:latin typeface="Helvetica" pitchFamily="34" charset="0"/>
              </a:rPr>
              <a:t> that emerges from processing of many user tags.</a:t>
            </a:r>
          </a:p>
          <a:p>
            <a:pPr marL="273050" indent="-182563">
              <a:buFontTx/>
              <a:buChar char="•"/>
            </a:pPr>
            <a:r>
              <a:rPr lang="en-US" smtClean="0">
                <a:latin typeface="Helvetica" pitchFamily="34" charset="0"/>
              </a:rPr>
              <a:t>Enterprise 2.0 is defined by six characteristics</a:t>
            </a:r>
            <a:r>
              <a:rPr lang="en-US" b="1" smtClean="0">
                <a:latin typeface="Helvetica" pitchFamily="34" charset="0"/>
              </a:rPr>
              <a:t>.</a:t>
            </a:r>
            <a:endParaRPr lang="en-US" smtClean="0">
              <a:latin typeface="Helvetica" pitchFamily="34" charset="0"/>
            </a:endParaRPr>
          </a:p>
        </p:txBody>
      </p:sp>
      <p:sp>
        <p:nvSpPr>
          <p:cNvPr id="39939" name="Slide Number Placeholder 3"/>
          <p:cNvSpPr>
            <a:spLocks noGrp="1"/>
          </p:cNvSpPr>
          <p:nvPr>
            <p:ph type="sldNum" sz="quarter" idx="5"/>
          </p:nvPr>
        </p:nvSpPr>
        <p:spPr>
          <a:noFill/>
        </p:spPr>
        <p:txBody>
          <a:bodyPr/>
          <a:lstStyle/>
          <a:p>
            <a:fld id="{4DB7FFA9-9175-4AA3-862E-5BE39E50347E}" type="slidenum">
              <a:rPr lang="en-US" smtClean="0">
                <a:cs typeface="Arial" charset="0"/>
              </a:rPr>
              <a:pPr/>
              <a:t>17</a:t>
            </a:fld>
            <a:endParaRPr lang="en-US" smtClean="0">
              <a:cs typeface="Arial" charset="0"/>
            </a:endParaRPr>
          </a:p>
        </p:txBody>
      </p:sp>
    </p:spTree>
    <p:extLst>
      <p:ext uri="{BB962C8B-B14F-4D97-AF65-F5344CB8AC3E}">
        <p14:creationId xmlns:p14="http://schemas.microsoft.com/office/powerpoint/2010/main" val="78799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Enterprise 2.0 is the application of social media to facilitate the cooperative work of people inside organizations. Enterprise 2.0 can be used to enable people to share knowledge and problem-solving techniques. </a:t>
            </a:r>
          </a:p>
        </p:txBody>
      </p:sp>
      <p:sp>
        <p:nvSpPr>
          <p:cNvPr id="41987" name="Slide Number Placeholder 3"/>
          <p:cNvSpPr>
            <a:spLocks noGrp="1"/>
          </p:cNvSpPr>
          <p:nvPr>
            <p:ph type="sldNum" sz="quarter" idx="5"/>
          </p:nvPr>
        </p:nvSpPr>
        <p:spPr>
          <a:noFill/>
        </p:spPr>
        <p:txBody>
          <a:bodyPr/>
          <a:lstStyle/>
          <a:p>
            <a:fld id="{53F4D027-5751-4E16-90A7-EE2A0B080382}" type="slidenum">
              <a:rPr lang="en-US" smtClean="0">
                <a:cs typeface="Arial" charset="0"/>
              </a:rPr>
              <a:pPr/>
              <a:t>18</a:t>
            </a:fld>
            <a:endParaRPr lang="en-US" smtClean="0">
              <a:cs typeface="Arial" charset="0"/>
            </a:endParaRPr>
          </a:p>
        </p:txBody>
      </p:sp>
    </p:spTree>
    <p:extLst>
      <p:ext uri="{BB962C8B-B14F-4D97-AF65-F5344CB8AC3E}">
        <p14:creationId xmlns:p14="http://schemas.microsoft.com/office/powerpoint/2010/main" val="3126837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marL="365125" indent="-182563" defTabSz="965200">
              <a:buFont typeface="Calibri" pitchFamily="34" charset="0"/>
              <a:buAutoNum type="arabicPeriod"/>
            </a:pPr>
            <a:r>
              <a:rPr lang="en-US" dirty="0" smtClean="0">
                <a:latin typeface="Helvetica" pitchFamily="34" charset="0"/>
              </a:rPr>
              <a:t>Physical capital: resources used in producing goods and services</a:t>
            </a:r>
          </a:p>
          <a:p>
            <a:pPr marL="365125" indent="-182563" defTabSz="965200">
              <a:buFont typeface="Calibri" pitchFamily="34" charset="0"/>
              <a:buAutoNum type="arabicPeriod"/>
            </a:pPr>
            <a:r>
              <a:rPr lang="en-US" dirty="0" smtClean="0">
                <a:latin typeface="Helvetica" pitchFamily="34" charset="0"/>
              </a:rPr>
              <a:t>Human capital: investment in human knowledge and skills for future profit</a:t>
            </a:r>
          </a:p>
          <a:p>
            <a:pPr marL="365125" indent="-182563" defTabSz="965200">
              <a:buFont typeface="Calibri" pitchFamily="34" charset="0"/>
              <a:buAutoNum type="arabicPeriod"/>
            </a:pPr>
            <a:r>
              <a:rPr lang="en-US" dirty="0" smtClean="0">
                <a:latin typeface="Helvetica" pitchFamily="34" charset="0"/>
              </a:rPr>
              <a:t>Social capital: investment in social relations with the expectation of returns in the marketplace</a:t>
            </a:r>
          </a:p>
        </p:txBody>
      </p:sp>
      <p:sp>
        <p:nvSpPr>
          <p:cNvPr id="45059" name="Slide Number Placeholder 3"/>
          <p:cNvSpPr>
            <a:spLocks noGrp="1"/>
          </p:cNvSpPr>
          <p:nvPr>
            <p:ph type="sldNum" sz="quarter" idx="5"/>
          </p:nvPr>
        </p:nvSpPr>
        <p:spPr>
          <a:noFill/>
        </p:spPr>
        <p:txBody>
          <a:bodyPr/>
          <a:lstStyle/>
          <a:p>
            <a:fld id="{92D61A2C-4BE2-4D96-AECD-CFF6E4B083B6}" type="slidenum">
              <a:rPr lang="en-US" smtClean="0">
                <a:cs typeface="Arial" charset="0"/>
              </a:rPr>
              <a:pPr/>
              <a:t>20</a:t>
            </a:fld>
            <a:endParaRPr lang="en-US" smtClean="0">
              <a:cs typeface="Arial" charset="0"/>
            </a:endParaRPr>
          </a:p>
        </p:txBody>
      </p:sp>
    </p:spTree>
    <p:extLst>
      <p:ext uri="{BB962C8B-B14F-4D97-AF65-F5344CB8AC3E}">
        <p14:creationId xmlns:p14="http://schemas.microsoft.com/office/powerpoint/2010/main" val="60258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300" smtClean="0">
                <a:latin typeface="Helvetica" pitchFamily="34" charset="0"/>
              </a:rPr>
              <a:t>Rela</a:t>
            </a:r>
            <a:r>
              <a:rPr lang="en-US" smtClean="0">
                <a:latin typeface="Helvetica" pitchFamily="34" charset="0"/>
              </a:rPr>
              <a:t>tionships in social networks can:</a:t>
            </a:r>
          </a:p>
          <a:p>
            <a:pPr>
              <a:buFontTx/>
              <a:buChar char="•"/>
            </a:pPr>
            <a:r>
              <a:rPr lang="en-US" smtClean="0">
                <a:latin typeface="Helvetica" pitchFamily="34" charset="0"/>
              </a:rPr>
              <a:t>Provide </a:t>
            </a:r>
            <a:r>
              <a:rPr lang="en-US" i="1" smtClean="0">
                <a:latin typeface="Helvetica" pitchFamily="34" charset="0"/>
              </a:rPr>
              <a:t>information</a:t>
            </a:r>
            <a:r>
              <a:rPr lang="en-US" smtClean="0">
                <a:latin typeface="Helvetica" pitchFamily="34" charset="0"/>
              </a:rPr>
              <a:t> about opportunities, alternatives, problems, and other factors important to business professionals. </a:t>
            </a:r>
          </a:p>
          <a:p>
            <a:pPr>
              <a:buFontTx/>
              <a:buChar char="•"/>
            </a:pPr>
            <a:r>
              <a:rPr lang="en-US" smtClean="0">
                <a:latin typeface="Helvetica" pitchFamily="34" charset="0"/>
              </a:rPr>
              <a:t>Provide an opportunity to </a:t>
            </a:r>
            <a:r>
              <a:rPr lang="en-US" i="1" smtClean="0">
                <a:latin typeface="Helvetica" pitchFamily="34" charset="0"/>
              </a:rPr>
              <a:t>influence</a:t>
            </a:r>
            <a:r>
              <a:rPr lang="en-US" smtClean="0">
                <a:latin typeface="Helvetica" pitchFamily="34" charset="0"/>
              </a:rPr>
              <a:t> decision makers who are critical to your success. </a:t>
            </a:r>
          </a:p>
          <a:p>
            <a:pPr>
              <a:buFontTx/>
              <a:buChar char="•"/>
            </a:pPr>
            <a:r>
              <a:rPr lang="en-US" smtClean="0">
                <a:latin typeface="Helvetica" pitchFamily="34" charset="0"/>
              </a:rPr>
              <a:t>Be a form of </a:t>
            </a:r>
            <a:r>
              <a:rPr lang="en-US" i="1" smtClean="0">
                <a:latin typeface="Helvetica" pitchFamily="34" charset="0"/>
              </a:rPr>
              <a:t>social credentials.</a:t>
            </a:r>
          </a:p>
          <a:p>
            <a:pPr>
              <a:buFontTx/>
              <a:buChar char="•"/>
            </a:pPr>
            <a:r>
              <a:rPr lang="en-US" smtClean="0">
                <a:latin typeface="Helvetica" pitchFamily="34" charset="0"/>
              </a:rPr>
              <a:t>Reinforce a professional’s image and position in an organization or industry. </a:t>
            </a:r>
          </a:p>
        </p:txBody>
      </p:sp>
      <p:sp>
        <p:nvSpPr>
          <p:cNvPr id="47107" name="Slide Number Placeholder 3"/>
          <p:cNvSpPr>
            <a:spLocks noGrp="1"/>
          </p:cNvSpPr>
          <p:nvPr>
            <p:ph type="sldNum" sz="quarter" idx="5"/>
          </p:nvPr>
        </p:nvSpPr>
        <p:spPr>
          <a:noFill/>
        </p:spPr>
        <p:txBody>
          <a:bodyPr/>
          <a:lstStyle/>
          <a:p>
            <a:fld id="{C79C6923-0A6D-45FC-B396-03CF8B6DDB84}" type="slidenum">
              <a:rPr lang="en-US" smtClean="0">
                <a:cs typeface="Arial" charset="0"/>
              </a:rPr>
              <a:pPr/>
              <a:t>21</a:t>
            </a:fld>
            <a:endParaRPr lang="en-US" smtClean="0">
              <a:cs typeface="Arial" charset="0"/>
            </a:endParaRPr>
          </a:p>
        </p:txBody>
      </p:sp>
    </p:spTree>
    <p:extLst>
      <p:ext uri="{BB962C8B-B14F-4D97-AF65-F5344CB8AC3E}">
        <p14:creationId xmlns:p14="http://schemas.microsoft.com/office/powerpoint/2010/main" val="413683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CDB308E6-3D96-4762-8A88-9A97047B18EB}" type="slidenum">
              <a:rPr lang="en-US" smtClean="0">
                <a:cs typeface="Arial" charset="0"/>
              </a:rPr>
              <a:pPr/>
              <a:t>2</a:t>
            </a:fld>
            <a:endParaRPr lang="en-US" smtClean="0">
              <a:cs typeface="Arial"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r>
              <a:rPr lang="en-US" dirty="0" smtClean="0">
                <a:latin typeface="Helvetica" pitchFamily="34" charset="0"/>
              </a:rPr>
              <a:t>GOALS</a:t>
            </a:r>
          </a:p>
          <a:p>
            <a:pPr marL="685800" lvl="1" indent="-228600">
              <a:buFont typeface="Calibri" pitchFamily="34" charset="0"/>
              <a:buAutoNum type="arabicPeriod"/>
            </a:pPr>
            <a:r>
              <a:rPr lang="en-US" dirty="0" smtClean="0">
                <a:latin typeface="Helvetica" pitchFamily="34" charset="0"/>
              </a:rPr>
              <a:t>Illustrate the use of reporting on mobile devices.</a:t>
            </a:r>
          </a:p>
          <a:p>
            <a:pPr marL="685800" lvl="1" indent="-228600">
              <a:buFont typeface="Calibri" pitchFamily="34" charset="0"/>
              <a:buAutoNum type="arabicPeriod"/>
            </a:pPr>
            <a:r>
              <a:rPr lang="en-US" dirty="0" smtClean="0">
                <a:latin typeface="Helvetica" pitchFamily="34" charset="0"/>
              </a:rPr>
              <a:t>Show students an innovative application for mobile + cloud.</a:t>
            </a:r>
          </a:p>
          <a:p>
            <a:pPr marL="685800" lvl="1" indent="-228600">
              <a:buFont typeface="Calibri" pitchFamily="34" charset="0"/>
              <a:buAutoNum type="arabicPeriod"/>
            </a:pPr>
            <a:r>
              <a:rPr lang="en-US" dirty="0" smtClean="0">
                <a:latin typeface="Helvetica" pitchFamily="34" charset="0"/>
              </a:rPr>
              <a:t>Consider a unique application of social networking for health care.</a:t>
            </a:r>
          </a:p>
          <a:p>
            <a:pPr marL="685800" lvl="1" indent="-228600">
              <a:buFont typeface="Calibri" pitchFamily="34" charset="0"/>
              <a:buAutoNum type="arabicPeriod"/>
            </a:pPr>
            <a:r>
              <a:rPr lang="en-US" dirty="0" smtClean="0">
                <a:latin typeface="Helvetica" pitchFamily="34" charset="0"/>
              </a:rPr>
              <a:t>Provide students an opportunity to consider similar, but different applications for social applications using mobile + cloud.</a:t>
            </a:r>
          </a:p>
        </p:txBody>
      </p:sp>
    </p:spTree>
    <p:extLst>
      <p:ext uri="{BB962C8B-B14F-4D97-AF65-F5344CB8AC3E}">
        <p14:creationId xmlns:p14="http://schemas.microsoft.com/office/powerpoint/2010/main" val="1565068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CA4135D0-AD32-41C2-91D3-C661208CC1DB}" type="slidenum">
              <a:rPr lang="en-US" smtClean="0">
                <a:cs typeface="Arial" charset="0"/>
              </a:rPr>
              <a:pPr/>
              <a:t>22</a:t>
            </a:fld>
            <a:endParaRPr lang="en-US" smtClean="0">
              <a:cs typeface="Arial" charset="0"/>
            </a:endParaRPr>
          </a:p>
        </p:txBody>
      </p:sp>
    </p:spTree>
    <p:extLst>
      <p:ext uri="{BB962C8B-B14F-4D97-AF65-F5344CB8AC3E}">
        <p14:creationId xmlns:p14="http://schemas.microsoft.com/office/powerpoint/2010/main" val="1348869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cs typeface="Arial" charset="0"/>
              </a:rPr>
              <a:t>Users 1</a:t>
            </a:r>
            <a:r>
              <a:rPr lang="en-US" dirty="0" smtClean="0"/>
              <a:t>–</a:t>
            </a:r>
            <a:r>
              <a:rPr lang="en-US" dirty="0" smtClean="0">
                <a:latin typeface="Helvetica" pitchFamily="34" charset="0"/>
                <a:cs typeface="Arial" charset="0"/>
              </a:rPr>
              <a:t>4 have a direct relationship with </a:t>
            </a:r>
            <a:r>
              <a:rPr lang="en-US" dirty="0" smtClean="0"/>
              <a:t>restaurant customers who have a direct relationship with restaurant’s SM site.</a:t>
            </a:r>
            <a:endParaRPr lang="en-US" dirty="0" smtClean="0">
              <a:latin typeface="Helvetica" pitchFamily="34" charset="0"/>
              <a:cs typeface="Arial" charset="0"/>
            </a:endParaRPr>
          </a:p>
          <a:p>
            <a:pPr marL="171450" indent="-171450">
              <a:buFontTx/>
              <a:buChar char="•"/>
            </a:pPr>
            <a:r>
              <a:rPr lang="en-US" dirty="0" smtClean="0"/>
              <a:t>This diagram indicates that receptions can potentially contribute more than just revenue.</a:t>
            </a:r>
          </a:p>
          <a:p>
            <a:pPr marL="171450" indent="-171450">
              <a:buFontTx/>
              <a:buChar char="•"/>
            </a:pPr>
            <a:r>
              <a:rPr lang="en-US" dirty="0" smtClean="0"/>
              <a:t>If restaurant can induce reception attendees to form a direct relationship with it, wedding receptions will contribute substantially to number of relationships in its social network and, depending on the strength and value of those connections, possibly contribute substantially to restaurant’s social capital.</a:t>
            </a:r>
            <a:endParaRPr lang="en-US" sz="1100" dirty="0" smtClean="0">
              <a:latin typeface="Helvetica" pitchFamily="34" charset="0"/>
              <a:cs typeface="Arial" charset="0"/>
            </a:endParaRPr>
          </a:p>
        </p:txBody>
      </p:sp>
      <p:sp>
        <p:nvSpPr>
          <p:cNvPr id="51203" name="Slide Number Placeholder 3"/>
          <p:cNvSpPr>
            <a:spLocks noGrp="1"/>
          </p:cNvSpPr>
          <p:nvPr>
            <p:ph type="sldNum" sz="quarter" idx="5"/>
          </p:nvPr>
        </p:nvSpPr>
        <p:spPr>
          <a:noFill/>
        </p:spPr>
        <p:txBody>
          <a:bodyPr/>
          <a:lstStyle/>
          <a:p>
            <a:fld id="{F82AFC46-2FA0-4C99-8FE0-AFE10F0A8A4E}" type="slidenum">
              <a:rPr lang="en-US" smtClean="0">
                <a:cs typeface="Arial" charset="0"/>
              </a:rPr>
              <a:pPr/>
              <a:t>23</a:t>
            </a:fld>
            <a:endParaRPr lang="en-US" smtClean="0">
              <a:cs typeface="Arial" charset="0"/>
            </a:endParaRPr>
          </a:p>
        </p:txBody>
      </p:sp>
    </p:spTree>
    <p:extLst>
      <p:ext uri="{BB962C8B-B14F-4D97-AF65-F5344CB8AC3E}">
        <p14:creationId xmlns:p14="http://schemas.microsoft.com/office/powerpoint/2010/main" val="316252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marL="171450" indent="-171450" defTabSz="965200">
              <a:buFontTx/>
              <a:buChar char="•"/>
            </a:pPr>
            <a:r>
              <a:rPr lang="en-US" b="1" dirty="0" smtClean="0">
                <a:latin typeface="Helvetica" pitchFamily="34" charset="0"/>
              </a:rPr>
              <a:t>Strength of a relationship</a:t>
            </a:r>
            <a:r>
              <a:rPr lang="en-US" dirty="0" smtClean="0">
                <a:latin typeface="Helvetica" pitchFamily="34" charset="0"/>
              </a:rPr>
              <a:t> </a:t>
            </a:r>
            <a:r>
              <a:rPr lang="en-US" dirty="0" smtClean="0"/>
              <a:t>–</a:t>
            </a:r>
            <a:r>
              <a:rPr lang="en-US" dirty="0" smtClean="0">
                <a:latin typeface="Helvetica" pitchFamily="34" charset="0"/>
              </a:rPr>
              <a:t> likelihood a person or organization in the relationship will do something that will create valuable benefits.</a:t>
            </a:r>
          </a:p>
        </p:txBody>
      </p:sp>
      <p:sp>
        <p:nvSpPr>
          <p:cNvPr id="53251" name="Slide Number Placeholder 3"/>
          <p:cNvSpPr>
            <a:spLocks noGrp="1"/>
          </p:cNvSpPr>
          <p:nvPr>
            <p:ph type="sldNum" sz="quarter" idx="5"/>
          </p:nvPr>
        </p:nvSpPr>
        <p:spPr>
          <a:noFill/>
        </p:spPr>
        <p:txBody>
          <a:bodyPr/>
          <a:lstStyle/>
          <a:p>
            <a:fld id="{25F1E37B-D7A1-4AF2-8629-D3BCD37E53B4}" type="slidenum">
              <a:rPr lang="en-US" smtClean="0">
                <a:cs typeface="Arial" charset="0"/>
              </a:rPr>
              <a:pPr/>
              <a:t>24</a:t>
            </a:fld>
            <a:endParaRPr lang="en-US" smtClean="0">
              <a:cs typeface="Arial" charset="0"/>
            </a:endParaRPr>
          </a:p>
        </p:txBody>
      </p:sp>
    </p:spTree>
    <p:extLst>
      <p:ext uri="{BB962C8B-B14F-4D97-AF65-F5344CB8AC3E}">
        <p14:creationId xmlns:p14="http://schemas.microsoft.com/office/powerpoint/2010/main" val="175015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marL="171450" indent="-171450">
              <a:buFontTx/>
              <a:buChar char="•"/>
            </a:pPr>
            <a:r>
              <a:rPr lang="en-US" smtClean="0"/>
              <a:t>Form groups to answer exercise questions</a:t>
            </a:r>
            <a:r>
              <a:rPr lang="en-US" baseline="0" smtClean="0"/>
              <a:t> </a:t>
            </a:r>
            <a:r>
              <a:rPr lang="en-US" smtClean="0"/>
              <a:t>.</a:t>
            </a:r>
          </a:p>
        </p:txBody>
      </p:sp>
      <p:sp>
        <p:nvSpPr>
          <p:cNvPr id="55299" name="Slide Number Placeholder 3"/>
          <p:cNvSpPr>
            <a:spLocks noGrp="1"/>
          </p:cNvSpPr>
          <p:nvPr>
            <p:ph type="sldNum" sz="quarter" idx="5"/>
          </p:nvPr>
        </p:nvSpPr>
        <p:spPr>
          <a:noFill/>
        </p:spPr>
        <p:txBody>
          <a:bodyPr/>
          <a:lstStyle/>
          <a:p>
            <a:fld id="{76C6265B-3C19-41B2-871A-EE7981242C28}" type="slidenum">
              <a:rPr lang="en-US" smtClean="0">
                <a:cs typeface="Arial" charset="0"/>
              </a:rPr>
              <a:pPr/>
              <a:t>25</a:t>
            </a:fld>
            <a:endParaRPr lang="en-US" smtClean="0">
              <a:cs typeface="Arial" charset="0"/>
            </a:endParaRPr>
          </a:p>
        </p:txBody>
      </p:sp>
    </p:spTree>
    <p:extLst>
      <p:ext uri="{BB962C8B-B14F-4D97-AF65-F5344CB8AC3E}">
        <p14:creationId xmlns:p14="http://schemas.microsoft.com/office/powerpoint/2010/main" val="72941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marL="171450" indent="-171450">
              <a:buFontTx/>
              <a:buNone/>
            </a:pPr>
            <a:endParaRPr lang="en-US" b="1" dirty="0" smtClean="0">
              <a:latin typeface="Helvetica" pitchFamily="34" charset="0"/>
            </a:endParaRPr>
          </a:p>
        </p:txBody>
      </p:sp>
      <p:sp>
        <p:nvSpPr>
          <p:cNvPr id="57347" name="Slide Number Placeholder 3"/>
          <p:cNvSpPr>
            <a:spLocks noGrp="1"/>
          </p:cNvSpPr>
          <p:nvPr>
            <p:ph type="sldNum" sz="quarter" idx="5"/>
          </p:nvPr>
        </p:nvSpPr>
        <p:spPr>
          <a:noFill/>
        </p:spPr>
        <p:txBody>
          <a:bodyPr/>
          <a:lstStyle/>
          <a:p>
            <a:fld id="{876E4EF5-4EC1-4D27-B998-7BD8B51150EB}" type="slidenum">
              <a:rPr lang="en-US" smtClean="0">
                <a:cs typeface="Arial" charset="0"/>
              </a:rPr>
              <a:pPr/>
              <a:t>26</a:t>
            </a:fld>
            <a:endParaRPr lang="en-US" smtClean="0">
              <a:cs typeface="Arial" charset="0"/>
            </a:endParaRPr>
          </a:p>
        </p:txBody>
      </p:sp>
    </p:spTree>
    <p:extLst>
      <p:ext uri="{BB962C8B-B14F-4D97-AF65-F5344CB8AC3E}">
        <p14:creationId xmlns:p14="http://schemas.microsoft.com/office/powerpoint/2010/main" val="2721927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This list contains great advice and considerable wisdom.  Visit the full description at: http://www.intel.com/content/www/us/en/legal/intel-social-media-guidelines.html</a:t>
            </a:r>
          </a:p>
          <a:p>
            <a:pPr marL="171450" indent="-171450">
              <a:buFont typeface="Arial" pitchFamily="34" charset="0"/>
              <a:buChar char="•"/>
              <a:defRPr/>
            </a:pPr>
            <a:r>
              <a:rPr lang="en-US" dirty="0" smtClean="0"/>
              <a:t>There  are two noteworthy elements.  First, the call for transparency and truth. Second, social media contributors and their employers should be open and above board.  If you make a mistake, don’t obfuscate. Instead, correct it, apologize and make amends.</a:t>
            </a:r>
          </a:p>
          <a:p>
            <a:pPr>
              <a:defRPr/>
            </a:pPr>
            <a:endParaRPr lang="en-US" dirty="0"/>
          </a:p>
        </p:txBody>
      </p:sp>
      <p:sp>
        <p:nvSpPr>
          <p:cNvPr id="59395" name="Slide Number Placeholder 3"/>
          <p:cNvSpPr>
            <a:spLocks noGrp="1"/>
          </p:cNvSpPr>
          <p:nvPr>
            <p:ph type="sldNum" sz="quarter" idx="5"/>
          </p:nvPr>
        </p:nvSpPr>
        <p:spPr>
          <a:noFill/>
        </p:spPr>
        <p:txBody>
          <a:bodyPr/>
          <a:lstStyle/>
          <a:p>
            <a:fld id="{474D617A-1C1E-480C-B12C-C5230BE007D1}" type="slidenum">
              <a:rPr lang="en-US" smtClean="0">
                <a:cs typeface="Arial" charset="0"/>
              </a:rPr>
              <a:pPr/>
              <a:t>27</a:t>
            </a:fld>
            <a:endParaRPr lang="en-US" smtClean="0">
              <a:cs typeface="Arial" charset="0"/>
            </a:endParaRPr>
          </a:p>
        </p:txBody>
      </p:sp>
    </p:spTree>
    <p:extLst>
      <p:ext uri="{BB962C8B-B14F-4D97-AF65-F5344CB8AC3E}">
        <p14:creationId xmlns:p14="http://schemas.microsoft.com/office/powerpoint/2010/main" val="1191733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pPr marL="228600" indent="-228600">
              <a:buFont typeface="Calibri" pitchFamily="34" charset="0"/>
              <a:buAutoNum type="arabicPeriod"/>
            </a:pPr>
            <a:r>
              <a:rPr lang="en-US" dirty="0" smtClean="0"/>
              <a:t>If it is a reasonable criticism of the organization’s products or services, leave it. </a:t>
            </a:r>
          </a:p>
          <a:p>
            <a:pPr marL="228600" indent="-228600">
              <a:buFont typeface="Calibri" pitchFamily="34" charset="0"/>
              <a:buAutoNum type="arabicPeriod"/>
            </a:pPr>
            <a:r>
              <a:rPr lang="en-US" dirty="0" smtClean="0"/>
              <a:t>Responding to problematic content is dangerous. If the response could be construed as patronizing or insulting, it could enrage the community and generate a strong backlash. “Never wrestle with a pig; you’ll get dirty and the pig will enjoy it.”  Instead, allow the community to constrain the user.</a:t>
            </a:r>
          </a:p>
          <a:p>
            <a:pPr marL="228600" indent="-228600">
              <a:buFont typeface="Calibri" pitchFamily="34" charset="0"/>
              <a:buAutoNum type="arabicPeriod"/>
            </a:pPr>
            <a:r>
              <a:rPr lang="en-US" dirty="0" smtClean="0"/>
              <a:t>Deleting should be reserved for inappropriate, irrelevant and obscene content. </a:t>
            </a:r>
          </a:p>
        </p:txBody>
      </p:sp>
      <p:sp>
        <p:nvSpPr>
          <p:cNvPr id="62467" name="Slide Number Placeholder 3"/>
          <p:cNvSpPr>
            <a:spLocks noGrp="1"/>
          </p:cNvSpPr>
          <p:nvPr>
            <p:ph type="sldNum" sz="quarter" idx="5"/>
          </p:nvPr>
        </p:nvSpPr>
        <p:spPr>
          <a:noFill/>
        </p:spPr>
        <p:txBody>
          <a:bodyPr/>
          <a:lstStyle/>
          <a:p>
            <a:fld id="{A94ABC29-B66C-435F-93A8-750F7CAA69E3}" type="slidenum">
              <a:rPr lang="en-US" smtClean="0">
                <a:cs typeface="Arial" charset="0"/>
              </a:rPr>
              <a:pPr/>
              <a:t>29</a:t>
            </a:fld>
            <a:endParaRPr lang="en-US" smtClean="0">
              <a:cs typeface="Arial" charset="0"/>
            </a:endParaRPr>
          </a:p>
        </p:txBody>
      </p:sp>
    </p:spTree>
    <p:extLst>
      <p:ext uri="{BB962C8B-B14F-4D97-AF65-F5344CB8AC3E}">
        <p14:creationId xmlns:p14="http://schemas.microsoft.com/office/powerpoint/2010/main" val="315356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smtClean="0"/>
          </a:p>
        </p:txBody>
      </p:sp>
      <p:sp>
        <p:nvSpPr>
          <p:cNvPr id="65539" name="Slide Number Placeholder 3"/>
          <p:cNvSpPr>
            <a:spLocks noGrp="1"/>
          </p:cNvSpPr>
          <p:nvPr>
            <p:ph type="sldNum" sz="quarter" idx="5"/>
          </p:nvPr>
        </p:nvSpPr>
        <p:spPr>
          <a:noFill/>
        </p:spPr>
        <p:txBody>
          <a:bodyPr/>
          <a:lstStyle/>
          <a:p>
            <a:fld id="{2B812B4E-6651-48A1-BF86-A11F7D539034}" type="slidenum">
              <a:rPr lang="en-US" smtClean="0">
                <a:cs typeface="Arial" charset="0"/>
              </a:rPr>
              <a:pPr/>
              <a:t>31</a:t>
            </a:fld>
            <a:endParaRPr lang="en-US" smtClean="0">
              <a:cs typeface="Arial" charset="0"/>
            </a:endParaRPr>
          </a:p>
        </p:txBody>
      </p:sp>
    </p:spTree>
    <p:extLst>
      <p:ext uri="{BB962C8B-B14F-4D97-AF65-F5344CB8AC3E}">
        <p14:creationId xmlns:p14="http://schemas.microsoft.com/office/powerpoint/2010/main" val="2221560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Helvetica" pitchFamily="34" charset="0"/>
              </a:rPr>
              <a:t>Goals</a:t>
            </a:r>
          </a:p>
          <a:p>
            <a:pPr marL="685800" lvl="1" indent="-228600">
              <a:buFont typeface="+mj-lt"/>
              <a:buAutoNum type="arabicPeriod"/>
              <a:defRPr/>
            </a:pPr>
            <a:r>
              <a:rPr lang="en-US" dirty="0" smtClean="0">
                <a:latin typeface="Helvetica" pitchFamily="34" charset="0"/>
              </a:rPr>
              <a:t>Distinguish between using social networking for fun and for business.</a:t>
            </a:r>
          </a:p>
          <a:p>
            <a:pPr marL="685800" lvl="1" indent="-228600">
              <a:buFont typeface="+mj-lt"/>
              <a:buAutoNum type="arabicPeriod"/>
              <a:defRPr/>
            </a:pPr>
            <a:r>
              <a:rPr lang="en-US" dirty="0" smtClean="0">
                <a:latin typeface="Helvetica" pitchFamily="34" charset="0"/>
              </a:rPr>
              <a:t>Explore ethical questions about deception on business social networking sites.</a:t>
            </a:r>
          </a:p>
          <a:p>
            <a:pPr marL="685800" lvl="1" indent="-228600">
              <a:buFont typeface="+mj-lt"/>
              <a:buAutoNum type="arabicPeriod"/>
              <a:defRPr/>
            </a:pPr>
            <a:r>
              <a:rPr lang="en-US" dirty="0" smtClean="0">
                <a:latin typeface="Helvetica" pitchFamily="34" charset="0"/>
              </a:rPr>
              <a:t>Formulate ethical principles when creating or using social networks for business.</a:t>
            </a:r>
            <a:endParaRPr lang="en-US" b="1" dirty="0" smtClean="0">
              <a:latin typeface="Helvetica" pitchFamily="34" charset="0"/>
            </a:endParaRPr>
          </a:p>
          <a:p>
            <a:pPr>
              <a:defRPr/>
            </a:pPr>
            <a:r>
              <a:rPr lang="en-US" dirty="0" smtClean="0">
                <a:latin typeface="Helvetica" pitchFamily="34" charset="0"/>
              </a:rPr>
              <a:t>Wrap </a:t>
            </a:r>
            <a:r>
              <a:rPr lang="en-US" dirty="0">
                <a:latin typeface="Helvetica" pitchFamily="34" charset="0"/>
              </a:rPr>
              <a:t>Up</a:t>
            </a:r>
          </a:p>
          <a:p>
            <a:pPr marL="171450" indent="-171450">
              <a:buFont typeface="Arial" pitchFamily="34" charset="0"/>
              <a:buChar char="•"/>
              <a:defRPr/>
            </a:pPr>
            <a:r>
              <a:rPr lang="en-US" dirty="0" smtClean="0">
                <a:latin typeface="Helvetica" pitchFamily="34" charset="0"/>
              </a:rPr>
              <a:t>It’s great that your knowledge and skills of social networking transfer to the business world.</a:t>
            </a:r>
          </a:p>
          <a:p>
            <a:pPr marL="171450" indent="-171450">
              <a:spcBef>
                <a:spcPts val="0"/>
              </a:spcBef>
              <a:buFont typeface="Arial" pitchFamily="34" charset="0"/>
              <a:buChar char="•"/>
              <a:defRPr/>
            </a:pPr>
            <a:r>
              <a:rPr lang="en-US" dirty="0" smtClean="0">
                <a:latin typeface="Helvetica" pitchFamily="34" charset="0"/>
              </a:rPr>
              <a:t>However, think twice before you transfer your private site social networking ethics and behavior to a business social networking site. Your actions can impact your career, not just your social life!</a:t>
            </a:r>
            <a:endParaRPr lang="en-US" dirty="0">
              <a:latin typeface="Helvetica" pitchFamily="34" charset="0"/>
            </a:endParaRPr>
          </a:p>
        </p:txBody>
      </p:sp>
      <p:sp>
        <p:nvSpPr>
          <p:cNvPr id="67587" name="Slide Number Placeholder 3"/>
          <p:cNvSpPr>
            <a:spLocks noGrp="1"/>
          </p:cNvSpPr>
          <p:nvPr>
            <p:ph type="sldNum" sz="quarter" idx="5"/>
          </p:nvPr>
        </p:nvSpPr>
        <p:spPr>
          <a:noFill/>
        </p:spPr>
        <p:txBody>
          <a:bodyPr/>
          <a:lstStyle/>
          <a:p>
            <a:fld id="{F298A51B-B9C0-49EE-8D3F-7F519A12F226}" type="slidenum">
              <a:rPr lang="en-US" smtClean="0">
                <a:cs typeface="Arial" charset="0"/>
              </a:rPr>
              <a:pPr/>
              <a:t>32</a:t>
            </a:fld>
            <a:endParaRPr lang="en-US" smtClean="0">
              <a:cs typeface="Arial" charset="0"/>
            </a:endParaRPr>
          </a:p>
        </p:txBody>
      </p:sp>
    </p:spTree>
    <p:extLst>
      <p:ext uri="{BB962C8B-B14F-4D97-AF65-F5344CB8AC3E}">
        <p14:creationId xmlns:p14="http://schemas.microsoft.com/office/powerpoint/2010/main" val="385409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b="1" cap="all" dirty="0" smtClean="0"/>
              <a:t>Goals</a:t>
            </a:r>
            <a:endParaRPr lang="en-US" dirty="0" smtClean="0"/>
          </a:p>
          <a:p>
            <a:pPr marL="685800" lvl="1" indent="-228600">
              <a:buFont typeface="+mj-lt"/>
              <a:buAutoNum type="arabicPeriod"/>
              <a:defRPr/>
            </a:pPr>
            <a:r>
              <a:rPr lang="en-US" dirty="0" smtClean="0"/>
              <a:t>Encourage students to think seriously about the work they need to do to obtain the job they want.</a:t>
            </a:r>
          </a:p>
          <a:p>
            <a:pPr marL="685800" lvl="1" indent="-228600">
              <a:buFont typeface="+mj-lt"/>
              <a:buAutoNum type="arabicPeriod"/>
              <a:defRPr/>
            </a:pPr>
            <a:r>
              <a:rPr lang="en-US" dirty="0" smtClean="0"/>
              <a:t>Help students to understand the consequences of their social media sites on potential job opportunities.</a:t>
            </a:r>
          </a:p>
          <a:p>
            <a:pPr marL="685800" lvl="1" indent="-228600">
              <a:buFont typeface="+mj-lt"/>
              <a:buAutoNum type="arabicPeriod"/>
              <a:defRPr/>
            </a:pPr>
            <a:r>
              <a:rPr lang="en-US" dirty="0" smtClean="0"/>
              <a:t>Encourage students to use capabilities like Google+ circles to isolate and protect their private data and the data they reveal to their friends.</a:t>
            </a:r>
          </a:p>
          <a:p>
            <a:pPr marL="685800" lvl="1" indent="-228600">
              <a:buFont typeface="+mj-lt"/>
              <a:buAutoNum type="arabicPeriod"/>
              <a:defRPr/>
            </a:pPr>
            <a:r>
              <a:rPr lang="en-US" dirty="0" smtClean="0"/>
              <a:t>Consider some of the ethical consequences of using social media data in hiring decisions.</a:t>
            </a:r>
          </a:p>
        </p:txBody>
      </p:sp>
      <p:sp>
        <p:nvSpPr>
          <p:cNvPr id="69635" name="Slide Number Placeholder 3"/>
          <p:cNvSpPr>
            <a:spLocks noGrp="1"/>
          </p:cNvSpPr>
          <p:nvPr>
            <p:ph type="sldNum" sz="quarter" idx="5"/>
          </p:nvPr>
        </p:nvSpPr>
        <p:spPr>
          <a:noFill/>
        </p:spPr>
        <p:txBody>
          <a:bodyPr/>
          <a:lstStyle/>
          <a:p>
            <a:fld id="{DDEB24F5-3C77-476F-8264-72ED6E6CAE7A}" type="slidenum">
              <a:rPr lang="en-US" smtClean="0">
                <a:cs typeface="Arial" charset="0"/>
              </a:rPr>
              <a:pPr/>
              <a:t>33</a:t>
            </a:fld>
            <a:endParaRPr lang="en-US" smtClean="0">
              <a:cs typeface="Arial" charset="0"/>
            </a:endParaRPr>
          </a:p>
        </p:txBody>
      </p:sp>
    </p:spTree>
    <p:extLst>
      <p:ext uri="{BB962C8B-B14F-4D97-AF65-F5344CB8AC3E}">
        <p14:creationId xmlns:p14="http://schemas.microsoft.com/office/powerpoint/2010/main" val="241118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endParaRPr lang="en-US" smtClean="0">
              <a:latin typeface="Helvetica" pitchFamily="34" charset="0"/>
            </a:endParaRPr>
          </a:p>
        </p:txBody>
      </p:sp>
      <p:sp>
        <p:nvSpPr>
          <p:cNvPr id="13315" name="Slide Number Placeholder 3"/>
          <p:cNvSpPr>
            <a:spLocks noGrp="1"/>
          </p:cNvSpPr>
          <p:nvPr>
            <p:ph type="sldNum" sz="quarter" idx="5"/>
          </p:nvPr>
        </p:nvSpPr>
        <p:spPr>
          <a:noFill/>
        </p:spPr>
        <p:txBody>
          <a:bodyPr/>
          <a:lstStyle/>
          <a:p>
            <a:fld id="{0DCA8F18-D517-447A-9202-E235D0AA7701}" type="slidenum">
              <a:rPr lang="en-US" smtClean="0">
                <a:cs typeface="Arial" charset="0"/>
              </a:rPr>
              <a:pPr/>
              <a:t>4</a:t>
            </a:fld>
            <a:endParaRPr lang="en-US" smtClean="0">
              <a:cs typeface="Arial" charset="0"/>
            </a:endParaRPr>
          </a:p>
        </p:txBody>
      </p:sp>
    </p:spTree>
    <p:extLst>
      <p:ext uri="{BB962C8B-B14F-4D97-AF65-F5344CB8AC3E}">
        <p14:creationId xmlns:p14="http://schemas.microsoft.com/office/powerpoint/2010/main" val="3558509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smtClean="0">
              <a:latin typeface="Helvetica" pitchFamily="34" charset="0"/>
            </a:endParaRPr>
          </a:p>
        </p:txBody>
      </p:sp>
      <p:sp>
        <p:nvSpPr>
          <p:cNvPr id="71683" name="Slide Number Placeholder 3"/>
          <p:cNvSpPr>
            <a:spLocks noGrp="1"/>
          </p:cNvSpPr>
          <p:nvPr>
            <p:ph type="sldNum" sz="quarter" idx="5"/>
          </p:nvPr>
        </p:nvSpPr>
        <p:spPr>
          <a:noFill/>
        </p:spPr>
        <p:txBody>
          <a:bodyPr/>
          <a:lstStyle/>
          <a:p>
            <a:fld id="{E1F49D4F-5248-49B4-852F-2D199237EDC4}" type="slidenum">
              <a:rPr lang="en-US" smtClean="0">
                <a:cs typeface="Arial" charset="0"/>
              </a:rPr>
              <a:pPr/>
              <a:t>34</a:t>
            </a:fld>
            <a:endParaRPr lang="en-US" smtClean="0">
              <a:cs typeface="Arial" charset="0"/>
            </a:endParaRPr>
          </a:p>
        </p:txBody>
      </p:sp>
    </p:spTree>
    <p:extLst>
      <p:ext uri="{BB962C8B-B14F-4D97-AF65-F5344CB8AC3E}">
        <p14:creationId xmlns:p14="http://schemas.microsoft.com/office/powerpoint/2010/main" val="377561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smtClean="0"/>
          </a:p>
        </p:txBody>
      </p:sp>
      <p:sp>
        <p:nvSpPr>
          <p:cNvPr id="73731" name="Slide Number Placeholder 3"/>
          <p:cNvSpPr>
            <a:spLocks noGrp="1"/>
          </p:cNvSpPr>
          <p:nvPr>
            <p:ph type="sldNum" sz="quarter" idx="5"/>
          </p:nvPr>
        </p:nvSpPr>
        <p:spPr>
          <a:noFill/>
        </p:spPr>
        <p:txBody>
          <a:bodyPr/>
          <a:lstStyle/>
          <a:p>
            <a:fld id="{836F5563-7BC8-4B83-A181-09CEF8D5EEEC}" type="slidenum">
              <a:rPr lang="en-US" smtClean="0">
                <a:cs typeface="Arial" charset="0"/>
              </a:rPr>
              <a:pPr/>
              <a:t>35</a:t>
            </a:fld>
            <a:endParaRPr lang="en-US" smtClean="0">
              <a:cs typeface="Arial" charset="0"/>
            </a:endParaRPr>
          </a:p>
        </p:txBody>
      </p:sp>
    </p:spTree>
    <p:extLst>
      <p:ext uri="{BB962C8B-B14F-4D97-AF65-F5344CB8AC3E}">
        <p14:creationId xmlns:p14="http://schemas.microsoft.com/office/powerpoint/2010/main" val="3225798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pPr defTabSz="965200"/>
            <a:r>
              <a:rPr lang="en-US" dirty="0" smtClean="0">
                <a:solidFill>
                  <a:schemeClr val="bg1"/>
                </a:solidFill>
                <a:latin typeface="Helvetica" pitchFamily="34" charset="0"/>
                <a:cs typeface="Arial" charset="0"/>
              </a:rPr>
              <a:t>GOAL:</a:t>
            </a:r>
          </a:p>
          <a:p>
            <a:pPr marL="685800" lvl="1" indent="-228600" defTabSz="965200">
              <a:buFont typeface="Calibri" pitchFamily="34" charset="0"/>
              <a:buAutoNum type="arabicPeriod"/>
            </a:pPr>
            <a:r>
              <a:rPr lang="en-US" dirty="0" smtClean="0">
                <a:solidFill>
                  <a:schemeClr val="bg1"/>
                </a:solidFill>
                <a:latin typeface="Helvetica" pitchFamily="34" charset="0"/>
                <a:cs typeface="Arial" charset="0"/>
              </a:rPr>
              <a:t>Get student to think of ways to use social media.</a:t>
            </a:r>
          </a:p>
        </p:txBody>
      </p:sp>
      <p:sp>
        <p:nvSpPr>
          <p:cNvPr id="75779" name="Slide Number Placeholder 3"/>
          <p:cNvSpPr>
            <a:spLocks noGrp="1"/>
          </p:cNvSpPr>
          <p:nvPr>
            <p:ph type="sldNum" sz="quarter" idx="5"/>
          </p:nvPr>
        </p:nvSpPr>
        <p:spPr>
          <a:noFill/>
        </p:spPr>
        <p:txBody>
          <a:bodyPr/>
          <a:lstStyle/>
          <a:p>
            <a:fld id="{31949C6B-B1A8-4EC8-B602-BB093F377438}" type="slidenum">
              <a:rPr lang="en-US" smtClean="0">
                <a:cs typeface="Arial" charset="0"/>
              </a:rPr>
              <a:pPr/>
              <a:t>36</a:t>
            </a:fld>
            <a:endParaRPr lang="en-US" smtClean="0">
              <a:cs typeface="Arial" charset="0"/>
            </a:endParaRPr>
          </a:p>
        </p:txBody>
      </p:sp>
    </p:spTree>
    <p:extLst>
      <p:ext uri="{BB962C8B-B14F-4D97-AF65-F5344CB8AC3E}">
        <p14:creationId xmlns:p14="http://schemas.microsoft.com/office/powerpoint/2010/main" val="7063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smtClean="0">
              <a:latin typeface="Helvetica" pitchFamily="34" charset="0"/>
            </a:endParaRPr>
          </a:p>
        </p:txBody>
      </p:sp>
      <p:sp>
        <p:nvSpPr>
          <p:cNvPr id="15363" name="Slide Number Placeholder 3"/>
          <p:cNvSpPr>
            <a:spLocks noGrp="1"/>
          </p:cNvSpPr>
          <p:nvPr>
            <p:ph type="sldNum" sz="quarter" idx="5"/>
          </p:nvPr>
        </p:nvSpPr>
        <p:spPr>
          <a:noFill/>
        </p:spPr>
        <p:txBody>
          <a:bodyPr/>
          <a:lstStyle/>
          <a:p>
            <a:fld id="{AC3AF7D3-6BDF-4415-88D4-3BACDE83A384}" type="slidenum">
              <a:rPr lang="en-US" smtClean="0">
                <a:cs typeface="Arial" charset="0"/>
              </a:rPr>
              <a:pPr/>
              <a:t>5</a:t>
            </a:fld>
            <a:endParaRPr lang="en-US" smtClean="0">
              <a:cs typeface="Arial" charset="0"/>
            </a:endParaRPr>
          </a:p>
        </p:txBody>
      </p:sp>
    </p:spTree>
    <p:extLst>
      <p:ext uri="{BB962C8B-B14F-4D97-AF65-F5344CB8AC3E}">
        <p14:creationId xmlns:p14="http://schemas.microsoft.com/office/powerpoint/2010/main" val="226424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Social media is the merger of many disciplines.</a:t>
            </a:r>
          </a:p>
        </p:txBody>
      </p:sp>
      <p:sp>
        <p:nvSpPr>
          <p:cNvPr id="17411" name="Slide Number Placeholder 3"/>
          <p:cNvSpPr>
            <a:spLocks noGrp="1"/>
          </p:cNvSpPr>
          <p:nvPr>
            <p:ph type="sldNum" sz="quarter" idx="5"/>
          </p:nvPr>
        </p:nvSpPr>
        <p:spPr>
          <a:noFill/>
        </p:spPr>
        <p:txBody>
          <a:bodyPr/>
          <a:lstStyle/>
          <a:p>
            <a:fld id="{E292EA1A-3FC3-4A3A-8F6B-AFC719CF6C25}" type="slidenum">
              <a:rPr lang="en-US" smtClean="0">
                <a:cs typeface="Arial" charset="0"/>
              </a:rPr>
              <a:pPr/>
              <a:t>6</a:t>
            </a:fld>
            <a:endParaRPr lang="en-US" smtClean="0">
              <a:cs typeface="Arial" charset="0"/>
            </a:endParaRPr>
          </a:p>
        </p:txBody>
      </p:sp>
    </p:spTree>
    <p:extLst>
      <p:ext uri="{BB962C8B-B14F-4D97-AF65-F5344CB8AC3E}">
        <p14:creationId xmlns:p14="http://schemas.microsoft.com/office/powerpoint/2010/main" val="376163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Helvetica" pitchFamily="34" charset="0"/>
              </a:rPr>
              <a:t>Three fundamental SMIS organizational roles.</a:t>
            </a:r>
          </a:p>
          <a:p>
            <a:pPr marL="274320" indent="-182880">
              <a:buFont typeface="+mj-lt"/>
              <a:buAutoNum type="arabicPeriod"/>
              <a:defRPr/>
            </a:pPr>
            <a:r>
              <a:rPr lang="en-US" dirty="0" smtClean="0">
                <a:latin typeface="Helvetica" pitchFamily="34" charset="0"/>
              </a:rPr>
              <a:t>User communities — SM communities are formed based on mutual interests and transcend familial, geographic, and organizational boundaries.</a:t>
            </a:r>
          </a:p>
          <a:p>
            <a:pPr marL="274320" indent="-182880">
              <a:buFont typeface="+mj-lt"/>
              <a:buAutoNum type="arabicPeriod"/>
              <a:defRPr/>
            </a:pPr>
            <a:r>
              <a:rPr lang="en-US" dirty="0" smtClean="0">
                <a:latin typeface="Helvetica" pitchFamily="34" charset="0"/>
              </a:rPr>
              <a:t>SM sponsor </a:t>
            </a:r>
          </a:p>
          <a:p>
            <a:pPr marL="274320" indent="-182880">
              <a:buFont typeface="+mj-lt"/>
              <a:buAutoNum type="arabicPeriod"/>
              <a:defRPr/>
            </a:pPr>
            <a:r>
              <a:rPr lang="en-US" dirty="0" smtClean="0">
                <a:latin typeface="Helvetica" pitchFamily="34" charset="0"/>
              </a:rPr>
              <a:t>SM application provider</a:t>
            </a:r>
            <a:endParaRPr lang="en-US" dirty="0">
              <a:latin typeface="Helvetica" pitchFamily="34" charset="0"/>
            </a:endParaRPr>
          </a:p>
        </p:txBody>
      </p:sp>
      <p:sp>
        <p:nvSpPr>
          <p:cNvPr id="19459" name="Slide Number Placeholder 3"/>
          <p:cNvSpPr>
            <a:spLocks noGrp="1"/>
          </p:cNvSpPr>
          <p:nvPr>
            <p:ph type="sldNum" sz="quarter" idx="5"/>
          </p:nvPr>
        </p:nvSpPr>
        <p:spPr>
          <a:noFill/>
        </p:spPr>
        <p:txBody>
          <a:bodyPr/>
          <a:lstStyle/>
          <a:p>
            <a:fld id="{085798C2-CA1C-4696-9A75-9C31902D8050}" type="slidenum">
              <a:rPr lang="en-US" smtClean="0">
                <a:cs typeface="Arial" charset="0"/>
              </a:rPr>
              <a:pPr/>
              <a:t>7</a:t>
            </a:fld>
            <a:endParaRPr lang="en-US" smtClean="0">
              <a:cs typeface="Arial" charset="0"/>
            </a:endParaRPr>
          </a:p>
        </p:txBody>
      </p:sp>
    </p:spTree>
    <p:extLst>
      <p:ext uri="{BB962C8B-B14F-4D97-AF65-F5344CB8AC3E}">
        <p14:creationId xmlns:p14="http://schemas.microsoft.com/office/powerpoint/2010/main" val="338425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81240" indent="-181240">
              <a:buFont typeface="Arial" pitchFamily="34" charset="0"/>
              <a:buChar char="•"/>
              <a:defRPr/>
            </a:pPr>
            <a:r>
              <a:rPr lang="en-US" dirty="0" smtClean="0">
                <a:latin typeface="Helvetica" pitchFamily="34" charset="0"/>
              </a:rPr>
              <a:t>Community A </a:t>
            </a:r>
            <a:r>
              <a:rPr lang="en-US" dirty="0">
                <a:latin typeface="Helvetica" pitchFamily="34" charset="0"/>
              </a:rPr>
              <a:t>is a first-tier </a:t>
            </a:r>
            <a:r>
              <a:rPr lang="en-US" dirty="0" smtClean="0">
                <a:latin typeface="Helvetica" pitchFamily="34" charset="0"/>
              </a:rPr>
              <a:t>community consisting </a:t>
            </a:r>
            <a:r>
              <a:rPr lang="en-US" dirty="0">
                <a:latin typeface="Helvetica" pitchFamily="34" charset="0"/>
              </a:rPr>
              <a:t>of users that have a direct relationship to that site.  User </a:t>
            </a:r>
            <a:r>
              <a:rPr lang="en-US" dirty="0" smtClean="0">
                <a:latin typeface="Helvetica" pitchFamily="34" charset="0"/>
              </a:rPr>
              <a:t>1 </a:t>
            </a:r>
            <a:r>
              <a:rPr lang="en-US" dirty="0">
                <a:latin typeface="Helvetica" pitchFamily="34" charset="0"/>
              </a:rPr>
              <a:t>belongs to three </a:t>
            </a:r>
            <a:r>
              <a:rPr lang="en-US" dirty="0" smtClean="0">
                <a:latin typeface="Helvetica" pitchFamily="34" charset="0"/>
              </a:rPr>
              <a:t>communities — </a:t>
            </a:r>
            <a:r>
              <a:rPr lang="en-US" dirty="0">
                <a:latin typeface="Helvetica" pitchFamily="34" charset="0"/>
              </a:rPr>
              <a:t>A, B, and </a:t>
            </a:r>
            <a:r>
              <a:rPr lang="en-US" dirty="0" smtClean="0">
                <a:latin typeface="Helvetica" pitchFamily="34" charset="0"/>
              </a:rPr>
              <a:t>C.  </a:t>
            </a:r>
            <a:endParaRPr lang="en-US" dirty="0">
              <a:latin typeface="Helvetica" pitchFamily="34" charset="0"/>
            </a:endParaRPr>
          </a:p>
          <a:p>
            <a:pPr marL="181240" indent="-181240">
              <a:buFont typeface="Arial" pitchFamily="34" charset="0"/>
              <a:buChar char="•"/>
              <a:defRPr/>
            </a:pPr>
            <a:r>
              <a:rPr lang="en-US" dirty="0" smtClean="0">
                <a:latin typeface="Helvetica" pitchFamily="34" charset="0"/>
              </a:rPr>
              <a:t>Communities B–E </a:t>
            </a:r>
            <a:r>
              <a:rPr lang="en-US" dirty="0">
                <a:latin typeface="Helvetica" pitchFamily="34" charset="0"/>
              </a:rPr>
              <a:t>are second-tier communities because </a:t>
            </a:r>
            <a:r>
              <a:rPr lang="en-US" dirty="0" smtClean="0">
                <a:latin typeface="Helvetica" pitchFamily="34" charset="0"/>
              </a:rPr>
              <a:t>their </a:t>
            </a:r>
            <a:r>
              <a:rPr lang="en-US" dirty="0">
                <a:latin typeface="Helvetica" pitchFamily="34" charset="0"/>
              </a:rPr>
              <a:t>relationship to those communities is intermediated by a first-tier user.  </a:t>
            </a:r>
          </a:p>
          <a:p>
            <a:pPr marL="181240" indent="-181240">
              <a:buFont typeface="Arial" pitchFamily="34" charset="0"/>
              <a:buChar char="•"/>
              <a:defRPr/>
            </a:pPr>
            <a:r>
              <a:rPr lang="en-US" dirty="0">
                <a:latin typeface="Helvetica" pitchFamily="34" charset="0"/>
              </a:rPr>
              <a:t>The number of second and </a:t>
            </a:r>
            <a:r>
              <a:rPr lang="en-US" dirty="0" smtClean="0">
                <a:latin typeface="Helvetica" pitchFamily="34" charset="0"/>
              </a:rPr>
              <a:t>higher </a:t>
            </a:r>
            <a:r>
              <a:rPr lang="en-US" dirty="0">
                <a:latin typeface="Helvetica" pitchFamily="34" charset="0"/>
              </a:rPr>
              <a:t>tier community members grows </a:t>
            </a:r>
            <a:r>
              <a:rPr lang="en-US" dirty="0" smtClean="0">
                <a:latin typeface="Helvetica" pitchFamily="34" charset="0"/>
              </a:rPr>
              <a:t>exponentially.</a:t>
            </a:r>
            <a:endParaRPr lang="en-US" dirty="0">
              <a:solidFill>
                <a:srgbClr val="FF0000"/>
              </a:solidFill>
              <a:latin typeface="Helvetica" pitchFamily="34" charset="0"/>
            </a:endParaRPr>
          </a:p>
          <a:p>
            <a:pPr marL="171450" indent="-171450">
              <a:buFont typeface="Arial" pitchFamily="34" charset="0"/>
              <a:buChar char="•"/>
              <a:defRPr/>
            </a:pPr>
            <a:r>
              <a:rPr lang="en-US" dirty="0" smtClean="0">
                <a:solidFill>
                  <a:srgbClr val="FF0000"/>
                </a:solidFill>
                <a:latin typeface="Helvetica" pitchFamily="34" charset="0"/>
              </a:rPr>
              <a:t>Exponential </a:t>
            </a:r>
            <a:r>
              <a:rPr lang="en-US" dirty="0">
                <a:solidFill>
                  <a:srgbClr val="FF0000"/>
                </a:solidFill>
                <a:latin typeface="Helvetica" pitchFamily="34" charset="0"/>
              </a:rPr>
              <a:t>nature of </a:t>
            </a:r>
            <a:r>
              <a:rPr lang="en-US" dirty="0" smtClean="0">
                <a:solidFill>
                  <a:srgbClr val="FF0000"/>
                </a:solidFill>
                <a:latin typeface="Helvetica" pitchFamily="34" charset="0"/>
              </a:rPr>
              <a:t>these relationships </a:t>
            </a:r>
            <a:r>
              <a:rPr lang="en-US" dirty="0">
                <a:solidFill>
                  <a:srgbClr val="FF0000"/>
                </a:solidFill>
                <a:latin typeface="Helvetica" pitchFamily="34" charset="0"/>
              </a:rPr>
              <a:t>offers sponsoring organizations both a blessing and a curse.</a:t>
            </a:r>
          </a:p>
          <a:p>
            <a:pPr marL="171450" indent="-171450">
              <a:buFont typeface="Arial" pitchFamily="34" charset="0"/>
              <a:buChar char="•"/>
              <a:defRPr/>
            </a:pPr>
            <a:r>
              <a:rPr lang="en-US" dirty="0">
                <a:solidFill>
                  <a:srgbClr val="FF0000"/>
                </a:solidFill>
                <a:latin typeface="Helvetica" pitchFamily="34" charset="0"/>
              </a:rPr>
              <a:t>If the social media site is interested in pure publicity, it will want </a:t>
            </a:r>
            <a:r>
              <a:rPr lang="en-US" dirty="0" smtClean="0">
                <a:solidFill>
                  <a:srgbClr val="FF0000"/>
                </a:solidFill>
                <a:latin typeface="Helvetica" pitchFamily="34" charset="0"/>
              </a:rPr>
              <a:t>to viral hook to relate </a:t>
            </a:r>
            <a:r>
              <a:rPr lang="en-US" dirty="0">
                <a:solidFill>
                  <a:srgbClr val="FF0000"/>
                </a:solidFill>
                <a:latin typeface="Helvetica" pitchFamily="34" charset="0"/>
              </a:rPr>
              <a:t>to as </a:t>
            </a:r>
            <a:r>
              <a:rPr lang="en-US" dirty="0" smtClean="0">
                <a:solidFill>
                  <a:srgbClr val="FF0000"/>
                </a:solidFill>
                <a:latin typeface="Helvetica" pitchFamily="34" charset="0"/>
              </a:rPr>
              <a:t>many </a:t>
            </a:r>
            <a:r>
              <a:rPr lang="en-US" dirty="0">
                <a:solidFill>
                  <a:srgbClr val="FF0000"/>
                </a:solidFill>
                <a:latin typeface="Helvetica" pitchFamily="34" charset="0"/>
              </a:rPr>
              <a:t>communities as it </a:t>
            </a:r>
            <a:r>
              <a:rPr lang="en-US" dirty="0" smtClean="0">
                <a:solidFill>
                  <a:srgbClr val="FF0000"/>
                </a:solidFill>
                <a:latin typeface="Helvetica" pitchFamily="34" charset="0"/>
              </a:rPr>
              <a:t>can.</a:t>
            </a:r>
            <a:endParaRPr lang="en-US" dirty="0">
              <a:solidFill>
                <a:srgbClr val="FF0000"/>
              </a:solidFill>
              <a:latin typeface="Helvetica" pitchFamily="34" charset="0"/>
            </a:endParaRPr>
          </a:p>
        </p:txBody>
      </p:sp>
      <p:sp>
        <p:nvSpPr>
          <p:cNvPr id="21507" name="Slide Number Placeholder 3"/>
          <p:cNvSpPr>
            <a:spLocks noGrp="1"/>
          </p:cNvSpPr>
          <p:nvPr>
            <p:ph type="sldNum" sz="quarter" idx="5"/>
          </p:nvPr>
        </p:nvSpPr>
        <p:spPr>
          <a:noFill/>
        </p:spPr>
        <p:txBody>
          <a:bodyPr/>
          <a:lstStyle/>
          <a:p>
            <a:fld id="{4114FE0D-A845-4A48-9699-F07375287890}" type="slidenum">
              <a:rPr lang="en-US" smtClean="0">
                <a:cs typeface="Arial" charset="0"/>
              </a:rPr>
              <a:pPr/>
              <a:t>8</a:t>
            </a:fld>
            <a:endParaRPr lang="en-US" smtClean="0">
              <a:cs typeface="Arial" charset="0"/>
            </a:endParaRPr>
          </a:p>
        </p:txBody>
      </p:sp>
    </p:spTree>
    <p:extLst>
      <p:ext uri="{BB962C8B-B14F-4D97-AF65-F5344CB8AC3E}">
        <p14:creationId xmlns:p14="http://schemas.microsoft.com/office/powerpoint/2010/main" val="141833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marL="171450" indent="-171450">
              <a:buFontTx/>
              <a:buChar char="•"/>
            </a:pPr>
            <a:r>
              <a:rPr lang="en-US" b="1" smtClean="0">
                <a:latin typeface="Helvetica" pitchFamily="34" charset="0"/>
              </a:rPr>
              <a:t>Social media sponsors </a:t>
            </a:r>
            <a:r>
              <a:rPr lang="en-US" smtClean="0">
                <a:latin typeface="Helvetica" pitchFamily="34" charset="0"/>
              </a:rPr>
              <a:t>are companies and other organizations that choose to support a presence on one or more social media sites.  </a:t>
            </a:r>
          </a:p>
          <a:p>
            <a:pPr marL="171450" indent="-171450">
              <a:buFontTx/>
              <a:buChar char="•"/>
            </a:pPr>
            <a:r>
              <a:rPr lang="en-US" smtClean="0">
                <a:latin typeface="Helvetica" pitchFamily="34" charset="0"/>
              </a:rPr>
              <a:t>When Microsoft places those icons on its promotional pages, it is making a commitment to invest considerable employee time and other costs to support social media.</a:t>
            </a:r>
          </a:p>
        </p:txBody>
      </p:sp>
      <p:sp>
        <p:nvSpPr>
          <p:cNvPr id="23555" name="Slide Number Placeholder 3"/>
          <p:cNvSpPr>
            <a:spLocks noGrp="1"/>
          </p:cNvSpPr>
          <p:nvPr>
            <p:ph type="sldNum" sz="quarter" idx="5"/>
          </p:nvPr>
        </p:nvSpPr>
        <p:spPr>
          <a:noFill/>
        </p:spPr>
        <p:txBody>
          <a:bodyPr/>
          <a:lstStyle/>
          <a:p>
            <a:fld id="{6CDD12A6-B838-47F7-8572-A0E3973A145F}" type="slidenum">
              <a:rPr lang="en-US" smtClean="0">
                <a:cs typeface="Arial" charset="0"/>
              </a:rPr>
              <a:pPr/>
              <a:t>9</a:t>
            </a:fld>
            <a:endParaRPr lang="en-US" smtClean="0">
              <a:cs typeface="Arial" charset="0"/>
            </a:endParaRPr>
          </a:p>
        </p:txBody>
      </p:sp>
    </p:spTree>
    <p:extLst>
      <p:ext uri="{BB962C8B-B14F-4D97-AF65-F5344CB8AC3E}">
        <p14:creationId xmlns:p14="http://schemas.microsoft.com/office/powerpoint/2010/main" val="366175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Social media application providers are companies that operate the social media site.</a:t>
            </a:r>
          </a:p>
          <a:p>
            <a:pPr marL="171450" indent="-171450">
              <a:buFontTx/>
              <a:buChar char="•"/>
            </a:pPr>
            <a:r>
              <a:rPr lang="en-US" smtClean="0">
                <a:latin typeface="Helvetica" pitchFamily="34" charset="0"/>
              </a:rPr>
              <a:t>Users typically use social media applications without a license fee or other charge.  </a:t>
            </a:r>
          </a:p>
          <a:p>
            <a:pPr marL="171450" indent="-171450">
              <a:buFontTx/>
              <a:buChar char="•"/>
            </a:pPr>
            <a:r>
              <a:rPr lang="en-US" smtClean="0"/>
              <a:t>Sponsors might pay a fee, depending on the application and what they do with it. On Facebook, creating a company page is free, but Facebook charges a fee to advertise to communities that “Like” that page. </a:t>
            </a:r>
          </a:p>
          <a:p>
            <a:pPr marL="171450" indent="-171450">
              <a:buFontTx/>
              <a:buChar char="•"/>
            </a:pPr>
            <a:r>
              <a:rPr lang="en-US" smtClean="0"/>
              <a:t>Most SM applications earn revenue through some type of advertising model.</a:t>
            </a:r>
          </a:p>
        </p:txBody>
      </p:sp>
      <p:sp>
        <p:nvSpPr>
          <p:cNvPr id="25603" name="Slide Number Placeholder 3"/>
          <p:cNvSpPr>
            <a:spLocks noGrp="1"/>
          </p:cNvSpPr>
          <p:nvPr>
            <p:ph type="sldNum" sz="quarter" idx="5"/>
          </p:nvPr>
        </p:nvSpPr>
        <p:spPr>
          <a:noFill/>
        </p:spPr>
        <p:txBody>
          <a:bodyPr/>
          <a:lstStyle/>
          <a:p>
            <a:fld id="{CE1DAA2D-1979-47E1-9BC7-9A6DCADD9D49}" type="slidenum">
              <a:rPr lang="en-US" smtClean="0">
                <a:cs typeface="Arial" charset="0"/>
              </a:rPr>
              <a:pPr/>
              <a:t>10</a:t>
            </a:fld>
            <a:endParaRPr lang="en-US" smtClean="0">
              <a:cs typeface="Arial" charset="0"/>
            </a:endParaRPr>
          </a:p>
        </p:txBody>
      </p:sp>
    </p:spTree>
    <p:extLst>
      <p:ext uri="{BB962C8B-B14F-4D97-AF65-F5344CB8AC3E}">
        <p14:creationId xmlns:p14="http://schemas.microsoft.com/office/powerpoint/2010/main" val="232120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cs typeface="+mn-cs"/>
              </a:rPr>
              <a:t>8-</a:t>
            </a:r>
            <a:fld id="{76E28AF1-C2BD-477B-BCEE-837B859D413D}" type="slidenum">
              <a:rPr lang="en-US" sz="1400">
                <a:cs typeface="+mn-cs"/>
              </a:rPr>
              <a:pPr>
                <a:defRPr/>
              </a:pPr>
              <a:t>‹#›</a:t>
            </a:fld>
            <a:endParaRPr lang="en-US" sz="1400" dirty="0">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429000"/>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cs typeface="+mn-cs"/>
              </a:rPr>
              <a:t>8-</a:t>
            </a:r>
            <a:fld id="{ECAF7E59-54DE-4E32-92D7-3B845A773DCB}" type="slidenum">
              <a:rPr lang="en-US" sz="1400">
                <a:cs typeface="+mn-cs"/>
              </a:rPr>
              <a:pPr>
                <a:defRPr/>
              </a:pPr>
              <a:t>‹#›</a:t>
            </a:fld>
            <a:endParaRPr lang="en-US" sz="1400" dirty="0">
              <a:cs typeface="+mn-cs"/>
            </a:endParaRPr>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447800"/>
            <a:ext cx="7521575" cy="3429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081088"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ln w="9525">
            <a:solidFill>
              <a:schemeClr val="tx1"/>
            </a:solidFill>
          </a:ln>
        </p:spPr>
        <p:txBody>
          <a:bodyPr/>
          <a:lstStyle/>
          <a:p>
            <a:pPr>
              <a:spcBef>
                <a:spcPct val="0"/>
              </a:spcBef>
              <a:defRPr/>
            </a:pPr>
            <a:r>
              <a:rPr lang="en-US" sz="4000" dirty="0" smtClean="0"/>
              <a:t>Social </a:t>
            </a:r>
            <a:r>
              <a:rPr lang="en-US" sz="4000" dirty="0"/>
              <a:t>Media </a:t>
            </a:r>
            <a:endParaRPr lang="en-US" sz="4000" dirty="0" smtClean="0"/>
          </a:p>
          <a:p>
            <a:pPr>
              <a:spcBef>
                <a:spcPct val="0"/>
              </a:spcBef>
              <a:defRPr/>
            </a:pPr>
            <a:r>
              <a:rPr lang="en-US" sz="4000" dirty="0" smtClean="0"/>
              <a:t>Information Systems</a:t>
            </a:r>
            <a:endParaRPr lang="en-US" sz="4000" dirty="0"/>
          </a:p>
        </p:txBody>
      </p:sp>
      <p:sp>
        <p:nvSpPr>
          <p:cNvPr id="6" name="Title 5"/>
          <p:cNvSpPr>
            <a:spLocks noGrp="1"/>
          </p:cNvSpPr>
          <p:nvPr>
            <p:ph type="title"/>
          </p:nvPr>
        </p:nvSpPr>
        <p:spPr/>
        <p:txBody>
          <a:bodyPr/>
          <a:lstStyle/>
          <a:p>
            <a:pPr eaLnBrk="1" hangingPunct="1">
              <a:defRPr/>
            </a:pPr>
            <a:r>
              <a:rPr sz="4800" smtClean="0"/>
              <a:t>Chapter 8</a:t>
            </a:r>
            <a:endParaRPr sz="4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822325" y="365125"/>
            <a:ext cx="7521575" cy="1006475"/>
          </a:xfrm>
        </p:spPr>
        <p:txBody>
          <a:bodyPr/>
          <a:lstStyle/>
          <a:p>
            <a:r>
              <a:rPr lang="en-US" smtClean="0">
                <a:latin typeface="Arial" charset="0"/>
                <a:cs typeface="Arial" charset="0"/>
              </a:rPr>
              <a:t>Social Media Application Providers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4579" name="Content Placeholder 3"/>
          <p:cNvSpPr>
            <a:spLocks noGrp="1"/>
          </p:cNvSpPr>
          <p:nvPr>
            <p:ph idx="1"/>
          </p:nvPr>
        </p:nvSpPr>
        <p:spPr/>
        <p:txBody>
          <a:bodyPr/>
          <a:lstStyle/>
          <a:p>
            <a:pPr marL="457200" indent="-457200">
              <a:buFont typeface="Arial" charset="0"/>
              <a:buChar char="•"/>
            </a:pPr>
            <a:r>
              <a:rPr lang="en-US" dirty="0" smtClean="0">
                <a:latin typeface="Arial" charset="0"/>
                <a:cs typeface="Arial" charset="0"/>
              </a:rPr>
              <a:t>Facebook, Twitter, LinkedIn, and Google create  features and functions of the site </a:t>
            </a:r>
          </a:p>
          <a:p>
            <a:pPr marL="457200" indent="-457200">
              <a:buFont typeface="Arial" charset="0"/>
              <a:buChar char="•"/>
            </a:pPr>
            <a:r>
              <a:rPr lang="en-US" dirty="0" smtClean="0">
                <a:latin typeface="Arial" charset="0"/>
                <a:cs typeface="Arial" charset="0"/>
              </a:rPr>
              <a:t>Free to users</a:t>
            </a:r>
          </a:p>
          <a:p>
            <a:pPr marL="457200" indent="-457200">
              <a:buFont typeface="Arial" charset="0"/>
              <a:buChar char="•"/>
            </a:pPr>
            <a:r>
              <a:rPr lang="en-US" dirty="0" smtClean="0">
                <a:latin typeface="Arial" charset="0"/>
                <a:cs typeface="Arial" charset="0"/>
              </a:rPr>
              <a:t>Sponsors may or may not pay a fee</a:t>
            </a:r>
          </a:p>
          <a:p>
            <a:pPr marL="457200" indent="-457200">
              <a:buFont typeface="Arial" charset="0"/>
              <a:buChar char="•"/>
            </a:pPr>
            <a:r>
              <a:rPr lang="en-US" dirty="0" smtClean="0">
                <a:latin typeface="Arial" charset="0"/>
                <a:cs typeface="Arial" charset="0"/>
              </a:rPr>
              <a:t>Most earn revenue through some type of advertising model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latin typeface="Arial" charset="0"/>
                <a:cs typeface="Arial" charset="0"/>
              </a:rPr>
              <a:t>Components of SMIS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6627" name="Picture 2"/>
          <p:cNvPicPr>
            <a:picLocks noChangeAspect="1" noChangeArrowheads="1"/>
          </p:cNvPicPr>
          <p:nvPr/>
        </p:nvPicPr>
        <p:blipFill>
          <a:blip r:embed="rId3" cstate="print"/>
          <a:srcRect/>
          <a:stretch>
            <a:fillRect/>
          </a:stretch>
        </p:blipFill>
        <p:spPr bwMode="auto">
          <a:xfrm>
            <a:off x="762000" y="1447800"/>
            <a:ext cx="3962400" cy="3929063"/>
          </a:xfrm>
          <a:prstGeom prst="rect">
            <a:avLst/>
          </a:prstGeom>
          <a:noFill/>
          <a:ln w="9525">
            <a:noFill/>
            <a:miter lim="800000"/>
            <a:headEnd/>
            <a:tailEnd/>
          </a:ln>
        </p:spPr>
      </p:pic>
      <p:pic>
        <p:nvPicPr>
          <p:cNvPr id="26628" name="Picture 3"/>
          <p:cNvPicPr>
            <a:picLocks noChangeAspect="1" noChangeArrowheads="1"/>
          </p:cNvPicPr>
          <p:nvPr/>
        </p:nvPicPr>
        <p:blipFill>
          <a:blip r:embed="rId4" cstate="print"/>
          <a:srcRect/>
          <a:stretch>
            <a:fillRect/>
          </a:stretch>
        </p:blipFill>
        <p:spPr bwMode="auto">
          <a:xfrm>
            <a:off x="4724400" y="1905000"/>
            <a:ext cx="3733800" cy="3505200"/>
          </a:xfrm>
          <a:prstGeom prst="rect">
            <a:avLst/>
          </a:prstGeom>
          <a:noFill/>
          <a:ln w="9525">
            <a:noFill/>
            <a:miter lim="800000"/>
            <a:headEnd/>
            <a:tailEnd/>
          </a:ln>
        </p:spPr>
      </p:pic>
      <p:pic>
        <p:nvPicPr>
          <p:cNvPr id="26629" name="Picture 4"/>
          <p:cNvPicPr>
            <a:picLocks noChangeAspect="1" noChangeArrowheads="1"/>
          </p:cNvPicPr>
          <p:nvPr/>
        </p:nvPicPr>
        <p:blipFill>
          <a:blip r:embed="rId5" cstate="print"/>
          <a:srcRect/>
          <a:stretch>
            <a:fillRect/>
          </a:stretch>
        </p:blipFill>
        <p:spPr bwMode="auto">
          <a:xfrm>
            <a:off x="4724400" y="1447800"/>
            <a:ext cx="3733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822325" y="365125"/>
            <a:ext cx="7521575" cy="1006475"/>
          </a:xfrm>
        </p:spPr>
        <p:txBody>
          <a:bodyPr/>
          <a:lstStyle/>
          <a:p>
            <a:pPr marL="800100" indent="-800100"/>
            <a:r>
              <a:rPr lang="en-US" smtClean="0">
                <a:latin typeface="Arial" charset="0"/>
                <a:cs typeface="Arial" charset="0"/>
              </a:rPr>
              <a:t>Q2: How Do SMIS Advance Organizational Strategy?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77975"/>
            <a:ext cx="7521575" cy="3375025"/>
          </a:xfrm>
        </p:spPr>
        <p:txBody>
          <a:bodyPr>
            <a:normAutofit lnSpcReduction="10000"/>
          </a:bodyPr>
          <a:lstStyle/>
          <a:p>
            <a:pPr>
              <a:defRPr/>
            </a:pPr>
            <a:r>
              <a:rPr lang="en-US" dirty="0"/>
              <a:t>Defenders of Belief </a:t>
            </a:r>
            <a:endParaRPr lang="en-US" dirty="0" smtClean="0"/>
          </a:p>
          <a:p>
            <a:pPr lvl="2">
              <a:buClrTx/>
              <a:defRPr/>
            </a:pPr>
            <a:r>
              <a:rPr lang="en-US" dirty="0" smtClean="0"/>
              <a:t>Share a common belief</a:t>
            </a:r>
          </a:p>
          <a:p>
            <a:pPr lvl="2">
              <a:buClrTx/>
              <a:defRPr/>
            </a:pPr>
            <a:r>
              <a:rPr lang="en-US" dirty="0" smtClean="0"/>
              <a:t>Seek conformity</a:t>
            </a:r>
          </a:p>
          <a:p>
            <a:pPr lvl="2">
              <a:buClrTx/>
              <a:defRPr/>
            </a:pPr>
            <a:r>
              <a:rPr lang="en-US" dirty="0" smtClean="0"/>
              <a:t>Want to convince others</a:t>
            </a:r>
          </a:p>
          <a:p>
            <a:pPr lvl="2">
              <a:buClrTx/>
              <a:defRPr/>
            </a:pPr>
            <a:r>
              <a:rPr lang="en-US" dirty="0" smtClean="0"/>
              <a:t>Facilitate activities like sales and marketing</a:t>
            </a:r>
          </a:p>
          <a:p>
            <a:pPr lvl="2">
              <a:buClrTx/>
              <a:defRPr/>
            </a:pPr>
            <a:r>
              <a:rPr lang="en-US" dirty="0" smtClean="0"/>
              <a:t>Form strong </a:t>
            </a:r>
            <a:r>
              <a:rPr lang="en-US" dirty="0"/>
              <a:t>bonds and allegiance to an </a:t>
            </a:r>
            <a:r>
              <a:rPr lang="en-US" dirty="0" smtClean="0"/>
              <a:t>organization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22325" y="365125"/>
            <a:ext cx="7521575" cy="1006475"/>
          </a:xfrm>
        </p:spPr>
        <p:txBody>
          <a:bodyPr/>
          <a:lstStyle/>
          <a:p>
            <a:pPr marL="800100" indent="-800100"/>
            <a:r>
              <a:rPr lang="en-US" smtClean="0">
                <a:latin typeface="Arial" charset="0"/>
                <a:cs typeface="Arial" charset="0"/>
              </a:rPr>
              <a:t>Q2: How Do SMIS Advance Organizational Strategy?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0723" name="Content Placeholder 3"/>
          <p:cNvSpPr>
            <a:spLocks noGrp="1"/>
          </p:cNvSpPr>
          <p:nvPr>
            <p:ph idx="1"/>
          </p:nvPr>
        </p:nvSpPr>
        <p:spPr>
          <a:xfrm>
            <a:off x="822325" y="1882775"/>
            <a:ext cx="7521575" cy="2689225"/>
          </a:xfrm>
        </p:spPr>
        <p:txBody>
          <a:bodyPr/>
          <a:lstStyle/>
          <a:p>
            <a:pPr>
              <a:buFont typeface="Arial" charset="0"/>
              <a:buChar char="•"/>
            </a:pPr>
            <a:r>
              <a:rPr lang="en-US" smtClean="0">
                <a:latin typeface="Arial" charset="0"/>
                <a:cs typeface="Arial" charset="0"/>
              </a:rPr>
              <a:t>Seekers of the Truth</a:t>
            </a:r>
          </a:p>
          <a:p>
            <a:pPr lvl="2"/>
            <a:r>
              <a:rPr lang="en-US" smtClean="0">
                <a:latin typeface="Arial" charset="0"/>
                <a:cs typeface="Arial" charset="0"/>
              </a:rPr>
              <a:t>Share common desire to learn something, solve a problem, make something happen</a:t>
            </a:r>
          </a:p>
          <a:p>
            <a:pPr lvl="2"/>
            <a:r>
              <a:rPr lang="en-US" smtClean="0">
                <a:latin typeface="Arial" charset="0"/>
                <a:cs typeface="Arial" charset="0"/>
              </a:rPr>
              <a:t>Seldom form a strong bond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latin typeface="Arial" charset="0"/>
                <a:cs typeface="Arial" charset="0"/>
              </a:rPr>
              <a:t>SM in the Value Chain Activities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2771" name="Picture 2"/>
          <p:cNvPicPr>
            <a:picLocks noChangeAspect="1" noChangeArrowheads="1"/>
          </p:cNvPicPr>
          <p:nvPr/>
        </p:nvPicPr>
        <p:blipFill>
          <a:blip r:embed="rId3" cstate="print"/>
          <a:srcRect/>
          <a:stretch>
            <a:fillRect/>
          </a:stretch>
        </p:blipFill>
        <p:spPr bwMode="auto">
          <a:xfrm>
            <a:off x="838200" y="1447800"/>
            <a:ext cx="75660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22325" y="365125"/>
            <a:ext cx="7521575" cy="1006475"/>
          </a:xfrm>
        </p:spPr>
        <p:txBody>
          <a:bodyPr/>
          <a:lstStyle/>
          <a:p>
            <a:r>
              <a:rPr lang="en-US" smtClean="0">
                <a:latin typeface="Arial" charset="0"/>
                <a:cs typeface="Arial" charset="0"/>
              </a:rPr>
              <a:t>Social Media and the Sales and</a:t>
            </a:r>
            <a:br>
              <a:rPr lang="en-US" smtClean="0">
                <a:latin typeface="Arial" charset="0"/>
                <a:cs typeface="Arial" charset="0"/>
              </a:rPr>
            </a:br>
            <a:r>
              <a:rPr lang="en-US" smtClean="0">
                <a:latin typeface="Arial" charset="0"/>
                <a:cs typeface="Arial" charset="0"/>
              </a:rPr>
              <a:t>Marketing Activity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4819" name="Content Placeholder 3"/>
          <p:cNvSpPr>
            <a:spLocks noGrp="1"/>
          </p:cNvSpPr>
          <p:nvPr>
            <p:ph idx="1"/>
          </p:nvPr>
        </p:nvSpPr>
        <p:spPr/>
        <p:txBody>
          <a:bodyPr/>
          <a:lstStyle/>
          <a:p>
            <a:pPr marL="228600" indent="-228600">
              <a:buFont typeface="Arial" charset="0"/>
              <a:buChar char="•"/>
            </a:pPr>
            <a:r>
              <a:rPr lang="en-US" smtClean="0">
                <a:latin typeface="Arial" charset="0"/>
                <a:cs typeface="Arial" charset="0"/>
              </a:rPr>
              <a:t>Relationships between organizations and customers emerge in a dynamic process</a:t>
            </a:r>
          </a:p>
          <a:p>
            <a:pPr marL="228600" indent="-228600">
              <a:buFont typeface="Arial" charset="0"/>
              <a:buChar char="•"/>
            </a:pPr>
            <a:r>
              <a:rPr lang="en-US" smtClean="0">
                <a:latin typeface="Arial" charset="0"/>
                <a:cs typeface="Arial" charset="0"/>
              </a:rPr>
              <a:t>Each customer crafts relationship</a:t>
            </a:r>
          </a:p>
          <a:p>
            <a:pPr marL="228600" indent="-228600">
              <a:buFont typeface="Arial" charset="0"/>
              <a:buChar char="•"/>
            </a:pPr>
            <a:r>
              <a:rPr lang="en-US" smtClean="0">
                <a:latin typeface="Arial" charset="0"/>
                <a:cs typeface="Arial" charset="0"/>
              </a:rPr>
              <a:t>Blogs, discussion lists, FAQ, user reviews and commentary, other dynamic content</a:t>
            </a:r>
          </a:p>
          <a:p>
            <a:pPr marL="228600" indent="-228600">
              <a:buFont typeface="Arial" charset="0"/>
              <a:buChar char="•"/>
            </a:pPr>
            <a:r>
              <a:rPr lang="en-US" smtClean="0">
                <a:latin typeface="Arial" charset="0"/>
                <a:cs typeface="Arial" charset="0"/>
              </a:rPr>
              <a:t>Customers likely to generate most business get most attention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822325" y="365125"/>
            <a:ext cx="7521575" cy="1006475"/>
          </a:xfrm>
        </p:spPr>
        <p:txBody>
          <a:bodyPr/>
          <a:lstStyle/>
          <a:p>
            <a:r>
              <a:rPr lang="en-US" smtClean="0">
                <a:latin typeface="Arial" charset="0"/>
                <a:cs typeface="Arial" charset="0"/>
              </a:rPr>
              <a:t>Social Media and Customer Service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6867" name="Content Placeholder 3"/>
          <p:cNvSpPr>
            <a:spLocks noGrp="1"/>
          </p:cNvSpPr>
          <p:nvPr>
            <p:ph idx="1"/>
          </p:nvPr>
        </p:nvSpPr>
        <p:spPr>
          <a:xfrm>
            <a:off x="822325" y="1676400"/>
            <a:ext cx="7521575" cy="3200400"/>
          </a:xfrm>
        </p:spPr>
        <p:txBody>
          <a:bodyPr/>
          <a:lstStyle/>
          <a:p>
            <a:pPr marL="228600" indent="-228600">
              <a:buFont typeface="Arial" charset="0"/>
              <a:buChar char="•"/>
            </a:pPr>
            <a:r>
              <a:rPr lang="en-US" smtClean="0">
                <a:latin typeface="Arial" charset="0"/>
                <a:cs typeface="Arial" charset="0"/>
              </a:rPr>
              <a:t>Product users help each other solve problems</a:t>
            </a:r>
          </a:p>
          <a:p>
            <a:pPr marL="228600" indent="-228600">
              <a:buFont typeface="Arial" charset="0"/>
              <a:buChar char="•"/>
            </a:pPr>
            <a:r>
              <a:rPr lang="en-US" smtClean="0">
                <a:latin typeface="Arial" charset="0"/>
                <a:cs typeface="Arial" charset="0"/>
              </a:rPr>
              <a:t>Selling to or through developer networks most successful</a:t>
            </a:r>
          </a:p>
          <a:p>
            <a:pPr marL="228600" indent="-228600">
              <a:buFont typeface="Arial" charset="0"/>
              <a:buChar char="•"/>
            </a:pPr>
            <a:r>
              <a:rPr lang="en-US" smtClean="0">
                <a:latin typeface="Arial" charset="0"/>
                <a:cs typeface="Arial" charset="0"/>
              </a:rPr>
              <a:t>Risk loss of control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22325" y="365125"/>
            <a:ext cx="7521575" cy="1006475"/>
          </a:xfrm>
        </p:spPr>
        <p:txBody>
          <a:bodyPr/>
          <a:lstStyle/>
          <a:p>
            <a:r>
              <a:rPr lang="en-US" smtClean="0">
                <a:latin typeface="Arial" charset="0"/>
                <a:cs typeface="Arial" charset="0"/>
              </a:rPr>
              <a:t>Social Media and Manufacturing and Operations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3" name="Content Placeholder 2"/>
          <p:cNvSpPr>
            <a:spLocks noGrp="1"/>
          </p:cNvSpPr>
          <p:nvPr>
            <p:ph idx="1"/>
          </p:nvPr>
        </p:nvSpPr>
        <p:spPr>
          <a:xfrm>
            <a:off x="914400" y="1752600"/>
            <a:ext cx="7521575" cy="3276600"/>
          </a:xfrm>
        </p:spPr>
        <p:txBody>
          <a:bodyPr/>
          <a:lstStyle/>
          <a:p>
            <a:pPr marL="457200" indent="-233363">
              <a:defRPr/>
            </a:pPr>
            <a:r>
              <a:rPr lang="en-US" dirty="0" smtClean="0"/>
              <a:t>Crowdsourcing</a:t>
            </a:r>
          </a:p>
          <a:p>
            <a:pPr marL="457200" indent="-233363">
              <a:defRPr/>
            </a:pPr>
            <a:r>
              <a:rPr lang="en-US" dirty="0" smtClean="0"/>
              <a:t>Enterprise 2.0</a:t>
            </a:r>
          </a:p>
          <a:p>
            <a:pPr marL="457200" indent="-233363">
              <a:defRPr/>
            </a:pPr>
            <a:r>
              <a:rPr lang="en-US" dirty="0" smtClean="0"/>
              <a:t>Folksonomy</a:t>
            </a:r>
          </a:p>
          <a:p>
            <a:pPr marL="457200" indent="-233363">
              <a:defRPr/>
            </a:pPr>
            <a:r>
              <a:rPr lang="en-US" dirty="0" smtClean="0"/>
              <a:t>SLATES</a:t>
            </a:r>
          </a:p>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latin typeface="Calibri" pitchFamily="34" charset="0"/>
                <a:cs typeface="Arial" charset="0"/>
              </a:rPr>
              <a:t>McAffee's SLATES Enterprise 2.0 Model</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0963" name="Picture 2"/>
          <p:cNvPicPr>
            <a:picLocks noChangeAspect="1" noChangeArrowheads="1"/>
          </p:cNvPicPr>
          <p:nvPr/>
        </p:nvPicPr>
        <p:blipFill>
          <a:blip r:embed="rId3" cstate="print"/>
          <a:srcRect/>
          <a:stretch>
            <a:fillRect/>
          </a:stretch>
        </p:blipFill>
        <p:spPr bwMode="auto">
          <a:xfrm>
            <a:off x="762000" y="1295400"/>
            <a:ext cx="7620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325" y="365125"/>
            <a:ext cx="7521575" cy="1006475"/>
          </a:xfrm>
        </p:spPr>
        <p:txBody>
          <a:bodyPr/>
          <a:lstStyle/>
          <a:p>
            <a:r>
              <a:rPr lang="en-US" smtClean="0">
                <a:latin typeface="Arial" charset="0"/>
                <a:cs typeface="Arial" charset="0"/>
              </a:rPr>
              <a:t>Social Media and Human Resources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425575"/>
            <a:ext cx="7521575" cy="3603625"/>
          </a:xfrm>
        </p:spPr>
        <p:txBody>
          <a:bodyPr/>
          <a:lstStyle/>
          <a:p>
            <a:pPr marL="177800" indent="-177800">
              <a:defRPr/>
            </a:pPr>
            <a:r>
              <a:rPr lang="en-US" dirty="0"/>
              <a:t>E</a:t>
            </a:r>
            <a:r>
              <a:rPr lang="en-US" dirty="0" smtClean="0"/>
              <a:t>mployee </a:t>
            </a:r>
            <a:r>
              <a:rPr lang="en-US" dirty="0"/>
              <a:t>communications, using internal, personnel sites</a:t>
            </a:r>
          </a:p>
          <a:p>
            <a:pPr marL="177800" indent="-177800">
              <a:defRPr/>
            </a:pPr>
            <a:r>
              <a:rPr lang="en-US" dirty="0" smtClean="0"/>
              <a:t>Ex: </a:t>
            </a:r>
            <a:r>
              <a:rPr lang="en-US" dirty="0"/>
              <a:t>MySite and MyProfile in </a:t>
            </a:r>
            <a:r>
              <a:rPr lang="en-US" dirty="0" smtClean="0"/>
              <a:t>SharePoint</a:t>
            </a:r>
          </a:p>
          <a:p>
            <a:pPr marL="177800" indent="-177800">
              <a:defRPr/>
            </a:pPr>
            <a:r>
              <a:rPr lang="en-US" dirty="0" smtClean="0"/>
              <a:t>Risks: </a:t>
            </a:r>
          </a:p>
          <a:p>
            <a:pPr marL="514350" indent="-285750">
              <a:buFont typeface="+mj-lt"/>
              <a:buAutoNum type="arabicPeriod"/>
              <a:defRPr/>
            </a:pPr>
            <a:r>
              <a:rPr lang="en-US" sz="2400" dirty="0" smtClean="0"/>
              <a:t>Forming erroneous conclusions </a:t>
            </a:r>
            <a:r>
              <a:rPr lang="en-US" sz="2400" dirty="0"/>
              <a:t>about </a:t>
            </a:r>
            <a:r>
              <a:rPr lang="en-US" sz="2400" dirty="0" smtClean="0"/>
              <a:t>employees</a:t>
            </a:r>
          </a:p>
          <a:p>
            <a:pPr marL="514350" indent="-285750">
              <a:buFont typeface="+mj-lt"/>
              <a:buAutoNum type="arabicPeriod"/>
              <a:defRPr/>
            </a:pPr>
            <a:r>
              <a:rPr lang="en-US" sz="2400" dirty="0" smtClean="0"/>
              <a:t>Site becomes defender </a:t>
            </a:r>
            <a:r>
              <a:rPr lang="en-US" sz="2400" dirty="0"/>
              <a:t>of belief or </a:t>
            </a:r>
            <a:r>
              <a:rPr lang="en-US" sz="2400" dirty="0" smtClean="0"/>
              <a:t>promulgating unpopular management message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2"/>
          <p:cNvSpPr>
            <a:spLocks noGrp="1" noChangeArrowheads="1"/>
          </p:cNvSpPr>
          <p:nvPr>
            <p:ph type="title"/>
          </p:nvPr>
        </p:nvSpPr>
        <p:spPr>
          <a:xfrm>
            <a:off x="822325" y="365125"/>
            <a:ext cx="7521575" cy="1006475"/>
          </a:xfrm>
        </p:spPr>
        <p:txBody>
          <a:bodyPr/>
          <a:lstStyle/>
          <a:p>
            <a:pPr marL="112713" indent="-112713"/>
            <a:r>
              <a:rPr lang="en-US" smtClean="0">
                <a:latin typeface="Arial" charset="0"/>
                <a:cs typeface="Arial" charset="0"/>
              </a:rPr>
              <a:t>“Nobody Is Going to See Pictures of You in Your PJs on Your Treadmill”</a:t>
            </a:r>
          </a:p>
        </p:txBody>
      </p:sp>
      <p:sp>
        <p:nvSpPr>
          <p:cNvPr id="39941" name="Footer Placeholder 1"/>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9219" name="Content Placeholder 1"/>
          <p:cNvSpPr>
            <a:spLocks noGrp="1"/>
          </p:cNvSpPr>
          <p:nvPr>
            <p:ph idx="1"/>
          </p:nvPr>
        </p:nvSpPr>
        <p:spPr>
          <a:xfrm>
            <a:off x="822325" y="1600200"/>
            <a:ext cx="7521575" cy="3733800"/>
          </a:xfrm>
        </p:spPr>
        <p:txBody>
          <a:bodyPr/>
          <a:lstStyle/>
          <a:p>
            <a:pPr marL="223838" indent="-223838">
              <a:buFont typeface="Arial" charset="0"/>
              <a:buChar char="•"/>
            </a:pPr>
            <a:r>
              <a:rPr lang="en-US" dirty="0" smtClean="0">
                <a:latin typeface="Arial" charset="0"/>
                <a:cs typeface="Arial" charset="0"/>
              </a:rPr>
              <a:t>PRIDE – patients exercise at home and still have a group experience </a:t>
            </a:r>
          </a:p>
          <a:p>
            <a:pPr marL="223838" indent="-223838">
              <a:buFont typeface="Arial" charset="0"/>
              <a:buChar char="•"/>
            </a:pPr>
            <a:r>
              <a:rPr lang="en-US" dirty="0" smtClean="0">
                <a:latin typeface="Arial" charset="0"/>
                <a:cs typeface="Arial" charset="0"/>
              </a:rPr>
              <a:t>Members’ performance displayed on cell phone</a:t>
            </a:r>
          </a:p>
          <a:p>
            <a:pPr marL="223838" indent="-223838">
              <a:buFont typeface="Arial" charset="0"/>
              <a:buChar char="•"/>
            </a:pPr>
            <a:r>
              <a:rPr lang="en-US" dirty="0" smtClean="0">
                <a:latin typeface="Arial" charset="0"/>
                <a:cs typeface="Arial" charset="0"/>
              </a:rPr>
              <a:t>Will technology support application?</a:t>
            </a:r>
          </a:p>
          <a:p>
            <a:pPr marL="223838" indent="-223838">
              <a:buFont typeface="Arial" charset="0"/>
              <a:buChar char="•"/>
            </a:pPr>
            <a:r>
              <a:rPr lang="en-US" dirty="0" smtClean="0">
                <a:latin typeface="Arial" charset="0"/>
                <a:cs typeface="Arial" charset="0"/>
              </a:rPr>
              <a:t>Will elderly patients use it?</a:t>
            </a:r>
          </a:p>
          <a:p>
            <a:pPr marL="223838" indent="-223838">
              <a:buFont typeface="Arial" charset="0"/>
              <a:buChar char="•"/>
            </a:pPr>
            <a:r>
              <a:rPr lang="en-US" dirty="0" smtClean="0">
                <a:latin typeface="Arial" charset="0"/>
                <a:cs typeface="Arial" charset="0"/>
              </a:rPr>
              <a:t>Will it increase motivation?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822325" y="365125"/>
            <a:ext cx="7521575" cy="1006475"/>
          </a:xfrm>
        </p:spPr>
        <p:txBody>
          <a:bodyPr/>
          <a:lstStyle/>
          <a:p>
            <a:pPr marL="679450" indent="-679450"/>
            <a:r>
              <a:rPr lang="en-US" sz="3000" smtClean="0">
                <a:latin typeface="Arial" charset="0"/>
                <a:cs typeface="Arial" charset="0"/>
              </a:rPr>
              <a:t>Q3: How Does SMIS Increase Social Capital?</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577975"/>
            <a:ext cx="7521575" cy="3451225"/>
          </a:xfrm>
        </p:spPr>
        <p:txBody>
          <a:bodyPr/>
          <a:lstStyle/>
          <a:p>
            <a:pPr marL="0" indent="0" eaLnBrk="0" hangingPunct="0">
              <a:spcBef>
                <a:spcPct val="30000"/>
              </a:spcBef>
              <a:buFont typeface="Arial" pitchFamily="34" charset="0"/>
              <a:buNone/>
              <a:defRPr/>
            </a:pPr>
            <a:r>
              <a:rPr lang="en-US" dirty="0" smtClean="0"/>
              <a:t>Types of business capital</a:t>
            </a:r>
          </a:p>
          <a:p>
            <a:pPr marL="690563" indent="-242888" eaLnBrk="0" hangingPunct="0">
              <a:spcBef>
                <a:spcPct val="30000"/>
              </a:spcBef>
              <a:defRPr/>
            </a:pPr>
            <a:r>
              <a:rPr lang="en-US" dirty="0" smtClean="0"/>
              <a:t>Physical capital – </a:t>
            </a:r>
            <a:r>
              <a:rPr lang="en-US" dirty="0"/>
              <a:t>factories, machines, manufacturing equipment</a:t>
            </a:r>
            <a:endParaRPr lang="en-US" dirty="0" smtClean="0"/>
          </a:p>
          <a:p>
            <a:pPr marL="690563" indent="-225425" eaLnBrk="0" hangingPunct="0">
              <a:spcBef>
                <a:spcPct val="30000"/>
              </a:spcBef>
              <a:defRPr/>
            </a:pPr>
            <a:r>
              <a:rPr lang="en-US" dirty="0" smtClean="0"/>
              <a:t>Human capital – </a:t>
            </a:r>
            <a:r>
              <a:rPr lang="en-US" dirty="0"/>
              <a:t>human knowledge and skills </a:t>
            </a:r>
            <a:endParaRPr lang="en-US" dirty="0" smtClean="0"/>
          </a:p>
          <a:p>
            <a:pPr marL="690563" indent="-225425" eaLnBrk="0" hangingPunct="0">
              <a:spcBef>
                <a:spcPct val="30000"/>
              </a:spcBef>
              <a:defRPr/>
            </a:pPr>
            <a:r>
              <a:rPr lang="en-US" dirty="0" smtClean="0"/>
              <a:t>Social capital – </a:t>
            </a:r>
            <a:r>
              <a:rPr lang="en-US" dirty="0"/>
              <a:t>social relations</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22325" y="365125"/>
            <a:ext cx="7521575" cy="1006475"/>
          </a:xfrm>
        </p:spPr>
        <p:txBody>
          <a:bodyPr/>
          <a:lstStyle/>
          <a:p>
            <a:r>
              <a:rPr lang="en-US" smtClean="0">
                <a:latin typeface="Arial" charset="0"/>
                <a:cs typeface="Arial" charset="0"/>
              </a:rPr>
              <a:t>What Is the Value of Social Capital?</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lstStyle/>
          <a:p>
            <a:pPr marL="584200" indent="-349250">
              <a:buFont typeface="+mj-lt"/>
              <a:buAutoNum type="arabicPeriod"/>
              <a:defRPr/>
            </a:pPr>
            <a:r>
              <a:rPr lang="en-US" dirty="0" smtClean="0"/>
              <a:t>Information</a:t>
            </a:r>
            <a:endParaRPr lang="en-US" dirty="0"/>
          </a:p>
          <a:p>
            <a:pPr marL="584200" indent="-349250">
              <a:buFont typeface="+mj-lt"/>
              <a:buAutoNum type="arabicPeriod"/>
              <a:defRPr/>
            </a:pPr>
            <a:r>
              <a:rPr lang="en-US" dirty="0" smtClean="0"/>
              <a:t>Influence</a:t>
            </a:r>
            <a:endParaRPr lang="en-US" dirty="0"/>
          </a:p>
          <a:p>
            <a:pPr marL="584200" indent="-349250">
              <a:buFont typeface="+mj-lt"/>
              <a:buAutoNum type="arabicPeriod"/>
              <a:defRPr/>
            </a:pPr>
            <a:r>
              <a:rPr lang="en-US" dirty="0" smtClean="0"/>
              <a:t>Social </a:t>
            </a:r>
            <a:r>
              <a:rPr lang="en-US" dirty="0"/>
              <a:t>credentials	</a:t>
            </a:r>
          </a:p>
          <a:p>
            <a:pPr marL="584200" indent="-349250">
              <a:buFont typeface="+mj-lt"/>
              <a:buAutoNum type="arabicPeriod"/>
              <a:defRPr/>
            </a:pPr>
            <a:r>
              <a:rPr lang="en-US" dirty="0" smtClean="0"/>
              <a:t>Personal reinforcement</a:t>
            </a:r>
          </a:p>
          <a:p>
            <a:pPr marL="795338" indent="-222250">
              <a:defRPr/>
            </a:pPr>
            <a:r>
              <a:rPr lang="en-US" dirty="0" smtClean="0">
                <a:latin typeface="Arial" charset="0"/>
              </a:rPr>
              <a:t>Value of social capital </a:t>
            </a:r>
          </a:p>
          <a:p>
            <a:pPr marL="1139825" indent="-344488">
              <a:buFont typeface="Wingdings" pitchFamily="2" charset="2"/>
              <a:buChar char="Ø"/>
              <a:defRPr/>
            </a:pPr>
            <a:r>
              <a:rPr lang="en-US" dirty="0" smtClean="0">
                <a:latin typeface="Arial" charset="0"/>
              </a:rPr>
              <a:t>Number </a:t>
            </a:r>
            <a:r>
              <a:rPr lang="en-US" dirty="0">
                <a:latin typeface="Arial" charset="0"/>
              </a:rPr>
              <a:t>of </a:t>
            </a:r>
            <a:r>
              <a:rPr lang="en-US" dirty="0" smtClean="0">
                <a:latin typeface="Arial" charset="0"/>
              </a:rPr>
              <a:t>relationships, strength </a:t>
            </a:r>
            <a:r>
              <a:rPr lang="en-US" dirty="0">
                <a:latin typeface="Arial" charset="0"/>
              </a:rPr>
              <a:t>of </a:t>
            </a:r>
            <a:r>
              <a:rPr lang="en-US" dirty="0" smtClean="0">
                <a:latin typeface="Arial" charset="0"/>
              </a:rPr>
              <a:t>relationships</a:t>
            </a:r>
            <a:r>
              <a:rPr lang="en-US" dirty="0">
                <a:latin typeface="Arial" charset="0"/>
              </a:rPr>
              <a:t>, and </a:t>
            </a:r>
            <a:r>
              <a:rPr lang="en-US" dirty="0" smtClean="0">
                <a:latin typeface="Arial" charset="0"/>
              </a:rPr>
              <a:t>resources controlled</a:t>
            </a:r>
            <a:endParaRPr lang="en-US"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22325" y="365125"/>
            <a:ext cx="7521575" cy="1006475"/>
          </a:xfrm>
        </p:spPr>
        <p:txBody>
          <a:bodyPr/>
          <a:lstStyle/>
          <a:p>
            <a:r>
              <a:rPr lang="en-US" smtClean="0">
                <a:latin typeface="Arial" charset="0"/>
                <a:cs typeface="Arial" charset="0"/>
              </a:rPr>
              <a:t>How Do Social Networks Add Value to Businesses?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8131" name="Content Placeholder 3"/>
          <p:cNvSpPr>
            <a:spLocks noGrp="1"/>
          </p:cNvSpPr>
          <p:nvPr>
            <p:ph idx="1"/>
          </p:nvPr>
        </p:nvSpPr>
        <p:spPr>
          <a:xfrm>
            <a:off x="822325" y="1752600"/>
            <a:ext cx="7521575" cy="3200400"/>
          </a:xfrm>
        </p:spPr>
        <p:txBody>
          <a:bodyPr/>
          <a:lstStyle/>
          <a:p>
            <a:pPr marL="6350" indent="0">
              <a:buFont typeface="Arial" charset="0"/>
              <a:buNone/>
            </a:pPr>
            <a:r>
              <a:rPr lang="en-US" dirty="0" smtClean="0">
                <a:latin typeface="Arial" charset="0"/>
                <a:cs typeface="Arial" charset="0"/>
              </a:rPr>
              <a:t>Progressive organizations:</a:t>
            </a:r>
          </a:p>
          <a:p>
            <a:pPr marL="793750" lvl="2" indent="-457200"/>
            <a:r>
              <a:rPr lang="en-US" dirty="0" smtClean="0">
                <a:latin typeface="Arial" charset="0"/>
                <a:cs typeface="Arial" charset="0"/>
              </a:rPr>
              <a:t>Maintain a presence on Facebook, LinkedIn, Twitter, and other SN sites. </a:t>
            </a:r>
          </a:p>
          <a:p>
            <a:pPr marL="793750" lvl="2" indent="-457200"/>
            <a:r>
              <a:rPr lang="en-US" dirty="0" smtClean="0">
                <a:latin typeface="Arial" charset="0"/>
                <a:cs typeface="Arial" charset="0"/>
              </a:rPr>
              <a:t>Encourage customers and interested parties to leave comments.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latin typeface="Arial" charset="0"/>
                <a:cs typeface="Arial" charset="0"/>
              </a:rPr>
              <a:t>Using Social Networking to Increase the Number of Relationships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0179" name="Picture 2"/>
          <p:cNvPicPr>
            <a:picLocks noChangeAspect="1" noChangeArrowheads="1"/>
          </p:cNvPicPr>
          <p:nvPr/>
        </p:nvPicPr>
        <p:blipFill>
          <a:blip r:embed="rId3" cstate="print"/>
          <a:srcRect/>
          <a:stretch>
            <a:fillRect/>
          </a:stretch>
        </p:blipFill>
        <p:spPr bwMode="auto">
          <a:xfrm>
            <a:off x="914400" y="1600200"/>
            <a:ext cx="72390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22325" y="365125"/>
            <a:ext cx="7521575" cy="1006475"/>
          </a:xfrm>
        </p:spPr>
        <p:txBody>
          <a:bodyPr/>
          <a:lstStyle/>
          <a:p>
            <a:r>
              <a:rPr lang="en-US" smtClean="0">
                <a:latin typeface="Arial" charset="0"/>
                <a:cs typeface="Arial" charset="0"/>
              </a:rPr>
              <a:t>Using Social Networks to Increase the Strength of Relationships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762000" y="1577975"/>
            <a:ext cx="7521575" cy="3298825"/>
          </a:xfrm>
        </p:spPr>
        <p:txBody>
          <a:bodyPr>
            <a:normAutofit lnSpcReduction="10000"/>
          </a:bodyPr>
          <a:lstStyle/>
          <a:p>
            <a:pPr marL="0" indent="0">
              <a:buFont typeface="Arial" pitchFamily="34" charset="0"/>
              <a:buNone/>
              <a:defRPr/>
            </a:pPr>
            <a:r>
              <a:rPr lang="en-US" dirty="0">
                <a:latin typeface="Helvetica" pitchFamily="34" charset="0"/>
              </a:rPr>
              <a:t>Three </a:t>
            </a:r>
            <a:r>
              <a:rPr lang="en-US" dirty="0" smtClean="0">
                <a:latin typeface="Helvetica" pitchFamily="34" charset="0"/>
              </a:rPr>
              <a:t>ways to increase </a:t>
            </a:r>
            <a:r>
              <a:rPr lang="en-US" dirty="0">
                <a:latin typeface="Helvetica" pitchFamily="34" charset="0"/>
              </a:rPr>
              <a:t>social capital</a:t>
            </a:r>
          </a:p>
          <a:p>
            <a:pPr marL="809625" indent="-352425">
              <a:buFont typeface="+mj-lt"/>
              <a:buAutoNum type="arabicPeriod"/>
              <a:defRPr/>
            </a:pPr>
            <a:r>
              <a:rPr lang="en-US" dirty="0" smtClean="0"/>
              <a:t>Ask them to do you a favor</a:t>
            </a:r>
          </a:p>
          <a:p>
            <a:pPr marL="809625" indent="-352425">
              <a:buFont typeface="+mj-lt"/>
              <a:buAutoNum type="arabicPeriod"/>
              <a:defRPr/>
            </a:pPr>
            <a:r>
              <a:rPr lang="en-US" dirty="0" smtClean="0"/>
              <a:t>Frequent interactions strengthen relationships</a:t>
            </a:r>
          </a:p>
          <a:p>
            <a:pPr marL="809625" indent="-352425">
              <a:buFont typeface="+mj-lt"/>
              <a:buAutoNum type="arabicPeriod"/>
              <a:defRPr/>
            </a:pPr>
            <a:r>
              <a:rPr lang="en-US" dirty="0">
                <a:latin typeface="Helvetica" pitchFamily="34" charset="0"/>
              </a:rPr>
              <a:t>Connect </a:t>
            </a:r>
            <a:r>
              <a:rPr lang="en-US" dirty="0" smtClean="0">
                <a:latin typeface="Helvetica" pitchFamily="34" charset="0"/>
              </a:rPr>
              <a:t>to those with more assets </a:t>
            </a:r>
          </a:p>
          <a:p>
            <a:pPr>
              <a:defRPr/>
            </a:pPr>
            <a:r>
              <a:rPr lang="en-US" b="1" dirty="0" smtClean="0"/>
              <a:t>Social Capital = NumberRelationships x RelationshipStrength x EntityResources</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822325" y="365125"/>
            <a:ext cx="7521575" cy="1006475"/>
          </a:xfrm>
        </p:spPr>
        <p:txBody>
          <a:bodyPr/>
          <a:lstStyle/>
          <a:p>
            <a:r>
              <a:rPr lang="en-US" smtClean="0">
                <a:latin typeface="Arial" charset="0"/>
                <a:cs typeface="Arial" charset="0"/>
              </a:rPr>
              <a:t>InClass Exercise 8: Computing Your Social Capital</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4275" name="Content Placeholder 3"/>
          <p:cNvSpPr>
            <a:spLocks noGrp="1"/>
          </p:cNvSpPr>
          <p:nvPr>
            <p:ph idx="1"/>
          </p:nvPr>
        </p:nvSpPr>
        <p:spPr>
          <a:xfrm>
            <a:off x="822325" y="1828800"/>
            <a:ext cx="7521575" cy="2743200"/>
          </a:xfrm>
        </p:spPr>
        <p:txBody>
          <a:bodyPr/>
          <a:lstStyle/>
          <a:p>
            <a:pPr marL="228600" indent="-228600">
              <a:buFont typeface="Arial" charset="0"/>
              <a:buChar char="•"/>
            </a:pPr>
            <a:r>
              <a:rPr lang="en-US" dirty="0" smtClean="0">
                <a:latin typeface="Arial" charset="0"/>
                <a:cs typeface="Arial" charset="0"/>
              </a:rPr>
              <a:t>Social capital is not an abstract concept. </a:t>
            </a:r>
          </a:p>
          <a:p>
            <a:pPr marL="228600" indent="-228600">
              <a:buFont typeface="Arial" charset="0"/>
              <a:buChar char="•"/>
            </a:pPr>
            <a:r>
              <a:rPr lang="en-US" dirty="0" smtClean="0">
                <a:latin typeface="Arial" charset="0"/>
                <a:cs typeface="Arial" charset="0"/>
              </a:rPr>
              <a:t>It applies to you.</a:t>
            </a:r>
          </a:p>
          <a:p>
            <a:pPr marL="228600" indent="-228600">
              <a:buFont typeface="Arial" charset="0"/>
              <a:buChar char="•"/>
            </a:pPr>
            <a:r>
              <a:rPr lang="en-US" dirty="0" smtClean="0">
                <a:latin typeface="Arial" charset="0"/>
                <a:cs typeface="Arial" charset="0"/>
              </a:rPr>
              <a:t>You and your classmates are accumulating social capital now. </a:t>
            </a:r>
          </a:p>
          <a:p>
            <a:pPr marL="228600" indent="-228600">
              <a:buFont typeface="Arial" charset="0"/>
              <a:buChar char="•"/>
            </a:pPr>
            <a:r>
              <a:rPr lang="en-US" dirty="0" smtClean="0">
                <a:latin typeface="Arial" charset="0"/>
                <a:cs typeface="Arial" charset="0"/>
              </a:rPr>
              <a:t>What is the value of that capital?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09600" y="365125"/>
            <a:ext cx="8001000" cy="1082675"/>
          </a:xfrm>
        </p:spPr>
        <p:txBody>
          <a:bodyPr/>
          <a:lstStyle/>
          <a:p>
            <a:pPr marL="630238" indent="-630238"/>
            <a:r>
              <a:rPr lang="en-US" sz="2800" smtClean="0">
                <a:latin typeface="Arial" charset="0"/>
                <a:cs typeface="Arial" charset="0"/>
              </a:rPr>
              <a:t>Q4: How Can Organizations Manage the Risks of Social Media?</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600200"/>
            <a:ext cx="7788275" cy="3276600"/>
          </a:xfrm>
        </p:spPr>
        <p:txBody>
          <a:bodyPr/>
          <a:lstStyle/>
          <a:p>
            <a:pPr>
              <a:defRPr/>
            </a:pPr>
            <a:r>
              <a:rPr lang="en-US" dirty="0"/>
              <a:t>Managing </a:t>
            </a:r>
            <a:r>
              <a:rPr lang="en-US" dirty="0" smtClean="0"/>
              <a:t>Risk </a:t>
            </a:r>
            <a:r>
              <a:rPr lang="en-US" dirty="0"/>
              <a:t>of </a:t>
            </a:r>
            <a:r>
              <a:rPr lang="en-US" dirty="0" smtClean="0"/>
              <a:t>Employee Communication</a:t>
            </a:r>
          </a:p>
          <a:p>
            <a:pPr>
              <a:defRPr/>
            </a:pPr>
            <a:endParaRPr lang="en-US" dirty="0" smtClean="0"/>
          </a:p>
          <a:p>
            <a:pPr lvl="1">
              <a:defRPr/>
            </a:pPr>
            <a:r>
              <a:rPr lang="en-US" dirty="0" smtClean="0"/>
              <a:t>Three Pillars of Social Organizations</a:t>
            </a:r>
          </a:p>
          <a:p>
            <a:pPr marL="911225" lvl="1" indent="-393700">
              <a:buFont typeface="+mj-lt"/>
              <a:buAutoNum type="arabicPeriod"/>
              <a:defRPr/>
            </a:pPr>
            <a:r>
              <a:rPr lang="en-US" dirty="0" smtClean="0"/>
              <a:t>Disclose</a:t>
            </a:r>
            <a:endParaRPr lang="en-US" dirty="0"/>
          </a:p>
          <a:p>
            <a:pPr marL="911225" lvl="1" indent="-393700">
              <a:buFont typeface="+mj-lt"/>
              <a:buAutoNum type="arabicPeriod"/>
              <a:defRPr/>
            </a:pPr>
            <a:r>
              <a:rPr lang="en-US" dirty="0" smtClean="0"/>
              <a:t>Protect</a:t>
            </a:r>
            <a:endParaRPr lang="en-US" dirty="0"/>
          </a:p>
          <a:p>
            <a:pPr marL="911225" lvl="1" indent="-393700">
              <a:buFont typeface="+mj-lt"/>
              <a:buAutoNum type="arabicPeriod"/>
              <a:defRPr/>
            </a:pPr>
            <a:r>
              <a:rPr lang="en-US" dirty="0" smtClean="0"/>
              <a:t>Use </a:t>
            </a:r>
            <a:r>
              <a:rPr lang="en-US" dirty="0"/>
              <a:t>Common </a:t>
            </a:r>
            <a:r>
              <a:rPr lang="en-US" dirty="0" smtClean="0"/>
              <a:t>Sense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latin typeface="Arial" charset="0"/>
                <a:cs typeface="Arial" charset="0"/>
              </a:rPr>
              <a:t>Intel’s Rules of Social Media Engagement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8371" name="Picture 2"/>
          <p:cNvPicPr>
            <a:picLocks noChangeAspect="1" noChangeArrowheads="1"/>
          </p:cNvPicPr>
          <p:nvPr/>
        </p:nvPicPr>
        <p:blipFill>
          <a:blip r:embed="rId3" cstate="print"/>
          <a:srcRect/>
          <a:stretch>
            <a:fillRect/>
          </a:stretch>
        </p:blipFill>
        <p:spPr bwMode="auto">
          <a:xfrm>
            <a:off x="714375" y="1600200"/>
            <a:ext cx="771525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22325" y="365125"/>
            <a:ext cx="7521575" cy="1006475"/>
          </a:xfrm>
        </p:spPr>
        <p:txBody>
          <a:bodyPr/>
          <a:lstStyle/>
          <a:p>
            <a:r>
              <a:rPr lang="en-US" smtClean="0">
                <a:latin typeface="Arial" charset="0"/>
                <a:cs typeface="Arial" charset="0"/>
              </a:rPr>
              <a:t>Managing the Risk of User-Generated Content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828800"/>
            <a:ext cx="7521575" cy="3124200"/>
          </a:xfrm>
        </p:spPr>
        <p:txBody>
          <a:bodyPr/>
          <a:lstStyle/>
          <a:p>
            <a:pPr marL="0" indent="0">
              <a:buFont typeface="Arial" pitchFamily="34" charset="0"/>
              <a:buNone/>
              <a:defRPr/>
            </a:pPr>
            <a:r>
              <a:rPr lang="en-US" b="1" dirty="0" smtClean="0"/>
              <a:t>Sources of Problems</a:t>
            </a:r>
            <a:endParaRPr lang="en-US" b="1" dirty="0"/>
          </a:p>
          <a:p>
            <a:pPr marL="574675">
              <a:defRPr/>
            </a:pPr>
            <a:r>
              <a:rPr lang="en-US" dirty="0" smtClean="0"/>
              <a:t>Junk </a:t>
            </a:r>
            <a:r>
              <a:rPr lang="en-US" dirty="0"/>
              <a:t>and crackpot contributions</a:t>
            </a:r>
          </a:p>
          <a:p>
            <a:pPr marL="574675">
              <a:defRPr/>
            </a:pPr>
            <a:r>
              <a:rPr lang="en-US" dirty="0" smtClean="0"/>
              <a:t>Inappropriate </a:t>
            </a:r>
            <a:r>
              <a:rPr lang="en-US" dirty="0"/>
              <a:t>content</a:t>
            </a:r>
          </a:p>
          <a:p>
            <a:pPr marL="574675">
              <a:defRPr/>
            </a:pPr>
            <a:r>
              <a:rPr lang="en-US" dirty="0" smtClean="0"/>
              <a:t>Unfavorable </a:t>
            </a:r>
            <a:r>
              <a:rPr lang="en-US" dirty="0"/>
              <a:t>reviews</a:t>
            </a:r>
          </a:p>
          <a:p>
            <a:pPr marL="574675">
              <a:defRPr/>
            </a:pPr>
            <a:r>
              <a:rPr lang="en-US" dirty="0" smtClean="0"/>
              <a:t>Mutinous </a:t>
            </a:r>
            <a:r>
              <a:rPr lang="en-US" dirty="0"/>
              <a:t>movements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22325" y="365125"/>
            <a:ext cx="7521575" cy="1006475"/>
          </a:xfrm>
        </p:spPr>
        <p:txBody>
          <a:bodyPr/>
          <a:lstStyle/>
          <a:p>
            <a:r>
              <a:rPr lang="en-US" smtClean="0">
                <a:latin typeface="Arial" charset="0"/>
                <a:cs typeface="Arial" charset="0"/>
              </a:rPr>
              <a:t>Responding to Social Networking Problems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752600"/>
            <a:ext cx="7521575" cy="2971800"/>
          </a:xfrm>
        </p:spPr>
        <p:txBody>
          <a:bodyPr/>
          <a:lstStyle/>
          <a:p>
            <a:pPr marL="457200">
              <a:defRPr/>
            </a:pPr>
            <a:r>
              <a:rPr lang="en-US" dirty="0" smtClean="0"/>
              <a:t>Leave </a:t>
            </a:r>
            <a:r>
              <a:rPr lang="en-US" dirty="0"/>
              <a:t>it</a:t>
            </a:r>
          </a:p>
          <a:p>
            <a:pPr marL="457200">
              <a:defRPr/>
            </a:pPr>
            <a:r>
              <a:rPr lang="en-US" dirty="0" smtClean="0"/>
              <a:t>Respond </a:t>
            </a:r>
            <a:r>
              <a:rPr lang="en-US" dirty="0"/>
              <a:t>to it</a:t>
            </a:r>
          </a:p>
          <a:p>
            <a:pPr marL="457200">
              <a:defRPr/>
            </a:pPr>
            <a:r>
              <a:rPr lang="en-US" dirty="0" smtClean="0"/>
              <a:t>Delete it</a:t>
            </a:r>
          </a:p>
          <a:p>
            <a:pPr>
              <a:defRPr/>
            </a:pPr>
            <a:endParaRPr lang="en-US" b="1" dirty="0" smtClean="0">
              <a:latin typeface="Helvetica" pitchFamily="34" charset="0"/>
            </a:endParaRPr>
          </a:p>
          <a:p>
            <a:pPr marL="355600" lvl="3">
              <a:defRPr/>
            </a:pPr>
            <a:r>
              <a:rPr lang="en-US" b="1" dirty="0" smtClean="0">
                <a:latin typeface="Helvetica" pitchFamily="34" charset="0"/>
              </a:rPr>
              <a:t>Determine how to deal </a:t>
            </a:r>
            <a:r>
              <a:rPr lang="en-US" b="1" dirty="0">
                <a:latin typeface="Helvetica" pitchFamily="34" charset="0"/>
              </a:rPr>
              <a:t>with problematic content before engaging in social media</a:t>
            </a:r>
            <a:r>
              <a:rPr lang="en-US" b="1" dirty="0" smtClean="0">
                <a:latin typeface="Helvetica" pitchFamily="34" charset="0"/>
              </a:rPr>
              <a:t>.</a:t>
            </a:r>
            <a:endParaRPr lang="en-US" b="1" dirty="0">
              <a:latin typeface="Helvetic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p:txBody>
          <a:bodyPr/>
          <a:lstStyle/>
          <a:p>
            <a:r>
              <a:rPr lang="en-US" smtClean="0">
                <a:latin typeface="Arial" charset="0"/>
                <a:cs typeface="Arial" charset="0"/>
              </a:rPr>
              <a:t>PRIDE Application Prototype </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1267" name="Picture 3"/>
          <p:cNvPicPr>
            <a:picLocks noChangeAspect="1" noChangeArrowheads="1"/>
          </p:cNvPicPr>
          <p:nvPr/>
        </p:nvPicPr>
        <p:blipFill>
          <a:blip r:embed="rId2" cstate="print"/>
          <a:srcRect/>
          <a:stretch>
            <a:fillRect/>
          </a:stretch>
        </p:blipFill>
        <p:spPr bwMode="auto">
          <a:xfrm>
            <a:off x="762000" y="1447800"/>
            <a:ext cx="7583488" cy="38147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2325" y="365125"/>
            <a:ext cx="7521575" cy="1006475"/>
          </a:xfrm>
        </p:spPr>
        <p:txBody>
          <a:bodyPr/>
          <a:lstStyle/>
          <a:p>
            <a:r>
              <a:rPr lang="en-US" smtClean="0">
                <a:latin typeface="Arial" charset="0"/>
                <a:cs typeface="Arial" charset="0"/>
              </a:rPr>
              <a:t>Q5: Where Is Social Media Taking Us?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lstStyle/>
          <a:p>
            <a:pPr marL="280988" indent="-280988" eaLnBrk="0" hangingPunct="0">
              <a:spcBef>
                <a:spcPct val="30000"/>
              </a:spcBef>
              <a:defRPr/>
            </a:pPr>
            <a:r>
              <a:rPr lang="en-US" dirty="0" smtClean="0">
                <a:latin typeface="Arial" charset="0"/>
              </a:rPr>
              <a:t>Vendors lose </a:t>
            </a:r>
            <a:r>
              <a:rPr lang="en-US" dirty="0">
                <a:latin typeface="Arial" charset="0"/>
              </a:rPr>
              <a:t>control of the customer relationships</a:t>
            </a:r>
          </a:p>
          <a:p>
            <a:pPr marL="280988" indent="-280988" eaLnBrk="0" hangingPunct="0">
              <a:spcBef>
                <a:spcPct val="30000"/>
              </a:spcBef>
              <a:defRPr/>
            </a:pPr>
            <a:r>
              <a:rPr lang="en-US" dirty="0"/>
              <a:t>Employees craft own relationships with </a:t>
            </a:r>
            <a:r>
              <a:rPr lang="en-US" dirty="0" smtClean="0"/>
              <a:t>employers</a:t>
            </a:r>
            <a:endParaRPr lang="en-US" dirty="0"/>
          </a:p>
          <a:p>
            <a:pPr marL="280988" indent="-280988" eaLnBrk="0" hangingPunct="0">
              <a:spcBef>
                <a:spcPct val="30000"/>
              </a:spcBef>
              <a:defRPr/>
            </a:pPr>
            <a:r>
              <a:rPr lang="en-US" dirty="0"/>
              <a:t>Employers provide endoskeleton to support work of people on </a:t>
            </a:r>
            <a:r>
              <a:rPr lang="en-US" dirty="0" smtClean="0"/>
              <a:t>exterior</a:t>
            </a:r>
            <a:endParaRPr lang="en-US" dirty="0"/>
          </a:p>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22325" y="365125"/>
            <a:ext cx="7521575" cy="1006475"/>
          </a:xfrm>
        </p:spPr>
        <p:txBody>
          <a:bodyPr/>
          <a:lstStyle/>
          <a:p>
            <a:r>
              <a:rPr lang="en-US" smtClean="0">
                <a:latin typeface="Arial" charset="0"/>
                <a:cs typeface="Arial" charset="0"/>
              </a:rPr>
              <a:t>How Does the Knowledge In This</a:t>
            </a:r>
            <a:br>
              <a:rPr lang="en-US" smtClean="0">
                <a:latin typeface="Arial" charset="0"/>
                <a:cs typeface="Arial" charset="0"/>
              </a:rPr>
            </a:br>
            <a:r>
              <a:rPr lang="en-US" smtClean="0">
                <a:latin typeface="Arial" charset="0"/>
                <a:cs typeface="Arial" charset="0"/>
              </a:rPr>
              <a:t>Chapter Help You?</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425575"/>
            <a:ext cx="7521575" cy="3984625"/>
          </a:xfrm>
        </p:spPr>
        <p:txBody>
          <a:bodyPr/>
          <a:lstStyle/>
          <a:p>
            <a:pPr marL="228600" indent="-228600">
              <a:defRPr/>
            </a:pPr>
            <a:r>
              <a:rPr lang="en-US" dirty="0">
                <a:latin typeface="Arial" charset="0"/>
              </a:rPr>
              <a:t>C</a:t>
            </a:r>
            <a:r>
              <a:rPr lang="en-US" dirty="0" smtClean="0">
                <a:latin typeface="Arial" charset="0"/>
              </a:rPr>
              <a:t>omponents SNIS </a:t>
            </a:r>
            <a:r>
              <a:rPr lang="en-US" dirty="0">
                <a:latin typeface="Arial" charset="0"/>
              </a:rPr>
              <a:t>and </a:t>
            </a:r>
            <a:r>
              <a:rPr lang="en-US" dirty="0" smtClean="0">
                <a:latin typeface="Arial" charset="0"/>
              </a:rPr>
              <a:t> commitment </a:t>
            </a:r>
            <a:r>
              <a:rPr lang="en-US" dirty="0">
                <a:latin typeface="Arial" charset="0"/>
              </a:rPr>
              <a:t>organization </a:t>
            </a:r>
            <a:r>
              <a:rPr lang="en-US" dirty="0" smtClean="0">
                <a:latin typeface="Arial" charset="0"/>
              </a:rPr>
              <a:t>makes</a:t>
            </a:r>
          </a:p>
          <a:p>
            <a:pPr marL="228600" indent="-228600">
              <a:defRPr/>
            </a:pPr>
            <a:r>
              <a:rPr lang="en-US" dirty="0">
                <a:latin typeface="Arial" charset="0"/>
              </a:rPr>
              <a:t>H</a:t>
            </a:r>
            <a:r>
              <a:rPr lang="en-US" dirty="0" smtClean="0">
                <a:latin typeface="Arial" charset="0"/>
              </a:rPr>
              <a:t>ow organizations use SNIS </a:t>
            </a:r>
            <a:r>
              <a:rPr lang="en-US" dirty="0">
                <a:latin typeface="Arial" charset="0"/>
              </a:rPr>
              <a:t>to achieve </a:t>
            </a:r>
            <a:r>
              <a:rPr lang="en-US" dirty="0" smtClean="0">
                <a:latin typeface="Arial" charset="0"/>
              </a:rPr>
              <a:t> strategies across primary </a:t>
            </a:r>
            <a:r>
              <a:rPr lang="en-US" dirty="0">
                <a:latin typeface="Arial" charset="0"/>
              </a:rPr>
              <a:t>value chain </a:t>
            </a:r>
            <a:r>
              <a:rPr lang="en-US" dirty="0" smtClean="0">
                <a:latin typeface="Arial" charset="0"/>
              </a:rPr>
              <a:t>activities</a:t>
            </a:r>
          </a:p>
          <a:p>
            <a:pPr marL="228600" indent="-228600">
              <a:defRPr/>
            </a:pPr>
            <a:r>
              <a:rPr lang="en-US" dirty="0" smtClean="0">
                <a:latin typeface="Arial" charset="0"/>
              </a:rPr>
              <a:t>How SNIS increase </a:t>
            </a:r>
            <a:r>
              <a:rPr lang="en-US" dirty="0">
                <a:latin typeface="Arial" charset="0"/>
              </a:rPr>
              <a:t>social </a:t>
            </a:r>
            <a:r>
              <a:rPr lang="en-US" dirty="0" smtClean="0">
                <a:latin typeface="Arial" charset="0"/>
              </a:rPr>
              <a:t>capital</a:t>
            </a:r>
          </a:p>
          <a:p>
            <a:pPr marL="228600" indent="-228600">
              <a:defRPr/>
            </a:pPr>
            <a:r>
              <a:rPr lang="en-US" dirty="0" smtClean="0">
                <a:latin typeface="Arial" charset="0"/>
              </a:rPr>
              <a:t>How </a:t>
            </a:r>
            <a:r>
              <a:rPr lang="en-US" dirty="0">
                <a:latin typeface="Arial" charset="0"/>
              </a:rPr>
              <a:t>organizations need to manage </a:t>
            </a:r>
            <a:r>
              <a:rPr lang="en-US" dirty="0" smtClean="0">
                <a:latin typeface="Arial" charset="0"/>
              </a:rPr>
              <a:t>SN risk</a:t>
            </a:r>
          </a:p>
          <a:p>
            <a:pPr marL="228600" indent="-228600">
              <a:defRPr/>
            </a:pPr>
            <a:r>
              <a:rPr lang="en-US" dirty="0" smtClean="0">
                <a:latin typeface="Arial" charset="0"/>
              </a:rPr>
              <a:t>SM challenge to you in future</a:t>
            </a:r>
            <a:endParaRPr lang="en-US" dirty="0"/>
          </a:p>
          <a:p>
            <a:pPr marL="457200" indent="-457200">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a:xfrm>
            <a:off x="822325" y="365125"/>
            <a:ext cx="7521575" cy="1006475"/>
          </a:xfrm>
        </p:spPr>
        <p:txBody>
          <a:bodyPr/>
          <a:lstStyle/>
          <a:p>
            <a:r>
              <a:rPr lang="en-US" smtClean="0">
                <a:latin typeface="Arial" charset="0"/>
                <a:cs typeface="Arial" charset="0"/>
              </a:rPr>
              <a:t>Ethics Guide:  Hiding the Truth?</a:t>
            </a:r>
          </a:p>
        </p:txBody>
      </p:sp>
      <p:sp>
        <p:nvSpPr>
          <p:cNvPr id="68612" name="Footer Placeholder 1"/>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66563" name="Content Placeholder 1"/>
          <p:cNvSpPr>
            <a:spLocks noGrp="1"/>
          </p:cNvSpPr>
          <p:nvPr>
            <p:ph idx="1"/>
          </p:nvPr>
        </p:nvSpPr>
        <p:spPr/>
        <p:txBody>
          <a:bodyPr/>
          <a:lstStyle/>
          <a:p>
            <a:pPr marL="280988" indent="-280988">
              <a:buFont typeface="Arial" charset="0"/>
              <a:buChar char="•"/>
            </a:pPr>
            <a:r>
              <a:rPr lang="en-US" smtClean="0">
                <a:latin typeface="Arial" charset="0"/>
                <a:cs typeface="Arial" charset="0"/>
              </a:rPr>
              <a:t>How is social networking different in business than in private life?</a:t>
            </a:r>
          </a:p>
          <a:p>
            <a:pPr marL="280988" indent="-280988">
              <a:buFont typeface="Arial" charset="0"/>
              <a:buChar char="•"/>
            </a:pPr>
            <a:r>
              <a:rPr lang="en-US" smtClean="0">
                <a:latin typeface="Arial" charset="0"/>
                <a:cs typeface="Arial" charset="0"/>
              </a:rPr>
              <a:t> Do the ethics vary between private and business use of social networking?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822325" y="365125"/>
            <a:ext cx="7521575" cy="1006475"/>
          </a:xfrm>
        </p:spPr>
        <p:txBody>
          <a:bodyPr/>
          <a:lstStyle/>
          <a:p>
            <a:r>
              <a:rPr lang="en-US" smtClean="0">
                <a:latin typeface="Arial" charset="0"/>
                <a:cs typeface="Arial" charset="0"/>
              </a:rPr>
              <a:t>Guide: Social Recruiting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lstStyle/>
          <a:p>
            <a:pPr marL="457200" indent="-457200">
              <a:defRPr/>
            </a:pPr>
            <a:r>
              <a:rPr lang="en-US" dirty="0"/>
              <a:t>Employees sharing personal information </a:t>
            </a:r>
            <a:r>
              <a:rPr lang="en-US" dirty="0" smtClean="0"/>
              <a:t>on SN</a:t>
            </a:r>
            <a:endParaRPr lang="en-US" dirty="0"/>
          </a:p>
          <a:p>
            <a:pPr marL="457200" indent="-457200">
              <a:defRPr/>
            </a:pPr>
            <a:r>
              <a:rPr lang="en-US" dirty="0"/>
              <a:t>Technology blurs line between work life and home life</a:t>
            </a:r>
          </a:p>
          <a:p>
            <a:pPr marL="457200" indent="-457200">
              <a:defRPr/>
            </a:pPr>
            <a:r>
              <a:rPr lang="en-US" dirty="0"/>
              <a:t>Work is portable and always on</a:t>
            </a:r>
          </a:p>
          <a:p>
            <a:pPr marL="457200" indent="-457200">
              <a:defRPr/>
            </a:pPr>
            <a:r>
              <a:rPr lang="en-US" dirty="0" smtClean="0"/>
              <a:t>Be </a:t>
            </a:r>
            <a:r>
              <a:rPr lang="en-US" dirty="0"/>
              <a:t>careful about what you say</a:t>
            </a:r>
          </a:p>
          <a:p>
            <a:pPr marL="457200" indent="-457200">
              <a:defRPr/>
            </a:pPr>
            <a:r>
              <a:rPr lang="en-US" dirty="0"/>
              <a:t>Work networks are not social networks</a:t>
            </a:r>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822325" y="365125"/>
            <a:ext cx="7521575" cy="1006475"/>
          </a:xfrm>
        </p:spPr>
        <p:txBody>
          <a:bodyPr/>
          <a:lstStyle/>
          <a:p>
            <a:r>
              <a:rPr lang="en-US" smtClean="0">
                <a:latin typeface="Arial" charset="0"/>
                <a:cs typeface="Arial" charset="0"/>
              </a:rPr>
              <a:t>Guide: Social Recruiting (cont’d )</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normAutofit fontScale="77500" lnSpcReduction="20000"/>
          </a:bodyPr>
          <a:lstStyle/>
          <a:p>
            <a:pPr marL="280988" indent="-280988">
              <a:defRPr/>
            </a:pPr>
            <a:r>
              <a:rPr lang="en-US" dirty="0"/>
              <a:t>U</a:t>
            </a:r>
            <a:r>
              <a:rPr lang="en-US" dirty="0" smtClean="0"/>
              <a:t>se communities to locate prospects</a:t>
            </a:r>
          </a:p>
          <a:p>
            <a:pPr marL="280988" indent="-280988">
              <a:defRPr/>
            </a:pPr>
            <a:r>
              <a:rPr lang="en-US" dirty="0" smtClean="0"/>
              <a:t>Get a sense of candidate to find any potential behavior or attitude problems</a:t>
            </a:r>
          </a:p>
          <a:p>
            <a:pPr marL="280988" indent="-280988">
              <a:defRPr/>
            </a:pPr>
            <a:r>
              <a:rPr lang="en-US" dirty="0" smtClean="0"/>
              <a:t>Exposing protected data </a:t>
            </a:r>
            <a:r>
              <a:rPr lang="en-US" dirty="0"/>
              <a:t>illegal to use for hiring decisions</a:t>
            </a:r>
            <a:endParaRPr lang="en-US" dirty="0" smtClean="0"/>
          </a:p>
          <a:p>
            <a:pPr marL="280988" indent="-280988">
              <a:defRPr/>
            </a:pPr>
            <a:r>
              <a:rPr lang="en-US" dirty="0" smtClean="0">
                <a:latin typeface="Arial" charset="0"/>
              </a:rPr>
              <a:t>Treat every candidate the same</a:t>
            </a:r>
          </a:p>
          <a:p>
            <a:pPr marL="280988" indent="-280988">
              <a:defRPr/>
            </a:pPr>
            <a:r>
              <a:rPr lang="en-US" dirty="0" smtClean="0">
                <a:latin typeface="Arial" charset="0"/>
              </a:rPr>
              <a:t>Join LinkedIn, u</a:t>
            </a:r>
            <a:r>
              <a:rPr lang="en-US" dirty="0" smtClean="0"/>
              <a:t>se Google + circles</a:t>
            </a:r>
          </a:p>
          <a:p>
            <a:pPr marL="280988" indent="-280988">
              <a:defRPr/>
            </a:pPr>
            <a:r>
              <a:rPr lang="en-US" dirty="0" smtClean="0"/>
              <a:t>Keep your personal social data out of any circle that can be publicly accessed</a:t>
            </a:r>
          </a:p>
          <a:p>
            <a:pPr marL="287338" indent="-287338">
              <a:defRPr/>
            </a:pPr>
            <a:r>
              <a:rPr lang="en-US" dirty="0" smtClean="0"/>
              <a:t>Social media is </a:t>
            </a:r>
            <a:r>
              <a:rPr lang="en-US" dirty="0"/>
              <a:t>a double-edged sword</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99332" name="Footer Placeholder 1"/>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6" name="Content Placeholder 1"/>
          <p:cNvSpPr>
            <a:spLocks noGrp="1"/>
          </p:cNvSpPr>
          <p:nvPr>
            <p:ph idx="1"/>
          </p:nvPr>
        </p:nvSpPr>
        <p:spPr>
          <a:xfrm>
            <a:off x="822325" y="1425575"/>
            <a:ext cx="7521575" cy="3603625"/>
          </a:xfrm>
        </p:spPr>
        <p:txBody>
          <a:bodyPr>
            <a:normAutofit lnSpcReduction="10000"/>
          </a:bodyPr>
          <a:lstStyle/>
          <a:p>
            <a:pPr marL="625475" indent="-625475">
              <a:buFont typeface="Arial" pitchFamily="34" charset="0"/>
              <a:buNone/>
              <a:defRPr/>
            </a:pPr>
            <a:r>
              <a:rPr lang="en-US" sz="2600" dirty="0" smtClean="0"/>
              <a:t>Q1: What </a:t>
            </a:r>
            <a:r>
              <a:rPr lang="en-US" sz="2600" dirty="0"/>
              <a:t>is a social media information </a:t>
            </a:r>
            <a:r>
              <a:rPr lang="en-US" sz="2600" dirty="0" smtClean="0"/>
              <a:t>system (SMIS)?</a:t>
            </a:r>
            <a:endParaRPr lang="en-US" sz="2600" dirty="0"/>
          </a:p>
          <a:p>
            <a:pPr marL="625475" indent="-625475">
              <a:buFont typeface="Arial" pitchFamily="34" charset="0"/>
              <a:buNone/>
              <a:defRPr/>
            </a:pPr>
            <a:r>
              <a:rPr lang="en-US" sz="2600" dirty="0" smtClean="0"/>
              <a:t>Q2: How does SMIS </a:t>
            </a:r>
            <a:r>
              <a:rPr lang="en-US" sz="2600" dirty="0"/>
              <a:t>advance organizational strategy?	</a:t>
            </a:r>
          </a:p>
          <a:p>
            <a:pPr marL="625475" indent="-625475">
              <a:buFont typeface="Arial" pitchFamily="34" charset="0"/>
              <a:buNone/>
              <a:defRPr/>
            </a:pPr>
            <a:r>
              <a:rPr lang="en-US" sz="2600" dirty="0" smtClean="0"/>
              <a:t>Q3: How does SMIS </a:t>
            </a:r>
            <a:r>
              <a:rPr lang="en-US" sz="2600" dirty="0"/>
              <a:t>increase social capital?	</a:t>
            </a:r>
            <a:endParaRPr lang="en-US" sz="2600" dirty="0" smtClean="0"/>
          </a:p>
          <a:p>
            <a:pPr marL="625475" indent="-625475">
              <a:buFont typeface="Arial" pitchFamily="34" charset="0"/>
              <a:buNone/>
              <a:defRPr/>
            </a:pPr>
            <a:r>
              <a:rPr lang="en-US" sz="2600" dirty="0" smtClean="0"/>
              <a:t>Q4: How </a:t>
            </a:r>
            <a:r>
              <a:rPr lang="en-US" sz="2600" dirty="0"/>
              <a:t>can organizations manage the risks </a:t>
            </a:r>
            <a:r>
              <a:rPr lang="en-US" sz="2600" dirty="0" smtClean="0"/>
              <a:t>of social </a:t>
            </a:r>
            <a:r>
              <a:rPr lang="en-US" sz="2600" dirty="0"/>
              <a:t>media?</a:t>
            </a:r>
          </a:p>
          <a:p>
            <a:pPr marL="625475" indent="-625475">
              <a:buFont typeface="Arial" pitchFamily="34" charset="0"/>
              <a:buNone/>
              <a:defRPr/>
            </a:pPr>
            <a:r>
              <a:rPr lang="en-US" sz="2600" dirty="0" smtClean="0"/>
              <a:t>Q5: </a:t>
            </a:r>
            <a:r>
              <a:rPr lang="en-US" sz="2600" dirty="0"/>
              <a:t>Where is social media taking us?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title"/>
          </p:nvPr>
        </p:nvSpPr>
        <p:spPr>
          <a:xfrm>
            <a:off x="822325" y="365125"/>
            <a:ext cx="7521575" cy="1006475"/>
          </a:xfrm>
        </p:spPr>
        <p:txBody>
          <a:bodyPr/>
          <a:lstStyle/>
          <a:p>
            <a:pPr marL="2455863" indent="-2455863"/>
            <a:r>
              <a:rPr lang="en-US" smtClean="0">
                <a:latin typeface="Arial" charset="0"/>
                <a:cs typeface="Arial" charset="0"/>
              </a:rPr>
              <a:t>Case Study 8: Sedona Social</a:t>
            </a:r>
          </a:p>
        </p:txBody>
      </p:sp>
      <p:sp>
        <p:nvSpPr>
          <p:cNvPr id="100357" name="Footer Placeholder 1"/>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74755" name="Content Placeholder 1"/>
          <p:cNvSpPr>
            <a:spLocks noGrp="1"/>
          </p:cNvSpPr>
          <p:nvPr>
            <p:ph idx="1"/>
          </p:nvPr>
        </p:nvSpPr>
        <p:spPr/>
        <p:txBody>
          <a:bodyPr/>
          <a:lstStyle/>
          <a:p>
            <a:pPr marL="236538" indent="-236538">
              <a:buFont typeface="Arial" charset="0"/>
              <a:buChar char="•"/>
            </a:pPr>
            <a:r>
              <a:rPr lang="en-US" dirty="0" smtClean="0">
                <a:latin typeface="Arial" charset="0"/>
                <a:cs typeface="Arial" charset="0"/>
              </a:rPr>
              <a:t>Suppose Sedona Chamber of Commerce hired you as manager of community social media</a:t>
            </a:r>
          </a:p>
          <a:p>
            <a:pPr marL="236538" indent="-236538">
              <a:buFont typeface="Arial" charset="0"/>
              <a:buChar char="•"/>
            </a:pPr>
            <a:r>
              <a:rPr lang="en-US" dirty="0" smtClean="0">
                <a:latin typeface="Arial" charset="0"/>
                <a:cs typeface="Arial" charset="0"/>
              </a:rPr>
              <a:t>Want you to provide advice and assistance to local businesses in development of social media sites and manage </a:t>
            </a:r>
            <a:r>
              <a:rPr lang="en-US" dirty="0" err="1" smtClean="0">
                <a:latin typeface="Arial" charset="0"/>
                <a:cs typeface="Arial" charset="0"/>
              </a:rPr>
              <a:t>CoC’s</a:t>
            </a:r>
            <a:r>
              <a:rPr lang="en-US" dirty="0" smtClean="0">
                <a:latin typeface="Arial" charset="0"/>
                <a:cs typeface="Arial" charset="0"/>
              </a:rPr>
              <a:t> social media presence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41988" name="Footer Placeholder 1"/>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2291" name="Content Placeholder 1"/>
          <p:cNvSpPr>
            <a:spLocks noGrp="1"/>
          </p:cNvSpPr>
          <p:nvPr>
            <p:ph idx="1"/>
          </p:nvPr>
        </p:nvSpPr>
        <p:spPr>
          <a:xfrm>
            <a:off x="822325" y="1524000"/>
            <a:ext cx="7712075" cy="3657600"/>
          </a:xfrm>
        </p:spPr>
        <p:txBody>
          <a:bodyPr/>
          <a:lstStyle/>
          <a:p>
            <a:pPr marL="625475" indent="-625475">
              <a:buFont typeface="Arial" charset="0"/>
              <a:buNone/>
            </a:pPr>
            <a:r>
              <a:rPr lang="en-US" sz="2600" smtClean="0">
                <a:latin typeface="Arial" charset="0"/>
                <a:cs typeface="Arial" charset="0"/>
              </a:rPr>
              <a:t>Q1: What is a social media information system (SMIS)?</a:t>
            </a:r>
          </a:p>
          <a:p>
            <a:pPr marL="625475" indent="-625475">
              <a:buFont typeface="Arial" charset="0"/>
              <a:buNone/>
            </a:pPr>
            <a:r>
              <a:rPr lang="en-US" sz="2600" smtClean="0">
                <a:latin typeface="Arial" charset="0"/>
                <a:cs typeface="Arial" charset="0"/>
              </a:rPr>
              <a:t>Q2: How does SMIS advance organizational strategy?	</a:t>
            </a:r>
          </a:p>
          <a:p>
            <a:pPr marL="625475" indent="-625475">
              <a:buFont typeface="Arial" charset="0"/>
              <a:buNone/>
            </a:pPr>
            <a:r>
              <a:rPr lang="en-US" sz="2600" smtClean="0">
                <a:latin typeface="Arial" charset="0"/>
                <a:cs typeface="Arial" charset="0"/>
              </a:rPr>
              <a:t>Q3: How does SMIS increase social capital?	</a:t>
            </a:r>
          </a:p>
          <a:p>
            <a:pPr marL="625475" indent="-625475">
              <a:buFont typeface="Arial" charset="0"/>
              <a:buNone/>
            </a:pPr>
            <a:r>
              <a:rPr lang="en-US" sz="2600" smtClean="0">
                <a:latin typeface="Arial" charset="0"/>
                <a:cs typeface="Arial" charset="0"/>
              </a:rPr>
              <a:t>Q4:	How can organizations manage the risks of social media?</a:t>
            </a:r>
          </a:p>
          <a:p>
            <a:pPr marL="625475" indent="-625475">
              <a:buFont typeface="Arial" charset="0"/>
              <a:buNone/>
            </a:pPr>
            <a:r>
              <a:rPr lang="en-US" sz="2600" smtClean="0">
                <a:latin typeface="Arial" charset="0"/>
                <a:cs typeface="Arial" charset="0"/>
              </a:rPr>
              <a:t>Q5: Where is social media taking 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822325" y="365125"/>
            <a:ext cx="7521575" cy="1006475"/>
          </a:xfrm>
        </p:spPr>
        <p:txBody>
          <a:bodyPr/>
          <a:lstStyle/>
          <a:p>
            <a:pPr marL="800100" indent="-800100"/>
            <a:r>
              <a:rPr lang="en-US" smtClean="0">
                <a:latin typeface="Arial" charset="0"/>
                <a:cs typeface="Arial" charset="0"/>
              </a:rPr>
              <a:t>Q1: What Is a Social Media Information System (SMIS)?</a:t>
            </a:r>
          </a:p>
        </p:txBody>
      </p:sp>
      <p:sp>
        <p:nvSpPr>
          <p:cNvPr id="43012"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3" name="Content Placeholder 2"/>
          <p:cNvSpPr>
            <a:spLocks noGrp="1"/>
          </p:cNvSpPr>
          <p:nvPr>
            <p:ph idx="1"/>
          </p:nvPr>
        </p:nvSpPr>
        <p:spPr>
          <a:xfrm>
            <a:off x="822325" y="1425575"/>
            <a:ext cx="7521575" cy="3832225"/>
          </a:xfrm>
        </p:spPr>
        <p:txBody>
          <a:bodyPr>
            <a:noAutofit/>
          </a:bodyPr>
          <a:lstStyle/>
          <a:p>
            <a:pPr>
              <a:defRPr/>
            </a:pPr>
            <a:r>
              <a:rPr lang="en-US" dirty="0"/>
              <a:t>Social media (SM) </a:t>
            </a:r>
            <a:endParaRPr lang="en-US" dirty="0" smtClean="0"/>
          </a:p>
          <a:p>
            <a:pPr marL="1084262" lvl="2" indent="-457200">
              <a:defRPr/>
            </a:pPr>
            <a:r>
              <a:rPr lang="en-US" dirty="0" smtClean="0"/>
              <a:t>Use of IT </a:t>
            </a:r>
            <a:r>
              <a:rPr lang="en-US" dirty="0"/>
              <a:t>to </a:t>
            </a:r>
            <a:r>
              <a:rPr lang="en-US" dirty="0" smtClean="0"/>
              <a:t>support </a:t>
            </a:r>
            <a:r>
              <a:rPr lang="en-US" dirty="0"/>
              <a:t>sharing </a:t>
            </a:r>
            <a:r>
              <a:rPr lang="en-US" dirty="0" smtClean="0"/>
              <a:t>content </a:t>
            </a:r>
            <a:r>
              <a:rPr lang="en-US" dirty="0"/>
              <a:t>among networks of </a:t>
            </a:r>
            <a:r>
              <a:rPr lang="en-US" dirty="0" smtClean="0"/>
              <a:t>users</a:t>
            </a:r>
            <a:endParaRPr lang="en-US" dirty="0"/>
          </a:p>
          <a:p>
            <a:pPr marL="1074737" lvl="2" indent="-457200">
              <a:defRPr/>
            </a:pPr>
            <a:r>
              <a:rPr lang="en-US" dirty="0"/>
              <a:t>E</a:t>
            </a:r>
            <a:r>
              <a:rPr lang="en-US" dirty="0" smtClean="0"/>
              <a:t>nables </a:t>
            </a:r>
            <a:r>
              <a:rPr lang="en-US" dirty="0"/>
              <a:t>communities, tribes, </a:t>
            </a:r>
            <a:r>
              <a:rPr lang="en-US" dirty="0" smtClean="0"/>
              <a:t>or hives</a:t>
            </a:r>
          </a:p>
          <a:p>
            <a:pPr marL="1084262" lvl="2" indent="-457200">
              <a:defRPr/>
            </a:pPr>
            <a:r>
              <a:rPr lang="en-US" dirty="0"/>
              <a:t>P</a:t>
            </a:r>
            <a:r>
              <a:rPr lang="en-US" dirty="0" smtClean="0"/>
              <a:t>eople </a:t>
            </a:r>
            <a:r>
              <a:rPr lang="en-US" dirty="0"/>
              <a:t>related by a common </a:t>
            </a:r>
            <a:r>
              <a:rPr lang="en-US" dirty="0" smtClean="0"/>
              <a:t>interest</a:t>
            </a:r>
          </a:p>
          <a:p>
            <a:pPr>
              <a:defRPr/>
            </a:pPr>
            <a:r>
              <a:rPr lang="en-US" dirty="0" smtClean="0"/>
              <a:t>Social </a:t>
            </a:r>
            <a:r>
              <a:rPr lang="en-US" dirty="0"/>
              <a:t>media information </a:t>
            </a:r>
            <a:r>
              <a:rPr lang="en-US" dirty="0" smtClean="0"/>
              <a:t>system (SMIS</a:t>
            </a:r>
            <a:r>
              <a:rPr lang="en-US" dirty="0"/>
              <a:t>) </a:t>
            </a:r>
            <a:endParaRPr lang="en-US" dirty="0" smtClean="0"/>
          </a:p>
          <a:p>
            <a:pPr marL="1082675" lvl="2" indent="-503238">
              <a:defRPr/>
            </a:pPr>
            <a:r>
              <a:rPr lang="en-US" dirty="0"/>
              <a:t>S</a:t>
            </a:r>
            <a:r>
              <a:rPr lang="en-US" dirty="0" smtClean="0"/>
              <a:t>upports </a:t>
            </a:r>
            <a:r>
              <a:rPr lang="en-US" dirty="0"/>
              <a:t>sharing of content </a:t>
            </a:r>
            <a:r>
              <a:rPr lang="en-US" dirty="0" smtClean="0"/>
              <a:t>among networks </a:t>
            </a:r>
            <a:r>
              <a:rPr lang="en-US" dirty="0"/>
              <a:t>of </a:t>
            </a:r>
            <a:r>
              <a:rPr lang="en-US" dirty="0" smtClean="0"/>
              <a:t>users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a:xfrm>
            <a:off x="762000" y="381000"/>
            <a:ext cx="7521575" cy="1066800"/>
          </a:xfrm>
        </p:spPr>
        <p:txBody>
          <a:bodyPr/>
          <a:lstStyle/>
          <a:p>
            <a:r>
              <a:rPr lang="en-US" smtClean="0">
                <a:latin typeface="Arial" charset="0"/>
                <a:cs typeface="Arial" charset="0"/>
              </a:rPr>
              <a:t>SMIS: Convergence of Disciplines</a:t>
            </a:r>
          </a:p>
        </p:txBody>
      </p:sp>
      <p:sp>
        <p:nvSpPr>
          <p:cNvPr id="43012"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16387" name="Picture 2"/>
          <p:cNvPicPr>
            <a:picLocks noChangeAspect="1" noChangeArrowheads="1"/>
          </p:cNvPicPr>
          <p:nvPr/>
        </p:nvPicPr>
        <p:blipFill>
          <a:blip r:embed="rId3" cstate="print"/>
          <a:srcRect/>
          <a:stretch>
            <a:fillRect/>
          </a:stretch>
        </p:blipFill>
        <p:spPr bwMode="auto">
          <a:xfrm>
            <a:off x="1371600" y="1600200"/>
            <a:ext cx="6400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latin typeface="Arial" charset="0"/>
                <a:cs typeface="Arial" charset="0"/>
              </a:rPr>
              <a:t>SMIS Organizational Roles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8435" name="Picture 2"/>
          <p:cNvPicPr>
            <a:picLocks noChangeAspect="1" noChangeArrowheads="1"/>
          </p:cNvPicPr>
          <p:nvPr/>
        </p:nvPicPr>
        <p:blipFill>
          <a:blip r:embed="rId3" cstate="print"/>
          <a:srcRect/>
          <a:stretch>
            <a:fillRect/>
          </a:stretch>
        </p:blipFill>
        <p:spPr bwMode="auto">
          <a:xfrm>
            <a:off x="838200" y="1676400"/>
            <a:ext cx="7543800"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22325" y="365125"/>
            <a:ext cx="7483475" cy="1006475"/>
          </a:xfrm>
        </p:spPr>
        <p:txBody>
          <a:bodyPr/>
          <a:lstStyle/>
          <a:p>
            <a:r>
              <a:rPr lang="en-US" smtClean="0">
                <a:latin typeface="Arial" charset="0"/>
                <a:cs typeface="Arial" charset="0"/>
              </a:rPr>
              <a:t>Community/Social Media Site Relationship</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0483" name="Picture 2"/>
          <p:cNvPicPr>
            <a:picLocks noChangeAspect="1" noChangeArrowheads="1"/>
          </p:cNvPicPr>
          <p:nvPr/>
        </p:nvPicPr>
        <p:blipFill>
          <a:blip r:embed="rId3" cstate="print"/>
          <a:srcRect/>
          <a:stretch>
            <a:fillRect/>
          </a:stretch>
        </p:blipFill>
        <p:spPr bwMode="auto">
          <a:xfrm>
            <a:off x="1219200" y="1428750"/>
            <a:ext cx="65532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latin typeface="Arial" charset="0"/>
                <a:cs typeface="Arial" charset="0"/>
              </a:rPr>
              <a:t> Social Media Sponsors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2531" name="Content Placeholder 3"/>
          <p:cNvPicPr>
            <a:picLocks noChangeAspect="1"/>
          </p:cNvPicPr>
          <p:nvPr/>
        </p:nvPicPr>
        <p:blipFill>
          <a:blip r:embed="rId3" cstate="print"/>
          <a:srcRect/>
          <a:stretch>
            <a:fillRect/>
          </a:stretch>
        </p:blipFill>
        <p:spPr bwMode="auto">
          <a:xfrm>
            <a:off x="1673225" y="1804988"/>
            <a:ext cx="5718175" cy="3910012"/>
          </a:xfrm>
          <a:prstGeom prst="rect">
            <a:avLst/>
          </a:prstGeom>
          <a:noFill/>
          <a:ln w="9525">
            <a:solidFill>
              <a:schemeClr val="accent1"/>
            </a:solidFill>
            <a:miter lim="800000"/>
            <a:headEnd/>
            <a:tailEnd/>
          </a:ln>
        </p:spPr>
      </p:pic>
      <p:sp>
        <p:nvSpPr>
          <p:cNvPr id="22532" name="TextBox 3"/>
          <p:cNvSpPr txBox="1">
            <a:spLocks noChangeArrowheads="1"/>
          </p:cNvSpPr>
          <p:nvPr/>
        </p:nvSpPr>
        <p:spPr bwMode="auto">
          <a:xfrm>
            <a:off x="939800" y="1304925"/>
            <a:ext cx="7366000" cy="523875"/>
          </a:xfrm>
          <a:prstGeom prst="rect">
            <a:avLst/>
          </a:prstGeom>
          <a:noFill/>
          <a:ln w="9525">
            <a:noFill/>
            <a:miter lim="800000"/>
            <a:headEnd/>
            <a:tailEnd/>
          </a:ln>
        </p:spPr>
        <p:txBody>
          <a:bodyPr>
            <a:spAutoFit/>
          </a:bodyPr>
          <a:lstStyle/>
          <a:p>
            <a:pPr algn="ctr"/>
            <a:r>
              <a:rPr lang="en-US" sz="2800"/>
              <a:t>Not Casual Commitment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8fe382b948377304034e9f4163aaa8daa5f05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3559</TotalTime>
  <Words>2596</Words>
  <Application>Microsoft Office PowerPoint</Application>
  <PresentationFormat>On-screen Show (4:3)</PresentationFormat>
  <Paragraphs>287</Paragraphs>
  <Slides>37</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Courier New</vt:lpstr>
      <vt:lpstr>Franklin Gothic Book</vt:lpstr>
      <vt:lpstr>Franklin Gothic Medium</vt:lpstr>
      <vt:lpstr>Helvetica</vt:lpstr>
      <vt:lpstr>Verdana</vt:lpstr>
      <vt:lpstr>Wingdings</vt:lpstr>
      <vt:lpstr>EMIS4E</vt:lpstr>
      <vt:lpstr>Chapter 8</vt:lpstr>
      <vt:lpstr>“Nobody Is Going to See Pictures of You in Your PJs on Your Treadmill”</vt:lpstr>
      <vt:lpstr>PRIDE Application Prototype </vt:lpstr>
      <vt:lpstr>Study Questions</vt:lpstr>
      <vt:lpstr>Q1: What Is a Social Media Information System (SMIS)?</vt:lpstr>
      <vt:lpstr>SMIS: Convergence of Disciplines</vt:lpstr>
      <vt:lpstr>SMIS Organizational Roles</vt:lpstr>
      <vt:lpstr>Community/Social Media Site Relationship</vt:lpstr>
      <vt:lpstr> Social Media Sponsors</vt:lpstr>
      <vt:lpstr>Social Media Application Providers</vt:lpstr>
      <vt:lpstr>Components of SMIS</vt:lpstr>
      <vt:lpstr>Q2: How Do SMIS Advance Organizational Strategy?</vt:lpstr>
      <vt:lpstr>Q2: How Do SMIS Advance Organizational Strategy? (cont’d)</vt:lpstr>
      <vt:lpstr>SM in the Value Chain Activities</vt:lpstr>
      <vt:lpstr>Social Media and the Sales and Marketing Activity</vt:lpstr>
      <vt:lpstr>Social Media and Customer Service</vt:lpstr>
      <vt:lpstr>Social Media and Manufacturing and Operations</vt:lpstr>
      <vt:lpstr>McAffee's SLATES Enterprise 2.0 Model</vt:lpstr>
      <vt:lpstr>Social Media and Human Resources</vt:lpstr>
      <vt:lpstr>Q3: How Does SMIS Increase Social Capital?</vt:lpstr>
      <vt:lpstr>What Is the Value of Social Capital?</vt:lpstr>
      <vt:lpstr>How Do Social Networks Add Value to Businesses?</vt:lpstr>
      <vt:lpstr>Using Social Networking to Increase the Number of Relationships</vt:lpstr>
      <vt:lpstr>Using Social Networks to Increase the Strength of Relationships</vt:lpstr>
      <vt:lpstr>InClass Exercise 8: Computing Your Social Capital</vt:lpstr>
      <vt:lpstr>Q4: How Can Organizations Manage the Risks of Social Media?</vt:lpstr>
      <vt:lpstr>Intel’s Rules of Social Media Engagement</vt:lpstr>
      <vt:lpstr>Managing the Risk of User-Generated Content</vt:lpstr>
      <vt:lpstr>Responding to Social Networking Problems</vt:lpstr>
      <vt:lpstr>Q5: Where Is Social Media Taking Us?</vt:lpstr>
      <vt:lpstr>How Does the Knowledge In This Chapter Help You?</vt:lpstr>
      <vt:lpstr>Ethics Guide:  Hiding the Truth?</vt:lpstr>
      <vt:lpstr>Guide: Social Recruiting</vt:lpstr>
      <vt:lpstr>Guide: Social Recruiting (cont’d )</vt:lpstr>
      <vt:lpstr>Active Review</vt:lpstr>
      <vt:lpstr>Case Study 8: Sedona Social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Loy, Steve</dc:creator>
  <cp:lastModifiedBy>Schmidt, Buffie</cp:lastModifiedBy>
  <cp:revision>130</cp:revision>
  <cp:lastPrinted>2011-09-07T02:03:51Z</cp:lastPrinted>
  <dcterms:created xsi:type="dcterms:W3CDTF">2008-01-31T17:24:25Z</dcterms:created>
  <dcterms:modified xsi:type="dcterms:W3CDTF">2013-05-13T20:29:38Z</dcterms:modified>
</cp:coreProperties>
</file>