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1258" r:id="rId1"/>
  </p:sldMasterIdLst>
  <p:notesMasterIdLst>
    <p:notesMasterId r:id="rId41"/>
  </p:notesMasterIdLst>
  <p:handoutMasterIdLst>
    <p:handoutMasterId r:id="rId42"/>
  </p:handoutMasterIdLst>
  <p:sldIdLst>
    <p:sldId id="465" r:id="rId2"/>
    <p:sldId id="348" r:id="rId3"/>
    <p:sldId id="349" r:id="rId4"/>
    <p:sldId id="351" r:id="rId5"/>
    <p:sldId id="509" r:id="rId6"/>
    <p:sldId id="510" r:id="rId7"/>
    <p:sldId id="511" r:id="rId8"/>
    <p:sldId id="512" r:id="rId9"/>
    <p:sldId id="513" r:id="rId10"/>
    <p:sldId id="524" r:id="rId11"/>
    <p:sldId id="443" r:id="rId12"/>
    <p:sldId id="444" r:id="rId13"/>
    <p:sldId id="445" r:id="rId14"/>
    <p:sldId id="515" r:id="rId15"/>
    <p:sldId id="447" r:id="rId16"/>
    <p:sldId id="516" r:id="rId17"/>
    <p:sldId id="392" r:id="rId18"/>
    <p:sldId id="519" r:id="rId19"/>
    <p:sldId id="520" r:id="rId20"/>
    <p:sldId id="521" r:id="rId21"/>
    <p:sldId id="523" r:id="rId22"/>
    <p:sldId id="517" r:id="rId23"/>
    <p:sldId id="525" r:id="rId24"/>
    <p:sldId id="526" r:id="rId25"/>
    <p:sldId id="527" r:id="rId26"/>
    <p:sldId id="528" r:id="rId27"/>
    <p:sldId id="529" r:id="rId28"/>
    <p:sldId id="533" r:id="rId29"/>
    <p:sldId id="530" r:id="rId30"/>
    <p:sldId id="531" r:id="rId31"/>
    <p:sldId id="532" r:id="rId32"/>
    <p:sldId id="427" r:id="rId33"/>
    <p:sldId id="428" r:id="rId34"/>
    <p:sldId id="487" r:id="rId35"/>
    <p:sldId id="534" r:id="rId36"/>
    <p:sldId id="535" r:id="rId37"/>
    <p:sldId id="536" r:id="rId38"/>
    <p:sldId id="537" r:id="rId39"/>
    <p:sldId id="538" r:id="rId40"/>
  </p:sldIdLst>
  <p:sldSz cx="9144000" cy="6858000" type="screen4x3"/>
  <p:notesSz cx="7315200" cy="96012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D7E2"/>
    <a:srgbClr val="42CFE2"/>
    <a:srgbClr val="1DA6B9"/>
    <a:srgbClr val="67D8E7"/>
    <a:srgbClr val="00040C"/>
    <a:srgbClr val="DAEFC3"/>
    <a:srgbClr val="FFE285"/>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65" autoAdjust="0"/>
    <p:restoredTop sz="68394" autoAdjust="0"/>
  </p:normalViewPr>
  <p:slideViewPr>
    <p:cSldViewPr>
      <p:cViewPr varScale="1">
        <p:scale>
          <a:sx n="74" d="100"/>
          <a:sy n="74" d="100"/>
        </p:scale>
        <p:origin x="13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72"/>
    </p:cViewPr>
  </p:sorterViewPr>
  <p:notesViewPr>
    <p:cSldViewPr>
      <p:cViewPr varScale="1">
        <p:scale>
          <a:sx n="49" d="100"/>
          <a:sy n="49" d="100"/>
        </p:scale>
        <p:origin x="-256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eaLnBrk="0" hangingPunct="0">
              <a:defRPr sz="1300">
                <a:latin typeface="Arial" charset="0"/>
                <a:cs typeface="+mn-cs"/>
              </a:defRPr>
            </a:lvl1pPr>
          </a:lstStyle>
          <a:p>
            <a:pPr>
              <a:defRPr/>
            </a:pPr>
            <a:fld id="{716597A7-35CD-4710-903B-25BE5474F380}" type="datetimeFigureOut">
              <a:rPr lang="en-US"/>
              <a:pPr>
                <a:defRPr/>
              </a:pPr>
              <a:t>5/13/2013</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0" hangingPunct="0">
              <a:defRPr sz="13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eaLnBrk="0" hangingPunct="0">
              <a:defRPr sz="1300">
                <a:latin typeface="Arial" charset="0"/>
                <a:cs typeface="+mn-cs"/>
              </a:defRPr>
            </a:lvl1pPr>
          </a:lstStyle>
          <a:p>
            <a:pPr>
              <a:defRPr/>
            </a:pPr>
            <a:fld id="{117474E3-5655-4710-A01B-2F74597C11AF}" type="slidenum">
              <a:rPr lang="en-US"/>
              <a:pPr>
                <a:defRPr/>
              </a:pPr>
              <a:t>‹#›</a:t>
            </a:fld>
            <a:endParaRPr lang="en-US" dirty="0"/>
          </a:p>
        </p:txBody>
      </p:sp>
    </p:spTree>
    <p:extLst>
      <p:ext uri="{BB962C8B-B14F-4D97-AF65-F5344CB8AC3E}">
        <p14:creationId xmlns:p14="http://schemas.microsoft.com/office/powerpoint/2010/main" val="3071404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dirty="0">
                <a:latin typeface="Arial" charset="0"/>
                <a:cs typeface="+mn-cs"/>
              </a:defRPr>
            </a:lvl1pPr>
          </a:lstStyle>
          <a:p>
            <a:pPr>
              <a:defRPr/>
            </a:pPr>
            <a:endParaRPr lang="en-US"/>
          </a:p>
        </p:txBody>
      </p:sp>
      <p:sp>
        <p:nvSpPr>
          <p:cNvPr id="583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dirty="0">
                <a:latin typeface="Arial"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cs typeface="+mn-cs"/>
              </a:defRPr>
            </a:lvl1pPr>
          </a:lstStyle>
          <a:p>
            <a:pPr>
              <a:defRPr/>
            </a:pPr>
            <a:fld id="{F73BEBA7-31A0-44A1-A3D9-14797C0CC9ED}" type="slidenum">
              <a:rPr lang="en-US"/>
              <a:pPr>
                <a:defRPr/>
              </a:pPr>
              <a:t>‹#›</a:t>
            </a:fld>
            <a:endParaRPr lang="en-US" dirty="0"/>
          </a:p>
        </p:txBody>
      </p:sp>
    </p:spTree>
    <p:extLst>
      <p:ext uri="{BB962C8B-B14F-4D97-AF65-F5344CB8AC3E}">
        <p14:creationId xmlns:p14="http://schemas.microsoft.com/office/powerpoint/2010/main" val="1391272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a:ln/>
        </p:spPr>
      </p:sp>
      <p:sp>
        <p:nvSpPr>
          <p:cNvPr id="9218" name="Rectangle 3"/>
          <p:cNvSpPr>
            <a:spLocks noGrp="1"/>
          </p:cNvSpPr>
          <p:nvPr>
            <p:ph type="body" idx="1"/>
          </p:nvPr>
        </p:nvSpPr>
        <p:spPr>
          <a:noFill/>
          <a:ln/>
        </p:spPr>
        <p:txBody>
          <a:bodyPr/>
          <a:lstStyle/>
          <a:p>
            <a:pPr marL="285750" indent="-285750" defTabSz="965200">
              <a:buFontTx/>
              <a:buChar char="•"/>
            </a:pPr>
            <a:r>
              <a:rPr lang="en-US" sz="1300" smtClean="0">
                <a:latin typeface="Helvetica" pitchFamily="34" charset="0"/>
              </a:rPr>
              <a:t>This chapter </a:t>
            </a:r>
            <a:r>
              <a:rPr lang="en-US" smtClean="0">
                <a:latin typeface="Helvetica" pitchFamily="34" charset="0"/>
              </a:rPr>
              <a:t>explores</a:t>
            </a:r>
            <a:r>
              <a:rPr lang="en-US" sz="1300" smtClean="0">
                <a:latin typeface="Helvetica" pitchFamily="34" charset="0"/>
              </a:rPr>
              <a:t> structured processes and information systems within an organization. It extends discussion of business process (Chapter 3) to investigate three types of processes and scope of information systems they use. </a:t>
            </a:r>
          </a:p>
        </p:txBody>
      </p:sp>
    </p:spTree>
    <p:extLst>
      <p:ext uri="{BB962C8B-B14F-4D97-AF65-F5344CB8AC3E}">
        <p14:creationId xmlns:p14="http://schemas.microsoft.com/office/powerpoint/2010/main" val="358648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marL="171450" indent="-171450">
              <a:buFontTx/>
              <a:buChar char="•"/>
            </a:pPr>
            <a:r>
              <a:rPr lang="en-US" dirty="0" smtClean="0">
                <a:latin typeface="Helvetica" pitchFamily="34" charset="0"/>
              </a:rPr>
              <a:t>Marketing sends messages to target market to attract customer prospects. When prospects order, they become customers who need to be supported. Additionally, relationship management processes increase value of existing customers by selling them more products. Over time, organization loses some customers. When this occurs, win-back processes categorize customers according to their value and attempt to win back and turn them into high-value customers.</a:t>
            </a:r>
            <a:endParaRPr lang="en-US" sz="1100" dirty="0" smtClean="0">
              <a:latin typeface="Helvetica" pitchFamily="34" charset="0"/>
            </a:endParaRPr>
          </a:p>
        </p:txBody>
      </p:sp>
      <p:sp>
        <p:nvSpPr>
          <p:cNvPr id="4" name="Slide Number Placeholder 3"/>
          <p:cNvSpPr>
            <a:spLocks noGrp="1"/>
          </p:cNvSpPr>
          <p:nvPr>
            <p:ph type="sldNum" sz="quarter" idx="5"/>
          </p:nvPr>
        </p:nvSpPr>
        <p:spPr/>
        <p:txBody>
          <a:bodyPr/>
          <a:lstStyle/>
          <a:p>
            <a:pPr>
              <a:defRPr/>
            </a:pPr>
            <a:fld id="{59FE3786-850B-48E7-86BE-B4A53C8CB9BF}" type="slidenum">
              <a:rPr lang="en-US" smtClean="0"/>
              <a:pPr>
                <a:defRPr/>
              </a:pPr>
              <a:t>12</a:t>
            </a:fld>
            <a:endParaRPr lang="en-US" dirty="0"/>
          </a:p>
        </p:txBody>
      </p:sp>
    </p:spTree>
    <p:extLst>
      <p:ext uri="{BB962C8B-B14F-4D97-AF65-F5344CB8AC3E}">
        <p14:creationId xmlns:p14="http://schemas.microsoft.com/office/powerpoint/2010/main" val="164474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pPr marL="171450" indent="-171450">
              <a:buFontTx/>
              <a:buChar char="•"/>
            </a:pPr>
            <a:r>
              <a:rPr lang="en-US" dirty="0" smtClean="0">
                <a:latin typeface="Helvetica" pitchFamily="34" charset="0"/>
              </a:rPr>
              <a:t>CRM components exist for each stage of the customer life cycle. All applications process a common customer database. This design eliminates duplicated customer data and removes possibility of inconsistent data. Also means each department knows what has been happening with customer at other departments.</a:t>
            </a:r>
          </a:p>
        </p:txBody>
      </p:sp>
      <p:sp>
        <p:nvSpPr>
          <p:cNvPr id="4" name="Slide Number Placeholder 3"/>
          <p:cNvSpPr>
            <a:spLocks noGrp="1"/>
          </p:cNvSpPr>
          <p:nvPr>
            <p:ph type="sldNum" sz="quarter" idx="5"/>
          </p:nvPr>
        </p:nvSpPr>
        <p:spPr/>
        <p:txBody>
          <a:bodyPr/>
          <a:lstStyle/>
          <a:p>
            <a:pPr>
              <a:defRPr/>
            </a:pPr>
            <a:fld id="{8DFC947A-4B49-408F-B9BB-94614FE859B8}" type="slidenum">
              <a:rPr lang="en-US" smtClean="0"/>
              <a:pPr>
                <a:defRPr/>
              </a:pPr>
              <a:t>13</a:t>
            </a:fld>
            <a:endParaRPr lang="en-US" dirty="0"/>
          </a:p>
        </p:txBody>
      </p:sp>
    </p:spTree>
    <p:extLst>
      <p:ext uri="{BB962C8B-B14F-4D97-AF65-F5344CB8AC3E}">
        <p14:creationId xmlns:p14="http://schemas.microsoft.com/office/powerpoint/2010/main" val="135209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pPr marL="171450" indent="-171450">
              <a:buFontTx/>
              <a:buChar char="•"/>
            </a:pPr>
            <a:r>
              <a:rPr lang="en-US" dirty="0" smtClean="0">
                <a:latin typeface="Helvetica" pitchFamily="34" charset="0"/>
                <a:cs typeface="Arial" charset="0"/>
              </a:rPr>
              <a:t>An ERP is a suite of applications (modules), a database and a set of inherent processes for consolidating business operations into a single, consistent, computing platform. ERP systems are IS based on ERP technology.</a:t>
            </a:r>
          </a:p>
        </p:txBody>
      </p:sp>
      <p:sp>
        <p:nvSpPr>
          <p:cNvPr id="4" name="Slide Number Placeholder 3"/>
          <p:cNvSpPr>
            <a:spLocks noGrp="1"/>
          </p:cNvSpPr>
          <p:nvPr>
            <p:ph type="sldNum" sz="quarter" idx="5"/>
          </p:nvPr>
        </p:nvSpPr>
        <p:spPr/>
        <p:txBody>
          <a:bodyPr/>
          <a:lstStyle/>
          <a:p>
            <a:pPr>
              <a:defRPr/>
            </a:pPr>
            <a:fld id="{3982CE2F-A95D-4B36-BE84-1D3232AB10AD}" type="slidenum">
              <a:rPr lang="en-US" smtClean="0"/>
              <a:pPr>
                <a:defRPr/>
              </a:pPr>
              <a:t>14</a:t>
            </a:fld>
            <a:endParaRPr lang="en-US" dirty="0"/>
          </a:p>
        </p:txBody>
      </p:sp>
    </p:spTree>
    <p:extLst>
      <p:ext uri="{BB962C8B-B14F-4D97-AF65-F5344CB8AC3E}">
        <p14:creationId xmlns:p14="http://schemas.microsoft.com/office/powerpoint/2010/main" val="1967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ERP might not be appropriate for some companies. For them, </a:t>
            </a:r>
            <a:r>
              <a:rPr lang="en-US" b="1" smtClean="0">
                <a:latin typeface="Helvetica" pitchFamily="34" charset="0"/>
              </a:rPr>
              <a:t>enterprise application integration (EAI) </a:t>
            </a:r>
            <a:r>
              <a:rPr lang="en-US" smtClean="0">
                <a:latin typeface="Helvetica" pitchFamily="34" charset="0"/>
              </a:rPr>
              <a:t>can help solve silo problems. EAI is a suite of software applications that integrates existing systems by providing layers of software that connect applications. </a:t>
            </a:r>
            <a:endParaRPr lang="en-US" sz="1100" smtClean="0"/>
          </a:p>
        </p:txBody>
      </p:sp>
      <p:sp>
        <p:nvSpPr>
          <p:cNvPr id="4" name="Slide Number Placeholder 3"/>
          <p:cNvSpPr>
            <a:spLocks noGrp="1"/>
          </p:cNvSpPr>
          <p:nvPr>
            <p:ph type="sldNum" sz="quarter" idx="5"/>
          </p:nvPr>
        </p:nvSpPr>
        <p:spPr/>
        <p:txBody>
          <a:bodyPr/>
          <a:lstStyle/>
          <a:p>
            <a:pPr>
              <a:defRPr/>
            </a:pPr>
            <a:fld id="{D8D4A3BD-0B64-479A-9DF1-A0187BFFA3C6}" type="slidenum">
              <a:rPr lang="en-US" smtClean="0"/>
              <a:pPr>
                <a:defRPr/>
              </a:pPr>
              <a:t>15</a:t>
            </a:fld>
            <a:endParaRPr lang="en-US" dirty="0"/>
          </a:p>
        </p:txBody>
      </p:sp>
    </p:spTree>
    <p:extLst>
      <p:ext uri="{BB962C8B-B14F-4D97-AF65-F5344CB8AC3E}">
        <p14:creationId xmlns:p14="http://schemas.microsoft.com/office/powerpoint/2010/main" val="41829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pPr marL="171450" indent="-171450">
              <a:buFontTx/>
              <a:buChar char="•"/>
            </a:pPr>
            <a:r>
              <a:rPr lang="en-US" smtClean="0"/>
              <a:t>ERP might not be appropriate for some companies. For them, enterprise application integration (EAI) can help solve silo problems. EAI is a suite of software applications that integrates existing systems by providing layers of software that connect applications. </a:t>
            </a:r>
          </a:p>
          <a:p>
            <a:pPr marL="171450" indent="-171450">
              <a:buFontTx/>
              <a:buChar char="•"/>
            </a:pPr>
            <a:r>
              <a:rPr lang="en-US" smtClean="0">
                <a:latin typeface="Helvetica" pitchFamily="34" charset="0"/>
              </a:rPr>
              <a:t>Although there is no centralized database, EAI software keeps files of metadata that describe where data are located. Users can access the EAI system to find needed data. In some cases, EAI system provides services to create a “virtual integrated database”. EAI enables organizations to use existing silo applications while eliminating many of the serious problems of isolated systems.</a:t>
            </a:r>
            <a:endParaRPr lang="en-US" smtClean="0"/>
          </a:p>
          <a:p>
            <a:pPr marL="171450" indent="-171450">
              <a:buFontTx/>
              <a:buChar char="•"/>
            </a:pPr>
            <a:endParaRPr lang="en-US" smtClean="0"/>
          </a:p>
        </p:txBody>
      </p:sp>
      <p:sp>
        <p:nvSpPr>
          <p:cNvPr id="4" name="Slide Number Placeholder 3"/>
          <p:cNvSpPr>
            <a:spLocks noGrp="1"/>
          </p:cNvSpPr>
          <p:nvPr>
            <p:ph type="sldNum" sz="quarter" idx="5"/>
          </p:nvPr>
        </p:nvSpPr>
        <p:spPr/>
        <p:txBody>
          <a:bodyPr/>
          <a:lstStyle/>
          <a:p>
            <a:pPr>
              <a:defRPr/>
            </a:pPr>
            <a:fld id="{A3A4B741-AC67-4162-BF54-B7DDA7901E2A}" type="slidenum">
              <a:rPr lang="en-US" smtClean="0"/>
              <a:pPr>
                <a:defRPr/>
              </a:pPr>
              <a:t>16</a:t>
            </a:fld>
            <a:endParaRPr lang="en-US" dirty="0"/>
          </a:p>
        </p:txBody>
      </p:sp>
    </p:spTree>
    <p:extLst>
      <p:ext uri="{BB962C8B-B14F-4D97-AF65-F5344CB8AC3E}">
        <p14:creationId xmlns:p14="http://schemas.microsoft.com/office/powerpoint/2010/main" val="1917560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182880">
              <a:buFont typeface="Arial" pitchFamily="34" charset="0"/>
              <a:buNone/>
              <a:defRPr/>
            </a:pPr>
            <a:r>
              <a:rPr lang="en-US" dirty="0" smtClean="0">
                <a:latin typeface="Helvetica" pitchFamily="34" charset="0"/>
              </a:rPr>
              <a:t>With no single department manager in charge, implementation </a:t>
            </a:r>
            <a:r>
              <a:rPr lang="en-US" dirty="0">
                <a:latin typeface="Helvetica" pitchFamily="34" charset="0"/>
              </a:rPr>
              <a:t>is a collaborative </a:t>
            </a:r>
            <a:r>
              <a:rPr lang="en-US" dirty="0" smtClean="0">
                <a:latin typeface="Helvetica" pitchFamily="34" charset="0"/>
              </a:rPr>
              <a:t>effort with committees and steering groups.</a:t>
            </a:r>
          </a:p>
          <a:p>
            <a:pPr marL="181240" indent="-181240">
              <a:buFont typeface="Arial" pitchFamily="34" charset="0"/>
              <a:buChar char="•"/>
              <a:defRPr/>
            </a:pPr>
            <a:r>
              <a:rPr lang="en-US" dirty="0" smtClean="0">
                <a:latin typeface="Helvetica" pitchFamily="34" charset="0"/>
              </a:rPr>
              <a:t>Organization must identify </a:t>
            </a:r>
            <a:r>
              <a:rPr lang="en-US" dirty="0">
                <a:latin typeface="Helvetica" pitchFamily="34" charset="0"/>
              </a:rPr>
              <a:t>gaps and </a:t>
            </a:r>
            <a:r>
              <a:rPr lang="en-US" dirty="0" smtClean="0">
                <a:latin typeface="Helvetica" pitchFamily="34" charset="0"/>
              </a:rPr>
              <a:t>decide </a:t>
            </a:r>
            <a:r>
              <a:rPr lang="en-US" dirty="0">
                <a:latin typeface="Helvetica" pitchFamily="34" charset="0"/>
              </a:rPr>
              <a:t>what to do with them.</a:t>
            </a:r>
          </a:p>
          <a:p>
            <a:pPr marL="181240" indent="-181240">
              <a:buFont typeface="Arial" pitchFamily="34" charset="0"/>
              <a:buChar char="•"/>
              <a:defRPr/>
            </a:pPr>
            <a:r>
              <a:rPr lang="en-US" dirty="0" smtClean="0">
                <a:latin typeface="Helvetica" pitchFamily="34" charset="0"/>
              </a:rPr>
              <a:t>Must change </a:t>
            </a:r>
            <a:r>
              <a:rPr lang="en-US" dirty="0">
                <a:latin typeface="Helvetica" pitchFamily="34" charset="0"/>
              </a:rPr>
              <a:t>from using isolated departmental systems to </a:t>
            </a:r>
            <a:r>
              <a:rPr lang="en-US" dirty="0" smtClean="0">
                <a:latin typeface="Helvetica" pitchFamily="34" charset="0"/>
              </a:rPr>
              <a:t>using </a:t>
            </a:r>
            <a:r>
              <a:rPr lang="en-US" dirty="0">
                <a:latin typeface="Helvetica" pitchFamily="34" charset="0"/>
              </a:rPr>
              <a:t>new enterprise system, while continuing to run the business.</a:t>
            </a:r>
          </a:p>
          <a:p>
            <a:pPr marL="181240" indent="-181240">
              <a:buFont typeface="Arial" pitchFamily="34" charset="0"/>
              <a:buChar char="•"/>
              <a:defRPr/>
            </a:pPr>
            <a:r>
              <a:rPr lang="en-US" dirty="0">
                <a:latin typeface="Helvetica" pitchFamily="34" charset="0"/>
              </a:rPr>
              <a:t>Managing resistance to </a:t>
            </a:r>
            <a:r>
              <a:rPr lang="en-US" dirty="0" smtClean="0">
                <a:latin typeface="Helvetica" pitchFamily="34" charset="0"/>
              </a:rPr>
              <a:t>change occurs because change </a:t>
            </a:r>
            <a:r>
              <a:rPr lang="en-US" dirty="0">
                <a:latin typeface="Helvetica" pitchFamily="34" charset="0"/>
              </a:rPr>
              <a:t>requires effort and it engenders fear. Considerable research and literature exists about </a:t>
            </a:r>
            <a:r>
              <a:rPr lang="en-US" dirty="0" smtClean="0">
                <a:latin typeface="Helvetica" pitchFamily="34" charset="0"/>
              </a:rPr>
              <a:t>reasons </a:t>
            </a:r>
            <a:r>
              <a:rPr lang="en-US" dirty="0">
                <a:latin typeface="Helvetica" pitchFamily="34" charset="0"/>
              </a:rPr>
              <a:t>for change resistance and how organizations can deal with it.</a:t>
            </a:r>
          </a:p>
          <a:p>
            <a:pPr marL="386645" indent="-181240">
              <a:buFont typeface="Arial" pitchFamily="34" charset="0"/>
              <a:buChar char="–"/>
              <a:defRPr/>
            </a:pPr>
            <a:r>
              <a:rPr lang="en-US" dirty="0">
                <a:latin typeface="Helvetica" pitchFamily="34" charset="0"/>
              </a:rPr>
              <a:t>Senior-level management needs to communicate the need </a:t>
            </a:r>
            <a:r>
              <a:rPr lang="en-US" dirty="0" smtClean="0">
                <a:latin typeface="Helvetica" pitchFamily="34" charset="0"/>
              </a:rPr>
              <a:t>for change </a:t>
            </a:r>
            <a:r>
              <a:rPr lang="en-US" dirty="0">
                <a:latin typeface="Helvetica" pitchFamily="34" charset="0"/>
              </a:rPr>
              <a:t>throughout the </a:t>
            </a:r>
            <a:r>
              <a:rPr lang="en-US" dirty="0" smtClean="0">
                <a:latin typeface="Helvetica" pitchFamily="34" charset="0"/>
              </a:rPr>
              <a:t>entire transition </a:t>
            </a:r>
            <a:r>
              <a:rPr lang="en-US" dirty="0">
                <a:latin typeface="Helvetica" pitchFamily="34" charset="0"/>
              </a:rPr>
              <a:t>process. </a:t>
            </a:r>
          </a:p>
          <a:p>
            <a:pPr marL="386645" indent="-181240">
              <a:buFont typeface="Arial" pitchFamily="34" charset="0"/>
              <a:buChar char="–"/>
              <a:defRPr/>
            </a:pPr>
            <a:r>
              <a:rPr lang="en-US" dirty="0">
                <a:latin typeface="Helvetica" pitchFamily="34" charset="0"/>
              </a:rPr>
              <a:t>Employees fear change because it threatens </a:t>
            </a:r>
            <a:r>
              <a:rPr lang="en-US" b="1" dirty="0">
                <a:latin typeface="Helvetica" pitchFamily="34" charset="0"/>
              </a:rPr>
              <a:t>self-efficacy</a:t>
            </a:r>
            <a:r>
              <a:rPr lang="en-US" dirty="0">
                <a:latin typeface="Helvetica" pitchFamily="34" charset="0"/>
              </a:rPr>
              <a:t>.</a:t>
            </a:r>
          </a:p>
          <a:p>
            <a:pPr marL="386645" indent="-181240">
              <a:buFont typeface="Arial" pitchFamily="34" charset="0"/>
              <a:buChar char="–"/>
              <a:defRPr/>
            </a:pPr>
            <a:r>
              <a:rPr lang="en-US" dirty="0">
                <a:latin typeface="Helvetica" pitchFamily="34" charset="0"/>
              </a:rPr>
              <a:t>Employees may need to be given extra inducement to change to the new system.</a:t>
            </a:r>
          </a:p>
        </p:txBody>
      </p:sp>
      <p:sp>
        <p:nvSpPr>
          <p:cNvPr id="4" name="Slide Number Placeholder 3"/>
          <p:cNvSpPr>
            <a:spLocks noGrp="1"/>
          </p:cNvSpPr>
          <p:nvPr>
            <p:ph type="sldNum" sz="quarter" idx="5"/>
          </p:nvPr>
        </p:nvSpPr>
        <p:spPr/>
        <p:txBody>
          <a:bodyPr/>
          <a:lstStyle/>
          <a:p>
            <a:pPr>
              <a:defRPr/>
            </a:pPr>
            <a:fld id="{A63ED5EB-28E4-48F8-928D-8A20114ED1CC}" type="slidenum">
              <a:rPr lang="en-US" smtClean="0"/>
              <a:pPr>
                <a:defRPr/>
              </a:pPr>
              <a:t>17</a:t>
            </a:fld>
            <a:endParaRPr lang="en-US" dirty="0"/>
          </a:p>
        </p:txBody>
      </p:sp>
    </p:spTree>
    <p:extLst>
      <p:ext uri="{BB962C8B-B14F-4D97-AF65-F5344CB8AC3E}">
        <p14:creationId xmlns:p14="http://schemas.microsoft.com/office/powerpoint/2010/main" val="3416765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marL="171450" indent="-171450">
              <a:buFontTx/>
              <a:buChar char="•"/>
            </a:pPr>
            <a:r>
              <a:rPr lang="en-US" dirty="0" smtClean="0"/>
              <a:t>This exercise is designed to give students a sense of the challenges involved when choosing a CRM product. Form teams, have teams use the Web to address the exercise.</a:t>
            </a:r>
          </a:p>
        </p:txBody>
      </p:sp>
      <p:sp>
        <p:nvSpPr>
          <p:cNvPr id="4" name="Slide Number Placeholder 3"/>
          <p:cNvSpPr>
            <a:spLocks noGrp="1"/>
          </p:cNvSpPr>
          <p:nvPr>
            <p:ph type="sldNum" sz="quarter" idx="5"/>
          </p:nvPr>
        </p:nvSpPr>
        <p:spPr/>
        <p:txBody>
          <a:bodyPr/>
          <a:lstStyle/>
          <a:p>
            <a:pPr>
              <a:defRPr/>
            </a:pPr>
            <a:fld id="{151B232A-B41D-4B84-B6BC-3A8404580D21}" type="slidenum">
              <a:rPr lang="en-US" smtClean="0"/>
              <a:pPr>
                <a:defRPr/>
              </a:pPr>
              <a:t>18</a:t>
            </a:fld>
            <a:endParaRPr lang="en-US" dirty="0"/>
          </a:p>
        </p:txBody>
      </p:sp>
    </p:spTree>
    <p:extLst>
      <p:ext uri="{BB962C8B-B14F-4D97-AF65-F5344CB8AC3E}">
        <p14:creationId xmlns:p14="http://schemas.microsoft.com/office/powerpoint/2010/main" val="1076160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pPr marL="171450" indent="-171450">
              <a:buFontTx/>
              <a:buChar char="•"/>
            </a:pPr>
            <a:r>
              <a:rPr lang="en-US" dirty="0" smtClean="0"/>
              <a:t>Salesforce.com and Sugar are CRM products that are intended for use by larger organizations than Act! and </a:t>
            </a:r>
            <a:r>
              <a:rPr lang="en-US" dirty="0" err="1" smtClean="0"/>
              <a:t>GoldMine</a:t>
            </a:r>
            <a:r>
              <a:rPr lang="en-US" dirty="0" smtClean="0"/>
              <a:t>.</a:t>
            </a:r>
          </a:p>
        </p:txBody>
      </p:sp>
      <p:sp>
        <p:nvSpPr>
          <p:cNvPr id="4" name="Slide Number Placeholder 3"/>
          <p:cNvSpPr>
            <a:spLocks noGrp="1"/>
          </p:cNvSpPr>
          <p:nvPr>
            <p:ph type="sldNum" sz="quarter" idx="5"/>
          </p:nvPr>
        </p:nvSpPr>
        <p:spPr/>
        <p:txBody>
          <a:bodyPr/>
          <a:lstStyle/>
          <a:p>
            <a:pPr>
              <a:defRPr/>
            </a:pPr>
            <a:fld id="{8CB8CB01-858C-4F96-A82D-FBFCFA89F01B}" type="slidenum">
              <a:rPr lang="en-US" smtClean="0"/>
              <a:pPr>
                <a:defRPr/>
              </a:pPr>
              <a:t>19</a:t>
            </a:fld>
            <a:endParaRPr lang="en-US" dirty="0"/>
          </a:p>
        </p:txBody>
      </p:sp>
    </p:spTree>
    <p:extLst>
      <p:ext uri="{BB962C8B-B14F-4D97-AF65-F5344CB8AC3E}">
        <p14:creationId xmlns:p14="http://schemas.microsoft.com/office/powerpoint/2010/main" val="5907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82DC913-2013-49BA-B22C-635548B5B986}" type="slidenum">
              <a:rPr lang="en-US" smtClean="0"/>
              <a:pPr>
                <a:defRPr/>
              </a:pPr>
              <a:t>20</a:t>
            </a:fld>
            <a:endParaRPr lang="en-US" dirty="0"/>
          </a:p>
        </p:txBody>
      </p:sp>
    </p:spTree>
    <p:extLst>
      <p:ext uri="{BB962C8B-B14F-4D97-AF65-F5344CB8AC3E}">
        <p14:creationId xmlns:p14="http://schemas.microsoft.com/office/powerpoint/2010/main" val="379127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pPr marL="171450" indent="-171450">
              <a:buFontTx/>
              <a:buChar char="•"/>
            </a:pPr>
            <a:r>
              <a:rPr lang="en-US" smtClean="0"/>
              <a:t>Isolation of data causes problems. Doctors would like to have reports on exercise data stored on patient devices and in health clubs. Patients would like to have prescription data from their providers as well as exercise data from their health clubs. Health clubs would like to have exercise prescriptions and home workout data to integrate with data they have.</a:t>
            </a:r>
          </a:p>
        </p:txBody>
      </p:sp>
      <p:sp>
        <p:nvSpPr>
          <p:cNvPr id="4" name="Slide Number Placeholder 3"/>
          <p:cNvSpPr>
            <a:spLocks noGrp="1"/>
          </p:cNvSpPr>
          <p:nvPr>
            <p:ph type="sldNum" sz="quarter" idx="5"/>
          </p:nvPr>
        </p:nvSpPr>
        <p:spPr/>
        <p:txBody>
          <a:bodyPr/>
          <a:lstStyle/>
          <a:p>
            <a:pPr>
              <a:defRPr/>
            </a:pPr>
            <a:fld id="{D8A4549B-FAE0-416D-8EB7-FE4B2B7EE1F7}" type="slidenum">
              <a:rPr lang="en-US" smtClean="0"/>
              <a:pPr>
                <a:defRPr/>
              </a:pPr>
              <a:t>22</a:t>
            </a:fld>
            <a:endParaRPr lang="en-US" dirty="0"/>
          </a:p>
        </p:txBody>
      </p:sp>
    </p:spTree>
    <p:extLst>
      <p:ext uri="{BB962C8B-B14F-4D97-AF65-F5344CB8AC3E}">
        <p14:creationId xmlns:p14="http://schemas.microsoft.com/office/powerpoint/2010/main" val="409816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BA0911DD-4503-4F3D-8F68-E1E8B0DC0DD6}" type="slidenum">
              <a:rPr lang="en-US" smtClean="0"/>
              <a:pPr>
                <a:defRPr/>
              </a:pPr>
              <a:t>2</a:t>
            </a:fld>
            <a:endParaRPr lang="en-US" dirty="0" smtClean="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marL="171450" indent="-171450" eaLnBrk="1" hangingPunct="1">
              <a:buFontTx/>
              <a:buChar char="•"/>
            </a:pPr>
            <a:r>
              <a:rPr lang="en-US" smtClean="0">
                <a:latin typeface="Helvetica" pitchFamily="34" charset="0"/>
              </a:rPr>
              <a:t>A cardiac surgeon, Dr. Romero Flores, is driving to develop a prototype of the health care and patient portion of the PRIDE system. He is focused on a prototype to learn whether patients will achieve expected benefits. Once they have answered those questions, they will determine how to proceed to an operational system that involves other organizations.</a:t>
            </a:r>
          </a:p>
        </p:txBody>
      </p:sp>
    </p:spTree>
    <p:extLst>
      <p:ext uri="{BB962C8B-B14F-4D97-AF65-F5344CB8AC3E}">
        <p14:creationId xmlns:p14="http://schemas.microsoft.com/office/powerpoint/2010/main" val="1714063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pPr marL="171450" indent="-171450">
              <a:buFontTx/>
              <a:buChar char="•"/>
            </a:pPr>
            <a:r>
              <a:rPr lang="en-US" dirty="0" smtClean="0"/>
              <a:t>PRIDE is a </a:t>
            </a:r>
            <a:r>
              <a:rPr lang="en-US" b="1" dirty="0" smtClean="0"/>
              <a:t>distributed system </a:t>
            </a:r>
            <a:r>
              <a:rPr lang="en-US" dirty="0" smtClean="0"/>
              <a:t>because processing is distributed across multiple computing devices. Standards such as http, https, html5, CSS3, JavaScript, and others enable programs on varied and disparate devices to flexibly communicate with cloud servers and database, and, indirectly communicate with each other.</a:t>
            </a:r>
          </a:p>
        </p:txBody>
      </p:sp>
      <p:sp>
        <p:nvSpPr>
          <p:cNvPr id="4" name="Slide Number Placeholder 3"/>
          <p:cNvSpPr>
            <a:spLocks noGrp="1"/>
          </p:cNvSpPr>
          <p:nvPr>
            <p:ph type="sldNum" sz="quarter" idx="5"/>
          </p:nvPr>
        </p:nvSpPr>
        <p:spPr/>
        <p:txBody>
          <a:bodyPr/>
          <a:lstStyle/>
          <a:p>
            <a:pPr>
              <a:defRPr/>
            </a:pPr>
            <a:fld id="{9BEBCFC8-4896-40C0-85B9-A59EE93A74D1}" type="slidenum">
              <a:rPr lang="en-US" smtClean="0"/>
              <a:pPr>
                <a:defRPr/>
              </a:pPr>
              <a:t>23</a:t>
            </a:fld>
            <a:endParaRPr lang="en-US" dirty="0"/>
          </a:p>
        </p:txBody>
      </p:sp>
    </p:spTree>
    <p:extLst>
      <p:ext uri="{BB962C8B-B14F-4D97-AF65-F5344CB8AC3E}">
        <p14:creationId xmlns:p14="http://schemas.microsoft.com/office/powerpoint/2010/main" val="1119781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r>
              <a:rPr lang="en-US" smtClean="0"/>
              <a:t>GOALS</a:t>
            </a:r>
          </a:p>
          <a:p>
            <a:pPr marL="685800" lvl="1" indent="-228600">
              <a:spcBef>
                <a:spcPct val="0"/>
              </a:spcBef>
              <a:buFont typeface="Calibri" pitchFamily="34" charset="0"/>
              <a:buAutoNum type="arabicPeriod"/>
            </a:pPr>
            <a:r>
              <a:rPr lang="en-US" smtClean="0"/>
              <a:t>Understand how business pressures motivate people to act unethically and sometimes illegally.</a:t>
            </a:r>
          </a:p>
          <a:p>
            <a:pPr marL="685800" lvl="1" indent="-228600">
              <a:spcBef>
                <a:spcPct val="0"/>
              </a:spcBef>
              <a:buFont typeface="Calibri" pitchFamily="34" charset="0"/>
              <a:buAutoNum type="arabicPeriod"/>
            </a:pPr>
            <a:r>
              <a:rPr lang="en-US" smtClean="0"/>
              <a:t>Discuss ethical principles among three different aggressive sales techniques.</a:t>
            </a:r>
          </a:p>
          <a:p>
            <a:pPr marL="685800" lvl="1" indent="-228600">
              <a:spcBef>
                <a:spcPct val="0"/>
              </a:spcBef>
              <a:buFont typeface="Calibri" pitchFamily="34" charset="0"/>
              <a:buAutoNum type="arabicPeriod"/>
            </a:pPr>
            <a:r>
              <a:rPr lang="en-US" smtClean="0"/>
              <a:t>Illustrate how deception in the use of an interdepartmental information system may cause unintended consequences.</a:t>
            </a:r>
          </a:p>
        </p:txBody>
      </p:sp>
      <p:sp>
        <p:nvSpPr>
          <p:cNvPr id="4" name="Slide Number Placeholder 3"/>
          <p:cNvSpPr>
            <a:spLocks noGrp="1"/>
          </p:cNvSpPr>
          <p:nvPr>
            <p:ph type="sldNum" sz="quarter" idx="5"/>
          </p:nvPr>
        </p:nvSpPr>
        <p:spPr/>
        <p:txBody>
          <a:bodyPr/>
          <a:lstStyle/>
          <a:p>
            <a:pPr>
              <a:defRPr/>
            </a:pPr>
            <a:fld id="{A33A2D8F-8D3D-4B29-BC85-85E16C79638F}" type="slidenum">
              <a:rPr lang="en-US" smtClean="0"/>
              <a:pPr>
                <a:defRPr/>
              </a:pPr>
              <a:t>26</a:t>
            </a:fld>
            <a:endParaRPr lang="en-US" dirty="0"/>
          </a:p>
        </p:txBody>
      </p:sp>
    </p:spTree>
    <p:extLst>
      <p:ext uri="{BB962C8B-B14F-4D97-AF65-F5344CB8AC3E}">
        <p14:creationId xmlns:p14="http://schemas.microsoft.com/office/powerpoint/2010/main" val="1412550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CCA5F81C-66DA-4A62-82F2-35610866EF73}" type="slidenum">
              <a:rPr lang="en-US" smtClean="0">
                <a:latin typeface="Arial" pitchFamily="34" charset="0"/>
              </a:rPr>
              <a:pPr>
                <a:defRPr/>
              </a:pPr>
              <a:t>27</a:t>
            </a:fld>
            <a:endParaRPr lang="en-US" dirty="0" smtClean="0">
              <a:latin typeface="Arial" pitchFamily="34" charset="0"/>
            </a:endParaRPr>
          </a:p>
        </p:txBody>
      </p:sp>
      <p:sp>
        <p:nvSpPr>
          <p:cNvPr id="57346"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ln/>
          <a:extLst/>
        </p:spPr>
        <p:txBody>
          <a:bodyPr/>
          <a:lstStyle/>
          <a:p>
            <a:pPr eaLnBrk="1" hangingPunct="1"/>
            <a:r>
              <a:rPr lang="en-US" dirty="0" smtClean="0"/>
              <a:t>Three techniques used here are:</a:t>
            </a:r>
          </a:p>
          <a:p>
            <a:pPr eaLnBrk="1" hangingPunct="1">
              <a:spcBef>
                <a:spcPct val="0"/>
              </a:spcBef>
            </a:pPr>
            <a:r>
              <a:rPr lang="en-US" dirty="0" smtClean="0"/>
              <a:t>	1.	The side letter</a:t>
            </a:r>
          </a:p>
          <a:p>
            <a:pPr eaLnBrk="1" hangingPunct="1">
              <a:spcBef>
                <a:spcPct val="0"/>
              </a:spcBef>
            </a:pPr>
            <a:r>
              <a:rPr lang="en-US" dirty="0" smtClean="0"/>
              <a:t>	2.	The delayed discount</a:t>
            </a:r>
          </a:p>
          <a:p>
            <a:pPr eaLnBrk="1" hangingPunct="1">
              <a:spcBef>
                <a:spcPct val="0"/>
              </a:spcBef>
            </a:pPr>
            <a:r>
              <a:rPr lang="en-US" dirty="0" smtClean="0"/>
              <a:t>	3.	The fictitious account</a:t>
            </a:r>
          </a:p>
          <a:p>
            <a:pPr eaLnBrk="1" hangingPunct="1">
              <a:buFontTx/>
              <a:buChar char="•"/>
            </a:pPr>
            <a:r>
              <a:rPr lang="en-US" dirty="0" smtClean="0"/>
              <a:t>All three of the stuffing techniques are unethical.</a:t>
            </a:r>
          </a:p>
        </p:txBody>
      </p:sp>
    </p:spTree>
    <p:extLst>
      <p:ext uri="{BB962C8B-B14F-4D97-AF65-F5344CB8AC3E}">
        <p14:creationId xmlns:p14="http://schemas.microsoft.com/office/powerpoint/2010/main" val="3683527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9C9551E4-093D-48DC-A3B3-B47A1FA878AC}" type="slidenum">
              <a:rPr lang="en-US" smtClean="0">
                <a:latin typeface="Arial" pitchFamily="34" charset="0"/>
              </a:rPr>
              <a:pPr>
                <a:defRPr/>
              </a:pPr>
              <a:t>28</a:t>
            </a:fld>
            <a:endParaRPr lang="en-US" dirty="0" smtClean="0">
              <a:latin typeface="Arial" pitchFamily="34"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71315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pPr marL="171450" indent="-171450">
              <a:buFontTx/>
              <a:buChar char="•"/>
            </a:pPr>
            <a:r>
              <a:rPr lang="en-US" smtClean="0"/>
              <a:t>Impact on the balance sheet is to overstate revenue in this quarter.</a:t>
            </a:r>
          </a:p>
        </p:txBody>
      </p:sp>
      <p:sp>
        <p:nvSpPr>
          <p:cNvPr id="4" name="Slide Number Placeholder 3"/>
          <p:cNvSpPr>
            <a:spLocks noGrp="1"/>
          </p:cNvSpPr>
          <p:nvPr>
            <p:ph type="sldNum" sz="quarter" idx="5"/>
          </p:nvPr>
        </p:nvSpPr>
        <p:spPr/>
        <p:txBody>
          <a:bodyPr/>
          <a:lstStyle/>
          <a:p>
            <a:pPr>
              <a:defRPr/>
            </a:pPr>
            <a:fld id="{203BCED8-8F77-4AE8-8D4A-86C8826F3C2B}" type="slidenum">
              <a:rPr lang="en-US" smtClean="0"/>
              <a:pPr>
                <a:defRPr/>
              </a:pPr>
              <a:t>29</a:t>
            </a:fld>
            <a:endParaRPr lang="en-US" dirty="0"/>
          </a:p>
        </p:txBody>
      </p:sp>
    </p:spTree>
    <p:extLst>
      <p:ext uri="{BB962C8B-B14F-4D97-AF65-F5344CB8AC3E}">
        <p14:creationId xmlns:p14="http://schemas.microsoft.com/office/powerpoint/2010/main" val="3731545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9E38BCAB-C90F-4F3E-B648-4C942DEBE1AB}" type="slidenum">
              <a:rPr lang="en-US" smtClean="0">
                <a:latin typeface="Arial" pitchFamily="34" charset="0"/>
              </a:rPr>
              <a:pPr>
                <a:defRPr/>
              </a:pPr>
              <a:t>30</a:t>
            </a:fld>
            <a:endParaRPr lang="en-US" dirty="0" smtClean="0">
              <a:latin typeface="Arial" pitchFamily="34"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marL="171450" indent="-171450" eaLnBrk="1" hangingPunct="1">
              <a:buFontTx/>
              <a:buChar char="•"/>
            </a:pPr>
            <a:r>
              <a:rPr lang="en-US" smtClean="0"/>
              <a:t>Shipping to the fictitious company is both illegal and unethical.</a:t>
            </a:r>
          </a:p>
        </p:txBody>
      </p:sp>
    </p:spTree>
    <p:extLst>
      <p:ext uri="{BB962C8B-B14F-4D97-AF65-F5344CB8AC3E}">
        <p14:creationId xmlns:p14="http://schemas.microsoft.com/office/powerpoint/2010/main" val="3817290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44BF84A2-9B06-4F7A-9F35-00C7538DFF79}" type="slidenum">
              <a:rPr lang="en-US" smtClean="0">
                <a:latin typeface="Arial" pitchFamily="34" charset="0"/>
              </a:rPr>
              <a:pPr>
                <a:defRPr/>
              </a:pPr>
              <a:t>31</a:t>
            </a:fld>
            <a:endParaRPr lang="en-US" dirty="0" smtClean="0">
              <a:latin typeface="Arial" pitchFamily="34"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marL="171450" indent="-171450" eaLnBrk="1" hangingPunct="1">
              <a:buFontTx/>
              <a:buChar char="•"/>
            </a:pPr>
            <a:r>
              <a:rPr lang="en-US" dirty="0" smtClean="0"/>
              <a:t>Sales this quarter may cause MPS to increase production. Inventories are going to go up unless someone tells production to ignore the depletion of inventory. </a:t>
            </a:r>
          </a:p>
        </p:txBody>
      </p:sp>
    </p:spTree>
    <p:extLst>
      <p:ext uri="{BB962C8B-B14F-4D97-AF65-F5344CB8AC3E}">
        <p14:creationId xmlns:p14="http://schemas.microsoft.com/office/powerpoint/2010/main" val="1385728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62BFE7-9776-4A6C-9D25-BBC450B40FFF}" type="slidenum">
              <a:rPr lang="en-US"/>
              <a:pPr>
                <a:defRPr/>
              </a:pPr>
              <a:t>32</a:t>
            </a:fld>
            <a:endParaRPr lang="en-US" dirty="0"/>
          </a:p>
        </p:txBody>
      </p:sp>
      <p:sp>
        <p:nvSpPr>
          <p:cNvPr id="67586"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ln/>
          <a:extLst/>
        </p:spPr>
        <p:txBody>
          <a:bodyPr/>
          <a:lstStyle/>
          <a:p>
            <a:pPr>
              <a:defRPr/>
            </a:pPr>
            <a:r>
              <a:rPr lang="en-US" b="1" dirty="0">
                <a:latin typeface="Helvetica" pitchFamily="34" charset="0"/>
              </a:rPr>
              <a:t>Goals</a:t>
            </a:r>
          </a:p>
          <a:p>
            <a:pPr marL="794544" lvl="1" indent="-228600">
              <a:buFont typeface="+mj-lt"/>
              <a:buAutoNum type="arabicPeriod"/>
              <a:defRPr/>
            </a:pPr>
            <a:r>
              <a:rPr lang="en-US" dirty="0">
                <a:latin typeface="Helvetica" pitchFamily="34" charset="0"/>
              </a:rPr>
              <a:t>Understand sources of resistance to change management activities.</a:t>
            </a:r>
          </a:p>
          <a:p>
            <a:pPr marL="794544" lvl="1" indent="-228600">
              <a:buFont typeface="+mj-lt"/>
              <a:buAutoNum type="arabicPeriod"/>
              <a:defRPr/>
            </a:pPr>
            <a:r>
              <a:rPr lang="en-US" dirty="0">
                <a:latin typeface="Helvetica" pitchFamily="34" charset="0"/>
              </a:rPr>
              <a:t>Encourage students to think about the reality of change management and how to deal with forces that oppose </a:t>
            </a:r>
            <a:r>
              <a:rPr lang="en-US" dirty="0" smtClean="0">
                <a:latin typeface="Helvetica" pitchFamily="34" charset="0"/>
              </a:rPr>
              <a:t>change.</a:t>
            </a:r>
            <a:endParaRPr lang="en-US" dirty="0">
              <a:latin typeface="Helvetica" pitchFamily="34" charset="0"/>
            </a:endParaRPr>
          </a:p>
          <a:p>
            <a:pPr marL="794544" lvl="1" indent="-228600">
              <a:buFont typeface="+mj-lt"/>
              <a:buAutoNum type="arabicPeriod"/>
              <a:defRPr/>
            </a:pPr>
            <a:r>
              <a:rPr lang="en-US" dirty="0">
                <a:latin typeface="Helvetica" pitchFamily="34" charset="0"/>
              </a:rPr>
              <a:t>Understand how change management relates to BPM.</a:t>
            </a:r>
          </a:p>
          <a:p>
            <a:pPr marL="108744">
              <a:defRPr/>
            </a:pPr>
            <a:endParaRPr lang="en-US" dirty="0">
              <a:latin typeface="Helvetica" pitchFamily="34" charset="0"/>
            </a:endParaRPr>
          </a:p>
          <a:p>
            <a:pPr>
              <a:defRPr/>
            </a:pPr>
            <a:r>
              <a:rPr lang="en-US" dirty="0" smtClean="0">
                <a:latin typeface="Helvetica" pitchFamily="34" charset="0"/>
              </a:rPr>
              <a:t>The main character in this case believed </a:t>
            </a:r>
            <a:r>
              <a:rPr lang="en-US" dirty="0">
                <a:latin typeface="Helvetica" pitchFamily="34" charset="0"/>
              </a:rPr>
              <a:t>that </a:t>
            </a:r>
            <a:r>
              <a:rPr lang="en-US" i="1" dirty="0">
                <a:latin typeface="Helvetica" pitchFamily="34" charset="0"/>
              </a:rPr>
              <a:t>management never listened </a:t>
            </a:r>
            <a:r>
              <a:rPr lang="en-US" dirty="0">
                <a:latin typeface="Helvetica" pitchFamily="34" charset="0"/>
              </a:rPr>
              <a:t>to him. He thought he was </a:t>
            </a:r>
            <a:r>
              <a:rPr lang="en-US" i="1" dirty="0">
                <a:latin typeface="Helvetica" pitchFamily="34" charset="0"/>
              </a:rPr>
              <a:t>smarter than management</a:t>
            </a:r>
            <a:r>
              <a:rPr lang="en-US" dirty="0">
                <a:latin typeface="Helvetica" pitchFamily="34" charset="0"/>
              </a:rPr>
              <a:t>, and thought most attempts at change management were silly, almost as if management went to a training program, learned certain words to </a:t>
            </a:r>
            <a:r>
              <a:rPr lang="en-US" dirty="0" smtClean="0">
                <a:latin typeface="Helvetica" pitchFamily="34" charset="0"/>
              </a:rPr>
              <a:t>recite, then, </a:t>
            </a:r>
            <a:r>
              <a:rPr lang="en-US" dirty="0">
                <a:latin typeface="Helvetica" pitchFamily="34" charset="0"/>
              </a:rPr>
              <a:t>recited those </a:t>
            </a:r>
            <a:r>
              <a:rPr lang="en-US" dirty="0" smtClean="0">
                <a:latin typeface="Helvetica" pitchFamily="34" charset="0"/>
              </a:rPr>
              <a:t>words </a:t>
            </a:r>
            <a:r>
              <a:rPr lang="en-US" dirty="0">
                <a:latin typeface="Helvetica" pitchFamily="34" charset="0"/>
              </a:rPr>
              <a:t>without any real care for the employees.</a:t>
            </a:r>
          </a:p>
          <a:p>
            <a:pPr>
              <a:defRPr/>
            </a:pPr>
            <a:endParaRPr lang="en-US" dirty="0">
              <a:latin typeface="Helvetica" pitchFamily="34" charset="0"/>
            </a:endParaRPr>
          </a:p>
          <a:p>
            <a:pPr>
              <a:defRPr/>
            </a:pPr>
            <a:r>
              <a:rPr lang="en-US" b="1" i="1" dirty="0">
                <a:latin typeface="Helvetica" pitchFamily="34" charset="0"/>
              </a:rPr>
              <a:t>Scenario for class discussion: </a:t>
            </a:r>
            <a:r>
              <a:rPr lang="en-US" dirty="0">
                <a:latin typeface="Helvetica" pitchFamily="34" charset="0"/>
              </a:rPr>
              <a:t>To illustrate how difficult change management can be, consider the following scenario: Suppose an organization changes its competitive strategy from a </a:t>
            </a:r>
            <a:r>
              <a:rPr lang="en-US" i="1" dirty="0">
                <a:latin typeface="Helvetica" pitchFamily="34" charset="0"/>
              </a:rPr>
              <a:t>differentiating strategy </a:t>
            </a:r>
            <a:r>
              <a:rPr lang="en-US" dirty="0">
                <a:latin typeface="Helvetica" pitchFamily="34" charset="0"/>
              </a:rPr>
              <a:t>to a </a:t>
            </a:r>
            <a:r>
              <a:rPr lang="en-US" i="1" dirty="0">
                <a:latin typeface="Helvetica" pitchFamily="34" charset="0"/>
              </a:rPr>
              <a:t>cost-leader strategy</a:t>
            </a:r>
            <a:r>
              <a:rPr lang="en-US" dirty="0" smtClean="0">
                <a:latin typeface="Helvetica" pitchFamily="34" charset="0"/>
              </a:rPr>
              <a:t>.</a:t>
            </a:r>
            <a:endParaRPr lang="en-US" dirty="0">
              <a:latin typeface="Helvetica" pitchFamily="34" charset="0"/>
            </a:endParaRPr>
          </a:p>
        </p:txBody>
      </p:sp>
    </p:spTree>
    <p:extLst>
      <p:ext uri="{BB962C8B-B14F-4D97-AF65-F5344CB8AC3E}">
        <p14:creationId xmlns:p14="http://schemas.microsoft.com/office/powerpoint/2010/main" val="4284104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E0E34D1A-0786-4770-A0D8-F5E193A1E469}" type="slidenum">
              <a:rPr lang="en-US" smtClean="0"/>
              <a:pPr>
                <a:defRPr/>
              </a:pPr>
              <a:t>33</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64888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a:ln/>
        </p:spPr>
      </p:sp>
      <p:sp>
        <p:nvSpPr>
          <p:cNvPr id="71682" name="Rectangle 3"/>
          <p:cNvSpPr>
            <a:spLocks noGrp="1"/>
          </p:cNvSpPr>
          <p:nvPr>
            <p:ph type="body" idx="1"/>
          </p:nvPr>
        </p:nvSpPr>
        <p:spPr>
          <a:noFill/>
          <a:ln/>
        </p:spPr>
        <p:txBody>
          <a:bodyPr/>
          <a:lstStyle/>
          <a:p>
            <a:r>
              <a:rPr lang="en-US" dirty="0" smtClean="0">
                <a:latin typeface="Helvetica" pitchFamily="34" charset="0"/>
              </a:rPr>
              <a:t>Goal</a:t>
            </a:r>
          </a:p>
          <a:p>
            <a:pPr marL="776288" lvl="1" indent="-228600">
              <a:buFont typeface="Calibri" pitchFamily="34" charset="0"/>
              <a:buAutoNum type="arabicPeriod"/>
            </a:pPr>
            <a:r>
              <a:rPr lang="en-US" dirty="0" smtClean="0">
                <a:latin typeface="Helvetica" pitchFamily="34" charset="0"/>
              </a:rPr>
              <a:t>Students to create a process diagram similar to Figure 7-27</a:t>
            </a:r>
          </a:p>
          <a:p>
            <a:pPr marL="776288" lvl="1" indent="-228600">
              <a:buFont typeface="Calibri" pitchFamily="34" charset="0"/>
              <a:buAutoNum type="arabicPeriod"/>
            </a:pPr>
            <a:r>
              <a:rPr lang="en-US" dirty="0" smtClean="0">
                <a:latin typeface="Helvetica" pitchFamily="34" charset="0"/>
              </a:rPr>
              <a:t>See the questions at the end of the case for exercises to assign to students</a:t>
            </a:r>
          </a:p>
          <a:p>
            <a:endParaRPr lang="en-US" dirty="0" smtClean="0">
              <a:latin typeface="Helvetica" pitchFamily="34" charset="0"/>
            </a:endParaRPr>
          </a:p>
        </p:txBody>
      </p:sp>
    </p:spTree>
    <p:extLst>
      <p:ext uri="{BB962C8B-B14F-4D97-AF65-F5344CB8AC3E}">
        <p14:creationId xmlns:p14="http://schemas.microsoft.com/office/powerpoint/2010/main" val="242434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FDFB03F8-068E-41AF-B59F-D0A5B5AE7A28}" type="slidenum">
              <a:rPr lang="en-US" smtClean="0"/>
              <a:pPr>
                <a:defRPr/>
              </a:pPr>
              <a:t>3</a:t>
            </a:fld>
            <a:endParaRPr lang="en-US" dirty="0" smtClean="0"/>
          </a:p>
        </p:txBody>
      </p:sp>
      <p:sp>
        <p:nvSpPr>
          <p:cNvPr id="13314"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ln/>
          <a:extLst/>
        </p:spPr>
        <p:txBody>
          <a:bodyPr/>
          <a:lstStyle/>
          <a:p>
            <a:pPr>
              <a:defRPr/>
            </a:pPr>
            <a:r>
              <a:rPr lang="en-US" sz="1300" dirty="0">
                <a:latin typeface="Helvetica" pitchFamily="34" charset="0"/>
              </a:rPr>
              <a:t>This chapter explores:</a:t>
            </a:r>
          </a:p>
          <a:p>
            <a:pPr marL="181240" indent="-181240">
              <a:buFont typeface="Arial" pitchFamily="34" charset="0"/>
              <a:buChar char="•"/>
              <a:defRPr/>
            </a:pPr>
            <a:r>
              <a:rPr lang="en-US" sz="1300" dirty="0" smtClean="0">
                <a:latin typeface="Helvetica" pitchFamily="34" charset="0"/>
              </a:rPr>
              <a:t>Concept </a:t>
            </a:r>
            <a:r>
              <a:rPr lang="en-US" sz="1300" dirty="0">
                <a:latin typeface="Helvetica" pitchFamily="34" charset="0"/>
              </a:rPr>
              <a:t>of process quality and </a:t>
            </a:r>
            <a:r>
              <a:rPr lang="en-US" sz="1300" dirty="0" smtClean="0">
                <a:latin typeface="Helvetica" pitchFamily="34" charset="0"/>
              </a:rPr>
              <a:t>explains </a:t>
            </a:r>
            <a:r>
              <a:rPr lang="en-US" sz="1300" dirty="0">
                <a:latin typeface="Helvetica" pitchFamily="34" charset="0"/>
              </a:rPr>
              <a:t>how information systems can be used to increase </a:t>
            </a:r>
            <a:r>
              <a:rPr lang="en-US" sz="1300" dirty="0" smtClean="0">
                <a:latin typeface="Helvetica" pitchFamily="34" charset="0"/>
              </a:rPr>
              <a:t>process quality. </a:t>
            </a:r>
            <a:endParaRPr lang="en-US" sz="1300" dirty="0">
              <a:latin typeface="Helvetica" pitchFamily="34" charset="0"/>
            </a:endParaRPr>
          </a:p>
          <a:p>
            <a:pPr marL="181240" indent="-181240">
              <a:buFont typeface="Arial" pitchFamily="34" charset="0"/>
              <a:buChar char="•"/>
              <a:defRPr/>
            </a:pPr>
            <a:r>
              <a:rPr lang="en-US" sz="1300" dirty="0" smtClean="0">
                <a:latin typeface="Helvetica" pitchFamily="34" charset="0"/>
              </a:rPr>
              <a:t>Problem </a:t>
            </a:r>
            <a:r>
              <a:rPr lang="en-US" sz="1300" dirty="0">
                <a:latin typeface="Helvetica" pitchFamily="34" charset="0"/>
              </a:rPr>
              <a:t>of information silos </a:t>
            </a:r>
            <a:r>
              <a:rPr lang="en-US" sz="1300" dirty="0" smtClean="0">
                <a:latin typeface="Helvetica" pitchFamily="34" charset="0"/>
              </a:rPr>
              <a:t>and why </a:t>
            </a:r>
            <a:r>
              <a:rPr lang="en-US" sz="1300" dirty="0">
                <a:latin typeface="Helvetica" pitchFamily="34" charset="0"/>
              </a:rPr>
              <a:t>silos can be </a:t>
            </a:r>
            <a:r>
              <a:rPr lang="en-US" sz="1300" dirty="0" smtClean="0">
                <a:latin typeface="Helvetica" pitchFamily="34" charset="0"/>
              </a:rPr>
              <a:t>problematic.</a:t>
            </a:r>
            <a:endParaRPr lang="en-US" sz="1300" dirty="0">
              <a:latin typeface="Helvetica" pitchFamily="34" charset="0"/>
            </a:endParaRPr>
          </a:p>
          <a:p>
            <a:pPr marL="181240" indent="-181240">
              <a:buFont typeface="Arial" pitchFamily="34" charset="0"/>
              <a:buChar char="•"/>
              <a:defRPr/>
            </a:pPr>
            <a:r>
              <a:rPr lang="en-US" sz="1300" dirty="0" smtClean="0">
                <a:latin typeface="Helvetica" pitchFamily="34" charset="0"/>
              </a:rPr>
              <a:t>How </a:t>
            </a:r>
            <a:r>
              <a:rPr lang="en-US" sz="1300" dirty="0">
                <a:latin typeface="Helvetica" pitchFamily="34" charset="0"/>
              </a:rPr>
              <a:t>three types of enterprise systems can eliminate silo </a:t>
            </a:r>
            <a:r>
              <a:rPr lang="en-US" sz="1300" dirty="0" smtClean="0">
                <a:latin typeface="Helvetica" pitchFamily="34" charset="0"/>
              </a:rPr>
              <a:t>problems.</a:t>
            </a:r>
            <a:endParaRPr lang="en-US" sz="1300" dirty="0">
              <a:latin typeface="Helvetica" pitchFamily="34" charset="0"/>
            </a:endParaRPr>
          </a:p>
          <a:p>
            <a:pPr marL="181240" indent="-181240">
              <a:buFont typeface="Arial" pitchFamily="34" charset="0"/>
              <a:buChar char="•"/>
              <a:defRPr/>
            </a:pPr>
            <a:r>
              <a:rPr lang="en-US" sz="1300" dirty="0" smtClean="0">
                <a:latin typeface="Helvetica" pitchFamily="34" charset="0"/>
              </a:rPr>
              <a:t>Role enterprise </a:t>
            </a:r>
            <a:r>
              <a:rPr lang="en-US" sz="1300" dirty="0">
                <a:latin typeface="Helvetica" pitchFamily="34" charset="0"/>
              </a:rPr>
              <a:t>resource planning (ERP) systems play in organizations today</a:t>
            </a:r>
            <a:r>
              <a:rPr lang="en-US" sz="1300" dirty="0" smtClean="0">
                <a:latin typeface="Helvetica" pitchFamily="34" charset="0"/>
              </a:rPr>
              <a:t>, purpose </a:t>
            </a:r>
            <a:r>
              <a:rPr lang="en-US" sz="1300" dirty="0">
                <a:latin typeface="Helvetica" pitchFamily="34" charset="0"/>
              </a:rPr>
              <a:t>and </a:t>
            </a:r>
            <a:r>
              <a:rPr lang="en-US" sz="1300" dirty="0" smtClean="0">
                <a:latin typeface="Helvetica" pitchFamily="34" charset="0"/>
              </a:rPr>
              <a:t>components of an ERP, and </a:t>
            </a:r>
            <a:r>
              <a:rPr lang="en-US" sz="1300" dirty="0">
                <a:latin typeface="Helvetica" pitchFamily="34" charset="0"/>
              </a:rPr>
              <a:t>major ERP </a:t>
            </a:r>
            <a:r>
              <a:rPr lang="en-US" sz="1300" dirty="0" smtClean="0">
                <a:latin typeface="Helvetica" pitchFamily="34" charset="0"/>
              </a:rPr>
              <a:t>vendors.</a:t>
            </a:r>
            <a:endParaRPr lang="en-US" sz="1300" dirty="0">
              <a:latin typeface="Helvetica" pitchFamily="34" charset="0"/>
            </a:endParaRPr>
          </a:p>
          <a:p>
            <a:pPr marL="181240" indent="-181240">
              <a:buFont typeface="Arial" pitchFamily="34" charset="0"/>
              <a:buChar char="•"/>
              <a:defRPr/>
            </a:pPr>
            <a:r>
              <a:rPr lang="en-US" sz="1300" dirty="0" smtClean="0">
                <a:latin typeface="Helvetica" pitchFamily="34" charset="0"/>
              </a:rPr>
              <a:t>Major ERP challenges by </a:t>
            </a:r>
            <a:r>
              <a:rPr lang="en-US" sz="1300" dirty="0">
                <a:latin typeface="Helvetica" pitchFamily="34" charset="0"/>
              </a:rPr>
              <a:t>showing how service-oriented architecture can benefit enterprise </a:t>
            </a:r>
            <a:r>
              <a:rPr lang="en-US" sz="1300" dirty="0" smtClean="0">
                <a:latin typeface="Helvetica" pitchFamily="34" charset="0"/>
              </a:rPr>
              <a:t>systems.</a:t>
            </a:r>
            <a:endParaRPr lang="en-US" sz="1300" dirty="0">
              <a:latin typeface="Helvetica" pitchFamily="34" charset="0"/>
            </a:endParaRPr>
          </a:p>
        </p:txBody>
      </p:sp>
    </p:spTree>
    <p:extLst>
      <p:ext uri="{BB962C8B-B14F-4D97-AF65-F5344CB8AC3E}">
        <p14:creationId xmlns:p14="http://schemas.microsoft.com/office/powerpoint/2010/main" val="16766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A12D0D65-B4EC-420D-B633-2C206E2B829D}" type="slidenum">
              <a:rPr lang="en-US" smtClean="0"/>
              <a:pPr>
                <a:defRPr/>
              </a:pPr>
              <a:t>4</a:t>
            </a:fld>
            <a:endParaRPr lang="en-US" dirty="0"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marL="171450" indent="-171450">
              <a:buFontTx/>
              <a:buChar char="•"/>
            </a:pPr>
            <a:r>
              <a:rPr lang="en-US" smtClean="0">
                <a:latin typeface="Helvetica" pitchFamily="34" charset="0"/>
              </a:rPr>
              <a:t>Modern organizations use four types of information systems that vary according to the scope of the organizational unit.</a:t>
            </a:r>
          </a:p>
        </p:txBody>
      </p:sp>
    </p:spTree>
    <p:extLst>
      <p:ext uri="{BB962C8B-B14F-4D97-AF65-F5344CB8AC3E}">
        <p14:creationId xmlns:p14="http://schemas.microsoft.com/office/powerpoint/2010/main" val="296855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marL="171450" indent="-171450">
              <a:buFontTx/>
              <a:buChar char="•"/>
            </a:pPr>
            <a:r>
              <a:rPr lang="en-US" smtClean="0"/>
              <a:t>An information silo is the condition that exists when data are isolated in separated information systems. Silos come into existence as entities at one organizational level create information systems that meet their particular needs only.</a:t>
            </a:r>
          </a:p>
          <a:p>
            <a:pPr marL="171450" indent="-171450">
              <a:buFontTx/>
              <a:buChar char="•"/>
            </a:pPr>
            <a:r>
              <a:rPr lang="en-US" smtClean="0"/>
              <a:t>Each application processes customer, sales, product, and other data, but each uses that data for different purposes and store somewhat different data.</a:t>
            </a:r>
          </a:p>
        </p:txBody>
      </p:sp>
      <p:sp>
        <p:nvSpPr>
          <p:cNvPr id="4" name="Slide Number Placeholder 3"/>
          <p:cNvSpPr>
            <a:spLocks noGrp="1"/>
          </p:cNvSpPr>
          <p:nvPr>
            <p:ph type="sldNum" sz="quarter" idx="5"/>
          </p:nvPr>
        </p:nvSpPr>
        <p:spPr/>
        <p:txBody>
          <a:bodyPr/>
          <a:lstStyle/>
          <a:p>
            <a:pPr>
              <a:defRPr/>
            </a:pPr>
            <a:fld id="{26254F5E-47C1-44FA-85C3-E7D0888EB7BD}" type="slidenum">
              <a:rPr lang="en-US" smtClean="0"/>
              <a:pPr>
                <a:defRPr/>
              </a:pPr>
              <a:t>5</a:t>
            </a:fld>
            <a:endParaRPr lang="en-US" dirty="0"/>
          </a:p>
        </p:txBody>
      </p:sp>
    </p:spTree>
    <p:extLst>
      <p:ext uri="{BB962C8B-B14F-4D97-AF65-F5344CB8AC3E}">
        <p14:creationId xmlns:p14="http://schemas.microsoft.com/office/powerpoint/2010/main" val="332580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6462932-EEC3-4B90-8F9A-ACE5F7CC2F7A}" type="slidenum">
              <a:rPr lang="en-US" smtClean="0"/>
              <a:pPr>
                <a:defRPr/>
              </a:pPr>
              <a:t>8</a:t>
            </a:fld>
            <a:endParaRPr lang="en-US" dirty="0"/>
          </a:p>
        </p:txBody>
      </p:sp>
    </p:spTree>
    <p:extLst>
      <p:ext uri="{BB962C8B-B14F-4D97-AF65-F5344CB8AC3E}">
        <p14:creationId xmlns:p14="http://schemas.microsoft.com/office/powerpoint/2010/main" val="245278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pPr marL="171450" indent="-171450">
              <a:buFontTx/>
              <a:buChar char="•"/>
            </a:pPr>
            <a:r>
              <a:rPr lang="en-US" smtClean="0"/>
              <a:t>Many early projects stalled when the enormity of the project became apparent. Some organizations partially implemented systems that had disastrous consequences. Personnel didn't know if they were using the new system, the old system, or some hacked-up version of both.</a:t>
            </a:r>
          </a:p>
        </p:txBody>
      </p:sp>
      <p:sp>
        <p:nvSpPr>
          <p:cNvPr id="4" name="Slide Number Placeholder 3"/>
          <p:cNvSpPr>
            <a:spLocks noGrp="1"/>
          </p:cNvSpPr>
          <p:nvPr>
            <p:ph type="sldNum" sz="quarter" idx="5"/>
          </p:nvPr>
        </p:nvSpPr>
        <p:spPr/>
        <p:txBody>
          <a:bodyPr/>
          <a:lstStyle/>
          <a:p>
            <a:pPr>
              <a:defRPr/>
            </a:pPr>
            <a:fld id="{98B1EFDA-C3E7-443C-8F2B-EBD5F2E3182C}" type="slidenum">
              <a:rPr lang="en-US" smtClean="0"/>
              <a:pPr>
                <a:defRPr/>
              </a:pPr>
              <a:t>9</a:t>
            </a:fld>
            <a:endParaRPr lang="en-US" dirty="0"/>
          </a:p>
        </p:txBody>
      </p:sp>
    </p:spTree>
    <p:extLst>
      <p:ext uri="{BB962C8B-B14F-4D97-AF65-F5344CB8AC3E}">
        <p14:creationId xmlns:p14="http://schemas.microsoft.com/office/powerpoint/2010/main" val="91500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Inherent processes are predesigned procedures for using the software products; they save organizations from expensive and time-consuming business process reengineering. Organizations license software and obtain prebuilt procedures based upon “industry best practices.”</a:t>
            </a:r>
          </a:p>
          <a:p>
            <a:pPr>
              <a:defRPr/>
            </a:pPr>
            <a:endParaRPr lang="en-US" dirty="0"/>
          </a:p>
        </p:txBody>
      </p:sp>
      <p:sp>
        <p:nvSpPr>
          <p:cNvPr id="4" name="Slide Number Placeholder 3"/>
          <p:cNvSpPr>
            <a:spLocks noGrp="1"/>
          </p:cNvSpPr>
          <p:nvPr>
            <p:ph type="sldNum" sz="quarter" idx="5"/>
          </p:nvPr>
        </p:nvSpPr>
        <p:spPr/>
        <p:txBody>
          <a:bodyPr/>
          <a:lstStyle/>
          <a:p>
            <a:pPr>
              <a:defRPr/>
            </a:pPr>
            <a:fld id="{A7B02EFA-C77D-4127-8846-27D62DD44F55}" type="slidenum">
              <a:rPr lang="en-US" smtClean="0"/>
              <a:pPr>
                <a:defRPr/>
              </a:pPr>
              <a:t>10</a:t>
            </a:fld>
            <a:endParaRPr lang="en-US" dirty="0"/>
          </a:p>
        </p:txBody>
      </p:sp>
    </p:spTree>
    <p:extLst>
      <p:ext uri="{BB962C8B-B14F-4D97-AF65-F5344CB8AC3E}">
        <p14:creationId xmlns:p14="http://schemas.microsoft.com/office/powerpoint/2010/main" val="232870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CRM is a suite of applications, a database, and set of inherent processes for managing all interactions with customer from lead generation to customer service. Every contact and transaction with customer is recorded in CRM database.</a:t>
            </a:r>
            <a:endParaRPr lang="en-US" sz="1100" smtClean="0">
              <a:latin typeface="Helvetica" pitchFamily="34" charset="0"/>
            </a:endParaRPr>
          </a:p>
        </p:txBody>
      </p:sp>
      <p:sp>
        <p:nvSpPr>
          <p:cNvPr id="4" name="Slide Number Placeholder 3"/>
          <p:cNvSpPr>
            <a:spLocks noGrp="1"/>
          </p:cNvSpPr>
          <p:nvPr>
            <p:ph type="sldNum" sz="quarter" idx="5"/>
          </p:nvPr>
        </p:nvSpPr>
        <p:spPr/>
        <p:txBody>
          <a:bodyPr/>
          <a:lstStyle/>
          <a:p>
            <a:pPr>
              <a:defRPr/>
            </a:pPr>
            <a:fld id="{C4328773-C031-42F0-893A-FF0A4CFF6B68}" type="slidenum">
              <a:rPr lang="en-US" smtClean="0"/>
              <a:pPr>
                <a:defRPr/>
              </a:pPr>
              <a:t>11</a:t>
            </a:fld>
            <a:endParaRPr lang="en-US" dirty="0"/>
          </a:p>
        </p:txBody>
      </p:sp>
    </p:spTree>
    <p:extLst>
      <p:ext uri="{BB962C8B-B14F-4D97-AF65-F5344CB8AC3E}">
        <p14:creationId xmlns:p14="http://schemas.microsoft.com/office/powerpoint/2010/main" val="2698636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7-</a:t>
            </a:r>
            <a:fld id="{C3937604-789C-4282-9E20-2483F55555ED}"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425575"/>
            <a:ext cx="7521575" cy="3679825"/>
          </a:xfrm>
          <a:prstGeom prst="rect">
            <a:avLst/>
          </a:prstGeom>
          <a:solidFill>
            <a:srgbClr val="FFFFFF"/>
          </a:solidFill>
          <a:ln>
            <a:noFill/>
          </a:ln>
          <a:extLst/>
        </p:spPr>
        <p:txBody>
          <a:bodyPr/>
          <a:lstStyle>
            <a:lvl1pPr marL="234950" indent="-234950">
              <a:buFont typeface="Arial" pitchFamily="34" charset="0"/>
              <a:buChar char="•"/>
              <a:tabLst/>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260475"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7-</a:t>
            </a:r>
            <a:fld id="{D220A816-F971-4EA9-ADC7-E525A1059BBC}" type="slidenum">
              <a:rPr lang="en-US" sz="1400"/>
              <a:pPr>
                <a:defRPr/>
              </a:pPr>
              <a:t>‹#›</a:t>
            </a:fld>
            <a:endParaRPr lang="en-US" sz="1400" dirty="0"/>
          </a:p>
        </p:txBody>
      </p:sp>
      <p:sp>
        <p:nvSpPr>
          <p:cNvPr id="2" name="Title 1"/>
          <p:cNvSpPr>
            <a:spLocks noGrp="1"/>
          </p:cNvSpPr>
          <p:nvPr>
            <p:ph type="title"/>
          </p:nvPr>
        </p:nvSpPr>
        <p:spPr>
          <a:xfrm>
            <a:off x="822325" y="365125"/>
            <a:ext cx="7521575" cy="10826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91263" r:id="rId1"/>
    <p:sldLayoutId id="2147491264" r:id="rId2"/>
    <p:sldLayoutId id="2147491265" r:id="rId3"/>
    <p:sldLayoutId id="2147491266"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623888" indent="-385763"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69963"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371600" indent="-333375"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ct.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frontrange.com/goldmine.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alesforce.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sugarcrm.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crm.dynamics.com/en-us/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oracle.com/us/solutions/crm/index.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ephora.com/" TargetMode="External"/><Relationship Id="rId2" Type="http://schemas.openxmlformats.org/officeDocument/2006/relationships/hyperlink" Target="www.sephora.com" TargetMode="External"/><Relationship Id="rId1" Type="http://schemas.openxmlformats.org/officeDocument/2006/relationships/slideLayout" Target="../slideLayouts/slideLayout2.xml"/><Relationship Id="rId6" Type="http://schemas.openxmlformats.org/officeDocument/2006/relationships/hyperlink" Target="http://www.hollandamerica.com/" TargetMode="External"/><Relationship Id="rId5" Type="http://schemas.openxmlformats.org/officeDocument/2006/relationships/hyperlink" Target="http://www.crmsoftwaresolutions.ca/" TargetMode="External"/><Relationship Id="rId4" Type="http://schemas.openxmlformats.org/officeDocument/2006/relationships/hyperlink" Target="http://www.santafeopera.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371600" y="3581400"/>
            <a:ext cx="6553200" cy="1905000"/>
          </a:xfrm>
        </p:spPr>
        <p:txBody>
          <a:bodyPr/>
          <a:lstStyle/>
          <a:p>
            <a:pPr>
              <a:defRPr/>
            </a:pPr>
            <a:r>
              <a:rPr lang="en-US" sz="4000" dirty="0" smtClean="0"/>
              <a:t>Organizations and Information Systems</a:t>
            </a:r>
            <a:endParaRPr lang="en-US" sz="4000" dirty="0" smtClean="0">
              <a:ea typeface="Times New Roman" pitchFamily="18" charset="0"/>
              <a:cs typeface="Times New Roman" pitchFamily="18" charset="0"/>
            </a:endParaRPr>
          </a:p>
        </p:txBody>
      </p:sp>
      <p:sp>
        <p:nvSpPr>
          <p:cNvPr id="5" name="Title 4"/>
          <p:cNvSpPr>
            <a:spLocks noGrp="1"/>
          </p:cNvSpPr>
          <p:nvPr>
            <p:ph type="title"/>
          </p:nvPr>
        </p:nvSpPr>
        <p:spPr>
          <a:ln>
            <a:miter lim="800000"/>
            <a:headEnd/>
            <a:tailEnd/>
          </a:ln>
        </p:spPr>
        <p:txBody>
          <a:bodyPr/>
          <a:lstStyle/>
          <a:p>
            <a:pPr eaLnBrk="1" hangingPunct="1">
              <a:defRPr/>
            </a:pPr>
            <a:r>
              <a:rPr smtClean="0">
                <a:ea typeface="Times New Roman" pitchFamily="18" charset="0"/>
                <a:cs typeface="Times New Roman" pitchFamily="18" charset="0"/>
              </a:rPr>
              <a:t>Chapter 7</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822325" y="365125"/>
            <a:ext cx="7521575" cy="1006475"/>
          </a:xfrm>
          <a:solidFill>
            <a:schemeClr val="bg2">
              <a:lumMod val="90000"/>
            </a:schemeClr>
          </a:solidFill>
        </p:spPr>
        <p:txBody>
          <a:bodyPr/>
          <a:lstStyle/>
          <a:p>
            <a:pPr marL="744538" indent="-744538"/>
            <a:r>
              <a:rPr lang="en-US" dirty="0" smtClean="0">
                <a:latin typeface="Arial" charset="0"/>
                <a:cs typeface="Arial" charset="0"/>
              </a:rPr>
              <a:t>Q3: How Do CRM, ERP, and EAI Support Enterprise Systems?</a:t>
            </a:r>
          </a:p>
        </p:txBody>
      </p:sp>
      <p:sp>
        <p:nvSpPr>
          <p:cNvPr id="98308"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4579" name="Content Placeholder 1"/>
          <p:cNvSpPr>
            <a:spLocks noGrp="1"/>
          </p:cNvSpPr>
          <p:nvPr>
            <p:ph idx="1"/>
          </p:nvPr>
        </p:nvSpPr>
        <p:spPr>
          <a:xfrm>
            <a:off x="822325" y="1577975"/>
            <a:ext cx="7521575" cy="3375025"/>
          </a:xfrm>
        </p:spPr>
        <p:txBody>
          <a:bodyPr/>
          <a:lstStyle/>
          <a:p>
            <a:pPr marL="349250" indent="-349250">
              <a:buFont typeface="Arial" charset="0"/>
              <a:buChar char="•"/>
            </a:pPr>
            <a:r>
              <a:rPr lang="en-US" dirty="0" smtClean="0">
                <a:latin typeface="Arial" charset="0"/>
                <a:cs typeface="Arial" charset="0"/>
              </a:rPr>
              <a:t>Help organizations rethink how they do work</a:t>
            </a:r>
          </a:p>
          <a:p>
            <a:pPr marL="349250" indent="-349250">
              <a:buFont typeface="Arial" charset="0"/>
              <a:buChar char="•"/>
            </a:pPr>
            <a:r>
              <a:rPr lang="en-US" b="1" dirty="0" smtClean="0">
                <a:latin typeface="Arial" charset="0"/>
                <a:cs typeface="Arial" charset="0"/>
              </a:rPr>
              <a:t>Inherent processes </a:t>
            </a:r>
            <a:r>
              <a:rPr lang="en-US" dirty="0" smtClean="0">
                <a:latin typeface="Arial" charset="0"/>
                <a:cs typeface="Arial" charset="0"/>
              </a:rPr>
              <a:t>save money and time in business process reengineering (“industry best practices”)</a:t>
            </a:r>
          </a:p>
          <a:p>
            <a:pPr marL="349250" indent="-349250">
              <a:buFont typeface="Arial" charset="0"/>
              <a:buChar char="•"/>
            </a:pPr>
            <a:r>
              <a:rPr lang="en-US" dirty="0" smtClean="0">
                <a:latin typeface="Arial" charset="0"/>
                <a:cs typeface="Arial" charset="0"/>
              </a:rPr>
              <a:t>Eliminate costs of developing complex applications in-house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p:cNvSpPr>
            <a:spLocks noGrp="1"/>
          </p:cNvSpPr>
          <p:nvPr>
            <p:ph type="title"/>
          </p:nvPr>
        </p:nvSpPr>
        <p:spPr>
          <a:xfrm>
            <a:off x="822325" y="365125"/>
            <a:ext cx="7521575" cy="1006475"/>
          </a:xfrm>
        </p:spPr>
        <p:txBody>
          <a:bodyPr/>
          <a:lstStyle/>
          <a:p>
            <a:r>
              <a:rPr lang="en-US" smtClean="0">
                <a:solidFill>
                  <a:srgbClr val="000A1E"/>
                </a:solidFill>
                <a:latin typeface="Arial" charset="0"/>
                <a:cs typeface="Arial" charset="0"/>
              </a:rPr>
              <a:t>Customer Relationship Management (CRM)</a:t>
            </a:r>
          </a:p>
        </p:txBody>
      </p:sp>
      <p:sp>
        <p:nvSpPr>
          <p:cNvPr id="103428" name="Footer Placeholder 1"/>
          <p:cNvSpPr>
            <a:spLocks noGrp="1"/>
          </p:cNvSpPr>
          <p:nvPr>
            <p:ph type="ftr" sz="quarter" idx="10"/>
          </p:nvPr>
        </p:nvSpPr>
        <p:spPr bwMode="auto">
          <a:xfrm>
            <a:off x="762000" y="6172200"/>
            <a:ext cx="6096000" cy="387350"/>
          </a:xfrm>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577975"/>
            <a:ext cx="7521575" cy="3679825"/>
          </a:xfrm>
        </p:spPr>
        <p:txBody>
          <a:bodyPr/>
          <a:lstStyle/>
          <a:p>
            <a:pPr marL="277813" indent="-277813">
              <a:defRPr/>
            </a:pPr>
            <a:r>
              <a:rPr lang="en-US" dirty="0"/>
              <a:t>S</a:t>
            </a:r>
            <a:r>
              <a:rPr lang="en-US" dirty="0" smtClean="0"/>
              <a:t>uite </a:t>
            </a:r>
            <a:r>
              <a:rPr lang="en-US" dirty="0"/>
              <a:t>of applications, </a:t>
            </a:r>
            <a:r>
              <a:rPr lang="en-US" dirty="0" smtClean="0"/>
              <a:t>a database</a:t>
            </a:r>
            <a:r>
              <a:rPr lang="en-US" dirty="0"/>
              <a:t>, and a set of inherent processes</a:t>
            </a:r>
            <a:endParaRPr lang="en-US" dirty="0" smtClean="0"/>
          </a:p>
          <a:p>
            <a:pPr marL="277813" indent="-277813">
              <a:defRPr/>
            </a:pPr>
            <a:r>
              <a:rPr lang="en-US" dirty="0" smtClean="0"/>
              <a:t>Manage all interactions with </a:t>
            </a:r>
            <a:r>
              <a:rPr lang="en-US" dirty="0"/>
              <a:t>customer </a:t>
            </a:r>
            <a:r>
              <a:rPr lang="en-US" dirty="0" smtClean="0"/>
              <a:t>through four phases of customer life cycle:</a:t>
            </a:r>
          </a:p>
          <a:p>
            <a:pPr marL="695325" lvl="1" indent="-357188">
              <a:buClrTx/>
              <a:buFont typeface="Helvetica" pitchFamily="34" charset="0"/>
              <a:buChar char="–"/>
              <a:defRPr/>
            </a:pPr>
            <a:r>
              <a:rPr lang="en-US" sz="2400" dirty="0" smtClean="0"/>
              <a:t>Marketing, customer acquisition, relationship management, loss/churn</a:t>
            </a:r>
            <a:endParaRPr lang="en-US" dirty="0"/>
          </a:p>
          <a:p>
            <a:pPr marL="338138" indent="-338138">
              <a:defRPr/>
            </a:pPr>
            <a:r>
              <a:rPr lang="en-US" dirty="0" smtClean="0"/>
              <a:t>Intended to support customer-centric organization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p:txBody>
          <a:bodyPr/>
          <a:lstStyle/>
          <a:p>
            <a:r>
              <a:rPr lang="en-US" smtClean="0">
                <a:solidFill>
                  <a:srgbClr val="000A1E"/>
                </a:solidFill>
                <a:latin typeface="Arial" charset="0"/>
                <a:cs typeface="Arial" charset="0"/>
              </a:rPr>
              <a:t>Customer Life Cycle</a:t>
            </a:r>
          </a:p>
        </p:txBody>
      </p:sp>
      <p:sp>
        <p:nvSpPr>
          <p:cNvPr id="104451" name="Footer Placeholder 1"/>
          <p:cNvSpPr>
            <a:spLocks noGrp="1"/>
          </p:cNvSpPr>
          <p:nvPr>
            <p:ph type="ftr" sz="quarter" idx="10"/>
          </p:nvPr>
        </p:nvSpPr>
        <p:spPr bwMode="auto">
          <a:xfrm>
            <a:off x="838200" y="6172200"/>
            <a:ext cx="6184900" cy="344488"/>
          </a:xfrm>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28675" name="Picture 2"/>
          <p:cNvPicPr>
            <a:picLocks noChangeAspect="1" noChangeArrowheads="1"/>
          </p:cNvPicPr>
          <p:nvPr/>
        </p:nvPicPr>
        <p:blipFill>
          <a:blip r:embed="rId3" cstate="print"/>
          <a:srcRect/>
          <a:stretch>
            <a:fillRect/>
          </a:stretch>
        </p:blipFill>
        <p:spPr bwMode="auto">
          <a:xfrm>
            <a:off x="838200" y="1600200"/>
            <a:ext cx="7620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p:txBody>
          <a:bodyPr/>
          <a:lstStyle/>
          <a:p>
            <a:r>
              <a:rPr lang="en-US" smtClean="0">
                <a:solidFill>
                  <a:srgbClr val="000A1E"/>
                </a:solidFill>
                <a:latin typeface="Arial" charset="0"/>
                <a:cs typeface="Arial" charset="0"/>
              </a:rPr>
              <a:t>CRM Applications</a:t>
            </a:r>
          </a:p>
        </p:txBody>
      </p:sp>
      <p:sp>
        <p:nvSpPr>
          <p:cNvPr id="105475" name="Footer Placeholder 1"/>
          <p:cNvSpPr>
            <a:spLocks noGrp="1"/>
          </p:cNvSpPr>
          <p:nvPr>
            <p:ph type="ftr" sz="quarter" idx="10"/>
          </p:nvPr>
        </p:nvSpPr>
        <p:spPr bwMode="auto">
          <a:xfrm>
            <a:off x="838200" y="6172200"/>
            <a:ext cx="6184900" cy="344488"/>
          </a:xfrm>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30723" name="Picture 2"/>
          <p:cNvPicPr>
            <a:picLocks noChangeAspect="1" noChangeArrowheads="1"/>
          </p:cNvPicPr>
          <p:nvPr/>
        </p:nvPicPr>
        <p:blipFill>
          <a:blip r:embed="rId3" cstate="print"/>
          <a:srcRect/>
          <a:stretch>
            <a:fillRect/>
          </a:stretch>
        </p:blipFill>
        <p:spPr bwMode="auto">
          <a:xfrm>
            <a:off x="1122363" y="1677988"/>
            <a:ext cx="6878637"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latin typeface="Arial" charset="0"/>
                <a:cs typeface="Arial" charset="0"/>
              </a:rPr>
              <a:t>ERP Applications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2771" name="Picture 2"/>
          <p:cNvPicPr>
            <a:picLocks noChangeAspect="1" noChangeArrowheads="1"/>
          </p:cNvPicPr>
          <p:nvPr/>
        </p:nvPicPr>
        <p:blipFill>
          <a:blip r:embed="rId3" cstate="print"/>
          <a:srcRect/>
          <a:stretch>
            <a:fillRect/>
          </a:stretch>
        </p:blipFill>
        <p:spPr bwMode="auto">
          <a:xfrm>
            <a:off x="914400" y="1524000"/>
            <a:ext cx="7315200" cy="4167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title"/>
          </p:nvPr>
        </p:nvSpPr>
        <p:spPr>
          <a:xfrm>
            <a:off x="822325" y="365125"/>
            <a:ext cx="7521575" cy="1006475"/>
          </a:xfrm>
        </p:spPr>
        <p:txBody>
          <a:bodyPr/>
          <a:lstStyle/>
          <a:p>
            <a:r>
              <a:rPr lang="en-US" smtClean="0">
                <a:solidFill>
                  <a:srgbClr val="000A1E"/>
                </a:solidFill>
                <a:latin typeface="Arial" charset="0"/>
                <a:cs typeface="Arial" charset="0"/>
              </a:rPr>
              <a:t>Enterprise Application Integration (EAI)</a:t>
            </a:r>
          </a:p>
        </p:txBody>
      </p:sp>
      <p:sp>
        <p:nvSpPr>
          <p:cNvPr id="117764" name="Footer Placeholder 1"/>
          <p:cNvSpPr>
            <a:spLocks noGrp="1"/>
          </p:cNvSpPr>
          <p:nvPr>
            <p:ph type="ftr" sz="quarter" idx="10"/>
          </p:nvPr>
        </p:nvSpPr>
        <p:spPr bwMode="auto">
          <a:xfrm>
            <a:off x="762000" y="6172200"/>
            <a:ext cx="6096000" cy="387350"/>
          </a:xfrm>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34819" name="Content Placeholder 1"/>
          <p:cNvSpPr>
            <a:spLocks noGrp="1"/>
          </p:cNvSpPr>
          <p:nvPr>
            <p:ph idx="1"/>
          </p:nvPr>
        </p:nvSpPr>
        <p:spPr>
          <a:xfrm>
            <a:off x="822325" y="1501775"/>
            <a:ext cx="7521575" cy="3451225"/>
          </a:xfrm>
        </p:spPr>
        <p:txBody>
          <a:bodyPr/>
          <a:lstStyle/>
          <a:p>
            <a:pPr marL="238125" indent="-238125">
              <a:buFont typeface="Arial" charset="0"/>
              <a:buChar char="•"/>
            </a:pPr>
            <a:r>
              <a:rPr lang="en-US" dirty="0" smtClean="0">
                <a:latin typeface="Arial" charset="0"/>
                <a:cs typeface="Arial" charset="0"/>
              </a:rPr>
              <a:t>Connects system “islands”</a:t>
            </a:r>
          </a:p>
          <a:p>
            <a:pPr marL="238125" indent="-238125">
              <a:buFont typeface="Arial" charset="0"/>
              <a:buChar char="•"/>
            </a:pPr>
            <a:r>
              <a:rPr lang="en-US" dirty="0" smtClean="0">
                <a:latin typeface="Arial" charset="0"/>
                <a:cs typeface="Arial" charset="0"/>
              </a:rPr>
              <a:t>Enables communicating and sharing data</a:t>
            </a:r>
          </a:p>
          <a:p>
            <a:pPr marL="238125" indent="-238125">
              <a:buFont typeface="Arial" charset="0"/>
              <a:buChar char="•"/>
            </a:pPr>
            <a:r>
              <a:rPr lang="en-US" dirty="0" smtClean="0">
                <a:latin typeface="Arial" charset="0"/>
                <a:cs typeface="Arial" charset="0"/>
              </a:rPr>
              <a:t>Provides integrated information</a:t>
            </a:r>
          </a:p>
          <a:p>
            <a:pPr marL="238125" indent="-238125">
              <a:buFont typeface="Arial" charset="0"/>
              <a:buChar char="•"/>
            </a:pPr>
            <a:r>
              <a:rPr lang="en-US" dirty="0" smtClean="0">
                <a:latin typeface="Arial" charset="0"/>
                <a:cs typeface="Arial" charset="0"/>
              </a:rPr>
              <a:t>Provides integrated layer-over while leaving functional applications “as is”</a:t>
            </a:r>
          </a:p>
          <a:p>
            <a:pPr marL="238125" indent="-238125">
              <a:buFont typeface="Arial" charset="0"/>
              <a:buChar char="•"/>
            </a:pPr>
            <a:r>
              <a:rPr lang="en-US" dirty="0" smtClean="0">
                <a:latin typeface="Arial" charset="0"/>
                <a:cs typeface="Arial" charset="0"/>
              </a:rPr>
              <a:t>Enables a gradual move to ERP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cstate="print"/>
          <a:srcRect/>
          <a:stretch>
            <a:fillRect/>
          </a:stretch>
        </p:blipFill>
        <p:spPr bwMode="auto">
          <a:xfrm>
            <a:off x="914400" y="1920875"/>
            <a:ext cx="7353300" cy="3184525"/>
          </a:xfrm>
          <a:prstGeom prst="rect">
            <a:avLst/>
          </a:prstGeom>
          <a:noFill/>
          <a:ln w="9525">
            <a:noFill/>
            <a:miter lim="800000"/>
            <a:headEnd/>
            <a:tailEnd/>
          </a:ln>
        </p:spPr>
      </p:pic>
      <p:sp>
        <p:nvSpPr>
          <p:cNvPr id="36866" name="Title 1"/>
          <p:cNvSpPr>
            <a:spLocks noGrp="1"/>
          </p:cNvSpPr>
          <p:nvPr>
            <p:ph type="title"/>
          </p:nvPr>
        </p:nvSpPr>
        <p:spPr/>
        <p:txBody>
          <a:bodyPr/>
          <a:lstStyle/>
          <a:p>
            <a:r>
              <a:rPr lang="en-US" smtClean="0">
                <a:latin typeface="Arial" charset="0"/>
                <a:cs typeface="Arial" charset="0"/>
              </a:rPr>
              <a:t>Enterprise Application Integration (EAI) Architecture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 name="TextBox 6"/>
          <p:cNvSpPr txBox="1">
            <a:spLocks noChangeArrowheads="1"/>
          </p:cNvSpPr>
          <p:nvPr/>
        </p:nvSpPr>
        <p:spPr bwMode="auto">
          <a:xfrm>
            <a:off x="4232275" y="1530350"/>
            <a:ext cx="3844925" cy="400050"/>
          </a:xfrm>
          <a:prstGeom prst="rect">
            <a:avLst/>
          </a:prstGeom>
          <a:solidFill>
            <a:schemeClr val="accent2">
              <a:lumMod val="60000"/>
              <a:lumOff val="40000"/>
            </a:schemeClr>
          </a:solidFill>
          <a:ln w="9525">
            <a:solidFill>
              <a:schemeClr val="accent1"/>
            </a:solidFill>
            <a:miter lim="800000"/>
            <a:headEnd/>
            <a:tailEnd/>
          </a:ln>
        </p:spPr>
        <p:txBody>
          <a:bodyPr>
            <a:spAutoFit/>
          </a:bodyPr>
          <a:lstStyle/>
          <a:p>
            <a:pPr>
              <a:defRPr/>
            </a:pPr>
            <a:r>
              <a:rPr lang="en-US" sz="2000" b="1" dirty="0">
                <a:latin typeface="Helvetica" pitchFamily="34" charset="0"/>
              </a:rPr>
              <a:t>“Virtual Integrated Database”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a:xfrm>
            <a:off x="822325" y="365125"/>
            <a:ext cx="7521575" cy="1006475"/>
          </a:xfrm>
        </p:spPr>
        <p:txBody>
          <a:bodyPr/>
          <a:lstStyle/>
          <a:p>
            <a:r>
              <a:rPr lang="en-US" smtClean="0">
                <a:latin typeface="Arial" charset="0"/>
                <a:cs typeface="Arial" charset="0"/>
              </a:rPr>
              <a:t>What Are the Challenges When</a:t>
            </a:r>
            <a:br>
              <a:rPr lang="en-US" smtClean="0">
                <a:latin typeface="Arial" charset="0"/>
                <a:cs typeface="Arial" charset="0"/>
              </a:rPr>
            </a:br>
            <a:r>
              <a:rPr lang="en-US" smtClean="0">
                <a:latin typeface="Arial" charset="0"/>
                <a:cs typeface="Arial" charset="0"/>
              </a:rPr>
              <a:t>Implementing New Enterprise Systems?</a:t>
            </a:r>
          </a:p>
        </p:txBody>
      </p:sp>
      <p:sp>
        <p:nvSpPr>
          <p:cNvPr id="126983" name="Footer Placeholder 1"/>
          <p:cNvSpPr>
            <a:spLocks noGrp="1"/>
          </p:cNvSpPr>
          <p:nvPr>
            <p:ph type="ftr" sz="quarter" idx="10"/>
          </p:nvPr>
        </p:nvSpPr>
        <p:spPr bwMode="auto">
          <a:xfrm>
            <a:off x="762000" y="6172200"/>
            <a:ext cx="6096000" cy="387350"/>
          </a:xfrm>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3" name="Content Placeholder 2"/>
          <p:cNvSpPr>
            <a:spLocks noGrp="1"/>
          </p:cNvSpPr>
          <p:nvPr>
            <p:ph idx="1"/>
          </p:nvPr>
        </p:nvSpPr>
        <p:spPr>
          <a:xfrm>
            <a:off x="1143000" y="1752600"/>
            <a:ext cx="7200900" cy="3200400"/>
          </a:xfrm>
        </p:spPr>
        <p:txBody>
          <a:bodyPr/>
          <a:lstStyle/>
          <a:p>
            <a:pPr marL="0" indent="0">
              <a:buFont typeface="Arial" pitchFamily="34" charset="0"/>
              <a:buNone/>
              <a:defRPr/>
            </a:pPr>
            <a:r>
              <a:rPr lang="en-US" dirty="0" smtClean="0"/>
              <a:t>Four Primary Factors</a:t>
            </a:r>
          </a:p>
          <a:p>
            <a:pPr marL="514350" indent="-290513">
              <a:defRPr/>
            </a:pPr>
            <a:r>
              <a:rPr lang="en-US" dirty="0" smtClean="0"/>
              <a:t>Collaborative management</a:t>
            </a:r>
          </a:p>
          <a:p>
            <a:pPr marL="514350" indent="-290513">
              <a:defRPr/>
            </a:pPr>
            <a:r>
              <a:rPr lang="en-US" dirty="0" smtClean="0"/>
              <a:t>Requirements gaps</a:t>
            </a:r>
          </a:p>
          <a:p>
            <a:pPr marL="514350" indent="-290513">
              <a:defRPr/>
            </a:pPr>
            <a:r>
              <a:rPr lang="en-US" dirty="0" smtClean="0"/>
              <a:t>Transition problems</a:t>
            </a:r>
          </a:p>
          <a:p>
            <a:pPr marL="514350" indent="-290513">
              <a:defRPr/>
            </a:pPr>
            <a:r>
              <a:rPr lang="en-US" dirty="0" smtClean="0"/>
              <a:t>Employee resistance</a:t>
            </a:r>
            <a:endParaRPr lang="en-US" dirty="0"/>
          </a:p>
          <a:p>
            <a:pPr marL="457200" indent="-457200">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a:xfrm>
            <a:off x="822325" y="365125"/>
            <a:ext cx="7521575" cy="1006475"/>
          </a:xfrm>
        </p:spPr>
        <p:txBody>
          <a:bodyPr/>
          <a:lstStyle/>
          <a:p>
            <a:r>
              <a:rPr lang="en-US" smtClean="0">
                <a:latin typeface="Arial" charset="0"/>
                <a:cs typeface="Arial" charset="0"/>
              </a:rPr>
              <a:t>Experiencing MIS In-Class Exercise 7: Choosing a CRM Product</a:t>
            </a:r>
          </a:p>
        </p:txBody>
      </p:sp>
      <p:sp>
        <p:nvSpPr>
          <p:cNvPr id="104452"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600200"/>
            <a:ext cx="7521575" cy="3429000"/>
          </a:xfrm>
        </p:spPr>
        <p:txBody>
          <a:bodyPr/>
          <a:lstStyle/>
          <a:p>
            <a:pPr marL="0" lvl="1" indent="0" defTabSz="977900">
              <a:lnSpc>
                <a:spcPct val="90000"/>
              </a:lnSpc>
              <a:spcAft>
                <a:spcPct val="15000"/>
              </a:spcAft>
              <a:buFont typeface="Arial" pitchFamily="34" charset="0"/>
              <a:buNone/>
              <a:defRPr/>
            </a:pPr>
            <a:r>
              <a:rPr lang="en-US" sz="2400" dirty="0" smtClean="0"/>
              <a:t>1. </a:t>
            </a:r>
            <a:r>
              <a:rPr lang="en-US" sz="2500" dirty="0" smtClean="0"/>
              <a:t>Act</a:t>
            </a:r>
            <a:r>
              <a:rPr lang="en-US" sz="2500" dirty="0"/>
              <a:t>! and GoldMine</a:t>
            </a:r>
            <a:endParaRPr lang="en-US" sz="2500" dirty="0" smtClean="0"/>
          </a:p>
          <a:p>
            <a:pPr marL="746125" lvl="1" indent="-347663" defTabSz="977900">
              <a:lnSpc>
                <a:spcPct val="90000"/>
              </a:lnSpc>
              <a:spcAft>
                <a:spcPct val="15000"/>
              </a:spcAft>
              <a:buFont typeface="+mj-lt"/>
              <a:buAutoNum type="alphaLcPeriod"/>
              <a:defRPr/>
            </a:pPr>
            <a:r>
              <a:rPr lang="en-US" sz="2500" dirty="0" smtClean="0"/>
              <a:t>Learn </a:t>
            </a:r>
            <a:r>
              <a:rPr lang="en-US" sz="2500" dirty="0"/>
              <a:t>about Act (</a:t>
            </a:r>
            <a:r>
              <a:rPr lang="en-US" sz="2500" dirty="0">
                <a:hlinkClick r:id="rId3"/>
              </a:rPr>
              <a:t>www.act.com</a:t>
            </a:r>
            <a:r>
              <a:rPr lang="en-US" sz="2500" dirty="0"/>
              <a:t>) and Goldmine (</a:t>
            </a:r>
            <a:r>
              <a:rPr lang="en-US" sz="2500" dirty="0">
                <a:hlinkClick r:id="rId4"/>
              </a:rPr>
              <a:t>www.frontrange.com/goldmine.aspx</a:t>
            </a:r>
            <a:r>
              <a:rPr lang="en-US" sz="2500" dirty="0" smtClean="0"/>
              <a:t>).</a:t>
            </a:r>
            <a:endParaRPr lang="en-US" sz="2500" dirty="0"/>
          </a:p>
          <a:p>
            <a:pPr marL="746125" lvl="1" indent="-347663" defTabSz="977900">
              <a:lnSpc>
                <a:spcPct val="90000"/>
              </a:lnSpc>
              <a:spcAft>
                <a:spcPct val="15000"/>
              </a:spcAft>
              <a:buFont typeface="+mj-lt"/>
              <a:buAutoNum type="alphaLcPeriod"/>
              <a:defRPr/>
            </a:pPr>
            <a:r>
              <a:rPr lang="en-US" sz="2500" dirty="0"/>
              <a:t>Google or Bing the phrase “Act vs. Goldmine.” Read several comparisons.</a:t>
            </a:r>
          </a:p>
          <a:p>
            <a:pPr marL="746125" lvl="1" indent="-347663" defTabSz="977900">
              <a:lnSpc>
                <a:spcPct val="90000"/>
              </a:lnSpc>
              <a:spcAft>
                <a:spcPct val="15000"/>
              </a:spcAft>
              <a:buFont typeface="+mj-lt"/>
              <a:buAutoNum type="alphaLcPeriod"/>
              <a:defRPr/>
            </a:pPr>
            <a:r>
              <a:rPr lang="en-US" sz="2500" dirty="0"/>
              <a:t>Summarize your findings in a 2-minute presentation. Include intended market, costs, and relative strengths and </a:t>
            </a:r>
            <a:r>
              <a:rPr lang="en-US" sz="2500" dirty="0" smtClean="0"/>
              <a:t>weaknesses.</a:t>
            </a:r>
            <a:endParaRPr lang="en-US" sz="25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a:xfrm>
            <a:off x="822325" y="365125"/>
            <a:ext cx="7521575" cy="1006475"/>
          </a:xfrm>
        </p:spPr>
        <p:txBody>
          <a:bodyPr/>
          <a:lstStyle/>
          <a:p>
            <a:r>
              <a:rPr lang="en-US" smtClean="0">
                <a:latin typeface="Arial" charset="0"/>
                <a:cs typeface="Arial" charset="0"/>
              </a:rPr>
              <a:t>Experiencing MIS In-Class Exercise 7: Choosing a CRM Product (cont’d)</a:t>
            </a:r>
          </a:p>
        </p:txBody>
      </p:sp>
      <p:sp>
        <p:nvSpPr>
          <p:cNvPr id="105476"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577975"/>
            <a:ext cx="7521575" cy="3298825"/>
          </a:xfrm>
        </p:spPr>
        <p:txBody>
          <a:bodyPr/>
          <a:lstStyle/>
          <a:p>
            <a:pPr marL="0" lvl="1" indent="0" defTabSz="977900">
              <a:lnSpc>
                <a:spcPct val="90000"/>
              </a:lnSpc>
              <a:spcBef>
                <a:spcPts val="0"/>
              </a:spcBef>
              <a:spcAft>
                <a:spcPts val="600"/>
              </a:spcAft>
              <a:buFont typeface="Arial" pitchFamily="34" charset="0"/>
              <a:buNone/>
              <a:defRPr/>
            </a:pPr>
            <a:r>
              <a:rPr lang="en-US" sz="2500" dirty="0"/>
              <a:t>2.</a:t>
            </a:r>
            <a:r>
              <a:rPr lang="en-US" sz="2500" b="1" dirty="0"/>
              <a:t> </a:t>
            </a:r>
            <a:r>
              <a:rPr lang="en-US" sz="2500" dirty="0"/>
              <a:t>Salesforce.com and Sugar</a:t>
            </a:r>
            <a:endParaRPr lang="en-US" sz="2500" dirty="0" smtClean="0"/>
          </a:p>
          <a:p>
            <a:pPr marL="755650" lvl="1" indent="-390525" defTabSz="977900">
              <a:lnSpc>
                <a:spcPct val="90000"/>
              </a:lnSpc>
              <a:spcBef>
                <a:spcPts val="0"/>
              </a:spcBef>
              <a:spcAft>
                <a:spcPts val="600"/>
              </a:spcAft>
              <a:buFont typeface="+mj-lt"/>
              <a:buAutoNum type="alphaLcPeriod"/>
              <a:defRPr/>
            </a:pPr>
            <a:r>
              <a:rPr lang="en-US" sz="2500" dirty="0" smtClean="0"/>
              <a:t>Learn </a:t>
            </a:r>
            <a:r>
              <a:rPr lang="en-US" sz="2500" dirty="0"/>
              <a:t>about these products, visit </a:t>
            </a:r>
            <a:r>
              <a:rPr lang="en-US" sz="2500" dirty="0">
                <a:hlinkClick r:id="rId3"/>
              </a:rPr>
              <a:t>www.salesforce.com</a:t>
            </a:r>
            <a:r>
              <a:rPr lang="en-US" sz="2500" dirty="0"/>
              <a:t> and </a:t>
            </a:r>
            <a:r>
              <a:rPr lang="en-US" sz="2500" dirty="0">
                <a:hlinkClick r:id="rId4"/>
              </a:rPr>
              <a:t>www.sugarcrm.com</a:t>
            </a:r>
            <a:r>
              <a:rPr lang="en-US" sz="2500" dirty="0"/>
              <a:t>.</a:t>
            </a:r>
          </a:p>
          <a:p>
            <a:pPr marL="755650" lvl="1" indent="-390525" defTabSz="977900">
              <a:lnSpc>
                <a:spcPct val="90000"/>
              </a:lnSpc>
              <a:spcBef>
                <a:spcPts val="0"/>
              </a:spcBef>
              <a:spcAft>
                <a:spcPts val="600"/>
              </a:spcAft>
              <a:buFont typeface="+mj-lt"/>
              <a:buAutoNum type="alphaLcPeriod"/>
              <a:defRPr/>
            </a:pPr>
            <a:r>
              <a:rPr lang="en-US" sz="2500" dirty="0"/>
              <a:t>Google or Bing the phrase “Salesforce vs. Sugar CRM.” Read several comparisons.</a:t>
            </a:r>
          </a:p>
          <a:p>
            <a:pPr marL="755650" lvl="1" indent="-390525" defTabSz="977900">
              <a:lnSpc>
                <a:spcPct val="90000"/>
              </a:lnSpc>
              <a:spcBef>
                <a:spcPts val="0"/>
              </a:spcBef>
              <a:spcAft>
                <a:spcPts val="600"/>
              </a:spcAft>
              <a:buFont typeface="+mj-lt"/>
              <a:buAutoNum type="alphaLcPeriod"/>
              <a:defRPr/>
            </a:pPr>
            <a:r>
              <a:rPr lang="en-US" sz="2500" dirty="0"/>
              <a:t>Summarize your findings in a 2-minute presentation. Include intended market for these products, costs, and relative strengths and weaknesses</a:t>
            </a:r>
            <a:r>
              <a:rPr lang="en-US" sz="2500" dirty="0" smtClean="0"/>
              <a:t>.</a:t>
            </a:r>
            <a:endParaRPr lang="en-US" sz="2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2"/>
          <p:cNvSpPr>
            <a:spLocks noGrp="1" noChangeArrowheads="1"/>
          </p:cNvSpPr>
          <p:nvPr>
            <p:ph type="title"/>
          </p:nvPr>
        </p:nvSpPr>
        <p:spPr>
          <a:xfrm>
            <a:off x="822325" y="365125"/>
            <a:ext cx="7521575" cy="1539875"/>
          </a:xfrm>
        </p:spPr>
        <p:txBody>
          <a:bodyPr/>
          <a:lstStyle/>
          <a:p>
            <a:pPr marL="107950" indent="-107950"/>
            <a:r>
              <a:rPr lang="en-US" sz="2800" smtClean="0">
                <a:solidFill>
                  <a:srgbClr val="000A1E"/>
                </a:solidFill>
                <a:latin typeface="Arial" charset="0"/>
                <a:cs typeface="Arial" charset="0"/>
              </a:rPr>
              <a:t>“Every Morning, I Get A Report About the Exercise Your Mother's Getting So I Can See How She's Doing.”</a:t>
            </a:r>
          </a:p>
        </p:txBody>
      </p:sp>
      <p:sp>
        <p:nvSpPr>
          <p:cNvPr id="86021"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10243" name="Picture 2"/>
          <p:cNvPicPr>
            <a:picLocks noChangeAspect="1" noChangeArrowheads="1"/>
          </p:cNvPicPr>
          <p:nvPr/>
        </p:nvPicPr>
        <p:blipFill>
          <a:blip r:embed="rId3" cstate="print"/>
          <a:srcRect/>
          <a:stretch>
            <a:fillRect/>
          </a:stretch>
        </p:blipFill>
        <p:spPr bwMode="auto">
          <a:xfrm>
            <a:off x="1524000" y="1957388"/>
            <a:ext cx="6172200" cy="391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a:xfrm>
            <a:off x="822325" y="365125"/>
            <a:ext cx="7521575" cy="1006475"/>
          </a:xfrm>
        </p:spPr>
        <p:txBody>
          <a:bodyPr/>
          <a:lstStyle/>
          <a:p>
            <a:r>
              <a:rPr lang="en-US" smtClean="0">
                <a:latin typeface="Arial" charset="0"/>
                <a:cs typeface="Arial" charset="0"/>
              </a:rPr>
              <a:t>Experiencing MIS In-Class Exercise 7: Choosing a CRM Product (cont’d)</a:t>
            </a:r>
          </a:p>
        </p:txBody>
      </p:sp>
      <p:sp>
        <p:nvSpPr>
          <p:cNvPr id="106500"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5059" name="Content Placeholder 1"/>
          <p:cNvSpPr>
            <a:spLocks noGrp="1"/>
          </p:cNvSpPr>
          <p:nvPr>
            <p:ph idx="1"/>
          </p:nvPr>
        </p:nvSpPr>
        <p:spPr>
          <a:xfrm>
            <a:off x="822325" y="1577975"/>
            <a:ext cx="7521575" cy="3375025"/>
          </a:xfrm>
        </p:spPr>
        <p:txBody>
          <a:bodyPr/>
          <a:lstStyle/>
          <a:p>
            <a:pPr marL="0" indent="0">
              <a:buFont typeface="Arial" charset="0"/>
              <a:buNone/>
            </a:pPr>
            <a:r>
              <a:rPr lang="en-US" sz="2400" dirty="0" smtClean="0">
                <a:latin typeface="Arial" charset="0"/>
                <a:cs typeface="Arial" charset="0"/>
              </a:rPr>
              <a:t>3. Microsoft Dynamics CRM and Oracle</a:t>
            </a:r>
          </a:p>
          <a:p>
            <a:pPr marL="681038" lvl="1" indent="-331788">
              <a:lnSpc>
                <a:spcPct val="90000"/>
              </a:lnSpc>
              <a:spcAft>
                <a:spcPts val="600"/>
              </a:spcAft>
              <a:buFont typeface="Franklin Gothic Medium" pitchFamily="34" charset="0"/>
              <a:buAutoNum type="alphaLcPeriod"/>
            </a:pPr>
            <a:r>
              <a:rPr lang="en-US" sz="2400" dirty="0" smtClean="0">
                <a:latin typeface="Arial" charset="0"/>
                <a:cs typeface="Arial" charset="0"/>
              </a:rPr>
              <a:t>Visit </a:t>
            </a:r>
            <a:r>
              <a:rPr lang="en-US" sz="2400" dirty="0" smtClean="0">
                <a:latin typeface="Arial" charset="0"/>
                <a:cs typeface="Arial" charset="0"/>
                <a:hlinkClick r:id="rId3"/>
              </a:rPr>
              <a:t>http://crm.dynamics.com/en-us/Default.aspx</a:t>
            </a:r>
            <a:r>
              <a:rPr lang="en-US" sz="2400" dirty="0" smtClean="0">
                <a:latin typeface="Arial" charset="0"/>
                <a:cs typeface="Arial" charset="0"/>
              </a:rPr>
              <a:t> and </a:t>
            </a:r>
            <a:r>
              <a:rPr lang="en-US" sz="2400" dirty="0" smtClean="0">
                <a:latin typeface="Arial" charset="0"/>
                <a:cs typeface="Arial" charset="0"/>
                <a:hlinkClick r:id="rId4"/>
              </a:rPr>
              <a:t>www.oracle.com/us/solutions/crm/index.htm</a:t>
            </a:r>
            <a:r>
              <a:rPr lang="en-US" sz="2400" dirty="0" smtClean="0">
                <a:latin typeface="Arial" charset="0"/>
                <a:cs typeface="Arial" charset="0"/>
              </a:rPr>
              <a:t>.</a:t>
            </a:r>
          </a:p>
          <a:p>
            <a:pPr marL="681038" lvl="1" indent="-331788">
              <a:lnSpc>
                <a:spcPct val="90000"/>
              </a:lnSpc>
              <a:spcAft>
                <a:spcPts val="600"/>
              </a:spcAft>
              <a:buFont typeface="Franklin Gothic Medium" pitchFamily="34" charset="0"/>
              <a:buAutoNum type="alphaLcPeriod"/>
            </a:pPr>
            <a:r>
              <a:rPr lang="en-US" sz="2400" dirty="0" smtClean="0">
                <a:latin typeface="Arial" charset="0"/>
                <a:cs typeface="Arial" charset="0"/>
              </a:rPr>
              <a:t>Google or Bing “Microsoft CRM vs. Oracle CRM.”</a:t>
            </a:r>
          </a:p>
          <a:p>
            <a:pPr marL="681038" lvl="1" indent="-331788">
              <a:lnSpc>
                <a:spcPct val="90000"/>
              </a:lnSpc>
              <a:spcAft>
                <a:spcPct val="15000"/>
              </a:spcAft>
              <a:buFont typeface="Franklin Gothic Medium" pitchFamily="34" charset="0"/>
              <a:buAutoNum type="alphaLcPeriod"/>
            </a:pPr>
            <a:r>
              <a:rPr lang="en-US" sz="2400" dirty="0" smtClean="0">
                <a:latin typeface="Arial" charset="0"/>
                <a:cs typeface="Arial" charset="0"/>
              </a:rPr>
              <a:t>Summarize your findings in a 2-minute presentation. Include intended market for these products, costs, and relative strengths and weaknesses.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p:nvPr>
        </p:nvSpPr>
        <p:spPr>
          <a:xfrm>
            <a:off x="822325" y="365125"/>
            <a:ext cx="7521575" cy="1006475"/>
          </a:xfrm>
        </p:spPr>
        <p:txBody>
          <a:bodyPr/>
          <a:lstStyle/>
          <a:p>
            <a:r>
              <a:rPr lang="en-US" smtClean="0">
                <a:latin typeface="Arial" charset="0"/>
                <a:cs typeface="Arial" charset="0"/>
              </a:rPr>
              <a:t>Experiencing MIS In-Class Exercise 7: Choosing a CRM Product (cont’d)</a:t>
            </a:r>
          </a:p>
        </p:txBody>
      </p:sp>
      <p:sp>
        <p:nvSpPr>
          <p:cNvPr id="108548"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425575"/>
            <a:ext cx="7521575" cy="4060825"/>
          </a:xfrm>
        </p:spPr>
        <p:txBody>
          <a:bodyPr>
            <a:normAutofit fontScale="92500"/>
          </a:bodyPr>
          <a:lstStyle/>
          <a:p>
            <a:pPr marL="393700" indent="-393700" defTabSz="1111250">
              <a:lnSpc>
                <a:spcPct val="90000"/>
              </a:lnSpc>
              <a:spcAft>
                <a:spcPct val="35000"/>
              </a:spcAft>
              <a:buFont typeface="Arial" charset="0"/>
              <a:buNone/>
            </a:pPr>
            <a:r>
              <a:rPr lang="en-US" sz="2200" dirty="0" smtClean="0">
                <a:latin typeface="Arial" charset="0"/>
                <a:cs typeface="Arial" charset="0"/>
              </a:rPr>
              <a:t>4.  Recommend two of the CRM products you’ve explored for further research. For each of the following businesses:</a:t>
            </a:r>
          </a:p>
          <a:p>
            <a:pPr marL="1374775" lvl="3" indent="-333375" defTabSz="1111250">
              <a:lnSpc>
                <a:spcPct val="90000"/>
              </a:lnSpc>
              <a:spcAft>
                <a:spcPct val="15000"/>
              </a:spcAft>
              <a:buFont typeface="Franklin Gothic Medium" pitchFamily="34" charset="0"/>
              <a:buAutoNum type="alphaLcPeriod"/>
            </a:pPr>
            <a:r>
              <a:rPr lang="en-US" sz="2200" dirty="0" smtClean="0">
                <a:latin typeface="Arial" charset="0"/>
                <a:cs typeface="Arial" charset="0"/>
              </a:rPr>
              <a:t>An independent wedding planner who is working as a sole proprietor </a:t>
            </a:r>
          </a:p>
          <a:p>
            <a:pPr marL="1374775" lvl="3" indent="-333375" defTabSz="1111250">
              <a:lnSpc>
                <a:spcPct val="90000"/>
              </a:lnSpc>
              <a:spcAft>
                <a:spcPct val="15000"/>
              </a:spcAft>
              <a:buFont typeface="Franklin Gothic Medium" pitchFamily="34" charset="0"/>
              <a:buAutoNum type="alphaLcPeriod"/>
            </a:pPr>
            <a:r>
              <a:rPr lang="en-US" sz="2200" dirty="0" smtClean="0">
                <a:latin typeface="Arial" charset="0"/>
                <a:cs typeface="Arial" charset="0"/>
              </a:rPr>
              <a:t>An online vendor, such as</a:t>
            </a:r>
            <a:r>
              <a:rPr lang="en-US" sz="2200" dirty="0" smtClean="0">
                <a:latin typeface="Arial" charset="0"/>
                <a:cs typeface="Arial" charset="0"/>
                <a:hlinkClick r:id="rId2" action="ppaction://hlinkfile"/>
              </a:rPr>
              <a:t> </a:t>
            </a:r>
            <a:r>
              <a:rPr lang="en-US" sz="2200" dirty="0" smtClean="0">
                <a:latin typeface="Arial" charset="0"/>
                <a:cs typeface="Arial" charset="0"/>
                <a:hlinkClick r:id="rId3"/>
              </a:rPr>
              <a:t>www.sephora.com</a:t>
            </a:r>
            <a:endParaRPr lang="en-US" sz="2200" dirty="0" smtClean="0">
              <a:latin typeface="Arial" charset="0"/>
              <a:cs typeface="Arial" charset="0"/>
            </a:endParaRPr>
          </a:p>
          <a:p>
            <a:pPr marL="1374775" lvl="3" indent="-333375" defTabSz="1111250">
              <a:lnSpc>
                <a:spcPct val="90000"/>
              </a:lnSpc>
              <a:spcAft>
                <a:spcPct val="15000"/>
              </a:spcAft>
              <a:buFont typeface="Franklin Gothic Medium" pitchFamily="34" charset="0"/>
              <a:buAutoNum type="alphaLcPeriod"/>
            </a:pPr>
            <a:r>
              <a:rPr lang="en-US" sz="2200" dirty="0" smtClean="0">
                <a:latin typeface="Arial" charset="0"/>
                <a:cs typeface="Arial" charset="0"/>
              </a:rPr>
              <a:t>A musical venue, such as </a:t>
            </a:r>
            <a:r>
              <a:rPr lang="en-US" sz="2200" dirty="0" smtClean="0">
                <a:latin typeface="Arial" charset="0"/>
                <a:cs typeface="Arial" charset="0"/>
                <a:hlinkClick r:id="rId4"/>
              </a:rPr>
              <a:t>www.santafeopera.org</a:t>
            </a:r>
            <a:endParaRPr lang="en-US" sz="2200" dirty="0" smtClean="0">
              <a:latin typeface="Arial" charset="0"/>
              <a:cs typeface="Arial" charset="0"/>
            </a:endParaRPr>
          </a:p>
          <a:p>
            <a:pPr marL="1374775" lvl="3" indent="-333375" defTabSz="1111250">
              <a:lnSpc>
                <a:spcPct val="90000"/>
              </a:lnSpc>
              <a:spcAft>
                <a:spcPct val="15000"/>
              </a:spcAft>
              <a:buFont typeface="Franklin Gothic Medium" pitchFamily="34" charset="0"/>
              <a:buAutoNum type="alphaLcPeriod"/>
            </a:pPr>
            <a:r>
              <a:rPr lang="en-US" sz="2200" dirty="0" smtClean="0">
                <a:latin typeface="Arial" charset="0"/>
                <a:cs typeface="Arial" charset="0"/>
              </a:rPr>
              <a:t>A vendor of consulting services, such as </a:t>
            </a:r>
            <a:r>
              <a:rPr lang="en-US" sz="2200" dirty="0" smtClean="0">
                <a:latin typeface="Arial" charset="0"/>
                <a:cs typeface="Arial" charset="0"/>
                <a:hlinkClick r:id="rId5"/>
              </a:rPr>
              <a:t>www.crmsoftwaresolutions.ca</a:t>
            </a:r>
            <a:endParaRPr lang="en-US" sz="2200" dirty="0" smtClean="0">
              <a:latin typeface="Arial" charset="0"/>
              <a:cs typeface="Arial" charset="0"/>
            </a:endParaRPr>
          </a:p>
          <a:p>
            <a:pPr marL="1374775" lvl="3" indent="-333375" defTabSz="1111250">
              <a:lnSpc>
                <a:spcPct val="90000"/>
              </a:lnSpc>
              <a:spcAft>
                <a:spcPct val="15000"/>
              </a:spcAft>
              <a:buFont typeface="Franklin Gothic Medium" pitchFamily="34" charset="0"/>
              <a:buAutoNum type="alphaLcPeriod"/>
            </a:pPr>
            <a:r>
              <a:rPr lang="en-US" sz="2200" dirty="0" smtClean="0">
                <a:latin typeface="Arial" charset="0"/>
                <a:cs typeface="Arial" charset="0"/>
              </a:rPr>
              <a:t>A vacation cruise ship line, such as </a:t>
            </a:r>
            <a:r>
              <a:rPr lang="en-US" sz="2200" dirty="0" smtClean="0">
                <a:latin typeface="Arial" charset="0"/>
                <a:cs typeface="Arial" charset="0"/>
                <a:hlinkClick r:id="rId6"/>
              </a:rPr>
              <a:t>www.hollandamerica.com</a:t>
            </a:r>
            <a:endParaRPr lang="en-US" sz="2200" dirty="0" smtClean="0">
              <a:latin typeface="Arial" charset="0"/>
              <a:cs typeface="Arial" charset="0"/>
            </a:endParaRPr>
          </a:p>
          <a:p>
            <a:pPr marL="685800" lvl="1" indent="-333375" defTabSz="1111250">
              <a:lnSpc>
                <a:spcPct val="90000"/>
              </a:lnSpc>
              <a:spcAft>
                <a:spcPct val="15000"/>
              </a:spcAft>
              <a:buFont typeface="Franklin Gothic Medium" pitchFamily="34" charset="0"/>
              <a:buAutoNum type="alphaLcPeriod"/>
            </a:pPr>
            <a:r>
              <a:rPr lang="en-US" sz="2400" dirty="0" smtClean="0">
                <a:latin typeface="Arial" charset="0"/>
                <a:cs typeface="Arial" charset="0"/>
              </a:rPr>
              <a:t>Present your findings to the rest of the class.</a:t>
            </a:r>
          </a:p>
          <a:p>
            <a:pPr marL="393700" indent="-393700" defTabSz="1111250">
              <a:lnSpc>
                <a:spcPct val="90000"/>
              </a:lnSpc>
              <a:spcAft>
                <a:spcPct val="35000"/>
              </a:spcAft>
              <a:buFont typeface="Arial" charset="0"/>
              <a:buChar char="•"/>
            </a:pP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822325" y="365125"/>
            <a:ext cx="7521575" cy="1006475"/>
          </a:xfrm>
        </p:spPr>
        <p:txBody>
          <a:bodyPr/>
          <a:lstStyle/>
          <a:p>
            <a:pPr marL="747713" indent="-747713"/>
            <a:r>
              <a:rPr lang="en-US" smtClean="0">
                <a:latin typeface="Arial" charset="0"/>
                <a:cs typeface="Arial" charset="0"/>
              </a:rPr>
              <a:t>Q4: How Do Inter-enterprise IS Solve the Problems of Enterprise Silos?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8131" name="Picture 2"/>
          <p:cNvPicPr>
            <a:picLocks noChangeAspect="1" noChangeArrowheads="1"/>
          </p:cNvPicPr>
          <p:nvPr/>
        </p:nvPicPr>
        <p:blipFill>
          <a:blip r:embed="rId3" cstate="print"/>
          <a:srcRect/>
          <a:stretch>
            <a:fillRect/>
          </a:stretch>
        </p:blipFill>
        <p:spPr bwMode="auto">
          <a:xfrm>
            <a:off x="838200" y="1439863"/>
            <a:ext cx="7391400" cy="412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4"/>
          <p:cNvSpPr>
            <a:spLocks noGrp="1"/>
          </p:cNvSpPr>
          <p:nvPr>
            <p:ph type="title"/>
          </p:nvPr>
        </p:nvSpPr>
        <p:spPr/>
        <p:txBody>
          <a:bodyPr/>
          <a:lstStyle/>
          <a:p>
            <a:r>
              <a:rPr lang="en-US" smtClean="0">
                <a:latin typeface="Arial" charset="0"/>
                <a:cs typeface="Arial" charset="0"/>
              </a:rPr>
              <a:t>Inter-enterprise PRIDE System</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50179" name="Picture 2"/>
          <p:cNvPicPr>
            <a:picLocks noChangeAspect="1" noChangeArrowheads="1"/>
          </p:cNvPicPr>
          <p:nvPr/>
        </p:nvPicPr>
        <p:blipFill>
          <a:blip r:embed="rId3" cstate="print"/>
          <a:srcRect/>
          <a:stretch>
            <a:fillRect/>
          </a:stretch>
        </p:blipFill>
        <p:spPr bwMode="auto">
          <a:xfrm>
            <a:off x="854075" y="1524000"/>
            <a:ext cx="73755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822325" y="365125"/>
            <a:ext cx="7521575" cy="1006475"/>
          </a:xfrm>
        </p:spPr>
        <p:txBody>
          <a:bodyPr/>
          <a:lstStyle/>
          <a:p>
            <a:r>
              <a:rPr lang="en-US" smtClean="0">
                <a:latin typeface="Arial" charset="0"/>
                <a:cs typeface="Arial" charset="0"/>
              </a:rPr>
              <a:t>How Does the Knowledge in this</a:t>
            </a:r>
            <a:br>
              <a:rPr lang="en-US" smtClean="0">
                <a:latin typeface="Arial" charset="0"/>
                <a:cs typeface="Arial" charset="0"/>
              </a:rPr>
            </a:br>
            <a:r>
              <a:rPr lang="en-US" smtClean="0">
                <a:latin typeface="Arial" charset="0"/>
                <a:cs typeface="Arial" charset="0"/>
              </a:rPr>
              <a:t>Chapter Help You?</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2227" name="Content Placeholder 3"/>
          <p:cNvSpPr>
            <a:spLocks noGrp="1"/>
          </p:cNvSpPr>
          <p:nvPr>
            <p:ph idx="1"/>
          </p:nvPr>
        </p:nvSpPr>
        <p:spPr>
          <a:xfrm>
            <a:off x="822325" y="1654175"/>
            <a:ext cx="7521575" cy="3298825"/>
          </a:xfrm>
        </p:spPr>
        <p:txBody>
          <a:bodyPr/>
          <a:lstStyle/>
          <a:p>
            <a:pPr marL="342900" indent="-342900">
              <a:buFont typeface="Arial" charset="0"/>
              <a:buChar char="•"/>
            </a:pPr>
            <a:r>
              <a:rPr lang="en-US" dirty="0" smtClean="0">
                <a:latin typeface="Arial" charset="0"/>
                <a:cs typeface="Arial" charset="0"/>
              </a:rPr>
              <a:t>Helps you understand levels of information systems and problems at each level</a:t>
            </a:r>
          </a:p>
          <a:p>
            <a:pPr marL="342900" indent="-342900">
              <a:buFont typeface="Arial" charset="0"/>
              <a:buChar char="•"/>
            </a:pPr>
            <a:r>
              <a:rPr lang="en-US" dirty="0" smtClean="0">
                <a:latin typeface="Arial" charset="0"/>
                <a:cs typeface="Arial" charset="0"/>
              </a:rPr>
              <a:t>Helps you put information systems you use into perspective and understand how they may create information silos</a:t>
            </a:r>
          </a:p>
          <a:p>
            <a:pPr marL="342900" indent="-342900">
              <a:buFont typeface="Arial" charset="0"/>
              <a:buChar char="•"/>
            </a:pPr>
            <a:r>
              <a:rPr lang="en-US" dirty="0" smtClean="0">
                <a:latin typeface="Arial" charset="0"/>
                <a:cs typeface="Arial" charset="0"/>
              </a:rPr>
              <a:t>Helps you know potential problems of silos and how to resolve them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822325" y="365125"/>
            <a:ext cx="7521575" cy="1006475"/>
          </a:xfrm>
        </p:spPr>
        <p:txBody>
          <a:bodyPr/>
          <a:lstStyle/>
          <a:p>
            <a:r>
              <a:rPr lang="en-US" smtClean="0">
                <a:latin typeface="Arial" charset="0"/>
                <a:cs typeface="Arial" charset="0"/>
              </a:rPr>
              <a:t>How Does the Knowledge in this</a:t>
            </a:r>
            <a:br>
              <a:rPr lang="en-US" smtClean="0">
                <a:latin typeface="Arial" charset="0"/>
                <a:cs typeface="Arial" charset="0"/>
              </a:rPr>
            </a:br>
            <a:r>
              <a:rPr lang="en-US" smtClean="0">
                <a:latin typeface="Arial" charset="0"/>
                <a:cs typeface="Arial" charset="0"/>
              </a:rPr>
              <a:t>Chapter Help You? (cont’d)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3251" name="Content Placeholder 3"/>
          <p:cNvSpPr>
            <a:spLocks noGrp="1"/>
          </p:cNvSpPr>
          <p:nvPr>
            <p:ph idx="1"/>
          </p:nvPr>
        </p:nvSpPr>
        <p:spPr>
          <a:xfrm>
            <a:off x="822325" y="1577975"/>
            <a:ext cx="7521575" cy="3070225"/>
          </a:xfrm>
        </p:spPr>
        <p:txBody>
          <a:bodyPr/>
          <a:lstStyle/>
          <a:p>
            <a:pPr marL="342900" indent="-342900">
              <a:buFont typeface="Arial" charset="0"/>
              <a:buChar char="•"/>
            </a:pPr>
            <a:r>
              <a:rPr lang="en-US" dirty="0" smtClean="0">
                <a:latin typeface="Arial" charset="0"/>
                <a:cs typeface="Arial" charset="0"/>
              </a:rPr>
              <a:t>Helps you know what these systems are, what they do, and some issues you will run into when using and implementing them</a:t>
            </a:r>
          </a:p>
          <a:p>
            <a:pPr marL="342900" indent="-342900">
              <a:buFont typeface="Arial" charset="0"/>
              <a:buChar char="•"/>
            </a:pPr>
            <a:r>
              <a:rPr lang="en-US" dirty="0" smtClean="0">
                <a:latin typeface="Arial" charset="0"/>
                <a:cs typeface="Arial" charset="0"/>
              </a:rPr>
              <a:t>Gives you background for investigating use of the cloud for other applications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2"/>
          <p:cNvSpPr>
            <a:spLocks noGrp="1"/>
          </p:cNvSpPr>
          <p:nvPr>
            <p:ph type="title"/>
          </p:nvPr>
        </p:nvSpPr>
        <p:spPr>
          <a:xfrm>
            <a:off x="822325" y="365125"/>
            <a:ext cx="7521575" cy="1006475"/>
          </a:xfrm>
          <a:solidFill>
            <a:schemeClr val="bg2">
              <a:lumMod val="90000"/>
            </a:schemeClr>
          </a:solidFill>
        </p:spPr>
        <p:txBody>
          <a:bodyPr/>
          <a:lstStyle/>
          <a:p>
            <a:r>
              <a:rPr lang="en-US" smtClean="0">
                <a:latin typeface="Arial" charset="0"/>
                <a:cs typeface="Arial" charset="0"/>
              </a:rPr>
              <a:t>Ethics Guide: Dialing for Dollars</a:t>
            </a:r>
          </a:p>
        </p:txBody>
      </p:sp>
      <p:sp>
        <p:nvSpPr>
          <p:cNvPr id="117764" name="Footer Placeholder 2"/>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 name="Content Placeholder 3"/>
          <p:cNvSpPr>
            <a:spLocks noGrp="1"/>
          </p:cNvSpPr>
          <p:nvPr>
            <p:ph idx="1"/>
          </p:nvPr>
        </p:nvSpPr>
        <p:spPr>
          <a:xfrm>
            <a:off x="822325" y="1425575"/>
            <a:ext cx="7712075" cy="4137025"/>
          </a:xfrm>
        </p:spPr>
        <p:txBody>
          <a:bodyPr/>
          <a:lstStyle/>
          <a:p>
            <a:pPr marL="0" indent="0">
              <a:buFont typeface="Arial" pitchFamily="34" charset="0"/>
              <a:buNone/>
              <a:defRPr/>
            </a:pPr>
            <a:r>
              <a:rPr lang="en-US" smtClean="0"/>
              <a:t>Assume you </a:t>
            </a:r>
            <a:r>
              <a:rPr lang="en-US" dirty="0"/>
              <a:t>are a salesperson</a:t>
            </a:r>
          </a:p>
          <a:p>
            <a:pPr>
              <a:defRPr/>
            </a:pPr>
            <a:r>
              <a:rPr lang="en-US" sz="2400" dirty="0" smtClean="0"/>
              <a:t>It’s </a:t>
            </a:r>
            <a:r>
              <a:rPr lang="en-US" sz="2400" dirty="0"/>
              <a:t>been a bad quarter. Vice president of sales  authorized a 20% discount on new orders. </a:t>
            </a:r>
            <a:endParaRPr lang="en-US" sz="2400" dirty="0" smtClean="0"/>
          </a:p>
          <a:p>
            <a:pPr>
              <a:defRPr/>
            </a:pPr>
            <a:r>
              <a:rPr lang="en-US" sz="2400" dirty="0"/>
              <a:t>Only stipulation—customers must take delivery prior to end of quarter so Accounting </a:t>
            </a:r>
            <a:r>
              <a:rPr lang="en-US" sz="2400" dirty="0" smtClean="0"/>
              <a:t>Dept. </a:t>
            </a:r>
            <a:r>
              <a:rPr lang="en-US" sz="2400" dirty="0"/>
              <a:t>can book order for this quarter.</a:t>
            </a:r>
          </a:p>
          <a:p>
            <a:pPr>
              <a:defRPr/>
            </a:pPr>
            <a:r>
              <a:rPr lang="en-US" sz="2400" dirty="0"/>
              <a:t>VP says “Start dialing for dollars, and get what you can. Be creative.”</a:t>
            </a:r>
          </a:p>
          <a:p>
            <a:pPr>
              <a:defRPr/>
            </a:pPr>
            <a:r>
              <a:rPr lang="en-US" sz="2400" dirty="0"/>
              <a:t>You identify your top customers to offer discount </a:t>
            </a:r>
            <a:r>
              <a:rPr lang="en-US" sz="2400" dirty="0" smtClean="0"/>
              <a:t>deal.</a:t>
            </a:r>
            <a:endParaRPr lang="en-US" sz="2400" dirty="0"/>
          </a:p>
          <a:p>
            <a:pPr>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AutoShape 2"/>
          <p:cNvSpPr>
            <a:spLocks noGrp="1" noChangeArrowheads="1"/>
          </p:cNvSpPr>
          <p:nvPr>
            <p:ph type="title"/>
          </p:nvPr>
        </p:nvSpPr>
        <p:spPr>
          <a:xfrm>
            <a:off x="822325" y="365125"/>
            <a:ext cx="7521575" cy="1006475"/>
          </a:xfrm>
          <a:solidFill>
            <a:schemeClr val="bg2">
              <a:lumMod val="90000"/>
            </a:schemeClr>
          </a:solidFill>
        </p:spPr>
        <p:txBody>
          <a:bodyPr/>
          <a:lstStyle/>
          <a:p>
            <a:r>
              <a:rPr lang="en-US" dirty="0" smtClean="0">
                <a:latin typeface="Arial" charset="0"/>
                <a:cs typeface="Arial" charset="0"/>
              </a:rPr>
              <a:t>Ethics Guide: Dialing for Dollars: Scenario 1</a:t>
            </a:r>
          </a:p>
        </p:txBody>
      </p:sp>
      <p:sp>
        <p:nvSpPr>
          <p:cNvPr id="118788"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425575"/>
            <a:ext cx="7521575" cy="3451225"/>
          </a:xfrm>
        </p:spPr>
        <p:txBody>
          <a:bodyPr/>
          <a:lstStyle/>
          <a:p>
            <a:pPr>
              <a:buFont typeface="Arial" charset="0"/>
              <a:buChar char="•"/>
            </a:pPr>
            <a:r>
              <a:rPr lang="en-US" smtClean="0">
                <a:latin typeface="Arial" charset="0"/>
                <a:cs typeface="Arial" charset="0"/>
              </a:rPr>
              <a:t>To one customer, “Take full delivery now and return your unsold inventory next quarter.”</a:t>
            </a:r>
          </a:p>
          <a:p>
            <a:pPr lvl="2">
              <a:lnSpc>
                <a:spcPct val="90000"/>
              </a:lnSpc>
            </a:pPr>
            <a:r>
              <a:rPr lang="en-US" sz="2600" smtClean="0">
                <a:latin typeface="Arial" charset="0"/>
                <a:cs typeface="Arial" charset="0"/>
              </a:rPr>
              <a:t>Customer wants this stipulated on purchase order</a:t>
            </a:r>
          </a:p>
          <a:p>
            <a:pPr lvl="2">
              <a:lnSpc>
                <a:spcPct val="90000"/>
              </a:lnSpc>
            </a:pPr>
            <a:r>
              <a:rPr lang="en-US" sz="2600" smtClean="0">
                <a:latin typeface="Arial" charset="0"/>
                <a:cs typeface="Arial" charset="0"/>
              </a:rPr>
              <a:t>But, accounting will not book full sales amount with stipulation</a:t>
            </a:r>
          </a:p>
          <a:p>
            <a:pPr marL="228600" lvl="1" indent="-228600">
              <a:lnSpc>
                <a:spcPct val="90000"/>
              </a:lnSpc>
              <a:buFontTx/>
              <a:buChar char="•"/>
            </a:pPr>
            <a:r>
              <a:rPr lang="en-US" sz="2600" smtClean="0">
                <a:latin typeface="Arial" charset="0"/>
                <a:cs typeface="Arial" charset="0"/>
              </a:rPr>
              <a:t>Salesperson agrees to email the stipulation</a:t>
            </a:r>
          </a:p>
          <a:p>
            <a:pPr lvl="2">
              <a:lnSpc>
                <a:spcPct val="90000"/>
              </a:lnSpc>
            </a:pPr>
            <a:r>
              <a:rPr lang="en-US" sz="2600" smtClean="0">
                <a:latin typeface="Arial" charset="0"/>
                <a:cs typeface="Arial" charset="0"/>
              </a:rPr>
              <a:t>Accounting books full amount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822325" y="365125"/>
            <a:ext cx="7521575" cy="1006475"/>
          </a:xfrm>
          <a:solidFill>
            <a:schemeClr val="bg2">
              <a:lumMod val="90000"/>
            </a:schemeClr>
          </a:solidFill>
        </p:spPr>
        <p:txBody>
          <a:bodyPr/>
          <a:lstStyle/>
          <a:p>
            <a:r>
              <a:rPr lang="en-US" dirty="0" smtClean="0">
                <a:latin typeface="Arial" charset="0"/>
                <a:cs typeface="Arial" charset="0"/>
              </a:rPr>
              <a:t>Ethics Guide: Dialing for Dollars: Scenario 1 (cont’d)</a:t>
            </a:r>
          </a:p>
        </p:txBody>
      </p:sp>
      <p:sp>
        <p:nvSpPr>
          <p:cNvPr id="118788"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577975"/>
            <a:ext cx="7521575" cy="2994025"/>
          </a:xfrm>
        </p:spPr>
        <p:txBody>
          <a:bodyPr/>
          <a:lstStyle/>
          <a:p>
            <a:pPr>
              <a:defRPr/>
            </a:pPr>
            <a:r>
              <a:rPr lang="en-US" dirty="0" smtClean="0"/>
              <a:t>Significant </a:t>
            </a:r>
            <a:r>
              <a:rPr lang="en-US" dirty="0"/>
              <a:t>amount of unsold product will be sent back next quarter for refund </a:t>
            </a:r>
          </a:p>
          <a:p>
            <a:pPr marL="457200" indent="-457200">
              <a:buFont typeface="Arial" pitchFamily="34" charset="0"/>
              <a:buNone/>
              <a:defRPr/>
            </a:pPr>
            <a:r>
              <a:rPr lang="en-US" dirty="0">
                <a:solidFill>
                  <a:schemeClr val="accent2">
                    <a:lumMod val="10000"/>
                  </a:schemeClr>
                </a:solidFill>
              </a:rPr>
              <a:t>Q: Is it ethical to write agreement to take back product in an email?</a:t>
            </a:r>
          </a:p>
          <a:p>
            <a:pPr marL="457200" indent="-457200">
              <a:buFont typeface="Arial" pitchFamily="34" charset="0"/>
              <a:buNone/>
              <a:defRPr/>
            </a:pPr>
            <a:r>
              <a:rPr lang="en-US" dirty="0"/>
              <a:t>Q: What would you say if the boss finds out?</a:t>
            </a:r>
          </a:p>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p:nvPr>
        </p:nvSpPr>
        <p:spPr>
          <a:xfrm>
            <a:off x="822325" y="365125"/>
            <a:ext cx="7521575" cy="1006475"/>
          </a:xfrm>
          <a:solidFill>
            <a:schemeClr val="bg2">
              <a:lumMod val="90000"/>
            </a:schemeClr>
          </a:solidFill>
        </p:spPr>
        <p:txBody>
          <a:bodyPr/>
          <a:lstStyle/>
          <a:p>
            <a:r>
              <a:rPr lang="en-US" dirty="0" smtClean="0">
                <a:latin typeface="Arial" charset="0"/>
                <a:cs typeface="Arial" charset="0"/>
              </a:rPr>
              <a:t>Ethics Guide: Dialing for Dollars: Scenario 2</a:t>
            </a:r>
          </a:p>
        </p:txBody>
      </p:sp>
      <p:sp>
        <p:nvSpPr>
          <p:cNvPr id="119812"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60419" name="Content Placeholder 1"/>
          <p:cNvSpPr>
            <a:spLocks noGrp="1"/>
          </p:cNvSpPr>
          <p:nvPr>
            <p:ph idx="1"/>
          </p:nvPr>
        </p:nvSpPr>
        <p:spPr>
          <a:xfrm>
            <a:off x="822325" y="1524000"/>
            <a:ext cx="7521575" cy="3429000"/>
          </a:xfrm>
        </p:spPr>
        <p:txBody>
          <a:bodyPr/>
          <a:lstStyle/>
          <a:p>
            <a:pPr>
              <a:buFont typeface="Arial" charset="0"/>
              <a:buChar char="•"/>
            </a:pPr>
            <a:r>
              <a:rPr lang="en-US" smtClean="0">
                <a:latin typeface="Arial" charset="0"/>
                <a:cs typeface="Arial" charset="0"/>
              </a:rPr>
              <a:t>With another customer, you don’t offer discount, but agree to post 80% of sale due this quarter with 20% </a:t>
            </a:r>
            <a:r>
              <a:rPr lang="en-US" u="sng" smtClean="0">
                <a:latin typeface="Arial" charset="0"/>
                <a:cs typeface="Arial" charset="0"/>
              </a:rPr>
              <a:t>credit</a:t>
            </a:r>
            <a:r>
              <a:rPr lang="en-US" smtClean="0">
                <a:latin typeface="Arial" charset="0"/>
                <a:cs typeface="Arial" charset="0"/>
              </a:rPr>
              <a:t> posted next quarter</a:t>
            </a:r>
          </a:p>
          <a:p>
            <a:pPr marL="803275" lvl="2" indent="-342900">
              <a:lnSpc>
                <a:spcPct val="90000"/>
              </a:lnSpc>
              <a:spcAft>
                <a:spcPct val="20000"/>
              </a:spcAft>
            </a:pPr>
            <a:r>
              <a:rPr lang="en-US" smtClean="0">
                <a:latin typeface="Arial" charset="0"/>
                <a:cs typeface="Arial" charset="0"/>
              </a:rPr>
              <a:t>Accounting books full price now, then takes off 20% next quarter</a:t>
            </a:r>
          </a:p>
          <a:p>
            <a:pPr marL="803275" lvl="2" indent="-342900">
              <a:lnSpc>
                <a:spcPct val="90000"/>
              </a:lnSpc>
              <a:spcAft>
                <a:spcPct val="20000"/>
              </a:spcAft>
            </a:pPr>
            <a:r>
              <a:rPr lang="en-US" smtClean="0">
                <a:latin typeface="Arial" charset="0"/>
                <a:cs typeface="Arial" charset="0"/>
              </a:rPr>
              <a:t>Hurts next quarter sales revenue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2"/>
          <p:cNvSpPr>
            <a:spLocks noGrp="1" noChangeArrowheads="1"/>
          </p:cNvSpPr>
          <p:nvPr>
            <p:ph type="title"/>
          </p:nvPr>
        </p:nvSpPr>
        <p:spPr>
          <a:xfrm>
            <a:off x="822325" y="365125"/>
            <a:ext cx="7521575" cy="1006475"/>
          </a:xfrm>
        </p:spPr>
        <p:txBody>
          <a:bodyPr/>
          <a:lstStyle/>
          <a:p>
            <a:r>
              <a:rPr lang="en-US" smtClean="0">
                <a:solidFill>
                  <a:srgbClr val="000A1E"/>
                </a:solidFill>
                <a:latin typeface="Arial" charset="0"/>
                <a:cs typeface="Arial" charset="0"/>
              </a:rPr>
              <a:t>Study Questions</a:t>
            </a:r>
          </a:p>
        </p:txBody>
      </p:sp>
      <p:sp>
        <p:nvSpPr>
          <p:cNvPr id="88068" name="Footer Placeholder 1"/>
          <p:cNvSpPr>
            <a:spLocks noGrp="1"/>
          </p:cNvSpPr>
          <p:nvPr>
            <p:ph type="ftr" sz="quarter" idx="10"/>
          </p:nvPr>
        </p:nvSpPr>
        <p:spPr bwMode="auto">
          <a:xfrm>
            <a:off x="762000" y="6172200"/>
            <a:ext cx="6096000" cy="387350"/>
          </a:xfrm>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12291" name="Content Placeholder 2"/>
          <p:cNvSpPr>
            <a:spLocks noGrp="1"/>
          </p:cNvSpPr>
          <p:nvPr>
            <p:ph idx="1"/>
          </p:nvPr>
        </p:nvSpPr>
        <p:spPr>
          <a:xfrm>
            <a:off x="860425" y="1524000"/>
            <a:ext cx="7750175" cy="3200400"/>
          </a:xfrm>
        </p:spPr>
        <p:txBody>
          <a:bodyPr/>
          <a:lstStyle/>
          <a:p>
            <a:pPr marL="693738" indent="-693738">
              <a:buFont typeface="Arial" charset="0"/>
              <a:buNone/>
            </a:pPr>
            <a:r>
              <a:rPr lang="en-US" sz="2600" smtClean="0">
                <a:latin typeface="Arial" charset="0"/>
                <a:cs typeface="Arial" charset="0"/>
              </a:rPr>
              <a:t>Q1: How do information systems vary by scope?</a:t>
            </a:r>
          </a:p>
          <a:p>
            <a:pPr marL="693738" indent="-693738">
              <a:buFont typeface="Arial" charset="0"/>
              <a:buNone/>
            </a:pPr>
            <a:r>
              <a:rPr lang="en-US" sz="2600" smtClean="0">
                <a:latin typeface="Arial" charset="0"/>
                <a:cs typeface="Arial" charset="0"/>
              </a:rPr>
              <a:t>Q2: How do enterprise IS solve the problems of departmental silos?</a:t>
            </a:r>
          </a:p>
          <a:p>
            <a:pPr marL="693738" indent="-693738">
              <a:buFont typeface="Arial" charset="0"/>
              <a:buNone/>
            </a:pPr>
            <a:r>
              <a:rPr lang="en-US" sz="2600" smtClean="0">
                <a:latin typeface="Arial" charset="0"/>
                <a:cs typeface="Arial" charset="0"/>
              </a:rPr>
              <a:t>Q3: What are the differences among CRM, ERP, and EAI systems?</a:t>
            </a:r>
          </a:p>
          <a:p>
            <a:pPr marL="693738" indent="-693738">
              <a:buFont typeface="Arial" charset="0"/>
              <a:buNone/>
            </a:pPr>
            <a:r>
              <a:rPr lang="en-US" sz="2600" smtClean="0">
                <a:latin typeface="Arial" charset="0"/>
                <a:cs typeface="Arial" charset="0"/>
              </a:rPr>
              <a:t>Q4: How do inter-enterprise IS solve the problems of enterprise silos?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2"/>
          <p:cNvSpPr>
            <a:spLocks noGrp="1" noChangeArrowheads="1"/>
          </p:cNvSpPr>
          <p:nvPr>
            <p:ph type="title"/>
          </p:nvPr>
        </p:nvSpPr>
        <p:spPr>
          <a:xfrm>
            <a:off x="822325" y="365125"/>
            <a:ext cx="7521575" cy="1006475"/>
          </a:xfrm>
          <a:solidFill>
            <a:schemeClr val="bg2">
              <a:lumMod val="90000"/>
            </a:schemeClr>
          </a:solidFill>
        </p:spPr>
        <p:txBody>
          <a:bodyPr/>
          <a:lstStyle/>
          <a:p>
            <a:r>
              <a:rPr lang="en-US" dirty="0" smtClean="0">
                <a:latin typeface="Arial" charset="0"/>
                <a:cs typeface="Arial" charset="0"/>
              </a:rPr>
              <a:t>Ethics Guide: Dialing for Dollars: Scenario 3</a:t>
            </a:r>
          </a:p>
        </p:txBody>
      </p:sp>
      <p:sp>
        <p:nvSpPr>
          <p:cNvPr id="120836"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524000"/>
            <a:ext cx="7521575" cy="3276600"/>
          </a:xfrm>
        </p:spPr>
        <p:txBody>
          <a:bodyPr/>
          <a:lstStyle/>
          <a:p>
            <a:pPr defTabSz="889000">
              <a:lnSpc>
                <a:spcPct val="90000"/>
              </a:lnSpc>
              <a:spcAft>
                <a:spcPct val="35000"/>
              </a:spcAft>
              <a:defRPr/>
            </a:pPr>
            <a:r>
              <a:rPr lang="en-US" dirty="0"/>
              <a:t>Sell product to fictitious company owned by relative</a:t>
            </a:r>
          </a:p>
          <a:p>
            <a:pPr marL="790575" lvl="2" indent="-457200" defTabSz="889000">
              <a:lnSpc>
                <a:spcPct val="90000"/>
              </a:lnSpc>
              <a:spcAft>
                <a:spcPts val="0"/>
              </a:spcAft>
              <a:defRPr/>
            </a:pPr>
            <a:r>
              <a:rPr lang="en-US" dirty="0"/>
              <a:t>Accounting books full sale this quarter</a:t>
            </a:r>
          </a:p>
          <a:p>
            <a:pPr marL="790575" lvl="2" indent="-457200" defTabSz="889000">
              <a:lnSpc>
                <a:spcPct val="90000"/>
              </a:lnSpc>
              <a:spcAft>
                <a:spcPts val="0"/>
              </a:spcAft>
              <a:defRPr/>
            </a:pPr>
            <a:r>
              <a:rPr lang="en-US" dirty="0"/>
              <a:t>All merchandise returned next quarter for </a:t>
            </a:r>
            <a:r>
              <a:rPr lang="en-US"/>
              <a:t>full </a:t>
            </a:r>
            <a:r>
              <a:rPr lang="en-US" smtClean="0"/>
              <a:t>refund</a:t>
            </a:r>
          </a:p>
          <a:p>
            <a:pPr marL="1588" lvl="2" indent="0" defTabSz="889000">
              <a:lnSpc>
                <a:spcPct val="90000"/>
              </a:lnSpc>
              <a:spcAft>
                <a:spcPts val="0"/>
              </a:spcAft>
              <a:buFont typeface="Helvetica" pitchFamily="34" charset="0"/>
              <a:buNone/>
              <a:defRPr/>
            </a:pPr>
            <a:r>
              <a:rPr lang="en-US" smtClean="0"/>
              <a:t>Q: Is </a:t>
            </a:r>
            <a:r>
              <a:rPr lang="en-US" dirty="0"/>
              <a:t>this ethical? </a:t>
            </a:r>
          </a:p>
          <a:p>
            <a:pPr marL="0" lvl="2" indent="0">
              <a:buFont typeface="Helvetica" pitchFamily="34" charset="0"/>
              <a:buNone/>
              <a:defRPr/>
            </a:pPr>
            <a:r>
              <a:rPr lang="en-US" smtClean="0"/>
              <a:t>Q: Is </a:t>
            </a:r>
            <a:r>
              <a:rPr lang="en-US" dirty="0"/>
              <a:t>this legal</a:t>
            </a:r>
            <a:r>
              <a:rPr lang="en-US" dirty="0" smtClean="0"/>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2"/>
          <p:cNvSpPr>
            <a:spLocks noGrp="1" noChangeArrowheads="1"/>
          </p:cNvSpPr>
          <p:nvPr>
            <p:ph type="title"/>
          </p:nvPr>
        </p:nvSpPr>
        <p:spPr>
          <a:xfrm>
            <a:off x="822325" y="365125"/>
            <a:ext cx="7521575" cy="1006475"/>
          </a:xfrm>
          <a:solidFill>
            <a:schemeClr val="bg2">
              <a:lumMod val="90000"/>
            </a:schemeClr>
          </a:solidFill>
        </p:spPr>
        <p:txBody>
          <a:bodyPr/>
          <a:lstStyle/>
          <a:p>
            <a:r>
              <a:rPr lang="en-US" dirty="0" smtClean="0">
                <a:latin typeface="Arial" charset="0"/>
                <a:cs typeface="Arial" charset="0"/>
              </a:rPr>
              <a:t>Ethics Guide: Dialing for Dollars: Scenario 3 (cont’d)</a:t>
            </a:r>
          </a:p>
        </p:txBody>
      </p:sp>
      <p:sp>
        <p:nvSpPr>
          <p:cNvPr id="120836"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577975"/>
            <a:ext cx="7521575" cy="3679825"/>
          </a:xfrm>
        </p:spPr>
        <p:txBody>
          <a:bodyPr/>
          <a:lstStyle/>
          <a:p>
            <a:pPr>
              <a:defRPr/>
            </a:pPr>
            <a:r>
              <a:rPr lang="en-US" dirty="0" smtClean="0"/>
              <a:t>Company’s MRP II system is scheduling production for </a:t>
            </a:r>
            <a:r>
              <a:rPr lang="en-US" dirty="0"/>
              <a:t>next quarter based on this quarter’s sharply increased sales. It generates a schedule with substantial production increases and schedules workers for production runs</a:t>
            </a:r>
            <a:r>
              <a:rPr lang="en-US" dirty="0" smtClean="0"/>
              <a:t>.</a:t>
            </a:r>
          </a:p>
          <a:p>
            <a:pPr marL="457200" indent="-457200">
              <a:buFont typeface="Arial" pitchFamily="34" charset="0"/>
              <a:buNone/>
              <a:defRPr/>
            </a:pPr>
            <a:r>
              <a:rPr lang="en-US" dirty="0" smtClean="0"/>
              <a:t>Q: What </a:t>
            </a:r>
            <a:r>
              <a:rPr lang="en-US" dirty="0"/>
              <a:t>impact do your sales activities </a:t>
            </a:r>
            <a:r>
              <a:rPr lang="en-US" dirty="0" smtClean="0"/>
              <a:t>have on next </a:t>
            </a:r>
            <a:r>
              <a:rPr lang="en-US" dirty="0"/>
              <a:t>quarter’s inventories?</a:t>
            </a:r>
          </a:p>
          <a:p>
            <a:pPr>
              <a:defRPr/>
            </a:pPr>
            <a:endParaRPr lang="en-US" sz="2400" dirty="0"/>
          </a:p>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utoShape 2"/>
          <p:cNvSpPr>
            <a:spLocks noGrp="1" noChangeArrowheads="1"/>
          </p:cNvSpPr>
          <p:nvPr>
            <p:ph type="title"/>
          </p:nvPr>
        </p:nvSpPr>
        <p:spPr>
          <a:xfrm>
            <a:off x="822325" y="365125"/>
            <a:ext cx="7521575" cy="1006475"/>
          </a:xfrm>
          <a:solidFill>
            <a:schemeClr val="bg2">
              <a:lumMod val="90000"/>
            </a:schemeClr>
          </a:solidFill>
        </p:spPr>
        <p:txBody>
          <a:bodyPr/>
          <a:lstStyle/>
          <a:p>
            <a:r>
              <a:rPr lang="en-US" dirty="0" smtClean="0">
                <a:latin typeface="Arial" charset="0"/>
                <a:cs typeface="Arial" charset="0"/>
              </a:rPr>
              <a:t>Guide: The Flavor-of-the-Month Club</a:t>
            </a:r>
          </a:p>
        </p:txBody>
      </p:sp>
      <p:sp>
        <p:nvSpPr>
          <p:cNvPr id="136196"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425575"/>
            <a:ext cx="7788275" cy="4060825"/>
          </a:xfrm>
        </p:spPr>
        <p:txBody>
          <a:bodyPr/>
          <a:lstStyle/>
          <a:p>
            <a:pPr marL="352425" indent="-352425">
              <a:defRPr/>
            </a:pPr>
            <a:r>
              <a:rPr lang="en-US" dirty="0" smtClean="0"/>
              <a:t>Management never listens</a:t>
            </a:r>
          </a:p>
          <a:p>
            <a:pPr marL="352425" lvl="1" indent="-352425">
              <a:spcBef>
                <a:spcPts val="800"/>
              </a:spcBef>
              <a:buClrTx/>
              <a:defRPr/>
            </a:pPr>
            <a:r>
              <a:rPr lang="en-US" dirty="0" smtClean="0"/>
              <a:t>Employees want change from bottom-up </a:t>
            </a:r>
          </a:p>
          <a:p>
            <a:pPr marL="352425" indent="-352425">
              <a:defRPr/>
            </a:pPr>
            <a:r>
              <a:rPr lang="en-US" dirty="0" smtClean="0"/>
              <a:t>Change management programs are silly</a:t>
            </a:r>
          </a:p>
          <a:p>
            <a:pPr marL="352425" lvl="1" indent="-352425">
              <a:spcBef>
                <a:spcPts val="800"/>
              </a:spcBef>
              <a:buClrTx/>
              <a:defRPr/>
            </a:pPr>
            <a:r>
              <a:rPr lang="en-US" dirty="0" smtClean="0"/>
              <a:t>Managers forget about programs</a:t>
            </a:r>
          </a:p>
          <a:p>
            <a:pPr marL="352425" lvl="1" indent="-352425">
              <a:spcBef>
                <a:spcPts val="800"/>
              </a:spcBef>
              <a:buClrTx/>
              <a:defRPr/>
            </a:pPr>
            <a:r>
              <a:rPr lang="en-US" dirty="0" smtClean="0"/>
              <a:t>When program loses support, new one introduced</a:t>
            </a:r>
          </a:p>
          <a:p>
            <a:pPr marL="352425" lvl="1" indent="-352425">
              <a:spcBef>
                <a:spcPts val="800"/>
              </a:spcBef>
              <a:buClrTx/>
              <a:defRPr/>
            </a:pPr>
            <a:r>
              <a:rPr lang="en-US" dirty="0" smtClean="0"/>
              <a:t>Employees grow more cynical with each failed program</a:t>
            </a:r>
          </a:p>
          <a:p>
            <a:pPr marL="457200" indent="-457200">
              <a:defRPr/>
            </a:pPr>
            <a:endParaRPr lang="en-US" dirty="0" smtClean="0"/>
          </a:p>
          <a:p>
            <a:pPr marL="457200" indent="-457200">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AutoShape 2"/>
          <p:cNvSpPr>
            <a:spLocks noGrp="1" noChangeArrowheads="1"/>
          </p:cNvSpPr>
          <p:nvPr>
            <p:ph type="title"/>
          </p:nvPr>
        </p:nvSpPr>
        <p:spPr>
          <a:xfrm>
            <a:off x="822325" y="365125"/>
            <a:ext cx="7521575" cy="1006475"/>
          </a:xfrm>
          <a:solidFill>
            <a:schemeClr val="bg2">
              <a:lumMod val="90000"/>
            </a:schemeClr>
          </a:solidFill>
        </p:spPr>
        <p:txBody>
          <a:bodyPr/>
          <a:lstStyle/>
          <a:p>
            <a:r>
              <a:rPr lang="en-US" dirty="0" smtClean="0">
                <a:latin typeface="Arial" charset="0"/>
                <a:cs typeface="Arial" charset="0"/>
              </a:rPr>
              <a:t>Active Review</a:t>
            </a:r>
          </a:p>
        </p:txBody>
      </p:sp>
      <p:sp>
        <p:nvSpPr>
          <p:cNvPr id="139268"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6" name="Content Placeholder 2"/>
          <p:cNvSpPr>
            <a:spLocks noGrp="1"/>
          </p:cNvSpPr>
          <p:nvPr>
            <p:ph idx="1"/>
          </p:nvPr>
        </p:nvSpPr>
        <p:spPr>
          <a:xfrm>
            <a:off x="860425" y="1676400"/>
            <a:ext cx="7750175" cy="3200400"/>
          </a:xfrm>
        </p:spPr>
        <p:txBody>
          <a:bodyPr/>
          <a:lstStyle/>
          <a:p>
            <a:pPr marL="693738" indent="-693738">
              <a:buFont typeface="Arial" pitchFamily="34" charset="0"/>
              <a:buNone/>
              <a:defRPr/>
            </a:pPr>
            <a:r>
              <a:rPr lang="en-US" sz="2600" dirty="0" smtClean="0"/>
              <a:t>Q1: How do information systems vary by scope?</a:t>
            </a:r>
          </a:p>
          <a:p>
            <a:pPr marL="568325" indent="-568325">
              <a:buFont typeface="Arial" pitchFamily="34" charset="0"/>
              <a:buNone/>
              <a:defRPr/>
            </a:pPr>
            <a:r>
              <a:rPr lang="en-US" sz="2600" dirty="0" smtClean="0"/>
              <a:t>Q2: </a:t>
            </a:r>
            <a:r>
              <a:rPr lang="en-US" sz="2600" dirty="0"/>
              <a:t>How do enterprise IS solve the problems </a:t>
            </a:r>
            <a:r>
              <a:rPr lang="en-US" sz="2600" dirty="0" smtClean="0"/>
              <a:t>of departmental </a:t>
            </a:r>
            <a:r>
              <a:rPr lang="en-US" sz="2600" dirty="0"/>
              <a:t>silos?</a:t>
            </a:r>
          </a:p>
          <a:p>
            <a:pPr marL="568325" indent="-568325">
              <a:buFont typeface="Arial" pitchFamily="34" charset="0"/>
              <a:buNone/>
              <a:defRPr/>
            </a:pPr>
            <a:r>
              <a:rPr lang="en-US" sz="2600" dirty="0" smtClean="0"/>
              <a:t>Q3: </a:t>
            </a:r>
            <a:r>
              <a:rPr lang="en-US" sz="2600" dirty="0"/>
              <a:t>What are the differences among CRM, ERP, and </a:t>
            </a:r>
            <a:r>
              <a:rPr lang="en-US" sz="2600" dirty="0" smtClean="0"/>
              <a:t>EAI systems</a:t>
            </a:r>
            <a:r>
              <a:rPr lang="en-US" sz="2600" dirty="0"/>
              <a:t>?</a:t>
            </a:r>
          </a:p>
          <a:p>
            <a:pPr marL="568325" indent="-568325">
              <a:buFont typeface="Arial" pitchFamily="34" charset="0"/>
              <a:buNone/>
              <a:defRPr/>
            </a:pPr>
            <a:r>
              <a:rPr lang="en-US" sz="2600" dirty="0" smtClean="0"/>
              <a:t>Q4: </a:t>
            </a:r>
            <a:r>
              <a:rPr lang="en-US" sz="2600" dirty="0"/>
              <a:t>How do inter-enterprise IS solve </a:t>
            </a:r>
            <a:r>
              <a:rPr lang="en-US" sz="2600" dirty="0" smtClean="0"/>
              <a:t>the problems of enterprise </a:t>
            </a:r>
            <a:r>
              <a:rPr lang="en-US" sz="2600" dirty="0"/>
              <a:t>silos?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
          <p:cNvSpPr>
            <a:spLocks noGrp="1"/>
          </p:cNvSpPr>
          <p:nvPr>
            <p:ph type="title"/>
          </p:nvPr>
        </p:nvSpPr>
        <p:spPr/>
        <p:txBody>
          <a:bodyPr/>
          <a:lstStyle/>
          <a:p>
            <a:r>
              <a:rPr lang="en-US" smtClean="0">
                <a:latin typeface="Arial" charset="0"/>
                <a:cs typeface="Arial" charset="0"/>
              </a:rPr>
              <a:t>Case Study 7: The PRIDE Database </a:t>
            </a:r>
          </a:p>
        </p:txBody>
      </p:sp>
      <p:sp>
        <p:nvSpPr>
          <p:cNvPr id="140292"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70659" name="Picture 2"/>
          <p:cNvPicPr>
            <a:picLocks noChangeAspect="1" noChangeArrowheads="1"/>
          </p:cNvPicPr>
          <p:nvPr/>
        </p:nvPicPr>
        <p:blipFill>
          <a:blip r:embed="rId3" cstate="print"/>
          <a:srcRect/>
          <a:stretch>
            <a:fillRect/>
          </a:stretch>
        </p:blipFill>
        <p:spPr bwMode="auto">
          <a:xfrm>
            <a:off x="793750" y="1524000"/>
            <a:ext cx="7664450" cy="407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latin typeface="Arial" charset="0"/>
                <a:cs typeface="Arial" charset="0"/>
              </a:rPr>
              <a:t>Defining the Workout Table with SQL</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72707" name="Picture 2"/>
          <p:cNvPicPr>
            <a:picLocks noChangeAspect="1" noChangeArrowheads="1"/>
          </p:cNvPicPr>
          <p:nvPr/>
        </p:nvPicPr>
        <p:blipFill>
          <a:blip r:embed="rId2" cstate="print"/>
          <a:srcRect/>
          <a:stretch>
            <a:fillRect/>
          </a:stretch>
        </p:blipFill>
        <p:spPr bwMode="auto">
          <a:xfrm>
            <a:off x="838200" y="1604963"/>
            <a:ext cx="7391400" cy="3957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latin typeface="Arial" charset="0"/>
                <a:cs typeface="Arial" charset="0"/>
              </a:rPr>
              <a:t>PRIDE, Person, Workout, and Performance Tables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73731" name="Picture 2"/>
          <p:cNvPicPr>
            <a:picLocks noChangeAspect="1" noChangeArrowheads="1"/>
          </p:cNvPicPr>
          <p:nvPr/>
        </p:nvPicPr>
        <p:blipFill>
          <a:blip r:embed="rId2" cstate="print"/>
          <a:srcRect/>
          <a:stretch>
            <a:fillRect/>
          </a:stretch>
        </p:blipFill>
        <p:spPr bwMode="auto">
          <a:xfrm>
            <a:off x="762000" y="1652588"/>
            <a:ext cx="7467600" cy="355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latin typeface="Arial" charset="0"/>
                <a:cs typeface="Arial" charset="0"/>
              </a:rPr>
              <a:t>Tables Relating to Exercise Prescriptions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74755" name="Picture 2"/>
          <p:cNvPicPr>
            <a:picLocks noChangeAspect="1" noChangeArrowheads="1"/>
          </p:cNvPicPr>
          <p:nvPr/>
        </p:nvPicPr>
        <p:blipFill>
          <a:blip r:embed="rId2" cstate="print"/>
          <a:srcRect/>
          <a:stretch>
            <a:fillRect/>
          </a:stretch>
        </p:blipFill>
        <p:spPr bwMode="auto">
          <a:xfrm>
            <a:off x="914400" y="1524000"/>
            <a:ext cx="73152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latin typeface="Arial" charset="0"/>
                <a:cs typeface="Arial" charset="0"/>
              </a:rPr>
              <a:t>PRIDE Database Tables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75779" name="Picture 2"/>
          <p:cNvPicPr>
            <a:picLocks noChangeAspect="1" noChangeArrowheads="1"/>
          </p:cNvPicPr>
          <p:nvPr/>
        </p:nvPicPr>
        <p:blipFill>
          <a:blip r:embed="rId2" cstate="print"/>
          <a:srcRect/>
          <a:stretch>
            <a:fillRect/>
          </a:stretch>
        </p:blipFill>
        <p:spPr bwMode="auto">
          <a:xfrm>
            <a:off x="914400" y="1365250"/>
            <a:ext cx="7412038" cy="434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2"/>
          <p:cNvSpPr>
            <a:spLocks noGrp="1" noChangeArrowheads="1"/>
          </p:cNvSpPr>
          <p:nvPr>
            <p:ph type="title"/>
          </p:nvPr>
        </p:nvSpPr>
        <p:spPr/>
        <p:txBody>
          <a:bodyPr/>
          <a:lstStyle/>
          <a:p>
            <a:pPr marL="798513" indent="-798513"/>
            <a:r>
              <a:rPr lang="en-US" smtClean="0">
                <a:latin typeface="Arial" charset="0"/>
                <a:cs typeface="Arial" charset="0"/>
              </a:rPr>
              <a:t>Q1: How Do Information Systems Vary by Scope?</a:t>
            </a:r>
            <a:endParaRPr lang="en-US" smtClean="0">
              <a:solidFill>
                <a:srgbClr val="000A1E"/>
              </a:solidFill>
              <a:latin typeface="Arial" charset="0"/>
              <a:cs typeface="Arial" charset="0"/>
            </a:endParaRPr>
          </a:p>
        </p:txBody>
      </p:sp>
      <p:sp>
        <p:nvSpPr>
          <p:cNvPr id="89092" name="Footer Placeholder 1"/>
          <p:cNvSpPr>
            <a:spLocks noGrp="1"/>
          </p:cNvSpPr>
          <p:nvPr>
            <p:ph type="ftr" sz="quarter" idx="10"/>
          </p:nvPr>
        </p:nvSpPr>
        <p:spPr bwMode="auto">
          <a:xfrm>
            <a:off x="838200" y="6172200"/>
            <a:ext cx="6184900" cy="344488"/>
          </a:xfrm>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14339" name="Picture 2"/>
          <p:cNvPicPr>
            <a:picLocks noChangeAspect="1" noChangeArrowheads="1"/>
          </p:cNvPicPr>
          <p:nvPr/>
        </p:nvPicPr>
        <p:blipFill>
          <a:blip r:embed="rId3" cstate="print"/>
          <a:srcRect/>
          <a:stretch>
            <a:fillRect/>
          </a:stretch>
        </p:blipFill>
        <p:spPr bwMode="auto">
          <a:xfrm>
            <a:off x="833438" y="1524000"/>
            <a:ext cx="7396162"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822325" y="365125"/>
            <a:ext cx="7521575" cy="1006475"/>
          </a:xfrm>
        </p:spPr>
        <p:txBody>
          <a:bodyPr/>
          <a:lstStyle/>
          <a:p>
            <a:pPr marL="736600" indent="-736600"/>
            <a:r>
              <a:rPr lang="en-US" smtClean="0">
                <a:latin typeface="Arial" charset="0"/>
                <a:cs typeface="Arial" charset="0"/>
              </a:rPr>
              <a:t>Q2: How Do Enterprise IS Solve the Problems Of Departmental Silos?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6387" name="Picture 2"/>
          <p:cNvPicPr>
            <a:picLocks noChangeAspect="1" noChangeArrowheads="1"/>
          </p:cNvPicPr>
          <p:nvPr/>
        </p:nvPicPr>
        <p:blipFill>
          <a:blip r:embed="rId3" cstate="print"/>
          <a:srcRect/>
          <a:stretch>
            <a:fillRect/>
          </a:stretch>
        </p:blipFill>
        <p:spPr bwMode="auto">
          <a:xfrm>
            <a:off x="838200" y="1447800"/>
            <a:ext cx="7467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latin typeface="Arial" charset="0"/>
                <a:cs typeface="Arial" charset="0"/>
              </a:rPr>
              <a:t>What Are the Problems of Information Silos?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8435" name="Picture 2"/>
          <p:cNvPicPr>
            <a:picLocks noChangeAspect="1" noChangeArrowheads="1"/>
          </p:cNvPicPr>
          <p:nvPr/>
        </p:nvPicPr>
        <p:blipFill>
          <a:blip r:embed="rId2" cstate="print"/>
          <a:srcRect/>
          <a:stretch>
            <a:fillRect/>
          </a:stretch>
        </p:blipFill>
        <p:spPr bwMode="auto">
          <a:xfrm>
            <a:off x="804863" y="1447800"/>
            <a:ext cx="7534275" cy="4424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latin typeface="Arial" charset="0"/>
                <a:cs typeface="Arial" charset="0"/>
              </a:rPr>
              <a:t>How Do Organizations Solve the Problems of Information Silos?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9459" name="Picture 2"/>
          <p:cNvPicPr>
            <a:picLocks noChangeAspect="1" noChangeArrowheads="1"/>
          </p:cNvPicPr>
          <p:nvPr/>
        </p:nvPicPr>
        <p:blipFill>
          <a:blip r:embed="rId2" cstate="print"/>
          <a:srcRect/>
          <a:stretch>
            <a:fillRect/>
          </a:stretch>
        </p:blipFill>
        <p:spPr bwMode="auto">
          <a:xfrm>
            <a:off x="823913" y="1524000"/>
            <a:ext cx="7481887"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cstate="print"/>
          <a:srcRect/>
          <a:stretch>
            <a:fillRect/>
          </a:stretch>
        </p:blipFill>
        <p:spPr bwMode="auto">
          <a:xfrm>
            <a:off x="762000" y="1619250"/>
            <a:ext cx="7620000" cy="3619500"/>
          </a:xfrm>
          <a:prstGeom prst="rect">
            <a:avLst/>
          </a:prstGeom>
          <a:noFill/>
          <a:ln w="9525">
            <a:noFill/>
            <a:miter lim="800000"/>
            <a:headEnd/>
            <a:tailEnd/>
          </a:ln>
        </p:spPr>
      </p:pic>
      <p:sp>
        <p:nvSpPr>
          <p:cNvPr id="20482" name="Content Placeholder 3"/>
          <p:cNvSpPr>
            <a:spLocks noGrp="1"/>
          </p:cNvSpPr>
          <p:nvPr>
            <p:ph idx="1"/>
          </p:nvPr>
        </p:nvSpPr>
        <p:spPr>
          <a:xfrm>
            <a:off x="936625" y="5083175"/>
            <a:ext cx="7521575" cy="555625"/>
          </a:xfrm>
          <a:noFill/>
        </p:spPr>
        <p:txBody>
          <a:bodyPr/>
          <a:lstStyle/>
          <a:p>
            <a:pPr algn="ctr">
              <a:buFont typeface="Arial" charset="0"/>
              <a:buChar char="•"/>
            </a:pPr>
            <a:r>
              <a:rPr lang="en-US" sz="2400" smtClean="0">
                <a:latin typeface="Arial" charset="0"/>
                <a:cs typeface="Arial" charset="0"/>
              </a:rPr>
              <a:t>Some Departments Involved in Patient Discharge</a:t>
            </a:r>
          </a:p>
        </p:txBody>
      </p:sp>
      <p:sp>
        <p:nvSpPr>
          <p:cNvPr id="20483" name="Title 1"/>
          <p:cNvSpPr>
            <a:spLocks noGrp="1"/>
          </p:cNvSpPr>
          <p:nvPr>
            <p:ph type="title"/>
          </p:nvPr>
        </p:nvSpPr>
        <p:spPr>
          <a:xfrm>
            <a:off x="822325" y="365125"/>
            <a:ext cx="7521575" cy="1006475"/>
          </a:xfrm>
        </p:spPr>
        <p:txBody>
          <a:bodyPr/>
          <a:lstStyle/>
          <a:p>
            <a:r>
              <a:rPr lang="en-US" smtClean="0">
                <a:latin typeface="Arial" charset="0"/>
                <a:cs typeface="Arial" charset="0"/>
              </a:rPr>
              <a:t>An Enterprise System for Patient Discharge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822325" y="365125"/>
            <a:ext cx="7521575" cy="1006475"/>
          </a:xfrm>
        </p:spPr>
        <p:txBody>
          <a:bodyPr/>
          <a:lstStyle/>
          <a:p>
            <a:r>
              <a:rPr lang="en-US" dirty="0" smtClean="0">
                <a:latin typeface="Arial" charset="0"/>
                <a:cs typeface="Arial" charset="0"/>
              </a:rPr>
              <a:t>Business Process Reengineering</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2531" name="Content Placeholder 3"/>
          <p:cNvSpPr>
            <a:spLocks noGrp="1"/>
          </p:cNvSpPr>
          <p:nvPr>
            <p:ph idx="1"/>
          </p:nvPr>
        </p:nvSpPr>
        <p:spPr>
          <a:xfrm>
            <a:off x="838200" y="1447800"/>
            <a:ext cx="7521575" cy="3756025"/>
          </a:xfrm>
        </p:spPr>
        <p:txBody>
          <a:bodyPr/>
          <a:lstStyle/>
          <a:p>
            <a:pPr marL="457200" indent="-457200">
              <a:buFont typeface="Arial" charset="0"/>
              <a:buChar char="•"/>
            </a:pPr>
            <a:r>
              <a:rPr lang="en-US" dirty="0" smtClean="0">
                <a:latin typeface="Arial" charset="0"/>
                <a:cs typeface="Arial" charset="0"/>
              </a:rPr>
              <a:t>Altering and designing business processes to take advantage of new information systems</a:t>
            </a:r>
          </a:p>
          <a:p>
            <a:pPr marL="457200" indent="-457200">
              <a:buFont typeface="Arial" charset="0"/>
              <a:buChar char="•"/>
            </a:pPr>
            <a:r>
              <a:rPr lang="en-US" dirty="0" smtClean="0">
                <a:latin typeface="Arial" charset="0"/>
                <a:cs typeface="Arial" charset="0"/>
              </a:rPr>
              <a:t>Difficult, slow, and exceedingly expensive</a:t>
            </a:r>
          </a:p>
          <a:p>
            <a:pPr marL="457200" indent="-457200">
              <a:buFont typeface="Arial" charset="0"/>
              <a:buChar char="•"/>
            </a:pPr>
            <a:r>
              <a:rPr lang="en-US" dirty="0" smtClean="0">
                <a:latin typeface="Arial" charset="0"/>
                <a:cs typeface="Arial" charset="0"/>
              </a:rPr>
              <a:t>Systems analysts interview key personnel throughout organization</a:t>
            </a:r>
          </a:p>
          <a:p>
            <a:pPr marL="457200" indent="-457200">
              <a:buFont typeface="Arial" charset="0"/>
              <a:buChar char="•"/>
            </a:pPr>
            <a:r>
              <a:rPr lang="en-US" dirty="0" smtClean="0">
                <a:latin typeface="Arial" charset="0"/>
                <a:cs typeface="Arial" charset="0"/>
              </a:rPr>
              <a:t>Requires  high-level, expensive skills and considerable time</a:t>
            </a:r>
          </a:p>
          <a:p>
            <a:pPr marL="457200" indent="-457200">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 val="8738f2a1c7bf7f5369f8ada051421cfbce9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Ch02</Template>
  <TotalTime>4610</TotalTime>
  <Words>2891</Words>
  <Application>Microsoft Office PowerPoint</Application>
  <PresentationFormat>On-screen Show (4:3)</PresentationFormat>
  <Paragraphs>241</Paragraphs>
  <Slides>39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Courier New</vt:lpstr>
      <vt:lpstr>Franklin Gothic Book</vt:lpstr>
      <vt:lpstr>Franklin Gothic Medium</vt:lpstr>
      <vt:lpstr>Helvetica</vt:lpstr>
      <vt:lpstr>Times New Roman</vt:lpstr>
      <vt:lpstr>Verdana</vt:lpstr>
      <vt:lpstr>Wingdings</vt:lpstr>
      <vt:lpstr>EMIS4E</vt:lpstr>
      <vt:lpstr>Chapter 7</vt:lpstr>
      <vt:lpstr>“Every Morning, I Get A Report About the Exercise Your Mother's Getting So I Can See How She's Doing.”</vt:lpstr>
      <vt:lpstr>Study Questions</vt:lpstr>
      <vt:lpstr>Q1: How Do Information Systems Vary by Scope?</vt:lpstr>
      <vt:lpstr>Q2: How Do Enterprise IS Solve the Problems Of Departmental Silos?</vt:lpstr>
      <vt:lpstr>What Are the Problems of Information Silos?</vt:lpstr>
      <vt:lpstr>How Do Organizations Solve the Problems of Information Silos?</vt:lpstr>
      <vt:lpstr>An Enterprise System for Patient Discharge</vt:lpstr>
      <vt:lpstr>Business Process Reengineering</vt:lpstr>
      <vt:lpstr>Q3: How Do CRM, ERP, and EAI Support Enterprise Systems?</vt:lpstr>
      <vt:lpstr>Customer Relationship Management (CRM)</vt:lpstr>
      <vt:lpstr>Customer Life Cycle</vt:lpstr>
      <vt:lpstr>CRM Applications</vt:lpstr>
      <vt:lpstr>ERP Applications</vt:lpstr>
      <vt:lpstr>Enterprise Application Integration (EAI)</vt:lpstr>
      <vt:lpstr>Enterprise Application Integration (EAI) Architecture</vt:lpstr>
      <vt:lpstr>What Are the Challenges When Implementing New Enterprise Systems?</vt:lpstr>
      <vt:lpstr>Experiencing MIS In-Class Exercise 7: Choosing a CRM Product</vt:lpstr>
      <vt:lpstr>Experiencing MIS In-Class Exercise 7: Choosing a CRM Product (cont’d)</vt:lpstr>
      <vt:lpstr>Experiencing MIS In-Class Exercise 7: Choosing a CRM Product (cont’d)</vt:lpstr>
      <vt:lpstr>Experiencing MIS In-Class Exercise 7: Choosing a CRM Product (cont’d)</vt:lpstr>
      <vt:lpstr>Q4: How Do Inter-enterprise IS Solve the Problems of Enterprise Silos?</vt:lpstr>
      <vt:lpstr>Inter-enterprise PRIDE System</vt:lpstr>
      <vt:lpstr>How Does the Knowledge in this Chapter Help You?</vt:lpstr>
      <vt:lpstr>How Does the Knowledge in this Chapter Help You? (cont’d)</vt:lpstr>
      <vt:lpstr>Ethics Guide: Dialing for Dollars</vt:lpstr>
      <vt:lpstr>Ethics Guide: Dialing for Dollars: Scenario 1</vt:lpstr>
      <vt:lpstr>Ethics Guide: Dialing for Dollars: Scenario 1 (cont’d)</vt:lpstr>
      <vt:lpstr>Ethics Guide: Dialing for Dollars: Scenario 2</vt:lpstr>
      <vt:lpstr>Ethics Guide: Dialing for Dollars: Scenario 3</vt:lpstr>
      <vt:lpstr>Ethics Guide: Dialing for Dollars: Scenario 3 (cont’d)</vt:lpstr>
      <vt:lpstr>Guide: The Flavor-of-the-Month Club</vt:lpstr>
      <vt:lpstr>Active Review</vt:lpstr>
      <vt:lpstr>Case Study 7: The PRIDE Database </vt:lpstr>
      <vt:lpstr>Defining the Workout Table with SQL</vt:lpstr>
      <vt:lpstr>PRIDE, Person, Workout, and Performance Tables</vt:lpstr>
      <vt:lpstr>Tables Relating to Exercise Prescriptions</vt:lpstr>
      <vt:lpstr>PRIDE Database Tables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MIS 5e Chapter 7</dc:title>
  <dc:creator>Loy, Steve</dc:creator>
  <cp:lastModifiedBy>Schmidt, Buffie</cp:lastModifiedBy>
  <cp:revision>185</cp:revision>
  <cp:lastPrinted>2011-09-06T01:16:42Z</cp:lastPrinted>
  <dcterms:created xsi:type="dcterms:W3CDTF">2008-11-12T20:07:57Z</dcterms:created>
  <dcterms:modified xsi:type="dcterms:W3CDTF">2013-05-13T20:29:18Z</dcterms:modified>
</cp:coreProperties>
</file>