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025" r:id="rId1"/>
  </p:sldMasterIdLst>
  <p:notesMasterIdLst>
    <p:notesMasterId r:id="rId41"/>
  </p:notesMasterIdLst>
  <p:sldIdLst>
    <p:sldId id="341" r:id="rId2"/>
    <p:sldId id="359" r:id="rId3"/>
    <p:sldId id="257" r:id="rId4"/>
    <p:sldId id="360" r:id="rId5"/>
    <p:sldId id="363" r:id="rId6"/>
    <p:sldId id="369" r:id="rId7"/>
    <p:sldId id="370" r:id="rId8"/>
    <p:sldId id="423" r:id="rId9"/>
    <p:sldId id="396" r:id="rId10"/>
    <p:sldId id="376" r:id="rId11"/>
    <p:sldId id="377" r:id="rId12"/>
    <p:sldId id="392" r:id="rId13"/>
    <p:sldId id="393" r:id="rId14"/>
    <p:sldId id="394" r:id="rId15"/>
    <p:sldId id="403" r:id="rId16"/>
    <p:sldId id="404" r:id="rId17"/>
    <p:sldId id="435" r:id="rId18"/>
    <p:sldId id="424" r:id="rId19"/>
    <p:sldId id="436" r:id="rId20"/>
    <p:sldId id="425" r:id="rId21"/>
    <p:sldId id="382" r:id="rId22"/>
    <p:sldId id="384" r:id="rId23"/>
    <p:sldId id="385" r:id="rId24"/>
    <p:sldId id="387" r:id="rId25"/>
    <p:sldId id="431" r:id="rId26"/>
    <p:sldId id="390" r:id="rId27"/>
    <p:sldId id="426" r:id="rId28"/>
    <p:sldId id="432" r:id="rId29"/>
    <p:sldId id="428" r:id="rId30"/>
    <p:sldId id="429" r:id="rId31"/>
    <p:sldId id="433" r:id="rId32"/>
    <p:sldId id="364" r:id="rId33"/>
    <p:sldId id="434" r:id="rId34"/>
    <p:sldId id="406" r:id="rId35"/>
    <p:sldId id="407" r:id="rId36"/>
    <p:sldId id="349" r:id="rId37"/>
    <p:sldId id="350" r:id="rId38"/>
    <p:sldId id="430" r:id="rId39"/>
    <p:sldId id="437" r:id="rId40"/>
  </p:sldIdLst>
  <p:sldSz cx="9144000" cy="6858000" type="screen4x3"/>
  <p:notesSz cx="7315200" cy="96012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E00"/>
    <a:srgbClr val="336600"/>
    <a:srgbClr val="00040C"/>
    <a:srgbClr val="0036A2"/>
    <a:srgbClr val="D6E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2" autoAdjust="0"/>
    <p:restoredTop sz="76606" autoAdjust="0"/>
  </p:normalViewPr>
  <p:slideViewPr>
    <p:cSldViewPr>
      <p:cViewPr varScale="1">
        <p:scale>
          <a:sx n="83" d="100"/>
          <a:sy n="83" d="100"/>
        </p:scale>
        <p:origin x="114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58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dirty="0">
                <a:latin typeface="Arial" charset="0"/>
                <a:cs typeface="+mn-cs"/>
              </a:defRPr>
            </a:lvl1pPr>
          </a:lstStyle>
          <a:p>
            <a:pPr>
              <a:defRPr/>
            </a:pPr>
            <a:endParaRPr lang="en-US"/>
          </a:p>
        </p:txBody>
      </p:sp>
      <p:sp>
        <p:nvSpPr>
          <p:cNvPr id="7680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dirty="0">
                <a:latin typeface="Arial" charset="0"/>
                <a:cs typeface="+mn-cs"/>
              </a:defRPr>
            </a:lvl1pPr>
          </a:lstStyle>
          <a:p>
            <a:pPr>
              <a:defRPr/>
            </a:pPr>
            <a:endParaRPr lang="en-US"/>
          </a:p>
        </p:txBody>
      </p:sp>
      <p:sp>
        <p:nvSpPr>
          <p:cNvPr id="7680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289A21C9-BD39-46E2-9074-6134A15DDAC8}" type="slidenum">
              <a:rPr lang="en-US"/>
              <a:pPr>
                <a:defRPr/>
              </a:pPr>
              <a:t>‹#›</a:t>
            </a:fld>
            <a:endParaRPr lang="en-US" dirty="0"/>
          </a:p>
        </p:txBody>
      </p:sp>
    </p:spTree>
    <p:extLst>
      <p:ext uri="{BB962C8B-B14F-4D97-AF65-F5344CB8AC3E}">
        <p14:creationId xmlns:p14="http://schemas.microsoft.com/office/powerpoint/2010/main" val="1372322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oogle.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066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pPr marL="171450" indent="-171450">
              <a:buFont typeface="Arial" pitchFamily="34" charset="0"/>
              <a:buChar char="•"/>
            </a:pPr>
            <a:r>
              <a:rPr lang="en-US" dirty="0" smtClean="0">
                <a:latin typeface="Helvetica" pitchFamily="34" charset="0"/>
              </a:rPr>
              <a:t>Assume you send a message to a server in New Zealand hotel. The message is too big to travel in one piece, so it’s broken into packets and each packet passes along from WAN to WAN until it reaches its destination. Once all packets arrive, message is reconstructed and delivered to server for processing. All of this is accomplished by computers and data communications devices that most likely have not interacted before.</a:t>
            </a:r>
          </a:p>
        </p:txBody>
      </p:sp>
      <p:sp>
        <p:nvSpPr>
          <p:cNvPr id="26627" name="Slide Number Placeholder 3"/>
          <p:cNvSpPr>
            <a:spLocks noGrp="1"/>
          </p:cNvSpPr>
          <p:nvPr>
            <p:ph type="sldNum" sz="quarter" idx="5"/>
          </p:nvPr>
        </p:nvSpPr>
        <p:spPr>
          <a:noFill/>
        </p:spPr>
        <p:txBody>
          <a:bodyPr/>
          <a:lstStyle/>
          <a:p>
            <a:fld id="{E47A61A2-B94B-49BA-9D73-4A39B81EA1A2}" type="slidenum">
              <a:rPr lang="en-US" smtClean="0">
                <a:cs typeface="Arial" charset="0"/>
              </a:rPr>
              <a:pPr/>
              <a:t>10</a:t>
            </a:fld>
            <a:endParaRPr lang="en-US" smtClean="0">
              <a:cs typeface="Arial" charset="0"/>
            </a:endParaRPr>
          </a:p>
        </p:txBody>
      </p:sp>
    </p:spTree>
    <p:extLst>
      <p:ext uri="{BB962C8B-B14F-4D97-AF65-F5344CB8AC3E}">
        <p14:creationId xmlns:p14="http://schemas.microsoft.com/office/powerpoint/2010/main" val="22924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Protocols used on the Internet are arranged according to an international standardized structure known as TCP/IP Protocol architecture. TCP/IP has five protocol types arranged in layers. Data communications and software vendors write computer programs that implement the rules of a particular protocol.</a:t>
            </a:r>
          </a:p>
          <a:p>
            <a:pPr marL="171450" indent="-171450">
              <a:buFontTx/>
              <a:buChar char="•"/>
            </a:pPr>
            <a:r>
              <a:rPr lang="en-US" smtClean="0"/>
              <a:t>“Why should I know about this?” So that you will understand the terms you will hear and the products you will use, buy, or possibly invest in that relate to each other via this architecture.</a:t>
            </a:r>
            <a:endParaRPr lang="en-US" smtClean="0">
              <a:latin typeface="Helvetica" pitchFamily="34" charset="0"/>
            </a:endParaRPr>
          </a:p>
        </p:txBody>
      </p:sp>
      <p:sp>
        <p:nvSpPr>
          <p:cNvPr id="28675" name="Slide Number Placeholder 3"/>
          <p:cNvSpPr>
            <a:spLocks noGrp="1"/>
          </p:cNvSpPr>
          <p:nvPr>
            <p:ph type="sldNum" sz="quarter" idx="5"/>
          </p:nvPr>
        </p:nvSpPr>
        <p:spPr>
          <a:noFill/>
        </p:spPr>
        <p:txBody>
          <a:bodyPr/>
          <a:lstStyle/>
          <a:p>
            <a:fld id="{51A5A72F-361B-4C8D-92F7-F199DBD3A436}" type="slidenum">
              <a:rPr lang="en-US" smtClean="0">
                <a:cs typeface="Arial" charset="0"/>
              </a:rPr>
              <a:pPr/>
              <a:t>11</a:t>
            </a:fld>
            <a:endParaRPr lang="en-US" smtClean="0">
              <a:cs typeface="Arial" charset="0"/>
            </a:endParaRPr>
          </a:p>
        </p:txBody>
      </p:sp>
    </p:spTree>
    <p:extLst>
      <p:ext uri="{BB962C8B-B14F-4D97-AF65-F5344CB8AC3E}">
        <p14:creationId xmlns:p14="http://schemas.microsoft.com/office/powerpoint/2010/main" val="274956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pPr marL="273050" lvl="1" indent="-182563" defTabSz="965200">
              <a:buFontTx/>
              <a:buChar char="•"/>
            </a:pPr>
            <a:r>
              <a:rPr lang="en-US" smtClean="0">
                <a:latin typeface="Helvetica" pitchFamily="34" charset="0"/>
              </a:rPr>
              <a:t>HTTP is the protocol used for data communication between browsers and Web servers.</a:t>
            </a:r>
          </a:p>
          <a:p>
            <a:pPr marL="273050" lvl="1" indent="-182563" defTabSz="965200">
              <a:buFontTx/>
              <a:buChar char="•"/>
            </a:pPr>
            <a:r>
              <a:rPr lang="en-US" smtClean="0">
                <a:latin typeface="Helvetica" pitchFamily="34" charset="0"/>
              </a:rPr>
              <a:t>HTTPS is a secure data transmission.</a:t>
            </a:r>
          </a:p>
          <a:p>
            <a:pPr marL="273050" lvl="1" indent="-182563" defTabSz="965200">
              <a:buFontTx/>
              <a:buChar char="•"/>
            </a:pPr>
            <a:r>
              <a:rPr lang="en-US" smtClean="0">
                <a:latin typeface="Helvetica" pitchFamily="34" charset="0"/>
              </a:rPr>
              <a:t>SMTP is the protocol for email transmissions.</a:t>
            </a:r>
          </a:p>
          <a:p>
            <a:pPr marL="273050" lvl="1" indent="-182563" defTabSz="965200">
              <a:buFontTx/>
              <a:buChar char="•"/>
            </a:pPr>
            <a:r>
              <a:rPr lang="en-US" smtClean="0">
                <a:latin typeface="Helvetica" pitchFamily="34" charset="0"/>
              </a:rPr>
              <a:t>FTP is the protocol for transmitting files over the Internet.</a:t>
            </a:r>
          </a:p>
        </p:txBody>
      </p:sp>
      <p:sp>
        <p:nvSpPr>
          <p:cNvPr id="30723" name="Slide Number Placeholder 3"/>
          <p:cNvSpPr>
            <a:spLocks noGrp="1"/>
          </p:cNvSpPr>
          <p:nvPr>
            <p:ph type="sldNum" sz="quarter" idx="5"/>
          </p:nvPr>
        </p:nvSpPr>
        <p:spPr>
          <a:noFill/>
        </p:spPr>
        <p:txBody>
          <a:bodyPr/>
          <a:lstStyle/>
          <a:p>
            <a:fld id="{034A35D5-0BDE-4C38-B3F7-EBA806DFF3FD}" type="slidenum">
              <a:rPr lang="en-US" smtClean="0">
                <a:cs typeface="Arial" charset="0"/>
              </a:rPr>
              <a:pPr/>
              <a:t>12</a:t>
            </a:fld>
            <a:endParaRPr lang="en-US" smtClean="0">
              <a:cs typeface="Arial" charset="0"/>
            </a:endParaRPr>
          </a:p>
        </p:txBody>
      </p:sp>
    </p:spTree>
    <p:extLst>
      <p:ext uri="{BB962C8B-B14F-4D97-AF65-F5344CB8AC3E}">
        <p14:creationId xmlns:p14="http://schemas.microsoft.com/office/powerpoint/2010/main" val="178551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These protocols manage traffic as it passes across an internet (including the Internet) from one network to another. Most important protocol in transport layer is Transmission Control Protocol (TCP).</a:t>
            </a:r>
          </a:p>
          <a:p>
            <a:pPr marL="171450" indent="-171450">
              <a:buFontTx/>
              <a:buChar char="•"/>
            </a:pPr>
            <a:r>
              <a:rPr lang="en-US" smtClean="0">
                <a:latin typeface="Helvetica" pitchFamily="34" charset="0"/>
              </a:rPr>
              <a:t>IP (Internet Protocol) specifies routing of the message packets through networks and internets, and the Internet. </a:t>
            </a:r>
          </a:p>
          <a:p>
            <a:pPr marL="171450" indent="-171450">
              <a:buFontTx/>
              <a:buChar char="•"/>
            </a:pPr>
            <a:r>
              <a:rPr lang="en-US" smtClean="0">
                <a:latin typeface="Helvetica" pitchFamily="34" charset="0"/>
              </a:rPr>
              <a:t>A packet is a piece of a message handled by programs that use IP. </a:t>
            </a:r>
          </a:p>
        </p:txBody>
      </p:sp>
      <p:sp>
        <p:nvSpPr>
          <p:cNvPr id="32771" name="Slide Number Placeholder 3"/>
          <p:cNvSpPr>
            <a:spLocks noGrp="1"/>
          </p:cNvSpPr>
          <p:nvPr>
            <p:ph type="sldNum" sz="quarter" idx="5"/>
          </p:nvPr>
        </p:nvSpPr>
        <p:spPr>
          <a:noFill/>
        </p:spPr>
        <p:txBody>
          <a:bodyPr/>
          <a:lstStyle/>
          <a:p>
            <a:fld id="{E5F3A764-0C5C-4789-905E-7C4620316853}" type="slidenum">
              <a:rPr lang="en-US" smtClean="0">
                <a:cs typeface="Arial" charset="0"/>
              </a:rPr>
              <a:pPr/>
              <a:t>13</a:t>
            </a:fld>
            <a:endParaRPr lang="en-US" smtClean="0">
              <a:cs typeface="Arial" charset="0"/>
            </a:endParaRPr>
          </a:p>
        </p:txBody>
      </p:sp>
    </p:spTree>
    <p:extLst>
      <p:ext uri="{BB962C8B-B14F-4D97-AF65-F5344CB8AC3E}">
        <p14:creationId xmlns:p14="http://schemas.microsoft.com/office/powerpoint/2010/main" val="414898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ICANN (Internet Corporation for Assigned Names and Numbers)</a:t>
            </a:r>
          </a:p>
        </p:txBody>
      </p:sp>
      <p:sp>
        <p:nvSpPr>
          <p:cNvPr id="34819" name="Slide Number Placeholder 3"/>
          <p:cNvSpPr>
            <a:spLocks noGrp="1"/>
          </p:cNvSpPr>
          <p:nvPr>
            <p:ph type="sldNum" sz="quarter" idx="5"/>
          </p:nvPr>
        </p:nvSpPr>
        <p:spPr>
          <a:noFill/>
        </p:spPr>
        <p:txBody>
          <a:bodyPr/>
          <a:lstStyle/>
          <a:p>
            <a:fld id="{4C662029-8A0C-431F-8545-6C725C4B4755}" type="slidenum">
              <a:rPr lang="en-US" smtClean="0">
                <a:cs typeface="Arial" charset="0"/>
              </a:rPr>
              <a:pPr/>
              <a:t>14</a:t>
            </a:fld>
            <a:endParaRPr lang="en-US" smtClean="0">
              <a:cs typeface="Arial" charset="0"/>
            </a:endParaRPr>
          </a:p>
        </p:txBody>
      </p:sp>
    </p:spTree>
    <p:extLst>
      <p:ext uri="{BB962C8B-B14F-4D97-AF65-F5344CB8AC3E}">
        <p14:creationId xmlns:p14="http://schemas.microsoft.com/office/powerpoint/2010/main" val="1221999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7DE0CB75-4FE2-47AC-AFCA-0076A8C3A402}" type="slidenum">
              <a:rPr lang="en-US" smtClean="0">
                <a:cs typeface="Arial" charset="0"/>
              </a:rPr>
              <a:pPr/>
              <a:t>15</a:t>
            </a:fld>
            <a:endParaRPr lang="en-US" smtClean="0">
              <a:cs typeface="Arial" charset="0"/>
            </a:endParaRPr>
          </a:p>
        </p:txBody>
      </p:sp>
    </p:spTree>
    <p:extLst>
      <p:ext uri="{BB962C8B-B14F-4D97-AF65-F5344CB8AC3E}">
        <p14:creationId xmlns:p14="http://schemas.microsoft.com/office/powerpoint/2010/main" val="300817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marL="171450" indent="-171450">
              <a:buFontTx/>
              <a:buChar char="•"/>
            </a:pPr>
            <a:r>
              <a:rPr lang="en-US" smtClean="0"/>
              <a:t>IPv6 allows for millions of more IP addresses than IPv4</a:t>
            </a:r>
            <a:endParaRPr lang="en-US" smtClean="0">
              <a:latin typeface="Helvetica" pitchFamily="34" charset="0"/>
            </a:endParaRPr>
          </a:p>
          <a:p>
            <a:pPr marL="171450" indent="-171450">
              <a:buFontTx/>
              <a:buChar char="•"/>
            </a:pPr>
            <a:r>
              <a:rPr lang="en-US" b="1" smtClean="0">
                <a:latin typeface="Helvetica" pitchFamily="34" charset="0"/>
              </a:rPr>
              <a:t>Domain name </a:t>
            </a:r>
            <a:r>
              <a:rPr lang="en-US" smtClean="0">
                <a:latin typeface="Helvetica" pitchFamily="34" charset="0"/>
              </a:rPr>
              <a:t>is a worldwide-unique name affiliated with a public IP address. </a:t>
            </a:r>
          </a:p>
          <a:p>
            <a:pPr marL="171450" indent="-171450">
              <a:buFontTx/>
              <a:buChar char="•"/>
            </a:pPr>
            <a:r>
              <a:rPr lang="en-US" smtClean="0">
                <a:latin typeface="Helvetica" pitchFamily="34" charset="0"/>
              </a:rPr>
              <a:t>Affiliation of domain names with IP addresses is dynamic. Owner of domain name can change the affiliated IP addresses at its discretion.</a:t>
            </a:r>
          </a:p>
        </p:txBody>
      </p:sp>
      <p:sp>
        <p:nvSpPr>
          <p:cNvPr id="38915" name="Slide Number Placeholder 3"/>
          <p:cNvSpPr>
            <a:spLocks noGrp="1"/>
          </p:cNvSpPr>
          <p:nvPr>
            <p:ph type="sldNum" sz="quarter" idx="5"/>
          </p:nvPr>
        </p:nvSpPr>
        <p:spPr>
          <a:noFill/>
        </p:spPr>
        <p:txBody>
          <a:bodyPr/>
          <a:lstStyle/>
          <a:p>
            <a:fld id="{EB9FF0DB-75AB-41A2-BB82-602624FB2A3E}" type="slidenum">
              <a:rPr lang="en-US" smtClean="0">
                <a:cs typeface="Arial" charset="0"/>
              </a:rPr>
              <a:pPr/>
              <a:t>16</a:t>
            </a:fld>
            <a:endParaRPr lang="en-US" smtClean="0">
              <a:cs typeface="Arial" charset="0"/>
            </a:endParaRPr>
          </a:p>
        </p:txBody>
      </p:sp>
    </p:spTree>
    <p:extLst>
      <p:ext uri="{BB962C8B-B14F-4D97-AF65-F5344CB8AC3E}">
        <p14:creationId xmlns:p14="http://schemas.microsoft.com/office/powerpoint/2010/main" val="3983290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A VPN</a:t>
            </a:r>
            <a:r>
              <a:rPr lang="en-US" b="1" smtClean="0">
                <a:latin typeface="Helvetica" pitchFamily="34" charset="0"/>
              </a:rPr>
              <a:t> </a:t>
            </a:r>
            <a:r>
              <a:rPr lang="en-US" smtClean="0">
                <a:latin typeface="Helvetica" pitchFamily="34" charset="0"/>
              </a:rPr>
              <a:t>server uses Internet to create a secure, private point-to-point connection. </a:t>
            </a:r>
          </a:p>
        </p:txBody>
      </p:sp>
      <p:sp>
        <p:nvSpPr>
          <p:cNvPr id="41987" name="Slide Number Placeholder 3"/>
          <p:cNvSpPr>
            <a:spLocks noGrp="1"/>
          </p:cNvSpPr>
          <p:nvPr>
            <p:ph type="sldNum" sz="quarter" idx="5"/>
          </p:nvPr>
        </p:nvSpPr>
        <p:spPr>
          <a:noFill/>
        </p:spPr>
        <p:txBody>
          <a:bodyPr/>
          <a:lstStyle/>
          <a:p>
            <a:fld id="{A40D5C25-5AA5-43B6-B896-AE083BDBF2CF}" type="slidenum">
              <a:rPr lang="en-US" smtClean="0">
                <a:cs typeface="Arial" charset="0"/>
              </a:rPr>
              <a:pPr/>
              <a:t>18</a:t>
            </a:fld>
            <a:endParaRPr lang="en-US" smtClean="0">
              <a:cs typeface="Arial" charset="0"/>
            </a:endParaRPr>
          </a:p>
        </p:txBody>
      </p:sp>
    </p:spTree>
    <p:extLst>
      <p:ext uri="{BB962C8B-B14F-4D97-AF65-F5344CB8AC3E}">
        <p14:creationId xmlns:p14="http://schemas.microsoft.com/office/powerpoint/2010/main" val="877365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rPr>
              <a:t>VPN client software </a:t>
            </a:r>
            <a:r>
              <a:rPr lang="en-US" i="1" dirty="0" smtClean="0">
                <a:latin typeface="Helvetica" pitchFamily="34" charset="0"/>
              </a:rPr>
              <a:t>encrypts</a:t>
            </a:r>
            <a:r>
              <a:rPr lang="en-US" dirty="0" smtClean="0">
                <a:latin typeface="Helvetica" pitchFamily="34" charset="0"/>
              </a:rPr>
              <a:t> original message; then, appends Internet address of VPN server to message and sends it over Internet to VPN server. When VPN server receives message, it strips off address, </a:t>
            </a:r>
            <a:r>
              <a:rPr lang="en-US" i="1" dirty="0" smtClean="0">
                <a:latin typeface="Helvetica" pitchFamily="34" charset="0"/>
              </a:rPr>
              <a:t>decrypts</a:t>
            </a:r>
            <a:r>
              <a:rPr lang="en-US" dirty="0" smtClean="0">
                <a:latin typeface="Helvetica" pitchFamily="34" charset="0"/>
              </a:rPr>
              <a:t> coded message, and sends plain text message to designated address on LAN.</a:t>
            </a:r>
          </a:p>
        </p:txBody>
      </p:sp>
      <p:sp>
        <p:nvSpPr>
          <p:cNvPr id="45059" name="Slide Number Placeholder 3"/>
          <p:cNvSpPr>
            <a:spLocks noGrp="1"/>
          </p:cNvSpPr>
          <p:nvPr>
            <p:ph type="sldNum" sz="quarter" idx="5"/>
          </p:nvPr>
        </p:nvSpPr>
        <p:spPr>
          <a:noFill/>
        </p:spPr>
        <p:txBody>
          <a:bodyPr/>
          <a:lstStyle/>
          <a:p>
            <a:fld id="{9966EB90-E36D-4002-8CD9-4411712C1994}" type="slidenum">
              <a:rPr lang="en-US" smtClean="0">
                <a:cs typeface="Arial" charset="0"/>
              </a:rPr>
              <a:pPr/>
              <a:t>20</a:t>
            </a:fld>
            <a:endParaRPr lang="en-US" smtClean="0">
              <a:cs typeface="Arial" charset="0"/>
            </a:endParaRPr>
          </a:p>
        </p:txBody>
      </p:sp>
    </p:spTree>
    <p:extLst>
      <p:ext uri="{BB962C8B-B14F-4D97-AF65-F5344CB8AC3E}">
        <p14:creationId xmlns:p14="http://schemas.microsoft.com/office/powerpoint/2010/main" val="203960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Helvetica" pitchFamily="34" charset="0"/>
              </a:rPr>
              <a:t>Almost all e-commerce applications use the </a:t>
            </a:r>
            <a:r>
              <a:rPr lang="en-US" b="1" dirty="0">
                <a:latin typeface="Helvetica" pitchFamily="34" charset="0"/>
              </a:rPr>
              <a:t>three-tier architecture. </a:t>
            </a:r>
            <a:endParaRPr lang="en-US" b="1" dirty="0" smtClean="0">
              <a:latin typeface="Helvetica" pitchFamily="34" charset="0"/>
            </a:endParaRPr>
          </a:p>
          <a:p>
            <a:pPr marL="320040" indent="-228600">
              <a:buFont typeface="+mj-lt"/>
              <a:buAutoNum type="arabicPeriod"/>
              <a:defRPr/>
            </a:pPr>
            <a:r>
              <a:rPr lang="en-US" b="1" dirty="0" smtClean="0">
                <a:latin typeface="Helvetica" pitchFamily="34" charset="0"/>
              </a:rPr>
              <a:t>User </a:t>
            </a:r>
            <a:r>
              <a:rPr lang="en-US" b="1" dirty="0">
                <a:latin typeface="Helvetica" pitchFamily="34" charset="0"/>
              </a:rPr>
              <a:t>tier </a:t>
            </a:r>
            <a:r>
              <a:rPr lang="en-US" dirty="0">
                <a:latin typeface="Helvetica" pitchFamily="34" charset="0"/>
              </a:rPr>
              <a:t>consists of computers, phones, and other devices </a:t>
            </a:r>
            <a:r>
              <a:rPr lang="en-US" dirty="0" smtClean="0">
                <a:latin typeface="Helvetica" pitchFamily="34" charset="0"/>
              </a:rPr>
              <a:t>with </a:t>
            </a:r>
            <a:r>
              <a:rPr lang="en-US" dirty="0">
                <a:latin typeface="Helvetica" pitchFamily="34" charset="0"/>
              </a:rPr>
              <a:t>browsers that request and process Web pages. </a:t>
            </a:r>
            <a:endParaRPr lang="en-US" dirty="0" smtClean="0">
              <a:latin typeface="Helvetica" pitchFamily="34" charset="0"/>
            </a:endParaRPr>
          </a:p>
          <a:p>
            <a:pPr marL="320040" indent="-228600">
              <a:buFont typeface="+mj-lt"/>
              <a:buAutoNum type="arabicPeriod"/>
              <a:defRPr/>
            </a:pPr>
            <a:r>
              <a:rPr lang="en-US" b="1" dirty="0" smtClean="0">
                <a:latin typeface="Helvetica" pitchFamily="34" charset="0"/>
              </a:rPr>
              <a:t>Server </a:t>
            </a:r>
            <a:r>
              <a:rPr lang="en-US" b="1" dirty="0">
                <a:latin typeface="Helvetica" pitchFamily="34" charset="0"/>
              </a:rPr>
              <a:t>tier </a:t>
            </a:r>
            <a:r>
              <a:rPr lang="en-US" dirty="0">
                <a:latin typeface="Helvetica" pitchFamily="34" charset="0"/>
              </a:rPr>
              <a:t>consists of </a:t>
            </a:r>
            <a:r>
              <a:rPr lang="en-US" dirty="0" smtClean="0">
                <a:latin typeface="Helvetica" pitchFamily="34" charset="0"/>
              </a:rPr>
              <a:t>computers running </a:t>
            </a:r>
            <a:r>
              <a:rPr lang="en-US" dirty="0">
                <a:latin typeface="Helvetica" pitchFamily="34" charset="0"/>
              </a:rPr>
              <a:t>Web servers </a:t>
            </a:r>
            <a:r>
              <a:rPr lang="en-US" dirty="0" smtClean="0">
                <a:latin typeface="Helvetica" pitchFamily="34" charset="0"/>
              </a:rPr>
              <a:t>and </a:t>
            </a:r>
            <a:r>
              <a:rPr lang="en-US" dirty="0">
                <a:latin typeface="Helvetica" pitchFamily="34" charset="0"/>
              </a:rPr>
              <a:t>application programs. </a:t>
            </a:r>
            <a:endParaRPr lang="en-US" dirty="0" smtClean="0">
              <a:latin typeface="Helvetica" pitchFamily="34" charset="0"/>
            </a:endParaRPr>
          </a:p>
          <a:p>
            <a:pPr marL="320040" indent="-228600">
              <a:buFont typeface="+mj-lt"/>
              <a:buAutoNum type="arabicPeriod"/>
              <a:defRPr/>
            </a:pPr>
            <a:r>
              <a:rPr lang="en-US" b="1" dirty="0" smtClean="0">
                <a:latin typeface="Helvetica" pitchFamily="34" charset="0"/>
              </a:rPr>
              <a:t>Database </a:t>
            </a:r>
            <a:r>
              <a:rPr lang="en-US" b="1" dirty="0">
                <a:latin typeface="Helvetica" pitchFamily="34" charset="0"/>
              </a:rPr>
              <a:t>tier </a:t>
            </a:r>
            <a:r>
              <a:rPr lang="en-US" dirty="0">
                <a:latin typeface="Helvetica" pitchFamily="34" charset="0"/>
              </a:rPr>
              <a:t>consists of computers that run a DBMS that processes SQL requests to retrieve and store data.</a:t>
            </a:r>
          </a:p>
          <a:p>
            <a:pPr marL="171450" indent="-171450">
              <a:buFont typeface="Arial" pitchFamily="34" charset="0"/>
              <a:buChar char="•"/>
              <a:defRPr/>
            </a:pPr>
            <a:r>
              <a:rPr lang="en-US" b="1" dirty="0" smtClean="0">
                <a:latin typeface="Helvetica" pitchFamily="34" charset="0"/>
              </a:rPr>
              <a:t>Commerce </a:t>
            </a:r>
            <a:r>
              <a:rPr lang="en-US" b="1" dirty="0">
                <a:latin typeface="Helvetica" pitchFamily="34" charset="0"/>
              </a:rPr>
              <a:t>server </a:t>
            </a:r>
            <a:r>
              <a:rPr lang="en-US" b="1" dirty="0" smtClean="0">
                <a:latin typeface="Helvetica" pitchFamily="34" charset="0"/>
              </a:rPr>
              <a:t>—</a:t>
            </a:r>
            <a:r>
              <a:rPr lang="en-US" dirty="0" smtClean="0">
                <a:latin typeface="Helvetica" pitchFamily="34" charset="0"/>
              </a:rPr>
              <a:t> </a:t>
            </a:r>
            <a:r>
              <a:rPr lang="en-US" dirty="0">
                <a:latin typeface="Helvetica" pitchFamily="34" charset="0"/>
              </a:rPr>
              <a:t>an application program that runs on a server-tier computer. It receives requests from users </a:t>
            </a:r>
            <a:r>
              <a:rPr lang="en-US" dirty="0" smtClean="0">
                <a:latin typeface="Helvetica" pitchFamily="34" charset="0"/>
              </a:rPr>
              <a:t>via </a:t>
            </a:r>
            <a:r>
              <a:rPr lang="en-US" dirty="0">
                <a:latin typeface="Helvetica" pitchFamily="34" charset="0"/>
              </a:rPr>
              <a:t>Web server, takes some action, and returns a response </a:t>
            </a:r>
            <a:r>
              <a:rPr lang="en-US" dirty="0" smtClean="0">
                <a:latin typeface="Helvetica" pitchFamily="34" charset="0"/>
              </a:rPr>
              <a:t>to users. </a:t>
            </a:r>
            <a:r>
              <a:rPr lang="en-US" dirty="0">
                <a:latin typeface="Helvetica" pitchFamily="34" charset="0"/>
              </a:rPr>
              <a:t>Typical commerce server functions are to obtain product data from a database, </a:t>
            </a:r>
            <a:r>
              <a:rPr lang="en-US" dirty="0" smtClean="0">
                <a:latin typeface="Helvetica" pitchFamily="34" charset="0"/>
              </a:rPr>
              <a:t>manage </a:t>
            </a:r>
            <a:r>
              <a:rPr lang="en-US" dirty="0">
                <a:latin typeface="Helvetica" pitchFamily="34" charset="0"/>
              </a:rPr>
              <a:t>items in a shopping cart, and coordinate </a:t>
            </a:r>
            <a:r>
              <a:rPr lang="en-US" dirty="0" smtClean="0">
                <a:latin typeface="Helvetica" pitchFamily="34" charset="0"/>
              </a:rPr>
              <a:t>checkout </a:t>
            </a:r>
            <a:r>
              <a:rPr lang="en-US" dirty="0">
                <a:latin typeface="Helvetica" pitchFamily="34" charset="0"/>
              </a:rPr>
              <a:t>process</a:t>
            </a:r>
            <a:r>
              <a:rPr lang="en-US" dirty="0" smtClean="0">
                <a:latin typeface="Helvetica" pitchFamily="34" charset="0"/>
              </a:rPr>
              <a:t>.</a:t>
            </a:r>
            <a:endParaRPr lang="en-US" dirty="0">
              <a:latin typeface="Helvetica" pitchFamily="34" charset="0"/>
            </a:endParaRPr>
          </a:p>
        </p:txBody>
      </p:sp>
      <p:sp>
        <p:nvSpPr>
          <p:cNvPr id="47107" name="Slide Number Placeholder 3"/>
          <p:cNvSpPr>
            <a:spLocks noGrp="1"/>
          </p:cNvSpPr>
          <p:nvPr>
            <p:ph type="sldNum" sz="quarter" idx="5"/>
          </p:nvPr>
        </p:nvSpPr>
        <p:spPr>
          <a:noFill/>
        </p:spPr>
        <p:txBody>
          <a:bodyPr/>
          <a:lstStyle/>
          <a:p>
            <a:fld id="{211A8FF5-CBE9-48B3-9E4E-2460370E282F}" type="slidenum">
              <a:rPr lang="en-US" smtClean="0">
                <a:cs typeface="Arial" charset="0"/>
              </a:rPr>
              <a:pPr/>
              <a:t>21</a:t>
            </a:fld>
            <a:endParaRPr lang="en-US" smtClean="0">
              <a:cs typeface="Arial" charset="0"/>
            </a:endParaRPr>
          </a:p>
        </p:txBody>
      </p:sp>
    </p:spTree>
    <p:extLst>
      <p:ext uri="{BB962C8B-B14F-4D97-AF65-F5344CB8AC3E}">
        <p14:creationId xmlns:p14="http://schemas.microsoft.com/office/powerpoint/2010/main" val="1841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p:spPr>
        <p:txBody>
          <a:bodyPr/>
          <a:lstStyle/>
          <a:p>
            <a:r>
              <a:rPr lang="en-US" b="1" dirty="0" smtClean="0">
                <a:latin typeface="Helvetica" pitchFamily="34" charset="0"/>
              </a:rPr>
              <a:t>GOALS</a:t>
            </a:r>
          </a:p>
          <a:p>
            <a:pPr marL="685800" lvl="1" indent="-228600">
              <a:buFont typeface="Calibri" pitchFamily="34" charset="0"/>
              <a:buAutoNum type="arabicPeriod"/>
            </a:pPr>
            <a:r>
              <a:rPr lang="en-US" dirty="0" smtClean="0"/>
              <a:t>Illustrate importance (and promise) of the cloud.</a:t>
            </a:r>
          </a:p>
          <a:p>
            <a:pPr marL="685800" lvl="1" indent="-228600">
              <a:buFont typeface="Calibri" pitchFamily="34" charset="0"/>
              <a:buAutoNum type="arabicPeriod"/>
            </a:pPr>
            <a:r>
              <a:rPr lang="en-US" dirty="0" smtClean="0"/>
              <a:t>Show nontechnical business managers (Kelly and Emily) needing to engage in conversations and make decisions about information technology.</a:t>
            </a:r>
          </a:p>
          <a:p>
            <a:pPr marL="685800" lvl="1" indent="-228600">
              <a:buFont typeface="Calibri" pitchFamily="34" charset="0"/>
              <a:buAutoNum type="arabicPeriod"/>
            </a:pPr>
            <a:r>
              <a:rPr lang="en-US" dirty="0" smtClean="0"/>
              <a:t>See firsthand benefits of the cloud to business… in this case, a small startup that needs to conserve its cash.</a:t>
            </a:r>
          </a:p>
        </p:txBody>
      </p:sp>
      <p:sp>
        <p:nvSpPr>
          <p:cNvPr id="10243" name="Slide Number Placeholder 3"/>
          <p:cNvSpPr>
            <a:spLocks noGrp="1"/>
          </p:cNvSpPr>
          <p:nvPr>
            <p:ph type="sldNum" sz="quarter" idx="5"/>
          </p:nvPr>
        </p:nvSpPr>
        <p:spPr>
          <a:noFill/>
        </p:spPr>
        <p:txBody>
          <a:bodyPr/>
          <a:lstStyle/>
          <a:p>
            <a:fld id="{DFC28C2F-839C-4A39-89DE-FFBDAF562A74}" type="slidenum">
              <a:rPr lang="en-US" smtClean="0">
                <a:cs typeface="Arial" charset="0"/>
              </a:rPr>
              <a:pPr/>
              <a:t>2</a:t>
            </a:fld>
            <a:endParaRPr lang="en-US" smtClean="0">
              <a:cs typeface="Arial" charset="0"/>
            </a:endParaRPr>
          </a:p>
        </p:txBody>
      </p:sp>
    </p:spTree>
    <p:extLst>
      <p:ext uri="{BB962C8B-B14F-4D97-AF65-F5344CB8AC3E}">
        <p14:creationId xmlns:p14="http://schemas.microsoft.com/office/powerpoint/2010/main" val="2954229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Assume customer has navigated through zulily.com to find an item. To produce this page, commerce server accessed a database to obtain product picture, price, special terms, product information, and related products. Customer places items in shopping cart.</a:t>
            </a:r>
          </a:p>
          <a:p>
            <a:pPr marL="171450" indent="-171450">
              <a:buFontTx/>
              <a:buChar char="•"/>
            </a:pPr>
            <a:r>
              <a:rPr lang="en-US" smtClean="0">
                <a:latin typeface="Helvetica" pitchFamily="34" charset="0"/>
              </a:rPr>
              <a:t>When customer checks out, commerce server program processes payment, schedules inventory processing, and arranges shipping. </a:t>
            </a:r>
          </a:p>
        </p:txBody>
      </p:sp>
      <p:sp>
        <p:nvSpPr>
          <p:cNvPr id="49155" name="Slide Number Placeholder 3"/>
          <p:cNvSpPr>
            <a:spLocks noGrp="1"/>
          </p:cNvSpPr>
          <p:nvPr>
            <p:ph type="sldNum" sz="quarter" idx="5"/>
          </p:nvPr>
        </p:nvSpPr>
        <p:spPr>
          <a:noFill/>
        </p:spPr>
        <p:txBody>
          <a:bodyPr/>
          <a:lstStyle/>
          <a:p>
            <a:fld id="{FC39AA35-05C8-4AF3-AB35-4F08B0F3BB92}" type="slidenum">
              <a:rPr lang="en-US" smtClean="0">
                <a:cs typeface="Arial" charset="0"/>
              </a:rPr>
              <a:pPr/>
              <a:t>22</a:t>
            </a:fld>
            <a:endParaRPr lang="en-US" smtClean="0">
              <a:cs typeface="Arial" charset="0"/>
            </a:endParaRPr>
          </a:p>
        </p:txBody>
      </p:sp>
    </p:spTree>
    <p:extLst>
      <p:ext uri="{BB962C8B-B14F-4D97-AF65-F5344CB8AC3E}">
        <p14:creationId xmlns:p14="http://schemas.microsoft.com/office/powerpoint/2010/main" val="916474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Hypertext Markup Language (HTML) code defines structure and layout of Web pages. </a:t>
            </a:r>
          </a:p>
          <a:p>
            <a:pPr marL="171450" indent="-171450">
              <a:buFontTx/>
              <a:buChar char="•"/>
            </a:pPr>
            <a:r>
              <a:rPr lang="en-US" smtClean="0">
                <a:latin typeface="Helvetica" pitchFamily="34" charset="0"/>
              </a:rPr>
              <a:t>HTML headings provide metadata about page and a body that contains content. Tag &lt;h1&gt; means to format indicated text as a level-one heading; &lt;h2&gt; means a level two heading. Tag &lt;a href=“http://...”&gt; defines a hyperlink. </a:t>
            </a:r>
          </a:p>
          <a:p>
            <a:pPr marL="171450" indent="-171450">
              <a:buFontTx/>
              <a:buChar char="•"/>
            </a:pPr>
            <a:r>
              <a:rPr lang="en-US" smtClean="0">
                <a:latin typeface="Helvetica" pitchFamily="34" charset="0"/>
              </a:rPr>
              <a:t>Each attribute has a standard name. Attribute for a hyperlink is href, and its value indicates URL of Web page to display when link is clicked.</a:t>
            </a:r>
          </a:p>
          <a:p>
            <a:pPr marL="171450" indent="-171450">
              <a:buFontTx/>
              <a:buChar char="•"/>
            </a:pPr>
            <a:r>
              <a:rPr lang="en-US" smtClean="0">
                <a:latin typeface="Helvetica" pitchFamily="34" charset="0"/>
              </a:rPr>
              <a:t>HTML has problems and limitations overcome by newer technologies. HTML</a:t>
            </a:r>
            <a:r>
              <a:rPr lang="en-US" smtClean="0"/>
              <a:t>5</a:t>
            </a:r>
            <a:r>
              <a:rPr lang="en-US" smtClean="0">
                <a:latin typeface="Helvetica" pitchFamily="34" charset="0"/>
              </a:rPr>
              <a:t> m</a:t>
            </a:r>
            <a:r>
              <a:rPr lang="en-US" smtClean="0"/>
              <a:t>ost current version.</a:t>
            </a:r>
            <a:endParaRPr lang="en-US" smtClean="0">
              <a:latin typeface="Helvetica" pitchFamily="34" charset="0"/>
            </a:endParaRPr>
          </a:p>
        </p:txBody>
      </p:sp>
      <p:sp>
        <p:nvSpPr>
          <p:cNvPr id="51203" name="Slide Number Placeholder 3"/>
          <p:cNvSpPr>
            <a:spLocks noGrp="1"/>
          </p:cNvSpPr>
          <p:nvPr>
            <p:ph type="sldNum" sz="quarter" idx="5"/>
          </p:nvPr>
        </p:nvSpPr>
        <p:spPr>
          <a:noFill/>
        </p:spPr>
        <p:txBody>
          <a:bodyPr/>
          <a:lstStyle/>
          <a:p>
            <a:fld id="{E4242ABD-5EF4-466D-B432-94501F954412}" type="slidenum">
              <a:rPr lang="en-US" smtClean="0">
                <a:cs typeface="Arial" charset="0"/>
              </a:rPr>
              <a:pPr/>
              <a:t>23</a:t>
            </a:fld>
            <a:endParaRPr lang="en-US" smtClean="0">
              <a:cs typeface="Arial" charset="0"/>
            </a:endParaRPr>
          </a:p>
        </p:txBody>
      </p:sp>
    </p:spTree>
    <p:extLst>
      <p:ext uri="{BB962C8B-B14F-4D97-AF65-F5344CB8AC3E}">
        <p14:creationId xmlns:p14="http://schemas.microsoft.com/office/powerpoint/2010/main" val="266244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Cloud resources “pooled” because many different organizations use same physical hardware and share it using virtualization. </a:t>
            </a:r>
          </a:p>
          <a:p>
            <a:pPr marL="171450" indent="-171450">
              <a:buFontTx/>
              <a:buChar char="•"/>
            </a:pPr>
            <a:r>
              <a:rPr lang="en-US" smtClean="0">
                <a:latin typeface="Helvetica" pitchFamily="34" charset="0"/>
              </a:rPr>
              <a:t>Cloud resources accessed via Internet protocols that enable cloud-hosting vendors to provide processing capabilities in flexible, yet standardized ways.</a:t>
            </a:r>
          </a:p>
        </p:txBody>
      </p:sp>
      <p:sp>
        <p:nvSpPr>
          <p:cNvPr id="53251" name="Slide Number Placeholder 3"/>
          <p:cNvSpPr>
            <a:spLocks noGrp="1"/>
          </p:cNvSpPr>
          <p:nvPr>
            <p:ph type="sldNum" sz="quarter" idx="5"/>
          </p:nvPr>
        </p:nvSpPr>
        <p:spPr>
          <a:noFill/>
        </p:spPr>
        <p:txBody>
          <a:bodyPr/>
          <a:lstStyle/>
          <a:p>
            <a:fld id="{4AD5221C-D3A6-445C-8F86-36FFB9781F3E}" type="slidenum">
              <a:rPr lang="en-US" smtClean="0">
                <a:cs typeface="Arial" charset="0"/>
              </a:rPr>
              <a:pPr/>
              <a:t>24</a:t>
            </a:fld>
            <a:endParaRPr lang="en-US" smtClean="0">
              <a:cs typeface="Arial" charset="0"/>
            </a:endParaRPr>
          </a:p>
        </p:txBody>
      </p:sp>
    </p:spTree>
    <p:extLst>
      <p:ext uri="{BB962C8B-B14F-4D97-AF65-F5344CB8AC3E}">
        <p14:creationId xmlns:p14="http://schemas.microsoft.com/office/powerpoint/2010/main" val="3284955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pPr marL="171450" indent="-171450">
              <a:buFontTx/>
              <a:buChar char="•"/>
            </a:pPr>
            <a:r>
              <a:rPr lang="en-US" smtClean="0"/>
              <a:t>Building contains computers in a Web farm to support Apple’s iCloud offering.</a:t>
            </a:r>
          </a:p>
          <a:p>
            <a:pPr marL="171450" indent="-171450">
              <a:buFontTx/>
              <a:buChar char="•"/>
            </a:pPr>
            <a:r>
              <a:rPr lang="en-US" smtClean="0"/>
              <a:t>Billion-dollar facility contains more than 500,000 square feet. IBM, Google, Amazon, Microsoft, Oracle, and others operate similar farms.</a:t>
            </a:r>
          </a:p>
        </p:txBody>
      </p:sp>
      <p:sp>
        <p:nvSpPr>
          <p:cNvPr id="4" name="Slide Number Placeholder 3"/>
          <p:cNvSpPr>
            <a:spLocks noGrp="1"/>
          </p:cNvSpPr>
          <p:nvPr>
            <p:ph type="sldNum" sz="quarter" idx="5"/>
          </p:nvPr>
        </p:nvSpPr>
        <p:spPr/>
        <p:txBody>
          <a:bodyPr/>
          <a:lstStyle/>
          <a:p>
            <a:pPr>
              <a:defRPr/>
            </a:pPr>
            <a:fld id="{502BA686-4B30-479E-9C90-F19CB8EEAFF1}" type="slidenum">
              <a:rPr lang="en-US" smtClean="0"/>
              <a:pPr>
                <a:defRPr/>
              </a:pPr>
              <a:t>25</a:t>
            </a:fld>
            <a:endParaRPr lang="en-US" dirty="0"/>
          </a:p>
        </p:txBody>
      </p:sp>
    </p:spTree>
    <p:extLst>
      <p:ext uri="{BB962C8B-B14F-4D97-AF65-F5344CB8AC3E}">
        <p14:creationId xmlns:p14="http://schemas.microsoft.com/office/powerpoint/2010/main" val="182043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Positives heavily tilted toward cloud-based computing. Cloud vendor, RackSpace, will lease one medium server for as low as 1.5 cents per hour. Companies can obtain and start using cloud services in a few minutes. </a:t>
            </a:r>
          </a:p>
          <a:p>
            <a:pPr marL="171450" indent="-171450">
              <a:buFontTx/>
              <a:buChar char="•"/>
            </a:pPr>
            <a:r>
              <a:rPr lang="en-US" smtClean="0">
                <a:latin typeface="Helvetica" pitchFamily="34" charset="0"/>
              </a:rPr>
              <a:t>As long as you’re dealing with large, reputable cloud vendors, you will get the best-of-breed security and disaster recovery services.</a:t>
            </a:r>
            <a:endParaRPr lang="en-US" sz="1100" smtClean="0">
              <a:latin typeface="Helvetica" pitchFamily="34" charset="0"/>
            </a:endParaRPr>
          </a:p>
        </p:txBody>
      </p:sp>
      <p:sp>
        <p:nvSpPr>
          <p:cNvPr id="57347" name="Slide Number Placeholder 3"/>
          <p:cNvSpPr>
            <a:spLocks noGrp="1"/>
          </p:cNvSpPr>
          <p:nvPr>
            <p:ph type="sldNum" sz="quarter" idx="5"/>
          </p:nvPr>
        </p:nvSpPr>
        <p:spPr>
          <a:noFill/>
        </p:spPr>
        <p:txBody>
          <a:bodyPr/>
          <a:lstStyle/>
          <a:p>
            <a:fld id="{2F3434FE-B2F6-47E7-96D3-71225E241597}" type="slidenum">
              <a:rPr lang="en-US" smtClean="0">
                <a:cs typeface="Arial" charset="0"/>
              </a:rPr>
              <a:pPr/>
              <a:t>26</a:t>
            </a:fld>
            <a:endParaRPr lang="en-US" smtClean="0">
              <a:cs typeface="Arial" charset="0"/>
            </a:endParaRPr>
          </a:p>
        </p:txBody>
      </p:sp>
    </p:spTree>
    <p:extLst>
      <p:ext uri="{BB962C8B-B14F-4D97-AF65-F5344CB8AC3E}">
        <p14:creationId xmlns:p14="http://schemas.microsoft.com/office/powerpoint/2010/main" val="35222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pPr marL="171450" indent="-171450">
              <a:buFontTx/>
              <a:buChar char="•"/>
            </a:pPr>
            <a:r>
              <a:rPr lang="en-US" dirty="0" smtClean="0">
                <a:latin typeface="Helvetica" pitchFamily="34" charset="0"/>
              </a:rPr>
              <a:t>Negatives of cloud computing involve loss of control due to vendor dependency. Changes in management, policies, and</a:t>
            </a:r>
            <a:r>
              <a:rPr lang="en-US" baseline="0" dirty="0" smtClean="0">
                <a:latin typeface="Helvetica" pitchFamily="34" charset="0"/>
              </a:rPr>
              <a:t> </a:t>
            </a:r>
            <a:r>
              <a:rPr lang="en-US" dirty="0" smtClean="0">
                <a:latin typeface="Helvetica" pitchFamily="34" charset="0"/>
              </a:rPr>
              <a:t>prices are beyond your control. You don’t know where your data are located, how many copies there are, where they’re located, or whether security and disaster preparedness measures are actually in place.</a:t>
            </a:r>
          </a:p>
        </p:txBody>
      </p:sp>
      <p:sp>
        <p:nvSpPr>
          <p:cNvPr id="59395" name="Slide Number Placeholder 3"/>
          <p:cNvSpPr>
            <a:spLocks noGrp="1"/>
          </p:cNvSpPr>
          <p:nvPr>
            <p:ph type="sldNum" sz="quarter" idx="5"/>
          </p:nvPr>
        </p:nvSpPr>
        <p:spPr>
          <a:noFill/>
        </p:spPr>
        <p:txBody>
          <a:bodyPr/>
          <a:lstStyle/>
          <a:p>
            <a:fld id="{7054D59A-0F10-4A41-A9F7-0E563C7E0E66}" type="slidenum">
              <a:rPr lang="en-US" smtClean="0">
                <a:cs typeface="Arial" charset="0"/>
              </a:rPr>
              <a:pPr/>
              <a:t>27</a:t>
            </a:fld>
            <a:endParaRPr lang="en-US" smtClean="0">
              <a:cs typeface="Arial" charset="0"/>
            </a:endParaRPr>
          </a:p>
        </p:txBody>
      </p:sp>
    </p:spTree>
    <p:extLst>
      <p:ext uri="{BB962C8B-B14F-4D97-AF65-F5344CB8AC3E}">
        <p14:creationId xmlns:p14="http://schemas.microsoft.com/office/powerpoint/2010/main" val="805018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It might not make sense when required by law, or by industry standard practices, to have physical control over the data. Organizations, such as a  financial institution, might be forced to create and maintain their own hosting infrastructure. </a:t>
            </a:r>
          </a:p>
        </p:txBody>
      </p:sp>
      <p:sp>
        <p:nvSpPr>
          <p:cNvPr id="62467" name="Slide Number Placeholder 3"/>
          <p:cNvSpPr>
            <a:spLocks noGrp="1"/>
          </p:cNvSpPr>
          <p:nvPr>
            <p:ph type="sldNum" sz="quarter" idx="5"/>
          </p:nvPr>
        </p:nvSpPr>
        <p:spPr>
          <a:noFill/>
        </p:spPr>
        <p:txBody>
          <a:bodyPr/>
          <a:lstStyle/>
          <a:p>
            <a:fld id="{662A4856-AA23-4561-9F89-29CF14408F3A}" type="slidenum">
              <a:rPr lang="en-US" smtClean="0">
                <a:cs typeface="Arial" charset="0"/>
              </a:rPr>
              <a:pPr/>
              <a:t>29</a:t>
            </a:fld>
            <a:endParaRPr lang="en-US" smtClean="0">
              <a:cs typeface="Arial" charset="0"/>
            </a:endParaRPr>
          </a:p>
        </p:txBody>
      </p:sp>
    </p:spTree>
    <p:extLst>
      <p:ext uri="{BB962C8B-B14F-4D97-AF65-F5344CB8AC3E}">
        <p14:creationId xmlns:p14="http://schemas.microsoft.com/office/powerpoint/2010/main" val="1639340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buFont typeface="+mj-lt"/>
              <a:buAutoNum type="arabicPeriod"/>
              <a:defRPr/>
            </a:pPr>
            <a:r>
              <a:rPr lang="en-US" b="1" dirty="0" smtClean="0">
                <a:latin typeface="Helvetica" pitchFamily="34" charset="0"/>
              </a:rPr>
              <a:t>SaaS </a:t>
            </a:r>
            <a:r>
              <a:rPr lang="en-US" dirty="0" smtClean="0">
                <a:latin typeface="Helvetica" pitchFamily="34" charset="0"/>
              </a:rPr>
              <a:t>provides </a:t>
            </a:r>
            <a:r>
              <a:rPr lang="en-US" dirty="0">
                <a:latin typeface="Helvetica" pitchFamily="34" charset="0"/>
              </a:rPr>
              <a:t>hardware </a:t>
            </a:r>
            <a:r>
              <a:rPr lang="en-US" dirty="0" smtClean="0">
                <a:latin typeface="Helvetica" pitchFamily="34" charset="0"/>
              </a:rPr>
              <a:t>infrastructure, </a:t>
            </a:r>
            <a:r>
              <a:rPr lang="en-US" dirty="0">
                <a:latin typeface="Helvetica" pitchFamily="34" charset="0"/>
              </a:rPr>
              <a:t>operating systems and application </a:t>
            </a:r>
            <a:r>
              <a:rPr lang="en-US" dirty="0" smtClean="0">
                <a:latin typeface="Helvetica" pitchFamily="34" charset="0"/>
              </a:rPr>
              <a:t>programs. </a:t>
            </a:r>
            <a:endParaRPr lang="en-US" dirty="0">
              <a:latin typeface="Helvetica" pitchFamily="34" charset="0"/>
            </a:endParaRPr>
          </a:p>
          <a:p>
            <a:pPr marL="228600" indent="-228600">
              <a:buFont typeface="+mj-lt"/>
              <a:buAutoNum type="arabicPeriod"/>
              <a:defRPr/>
            </a:pPr>
            <a:r>
              <a:rPr lang="en-US" b="1" dirty="0" smtClean="0">
                <a:latin typeface="Helvetica" pitchFamily="34" charset="0"/>
              </a:rPr>
              <a:t>PaaS</a:t>
            </a:r>
            <a:r>
              <a:rPr lang="en-US" dirty="0" smtClean="0">
                <a:latin typeface="Helvetica" pitchFamily="34" charset="0"/>
              </a:rPr>
              <a:t> vendors </a:t>
            </a:r>
            <a:r>
              <a:rPr lang="en-US" dirty="0">
                <a:latin typeface="Helvetica" pitchFamily="34" charset="0"/>
              </a:rPr>
              <a:t>provide hosted computers, an operating system, and possibly a DBMS. </a:t>
            </a:r>
            <a:endParaRPr lang="en-US" dirty="0" smtClean="0">
              <a:latin typeface="Helvetica" pitchFamily="34" charset="0"/>
            </a:endParaRPr>
          </a:p>
          <a:p>
            <a:pPr marL="228600" indent="-228600">
              <a:buFont typeface="+mj-lt"/>
              <a:buAutoNum type="arabicPeriod"/>
              <a:defRPr/>
            </a:pPr>
            <a:r>
              <a:rPr lang="en-US" b="1" dirty="0" smtClean="0">
                <a:latin typeface="Helvetica" pitchFamily="34" charset="0"/>
              </a:rPr>
              <a:t>IaaS</a:t>
            </a:r>
            <a:r>
              <a:rPr lang="en-US" dirty="0" smtClean="0">
                <a:latin typeface="Helvetica" pitchFamily="34" charset="0"/>
              </a:rPr>
              <a:t> is </a:t>
            </a:r>
            <a:r>
              <a:rPr lang="en-US" dirty="0">
                <a:latin typeface="Helvetica" pitchFamily="34" charset="0"/>
              </a:rPr>
              <a:t>cloud hosting </a:t>
            </a:r>
            <a:r>
              <a:rPr lang="en-US" dirty="0" smtClean="0">
                <a:latin typeface="Helvetica" pitchFamily="34" charset="0"/>
              </a:rPr>
              <a:t>on barebones server </a:t>
            </a:r>
            <a:r>
              <a:rPr lang="en-US" dirty="0">
                <a:latin typeface="Helvetica" pitchFamily="34" charset="0"/>
              </a:rPr>
              <a:t>or disk drive. </a:t>
            </a:r>
            <a:endParaRPr lang="en-US" dirty="0" smtClean="0">
              <a:latin typeface="Helvetica" pitchFamily="34" charset="0"/>
            </a:endParaRPr>
          </a:p>
          <a:p>
            <a:pPr>
              <a:buFont typeface="+mj-lt"/>
              <a:buNone/>
              <a:defRPr/>
            </a:pPr>
            <a:endParaRPr lang="en-US" dirty="0" smtClean="0">
              <a:latin typeface="Helvetica" pitchFamily="34" charset="0"/>
            </a:endParaRPr>
          </a:p>
          <a:p>
            <a:pPr marL="171450" indent="-171450">
              <a:buFont typeface="Arial" pitchFamily="34" charset="0"/>
              <a:buChar char="•"/>
              <a:defRPr/>
            </a:pPr>
            <a:r>
              <a:rPr lang="en-US" dirty="0" smtClean="0"/>
              <a:t>GearUp needs to put its Web servers and its database server in the cloud using PaaS. GearUp could use Windows Azure for Web servers and SQL Azure for database server.</a:t>
            </a:r>
            <a:endParaRPr lang="en-US" dirty="0">
              <a:latin typeface="Helvetica" pitchFamily="34" charset="0"/>
            </a:endParaRPr>
          </a:p>
        </p:txBody>
      </p:sp>
      <p:sp>
        <p:nvSpPr>
          <p:cNvPr id="64515" name="Slide Number Placeholder 3"/>
          <p:cNvSpPr>
            <a:spLocks noGrp="1"/>
          </p:cNvSpPr>
          <p:nvPr>
            <p:ph type="sldNum" sz="quarter" idx="5"/>
          </p:nvPr>
        </p:nvSpPr>
        <p:spPr>
          <a:noFill/>
        </p:spPr>
        <p:txBody>
          <a:bodyPr/>
          <a:lstStyle/>
          <a:p>
            <a:fld id="{FF3E064C-B02D-44B9-BB89-B107ADCC6494}" type="slidenum">
              <a:rPr lang="en-US" smtClean="0">
                <a:cs typeface="Arial" charset="0"/>
              </a:rPr>
              <a:pPr/>
              <a:t>30</a:t>
            </a:fld>
            <a:endParaRPr lang="en-US" smtClean="0">
              <a:cs typeface="Arial" charset="0"/>
            </a:endParaRPr>
          </a:p>
        </p:txBody>
      </p:sp>
    </p:spTree>
    <p:extLst>
      <p:ext uri="{BB962C8B-B14F-4D97-AF65-F5344CB8AC3E}">
        <p14:creationId xmlns:p14="http://schemas.microsoft.com/office/powerpoint/2010/main" val="3183053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52CA232-21D7-48F8-9E4B-07A96054C550}" type="slidenum">
              <a:rPr lang="en-US" smtClean="0"/>
              <a:pPr>
                <a:defRPr/>
              </a:pPr>
              <a:t>31</a:t>
            </a:fld>
            <a:endParaRPr lang="en-US" dirty="0"/>
          </a:p>
        </p:txBody>
      </p:sp>
    </p:spTree>
    <p:extLst>
      <p:ext uri="{BB962C8B-B14F-4D97-AF65-F5344CB8AC3E}">
        <p14:creationId xmlns:p14="http://schemas.microsoft.com/office/powerpoint/2010/main" val="3783165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1FA56DC2-CAA8-4623-85B2-6E614B94297E}" type="slidenum">
              <a:rPr lang="en-US" smtClean="0">
                <a:cs typeface="Arial" charset="0"/>
              </a:rPr>
              <a:pPr/>
              <a:t>32</a:t>
            </a:fld>
            <a:endParaRPr lang="en-US" smtClean="0">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dirty="0" smtClean="0">
                <a:latin typeface="Helvetica" pitchFamily="34" charset="0"/>
              </a:rPr>
              <a:t>GOAL - </a:t>
            </a:r>
            <a:r>
              <a:rPr lang="en-US" dirty="0" smtClean="0"/>
              <a:t>Alert students to:</a:t>
            </a:r>
          </a:p>
          <a:p>
            <a:pPr marL="685800" lvl="1" indent="-228600">
              <a:buFont typeface="Calibri" pitchFamily="34" charset="0"/>
              <a:buAutoNum type="arabicPeriod"/>
            </a:pPr>
            <a:r>
              <a:rPr lang="en-US" dirty="0" smtClean="0"/>
              <a:t>Dangers of email, texting, and http processing on Web sites over public wireless nets</a:t>
            </a:r>
          </a:p>
          <a:p>
            <a:pPr marL="685800" lvl="1" indent="-228600">
              <a:buFont typeface="Calibri" pitchFamily="34" charset="0"/>
              <a:buAutoNum type="arabicPeriod"/>
            </a:pPr>
            <a:r>
              <a:rPr lang="en-US" dirty="0" smtClean="0"/>
              <a:t>Ease with which packing sniffing can be done</a:t>
            </a:r>
          </a:p>
          <a:p>
            <a:pPr marL="685800" lvl="1" indent="-228600">
              <a:buFont typeface="Calibri" pitchFamily="34" charset="0"/>
              <a:buAutoNum type="arabicPeriod"/>
            </a:pPr>
            <a:r>
              <a:rPr lang="en-US" dirty="0" smtClean="0"/>
              <a:t>Availability of </a:t>
            </a:r>
            <a:r>
              <a:rPr lang="en-US" u="sng" dirty="0" smtClean="0">
                <a:hlinkClick r:id="rId3"/>
              </a:rPr>
              <a:t>https://google.com</a:t>
            </a:r>
            <a:endParaRPr lang="en-US" dirty="0" smtClean="0"/>
          </a:p>
        </p:txBody>
      </p:sp>
    </p:spTree>
    <p:extLst>
      <p:ext uri="{BB962C8B-B14F-4D97-AF65-F5344CB8AC3E}">
        <p14:creationId xmlns:p14="http://schemas.microsoft.com/office/powerpoint/2010/main" val="163235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This chapter defines essential data communications terms and explains basic concepts. It begins with a discussion of LANs, Internet fundamentals, Web servers and purpose of basic Web technologies. Next, a discussion of why the cloud is the future for most organizations and how it can be used.</a:t>
            </a:r>
            <a:endParaRPr lang="en-US" smtClean="0"/>
          </a:p>
        </p:txBody>
      </p:sp>
    </p:spTree>
    <p:extLst>
      <p:ext uri="{BB962C8B-B14F-4D97-AF65-F5344CB8AC3E}">
        <p14:creationId xmlns:p14="http://schemas.microsoft.com/office/powerpoint/2010/main" val="2275045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C437F3A6-1B2E-4058-A098-700A10620561}" type="slidenum">
              <a:rPr lang="en-US" smtClean="0">
                <a:cs typeface="Arial" charset="0"/>
              </a:rPr>
              <a:pPr/>
              <a:t>34</a:t>
            </a:fld>
            <a:endParaRPr lang="en-US" smtClean="0">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smtClean="0">
                <a:latin typeface="Helvetica" pitchFamily="34" charset="0"/>
              </a:rPr>
              <a:t>GOALS</a:t>
            </a:r>
          </a:p>
          <a:p>
            <a:pPr marL="776288" lvl="1" indent="-228600">
              <a:buFont typeface="Calibri" pitchFamily="34" charset="0"/>
              <a:buAutoNum type="arabicPeriod"/>
            </a:pPr>
            <a:r>
              <a:rPr lang="en-US" smtClean="0"/>
              <a:t>Sensitize students to the difficulty of thinking exponentially.</a:t>
            </a:r>
          </a:p>
          <a:p>
            <a:pPr marL="776288" lvl="1" indent="-228600">
              <a:buFont typeface="Calibri" pitchFamily="34" charset="0"/>
              <a:buAutoNum type="arabicPeriod"/>
            </a:pPr>
            <a:r>
              <a:rPr lang="en-US" smtClean="0"/>
              <a:t>Describe strategies that students can use to deal with exponential phenomena in their professional lives.</a:t>
            </a:r>
          </a:p>
        </p:txBody>
      </p:sp>
    </p:spTree>
    <p:extLst>
      <p:ext uri="{BB962C8B-B14F-4D97-AF65-F5344CB8AC3E}">
        <p14:creationId xmlns:p14="http://schemas.microsoft.com/office/powerpoint/2010/main" val="209790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C2FBD297-2254-48D2-8F1C-20693E27C5E9}" type="slidenum">
              <a:rPr lang="en-US" smtClean="0">
                <a:cs typeface="Arial" charset="0"/>
              </a:rPr>
              <a:pPr/>
              <a:t>35</a:t>
            </a:fld>
            <a:endParaRPr lang="en-US" smtClean="0">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36701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9674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7A412AC-01E1-4C4D-823B-F182B75E9B69}" type="slidenum">
              <a:rPr lang="en-US" smtClean="0">
                <a:cs typeface="Arial" charset="0"/>
              </a:rPr>
              <a:pPr/>
              <a:t>37</a:t>
            </a:fld>
            <a:endParaRPr lang="en-US" smtClean="0">
              <a:cs typeface="Arial" charset="0"/>
            </a:endParaRPr>
          </a:p>
        </p:txBody>
      </p:sp>
      <p:sp>
        <p:nvSpPr>
          <p:cNvPr id="77826"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ln/>
          <a:extLst/>
        </p:spPr>
        <p:txBody>
          <a:bodyPr/>
          <a:lstStyle/>
          <a:p>
            <a:pPr>
              <a:defRPr/>
            </a:pPr>
            <a:r>
              <a:rPr lang="en-US" dirty="0" smtClean="0">
                <a:latin typeface="Helvetica" pitchFamily="34" charset="0"/>
              </a:rPr>
              <a:t>Goal:</a:t>
            </a:r>
          </a:p>
          <a:p>
            <a:pPr marL="777240" lvl="1" indent="-228600">
              <a:buFont typeface="+mj-lt"/>
              <a:buAutoNum type="arabicPeriod"/>
              <a:defRPr/>
            </a:pPr>
            <a:r>
              <a:rPr lang="en-US" dirty="0" smtClean="0">
                <a:latin typeface="Helvetica" pitchFamily="34" charset="0"/>
              </a:rPr>
              <a:t>Stimulate thinking about what changes cloud computing might cause. </a:t>
            </a:r>
          </a:p>
          <a:p>
            <a:pPr marL="777240" lvl="1" indent="-228600">
              <a:buFont typeface="+mj-lt"/>
              <a:buAutoNum type="arabicPeriod"/>
              <a:defRPr/>
            </a:pPr>
            <a:r>
              <a:rPr lang="en-US" dirty="0" smtClean="0">
                <a:latin typeface="Helvetica" pitchFamily="34" charset="0"/>
              </a:rPr>
              <a:t>To get students to see how important the Cloud and Azure are as a paradigm shift, a game changer, for companies like Dell and Microsoft that sell Web servers.</a:t>
            </a:r>
          </a:p>
          <a:p>
            <a:pPr marL="171450" indent="-171450">
              <a:buFont typeface="Arial" pitchFamily="34" charset="0"/>
              <a:buChar char="•"/>
              <a:defRPr/>
            </a:pPr>
            <a:r>
              <a:rPr lang="en-US" dirty="0" smtClean="0">
                <a:latin typeface="Helvetica" pitchFamily="34" charset="0"/>
              </a:rPr>
              <a:t>Microsoft has a huge problem. Change is in the air, the Cloud is real. Apple currently has momentum with young and hip customers.</a:t>
            </a:r>
          </a:p>
        </p:txBody>
      </p:sp>
    </p:spTree>
    <p:extLst>
      <p:ext uri="{BB962C8B-B14F-4D97-AF65-F5344CB8AC3E}">
        <p14:creationId xmlns:p14="http://schemas.microsoft.com/office/powerpoint/2010/main" val="161369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endParaRPr lang="en-US" smtClean="0"/>
          </a:p>
        </p:txBody>
      </p:sp>
      <p:sp>
        <p:nvSpPr>
          <p:cNvPr id="79875" name="Slide Number Placeholder 3"/>
          <p:cNvSpPr>
            <a:spLocks noGrp="1"/>
          </p:cNvSpPr>
          <p:nvPr>
            <p:ph type="sldNum" sz="quarter" idx="5"/>
          </p:nvPr>
        </p:nvSpPr>
        <p:spPr>
          <a:noFill/>
        </p:spPr>
        <p:txBody>
          <a:bodyPr/>
          <a:lstStyle/>
          <a:p>
            <a:fld id="{AFB6F677-B055-4416-A054-2C0BA3A69058}" type="slidenum">
              <a:rPr lang="en-US" smtClean="0">
                <a:cs typeface="Arial" charset="0"/>
              </a:rPr>
              <a:pPr/>
              <a:t>38</a:t>
            </a:fld>
            <a:endParaRPr lang="en-US" smtClean="0">
              <a:cs typeface="Arial" charset="0"/>
            </a:endParaRPr>
          </a:p>
        </p:txBody>
      </p:sp>
    </p:spTree>
    <p:extLst>
      <p:ext uri="{BB962C8B-B14F-4D97-AF65-F5344CB8AC3E}">
        <p14:creationId xmlns:p14="http://schemas.microsoft.com/office/powerpoint/2010/main" val="318964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0AC063EC-FA97-4D00-B857-BBF6557350F8}" type="slidenum">
              <a:rPr lang="en-US" smtClean="0">
                <a:cs typeface="Arial" charset="0"/>
              </a:rPr>
              <a:pPr/>
              <a:t>4</a:t>
            </a:fld>
            <a:endParaRPr lang="en-US" smtClean="0">
              <a:cs typeface="Arial"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marL="171450" lvl="1" indent="-171450" defTabSz="1079500">
              <a:lnSpc>
                <a:spcPct val="90000"/>
              </a:lnSpc>
              <a:spcAft>
                <a:spcPct val="20000"/>
              </a:spcAft>
              <a:buFontTx/>
              <a:buChar char="•"/>
            </a:pPr>
            <a:r>
              <a:rPr lang="en-US" smtClean="0">
                <a:latin typeface="Helvetica" pitchFamily="34" charset="0"/>
              </a:rPr>
              <a:t>A computer network is a collection of computers that communicate with one another over wired and wireless transmission media.</a:t>
            </a:r>
          </a:p>
        </p:txBody>
      </p:sp>
    </p:spTree>
    <p:extLst>
      <p:ext uri="{BB962C8B-B14F-4D97-AF65-F5344CB8AC3E}">
        <p14:creationId xmlns:p14="http://schemas.microsoft.com/office/powerpoint/2010/main" val="299466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ln/>
          <a:extLst/>
        </p:spPr>
        <p:txBody>
          <a:bodyPr/>
          <a:lstStyle/>
          <a:p>
            <a:pPr marL="171450" indent="-171450">
              <a:buFont typeface="Arial" pitchFamily="34" charset="0"/>
              <a:buChar char="•"/>
              <a:defRPr/>
            </a:pPr>
            <a:r>
              <a:rPr lang="en-US" dirty="0" smtClean="0">
                <a:latin typeface="Helvetica" pitchFamily="34" charset="0"/>
              </a:rPr>
              <a:t>Computers and printers in a typical SOHO communicate via a mixture of wired and wireless connections. Computers 1, 3 and Printer 1 use wired connections, while Computers 2, 4, 5 and Printer 2 use wireless connections.</a:t>
            </a:r>
          </a:p>
          <a:p>
            <a:pPr marL="171450" indent="-171450">
              <a:buFont typeface="Arial" pitchFamily="34" charset="0"/>
              <a:buChar char="•"/>
              <a:defRPr/>
            </a:pPr>
            <a:r>
              <a:rPr lang="en-US" dirty="0" smtClean="0"/>
              <a:t>Most LAN connections use </a:t>
            </a:r>
            <a:r>
              <a:rPr lang="en-US" b="1" dirty="0" smtClean="0"/>
              <a:t>unshielded twisted pair (UTP) cable</a:t>
            </a:r>
            <a:r>
              <a:rPr lang="en-US" dirty="0" smtClean="0"/>
              <a:t>. If connection carries a lot of traffic, UTP cable may be replaced by </a:t>
            </a:r>
            <a:r>
              <a:rPr lang="en-US" b="1" dirty="0" smtClean="0"/>
              <a:t>optical fiber cables.</a:t>
            </a:r>
          </a:p>
          <a:p>
            <a:pPr marL="171450" indent="-171450">
              <a:buFont typeface="Arial" pitchFamily="34" charset="0"/>
              <a:buChar char="•"/>
              <a:defRPr/>
            </a:pPr>
            <a:r>
              <a:rPr lang="en-US" dirty="0" smtClean="0"/>
              <a:t>Wireless computers and printers have a </a:t>
            </a:r>
            <a:r>
              <a:rPr lang="en-US" b="1" dirty="0" smtClean="0"/>
              <a:t>wireless NIC (WNIC) </a:t>
            </a:r>
            <a:r>
              <a:rPr lang="en-US" dirty="0" smtClean="0"/>
              <a:t>instead of a NIC.</a:t>
            </a:r>
            <a:endParaRPr lang="en-US" dirty="0" smtClean="0">
              <a:latin typeface="Helvetica" pitchFamily="34" charset="0"/>
            </a:endParaRPr>
          </a:p>
          <a:p>
            <a:pPr>
              <a:defRPr/>
            </a:pPr>
            <a:endParaRPr lang="en-US" dirty="0" smtClean="0">
              <a:latin typeface="Helvetica" pitchFamily="34" charset="0"/>
            </a:endParaRPr>
          </a:p>
        </p:txBody>
      </p:sp>
      <p:sp>
        <p:nvSpPr>
          <p:cNvPr id="16387" name="Slide Number Placeholder 3"/>
          <p:cNvSpPr>
            <a:spLocks noGrp="1"/>
          </p:cNvSpPr>
          <p:nvPr>
            <p:ph type="sldNum" sz="quarter" idx="5"/>
          </p:nvPr>
        </p:nvSpPr>
        <p:spPr>
          <a:noFill/>
        </p:spPr>
        <p:txBody>
          <a:bodyPr/>
          <a:lstStyle/>
          <a:p>
            <a:fld id="{7FC31BF6-9946-450A-AF51-B844FFA13065}" type="slidenum">
              <a:rPr lang="en-US" smtClean="0">
                <a:cs typeface="Arial" charset="0"/>
              </a:rPr>
              <a:pPr/>
              <a:t>5</a:t>
            </a:fld>
            <a:endParaRPr lang="en-US" smtClean="0">
              <a:cs typeface="Arial" charset="0"/>
            </a:endParaRPr>
          </a:p>
        </p:txBody>
      </p:sp>
    </p:spTree>
    <p:extLst>
      <p:ext uri="{BB962C8B-B14F-4D97-AF65-F5344CB8AC3E}">
        <p14:creationId xmlns:p14="http://schemas.microsoft.com/office/powerpoint/2010/main" val="94053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IEEE 802.3 protocol is used for wired LAN connections. Ethernet specifies hardware characteristics, such as which wire carries which signals. It describes how messages are packaged and processed for wired transmission over the LAN. NICs in most personal computers support 10/100/1000 Ethernet.</a:t>
            </a:r>
          </a:p>
          <a:p>
            <a:pPr marL="171450" indent="-171450">
              <a:buFontTx/>
              <a:buChar char="•"/>
            </a:pPr>
            <a:r>
              <a:rPr lang="en-US" smtClean="0">
                <a:latin typeface="Helvetica" pitchFamily="34" charset="0"/>
              </a:rPr>
              <a:t>Wireless LAN connections use the IEEE 802.11 protocol. Several versions of 802.11 exist. IEEE 802.11n allows speeds of up to 600 Mbps.</a:t>
            </a:r>
          </a:p>
          <a:p>
            <a:pPr marL="171450" indent="-171450">
              <a:buFontTx/>
              <a:buChar char="•"/>
            </a:pPr>
            <a:r>
              <a:rPr lang="en-US" smtClean="0">
                <a:latin typeface="Helvetica" pitchFamily="34" charset="0"/>
              </a:rPr>
              <a:t>Bluetooth is common wireless protocol designed for transmitting data wirelessly over short distances. </a:t>
            </a:r>
          </a:p>
        </p:txBody>
      </p:sp>
      <p:sp>
        <p:nvSpPr>
          <p:cNvPr id="18435" name="Slide Number Placeholder 3"/>
          <p:cNvSpPr>
            <a:spLocks noGrp="1"/>
          </p:cNvSpPr>
          <p:nvPr>
            <p:ph type="sldNum" sz="quarter" idx="5"/>
          </p:nvPr>
        </p:nvSpPr>
        <p:spPr>
          <a:noFill/>
        </p:spPr>
        <p:txBody>
          <a:bodyPr/>
          <a:lstStyle/>
          <a:p>
            <a:fld id="{58CC642D-FE8B-42BA-BA1B-DE016989EEAC}" type="slidenum">
              <a:rPr lang="en-US" smtClean="0">
                <a:cs typeface="Arial" charset="0"/>
              </a:rPr>
              <a:pPr/>
              <a:t>6</a:t>
            </a:fld>
            <a:endParaRPr lang="en-US" smtClean="0">
              <a:cs typeface="Arial" charset="0"/>
            </a:endParaRPr>
          </a:p>
        </p:txBody>
      </p:sp>
    </p:spTree>
    <p:extLst>
      <p:ext uri="{BB962C8B-B14F-4D97-AF65-F5344CB8AC3E}">
        <p14:creationId xmlns:p14="http://schemas.microsoft.com/office/powerpoint/2010/main" val="209169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fld id="{E0AB1534-13E0-49A4-A4EB-FC8BC60F0A8B}" type="slidenum">
              <a:rPr lang="en-US" smtClean="0">
                <a:cs typeface="Arial" charset="0"/>
              </a:rPr>
              <a:pPr/>
              <a:t>7</a:t>
            </a:fld>
            <a:endParaRPr lang="en-US" smtClean="0">
              <a:cs typeface="Arial" charset="0"/>
            </a:endParaRPr>
          </a:p>
        </p:txBody>
      </p:sp>
    </p:spTree>
    <p:extLst>
      <p:ext uri="{BB962C8B-B14F-4D97-AF65-F5344CB8AC3E}">
        <p14:creationId xmlns:p14="http://schemas.microsoft.com/office/powerpoint/2010/main" val="73047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smtClean="0">
              <a:latin typeface="Helvetica" pitchFamily="34" charset="0"/>
            </a:endParaRPr>
          </a:p>
        </p:txBody>
      </p:sp>
      <p:sp>
        <p:nvSpPr>
          <p:cNvPr id="22531" name="Slide Number Placeholder 3"/>
          <p:cNvSpPr>
            <a:spLocks noGrp="1"/>
          </p:cNvSpPr>
          <p:nvPr>
            <p:ph type="sldNum" sz="quarter" idx="5"/>
          </p:nvPr>
        </p:nvSpPr>
        <p:spPr>
          <a:noFill/>
        </p:spPr>
        <p:txBody>
          <a:bodyPr/>
          <a:lstStyle/>
          <a:p>
            <a:fld id="{17D08045-0F04-4C34-BB27-6FC4F01994FC}" type="slidenum">
              <a:rPr lang="en-US" smtClean="0">
                <a:cs typeface="Arial" charset="0"/>
              </a:rPr>
              <a:pPr/>
              <a:t>8</a:t>
            </a:fld>
            <a:endParaRPr lang="en-US" smtClean="0">
              <a:cs typeface="Arial" charset="0"/>
            </a:endParaRPr>
          </a:p>
        </p:txBody>
      </p:sp>
    </p:spTree>
    <p:extLst>
      <p:ext uri="{BB962C8B-B14F-4D97-AF65-F5344CB8AC3E}">
        <p14:creationId xmlns:p14="http://schemas.microsoft.com/office/powerpoint/2010/main" val="36512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r>
              <a:rPr lang="en-US" smtClean="0">
                <a:latin typeface="Helvetica" pitchFamily="34" charset="0"/>
              </a:rPr>
              <a:t>Goal</a:t>
            </a:r>
          </a:p>
          <a:p>
            <a:pPr marL="685800" lvl="1" indent="-228600">
              <a:buFont typeface="Calibri" pitchFamily="34" charset="0"/>
              <a:buAutoNum type="arabicPeriod"/>
            </a:pPr>
            <a:r>
              <a:rPr lang="en-US" smtClean="0">
                <a:latin typeface="Helvetica" pitchFamily="34" charset="0"/>
              </a:rPr>
              <a:t>Get students to see how telecommunications knowledge can have personal uses.</a:t>
            </a:r>
          </a:p>
        </p:txBody>
      </p:sp>
      <p:sp>
        <p:nvSpPr>
          <p:cNvPr id="24579" name="Slide Number Placeholder 3"/>
          <p:cNvSpPr>
            <a:spLocks noGrp="1"/>
          </p:cNvSpPr>
          <p:nvPr>
            <p:ph type="sldNum" sz="quarter" idx="5"/>
          </p:nvPr>
        </p:nvSpPr>
        <p:spPr>
          <a:noFill/>
        </p:spPr>
        <p:txBody>
          <a:bodyPr/>
          <a:lstStyle/>
          <a:p>
            <a:fld id="{4D9061D3-19A2-46E2-8FD0-456713B52126}" type="slidenum">
              <a:rPr lang="en-US" smtClean="0">
                <a:cs typeface="Arial" charset="0"/>
              </a:rPr>
              <a:pPr/>
              <a:t>9</a:t>
            </a:fld>
            <a:endParaRPr lang="en-US" smtClean="0">
              <a:cs typeface="Arial" charset="0"/>
            </a:endParaRPr>
          </a:p>
        </p:txBody>
      </p:sp>
    </p:spTree>
    <p:extLst>
      <p:ext uri="{BB962C8B-B14F-4D97-AF65-F5344CB8AC3E}">
        <p14:creationId xmlns:p14="http://schemas.microsoft.com/office/powerpoint/2010/main" val="148586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6-</a:t>
            </a:r>
            <a:fld id="{7B27655D-E6F5-49BB-8DB0-D988BEF2DBCB}"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24000"/>
            <a:ext cx="7521575" cy="3429000"/>
          </a:xfrm>
          <a:prstGeom prst="rect">
            <a:avLst/>
          </a:prstGeom>
          <a:solidFill>
            <a:srgbClr val="FFFFFF"/>
          </a:solidFill>
          <a:ln>
            <a:noFill/>
          </a:ln>
          <a:extLst/>
        </p:spPr>
        <p:txBody>
          <a:bodyPr/>
          <a:lstStyle>
            <a:lvl1pPr marL="234950" indent="-234950">
              <a:buFont typeface="Arial" pitchFamily="34" charset="0"/>
              <a:buChar char="•"/>
              <a:tabLst/>
              <a:defRPr/>
            </a:lvl1pPr>
            <a:lvl2pPr marL="234950" indent="-234950">
              <a:buClr>
                <a:srgbClr val="000A1E"/>
              </a:buClr>
              <a:buFont typeface="Arial" pitchFamily="34" charset="0"/>
              <a:buChar char="•"/>
              <a:defRPr/>
            </a:lvl2pPr>
            <a:lvl3pPr marL="623888" indent="-330200">
              <a:buClr>
                <a:srgbClr val="000A1E"/>
              </a:buClr>
              <a:buFont typeface="Helvetica" pitchFamily="34" charset="0"/>
              <a:buChar char="–"/>
              <a:defRPr/>
            </a:lvl3pPr>
            <a:lvl4pPr marL="965200" indent="-355600">
              <a:buClr>
                <a:srgbClr val="000A1E"/>
              </a:buClr>
              <a:buFont typeface="Wingdings" pitchFamily="2" charset="2"/>
              <a:buChar char="Ø"/>
              <a:defRPr/>
            </a:lvl4pPr>
            <a:lvl5pPr marL="1316038" indent="-346075">
              <a:buClr>
                <a:srgbClr val="000A1E"/>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6-</a:t>
            </a:r>
            <a:fld id="{A03350A7-C6A1-4662-9C2F-6877DA85BA86}" type="slidenum">
              <a:rPr lang="en-US" sz="1400"/>
              <a:pPr>
                <a:defRPr/>
              </a:pPr>
              <a:t>‹#›</a:t>
            </a:fld>
            <a:endParaRPr lang="en-US" sz="1400" dirty="0"/>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6030" r:id="rId1"/>
    <p:sldLayoutId id="2147486031" r:id="rId2"/>
    <p:sldLayoutId id="2147486032" r:id="rId3"/>
    <p:sldLayoutId id="2147486033"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204913"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wireshark.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ther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solidFill>
            <a:schemeClr val="accent3"/>
          </a:solidFill>
        </p:spPr>
        <p:txBody>
          <a:bodyPr/>
          <a:lstStyle/>
          <a:p>
            <a:pPr>
              <a:buFont typeface="Arial" charset="0"/>
              <a:buNone/>
              <a:defRPr/>
            </a:pPr>
            <a:r>
              <a:rPr lang="en-US" sz="4000" dirty="0" smtClean="0"/>
              <a:t>Data Communication and the Cloud</a:t>
            </a:r>
          </a:p>
        </p:txBody>
      </p:sp>
      <p:sp>
        <p:nvSpPr>
          <p:cNvPr id="6" name="Title 5"/>
          <p:cNvSpPr>
            <a:spLocks noGrp="1"/>
          </p:cNvSpPr>
          <p:nvPr>
            <p:ph type="title"/>
          </p:nvPr>
        </p:nvSpPr>
        <p:spPr>
          <a:ln>
            <a:miter lim="800000"/>
            <a:headEnd/>
            <a:tailEnd/>
          </a:ln>
        </p:spPr>
        <p:txBody>
          <a:bodyPr/>
          <a:lstStyle/>
          <a:p>
            <a:pPr eaLnBrk="1" hangingPunct="1">
              <a:defRPr/>
            </a:pPr>
            <a:r>
              <a:rPr sz="5400" smtClean="0"/>
              <a:t>Chapter 6</a:t>
            </a:r>
            <a:endParaRPr sz="5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a:xfrm>
            <a:off x="822325" y="365125"/>
            <a:ext cx="7521575" cy="1006475"/>
          </a:xfrm>
        </p:spPr>
        <p:txBody>
          <a:bodyPr/>
          <a:lstStyle/>
          <a:p>
            <a:pPr marL="622300" indent="-622300"/>
            <a:r>
              <a:rPr lang="en-US" sz="2800" smtClean="0">
                <a:latin typeface="Arial" charset="0"/>
                <a:cs typeface="Arial" charset="0"/>
              </a:rPr>
              <a:t>Q3: What Are the Fundamental Concepts You Should Know About the Internet?</a:t>
            </a:r>
            <a:endParaRPr lang="en-US" sz="3000" smtClean="0">
              <a:latin typeface="Arial" charset="0"/>
              <a:cs typeface="Arial" charset="0"/>
            </a:endParaRPr>
          </a:p>
        </p:txBody>
      </p:sp>
      <p:sp>
        <p:nvSpPr>
          <p:cNvPr id="61446" name="Footer Placeholder 4"/>
          <p:cNvSpPr>
            <a:spLocks noGrp="1"/>
          </p:cNvSpPr>
          <p:nvPr>
            <p:ph type="ftr" sz="quarter" idx="10"/>
          </p:nvPr>
        </p:nvSpPr>
        <p:spPr bwMode="auto">
          <a:xfrm>
            <a:off x="1905000" y="6305550"/>
            <a:ext cx="5181600" cy="365125"/>
          </a:xfrm>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25603" name="Picture 2"/>
          <p:cNvPicPr>
            <a:picLocks noChangeAspect="1" noChangeArrowheads="1"/>
          </p:cNvPicPr>
          <p:nvPr/>
        </p:nvPicPr>
        <p:blipFill>
          <a:blip r:embed="rId3" cstate="print"/>
          <a:srcRect/>
          <a:stretch>
            <a:fillRect/>
          </a:stretch>
        </p:blipFill>
        <p:spPr bwMode="auto">
          <a:xfrm>
            <a:off x="862013" y="1524000"/>
            <a:ext cx="7443787"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822325" y="365125"/>
            <a:ext cx="7521575" cy="1006475"/>
          </a:xfrm>
        </p:spPr>
        <p:txBody>
          <a:bodyPr/>
          <a:lstStyle/>
          <a:p>
            <a:r>
              <a:rPr lang="en-US" smtClean="0">
                <a:latin typeface="Arial" charset="0"/>
                <a:cs typeface="Arial" charset="0"/>
              </a:rPr>
              <a:t>TCP/IP Protocol Architecture</a:t>
            </a:r>
          </a:p>
        </p:txBody>
      </p:sp>
      <p:sp>
        <p:nvSpPr>
          <p:cNvPr id="62468"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27651" name="Picture 2"/>
          <p:cNvPicPr>
            <a:picLocks noChangeAspect="1" noChangeArrowheads="1"/>
          </p:cNvPicPr>
          <p:nvPr/>
        </p:nvPicPr>
        <p:blipFill>
          <a:blip r:embed="rId3" cstate="print"/>
          <a:srcRect/>
          <a:stretch>
            <a:fillRect/>
          </a:stretch>
        </p:blipFill>
        <p:spPr bwMode="auto">
          <a:xfrm>
            <a:off x="838200" y="1524000"/>
            <a:ext cx="7467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a:xfrm>
            <a:off x="822325" y="365125"/>
            <a:ext cx="7521575" cy="1006475"/>
          </a:xfrm>
        </p:spPr>
        <p:txBody>
          <a:bodyPr/>
          <a:lstStyle/>
          <a:p>
            <a:r>
              <a:rPr lang="en-US" smtClean="0">
                <a:latin typeface="Arial" charset="0"/>
                <a:cs typeface="Arial" charset="0"/>
              </a:rPr>
              <a:t>Application-Layer Protocols</a:t>
            </a:r>
          </a:p>
        </p:txBody>
      </p:sp>
      <p:sp>
        <p:nvSpPr>
          <p:cNvPr id="6349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4339" name="Content Placeholder 1"/>
          <p:cNvSpPr>
            <a:spLocks noGrp="1"/>
          </p:cNvSpPr>
          <p:nvPr>
            <p:ph idx="1"/>
          </p:nvPr>
        </p:nvSpPr>
        <p:spPr>
          <a:xfrm>
            <a:off x="822325" y="1371600"/>
            <a:ext cx="7521575" cy="3733800"/>
          </a:xfrm>
        </p:spPr>
        <p:txBody>
          <a:bodyPr/>
          <a:lstStyle/>
          <a:p>
            <a:pPr marL="238125" indent="-238125">
              <a:defRPr/>
            </a:pPr>
            <a:r>
              <a:rPr lang="en-US" sz="2600" dirty="0" smtClean="0"/>
              <a:t>Hyper Text Transport Protocol (HTTP) </a:t>
            </a:r>
          </a:p>
          <a:p>
            <a:pPr marL="238125" indent="-238125">
              <a:defRPr/>
            </a:pPr>
            <a:r>
              <a:rPr lang="en-US" sz="2600" dirty="0" smtClean="0"/>
              <a:t>HTTPS — secure HTTP data transmission</a:t>
            </a:r>
          </a:p>
          <a:p>
            <a:pPr marL="238125" indent="-238125">
              <a:defRPr/>
            </a:pPr>
            <a:r>
              <a:rPr lang="en-US" sz="2600" dirty="0" smtClean="0"/>
              <a:t>Simple Mail Transfer Protocol (SMTP )</a:t>
            </a:r>
          </a:p>
          <a:p>
            <a:pPr marL="238125" indent="-238125">
              <a:defRPr/>
            </a:pPr>
            <a:r>
              <a:rPr lang="en-US" sz="2600" dirty="0" smtClean="0"/>
              <a:t>File Transfer Protocol (FTP)</a:t>
            </a:r>
          </a:p>
          <a:p>
            <a:pPr>
              <a:defRPr/>
            </a:pPr>
            <a:r>
              <a:rPr lang="en-US" sz="2600" b="1" dirty="0" smtClean="0"/>
              <a:t>Web </a:t>
            </a:r>
            <a:r>
              <a:rPr lang="en-US" sz="2600" dirty="0" smtClean="0"/>
              <a:t>— </a:t>
            </a:r>
            <a:r>
              <a:rPr lang="en-US" sz="2600" dirty="0"/>
              <a:t>Internet-based network of </a:t>
            </a:r>
            <a:r>
              <a:rPr lang="en-US" sz="2600" dirty="0" smtClean="0"/>
              <a:t>browsers and </a:t>
            </a:r>
            <a:r>
              <a:rPr lang="en-US" sz="2600" dirty="0"/>
              <a:t>servers that process HTTP or </a:t>
            </a:r>
            <a:r>
              <a:rPr lang="en-US" sz="2600" dirty="0" smtClean="0"/>
              <a:t>HTTPS</a:t>
            </a:r>
          </a:p>
          <a:p>
            <a:pPr marL="238125" indent="-238125">
              <a:defRPr/>
            </a:pPr>
            <a:r>
              <a:rPr lang="en-US" sz="2600" dirty="0" smtClean="0"/>
              <a:t>Sending </a:t>
            </a:r>
            <a:r>
              <a:rPr lang="en-US" sz="2600" dirty="0"/>
              <a:t>a file </a:t>
            </a:r>
            <a:r>
              <a:rPr lang="en-US" sz="2600" dirty="0" smtClean="0"/>
              <a:t>via FTP</a:t>
            </a:r>
            <a:r>
              <a:rPr lang="en-US" sz="2600" dirty="0"/>
              <a:t> </a:t>
            </a:r>
            <a:r>
              <a:rPr lang="en-US" sz="2600" dirty="0" smtClean="0"/>
              <a:t>uses the </a:t>
            </a:r>
            <a:r>
              <a:rPr lang="en-US" sz="2600" dirty="0"/>
              <a:t>Internet, but not the </a:t>
            </a:r>
            <a:r>
              <a:rPr lang="en-US" sz="2600" dirty="0" smtClean="0"/>
              <a:t>Web</a:t>
            </a: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a:xfrm>
            <a:off x="822325" y="365125"/>
            <a:ext cx="7521575" cy="1006475"/>
          </a:xfrm>
        </p:spPr>
        <p:txBody>
          <a:bodyPr/>
          <a:lstStyle/>
          <a:p>
            <a:r>
              <a:rPr lang="en-US" smtClean="0">
                <a:latin typeface="Arial" charset="0"/>
                <a:cs typeface="Arial" charset="0"/>
              </a:rPr>
              <a:t>TCP and IP Protocols</a:t>
            </a:r>
          </a:p>
        </p:txBody>
      </p:sp>
      <p:sp>
        <p:nvSpPr>
          <p:cNvPr id="6451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5363" name="Content Placeholder 1"/>
          <p:cNvSpPr>
            <a:spLocks noGrp="1"/>
          </p:cNvSpPr>
          <p:nvPr>
            <p:ph idx="1"/>
          </p:nvPr>
        </p:nvSpPr>
        <p:spPr/>
        <p:txBody>
          <a:bodyPr/>
          <a:lstStyle/>
          <a:p>
            <a:pPr lvl="1">
              <a:defRPr/>
            </a:pPr>
            <a:r>
              <a:rPr lang="en-US" dirty="0" smtClean="0"/>
              <a:t>TCP or Transmission Control Protocol</a:t>
            </a:r>
          </a:p>
          <a:p>
            <a:pPr marL="804863" lvl="2" indent="-338138">
              <a:spcBef>
                <a:spcPts val="800"/>
              </a:spcBef>
              <a:buClrTx/>
              <a:buFont typeface="Arial" pitchFamily="34" charset="0"/>
              <a:buChar char="–"/>
              <a:defRPr/>
            </a:pPr>
            <a:r>
              <a:rPr lang="en-US" dirty="0" smtClean="0"/>
              <a:t>Breaks traffic up into packets and sends each one along its way</a:t>
            </a:r>
          </a:p>
          <a:p>
            <a:pPr lvl="1">
              <a:defRPr/>
            </a:pPr>
            <a:r>
              <a:rPr lang="en-US" dirty="0" smtClean="0"/>
              <a:t>IP (Internet Protocol)</a:t>
            </a:r>
          </a:p>
          <a:p>
            <a:pPr lvl="1">
              <a:defRPr/>
            </a:pPr>
            <a:r>
              <a:rPr lang="en-US" dirty="0" smtClean="0"/>
              <a:t>Routers</a:t>
            </a:r>
          </a:p>
          <a:p>
            <a:pPr marL="804863" lvl="1" indent="-331788">
              <a:buFont typeface="Helvetica" pitchFamily="34" charset="0"/>
              <a:buChar char="–"/>
              <a:defRPr/>
            </a:pPr>
            <a:r>
              <a:rPr lang="en-US" dirty="0" smtClean="0">
                <a:latin typeface="Helvetica" pitchFamily="34" charset="0"/>
              </a:rPr>
              <a:t>Special-purpose </a:t>
            </a:r>
            <a:r>
              <a:rPr lang="en-US" dirty="0">
                <a:latin typeface="Helvetica" pitchFamily="34" charset="0"/>
              </a:rPr>
              <a:t>computer </a:t>
            </a:r>
            <a:r>
              <a:rPr lang="en-US" dirty="0" smtClean="0">
                <a:latin typeface="Helvetica" pitchFamily="34" charset="0"/>
              </a:rPr>
              <a:t>moves packets </a:t>
            </a:r>
            <a:r>
              <a:rPr lang="en-US" dirty="0">
                <a:latin typeface="Helvetica" pitchFamily="34" charset="0"/>
              </a:rPr>
              <a:t>according </a:t>
            </a:r>
            <a:r>
              <a:rPr lang="en-US" dirty="0" smtClean="0">
                <a:latin typeface="Helvetica" pitchFamily="34" charset="0"/>
              </a:rPr>
              <a:t>to </a:t>
            </a:r>
            <a:r>
              <a:rPr lang="en-US" dirty="0">
                <a:latin typeface="Helvetica" pitchFamily="34" charset="0"/>
              </a:rPr>
              <a:t>IP </a:t>
            </a:r>
            <a:r>
              <a:rPr lang="en-US" dirty="0" smtClean="0">
                <a:latin typeface="Helvetica" pitchFamily="34" charset="0"/>
              </a:rPr>
              <a:t>protocol</a:t>
            </a: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822325" y="365125"/>
            <a:ext cx="7521575" cy="1006475"/>
          </a:xfrm>
        </p:spPr>
        <p:txBody>
          <a:bodyPr/>
          <a:lstStyle/>
          <a:p>
            <a:r>
              <a:rPr lang="en-US" smtClean="0">
                <a:latin typeface="Arial" charset="0"/>
                <a:cs typeface="Arial" charset="0"/>
              </a:rPr>
              <a:t>IP Addressing</a:t>
            </a:r>
          </a:p>
        </p:txBody>
      </p:sp>
      <p:sp>
        <p:nvSpPr>
          <p:cNvPr id="65541"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a:xfrm>
            <a:off x="762000" y="1371600"/>
            <a:ext cx="7788275" cy="4191000"/>
          </a:xfrm>
        </p:spPr>
        <p:txBody>
          <a:bodyPr>
            <a:noAutofit/>
          </a:bodyPr>
          <a:lstStyle/>
          <a:p>
            <a:pPr>
              <a:spcBef>
                <a:spcPts val="0"/>
              </a:spcBef>
              <a:defRPr/>
            </a:pPr>
            <a:r>
              <a:rPr lang="en-US" sz="2400" dirty="0" smtClean="0"/>
              <a:t>Public IP Address </a:t>
            </a:r>
          </a:p>
          <a:p>
            <a:pPr marL="750888" lvl="2" indent="-342900">
              <a:spcBef>
                <a:spcPts val="0"/>
              </a:spcBef>
              <a:spcAft>
                <a:spcPct val="20000"/>
              </a:spcAft>
              <a:buClrTx/>
              <a:defRPr/>
            </a:pPr>
            <a:r>
              <a:rPr lang="en-US" sz="2200" dirty="0" smtClean="0"/>
              <a:t>Identifies a device on Internet </a:t>
            </a:r>
          </a:p>
          <a:p>
            <a:pPr marL="750888" lvl="2" indent="-342900">
              <a:spcBef>
                <a:spcPts val="0"/>
              </a:spcBef>
              <a:spcAft>
                <a:spcPct val="20000"/>
              </a:spcAft>
              <a:buClrTx/>
              <a:defRPr/>
            </a:pPr>
            <a:r>
              <a:rPr lang="en-US" sz="2200" dirty="0" smtClean="0"/>
              <a:t>Public IP addresses must be unique, worldwide</a:t>
            </a:r>
          </a:p>
          <a:p>
            <a:pPr marL="750888" lvl="2" indent="-342900">
              <a:spcBef>
                <a:spcPts val="0"/>
              </a:spcBef>
              <a:spcAft>
                <a:spcPct val="20000"/>
              </a:spcAft>
              <a:buClrTx/>
              <a:defRPr/>
            </a:pPr>
            <a:r>
              <a:rPr lang="en-US" sz="2200" dirty="0" smtClean="0"/>
              <a:t>Assignment controlled by ICANN (Internet Corporation for Assigned Names and Numbers)</a:t>
            </a:r>
          </a:p>
          <a:p>
            <a:pPr lvl="1">
              <a:spcBef>
                <a:spcPts val="0"/>
              </a:spcBef>
              <a:spcAft>
                <a:spcPct val="20000"/>
              </a:spcAft>
              <a:defRPr/>
            </a:pPr>
            <a:r>
              <a:rPr lang="en-US" sz="2400" dirty="0" smtClean="0"/>
              <a:t>Private IP Address </a:t>
            </a:r>
          </a:p>
          <a:p>
            <a:pPr marL="750888" lvl="2" indent="-342900">
              <a:spcBef>
                <a:spcPts val="0"/>
              </a:spcBef>
              <a:spcAft>
                <a:spcPct val="20000"/>
              </a:spcAft>
              <a:defRPr/>
            </a:pPr>
            <a:r>
              <a:rPr lang="en-US" sz="2200" dirty="0" smtClean="0"/>
              <a:t>Identifies a device on private network</a:t>
            </a:r>
          </a:p>
          <a:p>
            <a:pPr>
              <a:spcBef>
                <a:spcPts val="0"/>
              </a:spcBef>
              <a:defRPr/>
            </a:pPr>
            <a:r>
              <a:rPr lang="en-US" sz="2400" dirty="0" smtClean="0"/>
              <a:t>Major benefits</a:t>
            </a:r>
          </a:p>
          <a:p>
            <a:pPr marL="566738" indent="-328613">
              <a:spcBef>
                <a:spcPts val="0"/>
              </a:spcBef>
              <a:buFont typeface="Franklin Gothic Medium" pitchFamily="34" charset="0"/>
              <a:buAutoNum type="arabicPeriod"/>
              <a:defRPr/>
            </a:pPr>
            <a:r>
              <a:rPr lang="en-US" sz="2200" dirty="0" smtClean="0"/>
              <a:t>Public IP: All devices on LAN share a public IP address </a:t>
            </a:r>
          </a:p>
          <a:p>
            <a:pPr marL="566738" indent="-328613">
              <a:spcBef>
                <a:spcPts val="0"/>
              </a:spcBef>
              <a:buFont typeface="Franklin Gothic Medium" pitchFamily="34" charset="0"/>
              <a:buAutoNum type="arabicPeriod"/>
              <a:defRPr/>
            </a:pPr>
            <a:r>
              <a:rPr lang="en-US" sz="2200" dirty="0" smtClean="0"/>
              <a:t>Private IP address, need not register device with ICANN-approved agencies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a:xfrm>
            <a:off x="822325" y="365125"/>
            <a:ext cx="7521575" cy="1006475"/>
          </a:xfrm>
        </p:spPr>
        <p:txBody>
          <a:bodyPr/>
          <a:lstStyle/>
          <a:p>
            <a:r>
              <a:rPr lang="en-US" smtClean="0">
                <a:latin typeface="Arial" charset="0"/>
                <a:cs typeface="Arial" charset="0"/>
              </a:rPr>
              <a:t>Functions of the LAN Device</a:t>
            </a:r>
          </a:p>
        </p:txBody>
      </p:sp>
      <p:sp>
        <p:nvSpPr>
          <p:cNvPr id="67590"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35843" name="Content Placeholder 1"/>
          <p:cNvSpPr>
            <a:spLocks noGrp="1"/>
          </p:cNvSpPr>
          <p:nvPr>
            <p:ph idx="1"/>
          </p:nvPr>
        </p:nvSpPr>
        <p:spPr>
          <a:xfrm>
            <a:off x="685800" y="1447800"/>
            <a:ext cx="7924800" cy="3886200"/>
          </a:xfrm>
        </p:spPr>
        <p:txBody>
          <a:bodyPr/>
          <a:lstStyle/>
          <a:p>
            <a:pPr marL="284163" indent="-284163">
              <a:spcBef>
                <a:spcPct val="0"/>
              </a:spcBef>
              <a:buFont typeface="Arial" charset="0"/>
              <a:buChar char="•"/>
            </a:pPr>
            <a:r>
              <a:rPr lang="en-US" sz="2400" b="1" dirty="0" smtClean="0">
                <a:latin typeface="Arial" charset="0"/>
                <a:cs typeface="Arial" charset="0"/>
              </a:rPr>
              <a:t>Switch processing</a:t>
            </a:r>
            <a:r>
              <a:rPr lang="en-US" sz="2400" dirty="0" smtClean="0">
                <a:latin typeface="Arial" charset="0"/>
                <a:cs typeface="Arial" charset="0"/>
              </a:rPr>
              <a:t>: IEEE 802.3 wired LAN traffic</a:t>
            </a:r>
          </a:p>
          <a:p>
            <a:pPr marL="284163" indent="-284163">
              <a:spcBef>
                <a:spcPct val="0"/>
              </a:spcBef>
              <a:buFont typeface="Arial" charset="0"/>
              <a:buChar char="•"/>
            </a:pPr>
            <a:r>
              <a:rPr lang="en-US" sz="2400" b="1" dirty="0" smtClean="0">
                <a:latin typeface="Arial" charset="0"/>
                <a:cs typeface="Arial" charset="0"/>
              </a:rPr>
              <a:t>Access-point processing</a:t>
            </a:r>
            <a:r>
              <a:rPr lang="en-US" sz="2400" dirty="0" smtClean="0">
                <a:latin typeface="Arial" charset="0"/>
                <a:cs typeface="Arial" charset="0"/>
              </a:rPr>
              <a:t>: IEEE 802.11 wireless LAN traffic</a:t>
            </a:r>
          </a:p>
          <a:p>
            <a:pPr marL="284163" indent="-284163">
              <a:spcBef>
                <a:spcPct val="0"/>
              </a:spcBef>
              <a:buFont typeface="Arial" charset="0"/>
              <a:buChar char="•"/>
            </a:pPr>
            <a:r>
              <a:rPr lang="en-US" sz="2400" dirty="0" smtClean="0">
                <a:latin typeface="Arial" charset="0"/>
                <a:cs typeface="Arial" charset="0"/>
              </a:rPr>
              <a:t>Translating between IEEE 802.3 and IEEE 802.11</a:t>
            </a:r>
          </a:p>
          <a:p>
            <a:pPr marL="284163" indent="-284163">
              <a:spcBef>
                <a:spcPct val="0"/>
              </a:spcBef>
              <a:buFont typeface="Arial" charset="0"/>
              <a:buChar char="•"/>
            </a:pPr>
            <a:r>
              <a:rPr lang="en-US" sz="2400" dirty="0" smtClean="0">
                <a:latin typeface="Arial" charset="0"/>
                <a:cs typeface="Arial" charset="0"/>
              </a:rPr>
              <a:t>Converting between Analog and Digital</a:t>
            </a:r>
          </a:p>
          <a:p>
            <a:pPr marL="284163" indent="-284163">
              <a:spcBef>
                <a:spcPct val="0"/>
              </a:spcBef>
              <a:buFont typeface="Arial" charset="0"/>
              <a:buChar char="•"/>
            </a:pPr>
            <a:r>
              <a:rPr lang="en-US" sz="2400" dirty="0" smtClean="0">
                <a:latin typeface="Arial" charset="0"/>
                <a:cs typeface="Arial" charset="0"/>
              </a:rPr>
              <a:t>Assigning private IP addresses</a:t>
            </a:r>
          </a:p>
          <a:p>
            <a:pPr marL="284163" indent="-284163">
              <a:spcBef>
                <a:spcPct val="0"/>
              </a:spcBef>
              <a:buFont typeface="Arial" charset="0"/>
              <a:buChar char="•"/>
            </a:pPr>
            <a:r>
              <a:rPr lang="en-US" sz="2400" dirty="0" smtClean="0">
                <a:latin typeface="Arial" charset="0"/>
                <a:cs typeface="Arial" charset="0"/>
              </a:rPr>
              <a:t>Converting IP address between private and public IP addresses</a:t>
            </a:r>
          </a:p>
          <a:p>
            <a:pPr marL="284163" indent="-284163">
              <a:spcBef>
                <a:spcPct val="0"/>
              </a:spcBef>
              <a:buFont typeface="Arial" charset="0"/>
              <a:buChar char="•"/>
            </a:pPr>
            <a:r>
              <a:rPr lang="en-US" sz="2400" dirty="0" smtClean="0">
                <a:latin typeface="Arial" charset="0"/>
                <a:cs typeface="Arial" charset="0"/>
              </a:rPr>
              <a:t>Routing packets</a:t>
            </a:r>
          </a:p>
          <a:p>
            <a:pPr marL="284163" indent="-284163">
              <a:spcBef>
                <a:spcPct val="0"/>
              </a:spcBef>
              <a:buFont typeface="Arial" charset="0"/>
              <a:buChar char="•"/>
            </a:pPr>
            <a:r>
              <a:rPr lang="en-US" sz="2400" dirty="0" smtClean="0">
                <a:latin typeface="Arial" charset="0"/>
                <a:cs typeface="Arial" charset="0"/>
              </a:rPr>
              <a:t>And more…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a:xfrm>
            <a:off x="822325" y="365125"/>
            <a:ext cx="7521575" cy="1006475"/>
          </a:xfrm>
        </p:spPr>
        <p:txBody>
          <a:bodyPr/>
          <a:lstStyle/>
          <a:p>
            <a:r>
              <a:rPr lang="en-US" smtClean="0">
                <a:latin typeface="Arial" charset="0"/>
                <a:cs typeface="Arial" charset="0"/>
              </a:rPr>
              <a:t>Public IP Addresses and Domain Names</a:t>
            </a:r>
          </a:p>
        </p:txBody>
      </p:sp>
      <p:sp>
        <p:nvSpPr>
          <p:cNvPr id="6861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a:xfrm>
            <a:off x="685800" y="1425575"/>
            <a:ext cx="7924800" cy="3527425"/>
          </a:xfrm>
        </p:spPr>
        <p:txBody>
          <a:bodyPr/>
          <a:lstStyle/>
          <a:p>
            <a:pPr>
              <a:spcBef>
                <a:spcPts val="0"/>
              </a:spcBef>
              <a:buFont typeface="Arial" pitchFamily="34" charset="0"/>
              <a:buNone/>
              <a:defRPr/>
            </a:pPr>
            <a:r>
              <a:rPr lang="en-US" dirty="0" smtClean="0"/>
              <a:t>IPv4</a:t>
            </a:r>
          </a:p>
          <a:p>
            <a:pPr marL="458788" lvl="2" indent="-342900">
              <a:spcBef>
                <a:spcPts val="0"/>
              </a:spcBef>
              <a:buClrTx/>
              <a:defRPr/>
            </a:pPr>
            <a:r>
              <a:rPr lang="en-US" sz="2400" dirty="0"/>
              <a:t>Four decimal dotted notation like </a:t>
            </a:r>
            <a:r>
              <a:rPr lang="en-US" sz="2400" dirty="0" smtClean="0"/>
              <a:t>173.194.35.177</a:t>
            </a:r>
          </a:p>
          <a:p>
            <a:pPr>
              <a:spcBef>
                <a:spcPts val="0"/>
              </a:spcBef>
              <a:buFont typeface="Arial" pitchFamily="34" charset="0"/>
              <a:buNone/>
              <a:defRPr/>
            </a:pPr>
            <a:r>
              <a:rPr lang="en-US" dirty="0" smtClean="0"/>
              <a:t>Domain name</a:t>
            </a:r>
          </a:p>
          <a:p>
            <a:pPr marL="466725" lvl="2" indent="-342900">
              <a:spcBef>
                <a:spcPts val="0"/>
              </a:spcBef>
              <a:defRPr/>
            </a:pPr>
            <a:r>
              <a:rPr lang="en-US" sz="2400" dirty="0" smtClean="0"/>
              <a:t>Worldwide-unique name affiliated </a:t>
            </a:r>
            <a:r>
              <a:rPr lang="en-US" sz="2400" dirty="0"/>
              <a:t>with a public IP </a:t>
            </a:r>
            <a:r>
              <a:rPr lang="en-US" sz="2400" dirty="0" smtClean="0"/>
              <a:t>address</a:t>
            </a:r>
          </a:p>
          <a:p>
            <a:pPr marL="466725" lvl="2" indent="-342900">
              <a:spcBef>
                <a:spcPts val="0"/>
              </a:spcBef>
              <a:defRPr/>
            </a:pPr>
            <a:r>
              <a:rPr lang="en-US" sz="2400" dirty="0"/>
              <a:t>A</a:t>
            </a:r>
            <a:r>
              <a:rPr lang="en-US" sz="2400" dirty="0" smtClean="0"/>
              <a:t>ffiliation </a:t>
            </a:r>
            <a:r>
              <a:rPr lang="en-US" sz="2400" dirty="0"/>
              <a:t>of domain </a:t>
            </a:r>
            <a:r>
              <a:rPr lang="en-US" sz="2400" dirty="0" smtClean="0"/>
              <a:t>names with </a:t>
            </a:r>
            <a:r>
              <a:rPr lang="en-US" sz="2400" dirty="0"/>
              <a:t>IP addresses is </a:t>
            </a:r>
            <a:r>
              <a:rPr lang="en-US" sz="2400" dirty="0" smtClean="0"/>
              <a:t>dynamic</a:t>
            </a:r>
          </a:p>
          <a:p>
            <a:pPr marL="466725" lvl="2" indent="-342900">
              <a:spcBef>
                <a:spcPts val="0"/>
              </a:spcBef>
              <a:defRPr/>
            </a:pPr>
            <a:r>
              <a:rPr lang="en-US" sz="2400" dirty="0" smtClean="0"/>
              <a:t>Multiple </a:t>
            </a:r>
            <a:r>
              <a:rPr lang="en-US" sz="2400" dirty="0"/>
              <a:t>domain names </a:t>
            </a:r>
            <a:r>
              <a:rPr lang="en-US" sz="2400" dirty="0" smtClean="0"/>
              <a:t>to same IP address</a:t>
            </a:r>
          </a:p>
          <a:p>
            <a:pPr marL="0" indent="0">
              <a:spcBef>
                <a:spcPts val="0"/>
              </a:spcBef>
              <a:buFont typeface="Arial" pitchFamily="34" charset="0"/>
              <a:buNone/>
              <a:defRPr/>
            </a:pPr>
            <a:r>
              <a:rPr lang="en-US" dirty="0"/>
              <a:t>URL (Uniform Resource </a:t>
            </a:r>
            <a:r>
              <a:rPr lang="en-US" dirty="0" smtClean="0"/>
              <a:t>Locator): </a:t>
            </a:r>
            <a:r>
              <a:rPr lang="en-US" dirty="0" smtClean="0">
                <a:latin typeface="Helvetica" pitchFamily="34" charset="0"/>
              </a:rPr>
              <a:t>http</a:t>
            </a:r>
            <a:r>
              <a:rPr lang="en-US" dirty="0">
                <a:latin typeface="Helvetica" pitchFamily="34" charset="0"/>
              </a:rPr>
              <a:t>:// or ftp</a:t>
            </a:r>
            <a:r>
              <a:rPr lang="en-US" dirty="0" smtClean="0">
                <a:latin typeface="Helvetica" pitchFamily="34" charset="0"/>
              </a:rPr>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p:cNvSpPr>
            <a:spLocks noGrp="1"/>
          </p:cNvSpPr>
          <p:nvPr>
            <p:ph type="title"/>
          </p:nvPr>
        </p:nvSpPr>
        <p:spPr/>
        <p:txBody>
          <a:bodyPr/>
          <a:lstStyle/>
          <a:p>
            <a:r>
              <a:rPr lang="en-US" smtClean="0">
                <a:latin typeface="Arial" charset="0"/>
                <a:cs typeface="Arial" charset="0"/>
              </a:rPr>
              <a:t>Domain Registrar Company</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9939" name="Picture 2"/>
          <p:cNvPicPr>
            <a:picLocks noChangeAspect="1" noChangeArrowheads="1"/>
          </p:cNvPicPr>
          <p:nvPr/>
        </p:nvPicPr>
        <p:blipFill>
          <a:blip r:embed="rId2" cstate="print"/>
          <a:srcRect/>
          <a:stretch>
            <a:fillRect/>
          </a:stretch>
        </p:blipFill>
        <p:spPr bwMode="auto">
          <a:xfrm>
            <a:off x="838200" y="1554163"/>
            <a:ext cx="7567613" cy="431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latin typeface="Arial" charset="0"/>
                <a:cs typeface="Arial" charset="0"/>
              </a:rPr>
              <a:t>Remote Access Using VPN</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0963" name="Picture 3"/>
          <p:cNvPicPr>
            <a:picLocks noChangeAspect="1" noChangeArrowheads="1"/>
          </p:cNvPicPr>
          <p:nvPr/>
        </p:nvPicPr>
        <p:blipFill>
          <a:blip r:embed="rId3" cstate="print"/>
          <a:srcRect/>
          <a:stretch>
            <a:fillRect/>
          </a:stretch>
        </p:blipFill>
        <p:spPr bwMode="auto">
          <a:xfrm>
            <a:off x="838200" y="1600200"/>
            <a:ext cx="743743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22325" y="365125"/>
            <a:ext cx="7521575" cy="1006475"/>
          </a:xfrm>
        </p:spPr>
        <p:txBody>
          <a:bodyPr/>
          <a:lstStyle/>
          <a:p>
            <a:r>
              <a:rPr lang="en-US" smtClean="0">
                <a:latin typeface="Arial" charset="0"/>
                <a:cs typeface="Arial" charset="0"/>
              </a:rPr>
              <a:t>Remote Access Using VPN: Apparent Connection</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3011" name="Content Placeholder 3"/>
          <p:cNvSpPr>
            <a:spLocks noGrp="1"/>
          </p:cNvSpPr>
          <p:nvPr>
            <p:ph idx="1"/>
          </p:nvPr>
        </p:nvSpPr>
        <p:spPr>
          <a:xfrm>
            <a:off x="822325" y="1600200"/>
            <a:ext cx="7521575" cy="3429000"/>
          </a:xfrm>
        </p:spPr>
        <p:txBody>
          <a:bodyPr/>
          <a:lstStyle/>
          <a:p>
            <a:pPr marL="0" indent="0" algn="ctr">
              <a:buFont typeface="Arial" charset="0"/>
              <a:buNone/>
            </a:pPr>
            <a:r>
              <a:rPr lang="en-US" smtClean="0">
                <a:latin typeface="Arial" charset="0"/>
                <a:cs typeface="Arial" charset="0"/>
              </a:rPr>
              <a:t>Remote user perspective</a:t>
            </a:r>
          </a:p>
        </p:txBody>
      </p:sp>
      <p:pic>
        <p:nvPicPr>
          <p:cNvPr id="43012" name="Picture 2"/>
          <p:cNvPicPr>
            <a:picLocks noChangeAspect="1" noChangeArrowheads="1"/>
          </p:cNvPicPr>
          <p:nvPr/>
        </p:nvPicPr>
        <p:blipFill>
          <a:blip r:embed="rId2" cstate="print"/>
          <a:srcRect/>
          <a:stretch>
            <a:fillRect/>
          </a:stretch>
        </p:blipFill>
        <p:spPr bwMode="auto">
          <a:xfrm>
            <a:off x="1143000" y="2133600"/>
            <a:ext cx="6931025" cy="265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822325" y="365125"/>
            <a:ext cx="7521575" cy="1006475"/>
          </a:xfrm>
        </p:spPr>
        <p:txBody>
          <a:bodyPr/>
          <a:lstStyle/>
          <a:p>
            <a:r>
              <a:rPr lang="en-US" smtClean="0">
                <a:latin typeface="Arial" charset="0"/>
                <a:cs typeface="Arial" charset="0"/>
              </a:rPr>
              <a:t>“No, I Mean 25 Cents an Hour.”</a:t>
            </a:r>
          </a:p>
        </p:txBody>
      </p:sp>
      <p:sp>
        <p:nvSpPr>
          <p:cNvPr id="39941"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9219" name="Content Placeholder 1"/>
          <p:cNvSpPr>
            <a:spLocks noGrp="1"/>
          </p:cNvSpPr>
          <p:nvPr>
            <p:ph idx="1"/>
          </p:nvPr>
        </p:nvSpPr>
        <p:spPr/>
        <p:txBody>
          <a:bodyPr/>
          <a:lstStyle/>
          <a:p>
            <a:pPr marL="288925" indent="-288925">
              <a:buFont typeface="Arial" charset="0"/>
              <a:buChar char="•"/>
            </a:pPr>
            <a:r>
              <a:rPr lang="en-US" smtClean="0">
                <a:latin typeface="Arial" charset="0"/>
                <a:cs typeface="Arial" charset="0"/>
              </a:rPr>
              <a:t>GearUp’s Web hosting costs rising rapidly</a:t>
            </a:r>
          </a:p>
          <a:p>
            <a:pPr marL="288925" indent="-288925">
              <a:buFont typeface="Arial" charset="0"/>
              <a:buChar char="•"/>
            </a:pPr>
            <a:r>
              <a:rPr lang="en-US" smtClean="0">
                <a:latin typeface="Arial" charset="0"/>
                <a:cs typeface="Arial" charset="0"/>
              </a:rPr>
              <a:t>Lucas suggests provisioning Web servers and databases in the cloud</a:t>
            </a:r>
          </a:p>
          <a:p>
            <a:pPr marL="288925" indent="-288925">
              <a:buFont typeface="Arial" charset="0"/>
              <a:buChar char="•"/>
            </a:pPr>
            <a:r>
              <a:rPr lang="en-US" smtClean="0">
                <a:latin typeface="Arial" charset="0"/>
                <a:cs typeface="Arial" charset="0"/>
              </a:rPr>
              <a:t>Provision server resources by the hour</a:t>
            </a:r>
          </a:p>
          <a:p>
            <a:pPr marL="288925" indent="-288925">
              <a:buFont typeface="Arial" charset="0"/>
              <a:buChar char="•"/>
            </a:pPr>
            <a:r>
              <a:rPr lang="en-US" smtClean="0">
                <a:latin typeface="Arial" charset="0"/>
                <a:cs typeface="Arial" charset="0"/>
              </a:rPr>
              <a:t>Costs: $50/mo plus 25-cents per hour for processing time used</a:t>
            </a:r>
          </a:p>
          <a:p>
            <a:pPr marL="288925" indent="-288925">
              <a:buFont typeface="Arial" charset="0"/>
              <a:buChar char="•"/>
            </a:pPr>
            <a:r>
              <a:rPr lang="en-US" smtClean="0">
                <a:latin typeface="Arial" charset="0"/>
                <a:cs typeface="Arial" charset="0"/>
              </a:rPr>
              <a:t>Could yield huge savings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latin typeface="Arial" charset="0"/>
                <a:cs typeface="Arial" charset="0"/>
              </a:rPr>
              <a:t>WAN Using VPN</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4035" name="Picture 2"/>
          <p:cNvPicPr>
            <a:picLocks noChangeAspect="1" noChangeArrowheads="1"/>
          </p:cNvPicPr>
          <p:nvPr/>
        </p:nvPicPr>
        <p:blipFill>
          <a:blip r:embed="rId3" cstate="print"/>
          <a:srcRect/>
          <a:stretch>
            <a:fillRect/>
          </a:stretch>
        </p:blipFill>
        <p:spPr bwMode="auto">
          <a:xfrm>
            <a:off x="746125" y="1524000"/>
            <a:ext cx="7635875"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a:xfrm>
            <a:off x="822325" y="365125"/>
            <a:ext cx="7521575" cy="1006475"/>
          </a:xfrm>
        </p:spPr>
        <p:txBody>
          <a:bodyPr/>
          <a:lstStyle/>
          <a:p>
            <a:pPr marL="803275" indent="-803275"/>
            <a:r>
              <a:rPr lang="en-US" smtClean="0">
                <a:latin typeface="Arial" charset="0"/>
                <a:cs typeface="Arial" charset="0"/>
              </a:rPr>
              <a:t>Q4:  What Processing Occurs on a Typical Web Server?</a:t>
            </a:r>
          </a:p>
        </p:txBody>
      </p:sp>
      <p:sp>
        <p:nvSpPr>
          <p:cNvPr id="75780"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46083" name="TextBox 2"/>
          <p:cNvSpPr txBox="1">
            <a:spLocks noChangeArrowheads="1"/>
          </p:cNvSpPr>
          <p:nvPr/>
        </p:nvSpPr>
        <p:spPr bwMode="auto">
          <a:xfrm>
            <a:off x="914400" y="1611313"/>
            <a:ext cx="685800" cy="369887"/>
          </a:xfrm>
          <a:prstGeom prst="rect">
            <a:avLst/>
          </a:prstGeom>
          <a:solidFill>
            <a:schemeClr val="bg1"/>
          </a:solidFill>
          <a:ln w="9525">
            <a:noFill/>
            <a:miter lim="800000"/>
            <a:headEnd/>
            <a:tailEnd/>
          </a:ln>
        </p:spPr>
        <p:txBody>
          <a:bodyPr>
            <a:spAutoFit/>
          </a:bodyPr>
          <a:lstStyle/>
          <a:p>
            <a:endParaRPr lang="en-US"/>
          </a:p>
        </p:txBody>
      </p:sp>
      <p:pic>
        <p:nvPicPr>
          <p:cNvPr id="46084" name="Picture 2"/>
          <p:cNvPicPr>
            <a:picLocks noChangeAspect="1" noChangeArrowheads="1"/>
          </p:cNvPicPr>
          <p:nvPr/>
        </p:nvPicPr>
        <p:blipFill>
          <a:blip r:embed="rId3" cstate="print"/>
          <a:srcRect/>
          <a:stretch>
            <a:fillRect/>
          </a:stretch>
        </p:blipFill>
        <p:spPr bwMode="auto">
          <a:xfrm>
            <a:off x="762000" y="1547813"/>
            <a:ext cx="7620000" cy="401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a:xfrm>
            <a:off x="822325" y="365125"/>
            <a:ext cx="7521575" cy="1006475"/>
          </a:xfrm>
        </p:spPr>
        <p:txBody>
          <a:bodyPr/>
          <a:lstStyle/>
          <a:p>
            <a:r>
              <a:rPr lang="en-US" smtClean="0">
                <a:latin typeface="Arial" charset="0"/>
                <a:cs typeface="Arial" charset="0"/>
              </a:rPr>
              <a:t>Sample of Commerce Server Page</a:t>
            </a:r>
          </a:p>
        </p:txBody>
      </p:sp>
      <p:sp>
        <p:nvSpPr>
          <p:cNvPr id="76804"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48131" name="Picture 2"/>
          <p:cNvPicPr>
            <a:picLocks noChangeAspect="1" noChangeArrowheads="1"/>
          </p:cNvPicPr>
          <p:nvPr/>
        </p:nvPicPr>
        <p:blipFill>
          <a:blip r:embed="rId3" cstate="print"/>
          <a:srcRect/>
          <a:stretch>
            <a:fillRect/>
          </a:stretch>
        </p:blipFill>
        <p:spPr bwMode="auto">
          <a:xfrm>
            <a:off x="1600200" y="1489075"/>
            <a:ext cx="5846763" cy="422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a:xfrm>
            <a:off x="822325" y="365125"/>
            <a:ext cx="7521575" cy="1006475"/>
          </a:xfrm>
        </p:spPr>
        <p:txBody>
          <a:bodyPr/>
          <a:lstStyle/>
          <a:p>
            <a:r>
              <a:rPr lang="en-US" smtClean="0">
                <a:latin typeface="Arial" charset="0"/>
                <a:cs typeface="Arial" charset="0"/>
              </a:rPr>
              <a:t>Hypertext Markup Language (HTML)</a:t>
            </a:r>
          </a:p>
        </p:txBody>
      </p:sp>
      <p:sp>
        <p:nvSpPr>
          <p:cNvPr id="77828"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50179" name="Picture 2"/>
          <p:cNvPicPr>
            <a:picLocks noChangeAspect="1" noChangeArrowheads="1"/>
          </p:cNvPicPr>
          <p:nvPr/>
        </p:nvPicPr>
        <p:blipFill>
          <a:blip r:embed="rId3" cstate="print"/>
          <a:srcRect/>
          <a:stretch>
            <a:fillRect/>
          </a:stretch>
        </p:blipFill>
        <p:spPr bwMode="auto">
          <a:xfrm>
            <a:off x="1066800" y="1371600"/>
            <a:ext cx="6934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a:xfrm>
            <a:off x="822325" y="365125"/>
            <a:ext cx="7521575" cy="1006475"/>
          </a:xfrm>
        </p:spPr>
        <p:txBody>
          <a:bodyPr/>
          <a:lstStyle/>
          <a:p>
            <a:pPr marL="803275" indent="-803275"/>
            <a:r>
              <a:rPr lang="en-US" dirty="0" smtClean="0">
                <a:latin typeface="Arial" charset="0"/>
                <a:cs typeface="Arial" charset="0"/>
              </a:rPr>
              <a:t>Q5: Why Is the Cloud the Future for Most Organizations?</a:t>
            </a:r>
          </a:p>
        </p:txBody>
      </p:sp>
      <p:sp>
        <p:nvSpPr>
          <p:cNvPr id="79876"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a:xfrm>
            <a:off x="822325" y="1577975"/>
            <a:ext cx="7521575" cy="3451225"/>
          </a:xfrm>
        </p:spPr>
        <p:txBody>
          <a:bodyPr/>
          <a:lstStyle/>
          <a:p>
            <a:pPr>
              <a:spcBef>
                <a:spcPts val="0"/>
              </a:spcBef>
              <a:defRPr/>
            </a:pPr>
            <a:r>
              <a:rPr lang="en-US" dirty="0"/>
              <a:t>What is the </a:t>
            </a:r>
            <a:r>
              <a:rPr lang="en-US" dirty="0" smtClean="0"/>
              <a:t>Cloud?</a:t>
            </a:r>
          </a:p>
          <a:p>
            <a:pPr marL="681038" lvl="2" indent="-339725">
              <a:spcBef>
                <a:spcPts val="0"/>
              </a:spcBef>
              <a:defRPr/>
            </a:pPr>
            <a:r>
              <a:rPr lang="en-US" dirty="0" smtClean="0"/>
              <a:t>Elastic </a:t>
            </a:r>
            <a:r>
              <a:rPr lang="en-US" dirty="0"/>
              <a:t>leasing of pooled computer </a:t>
            </a:r>
            <a:r>
              <a:rPr lang="en-US" dirty="0" smtClean="0"/>
              <a:t>resources over </a:t>
            </a:r>
            <a:r>
              <a:rPr lang="en-US" dirty="0"/>
              <a:t>the </a:t>
            </a:r>
            <a:r>
              <a:rPr lang="en-US" dirty="0" smtClean="0"/>
              <a:t>Internet</a:t>
            </a:r>
          </a:p>
          <a:p>
            <a:pPr marL="0" indent="0">
              <a:spcBef>
                <a:spcPts val="0"/>
              </a:spcBef>
              <a:defRPr/>
            </a:pPr>
            <a:r>
              <a:rPr lang="en-US" dirty="0" smtClean="0"/>
              <a:t> Elastic?</a:t>
            </a:r>
          </a:p>
          <a:p>
            <a:pPr lvl="2">
              <a:spcBef>
                <a:spcPts val="0"/>
              </a:spcBef>
              <a:defRPr/>
            </a:pPr>
            <a:r>
              <a:rPr lang="en-US" dirty="0" smtClean="0"/>
              <a:t>Dynamically increasing/decreasing leased resources programmatically in </a:t>
            </a:r>
            <a:r>
              <a:rPr lang="en-US" dirty="0"/>
              <a:t>short </a:t>
            </a:r>
            <a:r>
              <a:rPr lang="en-US" dirty="0" smtClean="0"/>
              <a:t>time span, and only pay for resources used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4"/>
          <p:cNvSpPr>
            <a:spLocks noGrp="1"/>
          </p:cNvSpPr>
          <p:nvPr>
            <p:ph type="title"/>
          </p:nvPr>
        </p:nvSpPr>
        <p:spPr/>
        <p:txBody>
          <a:bodyPr/>
          <a:lstStyle/>
          <a:p>
            <a:r>
              <a:rPr lang="en-US" smtClean="0">
                <a:latin typeface="Arial" charset="0"/>
                <a:cs typeface="Arial" charset="0"/>
              </a:rPr>
              <a:t>Apple Data Center in Maiden, NC</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4275" name="Picture 2"/>
          <p:cNvPicPr>
            <a:picLocks noChangeAspect="1" noChangeArrowheads="1"/>
          </p:cNvPicPr>
          <p:nvPr/>
        </p:nvPicPr>
        <p:blipFill>
          <a:blip r:embed="rId3" cstate="print"/>
          <a:srcRect/>
          <a:stretch>
            <a:fillRect/>
          </a:stretch>
        </p:blipFill>
        <p:spPr bwMode="auto">
          <a:xfrm>
            <a:off x="914400" y="1560513"/>
            <a:ext cx="7391400" cy="423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title"/>
          </p:nvPr>
        </p:nvSpPr>
        <p:spPr>
          <a:xfrm>
            <a:off x="822325" y="365125"/>
            <a:ext cx="7521575" cy="1006475"/>
          </a:xfrm>
        </p:spPr>
        <p:txBody>
          <a:bodyPr/>
          <a:lstStyle/>
          <a:p>
            <a:r>
              <a:rPr lang="en-US" smtClean="0">
                <a:latin typeface="Arial" charset="0"/>
                <a:cs typeface="Arial" charset="0"/>
              </a:rPr>
              <a:t>Why Is the Cloud Preferred to In-House Hosting?</a:t>
            </a:r>
          </a:p>
        </p:txBody>
      </p:sp>
      <p:sp>
        <p:nvSpPr>
          <p:cNvPr id="80901"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56323" name="Picture 2"/>
          <p:cNvPicPr>
            <a:picLocks noChangeAspect="1" noChangeArrowheads="1"/>
          </p:cNvPicPr>
          <p:nvPr/>
        </p:nvPicPr>
        <p:blipFill>
          <a:blip r:embed="rId3" cstate="print"/>
          <a:srcRect/>
          <a:stretch>
            <a:fillRect/>
          </a:stretch>
        </p:blipFill>
        <p:spPr bwMode="auto">
          <a:xfrm>
            <a:off x="762000" y="1524000"/>
            <a:ext cx="7620000" cy="387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latin typeface="Arial" charset="0"/>
                <a:cs typeface="Arial" charset="0"/>
              </a:rPr>
              <a:t>Why Is the Cloud Preferred to In-House Hosting?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8371" name="Picture 2"/>
          <p:cNvPicPr>
            <a:picLocks noChangeAspect="1" noChangeArrowheads="1"/>
          </p:cNvPicPr>
          <p:nvPr/>
        </p:nvPicPr>
        <p:blipFill>
          <a:blip r:embed="rId3" cstate="print"/>
          <a:srcRect/>
          <a:stretch>
            <a:fillRect/>
          </a:stretch>
        </p:blipFill>
        <p:spPr bwMode="auto">
          <a:xfrm>
            <a:off x="838200" y="2019300"/>
            <a:ext cx="7467600" cy="3390900"/>
          </a:xfrm>
          <a:prstGeom prst="rect">
            <a:avLst/>
          </a:prstGeom>
          <a:noFill/>
          <a:ln w="9525">
            <a:noFill/>
            <a:miter lim="800000"/>
            <a:headEnd/>
            <a:tailEnd/>
          </a:ln>
        </p:spPr>
      </p:pic>
      <p:pic>
        <p:nvPicPr>
          <p:cNvPr id="58372" name="Picture 3"/>
          <p:cNvPicPr>
            <a:picLocks noChangeAspect="1" noChangeArrowheads="1"/>
          </p:cNvPicPr>
          <p:nvPr/>
        </p:nvPicPr>
        <p:blipFill>
          <a:blip r:embed="rId4" cstate="print"/>
          <a:srcRect/>
          <a:stretch>
            <a:fillRect/>
          </a:stretch>
        </p:blipFill>
        <p:spPr bwMode="auto">
          <a:xfrm>
            <a:off x="838200" y="1600200"/>
            <a:ext cx="74676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822325" y="365125"/>
            <a:ext cx="7521575" cy="1006475"/>
          </a:xfrm>
        </p:spPr>
        <p:txBody>
          <a:bodyPr/>
          <a:lstStyle/>
          <a:p>
            <a:r>
              <a:rPr lang="en-US" smtClean="0">
                <a:latin typeface="Arial" charset="0"/>
                <a:cs typeface="Arial" charset="0"/>
              </a:rPr>
              <a:t>Why Now?</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0419" name="Content Placeholder 3"/>
          <p:cNvSpPr>
            <a:spLocks noGrp="1"/>
          </p:cNvSpPr>
          <p:nvPr>
            <p:ph idx="1"/>
          </p:nvPr>
        </p:nvSpPr>
        <p:spPr>
          <a:xfrm>
            <a:off x="822325" y="1425575"/>
            <a:ext cx="7521575" cy="3451225"/>
          </a:xfrm>
        </p:spPr>
        <p:txBody>
          <a:bodyPr/>
          <a:lstStyle/>
          <a:p>
            <a:pPr>
              <a:buFont typeface="Arial" charset="0"/>
              <a:buChar char="•"/>
            </a:pPr>
            <a:r>
              <a:rPr lang="en-US" dirty="0" smtClean="0">
                <a:latin typeface="Arial" charset="0"/>
                <a:cs typeface="Arial" charset="0"/>
              </a:rPr>
              <a:t>Technology now supports construction and use of enormous data centers</a:t>
            </a:r>
          </a:p>
          <a:p>
            <a:pPr marL="744538" lvl="2" indent="-457200"/>
            <a:r>
              <a:rPr lang="en-US" dirty="0" smtClean="0">
                <a:latin typeface="Arial" charset="0"/>
                <a:cs typeface="Arial" charset="0"/>
              </a:rPr>
              <a:t>Processors, data communication, data storage nearly free</a:t>
            </a:r>
          </a:p>
          <a:p>
            <a:pPr marL="744538" lvl="2" indent="-457200"/>
            <a:r>
              <a:rPr lang="en-US" dirty="0" smtClean="0">
                <a:latin typeface="Arial" charset="0"/>
                <a:cs typeface="Arial" charset="0"/>
              </a:rPr>
              <a:t>Web farms providing virtual machine for about 1.5¢ per hour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a:xfrm>
            <a:off x="822325" y="365125"/>
            <a:ext cx="7521575" cy="1006475"/>
          </a:xfrm>
        </p:spPr>
        <p:txBody>
          <a:bodyPr/>
          <a:lstStyle/>
          <a:p>
            <a:r>
              <a:rPr lang="en-US" smtClean="0">
                <a:latin typeface="Arial" charset="0"/>
                <a:cs typeface="Arial" charset="0"/>
              </a:rPr>
              <a:t>When Does the Cloud Not Make Sense?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1443" name="Content Placeholder 4"/>
          <p:cNvSpPr>
            <a:spLocks noGrp="1"/>
          </p:cNvSpPr>
          <p:nvPr>
            <p:ph idx="1"/>
          </p:nvPr>
        </p:nvSpPr>
        <p:spPr>
          <a:xfrm>
            <a:off x="822325" y="1524000"/>
            <a:ext cx="7521575" cy="3200400"/>
          </a:xfrm>
        </p:spPr>
        <p:txBody>
          <a:bodyPr/>
          <a:lstStyle/>
          <a:p>
            <a:pPr marL="238125" indent="-238125">
              <a:buFont typeface="Arial" charset="0"/>
              <a:buChar char="•"/>
            </a:pPr>
            <a:r>
              <a:rPr lang="en-US" smtClean="0">
                <a:latin typeface="Arial" charset="0"/>
                <a:cs typeface="Arial" charset="0"/>
              </a:rPr>
              <a:t>Law or industry standard practices require physical control over the data</a:t>
            </a:r>
          </a:p>
          <a:p>
            <a:pPr marL="238125" indent="-238125">
              <a:buFont typeface="Arial" charset="0"/>
              <a:buChar char="•"/>
            </a:pPr>
            <a:r>
              <a:rPr lang="en-US" smtClean="0">
                <a:latin typeface="Arial" charset="0"/>
                <a:cs typeface="Arial" charset="0"/>
              </a:rPr>
              <a:t>Private cloud</a:t>
            </a:r>
          </a:p>
          <a:p>
            <a:pPr marL="806450" lvl="2" indent="-349250"/>
            <a:r>
              <a:rPr lang="en-US" smtClean="0">
                <a:latin typeface="Arial" charset="0"/>
                <a:cs typeface="Arial" charset="0"/>
              </a:rPr>
              <a:t>In-house hosting, delivered via Web service standards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41988"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1267" name="Content Placeholder 2"/>
          <p:cNvSpPr>
            <a:spLocks noGrp="1"/>
          </p:cNvSpPr>
          <p:nvPr>
            <p:ph idx="1"/>
          </p:nvPr>
        </p:nvSpPr>
        <p:spPr>
          <a:xfrm>
            <a:off x="838200" y="1349375"/>
            <a:ext cx="7788275" cy="3679825"/>
          </a:xfrm>
        </p:spPr>
        <p:txBody>
          <a:bodyPr/>
          <a:lstStyle/>
          <a:p>
            <a:pPr marL="573088" indent="-573088">
              <a:buFont typeface="Arial" charset="0"/>
              <a:buNone/>
            </a:pPr>
            <a:r>
              <a:rPr lang="en-US" sz="2600" smtClean="0">
                <a:latin typeface="Arial" charset="0"/>
                <a:cs typeface="Arial" charset="0"/>
              </a:rPr>
              <a:t>Q1: What is a computer network?</a:t>
            </a:r>
          </a:p>
          <a:p>
            <a:pPr marL="573088" indent="-573088">
              <a:buFont typeface="Arial" charset="0"/>
              <a:buNone/>
            </a:pPr>
            <a:r>
              <a:rPr lang="en-US" sz="2600" smtClean="0">
                <a:latin typeface="Arial" charset="0"/>
                <a:cs typeface="Arial" charset="0"/>
              </a:rPr>
              <a:t>Q2: What are the components of a LAN?</a:t>
            </a:r>
          </a:p>
          <a:p>
            <a:pPr marL="573088" indent="-573088">
              <a:buFont typeface="Arial" charset="0"/>
              <a:buNone/>
            </a:pPr>
            <a:r>
              <a:rPr lang="en-US" sz="2600" smtClean="0">
                <a:latin typeface="Arial" charset="0"/>
                <a:cs typeface="Arial" charset="0"/>
              </a:rPr>
              <a:t>Q3: What are the fundamental concepts you should know about the Internet?</a:t>
            </a:r>
          </a:p>
          <a:p>
            <a:pPr marL="573088" indent="-573088">
              <a:buFont typeface="Arial" charset="0"/>
              <a:buNone/>
            </a:pPr>
            <a:r>
              <a:rPr lang="en-US" sz="2600" smtClean="0">
                <a:latin typeface="Arial" charset="0"/>
                <a:cs typeface="Arial" charset="0"/>
              </a:rPr>
              <a:t>Q4: What processing occurs on a typical Web server?</a:t>
            </a:r>
          </a:p>
          <a:p>
            <a:pPr marL="573088" indent="-573088">
              <a:buFont typeface="Arial" charset="0"/>
              <a:buNone/>
            </a:pPr>
            <a:r>
              <a:rPr lang="en-US" sz="2600" smtClean="0">
                <a:latin typeface="Arial" charset="0"/>
                <a:cs typeface="Arial" charset="0"/>
              </a:rPr>
              <a:t>Q5: Why is the cloud the future for most organizations?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How Can Organizations Use the Cloud?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3491" name="Content Placeholder 6"/>
          <p:cNvSpPr>
            <a:spLocks noGrp="1"/>
          </p:cNvSpPr>
          <p:nvPr>
            <p:ph idx="1"/>
          </p:nvPr>
        </p:nvSpPr>
        <p:spPr>
          <a:xfrm>
            <a:off x="822325" y="1654175"/>
            <a:ext cx="7521575" cy="555625"/>
          </a:xfrm>
        </p:spPr>
        <p:txBody>
          <a:bodyPr/>
          <a:lstStyle/>
          <a:p>
            <a:pPr marL="0" indent="0" algn="ctr">
              <a:buFont typeface="Arial" charset="0"/>
              <a:buNone/>
            </a:pPr>
            <a:r>
              <a:rPr lang="en-US" smtClean="0">
                <a:latin typeface="Arial" charset="0"/>
                <a:cs typeface="Arial" charset="0"/>
              </a:rPr>
              <a:t>Three Fundamental Cloud Type</a:t>
            </a:r>
          </a:p>
        </p:txBody>
      </p:sp>
      <p:pic>
        <p:nvPicPr>
          <p:cNvPr id="63492" name="Picture 2"/>
          <p:cNvPicPr>
            <a:picLocks noChangeAspect="1" noChangeArrowheads="1"/>
          </p:cNvPicPr>
          <p:nvPr/>
        </p:nvPicPr>
        <p:blipFill>
          <a:blip r:embed="rId3" cstate="print"/>
          <a:srcRect/>
          <a:stretch>
            <a:fillRect/>
          </a:stretch>
        </p:blipFill>
        <p:spPr bwMode="auto">
          <a:xfrm>
            <a:off x="990600" y="2238375"/>
            <a:ext cx="7011988"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822325" y="365125"/>
            <a:ext cx="7521575" cy="1006475"/>
          </a:xfrm>
        </p:spPr>
        <p:txBody>
          <a:bodyPr/>
          <a:lstStyle/>
          <a:p>
            <a:r>
              <a:rPr lang="en-US" smtClean="0">
                <a:latin typeface="Arial" charset="0"/>
                <a:cs typeface="Arial" charset="0"/>
              </a:rPr>
              <a:t>How Does the Knowledge In This Chapter Help You?</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5539" name="Content Placeholder 3"/>
          <p:cNvSpPr>
            <a:spLocks noGrp="1"/>
          </p:cNvSpPr>
          <p:nvPr>
            <p:ph idx="1"/>
          </p:nvPr>
        </p:nvSpPr>
        <p:spPr>
          <a:xfrm>
            <a:off x="822325" y="1524000"/>
            <a:ext cx="7521575" cy="3527425"/>
          </a:xfrm>
        </p:spPr>
        <p:txBody>
          <a:bodyPr>
            <a:normAutofit fontScale="92500"/>
          </a:bodyPr>
          <a:lstStyle/>
          <a:p>
            <a:pPr marL="238125" indent="-238125">
              <a:spcBef>
                <a:spcPct val="0"/>
              </a:spcBef>
              <a:buFont typeface="Arial" charset="0"/>
              <a:buChar char="•"/>
            </a:pPr>
            <a:r>
              <a:rPr lang="en-US" dirty="0" smtClean="0">
                <a:latin typeface="Arial" charset="0"/>
                <a:cs typeface="Arial" charset="0"/>
              </a:rPr>
              <a:t>Provides general knowledge needed by business professionals</a:t>
            </a:r>
          </a:p>
          <a:p>
            <a:pPr marL="238125" indent="-238125">
              <a:spcBef>
                <a:spcPct val="0"/>
              </a:spcBef>
              <a:buFont typeface="Arial" charset="0"/>
              <a:buChar char="•"/>
            </a:pPr>
            <a:r>
              <a:rPr lang="en-US" dirty="0" smtClean="0">
                <a:latin typeface="Arial" charset="0"/>
                <a:cs typeface="Arial" charset="0"/>
              </a:rPr>
              <a:t>Helps you develop project plans and budgets involving IT and data communications</a:t>
            </a:r>
          </a:p>
          <a:p>
            <a:pPr marL="238125" indent="-238125">
              <a:spcBef>
                <a:spcPct val="0"/>
              </a:spcBef>
              <a:buFont typeface="Arial" charset="0"/>
              <a:buChar char="•"/>
            </a:pPr>
            <a:r>
              <a:rPr lang="en-US" dirty="0" smtClean="0">
                <a:latin typeface="Arial" charset="0"/>
                <a:cs typeface="Arial" charset="0"/>
              </a:rPr>
              <a:t>Helps you be a better consumer of IT services</a:t>
            </a:r>
          </a:p>
          <a:p>
            <a:pPr marL="238125" indent="-238125">
              <a:spcBef>
                <a:spcPct val="0"/>
              </a:spcBef>
              <a:buFont typeface="Arial" charset="0"/>
              <a:buChar char="•"/>
            </a:pPr>
            <a:r>
              <a:rPr lang="en-US" dirty="0" smtClean="0">
                <a:latin typeface="Arial" charset="0"/>
                <a:cs typeface="Arial" charset="0"/>
              </a:rPr>
              <a:t>Helps you understand how your organization can weave cloud-based applications into its strategy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Ethics Guide: You Said What? About Me??? In Class???</a:t>
            </a:r>
          </a:p>
        </p:txBody>
      </p:sp>
      <p:sp>
        <p:nvSpPr>
          <p:cNvPr id="47108"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67587" name="Content Placeholder 2"/>
          <p:cNvSpPr>
            <a:spLocks noGrp="1"/>
          </p:cNvSpPr>
          <p:nvPr>
            <p:ph idx="1"/>
          </p:nvPr>
        </p:nvSpPr>
        <p:spPr>
          <a:xfrm>
            <a:off x="822325" y="1654175"/>
            <a:ext cx="7521575" cy="3298825"/>
          </a:xfrm>
        </p:spPr>
        <p:txBody>
          <a:bodyPr/>
          <a:lstStyle/>
          <a:p>
            <a:pPr>
              <a:buFont typeface="Arial" charset="0"/>
              <a:buChar char="•"/>
            </a:pPr>
            <a:r>
              <a:rPr lang="en-US" b="1" dirty="0" smtClean="0">
                <a:latin typeface="Arial" charset="0"/>
                <a:cs typeface="Arial" charset="0"/>
              </a:rPr>
              <a:t>Packet analyzer </a:t>
            </a:r>
            <a:r>
              <a:rPr lang="en-US" dirty="0" smtClean="0">
                <a:latin typeface="Arial" charset="0"/>
                <a:cs typeface="Arial" charset="0"/>
              </a:rPr>
              <a:t>(a.k.a., </a:t>
            </a:r>
            <a:r>
              <a:rPr lang="en-US" b="1" dirty="0" smtClean="0">
                <a:latin typeface="Arial" charset="0"/>
                <a:cs typeface="Arial" charset="0"/>
              </a:rPr>
              <a:t>packet sniffer</a:t>
            </a:r>
            <a:r>
              <a:rPr lang="en-US" dirty="0" smtClean="0">
                <a:latin typeface="Arial" charset="0"/>
                <a:cs typeface="Arial" charset="0"/>
              </a:rPr>
              <a:t>)</a:t>
            </a:r>
          </a:p>
          <a:p>
            <a:pPr>
              <a:buFont typeface="Arial" charset="0"/>
              <a:buChar char="•"/>
            </a:pPr>
            <a:r>
              <a:rPr lang="en-US" dirty="0" smtClean="0">
                <a:latin typeface="Arial" charset="0"/>
                <a:cs typeface="Arial" charset="0"/>
              </a:rPr>
              <a:t>Read, record, and display all wireless packets around them</a:t>
            </a:r>
          </a:p>
          <a:p>
            <a:pPr>
              <a:buFont typeface="Arial" charset="0"/>
              <a:buChar char="•"/>
            </a:pPr>
            <a:r>
              <a:rPr lang="en-US" dirty="0" smtClean="0">
                <a:latin typeface="Arial" charset="0"/>
                <a:cs typeface="Arial" charset="0"/>
                <a:hlinkClick r:id="rId3"/>
              </a:rPr>
              <a:t>www.wireshark.com</a:t>
            </a:r>
            <a:endParaRPr lang="en-US" dirty="0" smtClean="0">
              <a:latin typeface="Arial" charset="0"/>
              <a:cs typeface="Arial" charset="0"/>
            </a:endParaRPr>
          </a:p>
          <a:p>
            <a:pPr>
              <a:buFont typeface="Arial" charset="0"/>
              <a:buChar char="•"/>
            </a:pPr>
            <a:r>
              <a:rPr lang="en-US" dirty="0" smtClean="0">
                <a:latin typeface="Arial" charset="0"/>
                <a:cs typeface="Arial" charset="0"/>
              </a:rPr>
              <a:t>Pickup instant messages, most email, and any http:// web traffic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822325" y="365125"/>
            <a:ext cx="7521575" cy="1006475"/>
          </a:xfrm>
        </p:spPr>
        <p:txBody>
          <a:bodyPr/>
          <a:lstStyle/>
          <a:p>
            <a:r>
              <a:rPr lang="en-US" smtClean="0">
                <a:latin typeface="Arial" charset="0"/>
                <a:cs typeface="Arial" charset="0"/>
              </a:rPr>
              <a:t>What Can You Do?</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9635" name="Content Placeholder 3"/>
          <p:cNvSpPr>
            <a:spLocks noGrp="1"/>
          </p:cNvSpPr>
          <p:nvPr>
            <p:ph idx="1"/>
          </p:nvPr>
        </p:nvSpPr>
        <p:spPr>
          <a:xfrm>
            <a:off x="822325" y="1654175"/>
            <a:ext cx="7521575" cy="3375025"/>
          </a:xfrm>
        </p:spPr>
        <p:txBody>
          <a:bodyPr/>
          <a:lstStyle/>
          <a:p>
            <a:pPr>
              <a:buFont typeface="Arial" charset="0"/>
              <a:buChar char="•"/>
            </a:pPr>
            <a:r>
              <a:rPr lang="en-US" smtClean="0">
                <a:latin typeface="Arial" charset="0"/>
                <a:cs typeface="Arial" charset="0"/>
              </a:rPr>
              <a:t>Use https://</a:t>
            </a:r>
          </a:p>
          <a:p>
            <a:pPr>
              <a:buFont typeface="Arial" charset="0"/>
              <a:buChar char="•"/>
            </a:pPr>
            <a:r>
              <a:rPr lang="en-US" smtClean="0">
                <a:latin typeface="Arial" charset="0"/>
                <a:cs typeface="Arial" charset="0"/>
              </a:rPr>
              <a:t>Packet sniffer will know where you went, but won’t obtain data about what you did there.</a:t>
            </a:r>
          </a:p>
          <a:p>
            <a:pPr>
              <a:buFont typeface="Arial" charset="0"/>
              <a:buChar char="•"/>
            </a:pPr>
            <a:r>
              <a:rPr lang="en-US" smtClean="0">
                <a:latin typeface="Arial" charset="0"/>
                <a:cs typeface="Arial" charset="0"/>
              </a:rPr>
              <a:t>Do not to use your computer or mobile device for any unauthorized purpose in class.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Guide: Thinking Exponentially Is Not Possible, But…</a:t>
            </a:r>
          </a:p>
        </p:txBody>
      </p:sp>
      <p:sp>
        <p:nvSpPr>
          <p:cNvPr id="8499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p:txBody>
          <a:bodyPr/>
          <a:lstStyle/>
          <a:p>
            <a:pPr marL="342900" lvl="1" indent="-342900">
              <a:spcBef>
                <a:spcPts val="0"/>
              </a:spcBef>
              <a:buClrTx/>
              <a:buFont typeface="Wingdings" pitchFamily="2" charset="2"/>
              <a:buNone/>
              <a:defRPr/>
            </a:pPr>
            <a:r>
              <a:rPr lang="en-US" dirty="0" smtClean="0"/>
              <a:t>Humans</a:t>
            </a:r>
            <a:r>
              <a:rPr lang="en-US" dirty="0" smtClean="0">
                <a:solidFill>
                  <a:schemeClr val="accent2">
                    <a:lumMod val="10000"/>
                  </a:schemeClr>
                </a:solidFill>
              </a:rPr>
              <a:t> </a:t>
            </a:r>
            <a:r>
              <a:rPr lang="en-US" dirty="0">
                <a:solidFill>
                  <a:schemeClr val="accent2">
                    <a:lumMod val="10000"/>
                  </a:schemeClr>
                </a:solidFill>
              </a:rPr>
              <a:t>think </a:t>
            </a:r>
            <a:r>
              <a:rPr lang="en-US" dirty="0" smtClean="0">
                <a:solidFill>
                  <a:schemeClr val="accent2">
                    <a:lumMod val="10000"/>
                  </a:schemeClr>
                </a:solidFill>
              </a:rPr>
              <a:t>linearly, not exponentially</a:t>
            </a:r>
          </a:p>
          <a:p>
            <a:pPr marL="457200" indent="-282575">
              <a:spcBef>
                <a:spcPts val="0"/>
              </a:spcBef>
              <a:defRPr/>
            </a:pPr>
            <a:r>
              <a:rPr lang="en-US" dirty="0"/>
              <a:t>N</a:t>
            </a:r>
            <a:r>
              <a:rPr lang="en-US" dirty="0" smtClean="0"/>
              <a:t>o </a:t>
            </a:r>
            <a:r>
              <a:rPr lang="en-US" dirty="0"/>
              <a:t>one </a:t>
            </a:r>
            <a:r>
              <a:rPr lang="en-US" dirty="0" smtClean="0"/>
              <a:t>in the 1990s could imagine growth in magnetic </a:t>
            </a:r>
            <a:r>
              <a:rPr lang="en-US" dirty="0"/>
              <a:t>storage and what we would do with </a:t>
            </a:r>
            <a:r>
              <a:rPr lang="en-US" dirty="0" smtClean="0"/>
              <a:t>it.</a:t>
            </a:r>
          </a:p>
          <a:p>
            <a:pPr>
              <a:spcBef>
                <a:spcPts val="0"/>
              </a:spcBef>
              <a:buFont typeface="Arial" pitchFamily="34" charset="0"/>
              <a:buNone/>
              <a:defRPr/>
            </a:pPr>
            <a:r>
              <a:rPr lang="en-US" dirty="0"/>
              <a:t>E</a:t>
            </a:r>
            <a:r>
              <a:rPr lang="en-US" dirty="0" smtClean="0"/>
              <a:t>xponential </a:t>
            </a:r>
            <a:r>
              <a:rPr lang="en-US" dirty="0"/>
              <a:t>growth </a:t>
            </a:r>
            <a:r>
              <a:rPr lang="en-US" dirty="0" smtClean="0"/>
              <a:t>in:</a:t>
            </a:r>
          </a:p>
          <a:p>
            <a:pPr marL="457200" indent="-282575">
              <a:spcBef>
                <a:spcPts val="0"/>
              </a:spcBef>
              <a:defRPr/>
            </a:pPr>
            <a:r>
              <a:rPr lang="en-US" dirty="0" smtClean="0"/>
              <a:t>Number </a:t>
            </a:r>
            <a:r>
              <a:rPr lang="en-US" dirty="0"/>
              <a:t>of Internet </a:t>
            </a:r>
            <a:r>
              <a:rPr lang="en-US" dirty="0" smtClean="0"/>
              <a:t>connections</a:t>
            </a:r>
            <a:endParaRPr lang="en-US" dirty="0"/>
          </a:p>
          <a:p>
            <a:pPr marL="457200" indent="-282575">
              <a:spcBef>
                <a:spcPts val="0"/>
              </a:spcBef>
              <a:defRPr/>
            </a:pPr>
            <a:r>
              <a:rPr lang="en-US" dirty="0" smtClean="0"/>
              <a:t>Web pages</a:t>
            </a:r>
          </a:p>
          <a:p>
            <a:pPr marL="457200" indent="-282575">
              <a:spcBef>
                <a:spcPts val="0"/>
              </a:spcBef>
              <a:defRPr/>
            </a:pPr>
            <a:r>
              <a:rPr lang="en-US" dirty="0"/>
              <a:t>A</a:t>
            </a:r>
            <a:r>
              <a:rPr lang="en-US" dirty="0" smtClean="0"/>
              <a:t>mount of data </a:t>
            </a:r>
            <a:r>
              <a:rPr lang="en-US" dirty="0"/>
              <a:t>accessible </a:t>
            </a:r>
            <a:r>
              <a:rPr lang="en-US" dirty="0" smtClean="0"/>
              <a:t>on Internet</a:t>
            </a:r>
            <a:endParaRPr lang="en-US" dirty="0">
              <a:solidFill>
                <a:schemeClr val="accent2">
                  <a:lumMod val="1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Guide: Thinking Exponentially Is Not Possible, But…(cont’d)</a:t>
            </a:r>
          </a:p>
        </p:txBody>
      </p:sp>
      <p:sp>
        <p:nvSpPr>
          <p:cNvPr id="86021"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72707" name="Content Placeholder 1"/>
          <p:cNvSpPr>
            <a:spLocks noGrp="1"/>
          </p:cNvSpPr>
          <p:nvPr>
            <p:ph idx="1"/>
          </p:nvPr>
        </p:nvSpPr>
        <p:spPr>
          <a:xfrm>
            <a:off x="822325" y="1425575"/>
            <a:ext cx="7521575" cy="3527425"/>
          </a:xfrm>
        </p:spPr>
        <p:txBody>
          <a:bodyPr/>
          <a:lstStyle/>
          <a:p>
            <a:pPr>
              <a:spcBef>
                <a:spcPct val="0"/>
              </a:spcBef>
              <a:buFont typeface="Arial" charset="0"/>
              <a:buChar char="•"/>
            </a:pPr>
            <a:r>
              <a:rPr lang="en-US" smtClean="0">
                <a:latin typeface="Arial" charset="0"/>
                <a:cs typeface="Arial" charset="0"/>
              </a:rPr>
              <a:t>What can we do to better anticipate?</a:t>
            </a:r>
          </a:p>
          <a:p>
            <a:pPr>
              <a:spcBef>
                <a:spcPct val="0"/>
              </a:spcBef>
              <a:buFont typeface="Arial" charset="0"/>
              <a:buChar char="•"/>
            </a:pPr>
            <a:r>
              <a:rPr lang="en-US" smtClean="0">
                <a:latin typeface="Arial" charset="0"/>
                <a:cs typeface="Arial" charset="0"/>
              </a:rPr>
              <a:t>People want to do what they’re already doing.</a:t>
            </a:r>
          </a:p>
          <a:p>
            <a:pPr>
              <a:spcBef>
                <a:spcPct val="0"/>
              </a:spcBef>
              <a:buFont typeface="Arial" charset="0"/>
              <a:buChar char="•"/>
            </a:pPr>
            <a:r>
              <a:rPr lang="en-US" smtClean="0">
                <a:latin typeface="Arial" charset="0"/>
                <a:cs typeface="Arial" charset="0"/>
              </a:rPr>
              <a:t>Hedging your bets </a:t>
            </a:r>
          </a:p>
          <a:p>
            <a:pPr marL="976313" lvl="2" indent="-457200">
              <a:spcBef>
                <a:spcPct val="0"/>
              </a:spcBef>
            </a:pPr>
            <a:r>
              <a:rPr lang="en-US" smtClean="0">
                <a:latin typeface="Arial" charset="0"/>
                <a:cs typeface="Arial" charset="0"/>
              </a:rPr>
              <a:t>Position yourself to move quickly as direction becomes clear</a:t>
            </a:r>
          </a:p>
          <a:p>
            <a:pPr>
              <a:spcBef>
                <a:spcPct val="0"/>
              </a:spcBef>
              <a:buFont typeface="Arial" charset="0"/>
              <a:buChar char="•"/>
            </a:pPr>
            <a:r>
              <a:rPr lang="en-US" smtClean="0">
                <a:latin typeface="Arial" charset="0"/>
                <a:cs typeface="Arial" charset="0"/>
              </a:rPr>
              <a:t>Risk: Error increases exponentially as time frame increases.</a:t>
            </a:r>
          </a:p>
          <a:p>
            <a:pPr>
              <a:spcBef>
                <a:spcPct val="0"/>
              </a:spcBef>
              <a:buFont typeface="Arial" charset="0"/>
              <a:buChar char="•"/>
            </a:pPr>
            <a:endParaRPr lang="en-US" smtClean="0">
              <a:latin typeface="Arial" charset="0"/>
              <a:cs typeface="Arial" charset="0"/>
            </a:endParaRPr>
          </a:p>
          <a:p>
            <a:pPr>
              <a:spcBef>
                <a:spcPct val="0"/>
              </a:spcBef>
              <a:buFont typeface="Arial" charset="0"/>
              <a:buChar char="•"/>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p:cNvSpPr>
            <a:spLocks noGrp="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88069" name="Footer Placeholder 1"/>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74755" name="Content Placeholder 2"/>
          <p:cNvSpPr>
            <a:spLocks noGrp="1"/>
          </p:cNvSpPr>
          <p:nvPr>
            <p:ph idx="1"/>
          </p:nvPr>
        </p:nvSpPr>
        <p:spPr>
          <a:xfrm>
            <a:off x="822325" y="1524000"/>
            <a:ext cx="7521575" cy="3657600"/>
          </a:xfrm>
        </p:spPr>
        <p:txBody>
          <a:bodyPr/>
          <a:lstStyle/>
          <a:p>
            <a:pPr marL="635000" indent="-635000">
              <a:buFont typeface="Arial" charset="0"/>
              <a:buNone/>
            </a:pPr>
            <a:r>
              <a:rPr lang="en-US" sz="2600" smtClean="0">
                <a:latin typeface="Arial" charset="0"/>
                <a:cs typeface="Arial" charset="0"/>
              </a:rPr>
              <a:t>Q1: What is a computer network?</a:t>
            </a:r>
          </a:p>
          <a:p>
            <a:pPr marL="635000" indent="-635000">
              <a:buFont typeface="Arial" charset="0"/>
              <a:buNone/>
            </a:pPr>
            <a:r>
              <a:rPr lang="en-US" sz="2600" smtClean="0">
                <a:latin typeface="Arial" charset="0"/>
                <a:cs typeface="Arial" charset="0"/>
              </a:rPr>
              <a:t>Q2: What are the components of a LAN?</a:t>
            </a:r>
          </a:p>
          <a:p>
            <a:pPr marL="635000" indent="-635000">
              <a:buFont typeface="Arial" charset="0"/>
              <a:buNone/>
            </a:pPr>
            <a:r>
              <a:rPr lang="en-US" sz="2600" smtClean="0">
                <a:latin typeface="Arial" charset="0"/>
                <a:cs typeface="Arial" charset="0"/>
              </a:rPr>
              <a:t>Q3: What are the fundamental concepts you should know about the Internet?</a:t>
            </a:r>
          </a:p>
          <a:p>
            <a:pPr marL="635000" indent="-635000">
              <a:buFont typeface="Arial" charset="0"/>
              <a:buNone/>
            </a:pPr>
            <a:r>
              <a:rPr lang="en-US" sz="2600" smtClean="0">
                <a:latin typeface="Arial" charset="0"/>
                <a:cs typeface="Arial" charset="0"/>
              </a:rPr>
              <a:t>Q4: What processing occurs on a typical Web server?</a:t>
            </a:r>
          </a:p>
          <a:p>
            <a:pPr marL="635000" indent="-635000">
              <a:buFont typeface="Arial" charset="0"/>
              <a:buNone/>
            </a:pPr>
            <a:r>
              <a:rPr lang="en-US" sz="2600" smtClean="0">
                <a:latin typeface="Arial" charset="0"/>
                <a:cs typeface="Arial" charset="0"/>
              </a:rPr>
              <a:t>Q5: Why is the cloud the future for most organizations?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Case Study 6: Turbulent Air in Those Azure Clouds </a:t>
            </a:r>
          </a:p>
        </p:txBody>
      </p:sp>
      <p:sp>
        <p:nvSpPr>
          <p:cNvPr id="89092" name="Footer Placeholder 10"/>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76803" name="Content Placeholder 1"/>
          <p:cNvSpPr>
            <a:spLocks noGrp="1"/>
          </p:cNvSpPr>
          <p:nvPr>
            <p:ph idx="1"/>
          </p:nvPr>
        </p:nvSpPr>
        <p:spPr>
          <a:xfrm>
            <a:off x="822325" y="1828800"/>
            <a:ext cx="7521575" cy="2743200"/>
          </a:xfrm>
        </p:spPr>
        <p:txBody>
          <a:bodyPr/>
          <a:lstStyle/>
          <a:p>
            <a:pPr>
              <a:buFont typeface="Arial" charset="0"/>
              <a:buChar char="•"/>
            </a:pPr>
            <a:r>
              <a:rPr lang="en-US" smtClean="0">
                <a:latin typeface="Arial" charset="0"/>
                <a:cs typeface="Arial" charset="0"/>
              </a:rPr>
              <a:t>Microsoft needs a profitable way to put a big part of its business out of business</a:t>
            </a:r>
          </a:p>
          <a:p>
            <a:pPr>
              <a:buFont typeface="Arial" charset="0"/>
              <a:buChar char="•"/>
            </a:pPr>
            <a:r>
              <a:rPr lang="en-US" smtClean="0">
                <a:latin typeface="Arial" charset="0"/>
                <a:cs typeface="Arial" charset="0"/>
              </a:rPr>
              <a:t>If successful, Office 365 will replace Windows Server and SQL Server, which is 24% of current revenue</a:t>
            </a:r>
          </a:p>
          <a:p>
            <a:pPr>
              <a:buFont typeface="Arial" charset="0"/>
              <a:buChar char="•"/>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822325" y="1203325"/>
            <a:ext cx="1920875" cy="3063875"/>
          </a:xfrm>
        </p:spPr>
        <p:txBody>
          <a:bodyPr/>
          <a:lstStyle/>
          <a:p>
            <a:pPr algn="ctr"/>
            <a:r>
              <a:rPr lang="en-US" smtClean="0">
                <a:latin typeface="Arial" charset="0"/>
                <a:cs typeface="Arial" charset="0"/>
              </a:rPr>
              <a:t>Azure Standard Rates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78851" name="Picture 2"/>
          <p:cNvPicPr>
            <a:picLocks noChangeAspect="1" noChangeArrowheads="1"/>
          </p:cNvPicPr>
          <p:nvPr/>
        </p:nvPicPr>
        <p:blipFill>
          <a:blip r:embed="rId3" cstate="print"/>
          <a:srcRect/>
          <a:stretch>
            <a:fillRect/>
          </a:stretch>
        </p:blipFill>
        <p:spPr bwMode="auto">
          <a:xfrm>
            <a:off x="2743200" y="495300"/>
            <a:ext cx="55626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Q1: What Is a Computer Network?</a:t>
            </a:r>
          </a:p>
        </p:txBody>
      </p:sp>
      <p:sp>
        <p:nvSpPr>
          <p:cNvPr id="4301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13315" name="Picture 2"/>
          <p:cNvPicPr>
            <a:picLocks noChangeAspect="1" noChangeArrowheads="1"/>
          </p:cNvPicPr>
          <p:nvPr/>
        </p:nvPicPr>
        <p:blipFill>
          <a:blip r:embed="rId3" cstate="print"/>
          <a:srcRect/>
          <a:stretch>
            <a:fillRect/>
          </a:stretch>
        </p:blipFill>
        <p:spPr bwMode="auto">
          <a:xfrm>
            <a:off x="1219200" y="1828800"/>
            <a:ext cx="675798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a:stretch>
            <a:fillRect/>
          </a:stretch>
        </p:blipFill>
        <p:spPr bwMode="auto">
          <a:xfrm>
            <a:off x="685800" y="1447800"/>
            <a:ext cx="7467600" cy="4141788"/>
          </a:xfrm>
          <a:prstGeom prst="rect">
            <a:avLst/>
          </a:prstGeom>
          <a:noFill/>
          <a:ln w="9525">
            <a:noFill/>
            <a:miter lim="800000"/>
            <a:headEnd/>
            <a:tailEnd/>
          </a:ln>
        </p:spPr>
      </p:pic>
      <p:sp>
        <p:nvSpPr>
          <p:cNvPr id="15362" name="Title 2"/>
          <p:cNvSpPr>
            <a:spLocks noGrp="1"/>
          </p:cNvSpPr>
          <p:nvPr>
            <p:ph type="title"/>
          </p:nvPr>
        </p:nvSpPr>
        <p:spPr>
          <a:xfrm>
            <a:off x="822325" y="365125"/>
            <a:ext cx="7521575" cy="1006475"/>
          </a:xfrm>
        </p:spPr>
        <p:txBody>
          <a:bodyPr/>
          <a:lstStyle/>
          <a:p>
            <a:pPr marL="796925" indent="-796925"/>
            <a:r>
              <a:rPr lang="en-US" smtClean="0">
                <a:latin typeface="Arial" charset="0"/>
                <a:cs typeface="Arial" charset="0"/>
              </a:rPr>
              <a:t>Q2: What Are the Components of a LAN?</a:t>
            </a:r>
          </a:p>
        </p:txBody>
      </p:sp>
      <p:sp>
        <p:nvSpPr>
          <p:cNvPr id="51205"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5364" name="TextBox 4"/>
          <p:cNvSpPr txBox="1">
            <a:spLocks noChangeArrowheads="1"/>
          </p:cNvSpPr>
          <p:nvPr/>
        </p:nvSpPr>
        <p:spPr bwMode="auto">
          <a:xfrm>
            <a:off x="7245350" y="1447800"/>
            <a:ext cx="1365250" cy="830263"/>
          </a:xfrm>
          <a:prstGeom prst="rect">
            <a:avLst/>
          </a:prstGeom>
          <a:solidFill>
            <a:schemeClr val="bg1"/>
          </a:solidFill>
          <a:ln w="9525">
            <a:noFill/>
            <a:miter lim="800000"/>
            <a:headEnd/>
            <a:tailEnd/>
          </a:ln>
        </p:spPr>
        <p:txBody>
          <a:bodyPr>
            <a:spAutoFit/>
          </a:bodyPr>
          <a:lstStyle/>
          <a:p>
            <a:pPr algn="ctr"/>
            <a:r>
              <a:rPr lang="en-US" sz="2400" b="1">
                <a:latin typeface="Helvetica" pitchFamily="34" charset="0"/>
              </a:rPr>
              <a:t> SOHO 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a:xfrm>
            <a:off x="822325" y="365125"/>
            <a:ext cx="7521575" cy="1006475"/>
          </a:xfrm>
        </p:spPr>
        <p:txBody>
          <a:bodyPr/>
          <a:lstStyle/>
          <a:p>
            <a:r>
              <a:rPr lang="en-US" smtClean="0">
                <a:latin typeface="Arial" charset="0"/>
                <a:cs typeface="Arial" charset="0"/>
              </a:rPr>
              <a:t>LAN Protocol</a:t>
            </a:r>
          </a:p>
        </p:txBody>
      </p:sp>
      <p:sp>
        <p:nvSpPr>
          <p:cNvPr id="5325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4" name="Content Placeholder 3"/>
          <p:cNvSpPr>
            <a:spLocks noGrp="1"/>
          </p:cNvSpPr>
          <p:nvPr>
            <p:ph idx="1"/>
          </p:nvPr>
        </p:nvSpPr>
        <p:spPr>
          <a:xfrm>
            <a:off x="822325" y="1501775"/>
            <a:ext cx="7521575" cy="3756025"/>
          </a:xfrm>
          <a:ln>
            <a:solidFill>
              <a:schemeClr val="accent1"/>
            </a:solidFill>
          </a:ln>
        </p:spPr>
        <p:txBody>
          <a:bodyPr/>
          <a:lstStyle/>
          <a:p>
            <a:pPr marL="0" indent="0">
              <a:spcBef>
                <a:spcPts val="300"/>
              </a:spcBef>
              <a:buFont typeface="Arial" pitchFamily="34" charset="0"/>
              <a:buNone/>
              <a:defRPr/>
            </a:pPr>
            <a:r>
              <a:rPr lang="en-US" dirty="0">
                <a:solidFill>
                  <a:schemeClr val="accent3">
                    <a:lumMod val="10000"/>
                  </a:schemeClr>
                </a:solidFill>
              </a:rPr>
              <a:t>IEEE 802.3</a:t>
            </a:r>
          </a:p>
          <a:p>
            <a:pPr marL="858838" indent="-346075">
              <a:spcBef>
                <a:spcPts val="300"/>
              </a:spcBef>
              <a:defRPr/>
            </a:pPr>
            <a:r>
              <a:rPr lang="en-US" dirty="0" smtClean="0"/>
              <a:t>Wired </a:t>
            </a:r>
            <a:r>
              <a:rPr lang="en-US" dirty="0"/>
              <a:t>LAN</a:t>
            </a:r>
          </a:p>
          <a:p>
            <a:pPr marL="858838" indent="-346075">
              <a:spcBef>
                <a:spcPts val="300"/>
              </a:spcBef>
              <a:defRPr/>
            </a:pPr>
            <a:r>
              <a:rPr lang="en-US" dirty="0"/>
              <a:t>10/100/1000 </a:t>
            </a:r>
            <a:r>
              <a:rPr lang="en-US" dirty="0" smtClean="0"/>
              <a:t>Mbps</a:t>
            </a:r>
          </a:p>
          <a:p>
            <a:pPr marL="858838" indent="-346075">
              <a:spcBef>
                <a:spcPts val="300"/>
              </a:spcBef>
              <a:defRPr/>
            </a:pPr>
            <a:r>
              <a:rPr lang="en-US" dirty="0" smtClean="0"/>
              <a:t> </a:t>
            </a:r>
            <a:r>
              <a:rPr lang="en-US" dirty="0" smtClean="0">
                <a:hlinkClick r:id="rId3"/>
              </a:rPr>
              <a:t>Etherne</a:t>
            </a:r>
            <a:r>
              <a:rPr lang="en-US" sz="2400" dirty="0" smtClean="0">
                <a:hlinkClick r:id="rId3"/>
              </a:rPr>
              <a:t>t</a:t>
            </a:r>
            <a:endParaRPr lang="en-US" sz="2400" dirty="0"/>
          </a:p>
          <a:p>
            <a:pPr marL="0" indent="0">
              <a:spcBef>
                <a:spcPts val="300"/>
              </a:spcBef>
              <a:buFont typeface="Arial" pitchFamily="34" charset="0"/>
              <a:buNone/>
              <a:defRPr/>
            </a:pPr>
            <a:r>
              <a:rPr lang="en-US" dirty="0" smtClean="0">
                <a:solidFill>
                  <a:schemeClr val="accent3">
                    <a:lumMod val="10000"/>
                  </a:schemeClr>
                </a:solidFill>
              </a:rPr>
              <a:t>IEEE </a:t>
            </a:r>
            <a:r>
              <a:rPr lang="en-US" dirty="0">
                <a:solidFill>
                  <a:schemeClr val="accent3">
                    <a:lumMod val="10000"/>
                  </a:schemeClr>
                </a:solidFill>
              </a:rPr>
              <a:t>802.11</a:t>
            </a:r>
          </a:p>
          <a:p>
            <a:pPr marL="855663" indent="-349250">
              <a:spcBef>
                <a:spcPts val="300"/>
              </a:spcBef>
              <a:defRPr/>
            </a:pPr>
            <a:r>
              <a:rPr lang="en-US" dirty="0"/>
              <a:t>Wireless LAN</a:t>
            </a:r>
          </a:p>
          <a:p>
            <a:pPr marL="855663" indent="-349250">
              <a:spcBef>
                <a:spcPts val="300"/>
              </a:spcBef>
              <a:defRPr/>
            </a:pPr>
            <a:r>
              <a:rPr lang="en-US" dirty="0"/>
              <a:t>802.11n</a:t>
            </a:r>
          </a:p>
          <a:p>
            <a:pPr marL="855663" indent="-349250">
              <a:spcBef>
                <a:spcPts val="300"/>
              </a:spcBef>
              <a:defRPr/>
            </a:pPr>
            <a:r>
              <a:rPr lang="en-US" sz="2400" dirty="0"/>
              <a:t>Bluetooth</a:t>
            </a:r>
          </a:p>
          <a:p>
            <a:pPr>
              <a:defRPr/>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p:txBody>
          <a:bodyPr/>
          <a:lstStyle/>
          <a:p>
            <a:r>
              <a:rPr lang="en-US" smtClean="0">
                <a:latin typeface="Arial" charset="0"/>
                <a:cs typeface="Arial" charset="0"/>
              </a:rPr>
              <a:t>Three Common Alternatives for Connecting a SOHO to the Internet</a:t>
            </a:r>
          </a:p>
        </p:txBody>
      </p:sp>
      <p:sp>
        <p:nvSpPr>
          <p:cNvPr id="54276"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19459" name="Picture 2"/>
          <p:cNvPicPr>
            <a:picLocks noChangeAspect="1" noChangeArrowheads="1"/>
          </p:cNvPicPr>
          <p:nvPr/>
        </p:nvPicPr>
        <p:blipFill>
          <a:blip r:embed="rId3" cstate="print"/>
          <a:srcRect/>
          <a:stretch>
            <a:fillRect/>
          </a:stretch>
        </p:blipFill>
        <p:spPr bwMode="auto">
          <a:xfrm>
            <a:off x="838200" y="1490663"/>
            <a:ext cx="7467600" cy="407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822325" y="365125"/>
            <a:ext cx="7521575" cy="1006475"/>
          </a:xfrm>
        </p:spPr>
        <p:txBody>
          <a:bodyPr/>
          <a:lstStyle/>
          <a:p>
            <a:r>
              <a:rPr lang="en-US" smtClean="0">
                <a:latin typeface="Arial" charset="0"/>
                <a:cs typeface="Arial" charset="0"/>
              </a:rPr>
              <a:t>Connecting to an ISP</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676400"/>
            <a:ext cx="7521575" cy="2514600"/>
          </a:xfrm>
        </p:spPr>
        <p:txBody>
          <a:bodyPr/>
          <a:lstStyle/>
          <a:p>
            <a:pPr>
              <a:defRPr/>
            </a:pPr>
            <a:r>
              <a:rPr lang="en-US" dirty="0">
                <a:latin typeface="Helvetica" pitchFamily="34" charset="0"/>
              </a:rPr>
              <a:t>Internet Service Provider (ISP) functions</a:t>
            </a:r>
          </a:p>
          <a:p>
            <a:pPr marL="663258" lvl="2" indent="-182880">
              <a:defRPr/>
            </a:pPr>
            <a:r>
              <a:rPr lang="en-US" dirty="0" smtClean="0">
                <a:latin typeface="Helvetica" pitchFamily="34" charset="0"/>
              </a:rPr>
              <a:t>Provides legitimate </a:t>
            </a:r>
            <a:r>
              <a:rPr lang="en-US" dirty="0">
                <a:latin typeface="Helvetica" pitchFamily="34" charset="0"/>
              </a:rPr>
              <a:t>Internet address</a:t>
            </a:r>
          </a:p>
          <a:p>
            <a:pPr marL="663258" lvl="2" indent="-182880">
              <a:defRPr/>
            </a:pPr>
            <a:r>
              <a:rPr lang="en-US" dirty="0" smtClean="0">
                <a:latin typeface="Helvetica" pitchFamily="34" charset="0"/>
              </a:rPr>
              <a:t>Serves as gateway </a:t>
            </a:r>
            <a:r>
              <a:rPr lang="en-US" dirty="0">
                <a:latin typeface="Helvetica" pitchFamily="34" charset="0"/>
              </a:rPr>
              <a:t>to Internet</a:t>
            </a:r>
          </a:p>
          <a:p>
            <a:pPr marL="663258" lvl="2" indent="-182880">
              <a:defRPr/>
            </a:pPr>
            <a:r>
              <a:rPr lang="en-US" dirty="0">
                <a:latin typeface="Helvetica" pitchFamily="34" charset="0"/>
              </a:rPr>
              <a:t>P</a:t>
            </a:r>
            <a:r>
              <a:rPr lang="en-US" dirty="0" smtClean="0">
                <a:latin typeface="Helvetica" pitchFamily="34" charset="0"/>
              </a:rPr>
              <a:t>ays Internet access fees</a:t>
            </a:r>
            <a:endParaRPr lang="en-US" dirty="0">
              <a:latin typeface="Helvetic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822325" y="365125"/>
            <a:ext cx="7521575" cy="1006475"/>
          </a:xfrm>
        </p:spPr>
        <p:txBody>
          <a:bodyPr/>
          <a:lstStyle/>
          <a:p>
            <a:r>
              <a:rPr lang="en-US" dirty="0" smtClean="0">
                <a:latin typeface="Arial" charset="0"/>
                <a:cs typeface="Arial" charset="0"/>
              </a:rPr>
              <a:t>Experiencing MIS </a:t>
            </a:r>
            <a:r>
              <a:rPr lang="en-US" dirty="0" err="1" smtClean="0">
                <a:latin typeface="Arial" charset="0"/>
                <a:cs typeface="Arial" charset="0"/>
              </a:rPr>
              <a:t>InClass</a:t>
            </a:r>
            <a:r>
              <a:rPr lang="en-US" dirty="0" smtClean="0">
                <a:latin typeface="Arial" charset="0"/>
                <a:cs typeface="Arial" charset="0"/>
              </a:rPr>
              <a:t> 6 — A Group Exercise: Opening Pandora’s Box </a:t>
            </a:r>
          </a:p>
        </p:txBody>
      </p:sp>
      <p:sp>
        <p:nvSpPr>
          <p:cNvPr id="69637" name="Footer Placeholder 4"/>
          <p:cNvSpPr>
            <a:spLocks noGrp="1"/>
          </p:cNvSpPr>
          <p:nvPr>
            <p:ph type="ftr"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a:xfrm>
            <a:off x="685800" y="1501775"/>
            <a:ext cx="7981950" cy="3603625"/>
          </a:xfrm>
        </p:spPr>
        <p:txBody>
          <a:bodyPr/>
          <a:lstStyle/>
          <a:p>
            <a:pPr marL="222250" indent="-222250">
              <a:defRPr/>
            </a:pPr>
            <a:r>
              <a:rPr lang="en-US" sz="2400" dirty="0" smtClean="0"/>
              <a:t>Sonos: leverages </a:t>
            </a:r>
            <a:r>
              <a:rPr lang="en-US" sz="2400" dirty="0"/>
              <a:t>technology to provide </a:t>
            </a:r>
            <a:r>
              <a:rPr lang="en-US" sz="2400" dirty="0" smtClean="0"/>
              <a:t> entertainment </a:t>
            </a:r>
            <a:endParaRPr lang="en-US" sz="2400" dirty="0"/>
          </a:p>
          <a:p>
            <a:pPr marL="222250" indent="-222250">
              <a:defRPr/>
            </a:pPr>
            <a:r>
              <a:rPr lang="en-US" sz="2400" dirty="0">
                <a:solidFill>
                  <a:srgbClr val="000510"/>
                </a:solidFill>
              </a:rPr>
              <a:t>H</a:t>
            </a:r>
            <a:r>
              <a:rPr lang="en-US" sz="2400" dirty="0" smtClean="0">
                <a:solidFill>
                  <a:srgbClr val="000510"/>
                </a:solidFill>
              </a:rPr>
              <a:t>igh-quality, </a:t>
            </a:r>
            <a:r>
              <a:rPr lang="en-US" sz="2400" dirty="0">
                <a:solidFill>
                  <a:srgbClr val="000510"/>
                </a:solidFill>
              </a:rPr>
              <a:t>wireless </a:t>
            </a:r>
            <a:r>
              <a:rPr lang="en-US" sz="2400" dirty="0" smtClean="0">
                <a:solidFill>
                  <a:srgbClr val="000510"/>
                </a:solidFill>
              </a:rPr>
              <a:t>LAN audio systems</a:t>
            </a:r>
          </a:p>
          <a:p>
            <a:pPr marL="222250" indent="-222250">
              <a:defRPr/>
            </a:pPr>
            <a:r>
              <a:rPr lang="en-US" sz="2400" dirty="0">
                <a:solidFill>
                  <a:srgbClr val="000510"/>
                </a:solidFill>
              </a:rPr>
              <a:t>U</a:t>
            </a:r>
            <a:r>
              <a:rPr lang="en-US" sz="2400" dirty="0" smtClean="0">
                <a:solidFill>
                  <a:srgbClr val="000510"/>
                </a:solidFill>
              </a:rPr>
              <a:t>ses </a:t>
            </a:r>
            <a:r>
              <a:rPr lang="en-US" sz="2400" dirty="0">
                <a:solidFill>
                  <a:srgbClr val="000510"/>
                </a:solidFill>
              </a:rPr>
              <a:t>wired </a:t>
            </a:r>
            <a:r>
              <a:rPr lang="en-US" sz="2400" dirty="0" smtClean="0">
                <a:solidFill>
                  <a:srgbClr val="000510"/>
                </a:solidFill>
              </a:rPr>
              <a:t>Ethernet </a:t>
            </a:r>
            <a:r>
              <a:rPr lang="en-US" sz="2400" dirty="0">
                <a:solidFill>
                  <a:srgbClr val="000510"/>
                </a:solidFill>
              </a:rPr>
              <a:t>to link up to 32 other </a:t>
            </a:r>
            <a:r>
              <a:rPr lang="en-US" sz="2400" dirty="0" smtClean="0">
                <a:solidFill>
                  <a:srgbClr val="000510"/>
                </a:solidFill>
              </a:rPr>
              <a:t>Sonos </a:t>
            </a:r>
            <a:r>
              <a:rPr lang="en-US" sz="2400" dirty="0">
                <a:solidFill>
                  <a:srgbClr val="000510"/>
                </a:solidFill>
              </a:rPr>
              <a:t>devices around </a:t>
            </a:r>
            <a:r>
              <a:rPr lang="en-US" sz="2400" dirty="0" smtClean="0">
                <a:solidFill>
                  <a:srgbClr val="000510"/>
                </a:solidFill>
              </a:rPr>
              <a:t>home</a:t>
            </a:r>
          </a:p>
          <a:p>
            <a:pPr marL="222250" indent="-222250">
              <a:defRPr/>
            </a:pPr>
            <a:r>
              <a:rPr lang="en-US" sz="2400" dirty="0" smtClean="0">
                <a:solidFill>
                  <a:srgbClr val="000510"/>
                </a:solidFill>
              </a:rPr>
              <a:t>Each </a:t>
            </a:r>
            <a:r>
              <a:rPr lang="en-US" sz="2400" dirty="0">
                <a:solidFill>
                  <a:srgbClr val="000510"/>
                </a:solidFill>
              </a:rPr>
              <a:t>device </a:t>
            </a:r>
            <a:r>
              <a:rPr lang="en-US" sz="2400" dirty="0" smtClean="0">
                <a:solidFill>
                  <a:srgbClr val="000510"/>
                </a:solidFill>
              </a:rPr>
              <a:t>can </a:t>
            </a:r>
            <a:r>
              <a:rPr lang="en-US" sz="2400" dirty="0">
                <a:solidFill>
                  <a:srgbClr val="000510"/>
                </a:solidFill>
              </a:rPr>
              <a:t>play </a:t>
            </a:r>
            <a:r>
              <a:rPr lang="en-US" sz="2400" dirty="0" smtClean="0">
                <a:solidFill>
                  <a:srgbClr val="000510"/>
                </a:solidFill>
              </a:rPr>
              <a:t>own </a:t>
            </a:r>
            <a:r>
              <a:rPr lang="en-US" sz="2400" dirty="0">
                <a:solidFill>
                  <a:srgbClr val="000510"/>
                </a:solidFill>
              </a:rPr>
              <a:t>music or </a:t>
            </a:r>
            <a:r>
              <a:rPr lang="en-US" sz="2400" dirty="0" smtClean="0">
                <a:solidFill>
                  <a:srgbClr val="000510"/>
                </a:solidFill>
              </a:rPr>
              <a:t>same </a:t>
            </a:r>
            <a:r>
              <a:rPr lang="en-US" sz="2400" dirty="0">
                <a:solidFill>
                  <a:srgbClr val="000510"/>
                </a:solidFill>
              </a:rPr>
              <a:t>audio </a:t>
            </a:r>
            <a:r>
              <a:rPr lang="en-US" sz="2400" dirty="0" smtClean="0">
                <a:solidFill>
                  <a:srgbClr val="000510"/>
                </a:solidFill>
              </a:rPr>
              <a:t>program</a:t>
            </a:r>
          </a:p>
          <a:p>
            <a:pPr marL="222250" indent="-222250">
              <a:defRPr/>
            </a:pPr>
            <a:r>
              <a:rPr lang="en-US" sz="2400" dirty="0"/>
              <a:t>I</a:t>
            </a:r>
            <a:r>
              <a:rPr lang="en-US" sz="2400" dirty="0" smtClean="0"/>
              <a:t>ncludes </a:t>
            </a:r>
            <a:r>
              <a:rPr lang="en-US" sz="2400" dirty="0"/>
              <a:t>a small computer </a:t>
            </a:r>
            <a:r>
              <a:rPr lang="en-US" sz="2400" dirty="0" smtClean="0"/>
              <a:t>running Linux and </a:t>
            </a:r>
            <a:r>
              <a:rPr lang="en-US" sz="2400" dirty="0"/>
              <a:t>a proprietary Sonos </a:t>
            </a:r>
            <a:r>
              <a:rPr lang="en-US" sz="2400" dirty="0" smtClean="0"/>
              <a:t>protocol</a:t>
            </a:r>
            <a:endParaRPr lang="en-US" sz="2400" dirty="0"/>
          </a:p>
          <a:p>
            <a:pPr marL="457200" indent="-457200">
              <a:defRPr/>
            </a:pPr>
            <a:endParaRPr lang="en-US" dirty="0">
              <a:solidFill>
                <a:srgbClr val="000510"/>
              </a:solidFill>
            </a:endParaRPr>
          </a:p>
          <a:p>
            <a:pPr marL="457200" indent="-457200">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f645bc77e5d595f1ec2933605447f6dc987ab4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umis3e</Template>
  <TotalTime>5857</TotalTime>
  <Words>2964</Words>
  <Application>Microsoft Office PowerPoint</Application>
  <PresentationFormat>On-screen Show (4:3)</PresentationFormat>
  <Paragraphs>276</Paragraphs>
  <Slides>39</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Courier New</vt:lpstr>
      <vt:lpstr>Franklin Gothic Book</vt:lpstr>
      <vt:lpstr>Franklin Gothic Medium</vt:lpstr>
      <vt:lpstr>Helvetica</vt:lpstr>
      <vt:lpstr>Verdana</vt:lpstr>
      <vt:lpstr>Wingdings</vt:lpstr>
      <vt:lpstr>1_EMIS4E</vt:lpstr>
      <vt:lpstr>Chapter 6</vt:lpstr>
      <vt:lpstr>“No, I Mean 25 Cents an Hour.”</vt:lpstr>
      <vt:lpstr>Study Questions</vt:lpstr>
      <vt:lpstr>Q1: What Is a Computer Network?</vt:lpstr>
      <vt:lpstr>Q2: What Are the Components of a LAN?</vt:lpstr>
      <vt:lpstr>LAN Protocol</vt:lpstr>
      <vt:lpstr>Three Common Alternatives for Connecting a SOHO to the Internet</vt:lpstr>
      <vt:lpstr>Connecting to an ISP</vt:lpstr>
      <vt:lpstr>Experiencing MIS InClass 6 — A Group Exercise: Opening Pandora’s Box </vt:lpstr>
      <vt:lpstr>Q3: What Are the Fundamental Concepts You Should Know About the Internet?</vt:lpstr>
      <vt:lpstr>TCP/IP Protocol Architecture</vt:lpstr>
      <vt:lpstr>Application-Layer Protocols</vt:lpstr>
      <vt:lpstr>TCP and IP Protocols</vt:lpstr>
      <vt:lpstr>IP Addressing</vt:lpstr>
      <vt:lpstr>Functions of the LAN Device</vt:lpstr>
      <vt:lpstr>Public IP Addresses and Domain Names</vt:lpstr>
      <vt:lpstr>Domain Registrar Company</vt:lpstr>
      <vt:lpstr>Remote Access Using VPN</vt:lpstr>
      <vt:lpstr>Remote Access Using VPN: Apparent Connection</vt:lpstr>
      <vt:lpstr>WAN Using VPN</vt:lpstr>
      <vt:lpstr>Q4:  What Processing Occurs on a Typical Web Server?</vt:lpstr>
      <vt:lpstr>Sample of Commerce Server Page</vt:lpstr>
      <vt:lpstr>Hypertext Markup Language (HTML)</vt:lpstr>
      <vt:lpstr>Q5: Why Is the Cloud the Future for Most Organizations?</vt:lpstr>
      <vt:lpstr>Apple Data Center in Maiden, NC</vt:lpstr>
      <vt:lpstr>Why Is the Cloud Preferred to In-House Hosting?</vt:lpstr>
      <vt:lpstr>Why Is the Cloud Preferred to In-House Hosting? (cont’d)</vt:lpstr>
      <vt:lpstr>Why Now?</vt:lpstr>
      <vt:lpstr>When Does the Cloud Not Make Sense?</vt:lpstr>
      <vt:lpstr>How Can Organizations Use the Cloud?</vt:lpstr>
      <vt:lpstr>How Does the Knowledge In This Chapter Help You?</vt:lpstr>
      <vt:lpstr>Ethics Guide: You Said What? About Me??? In Class???</vt:lpstr>
      <vt:lpstr>What Can You Do?</vt:lpstr>
      <vt:lpstr>Guide: Thinking Exponentially Is Not Possible, But…</vt:lpstr>
      <vt:lpstr>Guide: Thinking Exponentially Is Not Possible, But…(cont’d)</vt:lpstr>
      <vt:lpstr>Active Review</vt:lpstr>
      <vt:lpstr>Case Study 6: Turbulent Air in Those Azure Clouds </vt:lpstr>
      <vt:lpstr>Azure Standard Rates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MIS 5e Chapter 6</dc:title>
  <dc:creator>Loy, Steve</dc:creator>
  <cp:lastModifiedBy>Schmidt, Buffie</cp:lastModifiedBy>
  <cp:revision>160</cp:revision>
  <cp:lastPrinted>2011-10-23T04:51:10Z</cp:lastPrinted>
  <dcterms:created xsi:type="dcterms:W3CDTF">2008-01-22T16:31:20Z</dcterms:created>
  <dcterms:modified xsi:type="dcterms:W3CDTF">2013-05-13T20:29:06Z</dcterms:modified>
</cp:coreProperties>
</file>