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911" r:id="rId1"/>
  </p:sldMasterIdLst>
  <p:notesMasterIdLst>
    <p:notesMasterId r:id="rId36"/>
  </p:notesMasterIdLst>
  <p:sldIdLst>
    <p:sldId id="256" r:id="rId2"/>
    <p:sldId id="334" r:id="rId3"/>
    <p:sldId id="257" r:id="rId4"/>
    <p:sldId id="335" r:id="rId5"/>
    <p:sldId id="357" r:id="rId6"/>
    <p:sldId id="259" r:id="rId7"/>
    <p:sldId id="337" r:id="rId8"/>
    <p:sldId id="358" r:id="rId9"/>
    <p:sldId id="266" r:id="rId10"/>
    <p:sldId id="267" r:id="rId11"/>
    <p:sldId id="270" r:id="rId12"/>
    <p:sldId id="339" r:id="rId13"/>
    <p:sldId id="276" r:id="rId14"/>
    <p:sldId id="343" r:id="rId15"/>
    <p:sldId id="344" r:id="rId16"/>
    <p:sldId id="280" r:id="rId17"/>
    <p:sldId id="359" r:id="rId18"/>
    <p:sldId id="346" r:id="rId19"/>
    <p:sldId id="363" r:id="rId20"/>
    <p:sldId id="347" r:id="rId21"/>
    <p:sldId id="285" r:id="rId22"/>
    <p:sldId id="288" r:id="rId23"/>
    <p:sldId id="289" r:id="rId24"/>
    <p:sldId id="291" r:id="rId25"/>
    <p:sldId id="294" r:id="rId26"/>
    <p:sldId id="360" r:id="rId27"/>
    <p:sldId id="361" r:id="rId28"/>
    <p:sldId id="353" r:id="rId29"/>
    <p:sldId id="351" r:id="rId30"/>
    <p:sldId id="356" r:id="rId31"/>
    <p:sldId id="350" r:id="rId32"/>
    <p:sldId id="325" r:id="rId33"/>
    <p:sldId id="331" r:id="rId34"/>
    <p:sldId id="364" r:id="rId35"/>
  </p:sldIdLst>
  <p:sldSz cx="9144000" cy="6858000" type="screen4x3"/>
  <p:notesSz cx="7315200" cy="96012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Stephenson"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C"/>
    <a:srgbClr val="DEFEE2"/>
    <a:srgbClr val="B5FDBE"/>
    <a:srgbClr val="003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9" autoAdjust="0"/>
    <p:restoredTop sz="68782" autoAdjust="0"/>
  </p:normalViewPr>
  <p:slideViewPr>
    <p:cSldViewPr>
      <p:cViewPr varScale="1">
        <p:scale>
          <a:sx n="75" d="100"/>
          <a:sy n="75" d="100"/>
        </p:scale>
        <p:origin x="129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56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dirty="0">
                <a:latin typeface="Arial" charset="0"/>
                <a:cs typeface="+mn-cs"/>
              </a:defRPr>
            </a:lvl1pPr>
          </a:lstStyle>
          <a:p>
            <a:pPr>
              <a:defRPr/>
            </a:pPr>
            <a:endParaRPr lang="en-US"/>
          </a:p>
        </p:txBody>
      </p:sp>
      <p:sp>
        <p:nvSpPr>
          <p:cNvPr id="5939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dirty="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dirty="0">
                <a:latin typeface="Arial" charset="0"/>
                <a:cs typeface="+mn-cs"/>
              </a:defRPr>
            </a:lvl1pPr>
          </a:lstStyle>
          <a:p>
            <a:pPr>
              <a:defRPr/>
            </a:pPr>
            <a:endParaRPr lang="en-US"/>
          </a:p>
        </p:txBody>
      </p:sp>
      <p:sp>
        <p:nvSpPr>
          <p:cNvPr id="5939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cs typeface="+mn-cs"/>
              </a:defRPr>
            </a:lvl1pPr>
          </a:lstStyle>
          <a:p>
            <a:pPr>
              <a:defRPr/>
            </a:pPr>
            <a:fld id="{66845AF2-52EC-457F-8C95-E28B066C3CED}" type="slidenum">
              <a:rPr lang="en-US"/>
              <a:pPr>
                <a:defRPr/>
              </a:pPr>
              <a:t>‹#›</a:t>
            </a:fld>
            <a:endParaRPr lang="en-US" dirty="0"/>
          </a:p>
        </p:txBody>
      </p:sp>
    </p:spTree>
    <p:extLst>
      <p:ext uri="{BB962C8B-B14F-4D97-AF65-F5344CB8AC3E}">
        <p14:creationId xmlns:p14="http://schemas.microsoft.com/office/powerpoint/2010/main" val="1879187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ln/>
        </p:spPr>
        <p:txBody>
          <a:bodyPr/>
          <a:lstStyle/>
          <a:p>
            <a:pPr marL="171450" indent="-171450">
              <a:buFontTx/>
              <a:buChar char="•"/>
            </a:pPr>
            <a:r>
              <a:rPr lang="en-US" smtClean="0">
                <a:latin typeface="Helvetica" pitchFamily="34" charset="0"/>
              </a:rPr>
              <a:t>Businesses use databases to keep track of things. Huge corporations might use NOSQL DBMS. GearUp uses databases as a crucial part of their operations without having a trained and experienced staff to manage and support the databases.</a:t>
            </a:r>
          </a:p>
        </p:txBody>
      </p:sp>
    </p:spTree>
    <p:extLst>
      <p:ext uri="{BB962C8B-B14F-4D97-AF65-F5344CB8AC3E}">
        <p14:creationId xmlns:p14="http://schemas.microsoft.com/office/powerpoint/2010/main" val="3578864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marL="171450" indent="-171450">
              <a:buFontTx/>
              <a:buChar char="•"/>
            </a:pPr>
            <a:r>
              <a:rPr lang="en-US" smtClean="0">
                <a:latin typeface="Helvetica" pitchFamily="34" charset="0"/>
              </a:rPr>
              <a:t>This is an Access example of metadata for the Email table. It is metadata that makes a database self-describing. </a:t>
            </a:r>
          </a:p>
        </p:txBody>
      </p:sp>
    </p:spTree>
    <p:extLst>
      <p:ext uri="{BB962C8B-B14F-4D97-AF65-F5344CB8AC3E}">
        <p14:creationId xmlns:p14="http://schemas.microsoft.com/office/powerpoint/2010/main" val="2478411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pPr marL="171450" indent="-171450">
              <a:buFontTx/>
              <a:buChar char="•"/>
            </a:pPr>
            <a:r>
              <a:rPr lang="en-US" dirty="0" err="1" smtClean="0">
                <a:latin typeface="Helvetica" pitchFamily="34" charset="0"/>
              </a:rPr>
              <a:t>GearUp’s</a:t>
            </a:r>
            <a:r>
              <a:rPr lang="en-US" dirty="0" smtClean="0">
                <a:latin typeface="Helvetica" pitchFamily="34" charset="0"/>
              </a:rPr>
              <a:t> database contains data on everything customers do. Their database is the single most important asset. “Take away our customer database, however, and we’d have to start all over. It would take us years to get back to where we are now.”</a:t>
            </a:r>
          </a:p>
          <a:p>
            <a:pPr marL="171450" indent="-171450">
              <a:buFontTx/>
              <a:buChar char="•"/>
            </a:pPr>
            <a:r>
              <a:rPr lang="en-US" dirty="0" smtClean="0">
                <a:latin typeface="Helvetica" pitchFamily="34" charset="0"/>
              </a:rPr>
              <a:t>Customers make about 15,000 visits a year, an average of 500 visits per day. </a:t>
            </a:r>
            <a:r>
              <a:rPr lang="en-US" dirty="0" err="1" smtClean="0">
                <a:latin typeface="Helvetica" pitchFamily="34" charset="0"/>
              </a:rPr>
              <a:t>GearUp</a:t>
            </a:r>
            <a:r>
              <a:rPr lang="en-US" baseline="0" dirty="0" smtClean="0">
                <a:latin typeface="Helvetica" pitchFamily="34" charset="0"/>
              </a:rPr>
              <a:t> </a:t>
            </a:r>
            <a:r>
              <a:rPr lang="en-US" dirty="0" smtClean="0">
                <a:latin typeface="Helvetica" pitchFamily="34" charset="0"/>
              </a:rPr>
              <a:t>keeps data on every customer and every visit.  </a:t>
            </a:r>
          </a:p>
          <a:p>
            <a:pPr marL="171450" indent="-171450" eaLnBrk="1" hangingPunct="1">
              <a:spcBef>
                <a:spcPct val="0"/>
              </a:spcBef>
              <a:buFontTx/>
              <a:buChar char="•"/>
            </a:pPr>
            <a:r>
              <a:rPr lang="en-US" dirty="0" smtClean="0">
                <a:latin typeface="Helvetica" pitchFamily="34" charset="0"/>
              </a:rPr>
              <a:t>That data could be sold to others. It has competitive value because it can be used to improve </a:t>
            </a:r>
            <a:r>
              <a:rPr lang="en-US" dirty="0" err="1" smtClean="0">
                <a:latin typeface="Helvetica" pitchFamily="34" charset="0"/>
              </a:rPr>
              <a:t>GearUp’s</a:t>
            </a:r>
            <a:r>
              <a:rPr lang="en-US" dirty="0" smtClean="0">
                <a:latin typeface="Helvetica" pitchFamily="34" charset="0"/>
              </a:rPr>
              <a:t> services and facilities, identify trend, etc. Replacing years of rich data would take a long time and be very expensive.</a:t>
            </a:r>
          </a:p>
        </p:txBody>
      </p:sp>
      <p:sp>
        <p:nvSpPr>
          <p:cNvPr id="4" name="Slide Number Placeholder 3"/>
          <p:cNvSpPr>
            <a:spLocks noGrp="1"/>
          </p:cNvSpPr>
          <p:nvPr>
            <p:ph type="sldNum" sz="quarter" idx="5"/>
          </p:nvPr>
        </p:nvSpPr>
        <p:spPr/>
        <p:txBody>
          <a:bodyPr/>
          <a:lstStyle/>
          <a:p>
            <a:pPr>
              <a:defRPr/>
            </a:pPr>
            <a:fld id="{18E85558-F4C9-495B-8458-02E347049410}" type="slidenum">
              <a:rPr lang="en-US" smtClean="0"/>
              <a:pPr>
                <a:defRPr/>
              </a:pPr>
              <a:t>12</a:t>
            </a:fld>
            <a:endParaRPr lang="en-US" dirty="0"/>
          </a:p>
        </p:txBody>
      </p:sp>
    </p:spTree>
    <p:extLst>
      <p:ext uri="{BB962C8B-B14F-4D97-AF65-F5344CB8AC3E}">
        <p14:creationId xmlns:p14="http://schemas.microsoft.com/office/powerpoint/2010/main" val="473643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marL="171450" indent="-171450">
              <a:buFontTx/>
              <a:buChar char="•"/>
            </a:pPr>
            <a:r>
              <a:rPr lang="en-US" dirty="0" smtClean="0">
                <a:latin typeface="Helvetica" pitchFamily="34" charset="0"/>
              </a:rPr>
              <a:t>Components of a database application system include a user, database applications, the DBMS and the actual database. Applications make databases more accessible and useful for people. Users employ database applications that consist of forms, formatted reports, queries, and application programs.  </a:t>
            </a:r>
          </a:p>
          <a:p>
            <a:pPr marL="171450" lvl="1" indent="-171450" eaLnBrk="1" hangingPunct="1">
              <a:lnSpc>
                <a:spcPct val="90000"/>
              </a:lnSpc>
              <a:buFontTx/>
              <a:buChar char="•"/>
            </a:pPr>
            <a:r>
              <a:rPr lang="en-US" dirty="0" smtClean="0">
                <a:latin typeface="Helvetica" pitchFamily="34" charset="0"/>
              </a:rPr>
              <a:t>DBMS is software used to create applications, process data, provide access to the database, and manage the database.  Popular DBMSs include: DB2, Microsoft Access, SQL Server, Oracle, MySQL (open-source DBMS).</a:t>
            </a:r>
          </a:p>
        </p:txBody>
      </p:sp>
    </p:spTree>
    <p:extLst>
      <p:ext uri="{BB962C8B-B14F-4D97-AF65-F5344CB8AC3E}">
        <p14:creationId xmlns:p14="http://schemas.microsoft.com/office/powerpoint/2010/main" val="2205698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DBMS is to provide a means for creating a database application. Here, the developer creates the Email table. The user specifies filed names and declares various properties for each field, such as data type, format, caption default value, validation rule, etc. Tables can be easily changed by adding new fields.</a:t>
            </a:r>
          </a:p>
        </p:txBody>
      </p:sp>
      <p:sp>
        <p:nvSpPr>
          <p:cNvPr id="4" name="Slide Number Placeholder 3"/>
          <p:cNvSpPr>
            <a:spLocks noGrp="1"/>
          </p:cNvSpPr>
          <p:nvPr>
            <p:ph type="sldNum" sz="quarter" idx="5"/>
          </p:nvPr>
        </p:nvSpPr>
        <p:spPr/>
        <p:txBody>
          <a:bodyPr/>
          <a:lstStyle/>
          <a:p>
            <a:pPr>
              <a:defRPr/>
            </a:pPr>
            <a:fld id="{C996AA4C-B89E-46E8-BFCA-E4AA4B32D777}" type="slidenum">
              <a:rPr lang="en-US" smtClean="0"/>
              <a:pPr>
                <a:defRPr/>
              </a:pPr>
              <a:t>14</a:t>
            </a:fld>
            <a:endParaRPr lang="en-US" dirty="0"/>
          </a:p>
        </p:txBody>
      </p:sp>
    </p:spTree>
    <p:extLst>
      <p:ext uri="{BB962C8B-B14F-4D97-AF65-F5344CB8AC3E}">
        <p14:creationId xmlns:p14="http://schemas.microsoft.com/office/powerpoint/2010/main" val="2659866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hangingPunct="1">
              <a:defRPr/>
            </a:pPr>
            <a:fld id="{70BBF06B-E759-4A43-AD90-25BF20C7238E}" type="slidenum">
              <a:rPr lang="en-US" smtClean="0"/>
              <a:pPr eaLnBrk="1" hangingPunct="1">
                <a:defRPr/>
              </a:pPr>
              <a:t>15</a:t>
            </a:fld>
            <a:endParaRPr 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marL="171450" indent="-171450" eaLnBrk="1" hangingPunct="1">
              <a:buFontTx/>
              <a:buChar char="•"/>
            </a:pPr>
            <a:r>
              <a:rPr lang="en-US" smtClean="0">
                <a:latin typeface="Helvetica" pitchFamily="34" charset="0"/>
              </a:rPr>
              <a:t>These operations are requested in applications that call upon the DBMS in different ways.</a:t>
            </a:r>
          </a:p>
        </p:txBody>
      </p:sp>
    </p:spTree>
    <p:extLst>
      <p:ext uri="{BB962C8B-B14F-4D97-AF65-F5344CB8AC3E}">
        <p14:creationId xmlns:p14="http://schemas.microsoft.com/office/powerpoint/2010/main" val="943893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marL="171450" lvl="1" indent="-171450" defTabSz="892175">
              <a:lnSpc>
                <a:spcPct val="90000"/>
              </a:lnSpc>
              <a:spcAft>
                <a:spcPct val="15000"/>
              </a:spcAft>
              <a:buFontTx/>
              <a:buChar char="•"/>
            </a:pPr>
            <a:r>
              <a:rPr lang="en-US" smtClean="0">
                <a:latin typeface="Helvetica" pitchFamily="34" charset="0"/>
              </a:rPr>
              <a:t>Structured Query Language (SQL) is used for processing the database. SQL is an international standard language for creating databases and database structures, and processing databases. SQL is used by all popular DBMS products.</a:t>
            </a:r>
          </a:p>
        </p:txBody>
      </p:sp>
    </p:spTree>
    <p:extLst>
      <p:ext uri="{BB962C8B-B14F-4D97-AF65-F5344CB8AC3E}">
        <p14:creationId xmlns:p14="http://schemas.microsoft.com/office/powerpoint/2010/main" val="864578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Third DBMS function is to provide tools to assist in database administration. Database administration involves a wide variety of activities. For example, the DBMS can be used to set up a security system involving user accounts, passwords, permissions, and limits for processing the database. </a:t>
            </a:r>
          </a:p>
          <a:p>
            <a:pPr marL="171450" indent="-171450">
              <a:buFontTx/>
              <a:buChar char="•"/>
            </a:pPr>
            <a:r>
              <a:rPr lang="en-US" smtClean="0">
                <a:latin typeface="Helvetica" pitchFamily="34" charset="0"/>
              </a:rPr>
              <a:t>Permissions can be limited in very specific ways. A particular user may be limited to reading only </a:t>
            </a:r>
            <a:r>
              <a:rPr lang="en-US" i="1" smtClean="0">
                <a:latin typeface="Helvetica" pitchFamily="34" charset="0"/>
              </a:rPr>
              <a:t>Student Name </a:t>
            </a:r>
            <a:r>
              <a:rPr lang="en-US" smtClean="0">
                <a:latin typeface="Helvetica" pitchFamily="34" charset="0"/>
              </a:rPr>
              <a:t>from the </a:t>
            </a:r>
            <a:r>
              <a:rPr lang="en-US" i="1" smtClean="0">
                <a:latin typeface="Helvetica" pitchFamily="34" charset="0"/>
              </a:rPr>
              <a:t>Student </a:t>
            </a:r>
            <a:r>
              <a:rPr lang="en-US" smtClean="0">
                <a:latin typeface="Helvetica" pitchFamily="34" charset="0"/>
              </a:rPr>
              <a:t>table. A different user could be given permission to read the entire </a:t>
            </a:r>
            <a:r>
              <a:rPr lang="en-US" i="1" smtClean="0">
                <a:latin typeface="Helvetica" pitchFamily="34" charset="0"/>
              </a:rPr>
              <a:t>Student </a:t>
            </a:r>
            <a:r>
              <a:rPr lang="en-US" smtClean="0">
                <a:latin typeface="Helvetica" pitchFamily="34" charset="0"/>
              </a:rPr>
              <a:t>table, but limited to update only the </a:t>
            </a:r>
            <a:r>
              <a:rPr lang="en-US" i="1" smtClean="0">
                <a:latin typeface="Helvetica" pitchFamily="34" charset="0"/>
              </a:rPr>
              <a:t>HW1</a:t>
            </a:r>
            <a:r>
              <a:rPr lang="en-US" smtClean="0">
                <a:latin typeface="Helvetica" pitchFamily="34" charset="0"/>
              </a:rPr>
              <a:t>, </a:t>
            </a:r>
            <a:r>
              <a:rPr lang="en-US" i="1" smtClean="0">
                <a:latin typeface="Helvetica" pitchFamily="34" charset="0"/>
              </a:rPr>
              <a:t>HW2</a:t>
            </a:r>
            <a:r>
              <a:rPr lang="en-US" smtClean="0">
                <a:latin typeface="Helvetica" pitchFamily="34" charset="0"/>
              </a:rPr>
              <a:t>, and </a:t>
            </a:r>
            <a:r>
              <a:rPr lang="en-US" i="1" smtClean="0">
                <a:latin typeface="Helvetica" pitchFamily="34" charset="0"/>
              </a:rPr>
              <a:t>MidTerm </a:t>
            </a:r>
            <a:r>
              <a:rPr lang="en-US" smtClean="0">
                <a:latin typeface="Helvetica" pitchFamily="34" charset="0"/>
              </a:rPr>
              <a:t>columns. Other users could be given other permissions.</a:t>
            </a:r>
          </a:p>
        </p:txBody>
      </p:sp>
      <p:sp>
        <p:nvSpPr>
          <p:cNvPr id="4" name="Slide Number Placeholder 3"/>
          <p:cNvSpPr>
            <a:spLocks noGrp="1"/>
          </p:cNvSpPr>
          <p:nvPr>
            <p:ph type="sldNum" sz="quarter" idx="5"/>
          </p:nvPr>
        </p:nvSpPr>
        <p:spPr/>
        <p:txBody>
          <a:bodyPr/>
          <a:lstStyle/>
          <a:p>
            <a:pPr>
              <a:defRPr/>
            </a:pPr>
            <a:fld id="{580DFA4E-B346-4EB4-8007-4E0D2890CA9F}" type="slidenum">
              <a:rPr lang="en-US" smtClean="0"/>
              <a:pPr>
                <a:defRPr/>
              </a:pPr>
              <a:t>18</a:t>
            </a:fld>
            <a:endParaRPr lang="en-US" dirty="0"/>
          </a:p>
        </p:txBody>
      </p:sp>
    </p:spTree>
    <p:extLst>
      <p:ext uri="{BB962C8B-B14F-4D97-AF65-F5344CB8AC3E}">
        <p14:creationId xmlns:p14="http://schemas.microsoft.com/office/powerpoint/2010/main" val="129511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Third DBMS function is to provide tools to assist in database administration. Database administration involves a wide variety of activities. For example, the DBMS can be used to set up a security system involving user accounts, passwords, permissions, and limits for processing the database. </a:t>
            </a:r>
          </a:p>
          <a:p>
            <a:pPr marL="171450" indent="-171450">
              <a:buFontTx/>
              <a:buChar char="•"/>
            </a:pPr>
            <a:r>
              <a:rPr lang="en-US" smtClean="0">
                <a:latin typeface="Helvetica" pitchFamily="34" charset="0"/>
              </a:rPr>
              <a:t>Permissions can be limited in very specific ways. A particular user may be limited to reading only </a:t>
            </a:r>
            <a:r>
              <a:rPr lang="en-US" i="1" smtClean="0">
                <a:latin typeface="Helvetica" pitchFamily="34" charset="0"/>
              </a:rPr>
              <a:t>Student Name </a:t>
            </a:r>
            <a:r>
              <a:rPr lang="en-US" smtClean="0">
                <a:latin typeface="Helvetica" pitchFamily="34" charset="0"/>
              </a:rPr>
              <a:t>from the </a:t>
            </a:r>
            <a:r>
              <a:rPr lang="en-US" i="1" smtClean="0">
                <a:latin typeface="Helvetica" pitchFamily="34" charset="0"/>
              </a:rPr>
              <a:t>Student </a:t>
            </a:r>
            <a:r>
              <a:rPr lang="en-US" smtClean="0">
                <a:latin typeface="Helvetica" pitchFamily="34" charset="0"/>
              </a:rPr>
              <a:t>table. A different user could be given permission to read the entire </a:t>
            </a:r>
            <a:r>
              <a:rPr lang="en-US" i="1" smtClean="0">
                <a:latin typeface="Helvetica" pitchFamily="34" charset="0"/>
              </a:rPr>
              <a:t>Student </a:t>
            </a:r>
            <a:r>
              <a:rPr lang="en-US" smtClean="0">
                <a:latin typeface="Helvetica" pitchFamily="34" charset="0"/>
              </a:rPr>
              <a:t>table, but limited to update only the </a:t>
            </a:r>
            <a:r>
              <a:rPr lang="en-US" i="1" smtClean="0">
                <a:latin typeface="Helvetica" pitchFamily="34" charset="0"/>
              </a:rPr>
              <a:t>HW1</a:t>
            </a:r>
            <a:r>
              <a:rPr lang="en-US" smtClean="0">
                <a:latin typeface="Helvetica" pitchFamily="34" charset="0"/>
              </a:rPr>
              <a:t>, </a:t>
            </a:r>
            <a:r>
              <a:rPr lang="en-US" i="1" smtClean="0">
                <a:latin typeface="Helvetica" pitchFamily="34" charset="0"/>
              </a:rPr>
              <a:t>HW2</a:t>
            </a:r>
            <a:r>
              <a:rPr lang="en-US" smtClean="0">
                <a:latin typeface="Helvetica" pitchFamily="34" charset="0"/>
              </a:rPr>
              <a:t>, and </a:t>
            </a:r>
            <a:r>
              <a:rPr lang="en-US" i="1" smtClean="0">
                <a:latin typeface="Helvetica" pitchFamily="34" charset="0"/>
              </a:rPr>
              <a:t>MidTerm </a:t>
            </a:r>
            <a:r>
              <a:rPr lang="en-US" smtClean="0">
                <a:latin typeface="Helvetica" pitchFamily="34" charset="0"/>
              </a:rPr>
              <a:t>columns. Other users could be given other permissions.</a:t>
            </a:r>
          </a:p>
        </p:txBody>
      </p:sp>
      <p:sp>
        <p:nvSpPr>
          <p:cNvPr id="4" name="Slide Number Placeholder 3"/>
          <p:cNvSpPr>
            <a:spLocks noGrp="1"/>
          </p:cNvSpPr>
          <p:nvPr>
            <p:ph type="sldNum" sz="quarter" idx="5"/>
          </p:nvPr>
        </p:nvSpPr>
        <p:spPr/>
        <p:txBody>
          <a:bodyPr/>
          <a:lstStyle/>
          <a:p>
            <a:pPr>
              <a:defRPr/>
            </a:pPr>
            <a:fld id="{500318A9-BA9C-4EB9-8E45-DCA9145A7795}" type="slidenum">
              <a:rPr lang="en-US" smtClean="0"/>
              <a:pPr>
                <a:defRPr/>
              </a:pPr>
              <a:t>19</a:t>
            </a:fld>
            <a:endParaRPr lang="en-US" dirty="0"/>
          </a:p>
        </p:txBody>
      </p:sp>
    </p:spTree>
    <p:extLst>
      <p:ext uri="{BB962C8B-B14F-4D97-AF65-F5344CB8AC3E}">
        <p14:creationId xmlns:p14="http://schemas.microsoft.com/office/powerpoint/2010/main" val="2311385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pPr marL="171450" indent="-171450">
              <a:buFontTx/>
              <a:buChar char="•"/>
            </a:pPr>
            <a:r>
              <a:rPr lang="en-US" smtClean="0">
                <a:latin typeface="Helvetica" pitchFamily="34" charset="0"/>
              </a:rPr>
              <a:t>GearUp buyers use the first application to schedule events. Operations personnel use the Event Setup application to setup the graphics, auction terms and screens. Accounting personnel use the Event Accounting application to process event financial results.  These applications have different purposes, features, and functions, but they all use the same Event Database.</a:t>
            </a:r>
          </a:p>
        </p:txBody>
      </p:sp>
      <p:sp>
        <p:nvSpPr>
          <p:cNvPr id="4" name="Slide Number Placeholder 3"/>
          <p:cNvSpPr>
            <a:spLocks noGrp="1"/>
          </p:cNvSpPr>
          <p:nvPr>
            <p:ph type="sldNum" sz="quarter" idx="5"/>
          </p:nvPr>
        </p:nvSpPr>
        <p:spPr/>
        <p:txBody>
          <a:bodyPr/>
          <a:lstStyle/>
          <a:p>
            <a:pPr>
              <a:defRPr/>
            </a:pPr>
            <a:fld id="{1A47DB34-6B31-4A06-97AD-089657E176BE}" type="slidenum">
              <a:rPr lang="en-US" smtClean="0"/>
              <a:pPr>
                <a:defRPr/>
              </a:pPr>
              <a:t>20</a:t>
            </a:fld>
            <a:endParaRPr lang="en-US" dirty="0"/>
          </a:p>
        </p:txBody>
      </p:sp>
    </p:spTree>
    <p:extLst>
      <p:ext uri="{BB962C8B-B14F-4D97-AF65-F5344CB8AC3E}">
        <p14:creationId xmlns:p14="http://schemas.microsoft.com/office/powerpoint/2010/main" val="2912292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pPr marL="171450" indent="-171450">
              <a:buFontTx/>
              <a:buChar char="•"/>
            </a:pPr>
            <a:r>
              <a:rPr lang="en-US" smtClean="0">
                <a:latin typeface="Helvetica" pitchFamily="34" charset="0"/>
              </a:rPr>
              <a:t>This is a typical database application report, query form and query report. The structure of this report creates information because it shows student data in a context that is meaningful to the professor.</a:t>
            </a:r>
          </a:p>
          <a:p>
            <a:pPr marL="171450" indent="-171450">
              <a:buFontTx/>
              <a:buChar char="•"/>
            </a:pPr>
            <a:r>
              <a:rPr lang="en-US" smtClean="0">
                <a:latin typeface="Helvetica" pitchFamily="34" charset="0"/>
              </a:rPr>
              <a:t>DBMS programs provide comprehensive and robust features for querying database data. </a:t>
            </a:r>
          </a:p>
        </p:txBody>
      </p:sp>
    </p:spTree>
    <p:extLst>
      <p:ext uri="{BB962C8B-B14F-4D97-AF65-F5344CB8AC3E}">
        <p14:creationId xmlns:p14="http://schemas.microsoft.com/office/powerpoint/2010/main" val="406215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cap="all" dirty="0" smtClean="0"/>
              <a:t>Goals</a:t>
            </a:r>
            <a:endParaRPr lang="en-US" dirty="0" smtClean="0"/>
          </a:p>
          <a:p>
            <a:pPr marL="685800" lvl="1" indent="-228600">
              <a:buFont typeface="+mj-lt"/>
              <a:buNone/>
              <a:defRPr/>
            </a:pPr>
            <a:r>
              <a:rPr lang="en-US" dirty="0" smtClean="0"/>
              <a:t>Use GearUp to:</a:t>
            </a:r>
          </a:p>
          <a:p>
            <a:pPr marL="685800" lvl="1" indent="-228600">
              <a:buFont typeface="+mj-lt"/>
              <a:buAutoNum type="arabicPeriod"/>
              <a:defRPr/>
            </a:pPr>
            <a:r>
              <a:rPr lang="en-US" dirty="0" smtClean="0"/>
              <a:t>Illustrate the utility of processing operational data.</a:t>
            </a:r>
          </a:p>
          <a:p>
            <a:pPr marL="685800" lvl="1" indent="-228600">
              <a:buFont typeface="+mj-lt"/>
              <a:buAutoNum type="arabicPeriod"/>
              <a:defRPr/>
            </a:pPr>
            <a:r>
              <a:rPr lang="en-US" dirty="0" smtClean="0"/>
              <a:t>Demonstrate a realistic example of why students might want to become proficient using both Access and Excel.</a:t>
            </a:r>
          </a:p>
          <a:p>
            <a:pPr marL="193322">
              <a:defRPr/>
            </a:pPr>
            <a:endParaRPr lang="en-US" dirty="0" smtClean="0">
              <a:latin typeface="Helvetica" pitchFamily="34" charset="0"/>
            </a:endParaRPr>
          </a:p>
          <a:p>
            <a:pPr marL="171450" indent="-171450">
              <a:buFont typeface="Arial" pitchFamily="34" charset="0"/>
              <a:buChar char="•"/>
              <a:defRPr/>
            </a:pPr>
            <a:r>
              <a:rPr lang="en-US" dirty="0" smtClean="0">
                <a:latin typeface="Helvetica" pitchFamily="34" charset="0"/>
              </a:rPr>
              <a:t>GearUp managers need data on all cancelled customer orders resulting from a supplier canceling a shipment or making a partial shipment.</a:t>
            </a:r>
          </a:p>
          <a:p>
            <a:pPr marL="171450" indent="-171450">
              <a:buFont typeface="Arial" pitchFamily="34" charset="0"/>
              <a:buChar char="•"/>
              <a:defRPr/>
            </a:pPr>
            <a:r>
              <a:rPr lang="en-US" dirty="0" smtClean="0">
                <a:latin typeface="Helvetica" pitchFamily="34" charset="0"/>
              </a:rPr>
              <a:t>Data will be extracted from multiple isolated systems, and combined and imported to Access so reports can be created.</a:t>
            </a:r>
          </a:p>
        </p:txBody>
      </p:sp>
      <p:sp>
        <p:nvSpPr>
          <p:cNvPr id="4" name="Slide Number Placeholder 3"/>
          <p:cNvSpPr>
            <a:spLocks noGrp="1"/>
          </p:cNvSpPr>
          <p:nvPr>
            <p:ph type="sldNum" sz="quarter" idx="5"/>
          </p:nvPr>
        </p:nvSpPr>
        <p:spPr/>
        <p:txBody>
          <a:bodyPr/>
          <a:lstStyle/>
          <a:p>
            <a:pPr>
              <a:defRPr/>
            </a:pPr>
            <a:fld id="{179B2414-8DCD-43FC-932F-B57FD15B1429}" type="slidenum">
              <a:rPr lang="en-US" smtClean="0"/>
              <a:pPr>
                <a:defRPr/>
              </a:pPr>
              <a:t>2</a:t>
            </a:fld>
            <a:endParaRPr lang="en-US" dirty="0"/>
          </a:p>
        </p:txBody>
      </p:sp>
    </p:spTree>
    <p:extLst>
      <p:ext uri="{BB962C8B-B14F-4D97-AF65-F5344CB8AC3E}">
        <p14:creationId xmlns:p14="http://schemas.microsoft.com/office/powerpoint/2010/main" val="218960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pPr marL="171450" indent="-171450">
              <a:buFontTx/>
              <a:buChar char="•"/>
            </a:pPr>
            <a:r>
              <a:rPr lang="en-US" smtClean="0">
                <a:latin typeface="Helvetica" pitchFamily="34" charset="0"/>
              </a:rPr>
              <a:t>An important use of application programs is to enable database processing over the Internet. The application program serves as an intermediary between the Web server and the database. The application program responds to events, such as when a user presses a submit button. It also reads, inserts, modifies, and deletes database data. This figure shows four different database application programs running on a Web server computer.</a:t>
            </a:r>
          </a:p>
        </p:txBody>
      </p:sp>
    </p:spTree>
    <p:extLst>
      <p:ext uri="{BB962C8B-B14F-4D97-AF65-F5344CB8AC3E}">
        <p14:creationId xmlns:p14="http://schemas.microsoft.com/office/powerpoint/2010/main" val="573303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pPr marL="171450" indent="-171450">
              <a:buFontTx/>
              <a:buChar char="•"/>
            </a:pPr>
            <a:r>
              <a:rPr lang="en-US" smtClean="0">
                <a:latin typeface="Helvetica" pitchFamily="34" charset="0"/>
              </a:rPr>
              <a:t>Lost-update problem is one of the special characteristics of multi-user database processing. To prevent this problem, some type of locking must be used to coordinate the record update activities of multiple users. Locking has own set of problems and those problems must be addressed as well.</a:t>
            </a:r>
          </a:p>
          <a:p>
            <a:pPr marL="171450" indent="-171450">
              <a:buFontTx/>
              <a:buChar char="•"/>
            </a:pPr>
            <a:r>
              <a:rPr lang="en-US" smtClean="0"/>
              <a:t>Realize that converting a single-user database to a multi-user database requires more than simply connecting another computer. The logic of the underlying application processing needs to be adjusted as well. If you find inaccurate results, you may be experiencing multi-user data conflicts. Contact your IS department for assistance.</a:t>
            </a:r>
            <a:endParaRPr lang="en-US" smtClean="0">
              <a:latin typeface="Helvetica" pitchFamily="34" charset="0"/>
            </a:endParaRPr>
          </a:p>
        </p:txBody>
      </p:sp>
    </p:spTree>
    <p:extLst>
      <p:ext uri="{BB962C8B-B14F-4D97-AF65-F5344CB8AC3E}">
        <p14:creationId xmlns:p14="http://schemas.microsoft.com/office/powerpoint/2010/main" val="1416727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pPr marL="171450" indent="-171450">
              <a:buFontTx/>
              <a:buChar char="•"/>
            </a:pPr>
            <a:r>
              <a:rPr lang="en-US" dirty="0" smtClean="0">
                <a:latin typeface="Helvetica" pitchFamily="34" charset="0"/>
              </a:rPr>
              <a:t>Enterprise DBMS process large organizational and workgroup databases. These products support many simultaneous users and database applications. They support 24/7 operations and can manage databases that span dozens of different magnetic disks with hundreds of gigabytes of data. IBM’s DB2, Microsoft’s SQL Server, and Oracle’s Oracle are examples of enterprise DBMS products. </a:t>
            </a:r>
          </a:p>
          <a:p>
            <a:pPr marL="171450" indent="-171450">
              <a:buFontTx/>
              <a:buChar char="•"/>
            </a:pPr>
            <a:r>
              <a:rPr lang="en-US" dirty="0" smtClean="0">
                <a:latin typeface="Helvetica" pitchFamily="34" charset="0"/>
              </a:rPr>
              <a:t>Personal DBMS products are designed for smaller, simpler database applications for personal or small workgroup applications that involve fewer than 100 users, and normally fewer than 15. </a:t>
            </a:r>
          </a:p>
        </p:txBody>
      </p:sp>
    </p:spTree>
    <p:extLst>
      <p:ext uri="{BB962C8B-B14F-4D97-AF65-F5344CB8AC3E}">
        <p14:creationId xmlns:p14="http://schemas.microsoft.com/office/powerpoint/2010/main" val="4108141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ln/>
          <a:extLst/>
        </p:spPr>
        <p:txBody>
          <a:bodyPr/>
          <a:lstStyle/>
          <a:p>
            <a:pPr marL="171450" indent="-171450">
              <a:buFont typeface="Arial" pitchFamily="34" charset="0"/>
              <a:buChar char="•"/>
              <a:defRPr/>
            </a:pPr>
            <a:r>
              <a:rPr lang="en-US" dirty="0" smtClean="0"/>
              <a:t>Software systems that support very high transaction rates by processing relatively simple data structures, replicated on many servers in the cloud</a:t>
            </a:r>
            <a:endParaRPr lang="en-US" dirty="0" smtClean="0">
              <a:latin typeface="Arial" pitchFamily="34" charset="0"/>
              <a:cs typeface="Arial" pitchFamily="34" charset="0"/>
            </a:endParaRPr>
          </a:p>
          <a:p>
            <a:pPr>
              <a:defRPr/>
            </a:pPr>
            <a:endParaRPr lang="en-US" dirty="0" smtClean="0">
              <a:latin typeface="Helvetica" pitchFamily="34" charset="0"/>
            </a:endParaRPr>
          </a:p>
          <a:p>
            <a:pPr>
              <a:defRPr/>
            </a:pPr>
            <a:endParaRPr lang="en-US" dirty="0" smtClean="0">
              <a:latin typeface="Helvetica" pitchFamily="34" charset="0"/>
            </a:endParaRPr>
          </a:p>
        </p:txBody>
      </p:sp>
    </p:spTree>
    <p:extLst>
      <p:ext uri="{BB962C8B-B14F-4D97-AF65-F5344CB8AC3E}">
        <p14:creationId xmlns:p14="http://schemas.microsoft.com/office/powerpoint/2010/main" val="1900711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78AED45-76E2-409E-B0A4-934E3074D8D3}" type="slidenum">
              <a:rPr lang="en-US" smtClean="0"/>
              <a:pPr>
                <a:defRPr/>
              </a:pPr>
              <a:t>28</a:t>
            </a:fld>
            <a:endParaRPr lang="en-US" dirty="0"/>
          </a:p>
        </p:txBody>
      </p:sp>
    </p:spTree>
    <p:extLst>
      <p:ext uri="{BB962C8B-B14F-4D97-AF65-F5344CB8AC3E}">
        <p14:creationId xmlns:p14="http://schemas.microsoft.com/office/powerpoint/2010/main" val="2790601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hangingPunct="1">
              <a:defRPr/>
            </a:pPr>
            <a:fld id="{7937DEEF-8F35-4668-ADB4-08BCEBCCD5EC}" type="slidenum">
              <a:rPr lang="en-US" smtClean="0"/>
              <a:pPr eaLnBrk="1" hangingPunct="1">
                <a:defRPr/>
              </a:pPr>
              <a:t>29</a:t>
            </a:fld>
            <a:endParaRPr lang="en-US" dirty="0" smtClean="0"/>
          </a:p>
        </p:txBody>
      </p:sp>
      <p:sp>
        <p:nvSpPr>
          <p:cNvPr id="61442"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ln/>
          <a:extLst/>
        </p:spPr>
        <p:txBody>
          <a:bodyPr/>
          <a:lstStyle/>
          <a:p>
            <a:pPr>
              <a:defRPr/>
            </a:pPr>
            <a:r>
              <a:rPr lang="en-US" dirty="0" smtClean="0">
                <a:latin typeface="Helvetica" pitchFamily="34" charset="0"/>
              </a:rPr>
              <a:t>GOALS</a:t>
            </a:r>
          </a:p>
          <a:p>
            <a:pPr marL="879123" lvl="1" indent="-228600">
              <a:buFont typeface="+mj-lt"/>
              <a:buAutoNum type="arabicPeriod"/>
              <a:defRPr/>
            </a:pPr>
            <a:r>
              <a:rPr lang="en-US" dirty="0" smtClean="0">
                <a:latin typeface="Helvetica" pitchFamily="34" charset="0"/>
              </a:rPr>
              <a:t> Illustrate the utility of metadata and SQL, even for non-authorized purposes.</a:t>
            </a:r>
          </a:p>
          <a:p>
            <a:pPr marL="879123" lvl="1" indent="-228600">
              <a:buFont typeface="+mj-lt"/>
              <a:buAutoNum type="arabicPeriod"/>
              <a:defRPr/>
            </a:pPr>
            <a:r>
              <a:rPr lang="en-US" dirty="0" smtClean="0">
                <a:latin typeface="Helvetica" pitchFamily="34" charset="0"/>
              </a:rPr>
              <a:t> Discuss the ethics of unauthorized data access.</a:t>
            </a:r>
          </a:p>
          <a:p>
            <a:pPr marL="879123" lvl="1" indent="-228600">
              <a:buFont typeface="+mj-lt"/>
              <a:buAutoNum type="arabicPeriod"/>
              <a:defRPr/>
            </a:pPr>
            <a:r>
              <a:rPr lang="en-US" dirty="0" smtClean="0">
                <a:latin typeface="Helvetica" pitchFamily="34" charset="0"/>
              </a:rPr>
              <a:t> Consider the need for organizational data policies.</a:t>
            </a:r>
          </a:p>
          <a:p>
            <a:pPr marL="193322">
              <a:defRPr/>
            </a:pPr>
            <a:endParaRPr lang="en-US" dirty="0" smtClean="0">
              <a:latin typeface="Helvetica" pitchFamily="34" charset="0"/>
            </a:endParaRPr>
          </a:p>
          <a:p>
            <a:pPr marL="171450" indent="-171450">
              <a:buFont typeface="Arial" pitchFamily="34" charset="0"/>
              <a:buChar char="•"/>
              <a:defRPr/>
            </a:pPr>
            <a:r>
              <a:rPr lang="en-US" dirty="0" smtClean="0">
                <a:latin typeface="Helvetica" pitchFamily="34" charset="0"/>
              </a:rPr>
              <a:t>As a future business manager or owner, what does the ease with which this can be done tell you?</a:t>
            </a:r>
          </a:p>
          <a:p>
            <a:pPr marL="171450" indent="-171450">
              <a:buFont typeface="Arial" pitchFamily="34" charset="0"/>
              <a:buChar char="•"/>
              <a:defRPr/>
            </a:pPr>
            <a:r>
              <a:rPr lang="en-US" dirty="0" smtClean="0">
                <a:latin typeface="Helvetica" pitchFamily="34" charset="0"/>
              </a:rPr>
              <a:t>What is a reasonable policy for an organization to have regarding employees taking data home?</a:t>
            </a:r>
          </a:p>
          <a:p>
            <a:pPr marL="171450" indent="-171450">
              <a:buFont typeface="Arial" pitchFamily="34" charset="0"/>
              <a:buChar char="•"/>
              <a:defRPr/>
            </a:pPr>
            <a:r>
              <a:rPr lang="en-US" dirty="0" smtClean="0">
                <a:latin typeface="Helvetica" pitchFamily="34" charset="0"/>
              </a:rPr>
              <a:t>Chris most likely uncovered a kickback scheme involving Jason. Jason’s boss might be involved also, which is why Chris was fired.</a:t>
            </a:r>
          </a:p>
          <a:p>
            <a:pPr marL="171450" indent="-171450">
              <a:buFont typeface="Arial" pitchFamily="34" charset="0"/>
              <a:buChar char="•"/>
              <a:defRPr/>
            </a:pPr>
            <a:r>
              <a:rPr lang="en-US" dirty="0" smtClean="0">
                <a:latin typeface="Helvetica" pitchFamily="34" charset="0"/>
              </a:rPr>
              <a:t>Chris has two options: (1) He could report what he found to higher-level management, or (2) talk to a lawyer about getting whistleblower protection, or pursuing legal action.</a:t>
            </a:r>
          </a:p>
        </p:txBody>
      </p:sp>
    </p:spTree>
    <p:extLst>
      <p:ext uri="{BB962C8B-B14F-4D97-AF65-F5344CB8AC3E}">
        <p14:creationId xmlns:p14="http://schemas.microsoft.com/office/powerpoint/2010/main" val="3889211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hangingPunct="1">
              <a:defRPr/>
            </a:pPr>
            <a:fld id="{72D626F9-2616-403C-AD10-63A11BFED91E}" type="slidenum">
              <a:rPr lang="en-US" smtClean="0"/>
              <a:pPr eaLnBrk="1" hangingPunct="1">
                <a:defRPr/>
              </a:pPr>
              <a:t>31</a:t>
            </a:fld>
            <a:endParaRPr lang="en-US" dirty="0" smtClean="0"/>
          </a:p>
        </p:txBody>
      </p:sp>
      <p:sp>
        <p:nvSpPr>
          <p:cNvPr id="66562"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ln/>
          <a:extLst/>
        </p:spPr>
        <p:txBody>
          <a:bodyPr/>
          <a:lstStyle/>
          <a:p>
            <a:pPr>
              <a:defRPr/>
            </a:pPr>
            <a:r>
              <a:rPr lang="en-US" dirty="0" smtClean="0">
                <a:latin typeface="Helvetica" pitchFamily="34" charset="0"/>
              </a:rPr>
              <a:t>GOALS</a:t>
            </a:r>
          </a:p>
          <a:p>
            <a:pPr marL="747184" lvl="1" indent="-193322">
              <a:buFont typeface="+mj-lt"/>
              <a:buAutoNum type="arabicPeriod"/>
              <a:defRPr/>
            </a:pPr>
            <a:r>
              <a:rPr lang="en-US" dirty="0" smtClean="0">
                <a:latin typeface="Helvetica" pitchFamily="34" charset="0"/>
              </a:rPr>
              <a:t>Explore the differences between a spreadsheet and a database.</a:t>
            </a:r>
          </a:p>
          <a:p>
            <a:pPr marL="747184" lvl="1" indent="-193322">
              <a:buFont typeface="+mj-lt"/>
              <a:buAutoNum type="arabicPeriod"/>
              <a:defRPr/>
            </a:pPr>
            <a:r>
              <a:rPr lang="en-US" dirty="0" smtClean="0">
                <a:latin typeface="Helvetica" pitchFamily="34" charset="0"/>
              </a:rPr>
              <a:t>Understand one way that users respond to technology challenges.</a:t>
            </a:r>
          </a:p>
          <a:p>
            <a:pPr marL="747184" lvl="1" indent="-193322">
              <a:buFont typeface="+mj-lt"/>
              <a:buAutoNum type="arabicPeriod"/>
              <a:defRPr/>
            </a:pPr>
            <a:r>
              <a:rPr lang="en-US" dirty="0" smtClean="0">
                <a:latin typeface="Helvetica" pitchFamily="34" charset="0"/>
              </a:rPr>
              <a:t>Discuss ways of managing a difficult employee (or perhaps just a difficult situation).</a:t>
            </a:r>
          </a:p>
          <a:p>
            <a:pPr>
              <a:defRPr/>
            </a:pPr>
            <a:endParaRPr lang="en-US" dirty="0" smtClean="0">
              <a:latin typeface="Helvetica" pitchFamily="34" charset="0"/>
            </a:endParaRPr>
          </a:p>
          <a:p>
            <a:pPr marL="171450" indent="-171450">
              <a:buFont typeface="Arial" pitchFamily="34" charset="0"/>
              <a:buChar char="•"/>
              <a:defRPr/>
            </a:pPr>
            <a:r>
              <a:rPr lang="en-US" dirty="0" smtClean="0">
                <a:latin typeface="Helvetica" pitchFamily="34" charset="0"/>
              </a:rPr>
              <a:t>Often database failures involve </a:t>
            </a:r>
            <a:r>
              <a:rPr lang="en-US" dirty="0">
                <a:latin typeface="Helvetica" pitchFamily="34" charset="0"/>
              </a:rPr>
              <a:t>small businesses or workgroups that have attempted to develop a database on their own. </a:t>
            </a:r>
            <a:r>
              <a:rPr lang="en-US" dirty="0" smtClean="0">
                <a:latin typeface="Helvetica" pitchFamily="34" charset="0"/>
              </a:rPr>
              <a:t>Such failure </a:t>
            </a:r>
            <a:r>
              <a:rPr lang="en-US" dirty="0">
                <a:latin typeface="Helvetica" pitchFamily="34" charset="0"/>
              </a:rPr>
              <a:t>is usually either incompetent database developers or underfunding of the project.</a:t>
            </a:r>
          </a:p>
          <a:p>
            <a:pPr marL="171450" indent="-171450">
              <a:buFont typeface="Arial" pitchFamily="34" charset="0"/>
              <a:buChar char="•"/>
              <a:defRPr/>
            </a:pPr>
            <a:r>
              <a:rPr lang="en-US" dirty="0" smtClean="0">
                <a:latin typeface="Helvetica" pitchFamily="34" charset="0"/>
              </a:rPr>
              <a:t>The </a:t>
            </a:r>
            <a:r>
              <a:rPr lang="en-US" dirty="0">
                <a:latin typeface="Helvetica" pitchFamily="34" charset="0"/>
              </a:rPr>
              <a:t>salesman says </a:t>
            </a:r>
            <a:r>
              <a:rPr lang="en-US" dirty="0" smtClean="0">
                <a:latin typeface="Helvetica" pitchFamily="34" charset="0"/>
              </a:rPr>
              <a:t>the database is too difficult for him to send form letters or email. </a:t>
            </a:r>
            <a:r>
              <a:rPr lang="en-US" dirty="0">
                <a:latin typeface="Helvetica" pitchFamily="34" charset="0"/>
              </a:rPr>
              <a:t>Yet, </a:t>
            </a:r>
            <a:r>
              <a:rPr lang="en-US" dirty="0" smtClean="0">
                <a:latin typeface="Helvetica" pitchFamily="34" charset="0"/>
              </a:rPr>
              <a:t>he </a:t>
            </a:r>
            <a:r>
              <a:rPr lang="en-US" dirty="0">
                <a:latin typeface="Helvetica" pitchFamily="34" charset="0"/>
              </a:rPr>
              <a:t>can’t send letters with his spreadsheet </a:t>
            </a:r>
            <a:r>
              <a:rPr lang="en-US" dirty="0" smtClean="0">
                <a:latin typeface="Helvetica" pitchFamily="34" charset="0"/>
              </a:rPr>
              <a:t>either. Then, he </a:t>
            </a:r>
            <a:r>
              <a:rPr lang="en-US" dirty="0">
                <a:latin typeface="Helvetica" pitchFamily="34" charset="0"/>
              </a:rPr>
              <a:t>says sending letters is not important to his sales activity. What’s </a:t>
            </a:r>
            <a:r>
              <a:rPr lang="en-US" dirty="0" smtClean="0">
                <a:latin typeface="Helvetica" pitchFamily="34" charset="0"/>
              </a:rPr>
              <a:t>his real </a:t>
            </a:r>
            <a:r>
              <a:rPr lang="en-US" dirty="0">
                <a:latin typeface="Helvetica" pitchFamily="34" charset="0"/>
              </a:rPr>
              <a:t>problem</a:t>
            </a:r>
            <a:r>
              <a:rPr lang="en-US" dirty="0" smtClean="0">
                <a:latin typeface="Helvetica" pitchFamily="34" charset="0"/>
              </a:rPr>
              <a:t>?</a:t>
            </a:r>
            <a:endParaRPr lang="en-US" dirty="0">
              <a:latin typeface="Helvetica" pitchFamily="34" charset="0"/>
            </a:endParaRPr>
          </a:p>
          <a:p>
            <a:pPr marL="171450" indent="-171450">
              <a:buFont typeface="Arial" pitchFamily="34" charset="0"/>
              <a:buChar char="•"/>
              <a:defRPr/>
            </a:pPr>
            <a:r>
              <a:rPr lang="en-US" dirty="0" smtClean="0">
                <a:latin typeface="Helvetica" pitchFamily="34" charset="0"/>
              </a:rPr>
              <a:t>Cramming all </a:t>
            </a:r>
            <a:r>
              <a:rPr lang="en-US" dirty="0">
                <a:latin typeface="Helvetica" pitchFamily="34" charset="0"/>
              </a:rPr>
              <a:t>of his data into the </a:t>
            </a:r>
            <a:r>
              <a:rPr lang="en-US" i="1" dirty="0">
                <a:latin typeface="Helvetica" pitchFamily="34" charset="0"/>
              </a:rPr>
              <a:t>Car Interests </a:t>
            </a:r>
            <a:r>
              <a:rPr lang="en-US" dirty="0">
                <a:latin typeface="Helvetica" pitchFamily="34" charset="0"/>
              </a:rPr>
              <a:t>and </a:t>
            </a:r>
            <a:r>
              <a:rPr lang="en-US" i="1" dirty="0">
                <a:latin typeface="Helvetica" pitchFamily="34" charset="0"/>
              </a:rPr>
              <a:t>Notes </a:t>
            </a:r>
            <a:r>
              <a:rPr lang="en-US" dirty="0">
                <a:latin typeface="Helvetica" pitchFamily="34" charset="0"/>
              </a:rPr>
              <a:t>columns will cause enormous problems if he ever tries to import his data to a </a:t>
            </a:r>
            <a:r>
              <a:rPr lang="en-US" dirty="0" smtClean="0">
                <a:latin typeface="Helvetica" pitchFamily="34" charset="0"/>
              </a:rPr>
              <a:t>database.</a:t>
            </a:r>
            <a:endParaRPr lang="en-US" dirty="0">
              <a:latin typeface="Helvetica" pitchFamily="34" charset="0"/>
            </a:endParaRPr>
          </a:p>
        </p:txBody>
      </p:sp>
    </p:spTree>
    <p:extLst>
      <p:ext uri="{BB962C8B-B14F-4D97-AF65-F5344CB8AC3E}">
        <p14:creationId xmlns:p14="http://schemas.microsoft.com/office/powerpoint/2010/main" val="2230751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76420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ln/>
          <a:extLst/>
        </p:spPr>
        <p:txBody>
          <a:bodyPr/>
          <a:lstStyle/>
          <a:p>
            <a:r>
              <a:rPr lang="en-US" dirty="0" smtClean="0">
                <a:latin typeface="Helvetica" pitchFamily="34" charset="0"/>
              </a:rPr>
              <a:t>Goal</a:t>
            </a:r>
          </a:p>
          <a:p>
            <a:pPr>
              <a:buFont typeface="Calibri" pitchFamily="34" charset="0"/>
              <a:buAutoNum type="arabicPeriod"/>
            </a:pPr>
            <a:r>
              <a:rPr lang="en-US" dirty="0" smtClean="0">
                <a:latin typeface="Helvetica" pitchFamily="34" charset="0"/>
              </a:rPr>
              <a:t>To illustrate complexity of Amazon’s Dynamo database server system, Google’s </a:t>
            </a:r>
            <a:r>
              <a:rPr lang="en-US" dirty="0" err="1" smtClean="0">
                <a:latin typeface="Helvetica" pitchFamily="34" charset="0"/>
              </a:rPr>
              <a:t>Bigtable</a:t>
            </a:r>
            <a:r>
              <a:rPr lang="en-US" dirty="0" smtClean="0">
                <a:latin typeface="Helvetica" pitchFamily="34" charset="0"/>
              </a:rPr>
              <a:t> and </a:t>
            </a:r>
            <a:r>
              <a:rPr lang="en-US" dirty="0" err="1" smtClean="0">
                <a:latin typeface="Helvetica" pitchFamily="34" charset="0"/>
              </a:rPr>
              <a:t>Facebook’s</a:t>
            </a:r>
            <a:r>
              <a:rPr lang="en-US" dirty="0" smtClean="0">
                <a:latin typeface="Helvetica" pitchFamily="34" charset="0"/>
              </a:rPr>
              <a:t> Cassandra.</a:t>
            </a:r>
          </a:p>
          <a:p>
            <a:pPr>
              <a:buFont typeface="Calibri" pitchFamily="34" charset="0"/>
              <a:buAutoNum type="arabicPeriod"/>
            </a:pPr>
            <a:r>
              <a:rPr lang="en-US" dirty="0" smtClean="0">
                <a:latin typeface="Helvetica" pitchFamily="34" charset="0"/>
              </a:rPr>
              <a:t>Stress the competitive importance of a company’s database system.</a:t>
            </a:r>
          </a:p>
          <a:p>
            <a:pPr>
              <a:buFont typeface="Calibri" pitchFamily="34" charset="0"/>
              <a:buAutoNum type="arabicPeriod"/>
            </a:pPr>
            <a:r>
              <a:rPr lang="en-US" dirty="0" smtClean="0">
                <a:latin typeface="Helvetica" pitchFamily="34" charset="0"/>
              </a:rPr>
              <a:t>Illustrate Moore’s Law at work.</a:t>
            </a:r>
          </a:p>
          <a:p>
            <a:endParaRPr lang="en-US" dirty="0" smtClean="0">
              <a:latin typeface="Helvetica" pitchFamily="34" charset="0"/>
            </a:endParaRPr>
          </a:p>
          <a:p>
            <a:pPr lvl="0">
              <a:buFont typeface="Arial" pitchFamily="34" charset="0"/>
              <a:buChar char="•"/>
            </a:pPr>
            <a:r>
              <a:rPr lang="en-US" smtClean="0">
                <a:latin typeface="Helvetica" pitchFamily="34" charset="0"/>
              </a:rPr>
              <a:t>Current relational databases cannot efficiently process high volume of orders on Amazon’s 10,000 servers. </a:t>
            </a:r>
            <a:r>
              <a:rPr lang="en-US" dirty="0" smtClean="0">
                <a:latin typeface="Helvetica" pitchFamily="34" charset="0"/>
              </a:rPr>
              <a:t>Amazon engineers developed </a:t>
            </a:r>
            <a:r>
              <a:rPr lang="en-US" b="1" dirty="0" smtClean="0">
                <a:latin typeface="Helvetica" pitchFamily="34" charset="0"/>
              </a:rPr>
              <a:t>Dynamo, </a:t>
            </a:r>
            <a:r>
              <a:rPr lang="en-US" dirty="0" smtClean="0">
                <a:latin typeface="Helvetica" pitchFamily="34" charset="0"/>
              </a:rPr>
              <a:t>a specialized data store for reliably processing massive amounts of data on its servers. Dynamo provides an always-open, fail-safe database for Amazon’s retail customers. </a:t>
            </a:r>
          </a:p>
        </p:txBody>
      </p:sp>
    </p:spTree>
    <p:extLst>
      <p:ext uri="{BB962C8B-B14F-4D97-AF65-F5344CB8AC3E}">
        <p14:creationId xmlns:p14="http://schemas.microsoft.com/office/powerpoint/2010/main" val="180056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ln/>
        </p:spPr>
        <p:txBody>
          <a:bodyPr/>
          <a:lstStyle/>
          <a:p>
            <a:pPr marL="171450" indent="-171450">
              <a:buFontTx/>
              <a:buChar char="•"/>
            </a:pPr>
            <a:r>
              <a:rPr lang="en-US" smtClean="0">
                <a:latin typeface="Helvetica" pitchFamily="34" charset="0"/>
              </a:rPr>
              <a:t>This chapter focuses on the basic components and functions of database technology.</a:t>
            </a:r>
          </a:p>
        </p:txBody>
      </p:sp>
    </p:spTree>
    <p:extLst>
      <p:ext uri="{BB962C8B-B14F-4D97-AF65-F5344CB8AC3E}">
        <p14:creationId xmlns:p14="http://schemas.microsoft.com/office/powerpoint/2010/main" val="2457861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hangingPunct="1">
              <a:defRPr/>
            </a:pPr>
            <a:fld id="{D5C4E33B-00B9-4B57-AE85-6C9D3A43E005}" type="slidenum">
              <a:rPr lang="en-US" smtClean="0"/>
              <a:pPr eaLnBrk="1" hangingPunct="1">
                <a:defRPr/>
              </a:pPr>
              <a:t>4</a:t>
            </a:fld>
            <a:endParaRPr lang="en-US" dirty="0" smtClean="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marL="171450" indent="-171450" eaLnBrk="1" hangingPunct="1">
              <a:lnSpc>
                <a:spcPct val="90000"/>
              </a:lnSpc>
              <a:buFontTx/>
              <a:buChar char="•"/>
            </a:pPr>
            <a:r>
              <a:rPr lang="en-US" smtClean="0">
                <a:latin typeface="Helvetica" pitchFamily="34" charset="0"/>
              </a:rPr>
              <a:t>Basic purpose of a database is to organize and keep track of things. Databases are needed when you need to k</a:t>
            </a:r>
            <a:r>
              <a:rPr lang="en-US" smtClean="0">
                <a:solidFill>
                  <a:srgbClr val="231E02"/>
                </a:solidFill>
                <a:latin typeface="Helvetica" pitchFamily="34" charset="0"/>
              </a:rPr>
              <a:t>eep track of multiple themes, such as grades, students, office visits and email messages.</a:t>
            </a:r>
          </a:p>
          <a:p>
            <a:pPr marL="171450" indent="-171450" eaLnBrk="1" hangingPunct="1">
              <a:lnSpc>
                <a:spcPct val="90000"/>
              </a:lnSpc>
              <a:buFontTx/>
              <a:buChar char="•"/>
            </a:pPr>
            <a:r>
              <a:rPr lang="en-US" smtClean="0">
                <a:latin typeface="Helvetica" pitchFamily="34" charset="0"/>
              </a:rPr>
              <a:t>General rule: </a:t>
            </a:r>
          </a:p>
          <a:p>
            <a:pPr marL="536575" lvl="1" indent="-298450" eaLnBrk="1" hangingPunct="1">
              <a:lnSpc>
                <a:spcPct val="90000"/>
              </a:lnSpc>
              <a:buFont typeface="Calibri" pitchFamily="34" charset="0"/>
              <a:buAutoNum type="arabicPeriod"/>
            </a:pPr>
            <a:r>
              <a:rPr lang="en-US" smtClean="0">
                <a:latin typeface="Helvetica" pitchFamily="34" charset="0"/>
              </a:rPr>
              <a:t>Use a spreadsheet for lists of data involving single theme.</a:t>
            </a:r>
          </a:p>
          <a:p>
            <a:pPr marL="536575" lvl="1" indent="-298450" eaLnBrk="1" hangingPunct="1">
              <a:lnSpc>
                <a:spcPct val="90000"/>
              </a:lnSpc>
              <a:buFont typeface="Calibri" pitchFamily="34" charset="0"/>
              <a:buAutoNum type="arabicPeriod"/>
            </a:pPr>
            <a:r>
              <a:rPr lang="en-US" smtClean="0">
                <a:latin typeface="Helvetica" pitchFamily="34" charset="0"/>
              </a:rPr>
              <a:t>Use a database for data with multiple themes.</a:t>
            </a:r>
          </a:p>
        </p:txBody>
      </p:sp>
    </p:spTree>
    <p:extLst>
      <p:ext uri="{BB962C8B-B14F-4D97-AF65-F5344CB8AC3E}">
        <p14:creationId xmlns:p14="http://schemas.microsoft.com/office/powerpoint/2010/main" val="2511776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pPr marL="171450" indent="-171450">
              <a:buFontTx/>
              <a:buChar char="•"/>
            </a:pPr>
            <a:r>
              <a:rPr lang="en-US" smtClean="0"/>
              <a:t>Spreadsheet with a single theme – Grades.</a:t>
            </a:r>
          </a:p>
        </p:txBody>
      </p:sp>
      <p:sp>
        <p:nvSpPr>
          <p:cNvPr id="4" name="Slide Number Placeholder 3"/>
          <p:cNvSpPr>
            <a:spLocks noGrp="1"/>
          </p:cNvSpPr>
          <p:nvPr>
            <p:ph type="sldNum" sz="quarter" idx="5"/>
          </p:nvPr>
        </p:nvSpPr>
        <p:spPr/>
        <p:txBody>
          <a:bodyPr/>
          <a:lstStyle/>
          <a:p>
            <a:pPr>
              <a:defRPr/>
            </a:pPr>
            <a:fld id="{9CE1E460-867A-42EA-886D-217F70C46F7C}" type="slidenum">
              <a:rPr lang="en-US" smtClean="0"/>
              <a:pPr>
                <a:defRPr/>
              </a:pPr>
              <a:t>5</a:t>
            </a:fld>
            <a:endParaRPr lang="en-US" dirty="0"/>
          </a:p>
        </p:txBody>
      </p:sp>
    </p:spTree>
    <p:extLst>
      <p:ext uri="{BB962C8B-B14F-4D97-AF65-F5344CB8AC3E}">
        <p14:creationId xmlns:p14="http://schemas.microsoft.com/office/powerpoint/2010/main" val="314697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marL="171450" indent="-171450">
              <a:buFontTx/>
              <a:buChar char="•"/>
            </a:pPr>
            <a:r>
              <a:rPr lang="en-US" smtClean="0">
                <a:latin typeface="Helvetica" pitchFamily="34" charset="0"/>
              </a:rPr>
              <a:t>Forms are difficult, if not impossible, to produce from a spreadsheet, but are easily produced with a database.</a:t>
            </a:r>
          </a:p>
        </p:txBody>
      </p:sp>
    </p:spTree>
    <p:extLst>
      <p:ext uri="{BB962C8B-B14F-4D97-AF65-F5344CB8AC3E}">
        <p14:creationId xmlns:p14="http://schemas.microsoft.com/office/powerpoint/2010/main" val="2457222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hangingPunct="1">
              <a:defRPr/>
            </a:pPr>
            <a:fld id="{492DFC88-E19B-4ACA-8438-5FD0D90F6E62}" type="slidenum">
              <a:rPr lang="en-US" smtClean="0"/>
              <a:pPr eaLnBrk="1" hangingPunct="1">
                <a:defRPr/>
              </a:pPr>
              <a:t>7</a:t>
            </a:fld>
            <a:endParaRPr lang="en-US" dirty="0"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eaLnBrk="1" hangingPunct="1">
              <a:buFontTx/>
              <a:buChar char="•"/>
            </a:pPr>
            <a:r>
              <a:rPr lang="en-US" smtClean="0">
                <a:latin typeface="Helvetica" pitchFamily="34" charset="0"/>
              </a:rPr>
              <a:t>A database</a:t>
            </a:r>
            <a:r>
              <a:rPr lang="en-US" b="1" smtClean="0">
                <a:latin typeface="Helvetica" pitchFamily="34" charset="0"/>
              </a:rPr>
              <a:t> </a:t>
            </a:r>
            <a:r>
              <a:rPr lang="en-US" smtClean="0">
                <a:latin typeface="Helvetica" pitchFamily="34" charset="0"/>
              </a:rPr>
              <a:t>is a self-describing collection of integrated records. </a:t>
            </a:r>
          </a:p>
        </p:txBody>
      </p:sp>
    </p:spTree>
    <p:extLst>
      <p:ext uri="{BB962C8B-B14F-4D97-AF65-F5344CB8AC3E}">
        <p14:creationId xmlns:p14="http://schemas.microsoft.com/office/powerpoint/2010/main" val="3310960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marL="171450" indent="-171450">
              <a:buFontTx/>
              <a:buChar char="•"/>
            </a:pPr>
            <a:r>
              <a:rPr lang="en-US" smtClean="0">
                <a:latin typeface="Helvetica" pitchFamily="34" charset="0"/>
              </a:rPr>
              <a:t>Formal term for table is “relation”. Linking relations together creates relationships. A database is a group of related tables. Metadata describes the definitions of the tables, fields and relationships.</a:t>
            </a:r>
          </a:p>
        </p:txBody>
      </p:sp>
    </p:spTree>
    <p:extLst>
      <p:ext uri="{BB962C8B-B14F-4D97-AF65-F5344CB8AC3E}">
        <p14:creationId xmlns:p14="http://schemas.microsoft.com/office/powerpoint/2010/main" val="350089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marL="171450" indent="-171450">
              <a:buFontTx/>
              <a:buChar char="•"/>
            </a:pPr>
            <a:r>
              <a:rPr lang="en-US" dirty="0" smtClean="0">
                <a:latin typeface="Helvetica" pitchFamily="34" charset="0"/>
              </a:rPr>
              <a:t>This example shows a value in a row of one table is related to values in rows of different table. Notice all three tables have a field named </a:t>
            </a:r>
            <a:r>
              <a:rPr lang="en-US" i="1" dirty="0" smtClean="0">
                <a:latin typeface="Helvetica" pitchFamily="34" charset="0"/>
              </a:rPr>
              <a:t>Student Number</a:t>
            </a:r>
            <a:r>
              <a:rPr lang="en-US" dirty="0" smtClean="0">
                <a:latin typeface="Helvetica" pitchFamily="34" charset="0"/>
              </a:rPr>
              <a:t>.  Several special terms are used to describe these relationships. </a:t>
            </a:r>
          </a:p>
          <a:p>
            <a:pPr marL="171450" indent="-171450">
              <a:buFontTx/>
              <a:buChar char="•"/>
            </a:pPr>
            <a:r>
              <a:rPr lang="en-US" dirty="0" smtClean="0">
                <a:latin typeface="Helvetica" pitchFamily="34" charset="0"/>
              </a:rPr>
              <a:t>Foreign keys are used to create relationships by linking a primary key of one table to the foreign key of another table. The result is called a relational database.</a:t>
            </a:r>
          </a:p>
        </p:txBody>
      </p:sp>
    </p:spTree>
    <p:extLst>
      <p:ext uri="{BB962C8B-B14F-4D97-AF65-F5344CB8AC3E}">
        <p14:creationId xmlns:p14="http://schemas.microsoft.com/office/powerpoint/2010/main" val="303366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a:defRPr/>
            </a:pPr>
            <a:r>
              <a:rPr lang="en-US" sz="1400" dirty="0"/>
              <a:t>5-</a:t>
            </a:r>
            <a:fld id="{C2F9D1D3-431A-4A0C-B330-5601D5E35539}" type="slidenum">
              <a:rPr lang="en-US" sz="1400"/>
              <a:pPr>
                <a:defRPr/>
              </a:pPr>
              <a:t>‹#›</a:t>
            </a:fld>
            <a:endParaRPr lang="en-US" sz="1400" dirty="0"/>
          </a:p>
        </p:txBody>
      </p:sp>
      <p:sp>
        <p:nvSpPr>
          <p:cNvPr id="2" name="Title 1"/>
          <p:cNvSpPr>
            <a:spLocks noGrp="1"/>
          </p:cNvSpPr>
          <p:nvPr>
            <p:ph type="title"/>
          </p:nvPr>
        </p:nvSpPr>
        <p:spPr>
          <a:xfrm>
            <a:off x="822960" y="365759"/>
            <a:ext cx="7520940" cy="10058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524000"/>
            <a:ext cx="7521575" cy="3429000"/>
          </a:xfrm>
          <a:prstGeom prst="rect">
            <a:avLst/>
          </a:prstGeom>
          <a:solidFill>
            <a:srgbClr val="FFFFFF"/>
          </a:solidFill>
          <a:ln>
            <a:noFill/>
          </a:ln>
          <a:extLst/>
        </p:spPr>
        <p:txBody>
          <a:bodyPr/>
          <a:lstStyle>
            <a:lvl1pPr marL="234950" indent="-234950">
              <a:buFont typeface="Arial" pitchFamily="34" charset="0"/>
              <a:buChar char="•"/>
              <a:tabLst/>
              <a:defRPr/>
            </a:lvl1pPr>
            <a:lvl2pPr marL="234950" indent="-234950">
              <a:buClr>
                <a:srgbClr val="000A1E"/>
              </a:buClr>
              <a:buFont typeface="Arial" pitchFamily="34" charset="0"/>
              <a:buChar char="•"/>
              <a:defRPr/>
            </a:lvl2pPr>
            <a:lvl3pPr marL="623888" indent="-330200">
              <a:buClr>
                <a:srgbClr val="000A1E"/>
              </a:buClr>
              <a:buFont typeface="Helvetica" pitchFamily="34" charset="0"/>
              <a:buChar char="–"/>
              <a:defRPr/>
            </a:lvl3pPr>
            <a:lvl4pPr marL="965200" indent="-355600">
              <a:buClr>
                <a:srgbClr val="000A1E"/>
              </a:buClr>
              <a:buFont typeface="Wingdings" pitchFamily="2" charset="2"/>
              <a:buChar char="Ø"/>
              <a:defRPr/>
            </a:lvl4pPr>
            <a:lvl5pPr marL="1316038" indent="-346075">
              <a:buClr>
                <a:srgbClr val="000A1E"/>
              </a:buClr>
              <a:buFont typeface="Courier New" pitchFamily="49" charset="0"/>
              <a:buChar char="o"/>
              <a:defRPr/>
            </a:lvl5p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6"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a:defRPr/>
            </a:pPr>
            <a:r>
              <a:rPr lang="en-US" sz="1400" dirty="0"/>
              <a:t>5-</a:t>
            </a:r>
            <a:fld id="{BBAA2B60-A2A1-4E5D-B69F-88C364BFD8EB}" type="slidenum">
              <a:rPr lang="en-US" sz="1400"/>
              <a:pPr>
                <a:defRPr/>
              </a:pPr>
              <a:t>‹#›</a:t>
            </a:fld>
            <a:endParaRPr lang="en-US" sz="1400" dirty="0"/>
          </a:p>
        </p:txBody>
      </p:sp>
      <p:sp>
        <p:nvSpPr>
          <p:cNvPr id="2" name="Title 1"/>
          <p:cNvSpPr>
            <a:spLocks noGrp="1"/>
          </p:cNvSpPr>
          <p:nvPr>
            <p:ph type="title"/>
          </p:nvPr>
        </p:nvSpPr>
        <p:spPr>
          <a:xfrm>
            <a:off x="822325" y="365125"/>
            <a:ext cx="7521575" cy="1006475"/>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ontentch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8" name="Title Placeholder 1"/>
          <p:cNvSpPr>
            <a:spLocks noGrp="1"/>
          </p:cNvSpPr>
          <p:nvPr>
            <p:ph type="title"/>
          </p:nvPr>
        </p:nvSpPr>
        <p:spPr bwMode="auto">
          <a:xfrm>
            <a:off x="822325" y="365125"/>
            <a:ext cx="7521575" cy="9302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371600"/>
            <a:ext cx="7521575" cy="3679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5" name="Footer Placeholder 4"/>
          <p:cNvSpPr>
            <a:spLocks noGrp="1"/>
          </p:cNvSpPr>
          <p:nvPr>
            <p:ph type="ftr" sz="quarter" idx="3"/>
          </p:nvPr>
        </p:nvSpPr>
        <p:spPr>
          <a:xfrm>
            <a:off x="762000" y="6248400"/>
            <a:ext cx="6324600" cy="304800"/>
          </a:xfrm>
          <a:prstGeom prst="rect">
            <a:avLst/>
          </a:prstGeom>
        </p:spPr>
        <p:txBody>
          <a:bodyPr vert="horz" lIns="91440" tIns="45720" rIns="91440" bIns="45720" rtlCol="0" anchor="ctr"/>
          <a:lstStyle>
            <a:lvl1pPr algn="ctr">
              <a:defRPr sz="1000" cap="none" spc="200" baseline="0" dirty="0" smtClean="0">
                <a:solidFill>
                  <a:schemeClr val="tx1"/>
                </a:solidFill>
                <a:latin typeface="Helvetica" pitchFamily="34" charset="0"/>
                <a:cs typeface="Arial" charset="0"/>
              </a:defRPr>
            </a:lvl1pPr>
          </a:lstStyle>
          <a:p>
            <a:pPr>
              <a:defRPr/>
            </a:pPr>
            <a:r>
              <a:rPr lang="en-US"/>
              <a:t>Copyright © 2014 Pearson Education, Inc. Publishing as Prentice Hall</a:t>
            </a:r>
          </a:p>
        </p:txBody>
      </p:sp>
    </p:spTree>
  </p:cSld>
  <p:clrMap bg1="lt1" tx1="dk1" bg2="lt2" tx2="dk2" accent1="accent1" accent2="accent2" accent3="accent3" accent4="accent4" accent5="accent5" accent6="accent6" hlink="hlink" folHlink="folHlink"/>
  <p:sldLayoutIdLst>
    <p:sldLayoutId id="2147485916" r:id="rId1"/>
    <p:sldLayoutId id="2147485917" r:id="rId2"/>
    <p:sldLayoutId id="2147485918" r:id="rId3"/>
    <p:sldLayoutId id="2147485919" r:id="rId4"/>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234950" indent="-234950" algn="l" rtl="0" fontAlgn="base">
        <a:spcBef>
          <a:spcPts val="8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234950" indent="-23495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568325" indent="-33020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3pPr>
      <a:lvl4pPr marL="914400" indent="-336550"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4pPr>
      <a:lvl5pPr marL="1204913" indent="-277813"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subTitle" idx="1"/>
          </p:nvPr>
        </p:nvSpPr>
        <p:spPr/>
        <p:txBody>
          <a:bodyPr/>
          <a:lstStyle/>
          <a:p>
            <a:pPr>
              <a:defRPr/>
            </a:pPr>
            <a:r>
              <a:rPr lang="en-US" sz="4000" dirty="0" smtClean="0"/>
              <a:t>Database Processing</a:t>
            </a:r>
          </a:p>
        </p:txBody>
      </p:sp>
      <p:sp>
        <p:nvSpPr>
          <p:cNvPr id="6" name="Title 5"/>
          <p:cNvSpPr>
            <a:spLocks noGrp="1"/>
          </p:cNvSpPr>
          <p:nvPr>
            <p:ph type="title"/>
          </p:nvPr>
        </p:nvSpPr>
        <p:spPr/>
        <p:txBody>
          <a:bodyPr/>
          <a:lstStyle/>
          <a:p>
            <a:pPr eaLnBrk="1" hangingPunct="1">
              <a:defRPr/>
            </a:pPr>
            <a:r>
              <a:rPr smtClean="0"/>
              <a:t>Chapter 5</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822325" y="365125"/>
            <a:ext cx="7521575" cy="1006475"/>
          </a:xfrm>
        </p:spPr>
        <p:txBody>
          <a:bodyPr/>
          <a:lstStyle/>
          <a:p>
            <a:r>
              <a:rPr lang="en-US" smtClean="0">
                <a:latin typeface="Arial" charset="0"/>
                <a:cs typeface="Arial" charset="0"/>
              </a:rPr>
              <a:t>Example of Relationships Among Rows?</a:t>
            </a:r>
          </a:p>
        </p:txBody>
      </p:sp>
      <p:sp>
        <p:nvSpPr>
          <p:cNvPr id="40964" name="Footer Placeholder 5"/>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pic>
        <p:nvPicPr>
          <p:cNvPr id="24579" name="Picture 2"/>
          <p:cNvPicPr>
            <a:picLocks noChangeAspect="1" noChangeArrowheads="1"/>
          </p:cNvPicPr>
          <p:nvPr/>
        </p:nvPicPr>
        <p:blipFill>
          <a:blip r:embed="rId3" cstate="print"/>
          <a:srcRect/>
          <a:stretch>
            <a:fillRect/>
          </a:stretch>
        </p:blipFill>
        <p:spPr bwMode="auto">
          <a:xfrm>
            <a:off x="762000" y="1462088"/>
            <a:ext cx="7620000" cy="394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2"/>
          <p:cNvSpPr>
            <a:spLocks noGrp="1"/>
          </p:cNvSpPr>
          <p:nvPr>
            <p:ph type="title"/>
          </p:nvPr>
        </p:nvSpPr>
        <p:spPr>
          <a:xfrm>
            <a:off x="822325" y="365125"/>
            <a:ext cx="7521575" cy="1006475"/>
          </a:xfrm>
        </p:spPr>
        <p:txBody>
          <a:bodyPr/>
          <a:lstStyle/>
          <a:p>
            <a:pPr marL="342900" indent="-342900"/>
            <a:r>
              <a:rPr lang="en-US" sz="3600" smtClean="0">
                <a:latin typeface="Arial" charset="0"/>
                <a:cs typeface="Arial" charset="0"/>
              </a:rPr>
              <a:t>Metadata: </a:t>
            </a:r>
            <a:r>
              <a:rPr lang="en-US" sz="3600" smtClean="0">
                <a:solidFill>
                  <a:srgbClr val="060D07"/>
                </a:solidFill>
                <a:latin typeface="Arial" charset="0"/>
                <a:cs typeface="Arial" charset="0"/>
              </a:rPr>
              <a:t>Data that Describes Data</a:t>
            </a:r>
            <a:endParaRPr lang="en-US" sz="3600" smtClean="0">
              <a:latin typeface="Arial" charset="0"/>
              <a:cs typeface="Arial" charset="0"/>
            </a:endParaRPr>
          </a:p>
        </p:txBody>
      </p:sp>
      <p:sp>
        <p:nvSpPr>
          <p:cNvPr id="44035" name="Footer Placeholder 5"/>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pic>
        <p:nvPicPr>
          <p:cNvPr id="26627" name="Picture 2"/>
          <p:cNvPicPr>
            <a:picLocks noChangeAspect="1" noChangeArrowheads="1"/>
          </p:cNvPicPr>
          <p:nvPr/>
        </p:nvPicPr>
        <p:blipFill>
          <a:blip r:embed="rId3" cstate="print"/>
          <a:srcRect/>
          <a:stretch>
            <a:fillRect/>
          </a:stretch>
        </p:blipFill>
        <p:spPr bwMode="auto">
          <a:xfrm>
            <a:off x="838200" y="1457325"/>
            <a:ext cx="7467600" cy="402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p:cNvSpPr>
            <a:spLocks noGrp="1"/>
          </p:cNvSpPr>
          <p:nvPr>
            <p:ph type="title"/>
          </p:nvPr>
        </p:nvSpPr>
        <p:spPr>
          <a:xfrm>
            <a:off x="822325" y="365125"/>
            <a:ext cx="7712075" cy="1006475"/>
          </a:xfrm>
        </p:spPr>
        <p:txBody>
          <a:bodyPr/>
          <a:lstStyle/>
          <a:p>
            <a:r>
              <a:rPr lang="en-US" sz="2800" smtClean="0">
                <a:latin typeface="Arial" charset="0"/>
                <a:cs typeface="Arial" charset="0"/>
              </a:rPr>
              <a:t>Experiencing MIS InClass Exercise 5: How Much Is a Database Worth?</a:t>
            </a:r>
          </a:p>
        </p:txBody>
      </p:sp>
      <p:sp>
        <p:nvSpPr>
          <p:cNvPr id="45061" name="Footer Placeholder 4"/>
          <p:cNvSpPr>
            <a:spLocks noGrp="1"/>
          </p:cNvSpPr>
          <p:nvPr>
            <p:ph type="ftr" sz="quarter" idx="10"/>
          </p:nvPr>
        </p:nvSpPr>
        <p:spPr bwMode="auto">
          <a:ln>
            <a:miter lim="800000"/>
            <a:headEnd/>
            <a:tailEnd/>
          </a:ln>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28675" name="Content Placeholder 1"/>
          <p:cNvSpPr>
            <a:spLocks noGrp="1"/>
          </p:cNvSpPr>
          <p:nvPr>
            <p:ph idx="1"/>
          </p:nvPr>
        </p:nvSpPr>
        <p:spPr>
          <a:xfrm>
            <a:off x="822325" y="1577975"/>
            <a:ext cx="7521575" cy="3222625"/>
          </a:xfrm>
        </p:spPr>
        <p:txBody>
          <a:bodyPr/>
          <a:lstStyle/>
          <a:p>
            <a:pPr marL="284163" indent="-284163">
              <a:spcBef>
                <a:spcPts val="600"/>
              </a:spcBef>
              <a:buFont typeface="Arial" charset="0"/>
              <a:buChar char="•"/>
            </a:pPr>
            <a:r>
              <a:rPr lang="en-US" dirty="0" smtClean="0">
                <a:latin typeface="Arial" charset="0"/>
                <a:cs typeface="Arial" charset="0"/>
              </a:rPr>
              <a:t>Data has resale value</a:t>
            </a:r>
          </a:p>
          <a:p>
            <a:pPr marL="284163" indent="-284163">
              <a:spcBef>
                <a:spcPts val="600"/>
              </a:spcBef>
              <a:buFont typeface="Arial" charset="0"/>
              <a:buChar char="•"/>
            </a:pPr>
            <a:r>
              <a:rPr lang="en-US" dirty="0" smtClean="0">
                <a:latin typeface="Arial" charset="0"/>
                <a:cs typeface="Arial" charset="0"/>
              </a:rPr>
              <a:t>Data on everything customers do </a:t>
            </a:r>
          </a:p>
          <a:p>
            <a:pPr marL="284163" indent="-284163">
              <a:spcBef>
                <a:spcPts val="600"/>
              </a:spcBef>
              <a:buFont typeface="Arial" charset="0"/>
              <a:buChar char="•"/>
            </a:pPr>
            <a:r>
              <a:rPr lang="en-US" dirty="0" smtClean="0">
                <a:latin typeface="Arial" charset="0"/>
                <a:cs typeface="Arial" charset="0"/>
              </a:rPr>
              <a:t>Use to target customer for offerings they care about, avoid those they don’t </a:t>
            </a:r>
          </a:p>
          <a:p>
            <a:pPr marL="284163" indent="-284163">
              <a:spcBef>
                <a:spcPts val="600"/>
              </a:spcBef>
              <a:buFont typeface="Arial" charset="0"/>
              <a:buChar char="•"/>
            </a:pPr>
            <a:r>
              <a:rPr lang="en-US" dirty="0" smtClean="0">
                <a:latin typeface="Arial" charset="0"/>
                <a:cs typeface="Arial" charset="0"/>
              </a:rPr>
              <a:t>Costly and difficult to replace data collected over many years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p:cNvSpPr>
            <a:spLocks noGrp="1"/>
          </p:cNvSpPr>
          <p:nvPr>
            <p:ph type="title"/>
          </p:nvPr>
        </p:nvSpPr>
        <p:spPr>
          <a:xfrm>
            <a:off x="822325" y="365125"/>
            <a:ext cx="7521575" cy="1006475"/>
          </a:xfrm>
        </p:spPr>
        <p:txBody>
          <a:bodyPr/>
          <a:lstStyle/>
          <a:p>
            <a:pPr marL="795338" indent="-795338"/>
            <a:r>
              <a:rPr lang="en-US" smtClean="0">
                <a:latin typeface="Arial" charset="0"/>
                <a:cs typeface="Arial" charset="0"/>
              </a:rPr>
              <a:t>Q3: What Is a Database Management System (DBMS)?</a:t>
            </a:r>
          </a:p>
        </p:txBody>
      </p:sp>
      <p:sp>
        <p:nvSpPr>
          <p:cNvPr id="48132" name="Footer Placeholder 5"/>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30723" name="TextBox 2"/>
          <p:cNvSpPr txBox="1">
            <a:spLocks noChangeArrowheads="1"/>
          </p:cNvSpPr>
          <p:nvPr/>
        </p:nvSpPr>
        <p:spPr bwMode="auto">
          <a:xfrm>
            <a:off x="949325" y="4572000"/>
            <a:ext cx="7127875" cy="492125"/>
          </a:xfrm>
          <a:prstGeom prst="rect">
            <a:avLst/>
          </a:prstGeom>
          <a:noFill/>
          <a:ln w="9525">
            <a:noFill/>
            <a:miter lim="800000"/>
            <a:headEnd/>
            <a:tailEnd/>
          </a:ln>
        </p:spPr>
        <p:txBody>
          <a:bodyPr>
            <a:spAutoFit/>
          </a:bodyPr>
          <a:lstStyle/>
          <a:p>
            <a:pPr algn="ctr"/>
            <a:r>
              <a:rPr lang="en-US" sz="2600" b="1">
                <a:latin typeface="Helvetica" pitchFamily="34" charset="0"/>
              </a:rPr>
              <a:t>Database Application System Components</a:t>
            </a:r>
            <a:endParaRPr lang="en-US" sz="2600" b="1"/>
          </a:p>
        </p:txBody>
      </p:sp>
      <p:pic>
        <p:nvPicPr>
          <p:cNvPr id="30724" name="Picture 2"/>
          <p:cNvPicPr>
            <a:picLocks noChangeAspect="1" noChangeArrowheads="1"/>
          </p:cNvPicPr>
          <p:nvPr/>
        </p:nvPicPr>
        <p:blipFill>
          <a:blip r:embed="rId3" cstate="print"/>
          <a:srcRect/>
          <a:stretch>
            <a:fillRect/>
          </a:stretch>
        </p:blipFill>
        <p:spPr bwMode="auto">
          <a:xfrm>
            <a:off x="863600" y="1752600"/>
            <a:ext cx="75184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2"/>
          <p:cNvSpPr>
            <a:spLocks noGrp="1"/>
          </p:cNvSpPr>
          <p:nvPr>
            <p:ph type="title"/>
          </p:nvPr>
        </p:nvSpPr>
        <p:spPr>
          <a:xfrm>
            <a:off x="822325" y="365125"/>
            <a:ext cx="7521575" cy="1006475"/>
          </a:xfrm>
        </p:spPr>
        <p:txBody>
          <a:bodyPr/>
          <a:lstStyle/>
          <a:p>
            <a:r>
              <a:rPr lang="en-US" smtClean="0">
                <a:solidFill>
                  <a:srgbClr val="191919"/>
                </a:solidFill>
                <a:latin typeface="Arial" charset="0"/>
                <a:cs typeface="Arial" charset="0"/>
              </a:rPr>
              <a:t>Creating the Database and Its Structure: Adding a New Column to a Table</a:t>
            </a:r>
          </a:p>
        </p:txBody>
      </p:sp>
      <p:sp>
        <p:nvSpPr>
          <p:cNvPr id="50180" name="Footer Placeholder 4"/>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pic>
        <p:nvPicPr>
          <p:cNvPr id="32771" name="Picture 2"/>
          <p:cNvPicPr>
            <a:picLocks noChangeAspect="1" noChangeArrowheads="1"/>
          </p:cNvPicPr>
          <p:nvPr/>
        </p:nvPicPr>
        <p:blipFill>
          <a:blip r:embed="rId3" cstate="print"/>
          <a:srcRect/>
          <a:stretch>
            <a:fillRect/>
          </a:stretch>
        </p:blipFill>
        <p:spPr bwMode="auto">
          <a:xfrm>
            <a:off x="838200" y="1524000"/>
            <a:ext cx="73914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2"/>
          <p:cNvSpPr>
            <a:spLocks noGrp="1" noChangeArrowheads="1"/>
          </p:cNvSpPr>
          <p:nvPr>
            <p:ph type="title"/>
          </p:nvPr>
        </p:nvSpPr>
        <p:spPr>
          <a:xfrm>
            <a:off x="822325" y="365125"/>
            <a:ext cx="7521575" cy="1006475"/>
          </a:xfrm>
        </p:spPr>
        <p:txBody>
          <a:bodyPr/>
          <a:lstStyle/>
          <a:p>
            <a:r>
              <a:rPr lang="en-US" smtClean="0">
                <a:solidFill>
                  <a:srgbClr val="191919"/>
                </a:solidFill>
                <a:latin typeface="Arial" charset="0"/>
                <a:cs typeface="Arial" charset="0"/>
              </a:rPr>
              <a:t>Processing the Database</a:t>
            </a:r>
          </a:p>
        </p:txBody>
      </p:sp>
      <p:sp>
        <p:nvSpPr>
          <p:cNvPr id="51205" name="Footer Placeholder 4"/>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2" name="Content Placeholder 1"/>
          <p:cNvSpPr>
            <a:spLocks noGrp="1"/>
          </p:cNvSpPr>
          <p:nvPr>
            <p:ph idx="1"/>
          </p:nvPr>
        </p:nvSpPr>
        <p:spPr/>
        <p:txBody>
          <a:bodyPr>
            <a:normAutofit/>
          </a:bodyPr>
          <a:lstStyle/>
          <a:p>
            <a:pPr marL="0" indent="0">
              <a:buFont typeface="Arial" pitchFamily="34" charset="0"/>
              <a:buNone/>
              <a:defRPr/>
            </a:pPr>
            <a:r>
              <a:rPr lang="en-US" sz="3200" dirty="0">
                <a:solidFill>
                  <a:schemeClr val="bg2">
                    <a:lumMod val="10000"/>
                  </a:schemeClr>
                </a:solidFill>
              </a:rPr>
              <a:t>Four DBMS operations </a:t>
            </a:r>
          </a:p>
          <a:p>
            <a:pPr marL="738188" lvl="1" indent="-401638">
              <a:spcBef>
                <a:spcPts val="800"/>
              </a:spcBef>
              <a:buClrTx/>
              <a:buFont typeface="+mj-lt"/>
              <a:buAutoNum type="arabicPeriod"/>
              <a:defRPr/>
            </a:pPr>
            <a:r>
              <a:rPr lang="en-US" sz="3200" dirty="0" smtClean="0">
                <a:solidFill>
                  <a:schemeClr val="bg2">
                    <a:lumMod val="10000"/>
                  </a:schemeClr>
                </a:solidFill>
              </a:rPr>
              <a:t>Read</a:t>
            </a:r>
          </a:p>
          <a:p>
            <a:pPr marL="738188" lvl="1" indent="-401638">
              <a:spcBef>
                <a:spcPts val="800"/>
              </a:spcBef>
              <a:buClrTx/>
              <a:buFont typeface="+mj-lt"/>
              <a:buAutoNum type="arabicPeriod"/>
              <a:defRPr/>
            </a:pPr>
            <a:r>
              <a:rPr lang="en-US" sz="3200" dirty="0" smtClean="0">
                <a:solidFill>
                  <a:schemeClr val="bg2">
                    <a:lumMod val="10000"/>
                  </a:schemeClr>
                </a:solidFill>
              </a:rPr>
              <a:t>Insert</a:t>
            </a:r>
          </a:p>
          <a:p>
            <a:pPr marL="738188" lvl="1" indent="-401638">
              <a:spcBef>
                <a:spcPts val="800"/>
              </a:spcBef>
              <a:buClrTx/>
              <a:buFont typeface="+mj-lt"/>
              <a:buAutoNum type="arabicPeriod"/>
              <a:defRPr/>
            </a:pPr>
            <a:r>
              <a:rPr lang="en-US" sz="3200" dirty="0" smtClean="0">
                <a:solidFill>
                  <a:schemeClr val="bg2">
                    <a:lumMod val="10000"/>
                  </a:schemeClr>
                </a:solidFill>
              </a:rPr>
              <a:t>Modify</a:t>
            </a:r>
          </a:p>
          <a:p>
            <a:pPr marL="738188" lvl="1" indent="-401638">
              <a:spcBef>
                <a:spcPts val="800"/>
              </a:spcBef>
              <a:buClrTx/>
              <a:buFont typeface="+mj-lt"/>
              <a:buAutoNum type="arabicPeriod"/>
              <a:defRPr/>
            </a:pPr>
            <a:r>
              <a:rPr lang="en-US" sz="3200" dirty="0" smtClean="0">
                <a:solidFill>
                  <a:schemeClr val="bg2">
                    <a:lumMod val="10000"/>
                  </a:schemeClr>
                </a:solidFill>
              </a:rPr>
              <a:t>Delete </a:t>
            </a:r>
            <a:r>
              <a:rPr lang="en-US" sz="3200" dirty="0">
                <a:solidFill>
                  <a:schemeClr val="bg2">
                    <a:lumMod val="10000"/>
                  </a:schemeClr>
                </a:solidFill>
              </a:rPr>
              <a:t>data</a:t>
            </a:r>
          </a:p>
          <a:p>
            <a:pPr>
              <a:defRPr/>
            </a:pP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2"/>
          <p:cNvSpPr>
            <a:spLocks noGrp="1"/>
          </p:cNvSpPr>
          <p:nvPr>
            <p:ph type="title"/>
          </p:nvPr>
        </p:nvSpPr>
        <p:spPr>
          <a:xfrm>
            <a:off x="822325" y="365125"/>
            <a:ext cx="7521575" cy="1006475"/>
          </a:xfrm>
        </p:spPr>
        <p:txBody>
          <a:bodyPr/>
          <a:lstStyle/>
          <a:p>
            <a:r>
              <a:rPr lang="en-US" smtClean="0">
                <a:latin typeface="Arial" charset="0"/>
                <a:cs typeface="Arial" charset="0"/>
              </a:rPr>
              <a:t>Structured Query Language (SQL)</a:t>
            </a:r>
          </a:p>
        </p:txBody>
      </p:sp>
      <p:sp>
        <p:nvSpPr>
          <p:cNvPr id="52228" name="Footer Placeholder 4"/>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36867" name="Content Placeholder 1"/>
          <p:cNvSpPr>
            <a:spLocks noGrp="1"/>
          </p:cNvSpPr>
          <p:nvPr>
            <p:ph idx="1"/>
          </p:nvPr>
        </p:nvSpPr>
        <p:spPr>
          <a:xfrm>
            <a:off x="1524000" y="1806575"/>
            <a:ext cx="6819900" cy="2917825"/>
          </a:xfrm>
        </p:spPr>
        <p:txBody>
          <a:bodyPr/>
          <a:lstStyle/>
          <a:p>
            <a:pPr defTabSz="1333500">
              <a:lnSpc>
                <a:spcPct val="90000"/>
              </a:lnSpc>
              <a:spcAft>
                <a:spcPct val="35000"/>
              </a:spcAft>
              <a:buFont typeface="Arial" charset="0"/>
              <a:buChar char="•"/>
            </a:pPr>
            <a:r>
              <a:rPr lang="en-US" b="1" smtClean="0">
                <a:latin typeface="Arial" charset="0"/>
                <a:cs typeface="Arial" charset="0"/>
              </a:rPr>
              <a:t>SQL (</a:t>
            </a:r>
            <a:r>
              <a:rPr lang="en-US" smtClean="0">
                <a:latin typeface="Arial" charset="0"/>
                <a:cs typeface="Arial" charset="0"/>
              </a:rPr>
              <a:t>see-quell)</a:t>
            </a:r>
          </a:p>
          <a:p>
            <a:pPr lvl="1" defTabSz="1333500">
              <a:lnSpc>
                <a:spcPct val="90000"/>
              </a:lnSpc>
              <a:spcAft>
                <a:spcPct val="15000"/>
              </a:spcAft>
              <a:buClrTx/>
              <a:buFont typeface="Arial" charset="0"/>
              <a:buChar char="•"/>
            </a:pPr>
            <a:r>
              <a:rPr lang="en-US" smtClean="0">
                <a:latin typeface="Arial" charset="0"/>
                <a:cs typeface="Arial" charset="0"/>
              </a:rPr>
              <a:t>International standard </a:t>
            </a:r>
          </a:p>
          <a:p>
            <a:pPr lvl="1" defTabSz="1333500">
              <a:lnSpc>
                <a:spcPct val="90000"/>
              </a:lnSpc>
              <a:spcAft>
                <a:spcPct val="15000"/>
              </a:spcAft>
              <a:buClrTx/>
              <a:buFont typeface="Arial" charset="0"/>
              <a:buChar char="•"/>
            </a:pPr>
            <a:r>
              <a:rPr lang="en-US" smtClean="0">
                <a:latin typeface="Arial" charset="0"/>
                <a:cs typeface="Arial" charset="0"/>
              </a:rPr>
              <a:t>Used by most popular DBMS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822325" y="365125"/>
            <a:ext cx="7521575" cy="1006475"/>
          </a:xfrm>
        </p:spPr>
        <p:txBody>
          <a:bodyPr/>
          <a:lstStyle/>
          <a:p>
            <a:r>
              <a:rPr lang="en-US" smtClean="0">
                <a:latin typeface="Arial" charset="0"/>
                <a:cs typeface="Arial" charset="0"/>
              </a:rPr>
              <a:t>SQL Statement Inserts a  New Row</a:t>
            </a:r>
            <a:br>
              <a:rPr lang="en-US" smtClean="0">
                <a:latin typeface="Arial" charset="0"/>
                <a:cs typeface="Arial" charset="0"/>
              </a:rPr>
            </a:br>
            <a:r>
              <a:rPr lang="en-US" smtClean="0">
                <a:latin typeface="Arial" charset="0"/>
                <a:cs typeface="Arial" charset="0"/>
              </a:rPr>
              <a:t>Into Student Table</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
        <p:nvSpPr>
          <p:cNvPr id="3" name="Content Placeholder 2"/>
          <p:cNvSpPr>
            <a:spLocks noGrp="1"/>
          </p:cNvSpPr>
          <p:nvPr>
            <p:ph idx="1"/>
          </p:nvPr>
        </p:nvSpPr>
        <p:spPr>
          <a:xfrm>
            <a:off x="822325" y="1425575"/>
            <a:ext cx="7521575" cy="2841625"/>
          </a:xfrm>
        </p:spPr>
        <p:txBody>
          <a:bodyPr>
            <a:noAutofit/>
          </a:bodyPr>
          <a:lstStyle/>
          <a:p>
            <a:pPr>
              <a:defRPr/>
            </a:pPr>
            <a:endParaRPr lang="en-US" b="1" dirty="0"/>
          </a:p>
          <a:p>
            <a:pPr>
              <a:defRPr/>
            </a:pPr>
            <a:r>
              <a:rPr lang="en-US" b="1" dirty="0" smtClean="0"/>
              <a:t>INSERT </a:t>
            </a:r>
            <a:r>
              <a:rPr lang="en-US" b="1" dirty="0"/>
              <a:t>INTO</a:t>
            </a:r>
            <a:r>
              <a:rPr lang="en-US" dirty="0"/>
              <a:t> Student</a:t>
            </a:r>
          </a:p>
          <a:p>
            <a:pPr marL="355600" indent="0">
              <a:buFont typeface="Arial" pitchFamily="34" charset="0"/>
              <a:buNone/>
              <a:defRPr/>
            </a:pPr>
            <a:r>
              <a:rPr lang="en-US" dirty="0"/>
              <a:t>([Student Number], [Student Name], HW1, HW2, MidTerm)</a:t>
            </a:r>
          </a:p>
          <a:p>
            <a:pPr>
              <a:defRPr/>
            </a:pPr>
            <a:r>
              <a:rPr lang="sv-SE" b="1"/>
              <a:t>VALUES</a:t>
            </a:r>
            <a:r>
              <a:rPr lang="sv-SE"/>
              <a:t> (1000, ‘Franklin, Benjamin’, 90, 95, 100);</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2"/>
          <p:cNvSpPr>
            <a:spLocks noGrp="1"/>
          </p:cNvSpPr>
          <p:nvPr>
            <p:ph type="title"/>
          </p:nvPr>
        </p:nvSpPr>
        <p:spPr>
          <a:xfrm>
            <a:off x="822325" y="365125"/>
            <a:ext cx="7521575" cy="1006475"/>
          </a:xfrm>
        </p:spPr>
        <p:txBody>
          <a:bodyPr/>
          <a:lstStyle/>
          <a:p>
            <a:r>
              <a:rPr lang="en-US" smtClean="0">
                <a:latin typeface="Arial" charset="0"/>
                <a:cs typeface="Arial" charset="0"/>
              </a:rPr>
              <a:t>Summary of Database Administration Tasks</a:t>
            </a:r>
          </a:p>
        </p:txBody>
      </p:sp>
      <p:sp>
        <p:nvSpPr>
          <p:cNvPr id="54276" name="Footer Placeholder 4"/>
          <p:cNvSpPr>
            <a:spLocks noGrp="1"/>
          </p:cNvSpPr>
          <p:nvPr>
            <p:ph type="ftr" sz="quarter" idx="10"/>
          </p:nvPr>
        </p:nvSpPr>
        <p:spPr bwMode="auto">
          <a:ln>
            <a:miter lim="800000"/>
            <a:headEnd/>
            <a:tailEnd/>
          </a:ln>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pic>
        <p:nvPicPr>
          <p:cNvPr id="39939" name="Picture 2"/>
          <p:cNvPicPr>
            <a:picLocks noChangeAspect="1" noChangeArrowheads="1"/>
          </p:cNvPicPr>
          <p:nvPr/>
        </p:nvPicPr>
        <p:blipFill>
          <a:blip r:embed="rId3" cstate="print"/>
          <a:srcRect/>
          <a:stretch>
            <a:fillRect/>
          </a:stretch>
        </p:blipFill>
        <p:spPr bwMode="auto">
          <a:xfrm>
            <a:off x="800100" y="1447800"/>
            <a:ext cx="75057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2"/>
          <p:cNvSpPr>
            <a:spLocks noGrp="1"/>
          </p:cNvSpPr>
          <p:nvPr>
            <p:ph type="title"/>
          </p:nvPr>
        </p:nvSpPr>
        <p:spPr>
          <a:xfrm>
            <a:off x="822325" y="365125"/>
            <a:ext cx="7521575" cy="1006475"/>
          </a:xfrm>
        </p:spPr>
        <p:txBody>
          <a:bodyPr/>
          <a:lstStyle/>
          <a:p>
            <a:r>
              <a:rPr lang="en-US" smtClean="0">
                <a:latin typeface="Arial" charset="0"/>
                <a:cs typeface="Arial" charset="0"/>
              </a:rPr>
              <a:t>Summary of Database Administration Tasks (cont'd)</a:t>
            </a:r>
          </a:p>
        </p:txBody>
      </p:sp>
      <p:sp>
        <p:nvSpPr>
          <p:cNvPr id="54276" name="Footer Placeholder 4"/>
          <p:cNvSpPr>
            <a:spLocks noGrp="1"/>
          </p:cNvSpPr>
          <p:nvPr>
            <p:ph type="ftr" sz="quarter" idx="10"/>
          </p:nvPr>
        </p:nvSpPr>
        <p:spPr bwMode="auto">
          <a:ln>
            <a:miter lim="800000"/>
            <a:headEnd/>
            <a:tailEnd/>
          </a:ln>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pic>
        <p:nvPicPr>
          <p:cNvPr id="41987" name="Picture 2"/>
          <p:cNvPicPr>
            <a:picLocks noChangeAspect="1" noChangeArrowheads="1"/>
          </p:cNvPicPr>
          <p:nvPr/>
        </p:nvPicPr>
        <p:blipFill>
          <a:blip r:embed="rId3" cstate="print"/>
          <a:srcRect/>
          <a:stretch>
            <a:fillRect/>
          </a:stretch>
        </p:blipFill>
        <p:spPr bwMode="auto">
          <a:xfrm>
            <a:off x="838200" y="1524000"/>
            <a:ext cx="74676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822325" y="365125"/>
            <a:ext cx="7521575" cy="1006475"/>
          </a:xfrm>
        </p:spPr>
        <p:txBody>
          <a:bodyPr/>
          <a:lstStyle/>
          <a:p>
            <a:r>
              <a:rPr lang="en-US" smtClean="0">
                <a:latin typeface="Arial" charset="0"/>
                <a:cs typeface="Arial" charset="0"/>
              </a:rPr>
              <a:t>"No, Drew, You Don’t Know Anything About Report Writing.”</a:t>
            </a:r>
          </a:p>
        </p:txBody>
      </p:sp>
      <p:sp>
        <p:nvSpPr>
          <p:cNvPr id="30724" name="Footer Placeholder 4"/>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69634" name="Content Placeholder 1"/>
          <p:cNvSpPr>
            <a:spLocks noGrp="1"/>
          </p:cNvSpPr>
          <p:nvPr>
            <p:ph idx="1"/>
          </p:nvPr>
        </p:nvSpPr>
        <p:spPr>
          <a:xfrm>
            <a:off x="822325" y="1752600"/>
            <a:ext cx="7521575" cy="3276600"/>
          </a:xfrm>
        </p:spPr>
        <p:txBody>
          <a:bodyPr/>
          <a:lstStyle/>
          <a:p>
            <a:pPr marL="228600" indent="-228600">
              <a:buFont typeface="Arial" charset="0"/>
              <a:buChar char="•"/>
              <a:defRPr/>
            </a:pPr>
            <a:r>
              <a:rPr lang="en-US" dirty="0" smtClean="0"/>
              <a:t>GearUp needs </a:t>
            </a:r>
            <a:r>
              <a:rPr lang="en-US" dirty="0"/>
              <a:t>operating data </a:t>
            </a:r>
            <a:r>
              <a:rPr lang="en-US" dirty="0" smtClean="0"/>
              <a:t>to analyze for cost-cutting decisions</a:t>
            </a:r>
          </a:p>
          <a:p>
            <a:pPr marL="239713" indent="-239713">
              <a:defRPr/>
            </a:pPr>
            <a:r>
              <a:rPr lang="en-US" dirty="0"/>
              <a:t>N</a:t>
            </a:r>
            <a:r>
              <a:rPr lang="en-US" dirty="0" smtClean="0"/>
              <a:t>eed to extract and combine data from </a:t>
            </a:r>
            <a:r>
              <a:rPr lang="en-US" dirty="0"/>
              <a:t>customer </a:t>
            </a:r>
            <a:r>
              <a:rPr lang="en-US" dirty="0" smtClean="0"/>
              <a:t>order, shipping system, and </a:t>
            </a:r>
            <a:r>
              <a:rPr lang="en-US" dirty="0"/>
              <a:t>accounts </a:t>
            </a:r>
            <a:r>
              <a:rPr lang="en-US" dirty="0" smtClean="0"/>
              <a:t>payable systems</a:t>
            </a:r>
          </a:p>
          <a:p>
            <a:pPr marL="239713" indent="-239713">
              <a:defRPr/>
            </a:pPr>
            <a:r>
              <a:rPr lang="en-US" dirty="0" smtClean="0"/>
              <a:t>Will use Access to create reports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3" cstate="print"/>
          <a:srcRect/>
          <a:stretch>
            <a:fillRect/>
          </a:stretch>
        </p:blipFill>
        <p:spPr bwMode="auto">
          <a:xfrm>
            <a:off x="1143000" y="1524000"/>
            <a:ext cx="6781800" cy="3989388"/>
          </a:xfrm>
          <a:prstGeom prst="rect">
            <a:avLst/>
          </a:prstGeom>
          <a:noFill/>
          <a:ln w="9525">
            <a:noFill/>
            <a:miter lim="800000"/>
            <a:headEnd/>
            <a:tailEnd/>
          </a:ln>
        </p:spPr>
      </p:pic>
      <p:sp>
        <p:nvSpPr>
          <p:cNvPr id="44034" name="Title 2"/>
          <p:cNvSpPr>
            <a:spLocks noGrp="1"/>
          </p:cNvSpPr>
          <p:nvPr>
            <p:ph type="title"/>
          </p:nvPr>
        </p:nvSpPr>
        <p:spPr/>
        <p:txBody>
          <a:bodyPr/>
          <a:lstStyle/>
          <a:p>
            <a:pPr marL="801688" indent="-801688"/>
            <a:r>
              <a:rPr lang="en-US" smtClean="0">
                <a:latin typeface="Arial" charset="0"/>
                <a:cs typeface="Arial" charset="0"/>
              </a:rPr>
              <a:t>Q4:  How Do Database Applications Make Databases More Useful? </a:t>
            </a:r>
          </a:p>
        </p:txBody>
      </p:sp>
      <p:sp>
        <p:nvSpPr>
          <p:cNvPr id="58372" name="Footer Placeholder 4"/>
          <p:cNvSpPr>
            <a:spLocks noGrp="1"/>
          </p:cNvSpPr>
          <p:nvPr>
            <p:ph type="ftr" sz="quarter" idx="10"/>
          </p:nvPr>
        </p:nvSpPr>
        <p:spPr bwMode="auto">
          <a:ln>
            <a:miter lim="800000"/>
            <a:headEnd/>
            <a:tailEnd/>
          </a:ln>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44036" name="TextBox 1"/>
          <p:cNvSpPr txBox="1">
            <a:spLocks noChangeArrowheads="1"/>
          </p:cNvSpPr>
          <p:nvPr/>
        </p:nvSpPr>
        <p:spPr bwMode="auto">
          <a:xfrm>
            <a:off x="5257800" y="1752600"/>
            <a:ext cx="3124200" cy="954088"/>
          </a:xfrm>
          <a:prstGeom prst="rect">
            <a:avLst/>
          </a:prstGeom>
          <a:noFill/>
          <a:ln w="9525">
            <a:noFill/>
            <a:miter lim="800000"/>
            <a:headEnd/>
            <a:tailEnd/>
          </a:ln>
        </p:spPr>
        <p:txBody>
          <a:bodyPr>
            <a:spAutoFit/>
          </a:bodyPr>
          <a:lstStyle/>
          <a:p>
            <a:pPr algn="ctr"/>
            <a:r>
              <a:rPr lang="en-US" sz="2800" b="1"/>
              <a:t>Applications used at GearUp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2"/>
          <p:cNvSpPr>
            <a:spLocks noGrp="1"/>
          </p:cNvSpPr>
          <p:nvPr>
            <p:ph type="title"/>
          </p:nvPr>
        </p:nvSpPr>
        <p:spPr>
          <a:xfrm>
            <a:off x="822325" y="365125"/>
            <a:ext cx="7521575" cy="1006475"/>
          </a:xfrm>
        </p:spPr>
        <p:txBody>
          <a:bodyPr/>
          <a:lstStyle/>
          <a:p>
            <a:r>
              <a:rPr lang="en-US" smtClean="0">
                <a:latin typeface="Arial" charset="0"/>
                <a:cs typeface="Arial" charset="0"/>
              </a:rPr>
              <a:t>What Are Forms, Reports, and Queries?</a:t>
            </a:r>
          </a:p>
        </p:txBody>
      </p:sp>
      <p:sp>
        <p:nvSpPr>
          <p:cNvPr id="59398" name="Footer Placeholder 5"/>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pic>
        <p:nvPicPr>
          <p:cNvPr id="46083" name="Picture 3"/>
          <p:cNvPicPr>
            <a:picLocks noChangeAspect="1" noChangeArrowheads="1"/>
          </p:cNvPicPr>
          <p:nvPr/>
        </p:nvPicPr>
        <p:blipFill>
          <a:blip r:embed="rId3" cstate="print"/>
          <a:srcRect/>
          <a:stretch>
            <a:fillRect/>
          </a:stretch>
        </p:blipFill>
        <p:spPr bwMode="auto">
          <a:xfrm>
            <a:off x="781050" y="4114800"/>
            <a:ext cx="7372350" cy="1524000"/>
          </a:xfrm>
          <a:prstGeom prst="rect">
            <a:avLst/>
          </a:prstGeom>
          <a:noFill/>
          <a:ln w="9525">
            <a:noFill/>
            <a:miter lim="800000"/>
            <a:headEnd/>
            <a:tailEnd/>
          </a:ln>
        </p:spPr>
      </p:pic>
      <p:pic>
        <p:nvPicPr>
          <p:cNvPr id="46084" name="Picture 2"/>
          <p:cNvPicPr>
            <a:picLocks noChangeAspect="1" noChangeArrowheads="1"/>
          </p:cNvPicPr>
          <p:nvPr/>
        </p:nvPicPr>
        <p:blipFill>
          <a:blip r:embed="rId4" cstate="print"/>
          <a:srcRect/>
          <a:stretch>
            <a:fillRect/>
          </a:stretch>
        </p:blipFill>
        <p:spPr bwMode="auto">
          <a:xfrm>
            <a:off x="1014413" y="1476375"/>
            <a:ext cx="6734175" cy="1571625"/>
          </a:xfrm>
          <a:prstGeom prst="rect">
            <a:avLst/>
          </a:prstGeom>
          <a:noFill/>
          <a:ln w="9525">
            <a:noFill/>
            <a:miter lim="800000"/>
            <a:headEnd/>
            <a:tailEnd/>
          </a:ln>
        </p:spPr>
      </p:pic>
      <p:pic>
        <p:nvPicPr>
          <p:cNvPr id="46085" name="Picture 3"/>
          <p:cNvPicPr>
            <a:picLocks noChangeAspect="1" noChangeArrowheads="1"/>
          </p:cNvPicPr>
          <p:nvPr/>
        </p:nvPicPr>
        <p:blipFill>
          <a:blip r:embed="rId5" cstate="print"/>
          <a:srcRect/>
          <a:stretch>
            <a:fillRect/>
          </a:stretch>
        </p:blipFill>
        <p:spPr bwMode="auto">
          <a:xfrm>
            <a:off x="3200400" y="2649538"/>
            <a:ext cx="24384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p:cNvSpPr>
            <a:spLocks noGrp="1"/>
          </p:cNvSpPr>
          <p:nvPr>
            <p:ph type="title"/>
          </p:nvPr>
        </p:nvSpPr>
        <p:spPr>
          <a:xfrm>
            <a:off x="822325" y="365125"/>
            <a:ext cx="7521575" cy="1006475"/>
          </a:xfrm>
        </p:spPr>
        <p:txBody>
          <a:bodyPr/>
          <a:lstStyle/>
          <a:p>
            <a:r>
              <a:rPr lang="en-US" smtClean="0">
                <a:latin typeface="Arial" charset="0"/>
                <a:cs typeface="Arial" charset="0"/>
              </a:rPr>
              <a:t>Why Are Database Application Programs Needed?</a:t>
            </a:r>
          </a:p>
        </p:txBody>
      </p:sp>
      <p:sp>
        <p:nvSpPr>
          <p:cNvPr id="62467" name="Footer Placeholder 5"/>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48131" name="Content Placeholder 2"/>
          <p:cNvSpPr>
            <a:spLocks noGrp="1"/>
          </p:cNvSpPr>
          <p:nvPr>
            <p:ph idx="1"/>
          </p:nvPr>
        </p:nvSpPr>
        <p:spPr>
          <a:xfrm>
            <a:off x="762000" y="1981200"/>
            <a:ext cx="2530475" cy="2209800"/>
          </a:xfrm>
        </p:spPr>
        <p:txBody>
          <a:bodyPr/>
          <a:lstStyle/>
          <a:p>
            <a:pPr marL="241300" indent="-241300">
              <a:buFont typeface="Arial" charset="0"/>
              <a:buChar char="•"/>
            </a:pPr>
            <a:r>
              <a:rPr lang="en-US" sz="2400" smtClean="0">
                <a:latin typeface="Arial" charset="0"/>
                <a:cs typeface="Arial" charset="0"/>
              </a:rPr>
              <a:t>Process logic specific for a business need</a:t>
            </a:r>
          </a:p>
          <a:p>
            <a:pPr marL="241300" indent="-241300">
              <a:buFont typeface="Arial" charset="0"/>
              <a:buChar char="•"/>
            </a:pPr>
            <a:r>
              <a:rPr lang="en-US" sz="2400" smtClean="0">
                <a:latin typeface="Arial" charset="0"/>
                <a:cs typeface="Arial" charset="0"/>
              </a:rPr>
              <a:t>Processing via Internet</a:t>
            </a:r>
          </a:p>
        </p:txBody>
      </p:sp>
      <p:pic>
        <p:nvPicPr>
          <p:cNvPr id="48132" name="Picture 2"/>
          <p:cNvPicPr>
            <a:picLocks noChangeAspect="1" noChangeArrowheads="1"/>
          </p:cNvPicPr>
          <p:nvPr/>
        </p:nvPicPr>
        <p:blipFill>
          <a:blip r:embed="rId3" cstate="print"/>
          <a:srcRect/>
          <a:stretch>
            <a:fillRect/>
          </a:stretch>
        </p:blipFill>
        <p:spPr bwMode="auto">
          <a:xfrm>
            <a:off x="3124200" y="1447800"/>
            <a:ext cx="54102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2"/>
          <p:cNvSpPr>
            <a:spLocks noGrp="1"/>
          </p:cNvSpPr>
          <p:nvPr>
            <p:ph type="title"/>
          </p:nvPr>
        </p:nvSpPr>
        <p:spPr>
          <a:xfrm>
            <a:off x="822325" y="365125"/>
            <a:ext cx="7521575" cy="1106488"/>
          </a:xfrm>
        </p:spPr>
        <p:txBody>
          <a:bodyPr/>
          <a:lstStyle/>
          <a:p>
            <a:r>
              <a:rPr lang="en-US" smtClean="0">
                <a:latin typeface="Arial" charset="0"/>
                <a:cs typeface="Arial" charset="0"/>
              </a:rPr>
              <a:t>Multi-User Processing Lost-Update Problem</a:t>
            </a:r>
          </a:p>
        </p:txBody>
      </p:sp>
      <p:sp>
        <p:nvSpPr>
          <p:cNvPr id="63492" name="Footer Placeholder 4"/>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pic>
        <p:nvPicPr>
          <p:cNvPr id="50179" name="Picture 2"/>
          <p:cNvPicPr>
            <a:picLocks noChangeAspect="1" noChangeArrowheads="1"/>
          </p:cNvPicPr>
          <p:nvPr/>
        </p:nvPicPr>
        <p:blipFill>
          <a:blip r:embed="rId3" cstate="print"/>
          <a:srcRect/>
          <a:stretch>
            <a:fillRect/>
          </a:stretch>
        </p:blipFill>
        <p:spPr bwMode="auto">
          <a:xfrm>
            <a:off x="985838" y="1471613"/>
            <a:ext cx="7437437" cy="424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2"/>
          <p:cNvSpPr>
            <a:spLocks noGrp="1"/>
          </p:cNvSpPr>
          <p:nvPr>
            <p:ph type="title"/>
          </p:nvPr>
        </p:nvSpPr>
        <p:spPr>
          <a:xfrm>
            <a:off x="822325" y="365125"/>
            <a:ext cx="7521575" cy="1006475"/>
          </a:xfrm>
        </p:spPr>
        <p:txBody>
          <a:bodyPr/>
          <a:lstStyle/>
          <a:p>
            <a:r>
              <a:rPr lang="en-US" dirty="0" smtClean="0">
                <a:latin typeface="Arial" charset="0"/>
                <a:cs typeface="Arial" charset="0"/>
              </a:rPr>
              <a:t>Enterprise DBMS vs. Personal DBMS</a:t>
            </a:r>
          </a:p>
        </p:txBody>
      </p:sp>
      <p:sp>
        <p:nvSpPr>
          <p:cNvPr id="65539" name="Footer Placeholder 5"/>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2" name="Content Placeholder 1"/>
          <p:cNvSpPr>
            <a:spLocks noGrp="1"/>
          </p:cNvSpPr>
          <p:nvPr>
            <p:ph idx="1"/>
          </p:nvPr>
        </p:nvSpPr>
        <p:spPr>
          <a:xfrm>
            <a:off x="822325" y="1371600"/>
            <a:ext cx="7521575" cy="1066800"/>
          </a:xfrm>
        </p:spPr>
        <p:txBody>
          <a:bodyPr>
            <a:normAutofit/>
          </a:bodyPr>
          <a:lstStyle/>
          <a:p>
            <a:pPr marL="288925" indent="-288925">
              <a:defRPr/>
            </a:pPr>
            <a:r>
              <a:rPr lang="en-US" dirty="0" smtClean="0"/>
              <a:t>Personal DBMS for smaller databases used by 1 to 100 users.</a:t>
            </a:r>
          </a:p>
          <a:p>
            <a:pPr marL="457200" indent="-457200">
              <a:defRPr/>
            </a:pPr>
            <a:endParaRPr lang="en-US" dirty="0"/>
          </a:p>
        </p:txBody>
      </p:sp>
      <p:pic>
        <p:nvPicPr>
          <p:cNvPr id="52228" name="Picture 2"/>
          <p:cNvPicPr>
            <a:picLocks noChangeAspect="1" noChangeArrowheads="1"/>
          </p:cNvPicPr>
          <p:nvPr/>
        </p:nvPicPr>
        <p:blipFill>
          <a:blip r:embed="rId3" cstate="print"/>
          <a:srcRect/>
          <a:stretch>
            <a:fillRect/>
          </a:stretch>
        </p:blipFill>
        <p:spPr bwMode="auto">
          <a:xfrm>
            <a:off x="1131888" y="2586038"/>
            <a:ext cx="6716712" cy="2138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2"/>
          <p:cNvSpPr>
            <a:spLocks noGrp="1"/>
          </p:cNvSpPr>
          <p:nvPr>
            <p:ph type="title"/>
          </p:nvPr>
        </p:nvSpPr>
        <p:spPr>
          <a:xfrm>
            <a:off x="822325" y="365125"/>
            <a:ext cx="7521575" cy="1006475"/>
          </a:xfrm>
        </p:spPr>
        <p:txBody>
          <a:bodyPr/>
          <a:lstStyle/>
          <a:p>
            <a:pPr marL="682625" indent="-682625"/>
            <a:r>
              <a:rPr lang="en-US" smtClean="0">
                <a:latin typeface="Arial" charset="0"/>
                <a:cs typeface="Arial" charset="0"/>
              </a:rPr>
              <a:t>Q5: What is a NoSQL DBMS?</a:t>
            </a:r>
          </a:p>
        </p:txBody>
      </p:sp>
      <p:sp>
        <p:nvSpPr>
          <p:cNvPr id="66563" name="Footer Placeholder 5"/>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3" name="Content Placeholder 2"/>
          <p:cNvSpPr>
            <a:spLocks noGrp="1"/>
          </p:cNvSpPr>
          <p:nvPr>
            <p:ph idx="1"/>
          </p:nvPr>
        </p:nvSpPr>
        <p:spPr/>
        <p:txBody>
          <a:bodyPr>
            <a:normAutofit fontScale="92500" lnSpcReduction="10000"/>
          </a:bodyPr>
          <a:lstStyle/>
          <a:p>
            <a:pPr marL="0" indent="0">
              <a:buFont typeface="Arial" pitchFamily="34" charset="0"/>
              <a:buNone/>
              <a:defRPr/>
            </a:pPr>
            <a:r>
              <a:rPr lang="en-US" b="1" dirty="0" smtClean="0"/>
              <a:t>NOSQL DBMS</a:t>
            </a:r>
            <a:r>
              <a:rPr lang="en-US" dirty="0" smtClean="0"/>
              <a:t> (</a:t>
            </a:r>
            <a:r>
              <a:rPr lang="en-US" i="1" dirty="0"/>
              <a:t>NotRelational </a:t>
            </a:r>
            <a:r>
              <a:rPr lang="en-US" i="1" dirty="0" smtClean="0"/>
              <a:t>DBMS</a:t>
            </a:r>
            <a:endParaRPr lang="en-US" dirty="0" smtClean="0"/>
          </a:p>
          <a:p>
            <a:pPr marL="963613" lvl="2" indent="-274638">
              <a:defRPr/>
            </a:pPr>
            <a:r>
              <a:rPr lang="en-US" dirty="0" smtClean="0"/>
              <a:t>Supports </a:t>
            </a:r>
            <a:r>
              <a:rPr lang="en-US" dirty="0"/>
              <a:t>very high transaction rates </a:t>
            </a:r>
            <a:endParaRPr lang="en-US" dirty="0" smtClean="0"/>
          </a:p>
          <a:p>
            <a:pPr marL="963613" lvl="2" indent="-274638">
              <a:defRPr/>
            </a:pPr>
            <a:r>
              <a:rPr lang="en-US" dirty="0" smtClean="0"/>
              <a:t>Relatively </a:t>
            </a:r>
            <a:r>
              <a:rPr lang="en-US" dirty="0"/>
              <a:t>simple data </a:t>
            </a:r>
            <a:r>
              <a:rPr lang="en-US" dirty="0" smtClean="0"/>
              <a:t>structures</a:t>
            </a:r>
          </a:p>
          <a:p>
            <a:pPr marL="963613" lvl="2" indent="-274638">
              <a:defRPr/>
            </a:pPr>
            <a:r>
              <a:rPr lang="en-US" dirty="0" smtClean="0"/>
              <a:t>Replicated </a:t>
            </a:r>
            <a:r>
              <a:rPr lang="en-US" dirty="0"/>
              <a:t>on many servers in the </a:t>
            </a:r>
            <a:r>
              <a:rPr lang="en-US" b="1" i="1" dirty="0" smtClean="0"/>
              <a:t>cloud</a:t>
            </a:r>
          </a:p>
          <a:p>
            <a:pPr>
              <a:defRPr/>
            </a:pPr>
            <a:r>
              <a:rPr lang="en-US" dirty="0" smtClean="0"/>
              <a:t>Examples</a:t>
            </a:r>
          </a:p>
          <a:p>
            <a:pPr marL="968375" lvl="2" indent="-279400">
              <a:defRPr/>
            </a:pPr>
            <a:r>
              <a:rPr lang="en-US" b="1" dirty="0"/>
              <a:t>Dynamo </a:t>
            </a:r>
            <a:r>
              <a:rPr lang="en-US" dirty="0"/>
              <a:t>(Amazon)</a:t>
            </a:r>
          </a:p>
          <a:p>
            <a:pPr marL="968375" lvl="2" indent="-279400">
              <a:defRPr/>
            </a:pPr>
            <a:r>
              <a:rPr lang="en-US" b="1" dirty="0"/>
              <a:t>Bigtable</a:t>
            </a:r>
            <a:r>
              <a:rPr lang="en-US" dirty="0"/>
              <a:t> (Google)</a:t>
            </a:r>
          </a:p>
          <a:p>
            <a:pPr marL="968375" lvl="2" indent="-279400">
              <a:defRPr/>
            </a:pPr>
            <a:r>
              <a:rPr lang="en-US" b="1" dirty="0"/>
              <a:t>Cassandra</a:t>
            </a:r>
            <a:r>
              <a:rPr lang="en-US" dirty="0"/>
              <a:t> (Facebook)</a:t>
            </a:r>
          </a:p>
          <a:p>
            <a:pPr marL="279400" indent="-279400">
              <a:defRPr/>
            </a:pPr>
            <a:endParaRPr lang="en-US" b="1"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822325" y="365125"/>
            <a:ext cx="7521575" cy="1006475"/>
          </a:xfrm>
        </p:spPr>
        <p:txBody>
          <a:bodyPr/>
          <a:lstStyle/>
          <a:p>
            <a:r>
              <a:rPr lang="en-US" smtClean="0">
                <a:latin typeface="Arial" charset="0"/>
                <a:cs typeface="Arial" charset="0"/>
              </a:rPr>
              <a:t>Will NoSQL Replace Relational DBMS Products?</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
        <p:nvSpPr>
          <p:cNvPr id="56323" name="Content Placeholder 2"/>
          <p:cNvSpPr>
            <a:spLocks noGrp="1"/>
          </p:cNvSpPr>
          <p:nvPr>
            <p:ph idx="1"/>
          </p:nvPr>
        </p:nvSpPr>
        <p:spPr>
          <a:xfrm>
            <a:off x="822325" y="1600200"/>
            <a:ext cx="7521575" cy="3352800"/>
          </a:xfrm>
        </p:spPr>
        <p:txBody>
          <a:bodyPr/>
          <a:lstStyle/>
          <a:p>
            <a:pPr marL="228600" indent="-228600">
              <a:buFont typeface="Arial" charset="0"/>
              <a:buChar char="•"/>
            </a:pPr>
            <a:r>
              <a:rPr lang="en-US" dirty="0" smtClean="0">
                <a:latin typeface="Arial" charset="0"/>
                <a:cs typeface="Arial" charset="0"/>
              </a:rPr>
              <a:t>Conversion very expensive and disruptive</a:t>
            </a:r>
          </a:p>
          <a:p>
            <a:pPr marL="228600" indent="-228600">
              <a:buFont typeface="Arial" charset="0"/>
              <a:buChar char="•"/>
            </a:pPr>
            <a:r>
              <a:rPr lang="en-US" dirty="0" smtClean="0">
                <a:latin typeface="Arial" charset="0"/>
                <a:cs typeface="Arial" charset="0"/>
              </a:rPr>
              <a:t>Very technical, limited to those with a deep background in computer science</a:t>
            </a:r>
          </a:p>
          <a:p>
            <a:pPr marL="228600" indent="-228600">
              <a:buFont typeface="Arial" charset="0"/>
              <a:buChar char="•"/>
            </a:pPr>
            <a:r>
              <a:rPr lang="en-US" dirty="0" smtClean="0">
                <a:latin typeface="Arial" charset="0"/>
                <a:cs typeface="Arial" charset="0"/>
              </a:rPr>
              <a:t>Requires years of training to use</a:t>
            </a:r>
          </a:p>
          <a:p>
            <a:pPr marL="228600" indent="-228600">
              <a:buFont typeface="Arial" charset="0"/>
              <a:buChar char="•"/>
            </a:pPr>
            <a:r>
              <a:rPr lang="en-US" dirty="0" smtClean="0">
                <a:latin typeface="Arial" charset="0"/>
                <a:cs typeface="Arial" charset="0"/>
              </a:rPr>
              <a:t>Organization may choose </a:t>
            </a:r>
            <a:r>
              <a:rPr lang="en-US" dirty="0" err="1" smtClean="0">
                <a:latin typeface="Arial" charset="0"/>
                <a:cs typeface="Arial" charset="0"/>
              </a:rPr>
              <a:t>NoSQL</a:t>
            </a:r>
            <a:r>
              <a:rPr lang="en-US" dirty="0" smtClean="0">
                <a:latin typeface="Arial" charset="0"/>
                <a:cs typeface="Arial" charset="0"/>
              </a:rPr>
              <a:t> products for specialized applications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822325" y="365125"/>
            <a:ext cx="7521575" cy="1006475"/>
          </a:xfrm>
        </p:spPr>
        <p:txBody>
          <a:bodyPr/>
          <a:lstStyle/>
          <a:p>
            <a:r>
              <a:rPr lang="en-US" smtClean="0">
                <a:latin typeface="Arial" charset="0"/>
                <a:cs typeface="Arial" charset="0"/>
              </a:rPr>
              <a:t>NoSQL’s Impact on the DBMS Product Market</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57347" name="Content Placeholder 3"/>
          <p:cNvSpPr>
            <a:spLocks noGrp="1"/>
          </p:cNvSpPr>
          <p:nvPr>
            <p:ph idx="1"/>
          </p:nvPr>
        </p:nvSpPr>
        <p:spPr>
          <a:xfrm>
            <a:off x="822325" y="1425575"/>
            <a:ext cx="7521575" cy="3451225"/>
          </a:xfrm>
        </p:spPr>
        <p:txBody>
          <a:bodyPr/>
          <a:lstStyle/>
          <a:p>
            <a:pPr marL="285750" indent="-285750">
              <a:buFont typeface="Arial" charset="0"/>
              <a:buChar char="•"/>
            </a:pPr>
            <a:r>
              <a:rPr lang="en-US" smtClean="0">
                <a:latin typeface="Arial" charset="0"/>
                <a:cs typeface="Arial" charset="0"/>
              </a:rPr>
              <a:t>Database software market experienced viable new entrants</a:t>
            </a:r>
          </a:p>
          <a:p>
            <a:pPr marL="285750" indent="-285750">
              <a:buFont typeface="Arial" charset="0"/>
              <a:buChar char="•"/>
            </a:pPr>
            <a:r>
              <a:rPr lang="en-US" smtClean="0">
                <a:latin typeface="Arial" charset="0"/>
                <a:cs typeface="Arial" charset="0"/>
              </a:rPr>
              <a:t>More reliance on open source community</a:t>
            </a:r>
          </a:p>
          <a:p>
            <a:pPr marL="285750" indent="-285750">
              <a:buFont typeface="Arial" charset="0"/>
              <a:buChar char="•"/>
            </a:pPr>
            <a:r>
              <a:rPr lang="en-US" smtClean="0">
                <a:latin typeface="Arial" charset="0"/>
                <a:cs typeface="Arial" charset="0"/>
              </a:rPr>
              <a:t>Will DBMS vendors lose some of their market to NOSQL products and vendors? </a:t>
            </a:r>
          </a:p>
          <a:p>
            <a:pPr marL="285750" indent="-285750">
              <a:buFont typeface="Arial" charset="0"/>
              <a:buChar char="•"/>
            </a:pPr>
            <a:r>
              <a:rPr lang="en-US" smtClean="0">
                <a:latin typeface="Arial" charset="0"/>
                <a:cs typeface="Arial" charset="0"/>
              </a:rPr>
              <a:t>Will they become less of a seller of services supporting open source software?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822325" y="365125"/>
            <a:ext cx="7521575" cy="1006475"/>
          </a:xfrm>
        </p:spPr>
        <p:txBody>
          <a:bodyPr/>
          <a:lstStyle/>
          <a:p>
            <a:pPr marL="739775" indent="-739775"/>
            <a:r>
              <a:rPr lang="en-US" smtClean="0">
                <a:latin typeface="Arial" charset="0"/>
                <a:cs typeface="Arial" charset="0"/>
              </a:rPr>
              <a:t>Q6: How Does the Knowledge in this Chapter Help You?</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
        <p:nvSpPr>
          <p:cNvPr id="58371" name="Content Placeholder 2"/>
          <p:cNvSpPr>
            <a:spLocks noGrp="1"/>
          </p:cNvSpPr>
          <p:nvPr>
            <p:ph idx="1"/>
          </p:nvPr>
        </p:nvSpPr>
        <p:spPr>
          <a:xfrm>
            <a:off x="822325" y="1676400"/>
            <a:ext cx="7521575" cy="3352800"/>
          </a:xfrm>
        </p:spPr>
        <p:txBody>
          <a:bodyPr/>
          <a:lstStyle/>
          <a:p>
            <a:pPr marL="228600" indent="-228600">
              <a:buFont typeface="Arial" charset="0"/>
              <a:buChar char="•"/>
            </a:pPr>
            <a:r>
              <a:rPr lang="en-US" dirty="0" smtClean="0">
                <a:latin typeface="Arial" charset="0"/>
                <a:cs typeface="Arial" charset="0"/>
              </a:rPr>
              <a:t>Provides</a:t>
            </a:r>
          </a:p>
          <a:p>
            <a:pPr marL="617538" lvl="2" indent="-228600"/>
            <a:r>
              <a:rPr lang="en-US" dirty="0" smtClean="0">
                <a:latin typeface="Arial" charset="0"/>
                <a:cs typeface="Arial" charset="0"/>
              </a:rPr>
              <a:t>Some rudimentary knowledge of Access</a:t>
            </a:r>
          </a:p>
          <a:p>
            <a:pPr marL="617538" lvl="2" indent="-228600"/>
            <a:r>
              <a:rPr lang="en-US" dirty="0" smtClean="0">
                <a:latin typeface="Arial" charset="0"/>
                <a:cs typeface="Arial" charset="0"/>
              </a:rPr>
              <a:t>Awareness that it is common for end-users to receive extracts of operational data to create queries and reports</a:t>
            </a:r>
          </a:p>
          <a:p>
            <a:pPr marL="228600" indent="-228600">
              <a:buFont typeface="Arial" charset="0"/>
              <a:buChar char="•"/>
            </a:pPr>
            <a:r>
              <a:rPr lang="en-US" dirty="0" smtClean="0">
                <a:latin typeface="Arial" charset="0"/>
                <a:cs typeface="Arial" charset="0"/>
              </a:rPr>
              <a:t>Will help you in your career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AutoShape 2"/>
          <p:cNvSpPr>
            <a:spLocks noGrp="1" noChangeArrowheads="1"/>
          </p:cNvSpPr>
          <p:nvPr>
            <p:ph type="title"/>
          </p:nvPr>
        </p:nvSpPr>
        <p:spPr>
          <a:xfrm>
            <a:off x="822325" y="365125"/>
            <a:ext cx="7521575" cy="1006475"/>
          </a:xfrm>
        </p:spPr>
        <p:txBody>
          <a:bodyPr/>
          <a:lstStyle/>
          <a:p>
            <a:r>
              <a:rPr lang="en-US" smtClean="0">
                <a:solidFill>
                  <a:srgbClr val="191919"/>
                </a:solidFill>
                <a:latin typeface="Arial" charset="0"/>
                <a:cs typeface="Arial" charset="0"/>
              </a:rPr>
              <a:t>Ethics Guide: Nobody Said I Shouldn’t</a:t>
            </a:r>
          </a:p>
        </p:txBody>
      </p:sp>
      <p:sp>
        <p:nvSpPr>
          <p:cNvPr id="56325" name="Footer Placeholder 4"/>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60419" name="Content Placeholder 1"/>
          <p:cNvSpPr>
            <a:spLocks noGrp="1"/>
          </p:cNvSpPr>
          <p:nvPr>
            <p:ph idx="1"/>
          </p:nvPr>
        </p:nvSpPr>
        <p:spPr>
          <a:xfrm>
            <a:off x="822325" y="1425575"/>
            <a:ext cx="7521575" cy="3451225"/>
          </a:xfrm>
        </p:spPr>
        <p:txBody>
          <a:bodyPr/>
          <a:lstStyle/>
          <a:p>
            <a:pPr marL="457200" indent="-457200">
              <a:spcBef>
                <a:spcPts val="300"/>
              </a:spcBef>
              <a:buFont typeface="Franklin Gothic Medium" pitchFamily="34" charset="0"/>
              <a:buAutoNum type="arabicPeriod"/>
            </a:pPr>
            <a:r>
              <a:rPr lang="en-US" sz="2600" dirty="0" smtClean="0">
                <a:latin typeface="Arial" charset="0"/>
                <a:cs typeface="Arial" charset="0"/>
              </a:rPr>
              <a:t>Chris made copy of backup database, took it home</a:t>
            </a:r>
          </a:p>
          <a:p>
            <a:pPr marL="457200" indent="-457200">
              <a:spcBef>
                <a:spcPts val="300"/>
              </a:spcBef>
              <a:buFont typeface="Franklin Gothic Medium" pitchFamily="34" charset="0"/>
              <a:buAutoNum type="arabicPeriod"/>
            </a:pPr>
            <a:r>
              <a:rPr lang="en-US" sz="2600" dirty="0" smtClean="0">
                <a:latin typeface="Arial" charset="0"/>
                <a:cs typeface="Arial" charset="0"/>
              </a:rPr>
              <a:t>Queried </a:t>
            </a:r>
            <a:r>
              <a:rPr lang="en-US" sz="2600" dirty="0" err="1" smtClean="0">
                <a:latin typeface="Arial" charset="0"/>
                <a:cs typeface="Arial" charset="0"/>
              </a:rPr>
              <a:t>sysTables</a:t>
            </a:r>
            <a:r>
              <a:rPr lang="en-US" sz="2600" dirty="0" smtClean="0">
                <a:latin typeface="Arial" charset="0"/>
                <a:cs typeface="Arial" charset="0"/>
              </a:rPr>
              <a:t> to find table and field names  </a:t>
            </a:r>
          </a:p>
          <a:p>
            <a:pPr marL="457200" indent="-457200">
              <a:spcBef>
                <a:spcPts val="300"/>
              </a:spcBef>
              <a:buFont typeface="Franklin Gothic Medium" pitchFamily="34" charset="0"/>
              <a:buAutoNum type="arabicPeriod"/>
            </a:pPr>
            <a:r>
              <a:rPr lang="en-US" sz="2600" dirty="0" smtClean="0">
                <a:latin typeface="Arial" charset="0"/>
                <a:cs typeface="Arial" charset="0"/>
              </a:rPr>
              <a:t>Found data on orders, customers, salespeople</a:t>
            </a:r>
          </a:p>
          <a:p>
            <a:pPr marL="457200" indent="-457200">
              <a:spcBef>
                <a:spcPts val="300"/>
              </a:spcBef>
              <a:buFont typeface="Franklin Gothic Medium" pitchFamily="34" charset="0"/>
              <a:buAutoNum type="arabicPeriod"/>
            </a:pPr>
            <a:r>
              <a:rPr lang="en-US" sz="2600" dirty="0" smtClean="0">
                <a:latin typeface="Arial" charset="0"/>
                <a:cs typeface="Arial" charset="0"/>
              </a:rPr>
              <a:t>Discovered peculiar sales discounts</a:t>
            </a:r>
          </a:p>
          <a:p>
            <a:pPr marL="457200" indent="-457200">
              <a:spcBef>
                <a:spcPts val="300"/>
              </a:spcBef>
              <a:buFont typeface="Franklin Gothic Medium" pitchFamily="34" charset="0"/>
              <a:buAutoNum type="arabicPeriod"/>
            </a:pPr>
            <a:r>
              <a:rPr lang="en-US" sz="2600" dirty="0" smtClean="0">
                <a:latin typeface="Arial" charset="0"/>
                <a:cs typeface="Arial" charset="0"/>
              </a:rPr>
              <a:t>Mentioned it to Jason (the sales clerk)</a:t>
            </a:r>
          </a:p>
          <a:p>
            <a:pPr marL="457200" indent="-457200">
              <a:spcBef>
                <a:spcPts val="300"/>
              </a:spcBef>
              <a:buFont typeface="Franklin Gothic Medium" pitchFamily="34" charset="0"/>
              <a:buAutoNum type="arabicPeriod"/>
            </a:pPr>
            <a:r>
              <a:rPr lang="en-US" sz="2600" dirty="0" smtClean="0">
                <a:latin typeface="Arial" charset="0"/>
                <a:cs typeface="Arial" charset="0"/>
              </a:rPr>
              <a:t>Chris fired next business day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Study Questions</a:t>
            </a:r>
          </a:p>
        </p:txBody>
      </p:sp>
      <p:sp>
        <p:nvSpPr>
          <p:cNvPr id="32773" name="Footer Placeholder 15"/>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11267" name="Content Placeholder 1"/>
          <p:cNvSpPr>
            <a:spLocks noGrp="1"/>
          </p:cNvSpPr>
          <p:nvPr>
            <p:ph idx="1"/>
          </p:nvPr>
        </p:nvSpPr>
        <p:spPr>
          <a:xfrm>
            <a:off x="822325" y="1524000"/>
            <a:ext cx="7635875" cy="3352800"/>
          </a:xfrm>
        </p:spPr>
        <p:txBody>
          <a:bodyPr/>
          <a:lstStyle/>
          <a:p>
            <a:pPr marL="565150" indent="-565150">
              <a:buFont typeface="Arial" charset="0"/>
              <a:buNone/>
            </a:pPr>
            <a:r>
              <a:rPr lang="en-US" sz="2400" smtClean="0">
                <a:latin typeface="Arial" charset="0"/>
                <a:cs typeface="Arial" charset="0"/>
              </a:rPr>
              <a:t>Q1: What is the purpose of a database?</a:t>
            </a:r>
          </a:p>
          <a:p>
            <a:pPr marL="565150" indent="-565150">
              <a:buFont typeface="Arial" charset="0"/>
              <a:buNone/>
            </a:pPr>
            <a:r>
              <a:rPr lang="en-US" sz="2400" smtClean="0">
                <a:latin typeface="Arial" charset="0"/>
                <a:cs typeface="Arial" charset="0"/>
              </a:rPr>
              <a:t>Q2: What is a database?</a:t>
            </a:r>
          </a:p>
          <a:p>
            <a:pPr marL="565150" indent="-565150">
              <a:buFont typeface="Arial" charset="0"/>
              <a:buNone/>
            </a:pPr>
            <a:r>
              <a:rPr lang="en-US" sz="2400" smtClean="0">
                <a:latin typeface="Arial" charset="0"/>
                <a:cs typeface="Arial" charset="0"/>
              </a:rPr>
              <a:t>Q3: What is a database management system (DBMS)?</a:t>
            </a:r>
          </a:p>
          <a:p>
            <a:pPr marL="565150" indent="-565150">
              <a:buFont typeface="Arial" charset="0"/>
              <a:buNone/>
            </a:pPr>
            <a:r>
              <a:rPr lang="en-US" sz="2400" smtClean="0">
                <a:latin typeface="Arial" charset="0"/>
                <a:cs typeface="Arial" charset="0"/>
              </a:rPr>
              <a:t>Q4: How do database applications make databases more useful?</a:t>
            </a:r>
          </a:p>
          <a:p>
            <a:pPr marL="565150" indent="-565150">
              <a:buFont typeface="Arial" charset="0"/>
              <a:buNone/>
            </a:pPr>
            <a:r>
              <a:rPr lang="en-US" sz="2400" smtClean="0">
                <a:latin typeface="Arial" charset="0"/>
                <a:cs typeface="Arial" charset="0"/>
              </a:rPr>
              <a:t>Q5: What is a NoSQL DBMS?</a:t>
            </a:r>
          </a:p>
          <a:p>
            <a:pPr marL="565150" indent="-565150">
              <a:buFont typeface="Arial" charset="0"/>
              <a:buNone/>
            </a:pPr>
            <a:r>
              <a:rPr lang="en-US" sz="2400" smtClean="0">
                <a:latin typeface="Arial" charset="0"/>
                <a:cs typeface="Arial" charset="0"/>
              </a:rPr>
              <a:t>Q6: How does the knowledge in this chapter help you?</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2"/>
          <p:cNvSpPr>
            <a:spLocks noGrp="1"/>
          </p:cNvSpPr>
          <p:nvPr>
            <p:ph type="title"/>
          </p:nvPr>
        </p:nvSpPr>
        <p:spPr>
          <a:xfrm>
            <a:off x="822325" y="365125"/>
            <a:ext cx="7521575" cy="1006475"/>
          </a:xfrm>
        </p:spPr>
        <p:txBody>
          <a:bodyPr/>
          <a:lstStyle/>
          <a:p>
            <a:r>
              <a:rPr lang="en-US" smtClean="0">
                <a:solidFill>
                  <a:srgbClr val="191919"/>
                </a:solidFill>
                <a:latin typeface="Arial" charset="0"/>
                <a:cs typeface="Arial" charset="0"/>
              </a:rPr>
              <a:t>Ethics Guide: Nobody Said I Shouldn’t (cont’d)</a:t>
            </a:r>
          </a:p>
        </p:txBody>
      </p:sp>
      <p:sp>
        <p:nvSpPr>
          <p:cNvPr id="113669"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64515" name="Content Placeholder 1"/>
          <p:cNvSpPr>
            <a:spLocks noGrp="1"/>
          </p:cNvSpPr>
          <p:nvPr>
            <p:ph idx="1"/>
          </p:nvPr>
        </p:nvSpPr>
        <p:spPr>
          <a:xfrm>
            <a:off x="685800" y="1447800"/>
            <a:ext cx="7848600" cy="3657600"/>
          </a:xfrm>
        </p:spPr>
        <p:txBody>
          <a:bodyPr/>
          <a:lstStyle/>
          <a:p>
            <a:pPr marL="239713" indent="-239713">
              <a:buFont typeface="Arial" charset="0"/>
              <a:buChar char="•"/>
            </a:pPr>
            <a:r>
              <a:rPr lang="en-US" sz="2600" dirty="0" smtClean="0">
                <a:latin typeface="Franklin Gothic Medium" pitchFamily="34" charset="0"/>
                <a:cs typeface="Arial" charset="0"/>
              </a:rPr>
              <a:t>Where did Chris go wrong?</a:t>
            </a:r>
          </a:p>
          <a:p>
            <a:pPr marL="239713" indent="-239713">
              <a:buFont typeface="Arial" charset="0"/>
              <a:buChar char="•"/>
            </a:pPr>
            <a:r>
              <a:rPr lang="en-US" sz="2600" dirty="0" smtClean="0">
                <a:latin typeface="Franklin Gothic Medium" pitchFamily="34" charset="0"/>
                <a:cs typeface="Arial" charset="0"/>
              </a:rPr>
              <a:t>Was it illegal, unethical, or okay for Chris to copy the database and take it home?</a:t>
            </a:r>
          </a:p>
          <a:p>
            <a:pPr marL="239713" indent="-239713">
              <a:buFont typeface="Arial" charset="0"/>
              <a:buChar char="•"/>
            </a:pPr>
            <a:r>
              <a:rPr lang="en-US" sz="2600" dirty="0" smtClean="0">
                <a:latin typeface="Franklin Gothic Medium" pitchFamily="34" charset="0"/>
                <a:cs typeface="Arial" charset="0"/>
              </a:rPr>
              <a:t>How could Chris have handled his discovery of the anomaly and protected himself?</a:t>
            </a:r>
          </a:p>
          <a:p>
            <a:pPr marL="239713" indent="-239713">
              <a:buFont typeface="Arial" charset="0"/>
              <a:buChar char="•"/>
            </a:pPr>
            <a:r>
              <a:rPr lang="en-US" sz="2600" dirty="0" smtClean="0">
                <a:latin typeface="Franklin Gothic Medium" pitchFamily="34" charset="0"/>
                <a:cs typeface="Arial" charset="0"/>
              </a:rPr>
              <a:t>Does Chris have any legal recourse over being fired?</a:t>
            </a:r>
          </a:p>
          <a:p>
            <a:pPr marL="239713" indent="-239713">
              <a:buFont typeface="Arial" charset="0"/>
              <a:buChar char="•"/>
            </a:pPr>
            <a:r>
              <a:rPr lang="en-US" sz="2600" dirty="0" smtClean="0">
                <a:latin typeface="Franklin Gothic Medium" pitchFamily="34" charset="0"/>
                <a:cs typeface="Arial" charset="0"/>
              </a:rPr>
              <a:t>How can a business protect its databases from unauthorized use or duplication?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AutoShape 2"/>
          <p:cNvSpPr>
            <a:spLocks noGrp="1" noChangeArrowheads="1"/>
          </p:cNvSpPr>
          <p:nvPr>
            <p:ph type="title"/>
          </p:nvPr>
        </p:nvSpPr>
        <p:spPr>
          <a:xfrm>
            <a:off x="822325" y="365125"/>
            <a:ext cx="7521575" cy="1006475"/>
          </a:xfrm>
        </p:spPr>
        <p:txBody>
          <a:bodyPr/>
          <a:lstStyle/>
          <a:p>
            <a:pPr marL="1371600" indent="-1371600"/>
            <a:r>
              <a:rPr lang="en-US" sz="3400" smtClean="0">
                <a:solidFill>
                  <a:srgbClr val="000510"/>
                </a:solidFill>
                <a:latin typeface="Arial" charset="0"/>
                <a:cs typeface="Arial" charset="0"/>
              </a:rPr>
              <a:t>Guide: No, Thanks, I’ll Use a Spreadsheet</a:t>
            </a:r>
          </a:p>
        </p:txBody>
      </p:sp>
      <p:sp>
        <p:nvSpPr>
          <p:cNvPr id="90117" name="Footer Placeholder 4"/>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2" name="Content Placeholder 1"/>
          <p:cNvSpPr>
            <a:spLocks noGrp="1"/>
          </p:cNvSpPr>
          <p:nvPr>
            <p:ph idx="1"/>
          </p:nvPr>
        </p:nvSpPr>
        <p:spPr/>
        <p:txBody>
          <a:bodyPr>
            <a:normAutofit lnSpcReduction="10000"/>
          </a:bodyPr>
          <a:lstStyle/>
          <a:p>
            <a:pPr marL="288925" indent="-288925">
              <a:defRPr/>
            </a:pPr>
            <a:r>
              <a:rPr lang="en-US" dirty="0">
                <a:solidFill>
                  <a:schemeClr val="bg2">
                    <a:lumMod val="10000"/>
                  </a:schemeClr>
                </a:solidFill>
              </a:rPr>
              <a:t>Databases take time to build</a:t>
            </a:r>
          </a:p>
          <a:p>
            <a:pPr marL="288925" indent="-288925">
              <a:defRPr/>
            </a:pPr>
            <a:r>
              <a:rPr lang="en-US" dirty="0">
                <a:solidFill>
                  <a:schemeClr val="bg2">
                    <a:lumMod val="10000"/>
                  </a:schemeClr>
                </a:solidFill>
              </a:rPr>
              <a:t>Complicated to operate</a:t>
            </a:r>
          </a:p>
          <a:p>
            <a:pPr marL="288925" indent="-288925">
              <a:defRPr/>
            </a:pPr>
            <a:r>
              <a:rPr lang="en-US" dirty="0">
                <a:solidFill>
                  <a:schemeClr val="bg2">
                    <a:lumMod val="10000"/>
                  </a:schemeClr>
                </a:solidFill>
              </a:rPr>
              <a:t>Need IS people to create </a:t>
            </a:r>
            <a:r>
              <a:rPr lang="en-US" dirty="0" smtClean="0">
                <a:solidFill>
                  <a:schemeClr val="bg2">
                    <a:lumMod val="10000"/>
                  </a:schemeClr>
                </a:solidFill>
              </a:rPr>
              <a:t>and </a:t>
            </a:r>
            <a:r>
              <a:rPr lang="en-US" dirty="0">
                <a:solidFill>
                  <a:schemeClr val="bg2">
                    <a:lumMod val="10000"/>
                  </a:schemeClr>
                </a:solidFill>
              </a:rPr>
              <a:t>keep </a:t>
            </a:r>
            <a:r>
              <a:rPr lang="en-US" dirty="0" smtClean="0">
                <a:solidFill>
                  <a:schemeClr val="bg2">
                    <a:lumMod val="10000"/>
                  </a:schemeClr>
                </a:solidFill>
              </a:rPr>
              <a:t>them </a:t>
            </a:r>
            <a:r>
              <a:rPr lang="en-US" dirty="0">
                <a:solidFill>
                  <a:schemeClr val="bg2">
                    <a:lumMod val="10000"/>
                  </a:schemeClr>
                </a:solidFill>
              </a:rPr>
              <a:t>running</a:t>
            </a:r>
          </a:p>
          <a:p>
            <a:pPr marL="288925" indent="-288925">
              <a:defRPr/>
            </a:pPr>
            <a:r>
              <a:rPr lang="en-US" dirty="0" smtClean="0">
                <a:solidFill>
                  <a:schemeClr val="bg2">
                    <a:lumMod val="10000"/>
                  </a:schemeClr>
                </a:solidFill>
              </a:rPr>
              <a:t>Salesman doesn’t want to share data</a:t>
            </a:r>
            <a:endParaRPr lang="en-US" dirty="0">
              <a:solidFill>
                <a:schemeClr val="bg2">
                  <a:lumMod val="10000"/>
                </a:schemeClr>
              </a:solidFill>
            </a:endParaRPr>
          </a:p>
          <a:p>
            <a:pPr marL="288925" indent="-288925">
              <a:defRPr/>
            </a:pPr>
            <a:r>
              <a:rPr lang="en-US" dirty="0">
                <a:solidFill>
                  <a:schemeClr val="bg2">
                    <a:lumMod val="10000"/>
                  </a:schemeClr>
                </a:solidFill>
              </a:rPr>
              <a:t>Spreadsheets </a:t>
            </a:r>
            <a:r>
              <a:rPr lang="en-US" dirty="0" smtClean="0">
                <a:solidFill>
                  <a:schemeClr val="bg2">
                    <a:lumMod val="10000"/>
                  </a:schemeClr>
                </a:solidFill>
              </a:rPr>
              <a:t>sometimes </a:t>
            </a:r>
            <a:r>
              <a:rPr lang="en-US" dirty="0">
                <a:solidFill>
                  <a:schemeClr val="bg2">
                    <a:lumMod val="10000"/>
                  </a:schemeClr>
                </a:solidFill>
              </a:rPr>
              <a:t>better </a:t>
            </a:r>
            <a:r>
              <a:rPr lang="en-US" dirty="0" smtClean="0">
                <a:solidFill>
                  <a:schemeClr val="bg2">
                    <a:lumMod val="10000"/>
                  </a:schemeClr>
                </a:solidFill>
              </a:rPr>
              <a:t>option, especially if data needs are simple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325" y="365125"/>
            <a:ext cx="7521575" cy="1006475"/>
          </a:xfrm>
        </p:spPr>
        <p:txBody>
          <a:bodyPr/>
          <a:lstStyle/>
          <a:p>
            <a:pPr>
              <a:defRPr/>
            </a:pPr>
            <a:r>
              <a:rPr lang="en-US" cap="all" dirty="0" smtClean="0"/>
              <a:t>A</a:t>
            </a:r>
            <a:r>
              <a:rPr lang="en-US" dirty="0" smtClean="0"/>
              <a:t>ctive</a:t>
            </a:r>
            <a:r>
              <a:rPr lang="en-US" cap="all" dirty="0" smtClean="0"/>
              <a:t> R</a:t>
            </a:r>
            <a:r>
              <a:rPr lang="en-US" dirty="0" smtClean="0"/>
              <a:t>eview</a:t>
            </a:r>
            <a:endParaRPr lang="en-US" cap="all" dirty="0"/>
          </a:p>
        </p:txBody>
      </p:sp>
      <p:sp>
        <p:nvSpPr>
          <p:cNvPr id="94211" name="Footer Placeholder 4"/>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16" name="Content Placeholder 1"/>
          <p:cNvSpPr>
            <a:spLocks noGrp="1"/>
          </p:cNvSpPr>
          <p:nvPr>
            <p:ph idx="1"/>
          </p:nvPr>
        </p:nvSpPr>
        <p:spPr>
          <a:xfrm>
            <a:off x="822325" y="1524000"/>
            <a:ext cx="7635875" cy="3200400"/>
          </a:xfrm>
        </p:spPr>
        <p:txBody>
          <a:bodyPr>
            <a:normAutofit/>
          </a:bodyPr>
          <a:lstStyle/>
          <a:p>
            <a:pPr marL="0" indent="0">
              <a:buFont typeface="Arial" pitchFamily="34" charset="0"/>
              <a:buNone/>
              <a:defRPr/>
            </a:pPr>
            <a:r>
              <a:rPr lang="en-US" sz="2400" dirty="0"/>
              <a:t>Q1: What is the purpose of a database?</a:t>
            </a:r>
          </a:p>
          <a:p>
            <a:pPr marL="0" indent="0">
              <a:buFont typeface="Arial" pitchFamily="34" charset="0"/>
              <a:buNone/>
              <a:defRPr/>
            </a:pPr>
            <a:r>
              <a:rPr lang="en-US" sz="2400" dirty="0"/>
              <a:t>Q2: What is a database?</a:t>
            </a:r>
          </a:p>
          <a:p>
            <a:pPr marL="0" indent="0">
              <a:buFont typeface="Arial" pitchFamily="34" charset="0"/>
              <a:buNone/>
              <a:defRPr/>
            </a:pPr>
            <a:r>
              <a:rPr lang="en-US" sz="2400" dirty="0"/>
              <a:t>Q3: What is a database management system (DBMS)?</a:t>
            </a:r>
          </a:p>
          <a:p>
            <a:pPr marL="565150" indent="-565150">
              <a:buFont typeface="Arial" pitchFamily="34" charset="0"/>
              <a:buNone/>
              <a:defRPr/>
            </a:pPr>
            <a:r>
              <a:rPr lang="en-US" sz="2400" dirty="0"/>
              <a:t>Q4: How do database applications make databases more useful?</a:t>
            </a:r>
          </a:p>
          <a:p>
            <a:pPr marL="0" indent="0">
              <a:buFont typeface="Arial" pitchFamily="34" charset="0"/>
              <a:buNone/>
              <a:defRPr/>
            </a:pPr>
            <a:r>
              <a:rPr lang="en-US" sz="2400" dirty="0"/>
              <a:t>Q5: What is a NoSQL DBMS?</a:t>
            </a:r>
          </a:p>
          <a:p>
            <a:pPr marL="0" indent="0">
              <a:buFont typeface="Arial" pitchFamily="34" charset="0"/>
              <a:buNone/>
              <a:defRPr/>
            </a:pPr>
            <a:r>
              <a:rPr lang="en-US" sz="2400" dirty="0"/>
              <a:t>Q6: How does the knowledge in this chapter help you</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2"/>
          <p:cNvSpPr>
            <a:spLocks noGrp="1"/>
          </p:cNvSpPr>
          <p:nvPr>
            <p:ph type="title"/>
          </p:nvPr>
        </p:nvSpPr>
        <p:spPr>
          <a:xfrm>
            <a:off x="822325" y="365125"/>
            <a:ext cx="7521575" cy="1006475"/>
          </a:xfrm>
        </p:spPr>
        <p:txBody>
          <a:bodyPr/>
          <a:lstStyle/>
          <a:p>
            <a:r>
              <a:rPr lang="en-US" smtClean="0">
                <a:latin typeface="Arial" charset="0"/>
                <a:cs typeface="Arial" charset="0"/>
              </a:rPr>
              <a:t>Case Study 5: Fail Away with Dynamo, Bigtable, and Cassandra</a:t>
            </a:r>
          </a:p>
        </p:txBody>
      </p:sp>
      <p:sp>
        <p:nvSpPr>
          <p:cNvPr id="95236" name="Footer Placeholder 4"/>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2" name="Content Placeholder 1"/>
          <p:cNvSpPr>
            <a:spLocks noGrp="1"/>
          </p:cNvSpPr>
          <p:nvPr>
            <p:ph idx="1"/>
          </p:nvPr>
        </p:nvSpPr>
        <p:spPr/>
        <p:txBody>
          <a:bodyPr>
            <a:normAutofit fontScale="85000" lnSpcReduction="10000"/>
          </a:bodyPr>
          <a:lstStyle/>
          <a:p>
            <a:pPr marL="231775" indent="-231775">
              <a:defRPr/>
            </a:pPr>
            <a:r>
              <a:rPr lang="en-US" dirty="0" smtClean="0"/>
              <a:t>Current </a:t>
            </a:r>
            <a:r>
              <a:rPr lang="en-US" dirty="0"/>
              <a:t>relational DBMS products </a:t>
            </a:r>
            <a:r>
              <a:rPr lang="en-US" dirty="0" smtClean="0"/>
              <a:t>not </a:t>
            </a:r>
            <a:r>
              <a:rPr lang="en-US" dirty="0"/>
              <a:t>designed </a:t>
            </a:r>
            <a:r>
              <a:rPr lang="en-US" dirty="0" smtClean="0"/>
              <a:t>for large, multi-server systems</a:t>
            </a:r>
          </a:p>
          <a:p>
            <a:pPr marL="231775" indent="-231775">
              <a:defRPr/>
            </a:pPr>
            <a:r>
              <a:rPr lang="en-US" dirty="0"/>
              <a:t>NoSQL databases </a:t>
            </a:r>
            <a:r>
              <a:rPr lang="en-US" b="1" dirty="0" smtClean="0"/>
              <a:t>– </a:t>
            </a:r>
            <a:r>
              <a:rPr lang="en-US" dirty="0" smtClean="0"/>
              <a:t>Dynamo, Bigtable, Cassandra</a:t>
            </a:r>
          </a:p>
          <a:p>
            <a:pPr marL="231775" indent="-231775">
              <a:defRPr/>
            </a:pPr>
            <a:r>
              <a:rPr lang="en-US" dirty="0" smtClean="0"/>
              <a:t>Amazon: Dynamo</a:t>
            </a:r>
          </a:p>
          <a:p>
            <a:pPr marL="231775" indent="-231775">
              <a:defRPr/>
            </a:pPr>
            <a:r>
              <a:rPr lang="en-US" dirty="0" smtClean="0"/>
              <a:t>Google: Bigtable processes </a:t>
            </a:r>
            <a:r>
              <a:rPr lang="en-US" dirty="0"/>
              <a:t>petabytes of data on </a:t>
            </a:r>
            <a:r>
              <a:rPr lang="en-US" dirty="0" smtClean="0"/>
              <a:t>hundreds of </a:t>
            </a:r>
            <a:r>
              <a:rPr lang="en-US" dirty="0"/>
              <a:t>thousands of </a:t>
            </a:r>
            <a:r>
              <a:rPr lang="en-US" dirty="0" smtClean="0"/>
              <a:t>servers</a:t>
            </a:r>
          </a:p>
          <a:p>
            <a:pPr marL="231775" indent="-231775">
              <a:defRPr/>
            </a:pPr>
            <a:r>
              <a:rPr lang="en-US" dirty="0" smtClean="0"/>
              <a:t>Both designed to be elastic</a:t>
            </a:r>
          </a:p>
          <a:p>
            <a:pPr marL="231775" indent="-231775">
              <a:defRPr/>
            </a:pPr>
            <a:r>
              <a:rPr lang="en-US" dirty="0" smtClean="0"/>
              <a:t>Cassandra used </a:t>
            </a:r>
            <a:r>
              <a:rPr lang="en-US" dirty="0"/>
              <a:t>by Facebook, Twitter, Digg, </a:t>
            </a:r>
            <a:r>
              <a:rPr lang="en-US" dirty="0" smtClean="0"/>
              <a:t>Reddit</a:t>
            </a:r>
            <a:endParaRPr lang="en-US" dirty="0"/>
          </a:p>
          <a:p>
            <a:pPr>
              <a:defRPr/>
            </a:pPr>
            <a:endParaRPr lang="en-US" dirty="0" smtClean="0"/>
          </a:p>
          <a:p>
            <a:pPr>
              <a:defRPr/>
            </a:pPr>
            <a:endParaRPr lang="en-US" dirty="0"/>
          </a:p>
          <a:p>
            <a:pPr>
              <a:defRPr/>
            </a:pPr>
            <a:endParaRPr lang="en-US" dirty="0"/>
          </a:p>
          <a:p>
            <a:pPr>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AutoShape 2"/>
          <p:cNvSpPr>
            <a:spLocks noGrp="1" noChangeArrowheads="1"/>
          </p:cNvSpPr>
          <p:nvPr>
            <p:ph type="title"/>
          </p:nvPr>
        </p:nvSpPr>
        <p:spPr>
          <a:xfrm>
            <a:off x="822325" y="365125"/>
            <a:ext cx="7521575" cy="1006475"/>
          </a:xfrm>
        </p:spPr>
        <p:txBody>
          <a:bodyPr/>
          <a:lstStyle/>
          <a:p>
            <a:pPr marL="800100" indent="-800100"/>
            <a:r>
              <a:rPr lang="en-US" smtClean="0">
                <a:solidFill>
                  <a:srgbClr val="191919"/>
                </a:solidFill>
                <a:latin typeface="Arial" charset="0"/>
                <a:cs typeface="Arial" charset="0"/>
              </a:rPr>
              <a:t>Q1: What Is the Purpose of a Database?</a:t>
            </a:r>
          </a:p>
        </p:txBody>
      </p:sp>
      <p:sp>
        <p:nvSpPr>
          <p:cNvPr id="33797" name="Footer Placeholder 4"/>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sp>
        <p:nvSpPr>
          <p:cNvPr id="13315" name="Content Placeholder 1"/>
          <p:cNvSpPr>
            <a:spLocks noGrp="1"/>
          </p:cNvSpPr>
          <p:nvPr>
            <p:ph idx="1"/>
          </p:nvPr>
        </p:nvSpPr>
        <p:spPr>
          <a:xfrm>
            <a:off x="822325" y="1676400"/>
            <a:ext cx="7521575" cy="2590800"/>
          </a:xfrm>
        </p:spPr>
        <p:txBody>
          <a:bodyPr/>
          <a:lstStyle/>
          <a:p>
            <a:pPr marL="457200" indent="-457200">
              <a:lnSpc>
                <a:spcPct val="90000"/>
              </a:lnSpc>
              <a:buFont typeface="Arial" charset="0"/>
              <a:buChar char="•"/>
            </a:pPr>
            <a:r>
              <a:rPr lang="en-US" dirty="0" smtClean="0">
                <a:latin typeface="Arial" charset="0"/>
                <a:cs typeface="Arial" charset="0"/>
              </a:rPr>
              <a:t>Organize and keep track of things</a:t>
            </a:r>
          </a:p>
          <a:p>
            <a:pPr marL="457200" indent="-457200">
              <a:lnSpc>
                <a:spcPct val="90000"/>
              </a:lnSpc>
              <a:buFont typeface="Arial" charset="0"/>
              <a:buChar char="•"/>
            </a:pPr>
            <a:r>
              <a:rPr lang="en-US" dirty="0" smtClean="0">
                <a:solidFill>
                  <a:srgbClr val="231E02"/>
                </a:solidFill>
                <a:latin typeface="Arial" charset="0"/>
                <a:cs typeface="Arial" charset="0"/>
              </a:rPr>
              <a:t>Keep track of multiple themes</a:t>
            </a:r>
          </a:p>
          <a:p>
            <a:pPr marL="457200" indent="-457200">
              <a:lnSpc>
                <a:spcPct val="90000"/>
              </a:lnSpc>
              <a:buFont typeface="Arial" charset="0"/>
              <a:buChar char="•"/>
            </a:pPr>
            <a:r>
              <a:rPr lang="en-US" dirty="0" smtClean="0">
                <a:latin typeface="Arial" charset="0"/>
                <a:cs typeface="Arial" charset="0"/>
              </a:rPr>
              <a:t>General rule: </a:t>
            </a:r>
          </a:p>
          <a:p>
            <a:pPr marL="971550" lvl="1" indent="-457200">
              <a:lnSpc>
                <a:spcPct val="90000"/>
              </a:lnSpc>
              <a:buClrTx/>
              <a:buFont typeface="Wingdings" pitchFamily="2" charset="2"/>
              <a:buChar char="Ø"/>
            </a:pPr>
            <a:r>
              <a:rPr lang="en-US" dirty="0" smtClean="0">
                <a:latin typeface="Arial" charset="0"/>
                <a:cs typeface="Arial" charset="0"/>
              </a:rPr>
              <a:t>Single theme store in a spreadsheet</a:t>
            </a:r>
          </a:p>
          <a:p>
            <a:pPr marL="971550" lvl="1" indent="-457200">
              <a:lnSpc>
                <a:spcPct val="90000"/>
              </a:lnSpc>
              <a:buClrTx/>
              <a:buFont typeface="Wingdings" pitchFamily="2" charset="2"/>
              <a:buChar char="Ø"/>
            </a:pPr>
            <a:r>
              <a:rPr lang="en-US" dirty="0" smtClean="0">
                <a:latin typeface="Arial" charset="0"/>
                <a:cs typeface="Arial" charset="0"/>
              </a:rPr>
              <a:t>Multiple themes require a database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822325" y="365125"/>
            <a:ext cx="7521575" cy="1076325"/>
          </a:xfrm>
        </p:spPr>
        <p:txBody>
          <a:bodyPr/>
          <a:lstStyle/>
          <a:p>
            <a:r>
              <a:rPr lang="en-US" smtClean="0">
                <a:latin typeface="Arial" charset="0"/>
                <a:cs typeface="Arial" charset="0"/>
              </a:rPr>
              <a:t>A List of Student Grades Presented in a Spreadsheet – Single Theme</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pic>
        <p:nvPicPr>
          <p:cNvPr id="15363" name="Picture 2"/>
          <p:cNvPicPr>
            <a:picLocks noChangeAspect="1" noChangeArrowheads="1"/>
          </p:cNvPicPr>
          <p:nvPr/>
        </p:nvPicPr>
        <p:blipFill>
          <a:blip r:embed="rId3" cstate="print"/>
          <a:srcRect/>
          <a:stretch>
            <a:fillRect/>
          </a:stretch>
        </p:blipFill>
        <p:spPr bwMode="auto">
          <a:xfrm>
            <a:off x="838200" y="1606550"/>
            <a:ext cx="7543800" cy="398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p:cNvSpPr>
            <a:spLocks noGrp="1"/>
          </p:cNvSpPr>
          <p:nvPr>
            <p:ph type="title"/>
          </p:nvPr>
        </p:nvSpPr>
        <p:spPr/>
        <p:txBody>
          <a:bodyPr/>
          <a:lstStyle/>
          <a:p>
            <a:r>
              <a:rPr lang="en-US" smtClean="0">
                <a:latin typeface="Arial" charset="0"/>
                <a:cs typeface="Arial" charset="0"/>
              </a:rPr>
              <a:t>Student Data Form With Multiple Themes</a:t>
            </a:r>
          </a:p>
        </p:txBody>
      </p:sp>
      <p:sp>
        <p:nvSpPr>
          <p:cNvPr id="35843" name="Footer Placeholder 4"/>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pic>
        <p:nvPicPr>
          <p:cNvPr id="17411" name="Picture 2"/>
          <p:cNvPicPr>
            <a:picLocks noChangeAspect="1" noChangeArrowheads="1"/>
          </p:cNvPicPr>
          <p:nvPr/>
        </p:nvPicPr>
        <p:blipFill>
          <a:blip r:embed="rId3" cstate="print"/>
          <a:srcRect/>
          <a:stretch>
            <a:fillRect/>
          </a:stretch>
        </p:blipFill>
        <p:spPr bwMode="auto">
          <a:xfrm>
            <a:off x="914400" y="1524000"/>
            <a:ext cx="7391400" cy="421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2"/>
          <p:cNvSpPr>
            <a:spLocks noGrp="1" noChangeArrowheads="1"/>
          </p:cNvSpPr>
          <p:nvPr>
            <p:ph type="title"/>
          </p:nvPr>
        </p:nvSpPr>
        <p:spPr/>
        <p:txBody>
          <a:bodyPr/>
          <a:lstStyle/>
          <a:p>
            <a:r>
              <a:rPr lang="en-US" smtClean="0">
                <a:solidFill>
                  <a:srgbClr val="191919"/>
                </a:solidFill>
                <a:latin typeface="Arial" charset="0"/>
                <a:cs typeface="Arial" charset="0"/>
              </a:rPr>
              <a:t>Q2: What Is a Database? </a:t>
            </a:r>
          </a:p>
        </p:txBody>
      </p:sp>
      <p:sp>
        <p:nvSpPr>
          <p:cNvPr id="37893" name="Footer Placeholder 4"/>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pic>
        <p:nvPicPr>
          <p:cNvPr id="19459" name="Picture 2"/>
          <p:cNvPicPr>
            <a:picLocks noChangeAspect="1" noChangeArrowheads="1"/>
          </p:cNvPicPr>
          <p:nvPr/>
        </p:nvPicPr>
        <p:blipFill>
          <a:blip r:embed="rId3" cstate="print"/>
          <a:srcRect/>
          <a:stretch>
            <a:fillRect/>
          </a:stretch>
        </p:blipFill>
        <p:spPr bwMode="auto">
          <a:xfrm>
            <a:off x="1143000" y="1484313"/>
            <a:ext cx="6934200" cy="4002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4"/>
          <p:cNvSpPr>
            <a:spLocks noGrp="1"/>
          </p:cNvSpPr>
          <p:nvPr>
            <p:ph type="title"/>
          </p:nvPr>
        </p:nvSpPr>
        <p:spPr/>
        <p:txBody>
          <a:bodyPr/>
          <a:lstStyle/>
          <a:p>
            <a:r>
              <a:rPr lang="en-US" smtClean="0">
                <a:latin typeface="Arial" charset="0"/>
                <a:cs typeface="Arial" charset="0"/>
              </a:rPr>
              <a:t>Hierarchy of Data Elements</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pic>
        <p:nvPicPr>
          <p:cNvPr id="21507" name="Picture 2"/>
          <p:cNvPicPr>
            <a:picLocks noChangeAspect="1" noChangeArrowheads="1"/>
          </p:cNvPicPr>
          <p:nvPr/>
        </p:nvPicPr>
        <p:blipFill>
          <a:blip r:embed="rId2" cstate="print"/>
          <a:srcRect/>
          <a:stretch>
            <a:fillRect/>
          </a:stretch>
        </p:blipFill>
        <p:spPr bwMode="auto">
          <a:xfrm>
            <a:off x="1219200" y="1473200"/>
            <a:ext cx="6705600" cy="370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a:xfrm>
            <a:off x="822325" y="365125"/>
            <a:ext cx="7521575" cy="1006475"/>
          </a:xfrm>
        </p:spPr>
        <p:txBody>
          <a:bodyPr/>
          <a:lstStyle/>
          <a:p>
            <a:r>
              <a:rPr lang="en-US" smtClean="0">
                <a:latin typeface="Arial" charset="0"/>
                <a:cs typeface="Arial" charset="0"/>
              </a:rPr>
              <a:t>Components of a Database</a:t>
            </a:r>
          </a:p>
        </p:txBody>
      </p:sp>
      <p:sp>
        <p:nvSpPr>
          <p:cNvPr id="39940" name="Footer Placeholder 5"/>
          <p:cNvSpPr>
            <a:spLocks noGrp="1"/>
          </p:cNvSpPr>
          <p:nvPr>
            <p:ph type="ftr" sz="quarter" idx="10"/>
          </p:nvPr>
        </p:nvSpPr>
        <p:spPr bwMode="auto">
          <a:ln>
            <a:miter lim="800000"/>
            <a:headEnd/>
            <a:tailEnd/>
          </a:ln>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latin typeface="Franklin Gothic Medium" pitchFamily="34" charset="0"/>
              </a:rPr>
              <a:t>Copyright © 2014 Pearson Education, Inc. Publishing as Prentice Hall</a:t>
            </a:r>
          </a:p>
        </p:txBody>
      </p:sp>
      <p:pic>
        <p:nvPicPr>
          <p:cNvPr id="22531" name="Picture 2"/>
          <p:cNvPicPr>
            <a:picLocks noChangeAspect="1" noChangeArrowheads="1"/>
          </p:cNvPicPr>
          <p:nvPr/>
        </p:nvPicPr>
        <p:blipFill>
          <a:blip r:embed="rId3" cstate="print"/>
          <a:srcRect/>
          <a:stretch>
            <a:fillRect/>
          </a:stretch>
        </p:blipFill>
        <p:spPr bwMode="auto">
          <a:xfrm>
            <a:off x="1752600" y="1817688"/>
            <a:ext cx="5181600" cy="2960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 val="38c13194c9df4b4e341df175e6d9d7f27b8c7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EMIS4E</Template>
  <TotalTime>3754</TotalTime>
  <Words>2920</Words>
  <Application>Microsoft Office PowerPoint</Application>
  <PresentationFormat>On-screen Show (4:3)</PresentationFormat>
  <Paragraphs>228</Paragraphs>
  <Slides>34</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Courier New</vt:lpstr>
      <vt:lpstr>Franklin Gothic Book</vt:lpstr>
      <vt:lpstr>Franklin Gothic Medium</vt:lpstr>
      <vt:lpstr>Helvetica</vt:lpstr>
      <vt:lpstr>Verdana</vt:lpstr>
      <vt:lpstr>Wingdings</vt:lpstr>
      <vt:lpstr>EMIS4E</vt:lpstr>
      <vt:lpstr>Chapter 5</vt:lpstr>
      <vt:lpstr>"No, Drew, You Don’t Know Anything About Report Writing.”</vt:lpstr>
      <vt:lpstr>Study Questions</vt:lpstr>
      <vt:lpstr>Q1: What Is the Purpose of a Database?</vt:lpstr>
      <vt:lpstr>A List of Student Grades Presented in a Spreadsheet – Single Theme</vt:lpstr>
      <vt:lpstr>Student Data Form With Multiple Themes</vt:lpstr>
      <vt:lpstr>Q2: What Is a Database? </vt:lpstr>
      <vt:lpstr>Hierarchy of Data Elements</vt:lpstr>
      <vt:lpstr>Components of a Database</vt:lpstr>
      <vt:lpstr>Example of Relationships Among Rows?</vt:lpstr>
      <vt:lpstr>Metadata: Data that Describes Data</vt:lpstr>
      <vt:lpstr>Experiencing MIS InClass Exercise 5: How Much Is a Database Worth?</vt:lpstr>
      <vt:lpstr>Q3: What Is a Database Management System (DBMS)?</vt:lpstr>
      <vt:lpstr>Creating the Database and Its Structure: Adding a New Column to a Table</vt:lpstr>
      <vt:lpstr>Processing the Database</vt:lpstr>
      <vt:lpstr>Structured Query Language (SQL)</vt:lpstr>
      <vt:lpstr>SQL Statement Inserts a  New Row Into Student Table</vt:lpstr>
      <vt:lpstr>Summary of Database Administration Tasks</vt:lpstr>
      <vt:lpstr>Summary of Database Administration Tasks (cont'd)</vt:lpstr>
      <vt:lpstr>Q4:  How Do Database Applications Make Databases More Useful? </vt:lpstr>
      <vt:lpstr>What Are Forms, Reports, and Queries?</vt:lpstr>
      <vt:lpstr>Why Are Database Application Programs Needed?</vt:lpstr>
      <vt:lpstr>Multi-User Processing Lost-Update Problem</vt:lpstr>
      <vt:lpstr>Enterprise DBMS vs. Personal DBMS</vt:lpstr>
      <vt:lpstr>Q5: What is a NoSQL DBMS?</vt:lpstr>
      <vt:lpstr>Will NoSQL Replace Relational DBMS Products?</vt:lpstr>
      <vt:lpstr>NoSQL’s Impact on the DBMS Product Market</vt:lpstr>
      <vt:lpstr>Q6: How Does the Knowledge in this Chapter Help You?</vt:lpstr>
      <vt:lpstr>Ethics Guide: Nobody Said I Shouldn’t</vt:lpstr>
      <vt:lpstr>Ethics Guide: Nobody Said I Shouldn’t (cont’d)</vt:lpstr>
      <vt:lpstr>Guide: No, Thanks, I’ll Use a Spreadsheet</vt:lpstr>
      <vt:lpstr>Active Review</vt:lpstr>
      <vt:lpstr>Case Study 5: Fail Away with Dynamo, Bigtable, and Cassandra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Experiencing MIS 4e Chapter 5</dc:title>
  <dc:creator>Loy, Steve</dc:creator>
  <cp:lastModifiedBy>Schmidt, Buffie</cp:lastModifiedBy>
  <cp:revision>120</cp:revision>
  <cp:lastPrinted>2011-10-25T02:17:45Z</cp:lastPrinted>
  <dcterms:created xsi:type="dcterms:W3CDTF">2008-01-21T13:07:17Z</dcterms:created>
  <dcterms:modified xsi:type="dcterms:W3CDTF">2013-05-13T20:29:09Z</dcterms:modified>
</cp:coreProperties>
</file>