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91347" r:id="rId1"/>
  </p:sldMasterIdLst>
  <p:notesMasterIdLst>
    <p:notesMasterId r:id="rId41"/>
  </p:notesMasterIdLst>
  <p:handoutMasterIdLst>
    <p:handoutMasterId r:id="rId42"/>
  </p:handoutMasterIdLst>
  <p:sldIdLst>
    <p:sldId id="256" r:id="rId2"/>
    <p:sldId id="324" r:id="rId3"/>
    <p:sldId id="257" r:id="rId4"/>
    <p:sldId id="260" r:id="rId5"/>
    <p:sldId id="262" r:id="rId6"/>
    <p:sldId id="309" r:id="rId7"/>
    <p:sldId id="303" r:id="rId8"/>
    <p:sldId id="329" r:id="rId9"/>
    <p:sldId id="330" r:id="rId10"/>
    <p:sldId id="331" r:id="rId11"/>
    <p:sldId id="332" r:id="rId12"/>
    <p:sldId id="333" r:id="rId13"/>
    <p:sldId id="310" r:id="rId14"/>
    <p:sldId id="270" r:id="rId15"/>
    <p:sldId id="271" r:id="rId16"/>
    <p:sldId id="349" r:id="rId17"/>
    <p:sldId id="336" r:id="rId18"/>
    <p:sldId id="337" r:id="rId19"/>
    <p:sldId id="335" r:id="rId20"/>
    <p:sldId id="338" r:id="rId21"/>
    <p:sldId id="350" r:id="rId22"/>
    <p:sldId id="283" r:id="rId23"/>
    <p:sldId id="351" r:id="rId24"/>
    <p:sldId id="340" r:id="rId25"/>
    <p:sldId id="341" r:id="rId26"/>
    <p:sldId id="342" r:id="rId27"/>
    <p:sldId id="315" r:id="rId28"/>
    <p:sldId id="312" r:id="rId29"/>
    <p:sldId id="343" r:id="rId30"/>
    <p:sldId id="325" r:id="rId31"/>
    <p:sldId id="347" r:id="rId32"/>
    <p:sldId id="348" r:id="rId33"/>
    <p:sldId id="344" r:id="rId34"/>
    <p:sldId id="292" r:id="rId35"/>
    <p:sldId id="326" r:id="rId36"/>
    <p:sldId id="346" r:id="rId37"/>
    <p:sldId id="345" r:id="rId38"/>
    <p:sldId id="322" r:id="rId39"/>
    <p:sldId id="352" r:id="rId40"/>
  </p:sldIdLst>
  <p:sldSz cx="9144000" cy="6858000" type="screen4x3"/>
  <p:notesSz cx="6858000" cy="9144000"/>
  <p:custDataLst>
    <p:tags r:id="rId4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510"/>
    <a:srgbClr val="FFE593"/>
    <a:srgbClr val="99FF66"/>
    <a:srgbClr val="FFEBAB"/>
    <a:srgbClr val="0066FF"/>
    <a:srgbClr val="D6FFC1"/>
    <a:srgbClr val="CCFF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38" autoAdjust="0"/>
    <p:restoredTop sz="72485" autoAdjust="0"/>
  </p:normalViewPr>
  <p:slideViewPr>
    <p:cSldViewPr>
      <p:cViewPr varScale="1">
        <p:scale>
          <a:sx n="79" d="100"/>
          <a:sy n="79" d="100"/>
        </p:scale>
        <p:origin x="123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880"/>
    </p:cViewPr>
  </p:sorterViewPr>
  <p:notesViewPr>
    <p:cSldViewPr>
      <p:cViewPr varScale="1">
        <p:scale>
          <a:sx n="53" d="100"/>
          <a:sy n="53" d="100"/>
        </p:scale>
        <p:origin x="-184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dirty="0">
                <a:latin typeface="Arial"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cs typeface="+mn-cs"/>
              </a:defRPr>
            </a:lvl1pPr>
          </a:lstStyle>
          <a:p>
            <a:pPr>
              <a:defRPr/>
            </a:pPr>
            <a:fld id="{F166F0E9-5AD4-4BBB-BDFF-CAFA10828AD1}" type="datetimeFigureOut">
              <a:rPr lang="en-US"/>
              <a:pPr>
                <a:defRPr/>
              </a:pPr>
              <a:t>5/13/2013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dirty="0">
                <a:latin typeface="Arial" charset="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Arial" charset="0"/>
                <a:cs typeface="+mn-cs"/>
              </a:defRPr>
            </a:lvl1pPr>
          </a:lstStyle>
          <a:p>
            <a:pPr>
              <a:defRPr/>
            </a:pPr>
            <a:fld id="{D6D939AA-DBEF-4044-8AFC-CB074F464BC3}" type="slidenum">
              <a:rPr lang="en-US"/>
              <a:pPr>
                <a:defRPr/>
              </a:pPr>
              <a:t>‹#›</a:t>
            </a:fld>
            <a:endParaRPr lang="en-US" dirty="0"/>
          </a:p>
        </p:txBody>
      </p:sp>
    </p:spTree>
    <p:extLst>
      <p:ext uri="{BB962C8B-B14F-4D97-AF65-F5344CB8AC3E}">
        <p14:creationId xmlns:p14="http://schemas.microsoft.com/office/powerpoint/2010/main" val="2497159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Arial" charset="0"/>
                <a:cs typeface="+mn-cs"/>
              </a:defRPr>
            </a:lvl1pPr>
          </a:lstStyle>
          <a:p>
            <a:pPr>
              <a:defRPr/>
            </a:pPr>
            <a:endParaRPr lang="en-US"/>
          </a:p>
        </p:txBody>
      </p:sp>
      <p:sp>
        <p:nvSpPr>
          <p:cNvPr id="583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Arial" charset="0"/>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Arial" charset="0"/>
                <a:cs typeface="+mn-cs"/>
              </a:defRPr>
            </a:lvl1pPr>
          </a:lstStyle>
          <a:p>
            <a:pPr>
              <a:defRPr/>
            </a:pPr>
            <a:endParaRPr lang="en-US"/>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0652418F-B8CF-4E6A-8439-D6202A361CAF}" type="slidenum">
              <a:rPr lang="en-US"/>
              <a:pPr>
                <a:defRPr/>
              </a:pPr>
              <a:t>‹#›</a:t>
            </a:fld>
            <a:endParaRPr lang="en-US" dirty="0"/>
          </a:p>
        </p:txBody>
      </p:sp>
    </p:spTree>
    <p:extLst>
      <p:ext uri="{BB962C8B-B14F-4D97-AF65-F5344CB8AC3E}">
        <p14:creationId xmlns:p14="http://schemas.microsoft.com/office/powerpoint/2010/main" val="2955432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0E674418-7B55-486E-92E2-4219CF6F6E1F}" type="slidenum">
              <a:rPr lang="en-US" smtClean="0"/>
              <a:pPr>
                <a:defRPr/>
              </a:pPr>
              <a:t>1</a:t>
            </a:fld>
            <a:endParaRPr lang="en-US" dirty="0" smtClean="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62574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en-US" smtClean="0">
                <a:latin typeface="Helvetica" pitchFamily="34" charset="0"/>
              </a:rPr>
              <a:t>Users employ </a:t>
            </a:r>
            <a:r>
              <a:rPr lang="en-US" b="1" smtClean="0">
                <a:latin typeface="Helvetica" pitchFamily="34" charset="0"/>
              </a:rPr>
              <a:t>client </a:t>
            </a:r>
            <a:r>
              <a:rPr lang="en-US" smtClean="0">
                <a:latin typeface="Helvetica" pitchFamily="34" charset="0"/>
              </a:rPr>
              <a:t>computers for word processing, spreadsheets, database access, etc. Most client computers have software that enables connecting to a network or Internet.</a:t>
            </a:r>
          </a:p>
        </p:txBody>
      </p:sp>
    </p:spTree>
    <p:extLst>
      <p:ext uri="{BB962C8B-B14F-4D97-AF65-F5344CB8AC3E}">
        <p14:creationId xmlns:p14="http://schemas.microsoft.com/office/powerpoint/2010/main" val="3674351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extLst/>
        </p:spPr>
        <p:txBody>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hangingPunct="1">
              <a:defRPr/>
            </a:pPr>
            <a:fld id="{919CEDFB-1626-4B19-B1A7-6BE6A0ED8099}" type="slidenum">
              <a:rPr lang="en-US" smtClean="0"/>
              <a:pPr eaLnBrk="1" hangingPunct="1">
                <a:defRPr/>
              </a:pPr>
              <a:t>12</a:t>
            </a:fld>
            <a:endParaRPr lang="en-US" dirty="0" smtClean="0"/>
          </a:p>
        </p:txBody>
      </p:sp>
      <p:sp>
        <p:nvSpPr>
          <p:cNvPr id="29698"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ln/>
          <a:extLst/>
        </p:spPr>
        <p:txBody>
          <a:bodyPr/>
          <a:lstStyle/>
          <a:p>
            <a:pPr>
              <a:spcBef>
                <a:spcPts val="189"/>
              </a:spcBef>
              <a:buFont typeface="Arial" pitchFamily="34" charset="0"/>
              <a:buNone/>
              <a:defRPr/>
            </a:pPr>
            <a:r>
              <a:rPr lang="en-US" sz="1100" b="1" dirty="0">
                <a:latin typeface="Helvetica" pitchFamily="34" charset="0"/>
              </a:rPr>
              <a:t>Servers</a:t>
            </a:r>
            <a:r>
              <a:rPr lang="en-US" sz="1100" dirty="0">
                <a:latin typeface="Helvetica" pitchFamily="34" charset="0"/>
              </a:rPr>
              <a:t> </a:t>
            </a:r>
            <a:r>
              <a:rPr lang="en-US" sz="1100" dirty="0" smtClean="0">
                <a:latin typeface="Helvetica" pitchFamily="34" charset="0"/>
              </a:rPr>
              <a:t>provide services, </a:t>
            </a:r>
            <a:r>
              <a:rPr lang="en-US" sz="1100" dirty="0">
                <a:latin typeface="Helvetica" pitchFamily="34" charset="0"/>
              </a:rPr>
              <a:t>such as email, Web sites, large and shared databases, and some provide all of these </a:t>
            </a:r>
            <a:r>
              <a:rPr lang="en-US" sz="1100" dirty="0" smtClean="0">
                <a:latin typeface="Helvetica" pitchFamily="34" charset="0"/>
              </a:rPr>
              <a:t>functions.</a:t>
            </a:r>
            <a:endParaRPr lang="en-US" sz="1100" dirty="0">
              <a:latin typeface="Helvetica" pitchFamily="34" charset="0"/>
            </a:endParaRPr>
          </a:p>
          <a:p>
            <a:pPr marL="162175" indent="-162175">
              <a:spcBef>
                <a:spcPts val="189"/>
              </a:spcBef>
              <a:buFont typeface="Arial" pitchFamily="34" charset="0"/>
              <a:buChar char="•"/>
              <a:defRPr/>
            </a:pPr>
            <a:r>
              <a:rPr lang="en-US" dirty="0" smtClean="0">
                <a:latin typeface="Helvetica" pitchFamily="34" charset="0"/>
              </a:rPr>
              <a:t>Must be fast, have multiple CPUs, lots of main memory (at least 4GB), and very large disks (often a terabyte or more). </a:t>
            </a:r>
          </a:p>
          <a:p>
            <a:pPr marL="162175" indent="-162175">
              <a:spcBef>
                <a:spcPts val="189"/>
              </a:spcBef>
              <a:buFont typeface="Arial" pitchFamily="34" charset="0"/>
              <a:buChar char="•"/>
              <a:defRPr/>
            </a:pPr>
            <a:r>
              <a:rPr lang="en-US" dirty="0" smtClean="0">
                <a:latin typeface="Helvetica" pitchFamily="34" charset="0"/>
              </a:rPr>
              <a:t>Increasingly, server infrastructure delivered as a service in </a:t>
            </a:r>
            <a:r>
              <a:rPr lang="en-US" i="1" dirty="0" smtClean="0">
                <a:latin typeface="Helvetica" pitchFamily="34" charset="0"/>
              </a:rPr>
              <a:t>the cloud.</a:t>
            </a:r>
            <a:r>
              <a:rPr lang="en-US" dirty="0" smtClean="0">
                <a:latin typeface="Helvetica" pitchFamily="34" charset="0"/>
              </a:rPr>
              <a:t> </a:t>
            </a:r>
          </a:p>
          <a:p>
            <a:pPr marL="162175" indent="-162175">
              <a:spcBef>
                <a:spcPts val="189"/>
              </a:spcBef>
              <a:buFont typeface="Arial" pitchFamily="34" charset="0"/>
              <a:buChar char="•"/>
              <a:defRPr/>
            </a:pPr>
            <a:r>
              <a:rPr lang="en-US" sz="1100" dirty="0" smtClean="0">
                <a:latin typeface="Helvetica" pitchFamily="34" charset="0"/>
              </a:rPr>
              <a:t>Sites </a:t>
            </a:r>
            <a:r>
              <a:rPr lang="en-US" sz="1100" dirty="0">
                <a:latin typeface="Helvetica" pitchFamily="34" charset="0"/>
              </a:rPr>
              <a:t>with large numbers of users, servers are organized into a collection of servers called a </a:t>
            </a:r>
            <a:r>
              <a:rPr lang="en-US" sz="1100" b="1" dirty="0">
                <a:latin typeface="Helvetica" pitchFamily="34" charset="0"/>
              </a:rPr>
              <a:t>server farm.</a:t>
            </a:r>
            <a:endParaRPr lang="en-US" dirty="0" smtClean="0">
              <a:latin typeface="Helvetica" pitchFamily="34" charset="0"/>
            </a:endParaRPr>
          </a:p>
        </p:txBody>
      </p:sp>
    </p:spTree>
    <p:extLst>
      <p:ext uri="{BB962C8B-B14F-4D97-AF65-F5344CB8AC3E}">
        <p14:creationId xmlns:p14="http://schemas.microsoft.com/office/powerpoint/2010/main" val="621984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96F61D5-1187-4058-8D40-DBF0D0D9C2CA}" type="slidenum">
              <a:rPr lang="en-US" smtClean="0"/>
              <a:pPr>
                <a:defRPr/>
              </a:pPr>
              <a:t>13</a:t>
            </a:fld>
            <a:endParaRPr lang="en-US" dirty="0"/>
          </a:p>
        </p:txBody>
      </p:sp>
    </p:spTree>
    <p:extLst>
      <p:ext uri="{BB962C8B-B14F-4D97-AF65-F5344CB8AC3E}">
        <p14:creationId xmlns:p14="http://schemas.microsoft.com/office/powerpoint/2010/main" val="3352501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89AE2E4C-9AF6-4891-B3AA-B028319B695F}" type="slidenum">
              <a:rPr lang="en-US" smtClean="0"/>
              <a:pPr>
                <a:defRPr/>
              </a:pPr>
              <a:t>14</a:t>
            </a:fld>
            <a:endParaRPr lang="en-US" dirty="0"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5466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2A27F5D3-B55D-4B82-9459-6E66CCB3E128}" type="slidenum">
              <a:rPr lang="en-US" smtClean="0"/>
              <a:pPr>
                <a:defRPr/>
              </a:pPr>
              <a:t>15</a:t>
            </a:fld>
            <a:endParaRPr lang="en-US" dirty="0" smtClean="0"/>
          </a:p>
        </p:txBody>
      </p:sp>
      <p:sp>
        <p:nvSpPr>
          <p:cNvPr id="35842"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ln/>
          <a:extLst/>
        </p:spPr>
        <p:txBody>
          <a:bodyPr/>
          <a:lstStyle/>
          <a:p>
            <a:pPr>
              <a:defRPr/>
            </a:pPr>
            <a:r>
              <a:rPr lang="en-US" dirty="0" smtClean="0">
                <a:latin typeface="Helvetica" pitchFamily="34" charset="0"/>
              </a:rPr>
              <a:t>Important constraints. </a:t>
            </a:r>
          </a:p>
          <a:p>
            <a:pPr marL="228580" indent="-228580">
              <a:buFont typeface="+mj-lt"/>
              <a:buAutoNum type="arabicPeriod"/>
              <a:defRPr/>
            </a:pPr>
            <a:r>
              <a:rPr lang="en-US" dirty="0" smtClean="0">
                <a:latin typeface="Helvetica" pitchFamily="34" charset="0"/>
              </a:rPr>
              <a:t> A particular version of an operating system is written for a particular type of hardware.</a:t>
            </a:r>
          </a:p>
          <a:p>
            <a:pPr marL="432465" lvl="1" indent="-171435">
              <a:buFont typeface="Arial" pitchFamily="34" charset="0"/>
              <a:buChar char="•"/>
              <a:defRPr/>
            </a:pPr>
            <a:r>
              <a:rPr lang="en-US" dirty="0" smtClean="0">
                <a:latin typeface="Helvetica" pitchFamily="34" charset="0"/>
              </a:rPr>
              <a:t>Windows works only on Intel processors that conform to the Intel instruction set.</a:t>
            </a:r>
          </a:p>
          <a:p>
            <a:pPr marL="432465" lvl="1" indent="-171435">
              <a:buFont typeface="Arial" pitchFamily="34" charset="0"/>
              <a:buChar char="•"/>
              <a:defRPr/>
            </a:pPr>
            <a:r>
              <a:rPr lang="en-US" dirty="0" smtClean="0">
                <a:latin typeface="Helvetica" pitchFamily="34" charset="0"/>
              </a:rPr>
              <a:t>32-bit version of Windows runs only on Intel computers with 32-bit CPUs. Windows 64-bit runs only on Intel computers with 64-bit CPUs. Many versions of  Linux exist for many different instruction sets and for both 32- and 64-bit computers.</a:t>
            </a:r>
          </a:p>
          <a:p>
            <a:pPr marL="628594" lvl="1" indent="-171435">
              <a:buFont typeface="Arial" pitchFamily="34" charset="0"/>
              <a:buChar char="•"/>
              <a:defRPr/>
            </a:pPr>
            <a:endParaRPr lang="en-US" dirty="0" smtClean="0">
              <a:latin typeface="Helvetica" pitchFamily="34" charset="0"/>
            </a:endParaRPr>
          </a:p>
          <a:p>
            <a:pPr marL="228580" indent="-228580">
              <a:buFont typeface="+mj-lt"/>
              <a:buAutoNum type="arabicPeriod"/>
              <a:defRPr/>
            </a:pPr>
            <a:r>
              <a:rPr lang="en-US" dirty="0" smtClean="0">
                <a:latin typeface="Helvetica" pitchFamily="34" charset="0"/>
              </a:rPr>
              <a:t>Application programs are written to use a particular operating system.</a:t>
            </a:r>
          </a:p>
        </p:txBody>
      </p:sp>
    </p:spTree>
    <p:extLst>
      <p:ext uri="{BB962C8B-B14F-4D97-AF65-F5344CB8AC3E}">
        <p14:creationId xmlns:p14="http://schemas.microsoft.com/office/powerpoint/2010/main" val="620288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pPr marL="171450" indent="-171450">
              <a:buFontTx/>
              <a:buChar char="•"/>
            </a:pPr>
            <a:r>
              <a:rPr lang="en-US" smtClean="0"/>
              <a:t>Metro-style applications are touch-screen oriented and provide context-sensitive, pop-up menus that can be used with a mouse and keyboard.</a:t>
            </a:r>
          </a:p>
        </p:txBody>
      </p:sp>
      <p:sp>
        <p:nvSpPr>
          <p:cNvPr id="4" name="Slide Number Placeholder 3"/>
          <p:cNvSpPr>
            <a:spLocks noGrp="1"/>
          </p:cNvSpPr>
          <p:nvPr>
            <p:ph type="sldNum" sz="quarter" idx="5"/>
          </p:nvPr>
        </p:nvSpPr>
        <p:spPr/>
        <p:txBody>
          <a:bodyPr/>
          <a:lstStyle/>
          <a:p>
            <a:pPr>
              <a:defRPr/>
            </a:pPr>
            <a:fld id="{0A98CD92-B74D-46E0-B8DC-62D7F39541A4}" type="slidenum">
              <a:rPr lang="en-US" smtClean="0"/>
              <a:pPr>
                <a:defRPr/>
              </a:pPr>
              <a:t>16</a:t>
            </a:fld>
            <a:endParaRPr lang="en-US" dirty="0"/>
          </a:p>
        </p:txBody>
      </p:sp>
    </p:spTree>
    <p:extLst>
      <p:ext uri="{BB962C8B-B14F-4D97-AF65-F5344CB8AC3E}">
        <p14:creationId xmlns:p14="http://schemas.microsoft.com/office/powerpoint/2010/main" val="4291892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pPr marL="161925" indent="-161925">
              <a:buFontTx/>
              <a:buChar char="•"/>
            </a:pPr>
            <a:r>
              <a:rPr lang="en-US" b="1" dirty="0" smtClean="0">
                <a:latin typeface="Helvetica" pitchFamily="34" charset="0"/>
              </a:rPr>
              <a:t>Virtualization: </a:t>
            </a:r>
            <a:r>
              <a:rPr lang="en-US" dirty="0" smtClean="0">
                <a:latin typeface="Helvetica" pitchFamily="34" charset="0"/>
              </a:rPr>
              <a:t>process by which one computer hosts the appearance of many computers. One operating system, called the </a:t>
            </a:r>
            <a:r>
              <a:rPr lang="en-US" b="1" dirty="0" smtClean="0">
                <a:latin typeface="Helvetica" pitchFamily="34" charset="0"/>
              </a:rPr>
              <a:t>host operating system </a:t>
            </a:r>
            <a:r>
              <a:rPr lang="en-US" dirty="0" smtClean="0">
                <a:latin typeface="Helvetica" pitchFamily="34" charset="0"/>
              </a:rPr>
              <a:t>runs one or more operating systems as applications. Hosted operating systems are called </a:t>
            </a:r>
            <a:r>
              <a:rPr lang="en-US" b="1" dirty="0" smtClean="0">
                <a:latin typeface="Helvetica" pitchFamily="34" charset="0"/>
              </a:rPr>
              <a:t>virtual machines (</a:t>
            </a:r>
            <a:r>
              <a:rPr lang="en-US" b="1" dirty="0" err="1" smtClean="0">
                <a:latin typeface="Helvetica" pitchFamily="34" charset="0"/>
              </a:rPr>
              <a:t>vm</a:t>
            </a:r>
            <a:r>
              <a:rPr lang="en-US" b="1" dirty="0" smtClean="0">
                <a:latin typeface="Helvetica" pitchFamily="34" charset="0"/>
              </a:rPr>
              <a:t>)</a:t>
            </a:r>
            <a:r>
              <a:rPr lang="en-US" dirty="0" smtClean="0">
                <a:latin typeface="Helvetica" pitchFamily="34" charset="0"/>
              </a:rPr>
              <a:t>.</a:t>
            </a:r>
          </a:p>
          <a:p>
            <a:pPr marL="161925" indent="-161925">
              <a:buFontTx/>
              <a:buChar char="•"/>
            </a:pPr>
            <a:r>
              <a:rPr lang="en-US" dirty="0" smtClean="0">
                <a:latin typeface="Helvetica" pitchFamily="34" charset="0"/>
              </a:rPr>
              <a:t>Each virtual machine has disk space and other resources allocated to it. Operates as if installed on own computer. </a:t>
            </a:r>
          </a:p>
          <a:p>
            <a:pPr marL="161925" indent="-161925">
              <a:buFontTx/>
              <a:buChar char="•"/>
            </a:pPr>
            <a:r>
              <a:rPr lang="en-US" dirty="0" smtClean="0">
                <a:latin typeface="Helvetica" pitchFamily="34" charset="0"/>
              </a:rPr>
              <a:t>Host operating system controls activities of virtual machines to prevent them from interfering with one another.</a:t>
            </a:r>
          </a:p>
        </p:txBody>
      </p:sp>
      <p:sp>
        <p:nvSpPr>
          <p:cNvPr id="113668" name="Slide Number Placeholder 3"/>
          <p:cNvSpPr>
            <a:spLocks noGrp="1"/>
          </p:cNvSpPr>
          <p:nvPr>
            <p:ph type="sldNum" sz="quarter" idx="5"/>
          </p:nvPr>
        </p:nvSpPr>
        <p:spPr>
          <a:extLst/>
        </p:spPr>
        <p:txBody>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hangingPunct="1">
              <a:defRPr/>
            </a:pPr>
            <a:fld id="{2CA5E827-7BD2-41D1-941B-3AAFD3C87A04}" type="slidenum">
              <a:rPr lang="en-US" smtClean="0"/>
              <a:pPr eaLnBrk="1" hangingPunct="1">
                <a:defRPr/>
              </a:pPr>
              <a:t>17</a:t>
            </a:fld>
            <a:endParaRPr lang="en-US" dirty="0" smtClean="0"/>
          </a:p>
        </p:txBody>
      </p:sp>
    </p:spTree>
    <p:extLst>
      <p:ext uri="{BB962C8B-B14F-4D97-AF65-F5344CB8AC3E}">
        <p14:creationId xmlns:p14="http://schemas.microsoft.com/office/powerpoint/2010/main" val="2966632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p:spPr>
        <p:txBody>
          <a:bodyPr/>
          <a:lstStyle/>
          <a:p>
            <a:r>
              <a:rPr lang="en-US" smtClean="0">
                <a:latin typeface="Helvetica" pitchFamily="34" charset="0"/>
              </a:rPr>
              <a:t>User of VM3 is running a browser accessing SharePoint.</a:t>
            </a:r>
          </a:p>
        </p:txBody>
      </p:sp>
      <p:sp>
        <p:nvSpPr>
          <p:cNvPr id="114692" name="Slide Number Placeholder 3"/>
          <p:cNvSpPr>
            <a:spLocks noGrp="1"/>
          </p:cNvSpPr>
          <p:nvPr>
            <p:ph type="sldNum" sz="quarter" idx="5"/>
          </p:nvPr>
        </p:nvSpPr>
        <p:spPr>
          <a:extLst/>
        </p:spPr>
        <p:txBody>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hangingPunct="1">
              <a:defRPr/>
            </a:pPr>
            <a:fld id="{68F57E6A-BAD0-4EF5-96D1-FC6B7DDC7B60}" type="slidenum">
              <a:rPr lang="en-US" smtClean="0"/>
              <a:pPr eaLnBrk="1" hangingPunct="1">
                <a:defRPr/>
              </a:pPr>
              <a:t>18</a:t>
            </a:fld>
            <a:endParaRPr lang="en-US" dirty="0" smtClean="0"/>
          </a:p>
        </p:txBody>
      </p:sp>
    </p:spTree>
    <p:extLst>
      <p:ext uri="{BB962C8B-B14F-4D97-AF65-F5344CB8AC3E}">
        <p14:creationId xmlns:p14="http://schemas.microsoft.com/office/powerpoint/2010/main" val="878521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pPr marL="161925" indent="-161925">
              <a:buFontTx/>
              <a:buChar char="•"/>
            </a:pPr>
            <a:r>
              <a:rPr lang="en-US" dirty="0" smtClean="0">
                <a:latin typeface="Helvetica" pitchFamily="34" charset="0"/>
              </a:rPr>
              <a:t>You do not actually own a program—you own a </a:t>
            </a:r>
            <a:r>
              <a:rPr lang="en-US" b="1" dirty="0" smtClean="0">
                <a:latin typeface="Helvetica" pitchFamily="34" charset="0"/>
              </a:rPr>
              <a:t>license </a:t>
            </a:r>
            <a:r>
              <a:rPr lang="en-US" dirty="0" smtClean="0">
                <a:latin typeface="Helvetica" pitchFamily="34" charset="0"/>
              </a:rPr>
              <a:t>or right to use the program. </a:t>
            </a:r>
          </a:p>
          <a:p>
            <a:pPr marL="161925" indent="-161925">
              <a:buFontTx/>
              <a:buChar char="•"/>
            </a:pPr>
            <a:r>
              <a:rPr lang="en-US" dirty="0" smtClean="0">
                <a:latin typeface="Helvetica" pitchFamily="34" charset="0"/>
              </a:rPr>
              <a:t>When you buy a Windows license, Microsoft is selling you the right to use Windows. Microsoft continues to own the Windows program. </a:t>
            </a:r>
          </a:p>
          <a:p>
            <a:pPr marL="161925" indent="-161925">
              <a:buFontTx/>
              <a:buChar char="•"/>
            </a:pPr>
            <a:r>
              <a:rPr lang="en-US" dirty="0" smtClean="0">
                <a:latin typeface="Helvetica" pitchFamily="34" charset="0"/>
              </a:rPr>
              <a:t>Large organizations negotiate a </a:t>
            </a:r>
            <a:r>
              <a:rPr lang="en-US" b="1" dirty="0" smtClean="0">
                <a:latin typeface="Helvetica" pitchFamily="34" charset="0"/>
              </a:rPr>
              <a:t>site license</a:t>
            </a:r>
            <a:r>
              <a:rPr lang="en-US" dirty="0" smtClean="0">
                <a:latin typeface="Helvetica" pitchFamily="34" charset="0"/>
              </a:rPr>
              <a:t> that authorizes the company to install the product on all company computers or a specific site.</a:t>
            </a:r>
          </a:p>
          <a:p>
            <a:pPr marL="161925" indent="-161925">
              <a:buFontTx/>
              <a:buChar char="•"/>
            </a:pPr>
            <a:r>
              <a:rPr lang="en-US" dirty="0" smtClean="0">
                <a:latin typeface="Helvetica" pitchFamily="34" charset="0"/>
              </a:rPr>
              <a:t>Linux, no company can sell you a license to use it. It is owned by the </a:t>
            </a:r>
            <a:r>
              <a:rPr lang="en-US" b="1" dirty="0" smtClean="0">
                <a:latin typeface="Helvetica" pitchFamily="34" charset="0"/>
              </a:rPr>
              <a:t>Open Source Community</a:t>
            </a:r>
            <a:r>
              <a:rPr lang="en-US" dirty="0" smtClean="0">
                <a:latin typeface="Helvetica" pitchFamily="34" charset="0"/>
              </a:rPr>
              <a:t>.</a:t>
            </a:r>
          </a:p>
        </p:txBody>
      </p:sp>
      <p:sp>
        <p:nvSpPr>
          <p:cNvPr id="112644" name="Slide Number Placeholder 3"/>
          <p:cNvSpPr>
            <a:spLocks noGrp="1"/>
          </p:cNvSpPr>
          <p:nvPr>
            <p:ph type="sldNum" sz="quarter" idx="5"/>
          </p:nvPr>
        </p:nvSpPr>
        <p:spPr>
          <a:extLst/>
        </p:spPr>
        <p:txBody>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hangingPunct="1">
              <a:defRPr/>
            </a:pPr>
            <a:fld id="{A657F95D-F4DB-4BE9-9D76-36545948A77C}" type="slidenum">
              <a:rPr lang="en-US" smtClean="0"/>
              <a:pPr eaLnBrk="1" hangingPunct="1">
                <a:defRPr/>
              </a:pPr>
              <a:t>19</a:t>
            </a:fld>
            <a:endParaRPr lang="en-US" dirty="0" smtClean="0"/>
          </a:p>
        </p:txBody>
      </p:sp>
    </p:spTree>
    <p:extLst>
      <p:ext uri="{BB962C8B-B14F-4D97-AF65-F5344CB8AC3E}">
        <p14:creationId xmlns:p14="http://schemas.microsoft.com/office/powerpoint/2010/main" val="1149602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pPr marL="171450" indent="-171450">
              <a:buFontTx/>
              <a:buChar char="•"/>
            </a:pPr>
            <a:r>
              <a:rPr lang="en-US" smtClean="0"/>
              <a:t>Windows Server computer supporting a Web server, and Linux server supporting email.</a:t>
            </a:r>
          </a:p>
        </p:txBody>
      </p:sp>
      <p:sp>
        <p:nvSpPr>
          <p:cNvPr id="4" name="Slide Number Placeholder 3"/>
          <p:cNvSpPr>
            <a:spLocks noGrp="1"/>
          </p:cNvSpPr>
          <p:nvPr>
            <p:ph type="sldNum" sz="quarter" idx="5"/>
          </p:nvPr>
        </p:nvSpPr>
        <p:spPr/>
        <p:txBody>
          <a:bodyPr/>
          <a:lstStyle/>
          <a:p>
            <a:pPr>
              <a:defRPr/>
            </a:pPr>
            <a:fld id="{64D3A362-1870-4733-9063-A5B0B8E61FF2}" type="slidenum">
              <a:rPr lang="en-US" smtClean="0"/>
              <a:pPr>
                <a:defRPr/>
              </a:pPr>
              <a:t>21</a:t>
            </a:fld>
            <a:endParaRPr lang="en-US" dirty="0"/>
          </a:p>
        </p:txBody>
      </p:sp>
    </p:spTree>
    <p:extLst>
      <p:ext uri="{BB962C8B-B14F-4D97-AF65-F5344CB8AC3E}">
        <p14:creationId xmlns:p14="http://schemas.microsoft.com/office/powerpoint/2010/main" val="97729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sz="1100" b="1" dirty="0" smtClean="0">
                <a:latin typeface="Helvetica" pitchFamily="34" charset="0"/>
              </a:rPr>
              <a:t>GOALS</a:t>
            </a:r>
            <a:endParaRPr lang="en-US" sz="1100" dirty="0" smtClean="0">
              <a:latin typeface="Helvetica" pitchFamily="34" charset="0"/>
            </a:endParaRPr>
          </a:p>
          <a:p>
            <a:pPr marL="685800" lvl="1" indent="-228600">
              <a:buFont typeface="+mj-lt"/>
              <a:buAutoNum type="arabicPeriod"/>
              <a:defRPr/>
            </a:pPr>
            <a:r>
              <a:rPr lang="en-US" dirty="0" smtClean="0"/>
              <a:t>Illustrate the need for business professionals’ knowledge of basic technology and terminology.</a:t>
            </a:r>
          </a:p>
          <a:p>
            <a:pPr marL="685800" lvl="1" indent="-228600">
              <a:buFont typeface="+mj-lt"/>
              <a:buAutoNum type="arabicPeriod"/>
              <a:defRPr/>
            </a:pPr>
            <a:r>
              <a:rPr lang="en-US" dirty="0" smtClean="0"/>
              <a:t>Learn a practical application for the difference between hardware (iPad) and software (iOS).</a:t>
            </a:r>
          </a:p>
          <a:p>
            <a:pPr marL="685800" lvl="1" indent="-228600">
              <a:buFont typeface="+mj-lt"/>
              <a:buAutoNum type="arabicPeriod"/>
              <a:defRPr/>
            </a:pPr>
            <a:r>
              <a:rPr lang="en-US" dirty="0" smtClean="0"/>
              <a:t>Set up the need for business managers (like Emily and Drew) to know about the differences between native and thin-client applications.</a:t>
            </a:r>
          </a:p>
          <a:p>
            <a:pPr marL="685800" lvl="1" indent="-228600">
              <a:buFont typeface="+mj-lt"/>
              <a:buAutoNum type="arabicPeriod"/>
              <a:defRPr/>
            </a:pPr>
            <a:r>
              <a:rPr lang="en-US" dirty="0" smtClean="0"/>
              <a:t>Set up the need for business managers (like Emily and Drew) to know about mobile devices and mobile device user experiences.</a:t>
            </a:r>
          </a:p>
          <a:p>
            <a:pPr>
              <a:defRPr/>
            </a:pPr>
            <a:endParaRPr lang="en-US" sz="1100" dirty="0" smtClean="0">
              <a:latin typeface="Helvetica" pitchFamily="34" charset="0"/>
            </a:endParaRPr>
          </a:p>
          <a:p>
            <a:pPr marL="171450" indent="-171450">
              <a:buFont typeface="Arial" pitchFamily="34" charset="0"/>
              <a:buChar char="•"/>
              <a:defRPr/>
            </a:pPr>
            <a:r>
              <a:rPr lang="en-US" dirty="0" smtClean="0">
                <a:latin typeface="Helvetica" pitchFamily="34" charset="0"/>
              </a:rPr>
              <a:t>This scenario highlights that GearUp’s managers know very little about IT, IT concepts and jargon. Their main competitors are ahead of them in applying IT. Suppliers are pressuring GearUp to provide iPad, iPhone access. Classic conflict about whether IT is an expense or an investment.</a:t>
            </a:r>
            <a:endParaRPr lang="en-US" dirty="0" smtClean="0"/>
          </a:p>
        </p:txBody>
      </p:sp>
      <p:sp>
        <p:nvSpPr>
          <p:cNvPr id="4" name="Slide Number Placeholder 3"/>
          <p:cNvSpPr>
            <a:spLocks noGrp="1"/>
          </p:cNvSpPr>
          <p:nvPr>
            <p:ph type="sldNum" sz="quarter" idx="5"/>
          </p:nvPr>
        </p:nvSpPr>
        <p:spPr/>
        <p:txBody>
          <a:bodyPr/>
          <a:lstStyle/>
          <a:p>
            <a:pPr>
              <a:defRPr/>
            </a:pPr>
            <a:fld id="{837E4034-1CE9-4D4E-AB4E-70D2339F4C28}" type="slidenum">
              <a:rPr lang="en-US" smtClean="0"/>
              <a:pPr>
                <a:defRPr/>
              </a:pPr>
              <a:t>2</a:t>
            </a:fld>
            <a:endParaRPr lang="en-US" dirty="0"/>
          </a:p>
        </p:txBody>
      </p:sp>
    </p:spTree>
    <p:extLst>
      <p:ext uri="{BB962C8B-B14F-4D97-AF65-F5344CB8AC3E}">
        <p14:creationId xmlns:p14="http://schemas.microsoft.com/office/powerpoint/2010/main" val="2916373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360C03CF-BE88-4868-9C9A-CD2FC818A77B}" type="slidenum">
              <a:rPr lang="en-US" smtClean="0"/>
              <a:pPr>
                <a:defRPr/>
              </a:pPr>
              <a:t>22</a:t>
            </a:fld>
            <a:endParaRPr lang="en-US" dirty="0"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1062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extLst/>
        </p:spPr>
        <p:txBody>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hangingPunct="1">
              <a:defRPr/>
            </a:pPr>
            <a:fld id="{8171D9E1-EFAF-4A55-BC79-12CA043BAF63}" type="slidenum">
              <a:rPr lang="en-US" smtClean="0"/>
              <a:pPr eaLnBrk="1" hangingPunct="1">
                <a:defRPr/>
              </a:pPr>
              <a:t>24</a:t>
            </a:fld>
            <a:endParaRPr lang="en-US" dirty="0"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marL="161925" indent="-161925">
              <a:buFontTx/>
              <a:buChar char="•"/>
            </a:pPr>
            <a:r>
              <a:rPr lang="en-US" dirty="0" smtClean="0">
                <a:latin typeface="Helvetica" pitchFamily="34" charset="0"/>
              </a:rPr>
              <a:t>Software installed into special, read-only memory of printer or other device and becomes part of device’s memory</a:t>
            </a:r>
          </a:p>
          <a:p>
            <a:pPr marL="161925" indent="-161925">
              <a:buFontTx/>
              <a:buChar char="•"/>
            </a:pPr>
            <a:r>
              <a:rPr lang="en-US" dirty="0" smtClean="0">
                <a:latin typeface="Helvetica" pitchFamily="34" charset="0"/>
              </a:rPr>
              <a:t>Users do not need to load firmware into memory</a:t>
            </a:r>
          </a:p>
          <a:p>
            <a:pPr marL="161925" indent="-161925">
              <a:buFontTx/>
              <a:buChar char="•"/>
            </a:pPr>
            <a:r>
              <a:rPr lang="en-US" dirty="0" smtClean="0">
                <a:latin typeface="Helvetica" pitchFamily="34" charset="0"/>
              </a:rPr>
              <a:t>Can be changed or upgraded, but normally a task for IS professionals</a:t>
            </a:r>
            <a:endParaRPr lang="en-US" b="1" dirty="0" smtClean="0">
              <a:latin typeface="Helvetica" pitchFamily="34" charset="0"/>
            </a:endParaRPr>
          </a:p>
        </p:txBody>
      </p:sp>
    </p:spTree>
    <p:extLst>
      <p:ext uri="{BB962C8B-B14F-4D97-AF65-F5344CB8AC3E}">
        <p14:creationId xmlns:p14="http://schemas.microsoft.com/office/powerpoint/2010/main" val="3757917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p:spPr>
        <p:txBody>
          <a:bodyPr/>
          <a:lstStyle/>
          <a:p>
            <a:pPr marL="161925" indent="-161925">
              <a:buFontTx/>
              <a:buChar char="•"/>
            </a:pPr>
            <a:r>
              <a:rPr lang="en-US" dirty="0" smtClean="0">
                <a:latin typeface="Helvetica" pitchFamily="34" charset="0"/>
              </a:rPr>
              <a:t>GNU’s Not Unix</a:t>
            </a:r>
          </a:p>
          <a:p>
            <a:pPr marL="161925" indent="-161925">
              <a:buFontTx/>
              <a:buChar char="•"/>
            </a:pPr>
            <a:r>
              <a:rPr lang="en-US" dirty="0" smtClean="0">
                <a:latin typeface="Helvetica" pitchFamily="34" charset="0"/>
              </a:rPr>
              <a:t>GNU Project started 1983 as a free software, mass collaboration project</a:t>
            </a:r>
          </a:p>
          <a:p>
            <a:pPr marL="161925" indent="-161925">
              <a:buFontTx/>
              <a:buChar char="•"/>
            </a:pPr>
            <a:r>
              <a:rPr lang="en-US" dirty="0" smtClean="0">
                <a:latin typeface="Helvetica" pitchFamily="34" charset="0"/>
              </a:rPr>
              <a:t>Open source code available to public</a:t>
            </a:r>
          </a:p>
          <a:p>
            <a:pPr marL="161925" indent="-161925">
              <a:buFontTx/>
              <a:buChar char="•"/>
            </a:pPr>
            <a:r>
              <a:rPr lang="en-US" dirty="0" smtClean="0">
                <a:latin typeface="Helvetica" pitchFamily="34" charset="0"/>
              </a:rPr>
              <a:t>Closed source is highly protected, only available to trusted employees and carefully vetted contractors. Only trusted programmers can make changes to a closed source project.</a:t>
            </a:r>
          </a:p>
        </p:txBody>
      </p:sp>
      <p:sp>
        <p:nvSpPr>
          <p:cNvPr id="118788" name="Slide Number Placeholder 3"/>
          <p:cNvSpPr>
            <a:spLocks noGrp="1"/>
          </p:cNvSpPr>
          <p:nvPr>
            <p:ph type="sldNum" sz="quarter" idx="5"/>
          </p:nvPr>
        </p:nvSpPr>
        <p:spPr>
          <a:extLst/>
        </p:spPr>
        <p:txBody>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hangingPunct="1">
              <a:defRPr/>
            </a:pPr>
            <a:fld id="{04B6B230-F552-4E1B-82B0-797E2FB8493B}" type="slidenum">
              <a:rPr lang="en-US" smtClean="0"/>
              <a:pPr eaLnBrk="1" hangingPunct="1">
                <a:defRPr/>
              </a:pPr>
              <a:t>25</a:t>
            </a:fld>
            <a:endParaRPr lang="en-US" dirty="0" smtClean="0"/>
          </a:p>
        </p:txBody>
      </p:sp>
    </p:spTree>
    <p:extLst>
      <p:ext uri="{BB962C8B-B14F-4D97-AF65-F5344CB8AC3E}">
        <p14:creationId xmlns:p14="http://schemas.microsoft.com/office/powerpoint/2010/main" val="619773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p:spPr>
        <p:txBody>
          <a:bodyPr/>
          <a:lstStyle/>
          <a:p>
            <a:pPr marL="161925" indent="-161925">
              <a:buFontTx/>
              <a:buChar char="•"/>
            </a:pPr>
            <a:r>
              <a:rPr lang="en-US" smtClean="0">
                <a:latin typeface="Helvetica" pitchFamily="34" charset="0"/>
              </a:rPr>
              <a:t>Programming is an intense combination of art and logic. Designing and writing a complicated computer program is exceedingly pleasurable (and addictive).</a:t>
            </a:r>
          </a:p>
          <a:p>
            <a:pPr marL="161925" indent="-161925">
              <a:buFontTx/>
              <a:buChar char="•"/>
            </a:pPr>
            <a:r>
              <a:rPr lang="en-US" smtClean="0">
                <a:latin typeface="Helvetica" pitchFamily="34" charset="0"/>
              </a:rPr>
              <a:t>Programmers can exercise creativity while working on projects they find interesting and fulfilling.</a:t>
            </a:r>
          </a:p>
          <a:p>
            <a:pPr marL="161925" indent="-161925">
              <a:buFontTx/>
              <a:buChar char="•"/>
            </a:pPr>
            <a:r>
              <a:rPr lang="en-US" smtClean="0">
                <a:latin typeface="Helvetica" pitchFamily="34" charset="0"/>
              </a:rPr>
              <a:t>Programmers can exhibit their skill, both for pride, finding a job or consulting employment, or start a business selling services to support an open source product.</a:t>
            </a:r>
          </a:p>
        </p:txBody>
      </p:sp>
      <p:sp>
        <p:nvSpPr>
          <p:cNvPr id="119812" name="Slide Number Placeholder 3"/>
          <p:cNvSpPr>
            <a:spLocks noGrp="1"/>
          </p:cNvSpPr>
          <p:nvPr>
            <p:ph type="sldNum" sz="quarter" idx="5"/>
          </p:nvPr>
        </p:nvSpPr>
        <p:spPr>
          <a:extLst/>
        </p:spPr>
        <p:txBody>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hangingPunct="1">
              <a:defRPr/>
            </a:pPr>
            <a:fld id="{C6CB180B-4AB1-472A-8696-534CC694E7E4}" type="slidenum">
              <a:rPr lang="en-US" smtClean="0"/>
              <a:pPr eaLnBrk="1" hangingPunct="1">
                <a:defRPr/>
              </a:pPr>
              <a:t>26</a:t>
            </a:fld>
            <a:endParaRPr lang="en-US" dirty="0" smtClean="0"/>
          </a:p>
        </p:txBody>
      </p:sp>
    </p:spTree>
    <p:extLst>
      <p:ext uri="{BB962C8B-B14F-4D97-AF65-F5344CB8AC3E}">
        <p14:creationId xmlns:p14="http://schemas.microsoft.com/office/powerpoint/2010/main" val="4174595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marL="171450" indent="-171450">
              <a:buFont typeface="Arial" pitchFamily="34" charset="0"/>
              <a:buChar char="•"/>
              <a:defRPr/>
            </a:pPr>
            <a:r>
              <a:rPr lang="en-US" dirty="0" smtClean="0"/>
              <a:t>Collaboration of many programmers</a:t>
            </a:r>
          </a:p>
          <a:p>
            <a:pPr marL="171450" indent="-171450">
              <a:buFont typeface="Arial" pitchFamily="34" charset="0"/>
              <a:buChar char="•"/>
              <a:defRPr/>
            </a:pPr>
            <a:r>
              <a:rPr lang="en-US" dirty="0" smtClean="0"/>
              <a:t>Examining source code and identifying a need, creates new feature or redesigns existing feature, or fix a problem</a:t>
            </a:r>
          </a:p>
          <a:p>
            <a:pPr marL="171450" indent="-171450">
              <a:buFont typeface="Arial" pitchFamily="34" charset="0"/>
              <a:buChar char="•"/>
              <a:defRPr/>
            </a:pPr>
            <a:r>
              <a:rPr lang="en-US" dirty="0" smtClean="0"/>
              <a:t>Code evaluated and extended by others</a:t>
            </a:r>
          </a:p>
          <a:p>
            <a:pPr marL="171450" indent="-171450">
              <a:buFont typeface="Arial" pitchFamily="34" charset="0"/>
              <a:buChar char="•"/>
              <a:defRPr/>
            </a:pPr>
            <a:r>
              <a:rPr lang="en-US" dirty="0" smtClean="0"/>
              <a:t>Iteration, peer reviews and well-managed project yield high-quality code</a:t>
            </a:r>
          </a:p>
          <a:p>
            <a:pPr>
              <a:defRPr/>
            </a:pPr>
            <a:endParaRPr lang="en-US" dirty="0"/>
          </a:p>
        </p:txBody>
      </p:sp>
      <p:sp>
        <p:nvSpPr>
          <p:cNvPr id="4" name="Slide Number Placeholder 3"/>
          <p:cNvSpPr>
            <a:spLocks noGrp="1"/>
          </p:cNvSpPr>
          <p:nvPr>
            <p:ph type="sldNum" sz="quarter" idx="5"/>
          </p:nvPr>
        </p:nvSpPr>
        <p:spPr/>
        <p:txBody>
          <a:bodyPr/>
          <a:lstStyle/>
          <a:p>
            <a:pPr>
              <a:defRPr/>
            </a:pPr>
            <a:fld id="{19FF34E8-B2F9-49A8-AB3E-88B77B888ED8}" type="slidenum">
              <a:rPr lang="en-US" smtClean="0"/>
              <a:pPr>
                <a:defRPr/>
              </a:pPr>
              <a:t>27</a:t>
            </a:fld>
            <a:endParaRPr lang="en-US" dirty="0"/>
          </a:p>
        </p:txBody>
      </p:sp>
    </p:spTree>
    <p:extLst>
      <p:ext uri="{BB962C8B-B14F-4D97-AF65-F5344CB8AC3E}">
        <p14:creationId xmlns:p14="http://schemas.microsoft.com/office/powerpoint/2010/main" val="1871260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solidFill>
                  <a:schemeClr val="accent3">
                    <a:lumMod val="10000"/>
                  </a:schemeClr>
                </a:solidFill>
                <a:latin typeface="Helvetica" pitchFamily="34" charset="0"/>
              </a:rPr>
              <a:t>Depends on requirements and constraints of  situation. You will learn more about matching requirements and programs in Chapter 10.</a:t>
            </a:r>
          </a:p>
        </p:txBody>
      </p:sp>
      <p:sp>
        <p:nvSpPr>
          <p:cNvPr id="121860" name="Slide Number Placeholder 3"/>
          <p:cNvSpPr>
            <a:spLocks noGrp="1"/>
          </p:cNvSpPr>
          <p:nvPr>
            <p:ph type="sldNum" sz="quarter" idx="5"/>
          </p:nvPr>
        </p:nvSpPr>
        <p:spPr>
          <a:extLst/>
        </p:spPr>
        <p:txBody>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hangingPunct="1">
              <a:defRPr/>
            </a:pPr>
            <a:fld id="{31369E90-0055-41E4-97E8-97F9F24AD859}" type="slidenum">
              <a:rPr lang="en-US" smtClean="0"/>
              <a:pPr eaLnBrk="1" hangingPunct="1">
                <a:defRPr/>
              </a:pPr>
              <a:t>29</a:t>
            </a:fld>
            <a:endParaRPr lang="en-US" dirty="0" smtClean="0"/>
          </a:p>
        </p:txBody>
      </p:sp>
    </p:spTree>
    <p:extLst>
      <p:ext uri="{BB962C8B-B14F-4D97-AF65-F5344CB8AC3E}">
        <p14:creationId xmlns:p14="http://schemas.microsoft.com/office/powerpoint/2010/main" val="3893162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dirty="0" smtClean="0"/>
              <a:t>Goal:</a:t>
            </a:r>
          </a:p>
          <a:p>
            <a:pPr marL="228600" indent="-228600">
              <a:buFont typeface="+mj-lt"/>
              <a:buAutoNum type="arabicPeriod"/>
              <a:defRPr/>
            </a:pPr>
            <a:r>
              <a:rPr lang="en-US" dirty="0" smtClean="0"/>
              <a:t>Get students to practice iteration and feedback in group discussion.</a:t>
            </a:r>
          </a:p>
          <a:p>
            <a:pPr marL="228600" indent="-228600">
              <a:buFont typeface="+mj-lt"/>
              <a:buAutoNum type="arabicPeriod"/>
              <a:defRPr/>
            </a:pPr>
            <a:r>
              <a:rPr lang="en-US" dirty="0" smtClean="0"/>
              <a:t>Get students to apply concepts discussed in chapter and apply general business knowledge.</a:t>
            </a:r>
            <a:endParaRPr lang="en-US" dirty="0"/>
          </a:p>
        </p:txBody>
      </p:sp>
      <p:sp>
        <p:nvSpPr>
          <p:cNvPr id="4" name="Slide Number Placeholder 3"/>
          <p:cNvSpPr>
            <a:spLocks noGrp="1"/>
          </p:cNvSpPr>
          <p:nvPr>
            <p:ph type="sldNum" sz="quarter" idx="5"/>
          </p:nvPr>
        </p:nvSpPr>
        <p:spPr/>
        <p:txBody>
          <a:bodyPr/>
          <a:lstStyle/>
          <a:p>
            <a:pPr>
              <a:defRPr/>
            </a:pPr>
            <a:fld id="{DD797BAB-9333-452C-9A7C-D5682921B1C0}" type="slidenum">
              <a:rPr lang="en-US" smtClean="0"/>
              <a:pPr>
                <a:defRPr/>
              </a:pPr>
              <a:t>32</a:t>
            </a:fld>
            <a:endParaRPr lang="en-US" dirty="0"/>
          </a:p>
        </p:txBody>
      </p:sp>
    </p:spTree>
    <p:extLst>
      <p:ext uri="{BB962C8B-B14F-4D97-AF65-F5344CB8AC3E}">
        <p14:creationId xmlns:p14="http://schemas.microsoft.com/office/powerpoint/2010/main" val="2148518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05128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2414D176-2832-4729-B068-12D4C23FB6B7}" type="slidenum">
              <a:rPr lang="en-US" smtClean="0"/>
              <a:pPr>
                <a:defRPr/>
              </a:pPr>
              <a:t>34</a:t>
            </a:fld>
            <a:endParaRPr lang="en-US" dirty="0"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95300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944C6E3-4998-4D2C-AFC0-5FDBE26EEA10}" type="slidenum">
              <a:rPr lang="en-US" smtClean="0"/>
              <a:pPr eaLnBrk="1" hangingPunct="1">
                <a:defRPr/>
              </a:pPr>
              <a:t>35</a:t>
            </a:fld>
            <a:endParaRPr lang="en-US" dirty="0"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r>
              <a:rPr lang="en-US" dirty="0" smtClean="0"/>
              <a:t>GOALS</a:t>
            </a:r>
          </a:p>
          <a:p>
            <a:pPr marL="685800" lvl="1" indent="-228600" eaLnBrk="1" hangingPunct="1">
              <a:buFont typeface="Calibri" pitchFamily="34" charset="0"/>
              <a:buAutoNum type="arabicPeriod"/>
            </a:pPr>
            <a:r>
              <a:rPr lang="en-US" dirty="0" smtClean="0"/>
              <a:t>Understand that malware issues follow product popularity.</a:t>
            </a:r>
          </a:p>
          <a:p>
            <a:pPr marL="685800" lvl="1" indent="-228600" eaLnBrk="1" hangingPunct="1">
              <a:buFont typeface="Calibri" pitchFamily="34" charset="0"/>
              <a:buAutoNum type="arabicPeriod"/>
            </a:pPr>
            <a:r>
              <a:rPr lang="en-US" dirty="0" smtClean="0"/>
              <a:t>Learn basic malware definitions.</a:t>
            </a:r>
          </a:p>
          <a:p>
            <a:pPr marL="685800" lvl="1" indent="-228600" eaLnBrk="1" hangingPunct="1">
              <a:buFont typeface="Calibri" pitchFamily="34" charset="0"/>
              <a:buAutoNum type="arabicPeriod"/>
            </a:pPr>
            <a:r>
              <a:rPr lang="en-US" dirty="0" smtClean="0"/>
              <a:t>Investigate the ethics of spyware and adware.</a:t>
            </a:r>
          </a:p>
          <a:p>
            <a:pPr marL="685800" lvl="1" indent="-228600" eaLnBrk="1" hangingPunct="1">
              <a:buFont typeface="Calibri" pitchFamily="34" charset="0"/>
              <a:buAutoNum type="arabicPeriod"/>
            </a:pPr>
            <a:r>
              <a:rPr lang="en-US" dirty="0" smtClean="0"/>
              <a:t>Sensitize students to the vulnerability of email, texting, and http use.</a:t>
            </a:r>
          </a:p>
        </p:txBody>
      </p:sp>
    </p:spTree>
    <p:extLst>
      <p:ext uri="{BB962C8B-B14F-4D97-AF65-F5344CB8AC3E}">
        <p14:creationId xmlns:p14="http://schemas.microsoft.com/office/powerpoint/2010/main" val="2784609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A13C9DAF-44D4-4B72-ACA7-313A6E8BF82A}" type="slidenum">
              <a:rPr lang="en-US" smtClean="0"/>
              <a:pPr>
                <a:defRPr/>
              </a:pPr>
              <a:t>4</a:t>
            </a:fld>
            <a:endParaRPr lang="en-US" dirty="0" smtClean="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r>
              <a:rPr lang="en-US" dirty="0" smtClean="0"/>
              <a:t>Components of a generic computer</a:t>
            </a:r>
          </a:p>
          <a:p>
            <a:pPr eaLnBrk="1" hangingPunct="1"/>
            <a:r>
              <a:rPr lang="en-US" b="1" dirty="0" smtClean="0"/>
              <a:t>Dual-processor </a:t>
            </a:r>
            <a:r>
              <a:rPr lang="en-US" dirty="0" smtClean="0"/>
              <a:t>and </a:t>
            </a:r>
            <a:r>
              <a:rPr lang="en-US" b="1" dirty="0" smtClean="0"/>
              <a:t>Quad-processor. </a:t>
            </a:r>
            <a:r>
              <a:rPr lang="en-US" dirty="0" smtClean="0"/>
              <a:t>Some high-end computers have 16 or more.</a:t>
            </a:r>
          </a:p>
        </p:txBody>
      </p:sp>
    </p:spTree>
    <p:extLst>
      <p:ext uri="{BB962C8B-B14F-4D97-AF65-F5344CB8AC3E}">
        <p14:creationId xmlns:p14="http://schemas.microsoft.com/office/powerpoint/2010/main" val="624013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extLst/>
        </p:spPr>
        <p:txBody>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hangingPunct="1">
              <a:defRPr/>
            </a:pPr>
            <a:fld id="{46087898-7DAC-4C74-8120-6D4F873B9239}" type="slidenum">
              <a:rPr lang="en-US" smtClean="0"/>
              <a:pPr eaLnBrk="1" hangingPunct="1">
                <a:defRPr/>
              </a:pPr>
              <a:t>36</a:t>
            </a:fld>
            <a:endParaRPr lang="en-US" dirty="0" smtClean="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r>
              <a:rPr lang="en-US" sz="1100" b="1" smtClean="0">
                <a:latin typeface="Helvetica" pitchFamily="34" charset="0"/>
              </a:rPr>
              <a:t>GOALS</a:t>
            </a:r>
          </a:p>
          <a:p>
            <a:pPr marL="857250" lvl="1" indent="-228600">
              <a:buFont typeface="Calibri" pitchFamily="34" charset="0"/>
              <a:buAutoNum type="arabicPeriod"/>
            </a:pPr>
            <a:r>
              <a:rPr lang="en-US" sz="1100" smtClean="0">
                <a:latin typeface="Helvetica" pitchFamily="34" charset="0"/>
              </a:rPr>
              <a:t>Raise students’ awareness of unrelenting change of technology.</a:t>
            </a:r>
          </a:p>
          <a:p>
            <a:pPr marL="857250" lvl="1" indent="-228600">
              <a:buFont typeface="Calibri" pitchFamily="34" charset="0"/>
              <a:buAutoNum type="arabicPeriod"/>
            </a:pPr>
            <a:r>
              <a:rPr lang="en-US" sz="1100" smtClean="0">
                <a:latin typeface="Helvetica" pitchFamily="34" charset="0"/>
              </a:rPr>
              <a:t>Encourage students to take a stand about how they will react to technological change.</a:t>
            </a:r>
          </a:p>
          <a:p>
            <a:pPr marL="857250" lvl="1" indent="-228600">
              <a:buFont typeface="Calibri" pitchFamily="34" charset="0"/>
              <a:buAutoNum type="arabicPeriod"/>
            </a:pPr>
            <a:r>
              <a:rPr lang="en-US" sz="1100" smtClean="0">
                <a:latin typeface="Helvetica" pitchFamily="34" charset="0"/>
              </a:rPr>
              <a:t>Emphasize this issue is inescapable in business. If students ignore it, they are choosing a personal competitive </a:t>
            </a:r>
            <a:r>
              <a:rPr lang="en-US" sz="1100" i="1" smtClean="0">
                <a:latin typeface="Helvetica" pitchFamily="34" charset="0"/>
              </a:rPr>
              <a:t>disadvantage</a:t>
            </a:r>
            <a:r>
              <a:rPr lang="en-US" sz="1100" smtClean="0">
                <a:latin typeface="Helvetica" pitchFamily="34" charset="0"/>
              </a:rPr>
              <a:t>.</a:t>
            </a:r>
          </a:p>
          <a:p>
            <a:pPr marL="857250" lvl="1" indent="-228600">
              <a:buFont typeface="Calibri" pitchFamily="34" charset="0"/>
              <a:buAutoNum type="arabicPeriod"/>
            </a:pPr>
            <a:r>
              <a:rPr lang="en-US" sz="1100" smtClean="0">
                <a:latin typeface="Helvetica" pitchFamily="34" charset="0"/>
              </a:rPr>
              <a:t>Teach the students the benefits of this class and of IS education.</a:t>
            </a:r>
          </a:p>
        </p:txBody>
      </p:sp>
    </p:spTree>
    <p:extLst>
      <p:ext uri="{BB962C8B-B14F-4D97-AF65-F5344CB8AC3E}">
        <p14:creationId xmlns:p14="http://schemas.microsoft.com/office/powerpoint/2010/main" val="2448630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ln/>
        </p:spPr>
      </p:sp>
      <p:sp>
        <p:nvSpPr>
          <p:cNvPr id="75778" name="Notes Placeholder 2"/>
          <p:cNvSpPr>
            <a:spLocks noGrp="1"/>
          </p:cNvSpPr>
          <p:nvPr>
            <p:ph type="body" idx="1"/>
          </p:nvPr>
        </p:nvSpPr>
        <p:spPr>
          <a:noFill/>
          <a:ln/>
        </p:spPr>
        <p:txBody>
          <a:bodyPr/>
          <a:lstStyle/>
          <a:p>
            <a:pPr marL="161925" indent="-161925">
              <a:buFontTx/>
              <a:buChar char="•"/>
            </a:pPr>
            <a:r>
              <a:rPr lang="en-US" smtClean="0">
                <a:latin typeface="Helvetica" pitchFamily="34" charset="0"/>
              </a:rPr>
              <a:t>Apple tripled its market capitalization to become second largest public company in the world.</a:t>
            </a:r>
          </a:p>
          <a:p>
            <a:pPr marL="161925" indent="-161925">
              <a:buFontTx/>
              <a:buChar char="•"/>
            </a:pPr>
            <a:r>
              <a:rPr lang="en-US" smtClean="0">
                <a:latin typeface="Helvetica" pitchFamily="34" charset="0"/>
              </a:rPr>
              <a:t>Pioneered well-engineered home computers and innovative interfaces with Apple II PC and Macintosh computer for students and knowledge workers.</a:t>
            </a:r>
          </a:p>
          <a:p>
            <a:pPr marL="161925" indent="-161925">
              <a:buFontTx/>
              <a:buChar char="•"/>
            </a:pPr>
            <a:r>
              <a:rPr lang="en-US" smtClean="0">
                <a:latin typeface="Helvetica" pitchFamily="34" charset="0"/>
              </a:rPr>
              <a:t>Succession of CEOs made numerous mistakes, such as not rewarding innovative engineering, creating too many products for too many market segments, and losing respect of the retail computer stores.  </a:t>
            </a:r>
          </a:p>
          <a:p>
            <a:pPr marL="161925" indent="-161925">
              <a:buFontTx/>
              <a:buChar char="•"/>
            </a:pPr>
            <a:r>
              <a:rPr lang="en-US" smtClean="0">
                <a:latin typeface="Helvetica" pitchFamily="34" charset="0"/>
              </a:rPr>
              <a:t>1996, Apple bought Job’s NeXT Computing and gained technology that became foundation of Mac OS X. Apple created new markets with iPod, iPhone, iPad and Internet sales of music and apps. </a:t>
            </a:r>
          </a:p>
          <a:p>
            <a:pPr marL="161925" indent="-161925">
              <a:buFontTx/>
              <a:buChar char="•"/>
            </a:pPr>
            <a:r>
              <a:rPr lang="en-US" smtClean="0">
                <a:latin typeface="Helvetica" pitchFamily="34" charset="0"/>
              </a:rPr>
              <a:t>Encourages customer visits and earns loyalty with its open and inviting sales floor, Genius Bar help desk, and well-trained sales force. Apple shares its revenue with application developers who created 445,000 iOS applications.</a:t>
            </a:r>
          </a:p>
        </p:txBody>
      </p:sp>
      <p:sp>
        <p:nvSpPr>
          <p:cNvPr id="135172" name="Slide Number Placeholder 3"/>
          <p:cNvSpPr>
            <a:spLocks noGrp="1"/>
          </p:cNvSpPr>
          <p:nvPr>
            <p:ph type="sldNum" sz="quarter" idx="5"/>
          </p:nvPr>
        </p:nvSpPr>
        <p:spPr>
          <a:extLst/>
        </p:spPr>
        <p:txBody>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hangingPunct="1">
              <a:defRPr/>
            </a:pPr>
            <a:fld id="{79F06885-B2AF-49CC-A783-EB1DCF808966}" type="slidenum">
              <a:rPr lang="en-US" smtClean="0"/>
              <a:pPr eaLnBrk="1" hangingPunct="1">
                <a:defRPr/>
              </a:pPr>
              <a:t>37</a:t>
            </a:fld>
            <a:endParaRPr lang="en-US" dirty="0" smtClean="0"/>
          </a:p>
        </p:txBody>
      </p:sp>
    </p:spTree>
    <p:extLst>
      <p:ext uri="{BB962C8B-B14F-4D97-AF65-F5344CB8AC3E}">
        <p14:creationId xmlns:p14="http://schemas.microsoft.com/office/powerpoint/2010/main" val="2725433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5CA6D6CA-88BA-46DB-AD20-79553DA77CEE}" type="slidenum">
              <a:rPr lang="en-US" smtClean="0"/>
              <a:pPr>
                <a:defRPr/>
              </a:pPr>
              <a:t>5</a:t>
            </a:fld>
            <a:endParaRPr lang="en-US" dirty="0" smtClean="0"/>
          </a:p>
        </p:txBody>
      </p:sp>
      <p:sp>
        <p:nvSpPr>
          <p:cNvPr id="15362"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ln/>
          <a:extLst/>
        </p:spPr>
        <p:txBody>
          <a:bodyPr/>
          <a:lstStyle/>
          <a:p>
            <a:pPr>
              <a:defRPr/>
            </a:pPr>
            <a:r>
              <a:rPr lang="en-US" dirty="0" smtClean="0"/>
              <a:t>Bits are used for computer data because they are easy to represent electronically.</a:t>
            </a:r>
          </a:p>
          <a:p>
            <a:pPr marL="162175" indent="-162175">
              <a:buFont typeface="Arial" pitchFamily="34" charset="0"/>
              <a:buChar char="•"/>
              <a:defRPr/>
            </a:pPr>
            <a:r>
              <a:rPr lang="en-US" dirty="0" smtClean="0">
                <a:latin typeface="Helvetica" pitchFamily="34" charset="0"/>
              </a:rPr>
              <a:t>Bits are used to represent electronically. A switch can be open or closed. </a:t>
            </a:r>
          </a:p>
          <a:p>
            <a:pPr marL="162175" indent="-162175">
              <a:buFont typeface="Arial" pitchFamily="34" charset="0"/>
              <a:buChar char="•"/>
              <a:defRPr/>
            </a:pPr>
            <a:r>
              <a:rPr lang="en-US" dirty="0" smtClean="0">
                <a:latin typeface="Helvetica" pitchFamily="34" charset="0"/>
              </a:rPr>
              <a:t>An open switch represents 0 or “off” and a closed switch represents “1” or “on”. </a:t>
            </a:r>
          </a:p>
        </p:txBody>
      </p:sp>
    </p:spTree>
    <p:extLst>
      <p:ext uri="{BB962C8B-B14F-4D97-AF65-F5344CB8AC3E}">
        <p14:creationId xmlns:p14="http://schemas.microsoft.com/office/powerpoint/2010/main" val="3484443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9A9D6220-EF87-4F7D-ADBB-1B5081B544E0}" type="slidenum">
              <a:rPr lang="en-US" smtClean="0"/>
              <a:pPr>
                <a:defRPr/>
              </a:pPr>
              <a:t>6</a:t>
            </a:fld>
            <a:endParaRPr lang="en-US"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r>
              <a:rPr lang="en-US" smtClean="0">
                <a:latin typeface="Helvetica" pitchFamily="34" charset="0"/>
              </a:rPr>
              <a:t>All computer data represented by bits. Data can be numbers, characters, currency amounts, photos, recordings, or whatever. All are simply a string of bits. Specifications for size of main memory, disk, and other computer devices are expressed in bytes.</a:t>
            </a:r>
          </a:p>
        </p:txBody>
      </p:sp>
    </p:spTree>
    <p:extLst>
      <p:ext uri="{BB962C8B-B14F-4D97-AF65-F5344CB8AC3E}">
        <p14:creationId xmlns:p14="http://schemas.microsoft.com/office/powerpoint/2010/main" val="1024498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r>
              <a:rPr lang="en-US" smtClean="0">
                <a:latin typeface="Helvetica" pitchFamily="34" charset="0"/>
              </a:rPr>
              <a:t>CPU is major actor. To run a program or process data, computer first transfers the program or data from disk to </a:t>
            </a:r>
            <a:r>
              <a:rPr lang="en-US" i="1" smtClean="0">
                <a:latin typeface="Helvetica" pitchFamily="34" charset="0"/>
              </a:rPr>
              <a:t>main memory</a:t>
            </a:r>
            <a:r>
              <a:rPr lang="en-US" smtClean="0">
                <a:latin typeface="Helvetica" pitchFamily="34" charset="0"/>
              </a:rPr>
              <a:t>. To execute an instruction, a copy of instruction is moved from main memory to CPU via </a:t>
            </a:r>
            <a:r>
              <a:rPr lang="en-US" b="1" smtClean="0">
                <a:latin typeface="Helvetica" pitchFamily="34" charset="0"/>
              </a:rPr>
              <a:t>data channel </a:t>
            </a:r>
            <a:r>
              <a:rPr lang="en-US" smtClean="0">
                <a:latin typeface="Helvetica" pitchFamily="34" charset="0"/>
              </a:rPr>
              <a:t>or </a:t>
            </a:r>
            <a:r>
              <a:rPr lang="en-US" b="1" smtClean="0">
                <a:latin typeface="Helvetica" pitchFamily="34" charset="0"/>
              </a:rPr>
              <a:t>bus</a:t>
            </a:r>
            <a:r>
              <a:rPr lang="en-US" smtClean="0">
                <a:latin typeface="Helvetica" pitchFamily="34" charset="0"/>
              </a:rPr>
              <a:t>. CPU has a small amount of very fast memory called a </a:t>
            </a:r>
            <a:r>
              <a:rPr lang="en-US" b="1" smtClean="0">
                <a:latin typeface="Helvetica" pitchFamily="34" charset="0"/>
              </a:rPr>
              <a:t>cache</a:t>
            </a:r>
            <a:r>
              <a:rPr lang="en-US" smtClean="0">
                <a:latin typeface="Helvetica" pitchFamily="34" charset="0"/>
              </a:rPr>
              <a:t>. CPU keeps a copy of frequently used instructions in cache. Having a large cache makes the computer faster, but more expensive.</a:t>
            </a:r>
            <a:endParaRPr lang="en-US" smtClean="0"/>
          </a:p>
        </p:txBody>
      </p:sp>
      <p:sp>
        <p:nvSpPr>
          <p:cNvPr id="4" name="Slide Number Placeholder 3"/>
          <p:cNvSpPr>
            <a:spLocks noGrp="1"/>
          </p:cNvSpPr>
          <p:nvPr>
            <p:ph type="sldNum" sz="quarter" idx="5"/>
          </p:nvPr>
        </p:nvSpPr>
        <p:spPr/>
        <p:txBody>
          <a:bodyPr/>
          <a:lstStyle/>
          <a:p>
            <a:pPr>
              <a:defRPr/>
            </a:pPr>
            <a:fld id="{8084FBC9-6395-4C55-ABA8-AA4223391904}" type="slidenum">
              <a:rPr lang="en-US" smtClean="0"/>
              <a:pPr>
                <a:defRPr/>
              </a:pPr>
              <a:t>7</a:t>
            </a:fld>
            <a:endParaRPr lang="en-US" dirty="0"/>
          </a:p>
        </p:txBody>
      </p:sp>
    </p:spTree>
    <p:extLst>
      <p:ext uri="{BB962C8B-B14F-4D97-AF65-F5344CB8AC3E}">
        <p14:creationId xmlns:p14="http://schemas.microsoft.com/office/powerpoint/2010/main" val="2701391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r>
              <a:rPr lang="en-US" smtClean="0">
                <a:latin typeface="Helvetica" pitchFamily="34" charset="0"/>
              </a:rPr>
              <a:t>Main memory contains program instructions, and a block of data and instructions for </a:t>
            </a:r>
            <a:r>
              <a:rPr lang="en-US" b="1" smtClean="0">
                <a:latin typeface="Helvetica" pitchFamily="34" charset="0"/>
              </a:rPr>
              <a:t>operating system</a:t>
            </a:r>
            <a:r>
              <a:rPr lang="en-US" smtClean="0">
                <a:latin typeface="Helvetica" pitchFamily="34" charset="0"/>
              </a:rPr>
              <a:t>.</a:t>
            </a:r>
          </a:p>
          <a:p>
            <a:endParaRPr lang="en-US" smtClean="0">
              <a:latin typeface="Helvetica" pitchFamily="34" charset="0"/>
            </a:endParaRPr>
          </a:p>
          <a:p>
            <a:r>
              <a:rPr lang="en-US" smtClean="0">
                <a:latin typeface="Helvetica" pitchFamily="34" charset="0"/>
              </a:rPr>
              <a:t>Main memory is too small to hold all programs and data a user might want. No PC has enough memory to hold all of the code in Microsoft Word, Excel, and Access. Consequently, CPU loads programs into memory in chunks.  </a:t>
            </a:r>
          </a:p>
        </p:txBody>
      </p:sp>
      <p:sp>
        <p:nvSpPr>
          <p:cNvPr id="103428" name="Slide Number Placeholder 3"/>
          <p:cNvSpPr>
            <a:spLocks noGrp="1"/>
          </p:cNvSpPr>
          <p:nvPr>
            <p:ph type="sldNum" sz="quarter" idx="5"/>
          </p:nvPr>
        </p:nvSpPr>
        <p:spPr>
          <a:extLst/>
        </p:spPr>
        <p:txBody>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hangingPunct="1">
              <a:defRPr/>
            </a:pPr>
            <a:fld id="{96E774C4-137E-457A-B318-F22B7C3517DF}" type="slidenum">
              <a:rPr lang="en-US" smtClean="0"/>
              <a:pPr eaLnBrk="1" hangingPunct="1">
                <a:defRPr/>
              </a:pPr>
              <a:t>8</a:t>
            </a:fld>
            <a:endParaRPr lang="en-US" dirty="0" smtClean="0"/>
          </a:p>
        </p:txBody>
      </p:sp>
    </p:spTree>
    <p:extLst>
      <p:ext uri="{BB962C8B-B14F-4D97-AF65-F5344CB8AC3E}">
        <p14:creationId xmlns:p14="http://schemas.microsoft.com/office/powerpoint/2010/main" val="3108367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extLst/>
        </p:spPr>
        <p:txBody>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hangingPunct="1">
              <a:defRPr/>
            </a:pPr>
            <a:fld id="{3F4A446B-6968-43FA-9F45-6C4921EA3CDD}" type="slidenum">
              <a:rPr lang="en-US" smtClean="0"/>
              <a:pPr eaLnBrk="1" hangingPunct="1">
                <a:defRPr/>
              </a:pPr>
              <a:t>9</a:t>
            </a:fld>
            <a:endParaRPr lang="en-US" dirty="0"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r>
              <a:rPr lang="en-US" smtClean="0">
                <a:latin typeface="Helvetica" pitchFamily="34" charset="0"/>
              </a:rPr>
              <a:t>If insufficient memory, will remove something, then replace just-requested program or data into vacated space. </a:t>
            </a:r>
          </a:p>
        </p:txBody>
      </p:sp>
    </p:spTree>
    <p:extLst>
      <p:ext uri="{BB962C8B-B14F-4D97-AF65-F5344CB8AC3E}">
        <p14:creationId xmlns:p14="http://schemas.microsoft.com/office/powerpoint/2010/main" val="757504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pPr defTabSz="863600"/>
            <a:r>
              <a:rPr lang="en-US" smtClean="0">
                <a:latin typeface="Helvetica" pitchFamily="34" charset="0"/>
              </a:rPr>
              <a:t>Do not need fast CPU, a 32-bit, 1.5 GHz CPU will be fine. </a:t>
            </a:r>
          </a:p>
        </p:txBody>
      </p:sp>
    </p:spTree>
    <p:extLst>
      <p:ext uri="{BB962C8B-B14F-4D97-AF65-F5344CB8AC3E}">
        <p14:creationId xmlns:p14="http://schemas.microsoft.com/office/powerpoint/2010/main" val="2888642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3 Slide">
    <p:spTree>
      <p:nvGrpSpPr>
        <p:cNvPr id="1" name=""/>
        <p:cNvGrpSpPr/>
        <p:nvPr/>
      </p:nvGrpSpPr>
      <p:grpSpPr>
        <a:xfrm>
          <a:off x="0" y="0"/>
          <a:ext cx="0" cy="0"/>
          <a:chOff x="0" y="0"/>
          <a:chExt cx="0" cy="0"/>
        </a:xfrm>
      </p:grpSpPr>
      <p:sp>
        <p:nvSpPr>
          <p:cNvPr id="13" name="Rectangle 3"/>
          <p:cNvSpPr>
            <a:spLocks noGrp="1" noChangeArrowheads="1"/>
          </p:cNvSpPr>
          <p:nvPr>
            <p:ph type="subTitle" idx="1"/>
          </p:nvPr>
        </p:nvSpPr>
        <p:spPr>
          <a:xfrm>
            <a:off x="1371600" y="3886200"/>
            <a:ext cx="6553200" cy="1219200"/>
          </a:xfrm>
          <a:solidFill>
            <a:schemeClr val="bg2">
              <a:lumMod val="90000"/>
            </a:schemeClr>
          </a:solidFill>
          <a:ln w="25400">
            <a:solidFill>
              <a:schemeClr val="accent1"/>
            </a:solidFill>
          </a:ln>
        </p:spPr>
        <p:txBody>
          <a:bodyPr anchor="ctr"/>
          <a:lstStyle>
            <a:lvl1pPr marL="0" marR="0" indent="0" algn="ctr" defTabSz="914400" rtl="0" eaLnBrk="1" fontAlgn="base" latinLnBrk="0" hangingPunct="1">
              <a:lnSpc>
                <a:spcPct val="100000"/>
              </a:lnSpc>
              <a:spcBef>
                <a:spcPct val="20000"/>
              </a:spcBef>
              <a:spcAft>
                <a:spcPct val="0"/>
              </a:spcAft>
              <a:buClr>
                <a:schemeClr val="accent1"/>
              </a:buClr>
              <a:buSzPct val="65000"/>
              <a:buFont typeface="Arial" pitchFamily="34" charset="0"/>
              <a:buNone/>
              <a:tabLst/>
              <a:defRPr sz="3600">
                <a:solidFill>
                  <a:schemeClr val="tx1"/>
                </a:solidFill>
                <a:latin typeface="Arial" pitchFamily="34" charset="0"/>
                <a:ea typeface="Verdana" pitchFamily="34" charset="0"/>
                <a:cs typeface="Arial" pitchFamily="34" charset="0"/>
              </a:defRPr>
            </a:lvl1pPr>
          </a:lstStyle>
          <a:p>
            <a:r>
              <a:rPr lang="en-US" smtClean="0"/>
              <a:t>Click to edit Master subtitle style</a:t>
            </a:r>
            <a:endParaRPr lang="en-US" dirty="0" smtClean="0"/>
          </a:p>
        </p:txBody>
      </p:sp>
      <p:sp>
        <p:nvSpPr>
          <p:cNvPr id="10" name="Title 9"/>
          <p:cNvSpPr>
            <a:spLocks noGrp="1"/>
          </p:cNvSpPr>
          <p:nvPr>
            <p:ph type="title"/>
          </p:nvPr>
        </p:nvSpPr>
        <p:spPr>
          <a:xfrm>
            <a:off x="2819400" y="1524000"/>
            <a:ext cx="3581400" cy="1905000"/>
          </a:xfrm>
          <a:solidFill>
            <a:schemeClr val="bg1"/>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rtl="0" eaLnBrk="0" fontAlgn="base" hangingPunct="0">
              <a:spcBef>
                <a:spcPct val="0"/>
              </a:spcBef>
              <a:spcAft>
                <a:spcPct val="0"/>
              </a:spcAft>
              <a:defRPr lang="en-US" sz="4000" b="0" kern="1200" dirty="0">
                <a:solidFill>
                  <a:schemeClr val="tx1"/>
                </a:solidFill>
                <a:latin typeface="Arial" pitchFamily="34" charset="0"/>
                <a:ea typeface="Verdana" pitchFamily="34" charset="0"/>
                <a:cs typeface="Arial" pitchFamily="34" charset="0"/>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Box 2"/>
          <p:cNvSpPr txBox="1"/>
          <p:nvPr/>
        </p:nvSpPr>
        <p:spPr>
          <a:xfrm>
            <a:off x="7620000" y="6248400"/>
            <a:ext cx="914400" cy="304800"/>
          </a:xfrm>
          <a:prstGeom prst="rect">
            <a:avLst/>
          </a:prstGeom>
          <a:noFill/>
        </p:spPr>
        <p:txBody>
          <a:bodyPr>
            <a:spAutoFit/>
          </a:bodyPr>
          <a:lstStyle/>
          <a:p>
            <a:pPr>
              <a:defRPr/>
            </a:pPr>
            <a:r>
              <a:rPr lang="en-US" sz="1400" dirty="0"/>
              <a:t>4-</a:t>
            </a:r>
            <a:fld id="{6A120C4B-96C7-4B17-B9AE-5FE0047D8843}" type="slidenum">
              <a:rPr lang="en-US" sz="1400"/>
              <a:pPr>
                <a:defRPr/>
              </a:pPr>
              <a:t>‹#›</a:t>
            </a:fld>
            <a:endParaRPr lang="en-US" sz="1400" dirty="0"/>
          </a:p>
        </p:txBody>
      </p:sp>
      <p:sp>
        <p:nvSpPr>
          <p:cNvPr id="2" name="Title 1"/>
          <p:cNvSpPr>
            <a:spLocks noGrp="1"/>
          </p:cNvSpPr>
          <p:nvPr>
            <p:ph type="title"/>
          </p:nvPr>
        </p:nvSpPr>
        <p:spPr>
          <a:xfrm>
            <a:off x="822960" y="365759"/>
            <a:ext cx="7520940" cy="1005841"/>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5" name="Text Placeholder 2"/>
          <p:cNvSpPr>
            <a:spLocks noGrp="1"/>
          </p:cNvSpPr>
          <p:nvPr>
            <p:ph idx="1"/>
          </p:nvPr>
        </p:nvSpPr>
        <p:spPr bwMode="auto">
          <a:xfrm>
            <a:off x="822325" y="1425575"/>
            <a:ext cx="7521575" cy="3679825"/>
          </a:xfrm>
          <a:prstGeom prst="rect">
            <a:avLst/>
          </a:prstGeom>
          <a:solidFill>
            <a:srgbClr val="FFFFFF"/>
          </a:solidFill>
          <a:ln>
            <a:noFill/>
          </a:ln>
          <a:extLst/>
        </p:spPr>
        <p:txBody>
          <a:bodyPr/>
          <a:lstStyle>
            <a:lvl1pPr marL="234950" indent="-234950">
              <a:buFont typeface="Arial" pitchFamily="34" charset="0"/>
              <a:buChar char="•"/>
              <a:tabLst/>
              <a:defRPr/>
            </a:lvl1pPr>
            <a:lvl2pPr marL="234950" indent="-234950">
              <a:buClr>
                <a:srgbClr val="000A1E"/>
              </a:buClr>
              <a:buFont typeface="Arial" pitchFamily="34" charset="0"/>
              <a:buChar char="•"/>
              <a:defRPr/>
            </a:lvl2pPr>
            <a:lvl3pPr marL="568325" indent="-330200">
              <a:buClr>
                <a:srgbClr val="000A1E"/>
              </a:buClr>
              <a:buFont typeface="Helvetica" pitchFamily="34" charset="0"/>
              <a:buChar char="–"/>
              <a:defRPr/>
            </a:lvl3pPr>
            <a:lvl4pPr marL="923925" indent="-355600">
              <a:buClr>
                <a:srgbClr val="000A1E"/>
              </a:buClr>
              <a:buFont typeface="Wingdings" pitchFamily="2" charset="2"/>
              <a:buChar char="Ø"/>
              <a:defRPr/>
            </a:lvl4pPr>
            <a:lvl5pPr marL="1260475" indent="-346075">
              <a:buClr>
                <a:srgbClr val="000A1E"/>
              </a:buClr>
              <a:buFont typeface="Courier New" pitchFamily="49" charset="0"/>
              <a:buChar char="o"/>
              <a:defRPr/>
            </a:lvl5p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6"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3"/>
          <p:cNvSpPr txBox="1"/>
          <p:nvPr/>
        </p:nvSpPr>
        <p:spPr>
          <a:xfrm>
            <a:off x="7620000" y="6248400"/>
            <a:ext cx="914400" cy="304800"/>
          </a:xfrm>
          <a:prstGeom prst="rect">
            <a:avLst/>
          </a:prstGeom>
          <a:noFill/>
        </p:spPr>
        <p:txBody>
          <a:bodyPr>
            <a:spAutoFit/>
          </a:bodyPr>
          <a:lstStyle/>
          <a:p>
            <a:pPr>
              <a:defRPr/>
            </a:pPr>
            <a:r>
              <a:rPr lang="en-US" sz="1400" dirty="0"/>
              <a:t>4-</a:t>
            </a:r>
            <a:fld id="{89089693-3A54-4B78-BD1F-4CCBEA7142BD}" type="slidenum">
              <a:rPr lang="en-US" sz="1400"/>
              <a:pPr>
                <a:defRPr/>
              </a:pPr>
              <a:t>‹#›</a:t>
            </a:fld>
            <a:endParaRPr lang="en-US" sz="1400" dirty="0"/>
          </a:p>
        </p:txBody>
      </p:sp>
      <p:sp>
        <p:nvSpPr>
          <p:cNvPr id="2" name="Title 1"/>
          <p:cNvSpPr>
            <a:spLocks noGrp="1"/>
          </p:cNvSpPr>
          <p:nvPr>
            <p:ph type="title"/>
          </p:nvPr>
        </p:nvSpPr>
        <p:spPr>
          <a:xfrm>
            <a:off x="822325" y="365125"/>
            <a:ext cx="7521575" cy="930275"/>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8" name="Title Placeholder 1"/>
          <p:cNvSpPr>
            <a:spLocks noGrp="1"/>
          </p:cNvSpPr>
          <p:nvPr>
            <p:ph type="title"/>
          </p:nvPr>
        </p:nvSpPr>
        <p:spPr bwMode="auto">
          <a:xfrm>
            <a:off x="822325" y="365125"/>
            <a:ext cx="7521575" cy="930275"/>
          </a:xfrm>
          <a:prstGeom prst="rect">
            <a:avLst/>
          </a:prstGeom>
          <a:solidFill>
            <a:schemeClr val="accent2">
              <a:lumMod val="90000"/>
            </a:schemeClr>
          </a:solidFill>
          <a:ln>
            <a:noFill/>
          </a:ln>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9" name="Text Placeholder 2"/>
          <p:cNvSpPr>
            <a:spLocks noGrp="1"/>
          </p:cNvSpPr>
          <p:nvPr>
            <p:ph type="body" idx="1"/>
          </p:nvPr>
        </p:nvSpPr>
        <p:spPr bwMode="auto">
          <a:xfrm>
            <a:off x="822325" y="1371600"/>
            <a:ext cx="7521575" cy="36798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2"/>
            <a:r>
              <a:rPr lang="en-US" smtClean="0"/>
              <a:t>Second level</a:t>
            </a:r>
          </a:p>
          <a:p>
            <a:pPr lvl="3"/>
            <a:r>
              <a:rPr lang="en-US" smtClean="0"/>
              <a:t>Third level</a:t>
            </a:r>
          </a:p>
          <a:p>
            <a:pPr lvl="4"/>
            <a:r>
              <a:rPr lang="en-US" smtClean="0"/>
              <a:t>Fourth level</a:t>
            </a:r>
          </a:p>
        </p:txBody>
      </p:sp>
      <p:sp>
        <p:nvSpPr>
          <p:cNvPr id="5" name="Footer Placeholder 4"/>
          <p:cNvSpPr>
            <a:spLocks noGrp="1"/>
          </p:cNvSpPr>
          <p:nvPr>
            <p:ph type="ftr" sz="quarter" idx="3"/>
          </p:nvPr>
        </p:nvSpPr>
        <p:spPr>
          <a:xfrm>
            <a:off x="762000" y="6248400"/>
            <a:ext cx="6324600" cy="304800"/>
          </a:xfrm>
          <a:prstGeom prst="rect">
            <a:avLst/>
          </a:prstGeom>
        </p:spPr>
        <p:txBody>
          <a:bodyPr vert="horz" lIns="91440" tIns="45720" rIns="91440" bIns="45720" rtlCol="0" anchor="ctr"/>
          <a:lstStyle>
            <a:lvl1pPr algn="ctr">
              <a:defRPr sz="1000" cap="none" spc="200" baseline="0" dirty="0" smtClean="0">
                <a:solidFill>
                  <a:schemeClr val="tx1"/>
                </a:solidFill>
                <a:latin typeface="Helvetica" pitchFamily="34" charset="0"/>
                <a:cs typeface="Arial" charset="0"/>
              </a:defRPr>
            </a:lvl1pPr>
          </a:lstStyle>
          <a:p>
            <a:pPr>
              <a:defRPr/>
            </a:pPr>
            <a:r>
              <a:rPr lang="en-US"/>
              <a:t>Copyright © 2014 Pearson Education, Inc. Publishing as Prentice Hall</a:t>
            </a:r>
          </a:p>
        </p:txBody>
      </p:sp>
    </p:spTree>
  </p:cSld>
  <p:clrMap bg1="lt1" tx1="dk1" bg2="lt2" tx2="dk2" accent1="accent1" accent2="accent2" accent3="accent3" accent4="accent4" accent5="accent5" accent6="accent6" hlink="hlink" folHlink="folHlink"/>
  <p:sldLayoutIdLst>
    <p:sldLayoutId id="2147491351" r:id="rId1"/>
    <p:sldLayoutId id="2147491352" r:id="rId2"/>
    <p:sldLayoutId id="2147491353" r:id="rId3"/>
  </p:sldLayoutIdLst>
  <p:timing>
    <p:tnLst>
      <p:par>
        <p:cTn id="1" dur="indefinite" restart="never" nodeType="tmRoot"/>
      </p:par>
    </p:tnLst>
  </p:timing>
  <p:hf sldNum="0" hdr="0" dt="0"/>
  <p:txStyles>
    <p:titleStyle>
      <a:lvl1pPr algn="l" rtl="0" fontAlgn="base">
        <a:spcBef>
          <a:spcPct val="0"/>
        </a:spcBef>
        <a:spcAft>
          <a:spcPct val="0"/>
        </a:spcAft>
        <a:defRPr sz="3200" kern="1200">
          <a:solidFill>
            <a:schemeClr val="tx1"/>
          </a:solidFill>
          <a:latin typeface="Arial" pitchFamily="34" charset="0"/>
          <a:ea typeface="+mj-ea"/>
          <a:cs typeface="Arial" pitchFamily="34" charset="0"/>
        </a:defRPr>
      </a:lvl1pPr>
      <a:lvl2pPr algn="l" rtl="0" fontAlgn="base">
        <a:spcBef>
          <a:spcPct val="0"/>
        </a:spcBef>
        <a:spcAft>
          <a:spcPct val="0"/>
        </a:spcAft>
        <a:defRPr sz="3200">
          <a:solidFill>
            <a:schemeClr val="tx1"/>
          </a:solidFill>
          <a:latin typeface="Arial" charset="0"/>
          <a:cs typeface="Arial" charset="0"/>
        </a:defRPr>
      </a:lvl2pPr>
      <a:lvl3pPr algn="l" rtl="0" fontAlgn="base">
        <a:spcBef>
          <a:spcPct val="0"/>
        </a:spcBef>
        <a:spcAft>
          <a:spcPct val="0"/>
        </a:spcAft>
        <a:defRPr sz="3200">
          <a:solidFill>
            <a:schemeClr val="tx1"/>
          </a:solidFill>
          <a:latin typeface="Arial" charset="0"/>
          <a:cs typeface="Arial" charset="0"/>
        </a:defRPr>
      </a:lvl3pPr>
      <a:lvl4pPr algn="l" rtl="0" fontAlgn="base">
        <a:spcBef>
          <a:spcPct val="0"/>
        </a:spcBef>
        <a:spcAft>
          <a:spcPct val="0"/>
        </a:spcAft>
        <a:defRPr sz="3200">
          <a:solidFill>
            <a:schemeClr val="tx1"/>
          </a:solidFill>
          <a:latin typeface="Arial" charset="0"/>
          <a:cs typeface="Arial" charset="0"/>
        </a:defRPr>
      </a:lvl4pPr>
      <a:lvl5pPr algn="l" rtl="0" fontAlgn="base">
        <a:spcBef>
          <a:spcPct val="0"/>
        </a:spcBef>
        <a:spcAft>
          <a:spcPct val="0"/>
        </a:spcAft>
        <a:defRPr sz="3200">
          <a:solidFill>
            <a:schemeClr val="tx1"/>
          </a:solidFill>
          <a:latin typeface="Arial" charset="0"/>
          <a:cs typeface="Arial" charset="0"/>
        </a:defRPr>
      </a:lvl5pPr>
      <a:lvl6pPr marL="457200" algn="l" rtl="0" eaLnBrk="1" fontAlgn="base" hangingPunct="1">
        <a:spcBef>
          <a:spcPct val="0"/>
        </a:spcBef>
        <a:spcAft>
          <a:spcPct val="0"/>
        </a:spcAft>
        <a:defRPr sz="2800">
          <a:solidFill>
            <a:schemeClr val="tx1"/>
          </a:solidFill>
          <a:latin typeface="Franklin Gothic Medium" pitchFamily="34" charset="0"/>
        </a:defRPr>
      </a:lvl6pPr>
      <a:lvl7pPr marL="914400" algn="l" rtl="0" eaLnBrk="1" fontAlgn="base" hangingPunct="1">
        <a:spcBef>
          <a:spcPct val="0"/>
        </a:spcBef>
        <a:spcAft>
          <a:spcPct val="0"/>
        </a:spcAft>
        <a:defRPr sz="2800">
          <a:solidFill>
            <a:schemeClr val="tx1"/>
          </a:solidFill>
          <a:latin typeface="Franklin Gothic Medium" pitchFamily="34" charset="0"/>
        </a:defRPr>
      </a:lvl7pPr>
      <a:lvl8pPr marL="1371600" algn="l" rtl="0" eaLnBrk="1" fontAlgn="base" hangingPunct="1">
        <a:spcBef>
          <a:spcPct val="0"/>
        </a:spcBef>
        <a:spcAft>
          <a:spcPct val="0"/>
        </a:spcAft>
        <a:defRPr sz="2800">
          <a:solidFill>
            <a:schemeClr val="tx1"/>
          </a:solidFill>
          <a:latin typeface="Franklin Gothic Medium" pitchFamily="34" charset="0"/>
        </a:defRPr>
      </a:lvl8pPr>
      <a:lvl9pPr marL="1828800" algn="l" rtl="0" eaLnBrk="1" fontAlgn="base" hangingPunct="1">
        <a:spcBef>
          <a:spcPct val="0"/>
        </a:spcBef>
        <a:spcAft>
          <a:spcPct val="0"/>
        </a:spcAft>
        <a:defRPr sz="2800">
          <a:solidFill>
            <a:schemeClr val="tx1"/>
          </a:solidFill>
          <a:latin typeface="Franklin Gothic Medium" pitchFamily="34" charset="0"/>
        </a:defRPr>
      </a:lvl9pPr>
    </p:titleStyle>
    <p:bodyStyle>
      <a:lvl1pPr marL="234950" indent="-234950" algn="l" rtl="0" fontAlgn="base">
        <a:spcBef>
          <a:spcPts val="800"/>
        </a:spcBef>
        <a:spcAft>
          <a:spcPct val="0"/>
        </a:spcAft>
        <a:buFont typeface="Arial" charset="0"/>
        <a:buChar char="•"/>
        <a:defRPr sz="2800" kern="1200">
          <a:solidFill>
            <a:schemeClr val="tx1"/>
          </a:solidFill>
          <a:latin typeface="Arial" pitchFamily="34" charset="0"/>
          <a:ea typeface="+mn-ea"/>
          <a:cs typeface="Arial" pitchFamily="34" charset="0"/>
        </a:defRPr>
      </a:lvl1pPr>
      <a:lvl2pPr marL="234950" indent="-234950"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2pPr>
      <a:lvl3pPr marL="623888" indent="-333375"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3pPr>
      <a:lvl4pPr marL="969963" indent="-336550" algn="l" rtl="0" fontAlgn="base">
        <a:spcBef>
          <a:spcPts val="300"/>
        </a:spcBef>
        <a:spcAft>
          <a:spcPct val="0"/>
        </a:spcAft>
        <a:buClr>
          <a:srgbClr val="000A1E"/>
        </a:buClr>
        <a:buFont typeface="Wingdings" pitchFamily="2" charset="2"/>
        <a:buChar char="Ø"/>
        <a:defRPr sz="2800" kern="1200">
          <a:solidFill>
            <a:schemeClr val="tx1"/>
          </a:solidFill>
          <a:latin typeface="Arial" pitchFamily="34" charset="0"/>
          <a:ea typeface="+mn-ea"/>
          <a:cs typeface="Arial" pitchFamily="34" charset="0"/>
        </a:defRPr>
      </a:lvl4pPr>
      <a:lvl5pPr marL="1371600" indent="-346075" algn="l" rtl="0" fontAlgn="base">
        <a:spcBef>
          <a:spcPts val="300"/>
        </a:spcBef>
        <a:spcAft>
          <a:spcPct val="0"/>
        </a:spcAft>
        <a:buClr>
          <a:srgbClr val="000A1E"/>
        </a:buClr>
        <a:buFont typeface="Courier New" pitchFamily="49" charset="0"/>
        <a:buChar char="o"/>
        <a:defRPr sz="2800" kern="1200">
          <a:solidFill>
            <a:schemeClr val="tx1"/>
          </a:solidFill>
          <a:latin typeface="Arial" pitchFamily="34" charset="0"/>
          <a:ea typeface="+mn-ea"/>
          <a:cs typeface="Arial"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Server_far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Operating_system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en.wikipedia.org/wiki/Application_softwar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answers.com/thin+client?cat=technolog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answers.com/topic/fat-client-1"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Source_code"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en.wikipedia.org/wiki/Open-source_software" TargetMode="External"/><Relationship Id="rId5" Type="http://schemas.openxmlformats.org/officeDocument/2006/relationships/hyperlink" Target="http://en.wikipedia.org/wiki/Closed_source" TargetMode="External"/><Relationship Id="rId4" Type="http://schemas.openxmlformats.org/officeDocument/2006/relationships/hyperlink" Target="http://en.wikipedia.org/wiki/Machine_code"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homepage.cs.uri.edu/faculty/wolfe/book/Readings/Reading04.ht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subTitle" idx="1"/>
          </p:nvPr>
        </p:nvSpPr>
        <p:spPr>
          <a:solidFill>
            <a:schemeClr val="accent3"/>
          </a:solidFill>
          <a:ln w="31750">
            <a:solidFill>
              <a:srgbClr val="17375E"/>
            </a:solidFill>
          </a:ln>
        </p:spPr>
        <p:txBody>
          <a:bodyPr/>
          <a:lstStyle/>
          <a:p>
            <a:pPr>
              <a:buFont typeface="Times New Roman" pitchFamily="18" charset="0"/>
              <a:buNone/>
              <a:defRPr/>
            </a:pPr>
            <a:r>
              <a:rPr lang="en-US" sz="4000" dirty="0" smtClean="0">
                <a:solidFill>
                  <a:schemeClr val="accent3">
                    <a:lumMod val="10000"/>
                  </a:schemeClr>
                </a:solidFill>
                <a:latin typeface="+mj-lt"/>
                <a:cs typeface="Arial" charset="0"/>
              </a:rPr>
              <a:t>Hardware and Software</a:t>
            </a:r>
          </a:p>
        </p:txBody>
      </p:sp>
      <p:sp>
        <p:nvSpPr>
          <p:cNvPr id="2" name="Title 1"/>
          <p:cNvSpPr>
            <a:spLocks noGrp="1"/>
          </p:cNvSpPr>
          <p:nvPr>
            <p:ph type="title"/>
          </p:nvPr>
        </p:nvSpPr>
        <p:spPr/>
        <p:txBody>
          <a:bodyPr/>
          <a:lstStyle/>
          <a:p>
            <a:pPr>
              <a:defRPr/>
            </a:pPr>
            <a:r>
              <a:rPr>
                <a:solidFill>
                  <a:schemeClr val="accent3">
                    <a:lumMod val="10000"/>
                  </a:schemeClr>
                </a:solidFill>
              </a:rPr>
              <a:t>Chapter </a:t>
            </a:r>
            <a:r>
              <a:rPr smtClean="0">
                <a:solidFill>
                  <a:schemeClr val="accent3">
                    <a:lumMod val="10000"/>
                  </a:schemeClr>
                </a:solidFill>
              </a:rPr>
              <a:t>4</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822325" y="365125"/>
            <a:ext cx="7521575" cy="1006475"/>
          </a:xfrm>
        </p:spPr>
        <p:txBody>
          <a:bodyPr/>
          <a:lstStyle/>
          <a:p>
            <a:r>
              <a:rPr lang="en-US" smtClean="0">
                <a:latin typeface="Arial" charset="0"/>
                <a:cs typeface="Arial" charset="0"/>
              </a:rPr>
              <a:t>Why Does a Manager Care How a Computer Works? </a:t>
            </a:r>
            <a:r>
              <a:rPr lang="en-US" smtClean="0">
                <a:latin typeface="Arial" charset="0"/>
                <a:cs typeface="Tahoma" pitchFamily="34" charset="0"/>
              </a:rPr>
              <a:t>(cont’d)</a:t>
            </a:r>
            <a:endParaRPr lang="en-US" smtClean="0">
              <a:latin typeface="Arial" charset="0"/>
              <a:cs typeface="Arial" charset="0"/>
            </a:endParaRP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2" name="Content Placeholder 1"/>
          <p:cNvSpPr>
            <a:spLocks noGrp="1"/>
          </p:cNvSpPr>
          <p:nvPr>
            <p:ph idx="1"/>
          </p:nvPr>
        </p:nvSpPr>
        <p:spPr>
          <a:xfrm>
            <a:off x="822325" y="1577975"/>
            <a:ext cx="7521575" cy="3070225"/>
          </a:xfrm>
          <a:noFill/>
          <a:extLst/>
        </p:spPr>
        <p:style>
          <a:lnRef idx="0">
            <a:scrgbClr r="0" g="0" b="0"/>
          </a:lnRef>
          <a:fillRef idx="1001">
            <a:schemeClr val="dk2"/>
          </a:fillRef>
          <a:effectRef idx="0">
            <a:scrgbClr r="0" g="0" b="0"/>
          </a:effectRef>
          <a:fontRef idx="major"/>
        </p:style>
        <p:txBody>
          <a:bodyPr/>
          <a:lstStyle/>
          <a:p>
            <a:pPr marL="276225" indent="-276225">
              <a:defRPr/>
            </a:pPr>
            <a:r>
              <a:rPr lang="en-US" dirty="0">
                <a:latin typeface="Arial" pitchFamily="34" charset="0"/>
                <a:cs typeface="Arial" pitchFamily="34" charset="0"/>
              </a:rPr>
              <a:t>Simple tasks do </a:t>
            </a:r>
            <a:r>
              <a:rPr lang="en-US" dirty="0" smtClean="0">
                <a:latin typeface="Arial" pitchFamily="34" charset="0"/>
                <a:cs typeface="Arial" pitchFamily="34" charset="0"/>
              </a:rPr>
              <a:t>not need </a:t>
            </a:r>
            <a:r>
              <a:rPr lang="en-US" dirty="0">
                <a:latin typeface="Arial" pitchFamily="34" charset="0"/>
                <a:cs typeface="Arial" pitchFamily="34" charset="0"/>
              </a:rPr>
              <a:t>fast </a:t>
            </a:r>
            <a:r>
              <a:rPr lang="en-US" dirty="0" smtClean="0">
                <a:latin typeface="Arial" pitchFamily="34" charset="0"/>
                <a:cs typeface="Arial" pitchFamily="34" charset="0"/>
              </a:rPr>
              <a:t>CPU</a:t>
            </a:r>
          </a:p>
          <a:p>
            <a:pPr marL="276225" indent="-276225">
              <a:defRPr/>
            </a:pPr>
            <a:r>
              <a:rPr lang="en-US" dirty="0" smtClean="0">
                <a:latin typeface="Arial" pitchFamily="34" charset="0"/>
                <a:cs typeface="Arial" pitchFamily="34" charset="0"/>
              </a:rPr>
              <a:t>64-bit dual processor, 8+GB RAM for large</a:t>
            </a:r>
            <a:r>
              <a:rPr lang="en-US" dirty="0">
                <a:latin typeface="Arial" pitchFamily="34" charset="0"/>
                <a:cs typeface="Arial" pitchFamily="34" charset="0"/>
              </a:rPr>
              <a:t>, complicated </a:t>
            </a:r>
            <a:r>
              <a:rPr lang="en-US" dirty="0" smtClean="0">
                <a:latin typeface="Arial" pitchFamily="34" charset="0"/>
                <a:cs typeface="Arial" pitchFamily="34" charset="0"/>
              </a:rPr>
              <a:t>spreadsheets, large </a:t>
            </a:r>
            <a:r>
              <a:rPr lang="en-US" dirty="0">
                <a:latin typeface="Arial" pitchFamily="34" charset="0"/>
                <a:cs typeface="Arial" pitchFamily="34" charset="0"/>
              </a:rPr>
              <a:t>database </a:t>
            </a:r>
            <a:r>
              <a:rPr lang="en-US" dirty="0" smtClean="0">
                <a:latin typeface="Arial" pitchFamily="34" charset="0"/>
                <a:cs typeface="Arial" pitchFamily="34" charset="0"/>
              </a:rPr>
              <a:t>files, </a:t>
            </a:r>
            <a:r>
              <a:rPr lang="en-US" dirty="0">
                <a:latin typeface="Arial" pitchFamily="34" charset="0"/>
                <a:cs typeface="Arial" pitchFamily="34" charset="0"/>
              </a:rPr>
              <a:t>large picture, </a:t>
            </a:r>
            <a:r>
              <a:rPr lang="en-US" dirty="0" smtClean="0">
                <a:latin typeface="Arial" pitchFamily="34" charset="0"/>
                <a:cs typeface="Arial" pitchFamily="34" charset="0"/>
              </a:rPr>
              <a:t>sound, </a:t>
            </a:r>
            <a:r>
              <a:rPr lang="en-US" dirty="0">
                <a:latin typeface="Arial" pitchFamily="34" charset="0"/>
                <a:cs typeface="Arial" pitchFamily="34" charset="0"/>
              </a:rPr>
              <a:t>movie </a:t>
            </a:r>
            <a:r>
              <a:rPr lang="en-US" dirty="0" smtClean="0">
                <a:latin typeface="Arial" pitchFamily="34" charset="0"/>
                <a:cs typeface="Arial" pitchFamily="34" charset="0"/>
              </a:rPr>
              <a:t>files</a:t>
            </a:r>
          </a:p>
          <a:p>
            <a:pPr marL="276225" indent="-276225">
              <a:defRPr/>
            </a:pPr>
            <a:r>
              <a:rPr lang="en-US" dirty="0">
                <a:latin typeface="Arial" pitchFamily="34" charset="0"/>
                <a:cs typeface="Arial" pitchFamily="34" charset="0"/>
              </a:rPr>
              <a:t>C</a:t>
            </a:r>
            <a:r>
              <a:rPr lang="en-US" dirty="0" smtClean="0">
                <a:latin typeface="Arial" pitchFamily="34" charset="0"/>
                <a:cs typeface="Arial" pitchFamily="34" charset="0"/>
              </a:rPr>
              <a:t>ache </a:t>
            </a:r>
            <a:r>
              <a:rPr lang="en-US" dirty="0">
                <a:latin typeface="Arial" pitchFamily="34" charset="0"/>
                <a:cs typeface="Arial" pitchFamily="34" charset="0"/>
              </a:rPr>
              <a:t>and main memory are </a:t>
            </a:r>
            <a:r>
              <a:rPr lang="en-US" b="1" dirty="0">
                <a:latin typeface="Arial" pitchFamily="34" charset="0"/>
                <a:cs typeface="Arial" pitchFamily="34" charset="0"/>
              </a:rPr>
              <a:t>volatile</a:t>
            </a:r>
            <a:r>
              <a:rPr lang="en-US" dirty="0" smtClean="0">
                <a:latin typeface="Arial" pitchFamily="34" charset="0"/>
                <a:cs typeface="Arial" pitchFamily="34" charset="0"/>
              </a:rPr>
              <a:t>, so save frequently</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7"/>
          <p:cNvSpPr>
            <a:spLocks noGrp="1"/>
          </p:cNvSpPr>
          <p:nvPr>
            <p:ph type="title"/>
          </p:nvPr>
        </p:nvSpPr>
        <p:spPr/>
        <p:txBody>
          <a:bodyPr/>
          <a:lstStyle/>
          <a:p>
            <a:r>
              <a:rPr lang="en-US" smtClean="0">
                <a:latin typeface="Arial" charset="0"/>
                <a:cs typeface="Arial" charset="0"/>
              </a:rPr>
              <a:t>What Is Difference Between a Client and a Server?</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p>
        </p:txBody>
      </p:sp>
      <p:pic>
        <p:nvPicPr>
          <p:cNvPr id="26627" name="Picture 2"/>
          <p:cNvPicPr>
            <a:picLocks noChangeAspect="1" noChangeArrowheads="1"/>
          </p:cNvPicPr>
          <p:nvPr/>
        </p:nvPicPr>
        <p:blipFill>
          <a:blip r:embed="rId3" cstate="print"/>
          <a:srcRect/>
          <a:stretch>
            <a:fillRect/>
          </a:stretch>
        </p:blipFill>
        <p:spPr bwMode="auto">
          <a:xfrm>
            <a:off x="1171575" y="1447800"/>
            <a:ext cx="6800850" cy="4176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2"/>
          <p:cNvSpPr>
            <a:spLocks noGrp="1" noChangeArrowheads="1"/>
          </p:cNvSpPr>
          <p:nvPr>
            <p:ph type="title"/>
          </p:nvPr>
        </p:nvSpPr>
        <p:spPr/>
        <p:txBody>
          <a:bodyPr/>
          <a:lstStyle/>
          <a:p>
            <a:r>
              <a:rPr lang="en-US" smtClean="0">
                <a:latin typeface="Arial" charset="0"/>
                <a:cs typeface="Arial" charset="0"/>
              </a:rPr>
              <a:t>What Is Difference Between a Client and a Server?</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p>
        </p:txBody>
      </p:sp>
      <p:pic>
        <p:nvPicPr>
          <p:cNvPr id="28675" name="Picture 2"/>
          <p:cNvPicPr>
            <a:picLocks noChangeAspect="1" noChangeArrowheads="1"/>
          </p:cNvPicPr>
          <p:nvPr/>
        </p:nvPicPr>
        <p:blipFill>
          <a:blip r:embed="rId3" cstate="print"/>
          <a:srcRect/>
          <a:stretch>
            <a:fillRect/>
          </a:stretch>
        </p:blipFill>
        <p:spPr bwMode="auto">
          <a:xfrm>
            <a:off x="787400" y="1524000"/>
            <a:ext cx="7605713"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2"/>
          <p:cNvSpPr>
            <a:spLocks noGrp="1"/>
          </p:cNvSpPr>
          <p:nvPr>
            <p:ph type="title"/>
          </p:nvPr>
        </p:nvSpPr>
        <p:spPr/>
        <p:txBody>
          <a:bodyPr/>
          <a:lstStyle/>
          <a:p>
            <a:r>
              <a:rPr lang="en-US" smtClean="0">
                <a:latin typeface="Arial" charset="0"/>
                <a:cs typeface="Arial" charset="0"/>
                <a:hlinkClick r:id="rId3"/>
              </a:rPr>
              <a:t>Server farm</a:t>
            </a:r>
            <a:endParaRPr lang="en-US" smtClean="0">
              <a:latin typeface="Arial" charset="0"/>
              <a:cs typeface="Arial" charset="0"/>
            </a:endParaRPr>
          </a:p>
        </p:txBody>
      </p:sp>
      <p:sp>
        <p:nvSpPr>
          <p:cNvPr id="82949" name="Footer Placeholder 6"/>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sp>
        <p:nvSpPr>
          <p:cNvPr id="2" name="Content Placeholder 1"/>
          <p:cNvSpPr>
            <a:spLocks noGrp="1"/>
          </p:cNvSpPr>
          <p:nvPr>
            <p:ph idx="4294967295"/>
          </p:nvPr>
        </p:nvSpPr>
        <p:spPr>
          <a:xfrm>
            <a:off x="609600" y="1600200"/>
            <a:ext cx="1905000" cy="1676400"/>
          </a:xfrm>
          <a:solidFill>
            <a:schemeClr val="bg1"/>
          </a:solidFill>
          <a:ln>
            <a:solidFill>
              <a:schemeClr val="accent1"/>
            </a:solidFill>
          </a:ln>
        </p:spPr>
        <p:style>
          <a:lnRef idx="0">
            <a:scrgbClr r="0" g="0" b="0"/>
          </a:lnRef>
          <a:fillRef idx="1003">
            <a:schemeClr val="lt2"/>
          </a:fillRef>
          <a:effectRef idx="0">
            <a:scrgbClr r="0" g="0" b="0"/>
          </a:effectRef>
          <a:fontRef idx="major"/>
        </p:style>
        <p:txBody>
          <a:bodyPr/>
          <a:lstStyle/>
          <a:p>
            <a:pPr marL="58738" indent="-6350">
              <a:buNone/>
              <a:defRPr/>
            </a:pPr>
            <a:r>
              <a:rPr lang="en-US" sz="2400" dirty="0" smtClean="0">
                <a:latin typeface="Arial" pitchFamily="34" charset="0"/>
                <a:cs typeface="Arial" pitchFamily="34" charset="0"/>
              </a:rPr>
              <a:t>Large collection </a:t>
            </a:r>
            <a:r>
              <a:rPr lang="en-US" sz="2400" dirty="0">
                <a:latin typeface="Arial" pitchFamily="34" charset="0"/>
                <a:cs typeface="Arial" pitchFamily="34" charset="0"/>
              </a:rPr>
              <a:t>of</a:t>
            </a:r>
            <a:r>
              <a:rPr lang="en-US" sz="2400" dirty="0" smtClean="0">
                <a:latin typeface="Arial" pitchFamily="34" charset="0"/>
                <a:cs typeface="Arial" pitchFamily="34" charset="0"/>
              </a:rPr>
              <a:t> coordinated servers</a:t>
            </a:r>
          </a:p>
        </p:txBody>
      </p:sp>
      <p:pic>
        <p:nvPicPr>
          <p:cNvPr id="30724" name="Picture 2"/>
          <p:cNvPicPr>
            <a:picLocks noChangeAspect="1" noChangeArrowheads="1"/>
          </p:cNvPicPr>
          <p:nvPr/>
        </p:nvPicPr>
        <p:blipFill>
          <a:blip r:embed="rId4" cstate="print"/>
          <a:srcRect/>
          <a:stretch>
            <a:fillRect/>
          </a:stretch>
        </p:blipFill>
        <p:spPr bwMode="auto">
          <a:xfrm>
            <a:off x="2514600" y="1371600"/>
            <a:ext cx="5740400" cy="3716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AutoShape 2"/>
          <p:cNvSpPr>
            <a:spLocks noGrp="1" noChangeArrowheads="1"/>
          </p:cNvSpPr>
          <p:nvPr>
            <p:ph type="title"/>
          </p:nvPr>
        </p:nvSpPr>
        <p:spPr>
          <a:xfrm>
            <a:off x="822325" y="365125"/>
            <a:ext cx="7521575" cy="1006475"/>
          </a:xfrm>
        </p:spPr>
        <p:txBody>
          <a:bodyPr/>
          <a:lstStyle/>
          <a:p>
            <a:pPr marL="622300" indent="-622300"/>
            <a:r>
              <a:rPr lang="en-US" sz="2800" smtClean="0">
                <a:latin typeface="Arial" charset="0"/>
                <a:cs typeface="Arial" charset="0"/>
              </a:rPr>
              <a:t>Q2: What Do Business Professionals Need To Know About Operating System Software?</a:t>
            </a:r>
          </a:p>
        </p:txBody>
      </p:sp>
      <p:sp>
        <p:nvSpPr>
          <p:cNvPr id="84997"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sp>
        <p:nvSpPr>
          <p:cNvPr id="32771" name="Content Placeholder 2"/>
          <p:cNvSpPr>
            <a:spLocks noGrp="1"/>
          </p:cNvSpPr>
          <p:nvPr>
            <p:ph idx="1"/>
          </p:nvPr>
        </p:nvSpPr>
        <p:spPr/>
        <p:txBody>
          <a:bodyPr/>
          <a:lstStyle/>
          <a:p>
            <a:pPr>
              <a:buFont typeface="Arial" charset="0"/>
              <a:buChar char="•"/>
            </a:pPr>
            <a:r>
              <a:rPr lang="en-US" b="1" smtClean="0">
                <a:latin typeface="Arial" charset="0"/>
                <a:cs typeface="Arial" charset="0"/>
                <a:hlinkClick r:id="rId3"/>
              </a:rPr>
              <a:t>Operating systems</a:t>
            </a:r>
            <a:r>
              <a:rPr lang="en-US" b="1" smtClean="0">
                <a:latin typeface="Arial" charset="0"/>
                <a:cs typeface="Arial" charset="0"/>
              </a:rPr>
              <a:t> </a:t>
            </a:r>
          </a:p>
          <a:p>
            <a:pPr marL="466725" lvl="1" indent="-231775">
              <a:buFont typeface="Arial" charset="0"/>
              <a:buChar char="•"/>
            </a:pPr>
            <a:r>
              <a:rPr lang="en-US" smtClean="0">
                <a:latin typeface="Arial" charset="0"/>
                <a:cs typeface="Arial" charset="0"/>
              </a:rPr>
              <a:t>Run only on particular types of hardware</a:t>
            </a:r>
          </a:p>
          <a:p>
            <a:pPr marL="466725" lvl="1" indent="-231775">
              <a:buFont typeface="Arial" charset="0"/>
              <a:buChar char="•"/>
            </a:pPr>
            <a:r>
              <a:rPr lang="en-US" smtClean="0">
                <a:latin typeface="Arial" charset="0"/>
                <a:cs typeface="Arial" charset="0"/>
              </a:rPr>
              <a:t>Must conform to instruction set of CPU</a:t>
            </a:r>
          </a:p>
          <a:p>
            <a:pPr marL="466725" lvl="1" indent="-231775">
              <a:buFont typeface="Arial" charset="0"/>
              <a:buChar char="•"/>
            </a:pPr>
            <a:r>
              <a:rPr lang="en-US" smtClean="0">
                <a:latin typeface="Arial" charset="0"/>
                <a:cs typeface="Arial" charset="0"/>
              </a:rPr>
              <a:t>Windows works only on Intel instruction set CPUs</a:t>
            </a:r>
          </a:p>
          <a:p>
            <a:pPr>
              <a:buFont typeface="Arial" charset="0"/>
              <a:buChar char="•"/>
            </a:pPr>
            <a:r>
              <a:rPr lang="en-US" b="1" smtClean="0">
                <a:latin typeface="Arial" charset="0"/>
                <a:cs typeface="Arial" charset="0"/>
                <a:hlinkClick r:id="rId4"/>
              </a:rPr>
              <a:t>Application programs</a:t>
            </a:r>
            <a:r>
              <a:rPr lang="en-US" b="1" smtClean="0">
                <a:latin typeface="Arial" charset="0"/>
                <a:cs typeface="Arial" charset="0"/>
              </a:rPr>
              <a:t> </a:t>
            </a:r>
          </a:p>
          <a:p>
            <a:pPr marL="466725" lvl="1" indent="-231775">
              <a:buFont typeface="Arial" charset="0"/>
              <a:buChar char="•"/>
            </a:pPr>
            <a:r>
              <a:rPr lang="en-US" smtClean="0">
                <a:latin typeface="Arial" charset="0"/>
                <a:cs typeface="Arial" charset="0"/>
              </a:rPr>
              <a:t>Written for a particular operating system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AutoShape 2"/>
          <p:cNvSpPr>
            <a:spLocks noGrp="1" noChangeArrowheads="1"/>
          </p:cNvSpPr>
          <p:nvPr>
            <p:ph type="title"/>
          </p:nvPr>
        </p:nvSpPr>
        <p:spPr>
          <a:xfrm>
            <a:off x="822325" y="365125"/>
            <a:ext cx="7521575" cy="1006475"/>
          </a:xfrm>
        </p:spPr>
        <p:txBody>
          <a:bodyPr/>
          <a:lstStyle/>
          <a:p>
            <a:pPr marL="342900" indent="-342900"/>
            <a:r>
              <a:rPr lang="en-US" sz="3600" smtClean="0">
                <a:latin typeface="Arial" charset="0"/>
                <a:cs typeface="Arial" charset="0"/>
              </a:rPr>
              <a:t>Operating Systems</a:t>
            </a:r>
          </a:p>
        </p:txBody>
      </p:sp>
      <p:sp>
        <p:nvSpPr>
          <p:cNvPr id="86021" name="Footer Placeholder 7"/>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pic>
        <p:nvPicPr>
          <p:cNvPr id="34819" name="Picture 2"/>
          <p:cNvPicPr>
            <a:picLocks noChangeAspect="1" noChangeArrowheads="1"/>
          </p:cNvPicPr>
          <p:nvPr/>
        </p:nvPicPr>
        <p:blipFill>
          <a:blip r:embed="rId3" cstate="print"/>
          <a:srcRect/>
          <a:stretch>
            <a:fillRect/>
          </a:stretch>
        </p:blipFill>
        <p:spPr bwMode="auto">
          <a:xfrm>
            <a:off x="688975" y="1524000"/>
            <a:ext cx="7693025"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4"/>
          <p:cNvSpPr>
            <a:spLocks noGrp="1"/>
          </p:cNvSpPr>
          <p:nvPr>
            <p:ph type="title"/>
          </p:nvPr>
        </p:nvSpPr>
        <p:spPr/>
        <p:txBody>
          <a:bodyPr/>
          <a:lstStyle/>
          <a:p>
            <a:r>
              <a:rPr lang="en-US" smtClean="0">
                <a:latin typeface="Arial" charset="0"/>
                <a:cs typeface="Arial" charset="0"/>
              </a:rPr>
              <a:t>Metro Interface</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36867" name="Picture 2"/>
          <p:cNvPicPr>
            <a:picLocks noChangeAspect="1" noChangeArrowheads="1"/>
          </p:cNvPicPr>
          <p:nvPr/>
        </p:nvPicPr>
        <p:blipFill>
          <a:blip r:embed="rId3" cstate="print"/>
          <a:srcRect/>
          <a:stretch>
            <a:fillRect/>
          </a:stretch>
        </p:blipFill>
        <p:spPr bwMode="auto">
          <a:xfrm>
            <a:off x="1143000" y="1458913"/>
            <a:ext cx="6858000" cy="394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p:cNvPicPr>
            <a:picLocks noChangeAspect="1" noChangeArrowheads="1"/>
          </p:cNvPicPr>
          <p:nvPr/>
        </p:nvPicPr>
        <p:blipFill>
          <a:blip r:embed="rId3" cstate="print"/>
          <a:srcRect/>
          <a:stretch>
            <a:fillRect/>
          </a:stretch>
        </p:blipFill>
        <p:spPr bwMode="auto">
          <a:xfrm>
            <a:off x="838200" y="1447800"/>
            <a:ext cx="7254875" cy="4691063"/>
          </a:xfrm>
          <a:prstGeom prst="rect">
            <a:avLst/>
          </a:prstGeom>
          <a:noFill/>
          <a:ln w="9525">
            <a:noFill/>
            <a:miter lim="800000"/>
            <a:headEnd/>
            <a:tailEnd/>
          </a:ln>
        </p:spPr>
      </p:pic>
      <p:sp>
        <p:nvSpPr>
          <p:cNvPr id="38914" name="Title 4"/>
          <p:cNvSpPr>
            <a:spLocks noGrp="1"/>
          </p:cNvSpPr>
          <p:nvPr>
            <p:ph type="title"/>
          </p:nvPr>
        </p:nvSpPr>
        <p:spPr/>
        <p:txBody>
          <a:bodyPr/>
          <a:lstStyle/>
          <a:p>
            <a:r>
              <a:rPr lang="en-US" smtClean="0">
                <a:latin typeface="Arial" charset="0"/>
                <a:cs typeface="Arial" charset="0"/>
              </a:rPr>
              <a:t>Windows Server Computer Hosting Two Virtual Machines</a:t>
            </a:r>
          </a:p>
        </p:txBody>
      </p:sp>
      <p:sp>
        <p:nvSpPr>
          <p:cNvPr id="6" name="Footer Placeholder 5"/>
          <p:cNvSpPr>
            <a:spLocks noGrp="1"/>
          </p:cNvSpPr>
          <p:nvPr>
            <p:ph type="ftr" sz="quarter" idx="10"/>
          </p:nvPr>
        </p:nvSpPr>
        <p:spPr/>
        <p:txBody>
          <a:bodyPr/>
          <a:lstStyle/>
          <a:p>
            <a:pPr>
              <a:defRPr/>
            </a:pPr>
            <a:r>
              <a:rPr lang="en-US"/>
              <a:t>Copyright © 2014 Pearson Education, Inc. Publishing as Prentice Hall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2"/>
          <p:cNvSpPr>
            <a:spLocks noGrp="1"/>
          </p:cNvSpPr>
          <p:nvPr>
            <p:ph type="title"/>
          </p:nvPr>
        </p:nvSpPr>
        <p:spPr/>
        <p:txBody>
          <a:bodyPr/>
          <a:lstStyle/>
          <a:p>
            <a:r>
              <a:rPr lang="en-US" smtClean="0">
                <a:latin typeface="Arial" charset="0"/>
                <a:cs typeface="Arial" charset="0"/>
              </a:rPr>
              <a:t>How Virtual Machine VM3 Appears to a User</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p>
        </p:txBody>
      </p:sp>
      <p:pic>
        <p:nvPicPr>
          <p:cNvPr id="40963" name="Picture 2"/>
          <p:cNvPicPr>
            <a:picLocks noChangeAspect="1" noChangeArrowheads="1"/>
          </p:cNvPicPr>
          <p:nvPr/>
        </p:nvPicPr>
        <p:blipFill>
          <a:blip r:embed="rId3" cstate="print"/>
          <a:srcRect/>
          <a:stretch>
            <a:fillRect/>
          </a:stretch>
        </p:blipFill>
        <p:spPr bwMode="auto">
          <a:xfrm>
            <a:off x="1219200" y="1600200"/>
            <a:ext cx="6502400" cy="418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2"/>
          <p:cNvSpPr>
            <a:spLocks noGrp="1"/>
          </p:cNvSpPr>
          <p:nvPr>
            <p:ph type="title"/>
          </p:nvPr>
        </p:nvSpPr>
        <p:spPr>
          <a:xfrm>
            <a:off x="822325" y="365125"/>
            <a:ext cx="7521575" cy="1006475"/>
          </a:xfrm>
        </p:spPr>
        <p:txBody>
          <a:bodyPr/>
          <a:lstStyle/>
          <a:p>
            <a:r>
              <a:rPr lang="en-US" smtClean="0">
                <a:latin typeface="Arial" charset="0"/>
                <a:cs typeface="Arial" charset="0"/>
              </a:rPr>
              <a:t>Own Versus License</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2" name="Content Placeholder 1"/>
          <p:cNvSpPr>
            <a:spLocks noGrp="1"/>
          </p:cNvSpPr>
          <p:nvPr>
            <p:ph idx="1"/>
          </p:nvPr>
        </p:nvSpPr>
        <p:spPr>
          <a:xfrm>
            <a:off x="822325" y="1577975"/>
            <a:ext cx="7521575" cy="3451225"/>
          </a:xfrm>
        </p:spPr>
        <p:txBody>
          <a:bodyPr/>
          <a:lstStyle/>
          <a:p>
            <a:pPr>
              <a:lnSpc>
                <a:spcPct val="70000"/>
              </a:lnSpc>
              <a:defRPr/>
            </a:pPr>
            <a:r>
              <a:rPr lang="en-US" dirty="0" smtClean="0"/>
              <a:t>License</a:t>
            </a:r>
          </a:p>
          <a:p>
            <a:pPr marL="747713" indent="-457200">
              <a:lnSpc>
                <a:spcPct val="70000"/>
              </a:lnSpc>
              <a:buFont typeface="Helvetica" pitchFamily="34" charset="0"/>
              <a:buChar char="–"/>
              <a:defRPr/>
            </a:pPr>
            <a:r>
              <a:rPr lang="en-US" dirty="0"/>
              <a:t>Right to use specified number of </a:t>
            </a:r>
            <a:r>
              <a:rPr lang="en-US" dirty="0" smtClean="0"/>
              <a:t>copies</a:t>
            </a:r>
          </a:p>
          <a:p>
            <a:pPr marL="747713" indent="-457200">
              <a:lnSpc>
                <a:spcPct val="70000"/>
              </a:lnSpc>
              <a:buFont typeface="Helvetica" pitchFamily="34" charset="0"/>
              <a:buChar char="–"/>
              <a:defRPr/>
            </a:pPr>
            <a:r>
              <a:rPr lang="en-US" dirty="0" smtClean="0"/>
              <a:t>Limits vendor’s liability</a:t>
            </a:r>
          </a:p>
          <a:p>
            <a:pPr>
              <a:lnSpc>
                <a:spcPct val="70000"/>
              </a:lnSpc>
              <a:defRPr/>
            </a:pPr>
            <a:r>
              <a:rPr lang="en-US" dirty="0" smtClean="0"/>
              <a:t>Site </a:t>
            </a:r>
            <a:r>
              <a:rPr lang="en-US" dirty="0"/>
              <a:t>License</a:t>
            </a:r>
          </a:p>
          <a:p>
            <a:pPr marL="747713" lvl="1" indent="-393700">
              <a:lnSpc>
                <a:spcPct val="70000"/>
              </a:lnSpc>
              <a:buClrTx/>
              <a:buFont typeface="Helvetica" pitchFamily="34" charset="0"/>
              <a:buChar char="–"/>
              <a:defRPr/>
            </a:pPr>
            <a:r>
              <a:rPr lang="en-US" dirty="0"/>
              <a:t>Flat fee </a:t>
            </a:r>
            <a:r>
              <a:rPr lang="en-US" dirty="0" smtClean="0"/>
              <a:t>to </a:t>
            </a:r>
            <a:r>
              <a:rPr lang="en-US" dirty="0"/>
              <a:t>install software product on all company computers or all computers at a specific </a:t>
            </a:r>
            <a:r>
              <a:rPr lang="en-US" dirty="0" smtClean="0"/>
              <a:t>site</a:t>
            </a:r>
            <a:endParaRPr lang="en-US" dirty="0"/>
          </a:p>
          <a:p>
            <a:pPr>
              <a:lnSpc>
                <a:spcPct val="70000"/>
              </a:lnSpc>
              <a:defRPr/>
            </a:pPr>
            <a:r>
              <a:rPr lang="en-US" dirty="0"/>
              <a:t>Open </a:t>
            </a:r>
            <a:r>
              <a:rPr lang="en-US" dirty="0" smtClean="0"/>
              <a:t>Source</a:t>
            </a:r>
          </a:p>
          <a:p>
            <a:pPr marL="800100" indent="-457200">
              <a:lnSpc>
                <a:spcPct val="70000"/>
              </a:lnSpc>
              <a:buFont typeface="Arial" pitchFamily="34" charset="0"/>
              <a:buChar char="–"/>
              <a:defRPr/>
            </a:pPr>
            <a:r>
              <a:rPr lang="en-US" dirty="0" smtClean="0"/>
              <a:t>No </a:t>
            </a:r>
            <a:r>
              <a:rPr lang="en-US" dirty="0"/>
              <a:t>license </a:t>
            </a:r>
            <a:r>
              <a:rPr lang="en-US" dirty="0" smtClean="0"/>
              <a:t>fee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2"/>
          <p:cNvSpPr>
            <a:spLocks noGrp="1"/>
          </p:cNvSpPr>
          <p:nvPr>
            <p:ph type="title"/>
          </p:nvPr>
        </p:nvSpPr>
        <p:spPr>
          <a:xfrm>
            <a:off x="822325" y="365125"/>
            <a:ext cx="7521575" cy="1006475"/>
          </a:xfrm>
        </p:spPr>
        <p:txBody>
          <a:bodyPr/>
          <a:lstStyle/>
          <a:p>
            <a:pPr marL="107950" indent="-107950"/>
            <a:r>
              <a:rPr lang="en-US" smtClean="0">
                <a:latin typeface="Arial" charset="0"/>
                <a:cs typeface="Arial" charset="0"/>
              </a:rPr>
              <a:t>"If We Don't Have an iPad App, We Don't Have A Business."</a:t>
            </a:r>
          </a:p>
        </p:txBody>
      </p:sp>
      <p:sp>
        <p:nvSpPr>
          <p:cNvPr id="68613"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sp>
        <p:nvSpPr>
          <p:cNvPr id="9219" name="Content Placeholder 2"/>
          <p:cNvSpPr>
            <a:spLocks noGrp="1"/>
          </p:cNvSpPr>
          <p:nvPr>
            <p:ph idx="1"/>
          </p:nvPr>
        </p:nvSpPr>
        <p:spPr>
          <a:xfrm>
            <a:off x="822325" y="1501775"/>
            <a:ext cx="7521575" cy="3451225"/>
          </a:xfrm>
        </p:spPr>
        <p:txBody>
          <a:bodyPr/>
          <a:lstStyle/>
          <a:p>
            <a:pPr marL="233363" indent="-233363">
              <a:buFont typeface="Arial" charset="0"/>
              <a:buChar char="•"/>
            </a:pPr>
            <a:r>
              <a:rPr lang="en-US" dirty="0" err="1" smtClean="0">
                <a:latin typeface="Arial" charset="0"/>
                <a:cs typeface="Arial" charset="0"/>
              </a:rPr>
              <a:t>GearUp</a:t>
            </a:r>
            <a:r>
              <a:rPr lang="en-US" dirty="0" smtClean="0">
                <a:latin typeface="Arial" charset="0"/>
                <a:cs typeface="Arial" charset="0"/>
              </a:rPr>
              <a:t> needs to make IT decisions and build infrastructure for next stage of growth</a:t>
            </a:r>
          </a:p>
          <a:p>
            <a:pPr marL="233363" indent="-233363">
              <a:buFont typeface="Arial" charset="0"/>
              <a:buChar char="•"/>
            </a:pPr>
            <a:r>
              <a:rPr lang="en-US" dirty="0" smtClean="0">
                <a:latin typeface="Arial" charset="0"/>
                <a:cs typeface="Arial" charset="0"/>
              </a:rPr>
              <a:t>Suppliers forcing </a:t>
            </a:r>
            <a:r>
              <a:rPr lang="en-US" dirty="0" err="1" smtClean="0">
                <a:latin typeface="Arial" charset="0"/>
                <a:cs typeface="Arial" charset="0"/>
              </a:rPr>
              <a:t>GearUp</a:t>
            </a:r>
            <a:r>
              <a:rPr lang="en-US" dirty="0" smtClean="0">
                <a:latin typeface="Arial" charset="0"/>
                <a:cs typeface="Arial" charset="0"/>
              </a:rPr>
              <a:t> to change </a:t>
            </a:r>
          </a:p>
          <a:p>
            <a:pPr marL="233363" indent="-233363">
              <a:buFont typeface="Arial" charset="0"/>
              <a:buChar char="•"/>
            </a:pPr>
            <a:r>
              <a:rPr lang="en-US" dirty="0" smtClean="0">
                <a:latin typeface="Arial" charset="0"/>
                <a:cs typeface="Arial" charset="0"/>
              </a:rPr>
              <a:t>Need to understand advantages and disadvantages of open source computing</a:t>
            </a:r>
          </a:p>
          <a:p>
            <a:pPr marL="233363" indent="-233363">
              <a:buFont typeface="Arial" charset="0"/>
              <a:buChar char="•"/>
            </a:pPr>
            <a:r>
              <a:rPr lang="en-US" dirty="0" smtClean="0">
                <a:latin typeface="Arial" charset="0"/>
                <a:cs typeface="Arial" charset="0"/>
              </a:rPr>
              <a:t>Conflict between low cost and technical competitiveness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822325" y="365125"/>
            <a:ext cx="7521575" cy="1006475"/>
          </a:xfrm>
        </p:spPr>
        <p:txBody>
          <a:bodyPr/>
          <a:lstStyle/>
          <a:p>
            <a:pPr marL="622300" indent="-622300"/>
            <a:r>
              <a:rPr lang="en-US" sz="2800" smtClean="0">
                <a:latin typeface="Arial" charset="0"/>
                <a:cs typeface="Arial" charset="0"/>
              </a:rPr>
              <a:t>Q3: What Do Business Professionals Need To Know About Applications Software?</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6" name="Content Placeholder 5"/>
          <p:cNvSpPr>
            <a:spLocks noGrp="1"/>
          </p:cNvSpPr>
          <p:nvPr>
            <p:ph idx="1"/>
          </p:nvPr>
        </p:nvSpPr>
        <p:spPr>
          <a:xfrm>
            <a:off x="822325" y="1425575"/>
            <a:ext cx="7521575" cy="3908425"/>
          </a:xfrm>
        </p:spPr>
        <p:txBody>
          <a:bodyPr/>
          <a:lstStyle/>
          <a:p>
            <a:pPr marL="0" indent="0">
              <a:buFont typeface="Arial" pitchFamily="34" charset="0"/>
              <a:buNone/>
              <a:defRPr/>
            </a:pPr>
            <a:r>
              <a:rPr lang="en-US" dirty="0" smtClean="0"/>
              <a:t>Categories </a:t>
            </a:r>
            <a:r>
              <a:rPr lang="en-US" dirty="0"/>
              <a:t>of Application </a:t>
            </a:r>
            <a:r>
              <a:rPr lang="en-US" dirty="0" smtClean="0"/>
              <a:t>Programs</a:t>
            </a:r>
          </a:p>
          <a:p>
            <a:pPr marL="457200" indent="-220663">
              <a:defRPr/>
            </a:pPr>
            <a:r>
              <a:rPr lang="en-US" dirty="0"/>
              <a:t>Horizontal-market </a:t>
            </a:r>
            <a:r>
              <a:rPr lang="en-US" dirty="0" smtClean="0"/>
              <a:t>applications</a:t>
            </a:r>
          </a:p>
          <a:p>
            <a:pPr marL="965200" lvl="2" indent="-396875">
              <a:defRPr/>
            </a:pPr>
            <a:r>
              <a:rPr lang="en-US" sz="2400" dirty="0" smtClean="0"/>
              <a:t>Provide </a:t>
            </a:r>
            <a:r>
              <a:rPr lang="en-US" sz="2400" dirty="0"/>
              <a:t>capabilities common across all </a:t>
            </a:r>
            <a:r>
              <a:rPr lang="en-US" sz="2400" dirty="0" smtClean="0"/>
              <a:t>organizations and </a:t>
            </a:r>
            <a:r>
              <a:rPr lang="en-US" sz="2400" dirty="0"/>
              <a:t>industries</a:t>
            </a:r>
            <a:endParaRPr lang="en-US" sz="2400" dirty="0" smtClean="0"/>
          </a:p>
          <a:p>
            <a:pPr marL="457200" indent="-220663">
              <a:defRPr/>
            </a:pPr>
            <a:r>
              <a:rPr lang="en-US" dirty="0"/>
              <a:t>Vertical-market </a:t>
            </a:r>
            <a:r>
              <a:rPr lang="en-US" dirty="0" smtClean="0"/>
              <a:t>applications</a:t>
            </a:r>
          </a:p>
          <a:p>
            <a:pPr marL="965200" lvl="2" indent="-388938">
              <a:defRPr/>
            </a:pPr>
            <a:r>
              <a:rPr lang="en-US" sz="2400" dirty="0" smtClean="0"/>
              <a:t>Serve </a:t>
            </a:r>
            <a:r>
              <a:rPr lang="en-US" sz="2400" dirty="0"/>
              <a:t>the needs of a specific industry</a:t>
            </a:r>
            <a:r>
              <a:rPr lang="en-US" dirty="0" smtClean="0"/>
              <a:t> </a:t>
            </a:r>
          </a:p>
          <a:p>
            <a:pPr marL="457200" indent="-220663">
              <a:defRPr/>
            </a:pPr>
            <a:r>
              <a:rPr lang="en-US" dirty="0"/>
              <a:t>One-of-a-kind </a:t>
            </a:r>
            <a:r>
              <a:rPr lang="en-US" dirty="0" smtClean="0"/>
              <a:t>applications</a:t>
            </a:r>
          </a:p>
          <a:p>
            <a:pPr marL="965200" lvl="2" indent="-388938">
              <a:defRPr/>
            </a:pPr>
            <a:r>
              <a:rPr lang="en-US" sz="2400" dirty="0" smtClean="0"/>
              <a:t>Developed </a:t>
            </a:r>
            <a:r>
              <a:rPr lang="en-US" sz="2400" dirty="0"/>
              <a:t>for a specific, unique need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latin typeface="Arial" charset="0"/>
                <a:cs typeface="Arial" charset="0"/>
              </a:rPr>
              <a:t>Thin vs. Thick Clients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46083" name="Picture 2"/>
          <p:cNvPicPr>
            <a:picLocks noChangeAspect="1" noChangeArrowheads="1"/>
          </p:cNvPicPr>
          <p:nvPr/>
        </p:nvPicPr>
        <p:blipFill>
          <a:blip r:embed="rId3" cstate="print"/>
          <a:srcRect/>
          <a:stretch>
            <a:fillRect/>
          </a:stretch>
        </p:blipFill>
        <p:spPr bwMode="auto">
          <a:xfrm>
            <a:off x="914400" y="1528763"/>
            <a:ext cx="7239000" cy="3957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AutoShape 2"/>
          <p:cNvSpPr>
            <a:spLocks noGrp="1" noChangeArrowheads="1"/>
          </p:cNvSpPr>
          <p:nvPr>
            <p:ph type="title"/>
          </p:nvPr>
        </p:nvSpPr>
        <p:spPr>
          <a:xfrm>
            <a:off x="822325" y="365125"/>
            <a:ext cx="7521575" cy="1006475"/>
          </a:xfrm>
        </p:spPr>
        <p:txBody>
          <a:bodyPr/>
          <a:lstStyle/>
          <a:p>
            <a:r>
              <a:rPr lang="en-US" smtClean="0">
                <a:latin typeface="Arial" charset="0"/>
                <a:cs typeface="Arial" charset="0"/>
              </a:rPr>
              <a:t>Thin-client Versus Thick-client Mobile Custom Software</a:t>
            </a:r>
          </a:p>
        </p:txBody>
      </p:sp>
      <p:sp>
        <p:nvSpPr>
          <p:cNvPr id="92165"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sp>
        <p:nvSpPr>
          <p:cNvPr id="2" name="Content Placeholder 1"/>
          <p:cNvSpPr>
            <a:spLocks noGrp="1"/>
          </p:cNvSpPr>
          <p:nvPr>
            <p:ph idx="1"/>
          </p:nvPr>
        </p:nvSpPr>
        <p:spPr/>
        <p:txBody>
          <a:bodyPr/>
          <a:lstStyle/>
          <a:p>
            <a:pPr>
              <a:buFont typeface="Arial" charset="0"/>
              <a:buChar char="•"/>
            </a:pPr>
            <a:r>
              <a:rPr lang="en-US" b="1" smtClean="0">
                <a:solidFill>
                  <a:srgbClr val="000510"/>
                </a:solidFill>
                <a:latin typeface="Arial" charset="0"/>
                <a:cs typeface="Arial" charset="0"/>
                <a:hlinkClick r:id="rId3"/>
              </a:rPr>
              <a:t>Thin client</a:t>
            </a:r>
            <a:endParaRPr lang="en-US" b="1" smtClean="0">
              <a:solidFill>
                <a:srgbClr val="000510"/>
              </a:solidFill>
              <a:latin typeface="Arial" charset="0"/>
              <a:cs typeface="Arial" charset="0"/>
            </a:endParaRPr>
          </a:p>
          <a:p>
            <a:pPr marL="676275" lvl="2" indent="-342900">
              <a:lnSpc>
                <a:spcPct val="90000"/>
              </a:lnSpc>
              <a:spcAft>
                <a:spcPct val="20000"/>
              </a:spcAft>
            </a:pPr>
            <a:r>
              <a:rPr lang="en-US" sz="2400" smtClean="0">
                <a:solidFill>
                  <a:srgbClr val="000510"/>
                </a:solidFill>
                <a:latin typeface="Arial" charset="0"/>
                <a:cs typeface="Arial" charset="0"/>
              </a:rPr>
              <a:t>Requires nothing more than browser</a:t>
            </a:r>
          </a:p>
          <a:p>
            <a:pPr marL="676275" lvl="2" indent="-342900">
              <a:lnSpc>
                <a:spcPct val="90000"/>
              </a:lnSpc>
              <a:spcAft>
                <a:spcPct val="20000"/>
              </a:spcAft>
            </a:pPr>
            <a:r>
              <a:rPr lang="en-US" sz="2400" smtClean="0">
                <a:solidFill>
                  <a:srgbClr val="000510"/>
                </a:solidFill>
                <a:latin typeface="Arial" charset="0"/>
                <a:cs typeface="Arial" charset="0"/>
              </a:rPr>
              <a:t>Does not require installation and administration of client software</a:t>
            </a:r>
          </a:p>
          <a:p>
            <a:pPr>
              <a:buFont typeface="Arial" charset="0"/>
              <a:buChar char="•"/>
            </a:pPr>
            <a:r>
              <a:rPr lang="en-US" b="1" smtClean="0">
                <a:solidFill>
                  <a:srgbClr val="000510"/>
                </a:solidFill>
                <a:latin typeface="Arial" charset="0"/>
                <a:cs typeface="Arial" charset="0"/>
                <a:hlinkClick r:id="rId4"/>
              </a:rPr>
              <a:t>Thick client</a:t>
            </a:r>
            <a:endParaRPr lang="en-US" b="1" smtClean="0">
              <a:solidFill>
                <a:srgbClr val="000510"/>
              </a:solidFill>
              <a:latin typeface="Arial" charset="0"/>
              <a:cs typeface="Arial" charset="0"/>
            </a:endParaRPr>
          </a:p>
          <a:p>
            <a:pPr marL="676275" lvl="2" indent="-342900">
              <a:lnSpc>
                <a:spcPct val="90000"/>
              </a:lnSpc>
              <a:spcAft>
                <a:spcPct val="20000"/>
              </a:spcAft>
            </a:pPr>
            <a:r>
              <a:rPr lang="en-US" sz="2400" smtClean="0">
                <a:solidFill>
                  <a:srgbClr val="000510"/>
                </a:solidFill>
                <a:latin typeface="Arial" charset="0"/>
                <a:cs typeface="Arial" charset="0"/>
              </a:rPr>
              <a:t>More code to run on it</a:t>
            </a:r>
          </a:p>
          <a:p>
            <a:pPr marL="676275" lvl="2" indent="-342900">
              <a:lnSpc>
                <a:spcPct val="90000"/>
              </a:lnSpc>
              <a:spcAft>
                <a:spcPct val="20000"/>
              </a:spcAft>
            </a:pPr>
            <a:r>
              <a:rPr lang="en-US" sz="2400" smtClean="0">
                <a:solidFill>
                  <a:srgbClr val="000510"/>
                </a:solidFill>
                <a:latin typeface="Arial" charset="0"/>
                <a:cs typeface="Arial" charset="0"/>
              </a:rPr>
              <a:t>More features and functions</a:t>
            </a:r>
          </a:p>
          <a:p>
            <a:pPr marL="676275" lvl="2" indent="-342900">
              <a:lnSpc>
                <a:spcPct val="90000"/>
              </a:lnSpc>
              <a:spcAft>
                <a:spcPct val="20000"/>
              </a:spcAft>
            </a:pPr>
            <a:r>
              <a:rPr lang="en-US" sz="2400" smtClean="0">
                <a:solidFill>
                  <a:srgbClr val="000510"/>
                </a:solidFill>
                <a:latin typeface="Arial" charset="0"/>
                <a:cs typeface="Arial" charset="0"/>
              </a:rPr>
              <a:t>More expense and administration</a:t>
            </a:r>
          </a:p>
        </p:txBody>
      </p:sp>
      <p:sp>
        <p:nvSpPr>
          <p:cNvPr id="48132" name="Rectangle 10"/>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eaLnBrk="0" hangingPunct="0"/>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4"/>
          <p:cNvSpPr>
            <a:spLocks noGrp="1"/>
          </p:cNvSpPr>
          <p:nvPr>
            <p:ph type="title"/>
          </p:nvPr>
        </p:nvSpPr>
        <p:spPr/>
        <p:txBody>
          <a:bodyPr/>
          <a:lstStyle/>
          <a:p>
            <a:r>
              <a:rPr lang="en-US" smtClean="0">
                <a:latin typeface="Arial" charset="0"/>
                <a:cs typeface="Arial" charset="0"/>
              </a:rPr>
              <a:t>Software Sources and Types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50179" name="Picture 2"/>
          <p:cNvPicPr>
            <a:picLocks noChangeAspect="1" noChangeArrowheads="1"/>
          </p:cNvPicPr>
          <p:nvPr/>
        </p:nvPicPr>
        <p:blipFill>
          <a:blip r:embed="rId2" cstate="print"/>
          <a:srcRect/>
          <a:stretch>
            <a:fillRect/>
          </a:stretch>
        </p:blipFill>
        <p:spPr bwMode="auto">
          <a:xfrm>
            <a:off x="857250" y="1447800"/>
            <a:ext cx="745172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AutoShape 2"/>
          <p:cNvSpPr>
            <a:spLocks noGrp="1" noChangeArrowheads="1"/>
          </p:cNvSpPr>
          <p:nvPr>
            <p:ph type="title"/>
          </p:nvPr>
        </p:nvSpPr>
        <p:spPr/>
        <p:txBody>
          <a:bodyPr/>
          <a:lstStyle/>
          <a:p>
            <a:r>
              <a:rPr lang="en-US" smtClean="0">
                <a:latin typeface="Arial" charset="0"/>
                <a:cs typeface="Arial" charset="0"/>
              </a:rPr>
              <a:t>What Is Firmware?</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p>
        </p:txBody>
      </p:sp>
      <p:sp>
        <p:nvSpPr>
          <p:cNvPr id="51203" name="Content Placeholder 1"/>
          <p:cNvSpPr>
            <a:spLocks noGrp="1"/>
          </p:cNvSpPr>
          <p:nvPr>
            <p:ph idx="4294967295"/>
          </p:nvPr>
        </p:nvSpPr>
        <p:spPr>
          <a:xfrm>
            <a:off x="685800" y="1524000"/>
            <a:ext cx="7696200" cy="3352800"/>
          </a:xfrm>
        </p:spPr>
        <p:txBody>
          <a:bodyPr/>
          <a:lstStyle/>
          <a:p>
            <a:r>
              <a:rPr lang="en-US" smtClean="0">
                <a:latin typeface="Arial" charset="0"/>
                <a:cs typeface="Arial" charset="0"/>
              </a:rPr>
              <a:t>Computer software installed on read-only memory</a:t>
            </a:r>
          </a:p>
          <a:p>
            <a:pPr marL="915988" lvl="2" indent="-415925">
              <a:lnSpc>
                <a:spcPct val="90000"/>
              </a:lnSpc>
              <a:spcAft>
                <a:spcPct val="20000"/>
              </a:spcAft>
              <a:buClrTx/>
            </a:pPr>
            <a:r>
              <a:rPr lang="en-US" smtClean="0">
                <a:latin typeface="Arial" charset="0"/>
                <a:cs typeface="Arial" charset="0"/>
              </a:rPr>
              <a:t>Printers, print servers, communication devices</a:t>
            </a:r>
          </a:p>
          <a:p>
            <a:pPr marL="915988" lvl="2" indent="-415925">
              <a:lnSpc>
                <a:spcPct val="90000"/>
              </a:lnSpc>
              <a:spcAft>
                <a:spcPct val="20000"/>
              </a:spcAft>
              <a:buClrTx/>
            </a:pPr>
            <a:r>
              <a:rPr lang="en-US" smtClean="0">
                <a:latin typeface="Arial" charset="0"/>
                <a:cs typeface="Arial" charset="0"/>
              </a:rPr>
              <a:t>Coded like other software</a:t>
            </a:r>
          </a:p>
          <a:p>
            <a:pPr marL="915988" lvl="2" indent="-415925">
              <a:lnSpc>
                <a:spcPct val="90000"/>
              </a:lnSpc>
              <a:spcAft>
                <a:spcPct val="20000"/>
              </a:spcAft>
              <a:buClrTx/>
            </a:pPr>
            <a:r>
              <a:rPr lang="en-US" smtClean="0">
                <a:latin typeface="Arial" charset="0"/>
                <a:cs typeface="Arial" charset="0"/>
              </a:rPr>
              <a:t>Can be changed and upgraded</a:t>
            </a:r>
          </a:p>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2"/>
          <p:cNvSpPr>
            <a:spLocks noGrp="1"/>
          </p:cNvSpPr>
          <p:nvPr>
            <p:ph type="title"/>
          </p:nvPr>
        </p:nvSpPr>
        <p:spPr/>
        <p:txBody>
          <a:bodyPr/>
          <a:lstStyle/>
          <a:p>
            <a:pPr marL="863600" indent="-863600"/>
            <a:r>
              <a:rPr lang="en-US" smtClean="0">
                <a:latin typeface="Arial" charset="0"/>
                <a:cs typeface="Arial" charset="0"/>
              </a:rPr>
              <a:t>Q4:	Is Open Source Software a Viable Alternative?</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2" name="Content Placeholder 1"/>
          <p:cNvSpPr>
            <a:spLocks noGrp="1"/>
          </p:cNvSpPr>
          <p:nvPr>
            <p:ph idx="4294967295"/>
          </p:nvPr>
        </p:nvSpPr>
        <p:spPr>
          <a:xfrm>
            <a:off x="860425" y="1371600"/>
            <a:ext cx="7521575" cy="4114800"/>
          </a:xfrm>
        </p:spPr>
        <p:txBody>
          <a:bodyPr/>
          <a:lstStyle/>
          <a:p>
            <a:pPr>
              <a:buFont typeface="Arial" pitchFamily="34" charset="0"/>
              <a:buChar char="•"/>
              <a:defRPr/>
            </a:pPr>
            <a:r>
              <a:rPr lang="en-US" sz="2400" b="1" dirty="0" smtClean="0"/>
              <a:t>GNU general public license agreement</a:t>
            </a:r>
            <a:endParaRPr lang="en-US" sz="2400" dirty="0"/>
          </a:p>
          <a:p>
            <a:pPr marL="242888" indent="-220663">
              <a:buFont typeface="Arial" pitchFamily="34" charset="0"/>
              <a:buChar char="•"/>
              <a:defRPr/>
            </a:pPr>
            <a:r>
              <a:rPr lang="en-US" sz="2400" dirty="0" smtClean="0"/>
              <a:t>Standard </a:t>
            </a:r>
            <a:r>
              <a:rPr lang="en-US" sz="2400" dirty="0"/>
              <a:t>for open source </a:t>
            </a:r>
            <a:r>
              <a:rPr lang="en-US" sz="2400" dirty="0" smtClean="0"/>
              <a:t>software</a:t>
            </a:r>
          </a:p>
          <a:p>
            <a:pPr marL="276225" indent="-276225">
              <a:buFont typeface="Arial" pitchFamily="34" charset="0"/>
              <a:buChar char="•"/>
              <a:defRPr/>
            </a:pPr>
            <a:r>
              <a:rPr lang="en-US" sz="2400" dirty="0"/>
              <a:t>Successful open source projects</a:t>
            </a:r>
          </a:p>
          <a:p>
            <a:pPr lvl="2">
              <a:buFont typeface="Arial" pitchFamily="34" charset="0"/>
              <a:buChar char="–"/>
              <a:defRPr/>
            </a:pPr>
            <a:r>
              <a:rPr lang="en-US" sz="2000" dirty="0"/>
              <a:t>Open Office (a Microsoft Office look-alike)</a:t>
            </a:r>
          </a:p>
          <a:p>
            <a:pPr lvl="2">
              <a:buFont typeface="Arial" pitchFamily="34" charset="0"/>
              <a:buChar char="–"/>
              <a:defRPr/>
            </a:pPr>
            <a:r>
              <a:rPr lang="en-US" sz="2000" dirty="0" smtClean="0"/>
              <a:t>Firefox </a:t>
            </a:r>
            <a:r>
              <a:rPr lang="en-US" sz="2000" dirty="0"/>
              <a:t>(a browser)</a:t>
            </a:r>
          </a:p>
          <a:p>
            <a:pPr lvl="2">
              <a:buFont typeface="Arial" pitchFamily="34" charset="0"/>
              <a:buChar char="–"/>
              <a:defRPr/>
            </a:pPr>
            <a:r>
              <a:rPr lang="en-US" sz="2000" dirty="0" smtClean="0"/>
              <a:t>MySQL </a:t>
            </a:r>
            <a:r>
              <a:rPr lang="en-US" sz="2000" dirty="0"/>
              <a:t>(a DBMS, see Chapter 5)</a:t>
            </a:r>
          </a:p>
          <a:p>
            <a:pPr lvl="2">
              <a:buFont typeface="Arial" pitchFamily="34" charset="0"/>
              <a:buChar char="–"/>
              <a:defRPr/>
            </a:pPr>
            <a:r>
              <a:rPr lang="en-US" sz="2000" dirty="0" smtClean="0"/>
              <a:t>Apache </a:t>
            </a:r>
            <a:r>
              <a:rPr lang="en-US" sz="2000" dirty="0"/>
              <a:t>(a Web server, see Chapter 6)</a:t>
            </a:r>
          </a:p>
          <a:p>
            <a:pPr lvl="2">
              <a:buFont typeface="Arial" pitchFamily="34" charset="0"/>
              <a:buChar char="–"/>
              <a:defRPr/>
            </a:pPr>
            <a:r>
              <a:rPr lang="en-US" sz="2000" dirty="0" smtClean="0"/>
              <a:t>Ubuntu </a:t>
            </a:r>
            <a:r>
              <a:rPr lang="en-US" sz="2000" dirty="0"/>
              <a:t>(a Windows-like desktop operating system)</a:t>
            </a:r>
          </a:p>
          <a:p>
            <a:pPr lvl="2">
              <a:buFont typeface="Arial" pitchFamily="34" charset="0"/>
              <a:buChar char="–"/>
              <a:defRPr/>
            </a:pPr>
            <a:r>
              <a:rPr lang="en-US" sz="2000" dirty="0" smtClean="0"/>
              <a:t>Android </a:t>
            </a:r>
            <a:r>
              <a:rPr lang="en-US" sz="2000" dirty="0"/>
              <a:t>(a mobile-device operating system)</a:t>
            </a:r>
          </a:p>
          <a:p>
            <a:pPr lvl="2">
              <a:buFont typeface="Arial" pitchFamily="34" charset="0"/>
              <a:buChar char="–"/>
              <a:defRPr/>
            </a:pPr>
            <a:r>
              <a:rPr lang="en-US" sz="2000" dirty="0" smtClean="0"/>
              <a:t>Cassandra </a:t>
            </a:r>
            <a:r>
              <a:rPr lang="en-US" sz="2000" dirty="0"/>
              <a:t>(a NoSQL DBMS, see Chapter 5)</a:t>
            </a:r>
          </a:p>
          <a:p>
            <a:pPr lvl="2">
              <a:buFont typeface="Arial" pitchFamily="34" charset="0"/>
              <a:buChar char="–"/>
              <a:defRPr/>
            </a:pPr>
            <a:r>
              <a:rPr lang="en-US" sz="2000" dirty="0" smtClean="0"/>
              <a:t>Hadoop </a:t>
            </a:r>
            <a:r>
              <a:rPr lang="en-US" sz="2000" dirty="0"/>
              <a:t>(a BigData processor, see Chapter 8)</a:t>
            </a:r>
          </a:p>
          <a:p>
            <a:pPr>
              <a:buFont typeface="Arial" pitchFamily="34" charset="0"/>
              <a:buChar char="•"/>
              <a:defRPr/>
            </a:pP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2"/>
          <p:cNvSpPr>
            <a:spLocks noGrp="1"/>
          </p:cNvSpPr>
          <p:nvPr>
            <p:ph type="title"/>
          </p:nvPr>
        </p:nvSpPr>
        <p:spPr/>
        <p:txBody>
          <a:bodyPr/>
          <a:lstStyle/>
          <a:p>
            <a:r>
              <a:rPr lang="en-US" smtClean="0">
                <a:latin typeface="Arial" charset="0"/>
                <a:cs typeface="Arial" charset="0"/>
              </a:rPr>
              <a:t>Why Do Programmers Volunteer Their Services to Open Source Projects?</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p>
        </p:txBody>
      </p:sp>
      <p:sp>
        <p:nvSpPr>
          <p:cNvPr id="55299" name="Content Placeholder 1"/>
          <p:cNvSpPr>
            <a:spLocks noGrp="1"/>
          </p:cNvSpPr>
          <p:nvPr>
            <p:ph idx="4294967295"/>
          </p:nvPr>
        </p:nvSpPr>
        <p:spPr>
          <a:xfrm>
            <a:off x="914400" y="1524000"/>
            <a:ext cx="7521575" cy="3276600"/>
          </a:xfrm>
        </p:spPr>
        <p:txBody>
          <a:bodyPr/>
          <a:lstStyle/>
          <a:p>
            <a:pPr marL="457200" indent="-287338"/>
            <a:r>
              <a:rPr lang="en-US" dirty="0" smtClean="0">
                <a:latin typeface="Arial" charset="0"/>
                <a:cs typeface="Arial" charset="0"/>
              </a:rPr>
              <a:t>It’s fun</a:t>
            </a:r>
          </a:p>
          <a:p>
            <a:pPr marL="457200" indent="-287338"/>
            <a:r>
              <a:rPr lang="en-US" dirty="0" smtClean="0">
                <a:latin typeface="Arial" charset="0"/>
                <a:cs typeface="Arial" charset="0"/>
              </a:rPr>
              <a:t>Freedom to choose projects</a:t>
            </a:r>
          </a:p>
          <a:p>
            <a:pPr marL="457200" indent="-287338"/>
            <a:r>
              <a:rPr lang="en-US" dirty="0" smtClean="0">
                <a:latin typeface="Arial" charset="0"/>
                <a:cs typeface="Arial" charset="0"/>
              </a:rPr>
              <a:t>Exercise creativity on interesting and fulfilling projects</a:t>
            </a:r>
          </a:p>
          <a:p>
            <a:pPr marL="457200" indent="-287338"/>
            <a:r>
              <a:rPr lang="en-US" dirty="0" smtClean="0">
                <a:latin typeface="Arial" charset="0"/>
                <a:cs typeface="Arial" charset="0"/>
              </a:rPr>
              <a:t>Exhibit one’s skill to get a job</a:t>
            </a:r>
          </a:p>
          <a:p>
            <a:pPr marL="457200" indent="-287338"/>
            <a:r>
              <a:rPr lang="en-US" dirty="0" smtClean="0">
                <a:latin typeface="Arial" charset="0"/>
                <a:cs typeface="Arial" charset="0"/>
              </a:rPr>
              <a:t>Start a business selling services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bwMode="auto">
          <a:xfrm>
            <a:off x="1981200" y="4027488"/>
            <a:ext cx="1752600" cy="1611312"/>
          </a:xfrm>
          <a:custGeom>
            <a:avLst/>
            <a:gdLst>
              <a:gd name="connsiteX0" fmla="*/ 0 w 1611391"/>
              <a:gd name="connsiteY0" fmla="*/ 805696 h 1611391"/>
              <a:gd name="connsiteX1" fmla="*/ 235984 w 1611391"/>
              <a:gd name="connsiteY1" fmla="*/ 235983 h 1611391"/>
              <a:gd name="connsiteX2" fmla="*/ 805698 w 1611391"/>
              <a:gd name="connsiteY2" fmla="*/ 1 h 1611391"/>
              <a:gd name="connsiteX3" fmla="*/ 1375411 w 1611391"/>
              <a:gd name="connsiteY3" fmla="*/ 235985 h 1611391"/>
              <a:gd name="connsiteX4" fmla="*/ 1611393 w 1611391"/>
              <a:gd name="connsiteY4" fmla="*/ 805699 h 1611391"/>
              <a:gd name="connsiteX5" fmla="*/ 1375410 w 1611391"/>
              <a:gd name="connsiteY5" fmla="*/ 1375412 h 1611391"/>
              <a:gd name="connsiteX6" fmla="*/ 805697 w 1611391"/>
              <a:gd name="connsiteY6" fmla="*/ 1611395 h 1611391"/>
              <a:gd name="connsiteX7" fmla="*/ 235984 w 1611391"/>
              <a:gd name="connsiteY7" fmla="*/ 1375412 h 1611391"/>
              <a:gd name="connsiteX8" fmla="*/ 2 w 1611391"/>
              <a:gd name="connsiteY8" fmla="*/ 805698 h 1611391"/>
              <a:gd name="connsiteX9" fmla="*/ 0 w 1611391"/>
              <a:gd name="connsiteY9" fmla="*/ 805696 h 1611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1391" h="1611391">
                <a:moveTo>
                  <a:pt x="0" y="805696"/>
                </a:moveTo>
                <a:cubicBezTo>
                  <a:pt x="0" y="592012"/>
                  <a:pt x="84886" y="387080"/>
                  <a:pt x="235984" y="235983"/>
                </a:cubicBezTo>
                <a:cubicBezTo>
                  <a:pt x="387082" y="84886"/>
                  <a:pt x="592014" y="1"/>
                  <a:pt x="805698" y="1"/>
                </a:cubicBezTo>
                <a:cubicBezTo>
                  <a:pt x="1019382" y="1"/>
                  <a:pt x="1224314" y="84887"/>
                  <a:pt x="1375411" y="235985"/>
                </a:cubicBezTo>
                <a:cubicBezTo>
                  <a:pt x="1526508" y="387083"/>
                  <a:pt x="1611393" y="592015"/>
                  <a:pt x="1611393" y="805699"/>
                </a:cubicBezTo>
                <a:cubicBezTo>
                  <a:pt x="1611393" y="1019383"/>
                  <a:pt x="1526507" y="1224315"/>
                  <a:pt x="1375410" y="1375412"/>
                </a:cubicBezTo>
                <a:cubicBezTo>
                  <a:pt x="1224313" y="1526509"/>
                  <a:pt x="1019381" y="1611395"/>
                  <a:pt x="805697" y="1611395"/>
                </a:cubicBezTo>
                <a:cubicBezTo>
                  <a:pt x="592013" y="1611395"/>
                  <a:pt x="387081" y="1526509"/>
                  <a:pt x="235984" y="1375412"/>
                </a:cubicBezTo>
                <a:cubicBezTo>
                  <a:pt x="84887" y="1224315"/>
                  <a:pt x="1" y="1019382"/>
                  <a:pt x="2" y="805698"/>
                </a:cubicBezTo>
                <a:lnTo>
                  <a:pt x="0" y="805696"/>
                </a:lnTo>
                <a:close/>
              </a:path>
            </a:pathLst>
          </a:custGeom>
          <a:solidFill>
            <a:schemeClr val="accent1">
              <a:lumMod val="75000"/>
              <a:lumOff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50588" tIns="250588" rIns="250588" bIns="250588" spcCol="1270" anchor="ctr"/>
          <a:lstStyle/>
          <a:p>
            <a:pPr algn="ctr" defTabSz="1022350">
              <a:lnSpc>
                <a:spcPct val="90000"/>
              </a:lnSpc>
              <a:spcAft>
                <a:spcPct val="35000"/>
              </a:spcAft>
              <a:defRPr/>
            </a:pPr>
            <a:r>
              <a:rPr lang="en-US" sz="2300" b="1" dirty="0"/>
              <a:t>Software</a:t>
            </a:r>
          </a:p>
        </p:txBody>
      </p:sp>
      <p:sp>
        <p:nvSpPr>
          <p:cNvPr id="11" name="Left Arrow 10"/>
          <p:cNvSpPr/>
          <p:nvPr/>
        </p:nvSpPr>
        <p:spPr bwMode="auto">
          <a:xfrm rot="10800000">
            <a:off x="1981200" y="3124200"/>
            <a:ext cx="1731963" cy="458788"/>
          </a:xfrm>
          <a:prstGeom prst="leftArrow">
            <a:avLst>
              <a:gd name="adj1" fmla="val 60000"/>
              <a:gd name="adj2" fmla="val 50000"/>
            </a:avLst>
          </a:prstGeom>
          <a:solidFill>
            <a:srgbClr val="00B05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2" name="Freeform 11"/>
          <p:cNvSpPr/>
          <p:nvPr/>
        </p:nvSpPr>
        <p:spPr bwMode="auto">
          <a:xfrm>
            <a:off x="536575" y="2219325"/>
            <a:ext cx="1530350" cy="2251075"/>
          </a:xfrm>
          <a:custGeom>
            <a:avLst/>
            <a:gdLst>
              <a:gd name="connsiteX0" fmla="*/ 0 w 1530822"/>
              <a:gd name="connsiteY0" fmla="*/ 153082 h 2250578"/>
              <a:gd name="connsiteX1" fmla="*/ 44837 w 1530822"/>
              <a:gd name="connsiteY1" fmla="*/ 44837 h 2250578"/>
              <a:gd name="connsiteX2" fmla="*/ 153082 w 1530822"/>
              <a:gd name="connsiteY2" fmla="*/ 0 h 2250578"/>
              <a:gd name="connsiteX3" fmla="*/ 1377740 w 1530822"/>
              <a:gd name="connsiteY3" fmla="*/ 0 h 2250578"/>
              <a:gd name="connsiteX4" fmla="*/ 1485985 w 1530822"/>
              <a:gd name="connsiteY4" fmla="*/ 44837 h 2250578"/>
              <a:gd name="connsiteX5" fmla="*/ 1530822 w 1530822"/>
              <a:gd name="connsiteY5" fmla="*/ 153082 h 2250578"/>
              <a:gd name="connsiteX6" fmla="*/ 1530822 w 1530822"/>
              <a:gd name="connsiteY6" fmla="*/ 2097496 h 2250578"/>
              <a:gd name="connsiteX7" fmla="*/ 1485985 w 1530822"/>
              <a:gd name="connsiteY7" fmla="*/ 2205741 h 2250578"/>
              <a:gd name="connsiteX8" fmla="*/ 1377740 w 1530822"/>
              <a:gd name="connsiteY8" fmla="*/ 2250578 h 2250578"/>
              <a:gd name="connsiteX9" fmla="*/ 153082 w 1530822"/>
              <a:gd name="connsiteY9" fmla="*/ 2250578 h 2250578"/>
              <a:gd name="connsiteX10" fmla="*/ 44837 w 1530822"/>
              <a:gd name="connsiteY10" fmla="*/ 2205741 h 2250578"/>
              <a:gd name="connsiteX11" fmla="*/ 0 w 1530822"/>
              <a:gd name="connsiteY11" fmla="*/ 2097496 h 2250578"/>
              <a:gd name="connsiteX12" fmla="*/ 0 w 1530822"/>
              <a:gd name="connsiteY12" fmla="*/ 153082 h 225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0822" h="2250578">
                <a:moveTo>
                  <a:pt x="0" y="153082"/>
                </a:moveTo>
                <a:cubicBezTo>
                  <a:pt x="0" y="112482"/>
                  <a:pt x="16128" y="73545"/>
                  <a:pt x="44837" y="44837"/>
                </a:cubicBezTo>
                <a:cubicBezTo>
                  <a:pt x="73545" y="16129"/>
                  <a:pt x="112483" y="0"/>
                  <a:pt x="153082" y="0"/>
                </a:cubicBezTo>
                <a:lnTo>
                  <a:pt x="1377740" y="0"/>
                </a:lnTo>
                <a:cubicBezTo>
                  <a:pt x="1418340" y="0"/>
                  <a:pt x="1457277" y="16128"/>
                  <a:pt x="1485985" y="44837"/>
                </a:cubicBezTo>
                <a:cubicBezTo>
                  <a:pt x="1514693" y="73545"/>
                  <a:pt x="1530822" y="112483"/>
                  <a:pt x="1530822" y="153082"/>
                </a:cubicBezTo>
                <a:lnTo>
                  <a:pt x="1530822" y="2097496"/>
                </a:lnTo>
                <a:cubicBezTo>
                  <a:pt x="1530822" y="2138096"/>
                  <a:pt x="1514694" y="2177033"/>
                  <a:pt x="1485985" y="2205741"/>
                </a:cubicBezTo>
                <a:cubicBezTo>
                  <a:pt x="1457277" y="2234449"/>
                  <a:pt x="1418340" y="2250578"/>
                  <a:pt x="1377740" y="2250578"/>
                </a:cubicBezTo>
                <a:lnTo>
                  <a:pt x="153082" y="2250578"/>
                </a:lnTo>
                <a:cubicBezTo>
                  <a:pt x="112482" y="2250578"/>
                  <a:pt x="73545" y="2234450"/>
                  <a:pt x="44837" y="2205741"/>
                </a:cubicBezTo>
                <a:cubicBezTo>
                  <a:pt x="16129" y="2177033"/>
                  <a:pt x="0" y="2138095"/>
                  <a:pt x="0" y="2097496"/>
                </a:cubicBezTo>
                <a:lnTo>
                  <a:pt x="0" y="153082"/>
                </a:lnTo>
                <a:close/>
              </a:path>
            </a:pathLst>
          </a:custGeom>
          <a:solidFill>
            <a:schemeClr val="accent2"/>
          </a:solidFill>
          <a:ln>
            <a:solidFill>
              <a:schemeClr val="accent1"/>
            </a:solidFill>
          </a:ln>
        </p:spPr>
        <p:style>
          <a:lnRef idx="2">
            <a:schemeClr val="lt1">
              <a:hueOff val="0"/>
              <a:satOff val="0"/>
              <a:lumOff val="0"/>
              <a:alphaOff val="0"/>
            </a:schemeClr>
          </a:lnRef>
          <a:fillRef idx="1003">
            <a:schemeClr val="lt2"/>
          </a:fillRef>
          <a:effectRef idx="0">
            <a:schemeClr val="accent1">
              <a:hueOff val="0"/>
              <a:satOff val="0"/>
              <a:lumOff val="0"/>
              <a:alphaOff val="0"/>
            </a:schemeClr>
          </a:effectRef>
          <a:fontRef idx="minor">
            <a:schemeClr val="lt1"/>
          </a:fontRef>
        </p:style>
        <p:txBody>
          <a:bodyPr lIns="90556" tIns="90556" rIns="90556" bIns="90556" spcCol="1270" anchor="ctr"/>
          <a:lstStyle/>
          <a:p>
            <a:pPr algn="ctr" defTabSz="1066800">
              <a:lnSpc>
                <a:spcPct val="90000"/>
              </a:lnSpc>
              <a:spcAft>
                <a:spcPct val="35000"/>
              </a:spcAft>
              <a:defRPr/>
            </a:pPr>
            <a:r>
              <a:rPr lang="en-US" sz="2400" b="1" dirty="0">
                <a:solidFill>
                  <a:srgbClr val="000510"/>
                </a:solidFill>
                <a:latin typeface="+mj-lt"/>
                <a:hlinkClick r:id="rId3"/>
              </a:rPr>
              <a:t>Source code</a:t>
            </a:r>
            <a:r>
              <a:rPr lang="en-US" sz="2400" b="1" dirty="0">
                <a:solidFill>
                  <a:srgbClr val="000510"/>
                </a:solidFill>
                <a:latin typeface="+mj-lt"/>
              </a:rPr>
              <a:t>: Human readable computer code</a:t>
            </a:r>
          </a:p>
        </p:txBody>
      </p:sp>
      <p:sp>
        <p:nvSpPr>
          <p:cNvPr id="13" name="Bent Arrow 12"/>
          <p:cNvSpPr/>
          <p:nvPr/>
        </p:nvSpPr>
        <p:spPr bwMode="auto">
          <a:xfrm rot="10800000">
            <a:off x="3695700" y="4257675"/>
            <a:ext cx="1349375" cy="998538"/>
          </a:xfrm>
          <a:prstGeom prst="bentArrow">
            <a:avLst/>
          </a:prstGeom>
          <a:solidFill>
            <a:srgbClr val="00B05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4" name="Freeform 13"/>
          <p:cNvSpPr/>
          <p:nvPr/>
        </p:nvSpPr>
        <p:spPr bwMode="auto">
          <a:xfrm>
            <a:off x="3733800" y="1905000"/>
            <a:ext cx="1901825" cy="2362200"/>
          </a:xfrm>
          <a:custGeom>
            <a:avLst/>
            <a:gdLst>
              <a:gd name="connsiteX0" fmla="*/ 0 w 1530822"/>
              <a:gd name="connsiteY0" fmla="*/ 153082 h 2012823"/>
              <a:gd name="connsiteX1" fmla="*/ 44837 w 1530822"/>
              <a:gd name="connsiteY1" fmla="*/ 44837 h 2012823"/>
              <a:gd name="connsiteX2" fmla="*/ 153082 w 1530822"/>
              <a:gd name="connsiteY2" fmla="*/ 0 h 2012823"/>
              <a:gd name="connsiteX3" fmla="*/ 1377740 w 1530822"/>
              <a:gd name="connsiteY3" fmla="*/ 0 h 2012823"/>
              <a:gd name="connsiteX4" fmla="*/ 1485985 w 1530822"/>
              <a:gd name="connsiteY4" fmla="*/ 44837 h 2012823"/>
              <a:gd name="connsiteX5" fmla="*/ 1530822 w 1530822"/>
              <a:gd name="connsiteY5" fmla="*/ 153082 h 2012823"/>
              <a:gd name="connsiteX6" fmla="*/ 1530822 w 1530822"/>
              <a:gd name="connsiteY6" fmla="*/ 1859741 h 2012823"/>
              <a:gd name="connsiteX7" fmla="*/ 1485985 w 1530822"/>
              <a:gd name="connsiteY7" fmla="*/ 1967986 h 2012823"/>
              <a:gd name="connsiteX8" fmla="*/ 1377740 w 1530822"/>
              <a:gd name="connsiteY8" fmla="*/ 2012823 h 2012823"/>
              <a:gd name="connsiteX9" fmla="*/ 153082 w 1530822"/>
              <a:gd name="connsiteY9" fmla="*/ 2012823 h 2012823"/>
              <a:gd name="connsiteX10" fmla="*/ 44837 w 1530822"/>
              <a:gd name="connsiteY10" fmla="*/ 1967986 h 2012823"/>
              <a:gd name="connsiteX11" fmla="*/ 0 w 1530822"/>
              <a:gd name="connsiteY11" fmla="*/ 1859741 h 2012823"/>
              <a:gd name="connsiteX12" fmla="*/ 0 w 1530822"/>
              <a:gd name="connsiteY12" fmla="*/ 153082 h 201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0822" h="2012823">
                <a:moveTo>
                  <a:pt x="0" y="153082"/>
                </a:moveTo>
                <a:cubicBezTo>
                  <a:pt x="0" y="112482"/>
                  <a:pt x="16128" y="73545"/>
                  <a:pt x="44837" y="44837"/>
                </a:cubicBezTo>
                <a:cubicBezTo>
                  <a:pt x="73545" y="16129"/>
                  <a:pt x="112483" y="0"/>
                  <a:pt x="153082" y="0"/>
                </a:cubicBezTo>
                <a:lnTo>
                  <a:pt x="1377740" y="0"/>
                </a:lnTo>
                <a:cubicBezTo>
                  <a:pt x="1418340" y="0"/>
                  <a:pt x="1457277" y="16128"/>
                  <a:pt x="1485985" y="44837"/>
                </a:cubicBezTo>
                <a:cubicBezTo>
                  <a:pt x="1514693" y="73545"/>
                  <a:pt x="1530822" y="112483"/>
                  <a:pt x="1530822" y="153082"/>
                </a:cubicBezTo>
                <a:lnTo>
                  <a:pt x="1530822" y="1859741"/>
                </a:lnTo>
                <a:cubicBezTo>
                  <a:pt x="1530822" y="1900341"/>
                  <a:pt x="1514694" y="1939278"/>
                  <a:pt x="1485985" y="1967986"/>
                </a:cubicBezTo>
                <a:cubicBezTo>
                  <a:pt x="1457277" y="1996694"/>
                  <a:pt x="1418340" y="2012823"/>
                  <a:pt x="1377740" y="2012823"/>
                </a:cubicBezTo>
                <a:lnTo>
                  <a:pt x="153082" y="2012823"/>
                </a:lnTo>
                <a:cubicBezTo>
                  <a:pt x="112482" y="2012823"/>
                  <a:pt x="73545" y="1996695"/>
                  <a:pt x="44837" y="1967986"/>
                </a:cubicBezTo>
                <a:cubicBezTo>
                  <a:pt x="16129" y="1939278"/>
                  <a:pt x="0" y="1900340"/>
                  <a:pt x="0" y="1859741"/>
                </a:cubicBezTo>
                <a:lnTo>
                  <a:pt x="0" y="153082"/>
                </a:lnTo>
                <a:close/>
              </a:path>
            </a:pathLst>
          </a:custGeom>
          <a:solidFill>
            <a:schemeClr val="bg1">
              <a:lumMod val="95000"/>
            </a:schemeClr>
          </a:solidFill>
          <a:ln>
            <a:solidFill>
              <a:schemeClr val="accent1"/>
            </a:solidFill>
          </a:ln>
        </p:spPr>
        <p:style>
          <a:lnRef idx="2">
            <a:schemeClr val="lt1">
              <a:hueOff val="0"/>
              <a:satOff val="0"/>
              <a:lumOff val="0"/>
              <a:alphaOff val="0"/>
            </a:schemeClr>
          </a:lnRef>
          <a:fillRef idx="1003">
            <a:schemeClr val="lt1"/>
          </a:fillRef>
          <a:effectRef idx="0">
            <a:schemeClr val="accent1">
              <a:hueOff val="0"/>
              <a:satOff val="0"/>
              <a:lumOff val="0"/>
              <a:alphaOff val="0"/>
            </a:schemeClr>
          </a:effectRef>
          <a:fontRef idx="minor">
            <a:schemeClr val="lt1"/>
          </a:fontRef>
        </p:style>
        <p:txBody>
          <a:bodyPr lIns="77221" tIns="77221" rIns="77221" bIns="77221" spcCol="1270" anchor="ctr"/>
          <a:lstStyle/>
          <a:p>
            <a:pPr algn="ctr" defTabSz="755650">
              <a:lnSpc>
                <a:spcPct val="90000"/>
              </a:lnSpc>
              <a:spcAft>
                <a:spcPct val="35000"/>
              </a:spcAft>
              <a:defRPr/>
            </a:pPr>
            <a:r>
              <a:rPr lang="en-US" sz="2000" b="1" dirty="0">
                <a:solidFill>
                  <a:srgbClr val="000510"/>
                </a:solidFill>
                <a:latin typeface="+mj-lt"/>
                <a:hlinkClick r:id="rId4"/>
              </a:rPr>
              <a:t>Machine code</a:t>
            </a:r>
            <a:r>
              <a:rPr lang="en-US" sz="2000" b="1" dirty="0">
                <a:solidFill>
                  <a:srgbClr val="000510"/>
                </a:solidFill>
                <a:latin typeface="+mj-lt"/>
              </a:rPr>
              <a:t>: Source code is compiled into  instructions executed directly by a computer’s CPU</a:t>
            </a:r>
          </a:p>
        </p:txBody>
      </p:sp>
      <p:sp>
        <p:nvSpPr>
          <p:cNvPr id="57350" name="Title 2"/>
          <p:cNvSpPr>
            <a:spLocks noGrp="1"/>
          </p:cNvSpPr>
          <p:nvPr>
            <p:ph type="title"/>
          </p:nvPr>
        </p:nvSpPr>
        <p:spPr/>
        <p:txBody>
          <a:bodyPr/>
          <a:lstStyle/>
          <a:p>
            <a:r>
              <a:rPr lang="en-US" smtClean="0">
                <a:latin typeface="Arial" charset="0"/>
                <a:cs typeface="Arial" charset="0"/>
              </a:rPr>
              <a:t>How Does Open Source Work?</a:t>
            </a:r>
          </a:p>
        </p:txBody>
      </p:sp>
      <p:sp>
        <p:nvSpPr>
          <p:cNvPr id="96265"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sp>
        <p:nvSpPr>
          <p:cNvPr id="96262" name="TextBox 7"/>
          <p:cNvSpPr txBox="1">
            <a:spLocks noChangeArrowheads="1"/>
          </p:cNvSpPr>
          <p:nvPr/>
        </p:nvSpPr>
        <p:spPr bwMode="auto">
          <a:xfrm>
            <a:off x="6019800" y="1697038"/>
            <a:ext cx="2514600" cy="4094162"/>
          </a:xfrm>
          <a:prstGeom prst="rect">
            <a:avLst/>
          </a:prstGeom>
          <a:solidFill>
            <a:schemeClr val="bg1"/>
          </a:solidFill>
          <a:ln w="25400">
            <a:solidFill>
              <a:schemeClr val="tx1"/>
            </a:solidFill>
            <a:prstDash val="sysDash"/>
            <a:miter lim="800000"/>
            <a:headEnd/>
            <a:tailEnd/>
          </a:ln>
        </p:spPr>
        <p:style>
          <a:lnRef idx="0">
            <a:scrgbClr r="0" g="0" b="0"/>
          </a:lnRef>
          <a:fillRef idx="1003">
            <a:schemeClr val="lt2"/>
          </a:fillRef>
          <a:effectRef idx="0">
            <a:scrgbClr r="0" g="0" b="0"/>
          </a:effectRef>
          <a:fontRef idx="major"/>
        </p:style>
        <p:txBody>
          <a:bodyPr>
            <a:spAutoFit/>
          </a:bodyPr>
          <a:lstStyle/>
          <a:p>
            <a:pPr>
              <a:spcAft>
                <a:spcPts val="2400"/>
              </a:spcAft>
              <a:defRPr/>
            </a:pPr>
            <a:r>
              <a:rPr lang="en-US" sz="2000" dirty="0">
                <a:hlinkClick r:id="rId5"/>
              </a:rPr>
              <a:t>Closed-source or proprietary </a:t>
            </a:r>
            <a:r>
              <a:rPr lang="en-US" sz="2000" dirty="0" smtClean="0">
                <a:hlinkClick r:id="rId5"/>
              </a:rPr>
              <a:t>software</a:t>
            </a:r>
            <a:r>
              <a:rPr lang="en-US" sz="2000" dirty="0" smtClean="0"/>
              <a:t>  </a:t>
            </a:r>
            <a:r>
              <a:rPr lang="en-US" sz="2000" dirty="0"/>
              <a:t>s</a:t>
            </a:r>
            <a:r>
              <a:rPr lang="en-US" sz="2000" dirty="0" smtClean="0"/>
              <a:t>ource </a:t>
            </a:r>
            <a:r>
              <a:rPr lang="en-US" sz="2000" dirty="0"/>
              <a:t>code is not available to users or public. Only available to trusted employees and carefully vetted contractors. </a:t>
            </a:r>
          </a:p>
          <a:p>
            <a:pPr>
              <a:defRPr/>
            </a:pPr>
            <a:r>
              <a:rPr lang="en-US" sz="2000" dirty="0">
                <a:hlinkClick r:id="rId6"/>
              </a:rPr>
              <a:t>Open-source software</a:t>
            </a:r>
            <a:r>
              <a:rPr lang="en-US" sz="2000" dirty="0"/>
              <a:t> available to users in source code form.</a:t>
            </a:r>
          </a:p>
        </p:txBody>
      </p:sp>
      <p:sp>
        <p:nvSpPr>
          <p:cNvPr id="17" name="Oval 16"/>
          <p:cNvSpPr/>
          <p:nvPr/>
        </p:nvSpPr>
        <p:spPr>
          <a:xfrm>
            <a:off x="2133600" y="32766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Oval 18"/>
          <p:cNvSpPr/>
          <p:nvPr/>
        </p:nvSpPr>
        <p:spPr>
          <a:xfrm>
            <a:off x="4876800" y="4343400"/>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repeatCount="indefinite" accel="50000" decel="50000" fill="hold" grpId="0" nodeType="clickEffect">
                                  <p:stCondLst>
                                    <p:cond delay="0"/>
                                  </p:stCondLst>
                                  <p:childTnLst>
                                    <p:animMotion origin="layout" path="M 3.33333E-6 3.36725E-6 L 0.19166 3.36725E-6 " pathEditMode="relative" rAng="0" ptsTypes="AA">
                                      <p:cBhvr>
                                        <p:cTn id="6" dur="2000" fill="hold"/>
                                        <p:tgtEl>
                                          <p:spTgt spid="17"/>
                                        </p:tgtEl>
                                        <p:attrNameLst>
                                          <p:attrName>ppt_x</p:attrName>
                                          <p:attrName>ppt_y</p:attrName>
                                        </p:attrNameLst>
                                      </p:cBhvr>
                                      <p:rCtr x="9583" y="0"/>
                                    </p:animMotion>
                                  </p:childTnLst>
                                </p:cTn>
                              </p:par>
                              <p:par>
                                <p:cTn id="7" presetID="0" presetClass="path" presetSubtype="0" repeatCount="indefinite" accel="50000" decel="50000" fill="hold" grpId="0" nodeType="withEffect">
                                  <p:stCondLst>
                                    <p:cond delay="0"/>
                                  </p:stCondLst>
                                  <p:childTnLst>
                                    <p:animMotion origin="layout" path="M 4.44444E-6 8.78816E-7 C 0.00277 0.02868 0.00555 0.05758 -0.01441 0.07146 C -0.03438 0.08534 -0.10261 0.08141 -0.12014 0.08302 " pathEditMode="relative" rAng="0" ptsTypes="aaA">
                                      <p:cBhvr>
                                        <p:cTn id="8" dur="2000" fill="hold"/>
                                        <p:tgtEl>
                                          <p:spTgt spid="19"/>
                                        </p:tgtEl>
                                        <p:attrNameLst>
                                          <p:attrName>ppt_x</p:attrName>
                                          <p:attrName>ppt_y</p:attrName>
                                        </p:attrNameLst>
                                      </p:cBhvr>
                                      <p:rCtr x="-5729" y="4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5"/>
          <p:cNvSpPr>
            <a:spLocks noGrp="1"/>
          </p:cNvSpPr>
          <p:nvPr>
            <p:ph type="title"/>
          </p:nvPr>
        </p:nvSpPr>
        <p:spPr/>
        <p:txBody>
          <a:bodyPr/>
          <a:lstStyle/>
          <a:p>
            <a:r>
              <a:rPr lang="en-US" smtClean="0">
                <a:latin typeface="Arial" charset="0"/>
                <a:cs typeface="Arial" charset="0"/>
              </a:rPr>
              <a:t>Source Code Sample</a:t>
            </a:r>
          </a:p>
        </p:txBody>
      </p:sp>
      <p:sp>
        <p:nvSpPr>
          <p:cNvPr id="97284"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sp>
        <p:nvSpPr>
          <p:cNvPr id="5939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59396" name="Picture 2" descr="C:\Users\Laura\Documents\WilliamsTown Communications\EMIS 4e\To Copyedit\Chapter 4\EMIS 4e Figure 4-14.png"/>
          <p:cNvPicPr>
            <a:picLocks noChangeAspect="1" noChangeArrowheads="1"/>
          </p:cNvPicPr>
          <p:nvPr/>
        </p:nvPicPr>
        <p:blipFill>
          <a:blip r:embed="rId2" cstate="print"/>
          <a:srcRect/>
          <a:stretch>
            <a:fillRect/>
          </a:stretch>
        </p:blipFill>
        <p:spPr bwMode="auto">
          <a:xfrm>
            <a:off x="838200" y="1371600"/>
            <a:ext cx="7391400" cy="436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2"/>
          <p:cNvSpPr>
            <a:spLocks noGrp="1"/>
          </p:cNvSpPr>
          <p:nvPr>
            <p:ph type="title"/>
          </p:nvPr>
        </p:nvSpPr>
        <p:spPr>
          <a:xfrm>
            <a:off x="822325" y="365125"/>
            <a:ext cx="7521575" cy="1006475"/>
          </a:xfrm>
        </p:spPr>
        <p:txBody>
          <a:bodyPr/>
          <a:lstStyle/>
          <a:p>
            <a:r>
              <a:rPr lang="en-US" smtClean="0">
                <a:latin typeface="Arial" charset="0"/>
                <a:cs typeface="Arial" charset="0"/>
              </a:rPr>
              <a:t>So, Is Open Source Viable? </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p>
        </p:txBody>
      </p:sp>
      <p:sp>
        <p:nvSpPr>
          <p:cNvPr id="3" name="Content Placeholder 2"/>
          <p:cNvSpPr>
            <a:spLocks noGrp="1"/>
          </p:cNvSpPr>
          <p:nvPr>
            <p:ph idx="1"/>
          </p:nvPr>
        </p:nvSpPr>
        <p:spPr>
          <a:xfrm>
            <a:off x="822325" y="1425575"/>
            <a:ext cx="7521575" cy="3451225"/>
          </a:xfrm>
        </p:spPr>
        <p:txBody>
          <a:bodyPr/>
          <a:lstStyle/>
          <a:p>
            <a:pPr marL="339725" indent="-339725">
              <a:defRPr/>
            </a:pPr>
            <a:r>
              <a:rPr lang="en-US" dirty="0">
                <a:solidFill>
                  <a:schemeClr val="accent3">
                    <a:lumMod val="10000"/>
                  </a:schemeClr>
                </a:solidFill>
              </a:rPr>
              <a:t>Depends on requirements and constraints of  </a:t>
            </a:r>
            <a:r>
              <a:rPr lang="en-US" dirty="0" smtClean="0">
                <a:solidFill>
                  <a:schemeClr val="accent3">
                    <a:lumMod val="10000"/>
                  </a:schemeClr>
                </a:solidFill>
              </a:rPr>
              <a:t>situation</a:t>
            </a:r>
          </a:p>
          <a:p>
            <a:pPr marL="339725" indent="-339725">
              <a:defRPr/>
            </a:pPr>
            <a:r>
              <a:rPr lang="en-US" dirty="0" smtClean="0">
                <a:solidFill>
                  <a:schemeClr val="accent3">
                    <a:lumMod val="10000"/>
                  </a:schemeClr>
                </a:solidFill>
              </a:rPr>
              <a:t>“</a:t>
            </a:r>
            <a:r>
              <a:rPr lang="en-US" dirty="0">
                <a:solidFill>
                  <a:schemeClr val="accent3">
                    <a:lumMod val="10000"/>
                  </a:schemeClr>
                </a:solidFill>
              </a:rPr>
              <a:t>Free” open source software </a:t>
            </a:r>
            <a:r>
              <a:rPr lang="en-US" dirty="0" smtClean="0">
                <a:solidFill>
                  <a:schemeClr val="accent3">
                    <a:lumMod val="10000"/>
                  </a:schemeClr>
                </a:solidFill>
              </a:rPr>
              <a:t>still requires </a:t>
            </a:r>
            <a:r>
              <a:rPr lang="en-US" dirty="0">
                <a:solidFill>
                  <a:schemeClr val="accent3">
                    <a:lumMod val="10000"/>
                  </a:schemeClr>
                </a:solidFill>
              </a:rPr>
              <a:t>support and operational costs that could cost more than a licensing fee</a:t>
            </a:r>
            <a:r>
              <a:rPr lang="en-US" dirty="0" smtClean="0">
                <a:solidFill>
                  <a:schemeClr val="accent3">
                    <a:lumMod val="10000"/>
                  </a:schemeClr>
                </a:solidFill>
              </a:rPr>
              <a:t>.</a:t>
            </a:r>
          </a:p>
          <a:p>
            <a:pPr marL="339725" indent="-339725">
              <a:defRPr/>
            </a:pPr>
            <a:r>
              <a:rPr lang="en-US" dirty="0" smtClean="0">
                <a:latin typeface="Arial" charset="0"/>
              </a:rPr>
              <a:t>Future </a:t>
            </a:r>
            <a:r>
              <a:rPr lang="en-US" dirty="0">
                <a:latin typeface="Arial" charset="0"/>
              </a:rPr>
              <a:t>will involve a blend of both proprietary and </a:t>
            </a:r>
            <a:r>
              <a:rPr lang="en-US" dirty="0" smtClean="0">
                <a:latin typeface="Arial" charset="0"/>
              </a:rPr>
              <a:t>open source software</a:t>
            </a:r>
            <a:endParaRPr lang="en-US" dirty="0">
              <a:solidFill>
                <a:schemeClr val="accent3">
                  <a:lumMod val="1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Content Placeholder 2"/>
          <p:cNvSpPr>
            <a:spLocks noGrp="1"/>
          </p:cNvSpPr>
          <p:nvPr>
            <p:ph idx="1"/>
          </p:nvPr>
        </p:nvSpPr>
        <p:spPr>
          <a:xfrm>
            <a:off x="822325" y="1425575"/>
            <a:ext cx="7521575" cy="3756025"/>
          </a:xfrm>
        </p:spPr>
        <p:txBody>
          <a:bodyPr/>
          <a:lstStyle/>
          <a:p>
            <a:pPr marL="627063" indent="-627063">
              <a:buFont typeface="Arial" charset="0"/>
              <a:buNone/>
            </a:pPr>
            <a:r>
              <a:rPr lang="en-US" smtClean="0">
                <a:latin typeface="Arial" charset="0"/>
                <a:cs typeface="Arial" charset="0"/>
              </a:rPr>
              <a:t>Q1: What do business professionals need to know about computer hardware?</a:t>
            </a:r>
          </a:p>
          <a:p>
            <a:pPr marL="627063" indent="-627063">
              <a:buFont typeface="Arial" charset="0"/>
              <a:buNone/>
            </a:pPr>
            <a:r>
              <a:rPr lang="en-US" smtClean="0">
                <a:latin typeface="Arial" charset="0"/>
                <a:cs typeface="Arial" charset="0"/>
              </a:rPr>
              <a:t>Q2: What do business professionals need to know about operating systems software?</a:t>
            </a:r>
          </a:p>
          <a:p>
            <a:pPr marL="627063" indent="-627063">
              <a:buFont typeface="Arial" charset="0"/>
              <a:buNone/>
            </a:pPr>
            <a:r>
              <a:rPr lang="en-US" smtClean="0">
                <a:latin typeface="Arial" charset="0"/>
                <a:cs typeface="Arial" charset="0"/>
              </a:rPr>
              <a:t>Q3: What do business professionals need to know about applications software?</a:t>
            </a:r>
          </a:p>
          <a:p>
            <a:pPr marL="627063" indent="-627063">
              <a:buFont typeface="Arial" charset="0"/>
              <a:buNone/>
            </a:pPr>
            <a:r>
              <a:rPr lang="en-US" smtClean="0">
                <a:latin typeface="Arial" charset="0"/>
                <a:cs typeface="Arial" charset="0"/>
              </a:rPr>
              <a:t>Q4: Is open source software a viable alternative?</a:t>
            </a:r>
          </a:p>
        </p:txBody>
      </p:sp>
      <p:sp>
        <p:nvSpPr>
          <p:cNvPr id="11266" name="Title 3"/>
          <p:cNvSpPr>
            <a:spLocks noGrp="1"/>
          </p:cNvSpPr>
          <p:nvPr>
            <p:ph type="title"/>
          </p:nvPr>
        </p:nvSpPr>
        <p:spPr>
          <a:xfrm>
            <a:off x="822325" y="365125"/>
            <a:ext cx="7521575" cy="1006475"/>
          </a:xfrm>
        </p:spPr>
        <p:txBody>
          <a:bodyPr/>
          <a:lstStyle/>
          <a:p>
            <a:r>
              <a:rPr lang="en-US" smtClean="0">
                <a:latin typeface="Arial" charset="0"/>
                <a:cs typeface="Tahoma" pitchFamily="34" charset="0"/>
              </a:rPr>
              <a:t>Study Questions</a:t>
            </a:r>
          </a:p>
        </p:txBody>
      </p:sp>
      <p:sp>
        <p:nvSpPr>
          <p:cNvPr id="69637" name="Footer Placeholder 5"/>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2"/>
          <p:cNvSpPr>
            <a:spLocks noGrp="1"/>
          </p:cNvSpPr>
          <p:nvPr>
            <p:ph type="title"/>
          </p:nvPr>
        </p:nvSpPr>
        <p:spPr>
          <a:xfrm>
            <a:off x="822325" y="365125"/>
            <a:ext cx="7521575" cy="1006475"/>
          </a:xfrm>
        </p:spPr>
        <p:txBody>
          <a:bodyPr/>
          <a:lstStyle/>
          <a:p>
            <a:r>
              <a:rPr lang="en-US" dirty="0" smtClean="0">
                <a:latin typeface="Arial" charset="0"/>
                <a:cs typeface="Arial" charset="0"/>
              </a:rPr>
              <a:t>Experiencing MIS </a:t>
            </a:r>
            <a:r>
              <a:rPr lang="en-US" dirty="0" err="1" smtClean="0">
                <a:latin typeface="Arial" charset="0"/>
                <a:cs typeface="Arial" charset="0"/>
              </a:rPr>
              <a:t>InClass</a:t>
            </a:r>
            <a:r>
              <a:rPr lang="en-US" dirty="0" smtClean="0">
                <a:latin typeface="Arial" charset="0"/>
                <a:cs typeface="Arial" charset="0"/>
              </a:rPr>
              <a:t> Exercise 4: Place Your Bets Now!</a:t>
            </a:r>
          </a:p>
        </p:txBody>
      </p:sp>
      <p:sp>
        <p:nvSpPr>
          <p:cNvPr id="5" name="Footer Placeholder 4"/>
          <p:cNvSpPr>
            <a:spLocks noGrp="1"/>
          </p:cNvSpPr>
          <p:nvPr>
            <p:ph type="ftr" sz="quarter" idx="10"/>
          </p:nvPr>
        </p:nvSpPr>
        <p:spPr/>
        <p:txBody>
          <a:bodyPr/>
          <a:lstStyle/>
          <a:p>
            <a:pPr>
              <a:defRPr/>
            </a:pPr>
            <a:r>
              <a:rPr lang="en-US"/>
              <a:t>Copyright © 2014 Pearson Education, Inc. Publishing as Prentice Hall</a:t>
            </a:r>
          </a:p>
        </p:txBody>
      </p:sp>
      <p:sp>
        <p:nvSpPr>
          <p:cNvPr id="2" name="Content Placeholder 1"/>
          <p:cNvSpPr>
            <a:spLocks noGrp="1"/>
          </p:cNvSpPr>
          <p:nvPr>
            <p:ph idx="1"/>
          </p:nvPr>
        </p:nvSpPr>
        <p:spPr>
          <a:xfrm>
            <a:off x="762000" y="1577975"/>
            <a:ext cx="7788275" cy="3375025"/>
          </a:xfrm>
        </p:spPr>
        <p:txBody>
          <a:bodyPr/>
          <a:lstStyle/>
          <a:p>
            <a:pPr>
              <a:defRPr/>
            </a:pPr>
            <a:r>
              <a:rPr lang="en-US" sz="2400" dirty="0"/>
              <a:t>Microsoft </a:t>
            </a:r>
            <a:r>
              <a:rPr lang="en-US" sz="2400" b="1" dirty="0"/>
              <a:t>Surface</a:t>
            </a:r>
            <a:r>
              <a:rPr lang="en-US" sz="2400" dirty="0"/>
              <a:t>, a tablet device </a:t>
            </a:r>
            <a:r>
              <a:rPr lang="en-US" sz="2400" dirty="0" smtClean="0"/>
              <a:t>to compete with </a:t>
            </a:r>
            <a:r>
              <a:rPr lang="en-US" sz="2400" dirty="0"/>
              <a:t>iPad and Kindle</a:t>
            </a:r>
            <a:endParaRPr lang="en-US" sz="2400" dirty="0" smtClean="0"/>
          </a:p>
          <a:p>
            <a:pPr marL="233363" indent="-233363">
              <a:defRPr/>
            </a:pPr>
            <a:r>
              <a:rPr lang="en-US" sz="2400" dirty="0" smtClean="0"/>
              <a:t>Google </a:t>
            </a:r>
            <a:r>
              <a:rPr lang="en-US" sz="2400" dirty="0"/>
              <a:t>purchased Motorola Mobility </a:t>
            </a:r>
            <a:r>
              <a:rPr lang="en-US" sz="2400" dirty="0" smtClean="0"/>
              <a:t>for $</a:t>
            </a:r>
            <a:r>
              <a:rPr lang="en-US" sz="2400" dirty="0"/>
              <a:t>12.5 </a:t>
            </a:r>
            <a:r>
              <a:rPr lang="en-US" sz="2400" dirty="0" smtClean="0"/>
              <a:t>billion</a:t>
            </a:r>
          </a:p>
          <a:p>
            <a:pPr marL="233363" indent="-233363">
              <a:defRPr/>
            </a:pPr>
            <a:r>
              <a:rPr lang="en-US" sz="2400" dirty="0"/>
              <a:t>150 million </a:t>
            </a:r>
            <a:r>
              <a:rPr lang="en-US" sz="2400" dirty="0" smtClean="0"/>
              <a:t>Android phones </a:t>
            </a:r>
            <a:r>
              <a:rPr lang="en-US" sz="2400" dirty="0"/>
              <a:t>in use</a:t>
            </a:r>
            <a:r>
              <a:rPr lang="en-US" sz="2400" dirty="0" smtClean="0"/>
              <a:t>, </a:t>
            </a:r>
            <a:r>
              <a:rPr lang="en-US" sz="2400" dirty="0"/>
              <a:t>largest market share </a:t>
            </a:r>
            <a:r>
              <a:rPr lang="en-US" sz="2400" dirty="0" smtClean="0"/>
              <a:t>of mobile </a:t>
            </a:r>
            <a:r>
              <a:rPr lang="en-US" sz="2400" dirty="0"/>
              <a:t>phone operating </a:t>
            </a:r>
            <a:r>
              <a:rPr lang="en-US" sz="2400" dirty="0" smtClean="0"/>
              <a:t>systems</a:t>
            </a:r>
          </a:p>
          <a:p>
            <a:pPr marL="233363" indent="-233363">
              <a:defRPr/>
            </a:pPr>
            <a:r>
              <a:rPr lang="en-US" sz="2400" dirty="0" smtClean="0"/>
              <a:t>Android phones </a:t>
            </a:r>
            <a:r>
              <a:rPr lang="en-US" sz="2400" dirty="0"/>
              <a:t>manufactured by 39 different </a:t>
            </a:r>
            <a:r>
              <a:rPr lang="en-US" sz="2400" dirty="0" smtClean="0"/>
              <a:t>vendors</a:t>
            </a:r>
            <a:endParaRPr lang="en-US" sz="2400" dirty="0"/>
          </a:p>
          <a:p>
            <a:pPr marL="233363" indent="-233363">
              <a:defRPr/>
            </a:pPr>
            <a:r>
              <a:rPr lang="en-US" sz="2400" dirty="0" smtClean="0"/>
              <a:t>No </a:t>
            </a:r>
            <a:r>
              <a:rPr lang="en-US" sz="2400" dirty="0"/>
              <a:t>single Android phone matched </a:t>
            </a:r>
            <a:r>
              <a:rPr lang="en-US" sz="2400" dirty="0" smtClean="0"/>
              <a:t>iPhone </a:t>
            </a:r>
            <a:r>
              <a:rPr lang="en-US" sz="2400" dirty="0"/>
              <a:t>in </a:t>
            </a:r>
            <a:r>
              <a:rPr lang="en-US" sz="2400" dirty="0" smtClean="0"/>
              <a:t>popularity</a:t>
            </a:r>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2"/>
          <p:cNvSpPr>
            <a:spLocks noGrp="1"/>
          </p:cNvSpPr>
          <p:nvPr>
            <p:ph type="title"/>
          </p:nvPr>
        </p:nvSpPr>
        <p:spPr>
          <a:xfrm>
            <a:off x="822325" y="365125"/>
            <a:ext cx="7521575" cy="1006475"/>
          </a:xfrm>
        </p:spPr>
        <p:txBody>
          <a:bodyPr/>
          <a:lstStyle/>
          <a:p>
            <a:r>
              <a:rPr lang="en-US" dirty="0" smtClean="0">
                <a:latin typeface="Arial" charset="0"/>
                <a:cs typeface="Arial" charset="0"/>
              </a:rPr>
              <a:t>Experiencing MIS </a:t>
            </a:r>
            <a:r>
              <a:rPr lang="en-US" dirty="0" err="1" smtClean="0">
                <a:latin typeface="Arial" charset="0"/>
                <a:cs typeface="Arial" charset="0"/>
              </a:rPr>
              <a:t>InClass</a:t>
            </a:r>
            <a:r>
              <a:rPr lang="en-US" dirty="0" smtClean="0">
                <a:latin typeface="Arial" charset="0"/>
                <a:cs typeface="Arial" charset="0"/>
              </a:rPr>
              <a:t> Exercise 4: Place Your Bets Now! (cont’d)</a:t>
            </a:r>
          </a:p>
        </p:txBody>
      </p:sp>
      <p:sp>
        <p:nvSpPr>
          <p:cNvPr id="5" name="Footer Placeholder 4"/>
          <p:cNvSpPr>
            <a:spLocks noGrp="1"/>
          </p:cNvSpPr>
          <p:nvPr>
            <p:ph type="ftr" sz="quarter" idx="10"/>
          </p:nvPr>
        </p:nvSpPr>
        <p:spPr/>
        <p:txBody>
          <a:bodyPr/>
          <a:lstStyle/>
          <a:p>
            <a:pPr>
              <a:defRPr/>
            </a:pPr>
            <a:r>
              <a:rPr lang="en-US"/>
              <a:t>Copyright © 2014 Pearson Education, Inc. Publishing as Prentice Hall</a:t>
            </a:r>
          </a:p>
        </p:txBody>
      </p:sp>
      <p:sp>
        <p:nvSpPr>
          <p:cNvPr id="63491" name="Content Placeholder 1"/>
          <p:cNvSpPr>
            <a:spLocks noGrp="1"/>
          </p:cNvSpPr>
          <p:nvPr>
            <p:ph idx="1"/>
          </p:nvPr>
        </p:nvSpPr>
        <p:spPr>
          <a:xfrm>
            <a:off x="822325" y="1524000"/>
            <a:ext cx="7521575" cy="3527425"/>
          </a:xfrm>
        </p:spPr>
        <p:txBody>
          <a:bodyPr/>
          <a:lstStyle/>
          <a:p>
            <a:pPr marL="342900" indent="-342900">
              <a:buFont typeface="Arial" charset="0"/>
              <a:buChar char="•"/>
            </a:pPr>
            <a:r>
              <a:rPr lang="en-US" sz="2400" dirty="0" smtClean="0">
                <a:latin typeface="Arial" charset="0"/>
                <a:cs typeface="Arial" charset="0"/>
              </a:rPr>
              <a:t>Confounded channel; 38 other Android phone manufacturers fear acquisition gives Google phones an unfair advantage</a:t>
            </a:r>
          </a:p>
          <a:p>
            <a:pPr marL="342900" indent="-342900">
              <a:buFont typeface="Arial" charset="0"/>
              <a:buChar char="•"/>
            </a:pPr>
            <a:r>
              <a:rPr lang="en-US" sz="2400" dirty="0" smtClean="0">
                <a:latin typeface="Arial" charset="0"/>
                <a:cs typeface="Arial" charset="0"/>
              </a:rPr>
              <a:t>Android is open source operating system</a:t>
            </a:r>
          </a:p>
          <a:p>
            <a:pPr marL="342900" indent="-342900">
              <a:buFont typeface="Arial" charset="0"/>
              <a:buChar char="•"/>
            </a:pPr>
            <a:r>
              <a:rPr lang="en-US" sz="2400" dirty="0" smtClean="0">
                <a:latin typeface="Arial" charset="0"/>
                <a:cs typeface="Arial" charset="0"/>
              </a:rPr>
              <a:t>Motorola Mobility had 17,000 patents with 7,000 in pipeline</a:t>
            </a:r>
          </a:p>
          <a:p>
            <a:pPr marL="577850" lvl="1" indent="-227013">
              <a:buFont typeface="Arial" charset="0"/>
              <a:buChar char="–"/>
            </a:pPr>
            <a:r>
              <a:rPr lang="en-US" sz="2400" dirty="0" smtClean="0">
                <a:latin typeface="Arial" charset="0"/>
                <a:cs typeface="Arial" charset="0"/>
              </a:rPr>
              <a:t>Patents protect Google from patent infringement lawsuits from Microsoft, Apple, and others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822325" y="365125"/>
            <a:ext cx="7521575" cy="1006475"/>
          </a:xfrm>
        </p:spPr>
        <p:txBody>
          <a:bodyPr/>
          <a:lstStyle/>
          <a:p>
            <a:r>
              <a:rPr lang="en-US" dirty="0" smtClean="0">
                <a:latin typeface="Arial" charset="0"/>
                <a:cs typeface="Arial" charset="0"/>
              </a:rPr>
              <a:t>Experiencing MIS </a:t>
            </a:r>
            <a:r>
              <a:rPr lang="en-US" dirty="0" err="1" smtClean="0">
                <a:latin typeface="Arial" charset="0"/>
                <a:cs typeface="Arial" charset="0"/>
              </a:rPr>
              <a:t>InClass</a:t>
            </a:r>
            <a:r>
              <a:rPr lang="en-US" dirty="0" smtClean="0">
                <a:latin typeface="Arial" charset="0"/>
                <a:cs typeface="Arial" charset="0"/>
              </a:rPr>
              <a:t> Exercise 4: Place Your Bets Now! (cont’d)</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64515" name="Content Placeholder 3"/>
          <p:cNvSpPr>
            <a:spLocks noGrp="1"/>
          </p:cNvSpPr>
          <p:nvPr>
            <p:ph idx="1"/>
          </p:nvPr>
        </p:nvSpPr>
        <p:spPr>
          <a:xfrm>
            <a:off x="822325" y="1654175"/>
            <a:ext cx="7521575" cy="2841625"/>
          </a:xfrm>
        </p:spPr>
        <p:txBody>
          <a:bodyPr/>
          <a:lstStyle/>
          <a:p>
            <a:pPr>
              <a:buFont typeface="Arial" charset="0"/>
              <a:buChar char="•"/>
            </a:pPr>
            <a:r>
              <a:rPr lang="en-US" dirty="0" smtClean="0">
                <a:latin typeface="Arial" charset="0"/>
                <a:cs typeface="Arial" charset="0"/>
              </a:rPr>
              <a:t>Motorola is a market leader in the home devices and video solutions business. What does that mean?</a:t>
            </a:r>
          </a:p>
          <a:p>
            <a:pPr>
              <a:buFont typeface="Arial" charset="0"/>
              <a:buChar char="•"/>
            </a:pPr>
            <a:r>
              <a:rPr lang="en-US" dirty="0" smtClean="0">
                <a:latin typeface="Arial" charset="0"/>
                <a:cs typeface="Arial" charset="0"/>
              </a:rPr>
              <a:t>Form a group to discuss and formulate answers to Exercise questions.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2"/>
          <p:cNvSpPr>
            <a:spLocks noGrp="1"/>
          </p:cNvSpPr>
          <p:nvPr>
            <p:ph type="title"/>
          </p:nvPr>
        </p:nvSpPr>
        <p:spPr>
          <a:xfrm>
            <a:off x="822325" y="365125"/>
            <a:ext cx="7521575" cy="1006475"/>
          </a:xfrm>
        </p:spPr>
        <p:txBody>
          <a:bodyPr/>
          <a:lstStyle/>
          <a:p>
            <a:pPr marL="863600" indent="-863600"/>
            <a:r>
              <a:rPr lang="en-US" dirty="0" smtClean="0">
                <a:latin typeface="Arial" charset="0"/>
                <a:cs typeface="Arial" charset="0"/>
              </a:rPr>
              <a:t>How Can You Use This Knowledge?</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2" name="Content Placeholder 1"/>
          <p:cNvSpPr>
            <a:spLocks noGrp="1"/>
          </p:cNvSpPr>
          <p:nvPr>
            <p:ph idx="1"/>
          </p:nvPr>
        </p:nvSpPr>
        <p:spPr>
          <a:xfrm>
            <a:off x="822325" y="1577975"/>
            <a:ext cx="7521575" cy="3451225"/>
          </a:xfrm>
        </p:spPr>
        <p:txBody>
          <a:bodyPr>
            <a:normAutofit fontScale="92500" lnSpcReduction="10000"/>
          </a:bodyPr>
          <a:lstStyle/>
          <a:p>
            <a:pPr marL="233363" indent="-233363">
              <a:defRPr/>
            </a:pPr>
            <a:r>
              <a:rPr lang="en-US" dirty="0" smtClean="0"/>
              <a:t>Know </a:t>
            </a:r>
            <a:r>
              <a:rPr lang="en-US" dirty="0"/>
              <a:t>enough about hardware and software to ask good questions, and </a:t>
            </a:r>
            <a:r>
              <a:rPr lang="en-US" dirty="0" smtClean="0"/>
              <a:t>avoid embarrassing gaffs.</a:t>
            </a:r>
          </a:p>
          <a:p>
            <a:pPr marL="233363" indent="-233363">
              <a:defRPr/>
            </a:pPr>
            <a:r>
              <a:rPr lang="en-US" dirty="0"/>
              <a:t>K</a:t>
            </a:r>
            <a:r>
              <a:rPr lang="en-US" dirty="0" smtClean="0"/>
              <a:t>now </a:t>
            </a:r>
            <a:r>
              <a:rPr lang="en-US" dirty="0"/>
              <a:t>sources of application software, and </a:t>
            </a:r>
            <a:r>
              <a:rPr lang="en-US" dirty="0" smtClean="0"/>
              <a:t>reasons </a:t>
            </a:r>
            <a:r>
              <a:rPr lang="en-US" dirty="0"/>
              <a:t>for choosing one source over another.</a:t>
            </a:r>
          </a:p>
          <a:p>
            <a:pPr marL="233363" indent="-233363">
              <a:defRPr/>
            </a:pPr>
            <a:r>
              <a:rPr lang="en-US" dirty="0" smtClean="0"/>
              <a:t>Know </a:t>
            </a:r>
            <a:r>
              <a:rPr lang="en-US" dirty="0"/>
              <a:t>open source is </a:t>
            </a:r>
            <a:r>
              <a:rPr lang="en-US" dirty="0" smtClean="0"/>
              <a:t>a </a:t>
            </a:r>
            <a:r>
              <a:rPr lang="en-US" dirty="0"/>
              <a:t>movement </a:t>
            </a:r>
            <a:r>
              <a:rPr lang="en-US" dirty="0" smtClean="0"/>
              <a:t>that creates </a:t>
            </a:r>
            <a:r>
              <a:rPr lang="en-US" dirty="0"/>
              <a:t>quality software products, and </a:t>
            </a:r>
            <a:r>
              <a:rPr lang="en-US" dirty="0" smtClean="0"/>
              <a:t>a </a:t>
            </a:r>
            <a:r>
              <a:rPr lang="en-US" dirty="0"/>
              <a:t>viable </a:t>
            </a:r>
            <a:r>
              <a:rPr lang="en-US" dirty="0" smtClean="0"/>
              <a:t>alternative.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AutoShape 2"/>
          <p:cNvSpPr>
            <a:spLocks noGrp="1" noChangeArrowheads="1"/>
          </p:cNvSpPr>
          <p:nvPr>
            <p:ph type="title"/>
          </p:nvPr>
        </p:nvSpPr>
        <p:spPr>
          <a:xfrm>
            <a:off x="822325" y="365125"/>
            <a:ext cx="7521575" cy="1006475"/>
          </a:xfrm>
        </p:spPr>
        <p:txBody>
          <a:bodyPr/>
          <a:lstStyle/>
          <a:p>
            <a:r>
              <a:rPr lang="en-US" smtClean="0">
                <a:latin typeface="Arial" charset="0"/>
                <a:cs typeface="Arial" charset="0"/>
              </a:rPr>
              <a:t>Active Review</a:t>
            </a:r>
          </a:p>
        </p:txBody>
      </p:sp>
      <p:sp>
        <p:nvSpPr>
          <p:cNvPr id="107524"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sp>
        <p:nvSpPr>
          <p:cNvPr id="3" name="Content Placeholder 2"/>
          <p:cNvSpPr>
            <a:spLocks noGrp="1"/>
          </p:cNvSpPr>
          <p:nvPr>
            <p:ph idx="1"/>
          </p:nvPr>
        </p:nvSpPr>
        <p:spPr>
          <a:xfrm>
            <a:off x="822325" y="1425575"/>
            <a:ext cx="7521575" cy="3908425"/>
          </a:xfrm>
        </p:spPr>
        <p:txBody>
          <a:bodyPr/>
          <a:lstStyle/>
          <a:p>
            <a:pPr marL="681038" indent="-681038">
              <a:buFont typeface="Arial" pitchFamily="34" charset="0"/>
              <a:buNone/>
              <a:defRPr/>
            </a:pPr>
            <a:r>
              <a:rPr lang="en-US" dirty="0" smtClean="0"/>
              <a:t>Q1: </a:t>
            </a:r>
            <a:r>
              <a:rPr lang="en-US" dirty="0"/>
              <a:t>What do business professionals need to know about computer hardware?</a:t>
            </a:r>
          </a:p>
          <a:p>
            <a:pPr marL="681038" indent="-681038">
              <a:buFont typeface="Arial" pitchFamily="34" charset="0"/>
              <a:buNone/>
              <a:defRPr/>
            </a:pPr>
            <a:r>
              <a:rPr lang="en-US" dirty="0" smtClean="0"/>
              <a:t>Q2: </a:t>
            </a:r>
            <a:r>
              <a:rPr lang="en-US" dirty="0"/>
              <a:t>What do business professionals need to know about operating systems software?</a:t>
            </a:r>
          </a:p>
          <a:p>
            <a:pPr marL="681038" indent="-681038">
              <a:buFont typeface="Arial" pitchFamily="34" charset="0"/>
              <a:buNone/>
              <a:defRPr/>
            </a:pPr>
            <a:r>
              <a:rPr lang="en-US" dirty="0" smtClean="0"/>
              <a:t>Q3: </a:t>
            </a:r>
            <a:r>
              <a:rPr lang="en-US" dirty="0"/>
              <a:t>What do business professionals need to know about applications software?</a:t>
            </a:r>
          </a:p>
          <a:p>
            <a:pPr marL="681038" indent="-681038">
              <a:buFont typeface="Arial" pitchFamily="34" charset="0"/>
              <a:buNone/>
              <a:defRPr/>
            </a:pPr>
            <a:r>
              <a:rPr lang="en-US" dirty="0" smtClean="0"/>
              <a:t>Q4: </a:t>
            </a:r>
            <a:r>
              <a:rPr lang="en-US" dirty="0"/>
              <a:t>Is open source software a viable alternative?</a:t>
            </a:r>
          </a:p>
          <a:p>
            <a:pPr marL="0" indent="0">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AutoShape 2"/>
          <p:cNvSpPr>
            <a:spLocks noGrp="1" noChangeArrowheads="1"/>
          </p:cNvSpPr>
          <p:nvPr>
            <p:ph type="title"/>
          </p:nvPr>
        </p:nvSpPr>
        <p:spPr>
          <a:xfrm>
            <a:off x="822325" y="365125"/>
            <a:ext cx="7521575" cy="1006475"/>
          </a:xfrm>
        </p:spPr>
        <p:txBody>
          <a:bodyPr/>
          <a:lstStyle/>
          <a:p>
            <a:r>
              <a:rPr lang="en-US" smtClean="0">
                <a:latin typeface="Arial" charset="0"/>
                <a:cs typeface="Tahoma" pitchFamily="34" charset="0"/>
              </a:rPr>
              <a:t>Ethics Guide: </a:t>
            </a:r>
            <a:r>
              <a:rPr lang="en-US" smtClean="0">
                <a:latin typeface="Arial" charset="0"/>
                <a:cs typeface="Arial" charset="0"/>
              </a:rPr>
              <a:t>“Because It’s Where the Money Is . . .”</a:t>
            </a:r>
            <a:endParaRPr lang="en-US" smtClean="0">
              <a:latin typeface="Arial" charset="0"/>
              <a:cs typeface="Tahoma" pitchFamily="34" charset="0"/>
            </a:endParaRPr>
          </a:p>
        </p:txBody>
      </p:sp>
      <p:sp>
        <p:nvSpPr>
          <p:cNvPr id="86025"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solidFill>
                  <a:srgbClr val="000510"/>
                </a:solidFill>
                <a:latin typeface="Tahoma" pitchFamily="34" charset="0"/>
                <a:cs typeface="Tahoma" pitchFamily="34" charset="0"/>
              </a:rPr>
              <a:t>Copyright © 2014 Pearson Education, Inc. Publishing as Prentice Hall</a:t>
            </a:r>
          </a:p>
        </p:txBody>
      </p:sp>
      <p:sp>
        <p:nvSpPr>
          <p:cNvPr id="70659" name="Content Placeholder 1"/>
          <p:cNvSpPr>
            <a:spLocks noGrp="1"/>
          </p:cNvSpPr>
          <p:nvPr>
            <p:ph idx="1"/>
          </p:nvPr>
        </p:nvSpPr>
        <p:spPr>
          <a:xfrm>
            <a:off x="822325" y="1425575"/>
            <a:ext cx="7521575" cy="3603625"/>
          </a:xfrm>
        </p:spPr>
        <p:txBody>
          <a:bodyPr/>
          <a:lstStyle/>
          <a:p>
            <a:pPr marL="233363" indent="-233363">
              <a:buFont typeface="Arial" charset="0"/>
              <a:buChar char="•"/>
            </a:pPr>
            <a:r>
              <a:rPr lang="en-US" smtClean="0">
                <a:latin typeface="Arial" charset="0"/>
                <a:cs typeface="Arial" charset="0"/>
              </a:rPr>
              <a:t>Hackers write code where the money is</a:t>
            </a:r>
          </a:p>
          <a:p>
            <a:pPr marL="233363" indent="-233363">
              <a:buFont typeface="Arial" charset="0"/>
              <a:buChar char="•"/>
            </a:pPr>
            <a:r>
              <a:rPr lang="en-US" smtClean="0">
                <a:latin typeface="Arial" charset="0"/>
                <a:cs typeface="Arial" charset="0"/>
              </a:rPr>
              <a:t>Windows had a vastly greater market share than Mac</a:t>
            </a:r>
          </a:p>
          <a:p>
            <a:pPr marL="233363" indent="-233363">
              <a:buFont typeface="Arial" charset="0"/>
              <a:buChar char="•"/>
            </a:pPr>
            <a:r>
              <a:rPr lang="en-US" smtClean="0">
                <a:latin typeface="Arial" charset="0"/>
                <a:cs typeface="Arial" charset="0"/>
              </a:rPr>
              <a:t>Malware: Viruses, Trojan horses, Spyware, Adware</a:t>
            </a:r>
          </a:p>
          <a:p>
            <a:pPr marL="233363" indent="-233363">
              <a:buFont typeface="Arial" charset="0"/>
              <a:buChar char="•"/>
            </a:pPr>
            <a:r>
              <a:rPr lang="en-US" smtClean="0">
                <a:latin typeface="Arial" charset="0"/>
                <a:cs typeface="Arial" charset="0"/>
              </a:rPr>
              <a:t>Apple better get ready for an avalanche of attacks.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AutoShape 2"/>
          <p:cNvSpPr>
            <a:spLocks noGrp="1" noChangeArrowheads="1"/>
          </p:cNvSpPr>
          <p:nvPr>
            <p:ph type="title"/>
          </p:nvPr>
        </p:nvSpPr>
        <p:spPr/>
        <p:txBody>
          <a:bodyPr/>
          <a:lstStyle/>
          <a:p>
            <a:r>
              <a:rPr lang="en-US" smtClean="0">
                <a:latin typeface="Arial" charset="0"/>
                <a:cs typeface="Arial" charset="0"/>
              </a:rPr>
              <a:t>Guide: Keeping up to Speed</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p>
        </p:txBody>
      </p:sp>
      <p:sp>
        <p:nvSpPr>
          <p:cNvPr id="3" name="Content Placeholder 2"/>
          <p:cNvSpPr>
            <a:spLocks noGrp="1"/>
          </p:cNvSpPr>
          <p:nvPr>
            <p:ph idx="4294967295"/>
          </p:nvPr>
        </p:nvSpPr>
        <p:spPr>
          <a:xfrm>
            <a:off x="762000" y="1425575"/>
            <a:ext cx="7521575" cy="3527425"/>
          </a:xfrm>
        </p:spPr>
        <p:txBody>
          <a:bodyPr>
            <a:normAutofit fontScale="85000" lnSpcReduction="10000"/>
          </a:bodyPr>
          <a:lstStyle/>
          <a:p>
            <a:pPr marL="339725" indent="-339725">
              <a:buFont typeface="Arial" pitchFamily="34" charset="0"/>
              <a:buChar char="•"/>
              <a:defRPr/>
            </a:pPr>
            <a:r>
              <a:rPr lang="en-US" dirty="0" smtClean="0"/>
              <a:t>Relentless pace of change in technology</a:t>
            </a:r>
          </a:p>
          <a:p>
            <a:pPr marL="339725" indent="-339725">
              <a:buFont typeface="Arial" pitchFamily="34" charset="0"/>
              <a:buChar char="•"/>
              <a:defRPr/>
            </a:pPr>
            <a:r>
              <a:rPr lang="en-US" dirty="0" smtClean="0"/>
              <a:t>21</a:t>
            </a:r>
            <a:r>
              <a:rPr lang="en-US" baseline="30000" dirty="0" smtClean="0"/>
              <a:t>st</a:t>
            </a:r>
            <a:r>
              <a:rPr lang="en-US" dirty="0" smtClean="0"/>
              <a:t> century business professional cannot bury head in sand</a:t>
            </a:r>
          </a:p>
          <a:p>
            <a:pPr marL="339725" indent="-339725">
              <a:buFont typeface="Arial" pitchFamily="34" charset="0"/>
              <a:buChar char="•"/>
              <a:defRPr/>
            </a:pPr>
            <a:r>
              <a:rPr lang="en-US" dirty="0"/>
              <a:t>U</a:t>
            </a:r>
            <a:r>
              <a:rPr lang="en-US" dirty="0" smtClean="0"/>
              <a:t>se </a:t>
            </a:r>
            <a:r>
              <a:rPr lang="en-US" dirty="0"/>
              <a:t>knowledge of IT to </a:t>
            </a:r>
            <a:r>
              <a:rPr lang="en-US" dirty="0" smtClean="0"/>
              <a:t>gain competitive advantage</a:t>
            </a:r>
          </a:p>
          <a:p>
            <a:pPr marL="339725" indent="-339725">
              <a:buFont typeface="Arial" pitchFamily="34" charset="0"/>
              <a:buChar char="•"/>
              <a:defRPr/>
            </a:pPr>
            <a:r>
              <a:rPr lang="en-US" dirty="0" smtClean="0"/>
              <a:t>Don’t </a:t>
            </a:r>
            <a:r>
              <a:rPr lang="en-US" dirty="0"/>
              <a:t>ignore </a:t>
            </a:r>
            <a:r>
              <a:rPr lang="en-US" dirty="0" smtClean="0"/>
              <a:t>technology</a:t>
            </a:r>
          </a:p>
          <a:p>
            <a:pPr marL="742950" lvl="2" indent="-338138">
              <a:buClrTx/>
              <a:buFont typeface="Wingdings" pitchFamily="2" charset="2"/>
              <a:buChar char="Ø"/>
              <a:defRPr/>
            </a:pPr>
            <a:r>
              <a:rPr lang="en-US" dirty="0" smtClean="0"/>
              <a:t>Read articles, technology ads, attend seminars and workshops</a:t>
            </a:r>
          </a:p>
          <a:p>
            <a:pPr marL="339725" indent="-339725">
              <a:buFont typeface="Arial" pitchFamily="34" charset="0"/>
              <a:buChar char="•"/>
              <a:defRPr/>
            </a:pPr>
            <a:r>
              <a:rPr lang="en-US" dirty="0" smtClean="0"/>
              <a:t>Get </a:t>
            </a:r>
            <a:r>
              <a:rPr lang="en-US" dirty="0"/>
              <a:t>involved as a user </a:t>
            </a:r>
            <a:r>
              <a:rPr lang="en-US" dirty="0" smtClean="0"/>
              <a:t>representative in </a:t>
            </a:r>
            <a:r>
              <a:rPr lang="en-US" dirty="0"/>
              <a:t>technology </a:t>
            </a:r>
            <a:r>
              <a:rPr lang="en-US" dirty="0" smtClean="0"/>
              <a:t>committees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4"/>
          <p:cNvSpPr>
            <a:spLocks noGrp="1"/>
          </p:cNvSpPr>
          <p:nvPr>
            <p:ph type="title"/>
          </p:nvPr>
        </p:nvSpPr>
        <p:spPr>
          <a:xfrm>
            <a:off x="822325" y="365125"/>
            <a:ext cx="7521575" cy="1006475"/>
          </a:xfrm>
        </p:spPr>
        <p:txBody>
          <a:bodyPr/>
          <a:lstStyle/>
          <a:p>
            <a:r>
              <a:rPr lang="en-US" smtClean="0">
                <a:latin typeface="Arial" charset="0"/>
                <a:cs typeface="Arial" charset="0"/>
              </a:rPr>
              <a:t>Case Study 4: The Apple of Your i</a:t>
            </a:r>
          </a:p>
        </p:txBody>
      </p:sp>
      <p:sp>
        <p:nvSpPr>
          <p:cNvPr id="2" name="Footer Placeholder 1"/>
          <p:cNvSpPr>
            <a:spLocks noGrp="1"/>
          </p:cNvSpPr>
          <p:nvPr>
            <p:ph type="ftr" sz="quarter" idx="10"/>
          </p:nvPr>
        </p:nvSpPr>
        <p:spPr/>
        <p:txBody>
          <a:bodyPr/>
          <a:lstStyle/>
          <a:p>
            <a:pPr>
              <a:defRPr/>
            </a:pPr>
            <a:r>
              <a:rPr lang="en-US"/>
              <a:t>Copyright © 2014 Pearson Education, Inc. Publishing as Prentice Hall</a:t>
            </a:r>
          </a:p>
        </p:txBody>
      </p:sp>
      <p:sp>
        <p:nvSpPr>
          <p:cNvPr id="74755" name="Content Placeholder 5"/>
          <p:cNvSpPr>
            <a:spLocks noGrp="1"/>
          </p:cNvSpPr>
          <p:nvPr>
            <p:ph idx="1"/>
          </p:nvPr>
        </p:nvSpPr>
        <p:spPr>
          <a:xfrm>
            <a:off x="822325" y="1425575"/>
            <a:ext cx="7521575" cy="3527425"/>
          </a:xfrm>
        </p:spPr>
        <p:txBody>
          <a:bodyPr/>
          <a:lstStyle/>
          <a:p>
            <a:pPr marL="276225" indent="-276225">
              <a:buFont typeface="Arial" charset="0"/>
              <a:buChar char="•"/>
            </a:pPr>
            <a:r>
              <a:rPr lang="en-US" dirty="0" smtClean="0">
                <a:latin typeface="Arial" charset="0"/>
                <a:cs typeface="Arial" charset="0"/>
              </a:rPr>
              <a:t>Tripled market share in three years</a:t>
            </a:r>
          </a:p>
          <a:p>
            <a:pPr marL="276225" indent="-276225">
              <a:buFont typeface="Arial" charset="0"/>
              <a:buChar char="•"/>
            </a:pPr>
            <a:r>
              <a:rPr lang="en-US" dirty="0" smtClean="0">
                <a:latin typeface="Arial" charset="0"/>
                <a:cs typeface="Arial" charset="0"/>
              </a:rPr>
              <a:t>Second largest public company in world </a:t>
            </a:r>
          </a:p>
          <a:p>
            <a:pPr marL="276225" indent="-276225">
              <a:buFont typeface="Arial" charset="0"/>
              <a:buChar char="•"/>
            </a:pPr>
            <a:r>
              <a:rPr lang="en-US" dirty="0" smtClean="0">
                <a:latin typeface="Arial" charset="0"/>
                <a:cs typeface="Arial" charset="0"/>
              </a:rPr>
              <a:t>Pioneered well-engineered home computers and innovative interfaces for students and knowledge workers</a:t>
            </a:r>
          </a:p>
          <a:p>
            <a:pPr marL="276225" indent="-276225">
              <a:buFont typeface="Arial" charset="0"/>
              <a:buChar char="•"/>
            </a:pPr>
            <a:r>
              <a:rPr lang="en-US" dirty="0" smtClean="0">
                <a:latin typeface="Arial" charset="0"/>
                <a:cs typeface="Arial" charset="0"/>
              </a:rPr>
              <a:t>Every sales success feeds other sales successes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2"/>
          <p:cNvSpPr>
            <a:spLocks noGrp="1"/>
          </p:cNvSpPr>
          <p:nvPr>
            <p:ph type="title"/>
          </p:nvPr>
        </p:nvSpPr>
        <p:spPr/>
        <p:txBody>
          <a:bodyPr/>
          <a:lstStyle/>
          <a:p>
            <a:r>
              <a:rPr lang="en-US" smtClean="0">
                <a:latin typeface="Arial" charset="0"/>
                <a:cs typeface="Arial" charset="0"/>
              </a:rPr>
              <a:t>Case Study 4: The Apple of Your i (cont’d)</a:t>
            </a:r>
          </a:p>
        </p:txBody>
      </p:sp>
      <p:sp>
        <p:nvSpPr>
          <p:cNvPr id="106501"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pic>
        <p:nvPicPr>
          <p:cNvPr id="76803" name="Picture 2"/>
          <p:cNvPicPr>
            <a:picLocks noChangeAspect="1" noChangeArrowheads="1"/>
          </p:cNvPicPr>
          <p:nvPr/>
        </p:nvPicPr>
        <p:blipFill>
          <a:blip r:embed="rId2" cstate="print"/>
          <a:srcRect/>
          <a:stretch>
            <a:fillRect/>
          </a:stretch>
        </p:blipFill>
        <p:spPr bwMode="auto">
          <a:xfrm>
            <a:off x="847725" y="1371600"/>
            <a:ext cx="744855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descr="disclaimer"/>
          <p:cNvPicPr>
            <a:picLocks noChangeAspect="1" noChangeArrowheads="1"/>
          </p:cNvPicPr>
          <p:nvPr/>
        </p:nvPicPr>
        <p:blipFill>
          <a:blip r:embed="rId2" cstate="print"/>
          <a:srcRect/>
          <a:stretch>
            <a:fillRect/>
          </a:stretch>
        </p:blipFill>
        <p:spPr bwMode="auto">
          <a:xfrm>
            <a:off x="762000" y="1447800"/>
            <a:ext cx="7467600" cy="22653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AutoShape 2"/>
          <p:cNvSpPr>
            <a:spLocks noGrp="1" noChangeArrowheads="1"/>
          </p:cNvSpPr>
          <p:nvPr>
            <p:ph type="title"/>
          </p:nvPr>
        </p:nvSpPr>
        <p:spPr/>
        <p:txBody>
          <a:bodyPr/>
          <a:lstStyle/>
          <a:p>
            <a:pPr marL="631825" indent="-631825"/>
            <a:r>
              <a:rPr lang="en-US" sz="2800" dirty="0" smtClean="0">
                <a:latin typeface="Arial" charset="0"/>
                <a:cs typeface="Arial" charset="0"/>
              </a:rPr>
              <a:t>Q1: What Do Business Professionals Need To Know About Computer Hardware?</a:t>
            </a:r>
            <a:endParaRPr lang="en-US" sz="2800" dirty="0" smtClean="0">
              <a:latin typeface="Tahoma" pitchFamily="34" charset="0"/>
              <a:cs typeface="Tahoma" pitchFamily="34" charset="0"/>
            </a:endParaRPr>
          </a:p>
        </p:txBody>
      </p:sp>
      <p:sp>
        <p:nvSpPr>
          <p:cNvPr id="70662"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pic>
        <p:nvPicPr>
          <p:cNvPr id="12291" name="Picture 2"/>
          <p:cNvPicPr>
            <a:picLocks noChangeAspect="1" noChangeArrowheads="1"/>
          </p:cNvPicPr>
          <p:nvPr/>
        </p:nvPicPr>
        <p:blipFill>
          <a:blip r:embed="rId3" cstate="print"/>
          <a:srcRect/>
          <a:stretch>
            <a:fillRect/>
          </a:stretch>
        </p:blipFill>
        <p:spPr bwMode="auto">
          <a:xfrm>
            <a:off x="1828800" y="1447800"/>
            <a:ext cx="5638800" cy="367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AutoShape 2"/>
          <p:cNvSpPr>
            <a:spLocks noGrp="1" noChangeArrowheads="1"/>
          </p:cNvSpPr>
          <p:nvPr>
            <p:ph type="title"/>
          </p:nvPr>
        </p:nvSpPr>
        <p:spPr/>
        <p:txBody>
          <a:bodyPr/>
          <a:lstStyle/>
          <a:p>
            <a:r>
              <a:rPr lang="en-US" dirty="0" smtClean="0">
                <a:latin typeface="Arial" charset="0"/>
                <a:cs typeface="Arial" charset="0"/>
              </a:rPr>
              <a:t>Computer Data: Binary digits (bits)</a:t>
            </a:r>
          </a:p>
        </p:txBody>
      </p:sp>
      <p:sp>
        <p:nvSpPr>
          <p:cNvPr id="72709"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pic>
        <p:nvPicPr>
          <p:cNvPr id="14339" name="Picture 2"/>
          <p:cNvPicPr>
            <a:picLocks noChangeAspect="1" noChangeArrowheads="1"/>
          </p:cNvPicPr>
          <p:nvPr/>
        </p:nvPicPr>
        <p:blipFill>
          <a:blip r:embed="rId3" cstate="print"/>
          <a:srcRect/>
          <a:stretch>
            <a:fillRect/>
          </a:stretch>
        </p:blipFill>
        <p:spPr bwMode="auto">
          <a:xfrm>
            <a:off x="1195388" y="1447800"/>
            <a:ext cx="6653212" cy="3443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AutoShape 2"/>
          <p:cNvSpPr>
            <a:spLocks noGrp="1" noChangeArrowheads="1"/>
          </p:cNvSpPr>
          <p:nvPr>
            <p:ph type="title"/>
          </p:nvPr>
        </p:nvSpPr>
        <p:spPr/>
        <p:txBody>
          <a:bodyPr/>
          <a:lstStyle/>
          <a:p>
            <a:r>
              <a:rPr lang="en-US" smtClean="0">
                <a:latin typeface="Arial" charset="0"/>
                <a:cs typeface="Arial" charset="0"/>
              </a:rPr>
              <a:t>Important Storage Capacity Terminology</a:t>
            </a:r>
          </a:p>
        </p:txBody>
      </p:sp>
      <p:sp>
        <p:nvSpPr>
          <p:cNvPr id="73733" name="Footer Placeholder 4"/>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pic>
        <p:nvPicPr>
          <p:cNvPr id="16387" name="Picture 2"/>
          <p:cNvPicPr>
            <a:picLocks noChangeAspect="1" noChangeArrowheads="1"/>
          </p:cNvPicPr>
          <p:nvPr/>
        </p:nvPicPr>
        <p:blipFill>
          <a:blip r:embed="rId3" cstate="print"/>
          <a:srcRect/>
          <a:stretch>
            <a:fillRect/>
          </a:stretch>
        </p:blipFill>
        <p:spPr bwMode="auto">
          <a:xfrm>
            <a:off x="925513" y="1447800"/>
            <a:ext cx="7304087" cy="3800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2"/>
          <p:cNvSpPr>
            <a:spLocks noGrp="1"/>
          </p:cNvSpPr>
          <p:nvPr>
            <p:ph type="title"/>
          </p:nvPr>
        </p:nvSpPr>
        <p:spPr/>
        <p:txBody>
          <a:bodyPr/>
          <a:lstStyle/>
          <a:p>
            <a:r>
              <a:rPr lang="en-US" smtClean="0">
                <a:latin typeface="Arial" charset="0"/>
                <a:cs typeface="Arial" charset="0"/>
                <a:hlinkClick r:id="rId3"/>
              </a:rPr>
              <a:t>How Does a Computer Work?</a:t>
            </a:r>
            <a:endParaRPr lang="en-US" smtClean="0">
              <a:latin typeface="Arial" charset="0"/>
              <a:cs typeface="Arial" charset="0"/>
            </a:endParaRPr>
          </a:p>
        </p:txBody>
      </p:sp>
      <p:sp>
        <p:nvSpPr>
          <p:cNvPr id="74757" name="Footer Placeholder 5"/>
          <p:cNvSpPr>
            <a:spLocks noGrp="1"/>
          </p:cNvSpPr>
          <p:nvPr>
            <p:ph type="ftr" sz="quarter" idx="10"/>
          </p:nvPr>
        </p:nvSpPr>
        <p:spPr bwMode="auto">
          <a:ln>
            <a:miter lim="800000"/>
            <a:headEnd/>
            <a:tailEnd/>
          </a:ln>
        </p:spPr>
        <p:txBody>
          <a:bodyPr wrap="square" numCol="1" anchor="t" anchorCtr="0" compatLnSpc="1">
            <a:prstTxWarp prst="textNoShape">
              <a:avLst/>
            </a:prstTxWarp>
          </a:bodyPr>
          <a:lstStyle/>
          <a:p>
            <a:pPr>
              <a:defRPr/>
            </a:pPr>
            <a:r>
              <a:rPr lang="en-US"/>
              <a:t>Copyright © 2014 Pearson Education, Inc. Publishing as Prentice Hall</a:t>
            </a:r>
          </a:p>
        </p:txBody>
      </p:sp>
      <p:pic>
        <p:nvPicPr>
          <p:cNvPr id="18435" name="Picture 2"/>
          <p:cNvPicPr>
            <a:picLocks noChangeAspect="1" noChangeArrowheads="1"/>
          </p:cNvPicPr>
          <p:nvPr/>
        </p:nvPicPr>
        <p:blipFill>
          <a:blip r:embed="rId4" cstate="print"/>
          <a:srcRect/>
          <a:stretch>
            <a:fillRect/>
          </a:stretch>
        </p:blipFill>
        <p:spPr bwMode="auto">
          <a:xfrm>
            <a:off x="1066800" y="1447800"/>
            <a:ext cx="7010400" cy="412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2"/>
          <p:cNvSpPr>
            <a:spLocks noGrp="1"/>
          </p:cNvSpPr>
          <p:nvPr>
            <p:ph type="title"/>
          </p:nvPr>
        </p:nvSpPr>
        <p:spPr>
          <a:xfrm>
            <a:off x="822325" y="365125"/>
            <a:ext cx="7521575" cy="1006475"/>
          </a:xfrm>
        </p:spPr>
        <p:txBody>
          <a:bodyPr/>
          <a:lstStyle/>
          <a:p>
            <a:r>
              <a:rPr lang="en-US" smtClean="0">
                <a:latin typeface="Arial" charset="0"/>
                <a:cs typeface="Arial" charset="0"/>
              </a:rPr>
              <a:t>How Does a Computer Work?  (cont’d)</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20483" name="Content Placeholder 1"/>
          <p:cNvSpPr>
            <a:spLocks noGrp="1"/>
          </p:cNvSpPr>
          <p:nvPr>
            <p:ph idx="1"/>
          </p:nvPr>
        </p:nvSpPr>
        <p:spPr/>
        <p:txBody>
          <a:bodyPr/>
          <a:lstStyle/>
          <a:p>
            <a:pPr>
              <a:buFont typeface="Arial" charset="0"/>
              <a:buChar char="•"/>
            </a:pPr>
            <a:r>
              <a:rPr lang="en-US" smtClean="0">
                <a:latin typeface="Arial" charset="0"/>
                <a:cs typeface="Arial" charset="0"/>
              </a:rPr>
              <a:t>Main memory  (RAM) </a:t>
            </a:r>
          </a:p>
          <a:p>
            <a:pPr lvl="2">
              <a:lnSpc>
                <a:spcPct val="90000"/>
              </a:lnSpc>
              <a:spcAft>
                <a:spcPct val="15000"/>
              </a:spcAft>
              <a:buClrTx/>
            </a:pPr>
            <a:r>
              <a:rPr lang="en-US" smtClean="0">
                <a:latin typeface="Arial" charset="0"/>
                <a:cs typeface="Arial" charset="0"/>
              </a:rPr>
              <a:t>Program instructions</a:t>
            </a:r>
          </a:p>
          <a:p>
            <a:pPr lvl="2">
              <a:lnSpc>
                <a:spcPct val="90000"/>
              </a:lnSpc>
              <a:spcAft>
                <a:spcPct val="15000"/>
              </a:spcAft>
              <a:buClrTx/>
            </a:pPr>
            <a:r>
              <a:rPr lang="en-US" smtClean="0">
                <a:latin typeface="Arial" charset="0"/>
                <a:cs typeface="Arial" charset="0"/>
              </a:rPr>
              <a:t>Operating system instructions</a:t>
            </a:r>
          </a:p>
          <a:p>
            <a:pPr>
              <a:lnSpc>
                <a:spcPct val="90000"/>
              </a:lnSpc>
              <a:spcAft>
                <a:spcPct val="35000"/>
              </a:spcAft>
              <a:buFont typeface="Arial" charset="0"/>
              <a:buChar char="•"/>
            </a:pPr>
            <a:r>
              <a:rPr lang="en-US" smtClean="0">
                <a:latin typeface="Arial" charset="0"/>
                <a:cs typeface="Arial" charset="0"/>
              </a:rPr>
              <a:t>Operating system (OS)</a:t>
            </a:r>
          </a:p>
          <a:p>
            <a:pPr lvl="2">
              <a:lnSpc>
                <a:spcPct val="90000"/>
              </a:lnSpc>
              <a:spcAft>
                <a:spcPct val="15000"/>
              </a:spcAft>
              <a:buClrTx/>
            </a:pPr>
            <a:r>
              <a:rPr lang="en-US" smtClean="0">
                <a:latin typeface="Arial" charset="0"/>
                <a:cs typeface="Arial" charset="0"/>
              </a:rPr>
              <a:t>Controls computer’s resources and blocks of data</a:t>
            </a:r>
          </a:p>
          <a:p>
            <a:pPr lvl="2">
              <a:lnSpc>
                <a:spcPct val="90000"/>
              </a:lnSpc>
              <a:spcAft>
                <a:spcPct val="15000"/>
              </a:spcAft>
              <a:buClrTx/>
            </a:pPr>
            <a:r>
              <a:rPr lang="en-US" smtClean="0">
                <a:latin typeface="Arial" charset="0"/>
                <a:cs typeface="Arial" charset="0"/>
              </a:rPr>
              <a:t>Provides services to application programs and users</a:t>
            </a:r>
          </a:p>
          <a:p>
            <a:pPr>
              <a:buFont typeface="Arial" charset="0"/>
              <a:buChar char="•"/>
            </a:pPr>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AutoShape 2"/>
          <p:cNvSpPr>
            <a:spLocks noGrp="1" noChangeArrowheads="1"/>
          </p:cNvSpPr>
          <p:nvPr>
            <p:ph type="title"/>
          </p:nvPr>
        </p:nvSpPr>
        <p:spPr>
          <a:xfrm>
            <a:off x="822325" y="365125"/>
            <a:ext cx="7521575" cy="1006475"/>
          </a:xfrm>
        </p:spPr>
        <p:txBody>
          <a:bodyPr/>
          <a:lstStyle/>
          <a:p>
            <a:r>
              <a:rPr lang="en-US" smtClean="0">
                <a:latin typeface="Arial" charset="0"/>
                <a:cs typeface="Tahoma" pitchFamily="34" charset="0"/>
              </a:rPr>
              <a:t>Memory Swapping</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61442" name="Content Placeholder 1"/>
          <p:cNvSpPr>
            <a:spLocks noGrp="1"/>
          </p:cNvSpPr>
          <p:nvPr>
            <p:ph idx="1"/>
          </p:nvPr>
        </p:nvSpPr>
        <p:spPr>
          <a:xfrm>
            <a:off x="822325" y="1425575"/>
            <a:ext cx="7521575" cy="3832225"/>
          </a:xfrm>
        </p:spPr>
        <p:txBody>
          <a:bodyPr/>
          <a:lstStyle/>
          <a:p>
            <a:pPr marL="276225" indent="-276225">
              <a:defRPr/>
            </a:pPr>
            <a:r>
              <a:rPr lang="en-US" dirty="0" smtClean="0"/>
              <a:t>When RAM too small to hold all open programs and data</a:t>
            </a:r>
          </a:p>
          <a:p>
            <a:pPr marL="276225" indent="-276225">
              <a:defRPr/>
            </a:pPr>
            <a:r>
              <a:rPr lang="en-US" dirty="0" smtClean="0"/>
              <a:t>CPU loads new program segments into free memory</a:t>
            </a:r>
          </a:p>
          <a:p>
            <a:pPr marL="852488" lvl="2" indent="-395288">
              <a:lnSpc>
                <a:spcPct val="90000"/>
              </a:lnSpc>
              <a:spcAft>
                <a:spcPct val="20000"/>
              </a:spcAft>
              <a:buClrTx/>
              <a:buFont typeface="Wingdings" pitchFamily="2" charset="2"/>
              <a:buChar char="Ø"/>
              <a:defRPr/>
            </a:pPr>
            <a:r>
              <a:rPr lang="en-US" sz="2600" dirty="0" smtClean="0"/>
              <a:t>If none available, operating system swaps out  existing instructions, or data, to a disk and copies requested program, or data, to freed space</a:t>
            </a:r>
          </a:p>
          <a:p>
            <a:pPr marL="285750" lvl="1" indent="-285750">
              <a:lnSpc>
                <a:spcPct val="90000"/>
              </a:lnSpc>
              <a:spcAft>
                <a:spcPct val="20000"/>
              </a:spcAft>
              <a:buClrTx/>
              <a:buFontTx/>
              <a:buChar char="•"/>
              <a:defRPr/>
            </a:pPr>
            <a:r>
              <a:rPr lang="en-US" sz="2600" dirty="0" smtClean="0"/>
              <a:t>Swapping slows down computer</a:t>
            </a:r>
          </a:p>
          <a:p>
            <a:pPr marL="457200" indent="-457200">
              <a:defRPr/>
            </a:pPr>
            <a:endParaRPr lang="en-US" dirty="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_EMIS4E">
  <a:themeElements>
    <a:clrScheme name="Custom 12">
      <a:dk1>
        <a:srgbClr val="00040C"/>
      </a:dk1>
      <a:lt1>
        <a:sysClr val="window" lastClr="FFFFFF"/>
      </a:lt1>
      <a:dk2>
        <a:srgbClr val="C8E8F4"/>
      </a:dk2>
      <a:lt2>
        <a:srgbClr val="F9EDA5"/>
      </a:lt2>
      <a:accent1>
        <a:srgbClr val="145064"/>
      </a:accent1>
      <a:accent2>
        <a:srgbClr val="F9EDA5"/>
      </a:accent2>
      <a:accent3>
        <a:srgbClr val="F5E169"/>
      </a:accent3>
      <a:accent4>
        <a:srgbClr val="F5E169"/>
      </a:accent4>
      <a:accent5>
        <a:srgbClr val="F2F2F2"/>
      </a:accent5>
      <a:accent6>
        <a:srgbClr val="BEE5F2"/>
      </a:accent6>
      <a:hlink>
        <a:srgbClr val="002D88"/>
      </a:hlink>
      <a:folHlink>
        <a:srgbClr val="071C24"/>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3865</TotalTime>
  <Words>2981</Words>
  <Application>Microsoft Office PowerPoint</Application>
  <PresentationFormat>On-screen Show (4:3)</PresentationFormat>
  <Paragraphs>286</Paragraphs>
  <Slides>39</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Arial</vt:lpstr>
      <vt:lpstr>Calibri</vt:lpstr>
      <vt:lpstr>Courier New</vt:lpstr>
      <vt:lpstr>Franklin Gothic Book</vt:lpstr>
      <vt:lpstr>Franklin Gothic Medium</vt:lpstr>
      <vt:lpstr>Helvetica</vt:lpstr>
      <vt:lpstr>Tahoma</vt:lpstr>
      <vt:lpstr>Times New Roman</vt:lpstr>
      <vt:lpstr>Verdana</vt:lpstr>
      <vt:lpstr>Wingdings</vt:lpstr>
      <vt:lpstr>2_EMIS4E</vt:lpstr>
      <vt:lpstr>Chapter 4</vt:lpstr>
      <vt:lpstr>"If We Don't Have an iPad App, We Don't Have A Business."</vt:lpstr>
      <vt:lpstr>Study Questions</vt:lpstr>
      <vt:lpstr>Q1: What Do Business Professionals Need To Know About Computer Hardware?</vt:lpstr>
      <vt:lpstr>Computer Data: Binary digits (bits)</vt:lpstr>
      <vt:lpstr>Important Storage Capacity Terminology</vt:lpstr>
      <vt:lpstr>How Does a Computer Work?</vt:lpstr>
      <vt:lpstr>How Does a Computer Work?  (cont’d)</vt:lpstr>
      <vt:lpstr>Memory Swapping</vt:lpstr>
      <vt:lpstr>Why Does a Manager Care How a Computer Works? (cont’d)</vt:lpstr>
      <vt:lpstr>What Is Difference Between a Client and a Server?</vt:lpstr>
      <vt:lpstr>What Is Difference Between a Client and a Server?</vt:lpstr>
      <vt:lpstr>Server farm</vt:lpstr>
      <vt:lpstr>Q2: What Do Business Professionals Need To Know About Operating System Software?</vt:lpstr>
      <vt:lpstr>Operating Systems</vt:lpstr>
      <vt:lpstr>Metro Interface</vt:lpstr>
      <vt:lpstr>Windows Server Computer Hosting Two Virtual Machines</vt:lpstr>
      <vt:lpstr>How Virtual Machine VM3 Appears to a User</vt:lpstr>
      <vt:lpstr>Own Versus License</vt:lpstr>
      <vt:lpstr>Q3: What Do Business Professionals Need To Know About Applications Software?</vt:lpstr>
      <vt:lpstr>Thin vs. Thick Clients</vt:lpstr>
      <vt:lpstr>Thin-client Versus Thick-client Mobile Custom Software</vt:lpstr>
      <vt:lpstr>Software Sources and Types</vt:lpstr>
      <vt:lpstr>What Is Firmware?</vt:lpstr>
      <vt:lpstr>Q4: Is Open Source Software a Viable Alternative?</vt:lpstr>
      <vt:lpstr>Why Do Programmers Volunteer Their Services to Open Source Projects?</vt:lpstr>
      <vt:lpstr>How Does Open Source Work?</vt:lpstr>
      <vt:lpstr>Source Code Sample</vt:lpstr>
      <vt:lpstr>So, Is Open Source Viable? </vt:lpstr>
      <vt:lpstr>Experiencing MIS InClass Exercise 4: Place Your Bets Now!</vt:lpstr>
      <vt:lpstr>Experiencing MIS InClass Exercise 4: Place Your Bets Now! (cont’d)</vt:lpstr>
      <vt:lpstr>Experiencing MIS InClass Exercise 4: Place Your Bets Now! (cont’d)</vt:lpstr>
      <vt:lpstr>How Can You Use This Knowledge?</vt:lpstr>
      <vt:lpstr>Active Review</vt:lpstr>
      <vt:lpstr>Ethics Guide: “Because It’s Where the Money Is . . .”</vt:lpstr>
      <vt:lpstr>Guide: Keeping up to Speed</vt:lpstr>
      <vt:lpstr>Case Study 4: The Apple of Your i</vt:lpstr>
      <vt:lpstr>Case Study 4: The Apple of Your i (cont’d)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creator>Loy, Steve</dc:creator>
  <cp:lastModifiedBy>Schmidt, Buffie</cp:lastModifiedBy>
  <cp:revision>720</cp:revision>
  <dcterms:created xsi:type="dcterms:W3CDTF">2006-10-09T21:37:46Z</dcterms:created>
  <dcterms:modified xsi:type="dcterms:W3CDTF">2013-05-13T20:28:50Z</dcterms:modified>
</cp:coreProperties>
</file>