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327" r:id="rId1"/>
  </p:sldMasterIdLst>
  <p:notesMasterIdLst>
    <p:notesMasterId r:id="rId36"/>
  </p:notesMasterIdLst>
  <p:sldIdLst>
    <p:sldId id="256" r:id="rId2"/>
    <p:sldId id="257" r:id="rId3"/>
    <p:sldId id="331" r:id="rId4"/>
    <p:sldId id="304" r:id="rId5"/>
    <p:sldId id="258" r:id="rId6"/>
    <p:sldId id="261" r:id="rId7"/>
    <p:sldId id="325" r:id="rId8"/>
    <p:sldId id="328" r:id="rId9"/>
    <p:sldId id="305" r:id="rId10"/>
    <p:sldId id="318" r:id="rId11"/>
    <p:sldId id="319" r:id="rId12"/>
    <p:sldId id="320" r:id="rId13"/>
    <p:sldId id="267" r:id="rId14"/>
    <p:sldId id="268" r:id="rId15"/>
    <p:sldId id="322" r:id="rId16"/>
    <p:sldId id="288" r:id="rId17"/>
    <p:sldId id="329" r:id="rId18"/>
    <p:sldId id="330" r:id="rId19"/>
    <p:sldId id="307" r:id="rId20"/>
    <p:sldId id="308" r:id="rId21"/>
    <p:sldId id="279" r:id="rId22"/>
    <p:sldId id="309" r:id="rId23"/>
    <p:sldId id="310" r:id="rId24"/>
    <p:sldId id="311" r:id="rId25"/>
    <p:sldId id="312" r:id="rId26"/>
    <p:sldId id="278" r:id="rId27"/>
    <p:sldId id="280" r:id="rId28"/>
    <p:sldId id="332" r:id="rId29"/>
    <p:sldId id="333" r:id="rId30"/>
    <p:sldId id="296" r:id="rId31"/>
    <p:sldId id="335" r:id="rId32"/>
    <p:sldId id="315" r:id="rId33"/>
    <p:sldId id="324" r:id="rId34"/>
    <p:sldId id="334" r:id="rId35"/>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FF"/>
    <a:srgbClr val="FFDDFF"/>
    <a:srgbClr val="FFD5FF"/>
    <a:srgbClr val="000000"/>
    <a:srgbClr val="FF99FF"/>
    <a:srgbClr val="FFFF8F"/>
    <a:srgbClr val="000510"/>
    <a:srgbClr val="D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6424" autoAdjust="0"/>
    <p:restoredTop sz="67487" autoAdjust="0"/>
  </p:normalViewPr>
  <p:slideViewPr>
    <p:cSldViewPr>
      <p:cViewPr varScale="1">
        <p:scale>
          <a:sx n="73" d="100"/>
          <a:sy n="73" d="100"/>
        </p:scale>
        <p:origin x="1440" y="72"/>
      </p:cViewPr>
      <p:guideLst>
        <p:guide orient="horz" pos="2160"/>
        <p:guide pos="2880"/>
      </p:guideLst>
    </p:cSldViewPr>
  </p:slideViewPr>
  <p:outlineViewPr>
    <p:cViewPr>
      <p:scale>
        <a:sx n="33" d="100"/>
        <a:sy n="33" d="100"/>
      </p:scale>
      <p:origin x="0" y="27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EF728828-9E2B-4A7A-B8D7-04C5AA63E54E}" type="slidenum">
              <a:rPr lang="en-US"/>
              <a:pPr>
                <a:defRPr/>
              </a:pPr>
              <a:t>‹#›</a:t>
            </a:fld>
            <a:endParaRPr lang="en-US" dirty="0"/>
          </a:p>
        </p:txBody>
      </p:sp>
    </p:spTree>
    <p:extLst>
      <p:ext uri="{BB962C8B-B14F-4D97-AF65-F5344CB8AC3E}">
        <p14:creationId xmlns:p14="http://schemas.microsoft.com/office/powerpoint/2010/main" val="3209973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2C770F0C-6DBB-466E-B7BD-23089C42EBD5}" type="slidenum">
              <a:rPr lang="en-US" smtClean="0"/>
              <a:pPr>
                <a:defRPr/>
              </a:pPr>
              <a:t>1</a:t>
            </a:fld>
            <a:endParaRPr lang="en-US" dirty="0" smtClean="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241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541E5C3F-CCA5-41C3-98E8-5377B86DA732}" type="slidenum">
              <a:rPr lang="en-US" smtClean="0"/>
              <a:pPr>
                <a:defRPr/>
              </a:pPr>
              <a:t>13</a:t>
            </a:fld>
            <a:endParaRPr lang="en-US" dirty="0" smtClean="0"/>
          </a:p>
        </p:txBody>
      </p:sp>
      <p:sp>
        <p:nvSpPr>
          <p:cNvPr id="28674"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ln/>
          <a:extLst/>
        </p:spPr>
        <p:txBody>
          <a:bodyPr/>
          <a:lstStyle/>
          <a:p>
            <a:pPr marL="171450" indent="-171450" eaLnBrk="1" hangingPunct="1">
              <a:buFont typeface="Arial" pitchFamily="34" charset="0"/>
              <a:buChar char="•"/>
              <a:defRPr/>
            </a:pPr>
            <a:r>
              <a:rPr lang="en-US" dirty="0" smtClean="0"/>
              <a:t>Support activities facilitate the primary activities and contribute indirectly to the production, sale, and service of the product.</a:t>
            </a:r>
          </a:p>
          <a:p>
            <a:pPr marL="171450" indent="-171450" eaLnBrk="1" hangingPunct="1">
              <a:buFont typeface="Arial" pitchFamily="34" charset="0"/>
              <a:buChar char="•"/>
              <a:defRPr/>
            </a:pPr>
            <a:r>
              <a:rPr lang="en-US" dirty="0" smtClean="0">
                <a:latin typeface="Franklin Gothic Medium" pitchFamily="34" charset="0"/>
              </a:rPr>
              <a:t>Margin of support activities often difficult to calculate due to intangible costs and benefits.</a:t>
            </a:r>
          </a:p>
          <a:p>
            <a:pPr eaLnBrk="1" hangingPunct="1">
              <a:defRPr/>
            </a:pPr>
            <a:endParaRPr lang="en-US" dirty="0" smtClean="0"/>
          </a:p>
        </p:txBody>
      </p:sp>
    </p:spTree>
    <p:extLst>
      <p:ext uri="{BB962C8B-B14F-4D97-AF65-F5344CB8AC3E}">
        <p14:creationId xmlns:p14="http://schemas.microsoft.com/office/powerpoint/2010/main" val="345623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6D85E8B7-ADFD-42B7-A3C5-47D833A24DBE}" type="slidenum">
              <a:rPr lang="en-US" smtClean="0"/>
              <a:pPr>
                <a:defRPr/>
              </a:pPr>
              <a:t>14</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smtClean="0"/>
              <a:t>Linkages are interactions across value activities.</a:t>
            </a:r>
          </a:p>
          <a:p>
            <a:pPr eaLnBrk="1" hangingPunct="1"/>
            <a:endParaRPr lang="en-US" smtClean="0"/>
          </a:p>
          <a:p>
            <a:pPr eaLnBrk="1" hangingPunct="1"/>
            <a:r>
              <a:rPr lang="en-US" smtClean="0"/>
              <a:t>For example, manufacturing systems use linkages to reduce inventory costs. Such a system uses sales forecasts to plan production; production plan to determine raw materials needs and to schedule purchases. The result is just-in-time inventory, which reduces inventory sizes and costs.</a:t>
            </a:r>
          </a:p>
        </p:txBody>
      </p:sp>
    </p:spTree>
    <p:extLst>
      <p:ext uri="{BB962C8B-B14F-4D97-AF65-F5344CB8AC3E}">
        <p14:creationId xmlns:p14="http://schemas.microsoft.com/office/powerpoint/2010/main" val="226774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marL="171450" indent="-171450">
              <a:buFontTx/>
              <a:buChar char="•"/>
            </a:pPr>
            <a:r>
              <a:rPr lang="en-US" smtClean="0"/>
              <a:t>Note that the value chain activities are the same for both companies. Both greet the customer, determine the customers’ needs, rent a bike, and return the bike. However, each company implements these activities in ways that are consistent with its competitive strategy.</a:t>
            </a:r>
          </a:p>
        </p:txBody>
      </p:sp>
      <p:sp>
        <p:nvSpPr>
          <p:cNvPr id="94212" name="Slide Number Placeholder 3"/>
          <p:cNvSpPr>
            <a:spLocks noGrp="1"/>
          </p:cNvSpPr>
          <p:nvPr>
            <p:ph type="sldNum" sz="quarter" idx="5"/>
          </p:nvPr>
        </p:nvSpPr>
        <p:spPr/>
        <p:txBody>
          <a:bodyPr/>
          <a:lstStyle/>
          <a:p>
            <a:pPr>
              <a:defRPr/>
            </a:pPr>
            <a:fld id="{884C4123-3EED-4EC8-9E4F-2A2E4D3E28B0}" type="slidenum">
              <a:rPr lang="en-US" smtClean="0"/>
              <a:pPr>
                <a:defRPr/>
              </a:pPr>
              <a:t>16</a:t>
            </a:fld>
            <a:endParaRPr lang="en-US" dirty="0" smtClean="0"/>
          </a:p>
        </p:txBody>
      </p:sp>
    </p:spTree>
    <p:extLst>
      <p:ext uri="{BB962C8B-B14F-4D97-AF65-F5344CB8AC3E}">
        <p14:creationId xmlns:p14="http://schemas.microsoft.com/office/powerpoint/2010/main" val="294241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dirty="0" smtClean="0"/>
              <a:t>Use knowledge of organization’s market, together with observations of structure and content of  Web storefront, to infer organization’s competitive strategy and make inferences about its value chains and business processes.</a:t>
            </a:r>
          </a:p>
          <a:p>
            <a:endParaRPr lang="en-US" dirty="0" smtClean="0"/>
          </a:p>
        </p:txBody>
      </p:sp>
      <p:sp>
        <p:nvSpPr>
          <p:cNvPr id="4" name="Slide Number Placeholder 3"/>
          <p:cNvSpPr>
            <a:spLocks noGrp="1"/>
          </p:cNvSpPr>
          <p:nvPr>
            <p:ph type="sldNum" sz="quarter" idx="5"/>
          </p:nvPr>
        </p:nvSpPr>
        <p:spPr/>
        <p:txBody>
          <a:bodyPr/>
          <a:lstStyle/>
          <a:p>
            <a:pPr>
              <a:defRPr/>
            </a:pPr>
            <a:fld id="{59CF4A60-7B96-467E-9770-0B93EF955C4B}" type="slidenum">
              <a:rPr lang="en-US" smtClean="0"/>
              <a:pPr>
                <a:defRPr/>
              </a:pPr>
              <a:t>18</a:t>
            </a:fld>
            <a:endParaRPr lang="en-US" dirty="0"/>
          </a:p>
        </p:txBody>
      </p:sp>
    </p:spTree>
    <p:extLst>
      <p:ext uri="{BB962C8B-B14F-4D97-AF65-F5344CB8AC3E}">
        <p14:creationId xmlns:p14="http://schemas.microsoft.com/office/powerpoint/2010/main" val="226942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171450" indent="-171450">
              <a:buFontTx/>
              <a:buChar char="•"/>
            </a:pPr>
            <a:r>
              <a:rPr lang="en-US" dirty="0" smtClean="0"/>
              <a:t>Organizations gain a competitive advantage by creating new products or services, by enhancing existing products or services, and by differentiating their products and services from those of their competitors. </a:t>
            </a:r>
          </a:p>
          <a:p>
            <a:pPr marL="171450" indent="-171450">
              <a:buFontTx/>
              <a:buChar char="•"/>
            </a:pPr>
            <a:r>
              <a:rPr lang="en-US" dirty="0" smtClean="0"/>
              <a:t>Lock in customers by creating high switching</a:t>
            </a:r>
            <a:r>
              <a:rPr lang="en-US" u="none" dirty="0" smtClean="0"/>
              <a:t> </a:t>
            </a:r>
            <a:r>
              <a:rPr lang="en-US" dirty="0" smtClean="0"/>
              <a:t>costs.</a:t>
            </a:r>
          </a:p>
          <a:p>
            <a:pPr marL="171450" indent="-171450">
              <a:buFontTx/>
              <a:buChar char="•"/>
            </a:pPr>
            <a:r>
              <a:rPr lang="en-US" dirty="0" smtClean="0"/>
              <a:t>Make it easy for suppliers to connect to and work with your organization.</a:t>
            </a:r>
          </a:p>
          <a:p>
            <a:pPr marL="171450" indent="-171450">
              <a:buFontTx/>
              <a:buChar char="•"/>
            </a:pPr>
            <a:r>
              <a:rPr lang="en-US" dirty="0" smtClean="0"/>
              <a:t>Alliances establish standards, promote product awareness and needs, develop market size, reduce purchasing costs, and provide other benefits.</a:t>
            </a:r>
          </a:p>
          <a:p>
            <a:pPr marL="171450" indent="-171450">
              <a:buFontTx/>
              <a:buChar char="•"/>
            </a:pPr>
            <a:r>
              <a:rPr lang="en-US" dirty="0" smtClean="0"/>
              <a:t>Create better business processes to reduce costs.</a:t>
            </a:r>
          </a:p>
          <a:p>
            <a:pPr marL="171450" indent="-171450">
              <a:buFontTx/>
              <a:buChar char="•"/>
            </a:pPr>
            <a:r>
              <a:rPr lang="en-US" dirty="0" smtClean="0"/>
              <a:t>An information system can be part of a product or can provide support for a product or service.</a:t>
            </a:r>
          </a:p>
        </p:txBody>
      </p:sp>
      <p:sp>
        <p:nvSpPr>
          <p:cNvPr id="4" name="Slide Number Placeholder 3"/>
          <p:cNvSpPr>
            <a:spLocks noGrp="1"/>
          </p:cNvSpPr>
          <p:nvPr>
            <p:ph type="sldNum" sz="quarter" idx="5"/>
          </p:nvPr>
        </p:nvSpPr>
        <p:spPr/>
        <p:txBody>
          <a:bodyPr/>
          <a:lstStyle/>
          <a:p>
            <a:pPr>
              <a:defRPr/>
            </a:pPr>
            <a:fld id="{BB1CB3DC-4B9C-4CEF-A07A-D2DDBFFA82E4}" type="slidenum">
              <a:rPr lang="en-US" smtClean="0"/>
              <a:pPr>
                <a:defRPr/>
              </a:pPr>
              <a:t>19</a:t>
            </a:fld>
            <a:endParaRPr lang="en-US" dirty="0"/>
          </a:p>
        </p:txBody>
      </p:sp>
    </p:spTree>
    <p:extLst>
      <p:ext uri="{BB962C8B-B14F-4D97-AF65-F5344CB8AC3E}">
        <p14:creationId xmlns:p14="http://schemas.microsoft.com/office/powerpoint/2010/main" val="261283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Illustrates how ABC successfully uses information technology to gain competitive advantage.</a:t>
            </a:r>
          </a:p>
          <a:p>
            <a:pPr marL="171450" indent="-171450">
              <a:buFont typeface="Arial" pitchFamily="34" charset="0"/>
              <a:buChar char="•"/>
              <a:defRPr/>
            </a:pPr>
            <a:r>
              <a:rPr lang="en-US" dirty="0" smtClean="0"/>
              <a:t>ABC maintains customer account data that includes customer’s name, address, and billing information, and data about the identity of customer and locations to which the customer ships.</a:t>
            </a:r>
            <a:endParaRPr lang="en-US" dirty="0"/>
          </a:p>
        </p:txBody>
      </p:sp>
      <p:sp>
        <p:nvSpPr>
          <p:cNvPr id="4" name="Slide Number Placeholder 3"/>
          <p:cNvSpPr>
            <a:spLocks noGrp="1"/>
          </p:cNvSpPr>
          <p:nvPr>
            <p:ph type="sldNum" sz="quarter" idx="5"/>
          </p:nvPr>
        </p:nvSpPr>
        <p:spPr/>
        <p:txBody>
          <a:bodyPr/>
          <a:lstStyle/>
          <a:p>
            <a:pPr>
              <a:defRPr/>
            </a:pPr>
            <a:fld id="{134FA733-5511-4358-BEB7-2F6C39CA5E52}" type="slidenum">
              <a:rPr lang="en-US" smtClean="0"/>
              <a:pPr>
                <a:defRPr/>
              </a:pPr>
              <a:t>20</a:t>
            </a:fld>
            <a:endParaRPr lang="en-US" dirty="0"/>
          </a:p>
        </p:txBody>
      </p:sp>
    </p:spTree>
    <p:extLst>
      <p:ext uri="{BB962C8B-B14F-4D97-AF65-F5344CB8AC3E}">
        <p14:creationId xmlns:p14="http://schemas.microsoft.com/office/powerpoint/2010/main" val="780884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05A2DDB5-E230-49AF-AA13-7E4D8C611831}" type="slidenum">
              <a:rPr lang="en-US" smtClean="0"/>
              <a:pPr>
                <a:defRPr/>
              </a:pPr>
              <a:t>21</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8818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marL="171450" indent="-171450">
              <a:buFontTx/>
              <a:buChar char="•"/>
            </a:pPr>
            <a:r>
              <a:rPr lang="en-US" smtClean="0"/>
              <a:t>Shows a Web form that an ABC customer is using to schedule a shipment. When the ABC system creates the form, it fills the Company name dropdown list with the names of companies that the customer has shipped to in the past.</a:t>
            </a:r>
          </a:p>
        </p:txBody>
      </p:sp>
      <p:sp>
        <p:nvSpPr>
          <p:cNvPr id="4" name="Slide Number Placeholder 3"/>
          <p:cNvSpPr>
            <a:spLocks noGrp="1"/>
          </p:cNvSpPr>
          <p:nvPr>
            <p:ph type="sldNum" sz="quarter" idx="5"/>
          </p:nvPr>
        </p:nvSpPr>
        <p:spPr/>
        <p:txBody>
          <a:bodyPr/>
          <a:lstStyle/>
          <a:p>
            <a:pPr>
              <a:defRPr/>
            </a:pPr>
            <a:fld id="{CCFE2B92-ED40-45B4-80E8-339FC39642B9}" type="slidenum">
              <a:rPr lang="en-US" smtClean="0"/>
              <a:pPr>
                <a:defRPr/>
              </a:pPr>
              <a:t>22</a:t>
            </a:fld>
            <a:endParaRPr lang="en-US" dirty="0"/>
          </a:p>
        </p:txBody>
      </p:sp>
    </p:spTree>
    <p:extLst>
      <p:ext uri="{BB962C8B-B14F-4D97-AF65-F5344CB8AC3E}">
        <p14:creationId xmlns:p14="http://schemas.microsoft.com/office/powerpoint/2010/main" val="390031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pPr marL="171450" indent="-171450">
              <a:buFontTx/>
              <a:buChar char="•"/>
            </a:pPr>
            <a:r>
              <a:rPr lang="en-US" dirty="0" smtClean="0"/>
              <a:t>When the user clicks Company name, the underlying ABC information system reads customer’s contact data from a database. Data consist of names, addresses, and phone numbers of recipients from past shipments. User then selects a Contact name, and system inserts that contact’s address and other data into the form using data from the database</a:t>
            </a:r>
          </a:p>
        </p:txBody>
      </p:sp>
      <p:sp>
        <p:nvSpPr>
          <p:cNvPr id="4" name="Slide Number Placeholder 3"/>
          <p:cNvSpPr>
            <a:spLocks noGrp="1"/>
          </p:cNvSpPr>
          <p:nvPr>
            <p:ph type="sldNum" sz="quarter" idx="5"/>
          </p:nvPr>
        </p:nvSpPr>
        <p:spPr/>
        <p:txBody>
          <a:bodyPr/>
          <a:lstStyle/>
          <a:p>
            <a:pPr>
              <a:defRPr/>
            </a:pPr>
            <a:fld id="{9FF35540-F74C-45FC-B084-4110034FE355}" type="slidenum">
              <a:rPr lang="en-US" smtClean="0"/>
              <a:pPr>
                <a:defRPr/>
              </a:pPr>
              <a:t>23</a:t>
            </a:fld>
            <a:endParaRPr lang="en-US" dirty="0"/>
          </a:p>
        </p:txBody>
      </p:sp>
    </p:spTree>
    <p:extLst>
      <p:ext uri="{BB962C8B-B14F-4D97-AF65-F5344CB8AC3E}">
        <p14:creationId xmlns:p14="http://schemas.microsoft.com/office/powerpoint/2010/main" val="32587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pPr marL="171450" indent="-171450">
              <a:buFontTx/>
              <a:buChar char="•"/>
            </a:pPr>
            <a:r>
              <a:rPr lang="en-US" smtClean="0"/>
              <a:t>On right-hand side of form, the customer can request ABC send email messages to the sender (the customer), recipient, and others.</a:t>
            </a:r>
          </a:p>
          <a:p>
            <a:pPr marL="171450" indent="-171450">
              <a:buFontTx/>
              <a:buChar char="•"/>
            </a:pPr>
            <a:r>
              <a:rPr lang="en-US" smtClean="0"/>
              <a:t>By adding this capability to shipment-scheduling system, ABC extended its product from a package-delivery service to a package- </a:t>
            </a:r>
            <a:r>
              <a:rPr lang="en-US" i="1" smtClean="0"/>
              <a:t>and </a:t>
            </a:r>
            <a:r>
              <a:rPr lang="en-US" smtClean="0"/>
              <a:t>information-delivery service.</a:t>
            </a:r>
          </a:p>
        </p:txBody>
      </p:sp>
      <p:sp>
        <p:nvSpPr>
          <p:cNvPr id="4" name="Slide Number Placeholder 3"/>
          <p:cNvSpPr>
            <a:spLocks noGrp="1"/>
          </p:cNvSpPr>
          <p:nvPr>
            <p:ph type="sldNum" sz="quarter" idx="5"/>
          </p:nvPr>
        </p:nvSpPr>
        <p:spPr/>
        <p:txBody>
          <a:bodyPr/>
          <a:lstStyle/>
          <a:p>
            <a:pPr>
              <a:defRPr/>
            </a:pPr>
            <a:fld id="{304B160D-B8A9-4A1B-9F55-F19B3F1F871B}" type="slidenum">
              <a:rPr lang="en-US" smtClean="0"/>
              <a:pPr>
                <a:defRPr/>
              </a:pPr>
              <a:t>24</a:t>
            </a:fld>
            <a:endParaRPr lang="en-US" dirty="0"/>
          </a:p>
        </p:txBody>
      </p:sp>
    </p:spTree>
    <p:extLst>
      <p:ext uri="{BB962C8B-B14F-4D97-AF65-F5344CB8AC3E}">
        <p14:creationId xmlns:p14="http://schemas.microsoft.com/office/powerpoint/2010/main" val="145585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788D47F6-CD6B-4647-90ED-3242C5F9BFD7}" type="slidenum">
              <a:rPr lang="en-US" smtClean="0"/>
              <a:pPr>
                <a:defRPr/>
              </a:pPr>
              <a:t>2</a:t>
            </a:fld>
            <a:endParaRPr lang="en-US" dirty="0" smtClean="0"/>
          </a:p>
        </p:txBody>
      </p:sp>
      <p:sp>
        <p:nvSpPr>
          <p:cNvPr id="9218"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ln/>
          <a:extLst/>
        </p:spPr>
        <p:txBody>
          <a:bodyPr/>
          <a:lstStyle/>
          <a:p>
            <a:r>
              <a:rPr lang="en-US" b="1" dirty="0" smtClean="0"/>
              <a:t>GOALS</a:t>
            </a:r>
            <a:endParaRPr lang="en-US" dirty="0" smtClean="0"/>
          </a:p>
          <a:p>
            <a:r>
              <a:rPr lang="en-US" dirty="0" smtClean="0"/>
              <a:t>Use </a:t>
            </a:r>
            <a:r>
              <a:rPr lang="en-US" dirty="0" err="1" smtClean="0"/>
              <a:t>GearUp</a:t>
            </a:r>
            <a:r>
              <a:rPr lang="en-US" dirty="0" smtClean="0"/>
              <a:t> to:</a:t>
            </a:r>
          </a:p>
          <a:p>
            <a:pPr marL="685800" lvl="1" indent="-228600">
              <a:buFont typeface="Calibri" pitchFamily="34" charset="0"/>
              <a:buAutoNum type="arabicPeriod"/>
            </a:pPr>
            <a:r>
              <a:rPr lang="en-US" dirty="0" smtClean="0"/>
              <a:t>Practice using Porter’s Five Forces Model.</a:t>
            </a:r>
          </a:p>
          <a:p>
            <a:pPr marL="685800" lvl="1" indent="-228600">
              <a:buFont typeface="Calibri" pitchFamily="34" charset="0"/>
              <a:buAutoNum type="arabicPeriod"/>
            </a:pPr>
            <a:r>
              <a:rPr lang="en-US" dirty="0" smtClean="0"/>
              <a:t>Understand how strategy determines decisions about everything, including IS.</a:t>
            </a:r>
          </a:p>
          <a:p>
            <a:pPr marL="685800" lvl="1" indent="-228600">
              <a:buFont typeface="Calibri" pitchFamily="34" charset="0"/>
              <a:buAutoNum type="arabicPeriod"/>
            </a:pPr>
            <a:r>
              <a:rPr lang="en-US" dirty="0" smtClean="0"/>
              <a:t>Consider the risks of changes in operations to competitive strategy.</a:t>
            </a:r>
          </a:p>
          <a:p>
            <a:pPr marL="685800" lvl="1" indent="-228600">
              <a:buFont typeface="Calibri" pitchFamily="34" charset="0"/>
              <a:buAutoNum type="arabicPeriod"/>
            </a:pPr>
            <a:r>
              <a:rPr lang="en-US" dirty="0" smtClean="0"/>
              <a:t>Help students understand how important it is to </a:t>
            </a:r>
          </a:p>
          <a:p>
            <a:pPr lvl="2">
              <a:spcBef>
                <a:spcPct val="0"/>
              </a:spcBef>
            </a:pPr>
            <a:r>
              <a:rPr lang="en-US" dirty="0" smtClean="0"/>
              <a:t>	a.  Know their employers strategy.</a:t>
            </a:r>
          </a:p>
          <a:p>
            <a:pPr lvl="2"/>
            <a:r>
              <a:rPr lang="en-US" dirty="0" smtClean="0"/>
              <a:t>	b.  Pay attention to that strategy in everything they do.</a:t>
            </a:r>
          </a:p>
        </p:txBody>
      </p:sp>
    </p:spTree>
    <p:extLst>
      <p:ext uri="{BB962C8B-B14F-4D97-AF65-F5344CB8AC3E}">
        <p14:creationId xmlns:p14="http://schemas.microsoft.com/office/powerpoint/2010/main" val="3491746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pPr marL="171450" indent="-171450">
              <a:buFontTx/>
              <a:buChar char="•"/>
            </a:pPr>
            <a:r>
              <a:rPr lang="en-US" smtClean="0"/>
              <a:t>By doing this, the company reduces errors in preparation of shipping labels, and causes customer to provide paper and ink for document printing.</a:t>
            </a:r>
          </a:p>
        </p:txBody>
      </p:sp>
      <p:sp>
        <p:nvSpPr>
          <p:cNvPr id="4" name="Slide Number Placeholder 3"/>
          <p:cNvSpPr>
            <a:spLocks noGrp="1"/>
          </p:cNvSpPr>
          <p:nvPr>
            <p:ph type="sldNum" sz="quarter" idx="5"/>
          </p:nvPr>
        </p:nvSpPr>
        <p:spPr/>
        <p:txBody>
          <a:bodyPr/>
          <a:lstStyle/>
          <a:p>
            <a:pPr>
              <a:defRPr/>
            </a:pPr>
            <a:fld id="{5DB2BA0F-B321-443D-A14E-02DE4BD14C86}" type="slidenum">
              <a:rPr lang="en-US" smtClean="0"/>
              <a:pPr>
                <a:defRPr/>
              </a:pPr>
              <a:t>25</a:t>
            </a:fld>
            <a:endParaRPr lang="en-US" dirty="0"/>
          </a:p>
        </p:txBody>
      </p:sp>
    </p:spTree>
    <p:extLst>
      <p:ext uri="{BB962C8B-B14F-4D97-AF65-F5344CB8AC3E}">
        <p14:creationId xmlns:p14="http://schemas.microsoft.com/office/powerpoint/2010/main" val="2450667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8324385A-980C-4534-879F-084B323378CD}" type="slidenum">
              <a:rPr lang="en-US" smtClean="0"/>
              <a:pPr>
                <a:defRPr/>
              </a:pPr>
              <a:t>26</a:t>
            </a:fld>
            <a:endParaRPr 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9513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3D8094F5-0DE2-4A80-96CB-86646431ED9D}" type="slidenum">
              <a:rPr lang="en-US" smtClean="0"/>
              <a:pPr>
                <a:defRPr/>
              </a:pPr>
              <a:t>27</a:t>
            </a:fld>
            <a:endParaRPr lang="en-US" dirty="0"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marL="171450" indent="-171450">
              <a:buFontTx/>
              <a:buChar char="•"/>
            </a:pPr>
            <a:endParaRPr lang="en-US" smtClean="0"/>
          </a:p>
        </p:txBody>
      </p:sp>
    </p:spTree>
    <p:extLst>
      <p:ext uri="{BB962C8B-B14F-4D97-AF65-F5344CB8AC3E}">
        <p14:creationId xmlns:p14="http://schemas.microsoft.com/office/powerpoint/2010/main" val="3177046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buSzPct val="100000"/>
              <a:buFont typeface="+mj-lt"/>
              <a:buNone/>
              <a:defRPr/>
            </a:pPr>
            <a:r>
              <a:rPr lang="en-US" b="1" dirty="0" smtClean="0">
                <a:latin typeface="Helvetica" pitchFamily="34" charset="0"/>
              </a:rPr>
              <a:t>GOALS</a:t>
            </a:r>
          </a:p>
          <a:p>
            <a:pPr marL="685800" lvl="1" indent="-228600">
              <a:buSzPct val="100000"/>
              <a:buFont typeface="+mj-lt"/>
              <a:buAutoNum type="arabicPeriod"/>
              <a:defRPr/>
            </a:pPr>
            <a:r>
              <a:rPr lang="en-US" dirty="0" smtClean="0"/>
              <a:t>Sensitize students to the fact that a competitive strategy is not just an academic topic. Changing competitive strategy has dramatic impacts on personnel and company culture.</a:t>
            </a:r>
          </a:p>
          <a:p>
            <a:pPr marL="685800" lvl="1" indent="-228600">
              <a:buSzPct val="100000"/>
              <a:buFont typeface="+mj-lt"/>
              <a:buAutoNum type="arabicPeriod"/>
              <a:defRPr/>
            </a:pPr>
            <a:r>
              <a:rPr lang="en-US" dirty="0" smtClean="0"/>
              <a:t>Understand practical applications of business reports.</a:t>
            </a:r>
          </a:p>
          <a:p>
            <a:pPr marL="685800" lvl="1" indent="-228600">
              <a:buSzPct val="100000"/>
              <a:buFont typeface="+mj-lt"/>
              <a:buAutoNum type="arabicPeriod"/>
              <a:defRPr/>
            </a:pPr>
            <a:r>
              <a:rPr lang="en-US" dirty="0" smtClean="0"/>
              <a:t>Explore ethical questions concerning communication about sensitive topics.</a:t>
            </a:r>
          </a:p>
          <a:p>
            <a:pPr>
              <a:buSzPct val="100000"/>
              <a:buFont typeface="+mj-lt"/>
              <a:buNone/>
              <a:defRPr/>
            </a:pPr>
            <a:endParaRPr lang="en-US" dirty="0" smtClean="0"/>
          </a:p>
          <a:p>
            <a:pPr>
              <a:defRPr/>
            </a:pPr>
            <a:r>
              <a:rPr lang="en-US" dirty="0" smtClean="0">
                <a:latin typeface="Helvetica" pitchFamily="34" charset="0"/>
              </a:rPr>
              <a:t>This guide illustrates the uncomfortable position many managers face when they possess knowledge that cannot be communicated to others in the company.</a:t>
            </a:r>
          </a:p>
          <a:p>
            <a:pPr marL="181240" indent="-181240">
              <a:buFont typeface="Arial" pitchFamily="34" charset="0"/>
              <a:buChar char="•"/>
              <a:defRPr/>
            </a:pPr>
            <a:r>
              <a:rPr lang="en-US" dirty="0" smtClean="0">
                <a:latin typeface="Helvetica" pitchFamily="34" charset="0"/>
              </a:rPr>
              <a:t>As a manager, you will sometimes have information that you are not supposed to communicate to employees. If an employee asks you directly about that information, you can either divulge it or lie. Which would you choose? What are the consequences of either choice?</a:t>
            </a:r>
          </a:p>
          <a:p>
            <a:pPr marL="181240" indent="-181240">
              <a:buFont typeface="Arial" pitchFamily="34" charset="0"/>
              <a:buChar char="•"/>
              <a:defRPr/>
            </a:pPr>
            <a:r>
              <a:rPr lang="en-US" dirty="0" smtClean="0">
                <a:latin typeface="Helvetica" pitchFamily="34" charset="0"/>
              </a:rPr>
              <a:t>Is there an alternative between inappropriately divulging information and lying? What is it? What disadvantages does that alternative have?</a:t>
            </a:r>
          </a:p>
          <a:p>
            <a:pPr marL="181240" indent="-181240">
              <a:buFont typeface="Arial" pitchFamily="34" charset="0"/>
              <a:buChar char="•"/>
              <a:defRPr/>
            </a:pPr>
            <a:r>
              <a:rPr lang="en-US" dirty="0" smtClean="0">
                <a:latin typeface="Helvetica" pitchFamily="34" charset="0"/>
              </a:rPr>
              <a:t>In general what are the consequences on the organization’s culture of moving from a differentiation strategy to a low-cost strategy?</a:t>
            </a:r>
          </a:p>
          <a:p>
            <a:pPr marL="181240" indent="-181240">
              <a:buFont typeface="Arial" pitchFamily="34" charset="0"/>
              <a:buChar char="•"/>
              <a:defRPr/>
            </a:pPr>
            <a:r>
              <a:rPr lang="en-US" dirty="0" smtClean="0">
                <a:latin typeface="Helvetica" pitchFamily="34" charset="0"/>
              </a:rPr>
              <a:t>In general what are the consequences on the organization’s culture of moving from a low-cost strategy to a differentiation strategy?</a:t>
            </a:r>
            <a:endParaRPr lang="en-US" dirty="0" smtClean="0"/>
          </a:p>
        </p:txBody>
      </p:sp>
      <p:sp>
        <p:nvSpPr>
          <p:cNvPr id="4" name="Slide Number Placeholder 3"/>
          <p:cNvSpPr>
            <a:spLocks noGrp="1"/>
          </p:cNvSpPr>
          <p:nvPr>
            <p:ph type="sldNum" sz="quarter" idx="5"/>
          </p:nvPr>
        </p:nvSpPr>
        <p:spPr/>
        <p:txBody>
          <a:bodyPr/>
          <a:lstStyle/>
          <a:p>
            <a:pPr>
              <a:defRPr/>
            </a:pPr>
            <a:fld id="{F9B7800C-113A-4991-904E-A9A5F659D119}" type="slidenum">
              <a:rPr lang="en-US" smtClean="0"/>
              <a:pPr>
                <a:defRPr/>
              </a:pPr>
              <a:t>28</a:t>
            </a:fld>
            <a:endParaRPr lang="en-US" dirty="0"/>
          </a:p>
        </p:txBody>
      </p:sp>
    </p:spTree>
    <p:extLst>
      <p:ext uri="{BB962C8B-B14F-4D97-AF65-F5344CB8AC3E}">
        <p14:creationId xmlns:p14="http://schemas.microsoft.com/office/powerpoint/2010/main" val="2031048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b="1" dirty="0" smtClean="0">
                <a:latin typeface="Helvetica" pitchFamily="34" charset="0"/>
              </a:rPr>
              <a:t>GOALS</a:t>
            </a:r>
          </a:p>
          <a:p>
            <a:pPr marL="731520" lvl="1" indent="-182880">
              <a:buFont typeface="+mj-lt"/>
              <a:buAutoNum type="arabicPeriod"/>
              <a:defRPr/>
            </a:pPr>
            <a:r>
              <a:rPr lang="en-US" dirty="0" smtClean="0">
                <a:latin typeface="Helvetica" pitchFamily="34" charset="0"/>
              </a:rPr>
              <a:t> Raise students’ awareness that they should be engaged in job planning/searching right now.</a:t>
            </a:r>
          </a:p>
          <a:p>
            <a:pPr marL="731520" lvl="1" indent="-182880">
              <a:buFont typeface="+mj-lt"/>
              <a:buAutoNum type="arabicPeriod"/>
              <a:defRPr/>
            </a:pPr>
            <a:r>
              <a:rPr lang="en-US" dirty="0" smtClean="0">
                <a:latin typeface="Helvetica" pitchFamily="34" charset="0"/>
              </a:rPr>
              <a:t> Show the application of the principles of competitive advantage to career planning.</a:t>
            </a:r>
          </a:p>
          <a:p>
            <a:pPr marL="731520" lvl="1" indent="-182880">
              <a:buFont typeface="+mj-lt"/>
              <a:buAutoNum type="arabicPeriod"/>
              <a:defRPr/>
            </a:pPr>
            <a:r>
              <a:rPr lang="en-US" dirty="0" smtClean="0">
                <a:latin typeface="Helvetica" pitchFamily="34" charset="0"/>
              </a:rPr>
              <a:t> Suggest innovative tasks for job searching.</a:t>
            </a:r>
          </a:p>
          <a:p>
            <a:pPr marL="698853" lvl="1" indent="-241653">
              <a:buFont typeface="+mj-lt"/>
              <a:buAutoNum type="arabicPeriod"/>
              <a:defRPr/>
            </a:pPr>
            <a:endParaRPr lang="en-US" dirty="0" smtClean="0">
              <a:latin typeface="Helvetica" pitchFamily="34" charset="0"/>
            </a:endParaRPr>
          </a:p>
          <a:p>
            <a:pPr lvl="1">
              <a:defRPr/>
            </a:pPr>
            <a:r>
              <a:rPr lang="en-US" dirty="0" smtClean="0">
                <a:latin typeface="Helvetica" pitchFamily="34" charset="0"/>
              </a:rPr>
              <a:t>Students seldom understand how their status as students gives them access to businesspeople that they will lose after they graduate. Why should students talk with businesspeople and start building their networks now?</a:t>
            </a:r>
          </a:p>
          <a:p>
            <a:pPr>
              <a:defRPr/>
            </a:pPr>
            <a:endParaRPr lang="en-US" dirty="0" smtClean="0"/>
          </a:p>
          <a:p>
            <a:pPr marL="171450" indent="-171450">
              <a:buFont typeface="Arial" pitchFamily="34" charset="0"/>
              <a:buChar char="•"/>
              <a:defRPr/>
            </a:pPr>
            <a:r>
              <a:rPr lang="en-US" dirty="0" smtClean="0">
                <a:latin typeface="Helvetica" pitchFamily="34" charset="0"/>
              </a:rPr>
              <a:t>Encourage students to realize that they aren’t competing just with the students on their campus or their state. They are competing with students all over the world.</a:t>
            </a:r>
          </a:p>
        </p:txBody>
      </p:sp>
      <p:sp>
        <p:nvSpPr>
          <p:cNvPr id="4" name="Slide Number Placeholder 3"/>
          <p:cNvSpPr>
            <a:spLocks noGrp="1"/>
          </p:cNvSpPr>
          <p:nvPr>
            <p:ph type="sldNum" sz="quarter" idx="5"/>
          </p:nvPr>
        </p:nvSpPr>
        <p:spPr/>
        <p:txBody>
          <a:bodyPr/>
          <a:lstStyle/>
          <a:p>
            <a:pPr>
              <a:defRPr/>
            </a:pPr>
            <a:fld id="{447F4128-2177-45A1-BBE6-644E8A15E3CE}" type="slidenum">
              <a:rPr lang="en-US" smtClean="0"/>
              <a:pPr>
                <a:defRPr/>
              </a:pPr>
              <a:t>29</a:t>
            </a:fld>
            <a:endParaRPr lang="en-US" dirty="0"/>
          </a:p>
        </p:txBody>
      </p:sp>
    </p:spTree>
    <p:extLst>
      <p:ext uri="{BB962C8B-B14F-4D97-AF65-F5344CB8AC3E}">
        <p14:creationId xmlns:p14="http://schemas.microsoft.com/office/powerpoint/2010/main" val="2767760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p:txBody>
          <a:bodyPr/>
          <a:lstStyle/>
          <a:p>
            <a:pPr>
              <a:defRPr/>
            </a:pPr>
            <a:fld id="{F9B12922-777F-49C1-AF90-2D50A85CB517}" type="slidenum">
              <a:rPr lang="en-US" smtClean="0"/>
              <a:pPr>
                <a:defRPr/>
              </a:pPr>
              <a:t>30</a:t>
            </a:fld>
            <a:endParaRPr lang="en-US" dirty="0" smtClean="0"/>
          </a:p>
        </p:txBody>
      </p:sp>
    </p:spTree>
    <p:extLst>
      <p:ext uri="{BB962C8B-B14F-4D97-AF65-F5344CB8AC3E}">
        <p14:creationId xmlns:p14="http://schemas.microsoft.com/office/powerpoint/2010/main" val="500400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defTabSz="965200">
              <a:buFont typeface="Arial" pitchFamily="34" charset="0"/>
              <a:buChar char="•"/>
              <a:defRPr/>
            </a:pPr>
            <a:r>
              <a:rPr lang="en-US" dirty="0" smtClean="0">
                <a:latin typeface="Helvetica" pitchFamily="34" charset="0"/>
              </a:rPr>
              <a:t>BOSU has successfully used the principles of product enhancement, customer lock-in, raising entry barriers, and alliances to defeat copycat products.</a:t>
            </a:r>
          </a:p>
          <a:p>
            <a:pPr marL="171450" indent="-171450" defTabSz="965200">
              <a:buFont typeface="Arial" pitchFamily="34" charset="0"/>
              <a:buChar char="•"/>
              <a:defRPr/>
            </a:pPr>
            <a:r>
              <a:rPr lang="en-US" dirty="0" smtClean="0">
                <a:latin typeface="Helvetica" pitchFamily="34" charset="0"/>
              </a:rPr>
              <a:t>Information systems were very important. The database of trainer data was used extensively to help create and maintain the close relationship Fitness Quest desired with their trainers.</a:t>
            </a:r>
          </a:p>
          <a:p>
            <a:pPr>
              <a:defRPr/>
            </a:pPr>
            <a:endParaRPr lang="en-US" dirty="0"/>
          </a:p>
        </p:txBody>
      </p:sp>
      <p:sp>
        <p:nvSpPr>
          <p:cNvPr id="4" name="Slide Number Placeholder 3"/>
          <p:cNvSpPr>
            <a:spLocks noGrp="1"/>
          </p:cNvSpPr>
          <p:nvPr>
            <p:ph type="sldNum" sz="quarter" idx="5"/>
          </p:nvPr>
        </p:nvSpPr>
        <p:spPr/>
        <p:txBody>
          <a:bodyPr/>
          <a:lstStyle/>
          <a:p>
            <a:pPr>
              <a:defRPr/>
            </a:pPr>
            <a:fld id="{4E5AC7E7-094A-4B6D-B8AA-DB5EB67F7DF6}" type="slidenum">
              <a:rPr lang="en-US" smtClean="0"/>
              <a:pPr>
                <a:defRPr/>
              </a:pPr>
              <a:t>32</a:t>
            </a:fld>
            <a:endParaRPr lang="en-US" dirty="0"/>
          </a:p>
        </p:txBody>
      </p:sp>
    </p:spTree>
    <p:extLst>
      <p:ext uri="{BB962C8B-B14F-4D97-AF65-F5344CB8AC3E}">
        <p14:creationId xmlns:p14="http://schemas.microsoft.com/office/powerpoint/2010/main" val="189778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pPr marL="171450" indent="-171450">
              <a:buFontTx/>
              <a:buChar char="•"/>
            </a:pPr>
            <a:r>
              <a:rPr lang="en-US" smtClean="0"/>
              <a:t>Fitness Quest could enhance its products through information systems. BOSU buyers could register for email-based newsletters, participate in chat groups about how they like and use their BOSU trainers. Buyers could track and monitor their weight loss and fitness goals on the website and share progress with others. Fitness instructors could share ideas about BOSU-based classes. These features would help distinguish BOSU from copycats. The systems described here would help to strengthen ties to customers. </a:t>
            </a:r>
          </a:p>
          <a:p>
            <a:pPr marL="171450" indent="-171450">
              <a:buFontTx/>
              <a:buChar char="•"/>
            </a:pPr>
            <a:r>
              <a:rPr lang="en-US" smtClean="0"/>
              <a:t>Barriers to entry are raised because a competitor would have to develop the trainer and develop the supporting information systems that customers expect. If BOSU provides valuable product enhancement through its information systems, then customers are likely to stay loyal.</a:t>
            </a:r>
          </a:p>
          <a:p>
            <a:pPr marL="171450" indent="-171450">
              <a:buFontTx/>
              <a:buChar char="•"/>
            </a:pPr>
            <a:r>
              <a:rPr lang="en-US" smtClean="0"/>
              <a:t>Fitness Quest should focus on information systems that help communicate with and support its trainers who are interested in creating IndoRow classes. Trainers could register for email-based newsletters. Trainers could participate in chat groups about how they like and use their IndoRow machines. Fitness instructors could share ideas about IndoRow-based classes in forums. Trainers could provide feedback on the devices that could lead to product enhancements or extensions of the product line. Referral rewards could be provided to trainers who sign up their colleagues.</a:t>
            </a:r>
          </a:p>
        </p:txBody>
      </p:sp>
      <p:sp>
        <p:nvSpPr>
          <p:cNvPr id="4" name="Slide Number Placeholder 3"/>
          <p:cNvSpPr>
            <a:spLocks noGrp="1"/>
          </p:cNvSpPr>
          <p:nvPr>
            <p:ph type="sldNum" sz="quarter" idx="5"/>
          </p:nvPr>
        </p:nvSpPr>
        <p:spPr/>
        <p:txBody>
          <a:bodyPr/>
          <a:lstStyle/>
          <a:p>
            <a:pPr>
              <a:defRPr/>
            </a:pPr>
            <a:fld id="{B806DD49-173A-44D8-AA15-03BC655597CA}" type="slidenum">
              <a:rPr lang="en-US" smtClean="0"/>
              <a:pPr>
                <a:defRPr/>
              </a:pPr>
              <a:t>33</a:t>
            </a:fld>
            <a:endParaRPr lang="en-US" dirty="0"/>
          </a:p>
        </p:txBody>
      </p:sp>
    </p:spTree>
    <p:extLst>
      <p:ext uri="{BB962C8B-B14F-4D97-AF65-F5344CB8AC3E}">
        <p14:creationId xmlns:p14="http://schemas.microsoft.com/office/powerpoint/2010/main" val="89208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8D076220-D6FB-42F8-8B49-8C71DFCE32AD}" type="slidenum">
              <a:rPr lang="en-US" smtClean="0"/>
              <a:pPr>
                <a:defRPr/>
              </a:pPr>
              <a:t>5</a:t>
            </a:fld>
            <a:endParaRPr lang="en-US" dirty="0" smtClean="0"/>
          </a:p>
        </p:txBody>
      </p:sp>
      <p:sp>
        <p:nvSpPr>
          <p:cNvPr id="13314"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ln/>
          <a:extLst/>
        </p:spPr>
        <p:txBody>
          <a:bodyPr/>
          <a:lstStyle/>
          <a:p>
            <a:pPr marL="171450" indent="-171450" eaLnBrk="1" hangingPunct="1">
              <a:buFont typeface="Arial" pitchFamily="34" charset="0"/>
              <a:buChar char="•"/>
              <a:defRPr/>
            </a:pPr>
            <a:r>
              <a:rPr lang="en-US" dirty="0" smtClean="0"/>
              <a:t>Figure 3-1 summarizes a planning process used by many organizations. In short, organizations examine the structure of their industry and, from that, develop a competitive strategy. That strategy determines value chains, which determine business processes. Remember, the nature of business processes determines the requirements and functions of information systems.</a:t>
            </a:r>
          </a:p>
          <a:p>
            <a:pPr eaLnBrk="1" hangingPunct="1">
              <a:defRPr/>
            </a:pPr>
            <a:endParaRPr lang="en-US" dirty="0" smtClean="0"/>
          </a:p>
          <a:p>
            <a:pPr eaLnBrk="1" hangingPunct="1">
              <a:defRPr/>
            </a:pPr>
            <a:r>
              <a:rPr lang="en-US" dirty="0" smtClean="0"/>
              <a:t>Michael Porter developed three different models incorporated in Figure 3-1. </a:t>
            </a:r>
          </a:p>
        </p:txBody>
      </p:sp>
    </p:spTree>
    <p:extLst>
      <p:ext uri="{BB962C8B-B14F-4D97-AF65-F5344CB8AC3E}">
        <p14:creationId xmlns:p14="http://schemas.microsoft.com/office/powerpoint/2010/main" val="134467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DCFD15D8-F00B-4647-A9F8-D9A8EF404D19}" type="slidenum">
              <a:rPr lang="en-US" smtClean="0"/>
              <a:pPr>
                <a:defRPr/>
              </a:pPr>
              <a:t>6</a:t>
            </a:fld>
            <a:endParaRPr lang="en-US" dirty="0"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171450" indent="-171450">
              <a:buFontTx/>
              <a:buChar char="•"/>
            </a:pPr>
            <a:r>
              <a:rPr lang="en-US" dirty="0" smtClean="0"/>
              <a:t>Five forces model is used for determining the characteristics of an industry, how profitable it is, and how sustainable that profitability will be. It provides a way to understand competitive environments. That understanding is used to formulate a competitive strategy.</a:t>
            </a:r>
          </a:p>
        </p:txBody>
      </p:sp>
    </p:spTree>
    <p:extLst>
      <p:ext uri="{BB962C8B-B14F-4D97-AF65-F5344CB8AC3E}">
        <p14:creationId xmlns:p14="http://schemas.microsoft.com/office/powerpoint/2010/main" val="224796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pPr marL="171450" indent="-171450">
              <a:buFontTx/>
              <a:buChar char="•"/>
            </a:pPr>
            <a:r>
              <a:rPr lang="en-US" smtClean="0"/>
              <a:t>Two strength factors that relate to all three forces (Substitutes, New Entrants, Rivalry) are switching costs and customer loyalty.</a:t>
            </a:r>
          </a:p>
        </p:txBody>
      </p:sp>
      <p:sp>
        <p:nvSpPr>
          <p:cNvPr id="4" name="Slide Number Placeholder 3"/>
          <p:cNvSpPr>
            <a:spLocks noGrp="1"/>
          </p:cNvSpPr>
          <p:nvPr>
            <p:ph type="sldNum" sz="quarter" idx="5"/>
          </p:nvPr>
        </p:nvSpPr>
        <p:spPr/>
        <p:txBody>
          <a:bodyPr/>
          <a:lstStyle/>
          <a:p>
            <a:pPr>
              <a:defRPr/>
            </a:pPr>
            <a:fld id="{EE733913-D36C-43D0-8CD4-FA1F5E585457}" type="slidenum">
              <a:rPr lang="en-US" smtClean="0"/>
              <a:pPr>
                <a:defRPr/>
              </a:pPr>
              <a:t>7</a:t>
            </a:fld>
            <a:endParaRPr lang="en-US" dirty="0"/>
          </a:p>
        </p:txBody>
      </p:sp>
    </p:spTree>
    <p:extLst>
      <p:ext uri="{BB962C8B-B14F-4D97-AF65-F5344CB8AC3E}">
        <p14:creationId xmlns:p14="http://schemas.microsoft.com/office/powerpoint/2010/main" val="163368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marL="171450" indent="-171450">
              <a:buFontTx/>
              <a:buChar char="•"/>
            </a:pPr>
            <a:r>
              <a:rPr lang="en-US" smtClean="0"/>
              <a:t>Bargaining power of GearUp’s vendors is weak. There are many of them and because of the seasonality of sports and the obsolescence of sports products, they all have excess inventory. Side note:  the better the vendors can use information systems to predict sales and manage inventory, the lower that excess will be.</a:t>
            </a:r>
          </a:p>
          <a:p>
            <a:pPr marL="171450" indent="-171450">
              <a:buFontTx/>
              <a:buChar char="•"/>
            </a:pPr>
            <a:r>
              <a:rPr lang="en-US" smtClean="0"/>
              <a:t>Finally, bargaining power of GearUp’s customers is strong because it is mostly impulsive, and driven by super-low prices.</a:t>
            </a:r>
          </a:p>
        </p:txBody>
      </p:sp>
      <p:sp>
        <p:nvSpPr>
          <p:cNvPr id="4" name="Slide Number Placeholder 3"/>
          <p:cNvSpPr>
            <a:spLocks noGrp="1"/>
          </p:cNvSpPr>
          <p:nvPr>
            <p:ph type="sldNum" sz="quarter" idx="5"/>
          </p:nvPr>
        </p:nvSpPr>
        <p:spPr/>
        <p:txBody>
          <a:bodyPr/>
          <a:lstStyle/>
          <a:p>
            <a:pPr>
              <a:defRPr/>
            </a:pPr>
            <a:fld id="{A0FCD684-160F-4E20-ADE1-BBECC912651B}" type="slidenum">
              <a:rPr lang="en-US" smtClean="0"/>
              <a:pPr>
                <a:defRPr/>
              </a:pPr>
              <a:t>8</a:t>
            </a:fld>
            <a:endParaRPr lang="en-US" dirty="0"/>
          </a:p>
        </p:txBody>
      </p:sp>
    </p:spTree>
    <p:extLst>
      <p:ext uri="{BB962C8B-B14F-4D97-AF65-F5344CB8AC3E}">
        <p14:creationId xmlns:p14="http://schemas.microsoft.com/office/powerpoint/2010/main" val="309435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To be effective, organization’s goals, objectives, culture, and activities must be consistent with organization’s strategy.</a:t>
            </a:r>
          </a:p>
          <a:p>
            <a:pPr marL="171450" lvl="1" indent="-171450">
              <a:buFont typeface="Arial" pitchFamily="34" charset="0"/>
              <a:buChar char="•"/>
              <a:defRPr/>
            </a:pPr>
            <a:r>
              <a:rPr lang="en-US" dirty="0" smtClean="0"/>
              <a:t>Additionally, information systems must facilitate the competitive strategy.</a:t>
            </a:r>
          </a:p>
          <a:p>
            <a:pPr>
              <a:defRPr/>
            </a:pPr>
            <a:endParaRPr lang="en-US" dirty="0"/>
          </a:p>
        </p:txBody>
      </p:sp>
      <p:sp>
        <p:nvSpPr>
          <p:cNvPr id="4" name="Slide Number Placeholder 3"/>
          <p:cNvSpPr>
            <a:spLocks noGrp="1"/>
          </p:cNvSpPr>
          <p:nvPr>
            <p:ph type="sldNum" sz="quarter" idx="5"/>
          </p:nvPr>
        </p:nvSpPr>
        <p:spPr/>
        <p:txBody>
          <a:bodyPr/>
          <a:lstStyle/>
          <a:p>
            <a:pPr>
              <a:defRPr/>
            </a:pPr>
            <a:fld id="{2FDC4B06-58A3-4382-A3D1-D037CCACB7B3}" type="slidenum">
              <a:rPr lang="en-US" smtClean="0"/>
              <a:pPr>
                <a:defRPr/>
              </a:pPr>
              <a:t>9</a:t>
            </a:fld>
            <a:endParaRPr lang="en-US" dirty="0"/>
          </a:p>
        </p:txBody>
      </p:sp>
    </p:spTree>
    <p:extLst>
      <p:ext uri="{BB962C8B-B14F-4D97-AF65-F5344CB8AC3E}">
        <p14:creationId xmlns:p14="http://schemas.microsoft.com/office/powerpoint/2010/main" val="190863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Value — amount of money a customer is willing to pay for a resource, product, or service</a:t>
            </a:r>
          </a:p>
          <a:p>
            <a:pPr marL="171450" indent="-171450">
              <a:buFont typeface="Arial" pitchFamily="34" charset="0"/>
              <a:buChar char="•"/>
              <a:defRPr/>
            </a:pPr>
            <a:r>
              <a:rPr lang="en-US" dirty="0" smtClean="0"/>
              <a:t>Margin — difference between value an activity generates and cost of that activity</a:t>
            </a:r>
          </a:p>
          <a:p>
            <a:pPr marL="171450" indent="-171450">
              <a:buFont typeface="Arial" pitchFamily="34" charset="0"/>
              <a:buChar char="•"/>
              <a:defRPr/>
            </a:pPr>
            <a:r>
              <a:rPr lang="en-US" dirty="0" smtClean="0"/>
              <a:t>Value chain — a network of value-creating primary and support activities</a:t>
            </a:r>
          </a:p>
          <a:p>
            <a:pPr>
              <a:defRPr/>
            </a:pPr>
            <a:endParaRPr lang="en-US" dirty="0"/>
          </a:p>
        </p:txBody>
      </p:sp>
      <p:sp>
        <p:nvSpPr>
          <p:cNvPr id="4" name="Slide Number Placeholder 3"/>
          <p:cNvSpPr>
            <a:spLocks noGrp="1"/>
          </p:cNvSpPr>
          <p:nvPr>
            <p:ph type="sldNum" sz="quarter" idx="5"/>
          </p:nvPr>
        </p:nvSpPr>
        <p:spPr/>
        <p:txBody>
          <a:bodyPr/>
          <a:lstStyle/>
          <a:p>
            <a:pPr>
              <a:defRPr/>
            </a:pPr>
            <a:fld id="{5EA72998-47ED-4397-ACEB-33CB63075B39}" type="slidenum">
              <a:rPr lang="en-US" smtClean="0"/>
              <a:pPr>
                <a:defRPr/>
              </a:pPr>
              <a:t>10</a:t>
            </a:fld>
            <a:endParaRPr lang="en-US" dirty="0"/>
          </a:p>
        </p:txBody>
      </p:sp>
    </p:spTree>
    <p:extLst>
      <p:ext uri="{BB962C8B-B14F-4D97-AF65-F5344CB8AC3E}">
        <p14:creationId xmlns:p14="http://schemas.microsoft.com/office/powerpoint/2010/main" val="227171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marL="171450" indent="-171450">
              <a:buFontTx/>
              <a:buChar char="•"/>
            </a:pPr>
            <a:r>
              <a:rPr lang="en-US" smtClean="0"/>
              <a:t>Each stage of this generic chain accumulates costs and adds value to the product. The net result is total margin of value chain.</a:t>
            </a:r>
          </a:p>
        </p:txBody>
      </p:sp>
      <p:sp>
        <p:nvSpPr>
          <p:cNvPr id="4" name="Slide Number Placeholder 3"/>
          <p:cNvSpPr>
            <a:spLocks noGrp="1"/>
          </p:cNvSpPr>
          <p:nvPr>
            <p:ph type="sldNum" sz="quarter" idx="5"/>
          </p:nvPr>
        </p:nvSpPr>
        <p:spPr/>
        <p:txBody>
          <a:bodyPr/>
          <a:lstStyle/>
          <a:p>
            <a:pPr>
              <a:defRPr/>
            </a:pPr>
            <a:fld id="{8BF83754-CE5D-4958-8EA6-F74B0C693A17}" type="slidenum">
              <a:rPr lang="en-US" smtClean="0"/>
              <a:pPr>
                <a:defRPr/>
              </a:pPr>
              <a:t>11</a:t>
            </a:fld>
            <a:endParaRPr lang="en-US" dirty="0"/>
          </a:p>
        </p:txBody>
      </p:sp>
    </p:spTree>
    <p:extLst>
      <p:ext uri="{BB962C8B-B14F-4D97-AF65-F5344CB8AC3E}">
        <p14:creationId xmlns:p14="http://schemas.microsoft.com/office/powerpoint/2010/main" val="8039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3-</a:t>
            </a:r>
            <a:fld id="{D4AD74C2-6A09-419B-BA3C-38FC6F24AC39}"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524000"/>
            <a:ext cx="7521575" cy="3505200"/>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371600" indent="-401638">
              <a:buClr>
                <a:srgbClr val="000A1E"/>
              </a:buClr>
              <a:buFont typeface="Courier New" pitchFamily="49" charset="0"/>
              <a:buChar char="o"/>
              <a:defRPr/>
            </a:lvl5pPr>
          </a:lstStyle>
          <a:p>
            <a:pPr lvl="0"/>
            <a:r>
              <a:rPr lang="en-US" dirty="0" smtClean="0"/>
              <a:t>Click to edit Master text styles</a:t>
            </a:r>
          </a:p>
          <a:p>
            <a:pPr lvl="2"/>
            <a:r>
              <a:rPr lang="en-US" dirty="0" smtClean="0"/>
              <a:t>Second level</a:t>
            </a:r>
          </a:p>
          <a:p>
            <a:pPr lvl="3"/>
            <a:r>
              <a:rPr lang="en-US" smtClean="0"/>
              <a:t>Third level</a:t>
            </a:r>
          </a:p>
          <a:p>
            <a:pPr lvl="4"/>
            <a:r>
              <a:rPr lang="en-US" smtClean="0"/>
              <a:t>Fourth level</a:t>
            </a:r>
            <a:endParaRPr lang="en-US" dirty="0" smtClean="0"/>
          </a:p>
        </p:txBody>
      </p:sp>
      <p:sp>
        <p:nvSpPr>
          <p:cNvPr id="6" name="Footer Placeholder 4"/>
          <p:cNvSpPr>
            <a:spLocks noGrp="1"/>
          </p:cNvSpPr>
          <p:nvPr>
            <p:ph type="ftr" sz="quarter" idx="10"/>
          </p:nvPr>
        </p:nvSpPr>
        <p:spPr>
          <a:xfrm>
            <a:off x="762000" y="6248400"/>
            <a:ext cx="6324600" cy="304800"/>
          </a:xfrm>
          <a:prstGeom prst="rect">
            <a:avLst/>
          </a:prstGeom>
        </p:spPr>
        <p:txBody>
          <a:bodyPr/>
          <a:lstStyle>
            <a:lvl1pPr algn="l">
              <a:defRPr sz="1200" smtClean="0"/>
            </a:lvl1pPr>
          </a:lstStyle>
          <a:p>
            <a:pPr>
              <a:defRPr/>
            </a:pPr>
            <a:r>
              <a:rPr lang="en-US"/>
              <a:t>Copyright  2014 Pearson Education, Inc. for Prentice Hall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3-</a:t>
            </a:r>
            <a:fld id="{DA3C0C35-5303-459B-BC65-49B3E3EB7D4D}" type="slidenum">
              <a:rPr lang="en-US" sz="1400"/>
              <a:pPr>
                <a:defRPr/>
              </a:pPr>
              <a:t>‹#›</a:t>
            </a:fld>
            <a:endParaRPr lang="en-US" sz="1400" dirty="0"/>
          </a:p>
        </p:txBody>
      </p:sp>
      <p:sp>
        <p:nvSpPr>
          <p:cNvPr id="2" name="Title 1"/>
          <p:cNvSpPr>
            <a:spLocks noGrp="1"/>
          </p:cNvSpPr>
          <p:nvPr>
            <p:ph type="title"/>
          </p:nvPr>
        </p:nvSpPr>
        <p:spPr>
          <a:xfrm>
            <a:off x="822325" y="365125"/>
            <a:ext cx="7521575" cy="10064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762000" y="6248400"/>
            <a:ext cx="6324600" cy="304800"/>
          </a:xfrm>
          <a:prstGeom prst="rect">
            <a:avLst/>
          </a:prstGeom>
        </p:spPr>
        <p:txBody>
          <a:bodyPr/>
          <a:lstStyle>
            <a:lvl1pPr algn="l">
              <a:defRPr sz="1200" smtClean="0"/>
            </a:lvl1pPr>
          </a:lstStyle>
          <a:p>
            <a:pPr>
              <a:defRPr/>
            </a:pPr>
            <a:r>
              <a:rPr lang="en-US"/>
              <a:t>Copyright  2014 Pearson Education, Inc. for Prentice Hall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441450"/>
            <a:ext cx="7521575" cy="36099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Tree>
  </p:cSld>
  <p:clrMap bg1="lt1" tx1="dk1" bg2="lt2" tx2="dk2" accent1="accent1" accent2="accent2" accent3="accent3" accent4="accent4" accent5="accent5" accent6="accent6" hlink="hlink" folHlink="folHlink"/>
  <p:sldLayoutIdLst>
    <p:sldLayoutId id="2147493330" r:id="rId1"/>
    <p:sldLayoutId id="2147493331" r:id="rId2"/>
    <p:sldLayoutId id="2147493332" r:id="rId3"/>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14400"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316038" indent="-346075"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www.amazon.com/" TargetMode="External"/><Relationship Id="rId3" Type="http://schemas.openxmlformats.org/officeDocument/2006/relationships/hyperlink" Target="http://www.sportsauthority.com/" TargetMode="External"/><Relationship Id="rId7" Type="http://schemas.openxmlformats.org/officeDocument/2006/relationships/hyperlink" Target="http://www.woot.com/" TargetMode="External"/><Relationship Id="rId12" Type="http://schemas.openxmlformats.org/officeDocument/2006/relationships/hyperlink" Target="http://www.rei.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sephora.com/" TargetMode="External"/><Relationship Id="rId11" Type="http://schemas.openxmlformats.org/officeDocument/2006/relationships/hyperlink" Target="http://www.llbean.com/" TargetMode="External"/><Relationship Id="rId5" Type="http://schemas.openxmlformats.org/officeDocument/2006/relationships/hyperlink" Target="http://www.target.com/" TargetMode="External"/><Relationship Id="rId10" Type="http://schemas.openxmlformats.org/officeDocument/2006/relationships/hyperlink" Target="http://www.wag.com/" TargetMode="External"/><Relationship Id="rId4" Type="http://schemas.openxmlformats.org/officeDocument/2006/relationships/hyperlink" Target="http://www.soccer.com/" TargetMode="External"/><Relationship Id="rId9" Type="http://schemas.openxmlformats.org/officeDocument/2006/relationships/hyperlink" Target="http://www.petco.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bosu.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1371600" y="3352800"/>
            <a:ext cx="6553200" cy="1676400"/>
          </a:xfrm>
          <a:ln>
            <a:solidFill>
              <a:schemeClr val="tx1"/>
            </a:solidFill>
          </a:ln>
        </p:spPr>
        <p:txBody>
          <a:bodyPr/>
          <a:lstStyle/>
          <a:p>
            <a:pPr>
              <a:spcBef>
                <a:spcPts val="300"/>
              </a:spcBef>
              <a:buFont typeface="Times New Roman" pitchFamily="18" charset="0"/>
              <a:buNone/>
              <a:defRPr/>
            </a:pPr>
            <a:r>
              <a:rPr lang="en-US" dirty="0" smtClean="0"/>
              <a:t>Organizational Strategy, Information Systems, and Competitive Advantage</a:t>
            </a:r>
          </a:p>
        </p:txBody>
      </p:sp>
      <p:sp>
        <p:nvSpPr>
          <p:cNvPr id="5" name="Rounded Rectangle 4"/>
          <p:cNvSpPr/>
          <p:nvPr/>
        </p:nvSpPr>
        <p:spPr>
          <a:xfrm>
            <a:off x="2667000" y="1524000"/>
            <a:ext cx="37338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4400" dirty="0">
                <a:solidFill>
                  <a:schemeClr val="accent3">
                    <a:lumMod val="10000"/>
                  </a:schemeClr>
                </a:solidFill>
                <a:latin typeface="Franklin Gothic Medium" pitchFamily="34" charset="0"/>
              </a:rPr>
              <a:t>Chapter 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822325" y="365125"/>
            <a:ext cx="7521575" cy="1006475"/>
          </a:xfrm>
        </p:spPr>
        <p:txBody>
          <a:bodyPr/>
          <a:lstStyle/>
          <a:p>
            <a:pPr marL="801688" indent="-801688"/>
            <a:r>
              <a:rPr lang="en-US" smtClean="0">
                <a:latin typeface="Arial" charset="0"/>
                <a:cs typeface="Arial" charset="0"/>
              </a:rPr>
              <a:t>Q4:	How Does Competitive Strategy Determine Value Chain Structure?</a:t>
            </a:r>
          </a:p>
        </p:txBody>
      </p:sp>
      <p:sp>
        <p:nvSpPr>
          <p:cNvPr id="22530"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22531" name="Content Placeholder 1"/>
          <p:cNvSpPr>
            <a:spLocks noGrp="1"/>
          </p:cNvSpPr>
          <p:nvPr>
            <p:ph idx="1"/>
          </p:nvPr>
        </p:nvSpPr>
        <p:spPr>
          <a:xfrm>
            <a:off x="822325" y="1752600"/>
            <a:ext cx="7521575" cy="3048000"/>
          </a:xfrm>
        </p:spPr>
        <p:txBody>
          <a:bodyPr/>
          <a:lstStyle/>
          <a:p>
            <a:pPr>
              <a:buFont typeface="Arial" charset="0"/>
              <a:buChar char="•"/>
            </a:pPr>
            <a:r>
              <a:rPr lang="en-US" sz="3200" smtClean="0">
                <a:latin typeface="Arial" charset="0"/>
                <a:cs typeface="Arial" charset="0"/>
              </a:rPr>
              <a:t>Competitive strategy implemented by creating value</a:t>
            </a:r>
          </a:p>
          <a:p>
            <a:pPr marL="966788" lvl="2" indent="-400050"/>
            <a:r>
              <a:rPr lang="en-US" sz="3200" smtClean="0">
                <a:latin typeface="Arial" charset="0"/>
                <a:cs typeface="Arial" charset="0"/>
              </a:rPr>
              <a:t>Value </a:t>
            </a:r>
          </a:p>
          <a:p>
            <a:pPr marL="966788" lvl="2" indent="-400050"/>
            <a:r>
              <a:rPr lang="en-US" sz="3200" smtClean="0">
                <a:latin typeface="Arial" charset="0"/>
                <a:cs typeface="Arial" charset="0"/>
              </a:rPr>
              <a:t>Margin = Value – cost</a:t>
            </a:r>
          </a:p>
          <a:p>
            <a:pPr marL="966788" lvl="2" indent="-400050"/>
            <a:r>
              <a:rPr lang="en-US" sz="3200" smtClean="0">
                <a:latin typeface="Arial" charset="0"/>
                <a:cs typeface="Arial" charset="0"/>
              </a:rPr>
              <a:t>Value chain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cstate="print"/>
          <a:srcRect/>
          <a:stretch>
            <a:fillRect/>
          </a:stretch>
        </p:blipFill>
        <p:spPr bwMode="auto">
          <a:xfrm>
            <a:off x="838200" y="1524000"/>
            <a:ext cx="7543800" cy="3505200"/>
          </a:xfrm>
          <a:prstGeom prst="rect">
            <a:avLst/>
          </a:prstGeom>
          <a:noFill/>
          <a:ln w="9525">
            <a:noFill/>
            <a:miter lim="800000"/>
            <a:headEnd/>
            <a:tailEnd/>
          </a:ln>
        </p:spPr>
      </p:pic>
      <p:sp>
        <p:nvSpPr>
          <p:cNvPr id="24578" name="Title 2"/>
          <p:cNvSpPr>
            <a:spLocks noGrp="1"/>
          </p:cNvSpPr>
          <p:nvPr>
            <p:ph type="title"/>
          </p:nvPr>
        </p:nvSpPr>
        <p:spPr/>
        <p:txBody>
          <a:bodyPr/>
          <a:lstStyle/>
          <a:p>
            <a:r>
              <a:rPr lang="en-US" smtClean="0">
                <a:latin typeface="Arial" charset="0"/>
                <a:cs typeface="Arial" charset="0"/>
              </a:rPr>
              <a:t>Bicycle Maker’s Value Chain</a:t>
            </a:r>
          </a:p>
        </p:txBody>
      </p:sp>
      <p:sp>
        <p:nvSpPr>
          <p:cNvPr id="24579"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24580" name="Picture 7"/>
          <p:cNvPicPr>
            <a:picLocks noChangeAspect="1" noChangeArrowheads="1"/>
          </p:cNvPicPr>
          <p:nvPr/>
        </p:nvPicPr>
        <p:blipFill>
          <a:blip r:embed="rId4" cstate="print"/>
          <a:srcRect/>
          <a:stretch>
            <a:fillRect/>
          </a:stretch>
        </p:blipFill>
        <p:spPr bwMode="auto">
          <a:xfrm>
            <a:off x="7620000" y="3962400"/>
            <a:ext cx="100012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p:txBody>
          <a:bodyPr/>
          <a:lstStyle/>
          <a:p>
            <a:r>
              <a:rPr lang="en-US" smtClean="0">
                <a:latin typeface="Arial" charset="0"/>
                <a:cs typeface="Arial" charset="0"/>
              </a:rPr>
              <a:t>Summary of Value Chain Primary Activities</a:t>
            </a:r>
          </a:p>
        </p:txBody>
      </p:sp>
      <p:sp>
        <p:nvSpPr>
          <p:cNvPr id="26626"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26627" name="Picture 2"/>
          <p:cNvPicPr>
            <a:picLocks noChangeAspect="1" noChangeArrowheads="1"/>
          </p:cNvPicPr>
          <p:nvPr/>
        </p:nvPicPr>
        <p:blipFill>
          <a:blip r:embed="rId2" cstate="print"/>
          <a:srcRect/>
          <a:stretch>
            <a:fillRect/>
          </a:stretch>
        </p:blipFill>
        <p:spPr bwMode="auto">
          <a:xfrm>
            <a:off x="914400" y="1447800"/>
            <a:ext cx="73914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p:cNvSpPr>
            <a:spLocks noGrp="1" noChangeArrowheads="1"/>
          </p:cNvSpPr>
          <p:nvPr>
            <p:ph type="title"/>
          </p:nvPr>
        </p:nvSpPr>
        <p:spPr/>
        <p:txBody>
          <a:bodyPr/>
          <a:lstStyle/>
          <a:p>
            <a:r>
              <a:rPr lang="en-US" smtClean="0">
                <a:latin typeface="Arial" charset="0"/>
                <a:cs typeface="Arial" charset="0"/>
              </a:rPr>
              <a:t>Support Activities in the Value Chain</a:t>
            </a:r>
          </a:p>
        </p:txBody>
      </p:sp>
      <p:sp>
        <p:nvSpPr>
          <p:cNvPr id="27650"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graphicFrame>
        <p:nvGraphicFramePr>
          <p:cNvPr id="7" name="Table 6"/>
          <p:cNvGraphicFramePr>
            <a:graphicFrameLocks noGrp="1"/>
          </p:cNvGraphicFramePr>
          <p:nvPr/>
        </p:nvGraphicFramePr>
        <p:xfrm>
          <a:off x="990600" y="2112963"/>
          <a:ext cx="7543800" cy="3317876"/>
        </p:xfrm>
        <a:graphic>
          <a:graphicData uri="http://schemas.openxmlformats.org/drawingml/2006/table">
            <a:tbl>
              <a:tblPr firstRow="1" bandRow="1">
                <a:tableStyleId>{5C22544A-7EE6-4342-B048-85BDC9FD1C3A}</a:tableStyleId>
              </a:tblPr>
              <a:tblGrid>
                <a:gridCol w="3119666"/>
                <a:gridCol w="4424134"/>
              </a:tblGrid>
              <a:tr h="869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000510"/>
                          </a:solidFill>
                          <a:latin typeface="+mj-lt"/>
                        </a:rPr>
                        <a:t>Technology</a:t>
                      </a:r>
                    </a:p>
                  </a:txBody>
                  <a:tcPr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000510"/>
                          </a:solidFill>
                          <a:latin typeface="+mj-lt"/>
                        </a:rPr>
                        <a:t>R &amp; D, New Techniques, Methods, Procedures</a:t>
                      </a:r>
                      <a:endParaRPr lang="en-US" sz="2200" b="0" i="0" dirty="0">
                        <a:solidFill>
                          <a:srgbClr val="000510"/>
                        </a:solidFill>
                        <a:latin typeface="+mj-lt"/>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000510"/>
                          </a:solidFill>
                          <a:latin typeface="+mj-lt"/>
                        </a:rPr>
                        <a:t>Procurement</a:t>
                      </a:r>
                    </a:p>
                  </a:txBody>
                  <a:tcPr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000510"/>
                          </a:solidFill>
                          <a:latin typeface="+mj-lt"/>
                        </a:rPr>
                        <a:t>Raw Materials</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000510"/>
                          </a:solidFill>
                          <a:latin typeface="+mj-lt"/>
                        </a:rPr>
                        <a:t>Human Resources</a:t>
                      </a:r>
                    </a:p>
                  </a:txBody>
                  <a:tcPr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000510"/>
                          </a:solidFill>
                          <a:latin typeface="+mj-lt"/>
                        </a:rPr>
                        <a:t>Training, Recruiting, Compensation</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7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000510"/>
                          </a:solidFill>
                          <a:latin typeface="+mj-lt"/>
                        </a:rPr>
                        <a:t>Firm Infrastructure </a:t>
                      </a:r>
                    </a:p>
                  </a:txBody>
                  <a:tcPr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solidFill>
                            <a:srgbClr val="000510"/>
                          </a:solidFill>
                          <a:latin typeface="+mj-lt"/>
                        </a:rPr>
                        <a:t>General Management, Finance, Accounting, Legal, Government Affairs</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1447800" y="1524000"/>
            <a:ext cx="2438400" cy="461963"/>
          </a:xfrm>
          <a:prstGeom prst="rect">
            <a:avLst/>
          </a:prstGeom>
          <a:noFill/>
        </p:spPr>
        <p:txBody>
          <a:bodyPr>
            <a:spAutoFit/>
          </a:bodyPr>
          <a:lstStyle/>
          <a:p>
            <a:pPr algn="ctr">
              <a:defRPr/>
            </a:pPr>
            <a:r>
              <a:rPr lang="en-US" sz="2400" dirty="0">
                <a:solidFill>
                  <a:srgbClr val="000510"/>
                </a:solidFill>
                <a:latin typeface="+mj-lt"/>
              </a:rPr>
              <a:t>Support Activity</a:t>
            </a:r>
          </a:p>
        </p:txBody>
      </p:sp>
      <p:sp>
        <p:nvSpPr>
          <p:cNvPr id="27669" name="TextBox 9"/>
          <p:cNvSpPr txBox="1">
            <a:spLocks noChangeArrowheads="1"/>
          </p:cNvSpPr>
          <p:nvPr/>
        </p:nvSpPr>
        <p:spPr bwMode="auto">
          <a:xfrm>
            <a:off x="4495800" y="1524000"/>
            <a:ext cx="1905000" cy="461963"/>
          </a:xfrm>
          <a:prstGeom prst="rect">
            <a:avLst/>
          </a:prstGeom>
          <a:noFill/>
          <a:ln w="9525">
            <a:noFill/>
            <a:miter lim="800000"/>
            <a:headEnd/>
            <a:tailEnd/>
          </a:ln>
        </p:spPr>
        <p:txBody>
          <a:bodyPr>
            <a:spAutoFit/>
          </a:bodyPr>
          <a:lstStyle/>
          <a:p>
            <a:pPr algn="ctr"/>
            <a:r>
              <a:rPr lang="en-US" sz="2400">
                <a:solidFill>
                  <a:srgbClr val="000510"/>
                </a:solidFill>
                <a:latin typeface="Franklin Gothic Medium" pitchFamily="34" charset="0"/>
              </a:rPr>
              <a:t>Description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Value Chain Linkages</a:t>
            </a:r>
          </a:p>
        </p:txBody>
      </p:sp>
      <p:sp>
        <p:nvSpPr>
          <p:cNvPr id="29698"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46082" name="Rectangle 3"/>
          <p:cNvSpPr>
            <a:spLocks noGrp="1" noChangeArrowheads="1"/>
          </p:cNvSpPr>
          <p:nvPr>
            <p:ph idx="1"/>
          </p:nvPr>
        </p:nvSpPr>
        <p:spPr>
          <a:solidFill>
            <a:srgbClr val="FFDDFF"/>
          </a:solidFill>
          <a:ln>
            <a:solidFill>
              <a:schemeClr val="accent1"/>
            </a:solidFill>
          </a:ln>
        </p:spPr>
        <p:style>
          <a:lnRef idx="0">
            <a:scrgbClr r="0" g="0" b="0"/>
          </a:lnRef>
          <a:fillRef idx="1003">
            <a:schemeClr val="lt1"/>
          </a:fillRef>
          <a:effectRef idx="0">
            <a:scrgbClr r="0" g="0" b="0"/>
          </a:effectRef>
          <a:fontRef idx="major"/>
        </p:style>
        <p:txBody>
          <a:bodyPr/>
          <a:lstStyle/>
          <a:p>
            <a:pPr>
              <a:defRPr/>
            </a:pPr>
            <a:r>
              <a:rPr lang="en-US" sz="2200" dirty="0" smtClean="0">
                <a:cs typeface="Arial" charset="0"/>
              </a:rPr>
              <a:t>Interactions across value activities readily supported by information systems</a:t>
            </a:r>
          </a:p>
          <a:p>
            <a:pPr>
              <a:defRPr/>
            </a:pPr>
            <a:r>
              <a:rPr lang="en-US" sz="2200" dirty="0" smtClean="0">
                <a:cs typeface="Arial" charset="0"/>
              </a:rPr>
              <a:t>Manufacturing systems use linkages to reduce costs</a:t>
            </a:r>
          </a:p>
        </p:txBody>
      </p:sp>
      <p:grpSp>
        <p:nvGrpSpPr>
          <p:cNvPr id="29700" name="Group 49"/>
          <p:cNvGrpSpPr>
            <a:grpSpLocks/>
          </p:cNvGrpSpPr>
          <p:nvPr/>
        </p:nvGrpSpPr>
        <p:grpSpPr bwMode="auto">
          <a:xfrm>
            <a:off x="609600" y="2895600"/>
            <a:ext cx="7767638" cy="2895600"/>
            <a:chOff x="1004896" y="3215079"/>
            <a:chExt cx="6310303" cy="1587246"/>
          </a:xfrm>
        </p:grpSpPr>
        <p:sp>
          <p:nvSpPr>
            <p:cNvPr id="51" name="Notched Right Arrow 50"/>
            <p:cNvSpPr/>
            <p:nvPr/>
          </p:nvSpPr>
          <p:spPr>
            <a:xfrm>
              <a:off x="1004896" y="3574472"/>
              <a:ext cx="6310303" cy="701382"/>
            </a:xfrm>
            <a:prstGeom prst="notchedRightArrow">
              <a:avLst/>
            </a:prstGeom>
            <a:solidFill>
              <a:srgbClr val="92D050"/>
            </a:solid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2" name="Freeform 51"/>
            <p:cNvSpPr/>
            <p:nvPr/>
          </p:nvSpPr>
          <p:spPr>
            <a:xfrm>
              <a:off x="1066800" y="3215079"/>
              <a:ext cx="1546302" cy="543005"/>
            </a:xfrm>
            <a:custGeom>
              <a:avLst/>
              <a:gdLst>
                <a:gd name="connsiteX0" fmla="*/ 0 w 899275"/>
                <a:gd name="connsiteY0" fmla="*/ 0 h 701730"/>
                <a:gd name="connsiteX1" fmla="*/ 899275 w 899275"/>
                <a:gd name="connsiteY1" fmla="*/ 0 h 701730"/>
                <a:gd name="connsiteX2" fmla="*/ 899275 w 899275"/>
                <a:gd name="connsiteY2" fmla="*/ 701730 h 701730"/>
                <a:gd name="connsiteX3" fmla="*/ 0 w 899275"/>
                <a:gd name="connsiteY3" fmla="*/ 701730 h 701730"/>
                <a:gd name="connsiteX4" fmla="*/ 0 w 899275"/>
                <a:gd name="connsiteY4" fmla="*/ 0 h 7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275" h="701730">
                  <a:moveTo>
                    <a:pt x="0" y="0"/>
                  </a:moveTo>
                  <a:lnTo>
                    <a:pt x="899275" y="0"/>
                  </a:lnTo>
                  <a:lnTo>
                    <a:pt x="899275" y="701730"/>
                  </a:lnTo>
                  <a:lnTo>
                    <a:pt x="0" y="701730"/>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6896" tIns="56896" rIns="56896" bIns="56896" spcCol="1270" anchor="b"/>
            <a:lstStyle/>
            <a:p>
              <a:pPr algn="ctr" defTabSz="355600">
                <a:lnSpc>
                  <a:spcPct val="90000"/>
                </a:lnSpc>
                <a:spcAft>
                  <a:spcPct val="35000"/>
                </a:spcAft>
                <a:defRPr/>
              </a:pPr>
              <a:r>
                <a:rPr lang="en-US" sz="2000" dirty="0">
                  <a:solidFill>
                    <a:srgbClr val="000510"/>
                  </a:solidFill>
                  <a:latin typeface="+mj-lt"/>
                </a:rPr>
                <a:t>Sales forecasts used to plan production</a:t>
              </a:r>
            </a:p>
          </p:txBody>
        </p:sp>
        <p:sp>
          <p:nvSpPr>
            <p:cNvPr id="53" name="Oval 52"/>
            <p:cNvSpPr/>
            <p:nvPr/>
          </p:nvSpPr>
          <p:spPr>
            <a:xfrm>
              <a:off x="1758057" y="3841623"/>
              <a:ext cx="254063" cy="1714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Freeform 53"/>
            <p:cNvSpPr/>
            <p:nvPr/>
          </p:nvSpPr>
          <p:spPr>
            <a:xfrm>
              <a:off x="2012120" y="4100943"/>
              <a:ext cx="1882902" cy="701382"/>
            </a:xfrm>
            <a:custGeom>
              <a:avLst/>
              <a:gdLst>
                <a:gd name="connsiteX0" fmla="*/ 0 w 899275"/>
                <a:gd name="connsiteY0" fmla="*/ 0 h 701730"/>
                <a:gd name="connsiteX1" fmla="*/ 899275 w 899275"/>
                <a:gd name="connsiteY1" fmla="*/ 0 h 701730"/>
                <a:gd name="connsiteX2" fmla="*/ 899275 w 899275"/>
                <a:gd name="connsiteY2" fmla="*/ 701730 h 701730"/>
                <a:gd name="connsiteX3" fmla="*/ 0 w 899275"/>
                <a:gd name="connsiteY3" fmla="*/ 701730 h 701730"/>
                <a:gd name="connsiteX4" fmla="*/ 0 w 899275"/>
                <a:gd name="connsiteY4" fmla="*/ 0 h 7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275" h="701730">
                  <a:moveTo>
                    <a:pt x="0" y="0"/>
                  </a:moveTo>
                  <a:lnTo>
                    <a:pt x="899275" y="0"/>
                  </a:lnTo>
                  <a:lnTo>
                    <a:pt x="899275" y="701730"/>
                  </a:lnTo>
                  <a:lnTo>
                    <a:pt x="0" y="701730"/>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6896" tIns="56896" rIns="56896" bIns="56896" spcCol="1270"/>
            <a:lstStyle/>
            <a:p>
              <a:pPr algn="ctr" defTabSz="355600">
                <a:lnSpc>
                  <a:spcPct val="90000"/>
                </a:lnSpc>
                <a:spcAft>
                  <a:spcPct val="35000"/>
                </a:spcAft>
                <a:defRPr/>
              </a:pPr>
              <a:r>
                <a:rPr lang="en-US" sz="2000" dirty="0">
                  <a:solidFill>
                    <a:srgbClr val="000510"/>
                  </a:solidFill>
                  <a:latin typeface="+mj-lt"/>
                </a:rPr>
                <a:t>Production plan  determines raw materials needs</a:t>
              </a:r>
            </a:p>
          </p:txBody>
        </p:sp>
        <p:sp>
          <p:nvSpPr>
            <p:cNvPr id="56" name="Freeform 55"/>
            <p:cNvSpPr/>
            <p:nvPr/>
          </p:nvSpPr>
          <p:spPr>
            <a:xfrm>
              <a:off x="3046427" y="3215079"/>
              <a:ext cx="1858399" cy="534303"/>
            </a:xfrm>
            <a:custGeom>
              <a:avLst/>
              <a:gdLst>
                <a:gd name="connsiteX0" fmla="*/ 0 w 899275"/>
                <a:gd name="connsiteY0" fmla="*/ 0 h 701730"/>
                <a:gd name="connsiteX1" fmla="*/ 899275 w 899275"/>
                <a:gd name="connsiteY1" fmla="*/ 0 h 701730"/>
                <a:gd name="connsiteX2" fmla="*/ 899275 w 899275"/>
                <a:gd name="connsiteY2" fmla="*/ 701730 h 701730"/>
                <a:gd name="connsiteX3" fmla="*/ 0 w 899275"/>
                <a:gd name="connsiteY3" fmla="*/ 701730 h 701730"/>
                <a:gd name="connsiteX4" fmla="*/ 0 w 899275"/>
                <a:gd name="connsiteY4" fmla="*/ 0 h 7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275" h="701730">
                  <a:moveTo>
                    <a:pt x="0" y="0"/>
                  </a:moveTo>
                  <a:lnTo>
                    <a:pt x="899275" y="0"/>
                  </a:lnTo>
                  <a:lnTo>
                    <a:pt x="899275" y="701730"/>
                  </a:lnTo>
                  <a:lnTo>
                    <a:pt x="0" y="701730"/>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6896" tIns="56896" rIns="56896" bIns="56896" spcCol="1270" anchor="b"/>
            <a:lstStyle/>
            <a:p>
              <a:pPr algn="ctr" defTabSz="355600">
                <a:lnSpc>
                  <a:spcPct val="90000"/>
                </a:lnSpc>
                <a:spcAft>
                  <a:spcPct val="35000"/>
                </a:spcAft>
                <a:defRPr/>
              </a:pPr>
              <a:r>
                <a:rPr lang="en-US" sz="2000" dirty="0">
                  <a:solidFill>
                    <a:srgbClr val="000510"/>
                  </a:solidFill>
                  <a:latin typeface="+mj-lt"/>
                </a:rPr>
                <a:t>Material needs used to schedule purchases</a:t>
              </a:r>
            </a:p>
          </p:txBody>
        </p:sp>
        <p:sp>
          <p:nvSpPr>
            <p:cNvPr id="58" name="Freeform 57"/>
            <p:cNvSpPr/>
            <p:nvPr/>
          </p:nvSpPr>
          <p:spPr>
            <a:xfrm>
              <a:off x="4781018" y="4100943"/>
              <a:ext cx="1299977" cy="350691"/>
            </a:xfrm>
            <a:custGeom>
              <a:avLst/>
              <a:gdLst>
                <a:gd name="connsiteX0" fmla="*/ 0 w 899275"/>
                <a:gd name="connsiteY0" fmla="*/ 0 h 701730"/>
                <a:gd name="connsiteX1" fmla="*/ 899275 w 899275"/>
                <a:gd name="connsiteY1" fmla="*/ 0 h 701730"/>
                <a:gd name="connsiteX2" fmla="*/ 899275 w 899275"/>
                <a:gd name="connsiteY2" fmla="*/ 701730 h 701730"/>
                <a:gd name="connsiteX3" fmla="*/ 0 w 899275"/>
                <a:gd name="connsiteY3" fmla="*/ 701730 h 701730"/>
                <a:gd name="connsiteX4" fmla="*/ 0 w 899275"/>
                <a:gd name="connsiteY4" fmla="*/ 0 h 7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275" h="701730">
                  <a:moveTo>
                    <a:pt x="0" y="0"/>
                  </a:moveTo>
                  <a:lnTo>
                    <a:pt x="899275" y="0"/>
                  </a:lnTo>
                  <a:lnTo>
                    <a:pt x="899275" y="701730"/>
                  </a:lnTo>
                  <a:lnTo>
                    <a:pt x="0" y="701730"/>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6896" tIns="56896" rIns="56896" bIns="56896" spcCol="1270"/>
            <a:lstStyle/>
            <a:p>
              <a:pPr algn="ctr" defTabSz="355600">
                <a:lnSpc>
                  <a:spcPct val="90000"/>
                </a:lnSpc>
                <a:spcAft>
                  <a:spcPct val="35000"/>
                </a:spcAft>
                <a:defRPr/>
              </a:pPr>
              <a:r>
                <a:rPr lang="en-US" sz="2000" dirty="0">
                  <a:solidFill>
                    <a:srgbClr val="000510"/>
                  </a:solidFill>
                  <a:latin typeface="+mj-lt"/>
                </a:rPr>
                <a:t>Just-in-time inventory</a:t>
              </a:r>
            </a:p>
          </p:txBody>
        </p:sp>
        <p:sp>
          <p:nvSpPr>
            <p:cNvPr id="60" name="Freeform 59"/>
            <p:cNvSpPr/>
            <p:nvPr/>
          </p:nvSpPr>
          <p:spPr>
            <a:xfrm>
              <a:off x="5280117" y="3215079"/>
              <a:ext cx="1481818" cy="534303"/>
            </a:xfrm>
            <a:custGeom>
              <a:avLst/>
              <a:gdLst>
                <a:gd name="connsiteX0" fmla="*/ 0 w 899275"/>
                <a:gd name="connsiteY0" fmla="*/ 0 h 701730"/>
                <a:gd name="connsiteX1" fmla="*/ 899275 w 899275"/>
                <a:gd name="connsiteY1" fmla="*/ 0 h 701730"/>
                <a:gd name="connsiteX2" fmla="*/ 899275 w 899275"/>
                <a:gd name="connsiteY2" fmla="*/ 701730 h 701730"/>
                <a:gd name="connsiteX3" fmla="*/ 0 w 899275"/>
                <a:gd name="connsiteY3" fmla="*/ 701730 h 701730"/>
                <a:gd name="connsiteX4" fmla="*/ 0 w 899275"/>
                <a:gd name="connsiteY4" fmla="*/ 0 h 7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275" h="701730">
                  <a:moveTo>
                    <a:pt x="0" y="0"/>
                  </a:moveTo>
                  <a:lnTo>
                    <a:pt x="899275" y="0"/>
                  </a:lnTo>
                  <a:lnTo>
                    <a:pt x="899275" y="701730"/>
                  </a:lnTo>
                  <a:lnTo>
                    <a:pt x="0" y="701730"/>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6896" tIns="56896" rIns="56896" bIns="56896" spcCol="1270" anchor="b"/>
            <a:lstStyle/>
            <a:p>
              <a:pPr algn="ctr" defTabSz="355600">
                <a:lnSpc>
                  <a:spcPct val="90000"/>
                </a:lnSpc>
                <a:spcAft>
                  <a:spcPct val="35000"/>
                </a:spcAft>
                <a:defRPr/>
              </a:pPr>
              <a:r>
                <a:rPr lang="en-US" sz="2000" dirty="0">
                  <a:solidFill>
                    <a:srgbClr val="000510"/>
                  </a:solidFill>
                  <a:latin typeface="+mj-lt"/>
                </a:rPr>
                <a:t>Reduced inventory sizes and costs</a:t>
              </a:r>
            </a:p>
          </p:txBody>
        </p:sp>
        <p:sp>
          <p:nvSpPr>
            <p:cNvPr id="62" name="Freeform 61"/>
            <p:cNvSpPr/>
            <p:nvPr/>
          </p:nvSpPr>
          <p:spPr>
            <a:xfrm>
              <a:off x="5789532" y="4100943"/>
              <a:ext cx="898893" cy="701382"/>
            </a:xfrm>
            <a:custGeom>
              <a:avLst/>
              <a:gdLst>
                <a:gd name="connsiteX0" fmla="*/ 0 w 899275"/>
                <a:gd name="connsiteY0" fmla="*/ 0 h 701730"/>
                <a:gd name="connsiteX1" fmla="*/ 899275 w 899275"/>
                <a:gd name="connsiteY1" fmla="*/ 0 h 701730"/>
                <a:gd name="connsiteX2" fmla="*/ 899275 w 899275"/>
                <a:gd name="connsiteY2" fmla="*/ 701730 h 701730"/>
                <a:gd name="connsiteX3" fmla="*/ 0 w 899275"/>
                <a:gd name="connsiteY3" fmla="*/ 701730 h 701730"/>
                <a:gd name="connsiteX4" fmla="*/ 0 w 899275"/>
                <a:gd name="connsiteY4" fmla="*/ 0 h 7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275" h="701730">
                  <a:moveTo>
                    <a:pt x="0" y="0"/>
                  </a:moveTo>
                  <a:lnTo>
                    <a:pt x="899275" y="0"/>
                  </a:lnTo>
                  <a:lnTo>
                    <a:pt x="899275" y="701730"/>
                  </a:lnTo>
                  <a:lnTo>
                    <a:pt x="0" y="701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6896" tIns="56896" rIns="56896" bIns="56896" spcCol="1270"/>
            <a:lstStyle/>
            <a:p>
              <a:pPr algn="ctr" defTabSz="355600">
                <a:lnSpc>
                  <a:spcPct val="90000"/>
                </a:lnSpc>
                <a:spcAft>
                  <a:spcPct val="35000"/>
                </a:spcAft>
                <a:defRPr/>
              </a:pPr>
              <a:endParaRPr lang="en-US" sz="1050" dirty="0">
                <a:latin typeface="+mj-lt"/>
              </a:endParaRPr>
            </a:p>
          </p:txBody>
        </p:sp>
      </p:grpSp>
      <p:sp>
        <p:nvSpPr>
          <p:cNvPr id="19" name="Oval 18"/>
          <p:cNvSpPr/>
          <p:nvPr/>
        </p:nvSpPr>
        <p:spPr bwMode="auto">
          <a:xfrm>
            <a:off x="7162800" y="4038600"/>
            <a:ext cx="312738" cy="3127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bwMode="auto">
          <a:xfrm>
            <a:off x="5872163" y="4038600"/>
            <a:ext cx="314325" cy="3127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p:cNvSpPr/>
          <p:nvPr/>
        </p:nvSpPr>
        <p:spPr bwMode="auto">
          <a:xfrm>
            <a:off x="4106863" y="4030663"/>
            <a:ext cx="312737" cy="3127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bwMode="auto">
          <a:xfrm>
            <a:off x="2735263" y="4038600"/>
            <a:ext cx="312737" cy="3127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a:xfrm>
            <a:off x="746125" y="365125"/>
            <a:ext cx="7712075" cy="1006475"/>
          </a:xfrm>
        </p:spPr>
        <p:txBody>
          <a:bodyPr/>
          <a:lstStyle/>
          <a:p>
            <a:pPr marL="739775" indent="-739775"/>
            <a:r>
              <a:rPr lang="en-US" sz="2800" smtClean="0">
                <a:latin typeface="Arial" charset="0"/>
                <a:cs typeface="Arial" charset="0"/>
              </a:rPr>
              <a:t>Q5:	How Do Value Chains Determine Business Processes and Information Systems?</a:t>
            </a:r>
          </a:p>
        </p:txBody>
      </p:sp>
      <p:sp>
        <p:nvSpPr>
          <p:cNvPr id="31746"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31747" name="Content Placeholder 1"/>
          <p:cNvSpPr>
            <a:spLocks noGrp="1"/>
          </p:cNvSpPr>
          <p:nvPr>
            <p:ph idx="1"/>
          </p:nvPr>
        </p:nvSpPr>
        <p:spPr>
          <a:xfrm>
            <a:off x="838200" y="1828800"/>
            <a:ext cx="7521575" cy="2819400"/>
          </a:xfrm>
        </p:spPr>
        <p:txBody>
          <a:bodyPr/>
          <a:lstStyle/>
          <a:p>
            <a:pPr marL="228600" indent="-228600">
              <a:buFont typeface="Arial" charset="0"/>
              <a:buChar char="•"/>
            </a:pPr>
            <a:r>
              <a:rPr lang="en-US" smtClean="0">
                <a:latin typeface="Arial" charset="0"/>
                <a:cs typeface="Arial" charset="0"/>
              </a:rPr>
              <a:t>Business processes implement value chains or portions of value chains.</a:t>
            </a:r>
          </a:p>
          <a:p>
            <a:pPr marL="228600" indent="-228600">
              <a:buFont typeface="Arial" charset="0"/>
              <a:buChar char="•"/>
            </a:pPr>
            <a:r>
              <a:rPr lang="en-US" smtClean="0">
                <a:latin typeface="Arial" charset="0"/>
                <a:cs typeface="Arial" charset="0"/>
              </a:rPr>
              <a:t>Each value chain supported by one or more business process.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marL="914400" indent="-914400"/>
            <a:r>
              <a:rPr lang="en-US" smtClean="0">
                <a:latin typeface="Arial" charset="0"/>
                <a:cs typeface="Arial" charset="0"/>
              </a:rPr>
              <a:t>Value Chain for Bicycle Rental Company </a:t>
            </a:r>
          </a:p>
        </p:txBody>
      </p:sp>
      <p:sp>
        <p:nvSpPr>
          <p:cNvPr id="32770" name="Footer Placeholder 5"/>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32771" name="Picture 2"/>
          <p:cNvPicPr>
            <a:picLocks noChangeAspect="1" noChangeArrowheads="1"/>
          </p:cNvPicPr>
          <p:nvPr/>
        </p:nvPicPr>
        <p:blipFill>
          <a:blip r:embed="rId3" cstate="print"/>
          <a:srcRect/>
          <a:stretch>
            <a:fillRect/>
          </a:stretch>
        </p:blipFill>
        <p:spPr bwMode="auto">
          <a:xfrm>
            <a:off x="838200" y="1524000"/>
            <a:ext cx="7543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title"/>
          </p:nvPr>
        </p:nvSpPr>
        <p:spPr/>
        <p:txBody>
          <a:bodyPr/>
          <a:lstStyle/>
          <a:p>
            <a:r>
              <a:rPr lang="en-US" smtClean="0">
                <a:latin typeface="Arial" charset="0"/>
                <a:cs typeface="Arial" charset="0"/>
              </a:rPr>
              <a:t>Value Chain for Bicycle Rental Company  (cont’d)</a:t>
            </a:r>
          </a:p>
        </p:txBody>
      </p:sp>
      <p:sp>
        <p:nvSpPr>
          <p:cNvPr id="34818"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34819" name="Picture 3"/>
          <p:cNvPicPr>
            <a:picLocks noChangeAspect="1" noChangeArrowheads="1"/>
          </p:cNvPicPr>
          <p:nvPr/>
        </p:nvPicPr>
        <p:blipFill>
          <a:blip r:embed="rId2" cstate="print"/>
          <a:srcRect/>
          <a:stretch>
            <a:fillRect/>
          </a:stretch>
        </p:blipFill>
        <p:spPr bwMode="auto">
          <a:xfrm>
            <a:off x="838200" y="1371600"/>
            <a:ext cx="7497763" cy="841375"/>
          </a:xfrm>
          <a:prstGeom prst="rect">
            <a:avLst/>
          </a:prstGeom>
          <a:noFill/>
          <a:ln w="9525">
            <a:noFill/>
            <a:miter lim="800000"/>
            <a:headEnd/>
            <a:tailEnd/>
          </a:ln>
        </p:spPr>
      </p:pic>
      <p:pic>
        <p:nvPicPr>
          <p:cNvPr id="34820" name="Picture 2"/>
          <p:cNvPicPr>
            <a:picLocks noChangeArrowheads="1"/>
          </p:cNvPicPr>
          <p:nvPr/>
        </p:nvPicPr>
        <p:blipFill>
          <a:blip r:embed="rId3" cstate="print"/>
          <a:srcRect/>
          <a:stretch>
            <a:fillRect/>
          </a:stretch>
        </p:blipFill>
        <p:spPr bwMode="auto">
          <a:xfrm>
            <a:off x="838200" y="2209800"/>
            <a:ext cx="7497763" cy="376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6"/>
          <p:cNvGrpSpPr>
            <a:grpSpLocks/>
          </p:cNvGrpSpPr>
          <p:nvPr/>
        </p:nvGrpSpPr>
        <p:grpSpPr bwMode="auto">
          <a:xfrm>
            <a:off x="536575" y="1676400"/>
            <a:ext cx="8001000" cy="2133600"/>
            <a:chOff x="533400" y="1752601"/>
            <a:chExt cx="8001000" cy="2133600"/>
          </a:xfrm>
        </p:grpSpPr>
        <p:sp>
          <p:nvSpPr>
            <p:cNvPr id="8" name="Notched Right Arrow 7"/>
            <p:cNvSpPr/>
            <p:nvPr/>
          </p:nvSpPr>
          <p:spPr>
            <a:xfrm>
              <a:off x="533400" y="2354264"/>
              <a:ext cx="8001000" cy="1006475"/>
            </a:xfrm>
            <a:prstGeom prst="notchedRightArrow">
              <a:avLst/>
            </a:prstGeom>
            <a:solidFill>
              <a:srgbClr val="92D050"/>
            </a:solidFill>
            <a:ln>
              <a:solidFill>
                <a:schemeClr val="accent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536575" y="1752601"/>
              <a:ext cx="1384300" cy="854075"/>
            </a:xfrm>
            <a:custGeom>
              <a:avLst/>
              <a:gdLst>
                <a:gd name="connsiteX0" fmla="*/ 0 w 1383571"/>
                <a:gd name="connsiteY0" fmla="*/ 0 h 1005839"/>
                <a:gd name="connsiteX1" fmla="*/ 1383571 w 1383571"/>
                <a:gd name="connsiteY1" fmla="*/ 0 h 1005839"/>
                <a:gd name="connsiteX2" fmla="*/ 1383571 w 1383571"/>
                <a:gd name="connsiteY2" fmla="*/ 1005839 h 1005839"/>
                <a:gd name="connsiteX3" fmla="*/ 0 w 1383571"/>
                <a:gd name="connsiteY3" fmla="*/ 1005839 h 1005839"/>
                <a:gd name="connsiteX4" fmla="*/ 0 w 1383571"/>
                <a:gd name="connsiteY4" fmla="*/ 0 h 1005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005839">
                  <a:moveTo>
                    <a:pt x="0" y="0"/>
                  </a:moveTo>
                  <a:lnTo>
                    <a:pt x="1383571" y="0"/>
                  </a:lnTo>
                  <a:lnTo>
                    <a:pt x="1383571" y="1005839"/>
                  </a:lnTo>
                  <a:lnTo>
                    <a:pt x="0" y="1005839"/>
                  </a:lnTo>
                  <a:lnTo>
                    <a:pt x="0" y="0"/>
                  </a:lnTo>
                  <a:close/>
                </a:path>
              </a:pathLst>
            </a:custGeom>
            <a:noFill/>
            <a:ln>
              <a:solidFill>
                <a:schemeClr val="accent1"/>
              </a:solidFill>
            </a:ln>
          </p:spPr>
          <p:style>
            <a:lnRef idx="0">
              <a:schemeClr val="dk1">
                <a:alpha val="0"/>
                <a:hueOff val="0"/>
                <a:satOff val="0"/>
                <a:lumOff val="0"/>
                <a:alphaOff val="0"/>
              </a:schemeClr>
            </a:lnRef>
            <a:fillRef idx="1003">
              <a:schemeClr val="lt2"/>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nchor="b"/>
            <a:lstStyle/>
            <a:p>
              <a:pPr algn="ctr" defTabSz="755650">
                <a:lnSpc>
                  <a:spcPct val="90000"/>
                </a:lnSpc>
                <a:spcAft>
                  <a:spcPct val="35000"/>
                </a:spcAft>
                <a:defRPr/>
              </a:pPr>
              <a:r>
                <a:rPr lang="en-US" sz="2000" dirty="0">
                  <a:solidFill>
                    <a:srgbClr val="000510"/>
                  </a:solidFill>
                  <a:latin typeface="+mj-lt"/>
                </a:rPr>
                <a:t>Industry Structure</a:t>
              </a:r>
            </a:p>
          </p:txBody>
        </p:sp>
        <p:sp>
          <p:nvSpPr>
            <p:cNvPr id="10" name="Oval 9"/>
            <p:cNvSpPr/>
            <p:nvPr/>
          </p:nvSpPr>
          <p:spPr>
            <a:xfrm>
              <a:off x="1103313" y="2732089"/>
              <a:ext cx="250825" cy="250825"/>
            </a:xfrm>
            <a:prstGeom prst="ellipse">
              <a:avLst/>
            </a:prstGeom>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1905000" y="3108326"/>
              <a:ext cx="1608138" cy="777875"/>
            </a:xfrm>
            <a:custGeom>
              <a:avLst/>
              <a:gdLst>
                <a:gd name="connsiteX0" fmla="*/ 0 w 1383571"/>
                <a:gd name="connsiteY0" fmla="*/ 0 h 1005839"/>
                <a:gd name="connsiteX1" fmla="*/ 1383571 w 1383571"/>
                <a:gd name="connsiteY1" fmla="*/ 0 h 1005839"/>
                <a:gd name="connsiteX2" fmla="*/ 1383571 w 1383571"/>
                <a:gd name="connsiteY2" fmla="*/ 1005839 h 1005839"/>
                <a:gd name="connsiteX3" fmla="*/ 0 w 1383571"/>
                <a:gd name="connsiteY3" fmla="*/ 1005839 h 1005839"/>
                <a:gd name="connsiteX4" fmla="*/ 0 w 1383571"/>
                <a:gd name="connsiteY4" fmla="*/ 0 h 1005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005839">
                  <a:moveTo>
                    <a:pt x="0" y="0"/>
                  </a:moveTo>
                  <a:lnTo>
                    <a:pt x="1383571" y="0"/>
                  </a:lnTo>
                  <a:lnTo>
                    <a:pt x="1383571" y="1005839"/>
                  </a:lnTo>
                  <a:lnTo>
                    <a:pt x="0" y="1005839"/>
                  </a:lnTo>
                  <a:lnTo>
                    <a:pt x="0" y="0"/>
                  </a:lnTo>
                  <a:close/>
                </a:path>
              </a:pathLst>
            </a:custGeom>
            <a:noFill/>
            <a:ln>
              <a:solidFill>
                <a:schemeClr val="accent1"/>
              </a:solidFill>
            </a:ln>
          </p:spPr>
          <p:style>
            <a:lnRef idx="0">
              <a:schemeClr val="dk1">
                <a:alpha val="0"/>
                <a:hueOff val="0"/>
                <a:satOff val="0"/>
                <a:lumOff val="0"/>
                <a:alphaOff val="0"/>
              </a:schemeClr>
            </a:lnRef>
            <a:fillRef idx="1003">
              <a:schemeClr val="lt2"/>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lstStyle/>
            <a:p>
              <a:pPr algn="ctr" defTabSz="755650">
                <a:lnSpc>
                  <a:spcPct val="90000"/>
                </a:lnSpc>
                <a:spcAft>
                  <a:spcPct val="35000"/>
                </a:spcAft>
                <a:defRPr/>
              </a:pPr>
              <a:r>
                <a:rPr lang="en-US" sz="2000" dirty="0">
                  <a:solidFill>
                    <a:srgbClr val="000510"/>
                  </a:solidFill>
                  <a:latin typeface="+mj-lt"/>
                </a:rPr>
                <a:t>Competitive Strategy</a:t>
              </a:r>
            </a:p>
          </p:txBody>
        </p:sp>
        <p:sp>
          <p:nvSpPr>
            <p:cNvPr id="12" name="Oval 11"/>
            <p:cNvSpPr/>
            <p:nvPr/>
          </p:nvSpPr>
          <p:spPr>
            <a:xfrm>
              <a:off x="2555875" y="2732089"/>
              <a:ext cx="250825" cy="250825"/>
            </a:xfrm>
            <a:prstGeom prst="ellipse">
              <a:avLst/>
            </a:prstGeom>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3441700" y="1752601"/>
              <a:ext cx="1384300" cy="854075"/>
            </a:xfrm>
            <a:custGeom>
              <a:avLst/>
              <a:gdLst>
                <a:gd name="connsiteX0" fmla="*/ 0 w 1383571"/>
                <a:gd name="connsiteY0" fmla="*/ 0 h 1005839"/>
                <a:gd name="connsiteX1" fmla="*/ 1383571 w 1383571"/>
                <a:gd name="connsiteY1" fmla="*/ 0 h 1005839"/>
                <a:gd name="connsiteX2" fmla="*/ 1383571 w 1383571"/>
                <a:gd name="connsiteY2" fmla="*/ 1005839 h 1005839"/>
                <a:gd name="connsiteX3" fmla="*/ 0 w 1383571"/>
                <a:gd name="connsiteY3" fmla="*/ 1005839 h 1005839"/>
                <a:gd name="connsiteX4" fmla="*/ 0 w 1383571"/>
                <a:gd name="connsiteY4" fmla="*/ 0 h 1005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005839">
                  <a:moveTo>
                    <a:pt x="0" y="0"/>
                  </a:moveTo>
                  <a:lnTo>
                    <a:pt x="1383571" y="0"/>
                  </a:lnTo>
                  <a:lnTo>
                    <a:pt x="1383571" y="1005839"/>
                  </a:lnTo>
                  <a:lnTo>
                    <a:pt x="0" y="1005839"/>
                  </a:lnTo>
                  <a:lnTo>
                    <a:pt x="0" y="0"/>
                  </a:lnTo>
                  <a:close/>
                </a:path>
              </a:pathLst>
            </a:custGeom>
            <a:noFill/>
            <a:ln>
              <a:solidFill>
                <a:schemeClr val="accent1"/>
              </a:solidFill>
            </a:ln>
          </p:spPr>
          <p:style>
            <a:lnRef idx="0">
              <a:schemeClr val="dk1">
                <a:alpha val="0"/>
                <a:hueOff val="0"/>
                <a:satOff val="0"/>
                <a:lumOff val="0"/>
                <a:alphaOff val="0"/>
              </a:schemeClr>
            </a:lnRef>
            <a:fillRef idx="1003">
              <a:schemeClr val="lt2"/>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nchor="b"/>
            <a:lstStyle/>
            <a:p>
              <a:pPr algn="ctr" defTabSz="755650">
                <a:lnSpc>
                  <a:spcPct val="90000"/>
                </a:lnSpc>
                <a:spcAft>
                  <a:spcPct val="35000"/>
                </a:spcAft>
                <a:defRPr/>
              </a:pPr>
              <a:r>
                <a:rPr lang="en-US" sz="2000" dirty="0">
                  <a:solidFill>
                    <a:srgbClr val="000510"/>
                  </a:solidFill>
                  <a:latin typeface="+mj-lt"/>
                </a:rPr>
                <a:t>Value Chains</a:t>
              </a:r>
            </a:p>
          </p:txBody>
        </p:sp>
        <p:sp>
          <p:nvSpPr>
            <p:cNvPr id="14" name="Oval 13"/>
            <p:cNvSpPr/>
            <p:nvPr/>
          </p:nvSpPr>
          <p:spPr>
            <a:xfrm>
              <a:off x="4008438" y="2732089"/>
              <a:ext cx="250825" cy="250825"/>
            </a:xfrm>
            <a:prstGeom prst="ellipse">
              <a:avLst/>
            </a:prstGeom>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894263" y="3108326"/>
              <a:ext cx="1384300" cy="777875"/>
            </a:xfrm>
            <a:custGeom>
              <a:avLst/>
              <a:gdLst>
                <a:gd name="connsiteX0" fmla="*/ 0 w 1383571"/>
                <a:gd name="connsiteY0" fmla="*/ 0 h 1005839"/>
                <a:gd name="connsiteX1" fmla="*/ 1383571 w 1383571"/>
                <a:gd name="connsiteY1" fmla="*/ 0 h 1005839"/>
                <a:gd name="connsiteX2" fmla="*/ 1383571 w 1383571"/>
                <a:gd name="connsiteY2" fmla="*/ 1005839 h 1005839"/>
                <a:gd name="connsiteX3" fmla="*/ 0 w 1383571"/>
                <a:gd name="connsiteY3" fmla="*/ 1005839 h 1005839"/>
                <a:gd name="connsiteX4" fmla="*/ 0 w 1383571"/>
                <a:gd name="connsiteY4" fmla="*/ 0 h 1005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005839">
                  <a:moveTo>
                    <a:pt x="0" y="0"/>
                  </a:moveTo>
                  <a:lnTo>
                    <a:pt x="1383571" y="0"/>
                  </a:lnTo>
                  <a:lnTo>
                    <a:pt x="1383571" y="1005839"/>
                  </a:lnTo>
                  <a:lnTo>
                    <a:pt x="0" y="1005839"/>
                  </a:lnTo>
                  <a:lnTo>
                    <a:pt x="0" y="0"/>
                  </a:lnTo>
                  <a:close/>
                </a:path>
              </a:pathLst>
            </a:custGeom>
            <a:noFill/>
            <a:ln>
              <a:solidFill>
                <a:schemeClr val="accent1"/>
              </a:solidFill>
            </a:ln>
          </p:spPr>
          <p:style>
            <a:lnRef idx="0">
              <a:schemeClr val="dk1">
                <a:alpha val="0"/>
                <a:hueOff val="0"/>
                <a:satOff val="0"/>
                <a:lumOff val="0"/>
                <a:alphaOff val="0"/>
              </a:schemeClr>
            </a:lnRef>
            <a:fillRef idx="1003">
              <a:schemeClr val="lt2"/>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lstStyle/>
            <a:p>
              <a:pPr algn="ctr" defTabSz="755650">
                <a:lnSpc>
                  <a:spcPct val="90000"/>
                </a:lnSpc>
                <a:spcAft>
                  <a:spcPct val="35000"/>
                </a:spcAft>
                <a:defRPr/>
              </a:pPr>
              <a:r>
                <a:rPr lang="en-US" sz="2000" dirty="0">
                  <a:solidFill>
                    <a:srgbClr val="000510"/>
                  </a:solidFill>
                  <a:latin typeface="+mj-lt"/>
                </a:rPr>
                <a:t>Business Processes</a:t>
              </a:r>
            </a:p>
          </p:txBody>
        </p:sp>
        <p:sp>
          <p:nvSpPr>
            <p:cNvPr id="16" name="Oval 15"/>
            <p:cNvSpPr/>
            <p:nvPr/>
          </p:nvSpPr>
          <p:spPr>
            <a:xfrm>
              <a:off x="5461000" y="2732089"/>
              <a:ext cx="250825" cy="250825"/>
            </a:xfrm>
            <a:prstGeom prst="ellipse">
              <a:avLst/>
            </a:prstGeom>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6346825" y="1752601"/>
              <a:ext cx="1577975" cy="854075"/>
            </a:xfrm>
            <a:custGeom>
              <a:avLst/>
              <a:gdLst>
                <a:gd name="connsiteX0" fmla="*/ 0 w 1383571"/>
                <a:gd name="connsiteY0" fmla="*/ 0 h 1005839"/>
                <a:gd name="connsiteX1" fmla="*/ 1383571 w 1383571"/>
                <a:gd name="connsiteY1" fmla="*/ 0 h 1005839"/>
                <a:gd name="connsiteX2" fmla="*/ 1383571 w 1383571"/>
                <a:gd name="connsiteY2" fmla="*/ 1005839 h 1005839"/>
                <a:gd name="connsiteX3" fmla="*/ 0 w 1383571"/>
                <a:gd name="connsiteY3" fmla="*/ 1005839 h 1005839"/>
                <a:gd name="connsiteX4" fmla="*/ 0 w 1383571"/>
                <a:gd name="connsiteY4" fmla="*/ 0 h 1005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71" h="1005839">
                  <a:moveTo>
                    <a:pt x="0" y="0"/>
                  </a:moveTo>
                  <a:lnTo>
                    <a:pt x="1383571" y="0"/>
                  </a:lnTo>
                  <a:lnTo>
                    <a:pt x="1383571" y="1005839"/>
                  </a:lnTo>
                  <a:lnTo>
                    <a:pt x="0" y="1005839"/>
                  </a:lnTo>
                  <a:lnTo>
                    <a:pt x="0" y="0"/>
                  </a:lnTo>
                  <a:close/>
                </a:path>
              </a:pathLst>
            </a:custGeom>
            <a:noFill/>
            <a:ln>
              <a:solidFill>
                <a:schemeClr val="accent1"/>
              </a:solidFill>
            </a:ln>
          </p:spPr>
          <p:style>
            <a:lnRef idx="0">
              <a:schemeClr val="dk1">
                <a:alpha val="0"/>
                <a:hueOff val="0"/>
                <a:satOff val="0"/>
                <a:lumOff val="0"/>
                <a:alphaOff val="0"/>
              </a:schemeClr>
            </a:lnRef>
            <a:fillRef idx="1003">
              <a:schemeClr val="lt2"/>
            </a:fillRef>
            <a:effectRef idx="0">
              <a:schemeClr val="lt1">
                <a:alpha val="0"/>
                <a:hueOff val="0"/>
                <a:satOff val="0"/>
                <a:lumOff val="0"/>
                <a:alphaOff val="0"/>
              </a:schemeClr>
            </a:effectRef>
            <a:fontRef idx="minor">
              <a:schemeClr val="tx1">
                <a:hueOff val="0"/>
                <a:satOff val="0"/>
                <a:lumOff val="0"/>
                <a:alphaOff val="0"/>
              </a:schemeClr>
            </a:fontRef>
          </p:style>
          <p:txBody>
            <a:bodyPr lIns="120904" tIns="120904" rIns="120904" bIns="120904" spcCol="1270" anchor="b"/>
            <a:lstStyle/>
            <a:p>
              <a:pPr algn="ctr" defTabSz="755650">
                <a:lnSpc>
                  <a:spcPct val="90000"/>
                </a:lnSpc>
                <a:spcAft>
                  <a:spcPct val="35000"/>
                </a:spcAft>
                <a:defRPr/>
              </a:pPr>
              <a:r>
                <a:rPr lang="en-US" sz="2000" dirty="0">
                  <a:solidFill>
                    <a:srgbClr val="000510"/>
                  </a:solidFill>
                  <a:latin typeface="+mj-lt"/>
                </a:rPr>
                <a:t>Information Systems</a:t>
              </a:r>
            </a:p>
          </p:txBody>
        </p:sp>
        <p:sp>
          <p:nvSpPr>
            <p:cNvPr id="18" name="Oval 17"/>
            <p:cNvSpPr/>
            <p:nvPr/>
          </p:nvSpPr>
          <p:spPr>
            <a:xfrm>
              <a:off x="6913563" y="2732089"/>
              <a:ext cx="250825" cy="250825"/>
            </a:xfrm>
            <a:prstGeom prst="ellipse">
              <a:avLst/>
            </a:prstGeom>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5842" name="Title 2"/>
          <p:cNvSpPr>
            <a:spLocks noGrp="1"/>
          </p:cNvSpPr>
          <p:nvPr>
            <p:ph type="title"/>
          </p:nvPr>
        </p:nvSpPr>
        <p:spPr/>
        <p:txBody>
          <a:bodyPr/>
          <a:lstStyle/>
          <a:p>
            <a:r>
              <a:rPr lang="en-US" smtClean="0">
                <a:solidFill>
                  <a:srgbClr val="000206"/>
                </a:solidFill>
                <a:latin typeface="Arial" charset="0"/>
                <a:cs typeface="Arial" charset="0"/>
              </a:rPr>
              <a:t>Experiencing MIS InClass Exercise 3: </a:t>
            </a:r>
            <a:r>
              <a:rPr lang="en-US" smtClean="0">
                <a:latin typeface="Arial" charset="0"/>
                <a:cs typeface="Arial" charset="0"/>
              </a:rPr>
              <a:t>Competitive Strategy Over the Web</a:t>
            </a:r>
            <a:endParaRPr lang="en-US" smtClean="0">
              <a:solidFill>
                <a:srgbClr val="000206"/>
              </a:solidFill>
              <a:latin typeface="Arial" charset="0"/>
              <a:cs typeface="Arial" charset="0"/>
            </a:endParaRPr>
          </a:p>
        </p:txBody>
      </p:sp>
      <p:sp>
        <p:nvSpPr>
          <p:cNvPr id="35843"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35844" name="TextBox 4"/>
          <p:cNvSpPr txBox="1">
            <a:spLocks noChangeArrowheads="1"/>
          </p:cNvSpPr>
          <p:nvPr/>
        </p:nvSpPr>
        <p:spPr bwMode="auto">
          <a:xfrm>
            <a:off x="838200" y="3962400"/>
            <a:ext cx="7391400" cy="1938338"/>
          </a:xfrm>
          <a:prstGeom prst="rect">
            <a:avLst/>
          </a:prstGeom>
          <a:solidFill>
            <a:schemeClr val="bg1"/>
          </a:solidFill>
          <a:ln w="9525">
            <a:noFill/>
            <a:miter lim="800000"/>
            <a:headEnd/>
            <a:tailEnd/>
          </a:ln>
        </p:spPr>
        <p:txBody>
          <a:bodyPr>
            <a:spAutoFit/>
          </a:bodyPr>
          <a:lstStyle/>
          <a:p>
            <a:pPr marL="169863" indent="-169863">
              <a:buFont typeface="Arial" charset="0"/>
              <a:buChar char="•"/>
            </a:pPr>
            <a:r>
              <a:rPr lang="en-US" sz="2400" b="1" i="1">
                <a:hlinkClick r:id="rId3"/>
              </a:rPr>
              <a:t>www.sportsauthority.com</a:t>
            </a:r>
            <a:r>
              <a:rPr lang="en-US" sz="2400" b="1" i="1"/>
              <a:t> </a:t>
            </a:r>
            <a:r>
              <a:rPr lang="en-US" sz="2400" b="1"/>
              <a:t>vs. </a:t>
            </a:r>
            <a:r>
              <a:rPr lang="en-US" sz="2400" b="1" i="1">
                <a:hlinkClick r:id="rId4"/>
              </a:rPr>
              <a:t>www.soccer.com</a:t>
            </a:r>
            <a:endParaRPr lang="en-US" sz="2400" b="1" i="1"/>
          </a:p>
          <a:p>
            <a:pPr marL="169863" indent="-169863">
              <a:buFont typeface="Arial" charset="0"/>
              <a:buChar char="•"/>
            </a:pPr>
            <a:r>
              <a:rPr lang="en-US" sz="2400" b="1" i="1">
                <a:hlinkClick r:id="rId5"/>
              </a:rPr>
              <a:t>www.target.com</a:t>
            </a:r>
            <a:r>
              <a:rPr lang="en-US" sz="2400" b="1" i="1"/>
              <a:t> </a:t>
            </a:r>
            <a:r>
              <a:rPr lang="en-US" sz="2400" b="1"/>
              <a:t>vs. </a:t>
            </a:r>
            <a:r>
              <a:rPr lang="en-US" sz="2400" b="1" i="1">
                <a:hlinkClick r:id="rId6"/>
              </a:rPr>
              <a:t>www.sephora.com</a:t>
            </a:r>
            <a:endParaRPr lang="en-US" sz="2400" b="1" i="1"/>
          </a:p>
          <a:p>
            <a:pPr marL="169863" indent="-169863">
              <a:buFont typeface="Arial" charset="0"/>
              <a:buChar char="•"/>
            </a:pPr>
            <a:r>
              <a:rPr lang="en-US" sz="2400" b="1" i="1">
                <a:hlinkClick r:id="rId7"/>
              </a:rPr>
              <a:t>www.woot.com</a:t>
            </a:r>
            <a:r>
              <a:rPr lang="en-US" sz="2400" b="1" i="1"/>
              <a:t> </a:t>
            </a:r>
            <a:r>
              <a:rPr lang="en-US" sz="2400" b="1"/>
              <a:t>vs. </a:t>
            </a:r>
            <a:r>
              <a:rPr lang="en-US" sz="2400" b="1" i="1">
                <a:hlinkClick r:id="rId8"/>
              </a:rPr>
              <a:t>www.amazon.com</a:t>
            </a:r>
            <a:endParaRPr lang="en-US" sz="2400" b="1" i="1"/>
          </a:p>
          <a:p>
            <a:pPr marL="169863" indent="-169863">
              <a:buFont typeface="Arial" charset="0"/>
              <a:buChar char="•"/>
            </a:pPr>
            <a:r>
              <a:rPr lang="en-US" sz="2400" b="1" i="1">
                <a:hlinkClick r:id="rId9"/>
              </a:rPr>
              <a:t>www.petco.com</a:t>
            </a:r>
            <a:r>
              <a:rPr lang="en-US" sz="2400" b="1" i="1"/>
              <a:t> </a:t>
            </a:r>
            <a:r>
              <a:rPr lang="en-US" sz="2400" b="1"/>
              <a:t>vs. </a:t>
            </a:r>
            <a:r>
              <a:rPr lang="en-US" sz="2400" b="1" i="1">
                <a:hlinkClick r:id="rId10"/>
              </a:rPr>
              <a:t>www.wag.com</a:t>
            </a:r>
            <a:endParaRPr lang="en-US" sz="2400" b="1" i="1"/>
          </a:p>
          <a:p>
            <a:pPr marL="169863" indent="-169863">
              <a:buFont typeface="Arial" charset="0"/>
              <a:buChar char="•"/>
            </a:pPr>
            <a:r>
              <a:rPr lang="en-US" sz="2400" b="1" i="1">
                <a:hlinkClick r:id="rId11"/>
              </a:rPr>
              <a:t>www.llbean.com</a:t>
            </a:r>
            <a:r>
              <a:rPr lang="en-US" sz="2400" b="1" i="1"/>
              <a:t> </a:t>
            </a:r>
            <a:r>
              <a:rPr lang="en-US" sz="2400" b="1"/>
              <a:t>vs. </a:t>
            </a:r>
            <a:r>
              <a:rPr lang="en-US" sz="2400" b="1" i="1">
                <a:hlinkClick r:id="rId12"/>
              </a:rPr>
              <a:t>www.rei.com</a:t>
            </a:r>
            <a:endParaRPr lang="en-US" sz="24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pPr marL="798513" indent="-798513"/>
            <a:r>
              <a:rPr lang="en-US" smtClean="0">
                <a:latin typeface="Arial" charset="0"/>
                <a:cs typeface="Arial" charset="0"/>
              </a:rPr>
              <a:t>Q6: How Do Information Systems Provide Competitive Advantages?</a:t>
            </a:r>
          </a:p>
        </p:txBody>
      </p:sp>
      <p:sp>
        <p:nvSpPr>
          <p:cNvPr id="37890"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37891" name="Picture 2"/>
          <p:cNvPicPr>
            <a:picLocks noChangeAspect="1" noChangeArrowheads="1"/>
          </p:cNvPicPr>
          <p:nvPr/>
        </p:nvPicPr>
        <p:blipFill>
          <a:blip r:embed="rId3" cstate="print"/>
          <a:srcRect/>
          <a:stretch>
            <a:fillRect/>
          </a:stretch>
        </p:blipFill>
        <p:spPr bwMode="auto">
          <a:xfrm>
            <a:off x="1676400" y="1524000"/>
            <a:ext cx="5638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2"/>
          <p:cNvSpPr>
            <a:spLocks noGrp="1" noChangeArrowheads="1"/>
          </p:cNvSpPr>
          <p:nvPr>
            <p:ph type="title"/>
          </p:nvPr>
        </p:nvSpPr>
        <p:spPr>
          <a:xfrm>
            <a:off x="822325" y="365125"/>
            <a:ext cx="7521575" cy="1006475"/>
          </a:xfrm>
        </p:spPr>
        <p:txBody>
          <a:bodyPr/>
          <a:lstStyle/>
          <a:p>
            <a:r>
              <a:rPr lang="en-US" dirty="0" smtClean="0">
                <a:latin typeface="Arial" charset="0"/>
                <a:cs typeface="Arial" charset="0"/>
              </a:rPr>
              <a:t>“Give Me Real Data, I Want Solid Grounding.”</a:t>
            </a:r>
          </a:p>
        </p:txBody>
      </p:sp>
      <p:sp>
        <p:nvSpPr>
          <p:cNvPr id="8194"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8195" name="Content Placeholder 1"/>
          <p:cNvSpPr>
            <a:spLocks noGrp="1"/>
          </p:cNvSpPr>
          <p:nvPr>
            <p:ph idx="1"/>
          </p:nvPr>
        </p:nvSpPr>
        <p:spPr/>
        <p:txBody>
          <a:bodyPr/>
          <a:lstStyle/>
          <a:p>
            <a:pPr marL="228600" indent="-228600">
              <a:buFont typeface="Arial" charset="0"/>
              <a:buChar char="•"/>
            </a:pPr>
            <a:r>
              <a:rPr lang="en-US" sz="2400" dirty="0" smtClean="0">
                <a:latin typeface="Arial" charset="0"/>
                <a:cs typeface="Arial" charset="0"/>
              </a:rPr>
              <a:t>Competitive strategy: To provide absolute lowest, rock-bottom prices on everything we sell</a:t>
            </a:r>
          </a:p>
          <a:p>
            <a:pPr marL="228600" indent="-228600">
              <a:buFont typeface="Arial" charset="0"/>
              <a:buChar char="•"/>
            </a:pPr>
            <a:r>
              <a:rPr lang="en-US" sz="2400" dirty="0" smtClean="0">
                <a:latin typeface="Arial" charset="0"/>
                <a:cs typeface="Arial" charset="0"/>
              </a:rPr>
              <a:t>Problem: Reduce operating expenses</a:t>
            </a:r>
          </a:p>
          <a:p>
            <a:pPr marL="228600" indent="-228600">
              <a:buFont typeface="Arial" charset="0"/>
              <a:buChar char="•"/>
            </a:pPr>
            <a:r>
              <a:rPr lang="en-US" sz="2400" dirty="0" smtClean="0">
                <a:latin typeface="Arial" charset="0"/>
                <a:cs typeface="Arial" charset="0"/>
              </a:rPr>
              <a:t>Goal: Figure out innovative ways to reduce costs</a:t>
            </a:r>
          </a:p>
          <a:p>
            <a:pPr marL="228600" indent="-228600">
              <a:buFont typeface="Arial" charset="0"/>
              <a:buChar char="•"/>
            </a:pPr>
            <a:r>
              <a:rPr lang="en-US" sz="2400" dirty="0" smtClean="0">
                <a:latin typeface="Arial" charset="0"/>
                <a:cs typeface="Arial" charset="0"/>
              </a:rPr>
              <a:t>Solutions: </a:t>
            </a:r>
          </a:p>
          <a:p>
            <a:pPr marL="684213" lvl="2" indent="-350838"/>
            <a:r>
              <a:rPr lang="en-US" sz="2400" dirty="0" smtClean="0">
                <a:latin typeface="Arial" charset="0"/>
                <a:cs typeface="Arial" charset="0"/>
              </a:rPr>
              <a:t>Need data to identify problematic vendors</a:t>
            </a:r>
          </a:p>
          <a:p>
            <a:pPr marL="684213" lvl="2" indent="-350838"/>
            <a:r>
              <a:rPr lang="en-US" sz="2400" dirty="0" smtClean="0">
                <a:latin typeface="Arial" charset="0"/>
                <a:cs typeface="Arial" charset="0"/>
              </a:rPr>
              <a:t>Maybe change information system to automatically order and drop ship to customer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cstate="print"/>
          <a:srcRect/>
          <a:stretch>
            <a:fillRect/>
          </a:stretch>
        </p:blipFill>
        <p:spPr bwMode="auto">
          <a:xfrm>
            <a:off x="895350" y="1447800"/>
            <a:ext cx="7353300" cy="4114800"/>
          </a:xfrm>
          <a:prstGeom prst="rect">
            <a:avLst/>
          </a:prstGeom>
          <a:noFill/>
          <a:ln w="9525">
            <a:noFill/>
            <a:miter lim="800000"/>
            <a:headEnd/>
            <a:tailEnd/>
          </a:ln>
        </p:spPr>
      </p:pic>
      <p:sp>
        <p:nvSpPr>
          <p:cNvPr id="39938" name="Title 2"/>
          <p:cNvSpPr>
            <a:spLocks noGrp="1"/>
          </p:cNvSpPr>
          <p:nvPr>
            <p:ph type="title"/>
          </p:nvPr>
        </p:nvSpPr>
        <p:spPr/>
        <p:txBody>
          <a:bodyPr/>
          <a:lstStyle/>
          <a:p>
            <a:r>
              <a:rPr lang="en-US" smtClean="0">
                <a:latin typeface="Arial" charset="0"/>
                <a:cs typeface="Arial" charset="0"/>
              </a:rPr>
              <a:t>How Does an Actual Company Use IS to Create Competitive Advantages? </a:t>
            </a:r>
          </a:p>
        </p:txBody>
      </p:sp>
      <p:sp>
        <p:nvSpPr>
          <p:cNvPr id="39939"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How Does an Actual Company Use IS to Create Competitive Advantages?</a:t>
            </a:r>
          </a:p>
        </p:txBody>
      </p:sp>
      <p:sp>
        <p:nvSpPr>
          <p:cNvPr id="41986"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2" name="Content Placeholder 1"/>
          <p:cNvSpPr>
            <a:spLocks noGrp="1"/>
          </p:cNvSpPr>
          <p:nvPr>
            <p:ph idx="1"/>
          </p:nvPr>
        </p:nvSpPr>
        <p:spPr>
          <a:xfrm>
            <a:off x="822325" y="1447800"/>
            <a:ext cx="7712075" cy="3657600"/>
          </a:xfrm>
        </p:spPr>
        <p:txBody>
          <a:bodyPr/>
          <a:lstStyle/>
          <a:p>
            <a:pPr>
              <a:buFont typeface="Arial" charset="0"/>
              <a:buChar char="•"/>
            </a:pPr>
            <a:r>
              <a:rPr lang="en-US" sz="3200" smtClean="0">
                <a:latin typeface="Arial" charset="0"/>
                <a:cs typeface="Arial" charset="0"/>
              </a:rPr>
              <a:t>Maintains customer account data</a:t>
            </a:r>
          </a:p>
          <a:p>
            <a:pPr marL="620713" lvl="2" indent="-327025">
              <a:lnSpc>
                <a:spcPct val="90000"/>
              </a:lnSpc>
              <a:spcAft>
                <a:spcPct val="20000"/>
              </a:spcAft>
            </a:pPr>
            <a:r>
              <a:rPr lang="en-US" sz="2600" smtClean="0">
                <a:latin typeface="Arial" charset="0"/>
                <a:cs typeface="Arial" charset="0"/>
              </a:rPr>
              <a:t>IS collects information for ABC (adds value)</a:t>
            </a:r>
          </a:p>
          <a:p>
            <a:pPr marL="620713" lvl="2" indent="-327025">
              <a:lnSpc>
                <a:spcPct val="90000"/>
              </a:lnSpc>
              <a:spcAft>
                <a:spcPct val="20000"/>
              </a:spcAft>
            </a:pPr>
            <a:r>
              <a:rPr lang="en-US" sz="2600" smtClean="0">
                <a:latin typeface="Arial" charset="0"/>
                <a:cs typeface="Arial" charset="0"/>
              </a:rPr>
              <a:t>IS saves customers time by automatically filling in part of form (adds value for customer)</a:t>
            </a:r>
          </a:p>
          <a:p>
            <a:pPr>
              <a:buFont typeface="Arial" charset="0"/>
              <a:buChar char="•"/>
            </a:pPr>
            <a:r>
              <a:rPr lang="en-US" sz="3200" smtClean="0">
                <a:latin typeface="Arial" charset="0"/>
                <a:cs typeface="Arial" charset="0"/>
              </a:rPr>
              <a:t>Package &amp; information delivery system</a:t>
            </a:r>
          </a:p>
          <a:p>
            <a:pPr marL="620713" lvl="2" indent="-327025">
              <a:lnSpc>
                <a:spcPct val="90000"/>
              </a:lnSpc>
              <a:spcAft>
                <a:spcPct val="20000"/>
              </a:spcAft>
            </a:pPr>
            <a:r>
              <a:rPr lang="en-US" sz="2600" smtClean="0">
                <a:latin typeface="Arial" charset="0"/>
                <a:cs typeface="Arial" charset="0"/>
              </a:rPr>
              <a:t>IS helps customer to select delivery address and generate shipping labels</a:t>
            </a:r>
          </a:p>
          <a:p>
            <a:pPr marL="620713" lvl="2" indent="-327025">
              <a:lnSpc>
                <a:spcPct val="90000"/>
              </a:lnSpc>
              <a:spcAft>
                <a:spcPct val="20000"/>
              </a:spcAft>
            </a:pPr>
            <a:r>
              <a:rPr lang="en-US" sz="2600" smtClean="0">
                <a:latin typeface="Arial" charset="0"/>
                <a:cs typeface="Arial" charset="0"/>
              </a:rPr>
              <a:t>What value does shipper get?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p:txBody>
          <a:bodyPr/>
          <a:lstStyle/>
          <a:p>
            <a:r>
              <a:rPr lang="en-US" smtClean="0">
                <a:latin typeface="Arial" charset="0"/>
                <a:cs typeface="Arial" charset="0"/>
              </a:rPr>
              <a:t>ABC Web Page to Select Recipient from Customer’s Records</a:t>
            </a:r>
          </a:p>
        </p:txBody>
      </p:sp>
      <p:sp>
        <p:nvSpPr>
          <p:cNvPr id="44034"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44035" name="Picture 2"/>
          <p:cNvPicPr>
            <a:picLocks noChangeAspect="1" noChangeArrowheads="1"/>
          </p:cNvPicPr>
          <p:nvPr/>
        </p:nvPicPr>
        <p:blipFill>
          <a:blip r:embed="rId3" cstate="print"/>
          <a:srcRect/>
          <a:stretch>
            <a:fillRect/>
          </a:stretch>
        </p:blipFill>
        <p:spPr bwMode="auto">
          <a:xfrm>
            <a:off x="914400" y="1524000"/>
            <a:ext cx="73152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p:txBody>
          <a:bodyPr/>
          <a:lstStyle/>
          <a:p>
            <a:r>
              <a:rPr lang="en-US" smtClean="0">
                <a:latin typeface="Arial" charset="0"/>
                <a:cs typeface="Arial" charset="0"/>
              </a:rPr>
              <a:t>ABC Web Page to Select a Contact from Customer’s Records</a:t>
            </a:r>
          </a:p>
        </p:txBody>
      </p:sp>
      <p:sp>
        <p:nvSpPr>
          <p:cNvPr id="46082"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46083" name="Picture 2"/>
          <p:cNvPicPr>
            <a:picLocks noChangeAspect="1" noChangeArrowheads="1"/>
          </p:cNvPicPr>
          <p:nvPr/>
        </p:nvPicPr>
        <p:blipFill>
          <a:blip r:embed="rId3" cstate="print"/>
          <a:srcRect/>
          <a:stretch>
            <a:fillRect/>
          </a:stretch>
        </p:blipFill>
        <p:spPr bwMode="auto">
          <a:xfrm>
            <a:off x="838200" y="1485900"/>
            <a:ext cx="74676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p:txBody>
          <a:bodyPr/>
          <a:lstStyle/>
          <a:p>
            <a:r>
              <a:rPr lang="en-US" smtClean="0">
                <a:latin typeface="Arial" charset="0"/>
                <a:cs typeface="Arial" charset="0"/>
              </a:rPr>
              <a:t>ABC Web Page to Specify Email Notification</a:t>
            </a:r>
          </a:p>
        </p:txBody>
      </p:sp>
      <p:sp>
        <p:nvSpPr>
          <p:cNvPr id="48130"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48131" name="Picture 2"/>
          <p:cNvPicPr>
            <a:picLocks noChangeAspect="1" noChangeArrowheads="1"/>
          </p:cNvPicPr>
          <p:nvPr/>
        </p:nvPicPr>
        <p:blipFill>
          <a:blip r:embed="rId3" cstate="print"/>
          <a:srcRect/>
          <a:stretch>
            <a:fillRect/>
          </a:stretch>
        </p:blipFill>
        <p:spPr bwMode="auto">
          <a:xfrm>
            <a:off x="914400" y="1552575"/>
            <a:ext cx="746760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p:txBody>
          <a:bodyPr/>
          <a:lstStyle/>
          <a:p>
            <a:r>
              <a:rPr lang="en-US" smtClean="0">
                <a:latin typeface="Arial" charset="0"/>
                <a:cs typeface="Arial" charset="0"/>
              </a:rPr>
              <a:t>ABC Web Page to Print Shipping Label</a:t>
            </a:r>
          </a:p>
        </p:txBody>
      </p:sp>
      <p:sp>
        <p:nvSpPr>
          <p:cNvPr id="50178"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50179" name="Picture 2"/>
          <p:cNvPicPr>
            <a:picLocks noChangeAspect="1" noChangeArrowheads="1"/>
          </p:cNvPicPr>
          <p:nvPr/>
        </p:nvPicPr>
        <p:blipFill>
          <a:blip r:embed="rId3" cstate="print"/>
          <a:srcRect/>
          <a:stretch>
            <a:fillRect/>
          </a:stretch>
        </p:blipFill>
        <p:spPr bwMode="auto">
          <a:xfrm>
            <a:off x="838200" y="1490663"/>
            <a:ext cx="746760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2"/>
          <p:cNvSpPr>
            <a:spLocks noGrp="1" noChangeArrowheads="1"/>
          </p:cNvSpPr>
          <p:nvPr>
            <p:ph type="title"/>
          </p:nvPr>
        </p:nvSpPr>
        <p:spPr/>
        <p:txBody>
          <a:bodyPr/>
          <a:lstStyle/>
          <a:p>
            <a:r>
              <a:rPr lang="en-US" smtClean="0">
                <a:latin typeface="Arial" charset="0"/>
                <a:cs typeface="Arial" charset="0"/>
              </a:rPr>
              <a:t>How Does This System Create a </a:t>
            </a:r>
            <a:br>
              <a:rPr lang="en-US" smtClean="0">
                <a:latin typeface="Arial" charset="0"/>
                <a:cs typeface="Arial" charset="0"/>
              </a:rPr>
            </a:br>
            <a:r>
              <a:rPr lang="en-US" smtClean="0">
                <a:latin typeface="Arial" charset="0"/>
                <a:cs typeface="Arial" charset="0"/>
              </a:rPr>
              <a:t>Competitive Advantage?</a:t>
            </a:r>
          </a:p>
        </p:txBody>
      </p:sp>
      <p:sp>
        <p:nvSpPr>
          <p:cNvPr id="52226"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52227" name="Content Placeholder 1"/>
          <p:cNvSpPr>
            <a:spLocks noGrp="1"/>
          </p:cNvSpPr>
          <p:nvPr>
            <p:ph idx="4294967295"/>
          </p:nvPr>
        </p:nvSpPr>
        <p:spPr>
          <a:xfrm>
            <a:off x="914400" y="1654175"/>
            <a:ext cx="7521575" cy="3146425"/>
          </a:xfrm>
        </p:spPr>
        <p:txBody>
          <a:bodyPr/>
          <a:lstStyle/>
          <a:p>
            <a:pPr marL="233363" indent="-233363"/>
            <a:r>
              <a:rPr lang="en-US" smtClean="0">
                <a:latin typeface="Arial" charset="0"/>
                <a:cs typeface="Arial" charset="0"/>
              </a:rPr>
              <a:t>Enhances existing products</a:t>
            </a:r>
          </a:p>
          <a:p>
            <a:pPr marL="233363" indent="-233363"/>
            <a:r>
              <a:rPr lang="en-US" smtClean="0">
                <a:latin typeface="Arial" charset="0"/>
                <a:cs typeface="Arial" charset="0"/>
              </a:rPr>
              <a:t>Differentiates products</a:t>
            </a:r>
          </a:p>
          <a:p>
            <a:pPr marL="233363" indent="-233363"/>
            <a:r>
              <a:rPr lang="en-US" smtClean="0">
                <a:latin typeface="Arial" charset="0"/>
                <a:cs typeface="Arial" charset="0"/>
              </a:rPr>
              <a:t>Locks in customers</a:t>
            </a:r>
          </a:p>
          <a:p>
            <a:pPr marL="233363" indent="-233363"/>
            <a:r>
              <a:rPr lang="en-US" smtClean="0">
                <a:latin typeface="Arial" charset="0"/>
                <a:cs typeface="Arial" charset="0"/>
              </a:rPr>
              <a:t>Raises barriers to market entry</a:t>
            </a:r>
          </a:p>
          <a:p>
            <a:pPr marL="233363" indent="-233363"/>
            <a:r>
              <a:rPr lang="en-US" smtClean="0">
                <a:latin typeface="Arial" charset="0"/>
                <a:cs typeface="Arial" charset="0"/>
              </a:rPr>
              <a:t>Increases profit margins by decreasing costs and decreasing errors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1"/>
          </p:nvPr>
        </p:nvSpPr>
        <p:spPr>
          <a:xfrm>
            <a:off x="822325" y="1371600"/>
            <a:ext cx="7521575" cy="3886200"/>
          </a:xfrm>
        </p:spPr>
        <p:txBody>
          <a:bodyPr/>
          <a:lstStyle/>
          <a:p>
            <a:pPr marL="171450" indent="-171450">
              <a:buFont typeface="Arial" charset="0"/>
              <a:buChar char="•"/>
            </a:pPr>
            <a:r>
              <a:rPr lang="en-US" sz="2600" dirty="0" smtClean="0">
                <a:latin typeface="Arial" charset="0"/>
                <a:cs typeface="Arial" charset="0"/>
              </a:rPr>
              <a:t>Explain how Kelly’s comments are consistent with </a:t>
            </a:r>
            <a:r>
              <a:rPr lang="en-US" sz="2600" dirty="0" err="1" smtClean="0">
                <a:latin typeface="Arial" charset="0"/>
                <a:cs typeface="Arial" charset="0"/>
              </a:rPr>
              <a:t>GearUp’s</a:t>
            </a:r>
            <a:r>
              <a:rPr lang="en-US" sz="2600" dirty="0" smtClean="0">
                <a:latin typeface="Arial" charset="0"/>
                <a:cs typeface="Arial" charset="0"/>
              </a:rPr>
              <a:t> competitive strategy. </a:t>
            </a:r>
          </a:p>
          <a:p>
            <a:pPr marL="171450" indent="-171450">
              <a:buFont typeface="Arial" charset="0"/>
              <a:buChar char="•"/>
            </a:pPr>
            <a:r>
              <a:rPr lang="en-US" sz="2600" dirty="0" smtClean="0">
                <a:latin typeface="Arial" charset="0"/>
                <a:cs typeface="Arial" charset="0"/>
              </a:rPr>
              <a:t>Explain why Lucas’ idea of adding value to justify a price increase is inconsistent with </a:t>
            </a:r>
            <a:r>
              <a:rPr lang="en-US" sz="2600" dirty="0" err="1" smtClean="0">
                <a:latin typeface="Arial" charset="0"/>
                <a:cs typeface="Arial" charset="0"/>
              </a:rPr>
              <a:t>GearUp’s</a:t>
            </a:r>
            <a:r>
              <a:rPr lang="en-US" sz="2600" dirty="0" smtClean="0">
                <a:latin typeface="Arial" charset="0"/>
                <a:cs typeface="Arial" charset="0"/>
              </a:rPr>
              <a:t> strategy. </a:t>
            </a:r>
          </a:p>
          <a:p>
            <a:pPr marL="171450" indent="-171450">
              <a:buFont typeface="Arial" charset="0"/>
              <a:buChar char="•"/>
            </a:pPr>
            <a:r>
              <a:rPr lang="en-US" sz="2600" dirty="0" smtClean="0">
                <a:latin typeface="Arial" charset="0"/>
                <a:cs typeface="Arial" charset="0"/>
              </a:rPr>
              <a:t>Explain relationship between competitive strategy and information systems requirements. </a:t>
            </a:r>
          </a:p>
          <a:p>
            <a:pPr marL="171450" indent="-171450">
              <a:buFont typeface="Arial" charset="0"/>
              <a:buChar char="•"/>
            </a:pPr>
            <a:r>
              <a:rPr lang="en-US" sz="2600" dirty="0" smtClean="0">
                <a:latin typeface="Arial" charset="0"/>
                <a:cs typeface="Arial" charset="0"/>
              </a:rPr>
              <a:t>Summarize what you learned in a statement you could make in a job interview. </a:t>
            </a:r>
          </a:p>
        </p:txBody>
      </p:sp>
      <p:sp>
        <p:nvSpPr>
          <p:cNvPr id="54274"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How Does Knowledge in This Chapter Help You?</a:t>
            </a:r>
          </a:p>
        </p:txBody>
      </p:sp>
      <p:sp>
        <p:nvSpPr>
          <p:cNvPr id="54275"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2"/>
          <p:cNvSpPr>
            <a:spLocks noGrp="1"/>
          </p:cNvSpPr>
          <p:nvPr>
            <p:ph type="title"/>
          </p:nvPr>
        </p:nvSpPr>
        <p:spPr>
          <a:xfrm>
            <a:off x="822325" y="365125"/>
            <a:ext cx="7521575" cy="1006475"/>
          </a:xfrm>
        </p:spPr>
        <p:txBody>
          <a:bodyPr/>
          <a:lstStyle/>
          <a:p>
            <a:r>
              <a:rPr lang="en-US" smtClean="0">
                <a:latin typeface="Arial" charset="0"/>
                <a:cs typeface="Arial" charset="0"/>
              </a:rPr>
              <a:t>Yikes!  Bikes! Goals	</a:t>
            </a:r>
          </a:p>
        </p:txBody>
      </p:sp>
      <p:sp>
        <p:nvSpPr>
          <p:cNvPr id="56322"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2" name="Content Placeholder 1"/>
          <p:cNvSpPr>
            <a:spLocks noGrp="1"/>
          </p:cNvSpPr>
          <p:nvPr>
            <p:ph idx="1"/>
          </p:nvPr>
        </p:nvSpPr>
        <p:spPr>
          <a:xfrm>
            <a:off x="914400" y="1524000"/>
            <a:ext cx="7521575" cy="4038600"/>
          </a:xfrm>
          <a:solidFill>
            <a:schemeClr val="bg1"/>
          </a:solidFill>
        </p:spPr>
        <p:txBody>
          <a:bodyPr/>
          <a:lstStyle/>
          <a:p>
            <a:pPr marL="233363" indent="-233363">
              <a:defRPr/>
            </a:pPr>
            <a:r>
              <a:rPr lang="en-US" sz="2400" dirty="0"/>
              <a:t>You are the operations manager for Yikes! Bikes, a manufacturer of high-end mountain bicycles.</a:t>
            </a:r>
          </a:p>
          <a:p>
            <a:pPr marL="233363" indent="-233363">
              <a:defRPr/>
            </a:pPr>
            <a:r>
              <a:rPr lang="en-US" sz="2400" dirty="0"/>
              <a:t>New owners plan to pursue lowest-cost vendor strategy by importing low-cost, lower quality </a:t>
            </a:r>
            <a:r>
              <a:rPr lang="en-US" sz="2400" dirty="0" smtClean="0"/>
              <a:t>bikes</a:t>
            </a:r>
          </a:p>
          <a:p>
            <a:pPr marL="233363" indent="-233363">
              <a:defRPr/>
            </a:pPr>
            <a:r>
              <a:rPr lang="en-US" sz="2400" dirty="0" smtClean="0"/>
              <a:t>New owners are not </a:t>
            </a:r>
            <a:r>
              <a:rPr lang="en-US" sz="2400" dirty="0"/>
              <a:t>being honest with employees about cutting jobs</a:t>
            </a:r>
          </a:p>
          <a:p>
            <a:pPr marL="233363" indent="-233363">
              <a:defRPr/>
            </a:pPr>
            <a:r>
              <a:rPr lang="en-US" sz="2400" dirty="0"/>
              <a:t>Say you might be promoted to new general manager. Should you trust them?</a:t>
            </a:r>
          </a:p>
          <a:p>
            <a:pPr marL="0" indent="0">
              <a:buFont typeface="Arial" pitchFamily="34" charset="0"/>
              <a:buNone/>
              <a:defRPr/>
            </a:pPr>
            <a:r>
              <a:rPr lang="en-US" sz="2400" b="1" dirty="0"/>
              <a:t>Q:  Are owners actions illegal? Unethical</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a:xfrm>
            <a:off x="822325" y="365125"/>
            <a:ext cx="7521575" cy="1006475"/>
          </a:xfrm>
        </p:spPr>
        <p:txBody>
          <a:bodyPr/>
          <a:lstStyle/>
          <a:p>
            <a:r>
              <a:rPr lang="en-US" smtClean="0">
                <a:latin typeface="Arial" charset="0"/>
                <a:cs typeface="Arial" charset="0"/>
              </a:rPr>
              <a:t>Guide: Your Personal Competitive Advantage (cont’d</a:t>
            </a:r>
          </a:p>
        </p:txBody>
      </p:sp>
      <p:sp>
        <p:nvSpPr>
          <p:cNvPr id="58370"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5" name="Content Placeholder 4"/>
          <p:cNvSpPr>
            <a:spLocks noGrp="1"/>
          </p:cNvSpPr>
          <p:nvPr>
            <p:ph idx="1"/>
          </p:nvPr>
        </p:nvSpPr>
        <p:spPr/>
        <p:txBody>
          <a:bodyPr/>
          <a:lstStyle/>
          <a:p>
            <a:pPr marL="233363" indent="-233363">
              <a:defRPr/>
            </a:pPr>
            <a:r>
              <a:rPr lang="en-US" dirty="0" smtClean="0"/>
              <a:t>Who </a:t>
            </a:r>
            <a:r>
              <a:rPr lang="en-US" dirty="0"/>
              <a:t>will be your competitors when you seek a job after graduating from college?</a:t>
            </a:r>
          </a:p>
          <a:p>
            <a:pPr marL="292100" indent="-292100">
              <a:defRPr/>
            </a:pPr>
            <a:r>
              <a:rPr lang="en-US" dirty="0"/>
              <a:t>What will be your competitive advantage in the job market? </a:t>
            </a:r>
          </a:p>
          <a:p>
            <a:pPr marL="292100" indent="-292100">
              <a:defRPr/>
            </a:pPr>
            <a:r>
              <a:rPr lang="en-US" dirty="0"/>
              <a:t>What can you do before you graduate to develop your competitive advantage</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2"/>
          <p:cNvSpPr>
            <a:spLocks noGrp="1"/>
          </p:cNvSpPr>
          <p:nvPr>
            <p:ph type="title"/>
          </p:nvPr>
        </p:nvSpPr>
        <p:spPr>
          <a:xfrm>
            <a:off x="822325" y="365125"/>
            <a:ext cx="7521575" cy="1006475"/>
          </a:xfrm>
        </p:spPr>
        <p:txBody>
          <a:bodyPr/>
          <a:lstStyle/>
          <a:p>
            <a:r>
              <a:rPr lang="en-US" smtClean="0">
                <a:latin typeface="Arial" charset="0"/>
                <a:cs typeface="Arial" charset="0"/>
              </a:rPr>
              <a:t>Scenario Highlights Need To:	</a:t>
            </a:r>
          </a:p>
        </p:txBody>
      </p:sp>
      <p:sp>
        <p:nvSpPr>
          <p:cNvPr id="10242"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10243" name="Content Placeholder 3"/>
          <p:cNvSpPr>
            <a:spLocks noGrp="1"/>
          </p:cNvSpPr>
          <p:nvPr>
            <p:ph idx="1"/>
          </p:nvPr>
        </p:nvSpPr>
        <p:spPr/>
        <p:txBody>
          <a:bodyPr/>
          <a:lstStyle/>
          <a:p>
            <a:pPr marL="228600" indent="-228600">
              <a:buFont typeface="Arial" charset="0"/>
              <a:buChar char="•"/>
            </a:pPr>
            <a:r>
              <a:rPr lang="en-US" smtClean="0">
                <a:latin typeface="Arial" charset="0"/>
                <a:cs typeface="Arial" charset="0"/>
              </a:rPr>
              <a:t>Practice using Porter’s Five Forces model.</a:t>
            </a:r>
          </a:p>
          <a:p>
            <a:pPr marL="228600" indent="-228600">
              <a:buFont typeface="Arial" charset="0"/>
              <a:buChar char="•"/>
            </a:pPr>
            <a:r>
              <a:rPr lang="en-US" smtClean="0">
                <a:latin typeface="Arial" charset="0"/>
                <a:cs typeface="Arial" charset="0"/>
              </a:rPr>
              <a:t>Understand application of competitive strategy.</a:t>
            </a:r>
          </a:p>
          <a:p>
            <a:pPr marL="228600" indent="-228600">
              <a:buFont typeface="Arial" charset="0"/>
              <a:buChar char="•"/>
            </a:pPr>
            <a:r>
              <a:rPr lang="en-US" smtClean="0">
                <a:latin typeface="Arial" charset="0"/>
                <a:cs typeface="Arial" charset="0"/>
              </a:rPr>
              <a:t>Consider risks of changes in operations to competitive strategy.</a:t>
            </a:r>
          </a:p>
          <a:p>
            <a:pPr marL="228600" indent="-228600">
              <a:buFont typeface="Arial" charset="0"/>
              <a:buChar char="•"/>
            </a:pPr>
            <a:r>
              <a:rPr lang="en-US" smtClean="0">
                <a:latin typeface="Arial" charset="0"/>
                <a:cs typeface="Arial" charset="0"/>
              </a:rPr>
              <a:t>Understand how information and IS can help inform a decision.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5"/>
          <p:cNvGrpSpPr>
            <a:grpSpLocks/>
          </p:cNvGrpSpPr>
          <p:nvPr/>
        </p:nvGrpSpPr>
        <p:grpSpPr bwMode="auto">
          <a:xfrm>
            <a:off x="762000" y="1600200"/>
            <a:ext cx="7543800" cy="4073525"/>
            <a:chOff x="762000" y="1600200"/>
            <a:chExt cx="7543799" cy="4525963"/>
          </a:xfrm>
        </p:grpSpPr>
        <p:sp>
          <p:nvSpPr>
            <p:cNvPr id="8" name="Freeform 7"/>
            <p:cNvSpPr/>
            <p:nvPr/>
          </p:nvSpPr>
          <p:spPr>
            <a:xfrm>
              <a:off x="3478213" y="1854190"/>
              <a:ext cx="4827586" cy="4063842"/>
            </a:xfrm>
            <a:custGeom>
              <a:avLst/>
              <a:gdLst>
                <a:gd name="connsiteX0" fmla="*/ 603474 w 3620770"/>
                <a:gd name="connsiteY0" fmla="*/ 0 h 4828032"/>
                <a:gd name="connsiteX1" fmla="*/ 3017296 w 3620770"/>
                <a:gd name="connsiteY1" fmla="*/ 0 h 4828032"/>
                <a:gd name="connsiteX2" fmla="*/ 3444016 w 3620770"/>
                <a:gd name="connsiteY2" fmla="*/ 176754 h 4828032"/>
                <a:gd name="connsiteX3" fmla="*/ 3620769 w 3620770"/>
                <a:gd name="connsiteY3" fmla="*/ 603475 h 4828032"/>
                <a:gd name="connsiteX4" fmla="*/ 3620770 w 3620770"/>
                <a:gd name="connsiteY4" fmla="*/ 4828032 h 4828032"/>
                <a:gd name="connsiteX5" fmla="*/ 3620770 w 3620770"/>
                <a:gd name="connsiteY5" fmla="*/ 4828032 h 4828032"/>
                <a:gd name="connsiteX6" fmla="*/ 3620770 w 3620770"/>
                <a:gd name="connsiteY6" fmla="*/ 4828032 h 4828032"/>
                <a:gd name="connsiteX7" fmla="*/ 0 w 3620770"/>
                <a:gd name="connsiteY7" fmla="*/ 4828032 h 4828032"/>
                <a:gd name="connsiteX8" fmla="*/ 0 w 3620770"/>
                <a:gd name="connsiteY8" fmla="*/ 4828032 h 4828032"/>
                <a:gd name="connsiteX9" fmla="*/ 0 w 3620770"/>
                <a:gd name="connsiteY9" fmla="*/ 4828032 h 4828032"/>
                <a:gd name="connsiteX10" fmla="*/ 0 w 3620770"/>
                <a:gd name="connsiteY10" fmla="*/ 603474 h 4828032"/>
                <a:gd name="connsiteX11" fmla="*/ 176754 w 3620770"/>
                <a:gd name="connsiteY11" fmla="*/ 176754 h 4828032"/>
                <a:gd name="connsiteX12" fmla="*/ 603475 w 3620770"/>
                <a:gd name="connsiteY12" fmla="*/ 1 h 4828032"/>
                <a:gd name="connsiteX13" fmla="*/ 603474 w 3620770"/>
                <a:gd name="connsiteY13" fmla="*/ 0 h 48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0770" h="4828032">
                  <a:moveTo>
                    <a:pt x="3620770" y="804689"/>
                  </a:moveTo>
                  <a:lnTo>
                    <a:pt x="3620770" y="4023343"/>
                  </a:lnTo>
                  <a:cubicBezTo>
                    <a:pt x="3620770" y="4236759"/>
                    <a:pt x="3573088" y="4441435"/>
                    <a:pt x="3488214" y="4592343"/>
                  </a:cubicBezTo>
                  <a:cubicBezTo>
                    <a:pt x="3403339" y="4743251"/>
                    <a:pt x="3288225" y="4828030"/>
                    <a:pt x="3168195" y="4828030"/>
                  </a:cubicBezTo>
                  <a:cubicBezTo>
                    <a:pt x="2112130" y="4828030"/>
                    <a:pt x="1056065" y="4828031"/>
                    <a:pt x="0" y="4828031"/>
                  </a:cubicBezTo>
                  <a:lnTo>
                    <a:pt x="0" y="4828031"/>
                  </a:lnTo>
                  <a:lnTo>
                    <a:pt x="0" y="4828031"/>
                  </a:lnTo>
                  <a:lnTo>
                    <a:pt x="0" y="1"/>
                  </a:lnTo>
                  <a:lnTo>
                    <a:pt x="0" y="1"/>
                  </a:lnTo>
                  <a:lnTo>
                    <a:pt x="0" y="1"/>
                  </a:lnTo>
                  <a:lnTo>
                    <a:pt x="3168196" y="1"/>
                  </a:lnTo>
                  <a:cubicBezTo>
                    <a:pt x="3288226" y="1"/>
                    <a:pt x="3403340" y="84781"/>
                    <a:pt x="3488214" y="235689"/>
                  </a:cubicBezTo>
                  <a:cubicBezTo>
                    <a:pt x="3573088" y="386598"/>
                    <a:pt x="3620769" y="591274"/>
                    <a:pt x="3620769" y="804690"/>
                  </a:cubicBezTo>
                  <a:lnTo>
                    <a:pt x="3620770" y="804689"/>
                  </a:lnTo>
                  <a:close/>
                </a:path>
              </a:pathLst>
            </a:custGeom>
            <a:solidFill>
              <a:schemeClr val="bg1"/>
            </a:solidFill>
            <a:ln>
              <a:solidFill>
                <a:schemeClr val="accent1">
                  <a:alpha val="90000"/>
                </a:schemeClr>
              </a:solidFill>
            </a:ln>
          </p:spPr>
          <p:style>
            <a:lnRef idx="2">
              <a:schemeClr val="accent1">
                <a:alpha val="90000"/>
                <a:tint val="40000"/>
                <a:hueOff val="0"/>
                <a:satOff val="0"/>
                <a:lumOff val="0"/>
                <a:alphaOff val="0"/>
              </a:schemeClr>
            </a:lnRef>
            <a:fillRef idx="1003">
              <a:schemeClr val="lt2"/>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18111" tIns="235805" rIns="294860" bIns="235807" spcCol="1270" anchor="ctr"/>
            <a:lstStyle/>
            <a:p>
              <a:pPr marL="285750" lvl="1" indent="-285750" defTabSz="1377950">
                <a:lnSpc>
                  <a:spcPct val="90000"/>
                </a:lnSpc>
                <a:spcAft>
                  <a:spcPct val="15000"/>
                </a:spcAft>
                <a:buFontTx/>
                <a:buChar char="••"/>
                <a:defRPr/>
              </a:pPr>
              <a:r>
                <a:rPr lang="en-US" sz="3100" dirty="0">
                  <a:solidFill>
                    <a:schemeClr val="tx1"/>
                  </a:solidFill>
                  <a:latin typeface="Arial" pitchFamily="34" charset="0"/>
                  <a:cs typeface="Arial" pitchFamily="34" charset="0"/>
                </a:rPr>
                <a:t>Switching costs?</a:t>
              </a:r>
            </a:p>
            <a:p>
              <a:pPr marL="285750" lvl="1" indent="-285750" defTabSz="1377950">
                <a:lnSpc>
                  <a:spcPct val="90000"/>
                </a:lnSpc>
                <a:spcAft>
                  <a:spcPct val="15000"/>
                </a:spcAft>
                <a:buFontTx/>
                <a:buChar char="••"/>
                <a:defRPr/>
              </a:pPr>
              <a:r>
                <a:rPr lang="en-US" sz="3100" dirty="0">
                  <a:solidFill>
                    <a:schemeClr val="tx1"/>
                  </a:solidFill>
                  <a:latin typeface="Arial" pitchFamily="34" charset="0"/>
                  <a:cs typeface="Arial" pitchFamily="34" charset="0"/>
                </a:rPr>
                <a:t>Differentiating products?</a:t>
              </a:r>
            </a:p>
            <a:p>
              <a:pPr marL="285750" lvl="1" indent="-285750" defTabSz="1377950">
                <a:lnSpc>
                  <a:spcPct val="90000"/>
                </a:lnSpc>
                <a:spcAft>
                  <a:spcPct val="15000"/>
                </a:spcAft>
                <a:buFontTx/>
                <a:buChar char="••"/>
                <a:defRPr/>
              </a:pPr>
              <a:r>
                <a:rPr lang="en-US" sz="3100" dirty="0">
                  <a:solidFill>
                    <a:schemeClr val="tx1"/>
                  </a:solidFill>
                  <a:latin typeface="Arial" pitchFamily="34" charset="0"/>
                  <a:cs typeface="Arial" pitchFamily="34" charset="0"/>
                </a:rPr>
                <a:t>Creating barriers?</a:t>
              </a:r>
            </a:p>
            <a:p>
              <a:pPr marL="285750" lvl="1" indent="-285750" defTabSz="1377950">
                <a:lnSpc>
                  <a:spcPct val="90000"/>
                </a:lnSpc>
                <a:spcAft>
                  <a:spcPct val="15000"/>
                </a:spcAft>
                <a:buFontTx/>
                <a:buChar char="••"/>
                <a:defRPr/>
              </a:pPr>
              <a:r>
                <a:rPr lang="en-US" sz="3100" dirty="0">
                  <a:solidFill>
                    <a:schemeClr val="tx1"/>
                  </a:solidFill>
                  <a:latin typeface="Arial" pitchFamily="34" charset="0"/>
                  <a:cs typeface="Arial" pitchFamily="34" charset="0"/>
                </a:rPr>
                <a:t>Establishing alliances?</a:t>
              </a:r>
            </a:p>
            <a:p>
              <a:pPr marL="285750" lvl="1" indent="-285750" defTabSz="1377950">
                <a:lnSpc>
                  <a:spcPct val="90000"/>
                </a:lnSpc>
                <a:spcAft>
                  <a:spcPct val="15000"/>
                </a:spcAft>
                <a:buFontTx/>
                <a:buChar char="••"/>
                <a:defRPr/>
              </a:pPr>
              <a:r>
                <a:rPr lang="en-US" sz="3100" dirty="0">
                  <a:solidFill>
                    <a:schemeClr val="tx1"/>
                  </a:solidFill>
                  <a:latin typeface="Arial" pitchFamily="34" charset="0"/>
                  <a:cs typeface="Arial" pitchFamily="34" charset="0"/>
                </a:rPr>
                <a:t>Reducing costs, increasing revenues?</a:t>
              </a:r>
            </a:p>
          </p:txBody>
        </p:sp>
        <p:sp>
          <p:nvSpPr>
            <p:cNvPr id="9" name="Freeform 8"/>
            <p:cNvSpPr/>
            <p:nvPr/>
          </p:nvSpPr>
          <p:spPr>
            <a:xfrm>
              <a:off x="762000" y="1600200"/>
              <a:ext cx="2716213" cy="4525963"/>
            </a:xfrm>
            <a:custGeom>
              <a:avLst/>
              <a:gdLst>
                <a:gd name="connsiteX0" fmla="*/ 0 w 2715768"/>
                <a:gd name="connsiteY0" fmla="*/ 452637 h 4525963"/>
                <a:gd name="connsiteX1" fmla="*/ 132575 w 2715768"/>
                <a:gd name="connsiteY1" fmla="*/ 132574 h 4525963"/>
                <a:gd name="connsiteX2" fmla="*/ 452638 w 2715768"/>
                <a:gd name="connsiteY2" fmla="*/ 0 h 4525963"/>
                <a:gd name="connsiteX3" fmla="*/ 2263131 w 2715768"/>
                <a:gd name="connsiteY3" fmla="*/ 0 h 4525963"/>
                <a:gd name="connsiteX4" fmla="*/ 2583194 w 2715768"/>
                <a:gd name="connsiteY4" fmla="*/ 132575 h 4525963"/>
                <a:gd name="connsiteX5" fmla="*/ 2715768 w 2715768"/>
                <a:gd name="connsiteY5" fmla="*/ 452638 h 4525963"/>
                <a:gd name="connsiteX6" fmla="*/ 2715768 w 2715768"/>
                <a:gd name="connsiteY6" fmla="*/ 4073326 h 4525963"/>
                <a:gd name="connsiteX7" fmla="*/ 2583194 w 2715768"/>
                <a:gd name="connsiteY7" fmla="*/ 4393389 h 4525963"/>
                <a:gd name="connsiteX8" fmla="*/ 2263131 w 2715768"/>
                <a:gd name="connsiteY8" fmla="*/ 4525963 h 4525963"/>
                <a:gd name="connsiteX9" fmla="*/ 452637 w 2715768"/>
                <a:gd name="connsiteY9" fmla="*/ 4525963 h 4525963"/>
                <a:gd name="connsiteX10" fmla="*/ 132574 w 2715768"/>
                <a:gd name="connsiteY10" fmla="*/ 4393388 h 4525963"/>
                <a:gd name="connsiteX11" fmla="*/ 0 w 2715768"/>
                <a:gd name="connsiteY11" fmla="*/ 4073325 h 4525963"/>
                <a:gd name="connsiteX12" fmla="*/ 0 w 2715768"/>
                <a:gd name="connsiteY12" fmla="*/ 452637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5768" h="4525963">
                  <a:moveTo>
                    <a:pt x="0" y="452637"/>
                  </a:moveTo>
                  <a:cubicBezTo>
                    <a:pt x="0" y="332590"/>
                    <a:pt x="47689" y="217460"/>
                    <a:pt x="132575" y="132574"/>
                  </a:cubicBezTo>
                  <a:cubicBezTo>
                    <a:pt x="217461" y="47688"/>
                    <a:pt x="332591" y="0"/>
                    <a:pt x="452638" y="0"/>
                  </a:cubicBezTo>
                  <a:lnTo>
                    <a:pt x="2263131" y="0"/>
                  </a:lnTo>
                  <a:cubicBezTo>
                    <a:pt x="2383178" y="0"/>
                    <a:pt x="2498308" y="47689"/>
                    <a:pt x="2583194" y="132575"/>
                  </a:cubicBezTo>
                  <a:cubicBezTo>
                    <a:pt x="2668080" y="217461"/>
                    <a:pt x="2715768" y="332591"/>
                    <a:pt x="2715768" y="452638"/>
                  </a:cubicBezTo>
                  <a:lnTo>
                    <a:pt x="2715768" y="4073326"/>
                  </a:lnTo>
                  <a:cubicBezTo>
                    <a:pt x="2715768" y="4193373"/>
                    <a:pt x="2668080" y="4308503"/>
                    <a:pt x="2583194" y="4393389"/>
                  </a:cubicBezTo>
                  <a:cubicBezTo>
                    <a:pt x="2498308" y="4478275"/>
                    <a:pt x="2383178" y="4525963"/>
                    <a:pt x="2263131" y="4525963"/>
                  </a:cubicBezTo>
                  <a:lnTo>
                    <a:pt x="452637" y="4525963"/>
                  </a:lnTo>
                  <a:cubicBezTo>
                    <a:pt x="332590" y="4525963"/>
                    <a:pt x="217460" y="4478274"/>
                    <a:pt x="132574" y="4393388"/>
                  </a:cubicBezTo>
                  <a:cubicBezTo>
                    <a:pt x="47688" y="4308502"/>
                    <a:pt x="0" y="4193372"/>
                    <a:pt x="0" y="4073325"/>
                  </a:cubicBezTo>
                  <a:lnTo>
                    <a:pt x="0" y="452637"/>
                  </a:lnTo>
                  <a:close/>
                </a:path>
              </a:pathLst>
            </a:cu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7353" tIns="204963" rIns="277353" bIns="204963" spcCol="1270" anchor="ctr"/>
            <a:lstStyle/>
            <a:p>
              <a:pPr algn="ctr">
                <a:defRPr/>
              </a:pPr>
              <a:r>
                <a:rPr lang="en-US" sz="3000" b="1" dirty="0">
                  <a:latin typeface="Arial" pitchFamily="34" charset="0"/>
                  <a:cs typeface="Arial" pitchFamily="34" charset="0"/>
                </a:rPr>
                <a:t>How do these elements of</a:t>
              </a:r>
            </a:p>
            <a:p>
              <a:pPr algn="ctr">
                <a:defRPr/>
              </a:pPr>
              <a:r>
                <a:rPr lang="en-US" sz="3000" b="1" dirty="0">
                  <a:latin typeface="Arial" pitchFamily="34" charset="0"/>
                  <a:cs typeface="Arial" pitchFamily="34" charset="0"/>
                </a:rPr>
                <a:t>competitive advantage apply to you personally?</a:t>
              </a:r>
            </a:p>
          </p:txBody>
        </p:sp>
      </p:grpSp>
      <p:sp>
        <p:nvSpPr>
          <p:cNvPr id="60418" name="Title 3"/>
          <p:cNvSpPr>
            <a:spLocks noGrp="1"/>
          </p:cNvSpPr>
          <p:nvPr>
            <p:ph type="title"/>
          </p:nvPr>
        </p:nvSpPr>
        <p:spPr/>
        <p:txBody>
          <a:bodyPr/>
          <a:lstStyle/>
          <a:p>
            <a:r>
              <a:rPr lang="en-US" smtClean="0">
                <a:latin typeface="Arial" charset="0"/>
                <a:cs typeface="Arial" charset="0"/>
              </a:rPr>
              <a:t>Guide: Your Personal Competitive Advantage (cont’d)</a:t>
            </a:r>
          </a:p>
        </p:txBody>
      </p:sp>
      <p:sp>
        <p:nvSpPr>
          <p:cNvPr id="60419"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cs typeface="Arial" charset="0"/>
              </a:rPr>
              <a:t>Active Review</a:t>
            </a:r>
            <a:endParaRPr lang="en-US" dirty="0"/>
          </a:p>
        </p:txBody>
      </p:sp>
      <p:sp>
        <p:nvSpPr>
          <p:cNvPr id="3" name="Content Placeholder 2"/>
          <p:cNvSpPr>
            <a:spLocks noGrp="1"/>
          </p:cNvSpPr>
          <p:nvPr>
            <p:ph idx="1"/>
          </p:nvPr>
        </p:nvSpPr>
        <p:spPr/>
        <p:txBody>
          <a:bodyPr>
            <a:normAutofit fontScale="77500" lnSpcReduction="20000"/>
          </a:bodyPr>
          <a:lstStyle/>
          <a:p>
            <a:pPr marL="569913" indent="-569913">
              <a:buNone/>
              <a:defRPr/>
            </a:pPr>
            <a:r>
              <a:rPr lang="en-US" dirty="0" smtClean="0"/>
              <a:t>Q1: How does organizational strategy determine information systems requirements?</a:t>
            </a:r>
          </a:p>
          <a:p>
            <a:pPr marL="465138" indent="-465138">
              <a:buNone/>
              <a:defRPr/>
            </a:pPr>
            <a:r>
              <a:rPr lang="en-US" dirty="0" smtClean="0"/>
              <a:t>Q2: What five forces determine industry structure?</a:t>
            </a:r>
          </a:p>
          <a:p>
            <a:pPr marL="465138" indent="-465138">
              <a:buNone/>
              <a:defRPr/>
            </a:pPr>
            <a:r>
              <a:rPr lang="en-US" dirty="0" smtClean="0"/>
              <a:t>Q3: What is competitive strategy?</a:t>
            </a:r>
          </a:p>
          <a:p>
            <a:pPr marL="465138" indent="-465138">
              <a:buNone/>
              <a:defRPr/>
            </a:pPr>
            <a:r>
              <a:rPr lang="en-US" dirty="0" smtClean="0"/>
              <a:t>Q4: How does competitive strategy determine value chain structure?</a:t>
            </a:r>
          </a:p>
          <a:p>
            <a:pPr marL="569913" indent="-569913">
              <a:buNone/>
              <a:defRPr/>
            </a:pPr>
            <a:r>
              <a:rPr lang="en-US" dirty="0" smtClean="0"/>
              <a:t>Q5: How do value chains determine business processes and information systems?</a:t>
            </a:r>
          </a:p>
          <a:p>
            <a:pPr marL="517525" indent="-517525">
              <a:buNone/>
              <a:defRPr/>
            </a:pPr>
            <a:r>
              <a:rPr lang="en-US" dirty="0" smtClean="0"/>
              <a:t>Q6: How do information systems provide competitive advantages?</a:t>
            </a:r>
          </a:p>
          <a:p>
            <a:endParaRPr lang="en-US" dirty="0"/>
          </a:p>
        </p:txBody>
      </p:sp>
      <p:sp>
        <p:nvSpPr>
          <p:cNvPr id="4" name="Footer Placeholder 3"/>
          <p:cNvSpPr>
            <a:spLocks noGrp="1"/>
          </p:cNvSpPr>
          <p:nvPr>
            <p:ph type="ftr" sz="quarter" idx="10"/>
          </p:nvPr>
        </p:nvSpPr>
        <p:spPr/>
        <p:txBody>
          <a:bodyPr/>
          <a:lstStyle/>
          <a:p>
            <a:pPr>
              <a:defRPr/>
            </a:pPr>
            <a:r>
              <a:rPr lang="en-US" smtClean="0"/>
              <a:t>Copyright  2014 Pearson Education, Inc. for Prentice Hall</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a:xfrm>
            <a:off x="822325" y="365125"/>
            <a:ext cx="7521575" cy="1006475"/>
          </a:xfrm>
        </p:spPr>
        <p:txBody>
          <a:bodyPr/>
          <a:lstStyle/>
          <a:p>
            <a:r>
              <a:rPr lang="en-US" smtClean="0">
                <a:latin typeface="Arial" charset="0"/>
                <a:cs typeface="Arial" charset="0"/>
              </a:rPr>
              <a:t>BOSU Case Study</a:t>
            </a:r>
          </a:p>
        </p:txBody>
      </p:sp>
      <p:sp>
        <p:nvSpPr>
          <p:cNvPr id="63490"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63491" name="Content Placeholder 1"/>
          <p:cNvSpPr>
            <a:spLocks noGrp="1"/>
          </p:cNvSpPr>
          <p:nvPr>
            <p:ph idx="1"/>
          </p:nvPr>
        </p:nvSpPr>
        <p:spPr>
          <a:xfrm>
            <a:off x="822325" y="1371600"/>
            <a:ext cx="7521575" cy="3810000"/>
          </a:xfrm>
        </p:spPr>
        <p:txBody>
          <a:bodyPr/>
          <a:lstStyle/>
          <a:p>
            <a:pPr marL="292100" indent="-292100">
              <a:buFont typeface="Arial" charset="0"/>
              <a:buChar char="•"/>
            </a:pPr>
            <a:r>
              <a:rPr lang="en-US" dirty="0" smtClean="0">
                <a:latin typeface="Arial" charset="0"/>
                <a:cs typeface="Arial" charset="0"/>
              </a:rPr>
              <a:t>Analyze the five competitive forces for </a:t>
            </a:r>
            <a:r>
              <a:rPr lang="en-US" dirty="0" err="1" smtClean="0">
                <a:latin typeface="Arial" charset="0"/>
                <a:cs typeface="Arial" charset="0"/>
              </a:rPr>
              <a:t>Bosu’s</a:t>
            </a:r>
            <a:r>
              <a:rPr lang="en-US" dirty="0" smtClean="0">
                <a:latin typeface="Arial" charset="0"/>
                <a:cs typeface="Arial" charset="0"/>
              </a:rPr>
              <a:t> market.</a:t>
            </a:r>
          </a:p>
          <a:p>
            <a:pPr marL="292100" indent="-292100">
              <a:buFont typeface="Arial" charset="0"/>
              <a:buChar char="•"/>
            </a:pPr>
            <a:r>
              <a:rPr lang="en-US" dirty="0" smtClean="0">
                <a:latin typeface="Arial" charset="0"/>
                <a:cs typeface="Arial" charset="0"/>
              </a:rPr>
              <a:t>Visit </a:t>
            </a:r>
            <a:r>
              <a:rPr lang="en-US" u="sng" dirty="0" smtClean="0">
                <a:latin typeface="Arial" charset="0"/>
                <a:cs typeface="Arial" charset="0"/>
                <a:hlinkClick r:id="rId3"/>
              </a:rPr>
              <a:t>www.bosu.com</a:t>
            </a:r>
            <a:r>
              <a:rPr lang="en-US" dirty="0" smtClean="0">
                <a:latin typeface="Arial" charset="0"/>
                <a:cs typeface="Arial" charset="0"/>
              </a:rPr>
              <a:t>.  What appears to be </a:t>
            </a:r>
            <a:r>
              <a:rPr lang="en-US" dirty="0" err="1" smtClean="0">
                <a:latin typeface="Arial" charset="0"/>
                <a:cs typeface="Arial" charset="0"/>
              </a:rPr>
              <a:t>Bosu’s</a:t>
            </a:r>
            <a:r>
              <a:rPr lang="en-US" dirty="0" smtClean="0">
                <a:latin typeface="Arial" charset="0"/>
                <a:cs typeface="Arial" charset="0"/>
              </a:rPr>
              <a:t> competitive strategy?</a:t>
            </a:r>
          </a:p>
          <a:p>
            <a:pPr marL="292100" indent="-292100">
              <a:buFont typeface="Arial" charset="0"/>
              <a:buChar char="•"/>
            </a:pPr>
            <a:r>
              <a:rPr lang="en-US" dirty="0" smtClean="0">
                <a:latin typeface="Arial" charset="0"/>
                <a:cs typeface="Arial" charset="0"/>
              </a:rPr>
              <a:t>Explain </a:t>
            </a:r>
            <a:r>
              <a:rPr lang="en-US" dirty="0" err="1" smtClean="0">
                <a:latin typeface="Arial" charset="0"/>
                <a:cs typeface="Arial" charset="0"/>
              </a:rPr>
              <a:t>Bosu’s</a:t>
            </a:r>
            <a:r>
              <a:rPr lang="en-US" dirty="0" smtClean="0">
                <a:latin typeface="Arial" charset="0"/>
                <a:cs typeface="Arial" charset="0"/>
              </a:rPr>
              <a:t> five primary value chain activities.</a:t>
            </a:r>
          </a:p>
          <a:p>
            <a:pPr marL="292100" indent="-292100">
              <a:buFont typeface="Arial" charset="0"/>
              <a:buChar char="•"/>
            </a:pPr>
            <a:r>
              <a:rPr lang="en-US" dirty="0" smtClean="0">
                <a:latin typeface="Arial" charset="0"/>
                <a:cs typeface="Arial" charset="0"/>
              </a:rPr>
              <a:t>What information systems can </a:t>
            </a:r>
            <a:r>
              <a:rPr lang="en-US" dirty="0" err="1" smtClean="0">
                <a:latin typeface="Arial" charset="0"/>
                <a:cs typeface="Arial" charset="0"/>
              </a:rPr>
              <a:t>Bosu</a:t>
            </a:r>
            <a:r>
              <a:rPr lang="en-US" dirty="0" smtClean="0">
                <a:latin typeface="Arial" charset="0"/>
                <a:cs typeface="Arial" charset="0"/>
              </a:rPr>
              <a:t> create to enhance or differentiate its product?</a:t>
            </a:r>
          </a:p>
        </p:txBody>
      </p:sp>
      <p:sp>
        <p:nvSpPr>
          <p:cNvPr id="13" name="Freeform 12"/>
          <p:cNvSpPr/>
          <p:nvPr/>
        </p:nvSpPr>
        <p:spPr>
          <a:xfrm>
            <a:off x="609600" y="5716588"/>
            <a:ext cx="5410200" cy="260350"/>
          </a:xfrm>
          <a:custGeom>
            <a:avLst/>
            <a:gdLst>
              <a:gd name="connsiteX0" fmla="*/ 0 w 5410199"/>
              <a:gd name="connsiteY0" fmla="*/ 0 h 231840"/>
              <a:gd name="connsiteX1" fmla="*/ 5410199 w 5410199"/>
              <a:gd name="connsiteY1" fmla="*/ 0 h 231840"/>
              <a:gd name="connsiteX2" fmla="*/ 5410199 w 5410199"/>
              <a:gd name="connsiteY2" fmla="*/ 231840 h 231840"/>
              <a:gd name="connsiteX3" fmla="*/ 0 w 5410199"/>
              <a:gd name="connsiteY3" fmla="*/ 231840 h 231840"/>
              <a:gd name="connsiteX4" fmla="*/ 0 w 5410199"/>
              <a:gd name="connsiteY4" fmla="*/ 0 h 23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199" h="231840">
                <a:moveTo>
                  <a:pt x="0" y="0"/>
                </a:moveTo>
                <a:lnTo>
                  <a:pt x="5410199" y="0"/>
                </a:lnTo>
                <a:lnTo>
                  <a:pt x="5410199" y="231840"/>
                </a:lnTo>
                <a:lnTo>
                  <a:pt x="0" y="231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1774" tIns="17780" rIns="99568" bIns="17780" spcCol="1270"/>
          <a:lstStyle/>
          <a:p>
            <a:pPr marL="57150" lvl="1" indent="-57150" defTabSz="488950">
              <a:lnSpc>
                <a:spcPct val="90000"/>
              </a:lnSpc>
              <a:spcAft>
                <a:spcPct val="20000"/>
              </a:spcAft>
              <a:buFontTx/>
              <a:buChar char="••"/>
              <a:defRPr/>
            </a:pPr>
            <a:endParaRPr lang="en-US" sz="11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2"/>
          <p:cNvSpPr>
            <a:spLocks noGrp="1"/>
          </p:cNvSpPr>
          <p:nvPr>
            <p:ph type="title"/>
          </p:nvPr>
        </p:nvSpPr>
        <p:spPr>
          <a:xfrm>
            <a:off x="822325" y="365125"/>
            <a:ext cx="7521575" cy="1006475"/>
          </a:xfrm>
        </p:spPr>
        <p:txBody>
          <a:bodyPr/>
          <a:lstStyle/>
          <a:p>
            <a:r>
              <a:rPr lang="en-US" smtClean="0">
                <a:latin typeface="Arial" charset="0"/>
                <a:cs typeface="Arial" charset="0"/>
              </a:rPr>
              <a:t>BOSU Case Study</a:t>
            </a:r>
          </a:p>
        </p:txBody>
      </p:sp>
      <p:sp>
        <p:nvSpPr>
          <p:cNvPr id="65538"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65539" name="Content Placeholder 1"/>
          <p:cNvSpPr>
            <a:spLocks noGrp="1"/>
          </p:cNvSpPr>
          <p:nvPr>
            <p:ph idx="1"/>
          </p:nvPr>
        </p:nvSpPr>
        <p:spPr/>
        <p:txBody>
          <a:bodyPr/>
          <a:lstStyle/>
          <a:p>
            <a:pPr marL="182563" indent="-182563">
              <a:buFont typeface="Arial" charset="0"/>
              <a:buChar char="•"/>
            </a:pPr>
            <a:r>
              <a:rPr lang="en-US" smtClean="0">
                <a:latin typeface="Arial" charset="0"/>
                <a:cs typeface="Arial" charset="0"/>
              </a:rPr>
              <a:t>What information systems can Bosu develop to create barriers to entry to the competition?</a:t>
            </a:r>
          </a:p>
          <a:p>
            <a:pPr marL="182563" indent="-182563">
              <a:buFont typeface="Arial" charset="0"/>
              <a:buChar char="•"/>
            </a:pPr>
            <a:r>
              <a:rPr lang="en-US" smtClean="0">
                <a:latin typeface="Arial" charset="0"/>
                <a:cs typeface="Arial" charset="0"/>
              </a:rPr>
              <a:t>What information system can Bosu develop to lock in customers?</a:t>
            </a:r>
          </a:p>
          <a:p>
            <a:pPr marL="182563" indent="-182563">
              <a:buFont typeface="Arial" charset="0"/>
              <a:buChar char="•"/>
            </a:pPr>
            <a:r>
              <a:rPr lang="en-US" smtClean="0">
                <a:latin typeface="Arial" charset="0"/>
                <a:cs typeface="Arial" charset="0"/>
              </a:rPr>
              <a:t>What information systems can Bosu develop to establish alliances?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822325" y="365125"/>
            <a:ext cx="7521575" cy="1006475"/>
          </a:xfrm>
          <a:solidFill>
            <a:schemeClr val="accent3"/>
          </a:solidFill>
        </p:spPr>
        <p:txBody>
          <a:bodyPr/>
          <a:lstStyle/>
          <a:p>
            <a:pPr>
              <a:defRPr/>
            </a:pPr>
            <a:r>
              <a:rPr lang="en-US" dirty="0" smtClean="0"/>
              <a:t>Study Questions</a:t>
            </a:r>
          </a:p>
        </p:txBody>
      </p:sp>
      <p:sp>
        <p:nvSpPr>
          <p:cNvPr id="11266"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11267" name="Content Placeholder 2"/>
          <p:cNvSpPr>
            <a:spLocks noGrp="1"/>
          </p:cNvSpPr>
          <p:nvPr>
            <p:ph idx="1"/>
          </p:nvPr>
        </p:nvSpPr>
        <p:spPr>
          <a:xfrm>
            <a:off x="822325" y="1371600"/>
            <a:ext cx="7712075" cy="4267200"/>
          </a:xfrm>
        </p:spPr>
        <p:txBody>
          <a:bodyPr/>
          <a:lstStyle/>
          <a:p>
            <a:pPr marL="577850" indent="-577850">
              <a:buFont typeface="Arial" charset="0"/>
              <a:buNone/>
            </a:pPr>
            <a:r>
              <a:rPr lang="en-US" sz="2400" smtClean="0">
                <a:latin typeface="Arial" charset="0"/>
                <a:cs typeface="Arial" charset="0"/>
              </a:rPr>
              <a:t>Q1: How does organizational strategy determine information systems requirements?</a:t>
            </a:r>
          </a:p>
          <a:p>
            <a:pPr marL="577850" indent="-577850">
              <a:buFont typeface="Arial" charset="0"/>
              <a:buNone/>
            </a:pPr>
            <a:r>
              <a:rPr lang="en-US" sz="2400" smtClean="0">
                <a:latin typeface="Arial" charset="0"/>
                <a:cs typeface="Arial" charset="0"/>
              </a:rPr>
              <a:t>Q2: What five forces determine industry structure?</a:t>
            </a:r>
          </a:p>
          <a:p>
            <a:pPr marL="577850" indent="-577850">
              <a:buFont typeface="Arial" charset="0"/>
              <a:buNone/>
            </a:pPr>
            <a:r>
              <a:rPr lang="en-US" sz="2400" smtClean="0">
                <a:latin typeface="Arial" charset="0"/>
                <a:cs typeface="Arial" charset="0"/>
              </a:rPr>
              <a:t>Q3: What is competitive strategy?</a:t>
            </a:r>
          </a:p>
          <a:p>
            <a:pPr marL="577850" indent="-577850">
              <a:buFont typeface="Arial" charset="0"/>
              <a:buNone/>
            </a:pPr>
            <a:r>
              <a:rPr lang="en-US" sz="2400" smtClean="0">
                <a:latin typeface="Arial" charset="0"/>
                <a:cs typeface="Arial" charset="0"/>
              </a:rPr>
              <a:t>Q4: How does competitive strategy determine value chain structure?</a:t>
            </a:r>
          </a:p>
          <a:p>
            <a:pPr marL="577850" indent="-577850">
              <a:buFont typeface="Arial" charset="0"/>
              <a:buNone/>
            </a:pPr>
            <a:r>
              <a:rPr lang="en-US" sz="2400" smtClean="0">
                <a:latin typeface="Arial" charset="0"/>
                <a:cs typeface="Arial" charset="0"/>
              </a:rPr>
              <a:t>Q5: How do value chains determine business processes and information systems?</a:t>
            </a:r>
          </a:p>
          <a:p>
            <a:pPr marL="577850" indent="-577850">
              <a:buFont typeface="Arial" charset="0"/>
              <a:buNone/>
            </a:pPr>
            <a:r>
              <a:rPr lang="en-US" sz="2400" smtClean="0">
                <a:latin typeface="Arial" charset="0"/>
                <a:cs typeface="Arial" charset="0"/>
              </a:rPr>
              <a:t>Q6: How do information systems provide competitive advantages?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2"/>
          <p:cNvSpPr>
            <a:spLocks noGrp="1" noChangeArrowheads="1"/>
          </p:cNvSpPr>
          <p:nvPr>
            <p:ph type="title"/>
          </p:nvPr>
        </p:nvSpPr>
        <p:spPr>
          <a:xfrm>
            <a:off x="685800" y="365125"/>
            <a:ext cx="7788275" cy="1006475"/>
          </a:xfrm>
        </p:spPr>
        <p:txBody>
          <a:bodyPr/>
          <a:lstStyle/>
          <a:p>
            <a:pPr marL="682625" indent="-682625"/>
            <a:r>
              <a:rPr lang="en-US" sz="2800" smtClean="0">
                <a:latin typeface="Arial" charset="0"/>
                <a:cs typeface="Arial" charset="0"/>
              </a:rPr>
              <a:t>Q1: How Does Organizational Strategy Determine Information Systems Structure?</a:t>
            </a:r>
          </a:p>
        </p:txBody>
      </p:sp>
      <p:sp>
        <p:nvSpPr>
          <p:cNvPr id="12290"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12291" name="Content Placeholder 1"/>
          <p:cNvSpPr>
            <a:spLocks noGrp="1"/>
          </p:cNvSpPr>
          <p:nvPr>
            <p:ph idx="1"/>
          </p:nvPr>
        </p:nvSpPr>
        <p:spPr>
          <a:xfrm>
            <a:off x="822325" y="1524000"/>
            <a:ext cx="7712075" cy="3505200"/>
          </a:xfrm>
        </p:spPr>
        <p:txBody>
          <a:bodyPr/>
          <a:lstStyle/>
          <a:p>
            <a:pPr marL="292100" indent="-292100" defTabSz="666750">
              <a:spcAft>
                <a:spcPts val="300"/>
              </a:spcAft>
              <a:buFont typeface="Franklin Gothic Medium" pitchFamily="34" charset="0"/>
              <a:buAutoNum type="arabicPeriod"/>
            </a:pPr>
            <a:r>
              <a:rPr lang="en-US" sz="2000" smtClean="0">
                <a:latin typeface="Arial" charset="0"/>
                <a:cs typeface="Arial" charset="0"/>
              </a:rPr>
              <a:t>Industry structure determines competitive strategies. </a:t>
            </a:r>
          </a:p>
          <a:p>
            <a:pPr marL="292100" indent="-292100" defTabSz="666750">
              <a:spcAft>
                <a:spcPts val="300"/>
              </a:spcAft>
              <a:buFont typeface="Franklin Gothic Medium" pitchFamily="34" charset="0"/>
              <a:buAutoNum type="arabicPeriod"/>
            </a:pPr>
            <a:r>
              <a:rPr lang="en-US" sz="2000" smtClean="0">
                <a:latin typeface="Arial" charset="0"/>
                <a:cs typeface="Arial" charset="0"/>
              </a:rPr>
              <a:t>Competitive strategy determines value chains and business processes. </a:t>
            </a:r>
          </a:p>
          <a:p>
            <a:pPr marL="292100" indent="-292100" defTabSz="666750">
              <a:spcAft>
                <a:spcPts val="300"/>
              </a:spcAft>
              <a:buFont typeface="Franklin Gothic Medium" pitchFamily="34" charset="0"/>
              <a:buAutoNum type="arabicPeriod"/>
            </a:pPr>
            <a:r>
              <a:rPr lang="en-US" sz="2000" smtClean="0">
                <a:latin typeface="Arial" charset="0"/>
                <a:cs typeface="Arial" charset="0"/>
              </a:rPr>
              <a:t>Business processes determine supporting information systems.</a:t>
            </a:r>
          </a:p>
          <a:p>
            <a:pPr marL="292100" indent="-292100" defTabSz="666750">
              <a:lnSpc>
                <a:spcPct val="90000"/>
              </a:lnSpc>
              <a:spcAft>
                <a:spcPct val="35000"/>
              </a:spcAft>
              <a:buFont typeface="Franklin Gothic Medium" pitchFamily="34" charset="0"/>
              <a:buAutoNum type="arabicPeriod"/>
            </a:pPr>
            <a:endParaRPr lang="en-US" sz="2000" smtClean="0">
              <a:latin typeface="Arial" charset="0"/>
              <a:cs typeface="Arial" charset="0"/>
            </a:endParaRPr>
          </a:p>
        </p:txBody>
      </p:sp>
      <p:pic>
        <p:nvPicPr>
          <p:cNvPr id="12292" name="Picture 2"/>
          <p:cNvPicPr>
            <a:picLocks noChangeAspect="1" noChangeArrowheads="1"/>
          </p:cNvPicPr>
          <p:nvPr/>
        </p:nvPicPr>
        <p:blipFill>
          <a:blip r:embed="rId3" cstate="print"/>
          <a:srcRect/>
          <a:stretch>
            <a:fillRect/>
          </a:stretch>
        </p:blipFill>
        <p:spPr bwMode="auto">
          <a:xfrm>
            <a:off x="838200" y="3124200"/>
            <a:ext cx="7543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2286000" y="3352800"/>
            <a:ext cx="2895600" cy="366713"/>
          </a:xfrm>
          <a:prstGeom prst="rect">
            <a:avLst/>
          </a:prstGeom>
          <a:noFill/>
          <a:ln w="9525">
            <a:noFill/>
            <a:miter lim="800000"/>
            <a:headEnd/>
            <a:tailEnd/>
          </a:ln>
        </p:spPr>
        <p:txBody>
          <a:bodyPr>
            <a:spAutoFit/>
          </a:bodyPr>
          <a:lstStyle/>
          <a:p>
            <a:pPr eaLnBrk="0" hangingPunct="0">
              <a:spcBef>
                <a:spcPct val="50000"/>
              </a:spcBef>
            </a:pPr>
            <a:r>
              <a:rPr lang="en-US"/>
              <a:t>Figure 3-2</a:t>
            </a:r>
          </a:p>
        </p:txBody>
      </p:sp>
      <p:sp>
        <p:nvSpPr>
          <p:cNvPr id="14338" name="AutoShape 2"/>
          <p:cNvSpPr>
            <a:spLocks noGrp="1" noChangeArrowheads="1"/>
          </p:cNvSpPr>
          <p:nvPr>
            <p:ph type="title"/>
          </p:nvPr>
        </p:nvSpPr>
        <p:spPr>
          <a:xfrm>
            <a:off x="822325" y="365125"/>
            <a:ext cx="7521575" cy="1006475"/>
          </a:xfrm>
        </p:spPr>
        <p:txBody>
          <a:bodyPr/>
          <a:lstStyle/>
          <a:p>
            <a:pPr marL="741363" indent="-741363"/>
            <a:r>
              <a:rPr lang="en-US" smtClean="0">
                <a:latin typeface="Arial" charset="0"/>
                <a:cs typeface="Arial" charset="0"/>
              </a:rPr>
              <a:t>Q2: What Five Forces Determine Industry Structure?</a:t>
            </a:r>
          </a:p>
        </p:txBody>
      </p:sp>
      <p:sp>
        <p:nvSpPr>
          <p:cNvPr id="14339" name="Footer Placeholder 11"/>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3" name="Content Placeholder 2"/>
          <p:cNvSpPr>
            <a:spLocks noGrp="1"/>
          </p:cNvSpPr>
          <p:nvPr>
            <p:ph idx="1"/>
          </p:nvPr>
        </p:nvSpPr>
        <p:spPr>
          <a:xfrm>
            <a:off x="822325" y="1524000"/>
            <a:ext cx="7521575" cy="3581400"/>
          </a:xfrm>
        </p:spPr>
        <p:txBody>
          <a:bodyPr/>
          <a:lstStyle/>
          <a:p>
            <a:pPr marL="0" indent="0">
              <a:buFont typeface="Arial" pitchFamily="34" charset="0"/>
              <a:buNone/>
              <a:defRPr/>
            </a:pPr>
            <a:r>
              <a:rPr lang="en-US" sz="2400" u="sng" dirty="0"/>
              <a:t>Porter’s </a:t>
            </a:r>
            <a:r>
              <a:rPr lang="en-US" sz="2400" u="sng" dirty="0" smtClean="0"/>
              <a:t>five </a:t>
            </a:r>
            <a:r>
              <a:rPr lang="en-US" sz="2400" u="sng" dirty="0"/>
              <a:t>forces</a:t>
            </a:r>
          </a:p>
          <a:p>
            <a:pPr>
              <a:spcBef>
                <a:spcPts val="600"/>
              </a:spcBef>
              <a:defRPr/>
            </a:pPr>
            <a:r>
              <a:rPr lang="en-US" sz="2400" dirty="0"/>
              <a:t>Competitive Forces</a:t>
            </a:r>
          </a:p>
          <a:p>
            <a:pPr marL="733425" indent="-350838">
              <a:spcBef>
                <a:spcPts val="600"/>
              </a:spcBef>
              <a:buFont typeface="+mj-lt"/>
              <a:buAutoNum type="arabicPeriod"/>
              <a:defRPr/>
            </a:pPr>
            <a:r>
              <a:rPr lang="en-US" sz="2400" dirty="0" smtClean="0"/>
              <a:t>Competition </a:t>
            </a:r>
            <a:r>
              <a:rPr lang="en-US" sz="2400" dirty="0"/>
              <a:t>from </a:t>
            </a:r>
            <a:r>
              <a:rPr lang="en-US" sz="2400" dirty="0" smtClean="0"/>
              <a:t>vendors of </a:t>
            </a:r>
            <a:r>
              <a:rPr lang="en-US" sz="2400" dirty="0"/>
              <a:t>substitutes</a:t>
            </a:r>
          </a:p>
          <a:p>
            <a:pPr marL="733425" indent="-350838">
              <a:spcBef>
                <a:spcPts val="600"/>
              </a:spcBef>
              <a:buFont typeface="+mj-lt"/>
              <a:buAutoNum type="arabicPeriod"/>
              <a:defRPr/>
            </a:pPr>
            <a:r>
              <a:rPr lang="en-US" sz="2400" dirty="0" smtClean="0"/>
              <a:t>Competition </a:t>
            </a:r>
            <a:r>
              <a:rPr lang="en-US" sz="2400" dirty="0"/>
              <a:t>from new competitors</a:t>
            </a:r>
          </a:p>
          <a:p>
            <a:pPr marL="733425" indent="-350838">
              <a:spcBef>
                <a:spcPts val="600"/>
              </a:spcBef>
              <a:buFont typeface="+mj-lt"/>
              <a:buAutoNum type="arabicPeriod"/>
              <a:defRPr/>
            </a:pPr>
            <a:r>
              <a:rPr lang="en-US" sz="2400" dirty="0" smtClean="0"/>
              <a:t>Competition </a:t>
            </a:r>
            <a:r>
              <a:rPr lang="en-US" sz="2400" dirty="0"/>
              <a:t>from existing rivals</a:t>
            </a:r>
          </a:p>
          <a:p>
            <a:pPr>
              <a:spcBef>
                <a:spcPts val="600"/>
              </a:spcBef>
              <a:defRPr/>
            </a:pPr>
            <a:r>
              <a:rPr lang="en-US" sz="2400" dirty="0"/>
              <a:t>Bargaining Power Forces</a:t>
            </a:r>
          </a:p>
          <a:p>
            <a:pPr marL="736600" indent="-339725">
              <a:spcBef>
                <a:spcPts val="600"/>
              </a:spcBef>
              <a:buFont typeface="+mj-lt"/>
              <a:buAutoNum type="arabicPeriod" startAt="4"/>
              <a:defRPr/>
            </a:pPr>
            <a:r>
              <a:rPr lang="en-US" sz="2400" dirty="0" smtClean="0"/>
              <a:t>Bargaining </a:t>
            </a:r>
            <a:r>
              <a:rPr lang="en-US" sz="2400" dirty="0"/>
              <a:t>power of suppliers</a:t>
            </a:r>
          </a:p>
          <a:p>
            <a:pPr marL="736600" indent="-339725">
              <a:spcBef>
                <a:spcPts val="600"/>
              </a:spcBef>
              <a:buFont typeface="+mj-lt"/>
              <a:buAutoNum type="arabicPeriod" startAt="4"/>
              <a:defRPr/>
            </a:pPr>
            <a:r>
              <a:rPr lang="en-US" sz="2400" dirty="0" smtClean="0"/>
              <a:t>Bargaining </a:t>
            </a:r>
            <a:r>
              <a:rPr lang="en-US" sz="2400" dirty="0"/>
              <a:t>power of </a:t>
            </a:r>
            <a:r>
              <a:rPr lang="en-US" sz="2400" dirty="0" smtClean="0"/>
              <a:t>customers</a:t>
            </a:r>
            <a:endParaRPr lang="en-US" sz="2400" dirty="0"/>
          </a:p>
        </p:txBody>
      </p:sp>
      <p:sp>
        <p:nvSpPr>
          <p:cNvPr id="6" name="TextBox 5"/>
          <p:cNvSpPr txBox="1"/>
          <p:nvPr/>
        </p:nvSpPr>
        <p:spPr>
          <a:xfrm>
            <a:off x="3276600" y="3048000"/>
            <a:ext cx="304800" cy="369888"/>
          </a:xfrm>
          <a:prstGeom prst="rect">
            <a:avLst/>
          </a:prstGeom>
          <a:noFill/>
        </p:spPr>
        <p:txBody>
          <a:bodyPr>
            <a:spAutoFit/>
          </a:bodyPr>
          <a:lstStyle/>
          <a:p>
            <a:pPr eaLnBrk="0" hangingPunct="0">
              <a:defRPr/>
            </a:pPr>
            <a:r>
              <a:rPr lang="en-US" b="1" dirty="0">
                <a:solidFill>
                  <a:schemeClr val="bg1">
                    <a:lumMod val="60000"/>
                    <a:lumOff val="40000"/>
                  </a:schemeClr>
                </a:solidFill>
                <a:cs typeface="+mn-cs"/>
              </a:rPr>
              <a:t>1</a:t>
            </a:r>
          </a:p>
        </p:txBody>
      </p:sp>
      <p:sp>
        <p:nvSpPr>
          <p:cNvPr id="7" name="TextBox 6"/>
          <p:cNvSpPr txBox="1"/>
          <p:nvPr/>
        </p:nvSpPr>
        <p:spPr>
          <a:xfrm>
            <a:off x="2743200" y="4419600"/>
            <a:ext cx="304800" cy="369888"/>
          </a:xfrm>
          <a:prstGeom prst="rect">
            <a:avLst/>
          </a:prstGeom>
          <a:noFill/>
        </p:spPr>
        <p:txBody>
          <a:bodyPr>
            <a:spAutoFit/>
          </a:bodyPr>
          <a:lstStyle/>
          <a:p>
            <a:pPr eaLnBrk="0" hangingPunct="0">
              <a:defRPr/>
            </a:pPr>
            <a:r>
              <a:rPr lang="en-US" b="1" dirty="0">
                <a:solidFill>
                  <a:schemeClr val="bg1">
                    <a:lumMod val="60000"/>
                    <a:lumOff val="40000"/>
                  </a:schemeClr>
                </a:solidFill>
                <a:cs typeface="+mn-cs"/>
              </a:rPr>
              <a:t>4</a:t>
            </a:r>
          </a:p>
        </p:txBody>
      </p:sp>
      <p:sp>
        <p:nvSpPr>
          <p:cNvPr id="8" name="TextBox 7"/>
          <p:cNvSpPr txBox="1"/>
          <p:nvPr/>
        </p:nvSpPr>
        <p:spPr>
          <a:xfrm>
            <a:off x="6172200" y="4419600"/>
            <a:ext cx="304800" cy="369888"/>
          </a:xfrm>
          <a:prstGeom prst="rect">
            <a:avLst/>
          </a:prstGeom>
          <a:noFill/>
        </p:spPr>
        <p:txBody>
          <a:bodyPr>
            <a:spAutoFit/>
          </a:bodyPr>
          <a:lstStyle/>
          <a:p>
            <a:pPr eaLnBrk="0" hangingPunct="0">
              <a:defRPr/>
            </a:pPr>
            <a:r>
              <a:rPr lang="en-US" b="1" dirty="0">
                <a:solidFill>
                  <a:schemeClr val="bg1">
                    <a:lumMod val="60000"/>
                    <a:lumOff val="40000"/>
                  </a:schemeClr>
                </a:solidFill>
                <a:cs typeface="+mn-cs"/>
              </a:rPr>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p:cNvSpPr>
            <a:spLocks noGrp="1"/>
          </p:cNvSpPr>
          <p:nvPr>
            <p:ph type="title"/>
          </p:nvPr>
        </p:nvSpPr>
        <p:spPr/>
        <p:txBody>
          <a:bodyPr/>
          <a:lstStyle/>
          <a:p>
            <a:r>
              <a:rPr lang="en-US" smtClean="0">
                <a:latin typeface="Arial" charset="0"/>
                <a:cs typeface="Arial" charset="0"/>
              </a:rPr>
              <a:t>Five Forces and GearUp</a:t>
            </a:r>
          </a:p>
        </p:txBody>
      </p:sp>
      <p:sp>
        <p:nvSpPr>
          <p:cNvPr id="16386"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16387" name="Picture 2"/>
          <p:cNvPicPr>
            <a:picLocks noChangeAspect="1" noChangeArrowheads="1"/>
          </p:cNvPicPr>
          <p:nvPr/>
        </p:nvPicPr>
        <p:blipFill>
          <a:blip r:embed="rId3" cstate="print"/>
          <a:srcRect/>
          <a:stretch>
            <a:fillRect/>
          </a:stretch>
        </p:blipFill>
        <p:spPr bwMode="auto">
          <a:xfrm>
            <a:off x="838200" y="1504950"/>
            <a:ext cx="7543800"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8"/>
          <p:cNvSpPr>
            <a:spLocks noGrp="1"/>
          </p:cNvSpPr>
          <p:nvPr>
            <p:ph type="title"/>
          </p:nvPr>
        </p:nvSpPr>
        <p:spPr/>
        <p:txBody>
          <a:bodyPr/>
          <a:lstStyle/>
          <a:p>
            <a:r>
              <a:rPr lang="en-US" smtClean="0">
                <a:latin typeface="Arial" charset="0"/>
                <a:cs typeface="Arial" charset="0"/>
              </a:rPr>
              <a:t>Five Forces and GearUp (cont’d)</a:t>
            </a:r>
          </a:p>
        </p:txBody>
      </p:sp>
      <p:sp>
        <p:nvSpPr>
          <p:cNvPr id="18434"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pic>
        <p:nvPicPr>
          <p:cNvPr id="18435" name="Picture 3"/>
          <p:cNvPicPr>
            <a:picLocks noChangeArrowheads="1"/>
          </p:cNvPicPr>
          <p:nvPr/>
        </p:nvPicPr>
        <p:blipFill>
          <a:blip r:embed="rId3" cstate="print"/>
          <a:srcRect/>
          <a:stretch>
            <a:fillRect/>
          </a:stretch>
        </p:blipFill>
        <p:spPr bwMode="auto">
          <a:xfrm>
            <a:off x="762000" y="1516063"/>
            <a:ext cx="7589838" cy="714375"/>
          </a:xfrm>
          <a:prstGeom prst="rect">
            <a:avLst/>
          </a:prstGeom>
          <a:noFill/>
          <a:ln w="9525">
            <a:noFill/>
            <a:miter lim="800000"/>
            <a:headEnd/>
            <a:tailEnd/>
          </a:ln>
        </p:spPr>
      </p:pic>
      <p:pic>
        <p:nvPicPr>
          <p:cNvPr id="18436" name="Picture 2"/>
          <p:cNvPicPr>
            <a:picLocks noChangeArrowheads="1"/>
          </p:cNvPicPr>
          <p:nvPr/>
        </p:nvPicPr>
        <p:blipFill>
          <a:blip r:embed="rId4" cstate="print"/>
          <a:srcRect/>
          <a:stretch>
            <a:fillRect/>
          </a:stretch>
        </p:blipFill>
        <p:spPr bwMode="auto">
          <a:xfrm>
            <a:off x="762000" y="2209800"/>
            <a:ext cx="7589838" cy="285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p:txBody>
          <a:bodyPr/>
          <a:lstStyle/>
          <a:p>
            <a:pPr marL="738188" indent="-738188"/>
            <a:r>
              <a:rPr lang="en-US" smtClean="0">
                <a:latin typeface="Arial" charset="0"/>
                <a:cs typeface="Arial" charset="0"/>
              </a:rPr>
              <a:t>Q3: What Is Competitive Strategy?</a:t>
            </a:r>
          </a:p>
        </p:txBody>
      </p:sp>
      <p:sp>
        <p:nvSpPr>
          <p:cNvPr id="20482" name="Footer Placeholder 4"/>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solidFill>
                  <a:srgbClr val="00040C"/>
                </a:solidFill>
              </a:rPr>
              <a:t>Copyright  2014 Pearson Education, Inc. for Prentice Hall</a:t>
            </a:r>
          </a:p>
        </p:txBody>
      </p:sp>
      <p:sp>
        <p:nvSpPr>
          <p:cNvPr id="7" name="TextBox 6"/>
          <p:cNvSpPr txBox="1"/>
          <p:nvPr/>
        </p:nvSpPr>
        <p:spPr>
          <a:xfrm>
            <a:off x="1981200" y="4953000"/>
            <a:ext cx="5791200" cy="523875"/>
          </a:xfrm>
          <a:prstGeom prst="rect">
            <a:avLst/>
          </a:prstGeom>
          <a:solidFill>
            <a:schemeClr val="bg1"/>
          </a:solidFill>
        </p:spPr>
        <p:txBody>
          <a:bodyPr>
            <a:spAutoFit/>
          </a:bodyPr>
          <a:lstStyle/>
          <a:p>
            <a:pPr>
              <a:defRPr/>
            </a:pPr>
            <a:r>
              <a:rPr lang="en-US" sz="2800" dirty="0">
                <a:latin typeface="+mj-lt"/>
              </a:rPr>
              <a:t>Porter’s Four Competitive Strategies</a:t>
            </a:r>
          </a:p>
        </p:txBody>
      </p:sp>
      <p:pic>
        <p:nvPicPr>
          <p:cNvPr id="20484" name="Picture 2"/>
          <p:cNvPicPr>
            <a:picLocks noChangeAspect="1" noChangeArrowheads="1"/>
          </p:cNvPicPr>
          <p:nvPr/>
        </p:nvPicPr>
        <p:blipFill>
          <a:blip r:embed="rId3" cstate="print"/>
          <a:srcRect/>
          <a:stretch>
            <a:fillRect/>
          </a:stretch>
        </p:blipFill>
        <p:spPr bwMode="auto">
          <a:xfrm>
            <a:off x="1489075" y="1524000"/>
            <a:ext cx="5978525" cy="339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 val="38c13194c9df4b4e341df175e6d9d7f27b8c7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3917</TotalTime>
  <Words>2735</Words>
  <Application>Microsoft Office PowerPoint</Application>
  <PresentationFormat>On-screen Show (4:3)</PresentationFormat>
  <Paragraphs>265</Paragraphs>
  <Slides>34</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Courier New</vt:lpstr>
      <vt:lpstr>Franklin Gothic Book</vt:lpstr>
      <vt:lpstr>Franklin Gothic Medium</vt:lpstr>
      <vt:lpstr>Helvetica</vt:lpstr>
      <vt:lpstr>Times New Roman</vt:lpstr>
      <vt:lpstr>Verdana</vt:lpstr>
      <vt:lpstr>Wingdings</vt:lpstr>
      <vt:lpstr>EMIS4E</vt:lpstr>
      <vt:lpstr>PowerPoint Presentation</vt:lpstr>
      <vt:lpstr>“Give Me Real Data, I Want Solid Grounding.”</vt:lpstr>
      <vt:lpstr>Scenario Highlights Need To: </vt:lpstr>
      <vt:lpstr>Study Questions</vt:lpstr>
      <vt:lpstr>Q1: How Does Organizational Strategy Determine Information Systems Structure?</vt:lpstr>
      <vt:lpstr>Q2: What Five Forces Determine Industry Structure?</vt:lpstr>
      <vt:lpstr>Five Forces and GearUp</vt:lpstr>
      <vt:lpstr>Five Forces and GearUp (cont’d)</vt:lpstr>
      <vt:lpstr>Q3: What Is Competitive Strategy?</vt:lpstr>
      <vt:lpstr>Q4: How Does Competitive Strategy Determine Value Chain Structure?</vt:lpstr>
      <vt:lpstr>Bicycle Maker’s Value Chain</vt:lpstr>
      <vt:lpstr>Summary of Value Chain Primary Activities</vt:lpstr>
      <vt:lpstr>Support Activities in the Value Chain</vt:lpstr>
      <vt:lpstr>Value Chain Linkages</vt:lpstr>
      <vt:lpstr>Q5: How Do Value Chains Determine Business Processes and Information Systems?</vt:lpstr>
      <vt:lpstr>Value Chain for Bicycle Rental Company </vt:lpstr>
      <vt:lpstr>Value Chain for Bicycle Rental Company  (cont’d)</vt:lpstr>
      <vt:lpstr>Experiencing MIS InClass Exercise 3: Competitive Strategy Over the Web</vt:lpstr>
      <vt:lpstr>Q6: How Do Information Systems Provide Competitive Advantages?</vt:lpstr>
      <vt:lpstr>How Does an Actual Company Use IS to Create Competitive Advantages? </vt:lpstr>
      <vt:lpstr>How Does an Actual Company Use IS to Create Competitive Advantages?</vt:lpstr>
      <vt:lpstr>ABC Web Page to Select Recipient from Customer’s Records</vt:lpstr>
      <vt:lpstr>ABC Web Page to Select a Contact from Customer’s Records</vt:lpstr>
      <vt:lpstr>ABC Web Page to Specify Email Notification</vt:lpstr>
      <vt:lpstr>ABC Web Page to Print Shipping Label</vt:lpstr>
      <vt:lpstr>How Does This System Create a  Competitive Advantage?</vt:lpstr>
      <vt:lpstr>How Does Knowledge in This Chapter Help You?</vt:lpstr>
      <vt:lpstr>Yikes!  Bikes! Goals </vt:lpstr>
      <vt:lpstr>Guide: Your Personal Competitive Advantage (cont’d</vt:lpstr>
      <vt:lpstr>Guide: Your Personal Competitive Advantage (cont’d)</vt:lpstr>
      <vt:lpstr>Active Review</vt:lpstr>
      <vt:lpstr>BOSU Case Study</vt:lpstr>
      <vt:lpstr>BOSU Case Study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Loy, Steve</dc:creator>
  <cp:lastModifiedBy>Schmidt, Buffie</cp:lastModifiedBy>
  <cp:revision>587</cp:revision>
  <dcterms:created xsi:type="dcterms:W3CDTF">2006-10-09T21:37:46Z</dcterms:created>
  <dcterms:modified xsi:type="dcterms:W3CDTF">2013-05-13T20:28:40Z</dcterms:modified>
</cp:coreProperties>
</file>