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90390" r:id="rId1"/>
  </p:sldMasterIdLst>
  <p:notesMasterIdLst>
    <p:notesMasterId r:id="rId33"/>
  </p:notesMasterIdLst>
  <p:handoutMasterIdLst>
    <p:handoutMasterId r:id="rId34"/>
  </p:handoutMasterIdLst>
  <p:sldIdLst>
    <p:sldId id="256" r:id="rId2"/>
    <p:sldId id="323" r:id="rId3"/>
    <p:sldId id="293" r:id="rId4"/>
    <p:sldId id="258" r:id="rId5"/>
    <p:sldId id="328" r:id="rId6"/>
    <p:sldId id="329" r:id="rId7"/>
    <p:sldId id="332" r:id="rId8"/>
    <p:sldId id="330" r:id="rId9"/>
    <p:sldId id="331" r:id="rId10"/>
    <p:sldId id="262" r:id="rId11"/>
    <p:sldId id="315" r:id="rId12"/>
    <p:sldId id="334" r:id="rId13"/>
    <p:sldId id="335" r:id="rId14"/>
    <p:sldId id="336" r:id="rId15"/>
    <p:sldId id="337" r:id="rId16"/>
    <p:sldId id="338" r:id="rId17"/>
    <p:sldId id="339" r:id="rId18"/>
    <p:sldId id="340" r:id="rId19"/>
    <p:sldId id="342" r:id="rId20"/>
    <p:sldId id="341" r:id="rId21"/>
    <p:sldId id="343" r:id="rId22"/>
    <p:sldId id="346" r:id="rId23"/>
    <p:sldId id="350" r:id="rId24"/>
    <p:sldId id="289" r:id="rId25"/>
    <p:sldId id="351" r:id="rId26"/>
    <p:sldId id="322" r:id="rId27"/>
    <p:sldId id="320" r:id="rId28"/>
    <p:sldId id="287" r:id="rId29"/>
    <p:sldId id="309" r:id="rId30"/>
    <p:sldId id="347" r:id="rId31"/>
    <p:sldId id="352" r:id="rId32"/>
  </p:sldIdLst>
  <p:sldSz cx="9144000" cy="6858000" type="screen4x3"/>
  <p:notesSz cx="6858000" cy="9144000"/>
  <p:custDataLst>
    <p:tags r:id="rId35"/>
  </p:custDataLst>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Kate Stephenson"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000510"/>
    <a:srgbClr val="FFFF8F"/>
    <a:srgbClr val="12313A"/>
    <a:srgbClr val="FFCC66"/>
    <a:srgbClr val="F9D3DE"/>
    <a:srgbClr val="F5B9CA"/>
    <a:srgbClr val="DEE9C9"/>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897" autoAdjust="0"/>
    <p:restoredTop sz="89194" autoAdjust="0"/>
  </p:normalViewPr>
  <p:slideViewPr>
    <p:cSldViewPr>
      <p:cViewPr varScale="1">
        <p:scale>
          <a:sx n="98" d="100"/>
          <a:sy n="98" d="100"/>
        </p:scale>
        <p:origin x="-414"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46" d="100"/>
          <a:sy n="46" d="100"/>
        </p:scale>
        <p:origin x="-2570" y="-87"/>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0" hangingPunct="0">
              <a:defRPr sz="1200">
                <a:latin typeface="Arial" charset="0"/>
                <a:cs typeface="+mn-cs"/>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eaLnBrk="0" hangingPunct="0">
              <a:defRPr sz="1200">
                <a:latin typeface="Arial" charset="0"/>
                <a:cs typeface="+mn-cs"/>
              </a:defRPr>
            </a:lvl1pPr>
          </a:lstStyle>
          <a:p>
            <a:pPr>
              <a:defRPr/>
            </a:pPr>
            <a:fld id="{AEB0E13B-344E-4C56-AC62-2A66D422EDE0}" type="datetimeFigureOut">
              <a:rPr lang="en-US"/>
              <a:pPr>
                <a:defRPr/>
              </a:pPr>
              <a:t>1/2/2013</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0" hangingPunct="0">
              <a:defRPr sz="1200">
                <a:latin typeface="Arial" charset="0"/>
                <a:cs typeface="+mn-cs"/>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eaLnBrk="0" hangingPunct="0">
              <a:defRPr sz="1200">
                <a:latin typeface="Arial" charset="0"/>
                <a:cs typeface="+mn-cs"/>
              </a:defRPr>
            </a:lvl1pPr>
          </a:lstStyle>
          <a:p>
            <a:pPr>
              <a:defRPr/>
            </a:pPr>
            <a:fld id="{64064F6F-EE3F-4A2A-8B72-04BF9B7BD8B3}" type="slidenum">
              <a:rPr lang="en-US"/>
              <a:pPr>
                <a:defRPr/>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83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cs typeface="+mn-cs"/>
              </a:defRPr>
            </a:lvl1pPr>
          </a:lstStyle>
          <a:p>
            <a:pPr>
              <a:defRPr/>
            </a:pPr>
            <a:endParaRPr lang="en-US"/>
          </a:p>
        </p:txBody>
      </p:sp>
      <p:sp>
        <p:nvSpPr>
          <p:cNvPr id="5837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cs typeface="+mn-cs"/>
              </a:defRPr>
            </a:lvl1pPr>
          </a:lstStyle>
          <a:p>
            <a:pPr>
              <a:defRPr/>
            </a:pPr>
            <a:endParaRPr lang="en-US"/>
          </a:p>
        </p:txBody>
      </p:sp>
      <p:sp>
        <p:nvSpPr>
          <p:cNvPr id="614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5837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837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cs typeface="+mn-cs"/>
              </a:defRPr>
            </a:lvl1pPr>
          </a:lstStyle>
          <a:p>
            <a:pPr>
              <a:defRPr/>
            </a:pPr>
            <a:endParaRPr lang="en-US"/>
          </a:p>
        </p:txBody>
      </p:sp>
      <p:sp>
        <p:nvSpPr>
          <p:cNvPr id="5837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cs typeface="+mn-cs"/>
              </a:defRPr>
            </a:lvl1pPr>
          </a:lstStyle>
          <a:p>
            <a:pPr>
              <a:defRPr/>
            </a:pPr>
            <a:fld id="{E4C282C5-2A36-42B7-8A71-072D83400B63}"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p:cNvSpPr>
            <a:spLocks noGrp="1" noChangeArrowheads="1"/>
          </p:cNvSpPr>
          <p:nvPr>
            <p:ph type="sldNum" sz="quarter" idx="5"/>
          </p:nvPr>
        </p:nvSpPr>
        <p:spPr/>
        <p:txBody>
          <a:bodyPr/>
          <a:lstStyle/>
          <a:p>
            <a:pPr>
              <a:defRPr/>
            </a:pPr>
            <a:fld id="{3C9B4EFD-1012-403F-B767-25A6245CD2D6}" type="slidenum">
              <a:rPr lang="en-US" smtClean="0"/>
              <a:pPr>
                <a:defRPr/>
              </a:pPr>
              <a:t>1</a:t>
            </a:fld>
            <a:endParaRPr lang="en-US" dirty="0" smtClean="0"/>
          </a:p>
        </p:txBody>
      </p:sp>
      <p:sp>
        <p:nvSpPr>
          <p:cNvPr id="9218" name="Rectangle 2"/>
          <p:cNvSpPr>
            <a:spLocks noGrp="1" noRot="1" noChangeAspect="1" noChangeArrowheads="1" noTextEdit="1"/>
          </p:cNvSpPr>
          <p:nvPr>
            <p:ph type="sldImg"/>
          </p:nvPr>
        </p:nvSpPr>
        <p:spPr>
          <a:ln/>
        </p:spPr>
      </p:sp>
      <p:sp>
        <p:nvSpPr>
          <p:cNvPr id="9219"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p:cNvSpPr>
            <a:spLocks noGrp="1" noChangeArrowheads="1"/>
          </p:cNvSpPr>
          <p:nvPr>
            <p:ph type="sldNum" sz="quarter" idx="5"/>
          </p:nvPr>
        </p:nvSpPr>
        <p:spPr/>
        <p:txBody>
          <a:bodyPr/>
          <a:lstStyle/>
          <a:p>
            <a:pPr>
              <a:defRPr/>
            </a:pPr>
            <a:fld id="{404C3999-1C2D-49DA-A789-4E7595DA4448}" type="slidenum">
              <a:rPr lang="en-US" smtClean="0"/>
              <a:pPr>
                <a:defRPr/>
              </a:pPr>
              <a:t>11</a:t>
            </a:fld>
            <a:endParaRPr lang="en-US" dirty="0" smtClean="0"/>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a:noFill/>
          <a:ln/>
        </p:spPr>
        <p:txBody>
          <a:bodyPr/>
          <a:lstStyle/>
          <a:p>
            <a:pPr marL="171450" indent="-171450" eaLnBrk="1" hangingPunct="1">
              <a:buFontTx/>
              <a:buChar char="•"/>
            </a:pPr>
            <a:r>
              <a:rPr lang="en-US" smtClean="0"/>
              <a:t>GearUp’s current process, shown in Figure 2-2, is not effective. GearUp wants to provide lowest-possible prices, and Kelly and Emily think its operational costs are too high. Drew believes if buyers knew about problems caused by certain vendors, buyers could negotiate compensation for the cost of the problems, or avoid those vendors entirely.</a:t>
            </a:r>
          </a:p>
          <a:p>
            <a:pPr marL="171450" indent="-171450" eaLnBrk="1" hangingPunct="1">
              <a:buFontTx/>
              <a:buChar char="•"/>
            </a:pPr>
            <a:r>
              <a:rPr lang="en-US" smtClean="0"/>
              <a:t>Examine Figure 2-2 to see source of the ineffectiveness. The Receive Goods activity of Operations stores results of vendor shipments in Vendor Order Repository. However, when Buyers are deciding which vendors and products to sell and negotiating with chosen vendor, they use only the Vendor Data Repository. They do not have access to the data in the Vendor Order Repository.</a:t>
            </a:r>
          </a:p>
          <a:p>
            <a:pPr marL="171450" indent="-171450" eaLnBrk="1" hangingPunct="1">
              <a:buFontTx/>
              <a:buChar char="•"/>
            </a:pPr>
            <a:r>
              <a:rPr lang="en-US" smtClean="0"/>
              <a:t>One way to make this process more effective, and raise product quality, is to change its structure. </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Image Placeholder 1"/>
          <p:cNvSpPr>
            <a:spLocks noGrp="1" noRot="1" noChangeAspect="1"/>
          </p:cNvSpPr>
          <p:nvPr>
            <p:ph type="sldImg"/>
          </p:nvPr>
        </p:nvSpPr>
        <p:spPr>
          <a:ln/>
        </p:spPr>
      </p:sp>
      <p:sp>
        <p:nvSpPr>
          <p:cNvPr id="3" name="Notes Placeholder 2"/>
          <p:cNvSpPr>
            <a:spLocks noGrp="1"/>
          </p:cNvSpPr>
          <p:nvPr>
            <p:ph type="body" idx="1"/>
          </p:nvPr>
        </p:nvSpPr>
        <p:spPr/>
        <p:txBody>
          <a:bodyPr/>
          <a:lstStyle/>
          <a:p>
            <a:pPr marL="171450" indent="-171450">
              <a:buFont typeface="Arial" pitchFamily="34" charset="0"/>
              <a:buChar char="•"/>
              <a:defRPr/>
            </a:pPr>
            <a:r>
              <a:rPr lang="en-US" dirty="0" smtClean="0"/>
              <a:t>Figure 2-4 shows a different version of this business process, in which Buyers and Operations share a single, integrated repository of vendor data.</a:t>
            </a:r>
          </a:p>
          <a:p>
            <a:pPr>
              <a:defRPr/>
            </a:pPr>
            <a:endParaRPr lang="en-US" dirty="0"/>
          </a:p>
        </p:txBody>
      </p:sp>
      <p:sp>
        <p:nvSpPr>
          <p:cNvPr id="4" name="Slide Number Placeholder 3"/>
          <p:cNvSpPr>
            <a:spLocks noGrp="1"/>
          </p:cNvSpPr>
          <p:nvPr>
            <p:ph type="sldNum" sz="quarter" idx="5"/>
          </p:nvPr>
        </p:nvSpPr>
        <p:spPr/>
        <p:txBody>
          <a:bodyPr/>
          <a:lstStyle/>
          <a:p>
            <a:pPr>
              <a:defRPr/>
            </a:pPr>
            <a:fld id="{B39F62C6-6BAD-4798-B8E8-393A84C716E3}" type="slidenum">
              <a:rPr lang="en-US" smtClean="0"/>
              <a:pPr>
                <a:defRPr/>
              </a:pPr>
              <a:t>12</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p:cNvSpPr>
          <p:nvPr>
            <p:ph type="sldImg"/>
          </p:nvPr>
        </p:nvSpPr>
        <p:spPr>
          <a:ln/>
        </p:spPr>
      </p:sp>
      <p:sp>
        <p:nvSpPr>
          <p:cNvPr id="32770" name="Notes Placeholder 2"/>
          <p:cNvSpPr>
            <a:spLocks noGrp="1"/>
          </p:cNvSpPr>
          <p:nvPr>
            <p:ph type="body" idx="1"/>
          </p:nvPr>
        </p:nvSpPr>
        <p:spPr>
          <a:noFill/>
          <a:ln/>
        </p:spPr>
        <p:txBody>
          <a:bodyPr/>
          <a:lstStyle/>
          <a:p>
            <a:pPr marL="171450" indent="-171450">
              <a:buFontTx/>
              <a:buChar char="•"/>
            </a:pPr>
            <a:r>
              <a:rPr lang="en-US" smtClean="0"/>
              <a:t>Notice the symmetry of these components. Outer most components, hardware and people are both actors, they take action. Software and procedure components are sets of instructions. Software is instructions for hardware and procedures are instructions for people. Data is the bridge between the computer side and human side.</a:t>
            </a:r>
          </a:p>
        </p:txBody>
      </p:sp>
      <p:sp>
        <p:nvSpPr>
          <p:cNvPr id="4" name="Slide Number Placeholder 3"/>
          <p:cNvSpPr>
            <a:spLocks noGrp="1"/>
          </p:cNvSpPr>
          <p:nvPr>
            <p:ph type="sldNum" sz="quarter" idx="5"/>
          </p:nvPr>
        </p:nvSpPr>
        <p:spPr/>
        <p:txBody>
          <a:bodyPr/>
          <a:lstStyle/>
          <a:p>
            <a:pPr>
              <a:defRPr/>
            </a:pPr>
            <a:fld id="{46DFF153-0CFA-4ADB-AF45-E6F8C579B830}" type="slidenum">
              <a:rPr lang="en-US" smtClean="0"/>
              <a:pPr>
                <a:defRPr/>
              </a:pPr>
              <a:t>13</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Slide Image Placeholder 1"/>
          <p:cNvSpPr>
            <a:spLocks noGrp="1" noRot="1" noChangeAspect="1"/>
          </p:cNvSpPr>
          <p:nvPr>
            <p:ph type="sldImg"/>
          </p:nvPr>
        </p:nvSpPr>
        <p:spPr>
          <a:ln/>
        </p:spPr>
      </p:sp>
      <p:sp>
        <p:nvSpPr>
          <p:cNvPr id="3" name="Notes Placeholder 2"/>
          <p:cNvSpPr>
            <a:spLocks noGrp="1"/>
          </p:cNvSpPr>
          <p:nvPr>
            <p:ph type="body" idx="1"/>
          </p:nvPr>
        </p:nvSpPr>
        <p:spPr/>
        <p:txBody>
          <a:bodyPr/>
          <a:lstStyle/>
          <a:p>
            <a:pPr marL="171450" indent="-171450">
              <a:buFont typeface="Arial" pitchFamily="34" charset="0"/>
              <a:buChar char="•"/>
              <a:defRPr/>
            </a:pPr>
            <a:r>
              <a:rPr lang="en-US" dirty="0" smtClean="0"/>
              <a:t>General Sports consistently shipped fewer items (Quantity Received) than it agreed to ship (QuantityOrdered). Some items were damaged. With this data, buyers can negotiate price concessions on future orders to compensate for extra operational expense of these short shipments. If so, GearUp can pass those lower prices on to its customers, and better achieve its strategy. The report shown in Figure 2-6 makes this process more effective.</a:t>
            </a:r>
          </a:p>
          <a:p>
            <a:pPr marL="171450" indent="-171450">
              <a:buFont typeface="Arial" pitchFamily="34" charset="0"/>
              <a:buChar char="•"/>
              <a:defRPr/>
            </a:pPr>
            <a:r>
              <a:rPr lang="en-US" dirty="0" smtClean="0"/>
              <a:t>Bottom line: information systems can increase process quality by increasing both process efficiency and effectiveness.</a:t>
            </a:r>
          </a:p>
          <a:p>
            <a:pPr>
              <a:defRPr/>
            </a:pPr>
            <a:endParaRPr lang="en-US" dirty="0"/>
          </a:p>
        </p:txBody>
      </p:sp>
      <p:sp>
        <p:nvSpPr>
          <p:cNvPr id="4" name="Slide Number Placeholder 3"/>
          <p:cNvSpPr>
            <a:spLocks noGrp="1"/>
          </p:cNvSpPr>
          <p:nvPr>
            <p:ph type="sldNum" sz="quarter" idx="5"/>
          </p:nvPr>
        </p:nvSpPr>
        <p:spPr/>
        <p:txBody>
          <a:bodyPr/>
          <a:lstStyle/>
          <a:p>
            <a:pPr>
              <a:defRPr/>
            </a:pPr>
            <a:fld id="{4702ADD5-BF94-4608-8403-7EB0B9B28097}" type="slidenum">
              <a:rPr lang="en-US" smtClean="0"/>
              <a:pPr>
                <a:defRPr/>
              </a:pPr>
              <a:t>14</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Slide Image Placeholder 1"/>
          <p:cNvSpPr>
            <a:spLocks noGrp="1" noRot="1" noChangeAspect="1"/>
          </p:cNvSpPr>
          <p:nvPr>
            <p:ph type="sldImg"/>
          </p:nvPr>
        </p:nvSpPr>
        <p:spPr>
          <a:ln/>
        </p:spPr>
      </p:sp>
      <p:sp>
        <p:nvSpPr>
          <p:cNvPr id="36866" name="Notes Placeholder 2"/>
          <p:cNvSpPr>
            <a:spLocks noGrp="1"/>
          </p:cNvSpPr>
          <p:nvPr>
            <p:ph type="body" idx="1"/>
          </p:nvPr>
        </p:nvSpPr>
        <p:spPr>
          <a:noFill/>
          <a:ln/>
        </p:spPr>
        <p:txBody>
          <a:bodyPr/>
          <a:lstStyle/>
          <a:p>
            <a:pPr marL="171450" indent="-171450">
              <a:buFontTx/>
              <a:buChar char="•"/>
            </a:pPr>
            <a:r>
              <a:rPr lang="en-US" smtClean="0"/>
              <a:t>That employees James Smith earns $17.50 per hour and Mary Jones earns $25.00 per hour are data. </a:t>
            </a:r>
          </a:p>
          <a:p>
            <a:pPr marL="171450" indent="-171450">
              <a:buFontTx/>
              <a:buChar char="•"/>
            </a:pPr>
            <a:r>
              <a:rPr lang="en-US" smtClean="0"/>
              <a:t>That the average hourly wage of all the aerobics instructors is $22.37 per hour is information. </a:t>
            </a:r>
          </a:p>
          <a:p>
            <a:pPr marL="171450" indent="-171450">
              <a:buFontTx/>
              <a:buChar char="•"/>
            </a:pPr>
            <a:r>
              <a:rPr lang="en-US" smtClean="0"/>
              <a:t>Average wage is knowledge derived from the data of individual wages.</a:t>
            </a:r>
          </a:p>
        </p:txBody>
      </p:sp>
      <p:sp>
        <p:nvSpPr>
          <p:cNvPr id="4" name="Slide Number Placeholder 3"/>
          <p:cNvSpPr>
            <a:spLocks noGrp="1"/>
          </p:cNvSpPr>
          <p:nvPr>
            <p:ph type="sldNum" sz="quarter" idx="5"/>
          </p:nvPr>
        </p:nvSpPr>
        <p:spPr/>
        <p:txBody>
          <a:bodyPr/>
          <a:lstStyle/>
          <a:p>
            <a:pPr>
              <a:defRPr/>
            </a:pPr>
            <a:fld id="{6A320B33-39E1-4DA4-910E-2F98BEFC0A2D}" type="slidenum">
              <a:rPr lang="en-US" smtClean="0"/>
              <a:pPr>
                <a:defRPr/>
              </a:pPr>
              <a:t>15</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Slide Image Placeholder 1"/>
          <p:cNvSpPr>
            <a:spLocks noGrp="1" noRot="1" noChangeAspect="1"/>
          </p:cNvSpPr>
          <p:nvPr>
            <p:ph type="sldImg"/>
          </p:nvPr>
        </p:nvSpPr>
        <p:spPr>
          <a:ln/>
        </p:spPr>
      </p:sp>
      <p:sp>
        <p:nvSpPr>
          <p:cNvPr id="38914" name="Notes Placeholder 2"/>
          <p:cNvSpPr>
            <a:spLocks noGrp="1"/>
          </p:cNvSpPr>
          <p:nvPr>
            <p:ph type="body" idx="1"/>
          </p:nvPr>
        </p:nvSpPr>
        <p:spPr>
          <a:noFill/>
          <a:ln/>
        </p:spPr>
        <p:txBody>
          <a:bodyPr/>
          <a:lstStyle/>
          <a:p>
            <a:pPr marL="171450" indent="-171450">
              <a:buFontTx/>
              <a:buChar char="•"/>
            </a:pPr>
            <a:r>
              <a:rPr lang="en-US" smtClean="0"/>
              <a:t>Does that graph contain information? If it shows a difference that makes a difference or if it presents data in a meaningful context, then it fits two of the definitions of information, and it’s tempting to say that the graph contains information.</a:t>
            </a:r>
          </a:p>
          <a:p>
            <a:pPr marL="171450" indent="-171450">
              <a:buFontTx/>
              <a:buChar char="•"/>
            </a:pPr>
            <a:r>
              <a:rPr lang="en-US" smtClean="0"/>
              <a:t>However, show that graph to your family dog. Does your dog find information in that graph?</a:t>
            </a:r>
          </a:p>
        </p:txBody>
      </p:sp>
      <p:sp>
        <p:nvSpPr>
          <p:cNvPr id="4" name="Slide Number Placeholder 3"/>
          <p:cNvSpPr>
            <a:spLocks noGrp="1"/>
          </p:cNvSpPr>
          <p:nvPr>
            <p:ph type="sldNum" sz="quarter" idx="5"/>
          </p:nvPr>
        </p:nvSpPr>
        <p:spPr/>
        <p:txBody>
          <a:bodyPr/>
          <a:lstStyle/>
          <a:p>
            <a:pPr>
              <a:defRPr/>
            </a:pPr>
            <a:fld id="{5374BF7C-5533-4901-80E0-656FA40ED5C4}" type="slidenum">
              <a:rPr lang="en-US" smtClean="0"/>
              <a:pPr>
                <a:defRPr/>
              </a:pPr>
              <a:t>16</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Slide Image Placeholder 1"/>
          <p:cNvSpPr>
            <a:spLocks noGrp="1" noRot="1" noChangeAspect="1"/>
          </p:cNvSpPr>
          <p:nvPr>
            <p:ph type="sldImg"/>
          </p:nvPr>
        </p:nvSpPr>
        <p:spPr>
          <a:ln/>
        </p:spPr>
      </p:sp>
      <p:sp>
        <p:nvSpPr>
          <p:cNvPr id="40962" name="Notes Placeholder 2"/>
          <p:cNvSpPr>
            <a:spLocks noGrp="1"/>
          </p:cNvSpPr>
          <p:nvPr>
            <p:ph type="body" idx="1"/>
          </p:nvPr>
        </p:nvSpPr>
        <p:spPr>
          <a:noFill/>
          <a:ln/>
        </p:spPr>
        <p:txBody>
          <a:bodyPr/>
          <a:lstStyle/>
          <a:p>
            <a:endParaRPr lang="en-US" smtClean="0"/>
          </a:p>
        </p:txBody>
      </p:sp>
      <p:sp>
        <p:nvSpPr>
          <p:cNvPr id="4" name="Slide Number Placeholder 3"/>
          <p:cNvSpPr>
            <a:spLocks noGrp="1"/>
          </p:cNvSpPr>
          <p:nvPr>
            <p:ph type="sldNum" sz="quarter" idx="5"/>
          </p:nvPr>
        </p:nvSpPr>
        <p:spPr/>
        <p:txBody>
          <a:bodyPr/>
          <a:lstStyle/>
          <a:p>
            <a:pPr>
              <a:defRPr/>
            </a:pPr>
            <a:fld id="{79F54317-23E7-4157-9D71-83EDE0BD57FD}" type="slidenum">
              <a:rPr lang="en-US" smtClean="0"/>
              <a:pPr>
                <a:defRPr/>
              </a:pPr>
              <a:t>17</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Slide Image Placeholder 1"/>
          <p:cNvSpPr>
            <a:spLocks noGrp="1" noRot="1" noChangeAspect="1"/>
          </p:cNvSpPr>
          <p:nvPr>
            <p:ph type="sldImg"/>
          </p:nvPr>
        </p:nvSpPr>
        <p:spPr>
          <a:ln/>
        </p:spPr>
      </p:sp>
      <p:sp>
        <p:nvSpPr>
          <p:cNvPr id="45058" name="Notes Placeholder 2"/>
          <p:cNvSpPr>
            <a:spLocks noGrp="1"/>
          </p:cNvSpPr>
          <p:nvPr>
            <p:ph type="body" idx="1"/>
          </p:nvPr>
        </p:nvSpPr>
        <p:spPr>
          <a:noFill/>
          <a:ln/>
        </p:spPr>
        <p:txBody>
          <a:bodyPr/>
          <a:lstStyle/>
          <a:p>
            <a:pPr marL="171450" indent="-171450">
              <a:buFontTx/>
              <a:buChar char="•"/>
            </a:pPr>
            <a:r>
              <a:rPr lang="en-US" smtClean="0"/>
              <a:t>Summary of opinions on relative merits of two systems.</a:t>
            </a:r>
          </a:p>
        </p:txBody>
      </p:sp>
      <p:sp>
        <p:nvSpPr>
          <p:cNvPr id="4" name="Slide Number Placeholder 3"/>
          <p:cNvSpPr>
            <a:spLocks noGrp="1"/>
          </p:cNvSpPr>
          <p:nvPr>
            <p:ph type="sldNum" sz="quarter" idx="5"/>
          </p:nvPr>
        </p:nvSpPr>
        <p:spPr/>
        <p:txBody>
          <a:bodyPr/>
          <a:lstStyle/>
          <a:p>
            <a:pPr>
              <a:defRPr/>
            </a:pPr>
            <a:fld id="{224E7439-75CE-49CA-B5E9-BB1A8223538A}" type="slidenum">
              <a:rPr lang="en-US" smtClean="0"/>
              <a:pPr>
                <a:defRPr/>
              </a:pPr>
              <a:t>20</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Slide Image Placeholder 1"/>
          <p:cNvSpPr>
            <a:spLocks noGrp="1" noRot="1" noChangeAspect="1"/>
          </p:cNvSpPr>
          <p:nvPr>
            <p:ph type="sldImg"/>
          </p:nvPr>
        </p:nvSpPr>
        <p:spPr>
          <a:ln/>
        </p:spPr>
      </p:sp>
      <p:sp>
        <p:nvSpPr>
          <p:cNvPr id="47106" name="Notes Placeholder 2"/>
          <p:cNvSpPr>
            <a:spLocks noGrp="1"/>
          </p:cNvSpPr>
          <p:nvPr>
            <p:ph type="body" idx="1"/>
          </p:nvPr>
        </p:nvSpPr>
        <p:spPr>
          <a:noFill/>
          <a:ln/>
        </p:spPr>
        <p:txBody>
          <a:bodyPr/>
          <a:lstStyle/>
          <a:p>
            <a:pPr marL="228600" lvl="1" indent="-228600" defTabSz="1066800">
              <a:lnSpc>
                <a:spcPct val="90000"/>
              </a:lnSpc>
              <a:buFontTx/>
              <a:buChar char="•"/>
            </a:pPr>
            <a:r>
              <a:rPr lang="en-US" smtClean="0"/>
              <a:t>Accurate – </a:t>
            </a:r>
            <a:r>
              <a:rPr lang="en-US" sz="2400" smtClean="0">
                <a:solidFill>
                  <a:srgbClr val="000000"/>
                </a:solidFill>
              </a:rPr>
              <a:t>Correct and complete, crucial for management, can cross-check information to ensure accuracy</a:t>
            </a:r>
          </a:p>
          <a:p>
            <a:pPr marL="228600" lvl="1" indent="-228600" defTabSz="1066800">
              <a:lnSpc>
                <a:spcPct val="90000"/>
              </a:lnSpc>
              <a:buFontTx/>
              <a:buChar char="•"/>
            </a:pPr>
            <a:r>
              <a:rPr lang="en-US" smtClean="0"/>
              <a:t>Timely – </a:t>
            </a:r>
            <a:r>
              <a:rPr lang="en-US" smtClean="0">
                <a:solidFill>
                  <a:srgbClr val="000000"/>
                </a:solidFill>
              </a:rPr>
              <a:t>Produced in time for intended use</a:t>
            </a:r>
            <a:endParaRPr lang="en-US" smtClean="0"/>
          </a:p>
          <a:p>
            <a:pPr marL="228600" lvl="1" indent="-228600" defTabSz="1066800">
              <a:lnSpc>
                <a:spcPct val="90000"/>
              </a:lnSpc>
              <a:buFontTx/>
              <a:buChar char="•"/>
            </a:pPr>
            <a:r>
              <a:rPr lang="en-US" smtClean="0"/>
              <a:t>Relevant – To </a:t>
            </a:r>
            <a:r>
              <a:rPr lang="en-US" smtClean="0">
                <a:solidFill>
                  <a:srgbClr val="000000"/>
                </a:solidFill>
              </a:rPr>
              <a:t>context and subject </a:t>
            </a:r>
            <a:endParaRPr lang="en-US" smtClean="0"/>
          </a:p>
          <a:p>
            <a:pPr marL="228600" lvl="1" indent="-228600" defTabSz="1066800">
              <a:lnSpc>
                <a:spcPct val="90000"/>
              </a:lnSpc>
              <a:buFontTx/>
              <a:buChar char="•"/>
            </a:pPr>
            <a:r>
              <a:rPr lang="en-US" smtClean="0"/>
              <a:t>Just sufficient – </a:t>
            </a:r>
            <a:r>
              <a:rPr lang="en-US" smtClean="0">
                <a:solidFill>
                  <a:srgbClr val="000000"/>
                </a:solidFill>
              </a:rPr>
              <a:t>For purpose it is generated, avoids too much or extraneous information</a:t>
            </a:r>
            <a:endParaRPr lang="en-US" smtClean="0"/>
          </a:p>
          <a:p>
            <a:pPr marL="228600" lvl="1" indent="-228600" defTabSz="1066800">
              <a:lnSpc>
                <a:spcPct val="90000"/>
              </a:lnSpc>
              <a:buFontTx/>
              <a:buChar char="•"/>
            </a:pPr>
            <a:r>
              <a:rPr lang="en-US" smtClean="0"/>
              <a:t>Worth its cost – </a:t>
            </a:r>
            <a:r>
              <a:rPr lang="en-US" smtClean="0">
                <a:solidFill>
                  <a:srgbClr val="000000"/>
                </a:solidFill>
              </a:rPr>
              <a:t>Relationship between cost and value; information systems cost money to develop, maintain, and use; must be worth that cost</a:t>
            </a:r>
          </a:p>
          <a:p>
            <a:pPr marL="228600" lvl="1" indent="-228600" defTabSz="1066800">
              <a:lnSpc>
                <a:spcPct val="90000"/>
              </a:lnSpc>
              <a:buFontTx/>
              <a:buChar char="•"/>
            </a:pPr>
            <a:endParaRPr lang="en-US" smtClean="0"/>
          </a:p>
        </p:txBody>
      </p:sp>
      <p:sp>
        <p:nvSpPr>
          <p:cNvPr id="4" name="Slide Number Placeholder 3"/>
          <p:cNvSpPr>
            <a:spLocks noGrp="1"/>
          </p:cNvSpPr>
          <p:nvPr>
            <p:ph type="sldNum" sz="quarter" idx="5"/>
          </p:nvPr>
        </p:nvSpPr>
        <p:spPr/>
        <p:txBody>
          <a:bodyPr/>
          <a:lstStyle/>
          <a:p>
            <a:pPr>
              <a:defRPr/>
            </a:pPr>
            <a:fld id="{5DDA0CDF-D2CB-4E98-B86B-1B60846548ED}" type="slidenum">
              <a:rPr lang="en-US" smtClean="0"/>
              <a:pPr>
                <a:defRPr/>
              </a:pPr>
              <a:t>21</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7"/>
          <p:cNvSpPr>
            <a:spLocks noGrp="1" noChangeArrowheads="1"/>
          </p:cNvSpPr>
          <p:nvPr>
            <p:ph type="sldNum" sz="quarter" idx="5"/>
          </p:nvPr>
        </p:nvSpPr>
        <p:spPr>
          <a:extLst/>
        </p:spPr>
        <p:txBody>
          <a:bodyPr/>
          <a:lstStyle>
            <a:lvl1pPr eaLnBrk="0" hangingPunct="0">
              <a:defRPr>
                <a:solidFill>
                  <a:schemeClr val="tx1"/>
                </a:solidFill>
                <a:latin typeface="Arial" charset="0"/>
              </a:defRPr>
            </a:lvl1pPr>
            <a:lvl2pPr marL="702756" indent="-270291" eaLnBrk="0" hangingPunct="0">
              <a:defRPr>
                <a:solidFill>
                  <a:schemeClr val="tx1"/>
                </a:solidFill>
                <a:latin typeface="Arial" charset="0"/>
              </a:defRPr>
            </a:lvl2pPr>
            <a:lvl3pPr marL="1081164" indent="-216233" eaLnBrk="0" hangingPunct="0">
              <a:defRPr>
                <a:solidFill>
                  <a:schemeClr val="tx1"/>
                </a:solidFill>
                <a:latin typeface="Arial" charset="0"/>
              </a:defRPr>
            </a:lvl3pPr>
            <a:lvl4pPr marL="1513629" indent="-216233" eaLnBrk="0" hangingPunct="0">
              <a:defRPr>
                <a:solidFill>
                  <a:schemeClr val="tx1"/>
                </a:solidFill>
                <a:latin typeface="Arial" charset="0"/>
              </a:defRPr>
            </a:lvl4pPr>
            <a:lvl5pPr marL="1946095" indent="-216233" eaLnBrk="0" hangingPunct="0">
              <a:defRPr>
                <a:solidFill>
                  <a:schemeClr val="tx1"/>
                </a:solidFill>
                <a:latin typeface="Arial" charset="0"/>
              </a:defRPr>
            </a:lvl5pPr>
            <a:lvl6pPr marL="2378560" indent="-216233" eaLnBrk="0" fontAlgn="base" hangingPunct="0">
              <a:spcBef>
                <a:spcPct val="0"/>
              </a:spcBef>
              <a:spcAft>
                <a:spcPct val="0"/>
              </a:spcAft>
              <a:defRPr>
                <a:solidFill>
                  <a:schemeClr val="tx1"/>
                </a:solidFill>
                <a:latin typeface="Arial" charset="0"/>
              </a:defRPr>
            </a:lvl6pPr>
            <a:lvl7pPr marL="2811026" indent="-216233" eaLnBrk="0" fontAlgn="base" hangingPunct="0">
              <a:spcBef>
                <a:spcPct val="0"/>
              </a:spcBef>
              <a:spcAft>
                <a:spcPct val="0"/>
              </a:spcAft>
              <a:defRPr>
                <a:solidFill>
                  <a:schemeClr val="tx1"/>
                </a:solidFill>
                <a:latin typeface="Arial" charset="0"/>
              </a:defRPr>
            </a:lvl7pPr>
            <a:lvl8pPr marL="3243491" indent="-216233" eaLnBrk="0" fontAlgn="base" hangingPunct="0">
              <a:spcBef>
                <a:spcPct val="0"/>
              </a:spcBef>
              <a:spcAft>
                <a:spcPct val="0"/>
              </a:spcAft>
              <a:defRPr>
                <a:solidFill>
                  <a:schemeClr val="tx1"/>
                </a:solidFill>
                <a:latin typeface="Arial" charset="0"/>
              </a:defRPr>
            </a:lvl8pPr>
            <a:lvl9pPr marL="3675957" indent="-216233" eaLnBrk="0" fontAlgn="base" hangingPunct="0">
              <a:spcBef>
                <a:spcPct val="0"/>
              </a:spcBef>
              <a:spcAft>
                <a:spcPct val="0"/>
              </a:spcAft>
              <a:defRPr>
                <a:solidFill>
                  <a:schemeClr val="tx1"/>
                </a:solidFill>
                <a:latin typeface="Arial" charset="0"/>
              </a:defRPr>
            </a:lvl9pPr>
          </a:lstStyle>
          <a:p>
            <a:pPr eaLnBrk="1" hangingPunct="1">
              <a:defRPr/>
            </a:pPr>
            <a:fld id="{10A15CBF-5480-4311-925F-188D6C9B56A3}" type="slidenum">
              <a:rPr lang="en-US" smtClean="0"/>
              <a:pPr eaLnBrk="1" hangingPunct="1">
                <a:defRPr/>
              </a:pPr>
              <a:t>23</a:t>
            </a:fld>
            <a:endParaRPr lang="en-US" dirty="0" smtClean="0"/>
          </a:p>
        </p:txBody>
      </p:sp>
      <p:sp>
        <p:nvSpPr>
          <p:cNvPr id="50178" name="Rectangle 2"/>
          <p:cNvSpPr>
            <a:spLocks noGrp="1" noRot="1" noChangeAspect="1" noChangeArrowheads="1" noTextEdit="1"/>
          </p:cNvSpPr>
          <p:nvPr>
            <p:ph type="sldImg"/>
          </p:nvPr>
        </p:nvSpPr>
        <p:spPr>
          <a:ln/>
        </p:spPr>
      </p:sp>
      <p:sp>
        <p:nvSpPr>
          <p:cNvPr id="120836" name="Rectangle 3"/>
          <p:cNvSpPr>
            <a:spLocks noGrp="1" noChangeArrowheads="1"/>
          </p:cNvSpPr>
          <p:nvPr>
            <p:ph type="body" idx="1"/>
          </p:nvPr>
        </p:nvSpPr>
        <p:spPr>
          <a:ln/>
          <a:extLst/>
        </p:spPr>
        <p:txBody>
          <a:bodyPr/>
          <a:lstStyle/>
          <a:p>
            <a:pPr>
              <a:defRPr/>
            </a:pPr>
            <a:r>
              <a:rPr lang="en-US" b="1" cap="all" dirty="0" smtClean="0"/>
              <a:t>Goals</a:t>
            </a:r>
            <a:endParaRPr lang="en-US" dirty="0" smtClean="0"/>
          </a:p>
          <a:p>
            <a:pPr marL="685800" lvl="1" indent="-228600">
              <a:buFont typeface="+mj-lt"/>
              <a:buAutoNum type="arabicPeriod"/>
              <a:defRPr/>
            </a:pPr>
            <a:r>
              <a:rPr lang="en-US" dirty="0" smtClean="0"/>
              <a:t>Raise the level of professionalism in the class.</a:t>
            </a:r>
          </a:p>
          <a:p>
            <a:pPr marL="685800" lvl="1" indent="-228600">
              <a:buFont typeface="+mj-lt"/>
              <a:buAutoNum type="arabicPeriod"/>
              <a:defRPr/>
            </a:pPr>
            <a:r>
              <a:rPr lang="en-US" dirty="0" smtClean="0"/>
              <a:t>Explore empathetic thinking and discuss why it’s smart.</a:t>
            </a:r>
          </a:p>
          <a:p>
            <a:pPr marL="685800" lvl="1" indent="-228600">
              <a:buFont typeface="+mj-lt"/>
              <a:buAutoNum type="arabicPeriod"/>
              <a:defRPr/>
            </a:pPr>
            <a:r>
              <a:rPr lang="en-US" dirty="0" smtClean="0"/>
              <a:t>Discuss two applications of empathetic thinking.</a:t>
            </a:r>
          </a:p>
          <a:p>
            <a:pPr marL="685800" lvl="1" indent="-228600">
              <a:buFont typeface="+mj-lt"/>
              <a:buAutoNum type="arabicPeriod"/>
              <a:defRPr/>
            </a:pPr>
            <a:r>
              <a:rPr lang="en-US" dirty="0" smtClean="0"/>
              <a:t>Emphasize that a problem is a perception and that perceptions differ among people.</a:t>
            </a:r>
          </a:p>
          <a:p>
            <a:pPr marL="685800" lvl="1" indent="-228600">
              <a:buFont typeface="+mj-lt"/>
              <a:buAutoNum type="arabicPeriod"/>
              <a:defRPr/>
            </a:pPr>
            <a:r>
              <a:rPr lang="en-US" dirty="0" smtClean="0"/>
              <a:t>Discuss that different problem perceptions require different information systems.</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Slide Image Placeholder 1"/>
          <p:cNvSpPr>
            <a:spLocks noGrp="1" noRot="1" noChangeAspect="1"/>
          </p:cNvSpPr>
          <p:nvPr>
            <p:ph type="sldImg"/>
          </p:nvPr>
        </p:nvSpPr>
        <p:spPr>
          <a:ln/>
        </p:spPr>
      </p:sp>
      <p:sp>
        <p:nvSpPr>
          <p:cNvPr id="3" name="Notes Placeholder 2"/>
          <p:cNvSpPr>
            <a:spLocks noGrp="1"/>
          </p:cNvSpPr>
          <p:nvPr>
            <p:ph type="body" idx="1"/>
          </p:nvPr>
        </p:nvSpPr>
        <p:spPr/>
        <p:txBody>
          <a:bodyPr/>
          <a:lstStyle/>
          <a:p>
            <a:pPr marL="171450" indent="-171450">
              <a:buFont typeface="Arial" pitchFamily="34" charset="0"/>
              <a:buChar char="•"/>
              <a:defRPr/>
            </a:pPr>
            <a:r>
              <a:rPr lang="en-US" dirty="0" smtClean="0"/>
              <a:t>GearUp’s competitive strategy is to be the low-price leader, which requires them to minimize their costs.  An information system that tracks the expense of working with individual vendors would help them negotiate better deals.  At this point, their information systems are not supporting their strategy as well as they could. </a:t>
            </a:r>
          </a:p>
          <a:p>
            <a:pPr>
              <a:defRPr/>
            </a:pPr>
            <a:endParaRPr lang="en-US" dirty="0" smtClean="0"/>
          </a:p>
          <a:p>
            <a:pPr>
              <a:defRPr/>
            </a:pPr>
            <a:r>
              <a:rPr lang="en-US" dirty="0" smtClean="0"/>
              <a:t>GOALS </a:t>
            </a:r>
          </a:p>
          <a:p>
            <a:pPr marL="228600" indent="-228600">
              <a:buFont typeface="+mj-lt"/>
              <a:buAutoNum type="arabicPeriod"/>
              <a:defRPr/>
            </a:pPr>
            <a:r>
              <a:rPr lang="en-US" dirty="0" smtClean="0"/>
              <a:t>Practice recognizing the need for changes to processes.</a:t>
            </a:r>
          </a:p>
          <a:p>
            <a:pPr marL="228600" indent="-228600">
              <a:buFont typeface="+mj-lt"/>
              <a:buAutoNum type="arabicPeriod"/>
              <a:defRPr/>
            </a:pPr>
            <a:r>
              <a:rPr lang="en-US" dirty="0" smtClean="0"/>
              <a:t>Understand how competitive strategy guides IS development.</a:t>
            </a:r>
          </a:p>
          <a:p>
            <a:pPr marL="228600" indent="-228600">
              <a:buFont typeface="+mj-lt"/>
              <a:buAutoNum type="arabicPeriod"/>
              <a:defRPr/>
            </a:pPr>
            <a:r>
              <a:rPr lang="en-US" dirty="0" smtClean="0"/>
              <a:t>Understand how information and IS can inform a decision.</a:t>
            </a:r>
          </a:p>
          <a:p>
            <a:pPr marL="228600" indent="-228600">
              <a:buFont typeface="+mj-lt"/>
              <a:buAutoNum type="arabicPeriod"/>
              <a:defRPr/>
            </a:pPr>
            <a:r>
              <a:rPr lang="en-US" dirty="0" smtClean="0"/>
              <a:t>Use a business scenario to underline the difference between data and information</a:t>
            </a:r>
          </a:p>
          <a:p>
            <a:pPr marL="228600" indent="-228600">
              <a:buFont typeface="Arial" pitchFamily="34" charset="0"/>
              <a:buChar char="•"/>
              <a:defRPr/>
            </a:pPr>
            <a:endParaRPr lang="en-US" dirty="0" smtClean="0"/>
          </a:p>
          <a:p>
            <a:pPr>
              <a:buFont typeface="Arial" pitchFamily="34" charset="0"/>
              <a:buNone/>
              <a:defRPr/>
            </a:pPr>
            <a:r>
              <a:rPr lang="en-US" dirty="0" smtClean="0"/>
              <a:t>Use GearUp to: </a:t>
            </a:r>
          </a:p>
          <a:p>
            <a:pPr marL="228600" indent="-228600">
              <a:buFont typeface="Arial" pitchFamily="34" charset="0"/>
              <a:buChar char="•"/>
              <a:defRPr/>
            </a:pPr>
            <a:r>
              <a:rPr lang="en-US" dirty="0" smtClean="0"/>
              <a:t>Practice using Porter’s Five Forces Model. </a:t>
            </a:r>
          </a:p>
          <a:p>
            <a:pPr marL="228600" indent="-228600">
              <a:buFont typeface="Arial" pitchFamily="34" charset="0"/>
              <a:buChar char="•"/>
              <a:defRPr/>
            </a:pPr>
            <a:r>
              <a:rPr lang="en-US" dirty="0" smtClean="0"/>
              <a:t>Understand the application of competitive strategy. </a:t>
            </a:r>
          </a:p>
          <a:p>
            <a:pPr marL="228600" indent="-228600">
              <a:buFont typeface="Arial" pitchFamily="34" charset="0"/>
              <a:buChar char="•"/>
              <a:defRPr/>
            </a:pPr>
            <a:r>
              <a:rPr lang="en-US" dirty="0" smtClean="0"/>
              <a:t>Consider the risks of changes in operations to competitive strategy. </a:t>
            </a:r>
          </a:p>
        </p:txBody>
      </p:sp>
      <p:sp>
        <p:nvSpPr>
          <p:cNvPr id="4" name="Slide Number Placeholder 3"/>
          <p:cNvSpPr>
            <a:spLocks noGrp="1"/>
          </p:cNvSpPr>
          <p:nvPr>
            <p:ph type="sldNum" sz="quarter" idx="5"/>
          </p:nvPr>
        </p:nvSpPr>
        <p:spPr/>
        <p:txBody>
          <a:bodyPr/>
          <a:lstStyle/>
          <a:p>
            <a:pPr>
              <a:defRPr/>
            </a:pPr>
            <a:fld id="{512CB4E6-A4D7-40F0-B665-5FD787B52E0B}" type="slidenum">
              <a:rPr lang="en-US" smtClean="0"/>
              <a:pPr>
                <a:defRPr/>
              </a:pPr>
              <a:t>2</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7"/>
          <p:cNvSpPr>
            <a:spLocks noGrp="1" noChangeArrowheads="1"/>
          </p:cNvSpPr>
          <p:nvPr>
            <p:ph type="sldNum" sz="quarter" idx="5"/>
          </p:nvPr>
        </p:nvSpPr>
        <p:spPr/>
        <p:txBody>
          <a:bodyPr/>
          <a:lstStyle/>
          <a:p>
            <a:pPr>
              <a:defRPr/>
            </a:pPr>
            <a:fld id="{90757EFA-4E15-487A-8A30-3BFF5B822EBA}" type="slidenum">
              <a:rPr lang="en-US" smtClean="0"/>
              <a:pPr>
                <a:defRPr/>
              </a:pPr>
              <a:t>24</a:t>
            </a:fld>
            <a:endParaRPr lang="en-US" dirty="0" smtClean="0"/>
          </a:p>
        </p:txBody>
      </p:sp>
      <p:sp>
        <p:nvSpPr>
          <p:cNvPr id="52226" name="Rectangle 2"/>
          <p:cNvSpPr>
            <a:spLocks noGrp="1" noRot="1" noChangeAspect="1" noChangeArrowheads="1" noTextEdit="1"/>
          </p:cNvSpPr>
          <p:nvPr>
            <p:ph type="sldImg"/>
          </p:nvPr>
        </p:nvSpPr>
        <p:spPr>
          <a:ln/>
        </p:spPr>
      </p:sp>
      <p:sp>
        <p:nvSpPr>
          <p:cNvPr id="52227"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Slide Image Placeholder 1"/>
          <p:cNvSpPr>
            <a:spLocks noGrp="1" noRot="1" noChangeAspect="1"/>
          </p:cNvSpPr>
          <p:nvPr>
            <p:ph type="sldImg"/>
          </p:nvPr>
        </p:nvSpPr>
        <p:spPr>
          <a:ln/>
        </p:spPr>
      </p:sp>
      <p:sp>
        <p:nvSpPr>
          <p:cNvPr id="3" name="Notes Placeholder 2"/>
          <p:cNvSpPr>
            <a:spLocks noGrp="1"/>
          </p:cNvSpPr>
          <p:nvPr>
            <p:ph type="body" idx="1"/>
          </p:nvPr>
        </p:nvSpPr>
        <p:spPr/>
        <p:txBody>
          <a:bodyPr/>
          <a:lstStyle/>
          <a:p>
            <a:pPr>
              <a:defRPr/>
            </a:pPr>
            <a:r>
              <a:rPr lang="en-US" b="1" cap="all" dirty="0" smtClean="0"/>
              <a:t>Goals</a:t>
            </a:r>
            <a:endParaRPr lang="en-US" dirty="0" smtClean="0"/>
          </a:p>
          <a:p>
            <a:pPr marL="685800" lvl="1" indent="-228600">
              <a:buFont typeface="+mj-lt"/>
              <a:buAutoNum type="arabicPeriod"/>
              <a:defRPr/>
            </a:pPr>
            <a:r>
              <a:rPr lang="en-US" dirty="0" smtClean="0"/>
              <a:t>Reinforce the text’s statement that, although none of us can change our IQ, we can improve the way we think, and thus improve our effective “smarts.”</a:t>
            </a:r>
          </a:p>
          <a:p>
            <a:pPr marL="685800" lvl="1" indent="-228600">
              <a:buFont typeface="+mj-lt"/>
              <a:buAutoNum type="arabicPeriod"/>
              <a:defRPr/>
            </a:pPr>
            <a:r>
              <a:rPr lang="en-US" dirty="0" smtClean="0"/>
              <a:t>Teach the importance of perspective in thinking and communication—everyone interprets the world in the context of their perspective.</a:t>
            </a:r>
          </a:p>
          <a:p>
            <a:pPr marL="685800" lvl="1" indent="-228600">
              <a:buFont typeface="+mj-lt"/>
              <a:buAutoNum type="arabicPeriod"/>
              <a:defRPr/>
            </a:pPr>
            <a:r>
              <a:rPr lang="en-US" dirty="0" smtClean="0"/>
              <a:t>Encourage the students to think critically about the text, about your presentations, and about comments made by their fellow students.</a:t>
            </a:r>
          </a:p>
          <a:p>
            <a:pPr>
              <a:defRPr/>
            </a:pPr>
            <a:endParaRPr lang="en-US" dirty="0"/>
          </a:p>
        </p:txBody>
      </p:sp>
      <p:sp>
        <p:nvSpPr>
          <p:cNvPr id="4" name="Slide Number Placeholder 3"/>
          <p:cNvSpPr>
            <a:spLocks noGrp="1"/>
          </p:cNvSpPr>
          <p:nvPr>
            <p:ph type="sldNum" sz="quarter" idx="5"/>
          </p:nvPr>
        </p:nvSpPr>
        <p:spPr/>
        <p:txBody>
          <a:bodyPr/>
          <a:lstStyle/>
          <a:p>
            <a:pPr>
              <a:defRPr/>
            </a:pPr>
            <a:fld id="{EDA11112-FFBA-44E3-AED4-01E27E5F2311}" type="slidenum">
              <a:rPr lang="en-US" smtClean="0"/>
              <a:pPr>
                <a:defRPr/>
              </a:pPr>
              <a:t>26</a:t>
            </a:fld>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7"/>
          <p:cNvSpPr>
            <a:spLocks noGrp="1" noChangeArrowheads="1"/>
          </p:cNvSpPr>
          <p:nvPr>
            <p:ph type="sldNum" sz="quarter" idx="5"/>
          </p:nvPr>
        </p:nvSpPr>
        <p:spPr/>
        <p:txBody>
          <a:bodyPr/>
          <a:lstStyle/>
          <a:p>
            <a:pPr>
              <a:defRPr/>
            </a:pPr>
            <a:fld id="{66282115-156C-415C-AB4D-9BB18C9C442D}" type="slidenum">
              <a:rPr lang="en-US" smtClean="0"/>
              <a:pPr>
                <a:defRPr/>
              </a:pPr>
              <a:t>27</a:t>
            </a:fld>
            <a:endParaRPr lang="en-US" dirty="0" smtClean="0"/>
          </a:p>
        </p:txBody>
      </p:sp>
      <p:sp>
        <p:nvSpPr>
          <p:cNvPr id="57346" name="Rectangle 2"/>
          <p:cNvSpPr>
            <a:spLocks noGrp="1" noRot="1" noChangeAspect="1" noChangeArrowheads="1" noTextEdit="1"/>
          </p:cNvSpPr>
          <p:nvPr>
            <p:ph type="sldImg"/>
          </p:nvPr>
        </p:nvSpPr>
        <p:spPr>
          <a:ln/>
        </p:spPr>
      </p:sp>
      <p:sp>
        <p:nvSpPr>
          <p:cNvPr id="57347"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7"/>
          <p:cNvSpPr>
            <a:spLocks noGrp="1" noChangeArrowheads="1"/>
          </p:cNvSpPr>
          <p:nvPr>
            <p:ph type="sldNum" sz="quarter" idx="5"/>
          </p:nvPr>
        </p:nvSpPr>
        <p:spPr/>
        <p:txBody>
          <a:bodyPr/>
          <a:lstStyle/>
          <a:p>
            <a:pPr>
              <a:defRPr/>
            </a:pPr>
            <a:fld id="{27BAE59D-38FE-43BB-A6B1-F35AD22DCF12}" type="slidenum">
              <a:rPr lang="en-US" smtClean="0"/>
              <a:pPr>
                <a:defRPr/>
              </a:pPr>
              <a:t>28</a:t>
            </a:fld>
            <a:endParaRPr lang="en-US" dirty="0" smtClean="0"/>
          </a:p>
        </p:txBody>
      </p:sp>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p:txBody>
          <a:bodyPr/>
          <a:lstStyle/>
          <a:p>
            <a:pPr>
              <a:defRPr/>
            </a:pPr>
            <a:fld id="{F2813EDD-7549-4EAE-ACDF-DD040627DB35}" type="slidenum">
              <a:rPr lang="en-US" smtClean="0"/>
              <a:pPr>
                <a:defRPr/>
              </a:pPr>
              <a:t>29</a:t>
            </a:fld>
            <a:endParaRPr lang="en-US" dirty="0" smtClean="0"/>
          </a:p>
        </p:txBody>
      </p:sp>
      <p:sp>
        <p:nvSpPr>
          <p:cNvPr id="61442" name="Rectangle 2"/>
          <p:cNvSpPr>
            <a:spLocks noGrp="1" noRot="1" noChangeAspect="1" noChangeArrowheads="1" noTextEdit="1"/>
          </p:cNvSpPr>
          <p:nvPr>
            <p:ph type="sldImg"/>
          </p:nvPr>
        </p:nvSpPr>
        <p:spPr>
          <a:ln/>
        </p:spPr>
      </p:sp>
      <p:sp>
        <p:nvSpPr>
          <p:cNvPr id="61443"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Slide Image Placeholder 1"/>
          <p:cNvSpPr>
            <a:spLocks noGrp="1" noRot="1" noChangeAspect="1"/>
          </p:cNvSpPr>
          <p:nvPr>
            <p:ph type="sldImg"/>
          </p:nvPr>
        </p:nvSpPr>
        <p:spPr>
          <a:ln/>
        </p:spPr>
      </p:sp>
      <p:sp>
        <p:nvSpPr>
          <p:cNvPr id="3" name="Notes Placeholder 2"/>
          <p:cNvSpPr>
            <a:spLocks noGrp="1"/>
          </p:cNvSpPr>
          <p:nvPr>
            <p:ph type="body" idx="1"/>
          </p:nvPr>
        </p:nvSpPr>
        <p:spPr/>
        <p:txBody>
          <a:bodyPr/>
          <a:lstStyle/>
          <a:p>
            <a:pPr>
              <a:defRPr/>
            </a:pPr>
            <a:r>
              <a:rPr lang="en-US" dirty="0" smtClean="0"/>
              <a:t>The table summarizes the FBA fees for products like sporting goods as of May 2012.</a:t>
            </a:r>
          </a:p>
          <a:p>
            <a:pPr marL="171450" indent="-171450">
              <a:buFont typeface="Arial" pitchFamily="34" charset="0"/>
              <a:buChar char="•"/>
              <a:defRPr/>
            </a:pPr>
            <a:r>
              <a:rPr lang="en-US" dirty="0" smtClean="0"/>
              <a:t>Goods sold via Amazon.com, Amazon uses its own information systems to drive the order fulfillment process.  </a:t>
            </a:r>
          </a:p>
          <a:p>
            <a:pPr marL="171450" indent="-171450">
              <a:buFont typeface="Arial" pitchFamily="34" charset="0"/>
              <a:buChar char="•"/>
              <a:defRPr/>
            </a:pPr>
            <a:r>
              <a:rPr lang="en-US" dirty="0" smtClean="0"/>
              <a:t>Goods are sold via an FBA customer’s sales channel, then the FBA customer must connect its own information systems with those at Amazon.</a:t>
            </a:r>
          </a:p>
          <a:p>
            <a:pPr marL="171450" indent="-171450">
              <a:buFont typeface="Arial" pitchFamily="34" charset="0"/>
              <a:buChar char="•"/>
              <a:defRPr/>
            </a:pPr>
            <a:r>
              <a:rPr lang="en-US" dirty="0" smtClean="0"/>
              <a:t>Amazon provides a standardized interface by which this is done called Amazon Marketplace Web Service (MWS). </a:t>
            </a:r>
          </a:p>
          <a:p>
            <a:pPr marL="171450" indent="-171450">
              <a:buFont typeface="Arial" pitchFamily="34" charset="0"/>
              <a:buChar char="•"/>
              <a:defRPr/>
            </a:pPr>
            <a:r>
              <a:rPr lang="en-US" dirty="0" smtClean="0"/>
              <a:t>FBA enables companies to outsource order fulfillment to Amazon, thus avoiding the cost of developing their own processes, facilities, and information systems for this purpose.  Is FBA right for GearUp?</a:t>
            </a:r>
          </a:p>
        </p:txBody>
      </p:sp>
      <p:sp>
        <p:nvSpPr>
          <p:cNvPr id="4" name="Slide Number Placeholder 3"/>
          <p:cNvSpPr>
            <a:spLocks noGrp="1"/>
          </p:cNvSpPr>
          <p:nvPr>
            <p:ph type="sldNum" sz="quarter" idx="5"/>
          </p:nvPr>
        </p:nvSpPr>
        <p:spPr/>
        <p:txBody>
          <a:bodyPr/>
          <a:lstStyle/>
          <a:p>
            <a:pPr>
              <a:defRPr/>
            </a:pPr>
            <a:fld id="{F06DA7D0-7BF5-4DEF-930C-D6C833855469}" type="slidenum">
              <a:rPr lang="en-US" smtClean="0"/>
              <a:pPr>
                <a:defRPr/>
              </a:pPr>
              <a:t>30</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p:txBody>
          <a:bodyPr/>
          <a:lstStyle/>
          <a:p>
            <a:pPr>
              <a:defRPr/>
            </a:pPr>
            <a:fld id="{1D08B6BE-8EE6-4CA0-94ED-EE0079362BF9}" type="slidenum">
              <a:rPr lang="en-US" smtClean="0"/>
              <a:pPr>
                <a:defRPr/>
              </a:pPr>
              <a:t>3</a:t>
            </a:fld>
            <a:endParaRPr lang="en-US" dirty="0" smtClean="0"/>
          </a:p>
        </p:txBody>
      </p:sp>
      <p:sp>
        <p:nvSpPr>
          <p:cNvPr id="13314" name="Rectangle 2"/>
          <p:cNvSpPr>
            <a:spLocks noGrp="1" noRot="1" noChangeAspect="1" noChangeArrowheads="1" noTextEdit="1"/>
          </p:cNvSpPr>
          <p:nvPr>
            <p:ph type="sldImg"/>
          </p:nvPr>
        </p:nvSpPr>
        <p:spPr>
          <a:ln/>
        </p:spPr>
      </p:sp>
      <p:sp>
        <p:nvSpPr>
          <p:cNvPr id="13315" name="Rectangle 3"/>
          <p:cNvSpPr>
            <a:spLocks noGrp="1" noChangeArrowheads="1"/>
          </p:cNvSpPr>
          <p:nvPr>
            <p:ph type="body" idx="1"/>
          </p:nvPr>
        </p:nvSpPr>
        <p:spPr>
          <a:noFill/>
          <a:ln/>
        </p:spPr>
        <p:txBody>
          <a:bodyPr/>
          <a:lstStyle/>
          <a:p>
            <a:pPr marL="171450" indent="-171450" eaLnBrk="1" hangingPunct="1">
              <a:buFontTx/>
              <a:buChar char="•"/>
            </a:pPr>
            <a:r>
              <a:rPr lang="en-US" smtClean="0">
                <a:latin typeface="Helvetica" pitchFamily="34" charset="0"/>
              </a:rPr>
              <a:t>This chapter focuses on how information systems support competitive strategy and how IS can create competitive advantages. A Porter’s Five Forces model is used to explain how organizations analyze their industry and select a competitive strategy. The value chain model is used to explain the creation of business processes and how strategy,  value chain and processes determine information systems structure. In the last section is a discussion of how companies use information systems to gain a competitive advantage.</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p:cNvSpPr>
            <a:spLocks noGrp="1" noChangeArrowheads="1"/>
          </p:cNvSpPr>
          <p:nvPr>
            <p:ph type="sldNum" sz="quarter" idx="5"/>
          </p:nvPr>
        </p:nvSpPr>
        <p:spPr/>
        <p:txBody>
          <a:bodyPr/>
          <a:lstStyle/>
          <a:p>
            <a:pPr>
              <a:defRPr/>
            </a:pPr>
            <a:fld id="{4E491644-9705-4F64-8611-772A8A0C552F}" type="slidenum">
              <a:rPr lang="en-US" smtClean="0"/>
              <a:pPr>
                <a:defRPr/>
              </a:pPr>
              <a:t>4</a:t>
            </a:fld>
            <a:endParaRPr lang="en-US" dirty="0" smtClean="0"/>
          </a:p>
        </p:txBody>
      </p:sp>
      <p:sp>
        <p:nvSpPr>
          <p:cNvPr id="15362" name="Rectangle 2"/>
          <p:cNvSpPr>
            <a:spLocks noGrp="1" noRot="1" noChangeAspect="1" noChangeArrowheads="1" noTextEdit="1"/>
          </p:cNvSpPr>
          <p:nvPr>
            <p:ph type="sldImg"/>
          </p:nvPr>
        </p:nvSpPr>
        <p:spPr>
          <a:ln/>
        </p:spPr>
      </p:sp>
      <p:sp>
        <p:nvSpPr>
          <p:cNvPr id="15363" name="Rectangle 3"/>
          <p:cNvSpPr>
            <a:spLocks noGrp="1" noChangeArrowheads="1"/>
          </p:cNvSpPr>
          <p:nvPr>
            <p:ph type="body" idx="1"/>
          </p:nvPr>
        </p:nvSpPr>
        <p:spPr>
          <a:noFill/>
          <a:ln/>
        </p:spPr>
        <p:txBody>
          <a:bodyPr/>
          <a:lstStyle/>
          <a:p>
            <a:pPr marL="171450" indent="-171450" eaLnBrk="1" hangingPunct="1">
              <a:buFontTx/>
              <a:buChar char="•"/>
            </a:pPr>
            <a:r>
              <a:rPr lang="en-US" smtClean="0"/>
              <a:t>Procurement and sales process will show how an information system can help GearUp to record problems and better negotiate with, or avoid, its problematic vendors.</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Image Placeholder 1"/>
          <p:cNvSpPr>
            <a:spLocks noGrp="1" noRot="1" noChangeAspect="1"/>
          </p:cNvSpPr>
          <p:nvPr>
            <p:ph type="sldImg"/>
          </p:nvPr>
        </p:nvSpPr>
        <p:spPr>
          <a:ln/>
        </p:spPr>
      </p:sp>
      <p:sp>
        <p:nvSpPr>
          <p:cNvPr id="17410" name="Notes Placeholder 2"/>
          <p:cNvSpPr>
            <a:spLocks noGrp="1"/>
          </p:cNvSpPr>
          <p:nvPr>
            <p:ph type="body" idx="1"/>
          </p:nvPr>
        </p:nvSpPr>
        <p:spPr>
          <a:noFill/>
          <a:ln/>
        </p:spPr>
        <p:txBody>
          <a:bodyPr/>
          <a:lstStyle/>
          <a:p>
            <a:endParaRPr lang="en-US" smtClean="0"/>
          </a:p>
        </p:txBody>
      </p:sp>
      <p:sp>
        <p:nvSpPr>
          <p:cNvPr id="4" name="Slide Number Placeholder 3"/>
          <p:cNvSpPr>
            <a:spLocks noGrp="1"/>
          </p:cNvSpPr>
          <p:nvPr>
            <p:ph type="sldNum" sz="quarter" idx="5"/>
          </p:nvPr>
        </p:nvSpPr>
        <p:spPr/>
        <p:txBody>
          <a:bodyPr/>
          <a:lstStyle/>
          <a:p>
            <a:pPr>
              <a:defRPr/>
            </a:pPr>
            <a:fld id="{5C02A889-C880-42AC-ACFE-6D99DB8791EA}" type="slidenum">
              <a:rPr lang="en-US" smtClean="0"/>
              <a:pPr>
                <a:defRPr/>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p:cNvSpPr>
            <a:spLocks noGrp="1" noRot="1" noChangeAspect="1"/>
          </p:cNvSpPr>
          <p:nvPr>
            <p:ph type="sldImg"/>
          </p:nvPr>
        </p:nvSpPr>
        <p:spPr>
          <a:ln/>
        </p:spPr>
      </p:sp>
      <p:sp>
        <p:nvSpPr>
          <p:cNvPr id="19458" name="Notes Placeholder 2"/>
          <p:cNvSpPr>
            <a:spLocks noGrp="1"/>
          </p:cNvSpPr>
          <p:nvPr>
            <p:ph type="body" idx="1"/>
          </p:nvPr>
        </p:nvSpPr>
        <p:spPr>
          <a:noFill/>
          <a:ln/>
        </p:spPr>
        <p:txBody>
          <a:bodyPr/>
          <a:lstStyle/>
          <a:p>
            <a:pPr marL="171450" indent="-171450">
              <a:buFontTx/>
              <a:buChar char="•"/>
            </a:pPr>
            <a:r>
              <a:rPr lang="en-US" smtClean="0"/>
              <a:t>As shown, vendors agree to sell a certain quantity of items to GearUp at very low prices. Typically these items are discontinued, or out of season, or out of style, or for which the vendor has a need to reduce its inventory</a:t>
            </a:r>
          </a:p>
        </p:txBody>
      </p:sp>
      <p:sp>
        <p:nvSpPr>
          <p:cNvPr id="4" name="Slide Number Placeholder 3"/>
          <p:cNvSpPr>
            <a:spLocks noGrp="1"/>
          </p:cNvSpPr>
          <p:nvPr>
            <p:ph type="sldNum" sz="quarter" idx="5"/>
          </p:nvPr>
        </p:nvSpPr>
        <p:spPr/>
        <p:txBody>
          <a:bodyPr/>
          <a:lstStyle/>
          <a:p>
            <a:pPr>
              <a:defRPr/>
            </a:pPr>
            <a:fld id="{2EA197FD-8FF7-4E63-B9C1-6D08C6EE21AD}" type="slidenum">
              <a:rPr lang="en-US" smtClean="0"/>
              <a:pPr>
                <a:defRPr/>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Slide Image Placeholder 1"/>
          <p:cNvSpPr>
            <a:spLocks noGrp="1" noRot="1" noChangeAspect="1"/>
          </p:cNvSpPr>
          <p:nvPr>
            <p:ph type="sldImg"/>
          </p:nvPr>
        </p:nvSpPr>
        <p:spPr>
          <a:ln/>
        </p:spPr>
      </p:sp>
      <p:sp>
        <p:nvSpPr>
          <p:cNvPr id="21506" name="Notes Placeholder 2"/>
          <p:cNvSpPr>
            <a:spLocks noGrp="1"/>
          </p:cNvSpPr>
          <p:nvPr>
            <p:ph type="body" idx="1"/>
          </p:nvPr>
        </p:nvSpPr>
        <p:spPr>
          <a:noFill/>
          <a:ln/>
        </p:spPr>
        <p:txBody>
          <a:bodyPr/>
          <a:lstStyle/>
          <a:p>
            <a:pPr marL="171450" indent="-171450">
              <a:buFontTx/>
              <a:buChar char="•"/>
            </a:pPr>
            <a:endParaRPr lang="en-US" smtClean="0"/>
          </a:p>
        </p:txBody>
      </p:sp>
      <p:sp>
        <p:nvSpPr>
          <p:cNvPr id="4" name="Slide Number Placeholder 3"/>
          <p:cNvSpPr>
            <a:spLocks noGrp="1"/>
          </p:cNvSpPr>
          <p:nvPr>
            <p:ph type="sldNum" sz="quarter" idx="5"/>
          </p:nvPr>
        </p:nvSpPr>
        <p:spPr/>
        <p:txBody>
          <a:bodyPr/>
          <a:lstStyle/>
          <a:p>
            <a:pPr>
              <a:defRPr/>
            </a:pPr>
            <a:fld id="{B2258465-5D42-466A-BF73-F87A1AC0CD77}" type="slidenum">
              <a:rPr lang="en-US" smtClean="0"/>
              <a:pPr>
                <a:defRPr/>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Slide Image Placeholder 1"/>
          <p:cNvSpPr>
            <a:spLocks noGrp="1" noRot="1" noChangeAspect="1"/>
          </p:cNvSpPr>
          <p:nvPr>
            <p:ph type="sldImg"/>
          </p:nvPr>
        </p:nvSpPr>
        <p:spPr>
          <a:ln/>
        </p:spPr>
      </p:sp>
      <p:sp>
        <p:nvSpPr>
          <p:cNvPr id="23554" name="Notes Placeholder 2"/>
          <p:cNvSpPr>
            <a:spLocks noGrp="1"/>
          </p:cNvSpPr>
          <p:nvPr>
            <p:ph type="body" idx="1"/>
          </p:nvPr>
        </p:nvSpPr>
        <p:spPr>
          <a:noFill/>
          <a:ln/>
        </p:spPr>
        <p:txBody>
          <a:bodyPr/>
          <a:lstStyle/>
          <a:p>
            <a:pPr marL="171450" indent="-171450">
              <a:buFontTx/>
              <a:buChar char="•"/>
            </a:pPr>
            <a:r>
              <a:rPr lang="en-US" smtClean="0"/>
              <a:t>Figure 2-2 is organized in what is called swimlane format, which is a graphical arrangement of activities for a given role.</a:t>
            </a:r>
          </a:p>
        </p:txBody>
      </p:sp>
      <p:sp>
        <p:nvSpPr>
          <p:cNvPr id="4" name="Slide Number Placeholder 3"/>
          <p:cNvSpPr>
            <a:spLocks noGrp="1"/>
          </p:cNvSpPr>
          <p:nvPr>
            <p:ph type="sldNum" sz="quarter" idx="5"/>
          </p:nvPr>
        </p:nvSpPr>
        <p:spPr/>
        <p:txBody>
          <a:bodyPr/>
          <a:lstStyle/>
          <a:p>
            <a:pPr>
              <a:defRPr/>
            </a:pPr>
            <a:fld id="{DB03ABD8-991C-4F01-A194-9ECD3D718868}" type="slidenum">
              <a:rPr lang="en-US" smtClean="0"/>
              <a:pPr>
                <a:defRPr/>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p:cNvSpPr>
            <a:spLocks noGrp="1" noChangeArrowheads="1"/>
          </p:cNvSpPr>
          <p:nvPr>
            <p:ph type="sldNum" sz="quarter" idx="5"/>
          </p:nvPr>
        </p:nvSpPr>
        <p:spPr/>
        <p:txBody>
          <a:bodyPr/>
          <a:lstStyle/>
          <a:p>
            <a:pPr>
              <a:defRPr/>
            </a:pPr>
            <a:fld id="{C9F04F9D-43C7-4522-91C3-2D5B3F4C994F}" type="slidenum">
              <a:rPr lang="en-US" smtClean="0"/>
              <a:pPr>
                <a:defRPr/>
              </a:pPr>
              <a:t>10</a:t>
            </a:fld>
            <a:endParaRPr lang="en-US" dirty="0" smtClean="0"/>
          </a:p>
        </p:txBody>
      </p:sp>
      <p:sp>
        <p:nvSpPr>
          <p:cNvPr id="26626" name="Rectangle 2"/>
          <p:cNvSpPr>
            <a:spLocks noGrp="1" noRot="1" noChangeAspect="1" noChangeArrowheads="1" noTextEdit="1"/>
          </p:cNvSpPr>
          <p:nvPr>
            <p:ph type="sldImg"/>
          </p:nvPr>
        </p:nvSpPr>
        <p:spPr>
          <a:ln/>
        </p:spPr>
      </p:sp>
      <p:sp>
        <p:nvSpPr>
          <p:cNvPr id="26627"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3 Slide">
    <p:spTree>
      <p:nvGrpSpPr>
        <p:cNvPr id="1" name=""/>
        <p:cNvGrpSpPr/>
        <p:nvPr/>
      </p:nvGrpSpPr>
      <p:grpSpPr>
        <a:xfrm>
          <a:off x="0" y="0"/>
          <a:ext cx="0" cy="0"/>
          <a:chOff x="0" y="0"/>
          <a:chExt cx="0" cy="0"/>
        </a:xfrm>
      </p:grpSpPr>
      <p:sp>
        <p:nvSpPr>
          <p:cNvPr id="13" name="Rectangle 3"/>
          <p:cNvSpPr>
            <a:spLocks noGrp="1" noChangeArrowheads="1"/>
          </p:cNvSpPr>
          <p:nvPr>
            <p:ph type="subTitle" idx="1"/>
          </p:nvPr>
        </p:nvSpPr>
        <p:spPr>
          <a:xfrm>
            <a:off x="1371600" y="3886200"/>
            <a:ext cx="6553200" cy="1219200"/>
          </a:xfrm>
          <a:solidFill>
            <a:schemeClr val="bg2">
              <a:lumMod val="90000"/>
            </a:schemeClr>
          </a:solidFill>
          <a:ln w="25400">
            <a:solidFill>
              <a:schemeClr val="accent1"/>
            </a:solidFill>
          </a:ln>
        </p:spPr>
        <p:txBody>
          <a:bodyPr anchor="ctr"/>
          <a:lstStyle>
            <a:lvl1pPr marL="0" marR="0" indent="0" algn="ctr" defTabSz="914400" rtl="0" eaLnBrk="1" fontAlgn="base" latinLnBrk="0" hangingPunct="1">
              <a:lnSpc>
                <a:spcPct val="100000"/>
              </a:lnSpc>
              <a:spcBef>
                <a:spcPct val="20000"/>
              </a:spcBef>
              <a:spcAft>
                <a:spcPct val="0"/>
              </a:spcAft>
              <a:buClr>
                <a:schemeClr val="accent1"/>
              </a:buClr>
              <a:buSzPct val="65000"/>
              <a:buFont typeface="Arial" pitchFamily="34" charset="0"/>
              <a:buNone/>
              <a:tabLst/>
              <a:defRPr sz="3600">
                <a:solidFill>
                  <a:schemeClr val="tx1"/>
                </a:solidFill>
                <a:latin typeface="Arial" pitchFamily="34" charset="0"/>
                <a:ea typeface="Verdana" pitchFamily="34" charset="0"/>
                <a:cs typeface="Arial" pitchFamily="34" charset="0"/>
              </a:defRPr>
            </a:lvl1pPr>
          </a:lstStyle>
          <a:p>
            <a:r>
              <a:rPr lang="en-US" dirty="0" smtClean="0"/>
              <a:t>Click to edit Master subtitle style</a:t>
            </a:r>
          </a:p>
        </p:txBody>
      </p:sp>
      <p:sp>
        <p:nvSpPr>
          <p:cNvPr id="10" name="Title 9"/>
          <p:cNvSpPr>
            <a:spLocks noGrp="1"/>
          </p:cNvSpPr>
          <p:nvPr>
            <p:ph type="title"/>
          </p:nvPr>
        </p:nvSpPr>
        <p:spPr>
          <a:xfrm>
            <a:off x="2819400" y="1524000"/>
            <a:ext cx="3581400" cy="1905000"/>
          </a:xfrm>
          <a:solidFill>
            <a:schemeClr val="bg1"/>
          </a:solidFill>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a:lstStyle>
            <a:lvl1pPr algn="ctr" rtl="0" eaLnBrk="0" fontAlgn="base" hangingPunct="0">
              <a:spcBef>
                <a:spcPct val="0"/>
              </a:spcBef>
              <a:spcAft>
                <a:spcPct val="0"/>
              </a:spcAft>
              <a:defRPr lang="en-US" sz="4000" b="0" kern="1200" dirty="0">
                <a:solidFill>
                  <a:schemeClr val="tx1"/>
                </a:solidFill>
                <a:latin typeface="Arial" pitchFamily="34" charset="0"/>
                <a:ea typeface="Verdana" pitchFamily="34" charset="0"/>
                <a:cs typeface="Arial" pitchFamily="34" charset="0"/>
              </a:defRPr>
            </a:lvl1pPr>
          </a:lstStyle>
          <a:p>
            <a:r>
              <a:rPr lang="en-US" smtClean="0"/>
              <a:t>Click to edit Master title style</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4" name="TextBox 2"/>
          <p:cNvSpPr txBox="1"/>
          <p:nvPr userDrawn="1"/>
        </p:nvSpPr>
        <p:spPr>
          <a:xfrm>
            <a:off x="7620000" y="6248400"/>
            <a:ext cx="914400" cy="304800"/>
          </a:xfrm>
          <a:prstGeom prst="rect">
            <a:avLst/>
          </a:prstGeom>
          <a:noFill/>
        </p:spPr>
        <p:txBody>
          <a:bodyPr>
            <a:spAutoFit/>
          </a:bodyPr>
          <a:lstStyle/>
          <a:p>
            <a:pPr>
              <a:defRPr/>
            </a:pPr>
            <a:r>
              <a:rPr lang="en-US" sz="1400" dirty="0"/>
              <a:t>2-</a:t>
            </a:r>
            <a:fld id="{75F63C29-935D-4968-BCCE-9B5F6F5F9507}" type="slidenum">
              <a:rPr lang="en-US" sz="1400"/>
              <a:pPr>
                <a:defRPr/>
              </a:pPr>
              <a:t>‹#›</a:t>
            </a:fld>
            <a:endParaRPr lang="en-US" sz="1400" dirty="0"/>
          </a:p>
        </p:txBody>
      </p:sp>
      <p:sp>
        <p:nvSpPr>
          <p:cNvPr id="2" name="Title 1"/>
          <p:cNvSpPr>
            <a:spLocks noGrp="1"/>
          </p:cNvSpPr>
          <p:nvPr>
            <p:ph type="title"/>
          </p:nvPr>
        </p:nvSpPr>
        <p:spPr>
          <a:xfrm>
            <a:off x="822960" y="365759"/>
            <a:ext cx="7520940" cy="1082041"/>
          </a:xfrm>
          <a:solidFill>
            <a:schemeClr val="accent2">
              <a:lumMod val="90000"/>
            </a:schemeClr>
          </a:solidFill>
        </p:spPr>
        <p:txBody>
          <a:bodyPr/>
          <a:lstStyle>
            <a:lvl1pPr>
              <a:defRPr sz="3200" cap="none">
                <a:latin typeface="Arial" pitchFamily="34" charset="0"/>
                <a:cs typeface="Arial" pitchFamily="34" charset="0"/>
              </a:defRPr>
            </a:lvl1pPr>
          </a:lstStyle>
          <a:p>
            <a:r>
              <a:rPr lang="en-US" dirty="0" smtClean="0"/>
              <a:t>Click to edit Master title style</a:t>
            </a:r>
            <a:endParaRPr lang="en-US" dirty="0"/>
          </a:p>
        </p:txBody>
      </p:sp>
      <p:sp>
        <p:nvSpPr>
          <p:cNvPr id="5" name="Text Placeholder 2"/>
          <p:cNvSpPr>
            <a:spLocks noGrp="1"/>
          </p:cNvSpPr>
          <p:nvPr>
            <p:ph idx="1"/>
          </p:nvPr>
        </p:nvSpPr>
        <p:spPr bwMode="auto">
          <a:xfrm>
            <a:off x="822325" y="1600200"/>
            <a:ext cx="7521575" cy="3451225"/>
          </a:xfrm>
          <a:prstGeom prst="rect">
            <a:avLst/>
          </a:prstGeom>
          <a:solidFill>
            <a:srgbClr val="FFFFFF"/>
          </a:solidFill>
          <a:ln>
            <a:noFill/>
          </a:ln>
          <a:extLst/>
        </p:spPr>
        <p:txBody>
          <a:bodyPr/>
          <a:lstStyle>
            <a:lvl1pPr marL="234950" indent="-234950">
              <a:buFont typeface="Arial" pitchFamily="34" charset="0"/>
              <a:buChar char="•"/>
              <a:defRPr/>
            </a:lvl1pPr>
            <a:lvl2pPr marL="234950" indent="-234950">
              <a:buClr>
                <a:srgbClr val="000A1E"/>
              </a:buClr>
              <a:buFont typeface="Arial" pitchFamily="34" charset="0"/>
              <a:buChar char="•"/>
              <a:defRPr/>
            </a:lvl2pPr>
            <a:lvl3pPr marL="568325" indent="-330200">
              <a:buClr>
                <a:srgbClr val="000A1E"/>
              </a:buClr>
              <a:buFont typeface="Helvetica" pitchFamily="34" charset="0"/>
              <a:buChar char="–"/>
              <a:defRPr/>
            </a:lvl3pPr>
            <a:lvl4pPr marL="923925" indent="-355600">
              <a:buClr>
                <a:srgbClr val="000A1E"/>
              </a:buClr>
              <a:buFont typeface="Wingdings" pitchFamily="2" charset="2"/>
              <a:buChar char="Ø"/>
              <a:defRPr/>
            </a:lvl4pPr>
            <a:lvl5pPr marL="1204913" indent="-290513">
              <a:buClr>
                <a:srgbClr val="000A1E"/>
              </a:buClr>
              <a:buFont typeface="Courier New" pitchFamily="49" charset="0"/>
              <a:buChar char="o"/>
              <a:defRPr/>
            </a:lvl5pPr>
          </a:lstStyle>
          <a:p>
            <a:pPr lvl="0"/>
            <a:r>
              <a:rPr lang="en-US" dirty="0" smtClean="0"/>
              <a:t>Click to edit Master text styles</a:t>
            </a:r>
          </a:p>
          <a:p>
            <a:pPr lvl="2"/>
            <a:r>
              <a:rPr lang="en-US" dirty="0" smtClean="0"/>
              <a:t>Second level</a:t>
            </a:r>
          </a:p>
          <a:p>
            <a:pPr lvl="3"/>
            <a:r>
              <a:rPr lang="en-US" dirty="0" smtClean="0"/>
              <a:t>Third level</a:t>
            </a:r>
          </a:p>
          <a:p>
            <a:pPr lvl="4"/>
            <a:r>
              <a:rPr lang="en-US" smtClean="0"/>
              <a:t>Fourth level</a:t>
            </a:r>
            <a:endParaRPr lang="en-US" dirty="0" smtClean="0"/>
          </a:p>
        </p:txBody>
      </p:sp>
      <p:sp>
        <p:nvSpPr>
          <p:cNvPr id="6" name="Footer Placeholder 4"/>
          <p:cNvSpPr>
            <a:spLocks noGrp="1"/>
          </p:cNvSpPr>
          <p:nvPr>
            <p:ph type="ftr" sz="quarter" idx="10"/>
          </p:nvPr>
        </p:nvSpPr>
        <p:spPr/>
        <p:txBody>
          <a:bodyPr/>
          <a:lstStyle>
            <a:lvl1pPr>
              <a:defRPr/>
            </a:lvl1pPr>
          </a:lstStyle>
          <a:p>
            <a:pPr>
              <a:defRPr/>
            </a:pPr>
            <a:r>
              <a:rPr lang="en-US"/>
              <a:t>Copyright © 2014 Pearson Education, Inc. Publishing as Prentice Hall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TextBox 3"/>
          <p:cNvSpPr txBox="1"/>
          <p:nvPr userDrawn="1"/>
        </p:nvSpPr>
        <p:spPr>
          <a:xfrm>
            <a:off x="7620000" y="6248400"/>
            <a:ext cx="914400" cy="304800"/>
          </a:xfrm>
          <a:prstGeom prst="rect">
            <a:avLst/>
          </a:prstGeom>
          <a:noFill/>
        </p:spPr>
        <p:txBody>
          <a:bodyPr>
            <a:spAutoFit/>
          </a:bodyPr>
          <a:lstStyle/>
          <a:p>
            <a:pPr>
              <a:defRPr/>
            </a:pPr>
            <a:r>
              <a:rPr lang="en-US" sz="1400" dirty="0"/>
              <a:t>2-</a:t>
            </a:r>
            <a:fld id="{D3E1754B-B1E1-4DC9-812B-747146F2E414}" type="slidenum">
              <a:rPr lang="en-US" sz="1400"/>
              <a:pPr>
                <a:defRPr/>
              </a:pPr>
              <a:t>‹#›</a:t>
            </a:fld>
            <a:endParaRPr lang="en-US" sz="1400" dirty="0"/>
          </a:p>
        </p:txBody>
      </p:sp>
      <p:sp>
        <p:nvSpPr>
          <p:cNvPr id="2" name="Title 1"/>
          <p:cNvSpPr>
            <a:spLocks noGrp="1"/>
          </p:cNvSpPr>
          <p:nvPr>
            <p:ph type="title"/>
          </p:nvPr>
        </p:nvSpPr>
        <p:spPr>
          <a:xfrm>
            <a:off x="822325" y="365125"/>
            <a:ext cx="7521575" cy="1006475"/>
          </a:xfrm>
          <a:solidFill>
            <a:schemeClr val="accent2">
              <a:lumMod val="90000"/>
            </a:schemeClr>
          </a:solidFill>
        </p:spPr>
        <p:txBody>
          <a:bodyPr/>
          <a:lstStyle>
            <a:lvl1pPr>
              <a:defRPr sz="3200" cap="none">
                <a:latin typeface="Arial" pitchFamily="34" charset="0"/>
                <a:cs typeface="Arial" pitchFamily="34" charset="0"/>
              </a:defRPr>
            </a:lvl1pPr>
          </a:lstStyle>
          <a:p>
            <a:r>
              <a:rPr lang="en-US" dirty="0" smtClean="0"/>
              <a:t>Click to edit Master title style</a:t>
            </a:r>
            <a:endParaRPr lang="en-US" dirty="0"/>
          </a:p>
        </p:txBody>
      </p:sp>
      <p:sp>
        <p:nvSpPr>
          <p:cNvPr id="4" name="Footer Placeholder 4"/>
          <p:cNvSpPr>
            <a:spLocks noGrp="1"/>
          </p:cNvSpPr>
          <p:nvPr>
            <p:ph type="ftr" sz="quarter" idx="10"/>
          </p:nvPr>
        </p:nvSpPr>
        <p:spPr/>
        <p:txBody>
          <a:bodyPr/>
          <a:lstStyle>
            <a:lvl1pPr>
              <a:defRPr/>
            </a:lvl1pPr>
          </a:lstStyle>
          <a:p>
            <a:pPr>
              <a:defRPr/>
            </a:pPr>
            <a:r>
              <a:rPr lang="en-US"/>
              <a:t>Copyright © 2014 Pearson Education, Inc. Publishing as Prentice Hall</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userDrawn="1">
  <p:cSld name="Title and Text">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Freeform 6"/>
          <p:cNvSpPr/>
          <p:nvPr/>
        </p:nvSpPr>
        <p:spPr>
          <a:xfrm>
            <a:off x="-3175" y="5051425"/>
            <a:ext cx="3575050" cy="1806575"/>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8" name="Freeform 7"/>
          <p:cNvSpPr/>
          <p:nvPr/>
        </p:nvSpPr>
        <p:spPr>
          <a:xfrm>
            <a:off x="-1588" y="5051425"/>
            <a:ext cx="9145588" cy="180657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1028" name="Title Placeholder 1"/>
          <p:cNvSpPr>
            <a:spLocks noGrp="1"/>
          </p:cNvSpPr>
          <p:nvPr>
            <p:ph type="title"/>
          </p:nvPr>
        </p:nvSpPr>
        <p:spPr bwMode="auto">
          <a:xfrm>
            <a:off x="822325" y="365125"/>
            <a:ext cx="7521575" cy="930275"/>
          </a:xfrm>
          <a:prstGeom prst="rect">
            <a:avLst/>
          </a:prstGeom>
          <a:solidFill>
            <a:schemeClr val="accent2">
              <a:lumMod val="90000"/>
            </a:schemeClr>
          </a:solidFill>
          <a:ln>
            <a:noFill/>
          </a:ln>
          <a:extLst/>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1029" name="Text Placeholder 2"/>
          <p:cNvSpPr>
            <a:spLocks noGrp="1"/>
          </p:cNvSpPr>
          <p:nvPr>
            <p:ph type="body" idx="1"/>
          </p:nvPr>
        </p:nvSpPr>
        <p:spPr bwMode="auto">
          <a:xfrm>
            <a:off x="822325" y="1371600"/>
            <a:ext cx="7521575" cy="3679825"/>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2"/>
            <a:r>
              <a:rPr lang="en-US" smtClean="0"/>
              <a:t>Second level</a:t>
            </a:r>
          </a:p>
          <a:p>
            <a:pPr lvl="3"/>
            <a:r>
              <a:rPr lang="en-US" smtClean="0"/>
              <a:t>Third level</a:t>
            </a:r>
          </a:p>
          <a:p>
            <a:pPr lvl="4"/>
            <a:r>
              <a:rPr lang="en-US" smtClean="0"/>
              <a:t>Fourth level</a:t>
            </a:r>
          </a:p>
        </p:txBody>
      </p:sp>
      <p:sp>
        <p:nvSpPr>
          <p:cNvPr id="5" name="Footer Placeholder 4"/>
          <p:cNvSpPr>
            <a:spLocks noGrp="1"/>
          </p:cNvSpPr>
          <p:nvPr>
            <p:ph type="ftr" sz="quarter" idx="3"/>
          </p:nvPr>
        </p:nvSpPr>
        <p:spPr>
          <a:xfrm>
            <a:off x="762000" y="6248400"/>
            <a:ext cx="6324600" cy="304800"/>
          </a:xfrm>
          <a:prstGeom prst="rect">
            <a:avLst/>
          </a:prstGeom>
        </p:spPr>
        <p:txBody>
          <a:bodyPr vert="horz" lIns="91440" tIns="45720" rIns="91440" bIns="45720" rtlCol="0" anchor="ctr"/>
          <a:lstStyle>
            <a:lvl1pPr algn="ctr">
              <a:defRPr sz="1000" cap="none" spc="200" baseline="0">
                <a:solidFill>
                  <a:schemeClr val="tx1"/>
                </a:solidFill>
                <a:latin typeface="Helvetica" pitchFamily="34" charset="0"/>
                <a:cs typeface="Arial" charset="0"/>
              </a:defRPr>
            </a:lvl1pPr>
          </a:lstStyle>
          <a:p>
            <a:pPr>
              <a:defRPr/>
            </a:pPr>
            <a:r>
              <a:rPr lang="en-US"/>
              <a:t>Copyright © 2014 Pearson Education, Inc. Publishing as Prentice Hall</a:t>
            </a:r>
          </a:p>
        </p:txBody>
      </p:sp>
    </p:spTree>
  </p:cSld>
  <p:clrMap bg1="lt1" tx1="dk1" bg2="lt2" tx2="dk2" accent1="accent1" accent2="accent2" accent3="accent3" accent4="accent4" accent5="accent5" accent6="accent6" hlink="hlink" folHlink="folHlink"/>
  <p:sldLayoutIdLst>
    <p:sldLayoutId id="2147490395" r:id="rId1"/>
    <p:sldLayoutId id="2147490396" r:id="rId2"/>
    <p:sldLayoutId id="2147490397" r:id="rId3"/>
    <p:sldLayoutId id="2147490398" r:id="rId4"/>
  </p:sldLayoutIdLst>
  <p:timing>
    <p:tnLst>
      <p:par>
        <p:cTn id="1" dur="indefinite" restart="never" nodeType="tmRoot"/>
      </p:par>
    </p:tnLst>
  </p:timing>
  <p:hf sldNum="0" hdr="0" dt="0"/>
  <p:txStyles>
    <p:titleStyle>
      <a:lvl1pPr algn="l" rtl="0" eaLnBrk="0" fontAlgn="base" hangingPunct="0">
        <a:spcBef>
          <a:spcPct val="0"/>
        </a:spcBef>
        <a:spcAft>
          <a:spcPct val="0"/>
        </a:spcAft>
        <a:defRPr sz="3200" kern="1200">
          <a:solidFill>
            <a:schemeClr val="tx1"/>
          </a:solidFill>
          <a:latin typeface="Arial" pitchFamily="34" charset="0"/>
          <a:ea typeface="+mj-ea"/>
          <a:cs typeface="Arial" pitchFamily="34" charset="0"/>
        </a:defRPr>
      </a:lvl1pPr>
      <a:lvl2pPr algn="l" rtl="0" eaLnBrk="0" fontAlgn="base" hangingPunct="0">
        <a:spcBef>
          <a:spcPct val="0"/>
        </a:spcBef>
        <a:spcAft>
          <a:spcPct val="0"/>
        </a:spcAft>
        <a:defRPr sz="3200">
          <a:solidFill>
            <a:schemeClr val="tx1"/>
          </a:solidFill>
          <a:latin typeface="Arial" charset="0"/>
          <a:cs typeface="Arial" charset="0"/>
        </a:defRPr>
      </a:lvl2pPr>
      <a:lvl3pPr algn="l" rtl="0" eaLnBrk="0" fontAlgn="base" hangingPunct="0">
        <a:spcBef>
          <a:spcPct val="0"/>
        </a:spcBef>
        <a:spcAft>
          <a:spcPct val="0"/>
        </a:spcAft>
        <a:defRPr sz="3200">
          <a:solidFill>
            <a:schemeClr val="tx1"/>
          </a:solidFill>
          <a:latin typeface="Arial" charset="0"/>
          <a:cs typeface="Arial" charset="0"/>
        </a:defRPr>
      </a:lvl3pPr>
      <a:lvl4pPr algn="l" rtl="0" eaLnBrk="0" fontAlgn="base" hangingPunct="0">
        <a:spcBef>
          <a:spcPct val="0"/>
        </a:spcBef>
        <a:spcAft>
          <a:spcPct val="0"/>
        </a:spcAft>
        <a:defRPr sz="3200">
          <a:solidFill>
            <a:schemeClr val="tx1"/>
          </a:solidFill>
          <a:latin typeface="Arial" charset="0"/>
          <a:cs typeface="Arial" charset="0"/>
        </a:defRPr>
      </a:lvl4pPr>
      <a:lvl5pPr algn="l" rtl="0" eaLnBrk="0" fontAlgn="base" hangingPunct="0">
        <a:spcBef>
          <a:spcPct val="0"/>
        </a:spcBef>
        <a:spcAft>
          <a:spcPct val="0"/>
        </a:spcAft>
        <a:defRPr sz="3200">
          <a:solidFill>
            <a:schemeClr val="tx1"/>
          </a:solidFill>
          <a:latin typeface="Arial" charset="0"/>
          <a:cs typeface="Arial" charset="0"/>
        </a:defRPr>
      </a:lvl5pPr>
      <a:lvl6pPr marL="457200" algn="l" rtl="0" eaLnBrk="1" fontAlgn="base" hangingPunct="1">
        <a:spcBef>
          <a:spcPct val="0"/>
        </a:spcBef>
        <a:spcAft>
          <a:spcPct val="0"/>
        </a:spcAft>
        <a:defRPr sz="2800">
          <a:solidFill>
            <a:schemeClr val="tx1"/>
          </a:solidFill>
          <a:latin typeface="Franklin Gothic Medium" pitchFamily="34" charset="0"/>
        </a:defRPr>
      </a:lvl6pPr>
      <a:lvl7pPr marL="914400" algn="l" rtl="0" eaLnBrk="1" fontAlgn="base" hangingPunct="1">
        <a:spcBef>
          <a:spcPct val="0"/>
        </a:spcBef>
        <a:spcAft>
          <a:spcPct val="0"/>
        </a:spcAft>
        <a:defRPr sz="2800">
          <a:solidFill>
            <a:schemeClr val="tx1"/>
          </a:solidFill>
          <a:latin typeface="Franklin Gothic Medium" pitchFamily="34" charset="0"/>
        </a:defRPr>
      </a:lvl7pPr>
      <a:lvl8pPr marL="1371600" algn="l" rtl="0" eaLnBrk="1" fontAlgn="base" hangingPunct="1">
        <a:spcBef>
          <a:spcPct val="0"/>
        </a:spcBef>
        <a:spcAft>
          <a:spcPct val="0"/>
        </a:spcAft>
        <a:defRPr sz="2800">
          <a:solidFill>
            <a:schemeClr val="tx1"/>
          </a:solidFill>
          <a:latin typeface="Franklin Gothic Medium" pitchFamily="34" charset="0"/>
        </a:defRPr>
      </a:lvl8pPr>
      <a:lvl9pPr marL="1828800" algn="l" rtl="0" eaLnBrk="1" fontAlgn="base" hangingPunct="1">
        <a:spcBef>
          <a:spcPct val="0"/>
        </a:spcBef>
        <a:spcAft>
          <a:spcPct val="0"/>
        </a:spcAft>
        <a:defRPr sz="2800">
          <a:solidFill>
            <a:schemeClr val="tx1"/>
          </a:solidFill>
          <a:latin typeface="Franklin Gothic Medium" pitchFamily="34" charset="0"/>
        </a:defRPr>
      </a:lvl9pPr>
    </p:titleStyle>
    <p:bodyStyle>
      <a:lvl1pPr marL="234950" indent="-234950" algn="l" rtl="0" eaLnBrk="0" fontAlgn="base" hangingPunct="0">
        <a:spcBef>
          <a:spcPts val="800"/>
        </a:spcBef>
        <a:spcAft>
          <a:spcPct val="0"/>
        </a:spcAft>
        <a:buFont typeface="Arial" charset="0"/>
        <a:buChar char="•"/>
        <a:defRPr sz="2800" kern="1200">
          <a:solidFill>
            <a:schemeClr val="tx1"/>
          </a:solidFill>
          <a:latin typeface="Arial" pitchFamily="34" charset="0"/>
          <a:ea typeface="+mn-ea"/>
          <a:cs typeface="Arial" pitchFamily="34" charset="0"/>
        </a:defRPr>
      </a:lvl1pPr>
      <a:lvl2pPr marL="234950" indent="-234950" algn="l" rtl="0" eaLnBrk="0" fontAlgn="base" hangingPunct="0">
        <a:spcBef>
          <a:spcPts val="300"/>
        </a:spcBef>
        <a:spcAft>
          <a:spcPct val="0"/>
        </a:spcAft>
        <a:buClr>
          <a:srgbClr val="000A1E"/>
        </a:buClr>
        <a:buFont typeface="Arial" charset="0"/>
        <a:buChar char="•"/>
        <a:defRPr sz="2800" kern="1200">
          <a:solidFill>
            <a:schemeClr val="tx1"/>
          </a:solidFill>
          <a:latin typeface="Arial" pitchFamily="34" charset="0"/>
          <a:ea typeface="+mn-ea"/>
          <a:cs typeface="Arial" pitchFamily="34" charset="0"/>
        </a:defRPr>
      </a:lvl2pPr>
      <a:lvl3pPr marL="568325" indent="-330200" algn="l" rtl="0" eaLnBrk="0" fontAlgn="base" hangingPunct="0">
        <a:spcBef>
          <a:spcPts val="300"/>
        </a:spcBef>
        <a:spcAft>
          <a:spcPct val="0"/>
        </a:spcAft>
        <a:buClr>
          <a:srgbClr val="000A1E"/>
        </a:buClr>
        <a:buFont typeface="Arial" charset="0"/>
        <a:buChar char="–"/>
        <a:defRPr sz="2800" kern="1200">
          <a:solidFill>
            <a:schemeClr val="tx1"/>
          </a:solidFill>
          <a:latin typeface="Arial" pitchFamily="34" charset="0"/>
          <a:ea typeface="+mn-ea"/>
          <a:cs typeface="Arial" pitchFamily="34" charset="0"/>
        </a:defRPr>
      </a:lvl3pPr>
      <a:lvl4pPr marL="914400" indent="-336550" algn="l" rtl="0" eaLnBrk="0" fontAlgn="base" hangingPunct="0">
        <a:spcBef>
          <a:spcPts val="300"/>
        </a:spcBef>
        <a:spcAft>
          <a:spcPct val="0"/>
        </a:spcAft>
        <a:buClr>
          <a:srgbClr val="000A1E"/>
        </a:buClr>
        <a:buFont typeface="Wingdings" pitchFamily="2" charset="2"/>
        <a:buChar char="Ø"/>
        <a:defRPr sz="2800" kern="1200">
          <a:solidFill>
            <a:schemeClr val="tx1"/>
          </a:solidFill>
          <a:latin typeface="Arial" pitchFamily="34" charset="0"/>
          <a:ea typeface="+mn-ea"/>
          <a:cs typeface="Arial" pitchFamily="34" charset="0"/>
        </a:defRPr>
      </a:lvl4pPr>
      <a:lvl5pPr marL="1081088" indent="-277813" algn="l" rtl="0" eaLnBrk="0" fontAlgn="base" hangingPunct="0">
        <a:spcBef>
          <a:spcPts val="300"/>
        </a:spcBef>
        <a:spcAft>
          <a:spcPct val="0"/>
        </a:spcAft>
        <a:buClr>
          <a:srgbClr val="000A1E"/>
        </a:buClr>
        <a:buFont typeface="Courier New" pitchFamily="49" charset="0"/>
        <a:buChar char="o"/>
        <a:defRPr sz="2800" kern="1200">
          <a:solidFill>
            <a:schemeClr val="tx1"/>
          </a:solidFill>
          <a:latin typeface="Arial" pitchFamily="34" charset="0"/>
          <a:ea typeface="+mn-ea"/>
          <a:cs typeface="Arial" pitchFamily="34" charset="0"/>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hyperlink" Target="http://www.zulilly.com/"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3"/>
          <p:cNvSpPr>
            <a:spLocks noGrp="1" noChangeArrowheads="1"/>
          </p:cNvSpPr>
          <p:nvPr>
            <p:ph type="subTitle" idx="1"/>
          </p:nvPr>
        </p:nvSpPr>
        <p:spPr/>
        <p:txBody>
          <a:bodyPr/>
          <a:lstStyle/>
          <a:p>
            <a:pPr>
              <a:defRPr/>
            </a:pPr>
            <a:r>
              <a:rPr lang="en-US" sz="3200" dirty="0" smtClean="0"/>
              <a:t>Business Processes,</a:t>
            </a:r>
            <a:r>
              <a:rPr lang="en-US" sz="3200" dirty="0"/>
              <a:t> Systems</a:t>
            </a:r>
            <a:r>
              <a:rPr lang="en-US" sz="3200" dirty="0" smtClean="0"/>
              <a:t> Information, and Information</a:t>
            </a:r>
          </a:p>
        </p:txBody>
      </p:sp>
      <p:sp>
        <p:nvSpPr>
          <p:cNvPr id="2" name="Title 1"/>
          <p:cNvSpPr>
            <a:spLocks noGrp="1"/>
          </p:cNvSpPr>
          <p:nvPr>
            <p:ph type="title"/>
          </p:nvPr>
        </p:nvSpPr>
        <p:spPr/>
        <p:txBody>
          <a:bodyPr/>
          <a:lstStyle/>
          <a:p>
            <a:pPr>
              <a:defRPr/>
            </a:pPr>
            <a:r>
              <a:rPr sz="4800">
                <a:solidFill>
                  <a:srgbClr val="000000"/>
                </a:solidFill>
              </a:rPr>
              <a:t>Chapter </a:t>
            </a:r>
            <a:r>
              <a:rPr sz="4800" smtClean="0">
                <a:solidFill>
                  <a:srgbClr val="000000"/>
                </a:solidFill>
              </a:rPr>
              <a:t>2</a:t>
            </a:r>
            <a:endParaRPr sz="480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AutoShape 2"/>
          <p:cNvSpPr>
            <a:spLocks noGrp="1" noChangeArrowheads="1"/>
          </p:cNvSpPr>
          <p:nvPr>
            <p:ph type="title"/>
          </p:nvPr>
        </p:nvSpPr>
        <p:spPr>
          <a:xfrm>
            <a:off x="822325" y="365125"/>
            <a:ext cx="7521575" cy="1082675"/>
          </a:xfrm>
        </p:spPr>
        <p:txBody>
          <a:bodyPr/>
          <a:lstStyle/>
          <a:p>
            <a:pPr marL="914400" indent="-914400" defTabSz="973138" eaLnBrk="1" hangingPunct="1"/>
            <a:r>
              <a:rPr lang="en-US" smtClean="0">
                <a:latin typeface="Arial" charset="0"/>
                <a:cs typeface="Arial" charset="0"/>
              </a:rPr>
              <a:t>Components of a Business Process</a:t>
            </a:r>
          </a:p>
        </p:txBody>
      </p:sp>
      <p:sp>
        <p:nvSpPr>
          <p:cNvPr id="75781" name="Footer Placeholder 4"/>
          <p:cNvSpPr>
            <a:spLocks noGrp="1"/>
          </p:cNvSpPr>
          <p:nvPr>
            <p:ph type="ftr" sz="quarter" idx="10"/>
          </p:nvPr>
        </p:nvSpPr>
        <p:spPr bwMode="auto">
          <a:ln>
            <a:miter lim="800000"/>
            <a:headEnd/>
            <a:tailEnd/>
          </a:ln>
        </p:spPr>
        <p:txBody>
          <a:bodyPr wrap="square" numCol="1" anchor="t" anchorCtr="0" compatLnSpc="1">
            <a:prstTxWarp prst="textNoShape">
              <a:avLst/>
            </a:prstTxWarp>
          </a:bodyPr>
          <a:lstStyle/>
          <a:p>
            <a:pPr>
              <a:defRPr/>
            </a:pPr>
            <a:r>
              <a:rPr lang="en-US"/>
              <a:t>Copyright © 2014 Pearson Education, Inc. Publishing as Prentice Hall</a:t>
            </a:r>
          </a:p>
        </p:txBody>
      </p:sp>
      <p:sp>
        <p:nvSpPr>
          <p:cNvPr id="25603" name="Content Placeholder 2"/>
          <p:cNvSpPr>
            <a:spLocks noGrp="1"/>
          </p:cNvSpPr>
          <p:nvPr>
            <p:ph idx="1"/>
          </p:nvPr>
        </p:nvSpPr>
        <p:spPr>
          <a:xfrm>
            <a:off x="822325" y="1371600"/>
            <a:ext cx="7521575" cy="4191000"/>
          </a:xfrm>
        </p:spPr>
        <p:txBody>
          <a:bodyPr/>
          <a:lstStyle/>
          <a:p>
            <a:pPr defTabSz="800100" eaLnBrk="1" hangingPunct="1">
              <a:spcBef>
                <a:spcPts val="600"/>
              </a:spcBef>
              <a:buFont typeface="Arial" charset="0"/>
              <a:buChar char="•"/>
            </a:pPr>
            <a:r>
              <a:rPr lang="en-US" u="sng" smtClean="0">
                <a:latin typeface="Arial" charset="0"/>
                <a:cs typeface="Arial" charset="0"/>
              </a:rPr>
              <a:t>Activities</a:t>
            </a:r>
            <a:r>
              <a:rPr lang="en-US" smtClean="0">
                <a:latin typeface="Arial" charset="0"/>
                <a:cs typeface="Arial" charset="0"/>
              </a:rPr>
              <a:t> – Transform resources and information of one type into another type</a:t>
            </a:r>
          </a:p>
          <a:p>
            <a:pPr defTabSz="800100" eaLnBrk="1" hangingPunct="1">
              <a:spcBef>
                <a:spcPts val="600"/>
              </a:spcBef>
              <a:buFont typeface="Arial" charset="0"/>
              <a:buChar char="•"/>
            </a:pPr>
            <a:r>
              <a:rPr lang="en-US" u="sng" smtClean="0">
                <a:latin typeface="Arial" charset="0"/>
                <a:cs typeface="Arial" charset="0"/>
              </a:rPr>
              <a:t>Decisions</a:t>
            </a:r>
            <a:r>
              <a:rPr lang="en-US" smtClean="0">
                <a:latin typeface="Arial" charset="0"/>
                <a:cs typeface="Arial" charset="0"/>
              </a:rPr>
              <a:t> – A question that can be answered Yes or No</a:t>
            </a:r>
          </a:p>
          <a:p>
            <a:pPr defTabSz="800100" eaLnBrk="1" hangingPunct="1">
              <a:spcBef>
                <a:spcPts val="600"/>
              </a:spcBef>
              <a:buFont typeface="Arial" charset="0"/>
              <a:buChar char="•"/>
            </a:pPr>
            <a:r>
              <a:rPr lang="en-US" u="sng" smtClean="0">
                <a:latin typeface="Arial" charset="0"/>
                <a:cs typeface="Arial" charset="0"/>
              </a:rPr>
              <a:t>Roles</a:t>
            </a:r>
            <a:r>
              <a:rPr lang="en-US" smtClean="0">
                <a:latin typeface="Arial" charset="0"/>
                <a:cs typeface="Arial" charset="0"/>
              </a:rPr>
              <a:t> – Sets of procedures</a:t>
            </a:r>
          </a:p>
          <a:p>
            <a:pPr defTabSz="800100" eaLnBrk="1" hangingPunct="1">
              <a:spcBef>
                <a:spcPts val="600"/>
              </a:spcBef>
              <a:buFont typeface="Arial" charset="0"/>
              <a:buChar char="•"/>
            </a:pPr>
            <a:r>
              <a:rPr lang="en-US" u="sng" smtClean="0">
                <a:latin typeface="Arial" charset="0"/>
                <a:cs typeface="Arial" charset="0"/>
              </a:rPr>
              <a:t>Resources</a:t>
            </a:r>
            <a:r>
              <a:rPr lang="en-US" smtClean="0">
                <a:latin typeface="Arial" charset="0"/>
                <a:cs typeface="Arial" charset="0"/>
              </a:rPr>
              <a:t> – People, or facilities, or computer programs assigned to roles</a:t>
            </a:r>
          </a:p>
          <a:p>
            <a:pPr defTabSz="800100" eaLnBrk="1" hangingPunct="1">
              <a:spcBef>
                <a:spcPts val="600"/>
              </a:spcBef>
              <a:buFont typeface="Arial" charset="0"/>
              <a:buChar char="•"/>
            </a:pPr>
            <a:r>
              <a:rPr lang="en-US" u="sng" smtClean="0">
                <a:latin typeface="Arial" charset="0"/>
                <a:cs typeface="Arial" charset="0"/>
              </a:rPr>
              <a:t>Repository</a:t>
            </a:r>
            <a:r>
              <a:rPr lang="en-US" smtClean="0">
                <a:latin typeface="Arial" charset="0"/>
                <a:cs typeface="Arial" charset="0"/>
              </a:rPr>
              <a:t> – Collection of business records</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AutoShape 2"/>
          <p:cNvSpPr>
            <a:spLocks noGrp="1" noChangeArrowheads="1"/>
          </p:cNvSpPr>
          <p:nvPr>
            <p:ph type="title"/>
          </p:nvPr>
        </p:nvSpPr>
        <p:spPr>
          <a:xfrm>
            <a:off x="822325" y="365125"/>
            <a:ext cx="7521575" cy="1082675"/>
          </a:xfrm>
        </p:spPr>
        <p:txBody>
          <a:bodyPr/>
          <a:lstStyle/>
          <a:p>
            <a:pPr marL="688975" indent="-688975" defTabSz="973138" eaLnBrk="1" hangingPunct="1"/>
            <a:r>
              <a:rPr lang="en-US" smtClean="0">
                <a:latin typeface="Arial" charset="0"/>
                <a:cs typeface="Arial" charset="0"/>
              </a:rPr>
              <a:t>Q3: How Can Information Systems Improve Process Quality?</a:t>
            </a:r>
          </a:p>
        </p:txBody>
      </p:sp>
      <p:sp>
        <p:nvSpPr>
          <p:cNvPr id="76804" name="Footer Placeholder 4"/>
          <p:cNvSpPr>
            <a:spLocks noGrp="1"/>
          </p:cNvSpPr>
          <p:nvPr>
            <p:ph type="ftr" sz="quarter" idx="10"/>
          </p:nvPr>
        </p:nvSpPr>
        <p:spPr bwMode="auto">
          <a:ln>
            <a:miter lim="800000"/>
            <a:headEnd/>
            <a:tailEnd/>
          </a:ln>
        </p:spPr>
        <p:txBody>
          <a:bodyPr wrap="square" numCol="1" anchor="t" anchorCtr="0" compatLnSpc="1">
            <a:prstTxWarp prst="textNoShape">
              <a:avLst/>
            </a:prstTxWarp>
          </a:bodyPr>
          <a:lstStyle/>
          <a:p>
            <a:pPr>
              <a:defRPr/>
            </a:pPr>
            <a:r>
              <a:rPr lang="en-US"/>
              <a:t>Copyright © 2014 Pearson Education, Inc. Publishing as Prentice Hall</a:t>
            </a:r>
          </a:p>
        </p:txBody>
      </p:sp>
      <p:sp>
        <p:nvSpPr>
          <p:cNvPr id="2" name="Content Placeholder 1"/>
          <p:cNvSpPr>
            <a:spLocks noGrp="1"/>
          </p:cNvSpPr>
          <p:nvPr>
            <p:ph idx="1"/>
          </p:nvPr>
        </p:nvSpPr>
        <p:spPr/>
        <p:txBody>
          <a:bodyPr/>
          <a:lstStyle/>
          <a:p>
            <a:pPr eaLnBrk="1" hangingPunct="1">
              <a:defRPr/>
            </a:pPr>
            <a:r>
              <a:rPr lang="en-US" u="sng" dirty="0" smtClean="0"/>
              <a:t>Dimension of Process Quality</a:t>
            </a:r>
          </a:p>
          <a:p>
            <a:pPr marL="228600" indent="-228600" eaLnBrk="1" hangingPunct="1">
              <a:defRPr/>
            </a:pPr>
            <a:r>
              <a:rPr lang="en-US" dirty="0" smtClean="0"/>
              <a:t>Effectiveness: </a:t>
            </a:r>
          </a:p>
          <a:p>
            <a:pPr marL="625475" lvl="2" indent="-396875" eaLnBrk="1" hangingPunct="1">
              <a:defRPr/>
            </a:pPr>
            <a:r>
              <a:rPr lang="en-US" dirty="0"/>
              <a:t>B</a:t>
            </a:r>
            <a:r>
              <a:rPr lang="en-US" dirty="0" smtClean="0"/>
              <a:t>usiness </a:t>
            </a:r>
            <a:r>
              <a:rPr lang="en-US" dirty="0"/>
              <a:t>process </a:t>
            </a:r>
            <a:r>
              <a:rPr lang="en-US" dirty="0" smtClean="0"/>
              <a:t> </a:t>
            </a:r>
            <a:r>
              <a:rPr lang="en-US" dirty="0"/>
              <a:t>enables </a:t>
            </a:r>
            <a:r>
              <a:rPr lang="en-US" dirty="0" smtClean="0"/>
              <a:t>organization </a:t>
            </a:r>
            <a:r>
              <a:rPr lang="en-US" dirty="0"/>
              <a:t>to accomplish its strategy</a:t>
            </a:r>
            <a:r>
              <a:rPr lang="en-US" dirty="0" smtClean="0"/>
              <a:t>.</a:t>
            </a:r>
          </a:p>
          <a:p>
            <a:pPr marL="228600" indent="-228600" eaLnBrk="1" hangingPunct="1">
              <a:defRPr/>
            </a:pPr>
            <a:r>
              <a:rPr lang="en-US" dirty="0" smtClean="0"/>
              <a:t>Efficiency</a:t>
            </a:r>
          </a:p>
          <a:p>
            <a:pPr marL="628650" lvl="2" indent="-400050" eaLnBrk="1" hangingPunct="1">
              <a:defRPr/>
            </a:pPr>
            <a:r>
              <a:rPr lang="en-US" dirty="0" smtClean="0"/>
              <a:t>Ratio </a:t>
            </a:r>
            <a:r>
              <a:rPr lang="en-US" dirty="0"/>
              <a:t>of benefits to </a:t>
            </a:r>
            <a:r>
              <a:rPr lang="en-US" dirty="0" smtClean="0"/>
              <a:t>costs</a:t>
            </a:r>
          </a:p>
          <a:p>
            <a:pPr marL="628650" lvl="2" indent="-400050" eaLnBrk="1" hangingPunct="1">
              <a:defRPr/>
            </a:pPr>
            <a:r>
              <a:rPr lang="en-US" dirty="0" smtClean="0"/>
              <a:t>Costs – time and infrastructure</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4"/>
          <p:cNvSpPr>
            <a:spLocks noGrp="1"/>
          </p:cNvSpPr>
          <p:nvPr>
            <p:ph type="title"/>
          </p:nvPr>
        </p:nvSpPr>
        <p:spPr/>
        <p:txBody>
          <a:bodyPr/>
          <a:lstStyle/>
          <a:p>
            <a:pPr eaLnBrk="1" hangingPunct="1"/>
            <a:r>
              <a:rPr lang="en-US" smtClean="0">
                <a:latin typeface="Arial" charset="0"/>
                <a:cs typeface="Arial" charset="0"/>
              </a:rPr>
              <a:t>Revised GearUp Process Using BPMN</a:t>
            </a:r>
          </a:p>
        </p:txBody>
      </p:sp>
      <p:sp>
        <p:nvSpPr>
          <p:cNvPr id="3" name="Footer Placeholder 2"/>
          <p:cNvSpPr>
            <a:spLocks noGrp="1"/>
          </p:cNvSpPr>
          <p:nvPr>
            <p:ph type="ftr" sz="quarter" idx="10"/>
          </p:nvPr>
        </p:nvSpPr>
        <p:spPr/>
        <p:txBody>
          <a:bodyPr/>
          <a:lstStyle/>
          <a:p>
            <a:pPr>
              <a:defRPr/>
            </a:pPr>
            <a:r>
              <a:rPr lang="en-US"/>
              <a:t>Copyright © 2014 Pearson Education, Inc. Publishing as Prentice Hall</a:t>
            </a:r>
          </a:p>
        </p:txBody>
      </p:sp>
      <p:sp>
        <p:nvSpPr>
          <p:cNvPr id="29699" name="TextBox 6"/>
          <p:cNvSpPr txBox="1">
            <a:spLocks noChangeArrowheads="1"/>
          </p:cNvSpPr>
          <p:nvPr/>
        </p:nvSpPr>
        <p:spPr bwMode="auto">
          <a:xfrm>
            <a:off x="6400800" y="1676400"/>
            <a:ext cx="1828800" cy="3046413"/>
          </a:xfrm>
          <a:prstGeom prst="rect">
            <a:avLst/>
          </a:prstGeom>
          <a:noFill/>
          <a:ln w="9525">
            <a:solidFill>
              <a:schemeClr val="accent1"/>
            </a:solidFill>
            <a:miter lim="800000"/>
            <a:headEnd/>
            <a:tailEnd/>
          </a:ln>
        </p:spPr>
        <p:txBody>
          <a:bodyPr>
            <a:spAutoFit/>
          </a:bodyPr>
          <a:lstStyle/>
          <a:p>
            <a:pPr algn="ctr"/>
            <a:r>
              <a:rPr lang="en-US" sz="2400"/>
              <a:t>Buyers and Operations share a single, integrated repository of vendor data</a:t>
            </a:r>
          </a:p>
        </p:txBody>
      </p:sp>
      <p:pic>
        <p:nvPicPr>
          <p:cNvPr id="29700" name="Picture 2"/>
          <p:cNvPicPr>
            <a:picLocks noChangeAspect="1" noChangeArrowheads="1"/>
          </p:cNvPicPr>
          <p:nvPr/>
        </p:nvPicPr>
        <p:blipFill>
          <a:blip r:embed="rId3"/>
          <a:srcRect/>
          <a:stretch>
            <a:fillRect/>
          </a:stretch>
        </p:blipFill>
        <p:spPr bwMode="auto">
          <a:xfrm>
            <a:off x="838200" y="1447800"/>
            <a:ext cx="5541963" cy="4114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tle 1"/>
          <p:cNvSpPr>
            <a:spLocks noGrp="1"/>
          </p:cNvSpPr>
          <p:nvPr>
            <p:ph type="title"/>
          </p:nvPr>
        </p:nvSpPr>
        <p:spPr/>
        <p:txBody>
          <a:bodyPr/>
          <a:lstStyle/>
          <a:p>
            <a:pPr eaLnBrk="1" hangingPunct="1"/>
            <a:r>
              <a:rPr lang="en-US" smtClean="0">
                <a:latin typeface="Arial" charset="0"/>
                <a:cs typeface="Arial" charset="0"/>
              </a:rPr>
              <a:t>Using Information Systems to Improve Process Quality</a:t>
            </a:r>
          </a:p>
        </p:txBody>
      </p:sp>
      <p:sp>
        <p:nvSpPr>
          <p:cNvPr id="3" name="Footer Placeholder 2"/>
          <p:cNvSpPr>
            <a:spLocks noGrp="1"/>
          </p:cNvSpPr>
          <p:nvPr>
            <p:ph type="ftr" sz="quarter" idx="10"/>
          </p:nvPr>
        </p:nvSpPr>
        <p:spPr/>
        <p:txBody>
          <a:bodyPr/>
          <a:lstStyle/>
          <a:p>
            <a:pPr>
              <a:defRPr/>
            </a:pPr>
            <a:r>
              <a:rPr lang="en-US"/>
              <a:t>Copyright © 2014 Pearson Education, Inc. Publishing as Prentice Hall</a:t>
            </a:r>
          </a:p>
        </p:txBody>
      </p:sp>
      <p:pic>
        <p:nvPicPr>
          <p:cNvPr id="31747" name="Picture 2"/>
          <p:cNvPicPr>
            <a:picLocks noChangeAspect="1" noChangeArrowheads="1"/>
          </p:cNvPicPr>
          <p:nvPr/>
        </p:nvPicPr>
        <p:blipFill>
          <a:blip r:embed="rId3"/>
          <a:srcRect/>
          <a:stretch>
            <a:fillRect/>
          </a:stretch>
        </p:blipFill>
        <p:spPr bwMode="auto">
          <a:xfrm>
            <a:off x="990600" y="1600200"/>
            <a:ext cx="7239000" cy="3657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le 1"/>
          <p:cNvSpPr>
            <a:spLocks noGrp="1"/>
          </p:cNvSpPr>
          <p:nvPr>
            <p:ph type="title"/>
          </p:nvPr>
        </p:nvSpPr>
        <p:spPr/>
        <p:txBody>
          <a:bodyPr/>
          <a:lstStyle/>
          <a:p>
            <a:pPr eaLnBrk="1" hangingPunct="1"/>
            <a:r>
              <a:rPr lang="en-US" smtClean="0">
                <a:latin typeface="Arial" charset="0"/>
                <a:cs typeface="Arial" charset="0"/>
              </a:rPr>
              <a:t>GearUp Data on General Sports</a:t>
            </a:r>
          </a:p>
        </p:txBody>
      </p:sp>
      <p:sp>
        <p:nvSpPr>
          <p:cNvPr id="3" name="Footer Placeholder 2"/>
          <p:cNvSpPr>
            <a:spLocks noGrp="1"/>
          </p:cNvSpPr>
          <p:nvPr>
            <p:ph type="ftr" sz="quarter" idx="10"/>
          </p:nvPr>
        </p:nvSpPr>
        <p:spPr/>
        <p:txBody>
          <a:bodyPr/>
          <a:lstStyle/>
          <a:p>
            <a:pPr>
              <a:defRPr/>
            </a:pPr>
            <a:r>
              <a:rPr lang="en-US"/>
              <a:t>Copyright © 2014 Pearson Education, Inc. Publishing as Prentice Hall</a:t>
            </a:r>
          </a:p>
        </p:txBody>
      </p:sp>
      <p:pic>
        <p:nvPicPr>
          <p:cNvPr id="33795" name="Picture 2"/>
          <p:cNvPicPr>
            <a:picLocks noChangeAspect="1" noChangeArrowheads="1"/>
          </p:cNvPicPr>
          <p:nvPr/>
        </p:nvPicPr>
        <p:blipFill>
          <a:blip r:embed="rId3"/>
          <a:srcRect/>
          <a:stretch>
            <a:fillRect/>
          </a:stretch>
        </p:blipFill>
        <p:spPr bwMode="auto">
          <a:xfrm>
            <a:off x="838200" y="1524000"/>
            <a:ext cx="7467600" cy="37258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itle 3"/>
          <p:cNvSpPr>
            <a:spLocks noGrp="1"/>
          </p:cNvSpPr>
          <p:nvPr>
            <p:ph type="title"/>
          </p:nvPr>
        </p:nvSpPr>
        <p:spPr>
          <a:xfrm>
            <a:off x="822325" y="365125"/>
            <a:ext cx="7521575" cy="1082675"/>
          </a:xfrm>
        </p:spPr>
        <p:txBody>
          <a:bodyPr/>
          <a:lstStyle/>
          <a:p>
            <a:pPr eaLnBrk="1" hangingPunct="1"/>
            <a:r>
              <a:rPr lang="en-US" smtClean="0">
                <a:latin typeface="Arial" charset="0"/>
                <a:cs typeface="Arial" charset="0"/>
              </a:rPr>
              <a:t>Q4: What Is Information?</a:t>
            </a:r>
          </a:p>
        </p:txBody>
      </p:sp>
      <p:sp>
        <p:nvSpPr>
          <p:cNvPr id="3" name="Footer Placeholder 2"/>
          <p:cNvSpPr>
            <a:spLocks noGrp="1"/>
          </p:cNvSpPr>
          <p:nvPr>
            <p:ph type="ftr" sz="quarter" idx="10"/>
          </p:nvPr>
        </p:nvSpPr>
        <p:spPr/>
        <p:txBody>
          <a:bodyPr/>
          <a:lstStyle/>
          <a:p>
            <a:pPr>
              <a:defRPr/>
            </a:pPr>
            <a:r>
              <a:rPr lang="en-US"/>
              <a:t>Copyright © 2014 Pearson Education, Inc. Publishing as Prentice Hall</a:t>
            </a:r>
          </a:p>
        </p:txBody>
      </p:sp>
      <p:sp>
        <p:nvSpPr>
          <p:cNvPr id="35843" name="Content Placeholder 4"/>
          <p:cNvSpPr>
            <a:spLocks noGrp="1"/>
          </p:cNvSpPr>
          <p:nvPr>
            <p:ph idx="1"/>
          </p:nvPr>
        </p:nvSpPr>
        <p:spPr/>
        <p:txBody>
          <a:bodyPr/>
          <a:lstStyle/>
          <a:p>
            <a:pPr marL="514350" indent="-514350" eaLnBrk="1" hangingPunct="1">
              <a:buFont typeface="Franklin Gothic Medium" pitchFamily="34" charset="0"/>
              <a:buAutoNum type="arabicPeriod"/>
            </a:pPr>
            <a:r>
              <a:rPr lang="en-US" smtClean="0">
                <a:latin typeface="Arial" charset="0"/>
                <a:cs typeface="Arial" charset="0"/>
              </a:rPr>
              <a:t>Knowledge derived from data, where data is defined as recorded facts or figures</a:t>
            </a:r>
          </a:p>
          <a:p>
            <a:pPr marL="514350" indent="-514350" eaLnBrk="1" hangingPunct="1">
              <a:buFont typeface="Franklin Gothic Medium" pitchFamily="34" charset="0"/>
              <a:buAutoNum type="arabicPeriod"/>
            </a:pPr>
            <a:r>
              <a:rPr lang="en-US" smtClean="0">
                <a:latin typeface="Arial" charset="0"/>
                <a:cs typeface="Arial" charset="0"/>
              </a:rPr>
              <a:t>Data presented in a meaningful context</a:t>
            </a:r>
          </a:p>
          <a:p>
            <a:pPr marL="514350" indent="-514350" eaLnBrk="1" hangingPunct="1">
              <a:buFont typeface="Franklin Gothic Medium" pitchFamily="34" charset="0"/>
              <a:buAutoNum type="arabicPeriod"/>
            </a:pPr>
            <a:r>
              <a:rPr lang="en-US" smtClean="0">
                <a:latin typeface="Arial" charset="0"/>
                <a:cs typeface="Arial" charset="0"/>
              </a:rPr>
              <a:t>Processed data, or data processed by summing, ordering, averaging, grouping, comparing, or other similar operations</a:t>
            </a:r>
          </a:p>
          <a:p>
            <a:pPr marL="514350" indent="-514350" eaLnBrk="1" hangingPunct="1">
              <a:buFont typeface="Franklin Gothic Medium" pitchFamily="34" charset="0"/>
              <a:buAutoNum type="arabicPeriod"/>
            </a:pPr>
            <a:r>
              <a:rPr lang="en-US" smtClean="0">
                <a:latin typeface="Arial" charset="0"/>
                <a:cs typeface="Arial" charset="0"/>
              </a:rPr>
              <a:t>A difference that makes a difference</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itle 1"/>
          <p:cNvSpPr>
            <a:spLocks noGrp="1"/>
          </p:cNvSpPr>
          <p:nvPr>
            <p:ph type="title"/>
          </p:nvPr>
        </p:nvSpPr>
        <p:spPr>
          <a:xfrm>
            <a:off x="822325" y="365125"/>
            <a:ext cx="7521575" cy="1082675"/>
          </a:xfrm>
        </p:spPr>
        <p:txBody>
          <a:bodyPr/>
          <a:lstStyle/>
          <a:p>
            <a:pPr eaLnBrk="1" hangingPunct="1"/>
            <a:r>
              <a:rPr lang="en-US" smtClean="0">
                <a:latin typeface="Arial" charset="0"/>
                <a:cs typeface="Arial" charset="0"/>
              </a:rPr>
              <a:t>Where Is Information?</a:t>
            </a:r>
          </a:p>
        </p:txBody>
      </p:sp>
      <p:sp>
        <p:nvSpPr>
          <p:cNvPr id="3" name="Footer Placeholder 2"/>
          <p:cNvSpPr>
            <a:spLocks noGrp="1"/>
          </p:cNvSpPr>
          <p:nvPr>
            <p:ph type="ftr" sz="quarter" idx="10"/>
          </p:nvPr>
        </p:nvSpPr>
        <p:spPr/>
        <p:txBody>
          <a:bodyPr/>
          <a:lstStyle/>
          <a:p>
            <a:pPr>
              <a:defRPr/>
            </a:pPr>
            <a:r>
              <a:rPr lang="en-US"/>
              <a:t>Copyright © 2014 Pearson Education, Inc. Publishing as Prentice Hall</a:t>
            </a:r>
          </a:p>
        </p:txBody>
      </p:sp>
      <p:sp>
        <p:nvSpPr>
          <p:cNvPr id="37891" name="Content Placeholder 3"/>
          <p:cNvSpPr>
            <a:spLocks noGrp="1"/>
          </p:cNvSpPr>
          <p:nvPr>
            <p:ph idx="1"/>
          </p:nvPr>
        </p:nvSpPr>
        <p:spPr/>
        <p:txBody>
          <a:bodyPr/>
          <a:lstStyle/>
          <a:p>
            <a:pPr marL="236538" indent="-236538" eaLnBrk="1" hangingPunct="1">
              <a:buFont typeface="Arial" charset="0"/>
              <a:buChar char="•"/>
            </a:pPr>
            <a:r>
              <a:rPr lang="en-US" smtClean="0">
                <a:latin typeface="Arial" charset="0"/>
                <a:cs typeface="Arial" charset="0"/>
              </a:rPr>
              <a:t>Graph is not, itself, information</a:t>
            </a:r>
          </a:p>
          <a:p>
            <a:pPr marL="236538" indent="-236538" eaLnBrk="1" hangingPunct="1">
              <a:buFont typeface="Arial" charset="0"/>
              <a:buChar char="•"/>
            </a:pPr>
            <a:r>
              <a:rPr lang="en-US" smtClean="0">
                <a:latin typeface="Arial" charset="0"/>
                <a:cs typeface="Arial" charset="0"/>
              </a:rPr>
              <a:t>Graph is data you and others perceive, use to conceive information</a:t>
            </a:r>
          </a:p>
          <a:p>
            <a:pPr marL="236538" indent="-236538" eaLnBrk="1" hangingPunct="1">
              <a:buFont typeface="Arial" charset="0"/>
              <a:buChar char="•"/>
            </a:pPr>
            <a:r>
              <a:rPr lang="en-US" smtClean="0">
                <a:latin typeface="Arial" charset="0"/>
                <a:cs typeface="Arial" charset="0"/>
              </a:rPr>
              <a:t>Ability to conceive information from data   determined by cognitive skills</a:t>
            </a:r>
          </a:p>
          <a:p>
            <a:pPr marL="236538" indent="-236538" eaLnBrk="1" hangingPunct="1">
              <a:buFont typeface="Arial" charset="0"/>
              <a:buChar char="•"/>
            </a:pPr>
            <a:r>
              <a:rPr lang="en-US" smtClean="0">
                <a:latin typeface="Arial" charset="0"/>
                <a:cs typeface="Arial" charset="0"/>
              </a:rPr>
              <a:t>People perceive different information from same data</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itle 4"/>
          <p:cNvSpPr>
            <a:spLocks noGrp="1"/>
          </p:cNvSpPr>
          <p:nvPr>
            <p:ph type="title"/>
          </p:nvPr>
        </p:nvSpPr>
        <p:spPr>
          <a:xfrm>
            <a:off x="822325" y="365125"/>
            <a:ext cx="7521575" cy="1082675"/>
          </a:xfrm>
        </p:spPr>
        <p:txBody>
          <a:bodyPr/>
          <a:lstStyle/>
          <a:p>
            <a:pPr eaLnBrk="1" hangingPunct="1"/>
            <a:r>
              <a:rPr lang="en-US" smtClean="0">
                <a:latin typeface="Arial" charset="0"/>
                <a:cs typeface="Arial" charset="0"/>
              </a:rPr>
              <a:t>Most Important Part of Any Information System</a:t>
            </a:r>
          </a:p>
        </p:txBody>
      </p:sp>
      <p:sp>
        <p:nvSpPr>
          <p:cNvPr id="3" name="Footer Placeholder 2"/>
          <p:cNvSpPr>
            <a:spLocks noGrp="1"/>
          </p:cNvSpPr>
          <p:nvPr>
            <p:ph type="ftr" sz="quarter" idx="10"/>
          </p:nvPr>
        </p:nvSpPr>
        <p:spPr/>
        <p:txBody>
          <a:bodyPr/>
          <a:lstStyle/>
          <a:p>
            <a:pPr>
              <a:defRPr/>
            </a:pPr>
            <a:r>
              <a:rPr lang="en-US"/>
              <a:t>Copyright © 2014 Pearson Education, Inc. Publishing as Prentice Hall</a:t>
            </a:r>
          </a:p>
        </p:txBody>
      </p:sp>
      <p:sp>
        <p:nvSpPr>
          <p:cNvPr id="39939" name="Content Placeholder 5"/>
          <p:cNvSpPr>
            <a:spLocks noGrp="1"/>
          </p:cNvSpPr>
          <p:nvPr>
            <p:ph idx="1"/>
          </p:nvPr>
        </p:nvSpPr>
        <p:spPr/>
        <p:txBody>
          <a:bodyPr/>
          <a:lstStyle/>
          <a:p>
            <a:pPr marL="457200" indent="-457200" eaLnBrk="1" hangingPunct="1">
              <a:buFont typeface="Wingdings" pitchFamily="2" charset="2"/>
              <a:buChar char="Ø"/>
            </a:pPr>
            <a:r>
              <a:rPr lang="en-US" smtClean="0">
                <a:latin typeface="Arial" charset="0"/>
                <a:cs typeface="Arial" charset="0"/>
              </a:rPr>
              <a:t>YOU!</a:t>
            </a:r>
          </a:p>
          <a:p>
            <a:pPr marL="457200" indent="-457200" eaLnBrk="1" hangingPunct="1">
              <a:buFont typeface="Wingdings" pitchFamily="2" charset="2"/>
              <a:buChar char="Ø"/>
            </a:pPr>
            <a:r>
              <a:rPr lang="en-US" smtClean="0">
                <a:latin typeface="Arial" charset="0"/>
                <a:cs typeface="Arial" charset="0"/>
              </a:rPr>
              <a:t>Quality of your thinking, your ability to conceive information from data, determined by your cognitive skills</a:t>
            </a:r>
          </a:p>
          <a:p>
            <a:pPr marL="457200" indent="-457200" eaLnBrk="1" hangingPunct="1">
              <a:buFont typeface="Wingdings" pitchFamily="2" charset="2"/>
              <a:buChar char="Ø"/>
            </a:pPr>
            <a:r>
              <a:rPr lang="en-US" smtClean="0">
                <a:latin typeface="Arial" charset="0"/>
                <a:cs typeface="Arial" charset="0"/>
              </a:rPr>
              <a:t>Information is value you add to information systems.</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Title 1"/>
          <p:cNvSpPr>
            <a:spLocks noGrp="1"/>
          </p:cNvSpPr>
          <p:nvPr>
            <p:ph type="title"/>
          </p:nvPr>
        </p:nvSpPr>
        <p:spPr>
          <a:xfrm>
            <a:off x="822325" y="365125"/>
            <a:ext cx="7521575" cy="1006475"/>
          </a:xfrm>
        </p:spPr>
        <p:txBody>
          <a:bodyPr/>
          <a:lstStyle/>
          <a:p>
            <a:pPr eaLnBrk="1" hangingPunct="1"/>
            <a:r>
              <a:rPr lang="en-US" smtClean="0">
                <a:latin typeface="Arial" charset="0"/>
                <a:cs typeface="Arial" charset="0"/>
              </a:rPr>
              <a:t>Experiencing MIS InClass Exercise 2: How Much Is a Quarter Worth? </a:t>
            </a:r>
          </a:p>
        </p:txBody>
      </p:sp>
      <p:sp>
        <p:nvSpPr>
          <p:cNvPr id="3" name="Footer Placeholder 2"/>
          <p:cNvSpPr>
            <a:spLocks noGrp="1"/>
          </p:cNvSpPr>
          <p:nvPr>
            <p:ph type="ftr" sz="quarter" idx="10"/>
          </p:nvPr>
        </p:nvSpPr>
        <p:spPr/>
        <p:txBody>
          <a:bodyPr/>
          <a:lstStyle/>
          <a:p>
            <a:pPr>
              <a:defRPr/>
            </a:pPr>
            <a:r>
              <a:rPr lang="en-US"/>
              <a:t>Copyright © 2014 Pearson Education, Inc. Publishing as Prentice Hall</a:t>
            </a:r>
          </a:p>
        </p:txBody>
      </p:sp>
      <p:sp>
        <p:nvSpPr>
          <p:cNvPr id="5" name="Content Placeholder 2"/>
          <p:cNvSpPr>
            <a:spLocks noGrp="1"/>
          </p:cNvSpPr>
          <p:nvPr>
            <p:ph idx="1"/>
          </p:nvPr>
        </p:nvSpPr>
        <p:spPr>
          <a:xfrm>
            <a:off x="685800" y="1501775"/>
            <a:ext cx="7848600" cy="4060825"/>
          </a:xfrm>
        </p:spPr>
        <p:txBody>
          <a:bodyPr/>
          <a:lstStyle/>
          <a:p>
            <a:pPr marL="171450" indent="-171450" eaLnBrk="1" hangingPunct="1">
              <a:defRPr/>
            </a:pPr>
            <a:r>
              <a:rPr lang="en-US" dirty="0" smtClean="0"/>
              <a:t>Some </a:t>
            </a:r>
            <a:r>
              <a:rPr lang="en-US" dirty="0"/>
              <a:t>universities operate on quarter system of </a:t>
            </a:r>
            <a:r>
              <a:rPr lang="en-US" dirty="0" smtClean="0"/>
              <a:t>10-11 </a:t>
            </a:r>
            <a:r>
              <a:rPr lang="en-US" dirty="0"/>
              <a:t>weeks each. Most students attend three quarters a </a:t>
            </a:r>
            <a:r>
              <a:rPr lang="en-US" dirty="0" smtClean="0"/>
              <a:t>year</a:t>
            </a:r>
            <a:r>
              <a:rPr lang="en-US" dirty="0"/>
              <a:t>.</a:t>
            </a:r>
            <a:r>
              <a:rPr lang="en-US" dirty="0" smtClean="0"/>
              <a:t> </a:t>
            </a:r>
            <a:endParaRPr lang="en-US" dirty="0"/>
          </a:p>
          <a:p>
            <a:pPr marL="171450" indent="-171450" eaLnBrk="1" hangingPunct="1">
              <a:defRPr/>
            </a:pPr>
            <a:r>
              <a:rPr lang="en-US" dirty="0"/>
              <a:t>Majority of universities operate on </a:t>
            </a:r>
            <a:r>
              <a:rPr lang="en-US" dirty="0" smtClean="0"/>
              <a:t>15-16 week semester system. </a:t>
            </a:r>
          </a:p>
          <a:p>
            <a:pPr marL="171450" indent="-171450" eaLnBrk="1" hangingPunct="1">
              <a:defRPr/>
            </a:pPr>
            <a:r>
              <a:rPr lang="en-US" dirty="0" smtClean="0"/>
              <a:t>One </a:t>
            </a:r>
            <a:r>
              <a:rPr lang="en-US" dirty="0"/>
              <a:t>unit of credit in quarter systems is worth </a:t>
            </a:r>
            <a:r>
              <a:rPr lang="en-US" dirty="0" smtClean="0"/>
              <a:t>two-thirds </a:t>
            </a:r>
            <a:r>
              <a:rPr lang="en-US" dirty="0"/>
              <a:t>of </a:t>
            </a:r>
            <a:r>
              <a:rPr lang="en-US" dirty="0" smtClean="0"/>
              <a:t>semester </a:t>
            </a:r>
            <a:r>
              <a:rPr lang="en-US" dirty="0"/>
              <a:t>credit.</a:t>
            </a:r>
          </a:p>
          <a:p>
            <a:pPr marL="457200" indent="-457200" eaLnBrk="1" hangingPunct="1">
              <a:defRPr/>
            </a:pP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3009" name="Group 7"/>
          <p:cNvGrpSpPr>
            <a:grpSpLocks/>
          </p:cNvGrpSpPr>
          <p:nvPr/>
        </p:nvGrpSpPr>
        <p:grpSpPr bwMode="auto">
          <a:xfrm>
            <a:off x="533400" y="1752600"/>
            <a:ext cx="8001000" cy="4114800"/>
            <a:chOff x="533400" y="1661747"/>
            <a:chExt cx="8000999" cy="4510454"/>
          </a:xfrm>
        </p:grpSpPr>
        <p:sp>
          <p:nvSpPr>
            <p:cNvPr id="9" name="Freeform 8"/>
            <p:cNvSpPr/>
            <p:nvPr/>
          </p:nvSpPr>
          <p:spPr>
            <a:xfrm>
              <a:off x="3413125" y="1661747"/>
              <a:ext cx="5121274" cy="4510454"/>
            </a:xfrm>
            <a:custGeom>
              <a:avLst/>
              <a:gdLst>
                <a:gd name="connsiteX0" fmla="*/ 579132 w 3474720"/>
                <a:gd name="connsiteY0" fmla="*/ 0 h 5120640"/>
                <a:gd name="connsiteX1" fmla="*/ 2895588 w 3474720"/>
                <a:gd name="connsiteY1" fmla="*/ 0 h 5120640"/>
                <a:gd name="connsiteX2" fmla="*/ 3305096 w 3474720"/>
                <a:gd name="connsiteY2" fmla="*/ 169624 h 5120640"/>
                <a:gd name="connsiteX3" fmla="*/ 3474719 w 3474720"/>
                <a:gd name="connsiteY3" fmla="*/ 579133 h 5120640"/>
                <a:gd name="connsiteX4" fmla="*/ 3474720 w 3474720"/>
                <a:gd name="connsiteY4" fmla="*/ 5120640 h 5120640"/>
                <a:gd name="connsiteX5" fmla="*/ 3474720 w 3474720"/>
                <a:gd name="connsiteY5" fmla="*/ 5120640 h 5120640"/>
                <a:gd name="connsiteX6" fmla="*/ 3474720 w 3474720"/>
                <a:gd name="connsiteY6" fmla="*/ 5120640 h 5120640"/>
                <a:gd name="connsiteX7" fmla="*/ 0 w 3474720"/>
                <a:gd name="connsiteY7" fmla="*/ 5120640 h 5120640"/>
                <a:gd name="connsiteX8" fmla="*/ 0 w 3474720"/>
                <a:gd name="connsiteY8" fmla="*/ 5120640 h 5120640"/>
                <a:gd name="connsiteX9" fmla="*/ 0 w 3474720"/>
                <a:gd name="connsiteY9" fmla="*/ 5120640 h 5120640"/>
                <a:gd name="connsiteX10" fmla="*/ 0 w 3474720"/>
                <a:gd name="connsiteY10" fmla="*/ 579132 h 5120640"/>
                <a:gd name="connsiteX11" fmla="*/ 169624 w 3474720"/>
                <a:gd name="connsiteY11" fmla="*/ 169624 h 5120640"/>
                <a:gd name="connsiteX12" fmla="*/ 579133 w 3474720"/>
                <a:gd name="connsiteY12" fmla="*/ 1 h 5120640"/>
                <a:gd name="connsiteX13" fmla="*/ 579132 w 3474720"/>
                <a:gd name="connsiteY13" fmla="*/ 0 h 51206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474720" h="5120640">
                  <a:moveTo>
                    <a:pt x="3474720" y="853458"/>
                  </a:moveTo>
                  <a:lnTo>
                    <a:pt x="3474720" y="4267182"/>
                  </a:lnTo>
                  <a:cubicBezTo>
                    <a:pt x="3474720" y="4493532"/>
                    <a:pt x="3433316" y="4710613"/>
                    <a:pt x="3359618" y="4870667"/>
                  </a:cubicBezTo>
                  <a:cubicBezTo>
                    <a:pt x="3285919" y="5030721"/>
                    <a:pt x="3185963" y="5120639"/>
                    <a:pt x="3081737" y="5120638"/>
                  </a:cubicBezTo>
                  <a:cubicBezTo>
                    <a:pt x="2054491" y="5120638"/>
                    <a:pt x="1027246" y="5120639"/>
                    <a:pt x="0" y="5120639"/>
                  </a:cubicBezTo>
                  <a:lnTo>
                    <a:pt x="0" y="5120639"/>
                  </a:lnTo>
                  <a:lnTo>
                    <a:pt x="0" y="5120639"/>
                  </a:lnTo>
                  <a:lnTo>
                    <a:pt x="0" y="1"/>
                  </a:lnTo>
                  <a:lnTo>
                    <a:pt x="0" y="1"/>
                  </a:lnTo>
                  <a:lnTo>
                    <a:pt x="0" y="1"/>
                  </a:lnTo>
                  <a:lnTo>
                    <a:pt x="3081738" y="1"/>
                  </a:lnTo>
                  <a:cubicBezTo>
                    <a:pt x="3185963" y="1"/>
                    <a:pt x="3285920" y="89919"/>
                    <a:pt x="3359618" y="249973"/>
                  </a:cubicBezTo>
                  <a:cubicBezTo>
                    <a:pt x="3433316" y="410028"/>
                    <a:pt x="3474720" y="627108"/>
                    <a:pt x="3474719" y="853460"/>
                  </a:cubicBezTo>
                  <a:lnTo>
                    <a:pt x="3474720" y="853458"/>
                  </a:lnTo>
                  <a:close/>
                </a:path>
              </a:pathLst>
            </a:custGeom>
            <a:solidFill>
              <a:schemeClr val="bg1"/>
            </a:solidFill>
            <a:ln>
              <a:solidFill>
                <a:schemeClr val="accent1">
                  <a:alpha val="90000"/>
                </a:schemeClr>
              </a:solidFill>
            </a:ln>
          </p:spPr>
          <p:style>
            <a:lnRef idx="2">
              <a:schemeClr val="accent1">
                <a:alpha val="90000"/>
                <a:tint val="40000"/>
                <a:hueOff val="0"/>
                <a:satOff val="0"/>
                <a:lumOff val="0"/>
                <a:alphaOff val="0"/>
              </a:schemeClr>
            </a:lnRef>
            <a:fillRef idx="1003">
              <a:schemeClr val="lt2"/>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lIns="72390" tIns="205817" bIns="205818" spcCol="1270" anchor="ctr"/>
            <a:lstStyle/>
            <a:p>
              <a:pPr marL="231775" lvl="1" indent="-231775" defTabSz="844550">
                <a:lnSpc>
                  <a:spcPct val="90000"/>
                </a:lnSpc>
                <a:spcAft>
                  <a:spcPct val="15000"/>
                </a:spcAft>
                <a:buFontTx/>
                <a:buChar char="••"/>
                <a:defRPr/>
              </a:pPr>
              <a:r>
                <a:rPr lang="en-US" sz="2400" dirty="0">
                  <a:solidFill>
                    <a:schemeClr val="tx1"/>
                  </a:solidFill>
                  <a:latin typeface="+mj-lt"/>
                </a:rPr>
                <a:t>Schedule classes</a:t>
              </a:r>
            </a:p>
            <a:p>
              <a:pPr marL="231775" lvl="1" indent="-231775" defTabSz="844550">
                <a:lnSpc>
                  <a:spcPct val="90000"/>
                </a:lnSpc>
                <a:spcAft>
                  <a:spcPct val="15000"/>
                </a:spcAft>
                <a:buFontTx/>
                <a:buChar char="••"/>
                <a:defRPr/>
              </a:pPr>
              <a:r>
                <a:rPr lang="en-US" sz="2400" dirty="0">
                  <a:solidFill>
                    <a:schemeClr val="tx1"/>
                  </a:solidFill>
                  <a:latin typeface="+mj-lt"/>
                </a:rPr>
                <a:t>Allocate classrooms and related equipment</a:t>
              </a:r>
            </a:p>
            <a:p>
              <a:pPr marL="231775" lvl="1" indent="-231775" defTabSz="844550">
                <a:lnSpc>
                  <a:spcPct val="90000"/>
                </a:lnSpc>
                <a:spcAft>
                  <a:spcPct val="15000"/>
                </a:spcAft>
                <a:buFontTx/>
                <a:buChar char="••"/>
                <a:defRPr/>
              </a:pPr>
              <a:r>
                <a:rPr lang="en-US" sz="2400" dirty="0">
                  <a:solidFill>
                    <a:schemeClr val="tx1"/>
                  </a:solidFill>
                  <a:latin typeface="+mj-lt"/>
                </a:rPr>
                <a:t>Staff classes</a:t>
              </a:r>
            </a:p>
            <a:p>
              <a:pPr marL="231775" lvl="1" indent="-231775" defTabSz="844550">
                <a:lnSpc>
                  <a:spcPct val="90000"/>
                </a:lnSpc>
                <a:spcAft>
                  <a:spcPct val="15000"/>
                </a:spcAft>
                <a:buFontTx/>
                <a:buChar char="••"/>
                <a:defRPr/>
              </a:pPr>
              <a:r>
                <a:rPr lang="en-US" sz="2400" dirty="0">
                  <a:solidFill>
                    <a:schemeClr val="tx1"/>
                  </a:solidFill>
                  <a:latin typeface="+mj-lt"/>
                </a:rPr>
                <a:t>Enroll students</a:t>
              </a:r>
            </a:p>
            <a:p>
              <a:pPr marL="231775" lvl="1" indent="-231775" defTabSz="844550">
                <a:lnSpc>
                  <a:spcPct val="90000"/>
                </a:lnSpc>
                <a:spcAft>
                  <a:spcPct val="15000"/>
                </a:spcAft>
                <a:buFontTx/>
                <a:buChar char="••"/>
                <a:defRPr/>
              </a:pPr>
              <a:r>
                <a:rPr lang="en-US" sz="2400" dirty="0">
                  <a:solidFill>
                    <a:schemeClr val="tx1"/>
                  </a:solidFill>
                  <a:latin typeface="+mj-lt"/>
                </a:rPr>
                <a:t>Prepare and print course syllabi</a:t>
              </a:r>
            </a:p>
            <a:p>
              <a:pPr marL="231775" lvl="1" indent="-231775" defTabSz="844550">
                <a:lnSpc>
                  <a:spcPct val="90000"/>
                </a:lnSpc>
                <a:spcAft>
                  <a:spcPct val="15000"/>
                </a:spcAft>
                <a:buFontTx/>
                <a:buChar char="••"/>
                <a:defRPr/>
              </a:pPr>
              <a:r>
                <a:rPr lang="en-US" sz="2400" dirty="0">
                  <a:solidFill>
                    <a:schemeClr val="tx1"/>
                  </a:solidFill>
                  <a:latin typeface="+mj-lt"/>
                </a:rPr>
                <a:t>Adjust enrollments via add/drop</a:t>
              </a:r>
            </a:p>
            <a:p>
              <a:pPr marL="231775" lvl="1" indent="-231775" defTabSz="844550">
                <a:lnSpc>
                  <a:spcPct val="90000"/>
                </a:lnSpc>
                <a:spcAft>
                  <a:spcPct val="15000"/>
                </a:spcAft>
                <a:buFontTx/>
                <a:buChar char="••"/>
                <a:defRPr/>
              </a:pPr>
              <a:r>
                <a:rPr lang="en-US" sz="2400" dirty="0">
                  <a:solidFill>
                    <a:schemeClr val="tx1"/>
                  </a:solidFill>
                  <a:latin typeface="+mj-lt"/>
                </a:rPr>
                <a:t>Schedule finals</a:t>
              </a:r>
            </a:p>
            <a:p>
              <a:pPr marL="231775" lvl="1" indent="-231775" defTabSz="844550">
                <a:lnSpc>
                  <a:spcPct val="90000"/>
                </a:lnSpc>
                <a:spcAft>
                  <a:spcPct val="15000"/>
                </a:spcAft>
                <a:buFontTx/>
                <a:buChar char="••"/>
                <a:defRPr/>
              </a:pPr>
              <a:r>
                <a:rPr lang="en-US" sz="2400" dirty="0">
                  <a:solidFill>
                    <a:schemeClr val="tx1"/>
                  </a:solidFill>
                  <a:latin typeface="+mj-lt"/>
                </a:rPr>
                <a:t>Allocate final exam rooms</a:t>
              </a:r>
            </a:p>
            <a:p>
              <a:pPr marL="231775" lvl="1" indent="-231775" defTabSz="844550">
                <a:lnSpc>
                  <a:spcPct val="90000"/>
                </a:lnSpc>
                <a:spcAft>
                  <a:spcPct val="15000"/>
                </a:spcAft>
                <a:buFontTx/>
                <a:buChar char="••"/>
                <a:defRPr/>
              </a:pPr>
              <a:r>
                <a:rPr lang="en-US" sz="2400" dirty="0">
                  <a:solidFill>
                    <a:schemeClr val="tx1"/>
                  </a:solidFill>
                  <a:latin typeface="+mj-lt"/>
                </a:rPr>
                <a:t>Grade finals</a:t>
              </a:r>
            </a:p>
            <a:p>
              <a:pPr marL="231775" lvl="1" indent="-231775" defTabSz="844550">
                <a:lnSpc>
                  <a:spcPct val="90000"/>
                </a:lnSpc>
                <a:spcAft>
                  <a:spcPct val="15000"/>
                </a:spcAft>
                <a:buFontTx/>
                <a:buChar char="••"/>
                <a:defRPr/>
              </a:pPr>
              <a:r>
                <a:rPr lang="en-US" sz="2400" dirty="0">
                  <a:solidFill>
                    <a:schemeClr val="tx1"/>
                  </a:solidFill>
                  <a:latin typeface="+mj-lt"/>
                </a:rPr>
                <a:t>Record final grades</a:t>
              </a:r>
            </a:p>
          </p:txBody>
        </p:sp>
        <p:sp>
          <p:nvSpPr>
            <p:cNvPr id="10" name="Freeform 9"/>
            <p:cNvSpPr/>
            <p:nvPr/>
          </p:nvSpPr>
          <p:spPr>
            <a:xfrm>
              <a:off x="533400" y="1661747"/>
              <a:ext cx="2879725" cy="4510454"/>
            </a:xfrm>
            <a:custGeom>
              <a:avLst/>
              <a:gdLst>
                <a:gd name="connsiteX0" fmla="*/ 0 w 2880360"/>
                <a:gd name="connsiteY0" fmla="*/ 480070 h 4343400"/>
                <a:gd name="connsiteX1" fmla="*/ 140610 w 2880360"/>
                <a:gd name="connsiteY1" fmla="*/ 140609 h 4343400"/>
                <a:gd name="connsiteX2" fmla="*/ 480071 w 2880360"/>
                <a:gd name="connsiteY2" fmla="*/ 0 h 4343400"/>
                <a:gd name="connsiteX3" fmla="*/ 2400290 w 2880360"/>
                <a:gd name="connsiteY3" fmla="*/ 0 h 4343400"/>
                <a:gd name="connsiteX4" fmla="*/ 2739751 w 2880360"/>
                <a:gd name="connsiteY4" fmla="*/ 140610 h 4343400"/>
                <a:gd name="connsiteX5" fmla="*/ 2880360 w 2880360"/>
                <a:gd name="connsiteY5" fmla="*/ 480071 h 4343400"/>
                <a:gd name="connsiteX6" fmla="*/ 2880360 w 2880360"/>
                <a:gd name="connsiteY6" fmla="*/ 3863330 h 4343400"/>
                <a:gd name="connsiteX7" fmla="*/ 2739751 w 2880360"/>
                <a:gd name="connsiteY7" fmla="*/ 4202791 h 4343400"/>
                <a:gd name="connsiteX8" fmla="*/ 2400290 w 2880360"/>
                <a:gd name="connsiteY8" fmla="*/ 4343400 h 4343400"/>
                <a:gd name="connsiteX9" fmla="*/ 480070 w 2880360"/>
                <a:gd name="connsiteY9" fmla="*/ 4343400 h 4343400"/>
                <a:gd name="connsiteX10" fmla="*/ 140609 w 2880360"/>
                <a:gd name="connsiteY10" fmla="*/ 4202790 h 4343400"/>
                <a:gd name="connsiteX11" fmla="*/ 0 w 2880360"/>
                <a:gd name="connsiteY11" fmla="*/ 3863329 h 4343400"/>
                <a:gd name="connsiteX12" fmla="*/ 0 w 2880360"/>
                <a:gd name="connsiteY12" fmla="*/ 480070 h 4343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880360" h="4343400">
                  <a:moveTo>
                    <a:pt x="0" y="480070"/>
                  </a:moveTo>
                  <a:cubicBezTo>
                    <a:pt x="0" y="352747"/>
                    <a:pt x="50579" y="230640"/>
                    <a:pt x="140610" y="140609"/>
                  </a:cubicBezTo>
                  <a:cubicBezTo>
                    <a:pt x="230641" y="50579"/>
                    <a:pt x="352749" y="0"/>
                    <a:pt x="480071" y="0"/>
                  </a:cubicBezTo>
                  <a:lnTo>
                    <a:pt x="2400290" y="0"/>
                  </a:lnTo>
                  <a:cubicBezTo>
                    <a:pt x="2527613" y="0"/>
                    <a:pt x="2649720" y="50579"/>
                    <a:pt x="2739751" y="140610"/>
                  </a:cubicBezTo>
                  <a:cubicBezTo>
                    <a:pt x="2829781" y="230641"/>
                    <a:pt x="2880360" y="352749"/>
                    <a:pt x="2880360" y="480071"/>
                  </a:cubicBezTo>
                  <a:lnTo>
                    <a:pt x="2880360" y="3863330"/>
                  </a:lnTo>
                  <a:cubicBezTo>
                    <a:pt x="2880360" y="3990653"/>
                    <a:pt x="2829781" y="4112760"/>
                    <a:pt x="2739751" y="4202791"/>
                  </a:cubicBezTo>
                  <a:cubicBezTo>
                    <a:pt x="2649720" y="4292822"/>
                    <a:pt x="2527613" y="4343400"/>
                    <a:pt x="2400290" y="4343400"/>
                  </a:cubicBezTo>
                  <a:lnTo>
                    <a:pt x="480070" y="4343400"/>
                  </a:lnTo>
                  <a:cubicBezTo>
                    <a:pt x="352747" y="4343400"/>
                    <a:pt x="230640" y="4292821"/>
                    <a:pt x="140609" y="4202790"/>
                  </a:cubicBezTo>
                  <a:cubicBezTo>
                    <a:pt x="50578" y="4112759"/>
                    <a:pt x="0" y="3990652"/>
                    <a:pt x="0" y="3863329"/>
                  </a:cubicBezTo>
                  <a:lnTo>
                    <a:pt x="0" y="48007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lIns="300628" tIns="220618" rIns="300628" bIns="220618" spcCol="1270" anchor="ctr"/>
            <a:lstStyle/>
            <a:p>
              <a:pPr algn="ctr" defTabSz="1866900">
                <a:lnSpc>
                  <a:spcPct val="90000"/>
                </a:lnSpc>
                <a:spcAft>
                  <a:spcPct val="35000"/>
                </a:spcAft>
                <a:defRPr/>
              </a:pPr>
              <a:r>
                <a:rPr lang="en-US" sz="3200" dirty="0">
                  <a:latin typeface="+mj-lt"/>
                </a:rPr>
                <a:t>Consider following business processes and their </a:t>
              </a:r>
              <a:r>
                <a:rPr lang="en-US" sz="3200" dirty="0">
                  <a:latin typeface="+mj-lt"/>
                </a:rPr>
                <a:t>costs</a:t>
              </a:r>
              <a:endParaRPr lang="en-US" sz="3200" dirty="0">
                <a:latin typeface="+mj-lt"/>
              </a:endParaRPr>
            </a:p>
          </p:txBody>
        </p:sp>
      </p:grpSp>
      <p:sp>
        <p:nvSpPr>
          <p:cNvPr id="43010" name="Title 1"/>
          <p:cNvSpPr>
            <a:spLocks noGrp="1"/>
          </p:cNvSpPr>
          <p:nvPr>
            <p:ph type="title"/>
          </p:nvPr>
        </p:nvSpPr>
        <p:spPr>
          <a:xfrm>
            <a:off x="822325" y="365125"/>
            <a:ext cx="7521575" cy="1082675"/>
          </a:xfrm>
        </p:spPr>
        <p:txBody>
          <a:bodyPr/>
          <a:lstStyle/>
          <a:p>
            <a:pPr eaLnBrk="1" hangingPunct="1"/>
            <a:r>
              <a:rPr lang="en-US" smtClean="0">
                <a:latin typeface="Arial" charset="0"/>
                <a:cs typeface="Arial" charset="0"/>
              </a:rPr>
              <a:t>Experiencing MIS InClass Exercise 2: How Much Is a Quarter Worth?  (cont’d)</a:t>
            </a:r>
          </a:p>
        </p:txBody>
      </p:sp>
      <p:sp>
        <p:nvSpPr>
          <p:cNvPr id="5" name="Footer Placeholder 4"/>
          <p:cNvSpPr>
            <a:spLocks noGrp="1"/>
          </p:cNvSpPr>
          <p:nvPr>
            <p:ph type="ftr" sz="quarter" idx="10"/>
          </p:nvPr>
        </p:nvSpPr>
        <p:spPr/>
        <p:txBody>
          <a:bodyPr/>
          <a:lstStyle/>
          <a:p>
            <a:pPr>
              <a:defRPr/>
            </a:pPr>
            <a:r>
              <a:rPr lang="en-US"/>
              <a:t>Copyright © 2014 Pearson Education, Inc. Publishing as Prentice Hall</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Title 4"/>
          <p:cNvSpPr>
            <a:spLocks noGrp="1"/>
          </p:cNvSpPr>
          <p:nvPr>
            <p:ph type="title"/>
          </p:nvPr>
        </p:nvSpPr>
        <p:spPr>
          <a:xfrm>
            <a:off x="822325" y="365125"/>
            <a:ext cx="7521575" cy="1235075"/>
          </a:xfrm>
        </p:spPr>
        <p:txBody>
          <a:bodyPr/>
          <a:lstStyle/>
          <a:p>
            <a:pPr marL="120650" indent="-120650" eaLnBrk="1" hangingPunct="1"/>
            <a:r>
              <a:rPr lang="en-US" smtClean="0">
                <a:latin typeface="Arial" charset="0"/>
                <a:cs typeface="Arial" charset="0"/>
              </a:rPr>
              <a:t>“How Would We Do That? Where’s the Data?”</a:t>
            </a:r>
          </a:p>
        </p:txBody>
      </p:sp>
      <p:sp>
        <p:nvSpPr>
          <p:cNvPr id="68612" name="Footer Placeholder 3"/>
          <p:cNvSpPr>
            <a:spLocks noGrp="1"/>
          </p:cNvSpPr>
          <p:nvPr>
            <p:ph type="ftr" sz="quarter" idx="10"/>
          </p:nvPr>
        </p:nvSpPr>
        <p:spPr bwMode="auto">
          <a:ln>
            <a:miter lim="800000"/>
            <a:headEnd/>
            <a:tailEnd/>
          </a:ln>
        </p:spPr>
        <p:txBody>
          <a:bodyPr wrap="square" numCol="1" anchor="t" anchorCtr="0" compatLnSpc="1">
            <a:prstTxWarp prst="textNoShape">
              <a:avLst/>
            </a:prstTxWarp>
          </a:bodyPr>
          <a:lstStyle/>
          <a:p>
            <a:pPr>
              <a:defRPr/>
            </a:pPr>
            <a:r>
              <a:rPr lang="en-US"/>
              <a:t>Copyright © 2014 Pearson Education, Inc. Publishing as Prentice Hall</a:t>
            </a:r>
          </a:p>
        </p:txBody>
      </p:sp>
      <p:sp>
        <p:nvSpPr>
          <p:cNvPr id="10243" name="Content Placeholder 5"/>
          <p:cNvSpPr>
            <a:spLocks noGrp="1"/>
          </p:cNvSpPr>
          <p:nvPr>
            <p:ph idx="1"/>
          </p:nvPr>
        </p:nvSpPr>
        <p:spPr>
          <a:xfrm>
            <a:off x="822325" y="1905000"/>
            <a:ext cx="7521575" cy="3048000"/>
          </a:xfrm>
        </p:spPr>
        <p:txBody>
          <a:bodyPr/>
          <a:lstStyle/>
          <a:p>
            <a:pPr marL="457200" indent="-457200" eaLnBrk="1" hangingPunct="1">
              <a:spcBef>
                <a:spcPct val="0"/>
              </a:spcBef>
              <a:spcAft>
                <a:spcPts val="1200"/>
              </a:spcAft>
              <a:buFont typeface="Wingdings" pitchFamily="2" charset="2"/>
              <a:buChar char="Ø"/>
            </a:pPr>
            <a:r>
              <a:rPr lang="en-US" smtClean="0">
                <a:latin typeface="Arial" charset="0"/>
                <a:cs typeface="Arial" charset="0"/>
              </a:rPr>
              <a:t>Buyers don’t communicate with operations when negotiating with vendors</a:t>
            </a:r>
          </a:p>
          <a:p>
            <a:pPr marL="457200" indent="-457200" eaLnBrk="1" hangingPunct="1">
              <a:spcBef>
                <a:spcPct val="0"/>
              </a:spcBef>
              <a:spcAft>
                <a:spcPts val="1200"/>
              </a:spcAft>
              <a:buFont typeface="Wingdings" pitchFamily="2" charset="2"/>
              <a:buChar char="Ø"/>
            </a:pPr>
            <a:r>
              <a:rPr lang="en-US" smtClean="0">
                <a:latin typeface="Arial" charset="0"/>
                <a:cs typeface="Arial" charset="0"/>
              </a:rPr>
              <a:t>Buyers need data to look at prices and costs of dealing with individual vendors</a:t>
            </a:r>
          </a:p>
          <a:p>
            <a:pPr marL="457200" indent="-457200" eaLnBrk="1" hangingPunct="1">
              <a:spcBef>
                <a:spcPct val="0"/>
              </a:spcBef>
              <a:spcAft>
                <a:spcPts val="1200"/>
              </a:spcAft>
              <a:buFont typeface="Wingdings" pitchFamily="2" charset="2"/>
              <a:buChar char="Ø"/>
            </a:pPr>
            <a:r>
              <a:rPr lang="en-US" smtClean="0">
                <a:latin typeface="Arial" charset="0"/>
                <a:cs typeface="Arial" charset="0"/>
              </a:rPr>
              <a:t>Need more data and people involved in making negotiating deals.</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Title 1"/>
          <p:cNvSpPr>
            <a:spLocks noGrp="1"/>
          </p:cNvSpPr>
          <p:nvPr>
            <p:ph type="title"/>
          </p:nvPr>
        </p:nvSpPr>
        <p:spPr/>
        <p:txBody>
          <a:bodyPr/>
          <a:lstStyle/>
          <a:p>
            <a:pPr eaLnBrk="1" hangingPunct="1"/>
            <a:r>
              <a:rPr lang="en-US" smtClean="0">
                <a:latin typeface="Arial" charset="0"/>
                <a:cs typeface="Arial" charset="0"/>
              </a:rPr>
              <a:t>Experiencing MIS InClass Exercise 2: How Much Is a Quarter Worth?  (cont’d)</a:t>
            </a:r>
          </a:p>
        </p:txBody>
      </p:sp>
      <p:sp>
        <p:nvSpPr>
          <p:cNvPr id="3" name="Footer Placeholder 2"/>
          <p:cNvSpPr>
            <a:spLocks noGrp="1"/>
          </p:cNvSpPr>
          <p:nvPr>
            <p:ph type="ftr" sz="quarter" idx="10"/>
          </p:nvPr>
        </p:nvSpPr>
        <p:spPr/>
        <p:txBody>
          <a:bodyPr/>
          <a:lstStyle/>
          <a:p>
            <a:pPr>
              <a:defRPr/>
            </a:pPr>
            <a:r>
              <a:rPr lang="en-US"/>
              <a:t>Copyright © 2014 Pearson Education, Inc. Publishing as Prentice Hall</a:t>
            </a:r>
          </a:p>
        </p:txBody>
      </p:sp>
      <p:pic>
        <p:nvPicPr>
          <p:cNvPr id="44035" name="Picture 2"/>
          <p:cNvPicPr>
            <a:picLocks noChangeAspect="1" noChangeArrowheads="1"/>
          </p:cNvPicPr>
          <p:nvPr/>
        </p:nvPicPr>
        <p:blipFill>
          <a:blip r:embed="rId3"/>
          <a:srcRect/>
          <a:stretch>
            <a:fillRect/>
          </a:stretch>
        </p:blipFill>
        <p:spPr bwMode="auto">
          <a:xfrm>
            <a:off x="1066800" y="1447800"/>
            <a:ext cx="7037388" cy="42100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Title 1"/>
          <p:cNvSpPr>
            <a:spLocks noGrp="1"/>
          </p:cNvSpPr>
          <p:nvPr>
            <p:ph type="title"/>
          </p:nvPr>
        </p:nvSpPr>
        <p:spPr>
          <a:xfrm>
            <a:off x="822325" y="365125"/>
            <a:ext cx="7521575" cy="1044575"/>
          </a:xfrm>
        </p:spPr>
        <p:txBody>
          <a:bodyPr/>
          <a:lstStyle/>
          <a:p>
            <a:pPr marL="628650" indent="-628650" eaLnBrk="1" hangingPunct="1"/>
            <a:r>
              <a:rPr lang="en-US" smtClean="0">
                <a:latin typeface="Arial" charset="0"/>
                <a:cs typeface="Arial" charset="0"/>
              </a:rPr>
              <a:t>Q5: What Data Characteristics Are Necessary for Quality Information?</a:t>
            </a:r>
          </a:p>
        </p:txBody>
      </p:sp>
      <p:sp>
        <p:nvSpPr>
          <p:cNvPr id="3" name="Footer Placeholder 2"/>
          <p:cNvSpPr>
            <a:spLocks noGrp="1"/>
          </p:cNvSpPr>
          <p:nvPr>
            <p:ph type="ftr" sz="quarter" idx="10"/>
          </p:nvPr>
        </p:nvSpPr>
        <p:spPr/>
        <p:txBody>
          <a:bodyPr/>
          <a:lstStyle/>
          <a:p>
            <a:pPr>
              <a:defRPr/>
            </a:pPr>
            <a:r>
              <a:rPr lang="en-US"/>
              <a:t>Copyright © 2014 Pearson Education, Inc. Publishing as Prentice Hall</a:t>
            </a:r>
          </a:p>
        </p:txBody>
      </p:sp>
      <p:pic>
        <p:nvPicPr>
          <p:cNvPr id="46083" name="Picture 2"/>
          <p:cNvPicPr>
            <a:picLocks noChangeAspect="1" noChangeArrowheads="1"/>
          </p:cNvPicPr>
          <p:nvPr/>
        </p:nvPicPr>
        <p:blipFill>
          <a:blip r:embed="rId3"/>
          <a:srcRect/>
          <a:stretch>
            <a:fillRect/>
          </a:stretch>
        </p:blipFill>
        <p:spPr bwMode="auto">
          <a:xfrm>
            <a:off x="2678113" y="1524000"/>
            <a:ext cx="3484562" cy="3505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Title 1"/>
          <p:cNvSpPr>
            <a:spLocks noGrp="1"/>
          </p:cNvSpPr>
          <p:nvPr>
            <p:ph type="title"/>
          </p:nvPr>
        </p:nvSpPr>
        <p:spPr>
          <a:xfrm>
            <a:off x="822325" y="365125"/>
            <a:ext cx="7521575" cy="1082675"/>
          </a:xfrm>
        </p:spPr>
        <p:txBody>
          <a:bodyPr/>
          <a:lstStyle/>
          <a:p>
            <a:pPr eaLnBrk="1" hangingPunct="1"/>
            <a:r>
              <a:rPr lang="en-US" smtClean="0">
                <a:latin typeface="Arial" charset="0"/>
                <a:cs typeface="Arial" charset="0"/>
              </a:rPr>
              <a:t>How Does the Knowledge In This Chapter Help You?</a:t>
            </a:r>
          </a:p>
        </p:txBody>
      </p:sp>
      <p:sp>
        <p:nvSpPr>
          <p:cNvPr id="3" name="Footer Placeholder 2"/>
          <p:cNvSpPr>
            <a:spLocks noGrp="1"/>
          </p:cNvSpPr>
          <p:nvPr>
            <p:ph type="ftr" sz="quarter" idx="10"/>
          </p:nvPr>
        </p:nvSpPr>
        <p:spPr/>
        <p:txBody>
          <a:bodyPr/>
          <a:lstStyle/>
          <a:p>
            <a:pPr>
              <a:defRPr/>
            </a:pPr>
            <a:r>
              <a:rPr lang="en-US"/>
              <a:t>Copyright © 2014 Pearson Education, Inc. Publishing as Prentice Hall</a:t>
            </a:r>
          </a:p>
        </p:txBody>
      </p:sp>
      <p:sp>
        <p:nvSpPr>
          <p:cNvPr id="48131" name="Content Placeholder 3"/>
          <p:cNvSpPr>
            <a:spLocks noGrp="1"/>
          </p:cNvSpPr>
          <p:nvPr>
            <p:ph idx="1"/>
          </p:nvPr>
        </p:nvSpPr>
        <p:spPr>
          <a:xfrm>
            <a:off x="822325" y="1600200"/>
            <a:ext cx="7521575" cy="3124200"/>
          </a:xfrm>
        </p:spPr>
        <p:txBody>
          <a:bodyPr/>
          <a:lstStyle/>
          <a:p>
            <a:pPr marL="238125" indent="-238125" eaLnBrk="1" hangingPunct="1">
              <a:buFont typeface="Arial" charset="0"/>
              <a:buChar char="•"/>
            </a:pPr>
            <a:r>
              <a:rPr lang="en-US" smtClean="0">
                <a:latin typeface="Arial" charset="0"/>
                <a:cs typeface="Arial" charset="0"/>
              </a:rPr>
              <a:t>Be able to document GearUp’s business processes, and explain in a professional way how GearUp should develop new or adjust existing information systems</a:t>
            </a:r>
          </a:p>
          <a:p>
            <a:pPr marL="238125" indent="-238125" eaLnBrk="1" hangingPunct="1">
              <a:buFont typeface="Arial" charset="0"/>
              <a:buChar char="•"/>
            </a:pPr>
            <a:r>
              <a:rPr lang="en-US" smtClean="0">
                <a:latin typeface="Arial" charset="0"/>
                <a:cs typeface="Arial" charset="0"/>
              </a:rPr>
              <a:t>Think about similar issues you will likely encounter in your career.</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AutoShape 2"/>
          <p:cNvSpPr>
            <a:spLocks noGrp="1" noChangeArrowheads="1"/>
          </p:cNvSpPr>
          <p:nvPr>
            <p:ph type="title"/>
          </p:nvPr>
        </p:nvSpPr>
        <p:spPr>
          <a:xfrm>
            <a:off x="822325" y="365125"/>
            <a:ext cx="7521575" cy="1082675"/>
          </a:xfrm>
        </p:spPr>
        <p:txBody>
          <a:bodyPr/>
          <a:lstStyle/>
          <a:p>
            <a:pPr eaLnBrk="1" hangingPunct="1"/>
            <a:r>
              <a:rPr lang="en-US" smtClean="0">
                <a:latin typeface="Arial" charset="0"/>
                <a:cs typeface="Arial" charset="0"/>
              </a:rPr>
              <a:t>Ethics Guide:  Egocentric vs. Empathetic Thinking (summary)</a:t>
            </a:r>
          </a:p>
        </p:txBody>
      </p:sp>
      <p:sp>
        <p:nvSpPr>
          <p:cNvPr id="2" name="Content Placeholder 1"/>
          <p:cNvSpPr>
            <a:spLocks noGrp="1"/>
          </p:cNvSpPr>
          <p:nvPr>
            <p:ph idx="1"/>
          </p:nvPr>
        </p:nvSpPr>
        <p:spPr>
          <a:xfrm>
            <a:off x="822325" y="1447800"/>
            <a:ext cx="7788275" cy="3581400"/>
          </a:xfrm>
          <a:solidFill>
            <a:schemeClr val="bg1"/>
          </a:solidFill>
          <a:ln>
            <a:solidFill>
              <a:schemeClr val="accent1"/>
            </a:solidFill>
          </a:ln>
        </p:spPr>
        <p:style>
          <a:lnRef idx="0">
            <a:scrgbClr r="0" g="0" b="0"/>
          </a:lnRef>
          <a:fillRef idx="1001">
            <a:schemeClr val="dk2"/>
          </a:fillRef>
          <a:effectRef idx="0">
            <a:scrgbClr r="0" g="0" b="0"/>
          </a:effectRef>
          <a:fontRef idx="major"/>
        </p:style>
        <p:txBody>
          <a:bodyPr>
            <a:normAutofit/>
          </a:bodyPr>
          <a:lstStyle/>
          <a:p>
            <a:pPr eaLnBrk="1" hangingPunct="1">
              <a:defRPr/>
            </a:pPr>
            <a:r>
              <a:rPr lang="en-US" sz="2400" dirty="0">
                <a:latin typeface="Arial" pitchFamily="34" charset="0"/>
                <a:cs typeface="Arial" pitchFamily="34" charset="0"/>
              </a:rPr>
              <a:t>Egocentric </a:t>
            </a:r>
            <a:r>
              <a:rPr lang="en-US" sz="2400" dirty="0" smtClean="0">
                <a:latin typeface="Arial" pitchFamily="34" charset="0"/>
                <a:cs typeface="Arial" pitchFamily="34" charset="0"/>
              </a:rPr>
              <a:t>thinking</a:t>
            </a:r>
          </a:p>
          <a:p>
            <a:pPr marL="457200" indent="-277813" eaLnBrk="1" hangingPunct="1">
              <a:defRPr/>
            </a:pPr>
            <a:r>
              <a:rPr lang="en-US" sz="2400" dirty="0" smtClean="0">
                <a:latin typeface="Arial" pitchFamily="34" charset="0"/>
                <a:cs typeface="Arial" pitchFamily="34" charset="0"/>
              </a:rPr>
              <a:t>Centers </a:t>
            </a:r>
            <a:r>
              <a:rPr lang="en-US" sz="2400" dirty="0">
                <a:latin typeface="Arial" pitchFamily="34" charset="0"/>
                <a:cs typeface="Arial" pitchFamily="34" charset="0"/>
              </a:rPr>
              <a:t>on </a:t>
            </a:r>
            <a:r>
              <a:rPr lang="en-US" sz="2400" dirty="0" smtClean="0">
                <a:latin typeface="Arial" pitchFamily="34" charset="0"/>
                <a:cs typeface="Arial" pitchFamily="34" charset="0"/>
              </a:rPr>
              <a:t>self </a:t>
            </a:r>
          </a:p>
          <a:p>
            <a:pPr marL="457200" indent="-277813" eaLnBrk="1" hangingPunct="1">
              <a:defRPr/>
            </a:pPr>
            <a:r>
              <a:rPr lang="en-US" sz="2400" dirty="0">
                <a:latin typeface="Arial" pitchFamily="34" charset="0"/>
                <a:cs typeface="Arial" pitchFamily="34" charset="0"/>
              </a:rPr>
              <a:t>S</a:t>
            </a:r>
            <a:r>
              <a:rPr lang="en-US" sz="2400" dirty="0" smtClean="0">
                <a:latin typeface="Arial" pitchFamily="34" charset="0"/>
                <a:cs typeface="Arial" pitchFamily="34" charset="0"/>
              </a:rPr>
              <a:t>omeone who </a:t>
            </a:r>
            <a:r>
              <a:rPr lang="en-US" sz="2400" dirty="0">
                <a:latin typeface="Arial" pitchFamily="34" charset="0"/>
                <a:cs typeface="Arial" pitchFamily="34" charset="0"/>
              </a:rPr>
              <a:t>considers his or her view as “the real view” or “what really </a:t>
            </a:r>
            <a:r>
              <a:rPr lang="en-US" sz="2400" dirty="0" smtClean="0">
                <a:latin typeface="Arial" pitchFamily="34" charset="0"/>
                <a:cs typeface="Arial" pitchFamily="34" charset="0"/>
              </a:rPr>
              <a:t>is”</a:t>
            </a:r>
          </a:p>
          <a:p>
            <a:pPr eaLnBrk="1" hangingPunct="1">
              <a:defRPr/>
            </a:pPr>
            <a:r>
              <a:rPr lang="en-US" sz="2400" dirty="0" smtClean="0">
                <a:latin typeface="Arial" pitchFamily="34" charset="0"/>
                <a:cs typeface="Arial" pitchFamily="34" charset="0"/>
              </a:rPr>
              <a:t>Empathetic </a:t>
            </a:r>
            <a:r>
              <a:rPr lang="en-US" sz="2400" dirty="0">
                <a:latin typeface="Arial" pitchFamily="34" charset="0"/>
                <a:cs typeface="Arial" pitchFamily="34" charset="0"/>
              </a:rPr>
              <a:t>thinking </a:t>
            </a:r>
            <a:endParaRPr lang="en-US" sz="2400" dirty="0" smtClean="0">
              <a:latin typeface="Arial" pitchFamily="34" charset="0"/>
              <a:cs typeface="Arial" pitchFamily="34" charset="0"/>
            </a:endParaRPr>
          </a:p>
          <a:p>
            <a:pPr marL="457200" indent="-277813" eaLnBrk="1" hangingPunct="1">
              <a:defRPr/>
            </a:pPr>
            <a:r>
              <a:rPr lang="en-US" sz="2400" dirty="0" smtClean="0">
                <a:latin typeface="Arial" pitchFamily="34" charset="0"/>
                <a:cs typeface="Arial" pitchFamily="34" charset="0"/>
              </a:rPr>
              <a:t>Considers their </a:t>
            </a:r>
            <a:r>
              <a:rPr lang="en-US" sz="2400" dirty="0">
                <a:latin typeface="Arial" pitchFamily="34" charset="0"/>
                <a:cs typeface="Arial" pitchFamily="34" charset="0"/>
              </a:rPr>
              <a:t>view as one possible </a:t>
            </a:r>
            <a:r>
              <a:rPr lang="en-US" sz="2400" dirty="0" smtClean="0">
                <a:latin typeface="Arial" pitchFamily="34" charset="0"/>
                <a:cs typeface="Arial" pitchFamily="34" charset="0"/>
              </a:rPr>
              <a:t>interpretation </a:t>
            </a:r>
            <a:r>
              <a:rPr lang="en-US" sz="2400" dirty="0">
                <a:latin typeface="Arial" pitchFamily="34" charset="0"/>
                <a:cs typeface="Arial" pitchFamily="34" charset="0"/>
              </a:rPr>
              <a:t>and actively </a:t>
            </a:r>
            <a:r>
              <a:rPr lang="en-US" sz="2400" dirty="0" smtClean="0">
                <a:latin typeface="Arial" pitchFamily="34" charset="0"/>
                <a:cs typeface="Arial" pitchFamily="34" charset="0"/>
              </a:rPr>
              <a:t>works </a:t>
            </a:r>
            <a:r>
              <a:rPr lang="en-US" sz="2400" dirty="0">
                <a:latin typeface="Arial" pitchFamily="34" charset="0"/>
                <a:cs typeface="Arial" pitchFamily="34" charset="0"/>
              </a:rPr>
              <a:t>to learn what other people are </a:t>
            </a:r>
            <a:r>
              <a:rPr lang="en-US" sz="2400" dirty="0" smtClean="0">
                <a:latin typeface="Arial" pitchFamily="34" charset="0"/>
                <a:cs typeface="Arial" pitchFamily="34" charset="0"/>
              </a:rPr>
              <a:t>thinking</a:t>
            </a:r>
            <a:endParaRPr lang="en-US" sz="2400" dirty="0">
              <a:latin typeface="Arial" pitchFamily="34" charset="0"/>
              <a:cs typeface="Arial" pitchFamily="34" charset="0"/>
            </a:endParaRPr>
          </a:p>
        </p:txBody>
      </p:sp>
      <p:sp>
        <p:nvSpPr>
          <p:cNvPr id="92165" name="Footer Placeholder 4"/>
          <p:cNvSpPr>
            <a:spLocks noGrp="1"/>
          </p:cNvSpPr>
          <p:nvPr>
            <p:ph type="ftr" sz="quarter" idx="10"/>
          </p:nvPr>
        </p:nvSpPr>
        <p:spPr bwMode="auto">
          <a:ln>
            <a:miter lim="800000"/>
            <a:headEnd/>
            <a:tailEnd/>
          </a:ln>
        </p:spPr>
        <p:txBody>
          <a:bodyPr wrap="square" numCol="1" anchor="t" anchorCtr="0" compatLnSpc="1">
            <a:prstTxWarp prst="textNoShape">
              <a:avLst/>
            </a:prstTxWarp>
          </a:bodyPr>
          <a:lstStyle/>
          <a:p>
            <a:pPr>
              <a:defRPr/>
            </a:pPr>
            <a:r>
              <a:rPr lang="en-US"/>
              <a:t>Copyright © 2014 Pearson Education, Inc. Publishing as Prentice Hall</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AutoShape 2"/>
          <p:cNvSpPr>
            <a:spLocks noGrp="1" noChangeArrowheads="1"/>
          </p:cNvSpPr>
          <p:nvPr>
            <p:ph type="title"/>
          </p:nvPr>
        </p:nvSpPr>
        <p:spPr>
          <a:xfrm>
            <a:off x="822325" y="365125"/>
            <a:ext cx="7521575" cy="1082675"/>
          </a:xfrm>
        </p:spPr>
        <p:txBody>
          <a:bodyPr/>
          <a:lstStyle/>
          <a:p>
            <a:pPr marL="342900" indent="-342900" eaLnBrk="1" hangingPunct="1"/>
            <a:r>
              <a:rPr lang="en-US" smtClean="0">
                <a:latin typeface="Arial" charset="0"/>
                <a:cs typeface="Arial" charset="0"/>
              </a:rPr>
              <a:t>Egocentric Thinking</a:t>
            </a:r>
            <a:endParaRPr lang="en-US" sz="7200" smtClean="0">
              <a:latin typeface="Arial" charset="0"/>
              <a:cs typeface="Arial" charset="0"/>
            </a:endParaRPr>
          </a:p>
        </p:txBody>
      </p:sp>
      <p:sp>
        <p:nvSpPr>
          <p:cNvPr id="88068" name="Footer Placeholder 4"/>
          <p:cNvSpPr>
            <a:spLocks noGrp="1"/>
          </p:cNvSpPr>
          <p:nvPr>
            <p:ph type="ftr" sz="quarter" idx="10"/>
          </p:nvPr>
        </p:nvSpPr>
        <p:spPr bwMode="auto">
          <a:ln>
            <a:miter lim="800000"/>
            <a:headEnd/>
            <a:tailEnd/>
          </a:ln>
        </p:spPr>
        <p:txBody>
          <a:bodyPr wrap="square" numCol="1" anchor="t" anchorCtr="0" compatLnSpc="1">
            <a:prstTxWarp prst="textNoShape">
              <a:avLst/>
            </a:prstTxWarp>
          </a:bodyPr>
          <a:lstStyle/>
          <a:p>
            <a:pPr>
              <a:defRPr/>
            </a:pPr>
            <a:r>
              <a:rPr lang="en-US"/>
              <a:t>Copyright © 2014 Pearson Education, Inc. Publishing as Prentice Hall</a:t>
            </a:r>
          </a:p>
        </p:txBody>
      </p:sp>
      <p:sp>
        <p:nvSpPr>
          <p:cNvPr id="51203" name="Content Placeholder 1"/>
          <p:cNvSpPr>
            <a:spLocks noGrp="1"/>
          </p:cNvSpPr>
          <p:nvPr>
            <p:ph idx="1"/>
          </p:nvPr>
        </p:nvSpPr>
        <p:spPr/>
        <p:txBody>
          <a:bodyPr/>
          <a:lstStyle/>
          <a:p>
            <a:pPr marL="111125" indent="-111125" eaLnBrk="1" hangingPunct="1">
              <a:buFont typeface="Arial" charset="0"/>
              <a:buChar char="•"/>
            </a:pPr>
            <a:r>
              <a:rPr lang="en-US" sz="2000" smtClean="0">
                <a:latin typeface="Arial" charset="0"/>
                <a:cs typeface="Arial" charset="0"/>
              </a:rPr>
              <a:t>“Professor Jones, I couldn’t come to class last Monday.  Did we do anything important?”</a:t>
            </a:r>
          </a:p>
          <a:p>
            <a:pPr marL="111125" indent="-111125" eaLnBrk="1" hangingPunct="1">
              <a:buFont typeface="Arial" charset="0"/>
              <a:buChar char="•"/>
            </a:pPr>
            <a:r>
              <a:rPr lang="en-US" sz="2000" smtClean="0">
                <a:solidFill>
                  <a:srgbClr val="000000"/>
                </a:solidFill>
                <a:latin typeface="Arial" charset="0"/>
                <a:cs typeface="Arial" charset="0"/>
              </a:rPr>
              <a:t>Egocentric Thinking Approach </a:t>
            </a:r>
          </a:p>
          <a:p>
            <a:pPr marL="576263" lvl="1" indent="-396875" eaLnBrk="1" hangingPunct="1">
              <a:lnSpc>
                <a:spcPct val="90000"/>
              </a:lnSpc>
              <a:spcAft>
                <a:spcPts val="300"/>
              </a:spcAft>
              <a:buFontTx/>
              <a:buChar char="•"/>
            </a:pPr>
            <a:r>
              <a:rPr lang="en-US" sz="2000" smtClean="0">
                <a:solidFill>
                  <a:srgbClr val="000000"/>
                </a:solidFill>
                <a:latin typeface="Arial" charset="0"/>
                <a:cs typeface="Arial" charset="0"/>
              </a:rPr>
              <a:t>Implies student isn’t accountable for his/her actions  </a:t>
            </a:r>
          </a:p>
          <a:p>
            <a:pPr marL="576263" lvl="1" indent="-396875" eaLnBrk="1" hangingPunct="1">
              <a:lnSpc>
                <a:spcPct val="90000"/>
              </a:lnSpc>
              <a:spcAft>
                <a:spcPts val="300"/>
              </a:spcAft>
              <a:buFontTx/>
              <a:buChar char="•"/>
            </a:pPr>
            <a:r>
              <a:rPr lang="en-US" sz="2000" smtClean="0">
                <a:solidFill>
                  <a:srgbClr val="000000"/>
                </a:solidFill>
                <a:latin typeface="Arial" charset="0"/>
                <a:cs typeface="Arial" charset="0"/>
              </a:rPr>
              <a:t>Implies professor lectured on nothing important</a:t>
            </a:r>
          </a:p>
          <a:p>
            <a:pPr marL="576263" lvl="1" indent="-396875" eaLnBrk="1" hangingPunct="1">
              <a:lnSpc>
                <a:spcPct val="90000"/>
              </a:lnSpc>
              <a:spcAft>
                <a:spcPts val="300"/>
              </a:spcAft>
              <a:buFontTx/>
              <a:buChar char="•"/>
            </a:pPr>
            <a:r>
              <a:rPr lang="en-US" sz="2000" smtClean="0">
                <a:solidFill>
                  <a:srgbClr val="000000"/>
                </a:solidFill>
                <a:latin typeface="Arial" charset="0"/>
                <a:cs typeface="Arial" charset="0"/>
              </a:rPr>
              <a:t>Doesn’t take into account professor’s view of absences</a:t>
            </a:r>
          </a:p>
          <a:p>
            <a:pPr marL="576263" lvl="1" indent="-396875" eaLnBrk="1" hangingPunct="1">
              <a:lnSpc>
                <a:spcPct val="90000"/>
              </a:lnSpc>
              <a:spcAft>
                <a:spcPts val="300"/>
              </a:spcAft>
              <a:buFontTx/>
              <a:buChar char="•"/>
            </a:pPr>
            <a:r>
              <a:rPr lang="en-US" sz="2000" smtClean="0">
                <a:solidFill>
                  <a:srgbClr val="000000"/>
                </a:solidFill>
                <a:latin typeface="Arial" charset="0"/>
                <a:cs typeface="Arial" charset="0"/>
              </a:rPr>
              <a:t>Assumes professor has time to rehash class discussions and activities one-on-one </a:t>
            </a:r>
          </a:p>
          <a:p>
            <a:pPr marL="576263" lvl="1" indent="-396875" eaLnBrk="1" hangingPunct="1">
              <a:lnSpc>
                <a:spcPct val="90000"/>
              </a:lnSpc>
              <a:spcAft>
                <a:spcPts val="300"/>
              </a:spcAft>
              <a:buFontTx/>
              <a:buChar char="•"/>
            </a:pPr>
            <a:r>
              <a:rPr lang="en-US" sz="2000" smtClean="0">
                <a:solidFill>
                  <a:srgbClr val="000000"/>
                </a:solidFill>
                <a:latin typeface="Arial" charset="0"/>
                <a:cs typeface="Arial" charset="0"/>
              </a:rPr>
              <a:t>Puts responsibility on professor to remember everything said in class</a:t>
            </a:r>
            <a:endParaRPr lang="en-US" sz="2000" smtClean="0">
              <a:latin typeface="Arial" charset="0"/>
              <a:cs typeface="Arial"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Title 1"/>
          <p:cNvSpPr>
            <a:spLocks noGrp="1"/>
          </p:cNvSpPr>
          <p:nvPr>
            <p:ph type="title"/>
          </p:nvPr>
        </p:nvSpPr>
        <p:spPr>
          <a:xfrm>
            <a:off x="822325" y="365125"/>
            <a:ext cx="7521575" cy="1082675"/>
          </a:xfrm>
        </p:spPr>
        <p:txBody>
          <a:bodyPr/>
          <a:lstStyle/>
          <a:p>
            <a:pPr eaLnBrk="1" hangingPunct="1"/>
            <a:r>
              <a:rPr lang="en-AU" smtClean="0">
                <a:latin typeface="Arial" charset="0"/>
                <a:cs typeface="Arial" charset="0"/>
              </a:rPr>
              <a:t>Empathetic Thinking</a:t>
            </a:r>
            <a:endParaRPr lang="en-US" smtClean="0">
              <a:latin typeface="Arial" charset="0"/>
              <a:cs typeface="Arial" charset="0"/>
            </a:endParaRPr>
          </a:p>
        </p:txBody>
      </p:sp>
      <p:sp>
        <p:nvSpPr>
          <p:cNvPr id="3" name="Footer Placeholder 2"/>
          <p:cNvSpPr>
            <a:spLocks noGrp="1"/>
          </p:cNvSpPr>
          <p:nvPr>
            <p:ph type="ftr" sz="quarter" idx="10"/>
          </p:nvPr>
        </p:nvSpPr>
        <p:spPr/>
        <p:txBody>
          <a:bodyPr/>
          <a:lstStyle/>
          <a:p>
            <a:pPr>
              <a:defRPr/>
            </a:pPr>
            <a:r>
              <a:rPr lang="en-US"/>
              <a:t>Copyright © 2014 Pearson Education, Inc. Publishing as Prentice Hall</a:t>
            </a:r>
          </a:p>
        </p:txBody>
      </p:sp>
      <p:sp>
        <p:nvSpPr>
          <p:cNvPr id="53251" name="Content Placeholder 3"/>
          <p:cNvSpPr>
            <a:spLocks noGrp="1"/>
          </p:cNvSpPr>
          <p:nvPr>
            <p:ph idx="1"/>
          </p:nvPr>
        </p:nvSpPr>
        <p:spPr/>
        <p:txBody>
          <a:bodyPr/>
          <a:lstStyle/>
          <a:p>
            <a:pPr marL="277813" indent="-277813" eaLnBrk="1" hangingPunct="1">
              <a:buFont typeface="Arial" charset="0"/>
              <a:buChar char="•"/>
            </a:pPr>
            <a:r>
              <a:rPr lang="en-AU" smtClean="0">
                <a:latin typeface="Arial" charset="0"/>
                <a:cs typeface="Arial" charset="0"/>
              </a:rPr>
              <a:t>Important skill in all business activities </a:t>
            </a:r>
          </a:p>
          <a:p>
            <a:pPr marL="277813" indent="-277813" eaLnBrk="1" hangingPunct="1">
              <a:buFont typeface="Arial" charset="0"/>
              <a:buChar char="•"/>
            </a:pPr>
            <a:r>
              <a:rPr lang="en-AU" smtClean="0">
                <a:latin typeface="Arial" charset="0"/>
                <a:cs typeface="Arial" charset="0"/>
              </a:rPr>
              <a:t>Skilled negotiators always know what other side wants; effective salespeople understand customers’ needs </a:t>
            </a:r>
          </a:p>
          <a:p>
            <a:pPr marL="277813" indent="-277813" eaLnBrk="1" hangingPunct="1">
              <a:buFont typeface="Arial" charset="0"/>
              <a:buChar char="•"/>
            </a:pPr>
            <a:r>
              <a:rPr lang="en-AU" smtClean="0">
                <a:latin typeface="Arial" charset="0"/>
                <a:cs typeface="Arial" charset="0"/>
              </a:rPr>
              <a:t>Buyers who understand problems of their vendors get better service</a:t>
            </a:r>
            <a:endParaRPr lang="en-US" smtClean="0">
              <a:latin typeface="Arial" charset="0"/>
              <a:cs typeface="Arial"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Title 1"/>
          <p:cNvSpPr>
            <a:spLocks noGrp="1"/>
          </p:cNvSpPr>
          <p:nvPr>
            <p:ph type="title"/>
          </p:nvPr>
        </p:nvSpPr>
        <p:spPr>
          <a:xfrm>
            <a:off x="822325" y="365125"/>
            <a:ext cx="7521575" cy="1082675"/>
          </a:xfrm>
        </p:spPr>
        <p:txBody>
          <a:bodyPr/>
          <a:lstStyle/>
          <a:p>
            <a:pPr eaLnBrk="1" hangingPunct="1"/>
            <a:r>
              <a:rPr lang="en-US" smtClean="0">
                <a:latin typeface="Arial" charset="0"/>
                <a:cs typeface="Arial" charset="0"/>
              </a:rPr>
              <a:t>Guide: Understanding Perspectives and Points of View</a:t>
            </a:r>
          </a:p>
        </p:txBody>
      </p:sp>
      <p:sp>
        <p:nvSpPr>
          <p:cNvPr id="94211" name="Footer Placeholder 3"/>
          <p:cNvSpPr>
            <a:spLocks noGrp="1"/>
          </p:cNvSpPr>
          <p:nvPr>
            <p:ph type="ftr" sz="quarter" idx="10"/>
          </p:nvPr>
        </p:nvSpPr>
        <p:spPr bwMode="auto">
          <a:ln>
            <a:miter lim="800000"/>
            <a:headEnd/>
            <a:tailEnd/>
          </a:ln>
        </p:spPr>
        <p:txBody>
          <a:bodyPr wrap="square" numCol="1" anchor="t" anchorCtr="0" compatLnSpc="1">
            <a:prstTxWarp prst="textNoShape">
              <a:avLst/>
            </a:prstTxWarp>
          </a:bodyPr>
          <a:lstStyle/>
          <a:p>
            <a:pPr>
              <a:defRPr/>
            </a:pPr>
            <a:r>
              <a:rPr lang="en-US"/>
              <a:t>Copyright © 2014 Pearson Education, Inc. Publishing as Prentice Hall</a:t>
            </a:r>
          </a:p>
        </p:txBody>
      </p:sp>
      <p:sp>
        <p:nvSpPr>
          <p:cNvPr id="2" name="Content Placeholder 1"/>
          <p:cNvSpPr>
            <a:spLocks noGrp="1"/>
          </p:cNvSpPr>
          <p:nvPr>
            <p:ph idx="1"/>
          </p:nvPr>
        </p:nvSpPr>
        <p:spPr>
          <a:xfrm>
            <a:off x="822325" y="1371600"/>
            <a:ext cx="7521575" cy="3810000"/>
          </a:xfrm>
        </p:spPr>
        <p:txBody>
          <a:bodyPr/>
          <a:lstStyle/>
          <a:p>
            <a:pPr marL="236538" indent="-236538" eaLnBrk="1" hangingPunct="1">
              <a:defRPr/>
            </a:pPr>
            <a:r>
              <a:rPr lang="en-US" dirty="0" smtClean="0"/>
              <a:t>Everyone </a:t>
            </a:r>
            <a:r>
              <a:rPr lang="en-US" dirty="0"/>
              <a:t>speaks and acts </a:t>
            </a:r>
            <a:r>
              <a:rPr lang="en-US" dirty="0" smtClean="0"/>
              <a:t>from a </a:t>
            </a:r>
            <a:r>
              <a:rPr lang="en-US" dirty="0"/>
              <a:t>personal perspective</a:t>
            </a:r>
            <a:r>
              <a:rPr lang="en-US" dirty="0" smtClean="0"/>
              <a:t>.</a:t>
            </a:r>
          </a:p>
          <a:p>
            <a:pPr marL="236538" indent="-236538" eaLnBrk="1" hangingPunct="1">
              <a:defRPr/>
            </a:pPr>
            <a:r>
              <a:rPr lang="en-US" dirty="0"/>
              <a:t>Everything we say or do is based </a:t>
            </a:r>
            <a:r>
              <a:rPr lang="en-US" dirty="0" smtClean="0"/>
              <a:t>on and by </a:t>
            </a:r>
            <a:r>
              <a:rPr lang="en-US" dirty="0"/>
              <a:t>that point of view. </a:t>
            </a:r>
          </a:p>
          <a:p>
            <a:pPr marL="236538" indent="-236538" eaLnBrk="1" hangingPunct="1">
              <a:defRPr/>
            </a:pPr>
            <a:r>
              <a:rPr lang="en-US" dirty="0"/>
              <a:t>Conflicting perspectives can all be </a:t>
            </a:r>
            <a:r>
              <a:rPr lang="en-US" dirty="0" smtClean="0"/>
              <a:t>true.</a:t>
            </a:r>
          </a:p>
          <a:p>
            <a:pPr marL="236538" indent="-236538" eaLnBrk="1" hangingPunct="1">
              <a:defRPr/>
            </a:pPr>
            <a:r>
              <a:rPr lang="en-US" dirty="0" smtClean="0"/>
              <a:t>Ability to </a:t>
            </a:r>
            <a:r>
              <a:rPr lang="en-US" dirty="0"/>
              <a:t>discern and adapt to perspectives and goals of others will make you much more effective.</a:t>
            </a:r>
          </a:p>
          <a:p>
            <a:pPr eaLnBrk="1" hangingPunct="1">
              <a:defRPr/>
            </a:pPr>
            <a:endParaRPr lang="en-US" dirty="0"/>
          </a:p>
          <a:p>
            <a:pPr eaLnBrk="1" hangingPunct="1">
              <a:defRPr/>
            </a:pP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AutoShape 2"/>
          <p:cNvSpPr>
            <a:spLocks noGrp="1" noChangeArrowheads="1"/>
          </p:cNvSpPr>
          <p:nvPr>
            <p:ph type="title"/>
          </p:nvPr>
        </p:nvSpPr>
        <p:spPr>
          <a:xfrm>
            <a:off x="822325" y="365125"/>
            <a:ext cx="7521575" cy="1082675"/>
          </a:xfrm>
        </p:spPr>
        <p:txBody>
          <a:bodyPr/>
          <a:lstStyle/>
          <a:p>
            <a:pPr eaLnBrk="1" hangingPunct="1"/>
            <a:r>
              <a:rPr lang="en-US" smtClean="0">
                <a:latin typeface="Arial" charset="0"/>
                <a:cs typeface="Arial" charset="0"/>
              </a:rPr>
              <a:t>Ethics Guide: Understanding Perspectives and Points of View (cont’d)</a:t>
            </a:r>
          </a:p>
        </p:txBody>
      </p:sp>
      <p:sp>
        <p:nvSpPr>
          <p:cNvPr id="2" name="Footer Placeholder 1"/>
          <p:cNvSpPr>
            <a:spLocks noGrp="1"/>
          </p:cNvSpPr>
          <p:nvPr>
            <p:ph type="ftr" sz="quarter" idx="10"/>
          </p:nvPr>
        </p:nvSpPr>
        <p:spPr/>
        <p:txBody>
          <a:bodyPr/>
          <a:lstStyle/>
          <a:p>
            <a:pPr>
              <a:defRPr/>
            </a:pPr>
            <a:r>
              <a:rPr lang="en-US"/>
              <a:t>Copyright © 2014 Pearson Education, Inc. Publishing as Prentice Hall</a:t>
            </a:r>
          </a:p>
        </p:txBody>
      </p:sp>
      <p:sp>
        <p:nvSpPr>
          <p:cNvPr id="56323" name="Content Placeholder 2"/>
          <p:cNvSpPr>
            <a:spLocks noGrp="1"/>
          </p:cNvSpPr>
          <p:nvPr>
            <p:ph idx="1"/>
          </p:nvPr>
        </p:nvSpPr>
        <p:spPr>
          <a:xfrm>
            <a:off x="822325" y="1524000"/>
            <a:ext cx="7864475" cy="3505200"/>
          </a:xfrm>
        </p:spPr>
        <p:txBody>
          <a:bodyPr/>
          <a:lstStyle/>
          <a:p>
            <a:pPr eaLnBrk="1" hangingPunct="1">
              <a:buFont typeface="Arial" charset="0"/>
              <a:buChar char="•"/>
            </a:pPr>
            <a:r>
              <a:rPr lang="en-US" sz="2400" smtClean="0">
                <a:solidFill>
                  <a:srgbClr val="000000"/>
                </a:solidFill>
                <a:latin typeface="Arial" charset="0"/>
                <a:cs typeface="Arial" charset="0"/>
              </a:rPr>
              <a:t>You buy a new laptop and it fails within a few days.  Repeated calls to customer support produce short-term fixes, but your problem continues.</a:t>
            </a:r>
          </a:p>
          <a:p>
            <a:pPr eaLnBrk="1" hangingPunct="1">
              <a:buFont typeface="Arial" charset="0"/>
              <a:buChar char="•"/>
            </a:pPr>
            <a:r>
              <a:rPr lang="en-US" sz="2400" smtClean="0">
                <a:latin typeface="Arial" charset="0"/>
                <a:cs typeface="Arial" charset="0"/>
              </a:rPr>
              <a:t>Three plausible reasons for the problem</a:t>
            </a:r>
          </a:p>
          <a:p>
            <a:pPr marL="517525" lvl="1" indent="-238125" eaLnBrk="1" hangingPunct="1">
              <a:lnSpc>
                <a:spcPct val="90000"/>
              </a:lnSpc>
              <a:spcAft>
                <a:spcPts val="300"/>
              </a:spcAft>
              <a:buFont typeface="Franklin Gothic Medium" pitchFamily="34" charset="0"/>
              <a:buAutoNum type="arabicPeriod"/>
            </a:pPr>
            <a:r>
              <a:rPr lang="en-US" sz="2400" smtClean="0">
                <a:latin typeface="Arial" charset="0"/>
                <a:cs typeface="Arial" charset="0"/>
              </a:rPr>
              <a:t>Customer service does not have data about prior customer contacts. </a:t>
            </a:r>
          </a:p>
          <a:p>
            <a:pPr marL="517525" lvl="1" indent="-238125" eaLnBrk="1" hangingPunct="1">
              <a:lnSpc>
                <a:spcPct val="90000"/>
              </a:lnSpc>
              <a:spcAft>
                <a:spcPts val="300"/>
              </a:spcAft>
              <a:buFont typeface="Franklin Gothic Medium" pitchFamily="34" charset="0"/>
              <a:buAutoNum type="arabicPeriod"/>
            </a:pPr>
            <a:r>
              <a:rPr lang="en-US" sz="2400" smtClean="0">
                <a:latin typeface="Arial" charset="0"/>
                <a:cs typeface="Arial" charset="0"/>
              </a:rPr>
              <a:t>Customer support reps recommended a solution that did not work. </a:t>
            </a:r>
          </a:p>
          <a:p>
            <a:pPr marL="517525" lvl="1" indent="-238125" eaLnBrk="1" hangingPunct="1">
              <a:lnSpc>
                <a:spcPct val="90000"/>
              </a:lnSpc>
              <a:spcAft>
                <a:spcPts val="300"/>
              </a:spcAft>
              <a:buFont typeface="Franklin Gothic Medium" pitchFamily="34" charset="0"/>
              <a:buAutoNum type="arabicPeriod"/>
            </a:pPr>
            <a:r>
              <a:rPr lang="en-US" sz="2400" smtClean="0">
                <a:latin typeface="Arial" charset="0"/>
                <a:cs typeface="Arial" charset="0"/>
              </a:rPr>
              <a:t>Company is shipping too many defective laptops. </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AutoShape 2"/>
          <p:cNvSpPr>
            <a:spLocks noGrp="1" noChangeArrowheads="1"/>
          </p:cNvSpPr>
          <p:nvPr>
            <p:ph type="title"/>
          </p:nvPr>
        </p:nvSpPr>
        <p:spPr>
          <a:xfrm>
            <a:off x="822325" y="365125"/>
            <a:ext cx="7521575" cy="1082675"/>
          </a:xfrm>
        </p:spPr>
        <p:txBody>
          <a:bodyPr/>
          <a:lstStyle/>
          <a:p>
            <a:pPr eaLnBrk="1" hangingPunct="1"/>
            <a:r>
              <a:rPr lang="en-US" smtClean="0">
                <a:latin typeface="Arial" charset="0"/>
                <a:cs typeface="Arial" charset="0"/>
              </a:rPr>
              <a:t>Guide: Understanding Perspectives and Points of View (cont’d)</a:t>
            </a:r>
          </a:p>
        </p:txBody>
      </p:sp>
      <p:sp>
        <p:nvSpPr>
          <p:cNvPr id="93189" name="Footer Placeholder 4"/>
          <p:cNvSpPr>
            <a:spLocks noGrp="1"/>
          </p:cNvSpPr>
          <p:nvPr>
            <p:ph type="ftr" sz="quarter" idx="10"/>
          </p:nvPr>
        </p:nvSpPr>
        <p:spPr bwMode="auto">
          <a:ln>
            <a:miter lim="800000"/>
            <a:headEnd/>
            <a:tailEnd/>
          </a:ln>
        </p:spPr>
        <p:txBody>
          <a:bodyPr wrap="square" numCol="1" anchor="t" anchorCtr="0" compatLnSpc="1">
            <a:prstTxWarp prst="textNoShape">
              <a:avLst/>
            </a:prstTxWarp>
          </a:bodyPr>
          <a:lstStyle/>
          <a:p>
            <a:pPr>
              <a:defRPr/>
            </a:pPr>
            <a:r>
              <a:rPr lang="en-US"/>
              <a:t>Copyright © 2014 Pearson Education, Inc. Publishing as Prentice Hall</a:t>
            </a:r>
          </a:p>
        </p:txBody>
      </p:sp>
      <p:sp>
        <p:nvSpPr>
          <p:cNvPr id="3" name="Content Placeholder 2"/>
          <p:cNvSpPr>
            <a:spLocks noGrp="1"/>
          </p:cNvSpPr>
          <p:nvPr>
            <p:ph idx="1"/>
          </p:nvPr>
        </p:nvSpPr>
        <p:spPr>
          <a:xfrm>
            <a:off x="822325" y="1501775"/>
            <a:ext cx="7521575" cy="3451225"/>
          </a:xfrm>
        </p:spPr>
        <p:txBody>
          <a:bodyPr/>
          <a:lstStyle/>
          <a:p>
            <a:pPr marL="239713" indent="-239713" eaLnBrk="1" hangingPunct="1">
              <a:defRPr/>
            </a:pPr>
            <a:r>
              <a:rPr lang="en-US" dirty="0"/>
              <a:t>A “problem” is a perceived difference between </a:t>
            </a:r>
            <a:r>
              <a:rPr lang="en-US" dirty="0" smtClean="0"/>
              <a:t>what </a:t>
            </a:r>
            <a:r>
              <a:rPr lang="en-US" dirty="0"/>
              <a:t>is and what ought to </a:t>
            </a:r>
            <a:r>
              <a:rPr lang="en-US" dirty="0" smtClean="0"/>
              <a:t>be</a:t>
            </a:r>
          </a:p>
          <a:p>
            <a:pPr marL="239713" indent="-239713" eaLnBrk="1" hangingPunct="1">
              <a:defRPr/>
            </a:pPr>
            <a:r>
              <a:rPr lang="en-US" dirty="0"/>
              <a:t>Development team needs a common definition and understanding of  problem in order to </a:t>
            </a:r>
            <a:r>
              <a:rPr lang="en-US" dirty="0" smtClean="0"/>
              <a:t>communicate</a:t>
            </a:r>
            <a:endParaRPr lang="en-US" dirty="0"/>
          </a:p>
          <a:p>
            <a:pPr marL="239713" indent="-239713" eaLnBrk="1" hangingPunct="1">
              <a:defRPr/>
            </a:pPr>
            <a:r>
              <a:rPr lang="en-US" dirty="0"/>
              <a:t>What can a development team do to create common definitions and understanding?</a:t>
            </a:r>
          </a:p>
          <a:p>
            <a:pPr eaLnBrk="1" hangingPunct="1">
              <a:defRPr/>
            </a:pPr>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AutoShape 2"/>
          <p:cNvSpPr>
            <a:spLocks noGrp="1" noChangeArrowheads="1"/>
          </p:cNvSpPr>
          <p:nvPr>
            <p:ph type="title"/>
          </p:nvPr>
        </p:nvSpPr>
        <p:spPr/>
        <p:txBody>
          <a:bodyPr/>
          <a:lstStyle/>
          <a:p>
            <a:pPr eaLnBrk="1" hangingPunct="1"/>
            <a:r>
              <a:rPr lang="en-US" smtClean="0">
                <a:latin typeface="Arial" charset="0"/>
                <a:cs typeface="Arial" charset="0"/>
              </a:rPr>
              <a:t>Active Review</a:t>
            </a:r>
          </a:p>
        </p:txBody>
      </p:sp>
      <p:sp>
        <p:nvSpPr>
          <p:cNvPr id="86020" name="Footer Placeholder 4"/>
          <p:cNvSpPr>
            <a:spLocks noGrp="1"/>
          </p:cNvSpPr>
          <p:nvPr>
            <p:ph type="ftr" sz="quarter" idx="10"/>
          </p:nvPr>
        </p:nvSpPr>
        <p:spPr bwMode="auto">
          <a:ln>
            <a:miter lim="800000"/>
            <a:headEnd/>
            <a:tailEnd/>
          </a:ln>
        </p:spPr>
        <p:txBody>
          <a:bodyPr wrap="square" numCol="1" anchor="t" anchorCtr="0" compatLnSpc="1">
            <a:prstTxWarp prst="textNoShape">
              <a:avLst/>
            </a:prstTxWarp>
          </a:bodyPr>
          <a:lstStyle/>
          <a:p>
            <a:pPr>
              <a:defRPr/>
            </a:pPr>
            <a:r>
              <a:rPr lang="en-US"/>
              <a:t>Copyright © 2014 Pearson Education, Inc. Publishing as Prentice Hall</a:t>
            </a:r>
          </a:p>
        </p:txBody>
      </p:sp>
      <p:sp>
        <p:nvSpPr>
          <p:cNvPr id="11" name="Content Placeholder 2"/>
          <p:cNvSpPr txBox="1">
            <a:spLocks/>
          </p:cNvSpPr>
          <p:nvPr/>
        </p:nvSpPr>
        <p:spPr>
          <a:xfrm>
            <a:off x="822325" y="1371600"/>
            <a:ext cx="7521575" cy="3657600"/>
          </a:xfrm>
          <a:prstGeom prst="rect">
            <a:avLst/>
          </a:prstGeom>
          <a:solidFill>
            <a:schemeClr val="bg1"/>
          </a:solidFill>
        </p:spPr>
        <p:txBody>
          <a:bodyPr>
            <a:normAutofit lnSpcReduction="10000"/>
          </a:bodyPr>
          <a:lstStyle>
            <a:lvl1pPr marL="342900" indent="-342900" algn="l" rtl="0" eaLnBrk="1" fontAlgn="base" hangingPunct="1">
              <a:spcBef>
                <a:spcPts val="800"/>
              </a:spcBef>
              <a:spcAft>
                <a:spcPct val="0"/>
              </a:spcAft>
              <a:buFont typeface="Arial" charset="0"/>
              <a:defRPr sz="2800" kern="1200">
                <a:solidFill>
                  <a:schemeClr val="tx1"/>
                </a:solidFill>
                <a:latin typeface="Arial" pitchFamily="34" charset="0"/>
                <a:ea typeface="+mn-ea"/>
                <a:cs typeface="Arial" pitchFamily="34" charset="0"/>
              </a:defRPr>
            </a:lvl1pPr>
            <a:lvl2pPr marL="234950" indent="-234950" algn="l" rtl="0" eaLnBrk="1" fontAlgn="base" hangingPunct="1">
              <a:spcBef>
                <a:spcPts val="300"/>
              </a:spcBef>
              <a:spcAft>
                <a:spcPct val="0"/>
              </a:spcAft>
              <a:buClr>
                <a:srgbClr val="000A1E"/>
              </a:buClr>
              <a:buFont typeface="Arial" pitchFamily="34" charset="0"/>
              <a:buChar char="•"/>
              <a:tabLst/>
              <a:defRPr sz="2800" kern="1200">
                <a:solidFill>
                  <a:schemeClr val="tx1"/>
                </a:solidFill>
                <a:latin typeface="Arial" pitchFamily="34" charset="0"/>
                <a:ea typeface="+mn-ea"/>
                <a:cs typeface="Arial" pitchFamily="34" charset="0"/>
              </a:defRPr>
            </a:lvl2pPr>
            <a:lvl3pPr marL="457200" indent="-219075" algn="l" rtl="0" eaLnBrk="1" fontAlgn="base" hangingPunct="1">
              <a:spcBef>
                <a:spcPts val="300"/>
              </a:spcBef>
              <a:spcAft>
                <a:spcPct val="0"/>
              </a:spcAft>
              <a:buClr>
                <a:srgbClr val="000A1E"/>
              </a:buClr>
              <a:buFont typeface="Arial" pitchFamily="34" charset="0"/>
              <a:buChar char="–"/>
              <a:defRPr sz="2800" kern="1200">
                <a:solidFill>
                  <a:schemeClr val="tx1"/>
                </a:solidFill>
                <a:latin typeface="Arial" pitchFamily="34" charset="0"/>
                <a:ea typeface="+mn-ea"/>
                <a:cs typeface="Arial" pitchFamily="34" charset="0"/>
              </a:defRPr>
            </a:lvl3pPr>
            <a:lvl4pPr marL="803275" indent="-336550" algn="l" rtl="0" eaLnBrk="1" fontAlgn="base" hangingPunct="1">
              <a:spcBef>
                <a:spcPts val="300"/>
              </a:spcBef>
              <a:spcAft>
                <a:spcPct val="0"/>
              </a:spcAft>
              <a:buClr>
                <a:srgbClr val="000A1E"/>
              </a:buClr>
              <a:buFont typeface="Wingdings" pitchFamily="2" charset="2"/>
              <a:buChar char="Ø"/>
              <a:defRPr sz="2800" kern="1200">
                <a:solidFill>
                  <a:schemeClr val="tx1"/>
                </a:solidFill>
                <a:latin typeface="Arial" pitchFamily="34" charset="0"/>
                <a:ea typeface="+mn-ea"/>
                <a:cs typeface="Arial" pitchFamily="34" charset="0"/>
              </a:defRPr>
            </a:lvl4pPr>
            <a:lvl5pPr marL="1081088" indent="-277813" algn="l" rtl="0" eaLnBrk="1" fontAlgn="base" hangingPunct="1">
              <a:spcBef>
                <a:spcPts val="300"/>
              </a:spcBef>
              <a:spcAft>
                <a:spcPct val="0"/>
              </a:spcAft>
              <a:buClr>
                <a:srgbClr val="000A1E"/>
              </a:buClr>
              <a:buFont typeface="Courier New" pitchFamily="49" charset="0"/>
              <a:buChar char="o"/>
              <a:defRPr sz="2800" kern="1200">
                <a:solidFill>
                  <a:schemeClr val="tx1"/>
                </a:solidFill>
                <a:latin typeface="Arial" pitchFamily="34" charset="0"/>
                <a:ea typeface="+mn-ea"/>
                <a:cs typeface="Arial" pitchFamily="34" charset="0"/>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a:lstStyle>
          <a:p>
            <a:pPr marL="627063" indent="-627063">
              <a:defRPr/>
            </a:pPr>
            <a:r>
              <a:rPr lang="en-US" dirty="0" smtClean="0"/>
              <a:t>Q1: Why does the GearUp team need to understand business processes?</a:t>
            </a:r>
          </a:p>
          <a:p>
            <a:pPr marL="627063" indent="-627063">
              <a:defRPr/>
            </a:pPr>
            <a:r>
              <a:rPr lang="en-US" dirty="0" smtClean="0"/>
              <a:t>Q2: What is a business process?</a:t>
            </a:r>
          </a:p>
          <a:p>
            <a:pPr marL="627063" indent="-627063">
              <a:defRPr/>
            </a:pPr>
            <a:r>
              <a:rPr lang="en-US" dirty="0" smtClean="0"/>
              <a:t>Q3: How can information systems improve process quality?</a:t>
            </a:r>
          </a:p>
          <a:p>
            <a:pPr marL="627063" indent="-627063">
              <a:defRPr/>
            </a:pPr>
            <a:r>
              <a:rPr lang="en-US" dirty="0" smtClean="0"/>
              <a:t>Q4: What is information?</a:t>
            </a:r>
          </a:p>
          <a:p>
            <a:pPr marL="627063" indent="-627063">
              <a:defRPr/>
            </a:pPr>
            <a:r>
              <a:rPr lang="en-US" dirty="0" smtClean="0"/>
              <a:t>Q5: What data characteristics are necessary for quality information?</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AutoShape 2"/>
          <p:cNvSpPr>
            <a:spLocks noGrp="1" noChangeArrowheads="1"/>
          </p:cNvSpPr>
          <p:nvPr>
            <p:ph type="title"/>
          </p:nvPr>
        </p:nvSpPr>
        <p:spPr>
          <a:xfrm>
            <a:off x="822325" y="365125"/>
            <a:ext cx="7521575" cy="1082675"/>
          </a:xfrm>
        </p:spPr>
        <p:txBody>
          <a:bodyPr/>
          <a:lstStyle/>
          <a:p>
            <a:pPr eaLnBrk="1" hangingPunct="1"/>
            <a:r>
              <a:rPr lang="en-US" smtClean="0">
                <a:latin typeface="Arial" charset="0"/>
                <a:cs typeface="Arial" charset="0"/>
              </a:rPr>
              <a:t>Study Questions</a:t>
            </a:r>
          </a:p>
        </p:txBody>
      </p:sp>
      <p:sp>
        <p:nvSpPr>
          <p:cNvPr id="69637" name="Footer Placeholder 4"/>
          <p:cNvSpPr>
            <a:spLocks noGrp="1"/>
          </p:cNvSpPr>
          <p:nvPr>
            <p:ph type="ftr" sz="quarter" idx="10"/>
          </p:nvPr>
        </p:nvSpPr>
        <p:spPr bwMode="auto">
          <a:ln>
            <a:miter lim="800000"/>
            <a:headEnd/>
            <a:tailEnd/>
          </a:ln>
        </p:spPr>
        <p:txBody>
          <a:bodyPr wrap="square" numCol="1" anchor="t" anchorCtr="0" compatLnSpc="1">
            <a:prstTxWarp prst="textNoShape">
              <a:avLst/>
            </a:prstTxWarp>
          </a:bodyPr>
          <a:lstStyle/>
          <a:p>
            <a:pPr>
              <a:defRPr/>
            </a:pPr>
            <a:r>
              <a:rPr lang="en-US"/>
              <a:t>Copyright © 2014 Pearson Education, Inc. Publishing as Prentice Hall</a:t>
            </a:r>
          </a:p>
        </p:txBody>
      </p:sp>
      <p:sp>
        <p:nvSpPr>
          <p:cNvPr id="3" name="Content Placeholder 2"/>
          <p:cNvSpPr>
            <a:spLocks noGrp="1"/>
          </p:cNvSpPr>
          <p:nvPr>
            <p:ph idx="1"/>
          </p:nvPr>
        </p:nvSpPr>
        <p:spPr/>
        <p:txBody>
          <a:bodyPr>
            <a:normAutofit fontScale="92500" lnSpcReduction="10000"/>
          </a:bodyPr>
          <a:lstStyle/>
          <a:p>
            <a:pPr marL="693738" indent="-693738" eaLnBrk="1" hangingPunct="1">
              <a:buFont typeface="Arial" pitchFamily="34" charset="0"/>
              <a:buNone/>
              <a:defRPr/>
            </a:pPr>
            <a:r>
              <a:rPr lang="en-US" dirty="0" smtClean="0"/>
              <a:t>Q1: Why </a:t>
            </a:r>
            <a:r>
              <a:rPr lang="en-US" dirty="0"/>
              <a:t>does the GearUp team need to understand business processes?</a:t>
            </a:r>
          </a:p>
          <a:p>
            <a:pPr marL="693738" indent="-693738" eaLnBrk="1" hangingPunct="1">
              <a:buFont typeface="Arial" pitchFamily="34" charset="0"/>
              <a:buNone/>
              <a:defRPr/>
            </a:pPr>
            <a:r>
              <a:rPr lang="en-US" dirty="0" smtClean="0"/>
              <a:t>Q2:  What </a:t>
            </a:r>
            <a:r>
              <a:rPr lang="en-US" dirty="0"/>
              <a:t>is a business process?</a:t>
            </a:r>
          </a:p>
          <a:p>
            <a:pPr marL="693738" indent="-693738" eaLnBrk="1" hangingPunct="1">
              <a:buFont typeface="Arial" pitchFamily="34" charset="0"/>
              <a:buNone/>
              <a:defRPr/>
            </a:pPr>
            <a:r>
              <a:rPr lang="en-US" dirty="0" smtClean="0"/>
              <a:t>Q3:  How can information </a:t>
            </a:r>
            <a:r>
              <a:rPr lang="en-US" dirty="0"/>
              <a:t>systems improve process quality?</a:t>
            </a:r>
          </a:p>
          <a:p>
            <a:pPr marL="693738" indent="-693738" eaLnBrk="1" hangingPunct="1">
              <a:buFont typeface="Arial" pitchFamily="34" charset="0"/>
              <a:buNone/>
              <a:defRPr/>
            </a:pPr>
            <a:r>
              <a:rPr lang="en-US" dirty="0" smtClean="0"/>
              <a:t>Q4:  What </a:t>
            </a:r>
            <a:r>
              <a:rPr lang="en-US" dirty="0"/>
              <a:t>is information?</a:t>
            </a:r>
          </a:p>
          <a:p>
            <a:pPr marL="693738" indent="-693738" eaLnBrk="1" hangingPunct="1">
              <a:buFont typeface="Arial" pitchFamily="34" charset="0"/>
              <a:buNone/>
              <a:defRPr/>
            </a:pPr>
            <a:r>
              <a:rPr lang="en-US" dirty="0" smtClean="0"/>
              <a:t>Q5: What </a:t>
            </a:r>
            <a:r>
              <a:rPr lang="en-US" dirty="0"/>
              <a:t>data characteristics are necessary for quality information</a:t>
            </a:r>
            <a:r>
              <a:rPr lang="en-US" dirty="0" smtClean="0"/>
              <a:t>?</a:t>
            </a: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Title 2"/>
          <p:cNvSpPr>
            <a:spLocks noGrp="1"/>
          </p:cNvSpPr>
          <p:nvPr>
            <p:ph type="title"/>
          </p:nvPr>
        </p:nvSpPr>
        <p:spPr/>
        <p:txBody>
          <a:bodyPr/>
          <a:lstStyle/>
          <a:p>
            <a:pPr eaLnBrk="1" hangingPunct="1"/>
            <a:r>
              <a:rPr lang="en-US" smtClean="0">
                <a:latin typeface="Arial" charset="0"/>
                <a:cs typeface="Arial" charset="0"/>
              </a:rPr>
              <a:t>Case Study 2: Fulfillment by Amazon (FBA)</a:t>
            </a:r>
          </a:p>
        </p:txBody>
      </p:sp>
      <p:sp>
        <p:nvSpPr>
          <p:cNvPr id="2" name="Footer Placeholder 1"/>
          <p:cNvSpPr>
            <a:spLocks noGrp="1"/>
          </p:cNvSpPr>
          <p:nvPr>
            <p:ph type="ftr" sz="quarter" idx="10"/>
          </p:nvPr>
        </p:nvSpPr>
        <p:spPr/>
        <p:txBody>
          <a:bodyPr/>
          <a:lstStyle/>
          <a:p>
            <a:pPr>
              <a:defRPr/>
            </a:pPr>
            <a:r>
              <a:rPr lang="en-US"/>
              <a:t>Copyright © 2014 Pearson Education, Inc. Publishing as Prentice Hall</a:t>
            </a:r>
          </a:p>
        </p:txBody>
      </p:sp>
      <p:graphicFrame>
        <p:nvGraphicFramePr>
          <p:cNvPr id="5" name="Table 4"/>
          <p:cNvGraphicFramePr>
            <a:graphicFrameLocks noGrp="1"/>
          </p:cNvGraphicFramePr>
          <p:nvPr/>
        </p:nvGraphicFramePr>
        <p:xfrm>
          <a:off x="914400" y="1524000"/>
          <a:ext cx="7315200" cy="4151313"/>
        </p:xfrm>
        <a:graphic>
          <a:graphicData uri="http://schemas.openxmlformats.org/drawingml/2006/table">
            <a:tbl>
              <a:tblPr firstRow="1" firstCol="1" bandRow="1" bandCol="1">
                <a:tableStyleId>{8A107856-5554-42FB-B03E-39F5DBC370BA}</a:tableStyleId>
              </a:tblPr>
              <a:tblGrid>
                <a:gridCol w="2438400"/>
                <a:gridCol w="2438400"/>
                <a:gridCol w="2438400"/>
              </a:tblGrid>
              <a:tr h="382362">
                <a:tc>
                  <a:txBody>
                    <a:bodyPr/>
                    <a:lstStyle/>
                    <a:p>
                      <a:pPr marL="0" marR="0" hangingPunct="0">
                        <a:lnSpc>
                          <a:spcPct val="115000"/>
                        </a:lnSpc>
                        <a:spcBef>
                          <a:spcPts val="0"/>
                        </a:spcBef>
                        <a:spcAft>
                          <a:spcPts val="0"/>
                        </a:spcAft>
                      </a:pPr>
                      <a:r>
                        <a:rPr lang="en-US" sz="2000" b="1" dirty="0">
                          <a:effectLst/>
                          <a:latin typeface="Arial" pitchFamily="34" charset="0"/>
                          <a:cs typeface="Arial" pitchFamily="34" charset="0"/>
                        </a:rPr>
                        <a:t> </a:t>
                      </a:r>
                      <a:endParaRPr lang="en-US" sz="2000" b="1" dirty="0">
                        <a:solidFill>
                          <a:srgbClr val="FF0000"/>
                        </a:solidFill>
                        <a:effectLst/>
                        <a:latin typeface="Arial" pitchFamily="34" charset="0"/>
                        <a:ea typeface="Times New Roman"/>
                        <a:cs typeface="Arial"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hangingPunct="0">
                        <a:lnSpc>
                          <a:spcPct val="115000"/>
                        </a:lnSpc>
                        <a:spcBef>
                          <a:spcPts val="0"/>
                        </a:spcBef>
                        <a:spcAft>
                          <a:spcPts val="0"/>
                        </a:spcAft>
                      </a:pPr>
                      <a:r>
                        <a:rPr lang="en-US" sz="2000" b="1" dirty="0">
                          <a:effectLst/>
                          <a:latin typeface="Arial" pitchFamily="34" charset="0"/>
                          <a:cs typeface="Arial" pitchFamily="34" charset="0"/>
                        </a:rPr>
                        <a:t>Sold via Amazon.com</a:t>
                      </a:r>
                      <a:endParaRPr lang="en-US" sz="2000" b="1" dirty="0">
                        <a:solidFill>
                          <a:srgbClr val="FF0000"/>
                        </a:solidFill>
                        <a:effectLst/>
                        <a:latin typeface="Arial" pitchFamily="34" charset="0"/>
                        <a:ea typeface="Times New Roman"/>
                        <a:cs typeface="Arial"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hangingPunct="0">
                        <a:lnSpc>
                          <a:spcPct val="115000"/>
                        </a:lnSpc>
                        <a:spcBef>
                          <a:spcPts val="0"/>
                        </a:spcBef>
                        <a:spcAft>
                          <a:spcPts val="0"/>
                        </a:spcAft>
                      </a:pPr>
                      <a:r>
                        <a:rPr lang="en-US" sz="2000" b="1" dirty="0">
                          <a:effectLst/>
                          <a:latin typeface="Arial" pitchFamily="34" charset="0"/>
                          <a:cs typeface="Arial" pitchFamily="34" charset="0"/>
                        </a:rPr>
                        <a:t>Sold elsewhere</a:t>
                      </a:r>
                      <a:endParaRPr lang="en-US" sz="2000" b="1" dirty="0">
                        <a:solidFill>
                          <a:srgbClr val="FF0000"/>
                        </a:solidFill>
                        <a:effectLst/>
                        <a:latin typeface="Arial" pitchFamily="34" charset="0"/>
                        <a:ea typeface="Times New Roman"/>
                        <a:cs typeface="Arial"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799759">
                <a:tc>
                  <a:txBody>
                    <a:bodyPr/>
                    <a:lstStyle/>
                    <a:p>
                      <a:pPr marL="0" marR="0" hangingPunct="0">
                        <a:lnSpc>
                          <a:spcPct val="115000"/>
                        </a:lnSpc>
                        <a:spcBef>
                          <a:spcPts val="0"/>
                        </a:spcBef>
                        <a:spcAft>
                          <a:spcPts val="0"/>
                        </a:spcAft>
                      </a:pPr>
                      <a:r>
                        <a:rPr lang="en-US" sz="2000" b="1" dirty="0">
                          <a:effectLst/>
                          <a:latin typeface="Arial" pitchFamily="34" charset="0"/>
                          <a:cs typeface="Arial" pitchFamily="34" charset="0"/>
                        </a:rPr>
                        <a:t>Order handling</a:t>
                      </a:r>
                    </a:p>
                    <a:p>
                      <a:pPr marL="0" marR="0" hangingPunct="0">
                        <a:lnSpc>
                          <a:spcPct val="115000"/>
                        </a:lnSpc>
                        <a:spcBef>
                          <a:spcPts val="0"/>
                        </a:spcBef>
                        <a:spcAft>
                          <a:spcPts val="0"/>
                        </a:spcAft>
                      </a:pPr>
                      <a:r>
                        <a:rPr lang="en-US" sz="2000" b="1" dirty="0">
                          <a:effectLst/>
                          <a:latin typeface="Arial" pitchFamily="34" charset="0"/>
                          <a:cs typeface="Arial" pitchFamily="34" charset="0"/>
                        </a:rPr>
                        <a:t>(per order)</a:t>
                      </a:r>
                      <a:endParaRPr lang="en-US" sz="2000" b="1" dirty="0">
                        <a:solidFill>
                          <a:srgbClr val="FF0000"/>
                        </a:solidFill>
                        <a:effectLst/>
                        <a:latin typeface="Arial" pitchFamily="34" charset="0"/>
                        <a:ea typeface="Times New Roman"/>
                        <a:cs typeface="Arial"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hangingPunct="0">
                        <a:lnSpc>
                          <a:spcPct val="115000"/>
                        </a:lnSpc>
                        <a:spcBef>
                          <a:spcPts val="0"/>
                        </a:spcBef>
                        <a:spcAft>
                          <a:spcPts val="0"/>
                        </a:spcAft>
                      </a:pPr>
                      <a:r>
                        <a:rPr lang="en-US" sz="2000" b="1" dirty="0">
                          <a:effectLst/>
                          <a:latin typeface="Arial" pitchFamily="34" charset="0"/>
                          <a:cs typeface="Arial" pitchFamily="34" charset="0"/>
                        </a:rPr>
                        <a:t>$1.00</a:t>
                      </a:r>
                      <a:endParaRPr lang="en-US" sz="2000" b="1" dirty="0">
                        <a:solidFill>
                          <a:srgbClr val="FF0000"/>
                        </a:solidFill>
                        <a:effectLst/>
                        <a:latin typeface="Arial" pitchFamily="34" charset="0"/>
                        <a:ea typeface="Times New Roman"/>
                        <a:cs typeface="Arial"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hangingPunct="0">
                        <a:lnSpc>
                          <a:spcPct val="115000"/>
                        </a:lnSpc>
                        <a:spcBef>
                          <a:spcPts val="0"/>
                        </a:spcBef>
                        <a:spcAft>
                          <a:spcPts val="0"/>
                        </a:spcAft>
                      </a:pPr>
                      <a:r>
                        <a:rPr lang="en-US" sz="2000" b="1" dirty="0">
                          <a:effectLst/>
                          <a:latin typeface="Arial" pitchFamily="34" charset="0"/>
                          <a:cs typeface="Arial" pitchFamily="34" charset="0"/>
                        </a:rPr>
                        <a:t>$4.75 (+)</a:t>
                      </a:r>
                      <a:endParaRPr lang="en-US" sz="2000" b="1" dirty="0">
                        <a:solidFill>
                          <a:srgbClr val="FF0000"/>
                        </a:solidFill>
                        <a:effectLst/>
                        <a:latin typeface="Arial" pitchFamily="34" charset="0"/>
                        <a:ea typeface="Times New Roman"/>
                        <a:cs typeface="Arial"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799759">
                <a:tc>
                  <a:txBody>
                    <a:bodyPr/>
                    <a:lstStyle/>
                    <a:p>
                      <a:pPr marL="0" marR="0" hangingPunct="0">
                        <a:lnSpc>
                          <a:spcPct val="115000"/>
                        </a:lnSpc>
                        <a:spcBef>
                          <a:spcPts val="0"/>
                        </a:spcBef>
                        <a:spcAft>
                          <a:spcPts val="0"/>
                        </a:spcAft>
                      </a:pPr>
                      <a:r>
                        <a:rPr lang="en-US" sz="2000" b="1" dirty="0">
                          <a:effectLst/>
                          <a:latin typeface="Arial" pitchFamily="34" charset="0"/>
                          <a:cs typeface="Arial" pitchFamily="34" charset="0"/>
                        </a:rPr>
                        <a:t>Pick &amp; pack</a:t>
                      </a:r>
                    </a:p>
                    <a:p>
                      <a:pPr marL="0" marR="0" hangingPunct="0">
                        <a:lnSpc>
                          <a:spcPct val="115000"/>
                        </a:lnSpc>
                        <a:spcBef>
                          <a:spcPts val="0"/>
                        </a:spcBef>
                        <a:spcAft>
                          <a:spcPts val="0"/>
                        </a:spcAft>
                      </a:pPr>
                      <a:r>
                        <a:rPr lang="en-US" sz="2000" b="1" dirty="0">
                          <a:effectLst/>
                          <a:latin typeface="Arial" pitchFamily="34" charset="0"/>
                          <a:cs typeface="Arial" pitchFamily="34" charset="0"/>
                        </a:rPr>
                        <a:t>(per item)</a:t>
                      </a:r>
                      <a:endParaRPr lang="en-US" sz="2000" b="1" dirty="0">
                        <a:solidFill>
                          <a:srgbClr val="FF0000"/>
                        </a:solidFill>
                        <a:effectLst/>
                        <a:latin typeface="Arial" pitchFamily="34" charset="0"/>
                        <a:ea typeface="Times New Roman"/>
                        <a:cs typeface="Arial"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hangingPunct="0">
                        <a:lnSpc>
                          <a:spcPct val="115000"/>
                        </a:lnSpc>
                        <a:spcBef>
                          <a:spcPts val="0"/>
                        </a:spcBef>
                        <a:spcAft>
                          <a:spcPts val="0"/>
                        </a:spcAft>
                      </a:pPr>
                      <a:r>
                        <a:rPr lang="en-US" sz="2000" b="1" dirty="0">
                          <a:effectLst/>
                          <a:latin typeface="Arial" pitchFamily="34" charset="0"/>
                          <a:cs typeface="Arial" pitchFamily="34" charset="0"/>
                        </a:rPr>
                        <a:t>$1.00</a:t>
                      </a:r>
                      <a:endParaRPr lang="en-US" sz="2000" b="1" dirty="0">
                        <a:solidFill>
                          <a:srgbClr val="FF0000"/>
                        </a:solidFill>
                        <a:effectLst/>
                        <a:latin typeface="Arial" pitchFamily="34" charset="0"/>
                        <a:ea typeface="Times New Roman"/>
                        <a:cs typeface="Arial"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hangingPunct="0">
                        <a:lnSpc>
                          <a:spcPct val="115000"/>
                        </a:lnSpc>
                        <a:spcBef>
                          <a:spcPts val="0"/>
                        </a:spcBef>
                        <a:spcAft>
                          <a:spcPts val="0"/>
                        </a:spcAft>
                      </a:pPr>
                      <a:r>
                        <a:rPr lang="en-US" sz="2000" b="1" dirty="0">
                          <a:effectLst/>
                          <a:latin typeface="Arial" pitchFamily="34" charset="0"/>
                          <a:cs typeface="Arial" pitchFamily="34" charset="0"/>
                        </a:rPr>
                        <a:t>$0.75</a:t>
                      </a:r>
                      <a:endParaRPr lang="en-US" sz="2000" b="1" dirty="0">
                        <a:solidFill>
                          <a:srgbClr val="FF0000"/>
                        </a:solidFill>
                        <a:effectLst/>
                        <a:latin typeface="Arial" pitchFamily="34" charset="0"/>
                        <a:ea typeface="Times New Roman"/>
                        <a:cs typeface="Arial"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799759">
                <a:tc>
                  <a:txBody>
                    <a:bodyPr/>
                    <a:lstStyle/>
                    <a:p>
                      <a:pPr marL="0" marR="0" hangingPunct="0">
                        <a:lnSpc>
                          <a:spcPct val="115000"/>
                        </a:lnSpc>
                        <a:spcBef>
                          <a:spcPts val="0"/>
                        </a:spcBef>
                        <a:spcAft>
                          <a:spcPts val="0"/>
                        </a:spcAft>
                      </a:pPr>
                      <a:r>
                        <a:rPr lang="en-US" sz="2000" b="1" dirty="0">
                          <a:effectLst/>
                          <a:latin typeface="Arial" pitchFamily="34" charset="0"/>
                          <a:cs typeface="Arial" pitchFamily="34" charset="0"/>
                        </a:rPr>
                        <a:t>Weight handling</a:t>
                      </a:r>
                    </a:p>
                    <a:p>
                      <a:pPr marL="0" marR="0" hangingPunct="0">
                        <a:lnSpc>
                          <a:spcPct val="115000"/>
                        </a:lnSpc>
                        <a:spcBef>
                          <a:spcPts val="0"/>
                        </a:spcBef>
                        <a:spcAft>
                          <a:spcPts val="0"/>
                        </a:spcAft>
                      </a:pPr>
                      <a:r>
                        <a:rPr lang="en-US" sz="2000" b="1" dirty="0">
                          <a:effectLst/>
                          <a:latin typeface="Arial" pitchFamily="34" charset="0"/>
                          <a:cs typeface="Arial" pitchFamily="34" charset="0"/>
                        </a:rPr>
                        <a:t>(per pound)</a:t>
                      </a:r>
                      <a:endParaRPr lang="en-US" sz="2000" b="1" dirty="0">
                        <a:solidFill>
                          <a:srgbClr val="FF0000"/>
                        </a:solidFill>
                        <a:effectLst/>
                        <a:latin typeface="Arial" pitchFamily="34" charset="0"/>
                        <a:ea typeface="Times New Roman"/>
                        <a:cs typeface="Arial"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hangingPunct="0">
                        <a:lnSpc>
                          <a:spcPct val="115000"/>
                        </a:lnSpc>
                        <a:spcBef>
                          <a:spcPts val="0"/>
                        </a:spcBef>
                        <a:spcAft>
                          <a:spcPts val="0"/>
                        </a:spcAft>
                      </a:pPr>
                      <a:r>
                        <a:rPr lang="en-US" sz="2000" b="1" dirty="0">
                          <a:effectLst/>
                          <a:latin typeface="Arial" pitchFamily="34" charset="0"/>
                          <a:cs typeface="Arial" pitchFamily="34" charset="0"/>
                        </a:rPr>
                        <a:t>$0.37</a:t>
                      </a:r>
                      <a:endParaRPr lang="en-US" sz="2000" b="1" dirty="0">
                        <a:solidFill>
                          <a:srgbClr val="FF0000"/>
                        </a:solidFill>
                        <a:effectLst/>
                        <a:latin typeface="Arial" pitchFamily="34" charset="0"/>
                        <a:ea typeface="Times New Roman"/>
                        <a:cs typeface="Arial"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hangingPunct="0">
                        <a:lnSpc>
                          <a:spcPct val="115000"/>
                        </a:lnSpc>
                        <a:spcBef>
                          <a:spcPts val="0"/>
                        </a:spcBef>
                        <a:spcAft>
                          <a:spcPts val="0"/>
                        </a:spcAft>
                      </a:pPr>
                      <a:r>
                        <a:rPr lang="en-US" sz="2000" b="1" dirty="0">
                          <a:effectLst/>
                          <a:latin typeface="Arial" pitchFamily="34" charset="0"/>
                          <a:cs typeface="Arial" pitchFamily="34" charset="0"/>
                        </a:rPr>
                        <a:t>$0.45 (+)</a:t>
                      </a:r>
                      <a:endParaRPr lang="en-US" sz="2000" b="1" dirty="0">
                        <a:solidFill>
                          <a:srgbClr val="FF0000"/>
                        </a:solidFill>
                        <a:effectLst/>
                        <a:latin typeface="Arial" pitchFamily="34" charset="0"/>
                        <a:ea typeface="Times New Roman"/>
                        <a:cs typeface="Arial"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799759">
                <a:tc>
                  <a:txBody>
                    <a:bodyPr/>
                    <a:lstStyle/>
                    <a:p>
                      <a:pPr marL="0" marR="0" hangingPunct="0">
                        <a:lnSpc>
                          <a:spcPct val="115000"/>
                        </a:lnSpc>
                        <a:spcBef>
                          <a:spcPts val="0"/>
                        </a:spcBef>
                        <a:spcAft>
                          <a:spcPts val="0"/>
                        </a:spcAft>
                      </a:pPr>
                      <a:r>
                        <a:rPr lang="en-US" sz="2000" b="1" dirty="0">
                          <a:effectLst/>
                          <a:latin typeface="Arial" pitchFamily="34" charset="0"/>
                          <a:cs typeface="Arial" pitchFamily="34" charset="0"/>
                        </a:rPr>
                        <a:t>Storage</a:t>
                      </a:r>
                    </a:p>
                    <a:p>
                      <a:pPr marL="0" marR="0" hangingPunct="0">
                        <a:lnSpc>
                          <a:spcPct val="115000"/>
                        </a:lnSpc>
                        <a:spcBef>
                          <a:spcPts val="0"/>
                        </a:spcBef>
                        <a:spcAft>
                          <a:spcPts val="0"/>
                        </a:spcAft>
                      </a:pPr>
                      <a:r>
                        <a:rPr lang="en-US" sz="2000" b="1" dirty="0">
                          <a:effectLst/>
                          <a:latin typeface="Arial" pitchFamily="34" charset="0"/>
                          <a:cs typeface="Arial" pitchFamily="34" charset="0"/>
                        </a:rPr>
                        <a:t>(cubic foot per month)</a:t>
                      </a:r>
                      <a:endParaRPr lang="en-US" sz="2000" b="1" dirty="0">
                        <a:solidFill>
                          <a:srgbClr val="FF0000"/>
                        </a:solidFill>
                        <a:effectLst/>
                        <a:latin typeface="Arial" pitchFamily="34" charset="0"/>
                        <a:ea typeface="Times New Roman"/>
                        <a:cs typeface="Arial"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hangingPunct="0">
                        <a:lnSpc>
                          <a:spcPct val="115000"/>
                        </a:lnSpc>
                        <a:spcBef>
                          <a:spcPts val="0"/>
                        </a:spcBef>
                        <a:spcAft>
                          <a:spcPts val="0"/>
                        </a:spcAft>
                      </a:pPr>
                      <a:r>
                        <a:rPr lang="en-US" sz="2000" b="1" dirty="0">
                          <a:effectLst/>
                          <a:latin typeface="Arial" pitchFamily="34" charset="0"/>
                          <a:cs typeface="Arial" pitchFamily="34" charset="0"/>
                        </a:rPr>
                        <a:t>Minimum $0.45 </a:t>
                      </a:r>
                    </a:p>
                    <a:p>
                      <a:pPr marL="0" marR="0" hangingPunct="0">
                        <a:lnSpc>
                          <a:spcPct val="115000"/>
                        </a:lnSpc>
                        <a:spcBef>
                          <a:spcPts val="0"/>
                        </a:spcBef>
                        <a:spcAft>
                          <a:spcPts val="0"/>
                        </a:spcAft>
                      </a:pPr>
                      <a:r>
                        <a:rPr lang="en-US" sz="2000" b="1" dirty="0">
                          <a:effectLst/>
                          <a:latin typeface="Arial" pitchFamily="34" charset="0"/>
                          <a:cs typeface="Arial" pitchFamily="34" charset="0"/>
                        </a:rPr>
                        <a:t>(rates vary by time of year)</a:t>
                      </a:r>
                      <a:endParaRPr lang="en-US" sz="2000" b="1" dirty="0">
                        <a:solidFill>
                          <a:srgbClr val="FF0000"/>
                        </a:solidFill>
                        <a:effectLst/>
                        <a:latin typeface="Arial" pitchFamily="34" charset="0"/>
                        <a:ea typeface="Times New Roman"/>
                        <a:cs typeface="Arial"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hangingPunct="0">
                        <a:lnSpc>
                          <a:spcPct val="115000"/>
                        </a:lnSpc>
                        <a:spcBef>
                          <a:spcPts val="0"/>
                        </a:spcBef>
                        <a:spcAft>
                          <a:spcPts val="0"/>
                        </a:spcAft>
                      </a:pPr>
                      <a:r>
                        <a:rPr lang="en-US" sz="2000" b="1" dirty="0">
                          <a:effectLst/>
                          <a:latin typeface="Arial" pitchFamily="34" charset="0"/>
                          <a:cs typeface="Arial" pitchFamily="34" charset="0"/>
                        </a:rPr>
                        <a:t>Minimum $.045</a:t>
                      </a:r>
                    </a:p>
                    <a:p>
                      <a:pPr marL="0" marR="0" hangingPunct="0">
                        <a:lnSpc>
                          <a:spcPct val="115000"/>
                        </a:lnSpc>
                        <a:spcBef>
                          <a:spcPts val="0"/>
                        </a:spcBef>
                        <a:spcAft>
                          <a:spcPts val="0"/>
                        </a:spcAft>
                      </a:pPr>
                      <a:r>
                        <a:rPr lang="en-US" sz="2000" b="1" dirty="0">
                          <a:effectLst/>
                          <a:latin typeface="Arial" pitchFamily="34" charset="0"/>
                          <a:cs typeface="Arial" pitchFamily="34" charset="0"/>
                        </a:rPr>
                        <a:t>(rates vary by time of year)</a:t>
                      </a:r>
                      <a:endParaRPr lang="en-US" sz="2000" b="1" dirty="0">
                        <a:solidFill>
                          <a:srgbClr val="FF0000"/>
                        </a:solidFill>
                        <a:effectLst/>
                        <a:latin typeface="Arial" pitchFamily="34" charset="0"/>
                        <a:ea typeface="Times New Roman"/>
                        <a:cs typeface="Arial"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4513" name="Picture 4" descr="disclaimer"/>
          <p:cNvPicPr>
            <a:picLocks noChangeAspect="1" noChangeArrowheads="1"/>
          </p:cNvPicPr>
          <p:nvPr/>
        </p:nvPicPr>
        <p:blipFill>
          <a:blip r:embed="rId2"/>
          <a:srcRect/>
          <a:stretch>
            <a:fillRect/>
          </a:stretch>
        </p:blipFill>
        <p:spPr bwMode="auto">
          <a:xfrm>
            <a:off x="762000" y="1447800"/>
            <a:ext cx="7467600" cy="2265363"/>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AutoShape 2"/>
          <p:cNvSpPr>
            <a:spLocks noGrp="1" noChangeArrowheads="1"/>
          </p:cNvSpPr>
          <p:nvPr>
            <p:ph type="title"/>
          </p:nvPr>
        </p:nvSpPr>
        <p:spPr>
          <a:xfrm>
            <a:off x="685800" y="365125"/>
            <a:ext cx="7788275" cy="1311275"/>
          </a:xfrm>
        </p:spPr>
        <p:txBody>
          <a:bodyPr/>
          <a:lstStyle/>
          <a:p>
            <a:pPr marL="858838" indent="-858838" eaLnBrk="1" hangingPunct="1"/>
            <a:r>
              <a:rPr lang="en-US" smtClean="0">
                <a:latin typeface="Arial" charset="0"/>
                <a:cs typeface="Arial" charset="0"/>
              </a:rPr>
              <a:t>Q1: Why Does the GearUp Team Need to Understand Business Processes?</a:t>
            </a:r>
          </a:p>
        </p:txBody>
      </p:sp>
      <p:sp>
        <p:nvSpPr>
          <p:cNvPr id="70661" name="Footer Placeholder 4"/>
          <p:cNvSpPr>
            <a:spLocks noGrp="1"/>
          </p:cNvSpPr>
          <p:nvPr>
            <p:ph type="ftr" sz="quarter" idx="10"/>
          </p:nvPr>
        </p:nvSpPr>
        <p:spPr bwMode="auto">
          <a:ln>
            <a:miter lim="800000"/>
            <a:headEnd/>
            <a:tailEnd/>
          </a:ln>
        </p:spPr>
        <p:txBody>
          <a:bodyPr wrap="square" numCol="1" anchor="t" anchorCtr="0" compatLnSpc="1">
            <a:prstTxWarp prst="textNoShape">
              <a:avLst/>
            </a:prstTxWarp>
          </a:bodyPr>
          <a:lstStyle/>
          <a:p>
            <a:pPr>
              <a:defRPr/>
            </a:pPr>
            <a:r>
              <a:rPr lang="en-US"/>
              <a:t>Copyright © 2014 Pearson Education, Inc. Publishing as Prentice Hall</a:t>
            </a:r>
          </a:p>
        </p:txBody>
      </p:sp>
      <p:sp>
        <p:nvSpPr>
          <p:cNvPr id="14339" name="Content Placeholder 1"/>
          <p:cNvSpPr>
            <a:spLocks noGrp="1"/>
          </p:cNvSpPr>
          <p:nvPr>
            <p:ph idx="1"/>
          </p:nvPr>
        </p:nvSpPr>
        <p:spPr>
          <a:xfrm>
            <a:off x="685800" y="2133600"/>
            <a:ext cx="7620000" cy="2819400"/>
          </a:xfrm>
        </p:spPr>
        <p:txBody>
          <a:bodyPr/>
          <a:lstStyle/>
          <a:p>
            <a:pPr marL="336550" indent="-336550" eaLnBrk="1" hangingPunct="1">
              <a:buFont typeface="Arial" charset="0"/>
              <a:buChar char="•"/>
            </a:pPr>
            <a:r>
              <a:rPr lang="en-US" smtClean="0">
                <a:latin typeface="Arial" charset="0"/>
                <a:cs typeface="Arial" charset="0"/>
              </a:rPr>
              <a:t>Needs to understand its existing processes and to identify the problems they have.</a:t>
            </a:r>
          </a:p>
          <a:p>
            <a:pPr marL="336550" indent="-336550" eaLnBrk="1" hangingPunct="1">
              <a:buFont typeface="Arial" charset="0"/>
              <a:buChar char="•"/>
            </a:pPr>
            <a:r>
              <a:rPr lang="en-US" smtClean="0">
                <a:latin typeface="Arial" charset="0"/>
                <a:cs typeface="Arial" charset="0"/>
              </a:rPr>
              <a:t>Needs to  redesign its current processes.</a:t>
            </a:r>
          </a:p>
          <a:p>
            <a:pPr marL="336550" indent="-336550" eaLnBrk="1" hangingPunct="1">
              <a:buFont typeface="Arial" charset="0"/>
              <a:buChar char="•"/>
            </a:pPr>
            <a:r>
              <a:rPr lang="en-US" smtClean="0">
                <a:latin typeface="Arial" charset="0"/>
                <a:cs typeface="Arial" charset="0"/>
              </a:rPr>
              <a:t>Needs to know where and how to save costs?</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1"/>
          <p:cNvSpPr>
            <a:spLocks noGrp="1"/>
          </p:cNvSpPr>
          <p:nvPr>
            <p:ph type="title"/>
          </p:nvPr>
        </p:nvSpPr>
        <p:spPr>
          <a:xfrm>
            <a:off x="822325" y="365125"/>
            <a:ext cx="7521575" cy="1082675"/>
          </a:xfrm>
        </p:spPr>
        <p:txBody>
          <a:bodyPr/>
          <a:lstStyle/>
          <a:p>
            <a:pPr eaLnBrk="1" hangingPunct="1"/>
            <a:r>
              <a:rPr lang="en-US" smtClean="0">
                <a:latin typeface="Arial" charset="0"/>
                <a:cs typeface="Arial" charset="0"/>
              </a:rPr>
              <a:t>Q2: What is a Business Process?</a:t>
            </a:r>
          </a:p>
        </p:txBody>
      </p:sp>
      <p:sp>
        <p:nvSpPr>
          <p:cNvPr id="4" name="Footer Placeholder 3"/>
          <p:cNvSpPr>
            <a:spLocks noGrp="1"/>
          </p:cNvSpPr>
          <p:nvPr>
            <p:ph type="ftr" sz="quarter" idx="10"/>
          </p:nvPr>
        </p:nvSpPr>
        <p:spPr/>
        <p:txBody>
          <a:bodyPr/>
          <a:lstStyle/>
          <a:p>
            <a:pPr>
              <a:defRPr/>
            </a:pPr>
            <a:r>
              <a:rPr lang="en-US"/>
              <a:t>Copyright © 2014 Pearson Education, Inc. Publishing as Prentice Hall</a:t>
            </a:r>
          </a:p>
        </p:txBody>
      </p:sp>
      <p:sp>
        <p:nvSpPr>
          <p:cNvPr id="3" name="Content Placeholder 2"/>
          <p:cNvSpPr>
            <a:spLocks noGrp="1"/>
          </p:cNvSpPr>
          <p:nvPr>
            <p:ph idx="1"/>
          </p:nvPr>
        </p:nvSpPr>
        <p:spPr/>
        <p:txBody>
          <a:bodyPr/>
          <a:lstStyle/>
          <a:p>
            <a:pPr marL="288925" indent="-288925" eaLnBrk="1" hangingPunct="1">
              <a:defRPr/>
            </a:pPr>
            <a:r>
              <a:rPr lang="en-US" dirty="0"/>
              <a:t>N</a:t>
            </a:r>
            <a:r>
              <a:rPr lang="en-US" dirty="0" smtClean="0"/>
              <a:t>etwork </a:t>
            </a:r>
            <a:r>
              <a:rPr lang="en-US" dirty="0"/>
              <a:t>of activities for accomplishing a business </a:t>
            </a:r>
            <a:r>
              <a:rPr lang="en-US" dirty="0" smtClean="0"/>
              <a:t>function</a:t>
            </a:r>
          </a:p>
          <a:p>
            <a:pPr marL="288925" indent="-288925" eaLnBrk="1" hangingPunct="1">
              <a:defRPr/>
            </a:pPr>
            <a:r>
              <a:rPr lang="en-US" dirty="0" smtClean="0"/>
              <a:t>Such as:  buying &amp; managing </a:t>
            </a:r>
            <a:r>
              <a:rPr lang="en-US" dirty="0"/>
              <a:t>inventory, </a:t>
            </a:r>
            <a:r>
              <a:rPr lang="en-US" dirty="0" smtClean="0"/>
              <a:t>making sales </a:t>
            </a:r>
            <a:r>
              <a:rPr lang="en-US" dirty="0"/>
              <a:t>to customers, </a:t>
            </a:r>
            <a:r>
              <a:rPr lang="en-US" dirty="0" smtClean="0"/>
              <a:t>paying </a:t>
            </a:r>
            <a:r>
              <a:rPr lang="en-US" dirty="0"/>
              <a:t>bills, </a:t>
            </a:r>
            <a:r>
              <a:rPr lang="en-US" dirty="0" smtClean="0"/>
              <a:t>collecting revenue, </a:t>
            </a:r>
            <a:r>
              <a:rPr lang="en-US" dirty="0"/>
              <a:t>and </a:t>
            </a:r>
            <a:r>
              <a:rPr lang="en-US" dirty="0" smtClean="0"/>
              <a:t>hundreds </a:t>
            </a:r>
            <a:r>
              <a:rPr lang="en-US" dirty="0"/>
              <a:t>of other business </a:t>
            </a:r>
            <a:r>
              <a:rPr lang="en-US" dirty="0" smtClean="0"/>
              <a:t>functions</a:t>
            </a:r>
            <a:endParaRPr lang="en-US" dirty="0"/>
          </a:p>
          <a:p>
            <a:pPr marL="0" indent="0" eaLnBrk="1" hangingPunct="1">
              <a:defRPr/>
            </a:pP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p:nvPr>
        </p:nvSpPr>
        <p:spPr/>
        <p:txBody>
          <a:bodyPr/>
          <a:lstStyle/>
          <a:p>
            <a:pPr eaLnBrk="1" hangingPunct="1"/>
            <a:r>
              <a:rPr lang="en-US" smtClean="0">
                <a:latin typeface="Arial" charset="0"/>
                <a:cs typeface="Arial" charset="0"/>
              </a:rPr>
              <a:t>GearUp Ordering Activities</a:t>
            </a:r>
          </a:p>
        </p:txBody>
      </p:sp>
      <p:sp>
        <p:nvSpPr>
          <p:cNvPr id="4" name="Footer Placeholder 3"/>
          <p:cNvSpPr>
            <a:spLocks noGrp="1"/>
          </p:cNvSpPr>
          <p:nvPr>
            <p:ph type="ftr" sz="quarter" idx="10"/>
          </p:nvPr>
        </p:nvSpPr>
        <p:spPr/>
        <p:txBody>
          <a:bodyPr/>
          <a:lstStyle/>
          <a:p>
            <a:pPr>
              <a:defRPr/>
            </a:pPr>
            <a:r>
              <a:rPr lang="en-US"/>
              <a:t>Copyright © 2014 Pearson Education, Inc. Publishing as Prentice Hall</a:t>
            </a:r>
          </a:p>
        </p:txBody>
      </p:sp>
      <p:pic>
        <p:nvPicPr>
          <p:cNvPr id="18435" name="Picture 2"/>
          <p:cNvPicPr>
            <a:picLocks noChangeAspect="1" noChangeArrowheads="1"/>
          </p:cNvPicPr>
          <p:nvPr/>
        </p:nvPicPr>
        <p:blipFill>
          <a:blip r:embed="rId3"/>
          <a:srcRect/>
          <a:stretch>
            <a:fillRect/>
          </a:stretch>
        </p:blipFill>
        <p:spPr bwMode="auto">
          <a:xfrm>
            <a:off x="762000" y="1447800"/>
            <a:ext cx="7620000" cy="3810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title"/>
          </p:nvPr>
        </p:nvSpPr>
        <p:spPr>
          <a:xfrm>
            <a:off x="822325" y="365125"/>
            <a:ext cx="7521575" cy="1082675"/>
          </a:xfrm>
        </p:spPr>
        <p:txBody>
          <a:bodyPr/>
          <a:lstStyle/>
          <a:p>
            <a:pPr eaLnBrk="1" hangingPunct="1"/>
            <a:r>
              <a:rPr lang="en-US" smtClean="0">
                <a:latin typeface="Arial" charset="0"/>
                <a:cs typeface="Arial" charset="0"/>
              </a:rPr>
              <a:t>How GearUp Works</a:t>
            </a:r>
          </a:p>
        </p:txBody>
      </p:sp>
      <p:sp>
        <p:nvSpPr>
          <p:cNvPr id="3" name="Footer Placeholder 2"/>
          <p:cNvSpPr>
            <a:spLocks noGrp="1"/>
          </p:cNvSpPr>
          <p:nvPr>
            <p:ph type="ftr" sz="quarter" idx="10"/>
          </p:nvPr>
        </p:nvSpPr>
        <p:spPr/>
        <p:txBody>
          <a:bodyPr/>
          <a:lstStyle/>
          <a:p>
            <a:pPr>
              <a:defRPr/>
            </a:pPr>
            <a:r>
              <a:rPr lang="en-US"/>
              <a:t>Copyright © 2014 Pearson Education, Inc. Publishing as Prentice Hall</a:t>
            </a:r>
          </a:p>
        </p:txBody>
      </p:sp>
      <p:sp>
        <p:nvSpPr>
          <p:cNvPr id="20483" name="Content Placeholder 3"/>
          <p:cNvSpPr>
            <a:spLocks noGrp="1"/>
          </p:cNvSpPr>
          <p:nvPr>
            <p:ph idx="1"/>
          </p:nvPr>
        </p:nvSpPr>
        <p:spPr>
          <a:xfrm>
            <a:off x="822325" y="1371600"/>
            <a:ext cx="7521575" cy="4152900"/>
          </a:xfrm>
        </p:spPr>
        <p:txBody>
          <a:bodyPr/>
          <a:lstStyle/>
          <a:p>
            <a:pPr marL="228600" indent="-228600" eaLnBrk="1" hangingPunct="1">
              <a:buFont typeface="Arial" charset="0"/>
              <a:buChar char="•"/>
            </a:pPr>
            <a:r>
              <a:rPr lang="en-US" sz="2400" smtClean="0">
                <a:latin typeface="Arial" charset="0"/>
                <a:cs typeface="Arial" charset="0"/>
              </a:rPr>
              <a:t>Vendor agrees to sell certain quantity of items to GearUp at very low prices.</a:t>
            </a:r>
          </a:p>
          <a:p>
            <a:pPr marL="228600" indent="-228600" eaLnBrk="1" hangingPunct="1">
              <a:buFont typeface="Arial" charset="0"/>
              <a:buChar char="•"/>
            </a:pPr>
            <a:r>
              <a:rPr lang="en-US" sz="2400" smtClean="0">
                <a:latin typeface="Arial" charset="0"/>
                <a:cs typeface="Arial" charset="0"/>
              </a:rPr>
              <a:t>GearUp negotiates price and number of items, then conducts an auction on GearUp’s Web site.</a:t>
            </a:r>
          </a:p>
          <a:p>
            <a:pPr marL="228600" indent="-228600" eaLnBrk="1" hangingPunct="1">
              <a:buFont typeface="Arial" charset="0"/>
              <a:buChar char="•"/>
            </a:pPr>
            <a:r>
              <a:rPr lang="en-US" sz="2400" smtClean="0">
                <a:latin typeface="Arial" charset="0"/>
                <a:cs typeface="Arial" charset="0"/>
              </a:rPr>
              <a:t>After action closes, GearUp orders total number of items sold.</a:t>
            </a:r>
          </a:p>
          <a:p>
            <a:pPr marL="228600" indent="-228600" eaLnBrk="1" hangingPunct="1">
              <a:buFont typeface="Arial" charset="0"/>
              <a:buChar char="•"/>
            </a:pPr>
            <a:r>
              <a:rPr lang="en-US" sz="2400" smtClean="0">
                <a:latin typeface="Arial" charset="0"/>
                <a:cs typeface="Arial" charset="0"/>
              </a:rPr>
              <a:t>GearUp receives items in bulk from vendor, repackages them, and ships to customers.</a:t>
            </a:r>
          </a:p>
          <a:p>
            <a:pPr marL="228600" indent="-228600" eaLnBrk="1" hangingPunct="1">
              <a:buFont typeface="Arial" charset="0"/>
              <a:buChar char="•"/>
            </a:pPr>
            <a:r>
              <a:rPr lang="en-US" sz="2400" smtClean="0">
                <a:latin typeface="Arial" charset="0"/>
                <a:cs typeface="Arial" charset="0"/>
              </a:rPr>
              <a:t>Example: </a:t>
            </a:r>
            <a:r>
              <a:rPr lang="en-US" sz="2400" smtClean="0">
                <a:latin typeface="Arial" charset="0"/>
                <a:cs typeface="Arial" charset="0"/>
                <a:hlinkClick r:id="rId3"/>
              </a:rPr>
              <a:t>http://www.zulilly.com/</a:t>
            </a:r>
            <a:endParaRPr lang="en-US" sz="2400" smtClean="0">
              <a:latin typeface="Arial" charset="0"/>
              <a:cs typeface="Arial"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4"/>
          <p:cNvSpPr>
            <a:spLocks noGrp="1"/>
          </p:cNvSpPr>
          <p:nvPr>
            <p:ph type="title"/>
          </p:nvPr>
        </p:nvSpPr>
        <p:spPr/>
        <p:txBody>
          <a:bodyPr/>
          <a:lstStyle/>
          <a:p>
            <a:pPr eaLnBrk="1" hangingPunct="1"/>
            <a:r>
              <a:rPr lang="en-US" smtClean="0">
                <a:latin typeface="Arial" charset="0"/>
                <a:cs typeface="Arial" charset="0"/>
              </a:rPr>
              <a:t>Existing GearUp Business Process Using BPMN</a:t>
            </a:r>
          </a:p>
        </p:txBody>
      </p:sp>
      <p:sp>
        <p:nvSpPr>
          <p:cNvPr id="3" name="Footer Placeholder 2"/>
          <p:cNvSpPr>
            <a:spLocks noGrp="1"/>
          </p:cNvSpPr>
          <p:nvPr>
            <p:ph type="ftr" sz="quarter" idx="10"/>
          </p:nvPr>
        </p:nvSpPr>
        <p:spPr/>
        <p:txBody>
          <a:bodyPr/>
          <a:lstStyle/>
          <a:p>
            <a:pPr>
              <a:defRPr/>
            </a:pPr>
            <a:r>
              <a:rPr lang="en-US"/>
              <a:t>Copyright © 2014 Pearson Education, Inc. Publishing as Prentice Hall</a:t>
            </a:r>
          </a:p>
        </p:txBody>
      </p:sp>
      <p:pic>
        <p:nvPicPr>
          <p:cNvPr id="22531" name="Picture 2"/>
          <p:cNvPicPr>
            <a:picLocks noChangeAspect="1" noChangeArrowheads="1"/>
          </p:cNvPicPr>
          <p:nvPr/>
        </p:nvPicPr>
        <p:blipFill>
          <a:blip r:embed="rId3"/>
          <a:srcRect/>
          <a:stretch>
            <a:fillRect/>
          </a:stretch>
        </p:blipFill>
        <p:spPr bwMode="auto">
          <a:xfrm>
            <a:off x="788988" y="1524000"/>
            <a:ext cx="7564437" cy="4267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p:cNvSpPr>
            <a:spLocks noGrp="1"/>
          </p:cNvSpPr>
          <p:nvPr>
            <p:ph type="title"/>
          </p:nvPr>
        </p:nvSpPr>
        <p:spPr>
          <a:xfrm>
            <a:off x="1127125" y="1200150"/>
            <a:ext cx="2073275" cy="2609850"/>
          </a:xfrm>
        </p:spPr>
        <p:txBody>
          <a:bodyPr/>
          <a:lstStyle/>
          <a:p>
            <a:pPr algn="ctr" eaLnBrk="1" hangingPunct="1"/>
            <a:r>
              <a:rPr lang="en-US" smtClean="0">
                <a:latin typeface="Arial" charset="0"/>
                <a:cs typeface="Arial" charset="0"/>
              </a:rPr>
              <a:t>Process Symbols (BPMN Standard)</a:t>
            </a:r>
          </a:p>
        </p:txBody>
      </p:sp>
      <p:sp>
        <p:nvSpPr>
          <p:cNvPr id="3" name="Footer Placeholder 2"/>
          <p:cNvSpPr>
            <a:spLocks noGrp="1"/>
          </p:cNvSpPr>
          <p:nvPr>
            <p:ph type="ftr" sz="quarter" idx="10"/>
          </p:nvPr>
        </p:nvSpPr>
        <p:spPr/>
        <p:txBody>
          <a:bodyPr/>
          <a:lstStyle/>
          <a:p>
            <a:pPr>
              <a:defRPr/>
            </a:pPr>
            <a:r>
              <a:rPr lang="en-US"/>
              <a:t>Copyright © 2014 Pearson Education, Inc. Publishing as Prentice Hall</a:t>
            </a:r>
          </a:p>
        </p:txBody>
      </p:sp>
      <p:pic>
        <p:nvPicPr>
          <p:cNvPr id="24579" name="Picture 2"/>
          <p:cNvPicPr>
            <a:picLocks noChangeAspect="1" noChangeArrowheads="1"/>
          </p:cNvPicPr>
          <p:nvPr/>
        </p:nvPicPr>
        <p:blipFill>
          <a:blip r:embed="rId2"/>
          <a:srcRect/>
          <a:stretch>
            <a:fillRect/>
          </a:stretch>
        </p:blipFill>
        <p:spPr bwMode="auto">
          <a:xfrm>
            <a:off x="3352800" y="457200"/>
            <a:ext cx="4648200" cy="50339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EMIS4E">
  <a:themeElements>
    <a:clrScheme name="Custom 12">
      <a:dk1>
        <a:srgbClr val="00040C"/>
      </a:dk1>
      <a:lt1>
        <a:sysClr val="window" lastClr="FFFFFF"/>
      </a:lt1>
      <a:dk2>
        <a:srgbClr val="C8E8F4"/>
      </a:dk2>
      <a:lt2>
        <a:srgbClr val="F9EDA5"/>
      </a:lt2>
      <a:accent1>
        <a:srgbClr val="145064"/>
      </a:accent1>
      <a:accent2>
        <a:srgbClr val="F9EDA5"/>
      </a:accent2>
      <a:accent3>
        <a:srgbClr val="F5E169"/>
      </a:accent3>
      <a:accent4>
        <a:srgbClr val="F5E169"/>
      </a:accent4>
      <a:accent5>
        <a:srgbClr val="F2F2F2"/>
      </a:accent5>
      <a:accent6>
        <a:srgbClr val="BEE5F2"/>
      </a:accent6>
      <a:hlink>
        <a:srgbClr val="002D88"/>
      </a:hlink>
      <a:folHlink>
        <a:srgbClr val="071C24"/>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2897</TotalTime>
  <Words>2235</Words>
  <Application>Microsoft Office PowerPoint</Application>
  <PresentationFormat>On-screen Show (4:3)</PresentationFormat>
  <Paragraphs>244</Paragraphs>
  <Slides>31</Slides>
  <Notes>25</Notes>
  <HiddenSlides>0</HiddenSlides>
  <MMClips>0</MMClips>
  <ScaleCrop>false</ScaleCrop>
  <HeadingPairs>
    <vt:vector size="6" baseType="variant">
      <vt:variant>
        <vt:lpstr>Fonts Used</vt:lpstr>
      </vt:variant>
      <vt:variant>
        <vt:i4>9</vt:i4>
      </vt:variant>
      <vt:variant>
        <vt:lpstr>Design Template</vt:lpstr>
      </vt:variant>
      <vt:variant>
        <vt:i4>5</vt:i4>
      </vt:variant>
      <vt:variant>
        <vt:lpstr>Slide Titles</vt:lpstr>
      </vt:variant>
      <vt:variant>
        <vt:i4>31</vt:i4>
      </vt:variant>
    </vt:vector>
  </HeadingPairs>
  <TitlesOfParts>
    <vt:vector size="45" baseType="lpstr">
      <vt:lpstr>Arial</vt:lpstr>
      <vt:lpstr>Wingdings</vt:lpstr>
      <vt:lpstr>Courier New</vt:lpstr>
      <vt:lpstr>Franklin Gothic Book</vt:lpstr>
      <vt:lpstr>Helvetica</vt:lpstr>
      <vt:lpstr>Verdana</vt:lpstr>
      <vt:lpstr>Franklin Gothic Medium</vt:lpstr>
      <vt:lpstr>Times New Roman</vt:lpstr>
      <vt:lpstr>Calibri</vt:lpstr>
      <vt:lpstr>EMIS4E</vt:lpstr>
      <vt:lpstr>EMIS4E</vt:lpstr>
      <vt:lpstr>EMIS4E</vt:lpstr>
      <vt:lpstr>EMIS4E</vt:lpstr>
      <vt:lpstr>EMIS4E</vt:lpstr>
      <vt:lpstr>Slide 1</vt:lpstr>
      <vt:lpstr>“How Would We Do That? Where’s the Data?”</vt:lpstr>
      <vt:lpstr>Study Questions</vt:lpstr>
      <vt:lpstr>Q1: Why Does the GearUp Team Need to Understand Business Processes?</vt:lpstr>
      <vt:lpstr>Q2: What is a Business Process?</vt:lpstr>
      <vt:lpstr>GearUp Ordering Activities</vt:lpstr>
      <vt:lpstr>How GearUp Works</vt:lpstr>
      <vt:lpstr>Existing GearUp Business Process Using BPMN</vt:lpstr>
      <vt:lpstr>Process Symbols (BPMN Standard)</vt:lpstr>
      <vt:lpstr>Components of a Business Process</vt:lpstr>
      <vt:lpstr>Q3: How Can Information Systems Improve Process Quality?</vt:lpstr>
      <vt:lpstr>Revised GearUp Process Using BPMN</vt:lpstr>
      <vt:lpstr>Using Information Systems to Improve Process Quality</vt:lpstr>
      <vt:lpstr>GearUp Data on General Sports</vt:lpstr>
      <vt:lpstr>Q4: What Is Information?</vt:lpstr>
      <vt:lpstr>Where Is Information?</vt:lpstr>
      <vt:lpstr>Most Important Part of Any Information System</vt:lpstr>
      <vt:lpstr>Experiencing MIS InClass Exercise 2: How Much Is a Quarter Worth? </vt:lpstr>
      <vt:lpstr>Experiencing MIS InClass Exercise 2: How Much Is a Quarter Worth?  (cont’d)</vt:lpstr>
      <vt:lpstr>Experiencing MIS InClass Exercise 2: How Much Is a Quarter Worth?  (cont’d)</vt:lpstr>
      <vt:lpstr>Q5: What Data Characteristics Are Necessary for Quality Information?</vt:lpstr>
      <vt:lpstr>How Does the Knowledge In This Chapter Help You?</vt:lpstr>
      <vt:lpstr>Ethics Guide:  Egocentric vs. Empathetic Thinking (summary)</vt:lpstr>
      <vt:lpstr>Egocentric Thinking</vt:lpstr>
      <vt:lpstr>Empathetic Thinking</vt:lpstr>
      <vt:lpstr>Guide: Understanding Perspectives and Points of View</vt:lpstr>
      <vt:lpstr>Ethics Guide: Understanding Perspectives and Points of View (cont’d)</vt:lpstr>
      <vt:lpstr>Guide: Understanding Perspectives and Points of View (cont’d)</vt:lpstr>
      <vt:lpstr>Active Review</vt:lpstr>
      <vt:lpstr>Case Study 2: Fulfillment by Amazon (FBA)</vt:lpstr>
      <vt:lpstr>Slide 31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2</dc:title>
  <dc:subject>ExpMIS3e</dc:subject>
  <dc:creator>Loy, Steve</dc:creator>
  <cp:lastModifiedBy>ULOFTKE</cp:lastModifiedBy>
  <cp:revision>579</cp:revision>
  <dcterms:created xsi:type="dcterms:W3CDTF">2006-10-09T21:37:46Z</dcterms:created>
  <dcterms:modified xsi:type="dcterms:W3CDTF">2013-01-02T19:20:10Z</dcterms:modified>
</cp:coreProperties>
</file>