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9267" r:id="rId1"/>
  </p:sldMasterIdLst>
  <p:notesMasterIdLst>
    <p:notesMasterId r:id="rId41"/>
  </p:notesMasterIdLst>
  <p:handoutMasterIdLst>
    <p:handoutMasterId r:id="rId42"/>
  </p:handoutMasterIdLst>
  <p:sldIdLst>
    <p:sldId id="256" r:id="rId2"/>
    <p:sldId id="317" r:id="rId3"/>
    <p:sldId id="322" r:id="rId4"/>
    <p:sldId id="258" r:id="rId5"/>
    <p:sldId id="291" r:id="rId6"/>
    <p:sldId id="302" r:id="rId7"/>
    <p:sldId id="323" r:id="rId8"/>
    <p:sldId id="304" r:id="rId9"/>
    <p:sldId id="324" r:id="rId10"/>
    <p:sldId id="305" r:id="rId11"/>
    <p:sldId id="318" r:id="rId12"/>
    <p:sldId id="319" r:id="rId13"/>
    <p:sldId id="320" r:id="rId14"/>
    <p:sldId id="321" r:id="rId15"/>
    <p:sldId id="330" r:id="rId16"/>
    <p:sldId id="325" r:id="rId17"/>
    <p:sldId id="301" r:id="rId18"/>
    <p:sldId id="314" r:id="rId19"/>
    <p:sldId id="262" r:id="rId20"/>
    <p:sldId id="326" r:id="rId21"/>
    <p:sldId id="259" r:id="rId22"/>
    <p:sldId id="261" r:id="rId23"/>
    <p:sldId id="264" r:id="rId24"/>
    <p:sldId id="265" r:id="rId25"/>
    <p:sldId id="270" r:id="rId26"/>
    <p:sldId id="327" r:id="rId27"/>
    <p:sldId id="289" r:id="rId28"/>
    <p:sldId id="311" r:id="rId29"/>
    <p:sldId id="293" r:id="rId30"/>
    <p:sldId id="312" r:id="rId31"/>
    <p:sldId id="275" r:id="rId32"/>
    <p:sldId id="276" r:id="rId33"/>
    <p:sldId id="277" r:id="rId34"/>
    <p:sldId id="313" r:id="rId35"/>
    <p:sldId id="328" r:id="rId36"/>
    <p:sldId id="315" r:id="rId37"/>
    <p:sldId id="281" r:id="rId38"/>
    <p:sldId id="329" r:id="rId39"/>
    <p:sldId id="331" r:id="rId40"/>
  </p:sldIdLst>
  <p:sldSz cx="9144000" cy="6858000" type="screen4x3"/>
  <p:notesSz cx="7315200" cy="9601200"/>
  <p:custDataLst>
    <p:tags r:id="rId43"/>
  </p:custDataLst>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E487"/>
    <a:srgbClr val="D9091D"/>
    <a:srgbClr val="E1FFE1"/>
    <a:srgbClr val="FFFF9F"/>
    <a:srgbClr val="000A1E"/>
    <a:srgbClr val="B40000"/>
    <a:srgbClr val="12313A"/>
    <a:srgbClr val="EAFFD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34567" autoAdjust="0"/>
    <p:restoredTop sz="76242" autoAdjust="0"/>
  </p:normalViewPr>
  <p:slideViewPr>
    <p:cSldViewPr>
      <p:cViewPr varScale="1">
        <p:scale>
          <a:sx n="83" d="100"/>
          <a:sy n="83" d="100"/>
        </p:scale>
        <p:origin x="1170" y="84"/>
      </p:cViewPr>
      <p:guideLst>
        <p:guide orient="horz" pos="2160"/>
        <p:guide pos="2880"/>
      </p:guideLst>
    </p:cSldViewPr>
  </p:slideViewPr>
  <p:outlineViewPr>
    <p:cViewPr>
      <p:scale>
        <a:sx n="33" d="100"/>
        <a:sy n="33" d="100"/>
      </p:scale>
      <p:origin x="0" y="42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3" d="100"/>
          <a:sy n="53" d="100"/>
        </p:scale>
        <p:origin x="-2353" y="-82"/>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6661" tIns="48331" rIns="96661" bIns="48331" rtlCol="0"/>
          <a:lstStyle>
            <a:lvl1pPr algn="l">
              <a:defRPr sz="1300">
                <a:latin typeface="Arial" charset="0"/>
                <a:cs typeface="Arial" charset="0"/>
              </a:defRPr>
            </a:lvl1pPr>
          </a:lstStyle>
          <a:p>
            <a:pPr>
              <a:defRPr/>
            </a:pPr>
            <a:endParaRPr lang="en-US"/>
          </a:p>
        </p:txBody>
      </p:sp>
      <p:sp>
        <p:nvSpPr>
          <p:cNvPr id="3" name="Date Placeholder 2"/>
          <p:cNvSpPr>
            <a:spLocks noGrp="1"/>
          </p:cNvSpPr>
          <p:nvPr>
            <p:ph type="dt" sz="quarter" idx="1"/>
          </p:nvPr>
        </p:nvSpPr>
        <p:spPr>
          <a:xfrm>
            <a:off x="4143375" y="0"/>
            <a:ext cx="3170238" cy="479425"/>
          </a:xfrm>
          <a:prstGeom prst="rect">
            <a:avLst/>
          </a:prstGeom>
        </p:spPr>
        <p:txBody>
          <a:bodyPr vert="horz" lIns="96661" tIns="48331" rIns="96661" bIns="48331" rtlCol="0"/>
          <a:lstStyle>
            <a:lvl1pPr algn="r">
              <a:defRPr sz="1300">
                <a:latin typeface="Arial" charset="0"/>
                <a:cs typeface="Arial" charset="0"/>
              </a:defRPr>
            </a:lvl1pPr>
          </a:lstStyle>
          <a:p>
            <a:pPr>
              <a:defRPr/>
            </a:pPr>
            <a:fld id="{4537F893-7351-4530-A340-241F8F493B0B}" type="datetimeFigureOut">
              <a:rPr lang="en-US"/>
              <a:pPr>
                <a:defRPr/>
              </a:pPr>
              <a:t>5/13/2013</a:t>
            </a:fld>
            <a:endParaRPr lang="en-US" dirty="0"/>
          </a:p>
        </p:txBody>
      </p:sp>
      <p:sp>
        <p:nvSpPr>
          <p:cNvPr id="4" name="Footer Placeholder 3"/>
          <p:cNvSpPr>
            <a:spLocks noGrp="1"/>
          </p:cNvSpPr>
          <p:nvPr>
            <p:ph type="ftr" sz="quarter" idx="2"/>
          </p:nvPr>
        </p:nvSpPr>
        <p:spPr>
          <a:xfrm>
            <a:off x="0" y="9120188"/>
            <a:ext cx="3170238" cy="479425"/>
          </a:xfrm>
          <a:prstGeom prst="rect">
            <a:avLst/>
          </a:prstGeom>
        </p:spPr>
        <p:txBody>
          <a:bodyPr vert="horz" lIns="96661" tIns="48331" rIns="96661" bIns="48331" rtlCol="0" anchor="b"/>
          <a:lstStyle>
            <a:lvl1pPr algn="l">
              <a:defRPr sz="1300">
                <a:latin typeface="Arial" charset="0"/>
                <a:cs typeface="Arial" charset="0"/>
              </a:defRPr>
            </a:lvl1pPr>
          </a:lstStyle>
          <a:p>
            <a:pPr>
              <a:defRPr/>
            </a:pPr>
            <a:endParaRPr lang="en-US"/>
          </a:p>
        </p:txBody>
      </p:sp>
      <p:sp>
        <p:nvSpPr>
          <p:cNvPr id="5" name="Slide Number Placeholder 4"/>
          <p:cNvSpPr>
            <a:spLocks noGrp="1"/>
          </p:cNvSpPr>
          <p:nvPr>
            <p:ph type="sldNum" sz="quarter" idx="3"/>
          </p:nvPr>
        </p:nvSpPr>
        <p:spPr>
          <a:xfrm>
            <a:off x="4143375" y="9120188"/>
            <a:ext cx="3170238" cy="479425"/>
          </a:xfrm>
          <a:prstGeom prst="rect">
            <a:avLst/>
          </a:prstGeom>
        </p:spPr>
        <p:txBody>
          <a:bodyPr vert="horz" lIns="96661" tIns="48331" rIns="96661" bIns="48331" rtlCol="0" anchor="b"/>
          <a:lstStyle>
            <a:lvl1pPr algn="r">
              <a:defRPr sz="1300">
                <a:latin typeface="Arial" charset="0"/>
                <a:cs typeface="Arial" charset="0"/>
              </a:defRPr>
            </a:lvl1pPr>
          </a:lstStyle>
          <a:p>
            <a:pPr>
              <a:defRPr/>
            </a:pPr>
            <a:fld id="{24534A45-CEB8-4A09-BAE4-32FB7851EB7C}" type="slidenum">
              <a:rPr lang="en-US"/>
              <a:pPr>
                <a:defRPr/>
              </a:pPr>
              <a:t>‹#›</a:t>
            </a:fld>
            <a:endParaRPr lang="en-US" dirty="0"/>
          </a:p>
        </p:txBody>
      </p:sp>
    </p:spTree>
    <p:extLst>
      <p:ext uri="{BB962C8B-B14F-4D97-AF65-F5344CB8AC3E}">
        <p14:creationId xmlns:p14="http://schemas.microsoft.com/office/powerpoint/2010/main" val="41425391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gray">
      <p:bgPr>
        <a:solidFill>
          <a:schemeClr val="bg1"/>
        </a:solidFill>
        <a:effectLst/>
      </p:bgPr>
    </p:bg>
    <p:spTree>
      <p:nvGrpSpPr>
        <p:cNvPr id="1" name=""/>
        <p:cNvGrpSpPr/>
        <p:nvPr/>
      </p:nvGrpSpPr>
      <p:grpSpPr>
        <a:xfrm>
          <a:off x="0" y="0"/>
          <a:ext cx="0" cy="0"/>
          <a:chOff x="0" y="0"/>
          <a:chExt cx="0" cy="0"/>
        </a:xfrm>
      </p:grpSpPr>
      <p:sp>
        <p:nvSpPr>
          <p:cNvPr id="41986"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eaLnBrk="1" hangingPunct="1">
              <a:defRPr sz="1300">
                <a:latin typeface="Arial" charset="0"/>
                <a:cs typeface="+mn-cs"/>
              </a:defRPr>
            </a:lvl1pPr>
          </a:lstStyle>
          <a:p>
            <a:pPr>
              <a:defRPr/>
            </a:pPr>
            <a:endParaRPr lang="en-US"/>
          </a:p>
        </p:txBody>
      </p:sp>
      <p:sp>
        <p:nvSpPr>
          <p:cNvPr id="41987" name="Rectangle 3"/>
          <p:cNvSpPr>
            <a:spLocks noGrp="1" noChangeArrowheads="1"/>
          </p:cNvSpPr>
          <p:nvPr>
            <p:ph type="dt" idx="1"/>
          </p:nvPr>
        </p:nvSpPr>
        <p:spPr bwMode="auto">
          <a:xfrm>
            <a:off x="4143375"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eaLnBrk="1" hangingPunct="1">
              <a:defRPr sz="1300">
                <a:latin typeface="Arial"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p:spPr>
      </p:sp>
      <p:sp>
        <p:nvSpPr>
          <p:cNvPr id="41989" name="Rectangle 5"/>
          <p:cNvSpPr>
            <a:spLocks noGrp="1" noChangeArrowheads="1"/>
          </p:cNvSpPr>
          <p:nvPr>
            <p:ph type="body" sz="quarter" idx="3"/>
          </p:nvPr>
        </p:nvSpPr>
        <p:spPr bwMode="auto">
          <a:xfrm>
            <a:off x="731838" y="4560888"/>
            <a:ext cx="5851525" cy="4319587"/>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990" name="Rectangle 6"/>
          <p:cNvSpPr>
            <a:spLocks noGrp="1" noChangeArrowheads="1"/>
          </p:cNvSpPr>
          <p:nvPr>
            <p:ph type="ftr" sz="quarter" idx="4"/>
          </p:nvPr>
        </p:nvSpPr>
        <p:spPr bwMode="auto">
          <a:xfrm>
            <a:off x="0" y="9120188"/>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eaLnBrk="1" hangingPunct="1">
              <a:defRPr sz="1300">
                <a:latin typeface="Arial" charset="0"/>
                <a:cs typeface="+mn-cs"/>
              </a:defRPr>
            </a:lvl1pPr>
          </a:lstStyle>
          <a:p>
            <a:pPr>
              <a:defRPr/>
            </a:pPr>
            <a:endParaRPr lang="en-US"/>
          </a:p>
        </p:txBody>
      </p:sp>
      <p:sp>
        <p:nvSpPr>
          <p:cNvPr id="41991" name="Rectangle 7"/>
          <p:cNvSpPr>
            <a:spLocks noGrp="1" noChangeArrowheads="1"/>
          </p:cNvSpPr>
          <p:nvPr>
            <p:ph type="sldNum" sz="quarter" idx="5"/>
          </p:nvPr>
        </p:nvSpPr>
        <p:spPr bwMode="auto">
          <a:xfrm>
            <a:off x="4143375" y="9120188"/>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eaLnBrk="1" hangingPunct="1">
              <a:defRPr sz="1300">
                <a:latin typeface="Arial" charset="0"/>
                <a:cs typeface="+mn-cs"/>
              </a:defRPr>
            </a:lvl1pPr>
          </a:lstStyle>
          <a:p>
            <a:pPr>
              <a:defRPr/>
            </a:pPr>
            <a:fld id="{B7D63D06-063E-47D1-AB14-F3B78312D996}" type="slidenum">
              <a:rPr lang="en-US"/>
              <a:pPr>
                <a:defRPr/>
              </a:pPr>
              <a:t>‹#›</a:t>
            </a:fld>
            <a:endParaRPr lang="en-US" dirty="0"/>
          </a:p>
        </p:txBody>
      </p:sp>
    </p:spTree>
    <p:extLst>
      <p:ext uri="{BB962C8B-B14F-4D97-AF65-F5344CB8AC3E}">
        <p14:creationId xmlns:p14="http://schemas.microsoft.com/office/powerpoint/2010/main" val="16493324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p:txBody>
          <a:bodyPr/>
          <a:lstStyle/>
          <a:p>
            <a:pPr>
              <a:defRPr/>
            </a:pPr>
            <a:fld id="{992A605C-B6F7-47FF-9B1C-4EF65536CF31}" type="slidenum">
              <a:rPr lang="en-US" smtClean="0"/>
              <a:pPr>
                <a:defRPr/>
              </a:pPr>
              <a:t>1</a:t>
            </a:fld>
            <a:endParaRPr lang="en-US" dirty="0" smtClean="0"/>
          </a:p>
        </p:txBody>
      </p:sp>
      <p:sp>
        <p:nvSpPr>
          <p:cNvPr id="10242" name="Rectangle 2"/>
          <p:cNvSpPr>
            <a:spLocks noGrp="1" noRot="1" noChangeAspect="1" noChangeArrowheads="1" noTextEdit="1"/>
          </p:cNvSpPr>
          <p:nvPr>
            <p:ph type="sldImg"/>
          </p:nvPr>
        </p:nvSpPr>
        <p:spPr>
          <a:ln/>
        </p:spPr>
      </p:sp>
      <p:sp>
        <p:nvSpPr>
          <p:cNvPr id="10243"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34076741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p:cNvSpPr>
            <a:spLocks noGrp="1" noRot="1" noChangeAspect="1"/>
          </p:cNvSpPr>
          <p:nvPr>
            <p:ph type="sldImg"/>
          </p:nvPr>
        </p:nvSpPr>
        <p:spPr>
          <a:ln/>
        </p:spPr>
      </p:sp>
      <p:sp>
        <p:nvSpPr>
          <p:cNvPr id="30722" name="Notes Placeholder 2"/>
          <p:cNvSpPr>
            <a:spLocks noGrp="1"/>
          </p:cNvSpPr>
          <p:nvPr>
            <p:ph type="body" idx="1"/>
          </p:nvPr>
        </p:nvSpPr>
        <p:spPr>
          <a:noFill/>
          <a:ln/>
        </p:spPr>
        <p:txBody>
          <a:bodyPr/>
          <a:lstStyle/>
          <a:p>
            <a:pPr marL="171450" indent="-171450">
              <a:buFontTx/>
              <a:buChar char="•"/>
            </a:pPr>
            <a:r>
              <a:rPr lang="en-US" smtClean="0"/>
              <a:t>All of those tasks will prepare you for systems thinking as a professional.</a:t>
            </a:r>
          </a:p>
        </p:txBody>
      </p:sp>
      <p:sp>
        <p:nvSpPr>
          <p:cNvPr id="4" name="Slide Number Placeholder 3"/>
          <p:cNvSpPr>
            <a:spLocks noGrp="1"/>
          </p:cNvSpPr>
          <p:nvPr>
            <p:ph type="sldNum" sz="quarter" idx="5"/>
          </p:nvPr>
        </p:nvSpPr>
        <p:spPr/>
        <p:txBody>
          <a:bodyPr/>
          <a:lstStyle/>
          <a:p>
            <a:pPr>
              <a:defRPr/>
            </a:pPr>
            <a:fld id="{52261751-0F2F-4076-99CE-AB0A2CE7C0C5}" type="slidenum">
              <a:rPr lang="en-US" smtClean="0"/>
              <a:pPr>
                <a:defRPr/>
              </a:pPr>
              <a:t>12</a:t>
            </a:fld>
            <a:endParaRPr lang="en-US" dirty="0"/>
          </a:p>
        </p:txBody>
      </p:sp>
    </p:spTree>
    <p:extLst>
      <p:ext uri="{BB962C8B-B14F-4D97-AF65-F5344CB8AC3E}">
        <p14:creationId xmlns:p14="http://schemas.microsoft.com/office/powerpoint/2010/main" val="26642978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p:cNvSpPr>
          <p:nvPr>
            <p:ph type="sldImg"/>
          </p:nvPr>
        </p:nvSpPr>
        <p:spPr>
          <a:ln/>
        </p:spPr>
      </p:sp>
      <p:sp>
        <p:nvSpPr>
          <p:cNvPr id="32770" name="Notes Placeholder 2"/>
          <p:cNvSpPr>
            <a:spLocks noGrp="1"/>
          </p:cNvSpPr>
          <p:nvPr>
            <p:ph type="body" idx="1"/>
          </p:nvPr>
        </p:nvSpPr>
        <p:spPr>
          <a:noFill/>
          <a:ln/>
        </p:spPr>
        <p:txBody>
          <a:bodyPr/>
          <a:lstStyle/>
          <a:p>
            <a:pPr marL="171450" indent="-171450">
              <a:buFontTx/>
              <a:buChar char="•"/>
            </a:pPr>
            <a:r>
              <a:rPr lang="en-US" smtClean="0"/>
              <a:t>Chapter Extensions 1 and 2 will teach you collaboration skills and illustrate several sample collaboration information systems. Every chapter of this book includes collaboration exercises that you may be assigned in class or as homework.</a:t>
            </a:r>
          </a:p>
        </p:txBody>
      </p:sp>
      <p:sp>
        <p:nvSpPr>
          <p:cNvPr id="4" name="Slide Number Placeholder 3"/>
          <p:cNvSpPr>
            <a:spLocks noGrp="1"/>
          </p:cNvSpPr>
          <p:nvPr>
            <p:ph type="sldNum" sz="quarter" idx="5"/>
          </p:nvPr>
        </p:nvSpPr>
        <p:spPr/>
        <p:txBody>
          <a:bodyPr/>
          <a:lstStyle/>
          <a:p>
            <a:pPr>
              <a:defRPr/>
            </a:pPr>
            <a:fld id="{FFADCF69-B690-42CB-B9BF-62D9DF9297DE}" type="slidenum">
              <a:rPr lang="en-US" smtClean="0"/>
              <a:pPr>
                <a:defRPr/>
              </a:pPr>
              <a:t>13</a:t>
            </a:fld>
            <a:endParaRPr lang="en-US" dirty="0"/>
          </a:p>
        </p:txBody>
      </p:sp>
    </p:spTree>
    <p:extLst>
      <p:ext uri="{BB962C8B-B14F-4D97-AF65-F5344CB8AC3E}">
        <p14:creationId xmlns:p14="http://schemas.microsoft.com/office/powerpoint/2010/main" val="16816298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p:cNvSpPr>
          <p:nvPr>
            <p:ph type="sldImg"/>
          </p:nvPr>
        </p:nvSpPr>
        <p:spPr>
          <a:ln/>
        </p:spPr>
      </p:sp>
      <p:sp>
        <p:nvSpPr>
          <p:cNvPr id="3" name="Notes Placeholder 2"/>
          <p:cNvSpPr>
            <a:spLocks noGrp="1"/>
          </p:cNvSpPr>
          <p:nvPr>
            <p:ph type="body" idx="1"/>
          </p:nvPr>
        </p:nvSpPr>
        <p:spPr/>
        <p:txBody>
          <a:bodyPr/>
          <a:lstStyle/>
          <a:p>
            <a:pPr marL="171450" indent="-171450">
              <a:buFont typeface="Arial" pitchFamily="34" charset="0"/>
              <a:buChar char="•"/>
              <a:defRPr/>
            </a:pPr>
            <a:r>
              <a:rPr lang="en-US" dirty="0" smtClean="0"/>
              <a:t>Using features and functions of Microsoft Excel, Access not used before. Collaborating using Microsoft SharePoint, Google Docs and Spreadsheets, or other collaboration </a:t>
            </a:r>
            <a:r>
              <a:rPr lang="en-US" smtClean="0"/>
              <a:t>tools.</a:t>
            </a:r>
            <a:endParaRPr lang="en-US" dirty="0" smtClean="0"/>
          </a:p>
          <a:p>
            <a:pPr marL="171450" indent="-171450">
              <a:buFont typeface="Arial" pitchFamily="34" charset="0"/>
              <a:buChar char="•"/>
              <a:defRPr/>
            </a:pPr>
            <a:r>
              <a:rPr lang="en-US" dirty="0" smtClean="0"/>
              <a:t>Think about GearUp's margin problem. Is there a way it could use social networking within the company to reduce expenses? Could buyers use Facebook or Twitter to share ideas on negotiating the best price? Or, would Google+ be a better choice? Is there anyone in the world who can tell you what to do? How to proceed?</a:t>
            </a:r>
          </a:p>
          <a:p>
            <a:pPr>
              <a:defRPr/>
            </a:pPr>
            <a:endParaRPr lang="en-US" dirty="0"/>
          </a:p>
        </p:txBody>
      </p:sp>
      <p:sp>
        <p:nvSpPr>
          <p:cNvPr id="4" name="Slide Number Placeholder 3"/>
          <p:cNvSpPr>
            <a:spLocks noGrp="1"/>
          </p:cNvSpPr>
          <p:nvPr>
            <p:ph type="sldNum" sz="quarter" idx="5"/>
          </p:nvPr>
        </p:nvSpPr>
        <p:spPr/>
        <p:txBody>
          <a:bodyPr/>
          <a:lstStyle/>
          <a:p>
            <a:pPr>
              <a:defRPr/>
            </a:pPr>
            <a:fld id="{CB7E4560-AA71-4105-9001-256623D1B9FE}" type="slidenum">
              <a:rPr lang="en-US" smtClean="0"/>
              <a:pPr>
                <a:defRPr/>
              </a:pPr>
              <a:t>14</a:t>
            </a:fld>
            <a:endParaRPr lang="en-US" dirty="0"/>
          </a:p>
        </p:txBody>
      </p:sp>
    </p:spTree>
    <p:extLst>
      <p:ext uri="{BB962C8B-B14F-4D97-AF65-F5344CB8AC3E}">
        <p14:creationId xmlns:p14="http://schemas.microsoft.com/office/powerpoint/2010/main" val="24333993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p:cNvSpPr>
          <p:nvPr>
            <p:ph type="sldImg"/>
          </p:nvPr>
        </p:nvSpPr>
        <p:spPr>
          <a:ln/>
        </p:spPr>
      </p:sp>
      <p:sp>
        <p:nvSpPr>
          <p:cNvPr id="3" name="Notes Placeholder 2"/>
          <p:cNvSpPr>
            <a:spLocks noGrp="1"/>
          </p:cNvSpPr>
          <p:nvPr>
            <p:ph type="body" idx="1"/>
          </p:nvPr>
        </p:nvSpPr>
        <p:spPr/>
        <p:txBody>
          <a:bodyPr/>
          <a:lstStyle/>
          <a:p>
            <a:pPr marL="171450" indent="-171450">
              <a:buFont typeface="Arial" pitchFamily="34" charset="0"/>
              <a:buChar char="•"/>
              <a:defRPr/>
            </a:pPr>
            <a:r>
              <a:rPr lang="en-US" dirty="0" smtClean="0"/>
              <a:t>One in two recent college graduates either unemployed or underemployed, but, not in all job categories. </a:t>
            </a:r>
          </a:p>
          <a:p>
            <a:pPr marL="171450" indent="-171450">
              <a:buFont typeface="Arial" pitchFamily="34" charset="0"/>
              <a:buChar char="•"/>
              <a:defRPr/>
            </a:pPr>
            <a:r>
              <a:rPr lang="en-US" dirty="0" smtClean="0"/>
              <a:t>If you have a degree in creative writing or European history, jobs may be hard to find. </a:t>
            </a:r>
          </a:p>
          <a:p>
            <a:pPr marL="171450" indent="-171450">
              <a:buFont typeface="Arial" pitchFamily="34" charset="0"/>
              <a:buChar char="•"/>
              <a:defRPr/>
            </a:pPr>
            <a:r>
              <a:rPr lang="en-US" dirty="0" smtClean="0"/>
              <a:t>Situation is dramatically different for computer related information systems jobs.</a:t>
            </a:r>
          </a:p>
          <a:p>
            <a:pPr>
              <a:defRPr/>
            </a:pPr>
            <a:endParaRPr lang="en-US" dirty="0"/>
          </a:p>
        </p:txBody>
      </p:sp>
      <p:sp>
        <p:nvSpPr>
          <p:cNvPr id="4" name="Slide Number Placeholder 3"/>
          <p:cNvSpPr>
            <a:spLocks noGrp="1"/>
          </p:cNvSpPr>
          <p:nvPr>
            <p:ph type="sldNum" sz="quarter" idx="5"/>
          </p:nvPr>
        </p:nvSpPr>
        <p:spPr/>
        <p:txBody>
          <a:bodyPr/>
          <a:lstStyle/>
          <a:p>
            <a:pPr>
              <a:defRPr/>
            </a:pPr>
            <a:fld id="{93185904-7A59-453E-ABEB-23240F5B1BDC}" type="slidenum">
              <a:rPr lang="en-US" smtClean="0"/>
              <a:pPr>
                <a:defRPr/>
              </a:pPr>
              <a:t>15</a:t>
            </a:fld>
            <a:endParaRPr lang="en-US" dirty="0"/>
          </a:p>
        </p:txBody>
      </p:sp>
    </p:spTree>
    <p:extLst>
      <p:ext uri="{BB962C8B-B14F-4D97-AF65-F5344CB8AC3E}">
        <p14:creationId xmlns:p14="http://schemas.microsoft.com/office/powerpoint/2010/main" val="17850513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Image Placeholder 1"/>
          <p:cNvSpPr>
            <a:spLocks noGrp="1" noRot="1" noChangeAspect="1"/>
          </p:cNvSpPr>
          <p:nvPr>
            <p:ph type="sldImg"/>
          </p:nvPr>
        </p:nvSpPr>
        <p:spPr>
          <a:ln/>
        </p:spPr>
      </p:sp>
      <p:sp>
        <p:nvSpPr>
          <p:cNvPr id="38914" name="Notes Placeholder 2"/>
          <p:cNvSpPr>
            <a:spLocks noGrp="1"/>
          </p:cNvSpPr>
          <p:nvPr>
            <p:ph type="body" idx="1"/>
          </p:nvPr>
        </p:nvSpPr>
        <p:spPr>
          <a:noFill/>
          <a:ln/>
        </p:spPr>
        <p:txBody>
          <a:bodyPr/>
          <a:lstStyle/>
          <a:p>
            <a:pPr marL="171450" indent="-171450">
              <a:buFontTx/>
              <a:buChar char="•"/>
            </a:pPr>
            <a:r>
              <a:rPr lang="en-US" dirty="0" smtClean="0"/>
              <a:t>Ethics Guides in every chapter get students to think about ethical dilemmas and to clarify their values so they will be ready to respond authentically to future ethical challenges.</a:t>
            </a:r>
          </a:p>
        </p:txBody>
      </p:sp>
      <p:sp>
        <p:nvSpPr>
          <p:cNvPr id="4" name="Slide Number Placeholder 3"/>
          <p:cNvSpPr>
            <a:spLocks noGrp="1"/>
          </p:cNvSpPr>
          <p:nvPr>
            <p:ph type="sldNum" sz="quarter" idx="5"/>
          </p:nvPr>
        </p:nvSpPr>
        <p:spPr/>
        <p:txBody>
          <a:bodyPr/>
          <a:lstStyle/>
          <a:p>
            <a:pPr>
              <a:defRPr/>
            </a:pPr>
            <a:fld id="{4C92846B-16CA-4EB5-ADAA-75694394EA99}" type="slidenum">
              <a:rPr lang="en-US" smtClean="0"/>
              <a:pPr>
                <a:defRPr/>
              </a:pPr>
              <a:t>16</a:t>
            </a:fld>
            <a:endParaRPr lang="en-US" dirty="0"/>
          </a:p>
        </p:txBody>
      </p:sp>
    </p:spTree>
    <p:extLst>
      <p:ext uri="{BB962C8B-B14F-4D97-AF65-F5344CB8AC3E}">
        <p14:creationId xmlns:p14="http://schemas.microsoft.com/office/powerpoint/2010/main" val="18083476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p:txBody>
          <a:bodyPr/>
          <a:lstStyle/>
          <a:p>
            <a:pPr>
              <a:defRPr/>
            </a:pPr>
            <a:fld id="{7CB819B7-1D08-47DF-9ECD-D543434E1632}" type="slidenum">
              <a:rPr lang="en-US" smtClean="0"/>
              <a:pPr>
                <a:defRPr/>
              </a:pPr>
              <a:t>17</a:t>
            </a:fld>
            <a:endParaRPr lang="en-US" dirty="0" smtClean="0"/>
          </a:p>
        </p:txBody>
      </p:sp>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a:ln/>
        </p:spPr>
        <p:txBody>
          <a:bodyPr/>
          <a:lstStyle/>
          <a:p>
            <a:pPr marL="171450" indent="-171450" eaLnBrk="1" hangingPunct="1">
              <a:buFontTx/>
              <a:buChar char="•"/>
            </a:pPr>
            <a:r>
              <a:rPr lang="en-US" smtClean="0"/>
              <a:t>There are information systems that do not include computers. Double entry accounting or bookkeeping began in the 15</a:t>
            </a:r>
            <a:r>
              <a:rPr lang="en-US" baseline="30000" smtClean="0"/>
              <a:t>th</a:t>
            </a:r>
            <a:r>
              <a:rPr lang="en-US" smtClean="0"/>
              <a:t> century.</a:t>
            </a:r>
          </a:p>
        </p:txBody>
      </p:sp>
    </p:spTree>
    <p:extLst>
      <p:ext uri="{BB962C8B-B14F-4D97-AF65-F5344CB8AC3E}">
        <p14:creationId xmlns:p14="http://schemas.microsoft.com/office/powerpoint/2010/main" val="418673920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p:txBody>
          <a:bodyPr/>
          <a:lstStyle/>
          <a:p>
            <a:pPr>
              <a:defRPr/>
            </a:pPr>
            <a:fld id="{49F7D904-AA7A-4A58-8F35-04D2C01E342B}" type="slidenum">
              <a:rPr lang="en-US" smtClean="0"/>
              <a:pPr>
                <a:defRPr/>
              </a:pPr>
              <a:t>19</a:t>
            </a:fld>
            <a:endParaRPr lang="en-US" dirty="0" smtClean="0"/>
          </a:p>
        </p:txBody>
      </p:sp>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267208526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p:txBody>
          <a:bodyPr/>
          <a:lstStyle/>
          <a:p>
            <a:pPr>
              <a:defRPr/>
            </a:pPr>
            <a:fld id="{E33D0F16-5D3F-4273-9DDF-0B29DD56C95A}" type="slidenum">
              <a:rPr lang="en-US" smtClean="0"/>
              <a:pPr>
                <a:defRPr/>
              </a:pPr>
              <a:t>21</a:t>
            </a:fld>
            <a:endParaRPr lang="en-US" dirty="0" smtClean="0"/>
          </a:p>
        </p:txBody>
      </p:sp>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339948646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p:txBody>
          <a:bodyPr/>
          <a:lstStyle/>
          <a:p>
            <a:pPr>
              <a:defRPr/>
            </a:pPr>
            <a:fld id="{0CED0D05-0DBD-47BC-9F8D-6B79B97EB9EE}" type="slidenum">
              <a:rPr lang="en-US" smtClean="0"/>
              <a:pPr>
                <a:defRPr/>
              </a:pPr>
              <a:t>22</a:t>
            </a:fld>
            <a:endParaRPr lang="en-US" dirty="0" smtClean="0"/>
          </a:p>
        </p:txBody>
      </p:sp>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a:noFill/>
          <a:ln/>
        </p:spPr>
        <p:txBody>
          <a:bodyPr/>
          <a:lstStyle/>
          <a:p>
            <a:pPr eaLnBrk="1" hangingPunct="1"/>
            <a:r>
              <a:rPr lang="en-US" smtClean="0"/>
              <a:t>• “What is the purpose of our Facebook page?”</a:t>
            </a:r>
          </a:p>
          <a:p>
            <a:pPr eaLnBrk="1" hangingPunct="1"/>
            <a:r>
              <a:rPr lang="en-US" smtClean="0"/>
              <a:t>• “What is it going to do for us?”</a:t>
            </a:r>
          </a:p>
          <a:p>
            <a:pPr eaLnBrk="1" hangingPunct="1"/>
            <a:r>
              <a:rPr lang="en-US" smtClean="0"/>
              <a:t>• “What is our policy for employees’ contributions?”</a:t>
            </a:r>
          </a:p>
          <a:p>
            <a:pPr eaLnBrk="1" hangingPunct="1"/>
            <a:r>
              <a:rPr lang="en-US" smtClean="0"/>
              <a:t>• “What should we do about critical customer reviews?”</a:t>
            </a:r>
          </a:p>
          <a:p>
            <a:pPr eaLnBrk="1" hangingPunct="1"/>
            <a:r>
              <a:rPr lang="en-US" smtClean="0"/>
              <a:t>• “Are the costs of maintaining the page sufficiently offset by the benefits?”</a:t>
            </a:r>
          </a:p>
        </p:txBody>
      </p:sp>
    </p:spTree>
    <p:extLst>
      <p:ext uri="{BB962C8B-B14F-4D97-AF65-F5344CB8AC3E}">
        <p14:creationId xmlns:p14="http://schemas.microsoft.com/office/powerpoint/2010/main" val="424345627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p:txBody>
          <a:bodyPr/>
          <a:lstStyle/>
          <a:p>
            <a:pPr>
              <a:defRPr/>
            </a:pPr>
            <a:fld id="{B2457ED4-C465-49D8-B8AF-6BC4676AD260}" type="slidenum">
              <a:rPr lang="en-US" smtClean="0"/>
              <a:pPr>
                <a:defRPr/>
              </a:pPr>
              <a:t>23</a:t>
            </a:fld>
            <a:endParaRPr lang="en-US" dirty="0" smtClean="0"/>
          </a:p>
        </p:txBody>
      </p:sp>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10850758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p:txBody>
          <a:bodyPr/>
          <a:lstStyle/>
          <a:p>
            <a:pPr>
              <a:defRPr/>
            </a:pPr>
            <a:fld id="{D7389E60-3D46-400E-8785-7E92CCD5488E}" type="slidenum">
              <a:rPr lang="en-US" smtClean="0"/>
              <a:pPr>
                <a:defRPr/>
              </a:pPr>
              <a:t>2</a:t>
            </a:fld>
            <a:endParaRPr lang="en-US" dirty="0" smtClean="0"/>
          </a:p>
        </p:txBody>
      </p:sp>
      <p:sp>
        <p:nvSpPr>
          <p:cNvPr id="12290" name="Rectangle 2"/>
          <p:cNvSpPr>
            <a:spLocks noGrp="1" noRot="1" noChangeAspect="1" noChangeArrowheads="1" noTextEdit="1"/>
          </p:cNvSpPr>
          <p:nvPr>
            <p:ph type="sldImg"/>
          </p:nvPr>
        </p:nvSpPr>
        <p:spPr>
          <a:ln/>
        </p:spPr>
      </p:sp>
      <p:sp>
        <p:nvSpPr>
          <p:cNvPr id="12291" name="Rectangle 3"/>
          <p:cNvSpPr>
            <a:spLocks noGrp="1" noChangeArrowheads="1"/>
          </p:cNvSpPr>
          <p:nvPr>
            <p:ph type="body" idx="1"/>
          </p:nvPr>
        </p:nvSpPr>
        <p:spPr>
          <a:noFill/>
          <a:ln/>
        </p:spPr>
        <p:txBody>
          <a:bodyPr/>
          <a:lstStyle/>
          <a:p>
            <a:pPr eaLnBrk="1" hangingPunct="1"/>
            <a:r>
              <a:rPr lang="en-US" dirty="0" smtClean="0"/>
              <a:t>GOALS</a:t>
            </a:r>
          </a:p>
          <a:p>
            <a:pPr eaLnBrk="1" hangingPunct="1"/>
            <a:r>
              <a:rPr lang="en-US" dirty="0" smtClean="0"/>
              <a:t>Use </a:t>
            </a:r>
            <a:r>
              <a:rPr lang="en-US" dirty="0" err="1" smtClean="0"/>
              <a:t>GearUp</a:t>
            </a:r>
            <a:r>
              <a:rPr lang="en-US" dirty="0" smtClean="0"/>
              <a:t> to:</a:t>
            </a:r>
          </a:p>
          <a:p>
            <a:pPr marL="685800" lvl="1" indent="-228600" eaLnBrk="1" hangingPunct="1">
              <a:spcBef>
                <a:spcPct val="0"/>
              </a:spcBef>
              <a:buFont typeface="Calibri" pitchFamily="34" charset="0"/>
              <a:buAutoNum type="arabicPeriod"/>
            </a:pPr>
            <a:r>
              <a:rPr lang="en-US" dirty="0" smtClean="0"/>
              <a:t>Engage students’ interest and emotions.</a:t>
            </a:r>
          </a:p>
          <a:p>
            <a:pPr marL="685800" lvl="1" indent="-228600" eaLnBrk="1" hangingPunct="1">
              <a:spcBef>
                <a:spcPct val="0"/>
              </a:spcBef>
              <a:buFont typeface="Calibri" pitchFamily="34" charset="0"/>
              <a:buAutoNum type="arabicPeriod"/>
            </a:pPr>
            <a:r>
              <a:rPr lang="en-US" dirty="0" smtClean="0"/>
              <a:t>Impart that Reich’s four skills are not an academic theory; they are skills needed by business professionals today.</a:t>
            </a:r>
          </a:p>
          <a:p>
            <a:pPr marL="685800" lvl="1" indent="-228600" eaLnBrk="1" hangingPunct="1">
              <a:spcBef>
                <a:spcPct val="0"/>
              </a:spcBef>
              <a:buFont typeface="Calibri" pitchFamily="34" charset="0"/>
              <a:buAutoNum type="arabicPeriod"/>
            </a:pPr>
            <a:r>
              <a:rPr lang="en-US" dirty="0" smtClean="0"/>
              <a:t>Convey that people without Reich’s four skills are at a disadvantage.</a:t>
            </a:r>
          </a:p>
          <a:p>
            <a:pPr marL="685800" lvl="1" indent="-228600" eaLnBrk="1" hangingPunct="1">
              <a:spcBef>
                <a:spcPct val="0"/>
              </a:spcBef>
              <a:buFont typeface="Calibri" pitchFamily="34" charset="0"/>
              <a:buAutoNum type="arabicPeriod"/>
            </a:pPr>
            <a:r>
              <a:rPr lang="en-US" dirty="0" smtClean="0"/>
              <a:t>Establish that this course is an excellent way to learn Reich’s four skills.</a:t>
            </a:r>
          </a:p>
          <a:p>
            <a:pPr marL="685800" lvl="1" indent="-228600" eaLnBrk="1" hangingPunct="1">
              <a:spcBef>
                <a:spcPct val="0"/>
              </a:spcBef>
              <a:buFont typeface="Calibri" pitchFamily="34" charset="0"/>
              <a:buAutoNum type="arabicPeriod"/>
            </a:pPr>
            <a:r>
              <a:rPr lang="en-US" dirty="0" smtClean="0"/>
              <a:t>Setup the </a:t>
            </a:r>
            <a:r>
              <a:rPr lang="en-US" dirty="0" err="1" smtClean="0"/>
              <a:t>GearUp</a:t>
            </a:r>
            <a:r>
              <a:rPr lang="en-US" dirty="0" smtClean="0"/>
              <a:t> case for use with Chapters 2–6.</a:t>
            </a:r>
          </a:p>
        </p:txBody>
      </p:sp>
    </p:spTree>
    <p:extLst>
      <p:ext uri="{BB962C8B-B14F-4D97-AF65-F5344CB8AC3E}">
        <p14:creationId xmlns:p14="http://schemas.microsoft.com/office/powerpoint/2010/main" val="346161939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p:txBody>
          <a:bodyPr/>
          <a:lstStyle/>
          <a:p>
            <a:pPr>
              <a:defRPr/>
            </a:pPr>
            <a:fld id="{0301B747-4A5D-4641-B14A-9F6E971465D8}" type="slidenum">
              <a:rPr lang="en-US" smtClean="0"/>
              <a:pPr>
                <a:defRPr/>
              </a:pPr>
              <a:t>24</a:t>
            </a:fld>
            <a:endParaRPr lang="en-US" dirty="0" smtClean="0"/>
          </a:p>
        </p:txBody>
      </p:sp>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marL="171450" indent="-171450" eaLnBrk="1" hangingPunct="1">
              <a:buFontTx/>
              <a:buChar char="•"/>
            </a:pPr>
            <a:r>
              <a:rPr lang="en-US" smtClean="0"/>
              <a:t>Assume your organization decides to develop a Facebook page.</a:t>
            </a:r>
          </a:p>
        </p:txBody>
      </p:sp>
    </p:spTree>
    <p:extLst>
      <p:ext uri="{BB962C8B-B14F-4D97-AF65-F5344CB8AC3E}">
        <p14:creationId xmlns:p14="http://schemas.microsoft.com/office/powerpoint/2010/main" val="122363291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p:txBody>
          <a:bodyPr/>
          <a:lstStyle/>
          <a:p>
            <a:pPr>
              <a:defRPr/>
            </a:pPr>
            <a:fld id="{32C1C916-D143-4DC4-8F00-53C47694767A}" type="slidenum">
              <a:rPr lang="en-US" smtClean="0"/>
              <a:pPr>
                <a:defRPr/>
              </a:pPr>
              <a:t>25</a:t>
            </a:fld>
            <a:endParaRPr lang="en-US" dirty="0" smtClean="0"/>
          </a:p>
        </p:txBody>
      </p:sp>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a:noFill/>
          <a:ln/>
        </p:spPr>
        <p:txBody>
          <a:bodyPr/>
          <a:lstStyle/>
          <a:p>
            <a:pPr marL="171450" indent="-171450" eaLnBrk="1" hangingPunct="1">
              <a:buFontTx/>
              <a:buChar char="•"/>
            </a:pPr>
            <a:r>
              <a:rPr lang="en-US" smtClean="0"/>
              <a:t>Chapter 12 is devoted to security.</a:t>
            </a:r>
          </a:p>
        </p:txBody>
      </p:sp>
    </p:spTree>
    <p:extLst>
      <p:ext uri="{BB962C8B-B14F-4D97-AF65-F5344CB8AC3E}">
        <p14:creationId xmlns:p14="http://schemas.microsoft.com/office/powerpoint/2010/main" val="296253178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Slide Image Placeholder 1"/>
          <p:cNvSpPr>
            <a:spLocks noGrp="1" noRot="1" noChangeAspect="1"/>
          </p:cNvSpPr>
          <p:nvPr>
            <p:ph type="sldImg"/>
          </p:nvPr>
        </p:nvSpPr>
        <p:spPr>
          <a:ln/>
        </p:spPr>
      </p:sp>
      <p:sp>
        <p:nvSpPr>
          <p:cNvPr id="57346" name="Notes Placeholder 2"/>
          <p:cNvSpPr>
            <a:spLocks noGrp="1"/>
          </p:cNvSpPr>
          <p:nvPr>
            <p:ph type="body" idx="1"/>
          </p:nvPr>
        </p:nvSpPr>
        <p:spPr>
          <a:noFill/>
          <a:ln/>
        </p:spPr>
        <p:txBody>
          <a:bodyPr/>
          <a:lstStyle/>
          <a:p>
            <a:endParaRPr lang="en-US" smtClean="0"/>
          </a:p>
        </p:txBody>
      </p:sp>
      <p:sp>
        <p:nvSpPr>
          <p:cNvPr id="4" name="Slide Number Placeholder 3"/>
          <p:cNvSpPr>
            <a:spLocks noGrp="1"/>
          </p:cNvSpPr>
          <p:nvPr>
            <p:ph type="sldNum" sz="quarter" idx="5"/>
          </p:nvPr>
        </p:nvSpPr>
        <p:spPr/>
        <p:txBody>
          <a:bodyPr/>
          <a:lstStyle/>
          <a:p>
            <a:pPr>
              <a:defRPr/>
            </a:pPr>
            <a:fld id="{9FD93128-A68F-410B-B2F0-66AEA20108A0}" type="slidenum">
              <a:rPr lang="en-US" smtClean="0"/>
              <a:pPr>
                <a:defRPr/>
              </a:pPr>
              <a:t>26</a:t>
            </a:fld>
            <a:endParaRPr lang="en-US" dirty="0"/>
          </a:p>
        </p:txBody>
      </p:sp>
    </p:spTree>
    <p:extLst>
      <p:ext uri="{BB962C8B-B14F-4D97-AF65-F5344CB8AC3E}">
        <p14:creationId xmlns:p14="http://schemas.microsoft.com/office/powerpoint/2010/main" val="68593375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p:txBody>
          <a:bodyPr/>
          <a:lstStyle/>
          <a:p>
            <a:pPr>
              <a:defRPr/>
            </a:pPr>
            <a:fld id="{7646E667-0EF8-40F2-8AA6-74EE7C03FDCA}" type="slidenum">
              <a:rPr lang="en-US" smtClean="0"/>
              <a:pPr>
                <a:defRPr/>
              </a:pPr>
              <a:t>27</a:t>
            </a:fld>
            <a:endParaRPr lang="en-US" dirty="0" smtClean="0"/>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35718855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Slide Image Placeholder 1"/>
          <p:cNvSpPr>
            <a:spLocks noGrp="1" noRot="1" noChangeAspect="1"/>
          </p:cNvSpPr>
          <p:nvPr>
            <p:ph type="sldImg"/>
          </p:nvPr>
        </p:nvSpPr>
        <p:spPr>
          <a:ln/>
        </p:spPr>
      </p:sp>
      <p:sp>
        <p:nvSpPr>
          <p:cNvPr id="61442" name="Notes Placeholder 2"/>
          <p:cNvSpPr>
            <a:spLocks noGrp="1"/>
          </p:cNvSpPr>
          <p:nvPr>
            <p:ph type="body" idx="1"/>
          </p:nvPr>
        </p:nvSpPr>
        <p:spPr>
          <a:noFill/>
          <a:ln/>
        </p:spPr>
        <p:txBody>
          <a:bodyPr/>
          <a:lstStyle/>
          <a:p>
            <a:endParaRPr lang="en-US" smtClean="0"/>
          </a:p>
        </p:txBody>
      </p:sp>
      <p:sp>
        <p:nvSpPr>
          <p:cNvPr id="4" name="Slide Number Placeholder 3"/>
          <p:cNvSpPr>
            <a:spLocks noGrp="1"/>
          </p:cNvSpPr>
          <p:nvPr>
            <p:ph type="sldNum" sz="quarter" idx="5"/>
          </p:nvPr>
        </p:nvSpPr>
        <p:spPr/>
        <p:txBody>
          <a:bodyPr/>
          <a:lstStyle/>
          <a:p>
            <a:pPr>
              <a:defRPr/>
            </a:pPr>
            <a:fld id="{65A8A471-8B0E-4CBF-8294-92AC15385ACD}" type="slidenum">
              <a:rPr lang="en-US" smtClean="0"/>
              <a:pPr>
                <a:defRPr/>
              </a:pPr>
              <a:t>28</a:t>
            </a:fld>
            <a:endParaRPr lang="en-US" dirty="0"/>
          </a:p>
        </p:txBody>
      </p:sp>
    </p:spTree>
    <p:extLst>
      <p:ext uri="{BB962C8B-B14F-4D97-AF65-F5344CB8AC3E}">
        <p14:creationId xmlns:p14="http://schemas.microsoft.com/office/powerpoint/2010/main" val="330987785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Slide Image Placeholder 1"/>
          <p:cNvSpPr>
            <a:spLocks noGrp="1" noRot="1" noChangeAspect="1"/>
          </p:cNvSpPr>
          <p:nvPr>
            <p:ph type="sldImg"/>
          </p:nvPr>
        </p:nvSpPr>
        <p:spPr>
          <a:ln/>
        </p:spPr>
      </p:sp>
      <p:sp>
        <p:nvSpPr>
          <p:cNvPr id="63490" name="Notes Placeholder 2"/>
          <p:cNvSpPr>
            <a:spLocks noGrp="1"/>
          </p:cNvSpPr>
          <p:nvPr>
            <p:ph type="body" idx="1"/>
          </p:nvPr>
        </p:nvSpPr>
        <p:spPr>
          <a:noFill/>
          <a:ln/>
        </p:spPr>
        <p:txBody>
          <a:bodyPr/>
          <a:lstStyle/>
          <a:p>
            <a:endParaRPr lang="en-US" smtClean="0"/>
          </a:p>
        </p:txBody>
      </p:sp>
      <p:sp>
        <p:nvSpPr>
          <p:cNvPr id="4" name="Slide Number Placeholder 3"/>
          <p:cNvSpPr>
            <a:spLocks noGrp="1"/>
          </p:cNvSpPr>
          <p:nvPr>
            <p:ph type="sldNum" sz="quarter" idx="5"/>
          </p:nvPr>
        </p:nvSpPr>
        <p:spPr/>
        <p:txBody>
          <a:bodyPr/>
          <a:lstStyle/>
          <a:p>
            <a:pPr>
              <a:defRPr/>
            </a:pPr>
            <a:fld id="{A02B2D0F-56EB-4BD2-907A-F43F521BAF65}" type="slidenum">
              <a:rPr lang="en-US" smtClean="0"/>
              <a:pPr>
                <a:defRPr/>
              </a:pPr>
              <a:t>29</a:t>
            </a:fld>
            <a:endParaRPr lang="en-US" dirty="0"/>
          </a:p>
        </p:txBody>
      </p:sp>
    </p:spTree>
    <p:extLst>
      <p:ext uri="{BB962C8B-B14F-4D97-AF65-F5344CB8AC3E}">
        <p14:creationId xmlns:p14="http://schemas.microsoft.com/office/powerpoint/2010/main" val="390680074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Slide Image Placeholder 1"/>
          <p:cNvSpPr>
            <a:spLocks noGrp="1" noRot="1" noChangeAspect="1"/>
          </p:cNvSpPr>
          <p:nvPr>
            <p:ph type="sldImg"/>
          </p:nvPr>
        </p:nvSpPr>
        <p:spPr>
          <a:ln/>
        </p:spPr>
      </p:sp>
      <p:sp>
        <p:nvSpPr>
          <p:cNvPr id="65538" name="Notes Placeholder 2"/>
          <p:cNvSpPr>
            <a:spLocks noGrp="1"/>
          </p:cNvSpPr>
          <p:nvPr>
            <p:ph type="body" idx="1"/>
          </p:nvPr>
        </p:nvSpPr>
        <p:spPr>
          <a:noFill/>
          <a:ln/>
        </p:spPr>
        <p:txBody>
          <a:bodyPr/>
          <a:lstStyle/>
          <a:p>
            <a:endParaRPr lang="en-US" smtClean="0"/>
          </a:p>
        </p:txBody>
      </p:sp>
      <p:sp>
        <p:nvSpPr>
          <p:cNvPr id="4" name="Slide Number Placeholder 3"/>
          <p:cNvSpPr>
            <a:spLocks noGrp="1"/>
          </p:cNvSpPr>
          <p:nvPr>
            <p:ph type="sldNum" sz="quarter" idx="5"/>
          </p:nvPr>
        </p:nvSpPr>
        <p:spPr/>
        <p:txBody>
          <a:bodyPr/>
          <a:lstStyle/>
          <a:p>
            <a:pPr>
              <a:defRPr/>
            </a:pPr>
            <a:fld id="{77BA9E2E-17F6-404C-A74E-4FE5C51769CC}" type="slidenum">
              <a:rPr lang="en-US" smtClean="0"/>
              <a:pPr>
                <a:defRPr/>
              </a:pPr>
              <a:t>30</a:t>
            </a:fld>
            <a:endParaRPr lang="en-US" dirty="0"/>
          </a:p>
        </p:txBody>
      </p:sp>
    </p:spTree>
    <p:extLst>
      <p:ext uri="{BB962C8B-B14F-4D97-AF65-F5344CB8AC3E}">
        <p14:creationId xmlns:p14="http://schemas.microsoft.com/office/powerpoint/2010/main" val="346927442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p:txBody>
          <a:bodyPr/>
          <a:lstStyle/>
          <a:p>
            <a:pPr>
              <a:defRPr/>
            </a:pPr>
            <a:fld id="{72CE97F5-07A5-451B-A2FB-12A14D4CCB72}" type="slidenum">
              <a:rPr lang="en-US" smtClean="0"/>
              <a:pPr>
                <a:defRPr/>
              </a:pPr>
              <a:t>31</a:t>
            </a:fld>
            <a:endParaRPr lang="en-US" dirty="0" smtClean="0"/>
          </a:p>
        </p:txBody>
      </p:sp>
      <p:sp>
        <p:nvSpPr>
          <p:cNvPr id="67586"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ln/>
          <a:extLst/>
        </p:spPr>
        <p:txBody>
          <a:bodyPr/>
          <a:lstStyle/>
          <a:p>
            <a:pPr defTabSz="182880" eaLnBrk="1" hangingPunct="1">
              <a:spcBef>
                <a:spcPts val="0"/>
              </a:spcBef>
              <a:defRPr/>
            </a:pPr>
            <a:r>
              <a:rPr lang="en-US" b="1" cap="all" dirty="0" smtClean="0"/>
              <a:t>Goals</a:t>
            </a:r>
          </a:p>
          <a:p>
            <a:pPr marL="685800" lvl="1" indent="-228600" defTabSz="182880" eaLnBrk="1" hangingPunct="1">
              <a:spcBef>
                <a:spcPts val="0"/>
              </a:spcBef>
              <a:buFont typeface="+mj-lt"/>
              <a:buAutoNum type="arabicPeriod"/>
              <a:defRPr/>
            </a:pPr>
            <a:r>
              <a:rPr lang="en-US" smtClean="0"/>
              <a:t>Teach </a:t>
            </a:r>
            <a:r>
              <a:rPr lang="en-US" dirty="0" smtClean="0"/>
              <a:t>students about the problem of unintentionally revealing sensitive data in public places.</a:t>
            </a:r>
          </a:p>
          <a:p>
            <a:pPr marL="685800" lvl="1" indent="-228600" defTabSz="182880" eaLnBrk="1" hangingPunct="1">
              <a:spcBef>
                <a:spcPts val="0"/>
              </a:spcBef>
              <a:buFont typeface="+mj-lt"/>
              <a:buAutoNum type="arabicPeriod"/>
              <a:defRPr/>
            </a:pPr>
            <a:r>
              <a:rPr lang="en-US" smtClean="0"/>
              <a:t>Explore </a:t>
            </a:r>
            <a:r>
              <a:rPr lang="en-US" dirty="0" smtClean="0"/>
              <a:t>ethical issues concerning the use of misdirected data.</a:t>
            </a:r>
          </a:p>
          <a:p>
            <a:pPr marL="685800" lvl="1" indent="-228600" defTabSz="182880" eaLnBrk="1" hangingPunct="1">
              <a:spcBef>
                <a:spcPts val="0"/>
              </a:spcBef>
              <a:buFont typeface="+mj-lt"/>
              <a:buAutoNum type="arabicPeriod"/>
              <a:defRPr/>
            </a:pPr>
            <a:r>
              <a:rPr lang="en-US" smtClean="0"/>
              <a:t>Differentiate </a:t>
            </a:r>
            <a:r>
              <a:rPr lang="en-US" dirty="0" smtClean="0"/>
              <a:t>between unethical and illegal.</a:t>
            </a:r>
          </a:p>
          <a:p>
            <a:pPr eaLnBrk="1" hangingPunct="1">
              <a:defRPr/>
            </a:pPr>
            <a:endParaRPr lang="en-US" dirty="0" smtClean="0"/>
          </a:p>
        </p:txBody>
      </p:sp>
    </p:spTree>
    <p:extLst>
      <p:ext uri="{BB962C8B-B14F-4D97-AF65-F5344CB8AC3E}">
        <p14:creationId xmlns:p14="http://schemas.microsoft.com/office/powerpoint/2010/main" val="398668941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p:txBody>
          <a:bodyPr/>
          <a:lstStyle/>
          <a:p>
            <a:pPr>
              <a:defRPr/>
            </a:pPr>
            <a:fld id="{64763B1D-26EA-43F5-B076-630B88EAE0AE}" type="slidenum">
              <a:rPr lang="en-US" smtClean="0"/>
              <a:pPr>
                <a:defRPr/>
              </a:pPr>
              <a:t>32</a:t>
            </a:fld>
            <a:endParaRPr lang="en-US" dirty="0" smtClean="0"/>
          </a:p>
        </p:txBody>
      </p:sp>
      <p:sp>
        <p:nvSpPr>
          <p:cNvPr id="69634" name="Rectangle 2"/>
          <p:cNvSpPr>
            <a:spLocks noGrp="1" noRot="1" noChangeAspect="1" noChangeArrowheads="1" noTextEdit="1"/>
          </p:cNvSpPr>
          <p:nvPr>
            <p:ph type="sldImg"/>
          </p:nvPr>
        </p:nvSpPr>
        <p:spPr>
          <a:ln/>
        </p:spPr>
      </p:sp>
      <p:sp>
        <p:nvSpPr>
          <p:cNvPr id="69635"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145066864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p:txBody>
          <a:bodyPr/>
          <a:lstStyle/>
          <a:p>
            <a:pPr>
              <a:defRPr/>
            </a:pPr>
            <a:fld id="{649F8AB4-0ED2-4290-86BA-85D8109D7EDB}" type="slidenum">
              <a:rPr lang="en-US" smtClean="0"/>
              <a:pPr>
                <a:defRPr/>
              </a:pPr>
              <a:t>33</a:t>
            </a:fld>
            <a:endParaRPr lang="en-US" dirty="0" smtClean="0"/>
          </a:p>
        </p:txBody>
      </p:sp>
      <p:sp>
        <p:nvSpPr>
          <p:cNvPr id="71682" name="Rectangle 2"/>
          <p:cNvSpPr>
            <a:spLocks noGrp="1" noRot="1" noChangeAspect="1" noChangeArrowheads="1" noTextEdit="1"/>
          </p:cNvSpPr>
          <p:nvPr>
            <p:ph type="sldImg"/>
          </p:nvPr>
        </p:nvSpPr>
        <p:spPr>
          <a:ln/>
        </p:spPr>
      </p:sp>
      <p:sp>
        <p:nvSpPr>
          <p:cNvPr id="71683"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17576066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p:txBody>
          <a:bodyPr/>
          <a:lstStyle/>
          <a:p>
            <a:pPr>
              <a:defRPr/>
            </a:pPr>
            <a:fld id="{A9933196-67F9-4187-94A4-8B362F7F804B}" type="slidenum">
              <a:rPr lang="en-US" smtClean="0"/>
              <a:pPr>
                <a:defRPr/>
              </a:pPr>
              <a:t>4</a:t>
            </a:fld>
            <a:endParaRPr lang="en-US" dirty="0" smtClean="0"/>
          </a:p>
        </p:txBody>
      </p:sp>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286602860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p:txBody>
          <a:bodyPr/>
          <a:lstStyle/>
          <a:p>
            <a:pPr>
              <a:defRPr/>
            </a:pPr>
            <a:fld id="{16E32F36-F89D-4FD0-B0BE-865ED8A0AC25}" type="slidenum">
              <a:rPr lang="en-US" smtClean="0"/>
              <a:pPr>
                <a:defRPr/>
              </a:pPr>
              <a:t>34</a:t>
            </a:fld>
            <a:endParaRPr lang="en-US" dirty="0" smtClean="0"/>
          </a:p>
        </p:txBody>
      </p:sp>
      <p:sp>
        <p:nvSpPr>
          <p:cNvPr id="73730" name="Rectangle 2"/>
          <p:cNvSpPr>
            <a:spLocks noGrp="1" noRot="1" noChangeAspect="1" noChangeArrowheads="1" noTextEdit="1"/>
          </p:cNvSpPr>
          <p:nvPr>
            <p:ph type="sldImg"/>
          </p:nvPr>
        </p:nvSpPr>
        <p:spPr>
          <a:ln/>
        </p:spPr>
      </p:sp>
      <p:sp>
        <p:nvSpPr>
          <p:cNvPr id="73731"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110819350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Slide Image Placeholder 1"/>
          <p:cNvSpPr>
            <a:spLocks noGrp="1" noRot="1" noChangeAspect="1"/>
          </p:cNvSpPr>
          <p:nvPr>
            <p:ph type="sldImg"/>
          </p:nvPr>
        </p:nvSpPr>
        <p:spPr>
          <a:ln/>
        </p:spPr>
      </p:sp>
      <p:sp>
        <p:nvSpPr>
          <p:cNvPr id="75778" name="Notes Placeholder 2"/>
          <p:cNvSpPr>
            <a:spLocks noGrp="1"/>
          </p:cNvSpPr>
          <p:nvPr>
            <p:ph type="body" idx="1"/>
          </p:nvPr>
        </p:nvSpPr>
        <p:spPr>
          <a:noFill/>
          <a:ln/>
        </p:spPr>
        <p:txBody>
          <a:bodyPr/>
          <a:lstStyle/>
          <a:p>
            <a:r>
              <a:rPr lang="en-US" dirty="0" smtClean="0"/>
              <a:t>GOALS</a:t>
            </a:r>
          </a:p>
          <a:p>
            <a:pPr marL="685800" lvl="1" indent="-228600">
              <a:spcBef>
                <a:spcPct val="0"/>
              </a:spcBef>
              <a:buFont typeface="Calibri" pitchFamily="34" charset="0"/>
              <a:buAutoNum type="arabicPeriod"/>
            </a:pPr>
            <a:r>
              <a:rPr lang="en-US" dirty="0" smtClean="0"/>
              <a:t>Motivate the students for study in this course and in others by reminding them of the need to be preparing for jobs now.  Employment will not necessarily be easy.</a:t>
            </a:r>
          </a:p>
          <a:p>
            <a:pPr marL="685800" lvl="1" indent="-228600">
              <a:spcBef>
                <a:spcPct val="0"/>
              </a:spcBef>
              <a:buFont typeface="Calibri" pitchFamily="34" charset="0"/>
              <a:buAutoNum type="arabicPeriod"/>
            </a:pPr>
            <a:r>
              <a:rPr lang="en-US" dirty="0" smtClean="0"/>
              <a:t>Broaden the students’ perspectives about MIS careers.  Many exciting jobs other than programmer or hardware specialist exist.</a:t>
            </a:r>
          </a:p>
          <a:p>
            <a:pPr marL="685800" lvl="1" indent="-228600">
              <a:spcBef>
                <a:spcPct val="0"/>
              </a:spcBef>
              <a:buFont typeface="Calibri" pitchFamily="34" charset="0"/>
              <a:buAutoNum type="arabicPeriod"/>
            </a:pPr>
            <a:r>
              <a:rPr lang="en-US" dirty="0" smtClean="0"/>
              <a:t>Make the students aware that a lot of interesting jobs that require MIS skills are not necessarily “computer” jobs.  Professional sales are one, for example.</a:t>
            </a:r>
          </a:p>
          <a:p>
            <a:pPr marL="685800" lvl="1" indent="-228600">
              <a:spcBef>
                <a:spcPct val="0"/>
              </a:spcBef>
              <a:buFont typeface="Calibri" pitchFamily="34" charset="0"/>
              <a:buAutoNum type="arabicPeriod"/>
            </a:pPr>
            <a:r>
              <a:rPr lang="en-US" dirty="0" smtClean="0"/>
              <a:t>Re-enforce the five component model and show the students another way they can use it to guide their thinking.</a:t>
            </a:r>
          </a:p>
        </p:txBody>
      </p:sp>
      <p:sp>
        <p:nvSpPr>
          <p:cNvPr id="4" name="Slide Number Placeholder 3"/>
          <p:cNvSpPr>
            <a:spLocks noGrp="1"/>
          </p:cNvSpPr>
          <p:nvPr>
            <p:ph type="sldNum" sz="quarter" idx="5"/>
          </p:nvPr>
        </p:nvSpPr>
        <p:spPr/>
        <p:txBody>
          <a:bodyPr/>
          <a:lstStyle/>
          <a:p>
            <a:pPr>
              <a:defRPr/>
            </a:pPr>
            <a:fld id="{49C4EEF0-6D2C-448A-B877-3C61DCC853EB}" type="slidenum">
              <a:rPr lang="en-US" smtClean="0"/>
              <a:pPr>
                <a:defRPr/>
              </a:pPr>
              <a:t>35</a:t>
            </a:fld>
            <a:endParaRPr lang="en-US" dirty="0"/>
          </a:p>
        </p:txBody>
      </p:sp>
    </p:spTree>
    <p:extLst>
      <p:ext uri="{BB962C8B-B14F-4D97-AF65-F5344CB8AC3E}">
        <p14:creationId xmlns:p14="http://schemas.microsoft.com/office/powerpoint/2010/main" val="127960307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p:txBody>
          <a:bodyPr/>
          <a:lstStyle/>
          <a:p>
            <a:pPr>
              <a:defRPr/>
            </a:pPr>
            <a:fld id="{CBC68DBB-9C23-4B61-A464-D3D1C937DAAE}" type="slidenum">
              <a:rPr lang="en-US" smtClean="0"/>
              <a:pPr>
                <a:defRPr/>
              </a:pPr>
              <a:t>36</a:t>
            </a:fld>
            <a:endParaRPr lang="en-US" dirty="0" smtClean="0"/>
          </a:p>
        </p:txBody>
      </p:sp>
      <p:sp>
        <p:nvSpPr>
          <p:cNvPr id="77826"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137538091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Slide Image Placeholder 1"/>
          <p:cNvSpPr>
            <a:spLocks noGrp="1" noRot="1" noChangeAspect="1" noTextEdit="1"/>
          </p:cNvSpPr>
          <p:nvPr>
            <p:ph type="sldImg"/>
          </p:nvPr>
        </p:nvSpPr>
        <p:spPr>
          <a:ln/>
        </p:spPr>
      </p:sp>
      <p:sp>
        <p:nvSpPr>
          <p:cNvPr id="79874" name="Notes Placeholder 2"/>
          <p:cNvSpPr>
            <a:spLocks noGrp="1"/>
          </p:cNvSpPr>
          <p:nvPr>
            <p:ph type="body" idx="1"/>
          </p:nvPr>
        </p:nvSpPr>
        <p:spPr>
          <a:noFill/>
          <a:ln/>
        </p:spPr>
        <p:txBody>
          <a:bodyPr/>
          <a:lstStyle/>
          <a:p>
            <a:pPr marL="171450" indent="-171450">
              <a:buFontTx/>
              <a:buChar char="•"/>
            </a:pPr>
            <a:r>
              <a:rPr lang="en-US" smtClean="0"/>
              <a:t>Figure shows list of business innovations created by Amazon for online retailing. Began as an online bookstore in 1994, and added new product categories. In 2011, Amazon sold goods in 29 product categories. </a:t>
            </a:r>
          </a:p>
        </p:txBody>
      </p:sp>
      <p:sp>
        <p:nvSpPr>
          <p:cNvPr id="54276" name="Slide Number Placeholder 3"/>
          <p:cNvSpPr>
            <a:spLocks noGrp="1"/>
          </p:cNvSpPr>
          <p:nvPr>
            <p:ph type="sldNum" sz="quarter" idx="5"/>
          </p:nvPr>
        </p:nvSpPr>
        <p:spPr/>
        <p:txBody>
          <a:bodyPr/>
          <a:lstStyle/>
          <a:p>
            <a:pPr>
              <a:defRPr/>
            </a:pPr>
            <a:fld id="{FD86D736-03AF-4045-8BBF-D8C4A55DAE48}" type="slidenum">
              <a:rPr lang="en-US" smtClean="0"/>
              <a:pPr>
                <a:defRPr/>
              </a:pPr>
              <a:t>37</a:t>
            </a:fld>
            <a:endParaRPr lang="en-US" dirty="0" smtClean="0"/>
          </a:p>
        </p:txBody>
      </p:sp>
    </p:spTree>
    <p:extLst>
      <p:ext uri="{BB962C8B-B14F-4D97-AF65-F5344CB8AC3E}">
        <p14:creationId xmlns:p14="http://schemas.microsoft.com/office/powerpoint/2010/main" val="13348441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Slide Image Placeholder 1"/>
          <p:cNvSpPr>
            <a:spLocks noGrp="1" noRot="1" noChangeAspect="1"/>
          </p:cNvSpPr>
          <p:nvPr>
            <p:ph type="sldImg"/>
          </p:nvPr>
        </p:nvSpPr>
        <p:spPr>
          <a:ln/>
        </p:spPr>
      </p:sp>
      <p:sp>
        <p:nvSpPr>
          <p:cNvPr id="81922" name="Notes Placeholder 2"/>
          <p:cNvSpPr>
            <a:spLocks noGrp="1"/>
          </p:cNvSpPr>
          <p:nvPr>
            <p:ph type="body" idx="1"/>
          </p:nvPr>
        </p:nvSpPr>
        <p:spPr>
          <a:noFill/>
          <a:ln/>
        </p:spPr>
        <p:txBody>
          <a:bodyPr/>
          <a:lstStyle/>
          <a:p>
            <a:pPr marL="180975" indent="-180975">
              <a:buFontTx/>
              <a:buChar char="•"/>
            </a:pPr>
            <a:r>
              <a:rPr lang="en-US" smtClean="0"/>
              <a:t>Amazon built an enormous supporting infrastructure to ship 9 million items a day during the busy holiday season. Most of the year, Amazon.com has excess infrastructure capacity. Starting in 2000, Amazon began to lease some of that capacity to other companies and that led to the creation of cloud services. </a:t>
            </a:r>
          </a:p>
          <a:p>
            <a:pPr marL="180975" indent="-180975">
              <a:buFontTx/>
              <a:buChar char="•"/>
            </a:pPr>
            <a:r>
              <a:rPr lang="en-US" smtClean="0"/>
              <a:t>You can ship your inventory to an Amazon warehouse and access Amazon’s information systems just as if they were yours. </a:t>
            </a:r>
          </a:p>
          <a:p>
            <a:pPr marL="180975" indent="-180975">
              <a:buFontTx/>
              <a:buChar char="•"/>
            </a:pPr>
            <a:r>
              <a:rPr lang="en-US" smtClean="0"/>
              <a:t>Amazon Web Services allows organizations to lease time on computer equipment in very flexible ways. Organizations can expand and contract their computer resources within minutes. </a:t>
            </a:r>
          </a:p>
        </p:txBody>
      </p:sp>
      <p:sp>
        <p:nvSpPr>
          <p:cNvPr id="4" name="Slide Number Placeholder 3"/>
          <p:cNvSpPr>
            <a:spLocks noGrp="1"/>
          </p:cNvSpPr>
          <p:nvPr>
            <p:ph type="sldNum" sz="quarter" idx="5"/>
          </p:nvPr>
        </p:nvSpPr>
        <p:spPr/>
        <p:txBody>
          <a:bodyPr/>
          <a:lstStyle/>
          <a:p>
            <a:pPr>
              <a:defRPr/>
            </a:pPr>
            <a:fld id="{C4E2824E-C846-4B43-B825-6FB141D86907}" type="slidenum">
              <a:rPr lang="en-US" smtClean="0"/>
              <a:pPr>
                <a:defRPr/>
              </a:pPr>
              <a:t>38</a:t>
            </a:fld>
            <a:endParaRPr lang="en-US" dirty="0"/>
          </a:p>
        </p:txBody>
      </p:sp>
    </p:spTree>
    <p:extLst>
      <p:ext uri="{BB962C8B-B14F-4D97-AF65-F5344CB8AC3E}">
        <p14:creationId xmlns:p14="http://schemas.microsoft.com/office/powerpoint/2010/main" val="32246685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a:ln/>
        </p:spPr>
      </p:sp>
      <p:sp>
        <p:nvSpPr>
          <p:cNvPr id="17410" name="Notes Placeholder 2"/>
          <p:cNvSpPr>
            <a:spLocks noGrp="1"/>
          </p:cNvSpPr>
          <p:nvPr>
            <p:ph type="body" idx="1"/>
          </p:nvPr>
        </p:nvSpPr>
        <p:spPr>
          <a:noFill/>
          <a:ln/>
        </p:spPr>
        <p:txBody>
          <a:bodyPr/>
          <a:lstStyle/>
          <a:p>
            <a:r>
              <a:rPr lang="en-US" smtClean="0"/>
              <a:t>You needn’t care how fast a computer your company can buy for $100.</a:t>
            </a:r>
          </a:p>
          <a:p>
            <a:r>
              <a:rPr lang="en-US" smtClean="0"/>
              <a:t>Moore’s Law: See Thomas Moore Video Podcast</a:t>
            </a:r>
          </a:p>
        </p:txBody>
      </p:sp>
      <p:sp>
        <p:nvSpPr>
          <p:cNvPr id="4" name="Slide Number Placeholder 3"/>
          <p:cNvSpPr>
            <a:spLocks noGrp="1"/>
          </p:cNvSpPr>
          <p:nvPr>
            <p:ph type="sldNum" sz="quarter" idx="5"/>
          </p:nvPr>
        </p:nvSpPr>
        <p:spPr/>
        <p:txBody>
          <a:bodyPr/>
          <a:lstStyle/>
          <a:p>
            <a:pPr>
              <a:defRPr/>
            </a:pPr>
            <a:fld id="{41529CAD-1007-490F-B2A5-5A685A5A4265}" type="slidenum">
              <a:rPr lang="en-US" smtClean="0"/>
              <a:pPr>
                <a:defRPr/>
              </a:pPr>
              <a:t>5</a:t>
            </a:fld>
            <a:endParaRPr lang="en-US" dirty="0"/>
          </a:p>
        </p:txBody>
      </p:sp>
    </p:spTree>
    <p:extLst>
      <p:ext uri="{BB962C8B-B14F-4D97-AF65-F5344CB8AC3E}">
        <p14:creationId xmlns:p14="http://schemas.microsoft.com/office/powerpoint/2010/main" val="16837672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a:ln/>
        </p:spPr>
      </p:sp>
      <p:sp>
        <p:nvSpPr>
          <p:cNvPr id="19458" name="Notes Placeholder 2"/>
          <p:cNvSpPr>
            <a:spLocks noGrp="1"/>
          </p:cNvSpPr>
          <p:nvPr>
            <p:ph type="body" idx="1"/>
          </p:nvPr>
        </p:nvSpPr>
        <p:spPr>
          <a:noFill/>
          <a:ln/>
        </p:spPr>
        <p:txBody>
          <a:bodyPr/>
          <a:lstStyle/>
          <a:p>
            <a:r>
              <a:rPr lang="en-US" smtClean="0"/>
              <a:t>What happens when the cost of data communications and data storage is essentially zero?</a:t>
            </a:r>
          </a:p>
        </p:txBody>
      </p:sp>
      <p:sp>
        <p:nvSpPr>
          <p:cNvPr id="4" name="Slide Number Placeholder 3"/>
          <p:cNvSpPr>
            <a:spLocks noGrp="1"/>
          </p:cNvSpPr>
          <p:nvPr>
            <p:ph type="sldNum" sz="quarter" idx="5"/>
          </p:nvPr>
        </p:nvSpPr>
        <p:spPr/>
        <p:txBody>
          <a:bodyPr/>
          <a:lstStyle/>
          <a:p>
            <a:pPr>
              <a:defRPr/>
            </a:pPr>
            <a:fld id="{DD611F0C-D160-4784-B9F2-DB8F54AEDEBB}" type="slidenum">
              <a:rPr lang="en-US" smtClean="0"/>
              <a:pPr>
                <a:defRPr/>
              </a:pPr>
              <a:t>6</a:t>
            </a:fld>
            <a:endParaRPr lang="en-US" dirty="0"/>
          </a:p>
        </p:txBody>
      </p:sp>
    </p:spTree>
    <p:extLst>
      <p:ext uri="{BB962C8B-B14F-4D97-AF65-F5344CB8AC3E}">
        <p14:creationId xmlns:p14="http://schemas.microsoft.com/office/powerpoint/2010/main" val="30722294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p:cNvSpPr>
          <p:nvPr>
            <p:ph type="sldImg"/>
          </p:nvPr>
        </p:nvSpPr>
        <p:spPr>
          <a:ln/>
        </p:spPr>
      </p:sp>
      <p:sp>
        <p:nvSpPr>
          <p:cNvPr id="21506" name="Notes Placeholder 2"/>
          <p:cNvSpPr>
            <a:spLocks noGrp="1"/>
          </p:cNvSpPr>
          <p:nvPr>
            <p:ph type="body" idx="1"/>
          </p:nvPr>
        </p:nvSpPr>
        <p:spPr>
          <a:noFill/>
          <a:ln/>
        </p:spPr>
        <p:txBody>
          <a:bodyPr/>
          <a:lstStyle/>
          <a:p>
            <a:r>
              <a:rPr lang="en-US" dirty="0" smtClean="0"/>
              <a:t>It's not over. Facebook and Twitter are not the end. Right now, companies are employing an application you'll study in Chapters 7</a:t>
            </a:r>
            <a:r>
              <a:rPr lang="en-US" dirty="0" smtClean="0">
                <a:latin typeface="Times New Roman"/>
                <a:cs typeface="Times New Roman"/>
              </a:rPr>
              <a:t>–</a:t>
            </a:r>
            <a:r>
              <a:rPr lang="en-US" dirty="0" smtClean="0"/>
              <a:t>12 and new processing capabilities called the cloud in innovative ways ... using technology and techniques that have never been seen before.</a:t>
            </a:r>
          </a:p>
        </p:txBody>
      </p:sp>
      <p:sp>
        <p:nvSpPr>
          <p:cNvPr id="4" name="Slide Number Placeholder 3"/>
          <p:cNvSpPr>
            <a:spLocks noGrp="1"/>
          </p:cNvSpPr>
          <p:nvPr>
            <p:ph type="sldNum" sz="quarter" idx="5"/>
          </p:nvPr>
        </p:nvSpPr>
        <p:spPr/>
        <p:txBody>
          <a:bodyPr/>
          <a:lstStyle/>
          <a:p>
            <a:pPr>
              <a:defRPr/>
            </a:pPr>
            <a:fld id="{01D73013-2D8E-4C54-8252-943F09B78309}" type="slidenum">
              <a:rPr lang="en-US" smtClean="0"/>
              <a:pPr>
                <a:defRPr/>
              </a:pPr>
              <a:t>7</a:t>
            </a:fld>
            <a:endParaRPr lang="en-US" dirty="0"/>
          </a:p>
        </p:txBody>
      </p:sp>
    </p:spTree>
    <p:extLst>
      <p:ext uri="{BB962C8B-B14F-4D97-AF65-F5344CB8AC3E}">
        <p14:creationId xmlns:p14="http://schemas.microsoft.com/office/powerpoint/2010/main" val="16499610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p:cNvSpPr>
          <p:nvPr>
            <p:ph type="sldImg"/>
          </p:nvPr>
        </p:nvSpPr>
        <p:spPr>
          <a:ln/>
        </p:spPr>
      </p:sp>
      <p:sp>
        <p:nvSpPr>
          <p:cNvPr id="3" name="Notes Placeholder 2"/>
          <p:cNvSpPr>
            <a:spLocks noGrp="1"/>
          </p:cNvSpPr>
          <p:nvPr>
            <p:ph type="body" idx="1"/>
          </p:nvPr>
        </p:nvSpPr>
        <p:spPr/>
        <p:txBody>
          <a:bodyPr/>
          <a:lstStyle/>
          <a:p>
            <a:pPr marL="171450" indent="-171450">
              <a:buFont typeface="Arial" pitchFamily="34" charset="0"/>
              <a:buChar char="•"/>
              <a:defRPr/>
            </a:pPr>
            <a:r>
              <a:rPr lang="en-US" dirty="0" smtClean="0"/>
              <a:t>There is no job security, no secure investments and no security in Social Security. Your only job security is a marketable skill and courage to use it. </a:t>
            </a:r>
          </a:p>
          <a:p>
            <a:pPr marL="171450" indent="-171450">
              <a:buFont typeface="Arial" pitchFamily="34" charset="0"/>
              <a:buChar char="•"/>
              <a:defRPr/>
            </a:pPr>
            <a:r>
              <a:rPr lang="en-US" sz="1300" dirty="0" smtClean="0">
                <a:solidFill>
                  <a:srgbClr val="000A1E"/>
                </a:solidFill>
                <a:latin typeface="Franklin Gothic Medium" pitchFamily="34" charset="0"/>
              </a:rPr>
              <a:t>Rapid </a:t>
            </a:r>
            <a:r>
              <a:rPr lang="en-US" sz="1300" dirty="0">
                <a:solidFill>
                  <a:srgbClr val="000A1E"/>
                </a:solidFill>
                <a:latin typeface="Franklin Gothic Medium" pitchFamily="34" charset="0"/>
              </a:rPr>
              <a:t>technological change and increased international competition spotlight non-routine cognitive skills and </a:t>
            </a:r>
            <a:r>
              <a:rPr lang="en-US" sz="1300" dirty="0" smtClean="0">
                <a:solidFill>
                  <a:srgbClr val="000A1E"/>
                </a:solidFill>
                <a:latin typeface="Franklin Gothic Medium" pitchFamily="34" charset="0"/>
              </a:rPr>
              <a:t>the ability </a:t>
            </a:r>
            <a:r>
              <a:rPr lang="en-US" sz="1300" dirty="0">
                <a:solidFill>
                  <a:srgbClr val="000A1E"/>
                </a:solidFill>
                <a:latin typeface="Franklin Gothic Medium" pitchFamily="34" charset="0"/>
              </a:rPr>
              <a:t>to adapt to changing technology and shifting demand </a:t>
            </a:r>
          </a:p>
          <a:p>
            <a:pPr marL="171450" indent="-171450">
              <a:buFont typeface="Arial" pitchFamily="34" charset="0"/>
              <a:buChar char="•"/>
              <a:defRPr/>
            </a:pPr>
            <a:r>
              <a:rPr lang="en-US" dirty="0" smtClean="0"/>
              <a:t>Students need to develop strong non-routine cognitive skills and the ability to cope with rapid technological change. </a:t>
            </a:r>
          </a:p>
          <a:p>
            <a:pPr>
              <a:defRPr/>
            </a:pPr>
            <a:endParaRPr lang="en-US" dirty="0"/>
          </a:p>
        </p:txBody>
      </p:sp>
      <p:sp>
        <p:nvSpPr>
          <p:cNvPr id="4" name="Slide Number Placeholder 3"/>
          <p:cNvSpPr>
            <a:spLocks noGrp="1"/>
          </p:cNvSpPr>
          <p:nvPr>
            <p:ph type="sldNum" sz="quarter" idx="5"/>
          </p:nvPr>
        </p:nvSpPr>
        <p:spPr/>
        <p:txBody>
          <a:bodyPr/>
          <a:lstStyle/>
          <a:p>
            <a:pPr>
              <a:defRPr/>
            </a:pPr>
            <a:fld id="{49756A3D-3FE8-4FAB-AC64-F4051DACB6D7}" type="slidenum">
              <a:rPr lang="en-US" smtClean="0"/>
              <a:pPr>
                <a:defRPr/>
              </a:pPr>
              <a:t>8</a:t>
            </a:fld>
            <a:endParaRPr lang="en-US" dirty="0"/>
          </a:p>
        </p:txBody>
      </p:sp>
    </p:spTree>
    <p:extLst>
      <p:ext uri="{BB962C8B-B14F-4D97-AF65-F5344CB8AC3E}">
        <p14:creationId xmlns:p14="http://schemas.microsoft.com/office/powerpoint/2010/main" val="20726216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p:cNvSpPr>
          <p:nvPr>
            <p:ph type="sldImg"/>
          </p:nvPr>
        </p:nvSpPr>
        <p:spPr>
          <a:ln/>
        </p:spPr>
      </p:sp>
      <p:sp>
        <p:nvSpPr>
          <p:cNvPr id="26626" name="Notes Placeholder 2"/>
          <p:cNvSpPr>
            <a:spLocks noGrp="1"/>
          </p:cNvSpPr>
          <p:nvPr>
            <p:ph type="body" idx="1"/>
          </p:nvPr>
        </p:nvSpPr>
        <p:spPr>
          <a:noFill/>
          <a:ln/>
        </p:spPr>
        <p:txBody>
          <a:bodyPr/>
          <a:lstStyle/>
          <a:p>
            <a:pPr marL="171450" indent="-171450">
              <a:buFontTx/>
              <a:buChar char="•"/>
            </a:pPr>
            <a:r>
              <a:rPr lang="en-US" smtClean="0"/>
              <a:t>It is important for students to know that these skills can be developed and enhanced through training and practice, just like other skills. </a:t>
            </a:r>
          </a:p>
        </p:txBody>
      </p:sp>
      <p:sp>
        <p:nvSpPr>
          <p:cNvPr id="4" name="Slide Number Placeholder 3"/>
          <p:cNvSpPr>
            <a:spLocks noGrp="1"/>
          </p:cNvSpPr>
          <p:nvPr>
            <p:ph type="sldNum" sz="quarter" idx="5"/>
          </p:nvPr>
        </p:nvSpPr>
        <p:spPr/>
        <p:txBody>
          <a:bodyPr/>
          <a:lstStyle/>
          <a:p>
            <a:pPr>
              <a:defRPr/>
            </a:pPr>
            <a:fld id="{B107A7FA-40AE-4457-BC8A-A52F13A949AC}" type="slidenum">
              <a:rPr lang="en-US" smtClean="0"/>
              <a:pPr>
                <a:defRPr/>
              </a:pPr>
              <a:t>10</a:t>
            </a:fld>
            <a:endParaRPr lang="en-US" dirty="0"/>
          </a:p>
        </p:txBody>
      </p:sp>
    </p:spTree>
    <p:extLst>
      <p:ext uri="{BB962C8B-B14F-4D97-AF65-F5344CB8AC3E}">
        <p14:creationId xmlns:p14="http://schemas.microsoft.com/office/powerpoint/2010/main" val="2217212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p:cNvSpPr>
            <a:spLocks noGrp="1" noRot="1" noChangeAspect="1"/>
          </p:cNvSpPr>
          <p:nvPr>
            <p:ph type="sldImg"/>
          </p:nvPr>
        </p:nvSpPr>
        <p:spPr>
          <a:ln/>
        </p:spPr>
      </p:sp>
      <p:sp>
        <p:nvSpPr>
          <p:cNvPr id="28674" name="Notes Placeholder 2"/>
          <p:cNvSpPr>
            <a:spLocks noGrp="1"/>
          </p:cNvSpPr>
          <p:nvPr>
            <p:ph type="body" idx="1"/>
          </p:nvPr>
        </p:nvSpPr>
        <p:spPr>
          <a:noFill/>
          <a:ln/>
        </p:spPr>
        <p:txBody>
          <a:bodyPr/>
          <a:lstStyle/>
          <a:p>
            <a:pPr marL="171450" indent="-171450">
              <a:buFontTx/>
              <a:buChar char="•"/>
            </a:pPr>
            <a:r>
              <a:rPr lang="en-US" dirty="0" smtClean="0"/>
              <a:t>Abstract thinking involves using models.  One or more models in every course topic and book chapter. </a:t>
            </a:r>
          </a:p>
        </p:txBody>
      </p:sp>
      <p:sp>
        <p:nvSpPr>
          <p:cNvPr id="4" name="Slide Number Placeholder 3"/>
          <p:cNvSpPr>
            <a:spLocks noGrp="1"/>
          </p:cNvSpPr>
          <p:nvPr>
            <p:ph type="sldNum" sz="quarter" idx="5"/>
          </p:nvPr>
        </p:nvSpPr>
        <p:spPr/>
        <p:txBody>
          <a:bodyPr/>
          <a:lstStyle/>
          <a:p>
            <a:pPr>
              <a:defRPr/>
            </a:pPr>
            <a:fld id="{4B5C1B99-DBAD-4851-A9E8-B5D7D9D8A60A}" type="slidenum">
              <a:rPr lang="en-US" smtClean="0"/>
              <a:pPr>
                <a:defRPr/>
              </a:pPr>
              <a:t>11</a:t>
            </a:fld>
            <a:endParaRPr lang="en-US" dirty="0"/>
          </a:p>
        </p:txBody>
      </p:sp>
    </p:spTree>
    <p:extLst>
      <p:ext uri="{BB962C8B-B14F-4D97-AF65-F5344CB8AC3E}">
        <p14:creationId xmlns:p14="http://schemas.microsoft.com/office/powerpoint/2010/main" val="24350643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3 Slide">
    <p:spTree>
      <p:nvGrpSpPr>
        <p:cNvPr id="1" name=""/>
        <p:cNvGrpSpPr/>
        <p:nvPr/>
      </p:nvGrpSpPr>
      <p:grpSpPr>
        <a:xfrm>
          <a:off x="0" y="0"/>
          <a:ext cx="0" cy="0"/>
          <a:chOff x="0" y="0"/>
          <a:chExt cx="0" cy="0"/>
        </a:xfrm>
      </p:grpSpPr>
      <p:sp>
        <p:nvSpPr>
          <p:cNvPr id="13" name="Rectangle 3"/>
          <p:cNvSpPr>
            <a:spLocks noGrp="1" noChangeArrowheads="1"/>
          </p:cNvSpPr>
          <p:nvPr>
            <p:ph type="subTitle" idx="1"/>
          </p:nvPr>
        </p:nvSpPr>
        <p:spPr>
          <a:xfrm>
            <a:off x="1371600" y="3886200"/>
            <a:ext cx="6553200" cy="1219200"/>
          </a:xfrm>
          <a:solidFill>
            <a:schemeClr val="bg2">
              <a:lumMod val="90000"/>
            </a:schemeClr>
          </a:solidFill>
          <a:ln w="25400">
            <a:solidFill>
              <a:schemeClr val="accent1"/>
            </a:solidFill>
          </a:ln>
        </p:spPr>
        <p:txBody>
          <a:bodyPr anchor="ctr"/>
          <a:lstStyle>
            <a:lvl1pPr marL="0" marR="0" indent="0" algn="ctr" defTabSz="914400" rtl="0" eaLnBrk="1" fontAlgn="base" latinLnBrk="0" hangingPunct="1">
              <a:lnSpc>
                <a:spcPct val="100000"/>
              </a:lnSpc>
              <a:spcBef>
                <a:spcPct val="20000"/>
              </a:spcBef>
              <a:spcAft>
                <a:spcPct val="0"/>
              </a:spcAft>
              <a:buClr>
                <a:schemeClr val="accent1"/>
              </a:buClr>
              <a:buSzPct val="65000"/>
              <a:buFont typeface="Arial" pitchFamily="34" charset="0"/>
              <a:buNone/>
              <a:tabLst/>
              <a:defRPr sz="3600">
                <a:solidFill>
                  <a:schemeClr val="tx1"/>
                </a:solidFill>
                <a:latin typeface="Arial" pitchFamily="34" charset="0"/>
                <a:ea typeface="Verdana" pitchFamily="34" charset="0"/>
                <a:cs typeface="Arial" pitchFamily="34" charset="0"/>
              </a:defRPr>
            </a:lvl1pPr>
          </a:lstStyle>
          <a:p>
            <a:r>
              <a:rPr lang="en-US" smtClean="0"/>
              <a:t>Click to edit Master subtitle style</a:t>
            </a:r>
            <a:endParaRPr lang="en-US" dirty="0" smtClean="0"/>
          </a:p>
        </p:txBody>
      </p:sp>
      <p:sp>
        <p:nvSpPr>
          <p:cNvPr id="10" name="Title 9"/>
          <p:cNvSpPr>
            <a:spLocks noGrp="1"/>
          </p:cNvSpPr>
          <p:nvPr>
            <p:ph type="title"/>
          </p:nvPr>
        </p:nvSpPr>
        <p:spPr>
          <a:xfrm>
            <a:off x="2819400" y="1524000"/>
            <a:ext cx="3581400" cy="1905000"/>
          </a:xfrm>
          <a:solidFill>
            <a:schemeClr val="bg1"/>
          </a:solidFill>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a:lstStyle>
            <a:lvl1pPr algn="ctr" rtl="0" eaLnBrk="0" fontAlgn="base" hangingPunct="0">
              <a:spcBef>
                <a:spcPct val="0"/>
              </a:spcBef>
              <a:spcAft>
                <a:spcPct val="0"/>
              </a:spcAft>
              <a:defRPr lang="en-US" sz="4000" b="0" kern="1200" dirty="0">
                <a:solidFill>
                  <a:schemeClr val="tx1"/>
                </a:solidFill>
                <a:latin typeface="Arial" pitchFamily="34" charset="0"/>
                <a:ea typeface="Verdana" pitchFamily="34" charset="0"/>
                <a:cs typeface="Arial" pitchFamily="34" charset="0"/>
              </a:defRPr>
            </a:lvl1pPr>
          </a:lstStyle>
          <a:p>
            <a:r>
              <a:rPr lang="en-US" smtClean="0"/>
              <a:t>Click to edit Master title style</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4" name="TextBox 2"/>
          <p:cNvSpPr txBox="1"/>
          <p:nvPr/>
        </p:nvSpPr>
        <p:spPr>
          <a:xfrm>
            <a:off x="7620000" y="6248400"/>
            <a:ext cx="914400" cy="304800"/>
          </a:xfrm>
          <a:prstGeom prst="rect">
            <a:avLst/>
          </a:prstGeom>
          <a:noFill/>
        </p:spPr>
        <p:txBody>
          <a:bodyPr>
            <a:spAutoFit/>
          </a:bodyPr>
          <a:lstStyle/>
          <a:p>
            <a:pPr>
              <a:defRPr/>
            </a:pPr>
            <a:r>
              <a:rPr lang="en-US" sz="1400" dirty="0"/>
              <a:t>1-</a:t>
            </a:r>
            <a:fld id="{EAE1B468-18DF-4C7C-99A5-25B6E43FC413}" type="slidenum">
              <a:rPr lang="en-US" sz="1400"/>
              <a:pPr>
                <a:defRPr/>
              </a:pPr>
              <a:t>‹#›</a:t>
            </a:fld>
            <a:endParaRPr lang="en-US" sz="1400" dirty="0"/>
          </a:p>
        </p:txBody>
      </p:sp>
      <p:sp>
        <p:nvSpPr>
          <p:cNvPr id="2" name="Title 1"/>
          <p:cNvSpPr>
            <a:spLocks noGrp="1"/>
          </p:cNvSpPr>
          <p:nvPr>
            <p:ph type="title"/>
          </p:nvPr>
        </p:nvSpPr>
        <p:spPr>
          <a:xfrm>
            <a:off x="822960" y="365759"/>
            <a:ext cx="7520940" cy="1005841"/>
          </a:xfrm>
          <a:solidFill>
            <a:schemeClr val="accent2">
              <a:lumMod val="90000"/>
            </a:schemeClr>
          </a:solidFill>
        </p:spPr>
        <p:txBody>
          <a:bodyPr/>
          <a:lstStyle>
            <a:lvl1pPr>
              <a:defRPr sz="3200" cap="none">
                <a:latin typeface="Arial" pitchFamily="34" charset="0"/>
                <a:cs typeface="Arial" pitchFamily="34" charset="0"/>
              </a:defRPr>
            </a:lvl1pPr>
          </a:lstStyle>
          <a:p>
            <a:r>
              <a:rPr lang="en-US" dirty="0" smtClean="0"/>
              <a:t>Click to edit Master title style</a:t>
            </a:r>
            <a:endParaRPr lang="en-US" dirty="0"/>
          </a:p>
        </p:txBody>
      </p:sp>
      <p:sp>
        <p:nvSpPr>
          <p:cNvPr id="5" name="Text Placeholder 2"/>
          <p:cNvSpPr>
            <a:spLocks noGrp="1"/>
          </p:cNvSpPr>
          <p:nvPr>
            <p:ph idx="1"/>
          </p:nvPr>
        </p:nvSpPr>
        <p:spPr bwMode="auto">
          <a:xfrm>
            <a:off x="822325" y="1524000"/>
            <a:ext cx="7521575" cy="3429000"/>
          </a:xfrm>
          <a:prstGeom prst="rect">
            <a:avLst/>
          </a:prstGeom>
          <a:solidFill>
            <a:srgbClr val="FFFFFF"/>
          </a:solidFill>
          <a:ln>
            <a:noFill/>
          </a:ln>
          <a:extLst/>
        </p:spPr>
        <p:txBody>
          <a:bodyPr/>
          <a:lstStyle>
            <a:lvl1pPr marL="234950" indent="-234950">
              <a:buFont typeface="Arial" pitchFamily="34" charset="0"/>
              <a:buChar char="•"/>
              <a:defRPr/>
            </a:lvl1pPr>
            <a:lvl2pPr marL="234950" indent="-234950">
              <a:buClr>
                <a:srgbClr val="000A1E"/>
              </a:buClr>
              <a:buFont typeface="Arial" pitchFamily="34" charset="0"/>
              <a:buChar char="•"/>
              <a:defRPr/>
            </a:lvl2pPr>
            <a:lvl3pPr marL="568325" indent="-330200">
              <a:buClr>
                <a:srgbClr val="000A1E"/>
              </a:buClr>
              <a:buFont typeface="Helvetica" pitchFamily="34" charset="0"/>
              <a:buChar char="–"/>
              <a:defRPr/>
            </a:lvl3pPr>
            <a:lvl4pPr marL="1025525" indent="-401638">
              <a:buClr>
                <a:srgbClr val="000A1E"/>
              </a:buClr>
              <a:buFont typeface="Wingdings" pitchFamily="2" charset="2"/>
              <a:buChar char="Ø"/>
              <a:defRPr/>
            </a:lvl4pPr>
            <a:lvl5pPr marL="1316038" indent="-290513">
              <a:buClr>
                <a:srgbClr val="000A1E"/>
              </a:buClr>
              <a:buFont typeface="Courier New" pitchFamily="49" charset="0"/>
              <a:buChar char="o"/>
              <a:defRPr/>
            </a:lvl5pPr>
          </a:lstStyle>
          <a:p>
            <a:pPr lvl="0"/>
            <a:r>
              <a:rPr lang="en-US" smtClean="0"/>
              <a:t>Click to edit Master text styles</a:t>
            </a:r>
          </a:p>
          <a:p>
            <a:pPr lvl="2"/>
            <a:r>
              <a:rPr lang="en-US" smtClean="0"/>
              <a:t>Second level</a:t>
            </a:r>
          </a:p>
          <a:p>
            <a:pPr lvl="3"/>
            <a:r>
              <a:rPr lang="en-US" smtClean="0"/>
              <a:t>Third level</a:t>
            </a:r>
          </a:p>
          <a:p>
            <a:pPr lvl="4"/>
            <a:r>
              <a:rPr lang="en-US" smtClean="0"/>
              <a:t>Fourth level</a:t>
            </a:r>
          </a:p>
          <a:p>
            <a:pPr lvl="0"/>
            <a:endParaRPr lang="en-US" dirty="0" smtClean="0"/>
          </a:p>
        </p:txBody>
      </p:sp>
      <p:sp>
        <p:nvSpPr>
          <p:cNvPr id="6" name="Footer Placeholder 4"/>
          <p:cNvSpPr>
            <a:spLocks noGrp="1"/>
          </p:cNvSpPr>
          <p:nvPr>
            <p:ph type="ftr" sz="quarter" idx="10"/>
          </p:nvPr>
        </p:nvSpPr>
        <p:spPr/>
        <p:txBody>
          <a:bodyPr/>
          <a:lstStyle>
            <a:lvl1pPr>
              <a:defRPr/>
            </a:lvl1pPr>
          </a:lstStyle>
          <a:p>
            <a:pPr>
              <a:defRPr/>
            </a:pPr>
            <a:r>
              <a:rPr lang="en-US"/>
              <a:t>Copyright © 2014 Pearson Education, Inc. Publishing As Prentice Hall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TextBox 3"/>
          <p:cNvSpPr txBox="1"/>
          <p:nvPr/>
        </p:nvSpPr>
        <p:spPr>
          <a:xfrm>
            <a:off x="7620000" y="6248400"/>
            <a:ext cx="914400" cy="304800"/>
          </a:xfrm>
          <a:prstGeom prst="rect">
            <a:avLst/>
          </a:prstGeom>
          <a:noFill/>
        </p:spPr>
        <p:txBody>
          <a:bodyPr>
            <a:spAutoFit/>
          </a:bodyPr>
          <a:lstStyle/>
          <a:p>
            <a:pPr>
              <a:defRPr/>
            </a:pPr>
            <a:r>
              <a:rPr lang="en-US" sz="1400" dirty="0"/>
              <a:t>1-</a:t>
            </a:r>
            <a:fld id="{B103F3AF-FA40-4620-8749-3E203056A68E}" type="slidenum">
              <a:rPr lang="en-US" sz="1400"/>
              <a:pPr>
                <a:defRPr/>
              </a:pPr>
              <a:t>‹#›</a:t>
            </a:fld>
            <a:endParaRPr lang="en-US" sz="1400" dirty="0"/>
          </a:p>
        </p:txBody>
      </p:sp>
      <p:sp>
        <p:nvSpPr>
          <p:cNvPr id="2" name="Title 1"/>
          <p:cNvSpPr>
            <a:spLocks noGrp="1"/>
          </p:cNvSpPr>
          <p:nvPr>
            <p:ph type="title"/>
          </p:nvPr>
        </p:nvSpPr>
        <p:spPr>
          <a:xfrm>
            <a:off x="822325" y="365125"/>
            <a:ext cx="7521575" cy="1082675"/>
          </a:xfrm>
          <a:solidFill>
            <a:schemeClr val="accent2">
              <a:lumMod val="90000"/>
            </a:schemeClr>
          </a:solidFill>
        </p:spPr>
        <p:txBody>
          <a:bodyPr/>
          <a:lstStyle>
            <a:lvl1pPr>
              <a:defRPr sz="3200" cap="none">
                <a:latin typeface="Arial" pitchFamily="34" charset="0"/>
                <a:cs typeface="Arial" pitchFamily="34" charset="0"/>
              </a:defRPr>
            </a:lvl1pPr>
          </a:lstStyle>
          <a:p>
            <a:r>
              <a:rPr lang="en-US" dirty="0" smtClean="0"/>
              <a:t>Click to edit Master title style</a:t>
            </a:r>
            <a:endParaRPr lang="en-US" dirty="0"/>
          </a:p>
        </p:txBody>
      </p:sp>
      <p:sp>
        <p:nvSpPr>
          <p:cNvPr id="4" name="Footer Placeholder 4"/>
          <p:cNvSpPr>
            <a:spLocks noGrp="1"/>
          </p:cNvSpPr>
          <p:nvPr>
            <p:ph type="ftr" sz="quarter" idx="10"/>
          </p:nvPr>
        </p:nvSpPr>
        <p:spPr/>
        <p:txBody>
          <a:bodyPr/>
          <a:lstStyle>
            <a:lvl1pPr>
              <a:defRPr/>
            </a:lvl1pPr>
          </a:lstStyle>
          <a:p>
            <a:pPr>
              <a:defRPr/>
            </a:pPr>
            <a:r>
              <a:rPr lang="en-US"/>
              <a:t>Copyright © 2014 Pearson Education, Inc. Publishing As Prentice Hall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cSld name="Title and Contentch1">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Freeform 6"/>
          <p:cNvSpPr/>
          <p:nvPr/>
        </p:nvSpPr>
        <p:spPr>
          <a:xfrm>
            <a:off x="-3175" y="5051425"/>
            <a:ext cx="3575050" cy="1806575"/>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8" name="Freeform 7"/>
          <p:cNvSpPr/>
          <p:nvPr/>
        </p:nvSpPr>
        <p:spPr>
          <a:xfrm>
            <a:off x="-1588" y="5051425"/>
            <a:ext cx="9145588" cy="180657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028" name="Title Placeholder 1"/>
          <p:cNvSpPr>
            <a:spLocks noGrp="1"/>
          </p:cNvSpPr>
          <p:nvPr>
            <p:ph type="title"/>
          </p:nvPr>
        </p:nvSpPr>
        <p:spPr bwMode="auto">
          <a:xfrm>
            <a:off x="822325" y="365125"/>
            <a:ext cx="7521575" cy="930275"/>
          </a:xfrm>
          <a:prstGeom prst="rect">
            <a:avLst/>
          </a:prstGeom>
          <a:solidFill>
            <a:schemeClr val="accent2">
              <a:lumMod val="90000"/>
            </a:schemeClr>
          </a:solidFill>
          <a:ln>
            <a:noFill/>
          </a:ln>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029" name="Text Placeholder 2"/>
          <p:cNvSpPr>
            <a:spLocks noGrp="1"/>
          </p:cNvSpPr>
          <p:nvPr>
            <p:ph type="body" idx="1"/>
          </p:nvPr>
        </p:nvSpPr>
        <p:spPr bwMode="auto">
          <a:xfrm>
            <a:off x="822325" y="1447800"/>
            <a:ext cx="7521575" cy="350520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3"/>
            <a:r>
              <a:rPr lang="en-US" smtClean="0"/>
              <a:t>Third level</a:t>
            </a:r>
          </a:p>
          <a:p>
            <a:pPr lvl="4"/>
            <a:r>
              <a:rPr lang="en-US" smtClean="0"/>
              <a:t>Fourth level</a:t>
            </a:r>
          </a:p>
        </p:txBody>
      </p:sp>
      <p:sp>
        <p:nvSpPr>
          <p:cNvPr id="5" name="Footer Placeholder 4"/>
          <p:cNvSpPr>
            <a:spLocks noGrp="1"/>
          </p:cNvSpPr>
          <p:nvPr>
            <p:ph type="ftr" sz="quarter" idx="3"/>
          </p:nvPr>
        </p:nvSpPr>
        <p:spPr>
          <a:xfrm>
            <a:off x="762000" y="6248400"/>
            <a:ext cx="6324600" cy="304800"/>
          </a:xfrm>
          <a:prstGeom prst="rect">
            <a:avLst/>
          </a:prstGeom>
        </p:spPr>
        <p:txBody>
          <a:bodyPr vert="horz" lIns="91440" tIns="45720" rIns="91440" bIns="45720" rtlCol="0" anchor="ctr"/>
          <a:lstStyle>
            <a:lvl1pPr algn="ctr">
              <a:defRPr sz="1000" cap="none" spc="200" baseline="0">
                <a:solidFill>
                  <a:schemeClr val="tx1"/>
                </a:solidFill>
                <a:latin typeface="Helvetica" pitchFamily="34" charset="0"/>
                <a:cs typeface="Arial" charset="0"/>
              </a:defRPr>
            </a:lvl1pPr>
          </a:lstStyle>
          <a:p>
            <a:pPr>
              <a:defRPr/>
            </a:pPr>
            <a:r>
              <a:rPr lang="en-US"/>
              <a:t>Copyright © 2014 Pearson Education, Inc. Publishing As Prentice Hall</a:t>
            </a:r>
          </a:p>
        </p:txBody>
      </p:sp>
    </p:spTree>
  </p:cSld>
  <p:clrMap bg1="lt1" tx1="dk1" bg2="lt2" tx2="dk2" accent1="accent1" accent2="accent2" accent3="accent3" accent4="accent4" accent5="accent5" accent6="accent6" hlink="hlink" folHlink="folHlink"/>
  <p:sldLayoutIdLst>
    <p:sldLayoutId id="2147489273" r:id="rId1"/>
    <p:sldLayoutId id="2147489274" r:id="rId2"/>
    <p:sldLayoutId id="2147489275" r:id="rId3"/>
    <p:sldLayoutId id="2147489276" r:id="rId4"/>
    <p:sldLayoutId id="2147489277" r:id="rId5"/>
  </p:sldLayoutIdLst>
  <p:timing>
    <p:tnLst>
      <p:par>
        <p:cTn id="1" dur="indefinite" restart="never" nodeType="tmRoot"/>
      </p:par>
    </p:tnLst>
  </p:timing>
  <p:hf sldNum="0" hdr="0" dt="0"/>
  <p:txStyles>
    <p:titleStyle>
      <a:lvl1pPr algn="l" rtl="0" eaLnBrk="0" fontAlgn="base" hangingPunct="0">
        <a:spcBef>
          <a:spcPct val="0"/>
        </a:spcBef>
        <a:spcAft>
          <a:spcPct val="0"/>
        </a:spcAft>
        <a:defRPr sz="3200" kern="1200">
          <a:solidFill>
            <a:schemeClr val="tx1"/>
          </a:solidFill>
          <a:latin typeface="Arial" pitchFamily="34" charset="0"/>
          <a:ea typeface="+mj-ea"/>
          <a:cs typeface="Arial" pitchFamily="34" charset="0"/>
        </a:defRPr>
      </a:lvl1pPr>
      <a:lvl2pPr algn="l" rtl="0" eaLnBrk="0" fontAlgn="base" hangingPunct="0">
        <a:spcBef>
          <a:spcPct val="0"/>
        </a:spcBef>
        <a:spcAft>
          <a:spcPct val="0"/>
        </a:spcAft>
        <a:defRPr sz="3200">
          <a:solidFill>
            <a:schemeClr val="tx1"/>
          </a:solidFill>
          <a:latin typeface="Arial" charset="0"/>
          <a:cs typeface="Arial" charset="0"/>
        </a:defRPr>
      </a:lvl2pPr>
      <a:lvl3pPr algn="l" rtl="0" eaLnBrk="0" fontAlgn="base" hangingPunct="0">
        <a:spcBef>
          <a:spcPct val="0"/>
        </a:spcBef>
        <a:spcAft>
          <a:spcPct val="0"/>
        </a:spcAft>
        <a:defRPr sz="3200">
          <a:solidFill>
            <a:schemeClr val="tx1"/>
          </a:solidFill>
          <a:latin typeface="Arial" charset="0"/>
          <a:cs typeface="Arial" charset="0"/>
        </a:defRPr>
      </a:lvl3pPr>
      <a:lvl4pPr algn="l" rtl="0" eaLnBrk="0" fontAlgn="base" hangingPunct="0">
        <a:spcBef>
          <a:spcPct val="0"/>
        </a:spcBef>
        <a:spcAft>
          <a:spcPct val="0"/>
        </a:spcAft>
        <a:defRPr sz="3200">
          <a:solidFill>
            <a:schemeClr val="tx1"/>
          </a:solidFill>
          <a:latin typeface="Arial" charset="0"/>
          <a:cs typeface="Arial" charset="0"/>
        </a:defRPr>
      </a:lvl4pPr>
      <a:lvl5pPr algn="l" rtl="0" eaLnBrk="0" fontAlgn="base" hangingPunct="0">
        <a:spcBef>
          <a:spcPct val="0"/>
        </a:spcBef>
        <a:spcAft>
          <a:spcPct val="0"/>
        </a:spcAft>
        <a:defRPr sz="3200">
          <a:solidFill>
            <a:schemeClr val="tx1"/>
          </a:solidFill>
          <a:latin typeface="Arial" charset="0"/>
          <a:cs typeface="Arial" charset="0"/>
        </a:defRPr>
      </a:lvl5pPr>
      <a:lvl6pPr marL="457200" algn="l" rtl="0" eaLnBrk="1" fontAlgn="base" hangingPunct="1">
        <a:spcBef>
          <a:spcPct val="0"/>
        </a:spcBef>
        <a:spcAft>
          <a:spcPct val="0"/>
        </a:spcAft>
        <a:defRPr sz="2800">
          <a:solidFill>
            <a:schemeClr val="tx1"/>
          </a:solidFill>
          <a:latin typeface="Franklin Gothic Medium" pitchFamily="34" charset="0"/>
        </a:defRPr>
      </a:lvl6pPr>
      <a:lvl7pPr marL="914400" algn="l" rtl="0" eaLnBrk="1" fontAlgn="base" hangingPunct="1">
        <a:spcBef>
          <a:spcPct val="0"/>
        </a:spcBef>
        <a:spcAft>
          <a:spcPct val="0"/>
        </a:spcAft>
        <a:defRPr sz="2800">
          <a:solidFill>
            <a:schemeClr val="tx1"/>
          </a:solidFill>
          <a:latin typeface="Franklin Gothic Medium" pitchFamily="34" charset="0"/>
        </a:defRPr>
      </a:lvl7pPr>
      <a:lvl8pPr marL="1371600" algn="l" rtl="0" eaLnBrk="1" fontAlgn="base" hangingPunct="1">
        <a:spcBef>
          <a:spcPct val="0"/>
        </a:spcBef>
        <a:spcAft>
          <a:spcPct val="0"/>
        </a:spcAft>
        <a:defRPr sz="2800">
          <a:solidFill>
            <a:schemeClr val="tx1"/>
          </a:solidFill>
          <a:latin typeface="Franklin Gothic Medium" pitchFamily="34" charset="0"/>
        </a:defRPr>
      </a:lvl8pPr>
      <a:lvl9pPr marL="1828800" algn="l" rtl="0" eaLnBrk="1" fontAlgn="base" hangingPunct="1">
        <a:spcBef>
          <a:spcPct val="0"/>
        </a:spcBef>
        <a:spcAft>
          <a:spcPct val="0"/>
        </a:spcAft>
        <a:defRPr sz="2800">
          <a:solidFill>
            <a:schemeClr val="tx1"/>
          </a:solidFill>
          <a:latin typeface="Franklin Gothic Medium" pitchFamily="34" charset="0"/>
        </a:defRPr>
      </a:lvl9pPr>
    </p:titleStyle>
    <p:bodyStyle>
      <a:lvl1pPr marL="234950" indent="-234950" algn="l" rtl="0" eaLnBrk="0" fontAlgn="base" hangingPunct="0">
        <a:spcBef>
          <a:spcPts val="800"/>
        </a:spcBef>
        <a:spcAft>
          <a:spcPct val="0"/>
        </a:spcAft>
        <a:buFont typeface="Arial" charset="0"/>
        <a:buChar char="•"/>
        <a:defRPr sz="2800" kern="1200">
          <a:solidFill>
            <a:schemeClr val="tx1"/>
          </a:solidFill>
          <a:latin typeface="Arial" pitchFamily="34" charset="0"/>
          <a:ea typeface="+mn-ea"/>
          <a:cs typeface="Arial" pitchFamily="34" charset="0"/>
        </a:defRPr>
      </a:lvl1pPr>
      <a:lvl2pPr marL="568325" indent="-333375" algn="l" rtl="0" eaLnBrk="0" fontAlgn="base" hangingPunct="0">
        <a:spcBef>
          <a:spcPts val="300"/>
        </a:spcBef>
        <a:spcAft>
          <a:spcPct val="0"/>
        </a:spcAft>
        <a:buClr>
          <a:srgbClr val="000A1E"/>
        </a:buClr>
        <a:buFont typeface="Arial" charset="0"/>
        <a:buChar char="–"/>
        <a:defRPr sz="2800" kern="1200">
          <a:solidFill>
            <a:schemeClr val="tx1"/>
          </a:solidFill>
          <a:latin typeface="Arial" pitchFamily="34" charset="0"/>
          <a:ea typeface="+mn-ea"/>
          <a:cs typeface="Arial" pitchFamily="34" charset="0"/>
        </a:defRPr>
      </a:lvl2pPr>
      <a:lvl3pPr marL="457200" indent="-219075" algn="l" rtl="0" eaLnBrk="0" fontAlgn="base" hangingPunct="0">
        <a:spcBef>
          <a:spcPts val="300"/>
        </a:spcBef>
        <a:spcAft>
          <a:spcPct val="0"/>
        </a:spcAft>
        <a:buClr>
          <a:srgbClr val="000A1E"/>
        </a:buClr>
        <a:buFont typeface="Arial" charset="0"/>
        <a:buChar char="–"/>
        <a:defRPr sz="2800" kern="1200">
          <a:solidFill>
            <a:schemeClr val="tx1"/>
          </a:solidFill>
          <a:latin typeface="Arial" pitchFamily="34" charset="0"/>
          <a:ea typeface="+mn-ea"/>
          <a:cs typeface="Arial" pitchFamily="34" charset="0"/>
        </a:defRPr>
      </a:lvl3pPr>
      <a:lvl4pPr marL="914400" indent="-336550" algn="l" rtl="0" eaLnBrk="0" fontAlgn="base" hangingPunct="0">
        <a:spcBef>
          <a:spcPts val="300"/>
        </a:spcBef>
        <a:spcAft>
          <a:spcPct val="0"/>
        </a:spcAft>
        <a:buClr>
          <a:srgbClr val="000A1E"/>
        </a:buClr>
        <a:buFont typeface="Wingdings" pitchFamily="2" charset="2"/>
        <a:buChar char="Ø"/>
        <a:defRPr sz="2800" kern="1200">
          <a:solidFill>
            <a:schemeClr val="tx1"/>
          </a:solidFill>
          <a:latin typeface="Arial" pitchFamily="34" charset="0"/>
          <a:ea typeface="+mn-ea"/>
          <a:cs typeface="Arial" pitchFamily="34" charset="0"/>
        </a:defRPr>
      </a:lvl4pPr>
      <a:lvl5pPr marL="1260475" indent="-290513" algn="l" rtl="0" eaLnBrk="0" fontAlgn="base" hangingPunct="0">
        <a:spcBef>
          <a:spcPts val="300"/>
        </a:spcBef>
        <a:spcAft>
          <a:spcPct val="0"/>
        </a:spcAft>
        <a:buClr>
          <a:srgbClr val="000A1E"/>
        </a:buClr>
        <a:buFont typeface="Courier New" pitchFamily="49" charset="0"/>
        <a:buChar char="o"/>
        <a:defRPr sz="2800" kern="1200">
          <a:solidFill>
            <a:schemeClr val="tx1"/>
          </a:solidFill>
          <a:latin typeface="Arial" pitchFamily="34" charset="0"/>
          <a:ea typeface="+mn-ea"/>
          <a:cs typeface="Arial" pitchFamily="34" charset="0"/>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ystems-thinking.org/stada/stada.htm"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nsdc.org/standards/collaborationskills.cfm"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8" Type="http://schemas.openxmlformats.org/officeDocument/2006/relationships/hyperlink" Target="http://www.goodgenes.com/" TargetMode="External"/><Relationship Id="rId13" Type="http://schemas.openxmlformats.org/officeDocument/2006/relationships/hyperlink" Target="http://singlefirefighters.com/" TargetMode="External"/><Relationship Id="rId3" Type="http://schemas.openxmlformats.org/officeDocument/2006/relationships/hyperlink" Target="http://eharmony.com/" TargetMode="External"/><Relationship Id="rId7" Type="http://schemas.openxmlformats.org/officeDocument/2006/relationships/hyperlink" Target="http://liberalhearts.com/" TargetMode="External"/><Relationship Id="rId12" Type="http://schemas.openxmlformats.org/officeDocument/2006/relationships/hyperlink" Target="http://cowboycowgirl.com/" TargetMode="External"/><Relationship Id="rId2" Type="http://schemas.openxmlformats.org/officeDocument/2006/relationships/hyperlink" Target="http://chemistry.com/" TargetMode="External"/><Relationship Id="rId1" Type="http://schemas.openxmlformats.org/officeDocument/2006/relationships/slideLayout" Target="../slideLayouts/slideLayout3.xml"/><Relationship Id="rId6" Type="http://schemas.openxmlformats.org/officeDocument/2006/relationships/hyperlink" Target="http://www.conservativedates.com/" TargetMode="External"/><Relationship Id="rId11" Type="http://schemas.openxmlformats.org/officeDocument/2006/relationships/hyperlink" Target="http://equestriancupid.com/" TargetMode="External"/><Relationship Id="rId5" Type="http://schemas.openxmlformats.org/officeDocument/2006/relationships/hyperlink" Target="http://www.pof.com/" TargetMode="External"/><Relationship Id="rId10" Type="http://schemas.openxmlformats.org/officeDocument/2006/relationships/hyperlink" Target="http://golfmates.com/" TargetMode="External"/><Relationship Id="rId4" Type="http://schemas.openxmlformats.org/officeDocument/2006/relationships/hyperlink" Target="http://perfectmatch.com/" TargetMode="External"/><Relationship Id="rId9" Type="http://schemas.openxmlformats.org/officeDocument/2006/relationships/hyperlink" Target="http://www.millionairematch.com/" TargetMode="External"/><Relationship Id="rId14" Type="http://schemas.openxmlformats.org/officeDocument/2006/relationships/hyperlink" Target="http://asexualpals.com/" TargetMode="Externa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en.wikipedia.org/wiki/Information_technology" TargetMode="External"/><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en.wikipedia.org/wiki/Strong_password"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www.thefreedictionary.com/do-si-do"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Grp="1" noChangeArrowheads="1"/>
          </p:cNvSpPr>
          <p:nvPr>
            <p:ph type="subTitle" idx="1"/>
          </p:nvPr>
        </p:nvSpPr>
        <p:spPr/>
        <p:txBody>
          <a:bodyPr/>
          <a:lstStyle/>
          <a:p>
            <a:pPr>
              <a:buFont typeface="Arial" charset="0"/>
              <a:buNone/>
              <a:defRPr/>
            </a:pPr>
            <a:r>
              <a:rPr lang="en-US" sz="4400" dirty="0" smtClean="0"/>
              <a:t>The Importance of MIS</a:t>
            </a:r>
          </a:p>
        </p:txBody>
      </p:sp>
      <p:sp>
        <p:nvSpPr>
          <p:cNvPr id="3" name="Title 2"/>
          <p:cNvSpPr>
            <a:spLocks noGrp="1"/>
          </p:cNvSpPr>
          <p:nvPr>
            <p:ph type="title"/>
          </p:nvPr>
        </p:nvSpPr>
        <p:spPr/>
        <p:txBody>
          <a:bodyPr/>
          <a:lstStyle/>
          <a:p>
            <a:pPr>
              <a:defRPr/>
            </a:pPr>
            <a:r>
              <a:rPr sz="4800">
                <a:solidFill>
                  <a:srgbClr val="000A1E"/>
                </a:solidFill>
              </a:rPr>
              <a:t>Chapter </a:t>
            </a:r>
            <a:r>
              <a:rPr sz="4800" smtClean="0">
                <a:solidFill>
                  <a:srgbClr val="000A1E"/>
                </a:solidFill>
              </a:rPr>
              <a:t>1</a:t>
            </a:r>
            <a:endParaRPr sz="480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2"/>
          <p:cNvSpPr>
            <a:spLocks noGrp="1"/>
          </p:cNvSpPr>
          <p:nvPr>
            <p:ph type="title"/>
          </p:nvPr>
        </p:nvSpPr>
        <p:spPr/>
        <p:txBody>
          <a:bodyPr/>
          <a:lstStyle/>
          <a:p>
            <a:pPr eaLnBrk="1" hangingPunct="1"/>
            <a:r>
              <a:rPr lang="en-US" smtClean="0">
                <a:latin typeface="Arial" charset="0"/>
                <a:cs typeface="Arial" charset="0"/>
              </a:rPr>
              <a:t>Why Jennifer Lost Her Job</a:t>
            </a:r>
          </a:p>
        </p:txBody>
      </p:sp>
      <p:sp>
        <p:nvSpPr>
          <p:cNvPr id="2" name="Footer Placeholder 1"/>
          <p:cNvSpPr>
            <a:spLocks noGrp="1"/>
          </p:cNvSpPr>
          <p:nvPr>
            <p:ph type="ftr" sz="quarter" idx="10"/>
          </p:nvPr>
        </p:nvSpPr>
        <p:spPr/>
        <p:txBody>
          <a:bodyPr/>
          <a:lstStyle/>
          <a:p>
            <a:pPr>
              <a:defRPr/>
            </a:pPr>
            <a:r>
              <a:rPr lang="en-US"/>
              <a:t>Copyright © 2014 Pearson Education, Inc. Publishing As Prentice Hall</a:t>
            </a:r>
          </a:p>
        </p:txBody>
      </p:sp>
      <p:pic>
        <p:nvPicPr>
          <p:cNvPr id="25603" name="Picture 2"/>
          <p:cNvPicPr>
            <a:picLocks noChangeAspect="1" noChangeArrowheads="1"/>
          </p:cNvPicPr>
          <p:nvPr/>
        </p:nvPicPr>
        <p:blipFill>
          <a:blip r:embed="rId3" cstate="print"/>
          <a:srcRect/>
          <a:stretch>
            <a:fillRect/>
          </a:stretch>
        </p:blipFill>
        <p:spPr bwMode="auto">
          <a:xfrm>
            <a:off x="838200" y="1606550"/>
            <a:ext cx="7627938" cy="38814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649" name="Group 7"/>
          <p:cNvGrpSpPr>
            <a:grpSpLocks/>
          </p:cNvGrpSpPr>
          <p:nvPr/>
        </p:nvGrpSpPr>
        <p:grpSpPr bwMode="auto">
          <a:xfrm>
            <a:off x="684213" y="2106613"/>
            <a:ext cx="7696200" cy="4060825"/>
            <a:chOff x="533400" y="1600200"/>
            <a:chExt cx="8001000" cy="4525963"/>
          </a:xfrm>
        </p:grpSpPr>
        <p:sp>
          <p:nvSpPr>
            <p:cNvPr id="27653" name="Rectangle 8"/>
            <p:cNvSpPr>
              <a:spLocks noChangeArrowheads="1"/>
            </p:cNvSpPr>
            <p:nvPr/>
          </p:nvSpPr>
          <p:spPr bwMode="auto">
            <a:xfrm>
              <a:off x="533400" y="1600200"/>
              <a:ext cx="8001000" cy="4525963"/>
            </a:xfrm>
            <a:prstGeom prst="rect">
              <a:avLst/>
            </a:prstGeom>
            <a:noFill/>
            <a:ln w="9525">
              <a:noFill/>
              <a:miter lim="800000"/>
              <a:headEnd/>
              <a:tailEnd/>
            </a:ln>
          </p:spPr>
          <p:txBody>
            <a:bodyPr/>
            <a:lstStyle/>
            <a:p>
              <a:endParaRPr lang="en-US">
                <a:latin typeface="Franklin Gothic Medium" pitchFamily="34" charset="0"/>
              </a:endParaRPr>
            </a:p>
          </p:txBody>
        </p:sp>
        <p:sp>
          <p:nvSpPr>
            <p:cNvPr id="13" name="Freeform 12"/>
            <p:cNvSpPr/>
            <p:nvPr/>
          </p:nvSpPr>
          <p:spPr>
            <a:xfrm rot="2142401">
              <a:off x="3713079" y="4309107"/>
              <a:ext cx="1641640" cy="66269"/>
            </a:xfrm>
            <a:custGeom>
              <a:avLst/>
              <a:gdLst>
                <a:gd name="connsiteX0" fmla="*/ 0 w 1641640"/>
                <a:gd name="connsiteY0" fmla="*/ 33134 h 66269"/>
                <a:gd name="connsiteX1" fmla="*/ 1641640 w 1641640"/>
                <a:gd name="connsiteY1" fmla="*/ 33134 h 66269"/>
              </a:gdLst>
              <a:ahLst/>
              <a:cxnLst>
                <a:cxn ang="0">
                  <a:pos x="connsiteX0" y="connsiteY0"/>
                </a:cxn>
                <a:cxn ang="0">
                  <a:pos x="connsiteX1" y="connsiteY1"/>
                </a:cxn>
              </a:cxnLst>
              <a:rect l="l" t="t" r="r" b="b"/>
              <a:pathLst>
                <a:path w="1641640" h="66269">
                  <a:moveTo>
                    <a:pt x="0" y="33134"/>
                  </a:moveTo>
                  <a:lnTo>
                    <a:pt x="1641640" y="33134"/>
                  </a:lnTo>
                </a:path>
              </a:pathLst>
            </a:custGeom>
            <a:noFill/>
            <a:ln>
              <a:noFill/>
            </a:ln>
            <a:scene3d>
              <a:camera prst="orthographicFront"/>
              <a:lightRig rig="threePt" dir="t">
                <a:rot lat="0" lon="0" rev="7500000"/>
              </a:lightRig>
            </a:scene3d>
            <a:sp3d z="-40000" prstMaterial="matte"/>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lIns="792479" tIns="-7908" rIns="792478" bIns="-7906" spcCol="1270" anchor="ctr"/>
            <a:lstStyle/>
            <a:p>
              <a:pPr defTabSz="266700">
                <a:lnSpc>
                  <a:spcPct val="90000"/>
                </a:lnSpc>
                <a:spcAft>
                  <a:spcPct val="35000"/>
                </a:spcAft>
                <a:defRPr/>
              </a:pPr>
              <a:endParaRPr lang="en-US" sz="600" dirty="0">
                <a:solidFill>
                  <a:schemeClr val="tx1"/>
                </a:solidFill>
                <a:latin typeface="Franklin Gothic Medium" pitchFamily="34" charset="0"/>
              </a:endParaRPr>
            </a:p>
          </p:txBody>
        </p:sp>
      </p:grpSp>
      <p:sp>
        <p:nvSpPr>
          <p:cNvPr id="27651" name="Title 2"/>
          <p:cNvSpPr>
            <a:spLocks noGrp="1"/>
          </p:cNvSpPr>
          <p:nvPr>
            <p:ph type="title"/>
          </p:nvPr>
        </p:nvSpPr>
        <p:spPr>
          <a:xfrm>
            <a:off x="822325" y="365125"/>
            <a:ext cx="7521575" cy="1006475"/>
          </a:xfrm>
        </p:spPr>
        <p:txBody>
          <a:bodyPr/>
          <a:lstStyle/>
          <a:p>
            <a:pPr eaLnBrk="1" hangingPunct="1">
              <a:defRPr/>
            </a:pPr>
            <a:r>
              <a:rPr lang="en-US" dirty="0" smtClean="0">
                <a:solidFill>
                  <a:schemeClr val="accent3">
                    <a:lumMod val="10000"/>
                  </a:schemeClr>
                </a:solidFill>
                <a:cs typeface="Arial" charset="0"/>
              </a:rPr>
              <a:t>How Can Intro to MIS Help You Learn Non-Routine Skills?</a:t>
            </a:r>
          </a:p>
        </p:txBody>
      </p:sp>
      <p:sp>
        <p:nvSpPr>
          <p:cNvPr id="2" name="Footer Placeholder 1"/>
          <p:cNvSpPr>
            <a:spLocks noGrp="1"/>
          </p:cNvSpPr>
          <p:nvPr>
            <p:ph type="ftr" sz="quarter" idx="10"/>
          </p:nvPr>
        </p:nvSpPr>
        <p:spPr/>
        <p:txBody>
          <a:bodyPr/>
          <a:lstStyle/>
          <a:p>
            <a:pPr>
              <a:defRPr/>
            </a:pPr>
            <a:r>
              <a:rPr lang="en-US"/>
              <a:t>Copyright © 2014 Pearson Education, Inc. Publishing As Prentice Hall</a:t>
            </a:r>
          </a:p>
        </p:txBody>
      </p:sp>
      <p:sp>
        <p:nvSpPr>
          <p:cNvPr id="27652" name="Content Placeholder 3"/>
          <p:cNvSpPr>
            <a:spLocks noGrp="1"/>
          </p:cNvSpPr>
          <p:nvPr>
            <p:ph idx="1"/>
          </p:nvPr>
        </p:nvSpPr>
        <p:spPr/>
        <p:txBody>
          <a:bodyPr/>
          <a:lstStyle/>
          <a:p>
            <a:pPr eaLnBrk="1" hangingPunct="1">
              <a:buFont typeface="Arial" charset="0"/>
              <a:buChar char="•"/>
            </a:pPr>
            <a:r>
              <a:rPr lang="en-US" b="1" smtClean="0">
                <a:latin typeface="Arial" charset="0"/>
                <a:cs typeface="Arial" charset="0"/>
              </a:rPr>
              <a:t>Abstract Reason</a:t>
            </a:r>
          </a:p>
          <a:p>
            <a:pPr lvl="2" eaLnBrk="1" hangingPunct="1">
              <a:buClrTx/>
              <a:buFont typeface="Arial" charset="0"/>
              <a:buChar char="•"/>
            </a:pPr>
            <a:r>
              <a:rPr lang="en-US" smtClean="0">
                <a:latin typeface="Arial" charset="0"/>
                <a:cs typeface="Arial" charset="0"/>
              </a:rPr>
              <a:t>Chapter 1: Model of an information system</a:t>
            </a:r>
          </a:p>
          <a:p>
            <a:pPr lvl="2" eaLnBrk="1" hangingPunct="1">
              <a:buClrTx/>
              <a:buFont typeface="Arial" charset="0"/>
              <a:buChar char="•"/>
            </a:pPr>
            <a:r>
              <a:rPr lang="en-US" smtClean="0">
                <a:latin typeface="Arial" charset="0"/>
                <a:cs typeface="Arial" charset="0"/>
              </a:rPr>
              <a:t>Chapter 2: How to use IS model to assess scope of any new information system project</a:t>
            </a:r>
          </a:p>
          <a:p>
            <a:pPr lvl="2" eaLnBrk="1" hangingPunct="1">
              <a:buClrTx/>
              <a:buFont typeface="Arial" charset="0"/>
              <a:buChar char="•"/>
            </a:pPr>
            <a:r>
              <a:rPr lang="en-US" smtClean="0">
                <a:latin typeface="Arial" charset="0"/>
                <a:cs typeface="Arial" charset="0"/>
              </a:rPr>
              <a:t>Chapter 5: How to create data models</a:t>
            </a:r>
          </a:p>
          <a:p>
            <a:pPr lvl="2" eaLnBrk="1" hangingPunct="1">
              <a:buClrTx/>
              <a:buFont typeface="Arial" charset="0"/>
              <a:buChar char="•"/>
            </a:pPr>
            <a:r>
              <a:rPr lang="en-US" smtClean="0">
                <a:latin typeface="Arial" charset="0"/>
                <a:cs typeface="Arial" charset="0"/>
              </a:rPr>
              <a:t>Chapter 7: How to make process models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2"/>
          <p:cNvSpPr>
            <a:spLocks noGrp="1"/>
          </p:cNvSpPr>
          <p:nvPr>
            <p:ph type="title"/>
          </p:nvPr>
        </p:nvSpPr>
        <p:spPr>
          <a:xfrm>
            <a:off x="822325" y="365125"/>
            <a:ext cx="7521575" cy="1006475"/>
          </a:xfrm>
        </p:spPr>
        <p:txBody>
          <a:bodyPr/>
          <a:lstStyle/>
          <a:p>
            <a:pPr eaLnBrk="1" hangingPunct="1"/>
            <a:r>
              <a:rPr lang="en-US" smtClean="0">
                <a:latin typeface="Arial" charset="0"/>
                <a:cs typeface="Arial" charset="0"/>
              </a:rPr>
              <a:t>How Can Intro to MIS Help You Learn Non-Routine Skills? (cont’d)</a:t>
            </a:r>
          </a:p>
        </p:txBody>
      </p:sp>
      <p:sp>
        <p:nvSpPr>
          <p:cNvPr id="2" name="Footer Placeholder 1"/>
          <p:cNvSpPr>
            <a:spLocks noGrp="1"/>
          </p:cNvSpPr>
          <p:nvPr>
            <p:ph type="ftr" sz="quarter" idx="10"/>
          </p:nvPr>
        </p:nvSpPr>
        <p:spPr/>
        <p:txBody>
          <a:bodyPr/>
          <a:lstStyle/>
          <a:p>
            <a:pPr>
              <a:defRPr/>
            </a:pPr>
            <a:r>
              <a:rPr lang="en-US"/>
              <a:t>Copyright © 2014 Pearson Education, Inc. Publishing As Prentice Hall</a:t>
            </a:r>
          </a:p>
        </p:txBody>
      </p:sp>
      <p:sp>
        <p:nvSpPr>
          <p:cNvPr id="3" name="Content Placeholder 2"/>
          <p:cNvSpPr>
            <a:spLocks noGrp="1"/>
          </p:cNvSpPr>
          <p:nvPr>
            <p:ph idx="1"/>
          </p:nvPr>
        </p:nvSpPr>
        <p:spPr/>
        <p:txBody>
          <a:bodyPr>
            <a:normAutofit/>
          </a:bodyPr>
          <a:lstStyle/>
          <a:p>
            <a:pPr eaLnBrk="1" hangingPunct="1">
              <a:defRPr/>
            </a:pPr>
            <a:r>
              <a:rPr lang="en-US" b="1" dirty="0">
                <a:hlinkClick r:id="rId3"/>
              </a:rPr>
              <a:t>Systems </a:t>
            </a:r>
            <a:r>
              <a:rPr lang="en-US" b="1" dirty="0" smtClean="0">
                <a:hlinkClick r:id="rId3"/>
              </a:rPr>
              <a:t>Thinking</a:t>
            </a:r>
            <a:endParaRPr lang="en-US" b="1" dirty="0" smtClean="0"/>
          </a:p>
          <a:p>
            <a:pPr marL="457200" indent="-287338" eaLnBrk="1" hangingPunct="1">
              <a:defRPr/>
            </a:pPr>
            <a:r>
              <a:rPr lang="en-US" dirty="0"/>
              <a:t>Ability to model system components, connect inputs and outputs among components to reflect  structure and dynamics of system </a:t>
            </a:r>
            <a:r>
              <a:rPr lang="en-US" dirty="0" smtClean="0"/>
              <a:t>observed</a:t>
            </a:r>
          </a:p>
          <a:p>
            <a:pPr marL="457200" indent="-287338" eaLnBrk="1" hangingPunct="1">
              <a:defRPr/>
            </a:pPr>
            <a:r>
              <a:rPr lang="en-US" dirty="0" smtClean="0"/>
              <a:t>Every chapter, especially Ch. 2–7 and 10</a:t>
            </a:r>
            <a:endParaRPr lang="en-US" b="1" dirty="0"/>
          </a:p>
          <a:p>
            <a:pPr eaLnBrk="1" hangingPunct="1">
              <a:defRPr/>
            </a:pP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Title 2"/>
          <p:cNvSpPr>
            <a:spLocks noGrp="1"/>
          </p:cNvSpPr>
          <p:nvPr>
            <p:ph type="title"/>
          </p:nvPr>
        </p:nvSpPr>
        <p:spPr>
          <a:xfrm>
            <a:off x="822325" y="365125"/>
            <a:ext cx="7521575" cy="1006475"/>
          </a:xfrm>
        </p:spPr>
        <p:txBody>
          <a:bodyPr/>
          <a:lstStyle/>
          <a:p>
            <a:pPr eaLnBrk="1" hangingPunct="1">
              <a:defRPr/>
            </a:pPr>
            <a:r>
              <a:rPr lang="en-US" dirty="0" smtClean="0">
                <a:solidFill>
                  <a:schemeClr val="accent3">
                    <a:lumMod val="10000"/>
                  </a:schemeClr>
                </a:solidFill>
                <a:cs typeface="Arial" charset="0"/>
              </a:rPr>
              <a:t>How Can Intro to MIS Help You Learn Non-Routine Skills? (cont’d)</a:t>
            </a:r>
          </a:p>
        </p:txBody>
      </p:sp>
      <p:sp>
        <p:nvSpPr>
          <p:cNvPr id="2" name="Footer Placeholder 1"/>
          <p:cNvSpPr>
            <a:spLocks noGrp="1"/>
          </p:cNvSpPr>
          <p:nvPr>
            <p:ph type="ftr" sz="quarter" idx="10"/>
          </p:nvPr>
        </p:nvSpPr>
        <p:spPr/>
        <p:txBody>
          <a:bodyPr/>
          <a:lstStyle/>
          <a:p>
            <a:pPr>
              <a:defRPr/>
            </a:pPr>
            <a:r>
              <a:rPr lang="en-US"/>
              <a:t>Copyright © 2014 Pearson Education, Inc. Publishing As Prentice Hall</a:t>
            </a:r>
          </a:p>
        </p:txBody>
      </p:sp>
      <p:sp>
        <p:nvSpPr>
          <p:cNvPr id="3" name="Content Placeholder 2"/>
          <p:cNvSpPr>
            <a:spLocks noGrp="1"/>
          </p:cNvSpPr>
          <p:nvPr>
            <p:ph idx="1"/>
          </p:nvPr>
        </p:nvSpPr>
        <p:spPr/>
        <p:txBody>
          <a:bodyPr/>
          <a:lstStyle/>
          <a:p>
            <a:pPr eaLnBrk="1" hangingPunct="1">
              <a:defRPr/>
            </a:pPr>
            <a:r>
              <a:rPr lang="en-US" dirty="0">
                <a:hlinkClick r:id="rId3"/>
              </a:rPr>
              <a:t>Collaboration</a:t>
            </a:r>
            <a:endParaRPr lang="en-US" dirty="0"/>
          </a:p>
          <a:p>
            <a:pPr marL="457200" indent="-287338" eaLnBrk="1" hangingPunct="1">
              <a:defRPr/>
            </a:pPr>
            <a:r>
              <a:rPr lang="en-US" dirty="0"/>
              <a:t>Activity of two or more people working together to achieve a common goal, result, or work product  </a:t>
            </a:r>
          </a:p>
          <a:p>
            <a:pPr marL="457200" indent="-287338" eaLnBrk="1" hangingPunct="1">
              <a:defRPr/>
            </a:pPr>
            <a:r>
              <a:rPr lang="en-US" dirty="0"/>
              <a:t>Chapter Extensions 2A and 2B </a:t>
            </a:r>
            <a:r>
              <a:rPr lang="en-US" dirty="0" smtClean="0"/>
              <a:t>discuss collaboration </a:t>
            </a:r>
            <a:r>
              <a:rPr lang="en-US" dirty="0"/>
              <a:t>skills and </a:t>
            </a:r>
            <a:r>
              <a:rPr lang="en-US" dirty="0" smtClean="0"/>
              <a:t>illustrate </a:t>
            </a:r>
            <a:r>
              <a:rPr lang="en-US" dirty="0"/>
              <a:t>several sample collaboration information systems</a:t>
            </a:r>
          </a:p>
          <a:p>
            <a:pPr eaLnBrk="1" hangingPunct="1">
              <a:defRPr/>
            </a:pP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2"/>
          <p:cNvSpPr>
            <a:spLocks noGrp="1"/>
          </p:cNvSpPr>
          <p:nvPr>
            <p:ph type="title"/>
          </p:nvPr>
        </p:nvSpPr>
        <p:spPr>
          <a:xfrm>
            <a:off x="822325" y="365125"/>
            <a:ext cx="7521575" cy="1006475"/>
          </a:xfrm>
        </p:spPr>
        <p:txBody>
          <a:bodyPr/>
          <a:lstStyle/>
          <a:p>
            <a:pPr eaLnBrk="1" hangingPunct="1"/>
            <a:r>
              <a:rPr lang="en-US" smtClean="0">
                <a:latin typeface="Arial" charset="0"/>
                <a:cs typeface="Arial" charset="0"/>
              </a:rPr>
              <a:t>How Can Intro to MIS Help You Learn Non-Routine Skills? (cont’d)</a:t>
            </a:r>
          </a:p>
        </p:txBody>
      </p:sp>
      <p:sp>
        <p:nvSpPr>
          <p:cNvPr id="2" name="Footer Placeholder 1"/>
          <p:cNvSpPr>
            <a:spLocks noGrp="1"/>
          </p:cNvSpPr>
          <p:nvPr>
            <p:ph type="ftr" sz="quarter" idx="10"/>
          </p:nvPr>
        </p:nvSpPr>
        <p:spPr/>
        <p:txBody>
          <a:bodyPr/>
          <a:lstStyle/>
          <a:p>
            <a:pPr>
              <a:defRPr/>
            </a:pPr>
            <a:r>
              <a:rPr lang="en-US"/>
              <a:t>Copyright © 2014 Pearson Education, Inc. Publishing As Prentice Hall</a:t>
            </a:r>
          </a:p>
        </p:txBody>
      </p:sp>
      <p:sp>
        <p:nvSpPr>
          <p:cNvPr id="3" name="Content Placeholder 2"/>
          <p:cNvSpPr>
            <a:spLocks noGrp="1"/>
          </p:cNvSpPr>
          <p:nvPr>
            <p:ph idx="1"/>
          </p:nvPr>
        </p:nvSpPr>
        <p:spPr/>
        <p:txBody>
          <a:bodyPr>
            <a:normAutofit fontScale="92500" lnSpcReduction="10000"/>
          </a:bodyPr>
          <a:lstStyle/>
          <a:p>
            <a:pPr eaLnBrk="1" hangingPunct="1">
              <a:defRPr/>
            </a:pPr>
            <a:r>
              <a:rPr lang="en-US" b="1" dirty="0"/>
              <a:t>Ability to Experiment</a:t>
            </a:r>
          </a:p>
          <a:p>
            <a:pPr lvl="2" eaLnBrk="1" hangingPunct="1">
              <a:defRPr/>
            </a:pPr>
            <a:r>
              <a:rPr lang="en-US" dirty="0"/>
              <a:t>Make reasoned analysis of an opportunity; developing  and evaluating possible </a:t>
            </a:r>
            <a:r>
              <a:rPr lang="en-US" dirty="0" smtClean="0"/>
              <a:t>solutions</a:t>
            </a:r>
          </a:p>
          <a:p>
            <a:pPr marL="1093788" lvl="1" indent="-457200" eaLnBrk="1" hangingPunct="1">
              <a:buClr>
                <a:schemeClr val="tx1"/>
              </a:buClr>
              <a:buFont typeface="Wingdings" pitchFamily="2" charset="2"/>
              <a:buChar char="Ø"/>
              <a:defRPr/>
            </a:pPr>
            <a:r>
              <a:rPr lang="en-US" dirty="0"/>
              <a:t>“I’ve never done this before.”</a:t>
            </a:r>
          </a:p>
          <a:p>
            <a:pPr marL="1093788" lvl="1" indent="-457200" eaLnBrk="1" hangingPunct="1">
              <a:buClr>
                <a:schemeClr val="tx1"/>
              </a:buClr>
              <a:buFont typeface="Wingdings" pitchFamily="2" charset="2"/>
              <a:buChar char="Ø"/>
              <a:defRPr/>
            </a:pPr>
            <a:r>
              <a:rPr lang="en-US" dirty="0"/>
              <a:t>“I don’t know how to do it.”</a:t>
            </a:r>
          </a:p>
          <a:p>
            <a:pPr marL="1093788" lvl="1" indent="-457200" eaLnBrk="1" hangingPunct="1">
              <a:buClr>
                <a:schemeClr val="tx1"/>
              </a:buClr>
              <a:buFont typeface="Wingdings" pitchFamily="2" charset="2"/>
              <a:buChar char="Ø"/>
              <a:defRPr/>
            </a:pPr>
            <a:r>
              <a:rPr lang="en-US" dirty="0"/>
              <a:t>“But will it work?”</a:t>
            </a:r>
          </a:p>
          <a:p>
            <a:pPr marL="1093788" lvl="1" indent="-457200" eaLnBrk="1" hangingPunct="1">
              <a:buClr>
                <a:schemeClr val="tx1"/>
              </a:buClr>
              <a:buFont typeface="Wingdings" pitchFamily="2" charset="2"/>
              <a:buChar char="Ø"/>
              <a:defRPr/>
            </a:pPr>
            <a:r>
              <a:rPr lang="en-US" dirty="0"/>
              <a:t>“Is it too weird for the market?”</a:t>
            </a:r>
          </a:p>
          <a:p>
            <a:pPr eaLnBrk="1" hangingPunct="1">
              <a:defRPr/>
            </a:pPr>
            <a:r>
              <a:rPr lang="en-US" dirty="0"/>
              <a:t>Fear of failure </a:t>
            </a:r>
            <a:r>
              <a:rPr lang="en-US" dirty="0" smtClean="0"/>
              <a:t>paralyzes</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8"/>
          <p:cNvSpPr>
            <a:spLocks noGrp="1"/>
          </p:cNvSpPr>
          <p:nvPr>
            <p:ph type="title"/>
          </p:nvPr>
        </p:nvSpPr>
        <p:spPr/>
        <p:txBody>
          <a:bodyPr/>
          <a:lstStyle/>
          <a:p>
            <a:pPr eaLnBrk="1" hangingPunct="1"/>
            <a:r>
              <a:rPr lang="en-US" smtClean="0">
                <a:latin typeface="Arial" charset="0"/>
                <a:cs typeface="Arial" charset="0"/>
              </a:rPr>
              <a:t>Job Growth over the Past Twenty Years</a:t>
            </a:r>
          </a:p>
        </p:txBody>
      </p:sp>
      <p:sp>
        <p:nvSpPr>
          <p:cNvPr id="4" name="Footer Placeholder 3"/>
          <p:cNvSpPr>
            <a:spLocks noGrp="1"/>
          </p:cNvSpPr>
          <p:nvPr>
            <p:ph type="ftr" sz="quarter" idx="10"/>
          </p:nvPr>
        </p:nvSpPr>
        <p:spPr/>
        <p:txBody>
          <a:bodyPr/>
          <a:lstStyle/>
          <a:p>
            <a:pPr>
              <a:defRPr/>
            </a:pPr>
            <a:r>
              <a:rPr lang="en-US"/>
              <a:t>Copyright © 2014 Pearson Education, Inc. Publishing As Prentice Hall</a:t>
            </a:r>
          </a:p>
        </p:txBody>
      </p:sp>
      <p:pic>
        <p:nvPicPr>
          <p:cNvPr id="35843" name="Picture 2"/>
          <p:cNvPicPr>
            <a:picLocks noChangeAspect="1" noChangeArrowheads="1"/>
          </p:cNvPicPr>
          <p:nvPr/>
        </p:nvPicPr>
        <p:blipFill>
          <a:blip r:embed="rId3" cstate="print"/>
          <a:srcRect/>
          <a:stretch>
            <a:fillRect/>
          </a:stretch>
        </p:blipFill>
        <p:spPr bwMode="auto">
          <a:xfrm>
            <a:off x="914400" y="1562100"/>
            <a:ext cx="7315200" cy="40005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p:cNvSpPr>
            <a:spLocks noGrp="1"/>
          </p:cNvSpPr>
          <p:nvPr>
            <p:ph type="title"/>
          </p:nvPr>
        </p:nvSpPr>
        <p:spPr>
          <a:xfrm>
            <a:off x="822325" y="365125"/>
            <a:ext cx="7521575" cy="1006475"/>
          </a:xfrm>
        </p:spPr>
        <p:txBody>
          <a:bodyPr/>
          <a:lstStyle/>
          <a:p>
            <a:pPr eaLnBrk="1" hangingPunct="1"/>
            <a:r>
              <a:rPr lang="en-US" smtClean="0">
                <a:latin typeface="Arial" charset="0"/>
                <a:cs typeface="Arial" charset="0"/>
              </a:rPr>
              <a:t>What is the Bottom Line?</a:t>
            </a:r>
          </a:p>
        </p:txBody>
      </p:sp>
      <p:sp>
        <p:nvSpPr>
          <p:cNvPr id="4" name="Footer Placeholder 3"/>
          <p:cNvSpPr>
            <a:spLocks noGrp="1"/>
          </p:cNvSpPr>
          <p:nvPr>
            <p:ph type="ftr" sz="quarter" idx="10"/>
          </p:nvPr>
        </p:nvSpPr>
        <p:spPr/>
        <p:txBody>
          <a:bodyPr/>
          <a:lstStyle/>
          <a:p>
            <a:pPr>
              <a:defRPr/>
            </a:pPr>
            <a:r>
              <a:rPr lang="en-US"/>
              <a:t>Copyright © 2014 Pearson Education, Inc. Publishing As Prentice Hall</a:t>
            </a:r>
          </a:p>
        </p:txBody>
      </p:sp>
      <p:sp>
        <p:nvSpPr>
          <p:cNvPr id="3" name="Content Placeholder 2"/>
          <p:cNvSpPr>
            <a:spLocks noGrp="1"/>
          </p:cNvSpPr>
          <p:nvPr>
            <p:ph idx="1"/>
          </p:nvPr>
        </p:nvSpPr>
        <p:spPr>
          <a:solidFill>
            <a:schemeClr val="bg1"/>
          </a:solidFill>
        </p:spPr>
        <p:txBody>
          <a:bodyPr>
            <a:normAutofit fontScale="92500" lnSpcReduction="10000"/>
          </a:bodyPr>
          <a:lstStyle/>
          <a:p>
            <a:pPr marL="514350" indent="-514350" eaLnBrk="1" hangingPunct="1">
              <a:buFont typeface="+mj-lt"/>
              <a:buAutoNum type="arabicPeriod"/>
              <a:defRPr/>
            </a:pPr>
            <a:r>
              <a:rPr lang="en-US" dirty="0" smtClean="0"/>
              <a:t>Assess</a:t>
            </a:r>
            <a:r>
              <a:rPr lang="en-US" dirty="0"/>
              <a:t>, evaluate, and apply emerging information systems technology to business.</a:t>
            </a:r>
          </a:p>
          <a:p>
            <a:pPr marL="514350" indent="-514350" eaLnBrk="1" hangingPunct="1">
              <a:buFont typeface="+mj-lt"/>
              <a:buAutoNum type="arabicPeriod"/>
              <a:defRPr/>
            </a:pPr>
            <a:r>
              <a:rPr lang="en-US" dirty="0" smtClean="0"/>
              <a:t>Learn </a:t>
            </a:r>
            <a:r>
              <a:rPr lang="en-US" dirty="0"/>
              <a:t>abstraction, systems thinking, collaboration, and </a:t>
            </a:r>
            <a:r>
              <a:rPr lang="en-US" dirty="0" smtClean="0"/>
              <a:t>experimentation</a:t>
            </a:r>
            <a:r>
              <a:rPr lang="en-US" dirty="0"/>
              <a:t>.</a:t>
            </a:r>
          </a:p>
          <a:p>
            <a:pPr marL="514350" indent="-514350" eaLnBrk="1" hangingPunct="1">
              <a:buFont typeface="+mj-lt"/>
              <a:buAutoNum type="arabicPeriod"/>
              <a:defRPr/>
            </a:pPr>
            <a:r>
              <a:rPr lang="en-US" dirty="0" smtClean="0"/>
              <a:t>There is strong </a:t>
            </a:r>
            <a:r>
              <a:rPr lang="en-US" dirty="0"/>
              <a:t>growth in the number of available </a:t>
            </a:r>
            <a:r>
              <a:rPr lang="en-US" dirty="0" smtClean="0"/>
              <a:t>jobs for those with strong cognitive skills.</a:t>
            </a:r>
          </a:p>
          <a:p>
            <a:pPr marL="514350" indent="-514350" eaLnBrk="1" hangingPunct="1">
              <a:buFont typeface="+mj-lt"/>
              <a:buAutoNum type="arabicPeriod"/>
              <a:defRPr/>
            </a:pPr>
            <a:r>
              <a:rPr lang="en-US" dirty="0" smtClean="0"/>
              <a:t>Read Ethics Guides  </a:t>
            </a:r>
            <a:r>
              <a:rPr lang="en-US" dirty="0"/>
              <a:t>about ethical </a:t>
            </a:r>
            <a:r>
              <a:rPr lang="en-US" dirty="0" smtClean="0"/>
              <a:t>dilemmas. </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AutoShape 2"/>
          <p:cNvSpPr>
            <a:spLocks noGrp="1" noChangeArrowheads="1"/>
          </p:cNvSpPr>
          <p:nvPr>
            <p:ph type="title"/>
          </p:nvPr>
        </p:nvSpPr>
        <p:spPr>
          <a:solidFill>
            <a:schemeClr val="bg2">
              <a:lumMod val="90000"/>
            </a:schemeClr>
          </a:solidFill>
        </p:spPr>
        <p:txBody>
          <a:bodyPr/>
          <a:lstStyle/>
          <a:p>
            <a:pPr marL="685800" indent="-685800" eaLnBrk="1" hangingPunct="1">
              <a:defRPr/>
            </a:pPr>
            <a:r>
              <a:rPr lang="en-US" dirty="0" smtClean="0"/>
              <a:t>Q2: What Is an Information System?</a:t>
            </a:r>
          </a:p>
        </p:txBody>
      </p:sp>
      <p:sp>
        <p:nvSpPr>
          <p:cNvPr id="2" name="Footer Placeholder 1"/>
          <p:cNvSpPr>
            <a:spLocks noGrp="1"/>
          </p:cNvSpPr>
          <p:nvPr>
            <p:ph type="ftr" sz="quarter" idx="10"/>
          </p:nvPr>
        </p:nvSpPr>
        <p:spPr/>
        <p:txBody>
          <a:bodyPr/>
          <a:lstStyle/>
          <a:p>
            <a:pPr>
              <a:defRPr/>
            </a:pPr>
            <a:r>
              <a:rPr lang="en-US"/>
              <a:t>Copyright © 2014 Pearson Education, Inc. Publishing As Prentice Hall</a:t>
            </a:r>
          </a:p>
        </p:txBody>
      </p:sp>
      <p:sp>
        <p:nvSpPr>
          <p:cNvPr id="12291" name="Rectangle 3"/>
          <p:cNvSpPr>
            <a:spLocks noGrp="1" noChangeArrowheads="1"/>
          </p:cNvSpPr>
          <p:nvPr>
            <p:ph idx="4294967295"/>
          </p:nvPr>
        </p:nvSpPr>
        <p:spPr>
          <a:xfrm>
            <a:off x="838200" y="1828800"/>
            <a:ext cx="7543800" cy="1066800"/>
          </a:xfrm>
          <a:solidFill>
            <a:schemeClr val="bg1"/>
          </a:solidFill>
          <a:ln>
            <a:solidFill>
              <a:schemeClr val="accent1"/>
            </a:solidFill>
          </a:ln>
        </p:spPr>
        <p:style>
          <a:lnRef idx="0">
            <a:scrgbClr r="0" g="0" b="0"/>
          </a:lnRef>
          <a:fillRef idx="1001">
            <a:schemeClr val="lt2"/>
          </a:fillRef>
          <a:effectRef idx="0">
            <a:scrgbClr r="0" g="0" b="0"/>
          </a:effectRef>
          <a:fontRef idx="major"/>
        </p:style>
        <p:txBody>
          <a:bodyPr/>
          <a:lstStyle/>
          <a:p>
            <a:pPr marL="0" indent="0" eaLnBrk="1" fontAlgn="auto" hangingPunct="1">
              <a:spcAft>
                <a:spcPts val="0"/>
              </a:spcAft>
              <a:buFont typeface="Arial" pitchFamily="34" charset="0"/>
              <a:buNone/>
              <a:defRPr/>
            </a:pPr>
            <a:r>
              <a:rPr lang="en-US">
                <a:cs typeface="Arial" charset="0"/>
              </a:rPr>
              <a:t>G</a:t>
            </a:r>
            <a:r>
              <a:rPr lang="en-US" smtClean="0">
                <a:cs typeface="Arial" charset="0"/>
              </a:rPr>
              <a:t>roup </a:t>
            </a:r>
            <a:r>
              <a:rPr lang="en-US" dirty="0" smtClean="0">
                <a:cs typeface="Arial" charset="0"/>
              </a:rPr>
              <a:t>of components that interact to produce information.</a:t>
            </a:r>
          </a:p>
        </p:txBody>
      </p:sp>
      <p:pic>
        <p:nvPicPr>
          <p:cNvPr id="39940" name="Picture 2"/>
          <p:cNvPicPr>
            <a:picLocks noChangeAspect="1" noChangeArrowheads="1"/>
          </p:cNvPicPr>
          <p:nvPr/>
        </p:nvPicPr>
        <p:blipFill>
          <a:blip r:embed="rId3" cstate="print"/>
          <a:srcRect/>
          <a:stretch>
            <a:fillRect/>
          </a:stretch>
        </p:blipFill>
        <p:spPr bwMode="auto">
          <a:xfrm>
            <a:off x="1101725" y="3081338"/>
            <a:ext cx="7127875" cy="15668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Title 2"/>
          <p:cNvSpPr>
            <a:spLocks noGrp="1"/>
          </p:cNvSpPr>
          <p:nvPr>
            <p:ph type="title"/>
          </p:nvPr>
        </p:nvSpPr>
        <p:spPr>
          <a:solidFill>
            <a:schemeClr val="bg2">
              <a:lumMod val="90000"/>
            </a:schemeClr>
          </a:solidFill>
        </p:spPr>
        <p:txBody>
          <a:bodyPr/>
          <a:lstStyle/>
          <a:p>
            <a:pPr eaLnBrk="1" hangingPunct="1">
              <a:defRPr/>
            </a:pPr>
            <a:r>
              <a:rPr lang="en-US" dirty="0" smtClean="0"/>
              <a:t>Experiencing MIS InClass Exercise 1: Information Systems and Online Dating</a:t>
            </a:r>
          </a:p>
        </p:txBody>
      </p:sp>
      <p:sp>
        <p:nvSpPr>
          <p:cNvPr id="2" name="Footer Placeholder 1"/>
          <p:cNvSpPr>
            <a:spLocks noGrp="1"/>
          </p:cNvSpPr>
          <p:nvPr>
            <p:ph type="ftr" sz="quarter" idx="10"/>
          </p:nvPr>
        </p:nvSpPr>
        <p:spPr/>
        <p:txBody>
          <a:bodyPr/>
          <a:lstStyle/>
          <a:p>
            <a:pPr>
              <a:defRPr/>
            </a:pPr>
            <a:r>
              <a:rPr lang="en-US"/>
              <a:t>Copyright © 2014 Pearson Education, Inc. Publishing As Prentice Hall</a:t>
            </a:r>
          </a:p>
        </p:txBody>
      </p:sp>
      <p:graphicFrame>
        <p:nvGraphicFramePr>
          <p:cNvPr id="3" name="Table 2"/>
          <p:cNvGraphicFramePr>
            <a:graphicFrameLocks noGrp="1"/>
          </p:cNvGraphicFramePr>
          <p:nvPr/>
        </p:nvGraphicFramePr>
        <p:xfrm>
          <a:off x="838200" y="1616075"/>
          <a:ext cx="7467600" cy="4251960"/>
        </p:xfrm>
        <a:graphic>
          <a:graphicData uri="http://schemas.openxmlformats.org/drawingml/2006/table">
            <a:tbl>
              <a:tblPr firstRow="1" bandRow="1">
                <a:tableStyleId>{5C22544A-7EE6-4342-B048-85BDC9FD1C3A}</a:tableStyleId>
              </a:tblPr>
              <a:tblGrid>
                <a:gridCol w="4114800"/>
                <a:gridCol w="3352800"/>
              </a:tblGrid>
              <a:tr h="356616">
                <a:tc>
                  <a:txBody>
                    <a:bodyPr/>
                    <a:lstStyle/>
                    <a:p>
                      <a:r>
                        <a:rPr lang="en-US" sz="2000" dirty="0" smtClean="0">
                          <a:solidFill>
                            <a:schemeClr val="tx1"/>
                          </a:solidFill>
                          <a:latin typeface="Arial" pitchFamily="34" charset="0"/>
                          <a:cs typeface="Arial" pitchFamily="34" charset="0"/>
                        </a:rPr>
                        <a:t>Basis</a:t>
                      </a:r>
                      <a:endParaRPr lang="en-US" sz="2000" dirty="0">
                        <a:solidFill>
                          <a:schemeClr val="tx1"/>
                        </a:solidFill>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2000" dirty="0" smtClean="0">
                          <a:solidFill>
                            <a:schemeClr val="tx1"/>
                          </a:solidFill>
                          <a:latin typeface="Arial" pitchFamily="34" charset="0"/>
                          <a:cs typeface="Arial" pitchFamily="34" charset="0"/>
                        </a:rPr>
                        <a:t>Companies</a:t>
                      </a:r>
                      <a:endParaRPr lang="en-US" sz="2000" dirty="0">
                        <a:solidFill>
                          <a:schemeClr val="tx1"/>
                        </a:solidFill>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193292">
                <a:tc>
                  <a:txBody>
                    <a:bodyPr/>
                    <a:lstStyle/>
                    <a:p>
                      <a:r>
                        <a:rPr lang="en-US" sz="2000" dirty="0" smtClean="0">
                          <a:solidFill>
                            <a:schemeClr val="tx1"/>
                          </a:solidFill>
                          <a:latin typeface="Arial" pitchFamily="34" charset="0"/>
                          <a:cs typeface="Arial" pitchFamily="34" charset="0"/>
                        </a:rPr>
                        <a:t>Theory of relationships: personality, compatibility, etc.</a:t>
                      </a:r>
                      <a:endParaRPr lang="en-US" sz="2000" dirty="0">
                        <a:solidFill>
                          <a:schemeClr val="tx1"/>
                        </a:solidFill>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14300" lvl="1" indent="-114300" defTabSz="577850">
                        <a:lnSpc>
                          <a:spcPct val="90000"/>
                        </a:lnSpc>
                        <a:spcAft>
                          <a:spcPct val="15000"/>
                        </a:spcAft>
                        <a:buFontTx/>
                        <a:buChar char="••"/>
                        <a:defRPr/>
                      </a:pPr>
                      <a:r>
                        <a:rPr lang="en-US" sz="1800" kern="1200" dirty="0" smtClean="0">
                          <a:solidFill>
                            <a:schemeClr val="tx1"/>
                          </a:solidFill>
                          <a:latin typeface="Arial" pitchFamily="34" charset="0"/>
                          <a:ea typeface="+mn-ea"/>
                          <a:cs typeface="Arial" pitchFamily="34" charset="0"/>
                          <a:hlinkClick r:id="rId2"/>
                        </a:rPr>
                        <a:t>Chemistry</a:t>
                      </a:r>
                      <a:endParaRPr lang="en-US" sz="1800" kern="1200" dirty="0" smtClean="0">
                        <a:solidFill>
                          <a:schemeClr val="tx1"/>
                        </a:solidFill>
                        <a:latin typeface="Arial" pitchFamily="34" charset="0"/>
                        <a:ea typeface="+mn-ea"/>
                        <a:cs typeface="Arial" pitchFamily="34" charset="0"/>
                      </a:endParaRPr>
                    </a:p>
                    <a:p>
                      <a:pPr marL="114300" lvl="1" indent="-114300" defTabSz="577850">
                        <a:lnSpc>
                          <a:spcPct val="90000"/>
                        </a:lnSpc>
                        <a:spcAft>
                          <a:spcPct val="15000"/>
                        </a:spcAft>
                        <a:buFontTx/>
                        <a:buChar char="••"/>
                        <a:defRPr/>
                      </a:pPr>
                      <a:r>
                        <a:rPr lang="en-US" sz="1800" kern="1200" dirty="0" smtClean="0">
                          <a:solidFill>
                            <a:schemeClr val="tx1"/>
                          </a:solidFill>
                          <a:latin typeface="Arial" pitchFamily="34" charset="0"/>
                          <a:ea typeface="+mn-ea"/>
                          <a:cs typeface="Arial" pitchFamily="34" charset="0"/>
                          <a:hlinkClick r:id="rId3"/>
                        </a:rPr>
                        <a:t>eHarmony</a:t>
                      </a:r>
                      <a:endParaRPr lang="en-US" sz="1800" kern="1200" dirty="0" smtClean="0">
                        <a:solidFill>
                          <a:schemeClr val="tx1"/>
                        </a:solidFill>
                        <a:latin typeface="Arial" pitchFamily="34" charset="0"/>
                        <a:ea typeface="+mn-ea"/>
                        <a:cs typeface="Arial" pitchFamily="34" charset="0"/>
                      </a:endParaRPr>
                    </a:p>
                    <a:p>
                      <a:pPr marL="114300" lvl="1" indent="-114300" defTabSz="577850">
                        <a:lnSpc>
                          <a:spcPct val="90000"/>
                        </a:lnSpc>
                        <a:spcAft>
                          <a:spcPct val="15000"/>
                        </a:spcAft>
                        <a:buFontTx/>
                        <a:buChar char="••"/>
                        <a:defRPr/>
                      </a:pPr>
                      <a:r>
                        <a:rPr lang="en-US" sz="1800" kern="1200" dirty="0" smtClean="0">
                          <a:solidFill>
                            <a:schemeClr val="tx1"/>
                          </a:solidFill>
                          <a:latin typeface="Arial" pitchFamily="34" charset="0"/>
                          <a:ea typeface="+mn-ea"/>
                          <a:cs typeface="Arial" pitchFamily="34" charset="0"/>
                          <a:hlinkClick r:id="rId4"/>
                        </a:rPr>
                        <a:t>PerfectMatch</a:t>
                      </a:r>
                      <a:endParaRPr lang="en-US" sz="1800" kern="1200" dirty="0" smtClean="0">
                        <a:solidFill>
                          <a:schemeClr val="tx1"/>
                        </a:solidFill>
                        <a:latin typeface="Arial" pitchFamily="34" charset="0"/>
                        <a:ea typeface="+mn-ea"/>
                        <a:cs typeface="Arial" pitchFamily="34" charset="0"/>
                      </a:endParaRPr>
                    </a:p>
                    <a:p>
                      <a:pPr marL="114300" lvl="1" indent="-114300" defTabSz="577850">
                        <a:lnSpc>
                          <a:spcPct val="90000"/>
                        </a:lnSpc>
                        <a:spcAft>
                          <a:spcPct val="15000"/>
                        </a:spcAft>
                        <a:buFontTx/>
                        <a:buChar char="••"/>
                        <a:defRPr/>
                      </a:pPr>
                      <a:r>
                        <a:rPr lang="en-US" sz="1800" kern="1200" dirty="0" smtClean="0">
                          <a:solidFill>
                            <a:schemeClr val="tx1"/>
                          </a:solidFill>
                          <a:latin typeface="Arial" pitchFamily="34" charset="0"/>
                          <a:ea typeface="+mn-ea"/>
                          <a:cs typeface="Arial" pitchFamily="34" charset="0"/>
                          <a:hlinkClick r:id="rId5"/>
                        </a:rPr>
                        <a:t>Plenty of Fish</a:t>
                      </a:r>
                      <a:endParaRPr lang="en-US" sz="1800" kern="1200" dirty="0" smtClean="0">
                        <a:solidFill>
                          <a:schemeClr val="tx1"/>
                        </a:solidFill>
                        <a:latin typeface="Arial" pitchFamily="34" charset="0"/>
                        <a:ea typeface="+mn-ea"/>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6172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solidFill>
                            <a:schemeClr val="tx1"/>
                          </a:solidFill>
                          <a:latin typeface="Arial" pitchFamily="34" charset="0"/>
                          <a:cs typeface="Arial" pitchFamily="34" charset="0"/>
                        </a:rPr>
                        <a:t>Political interests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68275" lvl="1" indent="-168275" defTabSz="577850">
                        <a:lnSpc>
                          <a:spcPct val="90000"/>
                        </a:lnSpc>
                        <a:spcAft>
                          <a:spcPct val="15000"/>
                        </a:spcAft>
                        <a:buClr>
                          <a:schemeClr val="tx1"/>
                        </a:buClr>
                        <a:buFont typeface="Arial" pitchFamily="34" charset="0"/>
                        <a:buChar char="•"/>
                        <a:defRPr/>
                      </a:pPr>
                      <a:r>
                        <a:rPr lang="en-US" sz="1800" kern="1200" dirty="0" smtClean="0">
                          <a:solidFill>
                            <a:schemeClr val="tx1"/>
                          </a:solidFill>
                          <a:latin typeface="Arial" pitchFamily="34" charset="0"/>
                          <a:ea typeface="+mn-ea"/>
                          <a:cs typeface="Arial" pitchFamily="34" charset="0"/>
                          <a:hlinkClick r:id="rId6"/>
                        </a:rPr>
                        <a:t>ConservativeDates</a:t>
                      </a:r>
                      <a:endParaRPr lang="en-US" sz="1800" kern="1200" dirty="0" smtClean="0">
                        <a:solidFill>
                          <a:schemeClr val="tx1"/>
                        </a:solidFill>
                        <a:latin typeface="Arial" pitchFamily="34" charset="0"/>
                        <a:ea typeface="+mn-ea"/>
                        <a:cs typeface="Arial" pitchFamily="34" charset="0"/>
                      </a:endParaRPr>
                    </a:p>
                    <a:p>
                      <a:pPr marL="168275" lvl="1" indent="-168275" defTabSz="577850">
                        <a:lnSpc>
                          <a:spcPct val="90000"/>
                        </a:lnSpc>
                        <a:spcAft>
                          <a:spcPct val="15000"/>
                        </a:spcAft>
                        <a:buClr>
                          <a:schemeClr val="tx1"/>
                        </a:buClr>
                        <a:buFont typeface="Arial" pitchFamily="34" charset="0"/>
                        <a:buChar char="•"/>
                        <a:defRPr/>
                      </a:pPr>
                      <a:r>
                        <a:rPr lang="en-US" sz="1800" kern="1200" dirty="0" smtClean="0">
                          <a:solidFill>
                            <a:schemeClr val="tx1"/>
                          </a:solidFill>
                          <a:latin typeface="Arial" pitchFamily="34" charset="0"/>
                          <a:ea typeface="+mn-ea"/>
                          <a:cs typeface="Arial" pitchFamily="34" charset="0"/>
                          <a:hlinkClick r:id="rId7"/>
                        </a:rPr>
                        <a:t>Liberalhearts</a:t>
                      </a:r>
                      <a:endParaRPr lang="en-US" sz="1800" kern="1200" dirty="0" smtClean="0">
                        <a:solidFill>
                          <a:schemeClr val="tx1"/>
                        </a:solidFill>
                        <a:latin typeface="Arial" pitchFamily="34" charset="0"/>
                        <a:ea typeface="+mn-ea"/>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63093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kern="1200" dirty="0" smtClean="0">
                          <a:solidFill>
                            <a:schemeClr val="tx1"/>
                          </a:solidFill>
                          <a:latin typeface="Arial" pitchFamily="34" charset="0"/>
                          <a:ea typeface="+mn-ea"/>
                          <a:cs typeface="Arial" pitchFamily="34" charset="0"/>
                        </a:rPr>
                        <a:t>Common social/economic interests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285750" indent="-285750">
                        <a:buFont typeface="Arial" pitchFamily="34" charset="0"/>
                        <a:buChar char="•"/>
                      </a:pPr>
                      <a:r>
                        <a:rPr lang="en-US" sz="1800" dirty="0" smtClean="0">
                          <a:solidFill>
                            <a:schemeClr val="tx1"/>
                          </a:solidFill>
                          <a:latin typeface="Arial" pitchFamily="34" charset="0"/>
                          <a:cs typeface="Arial" pitchFamily="34" charset="0"/>
                          <a:hlinkClick r:id="rId8"/>
                        </a:rPr>
                        <a:t>GoodGenes</a:t>
                      </a:r>
                      <a:endParaRPr lang="en-US" sz="1800" dirty="0" smtClean="0">
                        <a:solidFill>
                          <a:schemeClr val="tx1"/>
                        </a:solidFill>
                        <a:latin typeface="Arial" pitchFamily="34" charset="0"/>
                        <a:cs typeface="Arial" pitchFamily="34" charset="0"/>
                      </a:endParaRPr>
                    </a:p>
                    <a:p>
                      <a:pPr marL="285750" indent="-285750">
                        <a:buFont typeface="Arial" pitchFamily="34" charset="0"/>
                        <a:buChar char="•"/>
                      </a:pPr>
                      <a:r>
                        <a:rPr lang="en-US" sz="1800" dirty="0" smtClean="0">
                          <a:solidFill>
                            <a:schemeClr val="tx1"/>
                          </a:solidFill>
                          <a:latin typeface="Arial" pitchFamily="34" charset="0"/>
                          <a:cs typeface="Arial" pitchFamily="34" charset="0"/>
                          <a:hlinkClick r:id="rId9"/>
                        </a:rPr>
                        <a:t>MillionaireMatch</a:t>
                      </a:r>
                      <a:endParaRPr lang="en-US" sz="1800" dirty="0">
                        <a:solidFill>
                          <a:schemeClr val="tx1"/>
                        </a:solidFill>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316736">
                <a:tc>
                  <a:txBody>
                    <a:bodyPr/>
                    <a:lstStyle/>
                    <a:p>
                      <a:r>
                        <a:rPr lang="en-US" sz="2000" dirty="0" smtClean="0">
                          <a:solidFill>
                            <a:schemeClr val="tx1"/>
                          </a:solidFill>
                          <a:latin typeface="Arial" pitchFamily="34" charset="0"/>
                          <a:cs typeface="Arial" pitchFamily="34" charset="0"/>
                        </a:rPr>
                        <a:t>Common activity interests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14300" lvl="1" indent="-114300" defTabSz="577850">
                        <a:lnSpc>
                          <a:spcPct val="90000"/>
                        </a:lnSpc>
                        <a:spcAft>
                          <a:spcPts val="0"/>
                        </a:spcAft>
                        <a:buFontTx/>
                        <a:buChar char="••"/>
                        <a:defRPr/>
                      </a:pPr>
                      <a:r>
                        <a:rPr lang="en-US" sz="1800" kern="1200" dirty="0" smtClean="0">
                          <a:solidFill>
                            <a:schemeClr val="tx1"/>
                          </a:solidFill>
                          <a:latin typeface="Arial" pitchFamily="34" charset="0"/>
                          <a:ea typeface="+mn-ea"/>
                          <a:cs typeface="Arial" pitchFamily="34" charset="0"/>
                          <a:hlinkClick r:id="rId10"/>
                        </a:rPr>
                        <a:t>Golfmates</a:t>
                      </a:r>
                      <a:endParaRPr lang="en-US" sz="1800" kern="1200" dirty="0" smtClean="0">
                        <a:solidFill>
                          <a:schemeClr val="tx1"/>
                        </a:solidFill>
                        <a:latin typeface="Arial" pitchFamily="34" charset="0"/>
                        <a:ea typeface="+mn-ea"/>
                        <a:cs typeface="Arial" pitchFamily="34" charset="0"/>
                      </a:endParaRPr>
                    </a:p>
                    <a:p>
                      <a:pPr marL="114300" lvl="1" indent="-114300" defTabSz="577850">
                        <a:lnSpc>
                          <a:spcPct val="90000"/>
                        </a:lnSpc>
                        <a:spcAft>
                          <a:spcPts val="0"/>
                        </a:spcAft>
                        <a:buFontTx/>
                        <a:buChar char="••"/>
                        <a:defRPr/>
                      </a:pPr>
                      <a:r>
                        <a:rPr lang="en-US" sz="1800" kern="1200" dirty="0" smtClean="0">
                          <a:solidFill>
                            <a:schemeClr val="tx1"/>
                          </a:solidFill>
                          <a:latin typeface="Arial" pitchFamily="34" charset="0"/>
                          <a:ea typeface="+mn-ea"/>
                          <a:cs typeface="Arial" pitchFamily="34" charset="0"/>
                          <a:hlinkClick r:id="rId11"/>
                        </a:rPr>
                        <a:t>EquestrianCupid</a:t>
                      </a:r>
                      <a:endParaRPr lang="en-US" sz="1800" kern="1200" dirty="0" smtClean="0">
                        <a:solidFill>
                          <a:schemeClr val="tx1"/>
                        </a:solidFill>
                        <a:latin typeface="Arial" pitchFamily="34" charset="0"/>
                        <a:ea typeface="+mn-ea"/>
                        <a:cs typeface="Arial" pitchFamily="34" charset="0"/>
                      </a:endParaRPr>
                    </a:p>
                    <a:p>
                      <a:pPr marL="114300" lvl="1" indent="-114300" defTabSz="577850">
                        <a:lnSpc>
                          <a:spcPct val="90000"/>
                        </a:lnSpc>
                        <a:spcAft>
                          <a:spcPts val="0"/>
                        </a:spcAft>
                        <a:buFontTx/>
                        <a:buChar char="••"/>
                        <a:defRPr/>
                      </a:pPr>
                      <a:r>
                        <a:rPr lang="en-US" sz="1800" kern="1200" dirty="0" smtClean="0">
                          <a:solidFill>
                            <a:schemeClr val="tx1"/>
                          </a:solidFill>
                          <a:latin typeface="Arial" pitchFamily="34" charset="0"/>
                          <a:ea typeface="+mn-ea"/>
                          <a:cs typeface="Arial" pitchFamily="34" charset="0"/>
                          <a:hlinkClick r:id="rId12"/>
                        </a:rPr>
                        <a:t>CowboyCowgirl</a:t>
                      </a:r>
                      <a:endParaRPr lang="en-US" sz="1800" kern="1200" dirty="0" smtClean="0">
                        <a:solidFill>
                          <a:schemeClr val="tx1"/>
                        </a:solidFill>
                        <a:latin typeface="Arial" pitchFamily="34" charset="0"/>
                        <a:ea typeface="+mn-ea"/>
                        <a:cs typeface="Arial" pitchFamily="34" charset="0"/>
                      </a:endParaRPr>
                    </a:p>
                    <a:p>
                      <a:pPr marL="114300" lvl="1" indent="-114300" defTabSz="577850">
                        <a:lnSpc>
                          <a:spcPct val="90000"/>
                        </a:lnSpc>
                        <a:spcAft>
                          <a:spcPts val="0"/>
                        </a:spcAft>
                        <a:buFontTx/>
                        <a:buChar char="••"/>
                        <a:defRPr/>
                      </a:pPr>
                      <a:r>
                        <a:rPr lang="en-US" sz="1800" kern="1200" dirty="0" smtClean="0">
                          <a:solidFill>
                            <a:schemeClr val="tx1"/>
                          </a:solidFill>
                          <a:latin typeface="Arial" pitchFamily="34" charset="0"/>
                          <a:ea typeface="+mn-ea"/>
                          <a:cs typeface="Arial" pitchFamily="34" charset="0"/>
                          <a:hlinkClick r:id="rId13"/>
                        </a:rPr>
                        <a:t>Single Firefighters</a:t>
                      </a:r>
                      <a:endParaRPr lang="en-US" sz="1800" kern="1200" dirty="0" smtClean="0">
                        <a:solidFill>
                          <a:schemeClr val="tx1"/>
                        </a:solidFill>
                        <a:latin typeface="Arial" pitchFamily="34" charset="0"/>
                        <a:ea typeface="+mn-ea"/>
                        <a:cs typeface="Arial" pitchFamily="34" charset="0"/>
                      </a:endParaRPr>
                    </a:p>
                    <a:p>
                      <a:pPr marL="114300" lvl="1" indent="-114300" defTabSz="577850">
                        <a:lnSpc>
                          <a:spcPct val="90000"/>
                        </a:lnSpc>
                        <a:spcAft>
                          <a:spcPts val="0"/>
                        </a:spcAft>
                        <a:buFontTx/>
                        <a:buChar char="••"/>
                        <a:defRPr/>
                      </a:pPr>
                      <a:r>
                        <a:rPr lang="en-US" sz="1800" kern="1200" dirty="0" smtClean="0">
                          <a:solidFill>
                            <a:schemeClr val="tx1"/>
                          </a:solidFill>
                          <a:latin typeface="Arial" pitchFamily="34" charset="0"/>
                          <a:ea typeface="+mn-ea"/>
                          <a:cs typeface="Arial" pitchFamily="34" charset="0"/>
                          <a:hlinkClick r:id="rId14"/>
                        </a:rPr>
                        <a:t>Asexual Pals</a:t>
                      </a:r>
                      <a:endParaRPr lang="en-US" sz="1800" kern="1200" dirty="0" smtClean="0">
                        <a:solidFill>
                          <a:schemeClr val="tx1"/>
                        </a:solidFill>
                        <a:latin typeface="Arial" pitchFamily="34" charset="0"/>
                        <a:ea typeface="+mn-ea"/>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7" name="AutoShape 2"/>
          <p:cNvSpPr>
            <a:spLocks noGrp="1" noChangeArrowheads="1"/>
          </p:cNvSpPr>
          <p:nvPr>
            <p:ph type="title"/>
          </p:nvPr>
        </p:nvSpPr>
        <p:spPr>
          <a:xfrm>
            <a:off x="822325" y="365125"/>
            <a:ext cx="7521575" cy="1006475"/>
          </a:xfrm>
          <a:solidFill>
            <a:schemeClr val="bg2">
              <a:lumMod val="90000"/>
            </a:schemeClr>
          </a:solidFill>
        </p:spPr>
        <p:txBody>
          <a:bodyPr/>
          <a:lstStyle/>
          <a:p>
            <a:pPr eaLnBrk="1" hangingPunct="1">
              <a:defRPr/>
            </a:pPr>
            <a:r>
              <a:rPr lang="en-US" dirty="0" smtClean="0"/>
              <a:t>Q3: What Is MIS?</a:t>
            </a:r>
          </a:p>
        </p:txBody>
      </p:sp>
      <p:sp>
        <p:nvSpPr>
          <p:cNvPr id="2" name="Footer Placeholder 1"/>
          <p:cNvSpPr>
            <a:spLocks noGrp="1"/>
          </p:cNvSpPr>
          <p:nvPr>
            <p:ph type="ftr" sz="quarter" idx="10"/>
          </p:nvPr>
        </p:nvSpPr>
        <p:spPr/>
        <p:txBody>
          <a:bodyPr/>
          <a:lstStyle/>
          <a:p>
            <a:pPr>
              <a:defRPr/>
            </a:pPr>
            <a:r>
              <a:rPr lang="en-US"/>
              <a:t>Copyright © 2014 Pearson Education, Inc. Publishing As Prentice Hall</a:t>
            </a:r>
          </a:p>
        </p:txBody>
      </p:sp>
      <p:sp>
        <p:nvSpPr>
          <p:cNvPr id="3" name="Content Placeholder 2"/>
          <p:cNvSpPr>
            <a:spLocks noGrp="1"/>
          </p:cNvSpPr>
          <p:nvPr>
            <p:ph idx="1"/>
          </p:nvPr>
        </p:nvSpPr>
        <p:spPr/>
        <p:txBody>
          <a:bodyPr>
            <a:normAutofit/>
          </a:bodyPr>
          <a:lstStyle/>
          <a:p>
            <a:pPr marL="339725" lvl="1" indent="-339725" defTabSz="1022350" eaLnBrk="1" hangingPunct="1">
              <a:lnSpc>
                <a:spcPct val="90000"/>
              </a:lnSpc>
              <a:spcAft>
                <a:spcPct val="15000"/>
              </a:spcAft>
              <a:buFont typeface="+mj-lt"/>
              <a:buAutoNum type="arabicPeriod"/>
              <a:defRPr/>
            </a:pPr>
            <a:r>
              <a:rPr lang="en-US" dirty="0">
                <a:solidFill>
                  <a:schemeClr val="accent3">
                    <a:lumMod val="10000"/>
                  </a:schemeClr>
                </a:solidFill>
              </a:rPr>
              <a:t>Development and use of information systems</a:t>
            </a:r>
          </a:p>
          <a:p>
            <a:pPr marL="339725" lvl="1" indent="-339725" defTabSz="1022350" eaLnBrk="1" hangingPunct="1">
              <a:lnSpc>
                <a:spcPct val="90000"/>
              </a:lnSpc>
              <a:spcAft>
                <a:spcPct val="15000"/>
              </a:spcAft>
              <a:buFont typeface="+mj-lt"/>
              <a:buAutoNum type="arabicPeriod"/>
              <a:defRPr/>
            </a:pPr>
            <a:r>
              <a:rPr lang="en-US" dirty="0" smtClean="0">
                <a:solidFill>
                  <a:schemeClr val="accent3">
                    <a:lumMod val="10000"/>
                  </a:schemeClr>
                </a:solidFill>
              </a:rPr>
              <a:t>Achieve </a:t>
            </a:r>
            <a:r>
              <a:rPr lang="en-US" dirty="0">
                <a:solidFill>
                  <a:schemeClr val="accent3">
                    <a:lumMod val="10000"/>
                  </a:schemeClr>
                </a:solidFill>
              </a:rPr>
              <a:t>business goals and objectives</a:t>
            </a:r>
          </a:p>
          <a:p>
            <a:pPr marL="587375" eaLnBrk="1" hangingPunct="1">
              <a:defRPr/>
            </a:pPr>
            <a:r>
              <a:rPr lang="en-US" b="1" u="sng" dirty="0">
                <a:latin typeface="Franklin Gothic Medium" pitchFamily="34" charset="0"/>
              </a:rPr>
              <a:t>Goal of MIS</a:t>
            </a:r>
            <a:endParaRPr lang="en-US" b="1" dirty="0">
              <a:latin typeface="Franklin Gothic Medium" pitchFamily="34" charset="0"/>
            </a:endParaRPr>
          </a:p>
          <a:p>
            <a:pPr marL="862013" lvl="2" indent="-287338" eaLnBrk="1" hangingPunct="1">
              <a:defRPr/>
            </a:pPr>
            <a:r>
              <a:rPr lang="en-US" dirty="0">
                <a:latin typeface="Franklin Gothic Medium" pitchFamily="34" charset="0"/>
              </a:rPr>
              <a:t>Aligning IS to achieve business goals and objectives</a:t>
            </a:r>
          </a:p>
          <a:p>
            <a:pPr eaLnBrk="1" hangingPunct="1">
              <a:defRPr/>
            </a:pP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2325" y="1577975"/>
            <a:ext cx="7521575" cy="3146425"/>
          </a:xfrm>
        </p:spPr>
        <p:txBody>
          <a:bodyPr/>
          <a:lstStyle/>
          <a:p>
            <a:pPr marL="0" indent="0" eaLnBrk="1" hangingPunct="1">
              <a:buFont typeface="Arial" pitchFamily="34" charset="0"/>
              <a:buNone/>
              <a:defRPr/>
            </a:pPr>
            <a:r>
              <a:rPr lang="en-US" dirty="0">
                <a:solidFill>
                  <a:schemeClr val="tx1">
                    <a:lumMod val="75000"/>
                  </a:schemeClr>
                </a:solidFill>
              </a:rPr>
              <a:t>Jennifer lacks skills FlexTime needs</a:t>
            </a:r>
          </a:p>
          <a:p>
            <a:pPr marL="681038" indent="-404813" eaLnBrk="1" hangingPunct="1">
              <a:buFont typeface="+mj-lt"/>
              <a:buAutoNum type="arabicPeriod"/>
              <a:defRPr/>
            </a:pPr>
            <a:r>
              <a:rPr lang="en-US" dirty="0"/>
              <a:t>Abstract reasoning skills</a:t>
            </a:r>
          </a:p>
          <a:p>
            <a:pPr marL="681038" indent="-404813" eaLnBrk="1" hangingPunct="1">
              <a:buFont typeface="+mj-lt"/>
              <a:buAutoNum type="arabicPeriod"/>
              <a:defRPr/>
            </a:pPr>
            <a:r>
              <a:rPr lang="en-US" dirty="0"/>
              <a:t>Systems thinking skills</a:t>
            </a:r>
          </a:p>
          <a:p>
            <a:pPr marL="681038" indent="-404813" eaLnBrk="1" hangingPunct="1">
              <a:buFont typeface="+mj-lt"/>
              <a:buAutoNum type="arabicPeriod"/>
              <a:defRPr/>
            </a:pPr>
            <a:r>
              <a:rPr lang="en-US" dirty="0"/>
              <a:t>Collaboration skills</a:t>
            </a:r>
          </a:p>
          <a:p>
            <a:pPr marL="681038" indent="-404813" eaLnBrk="1" hangingPunct="1">
              <a:buFont typeface="+mj-lt"/>
              <a:buAutoNum type="arabicPeriod"/>
              <a:defRPr/>
            </a:pPr>
            <a:r>
              <a:rPr lang="en-US" dirty="0"/>
              <a:t>Experimentation skills</a:t>
            </a:r>
          </a:p>
          <a:p>
            <a:pPr eaLnBrk="1" hangingPunct="1">
              <a:defRPr/>
            </a:pPr>
            <a:endParaRPr lang="en-US" dirty="0"/>
          </a:p>
        </p:txBody>
      </p:sp>
      <p:sp>
        <p:nvSpPr>
          <p:cNvPr id="30723" name="AutoShape 2"/>
          <p:cNvSpPr>
            <a:spLocks noGrp="1" noChangeArrowheads="1"/>
          </p:cNvSpPr>
          <p:nvPr>
            <p:ph type="title"/>
          </p:nvPr>
        </p:nvSpPr>
        <p:spPr>
          <a:xfrm>
            <a:off x="822325" y="365125"/>
            <a:ext cx="7521575" cy="1006475"/>
          </a:xfrm>
          <a:solidFill>
            <a:schemeClr val="bg2">
              <a:lumMod val="90000"/>
            </a:schemeClr>
          </a:solidFill>
        </p:spPr>
        <p:txBody>
          <a:bodyPr/>
          <a:lstStyle/>
          <a:p>
            <a:pPr eaLnBrk="1" hangingPunct="1">
              <a:defRPr/>
            </a:pPr>
            <a:r>
              <a:rPr lang="en-US" smtClean="0"/>
              <a:t>“But Today, They’re Not Enough.”</a:t>
            </a:r>
            <a:endParaRPr lang="en-US" dirty="0"/>
          </a:p>
        </p:txBody>
      </p:sp>
      <p:sp>
        <p:nvSpPr>
          <p:cNvPr id="2" name="Footer Placeholder 1"/>
          <p:cNvSpPr>
            <a:spLocks noGrp="1"/>
          </p:cNvSpPr>
          <p:nvPr>
            <p:ph type="ftr" sz="quarter" idx="10"/>
          </p:nvPr>
        </p:nvSpPr>
        <p:spPr/>
        <p:txBody>
          <a:bodyPr/>
          <a:lstStyle/>
          <a:p>
            <a:pPr>
              <a:defRPr/>
            </a:pPr>
            <a:r>
              <a:rPr lang="en-US"/>
              <a:t>Copyright © 2014 Pearson Education, Inc. Publishing As Prentice Hall</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itle 1"/>
          <p:cNvSpPr>
            <a:spLocks noGrp="1"/>
          </p:cNvSpPr>
          <p:nvPr>
            <p:ph type="title"/>
          </p:nvPr>
        </p:nvSpPr>
        <p:spPr>
          <a:xfrm>
            <a:off x="822325" y="365125"/>
            <a:ext cx="7521575" cy="1006475"/>
          </a:xfrm>
        </p:spPr>
        <p:txBody>
          <a:bodyPr/>
          <a:lstStyle/>
          <a:p>
            <a:pPr eaLnBrk="1" hangingPunct="1"/>
            <a:r>
              <a:rPr lang="en-US" smtClean="0">
                <a:latin typeface="Arial" charset="0"/>
                <a:cs typeface="Arial" charset="0"/>
              </a:rPr>
              <a:t>What Is MIS (cont’d)</a:t>
            </a:r>
          </a:p>
        </p:txBody>
      </p:sp>
      <p:sp>
        <p:nvSpPr>
          <p:cNvPr id="4" name="Footer Placeholder 3"/>
          <p:cNvSpPr>
            <a:spLocks noGrp="1"/>
          </p:cNvSpPr>
          <p:nvPr>
            <p:ph type="ftr" sz="quarter" idx="10"/>
          </p:nvPr>
        </p:nvSpPr>
        <p:spPr/>
        <p:txBody>
          <a:bodyPr/>
          <a:lstStyle/>
          <a:p>
            <a:pPr>
              <a:defRPr/>
            </a:pPr>
            <a:r>
              <a:rPr lang="en-US"/>
              <a:t>Copyright © 2014 Pearson Education, Inc. Publishing As Prentice Hall</a:t>
            </a:r>
          </a:p>
        </p:txBody>
      </p:sp>
      <p:sp>
        <p:nvSpPr>
          <p:cNvPr id="5" name="Content Placeholder 2"/>
          <p:cNvSpPr>
            <a:spLocks noGrp="1"/>
          </p:cNvSpPr>
          <p:nvPr>
            <p:ph idx="1"/>
          </p:nvPr>
        </p:nvSpPr>
        <p:spPr/>
        <p:txBody>
          <a:bodyPr/>
          <a:lstStyle/>
          <a:p>
            <a:pPr marL="0" indent="0" eaLnBrk="1" hangingPunct="1">
              <a:buFont typeface="Arial" pitchFamily="34" charset="0"/>
              <a:buNone/>
              <a:defRPr/>
            </a:pPr>
            <a:r>
              <a:rPr lang="en-US" b="1" dirty="0" smtClean="0"/>
              <a:t>Managemen</a:t>
            </a:r>
            <a:r>
              <a:rPr lang="en-US" dirty="0" smtClean="0"/>
              <a:t>t</a:t>
            </a:r>
          </a:p>
          <a:p>
            <a:pPr marL="457200" indent="-287338" eaLnBrk="1" hangingPunct="1">
              <a:defRPr/>
            </a:pPr>
            <a:r>
              <a:rPr lang="en-US" dirty="0" smtClean="0"/>
              <a:t>Means </a:t>
            </a:r>
            <a:r>
              <a:rPr lang="en-US" dirty="0"/>
              <a:t>develop, maintain, and </a:t>
            </a:r>
            <a:r>
              <a:rPr lang="en-US" dirty="0" smtClean="0"/>
              <a:t>adapt</a:t>
            </a:r>
          </a:p>
          <a:p>
            <a:pPr marL="457200" indent="-287338" eaLnBrk="1" hangingPunct="1">
              <a:defRPr/>
            </a:pPr>
            <a:r>
              <a:rPr lang="en-US" dirty="0" smtClean="0"/>
              <a:t>To create </a:t>
            </a:r>
            <a:r>
              <a:rPr lang="en-US" dirty="0"/>
              <a:t>an information system that meets your needs, </a:t>
            </a:r>
            <a:r>
              <a:rPr lang="en-US" dirty="0" smtClean="0"/>
              <a:t>take </a:t>
            </a:r>
            <a:r>
              <a:rPr lang="en-US" dirty="0"/>
              <a:t>an active role in </a:t>
            </a:r>
            <a:r>
              <a:rPr lang="en-US" dirty="0" smtClean="0"/>
              <a:t>system’s </a:t>
            </a:r>
            <a:r>
              <a:rPr lang="en-US" dirty="0"/>
              <a:t>development</a:t>
            </a:r>
            <a:r>
              <a:rPr lang="en-US" dirty="0" smtClean="0"/>
              <a:t>. Why?</a:t>
            </a:r>
          </a:p>
          <a:p>
            <a:pPr marL="854075" lvl="1" indent="-385763" eaLnBrk="1" hangingPunct="1">
              <a:buClr>
                <a:schemeClr val="tx1"/>
              </a:buClr>
              <a:buFont typeface="Arial" pitchFamily="34" charset="0"/>
              <a:buChar char="–"/>
              <a:defRPr/>
            </a:pPr>
            <a:r>
              <a:rPr lang="en-US" dirty="0" smtClean="0"/>
              <a:t>Business professionals understand </a:t>
            </a:r>
            <a:r>
              <a:rPr lang="en-US" dirty="0"/>
              <a:t>business needs and requirements.</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AutoShape 2"/>
          <p:cNvSpPr>
            <a:spLocks noGrp="1" noChangeArrowheads="1"/>
          </p:cNvSpPr>
          <p:nvPr>
            <p:ph type="title"/>
          </p:nvPr>
        </p:nvSpPr>
        <p:spPr>
          <a:xfrm>
            <a:off x="822325" y="365125"/>
            <a:ext cx="7521575" cy="1006475"/>
          </a:xfrm>
          <a:solidFill>
            <a:schemeClr val="bg2">
              <a:lumMod val="90000"/>
            </a:schemeClr>
          </a:solidFill>
        </p:spPr>
        <p:txBody>
          <a:bodyPr/>
          <a:lstStyle/>
          <a:p>
            <a:pPr eaLnBrk="1" hangingPunct="1">
              <a:lnSpc>
                <a:spcPct val="80000"/>
              </a:lnSpc>
              <a:defRPr/>
            </a:pPr>
            <a:r>
              <a:rPr lang="en-US" dirty="0" smtClean="0"/>
              <a:t>Development and Use of Information Systems</a:t>
            </a:r>
          </a:p>
        </p:txBody>
      </p:sp>
      <p:sp>
        <p:nvSpPr>
          <p:cNvPr id="2" name="Footer Placeholder 1"/>
          <p:cNvSpPr>
            <a:spLocks noGrp="1"/>
          </p:cNvSpPr>
          <p:nvPr>
            <p:ph type="ftr" sz="quarter" idx="10"/>
          </p:nvPr>
        </p:nvSpPr>
        <p:spPr/>
        <p:txBody>
          <a:bodyPr/>
          <a:lstStyle/>
          <a:p>
            <a:pPr>
              <a:defRPr/>
            </a:pPr>
            <a:r>
              <a:rPr lang="en-US"/>
              <a:t>Copyright © 2014 Pearson Education, Inc. Publishing As Prentice Hall</a:t>
            </a:r>
          </a:p>
        </p:txBody>
      </p:sp>
      <p:sp>
        <p:nvSpPr>
          <p:cNvPr id="3" name="Content Placeholder 2"/>
          <p:cNvSpPr>
            <a:spLocks noGrp="1"/>
          </p:cNvSpPr>
          <p:nvPr>
            <p:ph idx="1"/>
          </p:nvPr>
        </p:nvSpPr>
        <p:spPr>
          <a:solidFill>
            <a:schemeClr val="bg1"/>
          </a:solidFill>
        </p:spPr>
        <p:txBody>
          <a:bodyPr>
            <a:normAutofit fontScale="92500" lnSpcReduction="20000"/>
          </a:bodyPr>
          <a:lstStyle/>
          <a:p>
            <a:pPr eaLnBrk="1" hangingPunct="1">
              <a:defRPr/>
            </a:pPr>
            <a:r>
              <a:rPr lang="en-US" dirty="0"/>
              <a:t>Business professionals need to:</a:t>
            </a:r>
          </a:p>
          <a:p>
            <a:pPr marL="633413" lvl="2" indent="-360363" eaLnBrk="1" hangingPunct="1">
              <a:defRPr/>
            </a:pPr>
            <a:r>
              <a:rPr lang="en-US" dirty="0" smtClean="0"/>
              <a:t>Take </a:t>
            </a:r>
            <a:r>
              <a:rPr lang="en-US" dirty="0"/>
              <a:t>active role in IS to ensure </a:t>
            </a:r>
            <a:r>
              <a:rPr lang="en-US" dirty="0" smtClean="0"/>
              <a:t>systems </a:t>
            </a:r>
            <a:r>
              <a:rPr lang="en-US" dirty="0"/>
              <a:t>meet their needs</a:t>
            </a:r>
          </a:p>
          <a:p>
            <a:pPr marL="633413" lvl="2" indent="-360363" eaLnBrk="1" hangingPunct="1">
              <a:defRPr/>
            </a:pPr>
            <a:r>
              <a:rPr lang="en-US" dirty="0"/>
              <a:t>Understand how information systems are constructed</a:t>
            </a:r>
          </a:p>
          <a:p>
            <a:pPr marL="633413" lvl="2" indent="-360363" eaLnBrk="1" hangingPunct="1">
              <a:defRPr/>
            </a:pPr>
            <a:r>
              <a:rPr lang="en-US" dirty="0"/>
              <a:t>Consider users’ needs during </a:t>
            </a:r>
            <a:r>
              <a:rPr lang="en-US" dirty="0" smtClean="0"/>
              <a:t>development</a:t>
            </a:r>
          </a:p>
          <a:p>
            <a:pPr marL="633413" lvl="2" indent="-360363" eaLnBrk="1" hangingPunct="1">
              <a:defRPr/>
            </a:pPr>
            <a:r>
              <a:rPr lang="en-US" dirty="0"/>
              <a:t>Learn how to use information systems</a:t>
            </a:r>
          </a:p>
          <a:p>
            <a:pPr marL="633413" lvl="2" indent="-360363" eaLnBrk="1" hangingPunct="1">
              <a:defRPr/>
            </a:pPr>
            <a:r>
              <a:rPr lang="en-US" dirty="0"/>
              <a:t>Take into account ancillary IS functions  (security,  backups</a:t>
            </a:r>
            <a:r>
              <a:rPr lang="en-US" dirty="0" smtClean="0"/>
              <a:t>)</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2" name="AutoShape 2"/>
          <p:cNvSpPr>
            <a:spLocks noGrp="1" noChangeArrowheads="1"/>
          </p:cNvSpPr>
          <p:nvPr>
            <p:ph type="title"/>
          </p:nvPr>
        </p:nvSpPr>
        <p:spPr>
          <a:xfrm>
            <a:off x="822325" y="365125"/>
            <a:ext cx="7521575" cy="1006475"/>
          </a:xfrm>
          <a:solidFill>
            <a:schemeClr val="bg2">
              <a:lumMod val="90000"/>
            </a:schemeClr>
          </a:solidFill>
        </p:spPr>
        <p:txBody>
          <a:bodyPr/>
          <a:lstStyle/>
          <a:p>
            <a:pPr eaLnBrk="1" hangingPunct="1">
              <a:defRPr/>
            </a:pPr>
            <a:r>
              <a:rPr lang="en-US" sz="3600" dirty="0"/>
              <a:t>Achieving Strategies</a:t>
            </a:r>
            <a:endParaRPr lang="en-US" sz="3600" dirty="0" smtClean="0"/>
          </a:p>
        </p:txBody>
      </p:sp>
      <p:sp>
        <p:nvSpPr>
          <p:cNvPr id="2" name="Footer Placeholder 1"/>
          <p:cNvSpPr>
            <a:spLocks noGrp="1"/>
          </p:cNvSpPr>
          <p:nvPr>
            <p:ph type="ftr" sz="quarter" idx="10"/>
          </p:nvPr>
        </p:nvSpPr>
        <p:spPr/>
        <p:txBody>
          <a:bodyPr/>
          <a:lstStyle/>
          <a:p>
            <a:pPr>
              <a:defRPr/>
            </a:pPr>
            <a:r>
              <a:rPr lang="en-US"/>
              <a:t>Copyright © 2014 Pearson Education, Inc. Publishing As Prentice Hall</a:t>
            </a:r>
          </a:p>
        </p:txBody>
      </p:sp>
      <p:sp>
        <p:nvSpPr>
          <p:cNvPr id="48131" name="Content Placeholder 4"/>
          <p:cNvSpPr>
            <a:spLocks noGrp="1"/>
          </p:cNvSpPr>
          <p:nvPr>
            <p:ph idx="1"/>
          </p:nvPr>
        </p:nvSpPr>
        <p:spPr/>
        <p:txBody>
          <a:bodyPr/>
          <a:lstStyle/>
          <a:p>
            <a:pPr eaLnBrk="1" hangingPunct="1">
              <a:buFont typeface="Arial" charset="0"/>
              <a:buChar char="•"/>
            </a:pPr>
            <a:r>
              <a:rPr lang="en-US" smtClean="0">
                <a:latin typeface="Arial" charset="0"/>
                <a:cs typeface="Arial" charset="0"/>
              </a:rPr>
              <a:t>MIS empowers users to achieve business objectives</a:t>
            </a:r>
          </a:p>
          <a:p>
            <a:pPr marL="633413" lvl="2" indent="-352425" eaLnBrk="1" hangingPunct="1">
              <a:lnSpc>
                <a:spcPct val="90000"/>
              </a:lnSpc>
              <a:spcAft>
                <a:spcPct val="15000"/>
              </a:spcAft>
            </a:pPr>
            <a:r>
              <a:rPr lang="en-US" smtClean="0">
                <a:latin typeface="Arial" charset="0"/>
                <a:cs typeface="Arial" charset="0"/>
              </a:rPr>
              <a:t>Information systems exist to assist business </a:t>
            </a:r>
            <a:r>
              <a:rPr lang="en-US" i="1" smtClean="0">
                <a:latin typeface="Arial" charset="0"/>
                <a:cs typeface="Arial" charset="0"/>
              </a:rPr>
              <a:t>people </a:t>
            </a:r>
            <a:endParaRPr lang="en-US" smtClean="0">
              <a:latin typeface="Arial" charset="0"/>
              <a:cs typeface="Arial" charset="0"/>
            </a:endParaRPr>
          </a:p>
          <a:p>
            <a:pPr marL="633413" lvl="2" indent="-352425" eaLnBrk="1" hangingPunct="1">
              <a:lnSpc>
                <a:spcPct val="90000"/>
              </a:lnSpc>
              <a:spcAft>
                <a:spcPct val="15000"/>
              </a:spcAft>
            </a:pPr>
            <a:r>
              <a:rPr lang="en-US" smtClean="0">
                <a:latin typeface="Arial" charset="0"/>
                <a:cs typeface="Arial" charset="0"/>
              </a:rPr>
              <a:t>Information systems exist to help achieve business goals and objectives</a:t>
            </a:r>
          </a:p>
          <a:p>
            <a:pPr eaLnBrk="1" hangingPunct="1">
              <a:buFont typeface="Arial" charset="0"/>
              <a:buChar char="•"/>
            </a:pPr>
            <a:endParaRPr lang="en-US" smtClean="0">
              <a:latin typeface="Arial" charset="0"/>
              <a:cs typeface="Arial" charset="0"/>
            </a:endParaRPr>
          </a:p>
          <a:p>
            <a:pPr eaLnBrk="1" hangingPunct="1">
              <a:buFont typeface="Arial" charset="0"/>
              <a:buChar char="•"/>
            </a:pPr>
            <a:endParaRPr lang="en-US" smtClean="0">
              <a:latin typeface="Arial" charset="0"/>
              <a:cs typeface="Arial"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AutoShape 2"/>
          <p:cNvSpPr>
            <a:spLocks noGrp="1" noChangeArrowheads="1"/>
          </p:cNvSpPr>
          <p:nvPr>
            <p:ph type="title"/>
          </p:nvPr>
        </p:nvSpPr>
        <p:spPr>
          <a:xfrm>
            <a:off x="822325" y="365125"/>
            <a:ext cx="7521575" cy="1311275"/>
          </a:xfrm>
          <a:solidFill>
            <a:schemeClr val="bg2">
              <a:lumMod val="90000"/>
            </a:schemeClr>
          </a:solidFill>
        </p:spPr>
        <p:txBody>
          <a:bodyPr/>
          <a:lstStyle/>
          <a:p>
            <a:pPr marL="690563" indent="-690563" eaLnBrk="1" hangingPunct="1">
              <a:defRPr/>
            </a:pPr>
            <a:r>
              <a:rPr lang="en-US" sz="3000" dirty="0" smtClean="0"/>
              <a:t>Q4: Why Is the Difference Between Information Technology and Information Systems Important to You?</a:t>
            </a:r>
          </a:p>
        </p:txBody>
      </p:sp>
      <p:sp>
        <p:nvSpPr>
          <p:cNvPr id="2" name="Footer Placeholder 1"/>
          <p:cNvSpPr>
            <a:spLocks noGrp="1"/>
          </p:cNvSpPr>
          <p:nvPr>
            <p:ph type="ftr" sz="quarter" idx="10"/>
          </p:nvPr>
        </p:nvSpPr>
        <p:spPr/>
        <p:txBody>
          <a:bodyPr/>
          <a:lstStyle/>
          <a:p>
            <a:pPr>
              <a:defRPr/>
            </a:pPr>
            <a:r>
              <a:rPr lang="en-US"/>
              <a:t>Copyright © 2014 Pearson Education, Inc. Publishing As Prentice Hall</a:t>
            </a:r>
          </a:p>
        </p:txBody>
      </p:sp>
      <p:sp>
        <p:nvSpPr>
          <p:cNvPr id="7" name="TextBox 6"/>
          <p:cNvSpPr txBox="1"/>
          <p:nvPr/>
        </p:nvSpPr>
        <p:spPr>
          <a:xfrm>
            <a:off x="762000" y="1828800"/>
            <a:ext cx="7924800" cy="2862263"/>
          </a:xfrm>
          <a:prstGeom prst="rect">
            <a:avLst/>
          </a:prstGeom>
          <a:solidFill>
            <a:schemeClr val="bg1"/>
          </a:solidFill>
          <a:ln>
            <a:solidFill>
              <a:schemeClr val="accent1"/>
            </a:solidFill>
          </a:ln>
        </p:spPr>
        <p:style>
          <a:lnRef idx="0">
            <a:scrgbClr r="0" g="0" b="0"/>
          </a:lnRef>
          <a:fillRef idx="1003">
            <a:schemeClr val="lt2"/>
          </a:fillRef>
          <a:effectRef idx="0">
            <a:scrgbClr r="0" g="0" b="0"/>
          </a:effectRef>
          <a:fontRef idx="major"/>
        </p:style>
        <p:txBody>
          <a:bodyPr>
            <a:spAutoFit/>
          </a:bodyPr>
          <a:lstStyle/>
          <a:p>
            <a:pPr marL="533400" indent="-533400">
              <a:defRPr/>
            </a:pPr>
            <a:r>
              <a:rPr lang="en-US" sz="2800" dirty="0">
                <a:latin typeface="Arial" pitchFamily="34" charset="0"/>
                <a:cs typeface="Arial" pitchFamily="34" charset="0"/>
                <a:hlinkClick r:id="rId3"/>
              </a:rPr>
              <a:t>Information technology</a:t>
            </a:r>
            <a:r>
              <a:rPr lang="en-US" sz="2800" dirty="0">
                <a:latin typeface="Arial" pitchFamily="34" charset="0"/>
                <a:cs typeface="Arial" pitchFamily="34" charset="0"/>
              </a:rPr>
              <a:t> (IT)</a:t>
            </a:r>
          </a:p>
          <a:p>
            <a:pPr marL="914400" lvl="1" indent="-457200">
              <a:buFontTx/>
              <a:buAutoNum type="arabicPeriod"/>
              <a:defRPr/>
            </a:pPr>
            <a:r>
              <a:rPr lang="en-US" sz="2400" dirty="0">
                <a:latin typeface="Arial" pitchFamily="34" charset="0"/>
                <a:cs typeface="Arial" pitchFamily="34" charset="0"/>
              </a:rPr>
              <a:t>Products</a:t>
            </a:r>
          </a:p>
          <a:p>
            <a:pPr marL="914400" lvl="1" indent="-457200">
              <a:buFontTx/>
              <a:buAutoNum type="arabicPeriod"/>
              <a:defRPr/>
            </a:pPr>
            <a:r>
              <a:rPr lang="en-US" sz="2400" dirty="0">
                <a:latin typeface="Arial" pitchFamily="34" charset="0"/>
                <a:cs typeface="Arial" pitchFamily="34" charset="0"/>
              </a:rPr>
              <a:t>Methods</a:t>
            </a:r>
          </a:p>
          <a:p>
            <a:pPr marL="914400" lvl="1" indent="-457200">
              <a:buFontTx/>
              <a:buAutoNum type="arabicPeriod"/>
              <a:defRPr/>
            </a:pPr>
            <a:r>
              <a:rPr lang="en-US" sz="2400" dirty="0">
                <a:latin typeface="Arial" pitchFamily="34" charset="0"/>
                <a:cs typeface="Arial" pitchFamily="34" charset="0"/>
              </a:rPr>
              <a:t>Inventions</a:t>
            </a:r>
          </a:p>
          <a:p>
            <a:pPr marL="914400" lvl="1" indent="-457200">
              <a:buFontTx/>
              <a:buAutoNum type="arabicPeriod"/>
              <a:defRPr/>
            </a:pPr>
            <a:r>
              <a:rPr lang="en-US" sz="2400" dirty="0">
                <a:latin typeface="Arial" pitchFamily="34" charset="0"/>
                <a:cs typeface="Arial" pitchFamily="34" charset="0"/>
              </a:rPr>
              <a:t>Standards</a:t>
            </a:r>
          </a:p>
          <a:p>
            <a:pPr lvl="1" indent="-457200">
              <a:buFont typeface="Wingdings" pitchFamily="2" charset="2"/>
              <a:buChar char="Ø"/>
              <a:defRPr/>
            </a:pPr>
            <a:r>
              <a:rPr lang="en-US" sz="2800" dirty="0">
                <a:latin typeface="Arial" pitchFamily="34" charset="0"/>
                <a:cs typeface="Arial" pitchFamily="34" charset="0"/>
              </a:rPr>
              <a:t>IT </a:t>
            </a:r>
            <a:r>
              <a:rPr lang="en-US" sz="2800">
                <a:latin typeface="Arial" pitchFamily="34" charset="0"/>
                <a:cs typeface="Arial" pitchFamily="34" charset="0"/>
              </a:rPr>
              <a:t>components = Hardware + Software + Data </a:t>
            </a:r>
          </a:p>
          <a:p>
            <a:pPr lvl="1" indent="-457200">
              <a:buFont typeface="Wingdings" pitchFamily="2" charset="2"/>
              <a:buChar char="Ø"/>
              <a:defRPr/>
            </a:pPr>
            <a:r>
              <a:rPr lang="en-US" sz="2800" b="1">
                <a:latin typeface="Arial" pitchFamily="34" charset="0"/>
                <a:cs typeface="Arial" pitchFamily="34" charset="0"/>
              </a:rPr>
              <a:t>IS </a:t>
            </a:r>
            <a:r>
              <a:rPr lang="en-US" sz="2800" b="1">
                <a:latin typeface="Arial" pitchFamily="34" charset="0"/>
                <a:cs typeface="Arial" pitchFamily="34" charset="0"/>
                <a:sym typeface="Wingdings" pitchFamily="2" charset="2"/>
              </a:rPr>
              <a:t>= IT + </a:t>
            </a:r>
            <a:r>
              <a:rPr lang="en-US" sz="2800" b="1" i="1">
                <a:latin typeface="Arial" pitchFamily="34" charset="0"/>
                <a:cs typeface="Arial" pitchFamily="34" charset="0"/>
                <a:sym typeface="Wingdings" pitchFamily="2" charset="2"/>
              </a:rPr>
              <a:t>P</a:t>
            </a:r>
            <a:r>
              <a:rPr lang="en-US" sz="2800" b="1" i="1">
                <a:latin typeface="Arial" pitchFamily="34" charset="0"/>
                <a:cs typeface="Arial" pitchFamily="34" charset="0"/>
              </a:rPr>
              <a:t>rocedures + People</a:t>
            </a:r>
            <a:endParaRPr lang="en-US" sz="2800" b="1">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AutoShape 2"/>
          <p:cNvSpPr>
            <a:spLocks noGrp="1" noChangeArrowheads="1"/>
          </p:cNvSpPr>
          <p:nvPr>
            <p:ph type="title"/>
          </p:nvPr>
        </p:nvSpPr>
        <p:spPr>
          <a:xfrm>
            <a:off x="838200" y="304800"/>
            <a:ext cx="7521575" cy="1387475"/>
          </a:xfrm>
          <a:solidFill>
            <a:schemeClr val="bg2">
              <a:lumMod val="90000"/>
            </a:schemeClr>
          </a:solidFill>
        </p:spPr>
        <p:txBody>
          <a:bodyPr/>
          <a:lstStyle/>
          <a:p>
            <a:pPr eaLnBrk="1" hangingPunct="1">
              <a:defRPr/>
            </a:pPr>
            <a:r>
              <a:rPr lang="en-US" sz="3000" dirty="0" smtClean="0"/>
              <a:t>Why Is the Difference Between Information Technology and Information Systems Important to You? (cont’d)</a:t>
            </a:r>
          </a:p>
        </p:txBody>
      </p:sp>
      <p:sp>
        <p:nvSpPr>
          <p:cNvPr id="2" name="Footer Placeholder 1"/>
          <p:cNvSpPr>
            <a:spLocks noGrp="1"/>
          </p:cNvSpPr>
          <p:nvPr>
            <p:ph type="ftr" sz="quarter" idx="10"/>
          </p:nvPr>
        </p:nvSpPr>
        <p:spPr/>
        <p:txBody>
          <a:bodyPr/>
          <a:lstStyle/>
          <a:p>
            <a:pPr>
              <a:defRPr/>
            </a:pPr>
            <a:r>
              <a:rPr lang="en-US"/>
              <a:t>Copyright © 2014 Pearson Education, Inc. Publishing As Prentice Hall</a:t>
            </a:r>
          </a:p>
        </p:txBody>
      </p:sp>
      <p:sp>
        <p:nvSpPr>
          <p:cNvPr id="52227" name="Content Placeholder 2"/>
          <p:cNvSpPr>
            <a:spLocks noGrp="1"/>
          </p:cNvSpPr>
          <p:nvPr>
            <p:ph idx="1"/>
          </p:nvPr>
        </p:nvSpPr>
        <p:spPr>
          <a:xfrm>
            <a:off x="822325" y="1882775"/>
            <a:ext cx="7635875" cy="3222625"/>
          </a:xfrm>
          <a:solidFill>
            <a:schemeClr val="bg1"/>
          </a:solidFill>
        </p:spPr>
        <p:txBody>
          <a:bodyPr/>
          <a:lstStyle/>
          <a:p>
            <a:pPr marL="290513" indent="-290513" eaLnBrk="1" hangingPunct="1">
              <a:buFont typeface="Arial" charset="0"/>
              <a:buChar char="•"/>
            </a:pPr>
            <a:r>
              <a:rPr lang="en-US" sz="2600" dirty="0" smtClean="0">
                <a:latin typeface="Arial" charset="0"/>
                <a:cs typeface="Arial" charset="0"/>
              </a:rPr>
              <a:t>Avoid a common mistake: Cannot buy an IS</a:t>
            </a:r>
          </a:p>
          <a:p>
            <a:pPr marL="290513" indent="-290513" eaLnBrk="1" hangingPunct="1">
              <a:buFont typeface="Arial" charset="0"/>
              <a:buChar char="•"/>
            </a:pPr>
            <a:r>
              <a:rPr lang="en-US" sz="2600" dirty="0" smtClean="0">
                <a:latin typeface="Arial" charset="0"/>
                <a:cs typeface="Arial" charset="0"/>
              </a:rPr>
              <a:t>Can buy, rent or lease hardware, software and databases, with predesigned procedures.</a:t>
            </a:r>
          </a:p>
          <a:p>
            <a:pPr marL="290513" indent="-290513" eaLnBrk="1" hangingPunct="1">
              <a:buFont typeface="Arial" charset="0"/>
              <a:buChar char="•"/>
            </a:pPr>
            <a:r>
              <a:rPr lang="en-US" sz="2600" dirty="0" smtClean="0">
                <a:latin typeface="Arial" charset="0"/>
                <a:cs typeface="Arial" charset="0"/>
              </a:rPr>
              <a:t>People execute procedures to employ new IT.</a:t>
            </a:r>
          </a:p>
          <a:p>
            <a:pPr marL="290513" indent="-290513" eaLnBrk="1" hangingPunct="1">
              <a:buFont typeface="Arial" charset="0"/>
              <a:buChar char="•"/>
            </a:pPr>
            <a:r>
              <a:rPr lang="en-US" sz="2600" dirty="0" smtClean="0">
                <a:latin typeface="Arial" charset="0"/>
                <a:cs typeface="Arial" charset="0"/>
              </a:rPr>
              <a:t>Use of new system requires training, overcoming employees’ resistance, and managing employees as they use new system</a:t>
            </a:r>
            <a:r>
              <a:rPr lang="en-US" dirty="0" smtClean="0">
                <a:latin typeface="Arial" charset="0"/>
                <a:cs typeface="Arial" charset="0"/>
              </a:rPr>
              <a:t>.</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AutoShape 2"/>
          <p:cNvSpPr>
            <a:spLocks noGrp="1" noChangeArrowheads="1"/>
          </p:cNvSpPr>
          <p:nvPr>
            <p:ph type="title"/>
          </p:nvPr>
        </p:nvSpPr>
        <p:spPr>
          <a:xfrm>
            <a:off x="822325" y="365125"/>
            <a:ext cx="7521575" cy="1006475"/>
          </a:xfrm>
          <a:solidFill>
            <a:schemeClr val="bg2">
              <a:lumMod val="90000"/>
            </a:schemeClr>
          </a:solidFill>
        </p:spPr>
        <p:txBody>
          <a:bodyPr/>
          <a:lstStyle/>
          <a:p>
            <a:pPr eaLnBrk="1" hangingPunct="1">
              <a:defRPr/>
            </a:pPr>
            <a:r>
              <a:rPr lang="en-US" dirty="0" smtClean="0"/>
              <a:t>Q5: What Is Your Role in IS Security?</a:t>
            </a:r>
          </a:p>
        </p:txBody>
      </p:sp>
      <p:sp>
        <p:nvSpPr>
          <p:cNvPr id="2" name="Footer Placeholder 1"/>
          <p:cNvSpPr>
            <a:spLocks noGrp="1"/>
          </p:cNvSpPr>
          <p:nvPr>
            <p:ph type="ftr" sz="quarter" idx="10"/>
          </p:nvPr>
        </p:nvSpPr>
        <p:spPr/>
        <p:txBody>
          <a:bodyPr/>
          <a:lstStyle/>
          <a:p>
            <a:pPr>
              <a:defRPr/>
            </a:pPr>
            <a:r>
              <a:rPr lang="en-US"/>
              <a:t>Copyright © 2014 Pearson Education, Inc. Publishing As Prentice Hall</a:t>
            </a:r>
          </a:p>
        </p:txBody>
      </p:sp>
      <p:sp>
        <p:nvSpPr>
          <p:cNvPr id="54275" name="Content Placeholder 2"/>
          <p:cNvSpPr>
            <a:spLocks noGrp="1"/>
          </p:cNvSpPr>
          <p:nvPr>
            <p:ph idx="1"/>
          </p:nvPr>
        </p:nvSpPr>
        <p:spPr/>
        <p:txBody>
          <a:bodyPr/>
          <a:lstStyle/>
          <a:p>
            <a:pPr marL="290513" indent="-290513" eaLnBrk="1" hangingPunct="1">
              <a:buFont typeface="Arial" charset="0"/>
              <a:buChar char="•"/>
            </a:pPr>
            <a:r>
              <a:rPr lang="en-US" dirty="0" smtClean="0">
                <a:latin typeface="Arial" charset="0"/>
                <a:cs typeface="Arial" charset="0"/>
              </a:rPr>
              <a:t>Security systems have five components, including people.</a:t>
            </a:r>
          </a:p>
          <a:p>
            <a:pPr marL="290513" indent="-290513" eaLnBrk="1" hangingPunct="1">
              <a:buFont typeface="Arial" charset="0"/>
              <a:buChar char="•"/>
            </a:pPr>
            <a:r>
              <a:rPr lang="en-US" dirty="0" smtClean="0">
                <a:latin typeface="Arial" charset="0"/>
                <a:cs typeface="Arial" charset="0"/>
              </a:rPr>
              <a:t>Security system ultimately depends on behavior of its users.</a:t>
            </a:r>
          </a:p>
          <a:p>
            <a:pPr marL="290513" indent="-290513" eaLnBrk="1" hangingPunct="1">
              <a:buFont typeface="Arial" charset="0"/>
              <a:buChar char="•"/>
            </a:pPr>
            <a:r>
              <a:rPr lang="en-US" dirty="0" smtClean="0">
                <a:latin typeface="Arial" charset="0"/>
                <a:cs typeface="Arial" charset="0"/>
              </a:rPr>
              <a:t>If security procedures are not followed, then  hardware, software, and data components of security system are wasted expense.</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Title 1"/>
          <p:cNvSpPr>
            <a:spLocks noGrp="1"/>
          </p:cNvSpPr>
          <p:nvPr>
            <p:ph type="title"/>
          </p:nvPr>
        </p:nvSpPr>
        <p:spPr>
          <a:xfrm>
            <a:off x="822325" y="365125"/>
            <a:ext cx="7521575" cy="1006475"/>
          </a:xfrm>
        </p:spPr>
        <p:txBody>
          <a:bodyPr/>
          <a:lstStyle/>
          <a:p>
            <a:pPr eaLnBrk="1" hangingPunct="1"/>
            <a:r>
              <a:rPr lang="en-US" smtClean="0">
                <a:latin typeface="Arial" charset="0"/>
                <a:cs typeface="Arial" charset="0"/>
              </a:rPr>
              <a:t>Passwords Are Necessary</a:t>
            </a:r>
          </a:p>
        </p:txBody>
      </p:sp>
      <p:sp>
        <p:nvSpPr>
          <p:cNvPr id="4" name="Footer Placeholder 3"/>
          <p:cNvSpPr>
            <a:spLocks noGrp="1"/>
          </p:cNvSpPr>
          <p:nvPr>
            <p:ph type="ftr" sz="quarter" idx="10"/>
          </p:nvPr>
        </p:nvSpPr>
        <p:spPr/>
        <p:txBody>
          <a:bodyPr/>
          <a:lstStyle/>
          <a:p>
            <a:pPr>
              <a:defRPr/>
            </a:pPr>
            <a:r>
              <a:rPr lang="en-US"/>
              <a:t>Copyright © 2014 Pearson Education, Inc. Publishing As Prentice Hall</a:t>
            </a:r>
          </a:p>
        </p:txBody>
      </p:sp>
      <p:sp>
        <p:nvSpPr>
          <p:cNvPr id="56323" name="Content Placeholder 2"/>
          <p:cNvSpPr>
            <a:spLocks noGrp="1"/>
          </p:cNvSpPr>
          <p:nvPr>
            <p:ph idx="1"/>
          </p:nvPr>
        </p:nvSpPr>
        <p:spPr>
          <a:xfrm>
            <a:off x="822325" y="1676400"/>
            <a:ext cx="7521575" cy="3429000"/>
          </a:xfrm>
        </p:spPr>
        <p:txBody>
          <a:bodyPr/>
          <a:lstStyle/>
          <a:p>
            <a:pPr marL="228600" lvl="1" indent="-228600" defTabSz="1111250" eaLnBrk="1" hangingPunct="1">
              <a:lnSpc>
                <a:spcPct val="90000"/>
              </a:lnSpc>
              <a:spcAft>
                <a:spcPct val="20000"/>
              </a:spcAft>
              <a:buFontTx/>
              <a:buChar char="•"/>
            </a:pPr>
            <a:r>
              <a:rPr lang="en-US" smtClean="0">
                <a:latin typeface="Arial" charset="0"/>
                <a:cs typeface="Arial" charset="0"/>
              </a:rPr>
              <a:t>Should have a </a:t>
            </a:r>
            <a:r>
              <a:rPr lang="en-US" smtClean="0">
                <a:latin typeface="Arial" charset="0"/>
                <a:cs typeface="Arial" charset="0"/>
                <a:hlinkClick r:id="rId3"/>
              </a:rPr>
              <a:t>strong password</a:t>
            </a:r>
            <a:endParaRPr lang="en-US" smtClean="0">
              <a:latin typeface="Arial" charset="0"/>
              <a:cs typeface="Arial" charset="0"/>
            </a:endParaRPr>
          </a:p>
          <a:p>
            <a:pPr marL="228600" lvl="1" indent="-228600" defTabSz="1111250" eaLnBrk="1" hangingPunct="1">
              <a:lnSpc>
                <a:spcPct val="90000"/>
              </a:lnSpc>
              <a:spcAft>
                <a:spcPct val="20000"/>
              </a:spcAft>
              <a:buFontTx/>
              <a:buChar char="•"/>
            </a:pPr>
            <a:r>
              <a:rPr lang="en-US" smtClean="0">
                <a:latin typeface="Arial" charset="0"/>
                <a:cs typeface="Arial" charset="0"/>
              </a:rPr>
              <a:t>Protect passwords from others (critical)</a:t>
            </a:r>
          </a:p>
          <a:p>
            <a:pPr marL="228600" lvl="1" indent="-228600" defTabSz="1111250" eaLnBrk="1" hangingPunct="1">
              <a:lnSpc>
                <a:spcPct val="90000"/>
              </a:lnSpc>
              <a:spcAft>
                <a:spcPct val="20000"/>
              </a:spcAft>
              <a:buFontTx/>
              <a:buChar char="•"/>
            </a:pPr>
            <a:r>
              <a:rPr lang="en-US" smtClean="0">
                <a:latin typeface="Arial" charset="0"/>
                <a:cs typeface="Arial" charset="0"/>
              </a:rPr>
              <a:t>Practice proper etiquette</a:t>
            </a:r>
          </a:p>
          <a:p>
            <a:pPr marL="457200" lvl="2" indent="-228600" defTabSz="1111250" eaLnBrk="1" hangingPunct="1">
              <a:lnSpc>
                <a:spcPct val="90000"/>
              </a:lnSpc>
              <a:spcAft>
                <a:spcPct val="20000"/>
              </a:spcAft>
              <a:buFont typeface="Wingdings" pitchFamily="2" charset="2"/>
              <a:buChar char="Ø"/>
            </a:pPr>
            <a:r>
              <a:rPr lang="en-US" b="1" smtClean="0">
                <a:latin typeface="Arial" charset="0"/>
                <a:cs typeface="Arial" charset="0"/>
              </a:rPr>
              <a:t>Never write down your password</a:t>
            </a:r>
          </a:p>
          <a:p>
            <a:pPr marL="457200" lvl="2" indent="-228600" defTabSz="1111250" eaLnBrk="1" hangingPunct="1">
              <a:lnSpc>
                <a:spcPct val="90000"/>
              </a:lnSpc>
              <a:spcAft>
                <a:spcPct val="20000"/>
              </a:spcAft>
              <a:buFont typeface="Wingdings" pitchFamily="2" charset="2"/>
              <a:buChar char="Ø"/>
            </a:pPr>
            <a:r>
              <a:rPr lang="en-US" b="1" smtClean="0">
                <a:latin typeface="Arial" charset="0"/>
                <a:cs typeface="Arial" charset="0"/>
              </a:rPr>
              <a:t>Do not share it with others</a:t>
            </a:r>
          </a:p>
          <a:p>
            <a:pPr marL="457200" lvl="2" indent="-228600" defTabSz="1111250" eaLnBrk="1" hangingPunct="1">
              <a:lnSpc>
                <a:spcPct val="90000"/>
              </a:lnSpc>
              <a:spcAft>
                <a:spcPct val="20000"/>
              </a:spcAft>
              <a:buFont typeface="Wingdings" pitchFamily="2" charset="2"/>
              <a:buChar char="Ø"/>
            </a:pPr>
            <a:r>
              <a:rPr lang="en-US" b="1" smtClean="0">
                <a:latin typeface="Arial" charset="0"/>
                <a:cs typeface="Arial" charset="0"/>
              </a:rPr>
              <a:t>Never ask others for their password</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AutoShape 2"/>
          <p:cNvSpPr>
            <a:spLocks noGrp="1" noChangeArrowheads="1"/>
          </p:cNvSpPr>
          <p:nvPr>
            <p:ph type="title"/>
          </p:nvPr>
        </p:nvSpPr>
        <p:spPr>
          <a:xfrm>
            <a:off x="822325" y="365125"/>
            <a:ext cx="7521575" cy="1006475"/>
          </a:xfrm>
        </p:spPr>
        <p:txBody>
          <a:bodyPr/>
          <a:lstStyle/>
          <a:p>
            <a:pPr eaLnBrk="1" hangingPunct="1"/>
            <a:r>
              <a:rPr lang="en-US" smtClean="0">
                <a:latin typeface="Arial" charset="0"/>
                <a:cs typeface="Arial" charset="0"/>
              </a:rPr>
              <a:t>Creating a Strong Password</a:t>
            </a:r>
          </a:p>
        </p:txBody>
      </p:sp>
      <p:sp>
        <p:nvSpPr>
          <p:cNvPr id="2" name="Footer Placeholder 1"/>
          <p:cNvSpPr>
            <a:spLocks noGrp="1"/>
          </p:cNvSpPr>
          <p:nvPr>
            <p:ph type="ftr" sz="quarter" idx="10"/>
          </p:nvPr>
        </p:nvSpPr>
        <p:spPr/>
        <p:txBody>
          <a:bodyPr/>
          <a:lstStyle/>
          <a:p>
            <a:pPr>
              <a:defRPr/>
            </a:pPr>
            <a:r>
              <a:rPr lang="en-US"/>
              <a:t>Copyright © 2014 Pearson Education, Inc. Publishing As Prentice Hall</a:t>
            </a:r>
          </a:p>
        </p:txBody>
      </p:sp>
      <p:sp>
        <p:nvSpPr>
          <p:cNvPr id="3" name="Content Placeholder 2"/>
          <p:cNvSpPr>
            <a:spLocks noGrp="1"/>
          </p:cNvSpPr>
          <p:nvPr>
            <p:ph idx="1"/>
          </p:nvPr>
        </p:nvSpPr>
        <p:spPr/>
        <p:txBody>
          <a:bodyPr/>
          <a:lstStyle/>
          <a:p>
            <a:pPr marL="0" lvl="1" indent="1588" eaLnBrk="1" fontAlgn="auto" hangingPunct="1">
              <a:spcAft>
                <a:spcPts val="0"/>
              </a:spcAft>
              <a:buFont typeface="Arial" charset="0"/>
              <a:buNone/>
              <a:defRPr/>
            </a:pPr>
            <a:r>
              <a:rPr lang="en-US" sz="2400" u="sng" dirty="0">
                <a:cs typeface="Arial" charset="0"/>
              </a:rPr>
              <a:t>Rules for strong password:</a:t>
            </a:r>
          </a:p>
          <a:p>
            <a:pPr marL="509588" lvl="1" indent="-217488" eaLnBrk="1" fontAlgn="auto" hangingPunct="1">
              <a:spcAft>
                <a:spcPts val="0"/>
              </a:spcAft>
              <a:buClr>
                <a:schemeClr val="tx1"/>
              </a:buClr>
              <a:defRPr/>
            </a:pPr>
            <a:r>
              <a:rPr lang="en-US" sz="2200" dirty="0">
                <a:cs typeface="Arial" charset="0"/>
              </a:rPr>
              <a:t>Use ten or more characters</a:t>
            </a:r>
          </a:p>
          <a:p>
            <a:pPr marL="509588" lvl="1" indent="-217488" eaLnBrk="1" fontAlgn="auto" hangingPunct="1">
              <a:spcAft>
                <a:spcPts val="0"/>
              </a:spcAft>
              <a:buClr>
                <a:schemeClr val="tx1"/>
              </a:buClr>
              <a:defRPr/>
            </a:pPr>
            <a:r>
              <a:rPr lang="en-US" sz="2200" smtClean="0">
                <a:cs typeface="Arial" charset="0"/>
              </a:rPr>
              <a:t>Do </a:t>
            </a:r>
            <a:r>
              <a:rPr lang="en-US" sz="2200">
                <a:cs typeface="Arial" charset="0"/>
              </a:rPr>
              <a:t>not </a:t>
            </a:r>
            <a:r>
              <a:rPr lang="en-US" sz="2200" smtClean="0">
                <a:cs typeface="Arial" charset="0"/>
              </a:rPr>
              <a:t>include </a:t>
            </a:r>
            <a:r>
              <a:rPr lang="en-US" sz="2200" dirty="0">
                <a:cs typeface="Arial" charset="0"/>
              </a:rPr>
              <a:t>your user name, real name, or company name</a:t>
            </a:r>
          </a:p>
          <a:p>
            <a:pPr marL="509588" lvl="1" indent="-217488" eaLnBrk="1" fontAlgn="auto" hangingPunct="1">
              <a:spcAft>
                <a:spcPts val="0"/>
              </a:spcAft>
              <a:buClr>
                <a:schemeClr val="tx1"/>
              </a:buClr>
              <a:defRPr/>
            </a:pPr>
            <a:r>
              <a:rPr lang="en-US" sz="2200" smtClean="0">
                <a:cs typeface="Arial" charset="0"/>
              </a:rPr>
              <a:t>Do </a:t>
            </a:r>
            <a:r>
              <a:rPr lang="en-US" sz="2200">
                <a:cs typeface="Arial" charset="0"/>
              </a:rPr>
              <a:t>not </a:t>
            </a:r>
            <a:r>
              <a:rPr lang="en-US" sz="2200" smtClean="0">
                <a:cs typeface="Arial" charset="0"/>
              </a:rPr>
              <a:t>use </a:t>
            </a:r>
            <a:r>
              <a:rPr lang="en-US" sz="2200" dirty="0">
                <a:cs typeface="Arial" charset="0"/>
              </a:rPr>
              <a:t>complete dictionary word in any language</a:t>
            </a:r>
          </a:p>
          <a:p>
            <a:pPr marL="509588" lvl="1" indent="-217488" eaLnBrk="1" fontAlgn="auto" hangingPunct="1">
              <a:spcAft>
                <a:spcPts val="0"/>
              </a:spcAft>
              <a:buClr>
                <a:schemeClr val="tx1"/>
              </a:buClr>
              <a:defRPr/>
            </a:pPr>
            <a:r>
              <a:rPr lang="en-US" sz="2200" dirty="0">
                <a:cs typeface="Arial" charset="0"/>
              </a:rPr>
              <a:t>Is different from previous passwords you have used</a:t>
            </a:r>
          </a:p>
          <a:p>
            <a:pPr marL="509588" lvl="1" indent="-217488" eaLnBrk="1" fontAlgn="auto" hangingPunct="1">
              <a:spcAft>
                <a:spcPts val="0"/>
              </a:spcAft>
              <a:buClr>
                <a:schemeClr val="tx1"/>
              </a:buClr>
              <a:defRPr/>
            </a:pPr>
            <a:r>
              <a:rPr lang="en-US" sz="2200" dirty="0">
                <a:cs typeface="Arial" charset="0"/>
              </a:rPr>
              <a:t>Contains both upper- and lowercase letters, numbers, and special characters (such as ~ ! @; # $ % ^; &amp;; * ( ) _ +; – =; { } | [ ] \ : “ ; ’ &lt;; &gt;;? , . </a:t>
            </a:r>
            <a:r>
              <a:rPr lang="en-US" sz="2200" dirty="0" smtClean="0">
                <a:cs typeface="Arial" charset="0"/>
              </a:rPr>
              <a:t>/)</a:t>
            </a:r>
            <a:endParaRPr lang="en-US" sz="2200" dirty="0">
              <a:cs typeface="Arial"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2"/>
          <p:cNvSpPr>
            <a:spLocks noGrp="1"/>
          </p:cNvSpPr>
          <p:nvPr>
            <p:ph type="title"/>
          </p:nvPr>
        </p:nvSpPr>
        <p:spPr>
          <a:xfrm>
            <a:off x="822325" y="365125"/>
            <a:ext cx="7521575" cy="1006475"/>
          </a:xfrm>
          <a:solidFill>
            <a:schemeClr val="bg2">
              <a:lumMod val="90000"/>
            </a:schemeClr>
          </a:solidFill>
        </p:spPr>
        <p:txBody>
          <a:bodyPr/>
          <a:lstStyle/>
          <a:p>
            <a:pPr eaLnBrk="1" hangingPunct="1">
              <a:defRPr/>
            </a:pPr>
            <a:r>
              <a:rPr lang="en-US" dirty="0" smtClean="0"/>
              <a:t>Password Etiquette: Mark of a Business Professional</a:t>
            </a:r>
          </a:p>
        </p:txBody>
      </p:sp>
      <p:sp>
        <p:nvSpPr>
          <p:cNvPr id="2" name="Footer Placeholder 1"/>
          <p:cNvSpPr>
            <a:spLocks noGrp="1"/>
          </p:cNvSpPr>
          <p:nvPr>
            <p:ph type="ftr" sz="quarter" idx="10"/>
          </p:nvPr>
        </p:nvSpPr>
        <p:spPr/>
        <p:txBody>
          <a:bodyPr/>
          <a:lstStyle/>
          <a:p>
            <a:pPr>
              <a:defRPr/>
            </a:pPr>
            <a:r>
              <a:rPr lang="en-US"/>
              <a:t>Copyright © 2014 Pearson Education, Inc. Publishing As Prentice Hall</a:t>
            </a:r>
          </a:p>
        </p:txBody>
      </p:sp>
      <p:sp>
        <p:nvSpPr>
          <p:cNvPr id="3" name="Content Placeholder 2"/>
          <p:cNvSpPr>
            <a:spLocks noGrp="1"/>
          </p:cNvSpPr>
          <p:nvPr>
            <p:ph idx="1"/>
          </p:nvPr>
        </p:nvSpPr>
        <p:spPr/>
        <p:txBody>
          <a:bodyPr/>
          <a:lstStyle/>
          <a:p>
            <a:pPr marL="233363" indent="-233363" eaLnBrk="1" hangingPunct="1">
              <a:defRPr/>
            </a:pPr>
            <a:r>
              <a:rPr lang="en-US" dirty="0"/>
              <a:t>Never write down your </a:t>
            </a:r>
            <a:r>
              <a:rPr lang="en-US"/>
              <a:t>password</a:t>
            </a:r>
            <a:r>
              <a:rPr lang="en-US" smtClean="0"/>
              <a:t>, </a:t>
            </a:r>
            <a:r>
              <a:rPr lang="en-US" dirty="0"/>
              <a:t>do not share it with others </a:t>
            </a:r>
          </a:p>
          <a:p>
            <a:pPr marL="233363" indent="-233363" eaLnBrk="1" hangingPunct="1">
              <a:defRPr/>
            </a:pPr>
            <a:r>
              <a:rPr lang="en-US" dirty="0"/>
              <a:t>Never ask others for their password</a:t>
            </a:r>
          </a:p>
          <a:p>
            <a:pPr marL="233363" indent="-233363" eaLnBrk="1" hangingPunct="1">
              <a:defRPr/>
            </a:pPr>
            <a:r>
              <a:rPr lang="en-US" dirty="0"/>
              <a:t>Never give your password to someone else</a:t>
            </a:r>
          </a:p>
          <a:p>
            <a:pPr marL="233363" indent="-233363" eaLnBrk="1" hangingPunct="1">
              <a:defRPr/>
            </a:pPr>
            <a:r>
              <a:rPr lang="en-US" dirty="0"/>
              <a:t>“</a:t>
            </a:r>
            <a:r>
              <a:rPr lang="en-US" dirty="0">
                <a:hlinkClick r:id="rId3"/>
              </a:rPr>
              <a:t>do-si-do</a:t>
            </a:r>
            <a:r>
              <a:rPr lang="en-US" dirty="0"/>
              <a:t>” move—one person getting out of way so another person can enter </a:t>
            </a:r>
            <a:r>
              <a:rPr lang="en-US"/>
              <a:t>a </a:t>
            </a:r>
            <a:r>
              <a:rPr lang="en-US" smtClean="0"/>
              <a:t>password—common professional practice</a:t>
            </a:r>
            <a:endParaRPr lang="en-US" dirty="0"/>
          </a:p>
          <a:p>
            <a:pPr marL="457200" indent="-457200" eaLnBrk="1" hangingPunct="1">
              <a:defRPr/>
            </a:pP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Title 2"/>
          <p:cNvSpPr>
            <a:spLocks noGrp="1"/>
          </p:cNvSpPr>
          <p:nvPr>
            <p:ph type="title"/>
          </p:nvPr>
        </p:nvSpPr>
        <p:spPr>
          <a:xfrm>
            <a:off x="822325" y="365125"/>
            <a:ext cx="7521575" cy="1006475"/>
          </a:xfrm>
          <a:solidFill>
            <a:schemeClr val="bg2">
              <a:lumMod val="90000"/>
            </a:schemeClr>
          </a:solidFill>
        </p:spPr>
        <p:txBody>
          <a:bodyPr/>
          <a:lstStyle/>
          <a:p>
            <a:pPr eaLnBrk="1" hangingPunct="1">
              <a:defRPr/>
            </a:pPr>
            <a:r>
              <a:rPr lang="en-US" dirty="0" smtClean="0"/>
              <a:t>How Does the Knowledge in This Chapter Help You?</a:t>
            </a:r>
          </a:p>
        </p:txBody>
      </p:sp>
      <p:sp>
        <p:nvSpPr>
          <p:cNvPr id="3" name="Footer Placeholder 2"/>
          <p:cNvSpPr>
            <a:spLocks noGrp="1"/>
          </p:cNvSpPr>
          <p:nvPr>
            <p:ph type="ftr" sz="quarter" idx="10"/>
          </p:nvPr>
        </p:nvSpPr>
        <p:spPr/>
        <p:txBody>
          <a:bodyPr/>
          <a:lstStyle/>
          <a:p>
            <a:pPr>
              <a:defRPr/>
            </a:pPr>
            <a:r>
              <a:rPr lang="en-US"/>
              <a:t>Copyright © 2014 Pearson Education, Inc. Publishing As Prentice Hall</a:t>
            </a:r>
          </a:p>
        </p:txBody>
      </p:sp>
      <p:sp>
        <p:nvSpPr>
          <p:cNvPr id="62467" name="Content Placeholder 4"/>
          <p:cNvSpPr>
            <a:spLocks noGrp="1"/>
          </p:cNvSpPr>
          <p:nvPr>
            <p:ph idx="1"/>
          </p:nvPr>
        </p:nvSpPr>
        <p:spPr/>
        <p:txBody>
          <a:bodyPr/>
          <a:lstStyle/>
          <a:p>
            <a:pPr marL="222250" indent="-222250" eaLnBrk="1" hangingPunct="1">
              <a:buFont typeface="Arial" charset="0"/>
              <a:buChar char="•"/>
            </a:pPr>
            <a:r>
              <a:rPr lang="en-US" smtClean="0">
                <a:latin typeface="Arial" charset="0"/>
                <a:cs typeface="Arial" charset="0"/>
              </a:rPr>
              <a:t>Learn Reich’s four key skills: abstract reasoning, systems thinking, experimentation, and collaboration. Then, </a:t>
            </a:r>
            <a:r>
              <a:rPr lang="en-US" i="1" smtClean="0">
                <a:latin typeface="Arial" charset="0"/>
                <a:cs typeface="Arial" charset="0"/>
              </a:rPr>
              <a:t>practice, practice, practice</a:t>
            </a:r>
            <a:r>
              <a:rPr lang="en-US" smtClean="0">
                <a:latin typeface="Arial" charset="0"/>
                <a:cs typeface="Arial" charset="0"/>
              </a:rPr>
              <a:t>.</a:t>
            </a:r>
          </a:p>
          <a:p>
            <a:pPr marL="222250" indent="-222250" eaLnBrk="1" hangingPunct="1">
              <a:buFont typeface="Arial" charset="0"/>
              <a:buChar char="•"/>
            </a:pPr>
            <a:r>
              <a:rPr lang="en-US" smtClean="0">
                <a:latin typeface="Arial" charset="0"/>
                <a:cs typeface="Arial" charset="0"/>
              </a:rPr>
              <a:t>Future belongs to businesspeople who can creatively envision new applications of information systems and technology.</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p:cNvSpPr>
            <a:spLocks noGrp="1"/>
          </p:cNvSpPr>
          <p:nvPr>
            <p:ph type="title"/>
          </p:nvPr>
        </p:nvSpPr>
        <p:spPr>
          <a:xfrm>
            <a:off x="822325" y="365125"/>
            <a:ext cx="7521575" cy="1006475"/>
          </a:xfrm>
        </p:spPr>
        <p:txBody>
          <a:bodyPr/>
          <a:lstStyle/>
          <a:p>
            <a:pPr eaLnBrk="1" hangingPunct="1"/>
            <a:r>
              <a:rPr lang="en-US" smtClean="0">
                <a:latin typeface="Arial" charset="0"/>
                <a:cs typeface="Arial" charset="0"/>
              </a:rPr>
              <a:t>Study Questions</a:t>
            </a:r>
          </a:p>
        </p:txBody>
      </p:sp>
      <p:sp>
        <p:nvSpPr>
          <p:cNvPr id="4" name="Footer Placeholder 3"/>
          <p:cNvSpPr>
            <a:spLocks noGrp="1"/>
          </p:cNvSpPr>
          <p:nvPr>
            <p:ph type="ftr" sz="quarter" idx="10"/>
          </p:nvPr>
        </p:nvSpPr>
        <p:spPr/>
        <p:txBody>
          <a:bodyPr/>
          <a:lstStyle/>
          <a:p>
            <a:pPr>
              <a:defRPr/>
            </a:pPr>
            <a:r>
              <a:rPr lang="en-US"/>
              <a:t>Copyright © 2014 Pearson Education, Inc. Publishing As Prentice Hall</a:t>
            </a:r>
          </a:p>
        </p:txBody>
      </p:sp>
      <p:sp>
        <p:nvSpPr>
          <p:cNvPr id="3" name="Content Placeholder 2"/>
          <p:cNvSpPr>
            <a:spLocks noGrp="1"/>
          </p:cNvSpPr>
          <p:nvPr>
            <p:ph idx="1"/>
          </p:nvPr>
        </p:nvSpPr>
        <p:spPr>
          <a:xfrm>
            <a:off x="822325" y="1447800"/>
            <a:ext cx="7521575" cy="3908425"/>
          </a:xfrm>
        </p:spPr>
        <p:txBody>
          <a:bodyPr>
            <a:noAutofit/>
          </a:bodyPr>
          <a:lstStyle/>
          <a:p>
            <a:pPr marL="809625" indent="-809625" eaLnBrk="1" hangingPunct="1">
              <a:buFont typeface="Arial" pitchFamily="34" charset="0"/>
              <a:buNone/>
              <a:defRPr/>
            </a:pPr>
            <a:r>
              <a:rPr lang="en-US" dirty="0" smtClean="0"/>
              <a:t>Q1: 	Why </a:t>
            </a:r>
            <a:r>
              <a:rPr lang="en-US" dirty="0"/>
              <a:t>is Introduction to MIS the most important class in the business school?</a:t>
            </a:r>
          </a:p>
          <a:p>
            <a:pPr marL="809625" indent="-809625" eaLnBrk="1" hangingPunct="1">
              <a:buFont typeface="Arial" pitchFamily="34" charset="0"/>
              <a:buNone/>
              <a:defRPr/>
            </a:pPr>
            <a:r>
              <a:rPr lang="en-US" dirty="0" smtClean="0"/>
              <a:t>Q2: 	What </a:t>
            </a:r>
            <a:r>
              <a:rPr lang="en-US" dirty="0"/>
              <a:t>is an information system?</a:t>
            </a:r>
          </a:p>
          <a:p>
            <a:pPr marL="809625" indent="-809625" eaLnBrk="1" hangingPunct="1">
              <a:buFont typeface="Arial" pitchFamily="34" charset="0"/>
              <a:buNone/>
              <a:defRPr/>
            </a:pPr>
            <a:r>
              <a:rPr lang="en-US" dirty="0" smtClean="0"/>
              <a:t>Q3: 	What </a:t>
            </a:r>
            <a:r>
              <a:rPr lang="en-US" dirty="0"/>
              <a:t>is MIS</a:t>
            </a:r>
            <a:r>
              <a:rPr lang="en-US" dirty="0" smtClean="0"/>
              <a:t>?</a:t>
            </a:r>
            <a:endParaRPr lang="en-US" dirty="0"/>
          </a:p>
          <a:p>
            <a:pPr marL="809625" indent="-809625" eaLnBrk="1" hangingPunct="1">
              <a:buFont typeface="Arial" pitchFamily="34" charset="0"/>
              <a:buNone/>
              <a:defRPr/>
            </a:pPr>
            <a:r>
              <a:rPr lang="en-US" dirty="0" smtClean="0"/>
              <a:t>Q4: 	Why </a:t>
            </a:r>
            <a:r>
              <a:rPr lang="en-US" dirty="0"/>
              <a:t>is the difference between information technology and information systems </a:t>
            </a:r>
            <a:r>
              <a:rPr lang="en-US" dirty="0" smtClean="0"/>
              <a:t>important </a:t>
            </a:r>
            <a:r>
              <a:rPr lang="en-US" dirty="0"/>
              <a:t>to you</a:t>
            </a:r>
            <a:r>
              <a:rPr lang="en-US" dirty="0" smtClean="0"/>
              <a:t>?</a:t>
            </a:r>
            <a:endParaRPr lang="en-US" dirty="0"/>
          </a:p>
          <a:p>
            <a:pPr marL="809625" indent="-809625" eaLnBrk="1" hangingPunct="1">
              <a:buFont typeface="Arial" pitchFamily="34" charset="0"/>
              <a:buNone/>
              <a:defRPr/>
            </a:pPr>
            <a:r>
              <a:rPr lang="en-US" dirty="0" smtClean="0"/>
              <a:t>Q5: 	What </a:t>
            </a:r>
            <a:r>
              <a:rPr lang="en-US" dirty="0"/>
              <a:t>is your role in IS </a:t>
            </a:r>
            <a:r>
              <a:rPr lang="en-US"/>
              <a:t>security</a:t>
            </a:r>
            <a:r>
              <a:rPr lang="en-US" smtClean="0"/>
              <a:t>?</a:t>
            </a:r>
            <a:endParaRPr lang="en-US" dirty="0"/>
          </a:p>
          <a:p>
            <a:pPr marL="0" indent="0" eaLnBrk="1" hangingPunct="1">
              <a:buFont typeface="Arial" pitchFamily="34" charset="0"/>
              <a:buNone/>
              <a:defRPr/>
            </a:pPr>
            <a:endParaRPr lang="en-US" sz="24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Title 2"/>
          <p:cNvSpPr>
            <a:spLocks noGrp="1"/>
          </p:cNvSpPr>
          <p:nvPr>
            <p:ph type="title"/>
          </p:nvPr>
        </p:nvSpPr>
        <p:spPr>
          <a:xfrm>
            <a:off x="822325" y="365125"/>
            <a:ext cx="7521575" cy="1006475"/>
          </a:xfrm>
          <a:solidFill>
            <a:schemeClr val="bg2">
              <a:lumMod val="90000"/>
            </a:schemeClr>
          </a:solidFill>
        </p:spPr>
        <p:txBody>
          <a:bodyPr/>
          <a:lstStyle/>
          <a:p>
            <a:pPr eaLnBrk="1" hangingPunct="1">
              <a:defRPr/>
            </a:pPr>
            <a:r>
              <a:rPr lang="en-US" dirty="0"/>
              <a:t>How Does the Knowledge in This Chapter Help You</a:t>
            </a:r>
            <a:r>
              <a:rPr lang="en-US" dirty="0" smtClean="0"/>
              <a:t>? (cont’d)</a:t>
            </a:r>
          </a:p>
        </p:txBody>
      </p:sp>
      <p:sp>
        <p:nvSpPr>
          <p:cNvPr id="2" name="Footer Placeholder 1"/>
          <p:cNvSpPr>
            <a:spLocks noGrp="1"/>
          </p:cNvSpPr>
          <p:nvPr>
            <p:ph type="ftr" sz="quarter" idx="10"/>
          </p:nvPr>
        </p:nvSpPr>
        <p:spPr/>
        <p:txBody>
          <a:bodyPr/>
          <a:lstStyle/>
          <a:p>
            <a:pPr>
              <a:defRPr/>
            </a:pPr>
            <a:r>
              <a:rPr lang="en-US"/>
              <a:t>Copyright © 2014 Pearson Education, Inc. Publishing As Prentice Hall</a:t>
            </a:r>
          </a:p>
        </p:txBody>
      </p:sp>
      <p:sp>
        <p:nvSpPr>
          <p:cNvPr id="64515" name="Content Placeholder 2"/>
          <p:cNvSpPr>
            <a:spLocks noGrp="1"/>
          </p:cNvSpPr>
          <p:nvPr>
            <p:ph idx="1"/>
          </p:nvPr>
        </p:nvSpPr>
        <p:spPr/>
        <p:txBody>
          <a:bodyPr/>
          <a:lstStyle/>
          <a:p>
            <a:pPr marL="225425" indent="-225425" eaLnBrk="1" hangingPunct="1">
              <a:buFont typeface="Arial" charset="0"/>
              <a:buChar char="•"/>
            </a:pPr>
            <a:r>
              <a:rPr lang="en-US" dirty="0" smtClean="0">
                <a:latin typeface="Arial" charset="0"/>
                <a:cs typeface="Arial" charset="0"/>
              </a:rPr>
              <a:t>Learn IS components and understand business professionals need to take active role in information systems development</a:t>
            </a:r>
          </a:p>
          <a:p>
            <a:pPr marL="225425" indent="-225425" eaLnBrk="1" hangingPunct="1">
              <a:buFont typeface="Arial" charset="0"/>
              <a:buChar char="•"/>
            </a:pPr>
            <a:r>
              <a:rPr lang="en-US" dirty="0" smtClean="0">
                <a:latin typeface="Arial" charset="0"/>
                <a:cs typeface="Arial" charset="0"/>
              </a:rPr>
              <a:t>Know difference between IT and IS  </a:t>
            </a:r>
          </a:p>
          <a:p>
            <a:pPr marL="225425" indent="-225425" eaLnBrk="1" hangingPunct="1">
              <a:buFont typeface="Arial" charset="0"/>
              <a:buChar char="•"/>
            </a:pPr>
            <a:r>
              <a:rPr lang="en-US" dirty="0" smtClean="0">
                <a:latin typeface="Arial" charset="0"/>
                <a:cs typeface="Arial" charset="0"/>
              </a:rPr>
              <a:t>Create strong passwords, use them and follow professional password etiquette</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AutoShape 2"/>
          <p:cNvSpPr>
            <a:spLocks noGrp="1" noChangeArrowheads="1"/>
          </p:cNvSpPr>
          <p:nvPr>
            <p:ph type="title"/>
          </p:nvPr>
        </p:nvSpPr>
        <p:spPr>
          <a:xfrm>
            <a:off x="822325" y="365125"/>
            <a:ext cx="7521575" cy="1006475"/>
          </a:xfrm>
        </p:spPr>
        <p:txBody>
          <a:bodyPr/>
          <a:lstStyle/>
          <a:p>
            <a:pPr eaLnBrk="1" hangingPunct="1"/>
            <a:r>
              <a:rPr lang="en-US" smtClean="0">
                <a:latin typeface="Arial" charset="0"/>
                <a:cs typeface="Arial" charset="0"/>
              </a:rPr>
              <a:t>Ethics Guide: Ethics of Misdirected Information Use</a:t>
            </a:r>
          </a:p>
        </p:txBody>
      </p:sp>
      <p:sp>
        <p:nvSpPr>
          <p:cNvPr id="3" name="Footer Placeholder 2"/>
          <p:cNvSpPr>
            <a:spLocks noGrp="1"/>
          </p:cNvSpPr>
          <p:nvPr>
            <p:ph type="ftr" sz="quarter" idx="10"/>
          </p:nvPr>
        </p:nvSpPr>
        <p:spPr/>
        <p:txBody>
          <a:bodyPr/>
          <a:lstStyle/>
          <a:p>
            <a:pPr>
              <a:defRPr/>
            </a:pPr>
            <a:r>
              <a:rPr lang="en-US"/>
              <a:t>Copyright © 2014 Pearson Education, Inc. Publishing As Prentice Hall</a:t>
            </a:r>
          </a:p>
        </p:txBody>
      </p:sp>
      <p:sp>
        <p:nvSpPr>
          <p:cNvPr id="66563" name="Content Placeholder 3"/>
          <p:cNvSpPr>
            <a:spLocks noGrp="1"/>
          </p:cNvSpPr>
          <p:nvPr>
            <p:ph idx="1"/>
          </p:nvPr>
        </p:nvSpPr>
        <p:spPr/>
        <p:txBody>
          <a:bodyPr/>
          <a:lstStyle/>
          <a:p>
            <a:pPr eaLnBrk="1" hangingPunct="1">
              <a:lnSpc>
                <a:spcPct val="80000"/>
              </a:lnSpc>
              <a:buFont typeface="Arial" charset="0"/>
              <a:buChar char="•"/>
            </a:pPr>
            <a:r>
              <a:rPr lang="en-US" sz="2600" smtClean="0">
                <a:latin typeface="Arial" charset="0"/>
                <a:cs typeface="Arial" charset="0"/>
              </a:rPr>
              <a:t>You overhear a conversation between a real estate agent and the couple competing with you to purchase a condo.</a:t>
            </a:r>
          </a:p>
          <a:p>
            <a:pPr marL="582613" lvl="2" eaLnBrk="1" hangingPunct="1">
              <a:lnSpc>
                <a:spcPct val="70000"/>
              </a:lnSpc>
              <a:spcAft>
                <a:spcPct val="20000"/>
              </a:spcAft>
              <a:buClr>
                <a:schemeClr val="tx1"/>
              </a:buClr>
            </a:pPr>
            <a:r>
              <a:rPr lang="en-US" sz="2200" b="1" smtClean="0">
                <a:latin typeface="Arial" charset="0"/>
                <a:cs typeface="Arial" charset="0"/>
              </a:rPr>
              <a:t>Should you listen?</a:t>
            </a:r>
          </a:p>
          <a:p>
            <a:pPr marL="582613" lvl="2" eaLnBrk="1" hangingPunct="1">
              <a:lnSpc>
                <a:spcPct val="70000"/>
              </a:lnSpc>
              <a:spcAft>
                <a:spcPct val="20000"/>
              </a:spcAft>
              <a:buClr>
                <a:schemeClr val="tx1"/>
              </a:buClr>
            </a:pPr>
            <a:r>
              <a:rPr lang="en-US" sz="2200" b="1" smtClean="0">
                <a:latin typeface="Arial" charset="0"/>
                <a:cs typeface="Arial" charset="0"/>
              </a:rPr>
              <a:t>Should you use the information you hear?</a:t>
            </a:r>
          </a:p>
          <a:p>
            <a:pPr eaLnBrk="1" hangingPunct="1">
              <a:lnSpc>
                <a:spcPct val="80000"/>
              </a:lnSpc>
              <a:buFont typeface="Arial" charset="0"/>
              <a:buChar char="•"/>
            </a:pPr>
            <a:r>
              <a:rPr lang="en-US" sz="2600" smtClean="0">
                <a:latin typeface="Arial" charset="0"/>
                <a:cs typeface="Arial" charset="0"/>
              </a:rPr>
              <a:t>You receive same information above through an email accidentally sent to your inbox.</a:t>
            </a:r>
          </a:p>
          <a:p>
            <a:pPr marL="582613" lvl="2" eaLnBrk="1" hangingPunct="1">
              <a:lnSpc>
                <a:spcPct val="70000"/>
              </a:lnSpc>
              <a:spcAft>
                <a:spcPct val="20000"/>
              </a:spcAft>
              <a:buClr>
                <a:schemeClr val="tx1"/>
              </a:buClr>
            </a:pPr>
            <a:r>
              <a:rPr lang="en-US" sz="2200" b="1" smtClean="0">
                <a:latin typeface="Arial" charset="0"/>
                <a:cs typeface="Arial" charset="0"/>
              </a:rPr>
              <a:t>Should you read the email?</a:t>
            </a:r>
          </a:p>
          <a:p>
            <a:pPr marL="582613" lvl="2" eaLnBrk="1" hangingPunct="1">
              <a:lnSpc>
                <a:spcPct val="70000"/>
              </a:lnSpc>
              <a:spcAft>
                <a:spcPct val="20000"/>
              </a:spcAft>
              <a:buClr>
                <a:schemeClr val="tx1"/>
              </a:buClr>
            </a:pPr>
            <a:r>
              <a:rPr lang="en-US" sz="2200" b="1" smtClean="0">
                <a:latin typeface="Arial" charset="0"/>
                <a:cs typeface="Arial" charset="0"/>
              </a:rPr>
              <a:t>Should you use the information to your advantage?</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AutoShape 2"/>
          <p:cNvSpPr>
            <a:spLocks noGrp="1" noChangeArrowheads="1"/>
          </p:cNvSpPr>
          <p:nvPr>
            <p:ph type="title"/>
          </p:nvPr>
        </p:nvSpPr>
        <p:spPr>
          <a:xfrm>
            <a:off x="822325" y="365125"/>
            <a:ext cx="7521575" cy="1006475"/>
          </a:xfrm>
          <a:solidFill>
            <a:schemeClr val="bg2">
              <a:lumMod val="90000"/>
            </a:schemeClr>
          </a:solidFill>
        </p:spPr>
        <p:txBody>
          <a:bodyPr/>
          <a:lstStyle/>
          <a:p>
            <a:pPr eaLnBrk="1" hangingPunct="1">
              <a:defRPr/>
            </a:pPr>
            <a:r>
              <a:rPr lang="en-US" dirty="0" smtClean="0"/>
              <a:t>Ethics Guide: Ethics of Misdirected Information Use (cont’d)</a:t>
            </a:r>
          </a:p>
        </p:txBody>
      </p:sp>
      <p:sp>
        <p:nvSpPr>
          <p:cNvPr id="2" name="Footer Placeholder 1"/>
          <p:cNvSpPr>
            <a:spLocks noGrp="1"/>
          </p:cNvSpPr>
          <p:nvPr>
            <p:ph type="ftr" sz="quarter" idx="10"/>
          </p:nvPr>
        </p:nvSpPr>
        <p:spPr/>
        <p:txBody>
          <a:bodyPr/>
          <a:lstStyle/>
          <a:p>
            <a:pPr>
              <a:defRPr/>
            </a:pPr>
            <a:r>
              <a:rPr lang="en-US"/>
              <a:t>Copyright © 2014 Pearson Education, Inc. Publishing As Prentice Hall</a:t>
            </a:r>
          </a:p>
        </p:txBody>
      </p:sp>
      <p:sp>
        <p:nvSpPr>
          <p:cNvPr id="3" name="Content Placeholder 2"/>
          <p:cNvSpPr>
            <a:spLocks noGrp="1"/>
          </p:cNvSpPr>
          <p:nvPr>
            <p:ph idx="1"/>
          </p:nvPr>
        </p:nvSpPr>
        <p:spPr/>
        <p:txBody>
          <a:bodyPr>
            <a:normAutofit fontScale="85000" lnSpcReduction="20000"/>
          </a:bodyPr>
          <a:lstStyle/>
          <a:p>
            <a:pPr marL="404813" indent="-404813" defTabSz="933450" eaLnBrk="1" hangingPunct="1">
              <a:lnSpc>
                <a:spcPct val="90000"/>
              </a:lnSpc>
              <a:spcAft>
                <a:spcPct val="35000"/>
              </a:spcAft>
              <a:buFont typeface="+mj-lt"/>
              <a:buAutoNum type="arabicPeriod"/>
              <a:defRPr/>
            </a:pPr>
            <a:r>
              <a:rPr lang="en-US" dirty="0"/>
              <a:t>While selling computer software, a customer mistakenly sends you an internal email that </a:t>
            </a:r>
            <a:r>
              <a:rPr lang="en-US" dirty="0" smtClean="0"/>
              <a:t>contains </a:t>
            </a:r>
            <a:r>
              <a:rPr lang="en-US" dirty="0"/>
              <a:t>maximum amount they can pay</a:t>
            </a:r>
            <a:r>
              <a:rPr lang="en-US" dirty="0" smtClean="0"/>
              <a:t>.</a:t>
            </a:r>
          </a:p>
          <a:p>
            <a:pPr marL="404813" indent="-404813" defTabSz="933450" eaLnBrk="1" hangingPunct="1">
              <a:lnSpc>
                <a:spcPct val="90000"/>
              </a:lnSpc>
              <a:spcAft>
                <a:spcPct val="35000"/>
              </a:spcAft>
              <a:buFont typeface="Arial" pitchFamily="34" charset="0"/>
              <a:buNone/>
              <a:defRPr/>
            </a:pPr>
            <a:r>
              <a:rPr lang="en-US" dirty="0"/>
              <a:t>Q</a:t>
            </a:r>
            <a:r>
              <a:rPr lang="en-US"/>
              <a:t>: </a:t>
            </a:r>
            <a:r>
              <a:rPr lang="en-US" smtClean="0"/>
              <a:t>Do </a:t>
            </a:r>
            <a:r>
              <a:rPr lang="en-US" dirty="0"/>
              <a:t>you share the email with others?</a:t>
            </a:r>
          </a:p>
          <a:p>
            <a:pPr marL="404813" indent="-404813" defTabSz="933450" eaLnBrk="1" hangingPunct="1">
              <a:lnSpc>
                <a:spcPct val="90000"/>
              </a:lnSpc>
              <a:spcAft>
                <a:spcPct val="35000"/>
              </a:spcAft>
              <a:buFont typeface="Arial" pitchFamily="34" charset="0"/>
              <a:buNone/>
              <a:defRPr/>
            </a:pPr>
            <a:r>
              <a:rPr lang="en-US" dirty="0"/>
              <a:t>Q</a:t>
            </a:r>
            <a:r>
              <a:rPr lang="en-US"/>
              <a:t>: </a:t>
            </a:r>
            <a:r>
              <a:rPr lang="en-US" smtClean="0"/>
              <a:t>Do </a:t>
            </a:r>
            <a:r>
              <a:rPr lang="en-US" dirty="0"/>
              <a:t>you notify the person who sent it?</a:t>
            </a:r>
          </a:p>
          <a:p>
            <a:pPr marL="404813" indent="-404813" defTabSz="933450" eaLnBrk="1" hangingPunct="1">
              <a:lnSpc>
                <a:spcPct val="90000"/>
              </a:lnSpc>
              <a:spcAft>
                <a:spcPct val="35000"/>
              </a:spcAft>
              <a:buFont typeface="Arial" pitchFamily="34" charset="0"/>
              <a:buNone/>
              <a:defRPr/>
            </a:pPr>
            <a:r>
              <a:rPr lang="en-US" dirty="0"/>
              <a:t>Q</a:t>
            </a:r>
            <a:r>
              <a:rPr lang="en-US"/>
              <a:t>: </a:t>
            </a:r>
            <a:r>
              <a:rPr lang="en-US" smtClean="0"/>
              <a:t>Do </a:t>
            </a:r>
            <a:r>
              <a:rPr lang="en-US" dirty="0"/>
              <a:t>you use the information or recuse yourself from the deal?</a:t>
            </a:r>
          </a:p>
          <a:p>
            <a:pPr marL="404813" indent="-404813" defTabSz="933450" eaLnBrk="1" hangingPunct="1">
              <a:lnSpc>
                <a:spcPct val="90000"/>
              </a:lnSpc>
              <a:spcAft>
                <a:spcPct val="35000"/>
              </a:spcAft>
              <a:buFont typeface="Arial" pitchFamily="34" charset="0"/>
              <a:buNone/>
              <a:defRPr/>
            </a:pPr>
            <a:r>
              <a:rPr lang="en-US" dirty="0"/>
              <a:t>Q</a:t>
            </a:r>
            <a:r>
              <a:rPr lang="en-US"/>
              <a:t>: </a:t>
            </a:r>
            <a:r>
              <a:rPr lang="en-US" smtClean="0"/>
              <a:t>What’s </a:t>
            </a:r>
            <a:r>
              <a:rPr lang="en-US" dirty="0"/>
              <a:t>the ethical thing to do? What’s the best long-term business thing to do? Explain</a:t>
            </a:r>
            <a:r>
              <a:rPr lang="en-US" dirty="0" smtClean="0"/>
              <a:t>.</a:t>
            </a: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AutoShape 2"/>
          <p:cNvSpPr>
            <a:spLocks noGrp="1" noChangeArrowheads="1"/>
          </p:cNvSpPr>
          <p:nvPr>
            <p:ph type="title"/>
          </p:nvPr>
        </p:nvSpPr>
        <p:spPr>
          <a:xfrm>
            <a:off x="822325" y="365125"/>
            <a:ext cx="7521575" cy="1006475"/>
          </a:xfrm>
          <a:solidFill>
            <a:schemeClr val="bg2">
              <a:lumMod val="90000"/>
            </a:schemeClr>
          </a:solidFill>
        </p:spPr>
        <p:txBody>
          <a:bodyPr/>
          <a:lstStyle/>
          <a:p>
            <a:pPr eaLnBrk="1" hangingPunct="1">
              <a:defRPr/>
            </a:pPr>
            <a:r>
              <a:rPr lang="en-US" dirty="0" smtClean="0"/>
              <a:t>Ethics Guide: Ethics of Misdirected Information Use (cont’d)</a:t>
            </a:r>
          </a:p>
        </p:txBody>
      </p:sp>
      <p:sp>
        <p:nvSpPr>
          <p:cNvPr id="2" name="Footer Placeholder 1"/>
          <p:cNvSpPr>
            <a:spLocks noGrp="1"/>
          </p:cNvSpPr>
          <p:nvPr>
            <p:ph type="ftr" sz="quarter" idx="10"/>
          </p:nvPr>
        </p:nvSpPr>
        <p:spPr/>
        <p:txBody>
          <a:bodyPr/>
          <a:lstStyle/>
          <a:p>
            <a:pPr>
              <a:defRPr/>
            </a:pPr>
            <a:r>
              <a:rPr lang="en-US"/>
              <a:t>Copyright © 2014 Pearson Education, Inc. Publishing As Prentice Hall</a:t>
            </a:r>
          </a:p>
        </p:txBody>
      </p:sp>
      <p:sp>
        <p:nvSpPr>
          <p:cNvPr id="3" name="Content Placeholder 2"/>
          <p:cNvSpPr>
            <a:spLocks noGrp="1"/>
          </p:cNvSpPr>
          <p:nvPr>
            <p:ph idx="1"/>
          </p:nvPr>
        </p:nvSpPr>
        <p:spPr/>
        <p:txBody>
          <a:bodyPr/>
          <a:lstStyle/>
          <a:p>
            <a:pPr marL="404813" indent="-404813" eaLnBrk="1" hangingPunct="1">
              <a:buFont typeface="+mj-lt"/>
              <a:buAutoNum type="arabicPeriod" startAt="2"/>
              <a:defRPr/>
            </a:pPr>
            <a:r>
              <a:rPr lang="en-US" dirty="0"/>
              <a:t>A friend inadvertently emails </a:t>
            </a:r>
            <a:r>
              <a:rPr lang="en-US" dirty="0" smtClean="0"/>
              <a:t>you </a:t>
            </a:r>
            <a:r>
              <a:rPr lang="en-US" dirty="0"/>
              <a:t>personal medical data. You read the email and learn embarrassing information about the </a:t>
            </a:r>
            <a:r>
              <a:rPr lang="en-US" dirty="0" smtClean="0"/>
              <a:t>friend. Your </a:t>
            </a:r>
            <a:r>
              <a:rPr lang="en-US" dirty="0"/>
              <a:t>friend asks if you read the </a:t>
            </a:r>
            <a:r>
              <a:rPr lang="en-US" dirty="0" smtClean="0"/>
              <a:t>email.</a:t>
            </a:r>
          </a:p>
          <a:p>
            <a:pPr marL="280988" indent="-280988" eaLnBrk="1" hangingPunct="1">
              <a:buFont typeface="Arial" pitchFamily="34" charset="0"/>
              <a:buNone/>
              <a:defRPr/>
            </a:pPr>
            <a:r>
              <a:rPr lang="en-US" dirty="0"/>
              <a:t>Q: What should you say</a:t>
            </a:r>
            <a:r>
              <a:rPr lang="en-US" dirty="0" smtClean="0"/>
              <a:t>?</a:t>
            </a: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AutoShape 2"/>
          <p:cNvSpPr>
            <a:spLocks noGrp="1" noChangeArrowheads="1"/>
          </p:cNvSpPr>
          <p:nvPr>
            <p:ph type="title"/>
          </p:nvPr>
        </p:nvSpPr>
        <p:spPr>
          <a:xfrm>
            <a:off x="822325" y="365125"/>
            <a:ext cx="7521575" cy="1006475"/>
          </a:xfrm>
          <a:solidFill>
            <a:schemeClr val="bg2">
              <a:lumMod val="90000"/>
            </a:schemeClr>
          </a:solidFill>
        </p:spPr>
        <p:txBody>
          <a:bodyPr/>
          <a:lstStyle/>
          <a:p>
            <a:pPr eaLnBrk="1" hangingPunct="1">
              <a:defRPr/>
            </a:pPr>
            <a:r>
              <a:rPr lang="en-US" dirty="0" smtClean="0"/>
              <a:t>Ethics Guide: Ethics of Misdirected Information Use (cont’d)</a:t>
            </a:r>
          </a:p>
        </p:txBody>
      </p:sp>
      <p:sp>
        <p:nvSpPr>
          <p:cNvPr id="2" name="Footer Placeholder 1"/>
          <p:cNvSpPr>
            <a:spLocks noGrp="1"/>
          </p:cNvSpPr>
          <p:nvPr>
            <p:ph type="ftr" sz="quarter" idx="10"/>
          </p:nvPr>
        </p:nvSpPr>
        <p:spPr/>
        <p:txBody>
          <a:bodyPr/>
          <a:lstStyle/>
          <a:p>
            <a:pPr>
              <a:defRPr/>
            </a:pPr>
            <a:r>
              <a:rPr lang="en-US"/>
              <a:t>Copyright © 2014 Pearson Education, Inc. Publishing As Prentice Hall</a:t>
            </a:r>
          </a:p>
        </p:txBody>
      </p:sp>
      <p:sp>
        <p:nvSpPr>
          <p:cNvPr id="3" name="Content Placeholder 2"/>
          <p:cNvSpPr>
            <a:spLocks noGrp="1"/>
          </p:cNvSpPr>
          <p:nvPr>
            <p:ph idx="1"/>
          </p:nvPr>
        </p:nvSpPr>
        <p:spPr/>
        <p:txBody>
          <a:bodyPr/>
          <a:lstStyle/>
          <a:p>
            <a:pPr marL="404813" indent="-404813" eaLnBrk="1" hangingPunct="1">
              <a:buFont typeface="+mj-lt"/>
              <a:buAutoNum type="arabicPeriod" startAt="3"/>
              <a:defRPr/>
            </a:pPr>
            <a:r>
              <a:rPr lang="en-US" dirty="0"/>
              <a:t>You are a network administrator with unrestricted access to mailing lists. You insert your email address into several lists and receive confidential information. One email shows that your best friend’s department is going to be eliminated</a:t>
            </a:r>
            <a:r>
              <a:rPr lang="en-US" dirty="0" smtClean="0"/>
              <a:t>.</a:t>
            </a:r>
          </a:p>
          <a:p>
            <a:pPr marL="0" indent="0" eaLnBrk="1" hangingPunct="1">
              <a:buFont typeface="Arial" pitchFamily="34" charset="0"/>
              <a:buNone/>
              <a:defRPr/>
            </a:pPr>
            <a:r>
              <a:rPr lang="en-US" b="1" smtClean="0"/>
              <a:t>Q</a:t>
            </a:r>
            <a:r>
              <a:rPr lang="en-US" b="1" dirty="0" smtClean="0"/>
              <a:t>: Do you warn your friend?</a:t>
            </a:r>
            <a:endParaRPr lang="en-US" b="1"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Title 1"/>
          <p:cNvSpPr>
            <a:spLocks noGrp="1"/>
          </p:cNvSpPr>
          <p:nvPr>
            <p:ph type="title"/>
          </p:nvPr>
        </p:nvSpPr>
        <p:spPr/>
        <p:txBody>
          <a:bodyPr/>
          <a:lstStyle/>
          <a:p>
            <a:pPr eaLnBrk="1" hangingPunct="1"/>
            <a:r>
              <a:rPr lang="en-US" smtClean="0">
                <a:latin typeface="Arial" charset="0"/>
                <a:cs typeface="Arial" charset="0"/>
              </a:rPr>
              <a:t>Five-Component Careers</a:t>
            </a:r>
          </a:p>
        </p:txBody>
      </p:sp>
      <p:sp>
        <p:nvSpPr>
          <p:cNvPr id="4" name="Footer Placeholder 3"/>
          <p:cNvSpPr>
            <a:spLocks noGrp="1"/>
          </p:cNvSpPr>
          <p:nvPr>
            <p:ph type="ftr" sz="quarter" idx="10"/>
          </p:nvPr>
        </p:nvSpPr>
        <p:spPr/>
        <p:txBody>
          <a:bodyPr/>
          <a:lstStyle/>
          <a:p>
            <a:pPr>
              <a:defRPr/>
            </a:pPr>
            <a:r>
              <a:rPr lang="en-US"/>
              <a:t>Copyright © 2014 Pearson Education, Inc. Publishing As Prentice Hall</a:t>
            </a:r>
          </a:p>
        </p:txBody>
      </p:sp>
      <p:pic>
        <p:nvPicPr>
          <p:cNvPr id="74755" name="Picture 2"/>
          <p:cNvPicPr>
            <a:picLocks noChangeAspect="1" noChangeArrowheads="1"/>
          </p:cNvPicPr>
          <p:nvPr/>
        </p:nvPicPr>
        <p:blipFill>
          <a:blip r:embed="rId3" cstate="print"/>
          <a:srcRect/>
          <a:stretch>
            <a:fillRect/>
          </a:stretch>
        </p:blipFill>
        <p:spPr bwMode="auto">
          <a:xfrm>
            <a:off x="762000" y="1600200"/>
            <a:ext cx="7543800" cy="3810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8" name="AutoShape 2"/>
          <p:cNvSpPr>
            <a:spLocks noGrp="1" noChangeArrowheads="1"/>
          </p:cNvSpPr>
          <p:nvPr>
            <p:ph type="title"/>
          </p:nvPr>
        </p:nvSpPr>
        <p:spPr>
          <a:xfrm>
            <a:off x="822325" y="365125"/>
            <a:ext cx="7521575" cy="1006475"/>
          </a:xfrm>
          <a:solidFill>
            <a:schemeClr val="bg2">
              <a:lumMod val="90000"/>
            </a:schemeClr>
          </a:solidFill>
        </p:spPr>
        <p:txBody>
          <a:bodyPr/>
          <a:lstStyle/>
          <a:p>
            <a:pPr eaLnBrk="1" hangingPunct="1">
              <a:defRPr/>
            </a:pPr>
            <a:r>
              <a:rPr lang="en-US" dirty="0" smtClean="0"/>
              <a:t>Active Review</a:t>
            </a:r>
          </a:p>
        </p:txBody>
      </p:sp>
      <p:sp>
        <p:nvSpPr>
          <p:cNvPr id="2" name="Footer Placeholder 1"/>
          <p:cNvSpPr>
            <a:spLocks noGrp="1"/>
          </p:cNvSpPr>
          <p:nvPr>
            <p:ph type="ftr" sz="quarter" idx="10"/>
          </p:nvPr>
        </p:nvSpPr>
        <p:spPr/>
        <p:txBody>
          <a:bodyPr/>
          <a:lstStyle/>
          <a:p>
            <a:pPr>
              <a:defRPr/>
            </a:pPr>
            <a:r>
              <a:rPr lang="en-US"/>
              <a:t>Copyright © 2014 Pearson Education, Inc. Publishing As Prentice Hall</a:t>
            </a:r>
          </a:p>
        </p:txBody>
      </p:sp>
      <p:sp>
        <p:nvSpPr>
          <p:cNvPr id="6" name="Content Placeholder 2"/>
          <p:cNvSpPr>
            <a:spLocks noGrp="1"/>
          </p:cNvSpPr>
          <p:nvPr>
            <p:ph idx="1"/>
          </p:nvPr>
        </p:nvSpPr>
        <p:spPr>
          <a:solidFill>
            <a:schemeClr val="bg1"/>
          </a:solidFill>
        </p:spPr>
        <p:txBody>
          <a:bodyPr>
            <a:normAutofit fontScale="92500" lnSpcReduction="10000"/>
          </a:bodyPr>
          <a:lstStyle/>
          <a:p>
            <a:pPr marL="633413" indent="-633413" eaLnBrk="1" hangingPunct="1">
              <a:buFont typeface="Arial" pitchFamily="34" charset="0"/>
              <a:buNone/>
              <a:defRPr/>
            </a:pPr>
            <a:r>
              <a:rPr lang="en-US" dirty="0"/>
              <a:t>Q1: Why is Introduction to MIS the most important class in the business school?</a:t>
            </a:r>
          </a:p>
          <a:p>
            <a:pPr marL="633413" indent="-633413" eaLnBrk="1" hangingPunct="1">
              <a:buFont typeface="Arial" pitchFamily="34" charset="0"/>
              <a:buNone/>
              <a:defRPr/>
            </a:pPr>
            <a:r>
              <a:rPr lang="en-US" dirty="0"/>
              <a:t>Q2: What is an information system?</a:t>
            </a:r>
          </a:p>
          <a:p>
            <a:pPr marL="633413" indent="-633413" eaLnBrk="1" hangingPunct="1">
              <a:buFont typeface="Arial" pitchFamily="34" charset="0"/>
              <a:buNone/>
              <a:defRPr/>
            </a:pPr>
            <a:r>
              <a:rPr lang="en-US" dirty="0"/>
              <a:t>Q3: What is MIS?</a:t>
            </a:r>
          </a:p>
          <a:p>
            <a:pPr marL="633413" indent="-633413" eaLnBrk="1" hangingPunct="1">
              <a:buFont typeface="Arial" pitchFamily="34" charset="0"/>
              <a:buNone/>
              <a:defRPr/>
            </a:pPr>
            <a:r>
              <a:rPr lang="en-US" dirty="0"/>
              <a:t>Q4: Why is the difference between information technology and information systems important to you</a:t>
            </a:r>
            <a:r>
              <a:rPr lang="en-US" dirty="0" smtClean="0"/>
              <a:t>?</a:t>
            </a:r>
          </a:p>
          <a:p>
            <a:pPr marL="633413" indent="-633413" eaLnBrk="1" hangingPunct="1">
              <a:buFont typeface="Arial" pitchFamily="34" charset="0"/>
              <a:buNone/>
              <a:defRPr/>
            </a:pPr>
            <a:r>
              <a:rPr lang="en-US" dirty="0"/>
              <a:t>Q5: What is your role in IS security</a:t>
            </a:r>
            <a:r>
              <a:rPr lang="en-US" dirty="0" smtClean="0"/>
              <a:t>?</a:t>
            </a:r>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AutoShape 2"/>
          <p:cNvSpPr>
            <a:spLocks noGrp="1" noChangeArrowheads="1"/>
          </p:cNvSpPr>
          <p:nvPr>
            <p:ph type="title"/>
          </p:nvPr>
        </p:nvSpPr>
        <p:spPr>
          <a:solidFill>
            <a:schemeClr val="bg2">
              <a:lumMod val="90000"/>
            </a:schemeClr>
          </a:solidFill>
        </p:spPr>
        <p:txBody>
          <a:bodyPr/>
          <a:lstStyle/>
          <a:p>
            <a:pPr eaLnBrk="1" hangingPunct="1">
              <a:defRPr/>
            </a:pPr>
            <a:r>
              <a:rPr lang="en-US" dirty="0" smtClean="0"/>
              <a:t>Case Study 1</a:t>
            </a:r>
            <a:r>
              <a:rPr lang="en-US" dirty="0"/>
              <a:t>: The Amazon of Innovation</a:t>
            </a:r>
            <a:endParaRPr lang="en-US" dirty="0" smtClean="0"/>
          </a:p>
        </p:txBody>
      </p:sp>
      <p:sp>
        <p:nvSpPr>
          <p:cNvPr id="2" name="Footer Placeholder 1"/>
          <p:cNvSpPr>
            <a:spLocks noGrp="1"/>
          </p:cNvSpPr>
          <p:nvPr>
            <p:ph type="ftr" sz="quarter" idx="10"/>
          </p:nvPr>
        </p:nvSpPr>
        <p:spPr/>
        <p:txBody>
          <a:bodyPr/>
          <a:lstStyle/>
          <a:p>
            <a:pPr>
              <a:defRPr/>
            </a:pPr>
            <a:r>
              <a:rPr lang="en-US"/>
              <a:t>Copyright © 2014 Pearson Education, Inc. Publishing As Prentice Hall</a:t>
            </a:r>
          </a:p>
        </p:txBody>
      </p:sp>
      <p:pic>
        <p:nvPicPr>
          <p:cNvPr id="78851" name="Picture 2"/>
          <p:cNvPicPr>
            <a:picLocks noChangeAspect="1" noChangeArrowheads="1"/>
          </p:cNvPicPr>
          <p:nvPr/>
        </p:nvPicPr>
        <p:blipFill>
          <a:blip r:embed="rId3" cstate="print"/>
          <a:srcRect/>
          <a:stretch>
            <a:fillRect/>
          </a:stretch>
        </p:blipFill>
        <p:spPr bwMode="auto">
          <a:xfrm>
            <a:off x="785813" y="1600200"/>
            <a:ext cx="7572375" cy="3962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Title 1"/>
          <p:cNvSpPr>
            <a:spLocks noGrp="1"/>
          </p:cNvSpPr>
          <p:nvPr>
            <p:ph type="title"/>
          </p:nvPr>
        </p:nvSpPr>
        <p:spPr>
          <a:xfrm>
            <a:off x="822325" y="365125"/>
            <a:ext cx="7521575" cy="1006475"/>
          </a:xfrm>
        </p:spPr>
        <p:txBody>
          <a:bodyPr/>
          <a:lstStyle/>
          <a:p>
            <a:pPr eaLnBrk="1" hangingPunct="1"/>
            <a:r>
              <a:rPr lang="en-US" smtClean="0">
                <a:latin typeface="Arial" charset="0"/>
                <a:cs typeface="Arial" charset="0"/>
              </a:rPr>
              <a:t>Case Study 1: The Amazon of Innovation (cont'd)</a:t>
            </a:r>
          </a:p>
        </p:txBody>
      </p:sp>
      <p:sp>
        <p:nvSpPr>
          <p:cNvPr id="4" name="Footer Placeholder 3"/>
          <p:cNvSpPr>
            <a:spLocks noGrp="1"/>
          </p:cNvSpPr>
          <p:nvPr>
            <p:ph type="ftr" sz="quarter" idx="10"/>
          </p:nvPr>
        </p:nvSpPr>
        <p:spPr/>
        <p:txBody>
          <a:bodyPr/>
          <a:lstStyle/>
          <a:p>
            <a:pPr>
              <a:defRPr/>
            </a:pPr>
            <a:r>
              <a:rPr lang="en-US"/>
              <a:t>Copyright © 2014 Pearson Education, Inc. Publishing As Prentice Hall</a:t>
            </a:r>
          </a:p>
        </p:txBody>
      </p:sp>
      <p:sp>
        <p:nvSpPr>
          <p:cNvPr id="3" name="Content Placeholder 2"/>
          <p:cNvSpPr>
            <a:spLocks noGrp="1"/>
          </p:cNvSpPr>
          <p:nvPr>
            <p:ph idx="1"/>
          </p:nvPr>
        </p:nvSpPr>
        <p:spPr/>
        <p:txBody>
          <a:bodyPr>
            <a:normAutofit lnSpcReduction="10000"/>
          </a:bodyPr>
          <a:lstStyle/>
          <a:p>
            <a:pPr marL="0" indent="0" eaLnBrk="1" hangingPunct="1">
              <a:buFont typeface="Arial" pitchFamily="34" charset="0"/>
              <a:buNone/>
              <a:defRPr/>
            </a:pPr>
            <a:r>
              <a:rPr lang="en-US" dirty="0"/>
              <a:t>Amazon’s business </a:t>
            </a:r>
            <a:r>
              <a:rPr lang="en-US" dirty="0" smtClean="0"/>
              <a:t>lines three </a:t>
            </a:r>
            <a:r>
              <a:rPr lang="en-US" dirty="0"/>
              <a:t>categories:</a:t>
            </a:r>
          </a:p>
          <a:p>
            <a:pPr marL="514350" indent="-514350" eaLnBrk="1" hangingPunct="1">
              <a:buFont typeface="+mj-lt"/>
              <a:buAutoNum type="arabicPeriod"/>
              <a:defRPr/>
            </a:pPr>
            <a:r>
              <a:rPr lang="en-US" dirty="0"/>
              <a:t>Online retailing</a:t>
            </a:r>
          </a:p>
          <a:p>
            <a:pPr marL="920750" lvl="1" indent="-339725" eaLnBrk="1" hangingPunct="1">
              <a:buClrTx/>
              <a:buFont typeface="Helvetica" pitchFamily="34" charset="0"/>
              <a:buChar char="–"/>
              <a:defRPr/>
            </a:pPr>
            <a:r>
              <a:rPr lang="en-US" dirty="0"/>
              <a:t>Own inventory</a:t>
            </a:r>
          </a:p>
          <a:p>
            <a:pPr marL="920750" lvl="1" indent="-339725" eaLnBrk="1" hangingPunct="1">
              <a:buClrTx/>
              <a:buFont typeface="Helvetica" pitchFamily="34" charset="0"/>
              <a:buChar char="–"/>
              <a:defRPr/>
            </a:pPr>
            <a:r>
              <a:rPr lang="en-US" dirty="0"/>
              <a:t>Associates program</a:t>
            </a:r>
          </a:p>
          <a:p>
            <a:pPr marL="920750" lvl="1" indent="-339725" eaLnBrk="1" hangingPunct="1">
              <a:buClrTx/>
              <a:buFont typeface="Helvetica" pitchFamily="34" charset="0"/>
              <a:buChar char="–"/>
              <a:defRPr/>
            </a:pPr>
            <a:r>
              <a:rPr lang="en-US" dirty="0"/>
              <a:t>Consignment</a:t>
            </a:r>
          </a:p>
          <a:p>
            <a:pPr marL="514350" indent="-514350" eaLnBrk="1" hangingPunct="1">
              <a:buFont typeface="+mj-lt"/>
              <a:buAutoNum type="arabicPeriod"/>
              <a:defRPr/>
            </a:pPr>
            <a:r>
              <a:rPr lang="en-US" dirty="0"/>
              <a:t>Order fulfillment</a:t>
            </a:r>
          </a:p>
          <a:p>
            <a:pPr marL="514350" indent="-514350" eaLnBrk="1" hangingPunct="1">
              <a:buFont typeface="+mj-lt"/>
              <a:buAutoNum type="arabicPeriod"/>
              <a:defRPr/>
            </a:pPr>
            <a:r>
              <a:rPr lang="en-US" dirty="0"/>
              <a:t>Cloud services</a:t>
            </a:r>
          </a:p>
          <a:p>
            <a:pPr marL="914400" indent="-446088" eaLnBrk="1" hangingPunct="1">
              <a:defRPr/>
            </a:pPr>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2945" name="Picture 4" descr="disclaimer"/>
          <p:cNvPicPr>
            <a:picLocks noChangeAspect="1" noChangeArrowheads="1"/>
          </p:cNvPicPr>
          <p:nvPr/>
        </p:nvPicPr>
        <p:blipFill>
          <a:blip r:embed="rId2" cstate="print"/>
          <a:srcRect/>
          <a:stretch>
            <a:fillRect/>
          </a:stretch>
        </p:blipFill>
        <p:spPr bwMode="auto">
          <a:xfrm>
            <a:off x="762000" y="1447800"/>
            <a:ext cx="7467600" cy="2265363"/>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AutoShape 2"/>
          <p:cNvSpPr>
            <a:spLocks noGrp="1" noChangeArrowheads="1"/>
          </p:cNvSpPr>
          <p:nvPr>
            <p:ph type="title"/>
          </p:nvPr>
        </p:nvSpPr>
        <p:spPr>
          <a:xfrm>
            <a:off x="822325" y="365125"/>
            <a:ext cx="7521575" cy="1006475"/>
          </a:xfrm>
          <a:solidFill>
            <a:schemeClr val="bg2">
              <a:lumMod val="90000"/>
            </a:schemeClr>
          </a:solidFill>
        </p:spPr>
        <p:txBody>
          <a:bodyPr/>
          <a:lstStyle/>
          <a:p>
            <a:pPr marL="685800" indent="-685800" eaLnBrk="1" hangingPunct="1">
              <a:defRPr/>
            </a:pPr>
            <a:r>
              <a:rPr lang="en-US" sz="2800" dirty="0" smtClean="0"/>
              <a:t>Q1: Why Is </a:t>
            </a:r>
            <a:r>
              <a:rPr lang="en-US" sz="2800" dirty="0"/>
              <a:t>Introduction</a:t>
            </a:r>
            <a:r>
              <a:rPr lang="en-US" sz="2800" dirty="0" smtClean="0"/>
              <a:t> to MIS the Most Important Class in the Business School?</a:t>
            </a:r>
          </a:p>
        </p:txBody>
      </p:sp>
      <p:sp>
        <p:nvSpPr>
          <p:cNvPr id="2" name="Footer Placeholder 1"/>
          <p:cNvSpPr>
            <a:spLocks noGrp="1"/>
          </p:cNvSpPr>
          <p:nvPr>
            <p:ph type="ftr" sz="quarter" idx="10"/>
          </p:nvPr>
        </p:nvSpPr>
        <p:spPr/>
        <p:txBody>
          <a:bodyPr/>
          <a:lstStyle/>
          <a:p>
            <a:pPr>
              <a:defRPr/>
            </a:pPr>
            <a:r>
              <a:rPr lang="en-US"/>
              <a:t>Copyright © 2014 Pearson Education, Inc. Publishing As Prentice Hall</a:t>
            </a:r>
          </a:p>
        </p:txBody>
      </p:sp>
      <p:sp>
        <p:nvSpPr>
          <p:cNvPr id="14339" name="Content Placeholder 2"/>
          <p:cNvSpPr>
            <a:spLocks noGrp="1"/>
          </p:cNvSpPr>
          <p:nvPr>
            <p:ph idx="1"/>
          </p:nvPr>
        </p:nvSpPr>
        <p:spPr>
          <a:xfrm>
            <a:off x="822325" y="1600200"/>
            <a:ext cx="7521575" cy="3429000"/>
          </a:xfrm>
        </p:spPr>
        <p:txBody>
          <a:bodyPr/>
          <a:lstStyle/>
          <a:p>
            <a:pPr eaLnBrk="1" hangingPunct="1">
              <a:buFont typeface="Arial" charset="0"/>
              <a:buChar char="•"/>
            </a:pPr>
            <a:r>
              <a:rPr lang="en-US" smtClean="0">
                <a:latin typeface="Arial" charset="0"/>
                <a:cs typeface="Arial" charset="0"/>
              </a:rPr>
              <a:t>Number of </a:t>
            </a:r>
            <a:r>
              <a:rPr lang="en-US" i="1" smtClean="0">
                <a:latin typeface="Arial" charset="0"/>
                <a:cs typeface="Arial" charset="0"/>
              </a:rPr>
              <a:t>transistors </a:t>
            </a:r>
            <a:r>
              <a:rPr lang="en-US" smtClean="0">
                <a:latin typeface="Arial" charset="0"/>
                <a:cs typeface="Arial" charset="0"/>
              </a:rPr>
              <a:t>per square inch on an integrated chip doubles every 18 months</a:t>
            </a:r>
          </a:p>
          <a:p>
            <a:pPr marL="614363" lvl="2" indent="-261938" eaLnBrk="1" hangingPunct="1">
              <a:lnSpc>
                <a:spcPct val="90000"/>
              </a:lnSpc>
              <a:spcAft>
                <a:spcPct val="15000"/>
              </a:spcAft>
            </a:pPr>
            <a:r>
              <a:rPr lang="en-US" smtClean="0">
                <a:latin typeface="Arial" charset="0"/>
                <a:cs typeface="Arial" charset="0"/>
              </a:rPr>
              <a:t>Speed of computer chip increases in proportion to density of transistors</a:t>
            </a:r>
          </a:p>
          <a:p>
            <a:pPr marL="614363" lvl="2" indent="-261938" eaLnBrk="1" hangingPunct="1">
              <a:lnSpc>
                <a:spcPct val="90000"/>
              </a:lnSpc>
              <a:spcAft>
                <a:spcPct val="15000"/>
              </a:spcAft>
            </a:pPr>
            <a:r>
              <a:rPr lang="en-US" smtClean="0">
                <a:latin typeface="Arial" charset="0"/>
                <a:cs typeface="Arial" charset="0"/>
              </a:rPr>
              <a:t>Price/performance ratio falls dramatically</a:t>
            </a:r>
          </a:p>
          <a:p>
            <a:pPr eaLnBrk="1" hangingPunct="1">
              <a:buFont typeface="Arial" charset="0"/>
              <a:buChar char="•"/>
            </a:pPr>
            <a:endParaRPr lang="en-US" smtClean="0">
              <a:latin typeface="Arial" charset="0"/>
              <a:cs typeface="Arial"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2"/>
          <p:cNvSpPr>
            <a:spLocks noGrp="1"/>
          </p:cNvSpPr>
          <p:nvPr>
            <p:ph type="title"/>
          </p:nvPr>
        </p:nvSpPr>
        <p:spPr>
          <a:solidFill>
            <a:schemeClr val="bg2">
              <a:lumMod val="90000"/>
            </a:schemeClr>
          </a:solidFill>
        </p:spPr>
        <p:txBody>
          <a:bodyPr/>
          <a:lstStyle/>
          <a:p>
            <a:pPr eaLnBrk="1" hangingPunct="1">
              <a:defRPr/>
            </a:pPr>
            <a:r>
              <a:rPr lang="en-US"/>
              <a:t>Computer </a:t>
            </a:r>
            <a:r>
              <a:rPr lang="en-US" smtClean="0"/>
              <a:t>Price/Performance Ratio </a:t>
            </a:r>
            <a:r>
              <a:rPr lang="en-US"/>
              <a:t>Decreases</a:t>
            </a:r>
            <a:endParaRPr lang="en-US" dirty="0" smtClean="0"/>
          </a:p>
        </p:txBody>
      </p:sp>
      <p:sp>
        <p:nvSpPr>
          <p:cNvPr id="2" name="Footer Placeholder 1"/>
          <p:cNvSpPr>
            <a:spLocks noGrp="1"/>
          </p:cNvSpPr>
          <p:nvPr>
            <p:ph type="ftr" sz="quarter" idx="10"/>
          </p:nvPr>
        </p:nvSpPr>
        <p:spPr/>
        <p:txBody>
          <a:bodyPr/>
          <a:lstStyle/>
          <a:p>
            <a:pPr>
              <a:defRPr/>
            </a:pPr>
            <a:r>
              <a:rPr lang="en-US"/>
              <a:t>Copyright © 2014 Pearson Education, Inc. Publishing As Prentice Hall</a:t>
            </a:r>
          </a:p>
        </p:txBody>
      </p:sp>
      <p:pic>
        <p:nvPicPr>
          <p:cNvPr id="16387" name="Picture 2"/>
          <p:cNvPicPr>
            <a:picLocks noChangeAspect="1" noChangeArrowheads="1"/>
          </p:cNvPicPr>
          <p:nvPr/>
        </p:nvPicPr>
        <p:blipFill>
          <a:blip r:embed="rId3" cstate="print"/>
          <a:srcRect/>
          <a:stretch>
            <a:fillRect/>
          </a:stretch>
        </p:blipFill>
        <p:spPr bwMode="auto">
          <a:xfrm>
            <a:off x="1014413" y="1495425"/>
            <a:ext cx="7115175" cy="42957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2"/>
          <p:cNvSpPr>
            <a:spLocks noGrp="1"/>
          </p:cNvSpPr>
          <p:nvPr>
            <p:ph type="title"/>
          </p:nvPr>
        </p:nvSpPr>
        <p:spPr>
          <a:solidFill>
            <a:schemeClr val="bg2">
              <a:lumMod val="90000"/>
            </a:schemeClr>
          </a:solidFill>
        </p:spPr>
        <p:txBody>
          <a:bodyPr/>
          <a:lstStyle/>
          <a:p>
            <a:pPr eaLnBrk="1" hangingPunct="1">
              <a:defRPr/>
            </a:pPr>
            <a:r>
              <a:rPr lang="en-US" dirty="0" smtClean="0"/>
              <a:t>All of These Companies Exist Because of Moore’s Law</a:t>
            </a:r>
            <a:endParaRPr lang="en-US" dirty="0"/>
          </a:p>
        </p:txBody>
      </p:sp>
      <p:sp>
        <p:nvSpPr>
          <p:cNvPr id="2" name="Footer Placeholder 1"/>
          <p:cNvSpPr>
            <a:spLocks noGrp="1"/>
          </p:cNvSpPr>
          <p:nvPr>
            <p:ph type="ftr" sz="quarter" idx="10"/>
          </p:nvPr>
        </p:nvSpPr>
        <p:spPr/>
        <p:txBody>
          <a:bodyPr/>
          <a:lstStyle/>
          <a:p>
            <a:pPr>
              <a:defRPr/>
            </a:pPr>
            <a:r>
              <a:rPr lang="en-US"/>
              <a:t>Copyright © 2014 Pearson Education, Inc. Publishing As Prentice Hall</a:t>
            </a:r>
          </a:p>
        </p:txBody>
      </p:sp>
      <p:sp>
        <p:nvSpPr>
          <p:cNvPr id="9" name="Right Arrow 8"/>
          <p:cNvSpPr/>
          <p:nvPr/>
        </p:nvSpPr>
        <p:spPr>
          <a:xfrm>
            <a:off x="4267200" y="3124200"/>
            <a:ext cx="990600" cy="762000"/>
          </a:xfrm>
          <a:prstGeom prst="rightArrow">
            <a:avLst/>
          </a:prstGeom>
          <a:solidFill>
            <a:srgbClr val="3337E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5" name="Freeform 14"/>
          <p:cNvSpPr/>
          <p:nvPr/>
        </p:nvSpPr>
        <p:spPr bwMode="auto">
          <a:xfrm>
            <a:off x="5257800" y="1905000"/>
            <a:ext cx="2971800" cy="3292475"/>
          </a:xfrm>
          <a:custGeom>
            <a:avLst/>
            <a:gdLst>
              <a:gd name="connsiteX0" fmla="*/ 0 w 4307569"/>
              <a:gd name="connsiteY0" fmla="*/ 0 h 3292454"/>
              <a:gd name="connsiteX1" fmla="*/ 4307569 w 4307569"/>
              <a:gd name="connsiteY1" fmla="*/ 0 h 3292454"/>
              <a:gd name="connsiteX2" fmla="*/ 4307569 w 4307569"/>
              <a:gd name="connsiteY2" fmla="*/ 3292454 h 3292454"/>
              <a:gd name="connsiteX3" fmla="*/ 0 w 4307569"/>
              <a:gd name="connsiteY3" fmla="*/ 3292454 h 3292454"/>
              <a:gd name="connsiteX4" fmla="*/ 0 w 4307569"/>
              <a:gd name="connsiteY4" fmla="*/ 0 h 32924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07569" h="3292454">
                <a:moveTo>
                  <a:pt x="0" y="0"/>
                </a:moveTo>
                <a:lnTo>
                  <a:pt x="4307569" y="0"/>
                </a:lnTo>
                <a:lnTo>
                  <a:pt x="4307569" y="3292454"/>
                </a:lnTo>
                <a:lnTo>
                  <a:pt x="0" y="3292454"/>
                </a:lnTo>
                <a:lnTo>
                  <a:pt x="0" y="0"/>
                </a:lnTo>
                <a:close/>
              </a:path>
            </a:pathLst>
          </a:custGeom>
          <a:solidFill>
            <a:schemeClr val="bg1"/>
          </a:solidFill>
          <a:ln>
            <a:solidFill>
              <a:schemeClr val="accent1"/>
            </a:solid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lIns="106680" tIns="106680" rIns="106680" bIns="106680" spcCol="1270"/>
          <a:lstStyle/>
          <a:p>
            <a:pPr marL="285750" lvl="1" indent="-285750" defTabSz="1244600">
              <a:lnSpc>
                <a:spcPct val="90000"/>
              </a:lnSpc>
              <a:spcAft>
                <a:spcPct val="15000"/>
              </a:spcAft>
              <a:buFontTx/>
              <a:buChar char="••"/>
              <a:defRPr/>
            </a:pPr>
            <a:r>
              <a:rPr lang="en-US" sz="2800" dirty="0">
                <a:solidFill>
                  <a:schemeClr val="tx1"/>
                </a:solidFill>
                <a:latin typeface="+mj-lt"/>
              </a:rPr>
              <a:t>YouTube</a:t>
            </a:r>
          </a:p>
          <a:p>
            <a:pPr marL="285750" lvl="1" indent="-285750" defTabSz="1244600">
              <a:lnSpc>
                <a:spcPct val="90000"/>
              </a:lnSpc>
              <a:spcAft>
                <a:spcPct val="15000"/>
              </a:spcAft>
              <a:buFontTx/>
              <a:buChar char="••"/>
              <a:defRPr/>
            </a:pPr>
            <a:r>
              <a:rPr lang="en-US" sz="2800" dirty="0">
                <a:solidFill>
                  <a:schemeClr val="tx1"/>
                </a:solidFill>
                <a:latin typeface="+mj-lt"/>
              </a:rPr>
              <a:t>iPhone</a:t>
            </a:r>
          </a:p>
          <a:p>
            <a:pPr marL="285750" lvl="1" indent="-285750" defTabSz="1244600">
              <a:lnSpc>
                <a:spcPct val="90000"/>
              </a:lnSpc>
              <a:spcAft>
                <a:spcPct val="15000"/>
              </a:spcAft>
              <a:buFontTx/>
              <a:buChar char="••"/>
              <a:defRPr/>
            </a:pPr>
            <a:r>
              <a:rPr lang="en-US" sz="2800" dirty="0">
                <a:solidFill>
                  <a:schemeClr val="tx1"/>
                </a:solidFill>
                <a:latin typeface="+mj-lt"/>
              </a:rPr>
              <a:t>Facebook</a:t>
            </a:r>
          </a:p>
          <a:p>
            <a:pPr marL="285750" lvl="1" indent="-285750" defTabSz="1244600">
              <a:lnSpc>
                <a:spcPct val="90000"/>
              </a:lnSpc>
              <a:spcAft>
                <a:spcPct val="15000"/>
              </a:spcAft>
              <a:buFontTx/>
              <a:buChar char="••"/>
              <a:defRPr/>
            </a:pPr>
            <a:r>
              <a:rPr lang="en-US" sz="2800" dirty="0">
                <a:solidFill>
                  <a:schemeClr val="tx1"/>
                </a:solidFill>
                <a:latin typeface="+mj-lt"/>
              </a:rPr>
              <a:t>Second Life</a:t>
            </a:r>
          </a:p>
          <a:p>
            <a:pPr marL="285750" lvl="1" indent="-285750" defTabSz="1244600">
              <a:lnSpc>
                <a:spcPct val="90000"/>
              </a:lnSpc>
              <a:spcAft>
                <a:spcPct val="15000"/>
              </a:spcAft>
              <a:buFontTx/>
              <a:buChar char="••"/>
              <a:defRPr/>
            </a:pPr>
            <a:r>
              <a:rPr lang="en-US" sz="2800" dirty="0">
                <a:solidFill>
                  <a:schemeClr val="tx1"/>
                </a:solidFill>
                <a:latin typeface="+mj-lt"/>
              </a:rPr>
              <a:t>Pandora</a:t>
            </a:r>
          </a:p>
          <a:p>
            <a:pPr marL="285750" lvl="1" indent="-285750" defTabSz="1244600">
              <a:lnSpc>
                <a:spcPct val="90000"/>
              </a:lnSpc>
              <a:spcAft>
                <a:spcPct val="15000"/>
              </a:spcAft>
              <a:buFontTx/>
              <a:buChar char="••"/>
              <a:defRPr/>
            </a:pPr>
            <a:r>
              <a:rPr lang="en-US" sz="2800" dirty="0">
                <a:solidFill>
                  <a:schemeClr val="tx1"/>
                </a:solidFill>
                <a:latin typeface="+mj-lt"/>
              </a:rPr>
              <a:t>Twitter</a:t>
            </a:r>
          </a:p>
          <a:p>
            <a:pPr marL="285750" lvl="1" indent="-285750" defTabSz="1244600">
              <a:lnSpc>
                <a:spcPct val="90000"/>
              </a:lnSpc>
              <a:spcAft>
                <a:spcPct val="15000"/>
              </a:spcAft>
              <a:buFontTx/>
              <a:buChar char="••"/>
              <a:defRPr/>
            </a:pPr>
            <a:r>
              <a:rPr lang="en-US" sz="2800" dirty="0">
                <a:solidFill>
                  <a:schemeClr val="tx1"/>
                </a:solidFill>
                <a:latin typeface="+mj-lt"/>
              </a:rPr>
              <a:t>LinkedIn</a:t>
            </a:r>
          </a:p>
        </p:txBody>
      </p:sp>
      <p:sp>
        <p:nvSpPr>
          <p:cNvPr id="8" name="Freeform 7"/>
          <p:cNvSpPr/>
          <p:nvPr/>
        </p:nvSpPr>
        <p:spPr bwMode="auto">
          <a:xfrm>
            <a:off x="1041400" y="2362200"/>
            <a:ext cx="3225800" cy="2365375"/>
          </a:xfrm>
          <a:custGeom>
            <a:avLst/>
            <a:gdLst>
              <a:gd name="connsiteX0" fmla="*/ 0 w 3225554"/>
              <a:gd name="connsiteY0" fmla="*/ 0 h 3769686"/>
              <a:gd name="connsiteX1" fmla="*/ 3225554 w 3225554"/>
              <a:gd name="connsiteY1" fmla="*/ 0 h 3769686"/>
              <a:gd name="connsiteX2" fmla="*/ 3225554 w 3225554"/>
              <a:gd name="connsiteY2" fmla="*/ 3769686 h 3769686"/>
              <a:gd name="connsiteX3" fmla="*/ 0 w 3225554"/>
              <a:gd name="connsiteY3" fmla="*/ 3769686 h 3769686"/>
              <a:gd name="connsiteX4" fmla="*/ 0 w 3225554"/>
              <a:gd name="connsiteY4" fmla="*/ 0 h 37696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5554" h="3769686">
                <a:moveTo>
                  <a:pt x="0" y="0"/>
                </a:moveTo>
                <a:lnTo>
                  <a:pt x="3225554" y="0"/>
                </a:lnTo>
                <a:lnTo>
                  <a:pt x="3225554" y="3769686"/>
                </a:lnTo>
                <a:lnTo>
                  <a:pt x="0" y="3769686"/>
                </a:lnTo>
                <a:lnTo>
                  <a:pt x="0" y="0"/>
                </a:lnTo>
                <a:close/>
              </a:path>
            </a:pathLst>
          </a:custGeom>
          <a:solidFill>
            <a:schemeClr val="bg1"/>
          </a:solidFill>
          <a:ln>
            <a:solidFill>
              <a:schemeClr val="accent1"/>
            </a:solidFill>
          </a:ln>
        </p:spPr>
        <p:style>
          <a:lnRef idx="2">
            <a:schemeClr val="lt1">
              <a:hueOff val="0"/>
              <a:satOff val="0"/>
              <a:lumOff val="0"/>
              <a:alphaOff val="0"/>
            </a:schemeClr>
          </a:lnRef>
          <a:fillRef idx="1003">
            <a:schemeClr val="lt1"/>
          </a:fillRef>
          <a:effectRef idx="0">
            <a:schemeClr val="accent1">
              <a:hueOff val="0"/>
              <a:satOff val="0"/>
              <a:lumOff val="0"/>
              <a:alphaOff val="0"/>
            </a:schemeClr>
          </a:effectRef>
          <a:fontRef idx="minor">
            <a:schemeClr val="lt1"/>
          </a:fontRef>
        </p:style>
        <p:txBody>
          <a:bodyPr lIns="121920" tIns="121920" rIns="121920" bIns="121920" spcCol="1270"/>
          <a:lstStyle/>
          <a:p>
            <a:pPr defTabSz="1422400">
              <a:lnSpc>
                <a:spcPct val="90000"/>
              </a:lnSpc>
              <a:spcAft>
                <a:spcPct val="35000"/>
              </a:spcAft>
              <a:defRPr/>
            </a:pPr>
            <a:r>
              <a:rPr lang="en-US" sz="3200" dirty="0">
                <a:solidFill>
                  <a:schemeClr val="tx1"/>
                </a:solidFill>
                <a:latin typeface="+mj-lt"/>
              </a:rPr>
              <a:t>Cost of data communications and data storage essentially zero</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a:xfrm>
            <a:off x="822325" y="365125"/>
            <a:ext cx="7521575" cy="1539875"/>
          </a:xfrm>
        </p:spPr>
        <p:txBody>
          <a:bodyPr/>
          <a:lstStyle/>
          <a:p>
            <a:pPr eaLnBrk="1" hangingPunct="1"/>
            <a:r>
              <a:rPr lang="en-US" smtClean="0">
                <a:latin typeface="Arial" charset="0"/>
                <a:cs typeface="Arial" charset="0"/>
              </a:rPr>
              <a:t>What Are Cost-Effective Business Applications of Facebook and Twitter or Whatever Will Soon Appear?</a:t>
            </a:r>
          </a:p>
        </p:txBody>
      </p:sp>
      <p:sp>
        <p:nvSpPr>
          <p:cNvPr id="4" name="Footer Placeholder 3"/>
          <p:cNvSpPr>
            <a:spLocks noGrp="1"/>
          </p:cNvSpPr>
          <p:nvPr>
            <p:ph type="ftr" sz="quarter" idx="10"/>
          </p:nvPr>
        </p:nvSpPr>
        <p:spPr/>
        <p:txBody>
          <a:bodyPr/>
          <a:lstStyle/>
          <a:p>
            <a:pPr>
              <a:defRPr/>
            </a:pPr>
            <a:r>
              <a:rPr lang="en-US"/>
              <a:t>Copyright © 2014 Pearson Education, Inc. Publishing As Prentice Hall</a:t>
            </a:r>
          </a:p>
        </p:txBody>
      </p:sp>
      <p:sp>
        <p:nvSpPr>
          <p:cNvPr id="20483" name="Content Placeholder 2"/>
          <p:cNvSpPr>
            <a:spLocks noGrp="1"/>
          </p:cNvSpPr>
          <p:nvPr>
            <p:ph idx="1"/>
          </p:nvPr>
        </p:nvSpPr>
        <p:spPr>
          <a:xfrm>
            <a:off x="822325" y="2057400"/>
            <a:ext cx="7521575" cy="2971800"/>
          </a:xfrm>
        </p:spPr>
        <p:txBody>
          <a:bodyPr/>
          <a:lstStyle/>
          <a:p>
            <a:pPr marL="228600" indent="-228600" eaLnBrk="1" hangingPunct="1">
              <a:buFont typeface="Arial" charset="0"/>
              <a:buChar char="•"/>
            </a:pPr>
            <a:r>
              <a:rPr lang="en-US" smtClean="0">
                <a:latin typeface="Arial" charset="0"/>
                <a:cs typeface="Arial" charset="0"/>
              </a:rPr>
              <a:t>Are these applications cost-effective? </a:t>
            </a:r>
          </a:p>
          <a:p>
            <a:pPr marL="228600" indent="-228600" eaLnBrk="1" hangingPunct="1">
              <a:buFont typeface="Arial" charset="0"/>
              <a:buChar char="•"/>
            </a:pPr>
            <a:r>
              <a:rPr lang="en-US" smtClean="0">
                <a:latin typeface="Arial" charset="0"/>
                <a:cs typeface="Arial" charset="0"/>
              </a:rPr>
              <a:t>Do they generate revenue worth the time and expense of running them? </a:t>
            </a:r>
          </a:p>
          <a:p>
            <a:pPr marL="228600" indent="-228600" eaLnBrk="1" hangingPunct="1">
              <a:buFont typeface="Arial" charset="0"/>
              <a:buChar char="•"/>
            </a:pPr>
            <a:r>
              <a:rPr lang="en-US" smtClean="0">
                <a:latin typeface="Arial" charset="0"/>
                <a:cs typeface="Arial" charset="0"/>
              </a:rPr>
              <a:t>Someone needs to be examining that question, and that person works in marketing ... not in a technical field.</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Title 2"/>
          <p:cNvSpPr>
            <a:spLocks noGrp="1"/>
          </p:cNvSpPr>
          <p:nvPr>
            <p:ph type="title" idx="4294967295"/>
          </p:nvPr>
        </p:nvSpPr>
        <p:spPr>
          <a:xfrm>
            <a:off x="860425" y="365125"/>
            <a:ext cx="7521575" cy="1006475"/>
          </a:xfrm>
          <a:solidFill>
            <a:schemeClr val="bg2">
              <a:lumMod val="90000"/>
            </a:schemeClr>
          </a:solidFill>
        </p:spPr>
        <p:txBody>
          <a:bodyPr/>
          <a:lstStyle/>
          <a:p>
            <a:pPr eaLnBrk="1" hangingPunct="1">
              <a:defRPr/>
            </a:pPr>
            <a:r>
              <a:rPr lang="en-US" dirty="0" smtClean="0"/>
              <a:t>How Can I Attain Job Security?</a:t>
            </a:r>
          </a:p>
        </p:txBody>
      </p:sp>
      <p:sp>
        <p:nvSpPr>
          <p:cNvPr id="3" name="Footer Placeholder 2"/>
          <p:cNvSpPr>
            <a:spLocks noGrp="1"/>
          </p:cNvSpPr>
          <p:nvPr>
            <p:ph type="ftr" sz="quarter" idx="4294967295"/>
          </p:nvPr>
        </p:nvSpPr>
        <p:spPr>
          <a:xfrm>
            <a:off x="0" y="6248400"/>
            <a:ext cx="6324600" cy="304800"/>
          </a:xfrm>
        </p:spPr>
        <p:txBody>
          <a:bodyPr/>
          <a:lstStyle/>
          <a:p>
            <a:pPr>
              <a:defRPr/>
            </a:pPr>
            <a:r>
              <a:rPr lang="en-US"/>
              <a:t>Copyright © 2014 Pearson Education, Inc. Publishing As Prentice Hall</a:t>
            </a:r>
          </a:p>
        </p:txBody>
      </p:sp>
      <p:sp>
        <p:nvSpPr>
          <p:cNvPr id="22531" name="Content Placeholder 3"/>
          <p:cNvSpPr>
            <a:spLocks noGrp="1"/>
          </p:cNvSpPr>
          <p:nvPr>
            <p:ph idx="4294967295"/>
          </p:nvPr>
        </p:nvSpPr>
        <p:spPr>
          <a:xfrm>
            <a:off x="914400" y="1425575"/>
            <a:ext cx="7521575" cy="3679825"/>
          </a:xfrm>
        </p:spPr>
        <p:txBody>
          <a:bodyPr/>
          <a:lstStyle/>
          <a:p>
            <a:pPr marL="280988" indent="-280988" eaLnBrk="1" hangingPunct="1"/>
            <a:r>
              <a:rPr lang="en-US" dirty="0" smtClean="0">
                <a:latin typeface="Arial" charset="0"/>
                <a:cs typeface="Arial" charset="0"/>
              </a:rPr>
              <a:t>Knowledge and skills are your job security</a:t>
            </a:r>
          </a:p>
          <a:p>
            <a:pPr marL="280988" indent="-280988" eaLnBrk="1" hangingPunct="1"/>
            <a:r>
              <a:rPr lang="en-US" dirty="0" smtClean="0">
                <a:latin typeface="Arial" charset="0"/>
                <a:cs typeface="Arial" charset="0"/>
              </a:rPr>
              <a:t>Ability to cope with rapid technological change</a:t>
            </a:r>
          </a:p>
          <a:p>
            <a:pPr marL="280988" indent="-280988" eaLnBrk="1" hangingPunct="1"/>
            <a:r>
              <a:rPr lang="en-US" dirty="0" smtClean="0">
                <a:solidFill>
                  <a:srgbClr val="000A1E"/>
                </a:solidFill>
                <a:latin typeface="Arial" charset="0"/>
                <a:cs typeface="Arial" charset="0"/>
              </a:rPr>
              <a:t>Develop non-routine cognitive skills and ability</a:t>
            </a:r>
          </a:p>
          <a:p>
            <a:pPr marL="817563" lvl="1" indent="-457200" eaLnBrk="1" hangingPunct="1">
              <a:buClr>
                <a:schemeClr val="tx1"/>
              </a:buClr>
              <a:buFont typeface="Franklin Gothic Medium" pitchFamily="34" charset="0"/>
              <a:buChar char="–"/>
            </a:pPr>
            <a:r>
              <a:rPr lang="en-US" dirty="0" smtClean="0">
                <a:solidFill>
                  <a:srgbClr val="000A1E"/>
                </a:solidFill>
                <a:latin typeface="Arial" charset="0"/>
                <a:cs typeface="Arial" charset="0"/>
              </a:rPr>
              <a:t>Organizations favor those with strong non-routine cognitive skills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a:xfrm>
            <a:off x="822325" y="365125"/>
            <a:ext cx="7521575" cy="1006475"/>
          </a:xfrm>
        </p:spPr>
        <p:txBody>
          <a:bodyPr/>
          <a:lstStyle/>
          <a:p>
            <a:pPr eaLnBrk="1" hangingPunct="1"/>
            <a:r>
              <a:rPr lang="en-US" smtClean="0">
                <a:latin typeface="Arial" charset="0"/>
                <a:cs typeface="Arial" charset="0"/>
              </a:rPr>
              <a:t>How Can I Attain Job Security? (cont'd)</a:t>
            </a:r>
          </a:p>
        </p:txBody>
      </p:sp>
      <p:sp>
        <p:nvSpPr>
          <p:cNvPr id="4" name="Footer Placeholder 3"/>
          <p:cNvSpPr>
            <a:spLocks noGrp="1"/>
          </p:cNvSpPr>
          <p:nvPr>
            <p:ph type="ftr" sz="quarter" idx="10"/>
          </p:nvPr>
        </p:nvSpPr>
        <p:spPr/>
        <p:txBody>
          <a:bodyPr/>
          <a:lstStyle/>
          <a:p>
            <a:pPr>
              <a:defRPr/>
            </a:pPr>
            <a:r>
              <a:rPr lang="en-US"/>
              <a:t>Copyright © 2014 Pearson Education, Inc. Publishing As Prentice Hall</a:t>
            </a:r>
          </a:p>
        </p:txBody>
      </p:sp>
      <p:sp>
        <p:nvSpPr>
          <p:cNvPr id="24579" name="Content Placeholder 2"/>
          <p:cNvSpPr>
            <a:spLocks noGrp="1"/>
          </p:cNvSpPr>
          <p:nvPr>
            <p:ph idx="1"/>
          </p:nvPr>
        </p:nvSpPr>
        <p:spPr>
          <a:xfrm>
            <a:off x="822325" y="1676400"/>
            <a:ext cx="7521575" cy="3429000"/>
          </a:xfrm>
        </p:spPr>
        <p:txBody>
          <a:bodyPr/>
          <a:lstStyle/>
          <a:p>
            <a:pPr marL="233363" indent="-233363" eaLnBrk="1" hangingPunct="1">
              <a:buFont typeface="Arial" charset="0"/>
              <a:buChar char="•"/>
            </a:pPr>
            <a:r>
              <a:rPr lang="en-US" smtClean="0">
                <a:latin typeface="Arial" charset="0"/>
                <a:cs typeface="Arial" charset="0"/>
              </a:rPr>
              <a:t>Business professionals need to assess, evaluate, and apply emerging information technology to business.</a:t>
            </a:r>
          </a:p>
          <a:p>
            <a:pPr marL="233363" indent="-233363" eaLnBrk="1" hangingPunct="1">
              <a:buFont typeface="Arial" charset="0"/>
              <a:buChar char="•"/>
            </a:pPr>
            <a:r>
              <a:rPr lang="en-US" smtClean="0">
                <a:latin typeface="Arial" charset="0"/>
                <a:cs typeface="Arial" charset="0"/>
              </a:rPr>
              <a:t>Knowledge gained in this course will help you attain skills that lead to greater job security.</a:t>
            </a: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EMIS4E">
  <a:themeElements>
    <a:clrScheme name="Custom 12">
      <a:dk1>
        <a:srgbClr val="00040C"/>
      </a:dk1>
      <a:lt1>
        <a:sysClr val="window" lastClr="FFFFFF"/>
      </a:lt1>
      <a:dk2>
        <a:srgbClr val="C8E8F4"/>
      </a:dk2>
      <a:lt2>
        <a:srgbClr val="F9EDA5"/>
      </a:lt2>
      <a:accent1>
        <a:srgbClr val="145064"/>
      </a:accent1>
      <a:accent2>
        <a:srgbClr val="F9EDA5"/>
      </a:accent2>
      <a:accent3>
        <a:srgbClr val="F5E169"/>
      </a:accent3>
      <a:accent4>
        <a:srgbClr val="F5E169"/>
      </a:accent4>
      <a:accent5>
        <a:srgbClr val="F2F2F2"/>
      </a:accent5>
      <a:accent6>
        <a:srgbClr val="BEE5F2"/>
      </a:accent6>
      <a:hlink>
        <a:srgbClr val="002D88"/>
      </a:hlink>
      <a:folHlink>
        <a:srgbClr val="071C24"/>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Ch01</Template>
  <TotalTime>4415</TotalTime>
  <Words>2860</Words>
  <Application>Microsoft Office PowerPoint</Application>
  <PresentationFormat>On-screen Show (4:3)</PresentationFormat>
  <Paragraphs>306</Paragraphs>
  <Slides>39</Slides>
  <Notes>34</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39</vt:i4>
      </vt:variant>
    </vt:vector>
  </HeadingPairs>
  <TitlesOfParts>
    <vt:vector size="49" baseType="lpstr">
      <vt:lpstr>Arial</vt:lpstr>
      <vt:lpstr>Calibri</vt:lpstr>
      <vt:lpstr>Courier New</vt:lpstr>
      <vt:lpstr>Franklin Gothic Book</vt:lpstr>
      <vt:lpstr>Franklin Gothic Medium</vt:lpstr>
      <vt:lpstr>Helvetica</vt:lpstr>
      <vt:lpstr>Times New Roman</vt:lpstr>
      <vt:lpstr>Verdana</vt:lpstr>
      <vt:lpstr>Wingdings</vt:lpstr>
      <vt:lpstr>EMIS4E</vt:lpstr>
      <vt:lpstr>Chapter 1</vt:lpstr>
      <vt:lpstr>“But Today, They’re Not Enough.”</vt:lpstr>
      <vt:lpstr>Study Questions</vt:lpstr>
      <vt:lpstr>Q1: Why Is Introduction to MIS the Most Important Class in the Business School?</vt:lpstr>
      <vt:lpstr>Computer Price/Performance Ratio Decreases</vt:lpstr>
      <vt:lpstr>All of These Companies Exist Because of Moore’s Law</vt:lpstr>
      <vt:lpstr>What Are Cost-Effective Business Applications of Facebook and Twitter or Whatever Will Soon Appear?</vt:lpstr>
      <vt:lpstr>How Can I Attain Job Security?</vt:lpstr>
      <vt:lpstr>How Can I Attain Job Security? (cont'd)</vt:lpstr>
      <vt:lpstr>Why Jennifer Lost Her Job</vt:lpstr>
      <vt:lpstr>How Can Intro to MIS Help You Learn Non-Routine Skills?</vt:lpstr>
      <vt:lpstr>How Can Intro to MIS Help You Learn Non-Routine Skills? (cont’d)</vt:lpstr>
      <vt:lpstr>How Can Intro to MIS Help You Learn Non-Routine Skills? (cont’d)</vt:lpstr>
      <vt:lpstr>How Can Intro to MIS Help You Learn Non-Routine Skills? (cont’d)</vt:lpstr>
      <vt:lpstr>Job Growth over the Past Twenty Years</vt:lpstr>
      <vt:lpstr>What is the Bottom Line?</vt:lpstr>
      <vt:lpstr>Q2: What Is an Information System?</vt:lpstr>
      <vt:lpstr>Experiencing MIS InClass Exercise 1: Information Systems and Online Dating</vt:lpstr>
      <vt:lpstr>Q3: What Is MIS?</vt:lpstr>
      <vt:lpstr>What Is MIS (cont’d)</vt:lpstr>
      <vt:lpstr>Development and Use of Information Systems</vt:lpstr>
      <vt:lpstr>Achieving Strategies</vt:lpstr>
      <vt:lpstr>Q4: Why Is the Difference Between Information Technology and Information Systems Important to You?</vt:lpstr>
      <vt:lpstr>Why Is the Difference Between Information Technology and Information Systems Important to You? (cont’d)</vt:lpstr>
      <vt:lpstr>Q5: What Is Your Role in IS Security?</vt:lpstr>
      <vt:lpstr>Passwords Are Necessary</vt:lpstr>
      <vt:lpstr>Creating a Strong Password</vt:lpstr>
      <vt:lpstr>Password Etiquette: Mark of a Business Professional</vt:lpstr>
      <vt:lpstr>How Does the Knowledge in This Chapter Help You?</vt:lpstr>
      <vt:lpstr>How Does the Knowledge in This Chapter Help You? (cont’d)</vt:lpstr>
      <vt:lpstr>Ethics Guide: Ethics of Misdirected Information Use</vt:lpstr>
      <vt:lpstr>Ethics Guide: Ethics of Misdirected Information Use (cont’d)</vt:lpstr>
      <vt:lpstr>Ethics Guide: Ethics of Misdirected Information Use (cont’d)</vt:lpstr>
      <vt:lpstr>Ethics Guide: Ethics of Misdirected Information Use (cont’d)</vt:lpstr>
      <vt:lpstr>Five-Component Careers</vt:lpstr>
      <vt:lpstr>Active Review</vt:lpstr>
      <vt:lpstr>Case Study 1: The Amazon of Innovation</vt:lpstr>
      <vt:lpstr>Case Study 1: The Amazon of Innovation (cont'd)</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dc:title>
  <dc:creator>Loy, Steve</dc:creator>
  <cp:lastModifiedBy>Schmidt, Buffie</cp:lastModifiedBy>
  <cp:revision>753</cp:revision>
  <cp:lastPrinted>2012-08-25T16:42:59Z</cp:lastPrinted>
  <dcterms:created xsi:type="dcterms:W3CDTF">2006-10-09T21:37:46Z</dcterms:created>
  <dcterms:modified xsi:type="dcterms:W3CDTF">2013-05-13T20:28:30Z</dcterms:modified>
</cp:coreProperties>
</file>