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7"/>
  </p:notesMasterIdLst>
  <p:sldIdLst>
    <p:sldId id="256" r:id="rId2"/>
    <p:sldId id="257" r:id="rId3"/>
    <p:sldId id="260" r:id="rId4"/>
    <p:sldId id="282" r:id="rId5"/>
    <p:sldId id="262" r:id="rId6"/>
    <p:sldId id="263" r:id="rId7"/>
    <p:sldId id="264" r:id="rId8"/>
    <p:sldId id="265" r:id="rId9"/>
    <p:sldId id="266" r:id="rId10"/>
    <p:sldId id="267" r:id="rId11"/>
    <p:sldId id="268" r:id="rId12"/>
    <p:sldId id="270" r:id="rId13"/>
    <p:sldId id="284" r:id="rId14"/>
    <p:sldId id="272" r:id="rId15"/>
    <p:sldId id="273" r:id="rId16"/>
    <p:sldId id="274" r:id="rId17"/>
    <p:sldId id="275" r:id="rId18"/>
    <p:sldId id="276" r:id="rId19"/>
    <p:sldId id="277" r:id="rId20"/>
    <p:sldId id="286" r:id="rId21"/>
    <p:sldId id="278" r:id="rId22"/>
    <p:sldId id="279" r:id="rId23"/>
    <p:sldId id="280" r:id="rId24"/>
    <p:sldId id="258" r:id="rId25"/>
    <p:sldId id="287"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te Stephenson" initials="K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471" autoAdjust="0"/>
    <p:restoredTop sz="75152" autoAdjust="0"/>
  </p:normalViewPr>
  <p:slideViewPr>
    <p:cSldViewPr>
      <p:cViewPr varScale="1">
        <p:scale>
          <a:sx n="44" d="100"/>
          <a:sy n="44" d="100"/>
        </p:scale>
        <p:origin x="-2049" y="-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4B1B06FB-CCB3-4EE1-8632-12CA9DCA72CF}" type="datetimeFigureOut">
              <a:rPr lang="en-US"/>
              <a:pPr>
                <a:defRPr/>
              </a:pPr>
              <a:t>12/20/2012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1CAF1093-C6DF-41A1-A4A0-C6936B76636E}" type="slidenum">
              <a:rPr lang="en-US"/>
              <a:pPr>
                <a:defRPr/>
              </a:pPr>
              <a:t>‹#›</a:t>
            </a:fld>
            <a:endParaRPr lang="en-US" dirty="0"/>
          </a:p>
        </p:txBody>
      </p:sp>
    </p:spTree>
    <p:extLst>
      <p:ext uri="{BB962C8B-B14F-4D97-AF65-F5344CB8AC3E}">
        <p14:creationId xmlns:p14="http://schemas.microsoft.com/office/powerpoint/2010/main" val="410025839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Slide Image Placeholder 1"/>
          <p:cNvSpPr>
            <a:spLocks noGrp="1" noRot="1" noChangeAspect="1"/>
          </p:cNvSpPr>
          <p:nvPr>
            <p:ph type="sldImg"/>
          </p:nvPr>
        </p:nvSpPr>
        <p:spPr bwMode="auto">
          <a:noFill/>
          <a:ln>
            <a:solidFill>
              <a:srgbClr val="000000"/>
            </a:solidFill>
            <a:miter lim="800000"/>
            <a:headEnd/>
            <a:tailEnd/>
          </a:ln>
        </p:spPr>
      </p:sp>
      <p:sp>
        <p:nvSpPr>
          <p:cNvPr id="10242"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t>This chapter extension is a capstone of all 12 chapters of this book.</a:t>
            </a:r>
          </a:p>
        </p:txBody>
      </p:sp>
      <p:sp>
        <p:nvSpPr>
          <p:cNvPr id="102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B2639E4-F198-43E9-BFF2-5946E318D1F8}" type="slidenum">
              <a:rPr lang="en-US">
                <a:cs typeface="Arial" charset="0"/>
              </a:rPr>
              <a:pPr fontAlgn="base">
                <a:spcBef>
                  <a:spcPct val="0"/>
                </a:spcBef>
                <a:spcAft>
                  <a:spcPct val="0"/>
                </a:spcAft>
              </a:pPr>
              <a:t>1</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marL="172986" indent="-172986" fontAlgn="auto">
              <a:spcBef>
                <a:spcPts val="0"/>
              </a:spcBef>
              <a:spcAft>
                <a:spcPts val="0"/>
              </a:spcAft>
              <a:buFont typeface="Arial" pitchFamily="34" charset="0"/>
              <a:buChar char="•"/>
              <a:defRPr/>
            </a:pPr>
            <a:r>
              <a:rPr lang="en-US" dirty="0" smtClean="0">
                <a:latin typeface="Helvetica" pitchFamily="34" charset="0"/>
                <a:cs typeface="Helvetica" pitchFamily="34" charset="0"/>
              </a:rPr>
              <a:t>Generic supply chain relationships</a:t>
            </a:r>
          </a:p>
          <a:p>
            <a:pPr marL="162175" indent="-162175" fontAlgn="auto">
              <a:spcBef>
                <a:spcPts val="0"/>
              </a:spcBef>
              <a:spcAft>
                <a:spcPts val="0"/>
              </a:spcAft>
              <a:buFont typeface="Arial" pitchFamily="34" charset="0"/>
              <a:buChar char="•"/>
              <a:defRPr/>
            </a:pPr>
            <a:r>
              <a:rPr lang="en-US" dirty="0" smtClean="0">
                <a:latin typeface="Helvetica" pitchFamily="34" charset="0"/>
                <a:cs typeface="Helvetica" pitchFamily="34" charset="0"/>
              </a:rPr>
              <a:t>Customers order from retailers, who order from distributors, who order from manufacturers, who order from suppliers. </a:t>
            </a:r>
          </a:p>
          <a:p>
            <a:pPr marL="162175" indent="-162175" fontAlgn="auto">
              <a:spcBef>
                <a:spcPts val="0"/>
              </a:spcBef>
              <a:spcAft>
                <a:spcPts val="0"/>
              </a:spcAft>
              <a:buFont typeface="Arial" pitchFamily="34" charset="0"/>
              <a:buChar char="•"/>
              <a:defRPr/>
            </a:pPr>
            <a:r>
              <a:rPr lang="en-US" dirty="0" smtClean="0">
                <a:latin typeface="Helvetica" pitchFamily="34" charset="0"/>
                <a:cs typeface="Helvetica" pitchFamily="34" charset="0"/>
              </a:rPr>
              <a:t>Supply chain also includes transportation companies, warehouses, and inventories and some means for transmitting messages and information among organizations involved.</a:t>
            </a:r>
            <a:endParaRPr lang="en-US" dirty="0">
              <a:latin typeface="Helvetica" pitchFamily="34" charset="0"/>
              <a:cs typeface="Helvetica" pitchFamily="34" charset="0"/>
            </a:endParaRPr>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D975F70-812E-4FB8-AFC4-2360D51A5BB1}" type="slidenum">
              <a:rPr lang="en-US">
                <a:latin typeface="Arial" charset="0"/>
                <a:cs typeface="Arial" charset="0"/>
              </a:rPr>
              <a:pPr fontAlgn="base">
                <a:spcBef>
                  <a:spcPct val="0"/>
                </a:spcBef>
                <a:spcAft>
                  <a:spcPct val="0"/>
                </a:spcAft>
              </a:pPr>
              <a:t>14</a:t>
            </a:fld>
            <a:endParaRPr lang="en-US">
              <a:latin typeface="Arial" charset="0"/>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latin typeface="Helvetica" pitchFamily="34" charset="0"/>
              </a:rPr>
              <a:t>Size and complexity make international IS management challenging.</a:t>
            </a:r>
          </a:p>
          <a:p>
            <a:pPr marL="171450" indent="-171450">
              <a:spcBef>
                <a:spcPct val="0"/>
              </a:spcBef>
              <a:buFontTx/>
              <a:buChar char="•"/>
            </a:pPr>
            <a:r>
              <a:rPr lang="en-US" smtClean="0">
                <a:latin typeface="Helvetica" pitchFamily="34" charset="0"/>
              </a:rPr>
              <a:t>Projects to develop them are larger and more complicated to manage. </a:t>
            </a:r>
          </a:p>
          <a:p>
            <a:pPr marL="171450" indent="-171450">
              <a:spcBef>
                <a:spcPct val="0"/>
              </a:spcBef>
              <a:buFontTx/>
              <a:buChar char="•"/>
            </a:pPr>
            <a:r>
              <a:rPr lang="en-US" smtClean="0">
                <a:latin typeface="Helvetica" pitchFamily="34" charset="0"/>
              </a:rPr>
              <a:t>International IS departments are bigger and composed of people from many cultures with many different native languages.</a:t>
            </a:r>
          </a:p>
          <a:p>
            <a:pPr marL="171450" indent="-171450">
              <a:spcBef>
                <a:spcPct val="0"/>
              </a:spcBef>
              <a:buFontTx/>
              <a:buChar char="•"/>
            </a:pPr>
            <a:r>
              <a:rPr lang="en-US" smtClean="0">
                <a:latin typeface="Helvetica" pitchFamily="34" charset="0"/>
              </a:rPr>
              <a:t>International organizations have more IS and IT assets, and those assets are exposed to more risk and greater uncertainty. Because of the complexity of international law, security incidents are more complicated to investigate.</a:t>
            </a:r>
          </a:p>
        </p:txBody>
      </p:sp>
      <p:sp>
        <p:nvSpPr>
          <p:cNvPr id="409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838220D-761F-4CCC-A97F-C722A655D15F}" type="slidenum">
              <a:rPr lang="en-US">
                <a:cs typeface="Arial" charset="0"/>
              </a:rPr>
              <a:pPr fontAlgn="base">
                <a:spcBef>
                  <a:spcPct val="0"/>
                </a:spcBef>
                <a:spcAft>
                  <a:spcPct val="0"/>
                </a:spcAft>
              </a:pPr>
              <a:t>18</a:t>
            </a:fld>
            <a:endParaRPr lang="en-US">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defRPr/>
            </a:pPr>
            <a:r>
              <a:rPr lang="en-US" dirty="0" smtClean="0">
                <a:latin typeface="Helvetica" pitchFamily="34" charset="0"/>
              </a:rPr>
              <a:t>To see why, consider the five components.</a:t>
            </a:r>
          </a:p>
          <a:p>
            <a:pPr marL="259479" indent="-172986" fontAlgn="auto">
              <a:spcBef>
                <a:spcPts val="0"/>
              </a:spcBef>
              <a:spcAft>
                <a:spcPts val="0"/>
              </a:spcAft>
              <a:buFont typeface="Arial" pitchFamily="34" charset="0"/>
              <a:buChar char="•"/>
              <a:defRPr/>
            </a:pPr>
            <a:r>
              <a:rPr lang="en-US" dirty="0" smtClean="0">
                <a:latin typeface="Helvetica" pitchFamily="34" charset="0"/>
              </a:rPr>
              <a:t>Running hardware in different countries is not a problem, and localizing software is manageable, assuming programs were designed to be localized. Databases pose more difficulties.</a:t>
            </a:r>
          </a:p>
          <a:p>
            <a:pPr marL="259479" indent="-172986" fontAlgn="auto">
              <a:spcBef>
                <a:spcPts val="0"/>
              </a:spcBef>
              <a:spcAft>
                <a:spcPts val="0"/>
              </a:spcAft>
              <a:buFont typeface="Arial" pitchFamily="34" charset="0"/>
              <a:buChar char="•"/>
              <a:defRPr/>
            </a:pPr>
            <a:r>
              <a:rPr lang="en-US" dirty="0" smtClean="0">
                <a:latin typeface="Helvetica" pitchFamily="34" charset="0"/>
              </a:rPr>
              <a:t>An international system is used by people who live and work in cultures that are vastly different from one another. The way that customers are treated in Japan differs substantially from the way that customers are treated in Spain, which differs substantially from the way that customers are treated in the United States. The procedures for using a CRM will be correspondingly different.</a:t>
            </a:r>
          </a:p>
          <a:p>
            <a:pPr marL="259479" indent="-172986" fontAlgn="auto">
              <a:spcBef>
                <a:spcPts val="0"/>
              </a:spcBef>
              <a:spcAft>
                <a:spcPts val="0"/>
              </a:spcAft>
              <a:buFont typeface="Arial" pitchFamily="34" charset="0"/>
              <a:buChar char="•"/>
              <a:defRPr/>
            </a:pPr>
            <a:r>
              <a:rPr lang="en-US" dirty="0" smtClean="0">
                <a:latin typeface="Helvetica" pitchFamily="34" charset="0"/>
              </a:rPr>
              <a:t>If the underlying business processes differ, the specific requirements for the information system will differ. Managing requirements for a system in one culture is difficult, but managing requirements for international systems can be many times more difficult.</a:t>
            </a:r>
            <a:endParaRPr lang="en-US" dirty="0">
              <a:latin typeface="Helvetica" pitchFamily="34" charset="0"/>
            </a:endParaRPr>
          </a:p>
        </p:txBody>
      </p:sp>
      <p:sp>
        <p:nvSpPr>
          <p:cNvPr id="430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498C50A-64A4-4E5F-ABF4-50ED42660BD1}" type="slidenum">
              <a:rPr lang="en-US">
                <a:latin typeface="Arial" charset="0"/>
                <a:cs typeface="Arial" charset="0"/>
              </a:rPr>
              <a:pPr fontAlgn="base">
                <a:spcBef>
                  <a:spcPct val="0"/>
                </a:spcBef>
                <a:spcAft>
                  <a:spcPct val="0"/>
                </a:spcAft>
              </a:pPr>
              <a:t>19</a:t>
            </a:fld>
            <a:endParaRPr lang="en-US">
              <a:latin typeface="Arial" charset="0"/>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noTextEdi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latin typeface="Helvetica" pitchFamily="34" charset="0"/>
              </a:rPr>
              <a:t>This figure summarizes challenges for each knowledge area. </a:t>
            </a:r>
          </a:p>
          <a:p>
            <a:pPr marL="171450" indent="-171450">
              <a:spcBef>
                <a:spcPct val="0"/>
              </a:spcBef>
              <a:buFontTx/>
              <a:buChar char="•"/>
            </a:pPr>
            <a:r>
              <a:rPr lang="en-US" smtClean="0">
                <a:latin typeface="Helvetica" pitchFamily="34" charset="0"/>
              </a:rPr>
              <a:t>Many things can go wrong. Project integration is complex; requirements are difficult to determine; cost, time, and quality are difficult to manage; worker conditions vary widely; and communication is difficult. Finally, project procurement is complicated by the normal challenges of international commerce.</a:t>
            </a:r>
          </a:p>
        </p:txBody>
      </p:sp>
      <p:sp>
        <p:nvSpPr>
          <p:cNvPr id="460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B24C618-60D3-41BD-AC27-4488425C067B}" type="slidenum">
              <a:rPr lang="en-US">
                <a:latin typeface="Arial" charset="0"/>
                <a:cs typeface="Arial" charset="0"/>
              </a:rPr>
              <a:pPr fontAlgn="base">
                <a:spcBef>
                  <a:spcPct val="0"/>
                </a:spcBef>
                <a:spcAft>
                  <a:spcPct val="0"/>
                </a:spcAft>
              </a:pPr>
              <a:t>21</a:t>
            </a:fld>
            <a:endParaRPr lang="en-US">
              <a:latin typeface="Arial" charset="0"/>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noTextEdit="1"/>
          </p:cNvSpPr>
          <p:nvPr>
            <p:ph type="sldImg"/>
          </p:nvPr>
        </p:nvSpPr>
        <p:spPr bwMode="auto">
          <a:noFill/>
          <a:ln>
            <a:solidFill>
              <a:srgbClr val="000000"/>
            </a:solidFill>
            <a:miter lim="800000"/>
            <a:headEnd/>
            <a:tailEnd/>
          </a:ln>
        </p:spPr>
      </p:sp>
      <p:sp>
        <p:nvSpPr>
          <p:cNvPr id="481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Helvetica" pitchFamily="34" charset="0"/>
              </a:rPr>
              <a:t>Chapter 11 defined the four primary responsibilities of the IT department: </a:t>
            </a:r>
          </a:p>
          <a:p>
            <a:pPr marL="628650" lvl="1" indent="-171450">
              <a:spcBef>
                <a:spcPct val="0"/>
              </a:spcBef>
              <a:buFontTx/>
              <a:buChar char="•"/>
            </a:pPr>
            <a:r>
              <a:rPr lang="en-US" smtClean="0">
                <a:latin typeface="Helvetica" pitchFamily="34" charset="0"/>
              </a:rPr>
              <a:t>Plan, operate, develop, protect information systems and IT infrastructure</a:t>
            </a:r>
          </a:p>
          <a:p>
            <a:pPr marL="628650" lvl="1" indent="-171450">
              <a:spcBef>
                <a:spcPct val="0"/>
              </a:spcBef>
              <a:buFontTx/>
              <a:buChar char="•"/>
            </a:pPr>
            <a:r>
              <a:rPr lang="en-US" smtClean="0">
                <a:latin typeface="Helvetica" pitchFamily="34" charset="0"/>
              </a:rPr>
              <a:t>Each of these responsibilities becomes more challenging for international IT organizations.</a:t>
            </a:r>
          </a:p>
        </p:txBody>
      </p:sp>
      <p:sp>
        <p:nvSpPr>
          <p:cNvPr id="481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E9D945A-16C1-4F43-9342-FC323B3351E7}" type="slidenum">
              <a:rPr lang="en-US">
                <a:latin typeface="Arial" charset="0"/>
                <a:cs typeface="Arial" charset="0"/>
              </a:rPr>
              <a:pPr fontAlgn="base">
                <a:spcBef>
                  <a:spcPct val="0"/>
                </a:spcBef>
                <a:spcAft>
                  <a:spcPct val="0"/>
                </a:spcAft>
              </a:pPr>
              <a:t>22</a:t>
            </a:fld>
            <a:endParaRPr lang="en-US">
              <a:latin typeface="Arial" charset="0"/>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noTextEdi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latin typeface="Helvetica" pitchFamily="34" charset="0"/>
              </a:rPr>
              <a:t>International data centers may be more subject to typhoons, hurricanes, earthquakes, floods, volcanic eruption, mudslides or epidemics that affect data center employees.</a:t>
            </a:r>
          </a:p>
          <a:p>
            <a:pPr marL="171450" indent="-171450">
              <a:spcBef>
                <a:spcPct val="0"/>
              </a:spcBef>
              <a:buFontTx/>
              <a:buChar char="•"/>
            </a:pPr>
            <a:r>
              <a:rPr lang="en-US" smtClean="0">
                <a:latin typeface="Helvetica" pitchFamily="34" charset="0"/>
              </a:rPr>
              <a:t>What is the likelihood that a computer programmer in India will insert a Trojan horse into code that she writes on an outsourcing contract?</a:t>
            </a:r>
          </a:p>
          <a:p>
            <a:pPr marL="171450" indent="-171450">
              <a:spcBef>
                <a:spcPct val="0"/>
              </a:spcBef>
              <a:buFontTx/>
              <a:buChar char="•"/>
            </a:pPr>
            <a:r>
              <a:rPr lang="en-US" smtClean="0">
                <a:latin typeface="Helvetica" pitchFamily="34" charset="0"/>
              </a:rPr>
              <a:t>Multitude of cultures, religions, nations, beliefs, political views, and crazy people in the world, uncertainty about risks to IS and IT infrastructure is high.</a:t>
            </a:r>
          </a:p>
          <a:p>
            <a:pPr marL="171450" indent="-171450">
              <a:spcBef>
                <a:spcPct val="0"/>
              </a:spcBef>
              <a:buFontTx/>
              <a:buChar char="•"/>
            </a:pPr>
            <a:r>
              <a:rPr lang="en-US" smtClean="0">
                <a:latin typeface="Helvetica" pitchFamily="34" charset="0"/>
              </a:rPr>
              <a:t>In short, risk management for both international information systems and IT infrastructure is more complicated, more difficult, and subject to greater uncertainty.</a:t>
            </a:r>
          </a:p>
        </p:txBody>
      </p:sp>
      <p:sp>
        <p:nvSpPr>
          <p:cNvPr id="501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A2D3B39-2329-4670-A5BB-4D0C4C717D41}" type="slidenum">
              <a:rPr lang="en-US">
                <a:latin typeface="Arial" charset="0"/>
                <a:cs typeface="Arial" charset="0"/>
              </a:rPr>
              <a:pPr fontAlgn="base">
                <a:spcBef>
                  <a:spcPct val="0"/>
                </a:spcBef>
                <a:spcAft>
                  <a:spcPct val="0"/>
                </a:spcAft>
              </a:pPr>
              <a:t>23</a:t>
            </a:fld>
            <a:endParaRPr lang="en-US">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Slide Image Placeholder 1"/>
          <p:cNvSpPr>
            <a:spLocks noGrp="1" noRot="1" noChangeAspect="1"/>
          </p:cNvSpPr>
          <p:nvPr>
            <p:ph type="sldImg"/>
          </p:nvPr>
        </p:nvSpPr>
        <p:spPr bwMode="auto">
          <a:noFill/>
          <a:ln>
            <a:solidFill>
              <a:srgbClr val="000000"/>
            </a:solidFill>
            <a:miter lim="800000"/>
            <a:headEnd/>
            <a:tailEnd/>
          </a:ln>
        </p:spPr>
      </p:sp>
      <p:sp>
        <p:nvSpPr>
          <p:cNvPr id="122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22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E3DBD74-29D9-4288-988C-0E4A784C30D3}" type="slidenum">
              <a:rPr lang="en-US">
                <a:cs typeface="Arial" charset="0"/>
              </a:rPr>
              <a:pPr fontAlgn="base">
                <a:spcBef>
                  <a:spcPct val="0"/>
                </a:spcBef>
                <a:spcAft>
                  <a:spcPct val="0"/>
                </a:spcAft>
              </a:pPr>
              <a:t>2</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marL="162175" indent="-162175" fontAlgn="auto">
              <a:spcBef>
                <a:spcPts val="0"/>
              </a:spcBef>
              <a:spcAft>
                <a:spcPts val="0"/>
              </a:spcAft>
              <a:buFont typeface="Arial" pitchFamily="34" charset="0"/>
              <a:buChar char="•"/>
              <a:defRPr/>
            </a:pPr>
            <a:r>
              <a:rPr lang="en-US" dirty="0" smtClean="0">
                <a:latin typeface="Helvetica" pitchFamily="34" charset="0"/>
              </a:rPr>
              <a:t>After World War II, Japanese and other Asian countries began to manufacture and sell goods to the West.</a:t>
            </a:r>
          </a:p>
          <a:p>
            <a:pPr marL="162175" indent="-162175" fontAlgn="auto">
              <a:spcBef>
                <a:spcPts val="0"/>
              </a:spcBef>
              <a:spcAft>
                <a:spcPts val="0"/>
              </a:spcAft>
              <a:buFont typeface="Arial" pitchFamily="34" charset="0"/>
              <a:buChar char="•"/>
              <a:defRPr/>
            </a:pPr>
            <a:r>
              <a:rPr lang="en-US" dirty="0" smtClean="0">
                <a:latin typeface="Helvetica" pitchFamily="34" charset="0"/>
              </a:rPr>
              <a:t>Rise of </a:t>
            </a:r>
            <a:r>
              <a:rPr lang="en-US" dirty="0">
                <a:latin typeface="Helvetica" pitchFamily="34" charset="0"/>
              </a:rPr>
              <a:t>Japanese auto and semiconductor industries greatly expanded international trade. </a:t>
            </a:r>
          </a:p>
          <a:p>
            <a:pPr marL="171435" indent="-171435" fontAlgn="auto">
              <a:spcBef>
                <a:spcPts val="0"/>
              </a:spcBef>
              <a:spcAft>
                <a:spcPts val="0"/>
              </a:spcAft>
              <a:buFont typeface="Arial" pitchFamily="34" charset="0"/>
              <a:buChar char="•"/>
              <a:defRPr/>
            </a:pPr>
            <a:r>
              <a:rPr lang="en-US" dirty="0" smtClean="0">
                <a:latin typeface="Helvetica" pitchFamily="34" charset="0"/>
              </a:rPr>
              <a:t>Chinese economy became more open to the world.</a:t>
            </a:r>
          </a:p>
        </p:txBody>
      </p:sp>
      <p:sp>
        <p:nvSpPr>
          <p:cNvPr id="143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FE96124-8E88-455D-8738-956F7A34C09A}" type="slidenum">
              <a:rPr lang="en-US">
                <a:latin typeface="Arial" charset="0"/>
                <a:cs typeface="Arial" charset="0"/>
              </a:rPr>
              <a:pPr fontAlgn="base">
                <a:spcBef>
                  <a:spcPct val="0"/>
                </a:spcBef>
                <a:spcAft>
                  <a:spcPct val="0"/>
                </a:spcAft>
              </a:pPr>
              <a:t>3</a:t>
            </a:fld>
            <a:endParaRPr lang="en-US">
              <a:latin typeface="Arial"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latin typeface="Helvetica" pitchFamily="34" charset="0"/>
              </a:rPr>
              <a:t>Internet-supported world economy has altered every one of five competitive forces.</a:t>
            </a:r>
          </a:p>
          <a:p>
            <a:pPr marL="171450" indent="-171450">
              <a:spcBef>
                <a:spcPct val="0"/>
              </a:spcBef>
              <a:buFontTx/>
              <a:buChar char="•"/>
            </a:pPr>
            <a:r>
              <a:rPr lang="en-US" smtClean="0">
                <a:latin typeface="Helvetica" pitchFamily="34" charset="0"/>
              </a:rPr>
              <a:t>Suppliers can reach wider range of customers, and customers can consider wider range of vendors. </a:t>
            </a:r>
          </a:p>
          <a:p>
            <a:pPr marL="171450" indent="-171450">
              <a:spcBef>
                <a:spcPct val="0"/>
              </a:spcBef>
              <a:buFontTx/>
              <a:buChar char="•"/>
            </a:pPr>
            <a:r>
              <a:rPr lang="en-US" smtClean="0">
                <a:latin typeface="Helvetica" pitchFamily="34" charset="0"/>
              </a:rPr>
              <a:t>Suppliers and customers benefit from greater size of the economy and easy access to data about direct competitors, new entrants and substitute businesses.</a:t>
            </a:r>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375559D-BD77-4C59-91C8-60BA64E9EDD5}" type="slidenum">
              <a:rPr lang="en-US">
                <a:latin typeface="Arial" charset="0"/>
                <a:cs typeface="Arial" charset="0"/>
              </a:rPr>
              <a:pPr fontAlgn="base">
                <a:spcBef>
                  <a:spcPct val="0"/>
                </a:spcBef>
                <a:spcAft>
                  <a:spcPct val="0"/>
                </a:spcAft>
              </a:pPr>
              <a:t>5</a:t>
            </a:fld>
            <a:endParaRPr lang="en-US">
              <a:latin typeface="Arial" charset="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noTextEdi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dirty="0" smtClean="0">
                <a:latin typeface="Helvetica" pitchFamily="34" charset="0"/>
              </a:rPr>
              <a:t>Competing in many different countries, with products localized to the language and culture of those countries, is an enormous and expensive task. </a:t>
            </a:r>
          </a:p>
          <a:p>
            <a:pPr marL="171450" indent="-171450">
              <a:spcBef>
                <a:spcPct val="0"/>
              </a:spcBef>
              <a:buFontTx/>
              <a:buChar char="•"/>
            </a:pPr>
            <a:r>
              <a:rPr lang="en-US" dirty="0" smtClean="0">
                <a:latin typeface="Helvetica" pitchFamily="34" charset="0"/>
              </a:rPr>
              <a:t>Size, combined with the Internet, enables unprecedented product differentiation.</a:t>
            </a:r>
          </a:p>
          <a:p>
            <a:pPr marL="171450" indent="-171450">
              <a:spcBef>
                <a:spcPct val="0"/>
              </a:spcBef>
              <a:buFontTx/>
              <a:buChar char="•"/>
            </a:pPr>
            <a:r>
              <a:rPr lang="en-US" dirty="0" smtClean="0">
                <a:latin typeface="Helvetica" pitchFamily="34" charset="0"/>
              </a:rPr>
              <a:t>Decisions involving a global competitive strategy require the consideration of these two changing factors.</a:t>
            </a:r>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A1BCBB4-42B8-4BC2-ACD0-9EADF0CFD017}" type="slidenum">
              <a:rPr lang="en-US">
                <a:latin typeface="Arial" charset="0"/>
                <a:cs typeface="Arial" charset="0"/>
              </a:rPr>
              <a:pPr fontAlgn="base">
                <a:spcBef>
                  <a:spcPct val="0"/>
                </a:spcBef>
                <a:spcAft>
                  <a:spcPct val="0"/>
                </a:spcAft>
              </a:pPr>
              <a:t>6</a:t>
            </a:fld>
            <a:endParaRPr lang="en-US">
              <a:latin typeface="Arial" charset="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noTextEdi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dirty="0" smtClean="0"/>
              <a:t>Issues to address when localizing a computer program</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7E29D4B-C1F8-4DEE-B93F-637EFBB114F2}" type="slidenum">
              <a:rPr lang="en-US">
                <a:latin typeface="Arial" charset="0"/>
                <a:cs typeface="Arial" charset="0"/>
              </a:rPr>
              <a:pPr fontAlgn="base">
                <a:spcBef>
                  <a:spcPct val="0"/>
                </a:spcBef>
                <a:spcAft>
                  <a:spcPct val="0"/>
                </a:spcAft>
              </a:pPr>
              <a:t>9</a:t>
            </a:fld>
            <a:endParaRPr lang="en-US">
              <a:latin typeface="Arial" charset="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latin typeface="Helvetica" pitchFamily="34" charset="0"/>
              </a:rPr>
              <a:t>Companies often decide to give up on the benefits of a single database to let divisions in different countries use different databases, with data in local languages. These companies need applications to export and import data among the separated databases.</a:t>
            </a:r>
          </a:p>
          <a:p>
            <a:pPr marL="171450" indent="-171450">
              <a:spcBef>
                <a:spcPct val="0"/>
              </a:spcBef>
              <a:buFontTx/>
              <a:buChar char="•"/>
            </a:pPr>
            <a:r>
              <a:rPr lang="en-US" smtClean="0">
                <a:latin typeface="Helvetica" pitchFamily="34" charset="0"/>
              </a:rPr>
              <a:t>Companies sometimes distribute their database in locations around world when data transmission speeds are too slow to process data from a single geographic location.</a:t>
            </a:r>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D10CC48-B7ED-42E1-8A36-099B5EA04B64}" type="slidenum">
              <a:rPr lang="en-US">
                <a:latin typeface="Arial" charset="0"/>
                <a:cs typeface="Arial" charset="0"/>
              </a:rPr>
              <a:pPr fontAlgn="base">
                <a:spcBef>
                  <a:spcPct val="0"/>
                </a:spcBef>
                <a:spcAft>
                  <a:spcPct val="0"/>
                </a:spcAft>
              </a:pPr>
              <a:t>10</a:t>
            </a:fld>
            <a:endParaRPr lang="en-US">
              <a:latin typeface="Arial" charset="0"/>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latin typeface="Helvetica" pitchFamily="34" charset="0"/>
              </a:rPr>
              <a:t>Querying replicated and partitioned database can improve performance without too much development work. </a:t>
            </a:r>
          </a:p>
          <a:p>
            <a:pPr lvl="1" indent="-171450">
              <a:spcBef>
                <a:spcPct val="0"/>
              </a:spcBef>
              <a:buFont typeface="Wingdings" pitchFamily="2" charset="2"/>
              <a:buChar char="Ø"/>
            </a:pPr>
            <a:r>
              <a:rPr lang="en-US" smtClean="0">
                <a:latin typeface="Helvetica" pitchFamily="34" charset="0"/>
              </a:rPr>
              <a:t>Updating a replicated database, so changes are correctly made to all copies of the data, is full of challenges that require highly skilled personnel to solve.</a:t>
            </a:r>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C5860F8-9477-44A5-8BA7-B0B955B05246}" type="slidenum">
              <a:rPr lang="en-US">
                <a:latin typeface="Arial" charset="0"/>
                <a:cs typeface="Arial" charset="0"/>
              </a:rPr>
              <a:pPr fontAlgn="base">
                <a:spcBef>
                  <a:spcPct val="0"/>
                </a:spcBef>
                <a:spcAft>
                  <a:spcPct val="0"/>
                </a:spcAft>
              </a:pPr>
              <a:t>11</a:t>
            </a:fld>
            <a:endParaRPr lang="en-US">
              <a:latin typeface="Arial" charset="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b="0" i="0" u="none" strike="noStrike" kern="1200" baseline="0" smtClean="0">
                <a:solidFill>
                  <a:schemeClr val="tx1"/>
                </a:solidFill>
                <a:latin typeface="+mn-lt"/>
                <a:ea typeface="+mn-ea"/>
                <a:cs typeface="+mn-cs"/>
              </a:rPr>
              <a:t>Because of these challenges, it is likely that international business processes will be developed more like inter-enterprise business processes. A high-level process will be defined to document the service responsibilities of each international unit. The cloud and Internet standards (such as SOA) will connect those services into an integrated, enterprise, international system. The only obligation of an international unit will be to deliver its defined service.</a:t>
            </a:r>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F5DB427-131C-425C-BF18-6B477E5EAFE4}" type="slidenum">
              <a:rPr lang="en-US">
                <a:latin typeface="Arial" charset="0"/>
                <a:cs typeface="Arial" charset="0"/>
              </a:rPr>
              <a:pPr fontAlgn="base">
                <a:spcBef>
                  <a:spcPct val="0"/>
                </a:spcBef>
                <a:spcAft>
                  <a:spcPct val="0"/>
                </a:spcAft>
              </a:pPr>
              <a:t>12</a:t>
            </a:fld>
            <a:endParaRPr lang="en-US">
              <a:latin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3 Slide">
    <p:spTree>
      <p:nvGrpSpPr>
        <p:cNvPr id="1" name=""/>
        <p:cNvGrpSpPr/>
        <p:nvPr/>
      </p:nvGrpSpPr>
      <p:grpSpPr>
        <a:xfrm>
          <a:off x="0" y="0"/>
          <a:ext cx="0" cy="0"/>
          <a:chOff x="0" y="0"/>
          <a:chExt cx="0" cy="0"/>
        </a:xfrm>
      </p:grpSpPr>
      <p:sp>
        <p:nvSpPr>
          <p:cNvPr id="13" name="Rectangle 3"/>
          <p:cNvSpPr>
            <a:spLocks noGrp="1" noChangeArrowheads="1"/>
          </p:cNvSpPr>
          <p:nvPr>
            <p:ph type="subTitle" idx="1"/>
          </p:nvPr>
        </p:nvSpPr>
        <p:spPr>
          <a:xfrm>
            <a:off x="1371600" y="3886200"/>
            <a:ext cx="6553200" cy="1219200"/>
          </a:xfrm>
          <a:solidFill>
            <a:schemeClr val="bg2">
              <a:lumMod val="90000"/>
            </a:schemeClr>
          </a:solidFill>
          <a:ln w="25400">
            <a:solidFill>
              <a:schemeClr val="accent1"/>
            </a:solidFill>
          </a:ln>
        </p:spPr>
        <p:txBody>
          <a:bodyPr anchor="ctr"/>
          <a:lstStyle>
            <a:lvl1pPr marL="0" marR="0" indent="0" algn="ctr" defTabSz="914400" rtl="0" eaLnBrk="1" fontAlgn="base" latinLnBrk="0" hangingPunct="1">
              <a:lnSpc>
                <a:spcPct val="100000"/>
              </a:lnSpc>
              <a:spcBef>
                <a:spcPct val="20000"/>
              </a:spcBef>
              <a:spcAft>
                <a:spcPct val="0"/>
              </a:spcAft>
              <a:buClr>
                <a:schemeClr val="accent1"/>
              </a:buClr>
              <a:buSzPct val="65000"/>
              <a:buFont typeface="Arial" pitchFamily="34" charset="0"/>
              <a:buNone/>
              <a:tabLst/>
              <a:defRPr sz="3600">
                <a:solidFill>
                  <a:schemeClr val="tx1"/>
                </a:solidFill>
                <a:latin typeface="Arial" pitchFamily="34" charset="0"/>
                <a:ea typeface="Verdana" pitchFamily="34" charset="0"/>
                <a:cs typeface="Arial" pitchFamily="34" charset="0"/>
              </a:defRPr>
            </a:lvl1pPr>
          </a:lstStyle>
          <a:p>
            <a:r>
              <a:rPr lang="en-US" smtClean="0"/>
              <a:t>Click to edit Master subtitle style</a:t>
            </a:r>
            <a:endParaRPr lang="en-US" dirty="0" smtClean="0"/>
          </a:p>
        </p:txBody>
      </p:sp>
      <p:sp>
        <p:nvSpPr>
          <p:cNvPr id="10" name="Title 9"/>
          <p:cNvSpPr>
            <a:spLocks noGrp="1"/>
          </p:cNvSpPr>
          <p:nvPr>
            <p:ph type="title"/>
          </p:nvPr>
        </p:nvSpPr>
        <p:spPr>
          <a:xfrm>
            <a:off x="2819400" y="1524000"/>
            <a:ext cx="3581400" cy="1905000"/>
          </a:xfrm>
          <a:solidFill>
            <a:schemeClr val="bg1"/>
          </a:solidFill>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lstStyle>
            <a:lvl1pPr algn="ctr" rtl="0" eaLnBrk="0" fontAlgn="base" hangingPunct="0">
              <a:spcBef>
                <a:spcPct val="0"/>
              </a:spcBef>
              <a:spcAft>
                <a:spcPct val="0"/>
              </a:spcAft>
              <a:defRPr lang="en-US" sz="4000" b="0" kern="1200" dirty="0">
                <a:solidFill>
                  <a:schemeClr val="tx1"/>
                </a:solidFill>
                <a:latin typeface="Arial" pitchFamily="34" charset="0"/>
                <a:ea typeface="Verdana" pitchFamily="34" charset="0"/>
                <a:cs typeface="Arial" pitchFamily="34" charset="0"/>
              </a:defRPr>
            </a:lvl1pPr>
          </a:lstStyle>
          <a:p>
            <a:r>
              <a:rPr lang="en-US"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TextBox 2"/>
          <p:cNvSpPr txBox="1"/>
          <p:nvPr/>
        </p:nvSpPr>
        <p:spPr>
          <a:xfrm>
            <a:off x="7620000" y="6248400"/>
            <a:ext cx="914400" cy="304800"/>
          </a:xfrm>
          <a:prstGeom prst="rect">
            <a:avLst/>
          </a:prstGeom>
          <a:noFill/>
        </p:spPr>
        <p:txBody>
          <a:bodyPr>
            <a:spAutoFit/>
          </a:bodyPr>
          <a:lstStyle/>
          <a:p>
            <a:pPr fontAlgn="auto">
              <a:spcBef>
                <a:spcPts val="0"/>
              </a:spcBef>
              <a:spcAft>
                <a:spcPts val="0"/>
              </a:spcAft>
              <a:defRPr/>
            </a:pPr>
            <a:r>
              <a:rPr lang="en-US" sz="1400" dirty="0">
                <a:latin typeface="+mn-lt"/>
                <a:cs typeface="+mn-cs"/>
              </a:rPr>
              <a:t>ce18-</a:t>
            </a:r>
            <a:fld id="{A0B1A1D4-39FE-4ACB-B72A-EC609590FA0F}" type="slidenum">
              <a:rPr lang="en-US" sz="1400">
                <a:latin typeface="+mn-lt"/>
                <a:cs typeface="+mn-cs"/>
              </a:rPr>
              <a:pPr fontAlgn="auto">
                <a:spcBef>
                  <a:spcPts val="0"/>
                </a:spcBef>
                <a:spcAft>
                  <a:spcPts val="0"/>
                </a:spcAft>
                <a:defRPr/>
              </a:pPr>
              <a:t>‹#›</a:t>
            </a:fld>
            <a:endParaRPr lang="en-US" sz="1400" dirty="0">
              <a:latin typeface="+mn-lt"/>
              <a:cs typeface="+mn-cs"/>
            </a:endParaRPr>
          </a:p>
        </p:txBody>
      </p:sp>
      <p:sp>
        <p:nvSpPr>
          <p:cNvPr id="2" name="Title 1"/>
          <p:cNvSpPr>
            <a:spLocks noGrp="1"/>
          </p:cNvSpPr>
          <p:nvPr>
            <p:ph type="title"/>
          </p:nvPr>
        </p:nvSpPr>
        <p:spPr>
          <a:xfrm>
            <a:off x="822960" y="365759"/>
            <a:ext cx="7520940" cy="1005841"/>
          </a:xfrm>
          <a:solidFill>
            <a:schemeClr val="accent2">
              <a:lumMod val="90000"/>
            </a:schemeClr>
          </a:solidFill>
        </p:spPr>
        <p:txBody>
          <a:bodyPr/>
          <a:lstStyle>
            <a:lvl1pPr>
              <a:defRPr sz="3200" cap="none">
                <a:latin typeface="Arial" pitchFamily="34" charset="0"/>
                <a:cs typeface="Arial" pitchFamily="34" charset="0"/>
              </a:defRPr>
            </a:lvl1pPr>
          </a:lstStyle>
          <a:p>
            <a:r>
              <a:rPr lang="en-US" dirty="0" smtClean="0"/>
              <a:t>Click to edit Master title style</a:t>
            </a:r>
            <a:endParaRPr lang="en-US" dirty="0"/>
          </a:p>
        </p:txBody>
      </p:sp>
      <p:sp>
        <p:nvSpPr>
          <p:cNvPr id="5" name="Text Placeholder 2"/>
          <p:cNvSpPr>
            <a:spLocks noGrp="1"/>
          </p:cNvSpPr>
          <p:nvPr>
            <p:ph idx="1"/>
          </p:nvPr>
        </p:nvSpPr>
        <p:spPr bwMode="auto">
          <a:xfrm>
            <a:off x="822325" y="1425575"/>
            <a:ext cx="7521575" cy="3679825"/>
          </a:xfrm>
          <a:prstGeom prst="rect">
            <a:avLst/>
          </a:prstGeom>
          <a:solidFill>
            <a:srgbClr val="FFFFFF"/>
          </a:solidFill>
          <a:ln>
            <a:noFill/>
          </a:ln>
          <a:extLst/>
        </p:spPr>
        <p:txBody>
          <a:bodyPr/>
          <a:lstStyle>
            <a:lvl1pPr marL="0" indent="0">
              <a:buFontTx/>
              <a:buNone/>
              <a:defRPr/>
            </a:lvl1pPr>
            <a:lvl2pPr marL="234950" indent="-234950">
              <a:buClr>
                <a:srgbClr val="000A1E"/>
              </a:buClr>
              <a:buFont typeface="Arial" pitchFamily="34" charset="0"/>
              <a:buChar char="•"/>
              <a:defRPr/>
            </a:lvl2pPr>
            <a:lvl3pPr marL="568325" indent="-330200">
              <a:buClr>
                <a:srgbClr val="000A1E"/>
              </a:buClr>
              <a:buFont typeface="Helvetica" pitchFamily="34" charset="0"/>
              <a:buChar char="–"/>
              <a:defRPr/>
            </a:lvl3pPr>
            <a:lvl4pPr marL="923925" indent="-355600">
              <a:buClr>
                <a:srgbClr val="000A1E"/>
              </a:buClr>
              <a:buFont typeface="Wingdings" pitchFamily="2" charset="2"/>
              <a:buChar char="Ø"/>
              <a:defRPr/>
            </a:lvl4pPr>
            <a:lvl5pPr marL="1143000" indent="-228600">
              <a:buClr>
                <a:srgbClr val="000A1E"/>
              </a:buClr>
              <a:buFont typeface="Courier New" pitchFamily="49" charset="0"/>
              <a:buChar cha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6" name="Footer Placeholder 4"/>
          <p:cNvSpPr>
            <a:spLocks noGrp="1"/>
          </p:cNvSpPr>
          <p:nvPr>
            <p:ph type="ftr" sz="quarter" idx="10"/>
          </p:nvPr>
        </p:nvSpPr>
        <p:spPr/>
        <p:txBody>
          <a:bodyPr/>
          <a:lstStyle>
            <a:lvl1pPr>
              <a:defRPr dirty="0" smtClean="0"/>
            </a:lvl1pPr>
          </a:lstStyle>
          <a:p>
            <a:pPr>
              <a:defRPr/>
            </a:pPr>
            <a:r>
              <a:rPr lang="en-US"/>
              <a:t>Copyright © 2014 Pearson Education, Inc. Publishing as Prentice Hall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TextBox 3"/>
          <p:cNvSpPr txBox="1"/>
          <p:nvPr/>
        </p:nvSpPr>
        <p:spPr>
          <a:xfrm>
            <a:off x="7620000" y="6248400"/>
            <a:ext cx="914400" cy="304800"/>
          </a:xfrm>
          <a:prstGeom prst="rect">
            <a:avLst/>
          </a:prstGeom>
          <a:noFill/>
        </p:spPr>
        <p:txBody>
          <a:bodyPr>
            <a:spAutoFit/>
          </a:bodyPr>
          <a:lstStyle/>
          <a:p>
            <a:pPr fontAlgn="auto">
              <a:spcBef>
                <a:spcPts val="0"/>
              </a:spcBef>
              <a:spcAft>
                <a:spcPts val="0"/>
              </a:spcAft>
              <a:defRPr/>
            </a:pPr>
            <a:r>
              <a:rPr lang="en-US" sz="1400" dirty="0">
                <a:latin typeface="+mn-lt"/>
                <a:cs typeface="+mn-cs"/>
              </a:rPr>
              <a:t>Ce18-</a:t>
            </a:r>
            <a:fld id="{31D2F604-4349-493B-8924-8313ACD1E944}" type="slidenum">
              <a:rPr lang="en-US" sz="1400">
                <a:latin typeface="+mn-lt"/>
                <a:cs typeface="+mn-cs"/>
              </a:rPr>
              <a:pPr fontAlgn="auto">
                <a:spcBef>
                  <a:spcPts val="0"/>
                </a:spcBef>
                <a:spcAft>
                  <a:spcPts val="0"/>
                </a:spcAft>
                <a:defRPr/>
              </a:pPr>
              <a:t>‹#›</a:t>
            </a:fld>
            <a:endParaRPr lang="en-US" sz="1400" dirty="0">
              <a:latin typeface="+mn-lt"/>
              <a:cs typeface="+mn-cs"/>
            </a:endParaRPr>
          </a:p>
        </p:txBody>
      </p:sp>
      <p:sp>
        <p:nvSpPr>
          <p:cNvPr id="2" name="Title 1"/>
          <p:cNvSpPr>
            <a:spLocks noGrp="1"/>
          </p:cNvSpPr>
          <p:nvPr>
            <p:ph type="title"/>
          </p:nvPr>
        </p:nvSpPr>
        <p:spPr>
          <a:xfrm>
            <a:off x="822325" y="365125"/>
            <a:ext cx="7521575" cy="1082675"/>
          </a:xfrm>
          <a:solidFill>
            <a:schemeClr val="accent2">
              <a:lumMod val="90000"/>
            </a:schemeClr>
          </a:solidFill>
        </p:spPr>
        <p:txBody>
          <a:bodyPr/>
          <a:lstStyle>
            <a:lvl1pPr>
              <a:defRPr sz="3200" cap="none">
                <a:latin typeface="Arial" pitchFamily="34" charset="0"/>
                <a:cs typeface="Arial" pitchFamily="34" charset="0"/>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p:txBody>
          <a:bodyPr/>
          <a:lstStyle>
            <a:lvl1pPr>
              <a:defRPr dirty="0" smtClean="0"/>
            </a:lvl1pPr>
          </a:lstStyle>
          <a:p>
            <a:pPr>
              <a:defRPr/>
            </a:pPr>
            <a:r>
              <a:rPr lang="en-US"/>
              <a:t>Copyright © 2014 Pearson Education, Inc. Publishing as Prentice Hall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cSld name="Title and Contentch1">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dirty="0">
                <a:latin typeface="+mn-lt"/>
                <a:cs typeface="+mn-cs"/>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 2014 Pearson Education, Inc. Publishing as Prentice Hall</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05D5D4F-4033-4046-B1FF-910182926FA0}"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dirty="0" smtClean="0"/>
            </a:lvl1pPr>
          </a:lstStyle>
          <a:p>
            <a:pPr>
              <a:defRPr/>
            </a:pPr>
            <a:r>
              <a:rPr lang="en-US"/>
              <a:t>Copyright © 2014 Pearson Education, Inc. Publishing as Prentice Hall</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reeform 6"/>
          <p:cNvSpPr/>
          <p:nvPr/>
        </p:nvSpPr>
        <p:spPr>
          <a:xfrm>
            <a:off x="-3175" y="5051425"/>
            <a:ext cx="3575050" cy="1806575"/>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Freeform 7"/>
          <p:cNvSpPr/>
          <p:nvPr/>
        </p:nvSpPr>
        <p:spPr>
          <a:xfrm>
            <a:off x="-1588" y="5051425"/>
            <a:ext cx="9145588" cy="180657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28" name="Title Placeholder 1"/>
          <p:cNvSpPr>
            <a:spLocks noGrp="1"/>
          </p:cNvSpPr>
          <p:nvPr>
            <p:ph type="title"/>
          </p:nvPr>
        </p:nvSpPr>
        <p:spPr bwMode="auto">
          <a:xfrm>
            <a:off x="822325" y="365125"/>
            <a:ext cx="7521575" cy="930275"/>
          </a:xfrm>
          <a:prstGeom prst="rect">
            <a:avLst/>
          </a:prstGeom>
          <a:solidFill>
            <a:schemeClr val="accent2">
              <a:lumMod val="90000"/>
            </a:schemeClr>
          </a:solidFill>
          <a:ln>
            <a:noFill/>
          </a:ln>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9" name="Text Placeholder 2"/>
          <p:cNvSpPr>
            <a:spLocks noGrp="1"/>
          </p:cNvSpPr>
          <p:nvPr>
            <p:ph type="body" idx="1"/>
          </p:nvPr>
        </p:nvSpPr>
        <p:spPr bwMode="auto">
          <a:xfrm>
            <a:off x="822325" y="1371600"/>
            <a:ext cx="7521575" cy="3679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Footer Placeholder 4"/>
          <p:cNvSpPr>
            <a:spLocks noGrp="1"/>
          </p:cNvSpPr>
          <p:nvPr>
            <p:ph type="ftr" sz="quarter" idx="3"/>
          </p:nvPr>
        </p:nvSpPr>
        <p:spPr>
          <a:xfrm>
            <a:off x="762000" y="6248400"/>
            <a:ext cx="6324600" cy="304800"/>
          </a:xfrm>
          <a:prstGeom prst="rect">
            <a:avLst/>
          </a:prstGeom>
        </p:spPr>
        <p:txBody>
          <a:bodyPr vert="horz" lIns="91440" tIns="45720" rIns="91440" bIns="45720" rtlCol="0" anchor="ctr"/>
          <a:lstStyle>
            <a:lvl1pPr algn="ctr" fontAlgn="auto">
              <a:spcBef>
                <a:spcPts val="0"/>
              </a:spcBef>
              <a:spcAft>
                <a:spcPts val="0"/>
              </a:spcAft>
              <a:defRPr sz="1000" cap="none" spc="200" baseline="0" dirty="0" smtClean="0">
                <a:solidFill>
                  <a:schemeClr val="tx1"/>
                </a:solidFill>
                <a:latin typeface="Helvetica" pitchFamily="34" charset="0"/>
                <a:cs typeface="Arial" charset="0"/>
              </a:defRPr>
            </a:lvl1pPr>
          </a:lstStyle>
          <a:p>
            <a:pPr>
              <a:defRPr/>
            </a:pPr>
            <a:r>
              <a:rPr lang="en-US"/>
              <a:t>Copyright © 2014 Pearson Education, Inc. Publishing as Prentice Hall</a:t>
            </a:r>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Lst>
  <p:timing>
    <p:tnLst>
      <p:par>
        <p:cTn id="1" dur="indefinite" restart="never" nodeType="tmRoot"/>
      </p:par>
    </p:tnLst>
  </p:timing>
  <p:hf sldNum="0" hdr="0" dt="0"/>
  <p:txStyles>
    <p:titleStyle>
      <a:lvl1pPr algn="l" rtl="0" fontAlgn="base">
        <a:spcBef>
          <a:spcPct val="0"/>
        </a:spcBef>
        <a:spcAft>
          <a:spcPct val="0"/>
        </a:spcAft>
        <a:defRPr sz="3200" kern="1200">
          <a:solidFill>
            <a:schemeClr val="tx1"/>
          </a:solidFill>
          <a:latin typeface="Arial" pitchFamily="34" charset="0"/>
          <a:ea typeface="+mj-ea"/>
          <a:cs typeface="Arial" pitchFamily="34" charset="0"/>
        </a:defRPr>
      </a:lvl1pPr>
      <a:lvl2pPr algn="l" rtl="0" fontAlgn="base">
        <a:spcBef>
          <a:spcPct val="0"/>
        </a:spcBef>
        <a:spcAft>
          <a:spcPct val="0"/>
        </a:spcAft>
        <a:defRPr sz="3200">
          <a:solidFill>
            <a:schemeClr val="tx1"/>
          </a:solidFill>
          <a:latin typeface="Arial" charset="0"/>
          <a:cs typeface="Arial" charset="0"/>
        </a:defRPr>
      </a:lvl2pPr>
      <a:lvl3pPr algn="l" rtl="0" fontAlgn="base">
        <a:spcBef>
          <a:spcPct val="0"/>
        </a:spcBef>
        <a:spcAft>
          <a:spcPct val="0"/>
        </a:spcAft>
        <a:defRPr sz="3200">
          <a:solidFill>
            <a:schemeClr val="tx1"/>
          </a:solidFill>
          <a:latin typeface="Arial" charset="0"/>
          <a:cs typeface="Arial" charset="0"/>
        </a:defRPr>
      </a:lvl3pPr>
      <a:lvl4pPr algn="l" rtl="0" fontAlgn="base">
        <a:spcBef>
          <a:spcPct val="0"/>
        </a:spcBef>
        <a:spcAft>
          <a:spcPct val="0"/>
        </a:spcAft>
        <a:defRPr sz="3200">
          <a:solidFill>
            <a:schemeClr val="tx1"/>
          </a:solidFill>
          <a:latin typeface="Arial" charset="0"/>
          <a:cs typeface="Arial" charset="0"/>
        </a:defRPr>
      </a:lvl4pPr>
      <a:lvl5pPr algn="l" rtl="0" fontAlgn="base">
        <a:spcBef>
          <a:spcPct val="0"/>
        </a:spcBef>
        <a:spcAft>
          <a:spcPct val="0"/>
        </a:spcAft>
        <a:defRPr sz="3200">
          <a:solidFill>
            <a:schemeClr val="tx1"/>
          </a:solidFill>
          <a:latin typeface="Arial" charset="0"/>
          <a:cs typeface="Arial" charset="0"/>
        </a:defRPr>
      </a:lvl5pPr>
      <a:lvl6pPr marL="457200" algn="l" rtl="0" eaLnBrk="1" fontAlgn="base" hangingPunct="1">
        <a:spcBef>
          <a:spcPct val="0"/>
        </a:spcBef>
        <a:spcAft>
          <a:spcPct val="0"/>
        </a:spcAft>
        <a:defRPr sz="2800">
          <a:solidFill>
            <a:schemeClr val="tx1"/>
          </a:solidFill>
          <a:latin typeface="Franklin Gothic Medium" pitchFamily="34" charset="0"/>
        </a:defRPr>
      </a:lvl6pPr>
      <a:lvl7pPr marL="914400" algn="l" rtl="0" eaLnBrk="1" fontAlgn="base" hangingPunct="1">
        <a:spcBef>
          <a:spcPct val="0"/>
        </a:spcBef>
        <a:spcAft>
          <a:spcPct val="0"/>
        </a:spcAft>
        <a:defRPr sz="2800">
          <a:solidFill>
            <a:schemeClr val="tx1"/>
          </a:solidFill>
          <a:latin typeface="Franklin Gothic Medium" pitchFamily="34" charset="0"/>
        </a:defRPr>
      </a:lvl7pPr>
      <a:lvl8pPr marL="1371600" algn="l" rtl="0" eaLnBrk="1" fontAlgn="base" hangingPunct="1">
        <a:spcBef>
          <a:spcPct val="0"/>
        </a:spcBef>
        <a:spcAft>
          <a:spcPct val="0"/>
        </a:spcAft>
        <a:defRPr sz="2800">
          <a:solidFill>
            <a:schemeClr val="tx1"/>
          </a:solidFill>
          <a:latin typeface="Franklin Gothic Medium" pitchFamily="34" charset="0"/>
        </a:defRPr>
      </a:lvl8pPr>
      <a:lvl9pPr marL="1828800" algn="l" rtl="0" eaLnBrk="1" fontAlgn="base" hangingPunct="1">
        <a:spcBef>
          <a:spcPct val="0"/>
        </a:spcBef>
        <a:spcAft>
          <a:spcPct val="0"/>
        </a:spcAft>
        <a:defRPr sz="2800">
          <a:solidFill>
            <a:schemeClr val="tx1"/>
          </a:solidFill>
          <a:latin typeface="Franklin Gothic Medium" pitchFamily="34" charset="0"/>
        </a:defRPr>
      </a:lvl9pPr>
    </p:titleStyle>
    <p:bodyStyle>
      <a:lvl1pPr marL="342900" indent="-342900" algn="l" rtl="0" fontAlgn="base">
        <a:spcBef>
          <a:spcPts val="800"/>
        </a:spcBef>
        <a:spcAft>
          <a:spcPct val="0"/>
        </a:spcAft>
        <a:buFont typeface="Arial" charset="0"/>
        <a:defRPr sz="2800" kern="1200">
          <a:solidFill>
            <a:schemeClr val="tx1"/>
          </a:solidFill>
          <a:latin typeface="Arial" pitchFamily="34" charset="0"/>
          <a:ea typeface="+mn-ea"/>
          <a:cs typeface="Arial" pitchFamily="34" charset="0"/>
        </a:defRPr>
      </a:lvl1pPr>
      <a:lvl2pPr marL="234950" indent="-234950" algn="l" rtl="0" fontAlgn="base">
        <a:spcBef>
          <a:spcPts val="300"/>
        </a:spcBef>
        <a:spcAft>
          <a:spcPct val="0"/>
        </a:spcAft>
        <a:buClr>
          <a:srgbClr val="000A1E"/>
        </a:buClr>
        <a:buFont typeface="Arial" charset="0"/>
        <a:buChar char="•"/>
        <a:defRPr sz="2800" kern="1200">
          <a:solidFill>
            <a:schemeClr val="tx1"/>
          </a:solidFill>
          <a:latin typeface="Arial" pitchFamily="34" charset="0"/>
          <a:ea typeface="+mn-ea"/>
          <a:cs typeface="Arial" pitchFamily="34" charset="0"/>
        </a:defRPr>
      </a:lvl2pPr>
      <a:lvl3pPr marL="457200" indent="-219075" algn="l" rtl="0" fontAlgn="base">
        <a:spcBef>
          <a:spcPts val="300"/>
        </a:spcBef>
        <a:spcAft>
          <a:spcPct val="0"/>
        </a:spcAft>
        <a:buClr>
          <a:srgbClr val="000A1E"/>
        </a:buClr>
        <a:buFont typeface="Arial" charset="0"/>
        <a:buChar char="–"/>
        <a:defRPr sz="2800" kern="1200">
          <a:solidFill>
            <a:schemeClr val="tx1"/>
          </a:solidFill>
          <a:latin typeface="Arial" pitchFamily="34" charset="0"/>
          <a:ea typeface="+mn-ea"/>
          <a:cs typeface="Arial" pitchFamily="34" charset="0"/>
        </a:defRPr>
      </a:lvl3pPr>
      <a:lvl4pPr marL="803275" indent="-336550" algn="l" rtl="0" fontAlgn="base">
        <a:spcBef>
          <a:spcPts val="300"/>
        </a:spcBef>
        <a:spcAft>
          <a:spcPct val="0"/>
        </a:spcAft>
        <a:buClr>
          <a:srgbClr val="000A1E"/>
        </a:buClr>
        <a:buFont typeface="Wingdings" pitchFamily="2" charset="2"/>
        <a:buChar char="Ø"/>
        <a:defRPr sz="2800" kern="1200">
          <a:solidFill>
            <a:schemeClr val="tx1"/>
          </a:solidFill>
          <a:latin typeface="Arial" pitchFamily="34" charset="0"/>
          <a:ea typeface="+mn-ea"/>
          <a:cs typeface="Arial" pitchFamily="34" charset="0"/>
        </a:defRPr>
      </a:lvl4pPr>
      <a:lvl5pPr marL="1081088" indent="-277813" algn="l" rtl="0" fontAlgn="base">
        <a:spcBef>
          <a:spcPts val="300"/>
        </a:spcBef>
        <a:spcAft>
          <a:spcPct val="0"/>
        </a:spcAft>
        <a:buClr>
          <a:srgbClr val="000A1E"/>
        </a:buClr>
        <a:buFont typeface="Courier New" pitchFamily="49" charset="0"/>
        <a:buChar char="o"/>
        <a:defRPr sz="2800" kern="1200">
          <a:solidFill>
            <a:schemeClr val="tx1"/>
          </a:solidFill>
          <a:latin typeface="Arial" pitchFamily="34" charset="0"/>
          <a:ea typeface="+mn-ea"/>
          <a:cs typeface="Arial" pitchFamily="34" charset="0"/>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p:txBody>
          <a:bodyPr/>
          <a:lstStyle/>
          <a:p>
            <a:pPr>
              <a:defRPr/>
            </a:pPr>
            <a:r>
              <a:rPr lang="en-US" sz="4400" dirty="0"/>
              <a:t>International MIS</a:t>
            </a:r>
          </a:p>
        </p:txBody>
      </p:sp>
      <p:sp>
        <p:nvSpPr>
          <p:cNvPr id="6" name="Title 5"/>
          <p:cNvSpPr>
            <a:spLocks noGrp="1"/>
          </p:cNvSpPr>
          <p:nvPr>
            <p:ph type="title"/>
          </p:nvPr>
        </p:nvSpPr>
        <p:spPr/>
        <p:txBody>
          <a:bodyPr/>
          <a:lstStyle/>
          <a:p>
            <a:pPr>
              <a:defRPr/>
            </a:pPr>
            <a:r>
              <a:rPr smtClean="0"/>
              <a:t>Chapter Extension 18</a:t>
            </a: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xfrm>
            <a:off x="822325" y="365125"/>
            <a:ext cx="7521575" cy="1006475"/>
          </a:xfrm>
        </p:spPr>
        <p:txBody>
          <a:bodyPr/>
          <a:lstStyle/>
          <a:p>
            <a:r>
              <a:rPr lang="en-US" smtClean="0">
                <a:latin typeface="Arial" charset="0"/>
                <a:cs typeface="Arial" charset="0"/>
              </a:rPr>
              <a:t>What Are the Problems and Issues of Global Databases?</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24579" name="Content Placeholder 2"/>
          <p:cNvSpPr>
            <a:spLocks noGrp="1"/>
          </p:cNvSpPr>
          <p:nvPr>
            <p:ph idx="1"/>
          </p:nvPr>
        </p:nvSpPr>
        <p:spPr>
          <a:xfrm>
            <a:off x="822325" y="1425575"/>
            <a:ext cx="7521575" cy="3603625"/>
          </a:xfrm>
        </p:spPr>
        <p:txBody>
          <a:bodyPr/>
          <a:lstStyle/>
          <a:p>
            <a:pPr marL="331788" indent="-331788">
              <a:buFont typeface="Arial" charset="0"/>
              <a:buChar char="•"/>
            </a:pPr>
            <a:r>
              <a:rPr lang="en-US" sz="2600" smtClean="0">
                <a:latin typeface="Arial" charset="0"/>
                <a:cs typeface="Arial" charset="0"/>
              </a:rPr>
              <a:t>Commit to a single company language</a:t>
            </a:r>
          </a:p>
          <a:p>
            <a:pPr marL="331788" indent="-331788">
              <a:buFont typeface="Arial" charset="0"/>
              <a:buChar char="•"/>
            </a:pPr>
            <a:r>
              <a:rPr lang="en-US" sz="2600" smtClean="0">
                <a:latin typeface="Arial" charset="0"/>
                <a:cs typeface="Arial" charset="0"/>
              </a:rPr>
              <a:t>Single database not possible for companies using multiple languages</a:t>
            </a:r>
          </a:p>
          <a:p>
            <a:pPr marL="331788" indent="-331788">
              <a:buFont typeface="Arial" charset="0"/>
              <a:buChar char="•"/>
            </a:pPr>
            <a:r>
              <a:rPr lang="en-US" sz="2600" smtClean="0">
                <a:latin typeface="Arial" charset="0"/>
                <a:cs typeface="Arial" charset="0"/>
              </a:rPr>
              <a:t>Need applications to export and import data among separated databases</a:t>
            </a:r>
          </a:p>
          <a:p>
            <a:pPr marL="331788" indent="-331788">
              <a:buFont typeface="Arial" charset="0"/>
              <a:buChar char="•"/>
            </a:pPr>
            <a:r>
              <a:rPr lang="en-US" sz="2600" smtClean="0">
                <a:latin typeface="Arial" charset="0"/>
                <a:cs typeface="Arial" charset="0"/>
              </a:rPr>
              <a:t>Slow data transmission speeds may require distributed, partitioned databases and highly skilled personnel</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822325" y="365125"/>
            <a:ext cx="7521575" cy="1006475"/>
          </a:xfrm>
        </p:spPr>
        <p:txBody>
          <a:bodyPr/>
          <a:lstStyle/>
          <a:p>
            <a:r>
              <a:rPr lang="en-US" smtClean="0">
                <a:latin typeface="Arial" charset="0"/>
                <a:cs typeface="Arial" charset="0"/>
              </a:rPr>
              <a:t>Types of Distributed Databases</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3" name="Content Placeholder 2"/>
          <p:cNvSpPr>
            <a:spLocks noGrp="1"/>
          </p:cNvSpPr>
          <p:nvPr>
            <p:ph idx="1"/>
          </p:nvPr>
        </p:nvSpPr>
        <p:spPr>
          <a:xfrm>
            <a:off x="762000" y="1524000"/>
            <a:ext cx="7521575" cy="3505200"/>
          </a:xfrm>
        </p:spPr>
        <p:txBody>
          <a:bodyPr/>
          <a:lstStyle/>
          <a:p>
            <a:pPr marL="277813" indent="-277813">
              <a:buFont typeface="Arial" pitchFamily="34" charset="0"/>
              <a:buChar char="•"/>
              <a:defRPr/>
            </a:pPr>
            <a:r>
              <a:rPr lang="en-US" sz="2600" dirty="0"/>
              <a:t>Distributed </a:t>
            </a:r>
            <a:r>
              <a:rPr lang="en-US" sz="2600" dirty="0" smtClean="0"/>
              <a:t>database</a:t>
            </a:r>
          </a:p>
          <a:p>
            <a:pPr marL="628650" lvl="2" indent="-339725">
              <a:buClrTx/>
              <a:defRPr/>
            </a:pPr>
            <a:r>
              <a:rPr lang="en-US" sz="2600" dirty="0"/>
              <a:t>S</a:t>
            </a:r>
            <a:r>
              <a:rPr lang="en-US" sz="2600" dirty="0" smtClean="0"/>
              <a:t>ingle database </a:t>
            </a:r>
            <a:r>
              <a:rPr lang="en-US" sz="2600" dirty="0"/>
              <a:t>resides in multiple </a:t>
            </a:r>
            <a:r>
              <a:rPr lang="en-US" sz="2600" dirty="0" smtClean="0"/>
              <a:t>locations</a:t>
            </a:r>
          </a:p>
          <a:p>
            <a:pPr marL="277813" lvl="1" indent="-277813">
              <a:buClrTx/>
              <a:defRPr/>
            </a:pPr>
            <a:r>
              <a:rPr lang="en-US" sz="2600" dirty="0" smtClean="0"/>
              <a:t>Replicated database</a:t>
            </a:r>
          </a:p>
          <a:p>
            <a:pPr marL="636588" lvl="2" indent="-347663">
              <a:buClrTx/>
              <a:defRPr/>
            </a:pPr>
            <a:r>
              <a:rPr lang="en-US" sz="2600" dirty="0"/>
              <a:t>M</a:t>
            </a:r>
            <a:r>
              <a:rPr lang="en-US" sz="2600" dirty="0" smtClean="0"/>
              <a:t>ultiple copies of a database distributed</a:t>
            </a:r>
          </a:p>
          <a:p>
            <a:pPr marL="636588" lvl="2" indent="-347663">
              <a:buClrTx/>
              <a:defRPr/>
            </a:pPr>
            <a:r>
              <a:rPr lang="en-US" sz="2600" dirty="0"/>
              <a:t>Updating </a:t>
            </a:r>
            <a:r>
              <a:rPr lang="en-US" sz="2600" dirty="0" smtClean="0"/>
              <a:t>requires </a:t>
            </a:r>
            <a:r>
              <a:rPr lang="en-US" sz="2600" dirty="0"/>
              <a:t>highly skilled personnel </a:t>
            </a:r>
            <a:endParaRPr lang="en-US" sz="2600" dirty="0" smtClean="0"/>
          </a:p>
          <a:p>
            <a:pPr marL="277813" lvl="1" indent="-277813">
              <a:buClrTx/>
              <a:defRPr/>
            </a:pPr>
            <a:r>
              <a:rPr lang="en-US" sz="2600" dirty="0" smtClean="0"/>
              <a:t>Partitioned database</a:t>
            </a:r>
          </a:p>
          <a:p>
            <a:pPr marL="628650" lvl="2" indent="-339725">
              <a:buClrTx/>
              <a:defRPr/>
            </a:pPr>
            <a:r>
              <a:rPr lang="en-US" sz="2600" dirty="0" smtClean="0"/>
              <a:t>Database divided into non-overlapping </a:t>
            </a:r>
            <a:r>
              <a:rPr lang="en-US" sz="2600" dirty="0"/>
              <a:t>segments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marL="685800" indent="-685800"/>
            <a:r>
              <a:rPr lang="en-US" sz="3000" smtClean="0">
                <a:latin typeface="Arial" charset="0"/>
                <a:cs typeface="Arial" charset="0"/>
              </a:rPr>
              <a:t>Q3: What Are the Challenges of International Enterprise Applications?</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graphicFrame>
        <p:nvGraphicFramePr>
          <p:cNvPr id="5" name="Content Placeholder 4"/>
          <p:cNvGraphicFramePr>
            <a:graphicFrameLocks noGrp="1"/>
          </p:cNvGraphicFramePr>
          <p:nvPr>
            <p:ph idx="4294967295"/>
            <p:extLst>
              <p:ext uri="{D42A27DB-BD31-4B8C-83A1-F6EECF244321}">
                <p14:modId xmlns:p14="http://schemas.microsoft.com/office/powerpoint/2010/main" val="2878848512"/>
              </p:ext>
            </p:extLst>
          </p:nvPr>
        </p:nvGraphicFramePr>
        <p:xfrm>
          <a:off x="762000" y="1600200"/>
          <a:ext cx="7712075" cy="4206874"/>
        </p:xfrm>
        <a:graphic>
          <a:graphicData uri="http://schemas.openxmlformats.org/drawingml/2006/table">
            <a:tbl>
              <a:tblPr firstRow="1" bandRow="1">
                <a:tableStyleId>{00A15C55-8517-42AA-B614-E9B94910E393}</a:tableStyleId>
              </a:tblPr>
              <a:tblGrid>
                <a:gridCol w="3532123"/>
                <a:gridCol w="4179952"/>
              </a:tblGrid>
              <a:tr h="73163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kern="1200" dirty="0" smtClean="0">
                          <a:solidFill>
                            <a:schemeClr val="dk1"/>
                          </a:solidFill>
                          <a:latin typeface="Arial" pitchFamily="34" charset="0"/>
                          <a:ea typeface="+mn-ea"/>
                          <a:cs typeface="Arial" pitchFamily="34" charset="0"/>
                        </a:rPr>
                        <a:t>Independent Functional Systems</a:t>
                      </a:r>
                      <a:endParaRPr lang="en-US" sz="2000" dirty="0" smtClean="0">
                        <a:solidFill>
                          <a:schemeClr val="tx1"/>
                        </a:solidFill>
                        <a:latin typeface="Arial" pitchFamily="34" charset="0"/>
                        <a:cs typeface="Arial" pitchFamily="34" charset="0"/>
                      </a:endParaRPr>
                    </a:p>
                  </a:txBody>
                  <a:tcPr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r>
                        <a:rPr lang="en-US" sz="2000" dirty="0" smtClean="0">
                          <a:solidFill>
                            <a:schemeClr val="tx1"/>
                          </a:solidFill>
                          <a:latin typeface="Arial" pitchFamily="34" charset="0"/>
                          <a:cs typeface="Arial" pitchFamily="34" charset="0"/>
                        </a:rPr>
                        <a:t>Inherent</a:t>
                      </a:r>
                      <a:r>
                        <a:rPr lang="en-US" sz="2000" baseline="0" dirty="0" smtClean="0">
                          <a:solidFill>
                            <a:schemeClr val="tx1"/>
                          </a:solidFill>
                          <a:latin typeface="Arial" pitchFamily="34" charset="0"/>
                          <a:cs typeface="Arial" pitchFamily="34" charset="0"/>
                        </a:rPr>
                        <a:t> Processes</a:t>
                      </a:r>
                      <a:endParaRPr lang="en-US" sz="2000" dirty="0">
                        <a:solidFill>
                          <a:schemeClr val="tx1"/>
                        </a:solidFill>
                        <a:latin typeface="Arial" pitchFamily="34" charset="0"/>
                        <a:cs typeface="Arial" pitchFamily="34" charset="0"/>
                      </a:endParaRPr>
                    </a:p>
                  </a:txBody>
                  <a:tcPr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r>
              <a:tr h="13718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0" i="0" u="none" strike="noStrike" kern="1200" baseline="0" dirty="0" smtClean="0">
                          <a:solidFill>
                            <a:schemeClr val="dk1"/>
                          </a:solidFill>
                          <a:latin typeface="Arial" pitchFamily="34" charset="0"/>
                          <a:ea typeface="+mn-ea"/>
                          <a:cs typeface="Arial" pitchFamily="34" charset="0"/>
                        </a:rPr>
                        <a:t>Unnecessary to accommodate language, business, and cultural differences</a:t>
                      </a:r>
                      <a:endParaRPr lang="en-US" sz="2000" dirty="0">
                        <a:solidFill>
                          <a:schemeClr val="tx1"/>
                        </a:solidFill>
                        <a:latin typeface="Arial" pitchFamily="34" charset="0"/>
                        <a:cs typeface="Arial" pitchFamily="34" charset="0"/>
                      </a:endParaRPr>
                    </a:p>
                  </a:txBody>
                  <a:tcPr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000" b="0" i="0" u="none" strike="noStrike" kern="1200" baseline="0" dirty="0" smtClean="0">
                          <a:solidFill>
                            <a:schemeClr val="dk1"/>
                          </a:solidFill>
                          <a:latin typeface="Arial" pitchFamily="34" charset="0"/>
                          <a:ea typeface="+mn-ea"/>
                          <a:cs typeface="Arial" pitchFamily="34" charset="0"/>
                        </a:rPr>
                        <a:t>Differences in language, culture, norms, and expectations</a:t>
                      </a:r>
                    </a:p>
                  </a:txBody>
                  <a:tcPr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71807">
                <a:tc>
                  <a:txBody>
                    <a:bodyPr/>
                    <a:lstStyle/>
                    <a:p>
                      <a:r>
                        <a:rPr lang="en-US" sz="2000" dirty="0" smtClean="0">
                          <a:solidFill>
                            <a:schemeClr val="tx1"/>
                          </a:solidFill>
                          <a:latin typeface="Arial" pitchFamily="34" charset="0"/>
                          <a:cs typeface="Arial" pitchFamily="34" charset="0"/>
                        </a:rPr>
                        <a:t>Requires </a:t>
                      </a:r>
                      <a:r>
                        <a:rPr lang="en-US" sz="2000" b="0" i="0" u="none" strike="noStrike" kern="1200" baseline="0" dirty="0" smtClean="0">
                          <a:solidFill>
                            <a:schemeClr val="dk1"/>
                          </a:solidFill>
                          <a:latin typeface="Arial" pitchFamily="34" charset="0"/>
                          <a:ea typeface="+mn-ea"/>
                          <a:cs typeface="Arial" pitchFamily="34" charset="0"/>
                        </a:rPr>
                        <a:t>adequate data interface</a:t>
                      </a:r>
                      <a:endParaRPr lang="en-US" sz="2000" dirty="0">
                        <a:solidFill>
                          <a:schemeClr val="tx1"/>
                        </a:solidFill>
                        <a:latin typeface="Arial" pitchFamily="34" charset="0"/>
                        <a:cs typeface="Arial" pitchFamily="34" charset="0"/>
                      </a:endParaRPr>
                    </a:p>
                  </a:txBody>
                  <a:tcPr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000" b="0" i="0" u="none" strike="noStrike" kern="1200" baseline="0" dirty="0" smtClean="0">
                          <a:solidFill>
                            <a:schemeClr val="dk1"/>
                          </a:solidFill>
                          <a:latin typeface="Arial" pitchFamily="34" charset="0"/>
                          <a:ea typeface="+mn-ea"/>
                          <a:cs typeface="Arial" pitchFamily="34" charset="0"/>
                        </a:rPr>
                        <a:t>Developing and evaluating “as is” models and alternative international processes incredibly challenging</a:t>
                      </a:r>
                      <a:endParaRPr lang="en-US" sz="2000" dirty="0">
                        <a:solidFill>
                          <a:schemeClr val="tx1"/>
                        </a:solidFill>
                        <a:latin typeface="Arial" pitchFamily="34" charset="0"/>
                        <a:cs typeface="Arial" pitchFamily="34" charset="0"/>
                      </a:endParaRPr>
                    </a:p>
                  </a:txBody>
                  <a:tcPr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31630">
                <a:tc gridSpan="2">
                  <a:txBody>
                    <a:bodyPr/>
                    <a:lstStyle/>
                    <a:p>
                      <a:r>
                        <a:rPr lang="en-US" sz="2000" b="1" i="0" u="none" strike="noStrike" kern="1200" baseline="0" dirty="0" smtClean="0">
                          <a:solidFill>
                            <a:schemeClr val="tx1"/>
                          </a:solidFill>
                          <a:latin typeface="Arial" pitchFamily="34" charset="0"/>
                          <a:ea typeface="+mn-ea"/>
                          <a:cs typeface="Arial" pitchFamily="34" charset="0"/>
                        </a:rPr>
                        <a:t>Integrated, cross-functional, international system with high-level processes connected by </a:t>
                      </a:r>
                      <a:r>
                        <a:rPr lang="en-US" sz="2000" b="1" i="0" u="none" strike="noStrike" kern="1200" baseline="0" smtClean="0">
                          <a:solidFill>
                            <a:schemeClr val="tx1"/>
                          </a:solidFill>
                          <a:latin typeface="Arial" pitchFamily="34" charset="0"/>
                          <a:ea typeface="+mn-ea"/>
                          <a:cs typeface="Arial" pitchFamily="34" charset="0"/>
                        </a:rPr>
                        <a:t>SOA </a:t>
                      </a:r>
                      <a:r>
                        <a:rPr lang="en-US" sz="2000" b="1" i="0" u="none" strike="noStrike" kern="1200" baseline="0" smtClean="0">
                          <a:solidFill>
                            <a:schemeClr val="tx1"/>
                          </a:solidFill>
                          <a:latin typeface="Arial" pitchFamily="34" charset="0"/>
                          <a:ea typeface="+mn-ea"/>
                          <a:cs typeface="Arial" pitchFamily="34" charset="0"/>
                        </a:rPr>
                        <a:t>standards and the cloud</a:t>
                      </a:r>
                      <a:endParaRPr lang="en-US" sz="2000" b="1" dirty="0">
                        <a:solidFill>
                          <a:schemeClr val="tx1"/>
                        </a:solidFill>
                        <a:latin typeface="Arial" pitchFamily="34" charset="0"/>
                        <a:cs typeface="Arial" pitchFamily="34" charset="0"/>
                      </a:endParaRPr>
                    </a:p>
                  </a:txBody>
                  <a:tcPr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hMerge="1">
                  <a:txBody>
                    <a:bodyPr/>
                    <a:lstStyle/>
                    <a:p>
                      <a:endParaRPr lang="en-US" sz="1900" dirty="0">
                        <a:solidFill>
                          <a:schemeClr val="tx1"/>
                        </a:solidFill>
                        <a:latin typeface="Helvetic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3"/>
          <p:cNvSpPr>
            <a:spLocks noGrp="1"/>
          </p:cNvSpPr>
          <p:nvPr>
            <p:ph type="title"/>
          </p:nvPr>
        </p:nvSpPr>
        <p:spPr>
          <a:xfrm>
            <a:off x="822325" y="365125"/>
            <a:ext cx="7521575" cy="1006475"/>
          </a:xfrm>
        </p:spPr>
        <p:txBody>
          <a:bodyPr/>
          <a:lstStyle/>
          <a:p>
            <a:r>
              <a:rPr lang="en-US" smtClean="0">
                <a:latin typeface="Arial" charset="0"/>
                <a:cs typeface="Arial" charset="0"/>
              </a:rPr>
              <a:t>Advantages of Functional Systems</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30723" name="Content Placeholder 4"/>
          <p:cNvSpPr>
            <a:spLocks noGrp="1"/>
          </p:cNvSpPr>
          <p:nvPr>
            <p:ph idx="1"/>
          </p:nvPr>
        </p:nvSpPr>
        <p:spPr>
          <a:xfrm>
            <a:off x="822325" y="1425575"/>
            <a:ext cx="7521575" cy="3756025"/>
          </a:xfrm>
        </p:spPr>
        <p:txBody>
          <a:bodyPr/>
          <a:lstStyle/>
          <a:p>
            <a:pPr marL="233363" indent="-233363">
              <a:buFont typeface="Arial" charset="0"/>
              <a:buChar char="•"/>
            </a:pPr>
            <a:r>
              <a:rPr lang="en-US" sz="2400" smtClean="0">
                <a:latin typeface="Arial" charset="0"/>
                <a:cs typeface="Arial" charset="0"/>
              </a:rPr>
              <a:t>Lack of integration can have </a:t>
            </a:r>
            <a:r>
              <a:rPr lang="en-US" sz="2400" i="1" smtClean="0">
                <a:latin typeface="Arial" charset="0"/>
                <a:cs typeface="Arial" charset="0"/>
              </a:rPr>
              <a:t>advantages</a:t>
            </a:r>
            <a:r>
              <a:rPr lang="en-US" sz="2400" smtClean="0">
                <a:latin typeface="Arial" charset="0"/>
                <a:cs typeface="Arial" charset="0"/>
              </a:rPr>
              <a:t> for international organizations and international systems</a:t>
            </a:r>
          </a:p>
          <a:p>
            <a:pPr marL="233363" indent="-233363">
              <a:buFont typeface="Arial" charset="0"/>
              <a:buChar char="•"/>
            </a:pPr>
            <a:r>
              <a:rPr lang="en-US" sz="2400" smtClean="0">
                <a:latin typeface="Arial" charset="0"/>
                <a:cs typeface="Arial" charset="0"/>
              </a:rPr>
              <a:t>U.S. order-processing systems operate in English, reflect practices and culture of U.S. </a:t>
            </a:r>
          </a:p>
          <a:p>
            <a:pPr marL="233363" indent="-233363">
              <a:buFont typeface="Arial" charset="0"/>
              <a:buChar char="•"/>
            </a:pPr>
            <a:r>
              <a:rPr lang="en-US" sz="2400" smtClean="0">
                <a:latin typeface="Arial" charset="0"/>
                <a:cs typeface="Arial" charset="0"/>
              </a:rPr>
              <a:t>Taiwanese manufacturing information systems operate in Chinese and reflect business practices and culture of Taiwan. </a:t>
            </a:r>
          </a:p>
          <a:p>
            <a:pPr marL="233363" indent="-233363">
              <a:buFont typeface="Arial" charset="0"/>
              <a:buChar char="•"/>
            </a:pPr>
            <a:r>
              <a:rPr lang="en-US" sz="2400" smtClean="0">
                <a:latin typeface="Arial" charset="0"/>
                <a:cs typeface="Arial" charset="0"/>
              </a:rPr>
              <a:t>Need adequate data interface between two systems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xfrm>
            <a:off x="822325" y="365125"/>
            <a:ext cx="7521575" cy="1387475"/>
          </a:xfrm>
        </p:spPr>
        <p:txBody>
          <a:bodyPr/>
          <a:lstStyle/>
          <a:p>
            <a:pPr marL="685800" indent="-685800"/>
            <a:r>
              <a:rPr lang="en-US" smtClean="0">
                <a:latin typeface="Arial" charset="0"/>
                <a:cs typeface="Arial" charset="0"/>
              </a:rPr>
              <a:t>Q4: How Do Inter-enterprise IS Facilitate Globalization?</a:t>
            </a:r>
          </a:p>
        </p:txBody>
      </p:sp>
      <p:sp>
        <p:nvSpPr>
          <p:cNvPr id="4" name="Footer Placeholder 3"/>
          <p:cNvSpPr>
            <a:spLocks noGrp="1"/>
          </p:cNvSpPr>
          <p:nvPr>
            <p:ph type="ftr" sz="quarter" idx="10"/>
          </p:nvPr>
        </p:nvSpPr>
        <p:spPr>
          <a:xfrm>
            <a:off x="762000" y="6172200"/>
            <a:ext cx="6096000" cy="387350"/>
          </a:xfrm>
        </p:spPr>
        <p:txBody>
          <a:bodyPr/>
          <a:lstStyle/>
          <a:p>
            <a:pPr>
              <a:defRPr/>
            </a:pPr>
            <a:r>
              <a:rPr lang="en-US"/>
              <a:t>Copyright © 2014 Pearson Education, Inc. Publishing as Prentice Hall</a:t>
            </a:r>
          </a:p>
        </p:txBody>
      </p:sp>
      <p:pic>
        <p:nvPicPr>
          <p:cNvPr id="34819" name="Picture 2"/>
          <p:cNvPicPr>
            <a:picLocks noChangeAspect="1" noChangeArrowheads="1"/>
          </p:cNvPicPr>
          <p:nvPr/>
        </p:nvPicPr>
        <p:blipFill>
          <a:blip r:embed="rId3" cstate="print"/>
          <a:srcRect/>
          <a:stretch>
            <a:fillRect/>
          </a:stretch>
        </p:blipFill>
        <p:spPr bwMode="auto">
          <a:xfrm>
            <a:off x="1143000" y="1855788"/>
            <a:ext cx="7313613" cy="37068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a:xfrm>
            <a:off x="822325" y="365125"/>
            <a:ext cx="7521575" cy="1006475"/>
          </a:xfrm>
        </p:spPr>
        <p:txBody>
          <a:bodyPr/>
          <a:lstStyle/>
          <a:p>
            <a:r>
              <a:rPr lang="en-US" smtClean="0">
                <a:latin typeface="Arial" charset="0"/>
                <a:cs typeface="Arial" charset="0"/>
              </a:rPr>
              <a:t>How Do Global Information Systems Affect Supply Chain Profitability?</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4" name="Content Placeholder 3"/>
          <p:cNvSpPr>
            <a:spLocks noGrp="1"/>
          </p:cNvSpPr>
          <p:nvPr>
            <p:ph idx="1"/>
          </p:nvPr>
        </p:nvSpPr>
        <p:spPr>
          <a:xfrm>
            <a:off x="822325" y="1676400"/>
            <a:ext cx="7521575" cy="3124200"/>
          </a:xfrm>
        </p:spPr>
        <p:txBody>
          <a:bodyPr/>
          <a:lstStyle/>
          <a:p>
            <a:pPr>
              <a:defRPr/>
            </a:pPr>
            <a:r>
              <a:rPr lang="en-US" dirty="0" smtClean="0"/>
              <a:t>Global information systems increase supply chain profitability by:</a:t>
            </a:r>
          </a:p>
          <a:p>
            <a:pPr marL="692150" lvl="1" indent="-457200">
              <a:buFont typeface="Arial" pitchFamily="34" charset="0"/>
              <a:buChar char="–"/>
              <a:defRPr/>
            </a:pPr>
            <a:r>
              <a:rPr lang="en-US" dirty="0" smtClean="0"/>
              <a:t>Reducing inventories.</a:t>
            </a:r>
          </a:p>
          <a:p>
            <a:pPr marL="692150" lvl="1" indent="-457200">
              <a:buFont typeface="Arial" pitchFamily="34" charset="0"/>
              <a:buChar char="–"/>
              <a:defRPr/>
            </a:pPr>
            <a:r>
              <a:rPr lang="en-US" dirty="0" smtClean="0"/>
              <a:t>Reducing or eliminating </a:t>
            </a:r>
            <a:r>
              <a:rPr lang="en-US" b="1" dirty="0" smtClean="0"/>
              <a:t>bullwhip effect</a:t>
            </a:r>
            <a:r>
              <a:rPr lang="en-US" dirty="0" smtClean="0"/>
              <a:t>.</a:t>
            </a:r>
          </a:p>
          <a:p>
            <a:pPr marL="692150" lvl="1" indent="-457200">
              <a:buFont typeface="Arial" pitchFamily="34" charset="0"/>
              <a:buChar char="–"/>
              <a:defRPr/>
            </a:pPr>
            <a:r>
              <a:rPr lang="en-US" dirty="0" smtClean="0"/>
              <a:t>Producing comprehensive, accurate, and timely information.</a:t>
            </a:r>
          </a:p>
          <a:p>
            <a:pPr marL="457200" indent="-457200">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a:xfrm>
            <a:off x="822325" y="365125"/>
            <a:ext cx="7521575" cy="1006475"/>
          </a:xfrm>
        </p:spPr>
        <p:txBody>
          <a:bodyPr/>
          <a:lstStyle/>
          <a:p>
            <a:r>
              <a:rPr lang="en-US" smtClean="0">
                <a:latin typeface="Arial" charset="0"/>
                <a:cs typeface="Arial" charset="0"/>
              </a:rPr>
              <a:t>What Is the Economic Effect of Global</a:t>
            </a:r>
            <a:br>
              <a:rPr lang="en-US" smtClean="0">
                <a:latin typeface="Arial" charset="0"/>
                <a:cs typeface="Arial" charset="0"/>
              </a:rPr>
            </a:br>
            <a:r>
              <a:rPr lang="en-US" smtClean="0">
                <a:latin typeface="Arial" charset="0"/>
                <a:cs typeface="Arial" charset="0"/>
              </a:rPr>
              <a:t>Manufacturing?</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4" name="Content Placeholder 3"/>
          <p:cNvSpPr>
            <a:spLocks noGrp="1"/>
          </p:cNvSpPr>
          <p:nvPr>
            <p:ph idx="1"/>
          </p:nvPr>
        </p:nvSpPr>
        <p:spPr>
          <a:xfrm>
            <a:off x="822325" y="1676400"/>
            <a:ext cx="7521575" cy="2209800"/>
          </a:xfrm>
        </p:spPr>
        <p:txBody>
          <a:bodyPr/>
          <a:lstStyle/>
          <a:p>
            <a:pPr marL="233363" indent="-233363">
              <a:buFont typeface="Arial" pitchFamily="34" charset="0"/>
              <a:buChar char="•"/>
              <a:defRPr/>
            </a:pPr>
            <a:r>
              <a:rPr lang="en-US" dirty="0" smtClean="0"/>
              <a:t>Distributes wealth across multiple countries</a:t>
            </a:r>
          </a:p>
          <a:p>
            <a:pPr marL="233363" indent="-233363">
              <a:buFont typeface="Arial" pitchFamily="34" charset="0"/>
              <a:buChar char="•"/>
              <a:defRPr/>
            </a:pPr>
            <a:r>
              <a:rPr lang="en-US" dirty="0" smtClean="0"/>
              <a:t>Rising standards of living</a:t>
            </a:r>
          </a:p>
          <a:p>
            <a:pPr marL="233363" indent="-233363">
              <a:buFont typeface="Arial" pitchFamily="34" charset="0"/>
              <a:buChar char="•"/>
              <a:defRPr/>
            </a:pPr>
            <a:r>
              <a:rPr lang="en-US" dirty="0" smtClean="0"/>
              <a:t>Expanding economies help each other</a:t>
            </a:r>
          </a:p>
          <a:p>
            <a:pPr>
              <a:defRPr/>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a:xfrm>
            <a:off x="822325" y="365125"/>
            <a:ext cx="7521575" cy="1006475"/>
          </a:xfrm>
        </p:spPr>
        <p:txBody>
          <a:bodyPr/>
          <a:lstStyle/>
          <a:p>
            <a:r>
              <a:rPr lang="en-US" smtClean="0">
                <a:latin typeface="Arial" charset="0"/>
                <a:cs typeface="Arial" charset="0"/>
              </a:rPr>
              <a:t>How Does Social Media Affect International Business?</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38915" name="Content Placeholder 3"/>
          <p:cNvSpPr>
            <a:spLocks noGrp="1"/>
          </p:cNvSpPr>
          <p:nvPr>
            <p:ph idx="1"/>
          </p:nvPr>
        </p:nvSpPr>
        <p:spPr>
          <a:xfrm>
            <a:off x="822325" y="1425575"/>
            <a:ext cx="7521575" cy="3451225"/>
          </a:xfrm>
        </p:spPr>
        <p:txBody>
          <a:bodyPr/>
          <a:lstStyle/>
          <a:p>
            <a:pPr marL="233363" indent="-233363">
              <a:buFont typeface="Arial" charset="0"/>
              <a:buChar char="•"/>
            </a:pPr>
            <a:r>
              <a:rPr lang="en-US" dirty="0" smtClean="0">
                <a:latin typeface="Arial" charset="0"/>
                <a:cs typeface="Arial" charset="0"/>
              </a:rPr>
              <a:t>Do not know how social media affects international business</a:t>
            </a:r>
          </a:p>
          <a:p>
            <a:pPr marL="233363" indent="-233363">
              <a:buFont typeface="Arial" charset="0"/>
              <a:buChar char="•"/>
            </a:pPr>
            <a:r>
              <a:rPr lang="en-US" dirty="0" smtClean="0">
                <a:latin typeface="Arial" charset="0"/>
                <a:cs typeface="Arial" charset="0"/>
              </a:rPr>
              <a:t>Do not know effectiveness of Enterprise 2.0 in multinational companies.</a:t>
            </a:r>
          </a:p>
          <a:p>
            <a:pPr marL="233363" indent="-233363">
              <a:buFont typeface="Arial" charset="0"/>
              <a:buChar char="•"/>
            </a:pPr>
            <a:r>
              <a:rPr lang="en-US" dirty="0" smtClean="0">
                <a:latin typeface="Arial" charset="0"/>
                <a:cs typeface="Arial" charset="0"/>
              </a:rPr>
              <a:t>May be only in culture where it originates</a:t>
            </a:r>
          </a:p>
          <a:p>
            <a:pPr marL="233363" indent="-233363">
              <a:buFont typeface="Arial" charset="0"/>
              <a:buChar char="•"/>
            </a:pPr>
            <a:r>
              <a:rPr lang="en-US" dirty="0" smtClean="0">
                <a:latin typeface="Arial" charset="0"/>
                <a:cs typeface="Arial" charset="0"/>
              </a:rPr>
              <a:t>Same with user-generated content </a:t>
            </a:r>
          </a:p>
          <a:p>
            <a:pPr marL="233363" indent="-233363">
              <a:buFont typeface="Arial" charset="0"/>
              <a:buChar char="•"/>
            </a:pPr>
            <a:r>
              <a:rPr lang="en-US" dirty="0" smtClean="0">
                <a:latin typeface="Arial" charset="0"/>
                <a:cs typeface="Arial" charset="0"/>
              </a:rPr>
              <a:t>Both may be ripe for innovation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pPr marL="739775" indent="-739775"/>
            <a:r>
              <a:rPr lang="en-US" smtClean="0">
                <a:latin typeface="Arial" charset="0"/>
                <a:cs typeface="Arial" charset="0"/>
              </a:rPr>
              <a:t>Q5: What Are the Challenges of</a:t>
            </a:r>
            <a:br>
              <a:rPr lang="en-US" smtClean="0">
                <a:latin typeface="Arial" charset="0"/>
                <a:cs typeface="Arial" charset="0"/>
              </a:rPr>
            </a:br>
            <a:r>
              <a:rPr lang="en-US" smtClean="0">
                <a:latin typeface="Arial" charset="0"/>
                <a:cs typeface="Arial" charset="0"/>
              </a:rPr>
              <a:t>International IS Management?</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pic>
        <p:nvPicPr>
          <p:cNvPr id="39939" name="Picture 2"/>
          <p:cNvPicPr>
            <a:picLocks noChangeAspect="1" noChangeArrowheads="1"/>
          </p:cNvPicPr>
          <p:nvPr/>
        </p:nvPicPr>
        <p:blipFill>
          <a:blip r:embed="rId3" cstate="print"/>
          <a:srcRect/>
          <a:stretch>
            <a:fillRect/>
          </a:stretch>
        </p:blipFill>
        <p:spPr bwMode="auto">
          <a:xfrm>
            <a:off x="914400" y="1547813"/>
            <a:ext cx="7162800" cy="40147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a:xfrm>
            <a:off x="822325" y="365125"/>
            <a:ext cx="7521575" cy="1006475"/>
          </a:xfrm>
        </p:spPr>
        <p:txBody>
          <a:bodyPr/>
          <a:lstStyle/>
          <a:p>
            <a:r>
              <a:rPr lang="en-US" smtClean="0">
                <a:latin typeface="Arial" charset="0"/>
                <a:cs typeface="Arial" charset="0"/>
              </a:rPr>
              <a:t>Why Is International IS Development More Challenging?</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3" name="Content Placeholder 2"/>
          <p:cNvSpPr>
            <a:spLocks noGrp="1"/>
          </p:cNvSpPr>
          <p:nvPr>
            <p:ph idx="1"/>
          </p:nvPr>
        </p:nvSpPr>
        <p:spPr/>
        <p:txBody>
          <a:bodyPr>
            <a:normAutofit fontScale="92500" lnSpcReduction="10000"/>
          </a:bodyPr>
          <a:lstStyle/>
          <a:p>
            <a:pPr marL="401638" indent="-401638">
              <a:buFont typeface="+mj-lt"/>
              <a:buAutoNum type="arabicPeriod"/>
              <a:defRPr/>
            </a:pPr>
            <a:r>
              <a:rPr lang="en-US" dirty="0" smtClean="0"/>
              <a:t>Define a set of standard business processes</a:t>
            </a:r>
          </a:p>
          <a:p>
            <a:pPr marL="973138" lvl="4" indent="-457200">
              <a:buClrTx/>
              <a:buFont typeface="Helvetica" pitchFamily="34" charset="0"/>
              <a:buChar char="–"/>
              <a:defRPr/>
            </a:pPr>
            <a:r>
              <a:rPr lang="en-US" dirty="0" smtClean="0"/>
              <a:t>Requires adapting to different work processes </a:t>
            </a:r>
          </a:p>
          <a:p>
            <a:pPr marL="973138" lvl="4" indent="-457200">
              <a:buClrTx/>
              <a:buFont typeface="Helvetica" pitchFamily="34" charset="0"/>
              <a:buChar char="–"/>
              <a:defRPr/>
            </a:pPr>
            <a:r>
              <a:rPr lang="en-US" dirty="0" smtClean="0"/>
              <a:t>People resist change, especially if it  violates cultural norms</a:t>
            </a:r>
          </a:p>
          <a:p>
            <a:pPr marL="401638" indent="-401638">
              <a:buFont typeface="+mj-lt"/>
              <a:buAutoNum type="arabicPeriod"/>
              <a:defRPr/>
            </a:pPr>
            <a:r>
              <a:rPr lang="en-US" dirty="0" smtClean="0"/>
              <a:t>Develop alternative versions of system to support different processes in different countries</a:t>
            </a:r>
          </a:p>
          <a:p>
            <a:pPr marL="992188" lvl="1" indent="-457200">
              <a:buClrTx/>
              <a:buFont typeface="Helvetica" pitchFamily="34" charset="0"/>
              <a:buChar char="–"/>
              <a:defRPr/>
            </a:pPr>
            <a:r>
              <a:rPr lang="en-US" dirty="0" smtClean="0"/>
              <a:t>High maintenance expenses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title"/>
          </p:nvPr>
        </p:nvSpPr>
        <p:spPr>
          <a:xfrm>
            <a:off x="822325" y="365125"/>
            <a:ext cx="7521575" cy="1006475"/>
          </a:xfrm>
        </p:spPr>
        <p:txBody>
          <a:bodyPr/>
          <a:lstStyle/>
          <a:p>
            <a:r>
              <a:rPr lang="en-US" smtClean="0">
                <a:latin typeface="Arial" charset="0"/>
                <a:cs typeface="Arial" charset="0"/>
              </a:rPr>
              <a:t>Study Questions</a:t>
            </a:r>
          </a:p>
        </p:txBody>
      </p:sp>
      <p:sp>
        <p:nvSpPr>
          <p:cNvPr id="11266" name="Content Placeholder 2"/>
          <p:cNvSpPr>
            <a:spLocks noGrp="1"/>
          </p:cNvSpPr>
          <p:nvPr>
            <p:ph idx="1"/>
          </p:nvPr>
        </p:nvSpPr>
        <p:spPr>
          <a:xfrm>
            <a:off x="822325" y="1425575"/>
            <a:ext cx="7521575" cy="3832225"/>
          </a:xfrm>
        </p:spPr>
        <p:txBody>
          <a:bodyPr/>
          <a:lstStyle/>
          <a:p>
            <a:pPr marL="573088" indent="-573088"/>
            <a:r>
              <a:rPr lang="en-US" sz="2400" dirty="0" smtClean="0">
                <a:latin typeface="Arial" charset="0"/>
                <a:cs typeface="Arial" charset="0"/>
              </a:rPr>
              <a:t>Q1: How does the global economy impact organizations and processes?</a:t>
            </a:r>
          </a:p>
          <a:p>
            <a:pPr marL="573088" indent="-573088"/>
            <a:r>
              <a:rPr lang="en-US" sz="2400" dirty="0" smtClean="0">
                <a:latin typeface="Arial" charset="0"/>
                <a:cs typeface="Arial" charset="0"/>
              </a:rPr>
              <a:t>Q2: What are the characteristics of international IS components?</a:t>
            </a:r>
          </a:p>
          <a:p>
            <a:pPr marL="573088" indent="-573088"/>
            <a:r>
              <a:rPr lang="en-US" sz="2400" dirty="0" smtClean="0">
                <a:latin typeface="Arial" charset="0"/>
                <a:cs typeface="Arial" charset="0"/>
              </a:rPr>
              <a:t>Q3: What are the challenges of international enterprise applications?</a:t>
            </a:r>
          </a:p>
          <a:p>
            <a:pPr marL="573088" indent="-573088"/>
            <a:r>
              <a:rPr lang="en-US" sz="2400" dirty="0" smtClean="0">
                <a:latin typeface="Arial" charset="0"/>
                <a:cs typeface="Arial" charset="0"/>
              </a:rPr>
              <a:t>Q4: How do inter-enterprise IS facilitate globalization?</a:t>
            </a:r>
          </a:p>
          <a:p>
            <a:pPr marL="573088" indent="-573088"/>
            <a:r>
              <a:rPr lang="en-US" sz="2400" dirty="0" smtClean="0">
                <a:latin typeface="Arial" charset="0"/>
                <a:cs typeface="Arial" charset="0"/>
              </a:rPr>
              <a:t>Q5: What are the challenges of international IS management?</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4"/>
          <p:cNvSpPr>
            <a:spLocks noGrp="1"/>
          </p:cNvSpPr>
          <p:nvPr>
            <p:ph type="title"/>
          </p:nvPr>
        </p:nvSpPr>
        <p:spPr/>
        <p:txBody>
          <a:bodyPr/>
          <a:lstStyle/>
          <a:p>
            <a:r>
              <a:rPr lang="en-US" smtClean="0">
                <a:latin typeface="Arial" charset="0"/>
                <a:cs typeface="Arial" charset="0"/>
              </a:rPr>
              <a:t>Why Is International IS Development More Challenging? (cont'd)</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pic>
        <p:nvPicPr>
          <p:cNvPr id="44035" name="Picture 2"/>
          <p:cNvPicPr>
            <a:picLocks noChangeAspect="1" noChangeArrowheads="1"/>
          </p:cNvPicPr>
          <p:nvPr/>
        </p:nvPicPr>
        <p:blipFill>
          <a:blip r:embed="rId2" cstate="print"/>
          <a:srcRect/>
          <a:stretch>
            <a:fillRect/>
          </a:stretch>
        </p:blipFill>
        <p:spPr bwMode="auto">
          <a:xfrm>
            <a:off x="990600" y="1600200"/>
            <a:ext cx="7239000" cy="38100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r>
              <a:rPr lang="en-US" smtClean="0">
                <a:latin typeface="Arial" charset="0"/>
                <a:cs typeface="Arial" charset="0"/>
              </a:rPr>
              <a:t>What Are the Challenges of International Project Management?</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pic>
        <p:nvPicPr>
          <p:cNvPr id="45059" name="Picture 2"/>
          <p:cNvPicPr>
            <a:picLocks noChangeAspect="1" noChangeArrowheads="1"/>
          </p:cNvPicPr>
          <p:nvPr/>
        </p:nvPicPr>
        <p:blipFill>
          <a:blip r:embed="rId3" cstate="print"/>
          <a:srcRect/>
          <a:stretch>
            <a:fillRect/>
          </a:stretch>
        </p:blipFill>
        <p:spPr bwMode="auto">
          <a:xfrm>
            <a:off x="838200" y="1600200"/>
            <a:ext cx="7467600" cy="3962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r>
              <a:rPr lang="en-US" smtClean="0">
                <a:latin typeface="Arial" charset="0"/>
                <a:cs typeface="Arial" charset="0"/>
              </a:rPr>
              <a:t>What Are the Challenges of International IT Management?</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47107" name="Content Placeholder 2"/>
          <p:cNvSpPr>
            <a:spLocks noGrp="1"/>
          </p:cNvSpPr>
          <p:nvPr>
            <p:ph idx="4294967295"/>
          </p:nvPr>
        </p:nvSpPr>
        <p:spPr>
          <a:xfrm>
            <a:off x="914400" y="1524000"/>
            <a:ext cx="7521575" cy="3657600"/>
          </a:xfrm>
        </p:spPr>
        <p:txBody>
          <a:bodyPr/>
          <a:lstStyle/>
          <a:p>
            <a:pPr marL="222250" indent="-222250">
              <a:buFont typeface="Arial" charset="0"/>
              <a:buChar char="•"/>
            </a:pPr>
            <a:r>
              <a:rPr lang="en-US" sz="2600" smtClean="0">
                <a:latin typeface="Arial" charset="0"/>
                <a:cs typeface="Arial" charset="0"/>
              </a:rPr>
              <a:t>Aligning IT and IS resources with competitive strategy more complex and difficult</a:t>
            </a:r>
          </a:p>
          <a:p>
            <a:pPr marL="222250" indent="-222250">
              <a:buFont typeface="Arial" charset="0"/>
              <a:buChar char="•"/>
            </a:pPr>
            <a:r>
              <a:rPr lang="en-US" sz="2600" smtClean="0">
                <a:latin typeface="Arial" charset="0"/>
                <a:cs typeface="Arial" charset="0"/>
              </a:rPr>
              <a:t>Conducting operations in different countries, cultures, and languages adds complexity</a:t>
            </a:r>
          </a:p>
          <a:p>
            <a:pPr marL="222250" indent="-222250">
              <a:buFont typeface="Arial" charset="0"/>
              <a:buChar char="•"/>
            </a:pPr>
            <a:r>
              <a:rPr lang="en-US" sz="2600" smtClean="0">
                <a:latin typeface="Arial" charset="0"/>
                <a:cs typeface="Arial" charset="0"/>
              </a:rPr>
              <a:t>Integrating different company systems</a:t>
            </a:r>
          </a:p>
          <a:p>
            <a:pPr marL="222250" indent="-222250">
              <a:buFont typeface="Arial" charset="0"/>
              <a:buChar char="•"/>
            </a:pPr>
            <a:r>
              <a:rPr lang="en-US" sz="2600" smtClean="0">
                <a:latin typeface="Arial" charset="0"/>
                <a:cs typeface="Arial" charset="0"/>
              </a:rPr>
              <a:t>Integrating with outsource vendors’ information systems</a:t>
            </a:r>
          </a:p>
          <a:p>
            <a:pPr marL="222250" indent="-222250">
              <a:buFont typeface="Arial" charset="0"/>
              <a:buChar char="•"/>
            </a:pPr>
            <a:r>
              <a:rPr lang="en-US" sz="2600" smtClean="0">
                <a:latin typeface="Arial" charset="0"/>
                <a:cs typeface="Arial" charset="0"/>
              </a:rPr>
              <a:t>Protecting IS and IT infrastructure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p:txBody>
          <a:bodyPr/>
          <a:lstStyle/>
          <a:p>
            <a:r>
              <a:rPr lang="en-US" sz="2800" smtClean="0">
                <a:latin typeface="Arial" charset="0"/>
                <a:cs typeface="Arial" charset="0"/>
              </a:rPr>
              <a:t>How Does the International Dimension Affect</a:t>
            </a:r>
            <a:br>
              <a:rPr lang="en-US" sz="2800" smtClean="0">
                <a:latin typeface="Arial" charset="0"/>
                <a:cs typeface="Arial" charset="0"/>
              </a:rPr>
            </a:br>
            <a:r>
              <a:rPr lang="en-US" sz="2800" smtClean="0">
                <a:latin typeface="Arial" charset="0"/>
                <a:cs typeface="Arial" charset="0"/>
              </a:rPr>
              <a:t>Computer Security Risk Management?</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3" name="Content Placeholder 2"/>
          <p:cNvSpPr>
            <a:spLocks noGrp="1"/>
          </p:cNvSpPr>
          <p:nvPr>
            <p:ph idx="4294967295"/>
          </p:nvPr>
        </p:nvSpPr>
        <p:spPr>
          <a:xfrm>
            <a:off x="838200" y="1524000"/>
            <a:ext cx="7772400" cy="3505200"/>
          </a:xfrm>
        </p:spPr>
        <p:txBody>
          <a:bodyPr/>
          <a:lstStyle/>
          <a:p>
            <a:pPr marL="290513" indent="-290513">
              <a:buFont typeface="Arial" pitchFamily="34" charset="0"/>
              <a:buChar char="•"/>
              <a:defRPr/>
            </a:pPr>
            <a:r>
              <a:rPr lang="en-US" dirty="0" smtClean="0"/>
              <a:t>IT assets subject to more threats</a:t>
            </a:r>
          </a:p>
          <a:p>
            <a:pPr marL="747713" lvl="1" indent="-457200">
              <a:buClrTx/>
              <a:buFont typeface="Helvetica" pitchFamily="34" charset="0"/>
              <a:buChar char="–"/>
              <a:defRPr/>
            </a:pPr>
            <a:r>
              <a:rPr lang="en-US" dirty="0" smtClean="0"/>
              <a:t>Political threats, civil unrest, terrorists,  natural disasters</a:t>
            </a:r>
          </a:p>
          <a:p>
            <a:pPr marL="222250" indent="-222250">
              <a:buFont typeface="Arial" pitchFamily="34" charset="0"/>
              <a:buChar char="•"/>
              <a:defRPr/>
            </a:pPr>
            <a:r>
              <a:rPr lang="en-US" dirty="0" smtClean="0"/>
              <a:t>Likelihood of a threat more difficult to estimate</a:t>
            </a:r>
          </a:p>
          <a:p>
            <a:pPr marL="222250" indent="-222250">
              <a:buFont typeface="Arial" pitchFamily="34" charset="0"/>
              <a:buChar char="•"/>
              <a:defRPr/>
            </a:pPr>
            <a:r>
              <a:rPr lang="en-US" dirty="0" smtClean="0"/>
              <a:t>Uncertainty about risks high</a:t>
            </a:r>
          </a:p>
          <a:p>
            <a:pPr marL="222250" indent="-222250">
              <a:buFont typeface="Arial" pitchFamily="34" charset="0"/>
              <a:buChar char="•"/>
              <a:defRPr/>
            </a:pPr>
            <a:r>
              <a:rPr lang="en-US" dirty="0" smtClean="0"/>
              <a:t>Human safeguards chosen and evaluated on a culture-by-culture basis</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a:xfrm>
            <a:off x="822325" y="365125"/>
            <a:ext cx="7521575" cy="1006475"/>
          </a:xfrm>
        </p:spPr>
        <p:txBody>
          <a:bodyPr/>
          <a:lstStyle/>
          <a:p>
            <a:r>
              <a:rPr lang="en-US" smtClean="0">
                <a:latin typeface="Arial" charset="0"/>
                <a:cs typeface="Arial" charset="0"/>
              </a:rPr>
              <a:t>Active Review</a:t>
            </a:r>
          </a:p>
        </p:txBody>
      </p:sp>
      <p:sp>
        <p:nvSpPr>
          <p:cNvPr id="51202" name="Content Placeholder 2"/>
          <p:cNvSpPr>
            <a:spLocks noGrp="1"/>
          </p:cNvSpPr>
          <p:nvPr>
            <p:ph idx="1"/>
          </p:nvPr>
        </p:nvSpPr>
        <p:spPr>
          <a:xfrm>
            <a:off x="685800" y="1425575"/>
            <a:ext cx="7712075" cy="3756025"/>
          </a:xfrm>
        </p:spPr>
        <p:txBody>
          <a:bodyPr/>
          <a:lstStyle/>
          <a:p>
            <a:pPr marL="573088" indent="-573088"/>
            <a:r>
              <a:rPr lang="en-US" sz="2400" dirty="0" smtClean="0">
                <a:latin typeface="Arial" charset="0"/>
                <a:cs typeface="Arial" charset="0"/>
              </a:rPr>
              <a:t>Q1: How does the global economy impact organizations and processes?</a:t>
            </a:r>
          </a:p>
          <a:p>
            <a:pPr marL="573088" indent="-573088"/>
            <a:r>
              <a:rPr lang="en-US" sz="2400" dirty="0" smtClean="0">
                <a:latin typeface="Arial" charset="0"/>
                <a:cs typeface="Arial" charset="0"/>
              </a:rPr>
              <a:t>Q2: What are the characteristics of international IS components?</a:t>
            </a:r>
          </a:p>
          <a:p>
            <a:pPr marL="573088" indent="-573088"/>
            <a:r>
              <a:rPr lang="en-US" sz="2400" dirty="0" smtClean="0">
                <a:latin typeface="Arial" charset="0"/>
                <a:cs typeface="Arial" charset="0"/>
              </a:rPr>
              <a:t>Q3: What are the challenges of international enterprise applications?</a:t>
            </a:r>
          </a:p>
          <a:p>
            <a:pPr marL="573088" indent="-573088"/>
            <a:r>
              <a:rPr lang="en-US" sz="2400" dirty="0" smtClean="0">
                <a:latin typeface="Arial" charset="0"/>
                <a:cs typeface="Arial" charset="0"/>
              </a:rPr>
              <a:t>Q4: How do inter-enterprise IS facilitate globalization?</a:t>
            </a:r>
          </a:p>
          <a:p>
            <a:pPr marL="573088" indent="-573088"/>
            <a:r>
              <a:rPr lang="en-US" sz="2400" dirty="0" smtClean="0">
                <a:latin typeface="Arial" charset="0"/>
                <a:cs typeface="Arial" charset="0"/>
              </a:rPr>
              <a:t>Q5: What are the challenges of international IS management?</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4" descr="disclaimer"/>
          <p:cNvPicPr>
            <a:picLocks noChangeAspect="1" noChangeArrowheads="1"/>
          </p:cNvPicPr>
          <p:nvPr/>
        </p:nvPicPr>
        <p:blipFill>
          <a:blip r:embed="rId2" cstate="print"/>
          <a:srcRect/>
          <a:stretch>
            <a:fillRect/>
          </a:stretch>
        </p:blipFill>
        <p:spPr bwMode="auto">
          <a:xfrm>
            <a:off x="762000" y="1447800"/>
            <a:ext cx="7467600" cy="2265363"/>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822325" y="365125"/>
            <a:ext cx="7521575" cy="862013"/>
          </a:xfrm>
        </p:spPr>
        <p:txBody>
          <a:bodyPr/>
          <a:lstStyle/>
          <a:p>
            <a:pPr marL="746125" indent="-746125"/>
            <a:r>
              <a:rPr lang="en-US" sz="3000" smtClean="0">
                <a:latin typeface="Arial" charset="0"/>
                <a:cs typeface="Arial" charset="0"/>
              </a:rPr>
              <a:t>Q1: How Does the Global Economy Impact Organizations and Processes?</a:t>
            </a:r>
          </a:p>
        </p:txBody>
      </p:sp>
      <p:sp>
        <p:nvSpPr>
          <p:cNvPr id="3" name="Content Placeholder 2"/>
          <p:cNvSpPr>
            <a:spLocks noGrp="1"/>
          </p:cNvSpPr>
          <p:nvPr>
            <p:ph idx="1"/>
          </p:nvPr>
        </p:nvSpPr>
        <p:spPr>
          <a:xfrm>
            <a:off x="822325" y="1371600"/>
            <a:ext cx="7521575" cy="4038600"/>
          </a:xfrm>
        </p:spPr>
        <p:txBody>
          <a:bodyPr/>
          <a:lstStyle/>
          <a:p>
            <a:pPr marL="288925" indent="-288925">
              <a:buFont typeface="Arial" pitchFamily="34" charset="0"/>
              <a:buChar char="•"/>
              <a:defRPr/>
            </a:pPr>
            <a:r>
              <a:rPr lang="en-US" sz="2400" dirty="0">
                <a:latin typeface="Helvetica" pitchFamily="34" charset="0"/>
              </a:rPr>
              <a:t>After World War II, Japanese and other Asian </a:t>
            </a:r>
            <a:r>
              <a:rPr lang="en-US" sz="2400" dirty="0" smtClean="0">
                <a:latin typeface="Helvetica" pitchFamily="34" charset="0"/>
              </a:rPr>
              <a:t>countries increase manufacturing</a:t>
            </a:r>
          </a:p>
          <a:p>
            <a:pPr marL="288925" indent="-288925">
              <a:buFont typeface="Arial" pitchFamily="34" charset="0"/>
              <a:buChar char="•"/>
              <a:defRPr/>
            </a:pPr>
            <a:r>
              <a:rPr lang="en-US" sz="2400" dirty="0" smtClean="0"/>
              <a:t>Fall </a:t>
            </a:r>
            <a:r>
              <a:rPr lang="en-US" sz="2400" dirty="0"/>
              <a:t>of </a:t>
            </a:r>
            <a:r>
              <a:rPr lang="en-US" sz="2400" dirty="0" smtClean="0"/>
              <a:t>Soviet </a:t>
            </a:r>
            <a:r>
              <a:rPr lang="en-US" sz="2400" dirty="0"/>
              <a:t>Union opened </a:t>
            </a:r>
            <a:r>
              <a:rPr lang="en-US" sz="2400" dirty="0" smtClean="0"/>
              <a:t>economies </a:t>
            </a:r>
            <a:r>
              <a:rPr lang="en-US" sz="2400" dirty="0"/>
              <a:t>of Russia and Eastern Europe</a:t>
            </a:r>
            <a:r>
              <a:rPr lang="en-US" sz="2400" dirty="0" smtClean="0"/>
              <a:t> </a:t>
            </a:r>
          </a:p>
          <a:p>
            <a:pPr marL="288925" indent="-288925">
              <a:buFont typeface="Arial" pitchFamily="34" charset="0"/>
              <a:buChar char="•"/>
              <a:defRPr/>
            </a:pPr>
            <a:r>
              <a:rPr lang="en-US" sz="2400" dirty="0" smtClean="0">
                <a:solidFill>
                  <a:srgbClr val="00040C"/>
                </a:solidFill>
              </a:rPr>
              <a:t>N. </a:t>
            </a:r>
            <a:r>
              <a:rPr lang="en-US" sz="2400" dirty="0">
                <a:solidFill>
                  <a:srgbClr val="00040C"/>
                </a:solidFill>
              </a:rPr>
              <a:t>American and </a:t>
            </a:r>
            <a:r>
              <a:rPr lang="en-US" sz="2400" dirty="0" smtClean="0">
                <a:solidFill>
                  <a:srgbClr val="00040C"/>
                </a:solidFill>
              </a:rPr>
              <a:t>European economies </a:t>
            </a:r>
            <a:r>
              <a:rPr lang="en-US" sz="2400" dirty="0">
                <a:solidFill>
                  <a:srgbClr val="00040C"/>
                </a:solidFill>
              </a:rPr>
              <a:t>integrated</a:t>
            </a:r>
          </a:p>
          <a:p>
            <a:pPr marL="288925" indent="-288925">
              <a:buFont typeface="Arial" pitchFamily="34" charset="0"/>
              <a:buChar char="•"/>
              <a:defRPr/>
            </a:pPr>
            <a:r>
              <a:rPr lang="en-US" sz="2400" dirty="0" smtClean="0"/>
              <a:t>Plentiful</a:t>
            </a:r>
            <a:r>
              <a:rPr lang="en-US" sz="2400" dirty="0"/>
              <a:t>, cheap </a:t>
            </a:r>
            <a:r>
              <a:rPr lang="en-US" sz="2400" dirty="0" smtClean="0"/>
              <a:t>telecommunications</a:t>
            </a:r>
            <a:endParaRPr lang="en-US" sz="2400" dirty="0">
              <a:solidFill>
                <a:srgbClr val="00040C"/>
              </a:solidFill>
            </a:endParaRPr>
          </a:p>
          <a:p>
            <a:pPr marL="288925" indent="-288925">
              <a:buFont typeface="Arial" pitchFamily="34" charset="0"/>
              <a:buChar char="•"/>
              <a:defRPr/>
            </a:pPr>
            <a:r>
              <a:rPr lang="en-US" sz="2400" dirty="0" smtClean="0"/>
              <a:t>Booming economies: </a:t>
            </a:r>
            <a:r>
              <a:rPr lang="en-US" sz="2400" dirty="0"/>
              <a:t>India, China, </a:t>
            </a:r>
            <a:r>
              <a:rPr lang="en-US" sz="2400" dirty="0" smtClean="0"/>
              <a:t>Brazil</a:t>
            </a:r>
          </a:p>
          <a:p>
            <a:pPr marL="288925" indent="-288925">
              <a:buFont typeface="Arial" pitchFamily="34" charset="0"/>
              <a:buChar char="•"/>
              <a:defRPr/>
            </a:pPr>
            <a:r>
              <a:rPr lang="en-US" sz="2400" dirty="0" smtClean="0"/>
              <a:t>EU- </a:t>
            </a:r>
            <a:r>
              <a:rPr lang="en-US" sz="2400" dirty="0"/>
              <a:t>and U.S.-based companies </a:t>
            </a:r>
            <a:r>
              <a:rPr lang="en-US" sz="2400" dirty="0" smtClean="0"/>
              <a:t>find greatest </a:t>
            </a:r>
            <a:r>
              <a:rPr lang="en-US" sz="2400" dirty="0"/>
              <a:t>opportunities outside </a:t>
            </a:r>
            <a:r>
              <a:rPr lang="en-US" sz="2400" dirty="0" smtClean="0"/>
              <a:t>own </a:t>
            </a:r>
            <a:r>
              <a:rPr lang="en-US" sz="2400" dirty="0"/>
              <a:t>national </a:t>
            </a:r>
            <a:r>
              <a:rPr lang="en-US" sz="2400" dirty="0" smtClean="0"/>
              <a:t>markets</a:t>
            </a:r>
            <a:endParaRPr lang="en-US" sz="2400" dirty="0">
              <a:solidFill>
                <a:srgbClr val="00040C"/>
              </a:solidFill>
            </a:endParaRPr>
          </a:p>
          <a:p>
            <a:pPr marL="457200" indent="-457200">
              <a:buFont typeface="Arial" pitchFamily="34" charset="0"/>
              <a:buChar char="•"/>
              <a:defRPr/>
            </a:pPr>
            <a:endParaRPr lang="en-US" sz="2400" dirty="0"/>
          </a:p>
        </p:txBody>
      </p:sp>
      <p:sp>
        <p:nvSpPr>
          <p:cNvPr id="4" name="Footer Placeholder 3"/>
          <p:cNvSpPr>
            <a:spLocks noGrp="1"/>
          </p:cNvSpPr>
          <p:nvPr>
            <p:ph type="ftr" sz="quarter" idx="10"/>
          </p:nvPr>
        </p:nvSpPr>
        <p:spPr>
          <a:xfrm>
            <a:off x="762000" y="6172200"/>
            <a:ext cx="6096000" cy="387350"/>
          </a:xfrm>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4"/>
          <p:cNvSpPr>
            <a:spLocks noGrp="1"/>
          </p:cNvSpPr>
          <p:nvPr>
            <p:ph type="title"/>
          </p:nvPr>
        </p:nvSpPr>
        <p:spPr/>
        <p:txBody>
          <a:bodyPr/>
          <a:lstStyle/>
          <a:p>
            <a:r>
              <a:rPr lang="en-US" smtClean="0">
                <a:latin typeface="Arial" charset="0"/>
                <a:cs typeface="Arial" charset="0"/>
              </a:rPr>
              <a:t>Global Strategy Determines Global Information Systems</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pic>
        <p:nvPicPr>
          <p:cNvPr id="15363" name="Picture 2"/>
          <p:cNvPicPr>
            <a:picLocks noChangeAspect="1" noChangeArrowheads="1"/>
          </p:cNvPicPr>
          <p:nvPr/>
        </p:nvPicPr>
        <p:blipFill>
          <a:blip r:embed="rId2" cstate="print"/>
          <a:srcRect/>
          <a:stretch>
            <a:fillRect/>
          </a:stretch>
        </p:blipFill>
        <p:spPr bwMode="auto">
          <a:xfrm>
            <a:off x="658813" y="1600200"/>
            <a:ext cx="7826375" cy="38100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a:xfrm>
            <a:off x="822325" y="365125"/>
            <a:ext cx="7521575" cy="1006475"/>
          </a:xfrm>
        </p:spPr>
        <p:txBody>
          <a:bodyPr/>
          <a:lstStyle/>
          <a:p>
            <a:r>
              <a:rPr lang="en-US" smtClean="0">
                <a:latin typeface="Arial" charset="0"/>
                <a:cs typeface="Arial" charset="0"/>
              </a:rPr>
              <a:t>How Does the Global Economy Change the Competitive Environment?</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6147" name="Content Placeholder 2"/>
          <p:cNvSpPr>
            <a:spLocks noGrp="1"/>
          </p:cNvSpPr>
          <p:nvPr>
            <p:ph idx="1"/>
          </p:nvPr>
        </p:nvSpPr>
        <p:spPr>
          <a:xfrm>
            <a:off x="822325" y="1425575"/>
            <a:ext cx="3903663" cy="3984625"/>
          </a:xfrm>
        </p:spPr>
        <p:txBody>
          <a:bodyPr/>
          <a:lstStyle/>
          <a:p>
            <a:pPr>
              <a:defRPr/>
            </a:pPr>
            <a:r>
              <a:rPr lang="en-US" dirty="0" smtClean="0"/>
              <a:t>Impact of Internet</a:t>
            </a:r>
          </a:p>
          <a:p>
            <a:pPr marL="277813" indent="-277813">
              <a:buFont typeface="Arial" charset="0"/>
              <a:buChar char="•"/>
              <a:defRPr/>
            </a:pPr>
            <a:r>
              <a:rPr lang="en-US" sz="2400" dirty="0" smtClean="0"/>
              <a:t>Wider range of customers</a:t>
            </a:r>
          </a:p>
          <a:p>
            <a:pPr marL="277813" indent="-277813">
              <a:buFont typeface="Arial" charset="0"/>
              <a:buChar char="•"/>
              <a:defRPr/>
            </a:pPr>
            <a:r>
              <a:rPr lang="en-US" sz="2400" dirty="0" smtClean="0"/>
              <a:t>Wider range of vendors</a:t>
            </a:r>
          </a:p>
          <a:p>
            <a:pPr marL="277813" indent="-277813">
              <a:buFont typeface="Arial" charset="0"/>
              <a:buChar char="•"/>
              <a:defRPr/>
            </a:pPr>
            <a:r>
              <a:rPr lang="en-US" sz="2400" dirty="0" smtClean="0"/>
              <a:t>Facilitates new entrants </a:t>
            </a:r>
          </a:p>
          <a:p>
            <a:pPr marL="277813" indent="-277813">
              <a:buFont typeface="Arial" charset="0"/>
              <a:buChar char="•"/>
              <a:defRPr/>
            </a:pPr>
            <a:r>
              <a:rPr lang="en-US" sz="2400" dirty="0" smtClean="0"/>
              <a:t>Intensifies rivalry</a:t>
            </a:r>
          </a:p>
          <a:p>
            <a:pPr marL="277813" indent="-277813">
              <a:buFont typeface="Arial" charset="0"/>
              <a:buChar char="•"/>
              <a:defRPr/>
            </a:pPr>
            <a:r>
              <a:rPr lang="en-US" sz="2400" dirty="0" smtClean="0"/>
              <a:t>Accelerates flow of data about price, product, availability and service</a:t>
            </a:r>
          </a:p>
        </p:txBody>
      </p:sp>
      <p:pic>
        <p:nvPicPr>
          <p:cNvPr id="16388" name="Picture 2"/>
          <p:cNvPicPr>
            <a:picLocks noChangeAspect="1" noChangeArrowheads="1"/>
          </p:cNvPicPr>
          <p:nvPr/>
        </p:nvPicPr>
        <p:blipFill>
          <a:blip r:embed="rId3" cstate="print"/>
          <a:srcRect/>
          <a:stretch>
            <a:fillRect/>
          </a:stretch>
        </p:blipFill>
        <p:spPr bwMode="auto">
          <a:xfrm>
            <a:off x="4495800" y="1619250"/>
            <a:ext cx="3797300" cy="2495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822325" y="365125"/>
            <a:ext cx="7521575" cy="1006475"/>
          </a:xfrm>
        </p:spPr>
        <p:txBody>
          <a:bodyPr/>
          <a:lstStyle/>
          <a:p>
            <a:r>
              <a:rPr lang="en-US" smtClean="0">
                <a:latin typeface="Arial" charset="0"/>
                <a:cs typeface="Arial" charset="0"/>
              </a:rPr>
              <a:t>How Does the Global Economy Change Competitive Strategy?</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18435" name="Content Placeholder 2"/>
          <p:cNvSpPr>
            <a:spLocks noGrp="1"/>
          </p:cNvSpPr>
          <p:nvPr>
            <p:ph idx="1"/>
          </p:nvPr>
        </p:nvSpPr>
        <p:spPr>
          <a:xfrm>
            <a:off x="822325" y="2133600"/>
            <a:ext cx="7521575" cy="2514600"/>
          </a:xfrm>
        </p:spPr>
        <p:txBody>
          <a:bodyPr/>
          <a:lstStyle/>
          <a:p>
            <a:pPr marL="277813" indent="-277813">
              <a:buFont typeface="Arial" charset="0"/>
              <a:buChar char="•"/>
            </a:pPr>
            <a:r>
              <a:rPr lang="en-US" smtClean="0">
                <a:latin typeface="Arial" charset="0"/>
                <a:cs typeface="Arial" charset="0"/>
              </a:rPr>
              <a:t>Competing in many different countries </a:t>
            </a:r>
            <a:r>
              <a:rPr lang="en-US" smtClean="0">
                <a:latin typeface="Helvetica" pitchFamily="34" charset="0"/>
                <a:cs typeface="Arial" charset="0"/>
              </a:rPr>
              <a:t>localized to the language and culture</a:t>
            </a:r>
            <a:endParaRPr lang="en-US" smtClean="0">
              <a:latin typeface="Arial" charset="0"/>
              <a:cs typeface="Arial" charset="0"/>
            </a:endParaRPr>
          </a:p>
          <a:p>
            <a:pPr marL="277813" indent="-277813">
              <a:buFont typeface="Arial" charset="0"/>
              <a:buChar char="•"/>
            </a:pPr>
            <a:r>
              <a:rPr lang="en-US" smtClean="0">
                <a:latin typeface="Arial" charset="0"/>
                <a:cs typeface="Arial" charset="0"/>
              </a:rPr>
              <a:t>Internet supports unprecedented market size and product differentiation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822325" y="365125"/>
            <a:ext cx="7521575" cy="1006475"/>
          </a:xfrm>
        </p:spPr>
        <p:txBody>
          <a:bodyPr/>
          <a:lstStyle/>
          <a:p>
            <a:r>
              <a:rPr lang="en-US" smtClean="0">
                <a:latin typeface="Arial" charset="0"/>
                <a:cs typeface="Arial" charset="0"/>
              </a:rPr>
              <a:t>How Does the Global Economy Change Value Chains and Business Processes?</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20483" name="Content Placeholder 3"/>
          <p:cNvSpPr>
            <a:spLocks noGrp="1"/>
          </p:cNvSpPr>
          <p:nvPr>
            <p:ph idx="1"/>
          </p:nvPr>
        </p:nvSpPr>
        <p:spPr>
          <a:xfrm>
            <a:off x="822325" y="1501775"/>
            <a:ext cx="7521575" cy="3451225"/>
          </a:xfrm>
        </p:spPr>
        <p:txBody>
          <a:bodyPr/>
          <a:lstStyle/>
          <a:p>
            <a:pPr marL="231775" indent="-231775">
              <a:buFont typeface="Arial" charset="0"/>
              <a:buChar char="•"/>
            </a:pPr>
            <a:r>
              <a:rPr lang="en-US" sz="2400" dirty="0" smtClean="0">
                <a:latin typeface="Arial" charset="0"/>
                <a:cs typeface="Arial" charset="0"/>
              </a:rPr>
              <a:t>Any or all of value chain activities can be performed anywhere</a:t>
            </a:r>
          </a:p>
          <a:p>
            <a:pPr marL="231775" indent="-231775">
              <a:buFont typeface="Arial" charset="0"/>
              <a:buChar char="•"/>
            </a:pPr>
            <a:r>
              <a:rPr lang="en-US" sz="2400" dirty="0" smtClean="0">
                <a:latin typeface="Arial" charset="0"/>
                <a:cs typeface="Arial" charset="0"/>
              </a:rPr>
              <a:t>Final product frequently distributed throughout world</a:t>
            </a:r>
          </a:p>
          <a:p>
            <a:pPr marL="231775" indent="-231775">
              <a:buFont typeface="Arial" charset="0"/>
              <a:buChar char="•"/>
            </a:pPr>
            <a:r>
              <a:rPr lang="en-US" sz="2400" dirty="0" smtClean="0">
                <a:latin typeface="Arial" charset="0"/>
                <a:cs typeface="Arial" charset="0"/>
              </a:rPr>
              <a:t>Abundance of low-cost, well-educated, English-speaking professionals allows outsourcing service and support functions</a:t>
            </a:r>
          </a:p>
          <a:p>
            <a:pPr marL="231775" indent="-231775">
              <a:buFont typeface="Arial" charset="0"/>
              <a:buChar char="•"/>
            </a:pPr>
            <a:r>
              <a:rPr lang="en-US" sz="2400" dirty="0" smtClean="0">
                <a:latin typeface="Arial" charset="0"/>
                <a:cs typeface="Arial" charset="0"/>
              </a:rPr>
              <a:t>Ability to work 24/7 by moving work into other time zones increases productivity</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822325" y="365125"/>
            <a:ext cx="7521575" cy="1006475"/>
          </a:xfrm>
        </p:spPr>
        <p:txBody>
          <a:bodyPr/>
          <a:lstStyle/>
          <a:p>
            <a:pPr marL="744538" indent="-744538"/>
            <a:r>
              <a:rPr lang="en-US" smtClean="0">
                <a:latin typeface="Arial" charset="0"/>
                <a:cs typeface="Arial" charset="0"/>
              </a:rPr>
              <a:t>Q2: What Are the Characteristics of</a:t>
            </a:r>
            <a:br>
              <a:rPr lang="en-US" smtClean="0">
                <a:latin typeface="Arial" charset="0"/>
                <a:cs typeface="Arial" charset="0"/>
              </a:rPr>
            </a:br>
            <a:r>
              <a:rPr lang="en-US" smtClean="0">
                <a:latin typeface="Arial" charset="0"/>
                <a:cs typeface="Arial" charset="0"/>
              </a:rPr>
              <a:t>International IS Components</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5" name="Content Placeholder 2"/>
          <p:cNvSpPr>
            <a:spLocks noGrp="1"/>
          </p:cNvSpPr>
          <p:nvPr>
            <p:ph idx="1"/>
          </p:nvPr>
        </p:nvSpPr>
        <p:spPr>
          <a:xfrm>
            <a:off x="822325" y="1501775"/>
            <a:ext cx="7521575" cy="3451225"/>
          </a:xfrm>
        </p:spPr>
        <p:txBody>
          <a:bodyPr>
            <a:normAutofit fontScale="92500"/>
          </a:bodyPr>
          <a:lstStyle/>
          <a:p>
            <a:pPr marL="514350" indent="-514350">
              <a:buFont typeface="+mj-lt"/>
              <a:buAutoNum type="arabicPeriod"/>
              <a:defRPr/>
            </a:pPr>
            <a:r>
              <a:rPr lang="en-US" sz="2400" dirty="0" smtClean="0"/>
              <a:t>Hardware – sold worldwide</a:t>
            </a:r>
          </a:p>
          <a:p>
            <a:pPr marL="514350" indent="-514350">
              <a:buFont typeface="+mj-lt"/>
              <a:buAutoNum type="arabicPeriod"/>
              <a:defRPr/>
            </a:pPr>
            <a:r>
              <a:rPr lang="en-US" sz="2400" dirty="0" smtClean="0"/>
              <a:t>Software and interfaces – in multiple, local languages</a:t>
            </a:r>
          </a:p>
          <a:p>
            <a:pPr marL="514350" indent="-514350">
              <a:buFont typeface="+mj-lt"/>
              <a:buAutoNum type="arabicPeriod"/>
              <a:defRPr/>
            </a:pPr>
            <a:r>
              <a:rPr lang="en-US" sz="2400" dirty="0" smtClean="0"/>
              <a:t>Data – choosing language(s) for data descriptions and remarks</a:t>
            </a:r>
          </a:p>
          <a:p>
            <a:pPr marL="514350" indent="-514350">
              <a:buFont typeface="+mj-lt"/>
              <a:buAutoNum type="arabicPeriod"/>
              <a:defRPr/>
            </a:pPr>
            <a:r>
              <a:rPr lang="en-US" sz="2400" dirty="0" smtClean="0"/>
              <a:t>Procedures – reflect </a:t>
            </a:r>
            <a:r>
              <a:rPr lang="en-US" sz="2400" dirty="0"/>
              <a:t>local cultural values and </a:t>
            </a:r>
            <a:r>
              <a:rPr lang="en-US" sz="2400" dirty="0" smtClean="0"/>
              <a:t>norms </a:t>
            </a:r>
          </a:p>
          <a:p>
            <a:pPr marL="514350" indent="-514350">
              <a:buFont typeface="+mj-lt"/>
              <a:buAutoNum type="arabicPeriod"/>
              <a:defRPr/>
            </a:pPr>
            <a:r>
              <a:rPr lang="en-US" sz="2400" dirty="0" smtClean="0"/>
              <a:t>People – job descriptions and </a:t>
            </a:r>
            <a:r>
              <a:rPr lang="en-US" sz="2400" dirty="0"/>
              <a:t>reporting relationships must </a:t>
            </a:r>
            <a:r>
              <a:rPr lang="en-US" sz="2400" dirty="0" smtClean="0"/>
              <a:t>be appropriate to culture</a:t>
            </a: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latin typeface="Arial" charset="0"/>
                <a:cs typeface="Arial" charset="0"/>
              </a:rPr>
              <a:t>What’s Required to Localize Software?</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pic>
        <p:nvPicPr>
          <p:cNvPr id="22531" name="Picture 2"/>
          <p:cNvPicPr>
            <a:picLocks noChangeAspect="1" noChangeArrowheads="1"/>
          </p:cNvPicPr>
          <p:nvPr/>
        </p:nvPicPr>
        <p:blipFill>
          <a:blip r:embed="rId3" cstate="print"/>
          <a:srcRect/>
          <a:stretch>
            <a:fillRect/>
          </a:stretch>
        </p:blipFill>
        <p:spPr bwMode="auto">
          <a:xfrm>
            <a:off x="914400" y="1566863"/>
            <a:ext cx="7391400" cy="38719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EMIS4E">
  <a:themeElements>
    <a:clrScheme name="Custom 12">
      <a:dk1>
        <a:srgbClr val="00040C"/>
      </a:dk1>
      <a:lt1>
        <a:sysClr val="window" lastClr="FFFFFF"/>
      </a:lt1>
      <a:dk2>
        <a:srgbClr val="C8E8F4"/>
      </a:dk2>
      <a:lt2>
        <a:srgbClr val="F9EDA5"/>
      </a:lt2>
      <a:accent1>
        <a:srgbClr val="145064"/>
      </a:accent1>
      <a:accent2>
        <a:srgbClr val="F9EDA5"/>
      </a:accent2>
      <a:accent3>
        <a:srgbClr val="F5E169"/>
      </a:accent3>
      <a:accent4>
        <a:srgbClr val="F5E169"/>
      </a:accent4>
      <a:accent5>
        <a:srgbClr val="F2F2F2"/>
      </a:accent5>
      <a:accent6>
        <a:srgbClr val="BEE5F2"/>
      </a:accent6>
      <a:hlink>
        <a:srgbClr val="002D88"/>
      </a:hlink>
      <a:folHlink>
        <a:srgbClr val="071C24"/>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EMIS4E</Template>
  <TotalTime>207</TotalTime>
  <Words>1973</Words>
  <Application>Microsoft Office PowerPoint</Application>
  <PresentationFormat>On-screen Show (4:3)</PresentationFormat>
  <Paragraphs>181</Paragraphs>
  <Slides>25</Slides>
  <Notes>15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EMIS4E</vt:lpstr>
      <vt:lpstr>Chapter Extension 18</vt:lpstr>
      <vt:lpstr>Study Questions</vt:lpstr>
      <vt:lpstr>Q1: How Does the Global Economy Impact Organizations and Processes?</vt:lpstr>
      <vt:lpstr>Global Strategy Determines Global Information Systems</vt:lpstr>
      <vt:lpstr>How Does the Global Economy Change the Competitive Environment?</vt:lpstr>
      <vt:lpstr>How Does the Global Economy Change Competitive Strategy?</vt:lpstr>
      <vt:lpstr>How Does the Global Economy Change Value Chains and Business Processes?</vt:lpstr>
      <vt:lpstr>Q2: What Are the Characteristics of International IS Components</vt:lpstr>
      <vt:lpstr>What’s Required to Localize Software?</vt:lpstr>
      <vt:lpstr>What Are the Problems and Issues of Global Databases?</vt:lpstr>
      <vt:lpstr>Types of Distributed Databases</vt:lpstr>
      <vt:lpstr>Q3: What Are the Challenges of International Enterprise Applications?</vt:lpstr>
      <vt:lpstr>Advantages of Functional Systems</vt:lpstr>
      <vt:lpstr>Q4: How Do Inter-enterprise IS Facilitate Globalization?</vt:lpstr>
      <vt:lpstr>How Do Global Information Systems Affect Supply Chain Profitability?</vt:lpstr>
      <vt:lpstr>What Is the Economic Effect of Global Manufacturing?</vt:lpstr>
      <vt:lpstr>How Does Social Media Affect International Business?</vt:lpstr>
      <vt:lpstr>Q5: What Are the Challenges of International IS Management?</vt:lpstr>
      <vt:lpstr>Why Is International IS Development More Challenging?</vt:lpstr>
      <vt:lpstr>Why Is International IS Development More Challenging? (cont'd)</vt:lpstr>
      <vt:lpstr>What Are the Challenges of International Project Management?</vt:lpstr>
      <vt:lpstr>What Are the Challenges of International IT Management?</vt:lpstr>
      <vt:lpstr>How Does the International Dimension Affect Computer Security Risk Management?</vt:lpstr>
      <vt:lpstr>Active Review</vt:lpstr>
      <vt:lpstr>PowerPoint Presentation</vt:lpstr>
    </vt:vector>
  </TitlesOfParts>
  <Company>Eastern Kentucky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Extension 18</dc:title>
  <dc:creator>Loy, Steve</dc:creator>
  <cp:lastModifiedBy>Loy, Steve</cp:lastModifiedBy>
  <cp:revision>32</cp:revision>
  <dcterms:created xsi:type="dcterms:W3CDTF">2012-10-06T02:02:00Z</dcterms:created>
  <dcterms:modified xsi:type="dcterms:W3CDTF">2012-12-20T19:33:37Z</dcterms:modified>
</cp:coreProperties>
</file>