
<file path=[Content_Types].xml><?xml version="1.0" encoding="utf-8"?>
<Types xmlns="http://schemas.openxmlformats.org/package/2006/content-types">
  <Override PartName="/ppt/slides/slide6.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13.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6" r:id="rId1"/>
  </p:sldMasterIdLst>
  <p:notesMasterIdLst>
    <p:notesMasterId r:id="rId23"/>
  </p:notesMasterIdLst>
  <p:sldIdLst>
    <p:sldId id="256" r:id="rId2"/>
    <p:sldId id="257" r:id="rId3"/>
    <p:sldId id="276"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58" r:id="rId21"/>
    <p:sldId id="277" r:id="rId2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5662" autoAdjust="0"/>
    <p:restoredTop sz="76242" autoAdjust="0"/>
  </p:normalViewPr>
  <p:slideViewPr>
    <p:cSldViewPr>
      <p:cViewPr varScale="1">
        <p:scale>
          <a:sx n="77" d="100"/>
          <a:sy n="77" d="100"/>
        </p:scale>
        <p:origin x="-1416" y="-102"/>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dirty="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6E755ADC-A824-4D16-96FD-8D18497E5B27}" type="datetimeFigureOut">
              <a:rPr lang="en-US"/>
              <a:pPr>
                <a:defRPr/>
              </a:pPr>
              <a:t>12/18/2012</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dirty="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4D117D59-A0A2-42D5-A8E9-E4521524666C}"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Slide Image Placeholder 1"/>
          <p:cNvSpPr>
            <a:spLocks noGrp="1" noRot="1" noChangeAspect="1"/>
          </p:cNvSpPr>
          <p:nvPr>
            <p:ph type="sldImg"/>
          </p:nvPr>
        </p:nvSpPr>
        <p:spPr bwMode="auto">
          <a:noFill/>
          <a:ln>
            <a:solidFill>
              <a:srgbClr val="000000"/>
            </a:solidFill>
            <a:miter lim="800000"/>
            <a:headEnd/>
            <a:tailEnd/>
          </a:ln>
        </p:spPr>
      </p:sp>
      <p:sp>
        <p:nvSpPr>
          <p:cNvPr id="10242" name="Notes Placeholder 2"/>
          <p:cNvSpPr>
            <a:spLocks noGrp="1"/>
          </p:cNvSpPr>
          <p:nvPr>
            <p:ph type="body" idx="1"/>
          </p:nvPr>
        </p:nvSpPr>
        <p:spPr bwMode="auto">
          <a:noFill/>
        </p:spPr>
        <p:txBody>
          <a:bodyPr wrap="square" numCol="1" anchor="t" anchorCtr="0" compatLnSpc="1">
            <a:prstTxWarp prst="textNoShape">
              <a:avLst/>
            </a:prstTxWarp>
          </a:bodyPr>
          <a:lstStyle/>
          <a:p>
            <a:pPr marL="171450" indent="-171450">
              <a:spcBef>
                <a:spcPct val="0"/>
              </a:spcBef>
              <a:buFontTx/>
              <a:buChar char="•"/>
            </a:pPr>
            <a:r>
              <a:rPr lang="en-US" smtClean="0"/>
              <a:t>To set the stage for discussing business process management, consider a simple, representative example.</a:t>
            </a:r>
          </a:p>
        </p:txBody>
      </p:sp>
      <p:sp>
        <p:nvSpPr>
          <p:cNvPr id="1024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BA6B92F-8BDA-4739-9E20-EE566488A9BF}" type="slidenum">
              <a:rPr lang="en-US">
                <a:cs typeface="Arial" charset="0"/>
              </a:rPr>
              <a:pPr fontAlgn="base">
                <a:spcBef>
                  <a:spcPct val="0"/>
                </a:spcBef>
                <a:spcAft>
                  <a:spcPct val="0"/>
                </a:spcAft>
              </a:pPr>
              <a:t>3</a:t>
            </a:fld>
            <a:endParaRPr lang="en-US">
              <a:cs typeface="Arial"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p:cNvSpPr>
          <p:nvPr>
            <p:ph type="sldImg"/>
          </p:nvPr>
        </p:nvSpPr>
        <p:spPr bwMode="auto">
          <a:noFill/>
          <a:ln>
            <a:solidFill>
              <a:srgbClr val="000000"/>
            </a:solidFill>
            <a:miter lim="800000"/>
            <a:headEnd/>
            <a:tailEnd/>
          </a:ln>
        </p:spPr>
      </p:sp>
      <p:sp>
        <p:nvSpPr>
          <p:cNvPr id="32770" name="Notes Placeholder 2"/>
          <p:cNvSpPr>
            <a:spLocks noGrp="1"/>
          </p:cNvSpPr>
          <p:nvPr>
            <p:ph type="body" idx="1"/>
          </p:nvPr>
        </p:nvSpPr>
        <p:spPr bwMode="auto">
          <a:noFill/>
        </p:spPr>
        <p:txBody>
          <a:bodyPr wrap="square" numCol="1" anchor="t" anchorCtr="0" compatLnSpc="1">
            <a:prstTxWarp prst="textNoShape">
              <a:avLst/>
            </a:prstTxWarp>
          </a:bodyPr>
          <a:lstStyle/>
          <a:p>
            <a:pPr marL="171450" indent="-171450">
              <a:spcBef>
                <a:spcPct val="0"/>
              </a:spcBef>
              <a:buFontTx/>
              <a:buChar char="•"/>
            </a:pPr>
            <a:r>
              <a:rPr lang="en-US" smtClean="0"/>
              <a:t>Develop IS in-house because the procedures and employees that use that application are in-house. </a:t>
            </a:r>
          </a:p>
          <a:p>
            <a:pPr marL="171450" indent="-171450">
              <a:spcBef>
                <a:spcPct val="0"/>
              </a:spcBef>
              <a:buFontTx/>
              <a:buChar char="•"/>
            </a:pPr>
            <a:r>
              <a:rPr lang="en-US" smtClean="0"/>
              <a:t>Even if the vendor of application includes business processes as part of package, as ERP vendors do, those business processes are not yours until you have integrated them into your business and trained your employees.</a:t>
            </a:r>
          </a:p>
        </p:txBody>
      </p:sp>
      <p:sp>
        <p:nvSpPr>
          <p:cNvPr id="3277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860ED94-7CF2-4A82-9100-D2A5EC685043}" type="slidenum">
              <a:rPr lang="en-US">
                <a:cs typeface="Arial" charset="0"/>
              </a:rPr>
              <a:pPr fontAlgn="base">
                <a:spcBef>
                  <a:spcPct val="0"/>
                </a:spcBef>
                <a:spcAft>
                  <a:spcPct val="0"/>
                </a:spcAft>
              </a:pPr>
              <a:t>16</a:t>
            </a:fld>
            <a:endParaRPr lang="en-US">
              <a:cs typeface="Arial"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Slide Image Placeholder 1"/>
          <p:cNvSpPr>
            <a:spLocks noGrp="1" noRot="1" noChangeAspect="1"/>
          </p:cNvSpPr>
          <p:nvPr>
            <p:ph type="sldImg"/>
          </p:nvPr>
        </p:nvSpPr>
        <p:spPr bwMode="auto">
          <a:noFill/>
          <a:ln>
            <a:solidFill>
              <a:srgbClr val="000000"/>
            </a:solidFill>
            <a:miter lim="800000"/>
            <a:headEnd/>
            <a:tailEnd/>
          </a:ln>
        </p:spPr>
      </p:sp>
      <p:sp>
        <p:nvSpPr>
          <p:cNvPr id="34818" name="Notes Placeholder 2"/>
          <p:cNvSpPr>
            <a:spLocks noGrp="1"/>
          </p:cNvSpPr>
          <p:nvPr>
            <p:ph type="body" idx="1"/>
          </p:nvPr>
        </p:nvSpPr>
        <p:spPr bwMode="auto">
          <a:noFill/>
        </p:spPr>
        <p:txBody>
          <a:bodyPr wrap="square" numCol="1" anchor="t" anchorCtr="0" compatLnSpc="1">
            <a:prstTxWarp prst="textNoShape">
              <a:avLst/>
            </a:prstTxWarp>
          </a:bodyPr>
          <a:lstStyle/>
          <a:p>
            <a:pPr marL="171450" indent="-171450">
              <a:spcBef>
                <a:spcPct val="0"/>
              </a:spcBef>
              <a:buFontTx/>
              <a:buChar char="•"/>
            </a:pPr>
            <a:r>
              <a:rPr lang="en-US" smtClean="0"/>
              <a:t>We will assume processes are to be created first, with systems developed during process creation.</a:t>
            </a:r>
          </a:p>
          <a:p>
            <a:pPr marL="171450" indent="-171450">
              <a:spcBef>
                <a:spcPct val="0"/>
              </a:spcBef>
              <a:buFontTx/>
              <a:buChar char="•"/>
            </a:pPr>
            <a:r>
              <a:rPr lang="en-US" smtClean="0"/>
              <a:t>This figure implies an organization has a group of business professionals who perpetually assess processes and wait to pounce on any process judged to need improvement.</a:t>
            </a:r>
          </a:p>
          <a:p>
            <a:pPr marL="171450" indent="-171450">
              <a:spcBef>
                <a:spcPct val="0"/>
              </a:spcBef>
              <a:buFontTx/>
              <a:buChar char="•"/>
            </a:pPr>
            <a:r>
              <a:rPr lang="en-US" smtClean="0"/>
              <a:t>For most organizations, the need for process change comes from a problem or unmet need. Business requirements force the stages of the BPM cycle. In such organizations, no one thinks about a process until it’s broken.</a:t>
            </a:r>
          </a:p>
        </p:txBody>
      </p:sp>
      <p:sp>
        <p:nvSpPr>
          <p:cNvPr id="3481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A30C56F-CE98-4F1A-8ED3-F9A15D32FFDC}" type="slidenum">
              <a:rPr lang="en-US">
                <a:cs typeface="Arial" charset="0"/>
              </a:rPr>
              <a:pPr fontAlgn="base">
                <a:spcBef>
                  <a:spcPct val="0"/>
                </a:spcBef>
                <a:spcAft>
                  <a:spcPct val="0"/>
                </a:spcAft>
              </a:pPr>
              <a:t>17</a:t>
            </a:fld>
            <a:endParaRPr lang="en-US">
              <a:cs typeface="Arial"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Slide Image Placeholder 1"/>
          <p:cNvSpPr>
            <a:spLocks noGrp="1" noRot="1" noChangeAspect="1"/>
          </p:cNvSpPr>
          <p:nvPr>
            <p:ph type="sldImg"/>
          </p:nvPr>
        </p:nvSpPr>
        <p:spPr bwMode="auto">
          <a:noFill/>
          <a:ln>
            <a:solidFill>
              <a:srgbClr val="000000"/>
            </a:solidFill>
            <a:miter lim="800000"/>
            <a:headEnd/>
            <a:tailEnd/>
          </a:ln>
        </p:spPr>
      </p:sp>
      <p:sp>
        <p:nvSpPr>
          <p:cNvPr id="3686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3686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8C57CCB-451C-4118-A479-44ACD638545E}" type="slidenum">
              <a:rPr lang="en-US">
                <a:cs typeface="Arial" charset="0"/>
              </a:rPr>
              <a:pPr fontAlgn="base">
                <a:spcBef>
                  <a:spcPct val="0"/>
                </a:spcBef>
                <a:spcAft>
                  <a:spcPct val="0"/>
                </a:spcAft>
              </a:pPr>
              <a:t>18</a:t>
            </a:fld>
            <a:endParaRPr lang="en-US">
              <a:cs typeface="Arial"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Slide Image Placeholder 1"/>
          <p:cNvSpPr>
            <a:spLocks noGrp="1" noRot="1" noChangeAspect="1"/>
          </p:cNvSpPr>
          <p:nvPr>
            <p:ph type="sldImg"/>
          </p:nvPr>
        </p:nvSpPr>
        <p:spPr bwMode="auto">
          <a:noFill/>
          <a:ln>
            <a:solidFill>
              <a:srgbClr val="000000"/>
            </a:solidFill>
            <a:miter lim="800000"/>
            <a:headEnd/>
            <a:tailEnd/>
          </a:ln>
        </p:spPr>
      </p:sp>
      <p:sp>
        <p:nvSpPr>
          <p:cNvPr id="38914" name="Notes Placeholder 2"/>
          <p:cNvSpPr>
            <a:spLocks noGrp="1"/>
          </p:cNvSpPr>
          <p:nvPr>
            <p:ph type="body" idx="1"/>
          </p:nvPr>
        </p:nvSpPr>
        <p:spPr bwMode="auto">
          <a:noFill/>
        </p:spPr>
        <p:txBody>
          <a:bodyPr wrap="square" numCol="1" anchor="t" anchorCtr="0" compatLnSpc="1">
            <a:prstTxWarp prst="textNoShape">
              <a:avLst/>
            </a:prstTxWarp>
          </a:bodyPr>
          <a:lstStyle/>
          <a:p>
            <a:pPr marL="171450" indent="-171450">
              <a:spcBef>
                <a:spcPct val="0"/>
              </a:spcBef>
              <a:buFontTx/>
              <a:buChar char="•"/>
            </a:pPr>
            <a:r>
              <a:rPr lang="en-US" smtClean="0"/>
              <a:t>Most companies form a team to develop and evaluate alternatives. Most promising alternative is chosen for implementation by discussion among the team members.</a:t>
            </a:r>
          </a:p>
          <a:p>
            <a:pPr marL="171450" indent="-171450">
              <a:spcBef>
                <a:spcPct val="0"/>
              </a:spcBef>
              <a:buFontTx/>
              <a:buChar char="•"/>
            </a:pPr>
            <a:r>
              <a:rPr lang="en-US" smtClean="0"/>
              <a:t>Four dimensions of feasibility used in SDLC (cost, technical, schedule, and organizational) can help to eliminate some alternatives.</a:t>
            </a:r>
          </a:p>
        </p:txBody>
      </p:sp>
      <p:sp>
        <p:nvSpPr>
          <p:cNvPr id="3891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DB1D3CBB-F8AE-47F6-9E2B-696619037623}" type="slidenum">
              <a:rPr lang="en-US">
                <a:cs typeface="Arial" charset="0"/>
              </a:rPr>
              <a:pPr fontAlgn="base">
                <a:spcBef>
                  <a:spcPct val="0"/>
                </a:spcBef>
                <a:spcAft>
                  <a:spcPct val="0"/>
                </a:spcAft>
              </a:pPr>
              <a:t>19</a:t>
            </a:fld>
            <a:endParaRPr lang="en-US">
              <a:cs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lstStyle/>
          <a:p>
            <a:pPr fontAlgn="auto">
              <a:spcBef>
                <a:spcPts val="0"/>
              </a:spcBef>
              <a:spcAft>
                <a:spcPts val="0"/>
              </a:spcAft>
              <a:defRPr/>
            </a:pPr>
            <a:r>
              <a:rPr lang="en-US" dirty="0" smtClean="0"/>
              <a:t>Steps in Processing an Order</a:t>
            </a:r>
          </a:p>
          <a:p>
            <a:pPr marL="171450" indent="-171450" fontAlgn="auto">
              <a:spcBef>
                <a:spcPts val="0"/>
              </a:spcBef>
              <a:spcAft>
                <a:spcPts val="0"/>
              </a:spcAft>
              <a:buFont typeface="Arial" pitchFamily="34" charset="0"/>
              <a:buChar char="•"/>
              <a:defRPr/>
            </a:pPr>
            <a:r>
              <a:rPr lang="en-US" dirty="0" smtClean="0"/>
              <a:t>Ensure operations department verifies product is available and can be delivered on requested schedule. </a:t>
            </a:r>
          </a:p>
          <a:p>
            <a:pPr marL="171450" indent="-171450" fontAlgn="auto">
              <a:spcBef>
                <a:spcPts val="0"/>
              </a:spcBef>
              <a:spcAft>
                <a:spcPts val="0"/>
              </a:spcAft>
              <a:buFont typeface="Arial" pitchFamily="34" charset="0"/>
              <a:buChar char="•"/>
              <a:defRPr/>
            </a:pPr>
            <a:r>
              <a:rPr lang="en-US" dirty="0" smtClean="0"/>
              <a:t>Check with Accounting to verify credit required to process the order.</a:t>
            </a:r>
          </a:p>
          <a:p>
            <a:pPr marL="171450" indent="-171450" fontAlgn="auto">
              <a:spcBef>
                <a:spcPts val="0"/>
              </a:spcBef>
              <a:spcAft>
                <a:spcPts val="0"/>
              </a:spcAft>
              <a:buFont typeface="Arial" pitchFamily="34" charset="0"/>
              <a:buChar char="•"/>
              <a:defRPr/>
            </a:pPr>
            <a:r>
              <a:rPr lang="en-US" dirty="0" smtClean="0"/>
              <a:t>Check with your boss, a sales manager, to approve any special terms the customer might request (discounts, free shipping, extended return policy, and so forth).</a:t>
            </a:r>
          </a:p>
        </p:txBody>
      </p:sp>
      <p:sp>
        <p:nvSpPr>
          <p:cNvPr id="1229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8AF0238-EEA9-4058-A7D0-FA2AD633B304}" type="slidenum">
              <a:rPr lang="en-US">
                <a:cs typeface="Arial" charset="0"/>
              </a:rPr>
              <a:pPr fontAlgn="base">
                <a:spcBef>
                  <a:spcPct val="0"/>
                </a:spcBef>
                <a:spcAft>
                  <a:spcPct val="0"/>
                </a:spcAft>
              </a:pPr>
              <a:t>4</a:t>
            </a:fld>
            <a:endParaRPr lang="en-US">
              <a:cs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Slide Image Placeholder 1"/>
          <p:cNvSpPr>
            <a:spLocks noGrp="1" noRot="1" noChangeAspect="1"/>
          </p:cNvSpPr>
          <p:nvPr>
            <p:ph type="sldImg"/>
          </p:nvPr>
        </p:nvSpPr>
        <p:spPr bwMode="auto">
          <a:noFill/>
          <a:ln>
            <a:solidFill>
              <a:srgbClr val="000000"/>
            </a:solidFill>
            <a:miter lim="800000"/>
            <a:headEnd/>
            <a:tailEnd/>
          </a:ln>
        </p:spPr>
      </p:sp>
      <p:sp>
        <p:nvSpPr>
          <p:cNvPr id="14338" name="Notes Placeholder 2"/>
          <p:cNvSpPr>
            <a:spLocks noGrp="1"/>
          </p:cNvSpPr>
          <p:nvPr>
            <p:ph type="body" idx="1"/>
          </p:nvPr>
        </p:nvSpPr>
        <p:spPr bwMode="auto">
          <a:noFill/>
        </p:spPr>
        <p:txBody>
          <a:bodyPr wrap="square" numCol="1" anchor="t" anchorCtr="0" compatLnSpc="1">
            <a:prstTxWarp prst="textNoShape">
              <a:avLst/>
            </a:prstTxWarp>
          </a:bodyPr>
          <a:lstStyle/>
          <a:p>
            <a:pPr marL="171450" indent="-171450">
              <a:spcBef>
                <a:spcPct val="0"/>
              </a:spcBef>
              <a:buFontTx/>
              <a:buChar char="•"/>
            </a:pPr>
            <a:r>
              <a:rPr lang="en-US" dirty="0" smtClean="0"/>
              <a:t>Need to monitor process quality and adjust process design, </a:t>
            </a:r>
            <a:r>
              <a:rPr lang="en-US" smtClean="0"/>
              <a:t>as appropriate.</a:t>
            </a:r>
            <a:endParaRPr lang="en-US" dirty="0" smtClean="0"/>
          </a:p>
        </p:txBody>
      </p:sp>
      <p:sp>
        <p:nvSpPr>
          <p:cNvPr id="1433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47FB63A-08D9-4A14-9711-D1ED03B68F14}" type="slidenum">
              <a:rPr lang="en-US">
                <a:cs typeface="Arial" charset="0"/>
              </a:rPr>
              <a:pPr fontAlgn="base">
                <a:spcBef>
                  <a:spcPct val="0"/>
                </a:spcBef>
                <a:spcAft>
                  <a:spcPct val="0"/>
                </a:spcAft>
              </a:pPr>
              <a:t>5</a:t>
            </a:fld>
            <a:endParaRPr lang="en-US">
              <a:cs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Image Placeholder 1"/>
          <p:cNvSpPr>
            <a:spLocks noGrp="1" noRot="1" noChangeAspect="1"/>
          </p:cNvSpPr>
          <p:nvPr>
            <p:ph type="sldImg"/>
          </p:nvPr>
        </p:nvSpPr>
        <p:spPr bwMode="auto">
          <a:noFill/>
          <a:ln>
            <a:solidFill>
              <a:srgbClr val="000000"/>
            </a:solidFill>
            <a:miter lim="800000"/>
            <a:headEnd/>
            <a:tailEnd/>
          </a:ln>
        </p:spPr>
      </p:sp>
      <p:sp>
        <p:nvSpPr>
          <p:cNvPr id="17410" name="Notes Placeholder 2"/>
          <p:cNvSpPr>
            <a:spLocks noGrp="1"/>
          </p:cNvSpPr>
          <p:nvPr>
            <p:ph type="body" idx="1"/>
          </p:nvPr>
        </p:nvSpPr>
        <p:spPr bwMode="auto">
          <a:noFill/>
        </p:spPr>
        <p:txBody>
          <a:bodyPr wrap="square" numCol="1" anchor="t" anchorCtr="0" compatLnSpc="1">
            <a:prstTxWarp prst="textNoShape">
              <a:avLst/>
            </a:prstTxWarp>
          </a:bodyPr>
          <a:lstStyle/>
          <a:p>
            <a:pPr marL="171450" indent="-171450">
              <a:spcBef>
                <a:spcPct val="0"/>
              </a:spcBef>
              <a:buFontTx/>
              <a:buChar char="•"/>
            </a:pPr>
            <a:r>
              <a:rPr lang="en-US" dirty="0" smtClean="0"/>
              <a:t>Business process management (BPM</a:t>
            </a:r>
            <a:r>
              <a:rPr lang="en-US" dirty="0" smtClean="0"/>
              <a:t>) is </a:t>
            </a:r>
            <a:r>
              <a:rPr lang="en-US" dirty="0" smtClean="0"/>
              <a:t>a cyclical process for systematically creating, assessing, and altering business processes.</a:t>
            </a:r>
          </a:p>
          <a:p>
            <a:pPr marL="171450" indent="-171450">
              <a:spcBef>
                <a:spcPct val="0"/>
              </a:spcBef>
              <a:buFontTx/>
              <a:buChar char="•"/>
            </a:pPr>
            <a:r>
              <a:rPr lang="en-US" dirty="0" smtClean="0"/>
              <a:t>Cycle begins by creating models of business processes.</a:t>
            </a:r>
          </a:p>
          <a:p>
            <a:pPr marL="171450" indent="-171450">
              <a:spcBef>
                <a:spcPct val="0"/>
              </a:spcBef>
              <a:buFontTx/>
              <a:buChar char="•"/>
            </a:pPr>
            <a:r>
              <a:rPr lang="en-US" dirty="0" smtClean="0"/>
              <a:t>Usually teams build an </a:t>
            </a:r>
            <a:r>
              <a:rPr lang="en-US" b="1" dirty="0" smtClean="0"/>
              <a:t>as-is model </a:t>
            </a:r>
            <a:r>
              <a:rPr lang="en-US" dirty="0" smtClean="0"/>
              <a:t>that documents the current situation.</a:t>
            </a:r>
          </a:p>
        </p:txBody>
      </p:sp>
      <p:sp>
        <p:nvSpPr>
          <p:cNvPr id="1741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4C4689FA-0499-4C27-BF69-4953A07BA3A9}" type="slidenum">
              <a:rPr lang="en-US">
                <a:cs typeface="Arial" charset="0"/>
              </a:rPr>
              <a:pPr fontAlgn="base">
                <a:spcBef>
                  <a:spcPct val="0"/>
                </a:spcBef>
                <a:spcAft>
                  <a:spcPct val="0"/>
                </a:spcAft>
              </a:pPr>
              <a:t>7</a:t>
            </a:fld>
            <a:endParaRPr lang="en-US">
              <a:cs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p:cNvSpPr>
            <a:spLocks noGrp="1" noRot="1" noChangeAspect="1"/>
          </p:cNvSpPr>
          <p:nvPr>
            <p:ph type="sldImg"/>
          </p:nvPr>
        </p:nvSpPr>
        <p:spPr bwMode="auto">
          <a:noFill/>
          <a:ln>
            <a:solidFill>
              <a:srgbClr val="000000"/>
            </a:solidFill>
            <a:miter lim="800000"/>
            <a:headEnd/>
            <a:tailEnd/>
          </a:ln>
        </p:spPr>
      </p:sp>
      <p:sp>
        <p:nvSpPr>
          <p:cNvPr id="19458" name="Notes Placeholder 2"/>
          <p:cNvSpPr>
            <a:spLocks noGrp="1"/>
          </p:cNvSpPr>
          <p:nvPr>
            <p:ph type="body" idx="1"/>
          </p:nvPr>
        </p:nvSpPr>
        <p:spPr bwMode="auto">
          <a:noFill/>
        </p:spPr>
        <p:txBody>
          <a:bodyPr wrap="square" numCol="1" anchor="t" anchorCtr="0" compatLnSpc="1">
            <a:prstTxWarp prst="textNoShape">
              <a:avLst/>
            </a:prstTxWarp>
          </a:bodyPr>
          <a:lstStyle/>
          <a:p>
            <a:pPr marL="171450" indent="-171450">
              <a:spcBef>
                <a:spcPct val="0"/>
              </a:spcBef>
              <a:buFontTx/>
              <a:buChar char="•"/>
            </a:pPr>
            <a:r>
              <a:rPr lang="en-US" smtClean="0"/>
              <a:t>Nonprofit and government organizations have all three types of processes shown in Figure CE17-3, but most of these processes are service-oriented rather than revenue-oriented.</a:t>
            </a:r>
          </a:p>
        </p:txBody>
      </p:sp>
      <p:sp>
        <p:nvSpPr>
          <p:cNvPr id="1945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D5FD698-55AD-4498-B007-710543330432}" type="slidenum">
              <a:rPr lang="en-US">
                <a:cs typeface="Arial" charset="0"/>
              </a:rPr>
              <a:pPr fontAlgn="base">
                <a:spcBef>
                  <a:spcPct val="0"/>
                </a:spcBef>
                <a:spcAft>
                  <a:spcPct val="0"/>
                </a:spcAft>
              </a:pPr>
              <a:t>8</a:t>
            </a:fld>
            <a:endParaRPr lang="en-US">
              <a:cs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Slide Image Placeholder 1"/>
          <p:cNvSpPr>
            <a:spLocks noGrp="1" noRot="1" noChangeAspect="1"/>
          </p:cNvSpPr>
          <p:nvPr>
            <p:ph type="sldImg"/>
          </p:nvPr>
        </p:nvSpPr>
        <p:spPr bwMode="auto">
          <a:noFill/>
          <a:ln>
            <a:solidFill>
              <a:srgbClr val="000000"/>
            </a:solidFill>
            <a:miter lim="800000"/>
            <a:headEnd/>
            <a:tailEnd/>
          </a:ln>
        </p:spPr>
      </p:sp>
      <p:sp>
        <p:nvSpPr>
          <p:cNvPr id="21506" name="Notes Placeholder 2"/>
          <p:cNvSpPr>
            <a:spLocks noGrp="1"/>
          </p:cNvSpPr>
          <p:nvPr>
            <p:ph type="body" idx="1"/>
          </p:nvPr>
        </p:nvSpPr>
        <p:spPr bwMode="auto">
          <a:noFill/>
        </p:spPr>
        <p:txBody>
          <a:bodyPr wrap="square" numCol="1" anchor="t" anchorCtr="0" compatLnSpc="1">
            <a:prstTxWarp prst="textNoShape">
              <a:avLst/>
            </a:prstTxWarp>
          </a:bodyPr>
          <a:lstStyle/>
          <a:p>
            <a:pPr marL="171450" indent="-171450">
              <a:spcBef>
                <a:spcPct val="0"/>
              </a:spcBef>
              <a:buFontTx/>
              <a:buChar char="•"/>
            </a:pPr>
            <a:r>
              <a:rPr lang="en-US" dirty="0" smtClean="0"/>
              <a:t>Business processes and information systems are not </a:t>
            </a:r>
            <a:r>
              <a:rPr lang="en-US" dirty="0" smtClean="0"/>
              <a:t>the same </a:t>
            </a:r>
            <a:r>
              <a:rPr lang="en-US" dirty="0" smtClean="0"/>
              <a:t>thing. </a:t>
            </a:r>
            <a:r>
              <a:rPr lang="en-US" dirty="0" smtClean="0"/>
              <a:t>Information systems have the five components as you know by now. Business processes have actors, roles, activities, etc. They </a:t>
            </a:r>
            <a:r>
              <a:rPr lang="en-US" dirty="0" smtClean="0"/>
              <a:t>overlap, but </a:t>
            </a:r>
            <a:r>
              <a:rPr lang="en-US" dirty="0" smtClean="0"/>
              <a:t>their purpose </a:t>
            </a:r>
            <a:r>
              <a:rPr lang="en-US" dirty="0" smtClean="0"/>
              <a:t>and </a:t>
            </a:r>
            <a:r>
              <a:rPr lang="en-US" dirty="0" smtClean="0"/>
              <a:t>components </a:t>
            </a:r>
            <a:r>
              <a:rPr lang="en-US" dirty="0" smtClean="0"/>
              <a:t>are different. </a:t>
            </a:r>
          </a:p>
          <a:p>
            <a:pPr marL="171450" indent="-171450">
              <a:spcBef>
                <a:spcPct val="0"/>
              </a:spcBef>
              <a:buFontTx/>
              <a:buChar char="•"/>
            </a:pPr>
            <a:r>
              <a:rPr lang="en-US" dirty="0" smtClean="0"/>
              <a:t>We can deduce three important principles from this figure. </a:t>
            </a:r>
          </a:p>
          <a:p>
            <a:pPr marL="685800" lvl="1" indent="-228600">
              <a:spcBef>
                <a:spcPct val="0"/>
              </a:spcBef>
              <a:buFont typeface="Calibri" pitchFamily="34" charset="0"/>
              <a:buAutoNum type="arabicPeriod"/>
            </a:pPr>
            <a:r>
              <a:rPr lang="en-US" dirty="0" smtClean="0"/>
              <a:t>Information system elements are embedded within business processes, but some activities in business processes are not part of any information system.</a:t>
            </a:r>
          </a:p>
          <a:p>
            <a:pPr marL="685800" lvl="1" indent="-228600">
              <a:spcBef>
                <a:spcPct val="0"/>
              </a:spcBef>
              <a:buFont typeface="Calibri" pitchFamily="34" charset="0"/>
              <a:buAutoNum type="arabicPeriod"/>
            </a:pPr>
            <a:r>
              <a:rPr lang="en-US" dirty="0" smtClean="0"/>
              <a:t>This business process uses two separate information systems, and, in general, a business process can utilize zero, one, or more information systems.</a:t>
            </a:r>
          </a:p>
          <a:p>
            <a:pPr marL="685800" lvl="1" indent="-228600">
              <a:spcBef>
                <a:spcPct val="0"/>
              </a:spcBef>
              <a:buFont typeface="Calibri" pitchFamily="34" charset="0"/>
              <a:buAutoNum type="arabicPeriod"/>
            </a:pPr>
            <a:r>
              <a:rPr lang="en-US" dirty="0" smtClean="0"/>
              <a:t>The information system that processes Customer Database will be used by other business processes.</a:t>
            </a:r>
          </a:p>
        </p:txBody>
      </p:sp>
      <p:sp>
        <p:nvSpPr>
          <p:cNvPr id="2150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F1CEDB1-84C3-4AB6-B566-2E9810AA62C3}" type="slidenum">
              <a:rPr lang="en-US">
                <a:cs typeface="Arial" charset="0"/>
              </a:rPr>
              <a:pPr fontAlgn="base">
                <a:spcBef>
                  <a:spcPct val="0"/>
                </a:spcBef>
                <a:spcAft>
                  <a:spcPct val="0"/>
                </a:spcAft>
              </a:pPr>
              <a:t>9</a:t>
            </a:fld>
            <a:endParaRPr lang="en-US">
              <a:cs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Slide Image Placeholder 1"/>
          <p:cNvSpPr>
            <a:spLocks noGrp="1" noRot="1" noChangeAspect="1"/>
          </p:cNvSpPr>
          <p:nvPr>
            <p:ph type="sldImg"/>
          </p:nvPr>
        </p:nvSpPr>
        <p:spPr bwMode="auto">
          <a:noFill/>
          <a:ln>
            <a:solidFill>
              <a:srgbClr val="000000"/>
            </a:solidFill>
            <a:miter lim="800000"/>
            <a:headEnd/>
            <a:tailEnd/>
          </a:ln>
        </p:spPr>
      </p:sp>
      <p:sp>
        <p:nvSpPr>
          <p:cNvPr id="23554" name="Notes Placeholder 2"/>
          <p:cNvSpPr>
            <a:spLocks noGrp="1"/>
          </p:cNvSpPr>
          <p:nvPr>
            <p:ph type="body" idx="1"/>
          </p:nvPr>
        </p:nvSpPr>
        <p:spPr bwMode="auto">
          <a:noFill/>
        </p:spPr>
        <p:txBody>
          <a:bodyPr wrap="square" numCol="1" anchor="t" anchorCtr="0" compatLnSpc="1">
            <a:prstTxWarp prst="textNoShape">
              <a:avLst/>
            </a:prstTxWarp>
          </a:bodyPr>
          <a:lstStyle/>
          <a:p>
            <a:pPr marL="171450" indent="-171450">
              <a:spcBef>
                <a:spcPct val="0"/>
              </a:spcBef>
              <a:buFontTx/>
              <a:buChar char="•"/>
            </a:pPr>
            <a:r>
              <a:rPr lang="en-US" smtClean="0"/>
              <a:t>Business processes and information systems overlap; procedures for using an information system are part of activities of a business process, but there are activities that involve no IS. </a:t>
            </a:r>
          </a:p>
          <a:p>
            <a:pPr marL="171450" indent="-171450">
              <a:spcBef>
                <a:spcPct val="0"/>
              </a:spcBef>
              <a:buFontTx/>
              <a:buChar char="•"/>
            </a:pPr>
            <a:r>
              <a:rPr lang="en-US" smtClean="0"/>
              <a:t>Finally, the relationship between business processes is many-to-many.</a:t>
            </a:r>
          </a:p>
          <a:p>
            <a:pPr lvl="1">
              <a:spcBef>
                <a:spcPct val="0"/>
              </a:spcBef>
            </a:pPr>
            <a:r>
              <a:rPr lang="en-US" smtClean="0"/>
              <a:t>- Many-to-many relationships between business processes and information systems pose a dilemma when it comes time to build them.</a:t>
            </a:r>
          </a:p>
        </p:txBody>
      </p:sp>
      <p:sp>
        <p:nvSpPr>
          <p:cNvPr id="2355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A76B9C7-E497-48E0-B7E5-3F9014A7E243}" type="slidenum">
              <a:rPr lang="en-US">
                <a:cs typeface="Arial" charset="0"/>
              </a:rPr>
              <a:pPr fontAlgn="base">
                <a:spcBef>
                  <a:spcPct val="0"/>
                </a:spcBef>
                <a:spcAft>
                  <a:spcPct val="0"/>
                </a:spcAft>
              </a:pPr>
              <a:t>10</a:t>
            </a:fld>
            <a:endParaRPr lang="en-US">
              <a:cs typeface="Arial"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marL="171450" indent="-171450">
              <a:spcBef>
                <a:spcPct val="0"/>
              </a:spcBef>
              <a:buFontTx/>
              <a:buChar char="•"/>
            </a:pPr>
            <a:r>
              <a:rPr lang="en-US" dirty="0" smtClean="0"/>
              <a:t>Organization will engage in business process management and construct system components in </a:t>
            </a:r>
            <a:r>
              <a:rPr lang="en-US" i="1" dirty="0" smtClean="0"/>
              <a:t>create </a:t>
            </a:r>
            <a:r>
              <a:rPr lang="en-US" i="1" dirty="0" smtClean="0"/>
              <a:t>process components</a:t>
            </a:r>
            <a:r>
              <a:rPr lang="en-US" dirty="0" smtClean="0"/>
              <a:t> stage of BPM cycle.</a:t>
            </a:r>
          </a:p>
        </p:txBody>
      </p:sp>
      <p:sp>
        <p:nvSpPr>
          <p:cNvPr id="2560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DADC828B-CC6C-4E7D-9A17-0168E373FB06}" type="slidenum">
              <a:rPr lang="en-US">
                <a:cs typeface="Arial" charset="0"/>
              </a:rPr>
              <a:pPr fontAlgn="base">
                <a:spcBef>
                  <a:spcPct val="0"/>
                </a:spcBef>
                <a:spcAft>
                  <a:spcPct val="0"/>
                </a:spcAft>
              </a:pPr>
              <a:t>11</a:t>
            </a:fld>
            <a:endParaRPr lang="en-US">
              <a:cs typeface="Arial"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p:cNvSpPr>
            <a:spLocks noGrp="1" noRot="1" noChangeAspect="1"/>
          </p:cNvSpPr>
          <p:nvPr>
            <p:ph type="sldImg"/>
          </p:nvPr>
        </p:nvSpPr>
        <p:spPr bwMode="auto">
          <a:noFill/>
          <a:ln>
            <a:solidFill>
              <a:srgbClr val="000000"/>
            </a:solidFill>
            <a:miter lim="800000"/>
            <a:headEnd/>
            <a:tailEnd/>
          </a:ln>
        </p:spPr>
      </p:sp>
      <p:sp>
        <p:nvSpPr>
          <p:cNvPr id="27650" name="Notes Placeholder 2"/>
          <p:cNvSpPr>
            <a:spLocks noGrp="1"/>
          </p:cNvSpPr>
          <p:nvPr>
            <p:ph type="body" idx="1"/>
          </p:nvPr>
        </p:nvSpPr>
        <p:spPr bwMode="auto">
          <a:noFill/>
        </p:spPr>
        <p:txBody>
          <a:bodyPr wrap="square" numCol="1" anchor="t" anchorCtr="0" compatLnSpc="1">
            <a:prstTxWarp prst="textNoShape">
              <a:avLst/>
            </a:prstTxWarp>
          </a:bodyPr>
          <a:lstStyle/>
          <a:p>
            <a:pPr marL="171450" indent="-171450">
              <a:spcBef>
                <a:spcPct val="0"/>
              </a:spcBef>
              <a:buFontTx/>
              <a:buChar char="•"/>
            </a:pPr>
            <a:r>
              <a:rPr lang="en-US" smtClean="0"/>
              <a:t>This development process makes business processes a poor stepchild of information systems development process. Focus is on hardware, software, data, procedures (for using the system only), and user training. Some aspects of business processes will be constructed as part of system implementation, but many activities, not part of the information system, are unlikely to be considered when system is constructed. </a:t>
            </a:r>
          </a:p>
        </p:txBody>
      </p:sp>
      <p:sp>
        <p:nvSpPr>
          <p:cNvPr id="2765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779185B-AF9F-4107-88CD-5F7074776C2E}" type="slidenum">
              <a:rPr lang="en-US">
                <a:cs typeface="Arial" charset="0"/>
              </a:rPr>
              <a:pPr fontAlgn="base">
                <a:spcBef>
                  <a:spcPct val="0"/>
                </a:spcBef>
                <a:spcAft>
                  <a:spcPct val="0"/>
                </a:spcAft>
              </a:pPr>
              <a:t>12</a:t>
            </a:fld>
            <a:endParaRPr lang="en-US">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3 Slide">
    <p:spTree>
      <p:nvGrpSpPr>
        <p:cNvPr id="1" name=""/>
        <p:cNvGrpSpPr/>
        <p:nvPr/>
      </p:nvGrpSpPr>
      <p:grpSpPr>
        <a:xfrm>
          <a:off x="0" y="0"/>
          <a:ext cx="0" cy="0"/>
          <a:chOff x="0" y="0"/>
          <a:chExt cx="0" cy="0"/>
        </a:xfrm>
      </p:grpSpPr>
      <p:sp>
        <p:nvSpPr>
          <p:cNvPr id="13" name="Rectangle 3"/>
          <p:cNvSpPr>
            <a:spLocks noGrp="1" noChangeArrowheads="1"/>
          </p:cNvSpPr>
          <p:nvPr>
            <p:ph type="subTitle" idx="1"/>
          </p:nvPr>
        </p:nvSpPr>
        <p:spPr>
          <a:xfrm>
            <a:off x="1371600" y="3886200"/>
            <a:ext cx="6553200" cy="1219200"/>
          </a:xfrm>
          <a:solidFill>
            <a:schemeClr val="bg2">
              <a:lumMod val="90000"/>
            </a:schemeClr>
          </a:solidFill>
          <a:ln w="25400">
            <a:solidFill>
              <a:schemeClr val="accent1"/>
            </a:solidFill>
          </a:ln>
        </p:spPr>
        <p:txBody>
          <a:bodyPr anchor="ctr"/>
          <a:lstStyle>
            <a:lvl1pPr marL="0" marR="0" indent="0" algn="ctr" defTabSz="914400" rtl="0" eaLnBrk="1" fontAlgn="base" latinLnBrk="0" hangingPunct="1">
              <a:lnSpc>
                <a:spcPct val="100000"/>
              </a:lnSpc>
              <a:spcBef>
                <a:spcPct val="20000"/>
              </a:spcBef>
              <a:spcAft>
                <a:spcPct val="0"/>
              </a:spcAft>
              <a:buClr>
                <a:schemeClr val="accent1"/>
              </a:buClr>
              <a:buSzPct val="65000"/>
              <a:buFont typeface="Arial" pitchFamily="34" charset="0"/>
              <a:buNone/>
              <a:tabLst/>
              <a:defRPr sz="3600">
                <a:solidFill>
                  <a:schemeClr val="tx1"/>
                </a:solidFill>
                <a:latin typeface="Arial" pitchFamily="34" charset="0"/>
                <a:ea typeface="Verdana" pitchFamily="34" charset="0"/>
                <a:cs typeface="Arial" pitchFamily="34" charset="0"/>
              </a:defRPr>
            </a:lvl1pPr>
          </a:lstStyle>
          <a:p>
            <a:r>
              <a:rPr lang="en-US" smtClean="0"/>
              <a:t>Click to edit Master subtitle style</a:t>
            </a:r>
            <a:endParaRPr lang="en-US" dirty="0" smtClean="0"/>
          </a:p>
        </p:txBody>
      </p:sp>
      <p:sp>
        <p:nvSpPr>
          <p:cNvPr id="10" name="Title 9"/>
          <p:cNvSpPr>
            <a:spLocks noGrp="1"/>
          </p:cNvSpPr>
          <p:nvPr>
            <p:ph type="title"/>
          </p:nvPr>
        </p:nvSpPr>
        <p:spPr>
          <a:xfrm>
            <a:off x="2819400" y="1524000"/>
            <a:ext cx="3581400" cy="1905000"/>
          </a:xfrm>
          <a:solidFill>
            <a:schemeClr val="bg1"/>
          </a:solidFill>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a:lstStyle>
            <a:lvl1pPr algn="ctr" rtl="0" eaLnBrk="0" fontAlgn="base" hangingPunct="0">
              <a:spcBef>
                <a:spcPct val="0"/>
              </a:spcBef>
              <a:spcAft>
                <a:spcPct val="0"/>
              </a:spcAft>
              <a:defRPr lang="en-US" sz="4000" b="0" kern="1200" dirty="0">
                <a:solidFill>
                  <a:schemeClr val="tx1"/>
                </a:solidFill>
                <a:latin typeface="Arial" pitchFamily="34" charset="0"/>
                <a:ea typeface="Verdana" pitchFamily="34" charset="0"/>
                <a:cs typeface="Arial" pitchFamily="34" charset="0"/>
              </a:defRPr>
            </a:lvl1pPr>
          </a:lstStyle>
          <a:p>
            <a:r>
              <a:rPr lang="en-US" smtClean="0"/>
              <a:t>Click to edit Master title style</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4" name="TextBox 2"/>
          <p:cNvSpPr txBox="1"/>
          <p:nvPr userDrawn="1"/>
        </p:nvSpPr>
        <p:spPr>
          <a:xfrm>
            <a:off x="7620000" y="6248400"/>
            <a:ext cx="838200" cy="276225"/>
          </a:xfrm>
          <a:prstGeom prst="rect">
            <a:avLst/>
          </a:prstGeom>
          <a:noFill/>
        </p:spPr>
        <p:txBody>
          <a:bodyPr>
            <a:spAutoFit/>
          </a:bodyPr>
          <a:lstStyle/>
          <a:p>
            <a:pPr fontAlgn="auto">
              <a:spcBef>
                <a:spcPts val="0"/>
              </a:spcBef>
              <a:spcAft>
                <a:spcPts val="0"/>
              </a:spcAft>
              <a:defRPr/>
            </a:pPr>
            <a:r>
              <a:rPr lang="en-US" sz="1200">
                <a:latin typeface="Arial" pitchFamily="34" charset="0"/>
                <a:cs typeface="Arial" pitchFamily="34" charset="0"/>
              </a:rPr>
              <a:t>ce17-</a:t>
            </a:r>
            <a:fld id="{09CF5ECC-3D3B-4AF8-9D5F-28D268824190}" type="slidenum">
              <a:rPr lang="en-US" sz="1200">
                <a:latin typeface="Arial" pitchFamily="34" charset="0"/>
                <a:cs typeface="Arial" pitchFamily="34" charset="0"/>
              </a:rPr>
              <a:pPr fontAlgn="auto">
                <a:spcBef>
                  <a:spcPts val="0"/>
                </a:spcBef>
                <a:spcAft>
                  <a:spcPts val="0"/>
                </a:spcAft>
                <a:defRPr/>
              </a:pPr>
              <a:t>‹#›</a:t>
            </a:fld>
            <a:endParaRPr lang="en-US" sz="1200">
              <a:latin typeface="Arial" pitchFamily="34" charset="0"/>
              <a:cs typeface="Arial" pitchFamily="34" charset="0"/>
            </a:endParaRPr>
          </a:p>
        </p:txBody>
      </p:sp>
      <p:sp>
        <p:nvSpPr>
          <p:cNvPr id="2" name="Title 1"/>
          <p:cNvSpPr>
            <a:spLocks noGrp="1"/>
          </p:cNvSpPr>
          <p:nvPr>
            <p:ph type="title"/>
          </p:nvPr>
        </p:nvSpPr>
        <p:spPr>
          <a:xfrm>
            <a:off x="822960" y="365759"/>
            <a:ext cx="7520940" cy="929641"/>
          </a:xfrm>
          <a:solidFill>
            <a:schemeClr val="accent2">
              <a:lumMod val="90000"/>
            </a:schemeClr>
          </a:solidFill>
        </p:spPr>
        <p:txBody>
          <a:bodyPr/>
          <a:lstStyle>
            <a:lvl1pPr>
              <a:defRPr sz="3200" cap="none">
                <a:latin typeface="Arial" pitchFamily="34" charset="0"/>
                <a:cs typeface="Arial" pitchFamily="34" charset="0"/>
              </a:defRPr>
            </a:lvl1pPr>
          </a:lstStyle>
          <a:p>
            <a:r>
              <a:rPr lang="en-US" dirty="0" smtClean="0"/>
              <a:t>Click to edit Master title style</a:t>
            </a:r>
            <a:endParaRPr lang="en-US" dirty="0"/>
          </a:p>
        </p:txBody>
      </p:sp>
      <p:sp>
        <p:nvSpPr>
          <p:cNvPr id="5" name="Text Placeholder 2"/>
          <p:cNvSpPr>
            <a:spLocks noGrp="1"/>
          </p:cNvSpPr>
          <p:nvPr>
            <p:ph idx="1"/>
          </p:nvPr>
        </p:nvSpPr>
        <p:spPr bwMode="auto">
          <a:xfrm>
            <a:off x="822325" y="1447800"/>
            <a:ext cx="7521575" cy="3603625"/>
          </a:xfrm>
          <a:prstGeom prst="rect">
            <a:avLst/>
          </a:prstGeom>
          <a:solidFill>
            <a:srgbClr val="FFFFFF"/>
          </a:solidFill>
          <a:ln>
            <a:noFill/>
          </a:ln>
          <a:extLst/>
        </p:spPr>
        <p:txBody>
          <a:bodyPr/>
          <a:lstStyle>
            <a:lvl1pPr marL="234950" indent="-234950">
              <a:buFont typeface="Arial" pitchFamily="34" charset="0"/>
              <a:buChar char="•"/>
              <a:defRPr/>
            </a:lvl1pPr>
            <a:lvl2pPr marL="234950" indent="-234950">
              <a:buClr>
                <a:srgbClr val="000A1E"/>
              </a:buClr>
              <a:buFont typeface="Arial" pitchFamily="34" charset="0"/>
              <a:buChar char="•"/>
              <a:defRPr/>
            </a:lvl2pPr>
            <a:lvl3pPr marL="692150" indent="-330200">
              <a:buClr>
                <a:srgbClr val="000A1E"/>
              </a:buClr>
              <a:buFont typeface="Helvetica" pitchFamily="34" charset="0"/>
              <a:buChar char="–"/>
              <a:defRPr/>
            </a:lvl3pPr>
            <a:lvl4pPr marL="1144588" indent="-355600">
              <a:buClr>
                <a:srgbClr val="000A1E"/>
              </a:buClr>
              <a:buFont typeface="Wingdings" pitchFamily="2" charset="2"/>
              <a:buChar char="Ø"/>
              <a:defRPr/>
            </a:lvl4pPr>
            <a:lvl5pPr marL="1482725" indent="-346075">
              <a:buClr>
                <a:srgbClr val="000A1E"/>
              </a:buClr>
              <a:buFont typeface="Courier New" pitchFamily="49" charset="0"/>
              <a:buChar char="o"/>
              <a:defRPr/>
            </a:lvl5pPr>
          </a:lstStyle>
          <a:p>
            <a:pPr lvl="0"/>
            <a:r>
              <a:rPr lang="en-US" smtClean="0"/>
              <a:t>Click to edit Master text styles</a:t>
            </a:r>
          </a:p>
          <a:p>
            <a:pPr lvl="2"/>
            <a:r>
              <a:rPr lang="en-US" smtClean="0"/>
              <a:t>Second level</a:t>
            </a:r>
          </a:p>
          <a:p>
            <a:pPr lvl="3"/>
            <a:r>
              <a:rPr lang="en-US" smtClean="0"/>
              <a:t>Third level</a:t>
            </a:r>
          </a:p>
          <a:p>
            <a:pPr lvl="4"/>
            <a:r>
              <a:rPr lang="en-US" smtClean="0"/>
              <a:t>Fourth level</a:t>
            </a:r>
          </a:p>
        </p:txBody>
      </p:sp>
      <p:sp>
        <p:nvSpPr>
          <p:cNvPr id="6" name="Footer Placeholder 4"/>
          <p:cNvSpPr>
            <a:spLocks noGrp="1"/>
          </p:cNvSpPr>
          <p:nvPr>
            <p:ph type="ftr" sz="quarter" idx="10"/>
          </p:nvPr>
        </p:nvSpPr>
        <p:spPr/>
        <p:txBody>
          <a:bodyPr/>
          <a:lstStyle>
            <a:lvl1pPr>
              <a:defRPr smtClean="0"/>
            </a:lvl1pPr>
          </a:lstStyle>
          <a:p>
            <a:pPr>
              <a:defRPr/>
            </a:pPr>
            <a:r>
              <a:rPr lang="en-US"/>
              <a:t>Copyright © 2014 Pearson Education, Inc. Publishing as Prentice Hall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TextBox 3"/>
          <p:cNvSpPr txBox="1"/>
          <p:nvPr userDrawn="1"/>
        </p:nvSpPr>
        <p:spPr>
          <a:xfrm>
            <a:off x="7620000" y="6248400"/>
            <a:ext cx="838200" cy="276225"/>
          </a:xfrm>
          <a:prstGeom prst="rect">
            <a:avLst/>
          </a:prstGeom>
          <a:noFill/>
        </p:spPr>
        <p:txBody>
          <a:bodyPr>
            <a:spAutoFit/>
          </a:bodyPr>
          <a:lstStyle/>
          <a:p>
            <a:pPr fontAlgn="auto">
              <a:spcBef>
                <a:spcPts val="0"/>
              </a:spcBef>
              <a:spcAft>
                <a:spcPts val="0"/>
              </a:spcAft>
              <a:defRPr/>
            </a:pPr>
            <a:r>
              <a:rPr lang="en-US" sz="1200">
                <a:latin typeface="Arial" pitchFamily="34" charset="0"/>
                <a:cs typeface="Arial" pitchFamily="34" charset="0"/>
              </a:rPr>
              <a:t>ce17-</a:t>
            </a:r>
            <a:fld id="{86160A6C-7B56-4CD5-B88F-D5FCEA6FEF01}" type="slidenum">
              <a:rPr lang="en-US" sz="1200">
                <a:latin typeface="Arial" pitchFamily="34" charset="0"/>
                <a:cs typeface="Arial" pitchFamily="34" charset="0"/>
              </a:rPr>
              <a:pPr fontAlgn="auto">
                <a:spcBef>
                  <a:spcPts val="0"/>
                </a:spcBef>
                <a:spcAft>
                  <a:spcPts val="0"/>
                </a:spcAft>
                <a:defRPr/>
              </a:pPr>
              <a:t>‹#›</a:t>
            </a:fld>
            <a:endParaRPr lang="en-US" sz="1200">
              <a:latin typeface="Arial" pitchFamily="34" charset="0"/>
              <a:cs typeface="Arial" pitchFamily="34" charset="0"/>
            </a:endParaRPr>
          </a:p>
        </p:txBody>
      </p:sp>
      <p:sp>
        <p:nvSpPr>
          <p:cNvPr id="2" name="Title 1"/>
          <p:cNvSpPr>
            <a:spLocks noGrp="1"/>
          </p:cNvSpPr>
          <p:nvPr>
            <p:ph type="title"/>
          </p:nvPr>
        </p:nvSpPr>
        <p:spPr>
          <a:xfrm>
            <a:off x="822325" y="365125"/>
            <a:ext cx="7521575" cy="930275"/>
          </a:xfrm>
          <a:solidFill>
            <a:schemeClr val="accent2">
              <a:lumMod val="90000"/>
            </a:schemeClr>
          </a:solidFill>
        </p:spPr>
        <p:txBody>
          <a:bodyPr/>
          <a:lstStyle>
            <a:lvl1pPr>
              <a:defRPr sz="3200" cap="none">
                <a:latin typeface="Arial" pitchFamily="34" charset="0"/>
                <a:cs typeface="Arial" pitchFamily="34" charset="0"/>
              </a:defRPr>
            </a:lvl1pPr>
          </a:lstStyle>
          <a:p>
            <a:r>
              <a:rPr lang="en-US" dirty="0" smtClean="0"/>
              <a:t>Click to edit Master title style</a:t>
            </a:r>
            <a:endParaRPr lang="en-US" dirty="0"/>
          </a:p>
        </p:txBody>
      </p:sp>
      <p:sp>
        <p:nvSpPr>
          <p:cNvPr id="4" name="Footer Placeholder 4"/>
          <p:cNvSpPr>
            <a:spLocks noGrp="1"/>
          </p:cNvSpPr>
          <p:nvPr>
            <p:ph type="ftr" sz="quarter" idx="10"/>
          </p:nvPr>
        </p:nvSpPr>
        <p:spPr/>
        <p:txBody>
          <a:bodyPr/>
          <a:lstStyle>
            <a:lvl1pPr>
              <a:defRPr smtClean="0"/>
            </a:lvl1pPr>
          </a:lstStyle>
          <a:p>
            <a:pPr>
              <a:defRPr/>
            </a:pPr>
            <a:r>
              <a:rPr lang="en-US"/>
              <a:t>Copyright © 2014 Pearson Education, Inc. Publishing as Prentice Hall</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cSld name="Title and Contentch1">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Freeform 6"/>
          <p:cNvSpPr/>
          <p:nvPr/>
        </p:nvSpPr>
        <p:spPr>
          <a:xfrm>
            <a:off x="-3175" y="5051425"/>
            <a:ext cx="3575050" cy="1806575"/>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8" name="Freeform 7"/>
          <p:cNvSpPr/>
          <p:nvPr/>
        </p:nvSpPr>
        <p:spPr>
          <a:xfrm>
            <a:off x="-1588" y="5051425"/>
            <a:ext cx="9145588" cy="180657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028" name="Title Placeholder 1"/>
          <p:cNvSpPr>
            <a:spLocks noGrp="1"/>
          </p:cNvSpPr>
          <p:nvPr>
            <p:ph type="title"/>
          </p:nvPr>
        </p:nvSpPr>
        <p:spPr bwMode="auto">
          <a:xfrm>
            <a:off x="822325" y="365125"/>
            <a:ext cx="7521575" cy="930275"/>
          </a:xfrm>
          <a:prstGeom prst="rect">
            <a:avLst/>
          </a:prstGeom>
          <a:solidFill>
            <a:schemeClr val="accent2">
              <a:lumMod val="90000"/>
            </a:schemeClr>
          </a:solidFill>
          <a:ln>
            <a:noFill/>
          </a:ln>
          <a:extLst/>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dirty="0" smtClean="0"/>
          </a:p>
        </p:txBody>
      </p:sp>
      <p:sp>
        <p:nvSpPr>
          <p:cNvPr id="1029" name="Text Placeholder 2"/>
          <p:cNvSpPr>
            <a:spLocks noGrp="1"/>
          </p:cNvSpPr>
          <p:nvPr>
            <p:ph type="body" idx="1"/>
          </p:nvPr>
        </p:nvSpPr>
        <p:spPr bwMode="auto">
          <a:xfrm>
            <a:off x="822325" y="1524000"/>
            <a:ext cx="7521575" cy="3527425"/>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 name="Footer Placeholder 4"/>
          <p:cNvSpPr>
            <a:spLocks noGrp="1"/>
          </p:cNvSpPr>
          <p:nvPr>
            <p:ph type="ftr" sz="quarter" idx="3"/>
          </p:nvPr>
        </p:nvSpPr>
        <p:spPr>
          <a:xfrm>
            <a:off x="762000" y="6248400"/>
            <a:ext cx="6324600" cy="304800"/>
          </a:xfrm>
          <a:prstGeom prst="rect">
            <a:avLst/>
          </a:prstGeom>
        </p:spPr>
        <p:txBody>
          <a:bodyPr vert="horz" lIns="91440" tIns="45720" rIns="91440" bIns="45720" rtlCol="0" anchor="ctr"/>
          <a:lstStyle>
            <a:lvl1pPr algn="ctr" fontAlgn="auto">
              <a:spcBef>
                <a:spcPts val="0"/>
              </a:spcBef>
              <a:spcAft>
                <a:spcPts val="0"/>
              </a:spcAft>
              <a:defRPr sz="1000" cap="none" spc="200" baseline="0" smtClean="0">
                <a:solidFill>
                  <a:schemeClr val="tx1"/>
                </a:solidFill>
                <a:latin typeface="Helvetica" pitchFamily="34" charset="0"/>
                <a:cs typeface="Arial" charset="0"/>
              </a:defRPr>
            </a:lvl1pPr>
          </a:lstStyle>
          <a:p>
            <a:pPr>
              <a:defRPr/>
            </a:pPr>
            <a:r>
              <a:rPr lang="en-US"/>
              <a:t>Copyright © 2014 Pearson Education, Inc. Publishing as Prentice Hall</a:t>
            </a:r>
            <a:endParaRPr lang="en-US" dirty="0"/>
          </a:p>
        </p:txBody>
      </p:sp>
    </p:spTree>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Lst>
  <p:timing>
    <p:tnLst>
      <p:par>
        <p:cTn id="1" dur="indefinite" restart="never" nodeType="tmRoot"/>
      </p:par>
    </p:tnLst>
  </p:timing>
  <p:hf sldNum="0" hdr="0" dt="0"/>
  <p:txStyles>
    <p:titleStyle>
      <a:lvl1pPr algn="l" rtl="0" fontAlgn="base">
        <a:spcBef>
          <a:spcPct val="0"/>
        </a:spcBef>
        <a:spcAft>
          <a:spcPct val="0"/>
        </a:spcAft>
        <a:defRPr sz="3200" kern="1200">
          <a:solidFill>
            <a:schemeClr val="tx1"/>
          </a:solidFill>
          <a:latin typeface="Arial" pitchFamily="34" charset="0"/>
          <a:ea typeface="+mj-ea"/>
          <a:cs typeface="Arial" pitchFamily="34" charset="0"/>
        </a:defRPr>
      </a:lvl1pPr>
      <a:lvl2pPr algn="l" rtl="0" fontAlgn="base">
        <a:spcBef>
          <a:spcPct val="0"/>
        </a:spcBef>
        <a:spcAft>
          <a:spcPct val="0"/>
        </a:spcAft>
        <a:defRPr sz="3200">
          <a:solidFill>
            <a:schemeClr val="tx1"/>
          </a:solidFill>
          <a:latin typeface="Arial" charset="0"/>
          <a:cs typeface="Arial" charset="0"/>
        </a:defRPr>
      </a:lvl2pPr>
      <a:lvl3pPr algn="l" rtl="0" fontAlgn="base">
        <a:spcBef>
          <a:spcPct val="0"/>
        </a:spcBef>
        <a:spcAft>
          <a:spcPct val="0"/>
        </a:spcAft>
        <a:defRPr sz="3200">
          <a:solidFill>
            <a:schemeClr val="tx1"/>
          </a:solidFill>
          <a:latin typeface="Arial" charset="0"/>
          <a:cs typeface="Arial" charset="0"/>
        </a:defRPr>
      </a:lvl3pPr>
      <a:lvl4pPr algn="l" rtl="0" fontAlgn="base">
        <a:spcBef>
          <a:spcPct val="0"/>
        </a:spcBef>
        <a:spcAft>
          <a:spcPct val="0"/>
        </a:spcAft>
        <a:defRPr sz="3200">
          <a:solidFill>
            <a:schemeClr val="tx1"/>
          </a:solidFill>
          <a:latin typeface="Arial" charset="0"/>
          <a:cs typeface="Arial" charset="0"/>
        </a:defRPr>
      </a:lvl4pPr>
      <a:lvl5pPr algn="l" rtl="0" fontAlgn="base">
        <a:spcBef>
          <a:spcPct val="0"/>
        </a:spcBef>
        <a:spcAft>
          <a:spcPct val="0"/>
        </a:spcAft>
        <a:defRPr sz="3200">
          <a:solidFill>
            <a:schemeClr val="tx1"/>
          </a:solidFill>
          <a:latin typeface="Arial" charset="0"/>
          <a:cs typeface="Arial" charset="0"/>
        </a:defRPr>
      </a:lvl5pPr>
      <a:lvl6pPr marL="457200" algn="l" rtl="0" eaLnBrk="1" fontAlgn="base" hangingPunct="1">
        <a:spcBef>
          <a:spcPct val="0"/>
        </a:spcBef>
        <a:spcAft>
          <a:spcPct val="0"/>
        </a:spcAft>
        <a:defRPr sz="2800">
          <a:solidFill>
            <a:schemeClr val="tx1"/>
          </a:solidFill>
          <a:latin typeface="Franklin Gothic Medium" pitchFamily="34" charset="0"/>
        </a:defRPr>
      </a:lvl6pPr>
      <a:lvl7pPr marL="914400" algn="l" rtl="0" eaLnBrk="1" fontAlgn="base" hangingPunct="1">
        <a:spcBef>
          <a:spcPct val="0"/>
        </a:spcBef>
        <a:spcAft>
          <a:spcPct val="0"/>
        </a:spcAft>
        <a:defRPr sz="2800">
          <a:solidFill>
            <a:schemeClr val="tx1"/>
          </a:solidFill>
          <a:latin typeface="Franklin Gothic Medium" pitchFamily="34" charset="0"/>
        </a:defRPr>
      </a:lvl7pPr>
      <a:lvl8pPr marL="1371600" algn="l" rtl="0" eaLnBrk="1" fontAlgn="base" hangingPunct="1">
        <a:spcBef>
          <a:spcPct val="0"/>
        </a:spcBef>
        <a:spcAft>
          <a:spcPct val="0"/>
        </a:spcAft>
        <a:defRPr sz="2800">
          <a:solidFill>
            <a:schemeClr val="tx1"/>
          </a:solidFill>
          <a:latin typeface="Franklin Gothic Medium" pitchFamily="34" charset="0"/>
        </a:defRPr>
      </a:lvl8pPr>
      <a:lvl9pPr marL="1828800" algn="l" rtl="0" eaLnBrk="1" fontAlgn="base" hangingPunct="1">
        <a:spcBef>
          <a:spcPct val="0"/>
        </a:spcBef>
        <a:spcAft>
          <a:spcPct val="0"/>
        </a:spcAft>
        <a:defRPr sz="2800">
          <a:solidFill>
            <a:schemeClr val="tx1"/>
          </a:solidFill>
          <a:latin typeface="Franklin Gothic Medium" pitchFamily="34" charset="0"/>
        </a:defRPr>
      </a:lvl9pPr>
    </p:titleStyle>
    <p:bodyStyle>
      <a:lvl1pPr marL="342900" indent="-342900" algn="l" rtl="0" fontAlgn="base">
        <a:spcBef>
          <a:spcPts val="800"/>
        </a:spcBef>
        <a:spcAft>
          <a:spcPct val="0"/>
        </a:spcAft>
        <a:buFont typeface="Arial" charset="0"/>
        <a:defRPr sz="2800" kern="1200">
          <a:solidFill>
            <a:schemeClr val="tx1"/>
          </a:solidFill>
          <a:latin typeface="Arial" pitchFamily="34" charset="0"/>
          <a:ea typeface="+mn-ea"/>
          <a:cs typeface="Arial" pitchFamily="34" charset="0"/>
        </a:defRPr>
      </a:lvl1pPr>
      <a:lvl2pPr marL="234950" indent="-234950" algn="l" rtl="0" fontAlgn="base">
        <a:spcBef>
          <a:spcPts val="300"/>
        </a:spcBef>
        <a:spcAft>
          <a:spcPct val="0"/>
        </a:spcAft>
        <a:buClr>
          <a:srgbClr val="000A1E"/>
        </a:buClr>
        <a:buFont typeface="Arial" charset="0"/>
        <a:buChar char="•"/>
        <a:defRPr sz="2800" kern="1200">
          <a:solidFill>
            <a:schemeClr val="tx1"/>
          </a:solidFill>
          <a:latin typeface="Arial" pitchFamily="34" charset="0"/>
          <a:ea typeface="+mn-ea"/>
          <a:cs typeface="Arial" pitchFamily="34" charset="0"/>
        </a:defRPr>
      </a:lvl2pPr>
      <a:lvl3pPr marL="457200" indent="-219075" algn="l" rtl="0" fontAlgn="base">
        <a:spcBef>
          <a:spcPts val="300"/>
        </a:spcBef>
        <a:spcAft>
          <a:spcPct val="0"/>
        </a:spcAft>
        <a:buClr>
          <a:srgbClr val="000A1E"/>
        </a:buClr>
        <a:buFont typeface="Arial" charset="0"/>
        <a:buChar char="–"/>
        <a:defRPr sz="2800" kern="1200">
          <a:solidFill>
            <a:schemeClr val="tx1"/>
          </a:solidFill>
          <a:latin typeface="Arial" pitchFamily="34" charset="0"/>
          <a:ea typeface="+mn-ea"/>
          <a:cs typeface="Arial" pitchFamily="34" charset="0"/>
        </a:defRPr>
      </a:lvl3pPr>
      <a:lvl4pPr marL="803275" indent="-336550" algn="l" rtl="0" fontAlgn="base">
        <a:spcBef>
          <a:spcPts val="300"/>
        </a:spcBef>
        <a:spcAft>
          <a:spcPct val="0"/>
        </a:spcAft>
        <a:buClr>
          <a:srgbClr val="000A1E"/>
        </a:buClr>
        <a:buFont typeface="Wingdings" pitchFamily="2" charset="2"/>
        <a:buChar char="Ø"/>
        <a:defRPr sz="2800" kern="1200">
          <a:solidFill>
            <a:schemeClr val="tx1"/>
          </a:solidFill>
          <a:latin typeface="Arial" pitchFamily="34" charset="0"/>
          <a:ea typeface="+mn-ea"/>
          <a:cs typeface="Arial" pitchFamily="34" charset="0"/>
        </a:defRPr>
      </a:lvl4pPr>
      <a:lvl5pPr marL="1081088" indent="-277813" algn="l" rtl="0" fontAlgn="base">
        <a:spcBef>
          <a:spcPts val="300"/>
        </a:spcBef>
        <a:spcAft>
          <a:spcPct val="0"/>
        </a:spcAft>
        <a:buClr>
          <a:srgbClr val="000A1E"/>
        </a:buClr>
        <a:buFont typeface="Courier New" pitchFamily="49" charset="0"/>
        <a:buChar char="o"/>
        <a:defRPr sz="2800" kern="1200">
          <a:solidFill>
            <a:schemeClr val="tx1"/>
          </a:solidFill>
          <a:latin typeface="Arial" pitchFamily="34" charset="0"/>
          <a:ea typeface="+mn-ea"/>
          <a:cs typeface="Arial" pitchFamily="34" charset="0"/>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pPr>
              <a:defRPr/>
            </a:pPr>
            <a:r>
              <a:rPr lang="en-US" dirty="0" smtClean="0"/>
              <a:t>Business Process</a:t>
            </a:r>
          </a:p>
          <a:p>
            <a:pPr>
              <a:defRPr/>
            </a:pPr>
            <a:r>
              <a:rPr lang="en-US" dirty="0" smtClean="0"/>
              <a:t>Management</a:t>
            </a:r>
            <a:endParaRPr lang="en-US" dirty="0"/>
          </a:p>
        </p:txBody>
      </p:sp>
      <p:sp>
        <p:nvSpPr>
          <p:cNvPr id="4" name="Title 3"/>
          <p:cNvSpPr>
            <a:spLocks noGrp="1"/>
          </p:cNvSpPr>
          <p:nvPr>
            <p:ph type="title"/>
          </p:nvPr>
        </p:nvSpPr>
        <p:spPr/>
        <p:txBody>
          <a:bodyPr/>
          <a:lstStyle/>
          <a:p>
            <a:pPr>
              <a:defRPr/>
            </a:pPr>
            <a:r>
              <a:rPr smtClean="0"/>
              <a:t>Chapter Extension 17</a:t>
            </a:r>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p:nvPr>
        </p:nvSpPr>
        <p:spPr>
          <a:xfrm>
            <a:off x="822325" y="365125"/>
            <a:ext cx="7521575" cy="930275"/>
          </a:xfrm>
        </p:spPr>
        <p:txBody>
          <a:bodyPr/>
          <a:lstStyle/>
          <a:p>
            <a:r>
              <a:rPr lang="en-US" smtClean="0">
                <a:latin typeface="Arial" charset="0"/>
                <a:cs typeface="Arial" charset="0"/>
              </a:rPr>
              <a:t>Many-to-many Relationship of Business Processes and Information Systems</a:t>
            </a:r>
          </a:p>
        </p:txBody>
      </p:sp>
      <p:sp>
        <p:nvSpPr>
          <p:cNvPr id="4" name="Footer Placeholder 3"/>
          <p:cNvSpPr>
            <a:spLocks noGrp="1"/>
          </p:cNvSpPr>
          <p:nvPr>
            <p:ph type="ftr" sz="quarter" idx="10"/>
          </p:nvPr>
        </p:nvSpPr>
        <p:spPr/>
        <p:txBody>
          <a:bodyPr/>
          <a:lstStyle/>
          <a:p>
            <a:pPr>
              <a:defRPr/>
            </a:pPr>
            <a:r>
              <a:rPr lang="en-US" dirty="0"/>
              <a:t>Copyright © 2014 Pearson Education, Inc. Publishing as Prentice Hall</a:t>
            </a:r>
          </a:p>
        </p:txBody>
      </p:sp>
      <p:pic>
        <p:nvPicPr>
          <p:cNvPr id="22531" name="Picture 2"/>
          <p:cNvPicPr>
            <a:picLocks noChangeAspect="1" noChangeArrowheads="1"/>
          </p:cNvPicPr>
          <p:nvPr/>
        </p:nvPicPr>
        <p:blipFill>
          <a:blip r:embed="rId3" cstate="print"/>
          <a:srcRect/>
          <a:stretch>
            <a:fillRect/>
          </a:stretch>
        </p:blipFill>
        <p:spPr bwMode="auto">
          <a:xfrm>
            <a:off x="990600" y="1562100"/>
            <a:ext cx="7239000" cy="3733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7" name="Picture 2"/>
          <p:cNvPicPr>
            <a:picLocks noChangeAspect="1" noChangeArrowheads="1"/>
          </p:cNvPicPr>
          <p:nvPr/>
        </p:nvPicPr>
        <p:blipFill>
          <a:blip r:embed="rId3" cstate="print"/>
          <a:srcRect/>
          <a:stretch>
            <a:fillRect/>
          </a:stretch>
        </p:blipFill>
        <p:spPr bwMode="auto">
          <a:xfrm>
            <a:off x="3408363" y="1524000"/>
            <a:ext cx="5049837" cy="3629025"/>
          </a:xfrm>
          <a:prstGeom prst="rect">
            <a:avLst/>
          </a:prstGeom>
          <a:noFill/>
          <a:ln w="9525">
            <a:noFill/>
            <a:miter lim="800000"/>
            <a:headEnd/>
            <a:tailEnd/>
          </a:ln>
        </p:spPr>
      </p:pic>
      <p:sp>
        <p:nvSpPr>
          <p:cNvPr id="24578" name="Title 1"/>
          <p:cNvSpPr>
            <a:spLocks noGrp="1"/>
          </p:cNvSpPr>
          <p:nvPr>
            <p:ph type="title"/>
          </p:nvPr>
        </p:nvSpPr>
        <p:spPr>
          <a:xfrm>
            <a:off x="822325" y="365125"/>
            <a:ext cx="7521575" cy="930275"/>
          </a:xfrm>
        </p:spPr>
        <p:txBody>
          <a:bodyPr/>
          <a:lstStyle/>
          <a:p>
            <a:pPr marL="809625" indent="-809625"/>
            <a:r>
              <a:rPr lang="en-US" smtClean="0">
                <a:latin typeface="Arial" charset="0"/>
                <a:cs typeface="Arial" charset="0"/>
              </a:rPr>
              <a:t>Q4: Which Comes First, Business Processes or Information Systems?</a:t>
            </a:r>
          </a:p>
        </p:txBody>
      </p:sp>
      <p:sp>
        <p:nvSpPr>
          <p:cNvPr id="4" name="Footer Placeholder 3"/>
          <p:cNvSpPr>
            <a:spLocks noGrp="1"/>
          </p:cNvSpPr>
          <p:nvPr>
            <p:ph type="ftr" sz="quarter" idx="10"/>
          </p:nvPr>
        </p:nvSpPr>
        <p:spPr/>
        <p:txBody>
          <a:bodyPr/>
          <a:lstStyle/>
          <a:p>
            <a:pPr>
              <a:defRPr/>
            </a:pPr>
            <a:r>
              <a:rPr lang="en-US" dirty="0"/>
              <a:t>Copyright © 2014 Pearson Education, Inc. Publishing as Prentice Hall</a:t>
            </a:r>
          </a:p>
        </p:txBody>
      </p:sp>
      <p:sp>
        <p:nvSpPr>
          <p:cNvPr id="3" name="Content Placeholder 2"/>
          <p:cNvSpPr>
            <a:spLocks noGrp="1"/>
          </p:cNvSpPr>
          <p:nvPr>
            <p:ph idx="1"/>
          </p:nvPr>
        </p:nvSpPr>
        <p:spPr>
          <a:xfrm>
            <a:off x="762000" y="1447800"/>
            <a:ext cx="4419600" cy="2209800"/>
          </a:xfrm>
          <a:solidFill>
            <a:srgbClr val="FFFFFF">
              <a:alpha val="0"/>
            </a:srgbClr>
          </a:solidFill>
        </p:spPr>
        <p:txBody>
          <a:bodyPr/>
          <a:lstStyle/>
          <a:p>
            <a:pPr>
              <a:defRPr/>
            </a:pPr>
            <a:r>
              <a:rPr lang="en-US" sz="2400" b="1" dirty="0"/>
              <a:t>Business Processes </a:t>
            </a:r>
            <a:r>
              <a:rPr lang="en-US" sz="2400" b="1" dirty="0" smtClean="0"/>
              <a:t>First</a:t>
            </a:r>
          </a:p>
          <a:p>
            <a:pPr marL="228600" indent="-228600">
              <a:defRPr/>
            </a:pPr>
            <a:r>
              <a:rPr lang="en-US" sz="2400" smtClean="0"/>
              <a:t>May work </a:t>
            </a:r>
            <a:r>
              <a:rPr lang="en-US" sz="2400" dirty="0" smtClean="0"/>
              <a:t>well for </a:t>
            </a:r>
            <a:r>
              <a:rPr lang="en-US" sz="2400" dirty="0"/>
              <a:t>business processes under consideration</a:t>
            </a:r>
            <a:r>
              <a:rPr lang="en-US" sz="2400"/>
              <a:t>, </a:t>
            </a:r>
            <a:r>
              <a:rPr lang="en-US" sz="2400" smtClean="0"/>
              <a:t>but cause </a:t>
            </a:r>
            <a:r>
              <a:rPr lang="en-US" sz="2400" dirty="0"/>
              <a:t>problems later</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a:xfrm>
            <a:off x="822325" y="365125"/>
            <a:ext cx="7521575" cy="930275"/>
          </a:xfrm>
        </p:spPr>
        <p:txBody>
          <a:bodyPr/>
          <a:lstStyle/>
          <a:p>
            <a:r>
              <a:rPr lang="en-US" smtClean="0">
                <a:latin typeface="Arial" charset="0"/>
                <a:cs typeface="Arial" charset="0"/>
              </a:rPr>
              <a:t>Information System First</a:t>
            </a:r>
          </a:p>
        </p:txBody>
      </p:sp>
      <p:sp>
        <p:nvSpPr>
          <p:cNvPr id="4" name="Footer Placeholder 3"/>
          <p:cNvSpPr>
            <a:spLocks noGrp="1"/>
          </p:cNvSpPr>
          <p:nvPr>
            <p:ph type="ftr" sz="quarter" idx="10"/>
          </p:nvPr>
        </p:nvSpPr>
        <p:spPr/>
        <p:txBody>
          <a:bodyPr/>
          <a:lstStyle/>
          <a:p>
            <a:pPr>
              <a:defRPr/>
            </a:pPr>
            <a:r>
              <a:rPr lang="en-US" dirty="0"/>
              <a:t>Copyright © 2014 Pearson Education, Inc. Publishing as Prentice Hall</a:t>
            </a:r>
          </a:p>
        </p:txBody>
      </p:sp>
      <p:pic>
        <p:nvPicPr>
          <p:cNvPr id="26627" name="Picture 2"/>
          <p:cNvPicPr>
            <a:picLocks noChangeAspect="1" noChangeArrowheads="1"/>
          </p:cNvPicPr>
          <p:nvPr/>
        </p:nvPicPr>
        <p:blipFill>
          <a:blip r:embed="rId3" cstate="print"/>
          <a:srcRect/>
          <a:stretch>
            <a:fillRect/>
          </a:stretch>
        </p:blipFill>
        <p:spPr bwMode="auto">
          <a:xfrm>
            <a:off x="1000125" y="1390650"/>
            <a:ext cx="7143750" cy="40767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p:cNvSpPr>
            <a:spLocks noGrp="1"/>
          </p:cNvSpPr>
          <p:nvPr>
            <p:ph type="title"/>
          </p:nvPr>
        </p:nvSpPr>
        <p:spPr>
          <a:xfrm>
            <a:off x="822325" y="365125"/>
            <a:ext cx="7521575" cy="930275"/>
          </a:xfrm>
        </p:spPr>
        <p:txBody>
          <a:bodyPr/>
          <a:lstStyle/>
          <a:p>
            <a:r>
              <a:rPr lang="en-US" smtClean="0">
                <a:latin typeface="Arial" charset="0"/>
                <a:cs typeface="Arial" charset="0"/>
              </a:rPr>
              <a:t>Another Factor: Off-the-Shelf Software</a:t>
            </a:r>
          </a:p>
        </p:txBody>
      </p:sp>
      <p:sp>
        <p:nvSpPr>
          <p:cNvPr id="4" name="Footer Placeholder 3"/>
          <p:cNvSpPr>
            <a:spLocks noGrp="1"/>
          </p:cNvSpPr>
          <p:nvPr>
            <p:ph type="ftr" sz="quarter" idx="10"/>
          </p:nvPr>
        </p:nvSpPr>
        <p:spPr/>
        <p:txBody>
          <a:bodyPr/>
          <a:lstStyle/>
          <a:p>
            <a:pPr>
              <a:defRPr/>
            </a:pPr>
            <a:r>
              <a:rPr lang="en-US" dirty="0"/>
              <a:t>Copyright © 2014 Pearson Education, Inc. Publishing as Prentice Hall</a:t>
            </a:r>
          </a:p>
        </p:txBody>
      </p:sp>
      <p:sp>
        <p:nvSpPr>
          <p:cNvPr id="3" name="Content Placeholder 2"/>
          <p:cNvSpPr>
            <a:spLocks noGrp="1"/>
          </p:cNvSpPr>
          <p:nvPr>
            <p:ph idx="1"/>
          </p:nvPr>
        </p:nvSpPr>
        <p:spPr/>
        <p:txBody>
          <a:bodyPr/>
          <a:lstStyle/>
          <a:p>
            <a:pPr marL="222250" indent="-222250">
              <a:defRPr/>
            </a:pPr>
            <a:r>
              <a:rPr lang="en-US" sz="2600" dirty="0"/>
              <a:t>S</a:t>
            </a:r>
            <a:r>
              <a:rPr lang="en-US" sz="2600" dirty="0" smtClean="0"/>
              <a:t>tart </a:t>
            </a:r>
            <a:r>
              <a:rPr lang="en-US" sz="2600" dirty="0"/>
              <a:t>with business </a:t>
            </a:r>
            <a:r>
              <a:rPr lang="en-US" sz="2600"/>
              <a:t>processes </a:t>
            </a:r>
            <a:r>
              <a:rPr lang="en-US" sz="2600" smtClean="0"/>
              <a:t>first</a:t>
            </a:r>
          </a:p>
          <a:p>
            <a:pPr marL="635000" lvl="2" indent="-295275">
              <a:defRPr/>
            </a:pPr>
            <a:r>
              <a:rPr lang="en-US" sz="2600" smtClean="0"/>
              <a:t>Likely </a:t>
            </a:r>
            <a:r>
              <a:rPr lang="en-US" sz="2600" dirty="0"/>
              <a:t>to choose a package </a:t>
            </a:r>
            <a:r>
              <a:rPr lang="en-US" sz="2600" dirty="0" smtClean="0"/>
              <a:t>that works </a:t>
            </a:r>
            <a:r>
              <a:rPr lang="en-US" sz="2600" dirty="0"/>
              <a:t>well </a:t>
            </a:r>
            <a:r>
              <a:rPr lang="en-US" sz="2600" dirty="0" smtClean="0"/>
              <a:t>for </a:t>
            </a:r>
            <a:r>
              <a:rPr lang="en-US" sz="2600" dirty="0"/>
              <a:t>processes being developed, </a:t>
            </a:r>
            <a:r>
              <a:rPr lang="en-US" sz="2600" dirty="0" smtClean="0"/>
              <a:t>but not </a:t>
            </a:r>
            <a:r>
              <a:rPr lang="en-US" sz="2600" dirty="0"/>
              <a:t>work well </a:t>
            </a:r>
            <a:r>
              <a:rPr lang="en-US" sz="2600" dirty="0" smtClean="0"/>
              <a:t>for </a:t>
            </a:r>
            <a:r>
              <a:rPr lang="en-US" sz="2600" dirty="0"/>
              <a:t>processes </a:t>
            </a:r>
            <a:r>
              <a:rPr lang="en-US" sz="2600" dirty="0" smtClean="0"/>
              <a:t>that </a:t>
            </a:r>
            <a:r>
              <a:rPr lang="en-US" sz="2600" dirty="0"/>
              <a:t>come along </a:t>
            </a:r>
            <a:r>
              <a:rPr lang="en-US" sz="2600" dirty="0" smtClean="0"/>
              <a:t>later</a:t>
            </a:r>
          </a:p>
          <a:p>
            <a:pPr>
              <a:defRPr/>
            </a:pPr>
            <a:r>
              <a:rPr lang="en-US" sz="2600" dirty="0"/>
              <a:t>S</a:t>
            </a:r>
            <a:r>
              <a:rPr lang="en-US" sz="2600" dirty="0" smtClean="0"/>
              <a:t>tart </a:t>
            </a:r>
            <a:r>
              <a:rPr lang="en-US" sz="2600" dirty="0"/>
              <a:t>with </a:t>
            </a:r>
            <a:r>
              <a:rPr lang="en-US" sz="2600" dirty="0" smtClean="0"/>
              <a:t>IS and collects </a:t>
            </a:r>
            <a:r>
              <a:rPr lang="en-US" sz="2600" smtClean="0"/>
              <a:t>all requirements</a:t>
            </a:r>
          </a:p>
          <a:p>
            <a:pPr marL="635000" lvl="2" indent="-295275">
              <a:defRPr/>
            </a:pPr>
            <a:r>
              <a:rPr lang="en-US" sz="2600" smtClean="0"/>
              <a:t>May </a:t>
            </a:r>
            <a:r>
              <a:rPr lang="en-US" sz="2600"/>
              <a:t>find </a:t>
            </a:r>
            <a:r>
              <a:rPr lang="en-US" sz="2600" smtClean="0"/>
              <a:t>package </a:t>
            </a:r>
            <a:r>
              <a:rPr lang="en-US" sz="2600" dirty="0" smtClean="0"/>
              <a:t>works </a:t>
            </a:r>
            <a:r>
              <a:rPr lang="en-US" sz="2600" dirty="0"/>
              <a:t>better for all users, </a:t>
            </a:r>
            <a:r>
              <a:rPr lang="en-US" sz="2600" dirty="0" smtClean="0"/>
              <a:t>but business </a:t>
            </a:r>
            <a:r>
              <a:rPr lang="en-US" sz="2600" dirty="0"/>
              <a:t>processes </a:t>
            </a:r>
            <a:r>
              <a:rPr lang="en-US" sz="2600" dirty="0" smtClean="0"/>
              <a:t>receive </a:t>
            </a:r>
            <a:r>
              <a:rPr lang="en-US" sz="2600" dirty="0"/>
              <a:t>short shrift.</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1"/>
          <p:cNvSpPr>
            <a:spLocks noGrp="1"/>
          </p:cNvSpPr>
          <p:nvPr>
            <p:ph type="title"/>
          </p:nvPr>
        </p:nvSpPr>
        <p:spPr>
          <a:xfrm>
            <a:off x="822325" y="365125"/>
            <a:ext cx="7521575" cy="930275"/>
          </a:xfrm>
        </p:spPr>
        <p:txBody>
          <a:bodyPr/>
          <a:lstStyle/>
          <a:p>
            <a:r>
              <a:rPr lang="en-US" smtClean="0">
                <a:latin typeface="Arial" charset="0"/>
                <a:cs typeface="Arial" charset="0"/>
              </a:rPr>
              <a:t>And the Answer Is . . .</a:t>
            </a:r>
          </a:p>
        </p:txBody>
      </p:sp>
      <p:sp>
        <p:nvSpPr>
          <p:cNvPr id="4" name="Footer Placeholder 3"/>
          <p:cNvSpPr>
            <a:spLocks noGrp="1"/>
          </p:cNvSpPr>
          <p:nvPr>
            <p:ph type="ftr" sz="quarter" idx="10"/>
          </p:nvPr>
        </p:nvSpPr>
        <p:spPr/>
        <p:txBody>
          <a:bodyPr/>
          <a:lstStyle/>
          <a:p>
            <a:pPr>
              <a:defRPr/>
            </a:pPr>
            <a:r>
              <a:rPr lang="en-US" dirty="0"/>
              <a:t>Copyright © 2014 Pearson Education, Inc. Publishing as Prentice Hall</a:t>
            </a:r>
          </a:p>
        </p:txBody>
      </p:sp>
      <p:sp>
        <p:nvSpPr>
          <p:cNvPr id="29699" name="Content Placeholder 2"/>
          <p:cNvSpPr>
            <a:spLocks noGrp="1"/>
          </p:cNvSpPr>
          <p:nvPr>
            <p:ph idx="1"/>
          </p:nvPr>
        </p:nvSpPr>
        <p:spPr>
          <a:xfrm>
            <a:off x="685800" y="1577975"/>
            <a:ext cx="7977188" cy="2994025"/>
          </a:xfrm>
        </p:spPr>
        <p:txBody>
          <a:bodyPr/>
          <a:lstStyle/>
          <a:p>
            <a:pPr>
              <a:buFont typeface="Arial" charset="0"/>
              <a:buChar char="•"/>
            </a:pPr>
            <a:r>
              <a:rPr lang="en-US" smtClean="0">
                <a:latin typeface="Arial" charset="0"/>
                <a:cs typeface="Arial" charset="0"/>
              </a:rPr>
              <a:t>In theory, better to start with business processes.</a:t>
            </a:r>
          </a:p>
          <a:p>
            <a:pPr marL="796925" lvl="2" indent="-457200"/>
            <a:r>
              <a:rPr lang="en-US" smtClean="0">
                <a:latin typeface="Arial" charset="0"/>
                <a:cs typeface="Arial" charset="0"/>
              </a:rPr>
              <a:t>More likely to result in processes and systems aligned with organization’s strategy and direction.</a:t>
            </a:r>
          </a:p>
          <a:p>
            <a:pPr>
              <a:buFont typeface="Arial" charset="0"/>
              <a:buChar char="•"/>
            </a:pPr>
            <a:r>
              <a:rPr lang="en-US" smtClean="0">
                <a:latin typeface="Arial" charset="0"/>
                <a:cs typeface="Arial" charset="0"/>
              </a:rPr>
              <a:t>In practice, organizations use both approaches.</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p:cNvSpPr>
            <a:spLocks noGrp="1"/>
          </p:cNvSpPr>
          <p:nvPr>
            <p:ph type="title"/>
          </p:nvPr>
        </p:nvSpPr>
        <p:spPr>
          <a:xfrm>
            <a:off x="822325" y="365125"/>
            <a:ext cx="7521575" cy="930275"/>
          </a:xfrm>
        </p:spPr>
        <p:txBody>
          <a:bodyPr/>
          <a:lstStyle/>
          <a:p>
            <a:r>
              <a:rPr lang="en-US" smtClean="0">
                <a:latin typeface="Arial" charset="0"/>
                <a:cs typeface="Arial" charset="0"/>
              </a:rPr>
              <a:t>And the Answer Is . . .</a:t>
            </a:r>
          </a:p>
        </p:txBody>
      </p:sp>
      <p:sp>
        <p:nvSpPr>
          <p:cNvPr id="4" name="Footer Placeholder 3"/>
          <p:cNvSpPr>
            <a:spLocks noGrp="1"/>
          </p:cNvSpPr>
          <p:nvPr>
            <p:ph type="ftr" sz="quarter" idx="10"/>
          </p:nvPr>
        </p:nvSpPr>
        <p:spPr/>
        <p:txBody>
          <a:bodyPr/>
          <a:lstStyle/>
          <a:p>
            <a:pPr>
              <a:defRPr/>
            </a:pPr>
            <a:r>
              <a:rPr lang="en-US" dirty="0"/>
              <a:t>Copyright © 2014 Pearson Education, Inc. Publishing as Prentice Hall</a:t>
            </a:r>
          </a:p>
        </p:txBody>
      </p:sp>
      <p:sp>
        <p:nvSpPr>
          <p:cNvPr id="3" name="Content Placeholder 2"/>
          <p:cNvSpPr>
            <a:spLocks noGrp="1"/>
          </p:cNvSpPr>
          <p:nvPr>
            <p:ph idx="1"/>
          </p:nvPr>
        </p:nvSpPr>
        <p:spPr>
          <a:xfrm>
            <a:off x="822325" y="1425575"/>
            <a:ext cx="7788275" cy="3679825"/>
          </a:xfrm>
        </p:spPr>
        <p:txBody>
          <a:bodyPr/>
          <a:lstStyle/>
          <a:p>
            <a:pPr>
              <a:defRPr/>
            </a:pPr>
            <a:r>
              <a:rPr lang="en-US" dirty="0" smtClean="0"/>
              <a:t>Off-the-shelf software</a:t>
            </a:r>
          </a:p>
          <a:p>
            <a:pPr marL="679450" indent="-457200">
              <a:buFont typeface="Arial" pitchFamily="34" charset="0"/>
              <a:buChar char="–"/>
              <a:defRPr/>
            </a:pPr>
            <a:r>
              <a:rPr lang="en-US" dirty="0"/>
              <a:t>S</a:t>
            </a:r>
            <a:r>
              <a:rPr lang="en-US" dirty="0" smtClean="0"/>
              <a:t>tart with business </a:t>
            </a:r>
            <a:r>
              <a:rPr lang="en-US" dirty="0"/>
              <a:t>processes and </a:t>
            </a:r>
            <a:r>
              <a:rPr lang="en-US" dirty="0" smtClean="0"/>
              <a:t>select </a:t>
            </a:r>
            <a:r>
              <a:rPr lang="en-US" dirty="0"/>
              <a:t>application that works for those processes, </a:t>
            </a:r>
            <a:r>
              <a:rPr lang="en-US" dirty="0" smtClean="0"/>
              <a:t>application </a:t>
            </a:r>
            <a:r>
              <a:rPr lang="en-US" dirty="0" smtClean="0"/>
              <a:t>includes </a:t>
            </a:r>
            <a:r>
              <a:rPr lang="en-US" dirty="0"/>
              <a:t>features and </a:t>
            </a:r>
            <a:r>
              <a:rPr lang="en-US" dirty="0" smtClean="0"/>
              <a:t>functions </a:t>
            </a:r>
            <a:r>
              <a:rPr lang="en-US" dirty="0"/>
              <a:t>needed by </a:t>
            </a:r>
            <a:r>
              <a:rPr lang="en-US" dirty="0" smtClean="0"/>
              <a:t>future </a:t>
            </a:r>
            <a:r>
              <a:rPr lang="en-US" dirty="0"/>
              <a:t>business </a:t>
            </a:r>
            <a:r>
              <a:rPr lang="en-US" dirty="0" smtClean="0"/>
              <a:t>processes.</a:t>
            </a:r>
          </a:p>
          <a:p>
            <a:pPr>
              <a:defRPr/>
            </a:pPr>
            <a:r>
              <a:rPr lang="en-US" b="1" dirty="0" smtClean="0"/>
              <a:t>Better </a:t>
            </a:r>
            <a:r>
              <a:rPr lang="en-US" b="1" dirty="0"/>
              <a:t>to begin with </a:t>
            </a:r>
            <a:r>
              <a:rPr lang="en-US" b="1" dirty="0" smtClean="0"/>
              <a:t>processes, if </a:t>
            </a:r>
            <a:r>
              <a:rPr lang="en-US" b="1" dirty="0"/>
              <a:t>likely </a:t>
            </a:r>
            <a:r>
              <a:rPr lang="en-US" b="1" dirty="0" smtClean="0"/>
              <a:t>to use licensed </a:t>
            </a:r>
            <a:r>
              <a:rPr lang="en-US" b="1" dirty="0" smtClean="0"/>
              <a:t>application.</a:t>
            </a:r>
            <a:endParaRPr lang="en-US" b="1"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tle 1"/>
          <p:cNvSpPr>
            <a:spLocks noGrp="1"/>
          </p:cNvSpPr>
          <p:nvPr>
            <p:ph type="title"/>
          </p:nvPr>
        </p:nvSpPr>
        <p:spPr>
          <a:xfrm>
            <a:off x="822325" y="365125"/>
            <a:ext cx="7521575" cy="930275"/>
          </a:xfrm>
        </p:spPr>
        <p:txBody>
          <a:bodyPr/>
          <a:lstStyle/>
          <a:p>
            <a:r>
              <a:rPr lang="en-US" smtClean="0">
                <a:latin typeface="Arial" charset="0"/>
                <a:cs typeface="Arial" charset="0"/>
              </a:rPr>
              <a:t>Not Possible to Buy Processes or Systems Off-the-Shelf</a:t>
            </a:r>
          </a:p>
        </p:txBody>
      </p:sp>
      <p:sp>
        <p:nvSpPr>
          <p:cNvPr id="4" name="Footer Placeholder 3"/>
          <p:cNvSpPr>
            <a:spLocks noGrp="1"/>
          </p:cNvSpPr>
          <p:nvPr>
            <p:ph type="ftr" sz="quarter" idx="10"/>
          </p:nvPr>
        </p:nvSpPr>
        <p:spPr/>
        <p:txBody>
          <a:bodyPr/>
          <a:lstStyle/>
          <a:p>
            <a:pPr>
              <a:defRPr/>
            </a:pPr>
            <a:r>
              <a:rPr lang="en-US" dirty="0"/>
              <a:t>Copyright © 2014 Pearson Education, Inc. Publishing as Prentice Hall</a:t>
            </a:r>
          </a:p>
        </p:txBody>
      </p:sp>
      <p:sp>
        <p:nvSpPr>
          <p:cNvPr id="31747" name="Content Placeholder 2"/>
          <p:cNvSpPr>
            <a:spLocks noGrp="1"/>
          </p:cNvSpPr>
          <p:nvPr>
            <p:ph idx="1"/>
          </p:nvPr>
        </p:nvSpPr>
        <p:spPr>
          <a:xfrm>
            <a:off x="822325" y="1905000"/>
            <a:ext cx="7521575" cy="2971800"/>
          </a:xfrm>
        </p:spPr>
        <p:txBody>
          <a:bodyPr/>
          <a:lstStyle/>
          <a:p>
            <a:pPr marL="222250" indent="-222250">
              <a:buFont typeface="Arial" charset="0"/>
              <a:buChar char="•"/>
            </a:pPr>
            <a:r>
              <a:rPr lang="en-US" smtClean="0">
                <a:latin typeface="Arial" charset="0"/>
                <a:cs typeface="Arial" charset="0"/>
              </a:rPr>
              <a:t>Neither information systems nor business processes can be purchased off-the-shelf</a:t>
            </a:r>
          </a:p>
          <a:p>
            <a:pPr marL="222250" indent="-222250">
              <a:buFont typeface="Arial" charset="0"/>
              <a:buChar char="•"/>
            </a:pPr>
            <a:endParaRPr lang="en-US" smtClean="0">
              <a:latin typeface="Arial" charset="0"/>
              <a:cs typeface="Arial" charset="0"/>
            </a:endParaRPr>
          </a:p>
          <a:p>
            <a:pPr marL="222250" indent="-222250">
              <a:buFont typeface="Arial" charset="0"/>
              <a:buChar char="•"/>
            </a:pPr>
            <a:r>
              <a:rPr lang="en-US" smtClean="0">
                <a:latin typeface="Arial" charset="0"/>
                <a:cs typeface="Arial" charset="0"/>
              </a:rPr>
              <a:t>Procedures and employees that use that application are in-house.</a:t>
            </a:r>
          </a:p>
          <a:p>
            <a:pPr marL="222250" indent="-222250">
              <a:buFont typeface="Arial" charset="0"/>
              <a:buChar char="•"/>
            </a:pPr>
            <a:endParaRPr lang="en-US" smtClean="0">
              <a:latin typeface="Arial" charset="0"/>
              <a:cs typeface="Arial"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3" name="Picture 2"/>
          <p:cNvPicPr>
            <a:picLocks noChangeAspect="1" noChangeArrowheads="1"/>
          </p:cNvPicPr>
          <p:nvPr/>
        </p:nvPicPr>
        <p:blipFill>
          <a:blip r:embed="rId3" cstate="print"/>
          <a:srcRect/>
          <a:stretch>
            <a:fillRect/>
          </a:stretch>
        </p:blipFill>
        <p:spPr bwMode="auto">
          <a:xfrm>
            <a:off x="838200" y="1485900"/>
            <a:ext cx="7391400" cy="4381500"/>
          </a:xfrm>
          <a:prstGeom prst="rect">
            <a:avLst/>
          </a:prstGeom>
          <a:noFill/>
          <a:ln w="9525">
            <a:noFill/>
            <a:miter lim="800000"/>
            <a:headEnd/>
            <a:tailEnd/>
          </a:ln>
        </p:spPr>
      </p:pic>
      <p:sp>
        <p:nvSpPr>
          <p:cNvPr id="33794" name="Title 1"/>
          <p:cNvSpPr>
            <a:spLocks noGrp="1"/>
          </p:cNvSpPr>
          <p:nvPr>
            <p:ph type="title"/>
          </p:nvPr>
        </p:nvSpPr>
        <p:spPr>
          <a:xfrm>
            <a:off x="822325" y="365125"/>
            <a:ext cx="7521575" cy="930275"/>
          </a:xfrm>
        </p:spPr>
        <p:txBody>
          <a:bodyPr/>
          <a:lstStyle/>
          <a:p>
            <a:pPr marL="736600" indent="-736600"/>
            <a:r>
              <a:rPr lang="en-US" smtClean="0">
                <a:latin typeface="Arial" charset="0"/>
                <a:cs typeface="Arial" charset="0"/>
              </a:rPr>
              <a:t>Q5: How Is BPM Practiced in the Real World?</a:t>
            </a:r>
          </a:p>
        </p:txBody>
      </p:sp>
      <p:sp>
        <p:nvSpPr>
          <p:cNvPr id="4" name="Footer Placeholder 3"/>
          <p:cNvSpPr>
            <a:spLocks noGrp="1"/>
          </p:cNvSpPr>
          <p:nvPr>
            <p:ph type="ftr" sz="quarter" idx="10"/>
          </p:nvPr>
        </p:nvSpPr>
        <p:spPr/>
        <p:txBody>
          <a:bodyPr/>
          <a:lstStyle/>
          <a:p>
            <a:pPr>
              <a:defRPr/>
            </a:pPr>
            <a:r>
              <a:rPr lang="en-US" dirty="0"/>
              <a:t>Copyright © 2014 Pearson Education, Inc. Publishing as Prentice Hall</a:t>
            </a:r>
          </a:p>
        </p:txBody>
      </p:sp>
      <p:sp>
        <p:nvSpPr>
          <p:cNvPr id="33796" name="TextBox 2"/>
          <p:cNvSpPr txBox="1">
            <a:spLocks noChangeArrowheads="1"/>
          </p:cNvSpPr>
          <p:nvPr/>
        </p:nvSpPr>
        <p:spPr bwMode="auto">
          <a:xfrm>
            <a:off x="990600" y="4549775"/>
            <a:ext cx="4267200" cy="708025"/>
          </a:xfrm>
          <a:prstGeom prst="rect">
            <a:avLst/>
          </a:prstGeom>
          <a:noFill/>
          <a:ln w="9525">
            <a:noFill/>
            <a:miter lim="800000"/>
            <a:headEnd/>
            <a:tailEnd/>
          </a:ln>
        </p:spPr>
        <p:txBody>
          <a:bodyPr>
            <a:spAutoFit/>
          </a:bodyPr>
          <a:lstStyle/>
          <a:p>
            <a:r>
              <a:rPr lang="en-US" sz="2000" b="1"/>
              <a:t>Focus of Personnel Involved in BPM and Systems Development</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itle 1"/>
          <p:cNvSpPr>
            <a:spLocks noGrp="1"/>
          </p:cNvSpPr>
          <p:nvPr>
            <p:ph type="title"/>
          </p:nvPr>
        </p:nvSpPr>
        <p:spPr>
          <a:xfrm>
            <a:off x="822325" y="365125"/>
            <a:ext cx="7521575" cy="930275"/>
          </a:xfrm>
        </p:spPr>
        <p:txBody>
          <a:bodyPr/>
          <a:lstStyle/>
          <a:p>
            <a:r>
              <a:rPr lang="en-US" smtClean="0">
                <a:latin typeface="Arial" charset="0"/>
                <a:cs typeface="Arial" charset="0"/>
              </a:rPr>
              <a:t>Defining the Process Problem</a:t>
            </a:r>
          </a:p>
        </p:txBody>
      </p:sp>
      <p:sp>
        <p:nvSpPr>
          <p:cNvPr id="4" name="Footer Placeholder 3"/>
          <p:cNvSpPr>
            <a:spLocks noGrp="1"/>
          </p:cNvSpPr>
          <p:nvPr>
            <p:ph type="ftr" sz="quarter" idx="10"/>
          </p:nvPr>
        </p:nvSpPr>
        <p:spPr/>
        <p:txBody>
          <a:bodyPr/>
          <a:lstStyle/>
          <a:p>
            <a:pPr>
              <a:defRPr/>
            </a:pPr>
            <a:r>
              <a:rPr lang="en-US" dirty="0"/>
              <a:t>Copyright © 2014 Pearson Education, Inc. Publishing as Prentice Hall</a:t>
            </a:r>
          </a:p>
        </p:txBody>
      </p:sp>
      <p:sp>
        <p:nvSpPr>
          <p:cNvPr id="3" name="Content Placeholder 2"/>
          <p:cNvSpPr>
            <a:spLocks noGrp="1"/>
          </p:cNvSpPr>
          <p:nvPr>
            <p:ph idx="1"/>
          </p:nvPr>
        </p:nvSpPr>
        <p:spPr>
          <a:xfrm>
            <a:off x="822325" y="1752600"/>
            <a:ext cx="7521575" cy="3352800"/>
          </a:xfrm>
        </p:spPr>
        <p:txBody>
          <a:bodyPr/>
          <a:lstStyle/>
          <a:p>
            <a:pPr marL="401638" indent="-401638">
              <a:buFont typeface="+mj-lt"/>
              <a:buAutoNum type="arabicPeriod"/>
              <a:defRPr/>
            </a:pPr>
            <a:r>
              <a:rPr lang="en-US" dirty="0"/>
              <a:t>A</a:t>
            </a:r>
            <a:r>
              <a:rPr lang="en-US" dirty="0" smtClean="0"/>
              <a:t>ssess existing </a:t>
            </a:r>
            <a:r>
              <a:rPr lang="en-US" dirty="0"/>
              <a:t>processes by creating an as-is </a:t>
            </a:r>
            <a:r>
              <a:rPr lang="en-US" dirty="0" smtClean="0"/>
              <a:t>model.</a:t>
            </a:r>
          </a:p>
          <a:p>
            <a:pPr marL="401638" indent="-401638">
              <a:buFont typeface="+mj-lt"/>
              <a:buAutoNum type="arabicPeriod"/>
              <a:defRPr/>
            </a:pPr>
            <a:r>
              <a:rPr lang="en-US" dirty="0"/>
              <a:t>S</a:t>
            </a:r>
            <a:r>
              <a:rPr lang="en-US" dirty="0" smtClean="0"/>
              <a:t>pecify </a:t>
            </a:r>
            <a:r>
              <a:rPr lang="en-US" dirty="0"/>
              <a:t>alternatives for fixing the problem</a:t>
            </a:r>
            <a:r>
              <a:rPr lang="en-US" dirty="0" smtClean="0"/>
              <a:t>.</a:t>
            </a:r>
          </a:p>
          <a:p>
            <a:pPr marL="858838" indent="-457200">
              <a:buFont typeface="Arial" pitchFamily="34" charset="0"/>
              <a:buChar char="–"/>
              <a:tabLst>
                <a:tab pos="468313" algn="l"/>
              </a:tabLst>
              <a:defRPr/>
            </a:pPr>
            <a:r>
              <a:rPr lang="en-US" dirty="0" smtClean="0"/>
              <a:t>Adjust </a:t>
            </a:r>
            <a:r>
              <a:rPr lang="en-US" dirty="0"/>
              <a:t>role resources</a:t>
            </a:r>
          </a:p>
          <a:p>
            <a:pPr marL="858838" indent="-457200">
              <a:buFont typeface="Arial" pitchFamily="34" charset="0"/>
              <a:buChar char="–"/>
              <a:tabLst>
                <a:tab pos="468313" algn="l"/>
              </a:tabLst>
              <a:defRPr/>
            </a:pPr>
            <a:r>
              <a:rPr lang="en-US" dirty="0" smtClean="0"/>
              <a:t>Change </a:t>
            </a:r>
            <a:r>
              <a:rPr lang="en-US" dirty="0"/>
              <a:t>process </a:t>
            </a:r>
            <a:r>
              <a:rPr lang="en-US" dirty="0" smtClean="0"/>
              <a:t>structure</a:t>
            </a:r>
          </a:p>
          <a:p>
            <a:pPr marL="858838" indent="-457200">
              <a:buFont typeface="Arial" pitchFamily="34" charset="0"/>
              <a:buChar char="–"/>
              <a:defRPr/>
            </a:pPr>
            <a:r>
              <a:rPr lang="en-US" dirty="0" smtClean="0"/>
              <a:t>Do both</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itle 3"/>
          <p:cNvSpPr>
            <a:spLocks noGrp="1"/>
          </p:cNvSpPr>
          <p:nvPr>
            <p:ph type="title"/>
          </p:nvPr>
        </p:nvSpPr>
        <p:spPr/>
        <p:txBody>
          <a:bodyPr/>
          <a:lstStyle/>
          <a:p>
            <a:r>
              <a:rPr lang="en-US" smtClean="0">
                <a:latin typeface="Arial" charset="0"/>
                <a:cs typeface="Arial" charset="0"/>
              </a:rPr>
              <a:t>Real-world BPM Issues</a:t>
            </a:r>
          </a:p>
        </p:txBody>
      </p:sp>
      <p:sp>
        <p:nvSpPr>
          <p:cNvPr id="5" name="Footer Placeholder 4"/>
          <p:cNvSpPr>
            <a:spLocks noGrp="1"/>
          </p:cNvSpPr>
          <p:nvPr>
            <p:ph type="ftr" sz="quarter" idx="10"/>
          </p:nvPr>
        </p:nvSpPr>
        <p:spPr/>
        <p:txBody>
          <a:bodyPr/>
          <a:lstStyle/>
          <a:p>
            <a:pPr>
              <a:defRPr/>
            </a:pPr>
            <a:r>
              <a:rPr lang="en-US" dirty="0"/>
              <a:t>Copyright © 2014 Pearson Education, Inc. Publishing as Prentice Hall</a:t>
            </a:r>
          </a:p>
        </p:txBody>
      </p:sp>
      <p:pic>
        <p:nvPicPr>
          <p:cNvPr id="37891" name="Picture 2"/>
          <p:cNvPicPr>
            <a:picLocks noChangeAspect="1" noChangeArrowheads="1"/>
          </p:cNvPicPr>
          <p:nvPr/>
        </p:nvPicPr>
        <p:blipFill>
          <a:blip r:embed="rId3" cstate="print"/>
          <a:srcRect/>
          <a:stretch>
            <a:fillRect/>
          </a:stretch>
        </p:blipFill>
        <p:spPr bwMode="auto">
          <a:xfrm>
            <a:off x="838200" y="1581150"/>
            <a:ext cx="7391400" cy="39052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Title 1"/>
          <p:cNvSpPr>
            <a:spLocks noGrp="1"/>
          </p:cNvSpPr>
          <p:nvPr>
            <p:ph type="title"/>
          </p:nvPr>
        </p:nvSpPr>
        <p:spPr>
          <a:xfrm>
            <a:off x="822325" y="365125"/>
            <a:ext cx="7521575" cy="930275"/>
          </a:xfrm>
        </p:spPr>
        <p:txBody>
          <a:bodyPr/>
          <a:lstStyle/>
          <a:p>
            <a:r>
              <a:rPr lang="en-US" smtClean="0">
                <a:latin typeface="Arial" charset="0"/>
                <a:cs typeface="Arial" charset="0"/>
              </a:rPr>
              <a:t>Study Questions</a:t>
            </a:r>
          </a:p>
        </p:txBody>
      </p:sp>
      <p:sp>
        <p:nvSpPr>
          <p:cNvPr id="4" name="Footer Placeholder 3"/>
          <p:cNvSpPr>
            <a:spLocks noGrp="1"/>
          </p:cNvSpPr>
          <p:nvPr>
            <p:ph type="ftr" sz="quarter" idx="10"/>
          </p:nvPr>
        </p:nvSpPr>
        <p:spPr/>
        <p:txBody>
          <a:bodyPr/>
          <a:lstStyle/>
          <a:p>
            <a:pPr>
              <a:defRPr/>
            </a:pPr>
            <a:r>
              <a:rPr lang="en-US" dirty="0"/>
              <a:t>Copyright © 2014 Pearson Education, Inc. Publishing as Prentice Hall</a:t>
            </a:r>
          </a:p>
        </p:txBody>
      </p:sp>
      <p:sp>
        <p:nvSpPr>
          <p:cNvPr id="8195" name="Content Placeholder 2"/>
          <p:cNvSpPr>
            <a:spLocks noGrp="1"/>
          </p:cNvSpPr>
          <p:nvPr>
            <p:ph idx="1"/>
          </p:nvPr>
        </p:nvSpPr>
        <p:spPr>
          <a:xfrm>
            <a:off x="822325" y="1524000"/>
            <a:ext cx="7521575" cy="3810000"/>
          </a:xfrm>
        </p:spPr>
        <p:txBody>
          <a:bodyPr/>
          <a:lstStyle/>
          <a:p>
            <a:pPr marL="573088" indent="-573088">
              <a:buFont typeface="Arial" charset="0"/>
              <a:buNone/>
            </a:pPr>
            <a:r>
              <a:rPr lang="en-US" sz="2400" smtClean="0">
                <a:latin typeface="Arial" charset="0"/>
                <a:cs typeface="Arial" charset="0"/>
              </a:rPr>
              <a:t>Q1: Why do organizations need to manage business processes?</a:t>
            </a:r>
          </a:p>
          <a:p>
            <a:pPr marL="573088" indent="-573088">
              <a:buFont typeface="Arial" charset="0"/>
              <a:buNone/>
            </a:pPr>
            <a:r>
              <a:rPr lang="en-US" sz="2400" smtClean="0">
                <a:latin typeface="Arial" charset="0"/>
                <a:cs typeface="Arial" charset="0"/>
              </a:rPr>
              <a:t>Q2: What are the stages of business process management (BPM)?</a:t>
            </a:r>
          </a:p>
          <a:p>
            <a:pPr marL="573088" indent="-573088">
              <a:buFont typeface="Arial" charset="0"/>
              <a:buNone/>
            </a:pPr>
            <a:r>
              <a:rPr lang="en-US" sz="2400" smtClean="0">
                <a:latin typeface="Arial" charset="0"/>
                <a:cs typeface="Arial" charset="0"/>
              </a:rPr>
              <a:t>Q3: How do business processes and information systems relate?</a:t>
            </a:r>
          </a:p>
          <a:p>
            <a:pPr marL="573088" indent="-573088">
              <a:buFont typeface="Arial" charset="0"/>
              <a:buNone/>
            </a:pPr>
            <a:r>
              <a:rPr lang="en-US" sz="2400" smtClean="0">
                <a:latin typeface="Arial" charset="0"/>
                <a:cs typeface="Arial" charset="0"/>
              </a:rPr>
              <a:t>Q4: Which comes first, business processes or information systems?</a:t>
            </a:r>
          </a:p>
          <a:p>
            <a:pPr marL="573088" indent="-573088">
              <a:buFont typeface="Arial" charset="0"/>
              <a:buNone/>
            </a:pPr>
            <a:r>
              <a:rPr lang="en-US" sz="2400" smtClean="0">
                <a:latin typeface="Arial" charset="0"/>
                <a:cs typeface="Arial" charset="0"/>
              </a:rPr>
              <a:t>Q5: How is BPM practiced in the real world?</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itle 1"/>
          <p:cNvSpPr>
            <a:spLocks noGrp="1"/>
          </p:cNvSpPr>
          <p:nvPr>
            <p:ph type="title"/>
          </p:nvPr>
        </p:nvSpPr>
        <p:spPr>
          <a:xfrm>
            <a:off x="822325" y="365125"/>
            <a:ext cx="7521575" cy="930275"/>
          </a:xfrm>
        </p:spPr>
        <p:txBody>
          <a:bodyPr/>
          <a:lstStyle/>
          <a:p>
            <a:r>
              <a:rPr lang="en-US" smtClean="0">
                <a:latin typeface="Arial" charset="0"/>
                <a:cs typeface="Arial" charset="0"/>
              </a:rPr>
              <a:t>Active Review</a:t>
            </a:r>
          </a:p>
        </p:txBody>
      </p:sp>
      <p:sp>
        <p:nvSpPr>
          <p:cNvPr id="4" name="Footer Placeholder 3"/>
          <p:cNvSpPr>
            <a:spLocks noGrp="1"/>
          </p:cNvSpPr>
          <p:nvPr>
            <p:ph type="ftr" sz="quarter" idx="10"/>
          </p:nvPr>
        </p:nvSpPr>
        <p:spPr/>
        <p:txBody>
          <a:bodyPr/>
          <a:lstStyle/>
          <a:p>
            <a:pPr>
              <a:defRPr/>
            </a:pPr>
            <a:r>
              <a:rPr lang="en-US" dirty="0"/>
              <a:t>Copyright © 2014 Pearson Education, Inc. Publishing as Prentice Hall</a:t>
            </a:r>
          </a:p>
        </p:txBody>
      </p:sp>
      <p:sp>
        <p:nvSpPr>
          <p:cNvPr id="39939" name="Content Placeholder 2"/>
          <p:cNvSpPr>
            <a:spLocks noGrp="1"/>
          </p:cNvSpPr>
          <p:nvPr>
            <p:ph idx="1"/>
          </p:nvPr>
        </p:nvSpPr>
        <p:spPr>
          <a:xfrm>
            <a:off x="822325" y="1524000"/>
            <a:ext cx="7521575" cy="3810000"/>
          </a:xfrm>
        </p:spPr>
        <p:txBody>
          <a:bodyPr/>
          <a:lstStyle/>
          <a:p>
            <a:pPr marL="573088" indent="-573088">
              <a:buFont typeface="Arial" charset="0"/>
              <a:buNone/>
            </a:pPr>
            <a:r>
              <a:rPr lang="en-US" sz="2400" smtClean="0">
                <a:latin typeface="Arial" charset="0"/>
                <a:cs typeface="Arial" charset="0"/>
              </a:rPr>
              <a:t>Q1: Why do organizations need to manage business processes?</a:t>
            </a:r>
          </a:p>
          <a:p>
            <a:pPr marL="573088" indent="-573088">
              <a:buFont typeface="Arial" charset="0"/>
              <a:buNone/>
            </a:pPr>
            <a:r>
              <a:rPr lang="en-US" sz="2400" smtClean="0">
                <a:latin typeface="Arial" charset="0"/>
                <a:cs typeface="Arial" charset="0"/>
              </a:rPr>
              <a:t>Q2: What are the stages of business process management (BPM)?</a:t>
            </a:r>
          </a:p>
          <a:p>
            <a:pPr marL="573088" indent="-573088">
              <a:buFont typeface="Arial" charset="0"/>
              <a:buNone/>
            </a:pPr>
            <a:r>
              <a:rPr lang="en-US" sz="2400" smtClean="0">
                <a:latin typeface="Arial" charset="0"/>
                <a:cs typeface="Arial" charset="0"/>
              </a:rPr>
              <a:t>Q3: How do business processes and information systems relate?</a:t>
            </a:r>
          </a:p>
          <a:p>
            <a:pPr marL="573088" indent="-573088">
              <a:buFont typeface="Arial" charset="0"/>
              <a:buNone/>
            </a:pPr>
            <a:r>
              <a:rPr lang="en-US" sz="2400" smtClean="0">
                <a:latin typeface="Arial" charset="0"/>
                <a:cs typeface="Arial" charset="0"/>
              </a:rPr>
              <a:t>Q4: Which comes first, business processes or information systems?</a:t>
            </a:r>
          </a:p>
          <a:p>
            <a:pPr marL="573088" indent="-573088">
              <a:buFont typeface="Arial" charset="0"/>
              <a:buNone/>
            </a:pPr>
            <a:r>
              <a:rPr lang="en-US" sz="2400" smtClean="0">
                <a:latin typeface="Arial" charset="0"/>
                <a:cs typeface="Arial" charset="0"/>
              </a:rPr>
              <a:t>Q5: How is BPM practiced in the real world?</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7106" name="Picture 4" descr="disclaimer"/>
          <p:cNvPicPr>
            <a:picLocks noChangeAspect="1" noChangeArrowheads="1"/>
          </p:cNvPicPr>
          <p:nvPr/>
        </p:nvPicPr>
        <p:blipFill>
          <a:blip r:embed="rId2" cstate="print"/>
          <a:srcRect/>
          <a:stretch>
            <a:fillRect/>
          </a:stretch>
        </p:blipFill>
        <p:spPr bwMode="auto">
          <a:xfrm>
            <a:off x="762000" y="1447800"/>
            <a:ext cx="7467600" cy="2265363"/>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Title 1"/>
          <p:cNvSpPr>
            <a:spLocks noGrp="1"/>
          </p:cNvSpPr>
          <p:nvPr>
            <p:ph type="title"/>
          </p:nvPr>
        </p:nvSpPr>
        <p:spPr>
          <a:xfrm>
            <a:off x="822325" y="365125"/>
            <a:ext cx="7521575" cy="930275"/>
          </a:xfrm>
        </p:spPr>
        <p:txBody>
          <a:bodyPr/>
          <a:lstStyle/>
          <a:p>
            <a:r>
              <a:rPr lang="en-US" smtClean="0">
                <a:latin typeface="Arial" charset="0"/>
                <a:cs typeface="Arial" charset="0"/>
              </a:rPr>
              <a:t>A Sample Ordering Business Process</a:t>
            </a:r>
          </a:p>
        </p:txBody>
      </p:sp>
      <p:sp>
        <p:nvSpPr>
          <p:cNvPr id="3" name="Footer Placeholder 2"/>
          <p:cNvSpPr>
            <a:spLocks noGrp="1"/>
          </p:cNvSpPr>
          <p:nvPr>
            <p:ph type="ftr" sz="quarter" idx="10"/>
          </p:nvPr>
        </p:nvSpPr>
        <p:spPr/>
        <p:txBody>
          <a:bodyPr/>
          <a:lstStyle/>
          <a:p>
            <a:pPr>
              <a:defRPr/>
            </a:pPr>
            <a:r>
              <a:rPr lang="en-US" dirty="0"/>
              <a:t>Copyright © 2014 Pearson Education, Inc. Publishing as Prentice Hall</a:t>
            </a:r>
          </a:p>
        </p:txBody>
      </p:sp>
      <p:sp>
        <p:nvSpPr>
          <p:cNvPr id="9219" name="Content Placeholder 3"/>
          <p:cNvSpPr>
            <a:spLocks noGrp="1"/>
          </p:cNvSpPr>
          <p:nvPr>
            <p:ph idx="1"/>
          </p:nvPr>
        </p:nvSpPr>
        <p:spPr>
          <a:xfrm>
            <a:off x="822325" y="1524000"/>
            <a:ext cx="7521575" cy="3429000"/>
          </a:xfrm>
        </p:spPr>
        <p:txBody>
          <a:bodyPr/>
          <a:lstStyle/>
          <a:p>
            <a:pPr marL="223838" indent="-223838">
              <a:buFont typeface="Arial" charset="0"/>
              <a:buChar char="•"/>
            </a:pPr>
            <a:r>
              <a:rPr lang="en-US" dirty="0" smtClean="0">
                <a:latin typeface="Arial" charset="0"/>
                <a:cs typeface="Arial" charset="0"/>
              </a:rPr>
              <a:t>You work in sales selling equipment and supplies to the hotel industry.</a:t>
            </a:r>
          </a:p>
          <a:p>
            <a:pPr marL="223838" indent="-223838">
              <a:buFont typeface="Arial" charset="0"/>
              <a:buChar char="•"/>
            </a:pPr>
            <a:r>
              <a:rPr lang="en-US" dirty="0" smtClean="0">
                <a:latin typeface="Arial" charset="0"/>
                <a:cs typeface="Arial" charset="0"/>
              </a:rPr>
              <a:t>Products include hotel furniture, cleaning equipment, and supplies (towels, linens, and staff uniforms). </a:t>
            </a:r>
          </a:p>
          <a:p>
            <a:pPr marL="223838" indent="-223838">
              <a:buFont typeface="Arial" charset="0"/>
              <a:buChar char="•"/>
            </a:pPr>
            <a:r>
              <a:rPr lang="en-US" dirty="0" smtClean="0">
                <a:latin typeface="Arial" charset="0"/>
                <a:cs typeface="Arial" charset="0"/>
              </a:rPr>
              <a:t>You are the customer’s representative.</a:t>
            </a:r>
          </a:p>
          <a:p>
            <a:pPr marL="223838" indent="-223838">
              <a:buFont typeface="Arial" charset="0"/>
              <a:buChar char="•"/>
            </a:pPr>
            <a:r>
              <a:rPr lang="en-US" dirty="0" smtClean="0">
                <a:latin typeface="Arial" charset="0"/>
                <a:cs typeface="Arial" charset="0"/>
              </a:rPr>
              <a:t>Processing an order involves five steps.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Title 1"/>
          <p:cNvSpPr>
            <a:spLocks noGrp="1"/>
          </p:cNvSpPr>
          <p:nvPr>
            <p:ph type="title"/>
          </p:nvPr>
        </p:nvSpPr>
        <p:spPr>
          <a:xfrm>
            <a:off x="822325" y="365125"/>
            <a:ext cx="7521575" cy="930275"/>
          </a:xfrm>
        </p:spPr>
        <p:txBody>
          <a:bodyPr/>
          <a:lstStyle/>
          <a:p>
            <a:pPr marL="744538" indent="-744538"/>
            <a:r>
              <a:rPr lang="en-US" smtClean="0">
                <a:latin typeface="Arial" charset="0"/>
                <a:cs typeface="Arial" charset="0"/>
              </a:rPr>
              <a:t>Q1: Why Do Organizations Need to</a:t>
            </a:r>
            <a:br>
              <a:rPr lang="en-US" smtClean="0">
                <a:latin typeface="Arial" charset="0"/>
                <a:cs typeface="Arial" charset="0"/>
              </a:rPr>
            </a:br>
            <a:r>
              <a:rPr lang="en-US" smtClean="0">
                <a:latin typeface="Arial" charset="0"/>
                <a:cs typeface="Arial" charset="0"/>
              </a:rPr>
              <a:t>Manage Business Processes?</a:t>
            </a:r>
          </a:p>
        </p:txBody>
      </p:sp>
      <p:sp>
        <p:nvSpPr>
          <p:cNvPr id="4" name="Footer Placeholder 3"/>
          <p:cNvSpPr>
            <a:spLocks noGrp="1"/>
          </p:cNvSpPr>
          <p:nvPr>
            <p:ph type="ftr" sz="quarter" idx="10"/>
          </p:nvPr>
        </p:nvSpPr>
        <p:spPr/>
        <p:txBody>
          <a:bodyPr/>
          <a:lstStyle/>
          <a:p>
            <a:pPr>
              <a:defRPr/>
            </a:pPr>
            <a:r>
              <a:rPr lang="en-US" dirty="0"/>
              <a:t>Copyright © 2014 Pearson Education, Inc. Publishing as Prentice Hall</a:t>
            </a:r>
          </a:p>
        </p:txBody>
      </p:sp>
      <p:pic>
        <p:nvPicPr>
          <p:cNvPr id="11267" name="Picture 2"/>
          <p:cNvPicPr>
            <a:picLocks noChangeAspect="1" noChangeArrowheads="1"/>
          </p:cNvPicPr>
          <p:nvPr/>
        </p:nvPicPr>
        <p:blipFill>
          <a:blip r:embed="rId3" cstate="print"/>
          <a:srcRect/>
          <a:stretch>
            <a:fillRect/>
          </a:stretch>
        </p:blipFill>
        <p:spPr bwMode="auto">
          <a:xfrm>
            <a:off x="914400" y="1524000"/>
            <a:ext cx="7391400" cy="40147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Title 1"/>
          <p:cNvSpPr>
            <a:spLocks noGrp="1"/>
          </p:cNvSpPr>
          <p:nvPr>
            <p:ph type="title"/>
          </p:nvPr>
        </p:nvSpPr>
        <p:spPr>
          <a:xfrm>
            <a:off x="822325" y="365125"/>
            <a:ext cx="7521575" cy="930275"/>
          </a:xfrm>
        </p:spPr>
        <p:txBody>
          <a:bodyPr/>
          <a:lstStyle/>
          <a:p>
            <a:r>
              <a:rPr lang="en-US" smtClean="0">
                <a:latin typeface="Arial" charset="0"/>
                <a:cs typeface="Arial" charset="0"/>
              </a:rPr>
              <a:t>Why Does This Process Need Management?</a:t>
            </a:r>
          </a:p>
        </p:txBody>
      </p:sp>
      <p:sp>
        <p:nvSpPr>
          <p:cNvPr id="4" name="Footer Placeholder 3"/>
          <p:cNvSpPr>
            <a:spLocks noGrp="1"/>
          </p:cNvSpPr>
          <p:nvPr>
            <p:ph type="ftr" sz="quarter" idx="10"/>
          </p:nvPr>
        </p:nvSpPr>
        <p:spPr/>
        <p:txBody>
          <a:bodyPr/>
          <a:lstStyle/>
          <a:p>
            <a:pPr>
              <a:defRPr/>
            </a:pPr>
            <a:r>
              <a:rPr lang="en-US" dirty="0"/>
              <a:t>Copyright © 2014 Pearson Education, Inc. Publishing as Prentice Hall</a:t>
            </a:r>
          </a:p>
        </p:txBody>
      </p:sp>
      <p:sp>
        <p:nvSpPr>
          <p:cNvPr id="13315" name="Content Placeholder 2"/>
          <p:cNvSpPr>
            <a:spLocks noGrp="1"/>
          </p:cNvSpPr>
          <p:nvPr>
            <p:ph idx="1"/>
          </p:nvPr>
        </p:nvSpPr>
        <p:spPr>
          <a:xfrm>
            <a:off x="822325" y="1676400"/>
            <a:ext cx="7521575" cy="3429000"/>
          </a:xfrm>
        </p:spPr>
        <p:txBody>
          <a:bodyPr/>
          <a:lstStyle/>
          <a:p>
            <a:pPr>
              <a:buFont typeface="Arial" charset="0"/>
              <a:buChar char="•"/>
            </a:pPr>
            <a:r>
              <a:rPr lang="en-US" smtClean="0">
                <a:latin typeface="Arial" charset="0"/>
                <a:cs typeface="Arial" charset="0"/>
              </a:rPr>
              <a:t>Processes are dynamic and often need to be changed</a:t>
            </a:r>
          </a:p>
          <a:p>
            <a:pPr marL="1019175" lvl="1" indent="-457200">
              <a:buFont typeface="Arial" charset="0"/>
              <a:buChar char="•"/>
            </a:pPr>
            <a:r>
              <a:rPr lang="en-US" smtClean="0">
                <a:latin typeface="Arial" charset="0"/>
                <a:cs typeface="Arial" charset="0"/>
              </a:rPr>
              <a:t>Improve process quality</a:t>
            </a:r>
          </a:p>
          <a:p>
            <a:pPr marL="1019175" lvl="1" indent="-457200">
              <a:buFont typeface="Arial" charset="0"/>
              <a:buChar char="•"/>
            </a:pPr>
            <a:r>
              <a:rPr lang="en-US" smtClean="0">
                <a:latin typeface="Arial" charset="0"/>
                <a:cs typeface="Arial" charset="0"/>
              </a:rPr>
              <a:t>Change in technology</a:t>
            </a:r>
          </a:p>
          <a:p>
            <a:pPr marL="1019175" lvl="1" indent="-457200">
              <a:buFont typeface="Arial" charset="0"/>
              <a:buChar char="•"/>
            </a:pPr>
            <a:r>
              <a:rPr lang="en-US" smtClean="0">
                <a:latin typeface="Arial" charset="0"/>
                <a:cs typeface="Arial" charset="0"/>
              </a:rPr>
              <a:t>Change in business fundamentals</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1"/>
          <p:cNvSpPr>
            <a:spLocks noGrp="1"/>
          </p:cNvSpPr>
          <p:nvPr>
            <p:ph type="title"/>
          </p:nvPr>
        </p:nvSpPr>
        <p:spPr>
          <a:xfrm>
            <a:off x="822325" y="365125"/>
            <a:ext cx="7521575" cy="930275"/>
          </a:xfrm>
        </p:spPr>
        <p:txBody>
          <a:bodyPr/>
          <a:lstStyle/>
          <a:p>
            <a:r>
              <a:rPr lang="en-US" smtClean="0">
                <a:latin typeface="Arial" charset="0"/>
                <a:cs typeface="Arial" charset="0"/>
              </a:rPr>
              <a:t>Examples of Change in Business Fundamentals</a:t>
            </a:r>
          </a:p>
        </p:txBody>
      </p:sp>
      <p:sp>
        <p:nvSpPr>
          <p:cNvPr id="4" name="Footer Placeholder 3"/>
          <p:cNvSpPr>
            <a:spLocks noGrp="1"/>
          </p:cNvSpPr>
          <p:nvPr>
            <p:ph type="ftr" sz="quarter" idx="10"/>
          </p:nvPr>
        </p:nvSpPr>
        <p:spPr/>
        <p:txBody>
          <a:bodyPr/>
          <a:lstStyle/>
          <a:p>
            <a:pPr>
              <a:defRPr/>
            </a:pPr>
            <a:r>
              <a:rPr lang="en-US" dirty="0"/>
              <a:t>Copyright © 2014 Pearson Education, Inc. Publishing as Prentice Hall</a:t>
            </a:r>
          </a:p>
        </p:txBody>
      </p:sp>
      <p:sp>
        <p:nvSpPr>
          <p:cNvPr id="3" name="Content Placeholder 2"/>
          <p:cNvSpPr>
            <a:spLocks noGrp="1"/>
          </p:cNvSpPr>
          <p:nvPr>
            <p:ph idx="1"/>
          </p:nvPr>
        </p:nvSpPr>
        <p:spPr/>
        <p:txBody>
          <a:bodyPr/>
          <a:lstStyle/>
          <a:p>
            <a:pPr marL="228600" indent="-228600">
              <a:defRPr/>
            </a:pPr>
            <a:r>
              <a:rPr lang="en-US" sz="2400" dirty="0"/>
              <a:t>Market (e.g., new customer category, change in customer characteristics)</a:t>
            </a:r>
          </a:p>
          <a:p>
            <a:pPr>
              <a:defRPr/>
            </a:pPr>
            <a:r>
              <a:rPr lang="en-US" sz="2400" dirty="0" smtClean="0"/>
              <a:t>Product </a:t>
            </a:r>
            <a:r>
              <a:rPr lang="en-US" sz="2400" dirty="0"/>
              <a:t>lines</a:t>
            </a:r>
          </a:p>
          <a:p>
            <a:pPr>
              <a:defRPr/>
            </a:pPr>
            <a:r>
              <a:rPr lang="en-US" sz="2400" dirty="0" smtClean="0"/>
              <a:t>Supply </a:t>
            </a:r>
            <a:r>
              <a:rPr lang="en-US" sz="2400" dirty="0"/>
              <a:t>chain</a:t>
            </a:r>
          </a:p>
          <a:p>
            <a:pPr>
              <a:defRPr/>
            </a:pPr>
            <a:r>
              <a:rPr lang="en-US" sz="2400" dirty="0" smtClean="0"/>
              <a:t>Company </a:t>
            </a:r>
            <a:r>
              <a:rPr lang="en-US" sz="2400" dirty="0"/>
              <a:t>policy</a:t>
            </a:r>
          </a:p>
          <a:p>
            <a:pPr>
              <a:defRPr/>
            </a:pPr>
            <a:r>
              <a:rPr lang="en-US" sz="2400" dirty="0" smtClean="0"/>
              <a:t>Company </a:t>
            </a:r>
            <a:r>
              <a:rPr lang="en-US" sz="2400" dirty="0"/>
              <a:t>organization (e.g., merger, acquisition)</a:t>
            </a:r>
          </a:p>
          <a:p>
            <a:pPr>
              <a:defRPr/>
            </a:pPr>
            <a:r>
              <a:rPr lang="en-US" sz="2400" dirty="0" smtClean="0"/>
              <a:t>Internationalization</a:t>
            </a:r>
            <a:endParaRPr lang="en-US" sz="2400" dirty="0"/>
          </a:p>
          <a:p>
            <a:pPr>
              <a:defRPr/>
            </a:pPr>
            <a:r>
              <a:rPr lang="en-US" sz="2400" dirty="0" smtClean="0"/>
              <a:t>Business </a:t>
            </a:r>
            <a:r>
              <a:rPr lang="en-US" sz="2400" dirty="0"/>
              <a:t>environment</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5" name="Picture 2"/>
          <p:cNvPicPr>
            <a:picLocks noChangeAspect="1" noChangeArrowheads="1"/>
          </p:cNvPicPr>
          <p:nvPr/>
        </p:nvPicPr>
        <p:blipFill>
          <a:blip r:embed="rId3" cstate="print"/>
          <a:srcRect/>
          <a:stretch>
            <a:fillRect/>
          </a:stretch>
        </p:blipFill>
        <p:spPr bwMode="auto">
          <a:xfrm>
            <a:off x="849313" y="1517650"/>
            <a:ext cx="7456487" cy="4121150"/>
          </a:xfrm>
          <a:prstGeom prst="rect">
            <a:avLst/>
          </a:prstGeom>
          <a:noFill/>
          <a:ln w="9525">
            <a:noFill/>
            <a:miter lim="800000"/>
            <a:headEnd/>
            <a:tailEnd/>
          </a:ln>
        </p:spPr>
      </p:pic>
      <p:sp>
        <p:nvSpPr>
          <p:cNvPr id="16386" name="Title 1"/>
          <p:cNvSpPr>
            <a:spLocks noGrp="1"/>
          </p:cNvSpPr>
          <p:nvPr>
            <p:ph type="title"/>
          </p:nvPr>
        </p:nvSpPr>
        <p:spPr>
          <a:xfrm>
            <a:off x="822325" y="365125"/>
            <a:ext cx="7521575" cy="930275"/>
          </a:xfrm>
        </p:spPr>
        <p:txBody>
          <a:bodyPr/>
          <a:lstStyle/>
          <a:p>
            <a:pPr marL="809625" indent="-809625"/>
            <a:r>
              <a:rPr lang="en-US" smtClean="0">
                <a:latin typeface="Arial" charset="0"/>
                <a:cs typeface="Arial" charset="0"/>
              </a:rPr>
              <a:t>Q2: What Are the Stages of Business</a:t>
            </a:r>
            <a:br>
              <a:rPr lang="en-US" smtClean="0">
                <a:latin typeface="Arial" charset="0"/>
                <a:cs typeface="Arial" charset="0"/>
              </a:rPr>
            </a:br>
            <a:r>
              <a:rPr lang="en-US" smtClean="0">
                <a:latin typeface="Arial" charset="0"/>
                <a:cs typeface="Arial" charset="0"/>
              </a:rPr>
              <a:t>Process Management (BPM)?</a:t>
            </a:r>
          </a:p>
        </p:txBody>
      </p:sp>
      <p:sp>
        <p:nvSpPr>
          <p:cNvPr id="5" name="Footer Placeholder 4"/>
          <p:cNvSpPr>
            <a:spLocks noGrp="1"/>
          </p:cNvSpPr>
          <p:nvPr>
            <p:ph type="ftr" sz="quarter" idx="10"/>
          </p:nvPr>
        </p:nvSpPr>
        <p:spPr/>
        <p:txBody>
          <a:bodyPr/>
          <a:lstStyle/>
          <a:p>
            <a:pPr>
              <a:defRPr/>
            </a:pPr>
            <a:r>
              <a:rPr lang="en-US" dirty="0"/>
              <a:t>Copyright © 2014 Pearson Education, Inc. Publishing as Prentice Hall</a:t>
            </a:r>
          </a:p>
        </p:txBody>
      </p:sp>
      <p:sp>
        <p:nvSpPr>
          <p:cNvPr id="16388" name="TextBox 3"/>
          <p:cNvSpPr txBox="1">
            <a:spLocks noChangeArrowheads="1"/>
          </p:cNvSpPr>
          <p:nvPr/>
        </p:nvSpPr>
        <p:spPr bwMode="auto">
          <a:xfrm>
            <a:off x="3962400" y="3343275"/>
            <a:ext cx="1447800" cy="923925"/>
          </a:xfrm>
          <a:prstGeom prst="rect">
            <a:avLst/>
          </a:prstGeom>
          <a:noFill/>
          <a:ln w="9525">
            <a:noFill/>
            <a:miter lim="800000"/>
            <a:headEnd/>
            <a:tailEnd/>
          </a:ln>
        </p:spPr>
        <p:txBody>
          <a:bodyPr>
            <a:spAutoFit/>
          </a:bodyPr>
          <a:lstStyle/>
          <a:p>
            <a:pPr algn="ctr"/>
            <a:r>
              <a:rPr lang="en-US" b="1"/>
              <a:t>Stages in the BPM Cycle</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p:nvPr>
        </p:nvSpPr>
        <p:spPr>
          <a:xfrm>
            <a:off x="822325" y="365125"/>
            <a:ext cx="7521575" cy="930275"/>
          </a:xfrm>
        </p:spPr>
        <p:txBody>
          <a:bodyPr/>
          <a:lstStyle/>
          <a:p>
            <a:r>
              <a:rPr lang="en-US" smtClean="0">
                <a:latin typeface="Arial" charset="0"/>
                <a:cs typeface="Arial" charset="0"/>
              </a:rPr>
              <a:t>Scope of Business Process Management</a:t>
            </a:r>
          </a:p>
        </p:txBody>
      </p:sp>
      <p:sp>
        <p:nvSpPr>
          <p:cNvPr id="4" name="Footer Placeholder 3"/>
          <p:cNvSpPr>
            <a:spLocks noGrp="1"/>
          </p:cNvSpPr>
          <p:nvPr>
            <p:ph type="ftr" sz="quarter" idx="10"/>
          </p:nvPr>
        </p:nvSpPr>
        <p:spPr/>
        <p:txBody>
          <a:bodyPr/>
          <a:lstStyle/>
          <a:p>
            <a:pPr>
              <a:defRPr/>
            </a:pPr>
            <a:r>
              <a:rPr lang="en-US" dirty="0"/>
              <a:t>Copyright © 2014 Pearson Education, Inc. Publishing as Prentice Hall</a:t>
            </a:r>
          </a:p>
        </p:txBody>
      </p:sp>
      <p:pic>
        <p:nvPicPr>
          <p:cNvPr id="18435" name="Picture 2"/>
          <p:cNvPicPr>
            <a:picLocks noChangeAspect="1" noChangeArrowheads="1"/>
          </p:cNvPicPr>
          <p:nvPr/>
        </p:nvPicPr>
        <p:blipFill>
          <a:blip r:embed="rId3" cstate="print"/>
          <a:srcRect/>
          <a:stretch>
            <a:fillRect/>
          </a:stretch>
        </p:blipFill>
        <p:spPr bwMode="auto">
          <a:xfrm>
            <a:off x="838200" y="1524000"/>
            <a:ext cx="7467600" cy="3886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1" name="Picture 2"/>
          <p:cNvPicPr>
            <a:picLocks noChangeAspect="1" noChangeArrowheads="1"/>
          </p:cNvPicPr>
          <p:nvPr/>
        </p:nvPicPr>
        <p:blipFill>
          <a:blip r:embed="rId3" cstate="print"/>
          <a:srcRect/>
          <a:stretch>
            <a:fillRect/>
          </a:stretch>
        </p:blipFill>
        <p:spPr bwMode="auto">
          <a:xfrm>
            <a:off x="804863" y="1447800"/>
            <a:ext cx="7532687" cy="4343400"/>
          </a:xfrm>
          <a:prstGeom prst="rect">
            <a:avLst/>
          </a:prstGeom>
          <a:noFill/>
          <a:ln w="9525">
            <a:noFill/>
            <a:miter lim="800000"/>
            <a:headEnd/>
            <a:tailEnd/>
          </a:ln>
        </p:spPr>
      </p:pic>
      <p:sp>
        <p:nvSpPr>
          <p:cNvPr id="20482" name="Title 1"/>
          <p:cNvSpPr>
            <a:spLocks noGrp="1"/>
          </p:cNvSpPr>
          <p:nvPr>
            <p:ph type="title"/>
          </p:nvPr>
        </p:nvSpPr>
        <p:spPr>
          <a:xfrm>
            <a:off x="822325" y="365125"/>
            <a:ext cx="7521575" cy="930275"/>
          </a:xfrm>
        </p:spPr>
        <p:txBody>
          <a:bodyPr/>
          <a:lstStyle/>
          <a:p>
            <a:pPr marL="738188" indent="-738188"/>
            <a:r>
              <a:rPr lang="en-US" smtClean="0">
                <a:latin typeface="Arial" charset="0"/>
                <a:cs typeface="Arial" charset="0"/>
              </a:rPr>
              <a:t>Q3: How Do Business Processes and</a:t>
            </a:r>
            <a:br>
              <a:rPr lang="en-US" smtClean="0">
                <a:latin typeface="Arial" charset="0"/>
                <a:cs typeface="Arial" charset="0"/>
              </a:rPr>
            </a:br>
            <a:r>
              <a:rPr lang="en-US" smtClean="0">
                <a:latin typeface="Arial" charset="0"/>
                <a:cs typeface="Arial" charset="0"/>
              </a:rPr>
              <a:t>Information Systems Relate?</a:t>
            </a:r>
          </a:p>
        </p:txBody>
      </p:sp>
      <p:sp>
        <p:nvSpPr>
          <p:cNvPr id="5" name="Footer Placeholder 4"/>
          <p:cNvSpPr>
            <a:spLocks noGrp="1"/>
          </p:cNvSpPr>
          <p:nvPr>
            <p:ph type="ftr" sz="quarter" idx="10"/>
          </p:nvPr>
        </p:nvSpPr>
        <p:spPr/>
        <p:txBody>
          <a:bodyPr/>
          <a:lstStyle/>
          <a:p>
            <a:pPr>
              <a:defRPr/>
            </a:pPr>
            <a:r>
              <a:rPr lang="en-US" dirty="0"/>
              <a:t>Copyright © 2014 Pearson Education, Inc. Publishing as Prentice Hall</a:t>
            </a:r>
          </a:p>
        </p:txBody>
      </p:sp>
      <p:sp>
        <p:nvSpPr>
          <p:cNvPr id="20484" name="TextBox 3"/>
          <p:cNvSpPr txBox="1">
            <a:spLocks noChangeArrowheads="1"/>
          </p:cNvSpPr>
          <p:nvPr/>
        </p:nvSpPr>
        <p:spPr bwMode="auto">
          <a:xfrm>
            <a:off x="990600" y="4572000"/>
            <a:ext cx="3554413" cy="400050"/>
          </a:xfrm>
          <a:prstGeom prst="rect">
            <a:avLst/>
          </a:prstGeom>
          <a:noFill/>
          <a:ln w="9525">
            <a:noFill/>
            <a:miter lim="800000"/>
            <a:headEnd/>
            <a:tailEnd/>
          </a:ln>
        </p:spPr>
        <p:txBody>
          <a:bodyPr>
            <a:spAutoFit/>
          </a:bodyPr>
          <a:lstStyle/>
          <a:p>
            <a:r>
              <a:rPr lang="en-US" sz="2000" b="1"/>
              <a:t>GearUp Ordering Process</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blackwhite">
  <a:themeElements>
    <a:clrScheme name="Custom 12">
      <a:dk1>
        <a:srgbClr val="00040C"/>
      </a:dk1>
      <a:lt1>
        <a:sysClr val="window" lastClr="FFFFFF"/>
      </a:lt1>
      <a:dk2>
        <a:srgbClr val="C8E8F4"/>
      </a:dk2>
      <a:lt2>
        <a:srgbClr val="F9EDA5"/>
      </a:lt2>
      <a:accent1>
        <a:srgbClr val="145064"/>
      </a:accent1>
      <a:accent2>
        <a:srgbClr val="F9EDA5"/>
      </a:accent2>
      <a:accent3>
        <a:srgbClr val="F5E169"/>
      </a:accent3>
      <a:accent4>
        <a:srgbClr val="F5E169"/>
      </a:accent4>
      <a:accent5>
        <a:srgbClr val="F2F2F2"/>
      </a:accent5>
      <a:accent6>
        <a:srgbClr val="BEE5F2"/>
      </a:accent6>
      <a:hlink>
        <a:srgbClr val="002D88"/>
      </a:hlink>
      <a:folHlink>
        <a:srgbClr val="071C24"/>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EMIS4E</Template>
  <TotalTime>463</TotalTime>
  <Words>1397</Words>
  <Application>Microsoft Office PowerPoint</Application>
  <PresentationFormat>On-screen Show (4:3)</PresentationFormat>
  <Paragraphs>129</Paragraphs>
  <Slides>21</Slides>
  <Notes>13</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blackwhite</vt:lpstr>
      <vt:lpstr>Chapter Extension 17</vt:lpstr>
      <vt:lpstr>Study Questions</vt:lpstr>
      <vt:lpstr>A Sample Ordering Business Process</vt:lpstr>
      <vt:lpstr>Q1: Why Do Organizations Need to Manage Business Processes?</vt:lpstr>
      <vt:lpstr>Why Does This Process Need Management?</vt:lpstr>
      <vt:lpstr>Examples of Change in Business Fundamentals</vt:lpstr>
      <vt:lpstr>Q2: What Are the Stages of Business Process Management (BPM)?</vt:lpstr>
      <vt:lpstr>Scope of Business Process Management</vt:lpstr>
      <vt:lpstr>Q3: How Do Business Processes and Information Systems Relate?</vt:lpstr>
      <vt:lpstr>Many-to-many Relationship of Business Processes and Information Systems</vt:lpstr>
      <vt:lpstr>Q4: Which Comes First, Business Processes or Information Systems?</vt:lpstr>
      <vt:lpstr>Information System First</vt:lpstr>
      <vt:lpstr>Another Factor: Off-the-Shelf Software</vt:lpstr>
      <vt:lpstr>And the Answer Is . . .</vt:lpstr>
      <vt:lpstr>And the Answer Is . . .</vt:lpstr>
      <vt:lpstr>Not Possible to Buy Processes or Systems Off-the-Shelf</vt:lpstr>
      <vt:lpstr>Q5: How Is BPM Practiced in the Real World?</vt:lpstr>
      <vt:lpstr>Defining the Process Problem</vt:lpstr>
      <vt:lpstr>Real-world BPM Issues</vt:lpstr>
      <vt:lpstr>Active Review</vt:lpstr>
      <vt:lpstr>Slide 21</vt:lpstr>
    </vt:vector>
  </TitlesOfParts>
  <Company>Eastern Kentucky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Extension 17</dc:title>
  <dc:creator>Loy, Steve</dc:creator>
  <cp:lastModifiedBy>Kate Stephenson</cp:lastModifiedBy>
  <cp:revision>45</cp:revision>
  <dcterms:created xsi:type="dcterms:W3CDTF">2012-10-05T21:54:09Z</dcterms:created>
  <dcterms:modified xsi:type="dcterms:W3CDTF">2012-12-18T18:28:39Z</dcterms:modified>
</cp:coreProperties>
</file>