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0"/>
  </p:notesMasterIdLst>
  <p:sldIdLst>
    <p:sldId id="256" r:id="rId2"/>
    <p:sldId id="257" r:id="rId3"/>
    <p:sldId id="261" r:id="rId4"/>
    <p:sldId id="262" r:id="rId5"/>
    <p:sldId id="263" r:id="rId6"/>
    <p:sldId id="266" r:id="rId7"/>
    <p:sldId id="275" r:id="rId8"/>
    <p:sldId id="264" r:id="rId9"/>
    <p:sldId id="265" r:id="rId10"/>
    <p:sldId id="274" r:id="rId11"/>
    <p:sldId id="267" r:id="rId12"/>
    <p:sldId id="268" r:id="rId13"/>
    <p:sldId id="269" r:id="rId14"/>
    <p:sldId id="271" r:id="rId15"/>
    <p:sldId id="272" r:id="rId16"/>
    <p:sldId id="270" r:id="rId17"/>
    <p:sldId id="258" r:id="rId18"/>
    <p:sldId id="276"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961" autoAdjust="0"/>
    <p:restoredTop sz="76121" autoAdjust="0"/>
  </p:normalViewPr>
  <p:slideViewPr>
    <p:cSldViewPr>
      <p:cViewPr varScale="1">
        <p:scale>
          <a:sx n="77" d="100"/>
          <a:sy n="77" d="100"/>
        </p:scale>
        <p:origin x="-1362"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6E37AFF1-C974-4787-8AC7-2FB7EB55ADF4}" type="datetimeFigureOut">
              <a:rPr lang="en-US"/>
              <a:pPr>
                <a:defRPr/>
              </a:pPr>
              <a:t>12/18/2012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CB96204E-EF6F-435D-8482-18C03167CC8C}"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Slide Image Placeholder 1"/>
          <p:cNvSpPr>
            <a:spLocks noGrp="1" noRot="1" noChangeAspect="1"/>
          </p:cNvSpPr>
          <p:nvPr>
            <p:ph type="sldImg"/>
          </p:nvPr>
        </p:nvSpPr>
        <p:spPr bwMode="auto">
          <a:noFill/>
          <a:ln>
            <a:solidFill>
              <a:srgbClr val="000000"/>
            </a:solidFill>
            <a:miter lim="800000"/>
            <a:headEnd/>
            <a:tailEnd/>
          </a:ln>
        </p:spPr>
      </p:sp>
      <p:sp>
        <p:nvSpPr>
          <p:cNvPr id="12290"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t>Agile methods include </a:t>
            </a:r>
            <a:r>
              <a:rPr lang="en-US" b="1" i="1" smtClean="0"/>
              <a:t>rapid application development</a:t>
            </a:r>
            <a:r>
              <a:rPr lang="en-US" b="1" smtClean="0"/>
              <a:t>, </a:t>
            </a:r>
            <a:r>
              <a:rPr lang="en-US" b="1" i="1" smtClean="0"/>
              <a:t>unified process, extreme programming, scrum</a:t>
            </a:r>
            <a:r>
              <a:rPr lang="en-US" smtClean="0"/>
              <a:t>, and others.</a:t>
            </a:r>
          </a:p>
          <a:p>
            <a:pPr marL="171450" indent="-171450">
              <a:spcBef>
                <a:spcPct val="0"/>
              </a:spcBef>
              <a:buFontTx/>
              <a:buChar char="•"/>
            </a:pPr>
            <a:r>
              <a:rPr lang="en-US" b="1" smtClean="0"/>
              <a:t>Just-in-time design</a:t>
            </a:r>
            <a:r>
              <a:rPr lang="en-US" smtClean="0"/>
              <a:t> means the design is constantly changing, and existing designs may need to be revised, along with substantial revision to work product produced so far.</a:t>
            </a:r>
          </a:p>
          <a:p>
            <a:pPr marL="171450" indent="-171450">
              <a:spcBef>
                <a:spcPct val="0"/>
              </a:spcBef>
              <a:buFontTx/>
              <a:buChar char="•"/>
            </a:pPr>
            <a:r>
              <a:rPr lang="en-US" smtClean="0"/>
              <a:t>Agile development methodologies are generic and can be applied to creation of applications, information systems, and business processes.</a:t>
            </a:r>
          </a:p>
        </p:txBody>
      </p:sp>
      <p:sp>
        <p:nvSpPr>
          <p:cNvPr id="122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C87F5B6-DBAD-4F2B-B851-AD72384CD6A4}" type="slidenum">
              <a:rPr lang="en-US">
                <a:cs typeface="Arial" charset="0"/>
              </a:rPr>
              <a:pPr fontAlgn="base">
                <a:spcBef>
                  <a:spcPct val="0"/>
                </a:spcBef>
                <a:spcAft>
                  <a:spcPct val="0"/>
                </a:spcAft>
              </a:pPr>
              <a:t>4</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endParaRPr lang="en-US" smtClean="0"/>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774DE61-B3EA-40FB-BBAD-4289770538A8}" type="slidenum">
              <a:rPr lang="en-US">
                <a:cs typeface="Arial" charset="0"/>
              </a:rPr>
              <a:pPr fontAlgn="base">
                <a:spcBef>
                  <a:spcPct val="0"/>
                </a:spcBef>
                <a:spcAft>
                  <a:spcPct val="0"/>
                </a:spcAft>
              </a:pPr>
              <a:t>16</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dirty="0" smtClean="0"/>
              <a:t>In rugby, a scrum is a gathering of a team into a circle to restart play after a foul or other interruption. </a:t>
            </a:r>
          </a:p>
          <a:p>
            <a:pPr marL="171450" indent="-171450">
              <a:spcBef>
                <a:spcPct val="0"/>
              </a:spcBef>
              <a:buFontTx/>
              <a:buChar char="•"/>
            </a:pPr>
            <a:r>
              <a:rPr lang="en-US" dirty="0" smtClean="0"/>
              <a:t>Scrum is an agile development process that </a:t>
            </a:r>
            <a:r>
              <a:rPr lang="en-US" dirty="0" smtClean="0"/>
              <a:t>follows the </a:t>
            </a:r>
            <a:r>
              <a:rPr lang="en-US" dirty="0" smtClean="0"/>
              <a:t>principles shown in this figure.</a:t>
            </a:r>
          </a:p>
          <a:p>
            <a:pPr marL="171450" indent="-171450">
              <a:spcBef>
                <a:spcPct val="0"/>
              </a:spcBef>
              <a:buFontTx/>
              <a:buChar char="•"/>
            </a:pPr>
            <a:r>
              <a:rPr lang="en-US" dirty="0" smtClean="0"/>
              <a:t>Process is driven by a prioritized list of requirements created by users and business sponsors of new system. Work is divided into scrum work periods.</a:t>
            </a:r>
          </a:p>
        </p:txBody>
      </p:sp>
      <p:sp>
        <p:nvSpPr>
          <p:cNvPr id="143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30C3684-E3CA-4B06-822F-A9B3093C60FE}" type="slidenum">
              <a:rPr lang="en-US">
                <a:cs typeface="Arial" charset="0"/>
              </a:rPr>
              <a:pPr fontAlgn="base">
                <a:spcBef>
                  <a:spcPct val="0"/>
                </a:spcBef>
                <a:spcAft>
                  <a:spcPct val="0"/>
                </a:spcAft>
              </a:pPr>
              <a:t>5</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t>Scrum team members are programmers, systems analysts, business analysts, database designers, cloud-engineers, PQA testing personnel, and any other staff needed to build the work product. Scrum teams are small; five to nine team members.</a:t>
            </a:r>
          </a:p>
          <a:p>
            <a:pPr marL="171450" indent="-171450">
              <a:spcBef>
                <a:spcPct val="0"/>
              </a:spcBef>
              <a:buFontTx/>
              <a:buChar char="•"/>
            </a:pPr>
            <a:r>
              <a:rPr lang="en-US" smtClean="0"/>
              <a:t>It’s not clear scrum works well for exceedingly large projects, but no other development process works well, either.</a:t>
            </a:r>
          </a:p>
          <a:p>
            <a:pPr marL="171450" indent="-171450">
              <a:spcBef>
                <a:spcPct val="0"/>
              </a:spcBef>
              <a:buFontTx/>
              <a:buChar char="•"/>
            </a:pPr>
            <a:r>
              <a:rPr lang="en-US" smtClean="0"/>
              <a:t>Given a requirement, the team meets to create tasks to be accomplished to meet that requirement. In Figure CE16-3, this work is done in </a:t>
            </a:r>
            <a:r>
              <a:rPr lang="en-US" i="1" smtClean="0"/>
              <a:t>Choose requirements to deliver </a:t>
            </a:r>
            <a:r>
              <a:rPr lang="en-US" smtClean="0"/>
              <a:t>activity.</a:t>
            </a:r>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0C47686-92EF-4655-BC46-469604AACB65}" type="slidenum">
              <a:rPr lang="en-US">
                <a:cs typeface="Arial" charset="0"/>
              </a:rPr>
              <a:pPr fontAlgn="base">
                <a:spcBef>
                  <a:spcPct val="0"/>
                </a:spcBef>
                <a:spcAft>
                  <a:spcPct val="0"/>
                </a:spcAft>
              </a:pPr>
              <a:t>6</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dirty="0" smtClean="0"/>
              <a:t>Often one team member will have expertise to help another, blocked team member resolve the blocking issue.</a:t>
            </a:r>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641DD52-4B0B-41C8-B1E0-5D52D2A76DA7}" type="slidenum">
              <a:rPr lang="en-US">
                <a:cs typeface="Arial" charset="0"/>
              </a:rPr>
              <a:pPr fontAlgn="base">
                <a:spcBef>
                  <a:spcPct val="0"/>
                </a:spcBef>
                <a:spcAft>
                  <a:spcPct val="0"/>
                </a:spcAft>
              </a:pPr>
              <a:t>8</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t>Scrum is distinguished from other agile development methodologies by using requirements to drive planning and scheduling.</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DFFF4F2-0355-43AF-8AA3-5339AC228A5A}" type="slidenum">
              <a:rPr lang="en-US">
                <a:cs typeface="Arial" charset="0"/>
              </a:rPr>
              <a:pPr fontAlgn="base">
                <a:spcBef>
                  <a:spcPct val="0"/>
                </a:spcBef>
                <a:spcAft>
                  <a:spcPct val="0"/>
                </a:spcAft>
              </a:pPr>
              <a:t>11</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dirty="0" smtClean="0"/>
              <a:t>Tasks for additional requirements </a:t>
            </a:r>
            <a:r>
              <a:rPr lang="en-US" dirty="0" smtClean="0"/>
              <a:t>that might </a:t>
            </a:r>
            <a:r>
              <a:rPr lang="en-US" dirty="0" smtClean="0"/>
              <a:t>be implemented in this scrum period are created also.</a:t>
            </a:r>
          </a:p>
          <a:p>
            <a:pPr marL="171450" indent="-171450">
              <a:spcBef>
                <a:spcPct val="0"/>
              </a:spcBef>
              <a:buFontTx/>
              <a:buChar char="•"/>
            </a:pPr>
            <a:r>
              <a:rPr lang="en-US" dirty="0" smtClean="0"/>
              <a:t>Tasks are created as a group, in a team meeting where the team can give feedback to one another. One team member will think of a task to be done that other members may not be aware. Or, a member may realize a particular task is incomplete, or is doable in some other way.</a:t>
            </a:r>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FBD0781-E309-48B3-8C8D-227E1C083B3B}" type="slidenum">
              <a:rPr lang="en-US">
                <a:cs typeface="Arial" charset="0"/>
              </a:rPr>
              <a:pPr fontAlgn="base">
                <a:spcBef>
                  <a:spcPct val="0"/>
                </a:spcBef>
                <a:spcAft>
                  <a:spcPct val="0"/>
                </a:spcAft>
              </a:pPr>
              <a:t>12</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t>Points form a Fibonacci sequence: {1, 2, 3, 5, 8, 13, 21, 34, 55, 89, 144, and ?}. Any number larger than 144 is meaningless. Most likely 89 and 144 are meaningless as well, and should be subdivided into multiple requirements.</a:t>
            </a:r>
          </a:p>
          <a:p>
            <a:pPr marL="171450" indent="-171450">
              <a:spcBef>
                <a:spcPct val="0"/>
              </a:spcBef>
              <a:buFontTx/>
              <a:buChar char="•"/>
            </a:pPr>
            <a:r>
              <a:rPr lang="en-US" smtClean="0"/>
              <a:t>When all tasks have received points, points are summed to a total for the requirement.</a:t>
            </a:r>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83148E5-6CDF-4437-9EA1-157D7F989B4F}" type="slidenum">
              <a:rPr lang="en-US">
                <a:cs typeface="Arial" charset="0"/>
              </a:rPr>
              <a:pPr fontAlgn="base">
                <a:spcBef>
                  <a:spcPct val="0"/>
                </a:spcBef>
                <a:spcAft>
                  <a:spcPct val="0"/>
                </a:spcAft>
              </a:pPr>
              <a:t>13</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t>Suppose five requirements on prioritized requirements list total 125 points. If a team knows its velocity is 100 points per scrum period, they know they cannot do all five. However, if the top four total, say 80 points, they can commit to doing those four, plus something else. </a:t>
            </a:r>
          </a:p>
          <a:p>
            <a:pPr marL="171450" indent="-171450">
              <a:spcBef>
                <a:spcPct val="0"/>
              </a:spcBef>
              <a:buFontTx/>
              <a:buChar char="•"/>
            </a:pPr>
            <a:r>
              <a:rPr lang="en-US" smtClean="0"/>
              <a:t>In this case, the team would go back to product owner and ask if there is a requirement lower on the priority list that can be done for the available 20 points of capacity.</a:t>
            </a:r>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C2C1C37-4F2B-4AEE-89D7-29F0F9D16631}" type="slidenum">
              <a:rPr lang="en-US">
                <a:cs typeface="Arial" charset="0"/>
              </a:rPr>
              <a:pPr fontAlgn="base">
                <a:spcBef>
                  <a:spcPct val="0"/>
                </a:spcBef>
                <a:spcAft>
                  <a:spcPct val="0"/>
                </a:spcAft>
              </a:pPr>
              <a:t>14</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t>Second, it provides a framework for process learning. </a:t>
            </a:r>
          </a:p>
          <a:p>
            <a:pPr marL="171450" indent="-171450">
              <a:spcBef>
                <a:spcPct val="0"/>
              </a:spcBef>
              <a:buFontTx/>
              <a:buChar char="•"/>
            </a:pPr>
            <a:r>
              <a:rPr lang="en-US" smtClean="0"/>
              <a:t>As a team works more scrum periods together, it learns how to assign points more accurately, and increasingly learns what its true velocity is.</a:t>
            </a:r>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FC26101-2BCF-4CCE-A26B-7BC6237D5EA9}" type="slidenum">
              <a:rPr lang="en-US">
                <a:cs typeface="Arial" charset="0"/>
              </a:rPr>
              <a:pPr fontAlgn="base">
                <a:spcBef>
                  <a:spcPct val="0"/>
                </a:spcBef>
                <a:spcAft>
                  <a:spcPct val="0"/>
                </a:spcAft>
              </a:pPr>
              <a:t>15</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3 Slide">
    <p:spTree>
      <p:nvGrpSpPr>
        <p:cNvPr id="1" name=""/>
        <p:cNvGrpSpPr/>
        <p:nvPr/>
      </p:nvGrpSpPr>
      <p:grpSpPr>
        <a:xfrm>
          <a:off x="0" y="0"/>
          <a:ext cx="0" cy="0"/>
          <a:chOff x="0" y="0"/>
          <a:chExt cx="0" cy="0"/>
        </a:xfrm>
      </p:grpSpPr>
      <p:sp>
        <p:nvSpPr>
          <p:cNvPr id="13" name="Rectangle 3"/>
          <p:cNvSpPr>
            <a:spLocks noGrp="1" noChangeArrowheads="1"/>
          </p:cNvSpPr>
          <p:nvPr>
            <p:ph type="subTitle" idx="1"/>
          </p:nvPr>
        </p:nvSpPr>
        <p:spPr>
          <a:xfrm>
            <a:off x="1371600" y="3886200"/>
            <a:ext cx="6553200" cy="1219200"/>
          </a:xfrm>
          <a:solidFill>
            <a:schemeClr val="bg2">
              <a:lumMod val="90000"/>
            </a:schemeClr>
          </a:solidFill>
          <a:ln w="25400">
            <a:solidFill>
              <a:schemeClr val="accent1"/>
            </a:solidFill>
          </a:ln>
        </p:spPr>
        <p:txBody>
          <a:bodyPr anchor="ctr"/>
          <a:lstStyle>
            <a:lvl1pPr marL="0" marR="0" indent="0" algn="ctr" defTabSz="914400" rtl="0" eaLnBrk="1" fontAlgn="base" latinLnBrk="0" hangingPunct="1">
              <a:lnSpc>
                <a:spcPct val="100000"/>
              </a:lnSpc>
              <a:spcBef>
                <a:spcPct val="20000"/>
              </a:spcBef>
              <a:spcAft>
                <a:spcPct val="0"/>
              </a:spcAft>
              <a:buClr>
                <a:schemeClr val="accent1"/>
              </a:buClr>
              <a:buSzPct val="65000"/>
              <a:buFont typeface="Arial" pitchFamily="34" charset="0"/>
              <a:buNone/>
              <a:tabLst/>
              <a:defRPr sz="3600">
                <a:solidFill>
                  <a:schemeClr val="tx1"/>
                </a:solidFill>
                <a:latin typeface="Arial" pitchFamily="34" charset="0"/>
                <a:ea typeface="Verdana" pitchFamily="34" charset="0"/>
                <a:cs typeface="Arial" pitchFamily="34" charset="0"/>
              </a:defRPr>
            </a:lvl1pPr>
          </a:lstStyle>
          <a:p>
            <a:r>
              <a:rPr lang="en-US" smtClean="0"/>
              <a:t>Click to edit Master subtitle style</a:t>
            </a:r>
            <a:endParaRPr lang="en-US" dirty="0" smtClean="0"/>
          </a:p>
        </p:txBody>
      </p:sp>
      <p:sp>
        <p:nvSpPr>
          <p:cNvPr id="10" name="Title 9"/>
          <p:cNvSpPr>
            <a:spLocks noGrp="1"/>
          </p:cNvSpPr>
          <p:nvPr>
            <p:ph type="title"/>
          </p:nvPr>
        </p:nvSpPr>
        <p:spPr>
          <a:xfrm>
            <a:off x="2819400" y="1524000"/>
            <a:ext cx="3581400" cy="1905000"/>
          </a:xfrm>
          <a:solidFill>
            <a:schemeClr val="bg1"/>
          </a:solidFill>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lstStyle>
            <a:lvl1pPr algn="ctr" rtl="0" eaLnBrk="0" fontAlgn="base" hangingPunct="0">
              <a:spcBef>
                <a:spcPct val="0"/>
              </a:spcBef>
              <a:spcAft>
                <a:spcPct val="0"/>
              </a:spcAft>
              <a:defRPr lang="en-US" sz="4000" b="0" kern="1200" dirty="0">
                <a:solidFill>
                  <a:schemeClr val="tx1"/>
                </a:solidFill>
                <a:latin typeface="Arial" pitchFamily="34" charset="0"/>
                <a:ea typeface="Verdana" pitchFamily="34" charset="0"/>
                <a:cs typeface="Arial" pitchFamily="34" charset="0"/>
              </a:defRPr>
            </a:lvl1pPr>
          </a:lstStyle>
          <a:p>
            <a:r>
              <a:rPr lang="en-US"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TextBox 2"/>
          <p:cNvSpPr txBox="1"/>
          <p:nvPr/>
        </p:nvSpPr>
        <p:spPr>
          <a:xfrm>
            <a:off x="7620000" y="6248400"/>
            <a:ext cx="914400" cy="304800"/>
          </a:xfrm>
          <a:prstGeom prst="rect">
            <a:avLst/>
          </a:prstGeom>
          <a:noFill/>
        </p:spPr>
        <p:txBody>
          <a:bodyPr>
            <a:spAutoFit/>
          </a:bodyPr>
          <a:lstStyle/>
          <a:p>
            <a:pPr fontAlgn="auto">
              <a:spcBef>
                <a:spcPts val="0"/>
              </a:spcBef>
              <a:spcAft>
                <a:spcPts val="0"/>
              </a:spcAft>
              <a:defRPr/>
            </a:pPr>
            <a:r>
              <a:rPr lang="en-US" sz="1400" dirty="0">
                <a:latin typeface="+mn-lt"/>
                <a:cs typeface="+mn-cs"/>
              </a:rPr>
              <a:t>ce16-</a:t>
            </a:r>
            <a:fld id="{27C4DE8D-34F3-4508-8724-B6406DC95EA6}" type="slidenum">
              <a:rPr lang="en-US" sz="1400">
                <a:latin typeface="+mn-lt"/>
                <a:cs typeface="+mn-cs"/>
              </a:rPr>
              <a:pPr fontAlgn="auto">
                <a:spcBef>
                  <a:spcPts val="0"/>
                </a:spcBef>
                <a:spcAft>
                  <a:spcPts val="0"/>
                </a:spcAft>
                <a:defRPr/>
              </a:pPr>
              <a:t>‹#›</a:t>
            </a:fld>
            <a:endParaRPr lang="en-US" sz="1400" dirty="0">
              <a:latin typeface="+mn-lt"/>
              <a:cs typeface="+mn-cs"/>
            </a:endParaRPr>
          </a:p>
        </p:txBody>
      </p:sp>
      <p:sp>
        <p:nvSpPr>
          <p:cNvPr id="2" name="Title 1"/>
          <p:cNvSpPr>
            <a:spLocks noGrp="1"/>
          </p:cNvSpPr>
          <p:nvPr>
            <p:ph type="title"/>
          </p:nvPr>
        </p:nvSpPr>
        <p:spPr>
          <a:xfrm>
            <a:off x="822960" y="365759"/>
            <a:ext cx="7520940" cy="1005841"/>
          </a:xfrm>
          <a:solidFill>
            <a:schemeClr val="accent2">
              <a:lumMod val="90000"/>
            </a:schemeClr>
          </a:solidFill>
        </p:spPr>
        <p:txBody>
          <a:bodyPr/>
          <a:lstStyle>
            <a:lvl1pPr>
              <a:defRPr sz="3200" cap="none">
                <a:latin typeface="Arial" pitchFamily="34" charset="0"/>
                <a:cs typeface="Arial" pitchFamily="34" charset="0"/>
              </a:defRPr>
            </a:lvl1pPr>
          </a:lstStyle>
          <a:p>
            <a:r>
              <a:rPr lang="en-US" dirty="0" smtClean="0"/>
              <a:t>Click to edit Master title style</a:t>
            </a:r>
            <a:endParaRPr lang="en-US" dirty="0"/>
          </a:p>
        </p:txBody>
      </p:sp>
      <p:sp>
        <p:nvSpPr>
          <p:cNvPr id="5" name="Text Placeholder 2"/>
          <p:cNvSpPr>
            <a:spLocks noGrp="1"/>
          </p:cNvSpPr>
          <p:nvPr>
            <p:ph idx="1"/>
          </p:nvPr>
        </p:nvSpPr>
        <p:spPr bwMode="auto">
          <a:xfrm>
            <a:off x="822325" y="1425575"/>
            <a:ext cx="7521575" cy="3679825"/>
          </a:xfrm>
          <a:prstGeom prst="rect">
            <a:avLst/>
          </a:prstGeom>
          <a:solidFill>
            <a:srgbClr val="FFFFFF"/>
          </a:solidFill>
          <a:ln>
            <a:noFill/>
          </a:ln>
          <a:extLst/>
        </p:spPr>
        <p:txBody>
          <a:bodyPr/>
          <a:lstStyle>
            <a:lvl1pPr marL="234950" indent="-234950">
              <a:buFont typeface="Arial" pitchFamily="34" charset="0"/>
              <a:buChar char="•"/>
              <a:defRPr/>
            </a:lvl1pPr>
            <a:lvl2pPr marL="692150" indent="-358775">
              <a:buClr>
                <a:srgbClr val="000A1E"/>
              </a:buClr>
              <a:buFont typeface="Arial" pitchFamily="34" charset="0"/>
              <a:buChar char="–"/>
              <a:defRPr/>
            </a:lvl2pPr>
            <a:lvl3pPr marL="1025525" indent="-274638">
              <a:buClr>
                <a:srgbClr val="000A1E"/>
              </a:buClr>
              <a:buFont typeface="Wingdings" pitchFamily="2" charset="2"/>
              <a:buChar char="Ø"/>
              <a:tabLst/>
              <a:defRPr/>
            </a:lvl3pPr>
            <a:lvl4pPr marL="1371600" indent="-290513">
              <a:buClr>
                <a:srgbClr val="000A1E"/>
              </a:buClr>
              <a:buFont typeface="Courier New" pitchFamily="49" charset="0"/>
              <a:buChar char="o"/>
              <a:defRPr/>
            </a:lvl4pPr>
            <a:lvl5pPr marL="1143000" indent="-228600">
              <a:buClr>
                <a:srgbClr val="000A1E"/>
              </a:buClr>
              <a:buFont typeface="Courier New" pitchFamily="49" charset="0"/>
              <a:buChar char="o"/>
              <a:defRPr/>
            </a:lvl5pPr>
          </a:lstStyle>
          <a:p>
            <a:pPr lvl="0"/>
            <a:r>
              <a:rPr lang="en-US" smtClean="0"/>
              <a:t>Click to edit Master text styles</a:t>
            </a:r>
          </a:p>
          <a:p>
            <a:pPr lvl="1"/>
            <a:r>
              <a:rPr lang="en-US" smtClean="0"/>
              <a:t> Second level</a:t>
            </a:r>
          </a:p>
          <a:p>
            <a:pPr lvl="2"/>
            <a:r>
              <a:rPr lang="en-US" smtClean="0"/>
              <a:t>Third level</a:t>
            </a:r>
          </a:p>
          <a:p>
            <a:pPr lvl="3"/>
            <a:r>
              <a:rPr lang="en-US" smtClean="0"/>
              <a:t>Fourth level</a:t>
            </a:r>
          </a:p>
        </p:txBody>
      </p:sp>
      <p:sp>
        <p:nvSpPr>
          <p:cNvPr id="6" name="Footer Placeholder 4"/>
          <p:cNvSpPr>
            <a:spLocks noGrp="1"/>
          </p:cNvSpPr>
          <p:nvPr>
            <p:ph type="ftr" sz="quarter" idx="10"/>
          </p:nvPr>
        </p:nvSpPr>
        <p:spPr/>
        <p:txBody>
          <a:bodyPr/>
          <a:lstStyle>
            <a:lvl1pPr>
              <a:defRPr dirty="0" smtClean="0"/>
            </a:lvl1pPr>
          </a:lstStyle>
          <a:p>
            <a:pPr>
              <a:defRPr/>
            </a:pPr>
            <a:r>
              <a:rPr lang="en-US"/>
              <a:t>Copyright © 2014 Pearson Education, Inc. Publishing as Prentice Hall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TextBox 3"/>
          <p:cNvSpPr txBox="1"/>
          <p:nvPr/>
        </p:nvSpPr>
        <p:spPr>
          <a:xfrm>
            <a:off x="7620000" y="6248400"/>
            <a:ext cx="914400" cy="304800"/>
          </a:xfrm>
          <a:prstGeom prst="rect">
            <a:avLst/>
          </a:prstGeom>
          <a:noFill/>
        </p:spPr>
        <p:txBody>
          <a:bodyPr>
            <a:spAutoFit/>
          </a:bodyPr>
          <a:lstStyle/>
          <a:p>
            <a:pPr fontAlgn="auto">
              <a:spcBef>
                <a:spcPts val="0"/>
              </a:spcBef>
              <a:spcAft>
                <a:spcPts val="0"/>
              </a:spcAft>
              <a:defRPr/>
            </a:pPr>
            <a:r>
              <a:rPr lang="en-US" sz="1400" dirty="0">
                <a:latin typeface="+mn-lt"/>
                <a:cs typeface="+mn-cs"/>
              </a:rPr>
              <a:t>ce16-</a:t>
            </a:r>
            <a:fld id="{CF850635-3A8D-4BE0-A2F4-41F774AEE143}" type="slidenum">
              <a:rPr lang="en-US" sz="1400">
                <a:latin typeface="+mn-lt"/>
                <a:cs typeface="+mn-cs"/>
              </a:rPr>
              <a:pPr fontAlgn="auto">
                <a:spcBef>
                  <a:spcPts val="0"/>
                </a:spcBef>
                <a:spcAft>
                  <a:spcPts val="0"/>
                </a:spcAft>
                <a:defRPr/>
              </a:pPr>
              <a:t>‹#›</a:t>
            </a:fld>
            <a:endParaRPr lang="en-US" sz="1400" dirty="0">
              <a:latin typeface="+mn-lt"/>
              <a:cs typeface="+mn-cs"/>
            </a:endParaRPr>
          </a:p>
        </p:txBody>
      </p:sp>
      <p:sp>
        <p:nvSpPr>
          <p:cNvPr id="2" name="Title 1"/>
          <p:cNvSpPr>
            <a:spLocks noGrp="1"/>
          </p:cNvSpPr>
          <p:nvPr>
            <p:ph type="title"/>
          </p:nvPr>
        </p:nvSpPr>
        <p:spPr>
          <a:xfrm>
            <a:off x="822325" y="365125"/>
            <a:ext cx="7521575" cy="1082675"/>
          </a:xfrm>
          <a:solidFill>
            <a:schemeClr val="accent2">
              <a:lumMod val="90000"/>
            </a:schemeClr>
          </a:solidFill>
        </p:spPr>
        <p:txBody>
          <a:bodyPr/>
          <a:lstStyle>
            <a:lvl1pPr>
              <a:defRPr sz="3200" cap="none">
                <a:latin typeface="Arial" pitchFamily="34" charset="0"/>
                <a:cs typeface="Arial" pitchFamily="34" charset="0"/>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p:txBody>
          <a:bodyPr/>
          <a:lstStyle>
            <a:lvl1pPr>
              <a:defRPr dirty="0" smtClean="0"/>
            </a:lvl1pPr>
          </a:lstStyle>
          <a:p>
            <a:pPr>
              <a:defRPr/>
            </a:pPr>
            <a:r>
              <a:rPr lang="en-US"/>
              <a:t>Copyright © 2014 Pearson Education, Inc. Publishing as Prentice Hall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pPr>
              <a:defRPr/>
            </a:pPr>
            <a:r>
              <a:rPr lang="en-US"/>
              <a:t>Copyright © 2014 Pearson Education, Inc. Publishing as Prentice Hall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cSld name="Title and Contentch1">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reeform 6"/>
          <p:cNvSpPr/>
          <p:nvPr/>
        </p:nvSpPr>
        <p:spPr>
          <a:xfrm>
            <a:off x="-3175" y="5051425"/>
            <a:ext cx="3575050" cy="1806575"/>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Freeform 7"/>
          <p:cNvSpPr/>
          <p:nvPr/>
        </p:nvSpPr>
        <p:spPr>
          <a:xfrm>
            <a:off x="-1588" y="5051425"/>
            <a:ext cx="9145588" cy="180657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28" name="Title Placeholder 1"/>
          <p:cNvSpPr>
            <a:spLocks noGrp="1"/>
          </p:cNvSpPr>
          <p:nvPr>
            <p:ph type="title"/>
          </p:nvPr>
        </p:nvSpPr>
        <p:spPr bwMode="auto">
          <a:xfrm>
            <a:off x="822325" y="365125"/>
            <a:ext cx="7521575" cy="930275"/>
          </a:xfrm>
          <a:prstGeom prst="rect">
            <a:avLst/>
          </a:prstGeom>
          <a:solidFill>
            <a:schemeClr val="accent2">
              <a:lumMod val="90000"/>
            </a:schemeClr>
          </a:solidFill>
          <a:ln>
            <a:noFill/>
          </a:ln>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9" name="Text Placeholder 2"/>
          <p:cNvSpPr>
            <a:spLocks noGrp="1"/>
          </p:cNvSpPr>
          <p:nvPr>
            <p:ph type="body" idx="1"/>
          </p:nvPr>
        </p:nvSpPr>
        <p:spPr bwMode="auto">
          <a:xfrm>
            <a:off x="822325" y="1371600"/>
            <a:ext cx="7521575" cy="3679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 Second level</a:t>
            </a:r>
          </a:p>
          <a:p>
            <a:pPr lvl="2"/>
            <a:r>
              <a:rPr lang="en-US" smtClean="0"/>
              <a:t>Third level</a:t>
            </a:r>
          </a:p>
          <a:p>
            <a:pPr lvl="3"/>
            <a:r>
              <a:rPr lang="en-US" smtClean="0"/>
              <a:t>Fourth level</a:t>
            </a:r>
          </a:p>
        </p:txBody>
      </p:sp>
      <p:sp>
        <p:nvSpPr>
          <p:cNvPr id="5" name="Footer Placeholder 4"/>
          <p:cNvSpPr>
            <a:spLocks noGrp="1"/>
          </p:cNvSpPr>
          <p:nvPr>
            <p:ph type="ftr" sz="quarter" idx="3"/>
          </p:nvPr>
        </p:nvSpPr>
        <p:spPr>
          <a:xfrm>
            <a:off x="762000" y="6248400"/>
            <a:ext cx="6324600" cy="304800"/>
          </a:xfrm>
          <a:prstGeom prst="rect">
            <a:avLst/>
          </a:prstGeom>
        </p:spPr>
        <p:txBody>
          <a:bodyPr vert="horz" lIns="91440" tIns="45720" rIns="91440" bIns="45720" rtlCol="0" anchor="ctr"/>
          <a:lstStyle>
            <a:lvl1pPr algn="ctr" fontAlgn="auto">
              <a:spcBef>
                <a:spcPts val="0"/>
              </a:spcBef>
              <a:spcAft>
                <a:spcPts val="0"/>
              </a:spcAft>
              <a:defRPr sz="1000" cap="none" spc="200" baseline="0" dirty="0" smtClean="0">
                <a:solidFill>
                  <a:schemeClr val="tx1"/>
                </a:solidFill>
                <a:latin typeface="Helvetica" pitchFamily="34" charset="0"/>
                <a:cs typeface="Arial" charset="0"/>
              </a:defRPr>
            </a:lvl1pPr>
          </a:lstStyle>
          <a:p>
            <a:pPr>
              <a:defRPr/>
            </a:pPr>
            <a:r>
              <a:rPr lang="en-US"/>
              <a:t>Copyright © 2014 Pearson Education, Inc. Publishing as Prentice Hall</a:t>
            </a:r>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5" r:id="rId4"/>
    <p:sldLayoutId id="2147483669" r:id="rId5"/>
  </p:sldLayoutIdLst>
  <p:timing>
    <p:tnLst>
      <p:par>
        <p:cTn id="1" dur="indefinite" restart="never" nodeType="tmRoot"/>
      </p:par>
    </p:tnLst>
  </p:timing>
  <p:hf sldNum="0" hdr="0" dt="0"/>
  <p:txStyles>
    <p:titleStyle>
      <a:lvl1pPr algn="l" rtl="0" fontAlgn="base">
        <a:spcBef>
          <a:spcPct val="0"/>
        </a:spcBef>
        <a:spcAft>
          <a:spcPct val="0"/>
        </a:spcAft>
        <a:defRPr sz="3200" kern="1200">
          <a:solidFill>
            <a:schemeClr val="tx1"/>
          </a:solidFill>
          <a:latin typeface="Arial" pitchFamily="34" charset="0"/>
          <a:ea typeface="+mj-ea"/>
          <a:cs typeface="Arial" pitchFamily="34" charset="0"/>
        </a:defRPr>
      </a:lvl1pPr>
      <a:lvl2pPr algn="l" rtl="0" fontAlgn="base">
        <a:spcBef>
          <a:spcPct val="0"/>
        </a:spcBef>
        <a:spcAft>
          <a:spcPct val="0"/>
        </a:spcAft>
        <a:defRPr sz="3200">
          <a:solidFill>
            <a:schemeClr val="tx1"/>
          </a:solidFill>
          <a:latin typeface="Arial" charset="0"/>
          <a:cs typeface="Arial" charset="0"/>
        </a:defRPr>
      </a:lvl2pPr>
      <a:lvl3pPr algn="l" rtl="0" fontAlgn="base">
        <a:spcBef>
          <a:spcPct val="0"/>
        </a:spcBef>
        <a:spcAft>
          <a:spcPct val="0"/>
        </a:spcAft>
        <a:defRPr sz="3200">
          <a:solidFill>
            <a:schemeClr val="tx1"/>
          </a:solidFill>
          <a:latin typeface="Arial" charset="0"/>
          <a:cs typeface="Arial" charset="0"/>
        </a:defRPr>
      </a:lvl3pPr>
      <a:lvl4pPr algn="l" rtl="0" fontAlgn="base">
        <a:spcBef>
          <a:spcPct val="0"/>
        </a:spcBef>
        <a:spcAft>
          <a:spcPct val="0"/>
        </a:spcAft>
        <a:defRPr sz="3200">
          <a:solidFill>
            <a:schemeClr val="tx1"/>
          </a:solidFill>
          <a:latin typeface="Arial" charset="0"/>
          <a:cs typeface="Arial" charset="0"/>
        </a:defRPr>
      </a:lvl4pPr>
      <a:lvl5pPr algn="l" rtl="0" fontAlgn="base">
        <a:spcBef>
          <a:spcPct val="0"/>
        </a:spcBef>
        <a:spcAft>
          <a:spcPct val="0"/>
        </a:spcAft>
        <a:defRPr sz="3200">
          <a:solidFill>
            <a:schemeClr val="tx1"/>
          </a:solidFill>
          <a:latin typeface="Arial" charset="0"/>
          <a:cs typeface="Arial" charset="0"/>
        </a:defRPr>
      </a:lvl5pPr>
      <a:lvl6pPr marL="457200" algn="l" rtl="0" eaLnBrk="1" fontAlgn="base" hangingPunct="1">
        <a:spcBef>
          <a:spcPct val="0"/>
        </a:spcBef>
        <a:spcAft>
          <a:spcPct val="0"/>
        </a:spcAft>
        <a:defRPr sz="2800">
          <a:solidFill>
            <a:schemeClr val="tx1"/>
          </a:solidFill>
          <a:latin typeface="Franklin Gothic Medium" pitchFamily="34" charset="0"/>
        </a:defRPr>
      </a:lvl6pPr>
      <a:lvl7pPr marL="914400" algn="l" rtl="0" eaLnBrk="1" fontAlgn="base" hangingPunct="1">
        <a:spcBef>
          <a:spcPct val="0"/>
        </a:spcBef>
        <a:spcAft>
          <a:spcPct val="0"/>
        </a:spcAft>
        <a:defRPr sz="2800">
          <a:solidFill>
            <a:schemeClr val="tx1"/>
          </a:solidFill>
          <a:latin typeface="Franklin Gothic Medium" pitchFamily="34" charset="0"/>
        </a:defRPr>
      </a:lvl7pPr>
      <a:lvl8pPr marL="1371600" algn="l" rtl="0" eaLnBrk="1" fontAlgn="base" hangingPunct="1">
        <a:spcBef>
          <a:spcPct val="0"/>
        </a:spcBef>
        <a:spcAft>
          <a:spcPct val="0"/>
        </a:spcAft>
        <a:defRPr sz="2800">
          <a:solidFill>
            <a:schemeClr val="tx1"/>
          </a:solidFill>
          <a:latin typeface="Franklin Gothic Medium" pitchFamily="34" charset="0"/>
        </a:defRPr>
      </a:lvl8pPr>
      <a:lvl9pPr marL="1828800" algn="l" rtl="0" eaLnBrk="1" fontAlgn="base" hangingPunct="1">
        <a:spcBef>
          <a:spcPct val="0"/>
        </a:spcBef>
        <a:spcAft>
          <a:spcPct val="0"/>
        </a:spcAft>
        <a:defRPr sz="2800">
          <a:solidFill>
            <a:schemeClr val="tx1"/>
          </a:solidFill>
          <a:latin typeface="Franklin Gothic Medium" pitchFamily="34" charset="0"/>
        </a:defRPr>
      </a:lvl9pPr>
    </p:titleStyle>
    <p:bodyStyle>
      <a:lvl1pPr marL="234950" indent="-234950" algn="l" rtl="0" fontAlgn="base">
        <a:spcBef>
          <a:spcPts val="800"/>
        </a:spcBef>
        <a:spcAft>
          <a:spcPct val="0"/>
        </a:spcAft>
        <a:buFont typeface="Arial" charset="0"/>
        <a:buChar char="•"/>
        <a:defRPr sz="2800" kern="1200">
          <a:solidFill>
            <a:schemeClr val="tx1"/>
          </a:solidFill>
          <a:latin typeface="Arial" pitchFamily="34" charset="0"/>
          <a:ea typeface="+mn-ea"/>
          <a:cs typeface="Arial" pitchFamily="34" charset="0"/>
        </a:defRPr>
      </a:lvl1pPr>
      <a:lvl2pPr marL="568325" indent="-234950" algn="l" rtl="0" fontAlgn="base">
        <a:spcBef>
          <a:spcPts val="300"/>
        </a:spcBef>
        <a:spcAft>
          <a:spcPct val="0"/>
        </a:spcAft>
        <a:buClr>
          <a:srgbClr val="000A1E"/>
        </a:buClr>
        <a:buFont typeface="Arial" charset="0"/>
        <a:buChar char="–"/>
        <a:defRPr sz="2800" kern="1200">
          <a:solidFill>
            <a:schemeClr val="tx1"/>
          </a:solidFill>
          <a:latin typeface="Arial" pitchFamily="34" charset="0"/>
          <a:ea typeface="+mn-ea"/>
          <a:cs typeface="Arial" pitchFamily="34" charset="0"/>
        </a:defRPr>
      </a:lvl2pPr>
      <a:lvl3pPr marL="969963" indent="-333375" algn="l" rtl="0" fontAlgn="base">
        <a:spcBef>
          <a:spcPts val="300"/>
        </a:spcBef>
        <a:spcAft>
          <a:spcPct val="0"/>
        </a:spcAft>
        <a:buClr>
          <a:srgbClr val="000A1E"/>
        </a:buClr>
        <a:buFont typeface="Wingdings" pitchFamily="2" charset="2"/>
        <a:buChar char="Ø"/>
        <a:defRPr sz="2800" kern="1200">
          <a:solidFill>
            <a:schemeClr val="tx1"/>
          </a:solidFill>
          <a:latin typeface="Arial" pitchFamily="34" charset="0"/>
          <a:ea typeface="+mn-ea"/>
          <a:cs typeface="Arial" pitchFamily="34" charset="0"/>
        </a:defRPr>
      </a:lvl3pPr>
      <a:lvl4pPr marL="1371600" indent="-346075" algn="l" rtl="0" fontAlgn="base">
        <a:spcBef>
          <a:spcPts val="300"/>
        </a:spcBef>
        <a:spcAft>
          <a:spcPct val="0"/>
        </a:spcAft>
        <a:buClr>
          <a:srgbClr val="000A1E"/>
        </a:buClr>
        <a:buFont typeface="Courier New" pitchFamily="49" charset="0"/>
        <a:buChar char="o"/>
        <a:defRPr sz="2800" kern="1200">
          <a:solidFill>
            <a:schemeClr val="tx1"/>
          </a:solidFill>
          <a:latin typeface="Arial" pitchFamily="34" charset="0"/>
          <a:ea typeface="+mn-ea"/>
          <a:cs typeface="Arial" pitchFamily="34" charset="0"/>
        </a:defRPr>
      </a:lvl4pPr>
      <a:lvl5pPr marL="1081088" indent="-277813" algn="l" rtl="0" fontAlgn="base">
        <a:spcBef>
          <a:spcPts val="300"/>
        </a:spcBef>
        <a:spcAft>
          <a:spcPct val="0"/>
        </a:spcAft>
        <a:buClr>
          <a:srgbClr val="000A1E"/>
        </a:buClr>
        <a:buFont typeface="Courier New" pitchFamily="49" charset="0"/>
        <a:buChar char="o"/>
        <a:defRPr sz="2800" kern="1200">
          <a:solidFill>
            <a:schemeClr val="tx1"/>
          </a:solidFill>
          <a:latin typeface="Arial" pitchFamily="34" charset="0"/>
          <a:ea typeface="+mn-ea"/>
          <a:cs typeface="Arial" pitchFamily="34" charset="0"/>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pPr>
              <a:defRPr/>
            </a:pPr>
            <a:r>
              <a:rPr lang="en-US" dirty="0"/>
              <a:t>Agile Development</a:t>
            </a:r>
          </a:p>
        </p:txBody>
      </p:sp>
      <p:sp>
        <p:nvSpPr>
          <p:cNvPr id="2" name="Title 1"/>
          <p:cNvSpPr>
            <a:spLocks noGrp="1"/>
          </p:cNvSpPr>
          <p:nvPr>
            <p:ph type="title"/>
          </p:nvPr>
        </p:nvSpPr>
        <p:spPr/>
        <p:txBody>
          <a:bodyPr/>
          <a:lstStyle/>
          <a:p>
            <a:pPr>
              <a:defRPr/>
            </a:pPr>
            <a:r>
              <a:rPr smtClean="0"/>
              <a:t>Chapter Extension 16</a:t>
            </a: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822325" y="365125"/>
            <a:ext cx="7521575" cy="1006475"/>
          </a:xfrm>
        </p:spPr>
        <p:txBody>
          <a:bodyPr/>
          <a:lstStyle/>
          <a:p>
            <a:r>
              <a:rPr lang="en-US" smtClean="0">
                <a:latin typeface="Arial" charset="0"/>
                <a:cs typeface="Arial" charset="0"/>
              </a:rPr>
              <a:t>When Are We Done?</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21507" name="Content Placeholder 3"/>
          <p:cNvSpPr>
            <a:spLocks noGrp="1"/>
          </p:cNvSpPr>
          <p:nvPr>
            <p:ph idx="1"/>
          </p:nvPr>
        </p:nvSpPr>
        <p:spPr>
          <a:xfrm>
            <a:off x="822325" y="1676400"/>
            <a:ext cx="7521575" cy="2819400"/>
          </a:xfrm>
        </p:spPr>
        <p:txBody>
          <a:bodyPr/>
          <a:lstStyle/>
          <a:p>
            <a:pPr>
              <a:buFont typeface="Arial" charset="0"/>
              <a:buChar char="•"/>
            </a:pPr>
            <a:r>
              <a:rPr lang="en-US" dirty="0" smtClean="0">
                <a:latin typeface="Arial" charset="0"/>
                <a:cs typeface="Arial" charset="0"/>
              </a:rPr>
              <a:t>Customer </a:t>
            </a:r>
            <a:r>
              <a:rPr lang="en-US" dirty="0" smtClean="0">
                <a:latin typeface="Arial" charset="0"/>
                <a:cs typeface="Arial" charset="0"/>
              </a:rPr>
              <a:t>is satisfied </a:t>
            </a:r>
            <a:r>
              <a:rPr lang="en-US" dirty="0" smtClean="0">
                <a:latin typeface="Arial" charset="0"/>
                <a:cs typeface="Arial" charset="0"/>
              </a:rPr>
              <a:t>with </a:t>
            </a:r>
            <a:r>
              <a:rPr lang="en-US" dirty="0" smtClean="0">
                <a:latin typeface="Arial" charset="0"/>
                <a:cs typeface="Arial" charset="0"/>
              </a:rPr>
              <a:t>the product </a:t>
            </a:r>
            <a:r>
              <a:rPr lang="en-US" dirty="0" smtClean="0">
                <a:latin typeface="Arial" charset="0"/>
                <a:cs typeface="Arial" charset="0"/>
              </a:rPr>
              <a:t>created and accepts it, even if some requirements left unsatisfied.</a:t>
            </a:r>
          </a:p>
          <a:p>
            <a:pPr>
              <a:buFont typeface="Arial" charset="0"/>
              <a:buChar char="•"/>
            </a:pPr>
            <a:r>
              <a:rPr lang="en-US" dirty="0" smtClean="0">
                <a:latin typeface="Arial" charset="0"/>
                <a:cs typeface="Arial" charset="0"/>
              </a:rPr>
              <a:t>Project runs out of time.</a:t>
            </a:r>
          </a:p>
          <a:p>
            <a:pPr>
              <a:buFont typeface="Arial" charset="0"/>
              <a:buChar char="•"/>
            </a:pPr>
            <a:r>
              <a:rPr lang="en-US" dirty="0" smtClean="0">
                <a:latin typeface="Arial" charset="0"/>
                <a:cs typeface="Arial" charset="0"/>
              </a:rPr>
              <a:t>Money runs </a:t>
            </a:r>
            <a:r>
              <a:rPr lang="en-US" dirty="0" smtClean="0">
                <a:latin typeface="Arial" charset="0"/>
                <a:cs typeface="Arial" charset="0"/>
              </a:rPr>
              <a:t>out.</a:t>
            </a:r>
            <a:endParaRPr lang="en-US" dirty="0" smtClean="0">
              <a:latin typeface="Arial" charset="0"/>
              <a:cs typeface="Arial"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822325" y="365125"/>
            <a:ext cx="7521575" cy="1006475"/>
          </a:xfrm>
        </p:spPr>
        <p:txBody>
          <a:bodyPr/>
          <a:lstStyle/>
          <a:p>
            <a:pPr marL="690563" indent="-690563"/>
            <a:r>
              <a:rPr lang="en-US" smtClean="0">
                <a:latin typeface="Arial" charset="0"/>
                <a:cs typeface="Arial" charset="0"/>
              </a:rPr>
              <a:t>Q4: How Do Requirements Drive the Scrum Process?</a:t>
            </a:r>
          </a:p>
        </p:txBody>
      </p:sp>
      <p:sp>
        <p:nvSpPr>
          <p:cNvPr id="3" name="Content Placeholder 2"/>
          <p:cNvSpPr>
            <a:spLocks noGrp="1"/>
          </p:cNvSpPr>
          <p:nvPr>
            <p:ph idx="1"/>
          </p:nvPr>
        </p:nvSpPr>
        <p:spPr>
          <a:xfrm>
            <a:off x="822325" y="1828800"/>
            <a:ext cx="7521575" cy="2743200"/>
          </a:xfrm>
        </p:spPr>
        <p:txBody>
          <a:bodyPr/>
          <a:lstStyle/>
          <a:p>
            <a:pPr marL="223838" indent="-223838">
              <a:defRPr/>
            </a:pPr>
            <a:r>
              <a:rPr lang="en-US" dirty="0" smtClean="0"/>
              <a:t>Requirements </a:t>
            </a:r>
            <a:r>
              <a:rPr lang="en-US" dirty="0"/>
              <a:t>drive planning and </a:t>
            </a:r>
            <a:r>
              <a:rPr lang="en-US" dirty="0" smtClean="0"/>
              <a:t>scheduling</a:t>
            </a:r>
          </a:p>
          <a:p>
            <a:pPr marL="223838" indent="-223838">
              <a:defRPr/>
            </a:pPr>
            <a:r>
              <a:rPr lang="en-US" dirty="0" smtClean="0"/>
              <a:t>Answers "Who does what and why?"</a:t>
            </a:r>
          </a:p>
          <a:p>
            <a:pPr marL="223838" indent="-223838">
              <a:defRPr/>
            </a:pPr>
            <a:r>
              <a:rPr lang="en-US" dirty="0"/>
              <a:t>P</a:t>
            </a:r>
            <a:r>
              <a:rPr lang="en-US" dirty="0" smtClean="0"/>
              <a:t>roduct </a:t>
            </a:r>
            <a:r>
              <a:rPr lang="en-US" dirty="0"/>
              <a:t>owner creates requirements and prioritizes </a:t>
            </a:r>
            <a:r>
              <a:rPr lang="en-US" dirty="0" smtClean="0"/>
              <a:t>them.</a:t>
            </a:r>
          </a:p>
          <a:p>
            <a:pPr>
              <a:defRPr/>
            </a:pPr>
            <a:endParaRPr lang="en-US" dirty="0" smtClean="0"/>
          </a:p>
          <a:p>
            <a:pPr>
              <a:defRPr/>
            </a:pPr>
            <a:endParaRPr lang="en-US" dirty="0" smtClean="0"/>
          </a:p>
          <a:p>
            <a:pPr>
              <a:defRPr/>
            </a:pPr>
            <a:endParaRPr lang="en-US" dirty="0"/>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3"/>
          <p:cNvSpPr>
            <a:spLocks noGrp="1"/>
          </p:cNvSpPr>
          <p:nvPr>
            <p:ph type="title"/>
          </p:nvPr>
        </p:nvSpPr>
        <p:spPr/>
        <p:txBody>
          <a:bodyPr/>
          <a:lstStyle/>
          <a:p>
            <a:r>
              <a:rPr lang="en-US" smtClean="0">
                <a:latin typeface="Arial" charset="0"/>
                <a:cs typeface="Arial" charset="0"/>
              </a:rPr>
              <a:t>Creating Requirements Tasks</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pic>
        <p:nvPicPr>
          <p:cNvPr id="24579" name="Picture 2"/>
          <p:cNvPicPr>
            <a:picLocks noChangeAspect="1" noChangeArrowheads="1"/>
          </p:cNvPicPr>
          <p:nvPr/>
        </p:nvPicPr>
        <p:blipFill>
          <a:blip r:embed="rId3" cstate="print"/>
          <a:srcRect/>
          <a:stretch>
            <a:fillRect/>
          </a:stretch>
        </p:blipFill>
        <p:spPr bwMode="auto">
          <a:xfrm>
            <a:off x="838200" y="1600200"/>
            <a:ext cx="7467600" cy="3733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822325" y="365125"/>
            <a:ext cx="7521575" cy="1006475"/>
          </a:xfrm>
        </p:spPr>
        <p:txBody>
          <a:bodyPr/>
          <a:lstStyle/>
          <a:p>
            <a:r>
              <a:rPr lang="en-US" smtClean="0">
                <a:latin typeface="Arial" charset="0"/>
                <a:cs typeface="Arial" charset="0"/>
              </a:rPr>
              <a:t>Scheduling Tasks</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26627" name="Content Placeholder 2"/>
          <p:cNvSpPr>
            <a:spLocks noGrp="1"/>
          </p:cNvSpPr>
          <p:nvPr>
            <p:ph idx="1"/>
          </p:nvPr>
        </p:nvSpPr>
        <p:spPr>
          <a:xfrm>
            <a:off x="822325" y="1425575"/>
            <a:ext cx="7521575" cy="3603625"/>
          </a:xfrm>
        </p:spPr>
        <p:txBody>
          <a:bodyPr/>
          <a:lstStyle/>
          <a:p>
            <a:pPr marL="284163" indent="-284163">
              <a:buFont typeface="Arial" charset="0"/>
              <a:buChar char="•"/>
            </a:pPr>
            <a:r>
              <a:rPr lang="en-US" sz="2600" dirty="0" smtClean="0">
                <a:latin typeface="Arial" charset="0"/>
                <a:cs typeface="Arial" charset="0"/>
              </a:rPr>
              <a:t>Way tasks are scheduled makes scrum </a:t>
            </a:r>
            <a:r>
              <a:rPr lang="en-US" sz="2600" dirty="0" smtClean="0">
                <a:latin typeface="Arial" charset="0"/>
                <a:cs typeface="Arial" charset="0"/>
              </a:rPr>
              <a:t>innovative</a:t>
            </a:r>
            <a:endParaRPr lang="en-US" sz="2600" dirty="0" smtClean="0">
              <a:latin typeface="Arial" charset="0"/>
              <a:cs typeface="Arial" charset="0"/>
            </a:endParaRPr>
          </a:p>
          <a:p>
            <a:pPr marL="284163" indent="-284163">
              <a:buFont typeface="Arial" charset="0"/>
              <a:buChar char="•"/>
            </a:pPr>
            <a:r>
              <a:rPr lang="en-US" sz="2600" dirty="0" smtClean="0">
                <a:latin typeface="Arial" charset="0"/>
                <a:cs typeface="Arial" charset="0"/>
              </a:rPr>
              <a:t>Developers terrible determining how long a task will take, good at how long something will take in comparison to something </a:t>
            </a:r>
            <a:r>
              <a:rPr lang="en-US" sz="2600" dirty="0" smtClean="0">
                <a:latin typeface="Arial" charset="0"/>
                <a:cs typeface="Arial" charset="0"/>
              </a:rPr>
              <a:t>else</a:t>
            </a:r>
            <a:endParaRPr lang="en-US" sz="2600" dirty="0" smtClean="0">
              <a:latin typeface="Arial" charset="0"/>
              <a:cs typeface="Arial" charset="0"/>
            </a:endParaRPr>
          </a:p>
          <a:p>
            <a:pPr marL="284163" indent="-284163">
              <a:buFont typeface="Arial" charset="0"/>
              <a:buChar char="•"/>
            </a:pPr>
            <a:r>
              <a:rPr lang="en-US" sz="2600" dirty="0" smtClean="0">
                <a:latin typeface="Arial" charset="0"/>
                <a:cs typeface="Arial" charset="0"/>
              </a:rPr>
              <a:t>Assign each task a difficulty score, called </a:t>
            </a:r>
            <a:r>
              <a:rPr lang="en-US" sz="2600" i="1" dirty="0" smtClean="0">
                <a:latin typeface="Arial" charset="0"/>
                <a:cs typeface="Arial" charset="0"/>
              </a:rPr>
              <a:t>points</a:t>
            </a:r>
            <a:endParaRPr lang="en-US" sz="2600" dirty="0" smtClean="0">
              <a:latin typeface="Arial" charset="0"/>
              <a:cs typeface="Arial" charset="0"/>
            </a:endParaRPr>
          </a:p>
          <a:p>
            <a:pPr lvl="1" indent="-457200">
              <a:buFont typeface="Arial" charset="0"/>
              <a:buChar char="–"/>
            </a:pPr>
            <a:r>
              <a:rPr lang="en-US" sz="2600" dirty="0" smtClean="0">
                <a:latin typeface="Arial" charset="0"/>
                <a:cs typeface="Arial" charset="0"/>
              </a:rPr>
              <a:t>Team estimation and planning poker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a:xfrm>
            <a:off x="822325" y="365125"/>
            <a:ext cx="7521575" cy="1006475"/>
          </a:xfrm>
        </p:spPr>
        <p:txBody>
          <a:bodyPr/>
          <a:lstStyle/>
          <a:p>
            <a:r>
              <a:rPr lang="en-US" smtClean="0">
                <a:latin typeface="Arial" charset="0"/>
                <a:cs typeface="Arial" charset="0"/>
              </a:rPr>
              <a:t>Committing to Finish Tasks</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4" name="Content Placeholder 3"/>
          <p:cNvSpPr>
            <a:spLocks noGrp="1"/>
          </p:cNvSpPr>
          <p:nvPr>
            <p:ph idx="1"/>
          </p:nvPr>
        </p:nvSpPr>
        <p:spPr>
          <a:xfrm>
            <a:off x="822325" y="1752600"/>
            <a:ext cx="7521575" cy="3200400"/>
          </a:xfrm>
        </p:spPr>
        <p:txBody>
          <a:bodyPr/>
          <a:lstStyle/>
          <a:p>
            <a:pPr marL="0" indent="0">
              <a:buFont typeface="Arial" pitchFamily="34" charset="0"/>
              <a:buNone/>
              <a:defRPr/>
            </a:pPr>
            <a:r>
              <a:rPr lang="en-US" dirty="0"/>
              <a:t>T</a:t>
            </a:r>
            <a:r>
              <a:rPr lang="en-US" dirty="0" smtClean="0"/>
              <a:t>eam </a:t>
            </a:r>
            <a:r>
              <a:rPr lang="en-US" b="1" dirty="0" smtClean="0"/>
              <a:t>velocity </a:t>
            </a:r>
          </a:p>
          <a:p>
            <a:pPr lvl="1">
              <a:defRPr/>
            </a:pPr>
            <a:r>
              <a:rPr lang="en-US" dirty="0" smtClean="0"/>
              <a:t>Total </a:t>
            </a:r>
            <a:r>
              <a:rPr lang="en-US" dirty="0"/>
              <a:t>number </a:t>
            </a:r>
            <a:r>
              <a:rPr lang="en-US" dirty="0" smtClean="0"/>
              <a:t>of work </a:t>
            </a:r>
            <a:r>
              <a:rPr lang="en-US" dirty="0"/>
              <a:t>points </a:t>
            </a:r>
            <a:r>
              <a:rPr lang="en-US" dirty="0" smtClean="0"/>
              <a:t>team can accomplish each </a:t>
            </a:r>
            <a:r>
              <a:rPr lang="en-US" dirty="0"/>
              <a:t>scrum </a:t>
            </a:r>
            <a:r>
              <a:rPr lang="en-US" dirty="0" smtClean="0"/>
              <a:t>period.</a:t>
            </a:r>
          </a:p>
          <a:p>
            <a:pPr lvl="1">
              <a:defRPr/>
            </a:pPr>
            <a:r>
              <a:rPr lang="en-US" dirty="0" smtClean="0"/>
              <a:t>Determines </a:t>
            </a:r>
            <a:r>
              <a:rPr lang="en-US" dirty="0"/>
              <a:t>how many requirements </a:t>
            </a:r>
            <a:r>
              <a:rPr lang="en-US" dirty="0" smtClean="0"/>
              <a:t>team can </a:t>
            </a:r>
            <a:r>
              <a:rPr lang="en-US" dirty="0"/>
              <a:t>commit to </a:t>
            </a:r>
            <a:r>
              <a:rPr lang="en-US" dirty="0" smtClean="0"/>
              <a:t>in next </a:t>
            </a:r>
            <a:r>
              <a:rPr lang="en-US" dirty="0"/>
              <a:t>scrum </a:t>
            </a:r>
            <a:r>
              <a:rPr lang="en-US" dirty="0" smtClean="0"/>
              <a:t>period.</a:t>
            </a:r>
          </a:p>
          <a:p>
            <a:pPr marL="457200" indent="-457200">
              <a:defRPr/>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a:xfrm>
            <a:off x="822325" y="365125"/>
            <a:ext cx="7521575" cy="1006475"/>
          </a:xfrm>
        </p:spPr>
        <p:txBody>
          <a:bodyPr/>
          <a:lstStyle/>
          <a:p>
            <a:r>
              <a:rPr lang="en-US" smtClean="0">
                <a:latin typeface="Arial" charset="0"/>
                <a:cs typeface="Arial" charset="0"/>
              </a:rPr>
              <a:t>Hocus-pocus?</a:t>
            </a:r>
          </a:p>
        </p:txBody>
      </p:sp>
      <p:sp>
        <p:nvSpPr>
          <p:cNvPr id="30722" name="Content Placeholder 2"/>
          <p:cNvSpPr>
            <a:spLocks noGrp="1"/>
          </p:cNvSpPr>
          <p:nvPr>
            <p:ph idx="1"/>
          </p:nvPr>
        </p:nvSpPr>
        <p:spPr>
          <a:xfrm>
            <a:off x="822325" y="1501775"/>
            <a:ext cx="7788275" cy="3451225"/>
          </a:xfrm>
        </p:spPr>
        <p:txBody>
          <a:bodyPr/>
          <a:lstStyle/>
          <a:p>
            <a:pPr marL="223838" indent="-223838">
              <a:buFont typeface="Arial" charset="0"/>
              <a:buChar char="•"/>
            </a:pPr>
            <a:r>
              <a:rPr lang="en-US" dirty="0" smtClean="0">
                <a:latin typeface="Arial" charset="0"/>
                <a:cs typeface="Arial" charset="0"/>
              </a:rPr>
              <a:t>Scrum incorporates team iteration and feedback for scheduling and </a:t>
            </a:r>
            <a:r>
              <a:rPr lang="en-US" dirty="0" smtClean="0">
                <a:latin typeface="Arial" charset="0"/>
                <a:cs typeface="Arial" charset="0"/>
              </a:rPr>
              <a:t>tasking.</a:t>
            </a:r>
            <a:endParaRPr lang="en-US" dirty="0" smtClean="0">
              <a:latin typeface="Arial" charset="0"/>
              <a:cs typeface="Arial" charset="0"/>
            </a:endParaRPr>
          </a:p>
          <a:p>
            <a:pPr marL="223838" indent="-223838">
              <a:buFont typeface="Arial" charset="0"/>
              <a:buChar char="•"/>
            </a:pPr>
            <a:r>
              <a:rPr lang="en-US" dirty="0" smtClean="0">
                <a:latin typeface="Arial" charset="0"/>
                <a:cs typeface="Arial" charset="0"/>
              </a:rPr>
              <a:t>Team can create something that far exceeds what each member can do individually.</a:t>
            </a:r>
          </a:p>
          <a:p>
            <a:pPr marL="223838" indent="-223838">
              <a:buFont typeface="Arial" charset="0"/>
              <a:buChar char="•"/>
            </a:pPr>
            <a:r>
              <a:rPr lang="en-US" dirty="0" smtClean="0">
                <a:latin typeface="Arial" charset="0"/>
                <a:cs typeface="Arial" charset="0"/>
              </a:rPr>
              <a:t>Over time, team learns to assign points more accurately, and knows its  true velocity.</a:t>
            </a:r>
          </a:p>
          <a:p>
            <a:pPr marL="223838" indent="-223838">
              <a:buFont typeface="Arial" charset="0"/>
              <a:buChar char="•"/>
            </a:pPr>
            <a:r>
              <a:rPr lang="en-US" dirty="0" smtClean="0">
                <a:latin typeface="Arial" charset="0"/>
                <a:cs typeface="Arial" charset="0"/>
              </a:rPr>
              <a:t>Scrum is a good technique, but it's not magic</a:t>
            </a:r>
            <a:r>
              <a:rPr lang="en-US" dirty="0" smtClean="0">
                <a:latin typeface="Arial" charset="0"/>
                <a:cs typeface="Arial" charset="0"/>
              </a:rPr>
              <a:t>.</a:t>
            </a:r>
            <a:endParaRPr lang="en-US" dirty="0" smtClean="0">
              <a:latin typeface="Arial" charset="0"/>
              <a:cs typeface="Arial" charset="0"/>
            </a:endParaRP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3"/>
          <p:cNvSpPr>
            <a:spLocks noGrp="1"/>
          </p:cNvSpPr>
          <p:nvPr>
            <p:ph type="title"/>
          </p:nvPr>
        </p:nvSpPr>
        <p:spPr/>
        <p:txBody>
          <a:bodyPr/>
          <a:lstStyle/>
          <a:p>
            <a:r>
              <a:rPr lang="en-US" smtClean="0">
                <a:latin typeface="Arial" charset="0"/>
                <a:cs typeface="Arial" charset="0"/>
              </a:rPr>
              <a:t>Summary of Scrum Estimation Technique</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pic>
        <p:nvPicPr>
          <p:cNvPr id="32771" name="Picture 2"/>
          <p:cNvPicPr>
            <a:picLocks noChangeAspect="1" noChangeArrowheads="1"/>
          </p:cNvPicPr>
          <p:nvPr/>
        </p:nvPicPr>
        <p:blipFill>
          <a:blip r:embed="rId3" cstate="print"/>
          <a:srcRect/>
          <a:stretch>
            <a:fillRect/>
          </a:stretch>
        </p:blipFill>
        <p:spPr bwMode="auto">
          <a:xfrm>
            <a:off x="1143000" y="1636713"/>
            <a:ext cx="6781800" cy="3625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xfrm>
            <a:off x="822325" y="365125"/>
            <a:ext cx="7521575" cy="1006475"/>
          </a:xfrm>
        </p:spPr>
        <p:txBody>
          <a:bodyPr/>
          <a:lstStyle/>
          <a:p>
            <a:r>
              <a:rPr lang="en-US" smtClean="0">
                <a:latin typeface="Arial" charset="0"/>
                <a:cs typeface="Arial" charset="0"/>
              </a:rPr>
              <a:t>Active Review</a:t>
            </a:r>
          </a:p>
        </p:txBody>
      </p:sp>
      <p:sp>
        <p:nvSpPr>
          <p:cNvPr id="34818" name="Content Placeholder 2"/>
          <p:cNvSpPr>
            <a:spLocks noGrp="1"/>
          </p:cNvSpPr>
          <p:nvPr>
            <p:ph idx="1"/>
          </p:nvPr>
        </p:nvSpPr>
        <p:spPr>
          <a:xfrm>
            <a:off x="762000" y="1600200"/>
            <a:ext cx="7521575" cy="3048000"/>
          </a:xfrm>
        </p:spPr>
        <p:txBody>
          <a:bodyPr/>
          <a:lstStyle/>
          <a:p>
            <a:pPr marL="693738" indent="-693738">
              <a:buFont typeface="Arial" charset="0"/>
              <a:buNone/>
            </a:pPr>
            <a:r>
              <a:rPr lang="en-US" smtClean="0">
                <a:latin typeface="Arial" charset="0"/>
                <a:cs typeface="Arial" charset="0"/>
              </a:rPr>
              <a:t>Q1: Why is the SDLC losing credibility?</a:t>
            </a:r>
          </a:p>
          <a:p>
            <a:pPr marL="693738" indent="-693738">
              <a:buFont typeface="Arial" charset="0"/>
              <a:buNone/>
            </a:pPr>
            <a:r>
              <a:rPr lang="en-US" smtClean="0">
                <a:latin typeface="Arial" charset="0"/>
                <a:cs typeface="Arial" charset="0"/>
              </a:rPr>
              <a:t>Q2: What are the principles of agile development methodologies?</a:t>
            </a:r>
          </a:p>
          <a:p>
            <a:pPr marL="693738" indent="-693738">
              <a:buFont typeface="Arial" charset="0"/>
              <a:buNone/>
            </a:pPr>
            <a:r>
              <a:rPr lang="en-US" smtClean="0">
                <a:latin typeface="Arial" charset="0"/>
                <a:cs typeface="Arial" charset="0"/>
              </a:rPr>
              <a:t>Q3: What is the scrum process?</a:t>
            </a:r>
          </a:p>
          <a:p>
            <a:pPr marL="693738" indent="-693738">
              <a:buFont typeface="Arial" charset="0"/>
              <a:buNone/>
            </a:pPr>
            <a:r>
              <a:rPr lang="en-US" smtClean="0">
                <a:latin typeface="Arial" charset="0"/>
                <a:cs typeface="Arial" charset="0"/>
              </a:rPr>
              <a:t>Q4: How do requirements drive the scrum process?</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4" descr="disclaimer"/>
          <p:cNvPicPr>
            <a:picLocks noChangeAspect="1" noChangeArrowheads="1"/>
          </p:cNvPicPr>
          <p:nvPr/>
        </p:nvPicPr>
        <p:blipFill>
          <a:blip r:embed="rId2" cstate="print"/>
          <a:srcRect/>
          <a:stretch>
            <a:fillRect/>
          </a:stretch>
        </p:blipFill>
        <p:spPr bwMode="auto">
          <a:xfrm>
            <a:off x="762000" y="1447800"/>
            <a:ext cx="7467600" cy="2265363"/>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1"/>
          <p:cNvSpPr>
            <a:spLocks noGrp="1"/>
          </p:cNvSpPr>
          <p:nvPr>
            <p:ph type="title"/>
          </p:nvPr>
        </p:nvSpPr>
        <p:spPr>
          <a:xfrm>
            <a:off x="822325" y="365125"/>
            <a:ext cx="7521575" cy="1006475"/>
          </a:xfrm>
        </p:spPr>
        <p:txBody>
          <a:bodyPr/>
          <a:lstStyle/>
          <a:p>
            <a:r>
              <a:rPr lang="en-US" smtClean="0">
                <a:latin typeface="Arial" charset="0"/>
                <a:cs typeface="Arial" charset="0"/>
              </a:rPr>
              <a:t>Study Questions</a:t>
            </a:r>
          </a:p>
        </p:txBody>
      </p:sp>
      <p:sp>
        <p:nvSpPr>
          <p:cNvPr id="9218" name="Content Placeholder 2"/>
          <p:cNvSpPr>
            <a:spLocks noGrp="1"/>
          </p:cNvSpPr>
          <p:nvPr>
            <p:ph idx="1"/>
          </p:nvPr>
        </p:nvSpPr>
        <p:spPr>
          <a:xfrm>
            <a:off x="822325" y="1600200"/>
            <a:ext cx="7521575" cy="3395663"/>
          </a:xfrm>
        </p:spPr>
        <p:txBody>
          <a:bodyPr/>
          <a:lstStyle/>
          <a:p>
            <a:pPr marL="693738" indent="-693738">
              <a:buFont typeface="Arial" charset="0"/>
              <a:buNone/>
            </a:pPr>
            <a:r>
              <a:rPr lang="en-US" smtClean="0">
                <a:latin typeface="Arial" charset="0"/>
                <a:cs typeface="Arial" charset="0"/>
              </a:rPr>
              <a:t>Q1: Why is the SDLC losing credibility?</a:t>
            </a:r>
          </a:p>
          <a:p>
            <a:pPr marL="693738" indent="-693738">
              <a:buFont typeface="Arial" charset="0"/>
              <a:buNone/>
            </a:pPr>
            <a:r>
              <a:rPr lang="en-US" smtClean="0">
                <a:latin typeface="Arial" charset="0"/>
                <a:cs typeface="Arial" charset="0"/>
              </a:rPr>
              <a:t>Q2: What are the principles of agile development methodologies?</a:t>
            </a:r>
          </a:p>
          <a:p>
            <a:pPr marL="693738" indent="-693738">
              <a:buFont typeface="Arial" charset="0"/>
              <a:buNone/>
            </a:pPr>
            <a:r>
              <a:rPr lang="en-US" smtClean="0">
                <a:latin typeface="Arial" charset="0"/>
                <a:cs typeface="Arial" charset="0"/>
              </a:rPr>
              <a:t>Q3: What is the scrum process?</a:t>
            </a:r>
          </a:p>
          <a:p>
            <a:pPr marL="693738" indent="-693738">
              <a:buFont typeface="Arial" charset="0"/>
              <a:buNone/>
            </a:pPr>
            <a:r>
              <a:rPr lang="en-US" smtClean="0">
                <a:latin typeface="Arial" charset="0"/>
                <a:cs typeface="Arial" charset="0"/>
              </a:rPr>
              <a:t>Q4: How do requirements drive the scrum process?</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itle 1"/>
          <p:cNvSpPr>
            <a:spLocks noGrp="1"/>
          </p:cNvSpPr>
          <p:nvPr>
            <p:ph type="title"/>
          </p:nvPr>
        </p:nvSpPr>
        <p:spPr>
          <a:xfrm>
            <a:off x="822325" y="365125"/>
            <a:ext cx="7521575" cy="1006475"/>
          </a:xfrm>
        </p:spPr>
        <p:txBody>
          <a:bodyPr/>
          <a:lstStyle/>
          <a:p>
            <a:r>
              <a:rPr lang="en-US" smtClean="0">
                <a:latin typeface="Arial" charset="0"/>
                <a:cs typeface="Arial" charset="0"/>
              </a:rPr>
              <a:t>Q1: Why is the SDLC Losing Credibility?</a:t>
            </a:r>
          </a:p>
        </p:txBody>
      </p:sp>
      <p:sp>
        <p:nvSpPr>
          <p:cNvPr id="10242" name="Content Placeholder 2"/>
          <p:cNvSpPr>
            <a:spLocks noGrp="1"/>
          </p:cNvSpPr>
          <p:nvPr>
            <p:ph idx="1"/>
          </p:nvPr>
        </p:nvSpPr>
        <p:spPr>
          <a:xfrm>
            <a:off x="822325" y="1600200"/>
            <a:ext cx="7521575" cy="3429000"/>
          </a:xfrm>
        </p:spPr>
        <p:txBody>
          <a:bodyPr/>
          <a:lstStyle/>
          <a:p>
            <a:pPr marL="231775" indent="-231775">
              <a:buFont typeface="Arial" charset="0"/>
              <a:buChar char="•"/>
            </a:pPr>
            <a:r>
              <a:rPr lang="en-US" sz="2600" dirty="0" smtClean="0">
                <a:latin typeface="Arial" charset="0"/>
                <a:cs typeface="Arial" charset="0"/>
              </a:rPr>
              <a:t>Systems requirements are fuzzy and always changing</a:t>
            </a:r>
          </a:p>
          <a:p>
            <a:pPr marL="231775" indent="-231775">
              <a:buFont typeface="Arial" charset="0"/>
              <a:buChar char="•"/>
            </a:pPr>
            <a:r>
              <a:rPr lang="en-US" sz="2600" dirty="0" smtClean="0">
                <a:latin typeface="Arial" charset="0"/>
                <a:cs typeface="Arial" charset="0"/>
              </a:rPr>
              <a:t>Waterfall method does not work well</a:t>
            </a:r>
          </a:p>
          <a:p>
            <a:pPr marL="231775" indent="-231775">
              <a:buFont typeface="Arial" charset="0"/>
              <a:buChar char="•"/>
            </a:pPr>
            <a:r>
              <a:rPr lang="en-US" sz="2600" dirty="0" smtClean="0">
                <a:latin typeface="Arial" charset="0"/>
                <a:cs typeface="Arial" charset="0"/>
              </a:rPr>
              <a:t>Very risky – users cannot see system until </a:t>
            </a:r>
            <a:r>
              <a:rPr lang="en-US" sz="2600" dirty="0" smtClean="0">
                <a:latin typeface="Arial" charset="0"/>
                <a:cs typeface="Arial" charset="0"/>
              </a:rPr>
              <a:t>end</a:t>
            </a:r>
            <a:endParaRPr lang="en-US" sz="2600" dirty="0" smtClean="0">
              <a:latin typeface="Arial" charset="0"/>
              <a:cs typeface="Arial" charset="0"/>
            </a:endParaRPr>
          </a:p>
          <a:p>
            <a:pPr marL="231775" indent="-231775">
              <a:buFont typeface="Arial" charset="0"/>
              <a:buChar char="•"/>
            </a:pPr>
            <a:r>
              <a:rPr lang="en-US" sz="2600" dirty="0" smtClean="0">
                <a:latin typeface="Arial" charset="0"/>
                <a:cs typeface="Arial" charset="0"/>
              </a:rPr>
              <a:t>Project often runs out of money or time before completion</a:t>
            </a:r>
          </a:p>
          <a:p>
            <a:pPr marL="231775" indent="-231775">
              <a:buFont typeface="Arial" charset="0"/>
              <a:buChar char="•"/>
            </a:pPr>
            <a:r>
              <a:rPr lang="en-US" sz="2600" dirty="0" smtClean="0">
                <a:latin typeface="Arial" charset="0"/>
                <a:cs typeface="Arial" charset="0"/>
              </a:rPr>
              <a:t>SDLC assumes requirements don’t change</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title"/>
          </p:nvPr>
        </p:nvSpPr>
        <p:spPr/>
        <p:txBody>
          <a:bodyPr/>
          <a:lstStyle/>
          <a:p>
            <a:pPr marL="744538" indent="-744538"/>
            <a:r>
              <a:rPr lang="en-US" smtClean="0">
                <a:latin typeface="Arial" charset="0"/>
                <a:cs typeface="Arial" charset="0"/>
              </a:rPr>
              <a:t>Q2: What Are the Principles of Agile</a:t>
            </a:r>
            <a:br>
              <a:rPr lang="en-US" smtClean="0">
                <a:latin typeface="Arial" charset="0"/>
                <a:cs typeface="Arial" charset="0"/>
              </a:rPr>
            </a:br>
            <a:r>
              <a:rPr lang="en-US" smtClean="0">
                <a:latin typeface="Arial" charset="0"/>
                <a:cs typeface="Arial" charset="0"/>
              </a:rPr>
              <a:t>Development Methodologies?</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pic>
        <p:nvPicPr>
          <p:cNvPr id="11267" name="Picture 2"/>
          <p:cNvPicPr>
            <a:picLocks noChangeAspect="1" noChangeArrowheads="1"/>
          </p:cNvPicPr>
          <p:nvPr/>
        </p:nvPicPr>
        <p:blipFill>
          <a:blip r:embed="rId3" cstate="print"/>
          <a:srcRect/>
          <a:stretch>
            <a:fillRect/>
          </a:stretch>
        </p:blipFill>
        <p:spPr bwMode="auto">
          <a:xfrm>
            <a:off x="1066800" y="1676400"/>
            <a:ext cx="7010400" cy="3505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914400" y="1295400"/>
            <a:ext cx="1905000" cy="2590800"/>
          </a:xfrm>
        </p:spPr>
        <p:txBody>
          <a:bodyPr/>
          <a:lstStyle/>
          <a:p>
            <a:r>
              <a:rPr lang="en-US" smtClean="0">
                <a:latin typeface="Arial" charset="0"/>
                <a:cs typeface="Arial" charset="0"/>
              </a:rPr>
              <a:t>Q3: </a:t>
            </a:r>
            <a:br>
              <a:rPr lang="en-US" smtClean="0">
                <a:latin typeface="Arial" charset="0"/>
                <a:cs typeface="Arial" charset="0"/>
              </a:rPr>
            </a:br>
            <a:r>
              <a:rPr lang="en-US" smtClean="0">
                <a:latin typeface="Arial" charset="0"/>
                <a:cs typeface="Arial" charset="0"/>
              </a:rPr>
              <a:t>What Is the Scrum Process?</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pic>
        <p:nvPicPr>
          <p:cNvPr id="13315" name="Picture 2"/>
          <p:cNvPicPr>
            <a:picLocks noChangeAspect="1" noChangeArrowheads="1"/>
          </p:cNvPicPr>
          <p:nvPr/>
        </p:nvPicPr>
        <p:blipFill>
          <a:blip r:embed="rId3" cstate="print"/>
          <a:srcRect/>
          <a:stretch>
            <a:fillRect/>
          </a:stretch>
        </p:blipFill>
        <p:spPr bwMode="auto">
          <a:xfrm>
            <a:off x="2876550" y="609600"/>
            <a:ext cx="5353050" cy="495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3"/>
          <p:cNvSpPr>
            <a:spLocks noGrp="1"/>
          </p:cNvSpPr>
          <p:nvPr>
            <p:ph type="title"/>
          </p:nvPr>
        </p:nvSpPr>
        <p:spPr/>
        <p:txBody>
          <a:bodyPr/>
          <a:lstStyle/>
          <a:p>
            <a:r>
              <a:rPr lang="en-US" smtClean="0">
                <a:latin typeface="Arial" charset="0"/>
                <a:cs typeface="Arial" charset="0"/>
              </a:rPr>
              <a:t>Scrum Process</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pic>
        <p:nvPicPr>
          <p:cNvPr id="15363" name="Picture 2"/>
          <p:cNvPicPr>
            <a:picLocks noChangeAspect="1" noChangeArrowheads="1"/>
          </p:cNvPicPr>
          <p:nvPr/>
        </p:nvPicPr>
        <p:blipFill>
          <a:blip r:embed="rId3" cstate="print"/>
          <a:srcRect/>
          <a:stretch>
            <a:fillRect/>
          </a:stretch>
        </p:blipFill>
        <p:spPr bwMode="auto">
          <a:xfrm>
            <a:off x="838200" y="1652588"/>
            <a:ext cx="7467600" cy="37957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822325" y="365125"/>
            <a:ext cx="7521575" cy="1006475"/>
          </a:xfrm>
        </p:spPr>
        <p:txBody>
          <a:bodyPr/>
          <a:lstStyle/>
          <a:p>
            <a:r>
              <a:rPr lang="en-US" smtClean="0">
                <a:latin typeface="Arial" charset="0"/>
                <a:cs typeface="Arial" charset="0"/>
              </a:rPr>
              <a:t>Key Roles</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17411" name="Content Placeholder 3"/>
          <p:cNvSpPr>
            <a:spLocks noGrp="1"/>
          </p:cNvSpPr>
          <p:nvPr>
            <p:ph idx="1"/>
          </p:nvPr>
        </p:nvSpPr>
        <p:spPr>
          <a:xfrm>
            <a:off x="838200" y="1447800"/>
            <a:ext cx="7521575" cy="3810000"/>
          </a:xfrm>
        </p:spPr>
        <p:txBody>
          <a:bodyPr/>
          <a:lstStyle/>
          <a:p>
            <a:pPr>
              <a:spcBef>
                <a:spcPts val="300"/>
              </a:spcBef>
              <a:buFont typeface="Arial" charset="0"/>
              <a:buChar char="•"/>
            </a:pPr>
            <a:r>
              <a:rPr lang="en-US" smtClean="0">
                <a:latin typeface="Arial" charset="0"/>
                <a:cs typeface="Arial" charset="0"/>
              </a:rPr>
              <a:t>Product owner</a:t>
            </a:r>
          </a:p>
          <a:p>
            <a:pPr lvl="1">
              <a:buFont typeface="Arial" charset="0"/>
              <a:buChar char="–"/>
            </a:pPr>
            <a:r>
              <a:rPr lang="en-US" sz="2400" smtClean="0">
                <a:latin typeface="Arial" charset="0"/>
                <a:cs typeface="Arial" charset="0"/>
              </a:rPr>
              <a:t>Business professional who provides requirements, clarification and testing</a:t>
            </a:r>
          </a:p>
          <a:p>
            <a:pPr>
              <a:spcBef>
                <a:spcPts val="300"/>
              </a:spcBef>
              <a:buFont typeface="Arial" charset="0"/>
              <a:buChar char="•"/>
            </a:pPr>
            <a:r>
              <a:rPr lang="en-US" smtClean="0">
                <a:latin typeface="Arial" charset="0"/>
                <a:cs typeface="Arial" charset="0"/>
              </a:rPr>
              <a:t>Scrum master</a:t>
            </a:r>
          </a:p>
          <a:p>
            <a:pPr lvl="1">
              <a:buFont typeface="Arial" charset="0"/>
              <a:buChar char="–"/>
            </a:pPr>
            <a:r>
              <a:rPr lang="en-US" sz="2400" smtClean="0">
                <a:latin typeface="Arial" charset="0"/>
                <a:cs typeface="Arial" charset="0"/>
              </a:rPr>
              <a:t>Coach or referee, guardian of members’ time</a:t>
            </a:r>
          </a:p>
          <a:p>
            <a:pPr>
              <a:spcBef>
                <a:spcPts val="300"/>
              </a:spcBef>
              <a:buFont typeface="Arial" charset="0"/>
              <a:buChar char="•"/>
            </a:pPr>
            <a:r>
              <a:rPr lang="en-US" smtClean="0">
                <a:latin typeface="Arial" charset="0"/>
                <a:cs typeface="Arial" charset="0"/>
              </a:rPr>
              <a:t>Team members</a:t>
            </a:r>
          </a:p>
          <a:p>
            <a:pPr lvl="1">
              <a:buFont typeface="Arial" charset="0"/>
              <a:buChar char="–"/>
            </a:pPr>
            <a:r>
              <a:rPr lang="en-US" sz="2400" smtClean="0">
                <a:latin typeface="Arial" charset="0"/>
                <a:cs typeface="Arial" charset="0"/>
              </a:rPr>
              <a:t>Programmers, systems analysts, business analysts, database designers, cloud engineers, PQA testing personnel, other staff needed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822325" y="365125"/>
            <a:ext cx="7521575" cy="1006475"/>
          </a:xfrm>
        </p:spPr>
        <p:txBody>
          <a:bodyPr/>
          <a:lstStyle/>
          <a:p>
            <a:r>
              <a:rPr lang="en-US" smtClean="0">
                <a:latin typeface="Arial" charset="0"/>
                <a:cs typeface="Arial" charset="0"/>
              </a:rPr>
              <a:t>Stand-up Meetings</a:t>
            </a:r>
          </a:p>
        </p:txBody>
      </p:sp>
      <p:sp>
        <p:nvSpPr>
          <p:cNvPr id="3" name="Content Placeholder 2"/>
          <p:cNvSpPr>
            <a:spLocks noGrp="1"/>
          </p:cNvSpPr>
          <p:nvPr>
            <p:ph idx="1"/>
          </p:nvPr>
        </p:nvSpPr>
        <p:spPr>
          <a:xfrm>
            <a:off x="822325" y="1524000"/>
            <a:ext cx="7521575" cy="3429000"/>
          </a:xfrm>
        </p:spPr>
        <p:txBody>
          <a:bodyPr/>
          <a:lstStyle/>
          <a:p>
            <a:pPr marL="223838" indent="-223838">
              <a:defRPr/>
            </a:pPr>
            <a:r>
              <a:rPr lang="en-US" dirty="0"/>
              <a:t>15-minute </a:t>
            </a:r>
            <a:r>
              <a:rPr lang="en-US" dirty="0" smtClean="0"/>
              <a:t>meeting </a:t>
            </a:r>
            <a:r>
              <a:rPr lang="en-US" dirty="0"/>
              <a:t>each team member </a:t>
            </a:r>
            <a:r>
              <a:rPr lang="en-US" dirty="0" smtClean="0"/>
              <a:t>states:</a:t>
            </a:r>
          </a:p>
          <a:p>
            <a:pPr marL="801688" lvl="2" indent="-346075">
              <a:defRPr/>
            </a:pPr>
            <a:r>
              <a:rPr lang="en-US" dirty="0" smtClean="0"/>
              <a:t>What </a:t>
            </a:r>
            <a:r>
              <a:rPr lang="en-US" dirty="0"/>
              <a:t>he or she has done in </a:t>
            </a:r>
            <a:r>
              <a:rPr lang="en-US" dirty="0" smtClean="0"/>
              <a:t>past day</a:t>
            </a:r>
          </a:p>
          <a:p>
            <a:pPr marL="801688" lvl="2" indent="-346075">
              <a:defRPr/>
            </a:pPr>
            <a:r>
              <a:rPr lang="en-US" dirty="0" smtClean="0"/>
              <a:t>What </a:t>
            </a:r>
            <a:r>
              <a:rPr lang="en-US" dirty="0"/>
              <a:t>he or she will do </a:t>
            </a:r>
            <a:r>
              <a:rPr lang="en-US" dirty="0" smtClean="0"/>
              <a:t>in </a:t>
            </a:r>
            <a:r>
              <a:rPr lang="en-US" dirty="0"/>
              <a:t>coming </a:t>
            </a:r>
            <a:r>
              <a:rPr lang="en-US" dirty="0" smtClean="0"/>
              <a:t>day</a:t>
            </a:r>
          </a:p>
          <a:p>
            <a:pPr marL="801688" lvl="2" indent="-346075">
              <a:defRPr/>
            </a:pPr>
            <a:r>
              <a:rPr lang="en-US" dirty="0" smtClean="0"/>
              <a:t>Any factors </a:t>
            </a:r>
            <a:r>
              <a:rPr lang="en-US" dirty="0"/>
              <a:t>blocking his or her </a:t>
            </a:r>
            <a:r>
              <a:rPr lang="en-US" dirty="0" smtClean="0"/>
              <a:t>progress</a:t>
            </a:r>
          </a:p>
          <a:p>
            <a:pPr>
              <a:defRPr/>
            </a:pPr>
            <a:r>
              <a:rPr lang="en-US" b="1" dirty="0" smtClean="0"/>
              <a:t>Purpose</a:t>
            </a:r>
            <a:r>
              <a:rPr lang="en-US" dirty="0" smtClean="0"/>
              <a:t> </a:t>
            </a:r>
            <a:r>
              <a:rPr lang="en-US" dirty="0" smtClean="0"/>
              <a:t>— </a:t>
            </a:r>
            <a:r>
              <a:rPr lang="en-US" dirty="0" smtClean="0"/>
              <a:t>accountability for </a:t>
            </a:r>
            <a:r>
              <a:rPr lang="en-US" dirty="0"/>
              <a:t>progress and </a:t>
            </a:r>
            <a:r>
              <a:rPr lang="en-US" dirty="0" smtClean="0"/>
              <a:t>give </a:t>
            </a:r>
            <a:r>
              <a:rPr lang="en-US" dirty="0"/>
              <a:t>public forum for blocking </a:t>
            </a:r>
            <a:r>
              <a:rPr lang="en-US" dirty="0" smtClean="0"/>
              <a:t>factors</a:t>
            </a:r>
            <a:endParaRPr lang="en-US" dirty="0" smtClean="0"/>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822325" y="365125"/>
            <a:ext cx="7521575" cy="1006475"/>
          </a:xfrm>
        </p:spPr>
        <p:txBody>
          <a:bodyPr/>
          <a:lstStyle/>
          <a:p>
            <a:r>
              <a:rPr lang="en-US" smtClean="0">
                <a:latin typeface="Arial" charset="0"/>
                <a:cs typeface="Arial" charset="0"/>
              </a:rPr>
              <a:t>Paired Programming</a:t>
            </a:r>
          </a:p>
        </p:txBody>
      </p:sp>
      <p:sp>
        <p:nvSpPr>
          <p:cNvPr id="3" name="Content Placeholder 2"/>
          <p:cNvSpPr>
            <a:spLocks noGrp="1"/>
          </p:cNvSpPr>
          <p:nvPr>
            <p:ph idx="1"/>
          </p:nvPr>
        </p:nvSpPr>
        <p:spPr>
          <a:xfrm>
            <a:off x="822325" y="1600200"/>
            <a:ext cx="7521575" cy="3276600"/>
          </a:xfrm>
        </p:spPr>
        <p:txBody>
          <a:bodyPr/>
          <a:lstStyle/>
          <a:p>
            <a:pPr marL="223838" indent="-223838">
              <a:defRPr/>
            </a:pPr>
            <a:r>
              <a:rPr lang="en-US" dirty="0"/>
              <a:t>T</a:t>
            </a:r>
            <a:r>
              <a:rPr lang="en-US" dirty="0" smtClean="0"/>
              <a:t>wo </a:t>
            </a:r>
            <a:r>
              <a:rPr lang="en-US" dirty="0"/>
              <a:t>members share </a:t>
            </a:r>
            <a:r>
              <a:rPr lang="en-US" dirty="0" smtClean="0"/>
              <a:t>a </a:t>
            </a:r>
            <a:r>
              <a:rPr lang="en-US" dirty="0"/>
              <a:t>computer and write a </a:t>
            </a:r>
            <a:r>
              <a:rPr lang="en-US" dirty="0" smtClean="0"/>
              <a:t>computer program </a:t>
            </a:r>
            <a:r>
              <a:rPr lang="en-US" dirty="0"/>
              <a:t>together. </a:t>
            </a:r>
            <a:endParaRPr lang="en-US" dirty="0" smtClean="0"/>
          </a:p>
          <a:p>
            <a:pPr marL="223838" indent="-223838">
              <a:defRPr/>
            </a:pPr>
            <a:r>
              <a:rPr lang="en-US" dirty="0"/>
              <a:t>O</a:t>
            </a:r>
            <a:r>
              <a:rPr lang="en-US" dirty="0" smtClean="0"/>
              <a:t>ne </a:t>
            </a:r>
            <a:r>
              <a:rPr lang="en-US" dirty="0"/>
              <a:t>programmer </a:t>
            </a:r>
            <a:r>
              <a:rPr lang="en-US" dirty="0" smtClean="0"/>
              <a:t>provides </a:t>
            </a:r>
            <a:r>
              <a:rPr lang="en-US" dirty="0"/>
              <a:t>a test</a:t>
            </a:r>
            <a:r>
              <a:rPr lang="en-US" dirty="0" smtClean="0"/>
              <a:t>, other demonstrates </a:t>
            </a:r>
            <a:r>
              <a:rPr lang="en-US" dirty="0"/>
              <a:t>code </a:t>
            </a:r>
            <a:r>
              <a:rPr lang="en-US" dirty="0" smtClean="0"/>
              <a:t>passes </a:t>
            </a:r>
            <a:r>
              <a:rPr lang="en-US" dirty="0"/>
              <a:t>test or </a:t>
            </a:r>
            <a:r>
              <a:rPr lang="en-US" dirty="0" smtClean="0"/>
              <a:t>changes code. </a:t>
            </a:r>
          </a:p>
          <a:p>
            <a:pPr marL="223838" indent="-223838">
              <a:defRPr/>
            </a:pPr>
            <a:r>
              <a:rPr lang="en-US" dirty="0"/>
              <a:t>Minimal </a:t>
            </a:r>
            <a:r>
              <a:rPr lang="en-US" dirty="0" smtClean="0"/>
              <a:t>documentation created</a:t>
            </a:r>
          </a:p>
          <a:p>
            <a:pPr>
              <a:defRPr/>
            </a:pPr>
            <a:endParaRPr lang="en-US" dirty="0"/>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EMIS4E">
  <a:themeElements>
    <a:clrScheme name="Custom 12">
      <a:dk1>
        <a:srgbClr val="00040C"/>
      </a:dk1>
      <a:lt1>
        <a:sysClr val="window" lastClr="FFFFFF"/>
      </a:lt1>
      <a:dk2>
        <a:srgbClr val="C8E8F4"/>
      </a:dk2>
      <a:lt2>
        <a:srgbClr val="F9EDA5"/>
      </a:lt2>
      <a:accent1>
        <a:srgbClr val="145064"/>
      </a:accent1>
      <a:accent2>
        <a:srgbClr val="F9EDA5"/>
      </a:accent2>
      <a:accent3>
        <a:srgbClr val="F5E169"/>
      </a:accent3>
      <a:accent4>
        <a:srgbClr val="F5E169"/>
      </a:accent4>
      <a:accent5>
        <a:srgbClr val="F2F2F2"/>
      </a:accent5>
      <a:accent6>
        <a:srgbClr val="BEE5F2"/>
      </a:accent6>
      <a:hlink>
        <a:srgbClr val="002D88"/>
      </a:hlink>
      <a:folHlink>
        <a:srgbClr val="071C24"/>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EMIS4E</Template>
  <TotalTime>199</TotalTime>
  <Words>1219</Words>
  <Application>Microsoft Office PowerPoint</Application>
  <PresentationFormat>On-screen Show (4:3)</PresentationFormat>
  <Paragraphs>108</Paragraphs>
  <Slides>18</Slides>
  <Notes>10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EMIS4E</vt:lpstr>
      <vt:lpstr>Chapter Extension 16</vt:lpstr>
      <vt:lpstr>Study Questions</vt:lpstr>
      <vt:lpstr>Q1: Why is the SDLC Losing Credibility?</vt:lpstr>
      <vt:lpstr>Q2: What Are the Principles of Agile Development Methodologies?</vt:lpstr>
      <vt:lpstr>Q3:  What Is the Scrum Process?</vt:lpstr>
      <vt:lpstr>Scrum Process</vt:lpstr>
      <vt:lpstr>Key Roles</vt:lpstr>
      <vt:lpstr>Stand-up Meetings</vt:lpstr>
      <vt:lpstr>Paired Programming</vt:lpstr>
      <vt:lpstr>When Are We Done?</vt:lpstr>
      <vt:lpstr>Q4: How Do Requirements Drive the Scrum Process?</vt:lpstr>
      <vt:lpstr>Creating Requirements Tasks</vt:lpstr>
      <vt:lpstr>Scheduling Tasks</vt:lpstr>
      <vt:lpstr>Committing to Finish Tasks</vt:lpstr>
      <vt:lpstr>Hocus-pocus?</vt:lpstr>
      <vt:lpstr>Summary of Scrum Estimation Technique</vt:lpstr>
      <vt:lpstr>Active Review</vt:lpstr>
      <vt:lpstr>Slide 18</vt:lpstr>
    </vt:vector>
  </TitlesOfParts>
  <Company>Eastern Kentucky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Extension 16</dc:title>
  <dc:creator>Loy, Steve</dc:creator>
  <cp:lastModifiedBy>Kate Stephenson</cp:lastModifiedBy>
  <cp:revision>39</cp:revision>
  <dcterms:created xsi:type="dcterms:W3CDTF">2012-10-05T20:06:13Z</dcterms:created>
  <dcterms:modified xsi:type="dcterms:W3CDTF">2012-12-18T18:15:53Z</dcterms:modified>
</cp:coreProperties>
</file>