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61" r:id="rId4"/>
    <p:sldId id="262" r:id="rId5"/>
    <p:sldId id="264" r:id="rId6"/>
    <p:sldId id="265" r:id="rId7"/>
    <p:sldId id="263" r:id="rId8"/>
    <p:sldId id="266" r:id="rId9"/>
    <p:sldId id="267" r:id="rId10"/>
    <p:sldId id="268" r:id="rId11"/>
    <p:sldId id="269" r:id="rId12"/>
    <p:sldId id="270" r:id="rId13"/>
    <p:sldId id="271" r:id="rId14"/>
    <p:sldId id="272" r:id="rId15"/>
    <p:sldId id="273" r:id="rId16"/>
    <p:sldId id="275" r:id="rId17"/>
    <p:sldId id="276" r:id="rId18"/>
    <p:sldId id="278" r:id="rId19"/>
    <p:sldId id="258" r:id="rId20"/>
    <p:sldId id="279"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Stephenson"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693" autoAdjust="0"/>
    <p:restoredTop sz="65018" autoAdjust="0"/>
  </p:normalViewPr>
  <p:slideViewPr>
    <p:cSldViewPr>
      <p:cViewPr varScale="1">
        <p:scale>
          <a:sx n="37" d="100"/>
          <a:sy n="37" d="100"/>
        </p:scale>
        <p:origin x="-2505" y="-8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0C5AD7E-5726-4D14-8283-AC1126D134F7}" type="datetimeFigureOut">
              <a:rPr lang="en-US"/>
              <a:pPr>
                <a:defRPr/>
              </a:pPr>
              <a:t>12/20/2012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F10BB33-BAEE-4571-ACE4-D8C03B96C4D1}" type="slidenum">
              <a:rPr lang="en-US"/>
              <a:pPr>
                <a:defRPr/>
              </a:pPr>
              <a:t>‹#›</a:t>
            </a:fld>
            <a:endParaRPr lang="en-US" dirty="0"/>
          </a:p>
        </p:txBody>
      </p:sp>
    </p:spTree>
    <p:extLst>
      <p:ext uri="{BB962C8B-B14F-4D97-AF65-F5344CB8AC3E}">
        <p14:creationId xmlns:p14="http://schemas.microsoft.com/office/powerpoint/2010/main" val="129464188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p:spPr>
      </p:sp>
      <p:sp>
        <p:nvSpPr>
          <p:cNvPr id="921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This chapter extension addresses the major components of IS project management. It begins with a discussion of IS project management by discussing project trade-offs.</a:t>
            </a:r>
          </a:p>
        </p:txBody>
      </p:sp>
      <p:sp>
        <p:nvSpPr>
          <p:cNvPr id="92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23ABC5-3468-4228-8948-E177076F8FAE}"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196966-07C1-4616-B814-2499969786E8}" type="slidenum">
              <a:rPr lang="en-US">
                <a:cs typeface="Arial" charset="0"/>
              </a:rPr>
              <a:pPr fontAlgn="base">
                <a:spcBef>
                  <a:spcPct val="0"/>
                </a:spcBef>
                <a:spcAft>
                  <a:spcPct val="0"/>
                </a:spcAft>
              </a:pPr>
              <a:t>11</a:t>
            </a:fld>
            <a:endParaRPr lang="en-US">
              <a:cs typeface="Arial" charset="0"/>
            </a:endParaRPr>
          </a:p>
        </p:txBody>
      </p:sp>
      <p:sp>
        <p:nvSpPr>
          <p:cNvPr id="276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Gantt chart, shows tasks, dates, and dependencies.</a:t>
            </a:r>
          </a:p>
          <a:p>
            <a:pPr marL="171450" indent="-171450">
              <a:spcBef>
                <a:spcPct val="0"/>
              </a:spcBef>
              <a:buFontTx/>
              <a:buChar char="•"/>
            </a:pPr>
            <a:r>
              <a:rPr lang="en-US" b="1" smtClean="0"/>
              <a:t>Critical path </a:t>
            </a:r>
            <a:r>
              <a:rPr lang="en-US" smtClean="0"/>
              <a:t>is a sequence of activities that determine earliest date the project can be completed.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Using Microsoft Project or a similar product, it is possible to assign personnel to tasks and to stipulate the percentage of time that each person devotes to a task.</a:t>
            </a:r>
          </a:p>
          <a:p>
            <a:pPr marL="171450" indent="-171450">
              <a:spcBef>
                <a:spcPct val="0"/>
              </a:spcBef>
              <a:buFontTx/>
              <a:buChar char="•"/>
            </a:pPr>
            <a:r>
              <a:rPr lang="en-US" dirty="0" smtClean="0"/>
              <a:t>Final WBS plan is denoted in the </a:t>
            </a:r>
            <a:r>
              <a:rPr lang="en-US" b="1" dirty="0" smtClean="0"/>
              <a:t>baseline.</a:t>
            </a:r>
          </a:p>
          <a:p>
            <a:pPr marL="171450" indent="-171450">
              <a:spcBef>
                <a:spcPct val="0"/>
              </a:spcBef>
              <a:buFontTx/>
              <a:buChar char="•"/>
            </a:pPr>
            <a:r>
              <a:rPr lang="en-US" b="1" dirty="0" smtClean="0"/>
              <a:t>WBS </a:t>
            </a:r>
            <a:r>
              <a:rPr lang="en-US" dirty="0" smtClean="0"/>
              <a:t>is the single most important management tool for large-scale projects.</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C0AF6E-D583-4776-9DA8-8CA4F58A86DC}"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EA7E7A-D6A2-4888-9B1E-40709BE67D28}" type="slidenum">
              <a:rPr lang="en-US">
                <a:cs typeface="Arial" charset="0"/>
              </a:rPr>
              <a:pPr fontAlgn="base">
                <a:spcBef>
                  <a:spcPct val="0"/>
                </a:spcBef>
                <a:spcAft>
                  <a:spcPct val="0"/>
                </a:spcAft>
              </a:pPr>
              <a:t>13</a:t>
            </a:fld>
            <a:endParaRPr lang="en-US">
              <a:cs typeface="Arial" charset="0"/>
            </a:endParaRPr>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Software is “logical poetry.”</a:t>
            </a:r>
          </a:p>
          <a:p>
            <a:pPr marL="171450" indent="-171450">
              <a:spcBef>
                <a:spcPct val="0"/>
              </a:spcBef>
              <a:buFontTx/>
              <a:buChar char="•"/>
            </a:pPr>
            <a:r>
              <a:rPr lang="en-US" dirty="0" smtClean="0"/>
              <a:t>How long does it take to develop a computer program to process PRIDE privacy data on a cloud server? If no one on the team has developed a cloud-based server application before, how do you predict?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3F50E3-DF24-4D48-B978-B9C7385D6B8C}" type="slidenum">
              <a:rPr lang="en-US">
                <a:cs typeface="Arial" charset="0"/>
              </a:rPr>
              <a:pPr fontAlgn="base">
                <a:spcBef>
                  <a:spcPct val="0"/>
                </a:spcBef>
                <a:spcAft>
                  <a:spcPct val="0"/>
                </a:spcAft>
              </a:pPr>
              <a:t>16</a:t>
            </a:fld>
            <a:endParaRPr lang="en-US">
              <a:cs typeface="Arial" charset="0"/>
            </a:endParaRPr>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342900" lvl="1" indent="-342900">
              <a:spcBef>
                <a:spcPct val="0"/>
              </a:spcBef>
              <a:buFontTx/>
              <a:buChar char="•"/>
            </a:pPr>
            <a:r>
              <a:rPr lang="en-US" sz="2000" smtClean="0"/>
              <a:t>Coordinating independent </a:t>
            </a:r>
            <a:r>
              <a:rPr lang="en-US" sz="2000" dirty="0" smtClean="0"/>
              <a:t>groups that might reside in </a:t>
            </a:r>
            <a:r>
              <a:rPr lang="en-US" sz="2000" smtClean="0"/>
              <a:t>different </a:t>
            </a:r>
            <a:r>
              <a:rPr lang="en-US" sz="2000" smtClean="0"/>
              <a:t>locations.</a:t>
            </a:r>
            <a:endParaRPr lang="en-US" sz="2000" dirty="0" smtClean="0"/>
          </a:p>
          <a:p>
            <a:pPr marL="342900" lvl="1" indent="-342900">
              <a:spcBef>
                <a:spcPct val="0"/>
              </a:spcBef>
              <a:buFontTx/>
              <a:buChar char="•"/>
            </a:pPr>
            <a:r>
              <a:rPr lang="en-US" sz="2000" smtClean="0"/>
              <a:t>Diseconomies of scale from</a:t>
            </a:r>
            <a:r>
              <a:rPr lang="en-US" sz="2000" baseline="0" smtClean="0"/>
              <a:t> a</a:t>
            </a:r>
            <a:r>
              <a:rPr lang="en-US" sz="2000" smtClean="0"/>
              <a:t>dding more people </a:t>
            </a:r>
            <a:r>
              <a:rPr lang="en-US" sz="2000" dirty="0" smtClean="0"/>
              <a:t>leads to </a:t>
            </a:r>
            <a:r>
              <a:rPr lang="en-US" sz="2000" smtClean="0"/>
              <a:t>exponential </a:t>
            </a:r>
            <a:r>
              <a:rPr lang="en-US" sz="2000" smtClean="0"/>
              <a:t>growth in interactions.</a:t>
            </a:r>
            <a:endParaRPr lang="en-US" sz="2000" dirty="0" smtClean="0"/>
          </a:p>
          <a:p>
            <a:pPr marL="342900" lvl="1" indent="-342900">
              <a:spcBef>
                <a:spcPct val="0"/>
              </a:spcBef>
              <a:buFontTx/>
              <a:buChar char="•"/>
            </a:pPr>
            <a:r>
              <a:rPr lang="en-US" sz="2000" smtClean="0"/>
              <a:t>Creating effective configuration control</a:t>
            </a:r>
            <a:r>
              <a:rPr lang="en-US" sz="2000" baseline="0" smtClean="0"/>
              <a:t> in terms of </a:t>
            </a:r>
            <a:r>
              <a:rPr lang="en-US" sz="2000" smtClean="0"/>
              <a:t>management </a:t>
            </a:r>
            <a:r>
              <a:rPr lang="en-US" sz="2000" dirty="0" smtClean="0"/>
              <a:t>policies, practices</a:t>
            </a:r>
            <a:r>
              <a:rPr lang="en-US" sz="2000" smtClean="0"/>
              <a:t>, </a:t>
            </a:r>
            <a:r>
              <a:rPr lang="en-US" sz="2000" smtClean="0"/>
              <a:t>and tools </a:t>
            </a:r>
            <a:r>
              <a:rPr lang="en-US" sz="2000" dirty="0" smtClean="0"/>
              <a:t>to maintain control </a:t>
            </a:r>
            <a:r>
              <a:rPr lang="en-US" sz="2000" smtClean="0"/>
              <a:t>over </a:t>
            </a:r>
            <a:r>
              <a:rPr lang="en-US" sz="2000" smtClean="0"/>
              <a:t>resources.</a:t>
            </a:r>
            <a:endParaRPr lang="en-US" sz="2000" dirty="0" smtClean="0"/>
          </a:p>
          <a:p>
            <a:pPr marL="342900" lvl="1" indent="-342900">
              <a:spcBef>
                <a:spcPct val="0"/>
              </a:spcBef>
              <a:buFontTx/>
              <a:buChar char="•"/>
            </a:pPr>
            <a:r>
              <a:rPr lang="en-US" sz="2000" smtClean="0"/>
              <a:t>Dealing with project disruptions</a:t>
            </a:r>
            <a:r>
              <a:rPr lang="en-US" sz="2000" baseline="0" smtClean="0"/>
              <a:t> due to</a:t>
            </a:r>
            <a:r>
              <a:rPr lang="en-US" sz="2000" smtClean="0"/>
              <a:t> </a:t>
            </a:r>
            <a:r>
              <a:rPr lang="en-US" sz="2000" dirty="0" smtClean="0"/>
              <a:t>unanticipated events</a:t>
            </a:r>
          </a:p>
          <a:p>
            <a:pPr marL="342900" lvl="1" indent="-342900">
              <a:spcBef>
                <a:spcPct val="0"/>
              </a:spcBef>
              <a:buFontTx/>
              <a:buChar char="•"/>
            </a:pPr>
            <a:r>
              <a:rPr lang="en-US" sz="2000" smtClean="0"/>
              <a:t>Maintaining morale</a:t>
            </a:r>
            <a:r>
              <a:rPr lang="en-US" sz="2000" baseline="0" smtClean="0"/>
              <a:t> is especially difficult for long projects, for projects that require employees to make substantial sacrifices, and after a project gets behind schedule.</a:t>
            </a:r>
            <a:endParaRPr lang="en-US" sz="20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D43C2E-CE1F-4543-818F-1F776891C5D2}" type="slidenum">
              <a:rPr lang="en-US">
                <a:cs typeface="Arial" charset="0"/>
              </a:rPr>
              <a:pPr fontAlgn="base">
                <a:spcBef>
                  <a:spcPct val="0"/>
                </a:spcBef>
                <a:spcAft>
                  <a:spcPct val="0"/>
                </a:spcAft>
              </a:pPr>
              <a:t>17</a:t>
            </a:fld>
            <a:endParaRPr lang="en-US">
              <a:cs typeface="Arial" charset="0"/>
            </a:endParaRPr>
          </a:p>
        </p:txBody>
      </p:sp>
      <p:sp>
        <p:nvSpPr>
          <p:cNvPr id="3789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Taking responsibility goes beyond participating in requirements meetings and stating your opinion on how things should work. Taking responsibility means understanding the information system is built for your business function and managing requirements accordingly.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30218A-87DF-4D44-B464-7AA37C27F7AA}" type="slidenum">
              <a:rPr lang="en-US">
                <a:cs typeface="Arial" charset="0"/>
              </a:rPr>
              <a:pPr fontAlgn="base">
                <a:spcBef>
                  <a:spcPct val="0"/>
                </a:spcBef>
                <a:spcAft>
                  <a:spcPct val="0"/>
                </a:spcAft>
              </a:pPr>
              <a:t>3</a:t>
            </a:fld>
            <a:endParaRPr lang="en-US">
              <a:cs typeface="Arial" charset="0"/>
            </a:endParaRPr>
          </a:p>
        </p:txBody>
      </p:sp>
      <p:sp>
        <p:nvSpPr>
          <p:cNvPr id="1126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2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The Internal Revenue Service provides a good example of a large-scale IS project. The IRS employs more than 100,000 people in 1,000 different sites and processes over 200 million tax returns a year. Starting in 1995, it set out to modernize the information systems for processing tax returns. Today, more than 18 years and several billion dollars later, it has not completed that project.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p:cNvSpPr>
          <p:nvPr>
            <p:ph type="sldImg"/>
          </p:nvPr>
        </p:nvSpPr>
        <p:spPr bwMode="auto">
          <a:noFill/>
          <a:ln>
            <a:solidFill>
              <a:srgbClr val="000000"/>
            </a:solidFill>
            <a:miter lim="800000"/>
            <a:headEnd/>
            <a:tailEnd/>
          </a:ln>
        </p:spPr>
      </p:sp>
      <p:sp>
        <p:nvSpPr>
          <p:cNvPr id="1331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latin typeface="Arial" charset="0"/>
                <a:cs typeface="Arial" charset="0"/>
              </a:rPr>
              <a:t>Systems development projects require the balancing of three critical drivers: requirements (scope), cost and time.</a:t>
            </a:r>
          </a:p>
          <a:p>
            <a:pPr marL="171450" indent="-171450">
              <a:spcBef>
                <a:spcPct val="0"/>
              </a:spcBef>
              <a:buFontTx/>
              <a:buChar char="•"/>
            </a:pPr>
            <a:r>
              <a:rPr lang="en-US" dirty="0" smtClean="0">
                <a:latin typeface="Arial" charset="0"/>
                <a:cs typeface="Arial" charset="0"/>
              </a:rPr>
              <a:t>We can </a:t>
            </a:r>
            <a:r>
              <a:rPr lang="en-US" i="1" dirty="0" smtClean="0">
                <a:latin typeface="Arial" charset="0"/>
                <a:cs typeface="Arial" charset="0"/>
              </a:rPr>
              <a:t>trade off </a:t>
            </a:r>
            <a:r>
              <a:rPr lang="en-US" dirty="0" smtClean="0">
                <a:latin typeface="Arial" charset="0"/>
                <a:cs typeface="Arial" charset="0"/>
              </a:rPr>
              <a:t>requirements against time and against cost. If we make the necklace simpler, it will take less time. If we eliminate the diamonds and gems, it will be cheaper.</a:t>
            </a:r>
          </a:p>
          <a:p>
            <a:pPr marL="171450" indent="-171450">
              <a:spcBef>
                <a:spcPct val="0"/>
              </a:spcBef>
              <a:buFontTx/>
              <a:buChar char="•"/>
            </a:pPr>
            <a:r>
              <a:rPr lang="en-US" dirty="0" smtClean="0">
                <a:latin typeface="Arial" charset="0"/>
                <a:cs typeface="Arial" charset="0"/>
              </a:rPr>
              <a:t>Relationship between time and cost is more complicated. Normally, we can reduce time by increasing cost, but </a:t>
            </a:r>
            <a:r>
              <a:rPr lang="en-US" i="1" dirty="0" smtClean="0">
                <a:latin typeface="Arial" charset="0"/>
                <a:cs typeface="Arial" charset="0"/>
              </a:rPr>
              <a:t>only to a point, </a:t>
            </a:r>
            <a:r>
              <a:rPr lang="en-US" dirty="0" smtClean="0">
                <a:latin typeface="Arial" charset="0"/>
                <a:cs typeface="Arial" charset="0"/>
              </a:rPr>
              <a:t>because of </a:t>
            </a:r>
            <a:r>
              <a:rPr lang="en-US" b="1" dirty="0" smtClean="0">
                <a:latin typeface="Arial" charset="0"/>
                <a:cs typeface="Arial" charset="0"/>
              </a:rPr>
              <a:t>diseconomies of scale.</a:t>
            </a:r>
          </a:p>
          <a:p>
            <a:pPr marL="171450" indent="-171450">
              <a:spcBef>
                <a:spcPct val="0"/>
              </a:spcBef>
              <a:buFontTx/>
              <a:buChar char="•"/>
            </a:pPr>
            <a:r>
              <a:rPr lang="en-US" dirty="0" smtClean="0"/>
              <a:t>Adding more time could decrease or increase cost.</a:t>
            </a:r>
            <a:endParaRPr lang="en-US" dirty="0" smtClean="0">
              <a:latin typeface="Arial" charset="0"/>
              <a:cs typeface="Arial" charset="0"/>
            </a:endParaRPr>
          </a:p>
        </p:txBody>
      </p:sp>
      <p:sp>
        <p:nvSpPr>
          <p:cNvPr id="133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EA2B69-631B-422D-B949-9A33671BA442}"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FF70FA-80D1-4A80-BC41-1629088DD85F}" type="slidenum">
              <a:rPr lang="en-US">
                <a:cs typeface="Arial" charset="0"/>
              </a:rPr>
              <a:pPr fontAlgn="base">
                <a:spcBef>
                  <a:spcPct val="0"/>
                </a:spcBef>
                <a:spcAft>
                  <a:spcPct val="0"/>
                </a:spcAft>
              </a:pPr>
              <a:t>5</a:t>
            </a:fld>
            <a:endParaRPr lang="en-US">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5C94A4-CA88-4792-8BFA-41DB7A810A2C}" type="slidenum">
              <a:rPr lang="en-US">
                <a:cs typeface="Arial" charset="0"/>
              </a:rPr>
              <a:pPr fontAlgn="base">
                <a:spcBef>
                  <a:spcPct val="0"/>
                </a:spcBef>
                <a:spcAft>
                  <a:spcPct val="0"/>
                </a:spcAft>
              </a:pPr>
              <a:t>6</a:t>
            </a:fld>
            <a:endParaRPr lang="en-US">
              <a:cs typeface="Arial" charset="0"/>
            </a:endParaRPr>
          </a:p>
        </p:txBody>
      </p:sp>
      <p:sp>
        <p:nvSpPr>
          <p:cNvPr id="174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The process promoted by Project Management Institute (PMI) has achieved prominence.</a:t>
            </a:r>
          </a:p>
          <a:p>
            <a:pPr marL="171450" indent="-171450">
              <a:spcBef>
                <a:spcPct val="0"/>
              </a:spcBef>
              <a:buFontTx/>
              <a:buChar char="•"/>
            </a:pPr>
            <a:r>
              <a:rPr lang="en-US" smtClean="0"/>
              <a:t>PMI publishes project management documents and offers project management training. It offers </a:t>
            </a:r>
            <a:r>
              <a:rPr lang="en-US" b="1" smtClean="0"/>
              <a:t>Project  Management Professional (PMP) </a:t>
            </a:r>
            <a:r>
              <a:rPr lang="en-US" smtClean="0"/>
              <a:t>certification. Professionals who have 4,500 hours of project work experience can earn certification by passing PMI’s examination.</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64B833-8186-4529-AF0E-CC8DB46CE40D}"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PMBOK Guide is organized into five process groups and nine knowledge areas. PM Processes refer to five different stages in the life of a project; nine knowledge areas refer to factors to be managed throughout life of the project.</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EDCD14-D370-4E21-B47E-DD4D8236C87D}"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Arial" charset="0"/>
                <a:cs typeface="Arial" charset="0"/>
              </a:rPr>
              <a:t>Key strategy for large-scale systems development is to divide and conquer. Break up large tasks into smaller tasks and continue breaking up the tasks until they are small enough to manage, thus enabling you to estimate time and costs.</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BC927F-157E-405C-91E5-AB01B4D6F3E1}"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Note the term “scope” is used in two different ways. As used in this WBS example, scope means to define system boundaries, which is how it is used in SDLC. As noted in Q3, scope for PMBOK Guide means to define the requirements. That use of scope does not appear in Figure CE15-4.</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1D7F8F-E185-491F-BEE3-0C3FBDA7D165}"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ce15-</a:t>
            </a:r>
            <a:fld id="{5E0B60AE-9E6B-4966-BA0C-3693D7858567}"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425575"/>
            <a:ext cx="7521575" cy="3679825"/>
          </a:xfrm>
          <a:prstGeom prst="rect">
            <a:avLst/>
          </a:prstGeom>
          <a:solidFill>
            <a:srgbClr val="FFFFFF"/>
          </a:solidFill>
          <a:ln>
            <a:noFill/>
          </a:ln>
          <a:extLst/>
        </p:spPr>
        <p:txBody>
          <a:bodyPr/>
          <a:lstStyle>
            <a:lvl1pPr marL="0" indent="0">
              <a:buFontTx/>
              <a:buNone/>
              <a:defRPr/>
            </a:lvl1pPr>
            <a:lvl2pPr marL="234950" indent="-234950">
              <a:buClr>
                <a:srgbClr val="000A1E"/>
              </a:buClr>
              <a:buFont typeface="Arial" pitchFamily="34" charset="0"/>
              <a:buChar char="•"/>
              <a:defRPr/>
            </a:lvl2pPr>
            <a:lvl3pPr marL="568325" indent="-330200">
              <a:buClr>
                <a:srgbClr val="000A1E"/>
              </a:buClr>
              <a:buFont typeface="Helvetica" pitchFamily="34" charset="0"/>
              <a:buChar char="–"/>
              <a:defRPr/>
            </a:lvl3pPr>
            <a:lvl4pPr marL="923925" indent="-355600">
              <a:buClr>
                <a:srgbClr val="000A1E"/>
              </a:buClr>
              <a:buFont typeface="Wingdings" pitchFamily="2" charset="2"/>
              <a:buChar char="Ø"/>
              <a:defRPr/>
            </a:lvl4pPr>
            <a:lvl5pPr marL="1143000" indent="-228600">
              <a:buClr>
                <a:srgbClr val="000A1E"/>
              </a:buClr>
              <a:buFont typeface="Courier New" pitchFamily="49" charset="0"/>
              <a:buChar cha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ce15-</a:t>
            </a:r>
            <a:fld id="{E6DD61FB-BD74-4781-B28E-A84CB25094B6}"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803275" indent="-336550"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pmi.org/Pages/default.aspx" TargetMode="External"/><Relationship Id="rId7" Type="http://schemas.openxmlformats.org/officeDocument/2006/relationships/hyperlink" Target="http://en.wikipedia.org/wiki/PMBO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en.wikipedia.org/wiki/Project_Management_Professional" TargetMode="External"/><Relationship Id="rId5" Type="http://schemas.openxmlformats.org/officeDocument/2006/relationships/hyperlink" Target="http://en.wikipedia.org/wiki/ISO" TargetMode="External"/><Relationship Id="rId4" Type="http://schemas.openxmlformats.org/officeDocument/2006/relationships/hyperlink" Target="http://en.wikipedia.org/wiki/ANSI"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Work_breakdown_structur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pPr>
              <a:defRPr/>
            </a:pPr>
            <a:r>
              <a:rPr lang="en-US" dirty="0"/>
              <a:t>Systems Development</a:t>
            </a:r>
          </a:p>
          <a:p>
            <a:pPr>
              <a:defRPr/>
            </a:pPr>
            <a:r>
              <a:rPr lang="en-US" dirty="0"/>
              <a:t>Project Management</a:t>
            </a:r>
          </a:p>
        </p:txBody>
      </p:sp>
      <p:sp>
        <p:nvSpPr>
          <p:cNvPr id="4" name="Title 3"/>
          <p:cNvSpPr>
            <a:spLocks noGrp="1"/>
          </p:cNvSpPr>
          <p:nvPr>
            <p:ph type="title"/>
          </p:nvPr>
        </p:nvSpPr>
        <p:spPr/>
        <p:txBody>
          <a:bodyPr/>
          <a:lstStyle/>
          <a:p>
            <a:pPr>
              <a:defRPr/>
            </a:pPr>
            <a:r>
              <a:rPr smtClean="0"/>
              <a:t>Chapter Extension 15</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4"/>
          <p:cNvSpPr>
            <a:spLocks noGrp="1"/>
          </p:cNvSpPr>
          <p:nvPr>
            <p:ph type="title"/>
          </p:nvPr>
        </p:nvSpPr>
        <p:spPr>
          <a:xfrm>
            <a:off x="822325" y="365125"/>
            <a:ext cx="7521575" cy="1006475"/>
          </a:xfrm>
        </p:spPr>
        <p:txBody>
          <a:bodyPr/>
          <a:lstStyle/>
          <a:p>
            <a:r>
              <a:rPr lang="en-US" sz="2800" smtClean="0">
                <a:latin typeface="Arial" charset="0"/>
                <a:cs typeface="Arial" charset="0"/>
              </a:rPr>
              <a:t>Sample WBS for  Definition Phase of a Thin-Client Order-Entry System</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24579" name="Picture 2"/>
          <p:cNvPicPr>
            <a:picLocks noChangeAspect="1" noChangeArrowheads="1"/>
          </p:cNvPicPr>
          <p:nvPr/>
        </p:nvPicPr>
        <p:blipFill>
          <a:blip r:embed="rId3" cstate="print"/>
          <a:srcRect/>
          <a:stretch>
            <a:fillRect/>
          </a:stretch>
        </p:blipFill>
        <p:spPr bwMode="auto">
          <a:xfrm>
            <a:off x="914400" y="1524000"/>
            <a:ext cx="7315200"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2"/>
          <p:cNvPicPr>
            <a:picLocks noChangeAspect="1" noChangeArrowheads="1"/>
          </p:cNvPicPr>
          <p:nvPr/>
        </p:nvPicPr>
        <p:blipFill>
          <a:blip r:embed="rId3" cstate="print"/>
          <a:srcRect/>
          <a:stretch>
            <a:fillRect/>
          </a:stretch>
        </p:blipFill>
        <p:spPr bwMode="auto">
          <a:xfrm>
            <a:off x="762000" y="1524000"/>
            <a:ext cx="7543800" cy="4181475"/>
          </a:xfrm>
          <a:prstGeom prst="rect">
            <a:avLst/>
          </a:prstGeom>
          <a:noFill/>
          <a:ln w="9525">
            <a:noFill/>
            <a:miter lim="800000"/>
            <a:headEnd/>
            <a:tailEnd/>
          </a:ln>
        </p:spPr>
      </p:pic>
      <p:sp>
        <p:nvSpPr>
          <p:cNvPr id="26626" name="AutoShape 2"/>
          <p:cNvSpPr>
            <a:spLocks noGrp="1" noChangeArrowheads="1"/>
          </p:cNvSpPr>
          <p:nvPr>
            <p:ph type="title"/>
          </p:nvPr>
        </p:nvSpPr>
        <p:spPr/>
        <p:txBody>
          <a:bodyPr/>
          <a:lstStyle/>
          <a:p>
            <a:r>
              <a:rPr lang="en-US" smtClean="0">
                <a:latin typeface="Arial" charset="0"/>
                <a:cs typeface="Arial" charset="0"/>
              </a:rPr>
              <a:t>Gantt Chart of WBS for Definition Phase of a Thin-Client System</a:t>
            </a:r>
          </a:p>
        </p:txBody>
      </p:sp>
      <p:sp>
        <p:nvSpPr>
          <p:cNvPr id="53253" name="Footer Placeholder 7"/>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
        <p:nvSpPr>
          <p:cNvPr id="26628" name="Rectangle 8"/>
          <p:cNvSpPr>
            <a:spLocks noChangeArrowheads="1"/>
          </p:cNvSpPr>
          <p:nvPr/>
        </p:nvSpPr>
        <p:spPr bwMode="auto">
          <a:xfrm>
            <a:off x="2895600" y="4114800"/>
            <a:ext cx="3157538" cy="400050"/>
          </a:xfrm>
          <a:prstGeom prst="rect">
            <a:avLst/>
          </a:prstGeom>
          <a:noFill/>
          <a:ln w="9525">
            <a:noFill/>
            <a:miter lim="800000"/>
            <a:headEnd/>
            <a:tailEnd/>
          </a:ln>
        </p:spPr>
        <p:txBody>
          <a:bodyPr wrap="none">
            <a:spAutoFit/>
          </a:bodyPr>
          <a:lstStyle/>
          <a:p>
            <a:r>
              <a:rPr lang="en-US" sz="2000" b="1"/>
              <a:t>Critical path tasks in red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2"/>
          <p:cNvSpPr>
            <a:spLocks noGrp="1"/>
          </p:cNvSpPr>
          <p:nvPr>
            <p:ph type="title"/>
          </p:nvPr>
        </p:nvSpPr>
        <p:spPr/>
        <p:txBody>
          <a:bodyPr/>
          <a:lstStyle/>
          <a:p>
            <a:r>
              <a:rPr lang="en-US" smtClean="0">
                <a:latin typeface="Arial" charset="0"/>
                <a:cs typeface="Arial" charset="0"/>
              </a:rPr>
              <a:t>Gantt Chart with Resources Assigned</a:t>
            </a:r>
          </a:p>
        </p:txBody>
      </p:sp>
      <p:sp>
        <p:nvSpPr>
          <p:cNvPr id="54276"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pic>
        <p:nvPicPr>
          <p:cNvPr id="28675" name="Picture 2"/>
          <p:cNvPicPr>
            <a:picLocks noChangeAspect="1" noChangeArrowheads="1"/>
          </p:cNvPicPr>
          <p:nvPr/>
        </p:nvPicPr>
        <p:blipFill>
          <a:blip r:embed="rId3" cstate="print"/>
          <a:srcRect/>
          <a:stretch>
            <a:fillRect/>
          </a:stretch>
        </p:blipFill>
        <p:spPr bwMode="auto">
          <a:xfrm>
            <a:off x="871538" y="1600200"/>
            <a:ext cx="7434262" cy="411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1"/>
          <p:cNvSpPr>
            <a:spLocks noGrp="1"/>
          </p:cNvSpPr>
          <p:nvPr>
            <p:ph idx="1"/>
          </p:nvPr>
        </p:nvSpPr>
        <p:spPr>
          <a:xfrm>
            <a:off x="822325" y="1676400"/>
            <a:ext cx="7521575" cy="3429000"/>
          </a:xfrm>
        </p:spPr>
        <p:txBody>
          <a:bodyPr/>
          <a:lstStyle/>
          <a:p>
            <a:r>
              <a:rPr lang="en-US" smtClean="0">
                <a:latin typeface="Arial" charset="0"/>
                <a:cs typeface="Arial" charset="0"/>
              </a:rPr>
              <a:t>Biggest challenge is scheduling</a:t>
            </a:r>
          </a:p>
          <a:p>
            <a:pPr lvl="2">
              <a:lnSpc>
                <a:spcPct val="90000"/>
              </a:lnSpc>
              <a:spcAft>
                <a:spcPct val="15000"/>
              </a:spcAft>
            </a:pPr>
            <a:r>
              <a:rPr lang="en-US" sz="2400" smtClean="0">
                <a:latin typeface="Arial" charset="0"/>
                <a:cs typeface="Arial" charset="0"/>
              </a:rPr>
              <a:t>How long does it take to:</a:t>
            </a:r>
          </a:p>
          <a:p>
            <a:pPr marL="962025" lvl="3" indent="-342900">
              <a:lnSpc>
                <a:spcPct val="90000"/>
              </a:lnSpc>
              <a:spcAft>
                <a:spcPct val="15000"/>
              </a:spcAft>
            </a:pPr>
            <a:r>
              <a:rPr lang="en-US" sz="2000" smtClean="0">
                <a:latin typeface="Arial" charset="0"/>
                <a:cs typeface="Arial" charset="0"/>
              </a:rPr>
              <a:t>Develop a large data model?</a:t>
            </a:r>
          </a:p>
          <a:p>
            <a:pPr marL="962025" lvl="3" indent="-342900">
              <a:lnSpc>
                <a:spcPct val="90000"/>
              </a:lnSpc>
              <a:spcAft>
                <a:spcPct val="15000"/>
              </a:spcAft>
            </a:pPr>
            <a:r>
              <a:rPr lang="en-US" sz="2000" smtClean="0">
                <a:latin typeface="Arial" charset="0"/>
                <a:cs typeface="Arial" charset="0"/>
              </a:rPr>
              <a:t>Adapt data model to user satisfaction?</a:t>
            </a:r>
          </a:p>
          <a:p>
            <a:pPr marL="962025" lvl="3" indent="-342900">
              <a:lnSpc>
                <a:spcPct val="90000"/>
              </a:lnSpc>
              <a:spcAft>
                <a:spcPct val="15000"/>
              </a:spcAft>
            </a:pPr>
            <a:r>
              <a:rPr lang="en-US" sz="2000" smtClean="0">
                <a:latin typeface="Arial" charset="0"/>
                <a:cs typeface="Arial" charset="0"/>
              </a:rPr>
              <a:t>Develop a computer program? </a:t>
            </a:r>
          </a:p>
          <a:p>
            <a:pPr lvl="2">
              <a:lnSpc>
                <a:spcPct val="90000"/>
              </a:lnSpc>
              <a:spcAft>
                <a:spcPct val="15000"/>
              </a:spcAft>
            </a:pPr>
            <a:r>
              <a:rPr lang="en-US" sz="2400" smtClean="0">
                <a:latin typeface="Arial" charset="0"/>
                <a:cs typeface="Arial" charset="0"/>
              </a:rPr>
              <a:t>Scheduling errors accumulate (e.g., snowball)</a:t>
            </a:r>
          </a:p>
          <a:p>
            <a:pPr lvl="2">
              <a:lnSpc>
                <a:spcPct val="90000"/>
              </a:lnSpc>
              <a:spcAft>
                <a:spcPct val="15000"/>
              </a:spcAft>
            </a:pPr>
            <a:r>
              <a:rPr lang="en-US" sz="2400" smtClean="0">
                <a:latin typeface="Arial" charset="0"/>
                <a:cs typeface="Arial" charset="0"/>
              </a:rPr>
              <a:t>Difficult to do credible planning</a:t>
            </a:r>
          </a:p>
          <a:p>
            <a:pPr lvl="2">
              <a:lnSpc>
                <a:spcPct val="90000"/>
              </a:lnSpc>
              <a:spcAft>
                <a:spcPct val="15000"/>
              </a:spcAft>
            </a:pPr>
            <a:r>
              <a:rPr lang="en-US" sz="2400" smtClean="0">
                <a:latin typeface="Arial" charset="0"/>
                <a:cs typeface="Arial" charset="0"/>
              </a:rPr>
              <a:t>Every task may be on critical path</a:t>
            </a:r>
            <a:endParaRPr lang="en-US" smtClean="0">
              <a:latin typeface="Arial" charset="0"/>
              <a:cs typeface="Arial" charset="0"/>
            </a:endParaRPr>
          </a:p>
        </p:txBody>
      </p:sp>
      <p:sp>
        <p:nvSpPr>
          <p:cNvPr id="30722" name="AutoShape 2"/>
          <p:cNvSpPr>
            <a:spLocks noGrp="1" noChangeArrowheads="1"/>
          </p:cNvSpPr>
          <p:nvPr>
            <p:ph type="title"/>
          </p:nvPr>
        </p:nvSpPr>
        <p:spPr>
          <a:xfrm>
            <a:off x="685800" y="365125"/>
            <a:ext cx="7848600" cy="1158875"/>
          </a:xfrm>
        </p:spPr>
        <p:txBody>
          <a:bodyPr/>
          <a:lstStyle/>
          <a:p>
            <a:pPr marL="741363" indent="-741363"/>
            <a:r>
              <a:rPr lang="en-US" sz="2800" smtClean="0">
                <a:latin typeface="Arial" charset="0"/>
                <a:cs typeface="Arial" charset="0"/>
              </a:rPr>
              <a:t>Q5: What Is the Biggest Challenge for Planning a Large-Scale Systems Development Project?</a:t>
            </a:r>
          </a:p>
        </p:txBody>
      </p:sp>
      <p:sp>
        <p:nvSpPr>
          <p:cNvPr id="56325"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822325" y="365125"/>
            <a:ext cx="7521575" cy="1006475"/>
          </a:xfrm>
        </p:spPr>
        <p:txBody>
          <a:bodyPr/>
          <a:lstStyle/>
          <a:p>
            <a:r>
              <a:rPr lang="en-US" smtClean="0">
                <a:latin typeface="Arial" charset="0"/>
                <a:cs typeface="Arial" charset="0"/>
              </a:rPr>
              <a:t>Three Approaches to This Challenge</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2771" name="Content Placeholder 3"/>
          <p:cNvSpPr>
            <a:spLocks noGrp="1"/>
          </p:cNvSpPr>
          <p:nvPr>
            <p:ph idx="1"/>
          </p:nvPr>
        </p:nvSpPr>
        <p:spPr>
          <a:xfrm>
            <a:off x="822325" y="1600200"/>
            <a:ext cx="7521575" cy="3505200"/>
          </a:xfrm>
        </p:spPr>
        <p:txBody>
          <a:bodyPr/>
          <a:lstStyle/>
          <a:p>
            <a:pPr marL="465138" indent="-465138">
              <a:buFont typeface="Franklin Gothic Medium" pitchFamily="34" charset="0"/>
              <a:buAutoNum type="arabicPeriod"/>
            </a:pPr>
            <a:r>
              <a:rPr lang="en-US" smtClean="0">
                <a:latin typeface="Arial" charset="0"/>
                <a:cs typeface="Arial" charset="0"/>
              </a:rPr>
              <a:t>Avoid major schedule risks and license software from vendors. </a:t>
            </a:r>
          </a:p>
          <a:p>
            <a:pPr marL="465138" indent="-465138">
              <a:buFont typeface="Franklin Gothic Medium" pitchFamily="34" charset="0"/>
              <a:buAutoNum type="arabicPeriod"/>
            </a:pPr>
            <a:r>
              <a:rPr lang="en-US" smtClean="0">
                <a:latin typeface="Arial" charset="0"/>
                <a:cs typeface="Arial" charset="0"/>
              </a:rPr>
              <a:t>Admit impossibility of systems development scheduling and plan accordingly.</a:t>
            </a:r>
          </a:p>
          <a:p>
            <a:pPr marL="465138" indent="-465138">
              <a:buFont typeface="Franklin Gothic Medium" pitchFamily="34" charset="0"/>
              <a:buAutoNum type="arabicPeriod"/>
            </a:pPr>
            <a:r>
              <a:rPr lang="en-US" smtClean="0">
                <a:latin typeface="Arial" charset="0"/>
                <a:cs typeface="Arial" charset="0"/>
              </a:rPr>
              <a:t>Attempt to schedule development project despite difficulties.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838200" y="381000"/>
            <a:ext cx="7505700" cy="990600"/>
          </a:xfrm>
        </p:spPr>
        <p:txBody>
          <a:bodyPr/>
          <a:lstStyle/>
          <a:p>
            <a:r>
              <a:rPr lang="en-US" smtClean="0">
                <a:latin typeface="Arial" charset="0"/>
                <a:cs typeface="Arial" charset="0"/>
              </a:rPr>
              <a:t>Estimation Techniques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425575"/>
            <a:ext cx="7521575" cy="3527425"/>
          </a:xfrm>
        </p:spPr>
        <p:txBody>
          <a:bodyPr/>
          <a:lstStyle/>
          <a:p>
            <a:pPr marL="223838" indent="-223838">
              <a:buFont typeface="Arial" pitchFamily="34" charset="0"/>
              <a:buChar char="•"/>
              <a:defRPr/>
            </a:pPr>
            <a:r>
              <a:rPr lang="en-US" dirty="0" smtClean="0"/>
              <a:t>Estimate using past projects as a guide.</a:t>
            </a:r>
          </a:p>
          <a:p>
            <a:pPr marL="223838" indent="-223838">
              <a:buFont typeface="Arial" pitchFamily="34" charset="0"/>
              <a:buChar char="•"/>
              <a:defRPr/>
            </a:pPr>
            <a:r>
              <a:rPr lang="en-US" dirty="0" smtClean="0"/>
              <a:t>Estimate lines of code to be written.</a:t>
            </a:r>
          </a:p>
          <a:p>
            <a:pPr marL="223838" indent="-223838">
              <a:buFont typeface="Arial" pitchFamily="34" charset="0"/>
              <a:buChar char="•"/>
              <a:defRPr/>
            </a:pPr>
            <a:r>
              <a:rPr lang="en-US" dirty="0" smtClean="0"/>
              <a:t>Use industry or company averages to estimate time required.</a:t>
            </a:r>
          </a:p>
          <a:p>
            <a:pPr marL="223838" indent="-223838">
              <a:buFont typeface="Arial" pitchFamily="34" charset="0"/>
              <a:buChar char="•"/>
              <a:defRPr/>
            </a:pPr>
            <a:r>
              <a:rPr lang="en-US" dirty="0" smtClean="0"/>
              <a:t>Estimate function points in a program,  determine number of lines of code, and estimate schedules.</a:t>
            </a:r>
          </a:p>
          <a:p>
            <a:pPr marL="457200" indent="-457200">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5" y="1600200"/>
            <a:ext cx="7521575" cy="3276600"/>
          </a:xfrm>
        </p:spPr>
        <p:txBody>
          <a:bodyPr/>
          <a:lstStyle/>
          <a:p>
            <a:pPr marL="277813" indent="-277813">
              <a:buFont typeface="Arial" pitchFamily="34" charset="0"/>
              <a:buChar char="•"/>
              <a:defRPr/>
            </a:pPr>
            <a:r>
              <a:rPr lang="en-US" dirty="0" smtClean="0"/>
              <a:t>Coordination</a:t>
            </a:r>
          </a:p>
          <a:p>
            <a:pPr marL="277813" indent="-277813">
              <a:buFont typeface="Arial" pitchFamily="34" charset="0"/>
              <a:buChar char="•"/>
              <a:defRPr/>
            </a:pPr>
            <a:r>
              <a:rPr lang="en-US" dirty="0"/>
              <a:t>Diseconomies of scale</a:t>
            </a:r>
          </a:p>
          <a:p>
            <a:pPr marL="277813" indent="-277813">
              <a:buFont typeface="Arial" pitchFamily="34" charset="0"/>
              <a:buChar char="•"/>
              <a:defRPr/>
            </a:pPr>
            <a:r>
              <a:rPr lang="en-US" dirty="0"/>
              <a:t>Configuration control</a:t>
            </a:r>
          </a:p>
          <a:p>
            <a:pPr marL="277813" indent="-277813">
              <a:buFont typeface="Arial" pitchFamily="34" charset="0"/>
              <a:buChar char="•"/>
              <a:defRPr/>
            </a:pPr>
            <a:r>
              <a:rPr lang="en-US" dirty="0"/>
              <a:t>Unexpected events</a:t>
            </a:r>
          </a:p>
          <a:p>
            <a:pPr marL="277813" indent="-277813">
              <a:buFont typeface="Arial" pitchFamily="34" charset="0"/>
              <a:buChar char="•"/>
              <a:defRPr/>
            </a:pPr>
            <a:r>
              <a:rPr lang="en-US" dirty="0"/>
              <a:t>Maintaining team morale over time</a:t>
            </a:r>
          </a:p>
          <a:p>
            <a:pPr marL="457200" indent="-457200">
              <a:buFont typeface="Arial" pitchFamily="34" charset="0"/>
              <a:buChar char="•"/>
              <a:defRPr/>
            </a:pPr>
            <a:endParaRPr lang="en-US" dirty="0"/>
          </a:p>
        </p:txBody>
      </p:sp>
      <p:sp>
        <p:nvSpPr>
          <p:cNvPr id="34818" name="AutoShape 2"/>
          <p:cNvSpPr>
            <a:spLocks noGrp="1" noChangeArrowheads="1"/>
          </p:cNvSpPr>
          <p:nvPr>
            <p:ph type="title"/>
          </p:nvPr>
        </p:nvSpPr>
        <p:spPr>
          <a:xfrm>
            <a:off x="685800" y="365125"/>
            <a:ext cx="7924800" cy="1006475"/>
          </a:xfrm>
        </p:spPr>
        <p:txBody>
          <a:bodyPr/>
          <a:lstStyle/>
          <a:p>
            <a:pPr marL="741363" indent="-741363"/>
            <a:r>
              <a:rPr lang="en-US" sz="2800" smtClean="0">
                <a:latin typeface="Arial" charset="0"/>
                <a:cs typeface="Arial" charset="0"/>
              </a:rPr>
              <a:t>Q6:	What Are Biggest Challenges for Managing a Systems Development Project?</a:t>
            </a:r>
          </a:p>
        </p:txBody>
      </p:sp>
      <p:sp>
        <p:nvSpPr>
          <p:cNvPr id="58373"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Content Placeholder 1"/>
          <p:cNvSpPr>
            <a:spLocks noGrp="1"/>
          </p:cNvSpPr>
          <p:nvPr>
            <p:ph idx="1"/>
          </p:nvPr>
        </p:nvSpPr>
        <p:spPr>
          <a:xfrm>
            <a:off x="822325" y="1501775"/>
            <a:ext cx="7521575" cy="3375025"/>
          </a:xfrm>
        </p:spPr>
        <p:txBody>
          <a:bodyPr/>
          <a:lstStyle/>
          <a:p>
            <a:r>
              <a:rPr lang="en-US" dirty="0" smtClean="0">
                <a:latin typeface="Arial" charset="0"/>
                <a:cs typeface="Arial" charset="0"/>
              </a:rPr>
              <a:t>Taking responsibility for requirements</a:t>
            </a:r>
            <a:endParaRPr lang="en-US" b="1" u="sng" dirty="0" smtClean="0">
              <a:latin typeface="Arial" charset="0"/>
              <a:cs typeface="Arial" charset="0"/>
            </a:endParaRPr>
          </a:p>
          <a:p>
            <a:pPr marL="466725" lvl="1" indent="-242888">
              <a:lnSpc>
                <a:spcPct val="90000"/>
              </a:lnSpc>
              <a:spcAft>
                <a:spcPct val="15000"/>
              </a:spcAft>
              <a:buFontTx/>
              <a:buChar char="•"/>
            </a:pPr>
            <a:r>
              <a:rPr lang="en-US" dirty="0" smtClean="0">
                <a:latin typeface="Arial" charset="0"/>
                <a:cs typeface="Arial" charset="0"/>
              </a:rPr>
              <a:t>Systems built to support business functions, to help organization achieve goals and objectives</a:t>
            </a:r>
          </a:p>
          <a:p>
            <a:pPr marL="466725" lvl="1" indent="-242888">
              <a:lnSpc>
                <a:spcPct val="90000"/>
              </a:lnSpc>
              <a:spcAft>
                <a:spcPct val="15000"/>
              </a:spcAft>
              <a:buFontTx/>
              <a:buChar char="•"/>
            </a:pPr>
            <a:r>
              <a:rPr lang="en-US" dirty="0" smtClean="0">
                <a:latin typeface="Arial" charset="0"/>
                <a:cs typeface="Arial" charset="0"/>
              </a:rPr>
              <a:t>Managing requirements is critical</a:t>
            </a:r>
          </a:p>
          <a:p>
            <a:pPr marL="466725" lvl="1" indent="-242888">
              <a:lnSpc>
                <a:spcPct val="90000"/>
              </a:lnSpc>
              <a:spcAft>
                <a:spcPct val="15000"/>
              </a:spcAft>
              <a:buFontTx/>
              <a:buChar char="•"/>
            </a:pPr>
            <a:r>
              <a:rPr lang="en-US" dirty="0" smtClean="0">
                <a:latin typeface="Arial" charset="0"/>
                <a:cs typeface="Arial" charset="0"/>
              </a:rPr>
              <a:t>Ensure requirements are complete and accurate</a:t>
            </a:r>
          </a:p>
          <a:p>
            <a:endParaRPr lang="en-US" dirty="0" smtClean="0">
              <a:latin typeface="Arial" charset="0"/>
              <a:cs typeface="Arial" charset="0"/>
            </a:endParaRPr>
          </a:p>
        </p:txBody>
      </p:sp>
      <p:sp>
        <p:nvSpPr>
          <p:cNvPr id="36866" name="AutoShape 2"/>
          <p:cNvSpPr>
            <a:spLocks noGrp="1" noChangeArrowheads="1"/>
          </p:cNvSpPr>
          <p:nvPr>
            <p:ph type="title"/>
          </p:nvPr>
        </p:nvSpPr>
        <p:spPr>
          <a:xfrm>
            <a:off x="822325" y="365125"/>
            <a:ext cx="7712075" cy="1006475"/>
          </a:xfrm>
        </p:spPr>
        <p:txBody>
          <a:bodyPr/>
          <a:lstStyle/>
          <a:p>
            <a:pPr marL="690563" indent="-690563"/>
            <a:r>
              <a:rPr lang="en-US" sz="2700" smtClean="0">
                <a:latin typeface="Arial" charset="0"/>
                <a:cs typeface="Arial" charset="0"/>
              </a:rPr>
              <a:t>Q7: What Is the Single Most Important Task for Users on a Systems Development Project?</a:t>
            </a:r>
          </a:p>
        </p:txBody>
      </p:sp>
      <p:sp>
        <p:nvSpPr>
          <p:cNvPr id="58373"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822325" y="365125"/>
            <a:ext cx="7521575" cy="1006475"/>
          </a:xfrm>
        </p:spPr>
        <p:txBody>
          <a:bodyPr/>
          <a:lstStyle/>
          <a:p>
            <a:r>
              <a:rPr lang="en-US" smtClean="0">
                <a:solidFill>
                  <a:srgbClr val="00040C"/>
                </a:solidFill>
                <a:latin typeface="Arial" charset="0"/>
                <a:cs typeface="Arial" charset="0"/>
              </a:rPr>
              <a:t>Role of Users</a:t>
            </a:r>
            <a:endParaRPr lang="en-US" smtClean="0">
              <a:latin typeface="Arial" charset="0"/>
              <a:cs typeface="Arial" charset="0"/>
            </a:endParaRP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8915" name="Content Placeholder 3"/>
          <p:cNvSpPr>
            <a:spLocks noGrp="1"/>
          </p:cNvSpPr>
          <p:nvPr>
            <p:ph idx="1"/>
          </p:nvPr>
        </p:nvSpPr>
        <p:spPr/>
        <p:txBody>
          <a:bodyPr/>
          <a:lstStyle/>
          <a:p>
            <a:pPr marL="344488" lvl="1" indent="-292100" defTabSz="488950">
              <a:lnSpc>
                <a:spcPct val="90000"/>
              </a:lnSpc>
              <a:spcAft>
                <a:spcPct val="15000"/>
              </a:spcAft>
              <a:buFontTx/>
              <a:buChar char="•"/>
            </a:pPr>
            <a:r>
              <a:rPr lang="en-US" sz="2200" smtClean="0">
                <a:latin typeface="Arial" charset="0"/>
                <a:cs typeface="Arial" charset="0"/>
              </a:rPr>
              <a:t>Users cannot be passive</a:t>
            </a:r>
          </a:p>
          <a:p>
            <a:pPr marL="344488" lvl="1" indent="-292100" defTabSz="488950">
              <a:lnSpc>
                <a:spcPct val="90000"/>
              </a:lnSpc>
              <a:spcAft>
                <a:spcPct val="15000"/>
              </a:spcAft>
              <a:buFontTx/>
              <a:buChar char="•"/>
            </a:pPr>
            <a:r>
              <a:rPr lang="en-US" sz="2200" smtClean="0">
                <a:latin typeface="Arial" charset="0"/>
                <a:cs typeface="Arial" charset="0"/>
              </a:rPr>
              <a:t>Responsible for ensuring complete and accurate requirements</a:t>
            </a:r>
          </a:p>
          <a:p>
            <a:pPr marL="344488" lvl="1" indent="-292100" defTabSz="488950">
              <a:lnSpc>
                <a:spcPct val="90000"/>
              </a:lnSpc>
              <a:spcAft>
                <a:spcPct val="15000"/>
              </a:spcAft>
              <a:buFontTx/>
              <a:buChar char="•"/>
            </a:pPr>
            <a:r>
              <a:rPr lang="en-US" sz="2200" smtClean="0">
                <a:latin typeface="Arial" charset="0"/>
                <a:cs typeface="Arial" charset="0"/>
              </a:rPr>
              <a:t>Responsible for managing requirements changes, avoiding requirements creep</a:t>
            </a:r>
          </a:p>
          <a:p>
            <a:pPr marL="344488" lvl="1" indent="-292100" defTabSz="488950">
              <a:lnSpc>
                <a:spcPct val="90000"/>
              </a:lnSpc>
              <a:spcAft>
                <a:spcPct val="15000"/>
              </a:spcAft>
              <a:buFontTx/>
              <a:buChar char="•"/>
            </a:pPr>
            <a:r>
              <a:rPr lang="en-US" sz="2200" smtClean="0">
                <a:latin typeface="Arial" charset="0"/>
                <a:cs typeface="Arial" charset="0"/>
              </a:rPr>
              <a:t>Define testable conditions for functions and features</a:t>
            </a:r>
          </a:p>
          <a:p>
            <a:pPr marL="344488" lvl="2" indent="-292100" defTabSz="488950">
              <a:lnSpc>
                <a:spcPct val="90000"/>
              </a:lnSpc>
              <a:spcAft>
                <a:spcPct val="15000"/>
              </a:spcAft>
              <a:buFontTx/>
              <a:buChar char="•"/>
            </a:pPr>
            <a:r>
              <a:rPr lang="en-US" sz="2200" smtClean="0">
                <a:latin typeface="Arial" charset="0"/>
                <a:cs typeface="Arial" charset="0"/>
              </a:rPr>
              <a:t>Evaluate data models, provide test data and sample scenarios </a:t>
            </a:r>
          </a:p>
          <a:p>
            <a:pPr marL="344488" lvl="1" indent="-292100" defTabSz="488950">
              <a:lnSpc>
                <a:spcPct val="90000"/>
              </a:lnSpc>
              <a:spcAft>
                <a:spcPct val="15000"/>
              </a:spcAft>
              <a:buFontTx/>
              <a:buChar char="•"/>
            </a:pPr>
            <a:r>
              <a:rPr lang="en-US" sz="2200" smtClean="0">
                <a:latin typeface="Arial" charset="0"/>
                <a:cs typeface="Arial" charset="0"/>
              </a:rPr>
              <a:t>Conduct user testing (beta testing)</a:t>
            </a:r>
          </a:p>
          <a:p>
            <a:pPr marL="344488" lvl="1" indent="-292100" defTabSz="488950">
              <a:lnSpc>
                <a:spcPct val="90000"/>
              </a:lnSpc>
              <a:spcAft>
                <a:spcPct val="15000"/>
              </a:spcAft>
              <a:buFontTx/>
              <a:buChar char="•"/>
            </a:pPr>
            <a:r>
              <a:rPr lang="en-US" sz="2200" smtClean="0">
                <a:latin typeface="Arial" charset="0"/>
                <a:cs typeface="Arial" charset="0"/>
              </a:rPr>
              <a:t>Final approval of system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822325" y="365125"/>
            <a:ext cx="7521575" cy="1006475"/>
          </a:xfrm>
        </p:spPr>
        <p:txBody>
          <a:bodyPr/>
          <a:lstStyle/>
          <a:p>
            <a:r>
              <a:rPr lang="en-US" smtClean="0">
                <a:latin typeface="Arial" charset="0"/>
                <a:cs typeface="Arial" charset="0"/>
              </a:rPr>
              <a:t>Active Review</a:t>
            </a:r>
          </a:p>
        </p:txBody>
      </p:sp>
      <p:sp>
        <p:nvSpPr>
          <p:cNvPr id="39938" name="Content Placeholder 2"/>
          <p:cNvSpPr>
            <a:spLocks noGrp="1"/>
          </p:cNvSpPr>
          <p:nvPr>
            <p:ph idx="1"/>
          </p:nvPr>
        </p:nvSpPr>
        <p:spPr>
          <a:xfrm>
            <a:off x="822325" y="1425575"/>
            <a:ext cx="7521575" cy="3984625"/>
          </a:xfrm>
        </p:spPr>
        <p:txBody>
          <a:bodyPr/>
          <a:lstStyle/>
          <a:p>
            <a:pPr marL="465138" indent="-465138"/>
            <a:r>
              <a:rPr lang="en-US" sz="2000" smtClean="0">
                <a:latin typeface="Arial" charset="0"/>
                <a:cs typeface="Arial" charset="0"/>
              </a:rPr>
              <a:t>Q1: Why is formalized project management necessary?</a:t>
            </a:r>
          </a:p>
          <a:p>
            <a:pPr marL="465138" indent="-465138"/>
            <a:r>
              <a:rPr lang="en-US" sz="2000" smtClean="0">
                <a:latin typeface="Arial" charset="0"/>
                <a:cs typeface="Arial" charset="0"/>
              </a:rPr>
              <a:t>Q2: What are the trade-offs in requirements, cost, and time?</a:t>
            </a:r>
          </a:p>
          <a:p>
            <a:pPr marL="465138" indent="-465138"/>
            <a:r>
              <a:rPr lang="en-US" sz="2000" smtClean="0">
                <a:latin typeface="Arial" charset="0"/>
                <a:cs typeface="Arial" charset="0"/>
              </a:rPr>
              <a:t>Q3: What are the dimensions of project management?</a:t>
            </a:r>
          </a:p>
          <a:p>
            <a:pPr marL="465138" indent="-465138"/>
            <a:r>
              <a:rPr lang="en-US" sz="2000" smtClean="0">
                <a:latin typeface="Arial" charset="0"/>
                <a:cs typeface="Arial" charset="0"/>
              </a:rPr>
              <a:t>Q4: How does a work breakdown structure drive project management?</a:t>
            </a:r>
          </a:p>
          <a:p>
            <a:pPr marL="465138" indent="-465138"/>
            <a:r>
              <a:rPr lang="en-US" sz="2000" smtClean="0">
                <a:latin typeface="Arial" charset="0"/>
                <a:cs typeface="Arial" charset="0"/>
              </a:rPr>
              <a:t>Q5: What is the biggest challenge for planning a systems development project?</a:t>
            </a:r>
          </a:p>
          <a:p>
            <a:pPr marL="465138" indent="-465138"/>
            <a:r>
              <a:rPr lang="en-US" sz="2000" smtClean="0">
                <a:latin typeface="Arial" charset="0"/>
                <a:cs typeface="Arial" charset="0"/>
              </a:rPr>
              <a:t>Q6: What are the biggest challenges for managing a systems development project?</a:t>
            </a:r>
          </a:p>
          <a:p>
            <a:pPr marL="465138" indent="-465138"/>
            <a:r>
              <a:rPr lang="en-US" sz="2000" smtClean="0">
                <a:latin typeface="Arial" charset="0"/>
                <a:cs typeface="Arial" charset="0"/>
              </a:rPr>
              <a:t>Q7: What is the single most important task for users on a systems development project?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822325" y="365125"/>
            <a:ext cx="7521575" cy="1006475"/>
          </a:xfrm>
        </p:spPr>
        <p:txBody>
          <a:bodyPr/>
          <a:lstStyle/>
          <a:p>
            <a:r>
              <a:rPr lang="en-US" smtClean="0">
                <a:latin typeface="Arial" charset="0"/>
                <a:cs typeface="Arial" charset="0"/>
              </a:rPr>
              <a:t>Study Questions</a:t>
            </a:r>
          </a:p>
        </p:txBody>
      </p:sp>
      <p:sp>
        <p:nvSpPr>
          <p:cNvPr id="8194" name="Content Placeholder 2"/>
          <p:cNvSpPr>
            <a:spLocks noGrp="1"/>
          </p:cNvSpPr>
          <p:nvPr>
            <p:ph idx="1"/>
          </p:nvPr>
        </p:nvSpPr>
        <p:spPr>
          <a:xfrm>
            <a:off x="822325" y="1425575"/>
            <a:ext cx="7521575" cy="3984625"/>
          </a:xfrm>
        </p:spPr>
        <p:txBody>
          <a:bodyPr/>
          <a:lstStyle/>
          <a:p>
            <a:pPr marL="465138" indent="-465138"/>
            <a:r>
              <a:rPr lang="en-US" sz="2000" smtClean="0">
                <a:latin typeface="Arial" charset="0"/>
                <a:cs typeface="Arial" charset="0"/>
              </a:rPr>
              <a:t>Q1: Why is formalized project management necessary?</a:t>
            </a:r>
          </a:p>
          <a:p>
            <a:pPr marL="465138" indent="-465138"/>
            <a:r>
              <a:rPr lang="en-US" sz="2000" smtClean="0">
                <a:latin typeface="Arial" charset="0"/>
                <a:cs typeface="Arial" charset="0"/>
              </a:rPr>
              <a:t>Q2: What are the trade-offs in requirements, cost, and time?</a:t>
            </a:r>
          </a:p>
          <a:p>
            <a:pPr marL="465138" indent="-465138"/>
            <a:r>
              <a:rPr lang="en-US" sz="2000" smtClean="0">
                <a:latin typeface="Arial" charset="0"/>
                <a:cs typeface="Arial" charset="0"/>
              </a:rPr>
              <a:t>Q3: What are the dimensions of project management?</a:t>
            </a:r>
          </a:p>
          <a:p>
            <a:pPr marL="465138" indent="-465138"/>
            <a:r>
              <a:rPr lang="en-US" sz="2000" smtClean="0">
                <a:latin typeface="Arial" charset="0"/>
                <a:cs typeface="Arial" charset="0"/>
              </a:rPr>
              <a:t>Q4: How does a work breakdown structure drive project management?</a:t>
            </a:r>
          </a:p>
          <a:p>
            <a:pPr marL="465138" indent="-465138"/>
            <a:r>
              <a:rPr lang="en-US" sz="2000" smtClean="0">
                <a:latin typeface="Arial" charset="0"/>
                <a:cs typeface="Arial" charset="0"/>
              </a:rPr>
              <a:t>Q5: What is the biggest challenge for planning a systems development project?</a:t>
            </a:r>
          </a:p>
          <a:p>
            <a:pPr marL="465138" indent="-465138"/>
            <a:r>
              <a:rPr lang="en-US" sz="2000" smtClean="0">
                <a:latin typeface="Arial" charset="0"/>
                <a:cs typeface="Arial" charset="0"/>
              </a:rPr>
              <a:t>Q6: What are the biggest challenges for managing a systems development project?</a:t>
            </a:r>
          </a:p>
          <a:p>
            <a:pPr marL="465138" indent="-465138"/>
            <a:r>
              <a:rPr lang="en-US" sz="2000" smtClean="0">
                <a:latin typeface="Arial" charset="0"/>
                <a:cs typeface="Arial" charset="0"/>
              </a:rPr>
              <a:t>Q7: What is the single most important task for users on a systems development project?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AutoShape 2"/>
          <p:cNvSpPr>
            <a:spLocks noGrp="1" noChangeArrowheads="1"/>
          </p:cNvSpPr>
          <p:nvPr>
            <p:ph type="title"/>
          </p:nvPr>
        </p:nvSpPr>
        <p:spPr>
          <a:xfrm>
            <a:off x="822325" y="365125"/>
            <a:ext cx="7521575" cy="1006475"/>
          </a:xfrm>
        </p:spPr>
        <p:txBody>
          <a:bodyPr/>
          <a:lstStyle/>
          <a:p>
            <a:pPr marL="798513" indent="-798513"/>
            <a:r>
              <a:rPr lang="en-US" smtClean="0">
                <a:latin typeface="Arial" charset="0"/>
                <a:cs typeface="Arial" charset="0"/>
              </a:rPr>
              <a:t>Q1: Why Is Formalized Project Management Necessary?</a:t>
            </a:r>
          </a:p>
        </p:txBody>
      </p:sp>
      <p:sp>
        <p:nvSpPr>
          <p:cNvPr id="118787"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latin typeface="+mj-lt"/>
              </a:rPr>
              <a:t>Copyright © 2014 Pearson Education, Inc. Publishing as Prentice Hall</a:t>
            </a:r>
          </a:p>
        </p:txBody>
      </p:sp>
      <p:sp>
        <p:nvSpPr>
          <p:cNvPr id="118789" name="Rectangle 8"/>
          <p:cNvSpPr>
            <a:spLocks noChangeArrowheads="1"/>
          </p:cNvSpPr>
          <p:nvPr/>
        </p:nvSpPr>
        <p:spPr bwMode="auto">
          <a:xfrm>
            <a:off x="0" y="-184150"/>
            <a:ext cx="184150" cy="368300"/>
          </a:xfrm>
          <a:prstGeom prst="rect">
            <a:avLst/>
          </a:prstGeom>
          <a:noFill/>
          <a:ln w="9525">
            <a:noFill/>
            <a:miter lim="800000"/>
            <a:headEnd/>
            <a:tailEnd/>
          </a:ln>
        </p:spPr>
        <p:txBody>
          <a:bodyPr wrap="none" anchor="ctr">
            <a:spAutoFit/>
          </a:bodyPr>
          <a:lstStyle/>
          <a:p>
            <a:pPr fontAlgn="auto">
              <a:spcBef>
                <a:spcPts val="0"/>
              </a:spcBef>
              <a:spcAft>
                <a:spcPts val="0"/>
              </a:spcAft>
              <a:defRPr/>
            </a:pPr>
            <a:endParaRPr lang="en-US" dirty="0">
              <a:latin typeface="+mj-lt"/>
              <a:cs typeface="+mn-cs"/>
            </a:endParaRPr>
          </a:p>
        </p:txBody>
      </p:sp>
      <p:pic>
        <p:nvPicPr>
          <p:cNvPr id="10244" name="Picture 2"/>
          <p:cNvPicPr>
            <a:picLocks noChangeAspect="1" noChangeArrowheads="1"/>
          </p:cNvPicPr>
          <p:nvPr/>
        </p:nvPicPr>
        <p:blipFill>
          <a:blip r:embed="rId3" cstate="print"/>
          <a:srcRect/>
          <a:stretch>
            <a:fillRect/>
          </a:stretch>
        </p:blipFill>
        <p:spPr bwMode="auto">
          <a:xfrm>
            <a:off x="990600" y="1465263"/>
            <a:ext cx="7162800" cy="3927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6"/>
          <p:cNvSpPr>
            <a:spLocks noGrp="1"/>
          </p:cNvSpPr>
          <p:nvPr>
            <p:ph type="title"/>
          </p:nvPr>
        </p:nvSpPr>
        <p:spPr/>
        <p:txBody>
          <a:bodyPr/>
          <a:lstStyle/>
          <a:p>
            <a:pPr marL="746125" indent="-746125"/>
            <a:r>
              <a:rPr lang="en-US" smtClean="0">
                <a:latin typeface="Arial" charset="0"/>
                <a:cs typeface="Arial" charset="0"/>
              </a:rPr>
              <a:t>Q2: What Are the Trade-offs in</a:t>
            </a:r>
            <a:br>
              <a:rPr lang="en-US" smtClean="0">
                <a:latin typeface="Arial" charset="0"/>
                <a:cs typeface="Arial" charset="0"/>
              </a:rPr>
            </a:br>
            <a:r>
              <a:rPr lang="en-US" smtClean="0">
                <a:latin typeface="Arial" charset="0"/>
                <a:cs typeface="Arial" charset="0"/>
              </a:rPr>
              <a:t>Requirements, Cost, and Time?</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12291" name="Picture 2"/>
          <p:cNvPicPr>
            <a:picLocks noChangeAspect="1" noChangeArrowheads="1"/>
          </p:cNvPicPr>
          <p:nvPr/>
        </p:nvPicPr>
        <p:blipFill>
          <a:blip r:embed="rId3" cstate="print"/>
          <a:srcRect/>
          <a:stretch>
            <a:fillRect/>
          </a:stretch>
        </p:blipFill>
        <p:spPr bwMode="auto">
          <a:xfrm>
            <a:off x="1128713" y="1676400"/>
            <a:ext cx="6886575" cy="412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Content Placeholder 1"/>
          <p:cNvSpPr>
            <a:spLocks noGrp="1"/>
          </p:cNvSpPr>
          <p:nvPr>
            <p:ph idx="1"/>
          </p:nvPr>
        </p:nvSpPr>
        <p:spPr>
          <a:xfrm>
            <a:off x="822325" y="1676400"/>
            <a:ext cx="7521575" cy="3429000"/>
          </a:xfrm>
        </p:spPr>
        <p:txBody>
          <a:bodyPr/>
          <a:lstStyle/>
          <a:p>
            <a:r>
              <a:rPr lang="en-US" smtClean="0">
                <a:latin typeface="Arial" charset="0"/>
                <a:cs typeface="Arial" charset="0"/>
              </a:rPr>
              <a:t>Stipulates:</a:t>
            </a:r>
          </a:p>
          <a:p>
            <a:pPr marL="468313" lvl="1" indent="-225425">
              <a:lnSpc>
                <a:spcPct val="90000"/>
              </a:lnSpc>
              <a:spcAft>
                <a:spcPct val="15000"/>
              </a:spcAft>
              <a:buFontTx/>
              <a:buChar char="•"/>
            </a:pPr>
            <a:r>
              <a:rPr lang="en-US" smtClean="0">
                <a:latin typeface="Arial" charset="0"/>
                <a:cs typeface="Arial" charset="0"/>
              </a:rPr>
              <a:t>Tasks to be accomplished</a:t>
            </a:r>
          </a:p>
          <a:p>
            <a:pPr marL="468313" lvl="1" indent="-225425">
              <a:lnSpc>
                <a:spcPct val="90000"/>
              </a:lnSpc>
              <a:spcAft>
                <a:spcPct val="15000"/>
              </a:spcAft>
              <a:buFontTx/>
              <a:buChar char="•"/>
            </a:pPr>
            <a:r>
              <a:rPr lang="en-US" smtClean="0">
                <a:latin typeface="Arial" charset="0"/>
                <a:cs typeface="Arial" charset="0"/>
              </a:rPr>
              <a:t>Resources (human and materials) assigned to tasks</a:t>
            </a:r>
          </a:p>
          <a:p>
            <a:pPr marL="468313" lvl="1" indent="-225425">
              <a:lnSpc>
                <a:spcPct val="90000"/>
              </a:lnSpc>
              <a:spcAft>
                <a:spcPct val="15000"/>
              </a:spcAft>
              <a:buFontTx/>
              <a:buChar char="•"/>
            </a:pPr>
            <a:r>
              <a:rPr lang="en-US" smtClean="0">
                <a:latin typeface="Arial" charset="0"/>
                <a:cs typeface="Arial" charset="0"/>
              </a:rPr>
              <a:t>Schedule for completion of each task </a:t>
            </a:r>
          </a:p>
          <a:p>
            <a:endParaRPr lang="en-US" smtClean="0">
              <a:latin typeface="Arial" charset="0"/>
              <a:cs typeface="Arial" charset="0"/>
            </a:endParaRPr>
          </a:p>
        </p:txBody>
      </p:sp>
      <p:sp>
        <p:nvSpPr>
          <p:cNvPr id="119811" name="AutoShape 2"/>
          <p:cNvSpPr>
            <a:spLocks noGrp="1" noChangeArrowheads="1"/>
          </p:cNvSpPr>
          <p:nvPr>
            <p:ph type="title"/>
          </p:nvPr>
        </p:nvSpPr>
        <p:spPr>
          <a:xfrm>
            <a:off x="822325" y="365125"/>
            <a:ext cx="7521575" cy="1006475"/>
          </a:xfrm>
        </p:spPr>
        <p:txBody>
          <a:bodyPr/>
          <a:lstStyle/>
          <a:p>
            <a:pPr>
              <a:defRPr/>
            </a:pPr>
            <a:r>
              <a:rPr lang="en-US" dirty="0" smtClean="0">
                <a:solidFill>
                  <a:schemeClr val="accent3">
                    <a:lumMod val="10000"/>
                  </a:schemeClr>
                </a:solidFill>
                <a:cs typeface="Arial" charset="0"/>
              </a:rPr>
              <a:t>Baseline Plan</a:t>
            </a:r>
          </a:p>
        </p:txBody>
      </p:sp>
      <p:sp>
        <p:nvSpPr>
          <p:cNvPr id="47109"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Content Placeholder 1"/>
          <p:cNvSpPr>
            <a:spLocks noGrp="1"/>
          </p:cNvSpPr>
          <p:nvPr>
            <p:ph idx="1"/>
          </p:nvPr>
        </p:nvSpPr>
        <p:spPr>
          <a:xfrm>
            <a:off x="822325" y="1447800"/>
            <a:ext cx="7521575" cy="3505200"/>
          </a:xfrm>
        </p:spPr>
        <p:txBody>
          <a:bodyPr/>
          <a:lstStyle/>
          <a:p>
            <a:r>
              <a:rPr lang="en-US" smtClean="0">
                <a:latin typeface="Arial" charset="0"/>
                <a:cs typeface="Arial" charset="0"/>
              </a:rPr>
              <a:t>Things never go according to plan</a:t>
            </a:r>
          </a:p>
          <a:p>
            <a:pPr marL="690563" lvl="1" indent="-223838">
              <a:lnSpc>
                <a:spcPct val="90000"/>
              </a:lnSpc>
              <a:buFontTx/>
              <a:buChar char="•"/>
            </a:pPr>
            <a:r>
              <a:rPr lang="en-US" sz="2500" smtClean="0">
                <a:latin typeface="Arial" charset="0"/>
                <a:cs typeface="Arial" charset="0"/>
              </a:rPr>
              <a:t>Requires trade-offs between requirements, costs, and time</a:t>
            </a:r>
          </a:p>
          <a:p>
            <a:pPr marL="690563" lvl="1" indent="-223838">
              <a:lnSpc>
                <a:spcPct val="90000"/>
              </a:lnSpc>
              <a:buFontTx/>
              <a:buChar char="•"/>
            </a:pPr>
            <a:r>
              <a:rPr lang="en-US" sz="2500" smtClean="0">
                <a:latin typeface="Arial" charset="0"/>
                <a:cs typeface="Arial" charset="0"/>
              </a:rPr>
              <a:t>Critical people leave</a:t>
            </a:r>
          </a:p>
          <a:p>
            <a:pPr marL="690563" lvl="1" indent="-223838">
              <a:lnSpc>
                <a:spcPct val="90000"/>
              </a:lnSpc>
              <a:buFontTx/>
              <a:buChar char="•"/>
            </a:pPr>
            <a:r>
              <a:rPr lang="en-US" sz="2500" smtClean="0">
                <a:latin typeface="Arial" charset="0"/>
                <a:cs typeface="Arial" charset="0"/>
              </a:rPr>
              <a:t>Hiring freezes</a:t>
            </a:r>
          </a:p>
          <a:p>
            <a:pPr marL="690563" lvl="1" indent="-223838">
              <a:lnSpc>
                <a:spcPct val="90000"/>
              </a:lnSpc>
              <a:buFontTx/>
              <a:buChar char="•"/>
            </a:pPr>
            <a:r>
              <a:rPr lang="en-US" sz="2500" smtClean="0">
                <a:latin typeface="Arial" charset="0"/>
                <a:cs typeface="Arial" charset="0"/>
              </a:rPr>
              <a:t>Natural disasters</a:t>
            </a:r>
          </a:p>
          <a:p>
            <a:pPr marL="690563" lvl="1" indent="-223838">
              <a:lnSpc>
                <a:spcPct val="90000"/>
              </a:lnSpc>
              <a:buFontTx/>
              <a:buChar char="•"/>
            </a:pPr>
            <a:r>
              <a:rPr lang="en-US" sz="2500" smtClean="0">
                <a:latin typeface="Arial" charset="0"/>
                <a:cs typeface="Arial" charset="0"/>
              </a:rPr>
              <a:t>Competitor actions</a:t>
            </a:r>
          </a:p>
          <a:p>
            <a:pPr marL="690563" lvl="1" indent="-223838">
              <a:lnSpc>
                <a:spcPct val="90000"/>
              </a:lnSpc>
              <a:buFontTx/>
              <a:buChar char="•"/>
            </a:pPr>
            <a:r>
              <a:rPr lang="en-US" sz="2500" smtClean="0">
                <a:latin typeface="Arial" charset="0"/>
                <a:cs typeface="Arial" charset="0"/>
              </a:rPr>
              <a:t>Technology changes</a:t>
            </a:r>
          </a:p>
          <a:p>
            <a:pPr marL="690563" lvl="1" indent="-223838">
              <a:lnSpc>
                <a:spcPct val="90000"/>
              </a:lnSpc>
              <a:buFontTx/>
              <a:buChar char="•"/>
            </a:pPr>
            <a:r>
              <a:rPr lang="en-US" sz="2500" smtClean="0">
                <a:latin typeface="Arial" charset="0"/>
                <a:cs typeface="Arial" charset="0"/>
              </a:rPr>
              <a:t>New management </a:t>
            </a:r>
          </a:p>
          <a:p>
            <a:endParaRPr lang="en-US" smtClean="0">
              <a:latin typeface="Arial" charset="0"/>
              <a:cs typeface="Arial" charset="0"/>
            </a:endParaRPr>
          </a:p>
        </p:txBody>
      </p:sp>
      <p:sp>
        <p:nvSpPr>
          <p:cNvPr id="119811" name="AutoShape 2"/>
          <p:cNvSpPr>
            <a:spLocks noGrp="1" noChangeArrowheads="1"/>
          </p:cNvSpPr>
          <p:nvPr>
            <p:ph type="title"/>
          </p:nvPr>
        </p:nvSpPr>
        <p:spPr>
          <a:xfrm>
            <a:off x="822325" y="365125"/>
            <a:ext cx="7521575" cy="1006475"/>
          </a:xfrm>
        </p:spPr>
        <p:txBody>
          <a:bodyPr/>
          <a:lstStyle/>
          <a:p>
            <a:pPr>
              <a:defRPr/>
            </a:pPr>
            <a:r>
              <a:rPr lang="en-US" dirty="0" smtClean="0">
                <a:solidFill>
                  <a:schemeClr val="accent3">
                    <a:lumMod val="10000"/>
                  </a:schemeClr>
                </a:solidFill>
                <a:cs typeface="Arial" charset="0"/>
              </a:rPr>
              <a:t>Baseline Plan (cont'd)</a:t>
            </a:r>
          </a:p>
        </p:txBody>
      </p:sp>
      <p:sp>
        <p:nvSpPr>
          <p:cNvPr id="47109"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40C"/>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22325" y="365125"/>
            <a:ext cx="7521575" cy="1006475"/>
          </a:xfrm>
        </p:spPr>
        <p:txBody>
          <a:bodyPr/>
          <a:lstStyle/>
          <a:p>
            <a:pPr marL="746125" indent="-746125"/>
            <a:r>
              <a:rPr lang="en-US" smtClean="0">
                <a:latin typeface="Arial" charset="0"/>
                <a:cs typeface="Arial" charset="0"/>
              </a:rPr>
              <a:t>Q3: What Are the Dimensions of Project Management?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524000"/>
            <a:ext cx="7521575" cy="3810000"/>
          </a:xfrm>
        </p:spPr>
        <p:txBody>
          <a:bodyPr/>
          <a:lstStyle/>
          <a:p>
            <a:r>
              <a:rPr lang="en-US" sz="2400" dirty="0" smtClean="0">
                <a:latin typeface="Arial" charset="0"/>
                <a:cs typeface="Arial" charset="0"/>
              </a:rPr>
              <a:t>Formalized project management for large projects </a:t>
            </a:r>
          </a:p>
          <a:p>
            <a:pPr lvl="1">
              <a:buFont typeface="Arial" charset="0"/>
              <a:buChar char="•"/>
            </a:pPr>
            <a:r>
              <a:rPr lang="en-US" sz="2400" dirty="0" smtClean="0">
                <a:latin typeface="Arial" charset="0"/>
                <a:cs typeface="Arial" charset="0"/>
              </a:rPr>
              <a:t>Project Management Institute (</a:t>
            </a:r>
            <a:r>
              <a:rPr lang="en-US" sz="2400" dirty="0" smtClean="0">
                <a:latin typeface="Arial" charset="0"/>
                <a:cs typeface="Arial" charset="0"/>
                <a:hlinkClick r:id="rId3"/>
              </a:rPr>
              <a:t>PMI</a:t>
            </a:r>
            <a:r>
              <a:rPr lang="en-US" sz="2400" dirty="0" smtClean="0">
                <a:latin typeface="Arial" charset="0"/>
                <a:cs typeface="Arial" charset="0"/>
              </a:rPr>
              <a:t>) best practices, processes, techniques</a:t>
            </a:r>
          </a:p>
          <a:p>
            <a:pPr marL="577850" lvl="2" indent="-244475">
              <a:lnSpc>
                <a:spcPct val="90000"/>
              </a:lnSpc>
              <a:spcAft>
                <a:spcPct val="20000"/>
              </a:spcAft>
              <a:buFont typeface="Arial" charset="0"/>
              <a:buChar char="–"/>
            </a:pPr>
            <a:r>
              <a:rPr lang="en-US" sz="2400" dirty="0" smtClean="0">
                <a:latin typeface="Arial" charset="0"/>
                <a:cs typeface="Arial" charset="0"/>
              </a:rPr>
              <a:t>International organization</a:t>
            </a:r>
          </a:p>
          <a:p>
            <a:pPr marL="577850" lvl="2" indent="-244475">
              <a:lnSpc>
                <a:spcPct val="90000"/>
              </a:lnSpc>
              <a:spcAft>
                <a:spcPct val="20000"/>
              </a:spcAft>
              <a:buFont typeface="Arial" charset="0"/>
              <a:buChar char="–"/>
            </a:pPr>
            <a:r>
              <a:rPr lang="en-US" sz="2400" dirty="0" smtClean="0">
                <a:latin typeface="Arial" charset="0"/>
                <a:cs typeface="Arial" charset="0"/>
              </a:rPr>
              <a:t>Endorsed by </a:t>
            </a:r>
            <a:r>
              <a:rPr lang="en-US" sz="2400" dirty="0" smtClean="0">
                <a:latin typeface="Arial" charset="0"/>
                <a:cs typeface="Arial" charset="0"/>
                <a:hlinkClick r:id="rId4"/>
              </a:rPr>
              <a:t>ANSI</a:t>
            </a:r>
            <a:r>
              <a:rPr lang="en-US" sz="2400" dirty="0" smtClean="0">
                <a:latin typeface="Arial" charset="0"/>
                <a:cs typeface="Arial" charset="0"/>
              </a:rPr>
              <a:t> and </a:t>
            </a:r>
            <a:r>
              <a:rPr lang="en-US" sz="2400" dirty="0" smtClean="0">
                <a:latin typeface="Arial" charset="0"/>
                <a:cs typeface="Arial" charset="0"/>
                <a:hlinkClick r:id="rId5"/>
              </a:rPr>
              <a:t>ISO</a:t>
            </a:r>
            <a:endParaRPr lang="en-US" sz="2400" dirty="0" smtClean="0">
              <a:latin typeface="Arial" charset="0"/>
              <a:cs typeface="Arial" charset="0"/>
            </a:endParaRPr>
          </a:p>
          <a:p>
            <a:pPr marL="577850" lvl="2" indent="-244475">
              <a:lnSpc>
                <a:spcPct val="90000"/>
              </a:lnSpc>
              <a:spcAft>
                <a:spcPct val="20000"/>
              </a:spcAft>
              <a:buFont typeface="Arial" charset="0"/>
              <a:buChar char="–"/>
            </a:pPr>
            <a:r>
              <a:rPr lang="en-US" sz="2400" dirty="0" smtClean="0">
                <a:latin typeface="Arial" charset="0"/>
                <a:cs typeface="Arial" charset="0"/>
              </a:rPr>
              <a:t>Project Management Professional (</a:t>
            </a:r>
            <a:r>
              <a:rPr lang="en-US" sz="2400" dirty="0" smtClean="0">
                <a:latin typeface="Arial" charset="0"/>
                <a:cs typeface="Arial" charset="0"/>
                <a:hlinkClick r:id="rId6"/>
              </a:rPr>
              <a:t>PMP</a:t>
            </a:r>
            <a:r>
              <a:rPr lang="en-US" sz="2400" dirty="0" smtClean="0">
                <a:latin typeface="Arial" charset="0"/>
                <a:cs typeface="Arial" charset="0"/>
              </a:rPr>
              <a:t>) certification</a:t>
            </a:r>
          </a:p>
          <a:p>
            <a:pPr>
              <a:buFont typeface="Arial" charset="0"/>
              <a:buChar char="•"/>
            </a:pPr>
            <a:r>
              <a:rPr lang="en-US" sz="2400" dirty="0" smtClean="0">
                <a:latin typeface="Arial" charset="0"/>
                <a:cs typeface="Arial" charset="0"/>
                <a:hlinkClick r:id="rId7"/>
              </a:rPr>
              <a:t>PMBOK</a:t>
            </a:r>
            <a:r>
              <a:rPr lang="en-US" sz="2400" baseline="70000" dirty="0" smtClean="0">
                <a:latin typeface="Arial" charset="0"/>
                <a:cs typeface="Arial" charset="0"/>
                <a:hlinkClick r:id="rId7"/>
              </a:rPr>
              <a:t>®</a:t>
            </a:r>
            <a:r>
              <a:rPr lang="en-US" sz="2400" baseline="70000" dirty="0" smtClean="0">
                <a:latin typeface="Arial" charset="0"/>
                <a:cs typeface="Arial" charset="0"/>
              </a:rPr>
              <a:t> </a:t>
            </a:r>
            <a:r>
              <a:rPr lang="en-US" sz="2400" dirty="0" smtClean="0">
                <a:latin typeface="Arial" charset="0"/>
                <a:cs typeface="Arial" charset="0"/>
              </a:rPr>
              <a:t>(Project Management Body of Knowledge) Guide for Project Management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4"/>
          <p:cNvSpPr>
            <a:spLocks noGrp="1"/>
          </p:cNvSpPr>
          <p:nvPr>
            <p:ph type="title"/>
          </p:nvPr>
        </p:nvSpPr>
        <p:spPr/>
        <p:txBody>
          <a:bodyPr/>
          <a:lstStyle/>
          <a:p>
            <a:r>
              <a:rPr lang="en-US" smtClean="0">
                <a:latin typeface="Arial" charset="0"/>
                <a:cs typeface="Arial" charset="0"/>
              </a:rPr>
              <a:t>Dimensions of Project Management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20483" name="Picture 2"/>
          <p:cNvPicPr>
            <a:picLocks noChangeAspect="1" noChangeArrowheads="1"/>
          </p:cNvPicPr>
          <p:nvPr/>
        </p:nvPicPr>
        <p:blipFill>
          <a:blip r:embed="rId3" cstate="print"/>
          <a:srcRect/>
          <a:stretch>
            <a:fillRect/>
          </a:stretch>
        </p:blipFill>
        <p:spPr bwMode="auto">
          <a:xfrm>
            <a:off x="833438" y="1466850"/>
            <a:ext cx="7477125" cy="4248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822325" y="365125"/>
            <a:ext cx="7521575" cy="1006475"/>
          </a:xfrm>
        </p:spPr>
        <p:txBody>
          <a:bodyPr/>
          <a:lstStyle/>
          <a:p>
            <a:pPr marL="635000" indent="-635000"/>
            <a:r>
              <a:rPr lang="en-US" sz="2800" smtClean="0">
                <a:latin typeface="Arial" charset="0"/>
                <a:cs typeface="Arial" charset="0"/>
              </a:rPr>
              <a:t>Q4: How Does a Work-Breakdown</a:t>
            </a:r>
            <a:br>
              <a:rPr lang="en-US" sz="2800" smtClean="0">
                <a:latin typeface="Arial" charset="0"/>
                <a:cs typeface="Arial" charset="0"/>
              </a:rPr>
            </a:br>
            <a:r>
              <a:rPr lang="en-US" sz="2800" smtClean="0">
                <a:latin typeface="Arial" charset="0"/>
                <a:cs typeface="Arial" charset="0"/>
              </a:rPr>
              <a:t>Structure Drive Project Management?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22531" name="Content Placeholder 3"/>
          <p:cNvSpPr>
            <a:spLocks noGrp="1"/>
          </p:cNvSpPr>
          <p:nvPr>
            <p:ph idx="1"/>
          </p:nvPr>
        </p:nvSpPr>
        <p:spPr>
          <a:xfrm>
            <a:off x="822325" y="1600200"/>
            <a:ext cx="7559675" cy="3505200"/>
          </a:xfrm>
        </p:spPr>
        <p:txBody>
          <a:bodyPr/>
          <a:lstStyle/>
          <a:p>
            <a:r>
              <a:rPr lang="en-US" smtClean="0">
                <a:latin typeface="Arial" charset="0"/>
                <a:cs typeface="Arial" charset="0"/>
              </a:rPr>
              <a:t>Work-Breakdown Structure (</a:t>
            </a:r>
            <a:r>
              <a:rPr lang="en-US" smtClean="0">
                <a:latin typeface="Arial" charset="0"/>
                <a:cs typeface="Arial" charset="0"/>
                <a:hlinkClick r:id="rId3"/>
              </a:rPr>
              <a:t>WBS</a:t>
            </a:r>
            <a:r>
              <a:rPr lang="en-US" smtClean="0">
                <a:latin typeface="Arial" charset="0"/>
                <a:cs typeface="Arial" charset="0"/>
              </a:rPr>
              <a:t>)</a:t>
            </a:r>
          </a:p>
          <a:p>
            <a:pPr lvl="2">
              <a:lnSpc>
                <a:spcPct val="90000"/>
              </a:lnSpc>
              <a:spcAft>
                <a:spcPct val="15000"/>
              </a:spcAft>
            </a:pPr>
            <a:r>
              <a:rPr lang="en-US" sz="2200" smtClean="0">
                <a:latin typeface="Arial" charset="0"/>
                <a:cs typeface="Arial" charset="0"/>
              </a:rPr>
              <a:t>Hierarchy of tasks</a:t>
            </a:r>
          </a:p>
          <a:p>
            <a:pPr lvl="2">
              <a:lnSpc>
                <a:spcPct val="90000"/>
              </a:lnSpc>
              <a:spcAft>
                <a:spcPct val="15000"/>
              </a:spcAft>
            </a:pPr>
            <a:r>
              <a:rPr lang="en-US" sz="2200" smtClean="0">
                <a:latin typeface="Arial" charset="0"/>
                <a:cs typeface="Arial" charset="0"/>
              </a:rPr>
              <a:t>Tasks end with deliverables</a:t>
            </a:r>
          </a:p>
          <a:p>
            <a:pPr marL="914400" lvl="3" indent="-293688">
              <a:lnSpc>
                <a:spcPct val="90000"/>
              </a:lnSpc>
              <a:spcAft>
                <a:spcPct val="15000"/>
              </a:spcAft>
            </a:pPr>
            <a:r>
              <a:rPr lang="en-US" sz="2200" smtClean="0">
                <a:latin typeface="Arial" charset="0"/>
                <a:cs typeface="Arial" charset="0"/>
              </a:rPr>
              <a:t>Documents, designs, prototypes, data models, database designs, working data entry screens, etc.</a:t>
            </a:r>
          </a:p>
          <a:p>
            <a:pPr lvl="2">
              <a:lnSpc>
                <a:spcPct val="90000"/>
              </a:lnSpc>
              <a:spcAft>
                <a:spcPct val="15000"/>
              </a:spcAft>
            </a:pPr>
            <a:r>
              <a:rPr lang="en-US" sz="2200" smtClean="0">
                <a:latin typeface="Arial" charset="0"/>
                <a:cs typeface="Arial" charset="0"/>
              </a:rPr>
              <a:t>Identifies task dependencies</a:t>
            </a:r>
          </a:p>
          <a:p>
            <a:pPr lvl="2">
              <a:lnSpc>
                <a:spcPct val="90000"/>
              </a:lnSpc>
              <a:spcAft>
                <a:spcPct val="15000"/>
              </a:spcAft>
            </a:pPr>
            <a:r>
              <a:rPr lang="en-US" sz="2200" smtClean="0">
                <a:latin typeface="Arial" charset="0"/>
                <a:cs typeface="Arial" charset="0"/>
              </a:rPr>
              <a:t>Estimate task duration, cost and labor needed</a:t>
            </a:r>
          </a:p>
          <a:p>
            <a:pPr lvl="2">
              <a:lnSpc>
                <a:spcPct val="90000"/>
              </a:lnSpc>
              <a:spcAft>
                <a:spcPct val="15000"/>
              </a:spcAft>
            </a:pPr>
            <a:r>
              <a:rPr lang="en-US" sz="2200" smtClean="0">
                <a:latin typeface="Arial" charset="0"/>
                <a:cs typeface="Arial" charset="0"/>
              </a:rPr>
              <a:t>Created with project management software, such as Microsoft Project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428</TotalTime>
  <Words>1526</Words>
  <Application>Microsoft Office PowerPoint</Application>
  <PresentationFormat>On-screen Show (4:3)</PresentationFormat>
  <Paragraphs>148</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EMIS4E</vt:lpstr>
      <vt:lpstr>Chapter Extension 15</vt:lpstr>
      <vt:lpstr>Study Questions</vt:lpstr>
      <vt:lpstr>Q1: Why Is Formalized Project Management Necessary?</vt:lpstr>
      <vt:lpstr>Q2: What Are the Trade-offs in Requirements, Cost, and Time?</vt:lpstr>
      <vt:lpstr>Baseline Plan</vt:lpstr>
      <vt:lpstr>Baseline Plan (cont'd)</vt:lpstr>
      <vt:lpstr>Q3: What Are the Dimensions of Project Management?</vt:lpstr>
      <vt:lpstr>Dimensions of Project Management</vt:lpstr>
      <vt:lpstr>Q4: How Does a Work-Breakdown Structure Drive Project Management?</vt:lpstr>
      <vt:lpstr>Sample WBS for  Definition Phase of a Thin-Client Order-Entry System</vt:lpstr>
      <vt:lpstr>Gantt Chart of WBS for Definition Phase of a Thin-Client System</vt:lpstr>
      <vt:lpstr>Gantt Chart with Resources Assigned</vt:lpstr>
      <vt:lpstr>Q5: What Is the Biggest Challenge for Planning a Large-Scale Systems Development Project?</vt:lpstr>
      <vt:lpstr>Three Approaches to This Challenge</vt:lpstr>
      <vt:lpstr>Estimation Techniques</vt:lpstr>
      <vt:lpstr>Q6: What Are Biggest Challenges for Managing a Systems Development Project?</vt:lpstr>
      <vt:lpstr>Q7: What Is the Single Most Important Task for Users on a Systems Development Project?</vt:lpstr>
      <vt:lpstr>Role of Users</vt:lpstr>
      <vt:lpstr>Active Review</vt:lpstr>
      <vt:lpstr>PowerPoint Presentation</vt:lpstr>
    </vt:vector>
  </TitlesOfParts>
  <Company>Eastern Kentucky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15</dc:title>
  <dc:creator>Loy, Steve</dc:creator>
  <cp:lastModifiedBy>Loy, Steve</cp:lastModifiedBy>
  <cp:revision>33</cp:revision>
  <dcterms:created xsi:type="dcterms:W3CDTF">2012-10-05T02:49:48Z</dcterms:created>
  <dcterms:modified xsi:type="dcterms:W3CDTF">2012-12-20T19:12:35Z</dcterms:modified>
</cp:coreProperties>
</file>