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sldIdLst>
    <p:sldId id="256" r:id="rId2"/>
    <p:sldId id="257" r:id="rId3"/>
    <p:sldId id="260" r:id="rId4"/>
    <p:sldId id="262" r:id="rId5"/>
    <p:sldId id="263" r:id="rId6"/>
    <p:sldId id="264" r:id="rId7"/>
    <p:sldId id="267" r:id="rId8"/>
    <p:sldId id="268" r:id="rId9"/>
    <p:sldId id="265" r:id="rId10"/>
    <p:sldId id="269" r:id="rId11"/>
    <p:sldId id="270" r:id="rId12"/>
    <p:sldId id="271" r:id="rId13"/>
    <p:sldId id="272" r:id="rId14"/>
    <p:sldId id="273" r:id="rId15"/>
    <p:sldId id="274" r:id="rId16"/>
    <p:sldId id="275" r:id="rId17"/>
    <p:sldId id="277" r:id="rId18"/>
    <p:sldId id="276" r:id="rId19"/>
    <p:sldId id="278" r:id="rId20"/>
    <p:sldId id="279" r:id="rId21"/>
    <p:sldId id="280" r:id="rId22"/>
    <p:sldId id="294" r:id="rId23"/>
    <p:sldId id="282" r:id="rId24"/>
    <p:sldId id="295" r:id="rId25"/>
    <p:sldId id="283" r:id="rId26"/>
    <p:sldId id="284" r:id="rId27"/>
    <p:sldId id="285" r:id="rId28"/>
    <p:sldId id="286" r:id="rId29"/>
    <p:sldId id="297" r:id="rId30"/>
    <p:sldId id="287" r:id="rId31"/>
    <p:sldId id="289" r:id="rId32"/>
    <p:sldId id="288" r:id="rId33"/>
    <p:sldId id="290" r:id="rId34"/>
    <p:sldId id="291" r:id="rId35"/>
    <p:sldId id="292" r:id="rId36"/>
    <p:sldId id="258" r:id="rId37"/>
    <p:sldId id="298"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LOFTKE" initials="U" lastIdx="1" clrIdx="0"/>
  <p:cmAuthor id="1" name="Kate S." initials="K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97" autoAdjust="0"/>
    <p:restoredTop sz="80952" autoAdjust="0"/>
  </p:normalViewPr>
  <p:slideViewPr>
    <p:cSldViewPr>
      <p:cViewPr varScale="1">
        <p:scale>
          <a:sx n="48" d="100"/>
          <a:sy n="48" d="100"/>
        </p:scale>
        <p:origin x="-2179" y="-82"/>
      </p:cViewPr>
      <p:guideLst>
        <p:guide orient="horz" pos="2160"/>
        <p:guide pos="2880"/>
      </p:guideLst>
    </p:cSldViewPr>
  </p:slideViewPr>
  <p:notesTextViewPr>
    <p:cViewPr>
      <p:scale>
        <a:sx n="1" d="1"/>
        <a:sy n="1" d="1"/>
      </p:scale>
      <p:origin x="0" y="0"/>
    </p:cViewPr>
  </p:notesTextViewPr>
  <p:sorterViewPr>
    <p:cViewPr>
      <p:scale>
        <a:sx n="100" d="100"/>
        <a:sy n="100" d="100"/>
      </p:scale>
      <p:origin x="0" y="30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568F786-6474-4158-B1FE-70F8AB05CFE4}" type="datetimeFigureOut">
              <a:rPr lang="en-US"/>
              <a:pPr>
                <a:defRPr/>
              </a:pPr>
              <a:t>12/20/2012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550241E-3875-4FA0-BC4D-47C4B478A2D8}" type="slidenum">
              <a:rPr lang="en-US"/>
              <a:pPr>
                <a:defRPr/>
              </a:pPr>
              <a:t>‹#›</a:t>
            </a:fld>
            <a:endParaRPr lang="en-US" dirty="0"/>
          </a:p>
        </p:txBody>
      </p:sp>
    </p:spTree>
    <p:extLst>
      <p:ext uri="{BB962C8B-B14F-4D97-AF65-F5344CB8AC3E}">
        <p14:creationId xmlns:p14="http://schemas.microsoft.com/office/powerpoint/2010/main" val="28948240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smtClean="0"/>
              <a:t>This figure lists census tracts in the state of Indiana that have primary care physician shortages. Data in this format are not informative because few of us keep the boundaries of census tracts in our minds.</a:t>
            </a:r>
          </a:p>
        </p:txBody>
      </p:sp>
      <p:sp>
        <p:nvSpPr>
          <p:cNvPr id="102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C4F388-C27D-448C-8D6A-B26567BB1483}"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To determine how big the earth is, requires measurements for two radii. One radius is needed for vertical dimension and one for horizontal dimension.</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AA903B-1E6D-4D99-900E-A7DC310089D8}"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Peters</a:t>
            </a:r>
            <a:r>
              <a:rPr lang="en-US" baseline="0" dirty="0" smtClean="0"/>
              <a:t> Projection is on the left and the Mercator Projection on the right. </a:t>
            </a:r>
            <a:endParaRPr lang="en-US" dirty="0"/>
          </a:p>
        </p:txBody>
      </p:sp>
      <p:sp>
        <p:nvSpPr>
          <p:cNvPr id="4" name="Slide Number Placeholder 3"/>
          <p:cNvSpPr>
            <a:spLocks noGrp="1"/>
          </p:cNvSpPr>
          <p:nvPr>
            <p:ph type="sldNum" sz="quarter" idx="10"/>
          </p:nvPr>
        </p:nvSpPr>
        <p:spPr/>
        <p:txBody>
          <a:bodyPr/>
          <a:lstStyle/>
          <a:p>
            <a:pPr>
              <a:defRPr/>
            </a:pPr>
            <a:fld id="{3550241E-3875-4FA0-BC4D-47C4B478A2D8}" type="slidenum">
              <a:rPr lang="en-US" smtClean="0"/>
              <a:pPr>
                <a:defRPr/>
              </a:pPr>
              <a:t>20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This display shows a vector-based map of the United States and public user procedures.</a:t>
            </a:r>
          </a:p>
          <a:p>
            <a:pPr marL="171450" indent="-171450">
              <a:spcBef>
                <a:spcPct val="0"/>
              </a:spcBef>
              <a:buFontTx/>
              <a:buChar char="•"/>
            </a:pPr>
            <a:r>
              <a:rPr lang="en-US" smtClean="0"/>
              <a:t>This site uses Microsoft Bing to provide zooming and map display, so map quality is high and user interface is already familiar to many users.</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5CF402-04EA-4354-A54D-F7D09B774F1F}"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Finally</a:t>
            </a:r>
            <a:r>
              <a:rPr lang="en-US" smtClean="0"/>
              <a:t>, it provides users an opportunity to contribute content and to form social networks with each other.</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BB949F-D3FD-4C24-9DAD-F10C407666A8}"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 typeface="Arial" pitchFamily="34" charset="0"/>
              <a:buChar char="•"/>
            </a:pPr>
            <a:r>
              <a:rPr lang="en-US" sz="1200" b="0" i="0" u="none" strike="noStrike" kern="1200" baseline="0" smtClean="0">
                <a:solidFill>
                  <a:schemeClr val="tx1"/>
                </a:solidFill>
                <a:latin typeface="+mn-lt"/>
                <a:ea typeface="+mn-ea"/>
                <a:cs typeface="+mn-cs"/>
              </a:rPr>
              <a:t>When a user clicks </a:t>
            </a:r>
            <a:r>
              <a:rPr lang="en-US" sz="1200" b="0" i="1" u="none" strike="noStrike" kern="1200" baseline="0" smtClean="0">
                <a:solidFill>
                  <a:schemeClr val="tx1"/>
                </a:solidFill>
                <a:latin typeface="+mn-lt"/>
                <a:ea typeface="+mn-ea"/>
                <a:cs typeface="+mn-cs"/>
              </a:rPr>
              <a:t>Roads, </a:t>
            </a:r>
            <a:r>
              <a:rPr lang="en-US" sz="1200" b="0" i="0" u="none" strike="noStrike" kern="1200" baseline="0" smtClean="0">
                <a:solidFill>
                  <a:schemeClr val="tx1"/>
                </a:solidFill>
                <a:latin typeface="+mn-lt"/>
                <a:ea typeface="+mn-ea"/>
                <a:cs typeface="+mn-cs"/>
              </a:rPr>
              <a:t>the GIS displays trip reports that had been submitted by Harley-Davidson riders.</a:t>
            </a:r>
          </a:p>
          <a:p>
            <a:pPr marL="171450" indent="-171450">
              <a:buFont typeface="Arial" pitchFamily="34" charset="0"/>
              <a:buChar char="•"/>
            </a:pPr>
            <a:r>
              <a:rPr lang="en-US" smtClean="0"/>
              <a:t>This</a:t>
            </a:r>
            <a:r>
              <a:rPr lang="en-US" baseline="0" smtClean="0"/>
              <a:t> gives Harley-Davidson's customers a more personal connection to the company and facilitates the</a:t>
            </a:r>
            <a:r>
              <a:rPr lang="en-US" smtClean="0"/>
              <a:t> formation</a:t>
            </a:r>
            <a:r>
              <a:rPr lang="en-US" baseline="0" smtClean="0"/>
              <a:t> of</a:t>
            </a:r>
            <a:r>
              <a:rPr lang="en-US" smtClean="0"/>
              <a:t> </a:t>
            </a:r>
            <a:r>
              <a:rPr lang="en-US" smtClean="0"/>
              <a:t>social networks </a:t>
            </a:r>
            <a:r>
              <a:rPr lang="en-US" smtClean="0"/>
              <a:t>for riders.</a:t>
            </a:r>
            <a:endParaRPr lang="en-US"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6D7F30-D88D-44B5-A68B-1788D7A0FA73}" type="slidenum">
              <a:rPr lang="en-US">
                <a:cs typeface="Arial" charset="0"/>
              </a:rPr>
              <a:pPr fontAlgn="base">
                <a:spcBef>
                  <a:spcPct val="0"/>
                </a:spcBef>
                <a:spcAft>
                  <a:spcPct val="0"/>
                </a:spcAft>
              </a:pPr>
              <a:t>23</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Us</a:t>
            </a:r>
            <a:r>
              <a:rPr lang="en-US" baseline="0" smtClean="0"/>
              <a:t>er contributed content</a:t>
            </a:r>
            <a:r>
              <a:rPr lang="en-US" smtClean="0"/>
              <a:t> enhances Harley-Davidson's competitive position by</a:t>
            </a:r>
            <a:r>
              <a:rPr lang="en-US" baseline="0" smtClean="0"/>
              <a:t> </a:t>
            </a:r>
            <a:r>
              <a:rPr lang="en-US" smtClean="0"/>
              <a:t>raising entry barriers, creating</a:t>
            </a:r>
            <a:r>
              <a:rPr lang="en-US" baseline="0" smtClean="0"/>
              <a:t> more</a:t>
            </a:r>
            <a:r>
              <a:rPr lang="en-US" smtClean="0"/>
              <a:t> brand loyalty among customers; reinforcing alliances between manufacturer and franchises, and reinforcing alliances with cooperating hotels.</a:t>
            </a:r>
          </a:p>
          <a:p>
            <a:pPr marL="171450" indent="-171450">
              <a:spcBef>
                <a:spcPct val="0"/>
              </a:spcBef>
              <a:buFontTx/>
              <a:buChar char="•"/>
            </a:pPr>
            <a:r>
              <a:rPr lang="en-US" smtClean="0"/>
              <a:t>Because </a:t>
            </a:r>
            <a:r>
              <a:rPr lang="en-US" smtClean="0"/>
              <a:t>these tools are built on Microsoft Bing, Harley-Davidson was able to bring it to market much faster and at far less expense than if it had developed </a:t>
            </a:r>
            <a:r>
              <a:rPr lang="en-US" smtClean="0"/>
              <a:t>these capabilities </a:t>
            </a:r>
            <a:r>
              <a:rPr lang="en-US" smtClean="0"/>
              <a:t>itself.</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38DBC5-45A6-4741-B966-0FD477CCBCDB}"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Tx/>
              <a:buChar char="•"/>
              <a:tabLst/>
              <a:defRPr/>
            </a:pPr>
            <a:r>
              <a:rPr lang="en-US" sz="1200" b="0" i="0" u="none" strike="noStrike" kern="1200" baseline="0" smtClean="0">
                <a:solidFill>
                  <a:schemeClr val="tx1"/>
                </a:solidFill>
                <a:latin typeface="+mn-lt"/>
                <a:ea typeface="+mn-ea"/>
                <a:cs typeface="+mn-cs"/>
              </a:rPr>
              <a:t>GIS are used on the Web sites of nonprofit organizations as well as government agencies. This display shows</a:t>
            </a:r>
            <a:r>
              <a:rPr lang="en-US" smtClean="0"/>
              <a:t> 311-call patterns</a:t>
            </a:r>
            <a:r>
              <a:rPr lang="en-US" baseline="0" smtClean="0"/>
              <a:t> </a:t>
            </a:r>
            <a:r>
              <a:rPr lang="en-US" smtClean="0"/>
              <a:t>Miami</a:t>
            </a:r>
            <a:r>
              <a:rPr lang="en-US" smtClean="0"/>
              <a:t>, </a:t>
            </a:r>
            <a:r>
              <a:rPr lang="en-US" smtClean="0"/>
              <a:t>Florida.</a:t>
            </a: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F9C8A7-03A6-4DBE-B6C1-FBD9C82FCAB8}"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smtClean="0"/>
              <a:t>One common example is to track movement of goods in supply chain using a GPS device and a GIS. </a:t>
            </a:r>
          </a:p>
          <a:p>
            <a:pPr marL="171450" indent="-171450">
              <a:spcBef>
                <a:spcPct val="0"/>
              </a:spcBef>
              <a:buFontTx/>
              <a:buChar char="•"/>
            </a:pPr>
            <a:r>
              <a:rPr lang="en-US" dirty="0" smtClean="0"/>
              <a:t>An onboard GPS and transmitter reports the location of the asset, say a pallet of goods, a truck, a container, or even a single item within a container. The reported locations are input to a GIS, and the locations of all such assets can be plotted on a GIS display.</a:t>
            </a:r>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7CA906-E4F3-4235-A3A0-377A5684A75F}" type="slidenum">
              <a:rPr lang="en-US">
                <a:cs typeface="Arial" charset="0"/>
              </a:rPr>
              <a:pPr fontAlgn="base">
                <a:spcBef>
                  <a:spcPct val="0"/>
                </a:spcBef>
                <a:spcAft>
                  <a:spcPct val="0"/>
                </a:spcAft>
              </a:pPr>
              <a:t>26</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Community Health Network placed its Health Centers in locations with professional shortages or underserved in some other way.</a:t>
            </a: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C51E91-34D1-4EE0-9E0C-D48DC90ACA72}" type="slidenum">
              <a:rPr lang="en-US">
                <a:cs typeface="Arial" charset="0"/>
              </a:rPr>
              <a:pPr fontAlgn="base">
                <a:spcBef>
                  <a:spcPct val="0"/>
                </a:spcBef>
                <a:spcAft>
                  <a:spcPct val="0"/>
                </a:spcAft>
              </a:pPr>
              <a:t>27</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Map of vacant residences for first and last quarters of 2008. </a:t>
            </a:r>
          </a:p>
          <a:p>
            <a:pPr marL="171450" indent="-171450">
              <a:spcBef>
                <a:spcPct val="0"/>
              </a:spcBef>
              <a:buFontTx/>
              <a:buChar char="•"/>
            </a:pPr>
            <a:r>
              <a:rPr lang="en-US" smtClean="0"/>
              <a:t>By comparing these maps, Community Health gains visibility on how medical needs changed during this year. Its analysis includes maps, and other data sources as well.</a:t>
            </a: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6B727E-A72E-439C-B9B8-9F4F9C4315E5}" type="slidenum">
              <a:rPr lang="en-US">
                <a:cs typeface="Arial" charset="0"/>
              </a:rPr>
              <a:pPr fontAlgn="base">
                <a:spcBef>
                  <a:spcPct val="0"/>
                </a:spcBef>
                <a:spcAft>
                  <a:spcPct val="0"/>
                </a:spcAft>
              </a:pPr>
              <a:t>28</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smtClean="0"/>
              <a:t>Same data put in more meaningful context</a:t>
            </a:r>
          </a:p>
        </p:txBody>
      </p:sp>
      <p:sp>
        <p:nvSpPr>
          <p:cNvPr id="12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7F3B14-8999-485E-8D95-355A26DA3ED5}"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Map of vacant residences for first and last quarters of 2008. </a:t>
            </a:r>
          </a:p>
          <a:p>
            <a:pPr marL="171450" indent="-171450">
              <a:spcBef>
                <a:spcPct val="0"/>
              </a:spcBef>
              <a:buFontTx/>
              <a:buChar char="•"/>
            </a:pPr>
            <a:r>
              <a:rPr lang="en-US" smtClean="0"/>
              <a:t>By comparing these maps, Community Health gains visibility on how medical needs changed during this year. Its analysis includes maps, and other data sources as well.</a:t>
            </a:r>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BD99D7-6D8A-49C4-BC11-8814643F764C}" type="slidenum">
              <a:rPr lang="en-US">
                <a:cs typeface="Arial" charset="0"/>
              </a:rPr>
              <a:pPr fontAlgn="base">
                <a:spcBef>
                  <a:spcPct val="0"/>
                </a:spcBef>
                <a:spcAft>
                  <a:spcPct val="0"/>
                </a:spcAft>
              </a:pPr>
              <a:t>29</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proper or improper map of the world?</a:t>
            </a: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3A7BCF-C95C-4DE7-A17A-D874EB8D704B}" type="slidenum">
              <a:rPr lang="en-US">
                <a:cs typeface="Arial" charset="0"/>
              </a:rPr>
              <a:pPr fontAlgn="base">
                <a:spcBef>
                  <a:spcPct val="0"/>
                </a:spcBef>
                <a:spcAft>
                  <a:spcPct val="0"/>
                </a:spcAft>
              </a:pPr>
              <a:t>30</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A first look at this map would cause you to conclude that Africanized honey bees (so-called killer bees) are a growing menace. Perhaps such bees are a menace, but we can’t conclude that from this map.</a:t>
            </a:r>
          </a:p>
          <a:p>
            <a:pPr marL="171450" indent="-171450">
              <a:spcBef>
                <a:spcPct val="0"/>
              </a:spcBef>
              <a:buFontTx/>
              <a:buChar char="•"/>
            </a:pPr>
            <a:r>
              <a:rPr lang="en-US" smtClean="0"/>
              <a:t>This map only communicates that at least one bee was found somewhere in a county in the year indicated.</a:t>
            </a:r>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EF06F6-D1D1-4803-A4C3-4A376208CF02}" type="slidenum">
              <a:rPr lang="en-US">
                <a:cs typeface="Arial" charset="0"/>
              </a:rPr>
              <a:pPr fontAlgn="base">
                <a:spcBef>
                  <a:spcPct val="0"/>
                </a:spcBef>
                <a:spcAft>
                  <a:spcPct val="0"/>
                </a:spcAft>
              </a:pPr>
              <a:t>33</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Suppose that each square represents a city block, and the number represents the average price of houses on that block. </a:t>
            </a:r>
          </a:p>
          <a:p>
            <a:pPr marL="171450" indent="-171450">
              <a:spcBef>
                <a:spcPct val="0"/>
              </a:spcBef>
              <a:buFontTx/>
              <a:buChar char="•"/>
            </a:pPr>
            <a:r>
              <a:rPr lang="en-US" smtClean="0"/>
              <a:t>Notice that if data grouped into three vertical columns, the average house prices are 531, 551, and 561; all values are about the same. However, if grouped into three horizontal columns, the average values are 366, 456, and 821. In this form, it is not too difficult to see that these differences are due only to grouping.</a:t>
            </a:r>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086062-B9E0-44A8-B061-F2E41E8C6F0A}" type="slidenum">
              <a:rPr lang="en-US">
                <a:cs typeface="Arial" charset="0"/>
              </a:rPr>
              <a:pPr fontAlgn="base">
                <a:spcBef>
                  <a:spcPct val="0"/>
                </a:spcBef>
                <a:spcAft>
                  <a:spcPct val="0"/>
                </a:spcAft>
              </a:pPr>
              <a:t>34</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Grouping the same data in rows, we can also show that this city (no longer ours!) is highly segregated. The poor live in the north and the rich in the south. We can also use emotional colors like red for poor.</a:t>
            </a:r>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E2BEED-8D8B-4DBF-B1A2-A7C78878F28E}" type="slidenum">
              <a:rPr lang="en-US">
                <a:cs typeface="Arial" charset="0"/>
              </a:rPr>
              <a:pPr fontAlgn="base">
                <a:spcBef>
                  <a:spcPct val="0"/>
                </a:spcBef>
                <a:spcAft>
                  <a:spcPct val="0"/>
                </a:spcAft>
              </a:pPr>
              <a:t>35</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GIS are subject to the same trends as other information systems.</a:t>
            </a:r>
          </a:p>
        </p:txBody>
      </p:sp>
      <p:sp>
        <p:nvSpPr>
          <p:cNvPr id="14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E79584-4195-41EE-92EF-4CC9AA51ED8C}"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Notice the ambiguity in use of the term </a:t>
            </a:r>
            <a:r>
              <a:rPr lang="en-US" i="1" smtClean="0"/>
              <a:t>GIS</a:t>
            </a:r>
            <a:r>
              <a:rPr lang="en-US" smtClean="0"/>
              <a:t>. We defined a GIS as an information system with all five components.</a:t>
            </a:r>
          </a:p>
          <a:p>
            <a:pPr marL="171450" indent="-171450">
              <a:spcBef>
                <a:spcPct val="0"/>
              </a:spcBef>
              <a:buFontTx/>
              <a:buChar char="•"/>
            </a:pPr>
            <a:r>
              <a:rPr lang="en-US" smtClean="0"/>
              <a:t>Unfortunately, </a:t>
            </a:r>
            <a:r>
              <a:rPr lang="en-US" i="1" smtClean="0"/>
              <a:t>GIS </a:t>
            </a:r>
            <a:r>
              <a:rPr lang="en-US" smtClean="0"/>
              <a:t>also is used to refer to a computer program, </a:t>
            </a:r>
            <a:r>
              <a:rPr lang="en-US" b="1" smtClean="0"/>
              <a:t>GIS application</a:t>
            </a:r>
            <a:r>
              <a:rPr lang="en-US" smtClean="0"/>
              <a:t>, that manages geospatial data.</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FEB6A0-66FC-4C44-A96C-BEE6A684C310}"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Go to </a:t>
            </a:r>
            <a:r>
              <a:rPr lang="en-US" i="1" smtClean="0"/>
              <a:t>http://viewer.nationalmap.gov/viewer </a:t>
            </a:r>
            <a:r>
              <a:rPr lang="en-US" smtClean="0"/>
              <a:t>to learn more. (Don’t be misled by the Add to Cart button. The data are free; you add what you want to your cart, input your email address, and the site mails the data for you to input to your GIS application. That data will be useless to you, however, unless you have a GIS program and know how to use it.)</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F3406B-18A1-445A-9091-E7438C5C567F}"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GIS application programs can capture, store, and display geospatial data in an automated fashion. However, few GIS applications analyze data.</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EEAB42-6B74-40F4-8382-ED7B5894E658}"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defTabSz="755650">
              <a:lnSpc>
                <a:spcPct val="90000"/>
              </a:lnSpc>
              <a:spcBef>
                <a:spcPct val="0"/>
              </a:spcBef>
              <a:spcAft>
                <a:spcPct val="35000"/>
              </a:spcAft>
              <a:buFontTx/>
              <a:buChar char="•"/>
            </a:pPr>
            <a:r>
              <a:rPr lang="en-US" dirty="0" smtClean="0">
                <a:latin typeface="Arial" charset="0"/>
                <a:cs typeface="Arial" charset="0"/>
              </a:rPr>
              <a:t>A GIS map is a composite of several maps placed over one another.</a:t>
            </a:r>
          </a:p>
          <a:p>
            <a:pPr marL="171450" indent="-171450" defTabSz="755650">
              <a:lnSpc>
                <a:spcPct val="90000"/>
              </a:lnSpc>
              <a:spcBef>
                <a:spcPct val="0"/>
              </a:spcBef>
              <a:spcAft>
                <a:spcPct val="35000"/>
              </a:spcAft>
              <a:buFontTx/>
              <a:buChar char="•"/>
            </a:pPr>
            <a:r>
              <a:rPr lang="en-US" dirty="0" smtClean="0">
                <a:latin typeface="Arial" charset="0"/>
                <a:cs typeface="Arial" charset="0"/>
              </a:rPr>
              <a:t>Two types of GIS maps</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2EBFB4-A3DE-494F-A274-8BC4075A03F5}"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dirty="0" smtClean="0"/>
              <a:t>Raster map consists of pixels. Each pixel has value, such as a color, elevation or temperature. Pictures that you take with your camera are recorded in color raster format.</a:t>
            </a:r>
          </a:p>
          <a:p>
            <a:pPr marL="171450" indent="-171450">
              <a:spcBef>
                <a:spcPct val="0"/>
              </a:spcBef>
              <a:buFontTx/>
              <a:buChar char="•"/>
            </a:pPr>
            <a:r>
              <a:rPr lang="en-US" b="1" dirty="0" smtClean="0"/>
              <a:t>Vector map </a:t>
            </a:r>
            <a:r>
              <a:rPr lang="en-US" dirty="0" smtClean="0"/>
              <a:t>consists of points, lines, and shapes. Figure b shows the outline of the same two shapes in vector format. Here, each shape is an ordered list of points and, because these shapes are closed, the first and last points are the same.</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84FC67-D296-4FE8-8250-BBB1BCB9F028}"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US" smtClean="0"/>
              <a:t>Left-hand section of map is in vector format. Right-hand section is a raster image with vector features added on top.</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D6BE64-DD37-46B7-8C24-920C01A73CCC}" type="slidenum">
              <a:rPr lang="en-US">
                <a:cs typeface="Arial" charset="0"/>
              </a:rPr>
              <a:pPr fontAlgn="base">
                <a:spcBef>
                  <a:spcPct val="0"/>
                </a:spcBef>
                <a:spcAft>
                  <a:spcPct val="0"/>
                </a:spcAft>
              </a:pPr>
              <a:t>15</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3 Slide">
    <p:spTree>
      <p:nvGrpSpPr>
        <p:cNvPr id="1" name=""/>
        <p:cNvGrpSpPr/>
        <p:nvPr/>
      </p:nvGrpSpPr>
      <p:grpSpPr>
        <a:xfrm>
          <a:off x="0" y="0"/>
          <a:ext cx="0" cy="0"/>
          <a:chOff x="0" y="0"/>
          <a:chExt cx="0" cy="0"/>
        </a:xfrm>
      </p:grpSpPr>
      <p:sp>
        <p:nvSpPr>
          <p:cNvPr id="13" name="Rectangle 3"/>
          <p:cNvSpPr>
            <a:spLocks noGrp="1" noChangeArrowheads="1"/>
          </p:cNvSpPr>
          <p:nvPr>
            <p:ph type="subTitle" idx="1"/>
          </p:nvPr>
        </p:nvSpPr>
        <p:spPr>
          <a:xfrm>
            <a:off x="1371600" y="3886200"/>
            <a:ext cx="6553200" cy="1219200"/>
          </a:xfrm>
          <a:solidFill>
            <a:schemeClr val="bg2">
              <a:lumMod val="90000"/>
            </a:schemeClr>
          </a:solidFill>
          <a:ln w="25400">
            <a:solidFill>
              <a:schemeClr val="accent1"/>
            </a:solidFill>
          </a:ln>
        </p:spPr>
        <p:txBody>
          <a:bodyPr anchor="ctr"/>
          <a:lstStyle>
            <a:lvl1pPr marL="0" marR="0" indent="0" algn="ctr" defTabSz="914400" rtl="0" eaLnBrk="1" fontAlgn="base" latinLnBrk="0" hangingPunct="1">
              <a:lnSpc>
                <a:spcPct val="100000"/>
              </a:lnSpc>
              <a:spcBef>
                <a:spcPct val="20000"/>
              </a:spcBef>
              <a:spcAft>
                <a:spcPct val="0"/>
              </a:spcAft>
              <a:buClr>
                <a:schemeClr val="accent1"/>
              </a:buClr>
              <a:buSzPct val="65000"/>
              <a:buFont typeface="Arial" pitchFamily="34" charset="0"/>
              <a:buNone/>
              <a:tabLst/>
              <a:defRPr sz="3600">
                <a:solidFill>
                  <a:schemeClr val="tx1"/>
                </a:solidFill>
                <a:latin typeface="Arial" pitchFamily="34" charset="0"/>
                <a:ea typeface="Verdana" pitchFamily="34" charset="0"/>
                <a:cs typeface="Arial" pitchFamily="34" charset="0"/>
              </a:defRPr>
            </a:lvl1pPr>
          </a:lstStyle>
          <a:p>
            <a:r>
              <a:rPr lang="en-US" smtClean="0"/>
              <a:t>Click to edit Master subtitle style</a:t>
            </a:r>
            <a:endParaRPr lang="en-US" dirty="0" smtClean="0"/>
          </a:p>
        </p:txBody>
      </p:sp>
      <p:sp>
        <p:nvSpPr>
          <p:cNvPr id="10" name="Title 9"/>
          <p:cNvSpPr>
            <a:spLocks noGrp="1"/>
          </p:cNvSpPr>
          <p:nvPr>
            <p:ph type="title"/>
          </p:nvPr>
        </p:nvSpPr>
        <p:spPr>
          <a:xfrm>
            <a:off x="2819400" y="1524000"/>
            <a:ext cx="3581400" cy="1905000"/>
          </a:xfrm>
          <a:solidFill>
            <a:schemeClr val="bg1"/>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lstStyle>
            <a:lvl1pPr algn="ctr" rtl="0" eaLnBrk="0" fontAlgn="base" hangingPunct="0">
              <a:spcBef>
                <a:spcPct val="0"/>
              </a:spcBef>
              <a:spcAft>
                <a:spcPct val="0"/>
              </a:spcAft>
              <a:defRPr lang="en-US" sz="4000" b="0" kern="1200" dirty="0">
                <a:solidFill>
                  <a:schemeClr val="tx1"/>
                </a:solidFill>
                <a:latin typeface="Arial" pitchFamily="34" charset="0"/>
                <a:ea typeface="Verdana"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Box 2"/>
          <p:cNvSpPr txBox="1"/>
          <p:nvPr/>
        </p:nvSpPr>
        <p:spPr>
          <a:xfrm>
            <a:off x="7620000" y="6248400"/>
            <a:ext cx="914400" cy="304800"/>
          </a:xfrm>
          <a:prstGeom prst="rect">
            <a:avLst/>
          </a:prstGeom>
          <a:noFill/>
        </p:spPr>
        <p:txBody>
          <a:bodyPr>
            <a:spAutoFit/>
          </a:bodyPr>
          <a:lstStyle/>
          <a:p>
            <a:pPr fontAlgn="auto">
              <a:spcBef>
                <a:spcPts val="0"/>
              </a:spcBef>
              <a:spcAft>
                <a:spcPts val="0"/>
              </a:spcAft>
              <a:defRPr/>
            </a:pPr>
            <a:r>
              <a:rPr lang="en-US" sz="1400" dirty="0">
                <a:latin typeface="+mn-lt"/>
                <a:cs typeface="+mn-cs"/>
              </a:rPr>
              <a:t>ce14-</a:t>
            </a:r>
            <a:fld id="{4704D073-55F7-41BC-9A06-285AC0A73C57}" type="slidenum">
              <a:rPr lang="en-US" sz="1400">
                <a:latin typeface="+mn-lt"/>
                <a:cs typeface="+mn-cs"/>
              </a:rPr>
              <a:pPr fontAlgn="auto">
                <a:spcBef>
                  <a:spcPts val="0"/>
                </a:spcBef>
                <a:spcAft>
                  <a:spcPts val="0"/>
                </a:spcAft>
                <a:defRPr/>
              </a:pPr>
              <a:t>‹#›</a:t>
            </a:fld>
            <a:endParaRPr lang="en-US" sz="1400" dirty="0">
              <a:latin typeface="+mn-lt"/>
              <a:cs typeface="+mn-cs"/>
            </a:endParaRPr>
          </a:p>
        </p:txBody>
      </p:sp>
      <p:sp>
        <p:nvSpPr>
          <p:cNvPr id="2" name="Title 1"/>
          <p:cNvSpPr>
            <a:spLocks noGrp="1"/>
          </p:cNvSpPr>
          <p:nvPr>
            <p:ph type="title"/>
          </p:nvPr>
        </p:nvSpPr>
        <p:spPr>
          <a:xfrm>
            <a:off x="822960" y="365759"/>
            <a:ext cx="7520940" cy="1005841"/>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5" name="Text Placeholder 2"/>
          <p:cNvSpPr>
            <a:spLocks noGrp="1"/>
          </p:cNvSpPr>
          <p:nvPr>
            <p:ph idx="1"/>
          </p:nvPr>
        </p:nvSpPr>
        <p:spPr bwMode="auto">
          <a:xfrm>
            <a:off x="822325" y="1524000"/>
            <a:ext cx="7521575" cy="3352800"/>
          </a:xfrm>
          <a:prstGeom prst="rect">
            <a:avLst/>
          </a:prstGeom>
          <a:solidFill>
            <a:srgbClr val="FFFFFF"/>
          </a:solidFill>
          <a:ln>
            <a:noFill/>
          </a:ln>
          <a:extLst/>
        </p:spPr>
        <p:txBody>
          <a:bodyPr/>
          <a:lstStyle>
            <a:lvl1pPr marL="0" indent="0">
              <a:buFontTx/>
              <a:buNone/>
              <a:defRPr/>
            </a:lvl1pPr>
            <a:lvl2pPr marL="234950" indent="-234950">
              <a:buClr>
                <a:srgbClr val="000A1E"/>
              </a:buClr>
              <a:buFont typeface="Arial" pitchFamily="34" charset="0"/>
              <a:buChar char="•"/>
              <a:defRPr/>
            </a:lvl2pPr>
            <a:lvl3pPr marL="568325" indent="-330200">
              <a:buClr>
                <a:srgbClr val="000A1E"/>
              </a:buClr>
              <a:buFont typeface="Helvetica" pitchFamily="34" charset="0"/>
              <a:buChar char="–"/>
              <a:defRPr/>
            </a:lvl3pPr>
            <a:lvl4pPr marL="923925" indent="-355600">
              <a:buClr>
                <a:srgbClr val="000A1E"/>
              </a:buClr>
              <a:buFont typeface="Wingdings" pitchFamily="2" charset="2"/>
              <a:buChar char="Ø"/>
              <a:defRPr/>
            </a:lvl4pPr>
            <a:lvl5pPr marL="1143000" indent="-228600">
              <a:buClr>
                <a:srgbClr val="000A1E"/>
              </a:buClr>
              <a:buFont typeface="Courier New" pitchFamily="49" charset="0"/>
              <a:buChar cha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3"/>
          <p:cNvSpPr txBox="1"/>
          <p:nvPr/>
        </p:nvSpPr>
        <p:spPr>
          <a:xfrm>
            <a:off x="7620000" y="6248400"/>
            <a:ext cx="914400" cy="304800"/>
          </a:xfrm>
          <a:prstGeom prst="rect">
            <a:avLst/>
          </a:prstGeom>
          <a:noFill/>
        </p:spPr>
        <p:txBody>
          <a:bodyPr>
            <a:spAutoFit/>
          </a:bodyPr>
          <a:lstStyle/>
          <a:p>
            <a:pPr fontAlgn="auto">
              <a:spcBef>
                <a:spcPts val="0"/>
              </a:spcBef>
              <a:spcAft>
                <a:spcPts val="0"/>
              </a:spcAft>
              <a:defRPr/>
            </a:pPr>
            <a:r>
              <a:rPr lang="en-US" sz="1400" dirty="0">
                <a:latin typeface="+mn-lt"/>
                <a:cs typeface="+mn-cs"/>
              </a:rPr>
              <a:t>ce14-</a:t>
            </a:r>
            <a:fld id="{54BC4529-24DA-4B4A-B7E0-B906D123D9B1}" type="slidenum">
              <a:rPr lang="en-US" sz="1400">
                <a:latin typeface="+mn-lt"/>
                <a:cs typeface="+mn-cs"/>
              </a:rPr>
              <a:pPr fontAlgn="auto">
                <a:spcBef>
                  <a:spcPts val="0"/>
                </a:spcBef>
                <a:spcAft>
                  <a:spcPts val="0"/>
                </a:spcAft>
                <a:defRPr/>
              </a:pPr>
              <a:t>‹#›</a:t>
            </a:fld>
            <a:endParaRPr lang="en-US" sz="1400" dirty="0">
              <a:latin typeface="+mn-lt"/>
              <a:cs typeface="+mn-cs"/>
            </a:endParaRPr>
          </a:p>
        </p:txBody>
      </p:sp>
      <p:sp>
        <p:nvSpPr>
          <p:cNvPr id="2" name="Title 1"/>
          <p:cNvSpPr>
            <a:spLocks noGrp="1"/>
          </p:cNvSpPr>
          <p:nvPr>
            <p:ph type="title"/>
          </p:nvPr>
        </p:nvSpPr>
        <p:spPr>
          <a:xfrm>
            <a:off x="822325" y="365125"/>
            <a:ext cx="7521575" cy="1082675"/>
          </a:xfrm>
          <a:solidFill>
            <a:schemeClr val="accent2">
              <a:lumMod val="90000"/>
            </a:schemeClr>
          </a:solidFill>
        </p:spPr>
        <p:txBody>
          <a:bodyPr/>
          <a:lstStyle>
            <a:lvl1pPr>
              <a:defRPr sz="3200" cap="none">
                <a:latin typeface="Arial" pitchFamily="34" charset="0"/>
                <a:cs typeface="Arial" pitchFamily="34" charset="0"/>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p:txBody>
          <a:bodyPr/>
          <a:lstStyle>
            <a:lvl1pPr>
              <a:defRPr dirty="0" smtClean="0"/>
            </a:lvl1pPr>
          </a:lstStyle>
          <a:p>
            <a:pPr>
              <a:defRPr/>
            </a:pPr>
            <a:r>
              <a:rPr lang="en-US"/>
              <a:t>Copyright © 2014 Pearson Education, Inc. Publishing as Prentice Hall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Title and Contentch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8" name="Title Placeholder 1"/>
          <p:cNvSpPr>
            <a:spLocks noGrp="1"/>
          </p:cNvSpPr>
          <p:nvPr>
            <p:ph type="title"/>
          </p:nvPr>
        </p:nvSpPr>
        <p:spPr bwMode="auto">
          <a:xfrm>
            <a:off x="822325" y="365125"/>
            <a:ext cx="7521575" cy="930275"/>
          </a:xfrm>
          <a:prstGeom prst="rect">
            <a:avLst/>
          </a:prstGeom>
          <a:solidFill>
            <a:schemeClr val="accent2">
              <a:lumMod val="90000"/>
            </a:schemeClr>
          </a:solidFill>
          <a:ln>
            <a:noFill/>
          </a:ln>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9" name="Text Placeholder 2"/>
          <p:cNvSpPr>
            <a:spLocks noGrp="1"/>
          </p:cNvSpPr>
          <p:nvPr>
            <p:ph type="body" idx="1"/>
          </p:nvPr>
        </p:nvSpPr>
        <p:spPr bwMode="auto">
          <a:xfrm>
            <a:off x="822325" y="1524000"/>
            <a:ext cx="7521575" cy="3429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762000" y="6248400"/>
            <a:ext cx="6324600" cy="304800"/>
          </a:xfrm>
          <a:prstGeom prst="rect">
            <a:avLst/>
          </a:prstGeom>
        </p:spPr>
        <p:txBody>
          <a:bodyPr vert="horz" lIns="91440" tIns="45720" rIns="91440" bIns="45720" rtlCol="0" anchor="ctr"/>
          <a:lstStyle>
            <a:lvl1pPr algn="ctr" fontAlgn="auto">
              <a:spcBef>
                <a:spcPts val="0"/>
              </a:spcBef>
              <a:spcAft>
                <a:spcPts val="0"/>
              </a:spcAft>
              <a:defRPr sz="1000" cap="none" spc="200" baseline="0" dirty="0" smtClean="0">
                <a:solidFill>
                  <a:schemeClr val="tx1"/>
                </a:solidFill>
                <a:latin typeface="Helvetica" pitchFamily="34" charset="0"/>
                <a:cs typeface="Arial" charset="0"/>
              </a:defRPr>
            </a:lvl1pPr>
          </a:lstStyle>
          <a:p>
            <a:pPr>
              <a:defRPr/>
            </a:pPr>
            <a:r>
              <a:rPr lang="en-US"/>
              <a:t>Copyright © 2014 Pearson Education, Inc. Publishing as Prentice Hall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timing>
    <p:tnLst>
      <p:par>
        <p:cTn id="1" dur="indefinite" restart="never" nodeType="tmRoot"/>
      </p:par>
    </p:tnLst>
  </p:timing>
  <p:hf sldNum="0" hdr="0" dt="0"/>
  <p:txStyles>
    <p:titleStyle>
      <a:lvl1pPr algn="l" rtl="0" fontAlgn="base">
        <a:spcBef>
          <a:spcPct val="0"/>
        </a:spcBef>
        <a:spcAft>
          <a:spcPct val="0"/>
        </a:spcAft>
        <a:defRPr sz="3200" kern="1200">
          <a:solidFill>
            <a:schemeClr val="tx1"/>
          </a:solidFill>
          <a:latin typeface="Arial" pitchFamily="34" charset="0"/>
          <a:ea typeface="+mj-ea"/>
          <a:cs typeface="Arial" pitchFamily="34" charset="0"/>
        </a:defRPr>
      </a:lvl1pPr>
      <a:lvl2pPr algn="l" rtl="0" fontAlgn="base">
        <a:spcBef>
          <a:spcPct val="0"/>
        </a:spcBef>
        <a:spcAft>
          <a:spcPct val="0"/>
        </a:spcAft>
        <a:defRPr sz="3200">
          <a:solidFill>
            <a:schemeClr val="tx1"/>
          </a:solidFill>
          <a:latin typeface="Arial" charset="0"/>
          <a:cs typeface="Arial" charset="0"/>
        </a:defRPr>
      </a:lvl2pPr>
      <a:lvl3pPr algn="l" rtl="0" fontAlgn="base">
        <a:spcBef>
          <a:spcPct val="0"/>
        </a:spcBef>
        <a:spcAft>
          <a:spcPct val="0"/>
        </a:spcAft>
        <a:defRPr sz="3200">
          <a:solidFill>
            <a:schemeClr val="tx1"/>
          </a:solidFill>
          <a:latin typeface="Arial" charset="0"/>
          <a:cs typeface="Arial" charset="0"/>
        </a:defRPr>
      </a:lvl3pPr>
      <a:lvl4pPr algn="l" rtl="0" fontAlgn="base">
        <a:spcBef>
          <a:spcPct val="0"/>
        </a:spcBef>
        <a:spcAft>
          <a:spcPct val="0"/>
        </a:spcAft>
        <a:defRPr sz="3200">
          <a:solidFill>
            <a:schemeClr val="tx1"/>
          </a:solidFill>
          <a:latin typeface="Arial" charset="0"/>
          <a:cs typeface="Arial" charset="0"/>
        </a:defRPr>
      </a:lvl4pPr>
      <a:lvl5pPr algn="l" rtl="0" fontAlgn="base">
        <a:spcBef>
          <a:spcPct val="0"/>
        </a:spcBef>
        <a:spcAft>
          <a:spcPct val="0"/>
        </a:spcAft>
        <a:defRPr sz="32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Franklin Gothic Medium" pitchFamily="34" charset="0"/>
        </a:defRPr>
      </a:lvl6pPr>
      <a:lvl7pPr marL="914400" algn="l" rtl="0" eaLnBrk="1" fontAlgn="base" hangingPunct="1">
        <a:spcBef>
          <a:spcPct val="0"/>
        </a:spcBef>
        <a:spcAft>
          <a:spcPct val="0"/>
        </a:spcAft>
        <a:defRPr sz="2800">
          <a:solidFill>
            <a:schemeClr val="tx1"/>
          </a:solidFill>
          <a:latin typeface="Franklin Gothic Medium" pitchFamily="34" charset="0"/>
        </a:defRPr>
      </a:lvl7pPr>
      <a:lvl8pPr marL="1371600" algn="l" rtl="0" eaLnBrk="1" fontAlgn="base" hangingPunct="1">
        <a:spcBef>
          <a:spcPct val="0"/>
        </a:spcBef>
        <a:spcAft>
          <a:spcPct val="0"/>
        </a:spcAft>
        <a:defRPr sz="2800">
          <a:solidFill>
            <a:schemeClr val="tx1"/>
          </a:solidFill>
          <a:latin typeface="Franklin Gothic Medium" pitchFamily="34" charset="0"/>
        </a:defRPr>
      </a:lvl8pPr>
      <a:lvl9pPr marL="1828800" algn="l" rtl="0" eaLnBrk="1" fontAlgn="base" hangingPunct="1">
        <a:spcBef>
          <a:spcPct val="0"/>
        </a:spcBef>
        <a:spcAft>
          <a:spcPct val="0"/>
        </a:spcAft>
        <a:defRPr sz="2800">
          <a:solidFill>
            <a:schemeClr val="tx1"/>
          </a:solidFill>
          <a:latin typeface="Franklin Gothic Medium" pitchFamily="34" charset="0"/>
        </a:defRPr>
      </a:lvl9pPr>
    </p:titleStyle>
    <p:bodyStyle>
      <a:lvl1pPr marL="342900" indent="-342900" algn="l" rtl="0" fontAlgn="base">
        <a:spcBef>
          <a:spcPts val="800"/>
        </a:spcBef>
        <a:spcAft>
          <a:spcPct val="0"/>
        </a:spcAft>
        <a:buFont typeface="Arial" charset="0"/>
        <a:defRPr sz="2800" kern="1200">
          <a:solidFill>
            <a:schemeClr val="tx1"/>
          </a:solidFill>
          <a:latin typeface="Arial" pitchFamily="34" charset="0"/>
          <a:ea typeface="+mn-ea"/>
          <a:cs typeface="Arial" pitchFamily="34" charset="0"/>
        </a:defRPr>
      </a:lvl1pPr>
      <a:lvl2pPr marL="234950" indent="-234950"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2pPr>
      <a:lvl3pPr marL="457200" indent="-219075" algn="l" rtl="0" fontAlgn="base">
        <a:spcBef>
          <a:spcPts val="300"/>
        </a:spcBef>
        <a:spcAft>
          <a:spcPct val="0"/>
        </a:spcAft>
        <a:buClr>
          <a:srgbClr val="000A1E"/>
        </a:buClr>
        <a:buFont typeface="Arial" charset="0"/>
        <a:buChar char="–"/>
        <a:defRPr sz="2800" kern="1200">
          <a:solidFill>
            <a:schemeClr val="tx1"/>
          </a:solidFill>
          <a:latin typeface="Arial" pitchFamily="34" charset="0"/>
          <a:ea typeface="+mn-ea"/>
          <a:cs typeface="Arial" pitchFamily="34" charset="0"/>
        </a:defRPr>
      </a:lvl3pPr>
      <a:lvl4pPr marL="803275" indent="-336550" algn="l" rtl="0" fontAlgn="base">
        <a:spcBef>
          <a:spcPts val="300"/>
        </a:spcBef>
        <a:spcAft>
          <a:spcPct val="0"/>
        </a:spcAft>
        <a:buClr>
          <a:srgbClr val="000A1E"/>
        </a:buClr>
        <a:buFont typeface="Wingdings" pitchFamily="2" charset="2"/>
        <a:buChar char="Ø"/>
        <a:defRPr sz="2800" kern="1200">
          <a:solidFill>
            <a:schemeClr val="tx1"/>
          </a:solidFill>
          <a:latin typeface="Arial" pitchFamily="34" charset="0"/>
          <a:ea typeface="+mn-ea"/>
          <a:cs typeface="Arial" pitchFamily="34" charset="0"/>
        </a:defRPr>
      </a:lvl4pPr>
      <a:lvl5pPr marL="1081088" indent="-277813" algn="l" rtl="0" fontAlgn="base">
        <a:spcBef>
          <a:spcPts val="300"/>
        </a:spcBef>
        <a:spcAft>
          <a:spcPct val="0"/>
        </a:spcAft>
        <a:buClr>
          <a:srgbClr val="000A1E"/>
        </a:buClr>
        <a:buFont typeface="Courier New" pitchFamily="49" charset="0"/>
        <a:buChar char="o"/>
        <a:defRPr sz="2800" kern="1200">
          <a:solidFill>
            <a:schemeClr val="tx1"/>
          </a:solidFill>
          <a:latin typeface="Arial" pitchFamily="34" charset="0"/>
          <a:ea typeface="+mn-ea"/>
          <a:cs typeface="Arial"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Raster_graphic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en.wikipedia.org/wiki/Geographic_information_syste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bluecrm.co.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healthlandscape.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List_of_GIS_software" TargetMode="External"/><Relationship Id="rId3" Type="http://schemas.openxmlformats.org/officeDocument/2006/relationships/hyperlink" Target="http://en.wikipedia.org/wiki/Autodesk" TargetMode="External"/><Relationship Id="rId7" Type="http://schemas.openxmlformats.org/officeDocument/2006/relationships/hyperlink" Target="http://udig.refractions.net/" TargetMode="External"/><Relationship Id="rId2" Type="http://schemas.openxmlformats.org/officeDocument/2006/relationships/hyperlink" Target="http://en.wikipedia.org/wiki/ArcGIS" TargetMode="External"/><Relationship Id="rId1" Type="http://schemas.openxmlformats.org/officeDocument/2006/relationships/slideLayout" Target="../slideLayouts/slideLayout2.xml"/><Relationship Id="rId6" Type="http://schemas.openxmlformats.org/officeDocument/2006/relationships/hyperlink" Target="http://en.wikipedia.org/wiki/GRASS_GIS" TargetMode="External"/><Relationship Id="rId5" Type="http://schemas.openxmlformats.org/officeDocument/2006/relationships/hyperlink" Target="http://en.wikipedia.org/wiki/Bentley_Systems" TargetMode="External"/><Relationship Id="rId10" Type="http://schemas.openxmlformats.org/officeDocument/2006/relationships/hyperlink" Target="http://www.bing.com/maps/?FORM=Z9LH8" TargetMode="External"/><Relationship Id="rId4" Type="http://schemas.openxmlformats.org/officeDocument/2006/relationships/hyperlink" Target="http://en.wikipedia.org/wiki/MapInfo" TargetMode="External"/><Relationship Id="rId9" Type="http://schemas.openxmlformats.org/officeDocument/2006/relationships/hyperlink" Target="http://en.wikipedia.org/wiki/Google_Eart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a:defRPr/>
            </a:pPr>
            <a:r>
              <a:rPr lang="en-US" dirty="0"/>
              <a:t>Geographic Information</a:t>
            </a:r>
          </a:p>
          <a:p>
            <a:pPr>
              <a:defRPr/>
            </a:pPr>
            <a:r>
              <a:rPr lang="en-US" dirty="0"/>
              <a:t>Systems</a:t>
            </a:r>
          </a:p>
        </p:txBody>
      </p:sp>
      <p:sp>
        <p:nvSpPr>
          <p:cNvPr id="4" name="Title 3"/>
          <p:cNvSpPr>
            <a:spLocks noGrp="1"/>
          </p:cNvSpPr>
          <p:nvPr>
            <p:ph type="title"/>
          </p:nvPr>
        </p:nvSpPr>
        <p:spPr/>
        <p:txBody>
          <a:bodyPr/>
          <a:lstStyle/>
          <a:p>
            <a:pPr>
              <a:defRPr/>
            </a:pPr>
            <a:r>
              <a:rPr smtClean="0"/>
              <a:t>Chapter Extension 14</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822325" y="365125"/>
            <a:ext cx="7521575" cy="1006475"/>
          </a:xfrm>
        </p:spPr>
        <p:txBody>
          <a:bodyPr/>
          <a:lstStyle/>
          <a:p>
            <a:r>
              <a:rPr lang="en-US" smtClean="0">
                <a:latin typeface="Arial" charset="0"/>
                <a:cs typeface="Arial" charset="0"/>
              </a:rPr>
              <a:t>Typical Procedures for GIS Use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21507" name="Picture 2"/>
          <p:cNvPicPr>
            <a:picLocks noChangeAspect="1" noChangeArrowheads="1"/>
          </p:cNvPicPr>
          <p:nvPr/>
        </p:nvPicPr>
        <p:blipFill>
          <a:blip r:embed="rId2" cstate="print"/>
          <a:srcRect/>
          <a:stretch>
            <a:fillRect/>
          </a:stretch>
        </p:blipFill>
        <p:spPr bwMode="auto">
          <a:xfrm>
            <a:off x="1676400" y="1473200"/>
            <a:ext cx="5791200" cy="362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1"/>
          <p:cNvSpPr>
            <a:spLocks noGrp="1"/>
          </p:cNvSpPr>
          <p:nvPr>
            <p:ph idx="1"/>
          </p:nvPr>
        </p:nvSpPr>
        <p:spPr>
          <a:xfrm>
            <a:off x="822325" y="1425575"/>
            <a:ext cx="7521575" cy="3679825"/>
          </a:xfrm>
        </p:spPr>
        <p:txBody>
          <a:bodyPr/>
          <a:lstStyle/>
          <a:p>
            <a:r>
              <a:rPr lang="en-US" b="1" dirty="0" smtClean="0">
                <a:latin typeface="Arial" charset="0"/>
                <a:cs typeface="Arial" charset="0"/>
              </a:rPr>
              <a:t>Casual users</a:t>
            </a:r>
          </a:p>
          <a:p>
            <a:pPr marL="466725" lvl="2" indent="-215900">
              <a:spcBef>
                <a:spcPts val="800"/>
              </a:spcBef>
              <a:buClrTx/>
              <a:buFont typeface="Arial" charset="0"/>
              <a:buChar char="•"/>
            </a:pPr>
            <a:r>
              <a:rPr lang="en-US" sz="2600" dirty="0" smtClean="0">
                <a:latin typeface="Arial" charset="0"/>
                <a:cs typeface="Arial" charset="0"/>
              </a:rPr>
              <a:t>Directions to friend’s house; map of customer’s premise; all houses in neighborhood for sale in given price range</a:t>
            </a:r>
          </a:p>
          <a:p>
            <a:r>
              <a:rPr lang="en-US" b="1" dirty="0" smtClean="0">
                <a:latin typeface="Arial" charset="0"/>
                <a:cs typeface="Arial" charset="0"/>
              </a:rPr>
              <a:t>Business Intelligence (BI) users</a:t>
            </a:r>
          </a:p>
          <a:p>
            <a:pPr marL="396875" lvl="1">
              <a:spcBef>
                <a:spcPts val="800"/>
              </a:spcBef>
              <a:buClrTx/>
              <a:buFont typeface="Arial" charset="0"/>
              <a:buChar char="•"/>
            </a:pPr>
            <a:r>
              <a:rPr lang="en-US" sz="2600" dirty="0" smtClean="0">
                <a:latin typeface="Arial" charset="0"/>
                <a:cs typeface="Arial" charset="0"/>
              </a:rPr>
              <a:t>Company deciding where to locate retail stores; police department track changing locations of crimes</a:t>
            </a:r>
          </a:p>
        </p:txBody>
      </p:sp>
      <p:sp>
        <p:nvSpPr>
          <p:cNvPr id="78860" name="Title 2"/>
          <p:cNvSpPr>
            <a:spLocks noGrp="1"/>
          </p:cNvSpPr>
          <p:nvPr>
            <p:ph type="title"/>
          </p:nvPr>
        </p:nvSpPr>
        <p:spPr>
          <a:xfrm>
            <a:off x="822325" y="365125"/>
            <a:ext cx="7521575" cy="1006475"/>
          </a:xfrm>
        </p:spPr>
        <p:txBody>
          <a:bodyPr/>
          <a:lstStyle/>
          <a:p>
            <a:pPr>
              <a:defRPr/>
            </a:pPr>
            <a:r>
              <a:rPr lang="en-US" dirty="0" smtClean="0">
                <a:solidFill>
                  <a:schemeClr val="accent3">
                    <a:lumMod val="10000"/>
                  </a:schemeClr>
                </a:solidFill>
                <a:cs typeface="Arial" charset="0"/>
              </a:rPr>
              <a:t>Common Types of Users</a:t>
            </a:r>
          </a:p>
        </p:txBody>
      </p:sp>
      <p:sp>
        <p:nvSpPr>
          <p:cNvPr id="39950"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solidFill>
                  <a:srgbClr val="00040C"/>
                </a:solidFill>
              </a:rPr>
              <a:t>Copyright © 2014 Pearson Education, Inc. Publishing as Prentice Hall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2325" y="1524000"/>
            <a:ext cx="7521575" cy="3505200"/>
          </a:xfrm>
        </p:spPr>
        <p:txBody>
          <a:bodyPr/>
          <a:lstStyle/>
          <a:p>
            <a:pPr>
              <a:spcBef>
                <a:spcPts val="400"/>
              </a:spcBef>
              <a:defRPr/>
            </a:pPr>
            <a:r>
              <a:rPr lang="en-US" b="1" dirty="0"/>
              <a:t>Developers</a:t>
            </a:r>
          </a:p>
          <a:p>
            <a:pPr marL="409575" lvl="1">
              <a:spcBef>
                <a:spcPts val="400"/>
              </a:spcBef>
              <a:buClrTx/>
              <a:defRPr/>
            </a:pPr>
            <a:r>
              <a:rPr lang="en-US" dirty="0"/>
              <a:t>Create GIS systems in response to requirements</a:t>
            </a:r>
          </a:p>
          <a:p>
            <a:pPr>
              <a:spcBef>
                <a:spcPts val="400"/>
              </a:spcBef>
              <a:defRPr/>
            </a:pPr>
            <a:r>
              <a:rPr lang="en-US" b="1" dirty="0" smtClean="0"/>
              <a:t>Operations personnel</a:t>
            </a:r>
          </a:p>
          <a:p>
            <a:pPr marL="466725" lvl="1" indent="-292100">
              <a:spcBef>
                <a:spcPts val="400"/>
              </a:spcBef>
              <a:buClrTx/>
              <a:defRPr/>
            </a:pPr>
            <a:r>
              <a:rPr lang="en-US" dirty="0"/>
              <a:t>Run system and maintain database</a:t>
            </a:r>
          </a:p>
          <a:p>
            <a:pPr>
              <a:spcBef>
                <a:spcPts val="400"/>
              </a:spcBef>
              <a:defRPr/>
            </a:pPr>
            <a:r>
              <a:rPr lang="en-US" b="1" dirty="0"/>
              <a:t>Field personnel</a:t>
            </a:r>
          </a:p>
          <a:p>
            <a:pPr marL="457200" indent="-223838">
              <a:spcBef>
                <a:spcPts val="400"/>
              </a:spcBef>
              <a:buFont typeface="Arial" pitchFamily="34" charset="0"/>
              <a:buChar char="•"/>
              <a:defRPr/>
            </a:pPr>
            <a:r>
              <a:rPr lang="en-US" dirty="0"/>
              <a:t>Capture geospatial data</a:t>
            </a:r>
          </a:p>
        </p:txBody>
      </p:sp>
      <p:sp>
        <p:nvSpPr>
          <p:cNvPr id="78860" name="Title 2"/>
          <p:cNvSpPr>
            <a:spLocks noGrp="1"/>
          </p:cNvSpPr>
          <p:nvPr>
            <p:ph type="title"/>
          </p:nvPr>
        </p:nvSpPr>
        <p:spPr>
          <a:xfrm>
            <a:off x="822325" y="365125"/>
            <a:ext cx="7521575" cy="1006475"/>
          </a:xfrm>
        </p:spPr>
        <p:txBody>
          <a:bodyPr/>
          <a:lstStyle/>
          <a:p>
            <a:pPr>
              <a:defRPr/>
            </a:pPr>
            <a:r>
              <a:rPr lang="en-US" dirty="0" smtClean="0">
                <a:solidFill>
                  <a:schemeClr val="accent3">
                    <a:lumMod val="10000"/>
                  </a:schemeClr>
                </a:solidFill>
                <a:cs typeface="Arial" charset="0"/>
              </a:rPr>
              <a:t>Common Types of Users (cont'd)</a:t>
            </a:r>
          </a:p>
        </p:txBody>
      </p:sp>
      <p:sp>
        <p:nvSpPr>
          <p:cNvPr id="39950"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solidFill>
                  <a:srgbClr val="00040C"/>
                </a:solidFill>
              </a:rPr>
              <a:t>Copyright © 2014 Pearson Education, Inc. Publishing as Prentice Hall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822325" y="365125"/>
            <a:ext cx="7521575" cy="1006475"/>
          </a:xfrm>
        </p:spPr>
        <p:txBody>
          <a:bodyPr/>
          <a:lstStyle/>
          <a:p>
            <a:r>
              <a:rPr lang="en-US" smtClean="0">
                <a:latin typeface="Arial" charset="0"/>
                <a:cs typeface="Arial" charset="0"/>
              </a:rPr>
              <a:t>Q2: How Are GIS Maps Constructed?</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p:txBody>
          <a:bodyPr/>
          <a:lstStyle/>
          <a:p>
            <a:pPr>
              <a:defRPr/>
            </a:pPr>
            <a:r>
              <a:rPr lang="en-US" dirty="0" smtClean="0">
                <a:hlinkClick r:id="rId3"/>
              </a:rPr>
              <a:t>Raster </a:t>
            </a:r>
            <a:r>
              <a:rPr lang="en-US">
                <a:hlinkClick r:id="rId3"/>
              </a:rPr>
              <a:t>map</a:t>
            </a:r>
            <a:r>
              <a:rPr lang="en-US"/>
              <a:t> </a:t>
            </a:r>
            <a:endParaRPr lang="en-US" smtClean="0"/>
          </a:p>
          <a:p>
            <a:pPr marL="457200" indent="-228600">
              <a:spcBef>
                <a:spcPts val="400"/>
              </a:spcBef>
              <a:buFont typeface="Arial" pitchFamily="34" charset="0"/>
              <a:buChar char="•"/>
              <a:defRPr/>
            </a:pPr>
            <a:r>
              <a:rPr lang="en-US" sz="2400" smtClean="0"/>
              <a:t>Consists </a:t>
            </a:r>
            <a:r>
              <a:rPr lang="en-US" sz="2400" dirty="0"/>
              <a:t>of pixels with some value</a:t>
            </a:r>
            <a:r>
              <a:rPr lang="en-US" sz="2400"/>
              <a:t>, </a:t>
            </a:r>
            <a:r>
              <a:rPr lang="en-US" sz="2400" smtClean="0"/>
              <a:t>indicatiing </a:t>
            </a:r>
            <a:r>
              <a:rPr lang="en-US" sz="2400" dirty="0"/>
              <a:t>color, elevation, temperature, etc.</a:t>
            </a:r>
          </a:p>
          <a:p>
            <a:pPr marL="457200" indent="-223838">
              <a:spcBef>
                <a:spcPts val="400"/>
              </a:spcBef>
              <a:buFont typeface="Arial" pitchFamily="34" charset="0"/>
              <a:buChar char="•"/>
              <a:defRPr/>
            </a:pPr>
            <a:r>
              <a:rPr lang="en-US" sz="2400" dirty="0">
                <a:solidFill>
                  <a:srgbClr val="00040C"/>
                </a:solidFill>
              </a:rPr>
              <a:t>Easy to create from pictures and scanners at scale created; however blur when enlarged</a:t>
            </a:r>
            <a:r>
              <a:rPr lang="en-US" sz="2400" dirty="0" smtClean="0">
                <a:solidFill>
                  <a:srgbClr val="00040C"/>
                </a:solidFill>
              </a:rPr>
              <a:t>.</a:t>
            </a:r>
          </a:p>
          <a:p>
            <a:pPr>
              <a:spcBef>
                <a:spcPts val="400"/>
              </a:spcBef>
              <a:defRPr/>
            </a:pPr>
            <a:r>
              <a:rPr lang="en-US" dirty="0">
                <a:hlinkClick r:id="rId4"/>
              </a:rPr>
              <a:t>Vector </a:t>
            </a:r>
            <a:r>
              <a:rPr lang="en-US">
                <a:hlinkClick r:id="rId4"/>
              </a:rPr>
              <a:t>map</a:t>
            </a:r>
            <a:r>
              <a:rPr lang="en-US"/>
              <a:t> </a:t>
            </a:r>
            <a:endParaRPr lang="en-US" smtClean="0"/>
          </a:p>
          <a:p>
            <a:pPr marL="457200" indent="-228600">
              <a:spcBef>
                <a:spcPts val="400"/>
              </a:spcBef>
              <a:buFont typeface="Arial" pitchFamily="34" charset="0"/>
              <a:buChar char="•"/>
              <a:defRPr/>
            </a:pPr>
            <a:r>
              <a:rPr lang="en-US" sz="2400" smtClean="0"/>
              <a:t>Consists </a:t>
            </a:r>
            <a:r>
              <a:rPr lang="en-US" sz="2400" dirty="0"/>
              <a:t>of points, lines</a:t>
            </a:r>
            <a:r>
              <a:rPr lang="en-US" sz="2400" dirty="0" smtClean="0"/>
              <a:t>, shapes</a:t>
            </a:r>
          </a:p>
          <a:p>
            <a:pPr marL="457200" indent="-223838">
              <a:spcBef>
                <a:spcPts val="400"/>
              </a:spcBef>
              <a:buFont typeface="Arial" pitchFamily="34" charset="0"/>
              <a:buChar char="•"/>
              <a:defRPr/>
            </a:pPr>
            <a:r>
              <a:rPr lang="en-US" sz="2400" dirty="0">
                <a:solidFill>
                  <a:srgbClr val="00040C"/>
                </a:solidFill>
              </a:rPr>
              <a:t>Difficult to create, </a:t>
            </a:r>
            <a:r>
              <a:rPr lang="en-US" sz="2400">
                <a:solidFill>
                  <a:srgbClr val="00040C"/>
                </a:solidFill>
              </a:rPr>
              <a:t>but </a:t>
            </a:r>
            <a:r>
              <a:rPr lang="en-US" sz="2400" smtClean="0">
                <a:solidFill>
                  <a:srgbClr val="00040C"/>
                </a:solidFill>
              </a:rPr>
              <a:t>scales perfectly</a:t>
            </a:r>
            <a:endParaRPr lang="en-US" dirty="0">
              <a:solidFill>
                <a:srgbClr val="00040C"/>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4"/>
          <p:cNvSpPr>
            <a:spLocks noGrp="1"/>
          </p:cNvSpPr>
          <p:nvPr>
            <p:ph type="title"/>
          </p:nvPr>
        </p:nvSpPr>
        <p:spPr/>
        <p:txBody>
          <a:bodyPr/>
          <a:lstStyle/>
          <a:p>
            <a:r>
              <a:rPr lang="en-US" smtClean="0">
                <a:latin typeface="Arial" charset="0"/>
                <a:cs typeface="Arial" charset="0"/>
              </a:rPr>
              <a:t>Raster Versus Vector Format</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27651" name="Picture 2"/>
          <p:cNvPicPr>
            <a:picLocks noChangeAspect="1" noChangeArrowheads="1"/>
          </p:cNvPicPr>
          <p:nvPr/>
        </p:nvPicPr>
        <p:blipFill>
          <a:blip r:embed="rId3" cstate="print"/>
          <a:srcRect/>
          <a:stretch>
            <a:fillRect/>
          </a:stretch>
        </p:blipFill>
        <p:spPr bwMode="auto">
          <a:xfrm>
            <a:off x="914400" y="1600200"/>
            <a:ext cx="73914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latin typeface="Arial" charset="0"/>
                <a:cs typeface="Arial" charset="0"/>
              </a:rPr>
              <a:t>Vector and Raster Image Examples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29699" name="Picture 2"/>
          <p:cNvPicPr>
            <a:picLocks noChangeAspect="1" noChangeArrowheads="1"/>
          </p:cNvPicPr>
          <p:nvPr/>
        </p:nvPicPr>
        <p:blipFill>
          <a:blip r:embed="rId3" cstate="print"/>
          <a:srcRect/>
          <a:stretch>
            <a:fillRect/>
          </a:stretch>
        </p:blipFill>
        <p:spPr bwMode="auto">
          <a:xfrm>
            <a:off x="1114425" y="1571625"/>
            <a:ext cx="6915150" cy="421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p:cNvSpPr>
            <a:spLocks noGrp="1"/>
          </p:cNvSpPr>
          <p:nvPr>
            <p:ph type="title"/>
          </p:nvPr>
        </p:nvSpPr>
        <p:spPr>
          <a:xfrm>
            <a:off x="822325" y="365125"/>
            <a:ext cx="7521575" cy="1006475"/>
          </a:xfrm>
        </p:spPr>
        <p:txBody>
          <a:bodyPr/>
          <a:lstStyle/>
          <a:p>
            <a:r>
              <a:rPr lang="en-US" smtClean="0">
                <a:latin typeface="Arial" charset="0"/>
                <a:cs typeface="Arial" charset="0"/>
              </a:rPr>
              <a:t>Vector and Raster Maps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5" name="Content Placeholder 4"/>
          <p:cNvSpPr>
            <a:spLocks noGrp="1"/>
          </p:cNvSpPr>
          <p:nvPr>
            <p:ph idx="1"/>
          </p:nvPr>
        </p:nvSpPr>
        <p:spPr>
          <a:xfrm>
            <a:off x="838200" y="1425575"/>
            <a:ext cx="7521575" cy="3679825"/>
          </a:xfrm>
        </p:spPr>
        <p:txBody>
          <a:bodyPr/>
          <a:lstStyle/>
          <a:p>
            <a:pPr>
              <a:spcBef>
                <a:spcPts val="400"/>
              </a:spcBef>
              <a:defRPr/>
            </a:pPr>
            <a:r>
              <a:rPr lang="en-US" dirty="0"/>
              <a:t>R</a:t>
            </a:r>
            <a:r>
              <a:rPr lang="en-US" dirty="0" smtClean="0"/>
              <a:t>aster maps</a:t>
            </a:r>
          </a:p>
          <a:p>
            <a:pPr marL="457200" indent="-223838">
              <a:spcBef>
                <a:spcPts val="400"/>
              </a:spcBef>
              <a:buFont typeface="Arial" pitchFamily="34" charset="0"/>
              <a:buChar char="•"/>
              <a:defRPr/>
            </a:pPr>
            <a:r>
              <a:rPr lang="en-US" sz="2600" dirty="0" smtClean="0"/>
              <a:t>Straight </a:t>
            </a:r>
            <a:r>
              <a:rPr lang="en-US" sz="2600" dirty="0"/>
              <a:t>lines can appear </a:t>
            </a:r>
            <a:r>
              <a:rPr lang="en-US" sz="2600" dirty="0" smtClean="0"/>
              <a:t>irregular</a:t>
            </a:r>
          </a:p>
          <a:p>
            <a:pPr marL="457200" indent="-223838">
              <a:spcBef>
                <a:spcPts val="400"/>
              </a:spcBef>
              <a:buFont typeface="Arial" pitchFamily="34" charset="0"/>
              <a:buChar char="•"/>
              <a:defRPr/>
            </a:pPr>
            <a:r>
              <a:rPr lang="en-US" sz="2600" dirty="0"/>
              <a:t>GIS applications cannot readily identify </a:t>
            </a:r>
            <a:r>
              <a:rPr lang="en-US" sz="2600" dirty="0" smtClean="0"/>
              <a:t>features on </a:t>
            </a:r>
            <a:r>
              <a:rPr lang="en-US" sz="2600" dirty="0"/>
              <a:t>a raster </a:t>
            </a:r>
            <a:r>
              <a:rPr lang="en-US" sz="2600" dirty="0" smtClean="0"/>
              <a:t>map</a:t>
            </a:r>
          </a:p>
          <a:p>
            <a:pPr>
              <a:spcBef>
                <a:spcPts val="400"/>
              </a:spcBef>
              <a:defRPr/>
            </a:pPr>
            <a:r>
              <a:rPr lang="en-US" dirty="0" smtClean="0"/>
              <a:t>Vector maps</a:t>
            </a:r>
          </a:p>
          <a:p>
            <a:pPr marL="457200" indent="-223838">
              <a:spcBef>
                <a:spcPts val="400"/>
              </a:spcBef>
              <a:buFont typeface="Arial" pitchFamily="34" charset="0"/>
              <a:buChar char="•"/>
              <a:defRPr/>
            </a:pPr>
            <a:r>
              <a:rPr lang="en-US" sz="2600" dirty="0"/>
              <a:t>Difficult to create</a:t>
            </a:r>
          </a:p>
          <a:p>
            <a:pPr marL="457200" indent="-223838">
              <a:spcBef>
                <a:spcPts val="400"/>
              </a:spcBef>
              <a:buFont typeface="Arial" pitchFamily="34" charset="0"/>
              <a:buChar char="•"/>
              <a:defRPr/>
            </a:pPr>
            <a:r>
              <a:rPr lang="en-US" sz="2600" dirty="0"/>
              <a:t>Scale perfectly</a:t>
            </a:r>
          </a:p>
          <a:p>
            <a:pPr marL="457200" indent="-223838">
              <a:spcBef>
                <a:spcPts val="400"/>
              </a:spcBef>
              <a:buFont typeface="Arial" pitchFamily="34" charset="0"/>
              <a:buChar char="•"/>
              <a:defRPr/>
            </a:pPr>
            <a:r>
              <a:rPr lang="en-US" sz="2600" dirty="0"/>
              <a:t>Any curved shape can be </a:t>
            </a:r>
            <a:r>
              <a:rPr lang="en-US" sz="2600" dirty="0" smtClean="0"/>
              <a:t>represented</a:t>
            </a:r>
            <a:endParaRPr lang="en-US" sz="2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822325" y="365125"/>
            <a:ext cx="7521575" cy="1006475"/>
          </a:xfrm>
        </p:spPr>
        <p:txBody>
          <a:bodyPr/>
          <a:lstStyle/>
          <a:p>
            <a:r>
              <a:rPr lang="en-US" smtClean="0">
                <a:latin typeface="Arial" charset="0"/>
                <a:cs typeface="Arial" charset="0"/>
              </a:rPr>
              <a:t>Constructing a Map of Earth Requires Answers to Three Difficult Questions: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a:xfrm>
            <a:off x="762000" y="1676400"/>
            <a:ext cx="7521575" cy="3200400"/>
          </a:xfrm>
        </p:spPr>
        <p:txBody>
          <a:bodyPr/>
          <a:lstStyle/>
          <a:p>
            <a:pPr marL="514350" indent="-514350">
              <a:spcBef>
                <a:spcPts val="300"/>
              </a:spcBef>
              <a:buFont typeface="+mj-lt"/>
              <a:buAutoNum type="arabicPeriod"/>
              <a:defRPr/>
            </a:pPr>
            <a:r>
              <a:rPr lang="en-US" sz="2600" dirty="0" smtClean="0"/>
              <a:t>How </a:t>
            </a:r>
            <a:r>
              <a:rPr lang="en-US" sz="2600" dirty="0"/>
              <a:t>big is </a:t>
            </a:r>
            <a:r>
              <a:rPr lang="en-US" sz="2600"/>
              <a:t>the </a:t>
            </a:r>
            <a:r>
              <a:rPr lang="en-US" sz="2600" smtClean="0"/>
              <a:t>Earth</a:t>
            </a:r>
            <a:r>
              <a:rPr lang="en-US" sz="2600" dirty="0" smtClean="0"/>
              <a:t>?</a:t>
            </a:r>
          </a:p>
          <a:p>
            <a:pPr marL="855663" lvl="2">
              <a:defRPr/>
            </a:pPr>
            <a:r>
              <a:rPr lang="en-US" sz="2600" dirty="0"/>
              <a:t>What is the radius of the earth?</a:t>
            </a:r>
          </a:p>
          <a:p>
            <a:pPr marL="514350" indent="-514350">
              <a:spcBef>
                <a:spcPts val="300"/>
              </a:spcBef>
              <a:buFont typeface="+mj-lt"/>
              <a:buAutoNum type="arabicPeriod"/>
              <a:defRPr/>
            </a:pPr>
            <a:r>
              <a:rPr lang="en-US" sz="2600" dirty="0" smtClean="0"/>
              <a:t>What </a:t>
            </a:r>
            <a:r>
              <a:rPr lang="en-US" sz="2600" dirty="0"/>
              <a:t>is the shape of the earth</a:t>
            </a:r>
            <a:r>
              <a:rPr lang="en-US" sz="2600" dirty="0" smtClean="0"/>
              <a:t>?</a:t>
            </a:r>
          </a:p>
          <a:p>
            <a:pPr marL="860425" lvl="2" indent="-287338">
              <a:defRPr/>
            </a:pPr>
            <a:r>
              <a:rPr lang="en-US" sz="2600" dirty="0" smtClean="0"/>
              <a:t>Ellipsoid needs vertical and horizontal radii</a:t>
            </a:r>
            <a:endParaRPr lang="en-US" sz="2600" dirty="0"/>
          </a:p>
          <a:p>
            <a:pPr marL="514350" indent="-514350">
              <a:spcBef>
                <a:spcPts val="300"/>
              </a:spcBef>
              <a:buFont typeface="+mj-lt"/>
              <a:buAutoNum type="arabicPeriod" startAt="3"/>
              <a:defRPr/>
            </a:pPr>
            <a:r>
              <a:rPr lang="en-US" sz="2600" dirty="0" smtClean="0"/>
              <a:t>How </a:t>
            </a:r>
            <a:r>
              <a:rPr lang="en-US" sz="2600" dirty="0"/>
              <a:t>can the curved surface of the earth be shown flat</a:t>
            </a:r>
            <a:r>
              <a:rPr lang="en-US" sz="2600" dirty="0" smtClean="0"/>
              <a:t>?</a:t>
            </a:r>
          </a:p>
          <a:p>
            <a:pPr marL="860425" lvl="2" indent="-273050">
              <a:defRPr/>
            </a:pPr>
            <a:r>
              <a:rPr lang="en-US" sz="2600" dirty="0"/>
              <a:t>It can’t, at least not without error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3" cstate="print"/>
          <a:srcRect/>
          <a:stretch>
            <a:fillRect/>
          </a:stretch>
        </p:blipFill>
        <p:spPr bwMode="auto">
          <a:xfrm>
            <a:off x="1738313" y="1676400"/>
            <a:ext cx="5667375" cy="3810000"/>
          </a:xfrm>
          <a:prstGeom prst="rect">
            <a:avLst/>
          </a:prstGeom>
          <a:noFill/>
          <a:ln w="9525">
            <a:noFill/>
            <a:miter lim="800000"/>
            <a:headEnd/>
            <a:tailEnd/>
          </a:ln>
        </p:spPr>
      </p:pic>
      <p:sp>
        <p:nvSpPr>
          <p:cNvPr id="33794" name="Title 1"/>
          <p:cNvSpPr>
            <a:spLocks noGrp="1"/>
          </p:cNvSpPr>
          <p:nvPr>
            <p:ph type="title"/>
          </p:nvPr>
        </p:nvSpPr>
        <p:spPr/>
        <p:txBody>
          <a:bodyPr/>
          <a:lstStyle/>
          <a:p>
            <a:r>
              <a:rPr lang="en-US" smtClean="0">
                <a:latin typeface="Arial" charset="0"/>
                <a:cs typeface="Arial" charset="0"/>
              </a:rPr>
              <a:t>Mapping the Earth</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33796" name="TextBox 4"/>
          <p:cNvSpPr txBox="1">
            <a:spLocks noChangeArrowheads="1"/>
          </p:cNvSpPr>
          <p:nvPr/>
        </p:nvSpPr>
        <p:spPr bwMode="auto">
          <a:xfrm>
            <a:off x="914400" y="1676400"/>
            <a:ext cx="2971800" cy="1384300"/>
          </a:xfrm>
          <a:prstGeom prst="rect">
            <a:avLst/>
          </a:prstGeom>
          <a:noFill/>
          <a:ln w="9525">
            <a:noFill/>
            <a:miter lim="800000"/>
            <a:headEnd/>
            <a:tailEnd/>
          </a:ln>
        </p:spPr>
        <p:txBody>
          <a:bodyPr>
            <a:spAutoFit/>
          </a:bodyPr>
          <a:lstStyle/>
          <a:p>
            <a:r>
              <a:rPr lang="en-US" sz="2800"/>
              <a:t>Earth Modeled as an</a:t>
            </a:r>
          </a:p>
          <a:p>
            <a:r>
              <a:rPr lang="en-US" sz="2800"/>
              <a:t>Ellipsoid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822325" y="365125"/>
            <a:ext cx="7521575" cy="1006475"/>
          </a:xfrm>
        </p:spPr>
        <p:txBody>
          <a:bodyPr/>
          <a:lstStyle/>
          <a:p>
            <a:r>
              <a:rPr lang="en-US" smtClean="0">
                <a:latin typeface="Arial" charset="0"/>
                <a:cs typeface="Arial" charset="0"/>
              </a:rPr>
              <a:t>Where Is It?</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a:xfrm>
            <a:off x="822325" y="1425575"/>
            <a:ext cx="7521575" cy="3908425"/>
          </a:xfrm>
        </p:spPr>
        <p:txBody>
          <a:bodyPr/>
          <a:lstStyle/>
          <a:p>
            <a:pPr>
              <a:defRPr/>
            </a:pPr>
            <a:r>
              <a:rPr lang="en-US" sz="2400" b="1" dirty="0"/>
              <a:t>Geographic </a:t>
            </a:r>
            <a:r>
              <a:rPr lang="en-US" sz="2400" b="1" dirty="0" smtClean="0"/>
              <a:t>coordinates</a:t>
            </a:r>
            <a:r>
              <a:rPr lang="en-US" sz="2400" dirty="0" smtClean="0"/>
              <a:t> </a:t>
            </a:r>
          </a:p>
          <a:p>
            <a:pPr marL="466725" indent="-233363">
              <a:buFont typeface="Arial" pitchFamily="34" charset="0"/>
              <a:buChar char="•"/>
              <a:defRPr/>
            </a:pPr>
            <a:r>
              <a:rPr lang="en-US" sz="2000" dirty="0" smtClean="0"/>
              <a:t>Based </a:t>
            </a:r>
            <a:r>
              <a:rPr lang="en-US" sz="2000" dirty="0"/>
              <a:t>on </a:t>
            </a:r>
            <a:r>
              <a:rPr lang="en-US" sz="2000" dirty="0" smtClean="0"/>
              <a:t>latitude and longitude</a:t>
            </a:r>
          </a:p>
          <a:p>
            <a:pPr marL="457200" indent="-223838">
              <a:buFont typeface="Arial" pitchFamily="34" charset="0"/>
              <a:buChar char="•"/>
              <a:defRPr/>
            </a:pPr>
            <a:r>
              <a:rPr lang="en-US" sz="2000" dirty="0"/>
              <a:t>Mercator and Peters </a:t>
            </a:r>
            <a:r>
              <a:rPr lang="en-US" sz="2000" dirty="0" smtClean="0"/>
              <a:t>Map Projections</a:t>
            </a:r>
          </a:p>
          <a:p>
            <a:pPr>
              <a:defRPr/>
            </a:pPr>
            <a:r>
              <a:rPr lang="en-US" sz="2400" b="1" dirty="0" smtClean="0"/>
              <a:t>Military </a:t>
            </a:r>
            <a:r>
              <a:rPr lang="en-US" sz="2400" b="1" dirty="0"/>
              <a:t>Grid </a:t>
            </a:r>
            <a:r>
              <a:rPr lang="en-US" sz="2400" b="1" dirty="0" smtClean="0"/>
              <a:t>Coordinate </a:t>
            </a:r>
            <a:r>
              <a:rPr lang="en-US" sz="2400" b="1" dirty="0"/>
              <a:t>System (MGRS</a:t>
            </a:r>
            <a:r>
              <a:rPr lang="en-US" sz="2400" b="1" dirty="0" smtClean="0"/>
              <a:t>)</a:t>
            </a:r>
          </a:p>
          <a:p>
            <a:pPr marL="458788" indent="-284163">
              <a:buFont typeface="Arial" pitchFamily="34" charset="0"/>
              <a:buChar char="•"/>
              <a:defRPr/>
            </a:pPr>
            <a:r>
              <a:rPr lang="en-US" sz="2000" dirty="0" smtClean="0"/>
              <a:t>Divides Earth </a:t>
            </a:r>
            <a:r>
              <a:rPr lang="en-US" sz="2000" dirty="0"/>
              <a:t>into 60 </a:t>
            </a:r>
            <a:r>
              <a:rPr lang="en-US" sz="2000" dirty="0" smtClean="0"/>
              <a:t>north-south </a:t>
            </a:r>
            <a:r>
              <a:rPr lang="en-US" sz="2000" b="1" dirty="0" smtClean="0"/>
              <a:t>zones</a:t>
            </a:r>
            <a:endParaRPr lang="en-US" sz="2000" dirty="0" smtClean="0"/>
          </a:p>
          <a:p>
            <a:pPr marL="458788" indent="-284163">
              <a:buFont typeface="Arial" pitchFamily="34" charset="0"/>
              <a:buChar char="•"/>
              <a:defRPr/>
            </a:pPr>
            <a:r>
              <a:rPr lang="en-US" sz="2000" dirty="0" smtClean="0"/>
              <a:t>Zones divided </a:t>
            </a:r>
            <a:r>
              <a:rPr lang="en-US" sz="2000" dirty="0"/>
              <a:t>into </a:t>
            </a:r>
            <a:r>
              <a:rPr lang="en-US" sz="2000" dirty="0" smtClean="0"/>
              <a:t>squares </a:t>
            </a:r>
            <a:r>
              <a:rPr lang="en-US" sz="2000" dirty="0"/>
              <a:t>6 degrees east/west and 8 degrees </a:t>
            </a:r>
            <a:r>
              <a:rPr lang="en-US" sz="2000" dirty="0" smtClean="0"/>
              <a:t>north/south</a:t>
            </a:r>
          </a:p>
          <a:p>
            <a:pPr marL="458788" indent="-284163">
              <a:buFont typeface="Arial" pitchFamily="34" charset="0"/>
              <a:buChar char="•"/>
              <a:defRPr/>
            </a:pPr>
            <a:r>
              <a:rPr lang="en-US" sz="2000" dirty="0" smtClean="0"/>
              <a:t>Each </a:t>
            </a:r>
            <a:r>
              <a:rPr lang="en-US" sz="2000" dirty="0"/>
              <a:t>square has </a:t>
            </a:r>
            <a:r>
              <a:rPr lang="en-US" sz="2000" dirty="0" smtClean="0"/>
              <a:t>a two-letter identifier</a:t>
            </a:r>
          </a:p>
          <a:p>
            <a:pPr marL="458788" indent="-284163">
              <a:buFont typeface="Arial" pitchFamily="34" charset="0"/>
              <a:buChar char="•"/>
              <a:defRPr/>
            </a:pPr>
            <a:r>
              <a:rPr lang="en-US" sz="2000" dirty="0" smtClean="0"/>
              <a:t>Distances measured </a:t>
            </a:r>
            <a:r>
              <a:rPr lang="en-US" sz="2000" dirty="0"/>
              <a:t>in meters from the east boundary and </a:t>
            </a:r>
            <a:r>
              <a:rPr lang="en-US" sz="2000" dirty="0" smtClean="0"/>
              <a:t>north boundary</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822325" y="365125"/>
            <a:ext cx="7521575" cy="1006475"/>
          </a:xfrm>
        </p:spPr>
        <p:txBody>
          <a:bodyPr/>
          <a:lstStyle/>
          <a:p>
            <a:r>
              <a:rPr lang="en-US" smtClean="0">
                <a:latin typeface="Arial" charset="0"/>
                <a:cs typeface="Arial" charset="0"/>
              </a:rPr>
              <a:t>Study Questions</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
        <p:nvSpPr>
          <p:cNvPr id="8195" name="Content Placeholder 2"/>
          <p:cNvSpPr>
            <a:spLocks noGrp="1"/>
          </p:cNvSpPr>
          <p:nvPr>
            <p:ph idx="1"/>
          </p:nvPr>
        </p:nvSpPr>
        <p:spPr>
          <a:xfrm>
            <a:off x="822325" y="1676400"/>
            <a:ext cx="7521575" cy="3200400"/>
          </a:xfrm>
        </p:spPr>
        <p:txBody>
          <a:bodyPr/>
          <a:lstStyle/>
          <a:p>
            <a:pPr marL="682625" indent="-682625"/>
            <a:r>
              <a:rPr lang="en-US" smtClean="0">
                <a:latin typeface="Arial" charset="0"/>
                <a:cs typeface="Arial" charset="0"/>
              </a:rPr>
              <a:t>Q1: What are the components of a geographic information system?</a:t>
            </a:r>
          </a:p>
          <a:p>
            <a:pPr marL="682625" indent="-682625"/>
            <a:r>
              <a:rPr lang="en-US" smtClean="0">
                <a:latin typeface="Arial" charset="0"/>
                <a:cs typeface="Arial" charset="0"/>
              </a:rPr>
              <a:t>Q2: How are GIS maps constructed?</a:t>
            </a:r>
          </a:p>
          <a:p>
            <a:pPr marL="682625" indent="-682625"/>
            <a:r>
              <a:rPr lang="en-US" smtClean="0">
                <a:latin typeface="Arial" charset="0"/>
                <a:cs typeface="Arial" charset="0"/>
              </a:rPr>
              <a:t>Q3: How do organizations use GIS?</a:t>
            </a:r>
          </a:p>
          <a:p>
            <a:pPr marL="682625" indent="-682625"/>
            <a:r>
              <a:rPr lang="en-US" smtClean="0">
                <a:latin typeface="Arial" charset="0"/>
                <a:cs typeface="Arial" charset="0"/>
              </a:rPr>
              <a:t>Q4: How do maps deceive?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4"/>
          <p:cNvSpPr>
            <a:spLocks noGrp="1"/>
          </p:cNvSpPr>
          <p:nvPr>
            <p:ph type="title"/>
          </p:nvPr>
        </p:nvSpPr>
        <p:spPr/>
        <p:txBody>
          <a:bodyPr/>
          <a:lstStyle/>
          <a:p>
            <a:r>
              <a:rPr lang="en-US" dirty="0" smtClean="0">
                <a:latin typeface="Arial" charset="0"/>
                <a:cs typeface="Arial" charset="0"/>
              </a:rPr>
              <a:t>Peters and Mercator  Map Projections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36867" name="Picture 2"/>
          <p:cNvPicPr>
            <a:picLocks noChangeAspect="1" noChangeArrowheads="1"/>
          </p:cNvPicPr>
          <p:nvPr/>
        </p:nvPicPr>
        <p:blipFill>
          <a:blip r:embed="rId3" cstate="print"/>
          <a:srcRect/>
          <a:stretch>
            <a:fillRect/>
          </a:stretch>
        </p:blipFill>
        <p:spPr bwMode="auto">
          <a:xfrm>
            <a:off x="762000" y="2052638"/>
            <a:ext cx="7620000"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822325" y="365125"/>
            <a:ext cx="7521575" cy="1006475"/>
          </a:xfrm>
        </p:spPr>
        <p:txBody>
          <a:bodyPr/>
          <a:lstStyle/>
          <a:p>
            <a:r>
              <a:rPr lang="en-US" smtClean="0">
                <a:latin typeface="Arial" charset="0"/>
                <a:cs typeface="Arial" charset="0"/>
              </a:rPr>
              <a:t>Q3: How Do Organizations Use GIS?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37891" name="Content Placeholder 4"/>
          <p:cNvSpPr>
            <a:spLocks noGrp="1"/>
          </p:cNvSpPr>
          <p:nvPr>
            <p:ph idx="1"/>
          </p:nvPr>
        </p:nvSpPr>
        <p:spPr>
          <a:xfrm>
            <a:off x="822325" y="2097088"/>
            <a:ext cx="2073275" cy="954087"/>
          </a:xfrm>
          <a:solidFill>
            <a:schemeClr val="bg1"/>
          </a:solidFill>
          <a:ln>
            <a:solidFill>
              <a:schemeClr val="accent1"/>
            </a:solidFill>
          </a:ln>
        </p:spPr>
        <p:txBody>
          <a:bodyPr>
            <a:spAutoFit/>
          </a:bodyPr>
          <a:lstStyle/>
          <a:p>
            <a:r>
              <a:rPr lang="en-US" smtClean="0">
                <a:latin typeface="Arial" charset="0"/>
                <a:cs typeface="Arial" charset="0"/>
              </a:rPr>
              <a:t>Bing-based vector map</a:t>
            </a:r>
          </a:p>
        </p:txBody>
      </p:sp>
      <p:pic>
        <p:nvPicPr>
          <p:cNvPr id="37892" name="Picture 2"/>
          <p:cNvPicPr>
            <a:picLocks noChangeAspect="1" noChangeArrowheads="1"/>
          </p:cNvPicPr>
          <p:nvPr/>
        </p:nvPicPr>
        <p:blipFill>
          <a:blip r:embed="rId3" cstate="print"/>
          <a:srcRect/>
          <a:stretch>
            <a:fillRect/>
          </a:stretch>
        </p:blipFill>
        <p:spPr bwMode="auto">
          <a:xfrm>
            <a:off x="3124200" y="1447800"/>
            <a:ext cx="5192713" cy="4306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822325" y="365125"/>
            <a:ext cx="7521575" cy="1006475"/>
          </a:xfrm>
        </p:spPr>
        <p:txBody>
          <a:bodyPr/>
          <a:lstStyle/>
          <a:p>
            <a:r>
              <a:rPr lang="en-US" smtClean="0">
                <a:latin typeface="Arial" charset="0"/>
                <a:cs typeface="Arial" charset="0"/>
              </a:rPr>
              <a:t>Harley-Davidson Adds GIS Data on Top of Bing-provided Maps.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39939" name="Picture 2"/>
          <p:cNvPicPr>
            <a:picLocks noChangeAspect="1" noChangeArrowheads="1"/>
          </p:cNvPicPr>
          <p:nvPr/>
        </p:nvPicPr>
        <p:blipFill>
          <a:blip r:embed="rId3" cstate="print"/>
          <a:srcRect/>
          <a:stretch>
            <a:fillRect/>
          </a:stretch>
        </p:blipFill>
        <p:spPr bwMode="auto">
          <a:xfrm>
            <a:off x="1114425" y="1524000"/>
            <a:ext cx="6915150"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822325" y="365125"/>
            <a:ext cx="7521575" cy="1006475"/>
          </a:xfrm>
        </p:spPr>
        <p:txBody>
          <a:bodyPr/>
          <a:lstStyle/>
          <a:p>
            <a:r>
              <a:rPr lang="en-US" smtClean="0">
                <a:latin typeface="Arial" charset="0"/>
                <a:cs typeface="Arial" charset="0"/>
              </a:rPr>
              <a:t>User-Generated Content via GIS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41987" name="Picture 2"/>
          <p:cNvPicPr>
            <a:picLocks noChangeAspect="1" noChangeArrowheads="1"/>
          </p:cNvPicPr>
          <p:nvPr/>
        </p:nvPicPr>
        <p:blipFill>
          <a:blip r:embed="rId3" cstate="print"/>
          <a:srcRect/>
          <a:stretch>
            <a:fillRect/>
          </a:stretch>
        </p:blipFill>
        <p:spPr bwMode="auto">
          <a:xfrm>
            <a:off x="1095375" y="1447800"/>
            <a:ext cx="6953250" cy="4148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4"/>
          <p:cNvSpPr>
            <a:spLocks noGrp="1"/>
          </p:cNvSpPr>
          <p:nvPr>
            <p:ph type="title"/>
          </p:nvPr>
        </p:nvSpPr>
        <p:spPr/>
        <p:txBody>
          <a:bodyPr/>
          <a:lstStyle/>
          <a:p>
            <a:r>
              <a:rPr lang="en-US" smtClean="0">
                <a:latin typeface="Arial" charset="0"/>
                <a:cs typeface="Arial" charset="0"/>
              </a:rPr>
              <a:t>User Contributed Data</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44035" name="Picture 2"/>
          <p:cNvPicPr>
            <a:picLocks noChangeAspect="1" noChangeArrowheads="1"/>
          </p:cNvPicPr>
          <p:nvPr/>
        </p:nvPicPr>
        <p:blipFill>
          <a:blip r:embed="rId3" cstate="print"/>
          <a:srcRect/>
          <a:stretch>
            <a:fillRect/>
          </a:stretch>
        </p:blipFill>
        <p:spPr bwMode="auto">
          <a:xfrm>
            <a:off x="1128713" y="1676400"/>
            <a:ext cx="6886575" cy="304323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822325" y="365125"/>
            <a:ext cx="7521575" cy="1006475"/>
          </a:xfrm>
        </p:spPr>
        <p:txBody>
          <a:bodyPr/>
          <a:lstStyle/>
          <a:p>
            <a:r>
              <a:rPr lang="en-US" smtClean="0">
                <a:latin typeface="Arial" charset="0"/>
                <a:cs typeface="Arial" charset="0"/>
              </a:rPr>
              <a:t>Bing-based Application Developed by the City Of Miami</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1484313"/>
            <a:ext cx="7543800"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822325" y="365125"/>
            <a:ext cx="7521575" cy="1006475"/>
          </a:xfrm>
        </p:spPr>
        <p:txBody>
          <a:bodyPr/>
          <a:lstStyle/>
          <a:p>
            <a:r>
              <a:rPr lang="en-US" smtClean="0">
                <a:latin typeface="Arial" charset="0"/>
                <a:cs typeface="Arial" charset="0"/>
              </a:rPr>
              <a:t>Using GIS for Asset Tracking</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4" name="Content Placeholder 3"/>
          <p:cNvSpPr>
            <a:spLocks noGrp="1"/>
          </p:cNvSpPr>
          <p:nvPr>
            <p:ph idx="1"/>
          </p:nvPr>
        </p:nvSpPr>
        <p:spPr/>
        <p:txBody>
          <a:bodyPr/>
          <a:lstStyle/>
          <a:p>
            <a:pPr marL="233363" indent="-233363">
              <a:buFont typeface="Arial" pitchFamily="34" charset="0"/>
              <a:buChar char="•"/>
              <a:defRPr/>
            </a:pPr>
            <a:r>
              <a:rPr lang="en-US" dirty="0"/>
              <a:t>T</a:t>
            </a:r>
            <a:r>
              <a:rPr lang="en-US" dirty="0" smtClean="0"/>
              <a:t>rack </a:t>
            </a:r>
            <a:r>
              <a:rPr lang="en-US" dirty="0"/>
              <a:t>movement of goods </a:t>
            </a:r>
            <a:r>
              <a:rPr lang="en-US" dirty="0" smtClean="0"/>
              <a:t>in </a:t>
            </a:r>
            <a:r>
              <a:rPr lang="en-US" dirty="0"/>
              <a:t>supply chain</a:t>
            </a:r>
          </a:p>
          <a:p>
            <a:pPr marL="233363" indent="-233363">
              <a:buFont typeface="Arial" pitchFamily="34" charset="0"/>
              <a:buChar char="•"/>
              <a:defRPr/>
            </a:pPr>
            <a:r>
              <a:rPr lang="en-US" dirty="0" smtClean="0"/>
              <a:t>Geofence: Protect </a:t>
            </a:r>
            <a:r>
              <a:rPr lang="en-US" dirty="0"/>
              <a:t>company personnel when </a:t>
            </a:r>
            <a:r>
              <a:rPr lang="en-US" dirty="0" smtClean="0"/>
              <a:t>in </a:t>
            </a:r>
            <a:r>
              <a:rPr lang="en-US" dirty="0"/>
              <a:t>non-safe </a:t>
            </a:r>
            <a:r>
              <a:rPr lang="en-US" dirty="0" smtClean="0"/>
              <a:t>zone</a:t>
            </a:r>
            <a:endParaRPr lang="en-US" dirty="0"/>
          </a:p>
          <a:p>
            <a:pPr marL="233363" indent="-233363">
              <a:buFont typeface="Arial" pitchFamily="34" charset="0"/>
              <a:buChar char="•"/>
              <a:defRPr/>
            </a:pPr>
            <a:r>
              <a:rPr lang="en-US" dirty="0">
                <a:solidFill>
                  <a:srgbClr val="00040C"/>
                </a:solidFill>
              </a:rPr>
              <a:t>Blue </a:t>
            </a:r>
            <a:r>
              <a:rPr lang="en-US" dirty="0" smtClean="0">
                <a:solidFill>
                  <a:srgbClr val="00040C"/>
                </a:solidFill>
              </a:rPr>
              <a:t>CRM: </a:t>
            </a:r>
            <a:r>
              <a:rPr lang="en-US" dirty="0">
                <a:solidFill>
                  <a:srgbClr val="00040C"/>
                </a:solidFill>
              </a:rPr>
              <a:t>a risk management firm that provides </a:t>
            </a:r>
            <a:r>
              <a:rPr lang="en-US" dirty="0" smtClean="0">
                <a:solidFill>
                  <a:srgbClr val="00040C"/>
                </a:solidFill>
              </a:rPr>
              <a:t>this capability </a:t>
            </a:r>
            <a:r>
              <a:rPr lang="en-US" u="sng" dirty="0" smtClean="0">
                <a:solidFill>
                  <a:srgbClr val="00040C"/>
                </a:solidFill>
                <a:hlinkClick r:id="rId3"/>
              </a:rPr>
              <a:t>http</a:t>
            </a:r>
            <a:r>
              <a:rPr lang="en-US" u="sng" dirty="0">
                <a:solidFill>
                  <a:srgbClr val="00040C"/>
                </a:solidFill>
                <a:hlinkClick r:id="rId3"/>
              </a:rPr>
              <a:t>://www.bluecrm.co.uk</a:t>
            </a:r>
            <a:endParaRPr lang="en-US" dirty="0">
              <a:solidFill>
                <a:srgbClr val="00040C"/>
              </a:solidFill>
            </a:endParaRPr>
          </a:p>
          <a:p>
            <a:pP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3" cstate="print"/>
          <a:srcRect/>
          <a:stretch>
            <a:fillRect/>
          </a:stretch>
        </p:blipFill>
        <p:spPr bwMode="auto">
          <a:xfrm>
            <a:off x="762000" y="1431925"/>
            <a:ext cx="7608888" cy="4086225"/>
          </a:xfrm>
          <a:prstGeom prst="rect">
            <a:avLst/>
          </a:prstGeom>
          <a:noFill/>
          <a:ln w="9525">
            <a:noFill/>
            <a:miter lim="800000"/>
            <a:headEnd/>
            <a:tailEnd/>
          </a:ln>
        </p:spPr>
      </p:pic>
      <p:sp>
        <p:nvSpPr>
          <p:cNvPr id="89091" name="Title 2"/>
          <p:cNvSpPr>
            <a:spLocks noGrp="1"/>
          </p:cNvSpPr>
          <p:nvPr>
            <p:ph type="title"/>
          </p:nvPr>
        </p:nvSpPr>
        <p:spPr>
          <a:xfrm>
            <a:off x="822325" y="365125"/>
            <a:ext cx="7521575" cy="1006475"/>
          </a:xfrm>
        </p:spPr>
        <p:txBody>
          <a:bodyPr/>
          <a:lstStyle/>
          <a:p>
            <a:pPr>
              <a:defRPr/>
            </a:pPr>
            <a:r>
              <a:rPr lang="en-US" dirty="0" smtClean="0">
                <a:solidFill>
                  <a:schemeClr val="accent3">
                    <a:lumMod val="10000"/>
                  </a:schemeClr>
                </a:solidFill>
                <a:cs typeface="Arial" charset="0"/>
              </a:rPr>
              <a:t> </a:t>
            </a:r>
            <a:br>
              <a:rPr lang="en-US" dirty="0" smtClean="0">
                <a:solidFill>
                  <a:schemeClr val="accent3">
                    <a:lumMod val="10000"/>
                  </a:schemeClr>
                </a:solidFill>
                <a:cs typeface="Arial" charset="0"/>
              </a:rPr>
            </a:br>
            <a:r>
              <a:rPr lang="en-US" dirty="0" smtClean="0">
                <a:solidFill>
                  <a:schemeClr val="accent3">
                    <a:lumMod val="10000"/>
                  </a:schemeClr>
                </a:solidFill>
                <a:cs typeface="Arial" charset="0"/>
              </a:rPr>
              <a:t>GIS for Business Intelligence</a:t>
            </a:r>
            <a:br>
              <a:rPr lang="en-US" dirty="0" smtClean="0">
                <a:solidFill>
                  <a:schemeClr val="accent3">
                    <a:lumMod val="10000"/>
                  </a:schemeClr>
                </a:solidFill>
                <a:cs typeface="Arial" charset="0"/>
              </a:rPr>
            </a:br>
            <a:endParaRPr lang="en-US" dirty="0" smtClean="0">
              <a:solidFill>
                <a:schemeClr val="accent3">
                  <a:lumMod val="10000"/>
                </a:schemeClr>
              </a:solidFill>
              <a:cs typeface="Arial" charset="0"/>
            </a:endParaRPr>
          </a:p>
        </p:txBody>
      </p:sp>
      <p:sp>
        <p:nvSpPr>
          <p:cNvPr id="56325"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solidFill>
                  <a:srgbClr val="00040C"/>
                </a:solidFill>
              </a:rPr>
              <a:t>Copyright © 2014 Pearson Education, Inc. Publishing as Prentice Hall</a:t>
            </a:r>
          </a:p>
        </p:txBody>
      </p:sp>
      <p:sp>
        <p:nvSpPr>
          <p:cNvPr id="7" name="Rectangle 6"/>
          <p:cNvSpPr/>
          <p:nvPr/>
        </p:nvSpPr>
        <p:spPr>
          <a:xfrm>
            <a:off x="1447800" y="4800600"/>
            <a:ext cx="6629400" cy="708025"/>
          </a:xfrm>
          <a:prstGeom prst="rect">
            <a:avLst/>
          </a:prstGeom>
          <a:solidFill>
            <a:schemeClr val="bg1"/>
          </a:solidFill>
          <a:ln>
            <a:solidFill>
              <a:schemeClr val="accent1"/>
            </a:solidFill>
          </a:ln>
        </p:spPr>
        <p:txBody>
          <a:bodyPr>
            <a:spAutoFit/>
          </a:bodyPr>
          <a:lstStyle/>
          <a:p>
            <a:pPr fontAlgn="auto">
              <a:spcBef>
                <a:spcPts val="0"/>
              </a:spcBef>
              <a:spcAft>
                <a:spcPts val="0"/>
              </a:spcAft>
              <a:defRPr/>
            </a:pPr>
            <a:r>
              <a:rPr lang="en-US" sz="2000" dirty="0">
                <a:latin typeface="+mj-lt"/>
                <a:cs typeface="+mn-cs"/>
              </a:rPr>
              <a:t>Community Health uses GIS to identify underserved areas.</a:t>
            </a:r>
          </a:p>
          <a:p>
            <a:pPr fontAlgn="auto">
              <a:spcBef>
                <a:spcPts val="0"/>
              </a:spcBef>
              <a:spcAft>
                <a:spcPts val="0"/>
              </a:spcAft>
              <a:defRPr/>
            </a:pPr>
            <a:r>
              <a:rPr lang="en-US" sz="2000" u="sng" dirty="0">
                <a:latin typeface="+mn-lt"/>
                <a:cs typeface="+mn-cs"/>
                <a:hlinkClick r:id="rId4"/>
              </a:rPr>
              <a:t>www.HealthLandscape.org</a:t>
            </a:r>
            <a:endParaRPr lang="en-US" sz="2000" dirty="0">
              <a:latin typeface="+mj-lt"/>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2"/>
          <p:cNvSpPr>
            <a:spLocks noGrp="1"/>
          </p:cNvSpPr>
          <p:nvPr>
            <p:ph type="title"/>
          </p:nvPr>
        </p:nvSpPr>
        <p:spPr>
          <a:xfrm>
            <a:off x="822325" y="365125"/>
            <a:ext cx="7521575" cy="1006475"/>
          </a:xfrm>
        </p:spPr>
        <p:txBody>
          <a:bodyPr/>
          <a:lstStyle/>
          <a:p>
            <a:pPr>
              <a:defRPr/>
            </a:pPr>
            <a:r>
              <a:rPr lang="en-US" dirty="0" smtClean="0">
                <a:solidFill>
                  <a:schemeClr val="accent3">
                    <a:lumMod val="10000"/>
                  </a:schemeClr>
                </a:solidFill>
                <a:cs typeface="Arial" charset="0"/>
              </a:rPr>
              <a:t>GIS for Business Intelligence (cont’d)</a:t>
            </a:r>
          </a:p>
        </p:txBody>
      </p:sp>
      <p:sp>
        <p:nvSpPr>
          <p:cNvPr id="57349"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solidFill>
                  <a:srgbClr val="00040C"/>
                </a:solidFill>
              </a:rPr>
              <a:t>Copyright © 2014 Pearson Education, Inc. Publishing as Prentice Hall</a:t>
            </a:r>
          </a:p>
        </p:txBody>
      </p:sp>
      <p:sp>
        <p:nvSpPr>
          <p:cNvPr id="52227" name="Content Placeholder 2"/>
          <p:cNvSpPr>
            <a:spLocks noGrp="1"/>
          </p:cNvSpPr>
          <p:nvPr>
            <p:ph idx="1"/>
          </p:nvPr>
        </p:nvSpPr>
        <p:spPr>
          <a:xfrm>
            <a:off x="914400" y="1752600"/>
            <a:ext cx="1905000" cy="2895600"/>
          </a:xfrm>
        </p:spPr>
        <p:txBody>
          <a:bodyPr/>
          <a:lstStyle/>
          <a:p>
            <a:r>
              <a:rPr lang="en-US" sz="2400" smtClean="0">
                <a:latin typeface="Arial" charset="0"/>
                <a:cs typeface="Arial" charset="0"/>
              </a:rPr>
              <a:t>GIS to investigate changes in population and economic conditions</a:t>
            </a:r>
          </a:p>
          <a:p>
            <a:endParaRPr lang="en-US" sz="2400" smtClean="0">
              <a:latin typeface="Arial" charset="0"/>
              <a:cs typeface="Arial" charset="0"/>
            </a:endParaRPr>
          </a:p>
        </p:txBody>
      </p:sp>
      <p:pic>
        <p:nvPicPr>
          <p:cNvPr id="52228" name="Picture 2"/>
          <p:cNvPicPr>
            <a:picLocks noChangeAspect="1" noChangeArrowheads="1"/>
          </p:cNvPicPr>
          <p:nvPr/>
        </p:nvPicPr>
        <p:blipFill>
          <a:blip r:embed="rId3" cstate="print"/>
          <a:srcRect/>
          <a:stretch>
            <a:fillRect/>
          </a:stretch>
        </p:blipFill>
        <p:spPr bwMode="auto">
          <a:xfrm>
            <a:off x="2819400" y="1600200"/>
            <a:ext cx="5562600" cy="3421063"/>
          </a:xfrm>
          <a:prstGeom prst="rect">
            <a:avLst/>
          </a:prstGeom>
          <a:noFill/>
          <a:ln w="9525">
            <a:noFill/>
            <a:miter lim="800000"/>
            <a:headEnd/>
            <a:tailEnd/>
          </a:ln>
        </p:spPr>
      </p:pic>
      <p:sp>
        <p:nvSpPr>
          <p:cNvPr id="52229" name="TextBox 1"/>
          <p:cNvSpPr txBox="1">
            <a:spLocks noChangeArrowheads="1"/>
          </p:cNvSpPr>
          <p:nvPr/>
        </p:nvSpPr>
        <p:spPr bwMode="auto">
          <a:xfrm>
            <a:off x="3124200" y="5021263"/>
            <a:ext cx="4495800" cy="400050"/>
          </a:xfrm>
          <a:prstGeom prst="rect">
            <a:avLst/>
          </a:prstGeom>
          <a:solidFill>
            <a:schemeClr val="bg1"/>
          </a:solidFill>
          <a:ln w="9525">
            <a:noFill/>
            <a:miter lim="800000"/>
            <a:headEnd/>
            <a:tailEnd/>
          </a:ln>
        </p:spPr>
        <p:txBody>
          <a:bodyPr>
            <a:spAutoFit/>
          </a:bodyPr>
          <a:lstStyle/>
          <a:p>
            <a:pPr algn="ctr"/>
            <a:r>
              <a:rPr lang="en-US" sz="2000" b="1"/>
              <a:t>Total Vacant Residences, Q1 2008</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2"/>
          <p:cNvSpPr>
            <a:spLocks noGrp="1"/>
          </p:cNvSpPr>
          <p:nvPr>
            <p:ph type="title"/>
          </p:nvPr>
        </p:nvSpPr>
        <p:spPr>
          <a:xfrm>
            <a:off x="822325" y="365125"/>
            <a:ext cx="7521575" cy="1006475"/>
          </a:xfrm>
        </p:spPr>
        <p:txBody>
          <a:bodyPr/>
          <a:lstStyle/>
          <a:p>
            <a:pPr>
              <a:defRPr/>
            </a:pPr>
            <a:r>
              <a:rPr lang="en-US" dirty="0" smtClean="0">
                <a:solidFill>
                  <a:schemeClr val="accent3">
                    <a:lumMod val="10000"/>
                  </a:schemeClr>
                </a:solidFill>
                <a:cs typeface="Arial" charset="0"/>
              </a:rPr>
              <a:t>GIS for Business Intelligence (cont’d)</a:t>
            </a:r>
          </a:p>
        </p:txBody>
      </p:sp>
      <p:sp>
        <p:nvSpPr>
          <p:cNvPr id="57349"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solidFill>
                  <a:srgbClr val="00040C"/>
                </a:solidFill>
              </a:rPr>
              <a:t>Copyright © 2014 Pearson Education, Inc. Publishing as Prentice Hall</a:t>
            </a:r>
          </a:p>
        </p:txBody>
      </p:sp>
      <p:sp>
        <p:nvSpPr>
          <p:cNvPr id="54275" name="Content Placeholder 2"/>
          <p:cNvSpPr>
            <a:spLocks noGrp="1"/>
          </p:cNvSpPr>
          <p:nvPr>
            <p:ph idx="1"/>
          </p:nvPr>
        </p:nvSpPr>
        <p:spPr>
          <a:xfrm>
            <a:off x="914400" y="1752600"/>
            <a:ext cx="1905000" cy="2895600"/>
          </a:xfrm>
        </p:spPr>
        <p:txBody>
          <a:bodyPr/>
          <a:lstStyle/>
          <a:p>
            <a:r>
              <a:rPr lang="en-US" sz="2400" smtClean="0">
                <a:latin typeface="Arial" charset="0"/>
                <a:cs typeface="Arial" charset="0"/>
              </a:rPr>
              <a:t>GIS to investigate changes in population and economic conditions</a:t>
            </a:r>
          </a:p>
          <a:p>
            <a:endParaRPr lang="en-US" sz="2400" smtClean="0">
              <a:latin typeface="Arial" charset="0"/>
              <a:cs typeface="Arial" charset="0"/>
            </a:endParaRPr>
          </a:p>
        </p:txBody>
      </p:sp>
      <p:sp>
        <p:nvSpPr>
          <p:cNvPr id="54276" name="TextBox 1"/>
          <p:cNvSpPr txBox="1">
            <a:spLocks noChangeArrowheads="1"/>
          </p:cNvSpPr>
          <p:nvPr/>
        </p:nvSpPr>
        <p:spPr bwMode="auto">
          <a:xfrm>
            <a:off x="3124200" y="5021263"/>
            <a:ext cx="4495800" cy="400050"/>
          </a:xfrm>
          <a:prstGeom prst="rect">
            <a:avLst/>
          </a:prstGeom>
          <a:solidFill>
            <a:schemeClr val="bg1"/>
          </a:solidFill>
          <a:ln w="9525">
            <a:noFill/>
            <a:miter lim="800000"/>
            <a:headEnd/>
            <a:tailEnd/>
          </a:ln>
        </p:spPr>
        <p:txBody>
          <a:bodyPr>
            <a:spAutoFit/>
          </a:bodyPr>
          <a:lstStyle/>
          <a:p>
            <a:pPr algn="ctr"/>
            <a:r>
              <a:rPr lang="en-US" sz="2000" b="1"/>
              <a:t>Total Vacant Residences, Q4 2008</a:t>
            </a:r>
          </a:p>
        </p:txBody>
      </p:sp>
      <p:pic>
        <p:nvPicPr>
          <p:cNvPr id="54277" name="Picture 2"/>
          <p:cNvPicPr>
            <a:picLocks noChangeAspect="1" noChangeArrowheads="1"/>
          </p:cNvPicPr>
          <p:nvPr/>
        </p:nvPicPr>
        <p:blipFill>
          <a:blip r:embed="rId3" cstate="print"/>
          <a:srcRect/>
          <a:stretch>
            <a:fillRect/>
          </a:stretch>
        </p:blipFill>
        <p:spPr bwMode="auto">
          <a:xfrm>
            <a:off x="2667000" y="1600200"/>
            <a:ext cx="5556250" cy="3421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marL="744538" indent="-744538"/>
            <a:r>
              <a:rPr lang="en-US" smtClean="0">
                <a:latin typeface="Arial" charset="0"/>
                <a:cs typeface="Arial" charset="0"/>
              </a:rPr>
              <a:t>Q1: What Are the Components of a</a:t>
            </a:r>
            <a:br>
              <a:rPr lang="en-US" smtClean="0">
                <a:latin typeface="Arial" charset="0"/>
                <a:cs typeface="Arial" charset="0"/>
              </a:rPr>
            </a:br>
            <a:r>
              <a:rPr lang="en-US" smtClean="0">
                <a:latin typeface="Arial" charset="0"/>
                <a:cs typeface="Arial" charset="0"/>
              </a:rPr>
              <a:t>Geographic Information System?</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9219" name="Content Placeholder 3"/>
          <p:cNvSpPr>
            <a:spLocks noGrp="1"/>
          </p:cNvSpPr>
          <p:nvPr>
            <p:ph idx="4294967295"/>
          </p:nvPr>
        </p:nvSpPr>
        <p:spPr>
          <a:xfrm>
            <a:off x="960438" y="2178050"/>
            <a:ext cx="1935162" cy="1555750"/>
          </a:xfrm>
          <a:ln>
            <a:solidFill>
              <a:schemeClr val="accent1"/>
            </a:solidFill>
          </a:ln>
        </p:spPr>
        <p:txBody>
          <a:bodyPr/>
          <a:lstStyle/>
          <a:p>
            <a:pPr marL="0" indent="0"/>
            <a:r>
              <a:rPr lang="en-US" smtClean="0">
                <a:latin typeface="Arial" charset="0"/>
                <a:cs typeface="Arial" charset="0"/>
              </a:rPr>
              <a:t>Data not in meaningful context.</a:t>
            </a:r>
          </a:p>
        </p:txBody>
      </p:sp>
      <p:pic>
        <p:nvPicPr>
          <p:cNvPr id="9220" name="Picture 2"/>
          <p:cNvPicPr>
            <a:picLocks noChangeAspect="1" noChangeArrowheads="1"/>
          </p:cNvPicPr>
          <p:nvPr/>
        </p:nvPicPr>
        <p:blipFill>
          <a:blip r:embed="rId3" cstate="print"/>
          <a:srcRect/>
          <a:stretch>
            <a:fillRect/>
          </a:stretch>
        </p:blipFill>
        <p:spPr bwMode="auto">
          <a:xfrm>
            <a:off x="2971800" y="1589088"/>
            <a:ext cx="5181600" cy="3592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Title 2"/>
          <p:cNvSpPr>
            <a:spLocks noGrp="1"/>
          </p:cNvSpPr>
          <p:nvPr>
            <p:ph type="title"/>
          </p:nvPr>
        </p:nvSpPr>
        <p:spPr/>
        <p:txBody>
          <a:bodyPr/>
          <a:lstStyle/>
          <a:p>
            <a:pPr>
              <a:defRPr/>
            </a:pPr>
            <a:r>
              <a:rPr lang="en-US" dirty="0" smtClean="0">
                <a:solidFill>
                  <a:schemeClr val="accent3">
                    <a:lumMod val="10000"/>
                  </a:schemeClr>
                </a:solidFill>
                <a:cs typeface="Arial" charset="0"/>
              </a:rPr>
              <a:t>Q4:	How Do Maps Deceive?</a:t>
            </a:r>
          </a:p>
        </p:txBody>
      </p:sp>
      <p:sp>
        <p:nvSpPr>
          <p:cNvPr id="58373"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solidFill>
                  <a:srgbClr val="00040C"/>
                </a:solidFill>
              </a:rPr>
              <a:t>Copyright © 2014 Pearson Education, Inc. Publishing as Prentice Hall</a:t>
            </a:r>
          </a:p>
        </p:txBody>
      </p:sp>
      <p:sp>
        <p:nvSpPr>
          <p:cNvPr id="2" name="Content Placeholder 1"/>
          <p:cNvSpPr>
            <a:spLocks noGrp="1"/>
          </p:cNvSpPr>
          <p:nvPr>
            <p:ph idx="4294967295"/>
          </p:nvPr>
        </p:nvSpPr>
        <p:spPr>
          <a:xfrm>
            <a:off x="685800" y="1752600"/>
            <a:ext cx="2895600" cy="3581400"/>
          </a:xfrm>
          <a:solidFill>
            <a:schemeClr val="bg1"/>
          </a:solidFill>
          <a:ln>
            <a:solidFill>
              <a:schemeClr val="accent1"/>
            </a:solidFill>
          </a:ln>
        </p:spPr>
        <p:txBody>
          <a:bodyPr/>
          <a:lstStyle/>
          <a:p>
            <a:pPr>
              <a:buFont typeface="Arial" pitchFamily="34" charset="0"/>
              <a:buChar char="•"/>
              <a:defRPr/>
            </a:pPr>
            <a:r>
              <a:rPr lang="en-US" sz="2400" dirty="0" smtClean="0"/>
              <a:t>Maps used for propaganda, advertising, and biased reporting and analysis</a:t>
            </a:r>
          </a:p>
          <a:p>
            <a:pPr>
              <a:buFont typeface="Arial" pitchFamily="34" charset="0"/>
              <a:buChar char="•"/>
              <a:defRPr/>
            </a:pPr>
            <a:r>
              <a:rPr lang="en-US" sz="2400" dirty="0" smtClean="0"/>
              <a:t>Pay attention to map orientation, projection, scale, and source</a:t>
            </a:r>
          </a:p>
          <a:p>
            <a:pPr marL="225425" indent="-225425">
              <a:defRPr/>
            </a:pPr>
            <a:endParaRPr lang="en-US" sz="2400" dirty="0"/>
          </a:p>
        </p:txBody>
      </p:sp>
      <p:pic>
        <p:nvPicPr>
          <p:cNvPr id="56324" name="Picture 7"/>
          <p:cNvPicPr>
            <a:picLocks noChangeAspect="1" noChangeArrowheads="1"/>
          </p:cNvPicPr>
          <p:nvPr/>
        </p:nvPicPr>
        <p:blipFill>
          <a:blip r:embed="rId3" cstate="print"/>
          <a:srcRect/>
          <a:stretch>
            <a:fillRect/>
          </a:stretch>
        </p:blipFill>
        <p:spPr bwMode="auto">
          <a:xfrm>
            <a:off x="3581400" y="1676400"/>
            <a:ext cx="4873625"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3"/>
          <p:cNvSpPr>
            <a:spLocks noGrp="1"/>
          </p:cNvSpPr>
          <p:nvPr>
            <p:ph type="title"/>
          </p:nvPr>
        </p:nvSpPr>
        <p:spPr>
          <a:xfrm>
            <a:off x="822325" y="365125"/>
            <a:ext cx="7521575" cy="1006475"/>
          </a:xfrm>
        </p:spPr>
        <p:txBody>
          <a:bodyPr/>
          <a:lstStyle/>
          <a:p>
            <a:r>
              <a:rPr lang="en-US" smtClean="0">
                <a:latin typeface="Arial" charset="0"/>
                <a:cs typeface="Arial" charset="0"/>
              </a:rPr>
              <a:t>Thematic, Choropleth Maps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58371" name="Content Placeholder 4"/>
          <p:cNvSpPr>
            <a:spLocks noGrp="1"/>
          </p:cNvSpPr>
          <p:nvPr>
            <p:ph idx="1"/>
          </p:nvPr>
        </p:nvSpPr>
        <p:spPr/>
        <p:txBody>
          <a:bodyPr/>
          <a:lstStyle/>
          <a:p>
            <a:pPr marL="231775" indent="-231775">
              <a:buFont typeface="Arial" charset="0"/>
              <a:buChar char="•"/>
            </a:pPr>
            <a:r>
              <a:rPr lang="en-US" b="1" dirty="0" smtClean="0">
                <a:latin typeface="Arial" charset="0"/>
                <a:cs typeface="Arial" charset="0"/>
              </a:rPr>
              <a:t>Thematic map</a:t>
            </a:r>
            <a:r>
              <a:rPr lang="en-US" dirty="0" smtClean="0">
                <a:latin typeface="Arial" charset="0"/>
                <a:cs typeface="Arial" charset="0"/>
              </a:rPr>
              <a:t> shows themes about geographic locations</a:t>
            </a:r>
          </a:p>
          <a:p>
            <a:pPr marL="231775" indent="-231775">
              <a:buFont typeface="Arial" charset="0"/>
              <a:buChar char="•"/>
            </a:pPr>
            <a:r>
              <a:rPr lang="en-US" b="1" dirty="0" err="1" smtClean="0">
                <a:latin typeface="Arial" charset="0"/>
                <a:cs typeface="Arial" charset="0"/>
              </a:rPr>
              <a:t>Choropleth</a:t>
            </a:r>
            <a:r>
              <a:rPr lang="en-US" b="1" dirty="0" smtClean="0">
                <a:latin typeface="Arial" charset="0"/>
                <a:cs typeface="Arial" charset="0"/>
              </a:rPr>
              <a:t> map</a:t>
            </a:r>
            <a:r>
              <a:rPr lang="en-US" dirty="0" smtClean="0">
                <a:latin typeface="Arial" charset="0"/>
                <a:cs typeface="Arial" charset="0"/>
              </a:rPr>
              <a:t> displays colors, shades, or patterns in accordance with category values of underlying data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spect="1" noChangeArrowheads="1"/>
          </p:cNvPicPr>
          <p:nvPr/>
        </p:nvPicPr>
        <p:blipFill>
          <a:blip r:embed="rId2" cstate="print"/>
          <a:srcRect/>
          <a:stretch>
            <a:fillRect/>
          </a:stretch>
        </p:blipFill>
        <p:spPr bwMode="auto">
          <a:xfrm>
            <a:off x="1981200" y="1549400"/>
            <a:ext cx="4648200" cy="3636963"/>
          </a:xfrm>
          <a:prstGeom prst="rect">
            <a:avLst/>
          </a:prstGeom>
          <a:noFill/>
          <a:ln w="9525">
            <a:noFill/>
            <a:miter lim="800000"/>
            <a:headEnd/>
            <a:tailEnd/>
          </a:ln>
        </p:spPr>
      </p:pic>
      <p:sp>
        <p:nvSpPr>
          <p:cNvPr id="59394" name="Title 1"/>
          <p:cNvSpPr>
            <a:spLocks noGrp="1"/>
          </p:cNvSpPr>
          <p:nvPr>
            <p:ph type="title"/>
          </p:nvPr>
        </p:nvSpPr>
        <p:spPr/>
        <p:txBody>
          <a:bodyPr/>
          <a:lstStyle/>
          <a:p>
            <a:r>
              <a:rPr lang="en-US" smtClean="0">
                <a:latin typeface="Arial" charset="0"/>
                <a:cs typeface="Arial" charset="0"/>
              </a:rPr>
              <a:t>Thematic, Choropleth Map Example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59396" name="TextBox 3"/>
          <p:cNvSpPr txBox="1">
            <a:spLocks noChangeArrowheads="1"/>
          </p:cNvSpPr>
          <p:nvPr/>
        </p:nvSpPr>
        <p:spPr bwMode="auto">
          <a:xfrm>
            <a:off x="1095375" y="5105400"/>
            <a:ext cx="7134225" cy="523875"/>
          </a:xfrm>
          <a:prstGeom prst="rect">
            <a:avLst/>
          </a:prstGeom>
          <a:noFill/>
          <a:ln w="9525">
            <a:noFill/>
            <a:miter lim="800000"/>
            <a:headEnd/>
            <a:tailEnd/>
          </a:ln>
        </p:spPr>
        <p:txBody>
          <a:bodyPr>
            <a:spAutoFit/>
          </a:bodyPr>
          <a:lstStyle/>
          <a:p>
            <a:r>
              <a:rPr lang="en-US" sz="2800"/>
              <a:t>Convey homogeneity that seldom exists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822325" y="365125"/>
            <a:ext cx="7521575" cy="1006475"/>
          </a:xfrm>
        </p:spPr>
        <p:txBody>
          <a:bodyPr/>
          <a:lstStyle/>
          <a:p>
            <a:r>
              <a:rPr lang="en-US" smtClean="0">
                <a:latin typeface="Arial" charset="0"/>
                <a:cs typeface="Arial" charset="0"/>
              </a:rPr>
              <a:t>What Is the Information in This Map?</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60419" name="Picture 2"/>
          <p:cNvPicPr>
            <a:picLocks noChangeAspect="1" noChangeArrowheads="1"/>
          </p:cNvPicPr>
          <p:nvPr/>
        </p:nvPicPr>
        <p:blipFill>
          <a:blip r:embed="rId3" cstate="print"/>
          <a:srcRect/>
          <a:stretch>
            <a:fillRect/>
          </a:stretch>
        </p:blipFill>
        <p:spPr bwMode="auto">
          <a:xfrm>
            <a:off x="914400" y="1524000"/>
            <a:ext cx="7431088" cy="4056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itle 2"/>
          <p:cNvSpPr>
            <a:spLocks noGrp="1"/>
          </p:cNvSpPr>
          <p:nvPr>
            <p:ph type="title"/>
          </p:nvPr>
        </p:nvSpPr>
        <p:spPr/>
        <p:txBody>
          <a:bodyPr/>
          <a:lstStyle/>
          <a:p>
            <a:pPr>
              <a:defRPr/>
            </a:pPr>
            <a:r>
              <a:rPr lang="en-US" dirty="0" smtClean="0">
                <a:solidFill>
                  <a:schemeClr val="accent3">
                    <a:lumMod val="10000"/>
                  </a:schemeClr>
                </a:solidFill>
                <a:cs typeface="Arial" charset="0"/>
              </a:rPr>
              <a:t>Modifiable Areal Unit Problem (MAUP): </a:t>
            </a:r>
            <a:r>
              <a:rPr lang="en-US" dirty="0"/>
              <a:t>Average Housing Prices </a:t>
            </a:r>
            <a:r>
              <a:rPr lang="en-US" dirty="0" smtClean="0"/>
              <a:t>by City </a:t>
            </a:r>
            <a:r>
              <a:rPr lang="en-US" dirty="0"/>
              <a:t>Block</a:t>
            </a:r>
            <a:endParaRPr lang="en-US" dirty="0" smtClean="0">
              <a:solidFill>
                <a:schemeClr val="accent3">
                  <a:lumMod val="10000"/>
                </a:schemeClr>
              </a:solidFill>
              <a:cs typeface="Arial" charset="0"/>
            </a:endParaRPr>
          </a:p>
        </p:txBody>
      </p:sp>
      <p:sp>
        <p:nvSpPr>
          <p:cNvPr id="61446"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solidFill>
                  <a:srgbClr val="00040C"/>
                </a:solidFill>
              </a:rPr>
              <a:t>Copyright © 2014 Pearson Education, Inc. Publishing as Prentice Hall</a:t>
            </a:r>
          </a:p>
        </p:txBody>
      </p:sp>
      <p:sp>
        <p:nvSpPr>
          <p:cNvPr id="62467" name="Content Placeholder 1"/>
          <p:cNvSpPr>
            <a:spLocks noGrp="1"/>
          </p:cNvSpPr>
          <p:nvPr>
            <p:ph idx="4294967295"/>
          </p:nvPr>
        </p:nvSpPr>
        <p:spPr>
          <a:xfrm>
            <a:off x="509588" y="2438400"/>
            <a:ext cx="2157412" cy="1905000"/>
          </a:xfrm>
          <a:solidFill>
            <a:schemeClr val="accent2"/>
          </a:solidFill>
          <a:ln>
            <a:solidFill>
              <a:schemeClr val="accent1"/>
            </a:solidFill>
          </a:ln>
        </p:spPr>
        <p:txBody>
          <a:bodyPr/>
          <a:lstStyle/>
          <a:p>
            <a:pPr marL="0" indent="0" algn="ctr"/>
            <a:r>
              <a:rPr lang="en-US" smtClean="0">
                <a:latin typeface="Arial" charset="0"/>
                <a:cs typeface="Arial" charset="0"/>
              </a:rPr>
              <a:t>Results depend on definition of regions</a:t>
            </a:r>
          </a:p>
        </p:txBody>
      </p:sp>
      <p:pic>
        <p:nvPicPr>
          <p:cNvPr id="62468" name="Picture 2"/>
          <p:cNvPicPr>
            <a:picLocks noChangeAspect="1" noChangeArrowheads="1"/>
          </p:cNvPicPr>
          <p:nvPr/>
        </p:nvPicPr>
        <p:blipFill>
          <a:blip r:embed="rId3" cstate="print"/>
          <a:srcRect/>
          <a:stretch>
            <a:fillRect/>
          </a:stretch>
        </p:blipFill>
        <p:spPr bwMode="auto">
          <a:xfrm>
            <a:off x="2743200" y="1562100"/>
            <a:ext cx="5334000" cy="393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3"/>
          <p:cNvPicPr>
            <a:picLocks noChangeAspect="1" noChangeArrowheads="1"/>
          </p:cNvPicPr>
          <p:nvPr/>
        </p:nvPicPr>
        <p:blipFill>
          <a:blip r:embed="rId3" cstate="print"/>
          <a:srcRect/>
          <a:stretch>
            <a:fillRect/>
          </a:stretch>
        </p:blipFill>
        <p:spPr bwMode="auto">
          <a:xfrm>
            <a:off x="4892675" y="1624013"/>
            <a:ext cx="3524250" cy="3016250"/>
          </a:xfrm>
          <a:prstGeom prst="rect">
            <a:avLst/>
          </a:prstGeom>
          <a:noFill/>
          <a:ln w="9525">
            <a:noFill/>
            <a:miter lim="800000"/>
            <a:headEnd/>
            <a:tailEnd/>
          </a:ln>
        </p:spPr>
      </p:pic>
      <p:pic>
        <p:nvPicPr>
          <p:cNvPr id="64514" name="Picture 2"/>
          <p:cNvPicPr>
            <a:picLocks noChangeAspect="1" noChangeArrowheads="1"/>
          </p:cNvPicPr>
          <p:nvPr/>
        </p:nvPicPr>
        <p:blipFill>
          <a:blip r:embed="rId4" cstate="print"/>
          <a:srcRect/>
          <a:stretch>
            <a:fillRect/>
          </a:stretch>
        </p:blipFill>
        <p:spPr bwMode="auto">
          <a:xfrm>
            <a:off x="762000" y="1600200"/>
            <a:ext cx="4068763" cy="3065463"/>
          </a:xfrm>
          <a:prstGeom prst="rect">
            <a:avLst/>
          </a:prstGeom>
          <a:noFill/>
          <a:ln w="9525">
            <a:noFill/>
            <a:miter lim="800000"/>
            <a:headEnd/>
            <a:tailEnd/>
          </a:ln>
        </p:spPr>
      </p:pic>
      <p:sp>
        <p:nvSpPr>
          <p:cNvPr id="64515" name="Title 2"/>
          <p:cNvSpPr>
            <a:spLocks noGrp="1"/>
          </p:cNvSpPr>
          <p:nvPr>
            <p:ph type="title"/>
          </p:nvPr>
        </p:nvSpPr>
        <p:spPr/>
        <p:txBody>
          <a:bodyPr/>
          <a:lstStyle/>
          <a:p>
            <a:r>
              <a:rPr lang="en-US" smtClean="0">
                <a:latin typeface="Arial" charset="0"/>
                <a:cs typeface="Arial" charset="0"/>
              </a:rPr>
              <a:t>Only Difference Between the Figures Below Is MAUP Gerrymandering</a:t>
            </a:r>
          </a:p>
        </p:txBody>
      </p:sp>
      <p:sp>
        <p:nvSpPr>
          <p:cNvPr id="62468"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solidFill>
                  <a:srgbClr val="00040C"/>
                </a:solidFill>
              </a:rPr>
              <a:t>Copyright © 2014 Pearson Education, Inc. Publishing as Prentice Hall</a:t>
            </a:r>
          </a:p>
        </p:txBody>
      </p:sp>
      <p:sp>
        <p:nvSpPr>
          <p:cNvPr id="64517" name="TextBox 1"/>
          <p:cNvSpPr txBox="1">
            <a:spLocks noChangeArrowheads="1"/>
          </p:cNvSpPr>
          <p:nvPr/>
        </p:nvSpPr>
        <p:spPr bwMode="auto">
          <a:xfrm>
            <a:off x="990600" y="4764088"/>
            <a:ext cx="7010400" cy="830262"/>
          </a:xfrm>
          <a:prstGeom prst="rect">
            <a:avLst/>
          </a:prstGeom>
          <a:solidFill>
            <a:schemeClr val="bg1"/>
          </a:solidFill>
          <a:ln w="9525">
            <a:solidFill>
              <a:schemeClr val="tx1"/>
            </a:solidFill>
            <a:miter lim="800000"/>
            <a:headEnd/>
            <a:tailEnd/>
          </a:ln>
        </p:spPr>
        <p:txBody>
          <a:bodyPr>
            <a:spAutoFit/>
          </a:bodyPr>
          <a:lstStyle/>
          <a:p>
            <a:r>
              <a:rPr lang="en-US" sz="2400" b="1"/>
              <a:t>Understand map distortion, false homogeneity, emotional colors, and MAUP.</a:t>
            </a:r>
          </a:p>
        </p:txBody>
      </p:sp>
      <p:sp>
        <p:nvSpPr>
          <p:cNvPr id="3" name="TextBox 2"/>
          <p:cNvSpPr txBox="1"/>
          <p:nvPr/>
        </p:nvSpPr>
        <p:spPr>
          <a:xfrm>
            <a:off x="762000" y="1676400"/>
            <a:ext cx="2590800" cy="369888"/>
          </a:xfrm>
          <a:prstGeom prst="rect">
            <a:avLst/>
          </a:prstGeom>
          <a:noFill/>
        </p:spPr>
        <p:txBody>
          <a:bodyPr>
            <a:spAutoFit/>
          </a:bodyPr>
          <a:lstStyle/>
          <a:p>
            <a:pPr fontAlgn="auto">
              <a:spcBef>
                <a:spcPts val="0"/>
              </a:spcBef>
              <a:spcAft>
                <a:spcPts val="0"/>
              </a:spcAft>
              <a:defRPr/>
            </a:pPr>
            <a:r>
              <a:rPr lang="en-US" dirty="0">
                <a:latin typeface="+mj-lt"/>
                <a:cs typeface="+mn-cs"/>
              </a:rPr>
              <a:t>First Grouping of Data</a:t>
            </a:r>
          </a:p>
        </p:txBody>
      </p:sp>
      <p:sp>
        <p:nvSpPr>
          <p:cNvPr id="11" name="TextBox 10"/>
          <p:cNvSpPr txBox="1"/>
          <p:nvPr/>
        </p:nvSpPr>
        <p:spPr>
          <a:xfrm>
            <a:off x="5638800" y="1752600"/>
            <a:ext cx="2778125" cy="369888"/>
          </a:xfrm>
          <a:prstGeom prst="rect">
            <a:avLst/>
          </a:prstGeom>
          <a:noFill/>
        </p:spPr>
        <p:txBody>
          <a:bodyPr>
            <a:spAutoFit/>
          </a:bodyPr>
          <a:lstStyle/>
          <a:p>
            <a:pPr algn="ctr" fontAlgn="auto">
              <a:spcBef>
                <a:spcPts val="0"/>
              </a:spcBef>
              <a:spcAft>
                <a:spcPts val="0"/>
              </a:spcAft>
              <a:defRPr/>
            </a:pPr>
            <a:r>
              <a:rPr lang="en-US" dirty="0">
                <a:latin typeface="+mj-lt"/>
                <a:cs typeface="+mn-cs"/>
              </a:rPr>
              <a:t>Second Grouping of Data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822325" y="365125"/>
            <a:ext cx="7521575" cy="1006475"/>
          </a:xfrm>
        </p:spPr>
        <p:txBody>
          <a:bodyPr/>
          <a:lstStyle/>
          <a:p>
            <a:r>
              <a:rPr lang="en-US" smtClean="0">
                <a:latin typeface="Arial" charset="0"/>
                <a:cs typeface="Arial" charset="0"/>
              </a:rPr>
              <a:t>Active Review</a:t>
            </a:r>
          </a:p>
        </p:txBody>
      </p:sp>
      <p:sp>
        <p:nvSpPr>
          <p:cNvPr id="66562" name="Content Placeholder 2"/>
          <p:cNvSpPr>
            <a:spLocks noGrp="1"/>
          </p:cNvSpPr>
          <p:nvPr>
            <p:ph idx="1"/>
          </p:nvPr>
        </p:nvSpPr>
        <p:spPr>
          <a:xfrm>
            <a:off x="838200" y="1828800"/>
            <a:ext cx="7521575" cy="3200400"/>
          </a:xfrm>
        </p:spPr>
        <p:txBody>
          <a:bodyPr/>
          <a:lstStyle/>
          <a:p>
            <a:pPr marL="682625" indent="-682625"/>
            <a:r>
              <a:rPr lang="en-US" smtClean="0">
                <a:latin typeface="Arial" charset="0"/>
                <a:cs typeface="Arial" charset="0"/>
              </a:rPr>
              <a:t>Q1: What are the components of a geographic information system?</a:t>
            </a:r>
          </a:p>
          <a:p>
            <a:pPr marL="682625" indent="-682625"/>
            <a:r>
              <a:rPr lang="en-US" smtClean="0">
                <a:latin typeface="Arial" charset="0"/>
                <a:cs typeface="Arial" charset="0"/>
              </a:rPr>
              <a:t>Q2: How are GIS maps constructed?</a:t>
            </a:r>
          </a:p>
          <a:p>
            <a:pPr marL="682625" indent="-682625"/>
            <a:r>
              <a:rPr lang="en-US" smtClean="0">
                <a:latin typeface="Arial" charset="0"/>
                <a:cs typeface="Arial" charset="0"/>
              </a:rPr>
              <a:t>Q3: How do organizations use GIS?</a:t>
            </a:r>
          </a:p>
          <a:p>
            <a:pPr marL="682625" indent="-682625"/>
            <a:r>
              <a:rPr lang="en-US" smtClean="0">
                <a:latin typeface="Arial" charset="0"/>
                <a:cs typeface="Arial" charset="0"/>
              </a:rPr>
              <a:t>Q4: How do maps deceive?</a:t>
            </a:r>
          </a:p>
        </p:txBody>
      </p:sp>
      <p:sp>
        <p:nvSpPr>
          <p:cNvPr id="4" name="Footer Placeholder 3"/>
          <p:cNvSpPr>
            <a:spLocks noGrp="1"/>
          </p:cNvSpPr>
          <p:nvPr>
            <p:ph type="ftr" sz="quarter" idx="10"/>
          </p:nvPr>
        </p:nvSpPr>
        <p:spPr/>
        <p:txBody>
          <a:bodyPr/>
          <a:lstStyle/>
          <a:p>
            <a:pPr>
              <a:defRPr/>
            </a:pPr>
            <a:r>
              <a:rPr lang="en-US"/>
              <a:t>Copyright © 2014 Pearson Education, Inc. Publishing as Prentice Hall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descr="disclaimer"/>
          <p:cNvPicPr>
            <a:picLocks noChangeAspect="1" noChangeArrowheads="1"/>
          </p:cNvPicPr>
          <p:nvPr/>
        </p:nvPicPr>
        <p:blipFill>
          <a:blip r:embed="rId2" cstate="print"/>
          <a:srcRect/>
          <a:stretch>
            <a:fillRect/>
          </a:stretch>
        </p:blipFill>
        <p:spPr bwMode="auto">
          <a:xfrm>
            <a:off x="762000" y="1447800"/>
            <a:ext cx="7467600" cy="22653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822325" y="365125"/>
            <a:ext cx="7521575" cy="1006475"/>
          </a:xfrm>
        </p:spPr>
        <p:txBody>
          <a:bodyPr/>
          <a:lstStyle/>
          <a:p>
            <a:r>
              <a:rPr lang="en-US" smtClean="0">
                <a:latin typeface="Arial" charset="0"/>
                <a:cs typeface="Arial" charset="0"/>
              </a:rPr>
              <a:t>Data in Meaningful Context</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11267" name="Picture 2"/>
          <p:cNvPicPr>
            <a:picLocks noChangeAspect="1" noChangeArrowheads="1"/>
          </p:cNvPicPr>
          <p:nvPr/>
        </p:nvPicPr>
        <p:blipFill>
          <a:blip r:embed="rId3" cstate="print"/>
          <a:srcRect/>
          <a:stretch>
            <a:fillRect/>
          </a:stretch>
        </p:blipFill>
        <p:spPr bwMode="auto">
          <a:xfrm>
            <a:off x="1066800" y="1538288"/>
            <a:ext cx="6858000" cy="4405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mtClean="0">
                <a:latin typeface="Arial" charset="0"/>
                <a:cs typeface="Arial" charset="0"/>
              </a:rPr>
              <a:t>History  of GIS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grpSp>
        <p:nvGrpSpPr>
          <p:cNvPr id="13315" name="Group 12"/>
          <p:cNvGrpSpPr>
            <a:grpSpLocks/>
          </p:cNvGrpSpPr>
          <p:nvPr/>
        </p:nvGrpSpPr>
        <p:grpSpPr bwMode="auto">
          <a:xfrm>
            <a:off x="838200" y="1603375"/>
            <a:ext cx="7467600" cy="3883025"/>
            <a:chOff x="533400" y="1603730"/>
            <a:chExt cx="8000999" cy="4518902"/>
          </a:xfrm>
        </p:grpSpPr>
        <p:sp>
          <p:nvSpPr>
            <p:cNvPr id="7" name="Freeform 6"/>
            <p:cNvSpPr/>
            <p:nvPr/>
          </p:nvSpPr>
          <p:spPr>
            <a:xfrm>
              <a:off x="533400" y="1603730"/>
              <a:ext cx="869157" cy="1239650"/>
            </a:xfrm>
            <a:custGeom>
              <a:avLst/>
              <a:gdLst>
                <a:gd name="connsiteX0" fmla="*/ 0 w 1239777"/>
                <a:gd name="connsiteY0" fmla="*/ 0 h 867844"/>
                <a:gd name="connsiteX1" fmla="*/ 805855 w 1239777"/>
                <a:gd name="connsiteY1" fmla="*/ 0 h 867844"/>
                <a:gd name="connsiteX2" fmla="*/ 1239777 w 1239777"/>
                <a:gd name="connsiteY2" fmla="*/ 433922 h 867844"/>
                <a:gd name="connsiteX3" fmla="*/ 805855 w 1239777"/>
                <a:gd name="connsiteY3" fmla="*/ 867844 h 867844"/>
                <a:gd name="connsiteX4" fmla="*/ 0 w 1239777"/>
                <a:gd name="connsiteY4" fmla="*/ 867844 h 867844"/>
                <a:gd name="connsiteX5" fmla="*/ 433922 w 1239777"/>
                <a:gd name="connsiteY5" fmla="*/ 433922 h 867844"/>
                <a:gd name="connsiteX6" fmla="*/ 0 w 1239777"/>
                <a:gd name="connsiteY6" fmla="*/ 0 h 86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9777" h="867844">
                  <a:moveTo>
                    <a:pt x="1239776" y="0"/>
                  </a:moveTo>
                  <a:lnTo>
                    <a:pt x="1239776" y="564098"/>
                  </a:lnTo>
                  <a:lnTo>
                    <a:pt x="619889" y="867844"/>
                  </a:lnTo>
                  <a:lnTo>
                    <a:pt x="1" y="564098"/>
                  </a:lnTo>
                  <a:lnTo>
                    <a:pt x="1" y="0"/>
                  </a:lnTo>
                  <a:lnTo>
                    <a:pt x="619889" y="303746"/>
                  </a:lnTo>
                  <a:lnTo>
                    <a:pt x="1239776"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4606" tIns="448527" rIns="14605" bIns="448528" spcCol="1270" anchor="ctr"/>
            <a:lstStyle/>
            <a:p>
              <a:pPr algn="ctr" defTabSz="1022350" fontAlgn="auto">
                <a:lnSpc>
                  <a:spcPct val="90000"/>
                </a:lnSpc>
                <a:spcBef>
                  <a:spcPts val="0"/>
                </a:spcBef>
                <a:spcAft>
                  <a:spcPct val="35000"/>
                </a:spcAft>
                <a:defRPr/>
              </a:pPr>
              <a:r>
                <a:rPr lang="en-US" sz="2000" dirty="0">
                  <a:latin typeface="Arial" pitchFamily="34" charset="0"/>
                  <a:cs typeface="Arial" pitchFamily="34" charset="0"/>
                </a:rPr>
                <a:t>1990 </a:t>
              </a:r>
            </a:p>
          </p:txBody>
        </p:sp>
        <p:sp>
          <p:nvSpPr>
            <p:cNvPr id="8" name="Freeform 7"/>
            <p:cNvSpPr/>
            <p:nvPr/>
          </p:nvSpPr>
          <p:spPr>
            <a:xfrm>
              <a:off x="1402557" y="1603730"/>
              <a:ext cx="7131842" cy="805495"/>
            </a:xfrm>
            <a:custGeom>
              <a:avLst/>
              <a:gdLst>
                <a:gd name="connsiteX0" fmla="*/ 134312 w 805855"/>
                <a:gd name="connsiteY0" fmla="*/ 0 h 7133155"/>
                <a:gd name="connsiteX1" fmla="*/ 671543 w 805855"/>
                <a:gd name="connsiteY1" fmla="*/ 0 h 7133155"/>
                <a:gd name="connsiteX2" fmla="*/ 805855 w 805855"/>
                <a:gd name="connsiteY2" fmla="*/ 134312 h 7133155"/>
                <a:gd name="connsiteX3" fmla="*/ 805855 w 805855"/>
                <a:gd name="connsiteY3" fmla="*/ 7133155 h 7133155"/>
                <a:gd name="connsiteX4" fmla="*/ 805855 w 805855"/>
                <a:gd name="connsiteY4" fmla="*/ 7133155 h 7133155"/>
                <a:gd name="connsiteX5" fmla="*/ 0 w 805855"/>
                <a:gd name="connsiteY5" fmla="*/ 7133155 h 7133155"/>
                <a:gd name="connsiteX6" fmla="*/ 0 w 805855"/>
                <a:gd name="connsiteY6" fmla="*/ 7133155 h 7133155"/>
                <a:gd name="connsiteX7" fmla="*/ 0 w 805855"/>
                <a:gd name="connsiteY7" fmla="*/ 134312 h 7133155"/>
                <a:gd name="connsiteX8" fmla="*/ 134312 w 805855"/>
                <a:gd name="connsiteY8" fmla="*/ 0 h 713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855" h="7133155">
                  <a:moveTo>
                    <a:pt x="805855" y="1188887"/>
                  </a:moveTo>
                  <a:lnTo>
                    <a:pt x="805855" y="5944268"/>
                  </a:lnTo>
                  <a:cubicBezTo>
                    <a:pt x="805855" y="6600865"/>
                    <a:pt x="799061" y="7133151"/>
                    <a:pt x="790681" y="7133151"/>
                  </a:cubicBezTo>
                  <a:lnTo>
                    <a:pt x="0" y="7133151"/>
                  </a:lnTo>
                  <a:lnTo>
                    <a:pt x="0" y="7133151"/>
                  </a:lnTo>
                  <a:lnTo>
                    <a:pt x="0" y="4"/>
                  </a:lnTo>
                  <a:lnTo>
                    <a:pt x="0" y="4"/>
                  </a:lnTo>
                  <a:lnTo>
                    <a:pt x="790681" y="4"/>
                  </a:lnTo>
                  <a:cubicBezTo>
                    <a:pt x="799061" y="4"/>
                    <a:pt x="805855" y="532290"/>
                    <a:pt x="805855" y="1188887"/>
                  </a:cubicBezTo>
                  <a:close/>
                </a:path>
              </a:pathLst>
            </a:custGeom>
            <a:solidFill>
              <a:schemeClr val="bg1">
                <a:lumMod val="95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20905" tIns="50134" rIns="50133" bIns="50136" spcCol="1270" anchor="ctr"/>
            <a:lstStyle/>
            <a:p>
              <a:pPr marL="171450" lvl="1" indent="-171450" defTabSz="755650" fontAlgn="auto">
                <a:lnSpc>
                  <a:spcPct val="90000"/>
                </a:lnSpc>
                <a:spcBef>
                  <a:spcPts val="0"/>
                </a:spcBef>
                <a:spcAft>
                  <a:spcPct val="15000"/>
                </a:spcAft>
                <a:buFontTx/>
                <a:buChar char="••"/>
                <a:defRPr/>
              </a:pPr>
              <a:r>
                <a:rPr lang="en-US" sz="2200" dirty="0">
                  <a:solidFill>
                    <a:schemeClr val="tx1"/>
                  </a:solidFill>
                  <a:latin typeface="Arial" pitchFamily="34" charset="0"/>
                  <a:cs typeface="Arial" pitchFamily="34" charset="0"/>
                </a:rPr>
                <a:t>Most GIS were stand-alone desktop applications</a:t>
              </a:r>
            </a:p>
          </p:txBody>
        </p:sp>
        <p:sp>
          <p:nvSpPr>
            <p:cNvPr id="9" name="Freeform 8"/>
            <p:cNvSpPr/>
            <p:nvPr/>
          </p:nvSpPr>
          <p:spPr>
            <a:xfrm>
              <a:off x="533400" y="2697430"/>
              <a:ext cx="869157" cy="1239650"/>
            </a:xfrm>
            <a:custGeom>
              <a:avLst/>
              <a:gdLst>
                <a:gd name="connsiteX0" fmla="*/ 0 w 1239777"/>
                <a:gd name="connsiteY0" fmla="*/ 0 h 867844"/>
                <a:gd name="connsiteX1" fmla="*/ 805855 w 1239777"/>
                <a:gd name="connsiteY1" fmla="*/ 0 h 867844"/>
                <a:gd name="connsiteX2" fmla="*/ 1239777 w 1239777"/>
                <a:gd name="connsiteY2" fmla="*/ 433922 h 867844"/>
                <a:gd name="connsiteX3" fmla="*/ 805855 w 1239777"/>
                <a:gd name="connsiteY3" fmla="*/ 867844 h 867844"/>
                <a:gd name="connsiteX4" fmla="*/ 0 w 1239777"/>
                <a:gd name="connsiteY4" fmla="*/ 867844 h 867844"/>
                <a:gd name="connsiteX5" fmla="*/ 433922 w 1239777"/>
                <a:gd name="connsiteY5" fmla="*/ 433922 h 867844"/>
                <a:gd name="connsiteX6" fmla="*/ 0 w 1239777"/>
                <a:gd name="connsiteY6" fmla="*/ 0 h 86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9777" h="867844">
                  <a:moveTo>
                    <a:pt x="1239776" y="0"/>
                  </a:moveTo>
                  <a:lnTo>
                    <a:pt x="1239776" y="564098"/>
                  </a:lnTo>
                  <a:lnTo>
                    <a:pt x="619889" y="867844"/>
                  </a:lnTo>
                  <a:lnTo>
                    <a:pt x="1" y="564098"/>
                  </a:lnTo>
                  <a:lnTo>
                    <a:pt x="1" y="0"/>
                  </a:lnTo>
                  <a:lnTo>
                    <a:pt x="619889" y="303746"/>
                  </a:lnTo>
                  <a:lnTo>
                    <a:pt x="1239776"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4606" tIns="448527" rIns="14605" bIns="448528" spcCol="1270" anchor="ctr"/>
            <a:lstStyle/>
            <a:p>
              <a:pPr algn="ctr" defTabSz="1022350" fontAlgn="auto">
                <a:lnSpc>
                  <a:spcPct val="90000"/>
                </a:lnSpc>
                <a:spcBef>
                  <a:spcPts val="0"/>
                </a:spcBef>
                <a:spcAft>
                  <a:spcPct val="35000"/>
                </a:spcAft>
                <a:defRPr/>
              </a:pPr>
              <a:r>
                <a:rPr lang="en-US" sz="2000" dirty="0">
                  <a:latin typeface="Arial" pitchFamily="34" charset="0"/>
                  <a:cs typeface="Arial" pitchFamily="34" charset="0"/>
                </a:rPr>
                <a:t>1990s</a:t>
              </a:r>
            </a:p>
          </p:txBody>
        </p:sp>
        <p:sp>
          <p:nvSpPr>
            <p:cNvPr id="10" name="Freeform 9"/>
            <p:cNvSpPr/>
            <p:nvPr/>
          </p:nvSpPr>
          <p:spPr>
            <a:xfrm>
              <a:off x="1402557" y="2747312"/>
              <a:ext cx="7131842" cy="803647"/>
            </a:xfrm>
            <a:custGeom>
              <a:avLst/>
              <a:gdLst>
                <a:gd name="connsiteX0" fmla="*/ 134312 w 805855"/>
                <a:gd name="connsiteY0" fmla="*/ 0 h 7133155"/>
                <a:gd name="connsiteX1" fmla="*/ 671543 w 805855"/>
                <a:gd name="connsiteY1" fmla="*/ 0 h 7133155"/>
                <a:gd name="connsiteX2" fmla="*/ 805855 w 805855"/>
                <a:gd name="connsiteY2" fmla="*/ 134312 h 7133155"/>
                <a:gd name="connsiteX3" fmla="*/ 805855 w 805855"/>
                <a:gd name="connsiteY3" fmla="*/ 7133155 h 7133155"/>
                <a:gd name="connsiteX4" fmla="*/ 805855 w 805855"/>
                <a:gd name="connsiteY4" fmla="*/ 7133155 h 7133155"/>
                <a:gd name="connsiteX5" fmla="*/ 0 w 805855"/>
                <a:gd name="connsiteY5" fmla="*/ 7133155 h 7133155"/>
                <a:gd name="connsiteX6" fmla="*/ 0 w 805855"/>
                <a:gd name="connsiteY6" fmla="*/ 7133155 h 7133155"/>
                <a:gd name="connsiteX7" fmla="*/ 0 w 805855"/>
                <a:gd name="connsiteY7" fmla="*/ 134312 h 7133155"/>
                <a:gd name="connsiteX8" fmla="*/ 134312 w 805855"/>
                <a:gd name="connsiteY8" fmla="*/ 0 h 713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855" h="7133155">
                  <a:moveTo>
                    <a:pt x="805855" y="1188887"/>
                  </a:moveTo>
                  <a:lnTo>
                    <a:pt x="805855" y="5944268"/>
                  </a:lnTo>
                  <a:cubicBezTo>
                    <a:pt x="805855" y="6600865"/>
                    <a:pt x="799061" y="7133151"/>
                    <a:pt x="790681" y="7133151"/>
                  </a:cubicBezTo>
                  <a:lnTo>
                    <a:pt x="0" y="7133151"/>
                  </a:lnTo>
                  <a:lnTo>
                    <a:pt x="0" y="7133151"/>
                  </a:lnTo>
                  <a:lnTo>
                    <a:pt x="0" y="4"/>
                  </a:lnTo>
                  <a:lnTo>
                    <a:pt x="0" y="4"/>
                  </a:lnTo>
                  <a:lnTo>
                    <a:pt x="790681" y="4"/>
                  </a:lnTo>
                  <a:cubicBezTo>
                    <a:pt x="799061" y="4"/>
                    <a:pt x="805855" y="532290"/>
                    <a:pt x="805855" y="1188887"/>
                  </a:cubicBezTo>
                  <a:close/>
                </a:path>
              </a:pathLst>
            </a:custGeom>
            <a:solidFill>
              <a:schemeClr val="bg1">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20905" tIns="50134" rIns="50133" bIns="50136" spcCol="1270" anchor="ctr"/>
            <a:lstStyle/>
            <a:p>
              <a:pPr marL="171450" lvl="1" indent="-171450" defTabSz="755650" fontAlgn="auto">
                <a:lnSpc>
                  <a:spcPct val="90000"/>
                </a:lnSpc>
                <a:spcBef>
                  <a:spcPts val="0"/>
                </a:spcBef>
                <a:spcAft>
                  <a:spcPct val="15000"/>
                </a:spcAft>
                <a:buFontTx/>
                <a:buChar char="••"/>
                <a:defRPr/>
              </a:pPr>
              <a:r>
                <a:rPr lang="en-US" sz="2000" dirty="0">
                  <a:solidFill>
                    <a:schemeClr val="tx1"/>
                  </a:solidFill>
                  <a:latin typeface="Arial" pitchFamily="34" charset="0"/>
                  <a:cs typeface="Arial" pitchFamily="34" charset="0"/>
                </a:rPr>
                <a:t>Some capability moved to thick-client, client-server </a:t>
              </a:r>
              <a:r>
                <a:rPr lang="en-US" sz="2200" dirty="0">
                  <a:solidFill>
                    <a:schemeClr val="tx1"/>
                  </a:solidFill>
                  <a:latin typeface="Arial" pitchFamily="34" charset="0"/>
                  <a:cs typeface="Arial" pitchFamily="34" charset="0"/>
                </a:rPr>
                <a:t>applications</a:t>
              </a:r>
            </a:p>
          </p:txBody>
        </p:sp>
        <p:sp>
          <p:nvSpPr>
            <p:cNvPr id="11" name="Freeform 10"/>
            <p:cNvSpPr/>
            <p:nvPr/>
          </p:nvSpPr>
          <p:spPr>
            <a:xfrm>
              <a:off x="533400" y="3789283"/>
              <a:ext cx="869157" cy="1239649"/>
            </a:xfrm>
            <a:custGeom>
              <a:avLst/>
              <a:gdLst>
                <a:gd name="connsiteX0" fmla="*/ 0 w 1239777"/>
                <a:gd name="connsiteY0" fmla="*/ 0 h 867844"/>
                <a:gd name="connsiteX1" fmla="*/ 805855 w 1239777"/>
                <a:gd name="connsiteY1" fmla="*/ 0 h 867844"/>
                <a:gd name="connsiteX2" fmla="*/ 1239777 w 1239777"/>
                <a:gd name="connsiteY2" fmla="*/ 433922 h 867844"/>
                <a:gd name="connsiteX3" fmla="*/ 805855 w 1239777"/>
                <a:gd name="connsiteY3" fmla="*/ 867844 h 867844"/>
                <a:gd name="connsiteX4" fmla="*/ 0 w 1239777"/>
                <a:gd name="connsiteY4" fmla="*/ 867844 h 867844"/>
                <a:gd name="connsiteX5" fmla="*/ 433922 w 1239777"/>
                <a:gd name="connsiteY5" fmla="*/ 433922 h 867844"/>
                <a:gd name="connsiteX6" fmla="*/ 0 w 1239777"/>
                <a:gd name="connsiteY6" fmla="*/ 0 h 86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9777" h="867844">
                  <a:moveTo>
                    <a:pt x="1239776" y="0"/>
                  </a:moveTo>
                  <a:lnTo>
                    <a:pt x="1239776" y="564098"/>
                  </a:lnTo>
                  <a:lnTo>
                    <a:pt x="619889" y="867844"/>
                  </a:lnTo>
                  <a:lnTo>
                    <a:pt x="1" y="564098"/>
                  </a:lnTo>
                  <a:lnTo>
                    <a:pt x="1" y="0"/>
                  </a:lnTo>
                  <a:lnTo>
                    <a:pt x="619889" y="303746"/>
                  </a:lnTo>
                  <a:lnTo>
                    <a:pt x="1239776"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4606" tIns="448527" rIns="14605" bIns="448528" spcCol="1270" anchor="ctr"/>
            <a:lstStyle/>
            <a:p>
              <a:pPr algn="ctr" defTabSz="1022350" fontAlgn="auto">
                <a:lnSpc>
                  <a:spcPct val="90000"/>
                </a:lnSpc>
                <a:spcBef>
                  <a:spcPts val="0"/>
                </a:spcBef>
                <a:spcAft>
                  <a:spcPct val="35000"/>
                </a:spcAft>
                <a:defRPr/>
              </a:pPr>
              <a:r>
                <a:rPr lang="en-US" sz="2000" dirty="0">
                  <a:latin typeface="Arial" pitchFamily="34" charset="0"/>
                  <a:cs typeface="Arial" pitchFamily="34" charset="0"/>
                </a:rPr>
                <a:t>2000</a:t>
              </a:r>
            </a:p>
          </p:txBody>
        </p:sp>
        <p:sp>
          <p:nvSpPr>
            <p:cNvPr id="12" name="Freeform 11"/>
            <p:cNvSpPr/>
            <p:nvPr/>
          </p:nvSpPr>
          <p:spPr>
            <a:xfrm>
              <a:off x="1402557" y="3816994"/>
              <a:ext cx="7131842" cy="809190"/>
            </a:xfrm>
            <a:custGeom>
              <a:avLst/>
              <a:gdLst>
                <a:gd name="connsiteX0" fmla="*/ 134312 w 805855"/>
                <a:gd name="connsiteY0" fmla="*/ 0 h 7133155"/>
                <a:gd name="connsiteX1" fmla="*/ 671543 w 805855"/>
                <a:gd name="connsiteY1" fmla="*/ 0 h 7133155"/>
                <a:gd name="connsiteX2" fmla="*/ 805855 w 805855"/>
                <a:gd name="connsiteY2" fmla="*/ 134312 h 7133155"/>
                <a:gd name="connsiteX3" fmla="*/ 805855 w 805855"/>
                <a:gd name="connsiteY3" fmla="*/ 7133155 h 7133155"/>
                <a:gd name="connsiteX4" fmla="*/ 805855 w 805855"/>
                <a:gd name="connsiteY4" fmla="*/ 7133155 h 7133155"/>
                <a:gd name="connsiteX5" fmla="*/ 0 w 805855"/>
                <a:gd name="connsiteY5" fmla="*/ 7133155 h 7133155"/>
                <a:gd name="connsiteX6" fmla="*/ 0 w 805855"/>
                <a:gd name="connsiteY6" fmla="*/ 7133155 h 7133155"/>
                <a:gd name="connsiteX7" fmla="*/ 0 w 805855"/>
                <a:gd name="connsiteY7" fmla="*/ 134312 h 7133155"/>
                <a:gd name="connsiteX8" fmla="*/ 134312 w 805855"/>
                <a:gd name="connsiteY8" fmla="*/ 0 h 713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855" h="7133155">
                  <a:moveTo>
                    <a:pt x="805855" y="1188887"/>
                  </a:moveTo>
                  <a:lnTo>
                    <a:pt x="805855" y="5944268"/>
                  </a:lnTo>
                  <a:cubicBezTo>
                    <a:pt x="805855" y="6600865"/>
                    <a:pt x="799061" y="7133151"/>
                    <a:pt x="790681" y="7133151"/>
                  </a:cubicBezTo>
                  <a:lnTo>
                    <a:pt x="0" y="7133151"/>
                  </a:lnTo>
                  <a:lnTo>
                    <a:pt x="0" y="7133151"/>
                  </a:lnTo>
                  <a:lnTo>
                    <a:pt x="0" y="4"/>
                  </a:lnTo>
                  <a:lnTo>
                    <a:pt x="0" y="4"/>
                  </a:lnTo>
                  <a:lnTo>
                    <a:pt x="790681" y="4"/>
                  </a:lnTo>
                  <a:cubicBezTo>
                    <a:pt x="799061" y="4"/>
                    <a:pt x="805855" y="532290"/>
                    <a:pt x="805855" y="1188887"/>
                  </a:cubicBezTo>
                  <a:close/>
                </a:path>
              </a:pathLst>
            </a:custGeom>
            <a:solidFill>
              <a:schemeClr val="bg1">
                <a:lumMod val="95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20905" tIns="50133" rIns="50133" bIns="50136" spcCol="1270" anchor="ctr"/>
            <a:lstStyle/>
            <a:p>
              <a:pPr marL="171450" lvl="1" indent="-171450" defTabSz="755650" fontAlgn="auto">
                <a:lnSpc>
                  <a:spcPct val="90000"/>
                </a:lnSpc>
                <a:spcBef>
                  <a:spcPts val="0"/>
                </a:spcBef>
                <a:spcAft>
                  <a:spcPct val="15000"/>
                </a:spcAft>
                <a:buFontTx/>
                <a:buChar char="••"/>
                <a:defRPr/>
              </a:pPr>
              <a:r>
                <a:rPr lang="en-US" sz="2000" dirty="0">
                  <a:latin typeface="Arial" pitchFamily="34" charset="0"/>
                  <a:cs typeface="Arial" pitchFamily="34" charset="0"/>
                </a:rPr>
                <a:t>Some GIS applications, Google Maps and Bing Maps, </a:t>
              </a:r>
              <a:r>
                <a:rPr lang="en-US" sz="2200" dirty="0">
                  <a:solidFill>
                    <a:schemeClr val="tx1"/>
                  </a:solidFill>
                  <a:latin typeface="Arial" pitchFamily="34" charset="0"/>
                  <a:cs typeface="Arial" pitchFamily="34" charset="0"/>
                </a:rPr>
                <a:t>moved</a:t>
              </a:r>
              <a:r>
                <a:rPr lang="en-US" sz="2000" dirty="0">
                  <a:latin typeface="Arial" pitchFamily="34" charset="0"/>
                  <a:cs typeface="Arial" pitchFamily="34" charset="0"/>
                </a:rPr>
                <a:t> to cloud-based, thin-client applications</a:t>
              </a:r>
            </a:p>
          </p:txBody>
        </p:sp>
        <p:sp>
          <p:nvSpPr>
            <p:cNvPr id="13" name="Freeform 12"/>
            <p:cNvSpPr/>
            <p:nvPr/>
          </p:nvSpPr>
          <p:spPr>
            <a:xfrm>
              <a:off x="533400" y="4882983"/>
              <a:ext cx="869157" cy="1239649"/>
            </a:xfrm>
            <a:custGeom>
              <a:avLst/>
              <a:gdLst>
                <a:gd name="connsiteX0" fmla="*/ 0 w 1239777"/>
                <a:gd name="connsiteY0" fmla="*/ 0 h 867844"/>
                <a:gd name="connsiteX1" fmla="*/ 805855 w 1239777"/>
                <a:gd name="connsiteY1" fmla="*/ 0 h 867844"/>
                <a:gd name="connsiteX2" fmla="*/ 1239777 w 1239777"/>
                <a:gd name="connsiteY2" fmla="*/ 433922 h 867844"/>
                <a:gd name="connsiteX3" fmla="*/ 805855 w 1239777"/>
                <a:gd name="connsiteY3" fmla="*/ 867844 h 867844"/>
                <a:gd name="connsiteX4" fmla="*/ 0 w 1239777"/>
                <a:gd name="connsiteY4" fmla="*/ 867844 h 867844"/>
                <a:gd name="connsiteX5" fmla="*/ 433922 w 1239777"/>
                <a:gd name="connsiteY5" fmla="*/ 433922 h 867844"/>
                <a:gd name="connsiteX6" fmla="*/ 0 w 1239777"/>
                <a:gd name="connsiteY6" fmla="*/ 0 h 86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9777" h="867844">
                  <a:moveTo>
                    <a:pt x="1239776" y="0"/>
                  </a:moveTo>
                  <a:lnTo>
                    <a:pt x="1239776" y="564098"/>
                  </a:lnTo>
                  <a:lnTo>
                    <a:pt x="619889" y="867844"/>
                  </a:lnTo>
                  <a:lnTo>
                    <a:pt x="1" y="564098"/>
                  </a:lnTo>
                  <a:lnTo>
                    <a:pt x="1" y="0"/>
                  </a:lnTo>
                  <a:lnTo>
                    <a:pt x="619889" y="303746"/>
                  </a:lnTo>
                  <a:lnTo>
                    <a:pt x="1239776"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4606" tIns="448527" rIns="14605" bIns="448528" spcCol="1270" anchor="ctr"/>
            <a:lstStyle/>
            <a:p>
              <a:pPr algn="ctr" defTabSz="1022350" fontAlgn="auto">
                <a:lnSpc>
                  <a:spcPct val="90000"/>
                </a:lnSpc>
                <a:spcBef>
                  <a:spcPts val="0"/>
                </a:spcBef>
                <a:spcAft>
                  <a:spcPct val="35000"/>
                </a:spcAft>
                <a:defRPr/>
              </a:pPr>
              <a:r>
                <a:rPr lang="en-US" sz="2000" dirty="0">
                  <a:latin typeface="Arial" pitchFamily="34" charset="0"/>
                  <a:cs typeface="Arial" pitchFamily="34" charset="0"/>
                </a:rPr>
                <a:t>Today</a:t>
              </a:r>
            </a:p>
          </p:txBody>
        </p:sp>
        <p:sp>
          <p:nvSpPr>
            <p:cNvPr id="14" name="Freeform 13"/>
            <p:cNvSpPr/>
            <p:nvPr/>
          </p:nvSpPr>
          <p:spPr>
            <a:xfrm>
              <a:off x="1402557" y="4971661"/>
              <a:ext cx="7131842" cy="809190"/>
            </a:xfrm>
            <a:custGeom>
              <a:avLst/>
              <a:gdLst>
                <a:gd name="connsiteX0" fmla="*/ 134312 w 805855"/>
                <a:gd name="connsiteY0" fmla="*/ 0 h 7133155"/>
                <a:gd name="connsiteX1" fmla="*/ 671543 w 805855"/>
                <a:gd name="connsiteY1" fmla="*/ 0 h 7133155"/>
                <a:gd name="connsiteX2" fmla="*/ 805855 w 805855"/>
                <a:gd name="connsiteY2" fmla="*/ 134312 h 7133155"/>
                <a:gd name="connsiteX3" fmla="*/ 805855 w 805855"/>
                <a:gd name="connsiteY3" fmla="*/ 7133155 h 7133155"/>
                <a:gd name="connsiteX4" fmla="*/ 805855 w 805855"/>
                <a:gd name="connsiteY4" fmla="*/ 7133155 h 7133155"/>
                <a:gd name="connsiteX5" fmla="*/ 0 w 805855"/>
                <a:gd name="connsiteY5" fmla="*/ 7133155 h 7133155"/>
                <a:gd name="connsiteX6" fmla="*/ 0 w 805855"/>
                <a:gd name="connsiteY6" fmla="*/ 7133155 h 7133155"/>
                <a:gd name="connsiteX7" fmla="*/ 0 w 805855"/>
                <a:gd name="connsiteY7" fmla="*/ 134312 h 7133155"/>
                <a:gd name="connsiteX8" fmla="*/ 134312 w 805855"/>
                <a:gd name="connsiteY8" fmla="*/ 0 h 713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5855" h="7133155">
                  <a:moveTo>
                    <a:pt x="805855" y="1188887"/>
                  </a:moveTo>
                  <a:lnTo>
                    <a:pt x="805855" y="5944268"/>
                  </a:lnTo>
                  <a:cubicBezTo>
                    <a:pt x="805855" y="6600865"/>
                    <a:pt x="799061" y="7133151"/>
                    <a:pt x="790681" y="7133151"/>
                  </a:cubicBezTo>
                  <a:lnTo>
                    <a:pt x="0" y="7133151"/>
                  </a:lnTo>
                  <a:lnTo>
                    <a:pt x="0" y="7133151"/>
                  </a:lnTo>
                  <a:lnTo>
                    <a:pt x="0" y="4"/>
                  </a:lnTo>
                  <a:lnTo>
                    <a:pt x="0" y="4"/>
                  </a:lnTo>
                  <a:lnTo>
                    <a:pt x="790681" y="4"/>
                  </a:lnTo>
                  <a:cubicBezTo>
                    <a:pt x="799061" y="4"/>
                    <a:pt x="805855" y="532290"/>
                    <a:pt x="805855" y="1188887"/>
                  </a:cubicBezTo>
                  <a:close/>
                </a:path>
              </a:pathLst>
            </a:custGeom>
            <a:solidFill>
              <a:schemeClr val="bg1">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20905" tIns="50134" rIns="50133" bIns="50135" spcCol="1270" anchor="ctr"/>
            <a:lstStyle/>
            <a:p>
              <a:pPr marL="171450" lvl="1" indent="-171450" defTabSz="755650" fontAlgn="auto">
                <a:lnSpc>
                  <a:spcPct val="90000"/>
                </a:lnSpc>
                <a:spcBef>
                  <a:spcPts val="0"/>
                </a:spcBef>
                <a:spcAft>
                  <a:spcPct val="15000"/>
                </a:spcAft>
                <a:buFontTx/>
                <a:buChar char="••"/>
                <a:defRPr/>
              </a:pPr>
              <a:r>
                <a:rPr lang="en-US" sz="2200" dirty="0">
                  <a:solidFill>
                    <a:schemeClr val="tx1"/>
                  </a:solidFill>
                  <a:latin typeface="Arial" pitchFamily="34" charset="0"/>
                  <a:cs typeface="Arial" pitchFamily="34" charset="0"/>
                </a:rPr>
                <a:t>GIS</a:t>
              </a:r>
              <a:r>
                <a:rPr lang="en-US" sz="2000" dirty="0">
                  <a:latin typeface="Arial" pitchFamily="34" charset="0"/>
                  <a:cs typeface="Arial" pitchFamily="34" charset="0"/>
                </a:rPr>
                <a:t> applications using HTML5 </a:t>
              </a:r>
            </a:p>
            <a:p>
              <a:pPr marL="171450" lvl="1" indent="-171450" defTabSz="755650" fontAlgn="auto">
                <a:lnSpc>
                  <a:spcPct val="90000"/>
                </a:lnSpc>
                <a:spcBef>
                  <a:spcPts val="0"/>
                </a:spcBef>
                <a:spcAft>
                  <a:spcPct val="15000"/>
                </a:spcAft>
                <a:buFontTx/>
                <a:buChar char="••"/>
                <a:defRPr/>
              </a:pPr>
              <a:r>
                <a:rPr lang="en-US" sz="2200" dirty="0">
                  <a:solidFill>
                    <a:schemeClr val="tx1"/>
                  </a:solidFill>
                  <a:latin typeface="Arial" pitchFamily="34" charset="0"/>
                  <a:cs typeface="Arial" pitchFamily="34" charset="0"/>
                </a:rPr>
                <a:t>GIS on all platforms accessing data in the cloud</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latin typeface="Arial" charset="0"/>
                <a:cs typeface="Arial" charset="0"/>
              </a:rPr>
              <a:t>Structure of GIS Application Components</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15363" name="Picture 2"/>
          <p:cNvPicPr>
            <a:picLocks noChangeAspect="1" noChangeArrowheads="1"/>
          </p:cNvPicPr>
          <p:nvPr/>
        </p:nvPicPr>
        <p:blipFill>
          <a:blip r:embed="rId3" cstate="print"/>
          <a:srcRect/>
          <a:stretch>
            <a:fillRect/>
          </a:stretch>
        </p:blipFill>
        <p:spPr bwMode="auto">
          <a:xfrm>
            <a:off x="990600" y="1676400"/>
            <a:ext cx="7086600" cy="389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title"/>
          </p:nvPr>
        </p:nvSpPr>
        <p:spPr>
          <a:xfrm>
            <a:off x="822325" y="365125"/>
            <a:ext cx="7521575" cy="1006475"/>
          </a:xfrm>
        </p:spPr>
        <p:txBody>
          <a:bodyPr/>
          <a:lstStyle/>
          <a:p>
            <a:r>
              <a:rPr lang="en-US" smtClean="0">
                <a:latin typeface="Arial" charset="0"/>
                <a:cs typeface="Arial" charset="0"/>
              </a:rPr>
              <a:t>GIS Hardware</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sp>
        <p:nvSpPr>
          <p:cNvPr id="6" name="Content Placeholder 5"/>
          <p:cNvSpPr>
            <a:spLocks noGrp="1"/>
          </p:cNvSpPr>
          <p:nvPr>
            <p:ph idx="1"/>
          </p:nvPr>
        </p:nvSpPr>
        <p:spPr>
          <a:xfrm>
            <a:off x="822325" y="1600200"/>
            <a:ext cx="7521575" cy="3505200"/>
          </a:xfrm>
        </p:spPr>
        <p:txBody>
          <a:bodyPr/>
          <a:lstStyle/>
          <a:p>
            <a:pPr marL="233363" indent="-233363">
              <a:buFont typeface="Arial" pitchFamily="34" charset="0"/>
              <a:buChar char="•"/>
              <a:defRPr/>
            </a:pPr>
            <a:r>
              <a:rPr lang="en-US" dirty="0"/>
              <a:t>C</a:t>
            </a:r>
            <a:r>
              <a:rPr lang="en-US" dirty="0" smtClean="0"/>
              <a:t>lient </a:t>
            </a:r>
            <a:r>
              <a:rPr lang="en-US" dirty="0"/>
              <a:t>and server </a:t>
            </a:r>
            <a:r>
              <a:rPr lang="en-US" dirty="0" smtClean="0"/>
              <a:t>computers, network equipment</a:t>
            </a:r>
          </a:p>
          <a:p>
            <a:pPr marL="233363" indent="-233363">
              <a:buFont typeface="Arial" pitchFamily="34" charset="0"/>
              <a:buChar char="•"/>
              <a:defRPr/>
            </a:pPr>
            <a:r>
              <a:rPr lang="en-US" dirty="0" smtClean="0"/>
              <a:t>Surveying </a:t>
            </a:r>
            <a:r>
              <a:rPr lang="en-US" dirty="0"/>
              <a:t>equipment, cameras, satellite devices, GPS devices, map scanners, and additional specialized input hardware.</a:t>
            </a:r>
          </a:p>
          <a:p>
            <a:pP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2"/>
          <p:cNvSpPr>
            <a:spLocks noGrp="1"/>
          </p:cNvSpPr>
          <p:nvPr>
            <p:ph type="title"/>
          </p:nvPr>
        </p:nvSpPr>
        <p:spPr>
          <a:xfrm>
            <a:off x="822325" y="365125"/>
            <a:ext cx="7521575" cy="1006475"/>
          </a:xfrm>
        </p:spPr>
        <p:txBody>
          <a:bodyPr/>
          <a:lstStyle/>
          <a:p>
            <a:r>
              <a:rPr lang="en-US" smtClean="0">
                <a:latin typeface="Arial" charset="0"/>
                <a:cs typeface="Arial" charset="0"/>
              </a:rPr>
              <a:t>GIS Applications</a:t>
            </a:r>
          </a:p>
        </p:txBody>
      </p:sp>
      <p:sp>
        <p:nvSpPr>
          <p:cNvPr id="36870" name="Footer Placeholder 4"/>
          <p:cNvSpPr>
            <a:spLocks noGrp="1"/>
          </p:cNvSpPr>
          <p:nvPr>
            <p:ph type="ftr" sz="quarter" idx="10"/>
          </p:nvPr>
        </p:nvSpPr>
        <p:spPr bwMode="auto">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dirty="0" smtClean="0">
                <a:solidFill>
                  <a:srgbClr val="00040C"/>
                </a:solidFill>
              </a:rPr>
              <a:t>Copyright © 2014 Pearson Education, Inc. Publishing as Prentice Hall</a:t>
            </a:r>
          </a:p>
        </p:txBody>
      </p:sp>
      <p:sp>
        <p:nvSpPr>
          <p:cNvPr id="18435" name="Content Placeholder 1"/>
          <p:cNvSpPr>
            <a:spLocks noGrp="1"/>
          </p:cNvSpPr>
          <p:nvPr>
            <p:ph idx="1"/>
          </p:nvPr>
        </p:nvSpPr>
        <p:spPr/>
        <p:txBody>
          <a:bodyPr/>
          <a:lstStyle/>
          <a:p>
            <a:pPr marL="233363" indent="-233363">
              <a:buFont typeface="Arial" charset="0"/>
              <a:buChar char="•"/>
            </a:pPr>
            <a:r>
              <a:rPr lang="en-US" smtClean="0">
                <a:latin typeface="Arial" charset="0"/>
                <a:cs typeface="Arial" charset="0"/>
                <a:hlinkClick r:id="rId2"/>
              </a:rPr>
              <a:t>ArcGIS</a:t>
            </a:r>
            <a:r>
              <a:rPr lang="en-US" smtClean="0">
                <a:latin typeface="Arial" charset="0"/>
                <a:cs typeface="Arial" charset="0"/>
              </a:rPr>
              <a:t>, </a:t>
            </a:r>
            <a:r>
              <a:rPr lang="en-US" smtClean="0">
                <a:latin typeface="Arial" charset="0"/>
                <a:cs typeface="Arial" charset="0"/>
                <a:hlinkClick r:id="rId3"/>
              </a:rPr>
              <a:t>Autodesk</a:t>
            </a:r>
            <a:r>
              <a:rPr lang="en-US" smtClean="0">
                <a:latin typeface="Arial" charset="0"/>
                <a:cs typeface="Arial" charset="0"/>
              </a:rPr>
              <a:t>, </a:t>
            </a:r>
            <a:r>
              <a:rPr lang="en-US" smtClean="0">
                <a:latin typeface="Arial" charset="0"/>
                <a:cs typeface="Arial" charset="0"/>
                <a:hlinkClick r:id="rId4"/>
              </a:rPr>
              <a:t>MapInfo</a:t>
            </a:r>
            <a:r>
              <a:rPr lang="en-US" smtClean="0">
                <a:latin typeface="Arial" charset="0"/>
                <a:cs typeface="Arial" charset="0"/>
              </a:rPr>
              <a:t>, </a:t>
            </a:r>
            <a:r>
              <a:rPr lang="en-US" smtClean="0">
                <a:latin typeface="Arial" charset="0"/>
                <a:cs typeface="Arial" charset="0"/>
                <a:hlinkClick r:id="rId5"/>
              </a:rPr>
              <a:t>Bentley GIS</a:t>
            </a:r>
            <a:r>
              <a:rPr lang="en-US" smtClean="0">
                <a:latin typeface="Arial" charset="0"/>
                <a:cs typeface="Arial" charset="0"/>
              </a:rPr>
              <a:t>.  Open-source GIS include </a:t>
            </a:r>
            <a:r>
              <a:rPr lang="en-US" smtClean="0">
                <a:latin typeface="Arial" charset="0"/>
                <a:cs typeface="Arial" charset="0"/>
                <a:hlinkClick r:id="rId6"/>
              </a:rPr>
              <a:t>GRASS</a:t>
            </a:r>
            <a:r>
              <a:rPr lang="en-US" smtClean="0">
                <a:latin typeface="Arial" charset="0"/>
                <a:cs typeface="Arial" charset="0"/>
              </a:rPr>
              <a:t> and </a:t>
            </a:r>
            <a:r>
              <a:rPr lang="en-US" smtClean="0">
                <a:latin typeface="Arial" charset="0"/>
                <a:cs typeface="Arial" charset="0"/>
                <a:hlinkClick r:id="rId7"/>
              </a:rPr>
              <a:t>uDig</a:t>
            </a:r>
            <a:r>
              <a:rPr lang="en-US" smtClean="0">
                <a:latin typeface="Arial" charset="0"/>
                <a:cs typeface="Arial" charset="0"/>
              </a:rPr>
              <a:t> and </a:t>
            </a:r>
            <a:r>
              <a:rPr lang="en-US" smtClean="0">
                <a:latin typeface="Arial" charset="0"/>
                <a:cs typeface="Arial" charset="0"/>
                <a:hlinkClick r:id="rId8"/>
              </a:rPr>
              <a:t>others</a:t>
            </a:r>
            <a:endParaRPr lang="en-US" smtClean="0">
              <a:latin typeface="Arial" charset="0"/>
              <a:cs typeface="Arial" charset="0"/>
            </a:endParaRPr>
          </a:p>
          <a:p>
            <a:pPr marL="233363" indent="-233363">
              <a:buFont typeface="Arial" charset="0"/>
              <a:buChar char="•"/>
            </a:pPr>
            <a:r>
              <a:rPr lang="en-US" smtClean="0">
                <a:latin typeface="Arial" charset="0"/>
                <a:cs typeface="Arial" charset="0"/>
              </a:rPr>
              <a:t>Get geospatial data from service like </a:t>
            </a:r>
            <a:r>
              <a:rPr lang="en-US" smtClean="0">
                <a:latin typeface="Arial" charset="0"/>
                <a:cs typeface="Arial" charset="0"/>
                <a:hlinkClick r:id="rId9"/>
              </a:rPr>
              <a:t>Google Earth</a:t>
            </a:r>
            <a:r>
              <a:rPr lang="en-US" smtClean="0">
                <a:latin typeface="Arial" charset="0"/>
                <a:cs typeface="Arial" charset="0"/>
              </a:rPr>
              <a:t> or </a:t>
            </a:r>
            <a:r>
              <a:rPr lang="en-US" smtClean="0">
                <a:latin typeface="Arial" charset="0"/>
                <a:cs typeface="Arial" charset="0"/>
                <a:hlinkClick r:id="rId10"/>
              </a:rPr>
              <a:t>Bing Maps</a:t>
            </a:r>
            <a:r>
              <a:rPr lang="en-US" smtClean="0">
                <a:latin typeface="Arial" charset="0"/>
                <a:cs typeface="Arial" charset="0"/>
              </a:rPr>
              <a:t>, add organizational-specific data from database, display in browsers.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822325" y="365125"/>
            <a:ext cx="7521575" cy="1006475"/>
          </a:xfrm>
        </p:spPr>
        <p:txBody>
          <a:bodyPr/>
          <a:lstStyle/>
          <a:p>
            <a:r>
              <a:rPr lang="en-US" smtClean="0">
                <a:latin typeface="Arial" charset="0"/>
                <a:cs typeface="Arial" charset="0"/>
              </a:rPr>
              <a:t>Blend of External Geospatial and Relational Database Data</a:t>
            </a:r>
          </a:p>
        </p:txBody>
      </p:sp>
      <p:sp>
        <p:nvSpPr>
          <p:cNvPr id="3" name="Footer Placeholder 2"/>
          <p:cNvSpPr>
            <a:spLocks noGrp="1"/>
          </p:cNvSpPr>
          <p:nvPr>
            <p:ph type="ftr" sz="quarter" idx="10"/>
          </p:nvPr>
        </p:nvSpPr>
        <p:spPr/>
        <p:txBody>
          <a:bodyPr/>
          <a:lstStyle/>
          <a:p>
            <a:pPr>
              <a:defRPr/>
            </a:pPr>
            <a:r>
              <a:rPr lang="en-US"/>
              <a:t>Copyright © 2014 Pearson Education, Inc. Publishing as Prentice Hall</a:t>
            </a:r>
          </a:p>
        </p:txBody>
      </p:sp>
      <p:pic>
        <p:nvPicPr>
          <p:cNvPr id="19459" name="Picture 2"/>
          <p:cNvPicPr>
            <a:picLocks noChangeAspect="1" noChangeArrowheads="1"/>
          </p:cNvPicPr>
          <p:nvPr/>
        </p:nvPicPr>
        <p:blipFill>
          <a:blip r:embed="rId3" cstate="print"/>
          <a:srcRect/>
          <a:stretch>
            <a:fillRect/>
          </a:stretch>
        </p:blipFill>
        <p:spPr bwMode="auto">
          <a:xfrm>
            <a:off x="1109663" y="1485900"/>
            <a:ext cx="6924675"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MIS4E">
  <a:themeElements>
    <a:clrScheme name="Custom 12">
      <a:dk1>
        <a:srgbClr val="00040C"/>
      </a:dk1>
      <a:lt1>
        <a:sysClr val="window" lastClr="FFFFFF"/>
      </a:lt1>
      <a:dk2>
        <a:srgbClr val="C8E8F4"/>
      </a:dk2>
      <a:lt2>
        <a:srgbClr val="F9EDA5"/>
      </a:lt2>
      <a:accent1>
        <a:srgbClr val="145064"/>
      </a:accent1>
      <a:accent2>
        <a:srgbClr val="F9EDA5"/>
      </a:accent2>
      <a:accent3>
        <a:srgbClr val="F5E169"/>
      </a:accent3>
      <a:accent4>
        <a:srgbClr val="F5E169"/>
      </a:accent4>
      <a:accent5>
        <a:srgbClr val="F2F2F2"/>
      </a:accent5>
      <a:accent6>
        <a:srgbClr val="BEE5F2"/>
      </a:accent6>
      <a:hlink>
        <a:srgbClr val="002D88"/>
      </a:hlink>
      <a:folHlink>
        <a:srgbClr val="071C2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EMIS4E</Template>
  <TotalTime>578</TotalTime>
  <Words>2183</Words>
  <Application>Microsoft Office PowerPoint</Application>
  <PresentationFormat>On-screen Show (4:3)</PresentationFormat>
  <Paragraphs>212</Paragraphs>
  <Slides>37</Slides>
  <Notes>24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EMIS4E</vt:lpstr>
      <vt:lpstr>Chapter Extension 14</vt:lpstr>
      <vt:lpstr>Study Questions</vt:lpstr>
      <vt:lpstr>Q1: What Are the Components of a Geographic Information System?</vt:lpstr>
      <vt:lpstr>Data in Meaningful Context</vt:lpstr>
      <vt:lpstr>History  of GIS</vt:lpstr>
      <vt:lpstr>Structure of GIS Application Components</vt:lpstr>
      <vt:lpstr>GIS Hardware</vt:lpstr>
      <vt:lpstr>GIS Applications</vt:lpstr>
      <vt:lpstr>Blend of External Geospatial and Relational Database Data</vt:lpstr>
      <vt:lpstr>Typical Procedures for GIS Use</vt:lpstr>
      <vt:lpstr>Common Types of Users</vt:lpstr>
      <vt:lpstr>Common Types of Users (cont'd)</vt:lpstr>
      <vt:lpstr>Q2: How Are GIS Maps Constructed?</vt:lpstr>
      <vt:lpstr>Raster Versus Vector Format</vt:lpstr>
      <vt:lpstr>Vector and Raster Image Examples</vt:lpstr>
      <vt:lpstr>Vector and Raster Maps</vt:lpstr>
      <vt:lpstr>Constructing a Map of Earth Requires Answers to Three Difficult Questions:</vt:lpstr>
      <vt:lpstr>Mapping the Earth</vt:lpstr>
      <vt:lpstr>Where Is It?</vt:lpstr>
      <vt:lpstr>Peters and Mercator  Map Projections</vt:lpstr>
      <vt:lpstr>Q3: How Do Organizations Use GIS?</vt:lpstr>
      <vt:lpstr>Harley-Davidson Adds GIS Data on Top of Bing-provided Maps.</vt:lpstr>
      <vt:lpstr>User-Generated Content via GIS</vt:lpstr>
      <vt:lpstr>User Contributed Data</vt:lpstr>
      <vt:lpstr>Bing-based Application Developed by the City Of Miami</vt:lpstr>
      <vt:lpstr>Using GIS for Asset Tracking</vt:lpstr>
      <vt:lpstr>  GIS for Business Intelligence </vt:lpstr>
      <vt:lpstr>GIS for Business Intelligence (cont’d)</vt:lpstr>
      <vt:lpstr>GIS for Business Intelligence (cont’d)</vt:lpstr>
      <vt:lpstr>Q4: How Do Maps Deceive?</vt:lpstr>
      <vt:lpstr>Thematic, Choropleth Maps</vt:lpstr>
      <vt:lpstr>Thematic, Choropleth Map Example</vt:lpstr>
      <vt:lpstr>What Is the Information in This Map?</vt:lpstr>
      <vt:lpstr>Modifiable Areal Unit Problem (MAUP): Average Housing Prices by City Block</vt:lpstr>
      <vt:lpstr>Only Difference Between the Figures Below Is MAUP Gerrymandering</vt:lpstr>
      <vt:lpstr>Active Review</vt:lpstr>
      <vt:lpstr>PowerPoint Presentation</vt:lpstr>
    </vt:vector>
  </TitlesOfParts>
  <Company>Eastern Kentucky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Extension 14</dc:title>
  <dc:creator>Loy, Steve</dc:creator>
  <cp:lastModifiedBy>Loy, Steve</cp:lastModifiedBy>
  <cp:revision>60</cp:revision>
  <dcterms:created xsi:type="dcterms:W3CDTF">2012-10-04T21:47:44Z</dcterms:created>
  <dcterms:modified xsi:type="dcterms:W3CDTF">2012-12-20T18:56:40Z</dcterms:modified>
</cp:coreProperties>
</file>