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58" r:id="rId22"/>
    <p:sldId id="2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81455" autoAdjust="0"/>
  </p:normalViewPr>
  <p:slideViewPr>
    <p:cSldViewPr>
      <p:cViewPr varScale="1">
        <p:scale>
          <a:sx n="85" d="100"/>
          <a:sy n="85" d="100"/>
        </p:scale>
        <p:origin x="-117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FBB9951-4BB1-45D3-A241-E14C9CF93204}" type="datetimeFigureOut">
              <a:rPr lang="en-US"/>
              <a:pPr>
                <a:defRPr/>
              </a:pPr>
              <a:t>12/18/2012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B718AAC-E9D5-494E-8DE5-16DF97FCF13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A reporting system is an information system that enables people to create information by processing data from disparate sources and delivering that information to proper users on a timely basis.</a:t>
            </a:r>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AA790-B7FB-4D71-BAC4-50CE682C578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Digital dashboard is a customized electronic display for a particular user. Vendors like Yahoo! and MSN provide common examples. </a:t>
            </a:r>
          </a:p>
          <a:p>
            <a:pPr marL="171450" indent="-171450">
              <a:spcBef>
                <a:spcPct val="0"/>
              </a:spcBef>
              <a:buFontTx/>
              <a:buChar char="•"/>
            </a:pPr>
            <a:r>
              <a:rPr lang="en-US" smtClean="0"/>
              <a:t>Users can define content they want—say, a local weather forecast, a list of stock prices, or a list of news sources—and the vendor constructs customized display for each user.</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2C8FBC-6852-451A-8FB6-AE87DB9D4192}"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363406-3D8E-4F37-833C-B1D7C33B80B3}" type="slidenum">
              <a:rPr lang="en-US">
                <a:cs typeface="Arial" charset="0"/>
              </a:rPr>
              <a:pPr fontAlgn="base">
                <a:spcBef>
                  <a:spcPct val="0"/>
                </a:spcBef>
                <a:spcAft>
                  <a:spcPct val="0"/>
                </a:spcAft>
              </a:pPr>
              <a:t>13</a:t>
            </a:fld>
            <a:endParaRPr lang="en-US">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b="1" smtClean="0"/>
              <a:t>Report authoring </a:t>
            </a:r>
            <a:r>
              <a:rPr lang="en-US" smtClean="0"/>
              <a:t>involves connecting to data sources, creating the report structure, and formatting the report.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One common way to create reports is to use a developer tool such as Microsoft’s Visual Studio, which can connect to many different data sources. </a:t>
            </a:r>
          </a:p>
          <a:p>
            <a:pPr marL="171450" indent="-171450">
              <a:spcBef>
                <a:spcPct val="0"/>
              </a:spcBef>
              <a:buFontTx/>
              <a:buChar char="•"/>
            </a:pPr>
            <a:r>
              <a:rPr lang="en-US" smtClean="0"/>
              <a:t>Here Visual Studio connected to a database that contains source data and an SQL statement, shown in the lower-center portion of this display, to generate this report. Visual Studio can be used to format the report as well.</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DECC0-DB52-41F4-A03E-82D2582F6F2F}"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b="1" smtClean="0"/>
              <a:t>Measure</a:t>
            </a:r>
            <a:r>
              <a:rPr lang="en-US" smtClean="0"/>
              <a:t> is the data item of interest. Total sales, average sales, and average cost are examples of measures.</a:t>
            </a:r>
          </a:p>
          <a:p>
            <a:pPr marL="171450" indent="-171450">
              <a:spcBef>
                <a:spcPct val="0"/>
              </a:spcBef>
              <a:buFontTx/>
              <a:buChar char="•"/>
            </a:pPr>
            <a:r>
              <a:rPr lang="en-US" b="1" smtClean="0"/>
              <a:t>Dimension </a:t>
            </a:r>
            <a:r>
              <a:rPr lang="en-US" smtClean="0"/>
              <a:t>is a characteristic of a measure. Purchase date, customer type, customer location, and sales region are all examples of dimensions.</a:t>
            </a:r>
          </a:p>
          <a:p>
            <a:pPr marL="171450" indent="-171450">
              <a:spcBef>
                <a:spcPct val="0"/>
              </a:spcBef>
              <a:buFontTx/>
              <a:buChar char="•"/>
            </a:pPr>
            <a:r>
              <a:rPr lang="en-US" smtClean="0"/>
              <a:t>Visit www.TableauSoftware.com to useful demos and tutorials. You can also find excellent examples at www.TableauServer.com.</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B85A48-D02F-4A79-A224-FE2F138A833C}"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Here, measure is Store Sales Net, and dimensions are Product Family and Store Type. This report shows how net store sales vary by product family and store type. Stores of type Supermarket sold a net of $36,189 worth of nonconsumable goods.</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183ED6-FDE9-40C1-A479-15360AAE077C}"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Here, user added dimensions Store (Country) and State to the horizontal display. Product-family sales are now broken out by the location of the stores.</a:t>
            </a:r>
          </a:p>
          <a:p>
            <a:pPr marL="171450" indent="-171450">
              <a:spcBef>
                <a:spcPct val="0"/>
              </a:spcBef>
              <a:buFontTx/>
              <a:buChar char="•"/>
            </a:pPr>
            <a:r>
              <a:rPr lang="en-US" dirty="0" smtClean="0"/>
              <a:t>Observe sample data include only stores in the United States and only in the western states of California, Oregon, and Washington.</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63A689-63DF-4C31-9C8A-D135B02B2DAA}"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User has drilled down into the stores located in California; OLAP report now shows sales data for four cities in California that have stores.</a:t>
            </a:r>
          </a:p>
          <a:p>
            <a:pPr marL="171450" indent="-171450">
              <a:spcBef>
                <a:spcPct val="0"/>
              </a:spcBef>
              <a:buFontTx/>
              <a:buChar char="•"/>
            </a:pPr>
            <a:r>
              <a:rPr lang="en-US" smtClean="0"/>
              <a:t>Notice the user has drilled down and changed the order of the dimensions.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92093F-EA26-4631-AE3A-857E1D70EFA6}"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OLAP servers are special-purpose products to perform OLAP analysis.</a:t>
            </a:r>
          </a:p>
          <a:p>
            <a:pPr marL="171450" indent="-171450">
              <a:spcBef>
                <a:spcPct val="0"/>
              </a:spcBef>
              <a:buFontTx/>
              <a:buChar char="•"/>
            </a:pPr>
            <a:r>
              <a:rPr lang="en-US" smtClean="0"/>
              <a:t>It reads data from an operational database, performs preliminary calculations, and stores the results of those calculations in an OLAP database. </a:t>
            </a:r>
          </a:p>
          <a:p>
            <a:pPr marL="171450" indent="-171450">
              <a:spcBef>
                <a:spcPct val="0"/>
              </a:spcBef>
              <a:buFontTx/>
              <a:buChar char="•"/>
            </a:pPr>
            <a:r>
              <a:rPr lang="en-US" smtClean="0"/>
              <a:t>For performance and security reasons the OLAP server and the DBMS run on separate computers.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67EB56-7BF9-4420-B4B5-2A68804DAB16}"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F771C1-1C13-4B84-9EA1-EB15E421D45B}"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This partial list of raw data is hardly a meaningful context. It is just a list of data.</a:t>
            </a: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DF12BA-7618-453B-9DDF-2C6232BB20A1}"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 Sorting by customer name can create a meaningful context for this data.</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27D21-DDBE-497D-86BA-402B59041185}"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The reporting tool grouped orders and computed number of orders for each Customer and total purchase amount per customer.</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9861F2-3C9B-4F77-9F1A-2B904274CBD3}"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Report in this figure has filtered results formatted for easier understanding.</a:t>
            </a:r>
          </a:p>
          <a:p>
            <a:pPr marL="171450" indent="-171450">
              <a:spcBef>
                <a:spcPct val="0"/>
              </a:spcBef>
              <a:buFontTx/>
              <a:buChar char="•"/>
            </a:pPr>
            <a:r>
              <a:rPr lang="en-US" smtClean="0"/>
              <a:t>If your goal is to identify your best customers, this report shows data in a far more useful context and will save considerable work.</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17B76-6B62-4C0A-9A25-7F1005DF0E45}"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A reporting system maintains a database of reporting metadata that describes reports, users, groups, roles, events, and other entities involved in reporting activity. Reporting systems use metadata to prepare and deliver reports to the proper users on a timely basis.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B194AE-9BCD-45C0-8764-F8F3C48C8700}"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Organizations can prepare reports in a variety of formats.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C3E7A-0DA2-4F8C-BE77-F5D1466546F8}"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Static reports are prepared once from underlying data, and do not change. A report of past year’s sales is a static report. </a:t>
            </a:r>
          </a:p>
          <a:p>
            <a:pPr marL="171450" indent="-171450">
              <a:spcBef>
                <a:spcPct val="0"/>
              </a:spcBef>
              <a:buFontTx/>
              <a:buChar char="•"/>
            </a:pPr>
            <a:r>
              <a:rPr lang="en-US" dirty="0" smtClean="0"/>
              <a:t>Dynamic reporting systems read most current data and generate reports using that fresh data; for instance, a report on sales today and a report on current stock prices.</a:t>
            </a:r>
          </a:p>
          <a:p>
            <a:pPr marL="171450" indent="-171450">
              <a:spcBef>
                <a:spcPct val="0"/>
              </a:spcBef>
              <a:buFontTx/>
              <a:buChar char="•"/>
            </a:pPr>
            <a:r>
              <a:rPr lang="en-US" dirty="0" smtClean="0"/>
              <a:t>Query reports prepared in response to requests entered by users.</a:t>
            </a:r>
          </a:p>
          <a:p>
            <a:pPr marL="171450" indent="-171450">
              <a:spcBef>
                <a:spcPct val="0"/>
              </a:spcBef>
              <a:buFontTx/>
              <a:buChar char="•"/>
            </a:pPr>
            <a:r>
              <a:rPr lang="en-US" dirty="0" smtClean="0"/>
              <a:t>OLAP reports allow user to dynamically change the report grouping structures.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98C3E-A6E9-49CC-A463-9C6A1720B36C}"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0CF90-07C7-4BBE-964D-E087248866B5}" type="slidenum">
              <a:rPr lang="en-US">
                <a:cs typeface="Arial" charset="0"/>
              </a:rPr>
              <a:pPr fontAlgn="base">
                <a:spcBef>
                  <a:spcPct val="0"/>
                </a:spcBef>
                <a:spcAft>
                  <a:spcPct val="0"/>
                </a:spcAft>
              </a:pPr>
              <a:t>11</a:t>
            </a:fld>
            <a:endParaRPr lang="en-US">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ce13-</a:t>
            </a:r>
            <a:fld id="{25DA0BC2-EE55-494D-8240-18C056ECD80C}"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0" indent="0">
              <a:buFontTx/>
              <a:buNone/>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143000" indent="-228600">
              <a:buClr>
                <a:srgbClr val="000A1E"/>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ce13-</a:t>
            </a:r>
            <a:fld id="{BC7CADF6-9430-4C86-8455-FC35DC8C146A}"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fontAlgn="auto">
              <a:spcBef>
                <a:spcPts val="0"/>
              </a:spcBef>
              <a:spcAft>
                <a:spcPts val="0"/>
              </a:spcAft>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457200" indent="-219075"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803275"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081088"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n.wikipedia.org/wiki/Web_service" TargetMode="External"/><Relationship Id="rId4" Type="http://schemas.openxmlformats.org/officeDocument/2006/relationships/hyperlink" Target="http://en.wikipedia.org/wiki/Dashboards_(management_information_system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OLA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wreview.com/OLAP/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defRPr/>
            </a:pPr>
            <a:r>
              <a:rPr lang="en-US" dirty="0"/>
              <a:t>Reporting Systems</a:t>
            </a:r>
          </a:p>
          <a:p>
            <a:pPr>
              <a:defRPr/>
            </a:pPr>
            <a:r>
              <a:rPr lang="en-US" dirty="0"/>
              <a:t>and OLAP</a:t>
            </a:r>
          </a:p>
        </p:txBody>
      </p:sp>
      <p:sp>
        <p:nvSpPr>
          <p:cNvPr id="4" name="Title 3"/>
          <p:cNvSpPr>
            <a:spLocks noGrp="1"/>
          </p:cNvSpPr>
          <p:nvPr>
            <p:ph type="title"/>
          </p:nvPr>
        </p:nvSpPr>
        <p:spPr/>
        <p:txBody>
          <a:bodyPr/>
          <a:lstStyle/>
          <a:p>
            <a:pPr>
              <a:defRPr/>
            </a:pPr>
            <a:r>
              <a:rPr smtClean="0"/>
              <a:t>Chapter Extension 13</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latin typeface="Arial" charset="0"/>
                <a:cs typeface="Arial" charset="0"/>
              </a:rPr>
              <a:t>Summary of Report Characteristics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3555" name="Picture 2"/>
          <p:cNvPicPr>
            <a:picLocks noChangeAspect="1" noChangeArrowheads="1"/>
          </p:cNvPicPr>
          <p:nvPr/>
        </p:nvPicPr>
        <p:blipFill>
          <a:blip r:embed="rId3" cstate="print"/>
          <a:srcRect/>
          <a:stretch>
            <a:fillRect/>
          </a:stretch>
        </p:blipFill>
        <p:spPr bwMode="auto">
          <a:xfrm>
            <a:off x="838200" y="1485900"/>
            <a:ext cx="7467600" cy="387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228600">
              <a:buFont typeface="Arial" pitchFamily="34" charset="0"/>
              <a:buChar char="•"/>
              <a:defRPr/>
            </a:pPr>
            <a:r>
              <a:rPr lang="en-US" dirty="0"/>
              <a:t>Printed on </a:t>
            </a:r>
            <a:r>
              <a:rPr lang="en-US" dirty="0" smtClean="0"/>
              <a:t>paper</a:t>
            </a:r>
          </a:p>
          <a:p>
            <a:pPr marL="457200" indent="-228600">
              <a:buFont typeface="Arial" pitchFamily="34" charset="0"/>
              <a:buChar char="•"/>
              <a:defRPr/>
            </a:pPr>
            <a:r>
              <a:rPr lang="en-US" dirty="0">
                <a:hlinkClick r:id="rId3"/>
              </a:rPr>
              <a:t>PDFs</a:t>
            </a:r>
            <a:r>
              <a:rPr lang="en-US" dirty="0"/>
              <a:t>—Portable Document </a:t>
            </a:r>
            <a:r>
              <a:rPr lang="en-US" dirty="0">
                <a:solidFill>
                  <a:srgbClr val="00040C"/>
                </a:solidFill>
              </a:rPr>
              <a:t>Format</a:t>
            </a:r>
            <a:endParaRPr lang="en-US" dirty="0"/>
          </a:p>
          <a:p>
            <a:pPr marL="457200" indent="-228600">
              <a:buFont typeface="Arial" pitchFamily="34" charset="0"/>
              <a:buChar char="•"/>
              <a:defRPr/>
            </a:pPr>
            <a:r>
              <a:rPr lang="en-US" dirty="0"/>
              <a:t>Computer screens</a:t>
            </a:r>
          </a:p>
          <a:p>
            <a:pPr marL="457200" indent="-228600">
              <a:buFont typeface="Arial" pitchFamily="34" charset="0"/>
              <a:buChar char="•"/>
              <a:defRPr/>
            </a:pPr>
            <a:r>
              <a:rPr lang="en-US" dirty="0">
                <a:hlinkClick r:id="rId4"/>
              </a:rPr>
              <a:t>Digital dashboards</a:t>
            </a:r>
            <a:endParaRPr lang="en-US" dirty="0"/>
          </a:p>
          <a:p>
            <a:pPr marL="457200" indent="-228600">
              <a:buFont typeface="Arial" pitchFamily="34" charset="0"/>
              <a:buChar char="•"/>
              <a:defRPr/>
            </a:pPr>
            <a:r>
              <a:rPr lang="en-US" dirty="0"/>
              <a:t>Alerts</a:t>
            </a:r>
          </a:p>
          <a:p>
            <a:pPr marL="457200" indent="-228600">
              <a:buFont typeface="Arial" pitchFamily="34" charset="0"/>
              <a:buChar char="•"/>
              <a:defRPr/>
            </a:pPr>
            <a:r>
              <a:rPr lang="en-US" dirty="0"/>
              <a:t>Exported to another program</a:t>
            </a:r>
          </a:p>
          <a:p>
            <a:pPr marL="457200" indent="-228600">
              <a:buFont typeface="Arial" pitchFamily="34" charset="0"/>
              <a:buChar char="•"/>
              <a:defRPr/>
            </a:pPr>
            <a:r>
              <a:rPr lang="en-US" dirty="0"/>
              <a:t>Published via </a:t>
            </a:r>
            <a:r>
              <a:rPr lang="en-US" dirty="0" smtClean="0">
                <a:hlinkClick r:id="rId5"/>
              </a:rPr>
              <a:t>Web </a:t>
            </a:r>
            <a:r>
              <a:rPr lang="en-US" dirty="0">
                <a:hlinkClick r:id="rId5"/>
              </a:rPr>
              <a:t>service</a:t>
            </a:r>
            <a:endParaRPr lang="en-US" dirty="0"/>
          </a:p>
          <a:p>
            <a:pPr>
              <a:defRPr/>
            </a:pPr>
            <a:endParaRPr lang="en-US" dirty="0"/>
          </a:p>
          <a:p>
            <a:pPr>
              <a:defRPr/>
            </a:pPr>
            <a:endParaRPr lang="en-US" dirty="0"/>
          </a:p>
        </p:txBody>
      </p:sp>
      <p:sp>
        <p:nvSpPr>
          <p:cNvPr id="76809" name="AutoShape 2"/>
          <p:cNvSpPr>
            <a:spLocks noGrp="1" noChangeArrowheads="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Report Media</a:t>
            </a:r>
          </a:p>
        </p:txBody>
      </p:sp>
      <p:sp>
        <p:nvSpPr>
          <p:cNvPr id="40970"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en-US" smtClean="0">
                <a:latin typeface="Arial" charset="0"/>
                <a:cs typeface="Arial" charset="0"/>
              </a:rPr>
              <a:t>Digital Dashboard Example</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762000" y="1600200"/>
            <a:ext cx="7550150" cy="380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smtClean="0">
                <a:latin typeface="Arial" charset="0"/>
                <a:cs typeface="Arial" charset="0"/>
              </a:rPr>
              <a:t>Report authoring</a:t>
            </a:r>
          </a:p>
          <a:p>
            <a:pPr marL="458788" lvl="1">
              <a:lnSpc>
                <a:spcPct val="90000"/>
              </a:lnSpc>
              <a:spcAft>
                <a:spcPct val="15000"/>
              </a:spcAft>
              <a:buFont typeface="Arial" charset="0"/>
              <a:buChar char="•"/>
            </a:pPr>
            <a:r>
              <a:rPr lang="en-US" smtClean="0">
                <a:latin typeface="Arial" charset="0"/>
                <a:cs typeface="Arial" charset="0"/>
              </a:rPr>
              <a:t>Connect to data sources, create report structure, format report</a:t>
            </a:r>
          </a:p>
          <a:p>
            <a:pPr marL="458788" lvl="1">
              <a:lnSpc>
                <a:spcPct val="90000"/>
              </a:lnSpc>
              <a:spcAft>
                <a:spcPct val="15000"/>
              </a:spcAft>
              <a:buFont typeface="Arial" charset="0"/>
              <a:buChar char="•"/>
            </a:pPr>
            <a:r>
              <a:rPr lang="en-US" smtClean="0">
                <a:latin typeface="Arial" charset="0"/>
                <a:cs typeface="Arial" charset="0"/>
              </a:rPr>
              <a:t>Examples: MS Access, Visual Studio</a:t>
            </a:r>
          </a:p>
          <a:p>
            <a:r>
              <a:rPr lang="en-US" b="1" smtClean="0">
                <a:latin typeface="Arial" charset="0"/>
                <a:cs typeface="Arial" charset="0"/>
              </a:rPr>
              <a:t>Report management</a:t>
            </a:r>
          </a:p>
          <a:p>
            <a:pPr marL="458788" lvl="1">
              <a:lnSpc>
                <a:spcPct val="90000"/>
              </a:lnSpc>
              <a:spcAft>
                <a:spcPct val="15000"/>
              </a:spcAft>
              <a:buFontTx/>
              <a:buChar char="•"/>
            </a:pPr>
            <a:r>
              <a:rPr lang="en-US" smtClean="0">
                <a:latin typeface="Arial" charset="0"/>
                <a:cs typeface="Arial" charset="0"/>
              </a:rPr>
              <a:t>Defines who receives what reports, when, what format, and by what means</a:t>
            </a:r>
          </a:p>
          <a:p>
            <a:pPr marL="458788" lvl="1">
              <a:lnSpc>
                <a:spcPct val="90000"/>
              </a:lnSpc>
              <a:spcAft>
                <a:spcPct val="15000"/>
              </a:spcAft>
              <a:buFontTx/>
              <a:buChar char="•"/>
            </a:pPr>
            <a:r>
              <a:rPr lang="en-US" smtClean="0">
                <a:latin typeface="Arial" charset="0"/>
                <a:cs typeface="Arial" charset="0"/>
              </a:rPr>
              <a:t>Defines user accounts and user groups</a:t>
            </a:r>
          </a:p>
          <a:p>
            <a:endParaRPr lang="en-US" smtClean="0">
              <a:latin typeface="Arial" charset="0"/>
              <a:cs typeface="Arial" charset="0"/>
            </a:endParaRPr>
          </a:p>
        </p:txBody>
      </p:sp>
      <p:sp>
        <p:nvSpPr>
          <p:cNvPr id="78856" name="AutoShape 2"/>
          <p:cNvSpPr>
            <a:spLocks noGrp="1" noChangeArrowheads="1"/>
          </p:cNvSpPr>
          <p:nvPr>
            <p:ph type="title"/>
          </p:nvPr>
        </p:nvSpPr>
        <p:spPr>
          <a:xfrm>
            <a:off x="822325" y="365125"/>
            <a:ext cx="7521575" cy="1006475"/>
          </a:xfrm>
        </p:spPr>
        <p:txBody>
          <a:bodyPr rIns="45720"/>
          <a:lstStyle/>
          <a:p>
            <a:pPr marL="795338" indent="-795338">
              <a:defRPr/>
            </a:pPr>
            <a:r>
              <a:rPr lang="en-US" dirty="0" smtClean="0">
                <a:solidFill>
                  <a:schemeClr val="accent3">
                    <a:lumMod val="10000"/>
                  </a:schemeClr>
                </a:solidFill>
                <a:cs typeface="Arial" charset="0"/>
              </a:rPr>
              <a:t>Q3:  How Are Reports Authored, Managed and Delivered?</a:t>
            </a:r>
          </a:p>
        </p:txBody>
      </p:sp>
      <p:sp>
        <p:nvSpPr>
          <p:cNvPr id="43017"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521575" cy="1006475"/>
          </a:xfrm>
        </p:spPr>
        <p:txBody>
          <a:bodyPr/>
          <a:lstStyle/>
          <a:p>
            <a:pPr marL="801688" indent="-801688">
              <a:defRPr/>
            </a:pPr>
            <a:r>
              <a:rPr lang="en-US" dirty="0">
                <a:solidFill>
                  <a:schemeClr val="accent3">
                    <a:lumMod val="10000"/>
                  </a:schemeClr>
                </a:solidFill>
                <a:cs typeface="Arial" charset="0"/>
              </a:rPr>
              <a:t>Q3: </a:t>
            </a:r>
            <a:r>
              <a:rPr lang="en-US" dirty="0" smtClean="0">
                <a:solidFill>
                  <a:schemeClr val="accent3">
                    <a:lumMod val="10000"/>
                  </a:schemeClr>
                </a:solidFill>
                <a:cs typeface="Arial" charset="0"/>
              </a:rPr>
              <a:t>How </a:t>
            </a:r>
            <a:r>
              <a:rPr lang="en-US" dirty="0">
                <a:solidFill>
                  <a:schemeClr val="accent3">
                    <a:lumMod val="10000"/>
                  </a:schemeClr>
                </a:solidFill>
                <a:cs typeface="Arial" charset="0"/>
              </a:rPr>
              <a:t>Are Reports Authored, Managed and Delivered</a:t>
            </a:r>
            <a:r>
              <a:rPr lang="en-US" dirty="0" smtClean="0">
                <a:solidFill>
                  <a:schemeClr val="accent3">
                    <a:lumMod val="10000"/>
                  </a:schemeClr>
                </a:solidFill>
                <a:cs typeface="Arial" charset="0"/>
              </a:rPr>
              <a:t>? (cont'd)</a:t>
            </a:r>
            <a:endParaRPr lang="en-US" dirty="0"/>
          </a:p>
        </p:txBody>
      </p:sp>
      <p:sp>
        <p:nvSpPr>
          <p:cNvPr id="31746" name="Content Placeholder 2"/>
          <p:cNvSpPr>
            <a:spLocks noGrp="1"/>
          </p:cNvSpPr>
          <p:nvPr>
            <p:ph idx="1"/>
          </p:nvPr>
        </p:nvSpPr>
        <p:spPr>
          <a:xfrm>
            <a:off x="822325" y="1600200"/>
            <a:ext cx="7521575" cy="3505200"/>
          </a:xfrm>
        </p:spPr>
        <p:txBody>
          <a:bodyPr/>
          <a:lstStyle/>
          <a:p>
            <a:r>
              <a:rPr lang="en-US" b="1" smtClean="0">
                <a:latin typeface="Arial" charset="0"/>
                <a:cs typeface="Arial" charset="0"/>
              </a:rPr>
              <a:t>Report delivery</a:t>
            </a:r>
          </a:p>
          <a:p>
            <a:pPr marL="468313" lvl="1" indent="-225425">
              <a:lnSpc>
                <a:spcPct val="90000"/>
              </a:lnSpc>
              <a:spcAft>
                <a:spcPct val="15000"/>
              </a:spcAft>
              <a:buFontTx/>
              <a:buChar char="•"/>
            </a:pPr>
            <a:r>
              <a:rPr lang="en-US" smtClean="0">
                <a:latin typeface="Arial" charset="0"/>
                <a:cs typeface="Arial" charset="0"/>
              </a:rPr>
              <a:t>Push or pull reports based on metadata</a:t>
            </a:r>
          </a:p>
          <a:p>
            <a:pPr marL="468313" lvl="1" indent="-225425">
              <a:lnSpc>
                <a:spcPct val="90000"/>
              </a:lnSpc>
              <a:spcAft>
                <a:spcPct val="15000"/>
              </a:spcAft>
              <a:buFontTx/>
              <a:buChar char="•"/>
            </a:pPr>
            <a:r>
              <a:rPr lang="en-US" smtClean="0">
                <a:latin typeface="Arial" charset="0"/>
                <a:cs typeface="Arial" charset="0"/>
              </a:rPr>
              <a:t>Security components ensures who receives reports</a:t>
            </a:r>
          </a:p>
          <a:p>
            <a:pPr marL="468313" lvl="1" indent="-225425">
              <a:lnSpc>
                <a:spcPct val="90000"/>
              </a:lnSpc>
              <a:spcAft>
                <a:spcPct val="15000"/>
              </a:spcAft>
              <a:buFontTx/>
              <a:buChar char="•"/>
            </a:pPr>
            <a:r>
              <a:rPr lang="en-US" smtClean="0">
                <a:latin typeface="Arial" charset="0"/>
                <a:cs typeface="Arial" charset="0"/>
              </a:rPr>
              <a:t>Serves as intermediary between users and report generator</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smtClean="0">
                <a:latin typeface="Arial" charset="0"/>
                <a:cs typeface="Arial" charset="0"/>
              </a:rPr>
              <a:t>Connecting to a Report Data Source Using Visual Studio</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32771" name="Picture 2"/>
          <p:cNvPicPr>
            <a:picLocks noChangeAspect="1" noChangeArrowheads="1"/>
          </p:cNvPicPr>
          <p:nvPr/>
        </p:nvPicPr>
        <p:blipFill>
          <a:blip r:embed="rId3" cstate="print"/>
          <a:srcRect/>
          <a:stretch>
            <a:fillRect/>
          </a:stretch>
        </p:blipFill>
        <p:spPr bwMode="auto">
          <a:xfrm>
            <a:off x="762000" y="1524000"/>
            <a:ext cx="7543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22325" y="365125"/>
            <a:ext cx="7521575" cy="1006475"/>
          </a:xfrm>
        </p:spPr>
        <p:txBody>
          <a:bodyPr/>
          <a:lstStyle/>
          <a:p>
            <a:r>
              <a:rPr lang="en-US" smtClean="0">
                <a:latin typeface="Arial" charset="0"/>
                <a:cs typeface="Arial" charset="0"/>
              </a:rPr>
              <a:t>Q4: How </a:t>
            </a:r>
            <a:r>
              <a:rPr lang="en-US" dirty="0" smtClean="0">
                <a:latin typeface="Arial" charset="0"/>
                <a:cs typeface="Arial" charset="0"/>
              </a:rPr>
              <a:t>Are OLAP Reports Dynamic?</a:t>
            </a:r>
          </a:p>
        </p:txBody>
      </p:sp>
      <p:sp>
        <p:nvSpPr>
          <p:cNvPr id="34818" name="Content Placeholder 2"/>
          <p:cNvSpPr>
            <a:spLocks noGrp="1"/>
          </p:cNvSpPr>
          <p:nvPr>
            <p:ph idx="1"/>
          </p:nvPr>
        </p:nvSpPr>
        <p:spPr>
          <a:xfrm>
            <a:off x="822325" y="1524000"/>
            <a:ext cx="7521575" cy="3581400"/>
          </a:xfrm>
        </p:spPr>
        <p:txBody>
          <a:bodyPr/>
          <a:lstStyle/>
          <a:p>
            <a:r>
              <a:rPr lang="en-US" smtClean="0">
                <a:latin typeface="Arial" charset="0"/>
                <a:cs typeface="Arial" charset="0"/>
                <a:hlinkClick r:id="rId3"/>
              </a:rPr>
              <a:t>OLAP</a:t>
            </a:r>
            <a:r>
              <a:rPr lang="en-US" smtClean="0">
                <a:latin typeface="Arial" charset="0"/>
                <a:cs typeface="Arial" charset="0"/>
              </a:rPr>
              <a:t> reports</a:t>
            </a:r>
          </a:p>
          <a:p>
            <a:pPr marL="463550" lvl="1" indent="-285750">
              <a:lnSpc>
                <a:spcPct val="90000"/>
              </a:lnSpc>
              <a:spcAft>
                <a:spcPct val="20000"/>
              </a:spcAft>
              <a:buFontTx/>
              <a:buChar char="•"/>
            </a:pPr>
            <a:r>
              <a:rPr lang="en-US" smtClean="0">
                <a:latin typeface="Arial" charset="0"/>
                <a:cs typeface="Arial" charset="0"/>
              </a:rPr>
              <a:t>Simple arithmetic operations on data </a:t>
            </a:r>
          </a:p>
          <a:p>
            <a:pPr marL="463550" lvl="1" indent="-285750">
              <a:lnSpc>
                <a:spcPct val="90000"/>
              </a:lnSpc>
              <a:spcAft>
                <a:spcPct val="20000"/>
              </a:spcAft>
              <a:buFontTx/>
              <a:buChar char="•"/>
            </a:pPr>
            <a:r>
              <a:rPr lang="en-US" smtClean="0">
                <a:latin typeface="Arial" charset="0"/>
                <a:cs typeface="Arial" charset="0"/>
              </a:rPr>
              <a:t>Dynamic</a:t>
            </a:r>
          </a:p>
          <a:p>
            <a:pPr marL="463550" lvl="1" indent="-285750">
              <a:lnSpc>
                <a:spcPct val="90000"/>
              </a:lnSpc>
              <a:spcAft>
                <a:spcPct val="20000"/>
              </a:spcAft>
              <a:buFontTx/>
              <a:buChar char="•"/>
            </a:pPr>
            <a:r>
              <a:rPr lang="en-US" smtClean="0">
                <a:latin typeface="Arial" charset="0"/>
                <a:cs typeface="Arial" charset="0"/>
              </a:rPr>
              <a:t>Measure</a:t>
            </a:r>
          </a:p>
          <a:p>
            <a:pPr marL="463550" lvl="1" indent="-285750">
              <a:lnSpc>
                <a:spcPct val="90000"/>
              </a:lnSpc>
              <a:spcAft>
                <a:spcPct val="20000"/>
              </a:spcAft>
              <a:buFontTx/>
              <a:buChar char="•"/>
            </a:pPr>
            <a:r>
              <a:rPr lang="en-US" smtClean="0">
                <a:latin typeface="Arial" charset="0"/>
                <a:cs typeface="Arial" charset="0"/>
              </a:rPr>
              <a:t>Dimension</a:t>
            </a:r>
          </a:p>
          <a:p>
            <a:pPr marL="463550" lvl="1" indent="-285750">
              <a:lnSpc>
                <a:spcPct val="90000"/>
              </a:lnSpc>
              <a:spcAft>
                <a:spcPct val="20000"/>
              </a:spcAft>
              <a:buFontTx/>
              <a:buChar char="•"/>
            </a:pPr>
            <a:r>
              <a:rPr lang="en-US" smtClean="0">
                <a:latin typeface="Arial" charset="0"/>
                <a:cs typeface="Arial" charset="0"/>
                <a:hlinkClick r:id="rId4"/>
              </a:rPr>
              <a:t>OLAP vendors and products</a:t>
            </a:r>
            <a:endParaRPr lang="en-US" smtClean="0">
              <a:latin typeface="Arial" charset="0"/>
              <a:cs typeface="Arial" charset="0"/>
            </a:endParaRPr>
          </a:p>
          <a:p>
            <a:endParaRPr lang="en-US" smtClean="0">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print"/>
          <a:srcRect/>
          <a:stretch>
            <a:fillRect/>
          </a:stretch>
        </p:blipFill>
        <p:spPr bwMode="auto">
          <a:xfrm>
            <a:off x="754063" y="1676400"/>
            <a:ext cx="7635875" cy="2895600"/>
          </a:xfrm>
          <a:prstGeom prst="rect">
            <a:avLst/>
          </a:prstGeom>
          <a:noFill/>
          <a:ln w="9525">
            <a:noFill/>
            <a:miter lim="800000"/>
            <a:headEnd/>
            <a:tailEnd/>
          </a:ln>
        </p:spPr>
      </p:pic>
      <p:sp>
        <p:nvSpPr>
          <p:cNvPr id="36866" name="Title 3"/>
          <p:cNvSpPr>
            <a:spLocks noGrp="1"/>
          </p:cNvSpPr>
          <p:nvPr>
            <p:ph type="title"/>
          </p:nvPr>
        </p:nvSpPr>
        <p:spPr/>
        <p:txBody>
          <a:bodyPr/>
          <a:lstStyle/>
          <a:p>
            <a:r>
              <a:rPr lang="en-US" smtClean="0">
                <a:latin typeface="Arial" charset="0"/>
                <a:cs typeface="Arial" charset="0"/>
              </a:rPr>
              <a:t>Typical OLAP Report</a:t>
            </a:r>
          </a:p>
        </p:txBody>
      </p:sp>
      <p:sp>
        <p:nvSpPr>
          <p:cNvPr id="36867" name="TextBox 4"/>
          <p:cNvSpPr txBox="1">
            <a:spLocks noChangeArrowheads="1"/>
          </p:cNvSpPr>
          <p:nvPr/>
        </p:nvSpPr>
        <p:spPr bwMode="auto">
          <a:xfrm>
            <a:off x="1066800" y="4572000"/>
            <a:ext cx="6934200" cy="523875"/>
          </a:xfrm>
          <a:prstGeom prst="rect">
            <a:avLst/>
          </a:prstGeom>
          <a:noFill/>
          <a:ln w="9525">
            <a:noFill/>
            <a:miter lim="800000"/>
            <a:headEnd/>
            <a:tailEnd/>
          </a:ln>
        </p:spPr>
        <p:txBody>
          <a:bodyPr>
            <a:spAutoFit/>
          </a:bodyPr>
          <a:lstStyle/>
          <a:p>
            <a:pPr algn="ctr"/>
            <a:r>
              <a:rPr lang="en-US" sz="2800" b="1"/>
              <a:t>OLAP Product Family by Store Type</a:t>
            </a:r>
          </a:p>
        </p:txBody>
      </p:sp>
      <p:sp>
        <p:nvSpPr>
          <p:cNvPr id="7" name="Oval 6"/>
          <p:cNvSpPr/>
          <p:nvPr/>
        </p:nvSpPr>
        <p:spPr>
          <a:xfrm>
            <a:off x="1981200" y="25146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838200" y="2857500"/>
            <a:ext cx="1066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ooter Placeholder 5"/>
          <p:cNvSpPr>
            <a:spLocks noGrp="1"/>
          </p:cNvSpPr>
          <p:nvPr>
            <p:ph type="ftr" sz="quarter" idx="10"/>
          </p:nvPr>
        </p:nvSpPr>
        <p:spPr/>
        <p:txBody>
          <a:bodyPr/>
          <a:lstStyle/>
          <a:p>
            <a:pPr>
              <a:defRPr/>
            </a:pPr>
            <a:r>
              <a:rPr lang="en-US"/>
              <a:t>Copyright © 2014 Pearson Education, Inc. Publishing as Prentice Hall</a:t>
            </a:r>
          </a:p>
        </p:txBody>
      </p:sp>
      <p:sp>
        <p:nvSpPr>
          <p:cNvPr id="9" name="Oval 8"/>
          <p:cNvSpPr/>
          <p:nvPr/>
        </p:nvSpPr>
        <p:spPr>
          <a:xfrm>
            <a:off x="6781800" y="37338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a:stretch>
            <a:fillRect/>
          </a:stretch>
        </p:blipFill>
        <p:spPr bwMode="auto">
          <a:xfrm>
            <a:off x="803275" y="1571625"/>
            <a:ext cx="7502525" cy="4219575"/>
          </a:xfrm>
          <a:prstGeom prst="rect">
            <a:avLst/>
          </a:prstGeom>
          <a:noFill/>
          <a:ln w="9525">
            <a:noFill/>
            <a:miter lim="800000"/>
            <a:headEnd/>
            <a:tailEnd/>
          </a:ln>
        </p:spPr>
      </p:pic>
      <p:sp>
        <p:nvSpPr>
          <p:cNvPr id="38914" name="Title 1"/>
          <p:cNvSpPr>
            <a:spLocks noGrp="1"/>
          </p:cNvSpPr>
          <p:nvPr>
            <p:ph type="title"/>
          </p:nvPr>
        </p:nvSpPr>
        <p:spPr/>
        <p:txBody>
          <a:bodyPr/>
          <a:lstStyle/>
          <a:p>
            <a:r>
              <a:rPr lang="en-US" smtClean="0">
                <a:latin typeface="Arial" charset="0"/>
                <a:cs typeface="Arial" charset="0"/>
              </a:rPr>
              <a:t>OLAP Product Family and Store Location by Store Type</a:t>
            </a:r>
          </a:p>
        </p:txBody>
      </p:sp>
      <p:sp>
        <p:nvSpPr>
          <p:cNvPr id="4" name="Oval 3"/>
          <p:cNvSpPr/>
          <p:nvPr/>
        </p:nvSpPr>
        <p:spPr>
          <a:xfrm>
            <a:off x="533400" y="1571625"/>
            <a:ext cx="4446588" cy="1000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22325" y="365125"/>
            <a:ext cx="7521575" cy="1311275"/>
          </a:xfrm>
        </p:spPr>
        <p:txBody>
          <a:bodyPr/>
          <a:lstStyle/>
          <a:p>
            <a:r>
              <a:rPr lang="en-US" sz="2800" smtClean="0">
                <a:latin typeface="Arial" charset="0"/>
                <a:cs typeface="Arial" charset="0"/>
              </a:rPr>
              <a:t>OLAP Product Family and Store Location by Store Type, Showing Sales Data for Four Cities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0963" name="Picture 3"/>
          <p:cNvPicPr>
            <a:picLocks noChangeAspect="1" noChangeArrowheads="1"/>
          </p:cNvPicPr>
          <p:nvPr/>
        </p:nvPicPr>
        <p:blipFill>
          <a:blip r:embed="rId3" cstate="print"/>
          <a:srcRect/>
          <a:stretch>
            <a:fillRect/>
          </a:stretch>
        </p:blipFill>
        <p:spPr bwMode="auto">
          <a:xfrm>
            <a:off x="741363" y="1649413"/>
            <a:ext cx="7659687" cy="391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8194" name="Content Placeholder 2"/>
          <p:cNvSpPr>
            <a:spLocks noGrp="1"/>
          </p:cNvSpPr>
          <p:nvPr>
            <p:ph idx="1"/>
          </p:nvPr>
        </p:nvSpPr>
        <p:spPr/>
        <p:txBody>
          <a:bodyPr/>
          <a:lstStyle/>
          <a:p>
            <a:pPr marL="682625" indent="-682625"/>
            <a:r>
              <a:rPr lang="en-US" smtClean="0">
                <a:latin typeface="Arial" charset="0"/>
                <a:cs typeface="Arial" charset="0"/>
              </a:rPr>
              <a:t>Q1: How do reporting systems enable people to create information?</a:t>
            </a:r>
          </a:p>
          <a:p>
            <a:pPr marL="682625" indent="-682625"/>
            <a:r>
              <a:rPr lang="en-US" smtClean="0">
                <a:latin typeface="Arial" charset="0"/>
                <a:cs typeface="Arial" charset="0"/>
              </a:rPr>
              <a:t>Q2: What are the components and characteristics of reporting systems?</a:t>
            </a:r>
          </a:p>
          <a:p>
            <a:pPr marL="682625" indent="-682625"/>
            <a:r>
              <a:rPr lang="en-US" smtClean="0">
                <a:latin typeface="Arial" charset="0"/>
                <a:cs typeface="Arial" charset="0"/>
              </a:rPr>
              <a:t>Q3: How are reports authored, managed, and delivered?</a:t>
            </a:r>
          </a:p>
          <a:p>
            <a:pPr marL="682625" indent="-682625"/>
            <a:r>
              <a:rPr lang="en-US" smtClean="0">
                <a:latin typeface="Arial" charset="0"/>
                <a:cs typeface="Arial" charset="0"/>
              </a:rPr>
              <a:t>Q4: How are OLAP reports dynamic?</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latin typeface="Arial" charset="0"/>
                <a:cs typeface="Arial" charset="0"/>
              </a:rPr>
              <a:t>Role of OLAP Server and Dimensional Database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3011" name="Picture 2"/>
          <p:cNvPicPr>
            <a:picLocks noChangeAspect="1" noChangeArrowheads="1"/>
          </p:cNvPicPr>
          <p:nvPr/>
        </p:nvPicPr>
        <p:blipFill>
          <a:blip r:embed="rId3" cstate="print"/>
          <a:srcRect/>
          <a:stretch>
            <a:fillRect/>
          </a:stretch>
        </p:blipFill>
        <p:spPr bwMode="auto">
          <a:xfrm>
            <a:off x="1295400" y="1600200"/>
            <a:ext cx="63817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45058" name="Content Placeholder 2"/>
          <p:cNvSpPr>
            <a:spLocks noGrp="1"/>
          </p:cNvSpPr>
          <p:nvPr>
            <p:ph idx="1"/>
          </p:nvPr>
        </p:nvSpPr>
        <p:spPr/>
        <p:txBody>
          <a:bodyPr/>
          <a:lstStyle/>
          <a:p>
            <a:pPr marL="682625" indent="-682625"/>
            <a:r>
              <a:rPr lang="en-US" smtClean="0">
                <a:latin typeface="Arial" charset="0"/>
                <a:cs typeface="Arial" charset="0"/>
              </a:rPr>
              <a:t>Q1: How do reporting systems enable people to create information?</a:t>
            </a:r>
          </a:p>
          <a:p>
            <a:pPr marL="682625" indent="-682625"/>
            <a:r>
              <a:rPr lang="en-US" smtClean="0">
                <a:latin typeface="Arial" charset="0"/>
                <a:cs typeface="Arial" charset="0"/>
              </a:rPr>
              <a:t>Q2: What are the components and characteristics of reporting systems?</a:t>
            </a:r>
          </a:p>
          <a:p>
            <a:pPr marL="682625" indent="-682625"/>
            <a:r>
              <a:rPr lang="en-US" smtClean="0">
                <a:latin typeface="Arial" charset="0"/>
                <a:cs typeface="Arial" charset="0"/>
              </a:rPr>
              <a:t>Q3: How are reports authored, managed, and delivered?</a:t>
            </a:r>
          </a:p>
          <a:p>
            <a:pPr marL="682625" indent="-682625"/>
            <a:r>
              <a:rPr lang="en-US" smtClean="0">
                <a:latin typeface="Arial" charset="0"/>
                <a:cs typeface="Arial" charset="0"/>
              </a:rPr>
              <a:t>Q4: How are OLAP reports dynamic?</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822325" y="365125"/>
            <a:ext cx="7521575" cy="1006475"/>
          </a:xfrm>
        </p:spPr>
        <p:txBody>
          <a:bodyPr/>
          <a:lstStyle/>
          <a:p>
            <a:pPr marL="744538" indent="-744538"/>
            <a:r>
              <a:rPr lang="en-US" smtClean="0">
                <a:latin typeface="Arial" charset="0"/>
                <a:cs typeface="Arial" charset="0"/>
              </a:rPr>
              <a:t>Q1: How Do Reporting Systems Enable</a:t>
            </a:r>
            <a:br>
              <a:rPr lang="en-US" smtClean="0">
                <a:latin typeface="Arial" charset="0"/>
                <a:cs typeface="Arial" charset="0"/>
              </a:rPr>
            </a:br>
            <a:r>
              <a:rPr lang="en-US" smtClean="0">
                <a:latin typeface="Arial" charset="0"/>
                <a:cs typeface="Arial" charset="0"/>
              </a:rPr>
              <a:t>People to Create Information?</a:t>
            </a:r>
          </a:p>
        </p:txBody>
      </p:sp>
      <p:sp>
        <p:nvSpPr>
          <p:cNvPr id="9218" name="Content Placeholder 2"/>
          <p:cNvSpPr>
            <a:spLocks noGrp="1"/>
          </p:cNvSpPr>
          <p:nvPr>
            <p:ph idx="1"/>
          </p:nvPr>
        </p:nvSpPr>
        <p:spPr>
          <a:xfrm>
            <a:off x="822325" y="1425575"/>
            <a:ext cx="7521575" cy="3984625"/>
          </a:xfrm>
        </p:spPr>
        <p:txBody>
          <a:bodyPr/>
          <a:lstStyle/>
          <a:p>
            <a:r>
              <a:rPr lang="en-US" smtClean="0">
                <a:latin typeface="Arial" charset="0"/>
                <a:cs typeface="Arial" charset="0"/>
              </a:rPr>
              <a:t>Reporting systems</a:t>
            </a:r>
          </a:p>
          <a:p>
            <a:pPr marL="561975" lvl="2" indent="-228600">
              <a:lnSpc>
                <a:spcPct val="90000"/>
              </a:lnSpc>
              <a:spcAft>
                <a:spcPct val="15000"/>
              </a:spcAft>
              <a:buFontTx/>
              <a:buChar char="•"/>
            </a:pPr>
            <a:r>
              <a:rPr lang="en-US" sz="2400" smtClean="0">
                <a:latin typeface="Arial" charset="0"/>
                <a:cs typeface="Arial" charset="0"/>
              </a:rPr>
              <a:t>Create meaningful information from disparate data sources</a:t>
            </a:r>
          </a:p>
          <a:p>
            <a:pPr marL="561975" lvl="2" indent="-228600">
              <a:lnSpc>
                <a:spcPct val="90000"/>
              </a:lnSpc>
              <a:spcAft>
                <a:spcPct val="15000"/>
              </a:spcAft>
              <a:buFontTx/>
              <a:buChar char="•"/>
            </a:pPr>
            <a:r>
              <a:rPr lang="en-US" sz="2400" smtClean="0">
                <a:latin typeface="Arial" charset="0"/>
                <a:cs typeface="Arial" charset="0"/>
              </a:rPr>
              <a:t>Deliver information to user on time</a:t>
            </a:r>
          </a:p>
          <a:p>
            <a:r>
              <a:rPr lang="en-US" smtClean="0">
                <a:latin typeface="Arial" charset="0"/>
                <a:cs typeface="Arial" charset="0"/>
              </a:rPr>
              <a:t>Generate information by:</a:t>
            </a:r>
          </a:p>
          <a:p>
            <a:pPr marL="561975" lvl="2" indent="-228600">
              <a:lnSpc>
                <a:spcPct val="90000"/>
              </a:lnSpc>
              <a:spcAft>
                <a:spcPct val="15000"/>
              </a:spcAft>
              <a:buFontTx/>
              <a:buChar char="•"/>
            </a:pPr>
            <a:r>
              <a:rPr lang="en-US" sz="2400" smtClean="0">
                <a:latin typeface="Arial" charset="0"/>
                <a:cs typeface="Arial" charset="0"/>
              </a:rPr>
              <a:t>Filtering data</a:t>
            </a:r>
          </a:p>
          <a:p>
            <a:pPr marL="561975" lvl="2" indent="-228600">
              <a:lnSpc>
                <a:spcPct val="90000"/>
              </a:lnSpc>
              <a:spcAft>
                <a:spcPct val="15000"/>
              </a:spcAft>
              <a:buFontTx/>
              <a:buChar char="•"/>
            </a:pPr>
            <a:r>
              <a:rPr lang="en-US" sz="2400" smtClean="0">
                <a:latin typeface="Arial" charset="0"/>
                <a:cs typeface="Arial" charset="0"/>
              </a:rPr>
              <a:t>Sorting data</a:t>
            </a:r>
          </a:p>
          <a:p>
            <a:pPr marL="561975" lvl="2" indent="-228600">
              <a:lnSpc>
                <a:spcPct val="90000"/>
              </a:lnSpc>
              <a:spcAft>
                <a:spcPct val="15000"/>
              </a:spcAft>
              <a:buFontTx/>
              <a:buChar char="•"/>
            </a:pPr>
            <a:r>
              <a:rPr lang="en-US" sz="2400" smtClean="0">
                <a:latin typeface="Arial" charset="0"/>
                <a:cs typeface="Arial" charset="0"/>
              </a:rPr>
              <a:t>Grouping data</a:t>
            </a:r>
          </a:p>
          <a:p>
            <a:pPr marL="561975" lvl="2" indent="-228600">
              <a:lnSpc>
                <a:spcPct val="90000"/>
              </a:lnSpc>
              <a:spcAft>
                <a:spcPct val="15000"/>
              </a:spcAft>
              <a:buFontTx/>
              <a:buChar char="•"/>
            </a:pPr>
            <a:r>
              <a:rPr lang="en-US" sz="2400" smtClean="0">
                <a:latin typeface="Arial" charset="0"/>
                <a:cs typeface="Arial" charset="0"/>
              </a:rPr>
              <a:t>Making calculations based on data</a:t>
            </a:r>
          </a:p>
          <a:p>
            <a:endParaRPr lang="en-US" smtClean="0">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pPr>
              <a:defRPr/>
            </a:pPr>
            <a:r>
              <a:rPr lang="en-US" dirty="0" smtClean="0">
                <a:solidFill>
                  <a:schemeClr val="accent3">
                    <a:lumMod val="10000"/>
                  </a:schemeClr>
                </a:solidFill>
                <a:cs typeface="Arial" charset="0"/>
              </a:rPr>
              <a:t>Raw Sales Data: </a:t>
            </a:r>
            <a:r>
              <a:rPr lang="en-US" dirty="0"/>
              <a:t>L</a:t>
            </a:r>
            <a:r>
              <a:rPr lang="en-US" dirty="0" smtClean="0"/>
              <a:t>ist </a:t>
            </a:r>
            <a:r>
              <a:rPr lang="en-US" dirty="0"/>
              <a:t>C</a:t>
            </a:r>
            <a:r>
              <a:rPr lang="en-US" dirty="0" smtClean="0"/>
              <a:t>ontains Little or </a:t>
            </a:r>
            <a:r>
              <a:rPr lang="en-US" dirty="0"/>
              <a:t>N</a:t>
            </a:r>
            <a:r>
              <a:rPr lang="en-US" dirty="0" smtClean="0"/>
              <a:t>o </a:t>
            </a:r>
            <a:r>
              <a:rPr lang="en-US" dirty="0"/>
              <a:t>I</a:t>
            </a:r>
            <a:r>
              <a:rPr lang="en-US" dirty="0" smtClean="0"/>
              <a:t>nformation</a:t>
            </a:r>
            <a:endParaRPr lang="en-US" dirty="0" smtClean="0">
              <a:solidFill>
                <a:schemeClr val="accent3">
                  <a:lumMod val="10000"/>
                </a:schemeClr>
              </a:solidFill>
              <a:cs typeface="Arial" charset="0"/>
            </a:endParaRPr>
          </a:p>
        </p:txBody>
      </p:sp>
      <p:sp>
        <p:nvSpPr>
          <p:cNvPr id="33795"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pic>
        <p:nvPicPr>
          <p:cNvPr id="11267" name="Picture 3"/>
          <p:cNvPicPr>
            <a:picLocks noChangeAspect="1" noChangeArrowheads="1"/>
          </p:cNvPicPr>
          <p:nvPr/>
        </p:nvPicPr>
        <p:blipFill>
          <a:blip r:embed="rId3" cstate="print"/>
          <a:srcRect/>
          <a:stretch>
            <a:fillRect/>
          </a:stretch>
        </p:blipFill>
        <p:spPr bwMode="auto">
          <a:xfrm>
            <a:off x="850900" y="1600200"/>
            <a:ext cx="7454900"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p:txBody>
          <a:bodyPr/>
          <a:lstStyle/>
          <a:p>
            <a:pPr>
              <a:defRPr/>
            </a:pPr>
            <a:r>
              <a:rPr lang="en-US" dirty="0" smtClean="0">
                <a:solidFill>
                  <a:schemeClr val="accent3">
                    <a:lumMod val="10000"/>
                  </a:schemeClr>
                </a:solidFill>
                <a:cs typeface="Arial" charset="0"/>
              </a:rPr>
              <a:t>Sales Data Sorted by Customer Name</a:t>
            </a:r>
          </a:p>
        </p:txBody>
      </p:sp>
      <p:sp>
        <p:nvSpPr>
          <p:cNvPr id="34819"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pic>
        <p:nvPicPr>
          <p:cNvPr id="13315" name="Picture 2"/>
          <p:cNvPicPr>
            <a:picLocks noChangeAspect="1" noChangeArrowheads="1"/>
          </p:cNvPicPr>
          <p:nvPr/>
        </p:nvPicPr>
        <p:blipFill>
          <a:blip r:embed="rId3" cstate="print"/>
          <a:srcRect/>
          <a:stretch>
            <a:fillRect/>
          </a:stretch>
        </p:blipFill>
        <p:spPr bwMode="auto">
          <a:xfrm>
            <a:off x="850900" y="1595438"/>
            <a:ext cx="7454900" cy="343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a:xfrm>
            <a:off x="822325" y="365125"/>
            <a:ext cx="7521575" cy="1311275"/>
          </a:xfrm>
        </p:spPr>
        <p:txBody>
          <a:bodyPr/>
          <a:lstStyle/>
          <a:p>
            <a:pPr>
              <a:defRPr/>
            </a:pPr>
            <a:r>
              <a:rPr lang="en-US" sz="2800" dirty="0" smtClean="0">
                <a:solidFill>
                  <a:schemeClr val="accent3">
                    <a:lumMod val="10000"/>
                  </a:schemeClr>
                </a:solidFill>
                <a:cs typeface="Arial" charset="0"/>
              </a:rPr>
              <a:t>Sales Data Sorted by Customer Name and Grouped by Number of Orders and Purchase Amounts</a:t>
            </a:r>
          </a:p>
        </p:txBody>
      </p:sp>
      <p:sp>
        <p:nvSpPr>
          <p:cNvPr id="35843"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4" name="TextBox 3"/>
          <p:cNvSpPr txBox="1"/>
          <p:nvPr/>
        </p:nvSpPr>
        <p:spPr>
          <a:xfrm>
            <a:off x="847725" y="2209800"/>
            <a:ext cx="2581275" cy="1570038"/>
          </a:xfrm>
          <a:prstGeom prst="rect">
            <a:avLst/>
          </a:prstGeom>
          <a:solidFill>
            <a:schemeClr val="accent3">
              <a:lumMod val="90000"/>
            </a:schemeClr>
          </a:solidFill>
          <a:ln>
            <a:solidFill>
              <a:schemeClr val="accent1"/>
            </a:solidFill>
          </a:ln>
        </p:spPr>
        <p:txBody>
          <a:bodyPr>
            <a:spAutoFit/>
          </a:bodyPr>
          <a:lstStyle/>
          <a:p>
            <a:pPr fontAlgn="auto">
              <a:spcBef>
                <a:spcPts val="0"/>
              </a:spcBef>
              <a:spcAft>
                <a:spcPts val="0"/>
              </a:spcAft>
              <a:defRPr/>
            </a:pPr>
            <a:r>
              <a:rPr lang="en-US" sz="2400" dirty="0">
                <a:latin typeface="Arial" pitchFamily="34" charset="0"/>
                <a:cs typeface="Arial" pitchFamily="34" charset="0"/>
              </a:rPr>
              <a:t>Produce even more information by </a:t>
            </a:r>
            <a:r>
              <a:rPr lang="en-US" sz="2400" i="1" dirty="0">
                <a:latin typeface="Arial" pitchFamily="34" charset="0"/>
                <a:cs typeface="Arial" pitchFamily="34" charset="0"/>
              </a:rPr>
              <a:t>grouping </a:t>
            </a:r>
            <a:endParaRPr lang="en-US" sz="2400" dirty="0">
              <a:latin typeface="Arial" pitchFamily="34" charset="0"/>
              <a:cs typeface="Arial" pitchFamily="34" charset="0"/>
            </a:endParaRPr>
          </a:p>
          <a:p>
            <a:pPr fontAlgn="auto">
              <a:spcBef>
                <a:spcPts val="0"/>
              </a:spcBef>
              <a:spcAft>
                <a:spcPts val="0"/>
              </a:spcAft>
              <a:defRPr/>
            </a:pPr>
            <a:r>
              <a:rPr lang="en-US" sz="2400" dirty="0">
                <a:latin typeface="Arial" pitchFamily="34" charset="0"/>
                <a:cs typeface="Arial" pitchFamily="34" charset="0"/>
              </a:rPr>
              <a:t>orders</a:t>
            </a:r>
          </a:p>
        </p:txBody>
      </p:sp>
      <p:pic>
        <p:nvPicPr>
          <p:cNvPr id="15364" name="Picture 3"/>
          <p:cNvPicPr>
            <a:picLocks noChangeAspect="1" noChangeArrowheads="1"/>
          </p:cNvPicPr>
          <p:nvPr/>
        </p:nvPicPr>
        <p:blipFill>
          <a:blip r:embed="rId3" cstate="print"/>
          <a:srcRect/>
          <a:stretch>
            <a:fillRect/>
          </a:stretch>
        </p:blipFill>
        <p:spPr bwMode="auto">
          <a:xfrm>
            <a:off x="3352800" y="1809750"/>
            <a:ext cx="4324350"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cstate="print"/>
          <a:srcRect/>
          <a:stretch>
            <a:fillRect/>
          </a:stretch>
        </p:blipFill>
        <p:spPr bwMode="auto">
          <a:xfrm>
            <a:off x="890588" y="1631950"/>
            <a:ext cx="7262812" cy="3778250"/>
          </a:xfrm>
          <a:prstGeom prst="rect">
            <a:avLst/>
          </a:prstGeom>
          <a:noFill/>
          <a:ln w="9525">
            <a:noFill/>
            <a:miter lim="800000"/>
            <a:headEnd/>
            <a:tailEnd/>
          </a:ln>
        </p:spPr>
      </p:pic>
      <p:sp>
        <p:nvSpPr>
          <p:cNvPr id="72706" name="Title 2"/>
          <p:cNvSpPr>
            <a:spLocks noGrp="1"/>
          </p:cNvSpPr>
          <p:nvPr>
            <p:ph type="title"/>
          </p:nvPr>
        </p:nvSpPr>
        <p:spPr/>
        <p:txBody>
          <a:bodyPr/>
          <a:lstStyle/>
          <a:p>
            <a:pPr>
              <a:defRPr/>
            </a:pPr>
            <a:r>
              <a:rPr lang="en-US" dirty="0" smtClean="0">
                <a:solidFill>
                  <a:schemeClr val="accent3">
                    <a:lumMod val="10000"/>
                  </a:schemeClr>
                </a:solidFill>
                <a:cs typeface="Arial" charset="0"/>
              </a:rPr>
              <a:t>Sales Data Filtered and Formatted to Show Repeat Customers</a:t>
            </a:r>
          </a:p>
        </p:txBody>
      </p:sp>
      <p:sp>
        <p:nvSpPr>
          <p:cNvPr id="36867" name="Footer Placeholder 4"/>
          <p:cNvSpPr>
            <a:spLocks noGrp="1"/>
          </p:cNvSpPr>
          <p:nvPr>
            <p:ph type="ftr" sz="quarter" idx="10"/>
          </p:nvPr>
        </p:nvSpPr>
        <p:spPr bwMode="auto">
          <a:extLst>
            <a:ext uri="{909E8E84-426E-40DD-AFC4-6F175D3DCCD1}"/>
            <a:ext uri="{91240B29-F687-4F45-9708-019B960494DF}"/>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6" name="TextBox 5"/>
          <p:cNvSpPr txBox="1"/>
          <p:nvPr/>
        </p:nvSpPr>
        <p:spPr>
          <a:xfrm>
            <a:off x="4191000" y="1652588"/>
            <a:ext cx="2514600" cy="1570037"/>
          </a:xfrm>
          <a:prstGeom prst="rect">
            <a:avLst/>
          </a:prstGeom>
          <a:solidFill>
            <a:schemeClr val="accent3">
              <a:lumMod val="90000"/>
            </a:schemeClr>
          </a:solidFill>
          <a:ln>
            <a:solidFill>
              <a:schemeClr val="accent1"/>
            </a:solidFill>
          </a:ln>
        </p:spPr>
        <p:txBody>
          <a:bodyPr>
            <a:spAutoFit/>
          </a:bodyPr>
          <a:lstStyle/>
          <a:p>
            <a:pPr fontAlgn="auto">
              <a:spcBef>
                <a:spcPts val="0"/>
              </a:spcBef>
              <a:spcAft>
                <a:spcPts val="0"/>
              </a:spcAft>
              <a:defRPr/>
            </a:pPr>
            <a:r>
              <a:rPr lang="en-US" sz="2400" dirty="0">
                <a:latin typeface="Arial" pitchFamily="34" charset="0"/>
                <a:cs typeface="Arial" pitchFamily="34" charset="0"/>
              </a:rPr>
              <a:t>Produce information by filtering and formatting orders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822325" y="365125"/>
            <a:ext cx="7521575" cy="1006475"/>
          </a:xfrm>
        </p:spPr>
        <p:txBody>
          <a:bodyPr/>
          <a:lstStyle/>
          <a:p>
            <a:pPr marL="738188" indent="-738188"/>
            <a:r>
              <a:rPr lang="en-US" sz="3000" smtClean="0">
                <a:latin typeface="Arial" charset="0"/>
                <a:cs typeface="Arial" charset="0"/>
              </a:rPr>
              <a:t>Q2: What Are the Components and</a:t>
            </a:r>
            <a:br>
              <a:rPr lang="en-US" sz="3000" smtClean="0">
                <a:latin typeface="Arial" charset="0"/>
                <a:cs typeface="Arial" charset="0"/>
              </a:rPr>
            </a:br>
            <a:r>
              <a:rPr lang="en-US" sz="3000" smtClean="0">
                <a:latin typeface="Arial" charset="0"/>
                <a:cs typeface="Arial" charset="0"/>
              </a:rPr>
              <a:t>Characteristics of Reporting Systems?</a:t>
            </a:r>
          </a:p>
        </p:txBody>
      </p:sp>
      <p:sp>
        <p:nvSpPr>
          <p:cNvPr id="4" name="Content Placeholder 3"/>
          <p:cNvSpPr>
            <a:spLocks noGrp="1"/>
          </p:cNvSpPr>
          <p:nvPr>
            <p:ph idx="1"/>
          </p:nvPr>
        </p:nvSpPr>
        <p:spPr>
          <a:xfrm>
            <a:off x="822325" y="1447800"/>
            <a:ext cx="7521575" cy="3679825"/>
          </a:xfrm>
        </p:spPr>
        <p:txBody>
          <a:bodyPr/>
          <a:lstStyle/>
          <a:p>
            <a:pPr marL="228600" indent="-228600">
              <a:spcBef>
                <a:spcPts val="300"/>
              </a:spcBef>
              <a:buFont typeface="Arial" charset="0"/>
              <a:buChar char="•"/>
            </a:pPr>
            <a:r>
              <a:rPr lang="en-US" dirty="0" smtClean="0">
                <a:latin typeface="Arial" charset="0"/>
                <a:cs typeface="Arial" charset="0"/>
              </a:rPr>
              <a:t>Reads and combines data from disparate sources </a:t>
            </a:r>
          </a:p>
          <a:p>
            <a:pPr marL="228600" indent="-228600">
              <a:spcBef>
                <a:spcPts val="300"/>
              </a:spcBef>
              <a:buFont typeface="Arial" charset="0"/>
              <a:buChar char="•"/>
            </a:pPr>
            <a:r>
              <a:rPr lang="en-US" dirty="0" smtClean="0">
                <a:latin typeface="Arial" charset="0"/>
                <a:cs typeface="Arial" charset="0"/>
              </a:rPr>
              <a:t>Filters, sorts, groups, simple calculations </a:t>
            </a:r>
          </a:p>
          <a:p>
            <a:pPr marL="228600" indent="-228600">
              <a:spcBef>
                <a:spcPts val="300"/>
              </a:spcBef>
              <a:buFont typeface="Arial" charset="0"/>
              <a:buChar char="•"/>
            </a:pPr>
            <a:r>
              <a:rPr lang="en-US" dirty="0" smtClean="0">
                <a:solidFill>
                  <a:srgbClr val="211C02"/>
                </a:solidFill>
                <a:latin typeface="Arial" charset="0"/>
                <a:cs typeface="Arial" charset="0"/>
              </a:rPr>
              <a:t>Metadata to prepare and deliver reports</a:t>
            </a:r>
          </a:p>
          <a:p>
            <a:pPr marL="228600" indent="-228600">
              <a:spcBef>
                <a:spcPts val="300"/>
              </a:spcBef>
              <a:buFont typeface="Arial" charset="0"/>
              <a:buChar char="•"/>
            </a:pPr>
            <a:r>
              <a:rPr lang="en-US" dirty="0" smtClean="0">
                <a:latin typeface="Arial" charset="0"/>
                <a:cs typeface="Arial" charset="0"/>
              </a:rPr>
              <a:t>Report characteristics</a:t>
            </a:r>
          </a:p>
          <a:p>
            <a:pPr marL="679450" lvl="2" indent="-342900">
              <a:buFont typeface="Arial" charset="0"/>
              <a:buChar char="–"/>
            </a:pPr>
            <a:r>
              <a:rPr lang="en-US" dirty="0" smtClean="0">
                <a:latin typeface="Arial" charset="0"/>
                <a:cs typeface="Arial" charset="0"/>
              </a:rPr>
              <a:t>Type</a:t>
            </a:r>
          </a:p>
          <a:p>
            <a:pPr marL="679450" lvl="2" indent="-342900">
              <a:buFont typeface="Arial" charset="0"/>
              <a:buChar char="–"/>
            </a:pPr>
            <a:r>
              <a:rPr lang="en-US" dirty="0" smtClean="0">
                <a:latin typeface="Arial" charset="0"/>
                <a:cs typeface="Arial" charset="0"/>
              </a:rPr>
              <a:t>Media</a:t>
            </a:r>
          </a:p>
          <a:p>
            <a:pPr marL="679450" lvl="2" indent="-342900">
              <a:buFont typeface="Arial" charset="0"/>
              <a:buChar char="–"/>
            </a:pPr>
            <a:r>
              <a:rPr lang="en-US" dirty="0" smtClean="0">
                <a:latin typeface="Arial" charset="0"/>
                <a:cs typeface="Arial" charset="0"/>
              </a:rPr>
              <a:t>Mode</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smtClean="0">
                <a:latin typeface="Arial" charset="0"/>
                <a:cs typeface="Arial" charset="0"/>
              </a:rPr>
              <a:t>Components of a Reporting System</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pic>
        <p:nvPicPr>
          <p:cNvPr id="21507" name="Picture 2"/>
          <p:cNvPicPr>
            <a:picLocks noChangeAspect="1" noChangeArrowheads="1"/>
          </p:cNvPicPr>
          <p:nvPr/>
        </p:nvPicPr>
        <p:blipFill>
          <a:blip r:embed="rId3" cstate="print"/>
          <a:srcRect/>
          <a:stretch>
            <a:fillRect/>
          </a:stretch>
        </p:blipFill>
        <p:spPr bwMode="auto">
          <a:xfrm>
            <a:off x="838200" y="1600200"/>
            <a:ext cx="7467600"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301</TotalTime>
  <Words>1333</Words>
  <Application>Microsoft Office PowerPoint</Application>
  <PresentationFormat>On-screen Show (4:3)</PresentationFormat>
  <Paragraphs>139</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EMIS4E</vt:lpstr>
      <vt:lpstr>Chapter Extension 13</vt:lpstr>
      <vt:lpstr>Study Questions</vt:lpstr>
      <vt:lpstr>Q1: How Do Reporting Systems Enable People to Create Information?</vt:lpstr>
      <vt:lpstr>Raw Sales Data: List Contains Little or No Information</vt:lpstr>
      <vt:lpstr>Sales Data Sorted by Customer Name</vt:lpstr>
      <vt:lpstr>Sales Data Sorted by Customer Name and Grouped by Number of Orders and Purchase Amounts</vt:lpstr>
      <vt:lpstr>Sales Data Filtered and Formatted to Show Repeat Customers</vt:lpstr>
      <vt:lpstr>Q2: What Are the Components and Characteristics of Reporting Systems?</vt:lpstr>
      <vt:lpstr>Components of a Reporting System</vt:lpstr>
      <vt:lpstr>Summary of Report Characteristics</vt:lpstr>
      <vt:lpstr>Report Media</vt:lpstr>
      <vt:lpstr>Digital Dashboard Example</vt:lpstr>
      <vt:lpstr>Q3:  How Are Reports Authored, Managed and Delivered?</vt:lpstr>
      <vt:lpstr>Q3: How Are Reports Authored, Managed and Delivered? (cont'd)</vt:lpstr>
      <vt:lpstr>Connecting to a Report Data Source Using Visual Studio</vt:lpstr>
      <vt:lpstr>Q4: How Are OLAP Reports Dynamic?</vt:lpstr>
      <vt:lpstr>Typical OLAP Report</vt:lpstr>
      <vt:lpstr>OLAP Product Family and Store Location by Store Type</vt:lpstr>
      <vt:lpstr>OLAP Product Family and Store Location by Store Type, Showing Sales Data for Four Cities</vt:lpstr>
      <vt:lpstr>Role of OLAP Server and Dimensional Database</vt:lpstr>
      <vt:lpstr>Active Review</vt:lpstr>
      <vt:lpstr>Slide 22</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13</dc:title>
  <dc:creator>Loy, Steve</dc:creator>
  <cp:lastModifiedBy>Kate Stephenson</cp:lastModifiedBy>
  <cp:revision>43</cp:revision>
  <dcterms:created xsi:type="dcterms:W3CDTF">2012-10-04T18:05:54Z</dcterms:created>
  <dcterms:modified xsi:type="dcterms:W3CDTF">2012-12-19T01:54:43Z</dcterms:modified>
</cp:coreProperties>
</file>