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56" r:id="rId2"/>
    <p:sldId id="257" r:id="rId3"/>
    <p:sldId id="260" r:id="rId4"/>
    <p:sldId id="261" r:id="rId5"/>
    <p:sldId id="266" r:id="rId6"/>
    <p:sldId id="267" r:id="rId7"/>
    <p:sldId id="268" r:id="rId8"/>
    <p:sldId id="269" r:id="rId9"/>
    <p:sldId id="270" r:id="rId10"/>
    <p:sldId id="271" r:id="rId11"/>
    <p:sldId id="272" r:id="rId12"/>
    <p:sldId id="274" r:id="rId13"/>
    <p:sldId id="276" r:id="rId14"/>
    <p:sldId id="279" r:id="rId15"/>
    <p:sldId id="280" r:id="rId16"/>
    <p:sldId id="281" r:id="rId17"/>
    <p:sldId id="282" r:id="rId18"/>
    <p:sldId id="283" r:id="rId19"/>
    <p:sldId id="258" r:id="rId20"/>
    <p:sldId id="284"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88" autoAdjust="0"/>
    <p:restoredTop sz="83273" autoAdjust="0"/>
  </p:normalViewPr>
  <p:slideViewPr>
    <p:cSldViewPr>
      <p:cViewPr varScale="1">
        <p:scale>
          <a:sx n="61" d="100"/>
          <a:sy n="61" d="100"/>
        </p:scale>
        <p:origin x="-1866"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D1F15B9-DFC3-42C3-A0B7-4869F4EB92D4}" type="datetimeFigureOut">
              <a:rPr lang="en-US"/>
              <a:pPr>
                <a:defRPr/>
              </a:pPr>
              <a:t>12/17/2012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A8A0A6F-CACD-4F40-8029-7D80A99376C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smtClean="0"/>
              <a:t>Scenario: Mary needs to </a:t>
            </a:r>
            <a:r>
              <a:rPr lang="en-US" dirty="0" smtClean="0"/>
              <a:t>identify</a:t>
            </a:r>
            <a:r>
              <a:rPr lang="en-US" baseline="0" dirty="0" smtClean="0"/>
              <a:t> </a:t>
            </a:r>
            <a:r>
              <a:rPr lang="en-US" dirty="0" smtClean="0"/>
              <a:t>lost </a:t>
            </a:r>
            <a:r>
              <a:rPr lang="en-US" dirty="0" smtClean="0"/>
              <a:t>customers in a timely way.  Database marketing will help classify customers in terms of how recently and how frequently they have purchased, and </a:t>
            </a:r>
            <a:r>
              <a:rPr lang="en-US" dirty="0" smtClean="0"/>
              <a:t>the size </a:t>
            </a:r>
            <a:r>
              <a:rPr lang="en-US" dirty="0" smtClean="0"/>
              <a:t>of those purchases.  Customers who have not purchased recently, but purchased frequently with high value orders (such as Tootsie Swan) will be identified so Mary can attempt to gain back their business.  Mary will need customer purchase records in order to perform analysis.</a:t>
            </a:r>
          </a:p>
        </p:txBody>
      </p:sp>
      <p:sp>
        <p:nvSpPr>
          <p:cNvPr id="9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2216EC-394A-43F9-B9E8-F57E93C7A58C}"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5B6B24-7EBA-4AE0-87A8-4D77A8DADE20}" type="slidenum">
              <a:rPr lang="en-US">
                <a:cs typeface="Arial" charset="0"/>
              </a:rPr>
              <a:pPr fontAlgn="base">
                <a:spcBef>
                  <a:spcPct val="0"/>
                </a:spcBef>
                <a:spcAft>
                  <a:spcPct val="0"/>
                </a:spcAft>
              </a:pPr>
              <a:t>12</a:t>
            </a:fld>
            <a:endParaRPr lang="en-US">
              <a:cs typeface="Arial" charset="0"/>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a:ln/>
          <a:extLst>
            <a:ext uri="{909E8E84-426E-40DD-AFC4-6F175D3DCCD1}"/>
            <a:ext uri="{91240B29-F687-4F45-9708-019B960494DF}"/>
          </a:extLst>
        </p:spPr>
        <p:txBody>
          <a:bodyPr/>
          <a:lstStyle/>
          <a:p>
            <a:pPr marL="171450" indent="-171450" fontAlgn="auto">
              <a:spcBef>
                <a:spcPts val="0"/>
              </a:spcBef>
              <a:spcAft>
                <a:spcPts val="0"/>
              </a:spcAft>
              <a:buFont typeface="Arial" pitchFamily="34" charset="0"/>
              <a:buChar char="•"/>
              <a:defRPr/>
            </a:pPr>
            <a:r>
              <a:rPr lang="en-US" smtClean="0"/>
              <a:t>Basic </a:t>
            </a:r>
            <a:r>
              <a:rPr lang="en-US" dirty="0" smtClean="0"/>
              <a:t>idea of a decision tree is to select </a:t>
            </a:r>
            <a:r>
              <a:rPr lang="en-US" smtClean="0"/>
              <a:t>attributes most </a:t>
            </a:r>
            <a:r>
              <a:rPr lang="en-US" dirty="0" smtClean="0"/>
              <a:t>useful for classifying entities.</a:t>
            </a:r>
          </a:p>
          <a:p>
            <a:pPr fontAlgn="auto">
              <a:spcBef>
                <a:spcPts val="0"/>
              </a:spcBef>
              <a:spcAft>
                <a:spcPts val="0"/>
              </a:spcAft>
              <a:defRPr/>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D7AF06-B1B6-4E6B-8A17-7A17FF0CC72D}" type="slidenum">
              <a:rPr lang="en-US">
                <a:cs typeface="Arial" charset="0"/>
              </a:rPr>
              <a:pPr fontAlgn="base">
                <a:spcBef>
                  <a:spcPct val="0"/>
                </a:spcBef>
                <a:spcAft>
                  <a:spcPct val="0"/>
                </a:spcAft>
              </a:pPr>
              <a:t>13</a:t>
            </a:fld>
            <a:endParaRPr lang="en-US">
              <a:cs typeface="Arial" charset="0"/>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Classifying students on whether their GPA was greater than 3.0 or less than or equal to 3.0.</a:t>
            </a:r>
          </a:p>
          <a:p>
            <a:pPr marL="171450" indent="-171450">
              <a:spcBef>
                <a:spcPct val="0"/>
              </a:spcBef>
              <a:buFontTx/>
              <a:buChar char="•"/>
            </a:pPr>
            <a:r>
              <a:rPr lang="en-US" smtClean="0"/>
              <a:t>This tree examined students’ characteristics, such as class (junior or senior), major, employment, age, club affiliations, and other characteristics to create groups as different as possible on classification of GPA above or below 3.0.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Do not confuse these If/Then rules with those in expert systems. These rules are developed as a result of data mining via decision tree analysis which generally identify 10 or 12 rules. Expert system rules are created by interviewing human experts, which typically, results in hundreds or thousands of rules.</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C0E3C1-2E94-4659-BD06-B2CEA0E9C191}"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2F71BB-EE22-4CFF-83B1-B7AEFE0C59CA}" type="slidenum">
              <a:rPr lang="en-US">
                <a:cs typeface="Arial" charset="0"/>
              </a:rPr>
              <a:pPr fontAlgn="base">
                <a:spcBef>
                  <a:spcPct val="0"/>
                </a:spcBef>
                <a:spcAft>
                  <a:spcPct val="0"/>
                </a:spcAft>
              </a:pPr>
              <a:t>15</a:t>
            </a:fld>
            <a:endParaRPr lang="en-US">
              <a:cs typeface="Arial"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a:ln/>
          <a:extLst>
            <a:ext uri="{909E8E84-426E-40DD-AFC4-6F175D3DCCD1}"/>
            <a:ext uri="{91240B29-F687-4F45-9708-019B960494DF}"/>
          </a:extLst>
        </p:spPr>
        <p:txBody>
          <a:bodyPr/>
          <a:lstStyle/>
          <a:p>
            <a:pPr marL="171450" indent="-171450" fontAlgn="auto">
              <a:spcBef>
                <a:spcPts val="0"/>
              </a:spcBef>
              <a:spcAft>
                <a:spcPts val="0"/>
              </a:spcAft>
              <a:buFont typeface="Arial" pitchFamily="34" charset="0"/>
              <a:buChar char="•"/>
              <a:defRPr/>
            </a:pPr>
            <a:r>
              <a:rPr lang="en-US" dirty="0" smtClean="0"/>
              <a:t>Common business application</a:t>
            </a:r>
          </a:p>
          <a:p>
            <a:pPr fontAlgn="auto">
              <a:spcBef>
                <a:spcPts val="0"/>
              </a:spcBef>
              <a:spcAft>
                <a:spcPts val="0"/>
              </a:spcAft>
              <a:defRPr/>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lvl="1" indent="-171450" defTabSz="1244489" fontAlgn="auto">
              <a:lnSpc>
                <a:spcPct val="90000"/>
              </a:lnSpc>
              <a:spcBef>
                <a:spcPts val="0"/>
              </a:spcBef>
              <a:spcAft>
                <a:spcPct val="15000"/>
              </a:spcAft>
              <a:buFont typeface="Arial" pitchFamily="34" charset="0"/>
              <a:buChar char="•"/>
              <a:defRPr/>
            </a:pPr>
            <a:r>
              <a:rPr lang="en-US" dirty="0" smtClean="0">
                <a:latin typeface="Helvetica" pitchFamily="34" charset="0"/>
              </a:rPr>
              <a:t>Common </a:t>
            </a:r>
            <a:r>
              <a:rPr lang="en-US" dirty="0">
                <a:latin typeface="Helvetica" pitchFamily="34" charset="0"/>
              </a:rPr>
              <a:t>business application of decision trees is to classify loans by likelihood of default. </a:t>
            </a:r>
          </a:p>
          <a:p>
            <a:pPr marL="171450" lvl="1" indent="-171450" defTabSz="1244489" fontAlgn="auto">
              <a:lnSpc>
                <a:spcPct val="90000"/>
              </a:lnSpc>
              <a:spcBef>
                <a:spcPts val="0"/>
              </a:spcBef>
              <a:spcAft>
                <a:spcPct val="15000"/>
              </a:spcAft>
              <a:buFont typeface="Arial" pitchFamily="34" charset="0"/>
              <a:buChar char="•"/>
              <a:defRPr/>
            </a:pPr>
            <a:r>
              <a:rPr lang="en-US" dirty="0">
                <a:latin typeface="Helvetica" pitchFamily="34" charset="0"/>
              </a:rPr>
              <a:t>This </a:t>
            </a:r>
            <a:r>
              <a:rPr lang="en-US">
                <a:latin typeface="Helvetica" pitchFamily="34" charset="0"/>
              </a:rPr>
              <a:t>example </a:t>
            </a:r>
            <a:r>
              <a:rPr lang="en-US" smtClean="0">
                <a:latin typeface="Helvetica" pitchFamily="34" charset="0"/>
              </a:rPr>
              <a:t>generated by </a:t>
            </a:r>
            <a:r>
              <a:rPr lang="en-US">
                <a:latin typeface="Helvetica" pitchFamily="34" charset="0"/>
              </a:rPr>
              <a:t>Insightful </a:t>
            </a:r>
            <a:r>
              <a:rPr lang="en-US" smtClean="0">
                <a:latin typeface="Helvetica" pitchFamily="34" charset="0"/>
              </a:rPr>
              <a:t>Miner. Data </a:t>
            </a:r>
            <a:r>
              <a:rPr lang="en-US" dirty="0">
                <a:latin typeface="Helvetica" pitchFamily="34" charset="0"/>
              </a:rPr>
              <a:t>from </a:t>
            </a:r>
            <a:r>
              <a:rPr lang="en-US">
                <a:latin typeface="Helvetica" pitchFamily="34" charset="0"/>
              </a:rPr>
              <a:t>3,485 </a:t>
            </a:r>
            <a:r>
              <a:rPr lang="en-US" smtClean="0">
                <a:latin typeface="Helvetica" pitchFamily="34" charset="0"/>
              </a:rPr>
              <a:t>loans were examined. </a:t>
            </a:r>
            <a:r>
              <a:rPr lang="en-US" dirty="0">
                <a:latin typeface="Helvetica" pitchFamily="34" charset="0"/>
              </a:rPr>
              <a:t>Of those loans, 72% had no default and 28% did default. To </a:t>
            </a:r>
            <a:r>
              <a:rPr lang="en-US">
                <a:latin typeface="Helvetica" pitchFamily="34" charset="0"/>
              </a:rPr>
              <a:t>perform </a:t>
            </a:r>
            <a:r>
              <a:rPr lang="en-US" smtClean="0">
                <a:latin typeface="Helvetica" pitchFamily="34" charset="0"/>
              </a:rPr>
              <a:t>analysis</a:t>
            </a:r>
            <a:r>
              <a:rPr lang="en-US">
                <a:latin typeface="Helvetica" pitchFamily="34" charset="0"/>
              </a:rPr>
              <a:t>, </a:t>
            </a:r>
            <a:r>
              <a:rPr lang="en-US" smtClean="0">
                <a:latin typeface="Helvetica" pitchFamily="34" charset="0"/>
              </a:rPr>
              <a:t>decision-tree </a:t>
            </a:r>
            <a:r>
              <a:rPr lang="en-US" dirty="0">
                <a:latin typeface="Helvetica" pitchFamily="34" charset="0"/>
              </a:rPr>
              <a:t>tool examined six different loan characteristics.</a:t>
            </a:r>
          </a:p>
          <a:p>
            <a:pPr marL="0" lvl="1" defTabSz="1244489" fontAlgn="auto">
              <a:lnSpc>
                <a:spcPct val="90000"/>
              </a:lnSpc>
              <a:spcBef>
                <a:spcPts val="0"/>
              </a:spcBef>
              <a:spcAft>
                <a:spcPct val="15000"/>
              </a:spcAft>
              <a:defRPr/>
            </a:pPr>
            <a:endParaRPr lang="en-US" dirty="0">
              <a:latin typeface="Helvetica" pitchFamily="34" charset="0"/>
            </a:endParaRPr>
          </a:p>
          <a:p>
            <a:pPr marL="0" lvl="1" defTabSz="1244489" fontAlgn="auto">
              <a:lnSpc>
                <a:spcPct val="90000"/>
              </a:lnSpc>
              <a:spcBef>
                <a:spcPts val="0"/>
              </a:spcBef>
              <a:spcAft>
                <a:spcPct val="15000"/>
              </a:spcAft>
              <a:defRPr/>
            </a:pPr>
            <a:endParaRPr lang="en-US" dirty="0">
              <a:latin typeface="Helvetica" pitchFamily="34" charset="0"/>
            </a:endParaRP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425C65-97A4-4C64-AA1E-7377C181F9C9}"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100" smtClean="0">
                <a:latin typeface="Helvetica" pitchFamily="34" charset="0"/>
              </a:rPr>
              <a:t>GOAL</a:t>
            </a:r>
          </a:p>
          <a:p>
            <a:pPr marL="773113" lvl="1" indent="-228600">
              <a:spcBef>
                <a:spcPct val="0"/>
              </a:spcBef>
              <a:buFont typeface="Calibri" pitchFamily="34" charset="0"/>
              <a:buAutoNum type="arabicPeriod"/>
            </a:pPr>
            <a:r>
              <a:rPr lang="en-US" sz="1100" smtClean="0">
                <a:latin typeface="Helvetica" pitchFamily="34" charset="0"/>
              </a:rPr>
              <a:t>Explore difficult ethical issues about using decision trees for classifying people.</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059458-6ED8-4EA5-9690-2661190CBBB1}"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latin typeface="Helvetica" pitchFamily="34" charset="0"/>
              </a:rPr>
              <a:t>Classifying people can raise serious ethical issues because:</a:t>
            </a:r>
          </a:p>
          <a:p>
            <a:pPr marL="274296" indent="-182863" fontAlgn="auto">
              <a:spcBef>
                <a:spcPts val="0"/>
              </a:spcBef>
              <a:spcAft>
                <a:spcPts val="0"/>
              </a:spcAft>
              <a:buFont typeface="Arial" pitchFamily="34" charset="0"/>
              <a:buChar char="•"/>
              <a:defRPr/>
            </a:pPr>
            <a:r>
              <a:rPr lang="en-US" dirty="0" smtClean="0">
                <a:latin typeface="Helvetica" pitchFamily="34" charset="0"/>
              </a:rPr>
              <a:t>The challenge of statistically </a:t>
            </a:r>
            <a:r>
              <a:rPr lang="en-US" dirty="0" smtClean="0">
                <a:latin typeface="Helvetica" pitchFamily="34" charset="0"/>
              </a:rPr>
              <a:t>valid measures without human judgment involved</a:t>
            </a:r>
          </a:p>
          <a:p>
            <a:pPr marL="274296" indent="-182863" fontAlgn="auto">
              <a:spcBef>
                <a:spcPts val="0"/>
              </a:spcBef>
              <a:spcAft>
                <a:spcPts val="0"/>
              </a:spcAft>
              <a:buFont typeface="Arial" pitchFamily="34" charset="0"/>
              <a:buChar char="•"/>
              <a:defRPr/>
            </a:pPr>
            <a:r>
              <a:rPr lang="en-US" dirty="0" smtClean="0">
                <a:solidFill>
                  <a:schemeClr val="accent3">
                    <a:lumMod val="10000"/>
                  </a:schemeClr>
                </a:solidFill>
                <a:latin typeface="Helvetica" pitchFamily="34" charset="0"/>
              </a:rPr>
              <a:t>Important data might not be included</a:t>
            </a:r>
          </a:p>
          <a:p>
            <a:pPr marL="274296" indent="-182863" fontAlgn="auto">
              <a:spcBef>
                <a:spcPts val="0"/>
              </a:spcBef>
              <a:spcAft>
                <a:spcPts val="0"/>
              </a:spcAft>
              <a:buFont typeface="Arial" pitchFamily="34" charset="0"/>
              <a:buChar char="•"/>
              <a:defRPr/>
            </a:pPr>
            <a:r>
              <a:rPr lang="en-US" dirty="0" smtClean="0">
                <a:solidFill>
                  <a:schemeClr val="accent3">
                    <a:lumMod val="10000"/>
                  </a:schemeClr>
                </a:solidFill>
                <a:latin typeface="Helvetica" pitchFamily="34" charset="0"/>
              </a:rPr>
              <a:t>Results could reinforce social stereotypes</a:t>
            </a:r>
          </a:p>
          <a:p>
            <a:pPr marL="274296" indent="-182863" fontAlgn="auto">
              <a:spcBef>
                <a:spcPts val="0"/>
              </a:spcBef>
              <a:spcAft>
                <a:spcPts val="0"/>
              </a:spcAft>
              <a:buFont typeface="Arial" pitchFamily="34" charset="0"/>
              <a:buChar char="•"/>
              <a:defRPr/>
            </a:pPr>
            <a:r>
              <a:rPr lang="en-US" dirty="0" smtClean="0">
                <a:latin typeface="Helvetica" pitchFamily="34" charset="0"/>
              </a:rPr>
              <a:t>Might not be organizationally or socially feasible, or legal.</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5C1B7B-057D-42A4-BFB6-C12EB720888A}"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How </a:t>
            </a:r>
            <a:r>
              <a:rPr lang="en-US" i="1" dirty="0" smtClean="0"/>
              <a:t>recently </a:t>
            </a:r>
            <a:r>
              <a:rPr lang="en-US" dirty="0" smtClean="0"/>
              <a:t>(R) a customer has ordered, how </a:t>
            </a:r>
            <a:r>
              <a:rPr lang="en-US" i="1" dirty="0" smtClean="0"/>
              <a:t>frequently </a:t>
            </a:r>
            <a:r>
              <a:rPr lang="en-US" dirty="0" smtClean="0"/>
              <a:t>(F) a customer orders, and how much </a:t>
            </a:r>
            <a:r>
              <a:rPr lang="en-US" i="1" dirty="0" smtClean="0"/>
              <a:t>money </a:t>
            </a:r>
            <a:r>
              <a:rPr lang="en-US" dirty="0" smtClean="0"/>
              <a:t>(M) the customer spends per order.</a:t>
            </a:r>
          </a:p>
          <a:p>
            <a:pPr marL="619125" lvl="2" indent="-161925">
              <a:spcBef>
                <a:spcPct val="0"/>
              </a:spcBef>
              <a:buFontTx/>
              <a:buChar char="•"/>
            </a:pPr>
            <a:r>
              <a:rPr lang="en-US" sz="1100" dirty="0" smtClean="0">
                <a:latin typeface="Helvetica" pitchFamily="34" charset="0"/>
              </a:rPr>
              <a:t>Ajax is a good and regular customer. Sales needs to attempt to up-sell more expensive goods.</a:t>
            </a:r>
          </a:p>
          <a:p>
            <a:pPr marL="619125" lvl="2" indent="-161925">
              <a:spcBef>
                <a:spcPct val="0"/>
              </a:spcBef>
              <a:buFontTx/>
              <a:buChar char="•"/>
            </a:pPr>
            <a:r>
              <a:rPr lang="en-US" sz="1100" dirty="0" err="1" smtClean="0">
                <a:latin typeface="Helvetica" pitchFamily="34" charset="0"/>
              </a:rPr>
              <a:t>Bloominghams</a:t>
            </a:r>
            <a:r>
              <a:rPr lang="en-US" sz="1100" dirty="0" smtClean="0">
                <a:latin typeface="Helvetica" pitchFamily="34" charset="0"/>
              </a:rPr>
              <a:t> was a frequent buy, but hasn’t bought in a long time. Sales team should contact </a:t>
            </a:r>
            <a:r>
              <a:rPr lang="en-US" sz="1100" dirty="0" err="1" smtClean="0">
                <a:latin typeface="Helvetica" pitchFamily="34" charset="0"/>
              </a:rPr>
              <a:t>Bloominghams</a:t>
            </a:r>
            <a:r>
              <a:rPr lang="en-US" sz="1100" dirty="0" smtClean="0">
                <a:latin typeface="Helvetica" pitchFamily="34" charset="0"/>
              </a:rPr>
              <a:t> immediately</a:t>
            </a:r>
            <a:r>
              <a:rPr lang="en-US" sz="1100" dirty="0" smtClean="0">
                <a:latin typeface="Helvetica" pitchFamily="34" charset="0"/>
              </a:rPr>
              <a:t>.</a:t>
            </a:r>
          </a:p>
          <a:p>
            <a:pPr marL="619125" lvl="1" indent="-161925">
              <a:spcBef>
                <a:spcPct val="0"/>
              </a:spcBef>
              <a:buFontTx/>
              <a:buChar char="•"/>
            </a:pPr>
            <a:r>
              <a:rPr lang="en-US" sz="1100" dirty="0" smtClean="0">
                <a:latin typeface="Helvetica" pitchFamily="34" charset="0"/>
              </a:rPr>
              <a:t>Caruthers has not ordered for </a:t>
            </a:r>
            <a:r>
              <a:rPr lang="en-US" sz="1100" dirty="0" smtClean="0">
                <a:latin typeface="Helvetica" pitchFamily="34" charset="0"/>
              </a:rPr>
              <a:t>a long </a:t>
            </a:r>
            <a:r>
              <a:rPr lang="en-US" sz="1100" dirty="0" smtClean="0">
                <a:latin typeface="Helvetica" pitchFamily="34" charset="0"/>
              </a:rPr>
              <a:t>time and infrequently. </a:t>
            </a:r>
            <a:r>
              <a:rPr lang="en-US" sz="1100" dirty="0" smtClean="0">
                <a:latin typeface="Helvetica" pitchFamily="34" charset="0"/>
              </a:rPr>
              <a:t>This makes Caruthers a low </a:t>
            </a:r>
            <a:r>
              <a:rPr lang="en-US" sz="1100" dirty="0" smtClean="0">
                <a:latin typeface="Helvetica" pitchFamily="34" charset="0"/>
              </a:rPr>
              <a:t>value customer.</a:t>
            </a:r>
          </a:p>
          <a:p>
            <a:pPr marL="619125" lvl="1" indent="-161925">
              <a:spcBef>
                <a:spcPct val="0"/>
              </a:spcBef>
              <a:buFontTx/>
              <a:buChar char="•"/>
            </a:pPr>
            <a:r>
              <a:rPr lang="en-US" sz="1100" dirty="0" smtClean="0">
                <a:latin typeface="Helvetica" pitchFamily="34" charset="0"/>
              </a:rPr>
              <a:t>Davidson is all average or just OK.</a:t>
            </a:r>
          </a:p>
          <a:p>
            <a:pPr>
              <a:spcBef>
                <a:spcPct val="0"/>
              </a:spcBef>
            </a:pPr>
            <a:endParaRPr lang="en-US" dirty="0" smtClean="0"/>
          </a:p>
        </p:txBody>
      </p:sp>
      <p:sp>
        <p:nvSpPr>
          <p:cNvPr id="11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2B4E60-BD30-4FE8-89AB-14E5AA610567}"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To produce an RFM score, a program sorts customer purchase records by date of most recent (R) purchase, divides sorts into quintiles, and gives customers a score of 1 to 5. Process is repeated for Frequently and Money.</a:t>
            </a:r>
          </a:p>
        </p:txBody>
      </p:sp>
      <p:sp>
        <p:nvSpPr>
          <p:cNvPr id="13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10FC53-518A-4EBD-B636-F596ED0FC007}"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17086F-F4D2-460E-B19F-B53F41FCF316}" type="slidenum">
              <a:rPr lang="en-US">
                <a:cs typeface="Arial" charset="0"/>
              </a:rPr>
              <a:pPr fontAlgn="base">
                <a:spcBef>
                  <a:spcPct val="0"/>
                </a:spcBef>
                <a:spcAft>
                  <a:spcPct val="0"/>
                </a:spcAft>
              </a:pPr>
              <a:t>6</a:t>
            </a:fld>
            <a:endParaRPr lang="en-US">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Figure CE12-2 shows hypothetical sales data from 400 sales transactions at a dive shop. </a:t>
            </a:r>
          </a:p>
          <a:p>
            <a:pPr marL="628650" lvl="1" indent="-171450">
              <a:spcBef>
                <a:spcPct val="0"/>
              </a:spcBef>
              <a:buFontTx/>
              <a:buChar char="•"/>
            </a:pPr>
            <a:r>
              <a:rPr lang="en-US" dirty="0" smtClean="0"/>
              <a:t>The first </a:t>
            </a:r>
            <a:r>
              <a:rPr lang="en-US" dirty="0" smtClean="0"/>
              <a:t>row of numbers under each column is the total number of times an item was sold. </a:t>
            </a:r>
          </a:p>
          <a:p>
            <a:pPr marL="628650" lvl="1" indent="-171450">
              <a:spcBef>
                <a:spcPct val="0"/>
              </a:spcBef>
              <a:buFontTx/>
              <a:buChar char="•"/>
            </a:pPr>
            <a:r>
              <a:rPr lang="en-US" dirty="0" smtClean="0"/>
              <a:t>For example, the 270 in the third row under Mask means that 270 of the 400 (.67) transactions included masks. </a:t>
            </a:r>
          </a:p>
          <a:p>
            <a:pPr marL="628650" lvl="1" indent="-171450">
              <a:spcBef>
                <a:spcPct val="0"/>
              </a:spcBef>
              <a:buFontTx/>
              <a:buChar char="•"/>
            </a:pPr>
            <a:r>
              <a:rPr lang="en-US" dirty="0" smtClean="0"/>
              <a:t>The 280 under Fins means that 280 of the 400 (.700) transactions included fins.</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98F362-CEC5-4EB2-BD34-66E2723DF6E5}"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smtClean="0"/>
              <a:t>Support is probability that two items will be purchased together. </a:t>
            </a:r>
          </a:p>
          <a:p>
            <a:pPr marL="171450" indent="-171450">
              <a:spcBef>
                <a:spcPct val="0"/>
              </a:spcBef>
              <a:buFontTx/>
              <a:buChar char="•"/>
            </a:pPr>
            <a:r>
              <a:rPr lang="en-US" dirty="0" smtClean="0"/>
              <a:t>To estimate that probability, examine sales transactions and count number of times two items occurred in </a:t>
            </a:r>
            <a:r>
              <a:rPr lang="en-US" dirty="0" smtClean="0"/>
              <a:t>the same </a:t>
            </a:r>
            <a:r>
              <a:rPr lang="en-US" dirty="0" smtClean="0"/>
              <a:t>transaction.</a:t>
            </a:r>
          </a:p>
          <a:p>
            <a:pPr marL="171450" indent="-171450">
              <a:spcBef>
                <a:spcPct val="0"/>
              </a:spcBef>
              <a:buFontTx/>
              <a:buChar char="•"/>
            </a:pPr>
            <a:r>
              <a:rPr lang="en-US" dirty="0" smtClean="0"/>
              <a:t>Fins and masks appeared together 250 times, thus support for fins and a mask is 250/400, or .625. Similarly, support for fins and weights is 20/400, or .05.</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79E0C0-5EAE-409D-ABEC-3573699AB930}"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Confidence is a conditional probability estimate.</a:t>
            </a:r>
          </a:p>
          <a:p>
            <a:pPr marL="171450" indent="-171450">
              <a:spcBef>
                <a:spcPct val="0"/>
              </a:spcBef>
              <a:buFontTx/>
              <a:buChar char="•"/>
            </a:pPr>
            <a:r>
              <a:rPr lang="en-US" smtClean="0"/>
              <a:t>Masks were purchased 270 times, and those individuals who bought masks, 250 also bought fins. Thus, given a customer bought a mask, we can estimate probability for buying fins to be 250/270, or 92.6%.</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654ED2-F7E5-4810-AB1F-FFE15B4981B3}"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Lift shows how much base probability increases or decreases when other products are purchased.</a:t>
            </a:r>
          </a:p>
          <a:p>
            <a:pPr marL="171450" indent="-171450">
              <a:spcBef>
                <a:spcPct val="0"/>
              </a:spcBef>
              <a:buFontTx/>
              <a:buChar char="•"/>
            </a:pPr>
            <a:r>
              <a:rPr lang="en-US" smtClean="0"/>
              <a:t>Lift of fins and a mask is confidence of fins given a mask (.926), divided by base probability of fins (.625), or 1.32. Likelihood that people buy fins when they buy a mask increases by 32 percent.</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67A8E-E40F-4E83-B166-B5A29C660586}"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pitchFamily="34" charset="0"/>
              <a:buChar char="•"/>
              <a:defRPr/>
            </a:pPr>
            <a:r>
              <a:rPr lang="en-US" dirty="0" smtClean="0"/>
              <a:t>Cannot say what likelihood customers, given they bought one </a:t>
            </a:r>
            <a:r>
              <a:rPr lang="en-US" dirty="0" smtClean="0"/>
              <a:t>item, </a:t>
            </a:r>
            <a:r>
              <a:rPr lang="en-US" dirty="0" smtClean="0"/>
              <a:t>will buy both two or more other items. </a:t>
            </a:r>
          </a:p>
          <a:p>
            <a:pPr fontAlgn="auto">
              <a:spcBef>
                <a:spcPts val="0"/>
              </a:spcBef>
              <a:spcAft>
                <a:spcPts val="0"/>
              </a:spcAft>
              <a:defRPr/>
            </a:pPr>
            <a:endParaRPr lang="en-US"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0E5832-C938-49FD-9D0E-29C3B494499A}"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3 Slide">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a:xfrm>
            <a:off x="1371600" y="3886200"/>
            <a:ext cx="6553200" cy="1219200"/>
          </a:xfrm>
          <a:solidFill>
            <a:schemeClr val="bg2">
              <a:lumMod val="90000"/>
            </a:schemeClr>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None/>
              <a:tabLst/>
              <a:defRPr sz="3600">
                <a:solidFill>
                  <a:schemeClr val="tx1"/>
                </a:solidFill>
                <a:latin typeface="Arial" pitchFamily="34" charset="0"/>
                <a:ea typeface="Verdana" pitchFamily="34" charset="0"/>
                <a:cs typeface="Arial" pitchFamily="34" charset="0"/>
              </a:defRPr>
            </a:lvl1pPr>
          </a:lstStyle>
          <a:p>
            <a:r>
              <a:rPr lang="en-US" smtClean="0"/>
              <a:t>Click to edit Master subtitle style</a:t>
            </a:r>
            <a:endParaRPr lang="en-US" dirty="0" smtClean="0"/>
          </a:p>
        </p:txBody>
      </p:sp>
      <p:sp>
        <p:nvSpPr>
          <p:cNvPr id="10" name="Title 9"/>
          <p:cNvSpPr>
            <a:spLocks noGrp="1"/>
          </p:cNvSpPr>
          <p:nvPr>
            <p:ph type="title"/>
          </p:nvPr>
        </p:nvSpPr>
        <p:spPr>
          <a:xfrm>
            <a:off x="2819400" y="1524000"/>
            <a:ext cx="3581400" cy="1905000"/>
          </a:xfrm>
          <a:solidFill>
            <a:schemeClr val="bg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rtl="0" eaLnBrk="0" fontAlgn="base" hangingPunct="0">
              <a:spcBef>
                <a:spcPct val="0"/>
              </a:spcBef>
              <a:spcAft>
                <a:spcPct val="0"/>
              </a:spcAft>
              <a:defRPr lang="en-US" sz="4000" b="0" kern="1200" dirty="0">
                <a:solidFill>
                  <a:schemeClr val="tx1"/>
                </a:solidFill>
                <a:latin typeface="Arial" pitchFamily="34" charset="0"/>
                <a:ea typeface="Verdana"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Box 2"/>
          <p:cNvSpPr txBox="1"/>
          <p:nvPr/>
        </p:nvSpPr>
        <p:spPr>
          <a:xfrm>
            <a:off x="7620000" y="6248400"/>
            <a:ext cx="914400" cy="304800"/>
          </a:xfrm>
          <a:prstGeom prst="rect">
            <a:avLst/>
          </a:prstGeom>
          <a:noFill/>
        </p:spPr>
        <p:txBody>
          <a:bodyPr>
            <a:spAutoFit/>
          </a:bodyPr>
          <a:lstStyle/>
          <a:p>
            <a:pPr fontAlgn="auto">
              <a:spcBef>
                <a:spcPts val="0"/>
              </a:spcBef>
              <a:spcAft>
                <a:spcPts val="0"/>
              </a:spcAft>
              <a:defRPr/>
            </a:pPr>
            <a:r>
              <a:rPr lang="en-US" sz="1400" dirty="0">
                <a:latin typeface="+mn-lt"/>
                <a:cs typeface="+mn-cs"/>
              </a:rPr>
              <a:t>ce12-</a:t>
            </a:r>
            <a:fld id="{88165FE9-3B71-4717-8A3E-BEADAC58EC66}" type="slidenum">
              <a:rPr lang="en-US" sz="1400">
                <a:latin typeface="+mn-lt"/>
                <a:cs typeface="+mn-cs"/>
              </a:rPr>
              <a:pPr fontAlgn="auto">
                <a:spcBef>
                  <a:spcPts val="0"/>
                </a:spcBef>
                <a:spcAft>
                  <a:spcPts val="0"/>
                </a:spcAft>
                <a:defRPr/>
              </a:pPr>
              <a:t>‹#›</a:t>
            </a:fld>
            <a:endParaRPr lang="en-US" sz="1400" dirty="0">
              <a:latin typeface="+mn-lt"/>
              <a:cs typeface="+mn-cs"/>
            </a:endParaRPr>
          </a:p>
        </p:txBody>
      </p:sp>
      <p:sp>
        <p:nvSpPr>
          <p:cNvPr id="2" name="Title 1"/>
          <p:cNvSpPr>
            <a:spLocks noGrp="1"/>
          </p:cNvSpPr>
          <p:nvPr>
            <p:ph type="title"/>
          </p:nvPr>
        </p:nvSpPr>
        <p:spPr>
          <a:xfrm>
            <a:off x="822960" y="365759"/>
            <a:ext cx="7520940" cy="1005841"/>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5" name="Text Placeholder 2"/>
          <p:cNvSpPr>
            <a:spLocks noGrp="1"/>
          </p:cNvSpPr>
          <p:nvPr>
            <p:ph idx="1"/>
          </p:nvPr>
        </p:nvSpPr>
        <p:spPr bwMode="auto">
          <a:xfrm>
            <a:off x="822325" y="1425575"/>
            <a:ext cx="7521575" cy="3679825"/>
          </a:xfrm>
          <a:prstGeom prst="rect">
            <a:avLst/>
          </a:prstGeom>
          <a:solidFill>
            <a:srgbClr val="FFFFFF"/>
          </a:solidFill>
          <a:ln>
            <a:noFill/>
          </a:ln>
          <a:extLst/>
        </p:spPr>
        <p:txBody>
          <a:bodyPr/>
          <a:lstStyle>
            <a:lvl1pPr marL="234950" indent="-234950">
              <a:buFont typeface="Arial" pitchFamily="34" charset="0"/>
              <a:buChar char="•"/>
              <a:defRPr/>
            </a:lvl1pPr>
            <a:lvl2pPr marL="234950" indent="-234950">
              <a:buClr>
                <a:srgbClr val="000A1E"/>
              </a:buClr>
              <a:buFont typeface="Arial" pitchFamily="34" charset="0"/>
              <a:buChar char="•"/>
              <a:defRPr/>
            </a:lvl2pPr>
            <a:lvl3pPr marL="623888" indent="-330200">
              <a:buClr>
                <a:srgbClr val="000A1E"/>
              </a:buClr>
              <a:buFont typeface="Helvetica" pitchFamily="34" charset="0"/>
              <a:buChar char="–"/>
              <a:defRPr/>
            </a:lvl3pPr>
            <a:lvl4pPr marL="969963" indent="-346075">
              <a:buClr>
                <a:srgbClr val="000A1E"/>
              </a:buClr>
              <a:buFont typeface="Wingdings" pitchFamily="2" charset="2"/>
              <a:buChar char="Ø"/>
              <a:defRPr/>
            </a:lvl4pPr>
            <a:lvl5pPr marL="1316038" indent="-346075">
              <a:buClr>
                <a:srgbClr val="000A1E"/>
              </a:buClr>
              <a:buFont typeface="Courier New" pitchFamily="49" charset="0"/>
              <a:buChar char="o"/>
              <a:defRPr/>
            </a:lvl5p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6"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3"/>
          <p:cNvSpPr txBox="1"/>
          <p:nvPr/>
        </p:nvSpPr>
        <p:spPr>
          <a:xfrm>
            <a:off x="7620000" y="6248400"/>
            <a:ext cx="914400" cy="304800"/>
          </a:xfrm>
          <a:prstGeom prst="rect">
            <a:avLst/>
          </a:prstGeom>
          <a:noFill/>
        </p:spPr>
        <p:txBody>
          <a:bodyPr>
            <a:spAutoFit/>
          </a:bodyPr>
          <a:lstStyle/>
          <a:p>
            <a:pPr fontAlgn="auto">
              <a:spcBef>
                <a:spcPts val="0"/>
              </a:spcBef>
              <a:spcAft>
                <a:spcPts val="0"/>
              </a:spcAft>
              <a:defRPr/>
            </a:pPr>
            <a:r>
              <a:rPr lang="en-US" sz="1400" dirty="0">
                <a:latin typeface="+mn-lt"/>
                <a:cs typeface="+mn-cs"/>
              </a:rPr>
              <a:t>ce12-</a:t>
            </a:r>
            <a:fld id="{728A1D76-6FA3-4A26-B2AF-BFD1170DCA50}" type="slidenum">
              <a:rPr lang="en-US" sz="1400">
                <a:latin typeface="+mn-lt"/>
                <a:cs typeface="+mn-cs"/>
              </a:rPr>
              <a:pPr fontAlgn="auto">
                <a:spcBef>
                  <a:spcPts val="0"/>
                </a:spcBef>
                <a:spcAft>
                  <a:spcPts val="0"/>
                </a:spcAft>
                <a:defRPr/>
              </a:pPr>
              <a:t>‹#›</a:t>
            </a:fld>
            <a:endParaRPr lang="en-US" sz="1400" dirty="0">
              <a:latin typeface="+mn-lt"/>
              <a:cs typeface="+mn-cs"/>
            </a:endParaRPr>
          </a:p>
        </p:txBody>
      </p:sp>
      <p:sp>
        <p:nvSpPr>
          <p:cNvPr id="2" name="Title 1"/>
          <p:cNvSpPr>
            <a:spLocks noGrp="1"/>
          </p:cNvSpPr>
          <p:nvPr>
            <p:ph type="title"/>
          </p:nvPr>
        </p:nvSpPr>
        <p:spPr>
          <a:xfrm>
            <a:off x="822325" y="365125"/>
            <a:ext cx="7521575" cy="1082675"/>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itle Placeholder 1"/>
          <p:cNvSpPr>
            <a:spLocks noGrp="1"/>
          </p:cNvSpPr>
          <p:nvPr>
            <p:ph type="title"/>
          </p:nvPr>
        </p:nvSpPr>
        <p:spPr bwMode="auto">
          <a:xfrm>
            <a:off x="822325" y="365125"/>
            <a:ext cx="7521575" cy="930275"/>
          </a:xfrm>
          <a:prstGeom prst="rect">
            <a:avLst/>
          </a:prstGeom>
          <a:solidFill>
            <a:schemeClr val="accent2">
              <a:lumMod val="90000"/>
            </a:schemeClr>
          </a:solidFill>
          <a:ln>
            <a:noFill/>
          </a:ln>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Text Placeholder 2"/>
          <p:cNvSpPr>
            <a:spLocks noGrp="1"/>
          </p:cNvSpPr>
          <p:nvPr>
            <p:ph type="body" idx="1"/>
          </p:nvPr>
        </p:nvSpPr>
        <p:spPr bwMode="auto">
          <a:xfrm>
            <a:off x="822325" y="1371600"/>
            <a:ext cx="7521575" cy="3679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5" name="Footer Placeholder 4"/>
          <p:cNvSpPr>
            <a:spLocks noGrp="1"/>
          </p:cNvSpPr>
          <p:nvPr>
            <p:ph type="ftr" sz="quarter" idx="3"/>
          </p:nvPr>
        </p:nvSpPr>
        <p:spPr>
          <a:xfrm>
            <a:off x="762000" y="6248400"/>
            <a:ext cx="6324600" cy="304800"/>
          </a:xfrm>
          <a:prstGeom prst="rect">
            <a:avLst/>
          </a:prstGeom>
        </p:spPr>
        <p:txBody>
          <a:bodyPr vert="horz" lIns="91440" tIns="45720" rIns="91440" bIns="45720" rtlCol="0" anchor="ctr"/>
          <a:lstStyle>
            <a:lvl1pPr algn="ctr" fontAlgn="auto">
              <a:spcBef>
                <a:spcPts val="0"/>
              </a:spcBef>
              <a:spcAft>
                <a:spcPts val="0"/>
              </a:spcAft>
              <a:defRPr sz="1000" cap="none" spc="200" baseline="0" dirty="0" smtClean="0">
                <a:solidFill>
                  <a:schemeClr val="tx1"/>
                </a:solidFill>
                <a:latin typeface="Helvetica" pitchFamily="34" charset="0"/>
                <a:cs typeface="Arial" charset="0"/>
              </a:defRPr>
            </a:lvl1pPr>
          </a:lstStyle>
          <a:p>
            <a:pPr>
              <a:defRPr/>
            </a:pPr>
            <a:r>
              <a:rPr lang="en-US"/>
              <a:t>Copyright © 2014 Pearson Education, Inc. Publishing as Prentice Hall</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iming>
    <p:tnLst>
      <p:par>
        <p:cTn id="1" dur="indefinite" restart="never" nodeType="tmRoot"/>
      </p:par>
    </p:tnLst>
  </p:timing>
  <p:hf sldNum="0" hdr="0" dt="0"/>
  <p:txStyles>
    <p:titleStyle>
      <a:lvl1pPr algn="l" rtl="0" fontAlgn="base">
        <a:spcBef>
          <a:spcPct val="0"/>
        </a:spcBef>
        <a:spcAft>
          <a:spcPct val="0"/>
        </a:spcAft>
        <a:defRPr sz="3200" kern="120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chemeClr val="tx1"/>
          </a:solidFill>
          <a:latin typeface="Arial" charset="0"/>
          <a:cs typeface="Arial" charset="0"/>
        </a:defRPr>
      </a:lvl2pPr>
      <a:lvl3pPr algn="l" rtl="0" fontAlgn="base">
        <a:spcBef>
          <a:spcPct val="0"/>
        </a:spcBef>
        <a:spcAft>
          <a:spcPct val="0"/>
        </a:spcAft>
        <a:defRPr sz="3200">
          <a:solidFill>
            <a:schemeClr val="tx1"/>
          </a:solidFill>
          <a:latin typeface="Arial" charset="0"/>
          <a:cs typeface="Arial" charset="0"/>
        </a:defRPr>
      </a:lvl3pPr>
      <a:lvl4pPr algn="l" rtl="0" fontAlgn="base">
        <a:spcBef>
          <a:spcPct val="0"/>
        </a:spcBef>
        <a:spcAft>
          <a:spcPct val="0"/>
        </a:spcAft>
        <a:defRPr sz="3200">
          <a:solidFill>
            <a:schemeClr val="tx1"/>
          </a:solidFill>
          <a:latin typeface="Arial" charset="0"/>
          <a:cs typeface="Arial" charset="0"/>
        </a:defRPr>
      </a:lvl4pPr>
      <a:lvl5pPr algn="l" rtl="0" fontAlgn="base">
        <a:spcBef>
          <a:spcPct val="0"/>
        </a:spcBef>
        <a:spcAft>
          <a:spcPct val="0"/>
        </a:spcAft>
        <a:defRPr sz="32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234950" indent="-234950" algn="l" rtl="0" fontAlgn="base">
        <a:spcBef>
          <a:spcPts val="8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234950" indent="-23495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2pPr>
      <a:lvl3pPr marL="623888" indent="-33020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3pPr>
      <a:lvl4pPr marL="969963" indent="-392113" algn="l" rtl="0" fontAlgn="base">
        <a:spcBef>
          <a:spcPts val="300"/>
        </a:spcBef>
        <a:spcAft>
          <a:spcPct val="0"/>
        </a:spcAft>
        <a:buClr>
          <a:srgbClr val="000A1E"/>
        </a:buClr>
        <a:buFont typeface="Wingdings" pitchFamily="2" charset="2"/>
        <a:buChar char="Ø"/>
        <a:defRPr sz="2800" kern="1200">
          <a:solidFill>
            <a:schemeClr val="tx1"/>
          </a:solidFill>
          <a:latin typeface="Arial" pitchFamily="34" charset="0"/>
          <a:ea typeface="+mn-ea"/>
          <a:cs typeface="Arial" pitchFamily="34" charset="0"/>
        </a:defRPr>
      </a:lvl4pPr>
      <a:lvl5pPr marL="1316038" indent="-333375" algn="l" rtl="0" fontAlgn="base">
        <a:spcBef>
          <a:spcPts val="300"/>
        </a:spcBef>
        <a:spcAft>
          <a:spcPct val="0"/>
        </a:spcAft>
        <a:buClr>
          <a:srgbClr val="000A1E"/>
        </a:buClr>
        <a:buFont typeface="Courier New" pitchFamily="49" charset="0"/>
        <a:buChar char="o"/>
        <a:defRPr sz="2800" kern="1200">
          <a:solidFill>
            <a:schemeClr val="tx1"/>
          </a:solidFill>
          <a:latin typeface="Arial" pitchFamily="34" charset="0"/>
          <a:ea typeface="+mn-ea"/>
          <a:cs typeface="Arial"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defRPr/>
            </a:pPr>
            <a:r>
              <a:rPr lang="en-US" sz="4000" dirty="0"/>
              <a:t>Database Marketing</a:t>
            </a:r>
          </a:p>
        </p:txBody>
      </p:sp>
      <p:sp>
        <p:nvSpPr>
          <p:cNvPr id="4" name="Title 3"/>
          <p:cNvSpPr>
            <a:spLocks noGrp="1"/>
          </p:cNvSpPr>
          <p:nvPr>
            <p:ph type="title"/>
          </p:nvPr>
        </p:nvSpPr>
        <p:spPr/>
        <p:txBody>
          <a:bodyPr/>
          <a:lstStyle/>
          <a:p>
            <a:pPr>
              <a:defRPr/>
            </a:pPr>
            <a:r>
              <a:rPr smtClean="0"/>
              <a:t>Chapter Extension 12</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p:cNvPicPr>
            <a:picLocks noChangeAspect="1" noChangeArrowheads="1"/>
          </p:cNvPicPr>
          <p:nvPr/>
        </p:nvPicPr>
        <p:blipFill>
          <a:blip r:embed="rId3" cstate="print"/>
          <a:srcRect/>
          <a:stretch>
            <a:fillRect/>
          </a:stretch>
        </p:blipFill>
        <p:spPr bwMode="auto">
          <a:xfrm>
            <a:off x="838200" y="2667000"/>
            <a:ext cx="7543800" cy="2357438"/>
          </a:xfrm>
          <a:prstGeom prst="rect">
            <a:avLst/>
          </a:prstGeom>
          <a:noFill/>
          <a:ln w="9525">
            <a:noFill/>
            <a:miter lim="800000"/>
            <a:headEnd/>
            <a:tailEnd/>
          </a:ln>
        </p:spPr>
      </p:pic>
      <p:sp>
        <p:nvSpPr>
          <p:cNvPr id="22530" name="Title 5"/>
          <p:cNvSpPr>
            <a:spLocks noGrp="1"/>
          </p:cNvSpPr>
          <p:nvPr>
            <p:ph type="title"/>
          </p:nvPr>
        </p:nvSpPr>
        <p:spPr>
          <a:xfrm>
            <a:off x="822325" y="365125"/>
            <a:ext cx="7521575" cy="1006475"/>
          </a:xfrm>
        </p:spPr>
        <p:txBody>
          <a:bodyPr/>
          <a:lstStyle/>
          <a:p>
            <a:r>
              <a:rPr lang="en-US" smtClean="0">
                <a:latin typeface="Arial" charset="0"/>
                <a:cs typeface="Arial" charset="0"/>
              </a:rPr>
              <a:t>Lift = Confidence ÷ Base Probability</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22532" name="Content Placeholder 1"/>
          <p:cNvSpPr>
            <a:spLocks noGrp="1"/>
          </p:cNvSpPr>
          <p:nvPr>
            <p:ph idx="1"/>
          </p:nvPr>
        </p:nvSpPr>
        <p:spPr>
          <a:xfrm>
            <a:off x="822325" y="1425575"/>
            <a:ext cx="7521575" cy="1012825"/>
          </a:xfrm>
        </p:spPr>
        <p:txBody>
          <a:bodyPr/>
          <a:lstStyle/>
          <a:p>
            <a:pPr>
              <a:buFont typeface="Arial" charset="0"/>
              <a:buChar char="•"/>
            </a:pPr>
            <a:r>
              <a:rPr lang="en-US" smtClean="0">
                <a:latin typeface="Arial" charset="0"/>
                <a:cs typeface="Arial" charset="0"/>
              </a:rPr>
              <a:t>Lift = Confidence of Mask/Base Prob(Fins)</a:t>
            </a:r>
          </a:p>
          <a:p>
            <a:pPr>
              <a:buFont typeface="Arial" charset="0"/>
              <a:buChar char="•"/>
            </a:pPr>
            <a:r>
              <a:rPr lang="en-US" smtClean="0">
                <a:latin typeface="Arial" charset="0"/>
                <a:cs typeface="Arial" charset="0"/>
              </a:rPr>
              <a:t>      = .926/.625 = 1.32</a:t>
            </a:r>
          </a:p>
          <a:p>
            <a:pPr>
              <a:buFont typeface="Arial" charset="0"/>
              <a:buChar char="•"/>
            </a:pPr>
            <a:endParaRPr lang="en-US" smtClean="0">
              <a:latin typeface="Arial" charset="0"/>
              <a:cs typeface="Arial" charset="0"/>
            </a:endParaRPr>
          </a:p>
        </p:txBody>
      </p:sp>
      <p:sp>
        <p:nvSpPr>
          <p:cNvPr id="4" name="Oval 3"/>
          <p:cNvSpPr/>
          <p:nvPr/>
        </p:nvSpPr>
        <p:spPr>
          <a:xfrm>
            <a:off x="2286000" y="3830638"/>
            <a:ext cx="1219200" cy="51276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a:xfrm>
            <a:off x="822325" y="365125"/>
            <a:ext cx="7521575" cy="1006475"/>
          </a:xfrm>
        </p:spPr>
        <p:txBody>
          <a:bodyPr/>
          <a:lstStyle/>
          <a:p>
            <a:r>
              <a:rPr lang="en-US" smtClean="0">
                <a:latin typeface="Arial" charset="0"/>
                <a:cs typeface="Arial" charset="0"/>
              </a:rPr>
              <a:t>Warning</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24579" name="Content Placeholder 4"/>
          <p:cNvSpPr>
            <a:spLocks noGrp="1"/>
          </p:cNvSpPr>
          <p:nvPr>
            <p:ph idx="1"/>
          </p:nvPr>
        </p:nvSpPr>
        <p:spPr>
          <a:xfrm>
            <a:off x="762000" y="1828800"/>
            <a:ext cx="7924800" cy="2895600"/>
          </a:xfrm>
        </p:spPr>
        <p:txBody>
          <a:bodyPr/>
          <a:lstStyle/>
          <a:p>
            <a:pPr marL="238125" indent="-238125">
              <a:buFont typeface="Arial" charset="0"/>
              <a:buChar char="•"/>
            </a:pPr>
            <a:r>
              <a:rPr lang="en-US" smtClean="0">
                <a:latin typeface="Arial" charset="0"/>
                <a:cs typeface="Arial" charset="0"/>
              </a:rPr>
              <a:t>Analysis only shows shopping carts with two items. </a:t>
            </a:r>
          </a:p>
          <a:p>
            <a:pPr marL="238125" indent="-238125">
              <a:buFont typeface="Arial" charset="0"/>
              <a:buChar char="•"/>
            </a:pPr>
            <a:r>
              <a:rPr lang="en-US" smtClean="0">
                <a:latin typeface="Arial" charset="0"/>
                <a:cs typeface="Arial" charset="0"/>
              </a:rPr>
              <a:t>Must analyze large number of shopping carts with three or more items.</a:t>
            </a:r>
          </a:p>
          <a:p>
            <a:pPr marL="238125" indent="-238125">
              <a:buFont typeface="Arial" charset="0"/>
              <a:buChar char="•"/>
            </a:pPr>
            <a:r>
              <a:rPr lang="en-US" smtClean="0">
                <a:latin typeface="Arial" charset="0"/>
                <a:cs typeface="Arial" charset="0"/>
              </a:rPr>
              <a:t>Know what problem you are solving before mining the data.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1" name="AutoShape 2"/>
          <p:cNvSpPr>
            <a:spLocks noGrp="1" noChangeArrowheads="1"/>
          </p:cNvSpPr>
          <p:nvPr>
            <p:ph type="title"/>
          </p:nvPr>
        </p:nvSpPr>
        <p:spPr>
          <a:xfrm>
            <a:off x="822325" y="365125"/>
            <a:ext cx="7521575" cy="1006475"/>
          </a:xfrm>
        </p:spPr>
        <p:txBody>
          <a:bodyPr/>
          <a:lstStyle/>
          <a:p>
            <a:pPr marL="741363" indent="-741363">
              <a:defRPr/>
            </a:pPr>
            <a:r>
              <a:rPr lang="en-US" dirty="0" smtClean="0">
                <a:solidFill>
                  <a:schemeClr val="accent3">
                    <a:lumMod val="10000"/>
                  </a:schemeClr>
                </a:solidFill>
                <a:cs typeface="Arial" charset="0"/>
              </a:rPr>
              <a:t>Q4: How Do Decision Trees Identify</a:t>
            </a:r>
            <a:r>
              <a:rPr lang="en-US" dirty="0">
                <a:solidFill>
                  <a:schemeClr val="accent3">
                    <a:lumMod val="10000"/>
                  </a:schemeClr>
                </a:solidFill>
                <a:cs typeface="Arial" charset="0"/>
              </a:rPr>
              <a:t> </a:t>
            </a:r>
            <a:r>
              <a:rPr lang="en-US" dirty="0" smtClean="0">
                <a:solidFill>
                  <a:schemeClr val="accent3">
                    <a:lumMod val="10000"/>
                  </a:schemeClr>
                </a:solidFill>
                <a:cs typeface="Arial" charset="0"/>
              </a:rPr>
              <a:t>Market Segments?</a:t>
            </a:r>
          </a:p>
        </p:txBody>
      </p:sp>
      <p:sp>
        <p:nvSpPr>
          <p:cNvPr id="62472" name="Footer Placeholder 5"/>
          <p:cNvSpPr>
            <a:spLocks noGrp="1"/>
          </p:cNvSpPr>
          <p:nvPr>
            <p:ph type="ftr" sz="quarter" idx="10"/>
          </p:nvPr>
        </p:nvSpPr>
        <p:spPr bwMode="auto">
          <a:extLst>
            <a:ext uri="{909E8E84-426E-40DD-AFC4-6F175D3DCCD1}"/>
            <a:ext uri="{91240B29-F687-4F45-9708-019B960494DF}"/>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sp>
        <p:nvSpPr>
          <p:cNvPr id="2" name="Content Placeholder 1"/>
          <p:cNvSpPr>
            <a:spLocks noGrp="1"/>
          </p:cNvSpPr>
          <p:nvPr>
            <p:ph idx="1"/>
          </p:nvPr>
        </p:nvSpPr>
        <p:spPr>
          <a:xfrm>
            <a:off x="822325" y="1752600"/>
            <a:ext cx="7521575" cy="3352800"/>
          </a:xfrm>
        </p:spPr>
        <p:txBody>
          <a:bodyPr/>
          <a:lstStyle/>
          <a:p>
            <a:pPr marL="233363" indent="-233363">
              <a:defRPr/>
            </a:pPr>
            <a:r>
              <a:rPr lang="en-US" dirty="0"/>
              <a:t>Hierarchical arrangement of criteria </a:t>
            </a:r>
            <a:r>
              <a:rPr lang="en-US" dirty="0" smtClean="0"/>
              <a:t>to </a:t>
            </a:r>
            <a:r>
              <a:rPr lang="en-US" dirty="0"/>
              <a:t>predict a classification or value</a:t>
            </a:r>
          </a:p>
          <a:p>
            <a:pPr marL="233363" indent="-233363">
              <a:defRPr/>
            </a:pPr>
            <a:r>
              <a:rPr lang="en-US">
                <a:solidFill>
                  <a:schemeClr val="accent3">
                    <a:lumMod val="10000"/>
                  </a:schemeClr>
                </a:solidFill>
              </a:rPr>
              <a:t>Unsupervised </a:t>
            </a:r>
            <a:r>
              <a:rPr lang="en-US" smtClean="0">
                <a:solidFill>
                  <a:schemeClr val="accent3">
                    <a:lumMod val="10000"/>
                  </a:schemeClr>
                </a:solidFill>
              </a:rPr>
              <a:t>data mining </a:t>
            </a:r>
            <a:r>
              <a:rPr lang="en-US" dirty="0">
                <a:solidFill>
                  <a:schemeClr val="accent3">
                    <a:lumMod val="10000"/>
                  </a:schemeClr>
                </a:solidFill>
              </a:rPr>
              <a:t>technique</a:t>
            </a:r>
          </a:p>
          <a:p>
            <a:pPr marL="233363" indent="-233363">
              <a:defRPr/>
            </a:pPr>
            <a:r>
              <a:rPr lang="en-US" dirty="0"/>
              <a:t>Basic idea of a decision tree</a:t>
            </a:r>
          </a:p>
          <a:p>
            <a:pPr marL="638175" lvl="2" indent="-404813">
              <a:defRPr/>
            </a:pPr>
            <a:r>
              <a:rPr lang="en-US" dirty="0"/>
              <a:t>Select attributes most useful for classifying something on some criteria </a:t>
            </a:r>
            <a:r>
              <a:rPr lang="en-US" dirty="0" smtClean="0"/>
              <a:t>to </a:t>
            </a:r>
            <a:r>
              <a:rPr lang="en-US" dirty="0"/>
              <a:t>create “pure groups”</a:t>
            </a:r>
          </a:p>
          <a:p>
            <a:pP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cstate="print"/>
          <a:srcRect/>
          <a:stretch>
            <a:fillRect/>
          </a:stretch>
        </p:blipFill>
        <p:spPr bwMode="auto">
          <a:xfrm>
            <a:off x="3200400" y="1624013"/>
            <a:ext cx="5105400" cy="4014787"/>
          </a:xfrm>
          <a:prstGeom prst="rect">
            <a:avLst/>
          </a:prstGeom>
          <a:noFill/>
          <a:ln w="9525">
            <a:noFill/>
            <a:miter lim="800000"/>
            <a:headEnd/>
            <a:tailEnd/>
          </a:ln>
        </p:spPr>
      </p:pic>
      <p:sp>
        <p:nvSpPr>
          <p:cNvPr id="99331" name="AutoShape 2"/>
          <p:cNvSpPr>
            <a:spLocks noGrp="1" noChangeArrowheads="1"/>
          </p:cNvSpPr>
          <p:nvPr>
            <p:ph type="title"/>
          </p:nvPr>
        </p:nvSpPr>
        <p:spPr/>
        <p:txBody>
          <a:bodyPr/>
          <a:lstStyle/>
          <a:p>
            <a:pPr>
              <a:defRPr/>
            </a:pPr>
            <a:r>
              <a:rPr lang="en-US" dirty="0" smtClean="0">
                <a:solidFill>
                  <a:schemeClr val="accent3">
                    <a:lumMod val="10000"/>
                  </a:schemeClr>
                </a:solidFill>
                <a:cs typeface="Arial" charset="0"/>
              </a:rPr>
              <a:t>A Decision Tree for Student Performance</a:t>
            </a:r>
          </a:p>
        </p:txBody>
      </p:sp>
      <p:sp>
        <p:nvSpPr>
          <p:cNvPr id="63492" name="Footer Placeholder 9"/>
          <p:cNvSpPr>
            <a:spLocks noGrp="1"/>
          </p:cNvSpPr>
          <p:nvPr>
            <p:ph type="ftr" sz="quarter" idx="10"/>
          </p:nvPr>
        </p:nvSpPr>
        <p:spPr bwMode="auto">
          <a:extLst>
            <a:ext uri="{909E8E84-426E-40DD-AFC4-6F175D3DCCD1}"/>
            <a:ext uri="{91240B29-F687-4F45-9708-019B960494DF}"/>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sp>
        <p:nvSpPr>
          <p:cNvPr id="28676" name="TextBox 5"/>
          <p:cNvSpPr txBox="1">
            <a:spLocks noChangeArrowheads="1"/>
          </p:cNvSpPr>
          <p:nvPr/>
        </p:nvSpPr>
        <p:spPr bwMode="auto">
          <a:xfrm>
            <a:off x="1219200" y="2743200"/>
            <a:ext cx="2209800" cy="369888"/>
          </a:xfrm>
          <a:prstGeom prst="rect">
            <a:avLst/>
          </a:prstGeom>
          <a:noFill/>
          <a:ln w="9525">
            <a:noFill/>
            <a:miter lim="800000"/>
            <a:headEnd/>
            <a:tailEnd/>
          </a:ln>
        </p:spPr>
        <p:txBody>
          <a:bodyPr>
            <a:spAutoFit/>
          </a:bodyPr>
          <a:lstStyle/>
          <a:p>
            <a:r>
              <a:rPr lang="en-US">
                <a:solidFill>
                  <a:schemeClr val="bg1"/>
                </a:solidFill>
              </a:rPr>
              <a:t>If Senior = Yes</a:t>
            </a:r>
          </a:p>
        </p:txBody>
      </p:sp>
      <p:sp>
        <p:nvSpPr>
          <p:cNvPr id="28677" name="TextBox 7"/>
          <p:cNvSpPr txBox="1">
            <a:spLocks noChangeArrowheads="1"/>
          </p:cNvSpPr>
          <p:nvPr/>
        </p:nvSpPr>
        <p:spPr bwMode="auto">
          <a:xfrm>
            <a:off x="5943600" y="2743200"/>
            <a:ext cx="1828800" cy="369888"/>
          </a:xfrm>
          <a:prstGeom prst="rect">
            <a:avLst/>
          </a:prstGeom>
          <a:noFill/>
          <a:ln w="9525">
            <a:noFill/>
            <a:miter lim="800000"/>
            <a:headEnd/>
            <a:tailEnd/>
          </a:ln>
        </p:spPr>
        <p:txBody>
          <a:bodyPr>
            <a:spAutoFit/>
          </a:bodyPr>
          <a:lstStyle/>
          <a:p>
            <a:r>
              <a:rPr lang="en-US">
                <a:solidFill>
                  <a:schemeClr val="bg1"/>
                </a:solidFill>
              </a:rPr>
              <a:t>If Junior = Yes</a:t>
            </a:r>
          </a:p>
        </p:txBody>
      </p:sp>
      <p:sp>
        <p:nvSpPr>
          <p:cNvPr id="12" name="Rectangle 10"/>
          <p:cNvSpPr>
            <a:spLocks noChangeArrowheads="1"/>
          </p:cNvSpPr>
          <p:nvPr/>
        </p:nvSpPr>
        <p:spPr bwMode="auto">
          <a:xfrm>
            <a:off x="930275" y="2143125"/>
            <a:ext cx="2498725" cy="1939925"/>
          </a:xfrm>
          <a:prstGeom prst="rect">
            <a:avLst/>
          </a:prstGeom>
          <a:solidFill>
            <a:schemeClr val="bg1"/>
          </a:solidFill>
          <a:ln w="9525">
            <a:solidFill>
              <a:schemeClr val="accent1"/>
            </a:solidFill>
            <a:miter lim="800000"/>
            <a:headEnd/>
            <a:tailEnd/>
          </a:ln>
          <a:effectLst/>
        </p:spPr>
        <p:txBody>
          <a:bodyPr anchor="ctr">
            <a:spAutoFit/>
          </a:bodyPr>
          <a:lstStyle/>
          <a:p>
            <a:pPr eaLnBrk="0" fontAlgn="auto" hangingPunct="0">
              <a:spcBef>
                <a:spcPts val="0"/>
              </a:spcBef>
              <a:spcAft>
                <a:spcPts val="0"/>
              </a:spcAft>
              <a:defRPr/>
            </a:pPr>
            <a:r>
              <a:rPr lang="en-US" sz="2400" b="1" dirty="0">
                <a:solidFill>
                  <a:schemeClr val="accent3">
                    <a:lumMod val="10000"/>
                  </a:schemeClr>
                </a:solidFill>
                <a:latin typeface="Arial" pitchFamily="34" charset="0"/>
                <a:ea typeface="Times New Roman" pitchFamily="18" charset="0"/>
                <a:cs typeface="Arial" pitchFamily="34" charset="0"/>
              </a:rPr>
              <a:t>Lower-level groups more similar than higher-level groups</a:t>
            </a:r>
            <a:endParaRPr lang="en-US" sz="3600" b="1" dirty="0">
              <a:solidFill>
                <a:schemeClr val="accent3">
                  <a:lumMod val="1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latin typeface="Arial" charset="0"/>
                <a:cs typeface="Arial" charset="0"/>
              </a:rPr>
              <a:t>Transforming a Set of Decision Rules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30723" name="Picture 2"/>
          <p:cNvPicPr>
            <a:picLocks noChangeAspect="1" noChangeArrowheads="1"/>
          </p:cNvPicPr>
          <p:nvPr/>
        </p:nvPicPr>
        <p:blipFill>
          <a:blip r:embed="rId3" cstate="print"/>
          <a:srcRect/>
          <a:stretch>
            <a:fillRect/>
          </a:stretch>
        </p:blipFill>
        <p:spPr bwMode="auto">
          <a:xfrm>
            <a:off x="1143000" y="1603375"/>
            <a:ext cx="6934200" cy="395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AutoShape 2"/>
          <p:cNvSpPr>
            <a:spLocks noGrp="1" noChangeArrowheads="1"/>
          </p:cNvSpPr>
          <p:nvPr>
            <p:ph type="title"/>
          </p:nvPr>
        </p:nvSpPr>
        <p:spPr>
          <a:xfrm>
            <a:off x="822325" y="365125"/>
            <a:ext cx="7521575" cy="1006475"/>
          </a:xfrm>
        </p:spPr>
        <p:txBody>
          <a:bodyPr/>
          <a:lstStyle/>
          <a:p>
            <a:pPr>
              <a:defRPr/>
            </a:pPr>
            <a:r>
              <a:rPr lang="en-US" dirty="0" smtClean="0">
                <a:solidFill>
                  <a:schemeClr val="accent3">
                    <a:lumMod val="10000"/>
                  </a:schemeClr>
                </a:solidFill>
                <a:cs typeface="Arial" charset="0"/>
              </a:rPr>
              <a:t>Decision Tree for Loan Evaluation</a:t>
            </a:r>
          </a:p>
        </p:txBody>
      </p:sp>
      <p:sp>
        <p:nvSpPr>
          <p:cNvPr id="65540" name="Footer Placeholder 5"/>
          <p:cNvSpPr>
            <a:spLocks noGrp="1"/>
          </p:cNvSpPr>
          <p:nvPr>
            <p:ph type="ftr" sz="quarter" idx="10"/>
          </p:nvPr>
        </p:nvSpPr>
        <p:spPr bwMode="auto">
          <a:extLst>
            <a:ext uri="{909E8E84-426E-40DD-AFC4-6F175D3DCCD1}"/>
            <a:ext uri="{91240B29-F687-4F45-9708-019B960494DF}"/>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sp>
        <p:nvSpPr>
          <p:cNvPr id="32771" name="Content Placeholder 1"/>
          <p:cNvSpPr>
            <a:spLocks noGrp="1"/>
          </p:cNvSpPr>
          <p:nvPr>
            <p:ph idx="1"/>
          </p:nvPr>
        </p:nvSpPr>
        <p:spPr>
          <a:xfrm>
            <a:off x="822325" y="1752600"/>
            <a:ext cx="7521575" cy="3048000"/>
          </a:xfrm>
        </p:spPr>
        <p:txBody>
          <a:bodyPr/>
          <a:lstStyle/>
          <a:p>
            <a:pPr marL="233363" lvl="1" indent="-233363" defTabSz="1244600">
              <a:lnSpc>
                <a:spcPct val="90000"/>
              </a:lnSpc>
              <a:spcAft>
                <a:spcPct val="15000"/>
              </a:spcAft>
              <a:buFontTx/>
              <a:buChar char="•"/>
            </a:pPr>
            <a:r>
              <a:rPr lang="en-US" smtClean="0">
                <a:latin typeface="Arial" charset="0"/>
                <a:cs typeface="Arial" charset="0"/>
              </a:rPr>
              <a:t>Classify loan applications by likelihood of default</a:t>
            </a:r>
          </a:p>
          <a:p>
            <a:pPr marL="233363" lvl="1" indent="-233363" defTabSz="1244600">
              <a:lnSpc>
                <a:spcPct val="90000"/>
              </a:lnSpc>
              <a:spcAft>
                <a:spcPct val="15000"/>
              </a:spcAft>
              <a:buFontTx/>
              <a:buChar char="•"/>
            </a:pPr>
            <a:r>
              <a:rPr lang="en-US" smtClean="0">
                <a:latin typeface="Arial" charset="0"/>
                <a:cs typeface="Arial" charset="0"/>
              </a:rPr>
              <a:t>Rules identify loans for bank approval</a:t>
            </a:r>
          </a:p>
          <a:p>
            <a:pPr marL="233363" lvl="1" indent="-233363" defTabSz="1244600">
              <a:lnSpc>
                <a:spcPct val="90000"/>
              </a:lnSpc>
              <a:spcAft>
                <a:spcPct val="15000"/>
              </a:spcAft>
              <a:buFontTx/>
              <a:buChar char="•"/>
            </a:pPr>
            <a:r>
              <a:rPr lang="en-US" smtClean="0">
                <a:latin typeface="Arial" charset="0"/>
                <a:cs typeface="Arial" charset="0"/>
              </a:rPr>
              <a:t>Identify market segment</a:t>
            </a:r>
          </a:p>
          <a:p>
            <a:pPr marL="233363" lvl="1" indent="-233363" defTabSz="1244600">
              <a:lnSpc>
                <a:spcPct val="90000"/>
              </a:lnSpc>
              <a:spcAft>
                <a:spcPct val="15000"/>
              </a:spcAft>
              <a:buFontTx/>
              <a:buChar char="•"/>
            </a:pPr>
            <a:r>
              <a:rPr lang="en-US" smtClean="0">
                <a:latin typeface="Arial" charset="0"/>
                <a:cs typeface="Arial" charset="0"/>
              </a:rPr>
              <a:t>Structure marketing campaign</a:t>
            </a:r>
          </a:p>
          <a:p>
            <a:pPr marL="233363" lvl="1" indent="-233363" defTabSz="1244600">
              <a:lnSpc>
                <a:spcPct val="90000"/>
              </a:lnSpc>
              <a:spcAft>
                <a:spcPct val="15000"/>
              </a:spcAft>
              <a:buFontTx/>
              <a:buChar char="•"/>
            </a:pPr>
            <a:r>
              <a:rPr lang="en-US" smtClean="0">
                <a:latin typeface="Arial" charset="0"/>
                <a:cs typeface="Arial" charset="0"/>
              </a:rPr>
              <a:t>Predict problems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822325" y="365125"/>
            <a:ext cx="7521575" cy="1006475"/>
          </a:xfrm>
        </p:spPr>
        <p:txBody>
          <a:bodyPr/>
          <a:lstStyle/>
          <a:p>
            <a:r>
              <a:rPr lang="en-US" smtClean="0">
                <a:latin typeface="Arial" charset="0"/>
                <a:cs typeface="Arial" charset="0"/>
              </a:rPr>
              <a:t>Credit Score Decision Tree</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pic>
        <p:nvPicPr>
          <p:cNvPr id="34819" name="Picture 2"/>
          <p:cNvPicPr>
            <a:picLocks noChangeAspect="1" noChangeArrowheads="1"/>
          </p:cNvPicPr>
          <p:nvPr/>
        </p:nvPicPr>
        <p:blipFill>
          <a:blip r:embed="rId3" cstate="print"/>
          <a:srcRect/>
          <a:stretch>
            <a:fillRect/>
          </a:stretch>
        </p:blipFill>
        <p:spPr bwMode="auto">
          <a:xfrm>
            <a:off x="838200" y="1457325"/>
            <a:ext cx="7467600" cy="395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itle 2"/>
          <p:cNvSpPr>
            <a:spLocks noGrp="1"/>
          </p:cNvSpPr>
          <p:nvPr>
            <p:ph type="title"/>
          </p:nvPr>
        </p:nvSpPr>
        <p:spPr/>
        <p:txBody>
          <a:bodyPr/>
          <a:lstStyle/>
          <a:p>
            <a:pPr>
              <a:defRPr/>
            </a:pPr>
            <a:r>
              <a:rPr lang="en-US" dirty="0" smtClean="0">
                <a:solidFill>
                  <a:schemeClr val="accent3">
                    <a:lumMod val="10000"/>
                  </a:schemeClr>
                </a:solidFill>
                <a:cs typeface="Arial" charset="0"/>
              </a:rPr>
              <a:t>Ethics Guide: The Ethics of Classification</a:t>
            </a:r>
          </a:p>
        </p:txBody>
      </p:sp>
      <p:sp>
        <p:nvSpPr>
          <p:cNvPr id="82948" name="Footer Placeholder 4"/>
          <p:cNvSpPr>
            <a:spLocks noGrp="1"/>
          </p:cNvSpPr>
          <p:nvPr>
            <p:ph type="ftr" sz="quarter" idx="10"/>
          </p:nvPr>
        </p:nvSpPr>
        <p:spPr bwMode="auto">
          <a:ln>
            <a:miter lim="800000"/>
            <a:headEnd/>
            <a:tailEnd/>
          </a:ln>
          <a:extLst>
            <a:ext uri="{909E8E84-426E-40DD-AFC4-6F175D3DCCD1}"/>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sp>
        <p:nvSpPr>
          <p:cNvPr id="36867" name="Content Placeholder 1"/>
          <p:cNvSpPr>
            <a:spLocks noGrp="1"/>
          </p:cNvSpPr>
          <p:nvPr>
            <p:ph idx="4294967295"/>
          </p:nvPr>
        </p:nvSpPr>
        <p:spPr>
          <a:xfrm>
            <a:off x="914400" y="1577975"/>
            <a:ext cx="7521575" cy="3375025"/>
          </a:xfrm>
        </p:spPr>
        <p:txBody>
          <a:bodyPr/>
          <a:lstStyle/>
          <a:p>
            <a:r>
              <a:rPr lang="en-US" smtClean="0">
                <a:latin typeface="Arial" charset="0"/>
                <a:cs typeface="Arial" charset="0"/>
              </a:rPr>
              <a:t>Classifying applicants for college admission</a:t>
            </a:r>
          </a:p>
          <a:p>
            <a:pPr lvl="2"/>
            <a:r>
              <a:rPr lang="en-US" smtClean="0">
                <a:latin typeface="Arial" charset="0"/>
                <a:cs typeface="Arial" charset="0"/>
              </a:rPr>
              <a:t>Collects demographics and performance data of all its students</a:t>
            </a:r>
          </a:p>
          <a:p>
            <a:pPr lvl="2"/>
            <a:r>
              <a:rPr lang="en-US" smtClean="0">
                <a:latin typeface="Arial" charset="0"/>
                <a:cs typeface="Arial" charset="0"/>
              </a:rPr>
              <a:t>Uses decision tree data mining program </a:t>
            </a:r>
          </a:p>
          <a:p>
            <a:pPr lvl="2"/>
            <a:r>
              <a:rPr lang="en-US" smtClean="0">
                <a:latin typeface="Arial" charset="0"/>
                <a:cs typeface="Arial" charset="0"/>
              </a:rPr>
              <a:t>Uses statistically valid measures to obtain statistically valid results</a:t>
            </a:r>
          </a:p>
          <a:p>
            <a:pPr lvl="2"/>
            <a:r>
              <a:rPr lang="en-US" smtClean="0">
                <a:latin typeface="Arial" charset="0"/>
                <a:cs typeface="Arial" charset="0"/>
              </a:rPr>
              <a:t>No human judgment  involved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latin typeface="Arial" charset="0"/>
                <a:cs typeface="Arial" charset="0"/>
              </a:rPr>
              <a:t>Resulting Decision Tree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38915" name="Picture 2"/>
          <p:cNvPicPr>
            <a:picLocks noChangeAspect="1" noChangeArrowheads="1"/>
          </p:cNvPicPr>
          <p:nvPr/>
        </p:nvPicPr>
        <p:blipFill>
          <a:blip r:embed="rId3" cstate="print"/>
          <a:srcRect/>
          <a:stretch>
            <a:fillRect/>
          </a:stretch>
        </p:blipFill>
        <p:spPr bwMode="auto">
          <a:xfrm>
            <a:off x="1044575" y="1597025"/>
            <a:ext cx="7032625" cy="38481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822325" y="365125"/>
            <a:ext cx="7521575" cy="1006475"/>
          </a:xfrm>
        </p:spPr>
        <p:txBody>
          <a:bodyPr/>
          <a:lstStyle/>
          <a:p>
            <a:r>
              <a:rPr lang="en-US" smtClean="0">
                <a:latin typeface="Arial" charset="0"/>
                <a:cs typeface="Arial" charset="0"/>
              </a:rPr>
              <a:t>Active Review</a:t>
            </a:r>
          </a:p>
        </p:txBody>
      </p:sp>
      <p:sp>
        <p:nvSpPr>
          <p:cNvPr id="40962" name="Content Placeholder 2"/>
          <p:cNvSpPr>
            <a:spLocks noGrp="1"/>
          </p:cNvSpPr>
          <p:nvPr>
            <p:ph idx="1"/>
          </p:nvPr>
        </p:nvSpPr>
        <p:spPr>
          <a:xfrm>
            <a:off x="685800" y="1501775"/>
            <a:ext cx="7712075" cy="3451225"/>
          </a:xfrm>
        </p:spPr>
        <p:txBody>
          <a:bodyPr/>
          <a:lstStyle/>
          <a:p>
            <a:pPr marL="695325" indent="-695325">
              <a:buFont typeface="Arial" charset="0"/>
              <a:buNone/>
            </a:pPr>
            <a:r>
              <a:rPr lang="en-US" smtClean="0">
                <a:latin typeface="Arial" charset="0"/>
                <a:cs typeface="Arial" charset="0"/>
              </a:rPr>
              <a:t>Q1: What is a database marketing opportunity?</a:t>
            </a:r>
          </a:p>
          <a:p>
            <a:pPr marL="695325" indent="-695325">
              <a:buFont typeface="Arial" charset="0"/>
              <a:buNone/>
            </a:pPr>
            <a:r>
              <a:rPr lang="en-US" smtClean="0">
                <a:latin typeface="Arial" charset="0"/>
                <a:cs typeface="Arial" charset="0"/>
              </a:rPr>
              <a:t>Q2: How does RFM analysis classify customers?</a:t>
            </a:r>
          </a:p>
          <a:p>
            <a:pPr marL="695325" indent="-695325">
              <a:buFont typeface="Arial" charset="0"/>
              <a:buNone/>
            </a:pPr>
            <a:r>
              <a:rPr lang="en-US" smtClean="0">
                <a:latin typeface="Arial" charset="0"/>
                <a:cs typeface="Arial" charset="0"/>
              </a:rPr>
              <a:t>Q3: How does market-basket analysis identify cross-selling opportunities?</a:t>
            </a:r>
          </a:p>
          <a:p>
            <a:pPr marL="695325" indent="-695325">
              <a:buFont typeface="Arial" charset="0"/>
              <a:buNone/>
            </a:pPr>
            <a:r>
              <a:rPr lang="en-US" smtClean="0">
                <a:latin typeface="Arial" charset="0"/>
                <a:cs typeface="Arial" charset="0"/>
              </a:rPr>
              <a:t>Q4: How do decision trees identify market segments?</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822325" y="365125"/>
            <a:ext cx="7521575" cy="1006475"/>
          </a:xfrm>
        </p:spPr>
        <p:txBody>
          <a:bodyPr/>
          <a:lstStyle/>
          <a:p>
            <a:r>
              <a:rPr lang="en-US" smtClean="0">
                <a:latin typeface="Arial" charset="0"/>
                <a:cs typeface="Arial" charset="0"/>
              </a:rPr>
              <a:t>Study Questions</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
        <p:nvSpPr>
          <p:cNvPr id="7171" name="Content Placeholder 2"/>
          <p:cNvSpPr>
            <a:spLocks noGrp="1"/>
          </p:cNvSpPr>
          <p:nvPr>
            <p:ph idx="1"/>
          </p:nvPr>
        </p:nvSpPr>
        <p:spPr>
          <a:xfrm>
            <a:off x="822325" y="1501775"/>
            <a:ext cx="7712075" cy="3375025"/>
          </a:xfrm>
        </p:spPr>
        <p:txBody>
          <a:bodyPr/>
          <a:lstStyle/>
          <a:p>
            <a:pPr marL="690563" indent="-690563">
              <a:buFont typeface="Arial" charset="0"/>
              <a:buNone/>
            </a:pPr>
            <a:r>
              <a:rPr lang="en-US" smtClean="0">
                <a:latin typeface="Arial" charset="0"/>
                <a:cs typeface="Arial" charset="0"/>
              </a:rPr>
              <a:t>Q1: What is a database marketing opportunity?</a:t>
            </a:r>
          </a:p>
          <a:p>
            <a:pPr marL="690563" indent="-690563">
              <a:buFont typeface="Arial" charset="0"/>
              <a:buNone/>
            </a:pPr>
            <a:r>
              <a:rPr lang="en-US" smtClean="0">
                <a:latin typeface="Arial" charset="0"/>
                <a:cs typeface="Arial" charset="0"/>
              </a:rPr>
              <a:t>Q2: How does RFM analysis classify customers?</a:t>
            </a:r>
          </a:p>
          <a:p>
            <a:pPr marL="690563" indent="-690563">
              <a:buFont typeface="Arial" charset="0"/>
              <a:buNone/>
            </a:pPr>
            <a:r>
              <a:rPr lang="en-US" smtClean="0">
                <a:latin typeface="Arial" charset="0"/>
                <a:cs typeface="Arial" charset="0"/>
              </a:rPr>
              <a:t>Q3: How does market-basket analysis identify cross-selling opportunities?</a:t>
            </a:r>
          </a:p>
          <a:p>
            <a:pPr marL="690563" indent="-690563">
              <a:buFont typeface="Arial" charset="0"/>
              <a:buNone/>
            </a:pPr>
            <a:r>
              <a:rPr lang="en-US" smtClean="0">
                <a:latin typeface="Arial" charset="0"/>
                <a:cs typeface="Arial" charset="0"/>
              </a:rPr>
              <a:t>Q4: How do decision trees identify market segments?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disclaimer"/>
          <p:cNvPicPr>
            <a:picLocks noChangeAspect="1" noChangeArrowheads="1"/>
          </p:cNvPicPr>
          <p:nvPr/>
        </p:nvPicPr>
        <p:blipFill>
          <a:blip r:embed="rId2" cstate="print"/>
          <a:srcRect/>
          <a:stretch>
            <a:fillRect/>
          </a:stretch>
        </p:blipFill>
        <p:spPr bwMode="auto">
          <a:xfrm>
            <a:off x="762000" y="1447800"/>
            <a:ext cx="7467600" cy="22653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822325" y="365125"/>
            <a:ext cx="7521575" cy="1006475"/>
          </a:xfrm>
        </p:spPr>
        <p:txBody>
          <a:bodyPr/>
          <a:lstStyle/>
          <a:p>
            <a:r>
              <a:rPr lang="en-US" smtClean="0">
                <a:latin typeface="Arial" charset="0"/>
                <a:cs typeface="Arial" charset="0"/>
              </a:rPr>
              <a:t>Database Marketing</a:t>
            </a:r>
          </a:p>
        </p:txBody>
      </p:sp>
      <p:sp>
        <p:nvSpPr>
          <p:cNvPr id="5" name="Footer Placeholder 4"/>
          <p:cNvSpPr>
            <a:spLocks noGrp="1"/>
          </p:cNvSpPr>
          <p:nvPr>
            <p:ph type="ftr" sz="quarter" idx="10"/>
          </p:nvPr>
        </p:nvSpPr>
        <p:spPr/>
        <p:txBody>
          <a:bodyPr/>
          <a:lstStyle/>
          <a:p>
            <a:pPr>
              <a:defRPr/>
            </a:pPr>
            <a:r>
              <a:rPr lang="en-US"/>
              <a:t>Copyright © 2014 Pearson Education, Inc. Publishing as Prentice Hall</a:t>
            </a:r>
          </a:p>
        </p:txBody>
      </p:sp>
      <p:sp>
        <p:nvSpPr>
          <p:cNvPr id="8195" name="Content Placeholder 2"/>
          <p:cNvSpPr>
            <a:spLocks noGrp="1"/>
          </p:cNvSpPr>
          <p:nvPr>
            <p:ph idx="1"/>
          </p:nvPr>
        </p:nvSpPr>
        <p:spPr>
          <a:xfrm>
            <a:off x="822325" y="1654175"/>
            <a:ext cx="7521575" cy="3146425"/>
          </a:xfrm>
        </p:spPr>
        <p:txBody>
          <a:bodyPr/>
          <a:lstStyle/>
          <a:p>
            <a:pPr marL="231775" indent="-231775">
              <a:buFont typeface="Arial" charset="0"/>
              <a:buChar char="•"/>
            </a:pPr>
            <a:r>
              <a:rPr lang="en-US" dirty="0" smtClean="0">
                <a:latin typeface="Arial" charset="0"/>
                <a:cs typeface="Arial" charset="0"/>
              </a:rPr>
              <a:t>Application of business intelligence systems to planning and executing marketing </a:t>
            </a:r>
            <a:r>
              <a:rPr lang="en-US" dirty="0" smtClean="0">
                <a:latin typeface="Arial" charset="0"/>
                <a:cs typeface="Arial" charset="0"/>
              </a:rPr>
              <a:t>programs</a:t>
            </a:r>
            <a:endParaRPr lang="en-US" dirty="0" smtClean="0">
              <a:latin typeface="Arial" charset="0"/>
              <a:cs typeface="Arial" charset="0"/>
            </a:endParaRPr>
          </a:p>
          <a:p>
            <a:pPr marL="231775" indent="-231775">
              <a:buFont typeface="Arial" charset="0"/>
              <a:buChar char="•"/>
            </a:pPr>
            <a:r>
              <a:rPr lang="en-US" dirty="0" smtClean="0">
                <a:latin typeface="Arial" charset="0"/>
                <a:cs typeface="Arial" charset="0"/>
              </a:rPr>
              <a:t>Databases and data mining techniques key components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pPr marL="736600" indent="-736600"/>
            <a:r>
              <a:rPr lang="en-US" smtClean="0">
                <a:latin typeface="Arial" charset="0"/>
                <a:cs typeface="Arial" charset="0"/>
              </a:rPr>
              <a:t>Q2: How Does RFM Analysis Classify</a:t>
            </a:r>
            <a:br>
              <a:rPr lang="en-US" smtClean="0">
                <a:latin typeface="Arial" charset="0"/>
                <a:cs typeface="Arial" charset="0"/>
              </a:rPr>
            </a:br>
            <a:r>
              <a:rPr lang="en-US" smtClean="0">
                <a:latin typeface="Arial" charset="0"/>
                <a:cs typeface="Arial" charset="0"/>
              </a:rPr>
              <a:t>Customers?</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
        <p:nvSpPr>
          <p:cNvPr id="10243" name="Content Placeholder 2"/>
          <p:cNvSpPr>
            <a:spLocks noGrp="1"/>
          </p:cNvSpPr>
          <p:nvPr>
            <p:ph idx="4294967295"/>
          </p:nvPr>
        </p:nvSpPr>
        <p:spPr>
          <a:xfrm>
            <a:off x="1487488" y="2324100"/>
            <a:ext cx="2454275" cy="1714500"/>
          </a:xfrm>
        </p:spPr>
        <p:txBody>
          <a:bodyPr/>
          <a:lstStyle/>
          <a:p>
            <a:r>
              <a:rPr lang="en-US" b="1" u="sng" smtClean="0">
                <a:latin typeface="Arial" charset="0"/>
                <a:cs typeface="Arial" charset="0"/>
              </a:rPr>
              <a:t>R</a:t>
            </a:r>
            <a:r>
              <a:rPr lang="en-US" smtClean="0">
                <a:latin typeface="Arial" charset="0"/>
                <a:cs typeface="Arial" charset="0"/>
              </a:rPr>
              <a:t>ecently</a:t>
            </a:r>
          </a:p>
          <a:p>
            <a:r>
              <a:rPr lang="en-US" b="1" u="sng" smtClean="0">
                <a:latin typeface="Arial" charset="0"/>
                <a:cs typeface="Arial" charset="0"/>
              </a:rPr>
              <a:t>F</a:t>
            </a:r>
            <a:r>
              <a:rPr lang="en-US" smtClean="0">
                <a:latin typeface="Arial" charset="0"/>
                <a:cs typeface="Arial" charset="0"/>
              </a:rPr>
              <a:t>requently</a:t>
            </a:r>
          </a:p>
          <a:p>
            <a:r>
              <a:rPr lang="en-US" b="1" u="sng" smtClean="0">
                <a:latin typeface="Arial" charset="0"/>
                <a:cs typeface="Arial" charset="0"/>
              </a:rPr>
              <a:t>M</a:t>
            </a:r>
            <a:r>
              <a:rPr lang="en-US" smtClean="0">
                <a:latin typeface="Arial" charset="0"/>
                <a:cs typeface="Arial" charset="0"/>
              </a:rPr>
              <a:t>oney</a:t>
            </a:r>
          </a:p>
        </p:txBody>
      </p:sp>
      <p:pic>
        <p:nvPicPr>
          <p:cNvPr id="10244" name="Picture 2"/>
          <p:cNvPicPr>
            <a:picLocks noChangeAspect="1" noChangeArrowheads="1"/>
          </p:cNvPicPr>
          <p:nvPr/>
        </p:nvPicPr>
        <p:blipFill>
          <a:blip r:embed="rId3" cstate="print"/>
          <a:srcRect/>
          <a:stretch>
            <a:fillRect/>
          </a:stretch>
        </p:blipFill>
        <p:spPr bwMode="auto">
          <a:xfrm>
            <a:off x="3476625" y="1579563"/>
            <a:ext cx="4602163" cy="3602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a:solidFill>
                  <a:schemeClr val="accent3">
                    <a:lumMod val="10000"/>
                  </a:schemeClr>
                </a:solidFill>
                <a:cs typeface="Arial" charset="0"/>
              </a:rPr>
              <a:t>RFM Analysis Classifies Customers</a:t>
            </a:r>
            <a:endParaRPr lang="en-US" dirty="0"/>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12291" name="Picture 2"/>
          <p:cNvPicPr>
            <a:picLocks noChangeAspect="1" noChangeArrowheads="1"/>
          </p:cNvPicPr>
          <p:nvPr/>
        </p:nvPicPr>
        <p:blipFill>
          <a:blip r:embed="rId3" cstate="print"/>
          <a:srcRect/>
          <a:stretch>
            <a:fillRect/>
          </a:stretch>
        </p:blipFill>
        <p:spPr bwMode="auto">
          <a:xfrm>
            <a:off x="1143000" y="1628775"/>
            <a:ext cx="6705600" cy="378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2"/>
          <p:cNvSpPr>
            <a:spLocks noGrp="1" noChangeArrowheads="1"/>
          </p:cNvSpPr>
          <p:nvPr>
            <p:ph type="title"/>
          </p:nvPr>
        </p:nvSpPr>
        <p:spPr>
          <a:xfrm>
            <a:off x="822325" y="365125"/>
            <a:ext cx="7521575" cy="1006475"/>
          </a:xfrm>
        </p:spPr>
        <p:txBody>
          <a:bodyPr/>
          <a:lstStyle/>
          <a:p>
            <a:pPr marL="688975" indent="-688975"/>
            <a:r>
              <a:rPr lang="en-US" smtClean="0">
                <a:latin typeface="Arial" charset="0"/>
                <a:cs typeface="Arial" charset="0"/>
              </a:rPr>
              <a:t>Q3: How Does Market-Basket Analysis</a:t>
            </a:r>
            <a:br>
              <a:rPr lang="en-US" smtClean="0">
                <a:latin typeface="Arial" charset="0"/>
                <a:cs typeface="Arial" charset="0"/>
              </a:rPr>
            </a:br>
            <a:r>
              <a:rPr lang="en-US" smtClean="0">
                <a:latin typeface="Arial" charset="0"/>
                <a:cs typeface="Arial" charset="0"/>
              </a:rPr>
              <a:t>Identify Cross-Selling Opportunities?</a:t>
            </a:r>
          </a:p>
        </p:txBody>
      </p:sp>
      <p:sp>
        <p:nvSpPr>
          <p:cNvPr id="57350" name="Footer Placeholder 5"/>
          <p:cNvSpPr>
            <a:spLocks noGrp="1"/>
          </p:cNvSpPr>
          <p:nvPr>
            <p:ph type="ftr" sz="quarter" idx="10"/>
          </p:nvPr>
        </p:nvSpPr>
        <p:spPr bwMode="auto">
          <a:extLst>
            <a:ext uri="{909E8E84-426E-40DD-AFC4-6F175D3DCCD1}"/>
            <a:ext uri="{91240B29-F687-4F45-9708-019B960494DF}"/>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sp>
        <p:nvSpPr>
          <p:cNvPr id="2" name="Content Placeholder 1"/>
          <p:cNvSpPr>
            <a:spLocks noGrp="1"/>
          </p:cNvSpPr>
          <p:nvPr>
            <p:ph idx="1"/>
          </p:nvPr>
        </p:nvSpPr>
        <p:spPr>
          <a:xfrm>
            <a:off x="822325" y="1425575"/>
            <a:ext cx="7521575" cy="3756025"/>
          </a:xfrm>
        </p:spPr>
        <p:txBody>
          <a:bodyPr/>
          <a:lstStyle/>
          <a:p>
            <a:pPr>
              <a:buFont typeface="Arial" charset="0"/>
              <a:buChar char="•"/>
            </a:pPr>
            <a:r>
              <a:rPr lang="en-US" smtClean="0">
                <a:latin typeface="Arial" charset="0"/>
                <a:cs typeface="Arial" charset="0"/>
              </a:rPr>
              <a:t>Data-mining technique for determining sales patterns</a:t>
            </a:r>
          </a:p>
          <a:p>
            <a:pPr lvl="2">
              <a:lnSpc>
                <a:spcPct val="90000"/>
              </a:lnSpc>
            </a:pPr>
            <a:r>
              <a:rPr lang="en-US" sz="2400" smtClean="0">
                <a:solidFill>
                  <a:srgbClr val="211C02"/>
                </a:solidFill>
                <a:latin typeface="Arial" charset="0"/>
                <a:cs typeface="Arial" charset="0"/>
              </a:rPr>
              <a:t>Statistical methods to identify sales patterns in large volumes of data</a:t>
            </a:r>
          </a:p>
          <a:p>
            <a:pPr lvl="2">
              <a:lnSpc>
                <a:spcPct val="90000"/>
              </a:lnSpc>
            </a:pPr>
            <a:r>
              <a:rPr lang="en-US" sz="2400" smtClean="0">
                <a:solidFill>
                  <a:srgbClr val="211C02"/>
                </a:solidFill>
                <a:latin typeface="Arial" charset="0"/>
                <a:cs typeface="Arial" charset="0"/>
              </a:rPr>
              <a:t>Products customers tend to buy together</a:t>
            </a:r>
          </a:p>
          <a:p>
            <a:pPr lvl="2">
              <a:lnSpc>
                <a:spcPct val="90000"/>
              </a:lnSpc>
            </a:pPr>
            <a:r>
              <a:rPr lang="en-US" sz="2400" smtClean="0">
                <a:solidFill>
                  <a:srgbClr val="211C02"/>
                </a:solidFill>
                <a:latin typeface="Arial" charset="0"/>
                <a:cs typeface="Arial" charset="0"/>
              </a:rPr>
              <a:t>Probabilities of customer purchases</a:t>
            </a:r>
          </a:p>
          <a:p>
            <a:pPr lvl="2">
              <a:lnSpc>
                <a:spcPct val="90000"/>
              </a:lnSpc>
              <a:spcAft>
                <a:spcPct val="20000"/>
              </a:spcAft>
            </a:pPr>
            <a:r>
              <a:rPr lang="en-US" sz="2400" smtClean="0">
                <a:solidFill>
                  <a:srgbClr val="211C02"/>
                </a:solidFill>
                <a:latin typeface="Arial" charset="0"/>
                <a:cs typeface="Arial" charset="0"/>
              </a:rPr>
              <a:t>Identify cross-selling opportunities</a:t>
            </a:r>
          </a:p>
          <a:p>
            <a:pPr>
              <a:buFont typeface="Wingdings" pitchFamily="2" charset="2"/>
              <a:buChar char="Ø"/>
            </a:pPr>
            <a:r>
              <a:rPr lang="en-US" smtClean="0">
                <a:latin typeface="Arial" charset="0"/>
                <a:cs typeface="Arial" charset="0"/>
              </a:rPr>
              <a:t>Customers who bought fins also bought a mask.</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3" cstate="print"/>
          <a:srcRect/>
          <a:stretch>
            <a:fillRect/>
          </a:stretch>
        </p:blipFill>
        <p:spPr bwMode="auto">
          <a:xfrm>
            <a:off x="838200" y="1504950"/>
            <a:ext cx="7467600" cy="4024313"/>
          </a:xfrm>
          <a:prstGeom prst="rect">
            <a:avLst/>
          </a:prstGeom>
          <a:noFill/>
          <a:ln w="9525">
            <a:noFill/>
            <a:miter lim="800000"/>
            <a:headEnd/>
            <a:tailEnd/>
          </a:ln>
        </p:spPr>
      </p:pic>
      <p:sp>
        <p:nvSpPr>
          <p:cNvPr id="94211" name="Title 2"/>
          <p:cNvSpPr>
            <a:spLocks noGrp="1"/>
          </p:cNvSpPr>
          <p:nvPr>
            <p:ph type="title"/>
          </p:nvPr>
        </p:nvSpPr>
        <p:spPr/>
        <p:txBody>
          <a:bodyPr/>
          <a:lstStyle/>
          <a:p>
            <a:pPr>
              <a:defRPr/>
            </a:pPr>
            <a:r>
              <a:rPr lang="en-US" dirty="0" smtClean="0">
                <a:solidFill>
                  <a:schemeClr val="accent3">
                    <a:lumMod val="10000"/>
                  </a:schemeClr>
                </a:solidFill>
                <a:cs typeface="Arial" charset="0"/>
              </a:rPr>
              <a:t>Market-Basket Example: </a:t>
            </a:r>
            <a:br>
              <a:rPr lang="en-US" dirty="0" smtClean="0">
                <a:solidFill>
                  <a:schemeClr val="accent3">
                    <a:lumMod val="10000"/>
                  </a:schemeClr>
                </a:solidFill>
                <a:cs typeface="Arial" charset="0"/>
              </a:rPr>
            </a:br>
            <a:r>
              <a:rPr lang="en-US" dirty="0" smtClean="0">
                <a:solidFill>
                  <a:schemeClr val="accent3">
                    <a:lumMod val="10000"/>
                  </a:schemeClr>
                </a:solidFill>
                <a:cs typeface="Arial" charset="0"/>
              </a:rPr>
              <a:t>Transactions = 400</a:t>
            </a:r>
          </a:p>
        </p:txBody>
      </p:sp>
      <p:sp>
        <p:nvSpPr>
          <p:cNvPr id="58373" name="Footer Placeholder 4"/>
          <p:cNvSpPr>
            <a:spLocks noGrp="1"/>
          </p:cNvSpPr>
          <p:nvPr>
            <p:ph type="ftr" sz="quarter" idx="10"/>
          </p:nvPr>
        </p:nvSpPr>
        <p:spPr bwMode="auto">
          <a:extLst>
            <a:ext uri="{909E8E84-426E-40DD-AFC4-6F175D3DCCD1}"/>
            <a:ext uri="{91240B29-F687-4F45-9708-019B960494DF}"/>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sp>
        <p:nvSpPr>
          <p:cNvPr id="2" name="Oval 1"/>
          <p:cNvSpPr/>
          <p:nvPr/>
        </p:nvSpPr>
        <p:spPr>
          <a:xfrm>
            <a:off x="3200400" y="2743200"/>
            <a:ext cx="533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Oval 6"/>
          <p:cNvSpPr/>
          <p:nvPr/>
        </p:nvSpPr>
        <p:spPr>
          <a:xfrm>
            <a:off x="5257800" y="3048000"/>
            <a:ext cx="533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a:off x="5257800" y="19050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Oval 8"/>
          <p:cNvSpPr/>
          <p:nvPr/>
        </p:nvSpPr>
        <p:spPr>
          <a:xfrm>
            <a:off x="3200400" y="16002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3" cstate="print"/>
          <a:srcRect/>
          <a:stretch>
            <a:fillRect/>
          </a:stretch>
        </p:blipFill>
        <p:spPr bwMode="auto">
          <a:xfrm>
            <a:off x="798513" y="4038600"/>
            <a:ext cx="7391400" cy="1752600"/>
          </a:xfrm>
          <a:prstGeom prst="rect">
            <a:avLst/>
          </a:prstGeom>
          <a:noFill/>
          <a:ln w="9525">
            <a:noFill/>
            <a:miter lim="800000"/>
            <a:headEnd/>
            <a:tailEnd/>
          </a:ln>
        </p:spPr>
      </p:pic>
      <p:sp>
        <p:nvSpPr>
          <p:cNvPr id="95235" name="Title 1"/>
          <p:cNvSpPr>
            <a:spLocks noGrp="1"/>
          </p:cNvSpPr>
          <p:nvPr>
            <p:ph type="title"/>
          </p:nvPr>
        </p:nvSpPr>
        <p:spPr/>
        <p:txBody>
          <a:bodyPr/>
          <a:lstStyle/>
          <a:p>
            <a:pPr>
              <a:defRPr/>
            </a:pPr>
            <a:r>
              <a:rPr lang="en-US" dirty="0" smtClean="0">
                <a:solidFill>
                  <a:schemeClr val="accent3">
                    <a:lumMod val="10000"/>
                  </a:schemeClr>
                </a:solidFill>
                <a:cs typeface="Arial" charset="0"/>
              </a:rPr>
              <a:t>Support: Probability that Two Items Will Be Bought Together</a:t>
            </a:r>
          </a:p>
        </p:txBody>
      </p:sp>
      <p:sp>
        <p:nvSpPr>
          <p:cNvPr id="59396" name="Footer Placeholder 4"/>
          <p:cNvSpPr>
            <a:spLocks noGrp="1"/>
          </p:cNvSpPr>
          <p:nvPr>
            <p:ph type="ftr" sz="quarter" idx="10"/>
          </p:nvPr>
        </p:nvSpPr>
        <p:spPr bwMode="auto">
          <a:extLst>
            <a:ext uri="{909E8E84-426E-40DD-AFC4-6F175D3DCCD1}"/>
            <a:ext uri="{91240B29-F687-4F45-9708-019B960494DF}"/>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sp>
        <p:nvSpPr>
          <p:cNvPr id="63490" name="Content Placeholder 2"/>
          <p:cNvSpPr>
            <a:spLocks noGrp="1"/>
          </p:cNvSpPr>
          <p:nvPr>
            <p:ph idx="4294967295"/>
          </p:nvPr>
        </p:nvSpPr>
        <p:spPr>
          <a:xfrm>
            <a:off x="914400" y="1600200"/>
            <a:ext cx="7086600" cy="838200"/>
          </a:xfrm>
          <a:solidFill>
            <a:schemeClr val="accent3"/>
          </a:solidFill>
          <a:ln>
            <a:solidFill>
              <a:schemeClr val="accent1"/>
            </a:solidFill>
          </a:ln>
        </p:spPr>
        <p:txBody>
          <a:bodyPr/>
          <a:lstStyle/>
          <a:p>
            <a:pPr marL="514350" lvl="2">
              <a:buFont typeface="Arial" pitchFamily="34" charset="0"/>
              <a:buChar char="•"/>
              <a:defRPr/>
            </a:pPr>
            <a:r>
              <a:rPr lang="en-US" sz="2400" dirty="0" smtClean="0">
                <a:solidFill>
                  <a:schemeClr val="accent3">
                    <a:lumMod val="10000"/>
                  </a:schemeClr>
                </a:solidFill>
              </a:rPr>
              <a:t>P(Fins and Mask) = 250/400, or 62%</a:t>
            </a:r>
          </a:p>
          <a:p>
            <a:pPr marL="514350" lvl="2">
              <a:buFont typeface="Arial" pitchFamily="34" charset="0"/>
              <a:buChar char="•"/>
              <a:defRPr/>
            </a:pPr>
            <a:r>
              <a:rPr lang="en-US" sz="2400" dirty="0" smtClean="0">
                <a:solidFill>
                  <a:schemeClr val="accent3">
                    <a:lumMod val="10000"/>
                  </a:schemeClr>
                </a:solidFill>
              </a:rPr>
              <a:t>P(Fins and Fins) = 280/400, or 70%</a:t>
            </a:r>
          </a:p>
          <a:p>
            <a:pPr marL="285750" lvl="1">
              <a:lnSpc>
                <a:spcPct val="90000"/>
              </a:lnSpc>
              <a:buFont typeface="Arial" pitchFamily="34" charset="0"/>
              <a:buChar char="•"/>
              <a:defRPr/>
            </a:pPr>
            <a:endParaRPr lang="en-US" sz="2400" dirty="0" smtClean="0">
              <a:solidFill>
                <a:schemeClr val="accent3">
                  <a:lumMod val="10000"/>
                </a:schemeClr>
              </a:solidFill>
            </a:endParaRPr>
          </a:p>
          <a:p>
            <a:pPr marL="285750" indent="-285750">
              <a:buFont typeface="Arial" pitchFamily="34" charset="0"/>
              <a:buChar char="•"/>
              <a:defRPr/>
            </a:pPr>
            <a:endParaRPr lang="en-US" sz="2400" dirty="0" smtClean="0">
              <a:solidFill>
                <a:schemeClr val="accent3">
                  <a:lumMod val="10000"/>
                </a:schemeClr>
              </a:solidFill>
            </a:endParaRPr>
          </a:p>
        </p:txBody>
      </p:sp>
      <p:pic>
        <p:nvPicPr>
          <p:cNvPr id="18437" name="Picture 8"/>
          <p:cNvPicPr>
            <a:picLocks noChangeAspect="1" noChangeArrowheads="1"/>
          </p:cNvPicPr>
          <p:nvPr/>
        </p:nvPicPr>
        <p:blipFill>
          <a:blip r:embed="rId4" cstate="print"/>
          <a:srcRect/>
          <a:stretch>
            <a:fillRect/>
          </a:stretch>
        </p:blipFill>
        <p:spPr bwMode="auto">
          <a:xfrm>
            <a:off x="838200" y="2590800"/>
            <a:ext cx="7543800" cy="1447800"/>
          </a:xfrm>
          <a:prstGeom prst="rect">
            <a:avLst/>
          </a:prstGeom>
          <a:noFill/>
          <a:ln w="9525">
            <a:noFill/>
            <a:miter lim="800000"/>
            <a:headEnd/>
            <a:tailEnd/>
          </a:ln>
        </p:spPr>
      </p:pic>
      <p:sp>
        <p:nvSpPr>
          <p:cNvPr id="2" name="Oval 1"/>
          <p:cNvSpPr/>
          <p:nvPr/>
        </p:nvSpPr>
        <p:spPr>
          <a:xfrm>
            <a:off x="3276600" y="32004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Oval 8"/>
          <p:cNvSpPr/>
          <p:nvPr/>
        </p:nvSpPr>
        <p:spPr>
          <a:xfrm>
            <a:off x="5334000" y="34290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4" name="Straight Arrow Connector 3"/>
          <p:cNvCxnSpPr/>
          <p:nvPr/>
        </p:nvCxnSpPr>
        <p:spPr>
          <a:xfrm>
            <a:off x="3276600" y="5105400"/>
            <a:ext cx="1981200" cy="26670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819400" y="48006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Oval 12"/>
          <p:cNvSpPr/>
          <p:nvPr/>
        </p:nvSpPr>
        <p:spPr>
          <a:xfrm>
            <a:off x="5257800" y="51816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p:cNvPicPr>
            <a:picLocks noChangeAspect="1" noChangeArrowheads="1"/>
          </p:cNvPicPr>
          <p:nvPr/>
        </p:nvPicPr>
        <p:blipFill>
          <a:blip r:embed="rId3" cstate="print"/>
          <a:srcRect/>
          <a:stretch>
            <a:fillRect/>
          </a:stretch>
        </p:blipFill>
        <p:spPr bwMode="auto">
          <a:xfrm>
            <a:off x="838200" y="4364038"/>
            <a:ext cx="7391400" cy="1503362"/>
          </a:xfrm>
          <a:prstGeom prst="rect">
            <a:avLst/>
          </a:prstGeom>
          <a:noFill/>
          <a:ln w="9525">
            <a:noFill/>
            <a:miter lim="800000"/>
            <a:headEnd/>
            <a:tailEnd/>
          </a:ln>
        </p:spPr>
      </p:pic>
      <p:sp>
        <p:nvSpPr>
          <p:cNvPr id="96259" name="Title 1"/>
          <p:cNvSpPr>
            <a:spLocks noGrp="1"/>
          </p:cNvSpPr>
          <p:nvPr>
            <p:ph type="title"/>
          </p:nvPr>
        </p:nvSpPr>
        <p:spPr/>
        <p:txBody>
          <a:bodyPr/>
          <a:lstStyle/>
          <a:p>
            <a:pPr>
              <a:defRPr/>
            </a:pPr>
            <a:r>
              <a:rPr lang="en-US" dirty="0" smtClean="0">
                <a:solidFill>
                  <a:schemeClr val="accent3">
                    <a:lumMod val="10000"/>
                  </a:schemeClr>
                </a:solidFill>
                <a:cs typeface="Arial" charset="0"/>
              </a:rPr>
              <a:t>Confidence = Conditional Probability Estimate</a:t>
            </a:r>
          </a:p>
        </p:txBody>
      </p:sp>
      <p:sp>
        <p:nvSpPr>
          <p:cNvPr id="60420" name="Footer Placeholder 4"/>
          <p:cNvSpPr>
            <a:spLocks noGrp="1"/>
          </p:cNvSpPr>
          <p:nvPr>
            <p:ph type="ftr" sz="quarter" idx="10"/>
          </p:nvPr>
        </p:nvSpPr>
        <p:spPr bwMode="auto">
          <a:extLst>
            <a:ext uri="{909E8E84-426E-40DD-AFC4-6F175D3DCCD1}"/>
            <a:ext uri="{91240B29-F687-4F45-9708-019B960494DF}"/>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sp>
        <p:nvSpPr>
          <p:cNvPr id="64514" name="Content Placeholder 2"/>
          <p:cNvSpPr>
            <a:spLocks noGrp="1"/>
          </p:cNvSpPr>
          <p:nvPr>
            <p:ph idx="4294967295"/>
          </p:nvPr>
        </p:nvSpPr>
        <p:spPr>
          <a:xfrm>
            <a:off x="865188" y="1600200"/>
            <a:ext cx="7364412" cy="1600200"/>
          </a:xfrm>
          <a:solidFill>
            <a:schemeClr val="accent5"/>
          </a:solidFill>
          <a:ln>
            <a:solidFill>
              <a:schemeClr val="accent1"/>
            </a:solidFill>
          </a:ln>
        </p:spPr>
        <p:txBody>
          <a:bodyPr/>
          <a:lstStyle/>
          <a:p>
            <a:pPr marL="176213" lvl="2">
              <a:lnSpc>
                <a:spcPct val="90000"/>
              </a:lnSpc>
              <a:spcBef>
                <a:spcPts val="600"/>
              </a:spcBef>
              <a:buFont typeface="Arial" pitchFamily="34" charset="0"/>
              <a:buChar char="–"/>
              <a:defRPr/>
            </a:pPr>
            <a:r>
              <a:rPr lang="en-US" sz="2200" dirty="0" smtClean="0">
                <a:solidFill>
                  <a:schemeClr val="accent3">
                    <a:lumMod val="10000"/>
                  </a:schemeClr>
                </a:solidFill>
              </a:rPr>
              <a:t>Probability of buying Fins = 250 </a:t>
            </a:r>
          </a:p>
          <a:p>
            <a:pPr marL="176213" lvl="2">
              <a:lnSpc>
                <a:spcPct val="90000"/>
              </a:lnSpc>
              <a:spcBef>
                <a:spcPts val="600"/>
              </a:spcBef>
              <a:buFont typeface="Arial" pitchFamily="34" charset="0"/>
              <a:buChar char="–"/>
              <a:defRPr/>
            </a:pPr>
            <a:r>
              <a:rPr lang="en-US" sz="2200" dirty="0" smtClean="0">
                <a:solidFill>
                  <a:schemeClr val="accent3">
                    <a:lumMod val="10000"/>
                  </a:schemeClr>
                </a:solidFill>
              </a:rPr>
              <a:t>Probability of buying Mask = 270</a:t>
            </a:r>
          </a:p>
          <a:p>
            <a:pPr marL="176213" lvl="2">
              <a:lnSpc>
                <a:spcPct val="90000"/>
              </a:lnSpc>
              <a:spcBef>
                <a:spcPts val="600"/>
              </a:spcBef>
              <a:buFont typeface="Arial" pitchFamily="34" charset="0"/>
              <a:buChar char="–"/>
              <a:defRPr/>
            </a:pPr>
            <a:r>
              <a:rPr lang="en-US" sz="2200" dirty="0" smtClean="0">
                <a:solidFill>
                  <a:schemeClr val="accent3">
                    <a:lumMod val="10000"/>
                  </a:schemeClr>
                </a:solidFill>
              </a:rPr>
              <a:t>P(</a:t>
            </a:r>
            <a:r>
              <a:rPr lang="en-US" sz="2200" u="sng" dirty="0" smtClean="0">
                <a:solidFill>
                  <a:schemeClr val="accent3">
                    <a:lumMod val="10000"/>
                  </a:schemeClr>
                </a:solidFill>
              </a:rPr>
              <a:t>After</a:t>
            </a:r>
            <a:r>
              <a:rPr lang="en-US" sz="2200" dirty="0" smtClean="0">
                <a:solidFill>
                  <a:schemeClr val="accent3">
                    <a:lumMod val="10000"/>
                  </a:schemeClr>
                </a:solidFill>
              </a:rPr>
              <a:t> buying Mask, </a:t>
            </a:r>
            <a:r>
              <a:rPr lang="en-US" sz="2200" u="sng" dirty="0" smtClean="0">
                <a:solidFill>
                  <a:schemeClr val="accent3">
                    <a:lumMod val="10000"/>
                  </a:schemeClr>
                </a:solidFill>
              </a:rPr>
              <a:t>then</a:t>
            </a:r>
            <a:r>
              <a:rPr lang="en-US" sz="2200" dirty="0" smtClean="0">
                <a:solidFill>
                  <a:schemeClr val="accent3">
                    <a:lumMod val="10000"/>
                  </a:schemeClr>
                </a:solidFill>
              </a:rPr>
              <a:t> will buy Fins)  </a:t>
            </a:r>
          </a:p>
          <a:p>
            <a:pPr marL="166688" lvl="3" indent="0">
              <a:lnSpc>
                <a:spcPct val="90000"/>
              </a:lnSpc>
              <a:spcBef>
                <a:spcPts val="600"/>
              </a:spcBef>
              <a:buFont typeface="Courier New" pitchFamily="49" charset="0"/>
              <a:buNone/>
              <a:defRPr/>
            </a:pPr>
            <a:r>
              <a:rPr lang="en-US" sz="2200" dirty="0" smtClean="0">
                <a:solidFill>
                  <a:schemeClr val="accent3">
                    <a:lumMod val="10000"/>
                  </a:schemeClr>
                </a:solidFill>
              </a:rPr>
              <a:t>Confidence = 250/270 or 93% </a:t>
            </a:r>
          </a:p>
          <a:p>
            <a:pPr marL="285750" lvl="1">
              <a:lnSpc>
                <a:spcPct val="90000"/>
              </a:lnSpc>
              <a:spcBef>
                <a:spcPts val="1200"/>
              </a:spcBef>
              <a:buFont typeface="Arial" pitchFamily="34" charset="0"/>
              <a:buChar char="•"/>
              <a:defRPr/>
            </a:pPr>
            <a:endParaRPr lang="en-US" sz="2200" dirty="0" smtClean="0">
              <a:solidFill>
                <a:schemeClr val="accent3">
                  <a:lumMod val="10000"/>
                </a:schemeClr>
              </a:solidFill>
            </a:endParaRPr>
          </a:p>
          <a:p>
            <a:pPr>
              <a:buFont typeface="Arial" pitchFamily="34" charset="0"/>
              <a:buNone/>
              <a:defRPr/>
            </a:pPr>
            <a:endParaRPr lang="en-US" sz="2200" dirty="0" smtClean="0">
              <a:solidFill>
                <a:schemeClr val="accent3">
                  <a:lumMod val="10000"/>
                </a:schemeClr>
              </a:solidFill>
            </a:endParaRPr>
          </a:p>
        </p:txBody>
      </p:sp>
      <p:pic>
        <p:nvPicPr>
          <p:cNvPr id="20485" name="Picture 9"/>
          <p:cNvPicPr>
            <a:picLocks noChangeAspect="1" noChangeArrowheads="1"/>
          </p:cNvPicPr>
          <p:nvPr/>
        </p:nvPicPr>
        <p:blipFill>
          <a:blip r:embed="rId4" cstate="print"/>
          <a:srcRect/>
          <a:stretch>
            <a:fillRect/>
          </a:stretch>
        </p:blipFill>
        <p:spPr bwMode="auto">
          <a:xfrm>
            <a:off x="838200" y="3048000"/>
            <a:ext cx="7391400" cy="1295400"/>
          </a:xfrm>
          <a:prstGeom prst="rect">
            <a:avLst/>
          </a:prstGeom>
          <a:noFill/>
          <a:ln w="9525">
            <a:noFill/>
            <a:miter lim="800000"/>
            <a:headEnd/>
            <a:tailEnd/>
          </a:ln>
        </p:spPr>
      </p:pic>
      <p:sp>
        <p:nvSpPr>
          <p:cNvPr id="8" name="Oval 7"/>
          <p:cNvSpPr/>
          <p:nvPr/>
        </p:nvSpPr>
        <p:spPr>
          <a:xfrm>
            <a:off x="2362200" y="4953000"/>
            <a:ext cx="914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MIS4E">
  <a:themeElements>
    <a:clrScheme name="Custom 12">
      <a:dk1>
        <a:srgbClr val="00040C"/>
      </a:dk1>
      <a:lt1>
        <a:sysClr val="window" lastClr="FFFFFF"/>
      </a:lt1>
      <a:dk2>
        <a:srgbClr val="C8E8F4"/>
      </a:dk2>
      <a:lt2>
        <a:srgbClr val="F9EDA5"/>
      </a:lt2>
      <a:accent1>
        <a:srgbClr val="145064"/>
      </a:accent1>
      <a:accent2>
        <a:srgbClr val="F9EDA5"/>
      </a:accent2>
      <a:accent3>
        <a:srgbClr val="F5E169"/>
      </a:accent3>
      <a:accent4>
        <a:srgbClr val="F5E169"/>
      </a:accent4>
      <a:accent5>
        <a:srgbClr val="F2F2F2"/>
      </a:accent5>
      <a:accent6>
        <a:srgbClr val="BEE5F2"/>
      </a:accent6>
      <a:hlink>
        <a:srgbClr val="002D88"/>
      </a:hlink>
      <a:folHlink>
        <a:srgbClr val="071C2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EMIS4E</Template>
  <TotalTime>249</TotalTime>
  <Words>1403</Words>
  <Application>Microsoft Office PowerPoint</Application>
  <PresentationFormat>On-screen Show (4:3)</PresentationFormat>
  <Paragraphs>134</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EMIS4E</vt:lpstr>
      <vt:lpstr>Chapter Extension 12</vt:lpstr>
      <vt:lpstr>Study Questions</vt:lpstr>
      <vt:lpstr>Database Marketing</vt:lpstr>
      <vt:lpstr>Q2: How Does RFM Analysis Classify Customers?</vt:lpstr>
      <vt:lpstr>RFM Analysis Classifies Customers</vt:lpstr>
      <vt:lpstr>Q3: How Does Market-Basket Analysis Identify Cross-Selling Opportunities?</vt:lpstr>
      <vt:lpstr>Market-Basket Example:  Transactions = 400</vt:lpstr>
      <vt:lpstr>Support: Probability that Two Items Will Be Bought Together</vt:lpstr>
      <vt:lpstr>Confidence = Conditional Probability Estimate</vt:lpstr>
      <vt:lpstr>Lift = Confidence ÷ Base Probability</vt:lpstr>
      <vt:lpstr>Warning</vt:lpstr>
      <vt:lpstr>Q4: How Do Decision Trees Identify Market Segments?</vt:lpstr>
      <vt:lpstr>A Decision Tree for Student Performance</vt:lpstr>
      <vt:lpstr>Transforming a Set of Decision Rules</vt:lpstr>
      <vt:lpstr>Decision Tree for Loan Evaluation</vt:lpstr>
      <vt:lpstr>Credit Score Decision Tree</vt:lpstr>
      <vt:lpstr>Ethics Guide: The Ethics of Classification</vt:lpstr>
      <vt:lpstr>Resulting Decision Tree</vt:lpstr>
      <vt:lpstr>Active Review</vt:lpstr>
      <vt:lpstr>Slide 20</vt:lpstr>
    </vt:vector>
  </TitlesOfParts>
  <Company>Eastern Kentucky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Extension 12</dc:title>
  <dc:creator>Loy, Steve</dc:creator>
  <cp:lastModifiedBy>Kate S.</cp:lastModifiedBy>
  <cp:revision>43</cp:revision>
  <dcterms:created xsi:type="dcterms:W3CDTF">2012-10-04T15:37:54Z</dcterms:created>
  <dcterms:modified xsi:type="dcterms:W3CDTF">2012-12-17T21:51:53Z</dcterms:modified>
</cp:coreProperties>
</file>