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91067" r:id="rId1"/>
  </p:sldMasterIdLst>
  <p:notesMasterIdLst>
    <p:notesMasterId r:id="rId26"/>
  </p:notesMasterIdLst>
  <p:handoutMasterIdLst>
    <p:handoutMasterId r:id="rId27"/>
  </p:handoutMasterIdLst>
  <p:sldIdLst>
    <p:sldId id="289" r:id="rId2"/>
    <p:sldId id="349" r:id="rId3"/>
    <p:sldId id="372" r:id="rId4"/>
    <p:sldId id="373" r:id="rId5"/>
    <p:sldId id="374" r:id="rId6"/>
    <p:sldId id="376" r:id="rId7"/>
    <p:sldId id="377" r:id="rId8"/>
    <p:sldId id="378" r:id="rId9"/>
    <p:sldId id="379" r:id="rId10"/>
    <p:sldId id="380" r:id="rId11"/>
    <p:sldId id="356" r:id="rId12"/>
    <p:sldId id="375" r:id="rId13"/>
    <p:sldId id="382" r:id="rId14"/>
    <p:sldId id="364" r:id="rId15"/>
    <p:sldId id="361" r:id="rId16"/>
    <p:sldId id="384" r:id="rId17"/>
    <p:sldId id="385" r:id="rId18"/>
    <p:sldId id="387" r:id="rId19"/>
    <p:sldId id="388" r:id="rId20"/>
    <p:sldId id="389" r:id="rId21"/>
    <p:sldId id="390" r:id="rId22"/>
    <p:sldId id="391" r:id="rId23"/>
    <p:sldId id="362" r:id="rId24"/>
    <p:sldId id="392" r:id="rId25"/>
  </p:sldIdLst>
  <p:sldSz cx="9144000" cy="6858000" type="screen4x3"/>
  <p:notesSz cx="7010400" cy="9296400"/>
  <p:custDataLst>
    <p:tags r:id="rId28"/>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A1E"/>
    <a:srgbClr val="FFFF8F"/>
    <a:srgbClr val="FFDB69"/>
    <a:srgbClr val="CCECFF"/>
    <a:srgbClr val="CCFFFF"/>
    <a:srgbClr val="000099"/>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0882" autoAdjust="0"/>
    <p:restoredTop sz="76502" autoAdjust="0"/>
  </p:normalViewPr>
  <p:slideViewPr>
    <p:cSldViewPr>
      <p:cViewPr>
        <p:scale>
          <a:sx n="70" d="100"/>
          <a:sy n="70" d="100"/>
        </p:scale>
        <p:origin x="-1578" y="-78"/>
      </p:cViewPr>
      <p:guideLst>
        <p:guide orient="horz" pos="2160"/>
        <p:guide pos="2880"/>
      </p:guideLst>
    </p:cSldViewPr>
  </p:slideViewPr>
  <p:outlineViewPr>
    <p:cViewPr>
      <p:scale>
        <a:sx n="33" d="100"/>
        <a:sy n="33" d="100"/>
      </p:scale>
      <p:origin x="0" y="6293"/>
    </p:cViewPr>
  </p:outlineViewPr>
  <p:notesTextViewPr>
    <p:cViewPr>
      <p:scale>
        <a:sx n="100" d="100"/>
        <a:sy n="100" d="100"/>
      </p:scale>
      <p:origin x="0" y="0"/>
    </p:cViewPr>
  </p:notesTextViewPr>
  <p:notesViewPr>
    <p:cSldViewPr>
      <p:cViewPr varScale="1">
        <p:scale>
          <a:sx n="53" d="100"/>
          <a:sy n="53" d="100"/>
        </p:scale>
        <p:origin x="-1842" y="-102"/>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eaLnBrk="0" hangingPunct="0">
              <a:defRPr sz="1200" dirty="0">
                <a:latin typeface="Arial" pitchFamily="34" charset="0"/>
                <a:cs typeface="Arial" pitchFamily="34" charset="0"/>
              </a:defRPr>
            </a:lvl1pPr>
          </a:lstStyle>
          <a:p>
            <a:pPr>
              <a:defRPr/>
            </a:pPr>
            <a:endParaRPr lang="en-US"/>
          </a:p>
        </p:txBody>
      </p:sp>
      <p:sp>
        <p:nvSpPr>
          <p:cNvPr id="3" name="Date Placeholder 2"/>
          <p:cNvSpPr>
            <a:spLocks noGrp="1"/>
          </p:cNvSpPr>
          <p:nvPr>
            <p:ph type="dt" sz="quarter"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eaLnBrk="0" hangingPunct="0">
              <a:defRPr sz="1200">
                <a:latin typeface="Arial" pitchFamily="34" charset="0"/>
                <a:cs typeface="Arial" pitchFamily="34" charset="0"/>
              </a:defRPr>
            </a:lvl1pPr>
          </a:lstStyle>
          <a:p>
            <a:pPr>
              <a:defRPr/>
            </a:pPr>
            <a:fld id="{71194804-75B4-4AA2-92A7-0231E749D282}" type="datetimeFigureOut">
              <a:rPr lang="en-US"/>
              <a:pPr>
                <a:defRPr/>
              </a:pPr>
              <a:t>12/17/2012</a:t>
            </a:fld>
            <a:endParaRPr lang="en-US" dirty="0"/>
          </a:p>
        </p:txBody>
      </p:sp>
      <p:sp>
        <p:nvSpPr>
          <p:cNvPr id="4" name="Footer Placeholder 3"/>
          <p:cNvSpPr>
            <a:spLocks noGrp="1"/>
          </p:cNvSpPr>
          <p:nvPr>
            <p:ph type="ftr" sz="quarter" idx="2"/>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eaLnBrk="0" hangingPunct="0">
              <a:defRPr sz="1200" dirty="0">
                <a:latin typeface="Arial" pitchFamily="34" charset="0"/>
                <a:cs typeface="Arial" pitchFamily="34" charset="0"/>
              </a:defRPr>
            </a:lvl1pPr>
          </a:lstStyle>
          <a:p>
            <a:pPr>
              <a:defRPr/>
            </a:pPr>
            <a:endParaRPr lang="en-US"/>
          </a:p>
        </p:txBody>
      </p:sp>
      <p:sp>
        <p:nvSpPr>
          <p:cNvPr id="5" name="Slide Number Placeholder 4"/>
          <p:cNvSpPr>
            <a:spLocks noGrp="1"/>
          </p:cNvSpPr>
          <p:nvPr>
            <p:ph type="sldNum" sz="quarter" idx="3"/>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eaLnBrk="0" hangingPunct="0">
              <a:defRPr sz="1200">
                <a:latin typeface="Arial" pitchFamily="34" charset="0"/>
                <a:cs typeface="Arial" pitchFamily="34" charset="0"/>
              </a:defRPr>
            </a:lvl1pPr>
          </a:lstStyle>
          <a:p>
            <a:pPr>
              <a:defRPr/>
            </a:pPr>
            <a:fld id="{22A6839A-CFF7-432D-A2C7-74BA7F50BA9F}"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dirty="0">
                <a:latin typeface="Arial" pitchFamily="34" charset="0"/>
                <a:cs typeface="Arial" pitchFamily="34" charset="0"/>
              </a:defRPr>
            </a:lvl1pPr>
          </a:lstStyle>
          <a:p>
            <a:pPr>
              <a:defRPr/>
            </a:pPr>
            <a:endParaRPr lang="en-US"/>
          </a:p>
        </p:txBody>
      </p:sp>
      <p:sp>
        <p:nvSpPr>
          <p:cNvPr id="58371" name="Rectangle 3"/>
          <p:cNvSpPr>
            <a:spLocks noGrp="1" noChangeArrowheads="1"/>
          </p:cNvSpPr>
          <p:nvPr>
            <p:ph type="dt"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dirty="0">
                <a:latin typeface="Arial" pitchFamily="34" charset="0"/>
                <a:cs typeface="Arial" pitchFamily="34" charset="0"/>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dirty="0">
                <a:latin typeface="Arial" pitchFamily="34" charset="0"/>
                <a:cs typeface="Arial" pitchFamily="34" charset="0"/>
              </a:defRPr>
            </a:lvl1pPr>
          </a:lstStyle>
          <a:p>
            <a:pPr>
              <a:defRPr/>
            </a:pPr>
            <a:endParaRPr lang="en-US"/>
          </a:p>
        </p:txBody>
      </p:sp>
      <p:sp>
        <p:nvSpPr>
          <p:cNvPr id="5837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atin typeface="Arial" pitchFamily="34" charset="0"/>
                <a:cs typeface="Arial" pitchFamily="34" charset="0"/>
              </a:defRPr>
            </a:lvl1pPr>
          </a:lstStyle>
          <a:p>
            <a:pPr>
              <a:defRPr/>
            </a:pPr>
            <a:fld id="{40304282-F36F-45D7-888F-3C353BA64399}"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7"/>
          <p:cNvSpPr>
            <a:spLocks noGrp="1" noChangeArrowheads="1"/>
          </p:cNvSpPr>
          <p:nvPr>
            <p:ph type="sldNum" sz="quarter" idx="5"/>
          </p:nvPr>
        </p:nvSpPr>
        <p:spPr>
          <a:noFill/>
        </p:spPr>
        <p:txBody>
          <a:bodyPr/>
          <a:lstStyle/>
          <a:p>
            <a:fld id="{79631DA7-91A7-4F99-84E6-571181861FF7}" type="slidenum">
              <a:rPr lang="en-US" smtClean="0">
                <a:latin typeface="Arial" charset="0"/>
                <a:cs typeface="Arial" charset="0"/>
              </a:rPr>
              <a:pPr/>
              <a:t>1</a:t>
            </a:fld>
            <a:endParaRPr lang="en-US" smtClean="0">
              <a:latin typeface="Arial" charset="0"/>
              <a:cs typeface="Arial" charset="0"/>
            </a:endParaRPr>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a:ln/>
        </p:spPr>
      </p:sp>
      <p:sp>
        <p:nvSpPr>
          <p:cNvPr id="30722" name="Notes Placeholder 2"/>
          <p:cNvSpPr>
            <a:spLocks noGrp="1"/>
          </p:cNvSpPr>
          <p:nvPr>
            <p:ph type="body" idx="1"/>
          </p:nvPr>
        </p:nvSpPr>
        <p:spPr>
          <a:noFill/>
          <a:ln/>
        </p:spPr>
        <p:txBody>
          <a:bodyPr/>
          <a:lstStyle/>
          <a:p>
            <a:pPr marL="171450" indent="-171450">
              <a:buFontTx/>
              <a:buChar char="•"/>
            </a:pPr>
            <a:r>
              <a:rPr lang="en-US" dirty="0" smtClean="0"/>
              <a:t>Expert systems are rule-based systems that encode human knowledge in the form of If/Then rules.</a:t>
            </a:r>
          </a:p>
          <a:p>
            <a:pPr marL="171450" indent="-171450">
              <a:buFontTx/>
              <a:buChar char="•"/>
            </a:pPr>
            <a:r>
              <a:rPr lang="en-US" dirty="0" smtClean="0"/>
              <a:t>System of rules created by a development team based on interviews of domain experts.</a:t>
            </a:r>
          </a:p>
          <a:p>
            <a:pPr marL="171450" indent="-171450">
              <a:buFontTx/>
              <a:buChar char="•"/>
            </a:pPr>
            <a:r>
              <a:rPr lang="en-US" dirty="0" smtClean="0"/>
              <a:t>Expert systems shells </a:t>
            </a:r>
            <a:r>
              <a:rPr lang="en-US" dirty="0" smtClean="0"/>
              <a:t>— </a:t>
            </a:r>
            <a:r>
              <a:rPr lang="en-US" dirty="0" smtClean="0"/>
              <a:t>programs that process a set of </a:t>
            </a:r>
            <a:r>
              <a:rPr lang="en-US" dirty="0" smtClean="0"/>
              <a:t>rules</a:t>
            </a:r>
            <a:endParaRPr lang="en-US" dirty="0" smtClean="0"/>
          </a:p>
        </p:txBody>
      </p:sp>
      <p:sp>
        <p:nvSpPr>
          <p:cNvPr id="30723" name="Slide Number Placeholder 3"/>
          <p:cNvSpPr>
            <a:spLocks noGrp="1"/>
          </p:cNvSpPr>
          <p:nvPr>
            <p:ph type="sldNum" sz="quarter" idx="5"/>
          </p:nvPr>
        </p:nvSpPr>
        <p:spPr>
          <a:noFill/>
        </p:spPr>
        <p:txBody>
          <a:bodyPr/>
          <a:lstStyle/>
          <a:p>
            <a:fld id="{9655392F-F75F-454A-BD00-3EAF150776CB}" type="slidenum">
              <a:rPr lang="en-US" smtClean="0">
                <a:latin typeface="Arial" charset="0"/>
                <a:cs typeface="Arial" charset="0"/>
              </a:rPr>
              <a:pPr/>
              <a:t>13</a:t>
            </a:fld>
            <a:endParaRPr lang="en-US" smtClean="0">
              <a:latin typeface="Arial"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113D3A30-459F-4298-B9A7-5AAC3290D152}" type="slidenum">
              <a:rPr lang="en-US" smtClean="0">
                <a:latin typeface="Arial" charset="0"/>
                <a:cs typeface="Arial" charset="0"/>
              </a:rPr>
              <a:pPr/>
              <a:t>15</a:t>
            </a:fld>
            <a:endParaRPr lang="en-US" smtClean="0">
              <a:latin typeface="Arial" charset="0"/>
              <a:cs typeface="Arial" charset="0"/>
            </a:endParaRP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B72DA35A-E456-4380-90BB-D564867F8ACE}" type="slidenum">
              <a:rPr lang="en-US" smtClean="0">
                <a:latin typeface="Arial" charset="0"/>
                <a:cs typeface="Arial" charset="0"/>
              </a:rPr>
              <a:pPr/>
              <a:t>16</a:t>
            </a:fld>
            <a:endParaRPr lang="en-US" smtClean="0">
              <a:latin typeface="Arial" charset="0"/>
              <a:cs typeface="Arial" charset="0"/>
            </a:endParaRPr>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80AB389B-3326-4C0D-BFDB-0D550FA93285}" type="slidenum">
              <a:rPr lang="en-US" smtClean="0">
                <a:latin typeface="Arial" charset="0"/>
                <a:cs typeface="Arial" charset="0"/>
              </a:rPr>
              <a:pPr/>
              <a:t>17</a:t>
            </a:fld>
            <a:endParaRPr lang="en-US" smtClean="0">
              <a:latin typeface="Arial" charset="0"/>
              <a:cs typeface="Arial" charset="0"/>
            </a:endParaRPr>
          </a:p>
        </p:txBody>
      </p:sp>
      <p:sp>
        <p:nvSpPr>
          <p:cNvPr id="37890" name="Rectangle 2"/>
          <p:cNvSpPr>
            <a:spLocks noGrp="1" noRot="1" noChangeAspect="1" noChangeArrowheads="1" noTextEdit="1"/>
          </p:cNvSpPr>
          <p:nvPr>
            <p:ph type="sldImg"/>
          </p:nvPr>
        </p:nvSpPr>
        <p:spPr>
          <a:ln/>
        </p:spPr>
      </p:sp>
      <p:sp>
        <p:nvSpPr>
          <p:cNvPr id="172036" name="Rectangle 3"/>
          <p:cNvSpPr>
            <a:spLocks noGrp="1" noChangeArrowheads="1"/>
          </p:cNvSpPr>
          <p:nvPr>
            <p:ph type="body" idx="1"/>
          </p:nvPr>
        </p:nvSpPr>
        <p:spPr>
          <a:ln/>
          <a:extLst>
            <a:ext uri="{909E8E84-426E-40DD-AFC4-6F175D3DCCD1}"/>
            <a:ext uri="{91240B29-F687-4F45-9708-019B960494DF}"/>
          </a:extLst>
        </p:spPr>
        <p:txBody>
          <a:bodyPr/>
          <a:lstStyle/>
          <a:p>
            <a:pPr marL="171450" indent="-171450">
              <a:buFont typeface="Arial" pitchFamily="34" charset="0"/>
              <a:buChar char="•"/>
              <a:defRPr/>
            </a:pPr>
            <a:r>
              <a:rPr lang="en-US" dirty="0" smtClean="0"/>
              <a:t>Content management system functions are huge and complex.</a:t>
            </a:r>
          </a:p>
          <a:p>
            <a:pPr>
              <a:defRPr/>
            </a:pP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ln/>
        </p:spPr>
      </p:sp>
      <p:sp>
        <p:nvSpPr>
          <p:cNvPr id="40962" name="Notes Placeholder 2"/>
          <p:cNvSpPr>
            <a:spLocks noGrp="1"/>
          </p:cNvSpPr>
          <p:nvPr>
            <p:ph type="body" idx="1"/>
          </p:nvPr>
        </p:nvSpPr>
        <p:spPr>
          <a:noFill/>
          <a:ln/>
        </p:spPr>
        <p:txBody>
          <a:bodyPr/>
          <a:lstStyle/>
          <a:p>
            <a:pPr marL="171450" indent="-171450">
              <a:buFontTx/>
              <a:buChar char="•"/>
            </a:pPr>
            <a:r>
              <a:rPr lang="en-US" smtClean="0"/>
              <a:t>Slide shows the many languages 3M needs to provide Web content. 3M has tens of thousands of products and must publish product safety data for products in all the languages shown.</a:t>
            </a:r>
          </a:p>
        </p:txBody>
      </p:sp>
      <p:sp>
        <p:nvSpPr>
          <p:cNvPr id="40963" name="Slide Number Placeholder 3"/>
          <p:cNvSpPr>
            <a:spLocks noGrp="1"/>
          </p:cNvSpPr>
          <p:nvPr>
            <p:ph type="sldNum" sz="quarter" idx="5"/>
          </p:nvPr>
        </p:nvSpPr>
        <p:spPr>
          <a:noFill/>
        </p:spPr>
        <p:txBody>
          <a:bodyPr/>
          <a:lstStyle/>
          <a:p>
            <a:fld id="{BD824857-0492-4F02-9163-F913476761C3}" type="slidenum">
              <a:rPr lang="en-US" smtClean="0">
                <a:latin typeface="Arial" charset="0"/>
                <a:cs typeface="Arial" charset="0"/>
              </a:rPr>
              <a:pPr/>
              <a:t>19</a:t>
            </a:fld>
            <a:endParaRPr lang="en-US" smtClean="0">
              <a:latin typeface="Arial" charset="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a:ln/>
        </p:spPr>
      </p:sp>
      <p:sp>
        <p:nvSpPr>
          <p:cNvPr id="43010" name="Notes Placeholder 2"/>
          <p:cNvSpPr>
            <a:spLocks noGrp="1"/>
          </p:cNvSpPr>
          <p:nvPr>
            <p:ph type="body" idx="1"/>
          </p:nvPr>
        </p:nvSpPr>
        <p:spPr>
          <a:noFill/>
          <a:ln/>
        </p:spPr>
        <p:txBody>
          <a:bodyPr/>
          <a:lstStyle/>
          <a:p>
            <a:pPr marL="171450" indent="-171450">
              <a:buFontTx/>
              <a:buChar char="•"/>
            </a:pPr>
            <a:r>
              <a:rPr lang="en-US" smtClean="0"/>
              <a:t>Social media has changed the orientation of knowledge management.</a:t>
            </a:r>
          </a:p>
        </p:txBody>
      </p:sp>
      <p:sp>
        <p:nvSpPr>
          <p:cNvPr id="43011" name="Slide Number Placeholder 3"/>
          <p:cNvSpPr>
            <a:spLocks noGrp="1"/>
          </p:cNvSpPr>
          <p:nvPr>
            <p:ph type="sldNum" sz="quarter" idx="5"/>
          </p:nvPr>
        </p:nvSpPr>
        <p:spPr>
          <a:noFill/>
        </p:spPr>
        <p:txBody>
          <a:bodyPr/>
          <a:lstStyle/>
          <a:p>
            <a:fld id="{D6720591-B293-484E-8AE6-6A6B073FEB32}" type="slidenum">
              <a:rPr lang="en-US" smtClean="0">
                <a:latin typeface="Arial" charset="0"/>
                <a:cs typeface="Arial" charset="0"/>
              </a:rPr>
              <a:pPr/>
              <a:t>20</a:t>
            </a:fld>
            <a:endParaRPr lang="en-US" smtClean="0">
              <a:latin typeface="Arial" charset="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p:spPr>
        <p:txBody>
          <a:bodyPr/>
          <a:lstStyle/>
          <a:p>
            <a:fld id="{15441175-F0F2-4204-AACE-03E26E555BD6}" type="slidenum">
              <a:rPr lang="en-US" smtClean="0">
                <a:latin typeface="Arial" charset="0"/>
                <a:cs typeface="Arial" charset="0"/>
              </a:rPr>
              <a:pPr/>
              <a:t>23</a:t>
            </a:fld>
            <a:endParaRPr lang="en-US" smtClean="0">
              <a:latin typeface="Arial" charset="0"/>
              <a:cs typeface="Arial" charset="0"/>
            </a:endParaRP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7"/>
          <p:cNvSpPr>
            <a:spLocks noGrp="1" noChangeArrowheads="1"/>
          </p:cNvSpPr>
          <p:nvPr>
            <p:ph type="sldNum" sz="quarter" idx="5"/>
          </p:nvPr>
        </p:nvSpPr>
        <p:spPr>
          <a:noFill/>
        </p:spPr>
        <p:txBody>
          <a:bodyPr/>
          <a:lstStyle/>
          <a:p>
            <a:fld id="{E343587B-D3BF-4B7C-A317-34247FBDCCBC}" type="slidenum">
              <a:rPr lang="en-US" smtClean="0">
                <a:latin typeface="Arial" charset="0"/>
                <a:cs typeface="Arial" charset="0"/>
              </a:rPr>
              <a:pPr/>
              <a:t>2</a:t>
            </a:fld>
            <a:endParaRPr lang="en-US" smtClean="0">
              <a:latin typeface="Arial" charset="0"/>
              <a:cs typeface="Arial" charset="0"/>
            </a:endParaRPr>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Image Placeholder 1"/>
          <p:cNvSpPr>
            <a:spLocks noGrp="1" noRot="1" noChangeAspect="1" noTextEdit="1"/>
          </p:cNvSpPr>
          <p:nvPr>
            <p:ph type="sldImg"/>
          </p:nvPr>
        </p:nvSpPr>
        <p:spPr>
          <a:ln/>
        </p:spPr>
      </p:sp>
      <p:sp>
        <p:nvSpPr>
          <p:cNvPr id="13314" name="Notes Placeholder 2"/>
          <p:cNvSpPr>
            <a:spLocks noGrp="1"/>
          </p:cNvSpPr>
          <p:nvPr>
            <p:ph type="body" idx="1"/>
          </p:nvPr>
        </p:nvSpPr>
        <p:spPr>
          <a:noFill/>
          <a:ln/>
        </p:spPr>
        <p:txBody>
          <a:bodyPr/>
          <a:lstStyle/>
          <a:p>
            <a:pPr marL="171450" indent="-171450">
              <a:buFontTx/>
              <a:buChar char="•"/>
            </a:pPr>
            <a:r>
              <a:rPr lang="en-US" smtClean="0"/>
              <a:t>Using social media in an old-style, organization-centric manner is ineffective. True value of social media can only be achieved when organizations use social media to interact with customers, employees, and partners in a more humane, relationship-oriented way. Rather than sending messages that attempt to manage, influence, and control, hyper-social organizations create relationships in which both parties perceive and gain value.</a:t>
            </a:r>
          </a:p>
        </p:txBody>
      </p:sp>
      <p:sp>
        <p:nvSpPr>
          <p:cNvPr id="13315" name="Slide Number Placeholder 3"/>
          <p:cNvSpPr>
            <a:spLocks noGrp="1"/>
          </p:cNvSpPr>
          <p:nvPr>
            <p:ph type="sldNum" sz="quarter" idx="5"/>
          </p:nvPr>
        </p:nvSpPr>
        <p:spPr>
          <a:noFill/>
        </p:spPr>
        <p:txBody>
          <a:bodyPr/>
          <a:lstStyle/>
          <a:p>
            <a:fld id="{97E06FD4-F343-425B-B464-40C91017F2A2}" type="slidenum">
              <a:rPr lang="en-US" smtClean="0">
                <a:latin typeface="Arial" charset="0"/>
                <a:cs typeface="Arial" charset="0"/>
              </a:rPr>
              <a:pPr/>
              <a:t>3</a:t>
            </a:fld>
            <a:endParaRPr lang="en-US" smtClean="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a:ln/>
        </p:spPr>
      </p:sp>
      <p:sp>
        <p:nvSpPr>
          <p:cNvPr id="15362" name="Notes Placeholder 2"/>
          <p:cNvSpPr>
            <a:spLocks noGrp="1"/>
          </p:cNvSpPr>
          <p:nvPr>
            <p:ph type="body" idx="1"/>
          </p:nvPr>
        </p:nvSpPr>
        <p:spPr>
          <a:noFill/>
          <a:ln/>
        </p:spPr>
        <p:txBody>
          <a:bodyPr/>
          <a:lstStyle/>
          <a:p>
            <a:pPr marL="171450" indent="-171450">
              <a:buFontTx/>
              <a:buChar char="•"/>
            </a:pPr>
            <a:r>
              <a:rPr lang="en-US" smtClean="0"/>
              <a:t>Customers want informed, useful interactions that help them solve particular problems and satisfy unique needs. Customers increasingly ignore prepackaged organizational messages touting product benefits.</a:t>
            </a:r>
          </a:p>
          <a:p>
            <a:pPr marL="171450" indent="-171450">
              <a:buFontTx/>
              <a:buChar char="•"/>
            </a:pPr>
            <a:r>
              <a:rPr lang="en-US" smtClean="0"/>
              <a:t>An example is the sales force in Apple stores has been trained to act as customer problem-solving consultants and not sellers of products.</a:t>
            </a:r>
          </a:p>
        </p:txBody>
      </p:sp>
      <p:sp>
        <p:nvSpPr>
          <p:cNvPr id="15363" name="Slide Number Placeholder 3"/>
          <p:cNvSpPr>
            <a:spLocks noGrp="1"/>
          </p:cNvSpPr>
          <p:nvPr>
            <p:ph type="sldNum" sz="quarter" idx="5"/>
          </p:nvPr>
        </p:nvSpPr>
        <p:spPr>
          <a:noFill/>
        </p:spPr>
        <p:txBody>
          <a:bodyPr/>
          <a:lstStyle/>
          <a:p>
            <a:fld id="{3FF5E56D-9B34-4C84-B797-63C6AA39D4DE}" type="slidenum">
              <a:rPr lang="en-US" smtClean="0">
                <a:latin typeface="Arial" charset="0"/>
                <a:cs typeface="Arial" charset="0"/>
              </a:rPr>
              <a:pPr/>
              <a:t>4</a:t>
            </a:fld>
            <a:endParaRPr lang="en-US" smtClean="0">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a:ln/>
        </p:spPr>
      </p:sp>
      <p:sp>
        <p:nvSpPr>
          <p:cNvPr id="17410" name="Notes Placeholder 2"/>
          <p:cNvSpPr>
            <a:spLocks noGrp="1"/>
          </p:cNvSpPr>
          <p:nvPr>
            <p:ph type="body" idx="1"/>
          </p:nvPr>
        </p:nvSpPr>
        <p:spPr>
          <a:noFill/>
          <a:ln/>
        </p:spPr>
        <p:txBody>
          <a:bodyPr/>
          <a:lstStyle/>
          <a:p>
            <a:pPr marL="171450" indent="-171450">
              <a:buFontTx/>
              <a:buChar char="•"/>
            </a:pPr>
            <a:r>
              <a:rPr lang="en-US" smtClean="0"/>
              <a:t>Traditional market-segment thinking, GearUp would promote an upcoming soccer event to a market segment, say, 20- to 25-year-old women who work in retail and live in certain zip codes.</a:t>
            </a:r>
          </a:p>
          <a:p>
            <a:pPr marL="171450" indent="-171450">
              <a:buFontTx/>
              <a:buChar char="•"/>
            </a:pPr>
            <a:r>
              <a:rPr lang="en-US" smtClean="0"/>
              <a:t>Tribal thinking, GearUp would market to communities that defend the belief that soccer is a great game or to communities that grieved over the last game of the 2011 Women’s World Soccer Cup.</a:t>
            </a:r>
          </a:p>
        </p:txBody>
      </p:sp>
      <p:sp>
        <p:nvSpPr>
          <p:cNvPr id="17411" name="Slide Number Placeholder 3"/>
          <p:cNvSpPr>
            <a:spLocks noGrp="1"/>
          </p:cNvSpPr>
          <p:nvPr>
            <p:ph type="sldNum" sz="quarter" idx="5"/>
          </p:nvPr>
        </p:nvSpPr>
        <p:spPr>
          <a:noFill/>
        </p:spPr>
        <p:txBody>
          <a:bodyPr/>
          <a:lstStyle/>
          <a:p>
            <a:fld id="{D01550F5-7976-4AA8-838E-EA1C925DE2D2}" type="slidenum">
              <a:rPr lang="en-US" smtClean="0">
                <a:latin typeface="Arial" charset="0"/>
                <a:cs typeface="Arial" charset="0"/>
              </a:rPr>
              <a:pPr/>
              <a:t>5</a:t>
            </a:fld>
            <a:endParaRPr lang="en-US" smtClean="0">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pPr marL="171450" indent="-171450">
              <a:buFontTx/>
              <a:buChar char="•"/>
            </a:pPr>
            <a:r>
              <a:rPr lang="en-US" dirty="0" smtClean="0"/>
              <a:t>With myriad of communications channels available today, there is so much traffic </a:t>
            </a:r>
            <a:r>
              <a:rPr lang="en-US" dirty="0" smtClean="0"/>
              <a:t>that organizations </a:t>
            </a:r>
            <a:r>
              <a:rPr lang="en-US" dirty="0" smtClean="0"/>
              <a:t>find it nearly impossible to obtain attention in these channels.</a:t>
            </a:r>
          </a:p>
        </p:txBody>
      </p:sp>
      <p:sp>
        <p:nvSpPr>
          <p:cNvPr id="19459" name="Slide Number Placeholder 3"/>
          <p:cNvSpPr>
            <a:spLocks noGrp="1"/>
          </p:cNvSpPr>
          <p:nvPr>
            <p:ph type="sldNum" sz="quarter" idx="5"/>
          </p:nvPr>
        </p:nvSpPr>
        <p:spPr>
          <a:noFill/>
        </p:spPr>
        <p:txBody>
          <a:bodyPr/>
          <a:lstStyle/>
          <a:p>
            <a:fld id="{FFB840CE-A957-49B7-A51F-66DA46785A49}" type="slidenum">
              <a:rPr lang="en-US" smtClean="0">
                <a:latin typeface="Arial" charset="0"/>
                <a:cs typeface="Arial" charset="0"/>
              </a:rPr>
              <a:pPr/>
              <a:t>6</a:t>
            </a:fld>
            <a:endParaRPr lang="en-US" smtClean="0">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a:ln/>
        </p:spPr>
      </p:sp>
      <p:sp>
        <p:nvSpPr>
          <p:cNvPr id="23554" name="Notes Placeholder 2"/>
          <p:cNvSpPr>
            <a:spLocks noGrp="1"/>
          </p:cNvSpPr>
          <p:nvPr>
            <p:ph type="body" idx="1"/>
          </p:nvPr>
        </p:nvSpPr>
        <p:spPr>
          <a:noFill/>
          <a:ln/>
        </p:spPr>
        <p:txBody>
          <a:bodyPr/>
          <a:lstStyle/>
          <a:p>
            <a:pPr marL="171450" indent="-171450">
              <a:buFontTx/>
              <a:buChar char="•"/>
            </a:pPr>
            <a:r>
              <a:rPr lang="en-US" smtClean="0"/>
              <a:t>All of these activities require involvement of hyper-social organization personnel. Organizations need to staff to manage this activity, just as they did for traditional media buying activities.</a:t>
            </a:r>
          </a:p>
        </p:txBody>
      </p:sp>
      <p:sp>
        <p:nvSpPr>
          <p:cNvPr id="23555" name="Slide Number Placeholder 3"/>
          <p:cNvSpPr>
            <a:spLocks noGrp="1"/>
          </p:cNvSpPr>
          <p:nvPr>
            <p:ph type="sldNum" sz="quarter" idx="5"/>
          </p:nvPr>
        </p:nvSpPr>
        <p:spPr>
          <a:noFill/>
        </p:spPr>
        <p:txBody>
          <a:bodyPr/>
          <a:lstStyle/>
          <a:p>
            <a:fld id="{75FA6B03-1095-4802-A6C2-2793226B0D03}" type="slidenum">
              <a:rPr lang="en-US" smtClean="0">
                <a:latin typeface="Arial" charset="0"/>
                <a:cs typeface="Arial" charset="0"/>
              </a:rPr>
              <a:pPr/>
              <a:t>9</a:t>
            </a:fld>
            <a:endParaRPr lang="en-US" smtClean="0">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p:spPr>
        <p:txBody>
          <a:bodyPr/>
          <a:lstStyle/>
          <a:p>
            <a:pPr marL="171450" indent="-171450">
              <a:buFontTx/>
              <a:buChar char="•"/>
            </a:pPr>
            <a:r>
              <a:rPr lang="en-US" dirty="0" smtClean="0"/>
              <a:t>Hooks into CRM, ERP, and other operational systems need to be discreet and </a:t>
            </a:r>
            <a:r>
              <a:rPr lang="en-US" dirty="0" smtClean="0"/>
              <a:t>in the appropriate </a:t>
            </a:r>
            <a:r>
              <a:rPr lang="en-US" dirty="0" smtClean="0"/>
              <a:t>manner. Designing applications according to SOA principles greatly facilitates this task. </a:t>
            </a:r>
          </a:p>
          <a:p>
            <a:pPr marL="171450" indent="-171450">
              <a:buFontTx/>
              <a:buChar char="•"/>
            </a:pPr>
            <a:r>
              <a:rPr lang="en-US" dirty="0" smtClean="0"/>
              <a:t>Measurements include number of mentions in target communities, and response to organization’s SM presence. These measurements answer questions such as: How many </a:t>
            </a:r>
            <a:r>
              <a:rPr lang="en-US" dirty="0" err="1" smtClean="0"/>
              <a:t>commenters</a:t>
            </a:r>
            <a:r>
              <a:rPr lang="en-US" dirty="0" smtClean="0"/>
              <a:t>? How many reviewers? What is the traffic rate on the organization’s SM sites, and how is it changing?</a:t>
            </a:r>
          </a:p>
          <a:p>
            <a:pPr marL="171450" indent="-171450">
              <a:buFontTx/>
              <a:buChar char="•"/>
            </a:pPr>
            <a:r>
              <a:rPr lang="en-US" dirty="0" smtClean="0"/>
              <a:t>Dr. Flores and his staff might commission a video crew to “tell the story” of someone’s surgery and follow-up using PRIDE system and SM site. YouTube is a common site for such videos.</a:t>
            </a:r>
          </a:p>
        </p:txBody>
      </p:sp>
      <p:sp>
        <p:nvSpPr>
          <p:cNvPr id="25603" name="Slide Number Placeholder 3"/>
          <p:cNvSpPr>
            <a:spLocks noGrp="1"/>
          </p:cNvSpPr>
          <p:nvPr>
            <p:ph type="sldNum" sz="quarter" idx="5"/>
          </p:nvPr>
        </p:nvSpPr>
        <p:spPr>
          <a:noFill/>
        </p:spPr>
        <p:txBody>
          <a:bodyPr/>
          <a:lstStyle/>
          <a:p>
            <a:fld id="{B9BA7305-3AD8-4AEB-B27F-8AECA285F5B3}" type="slidenum">
              <a:rPr lang="en-US" smtClean="0">
                <a:latin typeface="Arial" charset="0"/>
                <a:cs typeface="Arial" charset="0"/>
              </a:rPr>
              <a:pPr/>
              <a:t>10</a:t>
            </a:fld>
            <a:endParaRPr lang="en-US" smtClean="0">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fld id="{FCE4D27E-7E73-4705-85B7-BF52F305453F}" type="slidenum">
              <a:rPr lang="en-US" smtClean="0">
                <a:latin typeface="Arial" charset="0"/>
                <a:cs typeface="Arial" charset="0"/>
              </a:rPr>
              <a:pPr/>
              <a:t>11</a:t>
            </a:fld>
            <a:endParaRPr lang="en-US" smtClean="0">
              <a:latin typeface="Arial" charset="0"/>
              <a:cs typeface="Arial" charset="0"/>
            </a:endParaRPr>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smtClean="0"/>
              <a:t>Click to edit Master subtitle style</a:t>
            </a:r>
            <a:endParaRPr lang="en-US" dirty="0" smtClean="0"/>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extBox 8"/>
          <p:cNvSpPr txBox="1">
            <a:spLocks noChangeArrowheads="1"/>
          </p:cNvSpPr>
          <p:nvPr/>
        </p:nvSpPr>
        <p:spPr bwMode="auto">
          <a:xfrm>
            <a:off x="7620000" y="6248400"/>
            <a:ext cx="914400" cy="304800"/>
          </a:xfrm>
          <a:prstGeom prst="rect">
            <a:avLst/>
          </a:prstGeom>
          <a:noFill/>
          <a:ln>
            <a:noFill/>
          </a:ln>
          <a:extLst>
            <a:ext uri="{909E8E84-426E-40DD-AFC4-6F175D3DCCD1}"/>
            <a:ext uri="{91240B29-F687-4F45-9708-019B960494DF}"/>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400" dirty="0"/>
              <a:t>ce11-</a:t>
            </a:r>
            <a:fld id="{90EB7C22-DA0B-4BDB-8D01-39C896D8539D}" type="slidenum">
              <a:rPr lang="en-US" sz="1400"/>
              <a:pPr eaLnBrk="1" hangingPunct="1">
                <a:defRPr/>
              </a:pPr>
              <a:t>‹#›</a:t>
            </a:fld>
            <a:endParaRPr lang="en-US" sz="1400" dirty="0"/>
          </a:p>
        </p:txBody>
      </p:sp>
      <p:sp>
        <p:nvSpPr>
          <p:cNvPr id="2" name="Title 1"/>
          <p:cNvSpPr>
            <a:spLocks noGrp="1"/>
          </p:cNvSpPr>
          <p:nvPr>
            <p:ph type="title"/>
          </p:nvPr>
        </p:nvSpPr>
        <p:spPr>
          <a:xfrm>
            <a:off x="822960" y="365759"/>
            <a:ext cx="7520940" cy="1005841"/>
          </a:xfrm>
          <a:solidFill>
            <a:schemeClr val="accent2">
              <a:lumMod val="90000"/>
            </a:schemeClr>
          </a:solidFill>
        </p:spPr>
        <p:txBody>
          <a:bodyPr/>
          <a:lstStyle>
            <a:lvl1pPr>
              <a:defRPr sz="3200" cap="none">
                <a:latin typeface="Arial" pitchFamily="34" charset="0"/>
                <a:cs typeface="Arial" pitchFamily="34" charset="0"/>
              </a:defRPr>
            </a:lvl1pPr>
          </a:lstStyle>
          <a:p>
            <a:r>
              <a:rPr lang="en-US" smtClean="0"/>
              <a:t>Click to edit Master title style</a:t>
            </a:r>
            <a:endParaRPr lang="en-US" dirty="0"/>
          </a:p>
        </p:txBody>
      </p:sp>
      <p:sp>
        <p:nvSpPr>
          <p:cNvPr id="5" name="Text Placeholder 2"/>
          <p:cNvSpPr>
            <a:spLocks noGrp="1"/>
          </p:cNvSpPr>
          <p:nvPr>
            <p:ph idx="1"/>
          </p:nvPr>
        </p:nvSpPr>
        <p:spPr bwMode="auto">
          <a:xfrm>
            <a:off x="822325" y="1524000"/>
            <a:ext cx="7521575" cy="3394364"/>
          </a:xfrm>
          <a:prstGeom prst="rect">
            <a:avLst/>
          </a:prstGeom>
          <a:solidFill>
            <a:srgbClr val="FFFFFF"/>
          </a:solidFill>
          <a:ln>
            <a:noFill/>
          </a:ln>
          <a:extLst/>
        </p:spPr>
        <p:txBody>
          <a:bodyPr/>
          <a:lstStyle>
            <a:lvl1pPr marL="234950" indent="-234950">
              <a:buFont typeface="Arial" pitchFamily="34" charset="0"/>
              <a:buChar char="•"/>
              <a:defRPr/>
            </a:lvl1pPr>
            <a:lvl2pPr marL="234950" indent="-234950">
              <a:buClr>
                <a:srgbClr val="000A1E"/>
              </a:buClr>
              <a:buFont typeface="Arial" pitchFamily="34" charset="0"/>
              <a:buChar char="•"/>
              <a:defRPr/>
            </a:lvl2pPr>
            <a:lvl3pPr marL="568325" indent="-277813">
              <a:buClr>
                <a:srgbClr val="000A1E"/>
              </a:buClr>
              <a:buFont typeface="Helvetica" pitchFamily="34" charset="0"/>
              <a:buChar char="–"/>
              <a:defRPr/>
            </a:lvl3pPr>
            <a:lvl4pPr marL="923925" indent="-355600">
              <a:buClr>
                <a:srgbClr val="000A1E"/>
              </a:buClr>
              <a:buFont typeface="Wingdings" pitchFamily="2" charset="2"/>
              <a:buChar char="Ø"/>
              <a:defRPr/>
            </a:lvl4pPr>
            <a:lvl5pPr marL="1260475" indent="-346075">
              <a:buClr>
                <a:srgbClr val="000A1E"/>
              </a:buClr>
              <a:buFont typeface="Courier New" pitchFamily="49" charset="0"/>
              <a:buChar char="o"/>
              <a:defRPr/>
            </a:lvl5pPr>
          </a:lstStyle>
          <a:p>
            <a:pPr lvl="0"/>
            <a:r>
              <a:rPr lang="en-US" smtClean="0"/>
              <a:t>Click to edit Master text styles</a:t>
            </a:r>
          </a:p>
          <a:p>
            <a:pPr lvl="2"/>
            <a:r>
              <a:rPr lang="en-US" smtClean="0"/>
              <a:t>Second level</a:t>
            </a:r>
          </a:p>
          <a:p>
            <a:pPr lvl="3"/>
            <a:r>
              <a:rPr lang="en-US" smtClean="0"/>
              <a:t>Third level</a:t>
            </a:r>
          </a:p>
          <a:p>
            <a:pPr lvl="4"/>
            <a:r>
              <a:rPr lang="en-US" smtClean="0"/>
              <a:t>Fourth level</a:t>
            </a:r>
          </a:p>
        </p:txBody>
      </p:sp>
      <p:sp>
        <p:nvSpPr>
          <p:cNvPr id="6"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8"/>
          <p:cNvSpPr txBox="1">
            <a:spLocks noChangeArrowheads="1"/>
          </p:cNvSpPr>
          <p:nvPr/>
        </p:nvSpPr>
        <p:spPr bwMode="auto">
          <a:xfrm>
            <a:off x="7620000" y="6248400"/>
            <a:ext cx="914400" cy="304800"/>
          </a:xfrm>
          <a:prstGeom prst="rect">
            <a:avLst/>
          </a:prstGeom>
          <a:noFill/>
          <a:ln>
            <a:noFill/>
          </a:ln>
          <a:extLst>
            <a:ext uri="{909E8E84-426E-40DD-AFC4-6F175D3DCCD1}"/>
            <a:ext uri="{91240B29-F687-4F45-9708-019B960494DF}"/>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400" dirty="0"/>
              <a:t>ce11-</a:t>
            </a:r>
            <a:fld id="{D15D29CA-B183-4FD0-A22A-2E8FBFF048C2}" type="slidenum">
              <a:rPr lang="en-US" sz="1400"/>
              <a:pPr eaLnBrk="1" hangingPunct="1">
                <a:defRPr/>
              </a:pPr>
              <a:t>‹#›</a:t>
            </a:fld>
            <a:endParaRPr lang="en-US" sz="1400" dirty="0"/>
          </a:p>
        </p:txBody>
      </p:sp>
      <p:sp>
        <p:nvSpPr>
          <p:cNvPr id="2" name="Title 1"/>
          <p:cNvSpPr>
            <a:spLocks noGrp="1"/>
          </p:cNvSpPr>
          <p:nvPr>
            <p:ph type="title"/>
          </p:nvPr>
        </p:nvSpPr>
        <p:spPr>
          <a:xfrm>
            <a:off x="822325" y="365125"/>
            <a:ext cx="7521575" cy="1082675"/>
          </a:xfrm>
          <a:solidFill>
            <a:schemeClr val="accent2">
              <a:lumMod val="90000"/>
            </a:schemeClr>
          </a:solidFill>
        </p:spPr>
        <p:txBody>
          <a:bodyPr/>
          <a:lstStyle>
            <a:lvl1pPr>
              <a:defRPr sz="3200" cap="none">
                <a:latin typeface="Arial" pitchFamily="34" charset="0"/>
                <a:cs typeface="Arial" pitchFamily="34" charset="0"/>
              </a:defRPr>
            </a:lvl1pPr>
          </a:lstStyle>
          <a:p>
            <a:r>
              <a:rPr lang="en-US" smtClean="0"/>
              <a:t>Click to edit Master title style</a:t>
            </a:r>
            <a:endParaRPr lang="en-US" dirty="0"/>
          </a:p>
        </p:txBody>
      </p:sp>
      <p:sp>
        <p:nvSpPr>
          <p:cNvPr id="4"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and Contentch1">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lumMod val="90000"/>
            </a:schemeClr>
          </a:solidFill>
          <a:ln>
            <a:noFill/>
          </a:ln>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822325" y="1371600"/>
            <a:ext cx="7521575" cy="367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2"/>
            <a:r>
              <a:rPr lang="en-US" smtClean="0"/>
              <a:t>Second level</a:t>
            </a:r>
          </a:p>
          <a:p>
            <a:pPr lvl="3"/>
            <a:r>
              <a:rPr lang="en-US" smtClean="0"/>
              <a:t>Third level</a:t>
            </a:r>
          </a:p>
          <a:p>
            <a:pPr lvl="4"/>
            <a:r>
              <a:rPr lang="en-US" smtClean="0"/>
              <a:t>Fourth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a:defRPr sz="1000" cap="none" spc="200" baseline="0" dirty="0" smtClean="0">
                <a:solidFill>
                  <a:schemeClr val="tx1"/>
                </a:solidFill>
                <a:latin typeface="Helvetica" pitchFamily="34" charset="0"/>
                <a:cs typeface="Arial" charset="0"/>
              </a:defRPr>
            </a:lvl1pPr>
          </a:lstStyle>
          <a:p>
            <a:pPr>
              <a:defRPr/>
            </a:pPr>
            <a:r>
              <a:rPr lang="en-US"/>
              <a:t>Copyright © 2014 Pearson Education, Inc. Publishing as Prentice Hall</a:t>
            </a:r>
          </a:p>
        </p:txBody>
      </p:sp>
    </p:spTree>
  </p:cSld>
  <p:clrMap bg1="lt1" tx1="dk1" bg2="lt2" tx2="dk2" accent1="accent1" accent2="accent2" accent3="accent3" accent4="accent4" accent5="accent5" accent6="accent6" hlink="hlink" folHlink="folHlink"/>
  <p:sldLayoutIdLst>
    <p:sldLayoutId id="2147491072" r:id="rId1"/>
    <p:sldLayoutId id="2147491073" r:id="rId2"/>
    <p:sldLayoutId id="2147491074" r:id="rId3"/>
    <p:sldLayoutId id="2147491075" r:id="rId4"/>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234950" indent="-234950" algn="l" rtl="0" eaLnBrk="0" fontAlgn="base" hangingPunct="0">
        <a:spcBef>
          <a:spcPts val="800"/>
        </a:spcBef>
        <a:spcAft>
          <a:spcPct val="0"/>
        </a:spcAft>
        <a:buFont typeface="Arial" charset="0"/>
        <a:buChar char="•"/>
        <a:defRPr sz="2800" kern="1200">
          <a:solidFill>
            <a:schemeClr val="tx1"/>
          </a:solidFill>
          <a:latin typeface="Arial" pitchFamily="34" charset="0"/>
          <a:ea typeface="+mn-ea"/>
          <a:cs typeface="Arial" pitchFamily="34" charset="0"/>
        </a:defRPr>
      </a:lvl1pPr>
      <a:lvl2pPr marL="234950" indent="-234950" algn="l" rtl="0" eaLnBrk="0" fontAlgn="base" hangingPunct="0">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568325" indent="-277813" algn="l" rtl="0" eaLnBrk="0" fontAlgn="base" hangingPunct="0">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3pPr>
      <a:lvl4pPr marL="914400" indent="-336550" algn="l" rtl="0" eaLnBrk="0" fontAlgn="base" hangingPunct="0">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1260475" indent="-346075" algn="l" rtl="0" eaLnBrk="0" fontAlgn="base" hangingPunct="0">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Subtitle 7"/>
          <p:cNvSpPr>
            <a:spLocks noGrp="1"/>
          </p:cNvSpPr>
          <p:nvPr>
            <p:ph type="subTitle" idx="1"/>
          </p:nvPr>
        </p:nvSpPr>
        <p:spPr>
          <a:xfrm>
            <a:off x="1371600" y="3886200"/>
            <a:ext cx="6705600" cy="1219200"/>
          </a:xfrm>
          <a:solidFill>
            <a:schemeClr val="accent2">
              <a:lumMod val="90000"/>
            </a:schemeClr>
          </a:solidFill>
          <a:ln w="28575"/>
        </p:spPr>
        <p:txBody>
          <a:bodyPr/>
          <a:lstStyle/>
          <a:p>
            <a:pPr>
              <a:defRPr/>
            </a:pPr>
            <a:r>
              <a:rPr lang="en-US" dirty="0" smtClean="0"/>
              <a:t>Hyper-Social </a:t>
            </a:r>
            <a:r>
              <a:rPr lang="en-US" dirty="0"/>
              <a:t>Organizations and</a:t>
            </a:r>
          </a:p>
          <a:p>
            <a:pPr>
              <a:defRPr/>
            </a:pPr>
            <a:r>
              <a:rPr lang="en-US" dirty="0"/>
              <a:t>Knowledge Management</a:t>
            </a:r>
            <a:endParaRPr lang="en-US" dirty="0" smtClean="0"/>
          </a:p>
        </p:txBody>
      </p:sp>
      <p:sp>
        <p:nvSpPr>
          <p:cNvPr id="2" name="Title 1"/>
          <p:cNvSpPr>
            <a:spLocks noGrp="1"/>
          </p:cNvSpPr>
          <p:nvPr>
            <p:ph type="title"/>
          </p:nvPr>
        </p:nvSpPr>
        <p:spPr/>
        <p:txBody>
          <a:bodyPr/>
          <a:lstStyle/>
          <a:p>
            <a:pPr>
              <a:defRPr/>
            </a:pPr>
            <a:r>
              <a:t>Chapter Extension </a:t>
            </a:r>
            <a:r>
              <a:rPr smtClean="0"/>
              <a:t>11</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SMIS and SEAMS Activities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24579" name="Picture 2"/>
          <p:cNvPicPr>
            <a:picLocks noChangeAspect="1" noChangeArrowheads="1"/>
          </p:cNvPicPr>
          <p:nvPr/>
        </p:nvPicPr>
        <p:blipFill>
          <a:blip r:embed="rId3" cstate="print"/>
          <a:srcRect/>
          <a:stretch>
            <a:fillRect/>
          </a:stretch>
        </p:blipFill>
        <p:spPr bwMode="auto">
          <a:xfrm>
            <a:off x="701675" y="1566863"/>
            <a:ext cx="7631113" cy="35385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Content Placeholder 1"/>
          <p:cNvSpPr>
            <a:spLocks noGrp="1"/>
          </p:cNvSpPr>
          <p:nvPr>
            <p:ph idx="1"/>
          </p:nvPr>
        </p:nvSpPr>
        <p:spPr>
          <a:xfrm>
            <a:off x="685800" y="1524000"/>
            <a:ext cx="7712075" cy="3505200"/>
          </a:xfrm>
        </p:spPr>
        <p:txBody>
          <a:bodyPr/>
          <a:lstStyle/>
          <a:p>
            <a:pPr marL="238125" indent="-238125" eaLnBrk="1" hangingPunct="1">
              <a:buFont typeface="Arial" charset="0"/>
              <a:buChar char="•"/>
            </a:pPr>
            <a:r>
              <a:rPr lang="en-US" sz="2600" dirty="0" smtClean="0">
                <a:latin typeface="Arial" charset="0"/>
                <a:cs typeface="Arial" charset="0"/>
              </a:rPr>
              <a:t>Knowledge Management </a:t>
            </a:r>
          </a:p>
          <a:p>
            <a:pPr marL="635000" lvl="2" indent="-301625" eaLnBrk="1" hangingPunct="1"/>
            <a:r>
              <a:rPr lang="en-US" sz="2400" dirty="0" smtClean="0">
                <a:latin typeface="Arial" charset="0"/>
                <a:cs typeface="Arial" charset="0"/>
              </a:rPr>
              <a:t>Creating value from intellectual capital and sharing that knowledge with those who need that </a:t>
            </a:r>
            <a:r>
              <a:rPr lang="en-US" sz="2400" dirty="0" smtClean="0">
                <a:latin typeface="Arial" charset="0"/>
                <a:cs typeface="Arial" charset="0"/>
              </a:rPr>
              <a:t>capital</a:t>
            </a:r>
            <a:endParaRPr lang="en-US" sz="2400" dirty="0" smtClean="0">
              <a:latin typeface="Arial" charset="0"/>
              <a:cs typeface="Arial" charset="0"/>
            </a:endParaRPr>
          </a:p>
          <a:p>
            <a:pPr marL="238125" indent="-238125" eaLnBrk="1" hangingPunct="1">
              <a:buFont typeface="Arial" charset="0"/>
              <a:buChar char="•"/>
            </a:pPr>
            <a:r>
              <a:rPr lang="en-US" sz="2600" dirty="0" smtClean="0">
                <a:latin typeface="Arial" charset="0"/>
                <a:cs typeface="Arial" charset="0"/>
              </a:rPr>
              <a:t>Preserve organizational memory by capturing and storing lessons learned and best practices of key </a:t>
            </a:r>
            <a:r>
              <a:rPr lang="en-US" sz="2600" dirty="0" smtClean="0">
                <a:latin typeface="Arial" charset="0"/>
                <a:cs typeface="Arial" charset="0"/>
              </a:rPr>
              <a:t>employees</a:t>
            </a:r>
            <a:endParaRPr lang="en-US" sz="2600" dirty="0" smtClean="0">
              <a:latin typeface="Arial" charset="0"/>
              <a:cs typeface="Arial" charset="0"/>
            </a:endParaRPr>
          </a:p>
          <a:p>
            <a:pPr marL="238125" indent="-238125" eaLnBrk="1" hangingPunct="1">
              <a:buFont typeface="Arial" charset="0"/>
              <a:buChar char="•"/>
            </a:pPr>
            <a:r>
              <a:rPr lang="en-US" sz="2600" dirty="0" smtClean="0">
                <a:latin typeface="Arial" charset="0"/>
                <a:cs typeface="Arial" charset="0"/>
              </a:rPr>
              <a:t>Goal: Enable employees to use organization's collective </a:t>
            </a:r>
            <a:r>
              <a:rPr lang="en-US" sz="2600" dirty="0" smtClean="0">
                <a:latin typeface="Arial" charset="0"/>
                <a:cs typeface="Arial" charset="0"/>
              </a:rPr>
              <a:t>knowledge</a:t>
            </a:r>
            <a:endParaRPr lang="en-US" sz="2600" dirty="0" smtClean="0">
              <a:latin typeface="Arial" charset="0"/>
              <a:cs typeface="Arial" charset="0"/>
            </a:endParaRPr>
          </a:p>
        </p:txBody>
      </p:sp>
      <p:sp>
        <p:nvSpPr>
          <p:cNvPr id="26626" name="AutoShape 2"/>
          <p:cNvSpPr>
            <a:spLocks noGrp="1" noChangeArrowheads="1"/>
          </p:cNvSpPr>
          <p:nvPr>
            <p:ph type="title"/>
          </p:nvPr>
        </p:nvSpPr>
        <p:spPr>
          <a:xfrm>
            <a:off x="822325" y="365125"/>
            <a:ext cx="7521575" cy="1006475"/>
          </a:xfrm>
        </p:spPr>
        <p:txBody>
          <a:bodyPr/>
          <a:lstStyle/>
          <a:p>
            <a:pPr marL="862013" indent="-862013" eaLnBrk="1" hangingPunct="1"/>
            <a:r>
              <a:rPr lang="en-US" smtClean="0">
                <a:latin typeface="Arial" charset="0"/>
                <a:cs typeface="Arial" charset="0"/>
              </a:rPr>
              <a:t>Q2:  What Are the Benefits of Knowledge Management?</a:t>
            </a:r>
          </a:p>
        </p:txBody>
      </p:sp>
      <p:sp>
        <p:nvSpPr>
          <p:cNvPr id="151558" name="Footer Placeholder 1"/>
          <p:cNvSpPr>
            <a:spLocks noGrp="1"/>
          </p:cNvSpPr>
          <p:nvPr>
            <p:ph type="ftr" sz="quarter" idx="10"/>
          </p:nvPr>
        </p:nvSpPr>
        <p:spPr bwMode="auto">
          <a:extLst>
            <a:ext uri="{909E8E84-426E-40DD-AFC4-6F175D3DCCD1}"/>
            <a:ext uri="{91240B29-F687-4F45-9708-019B960494DF}"/>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t>Copyright © 2014 Pearson Education, Inc. Publishing as Prentice Hall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822325" y="365125"/>
            <a:ext cx="7521575" cy="1006475"/>
          </a:xfrm>
        </p:spPr>
        <p:txBody>
          <a:bodyPr/>
          <a:lstStyle/>
          <a:p>
            <a:pPr marL="795338" indent="-795338" eaLnBrk="1" hangingPunct="1"/>
            <a:r>
              <a:rPr lang="en-US" smtClean="0">
                <a:latin typeface="Arial" charset="0"/>
                <a:cs typeface="Arial" charset="0"/>
              </a:rPr>
              <a:t>Q2: What Are the Benefits of Knowledge Management? (cont'd)</a:t>
            </a:r>
          </a:p>
        </p:txBody>
      </p:sp>
      <p:sp>
        <p:nvSpPr>
          <p:cNvPr id="28674" name="Content Placeholder 2"/>
          <p:cNvSpPr>
            <a:spLocks noGrp="1"/>
          </p:cNvSpPr>
          <p:nvPr>
            <p:ph idx="1"/>
          </p:nvPr>
        </p:nvSpPr>
        <p:spPr>
          <a:xfrm>
            <a:off x="822325" y="1425575"/>
            <a:ext cx="7521575" cy="3756025"/>
          </a:xfrm>
        </p:spPr>
        <p:txBody>
          <a:bodyPr/>
          <a:lstStyle/>
          <a:p>
            <a:pPr marL="344488" lvl="1" indent="-344488" defTabSz="488950" eaLnBrk="1" hangingPunct="1">
              <a:lnSpc>
                <a:spcPct val="90000"/>
              </a:lnSpc>
              <a:spcAft>
                <a:spcPct val="15000"/>
              </a:spcAft>
              <a:buFont typeface="Franklin Gothic Medium" pitchFamily="34" charset="0"/>
              <a:buAutoNum type="arabicPeriod"/>
            </a:pPr>
            <a:r>
              <a:rPr lang="en-US" sz="2600" smtClean="0">
                <a:latin typeface="Arial" charset="0"/>
                <a:cs typeface="Arial" charset="0"/>
              </a:rPr>
              <a:t>Fosters innovation via free flow of ideas</a:t>
            </a:r>
          </a:p>
          <a:p>
            <a:pPr marL="344488" lvl="1" indent="-344488" defTabSz="488950" eaLnBrk="1" hangingPunct="1">
              <a:lnSpc>
                <a:spcPct val="90000"/>
              </a:lnSpc>
              <a:spcAft>
                <a:spcPct val="15000"/>
              </a:spcAft>
              <a:buFont typeface="Franklin Gothic Medium" pitchFamily="34" charset="0"/>
              <a:buAutoNum type="arabicPeriod"/>
            </a:pPr>
            <a:r>
              <a:rPr lang="en-US" sz="2600" smtClean="0">
                <a:latin typeface="Arial" charset="0"/>
                <a:cs typeface="Arial" charset="0"/>
              </a:rPr>
              <a:t>Improves customer service by streamlining response time</a:t>
            </a:r>
          </a:p>
          <a:p>
            <a:pPr marL="344488" lvl="1" indent="-344488" defTabSz="488950" eaLnBrk="1" hangingPunct="1">
              <a:lnSpc>
                <a:spcPct val="90000"/>
              </a:lnSpc>
              <a:spcAft>
                <a:spcPct val="15000"/>
              </a:spcAft>
              <a:buFont typeface="Franklin Gothic Medium" pitchFamily="34" charset="0"/>
              <a:buAutoNum type="arabicPeriod"/>
            </a:pPr>
            <a:r>
              <a:rPr lang="en-US" sz="2600" smtClean="0">
                <a:latin typeface="Arial" charset="0"/>
                <a:cs typeface="Arial" charset="0"/>
              </a:rPr>
              <a:t>Boosts revenues by getting products, services to market faster</a:t>
            </a:r>
          </a:p>
          <a:p>
            <a:pPr marL="344488" lvl="1" indent="-344488" defTabSz="488950" eaLnBrk="1" hangingPunct="1">
              <a:lnSpc>
                <a:spcPct val="90000"/>
              </a:lnSpc>
              <a:spcAft>
                <a:spcPct val="15000"/>
              </a:spcAft>
              <a:buFont typeface="Franklin Gothic Medium" pitchFamily="34" charset="0"/>
              <a:buAutoNum type="arabicPeriod"/>
            </a:pPr>
            <a:r>
              <a:rPr lang="en-US" sz="2600" smtClean="0">
                <a:latin typeface="Arial" charset="0"/>
                <a:cs typeface="Arial" charset="0"/>
              </a:rPr>
              <a:t>Enhances employee retention rates by recognizing employee value</a:t>
            </a:r>
          </a:p>
          <a:p>
            <a:pPr marL="344488" lvl="1" indent="-344488" defTabSz="488950" eaLnBrk="1" hangingPunct="1">
              <a:lnSpc>
                <a:spcPct val="90000"/>
              </a:lnSpc>
              <a:spcAft>
                <a:spcPct val="15000"/>
              </a:spcAft>
              <a:buFont typeface="Franklin Gothic Medium" pitchFamily="34" charset="0"/>
              <a:buAutoNum type="arabicPeriod"/>
            </a:pPr>
            <a:r>
              <a:rPr lang="en-US" sz="2600" smtClean="0">
                <a:latin typeface="Arial" charset="0"/>
                <a:cs typeface="Arial" charset="0"/>
              </a:rPr>
              <a:t>Streamlines operations, reduces costs by eliminating unnecessary processes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Q3: What Are Expert Systems?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29699" name="Picture 2"/>
          <p:cNvPicPr>
            <a:picLocks noChangeAspect="1" noChangeArrowheads="1"/>
          </p:cNvPicPr>
          <p:nvPr/>
        </p:nvPicPr>
        <p:blipFill>
          <a:blip r:embed="rId3" cstate="print"/>
          <a:srcRect/>
          <a:stretch>
            <a:fillRect/>
          </a:stretch>
        </p:blipFill>
        <p:spPr bwMode="auto">
          <a:xfrm>
            <a:off x="838200" y="1590675"/>
            <a:ext cx="7315200" cy="3921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2"/>
          <p:cNvSpPr>
            <a:spLocks noGrp="1"/>
          </p:cNvSpPr>
          <p:nvPr>
            <p:ph type="title"/>
          </p:nvPr>
        </p:nvSpPr>
        <p:spPr/>
        <p:txBody>
          <a:bodyPr/>
          <a:lstStyle/>
          <a:p>
            <a:pPr eaLnBrk="1" hangingPunct="1"/>
            <a:r>
              <a:rPr lang="en-US" smtClean="0">
                <a:latin typeface="Arial" charset="0"/>
                <a:cs typeface="Arial" charset="0"/>
              </a:rPr>
              <a:t>Example of IF/THEN Rules</a:t>
            </a:r>
          </a:p>
        </p:txBody>
      </p:sp>
      <p:sp>
        <p:nvSpPr>
          <p:cNvPr id="161795" name="Footer Placeholder 1"/>
          <p:cNvSpPr>
            <a:spLocks noGrp="1"/>
          </p:cNvSpPr>
          <p:nvPr>
            <p:ph type="ftr" sz="quarter" idx="10"/>
          </p:nvPr>
        </p:nvSpPr>
        <p:spPr bwMode="auto">
          <a:extLst>
            <a:ext uri="{909E8E84-426E-40DD-AFC4-6F175D3DCCD1}"/>
            <a:ext uri="{91240B29-F687-4F45-9708-019B960494DF}"/>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t>Copyright © 2014 Pearson Education, Inc. Publishing as Prentice Hall</a:t>
            </a:r>
          </a:p>
        </p:txBody>
      </p:sp>
      <p:pic>
        <p:nvPicPr>
          <p:cNvPr id="31747" name="Picture 2"/>
          <p:cNvPicPr>
            <a:picLocks noChangeAspect="1" noChangeArrowheads="1"/>
          </p:cNvPicPr>
          <p:nvPr/>
        </p:nvPicPr>
        <p:blipFill>
          <a:blip r:embed="rId2" cstate="print"/>
          <a:srcRect/>
          <a:stretch>
            <a:fillRect/>
          </a:stretch>
        </p:blipFill>
        <p:spPr bwMode="auto">
          <a:xfrm>
            <a:off x="762000" y="1543050"/>
            <a:ext cx="7543800" cy="3714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Content Placeholder 1"/>
          <p:cNvSpPr>
            <a:spLocks noGrp="1"/>
          </p:cNvSpPr>
          <p:nvPr>
            <p:ph idx="1"/>
          </p:nvPr>
        </p:nvSpPr>
        <p:spPr>
          <a:xfrm>
            <a:off x="822325" y="1425575"/>
            <a:ext cx="7521575" cy="3832225"/>
          </a:xfrm>
        </p:spPr>
        <p:txBody>
          <a:bodyPr/>
          <a:lstStyle/>
          <a:p>
            <a:pPr eaLnBrk="1" hangingPunct="1">
              <a:buFont typeface="Arial" charset="0"/>
              <a:buChar char="•"/>
            </a:pPr>
            <a:r>
              <a:rPr lang="en-US" smtClean="0">
                <a:latin typeface="Arial" charset="0"/>
                <a:cs typeface="Arial" charset="0"/>
              </a:rPr>
              <a:t>Difficult and expensive to develop</a:t>
            </a:r>
          </a:p>
          <a:p>
            <a:pPr marL="682625" lvl="2" indent="-342900" eaLnBrk="1" hangingPunct="1">
              <a:lnSpc>
                <a:spcPct val="90000"/>
              </a:lnSpc>
              <a:spcAft>
                <a:spcPct val="15000"/>
              </a:spcAft>
            </a:pPr>
            <a:r>
              <a:rPr lang="en-US" sz="2400" smtClean="0">
                <a:latin typeface="Arial" charset="0"/>
                <a:cs typeface="Arial" charset="0"/>
              </a:rPr>
              <a:t>Labor intensive</a:t>
            </a:r>
          </a:p>
          <a:p>
            <a:pPr marL="682625" lvl="2" indent="-342900" eaLnBrk="1" hangingPunct="1">
              <a:lnSpc>
                <a:spcPct val="90000"/>
              </a:lnSpc>
              <a:spcAft>
                <a:spcPct val="15000"/>
              </a:spcAft>
            </a:pPr>
            <a:r>
              <a:rPr lang="en-US" sz="2400" smtClean="0">
                <a:latin typeface="Arial" charset="0"/>
                <a:cs typeface="Arial" charset="0"/>
              </a:rPr>
              <a:t>Ties up domain experts</a:t>
            </a:r>
          </a:p>
          <a:p>
            <a:pPr marL="0" lvl="1" indent="0" eaLnBrk="1" hangingPunct="1">
              <a:lnSpc>
                <a:spcPct val="90000"/>
              </a:lnSpc>
              <a:spcAft>
                <a:spcPct val="15000"/>
              </a:spcAft>
              <a:buFont typeface="Arial" charset="0"/>
              <a:buNone/>
            </a:pPr>
            <a:r>
              <a:rPr lang="en-US" sz="2400" b="1" smtClean="0">
                <a:latin typeface="Arial" charset="0"/>
                <a:cs typeface="Arial" charset="0"/>
              </a:rPr>
              <a:t>Difficult to maintain</a:t>
            </a:r>
          </a:p>
          <a:p>
            <a:pPr marL="682625" lvl="2" indent="-342900" eaLnBrk="1" hangingPunct="1">
              <a:lnSpc>
                <a:spcPct val="90000"/>
              </a:lnSpc>
              <a:spcAft>
                <a:spcPct val="15000"/>
              </a:spcAft>
            </a:pPr>
            <a:r>
              <a:rPr lang="en-US" sz="2400" smtClean="0">
                <a:latin typeface="Arial" charset="0"/>
                <a:cs typeface="Arial" charset="0"/>
              </a:rPr>
              <a:t>Changes cause unpredictable outcomes</a:t>
            </a:r>
          </a:p>
          <a:p>
            <a:pPr marL="682625" lvl="2" indent="-342900" eaLnBrk="1" hangingPunct="1">
              <a:lnSpc>
                <a:spcPct val="90000"/>
              </a:lnSpc>
              <a:spcAft>
                <a:spcPct val="15000"/>
              </a:spcAft>
            </a:pPr>
            <a:r>
              <a:rPr lang="en-US" sz="2400" smtClean="0">
                <a:latin typeface="Arial" charset="0"/>
                <a:cs typeface="Arial" charset="0"/>
              </a:rPr>
              <a:t>Constantly needs expensive changes  to reflect new knowledge</a:t>
            </a:r>
          </a:p>
          <a:p>
            <a:pPr marL="0" lvl="1" indent="0" eaLnBrk="1" hangingPunct="1">
              <a:lnSpc>
                <a:spcPct val="90000"/>
              </a:lnSpc>
              <a:spcAft>
                <a:spcPct val="15000"/>
              </a:spcAft>
              <a:buFont typeface="Arial" charset="0"/>
              <a:buNone/>
            </a:pPr>
            <a:r>
              <a:rPr lang="en-US" sz="2400" b="1" smtClean="0">
                <a:latin typeface="Arial" charset="0"/>
                <a:cs typeface="Arial" charset="0"/>
              </a:rPr>
              <a:t>Don’t live up to expectations</a:t>
            </a:r>
          </a:p>
          <a:p>
            <a:pPr marL="682625" lvl="2" indent="-342900" eaLnBrk="1" hangingPunct="1">
              <a:lnSpc>
                <a:spcPct val="90000"/>
              </a:lnSpc>
              <a:spcAft>
                <a:spcPct val="15000"/>
              </a:spcAft>
            </a:pPr>
            <a:r>
              <a:rPr lang="en-US" sz="2400" smtClean="0">
                <a:latin typeface="Arial" charset="0"/>
                <a:cs typeface="Arial" charset="0"/>
              </a:rPr>
              <a:t>Can’t duplicate diagnostic abilities of humans</a:t>
            </a:r>
          </a:p>
          <a:p>
            <a:pPr marL="0" lvl="1" indent="0" eaLnBrk="1" hangingPunct="1">
              <a:lnSpc>
                <a:spcPct val="90000"/>
              </a:lnSpc>
              <a:spcAft>
                <a:spcPct val="15000"/>
              </a:spcAft>
              <a:buFont typeface="Arial" charset="0"/>
              <a:buNone/>
            </a:pPr>
            <a:r>
              <a:rPr lang="en-US" sz="2400" smtClean="0">
                <a:latin typeface="Arial" charset="0"/>
                <a:cs typeface="Arial" charset="0"/>
              </a:rPr>
              <a:t> </a:t>
            </a:r>
            <a:endParaRPr lang="en-US" smtClean="0">
              <a:latin typeface="Arial" charset="0"/>
              <a:cs typeface="Arial" charset="0"/>
            </a:endParaRPr>
          </a:p>
        </p:txBody>
      </p:sp>
      <p:sp>
        <p:nvSpPr>
          <p:cNvPr id="32770" name="AutoShape 2"/>
          <p:cNvSpPr>
            <a:spLocks noGrp="1" noChangeArrowheads="1"/>
          </p:cNvSpPr>
          <p:nvPr>
            <p:ph type="title"/>
          </p:nvPr>
        </p:nvSpPr>
        <p:spPr>
          <a:xfrm>
            <a:off x="822325" y="365125"/>
            <a:ext cx="7521575" cy="1006475"/>
          </a:xfrm>
        </p:spPr>
        <p:txBody>
          <a:bodyPr/>
          <a:lstStyle/>
          <a:p>
            <a:pPr eaLnBrk="1" hangingPunct="1"/>
            <a:r>
              <a:rPr lang="en-US" smtClean="0">
                <a:latin typeface="Arial" charset="0"/>
                <a:cs typeface="Arial" charset="0"/>
              </a:rPr>
              <a:t>Drawbacks of Expert Systems</a:t>
            </a:r>
          </a:p>
        </p:txBody>
      </p:sp>
      <p:sp>
        <p:nvSpPr>
          <p:cNvPr id="163849" name="Footer Placeholder 1"/>
          <p:cNvSpPr>
            <a:spLocks noGrp="1"/>
          </p:cNvSpPr>
          <p:nvPr>
            <p:ph type="ftr" sz="quarter" idx="10"/>
          </p:nvPr>
        </p:nvSpPr>
        <p:spPr bwMode="auto">
          <a:extLst>
            <a:ext uri="{909E8E84-426E-40DD-AFC4-6F175D3DCCD1}"/>
            <a:ext uri="{91240B29-F687-4F45-9708-019B960494DF}"/>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t>Copyright © 2014 Pearson Education, Inc. Publishing as Prentice Hall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Content Placeholder 1"/>
          <p:cNvSpPr>
            <a:spLocks noGrp="1"/>
          </p:cNvSpPr>
          <p:nvPr>
            <p:ph idx="1"/>
          </p:nvPr>
        </p:nvSpPr>
        <p:spPr>
          <a:xfrm>
            <a:off x="762000" y="2035175"/>
            <a:ext cx="7581900" cy="1470025"/>
          </a:xfrm>
        </p:spPr>
        <p:txBody>
          <a:bodyPr/>
          <a:lstStyle/>
          <a:p>
            <a:pPr marL="238125" indent="-238125" eaLnBrk="1" hangingPunct="1">
              <a:buFont typeface="Arial" charset="0"/>
              <a:buChar char="•"/>
            </a:pPr>
            <a:r>
              <a:rPr lang="en-US" dirty="0" smtClean="0">
                <a:latin typeface="Arial" charset="0"/>
                <a:cs typeface="Arial" charset="0"/>
              </a:rPr>
              <a:t>Information systems to support management, and to </a:t>
            </a:r>
            <a:r>
              <a:rPr lang="en-US" dirty="0" smtClean="0">
                <a:latin typeface="Arial" charset="0"/>
                <a:cs typeface="Arial" charset="0"/>
              </a:rPr>
              <a:t>deliver </a:t>
            </a:r>
            <a:r>
              <a:rPr lang="en-US" dirty="0" smtClean="0">
                <a:latin typeface="Arial" charset="0"/>
                <a:cs typeface="Arial" charset="0"/>
              </a:rPr>
              <a:t>documents and other expressions of employee </a:t>
            </a:r>
            <a:r>
              <a:rPr lang="en-US" dirty="0" smtClean="0">
                <a:latin typeface="Arial" charset="0"/>
                <a:cs typeface="Arial" charset="0"/>
              </a:rPr>
              <a:t>knowledge</a:t>
            </a:r>
            <a:endParaRPr lang="en-US" dirty="0" smtClean="0">
              <a:latin typeface="Arial" charset="0"/>
              <a:cs typeface="Arial" charset="0"/>
            </a:endParaRPr>
          </a:p>
        </p:txBody>
      </p:sp>
      <p:sp>
        <p:nvSpPr>
          <p:cNvPr id="34818" name="AutoShape 2"/>
          <p:cNvSpPr>
            <a:spLocks noGrp="1" noChangeArrowheads="1"/>
          </p:cNvSpPr>
          <p:nvPr>
            <p:ph type="title"/>
          </p:nvPr>
        </p:nvSpPr>
        <p:spPr>
          <a:xfrm>
            <a:off x="822325" y="365125"/>
            <a:ext cx="7521575" cy="1006475"/>
          </a:xfrm>
        </p:spPr>
        <p:txBody>
          <a:bodyPr/>
          <a:lstStyle/>
          <a:p>
            <a:pPr marL="862013" indent="-862013" eaLnBrk="1" hangingPunct="1"/>
            <a:r>
              <a:rPr lang="en-US" smtClean="0">
                <a:latin typeface="Arial" charset="0"/>
                <a:cs typeface="Arial" charset="0"/>
              </a:rPr>
              <a:t>Q4: What Are Content Management</a:t>
            </a:r>
            <a:br>
              <a:rPr lang="en-US" smtClean="0">
                <a:latin typeface="Arial" charset="0"/>
                <a:cs typeface="Arial" charset="0"/>
              </a:rPr>
            </a:br>
            <a:r>
              <a:rPr lang="en-US" smtClean="0">
                <a:latin typeface="Arial" charset="0"/>
                <a:cs typeface="Arial" charset="0"/>
              </a:rPr>
              <a:t>Systems (CMS)?</a:t>
            </a:r>
          </a:p>
        </p:txBody>
      </p:sp>
      <p:sp>
        <p:nvSpPr>
          <p:cNvPr id="153609" name="Footer Placeholder 1"/>
          <p:cNvSpPr>
            <a:spLocks noGrp="1"/>
          </p:cNvSpPr>
          <p:nvPr>
            <p:ph type="ftr" sz="quarter" idx="10"/>
          </p:nvPr>
        </p:nvSpPr>
        <p:spPr bwMode="auto">
          <a:extLst>
            <a:ext uri="{909E8E84-426E-40DD-AFC4-6F175D3DCCD1}"/>
            <a:ext uri="{91240B29-F687-4F45-9708-019B960494DF}"/>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t>Copyright © 2014 Pearson Education, Inc. Publishing as Prentice Hall</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AutoShape 2"/>
          <p:cNvSpPr>
            <a:spLocks noGrp="1" noChangeArrowheads="1"/>
          </p:cNvSpPr>
          <p:nvPr>
            <p:ph type="title"/>
          </p:nvPr>
        </p:nvSpPr>
        <p:spPr/>
        <p:txBody>
          <a:bodyPr/>
          <a:lstStyle/>
          <a:p>
            <a:pPr eaLnBrk="1" hangingPunct="1"/>
            <a:r>
              <a:rPr lang="en-US" smtClean="0">
                <a:latin typeface="Arial" charset="0"/>
                <a:cs typeface="Arial" charset="0"/>
              </a:rPr>
              <a:t>What Are the Challenges of CMS?</a:t>
            </a:r>
          </a:p>
        </p:txBody>
      </p:sp>
      <p:sp>
        <p:nvSpPr>
          <p:cNvPr id="154628" name="Footer Placeholder 1"/>
          <p:cNvSpPr>
            <a:spLocks noGrp="1"/>
          </p:cNvSpPr>
          <p:nvPr>
            <p:ph type="ftr" sz="quarter" idx="10"/>
          </p:nvPr>
        </p:nvSpPr>
        <p:spPr bwMode="auto">
          <a:extLst>
            <a:ext uri="{909E8E84-426E-40DD-AFC4-6F175D3DCCD1}"/>
            <a:ext uri="{91240B29-F687-4F45-9708-019B960494DF}"/>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t>Copyright © 2014 Pearson Education, Inc. Publishing as Prentice Hall</a:t>
            </a:r>
          </a:p>
        </p:txBody>
      </p:sp>
      <p:sp>
        <p:nvSpPr>
          <p:cNvPr id="2" name="TextBox 1"/>
          <p:cNvSpPr txBox="1"/>
          <p:nvPr/>
        </p:nvSpPr>
        <p:spPr>
          <a:xfrm>
            <a:off x="1295400" y="4572000"/>
            <a:ext cx="6477000" cy="338138"/>
          </a:xfrm>
          <a:prstGeom prst="rect">
            <a:avLst/>
          </a:prstGeom>
          <a:noFill/>
        </p:spPr>
        <p:txBody>
          <a:bodyPr>
            <a:spAutoFit/>
          </a:bodyPr>
          <a:lstStyle/>
          <a:p>
            <a:pPr algn="ctr">
              <a:defRPr/>
            </a:pPr>
            <a:r>
              <a:rPr lang="en-US" sz="1600" dirty="0">
                <a:latin typeface="+mj-lt"/>
              </a:rPr>
              <a:t>Document Management at Microsoft.com (as of December 2003)</a:t>
            </a:r>
          </a:p>
        </p:txBody>
      </p:sp>
      <p:pic>
        <p:nvPicPr>
          <p:cNvPr id="36868" name="Picture 2"/>
          <p:cNvPicPr>
            <a:picLocks noChangeAspect="1" noChangeArrowheads="1"/>
          </p:cNvPicPr>
          <p:nvPr/>
        </p:nvPicPr>
        <p:blipFill>
          <a:blip r:embed="rId3" cstate="print"/>
          <a:srcRect/>
          <a:stretch>
            <a:fillRect/>
          </a:stretch>
        </p:blipFill>
        <p:spPr bwMode="auto">
          <a:xfrm>
            <a:off x="769938" y="1587500"/>
            <a:ext cx="7535862" cy="2984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What are CMS Application Alternatives?</a:t>
            </a:r>
          </a:p>
        </p:txBody>
      </p:sp>
      <p:sp>
        <p:nvSpPr>
          <p:cNvPr id="4" name="Content Placeholder 3"/>
          <p:cNvSpPr>
            <a:spLocks noGrp="1"/>
          </p:cNvSpPr>
          <p:nvPr>
            <p:ph idx="1"/>
          </p:nvPr>
        </p:nvSpPr>
        <p:spPr>
          <a:xfrm>
            <a:off x="914400" y="1524000"/>
            <a:ext cx="7521575" cy="3657600"/>
          </a:xfrm>
        </p:spPr>
        <p:txBody>
          <a:bodyPr/>
          <a:lstStyle/>
          <a:p>
            <a:pPr marL="0" indent="0" eaLnBrk="1" hangingPunct="1">
              <a:buFont typeface="Arial" pitchFamily="34" charset="0"/>
              <a:buNone/>
              <a:defRPr/>
            </a:pPr>
            <a:r>
              <a:rPr lang="en-US" dirty="0"/>
              <a:t>• In-house </a:t>
            </a:r>
            <a:r>
              <a:rPr lang="en-US" dirty="0" smtClean="0"/>
              <a:t>custom</a:t>
            </a:r>
          </a:p>
          <a:p>
            <a:pPr marL="573088" lvl="2" indent="-293688" eaLnBrk="1" hangingPunct="1">
              <a:defRPr/>
            </a:pPr>
            <a:r>
              <a:rPr lang="en-US" sz="2400" dirty="0" smtClean="0"/>
              <a:t>Customer </a:t>
            </a:r>
            <a:r>
              <a:rPr lang="en-US" sz="2400" dirty="0"/>
              <a:t>support </a:t>
            </a:r>
            <a:r>
              <a:rPr lang="en-US" sz="2400" dirty="0" smtClean="0"/>
              <a:t>department develops </a:t>
            </a:r>
            <a:r>
              <a:rPr lang="en-US" sz="2400" dirty="0"/>
              <a:t>in-house database applications </a:t>
            </a:r>
            <a:r>
              <a:rPr lang="en-US" sz="2400" dirty="0" smtClean="0"/>
              <a:t>to track </a:t>
            </a:r>
            <a:r>
              <a:rPr lang="en-US" sz="2400" dirty="0"/>
              <a:t>customer problems</a:t>
            </a:r>
          </a:p>
          <a:p>
            <a:pPr marL="0" indent="0" eaLnBrk="1" hangingPunct="1">
              <a:buFont typeface="Arial" pitchFamily="34" charset="0"/>
              <a:buNone/>
              <a:defRPr/>
            </a:pPr>
            <a:r>
              <a:rPr lang="en-US" dirty="0" smtClean="0"/>
              <a:t>• Off-the-shelf</a:t>
            </a:r>
          </a:p>
          <a:p>
            <a:pPr marL="573088" lvl="2" indent="-295275" eaLnBrk="1" hangingPunct="1">
              <a:defRPr/>
            </a:pPr>
            <a:r>
              <a:rPr lang="en-US" sz="2400" dirty="0"/>
              <a:t>Horizontal market </a:t>
            </a:r>
            <a:r>
              <a:rPr lang="en-US" sz="2400" dirty="0" smtClean="0"/>
              <a:t>products (SharePoint)</a:t>
            </a:r>
          </a:p>
          <a:p>
            <a:pPr marL="573088" lvl="2" indent="-295275" eaLnBrk="1" hangingPunct="1">
              <a:defRPr/>
            </a:pPr>
            <a:r>
              <a:rPr lang="en-US" sz="2400" dirty="0"/>
              <a:t>V</a:t>
            </a:r>
            <a:r>
              <a:rPr lang="en-US" sz="2400" dirty="0" smtClean="0"/>
              <a:t>ertical </a:t>
            </a:r>
            <a:r>
              <a:rPr lang="en-US" sz="2400" dirty="0"/>
              <a:t>market </a:t>
            </a:r>
            <a:r>
              <a:rPr lang="en-US" sz="2400" dirty="0" smtClean="0"/>
              <a:t>applications</a:t>
            </a:r>
            <a:r>
              <a:rPr lang="en-US" dirty="0" smtClean="0"/>
              <a:t> </a:t>
            </a:r>
            <a:endParaRPr lang="en-US" dirty="0"/>
          </a:p>
          <a:p>
            <a:pPr marL="0" indent="0" eaLnBrk="1" hangingPunct="1">
              <a:buFont typeface="Arial" pitchFamily="34" charset="0"/>
              <a:buNone/>
              <a:defRPr/>
            </a:pPr>
            <a:r>
              <a:rPr lang="en-US" dirty="0"/>
              <a:t>• Public search </a:t>
            </a:r>
            <a:r>
              <a:rPr lang="en-US" dirty="0" smtClean="0"/>
              <a:t>engine</a:t>
            </a:r>
          </a:p>
          <a:p>
            <a:pPr marL="573088" lvl="2" indent="-303213" eaLnBrk="1" hangingPunct="1">
              <a:defRPr/>
            </a:pPr>
            <a:r>
              <a:rPr lang="en-US" sz="2400" dirty="0" smtClean="0"/>
              <a:t>Google</a:t>
            </a:r>
            <a:endParaRPr lang="en-US" sz="2400" dirty="0"/>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Need for Multilanguage Content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39939" name="Picture 2"/>
          <p:cNvPicPr>
            <a:picLocks noChangeAspect="1" noChangeArrowheads="1"/>
          </p:cNvPicPr>
          <p:nvPr/>
        </p:nvPicPr>
        <p:blipFill>
          <a:blip r:embed="rId3" cstate="print"/>
          <a:srcRect/>
          <a:stretch>
            <a:fillRect/>
          </a:stretch>
        </p:blipFill>
        <p:spPr bwMode="auto">
          <a:xfrm>
            <a:off x="1119188" y="1463675"/>
            <a:ext cx="6729412" cy="4132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AutoShape 2"/>
          <p:cNvSpPr>
            <a:spLocks noGrp="1" noChangeArrowheads="1"/>
          </p:cNvSpPr>
          <p:nvPr>
            <p:ph type="title"/>
          </p:nvPr>
        </p:nvSpPr>
        <p:spPr>
          <a:xfrm>
            <a:off x="822325" y="365125"/>
            <a:ext cx="7521575" cy="1006475"/>
          </a:xfrm>
        </p:spPr>
        <p:txBody>
          <a:bodyPr/>
          <a:lstStyle/>
          <a:p>
            <a:pPr eaLnBrk="1" hangingPunct="1"/>
            <a:r>
              <a:rPr lang="en-US" smtClean="0">
                <a:latin typeface="Arial" charset="0"/>
                <a:cs typeface="Arial" charset="0"/>
              </a:rPr>
              <a:t>Study Questions</a:t>
            </a:r>
          </a:p>
        </p:txBody>
      </p:sp>
      <p:sp>
        <p:nvSpPr>
          <p:cNvPr id="150532" name="Footer Placeholder 1"/>
          <p:cNvSpPr>
            <a:spLocks noGrp="1"/>
          </p:cNvSpPr>
          <p:nvPr>
            <p:ph type="ftr" sz="quarter" idx="10"/>
          </p:nvPr>
        </p:nvSpPr>
        <p:spPr bwMode="auto">
          <a:extLst>
            <a:ext uri="{909E8E84-426E-40DD-AFC4-6F175D3DCCD1}"/>
            <a:ext uri="{91240B29-F687-4F45-9708-019B960494DF}"/>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t>Copyright © 2014 Pearson Education, Inc. Publishing as Prentice Hall</a:t>
            </a:r>
          </a:p>
        </p:txBody>
      </p:sp>
      <p:sp>
        <p:nvSpPr>
          <p:cNvPr id="10243" name="Content Placeholder 2"/>
          <p:cNvSpPr>
            <a:spLocks noGrp="1"/>
          </p:cNvSpPr>
          <p:nvPr>
            <p:ph idx="1"/>
          </p:nvPr>
        </p:nvSpPr>
        <p:spPr>
          <a:xfrm>
            <a:off x="822325" y="1425575"/>
            <a:ext cx="7521575" cy="3679825"/>
          </a:xfrm>
        </p:spPr>
        <p:txBody>
          <a:bodyPr/>
          <a:lstStyle/>
          <a:p>
            <a:pPr marL="635000" indent="-635000" eaLnBrk="1" hangingPunct="1">
              <a:buFont typeface="Arial" charset="0"/>
              <a:buNone/>
            </a:pPr>
            <a:r>
              <a:rPr lang="en-US" sz="2600" smtClean="0">
                <a:latin typeface="Arial" charset="0"/>
                <a:cs typeface="Arial" charset="0"/>
              </a:rPr>
              <a:t>Q1: What are the characteristics of a hyper-social organization?</a:t>
            </a:r>
          </a:p>
          <a:p>
            <a:pPr marL="635000" indent="-635000" eaLnBrk="1" hangingPunct="1">
              <a:buFont typeface="Arial" charset="0"/>
              <a:buNone/>
            </a:pPr>
            <a:r>
              <a:rPr lang="en-US" sz="2600" smtClean="0">
                <a:latin typeface="Arial" charset="0"/>
                <a:cs typeface="Arial" charset="0"/>
              </a:rPr>
              <a:t>Q2: What are the benefits of knowledge management?</a:t>
            </a:r>
          </a:p>
          <a:p>
            <a:pPr marL="635000" indent="-635000" eaLnBrk="1" hangingPunct="1">
              <a:buFont typeface="Arial" charset="0"/>
              <a:buNone/>
            </a:pPr>
            <a:r>
              <a:rPr lang="en-US" sz="2600" smtClean="0">
                <a:latin typeface="Arial" charset="0"/>
                <a:cs typeface="Arial" charset="0"/>
              </a:rPr>
              <a:t>Q3: What are expert systems?</a:t>
            </a:r>
          </a:p>
          <a:p>
            <a:pPr marL="635000" indent="-635000" eaLnBrk="1" hangingPunct="1">
              <a:buFont typeface="Arial" charset="0"/>
              <a:buNone/>
            </a:pPr>
            <a:r>
              <a:rPr lang="en-US" sz="2600" smtClean="0">
                <a:latin typeface="Arial" charset="0"/>
                <a:cs typeface="Arial" charset="0"/>
              </a:rPr>
              <a:t>Q4: What are content management systems?</a:t>
            </a:r>
          </a:p>
          <a:p>
            <a:pPr marL="635000" indent="-635000" eaLnBrk="1" hangingPunct="1">
              <a:buFont typeface="Arial" charset="0"/>
              <a:buNone/>
            </a:pPr>
            <a:r>
              <a:rPr lang="en-US" sz="2600" smtClean="0">
                <a:latin typeface="Arial" charset="0"/>
                <a:cs typeface="Arial" charset="0"/>
              </a:rPr>
              <a:t>Q5: How do hyper-social organizations manage knowledge?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822325" y="365125"/>
            <a:ext cx="7521575" cy="1006475"/>
          </a:xfrm>
        </p:spPr>
        <p:txBody>
          <a:bodyPr/>
          <a:lstStyle/>
          <a:p>
            <a:pPr marL="735013" indent="-735013" eaLnBrk="1" hangingPunct="1"/>
            <a:r>
              <a:rPr lang="en-US" smtClean="0">
                <a:latin typeface="Arial" charset="0"/>
                <a:cs typeface="Arial" charset="0"/>
              </a:rPr>
              <a:t>Q5: How Do Hyper-Social Organizations Share Knowledge?</a:t>
            </a:r>
          </a:p>
        </p:txBody>
      </p:sp>
      <p:sp>
        <p:nvSpPr>
          <p:cNvPr id="41986" name="Content Placeholder 2"/>
          <p:cNvSpPr>
            <a:spLocks noGrp="1"/>
          </p:cNvSpPr>
          <p:nvPr>
            <p:ph idx="1"/>
          </p:nvPr>
        </p:nvSpPr>
        <p:spPr>
          <a:xfrm>
            <a:off x="822325" y="1752600"/>
            <a:ext cx="7521575" cy="3048000"/>
          </a:xfrm>
        </p:spPr>
        <p:txBody>
          <a:bodyPr/>
          <a:lstStyle/>
          <a:p>
            <a:pPr marL="238125" indent="-238125" eaLnBrk="1" hangingPunct="1">
              <a:buFont typeface="Arial" charset="0"/>
              <a:buChar char="•"/>
            </a:pPr>
            <a:r>
              <a:rPr lang="en-US" dirty="0" smtClean="0">
                <a:latin typeface="Arial" charset="0"/>
                <a:cs typeface="Arial" charset="0"/>
              </a:rPr>
              <a:t>Tweets, Facebook posts, blogs, videos on YouTube et al.</a:t>
            </a:r>
          </a:p>
          <a:p>
            <a:pPr marL="238125" indent="-238125" eaLnBrk="1" hangingPunct="1">
              <a:buFont typeface="Arial" charset="0"/>
              <a:buChar char="•"/>
            </a:pPr>
            <a:r>
              <a:rPr lang="en-US" dirty="0" smtClean="0">
                <a:latin typeface="Arial" charset="0"/>
                <a:cs typeface="Arial" charset="0"/>
              </a:rPr>
              <a:t>Blogs perceived as </a:t>
            </a:r>
            <a:r>
              <a:rPr lang="en-US" dirty="0" smtClean="0">
                <a:latin typeface="Arial" charset="0"/>
                <a:cs typeface="Arial" charset="0"/>
              </a:rPr>
              <a:t>authentic</a:t>
            </a:r>
            <a:endParaRPr lang="en-US" dirty="0" smtClean="0">
              <a:latin typeface="Arial" charset="0"/>
              <a:cs typeface="Arial" charset="0"/>
            </a:endParaRPr>
          </a:p>
          <a:p>
            <a:pPr marL="806450" lvl="2" indent="-468313" eaLnBrk="1" hangingPunct="1"/>
            <a:r>
              <a:rPr lang="en-US" dirty="0" smtClean="0">
                <a:latin typeface="Arial" charset="0"/>
                <a:cs typeface="Arial" charset="0"/>
              </a:rPr>
              <a:t>Customers comment on blog entries and tell others how they solved problems themselves.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Hyper-Social KM Alternative Media</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44035" name="Picture 3"/>
          <p:cNvPicPr>
            <a:picLocks noChangeAspect="1" noChangeArrowheads="1"/>
          </p:cNvPicPr>
          <p:nvPr/>
        </p:nvPicPr>
        <p:blipFill>
          <a:blip r:embed="rId2" cstate="print"/>
          <a:srcRect/>
          <a:stretch>
            <a:fillRect/>
          </a:stretch>
        </p:blipFill>
        <p:spPr bwMode="auto">
          <a:xfrm>
            <a:off x="762000" y="1524000"/>
            <a:ext cx="7543800" cy="3986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5" y="1730375"/>
            <a:ext cx="7521575" cy="3070225"/>
          </a:xfrm>
        </p:spPr>
        <p:txBody>
          <a:bodyPr/>
          <a:lstStyle/>
          <a:p>
            <a:pPr marL="238125" indent="-238125" eaLnBrk="1" hangingPunct="1">
              <a:defRPr/>
            </a:pPr>
            <a:r>
              <a:rPr lang="en-US" dirty="0" smtClean="0"/>
              <a:t>Reluctant </a:t>
            </a:r>
            <a:r>
              <a:rPr lang="en-US" dirty="0"/>
              <a:t>to exhibit ignorance</a:t>
            </a:r>
          </a:p>
          <a:p>
            <a:pPr marL="238125" indent="-238125" eaLnBrk="1" hangingPunct="1">
              <a:defRPr/>
            </a:pPr>
            <a:r>
              <a:rPr lang="en-US" dirty="0" smtClean="0"/>
              <a:t>Internal competition</a:t>
            </a:r>
            <a:endParaRPr lang="en-US" dirty="0"/>
          </a:p>
          <a:p>
            <a:pPr marL="238125" indent="-238125" eaLnBrk="1" hangingPunct="1">
              <a:defRPr/>
            </a:pPr>
            <a:r>
              <a:rPr lang="en-US" dirty="0"/>
              <a:t>S</a:t>
            </a:r>
            <a:r>
              <a:rPr lang="en-US" dirty="0" smtClean="0"/>
              <a:t>hyness</a:t>
            </a:r>
            <a:r>
              <a:rPr lang="en-US" dirty="0"/>
              <a:t>, fear of ridicule, inertia</a:t>
            </a:r>
          </a:p>
          <a:p>
            <a:pPr marL="238125" indent="-238125" eaLnBrk="1" hangingPunct="1">
              <a:defRPr/>
            </a:pPr>
            <a:r>
              <a:rPr lang="en-US" dirty="0"/>
              <a:t>Cure: strong management endorsement for knowledge sharing, praise, and cash</a:t>
            </a:r>
          </a:p>
          <a:p>
            <a:pPr eaLnBrk="1" hangingPunct="1">
              <a:defRPr/>
            </a:pPr>
            <a:endParaRPr lang="en-US" dirty="0"/>
          </a:p>
        </p:txBody>
      </p:sp>
      <p:sp>
        <p:nvSpPr>
          <p:cNvPr id="45058" name="Title 2"/>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Employee Resistance to Knowledge Sharing</a:t>
            </a:r>
          </a:p>
        </p:txBody>
      </p:sp>
      <p:sp>
        <p:nvSpPr>
          <p:cNvPr id="159748" name="Footer Placeholder 1"/>
          <p:cNvSpPr>
            <a:spLocks noGrp="1"/>
          </p:cNvSpPr>
          <p:nvPr>
            <p:ph type="ftr" sz="quarter" idx="10"/>
          </p:nvPr>
        </p:nvSpPr>
        <p:spPr bwMode="auto">
          <a:extLst>
            <a:ext uri="{909E8E84-426E-40DD-AFC4-6F175D3DCCD1}"/>
            <a:ext uri="{91240B29-F687-4F45-9708-019B960494DF}"/>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t>Copyright © 2014 Pearson Education, Inc. Publishing as Prentice Hall</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AutoShape 2"/>
          <p:cNvSpPr>
            <a:spLocks noGrp="1" noChangeArrowheads="1"/>
          </p:cNvSpPr>
          <p:nvPr>
            <p:ph type="title"/>
          </p:nvPr>
        </p:nvSpPr>
        <p:spPr>
          <a:xfrm>
            <a:off x="822325" y="365125"/>
            <a:ext cx="7521575" cy="1006475"/>
          </a:xfrm>
        </p:spPr>
        <p:txBody>
          <a:bodyPr/>
          <a:lstStyle/>
          <a:p>
            <a:pPr eaLnBrk="1" hangingPunct="1"/>
            <a:r>
              <a:rPr lang="en-US" smtClean="0">
                <a:latin typeface="Arial" charset="0"/>
                <a:cs typeface="Arial" charset="0"/>
              </a:rPr>
              <a:t>Active Review</a:t>
            </a:r>
          </a:p>
        </p:txBody>
      </p:sp>
      <p:sp>
        <p:nvSpPr>
          <p:cNvPr id="46082" name="Content Placeholder 2"/>
          <p:cNvSpPr>
            <a:spLocks noGrp="1"/>
          </p:cNvSpPr>
          <p:nvPr>
            <p:ph idx="1"/>
          </p:nvPr>
        </p:nvSpPr>
        <p:spPr>
          <a:xfrm>
            <a:off x="822325" y="1447800"/>
            <a:ext cx="7521575" cy="3657600"/>
          </a:xfrm>
        </p:spPr>
        <p:txBody>
          <a:bodyPr/>
          <a:lstStyle/>
          <a:p>
            <a:pPr marL="635000" indent="-635000" eaLnBrk="1" hangingPunct="1">
              <a:buFont typeface="Arial" charset="0"/>
              <a:buNone/>
            </a:pPr>
            <a:r>
              <a:rPr lang="en-US" sz="2600" smtClean="0">
                <a:latin typeface="Arial" charset="0"/>
                <a:cs typeface="Arial" charset="0"/>
              </a:rPr>
              <a:t>Q1: What are the characteristics of a hyper-social organization?</a:t>
            </a:r>
          </a:p>
          <a:p>
            <a:pPr marL="635000" indent="-635000" eaLnBrk="1" hangingPunct="1">
              <a:buFont typeface="Arial" charset="0"/>
              <a:buNone/>
            </a:pPr>
            <a:r>
              <a:rPr lang="en-US" sz="2600" smtClean="0">
                <a:latin typeface="Arial" charset="0"/>
                <a:cs typeface="Arial" charset="0"/>
              </a:rPr>
              <a:t>Q2: What are the benefits of knowledge management?</a:t>
            </a:r>
          </a:p>
          <a:p>
            <a:pPr marL="635000" indent="-635000" eaLnBrk="1" hangingPunct="1">
              <a:buFont typeface="Arial" charset="0"/>
              <a:buNone/>
            </a:pPr>
            <a:r>
              <a:rPr lang="en-US" sz="2600" smtClean="0">
                <a:latin typeface="Arial" charset="0"/>
                <a:cs typeface="Arial" charset="0"/>
              </a:rPr>
              <a:t>Q3: What are expert systems?</a:t>
            </a:r>
          </a:p>
          <a:p>
            <a:pPr marL="635000" indent="-635000" eaLnBrk="1" hangingPunct="1">
              <a:buFont typeface="Arial" charset="0"/>
              <a:buNone/>
            </a:pPr>
            <a:r>
              <a:rPr lang="en-US" sz="2600" smtClean="0">
                <a:latin typeface="Arial" charset="0"/>
                <a:cs typeface="Arial" charset="0"/>
              </a:rPr>
              <a:t>Q4: What are content management systems?</a:t>
            </a:r>
          </a:p>
          <a:p>
            <a:pPr marL="635000" indent="-635000" eaLnBrk="1" hangingPunct="1">
              <a:buFont typeface="Arial" charset="0"/>
              <a:buNone/>
            </a:pPr>
            <a:r>
              <a:rPr lang="en-US" sz="2600" smtClean="0">
                <a:latin typeface="Arial" charset="0"/>
                <a:cs typeface="Arial" charset="0"/>
              </a:rPr>
              <a:t>Q5: How do hyper-social organizations manage knowledge?</a:t>
            </a:r>
          </a:p>
        </p:txBody>
      </p:sp>
      <p:sp>
        <p:nvSpPr>
          <p:cNvPr id="164868" name="Footer Placeholder 1"/>
          <p:cNvSpPr>
            <a:spLocks noGrp="1"/>
          </p:cNvSpPr>
          <p:nvPr>
            <p:ph type="ftr" sz="quarter" idx="10"/>
          </p:nvPr>
        </p:nvSpPr>
        <p:spPr bwMode="auto">
          <a:extLst>
            <a:ext uri="{909E8E84-426E-40DD-AFC4-6F175D3DCCD1}"/>
            <a:ext uri="{91240B29-F687-4F45-9708-019B960494DF}"/>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t>Copyright © 2014 Pearson Education, Inc. Publishing as Prentice Hall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4" descr="disclaimer"/>
          <p:cNvPicPr>
            <a:picLocks noChangeAspect="1" noChangeArrowheads="1"/>
          </p:cNvPicPr>
          <p:nvPr/>
        </p:nvPicPr>
        <p:blipFill>
          <a:blip r:embed="rId2" cstate="print"/>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title"/>
          </p:nvPr>
        </p:nvSpPr>
        <p:spPr>
          <a:xfrm>
            <a:off x="822325" y="365125"/>
            <a:ext cx="7521575" cy="1006475"/>
          </a:xfrm>
        </p:spPr>
        <p:txBody>
          <a:bodyPr/>
          <a:lstStyle/>
          <a:p>
            <a:pPr marL="746125" indent="-746125" eaLnBrk="1" hangingPunct="1"/>
            <a:r>
              <a:rPr lang="en-US" smtClean="0">
                <a:latin typeface="Arial" charset="0"/>
                <a:cs typeface="Arial" charset="0"/>
              </a:rPr>
              <a:t>Q1: What Are the Characteristics</a:t>
            </a:r>
            <a:br>
              <a:rPr lang="en-US" smtClean="0">
                <a:latin typeface="Arial" charset="0"/>
                <a:cs typeface="Arial" charset="0"/>
              </a:rPr>
            </a:br>
            <a:r>
              <a:rPr lang="en-US" smtClean="0">
                <a:latin typeface="Arial" charset="0"/>
                <a:cs typeface="Arial" charset="0"/>
              </a:rPr>
              <a:t>of a Hypersocial Organization?</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12291" name="Content Placeholder 3"/>
          <p:cNvSpPr>
            <a:spLocks noGrp="1"/>
          </p:cNvSpPr>
          <p:nvPr>
            <p:ph idx="1"/>
          </p:nvPr>
        </p:nvSpPr>
        <p:spPr>
          <a:xfrm>
            <a:off x="936625" y="1752600"/>
            <a:ext cx="7521575" cy="3048000"/>
          </a:xfrm>
        </p:spPr>
        <p:txBody>
          <a:bodyPr/>
          <a:lstStyle/>
          <a:p>
            <a:pPr eaLnBrk="1" hangingPunct="1">
              <a:buFont typeface="Arial" charset="0"/>
              <a:buChar char="•"/>
            </a:pPr>
            <a:r>
              <a:rPr lang="en-US" dirty="0" smtClean="0">
                <a:latin typeface="Arial" charset="0"/>
                <a:cs typeface="Arial" charset="0"/>
              </a:rPr>
              <a:t>Uses social media communities</a:t>
            </a:r>
          </a:p>
          <a:p>
            <a:pPr eaLnBrk="1" hangingPunct="1">
              <a:buFont typeface="Arial" charset="0"/>
              <a:buChar char="•"/>
            </a:pPr>
            <a:r>
              <a:rPr lang="en-US" dirty="0" smtClean="0">
                <a:latin typeface="Arial" charset="0"/>
                <a:cs typeface="Arial" charset="0"/>
              </a:rPr>
              <a:t>Transform interactions with customers, employees, and partners into mutually satisfying </a:t>
            </a:r>
            <a:r>
              <a:rPr lang="en-US" dirty="0" smtClean="0">
                <a:latin typeface="Arial" charset="0"/>
                <a:cs typeface="Arial" charset="0"/>
              </a:rPr>
              <a:t>relationships</a:t>
            </a:r>
            <a:endParaRPr lang="en-US"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Four Pillars of  the Hyper-Social Organization</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14339" name="Picture 2"/>
          <p:cNvPicPr>
            <a:picLocks noChangeAspect="1" noChangeArrowheads="1"/>
          </p:cNvPicPr>
          <p:nvPr/>
        </p:nvPicPr>
        <p:blipFill>
          <a:blip r:embed="rId3" cstate="print"/>
          <a:srcRect/>
          <a:stretch>
            <a:fillRect/>
          </a:stretch>
        </p:blipFill>
        <p:spPr bwMode="auto">
          <a:xfrm>
            <a:off x="1463675" y="1676400"/>
            <a:ext cx="6156325" cy="3308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822325" y="365125"/>
            <a:ext cx="7521575" cy="1006475"/>
          </a:xfrm>
        </p:spPr>
        <p:txBody>
          <a:bodyPr/>
          <a:lstStyle/>
          <a:p>
            <a:pPr eaLnBrk="1" hangingPunct="1"/>
            <a:r>
              <a:rPr lang="en-US" dirty="0" smtClean="0">
                <a:latin typeface="Arial" charset="0"/>
                <a:cs typeface="Arial" charset="0"/>
              </a:rPr>
              <a:t>Market Segments </a:t>
            </a:r>
            <a:r>
              <a:rPr lang="en-US" dirty="0" smtClean="0">
                <a:latin typeface="Arial" charset="0"/>
                <a:cs typeface="Arial" charset="0"/>
              </a:rPr>
              <a:t>Become </a:t>
            </a:r>
            <a:r>
              <a:rPr lang="en-US" dirty="0" smtClean="0">
                <a:latin typeface="Arial" charset="0"/>
                <a:cs typeface="Arial" charset="0"/>
              </a:rPr>
              <a:t>Tribes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16387" name="Content Placeholder 3"/>
          <p:cNvSpPr>
            <a:spLocks noGrp="1"/>
          </p:cNvSpPr>
          <p:nvPr>
            <p:ph idx="1"/>
          </p:nvPr>
        </p:nvSpPr>
        <p:spPr>
          <a:xfrm>
            <a:off x="838200" y="1501775"/>
            <a:ext cx="7521575" cy="3527425"/>
          </a:xfrm>
        </p:spPr>
        <p:txBody>
          <a:bodyPr/>
          <a:lstStyle/>
          <a:p>
            <a:pPr marL="238125" indent="-238125" eaLnBrk="1" hangingPunct="1">
              <a:buFont typeface="Arial" charset="0"/>
              <a:buChar char="•"/>
            </a:pPr>
            <a:r>
              <a:rPr lang="en-US" dirty="0" smtClean="0">
                <a:latin typeface="Arial" charset="0"/>
                <a:cs typeface="Arial" charset="0"/>
              </a:rPr>
              <a:t>Market segments have key traits and characteristics</a:t>
            </a:r>
          </a:p>
          <a:p>
            <a:pPr marL="238125" indent="-238125" eaLnBrk="1" hangingPunct="1">
              <a:buFont typeface="Arial" charset="0"/>
              <a:buChar char="•"/>
            </a:pPr>
            <a:r>
              <a:rPr lang="en-US" dirty="0" smtClean="0">
                <a:latin typeface="Arial" charset="0"/>
                <a:cs typeface="Arial" charset="0"/>
              </a:rPr>
              <a:t>Tribes have relationships for defending beliefs or seeking </a:t>
            </a:r>
            <a:r>
              <a:rPr lang="en-US" dirty="0" smtClean="0">
                <a:latin typeface="Arial" charset="0"/>
                <a:cs typeface="Arial" charset="0"/>
              </a:rPr>
              <a:t>truth</a:t>
            </a:r>
            <a:endParaRPr lang="en-US" dirty="0" smtClean="0">
              <a:latin typeface="Arial" charset="0"/>
              <a:cs typeface="Arial" charset="0"/>
            </a:endParaRPr>
          </a:p>
          <a:p>
            <a:pPr marL="238125" indent="-238125" eaLnBrk="1" hangingPunct="1">
              <a:buFont typeface="Arial" charset="0"/>
              <a:buChar char="•"/>
            </a:pPr>
            <a:r>
              <a:rPr lang="en-US" dirty="0" smtClean="0">
                <a:latin typeface="Arial" charset="0"/>
                <a:cs typeface="Arial" charset="0"/>
              </a:rPr>
              <a:t>Communities comprised of related tribes </a:t>
            </a:r>
          </a:p>
          <a:p>
            <a:pPr marL="238125" indent="-238125" eaLnBrk="1" hangingPunct="1">
              <a:buFont typeface="Arial" charset="0"/>
              <a:buChar char="•"/>
            </a:pPr>
            <a:r>
              <a:rPr lang="en-US" dirty="0" smtClean="0">
                <a:latin typeface="Arial" charset="0"/>
                <a:cs typeface="Arial" charset="0"/>
              </a:rPr>
              <a:t>Relating to a community increases a company's reach</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Channels Become Networks</a:t>
            </a:r>
          </a:p>
        </p:txBody>
      </p:sp>
      <p:sp>
        <p:nvSpPr>
          <p:cNvPr id="18434" name="Content Placeholder 2"/>
          <p:cNvSpPr>
            <a:spLocks noGrp="1"/>
          </p:cNvSpPr>
          <p:nvPr>
            <p:ph idx="1"/>
          </p:nvPr>
        </p:nvSpPr>
        <p:spPr>
          <a:xfrm>
            <a:off x="822325" y="1425575"/>
            <a:ext cx="7712075" cy="3451225"/>
          </a:xfrm>
        </p:spPr>
        <p:txBody>
          <a:bodyPr/>
          <a:lstStyle/>
          <a:p>
            <a:pPr eaLnBrk="1" hangingPunct="1">
              <a:buFont typeface="Arial" charset="0"/>
              <a:buChar char="•"/>
            </a:pPr>
            <a:r>
              <a:rPr lang="en-US" smtClean="0">
                <a:latin typeface="Arial" charset="0"/>
                <a:cs typeface="Arial" charset="0"/>
              </a:rPr>
              <a:t>Pre-1980, organizational communication highly restricted to a few channels.</a:t>
            </a:r>
          </a:p>
          <a:p>
            <a:pPr lvl="2" indent="-288925" eaLnBrk="1" hangingPunct="1"/>
            <a:r>
              <a:rPr lang="en-US" sz="2400" smtClean="0">
                <a:latin typeface="Arial" charset="0"/>
                <a:cs typeface="Arial" charset="0"/>
              </a:rPr>
              <a:t>Organizations control messaging via paid advertising and public relations efforts to manipulate editors and writers.</a:t>
            </a:r>
          </a:p>
          <a:p>
            <a:pPr eaLnBrk="1" hangingPunct="1">
              <a:buFont typeface="Arial" charset="0"/>
              <a:buChar char="•"/>
            </a:pPr>
            <a:r>
              <a:rPr lang="en-US" smtClean="0">
                <a:latin typeface="Arial" charset="0"/>
                <a:cs typeface="Arial" charset="0"/>
              </a:rPr>
              <a:t>Internet, Web sites, broadcast email, cable TV, and smartphones blew those channels apart.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Channels Become Network (cont'd)</a:t>
            </a:r>
          </a:p>
        </p:txBody>
      </p:sp>
      <p:sp>
        <p:nvSpPr>
          <p:cNvPr id="20482" name="Content Placeholder 2"/>
          <p:cNvSpPr>
            <a:spLocks noGrp="1"/>
          </p:cNvSpPr>
          <p:nvPr>
            <p:ph idx="1"/>
          </p:nvPr>
        </p:nvSpPr>
        <p:spPr>
          <a:xfrm>
            <a:off x="822325" y="1524000"/>
            <a:ext cx="7521575" cy="3505200"/>
          </a:xfrm>
        </p:spPr>
        <p:txBody>
          <a:bodyPr/>
          <a:lstStyle/>
          <a:p>
            <a:pPr marL="238125" indent="-238125" eaLnBrk="1" hangingPunct="1">
              <a:buFont typeface="Arial" charset="0"/>
              <a:buChar char="•"/>
            </a:pPr>
            <a:r>
              <a:rPr lang="en-US" sz="2600" dirty="0" smtClean="0">
                <a:latin typeface="Arial" charset="0"/>
                <a:cs typeface="Arial" charset="0"/>
              </a:rPr>
              <a:t>Channels transmit data, networks transmit knowledge</a:t>
            </a:r>
          </a:p>
          <a:p>
            <a:pPr marL="238125" indent="-238125" eaLnBrk="1" hangingPunct="1">
              <a:buFont typeface="Arial" charset="0"/>
              <a:buChar char="•"/>
            </a:pPr>
            <a:r>
              <a:rPr lang="en-US" sz="2600" dirty="0" smtClean="0">
                <a:latin typeface="Arial" charset="0"/>
                <a:cs typeface="Arial" charset="0"/>
              </a:rPr>
              <a:t>Networks transmit messages valued by recipients.</a:t>
            </a:r>
          </a:p>
          <a:p>
            <a:pPr marL="238125" indent="-238125" eaLnBrk="1" hangingPunct="1">
              <a:buFont typeface="Arial" charset="0"/>
              <a:buChar char="•"/>
            </a:pPr>
            <a:r>
              <a:rPr lang="en-US" sz="2600" dirty="0" smtClean="0">
                <a:latin typeface="Arial" charset="0"/>
                <a:cs typeface="Arial" charset="0"/>
              </a:rPr>
              <a:t>PRIDE </a:t>
            </a:r>
            <a:r>
              <a:rPr lang="en-US" sz="2600" dirty="0" smtClean="0">
                <a:latin typeface="Arial" charset="0"/>
                <a:cs typeface="Arial" charset="0"/>
              </a:rPr>
              <a:t>— </a:t>
            </a:r>
            <a:r>
              <a:rPr lang="en-US" sz="2600" dirty="0" smtClean="0">
                <a:latin typeface="Arial" charset="0"/>
                <a:cs typeface="Arial" charset="0"/>
              </a:rPr>
              <a:t>transmits new techniques for increasing patient exercise, recent research, and post-operation health and cardiac care, and so forth</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Structure and Control Become Messy</a:t>
            </a:r>
          </a:p>
        </p:txBody>
      </p:sp>
      <p:sp>
        <p:nvSpPr>
          <p:cNvPr id="21506" name="Content Placeholder 2"/>
          <p:cNvSpPr>
            <a:spLocks noGrp="1"/>
          </p:cNvSpPr>
          <p:nvPr>
            <p:ph idx="1"/>
          </p:nvPr>
        </p:nvSpPr>
        <p:spPr>
          <a:xfrm>
            <a:off x="822325" y="1577975"/>
            <a:ext cx="7521575" cy="3679825"/>
          </a:xfrm>
        </p:spPr>
        <p:txBody>
          <a:bodyPr/>
          <a:lstStyle/>
          <a:p>
            <a:pPr marL="238125" indent="-238125" eaLnBrk="1" hangingPunct="1">
              <a:buFont typeface="Arial" charset="0"/>
              <a:buChar char="•"/>
            </a:pPr>
            <a:r>
              <a:rPr lang="en-US" sz="2600" dirty="0" smtClean="0">
                <a:latin typeface="Arial" charset="0"/>
                <a:cs typeface="Arial" charset="0"/>
              </a:rPr>
              <a:t>Can no </a:t>
            </a:r>
            <a:r>
              <a:rPr lang="en-US" sz="2600" dirty="0" smtClean="0">
                <a:latin typeface="Arial" charset="0"/>
                <a:cs typeface="Arial" charset="0"/>
              </a:rPr>
              <a:t>longer plan and control organizational </a:t>
            </a:r>
            <a:r>
              <a:rPr lang="en-US" sz="2600" dirty="0" smtClean="0">
                <a:latin typeface="Arial" charset="0"/>
                <a:cs typeface="Arial" charset="0"/>
              </a:rPr>
              <a:t>messaging</a:t>
            </a:r>
            <a:endParaRPr lang="en-US" sz="2600" dirty="0" smtClean="0">
              <a:latin typeface="Arial" charset="0"/>
              <a:cs typeface="Arial" charset="0"/>
            </a:endParaRPr>
          </a:p>
          <a:p>
            <a:pPr marL="238125" indent="-238125" eaLnBrk="1" hangingPunct="1">
              <a:buFont typeface="Arial" charset="0"/>
              <a:buChar char="•"/>
            </a:pPr>
            <a:r>
              <a:rPr lang="en-US" sz="2600" dirty="0" smtClean="0">
                <a:latin typeface="Arial" charset="0"/>
                <a:cs typeface="Arial" charset="0"/>
              </a:rPr>
              <a:t>Messaging emerges via a dynamic, SM-based </a:t>
            </a:r>
            <a:r>
              <a:rPr lang="en-US" sz="2600" dirty="0" smtClean="0">
                <a:latin typeface="Arial" charset="0"/>
                <a:cs typeface="Arial" charset="0"/>
              </a:rPr>
              <a:t>process</a:t>
            </a:r>
            <a:endParaRPr lang="en-US" sz="2600" dirty="0" smtClean="0">
              <a:latin typeface="Arial" charset="0"/>
              <a:cs typeface="Arial" charset="0"/>
            </a:endParaRPr>
          </a:p>
          <a:p>
            <a:pPr marL="238125" indent="-238125" eaLnBrk="1" hangingPunct="1">
              <a:buFont typeface="Arial" charset="0"/>
              <a:buChar char="•"/>
            </a:pPr>
            <a:r>
              <a:rPr lang="en-US" sz="2600" dirty="0" smtClean="0">
                <a:latin typeface="Arial" charset="0"/>
                <a:cs typeface="Arial" charset="0"/>
              </a:rPr>
              <a:t>Engage communities with authentic relationships important to them</a:t>
            </a:r>
          </a:p>
          <a:p>
            <a:pPr marL="238125" indent="-238125" eaLnBrk="1" hangingPunct="1">
              <a:buFont typeface="Arial" charset="0"/>
              <a:buChar char="•"/>
            </a:pPr>
            <a:r>
              <a:rPr lang="en-US" sz="2600" dirty="0" smtClean="0">
                <a:latin typeface="Arial" charset="0"/>
                <a:cs typeface="Arial" charset="0"/>
              </a:rPr>
              <a:t>Publish successes of community members that favor your organization, take a back seat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How Can SMIS Foster Hyper-Social</a:t>
            </a:r>
            <a:br>
              <a:rPr lang="en-US" smtClean="0">
                <a:latin typeface="Arial" charset="0"/>
                <a:cs typeface="Arial" charset="0"/>
              </a:rPr>
            </a:br>
            <a:r>
              <a:rPr lang="en-US" smtClean="0">
                <a:latin typeface="Arial" charset="0"/>
                <a:cs typeface="Arial" charset="0"/>
              </a:rPr>
              <a:t>Organizations?</a:t>
            </a:r>
          </a:p>
        </p:txBody>
      </p:sp>
      <p:sp>
        <p:nvSpPr>
          <p:cNvPr id="22530" name="Content Placeholder 2"/>
          <p:cNvSpPr>
            <a:spLocks noGrp="1"/>
          </p:cNvSpPr>
          <p:nvPr>
            <p:ph idx="1"/>
          </p:nvPr>
        </p:nvSpPr>
        <p:spPr>
          <a:xfrm>
            <a:off x="822325" y="1577975"/>
            <a:ext cx="7521575" cy="708025"/>
          </a:xfrm>
        </p:spPr>
        <p:txBody>
          <a:bodyPr/>
          <a:lstStyle/>
          <a:p>
            <a:pPr algn="ctr" eaLnBrk="1" hangingPunct="1">
              <a:buFont typeface="Arial" charset="0"/>
              <a:buChar char="•"/>
            </a:pPr>
            <a:r>
              <a:rPr lang="en-US" smtClean="0">
                <a:latin typeface="Arial" charset="0"/>
                <a:cs typeface="Arial" charset="0"/>
              </a:rPr>
              <a:t>SEAMS Dynamic Process Activities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22532" name="Picture 2"/>
          <p:cNvPicPr>
            <a:picLocks noChangeAspect="1" noChangeArrowheads="1"/>
          </p:cNvPicPr>
          <p:nvPr/>
        </p:nvPicPr>
        <p:blipFill>
          <a:blip r:embed="rId3" cstate="print"/>
          <a:srcRect/>
          <a:stretch>
            <a:fillRect/>
          </a:stretch>
        </p:blipFill>
        <p:spPr bwMode="auto">
          <a:xfrm>
            <a:off x="990600" y="2057400"/>
            <a:ext cx="7262813" cy="3276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MIS4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Ch02</Template>
  <TotalTime>1747</TotalTime>
  <Words>1359</Words>
  <Application>Microsoft Office PowerPoint</Application>
  <PresentationFormat>On-screen Show (4:3)</PresentationFormat>
  <Paragraphs>140</Paragraphs>
  <Slides>24</Slides>
  <Notes>16</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EMIS4E</vt:lpstr>
      <vt:lpstr>Chapter Extension 11</vt:lpstr>
      <vt:lpstr>Study Questions</vt:lpstr>
      <vt:lpstr>Q1: What Are the Characteristics of a Hypersocial Organization?</vt:lpstr>
      <vt:lpstr>Four Pillars of  the Hyper-Social Organization</vt:lpstr>
      <vt:lpstr>Market Segments Become Tribes</vt:lpstr>
      <vt:lpstr>Channels Become Networks</vt:lpstr>
      <vt:lpstr>Channels Become Network (cont'd)</vt:lpstr>
      <vt:lpstr>Structure and Control Become Messy</vt:lpstr>
      <vt:lpstr>How Can SMIS Foster Hyper-Social Organizations?</vt:lpstr>
      <vt:lpstr>SMIS and SEAMS Activities</vt:lpstr>
      <vt:lpstr>Q2:  What Are the Benefits of Knowledge Management?</vt:lpstr>
      <vt:lpstr>Q2: What Are the Benefits of Knowledge Management? (cont'd)</vt:lpstr>
      <vt:lpstr>Q3: What Are Expert Systems?</vt:lpstr>
      <vt:lpstr>Example of IF/THEN Rules</vt:lpstr>
      <vt:lpstr>Drawbacks of Expert Systems</vt:lpstr>
      <vt:lpstr>Q4: What Are Content Management Systems (CMS)?</vt:lpstr>
      <vt:lpstr>What Are the Challenges of CMS?</vt:lpstr>
      <vt:lpstr>What are CMS Application Alternatives?</vt:lpstr>
      <vt:lpstr>Need for Multilanguage Content</vt:lpstr>
      <vt:lpstr>Q5: How Do Hyper-Social Organizations Share Knowledge?</vt:lpstr>
      <vt:lpstr>Hyper-Social KM Alternative Media</vt:lpstr>
      <vt:lpstr>Employee Resistance to Knowledge Sharing</vt:lpstr>
      <vt:lpstr>Active Review</vt:lpstr>
      <vt:lpstr>Slide 24</vt:lpstr>
    </vt:vector>
  </TitlesOfParts>
  <Company>Eastern Kentucky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Extension 4</dc:title>
  <dc:creator>Loy, Steve</dc:creator>
  <cp:lastModifiedBy>Kate S.</cp:lastModifiedBy>
  <cp:revision>335</cp:revision>
  <dcterms:created xsi:type="dcterms:W3CDTF">2008-11-12T20:07:57Z</dcterms:created>
  <dcterms:modified xsi:type="dcterms:W3CDTF">2012-12-17T21:35:24Z</dcterms:modified>
</cp:coreProperties>
</file>