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20"/>
  </p:notes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58" r:id="rId18"/>
    <p:sldId id="275" r:id="rId19"/>
  </p:sldIdLst>
  <p:sldSz cx="9144000" cy="6858000" type="screen4x3"/>
  <p:notesSz cx="6858000" cy="9144000"/>
  <p:embeddedFontLst>
    <p:embeddedFont>
      <p:font typeface="Helvetica" pitchFamily="34" charset="0"/>
      <p:regular r:id="rId21"/>
      <p:bold r:id="rId22"/>
      <p:italic r:id="rId23"/>
      <p:boldItalic r:id="rId24"/>
    </p:embeddedFont>
    <p:embeddedFont>
      <p:font typeface="Calibri" pitchFamily="34" charset="0"/>
      <p:regular r:id="rId25"/>
      <p:bold r:id="rId26"/>
      <p:italic r:id="rId27"/>
      <p:boldItalic r:id="rId28"/>
    </p:embeddedFont>
    <p:embeddedFont>
      <p:font typeface="Verdana" pitchFamily="34" charset="0"/>
      <p:regular r:id="rId29"/>
      <p:bold r:id="rId30"/>
      <p:italic r:id="rId31"/>
      <p:boldItalic r:id="rId32"/>
    </p:embeddedFont>
    <p:embeddedFont>
      <p:font typeface="Franklin Gothic Medium" pitchFamily="34" charset="0"/>
      <p:regular r:id="rId33"/>
      <p:italic r:id="rId34"/>
    </p:embeddedFont>
    <p:embeddedFont>
      <p:font typeface="Franklin Gothic Book" pitchFamily="34" charset="0"/>
      <p:regular r:id="rId35"/>
      <p:italic r:id="rId36"/>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S."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88" autoAdjust="0"/>
    <p:restoredTop sz="90842" autoAdjust="0"/>
  </p:normalViewPr>
  <p:slideViewPr>
    <p:cSldViewPr>
      <p:cViewPr>
        <p:scale>
          <a:sx n="70" d="100"/>
          <a:sy n="70" d="100"/>
        </p:scale>
        <p:origin x="-1554" y="-6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40AABB5-325C-4405-AD15-F1D482EA2AE4}" type="datetimeFigureOut">
              <a:rPr lang="en-US"/>
              <a:pPr>
                <a:defRPr/>
              </a:pPr>
              <a:t>12/20/2012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2379ED6-C3C8-4BEC-B06B-4F6F41D62BF2}" type="slidenum">
              <a:rPr lang="en-US"/>
              <a:pPr>
                <a:defRPr/>
              </a:pPr>
              <a:t>‹#›</a:t>
            </a:fld>
            <a:endParaRPr lang="en-US" dirty="0"/>
          </a:p>
        </p:txBody>
      </p:sp>
    </p:spTree>
    <p:extLst>
      <p:ext uri="{BB962C8B-B14F-4D97-AF65-F5344CB8AC3E}">
        <p14:creationId xmlns:p14="http://schemas.microsoft.com/office/powerpoint/2010/main" val="42927063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6622B3-25FA-4DB5-9F67-9BA6E7CC9A9D}"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There is no Supply Chain Company. Supply chain has no owners, no stockholders, and no employees, and no organization is concerned about the economic welfare of the supply chain to the exclusion of its own economic welfare.</a:t>
            </a:r>
          </a:p>
          <a:p>
            <a:pPr marL="171450" indent="-171450">
              <a:spcBef>
                <a:spcPct val="0"/>
              </a:spcBef>
              <a:buFontTx/>
              <a:buChar char="•"/>
            </a:pPr>
            <a:r>
              <a:rPr lang="en-US" smtClean="0"/>
              <a:t>Every organization views the supply chain through the prism of its own goals and objectives. Any information system developed to support supply-chain-wide integration is subject to use or misuse to further the goals of the individual companies. </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D3A552-B7DB-4616-A5F5-DF1224F57426}"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6D28CD-6052-4AB6-8CA8-E19CF923D155}"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497539-742C-430A-85FD-2D1E36196C43}"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F19156-0E67-4ECF-8A7E-D603AEEFA526}"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pitchFamily="34" charset="0"/>
              <a:buChar char="•"/>
              <a:defRPr/>
            </a:pPr>
            <a:r>
              <a:rPr lang="en-US" dirty="0" smtClean="0"/>
              <a:t>PRIDE system is a customized interorganizational system.</a:t>
            </a:r>
          </a:p>
          <a:p>
            <a:pPr fontAlgn="auto">
              <a:spcBef>
                <a:spcPts val="0"/>
              </a:spcBef>
              <a:spcAft>
                <a:spcPts val="0"/>
              </a:spcAft>
              <a:defRPr/>
            </a:pPr>
            <a:endParaRPr lang="en-US" dirty="0"/>
          </a:p>
        </p:txBody>
      </p:sp>
      <p:sp>
        <p:nvSpPr>
          <p:cNvPr id="11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1BD679-1B3C-4A90-8575-37A8A9BDDA14}"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F6EE72-BFC6-4EA2-B946-6DC3E5984352}" type="slidenum">
              <a:rPr lang="en-US">
                <a:cs typeface="Arial" charset="0"/>
              </a:rPr>
              <a:pPr fontAlgn="base">
                <a:spcBef>
                  <a:spcPct val="0"/>
                </a:spcBef>
                <a:spcAft>
                  <a:spcPct val="0"/>
                </a:spcAft>
              </a:pPr>
              <a:t>4</a:t>
            </a:fld>
            <a:endParaRPr lang="en-US">
              <a:cs typeface="Arial" charset="0"/>
            </a:endParaRPr>
          </a:p>
        </p:txBody>
      </p:sp>
      <p:sp>
        <p:nvSpPr>
          <p:cNvPr id="133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a:ln/>
          <a:extLst/>
        </p:spPr>
        <p:txBody>
          <a:bodyPr/>
          <a:lstStyle/>
          <a:p>
            <a:pPr marL="171450" indent="-171450" fontAlgn="auto">
              <a:spcBef>
                <a:spcPts val="0"/>
              </a:spcBef>
              <a:spcAft>
                <a:spcPts val="0"/>
              </a:spcAft>
              <a:buFont typeface="Arial" pitchFamily="34" charset="0"/>
              <a:buChar char="•"/>
              <a:defRPr/>
            </a:pPr>
            <a:r>
              <a:rPr lang="en-US" dirty="0" smtClean="0"/>
              <a:t>The term chain is misleading. Chain implies that each organization is connected to just one company up (toward the supplier) and down (toward the customer) the chain. That is not the case. Instead, at each level, an organization can work with many organizations both up and down the supply chain. Thus, a supply chain and the processes that support it are networks.</a:t>
            </a:r>
          </a:p>
          <a:p>
            <a:pPr fontAlgn="auto">
              <a:spcBef>
                <a:spcPts val="0"/>
              </a:spcBef>
              <a:spcAft>
                <a:spcPts val="0"/>
              </a:spcAft>
              <a:defRP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buFontTx/>
              <a:buChar char="•"/>
            </a:pPr>
            <a:r>
              <a:rPr lang="en-US" smtClean="0"/>
              <a:t>Purpose: can be transactional</a:t>
            </a:r>
          </a:p>
          <a:p>
            <a:pPr marL="228600" indent="-228600">
              <a:spcBef>
                <a:spcPct val="0"/>
              </a:spcBef>
              <a:buFontTx/>
              <a:buChar char="•"/>
            </a:pPr>
            <a:r>
              <a:rPr lang="en-US" smtClean="0"/>
              <a:t>Availability: ways to share information; with whom, what and when. </a:t>
            </a:r>
          </a:p>
          <a:p>
            <a:pPr marL="228600" indent="-228600">
              <a:spcBef>
                <a:spcPct val="0"/>
              </a:spcBef>
              <a:buFontTx/>
              <a:buChar char="•"/>
            </a:pPr>
            <a:r>
              <a:rPr lang="en-US" smtClean="0"/>
              <a:t>Means</a:t>
            </a:r>
            <a:r>
              <a:rPr lang="en-US" i="1" smtClean="0"/>
              <a:t>: </a:t>
            </a:r>
            <a:r>
              <a:rPr lang="en-US" smtClean="0"/>
              <a:t>methods for transmitting information</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066FE4-FCA9-4151-9987-323804483AAD}"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D8BA4C-800C-4B67-BB29-238BA1D4D867}" type="slidenum">
              <a:rPr lang="en-US">
                <a:cs typeface="Arial" charset="0"/>
              </a:rPr>
              <a:pPr fontAlgn="base">
                <a:spcBef>
                  <a:spcPct val="0"/>
                </a:spcBef>
                <a:spcAft>
                  <a:spcPct val="0"/>
                </a:spcAft>
              </a:pPr>
              <a:t>9</a:t>
            </a:fld>
            <a:endParaRPr lang="en-US">
              <a:cs typeface="Arial" charset="0"/>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7CD8CD-9924-4473-8369-8F1FF7EE1325}" type="slidenum">
              <a:rPr lang="en-US">
                <a:cs typeface="Arial" charset="0"/>
              </a:rPr>
              <a:pPr fontAlgn="base">
                <a:spcBef>
                  <a:spcPct val="0"/>
                </a:spcBef>
                <a:spcAft>
                  <a:spcPct val="0"/>
                </a:spcAft>
              </a:pPr>
              <a:t>10</a:t>
            </a:fld>
            <a:endParaRPr lang="en-US">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a:ln/>
          <a:extLst/>
        </p:spPr>
        <p:txBody>
          <a:bodyPr/>
          <a:lstStyle/>
          <a:p>
            <a:pPr marL="171450" indent="-171450" fontAlgn="auto">
              <a:spcBef>
                <a:spcPts val="0"/>
              </a:spcBef>
              <a:spcAft>
                <a:spcPts val="0"/>
              </a:spcAft>
              <a:buFont typeface="Arial" pitchFamily="34" charset="0"/>
              <a:buChar char="•"/>
              <a:defRPr/>
            </a:pPr>
            <a:r>
              <a:rPr lang="en-US" dirty="0" smtClean="0"/>
              <a:t>Unrelated to erratic customer demand</a:t>
            </a:r>
          </a:p>
          <a:p>
            <a:pPr marL="171450" indent="-171450" fontAlgn="auto">
              <a:spcBef>
                <a:spcPts val="0"/>
              </a:spcBef>
              <a:spcAft>
                <a:spcPts val="0"/>
              </a:spcAft>
              <a:buFont typeface="Arial" pitchFamily="34" charset="0"/>
              <a:buChar char="•"/>
              <a:defRPr/>
            </a:pPr>
            <a:r>
              <a:rPr lang="en-US" dirty="0" smtClean="0"/>
              <a:t>Large fluctuations force distributors, manufacturers, and suppliers to carry larger inventories</a:t>
            </a:r>
          </a:p>
          <a:p>
            <a:pPr fontAlgn="auto">
              <a:spcBef>
                <a:spcPts val="0"/>
              </a:spcBef>
              <a:spcAft>
                <a:spcPts val="0"/>
              </a:spcAft>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pitchFamily="34" charset="0"/>
              <a:buChar char="•"/>
              <a:defRPr/>
            </a:pPr>
            <a:r>
              <a:rPr lang="en-US" dirty="0" smtClean="0"/>
              <a:t>Small changes in demand amplify through supply chain</a:t>
            </a:r>
          </a:p>
          <a:p>
            <a:pPr fontAlgn="auto">
              <a:spcBef>
                <a:spcPts val="0"/>
              </a:spcBef>
              <a:spcAft>
                <a:spcPts val="0"/>
              </a:spcAft>
              <a:defRPr/>
            </a:pPr>
            <a:endParaRPr lang="en-US" dirty="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6F77B9-8708-49FD-94C2-71D501122E4B}"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A6ED55-FD0D-42C4-AD48-DD2B7B9D3236}" type="slidenum">
              <a:rPr lang="en-US">
                <a:cs typeface="Arial" charset="0"/>
              </a:rPr>
              <a:pPr fontAlgn="base">
                <a:spcBef>
                  <a:spcPct val="0"/>
                </a:spcBef>
                <a:spcAft>
                  <a:spcPct val="0"/>
                </a:spcAft>
              </a:pPr>
              <a:t>12</a:t>
            </a:fld>
            <a:endParaRPr lang="en-US">
              <a:cs typeface="Arial" charset="0"/>
            </a:endParaRPr>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Information systems have enabled bot suppliers and customers to reduce the size of their inventories and, thus, reduce their inventory costs. </a:t>
            </a:r>
          </a:p>
          <a:p>
            <a:pPr marL="171450" indent="-171450">
              <a:spcBef>
                <a:spcPct val="0"/>
              </a:spcBef>
              <a:buFontTx/>
              <a:buChar char="•"/>
            </a:pPr>
            <a:r>
              <a:rPr lang="en-US" smtClean="0"/>
              <a:t>This reduction is possible because speed and efficiency provided by information systems enables processing of small orders, quickly.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GOALS</a:t>
            </a:r>
          </a:p>
          <a:p>
            <a:pPr marL="685800" lvl="1" indent="-228600">
              <a:spcBef>
                <a:spcPct val="0"/>
              </a:spcBef>
              <a:buFont typeface="Calibri" pitchFamily="34" charset="0"/>
              <a:buAutoNum type="arabicPeriod"/>
            </a:pPr>
            <a:r>
              <a:rPr lang="en-US" smtClean="0"/>
              <a:t>Investigate the differences among aggressive, unwise, unethical, and illegal activities using information systems in the supply chain.</a:t>
            </a:r>
          </a:p>
          <a:p>
            <a:pPr marL="685800" lvl="1" indent="-228600">
              <a:spcBef>
                <a:spcPct val="0"/>
              </a:spcBef>
              <a:buFont typeface="Calibri" pitchFamily="34" charset="0"/>
              <a:buAutoNum type="arabicPeriod"/>
            </a:pPr>
            <a:r>
              <a:rPr lang="en-US" smtClean="0"/>
              <a:t>The situations are sorted in increasing order of questionability. The first one is certainly legal and ethical; it may or may not be wise. The last one is certainly unethical, and it may be illegal, or at least a violation of a contract.</a:t>
            </a:r>
          </a:p>
          <a:p>
            <a:pPr marL="685800" lvl="1" indent="-228600">
              <a:spcBef>
                <a:spcPct val="0"/>
              </a:spcBef>
              <a:buFont typeface="Calibri" pitchFamily="34" charset="0"/>
              <a:buAutoNum type="arabicPeriod"/>
            </a:pPr>
            <a:r>
              <a:rPr lang="en-US" smtClean="0"/>
              <a:t>These scenarios are similar to those in the Ethics Guide in Chapter 1. They involve the use or misuse of information. The difference is that the information systems here are far more sophisticated than the email systems described in Chapter 1.</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AEFAD4-EDBB-49FE-80B5-050796BD2331}"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3 Slide">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a:xfrm>
            <a:off x="1371600" y="3886200"/>
            <a:ext cx="6553200" cy="1219200"/>
          </a:xfrm>
          <a:solidFill>
            <a:schemeClr val="bg2">
              <a:lumMod val="90000"/>
            </a:schemeClr>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None/>
              <a:tabLst/>
              <a:defRPr sz="3600">
                <a:solidFill>
                  <a:schemeClr val="tx1"/>
                </a:solidFill>
                <a:latin typeface="Arial" pitchFamily="34" charset="0"/>
                <a:ea typeface="Verdana" pitchFamily="34" charset="0"/>
                <a:cs typeface="Arial" pitchFamily="34" charset="0"/>
              </a:defRPr>
            </a:lvl1pPr>
          </a:lstStyle>
          <a:p>
            <a:r>
              <a:rPr lang="en-US" smtClean="0"/>
              <a:t>Click to edit Master subtitle style</a:t>
            </a:r>
            <a:endParaRPr lang="en-US" dirty="0" smtClean="0"/>
          </a:p>
        </p:txBody>
      </p:sp>
      <p:sp>
        <p:nvSpPr>
          <p:cNvPr id="10" name="Title 9"/>
          <p:cNvSpPr>
            <a:spLocks noGrp="1"/>
          </p:cNvSpPr>
          <p:nvPr>
            <p:ph type="title"/>
          </p:nvPr>
        </p:nvSpPr>
        <p:spPr>
          <a:xfrm>
            <a:off x="2819400" y="1524000"/>
            <a:ext cx="3581400" cy="1905000"/>
          </a:xfrm>
          <a:solidFill>
            <a:schemeClr val="bg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rtl="0" eaLnBrk="0" fontAlgn="base" hangingPunct="0">
              <a:spcBef>
                <a:spcPct val="0"/>
              </a:spcBef>
              <a:spcAft>
                <a:spcPct val="0"/>
              </a:spcAft>
              <a:defRPr lang="en-US" sz="4000" b="0" kern="1200" dirty="0">
                <a:solidFill>
                  <a:schemeClr val="tx1"/>
                </a:solidFill>
                <a:latin typeface="Arial" pitchFamily="34" charset="0"/>
                <a:ea typeface="Verdana"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Box 2"/>
          <p:cNvSpPr txBox="1"/>
          <p:nvPr/>
        </p:nvSpPr>
        <p:spPr>
          <a:xfrm>
            <a:off x="7620000" y="6248400"/>
            <a:ext cx="914400" cy="304800"/>
          </a:xfrm>
          <a:prstGeom prst="rect">
            <a:avLst/>
          </a:prstGeom>
          <a:noFill/>
        </p:spPr>
        <p:txBody>
          <a:bodyPr>
            <a:spAutoFit/>
          </a:bodyPr>
          <a:lstStyle/>
          <a:p>
            <a:pPr fontAlgn="auto">
              <a:spcBef>
                <a:spcPts val="0"/>
              </a:spcBef>
              <a:spcAft>
                <a:spcPts val="0"/>
              </a:spcAft>
              <a:defRPr/>
            </a:pPr>
            <a:r>
              <a:rPr lang="en-US" sz="1400" dirty="0">
                <a:latin typeface="+mn-lt"/>
                <a:cs typeface="+mn-cs"/>
              </a:rPr>
              <a:t>ce10-</a:t>
            </a:r>
            <a:fld id="{3EFB9108-78B3-48C1-9BCC-97D6875A340F}" type="slidenum">
              <a:rPr lang="en-US" sz="1400">
                <a:latin typeface="+mn-lt"/>
                <a:cs typeface="+mn-cs"/>
              </a:rPr>
              <a:pPr fontAlgn="auto">
                <a:spcBef>
                  <a:spcPts val="0"/>
                </a:spcBef>
                <a:spcAft>
                  <a:spcPts val="0"/>
                </a:spcAft>
                <a:defRPr/>
              </a:pPr>
              <a:t>‹#›</a:t>
            </a:fld>
            <a:endParaRPr lang="en-US" sz="1400" dirty="0">
              <a:latin typeface="+mn-lt"/>
              <a:cs typeface="+mn-cs"/>
            </a:endParaRPr>
          </a:p>
        </p:txBody>
      </p:sp>
      <p:sp>
        <p:nvSpPr>
          <p:cNvPr id="2" name="Title 1"/>
          <p:cNvSpPr>
            <a:spLocks noGrp="1"/>
          </p:cNvSpPr>
          <p:nvPr>
            <p:ph type="title"/>
          </p:nvPr>
        </p:nvSpPr>
        <p:spPr>
          <a:xfrm>
            <a:off x="822960" y="365759"/>
            <a:ext cx="7520940" cy="1005841"/>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5" name="Text Placeholder 2"/>
          <p:cNvSpPr>
            <a:spLocks noGrp="1"/>
          </p:cNvSpPr>
          <p:nvPr>
            <p:ph idx="1"/>
          </p:nvPr>
        </p:nvSpPr>
        <p:spPr bwMode="auto">
          <a:xfrm>
            <a:off x="822325" y="1425575"/>
            <a:ext cx="7521575" cy="3679825"/>
          </a:xfrm>
          <a:prstGeom prst="rect">
            <a:avLst/>
          </a:prstGeom>
          <a:solidFill>
            <a:srgbClr val="FFFFFF"/>
          </a:solidFill>
          <a:ln>
            <a:noFill/>
          </a:ln>
          <a:extLst/>
        </p:spPr>
        <p:txBody>
          <a:bodyPr/>
          <a:lstStyle>
            <a:lvl1pPr marL="234950" indent="-234950">
              <a:buFont typeface="Arial" pitchFamily="34" charset="0"/>
              <a:buChar char="•"/>
              <a:defRPr/>
            </a:lvl1pPr>
            <a:lvl2pPr marL="234950" indent="-234950">
              <a:buClr>
                <a:srgbClr val="000A1E"/>
              </a:buClr>
              <a:buFont typeface="Arial" pitchFamily="34" charset="0"/>
              <a:buChar char="•"/>
              <a:defRPr/>
            </a:lvl2pPr>
            <a:lvl3pPr marL="568325" indent="-330200">
              <a:buClr>
                <a:srgbClr val="000A1E"/>
              </a:buClr>
              <a:buFont typeface="Helvetica" pitchFamily="34" charset="0"/>
              <a:buChar char="–"/>
              <a:defRPr/>
            </a:lvl3pPr>
            <a:lvl4pPr marL="923925" indent="-355600">
              <a:buClr>
                <a:srgbClr val="000A1E"/>
              </a:buClr>
              <a:buFont typeface="Wingdings" pitchFamily="2" charset="2"/>
              <a:buChar char="Ø"/>
              <a:defRPr/>
            </a:lvl4pPr>
            <a:lvl5pPr marL="1260475" indent="-346075">
              <a:buClr>
                <a:srgbClr val="000A1E"/>
              </a:buClr>
              <a:buFont typeface="Courier New" pitchFamily="49" charset="0"/>
              <a:buChar char="o"/>
              <a:defRPr/>
            </a:lvl5p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6"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3"/>
          <p:cNvSpPr txBox="1"/>
          <p:nvPr/>
        </p:nvSpPr>
        <p:spPr>
          <a:xfrm>
            <a:off x="7620000" y="6248400"/>
            <a:ext cx="914400" cy="304800"/>
          </a:xfrm>
          <a:prstGeom prst="rect">
            <a:avLst/>
          </a:prstGeom>
          <a:noFill/>
        </p:spPr>
        <p:txBody>
          <a:bodyPr>
            <a:spAutoFit/>
          </a:bodyPr>
          <a:lstStyle/>
          <a:p>
            <a:pPr fontAlgn="auto">
              <a:spcBef>
                <a:spcPts val="0"/>
              </a:spcBef>
              <a:spcAft>
                <a:spcPts val="0"/>
              </a:spcAft>
              <a:defRPr/>
            </a:pPr>
            <a:r>
              <a:rPr lang="en-US" sz="1400" dirty="0">
                <a:latin typeface="+mn-lt"/>
                <a:cs typeface="+mn-cs"/>
              </a:rPr>
              <a:t>ce10-</a:t>
            </a:r>
            <a:fld id="{37B5AC13-3CF2-492B-A2AA-7D14A6A3F087}" type="slidenum">
              <a:rPr lang="en-US" sz="1400">
                <a:latin typeface="+mn-lt"/>
                <a:cs typeface="+mn-cs"/>
              </a:rPr>
              <a:pPr fontAlgn="auto">
                <a:spcBef>
                  <a:spcPts val="0"/>
                </a:spcBef>
                <a:spcAft>
                  <a:spcPts val="0"/>
                </a:spcAft>
                <a:defRPr/>
              </a:pPr>
              <a:t>‹#›</a:t>
            </a:fld>
            <a:endParaRPr lang="en-US" sz="1400" dirty="0">
              <a:latin typeface="+mn-lt"/>
              <a:cs typeface="+mn-cs"/>
            </a:endParaRPr>
          </a:p>
        </p:txBody>
      </p:sp>
      <p:sp>
        <p:nvSpPr>
          <p:cNvPr id="2" name="Title 1"/>
          <p:cNvSpPr>
            <a:spLocks noGrp="1"/>
          </p:cNvSpPr>
          <p:nvPr>
            <p:ph type="title"/>
          </p:nvPr>
        </p:nvSpPr>
        <p:spPr>
          <a:xfrm>
            <a:off x="822325" y="365125"/>
            <a:ext cx="7521575" cy="1082675"/>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Title and Contentch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itle Placeholder 1"/>
          <p:cNvSpPr>
            <a:spLocks noGrp="1"/>
          </p:cNvSpPr>
          <p:nvPr>
            <p:ph type="title"/>
          </p:nvPr>
        </p:nvSpPr>
        <p:spPr bwMode="auto">
          <a:xfrm>
            <a:off x="822325" y="365125"/>
            <a:ext cx="7521575" cy="930275"/>
          </a:xfrm>
          <a:prstGeom prst="rect">
            <a:avLst/>
          </a:prstGeom>
          <a:solidFill>
            <a:schemeClr val="accent2">
              <a:lumMod val="90000"/>
            </a:schemeClr>
          </a:solidFill>
          <a:ln>
            <a:noFill/>
          </a:ln>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Text Placeholder 2"/>
          <p:cNvSpPr>
            <a:spLocks noGrp="1"/>
          </p:cNvSpPr>
          <p:nvPr>
            <p:ph type="body" idx="1"/>
          </p:nvPr>
        </p:nvSpPr>
        <p:spPr bwMode="auto">
          <a:xfrm>
            <a:off x="822325" y="1371600"/>
            <a:ext cx="7521575" cy="3679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5" name="Footer Placeholder 4"/>
          <p:cNvSpPr>
            <a:spLocks noGrp="1"/>
          </p:cNvSpPr>
          <p:nvPr>
            <p:ph type="ftr" sz="quarter" idx="3"/>
          </p:nvPr>
        </p:nvSpPr>
        <p:spPr>
          <a:xfrm>
            <a:off x="762000" y="6248400"/>
            <a:ext cx="6324600" cy="304800"/>
          </a:xfrm>
          <a:prstGeom prst="rect">
            <a:avLst/>
          </a:prstGeom>
        </p:spPr>
        <p:txBody>
          <a:bodyPr vert="horz" lIns="91440" tIns="45720" rIns="91440" bIns="45720" rtlCol="0" anchor="ctr"/>
          <a:lstStyle>
            <a:lvl1pPr algn="ctr" fontAlgn="auto">
              <a:spcBef>
                <a:spcPts val="0"/>
              </a:spcBef>
              <a:spcAft>
                <a:spcPts val="0"/>
              </a:spcAft>
              <a:defRPr sz="1000" cap="none" spc="200" baseline="0" dirty="0" smtClean="0">
                <a:solidFill>
                  <a:schemeClr val="tx1"/>
                </a:solidFill>
                <a:latin typeface="Helvetica" pitchFamily="34" charset="0"/>
                <a:cs typeface="Arial" charset="0"/>
              </a:defRPr>
            </a:lvl1pPr>
          </a:lstStyle>
          <a:p>
            <a:pPr>
              <a:defRPr/>
            </a:pPr>
            <a:r>
              <a:rPr lang="en-US"/>
              <a:t>Copyright © 2014 Pearson Education, Inc. Publishing as Prentice Hall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timing>
    <p:tnLst>
      <p:par>
        <p:cTn id="1" dur="indefinite" restart="never" nodeType="tmRoot"/>
      </p:par>
    </p:tnLst>
  </p:timing>
  <p:hf sldNum="0" hdr="0" dt="0"/>
  <p:txStyles>
    <p:titleStyle>
      <a:lvl1pPr algn="l" rtl="0" fontAlgn="base">
        <a:spcBef>
          <a:spcPct val="0"/>
        </a:spcBef>
        <a:spcAft>
          <a:spcPct val="0"/>
        </a:spcAft>
        <a:defRPr sz="3200" kern="120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chemeClr val="tx1"/>
          </a:solidFill>
          <a:latin typeface="Arial" charset="0"/>
          <a:cs typeface="Arial" charset="0"/>
        </a:defRPr>
      </a:lvl2pPr>
      <a:lvl3pPr algn="l" rtl="0" fontAlgn="base">
        <a:spcBef>
          <a:spcPct val="0"/>
        </a:spcBef>
        <a:spcAft>
          <a:spcPct val="0"/>
        </a:spcAft>
        <a:defRPr sz="3200">
          <a:solidFill>
            <a:schemeClr val="tx1"/>
          </a:solidFill>
          <a:latin typeface="Arial" charset="0"/>
          <a:cs typeface="Arial" charset="0"/>
        </a:defRPr>
      </a:lvl3pPr>
      <a:lvl4pPr algn="l" rtl="0" fontAlgn="base">
        <a:spcBef>
          <a:spcPct val="0"/>
        </a:spcBef>
        <a:spcAft>
          <a:spcPct val="0"/>
        </a:spcAft>
        <a:defRPr sz="3200">
          <a:solidFill>
            <a:schemeClr val="tx1"/>
          </a:solidFill>
          <a:latin typeface="Arial" charset="0"/>
          <a:cs typeface="Arial" charset="0"/>
        </a:defRPr>
      </a:lvl4pPr>
      <a:lvl5pPr algn="l" rtl="0" fontAlgn="base">
        <a:spcBef>
          <a:spcPct val="0"/>
        </a:spcBef>
        <a:spcAft>
          <a:spcPct val="0"/>
        </a:spcAft>
        <a:defRPr sz="32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234950" indent="-234950" algn="l" rtl="0" fontAlgn="base">
        <a:spcBef>
          <a:spcPts val="8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234950" indent="-23495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2pPr>
      <a:lvl3pPr marL="623888" indent="-333375"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3pPr>
      <a:lvl4pPr marL="969963" indent="-336550" algn="l" rtl="0" fontAlgn="base">
        <a:spcBef>
          <a:spcPts val="300"/>
        </a:spcBef>
        <a:spcAft>
          <a:spcPct val="0"/>
        </a:spcAft>
        <a:buClr>
          <a:srgbClr val="000A1E"/>
        </a:buClr>
        <a:buFont typeface="Wingdings" pitchFamily="2" charset="2"/>
        <a:buChar char="Ø"/>
        <a:defRPr sz="2800" kern="1200">
          <a:solidFill>
            <a:schemeClr val="tx1"/>
          </a:solidFill>
          <a:latin typeface="Arial" pitchFamily="34" charset="0"/>
          <a:ea typeface="+mn-ea"/>
          <a:cs typeface="Arial" pitchFamily="34" charset="0"/>
        </a:defRPr>
      </a:lvl4pPr>
      <a:lvl5pPr marL="1371600" indent="-346075" algn="l" rtl="0" fontAlgn="base">
        <a:spcBef>
          <a:spcPts val="300"/>
        </a:spcBef>
        <a:spcAft>
          <a:spcPct val="0"/>
        </a:spcAft>
        <a:buClr>
          <a:srgbClr val="000A1E"/>
        </a:buClr>
        <a:buFont typeface="Courier New" pitchFamily="49" charset="0"/>
        <a:buChar char="o"/>
        <a:defRPr sz="2800" kern="1200">
          <a:solidFill>
            <a:schemeClr val="tx1"/>
          </a:solidFill>
          <a:latin typeface="Arial" pitchFamily="34" charset="0"/>
          <a:ea typeface="+mn-ea"/>
          <a:cs typeface="Arial"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Automated_Clearing_Hous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defRPr/>
            </a:pPr>
            <a:r>
              <a:rPr lang="en-US" dirty="0"/>
              <a:t>Supply Chain</a:t>
            </a:r>
          </a:p>
          <a:p>
            <a:pPr>
              <a:defRPr/>
            </a:pPr>
            <a:r>
              <a:rPr lang="en-US" dirty="0"/>
              <a:t>Management</a:t>
            </a:r>
          </a:p>
        </p:txBody>
      </p:sp>
      <p:sp>
        <p:nvSpPr>
          <p:cNvPr id="4" name="Title 3"/>
          <p:cNvSpPr>
            <a:spLocks noGrp="1"/>
          </p:cNvSpPr>
          <p:nvPr>
            <p:ph type="title"/>
          </p:nvPr>
        </p:nvSpPr>
        <p:spPr/>
        <p:txBody>
          <a:bodyPr/>
          <a:lstStyle/>
          <a:p>
            <a:pPr>
              <a:defRPr/>
            </a:pPr>
            <a:r>
              <a:rPr smtClean="0"/>
              <a:t>Chapter Extension 10</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2"/>
          <p:cNvSpPr>
            <a:spLocks noGrp="1" noChangeArrowheads="1"/>
          </p:cNvSpPr>
          <p:nvPr>
            <p:ph type="title"/>
          </p:nvPr>
        </p:nvSpPr>
        <p:spPr>
          <a:xfrm>
            <a:off x="822325" y="365125"/>
            <a:ext cx="7521575" cy="1006475"/>
          </a:xfrm>
        </p:spPr>
        <p:txBody>
          <a:bodyPr/>
          <a:lstStyle/>
          <a:p>
            <a:r>
              <a:rPr lang="en-US" smtClean="0">
                <a:solidFill>
                  <a:srgbClr val="00040C"/>
                </a:solidFill>
                <a:latin typeface="Arial" charset="0"/>
                <a:cs typeface="Arial" charset="0"/>
              </a:rPr>
              <a:t>Q5: What Is the Bullwhip Effect? (cont'd)</a:t>
            </a:r>
          </a:p>
        </p:txBody>
      </p:sp>
      <p:sp>
        <p:nvSpPr>
          <p:cNvPr id="114696"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3" name="Content Placeholder 2"/>
          <p:cNvSpPr>
            <a:spLocks noGrp="1"/>
          </p:cNvSpPr>
          <p:nvPr>
            <p:ph idx="1"/>
          </p:nvPr>
        </p:nvSpPr>
        <p:spPr>
          <a:xfrm>
            <a:off x="822325" y="1654175"/>
            <a:ext cx="7521575" cy="3375025"/>
          </a:xfrm>
        </p:spPr>
        <p:txBody>
          <a:bodyPr/>
          <a:lstStyle/>
          <a:p>
            <a:pPr marL="277813" indent="-277813">
              <a:defRPr/>
            </a:pPr>
            <a:r>
              <a:rPr lang="en-US" dirty="0"/>
              <a:t>Large </a:t>
            </a:r>
            <a:r>
              <a:rPr lang="en-US" dirty="0" smtClean="0"/>
              <a:t>demand fluctuations </a:t>
            </a:r>
            <a:r>
              <a:rPr lang="en-US" dirty="0"/>
              <a:t>force distributors, manufacturers, suppliers to carry larger inventories</a:t>
            </a:r>
            <a:endParaRPr lang="en-US" dirty="0">
              <a:solidFill>
                <a:srgbClr val="00040C"/>
              </a:solidFill>
            </a:endParaRPr>
          </a:p>
          <a:p>
            <a:pPr marL="277813" indent="-277813">
              <a:defRPr/>
            </a:pPr>
            <a:r>
              <a:rPr lang="en-US" dirty="0" smtClean="0"/>
              <a:t>Reduces </a:t>
            </a:r>
            <a:r>
              <a:rPr lang="en-US" dirty="0"/>
              <a:t>overall profitability of supply chain</a:t>
            </a:r>
          </a:p>
          <a:p>
            <a:pPr marL="277813" indent="-277813">
              <a:defRPr/>
            </a:pPr>
            <a:r>
              <a:rPr lang="en-US" dirty="0" smtClean="0">
                <a:solidFill>
                  <a:srgbClr val="00040C"/>
                </a:solidFill>
              </a:rPr>
              <a:t>Eliminate </a:t>
            </a:r>
            <a:r>
              <a:rPr lang="en-US" dirty="0">
                <a:solidFill>
                  <a:srgbClr val="00040C"/>
                </a:solidFill>
              </a:rPr>
              <a:t>by giving supply chain participants access to consumer-demand </a:t>
            </a:r>
            <a:r>
              <a:rPr lang="en-US" dirty="0" smtClean="0">
                <a:solidFill>
                  <a:srgbClr val="00040C"/>
                </a:solidFill>
              </a:rPr>
              <a:t>information</a:t>
            </a:r>
            <a:endParaRPr lang="en-US" dirty="0">
              <a:solidFill>
                <a:srgbClr val="00040C"/>
              </a:solidFill>
            </a:endParaRPr>
          </a:p>
          <a:p>
            <a:pPr>
              <a:defRPr/>
            </a:pPr>
            <a:endParaRPr lang="en-US" dirty="0" smtClean="0">
              <a:solidFill>
                <a:srgbClr val="00040C"/>
              </a:solidFill>
            </a:endParaRPr>
          </a:p>
          <a:p>
            <a:pPr>
              <a:defRPr/>
            </a:pPr>
            <a:endParaRPr lang="en-US" dirty="0">
              <a:solidFill>
                <a:srgbClr val="00040C"/>
              </a:solidFill>
            </a:endParaRPr>
          </a:p>
          <a:p>
            <a:pP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p:txBody>
          <a:bodyPr/>
          <a:lstStyle/>
          <a:p>
            <a:r>
              <a:rPr lang="en-US" smtClean="0">
                <a:solidFill>
                  <a:srgbClr val="00040C"/>
                </a:solidFill>
                <a:latin typeface="Arial" charset="0"/>
                <a:cs typeface="Arial" charset="0"/>
              </a:rPr>
              <a:t>Bullwhip Effect</a:t>
            </a:r>
          </a:p>
        </p:txBody>
      </p:sp>
      <p:sp>
        <p:nvSpPr>
          <p:cNvPr id="115717"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23555" name="Picture 2"/>
          <p:cNvPicPr>
            <a:picLocks noChangeAspect="1" noChangeArrowheads="1"/>
          </p:cNvPicPr>
          <p:nvPr/>
        </p:nvPicPr>
        <p:blipFill>
          <a:blip r:embed="rId3" cstate="print"/>
          <a:srcRect/>
          <a:stretch>
            <a:fillRect/>
          </a:stretch>
        </p:blipFill>
        <p:spPr bwMode="auto">
          <a:xfrm>
            <a:off x="914400" y="1600200"/>
            <a:ext cx="72390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2"/>
          <p:cNvSpPr>
            <a:spLocks noGrp="1" noChangeArrowheads="1"/>
          </p:cNvSpPr>
          <p:nvPr>
            <p:ph type="title"/>
          </p:nvPr>
        </p:nvSpPr>
        <p:spPr/>
        <p:txBody>
          <a:bodyPr/>
          <a:lstStyle/>
          <a:p>
            <a:pPr marL="741363" indent="-741363"/>
            <a:r>
              <a:rPr lang="en-US" smtClean="0">
                <a:latin typeface="Arial" charset="0"/>
                <a:cs typeface="Arial" charset="0"/>
              </a:rPr>
              <a:t>Q6: How Do Information Systems Affect Supply Chain Performance?</a:t>
            </a:r>
            <a:endParaRPr lang="en-US" smtClean="0">
              <a:solidFill>
                <a:srgbClr val="00040C"/>
              </a:solidFill>
              <a:latin typeface="Arial" charset="0"/>
              <a:cs typeface="Arial" charset="0"/>
            </a:endParaRPr>
          </a:p>
        </p:txBody>
      </p:sp>
      <p:sp>
        <p:nvSpPr>
          <p:cNvPr id="116740"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25603" name="Picture 2"/>
          <p:cNvPicPr>
            <a:picLocks noChangeAspect="1" noChangeArrowheads="1"/>
          </p:cNvPicPr>
          <p:nvPr/>
        </p:nvPicPr>
        <p:blipFill>
          <a:blip r:embed="rId3" cstate="print"/>
          <a:srcRect/>
          <a:stretch>
            <a:fillRect/>
          </a:stretch>
        </p:blipFill>
        <p:spPr bwMode="auto">
          <a:xfrm>
            <a:off x="1371600" y="1687513"/>
            <a:ext cx="6376988"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2"/>
          <p:cNvSpPr>
            <a:spLocks noGrp="1" noChangeArrowheads="1"/>
          </p:cNvSpPr>
          <p:nvPr>
            <p:ph type="title"/>
          </p:nvPr>
        </p:nvSpPr>
        <p:spPr>
          <a:xfrm>
            <a:off x="822325" y="365125"/>
            <a:ext cx="7521575" cy="1006475"/>
          </a:xfrm>
        </p:spPr>
        <p:txBody>
          <a:bodyPr/>
          <a:lstStyle/>
          <a:p>
            <a:r>
              <a:rPr lang="en-US" smtClean="0">
                <a:solidFill>
                  <a:srgbClr val="00040C"/>
                </a:solidFill>
                <a:latin typeface="Arial" charset="0"/>
                <a:cs typeface="Arial" charset="0"/>
              </a:rPr>
              <a:t>Ethics Guide: The Ethics of Supply Chain Information Sharing</a:t>
            </a:r>
          </a:p>
        </p:txBody>
      </p:sp>
      <p:sp>
        <p:nvSpPr>
          <p:cNvPr id="118790"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7651" name="Content Placeholder 1"/>
          <p:cNvSpPr>
            <a:spLocks noGrp="1"/>
          </p:cNvSpPr>
          <p:nvPr>
            <p:ph idx="1"/>
          </p:nvPr>
        </p:nvSpPr>
        <p:spPr>
          <a:xfrm>
            <a:off x="822325" y="1425575"/>
            <a:ext cx="7635875" cy="4060825"/>
          </a:xfrm>
        </p:spPr>
        <p:txBody>
          <a:bodyPr/>
          <a:lstStyle/>
          <a:p>
            <a:pPr defTabSz="1244600">
              <a:lnSpc>
                <a:spcPct val="90000"/>
              </a:lnSpc>
              <a:spcAft>
                <a:spcPct val="35000"/>
              </a:spcAft>
              <a:buFont typeface="Arial" charset="0"/>
              <a:buChar char="•"/>
            </a:pPr>
            <a:r>
              <a:rPr lang="en-US" dirty="0" smtClean="0">
                <a:latin typeface="Arial" charset="0"/>
                <a:cs typeface="Arial" charset="0"/>
              </a:rPr>
              <a:t>Distributor has developed information system that reads data up and down supply chain</a:t>
            </a:r>
          </a:p>
          <a:p>
            <a:pPr marL="400050" lvl="1" indent="-400050" defTabSz="1244600">
              <a:spcBef>
                <a:spcPts val="800"/>
              </a:spcBef>
              <a:buClrTx/>
              <a:buFont typeface="Arial" charset="0"/>
              <a:buNone/>
            </a:pPr>
            <a:r>
              <a:rPr lang="en-US" sz="2200" dirty="0" smtClean="0">
                <a:latin typeface="Arial" charset="0"/>
                <a:cs typeface="Arial" charset="0"/>
              </a:rPr>
              <a:t>A.  Store inventories of all retailers are low. You know retailers will be sending rush orders. You have overstocked on supply. You query manufacturer’s database and find finished goods are low. You increase your price claiming extra transportation costs, but really it was to increase your profit instead.</a:t>
            </a:r>
          </a:p>
          <a:p>
            <a:pPr defTabSz="1244600">
              <a:buFont typeface="Arial" charset="0"/>
              <a:buChar char="•"/>
            </a:pPr>
            <a:r>
              <a:rPr lang="en-US" b="1" dirty="0" smtClean="0">
                <a:latin typeface="Arial" charset="0"/>
                <a:cs typeface="Arial" charset="0"/>
              </a:rPr>
              <a:t>Legal? Ethical? Smart? What’s the risk to you and your business?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AutoShape 2"/>
          <p:cNvSpPr>
            <a:spLocks noGrp="1" noChangeArrowheads="1"/>
          </p:cNvSpPr>
          <p:nvPr>
            <p:ph type="title"/>
          </p:nvPr>
        </p:nvSpPr>
        <p:spPr/>
        <p:txBody>
          <a:bodyPr/>
          <a:lstStyle/>
          <a:p>
            <a:r>
              <a:rPr lang="en-US" smtClean="0">
                <a:solidFill>
                  <a:srgbClr val="00040C"/>
                </a:solidFill>
                <a:latin typeface="Arial" charset="0"/>
                <a:cs typeface="Arial" charset="0"/>
              </a:rPr>
              <a:t>Ethics Guide: The Ethics of Supply Chain Information Sharing (cont’d)</a:t>
            </a:r>
          </a:p>
        </p:txBody>
      </p:sp>
      <p:sp>
        <p:nvSpPr>
          <p:cNvPr id="119813"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 name="Content Placeholder 1"/>
          <p:cNvSpPr>
            <a:spLocks noGrp="1"/>
          </p:cNvSpPr>
          <p:nvPr>
            <p:ph idx="4294967295"/>
          </p:nvPr>
        </p:nvSpPr>
        <p:spPr>
          <a:xfrm>
            <a:off x="838200" y="1806575"/>
            <a:ext cx="7521575" cy="3298825"/>
          </a:xfrm>
        </p:spPr>
        <p:txBody>
          <a:bodyPr/>
          <a:lstStyle/>
          <a:p>
            <a:pPr marL="457200" lvl="1" indent="-457200" defTabSz="977900">
              <a:lnSpc>
                <a:spcPct val="90000"/>
              </a:lnSpc>
              <a:spcAft>
                <a:spcPct val="20000"/>
              </a:spcAft>
              <a:buFont typeface="+mj-lt"/>
              <a:buAutoNum type="alphaUcPeriod" startAt="2"/>
              <a:defRPr/>
            </a:pPr>
            <a:r>
              <a:rPr lang="en-US" sz="2400" dirty="0"/>
              <a:t>Competitor has large supply as well, and does not increase price, so you sell no product.  You want to track competitor’s inventories, which can be estimated by watching on manufacturer side and comparing to decrease sales on retail side. You know what was made, sold, and left in your competitor’s inventory.</a:t>
            </a:r>
          </a:p>
          <a:p>
            <a:pPr lvl="1" defTabSz="977900">
              <a:lnSpc>
                <a:spcPct val="90000"/>
              </a:lnSpc>
              <a:spcAft>
                <a:spcPct val="20000"/>
              </a:spcAft>
              <a:buFont typeface="Arial" pitchFamily="34" charset="0"/>
              <a:buChar char="•"/>
              <a:defRPr/>
            </a:pPr>
            <a:r>
              <a:rPr lang="en-US" b="1" dirty="0"/>
              <a:t>Legal? Ethical? Smart? What’s the risk to you and your business</a:t>
            </a:r>
            <a:r>
              <a:rPr lang="en-US" b="1" dirty="0" smtClean="0"/>
              <a:t>?</a:t>
            </a:r>
            <a:endParaRPr lang="en-US"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AutoShape 2"/>
          <p:cNvSpPr>
            <a:spLocks noGrp="1" noChangeArrowheads="1"/>
          </p:cNvSpPr>
          <p:nvPr>
            <p:ph type="title"/>
          </p:nvPr>
        </p:nvSpPr>
        <p:spPr/>
        <p:txBody>
          <a:bodyPr/>
          <a:lstStyle/>
          <a:p>
            <a:r>
              <a:rPr lang="en-US" smtClean="0">
                <a:solidFill>
                  <a:srgbClr val="00040C"/>
                </a:solidFill>
                <a:latin typeface="Arial" charset="0"/>
                <a:cs typeface="Arial" charset="0"/>
              </a:rPr>
              <a:t>Ethics Guide: The Ethics of Supply Chain Information Sharing (cont’d)</a:t>
            </a:r>
          </a:p>
        </p:txBody>
      </p:sp>
      <p:sp>
        <p:nvSpPr>
          <p:cNvPr id="120836"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 name="Content Placeholder 1"/>
          <p:cNvSpPr>
            <a:spLocks noGrp="1"/>
          </p:cNvSpPr>
          <p:nvPr>
            <p:ph idx="4294967295"/>
          </p:nvPr>
        </p:nvSpPr>
        <p:spPr>
          <a:xfrm>
            <a:off x="838200" y="1676400"/>
            <a:ext cx="7521575" cy="3048000"/>
          </a:xfrm>
        </p:spPr>
        <p:txBody>
          <a:bodyPr/>
          <a:lstStyle/>
          <a:p>
            <a:pPr marL="457200" lvl="1" indent="-457200">
              <a:lnSpc>
                <a:spcPct val="90000"/>
              </a:lnSpc>
              <a:spcBef>
                <a:spcPts val="1800"/>
              </a:spcBef>
              <a:buFont typeface="Arial" pitchFamily="34" charset="0"/>
              <a:buNone/>
              <a:defRPr/>
            </a:pPr>
            <a:r>
              <a:rPr lang="en-US" sz="2400" dirty="0" smtClean="0"/>
              <a:t>C.  Your </a:t>
            </a:r>
            <a:r>
              <a:rPr lang="en-US" sz="2400" dirty="0"/>
              <a:t>agreement with customers permits you to query their inventory levels, but only for orders they have with you. You are not to query orders they have with your competitors. But, system has a flaw and allows you to query all orders.</a:t>
            </a:r>
          </a:p>
          <a:p>
            <a:pPr lvl="1">
              <a:lnSpc>
                <a:spcPct val="90000"/>
              </a:lnSpc>
              <a:spcBef>
                <a:spcPts val="1800"/>
              </a:spcBef>
              <a:buFont typeface="Arial" pitchFamily="34" charset="0"/>
              <a:buChar char="•"/>
              <a:defRPr/>
            </a:pPr>
            <a:r>
              <a:rPr lang="en-US" b="1" dirty="0"/>
              <a:t>Legal? Ethical? Smart? What’s the risk to </a:t>
            </a:r>
            <a:r>
              <a:rPr lang="en-US" b="1" dirty="0" smtClean="0"/>
              <a:t>you and </a:t>
            </a:r>
            <a:r>
              <a:rPr lang="en-US" b="1" dirty="0"/>
              <a:t>your business</a:t>
            </a:r>
            <a:r>
              <a:rPr lang="en-US" b="1" dirty="0" smtClean="0"/>
              <a:t>?</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AutoShape 2"/>
          <p:cNvSpPr>
            <a:spLocks noGrp="1" noChangeArrowheads="1"/>
          </p:cNvSpPr>
          <p:nvPr>
            <p:ph type="title"/>
          </p:nvPr>
        </p:nvSpPr>
        <p:spPr/>
        <p:txBody>
          <a:bodyPr/>
          <a:lstStyle/>
          <a:p>
            <a:r>
              <a:rPr lang="en-US" smtClean="0">
                <a:solidFill>
                  <a:srgbClr val="00040C"/>
                </a:solidFill>
                <a:latin typeface="Arial" charset="0"/>
                <a:cs typeface="Arial" charset="0"/>
              </a:rPr>
              <a:t>Ethics Guide : The Ethics of Supply Chain Information Sharing (cont’d)</a:t>
            </a:r>
          </a:p>
        </p:txBody>
      </p:sp>
      <p:sp>
        <p:nvSpPr>
          <p:cNvPr id="121861"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33795" name="Content Placeholder 1"/>
          <p:cNvSpPr>
            <a:spLocks noGrp="1"/>
          </p:cNvSpPr>
          <p:nvPr>
            <p:ph idx="4294967295"/>
          </p:nvPr>
        </p:nvSpPr>
        <p:spPr>
          <a:xfrm>
            <a:off x="762000" y="1501775"/>
            <a:ext cx="7521575" cy="3679825"/>
          </a:xfrm>
        </p:spPr>
        <p:txBody>
          <a:bodyPr/>
          <a:lstStyle/>
          <a:p>
            <a:pPr marL="457200" lvl="1" indent="-457200">
              <a:lnSpc>
                <a:spcPct val="90000"/>
              </a:lnSpc>
              <a:spcBef>
                <a:spcPts val="1800"/>
              </a:spcBef>
              <a:buClrTx/>
              <a:buFont typeface="Arial" charset="0"/>
              <a:buNone/>
            </a:pPr>
            <a:r>
              <a:rPr lang="en-US" sz="2400" smtClean="0">
                <a:latin typeface="Arial" charset="0"/>
                <a:cs typeface="Arial" charset="0"/>
              </a:rPr>
              <a:t>D.  Assume same agreement as situation C. One of your developers writes a program allowing you to exploit a hole in retailer’s security system. This gives you access to all of retailer’s sales, inventory, and order data.</a:t>
            </a:r>
          </a:p>
          <a:p>
            <a:pPr marL="223838" indent="-223838">
              <a:lnSpc>
                <a:spcPct val="90000"/>
              </a:lnSpc>
              <a:spcBef>
                <a:spcPts val="1800"/>
              </a:spcBef>
            </a:pPr>
            <a:r>
              <a:rPr lang="en-US" sz="2600" b="1" smtClean="0">
                <a:latin typeface="Arial" charset="0"/>
                <a:cs typeface="Arial" charset="0"/>
              </a:rPr>
              <a:t>Legal? Ethical? Smart? What’s the risk to you and your business?</a:t>
            </a:r>
          </a:p>
          <a:p>
            <a:pPr marL="223838" indent="-223838">
              <a:lnSpc>
                <a:spcPct val="90000"/>
              </a:lnSpc>
              <a:spcBef>
                <a:spcPts val="1800"/>
              </a:spcBef>
            </a:pPr>
            <a:r>
              <a:rPr lang="en-US" sz="2600" b="1" smtClean="0">
                <a:latin typeface="Arial" charset="0"/>
                <a:cs typeface="Arial" charset="0"/>
              </a:rPr>
              <a:t>How do you protect your systems and data in a supply chain?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822325" y="365125"/>
            <a:ext cx="7521575" cy="1006475"/>
          </a:xfrm>
        </p:spPr>
        <p:txBody>
          <a:bodyPr/>
          <a:lstStyle/>
          <a:p>
            <a:r>
              <a:rPr lang="en-US" smtClean="0">
                <a:latin typeface="Arial" charset="0"/>
                <a:cs typeface="Arial" charset="0"/>
              </a:rPr>
              <a:t>Active Review</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
        <p:nvSpPr>
          <p:cNvPr id="35843" name="Content Placeholder 2"/>
          <p:cNvSpPr>
            <a:spLocks noGrp="1"/>
          </p:cNvSpPr>
          <p:nvPr>
            <p:ph idx="1"/>
          </p:nvPr>
        </p:nvSpPr>
        <p:spPr>
          <a:xfrm>
            <a:off x="822325" y="1501775"/>
            <a:ext cx="7521575" cy="3527425"/>
          </a:xfrm>
        </p:spPr>
        <p:txBody>
          <a:bodyPr/>
          <a:lstStyle/>
          <a:p>
            <a:pPr marL="566738" indent="-566738">
              <a:buFont typeface="Arial" charset="0"/>
              <a:buNone/>
            </a:pPr>
            <a:r>
              <a:rPr lang="en-US" sz="2400" smtClean="0">
                <a:latin typeface="Arial" charset="0"/>
                <a:cs typeface="Arial" charset="0"/>
              </a:rPr>
              <a:t>Q1: What are typical interorganizational processes?</a:t>
            </a:r>
          </a:p>
          <a:p>
            <a:pPr marL="566738" indent="-566738">
              <a:buFont typeface="Arial" charset="0"/>
              <a:buNone/>
            </a:pPr>
            <a:r>
              <a:rPr lang="en-US" sz="2400" smtClean="0">
                <a:latin typeface="Arial" charset="0"/>
                <a:cs typeface="Arial" charset="0"/>
              </a:rPr>
              <a:t>Q2: What is a supply chain?</a:t>
            </a:r>
          </a:p>
          <a:p>
            <a:pPr marL="566738" indent="-566738">
              <a:buFont typeface="Arial" charset="0"/>
              <a:buNone/>
            </a:pPr>
            <a:r>
              <a:rPr lang="en-US" sz="2400" smtClean="0">
                <a:latin typeface="Arial" charset="0"/>
                <a:cs typeface="Arial" charset="0"/>
              </a:rPr>
              <a:t>Q3: What factors affect supply chain performance?</a:t>
            </a:r>
          </a:p>
          <a:p>
            <a:pPr marL="566738" indent="-566738">
              <a:buFont typeface="Arial" charset="0"/>
              <a:buNone/>
            </a:pPr>
            <a:r>
              <a:rPr lang="en-US" sz="2400" smtClean="0">
                <a:latin typeface="Arial" charset="0"/>
                <a:cs typeface="Arial" charset="0"/>
              </a:rPr>
              <a:t>Q4: How does supply chain profitability differ from organizational profitability?</a:t>
            </a:r>
          </a:p>
          <a:p>
            <a:pPr marL="566738" indent="-566738">
              <a:buFont typeface="Arial" charset="0"/>
              <a:buNone/>
            </a:pPr>
            <a:r>
              <a:rPr lang="en-US" sz="2400" smtClean="0">
                <a:latin typeface="Arial" charset="0"/>
                <a:cs typeface="Arial" charset="0"/>
              </a:rPr>
              <a:t>Q5: What is the bullwhip effect?</a:t>
            </a:r>
          </a:p>
          <a:p>
            <a:pPr marL="566738" indent="-566738">
              <a:buFont typeface="Arial" charset="0"/>
              <a:buNone/>
            </a:pPr>
            <a:r>
              <a:rPr lang="en-US" sz="2400" smtClean="0">
                <a:latin typeface="Arial" charset="0"/>
                <a:cs typeface="Arial" charset="0"/>
              </a:rPr>
              <a:t>Q6: How do information systems affect supply chain performance?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disclaimer"/>
          <p:cNvPicPr>
            <a:picLocks noChangeAspect="1" noChangeArrowheads="1"/>
          </p:cNvPicPr>
          <p:nvPr/>
        </p:nvPicPr>
        <p:blipFill>
          <a:blip r:embed="rId2" cstate="print"/>
          <a:srcRect/>
          <a:stretch>
            <a:fillRect/>
          </a:stretch>
        </p:blipFill>
        <p:spPr bwMode="auto">
          <a:xfrm>
            <a:off x="762000" y="1447800"/>
            <a:ext cx="7467600" cy="22653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822325" y="365125"/>
            <a:ext cx="7521575" cy="1006475"/>
          </a:xfrm>
        </p:spPr>
        <p:txBody>
          <a:bodyPr/>
          <a:lstStyle/>
          <a:p>
            <a:r>
              <a:rPr lang="en-US" smtClean="0">
                <a:latin typeface="Arial" charset="0"/>
                <a:cs typeface="Arial" charset="0"/>
              </a:rPr>
              <a:t>Study Questions</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
        <p:nvSpPr>
          <p:cNvPr id="8195" name="Content Placeholder 2"/>
          <p:cNvSpPr>
            <a:spLocks noGrp="1"/>
          </p:cNvSpPr>
          <p:nvPr>
            <p:ph idx="1"/>
          </p:nvPr>
        </p:nvSpPr>
        <p:spPr>
          <a:xfrm>
            <a:off x="822325" y="1425575"/>
            <a:ext cx="7521575" cy="3527425"/>
          </a:xfrm>
        </p:spPr>
        <p:txBody>
          <a:bodyPr/>
          <a:lstStyle/>
          <a:p>
            <a:pPr marL="566738" indent="-566738">
              <a:buFont typeface="Arial" charset="0"/>
              <a:buNone/>
            </a:pPr>
            <a:r>
              <a:rPr lang="en-US" sz="2400" smtClean="0">
                <a:latin typeface="Arial" charset="0"/>
                <a:cs typeface="Arial" charset="0"/>
              </a:rPr>
              <a:t>Q1: What are typical interorganizational processes?</a:t>
            </a:r>
          </a:p>
          <a:p>
            <a:pPr marL="566738" indent="-566738">
              <a:buFont typeface="Arial" charset="0"/>
              <a:buNone/>
            </a:pPr>
            <a:r>
              <a:rPr lang="en-US" sz="2400" smtClean="0">
                <a:latin typeface="Arial" charset="0"/>
                <a:cs typeface="Arial" charset="0"/>
              </a:rPr>
              <a:t>Q2: What is a supply chain?</a:t>
            </a:r>
          </a:p>
          <a:p>
            <a:pPr marL="566738" indent="-566738">
              <a:buFont typeface="Arial" charset="0"/>
              <a:buNone/>
            </a:pPr>
            <a:r>
              <a:rPr lang="en-US" sz="2400" smtClean="0">
                <a:latin typeface="Arial" charset="0"/>
                <a:cs typeface="Arial" charset="0"/>
              </a:rPr>
              <a:t>Q3: What factors affect supply chain performance?</a:t>
            </a:r>
          </a:p>
          <a:p>
            <a:pPr marL="566738" indent="-566738">
              <a:buFont typeface="Arial" charset="0"/>
              <a:buNone/>
            </a:pPr>
            <a:r>
              <a:rPr lang="en-US" sz="2400" smtClean="0">
                <a:latin typeface="Arial" charset="0"/>
                <a:cs typeface="Arial" charset="0"/>
              </a:rPr>
              <a:t>Q4: How does supply chain profitability differ from organizational profitability?</a:t>
            </a:r>
          </a:p>
          <a:p>
            <a:pPr marL="566738" indent="-566738">
              <a:buFont typeface="Arial" charset="0"/>
              <a:buNone/>
            </a:pPr>
            <a:r>
              <a:rPr lang="en-US" sz="2400" smtClean="0">
                <a:latin typeface="Arial" charset="0"/>
                <a:cs typeface="Arial" charset="0"/>
              </a:rPr>
              <a:t>Q5: What is the bullwhip effect?</a:t>
            </a:r>
          </a:p>
          <a:p>
            <a:pPr marL="566738" indent="-566738">
              <a:buFont typeface="Arial" charset="0"/>
              <a:buNone/>
            </a:pPr>
            <a:r>
              <a:rPr lang="en-US" sz="2400" smtClean="0">
                <a:latin typeface="Arial" charset="0"/>
                <a:cs typeface="Arial" charset="0"/>
              </a:rPr>
              <a:t>Q6: How do information systems affect supply chain performance?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2"/>
          <p:cNvSpPr>
            <a:spLocks noGrp="1"/>
          </p:cNvSpPr>
          <p:nvPr>
            <p:ph type="title"/>
          </p:nvPr>
        </p:nvSpPr>
        <p:spPr>
          <a:xfrm>
            <a:off x="822325" y="365125"/>
            <a:ext cx="7521575" cy="1006475"/>
          </a:xfrm>
        </p:spPr>
        <p:txBody>
          <a:bodyPr/>
          <a:lstStyle/>
          <a:p>
            <a:pPr marL="795338" indent="-795338"/>
            <a:r>
              <a:rPr lang="en-US" smtClean="0">
                <a:solidFill>
                  <a:srgbClr val="00040C"/>
                </a:solidFill>
                <a:latin typeface="Arial" charset="0"/>
                <a:cs typeface="Arial" charset="0"/>
              </a:rPr>
              <a:t>Q1: What Are Typical Interorganizational Processes?</a:t>
            </a:r>
          </a:p>
        </p:txBody>
      </p:sp>
      <p:sp>
        <p:nvSpPr>
          <p:cNvPr id="109574"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10243" name="Content Placeholder 1"/>
          <p:cNvSpPr>
            <a:spLocks noGrp="1"/>
          </p:cNvSpPr>
          <p:nvPr>
            <p:ph idx="1"/>
          </p:nvPr>
        </p:nvSpPr>
        <p:spPr/>
        <p:txBody>
          <a:bodyPr/>
          <a:lstStyle/>
          <a:p>
            <a:pPr marL="228600" lvl="1" indent="-228600" defTabSz="1155700">
              <a:lnSpc>
                <a:spcPct val="90000"/>
              </a:lnSpc>
              <a:spcAft>
                <a:spcPct val="15000"/>
              </a:spcAft>
              <a:buFontTx/>
              <a:buChar char="•"/>
            </a:pPr>
            <a:r>
              <a:rPr lang="en-US" sz="2400" dirty="0" smtClean="0">
                <a:latin typeface="Arial" charset="0"/>
                <a:cs typeface="Arial" charset="0"/>
              </a:rPr>
              <a:t>Processes occur in two or more independent organizations</a:t>
            </a:r>
          </a:p>
          <a:p>
            <a:pPr marL="228600" lvl="1" indent="-228600" defTabSz="1155700">
              <a:lnSpc>
                <a:spcPct val="90000"/>
              </a:lnSpc>
              <a:spcAft>
                <a:spcPct val="15000"/>
              </a:spcAft>
              <a:buFontTx/>
              <a:buChar char="•"/>
            </a:pPr>
            <a:r>
              <a:rPr lang="en-US" sz="2400" dirty="0" smtClean="0">
                <a:latin typeface="Arial" charset="0"/>
                <a:cs typeface="Arial" charset="0"/>
              </a:rPr>
              <a:t>Cooperation by negotiation and contract; conflict resolution by negotiation, arbitration, litigation</a:t>
            </a:r>
          </a:p>
          <a:p>
            <a:pPr defTabSz="1155700">
              <a:buFont typeface="Arial" charset="0"/>
              <a:buChar char="•"/>
            </a:pPr>
            <a:endParaRPr lang="en-US" sz="3200" dirty="0" smtClean="0">
              <a:latin typeface="Arial" charset="0"/>
              <a:cs typeface="Arial" charset="0"/>
            </a:endParaRPr>
          </a:p>
        </p:txBody>
      </p:sp>
      <p:graphicFrame>
        <p:nvGraphicFramePr>
          <p:cNvPr id="6" name="Table 5"/>
          <p:cNvGraphicFramePr>
            <a:graphicFrameLocks noGrp="1"/>
          </p:cNvGraphicFramePr>
          <p:nvPr/>
        </p:nvGraphicFramePr>
        <p:xfrm>
          <a:off x="762000" y="2971800"/>
          <a:ext cx="7467600" cy="2514691"/>
        </p:xfrm>
        <a:graphic>
          <a:graphicData uri="http://schemas.openxmlformats.org/drawingml/2006/table">
            <a:tbl>
              <a:tblPr firstRow="1" bandRow="1">
                <a:tableStyleId>{5C22544A-7EE6-4342-B048-85BDC9FD1C3A}</a:tableStyleId>
              </a:tblPr>
              <a:tblGrid>
                <a:gridCol w="2049930"/>
                <a:gridCol w="2928470"/>
                <a:gridCol w="2489200"/>
              </a:tblGrid>
              <a:tr h="457037">
                <a:tc>
                  <a:txBody>
                    <a:bodyPr/>
                    <a:lstStyle/>
                    <a:p>
                      <a:r>
                        <a:rPr lang="en-US" sz="2400" b="0" dirty="0" smtClean="0">
                          <a:solidFill>
                            <a:schemeClr val="tx1"/>
                          </a:solidFill>
                          <a:latin typeface="Arial" pitchFamily="34" charset="0"/>
                          <a:cs typeface="Arial" pitchFamily="34" charset="0"/>
                        </a:rPr>
                        <a:t>Simple</a:t>
                      </a:r>
                      <a:endParaRPr lang="en-US" sz="2400" b="0" dirty="0">
                        <a:solidFill>
                          <a:schemeClr val="tx1"/>
                        </a:solidFill>
                        <a:latin typeface="Arial" pitchFamily="34" charset="0"/>
                        <a:cs typeface="Arial" pitchFamily="34" charset="0"/>
                      </a:endParaRPr>
                    </a:p>
                  </a:txBody>
                  <a:tcPr marT="45684" marB="45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400" b="0" dirty="0" smtClean="0">
                          <a:solidFill>
                            <a:schemeClr val="tx1"/>
                          </a:solidFill>
                          <a:latin typeface="Arial" pitchFamily="34" charset="0"/>
                          <a:cs typeface="Arial" pitchFamily="34" charset="0"/>
                        </a:rPr>
                        <a:t>Moderately complex</a:t>
                      </a:r>
                      <a:endParaRPr lang="en-US" sz="2400" b="0" dirty="0">
                        <a:solidFill>
                          <a:schemeClr val="tx1"/>
                        </a:solidFill>
                        <a:latin typeface="Arial" pitchFamily="34" charset="0"/>
                        <a:cs typeface="Arial" pitchFamily="34" charset="0"/>
                      </a:endParaRPr>
                    </a:p>
                  </a:txBody>
                  <a:tcPr marT="45684" marB="45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400" b="0" dirty="0" smtClean="0">
                          <a:solidFill>
                            <a:schemeClr val="tx1"/>
                          </a:solidFill>
                          <a:latin typeface="Arial" pitchFamily="34" charset="0"/>
                          <a:cs typeface="Arial" pitchFamily="34" charset="0"/>
                        </a:rPr>
                        <a:t>Highly complex</a:t>
                      </a:r>
                      <a:endParaRPr lang="en-US" sz="2400" b="0" dirty="0">
                        <a:solidFill>
                          <a:schemeClr val="tx1"/>
                        </a:solidFill>
                        <a:latin typeface="Arial" pitchFamily="34" charset="0"/>
                        <a:cs typeface="Arial" pitchFamily="34" charset="0"/>
                      </a:endParaRPr>
                    </a:p>
                  </a:txBody>
                  <a:tcPr marT="45684" marB="45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057563">
                <a:tc>
                  <a:txBody>
                    <a:bodyPr/>
                    <a:lstStyle/>
                    <a:p>
                      <a:r>
                        <a:rPr lang="en-US" sz="2000" dirty="0" smtClean="0">
                          <a:latin typeface="Arial" pitchFamily="34" charset="0"/>
                          <a:cs typeface="Arial" pitchFamily="34" charset="0"/>
                        </a:rPr>
                        <a:t>Small retailer credit card sales transaction process</a:t>
                      </a:r>
                      <a:endParaRPr lang="en-US" sz="2000" dirty="0">
                        <a:latin typeface="Arial" pitchFamily="34" charset="0"/>
                        <a:cs typeface="Arial" pitchFamily="34" charset="0"/>
                      </a:endParaRP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pitchFamily="34" charset="0"/>
                          <a:cs typeface="Arial" pitchFamily="34" charset="0"/>
                        </a:rPr>
                        <a:t>Standardized </a:t>
                      </a:r>
                      <a:r>
                        <a:rPr kumimoji="0" lang="en-US" sz="2000" kern="1200" dirty="0" smtClean="0">
                          <a:solidFill>
                            <a:schemeClr val="dk1"/>
                          </a:solidFill>
                          <a:latin typeface="Arial" pitchFamily="34" charset="0"/>
                          <a:ea typeface="+mn-ea"/>
                          <a:cs typeface="Arial" pitchFamily="34" charset="0"/>
                        </a:rPr>
                        <a:t>interorganizational</a:t>
                      </a:r>
                      <a:r>
                        <a:rPr lang="en-US" sz="2000" dirty="0" smtClean="0">
                          <a:latin typeface="Arial" pitchFamily="34" charset="0"/>
                          <a:cs typeface="Arial" pitchFamily="34" charset="0"/>
                        </a:rPr>
                        <a:t> processing of checks among banks using </a:t>
                      </a:r>
                      <a:r>
                        <a:rPr lang="en-US" sz="2000" b="1" dirty="0" smtClean="0">
                          <a:latin typeface="Arial" pitchFamily="34" charset="0"/>
                          <a:cs typeface="Arial" pitchFamily="34" charset="0"/>
                          <a:hlinkClick r:id="rId3"/>
                        </a:rPr>
                        <a:t>Automated Clearing House (ACH)</a:t>
                      </a:r>
                      <a:r>
                        <a:rPr lang="en-US" sz="2000" dirty="0" smtClean="0">
                          <a:latin typeface="Arial" pitchFamily="34" charset="0"/>
                          <a:cs typeface="Arial" pitchFamily="34" charset="0"/>
                        </a:rPr>
                        <a:t> system.</a:t>
                      </a: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smtClean="0">
                          <a:latin typeface="Arial" pitchFamily="34" charset="0"/>
                          <a:cs typeface="Arial" pitchFamily="34" charset="0"/>
                        </a:rPr>
                        <a:t>Customized interorganizational processes among large companies</a:t>
                      </a:r>
                      <a:endParaRPr lang="en-US" sz="2000" dirty="0">
                        <a:latin typeface="Arial" pitchFamily="34" charset="0"/>
                        <a:cs typeface="Arial" pitchFamily="34" charset="0"/>
                      </a:endParaRPr>
                    </a:p>
                  </a:txBody>
                  <a:tcPr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AutoShape 2"/>
          <p:cNvSpPr>
            <a:spLocks noGrp="1" noChangeArrowheads="1"/>
          </p:cNvSpPr>
          <p:nvPr>
            <p:ph type="title"/>
          </p:nvPr>
        </p:nvSpPr>
        <p:spPr>
          <a:xfrm>
            <a:off x="822325" y="365125"/>
            <a:ext cx="7521575" cy="1006475"/>
          </a:xfrm>
        </p:spPr>
        <p:txBody>
          <a:bodyPr/>
          <a:lstStyle/>
          <a:p>
            <a:pPr marL="862013" indent="-862013"/>
            <a:r>
              <a:rPr lang="en-US" smtClean="0">
                <a:solidFill>
                  <a:srgbClr val="00040C"/>
                </a:solidFill>
                <a:latin typeface="Arial" charset="0"/>
                <a:cs typeface="Arial" charset="0"/>
              </a:rPr>
              <a:t>Q2:  What Is a Supply Chain?</a:t>
            </a:r>
          </a:p>
        </p:txBody>
      </p:sp>
      <p:sp>
        <p:nvSpPr>
          <p:cNvPr id="110597"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52226" name="Rectangle 3"/>
          <p:cNvSpPr>
            <a:spLocks noGrp="1" noChangeArrowheads="1"/>
          </p:cNvSpPr>
          <p:nvPr>
            <p:ph idx="1"/>
          </p:nvPr>
        </p:nvSpPr>
        <p:spPr/>
        <p:txBody>
          <a:bodyPr/>
          <a:lstStyle/>
          <a:p>
            <a:pPr algn="ctr">
              <a:buFont typeface="Arial" pitchFamily="34" charset="0"/>
              <a:buNone/>
              <a:defRPr/>
            </a:pPr>
            <a:r>
              <a:rPr lang="en-US" dirty="0" smtClean="0">
                <a:solidFill>
                  <a:schemeClr val="accent3">
                    <a:lumMod val="10000"/>
                  </a:schemeClr>
                </a:solidFill>
                <a:cs typeface="Arial" charset="0"/>
              </a:rPr>
              <a:t>Supply Chain (Network) Relationships</a:t>
            </a:r>
          </a:p>
        </p:txBody>
      </p:sp>
      <p:sp>
        <p:nvSpPr>
          <p:cNvPr id="2" name="TextBox 1"/>
          <p:cNvSpPr txBox="1"/>
          <p:nvPr/>
        </p:nvSpPr>
        <p:spPr>
          <a:xfrm>
            <a:off x="3733800" y="5029200"/>
            <a:ext cx="4495800" cy="646113"/>
          </a:xfrm>
          <a:prstGeom prst="rect">
            <a:avLst/>
          </a:prstGeom>
          <a:solidFill>
            <a:schemeClr val="bg1"/>
          </a:solidFill>
          <a:ln>
            <a:solidFill>
              <a:schemeClr val="accent1"/>
            </a:solidFill>
          </a:ln>
        </p:spPr>
        <p:txBody>
          <a:bodyPr>
            <a:spAutoFit/>
          </a:bodyPr>
          <a:lstStyle/>
          <a:p>
            <a:pPr fontAlgn="auto">
              <a:spcBef>
                <a:spcPts val="0"/>
              </a:spcBef>
              <a:spcAft>
                <a:spcPts val="0"/>
              </a:spcAft>
              <a:defRPr/>
            </a:pPr>
            <a:r>
              <a:rPr lang="en-US" dirty="0">
                <a:latin typeface="+mj-lt"/>
                <a:cs typeface="+mn-cs"/>
              </a:rPr>
              <a:t>Because of disintermediation, not every supply chain has all of these organizations</a:t>
            </a:r>
          </a:p>
        </p:txBody>
      </p:sp>
      <p:pic>
        <p:nvPicPr>
          <p:cNvPr id="12293" name="Picture 2"/>
          <p:cNvPicPr>
            <a:picLocks noChangeAspect="1" noChangeArrowheads="1"/>
          </p:cNvPicPr>
          <p:nvPr/>
        </p:nvPicPr>
        <p:blipFill>
          <a:blip r:embed="rId3" cstate="print"/>
          <a:srcRect/>
          <a:stretch>
            <a:fillRect/>
          </a:stretch>
        </p:blipFill>
        <p:spPr bwMode="auto">
          <a:xfrm>
            <a:off x="908050" y="2038350"/>
            <a:ext cx="7169150" cy="299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
          <p:cNvSpPr>
            <a:spLocks noGrp="1"/>
          </p:cNvSpPr>
          <p:nvPr>
            <p:ph type="title"/>
          </p:nvPr>
        </p:nvSpPr>
        <p:spPr/>
        <p:txBody>
          <a:bodyPr/>
          <a:lstStyle/>
          <a:p>
            <a:r>
              <a:rPr lang="en-US" smtClean="0">
                <a:solidFill>
                  <a:srgbClr val="00040C"/>
                </a:solidFill>
                <a:latin typeface="Arial" charset="0"/>
                <a:cs typeface="Arial" charset="0"/>
              </a:rPr>
              <a:t>Supply Chain Example: REI</a:t>
            </a:r>
          </a:p>
        </p:txBody>
      </p:sp>
      <p:sp>
        <p:nvSpPr>
          <p:cNvPr id="111620"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8" name="Left Arrow 7"/>
          <p:cNvSpPr/>
          <p:nvPr/>
        </p:nvSpPr>
        <p:spPr>
          <a:xfrm>
            <a:off x="1447800" y="5029200"/>
            <a:ext cx="4648200" cy="762000"/>
          </a:xfrm>
          <a:prstGeom prst="lef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340" name="TextBox 1"/>
          <p:cNvSpPr txBox="1">
            <a:spLocks noChangeArrowheads="1"/>
          </p:cNvSpPr>
          <p:nvPr/>
        </p:nvSpPr>
        <p:spPr bwMode="auto">
          <a:xfrm>
            <a:off x="6096000" y="5181600"/>
            <a:ext cx="1828800" cy="461963"/>
          </a:xfrm>
          <a:prstGeom prst="rect">
            <a:avLst/>
          </a:prstGeom>
          <a:noFill/>
          <a:ln w="9525">
            <a:noFill/>
            <a:miter lim="800000"/>
            <a:headEnd/>
            <a:tailEnd/>
          </a:ln>
        </p:spPr>
        <p:txBody>
          <a:bodyPr>
            <a:spAutoFit/>
          </a:bodyPr>
          <a:lstStyle/>
          <a:p>
            <a:r>
              <a:rPr lang="en-US" sz="2400" b="1"/>
              <a:t>Customer</a:t>
            </a:r>
          </a:p>
        </p:txBody>
      </p:sp>
      <p:sp>
        <p:nvSpPr>
          <p:cNvPr id="14341" name="TextBox 3"/>
          <p:cNvSpPr txBox="1">
            <a:spLocks noChangeArrowheads="1"/>
          </p:cNvSpPr>
          <p:nvPr/>
        </p:nvSpPr>
        <p:spPr bwMode="auto">
          <a:xfrm>
            <a:off x="5638800" y="5181600"/>
            <a:ext cx="385763" cy="523875"/>
          </a:xfrm>
          <a:prstGeom prst="rect">
            <a:avLst/>
          </a:prstGeom>
          <a:noFill/>
          <a:ln w="9525">
            <a:noFill/>
            <a:miter lim="800000"/>
            <a:headEnd/>
            <a:tailEnd/>
          </a:ln>
        </p:spPr>
        <p:txBody>
          <a:bodyPr wrap="none">
            <a:spAutoFit/>
          </a:bodyPr>
          <a:lstStyle/>
          <a:p>
            <a:r>
              <a:rPr lang="en-US" sz="2800"/>
              <a:t>$</a:t>
            </a:r>
          </a:p>
        </p:txBody>
      </p:sp>
      <p:sp>
        <p:nvSpPr>
          <p:cNvPr id="14342" name="TextBox 16"/>
          <p:cNvSpPr txBox="1">
            <a:spLocks noChangeArrowheads="1"/>
          </p:cNvSpPr>
          <p:nvPr/>
        </p:nvSpPr>
        <p:spPr bwMode="auto">
          <a:xfrm>
            <a:off x="1671638" y="5181600"/>
            <a:ext cx="385762" cy="523875"/>
          </a:xfrm>
          <a:prstGeom prst="rect">
            <a:avLst/>
          </a:prstGeom>
          <a:noFill/>
          <a:ln w="9525">
            <a:noFill/>
            <a:miter lim="800000"/>
            <a:headEnd/>
            <a:tailEnd/>
          </a:ln>
        </p:spPr>
        <p:txBody>
          <a:bodyPr wrap="none">
            <a:spAutoFit/>
          </a:bodyPr>
          <a:lstStyle/>
          <a:p>
            <a:r>
              <a:rPr lang="en-US" sz="2800"/>
              <a:t>$</a:t>
            </a:r>
          </a:p>
        </p:txBody>
      </p:sp>
      <p:pic>
        <p:nvPicPr>
          <p:cNvPr id="14343" name="Picture 2"/>
          <p:cNvPicPr>
            <a:picLocks noChangeAspect="1" noChangeArrowheads="1"/>
          </p:cNvPicPr>
          <p:nvPr/>
        </p:nvPicPr>
        <p:blipFill>
          <a:blip r:embed="rId2" cstate="print"/>
          <a:srcRect/>
          <a:stretch>
            <a:fillRect/>
          </a:stretch>
        </p:blipFill>
        <p:spPr bwMode="auto">
          <a:xfrm>
            <a:off x="1204913" y="1509713"/>
            <a:ext cx="6734175" cy="351948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marL="742950" indent="-742950"/>
            <a:r>
              <a:rPr lang="en-US" smtClean="0">
                <a:latin typeface="Arial" charset="0"/>
                <a:cs typeface="Arial" charset="0"/>
              </a:rPr>
              <a:t>Q3: What Factors Affect Supply Chain Performance?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15363" name="Picture 2"/>
          <p:cNvPicPr>
            <a:picLocks noChangeAspect="1" noChangeArrowheads="1"/>
          </p:cNvPicPr>
          <p:nvPr/>
        </p:nvPicPr>
        <p:blipFill>
          <a:blip r:embed="rId3" cstate="print"/>
          <a:srcRect/>
          <a:stretch>
            <a:fillRect/>
          </a:stretch>
        </p:blipFill>
        <p:spPr bwMode="auto">
          <a:xfrm>
            <a:off x="1828800" y="1619250"/>
            <a:ext cx="6858000" cy="3733800"/>
          </a:xfrm>
          <a:prstGeom prst="rect">
            <a:avLst/>
          </a:prstGeom>
          <a:noFill/>
          <a:ln w="9525">
            <a:noFill/>
            <a:miter lim="800000"/>
            <a:headEnd/>
            <a:tailEnd/>
          </a:ln>
        </p:spPr>
      </p:pic>
      <p:sp>
        <p:nvSpPr>
          <p:cNvPr id="15364" name="TextBox 4"/>
          <p:cNvSpPr txBox="1">
            <a:spLocks noChangeArrowheads="1"/>
          </p:cNvSpPr>
          <p:nvPr/>
        </p:nvSpPr>
        <p:spPr bwMode="auto">
          <a:xfrm>
            <a:off x="762000" y="1600200"/>
            <a:ext cx="1447800" cy="523875"/>
          </a:xfrm>
          <a:prstGeom prst="rect">
            <a:avLst/>
          </a:prstGeom>
          <a:noFill/>
          <a:ln w="9525">
            <a:noFill/>
            <a:miter lim="800000"/>
            <a:headEnd/>
            <a:tailEnd/>
          </a:ln>
        </p:spPr>
        <p:txBody>
          <a:bodyPr>
            <a:spAutoFit/>
          </a:bodyPr>
          <a:lstStyle/>
          <a:p>
            <a:r>
              <a:rPr lang="en-US" sz="2800"/>
              <a:t>Drivers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822325" y="365125"/>
            <a:ext cx="7521575" cy="1006475"/>
          </a:xfrm>
        </p:spPr>
        <p:txBody>
          <a:bodyPr/>
          <a:lstStyle/>
          <a:p>
            <a:pPr marL="742950" indent="-742950"/>
            <a:r>
              <a:rPr lang="en-US" sz="3000" smtClean="0">
                <a:latin typeface="Arial" charset="0"/>
                <a:cs typeface="Arial" charset="0"/>
              </a:rPr>
              <a:t>Q4: How Does Supply Chain Profitability Differ from Organizational Profitability?</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6" name="Content Placeholder 5"/>
          <p:cNvSpPr>
            <a:spLocks noGrp="1"/>
          </p:cNvSpPr>
          <p:nvPr>
            <p:ph idx="1"/>
          </p:nvPr>
        </p:nvSpPr>
        <p:spPr>
          <a:xfrm>
            <a:off x="822325" y="1425575"/>
            <a:ext cx="7521575" cy="3908425"/>
          </a:xfrm>
        </p:spPr>
        <p:txBody>
          <a:bodyPr>
            <a:normAutofit lnSpcReduction="10000"/>
          </a:bodyPr>
          <a:lstStyle/>
          <a:p>
            <a:pPr marL="971550" lvl="1" indent="-971550">
              <a:spcBef>
                <a:spcPts val="800"/>
              </a:spcBef>
              <a:buClrTx/>
              <a:buFont typeface="Arial" charset="0"/>
              <a:buNone/>
            </a:pPr>
            <a:r>
              <a:rPr lang="en-US" sz="2400" b="1" dirty="0" smtClean="0">
                <a:latin typeface="Arial" charset="0"/>
                <a:cs typeface="Arial" charset="0"/>
              </a:rPr>
              <a:t>Profit:</a:t>
            </a:r>
            <a:r>
              <a:rPr lang="en-US" sz="2400" dirty="0" smtClean="0">
                <a:latin typeface="Arial" charset="0"/>
                <a:cs typeface="Arial" charset="0"/>
              </a:rPr>
              <a:t> Total revenue generated minus total costs incurred</a:t>
            </a:r>
          </a:p>
          <a:p>
            <a:pPr>
              <a:buFont typeface="Arial" charset="0"/>
              <a:buChar char="•"/>
            </a:pPr>
            <a:r>
              <a:rPr lang="en-US" dirty="0" smtClean="0">
                <a:latin typeface="Arial" charset="0"/>
                <a:cs typeface="Arial" charset="0"/>
              </a:rPr>
              <a:t>Maximum profit from chain</a:t>
            </a:r>
          </a:p>
          <a:p>
            <a:pPr lvl="2">
              <a:lnSpc>
                <a:spcPct val="90000"/>
              </a:lnSpc>
              <a:spcAft>
                <a:spcPct val="15000"/>
              </a:spcAft>
            </a:pPr>
            <a:r>
              <a:rPr lang="en-US" sz="2400" dirty="0" smtClean="0">
                <a:latin typeface="Arial" charset="0"/>
                <a:cs typeface="Arial" charset="0"/>
              </a:rPr>
              <a:t>Not achieved if each organization maximizes own profits in isolation</a:t>
            </a:r>
          </a:p>
          <a:p>
            <a:pPr lvl="2">
              <a:lnSpc>
                <a:spcPct val="90000"/>
              </a:lnSpc>
              <a:spcAft>
                <a:spcPct val="15000"/>
              </a:spcAft>
            </a:pPr>
            <a:r>
              <a:rPr lang="en-US" sz="2400" dirty="0" smtClean="0">
                <a:latin typeface="Arial" charset="0"/>
                <a:cs typeface="Arial" charset="0"/>
              </a:rPr>
              <a:t>Profitability increases when one or more operate at less than maximum profitability (e.g., carrying inventory larger than optimal)</a:t>
            </a:r>
          </a:p>
          <a:p>
            <a:pPr marL="971550" lvl="1" indent="-971550">
              <a:lnSpc>
                <a:spcPct val="90000"/>
              </a:lnSpc>
              <a:spcAft>
                <a:spcPct val="15000"/>
              </a:spcAft>
              <a:buFont typeface="Arial" charset="0"/>
              <a:buNone/>
            </a:pPr>
            <a:r>
              <a:rPr lang="en-US" sz="2400" b="1" dirty="0" smtClean="0">
                <a:latin typeface="Arial" charset="0"/>
                <a:cs typeface="Arial" charset="0"/>
              </a:rPr>
              <a:t>Why? When one supplier loses sales due to out-of-stock, others in supply chain lose revenue.</a:t>
            </a:r>
          </a:p>
          <a:p>
            <a:pPr>
              <a:buFont typeface="Arial" charset="0"/>
              <a:buChar char="•"/>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822325" y="365125"/>
            <a:ext cx="7521575" cy="1006475"/>
          </a:xfrm>
        </p:spPr>
        <p:txBody>
          <a:bodyPr/>
          <a:lstStyle/>
          <a:p>
            <a:pPr marL="742950" indent="-742950"/>
            <a:r>
              <a:rPr lang="en-US" sz="2800" smtClean="0">
                <a:latin typeface="Arial" charset="0"/>
                <a:cs typeface="Arial" charset="0"/>
              </a:rPr>
              <a:t>Q4: How Does Supply Chain Profitability Differ from Organizational Profitability? (cont'd)</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18435" name="Content Placeholder 3"/>
          <p:cNvSpPr>
            <a:spLocks noGrp="1"/>
          </p:cNvSpPr>
          <p:nvPr>
            <p:ph idx="1"/>
          </p:nvPr>
        </p:nvSpPr>
        <p:spPr>
          <a:xfrm>
            <a:off x="822325" y="1682750"/>
            <a:ext cx="7521575" cy="3422650"/>
          </a:xfrm>
        </p:spPr>
        <p:txBody>
          <a:bodyPr/>
          <a:lstStyle/>
          <a:p>
            <a:pPr marL="228600" indent="-228600">
              <a:buFont typeface="Arial" charset="0"/>
              <a:buChar char="•"/>
            </a:pPr>
            <a:r>
              <a:rPr lang="en-US" dirty="0" smtClean="0">
                <a:latin typeface="Arial" charset="0"/>
                <a:cs typeface="Arial" charset="0"/>
              </a:rPr>
              <a:t>Solving this problem uses some form of transfer payment to induce a distributor to carry a larger boot inventory than their optimal level. </a:t>
            </a:r>
          </a:p>
          <a:p>
            <a:pPr marL="228600" indent="-228600">
              <a:buFont typeface="Arial" charset="0"/>
              <a:buChar char="•"/>
            </a:pPr>
            <a:r>
              <a:rPr lang="en-US" dirty="0" smtClean="0">
                <a:latin typeface="Arial" charset="0"/>
                <a:cs typeface="Arial" charset="0"/>
              </a:rPr>
              <a:t>Requires a comprehensive supply-chain information system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2"/>
          <p:cNvSpPr>
            <a:spLocks noGrp="1" noChangeArrowheads="1"/>
          </p:cNvSpPr>
          <p:nvPr>
            <p:ph type="title"/>
          </p:nvPr>
        </p:nvSpPr>
        <p:spPr>
          <a:xfrm>
            <a:off x="822325" y="365125"/>
            <a:ext cx="7521575" cy="1006475"/>
          </a:xfrm>
        </p:spPr>
        <p:txBody>
          <a:bodyPr/>
          <a:lstStyle/>
          <a:p>
            <a:r>
              <a:rPr lang="en-US" smtClean="0">
                <a:solidFill>
                  <a:srgbClr val="00040C"/>
                </a:solidFill>
                <a:latin typeface="Arial" charset="0"/>
                <a:cs typeface="Arial" charset="0"/>
              </a:rPr>
              <a:t>Q5:  What Is the Bullwhip Effect?</a:t>
            </a:r>
          </a:p>
        </p:txBody>
      </p:sp>
      <p:sp>
        <p:nvSpPr>
          <p:cNvPr id="114696"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19459" name="Content Placeholder 2"/>
          <p:cNvSpPr>
            <a:spLocks noGrp="1"/>
          </p:cNvSpPr>
          <p:nvPr>
            <p:ph idx="1"/>
          </p:nvPr>
        </p:nvSpPr>
        <p:spPr>
          <a:xfrm>
            <a:off x="822325" y="1730375"/>
            <a:ext cx="7521575" cy="3146425"/>
          </a:xfrm>
        </p:spPr>
        <p:txBody>
          <a:bodyPr/>
          <a:lstStyle/>
          <a:p>
            <a:pPr marL="277813" indent="-277813">
              <a:buFont typeface="Arial" charset="0"/>
              <a:buChar char="•"/>
            </a:pPr>
            <a:r>
              <a:rPr lang="en-US" dirty="0" smtClean="0">
                <a:solidFill>
                  <a:srgbClr val="00040C"/>
                </a:solidFill>
                <a:latin typeface="Arial" charset="0"/>
                <a:cs typeface="Arial" charset="0"/>
              </a:rPr>
              <a:t>Natural dynamic of multistage supply chain</a:t>
            </a:r>
          </a:p>
          <a:p>
            <a:pPr marL="277813" indent="-277813">
              <a:buFont typeface="Arial" charset="0"/>
              <a:buChar char="•"/>
            </a:pPr>
            <a:r>
              <a:rPr lang="en-US" dirty="0" smtClean="0">
                <a:latin typeface="Arial" charset="0"/>
                <a:cs typeface="Arial" charset="0"/>
              </a:rPr>
              <a:t>Variability in size and timing of orders increases at each stage up supply chain, from customer to supplier</a:t>
            </a:r>
          </a:p>
          <a:p>
            <a:pPr marL="277813" indent="-277813">
              <a:buFont typeface="Arial" charset="0"/>
              <a:buChar char="•"/>
            </a:pPr>
            <a:r>
              <a:rPr lang="en-US" dirty="0" smtClean="0">
                <a:latin typeface="Arial" charset="0"/>
                <a:cs typeface="Arial" charset="0"/>
              </a:rPr>
              <a:t>Unrelated to erratic customer demand</a:t>
            </a:r>
            <a:endParaRPr lang="en-US" dirty="0" smtClean="0">
              <a:solidFill>
                <a:srgbClr val="00040C"/>
              </a:solidFill>
              <a:latin typeface="Arial" charset="0"/>
              <a:cs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MIS4E">
  <a:themeElements>
    <a:clrScheme name="Custom 12">
      <a:dk1>
        <a:srgbClr val="00040C"/>
      </a:dk1>
      <a:lt1>
        <a:sysClr val="window" lastClr="FFFFFF"/>
      </a:lt1>
      <a:dk2>
        <a:srgbClr val="C8E8F4"/>
      </a:dk2>
      <a:lt2>
        <a:srgbClr val="F9EDA5"/>
      </a:lt2>
      <a:accent1>
        <a:srgbClr val="145064"/>
      </a:accent1>
      <a:accent2>
        <a:srgbClr val="F9EDA5"/>
      </a:accent2>
      <a:accent3>
        <a:srgbClr val="F5E169"/>
      </a:accent3>
      <a:accent4>
        <a:srgbClr val="F5E169"/>
      </a:accent4>
      <a:accent5>
        <a:srgbClr val="F2F2F2"/>
      </a:accent5>
      <a:accent6>
        <a:srgbClr val="BEE5F2"/>
      </a:accent6>
      <a:hlink>
        <a:srgbClr val="002D88"/>
      </a:hlink>
      <a:folHlink>
        <a:srgbClr val="071C2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EMIS4E</Template>
  <TotalTime>272</TotalTime>
  <Words>1360</Words>
  <Application>Microsoft Office PowerPoint</Application>
  <PresentationFormat>On-screen Show (4:3)</PresentationFormat>
  <Paragraphs>114</Paragraphs>
  <Slides>18</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Helvetica</vt:lpstr>
      <vt:lpstr>Wingdings</vt:lpstr>
      <vt:lpstr>Calibri</vt:lpstr>
      <vt:lpstr>Verdana</vt:lpstr>
      <vt:lpstr>Franklin Gothic Medium</vt:lpstr>
      <vt:lpstr>Franklin Gothic Book</vt:lpstr>
      <vt:lpstr>Courier New</vt:lpstr>
      <vt:lpstr>EMIS4E</vt:lpstr>
      <vt:lpstr>Chapter Extension 10</vt:lpstr>
      <vt:lpstr>Study Questions</vt:lpstr>
      <vt:lpstr>Q1: What Are Typical Interorganizational Processes?</vt:lpstr>
      <vt:lpstr>Q2:  What Is a Supply Chain?</vt:lpstr>
      <vt:lpstr>Supply Chain Example: REI</vt:lpstr>
      <vt:lpstr>Q3: What Factors Affect Supply Chain Performance?</vt:lpstr>
      <vt:lpstr>Q4: How Does Supply Chain Profitability Differ from Organizational Profitability?</vt:lpstr>
      <vt:lpstr>Q4: How Does Supply Chain Profitability Differ from Organizational Profitability? (cont'd)</vt:lpstr>
      <vt:lpstr>Q5:  What Is the Bullwhip Effect?</vt:lpstr>
      <vt:lpstr>Q5: What Is the Bullwhip Effect? (cont'd)</vt:lpstr>
      <vt:lpstr>Bullwhip Effect</vt:lpstr>
      <vt:lpstr>Q6: How Do Information Systems Affect Supply Chain Performance?</vt:lpstr>
      <vt:lpstr>Ethics Guide: The Ethics of Supply Chain Information Sharing</vt:lpstr>
      <vt:lpstr>Ethics Guide: The Ethics of Supply Chain Information Sharing (cont’d)</vt:lpstr>
      <vt:lpstr>Ethics Guide: The Ethics of Supply Chain Information Sharing (cont’d)</vt:lpstr>
      <vt:lpstr>Ethics Guide : The Ethics of Supply Chain Information Sharing (cont’d)</vt:lpstr>
      <vt:lpstr>Active Review</vt:lpstr>
      <vt:lpstr>PowerPoint Presentation</vt:lpstr>
    </vt:vector>
  </TitlesOfParts>
  <Company>Eastern Kentucky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Extension 10</dc:title>
  <dc:creator>Loy, Steve</dc:creator>
  <cp:lastModifiedBy>Loy, Steve</cp:lastModifiedBy>
  <cp:revision>38</cp:revision>
  <dcterms:created xsi:type="dcterms:W3CDTF">2012-10-02T21:11:01Z</dcterms:created>
  <dcterms:modified xsi:type="dcterms:W3CDTF">2012-12-20T18:28:19Z</dcterms:modified>
</cp:coreProperties>
</file>