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256" r:id="rId1"/>
  </p:sldMasterIdLst>
  <p:notesMasterIdLst>
    <p:notesMasterId r:id="rId26"/>
  </p:notesMasterIdLst>
  <p:handoutMasterIdLst>
    <p:handoutMasterId r:id="rId27"/>
  </p:handoutMasterIdLst>
  <p:sldIdLst>
    <p:sldId id="289" r:id="rId2"/>
    <p:sldId id="349" r:id="rId3"/>
    <p:sldId id="351" r:id="rId4"/>
    <p:sldId id="392" r:id="rId5"/>
    <p:sldId id="393" r:id="rId6"/>
    <p:sldId id="407" r:id="rId7"/>
    <p:sldId id="394" r:id="rId8"/>
    <p:sldId id="380" r:id="rId9"/>
    <p:sldId id="396" r:id="rId10"/>
    <p:sldId id="395" r:id="rId11"/>
    <p:sldId id="409" r:id="rId12"/>
    <p:sldId id="410" r:id="rId13"/>
    <p:sldId id="397" r:id="rId14"/>
    <p:sldId id="408" r:id="rId15"/>
    <p:sldId id="398" r:id="rId16"/>
    <p:sldId id="364" r:id="rId17"/>
    <p:sldId id="400" r:id="rId18"/>
    <p:sldId id="402" r:id="rId19"/>
    <p:sldId id="403" r:id="rId20"/>
    <p:sldId id="404" r:id="rId21"/>
    <p:sldId id="405" r:id="rId22"/>
    <p:sldId id="406" r:id="rId23"/>
    <p:sldId id="370" r:id="rId24"/>
    <p:sldId id="411"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5"/>
    <a:srgbClr val="FFFE00"/>
    <a:srgbClr val="FFC000"/>
    <a:srgbClr val="C0E498"/>
    <a:srgbClr val="A9DA74"/>
    <a:srgbClr val="00040C"/>
    <a:srgbClr val="CCECFF"/>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750" autoAdjust="0"/>
    <p:restoredTop sz="72261" autoAdjust="0"/>
  </p:normalViewPr>
  <p:slideViewPr>
    <p:cSldViewPr>
      <p:cViewPr>
        <p:scale>
          <a:sx n="60" d="100"/>
          <a:sy n="60" d="100"/>
        </p:scale>
        <p:origin x="-18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80"/>
    </p:cViewPr>
  </p:sorterViewPr>
  <p:notesViewPr>
    <p:cSldViewPr>
      <p:cViewPr varScale="1">
        <p:scale>
          <a:sx n="53" d="100"/>
          <a:sy n="53" d="100"/>
        </p:scale>
        <p:origin x="-184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2E96B92D-702A-45FF-9A2D-80FB633FB4D3}" type="datetimeFigureOut">
              <a:rPr lang="en-US"/>
              <a:pPr>
                <a:defRPr/>
              </a:pPr>
              <a:t>12/17/2012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050EF7E5-6FB1-444D-B240-96EEFADA746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2FFB6DD-131C-459B-B1D8-557A2CDCEEE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30F9751B-1A91-4983-ABEA-90A8D873B9B0}"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3038" lvl="1" indent="-173038" defTabSz="622300">
              <a:lnSpc>
                <a:spcPct val="90000"/>
              </a:lnSpc>
              <a:spcAft>
                <a:spcPct val="15000"/>
              </a:spcAft>
              <a:buFontTx/>
              <a:buChar char="••"/>
              <a:defRPr/>
            </a:pPr>
            <a:r>
              <a:rPr lang="en-US" dirty="0" smtClean="0"/>
              <a:t>Vendor applications:  </a:t>
            </a:r>
            <a:r>
              <a:rPr lang="en-US" dirty="0" smtClean="0"/>
              <a:t>Configurable,</a:t>
            </a:r>
            <a:r>
              <a:rPr lang="en-US" baseline="0" dirty="0" smtClean="0"/>
              <a:t> can be</a:t>
            </a:r>
            <a:r>
              <a:rPr lang="en-US" dirty="0" smtClean="0"/>
              <a:t> </a:t>
            </a:r>
            <a:r>
              <a:rPr lang="en-US" dirty="0" smtClean="0"/>
              <a:t>alter without changing program code. Set configuration parameters specifying how ERP application programs will operate: Hourly payroll application configured to specify number of hours in standard workweek, hourly wages for different job categories, wage adjustments for overtime and holiday work, etc.</a:t>
            </a:r>
          </a:p>
          <a:p>
            <a:pPr marL="173038" lvl="1" indent="-173038" defTabSz="622300">
              <a:lnSpc>
                <a:spcPct val="90000"/>
              </a:lnSpc>
              <a:spcAft>
                <a:spcPct val="15000"/>
              </a:spcAft>
              <a:buFontTx/>
              <a:buChar char="••"/>
              <a:defRPr/>
            </a:pPr>
            <a:r>
              <a:rPr lang="en-US" dirty="0" smtClean="0"/>
              <a:t>ERP Databases:  </a:t>
            </a:r>
          </a:p>
          <a:p>
            <a:pPr marL="0" lvl="1" defTabSz="622300">
              <a:lnSpc>
                <a:spcPct val="90000"/>
              </a:lnSpc>
              <a:spcAft>
                <a:spcPct val="15000"/>
              </a:spcAft>
              <a:defRPr/>
            </a:pPr>
            <a:r>
              <a:rPr lang="en-US" b="1" dirty="0" smtClean="0"/>
              <a:t>    - </a:t>
            </a:r>
            <a:r>
              <a:rPr lang="en-US" sz="2000" b="1" dirty="0" smtClean="0"/>
              <a:t>Trigger</a:t>
            </a:r>
            <a:r>
              <a:rPr lang="en-US" sz="2000" dirty="0" smtClean="0"/>
              <a:t>: Database program to keep database consistent when certain conditions </a:t>
            </a:r>
            <a:r>
              <a:rPr lang="en-US" sz="2000" dirty="0" smtClean="0"/>
              <a:t>arise</a:t>
            </a:r>
            <a:endParaRPr lang="en-US" sz="2000" dirty="0" smtClean="0"/>
          </a:p>
          <a:p>
            <a:pPr marL="0" lvl="1" defTabSz="622300">
              <a:lnSpc>
                <a:spcPct val="90000"/>
              </a:lnSpc>
              <a:spcAft>
                <a:spcPct val="15000"/>
              </a:spcAft>
              <a:defRPr/>
            </a:pPr>
            <a:r>
              <a:rPr lang="en-US" sz="2000" b="1" dirty="0" smtClean="0"/>
              <a:t>    - Stored procedure</a:t>
            </a:r>
            <a:r>
              <a:rPr lang="en-US" sz="2000" dirty="0" smtClean="0"/>
              <a:t>: Database program to enforce business </a:t>
            </a:r>
            <a:r>
              <a:rPr lang="en-US" sz="2000" dirty="0" smtClean="0"/>
              <a:t>rules</a:t>
            </a:r>
            <a:endParaRPr lang="en-US" sz="20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7B44104-43F2-44CC-8083-11C0703DE1C2}"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marL="285750" lvl="2" indent="-171450" defTabSz="577850">
              <a:lnSpc>
                <a:spcPct val="90000"/>
              </a:lnSpc>
              <a:spcAft>
                <a:spcPct val="15000"/>
              </a:spcAft>
              <a:buFontTx/>
              <a:buChar char="•"/>
            </a:pPr>
            <a:r>
              <a:rPr lang="en-US" smtClean="0"/>
              <a:t>Super Users become in-house trainers; train the trainers</a:t>
            </a:r>
          </a:p>
          <a:p>
            <a:pPr marL="285750" lvl="2" indent="-171450" defTabSz="577850">
              <a:lnSpc>
                <a:spcPct val="90000"/>
              </a:lnSpc>
              <a:spcAft>
                <a:spcPct val="15000"/>
              </a:spcAft>
              <a:buFontTx/>
              <a:buChar char="•"/>
            </a:pPr>
            <a:r>
              <a:rPr lang="en-US" smtClean="0"/>
              <a:t>Vendor and third-party consultants</a:t>
            </a:r>
          </a:p>
        </p:txBody>
      </p:sp>
      <p:sp>
        <p:nvSpPr>
          <p:cNvPr id="4" name="Slide Number Placeholder 3"/>
          <p:cNvSpPr>
            <a:spLocks noGrp="1"/>
          </p:cNvSpPr>
          <p:nvPr>
            <p:ph type="sldNum" sz="quarter" idx="5"/>
          </p:nvPr>
        </p:nvSpPr>
        <p:spPr/>
        <p:txBody>
          <a:bodyPr/>
          <a:lstStyle/>
          <a:p>
            <a:pPr>
              <a:defRPr/>
            </a:pPr>
            <a:fld id="{B70B0C72-B83F-49F6-99BD-6079573EC04B}"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marL="171450" indent="-171450">
              <a:buFontTx/>
              <a:buChar char="•"/>
            </a:pPr>
            <a:r>
              <a:rPr lang="en-US" dirty="0" smtClean="0"/>
              <a:t>Top half of Figure CE </a:t>
            </a:r>
            <a:r>
              <a:rPr lang="en-US" dirty="0" smtClean="0"/>
              <a:t>9-4</a:t>
            </a:r>
            <a:endParaRPr lang="en-US" dirty="0" smtClean="0"/>
          </a:p>
        </p:txBody>
      </p:sp>
      <p:sp>
        <p:nvSpPr>
          <p:cNvPr id="4" name="Slide Number Placeholder 3"/>
          <p:cNvSpPr>
            <a:spLocks noGrp="1"/>
          </p:cNvSpPr>
          <p:nvPr>
            <p:ph type="sldNum" sz="quarter" idx="5"/>
          </p:nvPr>
        </p:nvSpPr>
        <p:spPr/>
        <p:txBody>
          <a:bodyPr/>
          <a:lstStyle/>
          <a:p>
            <a:pPr>
              <a:defRPr/>
            </a:pPr>
            <a:fld id="{29E30E34-6516-4E05-9E4E-19F1B847E24D}"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en-US" dirty="0" smtClean="0"/>
              <a:t>Bottom half of Figure CE </a:t>
            </a:r>
            <a:r>
              <a:rPr lang="en-US" dirty="0" smtClean="0"/>
              <a:t>9-4</a:t>
            </a:r>
            <a:endParaRPr lang="en-US" dirty="0" smtClean="0"/>
          </a:p>
        </p:txBody>
      </p:sp>
      <p:sp>
        <p:nvSpPr>
          <p:cNvPr id="4" name="Slide Number Placeholder 3"/>
          <p:cNvSpPr>
            <a:spLocks noGrp="1"/>
          </p:cNvSpPr>
          <p:nvPr>
            <p:ph type="sldNum" sz="quarter" idx="5"/>
          </p:nvPr>
        </p:nvSpPr>
        <p:spPr/>
        <p:txBody>
          <a:bodyPr/>
          <a:lstStyle/>
          <a:p>
            <a:pPr>
              <a:defRPr/>
            </a:pPr>
            <a:fld id="{400F2E1F-0F26-4B52-B329-73D84909C709}"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dirty="0" smtClean="0"/>
              <a:t>To appreciate </a:t>
            </a:r>
            <a:r>
              <a:rPr lang="en-US" dirty="0" smtClean="0"/>
              <a:t>the magnitude </a:t>
            </a:r>
            <a:r>
              <a:rPr lang="en-US" dirty="0" smtClean="0"/>
              <a:t>of these tasks, consider that SAP blueprint contains over a thousand process models. Organizations that are adopting ERP must review those models and determine which ones are appropriate to them. Then, compare ERP models to models developed based on their current practices. </a:t>
            </a:r>
          </a:p>
          <a:p>
            <a:pPr marL="171450" indent="-171450">
              <a:buFontTx/>
              <a:buChar char="•"/>
            </a:pPr>
            <a:r>
              <a:rPr lang="en-US" dirty="0" smtClean="0"/>
              <a:t>Inevitably, some current-practice models are incomplete, vague, or inaccurate, so </a:t>
            </a:r>
            <a:r>
              <a:rPr lang="en-US" dirty="0" smtClean="0"/>
              <a:t>the team </a:t>
            </a:r>
            <a:r>
              <a:rPr lang="en-US" dirty="0" smtClean="0"/>
              <a:t>must repeat existing process models. In some cases, it is impossible to reconcile any existing system against the blueprint model. If so, the team must adapt, cope, and define new procedures, often to the confusion of current employees.</a:t>
            </a:r>
          </a:p>
        </p:txBody>
      </p:sp>
      <p:sp>
        <p:nvSpPr>
          <p:cNvPr id="4" name="Slide Number Placeholder 3"/>
          <p:cNvSpPr>
            <a:spLocks noGrp="1"/>
          </p:cNvSpPr>
          <p:nvPr>
            <p:ph type="sldNum" sz="quarter" idx="5"/>
          </p:nvPr>
        </p:nvSpPr>
        <p:spPr/>
        <p:txBody>
          <a:bodyPr/>
          <a:lstStyle/>
          <a:p>
            <a:pPr>
              <a:defRPr/>
            </a:pPr>
            <a:fld id="{F2A5F8C7-53CD-4E08-9B26-0DF34D726B59}"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171450" indent="-171450">
              <a:buFontTx/>
              <a:buChar char="•"/>
            </a:pPr>
            <a:r>
              <a:rPr lang="en-US" smtClean="0"/>
              <a:t>This figure summarizes sequential steps in implementing an ERP.</a:t>
            </a:r>
          </a:p>
        </p:txBody>
      </p:sp>
      <p:sp>
        <p:nvSpPr>
          <p:cNvPr id="4" name="Slide Number Placeholder 3"/>
          <p:cNvSpPr>
            <a:spLocks noGrp="1"/>
          </p:cNvSpPr>
          <p:nvPr>
            <p:ph type="sldNum" sz="quarter" idx="5"/>
          </p:nvPr>
        </p:nvSpPr>
        <p:spPr/>
        <p:txBody>
          <a:bodyPr/>
          <a:lstStyle/>
          <a:p>
            <a:pPr>
              <a:defRPr/>
            </a:pPr>
            <a:fld id="{DB254032-C83A-4583-9176-5F4049ADE204}"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DB28D5-EB28-4091-A8FB-CD23ECD40BA1}"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marL="171450" indent="-171450">
              <a:buFontTx/>
              <a:buChar char="•"/>
            </a:pPr>
            <a:r>
              <a:rPr lang="en-US" smtClean="0"/>
              <a:t>Epicor and Microsoft Dynamics address needs of small and midsized organizations. Infor has a product for almost everyone. Oracle and SAP serve largest organizations.</a:t>
            </a:r>
          </a:p>
        </p:txBody>
      </p:sp>
      <p:sp>
        <p:nvSpPr>
          <p:cNvPr id="4" name="Slide Number Placeholder 3"/>
          <p:cNvSpPr>
            <a:spLocks noGrp="1"/>
          </p:cNvSpPr>
          <p:nvPr>
            <p:ph type="sldNum" sz="quarter" idx="5"/>
          </p:nvPr>
        </p:nvSpPr>
        <p:spPr/>
        <p:txBody>
          <a:bodyPr/>
          <a:lstStyle/>
          <a:p>
            <a:pPr>
              <a:defRPr/>
            </a:pPr>
            <a:fld id="{E3C73848-EB2D-4B34-9FFF-9C116F95BFD0}"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pPr marL="171450" indent="-171450">
              <a:buFontTx/>
              <a:buChar char="•"/>
            </a:pPr>
            <a:r>
              <a:rPr lang="en-US" dirty="0" smtClean="0"/>
              <a:t>Expect ERP will continue to evolve over the early years of your career. If you are interested in operations and information systems, this is a great opportunity for </a:t>
            </a:r>
            <a:r>
              <a:rPr lang="en-US" dirty="0" smtClean="0"/>
              <a:t>employment.</a:t>
            </a:r>
            <a:endParaRPr lang="en-US" dirty="0" smtClean="0"/>
          </a:p>
        </p:txBody>
      </p:sp>
      <p:sp>
        <p:nvSpPr>
          <p:cNvPr id="4" name="Slide Number Placeholder 3"/>
          <p:cNvSpPr>
            <a:spLocks noGrp="1"/>
          </p:cNvSpPr>
          <p:nvPr>
            <p:ph type="sldNum" sz="quarter" idx="5"/>
          </p:nvPr>
        </p:nvSpPr>
        <p:spPr/>
        <p:txBody>
          <a:bodyPr/>
          <a:lstStyle/>
          <a:p>
            <a:pPr>
              <a:defRPr/>
            </a:pPr>
            <a:fld id="{321F2A49-660B-478D-875B-F0A7A97DF7FB}"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6CDD528-265A-4BC8-AD27-E7A23114627D}"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marL="171450" lvl="1" indent="-171450">
              <a:buFontTx/>
              <a:buChar char="•"/>
            </a:pPr>
            <a:r>
              <a:rPr lang="en-US" dirty="0" smtClean="0"/>
              <a:t>ERP — </a:t>
            </a:r>
            <a:r>
              <a:rPr lang="en-US" sz="2000" dirty="0" smtClean="0"/>
              <a:t>Suite of </a:t>
            </a:r>
            <a:r>
              <a:rPr lang="en-US" sz="2000" b="1" dirty="0" smtClean="0"/>
              <a:t>modules</a:t>
            </a:r>
            <a:r>
              <a:rPr lang="en-US" sz="2000" dirty="0" smtClean="0"/>
              <a:t>, a database, and set of inherent processes for consolidating business operations into a single, consistent, computing platform</a:t>
            </a:r>
          </a:p>
          <a:p>
            <a:endParaRPr lang="en-US" dirty="0" smtClean="0"/>
          </a:p>
        </p:txBody>
      </p:sp>
      <p:sp>
        <p:nvSpPr>
          <p:cNvPr id="4" name="Slide Number Placeholder 3"/>
          <p:cNvSpPr>
            <a:spLocks noGrp="1"/>
          </p:cNvSpPr>
          <p:nvPr>
            <p:ph type="sldNum" sz="quarter" idx="5"/>
          </p:nvPr>
        </p:nvSpPr>
        <p:spPr/>
        <p:txBody>
          <a:bodyPr/>
          <a:lstStyle/>
          <a:p>
            <a:pPr>
              <a:defRPr/>
            </a:pPr>
            <a:fld id="{ABA2F854-FBCA-4704-9852-01372757A7D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marL="171450" indent="-171450">
              <a:buFontTx/>
              <a:buChar char="•"/>
            </a:pPr>
            <a:r>
              <a:rPr lang="en-US" smtClean="0"/>
              <a:t>Functional-area systems are identified by the circles.</a:t>
            </a:r>
          </a:p>
          <a:p>
            <a:pPr marL="171450" indent="-171450">
              <a:buFontTx/>
              <a:buChar char="•"/>
            </a:pPr>
            <a:r>
              <a:rPr lang="en-US" smtClean="0"/>
              <a:t>This diagram of processes used by a bicycle manufacturer includes five different databases, one each for vendors, raw materials, finished goods, manufacturing plan, and CRM. Consider the problems that appear with such separated data when sales department closes a large order, say for 1,000 bicycles.</a:t>
            </a:r>
          </a:p>
        </p:txBody>
      </p:sp>
      <p:sp>
        <p:nvSpPr>
          <p:cNvPr id="4" name="Slide Number Placeholder 3"/>
          <p:cNvSpPr>
            <a:spLocks noGrp="1"/>
          </p:cNvSpPr>
          <p:nvPr>
            <p:ph type="sldNum" sz="quarter" idx="5"/>
          </p:nvPr>
        </p:nvSpPr>
        <p:spPr/>
        <p:txBody>
          <a:bodyPr/>
          <a:lstStyle/>
          <a:p>
            <a:pPr>
              <a:defRPr/>
            </a:pPr>
            <a:fld id="{5D4AD53B-E058-49E3-B6A4-EFAA3C83A9B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marL="171450" indent="-171450">
              <a:buFontTx/>
              <a:buChar char="•"/>
            </a:pPr>
            <a:r>
              <a:rPr lang="en-US" smtClean="0"/>
              <a:t>All activity is processed by ERP application programs and consolidated data are stored in a centralized ERP database.</a:t>
            </a:r>
          </a:p>
        </p:txBody>
      </p:sp>
      <p:sp>
        <p:nvSpPr>
          <p:cNvPr id="4" name="Slide Number Placeholder 3"/>
          <p:cNvSpPr>
            <a:spLocks noGrp="1"/>
          </p:cNvSpPr>
          <p:nvPr>
            <p:ph type="sldNum" sz="quarter" idx="5"/>
          </p:nvPr>
        </p:nvSpPr>
        <p:spPr/>
        <p:txBody>
          <a:bodyPr/>
          <a:lstStyle/>
          <a:p>
            <a:pPr>
              <a:defRPr/>
            </a:pPr>
            <a:fld id="{7E706AEF-631C-47C4-96CA-D49E9EE2831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marL="171450" indent="-171450">
              <a:buFontTx/>
              <a:buChar char="•"/>
            </a:pPr>
            <a:r>
              <a:rPr lang="en-US" smtClean="0"/>
              <a:t>It’s easy to draw a rectangle on a chart, label it “ERP application programs,” and assume data integration takes all problems away. It is far more difficult to write those application programs and design the database to store that integrated data. Even more problematic, what procedures should employees and others use to process those application programs?</a:t>
            </a:r>
          </a:p>
        </p:txBody>
      </p:sp>
      <p:sp>
        <p:nvSpPr>
          <p:cNvPr id="4" name="Slide Number Placeholder 3"/>
          <p:cNvSpPr>
            <a:spLocks noGrp="1"/>
          </p:cNvSpPr>
          <p:nvPr>
            <p:ph type="sldNum" sz="quarter" idx="5"/>
          </p:nvPr>
        </p:nvSpPr>
        <p:spPr/>
        <p:txBody>
          <a:bodyPr/>
          <a:lstStyle/>
          <a:p>
            <a:pPr>
              <a:defRPr/>
            </a:pPr>
            <a:fld id="{C277DA45-003F-4608-B6AE-6C337DBEC3C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marL="171450" indent="-171450">
              <a:buFontTx/>
              <a:buChar char="•"/>
            </a:pPr>
            <a:r>
              <a:rPr lang="en-US" smtClean="0"/>
              <a:t>ERP systems can display the current status of critical business factors to managers and executives, as shown in the sales dashboard.</a:t>
            </a:r>
          </a:p>
        </p:txBody>
      </p:sp>
      <p:sp>
        <p:nvSpPr>
          <p:cNvPr id="4" name="Slide Number Placeholder 3"/>
          <p:cNvSpPr>
            <a:spLocks noGrp="1"/>
          </p:cNvSpPr>
          <p:nvPr>
            <p:ph type="sldNum" sz="quarter" idx="5"/>
          </p:nvPr>
        </p:nvSpPr>
        <p:spPr/>
        <p:txBody>
          <a:bodyPr/>
          <a:lstStyle/>
          <a:p>
            <a:pPr>
              <a:defRPr/>
            </a:pPr>
            <a:fld id="{1F9C7E11-7525-4306-8140-F69ECE93749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3FB0588-85C6-40A1-8ACD-3CE7550F4E09}"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a:buFont typeface="Arial" pitchFamily="34" charset="0"/>
              <a:buNone/>
            </a:pPr>
            <a:r>
              <a:rPr lang="en-US" dirty="0" smtClean="0"/>
              <a:t>• Supply </a:t>
            </a:r>
            <a:r>
              <a:rPr lang="en-US" dirty="0" smtClean="0"/>
              <a:t>chain (procurement, sales order processing, inventory management, supplier management, and related activities)</a:t>
            </a:r>
          </a:p>
          <a:p>
            <a:r>
              <a:rPr lang="en-US" dirty="0" smtClean="0"/>
              <a:t>• Manufacturing (scheduling, capacity planning, quality control, bill of materials, and related activities)</a:t>
            </a:r>
          </a:p>
          <a:p>
            <a:r>
              <a:rPr lang="en-US" dirty="0" smtClean="0"/>
              <a:t>• CRM (sales prospecting, customer management, marketing, customer support, call center support)</a:t>
            </a:r>
          </a:p>
          <a:p>
            <a:r>
              <a:rPr lang="en-US" dirty="0" smtClean="0"/>
              <a:t>• Human resources (payroll, time and attendance, HR management, commission calculations, benefits administration, and related activities)</a:t>
            </a:r>
          </a:p>
          <a:p>
            <a:r>
              <a:rPr lang="en-US" dirty="0" smtClean="0"/>
              <a:t>• Accounting (general ledger, accounts receivable, accounts payable, cash management, fixed asset accounting)</a:t>
            </a:r>
          </a:p>
        </p:txBody>
      </p:sp>
      <p:sp>
        <p:nvSpPr>
          <p:cNvPr id="4" name="Slide Number Placeholder 3"/>
          <p:cNvSpPr>
            <a:spLocks noGrp="1"/>
          </p:cNvSpPr>
          <p:nvPr>
            <p:ph type="sldNum" sz="quarter" idx="5"/>
          </p:nvPr>
        </p:nvSpPr>
        <p:spPr/>
        <p:txBody>
          <a:bodyPr/>
          <a:lstStyle/>
          <a:p>
            <a:pPr>
              <a:defRPr/>
            </a:pPr>
            <a:fld id="{656B19D9-AE6D-4A54-9673-D30682C319C6}"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ce9-</a:t>
            </a:r>
            <a:fld id="{4ABD4E68-BC72-4AA1-9769-56A6AB0D4D0F}"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ce9-</a:t>
            </a:r>
            <a:fld id="{B0B34B9F-9EB9-4405-9344-CC4E49AF14B4}"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10064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524000"/>
            <a:ext cx="7521575" cy="3527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9261" r:id="rId1"/>
    <p:sldLayoutId id="2147489262" r:id="rId2"/>
    <p:sldLayoutId id="2147489263" r:id="rId3"/>
    <p:sldLayoutId id="2147489264"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85763"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46075"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71600"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rpsoftware360.com/erp-101.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dvice.cio.com/puneesh/deploy_erp_to_improve_globalization_efficiency_of_your_organiz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ubtitle 7"/>
          <p:cNvSpPr>
            <a:spLocks noGrp="1"/>
          </p:cNvSpPr>
          <p:nvPr>
            <p:ph type="subTitle" idx="1"/>
          </p:nvPr>
        </p:nvSpPr>
        <p:spPr>
          <a:ln w="28575"/>
        </p:spPr>
        <p:txBody>
          <a:bodyPr/>
          <a:lstStyle/>
          <a:p>
            <a:pPr>
              <a:buFont typeface="Arial" charset="0"/>
              <a:buNone/>
              <a:defRPr/>
            </a:pPr>
            <a:r>
              <a:rPr lang="en-US" sz="4000" dirty="0" smtClean="0"/>
              <a:t>Enterprise Resource Planning (ERP) Systems</a:t>
            </a:r>
          </a:p>
        </p:txBody>
      </p:sp>
      <p:sp>
        <p:nvSpPr>
          <p:cNvPr id="2" name="Title 1"/>
          <p:cNvSpPr>
            <a:spLocks noGrp="1"/>
          </p:cNvSpPr>
          <p:nvPr>
            <p:ph type="title"/>
          </p:nvPr>
        </p:nvSpPr>
        <p:spPr/>
        <p:txBody>
          <a:bodyPr/>
          <a:lstStyle/>
          <a:p>
            <a:pPr>
              <a:defRPr/>
            </a:pPr>
            <a:r>
              <a:rPr>
                <a:solidFill>
                  <a:srgbClr val="00040C"/>
                </a:solidFill>
              </a:rPr>
              <a:t>Chapter Extension 9</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p:txBody>
          <a:bodyPr/>
          <a:lstStyle/>
          <a:p>
            <a:r>
              <a:rPr lang="en-US" smtClean="0">
                <a:latin typeface="Arial" charset="0"/>
                <a:cs typeface="Arial" charset="0"/>
              </a:rPr>
              <a:t>True ERP Must Integrate: (</a:t>
            </a:r>
            <a:r>
              <a:rPr lang="en-US" sz="2800" u="sng" smtClean="0">
                <a:latin typeface="Arial" charset="0"/>
                <a:cs typeface="Arial" charset="0"/>
                <a:hlinkClick r:id="rId3"/>
              </a:rPr>
              <a:t>http://www.erpsoftware360.com/erp-101.htm</a:t>
            </a:r>
            <a:r>
              <a:rPr lang="en-US" sz="2800" u="sng" smtClean="0">
                <a:latin typeface="Arial" charset="0"/>
                <a:cs typeface="Arial" charset="0"/>
              </a:rPr>
              <a:t>)</a:t>
            </a:r>
            <a:endParaRPr lang="en-US" smtClean="0">
              <a:latin typeface="Arial" charset="0"/>
              <a:cs typeface="Arial" charset="0"/>
            </a:endParaRPr>
          </a:p>
        </p:txBody>
      </p:sp>
      <p:sp>
        <p:nvSpPr>
          <p:cNvPr id="7475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5603" name="Content Placeholder 1"/>
          <p:cNvSpPr>
            <a:spLocks noGrp="1"/>
          </p:cNvSpPr>
          <p:nvPr>
            <p:ph idx="4294967295"/>
          </p:nvPr>
        </p:nvSpPr>
        <p:spPr>
          <a:xfrm>
            <a:off x="1622425" y="1577975"/>
            <a:ext cx="7521575" cy="3146425"/>
          </a:xfrm>
        </p:spPr>
        <p:txBody>
          <a:bodyPr/>
          <a:lstStyle/>
          <a:p>
            <a:pPr marL="282575" indent="-282575"/>
            <a:r>
              <a:rPr lang="en-US" smtClean="0">
                <a:latin typeface="Arial" charset="0"/>
                <a:cs typeface="Arial" charset="0"/>
              </a:rPr>
              <a:t>Supply chain</a:t>
            </a:r>
          </a:p>
          <a:p>
            <a:pPr marL="282575" indent="-282575"/>
            <a:r>
              <a:rPr lang="en-US" smtClean="0">
                <a:latin typeface="Arial" charset="0"/>
                <a:cs typeface="Arial" charset="0"/>
              </a:rPr>
              <a:t>Manufacturing</a:t>
            </a:r>
          </a:p>
          <a:p>
            <a:pPr marL="282575" indent="-282575"/>
            <a:r>
              <a:rPr lang="en-US" smtClean="0">
                <a:latin typeface="Arial" charset="0"/>
                <a:cs typeface="Arial" charset="0"/>
              </a:rPr>
              <a:t>CRM</a:t>
            </a:r>
          </a:p>
          <a:p>
            <a:pPr marL="282575" indent="-282575"/>
            <a:r>
              <a:rPr lang="en-US" smtClean="0">
                <a:latin typeface="Arial" charset="0"/>
                <a:cs typeface="Arial" charset="0"/>
              </a:rPr>
              <a:t>Human resources</a:t>
            </a:r>
          </a:p>
          <a:p>
            <a:pPr marL="282575" indent="-282575"/>
            <a:r>
              <a:rPr lang="en-US" smtClean="0">
                <a:latin typeface="Arial" charset="0"/>
                <a:cs typeface="Arial" charset="0"/>
              </a:rPr>
              <a:t>Accounting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822325" y="365125"/>
            <a:ext cx="7521575" cy="1006475"/>
          </a:xfrm>
        </p:spPr>
        <p:txBody>
          <a:bodyPr/>
          <a:lstStyle/>
          <a:p>
            <a:r>
              <a:rPr lang="en-US" smtClean="0">
                <a:latin typeface="Arial" charset="0"/>
                <a:cs typeface="Arial" charset="0"/>
              </a:rPr>
              <a:t>ERP Solution Components</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905000"/>
            <a:ext cx="7521575" cy="2667000"/>
          </a:xfrm>
        </p:spPr>
        <p:txBody>
          <a:bodyPr/>
          <a:lstStyle/>
          <a:p>
            <a:pPr>
              <a:defRPr/>
            </a:pPr>
            <a:r>
              <a:rPr lang="en-US" b="1" dirty="0"/>
              <a:t>ERP Application Programs</a:t>
            </a:r>
          </a:p>
          <a:p>
            <a:pPr marL="957263" lvl="2">
              <a:defRPr/>
            </a:pPr>
            <a:r>
              <a:rPr lang="en-US" dirty="0" smtClean="0"/>
              <a:t>Configurable </a:t>
            </a:r>
            <a:r>
              <a:rPr lang="en-US" dirty="0"/>
              <a:t>vendor applications</a:t>
            </a:r>
            <a:endParaRPr lang="en-US" dirty="0" smtClean="0"/>
          </a:p>
          <a:p>
            <a:pPr>
              <a:defRPr/>
            </a:pPr>
            <a:r>
              <a:rPr lang="en-US" b="1" dirty="0" smtClean="0"/>
              <a:t>ERP Databases</a:t>
            </a:r>
          </a:p>
          <a:p>
            <a:pPr marL="965200" lvl="2" indent="-403225">
              <a:defRPr/>
            </a:pPr>
            <a:r>
              <a:rPr lang="en-US" dirty="0" smtClean="0"/>
              <a:t>Trigger</a:t>
            </a:r>
          </a:p>
          <a:p>
            <a:pPr marL="965200" lvl="2" indent="-403225">
              <a:defRPr/>
            </a:pPr>
            <a:r>
              <a:rPr lang="en-US" dirty="0" smtClean="0"/>
              <a:t>Stored Procedure</a:t>
            </a:r>
            <a:endParaRPr lang="en-US" dirty="0"/>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p:txBody>
          <a:bodyPr/>
          <a:lstStyle/>
          <a:p>
            <a:r>
              <a:rPr lang="en-US" smtClean="0">
                <a:latin typeface="Arial" charset="0"/>
                <a:cs typeface="Arial" charset="0"/>
              </a:rPr>
              <a:t>ERP Solution Components (Cont’d)</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4294967295"/>
          </p:nvPr>
        </p:nvSpPr>
        <p:spPr>
          <a:xfrm>
            <a:off x="838200" y="1577975"/>
            <a:ext cx="7521575" cy="3832225"/>
          </a:xfrm>
        </p:spPr>
        <p:txBody>
          <a:bodyPr/>
          <a:lstStyle/>
          <a:p>
            <a:pPr>
              <a:spcBef>
                <a:spcPts val="300"/>
              </a:spcBef>
            </a:pPr>
            <a:r>
              <a:rPr lang="en-US" smtClean="0">
                <a:latin typeface="Arial" charset="0"/>
                <a:cs typeface="Arial" charset="0"/>
              </a:rPr>
              <a:t>ERP Business Processes and Procedures</a:t>
            </a:r>
          </a:p>
          <a:p>
            <a:pPr marL="841375" lvl="2">
              <a:buClrTx/>
            </a:pPr>
            <a:r>
              <a:rPr lang="en-US" smtClean="0">
                <a:latin typeface="Arial" charset="0"/>
                <a:cs typeface="Arial" charset="0"/>
              </a:rPr>
              <a:t>Adapt to predefined, inherent processes and procedures, or design new ones?</a:t>
            </a:r>
          </a:p>
          <a:p>
            <a:pPr>
              <a:spcBef>
                <a:spcPts val="300"/>
              </a:spcBef>
            </a:pPr>
            <a:r>
              <a:rPr lang="en-US" smtClean="0">
                <a:latin typeface="Arial" charset="0"/>
                <a:cs typeface="Arial" charset="0"/>
              </a:rPr>
              <a:t>ERP Training &amp; Consulting</a:t>
            </a:r>
          </a:p>
          <a:p>
            <a:pPr marL="841375" lvl="2">
              <a:spcAft>
                <a:spcPct val="15000"/>
              </a:spcAft>
            </a:pPr>
            <a:r>
              <a:rPr lang="en-US" smtClean="0">
                <a:latin typeface="Arial" charset="0"/>
                <a:cs typeface="Arial" charset="0"/>
              </a:rPr>
              <a:t>Training to implement </a:t>
            </a:r>
          </a:p>
          <a:p>
            <a:pPr marL="841375" lvl="2">
              <a:spcAft>
                <a:spcPct val="15000"/>
              </a:spcAft>
            </a:pPr>
            <a:r>
              <a:rPr lang="en-US" smtClean="0">
                <a:latin typeface="Arial" charset="0"/>
                <a:cs typeface="Arial" charset="0"/>
              </a:rPr>
              <a:t>Top management support, preparing for change, dealing with resistance</a:t>
            </a:r>
          </a:p>
          <a:p>
            <a:pPr marL="841375" lvl="2">
              <a:spcAft>
                <a:spcPct val="15000"/>
              </a:spcAft>
            </a:pPr>
            <a:r>
              <a:rPr lang="en-US" smtClean="0">
                <a:latin typeface="Arial" charset="0"/>
                <a:cs typeface="Arial" charset="0"/>
              </a:rPr>
              <a:t>Training to use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cstate="print"/>
          <a:srcRect/>
          <a:stretch>
            <a:fillRect/>
          </a:stretch>
        </p:blipFill>
        <p:spPr bwMode="auto">
          <a:xfrm>
            <a:off x="914400" y="1447800"/>
            <a:ext cx="5867400" cy="4038600"/>
          </a:xfrm>
          <a:prstGeom prst="rect">
            <a:avLst/>
          </a:prstGeom>
          <a:noFill/>
          <a:ln w="9525">
            <a:noFill/>
            <a:miter lim="800000"/>
            <a:headEnd/>
            <a:tailEnd/>
          </a:ln>
        </p:spPr>
      </p:pic>
      <p:sp>
        <p:nvSpPr>
          <p:cNvPr id="31746" name="Title 2"/>
          <p:cNvSpPr>
            <a:spLocks noGrp="1"/>
          </p:cNvSpPr>
          <p:nvPr>
            <p:ph type="title"/>
          </p:nvPr>
        </p:nvSpPr>
        <p:spPr/>
        <p:txBody>
          <a:bodyPr/>
          <a:lstStyle/>
          <a:p>
            <a:r>
              <a:rPr lang="en-US" smtClean="0">
                <a:latin typeface="Arial" charset="0"/>
                <a:cs typeface="Arial" charset="0"/>
              </a:rPr>
              <a:t>Example of SAP Ordering Business Process Blueprint</a:t>
            </a:r>
          </a:p>
        </p:txBody>
      </p:sp>
      <p:sp>
        <p:nvSpPr>
          <p:cNvPr id="7578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31748" name="Picture 2"/>
          <p:cNvPicPr>
            <a:picLocks noChangeAspect="1" noChangeArrowheads="1"/>
          </p:cNvPicPr>
          <p:nvPr/>
        </p:nvPicPr>
        <p:blipFill>
          <a:blip r:embed="rId4" cstate="print"/>
          <a:srcRect/>
          <a:stretch>
            <a:fillRect/>
          </a:stretch>
        </p:blipFill>
        <p:spPr bwMode="auto">
          <a:xfrm>
            <a:off x="6705600" y="1371600"/>
            <a:ext cx="19812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en-US" smtClean="0">
                <a:latin typeface="Arial" charset="0"/>
                <a:cs typeface="Arial" charset="0"/>
              </a:rPr>
              <a:t>Example of SAP Ordering Business Process Blueprint (cont’d)</a:t>
            </a:r>
          </a:p>
        </p:txBody>
      </p:sp>
      <p:sp>
        <p:nvSpPr>
          <p:cNvPr id="7578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33795" name="Picture 3"/>
          <p:cNvPicPr>
            <a:picLocks noChangeAspect="1" noChangeArrowheads="1"/>
          </p:cNvPicPr>
          <p:nvPr/>
        </p:nvPicPr>
        <p:blipFill>
          <a:blip r:embed="rId3" cstate="print"/>
          <a:srcRect/>
          <a:stretch>
            <a:fillRect/>
          </a:stretch>
        </p:blipFill>
        <p:spPr bwMode="auto">
          <a:xfrm>
            <a:off x="776288" y="1447800"/>
            <a:ext cx="75914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pPr marL="914400" indent="-914400"/>
            <a:r>
              <a:rPr lang="en-US" smtClean="0">
                <a:latin typeface="Arial" charset="0"/>
                <a:cs typeface="Arial" charset="0"/>
              </a:rPr>
              <a:t>Q3:	How Are ERP Systems Implemented?</a:t>
            </a:r>
          </a:p>
        </p:txBody>
      </p:sp>
      <p:sp>
        <p:nvSpPr>
          <p:cNvPr id="7680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8" name="Rectangle 7"/>
          <p:cNvSpPr/>
          <p:nvPr/>
        </p:nvSpPr>
        <p:spPr>
          <a:xfrm>
            <a:off x="990600" y="4903788"/>
            <a:ext cx="7239000" cy="430212"/>
          </a:xfrm>
          <a:prstGeom prst="rect">
            <a:avLst/>
          </a:prstGeom>
          <a:solidFill>
            <a:schemeClr val="accent2">
              <a:lumMod val="60000"/>
              <a:lumOff val="40000"/>
            </a:schemeClr>
          </a:solidFill>
          <a:ln>
            <a:solidFill>
              <a:schemeClr val="accent1"/>
            </a:solidFill>
          </a:ln>
        </p:spPr>
        <p:txBody>
          <a:bodyPr>
            <a:spAutoFit/>
          </a:bodyPr>
          <a:lstStyle/>
          <a:p>
            <a:pPr algn="ctr">
              <a:defRPr/>
            </a:pPr>
            <a:r>
              <a:rPr lang="en-US" sz="2200" b="1" dirty="0">
                <a:solidFill>
                  <a:schemeClr val="accent3">
                    <a:lumMod val="10000"/>
                  </a:schemeClr>
                </a:solidFill>
                <a:latin typeface="Arial" pitchFamily="34" charset="0"/>
                <a:cs typeface="Arial" pitchFamily="34" charset="0"/>
              </a:rPr>
              <a:t>Major tasks in implementation of an ERP application</a:t>
            </a:r>
          </a:p>
        </p:txBody>
      </p:sp>
      <p:pic>
        <p:nvPicPr>
          <p:cNvPr id="35844" name="Picture 2"/>
          <p:cNvPicPr>
            <a:picLocks noChangeAspect="1" noChangeArrowheads="1"/>
          </p:cNvPicPr>
          <p:nvPr/>
        </p:nvPicPr>
        <p:blipFill>
          <a:blip r:embed="rId3" cstate="print"/>
          <a:srcRect/>
          <a:stretch>
            <a:fillRect/>
          </a:stretch>
        </p:blipFill>
        <p:spPr bwMode="auto">
          <a:xfrm>
            <a:off x="762000" y="1600200"/>
            <a:ext cx="7543800"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6"/>
          <p:cNvGrpSpPr>
            <a:grpSpLocks/>
          </p:cNvGrpSpPr>
          <p:nvPr/>
        </p:nvGrpSpPr>
        <p:grpSpPr bwMode="auto">
          <a:xfrm>
            <a:off x="533400" y="1905000"/>
            <a:ext cx="8001000" cy="4221163"/>
            <a:chOff x="533399" y="1905000"/>
            <a:chExt cx="8001001" cy="4221162"/>
          </a:xfrm>
        </p:grpSpPr>
        <p:sp>
          <p:nvSpPr>
            <p:cNvPr id="8" name="Notched Right Arrow 7"/>
            <p:cNvSpPr/>
            <p:nvPr/>
          </p:nvSpPr>
          <p:spPr>
            <a:xfrm>
              <a:off x="533399" y="2957513"/>
              <a:ext cx="8001001" cy="1811337"/>
            </a:xfrm>
            <a:prstGeom prst="notchedRightArrow">
              <a:avLst/>
            </a:prstGeom>
            <a:solidFill>
              <a:schemeClr val="accent6">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3399" y="1905000"/>
              <a:ext cx="1338263" cy="15049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nchor="ctr"/>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Model current   “as is” processes</a:t>
              </a:r>
            </a:p>
          </p:txBody>
        </p:sp>
        <p:sp>
          <p:nvSpPr>
            <p:cNvPr id="10" name="Oval 9"/>
            <p:cNvSpPr/>
            <p:nvPr/>
          </p:nvSpPr>
          <p:spPr>
            <a:xfrm>
              <a:off x="738187"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127124" y="4316412"/>
              <a:ext cx="1463675" cy="1474787"/>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Identify relevant ERP blueprint processes</a:t>
              </a:r>
            </a:p>
          </p:txBody>
        </p:sp>
        <p:sp>
          <p:nvSpPr>
            <p:cNvPr id="12" name="Oval 11"/>
            <p:cNvSpPr/>
            <p:nvPr/>
          </p:nvSpPr>
          <p:spPr>
            <a:xfrm>
              <a:off x="1644649"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1944687" y="1905000"/>
              <a:ext cx="1865312" cy="15049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Compare as-is models with blueprints, note differences</a:t>
              </a:r>
            </a:p>
          </p:txBody>
        </p:sp>
        <p:sp>
          <p:nvSpPr>
            <p:cNvPr id="14" name="Oval 13"/>
            <p:cNvSpPr/>
            <p:nvPr/>
          </p:nvSpPr>
          <p:spPr>
            <a:xfrm>
              <a:off x="2549524"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819399" y="4316412"/>
              <a:ext cx="1600200" cy="1093787"/>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Find ways to eliminate differences</a:t>
              </a:r>
            </a:p>
          </p:txBody>
        </p:sp>
        <p:sp>
          <p:nvSpPr>
            <p:cNvPr id="16" name="Oval 15"/>
            <p:cNvSpPr/>
            <p:nvPr/>
          </p:nvSpPr>
          <p:spPr>
            <a:xfrm>
              <a:off x="3454399"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4038599" y="2286000"/>
              <a:ext cx="1219200" cy="11239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nchor="ctr"/>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Prepare detailed plan</a:t>
              </a:r>
            </a:p>
          </p:txBody>
        </p:sp>
        <p:sp>
          <p:nvSpPr>
            <p:cNvPr id="18" name="Oval 17"/>
            <p:cNvSpPr/>
            <p:nvPr/>
          </p:nvSpPr>
          <p:spPr>
            <a:xfrm>
              <a:off x="4360862"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4813300" y="4316412"/>
              <a:ext cx="1582738" cy="18097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Train users processes, procedures, ERP features and functions</a:t>
              </a:r>
            </a:p>
          </p:txBody>
        </p:sp>
        <p:sp>
          <p:nvSpPr>
            <p:cNvPr id="20" name="Oval 19"/>
            <p:cNvSpPr/>
            <p:nvPr/>
          </p:nvSpPr>
          <p:spPr>
            <a:xfrm>
              <a:off x="5265738"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5562600" y="2133600"/>
              <a:ext cx="1501775" cy="1276350"/>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Conduct simulation tests new system</a:t>
              </a:r>
            </a:p>
          </p:txBody>
        </p:sp>
        <p:sp>
          <p:nvSpPr>
            <p:cNvPr id="22" name="Oval 21"/>
            <p:cNvSpPr/>
            <p:nvPr/>
          </p:nvSpPr>
          <p:spPr>
            <a:xfrm>
              <a:off x="617061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6553200" y="4773612"/>
              <a:ext cx="1676400" cy="788987"/>
            </a:xfrm>
            <a:custGeom>
              <a:avLst/>
              <a:gdLst>
                <a:gd name="connsiteX0" fmla="*/ 0 w 862314"/>
                <a:gd name="connsiteY0" fmla="*/ 0 h 1810385"/>
                <a:gd name="connsiteX1" fmla="*/ 862314 w 862314"/>
                <a:gd name="connsiteY1" fmla="*/ 0 h 1810385"/>
                <a:gd name="connsiteX2" fmla="*/ 862314 w 862314"/>
                <a:gd name="connsiteY2" fmla="*/ 1810385 h 1810385"/>
                <a:gd name="connsiteX3" fmla="*/ 0 w 862314"/>
                <a:gd name="connsiteY3" fmla="*/ 1810385 h 1810385"/>
                <a:gd name="connsiteX4" fmla="*/ 0 w 86231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14" h="1810385">
                  <a:moveTo>
                    <a:pt x="0" y="0"/>
                  </a:moveTo>
                  <a:lnTo>
                    <a:pt x="862314" y="0"/>
                  </a:lnTo>
                  <a:lnTo>
                    <a:pt x="86231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8232" tIns="78232" rIns="78232" bIns="78232" spcCol="1270"/>
            <a:lstStyle/>
            <a:p>
              <a:pPr algn="ctr" defTabSz="488950">
                <a:lnSpc>
                  <a:spcPct val="90000"/>
                </a:lnSpc>
                <a:spcAft>
                  <a:spcPct val="35000"/>
                </a:spcAft>
                <a:defRPr/>
              </a:pPr>
              <a:r>
                <a:rPr lang="en-US" sz="2000" dirty="0">
                  <a:solidFill>
                    <a:schemeClr val="tx1"/>
                  </a:solidFill>
                  <a:latin typeface="Arial" pitchFamily="34" charset="0"/>
                  <a:cs typeface="Arial" pitchFamily="34" charset="0"/>
                </a:rPr>
                <a:t>Convert to new system</a:t>
              </a:r>
            </a:p>
          </p:txBody>
        </p:sp>
        <p:sp>
          <p:nvSpPr>
            <p:cNvPr id="24" name="Oval 23"/>
            <p:cNvSpPr/>
            <p:nvPr/>
          </p:nvSpPr>
          <p:spPr>
            <a:xfrm>
              <a:off x="7077075" y="3636963"/>
              <a:ext cx="452438"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7890" name="Title 2"/>
          <p:cNvSpPr>
            <a:spLocks noGrp="1"/>
          </p:cNvSpPr>
          <p:nvPr>
            <p:ph type="title"/>
          </p:nvPr>
        </p:nvSpPr>
        <p:spPr/>
        <p:txBody>
          <a:bodyPr/>
          <a:lstStyle/>
          <a:p>
            <a:r>
              <a:rPr lang="en-US" smtClean="0">
                <a:latin typeface="Arial" charset="0"/>
                <a:cs typeface="Arial" charset="0"/>
              </a:rPr>
              <a:t>Magnitude of ERP Implementation</a:t>
            </a:r>
          </a:p>
        </p:txBody>
      </p:sp>
      <p:sp>
        <p:nvSpPr>
          <p:cNvPr id="77829"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6" name="Freeform 25"/>
          <p:cNvSpPr/>
          <p:nvPr/>
        </p:nvSpPr>
        <p:spPr>
          <a:xfrm>
            <a:off x="685800" y="1371600"/>
            <a:ext cx="7620000" cy="533400"/>
          </a:xfrm>
          <a:custGeom>
            <a:avLst/>
            <a:gdLst>
              <a:gd name="connsiteX0" fmla="*/ 0 w 1151511"/>
              <a:gd name="connsiteY0" fmla="*/ 0 h 1810385"/>
              <a:gd name="connsiteX1" fmla="*/ 1151511 w 1151511"/>
              <a:gd name="connsiteY1" fmla="*/ 0 h 1810385"/>
              <a:gd name="connsiteX2" fmla="*/ 1151511 w 1151511"/>
              <a:gd name="connsiteY2" fmla="*/ 1810385 h 1810385"/>
              <a:gd name="connsiteX3" fmla="*/ 0 w 1151511"/>
              <a:gd name="connsiteY3" fmla="*/ 1810385 h 1810385"/>
              <a:gd name="connsiteX4" fmla="*/ 0 w 115151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810385">
                <a:moveTo>
                  <a:pt x="0" y="0"/>
                </a:moveTo>
                <a:lnTo>
                  <a:pt x="1151511" y="0"/>
                </a:lnTo>
                <a:lnTo>
                  <a:pt x="1151511" y="1810385"/>
                </a:lnTo>
                <a:lnTo>
                  <a:pt x="0" y="1810385"/>
                </a:lnTo>
                <a:lnTo>
                  <a:pt x="0" y="0"/>
                </a:lnTo>
                <a:close/>
              </a:path>
            </a:pathLst>
          </a:custGeom>
          <a:solidFill>
            <a:schemeClr val="accent3">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b"/>
          <a:lstStyle/>
          <a:p>
            <a:pPr algn="ctr" defTabSz="444500">
              <a:lnSpc>
                <a:spcPct val="90000"/>
              </a:lnSpc>
              <a:spcAft>
                <a:spcPct val="35000"/>
              </a:spcAft>
              <a:defRPr/>
            </a:pPr>
            <a:r>
              <a:rPr lang="en-US" sz="2400" dirty="0">
                <a:solidFill>
                  <a:schemeClr val="tx1">
                    <a:lumMod val="50000"/>
                  </a:schemeClr>
                </a:solidFill>
                <a:latin typeface="+mj-lt"/>
              </a:rPr>
              <a:t>SAP blueprint contains over a thousand process models.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822325" y="365125"/>
            <a:ext cx="7521575" cy="1006475"/>
          </a:xfrm>
        </p:spPr>
        <p:txBody>
          <a:bodyPr/>
          <a:lstStyle/>
          <a:p>
            <a:pPr marL="914400" indent="-914400"/>
            <a:r>
              <a:rPr lang="en-US" smtClean="0">
                <a:latin typeface="Arial" charset="0"/>
                <a:cs typeface="Arial" charset="0"/>
              </a:rPr>
              <a:t>Q4:	What Types of Organizations Use ERP?</a:t>
            </a:r>
          </a:p>
        </p:txBody>
      </p:sp>
      <p:sp>
        <p:nvSpPr>
          <p:cNvPr id="7885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39939" name="Picture 2"/>
          <p:cNvPicPr>
            <a:picLocks noChangeAspect="1" noChangeArrowheads="1"/>
          </p:cNvPicPr>
          <p:nvPr/>
        </p:nvPicPr>
        <p:blipFill>
          <a:blip r:embed="rId2" cstate="print"/>
          <a:srcRect/>
          <a:stretch>
            <a:fillRect/>
          </a:stretch>
        </p:blipFill>
        <p:spPr bwMode="auto">
          <a:xfrm>
            <a:off x="1600200" y="1524000"/>
            <a:ext cx="5867400" cy="341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8600" indent="-228600">
              <a:defRPr/>
            </a:pPr>
            <a:r>
              <a:rPr lang="en-US" sz="2400" dirty="0">
                <a:solidFill>
                  <a:schemeClr val="accent3">
                    <a:lumMod val="10000"/>
                  </a:schemeClr>
                </a:solidFill>
              </a:rPr>
              <a:t>W</a:t>
            </a:r>
            <a:r>
              <a:rPr lang="en-US" sz="2400" dirty="0" smtClean="0">
                <a:solidFill>
                  <a:schemeClr val="accent3">
                    <a:lumMod val="10000"/>
                  </a:schemeClr>
                </a:solidFill>
              </a:rPr>
              <a:t>orldwide </a:t>
            </a:r>
            <a:r>
              <a:rPr lang="en-US" sz="2400" dirty="0">
                <a:solidFill>
                  <a:schemeClr val="accent3">
                    <a:lumMod val="10000"/>
                  </a:schemeClr>
                </a:solidFill>
              </a:rPr>
              <a:t>consolidation of financial statements on a timely basis</a:t>
            </a:r>
          </a:p>
          <a:p>
            <a:pPr marL="228600" indent="-228600">
              <a:defRPr/>
            </a:pPr>
            <a:r>
              <a:rPr lang="en-US" sz="2400" dirty="0">
                <a:solidFill>
                  <a:srgbClr val="00040C"/>
                </a:solidFill>
              </a:rPr>
              <a:t>Inherent ERP </a:t>
            </a:r>
            <a:r>
              <a:rPr lang="en-US" sz="2400" dirty="0" smtClean="0">
                <a:solidFill>
                  <a:srgbClr val="00040C"/>
                </a:solidFill>
              </a:rPr>
              <a:t>procedures  </a:t>
            </a:r>
            <a:r>
              <a:rPr lang="en-US" sz="2400" dirty="0">
                <a:solidFill>
                  <a:srgbClr val="00040C"/>
                </a:solidFill>
              </a:rPr>
              <a:t>adaptable to many </a:t>
            </a:r>
            <a:r>
              <a:rPr lang="en-US" sz="2400" dirty="0" smtClean="0">
                <a:solidFill>
                  <a:srgbClr val="00040C"/>
                </a:solidFill>
              </a:rPr>
              <a:t>cultures</a:t>
            </a:r>
            <a:endParaRPr lang="en-US" sz="2400" dirty="0">
              <a:solidFill>
                <a:srgbClr val="00040C"/>
              </a:solidFill>
            </a:endParaRPr>
          </a:p>
          <a:p>
            <a:pPr marL="228600" indent="-228600">
              <a:defRPr/>
            </a:pPr>
            <a:r>
              <a:rPr lang="en-US" sz="2400" dirty="0">
                <a:solidFill>
                  <a:schemeClr val="accent3">
                    <a:lumMod val="10000"/>
                  </a:schemeClr>
                </a:solidFill>
              </a:rPr>
              <a:t>M</a:t>
            </a:r>
            <a:r>
              <a:rPr lang="en-US" sz="2400" dirty="0" smtClean="0">
                <a:solidFill>
                  <a:schemeClr val="accent3">
                    <a:lumMod val="10000"/>
                  </a:schemeClr>
                </a:solidFill>
              </a:rPr>
              <a:t>ultiple currencies</a:t>
            </a:r>
            <a:r>
              <a:rPr lang="en-US" sz="2400" dirty="0">
                <a:solidFill>
                  <a:schemeClr val="accent3">
                    <a:lumMod val="10000"/>
                  </a:schemeClr>
                </a:solidFill>
              </a:rPr>
              <a:t> </a:t>
            </a:r>
            <a:r>
              <a:rPr lang="en-US" sz="2400" dirty="0" smtClean="0">
                <a:solidFill>
                  <a:schemeClr val="accent3">
                    <a:lumMod val="10000"/>
                  </a:schemeClr>
                </a:solidFill>
              </a:rPr>
              <a:t>and </a:t>
            </a:r>
            <a:r>
              <a:rPr lang="en-US" sz="2400" dirty="0">
                <a:solidFill>
                  <a:schemeClr val="accent3">
                    <a:lumMod val="10000"/>
                  </a:schemeClr>
                </a:solidFill>
              </a:rPr>
              <a:t>languages, manage international transfers of goods in </a:t>
            </a:r>
            <a:r>
              <a:rPr lang="en-US" sz="2400" dirty="0" smtClean="0">
                <a:solidFill>
                  <a:schemeClr val="accent3">
                    <a:lumMod val="10000"/>
                  </a:schemeClr>
                </a:solidFill>
              </a:rPr>
              <a:t>inventories, work  </a:t>
            </a:r>
            <a:r>
              <a:rPr lang="en-US" sz="2400" dirty="0">
                <a:solidFill>
                  <a:schemeClr val="accent3">
                    <a:lumMod val="10000"/>
                  </a:schemeClr>
                </a:solidFill>
              </a:rPr>
              <a:t>with international supply </a:t>
            </a:r>
            <a:r>
              <a:rPr lang="en-US" sz="2400" dirty="0" smtClean="0">
                <a:solidFill>
                  <a:schemeClr val="accent3">
                    <a:lumMod val="10000"/>
                  </a:schemeClr>
                </a:solidFill>
              </a:rPr>
              <a:t>chains</a:t>
            </a:r>
            <a:endParaRPr lang="en-US" sz="2400" dirty="0">
              <a:solidFill>
                <a:schemeClr val="accent3">
                  <a:lumMod val="10000"/>
                </a:schemeClr>
              </a:solidFill>
            </a:endParaRPr>
          </a:p>
          <a:p>
            <a:pPr marL="228600" indent="-228600">
              <a:defRPr/>
            </a:pPr>
            <a:r>
              <a:rPr lang="en-US" sz="2400" u="sng" dirty="0">
                <a:solidFill>
                  <a:srgbClr val="00040C"/>
                </a:solidFill>
                <a:hlinkClick r:id="rId2"/>
              </a:rPr>
              <a:t>http://advice.Cio.Com/puneesh/deploy_erp_to_improve_globalization_efficiency_of_your_organization</a:t>
            </a:r>
            <a:r>
              <a:rPr lang="en-US" sz="2400" dirty="0">
                <a:solidFill>
                  <a:srgbClr val="00040C"/>
                </a:solidFill>
              </a:rPr>
              <a:t> </a:t>
            </a:r>
          </a:p>
          <a:p>
            <a:pPr>
              <a:defRPr/>
            </a:pPr>
            <a:endParaRPr lang="en-US" sz="2400" dirty="0"/>
          </a:p>
        </p:txBody>
      </p:sp>
      <p:sp>
        <p:nvSpPr>
          <p:cNvPr id="40962" name="Title 2"/>
          <p:cNvSpPr>
            <a:spLocks noGrp="1"/>
          </p:cNvSpPr>
          <p:nvPr>
            <p:ph type="title"/>
          </p:nvPr>
        </p:nvSpPr>
        <p:spPr>
          <a:xfrm>
            <a:off x="822325" y="365125"/>
            <a:ext cx="7521575" cy="1006475"/>
          </a:xfrm>
        </p:spPr>
        <p:txBody>
          <a:bodyPr/>
          <a:lstStyle/>
          <a:p>
            <a:r>
              <a:rPr lang="en-US" smtClean="0">
                <a:latin typeface="Arial" charset="0"/>
                <a:cs typeface="Arial" charset="0"/>
              </a:rPr>
              <a:t>International ERP</a:t>
            </a:r>
          </a:p>
        </p:txBody>
      </p:sp>
      <p:sp>
        <p:nvSpPr>
          <p:cNvPr id="80908"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pPr marL="862013" indent="-862013"/>
            <a:r>
              <a:rPr lang="en-US" smtClean="0">
                <a:solidFill>
                  <a:srgbClr val="00040C"/>
                </a:solidFill>
                <a:latin typeface="Arial" charset="0"/>
                <a:cs typeface="Arial" charset="0"/>
              </a:rPr>
              <a:t>Q5:	How Do the Major ERP Vendors Compare?</a:t>
            </a:r>
          </a:p>
        </p:txBody>
      </p:sp>
      <p:sp>
        <p:nvSpPr>
          <p:cNvPr id="8192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41987" name="Picture 2"/>
          <p:cNvPicPr>
            <a:picLocks noChangeAspect="1" noChangeArrowheads="1"/>
          </p:cNvPicPr>
          <p:nvPr/>
        </p:nvPicPr>
        <p:blipFill>
          <a:blip r:embed="rId3" cstate="print"/>
          <a:srcRect/>
          <a:stretch>
            <a:fillRect/>
          </a:stretch>
        </p:blipFill>
        <p:spPr bwMode="auto">
          <a:xfrm>
            <a:off x="838200" y="1524000"/>
            <a:ext cx="7467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6759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10243" name="Content Placeholder 1"/>
          <p:cNvSpPr>
            <a:spLocks noGrp="1"/>
          </p:cNvSpPr>
          <p:nvPr>
            <p:ph idx="1"/>
          </p:nvPr>
        </p:nvSpPr>
        <p:spPr>
          <a:xfrm>
            <a:off x="822325" y="1524000"/>
            <a:ext cx="7521575" cy="3505200"/>
          </a:xfrm>
        </p:spPr>
        <p:txBody>
          <a:bodyPr/>
          <a:lstStyle/>
          <a:p>
            <a:pPr marL="693738" indent="-693738">
              <a:buFont typeface="Arial" charset="0"/>
              <a:buNone/>
            </a:pPr>
            <a:r>
              <a:rPr lang="en-US" smtClean="0">
                <a:latin typeface="Arial" charset="0"/>
                <a:cs typeface="Arial" charset="0"/>
              </a:rPr>
              <a:t>Q1: What is the purpose of ERP systems?</a:t>
            </a:r>
          </a:p>
          <a:p>
            <a:pPr marL="693738" indent="-693738">
              <a:buFont typeface="Arial" charset="0"/>
              <a:buNone/>
            </a:pPr>
            <a:r>
              <a:rPr lang="en-US" smtClean="0">
                <a:latin typeface="Arial" charset="0"/>
                <a:cs typeface="Arial" charset="0"/>
              </a:rPr>
              <a:t>Q2: What are the elements of an ERP solution?</a:t>
            </a:r>
          </a:p>
          <a:p>
            <a:pPr marL="693738" indent="-693738">
              <a:buFont typeface="Arial" charset="0"/>
              <a:buNone/>
            </a:pPr>
            <a:r>
              <a:rPr lang="en-US" smtClean="0">
                <a:latin typeface="Arial" charset="0"/>
                <a:cs typeface="Arial" charset="0"/>
              </a:rPr>
              <a:t>Q3: How are ERP systems implemented?</a:t>
            </a:r>
          </a:p>
          <a:p>
            <a:pPr marL="693738" indent="-693738">
              <a:buFont typeface="Arial" charset="0"/>
              <a:buNone/>
            </a:pPr>
            <a:r>
              <a:rPr lang="en-US" smtClean="0">
                <a:latin typeface="Arial" charset="0"/>
                <a:cs typeface="Arial" charset="0"/>
              </a:rPr>
              <a:t>Q4: What types of organizations use ERP?</a:t>
            </a:r>
          </a:p>
          <a:p>
            <a:pPr marL="693738" indent="-693738">
              <a:buFont typeface="Arial" charset="0"/>
              <a:buNone/>
            </a:pPr>
            <a:r>
              <a:rPr lang="en-US" smtClean="0">
                <a:latin typeface="Arial" charset="0"/>
                <a:cs typeface="Arial" charset="0"/>
              </a:rPr>
              <a:t>Q5: How do the major ERP vendors compare?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r>
              <a:rPr lang="en-US" smtClean="0">
                <a:latin typeface="Arial" charset="0"/>
                <a:cs typeface="Arial" charset="0"/>
              </a:rPr>
              <a:t>ERP Vendor Market Ranking</a:t>
            </a:r>
          </a:p>
        </p:txBody>
      </p:sp>
      <p:sp>
        <p:nvSpPr>
          <p:cNvPr id="82978"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graphicFrame>
        <p:nvGraphicFramePr>
          <p:cNvPr id="6" name="Content Placeholder 5"/>
          <p:cNvGraphicFramePr>
            <a:graphicFrameLocks noGrp="1"/>
          </p:cNvGraphicFramePr>
          <p:nvPr>
            <p:ph idx="4294967295"/>
          </p:nvPr>
        </p:nvGraphicFramePr>
        <p:xfrm>
          <a:off x="838200" y="1600200"/>
          <a:ext cx="7467600" cy="3017685"/>
        </p:xfrm>
        <a:graphic>
          <a:graphicData uri="http://schemas.openxmlformats.org/drawingml/2006/table">
            <a:tbl>
              <a:tblPr firstRow="1" bandRow="1">
                <a:tableStyleId>{073A0DAA-6AF3-43AB-8588-CEC1D06C72B9}</a:tableStyleId>
              </a:tblPr>
              <a:tblGrid>
                <a:gridCol w="1244600"/>
                <a:gridCol w="1346200"/>
                <a:gridCol w="1676400"/>
                <a:gridCol w="914400"/>
                <a:gridCol w="1219200"/>
                <a:gridCol w="1066800"/>
              </a:tblGrid>
              <a:tr h="1118767">
                <a:tc>
                  <a:txBody>
                    <a:bodyPr/>
                    <a:lstStyle/>
                    <a:p>
                      <a:pPr algn="ctr"/>
                      <a:endParaRPr lang="en-US" sz="2000" b="0" dirty="0">
                        <a:solidFill>
                          <a:schemeClr val="bg1"/>
                        </a:solidFill>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400" b="1" kern="1200" baseline="0" dirty="0" smtClean="0">
                          <a:solidFill>
                            <a:schemeClr val="tx1"/>
                          </a:solidFill>
                          <a:latin typeface="Arial" pitchFamily="34" charset="0"/>
                          <a:ea typeface="+mn-ea"/>
                          <a:cs typeface="Arial" pitchFamily="34" charset="0"/>
                        </a:rPr>
                        <a:t>Epicore</a:t>
                      </a:r>
                      <a:endParaRPr lang="en-US" sz="2400" b="1" kern="1200" baseline="0" dirty="0">
                        <a:solidFill>
                          <a:schemeClr val="tx1"/>
                        </a:solidFill>
                        <a:latin typeface="Arial" pitchFamily="34" charset="0"/>
                        <a:ea typeface="+mn-ea"/>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b="1" kern="1200" baseline="0" dirty="0" smtClean="0">
                          <a:solidFill>
                            <a:schemeClr val="tx1"/>
                          </a:solidFill>
                          <a:latin typeface="Arial" pitchFamily="34" charset="0"/>
                          <a:ea typeface="+mn-ea"/>
                          <a:cs typeface="Arial" pitchFamily="34" charset="0"/>
                        </a:rPr>
                        <a:t>MS Dynamics</a:t>
                      </a:r>
                      <a:endParaRPr lang="en-US" sz="2400" b="1" kern="1200" baseline="0" dirty="0">
                        <a:solidFill>
                          <a:schemeClr val="tx1"/>
                        </a:solidFill>
                        <a:latin typeface="Arial" pitchFamily="34" charset="0"/>
                        <a:ea typeface="+mn-ea"/>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ctr" defTabSz="914400" rtl="0" eaLnBrk="1" latinLnBrk="0" hangingPunct="1"/>
                      <a:r>
                        <a:rPr lang="en-US" sz="2400" b="1" kern="1200" baseline="0" dirty="0" smtClean="0">
                          <a:solidFill>
                            <a:schemeClr val="tx1"/>
                          </a:solidFill>
                          <a:latin typeface="Arial" pitchFamily="34" charset="0"/>
                          <a:ea typeface="+mn-ea"/>
                          <a:cs typeface="Arial" pitchFamily="34" charset="0"/>
                        </a:rPr>
                        <a:t>Infor</a:t>
                      </a:r>
                      <a:endParaRPr lang="en-US" sz="2400" b="1" kern="1200" baseline="0" dirty="0">
                        <a:solidFill>
                          <a:schemeClr val="tx1"/>
                        </a:solidFill>
                        <a:latin typeface="Arial" pitchFamily="34" charset="0"/>
                        <a:ea typeface="+mn-ea"/>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b="1" kern="1200" baseline="0" dirty="0" smtClean="0">
                          <a:solidFill>
                            <a:schemeClr val="tx1"/>
                          </a:solidFill>
                          <a:latin typeface="Arial" pitchFamily="34" charset="0"/>
                          <a:ea typeface="+mn-ea"/>
                          <a:cs typeface="Arial" pitchFamily="34" charset="0"/>
                        </a:rPr>
                        <a:t>Oracle</a:t>
                      </a:r>
                      <a:endParaRPr lang="en-US" sz="2400" b="1" kern="1200" baseline="0" dirty="0">
                        <a:solidFill>
                          <a:schemeClr val="tx1"/>
                        </a:solidFill>
                        <a:latin typeface="Arial" pitchFamily="34" charset="0"/>
                        <a:ea typeface="+mn-ea"/>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b="1" baseline="0" dirty="0" smtClean="0">
                          <a:solidFill>
                            <a:schemeClr val="tx1"/>
                          </a:solidFill>
                          <a:latin typeface="Arial" pitchFamily="34" charset="0"/>
                          <a:cs typeface="Arial" pitchFamily="34" charset="0"/>
                        </a:rPr>
                        <a:t>SAP</a:t>
                      </a:r>
                      <a:endParaRPr lang="en-US" sz="2400" b="1" baseline="0" dirty="0">
                        <a:solidFill>
                          <a:schemeClr val="tx1"/>
                        </a:solidFill>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779893">
                <a:tc>
                  <a:txBody>
                    <a:bodyPr/>
                    <a:lstStyle/>
                    <a:p>
                      <a:pPr algn="ctr"/>
                      <a:r>
                        <a:rPr lang="en-US" sz="2000" b="1" dirty="0" smtClean="0">
                          <a:solidFill>
                            <a:srgbClr val="00040C"/>
                          </a:solidFill>
                          <a:latin typeface="Arial" pitchFamily="34" charset="0"/>
                          <a:cs typeface="Arial" pitchFamily="34" charset="0"/>
                        </a:rPr>
                        <a:t>Revenue (2009)</a:t>
                      </a:r>
                      <a:endParaRPr lang="en-US" sz="2000" b="1" dirty="0">
                        <a:solidFill>
                          <a:srgbClr val="00040C"/>
                        </a:solidFill>
                        <a:latin typeface="Arial" pitchFamily="34" charset="0"/>
                        <a:cs typeface="Arial" pitchFamily="34" charset="0"/>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000" b="1" dirty="0" smtClean="0">
                          <a:solidFill>
                            <a:srgbClr val="00040C"/>
                          </a:solidFill>
                          <a:latin typeface="Arial" pitchFamily="34" charset="0"/>
                          <a:cs typeface="Arial" pitchFamily="34" charset="0"/>
                        </a:rPr>
                        <a:t>$410M+</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000" b="1" dirty="0" smtClean="0">
                          <a:solidFill>
                            <a:srgbClr val="00040C"/>
                          </a:solidFill>
                          <a:latin typeface="Arial" pitchFamily="34" charset="0"/>
                          <a:cs typeface="Arial" pitchFamily="34" charset="0"/>
                        </a:rPr>
                        <a:t>$1.3B</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000" b="1" dirty="0" smtClean="0">
                          <a:solidFill>
                            <a:srgbClr val="00040C"/>
                          </a:solidFill>
                          <a:latin typeface="Arial" pitchFamily="34" charset="0"/>
                          <a:cs typeface="Arial" pitchFamily="34" charset="0"/>
                        </a:rPr>
                        <a:t>~$2B</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000" b="1" dirty="0" smtClean="0">
                          <a:solidFill>
                            <a:srgbClr val="00040C"/>
                          </a:solidFill>
                          <a:latin typeface="Arial" pitchFamily="34" charset="0"/>
                          <a:cs typeface="Arial" pitchFamily="34" charset="0"/>
                        </a:rPr>
                        <a:t>&gt;$2B</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000" b="1" dirty="0" smtClean="0">
                          <a:solidFill>
                            <a:srgbClr val="00040C"/>
                          </a:solidFill>
                          <a:latin typeface="Arial" pitchFamily="34" charset="0"/>
                          <a:cs typeface="Arial" pitchFamily="34" charset="0"/>
                        </a:rPr>
                        <a:t>$11.9B</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1119025">
                <a:tc>
                  <a:txBody>
                    <a:bodyPr/>
                    <a:lstStyle/>
                    <a:p>
                      <a:pPr algn="ctr"/>
                      <a:r>
                        <a:rPr lang="en-US" sz="2000" b="1" dirty="0" smtClean="0">
                          <a:solidFill>
                            <a:srgbClr val="00040C"/>
                          </a:solidFill>
                          <a:latin typeface="Arial" pitchFamily="34" charset="0"/>
                          <a:cs typeface="Arial" pitchFamily="34" charset="0"/>
                        </a:rPr>
                        <a:t>Market Share (2005)</a:t>
                      </a:r>
                      <a:endParaRPr lang="en-US" sz="2000" b="1" dirty="0">
                        <a:solidFill>
                          <a:srgbClr val="00040C"/>
                        </a:solidFill>
                        <a:latin typeface="Arial" pitchFamily="34" charset="0"/>
                        <a:cs typeface="Arial" pitchFamily="34" charset="0"/>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smtClean="0">
                          <a:solidFill>
                            <a:srgbClr val="00040C"/>
                          </a:solidFill>
                          <a:latin typeface="Arial" pitchFamily="34" charset="0"/>
                          <a:cs typeface="Arial" pitchFamily="34" charset="0"/>
                        </a:rPr>
                        <a:t>1%</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smtClean="0">
                          <a:solidFill>
                            <a:srgbClr val="00040C"/>
                          </a:solidFill>
                          <a:latin typeface="Arial" pitchFamily="34" charset="0"/>
                          <a:cs typeface="Arial" pitchFamily="34" charset="0"/>
                        </a:rPr>
                        <a:t>4%</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smtClean="0">
                          <a:solidFill>
                            <a:srgbClr val="00040C"/>
                          </a:solidFill>
                          <a:latin typeface="Arial" pitchFamily="34" charset="0"/>
                          <a:cs typeface="Arial" pitchFamily="34" charset="0"/>
                        </a:rPr>
                        <a:t>2%</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smtClean="0">
                          <a:solidFill>
                            <a:srgbClr val="00040C"/>
                          </a:solidFill>
                          <a:latin typeface="Arial" pitchFamily="34" charset="0"/>
                          <a:cs typeface="Arial" pitchFamily="34" charset="0"/>
                        </a:rPr>
                        <a:t>20%</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dirty="0" smtClean="0">
                          <a:solidFill>
                            <a:srgbClr val="00040C"/>
                          </a:solidFill>
                          <a:latin typeface="Arial" pitchFamily="34" charset="0"/>
                          <a:cs typeface="Arial" pitchFamily="34" charset="0"/>
                        </a:rPr>
                        <a:t>42%</a:t>
                      </a:r>
                      <a:endParaRPr lang="en-US" sz="2000" b="1" dirty="0">
                        <a:solidFill>
                          <a:srgbClr val="00040C"/>
                        </a:solidFill>
                        <a:latin typeface="Arial" pitchFamily="34" charset="0"/>
                        <a:cs typeface="Arial" pitchFamily="34" charset="0"/>
                      </a:endParaRPr>
                    </a:p>
                  </a:txBody>
                  <a:tcPr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p:txBody>
          <a:bodyPr/>
          <a:lstStyle/>
          <a:p>
            <a:r>
              <a:rPr lang="en-US" smtClean="0">
                <a:latin typeface="Arial" charset="0"/>
                <a:cs typeface="Arial" charset="0"/>
              </a:rPr>
              <a:t>Top ERP Vendors and Customer Size</a:t>
            </a:r>
          </a:p>
        </p:txBody>
      </p:sp>
      <p:sp>
        <p:nvSpPr>
          <p:cNvPr id="83972"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45059" name="Picture 2"/>
          <p:cNvPicPr>
            <a:picLocks noChangeAspect="1" noChangeArrowheads="1"/>
          </p:cNvPicPr>
          <p:nvPr/>
        </p:nvPicPr>
        <p:blipFill>
          <a:blip r:embed="rId3" cstate="print"/>
          <a:srcRect/>
          <a:stretch>
            <a:fillRect/>
          </a:stretch>
        </p:blipFill>
        <p:spPr bwMode="auto">
          <a:xfrm>
            <a:off x="838200" y="1447800"/>
            <a:ext cx="7543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822325" y="365125"/>
            <a:ext cx="7521575" cy="1006475"/>
          </a:xfrm>
        </p:spPr>
        <p:txBody>
          <a:bodyPr/>
          <a:lstStyle/>
          <a:p>
            <a:r>
              <a:rPr lang="en-US" smtClean="0">
                <a:latin typeface="Arial" charset="0"/>
                <a:cs typeface="Arial" charset="0"/>
              </a:rPr>
              <a:t>The Future:  ERP in the Cloud</a:t>
            </a:r>
          </a:p>
        </p:txBody>
      </p:sp>
      <p:sp>
        <p:nvSpPr>
          <p:cNvPr id="85001"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1"/>
          </p:nvPr>
        </p:nvSpPr>
        <p:spPr/>
        <p:txBody>
          <a:bodyPr/>
          <a:lstStyle/>
          <a:p>
            <a:pPr marL="296863" indent="-296863">
              <a:defRPr/>
            </a:pPr>
            <a:r>
              <a:rPr lang="en-US" dirty="0"/>
              <a:t>Oracle and SAP </a:t>
            </a:r>
            <a:r>
              <a:rPr lang="en-US" dirty="0" smtClean="0"/>
              <a:t>acquiring companies with cloud-based products</a:t>
            </a:r>
          </a:p>
          <a:p>
            <a:pPr marL="296863" indent="-296863">
              <a:defRPr/>
            </a:pPr>
            <a:r>
              <a:rPr lang="en-US" dirty="0" smtClean="0"/>
              <a:t>Cannot </a:t>
            </a:r>
            <a:r>
              <a:rPr lang="en-US" dirty="0"/>
              <a:t>plunge </a:t>
            </a:r>
            <a:r>
              <a:rPr lang="en-US" dirty="0" smtClean="0"/>
              <a:t>into </a:t>
            </a:r>
            <a:r>
              <a:rPr lang="en-US" dirty="0"/>
              <a:t>cloud-based solutions </a:t>
            </a:r>
            <a:r>
              <a:rPr lang="en-US" dirty="0" smtClean="0"/>
              <a:t>without </a:t>
            </a:r>
            <a:r>
              <a:rPr lang="en-US" dirty="0"/>
              <a:t>causing </a:t>
            </a:r>
            <a:r>
              <a:rPr lang="en-US" dirty="0" smtClean="0"/>
              <a:t>considerable organizational</a:t>
            </a:r>
            <a:r>
              <a:rPr lang="en-US" dirty="0"/>
              <a:t> </a:t>
            </a:r>
            <a:r>
              <a:rPr lang="en-US" dirty="0" smtClean="0"/>
              <a:t>turmoil</a:t>
            </a:r>
          </a:p>
          <a:p>
            <a:pPr marL="296863" indent="-296863">
              <a:defRPr/>
            </a:pPr>
            <a:r>
              <a:rPr lang="en-US" dirty="0"/>
              <a:t>C</a:t>
            </a:r>
            <a:r>
              <a:rPr lang="en-US" dirty="0" smtClean="0"/>
              <a:t>ompanies </a:t>
            </a:r>
            <a:r>
              <a:rPr lang="en-US" dirty="0"/>
              <a:t>need to </a:t>
            </a:r>
            <a:r>
              <a:rPr lang="en-US" dirty="0" smtClean="0"/>
              <a:t>move </a:t>
            </a:r>
            <a:r>
              <a:rPr lang="en-US" dirty="0"/>
              <a:t>applications to </a:t>
            </a:r>
            <a:r>
              <a:rPr lang="en-US" dirty="0" smtClean="0"/>
              <a:t>cloud</a:t>
            </a:r>
            <a:r>
              <a:rPr lang="en-US" dirty="0"/>
              <a:t>, </a:t>
            </a:r>
            <a:r>
              <a:rPr lang="en-US" dirty="0" smtClean="0"/>
              <a:t>while providing </a:t>
            </a:r>
            <a:r>
              <a:rPr lang="en-US" dirty="0"/>
              <a:t>thin-client and native mobile </a:t>
            </a:r>
            <a:r>
              <a:rPr lang="en-US" dirty="0" smtClean="0"/>
              <a:t>applications</a:t>
            </a:r>
            <a:endParaRPr lang="en-US" dirty="0"/>
          </a:p>
          <a:p>
            <a:pPr marL="457200" indent="-457200">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latin typeface="Arial" charset="0"/>
                <a:cs typeface="Arial" charset="0"/>
              </a:rPr>
              <a:t>Active Review</a:t>
            </a:r>
          </a:p>
        </p:txBody>
      </p:sp>
      <p:sp>
        <p:nvSpPr>
          <p:cNvPr id="8602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49155" name="Content Placeholder 1"/>
          <p:cNvSpPr txBox="1">
            <a:spLocks/>
          </p:cNvSpPr>
          <p:nvPr/>
        </p:nvSpPr>
        <p:spPr bwMode="auto">
          <a:xfrm>
            <a:off x="822325" y="1524000"/>
            <a:ext cx="7521575" cy="3581400"/>
          </a:xfrm>
          <a:prstGeom prst="rect">
            <a:avLst/>
          </a:prstGeom>
          <a:noFill/>
          <a:ln w="9525">
            <a:noFill/>
            <a:miter lim="800000"/>
            <a:headEnd/>
            <a:tailEnd/>
          </a:ln>
        </p:spPr>
        <p:txBody>
          <a:bodyPr/>
          <a:lstStyle/>
          <a:p>
            <a:pPr marL="682625" indent="-682625">
              <a:spcBef>
                <a:spcPts val="800"/>
              </a:spcBef>
              <a:buFont typeface="Arial" charset="0"/>
              <a:buNone/>
            </a:pPr>
            <a:r>
              <a:rPr lang="en-US" sz="2800"/>
              <a:t>Q1: What is the purpose of ERP systems?</a:t>
            </a:r>
          </a:p>
          <a:p>
            <a:pPr marL="682625" indent="-682625">
              <a:spcBef>
                <a:spcPts val="800"/>
              </a:spcBef>
              <a:buFont typeface="Arial" charset="0"/>
              <a:buNone/>
            </a:pPr>
            <a:r>
              <a:rPr lang="en-US" sz="2800"/>
              <a:t>Q2: What are the elements of an ERP solution?</a:t>
            </a:r>
          </a:p>
          <a:p>
            <a:pPr marL="682625" indent="-682625">
              <a:spcBef>
                <a:spcPts val="800"/>
              </a:spcBef>
              <a:buFont typeface="Arial" charset="0"/>
              <a:buNone/>
            </a:pPr>
            <a:r>
              <a:rPr lang="en-US" sz="2800"/>
              <a:t>Q3: How are ERP systems implemented?</a:t>
            </a:r>
          </a:p>
          <a:p>
            <a:pPr marL="682625" indent="-682625">
              <a:spcBef>
                <a:spcPts val="800"/>
              </a:spcBef>
              <a:buFont typeface="Arial" charset="0"/>
              <a:buNone/>
            </a:pPr>
            <a:r>
              <a:rPr lang="en-US" sz="2800"/>
              <a:t>Q4: What types of organizations use ERP?</a:t>
            </a:r>
          </a:p>
          <a:p>
            <a:pPr marL="682625" indent="-682625">
              <a:spcBef>
                <a:spcPts val="800"/>
              </a:spcBef>
              <a:buFont typeface="Arial" charset="0"/>
              <a:buNone/>
            </a:pPr>
            <a:r>
              <a:rPr lang="en-US" sz="2800"/>
              <a:t>Q5: How do the major ERP vendors compare?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577975"/>
            <a:ext cx="7521575" cy="3451225"/>
          </a:xfrm>
        </p:spPr>
        <p:txBody>
          <a:bodyPr/>
          <a:lstStyle/>
          <a:p>
            <a:pPr marL="228600" indent="-228600">
              <a:defRPr/>
            </a:pPr>
            <a:r>
              <a:rPr lang="en-US" dirty="0" smtClean="0">
                <a:solidFill>
                  <a:schemeClr val="accent3">
                    <a:lumMod val="10000"/>
                  </a:schemeClr>
                </a:solidFill>
              </a:rPr>
              <a:t>Primary </a:t>
            </a:r>
            <a:r>
              <a:rPr lang="en-US" dirty="0">
                <a:solidFill>
                  <a:schemeClr val="accent3">
                    <a:lumMod val="10000"/>
                  </a:schemeClr>
                </a:solidFill>
              </a:rPr>
              <a:t>purpose: integration of purchasing, human resources, production, sales, and accounting data into a single system.</a:t>
            </a:r>
          </a:p>
          <a:p>
            <a:pPr marL="228600" indent="-228600">
              <a:defRPr/>
            </a:pPr>
            <a:r>
              <a:rPr lang="en-US" dirty="0"/>
              <a:t>Allows real time global updates whenever a transaction happens.  </a:t>
            </a:r>
          </a:p>
          <a:p>
            <a:pPr marL="228600" indent="-228600">
              <a:defRPr/>
            </a:pPr>
            <a:r>
              <a:rPr lang="en-US" dirty="0">
                <a:solidFill>
                  <a:schemeClr val="accent3">
                    <a:lumMod val="10000"/>
                  </a:schemeClr>
                </a:solidFill>
              </a:rPr>
              <a:t>Critical business decisions can be made using latest data.</a:t>
            </a:r>
          </a:p>
          <a:p>
            <a:pPr>
              <a:defRPr/>
            </a:pPr>
            <a:endParaRPr lang="en-US" sz="3200" dirty="0"/>
          </a:p>
        </p:txBody>
      </p:sp>
      <p:sp>
        <p:nvSpPr>
          <p:cNvPr id="12290" name="Title 2"/>
          <p:cNvSpPr>
            <a:spLocks noGrp="1"/>
          </p:cNvSpPr>
          <p:nvPr>
            <p:ph type="title"/>
          </p:nvPr>
        </p:nvSpPr>
        <p:spPr>
          <a:xfrm>
            <a:off x="822325" y="365125"/>
            <a:ext cx="7521575" cy="1006475"/>
          </a:xfrm>
        </p:spPr>
        <p:txBody>
          <a:bodyPr/>
          <a:lstStyle/>
          <a:p>
            <a:pPr marL="855663" indent="-855663"/>
            <a:r>
              <a:rPr lang="en-US" smtClean="0">
                <a:latin typeface="Arial" charset="0"/>
                <a:cs typeface="Arial" charset="0"/>
              </a:rPr>
              <a:t>Q1:	What Is the Purpose of ERP Systems?</a:t>
            </a:r>
          </a:p>
        </p:txBody>
      </p:sp>
      <p:sp>
        <p:nvSpPr>
          <p:cNvPr id="6862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914400" y="1447800"/>
            <a:ext cx="7315200" cy="3733800"/>
          </a:xfrm>
          <a:prstGeom prst="rect">
            <a:avLst/>
          </a:prstGeom>
          <a:noFill/>
          <a:ln w="9525">
            <a:noFill/>
            <a:miter lim="800000"/>
            <a:headEnd/>
            <a:tailEnd/>
          </a:ln>
        </p:spPr>
      </p:pic>
      <p:sp>
        <p:nvSpPr>
          <p:cNvPr id="14338" name="Title 2"/>
          <p:cNvSpPr>
            <a:spLocks noGrp="1"/>
          </p:cNvSpPr>
          <p:nvPr>
            <p:ph type="title"/>
          </p:nvPr>
        </p:nvSpPr>
        <p:spPr/>
        <p:txBody>
          <a:bodyPr/>
          <a:lstStyle/>
          <a:p>
            <a:r>
              <a:rPr lang="en-US" smtClean="0">
                <a:latin typeface="Arial" charset="0"/>
                <a:cs typeface="Arial" charset="0"/>
              </a:rPr>
              <a:t>Pre-ERP Information System: Bicycle Manufacturer</a:t>
            </a:r>
          </a:p>
        </p:txBody>
      </p:sp>
      <p:sp>
        <p:nvSpPr>
          <p:cNvPr id="69636"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8" name="Rectangle 7"/>
          <p:cNvSpPr/>
          <p:nvPr/>
        </p:nvSpPr>
        <p:spPr>
          <a:xfrm>
            <a:off x="609600" y="5181600"/>
            <a:ext cx="3295650" cy="400050"/>
          </a:xfrm>
          <a:prstGeom prst="rect">
            <a:avLst/>
          </a:prstGeom>
          <a:solidFill>
            <a:srgbClr val="92D050"/>
          </a:solidFill>
          <a:ln>
            <a:solidFill>
              <a:schemeClr val="accent1"/>
            </a:solidFill>
          </a:ln>
        </p:spPr>
        <p:txBody>
          <a:bodyPr wrap="none">
            <a:spAutoFit/>
          </a:bodyPr>
          <a:lstStyle/>
          <a:p>
            <a:pPr>
              <a:defRPr/>
            </a:pPr>
            <a:r>
              <a:rPr lang="en-US" sz="2000" dirty="0">
                <a:solidFill>
                  <a:schemeClr val="accent3">
                    <a:lumMod val="10000"/>
                  </a:schemeClr>
                </a:solidFill>
                <a:latin typeface="+mj-lt"/>
              </a:rPr>
              <a:t>Does not include accounting</a:t>
            </a:r>
          </a:p>
        </p:txBody>
      </p:sp>
      <p:sp>
        <p:nvSpPr>
          <p:cNvPr id="7" name="Oval 6"/>
          <p:cNvSpPr/>
          <p:nvPr/>
        </p:nvSpPr>
        <p:spPr>
          <a:xfrm>
            <a:off x="1143000" y="1828800"/>
            <a:ext cx="914400" cy="914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3429000" y="2438400"/>
            <a:ext cx="838200" cy="8382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5105400" y="2057400"/>
            <a:ext cx="838200" cy="795338"/>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6324600" y="2819400"/>
            <a:ext cx="838200" cy="795338"/>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733800" y="4495800"/>
            <a:ext cx="838200" cy="795338"/>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4733925" y="5181600"/>
            <a:ext cx="3495675" cy="400050"/>
          </a:xfrm>
          <a:prstGeom prst="rect">
            <a:avLst/>
          </a:prstGeom>
          <a:solidFill>
            <a:srgbClr val="92D050"/>
          </a:solidFill>
          <a:ln>
            <a:solidFill>
              <a:schemeClr val="accent1"/>
            </a:solidFill>
          </a:ln>
        </p:spPr>
        <p:txBody>
          <a:bodyPr wrap="none">
            <a:spAutoFit/>
          </a:bodyPr>
          <a:lstStyle/>
          <a:p>
            <a:pPr>
              <a:defRPr/>
            </a:pPr>
            <a:r>
              <a:rPr lang="en-US" sz="2000" dirty="0">
                <a:solidFill>
                  <a:schemeClr val="accent3">
                    <a:lumMod val="10000"/>
                  </a:schemeClr>
                </a:solidFill>
                <a:latin typeface="+mj-lt"/>
              </a:rPr>
              <a:t>Five non-integrated databases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914400" y="1476375"/>
            <a:ext cx="7391400" cy="4162425"/>
          </a:xfrm>
          <a:prstGeom prst="rect">
            <a:avLst/>
          </a:prstGeom>
          <a:noFill/>
          <a:ln w="9525">
            <a:noFill/>
            <a:miter lim="800000"/>
            <a:headEnd/>
            <a:tailEnd/>
          </a:ln>
        </p:spPr>
      </p:pic>
      <p:sp>
        <p:nvSpPr>
          <p:cNvPr id="16386" name="Title 2"/>
          <p:cNvSpPr>
            <a:spLocks noGrp="1"/>
          </p:cNvSpPr>
          <p:nvPr>
            <p:ph type="title"/>
          </p:nvPr>
        </p:nvSpPr>
        <p:spPr/>
        <p:txBody>
          <a:bodyPr/>
          <a:lstStyle/>
          <a:p>
            <a:r>
              <a:rPr lang="en-US" smtClean="0">
                <a:latin typeface="Arial" charset="0"/>
                <a:cs typeface="Arial" charset="0"/>
              </a:rPr>
              <a:t>ERP Information System</a:t>
            </a:r>
          </a:p>
        </p:txBody>
      </p:sp>
      <p:sp>
        <p:nvSpPr>
          <p:cNvPr id="70661"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Oval 1"/>
          <p:cNvSpPr/>
          <p:nvPr/>
        </p:nvSpPr>
        <p:spPr>
          <a:xfrm>
            <a:off x="838200" y="1476375"/>
            <a:ext cx="914400" cy="914400"/>
          </a:xfrm>
          <a:prstGeom prst="ellipse">
            <a:avLst/>
          </a:prstGeom>
          <a:solidFill>
            <a:srgbClr val="3337E9">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pPr marL="228600" indent="-228600">
              <a:buFont typeface="Arial" charset="0"/>
              <a:buChar char="•"/>
            </a:pPr>
            <a:r>
              <a:rPr lang="en-US" sz="2200" smtClean="0">
                <a:latin typeface="Arial" charset="0"/>
                <a:cs typeface="Arial" charset="0"/>
              </a:rPr>
              <a:t>How does sales department determine an order is “large”? By dollars? By volume?</a:t>
            </a:r>
          </a:p>
          <a:p>
            <a:pPr marL="228600" indent="-228600">
              <a:buFont typeface="Arial" charset="0"/>
              <a:buChar char="•"/>
            </a:pPr>
            <a:r>
              <a:rPr lang="en-US" sz="2200" smtClean="0">
                <a:solidFill>
                  <a:srgbClr val="00040C"/>
                </a:solidFill>
                <a:latin typeface="Arial" charset="0"/>
                <a:cs typeface="Arial" charset="0"/>
              </a:rPr>
              <a:t>Who approves customer credit (and how)?</a:t>
            </a:r>
          </a:p>
          <a:p>
            <a:pPr marL="228600" indent="-228600">
              <a:buFont typeface="Arial" charset="0"/>
              <a:buChar char="•"/>
            </a:pPr>
            <a:r>
              <a:rPr lang="en-US" sz="2200" smtClean="0">
                <a:latin typeface="Arial" charset="0"/>
                <a:cs typeface="Arial" charset="0"/>
              </a:rPr>
              <a:t>Who approves production capacity (and how)?</a:t>
            </a:r>
          </a:p>
          <a:p>
            <a:pPr marL="228600" indent="-228600">
              <a:buFont typeface="Arial" charset="0"/>
              <a:buChar char="•"/>
            </a:pPr>
            <a:r>
              <a:rPr lang="en-US" sz="2200" smtClean="0">
                <a:solidFill>
                  <a:srgbClr val="00040C"/>
                </a:solidFill>
                <a:latin typeface="Arial" charset="0"/>
                <a:cs typeface="Arial" charset="0"/>
              </a:rPr>
              <a:t>Who approves schedule and terms (and how)?</a:t>
            </a:r>
          </a:p>
          <a:p>
            <a:pPr marL="228600" indent="-228600">
              <a:buFont typeface="Arial" charset="0"/>
              <a:buChar char="•"/>
            </a:pPr>
            <a:r>
              <a:rPr lang="en-US" sz="2200" smtClean="0">
                <a:latin typeface="Arial" charset="0"/>
                <a:cs typeface="Arial" charset="0"/>
              </a:rPr>
              <a:t>What actions need to be taken if customer modifies an order?</a:t>
            </a:r>
          </a:p>
          <a:p>
            <a:pPr marL="228600" indent="-228600">
              <a:buFont typeface="Arial" charset="0"/>
              <a:buChar char="•"/>
            </a:pPr>
            <a:r>
              <a:rPr lang="en-US" sz="2200" smtClean="0">
                <a:solidFill>
                  <a:srgbClr val="00040C"/>
                </a:solidFill>
                <a:latin typeface="Arial" charset="0"/>
                <a:cs typeface="Arial" charset="0"/>
              </a:rPr>
              <a:t>How does management obtain oversight on sales activity?</a:t>
            </a:r>
          </a:p>
        </p:txBody>
      </p:sp>
      <p:sp>
        <p:nvSpPr>
          <p:cNvPr id="18434" name="Title 2"/>
          <p:cNvSpPr>
            <a:spLocks noGrp="1"/>
          </p:cNvSpPr>
          <p:nvPr>
            <p:ph type="title"/>
          </p:nvPr>
        </p:nvSpPr>
        <p:spPr>
          <a:xfrm>
            <a:off x="822325" y="365125"/>
            <a:ext cx="7521575" cy="1006475"/>
          </a:xfrm>
        </p:spPr>
        <p:txBody>
          <a:bodyPr/>
          <a:lstStyle/>
          <a:p>
            <a:r>
              <a:rPr lang="en-US" dirty="0" smtClean="0">
                <a:latin typeface="Arial" charset="0"/>
                <a:cs typeface="Arial" charset="0"/>
              </a:rPr>
              <a:t>Some Questions Procedures Need to Answer or Resolve</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r>
              <a:rPr lang="en-US" smtClean="0">
                <a:latin typeface="Arial" charset="0"/>
                <a:cs typeface="Arial" charset="0"/>
              </a:rPr>
              <a:t>Sales Dashboard</a:t>
            </a:r>
          </a:p>
        </p:txBody>
      </p:sp>
      <p:sp>
        <p:nvSpPr>
          <p:cNvPr id="7168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20483" name="Picture 2"/>
          <p:cNvPicPr>
            <a:picLocks noChangeAspect="1" noChangeArrowheads="1"/>
          </p:cNvPicPr>
          <p:nvPr/>
        </p:nvPicPr>
        <p:blipFill>
          <a:blip r:embed="rId3" cstate="print"/>
          <a:srcRect/>
          <a:stretch>
            <a:fillRect/>
          </a:stretch>
        </p:blipFill>
        <p:spPr bwMode="auto">
          <a:xfrm>
            <a:off x="909638" y="1447800"/>
            <a:ext cx="7396162"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822325" y="365125"/>
            <a:ext cx="7521575" cy="1006475"/>
          </a:xfrm>
        </p:spPr>
        <p:txBody>
          <a:bodyPr/>
          <a:lstStyle/>
          <a:p>
            <a:r>
              <a:rPr lang="en-US" smtClean="0">
                <a:latin typeface="Arial" charset="0"/>
                <a:cs typeface="Arial" charset="0"/>
              </a:rPr>
              <a:t>ERP Projects</a:t>
            </a:r>
          </a:p>
        </p:txBody>
      </p:sp>
      <p:sp>
        <p:nvSpPr>
          <p:cNvPr id="7271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2531" name="Content Placeholder 1"/>
          <p:cNvSpPr>
            <a:spLocks noGrp="1"/>
          </p:cNvSpPr>
          <p:nvPr>
            <p:ph idx="1"/>
          </p:nvPr>
        </p:nvSpPr>
        <p:spPr>
          <a:xfrm>
            <a:off x="762000" y="1524000"/>
            <a:ext cx="7750175" cy="3679825"/>
          </a:xfrm>
        </p:spPr>
        <p:txBody>
          <a:bodyPr/>
          <a:lstStyle/>
          <a:p>
            <a:pPr marL="228600" indent="-228600">
              <a:buFont typeface="Arial" charset="0"/>
              <a:buChar char="•"/>
            </a:pPr>
            <a:r>
              <a:rPr lang="en-US" dirty="0" smtClean="0">
                <a:latin typeface="Arial" charset="0"/>
                <a:cs typeface="Arial" charset="0"/>
              </a:rPr>
              <a:t>Few organizations </a:t>
            </a:r>
            <a:r>
              <a:rPr lang="en-US" smtClean="0">
                <a:latin typeface="Arial" charset="0"/>
                <a:cs typeface="Arial" charset="0"/>
              </a:rPr>
              <a:t>develop their own ERP software</a:t>
            </a:r>
          </a:p>
          <a:p>
            <a:pPr marL="228600" indent="-228600">
              <a:lnSpc>
                <a:spcPct val="90000"/>
              </a:lnSpc>
              <a:spcAft>
                <a:spcPct val="35000"/>
              </a:spcAft>
              <a:buFont typeface="Arial" charset="0"/>
              <a:buChar char="•"/>
            </a:pPr>
            <a:r>
              <a:rPr lang="en-US" dirty="0" smtClean="0">
                <a:latin typeface="Arial" charset="0"/>
                <a:cs typeface="Arial" charset="0"/>
              </a:rPr>
              <a:t>Daunting and expensive: </a:t>
            </a:r>
          </a:p>
          <a:p>
            <a:pPr marL="796925" lvl="2" indent="-454025">
              <a:lnSpc>
                <a:spcPct val="90000"/>
              </a:lnSpc>
              <a:spcAft>
                <a:spcPct val="35000"/>
              </a:spcAft>
            </a:pPr>
            <a:r>
              <a:rPr lang="en-US" dirty="0" smtClean="0">
                <a:latin typeface="Arial" charset="0"/>
                <a:cs typeface="Arial" charset="0"/>
              </a:rPr>
              <a:t>Multi-year projects, millions of dollars, and hundreds of employees, consultants and vendor personnel.</a:t>
            </a:r>
          </a:p>
          <a:p>
            <a:pPr marL="228600" lvl="1" indent="-228600">
              <a:lnSpc>
                <a:spcPct val="90000"/>
              </a:lnSpc>
              <a:spcAft>
                <a:spcPct val="35000"/>
              </a:spcAft>
              <a:buFont typeface="Wingdings" pitchFamily="2" charset="2"/>
              <a:buChar char="Ø"/>
            </a:pPr>
            <a:r>
              <a:rPr lang="en-US" dirty="0" smtClean="0">
                <a:latin typeface="Arial" charset="0"/>
                <a:cs typeface="Arial" charset="0"/>
              </a:rPr>
              <a:t>SAP ERP databases contain over 15,000 tables!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822325" y="365125"/>
            <a:ext cx="7521575" cy="1006475"/>
          </a:xfrm>
        </p:spPr>
        <p:txBody>
          <a:bodyPr/>
          <a:lstStyle/>
          <a:p>
            <a:pPr marL="914400" indent="-914400"/>
            <a:r>
              <a:rPr lang="en-US" smtClean="0">
                <a:latin typeface="Arial" charset="0"/>
                <a:cs typeface="Arial" charset="0"/>
              </a:rPr>
              <a:t>Q2:	What Are the Elements of an ERP Solution?</a:t>
            </a:r>
          </a:p>
        </p:txBody>
      </p:sp>
      <p:sp>
        <p:nvSpPr>
          <p:cNvPr id="7373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1"/>
          </p:nvPr>
        </p:nvSpPr>
        <p:spPr>
          <a:xfrm>
            <a:off x="1241425" y="1905000"/>
            <a:ext cx="7521575" cy="2590800"/>
          </a:xfrm>
        </p:spPr>
        <p:txBody>
          <a:bodyPr/>
          <a:lstStyle/>
          <a:p>
            <a:pPr marL="457200" indent="-220663">
              <a:defRPr/>
            </a:pPr>
            <a:r>
              <a:rPr lang="en-US" dirty="0">
                <a:solidFill>
                  <a:schemeClr val="accent3">
                    <a:lumMod val="10000"/>
                  </a:schemeClr>
                </a:solidFill>
              </a:rPr>
              <a:t>ERP Application programs</a:t>
            </a:r>
            <a:endParaRPr lang="en-US" dirty="0"/>
          </a:p>
          <a:p>
            <a:pPr marL="457200" indent="-220663">
              <a:defRPr/>
            </a:pPr>
            <a:r>
              <a:rPr lang="en-US" dirty="0">
                <a:solidFill>
                  <a:schemeClr val="accent3">
                    <a:lumMod val="10000"/>
                  </a:schemeClr>
                </a:solidFill>
              </a:rPr>
              <a:t>ERP Business process procedures</a:t>
            </a:r>
          </a:p>
          <a:p>
            <a:pPr marL="457200" indent="-220663">
              <a:defRPr/>
            </a:pPr>
            <a:r>
              <a:rPr lang="en-US" dirty="0">
                <a:solidFill>
                  <a:schemeClr val="accent3">
                    <a:lumMod val="10000"/>
                  </a:schemeClr>
                </a:solidFill>
              </a:rPr>
              <a:t>ERP Databases</a:t>
            </a:r>
          </a:p>
          <a:p>
            <a:pPr marL="457200" indent="-220663">
              <a:defRPr/>
            </a:pPr>
            <a:r>
              <a:rPr lang="en-US" dirty="0">
                <a:solidFill>
                  <a:schemeClr val="accent3">
                    <a:lumMod val="10000"/>
                  </a:schemeClr>
                </a:solidFill>
              </a:rPr>
              <a:t>ERP Training and </a:t>
            </a:r>
            <a:r>
              <a:rPr lang="en-US" dirty="0" smtClean="0">
                <a:solidFill>
                  <a:schemeClr val="accent3">
                    <a:lumMod val="10000"/>
                  </a:schemeClr>
                </a:solidFill>
              </a:rPr>
              <a:t>Consulting</a:t>
            </a:r>
            <a:endParaRPr lang="en-US" dirty="0">
              <a:solidFill>
                <a:schemeClr val="accent3">
                  <a:lumMod val="10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2865</TotalTime>
  <Words>1451</Words>
  <Application>Microsoft Office PowerPoint</Application>
  <PresentationFormat>On-screen Show (4:3)</PresentationFormat>
  <Paragraphs>167</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EMIS4E</vt:lpstr>
      <vt:lpstr>Chapter Extension 9</vt:lpstr>
      <vt:lpstr>Study Questions</vt:lpstr>
      <vt:lpstr>Q1: What Is the Purpose of ERP Systems?</vt:lpstr>
      <vt:lpstr>Pre-ERP Information System: Bicycle Manufacturer</vt:lpstr>
      <vt:lpstr>ERP Information System</vt:lpstr>
      <vt:lpstr>Some Questions Procedures Need to Answer or Resolve</vt:lpstr>
      <vt:lpstr>Sales Dashboard</vt:lpstr>
      <vt:lpstr>ERP Projects</vt:lpstr>
      <vt:lpstr>Q2: What Are the Elements of an ERP Solution?</vt:lpstr>
      <vt:lpstr>True ERP Must Integrate: (http://www.erpsoftware360.com/erp-101.htm)</vt:lpstr>
      <vt:lpstr>ERP Solution Components</vt:lpstr>
      <vt:lpstr>ERP Solution Components (Cont’d)</vt:lpstr>
      <vt:lpstr>Example of SAP Ordering Business Process Blueprint</vt:lpstr>
      <vt:lpstr>Example of SAP Ordering Business Process Blueprint (cont’d)</vt:lpstr>
      <vt:lpstr>Q3: How Are ERP Systems Implemented?</vt:lpstr>
      <vt:lpstr>Magnitude of ERP Implementation</vt:lpstr>
      <vt:lpstr>Q4: What Types of Organizations Use ERP?</vt:lpstr>
      <vt:lpstr>International ERP</vt:lpstr>
      <vt:lpstr>Q5: How Do the Major ERP Vendors Compare?</vt:lpstr>
      <vt:lpstr>ERP Vendor Market Ranking</vt:lpstr>
      <vt:lpstr>Top ERP Vendors and Customer Size</vt:lpstr>
      <vt:lpstr>The Future:  ERP in the Cloud</vt:lpstr>
      <vt:lpstr>Active Review</vt:lpstr>
      <vt:lpstr>Slide 24</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12</dc:title>
  <dc:creator>Loy, Steve</dc:creator>
  <cp:lastModifiedBy>Kate S.</cp:lastModifiedBy>
  <cp:revision>455</cp:revision>
  <dcterms:created xsi:type="dcterms:W3CDTF">2008-11-12T20:07:57Z</dcterms:created>
  <dcterms:modified xsi:type="dcterms:W3CDTF">2012-12-17T20:38:48Z</dcterms:modified>
</cp:coreProperties>
</file>