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8431" r:id="rId1"/>
  </p:sldMasterIdLst>
  <p:notesMasterIdLst>
    <p:notesMasterId r:id="rId29"/>
  </p:notesMasterIdLst>
  <p:handoutMasterIdLst>
    <p:handoutMasterId r:id="rId30"/>
  </p:handoutMasterIdLst>
  <p:sldIdLst>
    <p:sldId id="289" r:id="rId2"/>
    <p:sldId id="349" r:id="rId3"/>
    <p:sldId id="371" r:id="rId4"/>
    <p:sldId id="380" r:id="rId5"/>
    <p:sldId id="381" r:id="rId6"/>
    <p:sldId id="353" r:id="rId7"/>
    <p:sldId id="354" r:id="rId8"/>
    <p:sldId id="375" r:id="rId9"/>
    <p:sldId id="355" r:id="rId10"/>
    <p:sldId id="356" r:id="rId11"/>
    <p:sldId id="357" r:id="rId12"/>
    <p:sldId id="358" r:id="rId13"/>
    <p:sldId id="359" r:id="rId14"/>
    <p:sldId id="361" r:id="rId15"/>
    <p:sldId id="376" r:id="rId16"/>
    <p:sldId id="377" r:id="rId17"/>
    <p:sldId id="360" r:id="rId18"/>
    <p:sldId id="378" r:id="rId19"/>
    <p:sldId id="383" r:id="rId20"/>
    <p:sldId id="362" r:id="rId21"/>
    <p:sldId id="363" r:id="rId22"/>
    <p:sldId id="364" r:id="rId23"/>
    <p:sldId id="366" r:id="rId24"/>
    <p:sldId id="367" r:id="rId25"/>
    <p:sldId id="369" r:id="rId26"/>
    <p:sldId id="370" r:id="rId27"/>
    <p:sldId id="384" r:id="rId28"/>
  </p:sldIdLst>
  <p:sldSz cx="9144000" cy="6858000" type="screen4x3"/>
  <p:notesSz cx="6858000" cy="9144000"/>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A1E"/>
    <a:srgbClr val="00040C"/>
    <a:srgbClr val="CCECFF"/>
    <a:srgbClr val="CCFFFF"/>
    <a:srgbClr val="000099"/>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882" autoAdjust="0"/>
    <p:restoredTop sz="67845" autoAdjust="0"/>
  </p:normalViewPr>
  <p:slideViewPr>
    <p:cSldViewPr>
      <p:cViewPr>
        <p:scale>
          <a:sx n="70" d="100"/>
          <a:sy n="70" d="100"/>
        </p:scale>
        <p:origin x="-157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184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dirty="0">
                <a:latin typeface="Arial"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cs typeface="+mn-cs"/>
              </a:defRPr>
            </a:lvl1pPr>
          </a:lstStyle>
          <a:p>
            <a:pPr>
              <a:defRPr/>
            </a:pPr>
            <a:fld id="{F050D64B-51D6-426D-BDA6-23A757481F1C}" type="datetimeFigureOut">
              <a:rPr lang="en-US"/>
              <a:pPr>
                <a:defRPr/>
              </a:pPr>
              <a:t>12/17/2012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dirty="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Arial" charset="0"/>
                <a:cs typeface="+mn-cs"/>
              </a:defRPr>
            </a:lvl1pPr>
          </a:lstStyle>
          <a:p>
            <a:pPr>
              <a:defRPr/>
            </a:pPr>
            <a:fld id="{93796938-E9B9-454C-B10C-C636C4F670B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Arial" charset="0"/>
                <a:cs typeface="+mn-cs"/>
              </a:defRPr>
            </a:lvl1pPr>
          </a:lstStyle>
          <a:p>
            <a:pPr>
              <a:defRPr/>
            </a:pPr>
            <a:endParaRPr lang="en-US"/>
          </a:p>
        </p:txBody>
      </p:sp>
      <p:sp>
        <p:nvSpPr>
          <p:cNvPr id="58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Arial" charset="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Arial" charset="0"/>
                <a:cs typeface="+mn-cs"/>
              </a:defRPr>
            </a:lvl1pPr>
          </a:lstStyle>
          <a:p>
            <a:pPr>
              <a:defRPr/>
            </a:pPr>
            <a:endParaRPr lang="en-US"/>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DF836A0E-405B-4DB1-AA3B-E4F59E4654F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a:defRPr/>
            </a:pPr>
            <a:fld id="{674B5F49-3D92-4975-92F3-5C2CCE339AF9}" type="slidenum">
              <a:rPr lang="en-US" smtClean="0"/>
              <a:pPr>
                <a:defRPr/>
              </a:pPr>
              <a:t>1</a:t>
            </a:fld>
            <a:endParaRPr lang="en-US" dirty="0" smtClean="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5B43CB30-2177-4FE8-9ABF-16C0734776A5}" type="slidenum">
              <a:rPr lang="en-US" smtClean="0"/>
              <a:pPr>
                <a:defRPr/>
              </a:pPr>
              <a:t>11</a:t>
            </a:fld>
            <a:endParaRPr lang="en-US" dirty="0"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82C9434B-3E9E-4356-9C2B-0CC7E844C71B}" type="slidenum">
              <a:rPr lang="en-US" smtClean="0"/>
              <a:pPr>
                <a:defRPr/>
              </a:pPr>
              <a:t>12</a:t>
            </a:fld>
            <a:endParaRPr lang="en-US" dirty="0"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marL="171450" indent="-171450">
              <a:buFontTx/>
              <a:buChar char="•"/>
            </a:pPr>
            <a:r>
              <a:rPr lang="en-US" b="1" smtClean="0"/>
              <a:t>Manufacturing applications </a:t>
            </a:r>
            <a:r>
              <a:rPr lang="en-US" smtClean="0"/>
              <a:t>facilitate production of goods. Manufacturing applications include inventory, planning, scheduling, and manufacturing operations.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EBC8D7C2-0033-4D52-BC56-9D0112EE355A}" type="slidenum">
              <a:rPr lang="en-US" smtClean="0"/>
              <a:pPr>
                <a:defRPr/>
              </a:pPr>
              <a:t>13</a:t>
            </a:fld>
            <a:endParaRPr lang="en-US" dirty="0"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5AB6320B-FA01-4A52-B54E-063B57E54FA4}" type="slidenum">
              <a:rPr lang="en-US" smtClean="0"/>
              <a:pPr>
                <a:defRPr/>
              </a:pPr>
              <a:t>14</a:t>
            </a:fld>
            <a:endParaRPr lang="en-US" dirty="0"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pPr marL="171450" indent="-171450">
              <a:buFontTx/>
              <a:buChar char="•"/>
            </a:pPr>
            <a:r>
              <a:rPr lang="en-US" smtClean="0"/>
              <a:t>Maybe one could say there are three schools of thought.</a:t>
            </a:r>
          </a:p>
        </p:txBody>
      </p:sp>
      <p:sp>
        <p:nvSpPr>
          <p:cNvPr id="4" name="Slide Number Placeholder 3"/>
          <p:cNvSpPr>
            <a:spLocks noGrp="1"/>
          </p:cNvSpPr>
          <p:nvPr>
            <p:ph type="sldNum" sz="quarter" idx="5"/>
          </p:nvPr>
        </p:nvSpPr>
        <p:spPr/>
        <p:txBody>
          <a:bodyPr/>
          <a:lstStyle/>
          <a:p>
            <a:pPr>
              <a:defRPr/>
            </a:pPr>
            <a:fld id="{17EA6E48-292E-4BBD-AC44-4A99E8F43BBA}"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82EF7085-F139-4C9B-9489-D53693B3D30C}" type="slidenum">
              <a:rPr lang="en-US" smtClean="0"/>
              <a:pPr>
                <a:defRPr/>
              </a:pPr>
              <a:t>17</a:t>
            </a:fld>
            <a:endParaRPr lang="en-US" dirty="0"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FF09BE4E-A166-4BA8-8EC8-1A413205D84D}" type="slidenum">
              <a:rPr lang="en-US" smtClean="0"/>
              <a:pPr>
                <a:defRPr/>
              </a:pPr>
              <a:t>20</a:t>
            </a:fld>
            <a:endParaRPr lang="en-US" dirty="0" smtClean="0"/>
          </a:p>
        </p:txBody>
      </p:sp>
      <p:sp>
        <p:nvSpPr>
          <p:cNvPr id="44034"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ln/>
          <a:extLst>
            <a:ext uri="{909E8E84-426E-40DD-AFC4-6F175D3DCCD1}"/>
            <a:ext uri="{91240B29-F687-4F45-9708-019B960494DF}"/>
          </a:extLst>
        </p:spPr>
        <p:txBody>
          <a:bodyPr/>
          <a:lstStyle/>
          <a:p>
            <a:pPr>
              <a:defRPr/>
            </a:pPr>
            <a:r>
              <a:rPr lang="en-US" dirty="0" smtClean="0"/>
              <a:t>Companies use three philosophies to create a manufacturing schedule. </a:t>
            </a:r>
          </a:p>
          <a:p>
            <a:pPr marL="228600" indent="-228600">
              <a:buFont typeface="+mj-lt"/>
              <a:buAutoNum type="arabicPeriod"/>
              <a:defRPr/>
            </a:pPr>
            <a:r>
              <a:rPr lang="en-US" dirty="0" smtClean="0"/>
              <a:t>Generate a master production schedule (MPs</a:t>
            </a:r>
            <a:r>
              <a:rPr lang="en-US" dirty="0" smtClean="0"/>
              <a:t>).</a:t>
            </a:r>
            <a:endParaRPr lang="en-US" dirty="0" smtClean="0"/>
          </a:p>
          <a:p>
            <a:pPr marL="228600" indent="-228600">
              <a:buFont typeface="+mj-lt"/>
              <a:buAutoNum type="arabicPeriod"/>
              <a:defRPr/>
            </a:pPr>
            <a:r>
              <a:rPr lang="en-US" dirty="0" smtClean="0"/>
              <a:t>Don’t use </a:t>
            </a:r>
            <a:r>
              <a:rPr lang="en-US" dirty="0" smtClean="0"/>
              <a:t>a preplanned, forecasted schedule, instead plan manufacturing in response to signals from customers or downstream production processes. The Japanese word kanban, which means “card,” is sometimes used to refer to the signal to build something. Manufacturing processes that respond to kanbans must be more flexible than those that are MPS-based.</a:t>
            </a:r>
          </a:p>
          <a:p>
            <a:pPr marL="228600" indent="-228600">
              <a:buFont typeface="+mj-lt"/>
              <a:buAutoNum type="arabicPeriod"/>
              <a:defRPr/>
            </a:pPr>
            <a:r>
              <a:rPr lang="en-US" dirty="0" smtClean="0"/>
              <a:t>Combination of the two. The company creates an MPS and plans manufacturing according to the MPS, but it uses kanban-like signals to modify the schedule.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1178DC02-BBC3-4F15-AD75-BF8ECF965BAA}" type="slidenum">
              <a:rPr lang="en-US" smtClean="0"/>
              <a:pPr>
                <a:defRPr/>
              </a:pPr>
              <a:t>21</a:t>
            </a:fld>
            <a:endParaRPr lang="en-US" dirty="0"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marL="171450" indent="-171450" eaLnBrk="1" hangingPunct="1">
              <a:buFontTx/>
              <a:buChar char="•"/>
            </a:pPr>
            <a:r>
              <a:rPr lang="en-US" smtClean="0"/>
              <a:t>MRP does not include the planning of personnel, equipment, or facilities requirements.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B01F6771-E052-4BB0-8DBC-20930FB4F409}" type="slidenum">
              <a:rPr lang="en-US" smtClean="0"/>
              <a:pPr>
                <a:defRPr/>
              </a:pPr>
              <a:t>22</a:t>
            </a:fld>
            <a:endParaRPr lang="en-US" dirty="0"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marL="171450" indent="-171450" eaLnBrk="1" hangingPunct="1">
              <a:buFontTx/>
              <a:buChar char="•"/>
            </a:pPr>
            <a:r>
              <a:rPr lang="en-US" smtClean="0"/>
              <a:t>A fourth category of IS in manufacturing is the control of machinery and production processes.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33671C87-3D6B-4201-B3C9-1024D6CBDC8C}" type="slidenum">
              <a:rPr lang="en-US" smtClean="0"/>
              <a:pPr>
                <a:defRPr/>
              </a:pPr>
              <a:t>23</a:t>
            </a:fld>
            <a:endParaRPr lang="en-US" dirty="0"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marL="171450" indent="-171450" eaLnBrk="1" hangingPunct="1">
              <a:buFontTx/>
              <a:buChar char="•"/>
            </a:pPr>
            <a:r>
              <a:rPr lang="en-US" smtClean="0"/>
              <a:t>Modern HR applications concern all dimensions of HR activity.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90AD5026-A9A0-480F-A665-11094CA7C592}" type="slidenum">
              <a:rPr lang="en-US" smtClean="0"/>
              <a:pPr>
                <a:defRPr/>
              </a:pPr>
              <a:t>2</a:t>
            </a:fld>
            <a:endParaRPr lang="en-US" dirty="0" smtClean="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B2790B65-FB44-4DFE-9F18-DD5E205B05AD}" type="slidenum">
              <a:rPr lang="en-US" smtClean="0"/>
              <a:pPr>
                <a:defRPr/>
              </a:pPr>
              <a:t>24</a:t>
            </a:fld>
            <a:endParaRPr lang="en-US" dirty="0"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9F44DB50-B715-4DD9-BF11-631A23463329}" type="slidenum">
              <a:rPr lang="en-US" smtClean="0"/>
              <a:pPr>
                <a:defRPr/>
              </a:pPr>
              <a:t>25</a:t>
            </a:fld>
            <a:endParaRPr lang="en-US" dirty="0"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marL="171450" indent="-171450" eaLnBrk="1" hangingPunct="1">
              <a:buFontTx/>
              <a:buChar char="•"/>
            </a:pPr>
            <a:r>
              <a:rPr lang="en-US" dirty="0" smtClean="0"/>
              <a:t>Typical accounting </a:t>
            </a:r>
            <a:r>
              <a:rPr lang="en-US" dirty="0" smtClean="0"/>
              <a:t>applications</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E8DD3A1D-2FF2-4CFB-B6C6-D9D722AD6877}" type="slidenum">
              <a:rPr lang="en-US" smtClean="0"/>
              <a:pPr>
                <a:defRPr/>
              </a:pPr>
              <a:t>26</a:t>
            </a:fld>
            <a:endParaRPr lang="en-US" dirty="0" smtClean="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a:ln/>
        </p:spPr>
      </p:sp>
      <p:sp>
        <p:nvSpPr>
          <p:cNvPr id="14338" name="Notes Placeholder 2"/>
          <p:cNvSpPr>
            <a:spLocks noGrp="1"/>
          </p:cNvSpPr>
          <p:nvPr>
            <p:ph type="body" idx="1"/>
          </p:nvPr>
        </p:nvSpPr>
        <p:spPr>
          <a:noFill/>
          <a:ln/>
        </p:spPr>
        <p:txBody>
          <a:bodyPr/>
          <a:lstStyle/>
          <a:p>
            <a:pPr marL="171450" indent="-171450">
              <a:buFontTx/>
              <a:buChar char="•"/>
            </a:pPr>
            <a:r>
              <a:rPr lang="en-US" smtClean="0"/>
              <a:t>Stages in creating a functional IS.</a:t>
            </a:r>
          </a:p>
        </p:txBody>
      </p:sp>
      <p:sp>
        <p:nvSpPr>
          <p:cNvPr id="4" name="Slide Number Placeholder 3"/>
          <p:cNvSpPr>
            <a:spLocks noGrp="1"/>
          </p:cNvSpPr>
          <p:nvPr>
            <p:ph type="sldNum" sz="quarter" idx="5"/>
          </p:nvPr>
        </p:nvSpPr>
        <p:spPr/>
        <p:txBody>
          <a:bodyPr/>
          <a:lstStyle/>
          <a:p>
            <a:pPr>
              <a:defRPr/>
            </a:pPr>
            <a:fld id="{9DFD3CF2-F726-4F74-AEFD-2967661AA08E}"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pPr marL="171450" indent="-171450">
              <a:buFontTx/>
              <a:buChar char="•"/>
            </a:pPr>
            <a:r>
              <a:rPr lang="en-US" smtClean="0"/>
              <a:t>Medical partnerships use numerous functional applications. An application for managing patient appointments is a typical example. Many vendors offer appointment applications for professional offices.</a:t>
            </a:r>
          </a:p>
          <a:p>
            <a:pPr marL="171450" indent="-171450">
              <a:buFontTx/>
              <a:buChar char="•"/>
            </a:pPr>
            <a:r>
              <a:rPr lang="en-US" smtClean="0"/>
              <a:t>Understand the bulk of work occurs </a:t>
            </a:r>
            <a:r>
              <a:rPr lang="en-US" i="1" smtClean="0"/>
              <a:t>after</a:t>
            </a:r>
            <a:r>
              <a:rPr lang="en-US" smtClean="0"/>
              <a:t> software acquisition.</a:t>
            </a:r>
          </a:p>
        </p:txBody>
      </p:sp>
      <p:sp>
        <p:nvSpPr>
          <p:cNvPr id="4" name="Slide Number Placeholder 3"/>
          <p:cNvSpPr>
            <a:spLocks noGrp="1"/>
          </p:cNvSpPr>
          <p:nvPr>
            <p:ph type="sldNum" sz="quarter" idx="5"/>
          </p:nvPr>
        </p:nvSpPr>
        <p:spPr/>
        <p:txBody>
          <a:bodyPr/>
          <a:lstStyle/>
          <a:p>
            <a:pPr>
              <a:defRPr/>
            </a:pPr>
            <a:fld id="{6A42A4D3-DAD9-42E5-AD87-D395FCD2D665}"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7960D9CF-B23D-4293-969A-8BBCF252CBA9}" type="slidenum">
              <a:rPr lang="en-US" smtClean="0"/>
              <a:pPr>
                <a:defRPr/>
              </a:pPr>
              <a:t>6</a:t>
            </a:fld>
            <a:endParaRPr lang="en-US" dirty="0"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marL="171450" indent="-171450" eaLnBrk="1" hangingPunct="1">
              <a:buFontTx/>
              <a:buChar char="•"/>
            </a:pPr>
            <a:r>
              <a:rPr lang="en-US" smtClean="0"/>
              <a:t>In marketing, systems exist to manage products and brands. Companies use such systems to assess the effectiveness of marketing messages, advertising, and promotions and to determine product demand among various market segments.</a:t>
            </a:r>
          </a:p>
          <a:p>
            <a:pPr marL="171450" indent="-171450" eaLnBrk="1" hangingPunct="1">
              <a:buFontTx/>
              <a:buChar char="•"/>
            </a:pPr>
            <a:r>
              <a:rPr lang="en-US" smtClean="0"/>
              <a:t>The primary purpose of the sales function is to find prospects and transform them into customers by selling them something. Sales departments also “manage customers” (i.e., selling existing customers more products). Other functional sales activities forecast future sales.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2D2F3F43-1B83-4167-9752-DF4352323FF5}" type="slidenum">
              <a:rPr lang="en-US" smtClean="0"/>
              <a:pPr>
                <a:defRPr/>
              </a:pPr>
              <a:t>7</a:t>
            </a:fld>
            <a:endParaRPr lang="en-US" dirty="0"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eaLnBrk="1" hangingPunct="1">
              <a:buFontTx/>
              <a:buChar char="•"/>
            </a:pPr>
            <a:r>
              <a:rPr lang="en-US" smtClean="0"/>
              <a:t>Also called prospect-generation applications, include those used to send both postal mail and email.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pPr marL="171450" indent="-171450">
              <a:buFontTx/>
              <a:buChar char="•"/>
            </a:pPr>
            <a:r>
              <a:rPr lang="en-US" smtClean="0"/>
              <a:t>Lead-tracking applications record lead data and product interests and keep records of customer contacts.</a:t>
            </a:r>
          </a:p>
        </p:txBody>
      </p:sp>
      <p:sp>
        <p:nvSpPr>
          <p:cNvPr id="4" name="Slide Number Placeholder 3"/>
          <p:cNvSpPr>
            <a:spLocks noGrp="1"/>
          </p:cNvSpPr>
          <p:nvPr>
            <p:ph type="sldNum" sz="quarter" idx="5"/>
          </p:nvPr>
        </p:nvSpPr>
        <p:spPr/>
        <p:txBody>
          <a:bodyPr/>
          <a:lstStyle/>
          <a:p>
            <a:pPr>
              <a:defRPr/>
            </a:pPr>
            <a:fld id="{BB23A7E6-649D-4C8D-AE0C-45363FF90471}"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D8FB00CF-F021-497C-956B-59DA9E640E5B}" type="slidenum">
              <a:rPr lang="en-US" smtClean="0"/>
              <a:pPr>
                <a:defRPr/>
              </a:pPr>
              <a:t>9</a:t>
            </a:fld>
            <a:endParaRPr lang="en-US" dirty="0"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marL="171450" indent="-171450" eaLnBrk="1" hangingPunct="1">
              <a:buFontTx/>
              <a:buChar char="•"/>
            </a:pPr>
            <a:r>
              <a:rPr lang="en-US" smtClean="0"/>
              <a:t>Most common functional applications in marketing are product and brand management applications. With these, records of past sales are imported from order processing or accounts receivable systems and compared to projections and other sales estimates.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F7098613-9042-4928-B2BA-C11620857017}" type="slidenum">
              <a:rPr lang="en-US" smtClean="0"/>
              <a:pPr>
                <a:defRPr/>
              </a:pPr>
              <a:t>10</a:t>
            </a:fld>
            <a:endParaRPr lang="en-US" dirty="0"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marL="171450" indent="-171450" eaLnBrk="1" hangingPunct="1">
              <a:buFontTx/>
              <a:buChar char="•"/>
            </a:pPr>
            <a:r>
              <a:rPr lang="en-US" dirty="0" smtClean="0"/>
              <a:t>Operations activities concern management of finished-goods inventory and movement of goods from that inventory to customer. </a:t>
            </a:r>
          </a:p>
          <a:p>
            <a:pPr marL="171450" indent="-171450" eaLnBrk="1" hangingPunct="1">
              <a:buFontTx/>
              <a:buChar char="•"/>
            </a:pPr>
            <a:r>
              <a:rPr lang="en-US" dirty="0" smtClean="0"/>
              <a:t>Operations applications are especially prominent for </a:t>
            </a:r>
            <a:r>
              <a:rPr lang="en-US" dirty="0" smtClean="0"/>
              <a:t>non-manufacturers</a:t>
            </a:r>
            <a:r>
              <a:rPr lang="en-US" dirty="0" smtClean="0"/>
              <a:t>, such as distributors, wholesalers, and retailers. For manufacturing companies, many, if not all, operations functions are merged into manufacturing systems.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3 Slide">
    <p:spTree>
      <p:nvGrpSpPr>
        <p:cNvPr id="1" name=""/>
        <p:cNvGrpSpPr/>
        <p:nvPr/>
      </p:nvGrpSpPr>
      <p:grpSpPr>
        <a:xfrm>
          <a:off x="0" y="0"/>
          <a:ext cx="0" cy="0"/>
          <a:chOff x="0" y="0"/>
          <a:chExt cx="0" cy="0"/>
        </a:xfrm>
      </p:grpSpPr>
      <p:sp>
        <p:nvSpPr>
          <p:cNvPr id="13" name="Rectangle 3"/>
          <p:cNvSpPr>
            <a:spLocks noGrp="1" noChangeArrowheads="1"/>
          </p:cNvSpPr>
          <p:nvPr>
            <p:ph type="subTitle" idx="1"/>
          </p:nvPr>
        </p:nvSpPr>
        <p:spPr>
          <a:xfrm>
            <a:off x="1371600" y="3886200"/>
            <a:ext cx="6553200" cy="1219200"/>
          </a:xfrm>
          <a:solidFill>
            <a:schemeClr val="bg2">
              <a:lumMod val="90000"/>
            </a:schemeClr>
          </a:solidFill>
          <a:ln w="25400">
            <a:solidFill>
              <a:schemeClr val="accent1"/>
            </a:solidFill>
          </a:ln>
        </p:spPr>
        <p:txBody>
          <a:bodyPr anchor="ctr"/>
          <a:lstStyle>
            <a:lvl1pPr marL="0" marR="0" indent="0" algn="ctr" defTabSz="914400" rtl="0" eaLnBrk="1" fontAlgn="base" latinLnBrk="0" hangingPunct="1">
              <a:lnSpc>
                <a:spcPct val="100000"/>
              </a:lnSpc>
              <a:spcBef>
                <a:spcPct val="20000"/>
              </a:spcBef>
              <a:spcAft>
                <a:spcPct val="0"/>
              </a:spcAft>
              <a:buClr>
                <a:schemeClr val="accent1"/>
              </a:buClr>
              <a:buSzPct val="65000"/>
              <a:buFont typeface="Arial" pitchFamily="34" charset="0"/>
              <a:buNone/>
              <a:tabLst/>
              <a:defRPr sz="3600">
                <a:solidFill>
                  <a:schemeClr val="tx1"/>
                </a:solidFill>
                <a:latin typeface="Arial" pitchFamily="34" charset="0"/>
                <a:ea typeface="Verdana" pitchFamily="34" charset="0"/>
                <a:cs typeface="Arial" pitchFamily="34" charset="0"/>
              </a:defRPr>
            </a:lvl1pPr>
          </a:lstStyle>
          <a:p>
            <a:r>
              <a:rPr lang="en-US" smtClean="0"/>
              <a:t>Click to edit Master subtitle style</a:t>
            </a:r>
            <a:endParaRPr lang="en-US" dirty="0" smtClean="0"/>
          </a:p>
        </p:txBody>
      </p:sp>
      <p:sp>
        <p:nvSpPr>
          <p:cNvPr id="10" name="Title 9"/>
          <p:cNvSpPr>
            <a:spLocks noGrp="1"/>
          </p:cNvSpPr>
          <p:nvPr>
            <p:ph type="title"/>
          </p:nvPr>
        </p:nvSpPr>
        <p:spPr>
          <a:xfrm>
            <a:off x="2819400" y="1524000"/>
            <a:ext cx="3581400" cy="1905000"/>
          </a:xfrm>
          <a:solidFill>
            <a:schemeClr val="bg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rtl="0" eaLnBrk="0" fontAlgn="base" hangingPunct="0">
              <a:spcBef>
                <a:spcPct val="0"/>
              </a:spcBef>
              <a:spcAft>
                <a:spcPct val="0"/>
              </a:spcAft>
              <a:defRPr lang="en-US" sz="4000" b="0" kern="1200" dirty="0">
                <a:solidFill>
                  <a:schemeClr val="tx1"/>
                </a:solidFill>
                <a:latin typeface="Arial" pitchFamily="34" charset="0"/>
                <a:ea typeface="Verdana" pitchFamily="34" charset="0"/>
                <a:cs typeface="Arial" pitchFamily="34" charset="0"/>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Box 2"/>
          <p:cNvSpPr txBox="1"/>
          <p:nvPr/>
        </p:nvSpPr>
        <p:spPr>
          <a:xfrm>
            <a:off x="7620000" y="6248400"/>
            <a:ext cx="914400" cy="304800"/>
          </a:xfrm>
          <a:prstGeom prst="rect">
            <a:avLst/>
          </a:prstGeom>
          <a:noFill/>
        </p:spPr>
        <p:txBody>
          <a:bodyPr>
            <a:spAutoFit/>
          </a:bodyPr>
          <a:lstStyle/>
          <a:p>
            <a:pPr>
              <a:defRPr/>
            </a:pPr>
            <a:r>
              <a:rPr lang="en-US" sz="1400" dirty="0"/>
              <a:t>ce8-</a:t>
            </a:r>
            <a:fld id="{1E6A73B5-A9FA-4070-B30E-5C12EE84AE17}" type="slidenum">
              <a:rPr lang="en-US" sz="1400"/>
              <a:pPr>
                <a:defRPr/>
              </a:pPr>
              <a:t>‹#›</a:t>
            </a:fld>
            <a:endParaRPr lang="en-US" sz="1400" dirty="0"/>
          </a:p>
        </p:txBody>
      </p:sp>
      <p:sp>
        <p:nvSpPr>
          <p:cNvPr id="2" name="Title 1"/>
          <p:cNvSpPr>
            <a:spLocks noGrp="1"/>
          </p:cNvSpPr>
          <p:nvPr>
            <p:ph type="title"/>
          </p:nvPr>
        </p:nvSpPr>
        <p:spPr>
          <a:xfrm>
            <a:off x="822960" y="365759"/>
            <a:ext cx="7520940" cy="1005841"/>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5" name="Text Placeholder 2"/>
          <p:cNvSpPr>
            <a:spLocks noGrp="1"/>
          </p:cNvSpPr>
          <p:nvPr>
            <p:ph idx="1"/>
          </p:nvPr>
        </p:nvSpPr>
        <p:spPr bwMode="auto">
          <a:xfrm>
            <a:off x="822325" y="1425575"/>
            <a:ext cx="7521575" cy="3679825"/>
          </a:xfrm>
          <a:prstGeom prst="rect">
            <a:avLst/>
          </a:prstGeom>
          <a:solidFill>
            <a:srgbClr val="FFFFFF"/>
          </a:solidFill>
          <a:ln>
            <a:noFill/>
          </a:ln>
          <a:extLst/>
        </p:spPr>
        <p:txBody>
          <a:bodyPr/>
          <a:lstStyle>
            <a:lvl1pPr marL="234950" indent="-234950">
              <a:buFont typeface="Arial" pitchFamily="34" charset="0"/>
              <a:buChar char="•"/>
              <a:defRPr/>
            </a:lvl1pPr>
            <a:lvl2pPr marL="234950" indent="-234950">
              <a:buClr>
                <a:srgbClr val="000A1E"/>
              </a:buClr>
              <a:buFont typeface="Arial" pitchFamily="34" charset="0"/>
              <a:buChar char="•"/>
              <a:defRPr/>
            </a:lvl2pPr>
            <a:lvl3pPr marL="568325" indent="-330200">
              <a:buClr>
                <a:srgbClr val="000A1E"/>
              </a:buClr>
              <a:buFont typeface="Helvetica" pitchFamily="34" charset="0"/>
              <a:buChar char="–"/>
              <a:defRPr/>
            </a:lvl3pPr>
            <a:lvl4pPr marL="923925" indent="-355600">
              <a:buClr>
                <a:srgbClr val="000A1E"/>
              </a:buClr>
              <a:buFont typeface="Wingdings" pitchFamily="2" charset="2"/>
              <a:buChar char="Ø"/>
              <a:defRPr/>
            </a:lvl4pPr>
            <a:lvl5pPr marL="1260475" indent="-346075">
              <a:buClr>
                <a:srgbClr val="000A1E"/>
              </a:buClr>
              <a:buFont typeface="Courier New" pitchFamily="49" charset="0"/>
              <a:buChar char="o"/>
              <a:defRPr/>
            </a:lvl5p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6" name="Footer Placeholder 4"/>
          <p:cNvSpPr>
            <a:spLocks noGrp="1"/>
          </p:cNvSpPr>
          <p:nvPr>
            <p:ph type="ftr" sz="quarter" idx="10"/>
          </p:nvPr>
        </p:nvSpPr>
        <p:spPr/>
        <p:txBody>
          <a:bodyPr/>
          <a:lstStyle>
            <a:lvl1pPr>
              <a:defRPr smtClean="0"/>
            </a:lvl1pPr>
          </a:lstStyle>
          <a:p>
            <a:pPr>
              <a:defRPr/>
            </a:pPr>
            <a:r>
              <a:rPr lang="en-US"/>
              <a:t>Copyright © 2014 Pearson Education, Inc. Publishing as Prentice Hall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3"/>
          <p:cNvSpPr txBox="1"/>
          <p:nvPr/>
        </p:nvSpPr>
        <p:spPr>
          <a:xfrm>
            <a:off x="7620000" y="6248400"/>
            <a:ext cx="914400" cy="304800"/>
          </a:xfrm>
          <a:prstGeom prst="rect">
            <a:avLst/>
          </a:prstGeom>
          <a:noFill/>
        </p:spPr>
        <p:txBody>
          <a:bodyPr>
            <a:spAutoFit/>
          </a:bodyPr>
          <a:lstStyle/>
          <a:p>
            <a:pPr>
              <a:defRPr/>
            </a:pPr>
            <a:r>
              <a:rPr lang="en-US" sz="1400" dirty="0"/>
              <a:t>ce8-</a:t>
            </a:r>
            <a:fld id="{D9FA5151-CE27-4006-94EE-352D4E2E7B4C}" type="slidenum">
              <a:rPr lang="en-US" sz="1400"/>
              <a:pPr>
                <a:defRPr/>
              </a:pPr>
              <a:t>‹#›</a:t>
            </a:fld>
            <a:endParaRPr lang="en-US" sz="1400" dirty="0"/>
          </a:p>
        </p:txBody>
      </p:sp>
      <p:sp>
        <p:nvSpPr>
          <p:cNvPr id="2" name="Title 1"/>
          <p:cNvSpPr>
            <a:spLocks noGrp="1"/>
          </p:cNvSpPr>
          <p:nvPr>
            <p:ph type="title"/>
          </p:nvPr>
        </p:nvSpPr>
        <p:spPr>
          <a:xfrm>
            <a:off x="822325" y="365125"/>
            <a:ext cx="7521575" cy="930275"/>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p:txBody>
          <a:bodyPr/>
          <a:lstStyle>
            <a:lvl1pPr>
              <a:defRPr smtClean="0"/>
            </a:lvl1pPr>
          </a:lstStyle>
          <a:p>
            <a:pPr>
              <a:defRPr/>
            </a:pPr>
            <a:r>
              <a:rPr lang="en-US"/>
              <a:t>Copyright © 2014 Pearson Education, Inc. Publishing as Prentice Hall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Title and Contentch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8" name="Title Placeholder 1"/>
          <p:cNvSpPr>
            <a:spLocks noGrp="1"/>
          </p:cNvSpPr>
          <p:nvPr>
            <p:ph type="title"/>
          </p:nvPr>
        </p:nvSpPr>
        <p:spPr bwMode="auto">
          <a:xfrm>
            <a:off x="822325" y="365125"/>
            <a:ext cx="7521575" cy="930275"/>
          </a:xfrm>
          <a:prstGeom prst="rect">
            <a:avLst/>
          </a:prstGeom>
          <a:solidFill>
            <a:schemeClr val="accent2">
              <a:lumMod val="90000"/>
            </a:schemeClr>
          </a:solidFill>
          <a:ln>
            <a:noFill/>
          </a:ln>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9" name="Text Placeholder 2"/>
          <p:cNvSpPr>
            <a:spLocks noGrp="1"/>
          </p:cNvSpPr>
          <p:nvPr>
            <p:ph type="body" idx="1"/>
          </p:nvPr>
        </p:nvSpPr>
        <p:spPr bwMode="auto">
          <a:xfrm>
            <a:off x="822325" y="1371600"/>
            <a:ext cx="7521575" cy="3679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5" name="Footer Placeholder 4"/>
          <p:cNvSpPr>
            <a:spLocks noGrp="1"/>
          </p:cNvSpPr>
          <p:nvPr>
            <p:ph type="ftr" sz="quarter" idx="3"/>
          </p:nvPr>
        </p:nvSpPr>
        <p:spPr>
          <a:xfrm>
            <a:off x="762000" y="6248400"/>
            <a:ext cx="6324600" cy="304800"/>
          </a:xfrm>
          <a:prstGeom prst="rect">
            <a:avLst/>
          </a:prstGeom>
        </p:spPr>
        <p:txBody>
          <a:bodyPr vert="horz" lIns="91440" tIns="45720" rIns="91440" bIns="45720" rtlCol="0" anchor="ctr"/>
          <a:lstStyle>
            <a:lvl1pPr algn="ctr">
              <a:defRPr sz="1000" cap="none" spc="200" baseline="0" smtClean="0">
                <a:solidFill>
                  <a:schemeClr val="tx1"/>
                </a:solidFill>
                <a:latin typeface="Helvetica" pitchFamily="34" charset="0"/>
                <a:cs typeface="Arial" charset="0"/>
              </a:defRPr>
            </a:lvl1pPr>
          </a:lstStyle>
          <a:p>
            <a:pPr>
              <a:defRPr/>
            </a:pPr>
            <a:r>
              <a:rPr lang="en-US"/>
              <a:t>Copyright © 2014 Pearson Education, Inc. Publishing as Prentice Hall</a:t>
            </a:r>
            <a:endParaRPr lang="en-US" dirty="0"/>
          </a:p>
        </p:txBody>
      </p:sp>
    </p:spTree>
  </p:cSld>
  <p:clrMap bg1="lt1" tx1="dk1" bg2="lt2" tx2="dk2" accent1="accent1" accent2="accent2" accent3="accent3" accent4="accent4" accent5="accent5" accent6="accent6" hlink="hlink" folHlink="folHlink"/>
  <p:sldLayoutIdLst>
    <p:sldLayoutId id="2147488436" r:id="rId1"/>
    <p:sldLayoutId id="2147488437" r:id="rId2"/>
    <p:sldLayoutId id="2147488438" r:id="rId3"/>
    <p:sldLayoutId id="2147488439" r:id="rId4"/>
  </p:sldLayoutIdLst>
  <p:timing>
    <p:tnLst>
      <p:par>
        <p:cTn id="1" dur="indefinite" restart="never" nodeType="tmRoot"/>
      </p:par>
    </p:tnLst>
  </p:timing>
  <p:hf sldNum="0" hdr="0" dt="0"/>
  <p:txStyles>
    <p:titleStyle>
      <a:lvl1pPr algn="l" rtl="0" fontAlgn="base">
        <a:spcBef>
          <a:spcPct val="0"/>
        </a:spcBef>
        <a:spcAft>
          <a:spcPct val="0"/>
        </a:spcAft>
        <a:defRPr sz="3200" kern="1200">
          <a:solidFill>
            <a:schemeClr val="tx1"/>
          </a:solidFill>
          <a:latin typeface="Arial" pitchFamily="34" charset="0"/>
          <a:ea typeface="+mj-ea"/>
          <a:cs typeface="Arial" pitchFamily="34" charset="0"/>
        </a:defRPr>
      </a:lvl1pPr>
      <a:lvl2pPr algn="l" rtl="0" fontAlgn="base">
        <a:spcBef>
          <a:spcPct val="0"/>
        </a:spcBef>
        <a:spcAft>
          <a:spcPct val="0"/>
        </a:spcAft>
        <a:defRPr sz="3200">
          <a:solidFill>
            <a:schemeClr val="tx1"/>
          </a:solidFill>
          <a:latin typeface="Arial" charset="0"/>
          <a:cs typeface="Arial" charset="0"/>
        </a:defRPr>
      </a:lvl2pPr>
      <a:lvl3pPr algn="l" rtl="0" fontAlgn="base">
        <a:spcBef>
          <a:spcPct val="0"/>
        </a:spcBef>
        <a:spcAft>
          <a:spcPct val="0"/>
        </a:spcAft>
        <a:defRPr sz="3200">
          <a:solidFill>
            <a:schemeClr val="tx1"/>
          </a:solidFill>
          <a:latin typeface="Arial" charset="0"/>
          <a:cs typeface="Arial" charset="0"/>
        </a:defRPr>
      </a:lvl3pPr>
      <a:lvl4pPr algn="l" rtl="0" fontAlgn="base">
        <a:spcBef>
          <a:spcPct val="0"/>
        </a:spcBef>
        <a:spcAft>
          <a:spcPct val="0"/>
        </a:spcAft>
        <a:defRPr sz="3200">
          <a:solidFill>
            <a:schemeClr val="tx1"/>
          </a:solidFill>
          <a:latin typeface="Arial" charset="0"/>
          <a:cs typeface="Arial" charset="0"/>
        </a:defRPr>
      </a:lvl4pPr>
      <a:lvl5pPr algn="l" rtl="0" fontAlgn="base">
        <a:spcBef>
          <a:spcPct val="0"/>
        </a:spcBef>
        <a:spcAft>
          <a:spcPct val="0"/>
        </a:spcAft>
        <a:defRPr sz="3200">
          <a:solidFill>
            <a:schemeClr val="tx1"/>
          </a:solidFill>
          <a:latin typeface="Arial" charset="0"/>
          <a:cs typeface="Arial" charset="0"/>
        </a:defRPr>
      </a:lvl5pPr>
      <a:lvl6pPr marL="457200" algn="l" rtl="0" eaLnBrk="1" fontAlgn="base" hangingPunct="1">
        <a:spcBef>
          <a:spcPct val="0"/>
        </a:spcBef>
        <a:spcAft>
          <a:spcPct val="0"/>
        </a:spcAft>
        <a:defRPr sz="2800">
          <a:solidFill>
            <a:schemeClr val="tx1"/>
          </a:solidFill>
          <a:latin typeface="Franklin Gothic Medium" pitchFamily="34" charset="0"/>
        </a:defRPr>
      </a:lvl6pPr>
      <a:lvl7pPr marL="914400" algn="l" rtl="0" eaLnBrk="1" fontAlgn="base" hangingPunct="1">
        <a:spcBef>
          <a:spcPct val="0"/>
        </a:spcBef>
        <a:spcAft>
          <a:spcPct val="0"/>
        </a:spcAft>
        <a:defRPr sz="2800">
          <a:solidFill>
            <a:schemeClr val="tx1"/>
          </a:solidFill>
          <a:latin typeface="Franklin Gothic Medium" pitchFamily="34" charset="0"/>
        </a:defRPr>
      </a:lvl7pPr>
      <a:lvl8pPr marL="1371600" algn="l" rtl="0" eaLnBrk="1" fontAlgn="base" hangingPunct="1">
        <a:spcBef>
          <a:spcPct val="0"/>
        </a:spcBef>
        <a:spcAft>
          <a:spcPct val="0"/>
        </a:spcAft>
        <a:defRPr sz="2800">
          <a:solidFill>
            <a:schemeClr val="tx1"/>
          </a:solidFill>
          <a:latin typeface="Franklin Gothic Medium" pitchFamily="34" charset="0"/>
        </a:defRPr>
      </a:lvl8pPr>
      <a:lvl9pPr marL="1828800" algn="l" rtl="0" eaLnBrk="1" fontAlgn="base" hangingPunct="1">
        <a:spcBef>
          <a:spcPct val="0"/>
        </a:spcBef>
        <a:spcAft>
          <a:spcPct val="0"/>
        </a:spcAft>
        <a:defRPr sz="2800">
          <a:solidFill>
            <a:schemeClr val="tx1"/>
          </a:solidFill>
          <a:latin typeface="Franklin Gothic Medium" pitchFamily="34" charset="0"/>
        </a:defRPr>
      </a:lvl9pPr>
    </p:titleStyle>
    <p:bodyStyle>
      <a:lvl1pPr marL="234950" indent="-234950" algn="l" rtl="0" fontAlgn="base">
        <a:spcBef>
          <a:spcPts val="800"/>
        </a:spcBef>
        <a:spcAft>
          <a:spcPct val="0"/>
        </a:spcAft>
        <a:buFont typeface="Arial" charset="0"/>
        <a:buChar char="•"/>
        <a:defRPr sz="2800" kern="1200">
          <a:solidFill>
            <a:schemeClr val="tx1"/>
          </a:solidFill>
          <a:latin typeface="Arial" pitchFamily="34" charset="0"/>
          <a:ea typeface="+mn-ea"/>
          <a:cs typeface="Arial" pitchFamily="34" charset="0"/>
        </a:defRPr>
      </a:lvl1pPr>
      <a:lvl2pPr marL="234950" indent="-23495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2pPr>
      <a:lvl3pPr marL="623888" indent="-385763"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3pPr>
      <a:lvl4pPr marL="969963" indent="-336550" algn="l" rtl="0" fontAlgn="base">
        <a:spcBef>
          <a:spcPts val="300"/>
        </a:spcBef>
        <a:spcAft>
          <a:spcPct val="0"/>
        </a:spcAft>
        <a:buClr>
          <a:srgbClr val="000A1E"/>
        </a:buClr>
        <a:buFont typeface="Wingdings" pitchFamily="2" charset="2"/>
        <a:buChar char="Ø"/>
        <a:defRPr sz="2800" kern="1200">
          <a:solidFill>
            <a:schemeClr val="tx1"/>
          </a:solidFill>
          <a:latin typeface="Arial" pitchFamily="34" charset="0"/>
          <a:ea typeface="+mn-ea"/>
          <a:cs typeface="Arial" pitchFamily="34" charset="0"/>
        </a:defRPr>
      </a:lvl4pPr>
      <a:lvl5pPr marL="1371600" indent="-388938" algn="l" rtl="0" fontAlgn="base">
        <a:spcBef>
          <a:spcPts val="300"/>
        </a:spcBef>
        <a:spcAft>
          <a:spcPct val="0"/>
        </a:spcAft>
        <a:buClr>
          <a:srgbClr val="000A1E"/>
        </a:buClr>
        <a:buFont typeface="Courier New" pitchFamily="49" charset="0"/>
        <a:buChar char="o"/>
        <a:defRPr sz="2800" kern="1200">
          <a:solidFill>
            <a:schemeClr val="tx1"/>
          </a:solidFill>
          <a:latin typeface="Arial" pitchFamily="34" charset="0"/>
          <a:ea typeface="+mn-ea"/>
          <a:cs typeface="Arial"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RFI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Just-in-time_(busines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Kanba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Material_Requirements_Planni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en.wikipedia.org/wiki/What-if_analysis" TargetMode="External"/><Relationship Id="rId4" Type="http://schemas.openxmlformats.org/officeDocument/2006/relationships/hyperlink" Target="http://en.wikipedia.org/wiki/Manufacturing_resource_plannin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Computer-aided_manufactu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en.wikipedia.org/wiki/Robotics" TargetMode="External"/><Relationship Id="rId4" Type="http://schemas.openxmlformats.org/officeDocument/2006/relationships/hyperlink" Target="http://en.wikipedia.org/wiki/Computer-aided_design"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ubtitle 7"/>
          <p:cNvSpPr>
            <a:spLocks noGrp="1"/>
          </p:cNvSpPr>
          <p:nvPr>
            <p:ph type="subTitle" idx="1"/>
          </p:nvPr>
        </p:nvSpPr>
        <p:spPr>
          <a:ln w="28575"/>
        </p:spPr>
        <p:txBody>
          <a:bodyPr/>
          <a:lstStyle/>
          <a:p>
            <a:pPr>
              <a:defRPr/>
            </a:pPr>
            <a:r>
              <a:rPr lang="en-US" sz="4000" dirty="0">
                <a:cs typeface="Arial" charset="0"/>
              </a:rPr>
              <a:t>Functional Applications</a:t>
            </a:r>
            <a:endParaRPr lang="en-US" sz="4000" dirty="0" smtClean="0">
              <a:cs typeface="Arial" charset="0"/>
            </a:endParaRPr>
          </a:p>
        </p:txBody>
      </p:sp>
      <p:sp>
        <p:nvSpPr>
          <p:cNvPr id="2" name="Title 1"/>
          <p:cNvSpPr>
            <a:spLocks noGrp="1"/>
          </p:cNvSpPr>
          <p:nvPr>
            <p:ph type="title"/>
          </p:nvPr>
        </p:nvSpPr>
        <p:spPr/>
        <p:txBody>
          <a:bodyPr/>
          <a:lstStyle/>
          <a:p>
            <a:pPr>
              <a:defRPr/>
            </a:pPr>
            <a:r>
              <a:rPr>
                <a:solidFill>
                  <a:srgbClr val="00040C"/>
                </a:solidFill>
              </a:rPr>
              <a:t>Chapter Extension 8</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25425" indent="-225425">
              <a:buFont typeface="Arial" charset="0"/>
              <a:buChar char="•"/>
            </a:pPr>
            <a:r>
              <a:rPr lang="en-US" smtClean="0">
                <a:latin typeface="Arial" charset="0"/>
                <a:cs typeface="Arial" charset="0"/>
              </a:rPr>
              <a:t>Manage finished-goods inventory and movement of goods to customer</a:t>
            </a:r>
          </a:p>
          <a:p>
            <a:pPr marL="225425" indent="-225425">
              <a:buFont typeface="Arial" charset="0"/>
              <a:buChar char="•"/>
            </a:pPr>
            <a:r>
              <a:rPr lang="en-US" smtClean="0">
                <a:latin typeface="Arial" charset="0"/>
                <a:cs typeface="Arial" charset="0"/>
              </a:rPr>
              <a:t>Used by non-manufacturers, distributors, wholesalers, retailers</a:t>
            </a:r>
          </a:p>
          <a:p>
            <a:pPr marL="225425" indent="-225425">
              <a:buFont typeface="Arial" charset="0"/>
              <a:buChar char="•"/>
            </a:pPr>
            <a:r>
              <a:rPr lang="en-US" smtClean="0">
                <a:solidFill>
                  <a:srgbClr val="211C02"/>
                </a:solidFill>
                <a:latin typeface="Arial" charset="0"/>
                <a:cs typeface="Arial" charset="0"/>
              </a:rPr>
              <a:t>Principle operations applications</a:t>
            </a:r>
          </a:p>
          <a:p>
            <a:pPr marL="638175" lvl="1" indent="-342900">
              <a:lnSpc>
                <a:spcPct val="90000"/>
              </a:lnSpc>
              <a:buFont typeface="Arial" charset="0"/>
              <a:buChar char="–"/>
            </a:pPr>
            <a:r>
              <a:rPr lang="en-US" sz="2200" smtClean="0">
                <a:solidFill>
                  <a:srgbClr val="211C02"/>
                </a:solidFill>
                <a:latin typeface="Arial" charset="0"/>
                <a:cs typeface="Arial" charset="0"/>
              </a:rPr>
              <a:t>Finished-goods inventory management</a:t>
            </a:r>
          </a:p>
          <a:p>
            <a:pPr marL="638175" lvl="1" indent="-342900">
              <a:lnSpc>
                <a:spcPct val="90000"/>
              </a:lnSpc>
              <a:buFont typeface="Arial" charset="0"/>
              <a:buChar char="–"/>
            </a:pPr>
            <a:r>
              <a:rPr lang="en-US" sz="2200" smtClean="0">
                <a:solidFill>
                  <a:srgbClr val="211C02"/>
                </a:solidFill>
                <a:latin typeface="Arial" charset="0"/>
                <a:cs typeface="Arial" charset="0"/>
              </a:rPr>
              <a:t>Order entry </a:t>
            </a:r>
          </a:p>
          <a:p>
            <a:pPr marL="638175" lvl="1" indent="-342900">
              <a:lnSpc>
                <a:spcPct val="90000"/>
              </a:lnSpc>
              <a:buFont typeface="Arial" charset="0"/>
              <a:buChar char="–"/>
            </a:pPr>
            <a:r>
              <a:rPr lang="en-US" sz="2200" smtClean="0">
                <a:solidFill>
                  <a:srgbClr val="211C02"/>
                </a:solidFill>
                <a:latin typeface="Arial" charset="0"/>
                <a:cs typeface="Arial" charset="0"/>
              </a:rPr>
              <a:t>Order management </a:t>
            </a:r>
          </a:p>
          <a:p>
            <a:pPr marL="638175" lvl="1" indent="-342900">
              <a:lnSpc>
                <a:spcPct val="90000"/>
              </a:lnSpc>
              <a:buFont typeface="Arial" charset="0"/>
              <a:buChar char="–"/>
            </a:pPr>
            <a:r>
              <a:rPr lang="en-US" sz="2200" smtClean="0">
                <a:solidFill>
                  <a:srgbClr val="211C02"/>
                </a:solidFill>
                <a:latin typeface="Arial" charset="0"/>
                <a:cs typeface="Arial" charset="0"/>
              </a:rPr>
              <a:t>Customer service </a:t>
            </a:r>
          </a:p>
        </p:txBody>
      </p:sp>
      <p:sp>
        <p:nvSpPr>
          <p:cNvPr id="25602" name="AutoShape 2"/>
          <p:cNvSpPr>
            <a:spLocks noGrp="1" noChangeArrowheads="1"/>
          </p:cNvSpPr>
          <p:nvPr>
            <p:ph type="title"/>
          </p:nvPr>
        </p:nvSpPr>
        <p:spPr>
          <a:xfrm>
            <a:off x="822325" y="365125"/>
            <a:ext cx="7521575" cy="1006475"/>
          </a:xfrm>
        </p:spPr>
        <p:txBody>
          <a:bodyPr/>
          <a:lstStyle/>
          <a:p>
            <a:pPr marL="862013" indent="-862013"/>
            <a:r>
              <a:rPr lang="en-US" smtClean="0">
                <a:latin typeface="Arial" charset="0"/>
                <a:cs typeface="Arial" charset="0"/>
              </a:rPr>
              <a:t>Q3:  What Are the Functions of Operations Applications?</a:t>
            </a:r>
          </a:p>
        </p:txBody>
      </p:sp>
      <p:sp>
        <p:nvSpPr>
          <p:cNvPr id="77832"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latin typeface="Arial" pitchFamily="34" charset="0"/>
                <a:cs typeface="Arial" pitchFamily="34" charset="0"/>
              </a:rPr>
              <a:t>Copyright © 2014 Pearson Education, Inc. Publishing as Prentice Hall</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2"/>
          <p:cNvSpPr>
            <a:spLocks noGrp="1" noChangeArrowheads="1"/>
          </p:cNvSpPr>
          <p:nvPr>
            <p:ph type="title"/>
          </p:nvPr>
        </p:nvSpPr>
        <p:spPr/>
        <p:txBody>
          <a:bodyPr/>
          <a:lstStyle/>
          <a:p>
            <a:r>
              <a:rPr lang="en-US" smtClean="0">
                <a:latin typeface="Arial" charset="0"/>
                <a:cs typeface="Arial" charset="0"/>
              </a:rPr>
              <a:t>Functions of Operations Applications</a:t>
            </a:r>
          </a:p>
        </p:txBody>
      </p:sp>
      <p:sp>
        <p:nvSpPr>
          <p:cNvPr id="78852" name="Footer Placeholder 6"/>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latin typeface="Arial" pitchFamily="34" charset="0"/>
                <a:cs typeface="Arial" pitchFamily="34" charset="0"/>
              </a:rPr>
              <a:t>Copyright © 2014 Pearson Education, Inc. Publishing as Prentice Hall</a:t>
            </a:r>
            <a:endParaRPr lang="en-US" dirty="0">
              <a:latin typeface="Arial" pitchFamily="34" charset="0"/>
              <a:cs typeface="Arial" pitchFamily="34" charset="0"/>
            </a:endParaRPr>
          </a:p>
        </p:txBody>
      </p:sp>
      <p:pic>
        <p:nvPicPr>
          <p:cNvPr id="27651" name="Picture 2"/>
          <p:cNvPicPr>
            <a:picLocks noChangeAspect="1" noChangeArrowheads="1"/>
          </p:cNvPicPr>
          <p:nvPr/>
        </p:nvPicPr>
        <p:blipFill>
          <a:blip r:embed="rId3" cstate="print"/>
          <a:srcRect/>
          <a:stretch>
            <a:fillRect/>
          </a:stretch>
        </p:blipFill>
        <p:spPr bwMode="auto">
          <a:xfrm>
            <a:off x="838200" y="1524000"/>
            <a:ext cx="7467600" cy="351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2325" y="1879600"/>
            <a:ext cx="7521575" cy="2768600"/>
          </a:xfrm>
        </p:spPr>
        <p:txBody>
          <a:bodyPr/>
          <a:lstStyle/>
          <a:p>
            <a:pPr marL="0" lvl="1" indent="0">
              <a:buFont typeface="Arial" charset="0"/>
              <a:buNone/>
            </a:pPr>
            <a:r>
              <a:rPr lang="en-US" b="1" smtClean="0">
                <a:latin typeface="Arial" charset="0"/>
                <a:cs typeface="Arial" charset="0"/>
              </a:rPr>
              <a:t>Manufacturing applications</a:t>
            </a:r>
          </a:p>
          <a:p>
            <a:pPr lvl="2">
              <a:lnSpc>
                <a:spcPct val="90000"/>
              </a:lnSpc>
              <a:spcAft>
                <a:spcPct val="15000"/>
              </a:spcAft>
            </a:pPr>
            <a:r>
              <a:rPr lang="en-US" sz="2600" smtClean="0">
                <a:solidFill>
                  <a:srgbClr val="211C02"/>
                </a:solidFill>
                <a:latin typeface="Arial" charset="0"/>
                <a:cs typeface="Arial" charset="0"/>
              </a:rPr>
              <a:t>Inventory applications: Support inventory control, management, and policy</a:t>
            </a:r>
          </a:p>
          <a:p>
            <a:pPr lvl="2">
              <a:lnSpc>
                <a:spcPct val="90000"/>
              </a:lnSpc>
              <a:spcAft>
                <a:spcPct val="15000"/>
              </a:spcAft>
            </a:pPr>
            <a:r>
              <a:rPr lang="en-US" sz="2600" smtClean="0">
                <a:solidFill>
                  <a:srgbClr val="211C02"/>
                </a:solidFill>
                <a:latin typeface="Arial" charset="0"/>
                <a:cs typeface="Arial" charset="0"/>
              </a:rPr>
              <a:t>Manufacturing-planning applications</a:t>
            </a:r>
          </a:p>
          <a:p>
            <a:pPr lvl="2">
              <a:lnSpc>
                <a:spcPct val="90000"/>
              </a:lnSpc>
              <a:spcAft>
                <a:spcPct val="15000"/>
              </a:spcAft>
            </a:pPr>
            <a:r>
              <a:rPr lang="en-US" sz="2600" smtClean="0">
                <a:solidFill>
                  <a:srgbClr val="211C02"/>
                </a:solidFill>
                <a:latin typeface="Arial" charset="0"/>
                <a:cs typeface="Arial" charset="0"/>
              </a:rPr>
              <a:t>Manufacturing-scheduling applications</a:t>
            </a:r>
          </a:p>
          <a:p>
            <a:pPr lvl="2">
              <a:lnSpc>
                <a:spcPct val="90000"/>
              </a:lnSpc>
              <a:spcAft>
                <a:spcPct val="15000"/>
              </a:spcAft>
            </a:pPr>
            <a:r>
              <a:rPr lang="en-US" sz="2600" smtClean="0">
                <a:solidFill>
                  <a:srgbClr val="211C02"/>
                </a:solidFill>
                <a:latin typeface="Arial" charset="0"/>
                <a:cs typeface="Arial" charset="0"/>
              </a:rPr>
              <a:t>Manufacturing operations applications</a:t>
            </a:r>
          </a:p>
          <a:p>
            <a:pPr>
              <a:buFont typeface="Arial" charset="0"/>
              <a:buChar char="•"/>
            </a:pPr>
            <a:endParaRPr lang="en-US" smtClean="0">
              <a:latin typeface="Arial" charset="0"/>
              <a:cs typeface="Arial" charset="0"/>
            </a:endParaRPr>
          </a:p>
        </p:txBody>
      </p:sp>
      <p:sp>
        <p:nvSpPr>
          <p:cNvPr id="29698" name="AutoShape 2"/>
          <p:cNvSpPr>
            <a:spLocks noGrp="1" noChangeArrowheads="1"/>
          </p:cNvSpPr>
          <p:nvPr>
            <p:ph type="title"/>
          </p:nvPr>
        </p:nvSpPr>
        <p:spPr>
          <a:xfrm>
            <a:off x="822325" y="365125"/>
            <a:ext cx="7521575" cy="1006475"/>
          </a:xfrm>
        </p:spPr>
        <p:txBody>
          <a:bodyPr/>
          <a:lstStyle/>
          <a:p>
            <a:pPr marL="862013" indent="-862013"/>
            <a:r>
              <a:rPr lang="en-US" smtClean="0">
                <a:latin typeface="Arial" charset="0"/>
                <a:cs typeface="Arial" charset="0"/>
              </a:rPr>
              <a:t>Q4:  What Are the Functions of Manufacturing Applications?</a:t>
            </a:r>
          </a:p>
        </p:txBody>
      </p:sp>
      <p:sp>
        <p:nvSpPr>
          <p:cNvPr id="79877"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latin typeface="Arial" pitchFamily="34" charset="0"/>
                <a:cs typeface="Arial" pitchFamily="34" charset="0"/>
              </a:rPr>
              <a:t>Copyright © 2014 Pearson Education, Inc. Publishing as Prentice Hall</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AutoShape 2"/>
          <p:cNvSpPr>
            <a:spLocks noGrp="1" noChangeArrowheads="1"/>
          </p:cNvSpPr>
          <p:nvPr>
            <p:ph type="title"/>
          </p:nvPr>
        </p:nvSpPr>
        <p:spPr/>
        <p:txBody>
          <a:bodyPr/>
          <a:lstStyle/>
          <a:p>
            <a:r>
              <a:rPr lang="en-US" smtClean="0">
                <a:latin typeface="Arial" charset="0"/>
                <a:cs typeface="Arial" charset="0"/>
              </a:rPr>
              <a:t>Manufacturing Information Systems</a:t>
            </a:r>
          </a:p>
        </p:txBody>
      </p:sp>
      <p:sp>
        <p:nvSpPr>
          <p:cNvPr id="80901" name="Footer Placeholder 6"/>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latin typeface="Arial" pitchFamily="34" charset="0"/>
                <a:cs typeface="Arial" pitchFamily="34" charset="0"/>
              </a:rPr>
              <a:t>Copyright © 2014 Pearson Education, Inc. Publishing as Prentice Hall</a:t>
            </a:r>
            <a:endParaRPr lang="en-US" dirty="0">
              <a:latin typeface="Arial" pitchFamily="34" charset="0"/>
              <a:cs typeface="Arial" pitchFamily="34" charset="0"/>
            </a:endParaRPr>
          </a:p>
        </p:txBody>
      </p:sp>
      <p:pic>
        <p:nvPicPr>
          <p:cNvPr id="31747" name="Picture 7"/>
          <p:cNvPicPr>
            <a:picLocks noChangeAspect="1" noChangeArrowheads="1"/>
          </p:cNvPicPr>
          <p:nvPr/>
        </p:nvPicPr>
        <p:blipFill>
          <a:blip r:embed="rId3" cstate="print"/>
          <a:srcRect/>
          <a:stretch>
            <a:fillRect/>
          </a:stretch>
        </p:blipFill>
        <p:spPr bwMode="auto">
          <a:xfrm>
            <a:off x="914400" y="1444625"/>
            <a:ext cx="7439025" cy="381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2325" y="1425575"/>
            <a:ext cx="7635875" cy="3832225"/>
          </a:xfrm>
        </p:spPr>
        <p:txBody>
          <a:bodyPr/>
          <a:lstStyle/>
          <a:p>
            <a:pPr>
              <a:buFont typeface="Arial" charset="0"/>
              <a:buChar char="•"/>
            </a:pPr>
            <a:r>
              <a:rPr lang="en-US" smtClean="0">
                <a:latin typeface="Arial" charset="0"/>
                <a:cs typeface="Arial" charset="0"/>
              </a:rPr>
              <a:t>Inventory applications</a:t>
            </a:r>
          </a:p>
          <a:p>
            <a:pPr lvl="2">
              <a:lnSpc>
                <a:spcPct val="90000"/>
              </a:lnSpc>
              <a:spcAft>
                <a:spcPct val="15000"/>
              </a:spcAft>
            </a:pPr>
            <a:r>
              <a:rPr lang="en-US" sz="2200" smtClean="0">
                <a:solidFill>
                  <a:srgbClr val="211C02"/>
                </a:solidFill>
                <a:latin typeface="Arial" charset="0"/>
                <a:cs typeface="Arial" charset="0"/>
              </a:rPr>
              <a:t>Support inventory control, management, and policy</a:t>
            </a:r>
          </a:p>
          <a:p>
            <a:pPr lvl="2">
              <a:lnSpc>
                <a:spcPct val="90000"/>
              </a:lnSpc>
              <a:spcAft>
                <a:spcPct val="15000"/>
              </a:spcAft>
            </a:pPr>
            <a:r>
              <a:rPr lang="en-US" sz="2200" smtClean="0">
                <a:solidFill>
                  <a:srgbClr val="211C02"/>
                </a:solidFill>
                <a:latin typeface="Arial" charset="0"/>
                <a:cs typeface="Arial" charset="0"/>
              </a:rPr>
              <a:t>Cover inventory control, track goods and materials into, out of, and between inventories</a:t>
            </a:r>
          </a:p>
          <a:p>
            <a:pPr lvl="2">
              <a:lnSpc>
                <a:spcPct val="90000"/>
              </a:lnSpc>
              <a:spcAft>
                <a:spcPct val="15000"/>
              </a:spcAft>
            </a:pPr>
            <a:r>
              <a:rPr lang="en-US" sz="2200" smtClean="0">
                <a:solidFill>
                  <a:srgbClr val="211C02"/>
                </a:solidFill>
                <a:latin typeface="Arial" charset="0"/>
                <a:cs typeface="Arial" charset="0"/>
              </a:rPr>
              <a:t>Use UPC bar codes and </a:t>
            </a:r>
            <a:r>
              <a:rPr lang="en-US" sz="2200" smtClean="0">
                <a:solidFill>
                  <a:srgbClr val="211C02"/>
                </a:solidFill>
                <a:latin typeface="Arial" charset="0"/>
                <a:cs typeface="Arial" charset="0"/>
                <a:hlinkClick r:id="rId3"/>
              </a:rPr>
              <a:t>RFID</a:t>
            </a:r>
            <a:r>
              <a:rPr lang="en-US" sz="2200" smtClean="0">
                <a:solidFill>
                  <a:srgbClr val="211C02"/>
                </a:solidFill>
                <a:latin typeface="Arial" charset="0"/>
                <a:cs typeface="Arial" charset="0"/>
              </a:rPr>
              <a:t> tags</a:t>
            </a:r>
          </a:p>
          <a:p>
            <a:pPr marL="0" lvl="1" indent="0">
              <a:lnSpc>
                <a:spcPct val="90000"/>
              </a:lnSpc>
              <a:spcAft>
                <a:spcPct val="15000"/>
              </a:spcAft>
              <a:buFont typeface="Arial" charset="0"/>
              <a:buNone/>
            </a:pPr>
            <a:r>
              <a:rPr lang="en-US" smtClean="0">
                <a:latin typeface="Arial" charset="0"/>
                <a:cs typeface="Arial" charset="0"/>
              </a:rPr>
              <a:t>Inventory-management applications</a:t>
            </a:r>
          </a:p>
          <a:p>
            <a:pPr lvl="2">
              <a:lnSpc>
                <a:spcPct val="90000"/>
              </a:lnSpc>
              <a:spcAft>
                <a:spcPct val="15000"/>
              </a:spcAft>
            </a:pPr>
            <a:r>
              <a:rPr lang="en-US" sz="2200" smtClean="0">
                <a:solidFill>
                  <a:srgbClr val="211C02"/>
                </a:solidFill>
                <a:latin typeface="Arial" charset="0"/>
                <a:cs typeface="Arial" charset="0"/>
              </a:rPr>
              <a:t>Use past data to compute stocking levels and reorder levels, and reorder quantities according to inventory policy</a:t>
            </a:r>
          </a:p>
          <a:p>
            <a:pPr lvl="2">
              <a:lnSpc>
                <a:spcPct val="90000"/>
              </a:lnSpc>
              <a:spcAft>
                <a:spcPct val="15000"/>
              </a:spcAft>
            </a:pPr>
            <a:r>
              <a:rPr lang="en-US" sz="2200" smtClean="0">
                <a:solidFill>
                  <a:srgbClr val="211C02"/>
                </a:solidFill>
                <a:latin typeface="Arial" charset="0"/>
                <a:cs typeface="Arial" charset="0"/>
              </a:rPr>
              <a:t>Computing inventory counts and losses</a:t>
            </a:r>
          </a:p>
        </p:txBody>
      </p:sp>
      <p:sp>
        <p:nvSpPr>
          <p:cNvPr id="33794" name="AutoShape 2"/>
          <p:cNvSpPr>
            <a:spLocks noGrp="1" noChangeArrowheads="1"/>
          </p:cNvSpPr>
          <p:nvPr>
            <p:ph type="title"/>
          </p:nvPr>
        </p:nvSpPr>
        <p:spPr>
          <a:xfrm>
            <a:off x="822325" y="365125"/>
            <a:ext cx="7521575" cy="1006475"/>
          </a:xfrm>
        </p:spPr>
        <p:txBody>
          <a:bodyPr/>
          <a:lstStyle/>
          <a:p>
            <a:pPr marL="862013" indent="-862013"/>
            <a:r>
              <a:rPr lang="en-US" sz="2800" smtClean="0">
                <a:latin typeface="Arial" charset="0"/>
                <a:cs typeface="Arial" charset="0"/>
              </a:rPr>
              <a:t>Q4:  What Are the Functions of Manufacturing Applications? (cont’d)</a:t>
            </a:r>
          </a:p>
        </p:txBody>
      </p:sp>
      <p:sp>
        <p:nvSpPr>
          <p:cNvPr id="81928"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latin typeface="Arial" pitchFamily="34" charset="0"/>
                <a:cs typeface="Arial" pitchFamily="34" charset="0"/>
              </a:rPr>
              <a:t>Copyright © 2014 Pearson Education, Inc. Publishing as Prentice Hall</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47800"/>
            <a:ext cx="7521575" cy="3657600"/>
          </a:xfrm>
        </p:spPr>
        <p:txBody>
          <a:bodyPr/>
          <a:lstStyle/>
          <a:p>
            <a:pPr>
              <a:spcBef>
                <a:spcPts val="300"/>
              </a:spcBef>
              <a:buFont typeface="Arial" charset="0"/>
              <a:buChar char="•"/>
            </a:pPr>
            <a:r>
              <a:rPr lang="en-US" sz="2000" b="1" smtClean="0">
                <a:latin typeface="Arial" charset="0"/>
                <a:cs typeface="Arial" charset="0"/>
              </a:rPr>
              <a:t>Inventories as assets</a:t>
            </a:r>
          </a:p>
          <a:p>
            <a:pPr marL="684213" lvl="2" indent="-342900">
              <a:spcAft>
                <a:spcPct val="15000"/>
              </a:spcAft>
            </a:pPr>
            <a:r>
              <a:rPr lang="en-US" sz="2000" smtClean="0">
                <a:solidFill>
                  <a:srgbClr val="211C02"/>
                </a:solidFill>
                <a:latin typeface="Arial" charset="0"/>
                <a:cs typeface="Arial" charset="0"/>
              </a:rPr>
              <a:t>Large inventories to minimize operations disruptions and lost sales due to outage</a:t>
            </a:r>
          </a:p>
          <a:p>
            <a:pPr marL="684213" lvl="2" indent="-342900">
              <a:spcAft>
                <a:spcPct val="15000"/>
              </a:spcAft>
            </a:pPr>
            <a:r>
              <a:rPr lang="en-US" sz="2000" smtClean="0">
                <a:solidFill>
                  <a:srgbClr val="211C02"/>
                </a:solidFill>
                <a:latin typeface="Arial" charset="0"/>
                <a:cs typeface="Arial" charset="0"/>
              </a:rPr>
              <a:t>Increase sales via greater selection &amp; availability</a:t>
            </a:r>
          </a:p>
          <a:p>
            <a:pPr>
              <a:spcBef>
                <a:spcPts val="300"/>
              </a:spcBef>
              <a:buFont typeface="Arial" charset="0"/>
              <a:buChar char="•"/>
            </a:pPr>
            <a:r>
              <a:rPr lang="en-US" sz="2000" b="1" smtClean="0">
                <a:latin typeface="Arial" charset="0"/>
                <a:cs typeface="Arial" charset="0"/>
              </a:rPr>
              <a:t>Inventories as liabilities</a:t>
            </a:r>
          </a:p>
          <a:p>
            <a:pPr marL="684213" lvl="2" indent="-342900">
              <a:spcAft>
                <a:spcPct val="15000"/>
              </a:spcAft>
            </a:pPr>
            <a:r>
              <a:rPr lang="en-US" sz="2000" smtClean="0">
                <a:solidFill>
                  <a:srgbClr val="211C02"/>
                </a:solidFill>
                <a:latin typeface="Arial" charset="0"/>
                <a:cs typeface="Arial" charset="0"/>
              </a:rPr>
              <a:t>Keep inventories small, eliminate if possible</a:t>
            </a:r>
          </a:p>
          <a:p>
            <a:pPr marL="684213" lvl="2" indent="-342900">
              <a:spcAft>
                <a:spcPct val="15000"/>
              </a:spcAft>
            </a:pPr>
            <a:r>
              <a:rPr lang="en-US" sz="2000" smtClean="0">
                <a:solidFill>
                  <a:srgbClr val="211C02"/>
                </a:solidFill>
                <a:latin typeface="Arial" charset="0"/>
                <a:cs typeface="Arial" charset="0"/>
              </a:rPr>
              <a:t>Just-in-time inventory policy (</a:t>
            </a:r>
            <a:r>
              <a:rPr lang="en-US" sz="2000" smtClean="0">
                <a:solidFill>
                  <a:srgbClr val="211C02"/>
                </a:solidFill>
                <a:latin typeface="Arial" charset="0"/>
                <a:cs typeface="Arial" charset="0"/>
                <a:hlinkClick r:id="rId3"/>
              </a:rPr>
              <a:t>JIT</a:t>
            </a:r>
            <a:r>
              <a:rPr lang="en-US" sz="2000" smtClean="0">
                <a:solidFill>
                  <a:srgbClr val="211C02"/>
                </a:solidFill>
                <a:latin typeface="Arial" charset="0"/>
                <a:cs typeface="Arial" charset="0"/>
              </a:rPr>
              <a:t>)</a:t>
            </a:r>
          </a:p>
          <a:p>
            <a:pPr>
              <a:spcBef>
                <a:spcPts val="300"/>
              </a:spcBef>
              <a:buFont typeface="Arial" charset="0"/>
              <a:buChar char="•"/>
            </a:pPr>
            <a:r>
              <a:rPr lang="en-US" sz="2000" b="1" smtClean="0">
                <a:latin typeface="Arial" charset="0"/>
                <a:cs typeface="Arial" charset="0"/>
              </a:rPr>
              <a:t>Hybrid</a:t>
            </a:r>
          </a:p>
          <a:p>
            <a:pPr marL="684213" lvl="2" indent="-342900">
              <a:buClrTx/>
            </a:pPr>
            <a:r>
              <a:rPr lang="en-US" sz="2000" smtClean="0">
                <a:solidFill>
                  <a:srgbClr val="211C02"/>
                </a:solidFill>
                <a:latin typeface="Arial" charset="0"/>
                <a:cs typeface="Arial" charset="0"/>
              </a:rPr>
              <a:t>Large inventories in stores,  minimal inventories in warehouses and distribution centers</a:t>
            </a:r>
          </a:p>
          <a:p>
            <a:pPr>
              <a:buFont typeface="Arial" charset="0"/>
              <a:buChar char="•"/>
            </a:pPr>
            <a:endParaRPr lang="en-US" sz="2000" smtClean="0">
              <a:latin typeface="Arial" charset="0"/>
              <a:cs typeface="Arial" charset="0"/>
            </a:endParaRPr>
          </a:p>
        </p:txBody>
      </p:sp>
      <p:sp>
        <p:nvSpPr>
          <p:cNvPr id="35842" name="Title 2"/>
          <p:cNvSpPr>
            <a:spLocks noGrp="1"/>
          </p:cNvSpPr>
          <p:nvPr>
            <p:ph type="title"/>
          </p:nvPr>
        </p:nvSpPr>
        <p:spPr>
          <a:xfrm>
            <a:off x="822325" y="365125"/>
            <a:ext cx="7521575" cy="1006475"/>
          </a:xfrm>
        </p:spPr>
        <p:txBody>
          <a:bodyPr/>
          <a:lstStyle/>
          <a:p>
            <a:r>
              <a:rPr lang="en-US" smtClean="0">
                <a:latin typeface="Arial" charset="0"/>
                <a:cs typeface="Arial" charset="0"/>
              </a:rPr>
              <a:t>Inventory Policy: Two Schools of Thought</a:t>
            </a:r>
          </a:p>
        </p:txBody>
      </p:sp>
      <p:sp>
        <p:nvSpPr>
          <p:cNvPr id="82954"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latin typeface="Arial" pitchFamily="34" charset="0"/>
                <a:cs typeface="Arial" pitchFamily="34" charset="0"/>
              </a:rPr>
              <a:t>Copyright © 2014 Pearson Education, Inc. Publishing as Prentice Hall</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2"/>
          <p:cNvSpPr>
            <a:spLocks noGrp="1"/>
          </p:cNvSpPr>
          <p:nvPr>
            <p:ph type="title"/>
          </p:nvPr>
        </p:nvSpPr>
        <p:spPr>
          <a:xfrm>
            <a:off x="822325" y="365125"/>
            <a:ext cx="7521575" cy="1006475"/>
          </a:xfrm>
        </p:spPr>
        <p:txBody>
          <a:bodyPr/>
          <a:lstStyle/>
          <a:p>
            <a:r>
              <a:rPr lang="en-US" smtClean="0">
                <a:latin typeface="Arial" charset="0"/>
                <a:cs typeface="Arial" charset="0"/>
              </a:rPr>
              <a:t>Inventory Policy: Two Schools of Thought (cont’d)</a:t>
            </a:r>
          </a:p>
        </p:txBody>
      </p:sp>
      <p:sp>
        <p:nvSpPr>
          <p:cNvPr id="83974"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latin typeface="Arial" pitchFamily="34" charset="0"/>
                <a:cs typeface="Arial" pitchFamily="34" charset="0"/>
              </a:rPr>
              <a:t>Copyright © 2014 Pearson Education, Inc. Publishing as Prentice Hall</a:t>
            </a:r>
            <a:endParaRPr lang="en-US" dirty="0">
              <a:latin typeface="Arial" pitchFamily="34" charset="0"/>
              <a:cs typeface="Arial" pitchFamily="34" charset="0"/>
            </a:endParaRPr>
          </a:p>
        </p:txBody>
      </p:sp>
      <p:sp>
        <p:nvSpPr>
          <p:cNvPr id="2" name="Content Placeholder 1"/>
          <p:cNvSpPr>
            <a:spLocks noGrp="1"/>
          </p:cNvSpPr>
          <p:nvPr>
            <p:ph idx="1"/>
          </p:nvPr>
        </p:nvSpPr>
        <p:spPr>
          <a:xfrm>
            <a:off x="822325" y="1425575"/>
            <a:ext cx="7521575" cy="3298825"/>
          </a:xfrm>
        </p:spPr>
        <p:txBody>
          <a:bodyPr/>
          <a:lstStyle/>
          <a:p>
            <a:pPr>
              <a:buFont typeface="Arial" charset="0"/>
              <a:buChar char="•"/>
            </a:pPr>
            <a:r>
              <a:rPr lang="en-US" smtClean="0">
                <a:latin typeface="Arial" charset="0"/>
                <a:cs typeface="Arial" charset="0"/>
              </a:rPr>
              <a:t>Inventory applications help to:</a:t>
            </a:r>
          </a:p>
          <a:p>
            <a:pPr lvl="2">
              <a:lnSpc>
                <a:spcPct val="90000"/>
              </a:lnSpc>
              <a:spcAft>
                <a:spcPct val="15000"/>
              </a:spcAft>
            </a:pPr>
            <a:r>
              <a:rPr lang="en-US" sz="2400" smtClean="0">
                <a:solidFill>
                  <a:srgbClr val="211C02"/>
                </a:solidFill>
                <a:latin typeface="Arial" charset="0"/>
                <a:cs typeface="Arial" charset="0"/>
              </a:rPr>
              <a:t>Implement inventory philosophy</a:t>
            </a:r>
          </a:p>
          <a:p>
            <a:pPr lvl="2">
              <a:lnSpc>
                <a:spcPct val="90000"/>
              </a:lnSpc>
              <a:spcAft>
                <a:spcPct val="15000"/>
              </a:spcAft>
            </a:pPr>
            <a:r>
              <a:rPr lang="en-US" sz="2400" smtClean="0">
                <a:solidFill>
                  <a:srgbClr val="211C02"/>
                </a:solidFill>
                <a:latin typeface="Arial" charset="0"/>
                <a:cs typeface="Arial" charset="0"/>
              </a:rPr>
              <a:t>Find balance between inventory cost and item availability </a:t>
            </a:r>
          </a:p>
          <a:p>
            <a:pPr lvl="2">
              <a:lnSpc>
                <a:spcPct val="90000"/>
              </a:lnSpc>
              <a:spcAft>
                <a:spcPct val="15000"/>
              </a:spcAft>
            </a:pPr>
            <a:r>
              <a:rPr lang="en-US" sz="2400" smtClean="0">
                <a:solidFill>
                  <a:srgbClr val="211C02"/>
                </a:solidFill>
                <a:latin typeface="Arial" charset="0"/>
                <a:cs typeface="Arial" charset="0"/>
              </a:rPr>
              <a:t>Compute ROI</a:t>
            </a:r>
          </a:p>
          <a:p>
            <a:pPr lvl="2">
              <a:lnSpc>
                <a:spcPct val="90000"/>
              </a:lnSpc>
              <a:spcAft>
                <a:spcPct val="15000"/>
              </a:spcAft>
            </a:pPr>
            <a:r>
              <a:rPr lang="en-US" sz="2400" smtClean="0">
                <a:solidFill>
                  <a:srgbClr val="211C02"/>
                </a:solidFill>
                <a:latin typeface="Arial" charset="0"/>
                <a:cs typeface="Arial" charset="0"/>
              </a:rPr>
              <a:t>Report effectiveness of current inventory policy</a:t>
            </a:r>
          </a:p>
          <a:p>
            <a:pPr lvl="2">
              <a:lnSpc>
                <a:spcPct val="90000"/>
              </a:lnSpc>
              <a:spcAft>
                <a:spcPct val="15000"/>
              </a:spcAft>
            </a:pPr>
            <a:r>
              <a:rPr lang="en-US" sz="2400" smtClean="0">
                <a:solidFill>
                  <a:srgbClr val="211C02"/>
                </a:solidFill>
                <a:latin typeface="Arial" charset="0"/>
                <a:cs typeface="Arial" charset="0"/>
              </a:rPr>
              <a:t>Evaluate alternative policies by performing what-if analyses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AutoShap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Manufacturing-Planning Applications</a:t>
            </a:r>
          </a:p>
        </p:txBody>
      </p:sp>
      <p:sp>
        <p:nvSpPr>
          <p:cNvPr id="84997"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latin typeface="Arial" pitchFamily="34" charset="0"/>
                <a:cs typeface="Arial" pitchFamily="34" charset="0"/>
              </a:rPr>
              <a:t>Copyright © 2014 Pearson Education, Inc. Publishing as Prentice Hall</a:t>
            </a:r>
            <a:endParaRPr lang="en-US" dirty="0">
              <a:latin typeface="Arial" pitchFamily="34" charset="0"/>
              <a:cs typeface="Arial" pitchFamily="34" charset="0"/>
            </a:endParaRPr>
          </a:p>
        </p:txBody>
      </p:sp>
      <p:sp>
        <p:nvSpPr>
          <p:cNvPr id="2" name="Content Placeholder 1"/>
          <p:cNvSpPr>
            <a:spLocks noGrp="1"/>
          </p:cNvSpPr>
          <p:nvPr>
            <p:ph idx="1"/>
          </p:nvPr>
        </p:nvSpPr>
        <p:spPr>
          <a:xfrm>
            <a:off x="822325" y="1501775"/>
            <a:ext cx="7521575" cy="3375025"/>
          </a:xfrm>
        </p:spPr>
        <p:txBody>
          <a:bodyPr/>
          <a:lstStyle/>
          <a:p>
            <a:pPr>
              <a:defRPr/>
            </a:pPr>
            <a:r>
              <a:rPr lang="en-US" dirty="0"/>
              <a:t>Bill of materials (BOM) </a:t>
            </a:r>
          </a:p>
          <a:p>
            <a:pPr marL="465138" lvl="2" indent="-227013">
              <a:spcBef>
                <a:spcPts val="800"/>
              </a:spcBef>
              <a:buClrTx/>
              <a:defRPr/>
            </a:pPr>
            <a:r>
              <a:rPr lang="en-US" sz="2400" dirty="0">
                <a:solidFill>
                  <a:schemeClr val="accent3">
                    <a:lumMod val="10000"/>
                  </a:schemeClr>
                </a:solidFill>
              </a:rPr>
              <a:t>List of materials that comprise subassemblies to be manufactured</a:t>
            </a:r>
          </a:p>
          <a:p>
            <a:pPr>
              <a:defRPr/>
            </a:pPr>
            <a:r>
              <a:rPr lang="en-US" dirty="0"/>
              <a:t>Schedule equipment, people, and facilities</a:t>
            </a:r>
          </a:p>
          <a:p>
            <a:pPr marL="465138" lvl="2" indent="-239713">
              <a:spcBef>
                <a:spcPts val="800"/>
              </a:spcBef>
              <a:buClrTx/>
              <a:defRPr/>
            </a:pPr>
            <a:r>
              <a:rPr lang="en-US" sz="2400" dirty="0">
                <a:solidFill>
                  <a:schemeClr val="accent3">
                    <a:lumMod val="10000"/>
                  </a:schemeClr>
                </a:solidFill>
              </a:rPr>
              <a:t>May be augmented to show labor and equipment requirements</a:t>
            </a:r>
          </a:p>
          <a:p>
            <a:pP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2"/>
          <p:cNvSpPr>
            <a:spLocks noGrp="1"/>
          </p:cNvSpPr>
          <p:nvPr>
            <p:ph type="title"/>
          </p:nvPr>
        </p:nvSpPr>
        <p:spPr/>
        <p:txBody>
          <a:bodyPr/>
          <a:lstStyle/>
          <a:p>
            <a:r>
              <a:rPr lang="en-US" smtClean="0">
                <a:latin typeface="Arial" charset="0"/>
                <a:cs typeface="Arial" charset="0"/>
              </a:rPr>
              <a:t>Bill of Materials Example</a:t>
            </a:r>
          </a:p>
        </p:txBody>
      </p:sp>
      <p:sp>
        <p:nvSpPr>
          <p:cNvPr id="86020"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latin typeface="Arial" pitchFamily="34" charset="0"/>
                <a:cs typeface="Arial" pitchFamily="34" charset="0"/>
              </a:rPr>
              <a:t>Copyright © 2014 Pearson Education, Inc. Publishing as Prentice Hall</a:t>
            </a:r>
            <a:endParaRPr lang="en-US" dirty="0">
              <a:latin typeface="Arial" pitchFamily="34" charset="0"/>
              <a:cs typeface="Arial" pitchFamily="34" charset="0"/>
            </a:endParaRPr>
          </a:p>
        </p:txBody>
      </p:sp>
      <p:pic>
        <p:nvPicPr>
          <p:cNvPr id="40963" name="Picture 2"/>
          <p:cNvPicPr>
            <a:picLocks noChangeAspect="1" noChangeArrowheads="1"/>
          </p:cNvPicPr>
          <p:nvPr/>
        </p:nvPicPr>
        <p:blipFill>
          <a:blip r:embed="rId2" cstate="print"/>
          <a:srcRect/>
          <a:stretch>
            <a:fillRect/>
          </a:stretch>
        </p:blipFill>
        <p:spPr bwMode="auto">
          <a:xfrm>
            <a:off x="838200" y="1447800"/>
            <a:ext cx="74676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2"/>
          <p:cNvSpPr>
            <a:spLocks noGrp="1"/>
          </p:cNvSpPr>
          <p:nvPr>
            <p:ph type="title"/>
          </p:nvPr>
        </p:nvSpPr>
        <p:spPr/>
        <p:txBody>
          <a:bodyPr/>
          <a:lstStyle/>
          <a:p>
            <a:r>
              <a:rPr lang="en-US" smtClean="0">
                <a:solidFill>
                  <a:srgbClr val="00040C"/>
                </a:solidFill>
                <a:latin typeface="Arial" charset="0"/>
                <a:cs typeface="Arial" charset="0"/>
              </a:rPr>
              <a:t>Sample Manufacturing Plan</a:t>
            </a:r>
          </a:p>
        </p:txBody>
      </p:sp>
      <p:sp>
        <p:nvSpPr>
          <p:cNvPr id="87044"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latin typeface="Arial" pitchFamily="34" charset="0"/>
                <a:cs typeface="Arial" pitchFamily="34" charset="0"/>
              </a:rPr>
              <a:t>Copyright © 2014 Pearson Education, Inc. Publishing as Prentice Hall</a:t>
            </a:r>
            <a:endParaRPr lang="en-US" dirty="0">
              <a:latin typeface="Arial" pitchFamily="34" charset="0"/>
              <a:cs typeface="Arial" pitchFamily="34" charset="0"/>
            </a:endParaRPr>
          </a:p>
        </p:txBody>
      </p:sp>
      <p:pic>
        <p:nvPicPr>
          <p:cNvPr id="41987" name="Picture 2"/>
          <p:cNvPicPr>
            <a:picLocks noChangeAspect="1" noChangeArrowheads="1"/>
          </p:cNvPicPr>
          <p:nvPr/>
        </p:nvPicPr>
        <p:blipFill>
          <a:blip r:embed="rId2" cstate="print"/>
          <a:srcRect/>
          <a:stretch>
            <a:fillRect/>
          </a:stretch>
        </p:blipFill>
        <p:spPr bwMode="auto">
          <a:xfrm>
            <a:off x="838200" y="1517650"/>
            <a:ext cx="7358063" cy="347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AutoShap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Study Questions</a:t>
            </a:r>
          </a:p>
        </p:txBody>
      </p:sp>
      <p:sp>
        <p:nvSpPr>
          <p:cNvPr id="67589"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latin typeface="Arial" pitchFamily="34" charset="0"/>
                <a:cs typeface="Arial" pitchFamily="34" charset="0"/>
              </a:rPr>
              <a:t>Copyright © 2014 Pearson Education, Inc. Publishing as Prentice Hall</a:t>
            </a:r>
            <a:endParaRPr lang="en-US" dirty="0">
              <a:latin typeface="Arial" pitchFamily="34" charset="0"/>
              <a:cs typeface="Arial" pitchFamily="34" charset="0"/>
            </a:endParaRPr>
          </a:p>
        </p:txBody>
      </p:sp>
      <p:sp>
        <p:nvSpPr>
          <p:cNvPr id="10243" name="Content Placeholder 1"/>
          <p:cNvSpPr>
            <a:spLocks noGrp="1"/>
          </p:cNvSpPr>
          <p:nvPr>
            <p:ph idx="1"/>
          </p:nvPr>
        </p:nvSpPr>
        <p:spPr/>
        <p:txBody>
          <a:bodyPr/>
          <a:lstStyle/>
          <a:p>
            <a:pPr marL="511175" indent="-511175">
              <a:buFont typeface="Arial" charset="0"/>
              <a:buNone/>
            </a:pPr>
            <a:r>
              <a:rPr lang="en-US" sz="2200" smtClean="0">
                <a:latin typeface="Arial" charset="0"/>
                <a:cs typeface="Arial" charset="0"/>
              </a:rPr>
              <a:t>Q1: What is the difference between a functional IS and a functional application?</a:t>
            </a:r>
          </a:p>
          <a:p>
            <a:pPr marL="511175" indent="-511175">
              <a:buFont typeface="Arial" charset="0"/>
              <a:buNone/>
            </a:pPr>
            <a:r>
              <a:rPr lang="en-US" sz="2200" smtClean="0">
                <a:latin typeface="Arial" charset="0"/>
                <a:cs typeface="Arial" charset="0"/>
              </a:rPr>
              <a:t>Q2: What are the functions of sales and marketing applications?</a:t>
            </a:r>
          </a:p>
          <a:p>
            <a:pPr marL="511175" indent="-511175">
              <a:buFont typeface="Arial" charset="0"/>
              <a:buNone/>
            </a:pPr>
            <a:r>
              <a:rPr lang="en-US" sz="2200" smtClean="0">
                <a:latin typeface="Arial" charset="0"/>
                <a:cs typeface="Arial" charset="0"/>
              </a:rPr>
              <a:t>Q3: What are the functions of operations applications?</a:t>
            </a:r>
          </a:p>
          <a:p>
            <a:pPr marL="511175" indent="-511175">
              <a:buFont typeface="Arial" charset="0"/>
              <a:buNone/>
            </a:pPr>
            <a:r>
              <a:rPr lang="en-US" sz="2200" smtClean="0">
                <a:latin typeface="Arial" charset="0"/>
                <a:cs typeface="Arial" charset="0"/>
              </a:rPr>
              <a:t>Q4: What are the functions of manufacturing applications?</a:t>
            </a:r>
          </a:p>
          <a:p>
            <a:pPr marL="511175" indent="-511175">
              <a:buFont typeface="Arial" charset="0"/>
              <a:buNone/>
            </a:pPr>
            <a:r>
              <a:rPr lang="en-US" sz="2200" smtClean="0">
                <a:latin typeface="Arial" charset="0"/>
                <a:cs typeface="Arial" charset="0"/>
              </a:rPr>
              <a:t>Q5: What are the functions of human  resources applications?</a:t>
            </a:r>
          </a:p>
          <a:p>
            <a:pPr marL="511175" indent="-511175">
              <a:buFont typeface="Arial" charset="0"/>
              <a:buNone/>
            </a:pPr>
            <a:r>
              <a:rPr lang="en-US" sz="2200" smtClean="0">
                <a:latin typeface="Arial" charset="0"/>
                <a:cs typeface="Arial" charset="0"/>
              </a:rPr>
              <a:t>Q6: What are the functions of accounting applications?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AutoShap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Three Philosophies of Manufacturing</a:t>
            </a:r>
          </a:p>
        </p:txBody>
      </p:sp>
      <p:sp>
        <p:nvSpPr>
          <p:cNvPr id="88073"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latin typeface="Arial" pitchFamily="34" charset="0"/>
                <a:cs typeface="Arial" pitchFamily="34" charset="0"/>
              </a:rPr>
              <a:t>Copyright © 2014 Pearson Education, Inc. Publishing as Prentice Hall</a:t>
            </a:r>
            <a:endParaRPr lang="en-US" dirty="0">
              <a:latin typeface="Arial" pitchFamily="34" charset="0"/>
              <a:cs typeface="Arial" pitchFamily="34" charset="0"/>
            </a:endParaRPr>
          </a:p>
        </p:txBody>
      </p:sp>
      <p:sp>
        <p:nvSpPr>
          <p:cNvPr id="2" name="Content Placeholder 1"/>
          <p:cNvSpPr>
            <a:spLocks noGrp="1"/>
          </p:cNvSpPr>
          <p:nvPr>
            <p:ph idx="1"/>
          </p:nvPr>
        </p:nvSpPr>
        <p:spPr>
          <a:xfrm>
            <a:off x="762000" y="1447800"/>
            <a:ext cx="7864475" cy="3581400"/>
          </a:xfrm>
        </p:spPr>
        <p:txBody>
          <a:bodyPr/>
          <a:lstStyle/>
          <a:p>
            <a:pPr>
              <a:spcBef>
                <a:spcPts val="300"/>
              </a:spcBef>
              <a:buFont typeface="Arial" charset="0"/>
              <a:buChar char="•"/>
            </a:pPr>
            <a:r>
              <a:rPr lang="en-US" sz="2400" b="1" dirty="0" smtClean="0">
                <a:latin typeface="Arial" charset="0"/>
                <a:cs typeface="Arial" charset="0"/>
              </a:rPr>
              <a:t>Push manufacturing process</a:t>
            </a:r>
          </a:p>
          <a:p>
            <a:pPr marL="741363" lvl="2" indent="-342900"/>
            <a:r>
              <a:rPr lang="en-US" sz="2000" dirty="0" smtClean="0">
                <a:solidFill>
                  <a:srgbClr val="211C02"/>
                </a:solidFill>
                <a:latin typeface="Arial" charset="0"/>
                <a:cs typeface="Arial" charset="0"/>
              </a:rPr>
              <a:t>Analyze past sales levels, estimate future sales, create master  production schedule. Produce and push into sales</a:t>
            </a:r>
          </a:p>
          <a:p>
            <a:pPr marL="741363" lvl="2" indent="-342900"/>
            <a:r>
              <a:rPr lang="en-US" sz="2000" dirty="0" smtClean="0">
                <a:solidFill>
                  <a:srgbClr val="211C02"/>
                </a:solidFill>
                <a:latin typeface="Arial" charset="0"/>
                <a:cs typeface="Arial" charset="0"/>
              </a:rPr>
              <a:t>Master Production Schedule</a:t>
            </a:r>
            <a:endParaRPr lang="en-US" sz="2400" dirty="0" smtClean="0">
              <a:solidFill>
                <a:srgbClr val="211C02"/>
              </a:solidFill>
              <a:latin typeface="Arial" charset="0"/>
              <a:cs typeface="Arial" charset="0"/>
            </a:endParaRPr>
          </a:p>
          <a:p>
            <a:pPr>
              <a:spcBef>
                <a:spcPts val="300"/>
              </a:spcBef>
              <a:buFont typeface="Arial" charset="0"/>
              <a:buChar char="•"/>
            </a:pPr>
            <a:r>
              <a:rPr lang="en-US" sz="2400" b="1" dirty="0" smtClean="0">
                <a:latin typeface="Arial" charset="0"/>
                <a:cs typeface="Arial" charset="0"/>
              </a:rPr>
              <a:t>Pull manufacturing process</a:t>
            </a:r>
          </a:p>
          <a:p>
            <a:pPr marL="741363" lvl="2" indent="-342900"/>
            <a:r>
              <a:rPr lang="en-US" sz="2000" dirty="0" smtClean="0">
                <a:solidFill>
                  <a:srgbClr val="211C02"/>
                </a:solidFill>
                <a:latin typeface="Arial" charset="0"/>
                <a:cs typeface="Arial" charset="0"/>
              </a:rPr>
              <a:t>Demand </a:t>
            </a:r>
            <a:r>
              <a:rPr lang="en-US" sz="2000" dirty="0" smtClean="0">
                <a:solidFill>
                  <a:srgbClr val="211C02"/>
                </a:solidFill>
                <a:latin typeface="Arial" charset="0"/>
                <a:cs typeface="Arial" charset="0"/>
              </a:rPr>
              <a:t>pulls </a:t>
            </a:r>
            <a:r>
              <a:rPr lang="en-US" sz="2000" dirty="0" smtClean="0">
                <a:solidFill>
                  <a:srgbClr val="211C02"/>
                </a:solidFill>
                <a:latin typeface="Arial" charset="0"/>
                <a:cs typeface="Arial" charset="0"/>
              </a:rPr>
              <a:t>products through manufacturing in response to signals from customers or other production </a:t>
            </a:r>
            <a:r>
              <a:rPr lang="en-US" sz="2000" dirty="0" smtClean="0">
                <a:solidFill>
                  <a:srgbClr val="211C02"/>
                </a:solidFill>
                <a:latin typeface="Arial" charset="0"/>
                <a:cs typeface="Arial" charset="0"/>
              </a:rPr>
              <a:t>processes</a:t>
            </a:r>
            <a:endParaRPr lang="en-US" sz="2000" u="sng" dirty="0" smtClean="0">
              <a:solidFill>
                <a:srgbClr val="211C02"/>
              </a:solidFill>
              <a:latin typeface="Arial" charset="0"/>
              <a:cs typeface="Arial" charset="0"/>
            </a:endParaRPr>
          </a:p>
          <a:p>
            <a:pPr>
              <a:spcBef>
                <a:spcPts val="300"/>
              </a:spcBef>
              <a:buFont typeface="Arial" charset="0"/>
              <a:buChar char="•"/>
            </a:pPr>
            <a:r>
              <a:rPr lang="en-US" sz="2400" b="1" dirty="0" smtClean="0">
                <a:latin typeface="Arial" charset="0"/>
                <a:cs typeface="Arial" charset="0"/>
              </a:rPr>
              <a:t>Combined push and pull systems</a:t>
            </a:r>
          </a:p>
          <a:p>
            <a:pPr marL="741363" lvl="2" indent="-342900">
              <a:buClrTx/>
            </a:pPr>
            <a:r>
              <a:rPr lang="en-US" sz="2000" dirty="0" smtClean="0">
                <a:solidFill>
                  <a:srgbClr val="211C02"/>
                </a:solidFill>
                <a:latin typeface="Arial" charset="0"/>
                <a:cs typeface="Arial" charset="0"/>
              </a:rPr>
              <a:t>Company creates an MPS, plans manufacturing accordingly, but it uses </a:t>
            </a:r>
            <a:r>
              <a:rPr lang="en-US" sz="2000" dirty="0" err="1" smtClean="0">
                <a:solidFill>
                  <a:srgbClr val="211C02"/>
                </a:solidFill>
                <a:latin typeface="Arial" charset="0"/>
                <a:cs typeface="Arial" charset="0"/>
                <a:hlinkClick r:id="rId3"/>
              </a:rPr>
              <a:t>kanban</a:t>
            </a:r>
            <a:r>
              <a:rPr lang="en-US" sz="2000" dirty="0" smtClean="0">
                <a:solidFill>
                  <a:srgbClr val="211C02"/>
                </a:solidFill>
                <a:latin typeface="Arial" charset="0"/>
                <a:cs typeface="Arial" charset="0"/>
              </a:rPr>
              <a:t>-like signals to modify </a:t>
            </a:r>
            <a:r>
              <a:rPr lang="en-US" sz="2000" dirty="0" smtClean="0">
                <a:solidFill>
                  <a:srgbClr val="211C02"/>
                </a:solidFill>
                <a:latin typeface="Arial" charset="0"/>
                <a:cs typeface="Arial" charset="0"/>
              </a:rPr>
              <a:t>schedule</a:t>
            </a:r>
            <a:endParaRPr lang="en-US" sz="2400" dirty="0" smtClean="0">
              <a:solidFill>
                <a:srgbClr val="211C02"/>
              </a:solidFill>
              <a:latin typeface="Arial"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AutoShap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Manufacturing-Scheduling Applications</a:t>
            </a:r>
          </a:p>
        </p:txBody>
      </p:sp>
      <p:sp>
        <p:nvSpPr>
          <p:cNvPr id="89096"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latin typeface="Arial" pitchFamily="34" charset="0"/>
                <a:cs typeface="Arial" pitchFamily="34" charset="0"/>
              </a:rPr>
              <a:t>Copyright © 2014 Pearson Education, Inc. Publishing as Prentice Hall</a:t>
            </a:r>
            <a:endParaRPr lang="en-US" dirty="0">
              <a:latin typeface="Arial" pitchFamily="34" charset="0"/>
              <a:cs typeface="Arial" pitchFamily="34" charset="0"/>
            </a:endParaRPr>
          </a:p>
        </p:txBody>
      </p:sp>
      <p:sp>
        <p:nvSpPr>
          <p:cNvPr id="2" name="Content Placeholder 1"/>
          <p:cNvSpPr>
            <a:spLocks noGrp="1"/>
          </p:cNvSpPr>
          <p:nvPr>
            <p:ph idx="1"/>
          </p:nvPr>
        </p:nvSpPr>
        <p:spPr>
          <a:xfrm>
            <a:off x="822325" y="1425575"/>
            <a:ext cx="7521575" cy="3603625"/>
          </a:xfrm>
        </p:spPr>
        <p:txBody>
          <a:bodyPr/>
          <a:lstStyle/>
          <a:p>
            <a:pPr>
              <a:buFont typeface="Arial" charset="0"/>
              <a:buChar char="•"/>
            </a:pPr>
            <a:r>
              <a:rPr lang="en-US" smtClean="0">
                <a:solidFill>
                  <a:srgbClr val="000A1E"/>
                </a:solidFill>
                <a:latin typeface="Arial" charset="0"/>
                <a:cs typeface="Arial" charset="0"/>
              </a:rPr>
              <a:t>Materials requirement planning (</a:t>
            </a:r>
            <a:r>
              <a:rPr lang="en-US" smtClean="0">
                <a:solidFill>
                  <a:srgbClr val="000A1E"/>
                </a:solidFill>
                <a:latin typeface="Arial" charset="0"/>
                <a:cs typeface="Arial" charset="0"/>
                <a:hlinkClick r:id="rId3"/>
              </a:rPr>
              <a:t>MRP</a:t>
            </a:r>
            <a:r>
              <a:rPr lang="en-US" smtClean="0">
                <a:solidFill>
                  <a:srgbClr val="000A1E"/>
                </a:solidFill>
                <a:latin typeface="Arial" charset="0"/>
                <a:cs typeface="Arial" charset="0"/>
              </a:rPr>
              <a:t>)</a:t>
            </a:r>
          </a:p>
          <a:p>
            <a:pPr marL="684213" lvl="2" indent="-342900">
              <a:spcBef>
                <a:spcPts val="800"/>
              </a:spcBef>
              <a:buClrTx/>
            </a:pPr>
            <a:r>
              <a:rPr lang="en-US" sz="2400" smtClean="0">
                <a:solidFill>
                  <a:srgbClr val="211C02"/>
                </a:solidFill>
                <a:latin typeface="Arial" charset="0"/>
                <a:cs typeface="Arial" charset="0"/>
              </a:rPr>
              <a:t>Application that plans need for materials and inventories used in manufacturing process</a:t>
            </a:r>
          </a:p>
          <a:p>
            <a:pPr>
              <a:buFont typeface="Arial" charset="0"/>
              <a:buChar char="•"/>
            </a:pPr>
            <a:r>
              <a:rPr lang="en-US" smtClean="0">
                <a:solidFill>
                  <a:srgbClr val="000A1E"/>
                </a:solidFill>
                <a:latin typeface="Arial" charset="0"/>
                <a:cs typeface="Arial" charset="0"/>
              </a:rPr>
              <a:t>Manufacturing resource planning  (</a:t>
            </a:r>
            <a:r>
              <a:rPr lang="en-US" smtClean="0">
                <a:solidFill>
                  <a:srgbClr val="000A1E"/>
                </a:solidFill>
                <a:latin typeface="Arial" charset="0"/>
                <a:cs typeface="Arial" charset="0"/>
                <a:hlinkClick r:id="rId4"/>
              </a:rPr>
              <a:t>MRP II</a:t>
            </a:r>
            <a:r>
              <a:rPr lang="en-US" smtClean="0">
                <a:solidFill>
                  <a:srgbClr val="000A1E"/>
                </a:solidFill>
                <a:latin typeface="Arial" charset="0"/>
                <a:cs typeface="Arial" charset="0"/>
              </a:rPr>
              <a:t>)</a:t>
            </a:r>
          </a:p>
          <a:p>
            <a:pPr marL="684213" lvl="2" indent="-342900">
              <a:lnSpc>
                <a:spcPct val="90000"/>
              </a:lnSpc>
              <a:spcAft>
                <a:spcPct val="15000"/>
              </a:spcAft>
            </a:pPr>
            <a:r>
              <a:rPr lang="en-US" sz="2400" smtClean="0">
                <a:solidFill>
                  <a:srgbClr val="211C02"/>
                </a:solidFill>
                <a:latin typeface="Arial" charset="0"/>
                <a:cs typeface="Arial" charset="0"/>
              </a:rPr>
              <a:t>MRP plus planning of materials, personnel, machinery</a:t>
            </a:r>
          </a:p>
          <a:p>
            <a:pPr marL="684213" lvl="2" indent="-342900">
              <a:lnSpc>
                <a:spcPct val="90000"/>
              </a:lnSpc>
              <a:spcAft>
                <a:spcPct val="15000"/>
              </a:spcAft>
            </a:pPr>
            <a:r>
              <a:rPr lang="en-US" sz="2400" smtClean="0">
                <a:solidFill>
                  <a:srgbClr val="211C02"/>
                </a:solidFill>
                <a:latin typeface="Arial" charset="0"/>
                <a:cs typeface="Arial" charset="0"/>
              </a:rPr>
              <a:t>Linkages with sales, marketing via MPS</a:t>
            </a:r>
          </a:p>
          <a:p>
            <a:pPr marL="684213" lvl="2" indent="-342900">
              <a:lnSpc>
                <a:spcPct val="90000"/>
              </a:lnSpc>
              <a:spcAft>
                <a:spcPct val="15000"/>
              </a:spcAft>
            </a:pPr>
            <a:r>
              <a:rPr lang="en-US" sz="2400" smtClean="0">
                <a:solidFill>
                  <a:srgbClr val="211C02"/>
                </a:solidFill>
                <a:latin typeface="Arial" charset="0"/>
                <a:cs typeface="Arial" charset="0"/>
                <a:hlinkClick r:id="rId5"/>
              </a:rPr>
              <a:t>“What-if” analyses</a:t>
            </a:r>
            <a:r>
              <a:rPr lang="en-US" sz="2400" smtClean="0">
                <a:solidFill>
                  <a:srgbClr val="211C02"/>
                </a:solidFill>
                <a:latin typeface="Arial" charset="0"/>
                <a:cs typeface="Arial" charset="0"/>
              </a:rPr>
              <a:t> on variances</a:t>
            </a:r>
            <a:endParaRPr lang="en-US" sz="2200" smtClean="0">
              <a:solidFill>
                <a:srgbClr val="211C02"/>
              </a:solidFill>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2325" y="1425575"/>
            <a:ext cx="7521575" cy="3451225"/>
          </a:xfrm>
        </p:spPr>
        <p:txBody>
          <a:bodyPr/>
          <a:lstStyle/>
          <a:p>
            <a:pPr>
              <a:buFont typeface="Arial" charset="0"/>
              <a:buChar char="•"/>
            </a:pPr>
            <a:r>
              <a:rPr lang="en-US" smtClean="0">
                <a:latin typeface="Arial" charset="0"/>
                <a:cs typeface="Arial" charset="0"/>
              </a:rPr>
              <a:t>Computer programs operate lathes, mills, and robots, and even entire production lines</a:t>
            </a:r>
          </a:p>
          <a:p>
            <a:pPr marL="806450" lvl="2" indent="-412750">
              <a:lnSpc>
                <a:spcPct val="90000"/>
              </a:lnSpc>
            </a:pPr>
            <a:r>
              <a:rPr lang="en-US" smtClean="0">
                <a:solidFill>
                  <a:srgbClr val="211C02"/>
                </a:solidFill>
                <a:latin typeface="Arial" charset="0"/>
                <a:cs typeface="Arial" charset="0"/>
              </a:rPr>
              <a:t>Operate production lines</a:t>
            </a:r>
          </a:p>
          <a:p>
            <a:pPr marL="806450" lvl="2" indent="-412750">
              <a:lnSpc>
                <a:spcPct val="90000"/>
              </a:lnSpc>
            </a:pPr>
            <a:r>
              <a:rPr lang="en-US" smtClean="0">
                <a:solidFill>
                  <a:srgbClr val="211C02"/>
                </a:solidFill>
                <a:latin typeface="Arial" charset="0"/>
                <a:cs typeface="Arial" charset="0"/>
                <a:hlinkClick r:id="rId3"/>
              </a:rPr>
              <a:t>Computer-aided manufacturing</a:t>
            </a:r>
            <a:endParaRPr lang="en-US" smtClean="0">
              <a:solidFill>
                <a:srgbClr val="211C02"/>
              </a:solidFill>
              <a:latin typeface="Arial" charset="0"/>
              <a:cs typeface="Arial" charset="0"/>
            </a:endParaRPr>
          </a:p>
          <a:p>
            <a:pPr marL="806450" lvl="2" indent="-412750">
              <a:lnSpc>
                <a:spcPct val="90000"/>
              </a:lnSpc>
            </a:pPr>
            <a:r>
              <a:rPr lang="en-US" smtClean="0">
                <a:solidFill>
                  <a:srgbClr val="211C02"/>
                </a:solidFill>
                <a:latin typeface="Arial" charset="0"/>
                <a:cs typeface="Arial" charset="0"/>
                <a:hlinkClick r:id="rId4"/>
              </a:rPr>
              <a:t>Computer-aided design</a:t>
            </a:r>
            <a:endParaRPr lang="en-US" smtClean="0">
              <a:solidFill>
                <a:srgbClr val="211C02"/>
              </a:solidFill>
              <a:latin typeface="Arial" charset="0"/>
              <a:cs typeface="Arial" charset="0"/>
            </a:endParaRPr>
          </a:p>
          <a:p>
            <a:pPr marL="806450" lvl="2" indent="-412750">
              <a:lnSpc>
                <a:spcPct val="90000"/>
              </a:lnSpc>
            </a:pPr>
            <a:r>
              <a:rPr lang="en-US" smtClean="0">
                <a:solidFill>
                  <a:srgbClr val="211C02"/>
                </a:solidFill>
                <a:latin typeface="Arial" charset="0"/>
                <a:cs typeface="Arial" charset="0"/>
                <a:hlinkClick r:id="rId5"/>
              </a:rPr>
              <a:t>Robotics</a:t>
            </a:r>
            <a:endParaRPr lang="en-US" smtClean="0">
              <a:solidFill>
                <a:srgbClr val="211C02"/>
              </a:solidFill>
              <a:latin typeface="Arial" charset="0"/>
              <a:cs typeface="Arial" charset="0"/>
            </a:endParaRPr>
          </a:p>
          <a:p>
            <a:pPr marL="1155700" lvl="3" indent="-342900">
              <a:lnSpc>
                <a:spcPct val="90000"/>
              </a:lnSpc>
            </a:pPr>
            <a:r>
              <a:rPr lang="en-US" smtClean="0">
                <a:solidFill>
                  <a:srgbClr val="211C02"/>
                </a:solidFill>
                <a:latin typeface="Arial" charset="0"/>
                <a:cs typeface="Arial" charset="0"/>
              </a:rPr>
              <a:t>Run machines rather than support business processes</a:t>
            </a:r>
          </a:p>
        </p:txBody>
      </p:sp>
      <p:sp>
        <p:nvSpPr>
          <p:cNvPr id="47106" name="AutoShap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Manufacturing Operations</a:t>
            </a:r>
          </a:p>
        </p:txBody>
      </p:sp>
      <p:sp>
        <p:nvSpPr>
          <p:cNvPr id="90118"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latin typeface="Arial" pitchFamily="34" charset="0"/>
                <a:cs typeface="Arial" pitchFamily="34" charset="0"/>
              </a:rPr>
              <a:t>Copyright © 2014 Pearson Education, Inc. Publishing as Prentice Hall</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AutoShape 2"/>
          <p:cNvSpPr>
            <a:spLocks noGrp="1" noChangeArrowheads="1"/>
          </p:cNvSpPr>
          <p:nvPr>
            <p:ph type="title"/>
          </p:nvPr>
        </p:nvSpPr>
        <p:spPr>
          <a:xfrm>
            <a:off x="822325" y="365125"/>
            <a:ext cx="7521575" cy="1006475"/>
          </a:xfrm>
        </p:spPr>
        <p:txBody>
          <a:bodyPr/>
          <a:lstStyle/>
          <a:p>
            <a:pPr marL="798513" indent="-798513"/>
            <a:r>
              <a:rPr lang="en-US" smtClean="0">
                <a:latin typeface="Arial" charset="0"/>
                <a:cs typeface="Arial" charset="0"/>
              </a:rPr>
              <a:t>Q5:  What Are the Functions of Human Resources Applications?</a:t>
            </a:r>
          </a:p>
        </p:txBody>
      </p:sp>
      <p:sp>
        <p:nvSpPr>
          <p:cNvPr id="91142"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latin typeface="Arial" pitchFamily="34" charset="0"/>
                <a:cs typeface="Arial" pitchFamily="34" charset="0"/>
              </a:rPr>
              <a:t>Copyright © 2014 Pearson Education, Inc. Publishing as Prentice Hall</a:t>
            </a:r>
            <a:endParaRPr lang="en-US" dirty="0">
              <a:latin typeface="Arial" pitchFamily="34" charset="0"/>
              <a:cs typeface="Arial" pitchFamily="34" charset="0"/>
            </a:endParaRPr>
          </a:p>
        </p:txBody>
      </p:sp>
      <p:sp>
        <p:nvSpPr>
          <p:cNvPr id="2" name="Content Placeholder 1"/>
          <p:cNvSpPr>
            <a:spLocks noGrp="1"/>
          </p:cNvSpPr>
          <p:nvPr>
            <p:ph idx="1"/>
          </p:nvPr>
        </p:nvSpPr>
        <p:spPr>
          <a:xfrm>
            <a:off x="822325" y="1501775"/>
            <a:ext cx="7521575" cy="3298825"/>
          </a:xfrm>
        </p:spPr>
        <p:txBody>
          <a:bodyPr/>
          <a:lstStyle/>
          <a:p>
            <a:pPr>
              <a:buFont typeface="Arial" charset="0"/>
              <a:buChar char="•"/>
            </a:pPr>
            <a:r>
              <a:rPr lang="en-US" smtClean="0">
                <a:latin typeface="Arial" charset="0"/>
                <a:cs typeface="Arial" charset="0"/>
              </a:rPr>
              <a:t>HR Functions Support</a:t>
            </a:r>
          </a:p>
          <a:p>
            <a:pPr marL="852488" lvl="2" indent="-401638">
              <a:lnSpc>
                <a:spcPct val="90000"/>
              </a:lnSpc>
              <a:spcAft>
                <a:spcPct val="15000"/>
              </a:spcAft>
            </a:pPr>
            <a:r>
              <a:rPr lang="en-US" smtClean="0">
                <a:solidFill>
                  <a:srgbClr val="211C02"/>
                </a:solidFill>
                <a:latin typeface="Arial" charset="0"/>
                <a:cs typeface="Arial" charset="0"/>
              </a:rPr>
              <a:t>Recruitment</a:t>
            </a:r>
          </a:p>
          <a:p>
            <a:pPr marL="852488" lvl="2" indent="-401638">
              <a:lnSpc>
                <a:spcPct val="90000"/>
              </a:lnSpc>
              <a:spcAft>
                <a:spcPct val="15000"/>
              </a:spcAft>
            </a:pPr>
            <a:r>
              <a:rPr lang="en-US" smtClean="0">
                <a:solidFill>
                  <a:srgbClr val="211C02"/>
                </a:solidFill>
                <a:latin typeface="Arial" charset="0"/>
                <a:cs typeface="Arial" charset="0"/>
              </a:rPr>
              <a:t>Compensation, pensions, bonuses, and so on in liaison with Payroll  </a:t>
            </a:r>
          </a:p>
          <a:p>
            <a:pPr marL="852488" lvl="2" indent="-401638">
              <a:lnSpc>
                <a:spcPct val="90000"/>
              </a:lnSpc>
              <a:spcAft>
                <a:spcPct val="15000"/>
              </a:spcAft>
            </a:pPr>
            <a:r>
              <a:rPr lang="en-US" smtClean="0">
                <a:solidFill>
                  <a:srgbClr val="211C02"/>
                </a:solidFill>
                <a:latin typeface="Arial" charset="0"/>
                <a:cs typeface="Arial" charset="0"/>
              </a:rPr>
              <a:t>Training and development </a:t>
            </a:r>
          </a:p>
          <a:p>
            <a:pPr marL="852488" lvl="2" indent="-401638">
              <a:lnSpc>
                <a:spcPct val="90000"/>
              </a:lnSpc>
              <a:spcAft>
                <a:spcPct val="15000"/>
              </a:spcAft>
            </a:pPr>
            <a:r>
              <a:rPr lang="en-US" smtClean="0">
                <a:solidFill>
                  <a:srgbClr val="211C02"/>
                </a:solidFill>
                <a:latin typeface="Arial" charset="0"/>
                <a:cs typeface="Arial" charset="0"/>
              </a:rPr>
              <a:t>Assessment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AutoShape 2"/>
          <p:cNvSpPr>
            <a:spLocks noGrp="1" noChangeArrowheads="1"/>
          </p:cNvSpPr>
          <p:nvPr>
            <p:ph type="title"/>
          </p:nvPr>
        </p:nvSpPr>
        <p:spPr/>
        <p:txBody>
          <a:bodyPr/>
          <a:lstStyle/>
          <a:p>
            <a:r>
              <a:rPr lang="en-US" smtClean="0">
                <a:latin typeface="Arial" charset="0"/>
                <a:cs typeface="Arial" charset="0"/>
              </a:rPr>
              <a:t>Functions of Human Resources Applications</a:t>
            </a:r>
          </a:p>
        </p:txBody>
      </p:sp>
      <p:sp>
        <p:nvSpPr>
          <p:cNvPr id="92164" name="Footer Placeholder 6"/>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latin typeface="Arial" pitchFamily="34" charset="0"/>
                <a:cs typeface="Arial" pitchFamily="34" charset="0"/>
              </a:rPr>
              <a:t>Copyright © 2014 Pearson Education, Inc. Publishing as Prentice Hall</a:t>
            </a:r>
            <a:endParaRPr lang="en-US" dirty="0">
              <a:latin typeface="Arial" pitchFamily="34" charset="0"/>
              <a:cs typeface="Arial" pitchFamily="34" charset="0"/>
            </a:endParaRPr>
          </a:p>
        </p:txBody>
      </p:sp>
      <p:pic>
        <p:nvPicPr>
          <p:cNvPr id="51203" name="Picture 2"/>
          <p:cNvPicPr>
            <a:picLocks noChangeAspect="1" noChangeArrowheads="1"/>
          </p:cNvPicPr>
          <p:nvPr/>
        </p:nvPicPr>
        <p:blipFill>
          <a:blip r:embed="rId3" cstate="print"/>
          <a:srcRect/>
          <a:stretch>
            <a:fillRect/>
          </a:stretch>
        </p:blipFill>
        <p:spPr bwMode="auto">
          <a:xfrm>
            <a:off x="914400" y="1474788"/>
            <a:ext cx="7391400" cy="393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2"/>
          <p:cNvSpPr>
            <a:spLocks noGrp="1" noChangeArrowheads="1"/>
          </p:cNvSpPr>
          <p:nvPr>
            <p:ph type="title"/>
          </p:nvPr>
        </p:nvSpPr>
        <p:spPr/>
        <p:txBody>
          <a:bodyPr/>
          <a:lstStyle/>
          <a:p>
            <a:pPr marL="857250" indent="-857250"/>
            <a:r>
              <a:rPr lang="en-US" smtClean="0">
                <a:latin typeface="Arial" charset="0"/>
                <a:cs typeface="Arial" charset="0"/>
              </a:rPr>
              <a:t>Q6:  What Are the Functions of  Accounting Applications?</a:t>
            </a:r>
          </a:p>
        </p:txBody>
      </p:sp>
      <p:sp>
        <p:nvSpPr>
          <p:cNvPr id="94212" name="Footer Placeholder 6"/>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latin typeface="Arial" pitchFamily="34" charset="0"/>
                <a:cs typeface="Arial" pitchFamily="34" charset="0"/>
              </a:rPr>
              <a:t>Copyright © 2014 Pearson Education, Inc. Publishing as Prentice Hall</a:t>
            </a:r>
            <a:endParaRPr lang="en-US" dirty="0">
              <a:latin typeface="Arial" pitchFamily="34" charset="0"/>
              <a:cs typeface="Arial" pitchFamily="34" charset="0"/>
            </a:endParaRPr>
          </a:p>
        </p:txBody>
      </p:sp>
      <p:pic>
        <p:nvPicPr>
          <p:cNvPr id="53251" name="Picture 2"/>
          <p:cNvPicPr>
            <a:picLocks noChangeAspect="1" noChangeArrowheads="1"/>
          </p:cNvPicPr>
          <p:nvPr/>
        </p:nvPicPr>
        <p:blipFill>
          <a:blip r:embed="rId3" cstate="print"/>
          <a:srcRect/>
          <a:stretch>
            <a:fillRect/>
          </a:stretch>
        </p:blipFill>
        <p:spPr bwMode="auto">
          <a:xfrm>
            <a:off x="838200" y="1447800"/>
            <a:ext cx="7521575"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AutoShape 2"/>
          <p:cNvSpPr>
            <a:spLocks noGrp="1" noChangeArrowheads="1"/>
          </p:cNvSpPr>
          <p:nvPr>
            <p:ph type="title"/>
          </p:nvPr>
        </p:nvSpPr>
        <p:spPr/>
        <p:txBody>
          <a:bodyPr/>
          <a:lstStyle/>
          <a:p>
            <a:r>
              <a:rPr lang="en-US" smtClean="0">
                <a:latin typeface="Arial" charset="0"/>
                <a:cs typeface="Arial" charset="0"/>
              </a:rPr>
              <a:t>Active Review</a:t>
            </a:r>
          </a:p>
        </p:txBody>
      </p:sp>
      <p:sp>
        <p:nvSpPr>
          <p:cNvPr id="95236"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latin typeface="Arial" pitchFamily="34" charset="0"/>
                <a:cs typeface="Arial" pitchFamily="34" charset="0"/>
              </a:rPr>
              <a:t>Copyright © 2014 Pearson Education, Inc. Publishing as Prentice Hall</a:t>
            </a:r>
            <a:endParaRPr lang="en-US" dirty="0">
              <a:latin typeface="Arial" pitchFamily="34" charset="0"/>
              <a:cs typeface="Arial" pitchFamily="34" charset="0"/>
            </a:endParaRPr>
          </a:p>
        </p:txBody>
      </p:sp>
      <p:sp>
        <p:nvSpPr>
          <p:cNvPr id="55299" name="Content Placeholder 1"/>
          <p:cNvSpPr txBox="1">
            <a:spLocks/>
          </p:cNvSpPr>
          <p:nvPr/>
        </p:nvSpPr>
        <p:spPr bwMode="auto">
          <a:xfrm>
            <a:off x="822325" y="1425575"/>
            <a:ext cx="7521575" cy="3679825"/>
          </a:xfrm>
          <a:prstGeom prst="rect">
            <a:avLst/>
          </a:prstGeom>
          <a:noFill/>
          <a:ln w="9525">
            <a:noFill/>
            <a:miter lim="800000"/>
            <a:headEnd/>
            <a:tailEnd/>
          </a:ln>
        </p:spPr>
        <p:txBody>
          <a:bodyPr/>
          <a:lstStyle/>
          <a:p>
            <a:pPr marL="520700" indent="-520700">
              <a:spcBef>
                <a:spcPts val="800"/>
              </a:spcBef>
              <a:buFont typeface="Arial" charset="0"/>
              <a:buNone/>
            </a:pPr>
            <a:r>
              <a:rPr lang="en-US" sz="2200"/>
              <a:t>Q1: What is the difference between a functional IS and a functional application?</a:t>
            </a:r>
          </a:p>
          <a:p>
            <a:pPr marL="520700" indent="-520700">
              <a:spcBef>
                <a:spcPts val="800"/>
              </a:spcBef>
              <a:buFont typeface="Arial" charset="0"/>
              <a:buNone/>
            </a:pPr>
            <a:r>
              <a:rPr lang="en-US" sz="2200"/>
              <a:t>Q2: What are the functions of sales and marketing applications?</a:t>
            </a:r>
          </a:p>
          <a:p>
            <a:pPr marL="520700" indent="-520700">
              <a:spcBef>
                <a:spcPts val="800"/>
              </a:spcBef>
              <a:buFont typeface="Arial" charset="0"/>
              <a:buNone/>
            </a:pPr>
            <a:r>
              <a:rPr lang="en-US" sz="2200"/>
              <a:t>Q3: What are the functions of operations applications?</a:t>
            </a:r>
          </a:p>
          <a:p>
            <a:pPr marL="520700" indent="-520700">
              <a:spcBef>
                <a:spcPts val="800"/>
              </a:spcBef>
              <a:buFont typeface="Arial" charset="0"/>
              <a:buNone/>
            </a:pPr>
            <a:r>
              <a:rPr lang="en-US" sz="2200"/>
              <a:t>Q4: What are the functions of manufacturing applications?</a:t>
            </a:r>
          </a:p>
          <a:p>
            <a:pPr marL="520700" indent="-520700">
              <a:spcBef>
                <a:spcPts val="800"/>
              </a:spcBef>
              <a:buFont typeface="Arial" charset="0"/>
              <a:buNone/>
            </a:pPr>
            <a:r>
              <a:rPr lang="en-US" sz="2200"/>
              <a:t>Q5: What are the functions of human  resources applications?</a:t>
            </a:r>
          </a:p>
          <a:p>
            <a:pPr marL="520700" indent="-520700">
              <a:spcBef>
                <a:spcPts val="800"/>
              </a:spcBef>
              <a:buFont typeface="Arial" charset="0"/>
              <a:buNone/>
            </a:pPr>
            <a:r>
              <a:rPr lang="en-US" sz="2200"/>
              <a:t>Q6: What are the functions of accounting applications?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disclaimer"/>
          <p:cNvPicPr>
            <a:picLocks noChangeAspect="1" noChangeArrowheads="1"/>
          </p:cNvPicPr>
          <p:nvPr/>
        </p:nvPicPr>
        <p:blipFill>
          <a:blip r:embed="rId2" cstate="print"/>
          <a:srcRect/>
          <a:stretch>
            <a:fillRect/>
          </a:stretch>
        </p:blipFill>
        <p:spPr bwMode="auto">
          <a:xfrm>
            <a:off x="762000" y="1447800"/>
            <a:ext cx="7467600" cy="22653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534988" y="1863725"/>
            <a:ext cx="3554412" cy="1565275"/>
          </a:xfrm>
          <a:custGeom>
            <a:avLst/>
            <a:gdLst>
              <a:gd name="connsiteX0" fmla="*/ 0 w 3555131"/>
              <a:gd name="connsiteY0" fmla="*/ 177757 h 1777565"/>
              <a:gd name="connsiteX1" fmla="*/ 52064 w 3555131"/>
              <a:gd name="connsiteY1" fmla="*/ 52064 h 1777565"/>
              <a:gd name="connsiteX2" fmla="*/ 177757 w 3555131"/>
              <a:gd name="connsiteY2" fmla="*/ 0 h 1777565"/>
              <a:gd name="connsiteX3" fmla="*/ 3377374 w 3555131"/>
              <a:gd name="connsiteY3" fmla="*/ 0 h 1777565"/>
              <a:gd name="connsiteX4" fmla="*/ 3503067 w 3555131"/>
              <a:gd name="connsiteY4" fmla="*/ 52064 h 1777565"/>
              <a:gd name="connsiteX5" fmla="*/ 3555131 w 3555131"/>
              <a:gd name="connsiteY5" fmla="*/ 177757 h 1777565"/>
              <a:gd name="connsiteX6" fmla="*/ 3555131 w 3555131"/>
              <a:gd name="connsiteY6" fmla="*/ 1599808 h 1777565"/>
              <a:gd name="connsiteX7" fmla="*/ 3503067 w 3555131"/>
              <a:gd name="connsiteY7" fmla="*/ 1725501 h 1777565"/>
              <a:gd name="connsiteX8" fmla="*/ 3377374 w 3555131"/>
              <a:gd name="connsiteY8" fmla="*/ 1777565 h 1777565"/>
              <a:gd name="connsiteX9" fmla="*/ 177757 w 3555131"/>
              <a:gd name="connsiteY9" fmla="*/ 1777565 h 1777565"/>
              <a:gd name="connsiteX10" fmla="*/ 52064 w 3555131"/>
              <a:gd name="connsiteY10" fmla="*/ 1725501 h 1777565"/>
              <a:gd name="connsiteX11" fmla="*/ 0 w 3555131"/>
              <a:gd name="connsiteY11" fmla="*/ 1599808 h 1777565"/>
              <a:gd name="connsiteX12" fmla="*/ 0 w 3555131"/>
              <a:gd name="connsiteY12" fmla="*/ 177757 h 177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55131" h="1777565">
                <a:moveTo>
                  <a:pt x="0" y="177757"/>
                </a:moveTo>
                <a:cubicBezTo>
                  <a:pt x="0" y="130613"/>
                  <a:pt x="18728" y="85400"/>
                  <a:pt x="52064" y="52064"/>
                </a:cubicBezTo>
                <a:cubicBezTo>
                  <a:pt x="85400" y="18728"/>
                  <a:pt x="130613" y="0"/>
                  <a:pt x="177757" y="0"/>
                </a:cubicBezTo>
                <a:lnTo>
                  <a:pt x="3377374" y="0"/>
                </a:lnTo>
                <a:cubicBezTo>
                  <a:pt x="3424518" y="0"/>
                  <a:pt x="3469731" y="18728"/>
                  <a:pt x="3503067" y="52064"/>
                </a:cubicBezTo>
                <a:cubicBezTo>
                  <a:pt x="3536403" y="85400"/>
                  <a:pt x="3555131" y="130613"/>
                  <a:pt x="3555131" y="177757"/>
                </a:cubicBezTo>
                <a:lnTo>
                  <a:pt x="3555131" y="1599808"/>
                </a:lnTo>
                <a:cubicBezTo>
                  <a:pt x="3555131" y="1646952"/>
                  <a:pt x="3536403" y="1692165"/>
                  <a:pt x="3503067" y="1725501"/>
                </a:cubicBezTo>
                <a:cubicBezTo>
                  <a:pt x="3469731" y="1758837"/>
                  <a:pt x="3424518" y="1777565"/>
                  <a:pt x="3377374" y="1777565"/>
                </a:cubicBezTo>
                <a:lnTo>
                  <a:pt x="177757" y="1777565"/>
                </a:lnTo>
                <a:cubicBezTo>
                  <a:pt x="130613" y="1777565"/>
                  <a:pt x="85400" y="1758837"/>
                  <a:pt x="52064" y="1725501"/>
                </a:cubicBezTo>
                <a:cubicBezTo>
                  <a:pt x="18728" y="1692165"/>
                  <a:pt x="0" y="1646952"/>
                  <a:pt x="0" y="1599808"/>
                </a:cubicBezTo>
                <a:lnTo>
                  <a:pt x="0" y="17775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4933" tIns="120643" rIns="154933" bIns="120643" spcCol="1270" anchor="ctr"/>
          <a:lstStyle/>
          <a:p>
            <a:pPr algn="ctr" defTabSz="2400300">
              <a:lnSpc>
                <a:spcPct val="90000"/>
              </a:lnSpc>
              <a:spcAft>
                <a:spcPct val="35000"/>
              </a:spcAft>
              <a:defRPr/>
            </a:pPr>
            <a:r>
              <a:rPr lang="en-US" sz="3600" dirty="0">
                <a:latin typeface="Arial" pitchFamily="34" charset="0"/>
                <a:cs typeface="Arial" pitchFamily="34" charset="0"/>
              </a:rPr>
              <a:t>Functional IS</a:t>
            </a:r>
          </a:p>
        </p:txBody>
      </p:sp>
      <p:sp>
        <p:nvSpPr>
          <p:cNvPr id="9" name="Freeform 8"/>
          <p:cNvSpPr/>
          <p:nvPr/>
        </p:nvSpPr>
        <p:spPr>
          <a:xfrm>
            <a:off x="890588" y="3429000"/>
            <a:ext cx="355600" cy="1331913"/>
          </a:xfrm>
          <a:custGeom>
            <a:avLst/>
            <a:gdLst/>
            <a:ahLst/>
            <a:cxnLst/>
            <a:rect l="0" t="0" r="0" b="0"/>
            <a:pathLst>
              <a:path>
                <a:moveTo>
                  <a:pt x="0" y="0"/>
                </a:moveTo>
                <a:lnTo>
                  <a:pt x="0" y="1333174"/>
                </a:lnTo>
                <a:lnTo>
                  <a:pt x="355513" y="133317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1246188" y="3810000"/>
            <a:ext cx="3097212" cy="1752600"/>
          </a:xfrm>
          <a:custGeom>
            <a:avLst/>
            <a:gdLst>
              <a:gd name="connsiteX0" fmla="*/ 0 w 2844105"/>
              <a:gd name="connsiteY0" fmla="*/ 177757 h 1777565"/>
              <a:gd name="connsiteX1" fmla="*/ 52064 w 2844105"/>
              <a:gd name="connsiteY1" fmla="*/ 52064 h 1777565"/>
              <a:gd name="connsiteX2" fmla="*/ 177757 w 2844105"/>
              <a:gd name="connsiteY2" fmla="*/ 0 h 1777565"/>
              <a:gd name="connsiteX3" fmla="*/ 2666348 w 2844105"/>
              <a:gd name="connsiteY3" fmla="*/ 0 h 1777565"/>
              <a:gd name="connsiteX4" fmla="*/ 2792041 w 2844105"/>
              <a:gd name="connsiteY4" fmla="*/ 52064 h 1777565"/>
              <a:gd name="connsiteX5" fmla="*/ 2844105 w 2844105"/>
              <a:gd name="connsiteY5" fmla="*/ 177757 h 1777565"/>
              <a:gd name="connsiteX6" fmla="*/ 2844105 w 2844105"/>
              <a:gd name="connsiteY6" fmla="*/ 1599808 h 1777565"/>
              <a:gd name="connsiteX7" fmla="*/ 2792041 w 2844105"/>
              <a:gd name="connsiteY7" fmla="*/ 1725501 h 1777565"/>
              <a:gd name="connsiteX8" fmla="*/ 2666348 w 2844105"/>
              <a:gd name="connsiteY8" fmla="*/ 1777565 h 1777565"/>
              <a:gd name="connsiteX9" fmla="*/ 177757 w 2844105"/>
              <a:gd name="connsiteY9" fmla="*/ 1777565 h 1777565"/>
              <a:gd name="connsiteX10" fmla="*/ 52064 w 2844105"/>
              <a:gd name="connsiteY10" fmla="*/ 1725501 h 1777565"/>
              <a:gd name="connsiteX11" fmla="*/ 0 w 2844105"/>
              <a:gd name="connsiteY11" fmla="*/ 1599808 h 1777565"/>
              <a:gd name="connsiteX12" fmla="*/ 0 w 2844105"/>
              <a:gd name="connsiteY12" fmla="*/ 177757 h 177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4105" h="1777565">
                <a:moveTo>
                  <a:pt x="0" y="177757"/>
                </a:moveTo>
                <a:cubicBezTo>
                  <a:pt x="0" y="130613"/>
                  <a:pt x="18728" y="85400"/>
                  <a:pt x="52064" y="52064"/>
                </a:cubicBezTo>
                <a:cubicBezTo>
                  <a:pt x="85400" y="18728"/>
                  <a:pt x="130613" y="0"/>
                  <a:pt x="177757" y="0"/>
                </a:cubicBezTo>
                <a:lnTo>
                  <a:pt x="2666348" y="0"/>
                </a:lnTo>
                <a:cubicBezTo>
                  <a:pt x="2713492" y="0"/>
                  <a:pt x="2758705" y="18728"/>
                  <a:pt x="2792041" y="52064"/>
                </a:cubicBezTo>
                <a:cubicBezTo>
                  <a:pt x="2825377" y="85400"/>
                  <a:pt x="2844105" y="130613"/>
                  <a:pt x="2844105" y="177757"/>
                </a:cubicBezTo>
                <a:lnTo>
                  <a:pt x="2844105" y="1599808"/>
                </a:lnTo>
                <a:cubicBezTo>
                  <a:pt x="2844105" y="1646952"/>
                  <a:pt x="2825377" y="1692165"/>
                  <a:pt x="2792041" y="1725501"/>
                </a:cubicBezTo>
                <a:cubicBezTo>
                  <a:pt x="2758705" y="1758837"/>
                  <a:pt x="2713492" y="1777565"/>
                  <a:pt x="2666348" y="1777565"/>
                </a:cubicBezTo>
                <a:lnTo>
                  <a:pt x="177757" y="1777565"/>
                </a:lnTo>
                <a:cubicBezTo>
                  <a:pt x="130613" y="1777565"/>
                  <a:pt x="85400" y="1758837"/>
                  <a:pt x="52064" y="1725501"/>
                </a:cubicBezTo>
                <a:cubicBezTo>
                  <a:pt x="18728" y="1692165"/>
                  <a:pt x="0" y="1646952"/>
                  <a:pt x="0" y="1599808"/>
                </a:cubicBezTo>
                <a:lnTo>
                  <a:pt x="0" y="177757"/>
                </a:lnTo>
                <a:close/>
              </a:path>
            </a:pathLst>
          </a:custGeom>
          <a:solidFill>
            <a:schemeClr val="bg1">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2068" tIns="78733" rIns="92068" bIns="78733"/>
          <a:lstStyle/>
          <a:p>
            <a:pPr defTabSz="933450">
              <a:lnSpc>
                <a:spcPct val="90000"/>
              </a:lnSpc>
              <a:spcAft>
                <a:spcPct val="35000"/>
              </a:spcAft>
              <a:defRPr/>
            </a:pPr>
            <a:r>
              <a:rPr lang="en-US" sz="2400" dirty="0">
                <a:solidFill>
                  <a:srgbClr val="000000"/>
                </a:solidFill>
                <a:latin typeface="Arial" pitchFamily="34" charset="0"/>
                <a:cs typeface="Arial" pitchFamily="34" charset="0"/>
              </a:rPr>
              <a:t>Support a single organizational function </a:t>
            </a:r>
            <a:r>
              <a:rPr lang="en-US" sz="2400" dirty="0">
                <a:latin typeface="Arial" pitchFamily="34" charset="0"/>
                <a:cs typeface="Arial" pitchFamily="34" charset="0"/>
              </a:rPr>
              <a:t>within a single department or other workgroup</a:t>
            </a:r>
            <a:endParaRPr lang="en-US" sz="2100" dirty="0">
              <a:solidFill>
                <a:srgbClr val="000000"/>
              </a:solidFill>
              <a:latin typeface="Arial" pitchFamily="34" charset="0"/>
              <a:cs typeface="Arial" pitchFamily="34" charset="0"/>
            </a:endParaRPr>
          </a:p>
        </p:txBody>
      </p:sp>
      <p:sp>
        <p:nvSpPr>
          <p:cNvPr id="11" name="Freeform 10"/>
          <p:cNvSpPr/>
          <p:nvPr/>
        </p:nvSpPr>
        <p:spPr>
          <a:xfrm>
            <a:off x="4978400" y="1863725"/>
            <a:ext cx="3554413" cy="1565275"/>
          </a:xfrm>
          <a:custGeom>
            <a:avLst/>
            <a:gdLst>
              <a:gd name="connsiteX0" fmla="*/ 0 w 3555131"/>
              <a:gd name="connsiteY0" fmla="*/ 177757 h 1777565"/>
              <a:gd name="connsiteX1" fmla="*/ 52064 w 3555131"/>
              <a:gd name="connsiteY1" fmla="*/ 52064 h 1777565"/>
              <a:gd name="connsiteX2" fmla="*/ 177757 w 3555131"/>
              <a:gd name="connsiteY2" fmla="*/ 0 h 1777565"/>
              <a:gd name="connsiteX3" fmla="*/ 3377374 w 3555131"/>
              <a:gd name="connsiteY3" fmla="*/ 0 h 1777565"/>
              <a:gd name="connsiteX4" fmla="*/ 3503067 w 3555131"/>
              <a:gd name="connsiteY4" fmla="*/ 52064 h 1777565"/>
              <a:gd name="connsiteX5" fmla="*/ 3555131 w 3555131"/>
              <a:gd name="connsiteY5" fmla="*/ 177757 h 1777565"/>
              <a:gd name="connsiteX6" fmla="*/ 3555131 w 3555131"/>
              <a:gd name="connsiteY6" fmla="*/ 1599808 h 1777565"/>
              <a:gd name="connsiteX7" fmla="*/ 3503067 w 3555131"/>
              <a:gd name="connsiteY7" fmla="*/ 1725501 h 1777565"/>
              <a:gd name="connsiteX8" fmla="*/ 3377374 w 3555131"/>
              <a:gd name="connsiteY8" fmla="*/ 1777565 h 1777565"/>
              <a:gd name="connsiteX9" fmla="*/ 177757 w 3555131"/>
              <a:gd name="connsiteY9" fmla="*/ 1777565 h 1777565"/>
              <a:gd name="connsiteX10" fmla="*/ 52064 w 3555131"/>
              <a:gd name="connsiteY10" fmla="*/ 1725501 h 1777565"/>
              <a:gd name="connsiteX11" fmla="*/ 0 w 3555131"/>
              <a:gd name="connsiteY11" fmla="*/ 1599808 h 1777565"/>
              <a:gd name="connsiteX12" fmla="*/ 0 w 3555131"/>
              <a:gd name="connsiteY12" fmla="*/ 177757 h 177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55131" h="1777565">
                <a:moveTo>
                  <a:pt x="0" y="177757"/>
                </a:moveTo>
                <a:cubicBezTo>
                  <a:pt x="0" y="130613"/>
                  <a:pt x="18728" y="85400"/>
                  <a:pt x="52064" y="52064"/>
                </a:cubicBezTo>
                <a:cubicBezTo>
                  <a:pt x="85400" y="18728"/>
                  <a:pt x="130613" y="0"/>
                  <a:pt x="177757" y="0"/>
                </a:cubicBezTo>
                <a:lnTo>
                  <a:pt x="3377374" y="0"/>
                </a:lnTo>
                <a:cubicBezTo>
                  <a:pt x="3424518" y="0"/>
                  <a:pt x="3469731" y="18728"/>
                  <a:pt x="3503067" y="52064"/>
                </a:cubicBezTo>
                <a:cubicBezTo>
                  <a:pt x="3536403" y="85400"/>
                  <a:pt x="3555131" y="130613"/>
                  <a:pt x="3555131" y="177757"/>
                </a:cubicBezTo>
                <a:lnTo>
                  <a:pt x="3555131" y="1599808"/>
                </a:lnTo>
                <a:cubicBezTo>
                  <a:pt x="3555131" y="1646952"/>
                  <a:pt x="3536403" y="1692165"/>
                  <a:pt x="3503067" y="1725501"/>
                </a:cubicBezTo>
                <a:cubicBezTo>
                  <a:pt x="3469731" y="1758837"/>
                  <a:pt x="3424518" y="1777565"/>
                  <a:pt x="3377374" y="1777565"/>
                </a:cubicBezTo>
                <a:lnTo>
                  <a:pt x="177757" y="1777565"/>
                </a:lnTo>
                <a:cubicBezTo>
                  <a:pt x="130613" y="1777565"/>
                  <a:pt x="85400" y="1758837"/>
                  <a:pt x="52064" y="1725501"/>
                </a:cubicBezTo>
                <a:cubicBezTo>
                  <a:pt x="18728" y="1692165"/>
                  <a:pt x="0" y="1646952"/>
                  <a:pt x="0" y="1599808"/>
                </a:cubicBezTo>
                <a:lnTo>
                  <a:pt x="0" y="17775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54933" tIns="120643" rIns="154933" bIns="120643" spcCol="1270" anchor="ctr"/>
          <a:lstStyle/>
          <a:p>
            <a:pPr algn="ctr" defTabSz="2400300">
              <a:lnSpc>
                <a:spcPct val="90000"/>
              </a:lnSpc>
              <a:spcAft>
                <a:spcPct val="35000"/>
              </a:spcAft>
              <a:defRPr/>
            </a:pPr>
            <a:r>
              <a:rPr lang="en-US" sz="3600" dirty="0">
                <a:latin typeface="Arial" pitchFamily="34" charset="0"/>
                <a:cs typeface="Arial" pitchFamily="34" charset="0"/>
              </a:rPr>
              <a:t>Functional application</a:t>
            </a:r>
          </a:p>
        </p:txBody>
      </p:sp>
      <p:sp>
        <p:nvSpPr>
          <p:cNvPr id="12" name="Freeform 11"/>
          <p:cNvSpPr/>
          <p:nvPr/>
        </p:nvSpPr>
        <p:spPr>
          <a:xfrm>
            <a:off x="5334000" y="3429000"/>
            <a:ext cx="355600" cy="1331913"/>
          </a:xfrm>
          <a:custGeom>
            <a:avLst/>
            <a:gdLst/>
            <a:ahLst/>
            <a:cxnLst/>
            <a:rect l="0" t="0" r="0" b="0"/>
            <a:pathLst>
              <a:path>
                <a:moveTo>
                  <a:pt x="0" y="0"/>
                </a:moveTo>
                <a:lnTo>
                  <a:pt x="0" y="1333174"/>
                </a:lnTo>
                <a:lnTo>
                  <a:pt x="355513" y="133317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5689600" y="3886200"/>
            <a:ext cx="2843213" cy="1295400"/>
          </a:xfrm>
          <a:custGeom>
            <a:avLst/>
            <a:gdLst>
              <a:gd name="connsiteX0" fmla="*/ 0 w 2844105"/>
              <a:gd name="connsiteY0" fmla="*/ 177757 h 1777565"/>
              <a:gd name="connsiteX1" fmla="*/ 52064 w 2844105"/>
              <a:gd name="connsiteY1" fmla="*/ 52064 h 1777565"/>
              <a:gd name="connsiteX2" fmla="*/ 177757 w 2844105"/>
              <a:gd name="connsiteY2" fmla="*/ 0 h 1777565"/>
              <a:gd name="connsiteX3" fmla="*/ 2666348 w 2844105"/>
              <a:gd name="connsiteY3" fmla="*/ 0 h 1777565"/>
              <a:gd name="connsiteX4" fmla="*/ 2792041 w 2844105"/>
              <a:gd name="connsiteY4" fmla="*/ 52064 h 1777565"/>
              <a:gd name="connsiteX5" fmla="*/ 2844105 w 2844105"/>
              <a:gd name="connsiteY5" fmla="*/ 177757 h 1777565"/>
              <a:gd name="connsiteX6" fmla="*/ 2844105 w 2844105"/>
              <a:gd name="connsiteY6" fmla="*/ 1599808 h 1777565"/>
              <a:gd name="connsiteX7" fmla="*/ 2792041 w 2844105"/>
              <a:gd name="connsiteY7" fmla="*/ 1725501 h 1777565"/>
              <a:gd name="connsiteX8" fmla="*/ 2666348 w 2844105"/>
              <a:gd name="connsiteY8" fmla="*/ 1777565 h 1777565"/>
              <a:gd name="connsiteX9" fmla="*/ 177757 w 2844105"/>
              <a:gd name="connsiteY9" fmla="*/ 1777565 h 1777565"/>
              <a:gd name="connsiteX10" fmla="*/ 52064 w 2844105"/>
              <a:gd name="connsiteY10" fmla="*/ 1725501 h 1777565"/>
              <a:gd name="connsiteX11" fmla="*/ 0 w 2844105"/>
              <a:gd name="connsiteY11" fmla="*/ 1599808 h 1777565"/>
              <a:gd name="connsiteX12" fmla="*/ 0 w 2844105"/>
              <a:gd name="connsiteY12" fmla="*/ 177757 h 177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4105" h="1777565">
                <a:moveTo>
                  <a:pt x="0" y="177757"/>
                </a:moveTo>
                <a:cubicBezTo>
                  <a:pt x="0" y="130613"/>
                  <a:pt x="18728" y="85400"/>
                  <a:pt x="52064" y="52064"/>
                </a:cubicBezTo>
                <a:cubicBezTo>
                  <a:pt x="85400" y="18728"/>
                  <a:pt x="130613" y="0"/>
                  <a:pt x="177757" y="0"/>
                </a:cubicBezTo>
                <a:lnTo>
                  <a:pt x="2666348" y="0"/>
                </a:lnTo>
                <a:cubicBezTo>
                  <a:pt x="2713492" y="0"/>
                  <a:pt x="2758705" y="18728"/>
                  <a:pt x="2792041" y="52064"/>
                </a:cubicBezTo>
                <a:cubicBezTo>
                  <a:pt x="2825377" y="85400"/>
                  <a:pt x="2844105" y="130613"/>
                  <a:pt x="2844105" y="177757"/>
                </a:cubicBezTo>
                <a:lnTo>
                  <a:pt x="2844105" y="1599808"/>
                </a:lnTo>
                <a:cubicBezTo>
                  <a:pt x="2844105" y="1646952"/>
                  <a:pt x="2825377" y="1692165"/>
                  <a:pt x="2792041" y="1725501"/>
                </a:cubicBezTo>
                <a:cubicBezTo>
                  <a:pt x="2758705" y="1758837"/>
                  <a:pt x="2713492" y="1777565"/>
                  <a:pt x="2666348" y="1777565"/>
                </a:cubicBezTo>
                <a:lnTo>
                  <a:pt x="177757" y="1777565"/>
                </a:lnTo>
                <a:cubicBezTo>
                  <a:pt x="130613" y="1777565"/>
                  <a:pt x="85400" y="1758837"/>
                  <a:pt x="52064" y="1725501"/>
                </a:cubicBezTo>
                <a:cubicBezTo>
                  <a:pt x="18728" y="1692165"/>
                  <a:pt x="0" y="1646952"/>
                  <a:pt x="0" y="1599808"/>
                </a:cubicBezTo>
                <a:lnTo>
                  <a:pt x="0" y="177757"/>
                </a:lnTo>
                <a:close/>
              </a:path>
            </a:pathLst>
          </a:custGeom>
          <a:solidFill>
            <a:schemeClr val="bg1">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92068" tIns="78733" rIns="92068" bIns="78733"/>
          <a:lstStyle/>
          <a:p>
            <a:pPr defTabSz="933450">
              <a:lnSpc>
                <a:spcPct val="90000"/>
              </a:lnSpc>
              <a:spcAft>
                <a:spcPct val="35000"/>
              </a:spcAft>
              <a:defRPr/>
            </a:pPr>
            <a:r>
              <a:rPr lang="en-US" sz="2400" dirty="0">
                <a:solidFill>
                  <a:srgbClr val="000000"/>
                </a:solidFill>
                <a:latin typeface="Arial" pitchFamily="34" charset="0"/>
                <a:cs typeface="Arial" pitchFamily="34" charset="0"/>
              </a:rPr>
              <a:t>Computer program </a:t>
            </a:r>
            <a:r>
              <a:rPr lang="en-US" sz="2400" dirty="0">
                <a:latin typeface="Arial" pitchFamily="34" charset="0"/>
                <a:cs typeface="Arial" pitchFamily="34" charset="0"/>
              </a:rPr>
              <a:t>component within a functional IS</a:t>
            </a:r>
            <a:endParaRPr lang="en-US" sz="2400" dirty="0">
              <a:solidFill>
                <a:srgbClr val="000000"/>
              </a:solidFill>
              <a:latin typeface="Arial" pitchFamily="34" charset="0"/>
              <a:cs typeface="Arial" pitchFamily="34" charset="0"/>
            </a:endParaRPr>
          </a:p>
        </p:txBody>
      </p:sp>
      <p:sp>
        <p:nvSpPr>
          <p:cNvPr id="12295" name="Title 2"/>
          <p:cNvSpPr>
            <a:spLocks noGrp="1"/>
          </p:cNvSpPr>
          <p:nvPr>
            <p:ph type="title"/>
          </p:nvPr>
        </p:nvSpPr>
        <p:spPr/>
        <p:txBody>
          <a:bodyPr/>
          <a:lstStyle/>
          <a:p>
            <a:pPr marL="688975" indent="-688975"/>
            <a:r>
              <a:rPr lang="en-US" sz="2800" smtClean="0">
                <a:latin typeface="Arial" charset="0"/>
                <a:cs typeface="Arial" charset="0"/>
              </a:rPr>
              <a:t>Q1: What Is the Difference Between a Functional IS and a Functional Application</a:t>
            </a:r>
          </a:p>
        </p:txBody>
      </p:sp>
      <p:sp>
        <p:nvSpPr>
          <p:cNvPr id="68618"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latin typeface="Arial" pitchFamily="34" charset="0"/>
                <a:cs typeface="Arial" pitchFamily="34" charset="0"/>
              </a:rPr>
              <a:t>Copyright © 2014 Pearson Education, Inc. Publishing as Prentice Hall</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otched Right Arrow 7"/>
          <p:cNvSpPr/>
          <p:nvPr/>
        </p:nvSpPr>
        <p:spPr>
          <a:xfrm>
            <a:off x="533400" y="2957513"/>
            <a:ext cx="8001000" cy="1811337"/>
          </a:xfrm>
          <a:prstGeom prst="notchedRightArrow">
            <a:avLst/>
          </a:prstGeom>
          <a:solidFill>
            <a:schemeClr val="accent6">
              <a:lumMod val="9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457200" y="2438400"/>
            <a:ext cx="1600200" cy="971550"/>
          </a:xfrm>
          <a:custGeom>
            <a:avLst/>
            <a:gdLst>
              <a:gd name="connsiteX0" fmla="*/ 0 w 511587"/>
              <a:gd name="connsiteY0" fmla="*/ 0 h 1810385"/>
              <a:gd name="connsiteX1" fmla="*/ 511587 w 511587"/>
              <a:gd name="connsiteY1" fmla="*/ 0 h 1810385"/>
              <a:gd name="connsiteX2" fmla="*/ 511587 w 511587"/>
              <a:gd name="connsiteY2" fmla="*/ 1810385 h 1810385"/>
              <a:gd name="connsiteX3" fmla="*/ 0 w 511587"/>
              <a:gd name="connsiteY3" fmla="*/ 1810385 h 1810385"/>
              <a:gd name="connsiteX4" fmla="*/ 0 w 511587"/>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587" h="1810385">
                <a:moveTo>
                  <a:pt x="0" y="0"/>
                </a:moveTo>
                <a:lnTo>
                  <a:pt x="511587" y="0"/>
                </a:lnTo>
                <a:lnTo>
                  <a:pt x="511587"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8016" tIns="128016" rIns="128016" bIns="128016" spcCol="1270" anchor="b"/>
          <a:lstStyle/>
          <a:p>
            <a:pPr algn="ctr" defTabSz="800100">
              <a:lnSpc>
                <a:spcPct val="90000"/>
              </a:lnSpc>
              <a:spcAft>
                <a:spcPct val="35000"/>
              </a:spcAft>
              <a:defRPr/>
            </a:pPr>
            <a:r>
              <a:rPr lang="en-US" dirty="0">
                <a:latin typeface="Arial" pitchFamily="34" charset="0"/>
                <a:cs typeface="Arial" pitchFamily="34" charset="0"/>
              </a:rPr>
              <a:t>Determine requirements of function</a:t>
            </a:r>
          </a:p>
        </p:txBody>
      </p:sp>
      <p:sp>
        <p:nvSpPr>
          <p:cNvPr id="10" name="Oval 9"/>
          <p:cNvSpPr/>
          <p:nvPr/>
        </p:nvSpPr>
        <p:spPr>
          <a:xfrm>
            <a:off x="995363" y="3636963"/>
            <a:ext cx="452437"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0"/>
          <p:cNvSpPr/>
          <p:nvPr/>
        </p:nvSpPr>
        <p:spPr>
          <a:xfrm>
            <a:off x="1300163" y="4316413"/>
            <a:ext cx="1519237" cy="1398587"/>
          </a:xfrm>
          <a:custGeom>
            <a:avLst/>
            <a:gdLst>
              <a:gd name="connsiteX0" fmla="*/ 0 w 858464"/>
              <a:gd name="connsiteY0" fmla="*/ 0 h 1810385"/>
              <a:gd name="connsiteX1" fmla="*/ 858464 w 858464"/>
              <a:gd name="connsiteY1" fmla="*/ 0 h 1810385"/>
              <a:gd name="connsiteX2" fmla="*/ 858464 w 858464"/>
              <a:gd name="connsiteY2" fmla="*/ 1810385 h 1810385"/>
              <a:gd name="connsiteX3" fmla="*/ 0 w 858464"/>
              <a:gd name="connsiteY3" fmla="*/ 1810385 h 1810385"/>
              <a:gd name="connsiteX4" fmla="*/ 0 w 858464"/>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464" h="1810385">
                <a:moveTo>
                  <a:pt x="0" y="0"/>
                </a:moveTo>
                <a:lnTo>
                  <a:pt x="858464" y="0"/>
                </a:lnTo>
                <a:lnTo>
                  <a:pt x="858464"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8016" tIns="128016" rIns="128016" bIns="128016" spcCol="1270" anchor="b"/>
          <a:lstStyle/>
          <a:p>
            <a:pPr algn="ctr" defTabSz="800100">
              <a:lnSpc>
                <a:spcPct val="90000"/>
              </a:lnSpc>
              <a:spcAft>
                <a:spcPct val="35000"/>
              </a:spcAft>
              <a:defRPr/>
            </a:pPr>
            <a:r>
              <a:rPr lang="en-US" dirty="0">
                <a:latin typeface="Arial" pitchFamily="34" charset="0"/>
                <a:cs typeface="Arial" pitchFamily="34" charset="0"/>
              </a:rPr>
              <a:t>Evaluate functional applications and select closest fit</a:t>
            </a:r>
          </a:p>
        </p:txBody>
      </p:sp>
      <p:sp>
        <p:nvSpPr>
          <p:cNvPr id="12" name="Oval 11"/>
          <p:cNvSpPr/>
          <p:nvPr/>
        </p:nvSpPr>
        <p:spPr>
          <a:xfrm>
            <a:off x="1909763" y="3636963"/>
            <a:ext cx="452437"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2"/>
          <p:cNvSpPr/>
          <p:nvPr/>
        </p:nvSpPr>
        <p:spPr>
          <a:xfrm>
            <a:off x="2362200" y="1752600"/>
            <a:ext cx="1550988" cy="1657350"/>
          </a:xfrm>
          <a:custGeom>
            <a:avLst/>
            <a:gdLst>
              <a:gd name="connsiteX0" fmla="*/ 0 w 859297"/>
              <a:gd name="connsiteY0" fmla="*/ 0 h 1810385"/>
              <a:gd name="connsiteX1" fmla="*/ 859297 w 859297"/>
              <a:gd name="connsiteY1" fmla="*/ 0 h 1810385"/>
              <a:gd name="connsiteX2" fmla="*/ 859297 w 859297"/>
              <a:gd name="connsiteY2" fmla="*/ 1810385 h 1810385"/>
              <a:gd name="connsiteX3" fmla="*/ 0 w 859297"/>
              <a:gd name="connsiteY3" fmla="*/ 1810385 h 1810385"/>
              <a:gd name="connsiteX4" fmla="*/ 0 w 859297"/>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7" h="1810385">
                <a:moveTo>
                  <a:pt x="0" y="0"/>
                </a:moveTo>
                <a:lnTo>
                  <a:pt x="859297" y="0"/>
                </a:lnTo>
                <a:lnTo>
                  <a:pt x="859297"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8016" tIns="128016" rIns="128016" bIns="128016" spcCol="1270" anchor="b"/>
          <a:lstStyle/>
          <a:p>
            <a:pPr algn="ctr" defTabSz="800100">
              <a:lnSpc>
                <a:spcPct val="90000"/>
              </a:lnSpc>
              <a:spcAft>
                <a:spcPct val="35000"/>
              </a:spcAft>
              <a:defRPr/>
            </a:pPr>
            <a:r>
              <a:rPr lang="en-US" dirty="0">
                <a:latin typeface="Arial" pitchFamily="34" charset="0"/>
                <a:cs typeface="Arial" pitchFamily="34" charset="0"/>
              </a:rPr>
              <a:t>Implement  application in context of  supported functional process</a:t>
            </a:r>
          </a:p>
        </p:txBody>
      </p:sp>
      <p:sp>
        <p:nvSpPr>
          <p:cNvPr id="14" name="Oval 13"/>
          <p:cNvSpPr/>
          <p:nvPr/>
        </p:nvSpPr>
        <p:spPr>
          <a:xfrm>
            <a:off x="2900363" y="3636963"/>
            <a:ext cx="452437"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3678238" y="4316413"/>
            <a:ext cx="1122362" cy="1169987"/>
          </a:xfrm>
          <a:custGeom>
            <a:avLst/>
            <a:gdLst>
              <a:gd name="connsiteX0" fmla="*/ 0 w 840793"/>
              <a:gd name="connsiteY0" fmla="*/ 0 h 1810385"/>
              <a:gd name="connsiteX1" fmla="*/ 840793 w 840793"/>
              <a:gd name="connsiteY1" fmla="*/ 0 h 1810385"/>
              <a:gd name="connsiteX2" fmla="*/ 840793 w 840793"/>
              <a:gd name="connsiteY2" fmla="*/ 1810385 h 1810385"/>
              <a:gd name="connsiteX3" fmla="*/ 0 w 840793"/>
              <a:gd name="connsiteY3" fmla="*/ 1810385 h 1810385"/>
              <a:gd name="connsiteX4" fmla="*/ 0 w 840793"/>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793" h="1810385">
                <a:moveTo>
                  <a:pt x="0" y="0"/>
                </a:moveTo>
                <a:lnTo>
                  <a:pt x="840793" y="0"/>
                </a:lnTo>
                <a:lnTo>
                  <a:pt x="840793"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8016" tIns="128016" rIns="128016" bIns="128016" spcCol="1270" anchor="b"/>
          <a:lstStyle/>
          <a:p>
            <a:pPr algn="ctr" defTabSz="800100">
              <a:lnSpc>
                <a:spcPct val="90000"/>
              </a:lnSpc>
              <a:spcAft>
                <a:spcPct val="35000"/>
              </a:spcAft>
              <a:defRPr/>
            </a:pPr>
            <a:r>
              <a:rPr lang="en-US" dirty="0">
                <a:latin typeface="Arial" pitchFamily="34" charset="0"/>
                <a:cs typeface="Arial" pitchFamily="34" charset="0"/>
              </a:rPr>
              <a:t>Alter process or software</a:t>
            </a:r>
          </a:p>
        </p:txBody>
      </p:sp>
      <p:sp>
        <p:nvSpPr>
          <p:cNvPr id="16" name="Oval 15"/>
          <p:cNvSpPr/>
          <p:nvPr/>
        </p:nvSpPr>
        <p:spPr>
          <a:xfrm>
            <a:off x="4043363" y="3636963"/>
            <a:ext cx="452437"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eeform 16"/>
          <p:cNvSpPr/>
          <p:nvPr/>
        </p:nvSpPr>
        <p:spPr>
          <a:xfrm>
            <a:off x="4697413" y="1752600"/>
            <a:ext cx="1550987" cy="1657350"/>
          </a:xfrm>
          <a:custGeom>
            <a:avLst/>
            <a:gdLst>
              <a:gd name="connsiteX0" fmla="*/ 0 w 1436184"/>
              <a:gd name="connsiteY0" fmla="*/ 0 h 1810385"/>
              <a:gd name="connsiteX1" fmla="*/ 1436184 w 1436184"/>
              <a:gd name="connsiteY1" fmla="*/ 0 h 1810385"/>
              <a:gd name="connsiteX2" fmla="*/ 1436184 w 1436184"/>
              <a:gd name="connsiteY2" fmla="*/ 1810385 h 1810385"/>
              <a:gd name="connsiteX3" fmla="*/ 0 w 1436184"/>
              <a:gd name="connsiteY3" fmla="*/ 1810385 h 1810385"/>
              <a:gd name="connsiteX4" fmla="*/ 0 w 1436184"/>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184" h="1810385">
                <a:moveTo>
                  <a:pt x="0" y="0"/>
                </a:moveTo>
                <a:lnTo>
                  <a:pt x="1436184" y="0"/>
                </a:lnTo>
                <a:lnTo>
                  <a:pt x="1436184"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8016" tIns="128016" rIns="128016" bIns="128016" spcCol="1270" anchor="b"/>
          <a:lstStyle/>
          <a:p>
            <a:pPr algn="ctr" defTabSz="800100">
              <a:lnSpc>
                <a:spcPct val="90000"/>
              </a:lnSpc>
              <a:spcAft>
                <a:spcPct val="35000"/>
              </a:spcAft>
              <a:defRPr/>
            </a:pPr>
            <a:r>
              <a:rPr lang="en-US" dirty="0">
                <a:latin typeface="Arial" pitchFamily="34" charset="0"/>
                <a:cs typeface="Arial" pitchFamily="34" charset="0"/>
              </a:rPr>
              <a:t>Build remaining components of an information system</a:t>
            </a:r>
          </a:p>
        </p:txBody>
      </p:sp>
      <p:sp>
        <p:nvSpPr>
          <p:cNvPr id="18" name="Oval 17"/>
          <p:cNvSpPr/>
          <p:nvPr/>
        </p:nvSpPr>
        <p:spPr>
          <a:xfrm>
            <a:off x="5338763" y="3662363"/>
            <a:ext cx="452437"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eform 18"/>
          <p:cNvSpPr/>
          <p:nvPr/>
        </p:nvSpPr>
        <p:spPr>
          <a:xfrm>
            <a:off x="5281613" y="4316413"/>
            <a:ext cx="2566987" cy="1474787"/>
          </a:xfrm>
          <a:custGeom>
            <a:avLst/>
            <a:gdLst>
              <a:gd name="connsiteX0" fmla="*/ 0 w 2566091"/>
              <a:gd name="connsiteY0" fmla="*/ 0 h 1810385"/>
              <a:gd name="connsiteX1" fmla="*/ 2566091 w 2566091"/>
              <a:gd name="connsiteY1" fmla="*/ 0 h 1810385"/>
              <a:gd name="connsiteX2" fmla="*/ 2566091 w 2566091"/>
              <a:gd name="connsiteY2" fmla="*/ 1810385 h 1810385"/>
              <a:gd name="connsiteX3" fmla="*/ 0 w 2566091"/>
              <a:gd name="connsiteY3" fmla="*/ 1810385 h 1810385"/>
              <a:gd name="connsiteX4" fmla="*/ 0 w 2566091"/>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6091" h="1810385">
                <a:moveTo>
                  <a:pt x="0" y="0"/>
                </a:moveTo>
                <a:lnTo>
                  <a:pt x="2566091" y="0"/>
                </a:lnTo>
                <a:lnTo>
                  <a:pt x="2566091"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8016" tIns="128016" rIns="128016" bIns="128016" spcCol="1270" anchor="b"/>
          <a:lstStyle/>
          <a:p>
            <a:pPr algn="ctr" defTabSz="800100">
              <a:lnSpc>
                <a:spcPct val="90000"/>
              </a:lnSpc>
              <a:spcAft>
                <a:spcPct val="35000"/>
              </a:spcAft>
              <a:defRPr/>
            </a:pPr>
            <a:r>
              <a:rPr lang="en-US" dirty="0">
                <a:latin typeface="Arial" pitchFamily="34" charset="0"/>
                <a:cs typeface="Arial" pitchFamily="34" charset="0"/>
              </a:rPr>
              <a:t>Acquire and install hardware, populate database, adapt standard procedures, and train staff</a:t>
            </a:r>
          </a:p>
        </p:txBody>
      </p:sp>
      <p:sp>
        <p:nvSpPr>
          <p:cNvPr id="20" name="Oval 19"/>
          <p:cNvSpPr/>
          <p:nvPr/>
        </p:nvSpPr>
        <p:spPr>
          <a:xfrm>
            <a:off x="6557963" y="3636963"/>
            <a:ext cx="452437"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326" name="Title 2"/>
          <p:cNvSpPr>
            <a:spLocks noGrp="1"/>
          </p:cNvSpPr>
          <p:nvPr>
            <p:ph type="title"/>
          </p:nvPr>
        </p:nvSpPr>
        <p:spPr/>
        <p:txBody>
          <a:bodyPr/>
          <a:lstStyle/>
          <a:p>
            <a:r>
              <a:rPr lang="en-US" smtClean="0">
                <a:latin typeface="Arial" charset="0"/>
                <a:cs typeface="Arial" charset="0"/>
              </a:rPr>
              <a:t>Creating Functional Information Systems</a:t>
            </a:r>
          </a:p>
        </p:txBody>
      </p:sp>
      <p:sp>
        <p:nvSpPr>
          <p:cNvPr id="69649"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latin typeface="Arial" pitchFamily="34" charset="0"/>
                <a:cs typeface="Arial" pitchFamily="34" charset="0"/>
              </a:rPr>
              <a:t>Copyright © 2014 Pearson Education, Inc. Publishing as Prentice Hall</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457200" y="2057400"/>
            <a:ext cx="1979613" cy="1352550"/>
          </a:xfrm>
          <a:custGeom>
            <a:avLst/>
            <a:gdLst>
              <a:gd name="connsiteX0" fmla="*/ 0 w 1496085"/>
              <a:gd name="connsiteY0" fmla="*/ 0 h 1810385"/>
              <a:gd name="connsiteX1" fmla="*/ 1496085 w 1496085"/>
              <a:gd name="connsiteY1" fmla="*/ 0 h 1810385"/>
              <a:gd name="connsiteX2" fmla="*/ 1496085 w 1496085"/>
              <a:gd name="connsiteY2" fmla="*/ 1810385 h 1810385"/>
              <a:gd name="connsiteX3" fmla="*/ 0 w 1496085"/>
              <a:gd name="connsiteY3" fmla="*/ 1810385 h 1810385"/>
              <a:gd name="connsiteX4" fmla="*/ 0 w 1496085"/>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085" h="1810385">
                <a:moveTo>
                  <a:pt x="0" y="0"/>
                </a:moveTo>
                <a:lnTo>
                  <a:pt x="1496085" y="0"/>
                </a:lnTo>
                <a:lnTo>
                  <a:pt x="1496085"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142240" rIns="142240" bIns="142240" spcCol="1270" anchor="b"/>
          <a:lstStyle/>
          <a:p>
            <a:pPr algn="ctr" defTabSz="889000">
              <a:lnSpc>
                <a:spcPct val="90000"/>
              </a:lnSpc>
              <a:spcAft>
                <a:spcPct val="35000"/>
              </a:spcAft>
              <a:defRPr/>
            </a:pPr>
            <a:r>
              <a:rPr lang="en-US" sz="2000" dirty="0">
                <a:solidFill>
                  <a:schemeClr val="tx1"/>
                </a:solidFill>
                <a:latin typeface="Arial" pitchFamily="34" charset="0"/>
                <a:cs typeface="Arial" pitchFamily="34" charset="0"/>
              </a:rPr>
              <a:t>Process: </a:t>
            </a:r>
            <a:r>
              <a:rPr lang="en-US" sz="2000" dirty="0">
                <a:latin typeface="Arial" pitchFamily="34" charset="0"/>
                <a:cs typeface="Arial" pitchFamily="34" charset="0"/>
              </a:rPr>
              <a:t>managing patient appointments</a:t>
            </a:r>
            <a:endParaRPr lang="en-US" sz="2000" dirty="0">
              <a:solidFill>
                <a:schemeClr val="tx1"/>
              </a:solidFill>
              <a:latin typeface="Arial" pitchFamily="34" charset="0"/>
              <a:cs typeface="Arial" pitchFamily="34" charset="0"/>
            </a:endParaRPr>
          </a:p>
        </p:txBody>
      </p:sp>
      <p:sp>
        <p:nvSpPr>
          <p:cNvPr id="17" name="Oval 16"/>
          <p:cNvSpPr/>
          <p:nvPr/>
        </p:nvSpPr>
        <p:spPr>
          <a:xfrm>
            <a:off x="1223963" y="3636963"/>
            <a:ext cx="452437"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reeform 17"/>
          <p:cNvSpPr/>
          <p:nvPr/>
        </p:nvSpPr>
        <p:spPr>
          <a:xfrm>
            <a:off x="1828800" y="4316413"/>
            <a:ext cx="2133600" cy="941387"/>
          </a:xfrm>
          <a:custGeom>
            <a:avLst/>
            <a:gdLst>
              <a:gd name="connsiteX0" fmla="*/ 0 w 2485207"/>
              <a:gd name="connsiteY0" fmla="*/ 0 h 1810385"/>
              <a:gd name="connsiteX1" fmla="*/ 2485207 w 2485207"/>
              <a:gd name="connsiteY1" fmla="*/ 0 h 1810385"/>
              <a:gd name="connsiteX2" fmla="*/ 2485207 w 2485207"/>
              <a:gd name="connsiteY2" fmla="*/ 1810385 h 1810385"/>
              <a:gd name="connsiteX3" fmla="*/ 0 w 2485207"/>
              <a:gd name="connsiteY3" fmla="*/ 1810385 h 1810385"/>
              <a:gd name="connsiteX4" fmla="*/ 0 w 2485207"/>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207" h="1810385">
                <a:moveTo>
                  <a:pt x="0" y="0"/>
                </a:moveTo>
                <a:lnTo>
                  <a:pt x="2485207" y="0"/>
                </a:lnTo>
                <a:lnTo>
                  <a:pt x="2485207"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142240" rIns="142240" bIns="142240" spcCol="1270" anchor="ctr"/>
          <a:lstStyle/>
          <a:p>
            <a:pPr algn="ctr" defTabSz="889000">
              <a:lnSpc>
                <a:spcPct val="90000"/>
              </a:lnSpc>
              <a:spcAft>
                <a:spcPct val="35000"/>
              </a:spcAft>
              <a:defRPr/>
            </a:pPr>
            <a:r>
              <a:rPr lang="en-US" sz="2000" dirty="0">
                <a:solidFill>
                  <a:schemeClr val="tx1"/>
                </a:solidFill>
                <a:latin typeface="Arial" pitchFamily="34" charset="0"/>
                <a:cs typeface="Arial" pitchFamily="34" charset="0"/>
              </a:rPr>
              <a:t>Determine specific requirements  </a:t>
            </a:r>
          </a:p>
        </p:txBody>
      </p:sp>
      <p:sp>
        <p:nvSpPr>
          <p:cNvPr id="19" name="Oval 18"/>
          <p:cNvSpPr/>
          <p:nvPr/>
        </p:nvSpPr>
        <p:spPr>
          <a:xfrm>
            <a:off x="2747963" y="3636963"/>
            <a:ext cx="452437"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Freeform 19"/>
          <p:cNvSpPr/>
          <p:nvPr/>
        </p:nvSpPr>
        <p:spPr>
          <a:xfrm>
            <a:off x="3438525" y="2057400"/>
            <a:ext cx="1819275" cy="1352550"/>
          </a:xfrm>
          <a:custGeom>
            <a:avLst/>
            <a:gdLst>
              <a:gd name="connsiteX0" fmla="*/ 0 w 1496085"/>
              <a:gd name="connsiteY0" fmla="*/ 0 h 1810385"/>
              <a:gd name="connsiteX1" fmla="*/ 1496085 w 1496085"/>
              <a:gd name="connsiteY1" fmla="*/ 0 h 1810385"/>
              <a:gd name="connsiteX2" fmla="*/ 1496085 w 1496085"/>
              <a:gd name="connsiteY2" fmla="*/ 1810385 h 1810385"/>
              <a:gd name="connsiteX3" fmla="*/ 0 w 1496085"/>
              <a:gd name="connsiteY3" fmla="*/ 1810385 h 1810385"/>
              <a:gd name="connsiteX4" fmla="*/ 0 w 1496085"/>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085" h="1810385">
                <a:moveTo>
                  <a:pt x="0" y="0"/>
                </a:moveTo>
                <a:lnTo>
                  <a:pt x="1496085" y="0"/>
                </a:lnTo>
                <a:lnTo>
                  <a:pt x="1496085"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142240" rIns="142240" bIns="142240" spcCol="1270" anchor="b"/>
          <a:lstStyle/>
          <a:p>
            <a:pPr algn="ctr" defTabSz="889000">
              <a:lnSpc>
                <a:spcPct val="90000"/>
              </a:lnSpc>
              <a:spcAft>
                <a:spcPct val="35000"/>
              </a:spcAft>
              <a:defRPr/>
            </a:pPr>
            <a:r>
              <a:rPr lang="en-US" sz="2000" dirty="0">
                <a:solidFill>
                  <a:schemeClr val="tx1"/>
                </a:solidFill>
                <a:latin typeface="Arial" pitchFamily="34" charset="0"/>
                <a:cs typeface="Arial" pitchFamily="34" charset="0"/>
              </a:rPr>
              <a:t>Identify potential packages and select </a:t>
            </a:r>
          </a:p>
        </p:txBody>
      </p:sp>
      <p:sp>
        <p:nvSpPr>
          <p:cNvPr id="21" name="Oval 20"/>
          <p:cNvSpPr/>
          <p:nvPr/>
        </p:nvSpPr>
        <p:spPr>
          <a:xfrm>
            <a:off x="4119563" y="3636963"/>
            <a:ext cx="452437"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reeform 21"/>
          <p:cNvSpPr/>
          <p:nvPr/>
        </p:nvSpPr>
        <p:spPr>
          <a:xfrm>
            <a:off x="4800600" y="4316413"/>
            <a:ext cx="2057400" cy="788987"/>
          </a:xfrm>
          <a:custGeom>
            <a:avLst/>
            <a:gdLst>
              <a:gd name="connsiteX0" fmla="*/ 0 w 1496085"/>
              <a:gd name="connsiteY0" fmla="*/ 0 h 1810385"/>
              <a:gd name="connsiteX1" fmla="*/ 1496085 w 1496085"/>
              <a:gd name="connsiteY1" fmla="*/ 0 h 1810385"/>
              <a:gd name="connsiteX2" fmla="*/ 1496085 w 1496085"/>
              <a:gd name="connsiteY2" fmla="*/ 1810385 h 1810385"/>
              <a:gd name="connsiteX3" fmla="*/ 0 w 1496085"/>
              <a:gd name="connsiteY3" fmla="*/ 1810385 h 1810385"/>
              <a:gd name="connsiteX4" fmla="*/ 0 w 1496085"/>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085" h="1810385">
                <a:moveTo>
                  <a:pt x="0" y="0"/>
                </a:moveTo>
                <a:lnTo>
                  <a:pt x="1496085" y="0"/>
                </a:lnTo>
                <a:lnTo>
                  <a:pt x="1496085"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142240" rIns="142240" bIns="142240" spcCol="1270" anchor="b"/>
          <a:lstStyle/>
          <a:p>
            <a:pPr algn="ctr" defTabSz="889000">
              <a:lnSpc>
                <a:spcPct val="90000"/>
              </a:lnSpc>
              <a:spcAft>
                <a:spcPct val="35000"/>
              </a:spcAft>
              <a:defRPr/>
            </a:pPr>
            <a:r>
              <a:rPr lang="en-US" sz="2000" dirty="0">
                <a:solidFill>
                  <a:schemeClr val="tx1"/>
                </a:solidFill>
                <a:latin typeface="Arial" pitchFamily="34" charset="0"/>
                <a:cs typeface="Arial" pitchFamily="34" charset="0"/>
              </a:rPr>
              <a:t>Create other components</a:t>
            </a:r>
          </a:p>
        </p:txBody>
      </p:sp>
      <p:sp>
        <p:nvSpPr>
          <p:cNvPr id="23" name="Oval 22"/>
          <p:cNvSpPr/>
          <p:nvPr/>
        </p:nvSpPr>
        <p:spPr>
          <a:xfrm>
            <a:off x="6938963" y="3636963"/>
            <a:ext cx="452437"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369" name="Title 2"/>
          <p:cNvSpPr>
            <a:spLocks noGrp="1"/>
          </p:cNvSpPr>
          <p:nvPr>
            <p:ph type="title"/>
          </p:nvPr>
        </p:nvSpPr>
        <p:spPr/>
        <p:txBody>
          <a:bodyPr/>
          <a:lstStyle/>
          <a:p>
            <a:r>
              <a:rPr lang="en-US" smtClean="0">
                <a:latin typeface="Arial" charset="0"/>
                <a:cs typeface="Arial" charset="0"/>
              </a:rPr>
              <a:t>Example of a Functional Application: Reservation Application</a:t>
            </a:r>
          </a:p>
        </p:txBody>
      </p:sp>
      <p:sp>
        <p:nvSpPr>
          <p:cNvPr id="71693"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latin typeface="Arial" pitchFamily="34" charset="0"/>
                <a:cs typeface="Arial" pitchFamily="34" charset="0"/>
              </a:rPr>
              <a:t>Copyright © 2014 Pearson Education, Inc. Publishing as Prentice Hall</a:t>
            </a:r>
            <a:endParaRPr lang="en-US" dirty="0">
              <a:latin typeface="Arial" pitchFamily="34" charset="0"/>
              <a:cs typeface="Arial" pitchFamily="34" charset="0"/>
            </a:endParaRPr>
          </a:p>
        </p:txBody>
      </p:sp>
      <p:sp>
        <p:nvSpPr>
          <p:cNvPr id="14" name="Oval 13"/>
          <p:cNvSpPr/>
          <p:nvPr/>
        </p:nvSpPr>
        <p:spPr>
          <a:xfrm>
            <a:off x="5567363" y="3657600"/>
            <a:ext cx="452437" cy="45243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Freeform 23"/>
          <p:cNvSpPr/>
          <p:nvPr/>
        </p:nvSpPr>
        <p:spPr>
          <a:xfrm>
            <a:off x="6172200" y="2590800"/>
            <a:ext cx="1524000" cy="819150"/>
          </a:xfrm>
          <a:custGeom>
            <a:avLst/>
            <a:gdLst>
              <a:gd name="connsiteX0" fmla="*/ 0 w 1496085"/>
              <a:gd name="connsiteY0" fmla="*/ 0 h 1810385"/>
              <a:gd name="connsiteX1" fmla="*/ 1496085 w 1496085"/>
              <a:gd name="connsiteY1" fmla="*/ 0 h 1810385"/>
              <a:gd name="connsiteX2" fmla="*/ 1496085 w 1496085"/>
              <a:gd name="connsiteY2" fmla="*/ 1810385 h 1810385"/>
              <a:gd name="connsiteX3" fmla="*/ 0 w 1496085"/>
              <a:gd name="connsiteY3" fmla="*/ 1810385 h 1810385"/>
              <a:gd name="connsiteX4" fmla="*/ 0 w 1496085"/>
              <a:gd name="connsiteY4" fmla="*/ 0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085" h="1810385">
                <a:moveTo>
                  <a:pt x="0" y="0"/>
                </a:moveTo>
                <a:lnTo>
                  <a:pt x="1496085" y="0"/>
                </a:lnTo>
                <a:lnTo>
                  <a:pt x="1496085" y="1810385"/>
                </a:lnTo>
                <a:lnTo>
                  <a:pt x="0" y="1810385"/>
                </a:lnTo>
                <a:lnTo>
                  <a:pt x="0" y="0"/>
                </a:lnTo>
                <a:close/>
              </a:path>
            </a:pathLst>
          </a:custGeom>
          <a:solidFill>
            <a:schemeClr val="bg1"/>
          </a:solidFill>
          <a:ln>
            <a:solidFill>
              <a:schemeClr val="accent1"/>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42240" tIns="142240" rIns="142240" bIns="142240" spcCol="1270" anchor="b"/>
          <a:lstStyle/>
          <a:p>
            <a:pPr algn="ctr" defTabSz="889000">
              <a:lnSpc>
                <a:spcPct val="90000"/>
              </a:lnSpc>
              <a:spcAft>
                <a:spcPct val="35000"/>
              </a:spcAft>
              <a:defRPr/>
            </a:pPr>
            <a:r>
              <a:rPr lang="en-US" sz="2000" dirty="0">
                <a:solidFill>
                  <a:schemeClr val="tx1"/>
                </a:solidFill>
                <a:latin typeface="Arial" pitchFamily="34" charset="0"/>
                <a:cs typeface="Arial" pitchFamily="34" charset="0"/>
              </a:rPr>
              <a:t> Train users</a:t>
            </a:r>
          </a:p>
        </p:txBody>
      </p:sp>
      <p:sp>
        <p:nvSpPr>
          <p:cNvPr id="15" name="Notched Right Arrow 14"/>
          <p:cNvSpPr/>
          <p:nvPr/>
        </p:nvSpPr>
        <p:spPr>
          <a:xfrm>
            <a:off x="533400" y="2957513"/>
            <a:ext cx="8305800" cy="1811337"/>
          </a:xfrm>
          <a:prstGeom prst="notchedRightArrow">
            <a:avLst/>
          </a:prstGeom>
          <a:solidFill>
            <a:schemeClr val="accent6">
              <a:lumMod val="9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5" name="Oval 24"/>
          <p:cNvSpPr/>
          <p:nvPr/>
        </p:nvSpPr>
        <p:spPr>
          <a:xfrm>
            <a:off x="1223963" y="3636963"/>
            <a:ext cx="452437"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25"/>
          <p:cNvSpPr/>
          <p:nvPr/>
        </p:nvSpPr>
        <p:spPr>
          <a:xfrm>
            <a:off x="2747963" y="3636963"/>
            <a:ext cx="452437"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Oval 26"/>
          <p:cNvSpPr/>
          <p:nvPr/>
        </p:nvSpPr>
        <p:spPr>
          <a:xfrm>
            <a:off x="4119563" y="3636963"/>
            <a:ext cx="452437"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val 27"/>
          <p:cNvSpPr/>
          <p:nvPr/>
        </p:nvSpPr>
        <p:spPr>
          <a:xfrm>
            <a:off x="5567363" y="3636963"/>
            <a:ext cx="452437"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28"/>
          <p:cNvSpPr/>
          <p:nvPr/>
        </p:nvSpPr>
        <p:spPr>
          <a:xfrm>
            <a:off x="6710363" y="3636963"/>
            <a:ext cx="452437" cy="4524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3" cstate="print"/>
          <a:srcRect/>
          <a:stretch>
            <a:fillRect/>
          </a:stretch>
        </p:blipFill>
        <p:spPr bwMode="auto">
          <a:xfrm>
            <a:off x="585788" y="1371600"/>
            <a:ext cx="7720012" cy="4191000"/>
          </a:xfrm>
          <a:prstGeom prst="rect">
            <a:avLst/>
          </a:prstGeom>
          <a:noFill/>
          <a:ln w="9525">
            <a:noFill/>
            <a:miter lim="800000"/>
            <a:headEnd/>
            <a:tailEnd/>
          </a:ln>
        </p:spPr>
      </p:pic>
      <p:sp>
        <p:nvSpPr>
          <p:cNvPr id="17410" name="AutoShape 2"/>
          <p:cNvSpPr>
            <a:spLocks noGrp="1" noChangeArrowheads="1"/>
          </p:cNvSpPr>
          <p:nvPr>
            <p:ph type="title"/>
          </p:nvPr>
        </p:nvSpPr>
        <p:spPr/>
        <p:txBody>
          <a:bodyPr/>
          <a:lstStyle/>
          <a:p>
            <a:pPr marL="746125" indent="-746125"/>
            <a:r>
              <a:rPr lang="en-US" smtClean="0">
                <a:latin typeface="Arial" charset="0"/>
                <a:cs typeface="Arial" charset="0"/>
              </a:rPr>
              <a:t>Q2: What Are the Functions of Sales</a:t>
            </a:r>
            <a:br>
              <a:rPr lang="en-US" smtClean="0">
                <a:latin typeface="Arial" charset="0"/>
                <a:cs typeface="Arial" charset="0"/>
              </a:rPr>
            </a:br>
            <a:r>
              <a:rPr lang="en-US" smtClean="0">
                <a:latin typeface="Arial" charset="0"/>
                <a:cs typeface="Arial" charset="0"/>
              </a:rPr>
              <a:t>and Marketing Applications?</a:t>
            </a:r>
          </a:p>
        </p:txBody>
      </p:sp>
      <p:sp>
        <p:nvSpPr>
          <p:cNvPr id="73732" name="Footer Placeholder 6"/>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latin typeface="Arial" pitchFamily="34" charset="0"/>
                <a:cs typeface="Arial" pitchFamily="34" charset="0"/>
              </a:rPr>
              <a:t>Copyright © 2014 Pearson Education, Inc. Publishing as Prentice Hall</a:t>
            </a:r>
            <a:endParaRPr lang="en-US" dirty="0">
              <a:latin typeface="Arial" pitchFamily="34" charset="0"/>
              <a:cs typeface="Arial" pitchFamily="34" charset="0"/>
            </a:endParaRPr>
          </a:p>
        </p:txBody>
      </p:sp>
      <p:sp>
        <p:nvSpPr>
          <p:cNvPr id="17412" name="Rectangle 7"/>
          <p:cNvSpPr>
            <a:spLocks noChangeArrowheads="1"/>
          </p:cNvSpPr>
          <p:nvPr/>
        </p:nvSpPr>
        <p:spPr bwMode="auto">
          <a:xfrm>
            <a:off x="5835650" y="1524000"/>
            <a:ext cx="2622550" cy="1631950"/>
          </a:xfrm>
          <a:prstGeom prst="rect">
            <a:avLst/>
          </a:prstGeom>
          <a:solidFill>
            <a:schemeClr val="accent2"/>
          </a:solidFill>
          <a:ln w="9525">
            <a:solidFill>
              <a:schemeClr val="accent1"/>
            </a:solidFill>
            <a:miter lim="800000"/>
            <a:headEnd/>
            <a:tailEnd/>
          </a:ln>
        </p:spPr>
        <p:txBody>
          <a:bodyPr>
            <a:spAutoFit/>
          </a:bodyPr>
          <a:lstStyle/>
          <a:p>
            <a:r>
              <a:rPr lang="en-US" sz="2000"/>
              <a:t>Find and transform prospects into customers, sell more product to existing customers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charset="0"/>
              <a:buChar char="•"/>
            </a:pPr>
            <a:r>
              <a:rPr lang="en-US" dirty="0" smtClean="0">
                <a:latin typeface="Arial" charset="0"/>
                <a:cs typeface="Arial" charset="0"/>
              </a:rPr>
              <a:t>Lead-generation applications</a:t>
            </a:r>
            <a:endParaRPr lang="en-US" u="sng" dirty="0" smtClean="0">
              <a:latin typeface="Arial" charset="0"/>
              <a:cs typeface="Arial" charset="0"/>
            </a:endParaRPr>
          </a:p>
          <a:p>
            <a:pPr lvl="2">
              <a:lnSpc>
                <a:spcPct val="90000"/>
              </a:lnSpc>
              <a:spcAft>
                <a:spcPct val="15000"/>
              </a:spcAft>
            </a:pPr>
            <a:r>
              <a:rPr lang="en-US" sz="2400" dirty="0" smtClean="0">
                <a:solidFill>
                  <a:srgbClr val="211C02"/>
                </a:solidFill>
                <a:latin typeface="Arial" charset="0"/>
                <a:cs typeface="Arial" charset="0"/>
              </a:rPr>
              <a:t>Prospect generation</a:t>
            </a:r>
          </a:p>
          <a:p>
            <a:pPr lvl="2">
              <a:lnSpc>
                <a:spcPct val="90000"/>
              </a:lnSpc>
              <a:spcAft>
                <a:spcPct val="15000"/>
              </a:spcAft>
            </a:pPr>
            <a:r>
              <a:rPr lang="en-US" sz="2400" dirty="0" smtClean="0">
                <a:solidFill>
                  <a:srgbClr val="211C02"/>
                </a:solidFill>
                <a:latin typeface="Arial" charset="0"/>
                <a:cs typeface="Arial" charset="0"/>
              </a:rPr>
              <a:t>Send postal mailings and email</a:t>
            </a:r>
          </a:p>
          <a:p>
            <a:pPr lvl="2">
              <a:lnSpc>
                <a:spcPct val="90000"/>
              </a:lnSpc>
              <a:spcAft>
                <a:spcPct val="15000"/>
              </a:spcAft>
            </a:pPr>
            <a:r>
              <a:rPr lang="en-US" sz="2400" dirty="0" smtClean="0">
                <a:solidFill>
                  <a:srgbClr val="211C02"/>
                </a:solidFill>
                <a:latin typeface="Arial" charset="0"/>
                <a:cs typeface="Arial" charset="0"/>
              </a:rPr>
              <a:t>Web sites to send product information, white papers for contact information</a:t>
            </a:r>
          </a:p>
          <a:p>
            <a:pPr>
              <a:buFont typeface="Arial" charset="0"/>
              <a:buChar char="•"/>
            </a:pPr>
            <a:r>
              <a:rPr lang="en-US" dirty="0" smtClean="0">
                <a:latin typeface="Arial" charset="0"/>
                <a:cs typeface="Arial" charset="0"/>
              </a:rPr>
              <a:t>Lead-tracking applications </a:t>
            </a:r>
          </a:p>
          <a:p>
            <a:pPr lvl="2">
              <a:spcBef>
                <a:spcPts val="800"/>
              </a:spcBef>
              <a:buClrTx/>
            </a:pPr>
            <a:r>
              <a:rPr lang="en-US" sz="2400" dirty="0" smtClean="0">
                <a:solidFill>
                  <a:srgbClr val="211C02"/>
                </a:solidFill>
                <a:latin typeface="Arial" charset="0"/>
                <a:cs typeface="Arial" charset="0"/>
              </a:rPr>
              <a:t>Maintain </a:t>
            </a:r>
            <a:r>
              <a:rPr lang="en-US" sz="2400" dirty="0" smtClean="0">
                <a:solidFill>
                  <a:srgbClr val="211C02"/>
                </a:solidFill>
                <a:latin typeface="Arial" charset="0"/>
                <a:cs typeface="Arial" charset="0"/>
              </a:rPr>
              <a:t>customer name, product interests, past purchases, history of contacts with customer</a:t>
            </a:r>
          </a:p>
        </p:txBody>
      </p:sp>
      <p:sp>
        <p:nvSpPr>
          <p:cNvPr id="19458" name="AutoShap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Lead Generation and Lead Tracking Applications</a:t>
            </a:r>
          </a:p>
        </p:txBody>
      </p:sp>
      <p:sp>
        <p:nvSpPr>
          <p:cNvPr id="74757"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latin typeface="Arial" pitchFamily="34" charset="0"/>
                <a:cs typeface="Arial" pitchFamily="34" charset="0"/>
              </a:rPr>
              <a:t>Copyright © 2014 Pearson Education, Inc. Publishing as Prentice Hall</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2"/>
          <p:cNvSpPr>
            <a:spLocks noGrp="1"/>
          </p:cNvSpPr>
          <p:nvPr>
            <p:ph type="title"/>
          </p:nvPr>
        </p:nvSpPr>
        <p:spPr/>
        <p:txBody>
          <a:bodyPr/>
          <a:lstStyle/>
          <a:p>
            <a:r>
              <a:rPr lang="en-US" smtClean="0">
                <a:latin typeface="Arial" charset="0"/>
                <a:cs typeface="Arial" charset="0"/>
              </a:rPr>
              <a:t>Form for Lead Tracking and Customer Management</a:t>
            </a:r>
          </a:p>
        </p:txBody>
      </p:sp>
      <p:sp>
        <p:nvSpPr>
          <p:cNvPr id="75780"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latin typeface="Arial" pitchFamily="34" charset="0"/>
                <a:cs typeface="Arial" pitchFamily="34" charset="0"/>
              </a:rPr>
              <a:t>Copyright © 2014 Pearson Education, Inc. Publishing as Prentice Hall</a:t>
            </a:r>
            <a:endParaRPr lang="en-US" dirty="0">
              <a:latin typeface="Arial" pitchFamily="34" charset="0"/>
              <a:cs typeface="Arial" pitchFamily="34" charset="0"/>
            </a:endParaRPr>
          </a:p>
        </p:txBody>
      </p:sp>
      <p:pic>
        <p:nvPicPr>
          <p:cNvPr id="21507" name="Picture 2"/>
          <p:cNvPicPr>
            <a:picLocks noChangeAspect="1" noChangeArrowheads="1"/>
          </p:cNvPicPr>
          <p:nvPr/>
        </p:nvPicPr>
        <p:blipFill>
          <a:blip r:embed="rId3" cstate="print"/>
          <a:srcRect/>
          <a:stretch>
            <a:fillRect/>
          </a:stretch>
        </p:blipFill>
        <p:spPr bwMode="auto">
          <a:xfrm>
            <a:off x="904875" y="1447800"/>
            <a:ext cx="733425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25575"/>
            <a:ext cx="7924800" cy="3984625"/>
          </a:xfrm>
        </p:spPr>
        <p:txBody>
          <a:bodyPr/>
          <a:lstStyle/>
          <a:p>
            <a:pPr>
              <a:buFont typeface="Arial" charset="0"/>
              <a:buChar char="•"/>
            </a:pPr>
            <a:r>
              <a:rPr lang="en-US" smtClean="0">
                <a:latin typeface="Arial" charset="0"/>
                <a:cs typeface="Arial" charset="0"/>
              </a:rPr>
              <a:t>Customer-management applications</a:t>
            </a:r>
          </a:p>
          <a:p>
            <a:pPr lvl="2">
              <a:lnSpc>
                <a:spcPct val="90000"/>
              </a:lnSpc>
              <a:spcAft>
                <a:spcPct val="15000"/>
              </a:spcAft>
            </a:pPr>
            <a:r>
              <a:rPr lang="en-US" sz="2200" smtClean="0">
                <a:solidFill>
                  <a:srgbClr val="211C02"/>
                </a:solidFill>
                <a:latin typeface="Arial" charset="0"/>
                <a:cs typeface="Arial" charset="0"/>
              </a:rPr>
              <a:t>Obtain additional sales from existing customers</a:t>
            </a:r>
          </a:p>
          <a:p>
            <a:pPr lvl="2">
              <a:lnSpc>
                <a:spcPct val="90000"/>
              </a:lnSpc>
              <a:spcAft>
                <a:spcPct val="15000"/>
              </a:spcAft>
            </a:pPr>
            <a:r>
              <a:rPr lang="en-US" sz="2200" smtClean="0">
                <a:solidFill>
                  <a:srgbClr val="211C02"/>
                </a:solidFill>
                <a:latin typeface="Arial" charset="0"/>
                <a:cs typeface="Arial" charset="0"/>
              </a:rPr>
              <a:t>Maintain customer contact and order-history data</a:t>
            </a:r>
          </a:p>
          <a:p>
            <a:pPr lvl="2">
              <a:lnSpc>
                <a:spcPct val="90000"/>
              </a:lnSpc>
              <a:spcAft>
                <a:spcPct val="15000"/>
              </a:spcAft>
            </a:pPr>
            <a:r>
              <a:rPr lang="en-US" sz="2200" smtClean="0">
                <a:solidFill>
                  <a:srgbClr val="211C02"/>
                </a:solidFill>
                <a:latin typeface="Arial" charset="0"/>
                <a:cs typeface="Arial" charset="0"/>
              </a:rPr>
              <a:t>Track customer credit status</a:t>
            </a:r>
          </a:p>
          <a:p>
            <a:pPr>
              <a:buFont typeface="Arial" charset="0"/>
              <a:buChar char="•"/>
            </a:pPr>
            <a:r>
              <a:rPr lang="en-US" smtClean="0">
                <a:latin typeface="Arial" charset="0"/>
                <a:cs typeface="Arial" charset="0"/>
              </a:rPr>
              <a:t>Product and brand management applications</a:t>
            </a:r>
          </a:p>
          <a:p>
            <a:pPr lvl="2">
              <a:lnSpc>
                <a:spcPct val="90000"/>
              </a:lnSpc>
              <a:spcAft>
                <a:spcPct val="15000"/>
              </a:spcAft>
            </a:pPr>
            <a:r>
              <a:rPr lang="en-US" sz="2200" smtClean="0">
                <a:solidFill>
                  <a:srgbClr val="211C02"/>
                </a:solidFill>
                <a:latin typeface="Arial" charset="0"/>
                <a:cs typeface="Arial" charset="0"/>
              </a:rPr>
              <a:t>Compare past sales records with projections and estimates</a:t>
            </a:r>
          </a:p>
          <a:p>
            <a:pPr lvl="2">
              <a:lnSpc>
                <a:spcPct val="90000"/>
              </a:lnSpc>
              <a:spcAft>
                <a:spcPct val="15000"/>
              </a:spcAft>
            </a:pPr>
            <a:r>
              <a:rPr lang="en-US" sz="2200" smtClean="0">
                <a:solidFill>
                  <a:srgbClr val="211C02"/>
                </a:solidFill>
                <a:latin typeface="Arial" charset="0"/>
                <a:cs typeface="Arial" charset="0"/>
              </a:rPr>
              <a:t>Assess desirability of product to different market segments</a:t>
            </a:r>
          </a:p>
          <a:p>
            <a:pPr lvl="2">
              <a:lnSpc>
                <a:spcPct val="90000"/>
              </a:lnSpc>
              <a:spcAft>
                <a:spcPct val="15000"/>
              </a:spcAft>
            </a:pPr>
            <a:r>
              <a:rPr lang="en-US" sz="2200" smtClean="0">
                <a:solidFill>
                  <a:srgbClr val="211C02"/>
                </a:solidFill>
                <a:latin typeface="Arial" charset="0"/>
                <a:cs typeface="Arial" charset="0"/>
              </a:rPr>
              <a:t>Manage product through lifecycles</a:t>
            </a:r>
          </a:p>
        </p:txBody>
      </p:sp>
      <p:sp>
        <p:nvSpPr>
          <p:cNvPr id="23554" name="AutoShape 2"/>
          <p:cNvSpPr>
            <a:spLocks noGrp="1" noChangeArrowheads="1"/>
          </p:cNvSpPr>
          <p:nvPr>
            <p:ph type="title"/>
          </p:nvPr>
        </p:nvSpPr>
        <p:spPr>
          <a:xfrm>
            <a:off x="822325" y="365125"/>
            <a:ext cx="7521575" cy="1006475"/>
          </a:xfrm>
        </p:spPr>
        <p:txBody>
          <a:bodyPr/>
          <a:lstStyle/>
          <a:p>
            <a:r>
              <a:rPr lang="en-US" sz="2800" smtClean="0">
                <a:latin typeface="Arial" charset="0"/>
                <a:cs typeface="Arial" charset="0"/>
              </a:rPr>
              <a:t>Customer-Management and Product and </a:t>
            </a:r>
            <a:br>
              <a:rPr lang="en-US" sz="2800" smtClean="0">
                <a:latin typeface="Arial" charset="0"/>
                <a:cs typeface="Arial" charset="0"/>
              </a:rPr>
            </a:br>
            <a:r>
              <a:rPr lang="en-US" sz="2800" smtClean="0">
                <a:latin typeface="Arial" charset="0"/>
                <a:cs typeface="Arial" charset="0"/>
              </a:rPr>
              <a:t>Brand Management Applications</a:t>
            </a:r>
          </a:p>
        </p:txBody>
      </p:sp>
      <p:sp>
        <p:nvSpPr>
          <p:cNvPr id="76805"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latin typeface="Arial" pitchFamily="34" charset="0"/>
                <a:cs typeface="Arial" pitchFamily="34" charset="0"/>
              </a:rPr>
              <a:t>Copyright © 2014 Pearson Education, Inc. Publishing as Prentice Hall</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MIS4E">
  <a:themeElements>
    <a:clrScheme name="Custom 12">
      <a:dk1>
        <a:srgbClr val="00040C"/>
      </a:dk1>
      <a:lt1>
        <a:sysClr val="window" lastClr="FFFFFF"/>
      </a:lt1>
      <a:dk2>
        <a:srgbClr val="C8E8F4"/>
      </a:dk2>
      <a:lt2>
        <a:srgbClr val="F9EDA5"/>
      </a:lt2>
      <a:accent1>
        <a:srgbClr val="145064"/>
      </a:accent1>
      <a:accent2>
        <a:srgbClr val="F9EDA5"/>
      </a:accent2>
      <a:accent3>
        <a:srgbClr val="F5E169"/>
      </a:accent3>
      <a:accent4>
        <a:srgbClr val="F5E169"/>
      </a:accent4>
      <a:accent5>
        <a:srgbClr val="F2F2F2"/>
      </a:accent5>
      <a:accent6>
        <a:srgbClr val="BEE5F2"/>
      </a:accent6>
      <a:hlink>
        <a:srgbClr val="002D88"/>
      </a:hlink>
      <a:folHlink>
        <a:srgbClr val="071C24"/>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Ch02</Template>
  <TotalTime>2082</TotalTime>
  <Words>1611</Words>
  <Application>Microsoft Office PowerPoint</Application>
  <PresentationFormat>On-screen Show (4:3)</PresentationFormat>
  <Paragraphs>197</Paragraphs>
  <Slides>27</Slides>
  <Notes>22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EMIS4E</vt:lpstr>
      <vt:lpstr>Chapter Extension 8</vt:lpstr>
      <vt:lpstr>Study Questions</vt:lpstr>
      <vt:lpstr>Q1: What Is the Difference Between a Functional IS and a Functional Application</vt:lpstr>
      <vt:lpstr>Creating Functional Information Systems</vt:lpstr>
      <vt:lpstr>Example of a Functional Application: Reservation Application</vt:lpstr>
      <vt:lpstr>Q2: What Are the Functions of Sales and Marketing Applications?</vt:lpstr>
      <vt:lpstr>Lead Generation and Lead Tracking Applications</vt:lpstr>
      <vt:lpstr>Form for Lead Tracking and Customer Management</vt:lpstr>
      <vt:lpstr>Customer-Management and Product and  Brand Management Applications</vt:lpstr>
      <vt:lpstr>Q3:  What Are the Functions of Operations Applications?</vt:lpstr>
      <vt:lpstr>Functions of Operations Applications</vt:lpstr>
      <vt:lpstr>Q4:  What Are the Functions of Manufacturing Applications?</vt:lpstr>
      <vt:lpstr>Manufacturing Information Systems</vt:lpstr>
      <vt:lpstr>Q4:  What Are the Functions of Manufacturing Applications? (cont’d)</vt:lpstr>
      <vt:lpstr>Inventory Policy: Two Schools of Thought</vt:lpstr>
      <vt:lpstr>Inventory Policy: Two Schools of Thought (cont’d)</vt:lpstr>
      <vt:lpstr>Manufacturing-Planning Applications</vt:lpstr>
      <vt:lpstr>Bill of Materials Example</vt:lpstr>
      <vt:lpstr>Sample Manufacturing Plan</vt:lpstr>
      <vt:lpstr>Three Philosophies of Manufacturing</vt:lpstr>
      <vt:lpstr>Manufacturing-Scheduling Applications</vt:lpstr>
      <vt:lpstr>Manufacturing Operations</vt:lpstr>
      <vt:lpstr>Q5:  What Are the Functions of Human Resources Applications?</vt:lpstr>
      <vt:lpstr>Functions of Human Resources Applications</vt:lpstr>
      <vt:lpstr>Q6:  What Are the Functions of  Accounting Applications?</vt:lpstr>
      <vt:lpstr>Active Review</vt:lpstr>
      <vt:lpstr>Slide 27</vt:lpstr>
    </vt:vector>
  </TitlesOfParts>
  <Company>Eastern Kentucky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Extension 11</dc:title>
  <dc:creator>Loy, Steve</dc:creator>
  <cp:lastModifiedBy>Kate S.</cp:lastModifiedBy>
  <cp:revision>373</cp:revision>
  <dcterms:created xsi:type="dcterms:W3CDTF">2008-11-12T20:07:57Z</dcterms:created>
  <dcterms:modified xsi:type="dcterms:W3CDTF">2012-12-17T18:50:11Z</dcterms:modified>
</cp:coreProperties>
</file>