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8567" r:id="rId1"/>
  </p:sldMasterIdLst>
  <p:notesMasterIdLst>
    <p:notesMasterId r:id="rId25"/>
  </p:notesMasterIdLst>
  <p:handoutMasterIdLst>
    <p:handoutMasterId r:id="rId26"/>
  </p:handoutMasterIdLst>
  <p:sldIdLst>
    <p:sldId id="289" r:id="rId2"/>
    <p:sldId id="349" r:id="rId3"/>
    <p:sldId id="390" r:id="rId4"/>
    <p:sldId id="391" r:id="rId5"/>
    <p:sldId id="402" r:id="rId6"/>
    <p:sldId id="393" r:id="rId7"/>
    <p:sldId id="395" r:id="rId8"/>
    <p:sldId id="405" r:id="rId9"/>
    <p:sldId id="406" r:id="rId10"/>
    <p:sldId id="407" r:id="rId11"/>
    <p:sldId id="408" r:id="rId12"/>
    <p:sldId id="409" r:id="rId13"/>
    <p:sldId id="396" r:id="rId14"/>
    <p:sldId id="410" r:id="rId15"/>
    <p:sldId id="411" r:id="rId16"/>
    <p:sldId id="416" r:id="rId17"/>
    <p:sldId id="412" r:id="rId18"/>
    <p:sldId id="413" r:id="rId19"/>
    <p:sldId id="398" r:id="rId20"/>
    <p:sldId id="414" r:id="rId21"/>
    <p:sldId id="415" r:id="rId22"/>
    <p:sldId id="401" r:id="rId23"/>
    <p:sldId id="417" r:id="rId24"/>
  </p:sldIdLst>
  <p:sldSz cx="9144000" cy="6858000" type="screen4x3"/>
  <p:notesSz cx="6858000" cy="9144000"/>
  <p:custDataLst>
    <p:tags r:id="rId27"/>
  </p:custDataLst>
  <p:defaultTex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F6"/>
    <a:srgbClr val="E5F5FF"/>
    <a:srgbClr val="CCECFF"/>
    <a:srgbClr val="12313A"/>
    <a:srgbClr val="E0C3C2"/>
    <a:srgbClr val="D8FAD6"/>
    <a:srgbClr val="9AF296"/>
    <a:srgbClr val="CC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257" autoAdjust="0"/>
    <p:restoredTop sz="72792" autoAdjust="0"/>
  </p:normalViewPr>
  <p:slideViewPr>
    <p:cSldViewPr>
      <p:cViewPr varScale="1">
        <p:scale>
          <a:sx n="53" d="100"/>
          <a:sy n="53" d="100"/>
        </p:scale>
        <p:origin x="-205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184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dirty="0">
                <a:latin typeface="Arial"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cs typeface="+mn-cs"/>
              </a:defRPr>
            </a:lvl1pPr>
          </a:lstStyle>
          <a:p>
            <a:pPr>
              <a:defRPr/>
            </a:pPr>
            <a:fld id="{642DCED9-710B-4723-8CF0-D7C94840F854}" type="datetimeFigureOut">
              <a:rPr lang="en-US"/>
              <a:pPr>
                <a:defRPr/>
              </a:pPr>
              <a:t>12/17/2012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dirty="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charset="0"/>
                <a:cs typeface="+mn-cs"/>
              </a:defRPr>
            </a:lvl1pPr>
          </a:lstStyle>
          <a:p>
            <a:pPr>
              <a:defRPr/>
            </a:pPr>
            <a:fld id="{DB610582-AB25-42F0-AE4B-619E466A60B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462BC6DB-A5FF-454B-AF58-E3E727BF643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4A269729-EA8A-4424-A352-3067CAA83A72}" type="slidenum">
              <a:rPr lang="en-US" smtClean="0"/>
              <a:pPr>
                <a:defRPr/>
              </a:pPr>
              <a:t>1</a:t>
            </a:fld>
            <a:endParaRPr lang="en-US" dirty="0" smtClean="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marL="171450" indent="-171450" eaLnBrk="1" hangingPunct="1">
              <a:buFontTx/>
              <a:buChar char="•"/>
            </a:pPr>
            <a:r>
              <a:rPr lang="en-US" smtClean="0"/>
              <a:t>Chapters 4 and 6 provide the background for this extension.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a:buFont typeface="Arial" pitchFamily="34" charset="0"/>
              <a:buChar char="•"/>
              <a:defRPr/>
            </a:pPr>
            <a:r>
              <a:rPr lang="en-US" dirty="0" smtClean="0"/>
              <a:t>Even more impressive www.biodigitalhuman.com (runs in Opera; may not yet work in other browsers).</a:t>
            </a:r>
          </a:p>
          <a:p>
            <a:pPr>
              <a:defRPr/>
            </a:pPr>
            <a:endParaRPr lang="en-US" dirty="0"/>
          </a:p>
        </p:txBody>
      </p:sp>
      <p:sp>
        <p:nvSpPr>
          <p:cNvPr id="4" name="Slide Number Placeholder 3"/>
          <p:cNvSpPr>
            <a:spLocks noGrp="1"/>
          </p:cNvSpPr>
          <p:nvPr>
            <p:ph type="sldNum" sz="quarter" idx="5"/>
          </p:nvPr>
        </p:nvSpPr>
        <p:spPr/>
        <p:txBody>
          <a:bodyPr/>
          <a:lstStyle/>
          <a:p>
            <a:pPr>
              <a:defRPr/>
            </a:pPr>
            <a:fld id="{6768DC87-1413-4892-93E5-6878D176E210}"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pPr marL="171450" indent="-171450">
              <a:buFontTx/>
              <a:buChar char="•"/>
            </a:pPr>
            <a:r>
              <a:rPr lang="en-US" smtClean="0"/>
              <a:t>Choice depends on strategy, particular goals, the requirements for your application, budget, schedule, tolerance for managing technical projects, need for application revenue, and other factors. </a:t>
            </a:r>
          </a:p>
          <a:p>
            <a:pPr marL="171450" indent="-171450">
              <a:buFontTx/>
              <a:buChar char="•"/>
            </a:pPr>
            <a:r>
              <a:rPr lang="en-US" smtClean="0"/>
              <a:t>In general, thin-client applications are cheaper to develop and maintain, but may lack the Wow factor.</a:t>
            </a:r>
          </a:p>
        </p:txBody>
      </p:sp>
      <p:sp>
        <p:nvSpPr>
          <p:cNvPr id="4" name="Slide Number Placeholder 3"/>
          <p:cNvSpPr>
            <a:spLocks noGrp="1"/>
          </p:cNvSpPr>
          <p:nvPr>
            <p:ph type="sldNum" sz="quarter" idx="5"/>
          </p:nvPr>
        </p:nvSpPr>
        <p:spPr/>
        <p:txBody>
          <a:bodyPr/>
          <a:lstStyle/>
          <a:p>
            <a:pPr>
              <a:defRPr/>
            </a:pPr>
            <a:fld id="{47F63E35-3E7D-4A6E-9F70-515EA9B4DAB4}"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pPr marL="171450" indent="-171450">
              <a:buFontTx/>
              <a:buChar char="•"/>
            </a:pPr>
            <a:r>
              <a:rPr lang="en-US" smtClean="0"/>
              <a:t>Primary emphasis on users’ content, giving such content as much of the display as possible. Rather than show menus, toolbars, and heavy window borders, the content should be shown cleanly and in center stage.</a:t>
            </a:r>
          </a:p>
          <a:p>
            <a:pPr marL="171450" indent="-171450">
              <a:buFontTx/>
              <a:buChar char="•"/>
            </a:pPr>
            <a:r>
              <a:rPr lang="en-US" smtClean="0"/>
              <a:t>Context-sensitive chrome, meaning it pops up in the display when appropriate.</a:t>
            </a:r>
          </a:p>
        </p:txBody>
      </p:sp>
      <p:sp>
        <p:nvSpPr>
          <p:cNvPr id="4" name="Slide Number Placeholder 3"/>
          <p:cNvSpPr>
            <a:spLocks noGrp="1"/>
          </p:cNvSpPr>
          <p:nvPr>
            <p:ph type="sldNum" sz="quarter" idx="5"/>
          </p:nvPr>
        </p:nvSpPr>
        <p:spPr/>
        <p:txBody>
          <a:bodyPr/>
          <a:lstStyle/>
          <a:p>
            <a:pPr>
              <a:defRPr/>
            </a:pPr>
            <a:fld id="{E06DF8FA-67D6-4E83-ABAA-FC94F3E6C1C0}"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marL="171450" indent="-171450">
              <a:buFontTx/>
              <a:buChar char="•"/>
            </a:pPr>
            <a:r>
              <a:rPr lang="en-US" smtClean="0"/>
              <a:t>Using content to drive application behavior is called direct interaction.</a:t>
            </a:r>
          </a:p>
        </p:txBody>
      </p:sp>
      <p:sp>
        <p:nvSpPr>
          <p:cNvPr id="4" name="Slide Number Placeholder 3"/>
          <p:cNvSpPr>
            <a:spLocks noGrp="1"/>
          </p:cNvSpPr>
          <p:nvPr>
            <p:ph type="sldNum" sz="quarter" idx="5"/>
          </p:nvPr>
        </p:nvSpPr>
        <p:spPr/>
        <p:txBody>
          <a:bodyPr/>
          <a:lstStyle/>
          <a:p>
            <a:pPr>
              <a:defRPr/>
            </a:pPr>
            <a:fld id="{E0D8C46B-369B-40AA-AB48-CB811D0D08BE}"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pPr marL="171450" indent="-171450">
              <a:buFontTx/>
              <a:buChar char="•"/>
            </a:pPr>
            <a:r>
              <a:rPr lang="en-US" smtClean="0"/>
              <a:t>Mobile applications need to be designed to share data. For example, Windows 8 introduces a feature called charms, which are icons that slide in from the right of the display. One of the default charms is Share, and it is used to share data from one mobile application to another.</a:t>
            </a:r>
          </a:p>
        </p:txBody>
      </p:sp>
      <p:sp>
        <p:nvSpPr>
          <p:cNvPr id="4" name="Slide Number Placeholder 3"/>
          <p:cNvSpPr>
            <a:spLocks noGrp="1"/>
          </p:cNvSpPr>
          <p:nvPr>
            <p:ph type="sldNum" sz="quarter" idx="5"/>
          </p:nvPr>
        </p:nvSpPr>
        <p:spPr/>
        <p:txBody>
          <a:bodyPr/>
          <a:lstStyle/>
          <a:p>
            <a:pPr>
              <a:defRPr/>
            </a:pPr>
            <a:fld id="{5B76D2D6-CE1E-46E3-A69E-B71135E56EBA}"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pPr marL="171450" indent="-171450">
              <a:buFontTx/>
              <a:buChar char="•"/>
            </a:pPr>
            <a:r>
              <a:rPr lang="en-US" smtClean="0"/>
              <a:t>Push data is data that the server sends to or pushes onto the device. Pull data is data that the device requests from the server. (Notice that those terms use the server’s perspective.) Of the two types, push data is more impressive to users because they need do nothing to receive it. On the other hand, excessive pushing is annoying.</a:t>
            </a:r>
          </a:p>
        </p:txBody>
      </p:sp>
      <p:sp>
        <p:nvSpPr>
          <p:cNvPr id="4" name="Slide Number Placeholder 3"/>
          <p:cNvSpPr>
            <a:spLocks noGrp="1"/>
          </p:cNvSpPr>
          <p:nvPr>
            <p:ph type="sldNum" sz="quarter" idx="5"/>
          </p:nvPr>
        </p:nvSpPr>
        <p:spPr/>
        <p:txBody>
          <a:bodyPr/>
          <a:lstStyle/>
          <a:p>
            <a:pPr>
              <a:defRPr/>
            </a:pPr>
            <a:fld id="{CE2BCE76-CBE2-447D-9C34-BC3F9E0A1A28}"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pPr marL="171450" indent="-171450">
              <a:buFontTx/>
              <a:buChar char="•"/>
            </a:pPr>
            <a:r>
              <a:rPr lang="en-US" smtClean="0"/>
              <a:t>Roaming occurs when users move their activities, especially long-running transactions (reading a book, for example) across devices. The best mobile applications do this transparently; the user need take no action.</a:t>
            </a:r>
          </a:p>
        </p:txBody>
      </p:sp>
      <p:sp>
        <p:nvSpPr>
          <p:cNvPr id="4" name="Slide Number Placeholder 3"/>
          <p:cNvSpPr>
            <a:spLocks noGrp="1"/>
          </p:cNvSpPr>
          <p:nvPr>
            <p:ph type="sldNum" sz="quarter" idx="5"/>
          </p:nvPr>
        </p:nvSpPr>
        <p:spPr/>
        <p:txBody>
          <a:bodyPr/>
          <a:lstStyle/>
          <a:p>
            <a:pPr>
              <a:defRPr/>
            </a:pPr>
            <a:fld id="{75FD80E9-FAC0-4C96-B803-D635C885534B}"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pPr marL="171450" indent="-171450">
              <a:buFontTx/>
              <a:buChar char="•"/>
            </a:pPr>
            <a:r>
              <a:rPr lang="en-US" smtClean="0"/>
              <a:t>Organizations have a love/hate relationship with their employees’ use of their own mobile devices at work. They love the cost-saving possibility of having employees buy their own hardware, but hate the increased vulnerability and loss of control.</a:t>
            </a:r>
          </a:p>
        </p:txBody>
      </p:sp>
      <p:sp>
        <p:nvSpPr>
          <p:cNvPr id="4" name="Slide Number Placeholder 3"/>
          <p:cNvSpPr>
            <a:spLocks noGrp="1"/>
          </p:cNvSpPr>
          <p:nvPr>
            <p:ph type="sldNum" sz="quarter" idx="5"/>
          </p:nvPr>
        </p:nvSpPr>
        <p:spPr/>
        <p:txBody>
          <a:bodyPr/>
          <a:lstStyle/>
          <a:p>
            <a:pPr>
              <a:defRPr/>
            </a:pPr>
            <a:fld id="{002B6651-A03B-44C9-93D9-922A4BC8160C}"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pPr marL="171450" indent="-171450">
              <a:buFontTx/>
              <a:buChar char="•"/>
            </a:pPr>
            <a:r>
              <a:rPr lang="en-US" smtClean="0"/>
              <a:t>A BYOD (bring your own device) policy is a statement concerning employees’ permissions and responsibilities when they use their own device for organizational business.</a:t>
            </a:r>
          </a:p>
        </p:txBody>
      </p:sp>
      <p:sp>
        <p:nvSpPr>
          <p:cNvPr id="4" name="Slide Number Placeholder 3"/>
          <p:cNvSpPr>
            <a:spLocks noGrp="1"/>
          </p:cNvSpPr>
          <p:nvPr>
            <p:ph type="sldNum" sz="quarter" idx="5"/>
          </p:nvPr>
        </p:nvSpPr>
        <p:spPr/>
        <p:txBody>
          <a:bodyPr/>
          <a:lstStyle/>
          <a:p>
            <a:pPr>
              <a:defRPr/>
            </a:pPr>
            <a:fld id="{2B082333-64BA-47CF-82FD-F3FB7D0EF59E}"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pPr marL="171450" indent="-171450">
              <a:buFontTx/>
              <a:buChar char="•"/>
            </a:pPr>
            <a:r>
              <a:rPr lang="en-US" smtClean="0"/>
              <a:t>BYOD policies are rapidly evolving and many organizations have not yet determined what is best for them. If your employer has a committee to develop such policies, join it if you can. Doing so will provide a great way to gain exposure to the leading technology thinkers at your organization.</a:t>
            </a:r>
          </a:p>
        </p:txBody>
      </p:sp>
      <p:sp>
        <p:nvSpPr>
          <p:cNvPr id="4" name="Slide Number Placeholder 3"/>
          <p:cNvSpPr>
            <a:spLocks noGrp="1"/>
          </p:cNvSpPr>
          <p:nvPr>
            <p:ph type="sldNum" sz="quarter" idx="5"/>
          </p:nvPr>
        </p:nvSpPr>
        <p:spPr/>
        <p:txBody>
          <a:bodyPr/>
          <a:lstStyle/>
          <a:p>
            <a:pPr>
              <a:defRPr/>
            </a:pPr>
            <a:fld id="{E8A7A2BA-D89F-42FC-8059-D424FC478D50}" type="slidenum">
              <a:rPr lang="en-US" smtClean="0"/>
              <a:pPr>
                <a:defRPr/>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5DB41091-B3CB-46D2-A818-032D9F732E9E}" type="slidenum">
              <a:rPr lang="en-US" smtClean="0"/>
              <a:pPr>
                <a:defRPr/>
              </a:pPr>
              <a:t>2</a:t>
            </a:fld>
            <a:endParaRPr lang="en-US" dirty="0" smtClean="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marL="171450" indent="-171450" eaLnBrk="1" hangingPunct="1">
              <a:buFontTx/>
              <a:buChar char="•"/>
            </a:pPr>
            <a:r>
              <a:rPr lang="en-US" smtClean="0"/>
              <a:t>This text takes the position that social media, especially as manifested in the hyper-social organization, is a new business phenomenon.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5B8F8931-183A-43AA-82FF-B2E6C3DE1D62}" type="slidenum">
              <a:rPr lang="en-US" smtClean="0"/>
              <a:pPr>
                <a:defRPr/>
              </a:pPr>
              <a:t>22</a:t>
            </a:fld>
            <a:endParaRPr lang="en-US" dirty="0"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pPr marL="171450" indent="-171450">
              <a:buFontTx/>
              <a:buChar char="•"/>
            </a:pPr>
            <a:r>
              <a:rPr lang="en-US" dirty="0" smtClean="0"/>
              <a:t>Users access mobile systems from any place–at home, at work, in the car, on the bus, or the beach–using any smart device, smartphone, tablet, or PC.</a:t>
            </a:r>
          </a:p>
        </p:txBody>
      </p:sp>
      <p:sp>
        <p:nvSpPr>
          <p:cNvPr id="4" name="Slide Number Placeholder 3"/>
          <p:cNvSpPr>
            <a:spLocks noGrp="1"/>
          </p:cNvSpPr>
          <p:nvPr>
            <p:ph type="sldNum" sz="quarter" idx="5"/>
          </p:nvPr>
        </p:nvSpPr>
        <p:spPr/>
        <p:txBody>
          <a:bodyPr/>
          <a:lstStyle/>
          <a:p>
            <a:pPr>
              <a:defRPr/>
            </a:pPr>
            <a:fld id="{4D7C6CF4-31AE-485E-A0C6-6F0A896B776A}"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pPr marL="171450" indent="-171450">
              <a:buFontTx/>
              <a:buChar char="•"/>
            </a:pPr>
            <a:r>
              <a:rPr lang="en-US" smtClean="0"/>
              <a:t>Major elements in a mobile system are users in motion, mobile devices, wireless connectivity, and cloud-based resources.</a:t>
            </a:r>
          </a:p>
        </p:txBody>
      </p:sp>
      <p:sp>
        <p:nvSpPr>
          <p:cNvPr id="4" name="Slide Number Placeholder 3"/>
          <p:cNvSpPr>
            <a:spLocks noGrp="1"/>
          </p:cNvSpPr>
          <p:nvPr>
            <p:ph type="sldNum" sz="quarter" idx="5"/>
          </p:nvPr>
        </p:nvSpPr>
        <p:spPr/>
        <p:txBody>
          <a:bodyPr/>
          <a:lstStyle/>
          <a:p>
            <a:pPr>
              <a:defRPr/>
            </a:pPr>
            <a:fld id="{65A5FC3F-1E29-4CD5-8759-67959B6DE8D6}"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pPr marL="171450" indent="-171450">
              <a:buFontTx/>
              <a:buChar char="•"/>
            </a:pPr>
            <a:r>
              <a:rPr lang="en-US" dirty="0" smtClean="0"/>
              <a:t>2012, there are 5.9 billion wireless subscriptions. One-third of those subscriptions involve </a:t>
            </a:r>
            <a:r>
              <a:rPr lang="en-US" dirty="0" err="1" smtClean="0"/>
              <a:t>smartphones</a:t>
            </a:r>
            <a:r>
              <a:rPr lang="en-US" dirty="0" smtClean="0"/>
              <a:t> or other mobile devices, meaning there are already 1.9 billion mobile system subscriptions, worldwide.</a:t>
            </a:r>
          </a:p>
          <a:p>
            <a:pPr marL="171450" indent="-171450">
              <a:buFontTx/>
              <a:buChar char="•"/>
            </a:pPr>
            <a:r>
              <a:rPr lang="en-US" dirty="0" err="1" smtClean="0"/>
              <a:t>Smartphones</a:t>
            </a:r>
            <a:r>
              <a:rPr lang="en-US" dirty="0" smtClean="0"/>
              <a:t> have achieved mainstream use by 40 percent of the U.S. market in four years. That’s faster than any other technology except television in the early 1950s, which tied the smartphone adoption rate.</a:t>
            </a:r>
          </a:p>
          <a:p>
            <a:pPr marL="171450" indent="-171450">
              <a:buFontTx/>
              <a:buChar char="•"/>
            </a:pPr>
            <a:r>
              <a:rPr lang="en-US" dirty="0" smtClean="0"/>
              <a:t>Mobile systems are having a major impact on business and society today–an impact that is forcing industry change while creating new career opportunities for mobile-IS-savvy professionals as well as large numbers of new, interesting mobile-IS-related jobs.</a:t>
            </a:r>
          </a:p>
        </p:txBody>
      </p:sp>
      <p:sp>
        <p:nvSpPr>
          <p:cNvPr id="4" name="Slide Number Placeholder 3"/>
          <p:cNvSpPr>
            <a:spLocks noGrp="1"/>
          </p:cNvSpPr>
          <p:nvPr>
            <p:ph type="sldNum" sz="quarter" idx="5"/>
          </p:nvPr>
        </p:nvSpPr>
        <p:spPr/>
        <p:txBody>
          <a:bodyPr/>
          <a:lstStyle/>
          <a:p>
            <a:pPr>
              <a:defRPr/>
            </a:pPr>
            <a:fld id="{E080DE45-8614-44D8-A647-1F8070375B6B}"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t>Characteristics of Native and Thin-Client Applications</a:t>
            </a:r>
          </a:p>
          <a:p>
            <a:pPr marL="171450" indent="-171450">
              <a:buFont typeface="Arial" pitchFamily="34" charset="0"/>
              <a:buChar char="•"/>
              <a:defRPr/>
            </a:pPr>
            <a:r>
              <a:rPr lang="en-US" dirty="0" smtClean="0"/>
              <a:t>Thin-client development languages are HTML5, CSS3, and Javascript. These are not object-oriented languages and hence are much easier to learn to use.</a:t>
            </a:r>
          </a:p>
          <a:p>
            <a:pPr marL="171450" indent="-171450">
              <a:buFont typeface="Arial" pitchFamily="34" charset="0"/>
              <a:buChar char="•"/>
              <a:defRPr/>
            </a:pPr>
            <a:r>
              <a:rPr lang="en-US" dirty="0" smtClean="0"/>
              <a:t>CSS3 is used with HTML5 to specify the </a:t>
            </a:r>
            <a:r>
              <a:rPr lang="en-US" smtClean="0"/>
              <a:t>appearance of content </a:t>
            </a:r>
            <a:r>
              <a:rPr lang="en-US" dirty="0" smtClean="0"/>
              <a:t>coded in HTML. Javascript is a scripting programming language that is much easier to learn than object-oriented languages. It is used to provide the underlying logic of the application.</a:t>
            </a:r>
            <a:endParaRPr lang="en-US" dirty="0"/>
          </a:p>
        </p:txBody>
      </p:sp>
      <p:sp>
        <p:nvSpPr>
          <p:cNvPr id="4" name="Slide Number Placeholder 3"/>
          <p:cNvSpPr>
            <a:spLocks noGrp="1"/>
          </p:cNvSpPr>
          <p:nvPr>
            <p:ph type="sldNum" sz="quarter" idx="5"/>
          </p:nvPr>
        </p:nvSpPr>
        <p:spPr/>
        <p:txBody>
          <a:bodyPr/>
          <a:lstStyle/>
          <a:p>
            <a:pPr>
              <a:defRPr/>
            </a:pPr>
            <a:fld id="{F5034FA5-7174-430A-85D8-B870080A5EE1}"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pPr marL="171450" indent="-171450">
              <a:buFontTx/>
              <a:buChar char="•"/>
            </a:pPr>
            <a:r>
              <a:rPr lang="en-US" smtClean="0"/>
              <a:t>User experience provided by a thin-client application varies considerably. Some are simply fancy web-based brochures (www.wildrhodyseafood.com), others are quite sophisticated, such as the Picozu editor.</a:t>
            </a:r>
          </a:p>
        </p:txBody>
      </p:sp>
      <p:sp>
        <p:nvSpPr>
          <p:cNvPr id="4" name="Slide Number Placeholder 3"/>
          <p:cNvSpPr>
            <a:spLocks noGrp="1"/>
          </p:cNvSpPr>
          <p:nvPr>
            <p:ph type="sldNum" sz="quarter" idx="5"/>
          </p:nvPr>
        </p:nvSpPr>
        <p:spPr/>
        <p:txBody>
          <a:bodyPr/>
          <a:lstStyle/>
          <a:p>
            <a:pPr>
              <a:defRPr/>
            </a:pPr>
            <a:fld id="{F2B4EF72-7173-4B7A-BA4A-3679722B6104}"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pPr marL="171450" indent="-171450">
              <a:buFontTx/>
              <a:buChar char="•"/>
            </a:pPr>
            <a:r>
              <a:rPr lang="en-US" smtClean="0"/>
              <a:t>The announcement in Figure exhibits the frustration of GetHuGames’ developers when trying to make their thin-client application SpiroCanvas run on Internet Explorer 9.</a:t>
            </a:r>
          </a:p>
          <a:p>
            <a:pPr marL="171450" indent="-171450">
              <a:buFontTx/>
              <a:buChar char="•"/>
            </a:pPr>
            <a:r>
              <a:rPr lang="en-US" smtClean="0"/>
              <a:t>Thin-client applications are limited by the capabilities of the browser. While browsers are becoming increasingly sophisticated, they cannot offer the full capabilities of the underlying operating system and hardware. Thus, thin-browser applications are unable to support very specialized and complex applications.</a:t>
            </a:r>
          </a:p>
        </p:txBody>
      </p:sp>
      <p:sp>
        <p:nvSpPr>
          <p:cNvPr id="4" name="Slide Number Placeholder 3"/>
          <p:cNvSpPr>
            <a:spLocks noGrp="1"/>
          </p:cNvSpPr>
          <p:nvPr>
            <p:ph type="sldNum" sz="quarter" idx="5"/>
          </p:nvPr>
        </p:nvSpPr>
        <p:spPr/>
        <p:txBody>
          <a:bodyPr/>
          <a:lstStyle/>
          <a:p>
            <a:pPr>
              <a:defRPr/>
            </a:pPr>
            <a:fld id="{B5822030-760E-4807-9158-B21E5F2F40ED}"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pPr marL="171450" indent="-171450">
              <a:buFontTx/>
              <a:buChar char="•"/>
            </a:pPr>
            <a:r>
              <a:rPr lang="en-US" smtClean="0"/>
              <a:t>Thin-client application varies considerably. Some are simply fancy Web-based brochures (www.wildrhodyseafood.com), others are quite sophisticated, such as SpiroCanvas.(http://GetHuGames.in/)</a:t>
            </a:r>
          </a:p>
        </p:txBody>
      </p:sp>
      <p:sp>
        <p:nvSpPr>
          <p:cNvPr id="4" name="Slide Number Placeholder 3"/>
          <p:cNvSpPr>
            <a:spLocks noGrp="1"/>
          </p:cNvSpPr>
          <p:nvPr>
            <p:ph type="sldNum" sz="quarter" idx="5"/>
          </p:nvPr>
        </p:nvSpPr>
        <p:spPr/>
        <p:txBody>
          <a:bodyPr/>
          <a:lstStyle/>
          <a:p>
            <a:pPr>
              <a:defRPr/>
            </a:pPr>
            <a:fld id="{EA3A6DE2-29FD-4CE6-A622-7D989673F19E}"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a:defRPr/>
            </a:pPr>
            <a:r>
              <a:rPr lang="en-US" sz="1400" dirty="0"/>
              <a:t>ce7-</a:t>
            </a:r>
            <a:fld id="{C2419FF1-F4E8-481E-945E-31C7B34263A8}" type="slidenum">
              <a:rPr lang="en-US" sz="1400"/>
              <a:pPr>
                <a:defRPr/>
              </a:pPr>
              <a:t>‹#›</a:t>
            </a:fld>
            <a:endParaRPr lang="en-US" sz="1400" dirty="0"/>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425575"/>
            <a:ext cx="7521575" cy="3679825"/>
          </a:xfrm>
          <a:prstGeom prst="rect">
            <a:avLst/>
          </a:prstGeom>
          <a:solidFill>
            <a:srgbClr val="FFFFFF"/>
          </a:solidFill>
          <a:ln>
            <a:noFill/>
          </a:ln>
          <a:extLst/>
        </p:spPr>
        <p:txBody>
          <a:bodyPr/>
          <a:lstStyle>
            <a:lvl1pPr marL="234950" indent="-234950">
              <a:buFont typeface="Arial" pitchFamily="34" charset="0"/>
              <a:buChar char="•"/>
              <a:defRPr/>
            </a:lvl1pPr>
            <a:lvl2pPr marL="234950" indent="-234950">
              <a:buClr>
                <a:srgbClr val="000A1E"/>
              </a:buClr>
              <a:buFont typeface="Arial" pitchFamily="34" charset="0"/>
              <a:buChar char="•"/>
              <a:defRPr/>
            </a:lvl2pPr>
            <a:lvl3pPr marL="692150" indent="-330200">
              <a:buClr>
                <a:srgbClr val="000A1E"/>
              </a:buClr>
              <a:buFont typeface="Helvetica" pitchFamily="34" charset="0"/>
              <a:buChar char="–"/>
              <a:defRPr/>
            </a:lvl3pPr>
            <a:lvl4pPr marL="1020763" indent="-355600">
              <a:buClr>
                <a:srgbClr val="000A1E"/>
              </a:buClr>
              <a:buFont typeface="Wingdings" pitchFamily="2" charset="2"/>
              <a:buChar char="Ø"/>
              <a:defRPr/>
            </a:lvl4pPr>
            <a:lvl5pPr marL="1371600" indent="-346075">
              <a:buClr>
                <a:srgbClr val="000A1E"/>
              </a:buClr>
              <a:buFont typeface="Courier New" pitchFamily="49" charset="0"/>
              <a:buChar char="o"/>
              <a:defRPr/>
            </a:lvl5p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6" name="Footer Placeholder 4"/>
          <p:cNvSpPr>
            <a:spLocks noGrp="1"/>
          </p:cNvSpPr>
          <p:nvPr>
            <p:ph type="ftr" sz="quarter" idx="10"/>
          </p:nvPr>
        </p:nvSpPr>
        <p:spPr>
          <a:xfrm>
            <a:off x="762000" y="6172200"/>
            <a:ext cx="6629400" cy="384175"/>
          </a:xfrm>
        </p:spPr>
        <p:txBody>
          <a:bodyPr/>
          <a:lstStyle>
            <a:lvl1pPr algn="l">
              <a:defRPr sz="1000" dirty="0" smtClean="0">
                <a:latin typeface="Arial" pitchFamily="34" charset="0"/>
                <a:cs typeface="Arial" pitchFamily="34" charset="0"/>
              </a:defRPr>
            </a:lvl1pPr>
          </a:lstStyle>
          <a:p>
            <a:pPr>
              <a:defRPr/>
            </a:pPr>
            <a:r>
              <a:rPr lang="en-US"/>
              <a:t>Copyright © 2014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a:defRPr/>
            </a:pPr>
            <a:r>
              <a:rPr lang="en-US" sz="1400" dirty="0"/>
              <a:t>ce7-</a:t>
            </a:r>
            <a:fld id="{877DC061-D0C7-409E-A4B1-D36E75A91434}" type="slidenum">
              <a:rPr lang="en-US" sz="1400"/>
              <a:pPr>
                <a:defRPr/>
              </a:pPr>
              <a:t>‹#›</a:t>
            </a:fld>
            <a:endParaRPr lang="en-US" sz="1400" dirty="0"/>
          </a:p>
        </p:txBody>
      </p:sp>
      <p:sp>
        <p:nvSpPr>
          <p:cNvPr id="2" name="Title 1"/>
          <p:cNvSpPr>
            <a:spLocks noGrp="1"/>
          </p:cNvSpPr>
          <p:nvPr>
            <p:ph type="title"/>
          </p:nvPr>
        </p:nvSpPr>
        <p:spPr>
          <a:xfrm>
            <a:off x="762000" y="304800"/>
            <a:ext cx="7521575" cy="990600"/>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762000" y="6172200"/>
            <a:ext cx="6324600" cy="381000"/>
          </a:xfrm>
        </p:spPr>
        <p:txBody>
          <a:bodyPr/>
          <a:lstStyle>
            <a:lvl1pPr algn="l">
              <a:defRPr dirty="0" smtClean="0">
                <a:latin typeface="Arial" pitchFamily="34" charset="0"/>
                <a:cs typeface="Arial" pitchFamily="34" charset="0"/>
              </a:defRPr>
            </a:lvl1pPr>
          </a:lstStyle>
          <a:p>
            <a:pPr>
              <a:defRPr/>
            </a:pPr>
            <a:r>
              <a:rPr lang="en-US"/>
              <a:t>Copyright © 2014 Pearson Education, Inc. Publishing as Prentice Hall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ch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371600"/>
            <a:ext cx="7521575" cy="3679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l">
              <a:defRPr sz="1000" cap="none" spc="200" baseline="0" dirty="0" smtClean="0">
                <a:solidFill>
                  <a:schemeClr val="tx1"/>
                </a:solidFill>
                <a:latin typeface="Arial" pitchFamily="34" charset="0"/>
                <a:cs typeface="Arial" pitchFamily="34" charset="0"/>
              </a:defRPr>
            </a:lvl1pPr>
          </a:lstStyle>
          <a:p>
            <a:pPr>
              <a:defRPr/>
            </a:pPr>
            <a:r>
              <a:rPr lang="en-US"/>
              <a:t>Copyright © 2014 Pearson Education, Inc. Publishing as Prentice Hall</a:t>
            </a:r>
          </a:p>
        </p:txBody>
      </p:sp>
    </p:spTree>
  </p:cSld>
  <p:clrMap bg1="lt1" tx1="dk1" bg2="lt2" tx2="dk2" accent1="accent1" accent2="accent2" accent3="accent3" accent4="accent4" accent5="accent5" accent6="accent6" hlink="hlink" folHlink="folHlink"/>
  <p:sldLayoutIdLst>
    <p:sldLayoutId id="2147488572" r:id="rId1"/>
    <p:sldLayoutId id="2147488573" r:id="rId2"/>
    <p:sldLayoutId id="2147488574" r:id="rId3"/>
    <p:sldLayoutId id="2147488575" r:id="rId4"/>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234950" indent="-234950" algn="l" rtl="0" fontAlgn="base">
        <a:spcBef>
          <a:spcPts val="8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234950"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568325" indent="-33020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3pPr>
      <a:lvl4pPr marL="914400" indent="-346075"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204913" indent="-290513"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ubtitle 7"/>
          <p:cNvSpPr>
            <a:spLocks noGrp="1"/>
          </p:cNvSpPr>
          <p:nvPr>
            <p:ph type="subTitle" idx="1"/>
          </p:nvPr>
        </p:nvSpPr>
        <p:spPr>
          <a:xfrm>
            <a:off x="1371600" y="3733800"/>
            <a:ext cx="6553200" cy="1219200"/>
          </a:xfrm>
          <a:ln w="28575"/>
        </p:spPr>
        <p:txBody>
          <a:bodyPr/>
          <a:lstStyle/>
          <a:p>
            <a:pPr>
              <a:buFont typeface="Arial" charset="0"/>
              <a:buNone/>
              <a:defRPr/>
            </a:pPr>
            <a:r>
              <a:rPr lang="en-US" sz="4000" dirty="0" smtClean="0">
                <a:latin typeface="+mj-lt"/>
              </a:rPr>
              <a:t>Mobile Systems</a:t>
            </a:r>
          </a:p>
        </p:txBody>
      </p:sp>
      <p:sp>
        <p:nvSpPr>
          <p:cNvPr id="2" name="Title 1"/>
          <p:cNvSpPr>
            <a:spLocks noGrp="1"/>
          </p:cNvSpPr>
          <p:nvPr>
            <p:ph type="title"/>
          </p:nvPr>
        </p:nvSpPr>
        <p:spPr/>
        <p:txBody>
          <a:bodyPr/>
          <a:lstStyle/>
          <a:p>
            <a:pPr>
              <a:defRPr/>
            </a:pPr>
            <a:r>
              <a:rPr>
                <a:solidFill>
                  <a:srgbClr val="12313A"/>
                </a:solidFill>
              </a:rPr>
              <a:t>Chapter Extension 7</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latin typeface="Arial" charset="0"/>
                <a:cs typeface="Arial" charset="0"/>
              </a:rPr>
              <a:t>GetHuGames SpiroCanvas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25603" name="Picture 2"/>
          <p:cNvPicPr>
            <a:picLocks noChangeAspect="1" noChangeArrowheads="1"/>
          </p:cNvPicPr>
          <p:nvPr/>
        </p:nvPicPr>
        <p:blipFill>
          <a:blip r:embed="rId3" cstate="print"/>
          <a:srcRect/>
          <a:stretch>
            <a:fillRect/>
          </a:stretch>
        </p:blipFill>
        <p:spPr bwMode="auto">
          <a:xfrm>
            <a:off x="1219200" y="1606550"/>
            <a:ext cx="6781800" cy="385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latin typeface="Arial" charset="0"/>
                <a:cs typeface="Arial" charset="0"/>
              </a:rPr>
              <a:t>Sophisticated HTML5 Application</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27651" name="Picture 2"/>
          <p:cNvPicPr>
            <a:picLocks noChangeAspect="1" noChangeArrowheads="1"/>
          </p:cNvPicPr>
          <p:nvPr/>
        </p:nvPicPr>
        <p:blipFill>
          <a:blip r:embed="rId3" cstate="print"/>
          <a:srcRect/>
          <a:stretch>
            <a:fillRect/>
          </a:stretch>
        </p:blipFill>
        <p:spPr bwMode="auto">
          <a:xfrm>
            <a:off x="1905000" y="1509713"/>
            <a:ext cx="5673725" cy="4357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822325" y="365125"/>
            <a:ext cx="7521575" cy="1006475"/>
          </a:xfrm>
        </p:spPr>
        <p:txBody>
          <a:bodyPr/>
          <a:lstStyle/>
          <a:p>
            <a:r>
              <a:rPr lang="en-US" smtClean="0">
                <a:latin typeface="Arial" charset="0"/>
                <a:cs typeface="Arial" charset="0"/>
              </a:rPr>
              <a:t>Which Is Better?</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29699" name="Content Placeholder 3"/>
          <p:cNvSpPr>
            <a:spLocks noGrp="1"/>
          </p:cNvSpPr>
          <p:nvPr>
            <p:ph idx="1"/>
          </p:nvPr>
        </p:nvSpPr>
        <p:spPr>
          <a:xfrm>
            <a:off x="822325" y="1425575"/>
            <a:ext cx="7521575" cy="4137025"/>
          </a:xfrm>
        </p:spPr>
        <p:txBody>
          <a:bodyPr/>
          <a:lstStyle/>
          <a:p>
            <a:pPr marL="239713" indent="-239713">
              <a:spcBef>
                <a:spcPts val="600"/>
              </a:spcBef>
              <a:buFont typeface="Arial" charset="0"/>
              <a:buChar char="•"/>
            </a:pPr>
            <a:r>
              <a:rPr lang="en-US" sz="2400" smtClean="0">
                <a:latin typeface="Arial" charset="0"/>
                <a:cs typeface="Arial" charset="0"/>
              </a:rPr>
              <a:t>Depends on strategy and goals</a:t>
            </a:r>
          </a:p>
          <a:p>
            <a:pPr marL="239713" indent="-239713">
              <a:spcBef>
                <a:spcPts val="600"/>
              </a:spcBef>
              <a:buFont typeface="Arial" charset="0"/>
              <a:buChar char="•"/>
            </a:pPr>
            <a:r>
              <a:rPr lang="en-US" sz="2400" smtClean="0">
                <a:latin typeface="Arial" charset="0"/>
                <a:cs typeface="Arial" charset="0"/>
              </a:rPr>
              <a:t>Application requirements</a:t>
            </a:r>
          </a:p>
          <a:p>
            <a:pPr marL="239713" indent="-239713">
              <a:spcBef>
                <a:spcPts val="600"/>
              </a:spcBef>
              <a:buFont typeface="Arial" charset="0"/>
              <a:buChar char="•"/>
            </a:pPr>
            <a:r>
              <a:rPr lang="en-US" sz="2400" smtClean="0">
                <a:latin typeface="Arial" charset="0"/>
                <a:cs typeface="Arial" charset="0"/>
              </a:rPr>
              <a:t>Budget</a:t>
            </a:r>
          </a:p>
          <a:p>
            <a:pPr marL="239713" indent="-239713">
              <a:spcBef>
                <a:spcPts val="600"/>
              </a:spcBef>
              <a:buFont typeface="Arial" charset="0"/>
              <a:buChar char="•"/>
            </a:pPr>
            <a:r>
              <a:rPr lang="en-US" sz="2400" smtClean="0">
                <a:latin typeface="Arial" charset="0"/>
                <a:cs typeface="Arial" charset="0"/>
              </a:rPr>
              <a:t>Schedule</a:t>
            </a:r>
          </a:p>
          <a:p>
            <a:pPr marL="239713" indent="-239713">
              <a:spcBef>
                <a:spcPts val="600"/>
              </a:spcBef>
              <a:buFont typeface="Arial" charset="0"/>
              <a:buChar char="•"/>
            </a:pPr>
            <a:r>
              <a:rPr lang="en-US" sz="2400" smtClean="0">
                <a:latin typeface="Arial" charset="0"/>
                <a:cs typeface="Arial" charset="0"/>
              </a:rPr>
              <a:t>Tolerance for managing technical projects</a:t>
            </a:r>
          </a:p>
          <a:p>
            <a:pPr marL="239713" indent="-239713">
              <a:spcBef>
                <a:spcPts val="600"/>
              </a:spcBef>
              <a:buFont typeface="Arial" charset="0"/>
              <a:buChar char="•"/>
            </a:pPr>
            <a:r>
              <a:rPr lang="en-US" sz="2400" smtClean="0">
                <a:latin typeface="Arial" charset="0"/>
                <a:cs typeface="Arial" charset="0"/>
              </a:rPr>
              <a:t> Need for application revenue</a:t>
            </a:r>
          </a:p>
          <a:p>
            <a:pPr marL="239713" indent="-239713">
              <a:spcBef>
                <a:spcPts val="600"/>
              </a:spcBef>
              <a:buFont typeface="Arial" charset="0"/>
              <a:buChar char="•"/>
            </a:pPr>
            <a:r>
              <a:rPr lang="en-US" sz="2400" smtClean="0">
                <a:latin typeface="Arial" charset="0"/>
                <a:cs typeface="Arial" charset="0"/>
              </a:rPr>
              <a:t>Thin-client applications cheaper to develop and maintain</a:t>
            </a:r>
          </a:p>
          <a:p>
            <a:pPr marL="239713" indent="-239713">
              <a:spcBef>
                <a:spcPts val="600"/>
              </a:spcBef>
              <a:buFont typeface="Arial" charset="0"/>
              <a:buChar char="•"/>
            </a:pPr>
            <a:r>
              <a:rPr lang="en-US" sz="2400" smtClean="0">
                <a:latin typeface="Arial" charset="0"/>
                <a:cs typeface="Arial" charset="0"/>
              </a:rPr>
              <a:t> May lack the wow factor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p:nvPr>
        </p:nvSpPr>
        <p:spPr>
          <a:xfrm>
            <a:off x="822325" y="365125"/>
            <a:ext cx="7521575" cy="1006475"/>
          </a:xfrm>
        </p:spPr>
        <p:txBody>
          <a:bodyPr/>
          <a:lstStyle/>
          <a:p>
            <a:pPr marL="746125" indent="-746125"/>
            <a:r>
              <a:rPr lang="en-US" smtClean="0">
                <a:latin typeface="Arial" charset="0"/>
                <a:cs typeface="Arial" charset="0"/>
              </a:rPr>
              <a:t>Q4: What Characterizes Quality</a:t>
            </a:r>
            <a:br>
              <a:rPr lang="en-US" smtClean="0">
                <a:latin typeface="Arial" charset="0"/>
                <a:cs typeface="Arial" charset="0"/>
              </a:rPr>
            </a:br>
            <a:r>
              <a:rPr lang="en-US" smtClean="0">
                <a:latin typeface="Arial" charset="0"/>
                <a:cs typeface="Arial" charset="0"/>
              </a:rPr>
              <a:t>Mobile User Experiences?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31747" name="TextBox 4"/>
          <p:cNvSpPr txBox="1">
            <a:spLocks noChangeArrowheads="1"/>
          </p:cNvSpPr>
          <p:nvPr/>
        </p:nvSpPr>
        <p:spPr bwMode="auto">
          <a:xfrm>
            <a:off x="609600" y="4191000"/>
            <a:ext cx="8001000" cy="461963"/>
          </a:xfrm>
          <a:prstGeom prst="rect">
            <a:avLst/>
          </a:prstGeom>
          <a:noFill/>
          <a:ln w="9525">
            <a:solidFill>
              <a:schemeClr val="accent1"/>
            </a:solidFill>
            <a:miter lim="800000"/>
            <a:headEnd/>
            <a:tailEnd/>
          </a:ln>
        </p:spPr>
        <p:txBody>
          <a:bodyPr>
            <a:spAutoFit/>
          </a:bodyPr>
          <a:lstStyle/>
          <a:p>
            <a:r>
              <a:rPr lang="en-US" sz="2400" b="1"/>
              <a:t>Primary characteristics of quality mobile applications </a:t>
            </a:r>
          </a:p>
        </p:txBody>
      </p:sp>
      <p:pic>
        <p:nvPicPr>
          <p:cNvPr id="31748" name="Picture 2"/>
          <p:cNvPicPr>
            <a:picLocks noChangeAspect="1" noChangeArrowheads="1"/>
          </p:cNvPicPr>
          <p:nvPr/>
        </p:nvPicPr>
        <p:blipFill>
          <a:blip r:embed="rId3" cstate="print"/>
          <a:srcRect/>
          <a:stretch>
            <a:fillRect/>
          </a:stretch>
        </p:blipFill>
        <p:spPr bwMode="auto">
          <a:xfrm>
            <a:off x="762000" y="1495425"/>
            <a:ext cx="7620000" cy="270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4"/>
          <p:cNvSpPr>
            <a:spLocks noGrp="1"/>
          </p:cNvSpPr>
          <p:nvPr>
            <p:ph type="title"/>
          </p:nvPr>
        </p:nvSpPr>
        <p:spPr/>
        <p:txBody>
          <a:bodyPr/>
          <a:lstStyle/>
          <a:p>
            <a:r>
              <a:rPr lang="en-US" smtClean="0">
                <a:latin typeface="Arial" charset="0"/>
                <a:cs typeface="Arial" charset="0"/>
              </a:rPr>
              <a:t>Chrome-less Mobile Windows Store Application</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3795" name="Picture 2"/>
          <p:cNvPicPr>
            <a:picLocks noChangeAspect="1" noChangeArrowheads="1"/>
          </p:cNvPicPr>
          <p:nvPr/>
        </p:nvPicPr>
        <p:blipFill>
          <a:blip r:embed="rId3" cstate="print"/>
          <a:srcRect/>
          <a:stretch>
            <a:fillRect/>
          </a:stretch>
        </p:blipFill>
        <p:spPr bwMode="auto">
          <a:xfrm>
            <a:off x="1055688" y="1524000"/>
            <a:ext cx="6732587"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822325" y="365125"/>
            <a:ext cx="7521575" cy="1006475"/>
          </a:xfrm>
        </p:spPr>
        <p:txBody>
          <a:bodyPr/>
          <a:lstStyle/>
          <a:p>
            <a:r>
              <a:rPr lang="en-US" smtClean="0">
                <a:latin typeface="Arial" charset="0"/>
                <a:cs typeface="Arial" charset="0"/>
              </a:rPr>
              <a:t>Example of Application Scaling</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5843" name="Picture 2"/>
          <p:cNvPicPr>
            <a:picLocks noChangeAspect="1" noChangeArrowheads="1"/>
          </p:cNvPicPr>
          <p:nvPr/>
        </p:nvPicPr>
        <p:blipFill>
          <a:blip r:embed="rId3" cstate="print"/>
          <a:srcRect/>
          <a:stretch>
            <a:fillRect/>
          </a:stretch>
        </p:blipFill>
        <p:spPr bwMode="auto">
          <a:xfrm>
            <a:off x="762000" y="2000250"/>
            <a:ext cx="7620000"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p:cNvSpPr>
            <a:spLocks noGrp="1"/>
          </p:cNvSpPr>
          <p:nvPr>
            <p:ph type="title"/>
          </p:nvPr>
        </p:nvSpPr>
        <p:spPr/>
        <p:txBody>
          <a:bodyPr/>
          <a:lstStyle/>
          <a:p>
            <a:r>
              <a:rPr lang="en-US" smtClean="0">
                <a:latin typeface="Arial" charset="0"/>
                <a:cs typeface="Arial" charset="0"/>
              </a:rPr>
              <a:t>Example of IE10 Charm Sharing</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7891" name="Picture 2"/>
          <p:cNvPicPr>
            <a:picLocks noChangeAspect="1" noChangeArrowheads="1"/>
          </p:cNvPicPr>
          <p:nvPr/>
        </p:nvPicPr>
        <p:blipFill>
          <a:blip r:embed="rId2" cstate="print"/>
          <a:srcRect/>
          <a:stretch>
            <a:fillRect/>
          </a:stretch>
        </p:blipFill>
        <p:spPr bwMode="auto">
          <a:xfrm>
            <a:off x="990600" y="1524000"/>
            <a:ext cx="7040563" cy="397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ChangeAspect="1" noChangeArrowheads="1"/>
          </p:cNvPicPr>
          <p:nvPr/>
        </p:nvPicPr>
        <p:blipFill>
          <a:blip r:embed="rId3" cstate="print"/>
          <a:srcRect/>
          <a:stretch>
            <a:fillRect/>
          </a:stretch>
        </p:blipFill>
        <p:spPr bwMode="auto">
          <a:xfrm>
            <a:off x="1143000" y="1349375"/>
            <a:ext cx="6705600" cy="4459288"/>
          </a:xfrm>
          <a:prstGeom prst="rect">
            <a:avLst/>
          </a:prstGeom>
          <a:noFill/>
          <a:ln w="9525">
            <a:noFill/>
            <a:miter lim="800000"/>
            <a:headEnd/>
            <a:tailEnd/>
          </a:ln>
        </p:spPr>
      </p:pic>
      <p:sp>
        <p:nvSpPr>
          <p:cNvPr id="38914" name="Title 1"/>
          <p:cNvSpPr>
            <a:spLocks noGrp="1"/>
          </p:cNvSpPr>
          <p:nvPr>
            <p:ph type="title"/>
          </p:nvPr>
        </p:nvSpPr>
        <p:spPr/>
        <p:txBody>
          <a:bodyPr/>
          <a:lstStyle/>
          <a:p>
            <a:r>
              <a:rPr lang="en-US" smtClean="0">
                <a:latin typeface="Arial" charset="0"/>
                <a:cs typeface="Arial" charset="0"/>
              </a:rPr>
              <a:t>Use the Cloud</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4"/>
          <p:cNvSpPr>
            <a:spLocks noGrp="1"/>
          </p:cNvSpPr>
          <p:nvPr>
            <p:ph type="title"/>
          </p:nvPr>
        </p:nvSpPr>
        <p:spPr/>
        <p:txBody>
          <a:bodyPr/>
          <a:lstStyle/>
          <a:p>
            <a:r>
              <a:rPr lang="en-US" smtClean="0">
                <a:latin typeface="Arial" charset="0"/>
                <a:cs typeface="Arial" charset="0"/>
              </a:rPr>
              <a:t>Fire Roaming Message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0963" name="Picture 2"/>
          <p:cNvPicPr>
            <a:picLocks noChangeAspect="1" noChangeArrowheads="1"/>
          </p:cNvPicPr>
          <p:nvPr/>
        </p:nvPicPr>
        <p:blipFill>
          <a:blip r:embed="rId3" cstate="print"/>
          <a:srcRect/>
          <a:stretch>
            <a:fillRect/>
          </a:stretch>
        </p:blipFill>
        <p:spPr bwMode="auto">
          <a:xfrm>
            <a:off x="2286000" y="1828800"/>
            <a:ext cx="42926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2"/>
          <p:cNvSpPr>
            <a:spLocks noGrp="1"/>
          </p:cNvSpPr>
          <p:nvPr>
            <p:ph type="title"/>
          </p:nvPr>
        </p:nvSpPr>
        <p:spPr/>
        <p:txBody>
          <a:bodyPr/>
          <a:lstStyle/>
          <a:p>
            <a:pPr marL="746125" indent="-746125"/>
            <a:r>
              <a:rPr lang="en-US" smtClean="0">
                <a:latin typeface="Arial" charset="0"/>
                <a:cs typeface="Arial" charset="0"/>
              </a:rPr>
              <a:t>Q5: What Are the Challenges of</a:t>
            </a:r>
            <a:br>
              <a:rPr lang="en-US" smtClean="0">
                <a:latin typeface="Arial" charset="0"/>
                <a:cs typeface="Arial" charset="0"/>
              </a:rPr>
            </a:br>
            <a:r>
              <a:rPr lang="en-US" smtClean="0">
                <a:latin typeface="Arial" charset="0"/>
                <a:cs typeface="Arial" charset="0"/>
              </a:rPr>
              <a:t>Personal Mobile Devices at Work?</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pic>
        <p:nvPicPr>
          <p:cNvPr id="43011" name="Picture 2"/>
          <p:cNvPicPr>
            <a:picLocks noChangeAspect="1" noChangeArrowheads="1"/>
          </p:cNvPicPr>
          <p:nvPr/>
        </p:nvPicPr>
        <p:blipFill>
          <a:blip r:embed="rId3" cstate="print"/>
          <a:srcRect/>
          <a:stretch>
            <a:fillRect/>
          </a:stretch>
        </p:blipFill>
        <p:spPr bwMode="auto">
          <a:xfrm>
            <a:off x="1219200" y="1524000"/>
            <a:ext cx="6770688" cy="384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Study Questions</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sp>
        <p:nvSpPr>
          <p:cNvPr id="10243" name="Content Placeholder 2"/>
          <p:cNvSpPr>
            <a:spLocks noGrp="1"/>
          </p:cNvSpPr>
          <p:nvPr>
            <p:ph idx="1"/>
          </p:nvPr>
        </p:nvSpPr>
        <p:spPr/>
        <p:txBody>
          <a:bodyPr/>
          <a:lstStyle/>
          <a:p>
            <a:pPr>
              <a:buFont typeface="Arial" charset="0"/>
              <a:buChar char="•"/>
            </a:pPr>
            <a:endParaRPr lang="en-US" smtClean="0">
              <a:latin typeface="Arial" charset="0"/>
              <a:cs typeface="Arial" charset="0"/>
            </a:endParaRPr>
          </a:p>
        </p:txBody>
      </p:sp>
      <p:sp>
        <p:nvSpPr>
          <p:cNvPr id="10244" name="Content Placeholder 3"/>
          <p:cNvSpPr txBox="1">
            <a:spLocks/>
          </p:cNvSpPr>
          <p:nvPr/>
        </p:nvSpPr>
        <p:spPr bwMode="auto">
          <a:xfrm>
            <a:off x="822325" y="1425575"/>
            <a:ext cx="7521575" cy="3679825"/>
          </a:xfrm>
          <a:prstGeom prst="rect">
            <a:avLst/>
          </a:prstGeom>
          <a:solidFill>
            <a:schemeClr val="bg1"/>
          </a:solidFill>
          <a:ln w="9525">
            <a:noFill/>
            <a:miter lim="800000"/>
            <a:headEnd/>
            <a:tailEnd/>
          </a:ln>
        </p:spPr>
        <p:txBody>
          <a:bodyPr/>
          <a:lstStyle/>
          <a:p>
            <a:pPr marL="685800" indent="-685800">
              <a:spcBef>
                <a:spcPts val="800"/>
              </a:spcBef>
              <a:buFont typeface="Arial" charset="0"/>
              <a:buNone/>
            </a:pPr>
            <a:r>
              <a:rPr lang="en-US" sz="2600"/>
              <a:t>Q1: What are mobile systems?</a:t>
            </a:r>
          </a:p>
          <a:p>
            <a:pPr marL="685800" indent="-685800">
              <a:spcBef>
                <a:spcPts val="800"/>
              </a:spcBef>
              <a:buFont typeface="Arial" charset="0"/>
              <a:buNone/>
            </a:pPr>
            <a:r>
              <a:rPr lang="en-US" sz="2600"/>
              <a:t>Q2: Why are mobile systems important?</a:t>
            </a:r>
          </a:p>
          <a:p>
            <a:pPr marL="685800" indent="-685800">
              <a:spcBef>
                <a:spcPts val="800"/>
              </a:spcBef>
              <a:buFont typeface="Arial" charset="0"/>
              <a:buNone/>
            </a:pPr>
            <a:r>
              <a:rPr lang="en-US" sz="2600"/>
              <a:t>Q3: How do native and browser-based mobile applications compare?</a:t>
            </a:r>
          </a:p>
          <a:p>
            <a:pPr marL="685800" indent="-685800">
              <a:spcBef>
                <a:spcPts val="800"/>
              </a:spcBef>
              <a:buFont typeface="Arial" charset="0"/>
              <a:buNone/>
            </a:pPr>
            <a:r>
              <a:rPr lang="en-US" sz="2600"/>
              <a:t>Q4: What characterizes quality mobile user experiences?</a:t>
            </a:r>
          </a:p>
          <a:p>
            <a:pPr marL="685800" indent="-685800">
              <a:spcBef>
                <a:spcPts val="800"/>
              </a:spcBef>
              <a:buFont typeface="Arial" charset="0"/>
              <a:buNone/>
            </a:pPr>
            <a:r>
              <a:rPr lang="en-US" sz="2600"/>
              <a:t>Q5: What are the challenges of personal mobile devices at work?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latin typeface="Arial" charset="0"/>
                <a:cs typeface="Arial" charset="0"/>
              </a:rPr>
              <a:t>Six Common BYOD Policies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5059" name="Picture 2"/>
          <p:cNvPicPr>
            <a:picLocks noChangeAspect="1" noChangeArrowheads="1"/>
          </p:cNvPicPr>
          <p:nvPr/>
        </p:nvPicPr>
        <p:blipFill>
          <a:blip r:embed="rId3" cstate="print"/>
          <a:srcRect/>
          <a:stretch>
            <a:fillRect/>
          </a:stretch>
        </p:blipFill>
        <p:spPr bwMode="auto">
          <a:xfrm>
            <a:off x="838200" y="1524000"/>
            <a:ext cx="7315200" cy="397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latin typeface="Arial" charset="0"/>
                <a:cs typeface="Arial" charset="0"/>
              </a:rPr>
              <a:t>Advantages of Example BYOD Policies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7107" name="Picture 2"/>
          <p:cNvPicPr>
            <a:picLocks noChangeAspect="1" noChangeArrowheads="1"/>
          </p:cNvPicPr>
          <p:nvPr/>
        </p:nvPicPr>
        <p:blipFill>
          <a:blip r:embed="rId3" cstate="print"/>
          <a:srcRect/>
          <a:stretch>
            <a:fillRect/>
          </a:stretch>
        </p:blipFill>
        <p:spPr bwMode="auto">
          <a:xfrm>
            <a:off x="723900" y="1428750"/>
            <a:ext cx="7505700" cy="421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Active Review</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sp>
        <p:nvSpPr>
          <p:cNvPr id="49155" name="Content Placeholder 3"/>
          <p:cNvSpPr>
            <a:spLocks noGrp="1"/>
          </p:cNvSpPr>
          <p:nvPr>
            <p:ph idx="1"/>
          </p:nvPr>
        </p:nvSpPr>
        <p:spPr/>
        <p:txBody>
          <a:bodyPr/>
          <a:lstStyle/>
          <a:p>
            <a:pPr marL="635000" indent="-635000">
              <a:buFont typeface="Arial" charset="0"/>
              <a:buNone/>
            </a:pPr>
            <a:r>
              <a:rPr lang="en-US" sz="2600" smtClean="0">
                <a:latin typeface="Arial" charset="0"/>
                <a:cs typeface="Arial" charset="0"/>
              </a:rPr>
              <a:t>Q1: What are mobile systems?</a:t>
            </a:r>
          </a:p>
          <a:p>
            <a:pPr marL="635000" indent="-635000">
              <a:buFont typeface="Arial" charset="0"/>
              <a:buNone/>
            </a:pPr>
            <a:r>
              <a:rPr lang="en-US" sz="2600" smtClean="0">
                <a:latin typeface="Arial" charset="0"/>
                <a:cs typeface="Arial" charset="0"/>
              </a:rPr>
              <a:t>Q2: Why are mobile systems important?</a:t>
            </a:r>
          </a:p>
          <a:p>
            <a:pPr marL="635000" indent="-635000">
              <a:buFont typeface="Arial" charset="0"/>
              <a:buNone/>
            </a:pPr>
            <a:r>
              <a:rPr lang="en-US" sz="2600" smtClean="0">
                <a:latin typeface="Arial" charset="0"/>
                <a:cs typeface="Arial" charset="0"/>
              </a:rPr>
              <a:t>Q3: How do native and browser-based mobile applications compare?</a:t>
            </a:r>
          </a:p>
          <a:p>
            <a:pPr marL="635000" indent="-635000">
              <a:buFont typeface="Arial" charset="0"/>
              <a:buNone/>
            </a:pPr>
            <a:r>
              <a:rPr lang="en-US" sz="2600" smtClean="0">
                <a:latin typeface="Arial" charset="0"/>
                <a:cs typeface="Arial" charset="0"/>
              </a:rPr>
              <a:t>Q4: What characterizes quality mobile user experiences?</a:t>
            </a:r>
          </a:p>
          <a:p>
            <a:pPr marL="635000" indent="-635000">
              <a:buFont typeface="Arial" charset="0"/>
              <a:buNone/>
            </a:pPr>
            <a:r>
              <a:rPr lang="en-US" sz="2600" smtClean="0">
                <a:latin typeface="Arial" charset="0"/>
                <a:cs typeface="Arial" charset="0"/>
              </a:rPr>
              <a:t>Q5: What are the challenges of personal mobile devices at work?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2"/>
          <p:cNvSpPr>
            <a:spLocks noGrp="1"/>
          </p:cNvSpPr>
          <p:nvPr>
            <p:ph type="title"/>
          </p:nvPr>
        </p:nvSpPr>
        <p:spPr>
          <a:xfrm>
            <a:off x="822325" y="365125"/>
            <a:ext cx="7521575" cy="1006475"/>
          </a:xfrm>
        </p:spPr>
        <p:txBody>
          <a:bodyPr/>
          <a:lstStyle/>
          <a:p>
            <a:r>
              <a:rPr lang="en-US" smtClean="0">
                <a:latin typeface="Arial" charset="0"/>
                <a:cs typeface="Arial" charset="0"/>
              </a:rPr>
              <a:t>Q1: What Are Mobile Systems?</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sp>
        <p:nvSpPr>
          <p:cNvPr id="12291" name="Content Placeholder 2"/>
          <p:cNvSpPr>
            <a:spLocks noGrp="1"/>
          </p:cNvSpPr>
          <p:nvPr>
            <p:ph idx="1"/>
          </p:nvPr>
        </p:nvSpPr>
        <p:spPr>
          <a:xfrm>
            <a:off x="822325" y="1425575"/>
            <a:ext cx="7635875" cy="3527425"/>
          </a:xfrm>
        </p:spPr>
        <p:txBody>
          <a:bodyPr/>
          <a:lstStyle/>
          <a:p>
            <a:pPr>
              <a:buFont typeface="Arial" charset="0"/>
              <a:buChar char="•"/>
            </a:pPr>
            <a:r>
              <a:rPr lang="en-US" dirty="0" smtClean="0">
                <a:latin typeface="Arial" charset="0"/>
                <a:cs typeface="Arial" charset="0"/>
              </a:rPr>
              <a:t>Information systems to support users in motion</a:t>
            </a:r>
          </a:p>
          <a:p>
            <a:pPr>
              <a:buFont typeface="Arial" charset="0"/>
              <a:buChar char="•"/>
            </a:pPr>
            <a:r>
              <a:rPr lang="en-US" dirty="0" smtClean="0">
                <a:latin typeface="Arial" charset="0"/>
                <a:cs typeface="Arial" charset="0"/>
              </a:rPr>
              <a:t>Major elements in a mobile system</a:t>
            </a:r>
          </a:p>
          <a:p>
            <a:pPr marL="852488" lvl="2" indent="-341313"/>
            <a:r>
              <a:rPr lang="en-US" dirty="0" smtClean="0">
                <a:latin typeface="Arial" charset="0"/>
                <a:cs typeface="Arial" charset="0"/>
              </a:rPr>
              <a:t>Users in motion</a:t>
            </a:r>
          </a:p>
          <a:p>
            <a:pPr marL="852488" lvl="2" indent="-341313"/>
            <a:r>
              <a:rPr lang="en-US" dirty="0" smtClean="0">
                <a:latin typeface="Arial" charset="0"/>
                <a:cs typeface="Arial" charset="0"/>
              </a:rPr>
              <a:t>Mobile devices </a:t>
            </a:r>
          </a:p>
          <a:p>
            <a:pPr marL="852488" lvl="2" indent="-341313"/>
            <a:r>
              <a:rPr lang="en-US" dirty="0" smtClean="0">
                <a:latin typeface="Arial" charset="0"/>
                <a:cs typeface="Arial" charset="0"/>
              </a:rPr>
              <a:t>Wireless connectivity</a:t>
            </a:r>
          </a:p>
          <a:p>
            <a:pPr marL="852488" lvl="2" indent="-341313"/>
            <a:r>
              <a:rPr lang="en-US" dirty="0" smtClean="0">
                <a:latin typeface="Arial" charset="0"/>
                <a:cs typeface="Arial" charset="0"/>
              </a:rPr>
              <a:t>Cloud-based resources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a:xfrm>
            <a:off x="822325" y="365125"/>
            <a:ext cx="7521575" cy="1006475"/>
          </a:xfrm>
        </p:spPr>
        <p:txBody>
          <a:bodyPr/>
          <a:lstStyle/>
          <a:p>
            <a:r>
              <a:rPr lang="en-US" smtClean="0">
                <a:latin typeface="Arial" charset="0"/>
                <a:cs typeface="Arial" charset="0"/>
              </a:rPr>
              <a:t>Mobile Device</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sp>
        <p:nvSpPr>
          <p:cNvPr id="14339" name="Content Placeholder 3"/>
          <p:cNvSpPr>
            <a:spLocks noGrp="1"/>
          </p:cNvSpPr>
          <p:nvPr>
            <p:ph idx="1"/>
          </p:nvPr>
        </p:nvSpPr>
        <p:spPr>
          <a:xfrm>
            <a:off x="1219200" y="1752600"/>
            <a:ext cx="7124700" cy="2971800"/>
          </a:xfrm>
        </p:spPr>
        <p:txBody>
          <a:bodyPr/>
          <a:lstStyle/>
          <a:p>
            <a:pPr>
              <a:buFont typeface="Arial" charset="0"/>
              <a:buChar char="•"/>
            </a:pPr>
            <a:r>
              <a:rPr lang="en-US" dirty="0" smtClean="0">
                <a:latin typeface="Arial" charset="0"/>
                <a:cs typeface="Arial" charset="0"/>
              </a:rPr>
              <a:t>Computing Device </a:t>
            </a:r>
          </a:p>
          <a:p>
            <a:pPr marL="231775" lvl="1" indent="-231775">
              <a:buFont typeface="Arial" charset="0"/>
              <a:buChar char="•"/>
            </a:pPr>
            <a:r>
              <a:rPr lang="en-US" dirty="0" smtClean="0">
                <a:latin typeface="Arial" charset="0"/>
                <a:cs typeface="Arial" charset="0"/>
              </a:rPr>
              <a:t>Small</a:t>
            </a:r>
          </a:p>
          <a:p>
            <a:pPr marL="231775" lvl="1" indent="-231775">
              <a:buFont typeface="Arial" charset="0"/>
              <a:buChar char="•"/>
            </a:pPr>
            <a:r>
              <a:rPr lang="en-US" dirty="0" smtClean="0">
                <a:latin typeface="Arial" charset="0"/>
                <a:cs typeface="Arial" charset="0"/>
              </a:rPr>
              <a:t>Lightweight</a:t>
            </a:r>
          </a:p>
          <a:p>
            <a:pPr marL="231775" lvl="1" indent="-231775">
              <a:buFont typeface="Arial" charset="0"/>
              <a:buChar char="•"/>
            </a:pPr>
            <a:r>
              <a:rPr lang="en-US" dirty="0" smtClean="0">
                <a:latin typeface="Arial" charset="0"/>
                <a:cs typeface="Arial" charset="0"/>
              </a:rPr>
              <a:t>Power-conserving</a:t>
            </a:r>
          </a:p>
          <a:p>
            <a:pPr marL="231775" lvl="1" indent="-231775">
              <a:buFont typeface="Arial" charset="0"/>
              <a:buChar char="•"/>
            </a:pPr>
            <a:r>
              <a:rPr lang="en-US" dirty="0" smtClean="0">
                <a:latin typeface="Arial" charset="0"/>
                <a:cs typeface="Arial" charset="0"/>
              </a:rPr>
              <a:t>Capable Of Wireless Access</a:t>
            </a:r>
          </a:p>
        </p:txBody>
      </p:sp>
      <p:sp>
        <p:nvSpPr>
          <p:cNvPr id="1434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822325" y="365125"/>
            <a:ext cx="7521575" cy="1006475"/>
          </a:xfrm>
        </p:spPr>
        <p:txBody>
          <a:bodyPr/>
          <a:lstStyle/>
          <a:p>
            <a:r>
              <a:rPr lang="en-US" smtClean="0">
                <a:latin typeface="Arial" charset="0"/>
                <a:cs typeface="Arial" charset="0"/>
              </a:rPr>
              <a:t>Elements of a Mobile Information System</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15363" name="Picture 2"/>
          <p:cNvPicPr>
            <a:picLocks noChangeAspect="1" noChangeArrowheads="1"/>
          </p:cNvPicPr>
          <p:nvPr/>
        </p:nvPicPr>
        <p:blipFill>
          <a:blip r:embed="rId3" cstate="print"/>
          <a:srcRect/>
          <a:stretch>
            <a:fillRect/>
          </a:stretch>
        </p:blipFill>
        <p:spPr bwMode="auto">
          <a:xfrm>
            <a:off x="1098550" y="1600200"/>
            <a:ext cx="6958013"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title"/>
          </p:nvPr>
        </p:nvSpPr>
        <p:spPr/>
        <p:txBody>
          <a:bodyPr/>
          <a:lstStyle/>
          <a:p>
            <a:pPr marL="914400" indent="-914400"/>
            <a:r>
              <a:rPr lang="en-US" smtClean="0">
                <a:latin typeface="Arial" charset="0"/>
                <a:cs typeface="Arial" charset="0"/>
              </a:rPr>
              <a:t>Q2: Why Are Mobile Systems Important?</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sp>
        <p:nvSpPr>
          <p:cNvPr id="17411" name="TextBox 2"/>
          <p:cNvSpPr txBox="1">
            <a:spLocks noChangeArrowheads="1"/>
          </p:cNvSpPr>
          <p:nvPr/>
        </p:nvSpPr>
        <p:spPr bwMode="auto">
          <a:xfrm>
            <a:off x="573088" y="4994275"/>
            <a:ext cx="8037512" cy="492125"/>
          </a:xfrm>
          <a:prstGeom prst="rect">
            <a:avLst/>
          </a:prstGeom>
          <a:noFill/>
          <a:ln w="9525">
            <a:noFill/>
            <a:miter lim="800000"/>
            <a:headEnd/>
            <a:tailEnd/>
          </a:ln>
        </p:spPr>
        <p:txBody>
          <a:bodyPr>
            <a:spAutoFit/>
          </a:bodyPr>
          <a:lstStyle/>
          <a:p>
            <a:r>
              <a:rPr lang="en-US" sz="2600"/>
              <a:t>Five Components of Mobile Change and Opportunity</a:t>
            </a:r>
          </a:p>
        </p:txBody>
      </p:sp>
      <p:pic>
        <p:nvPicPr>
          <p:cNvPr id="17412" name="Picture 2"/>
          <p:cNvPicPr>
            <a:picLocks noChangeAspect="1" noChangeArrowheads="1"/>
          </p:cNvPicPr>
          <p:nvPr/>
        </p:nvPicPr>
        <p:blipFill>
          <a:blip r:embed="rId3" cstate="print"/>
          <a:srcRect/>
          <a:stretch>
            <a:fillRect/>
          </a:stretch>
        </p:blipFill>
        <p:spPr bwMode="auto">
          <a:xfrm>
            <a:off x="804863" y="1447800"/>
            <a:ext cx="7534275"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p:txBody>
          <a:bodyPr/>
          <a:lstStyle/>
          <a:p>
            <a:pPr marL="854075" indent="-854075"/>
            <a:r>
              <a:rPr lang="en-US" smtClean="0">
                <a:latin typeface="Arial" charset="0"/>
                <a:cs typeface="Arial" charset="0"/>
              </a:rPr>
              <a:t>Q3:	How Do Native and Browser-based</a:t>
            </a:r>
            <a:br>
              <a:rPr lang="en-US" smtClean="0">
                <a:latin typeface="Arial" charset="0"/>
                <a:cs typeface="Arial" charset="0"/>
              </a:rPr>
            </a:br>
            <a:r>
              <a:rPr lang="en-US" smtClean="0">
                <a:latin typeface="Arial" charset="0"/>
                <a:cs typeface="Arial" charset="0"/>
              </a:rPr>
              <a:t>Mobile Applications Compare?</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pic>
        <p:nvPicPr>
          <p:cNvPr id="19459" name="Picture 2"/>
          <p:cNvPicPr>
            <a:picLocks noChangeAspect="1" noChangeArrowheads="1"/>
          </p:cNvPicPr>
          <p:nvPr/>
        </p:nvPicPr>
        <p:blipFill>
          <a:blip r:embed="rId3" cstate="print"/>
          <a:srcRect/>
          <a:stretch>
            <a:fillRect/>
          </a:stretch>
        </p:blipFill>
        <p:spPr bwMode="auto">
          <a:xfrm>
            <a:off x="857250" y="1431925"/>
            <a:ext cx="7296150" cy="390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p:cNvSpPr>
            <a:spLocks noGrp="1"/>
          </p:cNvSpPr>
          <p:nvPr>
            <p:ph type="title"/>
          </p:nvPr>
        </p:nvSpPr>
        <p:spPr/>
        <p:txBody>
          <a:bodyPr/>
          <a:lstStyle/>
          <a:p>
            <a:pPr marL="854075" indent="-854075"/>
            <a:r>
              <a:rPr lang="en-US" sz="2800" smtClean="0">
                <a:latin typeface="Arial" charset="0"/>
                <a:cs typeface="Arial" charset="0"/>
              </a:rPr>
              <a:t>Q3:	How Do Native and Browser-based</a:t>
            </a:r>
            <a:br>
              <a:rPr lang="en-US" sz="2800" smtClean="0">
                <a:latin typeface="Arial" charset="0"/>
                <a:cs typeface="Arial" charset="0"/>
              </a:rPr>
            </a:br>
            <a:r>
              <a:rPr lang="en-US" sz="2800" smtClean="0">
                <a:latin typeface="Arial" charset="0"/>
                <a:cs typeface="Arial" charset="0"/>
              </a:rPr>
              <a:t>Mobile Applications Compare? (cont’d)</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pic>
        <p:nvPicPr>
          <p:cNvPr id="21507" name="Picture 2"/>
          <p:cNvPicPr>
            <a:picLocks noChangeAspect="1" noChangeArrowheads="1"/>
          </p:cNvPicPr>
          <p:nvPr/>
        </p:nvPicPr>
        <p:blipFill>
          <a:blip r:embed="rId3" cstate="print"/>
          <a:srcRect/>
          <a:stretch>
            <a:fillRect/>
          </a:stretch>
        </p:blipFill>
        <p:spPr bwMode="auto">
          <a:xfrm>
            <a:off x="762000" y="1465263"/>
            <a:ext cx="7507288" cy="3868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latin typeface="Arial" charset="0"/>
                <a:cs typeface="Arial" charset="0"/>
              </a:rPr>
              <a:t>One Consequence of Browser Differences for Thin-client Applications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23555" name="Picture 2"/>
          <p:cNvPicPr>
            <a:picLocks noChangeAspect="1" noChangeArrowheads="1"/>
          </p:cNvPicPr>
          <p:nvPr/>
        </p:nvPicPr>
        <p:blipFill>
          <a:blip r:embed="rId3" cstate="print"/>
          <a:srcRect/>
          <a:stretch>
            <a:fillRect/>
          </a:stretch>
        </p:blipFill>
        <p:spPr bwMode="auto">
          <a:xfrm>
            <a:off x="762000" y="1447800"/>
            <a:ext cx="7543800" cy="372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Ch02</Template>
  <TotalTime>2111</TotalTime>
  <Words>1355</Words>
  <Application>Microsoft Office PowerPoint</Application>
  <PresentationFormat>On-screen Show (4:3)</PresentationFormat>
  <Paragraphs>121</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EMIS4E</vt:lpstr>
      <vt:lpstr>Chapter Extension 7</vt:lpstr>
      <vt:lpstr>Study Questions</vt:lpstr>
      <vt:lpstr>Q1: What Are Mobile Systems?</vt:lpstr>
      <vt:lpstr>Mobile Device</vt:lpstr>
      <vt:lpstr>Elements of a Mobile Information System</vt:lpstr>
      <vt:lpstr>Q2: Why Are Mobile Systems Important?</vt:lpstr>
      <vt:lpstr>Q3: How Do Native and Browser-based Mobile Applications Compare?</vt:lpstr>
      <vt:lpstr>Q3: How Do Native and Browser-based Mobile Applications Compare? (cont’d)</vt:lpstr>
      <vt:lpstr>One Consequence of Browser Differences for Thin-client Applications</vt:lpstr>
      <vt:lpstr>GetHuGames SpiroCanvas</vt:lpstr>
      <vt:lpstr>Sophisticated HTML5 Application</vt:lpstr>
      <vt:lpstr>Which Is Better?</vt:lpstr>
      <vt:lpstr>Q4: What Characterizes Quality Mobile User Experiences?</vt:lpstr>
      <vt:lpstr>Chrome-less Mobile Windows Store Application</vt:lpstr>
      <vt:lpstr>Example of Application Scaling</vt:lpstr>
      <vt:lpstr>Example of IE10 Charm Sharing</vt:lpstr>
      <vt:lpstr>Use the Cloud</vt:lpstr>
      <vt:lpstr>Fire Roaming Message</vt:lpstr>
      <vt:lpstr>Q5: What Are the Challenges of Personal Mobile Devices at Work?</vt:lpstr>
      <vt:lpstr>Six Common BYOD Policies</vt:lpstr>
      <vt:lpstr>Advantages of Example BYOD Policies</vt:lpstr>
      <vt:lpstr>Active Review</vt:lpstr>
      <vt:lpstr>Slide 23</vt:lpstr>
    </vt:vector>
  </TitlesOfParts>
  <Company>Eastern Kentucky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Extension 10</dc:title>
  <dc:creator>Loy, Steve</dc:creator>
  <cp:lastModifiedBy>Kate S.</cp:lastModifiedBy>
  <cp:revision>404</cp:revision>
  <dcterms:created xsi:type="dcterms:W3CDTF">2008-11-12T20:07:57Z</dcterms:created>
  <dcterms:modified xsi:type="dcterms:W3CDTF">2012-12-17T15:57:20Z</dcterms:modified>
</cp:coreProperties>
</file>