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978" r:id="rId1"/>
  </p:sldMasterIdLst>
  <p:notesMasterIdLst>
    <p:notesMasterId r:id="rId65"/>
  </p:notesMasterIdLst>
  <p:handoutMasterIdLst>
    <p:handoutMasterId r:id="rId66"/>
  </p:handoutMasterIdLst>
  <p:sldIdLst>
    <p:sldId id="289" r:id="rId2"/>
    <p:sldId id="349" r:id="rId3"/>
    <p:sldId id="350" r:id="rId4"/>
    <p:sldId id="351" r:id="rId5"/>
    <p:sldId id="359" r:id="rId6"/>
    <p:sldId id="361" r:id="rId7"/>
    <p:sldId id="362" r:id="rId8"/>
    <p:sldId id="363" r:id="rId9"/>
    <p:sldId id="364" r:id="rId10"/>
    <p:sldId id="365" r:id="rId11"/>
    <p:sldId id="366" r:id="rId12"/>
    <p:sldId id="367" r:id="rId13"/>
    <p:sldId id="352" r:id="rId14"/>
    <p:sldId id="369" r:id="rId15"/>
    <p:sldId id="368" r:id="rId16"/>
    <p:sldId id="420" r:id="rId17"/>
    <p:sldId id="374" r:id="rId18"/>
    <p:sldId id="371" r:id="rId19"/>
    <p:sldId id="417" r:id="rId20"/>
    <p:sldId id="353" r:id="rId21"/>
    <p:sldId id="375" r:id="rId22"/>
    <p:sldId id="376" r:id="rId23"/>
    <p:sldId id="377" r:id="rId24"/>
    <p:sldId id="378" r:id="rId25"/>
    <p:sldId id="379" r:id="rId26"/>
    <p:sldId id="380" r:id="rId27"/>
    <p:sldId id="381" r:id="rId28"/>
    <p:sldId id="383" r:id="rId29"/>
    <p:sldId id="382" r:id="rId30"/>
    <p:sldId id="384" r:id="rId31"/>
    <p:sldId id="354" r:id="rId32"/>
    <p:sldId id="385" r:id="rId33"/>
    <p:sldId id="386" r:id="rId34"/>
    <p:sldId id="387" r:id="rId35"/>
    <p:sldId id="388" r:id="rId36"/>
    <p:sldId id="389" r:id="rId37"/>
    <p:sldId id="392" r:id="rId38"/>
    <p:sldId id="390" r:id="rId39"/>
    <p:sldId id="355" r:id="rId40"/>
    <p:sldId id="391" r:id="rId41"/>
    <p:sldId id="393" r:id="rId42"/>
    <p:sldId id="394" r:id="rId43"/>
    <p:sldId id="395" r:id="rId44"/>
    <p:sldId id="418" r:id="rId45"/>
    <p:sldId id="396" r:id="rId46"/>
    <p:sldId id="398" r:id="rId47"/>
    <p:sldId id="399" r:id="rId48"/>
    <p:sldId id="400" r:id="rId49"/>
    <p:sldId id="403" r:id="rId50"/>
    <p:sldId id="402" r:id="rId51"/>
    <p:sldId id="405" r:id="rId52"/>
    <p:sldId id="406" r:id="rId53"/>
    <p:sldId id="407" r:id="rId54"/>
    <p:sldId id="408" r:id="rId55"/>
    <p:sldId id="409" r:id="rId56"/>
    <p:sldId id="410" r:id="rId57"/>
    <p:sldId id="411" r:id="rId58"/>
    <p:sldId id="412" r:id="rId59"/>
    <p:sldId id="413" r:id="rId60"/>
    <p:sldId id="414" r:id="rId61"/>
    <p:sldId id="415" r:id="rId62"/>
    <p:sldId id="358" r:id="rId63"/>
    <p:sldId id="421" r:id="rId64"/>
  </p:sldIdLst>
  <p:sldSz cx="9144000" cy="6858000" type="screen4x3"/>
  <p:notesSz cx="6858000" cy="9144000"/>
  <p:custDataLst>
    <p:tags r:id="rId6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S." initials="K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A1E"/>
    <a:srgbClr val="334F15"/>
    <a:srgbClr val="CCECFF"/>
    <a:srgbClr val="CCFFFF"/>
    <a:srgbClr val="0000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142" autoAdjust="0"/>
    <p:restoredTop sz="88462" autoAdjust="0"/>
  </p:normalViewPr>
  <p:slideViewPr>
    <p:cSldViewPr>
      <p:cViewPr>
        <p:scale>
          <a:sx n="70" d="100"/>
          <a:sy n="70" d="100"/>
        </p:scale>
        <p:origin x="-1554" y="-6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18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dirty="0">
                <a:latin typeface="Arial"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cs typeface="+mn-cs"/>
              </a:defRPr>
            </a:lvl1pPr>
          </a:lstStyle>
          <a:p>
            <a:pPr>
              <a:defRPr/>
            </a:pPr>
            <a:fld id="{21B192C3-2524-4971-8186-F3E8613958A7}" type="datetimeFigureOut">
              <a:rPr lang="en-US"/>
              <a:pPr>
                <a:defRPr/>
              </a:pPr>
              <a:t>12/20/2012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dirty="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Arial" charset="0"/>
                <a:cs typeface="+mn-cs"/>
              </a:defRPr>
            </a:lvl1pPr>
          </a:lstStyle>
          <a:p>
            <a:pPr>
              <a:defRPr/>
            </a:pPr>
            <a:fld id="{40FFA011-3BBC-4847-BB19-33287AEB90DA}" type="slidenum">
              <a:rPr lang="en-US"/>
              <a:pPr>
                <a:defRPr/>
              </a:pPr>
              <a:t>‹#›</a:t>
            </a:fld>
            <a:endParaRPr lang="en-US" dirty="0"/>
          </a:p>
        </p:txBody>
      </p:sp>
    </p:spTree>
    <p:extLst>
      <p:ext uri="{BB962C8B-B14F-4D97-AF65-F5344CB8AC3E}">
        <p14:creationId xmlns:p14="http://schemas.microsoft.com/office/powerpoint/2010/main" val="3936739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cs typeface="+mn-cs"/>
              </a:defRPr>
            </a:lvl1pPr>
          </a:lstStyle>
          <a:p>
            <a:pPr>
              <a:defRPr/>
            </a:pPr>
            <a:endParaRPr lang="en-US"/>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cs typeface="+mn-cs"/>
              </a:defRPr>
            </a:lvl1pPr>
          </a:lstStyle>
          <a:p>
            <a:pPr>
              <a:defRPr/>
            </a:pPr>
            <a:endParaRPr lang="en-U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427CC81D-E2BB-4B0C-8452-1622E3BA1C29}" type="slidenum">
              <a:rPr lang="en-US"/>
              <a:pPr>
                <a:defRPr/>
              </a:pPr>
              <a:t>‹#›</a:t>
            </a:fld>
            <a:endParaRPr lang="en-US" dirty="0"/>
          </a:p>
        </p:txBody>
      </p:sp>
    </p:spTree>
    <p:extLst>
      <p:ext uri="{BB962C8B-B14F-4D97-AF65-F5344CB8AC3E}">
        <p14:creationId xmlns:p14="http://schemas.microsoft.com/office/powerpoint/2010/main" val="2810779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F99F7DC5-E4DE-42BC-B110-78E3E50BDF61}" type="slidenum">
              <a:rPr lang="en-US" smtClean="0"/>
              <a:pPr>
                <a:defRPr/>
              </a:pPr>
              <a:t>1</a:t>
            </a:fld>
            <a:endParaRPr lang="en-US" dirty="0" smtClean="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marL="171450" indent="-171450" eaLnBrk="1" hangingPunct="1">
              <a:buFontTx/>
              <a:buChar char="•"/>
            </a:pPr>
            <a:r>
              <a:rPr lang="en-US" smtClean="0"/>
              <a:t>Chapter 5 provides the background for this Extension.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pPr marL="171450" indent="-171450">
              <a:buFontTx/>
              <a:buChar char="•"/>
            </a:pPr>
            <a:r>
              <a:rPr lang="en-US" smtClean="0"/>
              <a:t>Notice that Excel does not format the currency values as currency. To overcome this deficiency, highlight the cells containing the currency amounts and click Currency in the Number section of the Home ribbon. Next, click the small arrow in the bottom-right corner of the Number section, and select zero decimal points.</a:t>
            </a:r>
          </a:p>
        </p:txBody>
      </p:sp>
      <p:sp>
        <p:nvSpPr>
          <p:cNvPr id="4" name="Slide Number Placeholder 3"/>
          <p:cNvSpPr>
            <a:spLocks noGrp="1"/>
          </p:cNvSpPr>
          <p:nvPr>
            <p:ph type="sldNum" sz="quarter" idx="5"/>
          </p:nvPr>
        </p:nvSpPr>
        <p:spPr/>
        <p:txBody>
          <a:bodyPr/>
          <a:lstStyle/>
          <a:p>
            <a:pPr>
              <a:defRPr/>
            </a:pPr>
            <a:fld id="{203675F3-EFD4-415F-B2D5-0593DBC6273F}" type="slidenum">
              <a:rPr lang="en-US" smtClean="0"/>
              <a:pPr>
                <a:defRPr/>
              </a:pPr>
              <a:t>35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99B8F907-B2D8-4269-BA34-DF6667794700}" type="slidenum">
              <a:rPr lang="en-US" smtClean="0"/>
              <a:pPr>
                <a:defRPr/>
              </a:pPr>
              <a:t>36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71450" indent="-171450">
              <a:buFont typeface="Arial" pitchFamily="34" charset="0"/>
              <a:buChar char="•"/>
              <a:defRPr/>
            </a:pPr>
            <a:r>
              <a:rPr lang="en-US" dirty="0" smtClean="0"/>
              <a:t>Click Insert tab, and select bar chart. </a:t>
            </a:r>
          </a:p>
          <a:p>
            <a:pPr marL="171450" indent="-171450">
              <a:buFont typeface="Arial" pitchFamily="34" charset="0"/>
              <a:buChar char="•"/>
              <a:defRPr/>
            </a:pPr>
            <a:r>
              <a:rPr lang="en-US" dirty="0" smtClean="0"/>
              <a:t>Next, to insert a title, click Chart Tools, Layout, Chart Title, then Centered Overlay Title. Then type chart’s title.</a:t>
            </a:r>
          </a:p>
          <a:p>
            <a:pPr>
              <a:defRPr/>
            </a:pPr>
            <a:endParaRPr lang="en-US" dirty="0"/>
          </a:p>
        </p:txBody>
      </p:sp>
      <p:sp>
        <p:nvSpPr>
          <p:cNvPr id="4" name="Slide Number Placeholder 3"/>
          <p:cNvSpPr>
            <a:spLocks noGrp="1"/>
          </p:cNvSpPr>
          <p:nvPr>
            <p:ph type="sldNum" sz="quarter" idx="5"/>
          </p:nvPr>
        </p:nvSpPr>
        <p:spPr/>
        <p:txBody>
          <a:bodyPr/>
          <a:lstStyle/>
          <a:p>
            <a:pPr>
              <a:defRPr/>
            </a:pPr>
            <a:fld id="{921FD4CB-FE41-4127-834F-168B1E26657C}" type="slidenum">
              <a:rPr lang="en-US" smtClean="0"/>
              <a:pPr>
                <a:defRPr/>
              </a:pPr>
              <a:t>37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pPr marL="171450" indent="-171450">
              <a:buFontTx/>
              <a:buChar char="•"/>
            </a:pPr>
            <a:r>
              <a:rPr lang="en-US" smtClean="0"/>
              <a:t>Identify the data that you want to transfer. An easy way to do this is to create a named range, which is a subset of the cells in a worksheet that has a unique name.</a:t>
            </a:r>
          </a:p>
        </p:txBody>
      </p:sp>
      <p:sp>
        <p:nvSpPr>
          <p:cNvPr id="4" name="Slide Number Placeholder 3"/>
          <p:cNvSpPr>
            <a:spLocks noGrp="1"/>
          </p:cNvSpPr>
          <p:nvPr>
            <p:ph type="sldNum" sz="quarter" idx="5"/>
          </p:nvPr>
        </p:nvSpPr>
        <p:spPr/>
        <p:txBody>
          <a:bodyPr/>
          <a:lstStyle/>
          <a:p>
            <a:pPr>
              <a:defRPr/>
            </a:pPr>
            <a:fld id="{D1D9C481-C6D8-4C28-B455-3757745B51FB}" type="slidenum">
              <a:rPr lang="en-US" smtClean="0"/>
              <a:pPr>
                <a:defRPr/>
              </a:pPr>
              <a:t>41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r>
              <a:rPr lang="en-US" sz="1000" dirty="0" smtClean="0"/>
              <a:t>Highlight all of data (including column headings), then click </a:t>
            </a:r>
            <a:r>
              <a:rPr lang="en-US" sz="1000" b="1" i="1" dirty="0" smtClean="0"/>
              <a:t>Formulas</a:t>
            </a:r>
            <a:r>
              <a:rPr lang="en-US" sz="1000" b="0" i="1" u="none" baseline="0" dirty="0" smtClean="0"/>
              <a:t> </a:t>
            </a:r>
            <a:r>
              <a:rPr lang="en-US" sz="1000" dirty="0" smtClean="0"/>
              <a:t>tab. In </a:t>
            </a:r>
            <a:r>
              <a:rPr lang="en-US" sz="1000" b="1" i="1" dirty="0" smtClean="0"/>
              <a:t>Define</a:t>
            </a:r>
            <a:r>
              <a:rPr lang="en-US" sz="1000" b="1" i="1" baseline="0" dirty="0" smtClean="0"/>
              <a:t> </a:t>
            </a:r>
            <a:r>
              <a:rPr lang="en-US" sz="1000" b="1" i="1" dirty="0" smtClean="0"/>
              <a:t>Name</a:t>
            </a:r>
            <a:r>
              <a:rPr lang="en-US" sz="1000" b="1" i="1" baseline="0" dirty="0" smtClean="0"/>
              <a:t> </a:t>
            </a:r>
            <a:r>
              <a:rPr lang="en-US" sz="1000" dirty="0" smtClean="0"/>
              <a:t>section, click </a:t>
            </a:r>
            <a:r>
              <a:rPr lang="en-US" sz="1000" b="1" i="1" dirty="0" smtClean="0"/>
              <a:t>Define Name </a:t>
            </a:r>
            <a:r>
              <a:rPr lang="en-US" sz="1000" dirty="0" smtClean="0"/>
              <a:t>and enter a suitable name.</a:t>
            </a:r>
          </a:p>
        </p:txBody>
      </p:sp>
      <p:sp>
        <p:nvSpPr>
          <p:cNvPr id="4" name="Slide Number Placeholder 3"/>
          <p:cNvSpPr>
            <a:spLocks noGrp="1"/>
          </p:cNvSpPr>
          <p:nvPr>
            <p:ph type="sldNum" sz="quarter" idx="5"/>
          </p:nvPr>
        </p:nvSpPr>
        <p:spPr/>
        <p:txBody>
          <a:bodyPr/>
          <a:lstStyle/>
          <a:p>
            <a:pPr>
              <a:defRPr/>
            </a:pPr>
            <a:fld id="{7724F3AD-5A06-4BD7-BE14-94348C08D82E}" type="slidenum">
              <a:rPr lang="en-US" smtClean="0"/>
              <a:pPr>
                <a:defRPr/>
              </a:pPr>
              <a:t>42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r>
              <a:rPr lang="en-US" dirty="0" smtClean="0"/>
              <a:t>Overview of steps for creating expense report</a:t>
            </a:r>
          </a:p>
        </p:txBody>
      </p:sp>
      <p:sp>
        <p:nvSpPr>
          <p:cNvPr id="4" name="Slide Number Placeholder 3"/>
          <p:cNvSpPr>
            <a:spLocks noGrp="1"/>
          </p:cNvSpPr>
          <p:nvPr>
            <p:ph type="sldNum" sz="quarter" idx="5"/>
          </p:nvPr>
        </p:nvSpPr>
        <p:spPr/>
        <p:txBody>
          <a:bodyPr/>
          <a:lstStyle/>
          <a:p>
            <a:pPr>
              <a:defRPr/>
            </a:pPr>
            <a:fld id="{9958A72B-AD50-44B3-BAD8-4D3847A16A2B}" type="slidenum">
              <a:rPr lang="en-US" smtClean="0"/>
              <a:pPr>
                <a:defRPr/>
              </a:pPr>
              <a:t>47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p:spPr>
        <p:txBody>
          <a:bodyPr/>
          <a:lstStyle/>
          <a:p>
            <a:pPr marL="171450" indent="-171450">
              <a:buFontTx/>
              <a:buChar char="•"/>
            </a:pPr>
            <a:r>
              <a:rPr lang="en-US" smtClean="0"/>
              <a:t>Click Create/Query Design; click Queries tab in Show Table window; Add both EventDateTotals and EventExpenseTotals to query.</a:t>
            </a:r>
          </a:p>
        </p:txBody>
      </p:sp>
      <p:sp>
        <p:nvSpPr>
          <p:cNvPr id="4" name="Slide Number Placeholder 3"/>
          <p:cNvSpPr>
            <a:spLocks noGrp="1"/>
          </p:cNvSpPr>
          <p:nvPr>
            <p:ph type="sldNum" sz="quarter" idx="5"/>
          </p:nvPr>
        </p:nvSpPr>
        <p:spPr/>
        <p:txBody>
          <a:bodyPr/>
          <a:lstStyle/>
          <a:p>
            <a:pPr>
              <a:defRPr/>
            </a:pPr>
            <a:fld id="{3758F980-0FA7-435F-9093-8887B8329172}" type="slidenum">
              <a:rPr lang="en-US" smtClean="0"/>
              <a:pPr>
                <a:defRPr/>
              </a:pPr>
              <a:t>54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p:spPr>
        <p:txBody>
          <a:bodyPr/>
          <a:lstStyle/>
          <a:p>
            <a:pPr marL="171450" indent="-171450">
              <a:buFontTx/>
              <a:buChar char="•"/>
            </a:pPr>
            <a:r>
              <a:rPr lang="en-US" smtClean="0"/>
              <a:t>Inform Access that Date values in two queries are the same by dragging Date field in EventDateTotals and dropping it on Event Date in EventExpenseTotals query</a:t>
            </a:r>
          </a:p>
        </p:txBody>
      </p:sp>
      <p:sp>
        <p:nvSpPr>
          <p:cNvPr id="4" name="Slide Number Placeholder 3"/>
          <p:cNvSpPr>
            <a:spLocks noGrp="1"/>
          </p:cNvSpPr>
          <p:nvPr>
            <p:ph type="sldNum" sz="quarter" idx="5"/>
          </p:nvPr>
        </p:nvSpPr>
        <p:spPr/>
        <p:txBody>
          <a:bodyPr/>
          <a:lstStyle/>
          <a:p>
            <a:pPr>
              <a:defRPr/>
            </a:pPr>
            <a:fld id="{39E1822F-8F31-4A06-B77A-A8DA55D5D840}" type="slidenum">
              <a:rPr lang="en-US" smtClean="0"/>
              <a:pPr>
                <a:defRPr/>
              </a:pPr>
              <a:t>55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p:spPr>
        <p:txBody>
          <a:bodyPr/>
          <a:lstStyle/>
          <a:p>
            <a:pPr marL="171450" indent="-171450">
              <a:buFontTx/>
              <a:buChar char="•"/>
            </a:pPr>
            <a:r>
              <a:rPr lang="en-US" smtClean="0"/>
              <a:t>Expense data began as Excel data in Fund Raising Expense worksheet, then imported into Access, where it was summed. Results of Total Event Expense query were then imported back to Excel.</a:t>
            </a:r>
          </a:p>
          <a:p>
            <a:pPr marL="171450" indent="-171450">
              <a:buFontTx/>
              <a:buChar char="•"/>
            </a:pPr>
            <a:r>
              <a:rPr lang="en-US" smtClean="0"/>
              <a:t>Here, the user computed the Net Gain, Net Gain as a Percent of Expense, and Totals for donations and expenses.</a:t>
            </a:r>
          </a:p>
        </p:txBody>
      </p:sp>
      <p:sp>
        <p:nvSpPr>
          <p:cNvPr id="4" name="Slide Number Placeholder 3"/>
          <p:cNvSpPr>
            <a:spLocks noGrp="1"/>
          </p:cNvSpPr>
          <p:nvPr>
            <p:ph type="sldNum" sz="quarter" idx="5"/>
          </p:nvPr>
        </p:nvSpPr>
        <p:spPr/>
        <p:txBody>
          <a:bodyPr/>
          <a:lstStyle/>
          <a:p>
            <a:pPr>
              <a:defRPr/>
            </a:pPr>
            <a:fld id="{B804806D-70A0-4E98-A5E9-DF5AB44364BB}" type="slidenum">
              <a:rPr lang="en-US" smtClean="0"/>
              <a:pPr>
                <a:defRPr/>
              </a:pPr>
              <a:t>60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46027958-D153-4F0F-BC4A-1AAD32102FB7}" type="slidenum">
              <a:rPr lang="en-US" smtClean="0"/>
              <a:pPr>
                <a:defRPr/>
              </a:pPr>
              <a:t>62</a:t>
            </a:fld>
            <a:endParaRPr lang="en-US" dirty="0"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0B09FFCF-6440-43BD-9A50-CAAB75F5D8A8}" type="slidenum">
              <a:rPr lang="en-US" smtClean="0"/>
              <a:pPr>
                <a:defRPr/>
              </a:pPr>
              <a:t>2</a:t>
            </a:fld>
            <a:endParaRPr lang="en-US" dirty="0" smtClean="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marL="171450" indent="-171450" eaLnBrk="1" hangingPunct="1">
              <a:buFontTx/>
              <a:buChar char="•"/>
            </a:pPr>
            <a:r>
              <a:rPr lang="en-US" smtClean="0"/>
              <a:t>This chapter explains how to use Access and Excel together to analyze data in ways that neither can do alone. You will also learn how to create graphs in Excel and group totals in Access queries.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pPr marL="171450" indent="-171450">
              <a:buFontTx/>
              <a:buChar char="•"/>
            </a:pPr>
            <a:r>
              <a:rPr lang="en-US" smtClean="0"/>
              <a:t>Click Insert tab in the ribbon, and in Charts section of that ribbon select Pie icon</a:t>
            </a:r>
          </a:p>
        </p:txBody>
      </p:sp>
      <p:sp>
        <p:nvSpPr>
          <p:cNvPr id="4" name="Slide Number Placeholder 3"/>
          <p:cNvSpPr>
            <a:spLocks noGrp="1"/>
          </p:cNvSpPr>
          <p:nvPr>
            <p:ph type="sldNum" sz="quarter" idx="5"/>
          </p:nvPr>
        </p:nvSpPr>
        <p:spPr/>
        <p:txBody>
          <a:bodyPr/>
          <a:lstStyle/>
          <a:p>
            <a:pPr>
              <a:defRPr/>
            </a:pPr>
            <a:fld id="{243E8459-B3F5-43A2-B64A-2105F8F73666}" type="slidenum">
              <a:rPr lang="en-US" smtClean="0"/>
              <a:pPr>
                <a:defRPr/>
              </a:pPr>
              <a:t>15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r>
              <a:rPr lang="en-US" dirty="0" smtClean="0"/>
              <a:t>Chart tools displayed in ribbon</a:t>
            </a:r>
          </a:p>
        </p:txBody>
      </p:sp>
      <p:sp>
        <p:nvSpPr>
          <p:cNvPr id="4" name="Slide Number Placeholder 3"/>
          <p:cNvSpPr>
            <a:spLocks noGrp="1"/>
          </p:cNvSpPr>
          <p:nvPr>
            <p:ph type="sldNum" sz="quarter" idx="5"/>
          </p:nvPr>
        </p:nvSpPr>
        <p:spPr/>
        <p:txBody>
          <a:bodyPr/>
          <a:lstStyle/>
          <a:p>
            <a:pPr>
              <a:defRPr/>
            </a:pPr>
            <a:fld id="{F3655FEB-3DC0-4E39-A662-0B394D3AEEF9}" type="slidenum">
              <a:rPr lang="en-US" smtClean="0"/>
              <a:pPr>
                <a:defRPr/>
              </a:pPr>
              <a:t>16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r>
              <a:rPr lang="en-US" smtClean="0"/>
              <a:t>To insert a title, click Column chart, select Chart Tools, click Layout tab, click Chart Title, and select Centered Overlay Title.</a:t>
            </a:r>
          </a:p>
        </p:txBody>
      </p:sp>
      <p:sp>
        <p:nvSpPr>
          <p:cNvPr id="4" name="Slide Number Placeholder 3"/>
          <p:cNvSpPr>
            <a:spLocks noGrp="1"/>
          </p:cNvSpPr>
          <p:nvPr>
            <p:ph type="sldNum" sz="quarter" idx="5"/>
          </p:nvPr>
        </p:nvSpPr>
        <p:spPr/>
        <p:txBody>
          <a:bodyPr/>
          <a:lstStyle/>
          <a:p>
            <a:pPr>
              <a:defRPr/>
            </a:pPr>
            <a:fld id="{70277415-4C6E-4DD4-B2FB-E621E91C4713}" type="slidenum">
              <a:rPr lang="en-US" smtClean="0"/>
              <a:pPr>
                <a:defRPr/>
              </a:pPr>
              <a:t>19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marL="171450" indent="-171450">
              <a:buFontTx/>
              <a:buChar char="•"/>
            </a:pPr>
            <a:r>
              <a:rPr lang="en-US" smtClean="0"/>
              <a:t>Open the Volunteer database, click the Create tab, click Query Design, then, as shown in next slide, select the WORK table for the query. After adding that table, click Close.</a:t>
            </a:r>
          </a:p>
        </p:txBody>
      </p:sp>
      <p:sp>
        <p:nvSpPr>
          <p:cNvPr id="4" name="Slide Number Placeholder 3"/>
          <p:cNvSpPr>
            <a:spLocks noGrp="1"/>
          </p:cNvSpPr>
          <p:nvPr>
            <p:ph type="sldNum" sz="quarter" idx="5"/>
          </p:nvPr>
        </p:nvSpPr>
        <p:spPr/>
        <p:txBody>
          <a:bodyPr/>
          <a:lstStyle/>
          <a:p>
            <a:pPr>
              <a:defRPr/>
            </a:pPr>
            <a:fld id="{9247111B-587B-4332-92B6-E7BA45A37391}" type="slidenum">
              <a:rPr lang="en-US" smtClean="0"/>
              <a:pPr>
                <a:defRPr/>
              </a:pPr>
              <a:t>21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pPr marL="171450" indent="-171450">
              <a:buFontTx/>
              <a:buChar char="•"/>
            </a:pPr>
            <a:r>
              <a:rPr lang="en-US" smtClean="0"/>
              <a:t>To open the Volunteer database, click the Create tab, click Query Design, then, select the WORK table for the query. After adding that table, click Close.</a:t>
            </a:r>
          </a:p>
        </p:txBody>
      </p:sp>
      <p:sp>
        <p:nvSpPr>
          <p:cNvPr id="4" name="Slide Number Placeholder 3"/>
          <p:cNvSpPr>
            <a:spLocks noGrp="1"/>
          </p:cNvSpPr>
          <p:nvPr>
            <p:ph type="sldNum" sz="quarter" idx="5"/>
          </p:nvPr>
        </p:nvSpPr>
        <p:spPr/>
        <p:txBody>
          <a:bodyPr/>
          <a:lstStyle/>
          <a:p>
            <a:pPr>
              <a:defRPr/>
            </a:pPr>
            <a:fld id="{EF7C12F3-698D-44A4-A525-1338D17B37AD}" type="slidenum">
              <a:rPr lang="en-US" smtClean="0"/>
              <a:pPr>
                <a:defRPr/>
              </a:pPr>
              <a:t>22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71450" indent="-171450">
              <a:buFont typeface="Arial" pitchFamily="34" charset="0"/>
              <a:buChar char="•"/>
              <a:defRPr/>
            </a:pPr>
            <a:r>
              <a:rPr lang="en-US" dirty="0" smtClean="0"/>
              <a:t>To add Date and TotalDonations to the query output</a:t>
            </a:r>
            <a:r>
              <a:rPr lang="en-US" smtClean="0"/>
              <a:t>, </a:t>
            </a:r>
            <a:r>
              <a:rPr lang="en-US" smtClean="0"/>
              <a:t>click the check boxes for Date </a:t>
            </a:r>
            <a:r>
              <a:rPr lang="en-US" smtClean="0"/>
              <a:t>and </a:t>
            </a:r>
            <a:r>
              <a:rPr lang="en-US" smtClean="0"/>
              <a:t>TotalDonations (shown here inside the oval) </a:t>
            </a:r>
            <a:r>
              <a:rPr lang="en-US" dirty="0" smtClean="0"/>
              <a:t>in the WORK </a:t>
            </a:r>
            <a:r>
              <a:rPr lang="en-US" smtClean="0"/>
              <a:t>table </a:t>
            </a:r>
            <a:r>
              <a:rPr lang="en-US" smtClean="0"/>
              <a:t>diagram. </a:t>
            </a:r>
            <a:endParaRPr lang="en-US" dirty="0"/>
          </a:p>
        </p:txBody>
      </p:sp>
      <p:sp>
        <p:nvSpPr>
          <p:cNvPr id="4" name="Slide Number Placeholder 3"/>
          <p:cNvSpPr>
            <a:spLocks noGrp="1"/>
          </p:cNvSpPr>
          <p:nvPr>
            <p:ph type="sldNum" sz="quarter" idx="5"/>
          </p:nvPr>
        </p:nvSpPr>
        <p:spPr/>
        <p:txBody>
          <a:bodyPr/>
          <a:lstStyle/>
          <a:p>
            <a:pPr>
              <a:defRPr/>
            </a:pPr>
            <a:fld id="{5DB6C87A-165A-40F4-8DBD-2602E0E0845B}" type="slidenum">
              <a:rPr lang="en-US" smtClean="0"/>
              <a:pPr>
                <a:defRPr/>
              </a:pPr>
              <a:t>23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71450" indent="-171450">
              <a:buFont typeface="Arial" pitchFamily="34" charset="0"/>
              <a:buChar char="•"/>
              <a:defRPr/>
            </a:pPr>
            <a:r>
              <a:rPr lang="en-US" smtClean="0"/>
              <a:t>To group the WORK rows according to date, click the Totals button in the Show/Hide section in Design view (see top oval).</a:t>
            </a:r>
            <a:r>
              <a:rPr lang="en-US" baseline="0" smtClean="0"/>
              <a:t> T</a:t>
            </a:r>
            <a:r>
              <a:rPr lang="en-US" smtClean="0"/>
              <a:t>his</a:t>
            </a:r>
            <a:r>
              <a:rPr lang="en-US" baseline="0" smtClean="0"/>
              <a:t> will </a:t>
            </a:r>
            <a:r>
              <a:rPr lang="en-US" smtClean="0"/>
              <a:t>add a row labeled "Total" to the query contents table (see bottom oval). Select</a:t>
            </a:r>
            <a:r>
              <a:rPr lang="en-US" baseline="0" smtClean="0"/>
              <a:t> "Sum" in Group By list.</a:t>
            </a:r>
            <a:endParaRPr lang="en-US" smtClean="0"/>
          </a:p>
          <a:p>
            <a:pPr marL="171450" indent="-171450">
              <a:buFont typeface="Arial" pitchFamily="34" charset="0"/>
              <a:buChar cha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871049AD-2BBD-4B92-9059-9011A8F30D85}" type="slidenum">
              <a:rPr lang="en-US" smtClean="0"/>
              <a:pPr>
                <a:defRPr/>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3 Slide">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a:xfrm>
            <a:off x="1371600" y="3886200"/>
            <a:ext cx="6553200" cy="1219200"/>
          </a:xfrm>
          <a:solidFill>
            <a:schemeClr val="bg2">
              <a:lumMod val="90000"/>
            </a:schemeClr>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None/>
              <a:tabLst/>
              <a:defRPr sz="3600">
                <a:solidFill>
                  <a:schemeClr val="tx1"/>
                </a:solidFill>
                <a:latin typeface="Arial" pitchFamily="34" charset="0"/>
                <a:ea typeface="Verdana" pitchFamily="34" charset="0"/>
                <a:cs typeface="Arial" pitchFamily="34" charset="0"/>
              </a:defRPr>
            </a:lvl1pPr>
          </a:lstStyle>
          <a:p>
            <a:r>
              <a:rPr lang="en-US" smtClean="0"/>
              <a:t>Click to edit Master subtitle style</a:t>
            </a:r>
            <a:endParaRPr lang="en-US" dirty="0" smtClean="0"/>
          </a:p>
        </p:txBody>
      </p:sp>
      <p:sp>
        <p:nvSpPr>
          <p:cNvPr id="10" name="Title 9"/>
          <p:cNvSpPr>
            <a:spLocks noGrp="1"/>
          </p:cNvSpPr>
          <p:nvPr>
            <p:ph type="title"/>
          </p:nvPr>
        </p:nvSpPr>
        <p:spPr>
          <a:xfrm>
            <a:off x="2819400" y="1524000"/>
            <a:ext cx="3581400" cy="1905000"/>
          </a:xfrm>
          <a:solidFill>
            <a:schemeClr val="bg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lang="en-US" sz="4000" b="0" kern="1200" dirty="0">
                <a:solidFill>
                  <a:schemeClr val="tx1"/>
                </a:solidFill>
                <a:latin typeface="Arial" pitchFamily="34" charset="0"/>
                <a:ea typeface="Verdana"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Box 2"/>
          <p:cNvSpPr txBox="1"/>
          <p:nvPr/>
        </p:nvSpPr>
        <p:spPr>
          <a:xfrm>
            <a:off x="7620000" y="6248400"/>
            <a:ext cx="914400" cy="304800"/>
          </a:xfrm>
          <a:prstGeom prst="rect">
            <a:avLst/>
          </a:prstGeom>
          <a:noFill/>
        </p:spPr>
        <p:txBody>
          <a:bodyPr>
            <a:spAutoFit/>
          </a:bodyPr>
          <a:lstStyle/>
          <a:p>
            <a:pPr>
              <a:defRPr/>
            </a:pPr>
            <a:r>
              <a:rPr lang="en-US" sz="1400" dirty="0"/>
              <a:t>CE6-</a:t>
            </a:r>
            <a:fld id="{9D4DCE14-2951-4ACE-9B59-598BD94BAD5D}" type="slidenum">
              <a:rPr lang="en-US" sz="1400"/>
              <a:pPr>
                <a:defRPr/>
              </a:pPr>
              <a:t>‹#›</a:t>
            </a:fld>
            <a:endParaRPr lang="en-US" sz="1400" dirty="0"/>
          </a:p>
        </p:txBody>
      </p:sp>
      <p:sp>
        <p:nvSpPr>
          <p:cNvPr id="2" name="Title 1"/>
          <p:cNvSpPr>
            <a:spLocks noGrp="1"/>
          </p:cNvSpPr>
          <p:nvPr>
            <p:ph type="title"/>
          </p:nvPr>
        </p:nvSpPr>
        <p:spPr>
          <a:xfrm>
            <a:off x="822960" y="365759"/>
            <a:ext cx="7520940" cy="1005841"/>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5" name="Text Placeholder 2"/>
          <p:cNvSpPr>
            <a:spLocks noGrp="1"/>
          </p:cNvSpPr>
          <p:nvPr>
            <p:ph idx="1"/>
          </p:nvPr>
        </p:nvSpPr>
        <p:spPr bwMode="auto">
          <a:xfrm>
            <a:off x="822325" y="1524000"/>
            <a:ext cx="7521575" cy="3429000"/>
          </a:xfrm>
          <a:prstGeom prst="rect">
            <a:avLst/>
          </a:prstGeom>
          <a:solidFill>
            <a:srgbClr val="FFFFFF"/>
          </a:solidFill>
          <a:ln>
            <a:noFill/>
          </a:ln>
          <a:extLst/>
        </p:spPr>
        <p:txBody>
          <a:bodyPr/>
          <a:lstStyle>
            <a:lvl1pPr marL="234950" indent="-234950">
              <a:buFont typeface="Arial" pitchFamily="34" charset="0"/>
              <a:buChar char="•"/>
              <a:tabLst/>
              <a:defRPr/>
            </a:lvl1pPr>
            <a:lvl2pPr marL="234950" indent="-234950">
              <a:buClr>
                <a:srgbClr val="000A1E"/>
              </a:buClr>
              <a:buFont typeface="Arial" pitchFamily="34" charset="0"/>
              <a:buChar char="•"/>
              <a:defRPr/>
            </a:lvl2pPr>
            <a:lvl3pPr marL="623888" indent="-330200">
              <a:buClr>
                <a:srgbClr val="000A1E"/>
              </a:buClr>
              <a:buFont typeface="Helvetica" pitchFamily="34" charset="0"/>
              <a:buChar char="–"/>
              <a:defRPr/>
            </a:lvl3pPr>
            <a:lvl4pPr marL="965200" indent="-355600">
              <a:buClr>
                <a:srgbClr val="000A1E"/>
              </a:buClr>
              <a:buFont typeface="Wingdings" pitchFamily="2" charset="2"/>
              <a:buChar char="Ø"/>
              <a:defRPr/>
            </a:lvl4pPr>
            <a:lvl5pPr marL="1316038" indent="-346075">
              <a:buClr>
                <a:srgbClr val="000A1E"/>
              </a:buClr>
              <a:buFont typeface="Courier New" pitchFamily="49" charset="0"/>
              <a:buChar char="o"/>
              <a:defRPr/>
            </a:lvl5p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6"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3"/>
          <p:cNvSpPr txBox="1"/>
          <p:nvPr/>
        </p:nvSpPr>
        <p:spPr>
          <a:xfrm>
            <a:off x="7620000" y="6248400"/>
            <a:ext cx="914400" cy="304800"/>
          </a:xfrm>
          <a:prstGeom prst="rect">
            <a:avLst/>
          </a:prstGeom>
          <a:noFill/>
        </p:spPr>
        <p:txBody>
          <a:bodyPr>
            <a:spAutoFit/>
          </a:bodyPr>
          <a:lstStyle/>
          <a:p>
            <a:pPr>
              <a:defRPr/>
            </a:pPr>
            <a:r>
              <a:rPr lang="en-US" sz="1400" dirty="0"/>
              <a:t>CE6-</a:t>
            </a:r>
            <a:fld id="{658180F3-35FE-45C0-9DDE-A1C83721D449}" type="slidenum">
              <a:rPr lang="en-US" sz="1400"/>
              <a:pPr>
                <a:defRPr/>
              </a:pPr>
              <a:t>‹#›</a:t>
            </a:fld>
            <a:endParaRPr lang="en-US" sz="1400" dirty="0"/>
          </a:p>
        </p:txBody>
      </p:sp>
      <p:sp>
        <p:nvSpPr>
          <p:cNvPr id="2" name="Title 1"/>
          <p:cNvSpPr>
            <a:spLocks noGrp="1"/>
          </p:cNvSpPr>
          <p:nvPr>
            <p:ph type="title"/>
          </p:nvPr>
        </p:nvSpPr>
        <p:spPr>
          <a:xfrm>
            <a:off x="822325" y="365125"/>
            <a:ext cx="7521575" cy="1006475"/>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Title and Contentch1">
    <p:spTree>
      <p:nvGrpSpPr>
        <p:cNvPr id="1" name=""/>
        <p:cNvGrpSpPr/>
        <p:nvPr/>
      </p:nvGrpSpPr>
      <p:grpSpPr>
        <a:xfrm>
          <a:off x="0" y="0"/>
          <a:ext cx="0" cy="0"/>
          <a:chOff x="0" y="0"/>
          <a:chExt cx="0" cy="0"/>
        </a:xfrm>
      </p:grpSpPr>
    </p:spTree>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8" name="Title Placeholder 1"/>
          <p:cNvSpPr>
            <a:spLocks noGrp="1"/>
          </p:cNvSpPr>
          <p:nvPr>
            <p:ph type="title"/>
          </p:nvPr>
        </p:nvSpPr>
        <p:spPr bwMode="auto">
          <a:xfrm>
            <a:off x="822325" y="365125"/>
            <a:ext cx="7521575" cy="930275"/>
          </a:xfrm>
          <a:prstGeom prst="rect">
            <a:avLst/>
          </a:prstGeom>
          <a:solidFill>
            <a:schemeClr val="accent2">
              <a:lumMod val="90000"/>
            </a:schemeClr>
          </a:solidFill>
          <a:ln>
            <a:noFill/>
          </a:ln>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Text Placeholder 2"/>
          <p:cNvSpPr>
            <a:spLocks noGrp="1"/>
          </p:cNvSpPr>
          <p:nvPr>
            <p:ph type="body" idx="1"/>
          </p:nvPr>
        </p:nvSpPr>
        <p:spPr bwMode="auto">
          <a:xfrm>
            <a:off x="822325" y="1371600"/>
            <a:ext cx="7521575" cy="3679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5" name="Footer Placeholder 4"/>
          <p:cNvSpPr>
            <a:spLocks noGrp="1"/>
          </p:cNvSpPr>
          <p:nvPr>
            <p:ph type="ftr" sz="quarter" idx="3"/>
          </p:nvPr>
        </p:nvSpPr>
        <p:spPr>
          <a:xfrm>
            <a:off x="762000" y="6248400"/>
            <a:ext cx="6324600" cy="304800"/>
          </a:xfrm>
          <a:prstGeom prst="rect">
            <a:avLst/>
          </a:prstGeom>
        </p:spPr>
        <p:txBody>
          <a:bodyPr vert="horz" lIns="91440" tIns="45720" rIns="91440" bIns="45720" rtlCol="0" anchor="ctr"/>
          <a:lstStyle>
            <a:lvl1pPr algn="ctr">
              <a:defRPr sz="1000" cap="none" spc="200" baseline="0" dirty="0" smtClean="0">
                <a:solidFill>
                  <a:schemeClr val="tx1"/>
                </a:solidFill>
                <a:latin typeface="Helvetica" pitchFamily="34" charset="0"/>
                <a:cs typeface="Arial" charset="0"/>
              </a:defRPr>
            </a:lvl1pPr>
          </a:lstStyle>
          <a:p>
            <a:pPr>
              <a:defRPr/>
            </a:pPr>
            <a:r>
              <a:rPr lang="en-US"/>
              <a:t>Copyright © 2014 Pearson Education, Inc. Publishing as Prentice Hall</a:t>
            </a:r>
          </a:p>
        </p:txBody>
      </p:sp>
    </p:spTree>
  </p:cSld>
  <p:clrMap bg1="lt1" tx1="dk1" bg2="lt2" tx2="dk2" accent1="accent1" accent2="accent2" accent3="accent3" accent4="accent4" accent5="accent5" accent6="accent6" hlink="hlink" folHlink="folHlink"/>
  <p:sldLayoutIdLst>
    <p:sldLayoutId id="2147487983" r:id="rId1"/>
    <p:sldLayoutId id="2147487984" r:id="rId2"/>
    <p:sldLayoutId id="2147487985" r:id="rId3"/>
    <p:sldLayoutId id="2147487986" r:id="rId4"/>
  </p:sldLayoutIdLst>
  <p:timing>
    <p:tnLst>
      <p:par>
        <p:cTn id="1" dur="indefinite" restart="never" nodeType="tmRoot"/>
      </p:par>
    </p:tnLst>
  </p:timing>
  <p:hf sldNum="0" hdr="0" dt="0"/>
  <p:txStyles>
    <p:titleStyle>
      <a:lvl1pPr algn="l" rtl="0" fontAlgn="base">
        <a:spcBef>
          <a:spcPct val="0"/>
        </a:spcBef>
        <a:spcAft>
          <a:spcPct val="0"/>
        </a:spcAft>
        <a:defRPr sz="3200" kern="120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Arial" charset="0"/>
          <a:cs typeface="Arial" charset="0"/>
        </a:defRPr>
      </a:lvl2pPr>
      <a:lvl3pPr algn="l" rtl="0" fontAlgn="base">
        <a:spcBef>
          <a:spcPct val="0"/>
        </a:spcBef>
        <a:spcAft>
          <a:spcPct val="0"/>
        </a:spcAft>
        <a:defRPr sz="3200">
          <a:solidFill>
            <a:schemeClr val="tx1"/>
          </a:solidFill>
          <a:latin typeface="Arial" charset="0"/>
          <a:cs typeface="Arial" charset="0"/>
        </a:defRPr>
      </a:lvl3pPr>
      <a:lvl4pPr algn="l" rtl="0" fontAlgn="base">
        <a:spcBef>
          <a:spcPct val="0"/>
        </a:spcBef>
        <a:spcAft>
          <a:spcPct val="0"/>
        </a:spcAft>
        <a:defRPr sz="3200">
          <a:solidFill>
            <a:schemeClr val="tx1"/>
          </a:solidFill>
          <a:latin typeface="Arial" charset="0"/>
          <a:cs typeface="Arial" charset="0"/>
        </a:defRPr>
      </a:lvl4pPr>
      <a:lvl5pPr algn="l" rtl="0" fontAlgn="base">
        <a:spcBef>
          <a:spcPct val="0"/>
        </a:spcBef>
        <a:spcAft>
          <a:spcPct val="0"/>
        </a:spcAft>
        <a:defRPr sz="32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234950" indent="-234950" algn="l" rtl="0" fontAlgn="base">
        <a:spcBef>
          <a:spcPts val="8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234950" indent="-23495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2pPr>
      <a:lvl3pPr marL="568325" indent="-33020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3pPr>
      <a:lvl4pPr marL="914400" indent="-336550" algn="l" rtl="0" fontAlgn="base">
        <a:spcBef>
          <a:spcPts val="300"/>
        </a:spcBef>
        <a:spcAft>
          <a:spcPct val="0"/>
        </a:spcAft>
        <a:buClr>
          <a:srgbClr val="000A1E"/>
        </a:buClr>
        <a:buFont typeface="Wingdings" pitchFamily="2" charset="2"/>
        <a:buChar char="Ø"/>
        <a:defRPr sz="2800" kern="1200">
          <a:solidFill>
            <a:schemeClr val="tx1"/>
          </a:solidFill>
          <a:latin typeface="Arial" pitchFamily="34" charset="0"/>
          <a:ea typeface="+mn-ea"/>
          <a:cs typeface="Arial" pitchFamily="34" charset="0"/>
        </a:defRPr>
      </a:lvl4pPr>
      <a:lvl5pPr marL="1204913" indent="-277813" algn="l" rtl="0" fontAlgn="base">
        <a:spcBef>
          <a:spcPts val="300"/>
        </a:spcBef>
        <a:spcAft>
          <a:spcPct val="0"/>
        </a:spcAft>
        <a:buClr>
          <a:srgbClr val="000A1E"/>
        </a:buClr>
        <a:buFont typeface="Courier New" pitchFamily="49" charset="0"/>
        <a:buChar char="o"/>
        <a:defRPr sz="2800" kern="1200">
          <a:solidFill>
            <a:schemeClr val="tx1"/>
          </a:solidFill>
          <a:latin typeface="Arial" pitchFamily="34" charset="0"/>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Subtitle 7"/>
          <p:cNvSpPr>
            <a:spLocks noGrp="1"/>
          </p:cNvSpPr>
          <p:nvPr>
            <p:ph type="subTitle" idx="1"/>
          </p:nvPr>
        </p:nvSpPr>
        <p:spPr>
          <a:xfrm>
            <a:off x="1371600" y="3733800"/>
            <a:ext cx="6553200" cy="1219200"/>
          </a:xfrm>
          <a:solidFill>
            <a:schemeClr val="accent2">
              <a:lumMod val="90000"/>
            </a:schemeClr>
          </a:solidFill>
          <a:ln w="28575"/>
        </p:spPr>
        <p:txBody>
          <a:bodyPr/>
          <a:lstStyle/>
          <a:p>
            <a:pPr>
              <a:buFont typeface="Arial" charset="0"/>
              <a:buNone/>
              <a:defRPr/>
            </a:pPr>
            <a:r>
              <a:rPr lang="en-US" sz="4000" dirty="0" smtClean="0"/>
              <a:t>Using Excel and Access Together</a:t>
            </a:r>
          </a:p>
        </p:txBody>
      </p:sp>
      <p:sp>
        <p:nvSpPr>
          <p:cNvPr id="2" name="Title 1"/>
          <p:cNvSpPr>
            <a:spLocks noGrp="1"/>
          </p:cNvSpPr>
          <p:nvPr>
            <p:ph type="title"/>
          </p:nvPr>
        </p:nvSpPr>
        <p:spPr/>
        <p:txBody>
          <a:bodyPr/>
          <a:lstStyle/>
          <a:p>
            <a:pPr>
              <a:defRPr/>
            </a:pPr>
            <a:r>
              <a:t>Chapter Extension 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cstate="print"/>
          <a:srcRect/>
          <a:stretch>
            <a:fillRect/>
          </a:stretch>
        </p:blipFill>
        <p:spPr bwMode="auto">
          <a:xfrm>
            <a:off x="838200" y="1447800"/>
            <a:ext cx="7543800" cy="4114800"/>
          </a:xfrm>
          <a:prstGeom prst="rect">
            <a:avLst/>
          </a:prstGeom>
          <a:noFill/>
          <a:ln w="9525">
            <a:noFill/>
            <a:miter lim="800000"/>
            <a:headEnd/>
            <a:tailEnd/>
          </a:ln>
        </p:spPr>
      </p:pic>
      <p:sp>
        <p:nvSpPr>
          <p:cNvPr id="19458" name="Title 2"/>
          <p:cNvSpPr>
            <a:spLocks noGrp="1"/>
          </p:cNvSpPr>
          <p:nvPr>
            <p:ph type="title"/>
          </p:nvPr>
        </p:nvSpPr>
        <p:spPr/>
        <p:txBody>
          <a:bodyPr/>
          <a:lstStyle/>
          <a:p>
            <a:r>
              <a:rPr lang="en-US" sz="2800" smtClean="0">
                <a:latin typeface="Arial" charset="0"/>
                <a:cs typeface="Arial" charset="0"/>
              </a:rPr>
              <a:t>Importing Text Data into Access: Specifying a Comma Delimited File - Step 3</a:t>
            </a:r>
          </a:p>
        </p:txBody>
      </p:sp>
      <p:sp>
        <p:nvSpPr>
          <p:cNvPr id="21508"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4" name="Oval 3"/>
          <p:cNvSpPr/>
          <p:nvPr/>
        </p:nvSpPr>
        <p:spPr>
          <a:xfrm>
            <a:off x="2819400" y="2057400"/>
            <a:ext cx="838200" cy="5334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2"/>
          <p:cNvSpPr>
            <a:spLocks noGrp="1"/>
          </p:cNvSpPr>
          <p:nvPr>
            <p:ph type="title"/>
          </p:nvPr>
        </p:nvSpPr>
        <p:spPr/>
        <p:txBody>
          <a:bodyPr/>
          <a:lstStyle/>
          <a:p>
            <a:r>
              <a:rPr lang="en-US" sz="2800" smtClean="0">
                <a:latin typeface="Arial" charset="0"/>
                <a:cs typeface="Arial" charset="0"/>
              </a:rPr>
              <a:t>Importing Text Data into Access: Naming &amp; Describing Columns During Import - Step 4</a:t>
            </a:r>
          </a:p>
        </p:txBody>
      </p:sp>
      <p:sp>
        <p:nvSpPr>
          <p:cNvPr id="22532"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20483" name="Picture 6" descr="EMIS3e_CE9-4c"/>
          <p:cNvPicPr>
            <a:picLocks noChangeAspect="1" noChangeArrowheads="1"/>
          </p:cNvPicPr>
          <p:nvPr/>
        </p:nvPicPr>
        <p:blipFill>
          <a:blip r:embed="rId2" cstate="print"/>
          <a:srcRect/>
          <a:stretch>
            <a:fillRect/>
          </a:stretch>
        </p:blipFill>
        <p:spPr bwMode="auto">
          <a:xfrm>
            <a:off x="838200" y="1600200"/>
            <a:ext cx="7391400" cy="4487863"/>
          </a:xfrm>
          <a:prstGeom prst="rect">
            <a:avLst/>
          </a:prstGeom>
          <a:noFill/>
          <a:ln w="9525">
            <a:noFill/>
            <a:miter lim="800000"/>
            <a:headEnd/>
            <a:tailEnd/>
          </a:ln>
        </p:spPr>
      </p:pic>
      <p:sp>
        <p:nvSpPr>
          <p:cNvPr id="4" name="Oval 3"/>
          <p:cNvSpPr/>
          <p:nvPr/>
        </p:nvSpPr>
        <p:spPr>
          <a:xfrm>
            <a:off x="457200" y="2133600"/>
            <a:ext cx="5562600" cy="9144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
          <p:cNvSpPr>
            <a:spLocks noGrp="1"/>
          </p:cNvSpPr>
          <p:nvPr>
            <p:ph type="title"/>
          </p:nvPr>
        </p:nvSpPr>
        <p:spPr/>
        <p:txBody>
          <a:bodyPr/>
          <a:lstStyle/>
          <a:p>
            <a:r>
              <a:rPr lang="en-US" smtClean="0">
                <a:latin typeface="Arial" charset="0"/>
                <a:cs typeface="Arial" charset="0"/>
              </a:rPr>
              <a:t>Data After Import</a:t>
            </a:r>
          </a:p>
        </p:txBody>
      </p:sp>
      <p:sp>
        <p:nvSpPr>
          <p:cNvPr id="23556"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21507" name="Picture 2"/>
          <p:cNvPicPr>
            <a:picLocks noChangeAspect="1" noChangeArrowheads="1"/>
          </p:cNvPicPr>
          <p:nvPr/>
        </p:nvPicPr>
        <p:blipFill>
          <a:blip r:embed="rId2" cstate="print"/>
          <a:srcRect/>
          <a:stretch>
            <a:fillRect/>
          </a:stretch>
        </p:blipFill>
        <p:spPr bwMode="auto">
          <a:xfrm>
            <a:off x="762000" y="1524000"/>
            <a:ext cx="75438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p:nvPr>
        </p:nvSpPr>
        <p:spPr>
          <a:xfrm>
            <a:off x="822325" y="365125"/>
            <a:ext cx="7521575" cy="1006475"/>
          </a:xfrm>
        </p:spPr>
        <p:txBody>
          <a:bodyPr/>
          <a:lstStyle/>
          <a:p>
            <a:pPr marL="795338" indent="-795338"/>
            <a:r>
              <a:rPr lang="en-US" smtClean="0">
                <a:latin typeface="Arial" charset="0"/>
                <a:cs typeface="Arial" charset="0"/>
              </a:rPr>
              <a:t>Q3:  How Can You Create Graphs with        Excel?</a:t>
            </a:r>
          </a:p>
        </p:txBody>
      </p:sp>
      <p:sp>
        <p:nvSpPr>
          <p:cNvPr id="24580"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 name="Content Placeholder 1"/>
          <p:cNvSpPr>
            <a:spLocks noGrp="1"/>
          </p:cNvSpPr>
          <p:nvPr>
            <p:ph idx="1"/>
          </p:nvPr>
        </p:nvSpPr>
        <p:spPr>
          <a:xfrm>
            <a:off x="822325" y="1828800"/>
            <a:ext cx="7521575" cy="2438400"/>
          </a:xfrm>
        </p:spPr>
        <p:txBody>
          <a:bodyPr/>
          <a:lstStyle/>
          <a:p>
            <a:pPr>
              <a:defRPr/>
            </a:pPr>
            <a:r>
              <a:rPr lang="en-US" dirty="0"/>
              <a:t>Data from Computer Budget </a:t>
            </a:r>
            <a:r>
              <a:rPr lang="en-US" dirty="0" smtClean="0"/>
              <a:t>workbook </a:t>
            </a:r>
            <a:r>
              <a:rPr lang="en-US" dirty="0"/>
              <a:t>used for following examples</a:t>
            </a:r>
          </a:p>
          <a:p>
            <a:pPr marL="1243013" lvl="2" indent="-457200">
              <a:defRPr/>
            </a:pPr>
            <a:r>
              <a:rPr lang="en-US" dirty="0" smtClean="0">
                <a:solidFill>
                  <a:schemeClr val="accent3">
                    <a:lumMod val="10000"/>
                  </a:schemeClr>
                </a:solidFill>
              </a:rPr>
              <a:t>Pie </a:t>
            </a:r>
            <a:r>
              <a:rPr lang="en-US" dirty="0">
                <a:solidFill>
                  <a:schemeClr val="accent3">
                    <a:lumMod val="10000"/>
                  </a:schemeClr>
                </a:solidFill>
              </a:rPr>
              <a:t>chart</a:t>
            </a:r>
          </a:p>
          <a:p>
            <a:pPr marL="1243013" lvl="2" indent="-457200">
              <a:defRPr/>
            </a:pPr>
            <a:r>
              <a:rPr lang="en-US" dirty="0">
                <a:solidFill>
                  <a:schemeClr val="accent3">
                    <a:lumMod val="10000"/>
                  </a:schemeClr>
                </a:solidFill>
              </a:rPr>
              <a:t>Column </a:t>
            </a:r>
            <a:r>
              <a:rPr lang="en-US" dirty="0" smtClean="0">
                <a:solidFill>
                  <a:schemeClr val="accent3">
                    <a:lumMod val="10000"/>
                  </a:schemeClr>
                </a:solidFill>
              </a:rPr>
              <a:t>chart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smtClean="0">
                <a:latin typeface="Arial" charset="0"/>
                <a:cs typeface="Arial" charset="0"/>
              </a:rPr>
              <a:t>Sample Pie Chart</a:t>
            </a:r>
          </a:p>
        </p:txBody>
      </p:sp>
      <p:sp>
        <p:nvSpPr>
          <p:cNvPr id="26627"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23555" name="Picture 6"/>
          <p:cNvPicPr>
            <a:picLocks noChangeAspect="1" noChangeArrowheads="1"/>
          </p:cNvPicPr>
          <p:nvPr/>
        </p:nvPicPr>
        <p:blipFill>
          <a:blip r:embed="rId2" cstate="print"/>
          <a:srcRect/>
          <a:stretch>
            <a:fillRect/>
          </a:stretch>
        </p:blipFill>
        <p:spPr bwMode="auto">
          <a:xfrm>
            <a:off x="1295400" y="1524000"/>
            <a:ext cx="5943600"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0"/>
          <p:cNvPicPr>
            <a:picLocks noChangeAspect="1" noChangeArrowheads="1"/>
          </p:cNvPicPr>
          <p:nvPr/>
        </p:nvPicPr>
        <p:blipFill>
          <a:blip r:embed="rId3" cstate="print"/>
          <a:srcRect/>
          <a:stretch>
            <a:fillRect/>
          </a:stretch>
        </p:blipFill>
        <p:spPr bwMode="auto">
          <a:xfrm>
            <a:off x="838200" y="1524000"/>
            <a:ext cx="7543800" cy="3886200"/>
          </a:xfrm>
          <a:prstGeom prst="rect">
            <a:avLst/>
          </a:prstGeom>
          <a:noFill/>
          <a:ln w="9525">
            <a:noFill/>
            <a:miter lim="800000"/>
            <a:headEnd/>
            <a:tailEnd/>
          </a:ln>
        </p:spPr>
      </p:pic>
      <p:sp>
        <p:nvSpPr>
          <p:cNvPr id="24578" name="Title 2"/>
          <p:cNvSpPr>
            <a:spLocks noGrp="1"/>
          </p:cNvSpPr>
          <p:nvPr>
            <p:ph type="title"/>
          </p:nvPr>
        </p:nvSpPr>
        <p:spPr/>
        <p:txBody>
          <a:bodyPr/>
          <a:lstStyle/>
          <a:p>
            <a:r>
              <a:rPr lang="en-US" smtClean="0">
                <a:latin typeface="Arial" charset="0"/>
                <a:cs typeface="Arial" charset="0"/>
              </a:rPr>
              <a:t>Creating the Pie Chart</a:t>
            </a:r>
          </a:p>
        </p:txBody>
      </p:sp>
      <p:sp>
        <p:nvSpPr>
          <p:cNvPr id="25604"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 name="Oval 1"/>
          <p:cNvSpPr/>
          <p:nvPr/>
        </p:nvSpPr>
        <p:spPr>
          <a:xfrm>
            <a:off x="3429000" y="1905000"/>
            <a:ext cx="7620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p:cNvSpPr/>
          <p:nvPr/>
        </p:nvSpPr>
        <p:spPr>
          <a:xfrm>
            <a:off x="1828800" y="1524000"/>
            <a:ext cx="762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p:cNvSpPr/>
          <p:nvPr/>
        </p:nvSpPr>
        <p:spPr>
          <a:xfrm>
            <a:off x="3657600" y="2819400"/>
            <a:ext cx="7620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latin typeface="Arial" charset="0"/>
                <a:cs typeface="Arial" charset="0"/>
              </a:rPr>
              <a:t>Selecting the Chart Tools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26627" name="Picture 2"/>
          <p:cNvPicPr>
            <a:picLocks noChangeAspect="1" noChangeArrowheads="1"/>
          </p:cNvPicPr>
          <p:nvPr/>
        </p:nvPicPr>
        <p:blipFill>
          <a:blip r:embed="rId3" cstate="print"/>
          <a:srcRect/>
          <a:stretch>
            <a:fillRect/>
          </a:stretch>
        </p:blipFill>
        <p:spPr bwMode="auto">
          <a:xfrm>
            <a:off x="1149350" y="1571625"/>
            <a:ext cx="6775450" cy="444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
          <p:cNvSpPr>
            <a:spLocks noGrp="1"/>
          </p:cNvSpPr>
          <p:nvPr>
            <p:ph type="title"/>
          </p:nvPr>
        </p:nvSpPr>
        <p:spPr/>
        <p:txBody>
          <a:bodyPr/>
          <a:lstStyle/>
          <a:p>
            <a:r>
              <a:rPr lang="en-US" smtClean="0">
                <a:latin typeface="Arial" charset="0"/>
                <a:cs typeface="Arial" charset="0"/>
              </a:rPr>
              <a:t>Sample Column Chart</a:t>
            </a:r>
          </a:p>
        </p:txBody>
      </p:sp>
      <p:sp>
        <p:nvSpPr>
          <p:cNvPr id="28676"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28675" name="Picture 6" descr="EMIS3e_CE9-9"/>
          <p:cNvPicPr>
            <a:picLocks noChangeAspect="1" noChangeArrowheads="1"/>
          </p:cNvPicPr>
          <p:nvPr/>
        </p:nvPicPr>
        <p:blipFill>
          <a:blip r:embed="rId2" cstate="print"/>
          <a:srcRect/>
          <a:stretch>
            <a:fillRect/>
          </a:stretch>
        </p:blipFill>
        <p:spPr bwMode="auto">
          <a:xfrm>
            <a:off x="1295400" y="1598613"/>
            <a:ext cx="6400800" cy="4268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7"/>
          <p:cNvPicPr>
            <a:picLocks noChangeAspect="1" noChangeArrowheads="1"/>
          </p:cNvPicPr>
          <p:nvPr/>
        </p:nvPicPr>
        <p:blipFill>
          <a:blip r:embed="rId2" cstate="print"/>
          <a:srcRect/>
          <a:stretch>
            <a:fillRect/>
          </a:stretch>
        </p:blipFill>
        <p:spPr bwMode="auto">
          <a:xfrm>
            <a:off x="762000" y="1524000"/>
            <a:ext cx="7620000" cy="4191000"/>
          </a:xfrm>
          <a:prstGeom prst="rect">
            <a:avLst/>
          </a:prstGeom>
          <a:noFill/>
          <a:ln w="9525">
            <a:noFill/>
            <a:miter lim="800000"/>
            <a:headEnd/>
            <a:tailEnd/>
          </a:ln>
        </p:spPr>
      </p:pic>
      <p:sp>
        <p:nvSpPr>
          <p:cNvPr id="29698" name="Title 2"/>
          <p:cNvSpPr>
            <a:spLocks noGrp="1"/>
          </p:cNvSpPr>
          <p:nvPr>
            <p:ph type="title"/>
          </p:nvPr>
        </p:nvSpPr>
        <p:spPr/>
        <p:txBody>
          <a:bodyPr/>
          <a:lstStyle/>
          <a:p>
            <a:r>
              <a:rPr lang="en-US" smtClean="0">
                <a:latin typeface="Arial" charset="0"/>
                <a:cs typeface="Arial" charset="0"/>
              </a:rPr>
              <a:t>Creating a Column Chart</a:t>
            </a:r>
          </a:p>
        </p:txBody>
      </p:sp>
      <p:sp>
        <p:nvSpPr>
          <p:cNvPr id="27652"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8" name="Oval 7"/>
          <p:cNvSpPr/>
          <p:nvPr/>
        </p:nvSpPr>
        <p:spPr>
          <a:xfrm>
            <a:off x="2971800" y="2209800"/>
            <a:ext cx="1219200" cy="12192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8"/>
          <p:cNvPicPr>
            <a:picLocks noChangeAspect="1" noChangeArrowheads="1"/>
          </p:cNvPicPr>
          <p:nvPr/>
        </p:nvPicPr>
        <p:blipFill>
          <a:blip r:embed="rId3" cstate="print"/>
          <a:srcRect/>
          <a:stretch>
            <a:fillRect/>
          </a:stretch>
        </p:blipFill>
        <p:spPr bwMode="auto">
          <a:xfrm>
            <a:off x="936625" y="1524000"/>
            <a:ext cx="7270750" cy="4191000"/>
          </a:xfrm>
          <a:prstGeom prst="rect">
            <a:avLst/>
          </a:prstGeom>
          <a:noFill/>
          <a:ln w="9525">
            <a:noFill/>
            <a:miter lim="800000"/>
            <a:headEnd/>
            <a:tailEnd/>
          </a:ln>
        </p:spPr>
      </p:pic>
      <p:sp>
        <p:nvSpPr>
          <p:cNvPr id="30722" name="Title 2"/>
          <p:cNvSpPr>
            <a:spLocks noGrp="1"/>
          </p:cNvSpPr>
          <p:nvPr>
            <p:ph type="title"/>
          </p:nvPr>
        </p:nvSpPr>
        <p:spPr/>
        <p:txBody>
          <a:bodyPr/>
          <a:lstStyle/>
          <a:p>
            <a:r>
              <a:rPr lang="en-US" smtClean="0">
                <a:latin typeface="Arial" charset="0"/>
                <a:cs typeface="Arial" charset="0"/>
              </a:rPr>
              <a:t>Creating the Chart Title</a:t>
            </a:r>
          </a:p>
        </p:txBody>
      </p:sp>
      <p:sp>
        <p:nvSpPr>
          <p:cNvPr id="29700"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4" name="Oval 3"/>
          <p:cNvSpPr/>
          <p:nvPr/>
        </p:nvSpPr>
        <p:spPr>
          <a:xfrm>
            <a:off x="2057400" y="1524000"/>
            <a:ext cx="2895600" cy="19812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Study Questions</a:t>
            </a:r>
          </a:p>
        </p:txBody>
      </p:sp>
      <p:sp>
        <p:nvSpPr>
          <p:cNvPr id="13316"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10243" name="Content Placeholder 1"/>
          <p:cNvSpPr>
            <a:spLocks noGrp="1"/>
          </p:cNvSpPr>
          <p:nvPr>
            <p:ph idx="1"/>
          </p:nvPr>
        </p:nvSpPr>
        <p:spPr>
          <a:xfrm>
            <a:off x="822325" y="1600200"/>
            <a:ext cx="7521575" cy="3657600"/>
          </a:xfrm>
        </p:spPr>
        <p:txBody>
          <a:bodyPr/>
          <a:lstStyle/>
          <a:p>
            <a:pPr marL="577850" indent="-577850">
              <a:buFont typeface="Arial" charset="0"/>
              <a:buNone/>
            </a:pPr>
            <a:r>
              <a:rPr lang="en-US" sz="2400" smtClean="0">
                <a:latin typeface="Arial" charset="0"/>
                <a:cs typeface="Arial" charset="0"/>
              </a:rPr>
              <a:t>Q1: Why use Excel and Access together?</a:t>
            </a:r>
          </a:p>
          <a:p>
            <a:pPr marL="577850" indent="-577850">
              <a:buFont typeface="Arial" charset="0"/>
              <a:buNone/>
            </a:pPr>
            <a:r>
              <a:rPr lang="en-US" sz="2400" smtClean="0">
                <a:latin typeface="Arial" charset="0"/>
                <a:cs typeface="Arial" charset="0"/>
              </a:rPr>
              <a:t>Q2: What is import/export?</a:t>
            </a:r>
          </a:p>
          <a:p>
            <a:pPr marL="577850" indent="-577850">
              <a:buFont typeface="Arial" charset="0"/>
              <a:buNone/>
            </a:pPr>
            <a:r>
              <a:rPr lang="en-US" sz="2400" smtClean="0">
                <a:latin typeface="Arial" charset="0"/>
                <a:cs typeface="Arial" charset="0"/>
              </a:rPr>
              <a:t>Q3: How can you create charts with Excel?</a:t>
            </a:r>
          </a:p>
          <a:p>
            <a:pPr marL="577850" indent="-577850">
              <a:buFont typeface="Arial" charset="0"/>
              <a:buNone/>
            </a:pPr>
            <a:r>
              <a:rPr lang="en-US" sz="2400" smtClean="0">
                <a:latin typeface="Arial" charset="0"/>
                <a:cs typeface="Arial" charset="0"/>
              </a:rPr>
              <a:t>Q4: How can you create group totals in Access?</a:t>
            </a:r>
          </a:p>
          <a:p>
            <a:pPr marL="577850" indent="-577850">
              <a:buFont typeface="Arial" charset="0"/>
              <a:buNone/>
            </a:pPr>
            <a:r>
              <a:rPr lang="en-US" sz="2400" smtClean="0">
                <a:latin typeface="Arial" charset="0"/>
                <a:cs typeface="Arial" charset="0"/>
              </a:rPr>
              <a:t>Q5: How can you use Excel to graph Access data?</a:t>
            </a:r>
          </a:p>
          <a:p>
            <a:pPr marL="577850" indent="-577850">
              <a:buFont typeface="Arial" charset="0"/>
              <a:buNone/>
            </a:pPr>
            <a:r>
              <a:rPr lang="en-US" sz="2400" smtClean="0">
                <a:latin typeface="Arial" charset="0"/>
                <a:cs typeface="Arial" charset="0"/>
              </a:rPr>
              <a:t>Q6: How can you use Access to report Excel data?</a:t>
            </a:r>
          </a:p>
          <a:p>
            <a:pPr marL="577850" indent="-577850">
              <a:buFont typeface="Arial" charset="0"/>
              <a:buNone/>
            </a:pPr>
            <a:r>
              <a:rPr lang="en-US" sz="2400" smtClean="0">
                <a:latin typeface="Arial" charset="0"/>
                <a:cs typeface="Arial" charset="0"/>
              </a:rPr>
              <a:t>Q7: How can you combine Excel and Access to analyze data?</a:t>
            </a:r>
            <a:endParaRPr lang="en-US" sz="2600" smtClean="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838200" y="1600200"/>
            <a:ext cx="7467600" cy="1143000"/>
          </a:xfrm>
          <a:custGeom>
            <a:avLst/>
            <a:gdLst>
              <a:gd name="connsiteX0" fmla="*/ 0 w 2880360"/>
              <a:gd name="connsiteY0" fmla="*/ 260778 h 1564639"/>
              <a:gd name="connsiteX1" fmla="*/ 76380 w 2880360"/>
              <a:gd name="connsiteY1" fmla="*/ 76380 h 1564639"/>
              <a:gd name="connsiteX2" fmla="*/ 260778 w 2880360"/>
              <a:gd name="connsiteY2" fmla="*/ 0 h 1564639"/>
              <a:gd name="connsiteX3" fmla="*/ 2619582 w 2880360"/>
              <a:gd name="connsiteY3" fmla="*/ 0 h 1564639"/>
              <a:gd name="connsiteX4" fmla="*/ 2803980 w 2880360"/>
              <a:gd name="connsiteY4" fmla="*/ 76380 h 1564639"/>
              <a:gd name="connsiteX5" fmla="*/ 2880360 w 2880360"/>
              <a:gd name="connsiteY5" fmla="*/ 260778 h 1564639"/>
              <a:gd name="connsiteX6" fmla="*/ 2880360 w 2880360"/>
              <a:gd name="connsiteY6" fmla="*/ 1303861 h 1564639"/>
              <a:gd name="connsiteX7" fmla="*/ 2803980 w 2880360"/>
              <a:gd name="connsiteY7" fmla="*/ 1488259 h 1564639"/>
              <a:gd name="connsiteX8" fmla="*/ 2619582 w 2880360"/>
              <a:gd name="connsiteY8" fmla="*/ 1564639 h 1564639"/>
              <a:gd name="connsiteX9" fmla="*/ 260778 w 2880360"/>
              <a:gd name="connsiteY9" fmla="*/ 1564639 h 1564639"/>
              <a:gd name="connsiteX10" fmla="*/ 76380 w 2880360"/>
              <a:gd name="connsiteY10" fmla="*/ 1488259 h 1564639"/>
              <a:gd name="connsiteX11" fmla="*/ 0 w 2880360"/>
              <a:gd name="connsiteY11" fmla="*/ 1303861 h 1564639"/>
              <a:gd name="connsiteX12" fmla="*/ 0 w 2880360"/>
              <a:gd name="connsiteY12" fmla="*/ 260778 h 156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360" h="1564639">
                <a:moveTo>
                  <a:pt x="0" y="260778"/>
                </a:moveTo>
                <a:cubicBezTo>
                  <a:pt x="0" y="191615"/>
                  <a:pt x="27475" y="125285"/>
                  <a:pt x="76380" y="76380"/>
                </a:cubicBezTo>
                <a:cubicBezTo>
                  <a:pt x="125285" y="27475"/>
                  <a:pt x="191615" y="0"/>
                  <a:pt x="260778" y="0"/>
                </a:cubicBezTo>
                <a:lnTo>
                  <a:pt x="2619582" y="0"/>
                </a:lnTo>
                <a:cubicBezTo>
                  <a:pt x="2688745" y="0"/>
                  <a:pt x="2755075" y="27475"/>
                  <a:pt x="2803980" y="76380"/>
                </a:cubicBezTo>
                <a:cubicBezTo>
                  <a:pt x="2852885" y="125285"/>
                  <a:pt x="2880360" y="191615"/>
                  <a:pt x="2880360" y="260778"/>
                </a:cubicBezTo>
                <a:lnTo>
                  <a:pt x="2880360" y="1303861"/>
                </a:lnTo>
                <a:cubicBezTo>
                  <a:pt x="2880360" y="1373024"/>
                  <a:pt x="2852885" y="1439354"/>
                  <a:pt x="2803980" y="1488259"/>
                </a:cubicBezTo>
                <a:cubicBezTo>
                  <a:pt x="2755075" y="1537164"/>
                  <a:pt x="2688745" y="1564639"/>
                  <a:pt x="2619582" y="1564639"/>
                </a:cubicBezTo>
                <a:lnTo>
                  <a:pt x="260778" y="1564639"/>
                </a:lnTo>
                <a:cubicBezTo>
                  <a:pt x="191615" y="1564639"/>
                  <a:pt x="125285" y="1537164"/>
                  <a:pt x="76380" y="1488259"/>
                </a:cubicBezTo>
                <a:cubicBezTo>
                  <a:pt x="27475" y="1439354"/>
                  <a:pt x="0" y="1373024"/>
                  <a:pt x="0" y="1303861"/>
                </a:cubicBezTo>
                <a:lnTo>
                  <a:pt x="0" y="26077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7819" tIns="122099" rIns="167819" bIns="122099" spcCol="1270" anchor="ctr"/>
          <a:lstStyle/>
          <a:p>
            <a:pPr defTabSz="1066800">
              <a:lnSpc>
                <a:spcPct val="90000"/>
              </a:lnSpc>
              <a:spcAft>
                <a:spcPct val="35000"/>
              </a:spcAft>
              <a:defRPr/>
            </a:pPr>
            <a:r>
              <a:rPr lang="en-US" sz="2800" b="1" dirty="0">
                <a:latin typeface="Arial" pitchFamily="34" charset="0"/>
                <a:cs typeface="Arial" pitchFamily="34" charset="0"/>
              </a:rPr>
              <a:t>Volunteer database from CE 5 used in following examples</a:t>
            </a:r>
          </a:p>
        </p:txBody>
      </p:sp>
      <p:sp>
        <p:nvSpPr>
          <p:cNvPr id="9" name="Freeform 8"/>
          <p:cNvSpPr/>
          <p:nvPr/>
        </p:nvSpPr>
        <p:spPr>
          <a:xfrm>
            <a:off x="2971800" y="3048000"/>
            <a:ext cx="5443538" cy="2133600"/>
          </a:xfrm>
          <a:custGeom>
            <a:avLst/>
            <a:gdLst>
              <a:gd name="connsiteX0" fmla="*/ 443947 w 2663629"/>
              <a:gd name="connsiteY0" fmla="*/ 0 h 5115639"/>
              <a:gd name="connsiteX1" fmla="*/ 2219682 w 2663629"/>
              <a:gd name="connsiteY1" fmla="*/ 0 h 5115639"/>
              <a:gd name="connsiteX2" fmla="*/ 2533600 w 2663629"/>
              <a:gd name="connsiteY2" fmla="*/ 130030 h 5115639"/>
              <a:gd name="connsiteX3" fmla="*/ 2663629 w 2663629"/>
              <a:gd name="connsiteY3" fmla="*/ 443948 h 5115639"/>
              <a:gd name="connsiteX4" fmla="*/ 2663629 w 2663629"/>
              <a:gd name="connsiteY4" fmla="*/ 5115639 h 5115639"/>
              <a:gd name="connsiteX5" fmla="*/ 2663629 w 2663629"/>
              <a:gd name="connsiteY5" fmla="*/ 5115639 h 5115639"/>
              <a:gd name="connsiteX6" fmla="*/ 2663629 w 2663629"/>
              <a:gd name="connsiteY6" fmla="*/ 5115639 h 5115639"/>
              <a:gd name="connsiteX7" fmla="*/ 0 w 2663629"/>
              <a:gd name="connsiteY7" fmla="*/ 5115639 h 5115639"/>
              <a:gd name="connsiteX8" fmla="*/ 0 w 2663629"/>
              <a:gd name="connsiteY8" fmla="*/ 5115639 h 5115639"/>
              <a:gd name="connsiteX9" fmla="*/ 0 w 2663629"/>
              <a:gd name="connsiteY9" fmla="*/ 5115639 h 5115639"/>
              <a:gd name="connsiteX10" fmla="*/ 0 w 2663629"/>
              <a:gd name="connsiteY10" fmla="*/ 443947 h 5115639"/>
              <a:gd name="connsiteX11" fmla="*/ 130030 w 2663629"/>
              <a:gd name="connsiteY11" fmla="*/ 130029 h 5115639"/>
              <a:gd name="connsiteX12" fmla="*/ 443948 w 2663629"/>
              <a:gd name="connsiteY12" fmla="*/ 0 h 5115639"/>
              <a:gd name="connsiteX13" fmla="*/ 443947 w 2663629"/>
              <a:gd name="connsiteY13" fmla="*/ 0 h 51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3629" h="5115639">
                <a:moveTo>
                  <a:pt x="2663629" y="852624"/>
                </a:moveTo>
                <a:lnTo>
                  <a:pt x="2663629" y="4263015"/>
                </a:lnTo>
                <a:cubicBezTo>
                  <a:pt x="2663629" y="4489144"/>
                  <a:pt x="2639275" y="4706013"/>
                  <a:pt x="2595925" y="4865911"/>
                </a:cubicBezTo>
                <a:cubicBezTo>
                  <a:pt x="2552574" y="5025808"/>
                  <a:pt x="2493779" y="5115638"/>
                  <a:pt x="2432473" y="5115638"/>
                </a:cubicBezTo>
                <a:lnTo>
                  <a:pt x="0" y="5115638"/>
                </a:lnTo>
                <a:lnTo>
                  <a:pt x="0" y="5115638"/>
                </a:lnTo>
                <a:lnTo>
                  <a:pt x="0" y="5115638"/>
                </a:lnTo>
                <a:lnTo>
                  <a:pt x="0" y="1"/>
                </a:lnTo>
                <a:lnTo>
                  <a:pt x="0" y="1"/>
                </a:lnTo>
                <a:lnTo>
                  <a:pt x="0" y="1"/>
                </a:lnTo>
                <a:lnTo>
                  <a:pt x="2432473" y="1"/>
                </a:lnTo>
                <a:cubicBezTo>
                  <a:pt x="2493779" y="1"/>
                  <a:pt x="2552575" y="89831"/>
                  <a:pt x="2595925" y="249730"/>
                </a:cubicBezTo>
                <a:cubicBezTo>
                  <a:pt x="2639275" y="409628"/>
                  <a:pt x="2663629" y="626496"/>
                  <a:pt x="2663629" y="852626"/>
                </a:cubicBezTo>
                <a:lnTo>
                  <a:pt x="2663629" y="852624"/>
                </a:lnTo>
                <a:close/>
              </a:path>
            </a:pathLst>
          </a:custGeom>
          <a:solidFill>
            <a:schemeClr val="bg1">
              <a:alpha val="90000"/>
            </a:schemeClr>
          </a:solidFill>
          <a:ln>
            <a:solidFill>
              <a:schemeClr val="accent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83820" tIns="171938" rIns="213848" bIns="171938" spcCol="1270" anchor="ctr"/>
          <a:lstStyle/>
          <a:p>
            <a:pPr marL="228600" lvl="1" indent="-228600" defTabSz="977900">
              <a:lnSpc>
                <a:spcPct val="90000"/>
              </a:lnSpc>
              <a:spcAft>
                <a:spcPct val="15000"/>
              </a:spcAft>
              <a:buFontTx/>
              <a:buChar char="••"/>
              <a:defRPr/>
            </a:pPr>
            <a:r>
              <a:rPr lang="en-US" sz="2000" dirty="0">
                <a:latin typeface="Arial" pitchFamily="34" charset="0"/>
                <a:cs typeface="Arial" pitchFamily="34" charset="0"/>
              </a:rPr>
              <a:t>TV station manager wants to know </a:t>
            </a:r>
            <a:r>
              <a:rPr lang="en-US" sz="2000" i="1" dirty="0">
                <a:latin typeface="Arial" pitchFamily="34" charset="0"/>
                <a:cs typeface="Arial" pitchFamily="34" charset="0"/>
              </a:rPr>
              <a:t>TotalDonations</a:t>
            </a:r>
            <a:r>
              <a:rPr lang="en-US" sz="2000" dirty="0">
                <a:latin typeface="Arial" pitchFamily="34" charset="0"/>
                <a:cs typeface="Arial" pitchFamily="34" charset="0"/>
              </a:rPr>
              <a:t> for each date of fundraising effort. Also wants to know if some dates are better than others.</a:t>
            </a:r>
          </a:p>
          <a:p>
            <a:pPr marL="228600" lvl="1" indent="-228600" defTabSz="977900">
              <a:lnSpc>
                <a:spcPct val="90000"/>
              </a:lnSpc>
              <a:spcAft>
                <a:spcPct val="15000"/>
              </a:spcAft>
              <a:buFontTx/>
              <a:buChar char="••"/>
              <a:defRPr/>
            </a:pPr>
            <a:r>
              <a:rPr lang="en-US" sz="2000" dirty="0">
                <a:latin typeface="Arial" pitchFamily="34" charset="0"/>
                <a:cs typeface="Arial" pitchFamily="34" charset="0"/>
              </a:rPr>
              <a:t>Using WORK table, create a query to group all donations by date and sum </a:t>
            </a:r>
            <a:r>
              <a:rPr lang="en-US" sz="2000" i="1" dirty="0">
                <a:latin typeface="Arial" pitchFamily="34" charset="0"/>
                <a:cs typeface="Arial" pitchFamily="34" charset="0"/>
              </a:rPr>
              <a:t>TotalDonations</a:t>
            </a:r>
            <a:r>
              <a:rPr lang="en-US" sz="2000" dirty="0">
                <a:latin typeface="Arial" pitchFamily="34" charset="0"/>
                <a:cs typeface="Arial" pitchFamily="34" charset="0"/>
              </a:rPr>
              <a:t> for each </a:t>
            </a:r>
            <a:r>
              <a:rPr lang="en-US" sz="2000" dirty="0" smtClean="0">
                <a:latin typeface="Arial" pitchFamily="34" charset="0"/>
                <a:cs typeface="Arial" pitchFamily="34" charset="0"/>
              </a:rPr>
              <a:t>group.</a:t>
            </a:r>
            <a:endParaRPr lang="en-US" sz="2000" i="1" dirty="0">
              <a:latin typeface="Arial" pitchFamily="34" charset="0"/>
              <a:cs typeface="Arial" pitchFamily="34" charset="0"/>
            </a:endParaRPr>
          </a:p>
        </p:txBody>
      </p:sp>
      <p:sp>
        <p:nvSpPr>
          <p:cNvPr id="10" name="Freeform 9"/>
          <p:cNvSpPr/>
          <p:nvPr/>
        </p:nvSpPr>
        <p:spPr>
          <a:xfrm>
            <a:off x="838200" y="3124200"/>
            <a:ext cx="2133600" cy="1981200"/>
          </a:xfrm>
          <a:custGeom>
            <a:avLst/>
            <a:gdLst>
              <a:gd name="connsiteX0" fmla="*/ 0 w 2877547"/>
              <a:gd name="connsiteY0" fmla="*/ 479601 h 2882644"/>
              <a:gd name="connsiteX1" fmla="*/ 140472 w 2877547"/>
              <a:gd name="connsiteY1" fmla="*/ 140472 h 2882644"/>
              <a:gd name="connsiteX2" fmla="*/ 479601 w 2877547"/>
              <a:gd name="connsiteY2" fmla="*/ 1 h 2882644"/>
              <a:gd name="connsiteX3" fmla="*/ 2397946 w 2877547"/>
              <a:gd name="connsiteY3" fmla="*/ 0 h 2882644"/>
              <a:gd name="connsiteX4" fmla="*/ 2737075 w 2877547"/>
              <a:gd name="connsiteY4" fmla="*/ 140472 h 2882644"/>
              <a:gd name="connsiteX5" fmla="*/ 2877546 w 2877547"/>
              <a:gd name="connsiteY5" fmla="*/ 479601 h 2882644"/>
              <a:gd name="connsiteX6" fmla="*/ 2877547 w 2877547"/>
              <a:gd name="connsiteY6" fmla="*/ 2403043 h 2882644"/>
              <a:gd name="connsiteX7" fmla="*/ 2737075 w 2877547"/>
              <a:gd name="connsiteY7" fmla="*/ 2742172 h 2882644"/>
              <a:gd name="connsiteX8" fmla="*/ 2397946 w 2877547"/>
              <a:gd name="connsiteY8" fmla="*/ 2882644 h 2882644"/>
              <a:gd name="connsiteX9" fmla="*/ 479601 w 2877547"/>
              <a:gd name="connsiteY9" fmla="*/ 2882644 h 2882644"/>
              <a:gd name="connsiteX10" fmla="*/ 140472 w 2877547"/>
              <a:gd name="connsiteY10" fmla="*/ 2742172 h 2882644"/>
              <a:gd name="connsiteX11" fmla="*/ 0 w 2877547"/>
              <a:gd name="connsiteY11" fmla="*/ 2403043 h 2882644"/>
              <a:gd name="connsiteX12" fmla="*/ 0 w 2877547"/>
              <a:gd name="connsiteY12" fmla="*/ 479601 h 288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7547" h="2882644">
                <a:moveTo>
                  <a:pt x="0" y="479601"/>
                </a:moveTo>
                <a:cubicBezTo>
                  <a:pt x="0" y="352403"/>
                  <a:pt x="50530" y="230414"/>
                  <a:pt x="140472" y="140472"/>
                </a:cubicBezTo>
                <a:cubicBezTo>
                  <a:pt x="230415" y="50529"/>
                  <a:pt x="352403" y="0"/>
                  <a:pt x="479601" y="1"/>
                </a:cubicBezTo>
                <a:lnTo>
                  <a:pt x="2397946" y="0"/>
                </a:lnTo>
                <a:cubicBezTo>
                  <a:pt x="2525144" y="0"/>
                  <a:pt x="2647133" y="50530"/>
                  <a:pt x="2737075" y="140472"/>
                </a:cubicBezTo>
                <a:cubicBezTo>
                  <a:pt x="2827018" y="230415"/>
                  <a:pt x="2877547" y="352403"/>
                  <a:pt x="2877546" y="479601"/>
                </a:cubicBezTo>
                <a:cubicBezTo>
                  <a:pt x="2877546" y="1120748"/>
                  <a:pt x="2877547" y="1761896"/>
                  <a:pt x="2877547" y="2403043"/>
                </a:cubicBezTo>
                <a:cubicBezTo>
                  <a:pt x="2877547" y="2530241"/>
                  <a:pt x="2827018" y="2652230"/>
                  <a:pt x="2737075" y="2742172"/>
                </a:cubicBezTo>
                <a:cubicBezTo>
                  <a:pt x="2647132" y="2832115"/>
                  <a:pt x="2525144" y="2882644"/>
                  <a:pt x="2397946" y="2882644"/>
                </a:cubicBezTo>
                <a:lnTo>
                  <a:pt x="479601" y="2882644"/>
                </a:lnTo>
                <a:cubicBezTo>
                  <a:pt x="352403" y="2882644"/>
                  <a:pt x="230414" y="2832115"/>
                  <a:pt x="140472" y="2742172"/>
                </a:cubicBezTo>
                <a:cubicBezTo>
                  <a:pt x="50529" y="2652229"/>
                  <a:pt x="0" y="2530241"/>
                  <a:pt x="0" y="2403043"/>
                </a:cubicBezTo>
                <a:lnTo>
                  <a:pt x="0" y="479601"/>
                </a:lnTo>
                <a:close/>
              </a:path>
            </a:pathLst>
          </a:custGeom>
          <a:solidFill>
            <a:schemeClr val="bg1">
              <a:lumMod val="95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1910" tIns="186190" rIns="231910" bIns="186190" spcCol="1270" anchor="ctr"/>
          <a:lstStyle/>
          <a:p>
            <a:pPr algn="ctr" defTabSz="1066800">
              <a:lnSpc>
                <a:spcPct val="90000"/>
              </a:lnSpc>
              <a:spcAft>
                <a:spcPct val="35000"/>
              </a:spcAft>
              <a:defRPr/>
            </a:pPr>
            <a:r>
              <a:rPr lang="en-US" sz="2800" b="1" dirty="0">
                <a:solidFill>
                  <a:srgbClr val="000A1E"/>
                </a:solidFill>
                <a:latin typeface="Arial" pitchFamily="34" charset="0"/>
                <a:cs typeface="Arial" pitchFamily="34" charset="0"/>
              </a:rPr>
              <a:t>Scenario:</a:t>
            </a:r>
          </a:p>
        </p:txBody>
      </p:sp>
      <p:sp>
        <p:nvSpPr>
          <p:cNvPr id="32772" name="Title 2"/>
          <p:cNvSpPr>
            <a:spLocks noGrp="1"/>
          </p:cNvSpPr>
          <p:nvPr>
            <p:ph type="title"/>
          </p:nvPr>
        </p:nvSpPr>
        <p:spPr/>
        <p:txBody>
          <a:bodyPr/>
          <a:lstStyle/>
          <a:p>
            <a:pPr marL="795338" indent="-795338"/>
            <a:r>
              <a:rPr lang="en-US" smtClean="0">
                <a:latin typeface="Arial" charset="0"/>
                <a:cs typeface="Arial" charset="0"/>
              </a:rPr>
              <a:t>Q4:  How Can You Create Group Totals in Access?</a:t>
            </a:r>
          </a:p>
        </p:txBody>
      </p:sp>
      <p:sp>
        <p:nvSpPr>
          <p:cNvPr id="30726"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6"/>
          <p:cNvGrpSpPr>
            <a:grpSpLocks/>
          </p:cNvGrpSpPr>
          <p:nvPr/>
        </p:nvGrpSpPr>
        <p:grpSpPr bwMode="auto">
          <a:xfrm>
            <a:off x="533400" y="1905000"/>
            <a:ext cx="8001000" cy="3124200"/>
            <a:chOff x="533400" y="2286000"/>
            <a:chExt cx="8001000" cy="3124199"/>
          </a:xfrm>
        </p:grpSpPr>
        <p:sp>
          <p:nvSpPr>
            <p:cNvPr id="8" name="Notched Right Arrow 7"/>
            <p:cNvSpPr/>
            <p:nvPr/>
          </p:nvSpPr>
          <p:spPr>
            <a:xfrm>
              <a:off x="533400" y="2957513"/>
              <a:ext cx="8001000" cy="1811336"/>
            </a:xfrm>
            <a:prstGeom prst="notchedRightArrow">
              <a:avLst/>
            </a:prstGeom>
            <a:solidFill>
              <a:schemeClr val="accent6"/>
            </a:solidFill>
            <a:ln>
              <a:solidFill>
                <a:schemeClr val="accent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534988" y="2286000"/>
              <a:ext cx="1558925" cy="1123950"/>
            </a:xfrm>
            <a:custGeom>
              <a:avLst/>
              <a:gdLst>
                <a:gd name="connsiteX0" fmla="*/ 0 w 1151511"/>
                <a:gd name="connsiteY0" fmla="*/ 0 h 1810385"/>
                <a:gd name="connsiteX1" fmla="*/ 1151511 w 1151511"/>
                <a:gd name="connsiteY1" fmla="*/ 0 h 1810385"/>
                <a:gd name="connsiteX2" fmla="*/ 1151511 w 1151511"/>
                <a:gd name="connsiteY2" fmla="*/ 1810385 h 1810385"/>
                <a:gd name="connsiteX3" fmla="*/ 0 w 1151511"/>
                <a:gd name="connsiteY3" fmla="*/ 1810385 h 1810385"/>
                <a:gd name="connsiteX4" fmla="*/ 0 w 1151511"/>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511" h="1810385">
                  <a:moveTo>
                    <a:pt x="0" y="0"/>
                  </a:moveTo>
                  <a:lnTo>
                    <a:pt x="1151511" y="0"/>
                  </a:lnTo>
                  <a:lnTo>
                    <a:pt x="1151511" y="1810385"/>
                  </a:lnTo>
                  <a:lnTo>
                    <a:pt x="0" y="1810385"/>
                  </a:lnTo>
                  <a:lnTo>
                    <a:pt x="0" y="0"/>
                  </a:lnTo>
                  <a:close/>
                </a:path>
              </a:pathLst>
            </a:custGeom>
            <a:no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0904" tIns="120904" rIns="120904" bIns="120904" spcCol="1270" anchor="ctr"/>
            <a:lstStyle/>
            <a:p>
              <a:pPr algn="ctr" defTabSz="755650">
                <a:lnSpc>
                  <a:spcPct val="90000"/>
                </a:lnSpc>
                <a:spcAft>
                  <a:spcPct val="35000"/>
                </a:spcAft>
                <a:defRPr/>
              </a:pPr>
              <a:r>
                <a:rPr lang="en-US" sz="2400" dirty="0">
                  <a:latin typeface="Arial" pitchFamily="34" charset="0"/>
                  <a:cs typeface="Arial" pitchFamily="34" charset="0"/>
                </a:rPr>
                <a:t>Open Volunteer database </a:t>
              </a:r>
            </a:p>
          </p:txBody>
        </p:sp>
        <p:sp>
          <p:nvSpPr>
            <p:cNvPr id="10" name="Oval 9"/>
            <p:cNvSpPr/>
            <p:nvPr/>
          </p:nvSpPr>
          <p:spPr>
            <a:xfrm>
              <a:off x="884238" y="36369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1600200" y="4316412"/>
              <a:ext cx="1295400" cy="1093787"/>
            </a:xfrm>
            <a:custGeom>
              <a:avLst/>
              <a:gdLst>
                <a:gd name="connsiteX0" fmla="*/ 0 w 1151511"/>
                <a:gd name="connsiteY0" fmla="*/ 0 h 1810385"/>
                <a:gd name="connsiteX1" fmla="*/ 1151511 w 1151511"/>
                <a:gd name="connsiteY1" fmla="*/ 0 h 1810385"/>
                <a:gd name="connsiteX2" fmla="*/ 1151511 w 1151511"/>
                <a:gd name="connsiteY2" fmla="*/ 1810385 h 1810385"/>
                <a:gd name="connsiteX3" fmla="*/ 0 w 1151511"/>
                <a:gd name="connsiteY3" fmla="*/ 1810385 h 1810385"/>
                <a:gd name="connsiteX4" fmla="*/ 0 w 1151511"/>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511" h="1810385">
                  <a:moveTo>
                    <a:pt x="0" y="0"/>
                  </a:moveTo>
                  <a:lnTo>
                    <a:pt x="1151511" y="0"/>
                  </a:lnTo>
                  <a:lnTo>
                    <a:pt x="1151511" y="1810385"/>
                  </a:lnTo>
                  <a:lnTo>
                    <a:pt x="0" y="1810385"/>
                  </a:lnTo>
                  <a:lnTo>
                    <a:pt x="0" y="0"/>
                  </a:lnTo>
                  <a:close/>
                </a:path>
              </a:pathLst>
            </a:custGeom>
            <a:no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0904" tIns="120904" rIns="120904" bIns="120904" spcCol="1270" anchor="ctr"/>
            <a:lstStyle/>
            <a:p>
              <a:pPr algn="ctr" defTabSz="755650">
                <a:lnSpc>
                  <a:spcPct val="90000"/>
                </a:lnSpc>
                <a:spcAft>
                  <a:spcPct val="35000"/>
                </a:spcAft>
                <a:defRPr/>
              </a:pPr>
              <a:r>
                <a:rPr lang="en-US" sz="2400" dirty="0">
                  <a:latin typeface="Arial" pitchFamily="34" charset="0"/>
                  <a:cs typeface="Arial" pitchFamily="34" charset="0"/>
                </a:rPr>
                <a:t>Click Create tab</a:t>
              </a:r>
            </a:p>
          </p:txBody>
        </p:sp>
        <p:sp>
          <p:nvSpPr>
            <p:cNvPr id="12" name="Oval 11"/>
            <p:cNvSpPr/>
            <p:nvPr/>
          </p:nvSpPr>
          <p:spPr>
            <a:xfrm>
              <a:off x="2093913" y="36369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2895600" y="2286000"/>
              <a:ext cx="1266825" cy="1123950"/>
            </a:xfrm>
            <a:custGeom>
              <a:avLst/>
              <a:gdLst>
                <a:gd name="connsiteX0" fmla="*/ 0 w 1151511"/>
                <a:gd name="connsiteY0" fmla="*/ 0 h 1810385"/>
                <a:gd name="connsiteX1" fmla="*/ 1151511 w 1151511"/>
                <a:gd name="connsiteY1" fmla="*/ 0 h 1810385"/>
                <a:gd name="connsiteX2" fmla="*/ 1151511 w 1151511"/>
                <a:gd name="connsiteY2" fmla="*/ 1810385 h 1810385"/>
                <a:gd name="connsiteX3" fmla="*/ 0 w 1151511"/>
                <a:gd name="connsiteY3" fmla="*/ 1810385 h 1810385"/>
                <a:gd name="connsiteX4" fmla="*/ 0 w 1151511"/>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511" h="1810385">
                  <a:moveTo>
                    <a:pt x="0" y="0"/>
                  </a:moveTo>
                  <a:lnTo>
                    <a:pt x="1151511" y="0"/>
                  </a:lnTo>
                  <a:lnTo>
                    <a:pt x="1151511" y="1810385"/>
                  </a:lnTo>
                  <a:lnTo>
                    <a:pt x="0" y="1810385"/>
                  </a:lnTo>
                  <a:lnTo>
                    <a:pt x="0" y="0"/>
                  </a:lnTo>
                  <a:close/>
                </a:path>
              </a:pathLst>
            </a:custGeom>
            <a:no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0904" tIns="120904" rIns="120904" bIns="120904" spcCol="1270" anchor="ctr"/>
            <a:lstStyle/>
            <a:p>
              <a:pPr algn="ctr" defTabSz="755650">
                <a:lnSpc>
                  <a:spcPct val="90000"/>
                </a:lnSpc>
                <a:spcAft>
                  <a:spcPct val="35000"/>
                </a:spcAft>
                <a:defRPr/>
              </a:pPr>
              <a:r>
                <a:rPr lang="en-US" sz="2400" dirty="0">
                  <a:latin typeface="Arial" pitchFamily="34" charset="0"/>
                  <a:cs typeface="Arial" pitchFamily="34" charset="0"/>
                </a:rPr>
                <a:t>Click Query Design</a:t>
              </a:r>
            </a:p>
          </p:txBody>
        </p:sp>
        <p:sp>
          <p:nvSpPr>
            <p:cNvPr id="14" name="Oval 13"/>
            <p:cNvSpPr/>
            <p:nvPr/>
          </p:nvSpPr>
          <p:spPr>
            <a:xfrm>
              <a:off x="3303588" y="36369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4059238" y="4316412"/>
              <a:ext cx="1350962" cy="1093787"/>
            </a:xfrm>
            <a:custGeom>
              <a:avLst/>
              <a:gdLst>
                <a:gd name="connsiteX0" fmla="*/ 0 w 1151511"/>
                <a:gd name="connsiteY0" fmla="*/ 0 h 1810385"/>
                <a:gd name="connsiteX1" fmla="*/ 1151511 w 1151511"/>
                <a:gd name="connsiteY1" fmla="*/ 0 h 1810385"/>
                <a:gd name="connsiteX2" fmla="*/ 1151511 w 1151511"/>
                <a:gd name="connsiteY2" fmla="*/ 1810385 h 1810385"/>
                <a:gd name="connsiteX3" fmla="*/ 0 w 1151511"/>
                <a:gd name="connsiteY3" fmla="*/ 1810385 h 1810385"/>
                <a:gd name="connsiteX4" fmla="*/ 0 w 1151511"/>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511" h="1810385">
                  <a:moveTo>
                    <a:pt x="0" y="0"/>
                  </a:moveTo>
                  <a:lnTo>
                    <a:pt x="1151511" y="0"/>
                  </a:lnTo>
                  <a:lnTo>
                    <a:pt x="1151511" y="1810385"/>
                  </a:lnTo>
                  <a:lnTo>
                    <a:pt x="0" y="1810385"/>
                  </a:lnTo>
                  <a:lnTo>
                    <a:pt x="0" y="0"/>
                  </a:lnTo>
                  <a:close/>
                </a:path>
              </a:pathLst>
            </a:custGeom>
            <a:no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0904" tIns="120904" rIns="120904" bIns="120904" spcCol="1270" anchor="ctr"/>
            <a:lstStyle/>
            <a:p>
              <a:pPr algn="ctr" defTabSz="755650">
                <a:lnSpc>
                  <a:spcPct val="90000"/>
                </a:lnSpc>
                <a:spcAft>
                  <a:spcPct val="35000"/>
                </a:spcAft>
                <a:defRPr/>
              </a:pPr>
              <a:r>
                <a:rPr lang="en-US" sz="2400" dirty="0">
                  <a:latin typeface="Arial" pitchFamily="34" charset="0"/>
                  <a:cs typeface="Arial" pitchFamily="34" charset="0"/>
                </a:rPr>
                <a:t>Select WORK table</a:t>
              </a:r>
            </a:p>
          </p:txBody>
        </p:sp>
        <p:sp>
          <p:nvSpPr>
            <p:cNvPr id="16" name="Oval 15"/>
            <p:cNvSpPr/>
            <p:nvPr/>
          </p:nvSpPr>
          <p:spPr>
            <a:xfrm>
              <a:off x="4511675" y="3636963"/>
              <a:ext cx="452438"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16"/>
            <p:cNvSpPr/>
            <p:nvPr/>
          </p:nvSpPr>
          <p:spPr>
            <a:xfrm>
              <a:off x="5372100" y="2362200"/>
              <a:ext cx="1150938" cy="1047750"/>
            </a:xfrm>
            <a:custGeom>
              <a:avLst/>
              <a:gdLst>
                <a:gd name="connsiteX0" fmla="*/ 0 w 1151511"/>
                <a:gd name="connsiteY0" fmla="*/ 0 h 1810385"/>
                <a:gd name="connsiteX1" fmla="*/ 1151511 w 1151511"/>
                <a:gd name="connsiteY1" fmla="*/ 0 h 1810385"/>
                <a:gd name="connsiteX2" fmla="*/ 1151511 w 1151511"/>
                <a:gd name="connsiteY2" fmla="*/ 1810385 h 1810385"/>
                <a:gd name="connsiteX3" fmla="*/ 0 w 1151511"/>
                <a:gd name="connsiteY3" fmla="*/ 1810385 h 1810385"/>
                <a:gd name="connsiteX4" fmla="*/ 0 w 1151511"/>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511" h="1810385">
                  <a:moveTo>
                    <a:pt x="0" y="0"/>
                  </a:moveTo>
                  <a:lnTo>
                    <a:pt x="1151511" y="0"/>
                  </a:lnTo>
                  <a:lnTo>
                    <a:pt x="1151511" y="1810385"/>
                  </a:lnTo>
                  <a:lnTo>
                    <a:pt x="0" y="1810385"/>
                  </a:lnTo>
                  <a:lnTo>
                    <a:pt x="0" y="0"/>
                  </a:lnTo>
                  <a:close/>
                </a:path>
              </a:pathLst>
            </a:custGeom>
            <a:no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0904" tIns="120904" rIns="120904" bIns="120904" spcCol="1270" anchor="ctr"/>
            <a:lstStyle/>
            <a:p>
              <a:pPr algn="ctr" defTabSz="755650">
                <a:lnSpc>
                  <a:spcPct val="90000"/>
                </a:lnSpc>
                <a:spcAft>
                  <a:spcPct val="35000"/>
                </a:spcAft>
                <a:defRPr/>
              </a:pPr>
              <a:r>
                <a:rPr lang="en-US" sz="2400" dirty="0">
                  <a:latin typeface="Arial" pitchFamily="34" charset="0"/>
                  <a:cs typeface="Arial" pitchFamily="34" charset="0"/>
                </a:rPr>
                <a:t>Click </a:t>
              </a:r>
              <a:r>
                <a:rPr lang="en-US" sz="2400" b="1" i="1" dirty="0">
                  <a:latin typeface="Arial" pitchFamily="34" charset="0"/>
                  <a:cs typeface="Arial" pitchFamily="34" charset="0"/>
                </a:rPr>
                <a:t>Add</a:t>
              </a:r>
              <a:r>
                <a:rPr lang="en-US" sz="2400" dirty="0">
                  <a:latin typeface="Arial" pitchFamily="34" charset="0"/>
                  <a:cs typeface="Arial" pitchFamily="34" charset="0"/>
                </a:rPr>
                <a:t> </a:t>
              </a:r>
            </a:p>
          </p:txBody>
        </p:sp>
        <p:sp>
          <p:nvSpPr>
            <p:cNvPr id="18" name="Oval 17"/>
            <p:cNvSpPr/>
            <p:nvPr/>
          </p:nvSpPr>
          <p:spPr>
            <a:xfrm>
              <a:off x="5721350" y="3636963"/>
              <a:ext cx="452438"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18"/>
            <p:cNvSpPr/>
            <p:nvPr/>
          </p:nvSpPr>
          <p:spPr>
            <a:xfrm>
              <a:off x="6580188" y="4316412"/>
              <a:ext cx="1152525" cy="1093787"/>
            </a:xfrm>
            <a:custGeom>
              <a:avLst/>
              <a:gdLst>
                <a:gd name="connsiteX0" fmla="*/ 0 w 1151511"/>
                <a:gd name="connsiteY0" fmla="*/ 0 h 1810385"/>
                <a:gd name="connsiteX1" fmla="*/ 1151511 w 1151511"/>
                <a:gd name="connsiteY1" fmla="*/ 0 h 1810385"/>
                <a:gd name="connsiteX2" fmla="*/ 1151511 w 1151511"/>
                <a:gd name="connsiteY2" fmla="*/ 1810385 h 1810385"/>
                <a:gd name="connsiteX3" fmla="*/ 0 w 1151511"/>
                <a:gd name="connsiteY3" fmla="*/ 1810385 h 1810385"/>
                <a:gd name="connsiteX4" fmla="*/ 0 w 1151511"/>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511" h="1810385">
                  <a:moveTo>
                    <a:pt x="0" y="0"/>
                  </a:moveTo>
                  <a:lnTo>
                    <a:pt x="1151511" y="0"/>
                  </a:lnTo>
                  <a:lnTo>
                    <a:pt x="1151511" y="1810385"/>
                  </a:lnTo>
                  <a:lnTo>
                    <a:pt x="0" y="1810385"/>
                  </a:lnTo>
                  <a:lnTo>
                    <a:pt x="0" y="0"/>
                  </a:lnTo>
                  <a:close/>
                </a:path>
              </a:pathLst>
            </a:custGeom>
            <a:no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0904" tIns="120904" rIns="120904" bIns="120904" spcCol="1270" anchor="ctr"/>
            <a:lstStyle/>
            <a:p>
              <a:pPr algn="ctr" defTabSz="755650">
                <a:lnSpc>
                  <a:spcPct val="90000"/>
                </a:lnSpc>
                <a:spcAft>
                  <a:spcPct val="35000"/>
                </a:spcAft>
                <a:defRPr/>
              </a:pPr>
              <a:r>
                <a:rPr lang="en-US" sz="2400" dirty="0">
                  <a:latin typeface="Arial" pitchFamily="34" charset="0"/>
                  <a:cs typeface="Arial" pitchFamily="34" charset="0"/>
                </a:rPr>
                <a:t>Click Close</a:t>
              </a:r>
            </a:p>
          </p:txBody>
        </p:sp>
        <p:sp>
          <p:nvSpPr>
            <p:cNvPr id="20" name="Oval 19"/>
            <p:cNvSpPr/>
            <p:nvPr/>
          </p:nvSpPr>
          <p:spPr>
            <a:xfrm>
              <a:off x="6931025" y="3636963"/>
              <a:ext cx="452438"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3794" name="Title 2"/>
          <p:cNvSpPr>
            <a:spLocks noGrp="1"/>
          </p:cNvSpPr>
          <p:nvPr>
            <p:ph type="title"/>
          </p:nvPr>
        </p:nvSpPr>
        <p:spPr/>
        <p:txBody>
          <a:bodyPr/>
          <a:lstStyle/>
          <a:p>
            <a:r>
              <a:rPr lang="en-US" smtClean="0">
                <a:latin typeface="Arial" charset="0"/>
                <a:cs typeface="Arial" charset="0"/>
              </a:rPr>
              <a:t>How Can You Create Group Totals in Access? (cont’d)</a:t>
            </a:r>
          </a:p>
        </p:txBody>
      </p:sp>
      <p:sp>
        <p:nvSpPr>
          <p:cNvPr id="31748"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3" cstate="print"/>
          <a:srcRect/>
          <a:stretch>
            <a:fillRect/>
          </a:stretch>
        </p:blipFill>
        <p:spPr bwMode="auto">
          <a:xfrm>
            <a:off x="762000" y="1524000"/>
            <a:ext cx="7543800" cy="3962400"/>
          </a:xfrm>
          <a:prstGeom prst="rect">
            <a:avLst/>
          </a:prstGeom>
          <a:noFill/>
          <a:ln w="9525">
            <a:noFill/>
            <a:miter lim="800000"/>
            <a:headEnd/>
            <a:tailEnd/>
          </a:ln>
        </p:spPr>
      </p:pic>
      <p:sp>
        <p:nvSpPr>
          <p:cNvPr id="35842" name="Title 2"/>
          <p:cNvSpPr>
            <a:spLocks noGrp="1"/>
          </p:cNvSpPr>
          <p:nvPr>
            <p:ph type="title"/>
          </p:nvPr>
        </p:nvSpPr>
        <p:spPr/>
        <p:txBody>
          <a:bodyPr/>
          <a:lstStyle/>
          <a:p>
            <a:r>
              <a:rPr lang="en-US" smtClean="0">
                <a:latin typeface="Arial" charset="0"/>
                <a:cs typeface="Arial" charset="0"/>
              </a:rPr>
              <a:t>Selecting WORK Table for the Query </a:t>
            </a:r>
          </a:p>
        </p:txBody>
      </p:sp>
      <p:sp>
        <p:nvSpPr>
          <p:cNvPr id="32771"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7"/>
          <p:cNvPicPr>
            <a:picLocks noChangeAspect="1" noChangeArrowheads="1"/>
          </p:cNvPicPr>
          <p:nvPr/>
        </p:nvPicPr>
        <p:blipFill>
          <a:blip r:embed="rId3" cstate="print"/>
          <a:srcRect/>
          <a:stretch>
            <a:fillRect/>
          </a:stretch>
        </p:blipFill>
        <p:spPr bwMode="auto">
          <a:xfrm>
            <a:off x="762000" y="1447800"/>
            <a:ext cx="7620000" cy="4267200"/>
          </a:xfrm>
          <a:prstGeom prst="rect">
            <a:avLst/>
          </a:prstGeom>
          <a:noFill/>
          <a:ln w="9525">
            <a:noFill/>
            <a:miter lim="800000"/>
            <a:headEnd/>
            <a:tailEnd/>
          </a:ln>
        </p:spPr>
      </p:pic>
      <p:sp>
        <p:nvSpPr>
          <p:cNvPr id="37890" name="Title 2"/>
          <p:cNvSpPr>
            <a:spLocks noGrp="1"/>
          </p:cNvSpPr>
          <p:nvPr>
            <p:ph type="title"/>
          </p:nvPr>
        </p:nvSpPr>
        <p:spPr/>
        <p:txBody>
          <a:bodyPr/>
          <a:lstStyle/>
          <a:p>
            <a:r>
              <a:rPr lang="en-US" smtClean="0">
                <a:latin typeface="Arial" charset="0"/>
                <a:cs typeface="Arial" charset="0"/>
              </a:rPr>
              <a:t>Adding Date and Totaldonations to the Query</a:t>
            </a:r>
          </a:p>
        </p:txBody>
      </p:sp>
      <p:sp>
        <p:nvSpPr>
          <p:cNvPr id="33795"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4" name="Oval 3"/>
          <p:cNvSpPr/>
          <p:nvPr/>
        </p:nvSpPr>
        <p:spPr>
          <a:xfrm>
            <a:off x="2133600" y="4686300"/>
            <a:ext cx="2895600" cy="10287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1"/>
          <p:cNvPicPr>
            <a:picLocks noChangeAspect="1" noChangeArrowheads="1"/>
          </p:cNvPicPr>
          <p:nvPr/>
        </p:nvPicPr>
        <p:blipFill>
          <a:blip r:embed="rId3" cstate="print"/>
          <a:srcRect/>
          <a:stretch>
            <a:fillRect/>
          </a:stretch>
        </p:blipFill>
        <p:spPr bwMode="auto">
          <a:xfrm>
            <a:off x="838200" y="1447800"/>
            <a:ext cx="7543800" cy="4208463"/>
          </a:xfrm>
          <a:prstGeom prst="rect">
            <a:avLst/>
          </a:prstGeom>
          <a:noFill/>
          <a:ln w="9525">
            <a:noFill/>
            <a:miter lim="800000"/>
            <a:headEnd/>
            <a:tailEnd/>
          </a:ln>
        </p:spPr>
      </p:pic>
      <p:sp>
        <p:nvSpPr>
          <p:cNvPr id="39938" name="Title 2"/>
          <p:cNvSpPr>
            <a:spLocks noGrp="1"/>
          </p:cNvSpPr>
          <p:nvPr>
            <p:ph type="title"/>
          </p:nvPr>
        </p:nvSpPr>
        <p:spPr/>
        <p:txBody>
          <a:bodyPr/>
          <a:lstStyle/>
          <a:p>
            <a:r>
              <a:rPr lang="en-US" smtClean="0">
                <a:latin typeface="Arial" charset="0"/>
                <a:cs typeface="Arial" charset="0"/>
              </a:rPr>
              <a:t>Selecting Sum in Total Row for TotalDonations</a:t>
            </a:r>
          </a:p>
        </p:txBody>
      </p:sp>
      <p:sp>
        <p:nvSpPr>
          <p:cNvPr id="34820"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4" name="Oval 3"/>
          <p:cNvSpPr/>
          <p:nvPr/>
        </p:nvSpPr>
        <p:spPr>
          <a:xfrm>
            <a:off x="2362200" y="4343401"/>
            <a:ext cx="2590800" cy="13716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Oval 2"/>
          <p:cNvSpPr/>
          <p:nvPr/>
        </p:nvSpPr>
        <p:spPr>
          <a:xfrm>
            <a:off x="6705600" y="1447800"/>
            <a:ext cx="9906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0" name="Straight Arrow Connector 9"/>
          <p:cNvCxnSpPr/>
          <p:nvPr/>
        </p:nvCxnSpPr>
        <p:spPr>
          <a:xfrm>
            <a:off x="1600200" y="4867275"/>
            <a:ext cx="855662" cy="9525"/>
          </a:xfrm>
          <a:prstGeom prst="straightConnector1">
            <a:avLst/>
          </a:prstGeom>
          <a:ln w="28575">
            <a:solidFill>
              <a:srgbClr val="000A1E"/>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2"/>
          <p:cNvSpPr>
            <a:spLocks noGrp="1"/>
          </p:cNvSpPr>
          <p:nvPr>
            <p:ph type="title"/>
          </p:nvPr>
        </p:nvSpPr>
        <p:spPr/>
        <p:txBody>
          <a:bodyPr/>
          <a:lstStyle/>
          <a:p>
            <a:r>
              <a:rPr lang="en-US" smtClean="0">
                <a:latin typeface="Arial" charset="0"/>
                <a:cs typeface="Arial" charset="0"/>
              </a:rPr>
              <a:t>Results of Query with Group by Date</a:t>
            </a:r>
          </a:p>
        </p:txBody>
      </p:sp>
      <p:sp>
        <p:nvSpPr>
          <p:cNvPr id="35844"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41987" name="Picture 6"/>
          <p:cNvPicPr>
            <a:picLocks noChangeAspect="1" noChangeArrowheads="1"/>
          </p:cNvPicPr>
          <p:nvPr/>
        </p:nvPicPr>
        <p:blipFill>
          <a:blip r:embed="rId2" cstate="print"/>
          <a:srcRect/>
          <a:stretch>
            <a:fillRect/>
          </a:stretch>
        </p:blipFill>
        <p:spPr bwMode="auto">
          <a:xfrm>
            <a:off x="838200" y="1562100"/>
            <a:ext cx="7467600" cy="354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6"/>
          <p:cNvGrpSpPr>
            <a:grpSpLocks/>
          </p:cNvGrpSpPr>
          <p:nvPr/>
        </p:nvGrpSpPr>
        <p:grpSpPr bwMode="auto">
          <a:xfrm>
            <a:off x="533400" y="1600200"/>
            <a:ext cx="8001000" cy="3962400"/>
            <a:chOff x="533400" y="1828800"/>
            <a:chExt cx="8001000" cy="3962399"/>
          </a:xfrm>
        </p:grpSpPr>
        <p:sp>
          <p:nvSpPr>
            <p:cNvPr id="8" name="Notched Right Arrow 7"/>
            <p:cNvSpPr/>
            <p:nvPr/>
          </p:nvSpPr>
          <p:spPr>
            <a:xfrm>
              <a:off x="533400" y="2989263"/>
              <a:ext cx="8001000" cy="1811337"/>
            </a:xfrm>
            <a:prstGeom prst="notchedRightArrow">
              <a:avLst/>
            </a:prstGeom>
            <a:solidFill>
              <a:schemeClr val="accent6">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533400" y="1828800"/>
              <a:ext cx="1447800" cy="1581150"/>
            </a:xfrm>
            <a:custGeom>
              <a:avLst/>
              <a:gdLst>
                <a:gd name="connsiteX0" fmla="*/ 0 w 986256"/>
                <a:gd name="connsiteY0" fmla="*/ 0 h 1810385"/>
                <a:gd name="connsiteX1" fmla="*/ 986256 w 986256"/>
                <a:gd name="connsiteY1" fmla="*/ 0 h 1810385"/>
                <a:gd name="connsiteX2" fmla="*/ 986256 w 986256"/>
                <a:gd name="connsiteY2" fmla="*/ 1810385 h 1810385"/>
                <a:gd name="connsiteX3" fmla="*/ 0 w 986256"/>
                <a:gd name="connsiteY3" fmla="*/ 1810385 h 1810385"/>
                <a:gd name="connsiteX4" fmla="*/ 0 w 986256"/>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256" h="1810385">
                  <a:moveTo>
                    <a:pt x="0" y="0"/>
                  </a:moveTo>
                  <a:lnTo>
                    <a:pt x="986256" y="0"/>
                  </a:lnTo>
                  <a:lnTo>
                    <a:pt x="986256" y="1810385"/>
                  </a:lnTo>
                  <a:lnTo>
                    <a:pt x="0" y="1810385"/>
                  </a:lnTo>
                  <a:lnTo>
                    <a:pt x="0" y="0"/>
                  </a:lnTo>
                  <a:close/>
                </a:path>
              </a:pathLst>
            </a:custGeom>
            <a:no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1120" tIns="71120" rIns="71120" bIns="71120" spcCol="1270" anchor="ctr"/>
            <a:lstStyle/>
            <a:p>
              <a:pPr algn="ctr" defTabSz="444500">
                <a:lnSpc>
                  <a:spcPct val="90000"/>
                </a:lnSpc>
                <a:spcAft>
                  <a:spcPct val="35000"/>
                </a:spcAft>
                <a:defRPr/>
              </a:pPr>
              <a:r>
                <a:rPr lang="en-US" sz="2000" dirty="0">
                  <a:latin typeface="Arial" pitchFamily="34" charset="0"/>
                  <a:cs typeface="Arial" pitchFamily="34" charset="0"/>
                </a:rPr>
                <a:t>Double-click </a:t>
              </a:r>
              <a:r>
                <a:rPr lang="en-US" sz="2000" b="1" i="1" dirty="0">
                  <a:latin typeface="Arial" pitchFamily="34" charset="0"/>
                  <a:cs typeface="Arial" pitchFamily="34" charset="0"/>
                </a:rPr>
                <a:t>Name</a:t>
              </a:r>
              <a:r>
                <a:rPr lang="en-US" sz="2000" i="1" dirty="0">
                  <a:latin typeface="Arial" pitchFamily="34" charset="0"/>
                  <a:cs typeface="Arial" pitchFamily="34" charset="0"/>
                </a:rPr>
                <a:t> </a:t>
              </a:r>
              <a:r>
                <a:rPr lang="en-US" sz="2000" dirty="0">
                  <a:latin typeface="Arial" pitchFamily="34" charset="0"/>
                  <a:cs typeface="Arial" pitchFamily="34" charset="0"/>
                </a:rPr>
                <a:t>to insert it into query table</a:t>
              </a:r>
            </a:p>
          </p:txBody>
        </p:sp>
        <p:sp>
          <p:nvSpPr>
            <p:cNvPr id="10" name="Oval 9"/>
            <p:cNvSpPr/>
            <p:nvPr/>
          </p:nvSpPr>
          <p:spPr>
            <a:xfrm>
              <a:off x="800100" y="3636963"/>
              <a:ext cx="454025"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1027113" y="4316412"/>
              <a:ext cx="2097087" cy="1474787"/>
            </a:xfrm>
            <a:custGeom>
              <a:avLst/>
              <a:gdLst>
                <a:gd name="connsiteX0" fmla="*/ 0 w 986256"/>
                <a:gd name="connsiteY0" fmla="*/ 0 h 1810385"/>
                <a:gd name="connsiteX1" fmla="*/ 986256 w 986256"/>
                <a:gd name="connsiteY1" fmla="*/ 0 h 1810385"/>
                <a:gd name="connsiteX2" fmla="*/ 986256 w 986256"/>
                <a:gd name="connsiteY2" fmla="*/ 1810385 h 1810385"/>
                <a:gd name="connsiteX3" fmla="*/ 0 w 986256"/>
                <a:gd name="connsiteY3" fmla="*/ 1810385 h 1810385"/>
                <a:gd name="connsiteX4" fmla="*/ 0 w 986256"/>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256" h="1810385">
                  <a:moveTo>
                    <a:pt x="0" y="0"/>
                  </a:moveTo>
                  <a:lnTo>
                    <a:pt x="986256" y="0"/>
                  </a:lnTo>
                  <a:lnTo>
                    <a:pt x="986256"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1120" tIns="71120" rIns="71120" bIns="71120" spcCol="1270" anchor="ctr"/>
            <a:lstStyle/>
            <a:p>
              <a:pPr algn="ctr" defTabSz="444500">
                <a:lnSpc>
                  <a:spcPct val="90000"/>
                </a:lnSpc>
                <a:spcAft>
                  <a:spcPct val="35000"/>
                </a:spcAft>
                <a:defRPr/>
              </a:pPr>
              <a:r>
                <a:rPr lang="en-US" sz="2000" dirty="0">
                  <a:latin typeface="Arial" pitchFamily="34" charset="0"/>
                  <a:cs typeface="Arial" pitchFamily="34" charset="0"/>
                </a:rPr>
                <a:t>Double-click ProspectID and TotalDonations</a:t>
              </a:r>
            </a:p>
          </p:txBody>
        </p:sp>
        <p:sp>
          <p:nvSpPr>
            <p:cNvPr id="12" name="Oval 11"/>
            <p:cNvSpPr/>
            <p:nvPr/>
          </p:nvSpPr>
          <p:spPr>
            <a:xfrm>
              <a:off x="1836738" y="36369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2362200" y="1828800"/>
              <a:ext cx="1752600" cy="1581150"/>
            </a:xfrm>
            <a:custGeom>
              <a:avLst/>
              <a:gdLst>
                <a:gd name="connsiteX0" fmla="*/ 0 w 986256"/>
                <a:gd name="connsiteY0" fmla="*/ 0 h 1810385"/>
                <a:gd name="connsiteX1" fmla="*/ 986256 w 986256"/>
                <a:gd name="connsiteY1" fmla="*/ 0 h 1810385"/>
                <a:gd name="connsiteX2" fmla="*/ 986256 w 986256"/>
                <a:gd name="connsiteY2" fmla="*/ 1810385 h 1810385"/>
                <a:gd name="connsiteX3" fmla="*/ 0 w 986256"/>
                <a:gd name="connsiteY3" fmla="*/ 1810385 h 1810385"/>
                <a:gd name="connsiteX4" fmla="*/ 0 w 986256"/>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256" h="1810385">
                  <a:moveTo>
                    <a:pt x="0" y="0"/>
                  </a:moveTo>
                  <a:lnTo>
                    <a:pt x="986256" y="0"/>
                  </a:lnTo>
                  <a:lnTo>
                    <a:pt x="986256" y="1810385"/>
                  </a:lnTo>
                  <a:lnTo>
                    <a:pt x="0" y="1810385"/>
                  </a:lnTo>
                  <a:lnTo>
                    <a:pt x="0" y="0"/>
                  </a:lnTo>
                  <a:close/>
                </a:path>
              </a:pathLst>
            </a:custGeom>
            <a:no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1120" tIns="71120" rIns="71120" bIns="71120" spcCol="1270" anchor="ctr"/>
            <a:lstStyle/>
            <a:p>
              <a:pPr algn="ctr" defTabSz="444500">
                <a:lnSpc>
                  <a:spcPct val="90000"/>
                </a:lnSpc>
                <a:spcAft>
                  <a:spcPct val="35000"/>
                </a:spcAft>
                <a:defRPr/>
              </a:pPr>
              <a:r>
                <a:rPr lang="en-US" sz="2000" dirty="0">
                  <a:latin typeface="Arial" pitchFamily="34" charset="0"/>
                  <a:cs typeface="Arial" pitchFamily="34" charset="0"/>
                </a:rPr>
                <a:t>Click Totals icon to insert Total row in query table</a:t>
              </a:r>
            </a:p>
          </p:txBody>
        </p:sp>
        <p:sp>
          <p:nvSpPr>
            <p:cNvPr id="14" name="Oval 13"/>
            <p:cNvSpPr/>
            <p:nvPr/>
          </p:nvSpPr>
          <p:spPr>
            <a:xfrm>
              <a:off x="2871788" y="36369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3276600" y="4316412"/>
              <a:ext cx="1524000" cy="1474787"/>
            </a:xfrm>
            <a:custGeom>
              <a:avLst/>
              <a:gdLst>
                <a:gd name="connsiteX0" fmla="*/ 0 w 986256"/>
                <a:gd name="connsiteY0" fmla="*/ 0 h 1810385"/>
                <a:gd name="connsiteX1" fmla="*/ 986256 w 986256"/>
                <a:gd name="connsiteY1" fmla="*/ 0 h 1810385"/>
                <a:gd name="connsiteX2" fmla="*/ 986256 w 986256"/>
                <a:gd name="connsiteY2" fmla="*/ 1810385 h 1810385"/>
                <a:gd name="connsiteX3" fmla="*/ 0 w 986256"/>
                <a:gd name="connsiteY3" fmla="*/ 1810385 h 1810385"/>
                <a:gd name="connsiteX4" fmla="*/ 0 w 986256"/>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256" h="1810385">
                  <a:moveTo>
                    <a:pt x="0" y="0"/>
                  </a:moveTo>
                  <a:lnTo>
                    <a:pt x="986256" y="0"/>
                  </a:lnTo>
                  <a:lnTo>
                    <a:pt x="986256"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1120" tIns="71120" rIns="71120" bIns="71120" spcCol="1270" anchor="ctr"/>
            <a:lstStyle/>
            <a:p>
              <a:pPr algn="ctr" defTabSz="444500">
                <a:lnSpc>
                  <a:spcPct val="90000"/>
                </a:lnSpc>
                <a:spcAft>
                  <a:spcPct val="35000"/>
                </a:spcAft>
                <a:defRPr/>
              </a:pPr>
              <a:r>
                <a:rPr lang="en-US" sz="2000" dirty="0">
                  <a:latin typeface="Arial" pitchFamily="34" charset="0"/>
                  <a:cs typeface="Arial" pitchFamily="34" charset="0"/>
                </a:rPr>
                <a:t>In Total row under ProspectID, select Count</a:t>
              </a:r>
            </a:p>
          </p:txBody>
        </p:sp>
        <p:sp>
          <p:nvSpPr>
            <p:cNvPr id="16" name="Oval 15"/>
            <p:cNvSpPr/>
            <p:nvPr/>
          </p:nvSpPr>
          <p:spPr>
            <a:xfrm>
              <a:off x="3906838" y="3636963"/>
              <a:ext cx="454025"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16"/>
            <p:cNvSpPr/>
            <p:nvPr/>
          </p:nvSpPr>
          <p:spPr>
            <a:xfrm>
              <a:off x="4267200" y="1828800"/>
              <a:ext cx="1905000" cy="1581150"/>
            </a:xfrm>
            <a:custGeom>
              <a:avLst/>
              <a:gdLst>
                <a:gd name="connsiteX0" fmla="*/ 0 w 986256"/>
                <a:gd name="connsiteY0" fmla="*/ 0 h 1810385"/>
                <a:gd name="connsiteX1" fmla="*/ 986256 w 986256"/>
                <a:gd name="connsiteY1" fmla="*/ 0 h 1810385"/>
                <a:gd name="connsiteX2" fmla="*/ 986256 w 986256"/>
                <a:gd name="connsiteY2" fmla="*/ 1810385 h 1810385"/>
                <a:gd name="connsiteX3" fmla="*/ 0 w 986256"/>
                <a:gd name="connsiteY3" fmla="*/ 1810385 h 1810385"/>
                <a:gd name="connsiteX4" fmla="*/ 0 w 986256"/>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256" h="1810385">
                  <a:moveTo>
                    <a:pt x="0" y="0"/>
                  </a:moveTo>
                  <a:lnTo>
                    <a:pt x="986256" y="0"/>
                  </a:lnTo>
                  <a:lnTo>
                    <a:pt x="986256" y="1810385"/>
                  </a:lnTo>
                  <a:lnTo>
                    <a:pt x="0" y="1810385"/>
                  </a:lnTo>
                  <a:lnTo>
                    <a:pt x="0" y="0"/>
                  </a:lnTo>
                  <a:close/>
                </a:path>
              </a:pathLst>
            </a:custGeom>
            <a:no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1120" tIns="71120" rIns="71120" bIns="71120" spcCol="1270" anchor="ctr"/>
            <a:lstStyle/>
            <a:p>
              <a:pPr algn="ctr" defTabSz="444500">
                <a:lnSpc>
                  <a:spcPct val="90000"/>
                </a:lnSpc>
                <a:spcAft>
                  <a:spcPct val="35000"/>
                </a:spcAft>
                <a:defRPr/>
              </a:pPr>
              <a:r>
                <a:rPr lang="en-US" sz="2000" dirty="0">
                  <a:latin typeface="Arial" pitchFamily="34" charset="0"/>
                  <a:cs typeface="Arial" pitchFamily="34" charset="0"/>
                </a:rPr>
                <a:t>In Total row under TotalDonations, select Sum</a:t>
              </a:r>
            </a:p>
          </p:txBody>
        </p:sp>
        <p:sp>
          <p:nvSpPr>
            <p:cNvPr id="18" name="Oval 17"/>
            <p:cNvSpPr/>
            <p:nvPr/>
          </p:nvSpPr>
          <p:spPr>
            <a:xfrm>
              <a:off x="4943475" y="3662363"/>
              <a:ext cx="452438"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18"/>
            <p:cNvSpPr/>
            <p:nvPr/>
          </p:nvSpPr>
          <p:spPr>
            <a:xfrm>
              <a:off x="5029200" y="4316412"/>
              <a:ext cx="2362200" cy="1474787"/>
            </a:xfrm>
            <a:custGeom>
              <a:avLst/>
              <a:gdLst>
                <a:gd name="connsiteX0" fmla="*/ 0 w 986256"/>
                <a:gd name="connsiteY0" fmla="*/ 0 h 1810385"/>
                <a:gd name="connsiteX1" fmla="*/ 986256 w 986256"/>
                <a:gd name="connsiteY1" fmla="*/ 0 h 1810385"/>
                <a:gd name="connsiteX2" fmla="*/ 986256 w 986256"/>
                <a:gd name="connsiteY2" fmla="*/ 1810385 h 1810385"/>
                <a:gd name="connsiteX3" fmla="*/ 0 w 986256"/>
                <a:gd name="connsiteY3" fmla="*/ 1810385 h 1810385"/>
                <a:gd name="connsiteX4" fmla="*/ 0 w 986256"/>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256" h="1810385">
                  <a:moveTo>
                    <a:pt x="0" y="0"/>
                  </a:moveTo>
                  <a:lnTo>
                    <a:pt x="986256" y="0"/>
                  </a:lnTo>
                  <a:lnTo>
                    <a:pt x="986256"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1120" tIns="71120" rIns="71120" bIns="71120" spcCol="1270" anchor="ctr"/>
            <a:lstStyle/>
            <a:p>
              <a:pPr algn="ctr" defTabSz="444500">
                <a:lnSpc>
                  <a:spcPct val="90000"/>
                </a:lnSpc>
                <a:spcAft>
                  <a:spcPct val="35000"/>
                </a:spcAft>
                <a:defRPr/>
              </a:pPr>
              <a:r>
                <a:rPr lang="en-US" sz="2000" dirty="0">
                  <a:latin typeface="Arial" pitchFamily="34" charset="0"/>
                  <a:cs typeface="Arial" pitchFamily="34" charset="0"/>
                </a:rPr>
                <a:t>Create a column heading ProspectID column by keying “Hours Worked:”</a:t>
              </a:r>
            </a:p>
          </p:txBody>
        </p:sp>
        <p:sp>
          <p:nvSpPr>
            <p:cNvPr id="20" name="Oval 19"/>
            <p:cNvSpPr/>
            <p:nvPr/>
          </p:nvSpPr>
          <p:spPr>
            <a:xfrm>
              <a:off x="5978525" y="3636963"/>
              <a:ext cx="452438"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20"/>
            <p:cNvSpPr/>
            <p:nvPr/>
          </p:nvSpPr>
          <p:spPr>
            <a:xfrm>
              <a:off x="6172200" y="1828800"/>
              <a:ext cx="2133600" cy="1581150"/>
            </a:xfrm>
            <a:custGeom>
              <a:avLst/>
              <a:gdLst>
                <a:gd name="connsiteX0" fmla="*/ 0 w 986256"/>
                <a:gd name="connsiteY0" fmla="*/ 0 h 1810385"/>
                <a:gd name="connsiteX1" fmla="*/ 986256 w 986256"/>
                <a:gd name="connsiteY1" fmla="*/ 0 h 1810385"/>
                <a:gd name="connsiteX2" fmla="*/ 986256 w 986256"/>
                <a:gd name="connsiteY2" fmla="*/ 1810385 h 1810385"/>
                <a:gd name="connsiteX3" fmla="*/ 0 w 986256"/>
                <a:gd name="connsiteY3" fmla="*/ 1810385 h 1810385"/>
                <a:gd name="connsiteX4" fmla="*/ 0 w 986256"/>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256" h="1810385">
                  <a:moveTo>
                    <a:pt x="0" y="0"/>
                  </a:moveTo>
                  <a:lnTo>
                    <a:pt x="986256" y="0"/>
                  </a:lnTo>
                  <a:lnTo>
                    <a:pt x="986256"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1120" tIns="71120" rIns="71120" bIns="71120" spcCol="1270" anchor="ctr"/>
            <a:lstStyle/>
            <a:p>
              <a:pPr algn="ctr" defTabSz="444500">
                <a:lnSpc>
                  <a:spcPct val="90000"/>
                </a:lnSpc>
                <a:spcAft>
                  <a:spcPct val="35000"/>
                </a:spcAft>
                <a:defRPr/>
              </a:pPr>
              <a:r>
                <a:rPr lang="en-US" sz="2000" dirty="0">
                  <a:latin typeface="Arial" pitchFamily="34" charset="0"/>
                  <a:cs typeface="Arial" pitchFamily="34" charset="0"/>
                </a:rPr>
                <a:t>Create a column heading for TotalDonations as “Total Obtained:”</a:t>
              </a:r>
            </a:p>
          </p:txBody>
        </p:sp>
        <p:sp>
          <p:nvSpPr>
            <p:cNvPr id="22" name="Oval 21"/>
            <p:cNvSpPr/>
            <p:nvPr/>
          </p:nvSpPr>
          <p:spPr>
            <a:xfrm>
              <a:off x="7013575" y="3636963"/>
              <a:ext cx="454025"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43010" name="Title 2"/>
          <p:cNvSpPr>
            <a:spLocks noGrp="1"/>
          </p:cNvSpPr>
          <p:nvPr>
            <p:ph type="title"/>
          </p:nvPr>
        </p:nvSpPr>
        <p:spPr/>
        <p:txBody>
          <a:bodyPr/>
          <a:lstStyle/>
          <a:p>
            <a:r>
              <a:rPr lang="en-US" sz="2800" smtClean="0">
                <a:latin typeface="Arial" charset="0"/>
                <a:cs typeface="Arial" charset="0"/>
              </a:rPr>
              <a:t>Steps for Creating a Query to Compute Total Hours and Donations for Each Prospect</a:t>
            </a:r>
          </a:p>
        </p:txBody>
      </p:sp>
      <p:sp>
        <p:nvSpPr>
          <p:cNvPr id="36875"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43012" name="TextBox 22"/>
          <p:cNvSpPr txBox="1">
            <a:spLocks noChangeArrowheads="1"/>
          </p:cNvSpPr>
          <p:nvPr/>
        </p:nvSpPr>
        <p:spPr bwMode="auto">
          <a:xfrm>
            <a:off x="838200" y="3505200"/>
            <a:ext cx="381000" cy="369888"/>
          </a:xfrm>
          <a:prstGeom prst="rect">
            <a:avLst/>
          </a:prstGeom>
          <a:noFill/>
          <a:ln w="9525">
            <a:noFill/>
            <a:miter lim="800000"/>
            <a:headEnd/>
            <a:tailEnd/>
          </a:ln>
        </p:spPr>
        <p:txBody>
          <a:bodyPr>
            <a:spAutoFit/>
          </a:bodyPr>
          <a:lstStyle/>
          <a:p>
            <a:r>
              <a:rPr lang="en-US" b="1">
                <a:solidFill>
                  <a:schemeClr val="bg1"/>
                </a:solidFill>
              </a:rPr>
              <a:t>1</a:t>
            </a:r>
          </a:p>
        </p:txBody>
      </p:sp>
      <p:sp>
        <p:nvSpPr>
          <p:cNvPr id="43013" name="TextBox 55"/>
          <p:cNvSpPr txBox="1">
            <a:spLocks noChangeArrowheads="1"/>
          </p:cNvSpPr>
          <p:nvPr/>
        </p:nvSpPr>
        <p:spPr bwMode="auto">
          <a:xfrm>
            <a:off x="1905000" y="3505200"/>
            <a:ext cx="381000" cy="369888"/>
          </a:xfrm>
          <a:prstGeom prst="rect">
            <a:avLst/>
          </a:prstGeom>
          <a:noFill/>
          <a:ln w="9525">
            <a:noFill/>
            <a:miter lim="800000"/>
            <a:headEnd/>
            <a:tailEnd/>
          </a:ln>
        </p:spPr>
        <p:txBody>
          <a:bodyPr>
            <a:spAutoFit/>
          </a:bodyPr>
          <a:lstStyle/>
          <a:p>
            <a:r>
              <a:rPr lang="en-US" b="1">
                <a:solidFill>
                  <a:schemeClr val="bg1"/>
                </a:solidFill>
              </a:rPr>
              <a:t>2</a:t>
            </a:r>
          </a:p>
        </p:txBody>
      </p:sp>
      <p:sp>
        <p:nvSpPr>
          <p:cNvPr id="43014" name="TextBox 56"/>
          <p:cNvSpPr txBox="1">
            <a:spLocks noChangeArrowheads="1"/>
          </p:cNvSpPr>
          <p:nvPr/>
        </p:nvSpPr>
        <p:spPr bwMode="auto">
          <a:xfrm>
            <a:off x="2971800" y="3505200"/>
            <a:ext cx="304800" cy="369888"/>
          </a:xfrm>
          <a:prstGeom prst="rect">
            <a:avLst/>
          </a:prstGeom>
          <a:noFill/>
          <a:ln w="9525">
            <a:noFill/>
            <a:miter lim="800000"/>
            <a:headEnd/>
            <a:tailEnd/>
          </a:ln>
        </p:spPr>
        <p:txBody>
          <a:bodyPr>
            <a:spAutoFit/>
          </a:bodyPr>
          <a:lstStyle/>
          <a:p>
            <a:r>
              <a:rPr lang="en-US" b="1">
                <a:solidFill>
                  <a:schemeClr val="bg1"/>
                </a:solidFill>
              </a:rPr>
              <a:t>3</a:t>
            </a:r>
          </a:p>
        </p:txBody>
      </p:sp>
      <p:sp>
        <p:nvSpPr>
          <p:cNvPr id="43015" name="TextBox 57"/>
          <p:cNvSpPr txBox="1">
            <a:spLocks noChangeArrowheads="1"/>
          </p:cNvSpPr>
          <p:nvPr/>
        </p:nvSpPr>
        <p:spPr bwMode="auto">
          <a:xfrm>
            <a:off x="3962400" y="3505200"/>
            <a:ext cx="381000" cy="369888"/>
          </a:xfrm>
          <a:prstGeom prst="rect">
            <a:avLst/>
          </a:prstGeom>
          <a:noFill/>
          <a:ln w="9525">
            <a:noFill/>
            <a:miter lim="800000"/>
            <a:headEnd/>
            <a:tailEnd/>
          </a:ln>
        </p:spPr>
        <p:txBody>
          <a:bodyPr>
            <a:spAutoFit/>
          </a:bodyPr>
          <a:lstStyle/>
          <a:p>
            <a:r>
              <a:rPr lang="en-US" b="1">
                <a:solidFill>
                  <a:schemeClr val="bg1"/>
                </a:solidFill>
              </a:rPr>
              <a:t>4</a:t>
            </a:r>
          </a:p>
        </p:txBody>
      </p:sp>
      <p:sp>
        <p:nvSpPr>
          <p:cNvPr id="43016" name="TextBox 58"/>
          <p:cNvSpPr txBox="1">
            <a:spLocks noChangeArrowheads="1"/>
          </p:cNvSpPr>
          <p:nvPr/>
        </p:nvSpPr>
        <p:spPr bwMode="auto">
          <a:xfrm>
            <a:off x="5029200" y="3505200"/>
            <a:ext cx="304800" cy="369888"/>
          </a:xfrm>
          <a:prstGeom prst="rect">
            <a:avLst/>
          </a:prstGeom>
          <a:noFill/>
          <a:ln w="9525">
            <a:noFill/>
            <a:miter lim="800000"/>
            <a:headEnd/>
            <a:tailEnd/>
          </a:ln>
        </p:spPr>
        <p:txBody>
          <a:bodyPr>
            <a:spAutoFit/>
          </a:bodyPr>
          <a:lstStyle/>
          <a:p>
            <a:r>
              <a:rPr lang="en-US" b="1">
                <a:solidFill>
                  <a:schemeClr val="bg1"/>
                </a:solidFill>
              </a:rPr>
              <a:t>5</a:t>
            </a:r>
          </a:p>
        </p:txBody>
      </p:sp>
      <p:sp>
        <p:nvSpPr>
          <p:cNvPr id="43017" name="TextBox 59"/>
          <p:cNvSpPr txBox="1">
            <a:spLocks noChangeArrowheads="1"/>
          </p:cNvSpPr>
          <p:nvPr/>
        </p:nvSpPr>
        <p:spPr bwMode="auto">
          <a:xfrm>
            <a:off x="6019800" y="3505200"/>
            <a:ext cx="304800" cy="369888"/>
          </a:xfrm>
          <a:prstGeom prst="rect">
            <a:avLst/>
          </a:prstGeom>
          <a:noFill/>
          <a:ln w="9525">
            <a:noFill/>
            <a:miter lim="800000"/>
            <a:headEnd/>
            <a:tailEnd/>
          </a:ln>
        </p:spPr>
        <p:txBody>
          <a:bodyPr>
            <a:spAutoFit/>
          </a:bodyPr>
          <a:lstStyle/>
          <a:p>
            <a:r>
              <a:rPr lang="en-US" b="1">
                <a:solidFill>
                  <a:schemeClr val="bg1"/>
                </a:solidFill>
              </a:rPr>
              <a:t>6</a:t>
            </a:r>
          </a:p>
        </p:txBody>
      </p:sp>
      <p:sp>
        <p:nvSpPr>
          <p:cNvPr id="43018" name="TextBox 60"/>
          <p:cNvSpPr txBox="1">
            <a:spLocks noChangeArrowheads="1"/>
          </p:cNvSpPr>
          <p:nvPr/>
        </p:nvSpPr>
        <p:spPr bwMode="auto">
          <a:xfrm>
            <a:off x="7086600" y="3505200"/>
            <a:ext cx="304800" cy="369888"/>
          </a:xfrm>
          <a:prstGeom prst="rect">
            <a:avLst/>
          </a:prstGeom>
          <a:noFill/>
          <a:ln w="9525">
            <a:noFill/>
            <a:miter lim="800000"/>
            <a:headEnd/>
            <a:tailEnd/>
          </a:ln>
        </p:spPr>
        <p:txBody>
          <a:bodyPr>
            <a:spAutoFit/>
          </a:bodyPr>
          <a:lstStyle/>
          <a:p>
            <a:r>
              <a:rPr lang="en-US" b="1">
                <a:solidFill>
                  <a:schemeClr val="bg1"/>
                </a:solidFill>
              </a:rPr>
              <a:t>7</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2"/>
          <p:cNvSpPr>
            <a:spLocks noGrp="1"/>
          </p:cNvSpPr>
          <p:nvPr>
            <p:ph type="title"/>
          </p:nvPr>
        </p:nvSpPr>
        <p:spPr/>
        <p:txBody>
          <a:bodyPr/>
          <a:lstStyle/>
          <a:p>
            <a:r>
              <a:rPr lang="en-US" sz="2800" smtClean="0">
                <a:latin typeface="Arial" charset="0"/>
                <a:cs typeface="Arial" charset="0"/>
              </a:rPr>
              <a:t>Process for Creating a Query to Compute Total Hours and Donations for Each Prospect</a:t>
            </a:r>
          </a:p>
        </p:txBody>
      </p:sp>
      <p:sp>
        <p:nvSpPr>
          <p:cNvPr id="37892"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44035" name="Picture 6" descr="EMIS3e_CE9-16"/>
          <p:cNvPicPr>
            <a:picLocks noChangeAspect="1" noChangeArrowheads="1"/>
          </p:cNvPicPr>
          <p:nvPr/>
        </p:nvPicPr>
        <p:blipFill>
          <a:blip r:embed="rId2" cstate="print"/>
          <a:srcRect/>
          <a:stretch>
            <a:fillRect/>
          </a:stretch>
        </p:blipFill>
        <p:spPr bwMode="auto">
          <a:xfrm>
            <a:off x="762000" y="1600200"/>
            <a:ext cx="7391400" cy="416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2"/>
          <p:cNvSpPr>
            <a:spLocks noGrp="1"/>
          </p:cNvSpPr>
          <p:nvPr>
            <p:ph type="title"/>
          </p:nvPr>
        </p:nvSpPr>
        <p:spPr/>
        <p:txBody>
          <a:bodyPr/>
          <a:lstStyle/>
          <a:p>
            <a:r>
              <a:rPr lang="en-US" smtClean="0">
                <a:latin typeface="Arial" charset="0"/>
                <a:cs typeface="Arial" charset="0"/>
              </a:rPr>
              <a:t>Results of the Query in Previous Slide</a:t>
            </a:r>
          </a:p>
        </p:txBody>
      </p:sp>
      <p:sp>
        <p:nvSpPr>
          <p:cNvPr id="38916"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45059" name="Picture 6" descr="EMIS3e_CE9-17"/>
          <p:cNvPicPr>
            <a:picLocks noChangeAspect="1" noChangeArrowheads="1"/>
          </p:cNvPicPr>
          <p:nvPr/>
        </p:nvPicPr>
        <p:blipFill>
          <a:blip r:embed="rId2" cstate="print"/>
          <a:srcRect/>
          <a:stretch>
            <a:fillRect/>
          </a:stretch>
        </p:blipFill>
        <p:spPr bwMode="auto">
          <a:xfrm>
            <a:off x="685800" y="1600200"/>
            <a:ext cx="7716838"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2"/>
          <p:cNvSpPr>
            <a:spLocks noGrp="1"/>
          </p:cNvSpPr>
          <p:nvPr>
            <p:ph type="title"/>
          </p:nvPr>
        </p:nvSpPr>
        <p:spPr/>
        <p:txBody>
          <a:bodyPr/>
          <a:lstStyle/>
          <a:p>
            <a:r>
              <a:rPr lang="en-US" smtClean="0">
                <a:latin typeface="Arial" charset="0"/>
                <a:cs typeface="Arial" charset="0"/>
              </a:rPr>
              <a:t>Adding Average Donations Per Hour</a:t>
            </a:r>
          </a:p>
        </p:txBody>
      </p:sp>
      <p:sp>
        <p:nvSpPr>
          <p:cNvPr id="39940"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46083" name="Picture 6" descr="EMIS3e_CE9-18"/>
          <p:cNvPicPr>
            <a:picLocks noChangeAspect="1" noChangeArrowheads="1"/>
          </p:cNvPicPr>
          <p:nvPr/>
        </p:nvPicPr>
        <p:blipFill>
          <a:blip r:embed="rId2" cstate="print"/>
          <a:srcRect/>
          <a:stretch>
            <a:fillRect/>
          </a:stretch>
        </p:blipFill>
        <p:spPr bwMode="auto">
          <a:xfrm>
            <a:off x="685800" y="1600200"/>
            <a:ext cx="7543800" cy="4248150"/>
          </a:xfrm>
          <a:prstGeom prst="rect">
            <a:avLst/>
          </a:prstGeom>
          <a:noFill/>
          <a:ln w="9525">
            <a:noFill/>
            <a:miter lim="800000"/>
            <a:headEnd/>
            <a:tailEnd/>
          </a:ln>
        </p:spPr>
      </p:pic>
      <p:sp>
        <p:nvSpPr>
          <p:cNvPr id="4" name="Oval 3"/>
          <p:cNvSpPr/>
          <p:nvPr/>
        </p:nvSpPr>
        <p:spPr>
          <a:xfrm>
            <a:off x="5867400" y="4343400"/>
            <a:ext cx="2286000" cy="9144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7" name="Straight Arrow Connector 6"/>
          <p:cNvCxnSpPr/>
          <p:nvPr/>
        </p:nvCxnSpPr>
        <p:spPr>
          <a:xfrm>
            <a:off x="5240338" y="4800600"/>
            <a:ext cx="855662"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2"/>
          <p:cNvSpPr>
            <a:spLocks noGrp="1"/>
          </p:cNvSpPr>
          <p:nvPr>
            <p:ph type="title"/>
          </p:nvPr>
        </p:nvSpPr>
        <p:spPr>
          <a:xfrm>
            <a:off x="822325" y="365125"/>
            <a:ext cx="7521575" cy="1006475"/>
          </a:xfrm>
        </p:spPr>
        <p:txBody>
          <a:bodyPr rIns="0"/>
          <a:lstStyle/>
          <a:p>
            <a:pPr marL="688975" indent="-688975"/>
            <a:r>
              <a:rPr lang="en-US" smtClean="0">
                <a:latin typeface="Arial" charset="0"/>
                <a:cs typeface="Arial" charset="0"/>
              </a:rPr>
              <a:t>Q1: Why Use Excel and Access Together?</a:t>
            </a:r>
          </a:p>
        </p:txBody>
      </p:sp>
      <p:sp>
        <p:nvSpPr>
          <p:cNvPr id="14340"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12291" name="Content Placeholder 1"/>
          <p:cNvSpPr>
            <a:spLocks noGrp="1"/>
          </p:cNvSpPr>
          <p:nvPr>
            <p:ph idx="1"/>
          </p:nvPr>
        </p:nvSpPr>
        <p:spPr/>
        <p:txBody>
          <a:bodyPr/>
          <a:lstStyle/>
          <a:p>
            <a:pPr marL="233363" indent="-233363">
              <a:buFont typeface="Arial" charset="0"/>
              <a:buChar char="•"/>
            </a:pPr>
            <a:r>
              <a:rPr lang="en-US" dirty="0" smtClean="0">
                <a:latin typeface="Arial" charset="0"/>
                <a:cs typeface="Arial" charset="0"/>
              </a:rPr>
              <a:t>Access is a DBMS for keeping track of things and creating reports</a:t>
            </a:r>
          </a:p>
          <a:p>
            <a:pPr marL="233363" indent="-233363">
              <a:buFont typeface="Arial" charset="0"/>
              <a:buChar char="•"/>
            </a:pPr>
            <a:r>
              <a:rPr lang="en-US" dirty="0" smtClean="0">
                <a:latin typeface="Arial" charset="0"/>
                <a:cs typeface="Arial" charset="0"/>
              </a:rPr>
              <a:t>Excel is good for creating sophisticated graphs and analyzing data</a:t>
            </a:r>
          </a:p>
          <a:p>
            <a:pPr marL="233363" indent="-233363">
              <a:buFont typeface="Arial" charset="0"/>
              <a:buChar char="•"/>
            </a:pPr>
            <a:r>
              <a:rPr lang="en-US" dirty="0" smtClean="0">
                <a:latin typeface="Arial" charset="0"/>
                <a:cs typeface="Arial" charset="0"/>
              </a:rPr>
              <a:t>Eliminates re-keying data, reduces labor and errors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2"/>
          <p:cNvSpPr>
            <a:spLocks noGrp="1"/>
          </p:cNvSpPr>
          <p:nvPr>
            <p:ph type="title"/>
          </p:nvPr>
        </p:nvSpPr>
        <p:spPr/>
        <p:txBody>
          <a:bodyPr/>
          <a:lstStyle/>
          <a:p>
            <a:r>
              <a:rPr lang="en-US" smtClean="0">
                <a:latin typeface="Arial" charset="0"/>
                <a:cs typeface="Arial" charset="0"/>
              </a:rPr>
              <a:t>Results of the Query with Average</a:t>
            </a:r>
          </a:p>
        </p:txBody>
      </p:sp>
      <p:sp>
        <p:nvSpPr>
          <p:cNvPr id="40964"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47107" name="Picture 6" descr="EMIS3e_CE9-19"/>
          <p:cNvPicPr>
            <a:picLocks noChangeAspect="1" noChangeArrowheads="1"/>
          </p:cNvPicPr>
          <p:nvPr/>
        </p:nvPicPr>
        <p:blipFill>
          <a:blip r:embed="rId2" cstate="print"/>
          <a:srcRect/>
          <a:stretch>
            <a:fillRect/>
          </a:stretch>
        </p:blipFill>
        <p:spPr bwMode="auto">
          <a:xfrm>
            <a:off x="609600" y="1600200"/>
            <a:ext cx="77724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p:cNvSpPr>
            <a:spLocks noGrp="1"/>
          </p:cNvSpPr>
          <p:nvPr>
            <p:ph type="title"/>
          </p:nvPr>
        </p:nvSpPr>
        <p:spPr>
          <a:xfrm>
            <a:off x="822325" y="365125"/>
            <a:ext cx="7521575" cy="1006475"/>
          </a:xfrm>
        </p:spPr>
        <p:txBody>
          <a:bodyPr/>
          <a:lstStyle/>
          <a:p>
            <a:pPr marL="798513" indent="-798513"/>
            <a:r>
              <a:rPr lang="en-US" smtClean="0">
                <a:latin typeface="Arial" charset="0"/>
                <a:cs typeface="Arial" charset="0"/>
              </a:rPr>
              <a:t>Q5:  How Can You Use Excel to Graph Access Data?</a:t>
            </a:r>
          </a:p>
        </p:txBody>
      </p:sp>
      <p:sp>
        <p:nvSpPr>
          <p:cNvPr id="41990"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 name="Content Placeholder 1"/>
          <p:cNvSpPr>
            <a:spLocks noGrp="1"/>
          </p:cNvSpPr>
          <p:nvPr>
            <p:ph idx="1"/>
          </p:nvPr>
        </p:nvSpPr>
        <p:spPr>
          <a:xfrm>
            <a:off x="822325" y="1600200"/>
            <a:ext cx="7521575" cy="3810000"/>
          </a:xfrm>
        </p:spPr>
        <p:txBody>
          <a:bodyPr/>
          <a:lstStyle/>
          <a:p>
            <a:pPr marL="457200" indent="-457200">
              <a:buFont typeface="Wingdings" pitchFamily="2" charset="2"/>
              <a:buChar char="Ø"/>
            </a:pPr>
            <a:r>
              <a:rPr lang="en-US" smtClean="0">
                <a:latin typeface="Arial" charset="0"/>
                <a:cs typeface="Arial" charset="0"/>
              </a:rPr>
              <a:t>Import Access query into Excel and use Excel’s graphing capability to display results</a:t>
            </a:r>
            <a:endParaRPr lang="en-US" sz="2400" b="1" smtClean="0">
              <a:latin typeface="Arial" charset="0"/>
              <a:cs typeface="Arial" charset="0"/>
            </a:endParaRPr>
          </a:p>
          <a:p>
            <a:pPr marL="0" lvl="1" indent="0">
              <a:lnSpc>
                <a:spcPct val="90000"/>
              </a:lnSpc>
              <a:spcAft>
                <a:spcPct val="15000"/>
              </a:spcAft>
              <a:buFont typeface="Arial" charset="0"/>
              <a:buNone/>
            </a:pPr>
            <a:r>
              <a:rPr lang="en-US" b="1" smtClean="0">
                <a:latin typeface="Arial" charset="0"/>
                <a:cs typeface="Arial" charset="0"/>
              </a:rPr>
              <a:t>To import data into Excel:</a:t>
            </a:r>
          </a:p>
          <a:p>
            <a:pPr marL="0" lvl="1" indent="0">
              <a:lnSpc>
                <a:spcPct val="90000"/>
              </a:lnSpc>
              <a:spcAft>
                <a:spcPct val="15000"/>
              </a:spcAft>
              <a:buFontTx/>
              <a:buChar char="•"/>
            </a:pPr>
            <a:r>
              <a:rPr lang="en-US" smtClean="0">
                <a:latin typeface="Arial" charset="0"/>
                <a:cs typeface="Arial" charset="0"/>
              </a:rPr>
              <a:t>Click </a:t>
            </a:r>
            <a:r>
              <a:rPr lang="en-US" b="1" i="1" smtClean="0">
                <a:latin typeface="Arial" charset="0"/>
                <a:cs typeface="Arial" charset="0"/>
              </a:rPr>
              <a:t>Data</a:t>
            </a:r>
            <a:r>
              <a:rPr lang="en-US" i="1" smtClean="0">
                <a:latin typeface="Arial" charset="0"/>
                <a:cs typeface="Arial" charset="0"/>
              </a:rPr>
              <a:t> </a:t>
            </a:r>
            <a:r>
              <a:rPr lang="en-US" smtClean="0">
                <a:latin typeface="Arial" charset="0"/>
                <a:cs typeface="Arial" charset="0"/>
              </a:rPr>
              <a:t>tab </a:t>
            </a:r>
            <a:endParaRPr lang="en-US" i="1" smtClean="0">
              <a:latin typeface="Arial" charset="0"/>
              <a:cs typeface="Arial" charset="0"/>
            </a:endParaRPr>
          </a:p>
          <a:p>
            <a:pPr marL="0" lvl="1" indent="0">
              <a:lnSpc>
                <a:spcPct val="90000"/>
              </a:lnSpc>
              <a:spcAft>
                <a:spcPct val="15000"/>
              </a:spcAft>
              <a:buFontTx/>
              <a:buChar char="•"/>
            </a:pPr>
            <a:r>
              <a:rPr lang="en-US" smtClean="0">
                <a:latin typeface="Arial" charset="0"/>
                <a:cs typeface="Arial" charset="0"/>
              </a:rPr>
              <a:t>Click </a:t>
            </a:r>
            <a:r>
              <a:rPr lang="en-US" b="1" i="1" smtClean="0">
                <a:latin typeface="Arial" charset="0"/>
                <a:cs typeface="Arial" charset="0"/>
              </a:rPr>
              <a:t>Get External Data </a:t>
            </a:r>
            <a:r>
              <a:rPr lang="en-US" i="1" smtClean="0">
                <a:latin typeface="Arial" charset="0"/>
                <a:cs typeface="Arial" charset="0"/>
              </a:rPr>
              <a:t>section, </a:t>
            </a:r>
            <a:r>
              <a:rPr lang="en-US" smtClean="0">
                <a:latin typeface="Arial" charset="0"/>
                <a:cs typeface="Arial" charset="0"/>
              </a:rPr>
              <a:t>select </a:t>
            </a:r>
            <a:r>
              <a:rPr lang="en-US" b="1" i="1" smtClean="0">
                <a:latin typeface="Arial" charset="0"/>
                <a:cs typeface="Arial" charset="0"/>
              </a:rPr>
              <a:t>From Access</a:t>
            </a:r>
            <a:endParaRPr lang="en-US" b="1" smtClean="0">
              <a:latin typeface="Arial" charset="0"/>
              <a:cs typeface="Arial" charset="0"/>
            </a:endParaRPr>
          </a:p>
          <a:p>
            <a:pPr marL="0" lvl="1" indent="0">
              <a:lnSpc>
                <a:spcPct val="90000"/>
              </a:lnSpc>
              <a:spcAft>
                <a:spcPct val="15000"/>
              </a:spcAft>
              <a:buFontTx/>
              <a:buChar char="•"/>
            </a:pPr>
            <a:r>
              <a:rPr lang="en-US" smtClean="0">
                <a:latin typeface="Arial" charset="0"/>
                <a:cs typeface="Arial" charset="0"/>
              </a:rPr>
              <a:t>Select </a:t>
            </a:r>
            <a:r>
              <a:rPr lang="en-US" b="1" i="1" smtClean="0">
                <a:latin typeface="Arial" charset="0"/>
                <a:cs typeface="Arial" charset="0"/>
              </a:rPr>
              <a:t>Volunteer </a:t>
            </a:r>
            <a:r>
              <a:rPr lang="en-US" smtClean="0">
                <a:latin typeface="Arial" charset="0"/>
                <a:cs typeface="Arial" charset="0"/>
              </a:rPr>
              <a:t>database</a:t>
            </a:r>
          </a:p>
          <a:p>
            <a:pPr marL="457200" indent="-457200">
              <a:buFont typeface="Arial" charset="0"/>
              <a:buChar char="•"/>
            </a:pP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9"/>
          <p:cNvPicPr>
            <a:picLocks noChangeAspect="1" noChangeArrowheads="1"/>
          </p:cNvPicPr>
          <p:nvPr/>
        </p:nvPicPr>
        <p:blipFill>
          <a:blip r:embed="rId2" cstate="print"/>
          <a:srcRect/>
          <a:stretch>
            <a:fillRect/>
          </a:stretch>
        </p:blipFill>
        <p:spPr bwMode="auto">
          <a:xfrm>
            <a:off x="914400" y="1466850"/>
            <a:ext cx="7105650" cy="3562350"/>
          </a:xfrm>
          <a:prstGeom prst="rect">
            <a:avLst/>
          </a:prstGeom>
          <a:noFill/>
          <a:ln w="9525">
            <a:noFill/>
            <a:miter lim="800000"/>
            <a:headEnd/>
            <a:tailEnd/>
          </a:ln>
        </p:spPr>
      </p:pic>
      <p:sp>
        <p:nvSpPr>
          <p:cNvPr id="49154" name="Title 2"/>
          <p:cNvSpPr>
            <a:spLocks noGrp="1"/>
          </p:cNvSpPr>
          <p:nvPr>
            <p:ph type="title"/>
          </p:nvPr>
        </p:nvSpPr>
        <p:spPr/>
        <p:txBody>
          <a:bodyPr/>
          <a:lstStyle/>
          <a:p>
            <a:r>
              <a:rPr lang="en-US" smtClean="0">
                <a:latin typeface="Arial" charset="0"/>
                <a:cs typeface="Arial" charset="0"/>
              </a:rPr>
              <a:t>Menu to Import Data from Access into Excel</a:t>
            </a:r>
          </a:p>
        </p:txBody>
      </p:sp>
      <p:sp>
        <p:nvSpPr>
          <p:cNvPr id="43012"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4" name="Oval 3"/>
          <p:cNvSpPr/>
          <p:nvPr/>
        </p:nvSpPr>
        <p:spPr>
          <a:xfrm>
            <a:off x="838200" y="1981200"/>
            <a:ext cx="1905000" cy="19812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extBox 1"/>
          <p:cNvSpPr txBox="1"/>
          <p:nvPr/>
        </p:nvSpPr>
        <p:spPr>
          <a:xfrm>
            <a:off x="2590800" y="3657600"/>
            <a:ext cx="5638800" cy="1384300"/>
          </a:xfrm>
          <a:prstGeom prst="rect">
            <a:avLst/>
          </a:prstGeom>
          <a:solidFill>
            <a:schemeClr val="accent3">
              <a:lumMod val="40000"/>
              <a:lumOff val="60000"/>
            </a:schemeClr>
          </a:solidFill>
          <a:ln>
            <a:solidFill>
              <a:schemeClr val="accent1"/>
            </a:solidFill>
          </a:ln>
        </p:spPr>
        <p:txBody>
          <a:bodyPr>
            <a:spAutoFit/>
          </a:bodyPr>
          <a:lstStyle/>
          <a:p>
            <a:pPr marL="280988" indent="-280988">
              <a:buFont typeface="+mj-lt"/>
              <a:buAutoNum type="arabicPeriod"/>
              <a:defRPr/>
            </a:pPr>
            <a:r>
              <a:rPr lang="en-US" sz="2800" dirty="0">
                <a:latin typeface="Arial" pitchFamily="34" charset="0"/>
                <a:cs typeface="Arial" pitchFamily="34" charset="0"/>
              </a:rPr>
              <a:t>Click </a:t>
            </a:r>
            <a:r>
              <a:rPr lang="en-US" sz="2800" b="1" i="1" dirty="0">
                <a:latin typeface="Arial" pitchFamily="34" charset="0"/>
                <a:cs typeface="Arial" pitchFamily="34" charset="0"/>
              </a:rPr>
              <a:t>Data</a:t>
            </a:r>
            <a:r>
              <a:rPr lang="en-US" sz="2800" i="1" dirty="0">
                <a:latin typeface="Arial" pitchFamily="34" charset="0"/>
                <a:cs typeface="Arial" pitchFamily="34" charset="0"/>
              </a:rPr>
              <a:t> </a:t>
            </a:r>
            <a:r>
              <a:rPr lang="en-US" sz="2800" dirty="0">
                <a:latin typeface="Arial" pitchFamily="34" charset="0"/>
                <a:cs typeface="Arial" pitchFamily="34" charset="0"/>
              </a:rPr>
              <a:t>tab, then, </a:t>
            </a:r>
          </a:p>
          <a:p>
            <a:pPr marL="280988" indent="-280988">
              <a:buFont typeface="+mj-lt"/>
              <a:buAutoNum type="arabicPeriod"/>
              <a:defRPr/>
            </a:pPr>
            <a:r>
              <a:rPr lang="en-US" sz="2800" b="1" i="1" dirty="0">
                <a:latin typeface="Arial" pitchFamily="34" charset="0"/>
                <a:cs typeface="Arial" pitchFamily="34" charset="0"/>
              </a:rPr>
              <a:t>Get</a:t>
            </a:r>
            <a:r>
              <a:rPr lang="en-US" sz="2800" i="1" dirty="0">
                <a:latin typeface="Arial" pitchFamily="34" charset="0"/>
                <a:cs typeface="Arial" pitchFamily="34" charset="0"/>
              </a:rPr>
              <a:t> </a:t>
            </a:r>
            <a:r>
              <a:rPr lang="en-US" sz="2800" b="1" i="1" dirty="0">
                <a:latin typeface="Arial" pitchFamily="34" charset="0"/>
                <a:cs typeface="Arial" pitchFamily="34" charset="0"/>
              </a:rPr>
              <a:t>External</a:t>
            </a:r>
            <a:r>
              <a:rPr lang="en-US" sz="2800" i="1" dirty="0">
                <a:latin typeface="Arial" pitchFamily="34" charset="0"/>
                <a:cs typeface="Arial" pitchFamily="34" charset="0"/>
              </a:rPr>
              <a:t> </a:t>
            </a:r>
            <a:r>
              <a:rPr lang="en-US" sz="2800" b="1" i="1" dirty="0">
                <a:latin typeface="Arial" pitchFamily="34" charset="0"/>
                <a:cs typeface="Arial" pitchFamily="34" charset="0"/>
              </a:rPr>
              <a:t>Data</a:t>
            </a:r>
          </a:p>
          <a:p>
            <a:pPr marL="280988" indent="-280988">
              <a:buFont typeface="+mj-lt"/>
              <a:buAutoNum type="arabicPeriod"/>
              <a:defRPr/>
            </a:pPr>
            <a:r>
              <a:rPr lang="en-US" sz="2800" dirty="0">
                <a:latin typeface="Arial" pitchFamily="34" charset="0"/>
                <a:cs typeface="Arial" pitchFamily="34" charset="0"/>
              </a:rPr>
              <a:t>Select </a:t>
            </a:r>
            <a:r>
              <a:rPr lang="en-US" sz="2800" b="1" i="1" dirty="0">
                <a:latin typeface="Arial" pitchFamily="34" charset="0"/>
                <a:cs typeface="Arial" pitchFamily="34" charset="0"/>
              </a:rPr>
              <a:t>From Access</a:t>
            </a:r>
            <a:endParaRPr lang="en-US" sz="2800" b="1" dirty="0">
              <a:latin typeface="Arial" pitchFamily="34" charset="0"/>
              <a:cs typeface="Arial" pitchFamily="34" charset="0"/>
            </a:endParaRPr>
          </a:p>
        </p:txBody>
      </p:sp>
      <p:sp>
        <p:nvSpPr>
          <p:cNvPr id="3" name="Oval 2"/>
          <p:cNvSpPr/>
          <p:nvPr/>
        </p:nvSpPr>
        <p:spPr>
          <a:xfrm>
            <a:off x="3962400" y="152400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7"/>
          <p:cNvPicPr>
            <a:picLocks noChangeAspect="1" noChangeArrowheads="1"/>
          </p:cNvPicPr>
          <p:nvPr/>
        </p:nvPicPr>
        <p:blipFill>
          <a:blip r:embed="rId2" cstate="print"/>
          <a:srcRect/>
          <a:stretch>
            <a:fillRect/>
          </a:stretch>
        </p:blipFill>
        <p:spPr bwMode="auto">
          <a:xfrm>
            <a:off x="881063" y="1447800"/>
            <a:ext cx="7324725" cy="3886200"/>
          </a:xfrm>
          <a:prstGeom prst="rect">
            <a:avLst/>
          </a:prstGeom>
          <a:noFill/>
          <a:ln w="9525">
            <a:noFill/>
            <a:miter lim="800000"/>
            <a:headEnd/>
            <a:tailEnd/>
          </a:ln>
        </p:spPr>
      </p:pic>
      <p:sp>
        <p:nvSpPr>
          <p:cNvPr id="50178" name="Title 2"/>
          <p:cNvSpPr>
            <a:spLocks noGrp="1"/>
          </p:cNvSpPr>
          <p:nvPr>
            <p:ph type="title"/>
          </p:nvPr>
        </p:nvSpPr>
        <p:spPr/>
        <p:txBody>
          <a:bodyPr/>
          <a:lstStyle/>
          <a:p>
            <a:r>
              <a:rPr lang="en-US" smtClean="0">
                <a:latin typeface="Arial" charset="0"/>
                <a:cs typeface="Arial" charset="0"/>
              </a:rPr>
              <a:t>Selecting the Query to Import</a:t>
            </a:r>
          </a:p>
        </p:txBody>
      </p:sp>
      <p:sp>
        <p:nvSpPr>
          <p:cNvPr id="44036"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7"/>
          <p:cNvPicPr>
            <a:picLocks noChangeAspect="1" noChangeArrowheads="1"/>
          </p:cNvPicPr>
          <p:nvPr/>
        </p:nvPicPr>
        <p:blipFill>
          <a:blip r:embed="rId2" cstate="print"/>
          <a:srcRect/>
          <a:stretch>
            <a:fillRect/>
          </a:stretch>
        </p:blipFill>
        <p:spPr bwMode="auto">
          <a:xfrm>
            <a:off x="914400" y="1500188"/>
            <a:ext cx="7315200" cy="3857625"/>
          </a:xfrm>
          <a:prstGeom prst="rect">
            <a:avLst/>
          </a:prstGeom>
          <a:noFill/>
          <a:ln w="9525">
            <a:noFill/>
            <a:miter lim="800000"/>
            <a:headEnd/>
            <a:tailEnd/>
          </a:ln>
        </p:spPr>
      </p:pic>
      <p:sp>
        <p:nvSpPr>
          <p:cNvPr id="51202" name="Title 2"/>
          <p:cNvSpPr>
            <a:spLocks noGrp="1"/>
          </p:cNvSpPr>
          <p:nvPr>
            <p:ph type="title"/>
          </p:nvPr>
        </p:nvSpPr>
        <p:spPr/>
        <p:txBody>
          <a:bodyPr/>
          <a:lstStyle/>
          <a:p>
            <a:r>
              <a:rPr lang="en-US" smtClean="0">
                <a:latin typeface="Arial" charset="0"/>
                <a:cs typeface="Arial" charset="0"/>
              </a:rPr>
              <a:t>Placing Imported Data into Spreadsheet</a:t>
            </a:r>
          </a:p>
        </p:txBody>
      </p:sp>
      <p:sp>
        <p:nvSpPr>
          <p:cNvPr id="45060"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4" name="Oval 3"/>
          <p:cNvSpPr/>
          <p:nvPr/>
        </p:nvSpPr>
        <p:spPr>
          <a:xfrm>
            <a:off x="4419600" y="2971800"/>
            <a:ext cx="2667000" cy="2284413"/>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2"/>
          <p:cNvSpPr>
            <a:spLocks noGrp="1"/>
          </p:cNvSpPr>
          <p:nvPr>
            <p:ph type="title"/>
          </p:nvPr>
        </p:nvSpPr>
        <p:spPr/>
        <p:txBody>
          <a:bodyPr/>
          <a:lstStyle/>
          <a:p>
            <a:r>
              <a:rPr lang="en-US" smtClean="0">
                <a:latin typeface="Arial" charset="0"/>
                <a:cs typeface="Arial" charset="0"/>
              </a:rPr>
              <a:t>Spreadsheet with Imported Data</a:t>
            </a:r>
          </a:p>
        </p:txBody>
      </p:sp>
      <p:sp>
        <p:nvSpPr>
          <p:cNvPr id="46084"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52227" name="Picture 6"/>
          <p:cNvPicPr>
            <a:picLocks noChangeAspect="1" noChangeArrowheads="1"/>
          </p:cNvPicPr>
          <p:nvPr/>
        </p:nvPicPr>
        <p:blipFill>
          <a:blip r:embed="rId3" cstate="print"/>
          <a:srcRect/>
          <a:stretch>
            <a:fillRect/>
          </a:stretch>
        </p:blipFill>
        <p:spPr bwMode="auto">
          <a:xfrm>
            <a:off x="914400" y="1524000"/>
            <a:ext cx="73914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2"/>
          <p:cNvSpPr>
            <a:spLocks noGrp="1"/>
          </p:cNvSpPr>
          <p:nvPr>
            <p:ph type="title"/>
          </p:nvPr>
        </p:nvSpPr>
        <p:spPr/>
        <p:txBody>
          <a:bodyPr/>
          <a:lstStyle/>
          <a:p>
            <a:r>
              <a:rPr lang="en-US" smtClean="0">
                <a:latin typeface="Arial" charset="0"/>
                <a:cs typeface="Arial" charset="0"/>
              </a:rPr>
              <a:t>Formatted Imported Data</a:t>
            </a:r>
          </a:p>
        </p:txBody>
      </p:sp>
      <p:sp>
        <p:nvSpPr>
          <p:cNvPr id="47107"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54275" name="Picture 6"/>
          <p:cNvPicPr>
            <a:picLocks noChangeAspect="1" noChangeArrowheads="1"/>
          </p:cNvPicPr>
          <p:nvPr/>
        </p:nvPicPr>
        <p:blipFill>
          <a:blip r:embed="rId3" cstate="print"/>
          <a:srcRect/>
          <a:stretch>
            <a:fillRect/>
          </a:stretch>
        </p:blipFill>
        <p:spPr bwMode="auto">
          <a:xfrm>
            <a:off x="914400" y="1600200"/>
            <a:ext cx="73152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2"/>
          <p:cNvSpPr>
            <a:spLocks noGrp="1"/>
          </p:cNvSpPr>
          <p:nvPr>
            <p:ph type="title"/>
          </p:nvPr>
        </p:nvSpPr>
        <p:spPr/>
        <p:txBody>
          <a:bodyPr/>
          <a:lstStyle/>
          <a:p>
            <a:r>
              <a:rPr lang="en-US" smtClean="0">
                <a:latin typeface="Arial" charset="0"/>
                <a:cs typeface="Arial" charset="0"/>
              </a:rPr>
              <a:t>Bar Chart of the Imported Data</a:t>
            </a:r>
          </a:p>
        </p:txBody>
      </p:sp>
      <p:sp>
        <p:nvSpPr>
          <p:cNvPr id="48132"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56323" name="Picture 2"/>
          <p:cNvPicPr>
            <a:picLocks noChangeAspect="1" noChangeArrowheads="1"/>
          </p:cNvPicPr>
          <p:nvPr/>
        </p:nvPicPr>
        <p:blipFill>
          <a:blip r:embed="rId3" cstate="print"/>
          <a:srcRect/>
          <a:stretch>
            <a:fillRect/>
          </a:stretch>
        </p:blipFill>
        <p:spPr bwMode="auto">
          <a:xfrm>
            <a:off x="838200" y="1600200"/>
            <a:ext cx="7620000" cy="3773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762000" y="1577975"/>
            <a:ext cx="7620000" cy="1890713"/>
          </a:xfrm>
          <a:custGeom>
            <a:avLst/>
            <a:gdLst>
              <a:gd name="connsiteX0" fmla="*/ 0 w 8001000"/>
              <a:gd name="connsiteY0" fmla="*/ 366802 h 2200770"/>
              <a:gd name="connsiteX1" fmla="*/ 107434 w 8001000"/>
              <a:gd name="connsiteY1" fmla="*/ 107434 h 2200770"/>
              <a:gd name="connsiteX2" fmla="*/ 366802 w 8001000"/>
              <a:gd name="connsiteY2" fmla="*/ 1 h 2200770"/>
              <a:gd name="connsiteX3" fmla="*/ 7634198 w 8001000"/>
              <a:gd name="connsiteY3" fmla="*/ 0 h 2200770"/>
              <a:gd name="connsiteX4" fmla="*/ 7893566 w 8001000"/>
              <a:gd name="connsiteY4" fmla="*/ 107434 h 2200770"/>
              <a:gd name="connsiteX5" fmla="*/ 8000999 w 8001000"/>
              <a:gd name="connsiteY5" fmla="*/ 366802 h 2200770"/>
              <a:gd name="connsiteX6" fmla="*/ 8001000 w 8001000"/>
              <a:gd name="connsiteY6" fmla="*/ 1833968 h 2200770"/>
              <a:gd name="connsiteX7" fmla="*/ 7893566 w 8001000"/>
              <a:gd name="connsiteY7" fmla="*/ 2093336 h 2200770"/>
              <a:gd name="connsiteX8" fmla="*/ 7634198 w 8001000"/>
              <a:gd name="connsiteY8" fmla="*/ 2200770 h 2200770"/>
              <a:gd name="connsiteX9" fmla="*/ 366802 w 8001000"/>
              <a:gd name="connsiteY9" fmla="*/ 2200770 h 2200770"/>
              <a:gd name="connsiteX10" fmla="*/ 107434 w 8001000"/>
              <a:gd name="connsiteY10" fmla="*/ 2093336 h 2200770"/>
              <a:gd name="connsiteX11" fmla="*/ 0 w 8001000"/>
              <a:gd name="connsiteY11" fmla="*/ 1833968 h 2200770"/>
              <a:gd name="connsiteX12" fmla="*/ 0 w 8001000"/>
              <a:gd name="connsiteY12" fmla="*/ 366802 h 220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1000" h="2200770">
                <a:moveTo>
                  <a:pt x="0" y="366802"/>
                </a:moveTo>
                <a:cubicBezTo>
                  <a:pt x="0" y="269520"/>
                  <a:pt x="38645" y="176223"/>
                  <a:pt x="107434" y="107434"/>
                </a:cubicBezTo>
                <a:cubicBezTo>
                  <a:pt x="176223" y="38645"/>
                  <a:pt x="269520" y="0"/>
                  <a:pt x="366802" y="1"/>
                </a:cubicBezTo>
                <a:lnTo>
                  <a:pt x="7634198" y="0"/>
                </a:lnTo>
                <a:cubicBezTo>
                  <a:pt x="7731480" y="0"/>
                  <a:pt x="7824777" y="38645"/>
                  <a:pt x="7893566" y="107434"/>
                </a:cubicBezTo>
                <a:cubicBezTo>
                  <a:pt x="7962355" y="176223"/>
                  <a:pt x="8001000" y="269520"/>
                  <a:pt x="8000999" y="366802"/>
                </a:cubicBezTo>
                <a:cubicBezTo>
                  <a:pt x="8000999" y="855857"/>
                  <a:pt x="8001000" y="1344913"/>
                  <a:pt x="8001000" y="1833968"/>
                </a:cubicBezTo>
                <a:cubicBezTo>
                  <a:pt x="8001000" y="1931250"/>
                  <a:pt x="7962355" y="2024548"/>
                  <a:pt x="7893566" y="2093336"/>
                </a:cubicBezTo>
                <a:cubicBezTo>
                  <a:pt x="7824777" y="2162125"/>
                  <a:pt x="7731480" y="2200770"/>
                  <a:pt x="7634198" y="2200770"/>
                </a:cubicBezTo>
                <a:lnTo>
                  <a:pt x="366802" y="2200770"/>
                </a:lnTo>
                <a:cubicBezTo>
                  <a:pt x="269520" y="2200770"/>
                  <a:pt x="176222" y="2162125"/>
                  <a:pt x="107434" y="2093336"/>
                </a:cubicBezTo>
                <a:cubicBezTo>
                  <a:pt x="38645" y="2024547"/>
                  <a:pt x="0" y="1931250"/>
                  <a:pt x="0" y="1833968"/>
                </a:cubicBezTo>
                <a:lnTo>
                  <a:pt x="0" y="366802"/>
                </a:lnTo>
                <a:close/>
              </a:path>
            </a:pathLst>
          </a:custGeom>
          <a:solidFill>
            <a:schemeClr val="accent3">
              <a:lumMod val="40000"/>
              <a:lumOff val="60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3163" tIns="233163" rIns="233163" bIns="233163" spcCol="1270" anchor="ctr"/>
          <a:lstStyle/>
          <a:p>
            <a:pPr marL="463550" indent="-463550" defTabSz="1466850">
              <a:lnSpc>
                <a:spcPct val="90000"/>
              </a:lnSpc>
              <a:spcAft>
                <a:spcPct val="35000"/>
              </a:spcAft>
              <a:defRPr/>
            </a:pPr>
            <a:r>
              <a:rPr lang="en-US" sz="2800" dirty="0">
                <a:solidFill>
                  <a:schemeClr val="tx1"/>
                </a:solidFill>
                <a:latin typeface="Arial" pitchFamily="34" charset="0"/>
                <a:cs typeface="Arial" pitchFamily="34" charset="0"/>
              </a:rPr>
              <a:t>1.  Used Access to keep track of volunteers and their received donations, to query and group data—all tasks for which Access is ideally suited. </a:t>
            </a:r>
          </a:p>
        </p:txBody>
      </p:sp>
      <p:sp>
        <p:nvSpPr>
          <p:cNvPr id="9" name="Freeform 8"/>
          <p:cNvSpPr/>
          <p:nvPr/>
        </p:nvSpPr>
        <p:spPr>
          <a:xfrm>
            <a:off x="762000" y="3605213"/>
            <a:ext cx="7620000" cy="1652587"/>
          </a:xfrm>
          <a:custGeom>
            <a:avLst/>
            <a:gdLst>
              <a:gd name="connsiteX0" fmla="*/ 0 w 8001000"/>
              <a:gd name="connsiteY0" fmla="*/ 366802 h 2200770"/>
              <a:gd name="connsiteX1" fmla="*/ 107434 w 8001000"/>
              <a:gd name="connsiteY1" fmla="*/ 107434 h 2200770"/>
              <a:gd name="connsiteX2" fmla="*/ 366802 w 8001000"/>
              <a:gd name="connsiteY2" fmla="*/ 1 h 2200770"/>
              <a:gd name="connsiteX3" fmla="*/ 7634198 w 8001000"/>
              <a:gd name="connsiteY3" fmla="*/ 0 h 2200770"/>
              <a:gd name="connsiteX4" fmla="*/ 7893566 w 8001000"/>
              <a:gd name="connsiteY4" fmla="*/ 107434 h 2200770"/>
              <a:gd name="connsiteX5" fmla="*/ 8000999 w 8001000"/>
              <a:gd name="connsiteY5" fmla="*/ 366802 h 2200770"/>
              <a:gd name="connsiteX6" fmla="*/ 8001000 w 8001000"/>
              <a:gd name="connsiteY6" fmla="*/ 1833968 h 2200770"/>
              <a:gd name="connsiteX7" fmla="*/ 7893566 w 8001000"/>
              <a:gd name="connsiteY7" fmla="*/ 2093336 h 2200770"/>
              <a:gd name="connsiteX8" fmla="*/ 7634198 w 8001000"/>
              <a:gd name="connsiteY8" fmla="*/ 2200770 h 2200770"/>
              <a:gd name="connsiteX9" fmla="*/ 366802 w 8001000"/>
              <a:gd name="connsiteY9" fmla="*/ 2200770 h 2200770"/>
              <a:gd name="connsiteX10" fmla="*/ 107434 w 8001000"/>
              <a:gd name="connsiteY10" fmla="*/ 2093336 h 2200770"/>
              <a:gd name="connsiteX11" fmla="*/ 0 w 8001000"/>
              <a:gd name="connsiteY11" fmla="*/ 1833968 h 2200770"/>
              <a:gd name="connsiteX12" fmla="*/ 0 w 8001000"/>
              <a:gd name="connsiteY12" fmla="*/ 366802 h 220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1000" h="2200770">
                <a:moveTo>
                  <a:pt x="0" y="366802"/>
                </a:moveTo>
                <a:cubicBezTo>
                  <a:pt x="0" y="269520"/>
                  <a:pt x="38645" y="176223"/>
                  <a:pt x="107434" y="107434"/>
                </a:cubicBezTo>
                <a:cubicBezTo>
                  <a:pt x="176223" y="38645"/>
                  <a:pt x="269520" y="0"/>
                  <a:pt x="366802" y="1"/>
                </a:cubicBezTo>
                <a:lnTo>
                  <a:pt x="7634198" y="0"/>
                </a:lnTo>
                <a:cubicBezTo>
                  <a:pt x="7731480" y="0"/>
                  <a:pt x="7824777" y="38645"/>
                  <a:pt x="7893566" y="107434"/>
                </a:cubicBezTo>
                <a:cubicBezTo>
                  <a:pt x="7962355" y="176223"/>
                  <a:pt x="8001000" y="269520"/>
                  <a:pt x="8000999" y="366802"/>
                </a:cubicBezTo>
                <a:cubicBezTo>
                  <a:pt x="8000999" y="855857"/>
                  <a:pt x="8001000" y="1344913"/>
                  <a:pt x="8001000" y="1833968"/>
                </a:cubicBezTo>
                <a:cubicBezTo>
                  <a:pt x="8001000" y="1931250"/>
                  <a:pt x="7962355" y="2024548"/>
                  <a:pt x="7893566" y="2093336"/>
                </a:cubicBezTo>
                <a:cubicBezTo>
                  <a:pt x="7824777" y="2162125"/>
                  <a:pt x="7731480" y="2200770"/>
                  <a:pt x="7634198" y="2200770"/>
                </a:cubicBezTo>
                <a:lnTo>
                  <a:pt x="366802" y="2200770"/>
                </a:lnTo>
                <a:cubicBezTo>
                  <a:pt x="269520" y="2200770"/>
                  <a:pt x="176222" y="2162125"/>
                  <a:pt x="107434" y="2093336"/>
                </a:cubicBezTo>
                <a:cubicBezTo>
                  <a:pt x="38645" y="2024547"/>
                  <a:pt x="0" y="1931250"/>
                  <a:pt x="0" y="1833968"/>
                </a:cubicBezTo>
                <a:lnTo>
                  <a:pt x="0" y="366802"/>
                </a:lnTo>
                <a:close/>
              </a:path>
            </a:pathLst>
          </a:custGeom>
          <a:solidFill>
            <a:schemeClr val="accent3">
              <a:lumMod val="40000"/>
              <a:lumOff val="60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3163" tIns="233163" rIns="233163" bIns="233163" spcCol="1270" anchor="ctr"/>
          <a:lstStyle/>
          <a:p>
            <a:pPr marL="463550" indent="-463550" defTabSz="1466850">
              <a:lnSpc>
                <a:spcPct val="90000"/>
              </a:lnSpc>
              <a:spcAft>
                <a:spcPct val="35000"/>
              </a:spcAft>
              <a:defRPr/>
            </a:pPr>
            <a:r>
              <a:rPr lang="en-US" sz="2800" dirty="0">
                <a:solidFill>
                  <a:schemeClr val="tx1"/>
                </a:solidFill>
                <a:latin typeface="Arial" pitchFamily="34" charset="0"/>
                <a:cs typeface="Arial" pitchFamily="34" charset="0"/>
              </a:rPr>
              <a:t>2. Then, imported that data into Excel and used Excel’s easy graphing capability to create charts.</a:t>
            </a:r>
          </a:p>
        </p:txBody>
      </p:sp>
      <p:sp>
        <p:nvSpPr>
          <p:cNvPr id="58371" name="Title 2"/>
          <p:cNvSpPr>
            <a:spLocks noGrp="1"/>
          </p:cNvSpPr>
          <p:nvPr>
            <p:ph type="title"/>
          </p:nvPr>
        </p:nvSpPr>
        <p:spPr/>
        <p:txBody>
          <a:bodyPr/>
          <a:lstStyle/>
          <a:p>
            <a:r>
              <a:rPr lang="en-US" smtClean="0">
                <a:latin typeface="Arial" charset="0"/>
                <a:cs typeface="Arial" charset="0"/>
              </a:rPr>
              <a:t>Reflect on What We Have Done</a:t>
            </a:r>
          </a:p>
        </p:txBody>
      </p:sp>
      <p:sp>
        <p:nvSpPr>
          <p:cNvPr id="49157"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2"/>
          <p:cNvSpPr>
            <a:spLocks noGrp="1"/>
          </p:cNvSpPr>
          <p:nvPr>
            <p:ph type="title"/>
          </p:nvPr>
        </p:nvSpPr>
        <p:spPr>
          <a:xfrm>
            <a:off x="822325" y="365125"/>
            <a:ext cx="7521575" cy="1006475"/>
          </a:xfrm>
        </p:spPr>
        <p:txBody>
          <a:bodyPr/>
          <a:lstStyle/>
          <a:p>
            <a:pPr marL="741363" indent="-741363"/>
            <a:r>
              <a:rPr lang="en-US" smtClean="0">
                <a:latin typeface="Arial" charset="0"/>
                <a:cs typeface="Arial" charset="0"/>
              </a:rPr>
              <a:t>Q6: How Can You Use Access to Report </a:t>
            </a:r>
            <a:br>
              <a:rPr lang="en-US" smtClean="0">
                <a:latin typeface="Arial" charset="0"/>
                <a:cs typeface="Arial" charset="0"/>
              </a:rPr>
            </a:br>
            <a:r>
              <a:rPr lang="en-US" smtClean="0">
                <a:latin typeface="Arial" charset="0"/>
                <a:cs typeface="Arial" charset="0"/>
              </a:rPr>
              <a:t>Excel Data?</a:t>
            </a:r>
          </a:p>
        </p:txBody>
      </p:sp>
      <p:sp>
        <p:nvSpPr>
          <p:cNvPr id="50182"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 name="Content Placeholder 1"/>
          <p:cNvSpPr>
            <a:spLocks noGrp="1"/>
          </p:cNvSpPr>
          <p:nvPr>
            <p:ph idx="1"/>
          </p:nvPr>
        </p:nvSpPr>
        <p:spPr>
          <a:xfrm>
            <a:off x="822325" y="1524000"/>
            <a:ext cx="7521575" cy="3657600"/>
          </a:xfrm>
        </p:spPr>
        <p:txBody>
          <a:bodyPr/>
          <a:lstStyle/>
          <a:p>
            <a:pPr marL="0" indent="0">
              <a:buFont typeface="Arial" charset="0"/>
              <a:buNone/>
            </a:pPr>
            <a:r>
              <a:rPr lang="en-US" smtClean="0">
                <a:solidFill>
                  <a:srgbClr val="000A1E"/>
                </a:solidFill>
                <a:latin typeface="Arial" charset="0"/>
                <a:cs typeface="Arial" charset="0"/>
              </a:rPr>
              <a:t>Suppose you want to produce two different reports from this data</a:t>
            </a:r>
          </a:p>
          <a:p>
            <a:pPr marL="671513" lvl="1" indent="-457200">
              <a:lnSpc>
                <a:spcPct val="90000"/>
              </a:lnSpc>
              <a:spcAft>
                <a:spcPct val="15000"/>
              </a:spcAft>
              <a:buFont typeface="Franklin Gothic Medium" pitchFamily="34" charset="0"/>
              <a:buAutoNum type="arabicPeriod"/>
            </a:pPr>
            <a:r>
              <a:rPr lang="en-US" sz="2400" smtClean="0">
                <a:latin typeface="Arial" charset="0"/>
                <a:cs typeface="Arial" charset="0"/>
              </a:rPr>
              <a:t>Group all expenses for a given expense category to produce an expense total.</a:t>
            </a:r>
          </a:p>
          <a:p>
            <a:pPr marL="671513" lvl="1" indent="-457200">
              <a:lnSpc>
                <a:spcPct val="90000"/>
              </a:lnSpc>
              <a:spcAft>
                <a:spcPct val="15000"/>
              </a:spcAft>
              <a:buFont typeface="Franklin Gothic Medium" pitchFamily="34" charset="0"/>
              <a:buAutoNum type="arabicPeriod"/>
            </a:pPr>
            <a:r>
              <a:rPr lang="en-US" sz="2400" smtClean="0">
                <a:latin typeface="Arial" charset="0"/>
                <a:cs typeface="Arial" charset="0"/>
              </a:rPr>
              <a:t>Group all expenses for particular dates to produce an expense total for each date</a:t>
            </a:r>
          </a:p>
          <a:p>
            <a:pPr marL="0" indent="0">
              <a:buFont typeface="Wingdings" pitchFamily="2" charset="2"/>
              <a:buChar char="Ø"/>
            </a:pPr>
            <a:r>
              <a:rPr lang="en-US" smtClean="0">
                <a:latin typeface="Arial" charset="0"/>
                <a:cs typeface="Arial" charset="0"/>
              </a:rPr>
              <a:t>Do both by importing Excel data into Access and using Access report generator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2"/>
          <p:cNvSpPr>
            <a:spLocks noGrp="1"/>
          </p:cNvSpPr>
          <p:nvPr>
            <p:ph type="title"/>
          </p:nvPr>
        </p:nvSpPr>
        <p:spPr>
          <a:xfrm>
            <a:off x="822325" y="365125"/>
            <a:ext cx="7521575" cy="1006475"/>
          </a:xfrm>
        </p:spPr>
        <p:txBody>
          <a:bodyPr/>
          <a:lstStyle/>
          <a:p>
            <a:r>
              <a:rPr lang="en-US" smtClean="0">
                <a:latin typeface="Arial" charset="0"/>
                <a:cs typeface="Arial" charset="0"/>
              </a:rPr>
              <a:t>Q2:  What Is Import/Export?</a:t>
            </a:r>
          </a:p>
        </p:txBody>
      </p:sp>
      <p:sp>
        <p:nvSpPr>
          <p:cNvPr id="15365"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 name="Content Placeholder 1"/>
          <p:cNvSpPr>
            <a:spLocks noGrp="1"/>
          </p:cNvSpPr>
          <p:nvPr>
            <p:ph idx="1"/>
          </p:nvPr>
        </p:nvSpPr>
        <p:spPr>
          <a:xfrm>
            <a:off x="1066800" y="1600200"/>
            <a:ext cx="7216775" cy="3375025"/>
          </a:xfrm>
        </p:spPr>
        <p:txBody>
          <a:bodyPr/>
          <a:lstStyle/>
          <a:p>
            <a:pPr marL="233363" indent="-233363">
              <a:defRPr/>
            </a:pPr>
            <a:r>
              <a:rPr lang="en-US" dirty="0"/>
              <a:t>Process of transferring data from one system to </a:t>
            </a:r>
            <a:r>
              <a:rPr lang="en-US" dirty="0" smtClean="0"/>
              <a:t>another</a:t>
            </a:r>
          </a:p>
          <a:p>
            <a:pPr marL="563563" lvl="2" indent="-273050">
              <a:defRPr/>
            </a:pPr>
            <a:r>
              <a:rPr lang="en-US" dirty="0" smtClean="0"/>
              <a:t>Creates connection </a:t>
            </a:r>
            <a:r>
              <a:rPr lang="en-US" dirty="0"/>
              <a:t>to source </a:t>
            </a:r>
            <a:r>
              <a:rPr lang="en-US" dirty="0" smtClean="0"/>
              <a:t>data</a:t>
            </a:r>
          </a:p>
          <a:p>
            <a:pPr marL="563563" lvl="2" indent="-273050">
              <a:defRPr/>
            </a:pPr>
            <a:r>
              <a:rPr lang="en-US" dirty="0" smtClean="0"/>
              <a:t>Connection closed after </a:t>
            </a:r>
            <a:r>
              <a:rPr lang="en-US" dirty="0"/>
              <a:t>data </a:t>
            </a:r>
            <a:r>
              <a:rPr lang="en-US" dirty="0" smtClean="0"/>
              <a:t>transferred </a:t>
            </a:r>
            <a:endParaRPr lang="en-US" dirty="0"/>
          </a:p>
          <a:p>
            <a:pPr>
              <a:defRPr/>
            </a:pPr>
            <a:endParaRPr lang="en-US" dirty="0"/>
          </a:p>
          <a:p>
            <a:pPr>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2"/>
          <p:cNvSpPr>
            <a:spLocks noGrp="1"/>
          </p:cNvSpPr>
          <p:nvPr>
            <p:ph type="title"/>
          </p:nvPr>
        </p:nvSpPr>
        <p:spPr/>
        <p:txBody>
          <a:bodyPr/>
          <a:lstStyle/>
          <a:p>
            <a:r>
              <a:rPr lang="en-US" smtClean="0">
                <a:latin typeface="Arial" charset="0"/>
                <a:cs typeface="Arial" charset="0"/>
              </a:rPr>
              <a:t>Sample Expense Data</a:t>
            </a:r>
          </a:p>
        </p:txBody>
      </p:sp>
      <p:sp>
        <p:nvSpPr>
          <p:cNvPr id="51204"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60419" name="Picture 6"/>
          <p:cNvPicPr>
            <a:picLocks noChangeAspect="1" noChangeArrowheads="1"/>
          </p:cNvPicPr>
          <p:nvPr/>
        </p:nvPicPr>
        <p:blipFill>
          <a:blip r:embed="rId2" cstate="print"/>
          <a:srcRect/>
          <a:stretch>
            <a:fillRect/>
          </a:stretch>
        </p:blipFill>
        <p:spPr bwMode="auto">
          <a:xfrm>
            <a:off x="838200" y="1447800"/>
            <a:ext cx="7391400" cy="4005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2"/>
          <p:cNvSpPr>
            <a:spLocks noGrp="1"/>
          </p:cNvSpPr>
          <p:nvPr>
            <p:ph type="title"/>
          </p:nvPr>
        </p:nvSpPr>
        <p:spPr>
          <a:xfrm>
            <a:off x="822325" y="365125"/>
            <a:ext cx="7521575" cy="1006475"/>
          </a:xfrm>
        </p:spPr>
        <p:txBody>
          <a:bodyPr/>
          <a:lstStyle/>
          <a:p>
            <a:r>
              <a:rPr lang="en-US" smtClean="0">
                <a:latin typeface="Arial" charset="0"/>
                <a:cs typeface="Arial" charset="0"/>
              </a:rPr>
              <a:t>Creating a Named Range in Excel</a:t>
            </a:r>
          </a:p>
        </p:txBody>
      </p:sp>
      <p:sp>
        <p:nvSpPr>
          <p:cNvPr id="52231"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 name="Content Placeholder 1"/>
          <p:cNvSpPr>
            <a:spLocks noGrp="1"/>
          </p:cNvSpPr>
          <p:nvPr>
            <p:ph idx="1"/>
          </p:nvPr>
        </p:nvSpPr>
        <p:spPr>
          <a:xfrm>
            <a:off x="822325" y="1524000"/>
            <a:ext cx="7521575" cy="3581400"/>
          </a:xfrm>
        </p:spPr>
        <p:txBody>
          <a:bodyPr/>
          <a:lstStyle/>
          <a:p>
            <a:pPr marL="233363" indent="-233363">
              <a:defRPr/>
            </a:pPr>
            <a:r>
              <a:rPr lang="en-US" dirty="0" smtClean="0">
                <a:solidFill>
                  <a:schemeClr val="accent3">
                    <a:lumMod val="10000"/>
                  </a:schemeClr>
                </a:solidFill>
              </a:rPr>
              <a:t>Highlight data </a:t>
            </a:r>
            <a:r>
              <a:rPr lang="en-US" dirty="0">
                <a:solidFill>
                  <a:schemeClr val="accent3">
                    <a:lumMod val="10000"/>
                  </a:schemeClr>
                </a:solidFill>
              </a:rPr>
              <a:t>(including column headings) </a:t>
            </a:r>
            <a:r>
              <a:rPr lang="en-US" dirty="0" smtClean="0">
                <a:solidFill>
                  <a:schemeClr val="accent3">
                    <a:lumMod val="10000"/>
                  </a:schemeClr>
                </a:solidFill>
              </a:rPr>
              <a:t>and </a:t>
            </a:r>
            <a:r>
              <a:rPr lang="en-US" dirty="0">
                <a:solidFill>
                  <a:schemeClr val="accent3">
                    <a:lumMod val="10000"/>
                  </a:schemeClr>
                </a:solidFill>
              </a:rPr>
              <a:t>click </a:t>
            </a:r>
            <a:r>
              <a:rPr lang="en-US" b="1" i="1" dirty="0">
                <a:solidFill>
                  <a:schemeClr val="accent3">
                    <a:lumMod val="10000"/>
                  </a:schemeClr>
                </a:solidFill>
              </a:rPr>
              <a:t>Formulas</a:t>
            </a:r>
            <a:r>
              <a:rPr lang="en-US" i="1" dirty="0">
                <a:solidFill>
                  <a:schemeClr val="accent3">
                    <a:lumMod val="10000"/>
                  </a:schemeClr>
                </a:solidFill>
              </a:rPr>
              <a:t> </a:t>
            </a:r>
            <a:r>
              <a:rPr lang="en-US" dirty="0">
                <a:solidFill>
                  <a:schemeClr val="accent3">
                    <a:lumMod val="10000"/>
                  </a:schemeClr>
                </a:solidFill>
              </a:rPr>
              <a:t>tab </a:t>
            </a:r>
          </a:p>
          <a:p>
            <a:pPr marL="233363" indent="-233363">
              <a:defRPr/>
            </a:pPr>
            <a:r>
              <a:rPr lang="en-US" dirty="0"/>
              <a:t>In </a:t>
            </a:r>
            <a:r>
              <a:rPr lang="en-US" b="1" i="1" dirty="0"/>
              <a:t>Defined Names </a:t>
            </a:r>
            <a:r>
              <a:rPr lang="en-US" i="1" dirty="0"/>
              <a:t>section, click </a:t>
            </a:r>
            <a:r>
              <a:rPr lang="en-US" b="1" i="1" dirty="0"/>
              <a:t>Define Name </a:t>
            </a:r>
            <a:r>
              <a:rPr lang="en-US" dirty="0" smtClean="0"/>
              <a:t>and </a:t>
            </a:r>
            <a:r>
              <a:rPr lang="en-US" dirty="0"/>
              <a:t>enter a suitable name</a:t>
            </a:r>
          </a:p>
          <a:p>
            <a:pPr marL="457200" indent="-457200">
              <a:buFont typeface="Wingdings" pitchFamily="2" charset="2"/>
              <a:buChar char="Ø"/>
              <a:defRPr/>
            </a:pPr>
            <a:endParaRPr lang="en-US" b="1" dirty="0" smtClean="0">
              <a:solidFill>
                <a:schemeClr val="accent3">
                  <a:lumMod val="10000"/>
                </a:schemeClr>
              </a:solidFill>
            </a:endParaRPr>
          </a:p>
          <a:p>
            <a:pPr marL="457200" indent="-457200">
              <a:buFont typeface="Wingdings" pitchFamily="2" charset="2"/>
              <a:buChar char="Ø"/>
              <a:defRPr/>
            </a:pPr>
            <a:r>
              <a:rPr lang="en-US" b="1" dirty="0" smtClean="0">
                <a:solidFill>
                  <a:schemeClr val="accent3">
                    <a:lumMod val="10000"/>
                  </a:schemeClr>
                </a:solidFill>
              </a:rPr>
              <a:t>Note</a:t>
            </a:r>
            <a:r>
              <a:rPr lang="en-US" b="1" dirty="0">
                <a:solidFill>
                  <a:schemeClr val="accent3">
                    <a:lumMod val="10000"/>
                  </a:schemeClr>
                </a:solidFill>
              </a:rPr>
              <a:t>: Range names cannot have any spaces, so use </a:t>
            </a:r>
            <a:r>
              <a:rPr lang="en-US" b="1" dirty="0" smtClean="0">
                <a:solidFill>
                  <a:schemeClr val="accent3">
                    <a:lumMod val="10000"/>
                  </a:schemeClr>
                </a:solidFill>
              </a:rPr>
              <a:t>underscores.</a:t>
            </a:r>
            <a:endParaRPr lang="en-US" dirty="0">
              <a:solidFill>
                <a:schemeClr val="accent3">
                  <a:lumMod val="10000"/>
                </a:schemeClr>
              </a:solidFill>
            </a:endParaRPr>
          </a:p>
          <a:p>
            <a:pPr marL="457200" indent="-457200">
              <a:defRPr/>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9"/>
          <p:cNvPicPr>
            <a:picLocks noChangeAspect="1" noChangeArrowheads="1"/>
          </p:cNvPicPr>
          <p:nvPr/>
        </p:nvPicPr>
        <p:blipFill>
          <a:blip r:embed="rId3" cstate="print"/>
          <a:srcRect/>
          <a:stretch>
            <a:fillRect/>
          </a:stretch>
        </p:blipFill>
        <p:spPr bwMode="auto">
          <a:xfrm>
            <a:off x="523875" y="1524000"/>
            <a:ext cx="8096250" cy="4191000"/>
          </a:xfrm>
          <a:prstGeom prst="rect">
            <a:avLst/>
          </a:prstGeom>
          <a:noFill/>
          <a:ln w="9525">
            <a:noFill/>
            <a:miter lim="800000"/>
            <a:headEnd/>
            <a:tailEnd/>
          </a:ln>
        </p:spPr>
      </p:pic>
      <p:sp>
        <p:nvSpPr>
          <p:cNvPr id="63490" name="Title 2"/>
          <p:cNvSpPr>
            <a:spLocks noGrp="1"/>
          </p:cNvSpPr>
          <p:nvPr>
            <p:ph type="title"/>
          </p:nvPr>
        </p:nvSpPr>
        <p:spPr/>
        <p:txBody>
          <a:bodyPr/>
          <a:lstStyle/>
          <a:p>
            <a:r>
              <a:rPr lang="en-US" smtClean="0">
                <a:latin typeface="Arial" charset="0"/>
                <a:cs typeface="Arial" charset="0"/>
              </a:rPr>
              <a:t>Creating a Named Range</a:t>
            </a:r>
          </a:p>
        </p:txBody>
      </p:sp>
      <p:sp>
        <p:nvSpPr>
          <p:cNvPr id="53252"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6" name="Oval 5"/>
          <p:cNvSpPr/>
          <p:nvPr/>
        </p:nvSpPr>
        <p:spPr>
          <a:xfrm>
            <a:off x="5105400" y="3124200"/>
            <a:ext cx="3200400" cy="22860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p:cNvSpPr/>
          <p:nvPr/>
        </p:nvSpPr>
        <p:spPr>
          <a:xfrm>
            <a:off x="2895600" y="1447800"/>
            <a:ext cx="1371600" cy="11430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Notched Right Arrow 25"/>
          <p:cNvSpPr/>
          <p:nvPr/>
        </p:nvSpPr>
        <p:spPr>
          <a:xfrm>
            <a:off x="533400" y="2819400"/>
            <a:ext cx="8077200" cy="1811338"/>
          </a:xfrm>
          <a:prstGeom prst="notchedRightArrow">
            <a:avLst/>
          </a:prstGeom>
          <a:solidFill>
            <a:schemeClr val="accent6">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7" name="Freeform 26"/>
          <p:cNvSpPr/>
          <p:nvPr/>
        </p:nvSpPr>
        <p:spPr>
          <a:xfrm>
            <a:off x="533400" y="1676400"/>
            <a:ext cx="1295400" cy="1581150"/>
          </a:xfrm>
          <a:custGeom>
            <a:avLst/>
            <a:gdLst>
              <a:gd name="connsiteX0" fmla="*/ 0 w 986256"/>
              <a:gd name="connsiteY0" fmla="*/ 0 h 1810385"/>
              <a:gd name="connsiteX1" fmla="*/ 986256 w 986256"/>
              <a:gd name="connsiteY1" fmla="*/ 0 h 1810385"/>
              <a:gd name="connsiteX2" fmla="*/ 986256 w 986256"/>
              <a:gd name="connsiteY2" fmla="*/ 1810385 h 1810385"/>
              <a:gd name="connsiteX3" fmla="*/ 0 w 986256"/>
              <a:gd name="connsiteY3" fmla="*/ 1810385 h 1810385"/>
              <a:gd name="connsiteX4" fmla="*/ 0 w 986256"/>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256" h="1810385">
                <a:moveTo>
                  <a:pt x="0" y="0"/>
                </a:moveTo>
                <a:lnTo>
                  <a:pt x="986256" y="0"/>
                </a:lnTo>
                <a:lnTo>
                  <a:pt x="986256"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142240" bIns="142240" spcCol="1270" anchor="b"/>
          <a:lstStyle/>
          <a:p>
            <a:pPr algn="ctr" defTabSz="889000">
              <a:lnSpc>
                <a:spcPct val="90000"/>
              </a:lnSpc>
              <a:spcAft>
                <a:spcPct val="35000"/>
              </a:spcAft>
              <a:defRPr/>
            </a:pPr>
            <a:r>
              <a:rPr lang="en-US" sz="2000" dirty="0">
                <a:latin typeface="Arial" pitchFamily="34" charset="0"/>
                <a:cs typeface="Arial" pitchFamily="34" charset="0"/>
              </a:rPr>
              <a:t>Close Excel workbook that has data</a:t>
            </a:r>
          </a:p>
        </p:txBody>
      </p:sp>
      <p:sp>
        <p:nvSpPr>
          <p:cNvPr id="28" name="Oval 27"/>
          <p:cNvSpPr/>
          <p:nvPr/>
        </p:nvSpPr>
        <p:spPr>
          <a:xfrm>
            <a:off x="800100" y="3505200"/>
            <a:ext cx="454025" cy="45243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Freeform 28"/>
          <p:cNvSpPr/>
          <p:nvPr/>
        </p:nvSpPr>
        <p:spPr>
          <a:xfrm>
            <a:off x="1406525" y="4191000"/>
            <a:ext cx="1260475" cy="1550988"/>
          </a:xfrm>
          <a:custGeom>
            <a:avLst/>
            <a:gdLst>
              <a:gd name="connsiteX0" fmla="*/ 0 w 986256"/>
              <a:gd name="connsiteY0" fmla="*/ 0 h 1810385"/>
              <a:gd name="connsiteX1" fmla="*/ 986256 w 986256"/>
              <a:gd name="connsiteY1" fmla="*/ 0 h 1810385"/>
              <a:gd name="connsiteX2" fmla="*/ 986256 w 986256"/>
              <a:gd name="connsiteY2" fmla="*/ 1810385 h 1810385"/>
              <a:gd name="connsiteX3" fmla="*/ 0 w 986256"/>
              <a:gd name="connsiteY3" fmla="*/ 1810385 h 1810385"/>
              <a:gd name="connsiteX4" fmla="*/ 0 w 986256"/>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256" h="1810385">
                <a:moveTo>
                  <a:pt x="0" y="0"/>
                </a:moveTo>
                <a:lnTo>
                  <a:pt x="986256" y="0"/>
                </a:lnTo>
                <a:lnTo>
                  <a:pt x="986256"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142240" bIns="142240" spcCol="1270" anchor="b"/>
          <a:lstStyle/>
          <a:p>
            <a:pPr algn="ctr" defTabSz="889000">
              <a:lnSpc>
                <a:spcPct val="90000"/>
              </a:lnSpc>
              <a:spcAft>
                <a:spcPct val="35000"/>
              </a:spcAft>
              <a:defRPr/>
            </a:pPr>
            <a:r>
              <a:rPr lang="en-US" sz="2000" dirty="0">
                <a:latin typeface="Arial" pitchFamily="34" charset="0"/>
                <a:cs typeface="Arial" pitchFamily="34" charset="0"/>
              </a:rPr>
              <a:t>Open Access database for importing</a:t>
            </a:r>
          </a:p>
        </p:txBody>
      </p:sp>
      <p:sp>
        <p:nvSpPr>
          <p:cNvPr id="30" name="Oval 29"/>
          <p:cNvSpPr/>
          <p:nvPr/>
        </p:nvSpPr>
        <p:spPr>
          <a:xfrm>
            <a:off x="1836738" y="3505200"/>
            <a:ext cx="452437" cy="45243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Freeform 30"/>
          <p:cNvSpPr/>
          <p:nvPr/>
        </p:nvSpPr>
        <p:spPr>
          <a:xfrm>
            <a:off x="2209800" y="1676400"/>
            <a:ext cx="1924050" cy="1581150"/>
          </a:xfrm>
          <a:custGeom>
            <a:avLst/>
            <a:gdLst>
              <a:gd name="connsiteX0" fmla="*/ 0 w 986256"/>
              <a:gd name="connsiteY0" fmla="*/ 0 h 1810385"/>
              <a:gd name="connsiteX1" fmla="*/ 986256 w 986256"/>
              <a:gd name="connsiteY1" fmla="*/ 0 h 1810385"/>
              <a:gd name="connsiteX2" fmla="*/ 986256 w 986256"/>
              <a:gd name="connsiteY2" fmla="*/ 1810385 h 1810385"/>
              <a:gd name="connsiteX3" fmla="*/ 0 w 986256"/>
              <a:gd name="connsiteY3" fmla="*/ 1810385 h 1810385"/>
              <a:gd name="connsiteX4" fmla="*/ 0 w 986256"/>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256" h="1810385">
                <a:moveTo>
                  <a:pt x="0" y="0"/>
                </a:moveTo>
                <a:lnTo>
                  <a:pt x="986256" y="0"/>
                </a:lnTo>
                <a:lnTo>
                  <a:pt x="986256"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142240" bIns="142240" spcCol="1270" anchor="b"/>
          <a:lstStyle/>
          <a:p>
            <a:pPr algn="ctr" defTabSz="889000">
              <a:lnSpc>
                <a:spcPct val="90000"/>
              </a:lnSpc>
              <a:spcAft>
                <a:spcPct val="35000"/>
              </a:spcAft>
              <a:defRPr/>
            </a:pPr>
            <a:r>
              <a:rPr lang="en-US" sz="2000" dirty="0">
                <a:latin typeface="Arial" pitchFamily="34" charset="0"/>
                <a:cs typeface="Arial" pitchFamily="34" charset="0"/>
              </a:rPr>
              <a:t>Click </a:t>
            </a:r>
            <a:r>
              <a:rPr lang="en-US" sz="2000" b="1" dirty="0">
                <a:latin typeface="Arial" pitchFamily="34" charset="0"/>
                <a:cs typeface="Arial" pitchFamily="34" charset="0"/>
              </a:rPr>
              <a:t>External Data </a:t>
            </a:r>
            <a:r>
              <a:rPr lang="en-US" sz="2000" dirty="0">
                <a:latin typeface="Arial" pitchFamily="34" charset="0"/>
                <a:cs typeface="Arial" pitchFamily="34" charset="0"/>
              </a:rPr>
              <a:t>tab, then click </a:t>
            </a:r>
            <a:r>
              <a:rPr lang="en-US" sz="2000" b="1" dirty="0">
                <a:latin typeface="Arial" pitchFamily="34" charset="0"/>
                <a:cs typeface="Arial" pitchFamily="34" charset="0"/>
              </a:rPr>
              <a:t>Exce</a:t>
            </a:r>
            <a:r>
              <a:rPr lang="en-US" sz="2000" dirty="0">
                <a:latin typeface="Arial" pitchFamily="34" charset="0"/>
                <a:cs typeface="Arial" pitchFamily="34" charset="0"/>
              </a:rPr>
              <a:t>l in Import section</a:t>
            </a:r>
          </a:p>
        </p:txBody>
      </p:sp>
      <p:sp>
        <p:nvSpPr>
          <p:cNvPr id="32" name="Oval 31"/>
          <p:cNvSpPr/>
          <p:nvPr/>
        </p:nvSpPr>
        <p:spPr>
          <a:xfrm>
            <a:off x="2871788" y="3505200"/>
            <a:ext cx="452437" cy="45243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Freeform 32"/>
          <p:cNvSpPr/>
          <p:nvPr/>
        </p:nvSpPr>
        <p:spPr>
          <a:xfrm>
            <a:off x="3071813" y="4191000"/>
            <a:ext cx="2109787" cy="1550988"/>
          </a:xfrm>
          <a:custGeom>
            <a:avLst/>
            <a:gdLst>
              <a:gd name="connsiteX0" fmla="*/ 0 w 986256"/>
              <a:gd name="connsiteY0" fmla="*/ 0 h 1810385"/>
              <a:gd name="connsiteX1" fmla="*/ 986256 w 986256"/>
              <a:gd name="connsiteY1" fmla="*/ 0 h 1810385"/>
              <a:gd name="connsiteX2" fmla="*/ 986256 w 986256"/>
              <a:gd name="connsiteY2" fmla="*/ 1810385 h 1810385"/>
              <a:gd name="connsiteX3" fmla="*/ 0 w 986256"/>
              <a:gd name="connsiteY3" fmla="*/ 1810385 h 1810385"/>
              <a:gd name="connsiteX4" fmla="*/ 0 w 986256"/>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256" h="1810385">
                <a:moveTo>
                  <a:pt x="0" y="0"/>
                </a:moveTo>
                <a:lnTo>
                  <a:pt x="986256" y="0"/>
                </a:lnTo>
                <a:lnTo>
                  <a:pt x="986256"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142240" bIns="142240" spcCol="1270" anchor="b"/>
          <a:lstStyle/>
          <a:p>
            <a:pPr algn="ctr" defTabSz="889000">
              <a:lnSpc>
                <a:spcPct val="90000"/>
              </a:lnSpc>
              <a:spcAft>
                <a:spcPct val="35000"/>
              </a:spcAft>
              <a:defRPr/>
            </a:pPr>
            <a:r>
              <a:rPr lang="en-US" sz="2000" dirty="0">
                <a:latin typeface="Arial" pitchFamily="34" charset="0"/>
                <a:cs typeface="Arial" pitchFamily="34" charset="0"/>
              </a:rPr>
              <a:t>Click I</a:t>
            </a:r>
            <a:r>
              <a:rPr lang="en-US" sz="2000" b="1" dirty="0">
                <a:latin typeface="Arial" pitchFamily="34" charset="0"/>
                <a:cs typeface="Arial" pitchFamily="34" charset="0"/>
              </a:rPr>
              <a:t>mport source data into new table</a:t>
            </a:r>
            <a:r>
              <a:rPr lang="en-US" sz="2000" dirty="0">
                <a:latin typeface="Arial" pitchFamily="34" charset="0"/>
                <a:cs typeface="Arial" pitchFamily="34" charset="0"/>
              </a:rPr>
              <a:t> in current database</a:t>
            </a:r>
          </a:p>
        </p:txBody>
      </p:sp>
      <p:sp>
        <p:nvSpPr>
          <p:cNvPr id="34" name="Oval 33"/>
          <p:cNvSpPr/>
          <p:nvPr/>
        </p:nvSpPr>
        <p:spPr>
          <a:xfrm>
            <a:off x="3906838" y="3505200"/>
            <a:ext cx="454025" cy="45243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Freeform 34"/>
          <p:cNvSpPr/>
          <p:nvPr/>
        </p:nvSpPr>
        <p:spPr>
          <a:xfrm>
            <a:off x="4676775" y="2362200"/>
            <a:ext cx="985838" cy="904875"/>
          </a:xfrm>
          <a:custGeom>
            <a:avLst/>
            <a:gdLst>
              <a:gd name="connsiteX0" fmla="*/ 0 w 986256"/>
              <a:gd name="connsiteY0" fmla="*/ 0 h 1810385"/>
              <a:gd name="connsiteX1" fmla="*/ 986256 w 986256"/>
              <a:gd name="connsiteY1" fmla="*/ 0 h 1810385"/>
              <a:gd name="connsiteX2" fmla="*/ 986256 w 986256"/>
              <a:gd name="connsiteY2" fmla="*/ 1810385 h 1810385"/>
              <a:gd name="connsiteX3" fmla="*/ 0 w 986256"/>
              <a:gd name="connsiteY3" fmla="*/ 1810385 h 1810385"/>
              <a:gd name="connsiteX4" fmla="*/ 0 w 986256"/>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256" h="1810385">
                <a:moveTo>
                  <a:pt x="0" y="0"/>
                </a:moveTo>
                <a:lnTo>
                  <a:pt x="986256" y="0"/>
                </a:lnTo>
                <a:lnTo>
                  <a:pt x="986256"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142240" bIns="142240" spcCol="1270" anchor="b"/>
          <a:lstStyle/>
          <a:p>
            <a:pPr algn="ctr" defTabSz="889000">
              <a:lnSpc>
                <a:spcPct val="90000"/>
              </a:lnSpc>
              <a:spcAft>
                <a:spcPct val="35000"/>
              </a:spcAft>
              <a:defRPr/>
            </a:pPr>
            <a:r>
              <a:rPr lang="en-US" sz="2000" dirty="0">
                <a:latin typeface="Arial" pitchFamily="34" charset="0"/>
                <a:cs typeface="Arial" pitchFamily="34" charset="0"/>
              </a:rPr>
              <a:t>Click </a:t>
            </a:r>
            <a:r>
              <a:rPr lang="en-US" sz="2000" b="1" dirty="0">
                <a:latin typeface="Arial" pitchFamily="34" charset="0"/>
                <a:cs typeface="Arial" pitchFamily="34" charset="0"/>
              </a:rPr>
              <a:t>OK</a:t>
            </a:r>
          </a:p>
        </p:txBody>
      </p:sp>
      <p:sp>
        <p:nvSpPr>
          <p:cNvPr id="36" name="Oval 35"/>
          <p:cNvSpPr/>
          <p:nvPr/>
        </p:nvSpPr>
        <p:spPr>
          <a:xfrm>
            <a:off x="4943475" y="3505200"/>
            <a:ext cx="452438" cy="45243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Freeform 36"/>
          <p:cNvSpPr/>
          <p:nvPr/>
        </p:nvSpPr>
        <p:spPr>
          <a:xfrm>
            <a:off x="5326063" y="4191000"/>
            <a:ext cx="2141537" cy="1371600"/>
          </a:xfrm>
          <a:custGeom>
            <a:avLst/>
            <a:gdLst>
              <a:gd name="connsiteX0" fmla="*/ 0 w 986256"/>
              <a:gd name="connsiteY0" fmla="*/ 0 h 1810385"/>
              <a:gd name="connsiteX1" fmla="*/ 986256 w 986256"/>
              <a:gd name="connsiteY1" fmla="*/ 0 h 1810385"/>
              <a:gd name="connsiteX2" fmla="*/ 986256 w 986256"/>
              <a:gd name="connsiteY2" fmla="*/ 1810385 h 1810385"/>
              <a:gd name="connsiteX3" fmla="*/ 0 w 986256"/>
              <a:gd name="connsiteY3" fmla="*/ 1810385 h 1810385"/>
              <a:gd name="connsiteX4" fmla="*/ 0 w 986256"/>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256" h="1810385">
                <a:moveTo>
                  <a:pt x="0" y="0"/>
                </a:moveTo>
                <a:lnTo>
                  <a:pt x="986256" y="0"/>
                </a:lnTo>
                <a:lnTo>
                  <a:pt x="986256"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142240" bIns="142240" spcCol="1270" anchor="b"/>
          <a:lstStyle/>
          <a:p>
            <a:pPr algn="ctr" defTabSz="889000">
              <a:lnSpc>
                <a:spcPct val="90000"/>
              </a:lnSpc>
              <a:spcAft>
                <a:spcPct val="35000"/>
              </a:spcAft>
              <a:defRPr/>
            </a:pPr>
            <a:r>
              <a:rPr lang="en-US" sz="2000" dirty="0">
                <a:latin typeface="Arial" pitchFamily="34" charset="0"/>
                <a:cs typeface="Arial" pitchFamily="34" charset="0"/>
              </a:rPr>
              <a:t>Click </a:t>
            </a:r>
            <a:r>
              <a:rPr lang="en-US" sz="2000" b="1" dirty="0">
                <a:latin typeface="Arial" pitchFamily="34" charset="0"/>
                <a:cs typeface="Arial" pitchFamily="34" charset="0"/>
              </a:rPr>
              <a:t>Show Named Ranges</a:t>
            </a:r>
            <a:r>
              <a:rPr lang="en-US" sz="2000" dirty="0">
                <a:latin typeface="Arial" pitchFamily="34" charset="0"/>
                <a:cs typeface="Arial" pitchFamily="34" charset="0"/>
              </a:rPr>
              <a:t>, select Event_Expenses</a:t>
            </a:r>
          </a:p>
        </p:txBody>
      </p:sp>
      <p:sp>
        <p:nvSpPr>
          <p:cNvPr id="38" name="Oval 37"/>
          <p:cNvSpPr/>
          <p:nvPr/>
        </p:nvSpPr>
        <p:spPr>
          <a:xfrm>
            <a:off x="5978525" y="3505200"/>
            <a:ext cx="452438" cy="45243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Freeform 38"/>
          <p:cNvSpPr/>
          <p:nvPr/>
        </p:nvSpPr>
        <p:spPr>
          <a:xfrm>
            <a:off x="6324600" y="1676400"/>
            <a:ext cx="1714500" cy="1581150"/>
          </a:xfrm>
          <a:custGeom>
            <a:avLst/>
            <a:gdLst>
              <a:gd name="connsiteX0" fmla="*/ 0 w 986256"/>
              <a:gd name="connsiteY0" fmla="*/ 0 h 1810385"/>
              <a:gd name="connsiteX1" fmla="*/ 986256 w 986256"/>
              <a:gd name="connsiteY1" fmla="*/ 0 h 1810385"/>
              <a:gd name="connsiteX2" fmla="*/ 986256 w 986256"/>
              <a:gd name="connsiteY2" fmla="*/ 1810385 h 1810385"/>
              <a:gd name="connsiteX3" fmla="*/ 0 w 986256"/>
              <a:gd name="connsiteY3" fmla="*/ 1810385 h 1810385"/>
              <a:gd name="connsiteX4" fmla="*/ 0 w 986256"/>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256" h="1810385">
                <a:moveTo>
                  <a:pt x="0" y="0"/>
                </a:moveTo>
                <a:lnTo>
                  <a:pt x="986256" y="0"/>
                </a:lnTo>
                <a:lnTo>
                  <a:pt x="986256"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142240" bIns="142240" spcCol="1270" anchor="b"/>
          <a:lstStyle/>
          <a:p>
            <a:pPr algn="ctr" defTabSz="889000">
              <a:lnSpc>
                <a:spcPct val="90000"/>
              </a:lnSpc>
              <a:spcAft>
                <a:spcPct val="35000"/>
              </a:spcAft>
              <a:defRPr/>
            </a:pPr>
            <a:r>
              <a:rPr lang="en-US" sz="2000" dirty="0">
                <a:latin typeface="Arial" pitchFamily="34" charset="0"/>
                <a:cs typeface="Arial" pitchFamily="34" charset="0"/>
              </a:rPr>
              <a:t>Check box for </a:t>
            </a:r>
            <a:r>
              <a:rPr lang="en-US" sz="2000" b="1" dirty="0">
                <a:latin typeface="Arial" pitchFamily="34" charset="0"/>
                <a:cs typeface="Arial" pitchFamily="34" charset="0"/>
              </a:rPr>
              <a:t>First Row Contains Column Names</a:t>
            </a:r>
          </a:p>
        </p:txBody>
      </p:sp>
      <p:sp>
        <p:nvSpPr>
          <p:cNvPr id="40" name="Oval 39"/>
          <p:cNvSpPr/>
          <p:nvPr/>
        </p:nvSpPr>
        <p:spPr>
          <a:xfrm>
            <a:off x="7013575" y="3505200"/>
            <a:ext cx="454025" cy="45243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552" name="Title 2"/>
          <p:cNvSpPr>
            <a:spLocks noGrp="1"/>
          </p:cNvSpPr>
          <p:nvPr>
            <p:ph type="title"/>
          </p:nvPr>
        </p:nvSpPr>
        <p:spPr/>
        <p:txBody>
          <a:bodyPr/>
          <a:lstStyle/>
          <a:p>
            <a:r>
              <a:rPr lang="en-US" smtClean="0">
                <a:latin typeface="Arial" charset="0"/>
                <a:cs typeface="Arial" charset="0"/>
              </a:rPr>
              <a:t>Importing Data in Named Range into a </a:t>
            </a:r>
            <a:br>
              <a:rPr lang="en-US" smtClean="0">
                <a:latin typeface="Arial" charset="0"/>
                <a:cs typeface="Arial" charset="0"/>
              </a:rPr>
            </a:br>
            <a:r>
              <a:rPr lang="en-US" smtClean="0">
                <a:latin typeface="Arial" charset="0"/>
                <a:cs typeface="Arial" charset="0"/>
              </a:rPr>
              <a:t>New Access Table</a:t>
            </a:r>
          </a:p>
        </p:txBody>
      </p:sp>
      <p:sp>
        <p:nvSpPr>
          <p:cNvPr id="54290"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2" cstate="print"/>
          <a:srcRect/>
          <a:stretch>
            <a:fillRect/>
          </a:stretch>
        </p:blipFill>
        <p:spPr bwMode="auto">
          <a:xfrm>
            <a:off x="838200" y="1447800"/>
            <a:ext cx="7467600" cy="4267200"/>
          </a:xfrm>
          <a:prstGeom prst="rect">
            <a:avLst/>
          </a:prstGeom>
          <a:noFill/>
          <a:ln w="9525">
            <a:noFill/>
            <a:miter lim="800000"/>
            <a:headEnd/>
            <a:tailEnd/>
          </a:ln>
        </p:spPr>
      </p:pic>
      <p:sp>
        <p:nvSpPr>
          <p:cNvPr id="66562" name="Title 2"/>
          <p:cNvSpPr>
            <a:spLocks noGrp="1"/>
          </p:cNvSpPr>
          <p:nvPr>
            <p:ph type="title"/>
          </p:nvPr>
        </p:nvSpPr>
        <p:spPr/>
        <p:txBody>
          <a:bodyPr/>
          <a:lstStyle/>
          <a:p>
            <a:r>
              <a:rPr lang="en-US" dirty="0" smtClean="0">
                <a:latin typeface="Arial" charset="0"/>
                <a:cs typeface="Arial" charset="0"/>
              </a:rPr>
              <a:t>Importing Excel Data into Access</a:t>
            </a:r>
          </a:p>
        </p:txBody>
      </p:sp>
      <p:sp>
        <p:nvSpPr>
          <p:cNvPr id="55300"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4" name="Oval 3"/>
          <p:cNvSpPr/>
          <p:nvPr/>
        </p:nvSpPr>
        <p:spPr>
          <a:xfrm>
            <a:off x="914400" y="2362200"/>
            <a:ext cx="7391400" cy="6858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Oval 10"/>
          <p:cNvSpPr/>
          <p:nvPr/>
        </p:nvSpPr>
        <p:spPr>
          <a:xfrm>
            <a:off x="762000" y="3048000"/>
            <a:ext cx="7391400" cy="6858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2"/>
          <p:cNvSpPr>
            <a:spLocks noGrp="1"/>
          </p:cNvSpPr>
          <p:nvPr>
            <p:ph type="title"/>
          </p:nvPr>
        </p:nvSpPr>
        <p:spPr/>
        <p:txBody>
          <a:bodyPr/>
          <a:lstStyle/>
          <a:p>
            <a:r>
              <a:rPr lang="en-US" smtClean="0">
                <a:latin typeface="Arial" charset="0"/>
                <a:cs typeface="Arial" charset="0"/>
              </a:rPr>
              <a:t>Importing Excel Data into Access:</a:t>
            </a:r>
            <a:r>
              <a:rPr lang="en-US" b="1" smtClean="0">
                <a:latin typeface="Arial" charset="0"/>
                <a:cs typeface="Arial" charset="0"/>
              </a:rPr>
              <a:t> </a:t>
            </a:r>
            <a:r>
              <a:rPr lang="en-US" smtClean="0">
                <a:latin typeface="Arial" charset="0"/>
                <a:cs typeface="Arial" charset="0"/>
              </a:rPr>
              <a:t>Importing the Data in the Named Range</a:t>
            </a:r>
          </a:p>
        </p:txBody>
      </p:sp>
      <p:sp>
        <p:nvSpPr>
          <p:cNvPr id="56323"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67587" name="Picture 6"/>
          <p:cNvPicPr>
            <a:picLocks noChangeAspect="1" noChangeArrowheads="1"/>
          </p:cNvPicPr>
          <p:nvPr/>
        </p:nvPicPr>
        <p:blipFill>
          <a:blip r:embed="rId2" cstate="print"/>
          <a:srcRect/>
          <a:stretch>
            <a:fillRect/>
          </a:stretch>
        </p:blipFill>
        <p:spPr bwMode="auto">
          <a:xfrm>
            <a:off x="838200" y="1447800"/>
            <a:ext cx="7467600" cy="4467225"/>
          </a:xfrm>
          <a:prstGeom prst="rect">
            <a:avLst/>
          </a:prstGeom>
          <a:noFill/>
          <a:ln w="9525">
            <a:noFill/>
            <a:miter lim="800000"/>
            <a:headEnd/>
            <a:tailEnd/>
          </a:ln>
        </p:spPr>
      </p:pic>
      <p:sp>
        <p:nvSpPr>
          <p:cNvPr id="4" name="Oval 3"/>
          <p:cNvSpPr/>
          <p:nvPr/>
        </p:nvSpPr>
        <p:spPr>
          <a:xfrm flipH="1">
            <a:off x="804863" y="2057400"/>
            <a:ext cx="1862137" cy="6858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2"/>
          <p:cNvSpPr>
            <a:spLocks noGrp="1"/>
          </p:cNvSpPr>
          <p:nvPr>
            <p:ph type="title"/>
          </p:nvPr>
        </p:nvSpPr>
        <p:spPr/>
        <p:txBody>
          <a:bodyPr/>
          <a:lstStyle/>
          <a:p>
            <a:r>
              <a:rPr lang="en-US" smtClean="0">
                <a:latin typeface="Arial" charset="0"/>
                <a:cs typeface="Arial" charset="0"/>
              </a:rPr>
              <a:t>Importing Excel Data into Access:</a:t>
            </a:r>
            <a:r>
              <a:rPr lang="en-US" b="1" smtClean="0">
                <a:latin typeface="Arial" charset="0"/>
                <a:cs typeface="Arial" charset="0"/>
              </a:rPr>
              <a:t/>
            </a:r>
            <a:br>
              <a:rPr lang="en-US" b="1" smtClean="0">
                <a:latin typeface="Arial" charset="0"/>
                <a:cs typeface="Arial" charset="0"/>
              </a:rPr>
            </a:br>
            <a:r>
              <a:rPr lang="en-US" smtClean="0">
                <a:latin typeface="Arial" charset="0"/>
                <a:cs typeface="Arial" charset="0"/>
              </a:rPr>
              <a:t>Access Has Metadata to Guide Import</a:t>
            </a:r>
          </a:p>
        </p:txBody>
      </p:sp>
      <p:sp>
        <p:nvSpPr>
          <p:cNvPr id="57347"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68611" name="Picture 6"/>
          <p:cNvPicPr>
            <a:picLocks noChangeAspect="1" noChangeArrowheads="1"/>
          </p:cNvPicPr>
          <p:nvPr/>
        </p:nvPicPr>
        <p:blipFill>
          <a:blip r:embed="rId2" cstate="print"/>
          <a:srcRect/>
          <a:stretch>
            <a:fillRect/>
          </a:stretch>
        </p:blipFill>
        <p:spPr bwMode="auto">
          <a:xfrm>
            <a:off x="762000" y="1504950"/>
            <a:ext cx="7543800" cy="4486275"/>
          </a:xfrm>
          <a:prstGeom prst="rect">
            <a:avLst/>
          </a:prstGeom>
          <a:noFill/>
          <a:ln w="9525">
            <a:noFill/>
            <a:miter lim="800000"/>
            <a:headEnd/>
            <a:tailEnd/>
          </a:ln>
        </p:spPr>
      </p:pic>
      <p:sp>
        <p:nvSpPr>
          <p:cNvPr id="4" name="Oval 3"/>
          <p:cNvSpPr/>
          <p:nvPr/>
        </p:nvSpPr>
        <p:spPr>
          <a:xfrm>
            <a:off x="457200" y="1600200"/>
            <a:ext cx="5334000" cy="12192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1371600" y="1600200"/>
            <a:ext cx="7315200" cy="4525963"/>
          </a:xfrm>
          <a:prstGeom prst="rightArrow">
            <a:avLst/>
          </a:prstGeom>
          <a:solidFill>
            <a:schemeClr val="accent6">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381000" y="2362200"/>
            <a:ext cx="2133600" cy="2895600"/>
          </a:xfrm>
          <a:custGeom>
            <a:avLst/>
            <a:gdLst>
              <a:gd name="connsiteX0" fmla="*/ 0 w 1926021"/>
              <a:gd name="connsiteY0" fmla="*/ 301737 h 1810385"/>
              <a:gd name="connsiteX1" fmla="*/ 88377 w 1926021"/>
              <a:gd name="connsiteY1" fmla="*/ 88377 h 1810385"/>
              <a:gd name="connsiteX2" fmla="*/ 301737 w 1926021"/>
              <a:gd name="connsiteY2" fmla="*/ 1 h 1810385"/>
              <a:gd name="connsiteX3" fmla="*/ 1624284 w 1926021"/>
              <a:gd name="connsiteY3" fmla="*/ 0 h 1810385"/>
              <a:gd name="connsiteX4" fmla="*/ 1837644 w 1926021"/>
              <a:gd name="connsiteY4" fmla="*/ 88377 h 1810385"/>
              <a:gd name="connsiteX5" fmla="*/ 1926020 w 1926021"/>
              <a:gd name="connsiteY5" fmla="*/ 301737 h 1810385"/>
              <a:gd name="connsiteX6" fmla="*/ 1926021 w 1926021"/>
              <a:gd name="connsiteY6" fmla="*/ 1508648 h 1810385"/>
              <a:gd name="connsiteX7" fmla="*/ 1837644 w 1926021"/>
              <a:gd name="connsiteY7" fmla="*/ 1722008 h 1810385"/>
              <a:gd name="connsiteX8" fmla="*/ 1624284 w 1926021"/>
              <a:gd name="connsiteY8" fmla="*/ 1810385 h 1810385"/>
              <a:gd name="connsiteX9" fmla="*/ 301737 w 1926021"/>
              <a:gd name="connsiteY9" fmla="*/ 1810385 h 1810385"/>
              <a:gd name="connsiteX10" fmla="*/ 88377 w 1926021"/>
              <a:gd name="connsiteY10" fmla="*/ 1722008 h 1810385"/>
              <a:gd name="connsiteX11" fmla="*/ 0 w 1926021"/>
              <a:gd name="connsiteY11" fmla="*/ 1508648 h 1810385"/>
              <a:gd name="connsiteX12" fmla="*/ 0 w 1926021"/>
              <a:gd name="connsiteY12" fmla="*/ 301737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6021" h="1810385">
                <a:moveTo>
                  <a:pt x="0" y="301737"/>
                </a:moveTo>
                <a:cubicBezTo>
                  <a:pt x="0" y="221711"/>
                  <a:pt x="31790" y="144963"/>
                  <a:pt x="88377" y="88377"/>
                </a:cubicBezTo>
                <a:cubicBezTo>
                  <a:pt x="144964" y="31790"/>
                  <a:pt x="221712" y="0"/>
                  <a:pt x="301737" y="1"/>
                </a:cubicBezTo>
                <a:lnTo>
                  <a:pt x="1624284" y="0"/>
                </a:lnTo>
                <a:cubicBezTo>
                  <a:pt x="1704310" y="0"/>
                  <a:pt x="1781058" y="31790"/>
                  <a:pt x="1837644" y="88377"/>
                </a:cubicBezTo>
                <a:cubicBezTo>
                  <a:pt x="1894231" y="144964"/>
                  <a:pt x="1926021" y="221712"/>
                  <a:pt x="1926020" y="301737"/>
                </a:cubicBezTo>
                <a:cubicBezTo>
                  <a:pt x="1926020" y="704041"/>
                  <a:pt x="1926021" y="1106344"/>
                  <a:pt x="1926021" y="1508648"/>
                </a:cubicBezTo>
                <a:cubicBezTo>
                  <a:pt x="1926021" y="1588674"/>
                  <a:pt x="1894231" y="1665422"/>
                  <a:pt x="1837644" y="1722008"/>
                </a:cubicBezTo>
                <a:cubicBezTo>
                  <a:pt x="1781057" y="1778595"/>
                  <a:pt x="1704309" y="1810385"/>
                  <a:pt x="1624284" y="1810385"/>
                </a:cubicBezTo>
                <a:lnTo>
                  <a:pt x="301737" y="1810385"/>
                </a:lnTo>
                <a:cubicBezTo>
                  <a:pt x="221711" y="1810385"/>
                  <a:pt x="144963" y="1778595"/>
                  <a:pt x="88377" y="1722008"/>
                </a:cubicBezTo>
                <a:cubicBezTo>
                  <a:pt x="31790" y="1665421"/>
                  <a:pt x="0" y="1588673"/>
                  <a:pt x="0" y="1508648"/>
                </a:cubicBezTo>
                <a:lnTo>
                  <a:pt x="0" y="301737"/>
                </a:lnTo>
                <a:close/>
              </a:path>
            </a:pathLst>
          </a:custGeom>
          <a:solidFill>
            <a:schemeClr val="bg1">
              <a:lumMod val="95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145526" bIns="145526" spcCol="1270" anchor="ctr"/>
          <a:lstStyle/>
          <a:p>
            <a:pPr algn="ctr" defTabSz="666750">
              <a:lnSpc>
                <a:spcPct val="90000"/>
              </a:lnSpc>
              <a:spcAft>
                <a:spcPct val="35000"/>
              </a:spcAft>
              <a:defRPr/>
            </a:pPr>
            <a:r>
              <a:rPr lang="en-US" sz="2000" dirty="0">
                <a:solidFill>
                  <a:srgbClr val="000A1E"/>
                </a:solidFill>
                <a:latin typeface="Arial" pitchFamily="34" charset="0"/>
                <a:cs typeface="Arial" pitchFamily="34" charset="0"/>
              </a:rPr>
              <a:t>After clicking </a:t>
            </a:r>
            <a:r>
              <a:rPr lang="en-US" sz="2000" b="1" i="1" dirty="0">
                <a:solidFill>
                  <a:srgbClr val="000A1E"/>
                </a:solidFill>
                <a:latin typeface="Arial" pitchFamily="34" charset="0"/>
                <a:cs typeface="Arial" pitchFamily="34" charset="0"/>
              </a:rPr>
              <a:t>Finish</a:t>
            </a:r>
            <a:r>
              <a:rPr lang="en-US" sz="2000" i="1" dirty="0">
                <a:solidFill>
                  <a:srgbClr val="000A1E"/>
                </a:solidFill>
                <a:latin typeface="Arial" pitchFamily="34" charset="0"/>
                <a:cs typeface="Arial" pitchFamily="34" charset="0"/>
              </a:rPr>
              <a:t>,</a:t>
            </a:r>
            <a:r>
              <a:rPr lang="en-US" sz="2000" dirty="0">
                <a:solidFill>
                  <a:srgbClr val="000A1E"/>
                </a:solidFill>
                <a:latin typeface="Arial" pitchFamily="34" charset="0"/>
                <a:cs typeface="Arial" pitchFamily="34" charset="0"/>
              </a:rPr>
              <a:t> Access creates  table with metadata descriptions and places  data into Event_Expenses table</a:t>
            </a:r>
          </a:p>
        </p:txBody>
      </p:sp>
      <p:sp>
        <p:nvSpPr>
          <p:cNvPr id="10" name="Freeform 9"/>
          <p:cNvSpPr/>
          <p:nvPr/>
        </p:nvSpPr>
        <p:spPr>
          <a:xfrm>
            <a:off x="2590800" y="2971800"/>
            <a:ext cx="2133600" cy="1809750"/>
          </a:xfrm>
          <a:custGeom>
            <a:avLst/>
            <a:gdLst>
              <a:gd name="connsiteX0" fmla="*/ 0 w 1926021"/>
              <a:gd name="connsiteY0" fmla="*/ 301737 h 1810385"/>
              <a:gd name="connsiteX1" fmla="*/ 88377 w 1926021"/>
              <a:gd name="connsiteY1" fmla="*/ 88377 h 1810385"/>
              <a:gd name="connsiteX2" fmla="*/ 301737 w 1926021"/>
              <a:gd name="connsiteY2" fmla="*/ 1 h 1810385"/>
              <a:gd name="connsiteX3" fmla="*/ 1624284 w 1926021"/>
              <a:gd name="connsiteY3" fmla="*/ 0 h 1810385"/>
              <a:gd name="connsiteX4" fmla="*/ 1837644 w 1926021"/>
              <a:gd name="connsiteY4" fmla="*/ 88377 h 1810385"/>
              <a:gd name="connsiteX5" fmla="*/ 1926020 w 1926021"/>
              <a:gd name="connsiteY5" fmla="*/ 301737 h 1810385"/>
              <a:gd name="connsiteX6" fmla="*/ 1926021 w 1926021"/>
              <a:gd name="connsiteY6" fmla="*/ 1508648 h 1810385"/>
              <a:gd name="connsiteX7" fmla="*/ 1837644 w 1926021"/>
              <a:gd name="connsiteY7" fmla="*/ 1722008 h 1810385"/>
              <a:gd name="connsiteX8" fmla="*/ 1624284 w 1926021"/>
              <a:gd name="connsiteY8" fmla="*/ 1810385 h 1810385"/>
              <a:gd name="connsiteX9" fmla="*/ 301737 w 1926021"/>
              <a:gd name="connsiteY9" fmla="*/ 1810385 h 1810385"/>
              <a:gd name="connsiteX10" fmla="*/ 88377 w 1926021"/>
              <a:gd name="connsiteY10" fmla="*/ 1722008 h 1810385"/>
              <a:gd name="connsiteX11" fmla="*/ 0 w 1926021"/>
              <a:gd name="connsiteY11" fmla="*/ 1508648 h 1810385"/>
              <a:gd name="connsiteX12" fmla="*/ 0 w 1926021"/>
              <a:gd name="connsiteY12" fmla="*/ 301737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6021" h="1810385">
                <a:moveTo>
                  <a:pt x="0" y="301737"/>
                </a:moveTo>
                <a:cubicBezTo>
                  <a:pt x="0" y="221711"/>
                  <a:pt x="31790" y="144963"/>
                  <a:pt x="88377" y="88377"/>
                </a:cubicBezTo>
                <a:cubicBezTo>
                  <a:pt x="144964" y="31790"/>
                  <a:pt x="221712" y="0"/>
                  <a:pt x="301737" y="1"/>
                </a:cubicBezTo>
                <a:lnTo>
                  <a:pt x="1624284" y="0"/>
                </a:lnTo>
                <a:cubicBezTo>
                  <a:pt x="1704310" y="0"/>
                  <a:pt x="1781058" y="31790"/>
                  <a:pt x="1837644" y="88377"/>
                </a:cubicBezTo>
                <a:cubicBezTo>
                  <a:pt x="1894231" y="144964"/>
                  <a:pt x="1926021" y="221712"/>
                  <a:pt x="1926020" y="301737"/>
                </a:cubicBezTo>
                <a:cubicBezTo>
                  <a:pt x="1926020" y="704041"/>
                  <a:pt x="1926021" y="1106344"/>
                  <a:pt x="1926021" y="1508648"/>
                </a:cubicBezTo>
                <a:cubicBezTo>
                  <a:pt x="1926021" y="1588674"/>
                  <a:pt x="1894231" y="1665422"/>
                  <a:pt x="1837644" y="1722008"/>
                </a:cubicBezTo>
                <a:cubicBezTo>
                  <a:pt x="1781057" y="1778595"/>
                  <a:pt x="1704309" y="1810385"/>
                  <a:pt x="1624284" y="1810385"/>
                </a:cubicBezTo>
                <a:lnTo>
                  <a:pt x="301737" y="1810385"/>
                </a:lnTo>
                <a:cubicBezTo>
                  <a:pt x="221711" y="1810385"/>
                  <a:pt x="144963" y="1778595"/>
                  <a:pt x="88377" y="1722008"/>
                </a:cubicBezTo>
                <a:cubicBezTo>
                  <a:pt x="31790" y="1665421"/>
                  <a:pt x="0" y="1588673"/>
                  <a:pt x="0" y="1508648"/>
                </a:cubicBezTo>
                <a:lnTo>
                  <a:pt x="0" y="3017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145526" bIns="145526" spcCol="1270" anchor="ctr"/>
          <a:lstStyle/>
          <a:p>
            <a:pPr algn="ctr" defTabSz="666750">
              <a:lnSpc>
                <a:spcPct val="90000"/>
              </a:lnSpc>
              <a:spcAft>
                <a:spcPct val="35000"/>
              </a:spcAft>
              <a:defRPr/>
            </a:pPr>
            <a:r>
              <a:rPr lang="en-US" sz="2000" b="1" dirty="0">
                <a:latin typeface="+mj-lt"/>
              </a:rPr>
              <a:t>Open </a:t>
            </a:r>
            <a:r>
              <a:rPr lang="en-US" sz="2200" b="1" dirty="0">
                <a:latin typeface="+mj-lt"/>
              </a:rPr>
              <a:t>Event_Expenses</a:t>
            </a:r>
            <a:r>
              <a:rPr lang="en-US" sz="2000" b="1" dirty="0">
                <a:latin typeface="+mj-lt"/>
              </a:rPr>
              <a:t> table</a:t>
            </a:r>
          </a:p>
        </p:txBody>
      </p:sp>
      <p:sp>
        <p:nvSpPr>
          <p:cNvPr id="11" name="Freeform 10"/>
          <p:cNvSpPr/>
          <p:nvPr/>
        </p:nvSpPr>
        <p:spPr>
          <a:xfrm>
            <a:off x="4779963" y="2957513"/>
            <a:ext cx="1925637" cy="1811337"/>
          </a:xfrm>
          <a:custGeom>
            <a:avLst/>
            <a:gdLst>
              <a:gd name="connsiteX0" fmla="*/ 0 w 1926021"/>
              <a:gd name="connsiteY0" fmla="*/ 301737 h 1810385"/>
              <a:gd name="connsiteX1" fmla="*/ 88377 w 1926021"/>
              <a:gd name="connsiteY1" fmla="*/ 88377 h 1810385"/>
              <a:gd name="connsiteX2" fmla="*/ 301737 w 1926021"/>
              <a:gd name="connsiteY2" fmla="*/ 1 h 1810385"/>
              <a:gd name="connsiteX3" fmla="*/ 1624284 w 1926021"/>
              <a:gd name="connsiteY3" fmla="*/ 0 h 1810385"/>
              <a:gd name="connsiteX4" fmla="*/ 1837644 w 1926021"/>
              <a:gd name="connsiteY4" fmla="*/ 88377 h 1810385"/>
              <a:gd name="connsiteX5" fmla="*/ 1926020 w 1926021"/>
              <a:gd name="connsiteY5" fmla="*/ 301737 h 1810385"/>
              <a:gd name="connsiteX6" fmla="*/ 1926021 w 1926021"/>
              <a:gd name="connsiteY6" fmla="*/ 1508648 h 1810385"/>
              <a:gd name="connsiteX7" fmla="*/ 1837644 w 1926021"/>
              <a:gd name="connsiteY7" fmla="*/ 1722008 h 1810385"/>
              <a:gd name="connsiteX8" fmla="*/ 1624284 w 1926021"/>
              <a:gd name="connsiteY8" fmla="*/ 1810385 h 1810385"/>
              <a:gd name="connsiteX9" fmla="*/ 301737 w 1926021"/>
              <a:gd name="connsiteY9" fmla="*/ 1810385 h 1810385"/>
              <a:gd name="connsiteX10" fmla="*/ 88377 w 1926021"/>
              <a:gd name="connsiteY10" fmla="*/ 1722008 h 1810385"/>
              <a:gd name="connsiteX11" fmla="*/ 0 w 1926021"/>
              <a:gd name="connsiteY11" fmla="*/ 1508648 h 1810385"/>
              <a:gd name="connsiteX12" fmla="*/ 0 w 1926021"/>
              <a:gd name="connsiteY12" fmla="*/ 301737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6021" h="1810385">
                <a:moveTo>
                  <a:pt x="0" y="301737"/>
                </a:moveTo>
                <a:cubicBezTo>
                  <a:pt x="0" y="221711"/>
                  <a:pt x="31790" y="144963"/>
                  <a:pt x="88377" y="88377"/>
                </a:cubicBezTo>
                <a:cubicBezTo>
                  <a:pt x="144964" y="31790"/>
                  <a:pt x="221712" y="0"/>
                  <a:pt x="301737" y="1"/>
                </a:cubicBezTo>
                <a:lnTo>
                  <a:pt x="1624284" y="0"/>
                </a:lnTo>
                <a:cubicBezTo>
                  <a:pt x="1704310" y="0"/>
                  <a:pt x="1781058" y="31790"/>
                  <a:pt x="1837644" y="88377"/>
                </a:cubicBezTo>
                <a:cubicBezTo>
                  <a:pt x="1894231" y="144964"/>
                  <a:pt x="1926021" y="221712"/>
                  <a:pt x="1926020" y="301737"/>
                </a:cubicBezTo>
                <a:cubicBezTo>
                  <a:pt x="1926020" y="704041"/>
                  <a:pt x="1926021" y="1106344"/>
                  <a:pt x="1926021" y="1508648"/>
                </a:cubicBezTo>
                <a:cubicBezTo>
                  <a:pt x="1926021" y="1588674"/>
                  <a:pt x="1894231" y="1665422"/>
                  <a:pt x="1837644" y="1722008"/>
                </a:cubicBezTo>
                <a:cubicBezTo>
                  <a:pt x="1781057" y="1778595"/>
                  <a:pt x="1704309" y="1810385"/>
                  <a:pt x="1624284" y="1810385"/>
                </a:cubicBezTo>
                <a:lnTo>
                  <a:pt x="301737" y="1810385"/>
                </a:lnTo>
                <a:cubicBezTo>
                  <a:pt x="221711" y="1810385"/>
                  <a:pt x="144963" y="1778595"/>
                  <a:pt x="88377" y="1722008"/>
                </a:cubicBezTo>
                <a:cubicBezTo>
                  <a:pt x="31790" y="1665421"/>
                  <a:pt x="0" y="1588673"/>
                  <a:pt x="0" y="1508648"/>
                </a:cubicBezTo>
                <a:lnTo>
                  <a:pt x="0" y="3017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5526" tIns="145526" rIns="145526" bIns="145526" spcCol="1270" anchor="ctr"/>
          <a:lstStyle/>
          <a:p>
            <a:pPr algn="ctr" defTabSz="666750">
              <a:lnSpc>
                <a:spcPct val="90000"/>
              </a:lnSpc>
              <a:spcAft>
                <a:spcPct val="35000"/>
              </a:spcAft>
              <a:defRPr/>
            </a:pPr>
            <a:r>
              <a:rPr lang="en-US" sz="2200" dirty="0">
                <a:latin typeface="+mj-lt"/>
              </a:rPr>
              <a:t>Click </a:t>
            </a:r>
            <a:r>
              <a:rPr lang="en-US" sz="2200" b="1" dirty="0">
                <a:latin typeface="+mj-lt"/>
              </a:rPr>
              <a:t>Create</a:t>
            </a:r>
            <a:r>
              <a:rPr lang="en-US" sz="2200" dirty="0">
                <a:latin typeface="+mj-lt"/>
              </a:rPr>
              <a:t>, click </a:t>
            </a:r>
            <a:r>
              <a:rPr lang="en-US" sz="2200" b="1" i="1" dirty="0">
                <a:latin typeface="+mj-lt"/>
              </a:rPr>
              <a:t>Report </a:t>
            </a:r>
            <a:r>
              <a:rPr lang="en-US" sz="2200" dirty="0">
                <a:latin typeface="+mj-lt"/>
              </a:rPr>
              <a:t>in</a:t>
            </a:r>
            <a:r>
              <a:rPr lang="en-US" sz="2200" i="1" dirty="0">
                <a:latin typeface="+mj-lt"/>
              </a:rPr>
              <a:t> Reports</a:t>
            </a:r>
            <a:r>
              <a:rPr lang="en-US" sz="2200" dirty="0">
                <a:latin typeface="+mj-lt"/>
              </a:rPr>
              <a:t> section</a:t>
            </a:r>
          </a:p>
        </p:txBody>
      </p:sp>
      <p:sp>
        <p:nvSpPr>
          <p:cNvPr id="12" name="Freeform 11"/>
          <p:cNvSpPr/>
          <p:nvPr/>
        </p:nvSpPr>
        <p:spPr>
          <a:xfrm>
            <a:off x="6756400" y="2514600"/>
            <a:ext cx="1625600" cy="2590800"/>
          </a:xfrm>
          <a:custGeom>
            <a:avLst/>
            <a:gdLst>
              <a:gd name="connsiteX0" fmla="*/ 0 w 1926021"/>
              <a:gd name="connsiteY0" fmla="*/ 301737 h 1810385"/>
              <a:gd name="connsiteX1" fmla="*/ 88377 w 1926021"/>
              <a:gd name="connsiteY1" fmla="*/ 88377 h 1810385"/>
              <a:gd name="connsiteX2" fmla="*/ 301737 w 1926021"/>
              <a:gd name="connsiteY2" fmla="*/ 1 h 1810385"/>
              <a:gd name="connsiteX3" fmla="*/ 1624284 w 1926021"/>
              <a:gd name="connsiteY3" fmla="*/ 0 h 1810385"/>
              <a:gd name="connsiteX4" fmla="*/ 1837644 w 1926021"/>
              <a:gd name="connsiteY4" fmla="*/ 88377 h 1810385"/>
              <a:gd name="connsiteX5" fmla="*/ 1926020 w 1926021"/>
              <a:gd name="connsiteY5" fmla="*/ 301737 h 1810385"/>
              <a:gd name="connsiteX6" fmla="*/ 1926021 w 1926021"/>
              <a:gd name="connsiteY6" fmla="*/ 1508648 h 1810385"/>
              <a:gd name="connsiteX7" fmla="*/ 1837644 w 1926021"/>
              <a:gd name="connsiteY7" fmla="*/ 1722008 h 1810385"/>
              <a:gd name="connsiteX8" fmla="*/ 1624284 w 1926021"/>
              <a:gd name="connsiteY8" fmla="*/ 1810385 h 1810385"/>
              <a:gd name="connsiteX9" fmla="*/ 301737 w 1926021"/>
              <a:gd name="connsiteY9" fmla="*/ 1810385 h 1810385"/>
              <a:gd name="connsiteX10" fmla="*/ 88377 w 1926021"/>
              <a:gd name="connsiteY10" fmla="*/ 1722008 h 1810385"/>
              <a:gd name="connsiteX11" fmla="*/ 0 w 1926021"/>
              <a:gd name="connsiteY11" fmla="*/ 1508648 h 1810385"/>
              <a:gd name="connsiteX12" fmla="*/ 0 w 1926021"/>
              <a:gd name="connsiteY12" fmla="*/ 301737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6021" h="1810385">
                <a:moveTo>
                  <a:pt x="0" y="301737"/>
                </a:moveTo>
                <a:cubicBezTo>
                  <a:pt x="0" y="221711"/>
                  <a:pt x="31790" y="144963"/>
                  <a:pt x="88377" y="88377"/>
                </a:cubicBezTo>
                <a:cubicBezTo>
                  <a:pt x="144964" y="31790"/>
                  <a:pt x="221712" y="0"/>
                  <a:pt x="301737" y="1"/>
                </a:cubicBezTo>
                <a:lnTo>
                  <a:pt x="1624284" y="0"/>
                </a:lnTo>
                <a:cubicBezTo>
                  <a:pt x="1704310" y="0"/>
                  <a:pt x="1781058" y="31790"/>
                  <a:pt x="1837644" y="88377"/>
                </a:cubicBezTo>
                <a:cubicBezTo>
                  <a:pt x="1894231" y="144964"/>
                  <a:pt x="1926021" y="221712"/>
                  <a:pt x="1926020" y="301737"/>
                </a:cubicBezTo>
                <a:cubicBezTo>
                  <a:pt x="1926020" y="704041"/>
                  <a:pt x="1926021" y="1106344"/>
                  <a:pt x="1926021" y="1508648"/>
                </a:cubicBezTo>
                <a:cubicBezTo>
                  <a:pt x="1926021" y="1588674"/>
                  <a:pt x="1894231" y="1665422"/>
                  <a:pt x="1837644" y="1722008"/>
                </a:cubicBezTo>
                <a:cubicBezTo>
                  <a:pt x="1781057" y="1778595"/>
                  <a:pt x="1704309" y="1810385"/>
                  <a:pt x="1624284" y="1810385"/>
                </a:cubicBezTo>
                <a:lnTo>
                  <a:pt x="301737" y="1810385"/>
                </a:lnTo>
                <a:cubicBezTo>
                  <a:pt x="221711" y="1810385"/>
                  <a:pt x="144963" y="1778595"/>
                  <a:pt x="88377" y="1722008"/>
                </a:cubicBezTo>
                <a:cubicBezTo>
                  <a:pt x="31790" y="1665421"/>
                  <a:pt x="0" y="1588673"/>
                  <a:pt x="0" y="1508648"/>
                </a:cubicBezTo>
                <a:lnTo>
                  <a:pt x="0" y="301737"/>
                </a:lnTo>
                <a:close/>
              </a:path>
            </a:pathLst>
          </a:cu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5526" tIns="145526" rIns="145526" bIns="145526" spcCol="1270" anchor="ctr"/>
          <a:lstStyle/>
          <a:p>
            <a:pPr algn="ctr" defTabSz="666750">
              <a:lnSpc>
                <a:spcPct val="90000"/>
              </a:lnSpc>
              <a:spcAft>
                <a:spcPct val="35000"/>
              </a:spcAft>
              <a:defRPr/>
            </a:pPr>
            <a:r>
              <a:rPr lang="en-US" sz="2200" dirty="0">
                <a:solidFill>
                  <a:srgbClr val="000A1E"/>
                </a:solidFill>
                <a:latin typeface="Arial" pitchFamily="34" charset="0"/>
                <a:cs typeface="Arial" pitchFamily="34" charset="0"/>
              </a:rPr>
              <a:t>Access generates a report to be modified to desired format</a:t>
            </a:r>
          </a:p>
        </p:txBody>
      </p:sp>
      <p:sp>
        <p:nvSpPr>
          <p:cNvPr id="69638" name="Title 2"/>
          <p:cNvSpPr>
            <a:spLocks noGrp="1"/>
          </p:cNvSpPr>
          <p:nvPr>
            <p:ph type="title"/>
          </p:nvPr>
        </p:nvSpPr>
        <p:spPr/>
        <p:txBody>
          <a:bodyPr/>
          <a:lstStyle/>
          <a:p>
            <a:r>
              <a:rPr lang="en-US" smtClean="0">
                <a:latin typeface="Arial" charset="0"/>
                <a:cs typeface="Arial" charset="0"/>
              </a:rPr>
              <a:t>Creating Expense Reports</a:t>
            </a:r>
          </a:p>
        </p:txBody>
      </p:sp>
      <p:sp>
        <p:nvSpPr>
          <p:cNvPr id="58376"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2"/>
          <p:cNvSpPr>
            <a:spLocks noGrp="1"/>
          </p:cNvSpPr>
          <p:nvPr>
            <p:ph type="title"/>
          </p:nvPr>
        </p:nvSpPr>
        <p:spPr/>
        <p:txBody>
          <a:bodyPr/>
          <a:lstStyle/>
          <a:p>
            <a:r>
              <a:rPr lang="en-US" smtClean="0">
                <a:latin typeface="Arial" charset="0"/>
                <a:cs typeface="Arial" charset="0"/>
              </a:rPr>
              <a:t>Grouping Report Data by Expense Category</a:t>
            </a:r>
          </a:p>
        </p:txBody>
      </p:sp>
      <p:sp>
        <p:nvSpPr>
          <p:cNvPr id="60419"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71683" name="Picture 6"/>
          <p:cNvPicPr>
            <a:picLocks noChangeAspect="1" noChangeArrowheads="1"/>
          </p:cNvPicPr>
          <p:nvPr/>
        </p:nvPicPr>
        <p:blipFill>
          <a:blip r:embed="rId2" cstate="print"/>
          <a:srcRect/>
          <a:stretch>
            <a:fillRect/>
          </a:stretch>
        </p:blipFill>
        <p:spPr bwMode="auto">
          <a:xfrm>
            <a:off x="762000" y="1524000"/>
            <a:ext cx="7239000" cy="4329113"/>
          </a:xfrm>
          <a:prstGeom prst="rect">
            <a:avLst/>
          </a:prstGeom>
          <a:noFill/>
          <a:ln w="9525">
            <a:noFill/>
            <a:miter lim="800000"/>
            <a:headEnd/>
            <a:tailEnd/>
          </a:ln>
        </p:spPr>
      </p:pic>
      <p:sp>
        <p:nvSpPr>
          <p:cNvPr id="4" name="Oval 3"/>
          <p:cNvSpPr/>
          <p:nvPr/>
        </p:nvSpPr>
        <p:spPr>
          <a:xfrm>
            <a:off x="1524000" y="1524000"/>
            <a:ext cx="1752600" cy="12192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Oval 10"/>
          <p:cNvSpPr/>
          <p:nvPr/>
        </p:nvSpPr>
        <p:spPr>
          <a:xfrm>
            <a:off x="2057400" y="4495800"/>
            <a:ext cx="2209800" cy="12192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2"/>
          <p:cNvSpPr>
            <a:spLocks noGrp="1"/>
          </p:cNvSpPr>
          <p:nvPr>
            <p:ph type="title"/>
          </p:nvPr>
        </p:nvSpPr>
        <p:spPr/>
        <p:txBody>
          <a:bodyPr/>
          <a:lstStyle/>
          <a:p>
            <a:r>
              <a:rPr lang="en-US" smtClean="0">
                <a:latin typeface="Arial" charset="0"/>
                <a:cs typeface="Arial" charset="0"/>
              </a:rPr>
              <a:t>Creating Group Totals</a:t>
            </a:r>
          </a:p>
        </p:txBody>
      </p:sp>
      <p:sp>
        <p:nvSpPr>
          <p:cNvPr id="61444"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72707" name="Picture 6" descr="EMIS3e_CE9-31"/>
          <p:cNvPicPr>
            <a:picLocks noChangeAspect="1" noChangeArrowheads="1"/>
          </p:cNvPicPr>
          <p:nvPr/>
        </p:nvPicPr>
        <p:blipFill>
          <a:blip r:embed="rId2" cstate="print"/>
          <a:srcRect/>
          <a:stretch>
            <a:fillRect/>
          </a:stretch>
        </p:blipFill>
        <p:spPr bwMode="auto">
          <a:xfrm>
            <a:off x="762000" y="1524000"/>
            <a:ext cx="7454900" cy="4270375"/>
          </a:xfrm>
          <a:prstGeom prst="rect">
            <a:avLst/>
          </a:prstGeom>
          <a:noFill/>
          <a:ln w="9525">
            <a:noFill/>
            <a:miter lim="800000"/>
            <a:headEnd/>
            <a:tailEnd/>
          </a:ln>
        </p:spPr>
      </p:pic>
      <p:sp>
        <p:nvSpPr>
          <p:cNvPr id="4" name="Oval 3"/>
          <p:cNvSpPr/>
          <p:nvPr/>
        </p:nvSpPr>
        <p:spPr>
          <a:xfrm>
            <a:off x="1524000" y="4572000"/>
            <a:ext cx="7086600" cy="12954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
          <p:cNvSpPr>
            <a:spLocks noGrp="1"/>
          </p:cNvSpPr>
          <p:nvPr>
            <p:ph type="title"/>
          </p:nvPr>
        </p:nvSpPr>
        <p:spPr>
          <a:xfrm>
            <a:off x="822325" y="365125"/>
            <a:ext cx="7521575" cy="1006475"/>
          </a:xfrm>
        </p:spPr>
        <p:txBody>
          <a:bodyPr/>
          <a:lstStyle/>
          <a:p>
            <a:r>
              <a:rPr lang="en-US" smtClean="0">
                <a:latin typeface="Arial" charset="0"/>
                <a:cs typeface="Arial" charset="0"/>
              </a:rPr>
              <a:t>Import/Export of Text Data</a:t>
            </a:r>
          </a:p>
        </p:txBody>
      </p:sp>
      <p:sp>
        <p:nvSpPr>
          <p:cNvPr id="16389"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16386" name="Content Placeholder 1"/>
          <p:cNvSpPr>
            <a:spLocks noGrp="1"/>
          </p:cNvSpPr>
          <p:nvPr>
            <p:ph idx="1"/>
          </p:nvPr>
        </p:nvSpPr>
        <p:spPr>
          <a:solidFill>
            <a:schemeClr val="bg1"/>
          </a:solidFill>
          <a:ln>
            <a:solidFill>
              <a:schemeClr val="accent1"/>
            </a:solidFill>
          </a:ln>
        </p:spPr>
        <p:txBody>
          <a:bodyPr anchor="ctr"/>
          <a:lstStyle/>
          <a:p>
            <a:pPr>
              <a:defRPr/>
            </a:pPr>
            <a:r>
              <a:rPr lang="en-US" b="1" dirty="0">
                <a:latin typeface="Arial" charset="0"/>
                <a:cs typeface="Arial" charset="0"/>
              </a:rPr>
              <a:t>Comma-delimited text </a:t>
            </a:r>
            <a:r>
              <a:rPr lang="en-US" b="1" dirty="0" smtClean="0">
                <a:latin typeface="Arial" charset="0"/>
                <a:cs typeface="Arial" charset="0"/>
              </a:rPr>
              <a:t>file</a:t>
            </a:r>
            <a:endParaRPr lang="en-US" dirty="0">
              <a:latin typeface="Arial" charset="0"/>
              <a:cs typeface="Arial" charset="0"/>
            </a:endParaRPr>
          </a:p>
          <a:p>
            <a:pPr marL="693738" indent="-300038">
              <a:spcBef>
                <a:spcPct val="0"/>
              </a:spcBef>
              <a:buFont typeface="Wingdings" pitchFamily="2" charset="2"/>
              <a:buChar char="Ø"/>
              <a:defRPr/>
            </a:pPr>
            <a:r>
              <a:rPr lang="en-US" b="1" dirty="0" smtClean="0">
                <a:latin typeface="Arial" charset="0"/>
                <a:cs typeface="Arial" charset="0"/>
              </a:rPr>
              <a:t>Tab</a:t>
            </a:r>
            <a:r>
              <a:rPr lang="en-US" dirty="0" smtClean="0">
                <a:latin typeface="Arial" charset="0"/>
                <a:cs typeface="Arial" charset="0"/>
              </a:rPr>
              <a:t> used </a:t>
            </a:r>
            <a:r>
              <a:rPr lang="en-US" dirty="0">
                <a:latin typeface="Arial" charset="0"/>
                <a:cs typeface="Arial" charset="0"/>
              </a:rPr>
              <a:t>to create a </a:t>
            </a:r>
            <a:r>
              <a:rPr lang="en-US" b="1" dirty="0">
                <a:latin typeface="Arial" charset="0"/>
                <a:cs typeface="Arial" charset="0"/>
              </a:rPr>
              <a:t>tab-delimited </a:t>
            </a:r>
            <a:r>
              <a:rPr lang="en-US" b="1" dirty="0" smtClean="0">
                <a:latin typeface="Arial" charset="0"/>
                <a:cs typeface="Arial" charset="0"/>
              </a:rPr>
              <a:t>text file</a:t>
            </a:r>
            <a:endParaRPr lang="en-US" b="1" dirty="0">
              <a:latin typeface="Arial" charset="0"/>
              <a:cs typeface="Arial" charset="0"/>
            </a:endParaRPr>
          </a:p>
          <a:p>
            <a:pPr>
              <a:defRPr/>
            </a:pPr>
            <a:endParaRPr lang="en-US" b="1" dirty="0">
              <a:latin typeface="Arial" charset="0"/>
              <a:cs typeface="Arial" charset="0"/>
            </a:endParaRPr>
          </a:p>
          <a:p>
            <a:pPr>
              <a:defRPr/>
            </a:pPr>
            <a:endParaRPr lang="en-US" dirty="0" smtClean="0">
              <a:latin typeface="Arial" charset="0"/>
              <a:cs typeface="Arial" charset="0"/>
            </a:endParaRPr>
          </a:p>
          <a:p>
            <a:pPr>
              <a:defRPr/>
            </a:pPr>
            <a:endParaRPr lang="en-US" dirty="0" smtClean="0">
              <a:latin typeface="Arial" charset="0"/>
              <a:cs typeface="Arial" charset="0"/>
            </a:endParaRPr>
          </a:p>
          <a:p>
            <a:pPr>
              <a:defRPr/>
            </a:pPr>
            <a:endParaRPr lang="en-US" dirty="0" smtClean="0">
              <a:latin typeface="Arial" charset="0"/>
              <a:cs typeface="Arial" charset="0"/>
            </a:endParaRPr>
          </a:p>
        </p:txBody>
      </p:sp>
      <p:pic>
        <p:nvPicPr>
          <p:cNvPr id="14340" name="Picture 6" descr="EMIS3e_CE9-1"/>
          <p:cNvPicPr>
            <a:picLocks noChangeAspect="1" noChangeArrowheads="1"/>
          </p:cNvPicPr>
          <p:nvPr/>
        </p:nvPicPr>
        <p:blipFill>
          <a:blip r:embed="rId2" cstate="print"/>
          <a:srcRect/>
          <a:stretch>
            <a:fillRect/>
          </a:stretch>
        </p:blipFill>
        <p:spPr bwMode="auto">
          <a:xfrm>
            <a:off x="838200" y="2895600"/>
            <a:ext cx="75438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2"/>
          <p:cNvSpPr>
            <a:spLocks noGrp="1"/>
          </p:cNvSpPr>
          <p:nvPr>
            <p:ph type="title"/>
          </p:nvPr>
        </p:nvSpPr>
        <p:spPr/>
        <p:txBody>
          <a:bodyPr/>
          <a:lstStyle/>
          <a:p>
            <a:r>
              <a:rPr lang="en-US" smtClean="0">
                <a:latin typeface="Arial" charset="0"/>
                <a:cs typeface="Arial" charset="0"/>
              </a:rPr>
              <a:t>Resulting Report</a:t>
            </a:r>
          </a:p>
        </p:txBody>
      </p:sp>
      <p:sp>
        <p:nvSpPr>
          <p:cNvPr id="62467"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73731" name="Picture 3"/>
          <p:cNvPicPr>
            <a:picLocks noChangeAspect="1" noChangeArrowheads="1"/>
          </p:cNvPicPr>
          <p:nvPr/>
        </p:nvPicPr>
        <p:blipFill>
          <a:blip r:embed="rId2" cstate="print"/>
          <a:srcRect/>
          <a:stretch>
            <a:fillRect/>
          </a:stretch>
        </p:blipFill>
        <p:spPr bwMode="auto">
          <a:xfrm>
            <a:off x="914400" y="1500188"/>
            <a:ext cx="7315200" cy="3757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otched Right Arrow 7"/>
          <p:cNvSpPr/>
          <p:nvPr/>
        </p:nvSpPr>
        <p:spPr>
          <a:xfrm>
            <a:off x="533400" y="2957513"/>
            <a:ext cx="7772400" cy="1811337"/>
          </a:xfrm>
          <a:prstGeom prst="notchedRightArrow">
            <a:avLst/>
          </a:prstGeom>
          <a:solidFill>
            <a:schemeClr val="accent6">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536575" y="1600200"/>
            <a:ext cx="2351088" cy="1809750"/>
          </a:xfrm>
          <a:custGeom>
            <a:avLst/>
            <a:gdLst>
              <a:gd name="connsiteX0" fmla="*/ 0 w 1383571"/>
              <a:gd name="connsiteY0" fmla="*/ 0 h 1810385"/>
              <a:gd name="connsiteX1" fmla="*/ 1383571 w 1383571"/>
              <a:gd name="connsiteY1" fmla="*/ 0 h 1810385"/>
              <a:gd name="connsiteX2" fmla="*/ 1383571 w 1383571"/>
              <a:gd name="connsiteY2" fmla="*/ 1810385 h 1810385"/>
              <a:gd name="connsiteX3" fmla="*/ 0 w 1383571"/>
              <a:gd name="connsiteY3" fmla="*/ 1810385 h 1810385"/>
              <a:gd name="connsiteX4" fmla="*/ 0 w 1383571"/>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571" h="1810385">
                <a:moveTo>
                  <a:pt x="0" y="0"/>
                </a:moveTo>
                <a:lnTo>
                  <a:pt x="1383571" y="0"/>
                </a:lnTo>
                <a:lnTo>
                  <a:pt x="1383571"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92456" tIns="92456" rIns="92456" bIns="92456" spcCol="1270" anchor="b"/>
          <a:lstStyle/>
          <a:p>
            <a:pPr algn="ctr" defTabSz="577850">
              <a:lnSpc>
                <a:spcPct val="90000"/>
              </a:lnSpc>
              <a:spcAft>
                <a:spcPct val="35000"/>
              </a:spcAft>
              <a:defRPr/>
            </a:pPr>
            <a:r>
              <a:rPr lang="en-US" sz="2200" dirty="0">
                <a:latin typeface="Arial" pitchFamily="34" charset="0"/>
                <a:cs typeface="Arial" pitchFamily="34" charset="0"/>
              </a:rPr>
              <a:t>In </a:t>
            </a:r>
            <a:r>
              <a:rPr lang="en-US" sz="2200" b="1" i="1" dirty="0">
                <a:latin typeface="Arial" pitchFamily="34" charset="0"/>
                <a:cs typeface="Arial" pitchFamily="34" charset="0"/>
              </a:rPr>
              <a:t>Grouping &amp; Totals </a:t>
            </a:r>
            <a:r>
              <a:rPr lang="en-US" sz="2200" dirty="0">
                <a:latin typeface="Arial" pitchFamily="34" charset="0"/>
                <a:cs typeface="Arial" pitchFamily="34" charset="0"/>
              </a:rPr>
              <a:t>section of </a:t>
            </a:r>
            <a:r>
              <a:rPr lang="en-US" sz="2200" i="1" dirty="0">
                <a:latin typeface="Arial" pitchFamily="34" charset="0"/>
                <a:cs typeface="Arial" pitchFamily="34" charset="0"/>
              </a:rPr>
              <a:t>Design </a:t>
            </a:r>
            <a:r>
              <a:rPr lang="en-US" sz="2200" dirty="0">
                <a:latin typeface="Arial" pitchFamily="34" charset="0"/>
                <a:cs typeface="Arial" pitchFamily="34" charset="0"/>
              </a:rPr>
              <a:t>ribbon, click </a:t>
            </a:r>
            <a:r>
              <a:rPr lang="en-US" sz="2200" b="1" i="1" dirty="0">
                <a:latin typeface="Arial" pitchFamily="34" charset="0"/>
                <a:cs typeface="Arial" pitchFamily="34" charset="0"/>
              </a:rPr>
              <a:t>Group &amp; Sort</a:t>
            </a:r>
            <a:r>
              <a:rPr lang="en-US" sz="2200" dirty="0">
                <a:latin typeface="Arial" pitchFamily="34" charset="0"/>
                <a:cs typeface="Arial" pitchFamily="34" charset="0"/>
              </a:rPr>
              <a:t>. Click </a:t>
            </a:r>
            <a:r>
              <a:rPr lang="en-US" sz="2200" b="1" i="1" dirty="0">
                <a:latin typeface="Arial" pitchFamily="34" charset="0"/>
                <a:cs typeface="Arial" pitchFamily="34" charset="0"/>
              </a:rPr>
              <a:t>Add</a:t>
            </a:r>
            <a:endParaRPr lang="en-US" sz="2200" dirty="0">
              <a:latin typeface="Arial" pitchFamily="34" charset="0"/>
              <a:cs typeface="Arial" pitchFamily="34" charset="0"/>
            </a:endParaRPr>
          </a:p>
        </p:txBody>
      </p:sp>
      <p:sp>
        <p:nvSpPr>
          <p:cNvPr id="10" name="Oval 9"/>
          <p:cNvSpPr/>
          <p:nvPr/>
        </p:nvSpPr>
        <p:spPr>
          <a:xfrm>
            <a:off x="1447800" y="3636963"/>
            <a:ext cx="439738"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1711325" y="4316413"/>
            <a:ext cx="2138363" cy="1398587"/>
          </a:xfrm>
          <a:custGeom>
            <a:avLst/>
            <a:gdLst>
              <a:gd name="connsiteX0" fmla="*/ 0 w 1383571"/>
              <a:gd name="connsiteY0" fmla="*/ 0 h 1810385"/>
              <a:gd name="connsiteX1" fmla="*/ 1383571 w 1383571"/>
              <a:gd name="connsiteY1" fmla="*/ 0 h 1810385"/>
              <a:gd name="connsiteX2" fmla="*/ 1383571 w 1383571"/>
              <a:gd name="connsiteY2" fmla="*/ 1810385 h 1810385"/>
              <a:gd name="connsiteX3" fmla="*/ 0 w 1383571"/>
              <a:gd name="connsiteY3" fmla="*/ 1810385 h 1810385"/>
              <a:gd name="connsiteX4" fmla="*/ 0 w 1383571"/>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571" h="1810385">
                <a:moveTo>
                  <a:pt x="0" y="0"/>
                </a:moveTo>
                <a:lnTo>
                  <a:pt x="1383571" y="0"/>
                </a:lnTo>
                <a:lnTo>
                  <a:pt x="1383571"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92456" tIns="92456" rIns="92456" bIns="92456" spcCol="1270" anchor="b"/>
          <a:lstStyle/>
          <a:p>
            <a:pPr algn="ctr" defTabSz="577850">
              <a:lnSpc>
                <a:spcPct val="90000"/>
              </a:lnSpc>
              <a:spcAft>
                <a:spcPct val="35000"/>
              </a:spcAft>
              <a:defRPr/>
            </a:pPr>
            <a:r>
              <a:rPr lang="en-US" sz="2200" dirty="0">
                <a:latin typeface="Arial" pitchFamily="34" charset="0"/>
                <a:cs typeface="Arial" pitchFamily="34" charset="0"/>
              </a:rPr>
              <a:t>Click </a:t>
            </a:r>
            <a:r>
              <a:rPr lang="en-US" sz="2200" b="1" dirty="0">
                <a:latin typeface="Arial" pitchFamily="34" charset="0"/>
                <a:cs typeface="Arial" pitchFamily="34" charset="0"/>
              </a:rPr>
              <a:t>Expense Category</a:t>
            </a:r>
            <a:r>
              <a:rPr lang="en-US" sz="2200" dirty="0">
                <a:latin typeface="Arial" pitchFamily="34" charset="0"/>
                <a:cs typeface="Arial" pitchFamily="34" charset="0"/>
              </a:rPr>
              <a:t>, as shown in next slide</a:t>
            </a:r>
          </a:p>
        </p:txBody>
      </p:sp>
      <p:sp>
        <p:nvSpPr>
          <p:cNvPr id="12" name="Oval 11"/>
          <p:cNvSpPr/>
          <p:nvPr/>
        </p:nvSpPr>
        <p:spPr>
          <a:xfrm>
            <a:off x="2667000" y="3636963"/>
            <a:ext cx="439738"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3359150" y="1447800"/>
            <a:ext cx="1593850" cy="1962150"/>
          </a:xfrm>
          <a:custGeom>
            <a:avLst/>
            <a:gdLst>
              <a:gd name="connsiteX0" fmla="*/ 0 w 1383571"/>
              <a:gd name="connsiteY0" fmla="*/ 0 h 1810385"/>
              <a:gd name="connsiteX1" fmla="*/ 1383571 w 1383571"/>
              <a:gd name="connsiteY1" fmla="*/ 0 h 1810385"/>
              <a:gd name="connsiteX2" fmla="*/ 1383571 w 1383571"/>
              <a:gd name="connsiteY2" fmla="*/ 1810385 h 1810385"/>
              <a:gd name="connsiteX3" fmla="*/ 0 w 1383571"/>
              <a:gd name="connsiteY3" fmla="*/ 1810385 h 1810385"/>
              <a:gd name="connsiteX4" fmla="*/ 0 w 1383571"/>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571" h="1810385">
                <a:moveTo>
                  <a:pt x="0" y="0"/>
                </a:moveTo>
                <a:lnTo>
                  <a:pt x="1383571" y="0"/>
                </a:lnTo>
                <a:lnTo>
                  <a:pt x="1383571"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92456" tIns="92456" rIns="92456" bIns="92456" spcCol="1270" anchor="b"/>
          <a:lstStyle/>
          <a:p>
            <a:pPr algn="ctr" defTabSz="577850">
              <a:lnSpc>
                <a:spcPct val="90000"/>
              </a:lnSpc>
              <a:spcAft>
                <a:spcPct val="35000"/>
              </a:spcAft>
              <a:defRPr/>
            </a:pPr>
            <a:r>
              <a:rPr lang="en-US" sz="2200" dirty="0">
                <a:latin typeface="Arial" pitchFamily="34" charset="0"/>
                <a:cs typeface="Arial" pitchFamily="34" charset="0"/>
              </a:rPr>
              <a:t>In </a:t>
            </a:r>
            <a:r>
              <a:rPr lang="en-US" sz="2200" b="1" dirty="0">
                <a:latin typeface="Arial" pitchFamily="34" charset="0"/>
                <a:cs typeface="Arial" pitchFamily="34" charset="0"/>
              </a:rPr>
              <a:t>Design</a:t>
            </a:r>
            <a:r>
              <a:rPr lang="en-US" sz="2200" dirty="0">
                <a:latin typeface="Arial" pitchFamily="34" charset="0"/>
                <a:cs typeface="Arial" pitchFamily="34" charset="0"/>
              </a:rPr>
              <a:t> mode, click </a:t>
            </a:r>
            <a:r>
              <a:rPr lang="en-US" sz="2200" b="1" dirty="0">
                <a:latin typeface="Arial" pitchFamily="34" charset="0"/>
                <a:cs typeface="Arial" pitchFamily="34" charset="0"/>
              </a:rPr>
              <a:t>More</a:t>
            </a:r>
            <a:r>
              <a:rPr lang="en-US" sz="2200" dirty="0">
                <a:latin typeface="Arial" pitchFamily="34" charset="0"/>
                <a:cs typeface="Arial" pitchFamily="34" charset="0"/>
              </a:rPr>
              <a:t> and click </a:t>
            </a:r>
            <a:r>
              <a:rPr lang="en-US" sz="2200" b="1" dirty="0">
                <a:latin typeface="Arial" pitchFamily="34" charset="0"/>
                <a:cs typeface="Arial" pitchFamily="34" charset="0"/>
              </a:rPr>
              <a:t>Expense totaled</a:t>
            </a:r>
          </a:p>
        </p:txBody>
      </p:sp>
      <p:sp>
        <p:nvSpPr>
          <p:cNvPr id="14" name="Oval 13"/>
          <p:cNvSpPr/>
          <p:nvPr/>
        </p:nvSpPr>
        <p:spPr>
          <a:xfrm>
            <a:off x="3811588" y="3636963"/>
            <a:ext cx="4397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4156075" y="4343400"/>
            <a:ext cx="3181350" cy="1366838"/>
          </a:xfrm>
          <a:custGeom>
            <a:avLst/>
            <a:gdLst>
              <a:gd name="connsiteX0" fmla="*/ 0 w 1383571"/>
              <a:gd name="connsiteY0" fmla="*/ 0 h 1810385"/>
              <a:gd name="connsiteX1" fmla="*/ 1383571 w 1383571"/>
              <a:gd name="connsiteY1" fmla="*/ 0 h 1810385"/>
              <a:gd name="connsiteX2" fmla="*/ 1383571 w 1383571"/>
              <a:gd name="connsiteY2" fmla="*/ 1810385 h 1810385"/>
              <a:gd name="connsiteX3" fmla="*/ 0 w 1383571"/>
              <a:gd name="connsiteY3" fmla="*/ 1810385 h 1810385"/>
              <a:gd name="connsiteX4" fmla="*/ 0 w 1383571"/>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571" h="1810385">
                <a:moveTo>
                  <a:pt x="0" y="0"/>
                </a:moveTo>
                <a:lnTo>
                  <a:pt x="1383571" y="0"/>
                </a:lnTo>
                <a:lnTo>
                  <a:pt x="1383571"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92456" tIns="92456" rIns="92456" bIns="92456" spcCol="1270" anchor="b"/>
          <a:lstStyle/>
          <a:p>
            <a:pPr algn="ctr" defTabSz="577850">
              <a:lnSpc>
                <a:spcPct val="90000"/>
              </a:lnSpc>
              <a:spcAft>
                <a:spcPct val="35000"/>
              </a:spcAft>
              <a:defRPr/>
            </a:pPr>
            <a:r>
              <a:rPr lang="en-US" sz="2200" dirty="0">
                <a:latin typeface="Arial" pitchFamily="34" charset="0"/>
                <a:cs typeface="Arial" pitchFamily="34" charset="0"/>
              </a:rPr>
              <a:t>Select Expense for Total </a:t>
            </a:r>
            <a:r>
              <a:rPr lang="en-US" sz="2200" dirty="0" smtClean="0">
                <a:latin typeface="Arial" pitchFamily="34" charset="0"/>
                <a:cs typeface="Arial" pitchFamily="34" charset="0"/>
              </a:rPr>
              <a:t>On, </a:t>
            </a:r>
            <a:r>
              <a:rPr lang="en-US" sz="2200" b="1" dirty="0">
                <a:latin typeface="Arial" pitchFamily="34" charset="0"/>
                <a:cs typeface="Arial" pitchFamily="34" charset="0"/>
              </a:rPr>
              <a:t>Show Grand Total </a:t>
            </a:r>
            <a:r>
              <a:rPr lang="en-US" sz="2200" dirty="0">
                <a:latin typeface="Arial" pitchFamily="34" charset="0"/>
                <a:cs typeface="Arial" pitchFamily="34" charset="0"/>
              </a:rPr>
              <a:t>and Show </a:t>
            </a:r>
            <a:r>
              <a:rPr lang="en-US" sz="2200" b="1" dirty="0">
                <a:latin typeface="Arial" pitchFamily="34" charset="0"/>
                <a:cs typeface="Arial" pitchFamily="34" charset="0"/>
              </a:rPr>
              <a:t>in group footer</a:t>
            </a:r>
          </a:p>
        </p:txBody>
      </p:sp>
      <p:sp>
        <p:nvSpPr>
          <p:cNvPr id="16" name="Oval 15"/>
          <p:cNvSpPr/>
          <p:nvPr/>
        </p:nvSpPr>
        <p:spPr>
          <a:xfrm>
            <a:off x="5222875" y="3636963"/>
            <a:ext cx="439738"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16"/>
          <p:cNvSpPr/>
          <p:nvPr/>
        </p:nvSpPr>
        <p:spPr>
          <a:xfrm>
            <a:off x="6181725" y="2581275"/>
            <a:ext cx="1343025" cy="828675"/>
          </a:xfrm>
          <a:custGeom>
            <a:avLst/>
            <a:gdLst>
              <a:gd name="connsiteX0" fmla="*/ 0 w 1383571"/>
              <a:gd name="connsiteY0" fmla="*/ 0 h 1810385"/>
              <a:gd name="connsiteX1" fmla="*/ 1383571 w 1383571"/>
              <a:gd name="connsiteY1" fmla="*/ 0 h 1810385"/>
              <a:gd name="connsiteX2" fmla="*/ 1383571 w 1383571"/>
              <a:gd name="connsiteY2" fmla="*/ 1810385 h 1810385"/>
              <a:gd name="connsiteX3" fmla="*/ 0 w 1383571"/>
              <a:gd name="connsiteY3" fmla="*/ 1810385 h 1810385"/>
              <a:gd name="connsiteX4" fmla="*/ 0 w 1383571"/>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571" h="1810385">
                <a:moveTo>
                  <a:pt x="0" y="0"/>
                </a:moveTo>
                <a:lnTo>
                  <a:pt x="1383571" y="0"/>
                </a:lnTo>
                <a:lnTo>
                  <a:pt x="1383571"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92456" tIns="92456" rIns="92456" bIns="92456" spcCol="1270" anchor="b"/>
          <a:lstStyle/>
          <a:p>
            <a:pPr algn="ctr" defTabSz="577850">
              <a:lnSpc>
                <a:spcPct val="90000"/>
              </a:lnSpc>
              <a:spcAft>
                <a:spcPct val="35000"/>
              </a:spcAft>
              <a:defRPr/>
            </a:pPr>
            <a:r>
              <a:rPr lang="en-US" sz="2200" dirty="0">
                <a:latin typeface="Arial" pitchFamily="34" charset="0"/>
                <a:cs typeface="Arial" pitchFamily="34" charset="0"/>
              </a:rPr>
              <a:t>Report finished </a:t>
            </a:r>
          </a:p>
        </p:txBody>
      </p:sp>
      <p:sp>
        <p:nvSpPr>
          <p:cNvPr id="18" name="Oval 17"/>
          <p:cNvSpPr/>
          <p:nvPr/>
        </p:nvSpPr>
        <p:spPr>
          <a:xfrm>
            <a:off x="6634163" y="3636963"/>
            <a:ext cx="4397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764" name="Title 2"/>
          <p:cNvSpPr>
            <a:spLocks noGrp="1"/>
          </p:cNvSpPr>
          <p:nvPr>
            <p:ph type="title"/>
          </p:nvPr>
        </p:nvSpPr>
        <p:spPr/>
        <p:txBody>
          <a:bodyPr/>
          <a:lstStyle/>
          <a:p>
            <a:pPr marL="795338" indent="-795338"/>
            <a:r>
              <a:rPr lang="en-US" smtClean="0">
                <a:latin typeface="Arial" charset="0"/>
                <a:cs typeface="Arial" charset="0"/>
              </a:rPr>
              <a:t>Q7:  How Can You Combine Excel and</a:t>
            </a:r>
            <a:br>
              <a:rPr lang="en-US" smtClean="0">
                <a:latin typeface="Arial" charset="0"/>
                <a:cs typeface="Arial" charset="0"/>
              </a:rPr>
            </a:br>
            <a:r>
              <a:rPr lang="en-US" smtClean="0">
                <a:latin typeface="Arial" charset="0"/>
                <a:cs typeface="Arial" charset="0"/>
              </a:rPr>
              <a:t>Access to Analyze Data?</a:t>
            </a:r>
          </a:p>
        </p:txBody>
      </p:sp>
      <p:sp>
        <p:nvSpPr>
          <p:cNvPr id="63502"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2" cstate="print"/>
          <a:srcRect/>
          <a:stretch>
            <a:fillRect/>
          </a:stretch>
        </p:blipFill>
        <p:spPr bwMode="auto">
          <a:xfrm>
            <a:off x="838200" y="1447800"/>
            <a:ext cx="7467600" cy="4414838"/>
          </a:xfrm>
          <a:prstGeom prst="rect">
            <a:avLst/>
          </a:prstGeom>
          <a:noFill/>
          <a:ln w="9525">
            <a:noFill/>
            <a:miter lim="800000"/>
            <a:headEnd/>
            <a:tailEnd/>
          </a:ln>
        </p:spPr>
      </p:pic>
      <p:sp>
        <p:nvSpPr>
          <p:cNvPr id="75778" name="Title 2"/>
          <p:cNvSpPr>
            <a:spLocks noGrp="1"/>
          </p:cNvSpPr>
          <p:nvPr>
            <p:ph type="title"/>
          </p:nvPr>
        </p:nvSpPr>
        <p:spPr/>
        <p:txBody>
          <a:bodyPr/>
          <a:lstStyle/>
          <a:p>
            <a:r>
              <a:rPr lang="en-US" smtClean="0">
                <a:latin typeface="Arial" charset="0"/>
                <a:cs typeface="Arial" charset="0"/>
              </a:rPr>
              <a:t>Creating a Query to Sum Expenses by Given Date</a:t>
            </a:r>
          </a:p>
        </p:txBody>
      </p:sp>
      <p:sp>
        <p:nvSpPr>
          <p:cNvPr id="64516"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4" name="Oval 3"/>
          <p:cNvSpPr/>
          <p:nvPr/>
        </p:nvSpPr>
        <p:spPr>
          <a:xfrm>
            <a:off x="4648200" y="1447800"/>
            <a:ext cx="1752600" cy="12192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p:cNvSpPr/>
          <p:nvPr/>
        </p:nvSpPr>
        <p:spPr>
          <a:xfrm>
            <a:off x="2362200" y="4191000"/>
            <a:ext cx="5791200" cy="16002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2"/>
          <p:cNvSpPr>
            <a:spLocks noGrp="1"/>
          </p:cNvSpPr>
          <p:nvPr>
            <p:ph type="title"/>
          </p:nvPr>
        </p:nvSpPr>
        <p:spPr>
          <a:xfrm>
            <a:off x="822325" y="365125"/>
            <a:ext cx="7521575" cy="1006475"/>
          </a:xfrm>
        </p:spPr>
        <p:txBody>
          <a:bodyPr/>
          <a:lstStyle/>
          <a:p>
            <a:r>
              <a:rPr lang="en-US" smtClean="0">
                <a:latin typeface="Arial" charset="0"/>
                <a:cs typeface="Arial" charset="0"/>
              </a:rPr>
              <a:t>Creating a Query to Combine Results of Two Other Queries</a:t>
            </a:r>
          </a:p>
        </p:txBody>
      </p:sp>
      <p:sp>
        <p:nvSpPr>
          <p:cNvPr id="65546"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 name="Content Placeholder 1"/>
          <p:cNvSpPr>
            <a:spLocks noGrp="1"/>
          </p:cNvSpPr>
          <p:nvPr>
            <p:ph idx="1"/>
          </p:nvPr>
        </p:nvSpPr>
        <p:spPr>
          <a:xfrm>
            <a:off x="773113" y="1501775"/>
            <a:ext cx="7521575" cy="3908425"/>
          </a:xfrm>
        </p:spPr>
        <p:txBody>
          <a:bodyPr/>
          <a:lstStyle/>
          <a:p>
            <a:pPr>
              <a:defRPr/>
            </a:pPr>
            <a:r>
              <a:rPr lang="en-US" sz="2000" dirty="0"/>
              <a:t>Merge EventDateTotals query with EventExpenseTotals query</a:t>
            </a:r>
          </a:p>
          <a:p>
            <a:pPr lvl="2">
              <a:defRPr/>
            </a:pPr>
            <a:r>
              <a:rPr lang="en-US" sz="2000" dirty="0">
                <a:solidFill>
                  <a:schemeClr val="accent3">
                    <a:lumMod val="10000"/>
                  </a:schemeClr>
                </a:solidFill>
              </a:rPr>
              <a:t>Click </a:t>
            </a:r>
            <a:r>
              <a:rPr lang="en-US" sz="2000" b="1" i="1" dirty="0">
                <a:solidFill>
                  <a:schemeClr val="accent3">
                    <a:lumMod val="10000"/>
                  </a:schemeClr>
                </a:solidFill>
              </a:rPr>
              <a:t>Create/Query Design</a:t>
            </a:r>
            <a:r>
              <a:rPr lang="en-US" sz="2000" dirty="0">
                <a:solidFill>
                  <a:schemeClr val="accent3">
                    <a:lumMod val="10000"/>
                  </a:schemeClr>
                </a:solidFill>
              </a:rPr>
              <a:t>, then </a:t>
            </a:r>
            <a:r>
              <a:rPr lang="en-US" sz="2000" u="sng" dirty="0" smtClean="0">
                <a:solidFill>
                  <a:schemeClr val="accent3">
                    <a:lumMod val="10000"/>
                  </a:schemeClr>
                </a:solidFill>
              </a:rPr>
              <a:t>Queries </a:t>
            </a:r>
            <a:r>
              <a:rPr lang="en-US" sz="2000" u="sng" dirty="0">
                <a:solidFill>
                  <a:schemeClr val="accent3">
                    <a:lumMod val="10000"/>
                  </a:schemeClr>
                </a:solidFill>
              </a:rPr>
              <a:t>tab</a:t>
            </a:r>
            <a:r>
              <a:rPr lang="en-US" sz="2000" dirty="0">
                <a:solidFill>
                  <a:schemeClr val="accent3">
                    <a:lumMod val="10000"/>
                  </a:schemeClr>
                </a:solidFill>
              </a:rPr>
              <a:t> in Show Table window, as shown in next slide. </a:t>
            </a:r>
            <a:endParaRPr lang="en-US" sz="2000" dirty="0" smtClean="0">
              <a:solidFill>
                <a:schemeClr val="accent3">
                  <a:lumMod val="10000"/>
                </a:schemeClr>
              </a:solidFill>
            </a:endParaRPr>
          </a:p>
          <a:p>
            <a:pPr lvl="2">
              <a:defRPr/>
            </a:pPr>
            <a:r>
              <a:rPr lang="en-US" sz="2000" u="sng" dirty="0"/>
              <a:t>Add</a:t>
            </a:r>
            <a:r>
              <a:rPr lang="en-US" sz="2000" dirty="0"/>
              <a:t> both EventDateTotals and EventExpenseTotals to </a:t>
            </a:r>
            <a:r>
              <a:rPr lang="en-US" sz="2000" dirty="0" smtClean="0"/>
              <a:t>query</a:t>
            </a:r>
          </a:p>
          <a:p>
            <a:pPr lvl="2">
              <a:defRPr/>
            </a:pPr>
            <a:r>
              <a:rPr lang="en-US" sz="2000" u="sng" dirty="0">
                <a:solidFill>
                  <a:schemeClr val="accent3">
                    <a:lumMod val="10000"/>
                  </a:schemeClr>
                </a:solidFill>
              </a:rPr>
              <a:t>Drag Date</a:t>
            </a:r>
            <a:r>
              <a:rPr lang="en-US" sz="2000" dirty="0">
                <a:solidFill>
                  <a:schemeClr val="accent3">
                    <a:lumMod val="10000"/>
                  </a:schemeClr>
                </a:solidFill>
              </a:rPr>
              <a:t> field in EventDateTotals and drop on top of Event Date in EventExpenseTotals </a:t>
            </a:r>
            <a:r>
              <a:rPr lang="en-US" sz="2000" dirty="0" smtClean="0">
                <a:solidFill>
                  <a:schemeClr val="accent3">
                    <a:lumMod val="10000"/>
                  </a:schemeClr>
                </a:solidFill>
              </a:rPr>
              <a:t>query</a:t>
            </a:r>
          </a:p>
          <a:p>
            <a:pPr lvl="2">
              <a:defRPr/>
            </a:pPr>
            <a:r>
              <a:rPr lang="en-US" sz="2000" u="sng" dirty="0"/>
              <a:t>Add Date, SumOfTotalDonation, and Total Event Expense</a:t>
            </a:r>
            <a:r>
              <a:rPr lang="en-US" sz="2000" dirty="0"/>
              <a:t> to </a:t>
            </a:r>
            <a:r>
              <a:rPr lang="en-US" sz="2000" dirty="0" smtClean="0"/>
              <a:t>query</a:t>
            </a:r>
            <a:endParaRPr lang="en-US" sz="2000" dirty="0"/>
          </a:p>
          <a:p>
            <a:pPr lvl="2">
              <a:defRPr/>
            </a:pPr>
            <a:r>
              <a:rPr lang="en-US" sz="2000" u="sng" dirty="0">
                <a:solidFill>
                  <a:schemeClr val="accent3">
                    <a:lumMod val="10000"/>
                  </a:schemeClr>
                </a:solidFill>
              </a:rPr>
              <a:t>Run</a:t>
            </a:r>
            <a:r>
              <a:rPr lang="en-US" sz="2000" dirty="0">
                <a:solidFill>
                  <a:schemeClr val="accent3">
                    <a:lumMod val="10000"/>
                  </a:schemeClr>
                </a:solidFill>
              </a:rPr>
              <a:t> </a:t>
            </a:r>
            <a:r>
              <a:rPr lang="en-US" sz="2400" b="1" dirty="0">
                <a:solidFill>
                  <a:schemeClr val="accent3">
                    <a:lumMod val="10000"/>
                  </a:schemeClr>
                </a:solidFill>
              </a:rPr>
              <a:t>(</a:t>
            </a:r>
            <a:r>
              <a:rPr lang="en-US" sz="2400" b="1" dirty="0">
                <a:solidFill>
                  <a:srgbClr val="C00000"/>
                </a:solidFill>
              </a:rPr>
              <a:t>!</a:t>
            </a:r>
            <a:r>
              <a:rPr lang="en-US" sz="2400" b="1" dirty="0">
                <a:solidFill>
                  <a:schemeClr val="accent3">
                    <a:lumMod val="10000"/>
                  </a:schemeClr>
                </a:solidFill>
              </a:rPr>
              <a:t>)</a:t>
            </a:r>
            <a:r>
              <a:rPr lang="en-US" sz="2000" dirty="0">
                <a:solidFill>
                  <a:schemeClr val="accent3">
                    <a:lumMod val="10000"/>
                  </a:schemeClr>
                </a:solidFill>
              </a:rPr>
              <a:t> </a:t>
            </a:r>
            <a:r>
              <a:rPr lang="en-US" sz="2000" dirty="0" smtClean="0">
                <a:solidFill>
                  <a:schemeClr val="accent3">
                    <a:lumMod val="10000"/>
                  </a:schemeClr>
                </a:solidFill>
              </a:rPr>
              <a:t>query</a:t>
            </a:r>
            <a:endParaRPr lang="en-US" sz="2000" dirty="0">
              <a:solidFill>
                <a:schemeClr val="accent3">
                  <a:lumMod val="10000"/>
                </a:schemeClr>
              </a:solidFill>
            </a:endParaRPr>
          </a:p>
          <a:p>
            <a:pPr lvl="2">
              <a:defRPr/>
            </a:pPr>
            <a:r>
              <a:rPr lang="en-US" sz="2000" dirty="0"/>
              <a:t>Save query as Event Results and </a:t>
            </a:r>
            <a:r>
              <a:rPr lang="en-US" sz="2000" dirty="0" smtClean="0"/>
              <a:t>Expenses</a:t>
            </a:r>
            <a:endParaRPr lang="en-US" sz="2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2"/>
          <p:cNvSpPr>
            <a:spLocks noGrp="1"/>
          </p:cNvSpPr>
          <p:nvPr>
            <p:ph type="title"/>
          </p:nvPr>
        </p:nvSpPr>
        <p:spPr/>
        <p:txBody>
          <a:bodyPr/>
          <a:lstStyle/>
          <a:p>
            <a:r>
              <a:rPr lang="en-US" smtClean="0">
                <a:latin typeface="Arial" charset="0"/>
                <a:cs typeface="Arial" charset="0"/>
              </a:rPr>
              <a:t>Combining the Results of Two Queries</a:t>
            </a:r>
          </a:p>
        </p:txBody>
      </p:sp>
      <p:sp>
        <p:nvSpPr>
          <p:cNvPr id="66563"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77827" name="Picture 2"/>
          <p:cNvPicPr>
            <a:picLocks noChangeAspect="1" noChangeArrowheads="1"/>
          </p:cNvPicPr>
          <p:nvPr/>
        </p:nvPicPr>
        <p:blipFill>
          <a:blip r:embed="rId3" cstate="print"/>
          <a:srcRect/>
          <a:stretch>
            <a:fillRect/>
          </a:stretch>
        </p:blipFill>
        <p:spPr bwMode="auto">
          <a:xfrm>
            <a:off x="838200" y="1524000"/>
            <a:ext cx="74676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p:cNvPicPr>
            <a:picLocks noChangeAspect="1" noChangeArrowheads="1"/>
          </p:cNvPicPr>
          <p:nvPr/>
        </p:nvPicPr>
        <p:blipFill>
          <a:blip r:embed="rId3" cstate="print"/>
          <a:srcRect/>
          <a:stretch>
            <a:fillRect/>
          </a:stretch>
        </p:blipFill>
        <p:spPr bwMode="auto">
          <a:xfrm>
            <a:off x="795338" y="1524000"/>
            <a:ext cx="7481887" cy="3962400"/>
          </a:xfrm>
          <a:prstGeom prst="rect">
            <a:avLst/>
          </a:prstGeom>
          <a:noFill/>
          <a:ln w="9525">
            <a:noFill/>
            <a:miter lim="800000"/>
            <a:headEnd/>
            <a:tailEnd/>
          </a:ln>
        </p:spPr>
      </p:pic>
      <p:sp>
        <p:nvSpPr>
          <p:cNvPr id="79874" name="Title 2"/>
          <p:cNvSpPr>
            <a:spLocks noGrp="1"/>
          </p:cNvSpPr>
          <p:nvPr>
            <p:ph type="title"/>
          </p:nvPr>
        </p:nvSpPr>
        <p:spPr/>
        <p:txBody>
          <a:bodyPr/>
          <a:lstStyle/>
          <a:p>
            <a:r>
              <a:rPr lang="en-US" smtClean="0">
                <a:latin typeface="Arial" charset="0"/>
                <a:cs typeface="Arial" charset="0"/>
              </a:rPr>
              <a:t>Matching Date Values in Two Queries</a:t>
            </a:r>
          </a:p>
        </p:txBody>
      </p:sp>
      <p:sp>
        <p:nvSpPr>
          <p:cNvPr id="67588"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6" name="Oval 5"/>
          <p:cNvSpPr/>
          <p:nvPr/>
        </p:nvSpPr>
        <p:spPr>
          <a:xfrm>
            <a:off x="2286000" y="2438400"/>
            <a:ext cx="4114800" cy="16002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2"/>
          <p:cNvSpPr>
            <a:spLocks noGrp="1"/>
          </p:cNvSpPr>
          <p:nvPr>
            <p:ph type="title"/>
          </p:nvPr>
        </p:nvSpPr>
        <p:spPr/>
        <p:txBody>
          <a:bodyPr/>
          <a:lstStyle/>
          <a:p>
            <a:r>
              <a:rPr lang="en-US" smtClean="0">
                <a:latin typeface="Arial" charset="0"/>
                <a:cs typeface="Arial" charset="0"/>
              </a:rPr>
              <a:t>Query with Columns Added</a:t>
            </a:r>
          </a:p>
        </p:txBody>
      </p:sp>
      <p:sp>
        <p:nvSpPr>
          <p:cNvPr id="68612"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81923" name="Picture 6" descr="EMIS3e_CE9-36"/>
          <p:cNvPicPr>
            <a:picLocks noChangeAspect="1" noChangeArrowheads="1"/>
          </p:cNvPicPr>
          <p:nvPr/>
        </p:nvPicPr>
        <p:blipFill>
          <a:blip r:embed="rId2" cstate="print"/>
          <a:srcRect/>
          <a:stretch>
            <a:fillRect/>
          </a:stretch>
        </p:blipFill>
        <p:spPr bwMode="auto">
          <a:xfrm>
            <a:off x="838200" y="1546225"/>
            <a:ext cx="7467600" cy="4397375"/>
          </a:xfrm>
          <a:prstGeom prst="rect">
            <a:avLst/>
          </a:prstGeom>
          <a:noFill/>
          <a:ln w="9525">
            <a:noFill/>
            <a:miter lim="800000"/>
            <a:headEnd/>
            <a:tailEnd/>
          </a:ln>
        </p:spPr>
      </p:pic>
      <p:sp>
        <p:nvSpPr>
          <p:cNvPr id="4" name="Oval 3"/>
          <p:cNvSpPr/>
          <p:nvPr/>
        </p:nvSpPr>
        <p:spPr>
          <a:xfrm>
            <a:off x="2286000" y="4800600"/>
            <a:ext cx="5410200" cy="112395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p:cNvSpPr/>
          <p:nvPr/>
        </p:nvSpPr>
        <p:spPr>
          <a:xfrm>
            <a:off x="3086100" y="2514600"/>
            <a:ext cx="3924300" cy="10668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2"/>
          <p:cNvSpPr>
            <a:spLocks noGrp="1"/>
          </p:cNvSpPr>
          <p:nvPr>
            <p:ph type="title"/>
          </p:nvPr>
        </p:nvSpPr>
        <p:spPr/>
        <p:txBody>
          <a:bodyPr/>
          <a:lstStyle/>
          <a:p>
            <a:r>
              <a:rPr lang="en-US" smtClean="0">
                <a:latin typeface="Arial" charset="0"/>
                <a:cs typeface="Arial" charset="0"/>
              </a:rPr>
              <a:t>Result of Query</a:t>
            </a:r>
          </a:p>
        </p:txBody>
      </p:sp>
      <p:sp>
        <p:nvSpPr>
          <p:cNvPr id="69636"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82947" name="Picture 3"/>
          <p:cNvPicPr>
            <a:picLocks noChangeAspect="1" noChangeArrowheads="1"/>
          </p:cNvPicPr>
          <p:nvPr/>
        </p:nvPicPr>
        <p:blipFill>
          <a:blip r:embed="rId2" cstate="print"/>
          <a:srcRect/>
          <a:stretch>
            <a:fillRect/>
          </a:stretch>
        </p:blipFill>
        <p:spPr bwMode="auto">
          <a:xfrm>
            <a:off x="838200" y="1524000"/>
            <a:ext cx="74676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69" name="Group 6"/>
          <p:cNvGrpSpPr>
            <a:grpSpLocks/>
          </p:cNvGrpSpPr>
          <p:nvPr/>
        </p:nvGrpSpPr>
        <p:grpSpPr bwMode="auto">
          <a:xfrm>
            <a:off x="762000" y="1447800"/>
            <a:ext cx="7772400" cy="4191000"/>
            <a:chOff x="533400" y="1828800"/>
            <a:chExt cx="8001000" cy="3809999"/>
          </a:xfrm>
        </p:grpSpPr>
        <p:sp>
          <p:nvSpPr>
            <p:cNvPr id="8" name="Notched Right Arrow 7"/>
            <p:cNvSpPr/>
            <p:nvPr/>
          </p:nvSpPr>
          <p:spPr>
            <a:xfrm>
              <a:off x="533400" y="2957368"/>
              <a:ext cx="8001000" cy="1811193"/>
            </a:xfrm>
            <a:prstGeom prst="notchedRightArrow">
              <a:avLst/>
            </a:prstGeom>
            <a:solidFill>
              <a:schemeClr val="accent6">
                <a:lumMod val="9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Oval 9"/>
            <p:cNvSpPr/>
            <p:nvPr/>
          </p:nvSpPr>
          <p:spPr>
            <a:xfrm>
              <a:off x="1471426" y="3637107"/>
              <a:ext cx="452671" cy="45171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2808194" y="4316845"/>
              <a:ext cx="2740539" cy="1321954"/>
            </a:xfrm>
            <a:custGeom>
              <a:avLst/>
              <a:gdLst>
                <a:gd name="connsiteX0" fmla="*/ 0 w 2320602"/>
                <a:gd name="connsiteY0" fmla="*/ 0 h 1810385"/>
                <a:gd name="connsiteX1" fmla="*/ 2320602 w 2320602"/>
                <a:gd name="connsiteY1" fmla="*/ 0 h 1810385"/>
                <a:gd name="connsiteX2" fmla="*/ 2320602 w 2320602"/>
                <a:gd name="connsiteY2" fmla="*/ 1810385 h 1810385"/>
                <a:gd name="connsiteX3" fmla="*/ 0 w 2320602"/>
                <a:gd name="connsiteY3" fmla="*/ 1810385 h 1810385"/>
                <a:gd name="connsiteX4" fmla="*/ 0 w 2320602"/>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602" h="1810385">
                  <a:moveTo>
                    <a:pt x="0" y="0"/>
                  </a:moveTo>
                  <a:lnTo>
                    <a:pt x="2320602" y="0"/>
                  </a:lnTo>
                  <a:lnTo>
                    <a:pt x="2320602"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spcCol="1270"/>
            <a:lstStyle/>
            <a:p>
              <a:pPr algn="ctr" defTabSz="889000">
                <a:lnSpc>
                  <a:spcPct val="90000"/>
                </a:lnSpc>
                <a:spcAft>
                  <a:spcPct val="35000"/>
                </a:spcAft>
                <a:defRPr/>
              </a:pPr>
              <a:r>
                <a:rPr lang="en-US" sz="2200" dirty="0">
                  <a:latin typeface="Arial" pitchFamily="34" charset="0"/>
                  <a:cs typeface="Arial" pitchFamily="34" charset="0"/>
                </a:rPr>
                <a:t>Click Data From Access in Get External Data section of ribbon </a:t>
              </a:r>
            </a:p>
          </p:txBody>
        </p:sp>
        <p:sp>
          <p:nvSpPr>
            <p:cNvPr id="13" name="Freeform 12"/>
            <p:cNvSpPr/>
            <p:nvPr/>
          </p:nvSpPr>
          <p:spPr>
            <a:xfrm>
              <a:off x="5179406" y="1828800"/>
              <a:ext cx="2649023" cy="1581727"/>
            </a:xfrm>
            <a:custGeom>
              <a:avLst/>
              <a:gdLst>
                <a:gd name="connsiteX0" fmla="*/ 0 w 2320602"/>
                <a:gd name="connsiteY0" fmla="*/ 0 h 1810385"/>
                <a:gd name="connsiteX1" fmla="*/ 2320602 w 2320602"/>
                <a:gd name="connsiteY1" fmla="*/ 0 h 1810385"/>
                <a:gd name="connsiteX2" fmla="*/ 2320602 w 2320602"/>
                <a:gd name="connsiteY2" fmla="*/ 1810385 h 1810385"/>
                <a:gd name="connsiteX3" fmla="*/ 0 w 2320602"/>
                <a:gd name="connsiteY3" fmla="*/ 1810385 h 1810385"/>
                <a:gd name="connsiteX4" fmla="*/ 0 w 2320602"/>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602" h="1810385">
                  <a:moveTo>
                    <a:pt x="0" y="0"/>
                  </a:moveTo>
                  <a:lnTo>
                    <a:pt x="2320602" y="0"/>
                  </a:lnTo>
                  <a:lnTo>
                    <a:pt x="2320602"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spcCol="1270"/>
            <a:lstStyle/>
            <a:p>
              <a:pPr algn="ctr" defTabSz="889000">
                <a:lnSpc>
                  <a:spcPct val="90000"/>
                </a:lnSpc>
                <a:spcAft>
                  <a:spcPct val="35000"/>
                </a:spcAft>
                <a:defRPr/>
              </a:pPr>
              <a:r>
                <a:rPr lang="en-US" sz="2200" dirty="0">
                  <a:latin typeface="Arial" pitchFamily="34" charset="0"/>
                  <a:cs typeface="Arial" pitchFamily="34" charset="0"/>
                </a:rPr>
                <a:t>Select Access database with query, and select Event Results and Expenses</a:t>
              </a:r>
            </a:p>
          </p:txBody>
        </p:sp>
        <p:sp>
          <p:nvSpPr>
            <p:cNvPr id="12" name="Oval 11"/>
            <p:cNvSpPr/>
            <p:nvPr/>
          </p:nvSpPr>
          <p:spPr>
            <a:xfrm>
              <a:off x="3906371" y="3637107"/>
              <a:ext cx="454305" cy="45171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3"/>
            <p:cNvSpPr/>
            <p:nvPr/>
          </p:nvSpPr>
          <p:spPr>
            <a:xfrm>
              <a:off x="6342950" y="3637107"/>
              <a:ext cx="452670" cy="45171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8"/>
            <p:cNvSpPr/>
            <p:nvPr/>
          </p:nvSpPr>
          <p:spPr>
            <a:xfrm>
              <a:off x="536668" y="1967345"/>
              <a:ext cx="2349967" cy="1443181"/>
            </a:xfrm>
            <a:custGeom>
              <a:avLst/>
              <a:gdLst>
                <a:gd name="connsiteX0" fmla="*/ 0 w 2320602"/>
                <a:gd name="connsiteY0" fmla="*/ 0 h 1810385"/>
                <a:gd name="connsiteX1" fmla="*/ 2320602 w 2320602"/>
                <a:gd name="connsiteY1" fmla="*/ 0 h 1810385"/>
                <a:gd name="connsiteX2" fmla="*/ 2320602 w 2320602"/>
                <a:gd name="connsiteY2" fmla="*/ 1810385 h 1810385"/>
                <a:gd name="connsiteX3" fmla="*/ 0 w 2320602"/>
                <a:gd name="connsiteY3" fmla="*/ 1810385 h 1810385"/>
                <a:gd name="connsiteX4" fmla="*/ 0 w 2320602"/>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602" h="1810385">
                  <a:moveTo>
                    <a:pt x="0" y="0"/>
                  </a:moveTo>
                  <a:lnTo>
                    <a:pt x="2320602" y="0"/>
                  </a:lnTo>
                  <a:lnTo>
                    <a:pt x="2320602"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spcCol="1270"/>
            <a:lstStyle/>
            <a:p>
              <a:pPr algn="ctr" defTabSz="889000">
                <a:lnSpc>
                  <a:spcPct val="90000"/>
                </a:lnSpc>
                <a:spcAft>
                  <a:spcPct val="35000"/>
                </a:spcAft>
                <a:defRPr/>
              </a:pPr>
              <a:r>
                <a:rPr lang="en-US" sz="2200" dirty="0">
                  <a:latin typeface="Arial" pitchFamily="34" charset="0"/>
                  <a:cs typeface="Arial" pitchFamily="34" charset="0"/>
                </a:rPr>
                <a:t>Open Excel  workbook and import Event Results and Expenses query</a:t>
              </a:r>
            </a:p>
          </p:txBody>
        </p:sp>
      </p:grpSp>
      <p:sp>
        <p:nvSpPr>
          <p:cNvPr id="83970" name="Title 2"/>
          <p:cNvSpPr>
            <a:spLocks noGrp="1"/>
          </p:cNvSpPr>
          <p:nvPr>
            <p:ph type="title"/>
          </p:nvPr>
        </p:nvSpPr>
        <p:spPr/>
        <p:txBody>
          <a:bodyPr/>
          <a:lstStyle/>
          <a:p>
            <a:r>
              <a:rPr lang="en-US" smtClean="0">
                <a:latin typeface="Arial" charset="0"/>
                <a:cs typeface="Arial" charset="0"/>
              </a:rPr>
              <a:t>Import Events Results and Expenses</a:t>
            </a:r>
            <a:br>
              <a:rPr lang="en-US" smtClean="0">
                <a:latin typeface="Arial" charset="0"/>
                <a:cs typeface="Arial" charset="0"/>
              </a:rPr>
            </a:br>
            <a:r>
              <a:rPr lang="en-US" smtClean="0">
                <a:latin typeface="Arial" charset="0"/>
                <a:cs typeface="Arial" charset="0"/>
              </a:rPr>
              <a:t>into Excel</a:t>
            </a:r>
          </a:p>
        </p:txBody>
      </p:sp>
      <p:sp>
        <p:nvSpPr>
          <p:cNvPr id="70660"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2"/>
          <p:cNvSpPr>
            <a:spLocks noGrp="1"/>
          </p:cNvSpPr>
          <p:nvPr>
            <p:ph type="title"/>
          </p:nvPr>
        </p:nvSpPr>
        <p:spPr/>
        <p:txBody>
          <a:bodyPr/>
          <a:lstStyle/>
          <a:p>
            <a:r>
              <a:rPr lang="en-US" smtClean="0">
                <a:latin typeface="Arial" charset="0"/>
                <a:cs typeface="Arial" charset="0"/>
              </a:rPr>
              <a:t>Query Imported into Excel</a:t>
            </a:r>
          </a:p>
        </p:txBody>
      </p:sp>
      <p:sp>
        <p:nvSpPr>
          <p:cNvPr id="71684"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84995" name="Picture 6"/>
          <p:cNvPicPr>
            <a:picLocks noChangeAspect="1" noChangeArrowheads="1"/>
          </p:cNvPicPr>
          <p:nvPr/>
        </p:nvPicPr>
        <p:blipFill>
          <a:blip r:embed="rId2" cstate="print"/>
          <a:srcRect/>
          <a:stretch>
            <a:fillRect/>
          </a:stretch>
        </p:blipFill>
        <p:spPr bwMode="auto">
          <a:xfrm>
            <a:off x="990600" y="1600200"/>
            <a:ext cx="71628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990600" y="1651000"/>
            <a:ext cx="7239000" cy="635000"/>
          </a:xfrm>
          <a:custGeom>
            <a:avLst/>
            <a:gdLst>
              <a:gd name="connsiteX0" fmla="*/ 0 w 2191567"/>
              <a:gd name="connsiteY0" fmla="*/ 82210 h 822098"/>
              <a:gd name="connsiteX1" fmla="*/ 24079 w 2191567"/>
              <a:gd name="connsiteY1" fmla="*/ 24079 h 822098"/>
              <a:gd name="connsiteX2" fmla="*/ 82210 w 2191567"/>
              <a:gd name="connsiteY2" fmla="*/ 0 h 822098"/>
              <a:gd name="connsiteX3" fmla="*/ 2109357 w 2191567"/>
              <a:gd name="connsiteY3" fmla="*/ 0 h 822098"/>
              <a:gd name="connsiteX4" fmla="*/ 2167488 w 2191567"/>
              <a:gd name="connsiteY4" fmla="*/ 24079 h 822098"/>
              <a:gd name="connsiteX5" fmla="*/ 2191567 w 2191567"/>
              <a:gd name="connsiteY5" fmla="*/ 82210 h 822098"/>
              <a:gd name="connsiteX6" fmla="*/ 2191567 w 2191567"/>
              <a:gd name="connsiteY6" fmla="*/ 739888 h 822098"/>
              <a:gd name="connsiteX7" fmla="*/ 2167488 w 2191567"/>
              <a:gd name="connsiteY7" fmla="*/ 798019 h 822098"/>
              <a:gd name="connsiteX8" fmla="*/ 2109357 w 2191567"/>
              <a:gd name="connsiteY8" fmla="*/ 822098 h 822098"/>
              <a:gd name="connsiteX9" fmla="*/ 82210 w 2191567"/>
              <a:gd name="connsiteY9" fmla="*/ 822098 h 822098"/>
              <a:gd name="connsiteX10" fmla="*/ 24079 w 2191567"/>
              <a:gd name="connsiteY10" fmla="*/ 798019 h 822098"/>
              <a:gd name="connsiteX11" fmla="*/ 0 w 2191567"/>
              <a:gd name="connsiteY11" fmla="*/ 739888 h 822098"/>
              <a:gd name="connsiteX12" fmla="*/ 0 w 2191567"/>
              <a:gd name="connsiteY12" fmla="*/ 82210 h 822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1567" h="822098">
                <a:moveTo>
                  <a:pt x="0" y="82210"/>
                </a:moveTo>
                <a:cubicBezTo>
                  <a:pt x="0" y="60407"/>
                  <a:pt x="8661" y="39496"/>
                  <a:pt x="24079" y="24079"/>
                </a:cubicBezTo>
                <a:cubicBezTo>
                  <a:pt x="39496" y="8662"/>
                  <a:pt x="60407" y="0"/>
                  <a:pt x="82210" y="0"/>
                </a:cubicBezTo>
                <a:lnTo>
                  <a:pt x="2109357" y="0"/>
                </a:lnTo>
                <a:cubicBezTo>
                  <a:pt x="2131160" y="0"/>
                  <a:pt x="2152071" y="8661"/>
                  <a:pt x="2167488" y="24079"/>
                </a:cubicBezTo>
                <a:cubicBezTo>
                  <a:pt x="2182905" y="39496"/>
                  <a:pt x="2191567" y="60407"/>
                  <a:pt x="2191567" y="82210"/>
                </a:cubicBezTo>
                <a:lnTo>
                  <a:pt x="2191567" y="739888"/>
                </a:lnTo>
                <a:cubicBezTo>
                  <a:pt x="2191567" y="761691"/>
                  <a:pt x="2182906" y="782602"/>
                  <a:pt x="2167488" y="798019"/>
                </a:cubicBezTo>
                <a:cubicBezTo>
                  <a:pt x="2152071" y="813436"/>
                  <a:pt x="2131160" y="822098"/>
                  <a:pt x="2109357" y="822098"/>
                </a:cubicBezTo>
                <a:lnTo>
                  <a:pt x="82210" y="822098"/>
                </a:lnTo>
                <a:cubicBezTo>
                  <a:pt x="60407" y="822098"/>
                  <a:pt x="39496" y="813437"/>
                  <a:pt x="24079" y="798019"/>
                </a:cubicBezTo>
                <a:cubicBezTo>
                  <a:pt x="8662" y="782602"/>
                  <a:pt x="0" y="761691"/>
                  <a:pt x="0" y="739888"/>
                </a:cubicBezTo>
                <a:lnTo>
                  <a:pt x="0" y="82210"/>
                </a:lnTo>
                <a:close/>
              </a:path>
            </a:pathLst>
          </a:cu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5038" tIns="85038" rIns="85038" bIns="85038" spcCol="1270" anchor="ctr"/>
          <a:lstStyle/>
          <a:p>
            <a:pPr defTabSz="711200">
              <a:lnSpc>
                <a:spcPct val="90000"/>
              </a:lnSpc>
              <a:spcAft>
                <a:spcPct val="35000"/>
              </a:spcAft>
              <a:defRPr/>
            </a:pPr>
            <a:r>
              <a:rPr lang="en-US" sz="2400" dirty="0">
                <a:solidFill>
                  <a:schemeClr val="tx1"/>
                </a:solidFill>
                <a:latin typeface="Arial" pitchFamily="34" charset="0"/>
                <a:cs typeface="Arial" pitchFamily="34" charset="0"/>
              </a:rPr>
              <a:t>Open a database, click on </a:t>
            </a:r>
            <a:r>
              <a:rPr lang="en-US" sz="2400" i="1" dirty="0">
                <a:solidFill>
                  <a:schemeClr val="tx1"/>
                </a:solidFill>
                <a:latin typeface="Arial" pitchFamily="34" charset="0"/>
                <a:cs typeface="Arial" pitchFamily="34" charset="0"/>
              </a:rPr>
              <a:t>External Data</a:t>
            </a:r>
            <a:r>
              <a:rPr lang="en-US" sz="2400" dirty="0">
                <a:solidFill>
                  <a:schemeClr val="tx1"/>
                </a:solidFill>
                <a:latin typeface="Arial" pitchFamily="34" charset="0"/>
                <a:cs typeface="Arial" pitchFamily="34" charset="0"/>
              </a:rPr>
              <a:t> tab</a:t>
            </a:r>
          </a:p>
        </p:txBody>
      </p:sp>
      <p:sp>
        <p:nvSpPr>
          <p:cNvPr id="9" name="Freeform 8"/>
          <p:cNvSpPr/>
          <p:nvPr/>
        </p:nvSpPr>
        <p:spPr>
          <a:xfrm>
            <a:off x="3998913" y="2286000"/>
            <a:ext cx="1222375" cy="307975"/>
          </a:xfrm>
          <a:custGeom>
            <a:avLst/>
            <a:gdLst>
              <a:gd name="connsiteX0" fmla="*/ 0 w 308287"/>
              <a:gd name="connsiteY0" fmla="*/ 73989 h 369944"/>
              <a:gd name="connsiteX1" fmla="*/ 154144 w 308287"/>
              <a:gd name="connsiteY1" fmla="*/ 73989 h 369944"/>
              <a:gd name="connsiteX2" fmla="*/ 154144 w 308287"/>
              <a:gd name="connsiteY2" fmla="*/ 0 h 369944"/>
              <a:gd name="connsiteX3" fmla="*/ 308287 w 308287"/>
              <a:gd name="connsiteY3" fmla="*/ 184972 h 369944"/>
              <a:gd name="connsiteX4" fmla="*/ 154144 w 308287"/>
              <a:gd name="connsiteY4" fmla="*/ 369944 h 369944"/>
              <a:gd name="connsiteX5" fmla="*/ 154144 w 308287"/>
              <a:gd name="connsiteY5" fmla="*/ 295955 h 369944"/>
              <a:gd name="connsiteX6" fmla="*/ 0 w 308287"/>
              <a:gd name="connsiteY6" fmla="*/ 295955 h 369944"/>
              <a:gd name="connsiteX7" fmla="*/ 0 w 308287"/>
              <a:gd name="connsiteY7" fmla="*/ 73989 h 36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287" h="369944">
                <a:moveTo>
                  <a:pt x="246629" y="1"/>
                </a:moveTo>
                <a:lnTo>
                  <a:pt x="246629" y="184973"/>
                </a:lnTo>
                <a:lnTo>
                  <a:pt x="308287" y="184973"/>
                </a:lnTo>
                <a:lnTo>
                  <a:pt x="154144" y="369943"/>
                </a:lnTo>
                <a:lnTo>
                  <a:pt x="0" y="184973"/>
                </a:lnTo>
                <a:lnTo>
                  <a:pt x="61658" y="184973"/>
                </a:lnTo>
                <a:lnTo>
                  <a:pt x="61658" y="1"/>
                </a:lnTo>
                <a:lnTo>
                  <a:pt x="246629" y="1"/>
                </a:lnTo>
                <a:close/>
              </a:path>
            </a:pathLst>
          </a:custGeom>
          <a:solidFill>
            <a:srgbClr val="00B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73990" tIns="0" rIns="73989" bIns="92487" spcCol="1270" anchor="ctr"/>
          <a:lstStyle/>
          <a:p>
            <a:pPr algn="ctr" defTabSz="577850">
              <a:lnSpc>
                <a:spcPct val="90000"/>
              </a:lnSpc>
              <a:spcAft>
                <a:spcPct val="35000"/>
              </a:spcAft>
              <a:defRPr/>
            </a:pPr>
            <a:endParaRPr lang="en-US" sz="2400" b="1" dirty="0">
              <a:solidFill>
                <a:schemeClr val="tx1"/>
              </a:solidFill>
              <a:latin typeface="+mj-lt"/>
            </a:endParaRPr>
          </a:p>
        </p:txBody>
      </p:sp>
      <p:sp>
        <p:nvSpPr>
          <p:cNvPr id="10" name="Freeform 9"/>
          <p:cNvSpPr/>
          <p:nvPr/>
        </p:nvSpPr>
        <p:spPr>
          <a:xfrm>
            <a:off x="990600" y="2590800"/>
            <a:ext cx="7239000" cy="820738"/>
          </a:xfrm>
          <a:custGeom>
            <a:avLst/>
            <a:gdLst>
              <a:gd name="connsiteX0" fmla="*/ 0 w 2191567"/>
              <a:gd name="connsiteY0" fmla="*/ 82210 h 822098"/>
              <a:gd name="connsiteX1" fmla="*/ 24079 w 2191567"/>
              <a:gd name="connsiteY1" fmla="*/ 24079 h 822098"/>
              <a:gd name="connsiteX2" fmla="*/ 82210 w 2191567"/>
              <a:gd name="connsiteY2" fmla="*/ 0 h 822098"/>
              <a:gd name="connsiteX3" fmla="*/ 2109357 w 2191567"/>
              <a:gd name="connsiteY3" fmla="*/ 0 h 822098"/>
              <a:gd name="connsiteX4" fmla="*/ 2167488 w 2191567"/>
              <a:gd name="connsiteY4" fmla="*/ 24079 h 822098"/>
              <a:gd name="connsiteX5" fmla="*/ 2191567 w 2191567"/>
              <a:gd name="connsiteY5" fmla="*/ 82210 h 822098"/>
              <a:gd name="connsiteX6" fmla="*/ 2191567 w 2191567"/>
              <a:gd name="connsiteY6" fmla="*/ 739888 h 822098"/>
              <a:gd name="connsiteX7" fmla="*/ 2167488 w 2191567"/>
              <a:gd name="connsiteY7" fmla="*/ 798019 h 822098"/>
              <a:gd name="connsiteX8" fmla="*/ 2109357 w 2191567"/>
              <a:gd name="connsiteY8" fmla="*/ 822098 h 822098"/>
              <a:gd name="connsiteX9" fmla="*/ 82210 w 2191567"/>
              <a:gd name="connsiteY9" fmla="*/ 822098 h 822098"/>
              <a:gd name="connsiteX10" fmla="*/ 24079 w 2191567"/>
              <a:gd name="connsiteY10" fmla="*/ 798019 h 822098"/>
              <a:gd name="connsiteX11" fmla="*/ 0 w 2191567"/>
              <a:gd name="connsiteY11" fmla="*/ 739888 h 822098"/>
              <a:gd name="connsiteX12" fmla="*/ 0 w 2191567"/>
              <a:gd name="connsiteY12" fmla="*/ 82210 h 822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1567" h="822098">
                <a:moveTo>
                  <a:pt x="0" y="82210"/>
                </a:moveTo>
                <a:cubicBezTo>
                  <a:pt x="0" y="60407"/>
                  <a:pt x="8661" y="39496"/>
                  <a:pt x="24079" y="24079"/>
                </a:cubicBezTo>
                <a:cubicBezTo>
                  <a:pt x="39496" y="8662"/>
                  <a:pt x="60407" y="0"/>
                  <a:pt x="82210" y="0"/>
                </a:cubicBezTo>
                <a:lnTo>
                  <a:pt x="2109357" y="0"/>
                </a:lnTo>
                <a:cubicBezTo>
                  <a:pt x="2131160" y="0"/>
                  <a:pt x="2152071" y="8661"/>
                  <a:pt x="2167488" y="24079"/>
                </a:cubicBezTo>
                <a:cubicBezTo>
                  <a:pt x="2182905" y="39496"/>
                  <a:pt x="2191567" y="60407"/>
                  <a:pt x="2191567" y="82210"/>
                </a:cubicBezTo>
                <a:lnTo>
                  <a:pt x="2191567" y="739888"/>
                </a:lnTo>
                <a:cubicBezTo>
                  <a:pt x="2191567" y="761691"/>
                  <a:pt x="2182906" y="782602"/>
                  <a:pt x="2167488" y="798019"/>
                </a:cubicBezTo>
                <a:cubicBezTo>
                  <a:pt x="2152071" y="813436"/>
                  <a:pt x="2131160" y="822098"/>
                  <a:pt x="2109357" y="822098"/>
                </a:cubicBezTo>
                <a:lnTo>
                  <a:pt x="82210" y="822098"/>
                </a:lnTo>
                <a:cubicBezTo>
                  <a:pt x="60407" y="822098"/>
                  <a:pt x="39496" y="813437"/>
                  <a:pt x="24079" y="798019"/>
                </a:cubicBezTo>
                <a:cubicBezTo>
                  <a:pt x="8662" y="782602"/>
                  <a:pt x="0" y="761691"/>
                  <a:pt x="0" y="739888"/>
                </a:cubicBezTo>
                <a:lnTo>
                  <a:pt x="0" y="82210"/>
                </a:lnTo>
                <a:close/>
              </a:path>
            </a:pathLst>
          </a:cu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5038" tIns="85038" rIns="85038" bIns="85038" spcCol="1270" anchor="ctr"/>
          <a:lstStyle/>
          <a:p>
            <a:pPr algn="ctr" defTabSz="711200">
              <a:spcAft>
                <a:spcPts val="0"/>
              </a:spcAft>
              <a:defRPr/>
            </a:pPr>
            <a:r>
              <a:rPr lang="en-US" sz="2400" dirty="0">
                <a:solidFill>
                  <a:schemeClr val="tx1"/>
                </a:solidFill>
                <a:latin typeface="Arial" pitchFamily="34" charset="0"/>
                <a:cs typeface="Arial" pitchFamily="34" charset="0"/>
              </a:rPr>
              <a:t>Select file that contains data to import</a:t>
            </a:r>
          </a:p>
          <a:p>
            <a:pPr algn="ctr" defTabSz="711200">
              <a:lnSpc>
                <a:spcPct val="90000"/>
              </a:lnSpc>
              <a:spcAft>
                <a:spcPct val="35000"/>
              </a:spcAft>
              <a:defRPr/>
            </a:pPr>
            <a:r>
              <a:rPr lang="en-US" sz="2400" dirty="0">
                <a:solidFill>
                  <a:schemeClr val="tx1"/>
                </a:solidFill>
                <a:latin typeface="Arial" pitchFamily="34" charset="0"/>
                <a:cs typeface="Arial" pitchFamily="34" charset="0"/>
              </a:rPr>
              <a:t>Click Import and OK</a:t>
            </a:r>
          </a:p>
        </p:txBody>
      </p:sp>
      <p:sp>
        <p:nvSpPr>
          <p:cNvPr id="11" name="Freeform 10"/>
          <p:cNvSpPr/>
          <p:nvPr/>
        </p:nvSpPr>
        <p:spPr>
          <a:xfrm>
            <a:off x="3998913" y="3429000"/>
            <a:ext cx="1222375" cy="307975"/>
          </a:xfrm>
          <a:custGeom>
            <a:avLst/>
            <a:gdLst>
              <a:gd name="connsiteX0" fmla="*/ 0 w 308287"/>
              <a:gd name="connsiteY0" fmla="*/ 73989 h 369944"/>
              <a:gd name="connsiteX1" fmla="*/ 154144 w 308287"/>
              <a:gd name="connsiteY1" fmla="*/ 73989 h 369944"/>
              <a:gd name="connsiteX2" fmla="*/ 154144 w 308287"/>
              <a:gd name="connsiteY2" fmla="*/ 0 h 369944"/>
              <a:gd name="connsiteX3" fmla="*/ 308287 w 308287"/>
              <a:gd name="connsiteY3" fmla="*/ 184972 h 369944"/>
              <a:gd name="connsiteX4" fmla="*/ 154144 w 308287"/>
              <a:gd name="connsiteY4" fmla="*/ 369944 h 369944"/>
              <a:gd name="connsiteX5" fmla="*/ 154144 w 308287"/>
              <a:gd name="connsiteY5" fmla="*/ 295955 h 369944"/>
              <a:gd name="connsiteX6" fmla="*/ 0 w 308287"/>
              <a:gd name="connsiteY6" fmla="*/ 295955 h 369944"/>
              <a:gd name="connsiteX7" fmla="*/ 0 w 308287"/>
              <a:gd name="connsiteY7" fmla="*/ 73989 h 36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287" h="369944">
                <a:moveTo>
                  <a:pt x="246629" y="1"/>
                </a:moveTo>
                <a:lnTo>
                  <a:pt x="246629" y="184973"/>
                </a:lnTo>
                <a:lnTo>
                  <a:pt x="308287" y="184973"/>
                </a:lnTo>
                <a:lnTo>
                  <a:pt x="154144" y="369943"/>
                </a:lnTo>
                <a:lnTo>
                  <a:pt x="0" y="184973"/>
                </a:lnTo>
                <a:lnTo>
                  <a:pt x="61658" y="184973"/>
                </a:lnTo>
                <a:lnTo>
                  <a:pt x="61658" y="1"/>
                </a:lnTo>
                <a:lnTo>
                  <a:pt x="246629" y="1"/>
                </a:lnTo>
                <a:close/>
              </a:path>
            </a:pathLst>
          </a:custGeom>
          <a:solidFill>
            <a:srgbClr val="00B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73990" tIns="0" rIns="73989" bIns="92487" spcCol="1270" anchor="ctr"/>
          <a:lstStyle/>
          <a:p>
            <a:pPr algn="ctr" defTabSz="577850">
              <a:lnSpc>
                <a:spcPct val="90000"/>
              </a:lnSpc>
              <a:spcAft>
                <a:spcPct val="35000"/>
              </a:spcAft>
              <a:defRPr/>
            </a:pPr>
            <a:endParaRPr lang="en-US" sz="2400" b="1" dirty="0">
              <a:solidFill>
                <a:schemeClr val="tx1"/>
              </a:solidFill>
              <a:latin typeface="+mj-lt"/>
            </a:endParaRPr>
          </a:p>
        </p:txBody>
      </p:sp>
      <p:sp>
        <p:nvSpPr>
          <p:cNvPr id="12" name="Freeform 11"/>
          <p:cNvSpPr/>
          <p:nvPr/>
        </p:nvSpPr>
        <p:spPr>
          <a:xfrm>
            <a:off x="990600" y="3749675"/>
            <a:ext cx="7239000" cy="822325"/>
          </a:xfrm>
          <a:custGeom>
            <a:avLst/>
            <a:gdLst>
              <a:gd name="connsiteX0" fmla="*/ 0 w 2191567"/>
              <a:gd name="connsiteY0" fmla="*/ 82210 h 822098"/>
              <a:gd name="connsiteX1" fmla="*/ 24079 w 2191567"/>
              <a:gd name="connsiteY1" fmla="*/ 24079 h 822098"/>
              <a:gd name="connsiteX2" fmla="*/ 82210 w 2191567"/>
              <a:gd name="connsiteY2" fmla="*/ 0 h 822098"/>
              <a:gd name="connsiteX3" fmla="*/ 2109357 w 2191567"/>
              <a:gd name="connsiteY3" fmla="*/ 0 h 822098"/>
              <a:gd name="connsiteX4" fmla="*/ 2167488 w 2191567"/>
              <a:gd name="connsiteY4" fmla="*/ 24079 h 822098"/>
              <a:gd name="connsiteX5" fmla="*/ 2191567 w 2191567"/>
              <a:gd name="connsiteY5" fmla="*/ 82210 h 822098"/>
              <a:gd name="connsiteX6" fmla="*/ 2191567 w 2191567"/>
              <a:gd name="connsiteY6" fmla="*/ 739888 h 822098"/>
              <a:gd name="connsiteX7" fmla="*/ 2167488 w 2191567"/>
              <a:gd name="connsiteY7" fmla="*/ 798019 h 822098"/>
              <a:gd name="connsiteX8" fmla="*/ 2109357 w 2191567"/>
              <a:gd name="connsiteY8" fmla="*/ 822098 h 822098"/>
              <a:gd name="connsiteX9" fmla="*/ 82210 w 2191567"/>
              <a:gd name="connsiteY9" fmla="*/ 822098 h 822098"/>
              <a:gd name="connsiteX10" fmla="*/ 24079 w 2191567"/>
              <a:gd name="connsiteY10" fmla="*/ 798019 h 822098"/>
              <a:gd name="connsiteX11" fmla="*/ 0 w 2191567"/>
              <a:gd name="connsiteY11" fmla="*/ 739888 h 822098"/>
              <a:gd name="connsiteX12" fmla="*/ 0 w 2191567"/>
              <a:gd name="connsiteY12" fmla="*/ 82210 h 822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1567" h="822098">
                <a:moveTo>
                  <a:pt x="0" y="82210"/>
                </a:moveTo>
                <a:cubicBezTo>
                  <a:pt x="0" y="60407"/>
                  <a:pt x="8661" y="39496"/>
                  <a:pt x="24079" y="24079"/>
                </a:cubicBezTo>
                <a:cubicBezTo>
                  <a:pt x="39496" y="8662"/>
                  <a:pt x="60407" y="0"/>
                  <a:pt x="82210" y="0"/>
                </a:cubicBezTo>
                <a:lnTo>
                  <a:pt x="2109357" y="0"/>
                </a:lnTo>
                <a:cubicBezTo>
                  <a:pt x="2131160" y="0"/>
                  <a:pt x="2152071" y="8661"/>
                  <a:pt x="2167488" y="24079"/>
                </a:cubicBezTo>
                <a:cubicBezTo>
                  <a:pt x="2182905" y="39496"/>
                  <a:pt x="2191567" y="60407"/>
                  <a:pt x="2191567" y="82210"/>
                </a:cubicBezTo>
                <a:lnTo>
                  <a:pt x="2191567" y="739888"/>
                </a:lnTo>
                <a:cubicBezTo>
                  <a:pt x="2191567" y="761691"/>
                  <a:pt x="2182906" y="782602"/>
                  <a:pt x="2167488" y="798019"/>
                </a:cubicBezTo>
                <a:cubicBezTo>
                  <a:pt x="2152071" y="813436"/>
                  <a:pt x="2131160" y="822098"/>
                  <a:pt x="2109357" y="822098"/>
                </a:cubicBezTo>
                <a:lnTo>
                  <a:pt x="82210" y="822098"/>
                </a:lnTo>
                <a:cubicBezTo>
                  <a:pt x="60407" y="822098"/>
                  <a:pt x="39496" y="813437"/>
                  <a:pt x="24079" y="798019"/>
                </a:cubicBezTo>
                <a:cubicBezTo>
                  <a:pt x="8662" y="782602"/>
                  <a:pt x="0" y="761691"/>
                  <a:pt x="0" y="739888"/>
                </a:cubicBezTo>
                <a:lnTo>
                  <a:pt x="0" y="82210"/>
                </a:lnTo>
                <a:close/>
              </a:path>
            </a:pathLst>
          </a:cu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5038" tIns="85038" rIns="85038" bIns="85038" spcCol="1270" anchor="ctr"/>
          <a:lstStyle/>
          <a:p>
            <a:pPr algn="ctr" defTabSz="711200">
              <a:spcAft>
                <a:spcPts val="0"/>
              </a:spcAft>
              <a:defRPr/>
            </a:pPr>
            <a:r>
              <a:rPr lang="en-US" sz="2400" dirty="0">
                <a:solidFill>
                  <a:schemeClr val="tx1"/>
                </a:solidFill>
                <a:latin typeface="Arial" pitchFamily="34" charset="0"/>
                <a:cs typeface="Arial" pitchFamily="34" charset="0"/>
              </a:rPr>
              <a:t>Multiple-panel wizard opens</a:t>
            </a:r>
          </a:p>
          <a:p>
            <a:pPr lvl="1" algn="ctr">
              <a:defRPr/>
            </a:pPr>
            <a:r>
              <a:rPr lang="en-US" sz="2400" dirty="0">
                <a:solidFill>
                  <a:schemeClr val="tx1"/>
                </a:solidFill>
                <a:latin typeface="Arial" pitchFamily="34" charset="0"/>
                <a:cs typeface="Arial" pitchFamily="34" charset="0"/>
              </a:rPr>
              <a:t>Specify data file is delimited </a:t>
            </a:r>
          </a:p>
        </p:txBody>
      </p:sp>
      <p:sp>
        <p:nvSpPr>
          <p:cNvPr id="13" name="Freeform 12"/>
          <p:cNvSpPr/>
          <p:nvPr/>
        </p:nvSpPr>
        <p:spPr>
          <a:xfrm>
            <a:off x="3998913" y="4572000"/>
            <a:ext cx="1222375" cy="307975"/>
          </a:xfrm>
          <a:custGeom>
            <a:avLst/>
            <a:gdLst>
              <a:gd name="connsiteX0" fmla="*/ 0 w 308287"/>
              <a:gd name="connsiteY0" fmla="*/ 73989 h 369944"/>
              <a:gd name="connsiteX1" fmla="*/ 154144 w 308287"/>
              <a:gd name="connsiteY1" fmla="*/ 73989 h 369944"/>
              <a:gd name="connsiteX2" fmla="*/ 154144 w 308287"/>
              <a:gd name="connsiteY2" fmla="*/ 0 h 369944"/>
              <a:gd name="connsiteX3" fmla="*/ 308287 w 308287"/>
              <a:gd name="connsiteY3" fmla="*/ 184972 h 369944"/>
              <a:gd name="connsiteX4" fmla="*/ 154144 w 308287"/>
              <a:gd name="connsiteY4" fmla="*/ 369944 h 369944"/>
              <a:gd name="connsiteX5" fmla="*/ 154144 w 308287"/>
              <a:gd name="connsiteY5" fmla="*/ 295955 h 369944"/>
              <a:gd name="connsiteX6" fmla="*/ 0 w 308287"/>
              <a:gd name="connsiteY6" fmla="*/ 295955 h 369944"/>
              <a:gd name="connsiteX7" fmla="*/ 0 w 308287"/>
              <a:gd name="connsiteY7" fmla="*/ 73989 h 36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287" h="369944">
                <a:moveTo>
                  <a:pt x="246629" y="1"/>
                </a:moveTo>
                <a:lnTo>
                  <a:pt x="246629" y="184973"/>
                </a:lnTo>
                <a:lnTo>
                  <a:pt x="308287" y="184973"/>
                </a:lnTo>
                <a:lnTo>
                  <a:pt x="154144" y="369943"/>
                </a:lnTo>
                <a:lnTo>
                  <a:pt x="0" y="184973"/>
                </a:lnTo>
                <a:lnTo>
                  <a:pt x="61658" y="184973"/>
                </a:lnTo>
                <a:lnTo>
                  <a:pt x="61658" y="1"/>
                </a:lnTo>
                <a:lnTo>
                  <a:pt x="246629" y="1"/>
                </a:lnTo>
                <a:close/>
              </a:path>
            </a:pathLst>
          </a:custGeom>
          <a:solidFill>
            <a:srgbClr val="00B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73990" tIns="0" rIns="73989" bIns="92487" spcCol="1270" anchor="ctr"/>
          <a:lstStyle/>
          <a:p>
            <a:pPr algn="ctr" defTabSz="577850">
              <a:lnSpc>
                <a:spcPct val="90000"/>
              </a:lnSpc>
              <a:spcAft>
                <a:spcPct val="35000"/>
              </a:spcAft>
              <a:defRPr/>
            </a:pPr>
            <a:endParaRPr lang="en-US" sz="2400" b="1" dirty="0">
              <a:solidFill>
                <a:schemeClr val="tx1"/>
              </a:solidFill>
              <a:latin typeface="+mj-lt"/>
            </a:endParaRPr>
          </a:p>
        </p:txBody>
      </p:sp>
      <p:sp>
        <p:nvSpPr>
          <p:cNvPr id="14" name="Freeform 13"/>
          <p:cNvSpPr/>
          <p:nvPr/>
        </p:nvSpPr>
        <p:spPr>
          <a:xfrm>
            <a:off x="990600" y="4876800"/>
            <a:ext cx="7239000" cy="685800"/>
          </a:xfrm>
          <a:custGeom>
            <a:avLst/>
            <a:gdLst>
              <a:gd name="connsiteX0" fmla="*/ 0 w 2191567"/>
              <a:gd name="connsiteY0" fmla="*/ 82210 h 822098"/>
              <a:gd name="connsiteX1" fmla="*/ 24079 w 2191567"/>
              <a:gd name="connsiteY1" fmla="*/ 24079 h 822098"/>
              <a:gd name="connsiteX2" fmla="*/ 82210 w 2191567"/>
              <a:gd name="connsiteY2" fmla="*/ 0 h 822098"/>
              <a:gd name="connsiteX3" fmla="*/ 2109357 w 2191567"/>
              <a:gd name="connsiteY3" fmla="*/ 0 h 822098"/>
              <a:gd name="connsiteX4" fmla="*/ 2167488 w 2191567"/>
              <a:gd name="connsiteY4" fmla="*/ 24079 h 822098"/>
              <a:gd name="connsiteX5" fmla="*/ 2191567 w 2191567"/>
              <a:gd name="connsiteY5" fmla="*/ 82210 h 822098"/>
              <a:gd name="connsiteX6" fmla="*/ 2191567 w 2191567"/>
              <a:gd name="connsiteY6" fmla="*/ 739888 h 822098"/>
              <a:gd name="connsiteX7" fmla="*/ 2167488 w 2191567"/>
              <a:gd name="connsiteY7" fmla="*/ 798019 h 822098"/>
              <a:gd name="connsiteX8" fmla="*/ 2109357 w 2191567"/>
              <a:gd name="connsiteY8" fmla="*/ 822098 h 822098"/>
              <a:gd name="connsiteX9" fmla="*/ 82210 w 2191567"/>
              <a:gd name="connsiteY9" fmla="*/ 822098 h 822098"/>
              <a:gd name="connsiteX10" fmla="*/ 24079 w 2191567"/>
              <a:gd name="connsiteY10" fmla="*/ 798019 h 822098"/>
              <a:gd name="connsiteX11" fmla="*/ 0 w 2191567"/>
              <a:gd name="connsiteY11" fmla="*/ 739888 h 822098"/>
              <a:gd name="connsiteX12" fmla="*/ 0 w 2191567"/>
              <a:gd name="connsiteY12" fmla="*/ 82210 h 822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1567" h="822098">
                <a:moveTo>
                  <a:pt x="0" y="82210"/>
                </a:moveTo>
                <a:cubicBezTo>
                  <a:pt x="0" y="60407"/>
                  <a:pt x="8661" y="39496"/>
                  <a:pt x="24079" y="24079"/>
                </a:cubicBezTo>
                <a:cubicBezTo>
                  <a:pt x="39496" y="8662"/>
                  <a:pt x="60407" y="0"/>
                  <a:pt x="82210" y="0"/>
                </a:cubicBezTo>
                <a:lnTo>
                  <a:pt x="2109357" y="0"/>
                </a:lnTo>
                <a:cubicBezTo>
                  <a:pt x="2131160" y="0"/>
                  <a:pt x="2152071" y="8661"/>
                  <a:pt x="2167488" y="24079"/>
                </a:cubicBezTo>
                <a:cubicBezTo>
                  <a:pt x="2182905" y="39496"/>
                  <a:pt x="2191567" y="60407"/>
                  <a:pt x="2191567" y="82210"/>
                </a:cubicBezTo>
                <a:lnTo>
                  <a:pt x="2191567" y="739888"/>
                </a:lnTo>
                <a:cubicBezTo>
                  <a:pt x="2191567" y="761691"/>
                  <a:pt x="2182906" y="782602"/>
                  <a:pt x="2167488" y="798019"/>
                </a:cubicBezTo>
                <a:cubicBezTo>
                  <a:pt x="2152071" y="813436"/>
                  <a:pt x="2131160" y="822098"/>
                  <a:pt x="2109357" y="822098"/>
                </a:cubicBezTo>
                <a:lnTo>
                  <a:pt x="82210" y="822098"/>
                </a:lnTo>
                <a:cubicBezTo>
                  <a:pt x="60407" y="822098"/>
                  <a:pt x="39496" y="813437"/>
                  <a:pt x="24079" y="798019"/>
                </a:cubicBezTo>
                <a:cubicBezTo>
                  <a:pt x="8662" y="782602"/>
                  <a:pt x="0" y="761691"/>
                  <a:pt x="0" y="739888"/>
                </a:cubicBezTo>
                <a:lnTo>
                  <a:pt x="0" y="82210"/>
                </a:lnTo>
                <a:close/>
              </a:path>
            </a:pathLst>
          </a:cu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5038" tIns="85038" rIns="85038" bIns="85038" spcCol="1270" anchor="ctr"/>
          <a:lstStyle/>
          <a:p>
            <a:pPr algn="ctr" defTabSz="711200">
              <a:lnSpc>
                <a:spcPct val="90000"/>
              </a:lnSpc>
              <a:spcAft>
                <a:spcPct val="35000"/>
              </a:spcAft>
              <a:defRPr/>
            </a:pPr>
            <a:r>
              <a:rPr lang="en-US" sz="2400" dirty="0">
                <a:solidFill>
                  <a:schemeClr val="tx1"/>
                </a:solidFill>
                <a:latin typeface="Arial" pitchFamily="34" charset="0"/>
                <a:cs typeface="Arial" pitchFamily="34" charset="0"/>
              </a:rPr>
              <a:t>Name fields and data type</a:t>
            </a:r>
          </a:p>
        </p:txBody>
      </p:sp>
      <p:sp>
        <p:nvSpPr>
          <p:cNvPr id="15368" name="Title 2"/>
          <p:cNvSpPr>
            <a:spLocks noGrp="1"/>
          </p:cNvSpPr>
          <p:nvPr>
            <p:ph type="title"/>
          </p:nvPr>
        </p:nvSpPr>
        <p:spPr/>
        <p:txBody>
          <a:bodyPr/>
          <a:lstStyle/>
          <a:p>
            <a:r>
              <a:rPr lang="en-US" smtClean="0">
                <a:latin typeface="Arial" charset="0"/>
                <a:cs typeface="Arial" charset="0"/>
              </a:rPr>
              <a:t>Creating a Text File in Access</a:t>
            </a:r>
          </a:p>
        </p:txBody>
      </p:sp>
      <p:sp>
        <p:nvSpPr>
          <p:cNvPr id="17418"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2"/>
          <p:cNvSpPr>
            <a:spLocks noGrp="1"/>
          </p:cNvSpPr>
          <p:nvPr>
            <p:ph type="title"/>
          </p:nvPr>
        </p:nvSpPr>
        <p:spPr/>
        <p:txBody>
          <a:bodyPr/>
          <a:lstStyle/>
          <a:p>
            <a:r>
              <a:rPr lang="en-US" smtClean="0">
                <a:latin typeface="Arial" charset="0"/>
                <a:cs typeface="Arial" charset="0"/>
              </a:rPr>
              <a:t>Imported into Excel  </a:t>
            </a:r>
          </a:p>
        </p:txBody>
      </p:sp>
      <p:sp>
        <p:nvSpPr>
          <p:cNvPr id="72708"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86019" name="Picture 8"/>
          <p:cNvPicPr>
            <a:picLocks noChangeAspect="1" noChangeArrowheads="1"/>
          </p:cNvPicPr>
          <p:nvPr/>
        </p:nvPicPr>
        <p:blipFill>
          <a:blip r:embed="rId3" cstate="print"/>
          <a:srcRect/>
          <a:stretch>
            <a:fillRect/>
          </a:stretch>
        </p:blipFill>
        <p:spPr bwMode="auto">
          <a:xfrm>
            <a:off x="762000" y="1524000"/>
            <a:ext cx="73914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2"/>
          <p:cNvSpPr>
            <a:spLocks noGrp="1"/>
          </p:cNvSpPr>
          <p:nvPr>
            <p:ph type="title"/>
          </p:nvPr>
        </p:nvSpPr>
        <p:spPr>
          <a:xfrm>
            <a:off x="822325" y="365125"/>
            <a:ext cx="7521575" cy="1006475"/>
          </a:xfrm>
        </p:spPr>
        <p:txBody>
          <a:bodyPr/>
          <a:lstStyle/>
          <a:p>
            <a:r>
              <a:rPr lang="en-US" smtClean="0">
                <a:latin typeface="Arial" charset="0"/>
                <a:cs typeface="Arial" charset="0"/>
              </a:rPr>
              <a:t>Reflect on What Has Been Done with </a:t>
            </a:r>
            <a:br>
              <a:rPr lang="en-US" smtClean="0">
                <a:latin typeface="Arial" charset="0"/>
                <a:cs typeface="Arial" charset="0"/>
              </a:rPr>
            </a:br>
            <a:r>
              <a:rPr lang="en-US" smtClean="0">
                <a:latin typeface="Arial" charset="0"/>
                <a:cs typeface="Arial" charset="0"/>
              </a:rPr>
              <a:t>This Data</a:t>
            </a:r>
          </a:p>
        </p:txBody>
      </p:sp>
      <p:sp>
        <p:nvSpPr>
          <p:cNvPr id="73732"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88067" name="Content Placeholder 1"/>
          <p:cNvSpPr>
            <a:spLocks noGrp="1"/>
          </p:cNvSpPr>
          <p:nvPr>
            <p:ph idx="1"/>
          </p:nvPr>
        </p:nvSpPr>
        <p:spPr/>
        <p:txBody>
          <a:bodyPr/>
          <a:lstStyle/>
          <a:p>
            <a:pPr marL="233363" indent="-233363">
              <a:buFont typeface="Arial" charset="0"/>
              <a:buChar char="•"/>
            </a:pPr>
            <a:r>
              <a:rPr lang="en-US" smtClean="0">
                <a:latin typeface="Arial" charset="0"/>
                <a:cs typeface="Arial" charset="0"/>
              </a:rPr>
              <a:t>Total Donation data originated in Access and summed using an Access query</a:t>
            </a:r>
          </a:p>
          <a:p>
            <a:pPr marL="233363" indent="-233363">
              <a:buFont typeface="Arial" charset="0"/>
              <a:buChar char="•"/>
            </a:pPr>
            <a:r>
              <a:rPr lang="en-US" smtClean="0">
                <a:latin typeface="Arial" charset="0"/>
                <a:cs typeface="Arial" charset="0"/>
              </a:rPr>
              <a:t>Expense data from Excel worksheet Fund Raising Expense imported into Access, and summed in a query</a:t>
            </a:r>
          </a:p>
          <a:p>
            <a:pPr marL="233363" indent="-233363">
              <a:buFont typeface="Arial" charset="0"/>
              <a:buChar char="•"/>
            </a:pPr>
            <a:r>
              <a:rPr lang="en-US" smtClean="0">
                <a:latin typeface="Arial" charset="0"/>
                <a:cs typeface="Arial" charset="0"/>
              </a:rPr>
              <a:t>Results of Total Event Expense query imported back to Excel, and analyzed.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AutoShape 2"/>
          <p:cNvSpPr>
            <a:spLocks noGrp="1" noChangeArrowheads="1"/>
          </p:cNvSpPr>
          <p:nvPr>
            <p:ph type="title"/>
          </p:nvPr>
        </p:nvSpPr>
        <p:spPr/>
        <p:txBody>
          <a:bodyPr/>
          <a:lstStyle/>
          <a:p>
            <a:r>
              <a:rPr lang="en-US" smtClean="0">
                <a:latin typeface="Arial" charset="0"/>
                <a:cs typeface="Arial" charset="0"/>
              </a:rPr>
              <a:t>Active Review</a:t>
            </a:r>
          </a:p>
        </p:txBody>
      </p:sp>
      <p:sp>
        <p:nvSpPr>
          <p:cNvPr id="74756"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89091" name="Content Placeholder 1"/>
          <p:cNvSpPr txBox="1">
            <a:spLocks/>
          </p:cNvSpPr>
          <p:nvPr/>
        </p:nvSpPr>
        <p:spPr bwMode="auto">
          <a:xfrm>
            <a:off x="822325" y="1425575"/>
            <a:ext cx="7521575" cy="3679825"/>
          </a:xfrm>
          <a:prstGeom prst="rect">
            <a:avLst/>
          </a:prstGeom>
          <a:noFill/>
          <a:ln w="9525">
            <a:noFill/>
            <a:miter lim="800000"/>
            <a:headEnd/>
            <a:tailEnd/>
          </a:ln>
        </p:spPr>
        <p:txBody>
          <a:bodyPr/>
          <a:lstStyle/>
          <a:p>
            <a:pPr marL="579438" indent="-579438">
              <a:spcBef>
                <a:spcPts val="800"/>
              </a:spcBef>
              <a:buFont typeface="Arial" charset="0"/>
              <a:buNone/>
            </a:pPr>
            <a:r>
              <a:rPr lang="en-US" sz="2400"/>
              <a:t>Q1: Why use Excel and Access together?</a:t>
            </a:r>
          </a:p>
          <a:p>
            <a:pPr marL="579438" indent="-579438">
              <a:spcBef>
                <a:spcPts val="800"/>
              </a:spcBef>
              <a:buFont typeface="Arial" charset="0"/>
              <a:buNone/>
            </a:pPr>
            <a:r>
              <a:rPr lang="en-US" sz="2400"/>
              <a:t>Q2: What is import/export?</a:t>
            </a:r>
          </a:p>
          <a:p>
            <a:pPr marL="579438" indent="-579438">
              <a:spcBef>
                <a:spcPts val="800"/>
              </a:spcBef>
              <a:buFont typeface="Arial" charset="0"/>
              <a:buNone/>
            </a:pPr>
            <a:r>
              <a:rPr lang="en-US" sz="2400"/>
              <a:t>Q3: How can you create charts with Excel?</a:t>
            </a:r>
          </a:p>
          <a:p>
            <a:pPr marL="579438" indent="-579438">
              <a:spcBef>
                <a:spcPts val="800"/>
              </a:spcBef>
              <a:buFont typeface="Arial" charset="0"/>
              <a:buNone/>
            </a:pPr>
            <a:r>
              <a:rPr lang="en-US" sz="2400"/>
              <a:t>Q4: How can you create group totals in Access?</a:t>
            </a:r>
          </a:p>
          <a:p>
            <a:pPr marL="579438" indent="-579438">
              <a:spcBef>
                <a:spcPts val="800"/>
              </a:spcBef>
              <a:buFont typeface="Arial" charset="0"/>
              <a:buNone/>
            </a:pPr>
            <a:r>
              <a:rPr lang="en-US" sz="2400"/>
              <a:t>Q5: How can you use Excel to graph Access data?</a:t>
            </a:r>
          </a:p>
          <a:p>
            <a:pPr marL="579438" indent="-579438">
              <a:spcBef>
                <a:spcPts val="800"/>
              </a:spcBef>
              <a:buFont typeface="Arial" charset="0"/>
              <a:buNone/>
            </a:pPr>
            <a:r>
              <a:rPr lang="en-US" sz="2400"/>
              <a:t>Q6: How can you use Access to report Excel data?</a:t>
            </a:r>
          </a:p>
          <a:p>
            <a:pPr marL="579438" indent="-579438">
              <a:spcBef>
                <a:spcPts val="800"/>
              </a:spcBef>
              <a:buFont typeface="Arial" charset="0"/>
              <a:buNone/>
            </a:pPr>
            <a:r>
              <a:rPr lang="en-US" sz="2400"/>
              <a:t>Q7: How can you combine Excel and Access to analyze data?</a:t>
            </a:r>
            <a:endParaRPr lang="en-US" sz="260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4" descr="disclaimer"/>
          <p:cNvPicPr>
            <a:picLocks noChangeAspect="1" noChangeArrowheads="1"/>
          </p:cNvPicPr>
          <p:nvPr/>
        </p:nvPicPr>
        <p:blipFill>
          <a:blip r:embed="rId2" cstate="print"/>
          <a:srcRect/>
          <a:stretch>
            <a:fillRect/>
          </a:stretch>
        </p:blipFill>
        <p:spPr bwMode="auto">
          <a:xfrm>
            <a:off x="762000" y="1447800"/>
            <a:ext cx="7467600" cy="22653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7"/>
          <p:cNvPicPr>
            <a:picLocks noChangeAspect="1" noChangeArrowheads="1"/>
          </p:cNvPicPr>
          <p:nvPr/>
        </p:nvPicPr>
        <p:blipFill>
          <a:blip r:embed="rId2" cstate="print"/>
          <a:srcRect/>
          <a:stretch>
            <a:fillRect/>
          </a:stretch>
        </p:blipFill>
        <p:spPr bwMode="auto">
          <a:xfrm>
            <a:off x="741363" y="1828800"/>
            <a:ext cx="7818437" cy="2514600"/>
          </a:xfrm>
          <a:prstGeom prst="rect">
            <a:avLst/>
          </a:prstGeom>
          <a:noFill/>
          <a:ln w="9525">
            <a:noFill/>
            <a:miter lim="800000"/>
            <a:headEnd/>
            <a:tailEnd/>
          </a:ln>
        </p:spPr>
      </p:pic>
      <p:sp>
        <p:nvSpPr>
          <p:cNvPr id="16386" name="Title 2"/>
          <p:cNvSpPr>
            <a:spLocks noGrp="1"/>
          </p:cNvSpPr>
          <p:nvPr>
            <p:ph type="title"/>
          </p:nvPr>
        </p:nvSpPr>
        <p:spPr/>
        <p:txBody>
          <a:bodyPr/>
          <a:lstStyle/>
          <a:p>
            <a:r>
              <a:rPr lang="en-US" smtClean="0">
                <a:latin typeface="Arial" charset="0"/>
                <a:cs typeface="Arial" charset="0"/>
              </a:rPr>
              <a:t>External Data Menu Choice</a:t>
            </a:r>
          </a:p>
        </p:txBody>
      </p:sp>
      <p:sp>
        <p:nvSpPr>
          <p:cNvPr id="18436"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4" name="Oval 3"/>
          <p:cNvSpPr/>
          <p:nvPr/>
        </p:nvSpPr>
        <p:spPr>
          <a:xfrm>
            <a:off x="1676400" y="1828800"/>
            <a:ext cx="1600200" cy="16764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
          <p:cNvSpPr>
            <a:spLocks noGrp="1"/>
          </p:cNvSpPr>
          <p:nvPr>
            <p:ph type="title"/>
          </p:nvPr>
        </p:nvSpPr>
        <p:spPr/>
        <p:txBody>
          <a:bodyPr/>
          <a:lstStyle/>
          <a:p>
            <a:r>
              <a:rPr lang="en-US" smtClean="0">
                <a:latin typeface="Arial" charset="0"/>
                <a:cs typeface="Arial" charset="0"/>
              </a:rPr>
              <a:t>Importing Text Data into Access - Step 1</a:t>
            </a:r>
          </a:p>
        </p:txBody>
      </p:sp>
      <p:sp>
        <p:nvSpPr>
          <p:cNvPr id="19460"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17411" name="Picture 6"/>
          <p:cNvPicPr>
            <a:picLocks noChangeAspect="1" noChangeArrowheads="1"/>
          </p:cNvPicPr>
          <p:nvPr/>
        </p:nvPicPr>
        <p:blipFill>
          <a:blip r:embed="rId2" cstate="print"/>
          <a:srcRect/>
          <a:stretch>
            <a:fillRect/>
          </a:stretch>
        </p:blipFill>
        <p:spPr bwMode="auto">
          <a:xfrm>
            <a:off x="942975" y="1524000"/>
            <a:ext cx="705802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cstate="print"/>
          <a:srcRect/>
          <a:stretch>
            <a:fillRect/>
          </a:stretch>
        </p:blipFill>
        <p:spPr bwMode="auto">
          <a:xfrm>
            <a:off x="838200" y="1447800"/>
            <a:ext cx="7467600" cy="4191000"/>
          </a:xfrm>
          <a:prstGeom prst="rect">
            <a:avLst/>
          </a:prstGeom>
          <a:noFill/>
          <a:ln w="9525">
            <a:noFill/>
            <a:miter lim="800000"/>
            <a:headEnd/>
            <a:tailEnd/>
          </a:ln>
        </p:spPr>
      </p:pic>
      <p:sp>
        <p:nvSpPr>
          <p:cNvPr id="18434" name="Title 2"/>
          <p:cNvSpPr>
            <a:spLocks noGrp="1"/>
          </p:cNvSpPr>
          <p:nvPr>
            <p:ph type="title"/>
          </p:nvPr>
        </p:nvSpPr>
        <p:spPr/>
        <p:txBody>
          <a:bodyPr/>
          <a:lstStyle/>
          <a:p>
            <a:r>
              <a:rPr lang="en-US" sz="2800" smtClean="0">
                <a:latin typeface="Arial" charset="0"/>
                <a:cs typeface="Arial" charset="0"/>
              </a:rPr>
              <a:t>Importing Text Data into Access: Specifying a Delimited File - Step 2</a:t>
            </a:r>
          </a:p>
        </p:txBody>
      </p:sp>
      <p:sp>
        <p:nvSpPr>
          <p:cNvPr id="20484" name="Footer Placeholder 1"/>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8" name="Oval 7"/>
          <p:cNvSpPr/>
          <p:nvPr/>
        </p:nvSpPr>
        <p:spPr>
          <a:xfrm>
            <a:off x="990600" y="2057400"/>
            <a:ext cx="4343400" cy="8382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EMIS4E">
  <a:themeElements>
    <a:clrScheme name="Custom 12">
      <a:dk1>
        <a:srgbClr val="00040C"/>
      </a:dk1>
      <a:lt1>
        <a:sysClr val="window" lastClr="FFFFFF"/>
      </a:lt1>
      <a:dk2>
        <a:srgbClr val="C8E8F4"/>
      </a:dk2>
      <a:lt2>
        <a:srgbClr val="F9EDA5"/>
      </a:lt2>
      <a:accent1>
        <a:srgbClr val="145064"/>
      </a:accent1>
      <a:accent2>
        <a:srgbClr val="F9EDA5"/>
      </a:accent2>
      <a:accent3>
        <a:srgbClr val="F5E169"/>
      </a:accent3>
      <a:accent4>
        <a:srgbClr val="F5E169"/>
      </a:accent4>
      <a:accent5>
        <a:srgbClr val="F2F2F2"/>
      </a:accent5>
      <a:accent6>
        <a:srgbClr val="BEE5F2"/>
      </a:accent6>
      <a:hlink>
        <a:srgbClr val="002D88"/>
      </a:hlink>
      <a:folHlink>
        <a:srgbClr val="071C2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Ch02</Template>
  <TotalTime>2694</TotalTime>
  <Words>2529</Words>
  <Application>Microsoft Office PowerPoint</Application>
  <PresentationFormat>On-screen Show (4:3)</PresentationFormat>
  <Paragraphs>266</Paragraphs>
  <Slides>63</Slides>
  <Notes>19</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1_EMIS4E</vt:lpstr>
      <vt:lpstr>Chapter Extension 6</vt:lpstr>
      <vt:lpstr>Study Questions</vt:lpstr>
      <vt:lpstr>Q1: Why Use Excel and Access Together?</vt:lpstr>
      <vt:lpstr>Q2:  What Is Import/Export?</vt:lpstr>
      <vt:lpstr>Import/Export of Text Data</vt:lpstr>
      <vt:lpstr>Creating a Text File in Access</vt:lpstr>
      <vt:lpstr>External Data Menu Choice</vt:lpstr>
      <vt:lpstr>Importing Text Data into Access - Step 1</vt:lpstr>
      <vt:lpstr>Importing Text Data into Access: Specifying a Delimited File - Step 2</vt:lpstr>
      <vt:lpstr>Importing Text Data into Access: Specifying a Comma Delimited File - Step 3</vt:lpstr>
      <vt:lpstr>Importing Text Data into Access: Naming &amp; Describing Columns During Import - Step 4</vt:lpstr>
      <vt:lpstr>Data After Import</vt:lpstr>
      <vt:lpstr>Q3:  How Can You Create Graphs with        Excel?</vt:lpstr>
      <vt:lpstr>Sample Pie Chart</vt:lpstr>
      <vt:lpstr>Creating the Pie Chart</vt:lpstr>
      <vt:lpstr>Selecting the Chart Tools</vt:lpstr>
      <vt:lpstr>Sample Column Chart</vt:lpstr>
      <vt:lpstr>Creating a Column Chart</vt:lpstr>
      <vt:lpstr>Creating the Chart Title</vt:lpstr>
      <vt:lpstr>Q4:  How Can You Create Group Totals in Access?</vt:lpstr>
      <vt:lpstr>How Can You Create Group Totals in Access? (cont’d)</vt:lpstr>
      <vt:lpstr>Selecting WORK Table for the Query </vt:lpstr>
      <vt:lpstr>Adding Date and Totaldonations to the Query</vt:lpstr>
      <vt:lpstr>Selecting Sum in Total Row for TotalDonations</vt:lpstr>
      <vt:lpstr>Results of Query with Group by Date</vt:lpstr>
      <vt:lpstr>Steps for Creating a Query to Compute Total Hours and Donations for Each Prospect</vt:lpstr>
      <vt:lpstr>Process for Creating a Query to Compute Total Hours and Donations for Each Prospect</vt:lpstr>
      <vt:lpstr>Results of the Query in Previous Slide</vt:lpstr>
      <vt:lpstr>Adding Average Donations Per Hour</vt:lpstr>
      <vt:lpstr>Results of the Query with Average</vt:lpstr>
      <vt:lpstr>Q5:  How Can You Use Excel to Graph Access Data?</vt:lpstr>
      <vt:lpstr>Menu to Import Data from Access into Excel</vt:lpstr>
      <vt:lpstr>Selecting the Query to Import</vt:lpstr>
      <vt:lpstr>Placing Imported Data into Spreadsheet</vt:lpstr>
      <vt:lpstr>Spreadsheet with Imported Data</vt:lpstr>
      <vt:lpstr>Formatted Imported Data</vt:lpstr>
      <vt:lpstr>Bar Chart of the Imported Data</vt:lpstr>
      <vt:lpstr>Reflect on What We Have Done</vt:lpstr>
      <vt:lpstr>Q6: How Can You Use Access to Report  Excel Data?</vt:lpstr>
      <vt:lpstr>Sample Expense Data</vt:lpstr>
      <vt:lpstr>Creating a Named Range in Excel</vt:lpstr>
      <vt:lpstr>Creating a Named Range</vt:lpstr>
      <vt:lpstr>Importing Data in Named Range into a  New Access Table</vt:lpstr>
      <vt:lpstr>Importing Excel Data into Access</vt:lpstr>
      <vt:lpstr>Importing Excel Data into Access: Importing the Data in the Named Range</vt:lpstr>
      <vt:lpstr>Importing Excel Data into Access: Access Has Metadata to Guide Import</vt:lpstr>
      <vt:lpstr>Creating Expense Reports</vt:lpstr>
      <vt:lpstr>Grouping Report Data by Expense Category</vt:lpstr>
      <vt:lpstr>Creating Group Totals</vt:lpstr>
      <vt:lpstr>Resulting Report</vt:lpstr>
      <vt:lpstr>Q7:  How Can You Combine Excel and Access to Analyze Data?</vt:lpstr>
      <vt:lpstr>Creating a Query to Sum Expenses by Given Date</vt:lpstr>
      <vt:lpstr>Creating a Query to Combine Results of Two Other Queries</vt:lpstr>
      <vt:lpstr>Combining the Results of Two Queries</vt:lpstr>
      <vt:lpstr>Matching Date Values in Two Queries</vt:lpstr>
      <vt:lpstr>Query with Columns Added</vt:lpstr>
      <vt:lpstr>Result of Query</vt:lpstr>
      <vt:lpstr>Import Events Results and Expenses into Excel</vt:lpstr>
      <vt:lpstr>Query Imported into Excel</vt:lpstr>
      <vt:lpstr>Imported into Excel  </vt:lpstr>
      <vt:lpstr>Reflect on What Has Been Done with  This Data</vt:lpstr>
      <vt:lpstr>Active Review</vt:lpstr>
      <vt:lpstr>PowerPoint Presentation</vt:lpstr>
    </vt:vector>
  </TitlesOfParts>
  <Company>Eastern Kentucky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Extension 9</dc:title>
  <dc:creator>Loy, Steve</dc:creator>
  <cp:lastModifiedBy>Loy, Steve</cp:lastModifiedBy>
  <cp:revision>487</cp:revision>
  <dcterms:created xsi:type="dcterms:W3CDTF">2008-11-12T20:07:57Z</dcterms:created>
  <dcterms:modified xsi:type="dcterms:W3CDTF">2012-12-20T18:25:35Z</dcterms:modified>
</cp:coreProperties>
</file>