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110" r:id="rId1"/>
  </p:sldMasterIdLst>
  <p:notesMasterIdLst>
    <p:notesMasterId r:id="rId45"/>
  </p:notesMasterIdLst>
  <p:handoutMasterIdLst>
    <p:handoutMasterId r:id="rId46"/>
  </p:handoutMasterIdLst>
  <p:sldIdLst>
    <p:sldId id="289" r:id="rId2"/>
    <p:sldId id="349" r:id="rId3"/>
    <p:sldId id="358" r:id="rId4"/>
    <p:sldId id="355" r:id="rId5"/>
    <p:sldId id="407" r:id="rId6"/>
    <p:sldId id="364" r:id="rId7"/>
    <p:sldId id="416" r:id="rId8"/>
    <p:sldId id="365" r:id="rId9"/>
    <p:sldId id="366" r:id="rId10"/>
    <p:sldId id="394" r:id="rId11"/>
    <p:sldId id="395" r:id="rId12"/>
    <p:sldId id="396" r:id="rId13"/>
    <p:sldId id="397" r:id="rId14"/>
    <p:sldId id="370" r:id="rId15"/>
    <p:sldId id="372" r:id="rId16"/>
    <p:sldId id="373" r:id="rId17"/>
    <p:sldId id="374" r:id="rId18"/>
    <p:sldId id="375" r:id="rId19"/>
    <p:sldId id="376" r:id="rId20"/>
    <p:sldId id="398" r:id="rId21"/>
    <p:sldId id="399" r:id="rId22"/>
    <p:sldId id="379" r:id="rId23"/>
    <p:sldId id="381" r:id="rId24"/>
    <p:sldId id="382" r:id="rId25"/>
    <p:sldId id="383" r:id="rId26"/>
    <p:sldId id="400" r:id="rId27"/>
    <p:sldId id="384" r:id="rId28"/>
    <p:sldId id="385" r:id="rId29"/>
    <p:sldId id="386" r:id="rId30"/>
    <p:sldId id="413" r:id="rId31"/>
    <p:sldId id="389" r:id="rId32"/>
    <p:sldId id="401" r:id="rId33"/>
    <p:sldId id="390" r:id="rId34"/>
    <p:sldId id="391" r:id="rId35"/>
    <p:sldId id="412" r:id="rId36"/>
    <p:sldId id="402" r:id="rId37"/>
    <p:sldId id="404" r:id="rId38"/>
    <p:sldId id="409" r:id="rId39"/>
    <p:sldId id="405" r:id="rId40"/>
    <p:sldId id="410" r:id="rId41"/>
    <p:sldId id="411" r:id="rId42"/>
    <p:sldId id="415" r:id="rId43"/>
    <p:sldId id="417"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5"/>
    <a:srgbClr val="DCF1F8"/>
    <a:srgbClr val="FAFA86"/>
    <a:srgbClr val="000A1E"/>
    <a:srgbClr val="E9ED49"/>
    <a:srgbClr val="0060EE"/>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394" autoAdjust="0"/>
    <p:restoredTop sz="93040" autoAdjust="0"/>
  </p:normalViewPr>
  <p:slideViewPr>
    <p:cSldViewPr>
      <p:cViewPr>
        <p:scale>
          <a:sx n="60" d="100"/>
          <a:sy n="60" d="100"/>
        </p:scale>
        <p:origin x="-1826"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65368B06-CD59-42DF-8787-AE2D50F98C1B}" type="datetimeFigureOut">
              <a:rPr lang="en-US"/>
              <a:pPr>
                <a:defRPr/>
              </a:pPr>
              <a:t>12/20/2012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12209BAB-2373-4EF3-91FD-8F53C5C29005}" type="slidenum">
              <a:rPr lang="en-US"/>
              <a:pPr>
                <a:defRPr/>
              </a:pPr>
              <a:t>‹#›</a:t>
            </a:fld>
            <a:endParaRPr lang="en-US" dirty="0"/>
          </a:p>
        </p:txBody>
      </p:sp>
    </p:spTree>
    <p:extLst>
      <p:ext uri="{BB962C8B-B14F-4D97-AF65-F5344CB8AC3E}">
        <p14:creationId xmlns:p14="http://schemas.microsoft.com/office/powerpoint/2010/main" val="1889486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15E92BA-FC3D-4847-BF32-A69FCD9BB100}" type="slidenum">
              <a:rPr lang="en-US"/>
              <a:pPr>
                <a:defRPr/>
              </a:pPr>
              <a:t>‹#›</a:t>
            </a:fld>
            <a:endParaRPr lang="en-US" dirty="0"/>
          </a:p>
        </p:txBody>
      </p:sp>
    </p:spTree>
    <p:extLst>
      <p:ext uri="{BB962C8B-B14F-4D97-AF65-F5344CB8AC3E}">
        <p14:creationId xmlns:p14="http://schemas.microsoft.com/office/powerpoint/2010/main" val="4066794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B616D93A-C7A2-4096-B3B0-6EF1DC73F5B7}"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p:txBody>
          <a:bodyPr/>
          <a:lstStyle/>
          <a:p>
            <a:pPr>
              <a:defRPr/>
            </a:pPr>
            <a:fld id="{67086247-807D-40F8-903E-FA4FFE329CCC}" type="slidenum">
              <a:rPr lang="en-US" smtClean="0"/>
              <a:pPr>
                <a:defRPr/>
              </a:pPr>
              <a:t>10</a:t>
            </a:fld>
            <a:endParaRPr 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p:txBody>
          <a:bodyPr/>
          <a:lstStyle/>
          <a:p>
            <a:pPr>
              <a:defRPr/>
            </a:pPr>
            <a:fld id="{FAAE5D27-4AD2-48E2-BECD-9072ECABBCB0}" type="slidenum">
              <a:rPr lang="en-US" smtClean="0"/>
              <a:pPr>
                <a:defRPr/>
              </a:pPr>
              <a:t>11</a:t>
            </a:fld>
            <a:endParaRPr 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171450" indent="-171450" eaLnBrk="1" hangingPunct="1">
              <a:buFontTx/>
              <a:buChar char="•"/>
            </a:pPr>
            <a:r>
              <a:rPr lang="en-US" smtClean="0"/>
              <a:t>Figure shows how to set the length of a Text Data Type.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marL="171450" indent="-171450">
              <a:buFontTx/>
              <a:buChar char="•"/>
            </a:pPr>
            <a:r>
              <a:rPr lang="en-US" smtClean="0"/>
              <a:t>ProspectID is the primary key of this table, and the little key icon next to the ProspectID Field Name means Access has already made it so. If we wanted to make another field the primary key, we would highlight that field and then click the Primary Key icon in the left-hand portion of the Design ribbon.</a:t>
            </a:r>
          </a:p>
        </p:txBody>
      </p:sp>
      <p:sp>
        <p:nvSpPr>
          <p:cNvPr id="4" name="Slide Number Placeholder 3"/>
          <p:cNvSpPr>
            <a:spLocks noGrp="1"/>
          </p:cNvSpPr>
          <p:nvPr>
            <p:ph type="sldNum" sz="quarter" idx="5"/>
          </p:nvPr>
        </p:nvSpPr>
        <p:spPr/>
        <p:txBody>
          <a:bodyPr/>
          <a:lstStyle/>
          <a:p>
            <a:pPr>
              <a:defRPr/>
            </a:pPr>
            <a:fld id="{63DEB3A4-12AD-4F98-B451-CFD48E5AD7A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p:txBody>
          <a:bodyPr/>
          <a:lstStyle/>
          <a:p>
            <a:pPr>
              <a:defRPr/>
            </a:pPr>
            <a:fld id="{C9F27949-8234-44B3-B3D0-0D6BBAD6272E}" type="slidenum">
              <a:rPr lang="en-US" smtClean="0"/>
              <a:pPr>
                <a:defRPr/>
              </a:pPr>
              <a:t>14</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p:txBody>
          <a:bodyPr/>
          <a:lstStyle/>
          <a:p>
            <a:pPr>
              <a:defRPr/>
            </a:pPr>
            <a:fld id="{B324C0EB-51CD-4D53-8855-CC2B26537153}" type="slidenum">
              <a:rPr lang="en-US" smtClean="0"/>
              <a:pPr>
                <a:defRPr/>
              </a:pPr>
              <a:t>15</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p:txBody>
          <a:bodyPr/>
          <a:lstStyle/>
          <a:p>
            <a:pPr>
              <a:defRPr/>
            </a:pPr>
            <a:fld id="{BA4D7CDE-832F-49E7-8B5E-8DA895D793EE}" type="slidenum">
              <a:rPr lang="en-US" smtClean="0"/>
              <a:pPr>
                <a:defRPr/>
              </a:pPr>
              <a:t>16</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indent="-171450" eaLnBrk="1" hangingPunct="1">
              <a:buFontTx/>
              <a:buChar char="•"/>
            </a:pPr>
            <a:r>
              <a:rPr lang="en-US" dirty="0" smtClean="0"/>
              <a:t>Click the Database Tools tab in the ribbon and then click the Relationships icon near the left-hand side of that ribbon. The Relationships window will open and the Show Table dialog box will be displayed.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p:txBody>
          <a:bodyPr/>
          <a:lstStyle/>
          <a:p>
            <a:pPr>
              <a:defRPr/>
            </a:pPr>
            <a:fld id="{C0704AB3-E780-4F77-B60C-2A1C508B4843}" type="slidenum">
              <a:rPr lang="en-US" smtClean="0"/>
              <a:pPr>
                <a:defRPr/>
              </a:pPr>
              <a:t>17</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F88FA5A6-A5CC-4CEE-A59B-62428C0D2BC4}" type="slidenum">
              <a:rPr lang="en-US" smtClean="0"/>
              <a:pPr>
                <a:defRPr/>
              </a:pPr>
              <a:t>18</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71450" indent="-171450" eaLnBrk="1" hangingPunct="1">
              <a:buFontTx/>
              <a:buChar char="•"/>
            </a:pPr>
            <a:r>
              <a:rPr lang="en-US" smtClean="0"/>
              <a:t>Click Enforce Referential Integrity, click Cascade Update Related Fields, and then click Cascade Delete Related Records. The specifics of these actions are beyond the scope of our discussion. Just understand that clicking these options will cause Access to make sure that ProspectID values in WORK also exist in PROSPECT.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74AC2026-700C-4D81-BEB1-6E3FE7E1750C}" type="slidenum">
              <a:rPr lang="en-US" smtClean="0"/>
              <a:pPr>
                <a:defRPr/>
              </a:pPr>
              <a:t>19</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p:txBody>
          <a:bodyPr/>
          <a:lstStyle/>
          <a:p>
            <a:pPr>
              <a:defRPr/>
            </a:pPr>
            <a:fld id="{DE7B32CC-5A25-48C7-B2EA-B9BF27C46A7F}" type="slidenum">
              <a:rPr lang="en-US" smtClean="0"/>
              <a:pPr>
                <a:defRPr/>
              </a:pPr>
              <a:t>22</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171450" indent="-171450" eaLnBrk="1" hangingPunct="1">
              <a:buFontTx/>
              <a:buChar char="•"/>
            </a:pPr>
            <a:r>
              <a:rPr lang="en-US" smtClean="0"/>
              <a:t>Table display, although convenient, is limited in capability. It also does not provide a very pleasing user interface. For more generality and better design, you can use the Access form generator.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0FD45359-6D30-4847-AC3E-2A20BD242B1D}"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marL="171450" indent="-171450" eaLnBrk="1" hangingPunct="1">
              <a:buFontTx/>
              <a:buChar char="•"/>
            </a:pPr>
            <a:r>
              <a:rPr lang="en-US" dirty="0" smtClean="0"/>
              <a:t>This chapter extension discusses fundamental techniques for creating a database and a database application with Microsoft Access 2010.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p:txBody>
          <a:bodyPr/>
          <a:lstStyle/>
          <a:p>
            <a:pPr>
              <a:defRPr/>
            </a:pPr>
            <a:fld id="{E3090801-22A5-4372-B9A1-606DC9588024}" type="slidenum">
              <a:rPr lang="en-US" smtClean="0"/>
              <a:pPr>
                <a:defRPr/>
              </a:pPr>
              <a:t>23</a:t>
            </a:fld>
            <a:endParaRPr 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p:txBody>
          <a:bodyPr/>
          <a:lstStyle/>
          <a:p>
            <a:pPr>
              <a:defRPr/>
            </a:pPr>
            <a:fld id="{06242AEA-CC66-4876-BF3E-C3E6B517D787}" type="slidenum">
              <a:rPr lang="en-US" smtClean="0"/>
              <a:pPr>
                <a:defRPr/>
              </a:pPr>
              <a:t>24</a:t>
            </a:fld>
            <a:endParaRPr 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171450" indent="-171450" eaLnBrk="1" hangingPunct="1">
              <a:buFontTx/>
              <a:buChar char="•"/>
            </a:pPr>
            <a:r>
              <a:rPr lang="en-US" smtClean="0"/>
              <a:t>Access uses metadata about the tables and their relationship to create the data entry form in Figure CE5-15.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p:txBody>
          <a:bodyPr/>
          <a:lstStyle/>
          <a:p>
            <a:pPr>
              <a:defRPr/>
            </a:pPr>
            <a:fld id="{226366FD-1B37-4DA8-AFD3-4298118AC27F}" type="slidenum">
              <a:rPr lang="en-US" smtClean="0"/>
              <a:pPr>
                <a:defRPr/>
              </a:pPr>
              <a:t>25</a:t>
            </a:fld>
            <a:endParaRPr lang="en-US"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46B64463-51FF-4042-8AB6-47A93BCE9066}" type="slidenum">
              <a:rPr lang="en-US" smtClean="0"/>
              <a:pPr>
                <a:defRPr/>
              </a:pPr>
              <a:t>27</a:t>
            </a:fld>
            <a:endParaRPr 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171450" indent="-171450" eaLnBrk="1" hangingPunct="1">
              <a:buFontTx/>
              <a:buChar char="•"/>
            </a:pPr>
            <a:r>
              <a:rPr lang="en-US" smtClean="0"/>
              <a:t>Like all modern DBMS products, Access can process the SQL query language.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p:txBody>
          <a:bodyPr/>
          <a:lstStyle/>
          <a:p>
            <a:pPr>
              <a:defRPr/>
            </a:pPr>
            <a:fld id="{8AF55726-6DC7-4D27-B79A-8E09ACA1F6DE}" type="slidenum">
              <a:rPr lang="en-US" smtClean="0"/>
              <a:pPr>
                <a:defRPr/>
              </a:pPr>
              <a:t>28</a:t>
            </a:fld>
            <a:endParaRPr 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46CBAE1F-0FED-4BAF-9CC6-2211574D50D3}" type="slidenum">
              <a:rPr lang="en-US" smtClean="0"/>
              <a:pPr>
                <a:defRPr/>
              </a:pPr>
              <a:t>29</a:t>
            </a:fld>
            <a:endParaRPr 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171450" indent="-171450" eaLnBrk="1" hangingPunct="1">
              <a:buFontTx/>
              <a:buChar char="•"/>
            </a:pPr>
            <a:r>
              <a:rPr lang="en-US" smtClean="0"/>
              <a:t>Notice that Access shows the relationship between the two tables.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marL="171450" indent="-171450">
              <a:buFontTx/>
              <a:buChar char="•"/>
            </a:pPr>
            <a:r>
              <a:rPr lang="en-US" dirty="0" smtClean="0"/>
              <a:t>Note that the Ascending keyword has been selected for the Name column.</a:t>
            </a:r>
          </a:p>
          <a:p>
            <a:pPr marL="171450" indent="-171450">
              <a:buFontTx/>
              <a:buChar char="•"/>
            </a:pPr>
            <a:r>
              <a:rPr lang="en-US" dirty="0" smtClean="0"/>
              <a:t>Click the red exclamation point labeled </a:t>
            </a:r>
            <a:r>
              <a:rPr lang="en-US" i="1" dirty="0" smtClean="0"/>
              <a:t>Run </a:t>
            </a:r>
            <a:r>
              <a:rPr lang="en-US" dirty="0" smtClean="0"/>
              <a:t>in the </a:t>
            </a:r>
            <a:r>
              <a:rPr lang="en-US" i="1" dirty="0" smtClean="0"/>
              <a:t>Results </a:t>
            </a:r>
            <a:r>
              <a:rPr lang="en-US" dirty="0" smtClean="0"/>
              <a:t>section of the ribbon.</a:t>
            </a:r>
          </a:p>
        </p:txBody>
      </p:sp>
      <p:sp>
        <p:nvSpPr>
          <p:cNvPr id="4" name="Slide Number Placeholder 3"/>
          <p:cNvSpPr>
            <a:spLocks noGrp="1"/>
          </p:cNvSpPr>
          <p:nvPr>
            <p:ph type="sldNum" sz="quarter" idx="5"/>
          </p:nvPr>
        </p:nvSpPr>
        <p:spPr/>
        <p:txBody>
          <a:bodyPr/>
          <a:lstStyle/>
          <a:p>
            <a:pPr>
              <a:defRPr/>
            </a:pPr>
            <a:fld id="{E9DCDDF3-E60E-4D73-8C8E-A7EC833CC868}"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p:txBody>
          <a:bodyPr/>
          <a:lstStyle/>
          <a:p>
            <a:pPr>
              <a:defRPr/>
            </a:pPr>
            <a:fld id="{5546C7CD-6486-4B21-A394-DCB0A09A4F80}" type="slidenum">
              <a:rPr lang="en-US" smtClean="0"/>
              <a:pPr>
                <a:defRPr/>
              </a:pPr>
              <a:t>31</a:t>
            </a:fld>
            <a:endParaRPr 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p:txBody>
          <a:bodyPr/>
          <a:lstStyle/>
          <a:p>
            <a:pPr>
              <a:defRPr/>
            </a:pPr>
            <a:fld id="{225C9E35-BBEC-4E27-A33C-1B266368FCB9}" type="slidenum">
              <a:rPr lang="en-US" smtClean="0"/>
              <a:pPr>
                <a:defRPr/>
              </a:pPr>
              <a:t>33</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p:txBody>
          <a:bodyPr/>
          <a:lstStyle/>
          <a:p>
            <a:pPr>
              <a:defRPr/>
            </a:pPr>
            <a:fld id="{DED68557-9EE0-4DC4-BBBC-21E387937EF5}" type="slidenum">
              <a:rPr lang="en-US" smtClean="0"/>
              <a:pPr>
                <a:defRPr/>
              </a:pPr>
              <a:t>34</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marL="171450" indent="-171450" eaLnBrk="1" hangingPunct="1">
              <a:buFontTx/>
              <a:buChar char="•"/>
            </a:pPr>
            <a:r>
              <a:rPr lang="en-US" dirty="0" smtClean="0"/>
              <a:t>This figure shows the Report Wizard. To create a report with data from two or more tables, we must use the Report Wizard.</a:t>
            </a:r>
          </a:p>
          <a:p>
            <a:pPr marL="171450" indent="-171450" eaLnBrk="1" hangingPunct="1">
              <a:buFontTx/>
              <a:buChar char="•"/>
            </a:pPr>
            <a:r>
              <a:rPr lang="en-US" dirty="0" smtClean="0"/>
              <a:t>Click the Create tab, and then in the Reports section click Report Wizard.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p:txBody>
          <a:bodyPr/>
          <a:lstStyle/>
          <a:p>
            <a:pPr>
              <a:defRPr/>
            </a:pPr>
            <a:fld id="{C17B4C01-369E-4F9E-84EC-1D9EBB544FBB}" type="slidenum">
              <a:rPr lang="en-US" smtClean="0"/>
              <a:pPr>
                <a:defRPr/>
              </a:pPr>
              <a:t>3</a:t>
            </a:fld>
            <a:endParaRPr lang="en-US" dirty="0"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marL="171450" indent="-171450" eaLnBrk="1" hangingPunct="1">
              <a:buFontTx/>
              <a:buChar char="•"/>
            </a:pPr>
            <a:r>
              <a:rPr lang="en-US" smtClean="0"/>
              <a:t>Note the ambiguity in name PROSPECT. Before someone has become a volunteer, he is a prospect, and the term is fine. However, once that person has actually done work, he is no longer merely a prospect. This ambiguity occurs because the database is used both for finding volunteers and for recording their experiences once they have joined.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E4C637E-6E02-494A-9A89-C12596AD17EA}"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marL="171450" indent="-171450">
              <a:buFontTx/>
              <a:buChar char="•"/>
            </a:pPr>
            <a:r>
              <a:rPr lang="en-US" dirty="0" smtClean="0"/>
              <a:t>In the ribbon, click </a:t>
            </a:r>
            <a:r>
              <a:rPr lang="en-US" b="1" dirty="0" smtClean="0"/>
              <a:t>Group and Sort </a:t>
            </a:r>
            <a:r>
              <a:rPr lang="en-US" dirty="0" smtClean="0"/>
              <a:t>in the </a:t>
            </a:r>
            <a:r>
              <a:rPr lang="en-US" b="1" dirty="0" smtClean="0"/>
              <a:t>Grouping &amp; Totals</a:t>
            </a:r>
            <a:r>
              <a:rPr lang="en-US" dirty="0" smtClean="0"/>
              <a:t> section. In the bottom of the form, click </a:t>
            </a:r>
            <a:r>
              <a:rPr lang="en-US" b="1" dirty="0" smtClean="0"/>
              <a:t>More</a:t>
            </a:r>
            <a:r>
              <a:rPr lang="en-US" dirty="0" smtClean="0"/>
              <a:t>, and then click the down arrow next to the phrase “</a:t>
            </a:r>
            <a:r>
              <a:rPr lang="en-US" b="1" dirty="0" smtClean="0"/>
              <a:t>with no totals</a:t>
            </a:r>
            <a:r>
              <a:rPr lang="en-US" dirty="0" smtClean="0"/>
              <a:t>.” Next, select </a:t>
            </a:r>
            <a:r>
              <a:rPr lang="en-US" b="1" dirty="0" err="1" smtClean="0"/>
              <a:t>TotalDonations</a:t>
            </a:r>
            <a:r>
              <a:rPr lang="en-US" dirty="0" smtClean="0"/>
              <a:t> from the </a:t>
            </a:r>
            <a:r>
              <a:rPr lang="en-US" b="1" dirty="0" err="1" smtClean="0"/>
              <a:t>TotalOn</a:t>
            </a:r>
            <a:r>
              <a:rPr lang="en-US" dirty="0" smtClean="0"/>
              <a:t> box, and then check </a:t>
            </a:r>
            <a:r>
              <a:rPr lang="en-US" b="1" dirty="0" smtClean="0"/>
              <a:t>Show Grand Total</a:t>
            </a:r>
            <a:r>
              <a:rPr lang="en-US" dirty="0" smtClean="0"/>
              <a:t> and </a:t>
            </a:r>
            <a:r>
              <a:rPr lang="en-US" b="1" dirty="0" smtClean="0"/>
              <a:t>Show subtotal </a:t>
            </a:r>
            <a:r>
              <a:rPr lang="en-US" dirty="0" smtClean="0"/>
              <a:t>in group footer.</a:t>
            </a:r>
          </a:p>
        </p:txBody>
      </p:sp>
      <p:sp>
        <p:nvSpPr>
          <p:cNvPr id="4" name="Slide Number Placeholder 3"/>
          <p:cNvSpPr>
            <a:spLocks noGrp="1"/>
          </p:cNvSpPr>
          <p:nvPr>
            <p:ph type="sldNum" sz="quarter" idx="5"/>
          </p:nvPr>
        </p:nvSpPr>
        <p:spPr/>
        <p:txBody>
          <a:bodyPr/>
          <a:lstStyle/>
          <a:p>
            <a:pPr>
              <a:defRPr/>
            </a:pPr>
            <a:fld id="{708B551F-E15F-46A5-9F04-1FEED38E647E}" type="slidenum">
              <a:rPr lang="en-US" smtClean="0"/>
              <a:pPr>
                <a:defRPr/>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marL="171450" indent="-171450">
              <a:buFontTx/>
              <a:buChar char="•"/>
            </a:pPr>
            <a:r>
              <a:rPr lang="en-US" dirty="0" smtClean="0"/>
              <a:t>The only remaining problem is that label </a:t>
            </a:r>
            <a:r>
              <a:rPr lang="en-US" dirty="0" err="1" smtClean="0"/>
              <a:t>NumCalls</a:t>
            </a:r>
            <a:r>
              <a:rPr lang="en-US" dirty="0" smtClean="0"/>
              <a:t> is cut off. We need to expand the box that contains this value. To do so, select </a:t>
            </a:r>
            <a:r>
              <a:rPr lang="en-US" b="1" dirty="0" smtClean="0"/>
              <a:t>Layout View</a:t>
            </a:r>
            <a:r>
              <a:rPr lang="en-US" dirty="0" smtClean="0"/>
              <a:t> from View in the ribbon, click </a:t>
            </a:r>
            <a:r>
              <a:rPr lang="en-US" b="1" dirty="0" smtClean="0"/>
              <a:t>Date</a:t>
            </a:r>
            <a:r>
              <a:rPr lang="en-US" dirty="0" smtClean="0"/>
              <a:t>, and then slide it slightly to the left. Do the same with </a:t>
            </a:r>
            <a:r>
              <a:rPr lang="en-US" b="1" dirty="0" smtClean="0"/>
              <a:t>Hour</a:t>
            </a:r>
            <a:r>
              <a:rPr lang="en-US" dirty="0" smtClean="0"/>
              <a:t>. Then expand </a:t>
            </a:r>
            <a:r>
              <a:rPr lang="en-US" b="1" dirty="0" err="1" smtClean="0"/>
              <a:t>NumCalls</a:t>
            </a:r>
            <a:r>
              <a:rPr lang="en-US" dirty="0" smtClean="0"/>
              <a:t> until you can see all of the label.</a:t>
            </a:r>
          </a:p>
        </p:txBody>
      </p:sp>
      <p:sp>
        <p:nvSpPr>
          <p:cNvPr id="4" name="Slide Number Placeholder 3"/>
          <p:cNvSpPr>
            <a:spLocks noGrp="1"/>
          </p:cNvSpPr>
          <p:nvPr>
            <p:ph type="sldNum" sz="quarter" idx="5"/>
          </p:nvPr>
        </p:nvSpPr>
        <p:spPr/>
        <p:txBody>
          <a:bodyPr/>
          <a:lstStyle/>
          <a:p>
            <a:pPr>
              <a:defRPr/>
            </a:pPr>
            <a:fld id="{7404E98F-D49B-43D6-8C7C-586E1B1E3294}" type="slidenum">
              <a:rPr lang="en-US" smtClean="0"/>
              <a:pPr>
                <a:defRPr/>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2790D86-65A0-4FE7-937D-3FBE1961300B}"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marL="171450" indent="-171450">
              <a:buFontTx/>
              <a:buChar char="•"/>
            </a:pPr>
            <a:r>
              <a:rPr lang="en-US" dirty="0" smtClean="0"/>
              <a:t>This figure further documents the attributes of the design. Sample data for this table are shown in Figure CE5-2.</a:t>
            </a:r>
          </a:p>
        </p:txBody>
      </p:sp>
      <p:sp>
        <p:nvSpPr>
          <p:cNvPr id="4" name="Slide Number Placeholder 3"/>
          <p:cNvSpPr>
            <a:spLocks noGrp="1"/>
          </p:cNvSpPr>
          <p:nvPr>
            <p:ph type="sldNum" sz="quarter" idx="5"/>
          </p:nvPr>
        </p:nvSpPr>
        <p:spPr/>
        <p:txBody>
          <a:bodyPr/>
          <a:lstStyle/>
          <a:p>
            <a:pPr>
              <a:defRPr/>
            </a:pPr>
            <a:fld id="{26DF4634-16AB-410A-B91D-08BD690F943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5556961-FF79-4CAE-9ACA-23C4DC9F79F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C5F9A4EA-B429-403A-8267-A05DD45C2D8F}" type="slidenum">
              <a:rPr lang="en-US" smtClean="0"/>
              <a:pPr>
                <a:defRPr/>
              </a:pPr>
              <a:t>6</a:t>
            </a:fld>
            <a:endParaRPr lang="en-US" dirty="0"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marL="171450" indent="-171450" eaLnBrk="1" hangingPunct="1">
              <a:buFontTx/>
              <a:buChar char="•"/>
            </a:pPr>
            <a:r>
              <a:rPr lang="en-US" smtClean="0"/>
              <a:t>If you use another version of Access, your screen will appear differently, but the essentials will be the same.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Access opens the new database by creating a default table named Table1. We want to modify the design of this table, so in the upper left-hand corner, where you see a pencil and a right angle square, click View and select Design View.</a:t>
            </a:r>
          </a:p>
          <a:p>
            <a:pPr>
              <a:defRPr/>
            </a:pPr>
            <a:endParaRPr lang="en-US" dirty="0"/>
          </a:p>
        </p:txBody>
      </p:sp>
      <p:sp>
        <p:nvSpPr>
          <p:cNvPr id="4" name="Slide Number Placeholder 3"/>
          <p:cNvSpPr>
            <a:spLocks noGrp="1"/>
          </p:cNvSpPr>
          <p:nvPr>
            <p:ph type="sldNum" sz="quarter" idx="5"/>
          </p:nvPr>
        </p:nvSpPr>
        <p:spPr/>
        <p:txBody>
          <a:bodyPr/>
          <a:lstStyle/>
          <a:p>
            <a:pPr>
              <a:defRPr/>
            </a:pPr>
            <a:fld id="{0DFF3F1A-DF1D-4627-AC98-3C8EB8E2341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p:txBody>
          <a:bodyPr/>
          <a:lstStyle/>
          <a:p>
            <a:pPr>
              <a:defRPr/>
            </a:pPr>
            <a:fld id="{2F8B9CC5-DE2C-4AC1-9005-5FC2962949EB}" type="slidenum">
              <a:rPr lang="en-US" smtClean="0"/>
              <a:pPr>
                <a:defRPr/>
              </a:pPr>
              <a:t>8</a:t>
            </a:fld>
            <a:endParaRPr 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171450" indent="-171450" eaLnBrk="1" hangingPunct="1">
              <a:buFontTx/>
              <a:buChar char="•"/>
            </a:pPr>
            <a:r>
              <a:rPr lang="en-US" smtClean="0"/>
              <a:t>Use</a:t>
            </a:r>
            <a:r>
              <a:rPr lang="en-US" baseline="0" smtClean="0"/>
              <a:t> this figure to review the</a:t>
            </a:r>
            <a:r>
              <a:rPr lang="en-US" smtClean="0"/>
              <a:t> steps presented in previous slides.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marL="171450" indent="-171450">
              <a:buFontTx/>
              <a:buChar char="•"/>
            </a:pPr>
            <a:r>
              <a:rPr lang="en-US" dirty="0" smtClean="0"/>
              <a:t>Explain Access View modes</a:t>
            </a:r>
          </a:p>
        </p:txBody>
      </p:sp>
      <p:sp>
        <p:nvSpPr>
          <p:cNvPr id="4" name="Slide Number Placeholder 3"/>
          <p:cNvSpPr>
            <a:spLocks noGrp="1"/>
          </p:cNvSpPr>
          <p:nvPr>
            <p:ph type="sldNum" sz="quarter" idx="5"/>
          </p:nvPr>
        </p:nvSpPr>
        <p:spPr/>
        <p:txBody>
          <a:bodyPr/>
          <a:lstStyle/>
          <a:p>
            <a:pPr>
              <a:defRPr/>
            </a:pPr>
            <a:fld id="{6E03E7A8-3DC0-4FA9-B6E6-DBC7E7E1CB8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CE5-</a:t>
            </a:r>
            <a:fld id="{F2C47F8A-FDB0-454F-93DC-02466997A9FB}"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429000"/>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623888" indent="-330200">
              <a:buClr>
                <a:srgbClr val="000A1E"/>
              </a:buClr>
              <a:buFont typeface="Helvetica" pitchFamily="34" charset="0"/>
              <a:buChar char="–"/>
              <a:defRPr/>
            </a:lvl3pPr>
            <a:lvl4pPr marL="965200" indent="-355600">
              <a:buClr>
                <a:srgbClr val="000A1E"/>
              </a:buClr>
              <a:buFont typeface="Wingdings" pitchFamily="2" charset="2"/>
              <a:buChar char="Ø"/>
              <a:defRPr/>
            </a:lvl4pPr>
            <a:lvl5pPr marL="1316038"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smtClean="0"/>
            </a:lvl1pPr>
          </a:lstStyle>
          <a:p>
            <a:pPr>
              <a:defRPr/>
            </a:pPr>
            <a:r>
              <a:rPr lang="en-US"/>
              <a:t>Copyright © 2014 Pearson Education, Inc. Publishing as Prentice Hall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CE5-</a:t>
            </a:r>
            <a:fld id="{A149EBD9-7F9D-48CA-B37F-AE94B1FD23FF}"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smtClean="0"/>
            </a:lvl1pPr>
          </a:lstStyle>
          <a:p>
            <a:pPr>
              <a:defRPr/>
            </a:pPr>
            <a:r>
              <a:rPr lang="en-US"/>
              <a:t>Copyright © 2014 Pearson Education, Inc. Publishing as Prentice Hall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smtClean="0">
                <a:solidFill>
                  <a:schemeClr val="tx1"/>
                </a:solidFill>
                <a:latin typeface="Helvetica" pitchFamily="34" charset="0"/>
                <a:cs typeface="Arial" charset="0"/>
              </a:defRPr>
            </a:lvl1pPr>
          </a:lstStyle>
          <a:p>
            <a:pPr>
              <a:defRPr/>
            </a:pPr>
            <a:r>
              <a:rPr lang="en-US"/>
              <a:t>Copyright © 2014 Pearson Education, Inc. Publishing as Prentice Hall</a:t>
            </a:r>
            <a:endParaRPr lang="en-US" dirty="0"/>
          </a:p>
        </p:txBody>
      </p:sp>
    </p:spTree>
  </p:cSld>
  <p:clrMap bg1="lt1" tx1="dk1" bg2="lt2" tx2="dk2" accent1="accent1" accent2="accent2" accent3="accent3" accent4="accent4" accent5="accent5" accent6="accent6" hlink="hlink" folHlink="folHlink"/>
  <p:sldLayoutIdLst>
    <p:sldLayoutId id="2147489115" r:id="rId1"/>
    <p:sldLayoutId id="2147489116" r:id="rId2"/>
    <p:sldLayoutId id="2147489117" r:id="rId3"/>
    <p:sldLayoutId id="214748911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oba.usf.edu/departments/isds/faculty/warner/ism3011/tips/ac/createtable-datatype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ubtitle 7"/>
          <p:cNvSpPr>
            <a:spLocks noGrp="1"/>
          </p:cNvSpPr>
          <p:nvPr>
            <p:ph type="subTitle" idx="1"/>
          </p:nvPr>
        </p:nvSpPr>
        <p:spPr>
          <a:xfrm>
            <a:off x="1371600" y="3657600"/>
            <a:ext cx="6553200" cy="1219200"/>
          </a:xfrm>
          <a:ln w="28575">
            <a:solidFill>
              <a:schemeClr val="tx1"/>
            </a:solidFill>
          </a:ln>
        </p:spPr>
        <p:txBody>
          <a:bodyPr/>
          <a:lstStyle/>
          <a:p>
            <a:pPr>
              <a:defRPr/>
            </a:pPr>
            <a:r>
              <a:rPr lang="en-US" sz="4000" dirty="0" smtClean="0"/>
              <a:t>Using Microsoft Access 2010</a:t>
            </a:r>
          </a:p>
        </p:txBody>
      </p:sp>
      <p:sp>
        <p:nvSpPr>
          <p:cNvPr id="2" name="Title 1"/>
          <p:cNvSpPr>
            <a:spLocks noGrp="1"/>
          </p:cNvSpPr>
          <p:nvPr>
            <p:ph type="title"/>
          </p:nvPr>
        </p:nvSpPr>
        <p:spPr/>
        <p:txBody>
          <a:bodyPr/>
          <a:lstStyle/>
          <a:p>
            <a:pPr>
              <a:defRPr/>
            </a:pPr>
            <a:r>
              <a:rPr>
                <a:solidFill>
                  <a:srgbClr val="12313A"/>
                </a:solidFill>
              </a:rPr>
              <a:t>Chapter Extension </a:t>
            </a:r>
            <a:r>
              <a:rPr smtClean="0">
                <a:solidFill>
                  <a:srgbClr val="12313A"/>
                </a:solidFill>
              </a:rPr>
              <a:t>5</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733425" y="1524000"/>
            <a:ext cx="6127750" cy="4371975"/>
          </a:xfrm>
          <a:prstGeom prst="rect">
            <a:avLst/>
          </a:prstGeom>
          <a:noFill/>
          <a:ln w="9525">
            <a:noFill/>
            <a:miter lim="800000"/>
            <a:headEnd/>
            <a:tailEnd/>
          </a:ln>
        </p:spPr>
      </p:pic>
      <p:sp>
        <p:nvSpPr>
          <p:cNvPr id="26626" name="AutoShape 2"/>
          <p:cNvSpPr>
            <a:spLocks noGrp="1" noChangeArrowheads="1"/>
          </p:cNvSpPr>
          <p:nvPr>
            <p:ph type="title"/>
          </p:nvPr>
        </p:nvSpPr>
        <p:spPr/>
        <p:txBody>
          <a:bodyPr/>
          <a:lstStyle/>
          <a:p>
            <a:r>
              <a:rPr lang="en-US" smtClean="0">
                <a:latin typeface="Arial" charset="0"/>
                <a:cs typeface="Arial" charset="0"/>
              </a:rPr>
              <a:t>Creating Tables in Access - Step 1: Declaring Field Names and Data Types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6" name="Freeform 5"/>
          <p:cNvSpPr/>
          <p:nvPr/>
        </p:nvSpPr>
        <p:spPr>
          <a:xfrm>
            <a:off x="4937125" y="2098675"/>
            <a:ext cx="3597275" cy="3159125"/>
          </a:xfrm>
          <a:custGeom>
            <a:avLst/>
            <a:gdLst>
              <a:gd name="connsiteX0" fmla="*/ 603474 w 3620770"/>
              <a:gd name="connsiteY0" fmla="*/ 0 h 5120640"/>
              <a:gd name="connsiteX1" fmla="*/ 3017296 w 3620770"/>
              <a:gd name="connsiteY1" fmla="*/ 0 h 5120640"/>
              <a:gd name="connsiteX2" fmla="*/ 3444016 w 3620770"/>
              <a:gd name="connsiteY2" fmla="*/ 176754 h 5120640"/>
              <a:gd name="connsiteX3" fmla="*/ 3620769 w 3620770"/>
              <a:gd name="connsiteY3" fmla="*/ 603475 h 5120640"/>
              <a:gd name="connsiteX4" fmla="*/ 3620770 w 3620770"/>
              <a:gd name="connsiteY4" fmla="*/ 5120640 h 5120640"/>
              <a:gd name="connsiteX5" fmla="*/ 3620770 w 3620770"/>
              <a:gd name="connsiteY5" fmla="*/ 5120640 h 5120640"/>
              <a:gd name="connsiteX6" fmla="*/ 3620770 w 3620770"/>
              <a:gd name="connsiteY6" fmla="*/ 5120640 h 5120640"/>
              <a:gd name="connsiteX7" fmla="*/ 0 w 3620770"/>
              <a:gd name="connsiteY7" fmla="*/ 5120640 h 5120640"/>
              <a:gd name="connsiteX8" fmla="*/ 0 w 3620770"/>
              <a:gd name="connsiteY8" fmla="*/ 5120640 h 5120640"/>
              <a:gd name="connsiteX9" fmla="*/ 0 w 3620770"/>
              <a:gd name="connsiteY9" fmla="*/ 5120640 h 5120640"/>
              <a:gd name="connsiteX10" fmla="*/ 0 w 3620770"/>
              <a:gd name="connsiteY10" fmla="*/ 603474 h 5120640"/>
              <a:gd name="connsiteX11" fmla="*/ 176754 w 3620770"/>
              <a:gd name="connsiteY11" fmla="*/ 176754 h 5120640"/>
              <a:gd name="connsiteX12" fmla="*/ 603475 w 3620770"/>
              <a:gd name="connsiteY12" fmla="*/ 1 h 5120640"/>
              <a:gd name="connsiteX13" fmla="*/ 603474 w 3620770"/>
              <a:gd name="connsiteY13"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770" h="5120640">
                <a:moveTo>
                  <a:pt x="3620770" y="853458"/>
                </a:moveTo>
                <a:lnTo>
                  <a:pt x="3620770" y="4267182"/>
                </a:lnTo>
                <a:cubicBezTo>
                  <a:pt x="3620770" y="4493533"/>
                  <a:pt x="3575812" y="4710613"/>
                  <a:pt x="3495788" y="4870667"/>
                </a:cubicBezTo>
                <a:cubicBezTo>
                  <a:pt x="3415764" y="5030720"/>
                  <a:pt x="3307228" y="5120638"/>
                  <a:pt x="3194057" y="5120638"/>
                </a:cubicBezTo>
                <a:cubicBezTo>
                  <a:pt x="2129371" y="5120638"/>
                  <a:pt x="1064686" y="5120639"/>
                  <a:pt x="0" y="5120639"/>
                </a:cubicBezTo>
                <a:lnTo>
                  <a:pt x="0" y="5120639"/>
                </a:lnTo>
                <a:lnTo>
                  <a:pt x="0" y="5120639"/>
                </a:lnTo>
                <a:lnTo>
                  <a:pt x="0" y="1"/>
                </a:lnTo>
                <a:lnTo>
                  <a:pt x="0" y="1"/>
                </a:lnTo>
                <a:lnTo>
                  <a:pt x="0" y="1"/>
                </a:lnTo>
                <a:lnTo>
                  <a:pt x="3194058" y="1"/>
                </a:lnTo>
                <a:cubicBezTo>
                  <a:pt x="3307229" y="1"/>
                  <a:pt x="3415765" y="89920"/>
                  <a:pt x="3495788" y="249973"/>
                </a:cubicBezTo>
                <a:cubicBezTo>
                  <a:pt x="3575812" y="410029"/>
                  <a:pt x="3620769" y="627109"/>
                  <a:pt x="3620769" y="853459"/>
                </a:cubicBezTo>
                <a:lnTo>
                  <a:pt x="3620770" y="853458"/>
                </a:lnTo>
                <a:close/>
              </a:path>
            </a:pathLst>
          </a:custGeom>
          <a:solidFill>
            <a:srgbClr val="DCF1F8"/>
          </a:solidFill>
          <a:ln>
            <a:solidFill>
              <a:srgbClr val="0060EE">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1" tIns="222470" rIns="268190" bIns="222473" spcCol="1270" anchor="ctr"/>
          <a:lstStyle/>
          <a:p>
            <a:pPr marL="228600" lvl="1" indent="-228600" defTabSz="1066800">
              <a:lnSpc>
                <a:spcPct val="90000"/>
              </a:lnSpc>
              <a:spcAft>
                <a:spcPct val="15000"/>
              </a:spcAft>
              <a:buFontTx/>
              <a:buChar char="••"/>
              <a:defRPr/>
            </a:pPr>
            <a:r>
              <a:rPr lang="en-US" sz="2400" dirty="0">
                <a:solidFill>
                  <a:schemeClr val="accent3">
                    <a:lumMod val="10000"/>
                  </a:schemeClr>
                </a:solidFill>
                <a:latin typeface="Arial" pitchFamily="34" charset="0"/>
                <a:cs typeface="Arial" pitchFamily="34" charset="0"/>
              </a:rPr>
              <a:t>Upper part </a:t>
            </a:r>
          </a:p>
          <a:p>
            <a:pPr marL="457200" lvl="2" indent="-228600" defTabSz="1066800">
              <a:lnSpc>
                <a:spcPct val="90000"/>
              </a:lnSpc>
              <a:spcAft>
                <a:spcPct val="15000"/>
              </a:spcAft>
              <a:buFont typeface="Wingdings" pitchFamily="2" charset="2"/>
              <a:buChar char="Ø"/>
              <a:defRPr/>
            </a:pPr>
            <a:r>
              <a:rPr lang="en-US" sz="2400" dirty="0">
                <a:solidFill>
                  <a:schemeClr val="accent3">
                    <a:lumMod val="10000"/>
                  </a:schemeClr>
                </a:solidFill>
                <a:latin typeface="Arial" pitchFamily="34" charset="0"/>
                <a:cs typeface="Arial" pitchFamily="34" charset="0"/>
              </a:rPr>
              <a:t>Enter name of each attribute (</a:t>
            </a:r>
            <a:r>
              <a:rPr lang="en-US" sz="2400" b="1" i="1" dirty="0">
                <a:solidFill>
                  <a:schemeClr val="accent3">
                    <a:lumMod val="10000"/>
                  </a:schemeClr>
                </a:solidFill>
                <a:latin typeface="Arial" pitchFamily="34" charset="0"/>
                <a:cs typeface="Arial" pitchFamily="34" charset="0"/>
              </a:rPr>
              <a:t>Fields</a:t>
            </a:r>
            <a:r>
              <a:rPr lang="en-US" sz="2400" dirty="0">
                <a:solidFill>
                  <a:schemeClr val="accent3">
                    <a:lumMod val="10000"/>
                  </a:schemeClr>
                </a:solidFill>
                <a:latin typeface="Arial" pitchFamily="34" charset="0"/>
                <a:cs typeface="Arial" pitchFamily="34" charset="0"/>
              </a:rPr>
              <a:t>)</a:t>
            </a:r>
          </a:p>
          <a:p>
            <a:pPr marL="457200" lvl="2" indent="-228600" defTabSz="1066800">
              <a:lnSpc>
                <a:spcPct val="90000"/>
              </a:lnSpc>
              <a:spcAft>
                <a:spcPct val="15000"/>
              </a:spcAft>
              <a:buFont typeface="Wingdings" pitchFamily="2" charset="2"/>
              <a:buChar char="Ø"/>
              <a:defRPr/>
            </a:pPr>
            <a:r>
              <a:rPr lang="en-US" sz="2400" dirty="0">
                <a:solidFill>
                  <a:schemeClr val="accent3">
                    <a:lumMod val="10000"/>
                  </a:schemeClr>
                </a:solidFill>
                <a:latin typeface="Arial" pitchFamily="34" charset="0"/>
                <a:cs typeface="Arial" pitchFamily="34" charset="0"/>
              </a:rPr>
              <a:t>Enter </a:t>
            </a:r>
            <a:r>
              <a:rPr lang="en-US" sz="2400" b="1" i="1" dirty="0">
                <a:solidFill>
                  <a:schemeClr val="accent3">
                    <a:lumMod val="10000"/>
                  </a:schemeClr>
                </a:solidFill>
                <a:latin typeface="Arial" pitchFamily="34" charset="0"/>
                <a:cs typeface="Arial" pitchFamily="34" charset="0"/>
              </a:rPr>
              <a:t>Data Type</a:t>
            </a:r>
            <a:endParaRPr lang="en-US" sz="2400" b="1" dirty="0">
              <a:solidFill>
                <a:schemeClr val="accent3">
                  <a:lumMod val="10000"/>
                </a:schemeClr>
              </a:solidFill>
              <a:latin typeface="Arial" pitchFamily="34" charset="0"/>
              <a:cs typeface="Arial" pitchFamily="34" charset="0"/>
            </a:endParaRPr>
          </a:p>
          <a:p>
            <a:pPr marL="457200" lvl="2" indent="-228600" defTabSz="1066800">
              <a:lnSpc>
                <a:spcPct val="90000"/>
              </a:lnSpc>
              <a:spcAft>
                <a:spcPct val="15000"/>
              </a:spcAft>
              <a:buFont typeface="Wingdings" pitchFamily="2" charset="2"/>
              <a:buChar char="Ø"/>
              <a:defRPr/>
            </a:pPr>
            <a:r>
              <a:rPr lang="en-US" sz="2400" dirty="0">
                <a:solidFill>
                  <a:schemeClr val="accent3">
                    <a:lumMod val="10000"/>
                  </a:schemeClr>
                </a:solidFill>
                <a:latin typeface="Arial" pitchFamily="34" charset="0"/>
                <a:cs typeface="Arial" pitchFamily="34" charset="0"/>
              </a:rPr>
              <a:t>Enter </a:t>
            </a:r>
            <a:r>
              <a:rPr lang="en-US" sz="2400" b="1" i="1" dirty="0">
                <a:solidFill>
                  <a:schemeClr val="accent3">
                    <a:lumMod val="10000"/>
                  </a:schemeClr>
                </a:solidFill>
                <a:latin typeface="Arial" pitchFamily="34" charset="0"/>
                <a:cs typeface="Arial" pitchFamily="34" charset="0"/>
              </a:rPr>
              <a:t>Description</a:t>
            </a:r>
            <a:endParaRPr lang="en-US" sz="2400" dirty="0">
              <a:solidFill>
                <a:schemeClr val="accent3">
                  <a:lumMod val="10000"/>
                </a:schemeClr>
              </a:solidFill>
              <a:latin typeface="Arial" pitchFamily="34" charset="0"/>
              <a:cs typeface="Arial" pitchFamily="34" charset="0"/>
            </a:endParaRPr>
          </a:p>
          <a:p>
            <a:pPr marL="228600" lvl="1" indent="-228600" defTabSz="1066800">
              <a:lnSpc>
                <a:spcPct val="90000"/>
              </a:lnSpc>
              <a:spcAft>
                <a:spcPct val="15000"/>
              </a:spcAft>
              <a:buFontTx/>
              <a:buChar char="••"/>
              <a:defRPr/>
            </a:pPr>
            <a:r>
              <a:rPr lang="en-US" sz="2400" dirty="0">
                <a:solidFill>
                  <a:schemeClr val="accent3">
                    <a:lumMod val="10000"/>
                  </a:schemeClr>
                </a:solidFill>
                <a:latin typeface="Arial" pitchFamily="34" charset="0"/>
                <a:cs typeface="Arial" pitchFamily="34" charset="0"/>
              </a:rPr>
              <a:t>Bottom part</a:t>
            </a:r>
          </a:p>
          <a:p>
            <a:pPr marL="457200" lvl="2" indent="-228600" defTabSz="1066800">
              <a:lnSpc>
                <a:spcPct val="90000"/>
              </a:lnSpc>
              <a:spcAft>
                <a:spcPct val="15000"/>
              </a:spcAft>
              <a:buFont typeface="Wingdings" pitchFamily="2" charset="2"/>
              <a:buChar char="Ø"/>
              <a:defRPr/>
            </a:pPr>
            <a:r>
              <a:rPr lang="en-US" sz="2400" dirty="0">
                <a:solidFill>
                  <a:schemeClr val="accent3">
                    <a:lumMod val="10000"/>
                  </a:schemeClr>
                </a:solidFill>
                <a:latin typeface="Arial" pitchFamily="34" charset="0"/>
                <a:cs typeface="Arial" pitchFamily="34" charset="0"/>
              </a:rPr>
              <a:t>Declare field properties</a:t>
            </a:r>
          </a:p>
        </p:txBody>
      </p:sp>
      <p:cxnSp>
        <p:nvCxnSpPr>
          <p:cNvPr id="8" name="Straight Arrow Connector 7"/>
          <p:cNvCxnSpPr/>
          <p:nvPr/>
        </p:nvCxnSpPr>
        <p:spPr>
          <a:xfrm flipH="1">
            <a:off x="4191000" y="4724400"/>
            <a:ext cx="66992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52600" y="4191000"/>
            <a:ext cx="2057400" cy="9906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cstate="print"/>
          <a:srcRect/>
          <a:stretch>
            <a:fillRect/>
          </a:stretch>
        </p:blipFill>
        <p:spPr bwMode="auto">
          <a:xfrm>
            <a:off x="762000" y="1524000"/>
            <a:ext cx="7543800" cy="4267200"/>
          </a:xfrm>
          <a:prstGeom prst="rect">
            <a:avLst/>
          </a:prstGeom>
          <a:noFill/>
          <a:ln w="9525">
            <a:noFill/>
            <a:miter lim="800000"/>
            <a:headEnd/>
            <a:tailEnd/>
          </a:ln>
        </p:spPr>
      </p:pic>
      <p:sp>
        <p:nvSpPr>
          <p:cNvPr id="28674" name="AutoShape 2"/>
          <p:cNvSpPr>
            <a:spLocks noGrp="1" noChangeArrowheads="1"/>
          </p:cNvSpPr>
          <p:nvPr>
            <p:ph type="title"/>
          </p:nvPr>
        </p:nvSpPr>
        <p:spPr/>
        <p:txBody>
          <a:bodyPr/>
          <a:lstStyle/>
          <a:p>
            <a:r>
              <a:rPr lang="en-US" smtClean="0">
                <a:latin typeface="Arial" charset="0"/>
                <a:cs typeface="Arial" charset="0"/>
              </a:rPr>
              <a:t>Creating Tables in Access - Step 2:</a:t>
            </a:r>
            <a:br>
              <a:rPr lang="en-US" smtClean="0">
                <a:latin typeface="Arial" charset="0"/>
                <a:cs typeface="Arial" charset="0"/>
              </a:rPr>
            </a:br>
            <a:r>
              <a:rPr lang="en-US" smtClean="0">
                <a:latin typeface="Arial" charset="0"/>
                <a:cs typeface="Arial" charset="0"/>
              </a:rPr>
              <a:t>Declaring Field Properties </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6" name="Oval 5"/>
          <p:cNvSpPr/>
          <p:nvPr/>
        </p:nvSpPr>
        <p:spPr>
          <a:xfrm>
            <a:off x="1600200" y="2376488"/>
            <a:ext cx="4267200" cy="823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7" name="TextBox 2"/>
          <p:cNvSpPr txBox="1">
            <a:spLocks noChangeArrowheads="1"/>
          </p:cNvSpPr>
          <p:nvPr/>
        </p:nvSpPr>
        <p:spPr bwMode="auto">
          <a:xfrm>
            <a:off x="4876800" y="3063875"/>
            <a:ext cx="3576638" cy="954088"/>
          </a:xfrm>
          <a:prstGeom prst="rect">
            <a:avLst/>
          </a:prstGeom>
          <a:noFill/>
          <a:ln w="9525">
            <a:noFill/>
            <a:miter lim="800000"/>
            <a:headEnd/>
            <a:tailEnd/>
          </a:ln>
        </p:spPr>
        <p:txBody>
          <a:bodyPr>
            <a:spAutoFit/>
          </a:bodyPr>
          <a:lstStyle/>
          <a:p>
            <a:r>
              <a:rPr lang="en-US" sz="2800" b="1"/>
              <a:t>Setting length of a Text Data Type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smtClean="0">
                <a:latin typeface="Arial" charset="0"/>
                <a:cs typeface="Arial" charset="0"/>
              </a:rPr>
              <a:t>Complete Sample PROSPECT Table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30723" name="Picture 2" descr="EMIS3e_CE8-7"/>
          <p:cNvPicPr>
            <a:picLocks noChangeAspect="1" noChangeArrowheads="1"/>
          </p:cNvPicPr>
          <p:nvPr/>
        </p:nvPicPr>
        <p:blipFill>
          <a:blip r:embed="rId3" cstate="print"/>
          <a:srcRect/>
          <a:stretch>
            <a:fillRect/>
          </a:stretch>
        </p:blipFill>
        <p:spPr bwMode="auto">
          <a:xfrm>
            <a:off x="609600" y="1517650"/>
            <a:ext cx="7467600" cy="4368800"/>
          </a:xfrm>
          <a:prstGeom prst="rect">
            <a:avLst/>
          </a:prstGeom>
          <a:noFill/>
          <a:ln w="9525">
            <a:noFill/>
            <a:miter lim="800000"/>
            <a:headEnd/>
            <a:tailEnd/>
          </a:ln>
        </p:spPr>
      </p:pic>
      <p:sp>
        <p:nvSpPr>
          <p:cNvPr id="4" name="Oval 3"/>
          <p:cNvSpPr/>
          <p:nvPr/>
        </p:nvSpPr>
        <p:spPr>
          <a:xfrm>
            <a:off x="1676400" y="2286000"/>
            <a:ext cx="4800600" cy="15240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1905000" y="4038600"/>
            <a:ext cx="20574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r>
              <a:rPr lang="en-US" smtClean="0">
                <a:latin typeface="Arial" charset="0"/>
                <a:cs typeface="Arial" charset="0"/>
              </a:rPr>
              <a:t>Finished WORK Table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32771" name="Picture 2"/>
          <p:cNvPicPr>
            <a:picLocks noChangeAspect="1" noChangeArrowheads="1"/>
          </p:cNvPicPr>
          <p:nvPr/>
        </p:nvPicPr>
        <p:blipFill>
          <a:blip r:embed="rId2" cstate="print"/>
          <a:srcRect/>
          <a:stretch>
            <a:fillRect/>
          </a:stretch>
        </p:blipFill>
        <p:spPr bwMode="auto">
          <a:xfrm>
            <a:off x="838200" y="1524000"/>
            <a:ext cx="7467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533400" y="1573213"/>
            <a:ext cx="8001000" cy="4462462"/>
          </a:xfrm>
          <a:prstGeom prst="rightArrow">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6913563" y="2747963"/>
            <a:ext cx="1011237" cy="2230437"/>
          </a:xfrm>
          <a:custGeom>
            <a:avLst/>
            <a:gdLst>
              <a:gd name="connsiteX0" fmla="*/ 0 w 1011845"/>
              <a:gd name="connsiteY0" fmla="*/ 0 h 2232000"/>
              <a:gd name="connsiteX1" fmla="*/ 1011845 w 1011845"/>
              <a:gd name="connsiteY1" fmla="*/ 0 h 2232000"/>
              <a:gd name="connsiteX2" fmla="*/ 1011845 w 1011845"/>
              <a:gd name="connsiteY2" fmla="*/ 2232000 h 2232000"/>
              <a:gd name="connsiteX3" fmla="*/ 0 w 1011845"/>
              <a:gd name="connsiteY3" fmla="*/ 2232000 h 2232000"/>
              <a:gd name="connsiteX4" fmla="*/ 0 w 1011845"/>
              <a:gd name="connsiteY4" fmla="*/ 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45" h="2232000">
                <a:moveTo>
                  <a:pt x="0" y="0"/>
                </a:moveTo>
                <a:lnTo>
                  <a:pt x="1011845" y="0"/>
                </a:lnTo>
                <a:lnTo>
                  <a:pt x="1011845" y="2232000"/>
                </a:lnTo>
                <a:lnTo>
                  <a:pt x="0" y="2232000"/>
                </a:lnTo>
                <a:lnTo>
                  <a:pt x="0" y="0"/>
                </a:lnTo>
                <a:close/>
              </a:path>
            </a:pathLst>
          </a:custGeom>
          <a:solidFill>
            <a:schemeClr val="accent2"/>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23520" rIns="0" bIns="223520" spcCol="1270" anchor="ctr"/>
          <a:lstStyle/>
          <a:p>
            <a:pPr algn="ctr" defTabSz="977900">
              <a:lnSpc>
                <a:spcPct val="90000"/>
              </a:lnSpc>
              <a:spcAft>
                <a:spcPct val="35000"/>
              </a:spcAft>
              <a:defRPr/>
            </a:pPr>
            <a:r>
              <a:rPr lang="en-US" sz="2400" dirty="0">
                <a:solidFill>
                  <a:schemeClr val="accent3">
                    <a:lumMod val="10000"/>
                  </a:schemeClr>
                </a:solidFill>
                <a:latin typeface="Arial" pitchFamily="34" charset="0"/>
                <a:cs typeface="Arial" pitchFamily="34" charset="0"/>
              </a:rPr>
              <a:t>Save table</a:t>
            </a:r>
          </a:p>
        </p:txBody>
      </p:sp>
      <p:sp>
        <p:nvSpPr>
          <p:cNvPr id="11" name="Freeform 10"/>
          <p:cNvSpPr/>
          <p:nvPr/>
        </p:nvSpPr>
        <p:spPr>
          <a:xfrm>
            <a:off x="5486400" y="2747963"/>
            <a:ext cx="1214438" cy="2230437"/>
          </a:xfrm>
          <a:custGeom>
            <a:avLst/>
            <a:gdLst>
              <a:gd name="connsiteX0" fmla="*/ 0 w 1011845"/>
              <a:gd name="connsiteY0" fmla="*/ 0 h 2232000"/>
              <a:gd name="connsiteX1" fmla="*/ 1011845 w 1011845"/>
              <a:gd name="connsiteY1" fmla="*/ 0 h 2232000"/>
              <a:gd name="connsiteX2" fmla="*/ 1011845 w 1011845"/>
              <a:gd name="connsiteY2" fmla="*/ 2232000 h 2232000"/>
              <a:gd name="connsiteX3" fmla="*/ 0 w 1011845"/>
              <a:gd name="connsiteY3" fmla="*/ 2232000 h 2232000"/>
              <a:gd name="connsiteX4" fmla="*/ 0 w 1011845"/>
              <a:gd name="connsiteY4" fmla="*/ 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45" h="2232000">
                <a:moveTo>
                  <a:pt x="0" y="0"/>
                </a:moveTo>
                <a:lnTo>
                  <a:pt x="1011845" y="0"/>
                </a:lnTo>
                <a:lnTo>
                  <a:pt x="1011845" y="2232000"/>
                </a:lnTo>
                <a:lnTo>
                  <a:pt x="0" y="2232000"/>
                </a:lnTo>
                <a:lnTo>
                  <a:pt x="0" y="0"/>
                </a:lnTo>
                <a:close/>
              </a:path>
            </a:pathLst>
          </a:custGeom>
          <a:solidFill>
            <a:schemeClr val="accent2"/>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23520" rIns="0" bIns="223520" spcCol="1270" anchor="ctr"/>
          <a:lstStyle/>
          <a:p>
            <a:pPr algn="ctr" defTabSz="977900">
              <a:lnSpc>
                <a:spcPct val="90000"/>
              </a:lnSpc>
              <a:spcAft>
                <a:spcPct val="35000"/>
              </a:spcAft>
              <a:defRPr/>
            </a:pPr>
            <a:r>
              <a:rPr lang="en-US" sz="2400" dirty="0">
                <a:solidFill>
                  <a:schemeClr val="accent3">
                    <a:lumMod val="10000"/>
                  </a:schemeClr>
                </a:solidFill>
                <a:latin typeface="Arial" pitchFamily="34" charset="0"/>
                <a:cs typeface="Arial" pitchFamily="34" charset="0"/>
              </a:rPr>
              <a:t>Select Primary Key</a:t>
            </a:r>
          </a:p>
        </p:txBody>
      </p:sp>
      <p:sp>
        <p:nvSpPr>
          <p:cNvPr id="12" name="Freeform 11"/>
          <p:cNvSpPr/>
          <p:nvPr/>
        </p:nvSpPr>
        <p:spPr>
          <a:xfrm>
            <a:off x="3733800" y="2747963"/>
            <a:ext cx="1571625" cy="2230437"/>
          </a:xfrm>
          <a:custGeom>
            <a:avLst/>
            <a:gdLst>
              <a:gd name="connsiteX0" fmla="*/ 0 w 1356196"/>
              <a:gd name="connsiteY0" fmla="*/ 0 h 2232000"/>
              <a:gd name="connsiteX1" fmla="*/ 1356196 w 1356196"/>
              <a:gd name="connsiteY1" fmla="*/ 0 h 2232000"/>
              <a:gd name="connsiteX2" fmla="*/ 1356196 w 1356196"/>
              <a:gd name="connsiteY2" fmla="*/ 2232000 h 2232000"/>
              <a:gd name="connsiteX3" fmla="*/ 0 w 1356196"/>
              <a:gd name="connsiteY3" fmla="*/ 2232000 h 2232000"/>
              <a:gd name="connsiteX4" fmla="*/ 0 w 1356196"/>
              <a:gd name="connsiteY4" fmla="*/ 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196" h="2232000">
                <a:moveTo>
                  <a:pt x="0" y="0"/>
                </a:moveTo>
                <a:lnTo>
                  <a:pt x="1356196" y="0"/>
                </a:lnTo>
                <a:lnTo>
                  <a:pt x="1356196" y="2232000"/>
                </a:lnTo>
                <a:lnTo>
                  <a:pt x="0" y="2232000"/>
                </a:lnTo>
                <a:lnTo>
                  <a:pt x="0" y="0"/>
                </a:lnTo>
                <a:close/>
              </a:path>
            </a:pathLst>
          </a:custGeom>
          <a:solidFill>
            <a:schemeClr val="accent2"/>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23520" rIns="0" bIns="223520" spcCol="1270" anchor="ctr"/>
          <a:lstStyle/>
          <a:p>
            <a:pPr algn="ctr" defTabSz="977900">
              <a:lnSpc>
                <a:spcPct val="90000"/>
              </a:lnSpc>
              <a:spcAft>
                <a:spcPct val="35000"/>
              </a:spcAft>
              <a:defRPr/>
            </a:pPr>
            <a:r>
              <a:rPr lang="en-US" sz="2400" dirty="0">
                <a:solidFill>
                  <a:schemeClr val="accent3">
                    <a:lumMod val="10000"/>
                  </a:schemeClr>
                </a:solidFill>
                <a:latin typeface="Arial" pitchFamily="34" charset="0"/>
                <a:cs typeface="Arial" pitchFamily="34" charset="0"/>
              </a:rPr>
              <a:t>Declare Field Properties</a:t>
            </a:r>
          </a:p>
        </p:txBody>
      </p:sp>
      <p:sp>
        <p:nvSpPr>
          <p:cNvPr id="13" name="Freeform 12"/>
          <p:cNvSpPr/>
          <p:nvPr/>
        </p:nvSpPr>
        <p:spPr>
          <a:xfrm>
            <a:off x="2514600" y="2747963"/>
            <a:ext cx="1012825" cy="2230437"/>
          </a:xfrm>
          <a:custGeom>
            <a:avLst/>
            <a:gdLst>
              <a:gd name="connsiteX0" fmla="*/ 0 w 1011845"/>
              <a:gd name="connsiteY0" fmla="*/ 0 h 2232000"/>
              <a:gd name="connsiteX1" fmla="*/ 1011845 w 1011845"/>
              <a:gd name="connsiteY1" fmla="*/ 0 h 2232000"/>
              <a:gd name="connsiteX2" fmla="*/ 1011845 w 1011845"/>
              <a:gd name="connsiteY2" fmla="*/ 2232000 h 2232000"/>
              <a:gd name="connsiteX3" fmla="*/ 0 w 1011845"/>
              <a:gd name="connsiteY3" fmla="*/ 2232000 h 2232000"/>
              <a:gd name="connsiteX4" fmla="*/ 0 w 1011845"/>
              <a:gd name="connsiteY4" fmla="*/ 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45" h="2232000">
                <a:moveTo>
                  <a:pt x="0" y="0"/>
                </a:moveTo>
                <a:lnTo>
                  <a:pt x="1011845" y="0"/>
                </a:lnTo>
                <a:lnTo>
                  <a:pt x="1011845" y="2232000"/>
                </a:lnTo>
                <a:lnTo>
                  <a:pt x="0" y="2232000"/>
                </a:lnTo>
                <a:lnTo>
                  <a:pt x="0" y="0"/>
                </a:lnTo>
                <a:close/>
              </a:path>
            </a:pathLst>
          </a:custGeom>
          <a:solidFill>
            <a:schemeClr val="accent2"/>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23520" rIns="0" bIns="223520" spcCol="1270" anchor="ctr"/>
          <a:lstStyle/>
          <a:p>
            <a:pPr algn="ctr" defTabSz="977900">
              <a:lnSpc>
                <a:spcPct val="90000"/>
              </a:lnSpc>
              <a:spcAft>
                <a:spcPct val="35000"/>
              </a:spcAft>
              <a:defRPr/>
            </a:pPr>
            <a:r>
              <a:rPr lang="en-US" sz="2400" dirty="0">
                <a:solidFill>
                  <a:schemeClr val="accent3">
                    <a:lumMod val="10000"/>
                  </a:schemeClr>
                </a:solidFill>
                <a:latin typeface="Arial" pitchFamily="34" charset="0"/>
                <a:cs typeface="Arial" pitchFamily="34" charset="0"/>
              </a:rPr>
              <a:t>Enter Data Types</a:t>
            </a:r>
          </a:p>
        </p:txBody>
      </p:sp>
      <p:sp>
        <p:nvSpPr>
          <p:cNvPr id="14" name="Freeform 13"/>
          <p:cNvSpPr/>
          <p:nvPr/>
        </p:nvSpPr>
        <p:spPr>
          <a:xfrm>
            <a:off x="914400" y="2747963"/>
            <a:ext cx="1447800" cy="2230437"/>
          </a:xfrm>
          <a:custGeom>
            <a:avLst/>
            <a:gdLst>
              <a:gd name="connsiteX0" fmla="*/ 0 w 1355821"/>
              <a:gd name="connsiteY0" fmla="*/ 0 h 2232000"/>
              <a:gd name="connsiteX1" fmla="*/ 1355821 w 1355821"/>
              <a:gd name="connsiteY1" fmla="*/ 0 h 2232000"/>
              <a:gd name="connsiteX2" fmla="*/ 1355821 w 1355821"/>
              <a:gd name="connsiteY2" fmla="*/ 2232000 h 2232000"/>
              <a:gd name="connsiteX3" fmla="*/ 0 w 1355821"/>
              <a:gd name="connsiteY3" fmla="*/ 2232000 h 2232000"/>
              <a:gd name="connsiteX4" fmla="*/ 0 w 1355821"/>
              <a:gd name="connsiteY4" fmla="*/ 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821" h="2232000">
                <a:moveTo>
                  <a:pt x="0" y="0"/>
                </a:moveTo>
                <a:lnTo>
                  <a:pt x="1355821" y="0"/>
                </a:lnTo>
                <a:lnTo>
                  <a:pt x="1355821" y="2232000"/>
                </a:lnTo>
                <a:lnTo>
                  <a:pt x="0" y="2232000"/>
                </a:lnTo>
                <a:lnTo>
                  <a:pt x="0" y="0"/>
                </a:lnTo>
                <a:close/>
              </a:path>
            </a:pathLst>
          </a:custGeom>
          <a:solidFill>
            <a:schemeClr val="accent2"/>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23520" rIns="0" bIns="223520" spcCol="1270" anchor="ctr"/>
          <a:lstStyle/>
          <a:p>
            <a:pPr algn="ctr" defTabSz="977900">
              <a:lnSpc>
                <a:spcPct val="90000"/>
              </a:lnSpc>
              <a:spcAft>
                <a:spcPct val="35000"/>
              </a:spcAft>
              <a:defRPr/>
            </a:pPr>
            <a:r>
              <a:rPr lang="en-US" sz="2400" dirty="0">
                <a:solidFill>
                  <a:schemeClr val="accent3">
                    <a:lumMod val="10000"/>
                  </a:schemeClr>
                </a:solidFill>
                <a:latin typeface="Arial" pitchFamily="34" charset="0"/>
                <a:cs typeface="Arial" pitchFamily="34" charset="0"/>
              </a:rPr>
              <a:t>Enter Field Names</a:t>
            </a:r>
          </a:p>
        </p:txBody>
      </p:sp>
      <p:sp>
        <p:nvSpPr>
          <p:cNvPr id="33799" name="AutoShape 2"/>
          <p:cNvSpPr>
            <a:spLocks noGrp="1" noChangeArrowheads="1"/>
          </p:cNvSpPr>
          <p:nvPr>
            <p:ph type="title"/>
          </p:nvPr>
        </p:nvSpPr>
        <p:spPr/>
        <p:txBody>
          <a:bodyPr/>
          <a:lstStyle/>
          <a:p>
            <a:r>
              <a:rPr lang="en-US" smtClean="0">
                <a:latin typeface="Arial" charset="0"/>
                <a:cs typeface="Arial" charset="0"/>
              </a:rPr>
              <a:t>Overview of Steps in Creating Tables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p:cNvSpPr>
            <a:spLocks noChangeArrowheads="1"/>
          </p:cNvSpPr>
          <p:nvPr/>
        </p:nvSpPr>
        <p:spPr bwMode="auto">
          <a:xfrm>
            <a:off x="609600" y="1527175"/>
            <a:ext cx="6096000" cy="3690938"/>
          </a:xfrm>
          <a:prstGeom prst="rect">
            <a:avLst/>
          </a:prstGeom>
          <a:solidFill>
            <a:schemeClr val="tx2">
              <a:lumMod val="75000"/>
            </a:schemeClr>
          </a:solidFill>
          <a:ln>
            <a:noFill/>
          </a:ln>
        </p:spPr>
        <p:txBody>
          <a:bodyPr/>
          <a:lstStyle/>
          <a:p>
            <a:pPr>
              <a:defRPr/>
            </a:pPr>
            <a:endParaRPr lang="en-US" dirty="0"/>
          </a:p>
        </p:txBody>
      </p:sp>
      <p:sp>
        <p:nvSpPr>
          <p:cNvPr id="10" name="Freeform 9"/>
          <p:cNvSpPr/>
          <p:nvPr/>
        </p:nvSpPr>
        <p:spPr>
          <a:xfrm>
            <a:off x="533400" y="1651000"/>
            <a:ext cx="6096000" cy="569913"/>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800" dirty="0">
                <a:solidFill>
                  <a:schemeClr val="accent3">
                    <a:lumMod val="10000"/>
                  </a:schemeClr>
                </a:solidFill>
                <a:latin typeface="+mj-lt"/>
              </a:rPr>
              <a:t>Go to </a:t>
            </a:r>
            <a:r>
              <a:rPr lang="en-US" sz="2800" i="1" dirty="0">
                <a:solidFill>
                  <a:schemeClr val="accent3">
                    <a:lumMod val="10000"/>
                  </a:schemeClr>
                </a:solidFill>
                <a:latin typeface="+mj-lt"/>
              </a:rPr>
              <a:t>Database Tools</a:t>
            </a:r>
            <a:endParaRPr lang="en-US" sz="2800" dirty="0">
              <a:solidFill>
                <a:schemeClr val="accent3">
                  <a:lumMod val="10000"/>
                </a:schemeClr>
              </a:solidFill>
              <a:latin typeface="+mj-lt"/>
            </a:endParaRPr>
          </a:p>
        </p:txBody>
      </p:sp>
      <p:sp>
        <p:nvSpPr>
          <p:cNvPr id="11" name="Freeform 10"/>
          <p:cNvSpPr/>
          <p:nvPr/>
        </p:nvSpPr>
        <p:spPr>
          <a:xfrm>
            <a:off x="533400" y="2293938"/>
            <a:ext cx="6096000" cy="569912"/>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accent6"/>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600" dirty="0">
                <a:solidFill>
                  <a:schemeClr val="accent3">
                    <a:lumMod val="10000"/>
                  </a:schemeClr>
                </a:solidFill>
                <a:latin typeface="+mj-lt"/>
              </a:rPr>
              <a:t>Select </a:t>
            </a:r>
            <a:r>
              <a:rPr lang="en-US" sz="2600" b="1" i="1" dirty="0">
                <a:solidFill>
                  <a:schemeClr val="accent3">
                    <a:lumMod val="10000"/>
                  </a:schemeClr>
                </a:solidFill>
                <a:latin typeface="+mj-lt"/>
              </a:rPr>
              <a:t>Relationships</a:t>
            </a:r>
            <a:endParaRPr lang="en-US" sz="2600" b="1" dirty="0">
              <a:solidFill>
                <a:schemeClr val="accent3">
                  <a:lumMod val="10000"/>
                </a:schemeClr>
              </a:solidFill>
              <a:latin typeface="+mj-lt"/>
            </a:endParaRPr>
          </a:p>
        </p:txBody>
      </p:sp>
      <p:sp>
        <p:nvSpPr>
          <p:cNvPr id="13" name="Freeform 12"/>
          <p:cNvSpPr/>
          <p:nvPr/>
        </p:nvSpPr>
        <p:spPr>
          <a:xfrm>
            <a:off x="533400" y="2895600"/>
            <a:ext cx="6096000" cy="569913"/>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600" dirty="0">
                <a:solidFill>
                  <a:schemeClr val="accent3">
                    <a:lumMod val="10000"/>
                  </a:schemeClr>
                </a:solidFill>
                <a:latin typeface="+mj-lt"/>
              </a:rPr>
              <a:t>Show Table dialog box opens</a:t>
            </a:r>
          </a:p>
        </p:txBody>
      </p:sp>
      <p:sp>
        <p:nvSpPr>
          <p:cNvPr id="14" name="Freeform 13"/>
          <p:cNvSpPr/>
          <p:nvPr/>
        </p:nvSpPr>
        <p:spPr>
          <a:xfrm>
            <a:off x="533400" y="3505200"/>
            <a:ext cx="6096000" cy="569913"/>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accent6"/>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800" dirty="0">
                <a:solidFill>
                  <a:schemeClr val="accent3">
                    <a:lumMod val="10000"/>
                  </a:schemeClr>
                </a:solidFill>
                <a:latin typeface="+mj-lt"/>
              </a:rPr>
              <a:t>Double-click on names of tables</a:t>
            </a:r>
          </a:p>
        </p:txBody>
      </p:sp>
      <p:sp>
        <p:nvSpPr>
          <p:cNvPr id="15" name="Freeform 14"/>
          <p:cNvSpPr/>
          <p:nvPr/>
        </p:nvSpPr>
        <p:spPr>
          <a:xfrm>
            <a:off x="533400" y="4114800"/>
            <a:ext cx="6096000" cy="569913"/>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800" dirty="0">
                <a:solidFill>
                  <a:schemeClr val="accent3">
                    <a:lumMod val="10000"/>
                  </a:schemeClr>
                </a:solidFill>
                <a:latin typeface="+mj-lt"/>
              </a:rPr>
              <a:t>Tables added to </a:t>
            </a:r>
            <a:r>
              <a:rPr lang="en-US" sz="2800" i="1" dirty="0">
                <a:solidFill>
                  <a:schemeClr val="accent3">
                    <a:lumMod val="10000"/>
                  </a:schemeClr>
                </a:solidFill>
                <a:latin typeface="+mj-lt"/>
              </a:rPr>
              <a:t>Relationships</a:t>
            </a:r>
            <a:r>
              <a:rPr lang="en-US" sz="2800" dirty="0">
                <a:solidFill>
                  <a:schemeClr val="accent3">
                    <a:lumMod val="10000"/>
                  </a:schemeClr>
                </a:solidFill>
                <a:latin typeface="+mj-lt"/>
              </a:rPr>
              <a:t> window</a:t>
            </a:r>
          </a:p>
        </p:txBody>
      </p:sp>
      <p:sp>
        <p:nvSpPr>
          <p:cNvPr id="16" name="Freeform 15"/>
          <p:cNvSpPr/>
          <p:nvPr/>
        </p:nvSpPr>
        <p:spPr>
          <a:xfrm>
            <a:off x="533400" y="4648200"/>
            <a:ext cx="6096000" cy="569913"/>
          </a:xfrm>
          <a:custGeom>
            <a:avLst/>
            <a:gdLst>
              <a:gd name="connsiteX0" fmla="*/ 0 w 6096000"/>
              <a:gd name="connsiteY0" fmla="*/ 95064 h 570375"/>
              <a:gd name="connsiteX1" fmla="*/ 27844 w 6096000"/>
              <a:gd name="connsiteY1" fmla="*/ 27844 h 570375"/>
              <a:gd name="connsiteX2" fmla="*/ 95064 w 6096000"/>
              <a:gd name="connsiteY2" fmla="*/ 0 h 570375"/>
              <a:gd name="connsiteX3" fmla="*/ 6000936 w 6096000"/>
              <a:gd name="connsiteY3" fmla="*/ 0 h 570375"/>
              <a:gd name="connsiteX4" fmla="*/ 6068156 w 6096000"/>
              <a:gd name="connsiteY4" fmla="*/ 27844 h 570375"/>
              <a:gd name="connsiteX5" fmla="*/ 6096000 w 6096000"/>
              <a:gd name="connsiteY5" fmla="*/ 95064 h 570375"/>
              <a:gd name="connsiteX6" fmla="*/ 6096000 w 6096000"/>
              <a:gd name="connsiteY6" fmla="*/ 475311 h 570375"/>
              <a:gd name="connsiteX7" fmla="*/ 6068156 w 6096000"/>
              <a:gd name="connsiteY7" fmla="*/ 542531 h 570375"/>
              <a:gd name="connsiteX8" fmla="*/ 6000936 w 6096000"/>
              <a:gd name="connsiteY8" fmla="*/ 570375 h 570375"/>
              <a:gd name="connsiteX9" fmla="*/ 95064 w 6096000"/>
              <a:gd name="connsiteY9" fmla="*/ 570375 h 570375"/>
              <a:gd name="connsiteX10" fmla="*/ 27844 w 6096000"/>
              <a:gd name="connsiteY10" fmla="*/ 542531 h 570375"/>
              <a:gd name="connsiteX11" fmla="*/ 0 w 6096000"/>
              <a:gd name="connsiteY11" fmla="*/ 475311 h 570375"/>
              <a:gd name="connsiteX12" fmla="*/ 0 w 6096000"/>
              <a:gd name="connsiteY12" fmla="*/ 95064 h 5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570375">
                <a:moveTo>
                  <a:pt x="0" y="95064"/>
                </a:moveTo>
                <a:cubicBezTo>
                  <a:pt x="0" y="69851"/>
                  <a:pt x="10016" y="45672"/>
                  <a:pt x="27844" y="27844"/>
                </a:cubicBezTo>
                <a:cubicBezTo>
                  <a:pt x="45672" y="10016"/>
                  <a:pt x="69852" y="0"/>
                  <a:pt x="95064" y="0"/>
                </a:cubicBezTo>
                <a:lnTo>
                  <a:pt x="6000936" y="0"/>
                </a:lnTo>
                <a:cubicBezTo>
                  <a:pt x="6026149" y="0"/>
                  <a:pt x="6050328" y="10016"/>
                  <a:pt x="6068156" y="27844"/>
                </a:cubicBezTo>
                <a:cubicBezTo>
                  <a:pt x="6085984" y="45672"/>
                  <a:pt x="6096000" y="69852"/>
                  <a:pt x="6096000" y="95064"/>
                </a:cubicBezTo>
                <a:lnTo>
                  <a:pt x="6096000" y="475311"/>
                </a:lnTo>
                <a:cubicBezTo>
                  <a:pt x="6096000" y="500524"/>
                  <a:pt x="6085984" y="524703"/>
                  <a:pt x="6068156" y="542531"/>
                </a:cubicBezTo>
                <a:cubicBezTo>
                  <a:pt x="6050328" y="560359"/>
                  <a:pt x="6026148" y="570375"/>
                  <a:pt x="6000936" y="570375"/>
                </a:cubicBezTo>
                <a:lnTo>
                  <a:pt x="95064" y="570375"/>
                </a:lnTo>
                <a:cubicBezTo>
                  <a:pt x="69851" y="570375"/>
                  <a:pt x="45672" y="560359"/>
                  <a:pt x="27844" y="542531"/>
                </a:cubicBezTo>
                <a:cubicBezTo>
                  <a:pt x="10016" y="524703"/>
                  <a:pt x="0" y="500523"/>
                  <a:pt x="0" y="475311"/>
                </a:cubicBezTo>
                <a:lnTo>
                  <a:pt x="0" y="95064"/>
                </a:lnTo>
                <a:close/>
              </a:path>
            </a:pathLst>
          </a:custGeom>
          <a:solidFill>
            <a:schemeClr val="accent6"/>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3093" tIns="123093" rIns="123093" bIns="123093" spcCol="1270" anchor="ctr"/>
          <a:lstStyle/>
          <a:p>
            <a:pPr defTabSz="1111250">
              <a:lnSpc>
                <a:spcPct val="90000"/>
              </a:lnSpc>
              <a:spcAft>
                <a:spcPct val="35000"/>
              </a:spcAft>
              <a:defRPr/>
            </a:pPr>
            <a:r>
              <a:rPr lang="en-US" sz="2800" dirty="0">
                <a:solidFill>
                  <a:schemeClr val="accent3">
                    <a:lumMod val="10000"/>
                  </a:schemeClr>
                </a:solidFill>
                <a:latin typeface="+mj-lt"/>
              </a:rPr>
              <a:t>Close </a:t>
            </a:r>
            <a:r>
              <a:rPr lang="en-US" sz="2800" b="1" i="1" dirty="0">
                <a:solidFill>
                  <a:schemeClr val="accent3">
                    <a:lumMod val="10000"/>
                  </a:schemeClr>
                </a:solidFill>
                <a:latin typeface="+mj-lt"/>
              </a:rPr>
              <a:t>Show Table</a:t>
            </a:r>
            <a:r>
              <a:rPr lang="en-US" sz="2800" b="1" dirty="0">
                <a:solidFill>
                  <a:schemeClr val="accent3">
                    <a:lumMod val="10000"/>
                  </a:schemeClr>
                </a:solidFill>
                <a:latin typeface="+mj-lt"/>
              </a:rPr>
              <a:t> </a:t>
            </a:r>
            <a:r>
              <a:rPr lang="en-US" sz="2800" dirty="0">
                <a:solidFill>
                  <a:schemeClr val="accent3">
                    <a:lumMod val="10000"/>
                  </a:schemeClr>
                </a:solidFill>
                <a:latin typeface="+mj-lt"/>
              </a:rPr>
              <a:t>dialog box</a:t>
            </a:r>
          </a:p>
        </p:txBody>
      </p:sp>
      <p:sp>
        <p:nvSpPr>
          <p:cNvPr id="35848" name="AutoShape 2"/>
          <p:cNvSpPr>
            <a:spLocks noGrp="1" noChangeArrowheads="1"/>
          </p:cNvSpPr>
          <p:nvPr>
            <p:ph type="title"/>
          </p:nvPr>
        </p:nvSpPr>
        <p:spPr/>
        <p:txBody>
          <a:bodyPr/>
          <a:lstStyle/>
          <a:p>
            <a:pPr marL="792163" indent="-792163"/>
            <a:r>
              <a:rPr lang="en-US" smtClean="0">
                <a:latin typeface="Arial" charset="0"/>
                <a:cs typeface="Arial" charset="0"/>
              </a:rPr>
              <a:t>Q2:  How Do I Create Relationships? Step 1</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35850" name="Picture 13"/>
          <p:cNvPicPr>
            <a:picLocks noChangeAspect="1" noChangeArrowheads="1"/>
          </p:cNvPicPr>
          <p:nvPr/>
        </p:nvPicPr>
        <p:blipFill>
          <a:blip r:embed="rId3" cstate="print"/>
          <a:srcRect/>
          <a:stretch>
            <a:fillRect/>
          </a:stretch>
        </p:blipFill>
        <p:spPr bwMode="auto">
          <a:xfrm>
            <a:off x="4768850" y="1524000"/>
            <a:ext cx="3917950" cy="1655763"/>
          </a:xfrm>
          <a:prstGeom prst="rect">
            <a:avLst/>
          </a:prstGeom>
          <a:noFill/>
          <a:ln w="9525">
            <a:solidFill>
              <a:schemeClr val="tx1"/>
            </a:solidFill>
            <a:miter lim="800000"/>
            <a:headEnd/>
            <a:tailEnd/>
          </a:ln>
        </p:spPr>
      </p:pic>
      <p:sp>
        <p:nvSpPr>
          <p:cNvPr id="4" name="Oval 3"/>
          <p:cNvSpPr/>
          <p:nvPr/>
        </p:nvSpPr>
        <p:spPr>
          <a:xfrm>
            <a:off x="4648200" y="1935163"/>
            <a:ext cx="1806575" cy="1189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Arrow Connector 5"/>
          <p:cNvCxnSpPr/>
          <p:nvPr/>
        </p:nvCxnSpPr>
        <p:spPr>
          <a:xfrm flipV="1">
            <a:off x="3854450" y="2279650"/>
            <a:ext cx="1479550" cy="365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cstate="print"/>
          <a:srcRect/>
          <a:stretch>
            <a:fillRect/>
          </a:stretch>
        </p:blipFill>
        <p:spPr bwMode="auto">
          <a:xfrm>
            <a:off x="914400" y="1524000"/>
            <a:ext cx="7315200" cy="4200525"/>
          </a:xfrm>
          <a:prstGeom prst="rect">
            <a:avLst/>
          </a:prstGeom>
          <a:noFill/>
          <a:ln w="9525">
            <a:noFill/>
            <a:miter lim="800000"/>
            <a:headEnd/>
            <a:tailEnd/>
          </a:ln>
        </p:spPr>
      </p:pic>
      <p:sp>
        <p:nvSpPr>
          <p:cNvPr id="37890" name="AutoShape 4"/>
          <p:cNvSpPr>
            <a:spLocks noGrp="1" noChangeArrowheads="1"/>
          </p:cNvSpPr>
          <p:nvPr>
            <p:ph type="title"/>
          </p:nvPr>
        </p:nvSpPr>
        <p:spPr/>
        <p:txBody>
          <a:bodyPr/>
          <a:lstStyle/>
          <a:p>
            <a:r>
              <a:rPr lang="en-US" i="1" smtClean="0">
                <a:latin typeface="Arial" charset="0"/>
                <a:cs typeface="Arial" charset="0"/>
              </a:rPr>
              <a:t>Show Table</a:t>
            </a:r>
            <a:r>
              <a:rPr lang="en-US" smtClean="0">
                <a:latin typeface="Arial" charset="0"/>
                <a:cs typeface="Arial" charset="0"/>
              </a:rPr>
              <a:t> Dialog Box in Access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2895600" y="2514600"/>
            <a:ext cx="1371600" cy="1066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33400" y="1752600"/>
            <a:ext cx="8001000" cy="3979422"/>
            <a:chOff x="533400" y="1752600"/>
            <a:chExt cx="8001000" cy="4213504"/>
          </a:xfrm>
          <a:solidFill>
            <a:schemeClr val="accent2">
              <a:lumMod val="40000"/>
              <a:lumOff val="60000"/>
            </a:schemeClr>
          </a:solidFill>
        </p:grpSpPr>
        <p:sp>
          <p:nvSpPr>
            <p:cNvPr id="8" name="Notched Right Arrow 7"/>
            <p:cNvSpPr/>
            <p:nvPr/>
          </p:nvSpPr>
          <p:spPr>
            <a:xfrm>
              <a:off x="533400" y="2957513"/>
              <a:ext cx="8001000" cy="1811337"/>
            </a:xfrm>
            <a:prstGeom prst="notchedRightArrow">
              <a:avLst/>
            </a:prstGeom>
            <a:solidFill>
              <a:schemeClr val="accent6"/>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6575" y="2057400"/>
              <a:ext cx="1270000" cy="1352550"/>
            </a:xfrm>
            <a:custGeom>
              <a:avLst/>
              <a:gdLst>
                <a:gd name="connsiteX0" fmla="*/ 0 w 1270717"/>
                <a:gd name="connsiteY0" fmla="*/ 0 h 1810385"/>
                <a:gd name="connsiteX1" fmla="*/ 1270717 w 1270717"/>
                <a:gd name="connsiteY1" fmla="*/ 0 h 1810385"/>
                <a:gd name="connsiteX2" fmla="*/ 1270717 w 1270717"/>
                <a:gd name="connsiteY2" fmla="*/ 1810385 h 1810385"/>
                <a:gd name="connsiteX3" fmla="*/ 0 w 1270717"/>
                <a:gd name="connsiteY3" fmla="*/ 1810385 h 1810385"/>
                <a:gd name="connsiteX4" fmla="*/ 0 w 127071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717" h="1810385">
                  <a:moveTo>
                    <a:pt x="0" y="0"/>
                  </a:moveTo>
                  <a:lnTo>
                    <a:pt x="1270717" y="0"/>
                  </a:lnTo>
                  <a:lnTo>
                    <a:pt x="127071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Click on  attribute in one table</a:t>
              </a:r>
            </a:p>
          </p:txBody>
        </p:sp>
        <p:sp>
          <p:nvSpPr>
            <p:cNvPr id="10" name="Oval 9"/>
            <p:cNvSpPr/>
            <p:nvPr/>
          </p:nvSpPr>
          <p:spPr>
            <a:xfrm>
              <a:off x="944563" y="3636963"/>
              <a:ext cx="454025"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1" name="Freeform 10"/>
            <p:cNvSpPr/>
            <p:nvPr/>
          </p:nvSpPr>
          <p:spPr>
            <a:xfrm>
              <a:off x="1614488" y="4316411"/>
              <a:ext cx="1281112" cy="1649692"/>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Drag it to attribute in second table</a:t>
              </a:r>
            </a:p>
          </p:txBody>
        </p:sp>
        <p:sp>
          <p:nvSpPr>
            <p:cNvPr id="12" name="Oval 11"/>
            <p:cNvSpPr/>
            <p:nvPr/>
          </p:nvSpPr>
          <p:spPr>
            <a:xfrm>
              <a:off x="2024063" y="3636963"/>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3" name="Freeform 12"/>
            <p:cNvSpPr/>
            <p:nvPr/>
          </p:nvSpPr>
          <p:spPr>
            <a:xfrm>
              <a:off x="2407444" y="2362200"/>
              <a:ext cx="1402556" cy="1047750"/>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Dialog box appears</a:t>
              </a:r>
            </a:p>
          </p:txBody>
        </p:sp>
        <p:sp>
          <p:nvSpPr>
            <p:cNvPr id="14" name="Oval 13"/>
            <p:cNvSpPr/>
            <p:nvPr/>
          </p:nvSpPr>
          <p:spPr>
            <a:xfrm>
              <a:off x="2870200" y="3636963"/>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5" name="Freeform 14"/>
            <p:cNvSpPr/>
            <p:nvPr/>
          </p:nvSpPr>
          <p:spPr>
            <a:xfrm>
              <a:off x="3200400" y="4316412"/>
              <a:ext cx="1524000" cy="1322387"/>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Click Enforce Referential Integrity</a:t>
              </a:r>
            </a:p>
          </p:txBody>
        </p:sp>
        <p:sp>
          <p:nvSpPr>
            <p:cNvPr id="16" name="Oval 15"/>
            <p:cNvSpPr/>
            <p:nvPr/>
          </p:nvSpPr>
          <p:spPr>
            <a:xfrm>
              <a:off x="3716338" y="3636963"/>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7" name="Freeform 16"/>
            <p:cNvSpPr/>
            <p:nvPr/>
          </p:nvSpPr>
          <p:spPr>
            <a:xfrm>
              <a:off x="3962400" y="1752600"/>
              <a:ext cx="1467644" cy="1657350"/>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Click Cascade Update Related Fields</a:t>
              </a:r>
            </a:p>
          </p:txBody>
        </p:sp>
        <p:sp>
          <p:nvSpPr>
            <p:cNvPr id="18" name="Oval 17"/>
            <p:cNvSpPr/>
            <p:nvPr/>
          </p:nvSpPr>
          <p:spPr>
            <a:xfrm>
              <a:off x="4562475" y="3636963"/>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9" name="Freeform 18"/>
            <p:cNvSpPr/>
            <p:nvPr/>
          </p:nvSpPr>
          <p:spPr>
            <a:xfrm>
              <a:off x="4953000" y="4415117"/>
              <a:ext cx="1447800" cy="1550987"/>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ctr"/>
            <a:lstStyle/>
            <a:p>
              <a:pPr algn="ctr" defTabSz="711200">
                <a:lnSpc>
                  <a:spcPct val="90000"/>
                </a:lnSpc>
                <a:spcAft>
                  <a:spcPct val="35000"/>
                </a:spcAft>
                <a:defRPr/>
              </a:pPr>
              <a:r>
                <a:rPr lang="en-US" sz="2000" dirty="0">
                  <a:latin typeface="Arial" pitchFamily="34" charset="0"/>
                  <a:cs typeface="Arial" pitchFamily="34" charset="0"/>
                </a:rPr>
                <a:t>Click Cascade Delete Related Fields</a:t>
              </a:r>
            </a:p>
          </p:txBody>
        </p:sp>
        <p:sp>
          <p:nvSpPr>
            <p:cNvPr id="20" name="Oval 19"/>
            <p:cNvSpPr/>
            <p:nvPr/>
          </p:nvSpPr>
          <p:spPr>
            <a:xfrm>
              <a:off x="5410200" y="3636963"/>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21" name="Freeform 20"/>
            <p:cNvSpPr/>
            <p:nvPr/>
          </p:nvSpPr>
          <p:spPr>
            <a:xfrm>
              <a:off x="5562600" y="2286000"/>
              <a:ext cx="1828800" cy="1123950"/>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Close Relationships window</a:t>
              </a:r>
            </a:p>
          </p:txBody>
        </p:sp>
        <p:sp>
          <p:nvSpPr>
            <p:cNvPr id="22" name="Oval 21"/>
            <p:cNvSpPr/>
            <p:nvPr/>
          </p:nvSpPr>
          <p:spPr>
            <a:xfrm>
              <a:off x="6256338" y="3636963"/>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24" name="Oval 23"/>
            <p:cNvSpPr/>
            <p:nvPr/>
          </p:nvSpPr>
          <p:spPr>
            <a:xfrm>
              <a:off x="7102475" y="3636963"/>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23" name="Freeform 22"/>
            <p:cNvSpPr/>
            <p:nvPr/>
          </p:nvSpPr>
          <p:spPr>
            <a:xfrm>
              <a:off x="6553200" y="4316412"/>
              <a:ext cx="1219200" cy="865187"/>
            </a:xfrm>
            <a:custGeom>
              <a:avLst/>
              <a:gdLst>
                <a:gd name="connsiteX0" fmla="*/ 0 w 806057"/>
                <a:gd name="connsiteY0" fmla="*/ 0 h 1810385"/>
                <a:gd name="connsiteX1" fmla="*/ 806057 w 806057"/>
                <a:gd name="connsiteY1" fmla="*/ 0 h 1810385"/>
                <a:gd name="connsiteX2" fmla="*/ 806057 w 806057"/>
                <a:gd name="connsiteY2" fmla="*/ 1810385 h 1810385"/>
                <a:gd name="connsiteX3" fmla="*/ 0 w 806057"/>
                <a:gd name="connsiteY3" fmla="*/ 1810385 h 1810385"/>
                <a:gd name="connsiteX4" fmla="*/ 0 w 80605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57" h="1810385">
                  <a:moveTo>
                    <a:pt x="0" y="0"/>
                  </a:moveTo>
                  <a:lnTo>
                    <a:pt x="806057" y="0"/>
                  </a:lnTo>
                  <a:lnTo>
                    <a:pt x="806057" y="1810385"/>
                  </a:lnTo>
                  <a:lnTo>
                    <a:pt x="0" y="1810385"/>
                  </a:lnTo>
                  <a:lnTo>
                    <a:pt x="0" y="0"/>
                  </a:lnTo>
                  <a:close/>
                </a:path>
              </a:pathLst>
            </a:custGeom>
            <a:solidFill>
              <a:schemeClr val="accent3">
                <a:lumMod val="20000"/>
                <a:lumOff val="8000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a:lnSpc>
                  <a:spcPct val="90000"/>
                </a:lnSpc>
                <a:spcAft>
                  <a:spcPct val="35000"/>
                </a:spcAft>
                <a:defRPr/>
              </a:pPr>
              <a:r>
                <a:rPr lang="en-US" sz="2000" dirty="0">
                  <a:latin typeface="Arial" pitchFamily="34" charset="0"/>
                  <a:cs typeface="Arial" pitchFamily="34" charset="0"/>
                </a:rPr>
                <a:t>Save changes</a:t>
              </a:r>
            </a:p>
          </p:txBody>
        </p:sp>
      </p:grpSp>
      <p:sp>
        <p:nvSpPr>
          <p:cNvPr id="39938" name="AutoShape 2"/>
          <p:cNvSpPr>
            <a:spLocks noGrp="1" noChangeArrowheads="1"/>
          </p:cNvSpPr>
          <p:nvPr>
            <p:ph type="title"/>
          </p:nvPr>
        </p:nvSpPr>
        <p:spPr/>
        <p:txBody>
          <a:bodyPr/>
          <a:lstStyle/>
          <a:p>
            <a:r>
              <a:rPr lang="en-US" smtClean="0">
                <a:latin typeface="Arial" charset="0"/>
                <a:cs typeface="Arial" charset="0"/>
              </a:rPr>
              <a:t>Creating a Relationship Between Two Tables: Step 2</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2"/>
          <p:cNvSpPr>
            <a:spLocks noGrp="1" noChangeArrowheads="1"/>
          </p:cNvSpPr>
          <p:nvPr>
            <p:ph type="title"/>
          </p:nvPr>
        </p:nvSpPr>
        <p:spPr/>
        <p:txBody>
          <a:bodyPr/>
          <a:lstStyle/>
          <a:p>
            <a:r>
              <a:rPr lang="en-US" smtClean="0">
                <a:latin typeface="Arial" charset="0"/>
                <a:cs typeface="Arial" charset="0"/>
              </a:rPr>
              <a:t>Creating a Relationship Between Two Tables: Step 2 (cont’d)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41987" name="Picture 2"/>
          <p:cNvPicPr>
            <a:picLocks noChangeAspect="1" noChangeArrowheads="1"/>
          </p:cNvPicPr>
          <p:nvPr/>
        </p:nvPicPr>
        <p:blipFill>
          <a:blip r:embed="rId3" cstate="print"/>
          <a:srcRect/>
          <a:stretch>
            <a:fillRect/>
          </a:stretch>
        </p:blipFill>
        <p:spPr bwMode="auto">
          <a:xfrm>
            <a:off x="838200" y="1524000"/>
            <a:ext cx="7467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p:nvPr>
        </p:nvSpPr>
        <p:spPr/>
        <p:txBody>
          <a:bodyPr/>
          <a:lstStyle/>
          <a:p>
            <a:r>
              <a:rPr lang="en-US" smtClean="0">
                <a:latin typeface="Arial" charset="0"/>
                <a:cs typeface="Arial" charset="0"/>
              </a:rPr>
              <a:t>Completed Relationship Between PROSPECT and WORK Tables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44035" name="Picture 2" descr="EMIS3e_CE8-11"/>
          <p:cNvPicPr>
            <a:picLocks noChangeAspect="1" noChangeArrowheads="1"/>
          </p:cNvPicPr>
          <p:nvPr/>
        </p:nvPicPr>
        <p:blipFill>
          <a:blip r:embed="rId3" cstate="print"/>
          <a:srcRect/>
          <a:stretch>
            <a:fillRect/>
          </a:stretch>
        </p:blipFill>
        <p:spPr bwMode="auto">
          <a:xfrm>
            <a:off x="609600" y="1600200"/>
            <a:ext cx="7696200" cy="4343400"/>
          </a:xfrm>
          <a:prstGeom prst="rect">
            <a:avLst/>
          </a:prstGeom>
          <a:noFill/>
          <a:ln w="9525">
            <a:noFill/>
            <a:miter lim="800000"/>
            <a:headEnd/>
            <a:tailEnd/>
          </a:ln>
        </p:spPr>
      </p:pic>
      <p:sp>
        <p:nvSpPr>
          <p:cNvPr id="4" name="Oval 3"/>
          <p:cNvSpPr/>
          <p:nvPr/>
        </p:nvSpPr>
        <p:spPr>
          <a:xfrm>
            <a:off x="2286000" y="2286000"/>
            <a:ext cx="2895600" cy="148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37" name="TextBox 2"/>
          <p:cNvSpPr txBox="1">
            <a:spLocks noChangeArrowheads="1"/>
          </p:cNvSpPr>
          <p:nvPr/>
        </p:nvSpPr>
        <p:spPr bwMode="auto">
          <a:xfrm>
            <a:off x="2286000" y="3752850"/>
            <a:ext cx="6019800" cy="1570038"/>
          </a:xfrm>
          <a:prstGeom prst="rect">
            <a:avLst/>
          </a:prstGeom>
          <a:noFill/>
          <a:ln w="9525">
            <a:noFill/>
            <a:miter lim="800000"/>
            <a:headEnd/>
            <a:tailEnd/>
          </a:ln>
        </p:spPr>
        <p:txBody>
          <a:bodyPr>
            <a:spAutoFit/>
          </a:bodyPr>
          <a:lstStyle/>
          <a:p>
            <a:r>
              <a:rPr lang="en-US" sz="4000" b="1"/>
              <a:t>∞</a:t>
            </a:r>
            <a:r>
              <a:rPr lang="en-US" sz="2800"/>
              <a:t> means one PROSPECT row can be related to an unlimited number of rows in WORK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10243" name="Content Placeholder 3"/>
          <p:cNvSpPr>
            <a:spLocks noGrp="1"/>
          </p:cNvSpPr>
          <p:nvPr>
            <p:ph idx="1"/>
          </p:nvPr>
        </p:nvSpPr>
        <p:spPr/>
        <p:txBody>
          <a:bodyPr/>
          <a:lstStyle/>
          <a:p>
            <a:pPr marL="631825" indent="-631825">
              <a:buFont typeface="Arial" charset="0"/>
              <a:buNone/>
            </a:pPr>
            <a:r>
              <a:rPr lang="en-US" smtClean="0">
                <a:latin typeface="Arial" charset="0"/>
                <a:cs typeface="Arial" charset="0"/>
              </a:rPr>
              <a:t>Q1: How do you create tables?</a:t>
            </a:r>
          </a:p>
          <a:p>
            <a:pPr marL="631825" indent="-631825">
              <a:buFont typeface="Arial" charset="0"/>
              <a:buNone/>
            </a:pPr>
            <a:r>
              <a:rPr lang="en-US" smtClean="0">
                <a:latin typeface="Arial" charset="0"/>
                <a:cs typeface="Arial" charset="0"/>
              </a:rPr>
              <a:t>Q2: How do you create relationships?</a:t>
            </a:r>
          </a:p>
          <a:p>
            <a:pPr marL="631825" indent="-631825">
              <a:buFont typeface="Arial" charset="0"/>
              <a:buNone/>
            </a:pPr>
            <a:r>
              <a:rPr lang="en-US" smtClean="0">
                <a:latin typeface="Arial" charset="0"/>
                <a:cs typeface="Arial" charset="0"/>
              </a:rPr>
              <a:t>Q3: How do you create a data entry form?</a:t>
            </a:r>
          </a:p>
          <a:p>
            <a:pPr marL="631825" indent="-631825">
              <a:buFont typeface="Arial" charset="0"/>
              <a:buNone/>
            </a:pPr>
            <a:r>
              <a:rPr lang="en-US" smtClean="0">
                <a:latin typeface="Arial" charset="0"/>
                <a:cs typeface="Arial" charset="0"/>
              </a:rPr>
              <a:t>Q4: How do you create queries using the query design tool?</a:t>
            </a:r>
          </a:p>
          <a:p>
            <a:pPr marL="631825" indent="-631825">
              <a:buFont typeface="Arial" charset="0"/>
              <a:buNone/>
            </a:pPr>
            <a:r>
              <a:rPr lang="en-US" smtClean="0">
                <a:latin typeface="Arial" charset="0"/>
                <a:cs typeface="Arial" charset="0"/>
              </a:rPr>
              <a:t>Q5: How do you create a report?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r>
              <a:rPr lang="en-US" smtClean="0">
                <a:latin typeface="Arial" charset="0"/>
                <a:cs typeface="Arial" charset="0"/>
              </a:rPr>
              <a:t>PROSPECT  Table with Data Entered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46083" name="Picture 2"/>
          <p:cNvPicPr>
            <a:picLocks noChangeAspect="1" noChangeArrowheads="1"/>
          </p:cNvPicPr>
          <p:nvPr/>
        </p:nvPicPr>
        <p:blipFill>
          <a:blip r:embed="rId2" cstate="print"/>
          <a:srcRect/>
          <a:stretch>
            <a:fillRect/>
          </a:stretch>
        </p:blipFill>
        <p:spPr bwMode="auto">
          <a:xfrm>
            <a:off x="762000" y="1600200"/>
            <a:ext cx="7467600"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p:txBody>
          <a:bodyPr/>
          <a:lstStyle/>
          <a:p>
            <a:r>
              <a:rPr lang="en-US" smtClean="0">
                <a:latin typeface="Arial" charset="0"/>
                <a:cs typeface="Arial" charset="0"/>
              </a:rPr>
              <a:t>WORK Table with Data Entered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47107" name="Picture 2"/>
          <p:cNvPicPr>
            <a:picLocks noChangeAspect="1" noChangeArrowheads="1"/>
          </p:cNvPicPr>
          <p:nvPr/>
        </p:nvPicPr>
        <p:blipFill>
          <a:blip r:embed="rId2" cstate="print"/>
          <a:srcRect/>
          <a:stretch>
            <a:fillRect/>
          </a:stretch>
        </p:blipFill>
        <p:spPr bwMode="auto">
          <a:xfrm>
            <a:off x="838200" y="1519238"/>
            <a:ext cx="7467600" cy="389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2"/>
          <p:cNvSpPr>
            <a:spLocks noGrp="1" noChangeArrowheads="1"/>
          </p:cNvSpPr>
          <p:nvPr>
            <p:ph type="title"/>
          </p:nvPr>
        </p:nvSpPr>
        <p:spPr>
          <a:xfrm>
            <a:off x="822325" y="365125"/>
            <a:ext cx="7521575" cy="1006475"/>
          </a:xfrm>
        </p:spPr>
        <p:txBody>
          <a:bodyPr/>
          <a:lstStyle/>
          <a:p>
            <a:pPr marL="795338" indent="-795338"/>
            <a:r>
              <a:rPr lang="en-US" smtClean="0">
                <a:latin typeface="Arial" charset="0"/>
                <a:cs typeface="Arial" charset="0"/>
              </a:rPr>
              <a:t>Q3:  How Do I Create a Data Entry Form? </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3" name="Content Placeholder 2"/>
          <p:cNvSpPr>
            <a:spLocks noGrp="1"/>
          </p:cNvSpPr>
          <p:nvPr>
            <p:ph idx="1"/>
          </p:nvPr>
        </p:nvSpPr>
        <p:spPr>
          <a:xfrm>
            <a:off x="838200" y="1524000"/>
            <a:ext cx="7521575" cy="609600"/>
          </a:xfrm>
        </p:spPr>
        <p:txBody>
          <a:bodyPr/>
          <a:lstStyle/>
          <a:p>
            <a:pPr algn="ctr">
              <a:defRPr/>
            </a:pPr>
            <a:r>
              <a:rPr lang="en-US" sz="3200" dirty="0"/>
              <a:t>Use default table </a:t>
            </a:r>
            <a:r>
              <a:rPr lang="en-US" sz="3200" dirty="0" smtClean="0"/>
              <a:t>display</a:t>
            </a:r>
            <a:endParaRPr lang="en-US" sz="3200" dirty="0"/>
          </a:p>
          <a:p>
            <a:pPr marL="514350" indent="-514350">
              <a:buFont typeface="+mj-lt"/>
              <a:buAutoNum type="arabicPeriod"/>
              <a:defRPr/>
            </a:pPr>
            <a:endParaRPr lang="en-US" sz="3200" dirty="0"/>
          </a:p>
        </p:txBody>
      </p:sp>
      <p:pic>
        <p:nvPicPr>
          <p:cNvPr id="48132" name="Picture 2"/>
          <p:cNvPicPr>
            <a:picLocks noChangeAspect="1" noChangeArrowheads="1"/>
          </p:cNvPicPr>
          <p:nvPr/>
        </p:nvPicPr>
        <p:blipFill>
          <a:blip r:embed="rId3" cstate="print"/>
          <a:srcRect/>
          <a:stretch>
            <a:fillRect/>
          </a:stretch>
        </p:blipFill>
        <p:spPr bwMode="auto">
          <a:xfrm>
            <a:off x="990600" y="2030413"/>
            <a:ext cx="7273925"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2"/>
          <p:cNvSpPr>
            <a:spLocks noGrp="1" noChangeArrowheads="1"/>
          </p:cNvSpPr>
          <p:nvPr>
            <p:ph type="title"/>
          </p:nvPr>
        </p:nvSpPr>
        <p:spPr/>
        <p:txBody>
          <a:bodyPr/>
          <a:lstStyle/>
          <a:p>
            <a:r>
              <a:rPr lang="en-US" smtClean="0">
                <a:latin typeface="Arial" charset="0"/>
                <a:cs typeface="Arial" charset="0"/>
              </a:rPr>
              <a:t>Form Generator</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50179" name="Picture 2"/>
          <p:cNvPicPr>
            <a:picLocks noChangeAspect="1" noChangeArrowheads="1"/>
          </p:cNvPicPr>
          <p:nvPr/>
        </p:nvPicPr>
        <p:blipFill>
          <a:blip r:embed="rId3" cstate="print"/>
          <a:srcRect/>
          <a:stretch>
            <a:fillRect/>
          </a:stretch>
        </p:blipFill>
        <p:spPr bwMode="auto">
          <a:xfrm>
            <a:off x="914400" y="2100263"/>
            <a:ext cx="7315200" cy="3157537"/>
          </a:xfrm>
          <a:prstGeom prst="rect">
            <a:avLst/>
          </a:prstGeom>
          <a:noFill/>
          <a:ln w="9525">
            <a:noFill/>
            <a:miter lim="800000"/>
            <a:headEnd/>
            <a:tailEnd/>
          </a:ln>
        </p:spPr>
      </p:pic>
      <p:sp>
        <p:nvSpPr>
          <p:cNvPr id="50180" name="TextBox 2"/>
          <p:cNvSpPr txBox="1">
            <a:spLocks noChangeArrowheads="1"/>
          </p:cNvSpPr>
          <p:nvPr/>
        </p:nvSpPr>
        <p:spPr bwMode="auto">
          <a:xfrm>
            <a:off x="1371600" y="1447800"/>
            <a:ext cx="6172200" cy="523875"/>
          </a:xfrm>
          <a:prstGeom prst="rect">
            <a:avLst/>
          </a:prstGeom>
          <a:noFill/>
          <a:ln w="9525">
            <a:noFill/>
            <a:miter lim="800000"/>
            <a:headEnd/>
            <a:tailEnd/>
          </a:ln>
        </p:spPr>
        <p:txBody>
          <a:bodyPr>
            <a:spAutoFit/>
          </a:bodyPr>
          <a:lstStyle/>
          <a:p>
            <a:pPr algn="ctr"/>
            <a:r>
              <a:rPr lang="en-US" sz="2800"/>
              <a:t>Starting the Form Generator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Grp="1" noChangeArrowheads="1"/>
          </p:cNvSpPr>
          <p:nvPr>
            <p:ph type="title"/>
          </p:nvPr>
        </p:nvSpPr>
        <p:spPr/>
        <p:txBody>
          <a:bodyPr/>
          <a:lstStyle/>
          <a:p>
            <a:r>
              <a:rPr lang="en-US" smtClean="0">
                <a:latin typeface="Arial" charset="0"/>
                <a:cs typeface="Arial" charset="0"/>
              </a:rPr>
              <a:t>Resulting Data Entry Form</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52227" name="Picture 2"/>
          <p:cNvPicPr>
            <a:picLocks noChangeAspect="1" noChangeArrowheads="1"/>
          </p:cNvPicPr>
          <p:nvPr/>
        </p:nvPicPr>
        <p:blipFill>
          <a:blip r:embed="rId3" cstate="print"/>
          <a:srcRect/>
          <a:stretch>
            <a:fillRect/>
          </a:stretch>
        </p:blipFill>
        <p:spPr bwMode="auto">
          <a:xfrm>
            <a:off x="838200" y="1476375"/>
            <a:ext cx="739140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Grp="1" noChangeArrowheads="1"/>
          </p:cNvSpPr>
          <p:nvPr>
            <p:ph type="title"/>
          </p:nvPr>
        </p:nvSpPr>
        <p:spPr/>
        <p:txBody>
          <a:bodyPr/>
          <a:lstStyle/>
          <a:p>
            <a:r>
              <a:rPr lang="en-US" smtClean="0">
                <a:latin typeface="Arial" charset="0"/>
                <a:cs typeface="Arial" charset="0"/>
              </a:rPr>
              <a:t>Reformatted Data Entry Form</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54275" name="Picture 2"/>
          <p:cNvPicPr>
            <a:picLocks noChangeAspect="1" noChangeArrowheads="1"/>
          </p:cNvPicPr>
          <p:nvPr/>
        </p:nvPicPr>
        <p:blipFill>
          <a:blip r:embed="rId3" cstate="print"/>
          <a:srcRect/>
          <a:stretch>
            <a:fillRect/>
          </a:stretch>
        </p:blipFill>
        <p:spPr bwMode="auto">
          <a:xfrm>
            <a:off x="762000" y="1371600"/>
            <a:ext cx="7543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p:txBody>
          <a:bodyPr/>
          <a:lstStyle/>
          <a:p>
            <a:r>
              <a:rPr lang="en-US" smtClean="0">
                <a:latin typeface="Arial" charset="0"/>
                <a:cs typeface="Arial" charset="0"/>
              </a:rPr>
              <a:t>Process for Reformatting Data Entry Form</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56323" name="Picture 2"/>
          <p:cNvPicPr>
            <a:picLocks noChangeAspect="1" noChangeArrowheads="1"/>
          </p:cNvPicPr>
          <p:nvPr/>
        </p:nvPicPr>
        <p:blipFill>
          <a:blip r:embed="rId2" cstate="print"/>
          <a:srcRect/>
          <a:stretch>
            <a:fillRect/>
          </a:stretch>
        </p:blipFill>
        <p:spPr bwMode="auto">
          <a:xfrm>
            <a:off x="838200" y="1398588"/>
            <a:ext cx="7391400" cy="424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762000" y="1695450"/>
            <a:ext cx="4724400" cy="666750"/>
          </a:xfrm>
          <a:custGeom>
            <a:avLst/>
            <a:gdLst>
              <a:gd name="connsiteX0" fmla="*/ 0 w 8001000"/>
              <a:gd name="connsiteY0" fmla="*/ 133090 h 798524"/>
              <a:gd name="connsiteX1" fmla="*/ 38981 w 8001000"/>
              <a:gd name="connsiteY1" fmla="*/ 38981 h 798524"/>
              <a:gd name="connsiteX2" fmla="*/ 133090 w 8001000"/>
              <a:gd name="connsiteY2" fmla="*/ 0 h 798524"/>
              <a:gd name="connsiteX3" fmla="*/ 7867910 w 8001000"/>
              <a:gd name="connsiteY3" fmla="*/ 0 h 798524"/>
              <a:gd name="connsiteX4" fmla="*/ 7962019 w 8001000"/>
              <a:gd name="connsiteY4" fmla="*/ 38981 h 798524"/>
              <a:gd name="connsiteX5" fmla="*/ 8001000 w 8001000"/>
              <a:gd name="connsiteY5" fmla="*/ 133090 h 798524"/>
              <a:gd name="connsiteX6" fmla="*/ 8001000 w 8001000"/>
              <a:gd name="connsiteY6" fmla="*/ 665434 h 798524"/>
              <a:gd name="connsiteX7" fmla="*/ 7962019 w 8001000"/>
              <a:gd name="connsiteY7" fmla="*/ 759543 h 798524"/>
              <a:gd name="connsiteX8" fmla="*/ 7867910 w 8001000"/>
              <a:gd name="connsiteY8" fmla="*/ 798524 h 798524"/>
              <a:gd name="connsiteX9" fmla="*/ 133090 w 8001000"/>
              <a:gd name="connsiteY9" fmla="*/ 798524 h 798524"/>
              <a:gd name="connsiteX10" fmla="*/ 38981 w 8001000"/>
              <a:gd name="connsiteY10" fmla="*/ 759543 h 798524"/>
              <a:gd name="connsiteX11" fmla="*/ 0 w 8001000"/>
              <a:gd name="connsiteY11" fmla="*/ 665434 h 798524"/>
              <a:gd name="connsiteX12" fmla="*/ 0 w 8001000"/>
              <a:gd name="connsiteY12" fmla="*/ 133090 h 7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0" h="798524">
                <a:moveTo>
                  <a:pt x="0" y="133090"/>
                </a:moveTo>
                <a:cubicBezTo>
                  <a:pt x="0" y="97792"/>
                  <a:pt x="14022" y="63940"/>
                  <a:pt x="38981" y="38981"/>
                </a:cubicBezTo>
                <a:cubicBezTo>
                  <a:pt x="63940" y="14022"/>
                  <a:pt x="97792" y="0"/>
                  <a:pt x="133090" y="0"/>
                </a:cubicBezTo>
                <a:lnTo>
                  <a:pt x="7867910" y="0"/>
                </a:lnTo>
                <a:cubicBezTo>
                  <a:pt x="7903208" y="0"/>
                  <a:pt x="7937060" y="14022"/>
                  <a:pt x="7962019" y="38981"/>
                </a:cubicBezTo>
                <a:cubicBezTo>
                  <a:pt x="7986978" y="63940"/>
                  <a:pt x="8001000" y="97792"/>
                  <a:pt x="8001000" y="133090"/>
                </a:cubicBezTo>
                <a:lnTo>
                  <a:pt x="8001000" y="665434"/>
                </a:lnTo>
                <a:cubicBezTo>
                  <a:pt x="8001000" y="700732"/>
                  <a:pt x="7986978" y="734584"/>
                  <a:pt x="7962019" y="759543"/>
                </a:cubicBezTo>
                <a:cubicBezTo>
                  <a:pt x="7937060" y="784502"/>
                  <a:pt x="7903208" y="798524"/>
                  <a:pt x="7867910" y="798524"/>
                </a:cubicBezTo>
                <a:lnTo>
                  <a:pt x="133090" y="798524"/>
                </a:lnTo>
                <a:cubicBezTo>
                  <a:pt x="97792" y="798524"/>
                  <a:pt x="63940" y="784502"/>
                  <a:pt x="38981" y="759543"/>
                </a:cubicBezTo>
                <a:cubicBezTo>
                  <a:pt x="14022" y="734584"/>
                  <a:pt x="0" y="700732"/>
                  <a:pt x="0" y="665434"/>
                </a:cubicBezTo>
                <a:lnTo>
                  <a:pt x="0" y="133090"/>
                </a:lnTo>
                <a:close/>
              </a:path>
            </a:pathLst>
          </a:custGeom>
          <a:solidFill>
            <a:schemeClr val="accent6"/>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331" tIns="172331" rIns="172331" bIns="172331" spcCol="1270" anchor="ctr"/>
          <a:lstStyle/>
          <a:p>
            <a:pPr defTabSz="1555750">
              <a:lnSpc>
                <a:spcPct val="90000"/>
              </a:lnSpc>
              <a:spcAft>
                <a:spcPct val="35000"/>
              </a:spcAft>
              <a:defRPr/>
            </a:pPr>
            <a:r>
              <a:rPr lang="en-US" sz="2800" b="1" dirty="0">
                <a:solidFill>
                  <a:schemeClr val="tx1"/>
                </a:solidFill>
                <a:latin typeface="Arial" pitchFamily="34" charset="0"/>
                <a:cs typeface="Arial" pitchFamily="34" charset="0"/>
              </a:rPr>
              <a:t>Use SQL query language</a:t>
            </a:r>
          </a:p>
        </p:txBody>
      </p:sp>
      <p:sp>
        <p:nvSpPr>
          <p:cNvPr id="9" name="Freeform 8"/>
          <p:cNvSpPr/>
          <p:nvPr/>
        </p:nvSpPr>
        <p:spPr>
          <a:xfrm>
            <a:off x="762000" y="2593975"/>
            <a:ext cx="6934200" cy="606425"/>
          </a:xfrm>
          <a:custGeom>
            <a:avLst/>
            <a:gdLst>
              <a:gd name="connsiteX0" fmla="*/ 0 w 8001000"/>
              <a:gd name="connsiteY0" fmla="*/ 133090 h 798524"/>
              <a:gd name="connsiteX1" fmla="*/ 38981 w 8001000"/>
              <a:gd name="connsiteY1" fmla="*/ 38981 h 798524"/>
              <a:gd name="connsiteX2" fmla="*/ 133090 w 8001000"/>
              <a:gd name="connsiteY2" fmla="*/ 0 h 798524"/>
              <a:gd name="connsiteX3" fmla="*/ 7867910 w 8001000"/>
              <a:gd name="connsiteY3" fmla="*/ 0 h 798524"/>
              <a:gd name="connsiteX4" fmla="*/ 7962019 w 8001000"/>
              <a:gd name="connsiteY4" fmla="*/ 38981 h 798524"/>
              <a:gd name="connsiteX5" fmla="*/ 8001000 w 8001000"/>
              <a:gd name="connsiteY5" fmla="*/ 133090 h 798524"/>
              <a:gd name="connsiteX6" fmla="*/ 8001000 w 8001000"/>
              <a:gd name="connsiteY6" fmla="*/ 665434 h 798524"/>
              <a:gd name="connsiteX7" fmla="*/ 7962019 w 8001000"/>
              <a:gd name="connsiteY7" fmla="*/ 759543 h 798524"/>
              <a:gd name="connsiteX8" fmla="*/ 7867910 w 8001000"/>
              <a:gd name="connsiteY8" fmla="*/ 798524 h 798524"/>
              <a:gd name="connsiteX9" fmla="*/ 133090 w 8001000"/>
              <a:gd name="connsiteY9" fmla="*/ 798524 h 798524"/>
              <a:gd name="connsiteX10" fmla="*/ 38981 w 8001000"/>
              <a:gd name="connsiteY10" fmla="*/ 759543 h 798524"/>
              <a:gd name="connsiteX11" fmla="*/ 0 w 8001000"/>
              <a:gd name="connsiteY11" fmla="*/ 665434 h 798524"/>
              <a:gd name="connsiteX12" fmla="*/ 0 w 8001000"/>
              <a:gd name="connsiteY12" fmla="*/ 133090 h 7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0" h="798524">
                <a:moveTo>
                  <a:pt x="0" y="133090"/>
                </a:moveTo>
                <a:cubicBezTo>
                  <a:pt x="0" y="97792"/>
                  <a:pt x="14022" y="63940"/>
                  <a:pt x="38981" y="38981"/>
                </a:cubicBezTo>
                <a:cubicBezTo>
                  <a:pt x="63940" y="14022"/>
                  <a:pt x="97792" y="0"/>
                  <a:pt x="133090" y="0"/>
                </a:cubicBezTo>
                <a:lnTo>
                  <a:pt x="7867910" y="0"/>
                </a:lnTo>
                <a:cubicBezTo>
                  <a:pt x="7903208" y="0"/>
                  <a:pt x="7937060" y="14022"/>
                  <a:pt x="7962019" y="38981"/>
                </a:cubicBezTo>
                <a:cubicBezTo>
                  <a:pt x="7986978" y="63940"/>
                  <a:pt x="8001000" y="97792"/>
                  <a:pt x="8001000" y="133090"/>
                </a:cubicBezTo>
                <a:lnTo>
                  <a:pt x="8001000" y="665434"/>
                </a:lnTo>
                <a:cubicBezTo>
                  <a:pt x="8001000" y="700732"/>
                  <a:pt x="7986978" y="734584"/>
                  <a:pt x="7962019" y="759543"/>
                </a:cubicBezTo>
                <a:cubicBezTo>
                  <a:pt x="7937060" y="784502"/>
                  <a:pt x="7903208" y="798524"/>
                  <a:pt x="7867910" y="798524"/>
                </a:cubicBezTo>
                <a:lnTo>
                  <a:pt x="133090" y="798524"/>
                </a:lnTo>
                <a:cubicBezTo>
                  <a:pt x="97792" y="798524"/>
                  <a:pt x="63940" y="784502"/>
                  <a:pt x="38981" y="759543"/>
                </a:cubicBezTo>
                <a:cubicBezTo>
                  <a:pt x="14022" y="734584"/>
                  <a:pt x="0" y="700732"/>
                  <a:pt x="0" y="665434"/>
                </a:cubicBezTo>
                <a:lnTo>
                  <a:pt x="0" y="133090"/>
                </a:lnTo>
                <a:close/>
              </a:path>
            </a:pathLst>
          </a:custGeom>
          <a:solidFill>
            <a:srgbClr val="FFFF65"/>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331" tIns="172331" rIns="172331" bIns="172331" spcCol="1270" anchor="ctr"/>
          <a:lstStyle/>
          <a:p>
            <a:pPr defTabSz="1555750">
              <a:lnSpc>
                <a:spcPct val="90000"/>
              </a:lnSpc>
              <a:spcAft>
                <a:spcPct val="35000"/>
              </a:spcAft>
              <a:defRPr/>
            </a:pPr>
            <a:r>
              <a:rPr lang="en-US" sz="2800" dirty="0">
                <a:solidFill>
                  <a:srgbClr val="000A1E"/>
                </a:solidFill>
                <a:latin typeface="Arial" pitchFamily="34" charset="0"/>
                <a:cs typeface="Arial" pitchFamily="34" charset="0"/>
              </a:rPr>
              <a:t>Use graphical interface to create queries</a:t>
            </a:r>
          </a:p>
        </p:txBody>
      </p:sp>
      <p:grpSp>
        <p:nvGrpSpPr>
          <p:cNvPr id="57347" name="Group 10"/>
          <p:cNvGrpSpPr>
            <a:grpSpLocks/>
          </p:cNvGrpSpPr>
          <p:nvPr/>
        </p:nvGrpSpPr>
        <p:grpSpPr bwMode="auto">
          <a:xfrm>
            <a:off x="457200" y="3059113"/>
            <a:ext cx="8153400" cy="2144712"/>
            <a:chOff x="457200" y="3886200"/>
            <a:chExt cx="8153400" cy="2144968"/>
          </a:xfrm>
        </p:grpSpPr>
        <p:sp>
          <p:nvSpPr>
            <p:cNvPr id="13" name="Right Arrow 12"/>
            <p:cNvSpPr/>
            <p:nvPr/>
          </p:nvSpPr>
          <p:spPr>
            <a:xfrm>
              <a:off x="457200" y="3886200"/>
              <a:ext cx="8153400" cy="2144968"/>
            </a:xfrm>
            <a:prstGeom prst="rightArrow">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536575" y="4464119"/>
              <a:ext cx="1520825" cy="1033585"/>
            </a:xfrm>
            <a:custGeom>
              <a:avLst/>
              <a:gdLst>
                <a:gd name="connsiteX0" fmla="*/ 0 w 1776784"/>
                <a:gd name="connsiteY0" fmla="*/ 143001 h 857987"/>
                <a:gd name="connsiteX1" fmla="*/ 41884 w 1776784"/>
                <a:gd name="connsiteY1" fmla="*/ 41884 h 857987"/>
                <a:gd name="connsiteX2" fmla="*/ 143001 w 1776784"/>
                <a:gd name="connsiteY2" fmla="*/ 0 h 857987"/>
                <a:gd name="connsiteX3" fmla="*/ 1633783 w 1776784"/>
                <a:gd name="connsiteY3" fmla="*/ 0 h 857987"/>
                <a:gd name="connsiteX4" fmla="*/ 1734900 w 1776784"/>
                <a:gd name="connsiteY4" fmla="*/ 41884 h 857987"/>
                <a:gd name="connsiteX5" fmla="*/ 1776784 w 1776784"/>
                <a:gd name="connsiteY5" fmla="*/ 143001 h 857987"/>
                <a:gd name="connsiteX6" fmla="*/ 1776784 w 1776784"/>
                <a:gd name="connsiteY6" fmla="*/ 714986 h 857987"/>
                <a:gd name="connsiteX7" fmla="*/ 1734900 w 1776784"/>
                <a:gd name="connsiteY7" fmla="*/ 816103 h 857987"/>
                <a:gd name="connsiteX8" fmla="*/ 1633783 w 1776784"/>
                <a:gd name="connsiteY8" fmla="*/ 857987 h 857987"/>
                <a:gd name="connsiteX9" fmla="*/ 143001 w 1776784"/>
                <a:gd name="connsiteY9" fmla="*/ 857987 h 857987"/>
                <a:gd name="connsiteX10" fmla="*/ 41884 w 1776784"/>
                <a:gd name="connsiteY10" fmla="*/ 816103 h 857987"/>
                <a:gd name="connsiteX11" fmla="*/ 0 w 1776784"/>
                <a:gd name="connsiteY11" fmla="*/ 714986 h 857987"/>
                <a:gd name="connsiteX12" fmla="*/ 0 w 1776784"/>
                <a:gd name="connsiteY12" fmla="*/ 143001 h 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784" h="857987">
                  <a:moveTo>
                    <a:pt x="0" y="143001"/>
                  </a:moveTo>
                  <a:cubicBezTo>
                    <a:pt x="0" y="105075"/>
                    <a:pt x="15066" y="68702"/>
                    <a:pt x="41884" y="41884"/>
                  </a:cubicBezTo>
                  <a:cubicBezTo>
                    <a:pt x="68702" y="15066"/>
                    <a:pt x="105075" y="0"/>
                    <a:pt x="143001" y="0"/>
                  </a:cubicBezTo>
                  <a:lnTo>
                    <a:pt x="1633783" y="0"/>
                  </a:lnTo>
                  <a:cubicBezTo>
                    <a:pt x="1671709" y="0"/>
                    <a:pt x="1708082" y="15066"/>
                    <a:pt x="1734900" y="41884"/>
                  </a:cubicBezTo>
                  <a:cubicBezTo>
                    <a:pt x="1761718" y="68702"/>
                    <a:pt x="1776784" y="105075"/>
                    <a:pt x="1776784" y="143001"/>
                  </a:cubicBezTo>
                  <a:lnTo>
                    <a:pt x="1776784" y="714986"/>
                  </a:lnTo>
                  <a:cubicBezTo>
                    <a:pt x="1776784" y="752912"/>
                    <a:pt x="1761718" y="789285"/>
                    <a:pt x="1734900" y="816103"/>
                  </a:cubicBezTo>
                  <a:cubicBezTo>
                    <a:pt x="1708082" y="842921"/>
                    <a:pt x="1671709" y="857987"/>
                    <a:pt x="1633783" y="857987"/>
                  </a:cubicBezTo>
                  <a:lnTo>
                    <a:pt x="143001" y="857987"/>
                  </a:lnTo>
                  <a:cubicBezTo>
                    <a:pt x="105075" y="857987"/>
                    <a:pt x="68702" y="842921"/>
                    <a:pt x="41884" y="816103"/>
                  </a:cubicBezTo>
                  <a:cubicBezTo>
                    <a:pt x="15066" y="789285"/>
                    <a:pt x="0" y="752912"/>
                    <a:pt x="0" y="714986"/>
                  </a:cubicBezTo>
                  <a:lnTo>
                    <a:pt x="0" y="143001"/>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8083" tIns="118083" rIns="118083" bIns="118083"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i="1" dirty="0">
                  <a:solidFill>
                    <a:schemeClr val="accent3">
                      <a:lumMod val="10000"/>
                    </a:schemeClr>
                  </a:solidFill>
                  <a:latin typeface="Arial" pitchFamily="34" charset="0"/>
                  <a:cs typeface="Arial" pitchFamily="34" charset="0"/>
                </a:rPr>
                <a:t>Queries</a:t>
              </a:r>
              <a:endParaRPr lang="en-US" sz="2400" dirty="0">
                <a:solidFill>
                  <a:schemeClr val="accent3">
                    <a:lumMod val="10000"/>
                  </a:schemeClr>
                </a:solidFill>
                <a:latin typeface="Arial" pitchFamily="34" charset="0"/>
                <a:cs typeface="Arial" pitchFamily="34" charset="0"/>
              </a:endParaRPr>
            </a:p>
          </p:txBody>
        </p:sp>
        <p:sp>
          <p:nvSpPr>
            <p:cNvPr id="15" name="Freeform 14"/>
            <p:cNvSpPr/>
            <p:nvPr/>
          </p:nvSpPr>
          <p:spPr>
            <a:xfrm>
              <a:off x="2133600" y="4464119"/>
              <a:ext cx="1582738" cy="1033585"/>
            </a:xfrm>
            <a:custGeom>
              <a:avLst/>
              <a:gdLst>
                <a:gd name="connsiteX0" fmla="*/ 0 w 1776784"/>
                <a:gd name="connsiteY0" fmla="*/ 143001 h 857987"/>
                <a:gd name="connsiteX1" fmla="*/ 41884 w 1776784"/>
                <a:gd name="connsiteY1" fmla="*/ 41884 h 857987"/>
                <a:gd name="connsiteX2" fmla="*/ 143001 w 1776784"/>
                <a:gd name="connsiteY2" fmla="*/ 0 h 857987"/>
                <a:gd name="connsiteX3" fmla="*/ 1633783 w 1776784"/>
                <a:gd name="connsiteY3" fmla="*/ 0 h 857987"/>
                <a:gd name="connsiteX4" fmla="*/ 1734900 w 1776784"/>
                <a:gd name="connsiteY4" fmla="*/ 41884 h 857987"/>
                <a:gd name="connsiteX5" fmla="*/ 1776784 w 1776784"/>
                <a:gd name="connsiteY5" fmla="*/ 143001 h 857987"/>
                <a:gd name="connsiteX6" fmla="*/ 1776784 w 1776784"/>
                <a:gd name="connsiteY6" fmla="*/ 714986 h 857987"/>
                <a:gd name="connsiteX7" fmla="*/ 1734900 w 1776784"/>
                <a:gd name="connsiteY7" fmla="*/ 816103 h 857987"/>
                <a:gd name="connsiteX8" fmla="*/ 1633783 w 1776784"/>
                <a:gd name="connsiteY8" fmla="*/ 857987 h 857987"/>
                <a:gd name="connsiteX9" fmla="*/ 143001 w 1776784"/>
                <a:gd name="connsiteY9" fmla="*/ 857987 h 857987"/>
                <a:gd name="connsiteX10" fmla="*/ 41884 w 1776784"/>
                <a:gd name="connsiteY10" fmla="*/ 816103 h 857987"/>
                <a:gd name="connsiteX11" fmla="*/ 0 w 1776784"/>
                <a:gd name="connsiteY11" fmla="*/ 714986 h 857987"/>
                <a:gd name="connsiteX12" fmla="*/ 0 w 1776784"/>
                <a:gd name="connsiteY12" fmla="*/ 143001 h 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784" h="857987">
                  <a:moveTo>
                    <a:pt x="0" y="143001"/>
                  </a:moveTo>
                  <a:cubicBezTo>
                    <a:pt x="0" y="105075"/>
                    <a:pt x="15066" y="68702"/>
                    <a:pt x="41884" y="41884"/>
                  </a:cubicBezTo>
                  <a:cubicBezTo>
                    <a:pt x="68702" y="15066"/>
                    <a:pt x="105075" y="0"/>
                    <a:pt x="143001" y="0"/>
                  </a:cubicBezTo>
                  <a:lnTo>
                    <a:pt x="1633783" y="0"/>
                  </a:lnTo>
                  <a:cubicBezTo>
                    <a:pt x="1671709" y="0"/>
                    <a:pt x="1708082" y="15066"/>
                    <a:pt x="1734900" y="41884"/>
                  </a:cubicBezTo>
                  <a:cubicBezTo>
                    <a:pt x="1761718" y="68702"/>
                    <a:pt x="1776784" y="105075"/>
                    <a:pt x="1776784" y="143001"/>
                  </a:cubicBezTo>
                  <a:lnTo>
                    <a:pt x="1776784" y="714986"/>
                  </a:lnTo>
                  <a:cubicBezTo>
                    <a:pt x="1776784" y="752912"/>
                    <a:pt x="1761718" y="789285"/>
                    <a:pt x="1734900" y="816103"/>
                  </a:cubicBezTo>
                  <a:cubicBezTo>
                    <a:pt x="1708082" y="842921"/>
                    <a:pt x="1671709" y="857987"/>
                    <a:pt x="1633783" y="857987"/>
                  </a:cubicBezTo>
                  <a:lnTo>
                    <a:pt x="143001" y="857987"/>
                  </a:lnTo>
                  <a:cubicBezTo>
                    <a:pt x="105075" y="857987"/>
                    <a:pt x="68702" y="842921"/>
                    <a:pt x="41884" y="816103"/>
                  </a:cubicBezTo>
                  <a:cubicBezTo>
                    <a:pt x="15066" y="789285"/>
                    <a:pt x="0" y="752912"/>
                    <a:pt x="0" y="714986"/>
                  </a:cubicBezTo>
                  <a:lnTo>
                    <a:pt x="0" y="143001"/>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8083" tIns="118083" rIns="118083" bIns="118083"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dirty="0">
                  <a:solidFill>
                    <a:schemeClr val="accent3">
                      <a:lumMod val="10000"/>
                    </a:schemeClr>
                  </a:solidFill>
                  <a:latin typeface="Arial" pitchFamily="34" charset="0"/>
                  <a:cs typeface="Arial" pitchFamily="34" charset="0"/>
                </a:rPr>
                <a:t>Query Design</a:t>
              </a:r>
            </a:p>
          </p:txBody>
        </p:sp>
        <p:sp>
          <p:nvSpPr>
            <p:cNvPr id="16" name="Freeform 15"/>
            <p:cNvSpPr/>
            <p:nvPr/>
          </p:nvSpPr>
          <p:spPr>
            <a:xfrm>
              <a:off x="3810000" y="4441891"/>
              <a:ext cx="1547813" cy="1055813"/>
            </a:xfrm>
            <a:custGeom>
              <a:avLst/>
              <a:gdLst>
                <a:gd name="connsiteX0" fmla="*/ 0 w 1776784"/>
                <a:gd name="connsiteY0" fmla="*/ 143001 h 857987"/>
                <a:gd name="connsiteX1" fmla="*/ 41884 w 1776784"/>
                <a:gd name="connsiteY1" fmla="*/ 41884 h 857987"/>
                <a:gd name="connsiteX2" fmla="*/ 143001 w 1776784"/>
                <a:gd name="connsiteY2" fmla="*/ 0 h 857987"/>
                <a:gd name="connsiteX3" fmla="*/ 1633783 w 1776784"/>
                <a:gd name="connsiteY3" fmla="*/ 0 h 857987"/>
                <a:gd name="connsiteX4" fmla="*/ 1734900 w 1776784"/>
                <a:gd name="connsiteY4" fmla="*/ 41884 h 857987"/>
                <a:gd name="connsiteX5" fmla="*/ 1776784 w 1776784"/>
                <a:gd name="connsiteY5" fmla="*/ 143001 h 857987"/>
                <a:gd name="connsiteX6" fmla="*/ 1776784 w 1776784"/>
                <a:gd name="connsiteY6" fmla="*/ 714986 h 857987"/>
                <a:gd name="connsiteX7" fmla="*/ 1734900 w 1776784"/>
                <a:gd name="connsiteY7" fmla="*/ 816103 h 857987"/>
                <a:gd name="connsiteX8" fmla="*/ 1633783 w 1776784"/>
                <a:gd name="connsiteY8" fmla="*/ 857987 h 857987"/>
                <a:gd name="connsiteX9" fmla="*/ 143001 w 1776784"/>
                <a:gd name="connsiteY9" fmla="*/ 857987 h 857987"/>
                <a:gd name="connsiteX10" fmla="*/ 41884 w 1776784"/>
                <a:gd name="connsiteY10" fmla="*/ 816103 h 857987"/>
                <a:gd name="connsiteX11" fmla="*/ 0 w 1776784"/>
                <a:gd name="connsiteY11" fmla="*/ 714986 h 857987"/>
                <a:gd name="connsiteX12" fmla="*/ 0 w 1776784"/>
                <a:gd name="connsiteY12" fmla="*/ 143001 h 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784" h="857987">
                  <a:moveTo>
                    <a:pt x="0" y="143001"/>
                  </a:moveTo>
                  <a:cubicBezTo>
                    <a:pt x="0" y="105075"/>
                    <a:pt x="15066" y="68702"/>
                    <a:pt x="41884" y="41884"/>
                  </a:cubicBezTo>
                  <a:cubicBezTo>
                    <a:pt x="68702" y="15066"/>
                    <a:pt x="105075" y="0"/>
                    <a:pt x="143001" y="0"/>
                  </a:cubicBezTo>
                  <a:lnTo>
                    <a:pt x="1633783" y="0"/>
                  </a:lnTo>
                  <a:cubicBezTo>
                    <a:pt x="1671709" y="0"/>
                    <a:pt x="1708082" y="15066"/>
                    <a:pt x="1734900" y="41884"/>
                  </a:cubicBezTo>
                  <a:cubicBezTo>
                    <a:pt x="1761718" y="68702"/>
                    <a:pt x="1776784" y="105075"/>
                    <a:pt x="1776784" y="143001"/>
                  </a:cubicBezTo>
                  <a:lnTo>
                    <a:pt x="1776784" y="714986"/>
                  </a:lnTo>
                  <a:cubicBezTo>
                    <a:pt x="1776784" y="752912"/>
                    <a:pt x="1761718" y="789285"/>
                    <a:pt x="1734900" y="816103"/>
                  </a:cubicBezTo>
                  <a:cubicBezTo>
                    <a:pt x="1708082" y="842921"/>
                    <a:pt x="1671709" y="857987"/>
                    <a:pt x="1633783" y="857987"/>
                  </a:cubicBezTo>
                  <a:lnTo>
                    <a:pt x="143001" y="857987"/>
                  </a:lnTo>
                  <a:cubicBezTo>
                    <a:pt x="105075" y="857987"/>
                    <a:pt x="68702" y="842921"/>
                    <a:pt x="41884" y="816103"/>
                  </a:cubicBezTo>
                  <a:cubicBezTo>
                    <a:pt x="15066" y="789285"/>
                    <a:pt x="0" y="752912"/>
                    <a:pt x="0" y="714986"/>
                  </a:cubicBezTo>
                  <a:lnTo>
                    <a:pt x="0" y="143001"/>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8083" tIns="118083" rIns="118083" bIns="118083" spcCol="1270" anchor="ctr"/>
            <a:lstStyle/>
            <a:p>
              <a:pPr algn="ctr" defTabSz="889000">
                <a:lnSpc>
                  <a:spcPct val="90000"/>
                </a:lnSpc>
                <a:spcAft>
                  <a:spcPct val="35000"/>
                </a:spcAft>
                <a:defRPr/>
              </a:pPr>
              <a:r>
                <a:rPr lang="en-US" sz="2400" b="1" dirty="0">
                  <a:solidFill>
                    <a:schemeClr val="accent3">
                      <a:lumMod val="10000"/>
                    </a:schemeClr>
                  </a:solidFill>
                  <a:latin typeface="Arial" pitchFamily="34" charset="0"/>
                  <a:cs typeface="Arial" pitchFamily="34" charset="0"/>
                </a:rPr>
                <a:t>Show Table</a:t>
              </a:r>
              <a:r>
                <a:rPr lang="en-US" sz="2400" dirty="0">
                  <a:solidFill>
                    <a:schemeClr val="accent3">
                      <a:lumMod val="10000"/>
                    </a:schemeClr>
                  </a:solidFill>
                  <a:latin typeface="Arial" pitchFamily="34" charset="0"/>
                  <a:cs typeface="Arial" pitchFamily="34" charset="0"/>
                </a:rPr>
                <a:t>,  </a:t>
              </a:r>
              <a:r>
                <a:rPr lang="en-US" sz="2400" b="1" dirty="0">
                  <a:solidFill>
                    <a:schemeClr val="accent3">
                      <a:lumMod val="10000"/>
                    </a:schemeClr>
                  </a:solidFill>
                  <a:latin typeface="Arial" pitchFamily="34" charset="0"/>
                  <a:cs typeface="Arial" pitchFamily="34" charset="0"/>
                </a:rPr>
                <a:t>Add </a:t>
              </a:r>
            </a:p>
          </p:txBody>
        </p:sp>
        <p:sp>
          <p:nvSpPr>
            <p:cNvPr id="17" name="Freeform 16"/>
            <p:cNvSpPr/>
            <p:nvPr/>
          </p:nvSpPr>
          <p:spPr>
            <a:xfrm>
              <a:off x="5486400" y="4464119"/>
              <a:ext cx="1550988" cy="1033585"/>
            </a:xfrm>
            <a:custGeom>
              <a:avLst/>
              <a:gdLst>
                <a:gd name="connsiteX0" fmla="*/ 0 w 1776784"/>
                <a:gd name="connsiteY0" fmla="*/ 143001 h 857987"/>
                <a:gd name="connsiteX1" fmla="*/ 41884 w 1776784"/>
                <a:gd name="connsiteY1" fmla="*/ 41884 h 857987"/>
                <a:gd name="connsiteX2" fmla="*/ 143001 w 1776784"/>
                <a:gd name="connsiteY2" fmla="*/ 0 h 857987"/>
                <a:gd name="connsiteX3" fmla="*/ 1633783 w 1776784"/>
                <a:gd name="connsiteY3" fmla="*/ 0 h 857987"/>
                <a:gd name="connsiteX4" fmla="*/ 1734900 w 1776784"/>
                <a:gd name="connsiteY4" fmla="*/ 41884 h 857987"/>
                <a:gd name="connsiteX5" fmla="*/ 1776784 w 1776784"/>
                <a:gd name="connsiteY5" fmla="*/ 143001 h 857987"/>
                <a:gd name="connsiteX6" fmla="*/ 1776784 w 1776784"/>
                <a:gd name="connsiteY6" fmla="*/ 714986 h 857987"/>
                <a:gd name="connsiteX7" fmla="*/ 1734900 w 1776784"/>
                <a:gd name="connsiteY7" fmla="*/ 816103 h 857987"/>
                <a:gd name="connsiteX8" fmla="*/ 1633783 w 1776784"/>
                <a:gd name="connsiteY8" fmla="*/ 857987 h 857987"/>
                <a:gd name="connsiteX9" fmla="*/ 143001 w 1776784"/>
                <a:gd name="connsiteY9" fmla="*/ 857987 h 857987"/>
                <a:gd name="connsiteX10" fmla="*/ 41884 w 1776784"/>
                <a:gd name="connsiteY10" fmla="*/ 816103 h 857987"/>
                <a:gd name="connsiteX11" fmla="*/ 0 w 1776784"/>
                <a:gd name="connsiteY11" fmla="*/ 714986 h 857987"/>
                <a:gd name="connsiteX12" fmla="*/ 0 w 1776784"/>
                <a:gd name="connsiteY12" fmla="*/ 143001 h 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784" h="857987">
                  <a:moveTo>
                    <a:pt x="0" y="143001"/>
                  </a:moveTo>
                  <a:cubicBezTo>
                    <a:pt x="0" y="105075"/>
                    <a:pt x="15066" y="68702"/>
                    <a:pt x="41884" y="41884"/>
                  </a:cubicBezTo>
                  <a:cubicBezTo>
                    <a:pt x="68702" y="15066"/>
                    <a:pt x="105075" y="0"/>
                    <a:pt x="143001" y="0"/>
                  </a:cubicBezTo>
                  <a:lnTo>
                    <a:pt x="1633783" y="0"/>
                  </a:lnTo>
                  <a:cubicBezTo>
                    <a:pt x="1671709" y="0"/>
                    <a:pt x="1708082" y="15066"/>
                    <a:pt x="1734900" y="41884"/>
                  </a:cubicBezTo>
                  <a:cubicBezTo>
                    <a:pt x="1761718" y="68702"/>
                    <a:pt x="1776784" y="105075"/>
                    <a:pt x="1776784" y="143001"/>
                  </a:cubicBezTo>
                  <a:lnTo>
                    <a:pt x="1776784" y="714986"/>
                  </a:lnTo>
                  <a:cubicBezTo>
                    <a:pt x="1776784" y="752912"/>
                    <a:pt x="1761718" y="789285"/>
                    <a:pt x="1734900" y="816103"/>
                  </a:cubicBezTo>
                  <a:cubicBezTo>
                    <a:pt x="1708082" y="842921"/>
                    <a:pt x="1671709" y="857987"/>
                    <a:pt x="1633783" y="857987"/>
                  </a:cubicBezTo>
                  <a:lnTo>
                    <a:pt x="143001" y="857987"/>
                  </a:lnTo>
                  <a:cubicBezTo>
                    <a:pt x="105075" y="857987"/>
                    <a:pt x="68702" y="842921"/>
                    <a:pt x="41884" y="816103"/>
                  </a:cubicBezTo>
                  <a:cubicBezTo>
                    <a:pt x="15066" y="789285"/>
                    <a:pt x="0" y="752912"/>
                    <a:pt x="0" y="714986"/>
                  </a:cubicBezTo>
                  <a:lnTo>
                    <a:pt x="0" y="143001"/>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8083" tIns="118083" rIns="118083" bIns="118083"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Query Design form</a:t>
              </a:r>
            </a:p>
          </p:txBody>
        </p:sp>
      </p:grpSp>
      <p:sp>
        <p:nvSpPr>
          <p:cNvPr id="57348" name="AutoShape 2"/>
          <p:cNvSpPr>
            <a:spLocks noGrp="1" noChangeArrowheads="1"/>
          </p:cNvSpPr>
          <p:nvPr>
            <p:ph type="title"/>
          </p:nvPr>
        </p:nvSpPr>
        <p:spPr/>
        <p:txBody>
          <a:bodyPr/>
          <a:lstStyle/>
          <a:p>
            <a:pPr marL="752475" indent="-752475"/>
            <a:r>
              <a:rPr lang="en-US" smtClean="0">
                <a:latin typeface="Arial" charset="0"/>
                <a:cs typeface="Arial" charset="0"/>
              </a:rPr>
              <a:t>Q4: How Do You Create Queries Using</a:t>
            </a:r>
            <a:br>
              <a:rPr lang="en-US" smtClean="0">
                <a:latin typeface="Arial" charset="0"/>
                <a:cs typeface="Arial" charset="0"/>
              </a:rPr>
            </a:br>
            <a:r>
              <a:rPr lang="en-US" smtClean="0">
                <a:latin typeface="Arial" charset="0"/>
                <a:cs typeface="Arial" charset="0"/>
              </a:rPr>
              <a:t>the Query Design Tool?</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18" name="Freeform 17"/>
          <p:cNvSpPr/>
          <p:nvPr/>
        </p:nvSpPr>
        <p:spPr bwMode="auto">
          <a:xfrm>
            <a:off x="7086600" y="3581400"/>
            <a:ext cx="1219200" cy="1033463"/>
          </a:xfrm>
          <a:custGeom>
            <a:avLst/>
            <a:gdLst>
              <a:gd name="connsiteX0" fmla="*/ 0 w 1776784"/>
              <a:gd name="connsiteY0" fmla="*/ 143001 h 857987"/>
              <a:gd name="connsiteX1" fmla="*/ 41884 w 1776784"/>
              <a:gd name="connsiteY1" fmla="*/ 41884 h 857987"/>
              <a:gd name="connsiteX2" fmla="*/ 143001 w 1776784"/>
              <a:gd name="connsiteY2" fmla="*/ 0 h 857987"/>
              <a:gd name="connsiteX3" fmla="*/ 1633783 w 1776784"/>
              <a:gd name="connsiteY3" fmla="*/ 0 h 857987"/>
              <a:gd name="connsiteX4" fmla="*/ 1734900 w 1776784"/>
              <a:gd name="connsiteY4" fmla="*/ 41884 h 857987"/>
              <a:gd name="connsiteX5" fmla="*/ 1776784 w 1776784"/>
              <a:gd name="connsiteY5" fmla="*/ 143001 h 857987"/>
              <a:gd name="connsiteX6" fmla="*/ 1776784 w 1776784"/>
              <a:gd name="connsiteY6" fmla="*/ 714986 h 857987"/>
              <a:gd name="connsiteX7" fmla="*/ 1734900 w 1776784"/>
              <a:gd name="connsiteY7" fmla="*/ 816103 h 857987"/>
              <a:gd name="connsiteX8" fmla="*/ 1633783 w 1776784"/>
              <a:gd name="connsiteY8" fmla="*/ 857987 h 857987"/>
              <a:gd name="connsiteX9" fmla="*/ 143001 w 1776784"/>
              <a:gd name="connsiteY9" fmla="*/ 857987 h 857987"/>
              <a:gd name="connsiteX10" fmla="*/ 41884 w 1776784"/>
              <a:gd name="connsiteY10" fmla="*/ 816103 h 857987"/>
              <a:gd name="connsiteX11" fmla="*/ 0 w 1776784"/>
              <a:gd name="connsiteY11" fmla="*/ 714986 h 857987"/>
              <a:gd name="connsiteX12" fmla="*/ 0 w 1776784"/>
              <a:gd name="connsiteY12" fmla="*/ 143001 h 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784" h="857987">
                <a:moveTo>
                  <a:pt x="0" y="143001"/>
                </a:moveTo>
                <a:cubicBezTo>
                  <a:pt x="0" y="105075"/>
                  <a:pt x="15066" y="68702"/>
                  <a:pt x="41884" y="41884"/>
                </a:cubicBezTo>
                <a:cubicBezTo>
                  <a:pt x="68702" y="15066"/>
                  <a:pt x="105075" y="0"/>
                  <a:pt x="143001" y="0"/>
                </a:cubicBezTo>
                <a:lnTo>
                  <a:pt x="1633783" y="0"/>
                </a:lnTo>
                <a:cubicBezTo>
                  <a:pt x="1671709" y="0"/>
                  <a:pt x="1708082" y="15066"/>
                  <a:pt x="1734900" y="41884"/>
                </a:cubicBezTo>
                <a:cubicBezTo>
                  <a:pt x="1761718" y="68702"/>
                  <a:pt x="1776784" y="105075"/>
                  <a:pt x="1776784" y="143001"/>
                </a:cubicBezTo>
                <a:lnTo>
                  <a:pt x="1776784" y="714986"/>
                </a:lnTo>
                <a:cubicBezTo>
                  <a:pt x="1776784" y="752912"/>
                  <a:pt x="1761718" y="789285"/>
                  <a:pt x="1734900" y="816103"/>
                </a:cubicBezTo>
                <a:cubicBezTo>
                  <a:pt x="1708082" y="842921"/>
                  <a:pt x="1671709" y="857987"/>
                  <a:pt x="1633783" y="857987"/>
                </a:cubicBezTo>
                <a:lnTo>
                  <a:pt x="143001" y="857987"/>
                </a:lnTo>
                <a:cubicBezTo>
                  <a:pt x="105075" y="857987"/>
                  <a:pt x="68702" y="842921"/>
                  <a:pt x="41884" y="816103"/>
                </a:cubicBezTo>
                <a:cubicBezTo>
                  <a:pt x="15066" y="789285"/>
                  <a:pt x="0" y="752912"/>
                  <a:pt x="0" y="714986"/>
                </a:cubicBezTo>
                <a:lnTo>
                  <a:pt x="0" y="143001"/>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8083" tIns="118083" rIns="118083" bIns="118083" spcCol="1270"/>
          <a:lstStyle/>
          <a:p>
            <a:pPr algn="ctr" defTabSz="889000">
              <a:lnSpc>
                <a:spcPct val="90000"/>
              </a:lnSpc>
              <a:spcAft>
                <a:spcPct val="35000"/>
              </a:spcAft>
              <a:defRPr/>
            </a:pPr>
            <a:r>
              <a:rPr lang="en-US" sz="2400" b="1" dirty="0">
                <a:solidFill>
                  <a:schemeClr val="accent3">
                    <a:lumMod val="10000"/>
                  </a:schemeClr>
                </a:solidFill>
                <a:latin typeface="Arial" pitchFamily="34" charset="0"/>
                <a:cs typeface="Arial" pitchFamily="34" charset="0"/>
              </a:rPr>
              <a:t>Run </a:t>
            </a:r>
            <a:r>
              <a:rPr lang="en-US" sz="4800" b="1" dirty="0">
                <a:solidFill>
                  <a:srgbClr val="FF0000"/>
                </a:solidFill>
                <a:latin typeface="Arial" pitchFamily="34" charset="0"/>
                <a:cs typeface="Arial" pitchFamily="34" charset="0"/>
              </a:rPr>
              <a:t>!</a:t>
            </a:r>
            <a:endParaRPr lang="en-US"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srcRect/>
          <a:stretch>
            <a:fillRect/>
          </a:stretch>
        </p:blipFill>
        <p:spPr bwMode="auto">
          <a:xfrm>
            <a:off x="838200" y="1371600"/>
            <a:ext cx="7391400" cy="4267200"/>
          </a:xfrm>
          <a:prstGeom prst="rect">
            <a:avLst/>
          </a:prstGeom>
          <a:noFill/>
          <a:ln w="9525">
            <a:noFill/>
            <a:miter lim="800000"/>
            <a:headEnd/>
            <a:tailEnd/>
          </a:ln>
        </p:spPr>
      </p:pic>
      <p:sp>
        <p:nvSpPr>
          <p:cNvPr id="59394" name="AutoShape 2"/>
          <p:cNvSpPr>
            <a:spLocks noGrp="1" noChangeArrowheads="1"/>
          </p:cNvSpPr>
          <p:nvPr>
            <p:ph type="title"/>
          </p:nvPr>
        </p:nvSpPr>
        <p:spPr/>
        <p:txBody>
          <a:bodyPr/>
          <a:lstStyle/>
          <a:p>
            <a:r>
              <a:rPr lang="en-US" smtClean="0">
                <a:latin typeface="Arial" charset="0"/>
                <a:cs typeface="Arial" charset="0"/>
              </a:rPr>
              <a:t>Creating a Query: Step 1 (Select and Add Tables)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3048000" y="2590800"/>
            <a:ext cx="1371600" cy="534988"/>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3200400" y="1600200"/>
            <a:ext cx="1066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1905000" y="1752600"/>
            <a:ext cx="9525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4800600" y="4113213"/>
            <a:ext cx="1371600" cy="534987"/>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p:cNvPicPr>
            <a:picLocks noChangeAspect="1" noChangeArrowheads="1"/>
          </p:cNvPicPr>
          <p:nvPr/>
        </p:nvPicPr>
        <p:blipFill>
          <a:blip r:embed="rId3" cstate="print"/>
          <a:srcRect/>
          <a:stretch>
            <a:fillRect/>
          </a:stretch>
        </p:blipFill>
        <p:spPr bwMode="auto">
          <a:xfrm>
            <a:off x="838200" y="1611313"/>
            <a:ext cx="7391400" cy="3951287"/>
          </a:xfrm>
          <a:prstGeom prst="rect">
            <a:avLst/>
          </a:prstGeom>
          <a:noFill/>
          <a:ln w="9525">
            <a:noFill/>
            <a:miter lim="800000"/>
            <a:headEnd/>
            <a:tailEnd/>
          </a:ln>
        </p:spPr>
      </p:pic>
      <p:sp>
        <p:nvSpPr>
          <p:cNvPr id="61442" name="AutoShape 2"/>
          <p:cNvSpPr>
            <a:spLocks noGrp="1" noChangeArrowheads="1"/>
          </p:cNvSpPr>
          <p:nvPr>
            <p:ph type="title"/>
          </p:nvPr>
        </p:nvSpPr>
        <p:spPr/>
        <p:txBody>
          <a:bodyPr/>
          <a:lstStyle/>
          <a:p>
            <a:r>
              <a:rPr lang="en-US" smtClean="0">
                <a:latin typeface="Arial" charset="0"/>
                <a:cs typeface="Arial" charset="0"/>
              </a:rPr>
              <a:t> Step 2: Query Design Form</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2438400" y="2438400"/>
            <a:ext cx="3810000" cy="1646238"/>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3886200" y="1524000"/>
            <a:ext cx="1828800" cy="1066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6"/>
          <p:cNvGrpSpPr>
            <a:grpSpLocks/>
          </p:cNvGrpSpPr>
          <p:nvPr/>
        </p:nvGrpSpPr>
        <p:grpSpPr bwMode="auto">
          <a:xfrm>
            <a:off x="685800" y="1600200"/>
            <a:ext cx="8001000" cy="3962400"/>
            <a:chOff x="533400" y="1600255"/>
            <a:chExt cx="8000999" cy="4358227"/>
          </a:xfrm>
        </p:grpSpPr>
        <p:sp>
          <p:nvSpPr>
            <p:cNvPr id="8" name="Freeform 7"/>
            <p:cNvSpPr/>
            <p:nvPr/>
          </p:nvSpPr>
          <p:spPr>
            <a:xfrm>
              <a:off x="3413125" y="1767879"/>
              <a:ext cx="5121274" cy="1904979"/>
            </a:xfrm>
            <a:custGeom>
              <a:avLst/>
              <a:gdLst>
                <a:gd name="connsiteX0" fmla="*/ 294370 w 1766186"/>
                <a:gd name="connsiteY0" fmla="*/ 0 h 5120640"/>
                <a:gd name="connsiteX1" fmla="*/ 1471816 w 1766186"/>
                <a:gd name="connsiteY1" fmla="*/ 0 h 5120640"/>
                <a:gd name="connsiteX2" fmla="*/ 1679967 w 1766186"/>
                <a:gd name="connsiteY2" fmla="*/ 86219 h 5120640"/>
                <a:gd name="connsiteX3" fmla="*/ 1766186 w 1766186"/>
                <a:gd name="connsiteY3" fmla="*/ 294370 h 5120640"/>
                <a:gd name="connsiteX4" fmla="*/ 1766186 w 1766186"/>
                <a:gd name="connsiteY4" fmla="*/ 5120640 h 5120640"/>
                <a:gd name="connsiteX5" fmla="*/ 1766186 w 1766186"/>
                <a:gd name="connsiteY5" fmla="*/ 5120640 h 5120640"/>
                <a:gd name="connsiteX6" fmla="*/ 1766186 w 1766186"/>
                <a:gd name="connsiteY6" fmla="*/ 5120640 h 5120640"/>
                <a:gd name="connsiteX7" fmla="*/ 0 w 1766186"/>
                <a:gd name="connsiteY7" fmla="*/ 5120640 h 5120640"/>
                <a:gd name="connsiteX8" fmla="*/ 0 w 1766186"/>
                <a:gd name="connsiteY8" fmla="*/ 5120640 h 5120640"/>
                <a:gd name="connsiteX9" fmla="*/ 0 w 1766186"/>
                <a:gd name="connsiteY9" fmla="*/ 5120640 h 5120640"/>
                <a:gd name="connsiteX10" fmla="*/ 0 w 1766186"/>
                <a:gd name="connsiteY10" fmla="*/ 294370 h 5120640"/>
                <a:gd name="connsiteX11" fmla="*/ 86219 w 1766186"/>
                <a:gd name="connsiteY11" fmla="*/ 86219 h 5120640"/>
                <a:gd name="connsiteX12" fmla="*/ 294370 w 1766186"/>
                <a:gd name="connsiteY12"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186" h="5120640">
                  <a:moveTo>
                    <a:pt x="1766186" y="853457"/>
                  </a:moveTo>
                  <a:lnTo>
                    <a:pt x="1766186" y="4267183"/>
                  </a:lnTo>
                  <a:cubicBezTo>
                    <a:pt x="1766186" y="4493534"/>
                    <a:pt x="1755489" y="4710613"/>
                    <a:pt x="1736448" y="4870667"/>
                  </a:cubicBezTo>
                  <a:cubicBezTo>
                    <a:pt x="1717407" y="5030721"/>
                    <a:pt x="1691582" y="5120639"/>
                    <a:pt x="1664653" y="5120639"/>
                  </a:cubicBezTo>
                  <a:lnTo>
                    <a:pt x="0" y="5120639"/>
                  </a:lnTo>
                  <a:lnTo>
                    <a:pt x="0" y="5120639"/>
                  </a:lnTo>
                  <a:lnTo>
                    <a:pt x="0" y="5120639"/>
                  </a:lnTo>
                  <a:lnTo>
                    <a:pt x="0" y="1"/>
                  </a:lnTo>
                  <a:lnTo>
                    <a:pt x="0" y="1"/>
                  </a:lnTo>
                  <a:lnTo>
                    <a:pt x="0" y="1"/>
                  </a:lnTo>
                  <a:lnTo>
                    <a:pt x="1664653" y="1"/>
                  </a:lnTo>
                  <a:cubicBezTo>
                    <a:pt x="1691582" y="1"/>
                    <a:pt x="1717407" y="89919"/>
                    <a:pt x="1736448" y="249973"/>
                  </a:cubicBezTo>
                  <a:cubicBezTo>
                    <a:pt x="1755489" y="410027"/>
                    <a:pt x="1766186" y="627106"/>
                    <a:pt x="1766186" y="853457"/>
                  </a:cubicBezTo>
                  <a:close/>
                </a:path>
              </a:pathLst>
            </a:custGeom>
            <a:solidFill>
              <a:schemeClr val="bg1">
                <a:alpha val="89804"/>
              </a:schemeClr>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7630" tIns="130034" rIns="173848" bIns="130034" spcCol="1270" anchor="ctr"/>
            <a:lstStyle/>
            <a:p>
              <a:pPr marL="292100" lvl="1" indent="-292100" defTabSz="1022350">
                <a:lnSpc>
                  <a:spcPct val="90000"/>
                </a:lnSpc>
                <a:spcAft>
                  <a:spcPct val="15000"/>
                </a:spcAft>
                <a:buFont typeface="+mj-lt"/>
                <a:buAutoNum type="arabicPeriod"/>
                <a:defRPr/>
              </a:pPr>
              <a:r>
                <a:rPr lang="en-US" sz="2400" b="1" dirty="0">
                  <a:solidFill>
                    <a:schemeClr val="accent3">
                      <a:lumMod val="10000"/>
                    </a:schemeClr>
                  </a:solidFill>
                  <a:latin typeface="Arial" pitchFamily="34" charset="0"/>
                  <a:cs typeface="Arial" pitchFamily="34" charset="0"/>
                </a:rPr>
                <a:t>PROSPECT (</a:t>
              </a:r>
              <a:r>
                <a:rPr lang="en-US" sz="2400" b="1" u="sng" dirty="0">
                  <a:solidFill>
                    <a:schemeClr val="accent3">
                      <a:lumMod val="10000"/>
                    </a:schemeClr>
                  </a:solidFill>
                  <a:latin typeface="Arial" pitchFamily="34" charset="0"/>
                  <a:cs typeface="Arial" pitchFamily="34" charset="0"/>
                </a:rPr>
                <a:t>ProspectID</a:t>
              </a:r>
              <a:r>
                <a:rPr lang="en-US" sz="2400" b="1" dirty="0">
                  <a:solidFill>
                    <a:schemeClr val="accent3">
                      <a:lumMod val="10000"/>
                    </a:schemeClr>
                  </a:solidFill>
                  <a:latin typeface="Arial" pitchFamily="34" charset="0"/>
                  <a:cs typeface="Arial" pitchFamily="34" charset="0"/>
                </a:rPr>
                <a:t>, Name, Street, City, State, Zip, Email Address)</a:t>
              </a:r>
            </a:p>
            <a:p>
              <a:pPr marL="292100" lvl="1" indent="-292100" defTabSz="1022350">
                <a:lnSpc>
                  <a:spcPct val="90000"/>
                </a:lnSpc>
                <a:spcAft>
                  <a:spcPct val="15000"/>
                </a:spcAft>
                <a:buFont typeface="+mj-lt"/>
                <a:buAutoNum type="arabicPeriod"/>
                <a:defRPr/>
              </a:pPr>
              <a:r>
                <a:rPr lang="en-US" sz="2400" b="1" dirty="0">
                  <a:solidFill>
                    <a:schemeClr val="accent3">
                      <a:lumMod val="10000"/>
                    </a:schemeClr>
                  </a:solidFill>
                  <a:latin typeface="Arial" pitchFamily="34" charset="0"/>
                  <a:cs typeface="Arial" pitchFamily="34" charset="0"/>
                </a:rPr>
                <a:t>WORK (</a:t>
              </a:r>
              <a:r>
                <a:rPr lang="en-US" sz="2400" b="1" i="1" u="sng" dirty="0">
                  <a:solidFill>
                    <a:schemeClr val="accent3">
                      <a:lumMod val="10000"/>
                    </a:schemeClr>
                  </a:solidFill>
                  <a:latin typeface="Arial" pitchFamily="34" charset="0"/>
                  <a:cs typeface="Arial" pitchFamily="34" charset="0"/>
                </a:rPr>
                <a:t>ProspectID</a:t>
              </a:r>
              <a:r>
                <a:rPr lang="en-US" sz="2400" b="1" i="1" dirty="0">
                  <a:solidFill>
                    <a:schemeClr val="accent3">
                      <a:lumMod val="10000"/>
                    </a:schemeClr>
                  </a:solidFill>
                  <a:latin typeface="Arial" pitchFamily="34" charset="0"/>
                  <a:cs typeface="Arial" pitchFamily="34" charset="0"/>
                </a:rPr>
                <a:t>, </a:t>
              </a:r>
              <a:r>
                <a:rPr lang="en-US" sz="2400" b="1" i="1" u="sng" dirty="0">
                  <a:solidFill>
                    <a:schemeClr val="accent3">
                      <a:lumMod val="10000"/>
                    </a:schemeClr>
                  </a:solidFill>
                  <a:latin typeface="Arial" pitchFamily="34" charset="0"/>
                  <a:cs typeface="Arial" pitchFamily="34" charset="0"/>
                </a:rPr>
                <a:t>Date</a:t>
              </a:r>
              <a:r>
                <a:rPr lang="en-US" sz="2400" b="1" i="1" dirty="0">
                  <a:solidFill>
                    <a:schemeClr val="accent3">
                      <a:lumMod val="10000"/>
                    </a:schemeClr>
                  </a:solidFill>
                  <a:latin typeface="Arial" pitchFamily="34" charset="0"/>
                  <a:cs typeface="Arial" pitchFamily="34" charset="0"/>
                </a:rPr>
                <a:t>, </a:t>
              </a:r>
              <a:r>
                <a:rPr lang="en-US" sz="2400" b="1" i="1" u="sng" dirty="0">
                  <a:solidFill>
                    <a:schemeClr val="accent3">
                      <a:lumMod val="10000"/>
                    </a:schemeClr>
                  </a:solidFill>
                  <a:latin typeface="Arial" pitchFamily="34" charset="0"/>
                  <a:cs typeface="Arial" pitchFamily="34" charset="0"/>
                </a:rPr>
                <a:t>Hour</a:t>
              </a:r>
              <a:r>
                <a:rPr lang="en-US" sz="2400" b="1" i="1" dirty="0">
                  <a:solidFill>
                    <a:schemeClr val="accent3">
                      <a:lumMod val="10000"/>
                    </a:schemeClr>
                  </a:solidFill>
                  <a:latin typeface="Arial" pitchFamily="34" charset="0"/>
                  <a:cs typeface="Arial" pitchFamily="34" charset="0"/>
                </a:rPr>
                <a:t>,</a:t>
              </a:r>
              <a:r>
                <a:rPr lang="en-US" sz="2400" b="1" i="1" u="sng" dirty="0">
                  <a:solidFill>
                    <a:schemeClr val="accent3">
                      <a:lumMod val="10000"/>
                    </a:schemeClr>
                  </a:solidFill>
                  <a:latin typeface="Arial" pitchFamily="34" charset="0"/>
                  <a:cs typeface="Arial" pitchFamily="34" charset="0"/>
                </a:rPr>
                <a:t> </a:t>
              </a:r>
              <a:r>
                <a:rPr lang="en-US" sz="2400" b="1" i="1" dirty="0">
                  <a:solidFill>
                    <a:schemeClr val="accent3">
                      <a:lumMod val="10000"/>
                    </a:schemeClr>
                  </a:solidFill>
                  <a:latin typeface="Arial" pitchFamily="34" charset="0"/>
                  <a:cs typeface="Arial" pitchFamily="34" charset="0"/>
                </a:rPr>
                <a:t>NumCalls, TotalDonations)</a:t>
              </a:r>
              <a:endParaRPr lang="en-US" sz="2400" b="1" dirty="0">
                <a:solidFill>
                  <a:schemeClr val="accent3">
                    <a:lumMod val="10000"/>
                  </a:schemeClr>
                </a:solidFill>
                <a:latin typeface="Arial" pitchFamily="34" charset="0"/>
                <a:cs typeface="Arial" pitchFamily="34" charset="0"/>
              </a:endParaRPr>
            </a:p>
          </p:txBody>
        </p:sp>
        <p:sp>
          <p:nvSpPr>
            <p:cNvPr id="9" name="Freeform 8"/>
            <p:cNvSpPr/>
            <p:nvPr/>
          </p:nvSpPr>
          <p:spPr>
            <a:xfrm>
              <a:off x="533400" y="1600255"/>
              <a:ext cx="2879725" cy="2208797"/>
            </a:xfrm>
            <a:custGeom>
              <a:avLst/>
              <a:gdLst>
                <a:gd name="connsiteX0" fmla="*/ 0 w 2880360"/>
                <a:gd name="connsiteY0" fmla="*/ 367963 h 2207732"/>
                <a:gd name="connsiteX1" fmla="*/ 107774 w 2880360"/>
                <a:gd name="connsiteY1" fmla="*/ 107774 h 2207732"/>
                <a:gd name="connsiteX2" fmla="*/ 367963 w 2880360"/>
                <a:gd name="connsiteY2" fmla="*/ 1 h 2207732"/>
                <a:gd name="connsiteX3" fmla="*/ 2512397 w 2880360"/>
                <a:gd name="connsiteY3" fmla="*/ 0 h 2207732"/>
                <a:gd name="connsiteX4" fmla="*/ 2772586 w 2880360"/>
                <a:gd name="connsiteY4" fmla="*/ 107774 h 2207732"/>
                <a:gd name="connsiteX5" fmla="*/ 2880359 w 2880360"/>
                <a:gd name="connsiteY5" fmla="*/ 367963 h 2207732"/>
                <a:gd name="connsiteX6" fmla="*/ 2880360 w 2880360"/>
                <a:gd name="connsiteY6" fmla="*/ 1839769 h 2207732"/>
                <a:gd name="connsiteX7" fmla="*/ 2772586 w 2880360"/>
                <a:gd name="connsiteY7" fmla="*/ 2099958 h 2207732"/>
                <a:gd name="connsiteX8" fmla="*/ 2512397 w 2880360"/>
                <a:gd name="connsiteY8" fmla="*/ 2207732 h 2207732"/>
                <a:gd name="connsiteX9" fmla="*/ 367963 w 2880360"/>
                <a:gd name="connsiteY9" fmla="*/ 2207732 h 2207732"/>
                <a:gd name="connsiteX10" fmla="*/ 107774 w 2880360"/>
                <a:gd name="connsiteY10" fmla="*/ 2099958 h 2207732"/>
                <a:gd name="connsiteX11" fmla="*/ 0 w 2880360"/>
                <a:gd name="connsiteY11" fmla="*/ 1839769 h 2207732"/>
                <a:gd name="connsiteX12" fmla="*/ 0 w 2880360"/>
                <a:gd name="connsiteY12" fmla="*/ 367963 h 220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2207732">
                  <a:moveTo>
                    <a:pt x="0" y="367963"/>
                  </a:moveTo>
                  <a:cubicBezTo>
                    <a:pt x="0" y="270373"/>
                    <a:pt x="38768" y="176780"/>
                    <a:pt x="107774" y="107774"/>
                  </a:cubicBezTo>
                  <a:cubicBezTo>
                    <a:pt x="176781" y="38768"/>
                    <a:pt x="270374" y="0"/>
                    <a:pt x="367963" y="1"/>
                  </a:cubicBezTo>
                  <a:lnTo>
                    <a:pt x="2512397" y="0"/>
                  </a:lnTo>
                  <a:cubicBezTo>
                    <a:pt x="2609987" y="0"/>
                    <a:pt x="2703580" y="38768"/>
                    <a:pt x="2772586" y="107774"/>
                  </a:cubicBezTo>
                  <a:cubicBezTo>
                    <a:pt x="2841592" y="176781"/>
                    <a:pt x="2880360" y="270374"/>
                    <a:pt x="2880359" y="367963"/>
                  </a:cubicBezTo>
                  <a:cubicBezTo>
                    <a:pt x="2880359" y="858565"/>
                    <a:pt x="2880360" y="1349167"/>
                    <a:pt x="2880360" y="1839769"/>
                  </a:cubicBezTo>
                  <a:cubicBezTo>
                    <a:pt x="2880360" y="1937359"/>
                    <a:pt x="2841593" y="2030952"/>
                    <a:pt x="2772586" y="2099958"/>
                  </a:cubicBezTo>
                  <a:cubicBezTo>
                    <a:pt x="2703580" y="2168964"/>
                    <a:pt x="2609987" y="2207732"/>
                    <a:pt x="2512397" y="2207732"/>
                  </a:cubicBezTo>
                  <a:lnTo>
                    <a:pt x="367963" y="2207732"/>
                  </a:lnTo>
                  <a:cubicBezTo>
                    <a:pt x="270373" y="2207732"/>
                    <a:pt x="176780" y="2168964"/>
                    <a:pt x="107774" y="2099958"/>
                  </a:cubicBezTo>
                  <a:cubicBezTo>
                    <a:pt x="38768" y="2030951"/>
                    <a:pt x="0" y="1937359"/>
                    <a:pt x="0" y="1839769"/>
                  </a:cubicBezTo>
                  <a:lnTo>
                    <a:pt x="0" y="367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073" tIns="164923" rIns="222073" bIns="164923" spcCol="1270" anchor="ctr"/>
            <a:lstStyle/>
            <a:p>
              <a:pPr algn="ctr" defTabSz="1333500">
                <a:lnSpc>
                  <a:spcPct val="90000"/>
                </a:lnSpc>
                <a:spcAft>
                  <a:spcPct val="35000"/>
                </a:spcAft>
                <a:defRPr/>
              </a:pPr>
              <a:r>
                <a:rPr lang="en-US" sz="3200" b="1" dirty="0">
                  <a:latin typeface="Arial" pitchFamily="34" charset="0"/>
                  <a:cs typeface="Arial" pitchFamily="34" charset="0"/>
                </a:rPr>
                <a:t>Create tables from data model</a:t>
              </a:r>
            </a:p>
          </p:txBody>
        </p:sp>
        <p:sp>
          <p:nvSpPr>
            <p:cNvPr id="10" name="Freeform 9"/>
            <p:cNvSpPr/>
            <p:nvPr/>
          </p:nvSpPr>
          <p:spPr>
            <a:xfrm>
              <a:off x="3413125" y="4139062"/>
              <a:ext cx="5121274" cy="1484172"/>
            </a:xfrm>
            <a:custGeom>
              <a:avLst/>
              <a:gdLst>
                <a:gd name="connsiteX0" fmla="*/ 294370 w 1766186"/>
                <a:gd name="connsiteY0" fmla="*/ 0 h 5120640"/>
                <a:gd name="connsiteX1" fmla="*/ 1471816 w 1766186"/>
                <a:gd name="connsiteY1" fmla="*/ 0 h 5120640"/>
                <a:gd name="connsiteX2" fmla="*/ 1679967 w 1766186"/>
                <a:gd name="connsiteY2" fmla="*/ 86219 h 5120640"/>
                <a:gd name="connsiteX3" fmla="*/ 1766186 w 1766186"/>
                <a:gd name="connsiteY3" fmla="*/ 294370 h 5120640"/>
                <a:gd name="connsiteX4" fmla="*/ 1766186 w 1766186"/>
                <a:gd name="connsiteY4" fmla="*/ 5120640 h 5120640"/>
                <a:gd name="connsiteX5" fmla="*/ 1766186 w 1766186"/>
                <a:gd name="connsiteY5" fmla="*/ 5120640 h 5120640"/>
                <a:gd name="connsiteX6" fmla="*/ 1766186 w 1766186"/>
                <a:gd name="connsiteY6" fmla="*/ 5120640 h 5120640"/>
                <a:gd name="connsiteX7" fmla="*/ 0 w 1766186"/>
                <a:gd name="connsiteY7" fmla="*/ 5120640 h 5120640"/>
                <a:gd name="connsiteX8" fmla="*/ 0 w 1766186"/>
                <a:gd name="connsiteY8" fmla="*/ 5120640 h 5120640"/>
                <a:gd name="connsiteX9" fmla="*/ 0 w 1766186"/>
                <a:gd name="connsiteY9" fmla="*/ 5120640 h 5120640"/>
                <a:gd name="connsiteX10" fmla="*/ 0 w 1766186"/>
                <a:gd name="connsiteY10" fmla="*/ 294370 h 5120640"/>
                <a:gd name="connsiteX11" fmla="*/ 86219 w 1766186"/>
                <a:gd name="connsiteY11" fmla="*/ 86219 h 5120640"/>
                <a:gd name="connsiteX12" fmla="*/ 294370 w 1766186"/>
                <a:gd name="connsiteY12"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186" h="5120640">
                  <a:moveTo>
                    <a:pt x="1766186" y="853457"/>
                  </a:moveTo>
                  <a:lnTo>
                    <a:pt x="1766186" y="4267183"/>
                  </a:lnTo>
                  <a:cubicBezTo>
                    <a:pt x="1766186" y="4493534"/>
                    <a:pt x="1755489" y="4710613"/>
                    <a:pt x="1736448" y="4870667"/>
                  </a:cubicBezTo>
                  <a:cubicBezTo>
                    <a:pt x="1717407" y="5030721"/>
                    <a:pt x="1691582" y="5120639"/>
                    <a:pt x="1664653" y="5120639"/>
                  </a:cubicBezTo>
                  <a:lnTo>
                    <a:pt x="0" y="5120639"/>
                  </a:lnTo>
                  <a:lnTo>
                    <a:pt x="0" y="5120639"/>
                  </a:lnTo>
                  <a:lnTo>
                    <a:pt x="0" y="5120639"/>
                  </a:lnTo>
                  <a:lnTo>
                    <a:pt x="0" y="1"/>
                  </a:lnTo>
                  <a:lnTo>
                    <a:pt x="0" y="1"/>
                  </a:lnTo>
                  <a:lnTo>
                    <a:pt x="0" y="1"/>
                  </a:lnTo>
                  <a:lnTo>
                    <a:pt x="1664653" y="1"/>
                  </a:lnTo>
                  <a:cubicBezTo>
                    <a:pt x="1691582" y="1"/>
                    <a:pt x="1717407" y="89919"/>
                    <a:pt x="1736448" y="249973"/>
                  </a:cubicBezTo>
                  <a:cubicBezTo>
                    <a:pt x="1755489" y="410027"/>
                    <a:pt x="1766186" y="627106"/>
                    <a:pt x="1766186" y="853457"/>
                  </a:cubicBezTo>
                  <a:close/>
                </a:path>
              </a:pathLst>
            </a:custGeom>
            <a:solidFill>
              <a:schemeClr val="bg1">
                <a:alpha val="90000"/>
              </a:schemeClr>
            </a:solidFill>
            <a:ln>
              <a:solidFill>
                <a:srgbClr val="0060EE">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7630" tIns="130033" rIns="173848" bIns="130033" spcCol="1270" anchor="ctr"/>
            <a:lstStyle/>
            <a:p>
              <a:pPr marL="228600" lvl="1" indent="-228600" defTabSz="1022350">
                <a:lnSpc>
                  <a:spcPct val="90000"/>
                </a:lnSpc>
                <a:spcAft>
                  <a:spcPct val="15000"/>
                </a:spcAft>
                <a:buFontTx/>
                <a:buChar char="••"/>
                <a:defRPr/>
              </a:pPr>
              <a:r>
                <a:rPr lang="en-US" sz="2800" dirty="0" smtClean="0">
                  <a:solidFill>
                    <a:schemeClr val="accent3">
                      <a:lumMod val="10000"/>
                    </a:schemeClr>
                  </a:solidFill>
                  <a:latin typeface="Arial" pitchFamily="34" charset="0"/>
                  <a:cs typeface="Arial" pitchFamily="34" charset="0"/>
                </a:rPr>
                <a:t>Select </a:t>
              </a:r>
              <a:r>
                <a:rPr lang="en-US" sz="2800" dirty="0">
                  <a:solidFill>
                    <a:schemeClr val="accent3">
                      <a:lumMod val="10000"/>
                    </a:schemeClr>
                  </a:solidFill>
                  <a:latin typeface="Arial" pitchFamily="34" charset="0"/>
                  <a:cs typeface="Arial" pitchFamily="34" charset="0"/>
                </a:rPr>
                <a:t>primary keys</a:t>
              </a:r>
            </a:p>
            <a:p>
              <a:pPr marL="228600" lvl="1" indent="-228600" defTabSz="1022350">
                <a:lnSpc>
                  <a:spcPct val="90000"/>
                </a:lnSpc>
                <a:spcAft>
                  <a:spcPct val="15000"/>
                </a:spcAft>
                <a:buFontTx/>
                <a:buChar char="••"/>
                <a:defRPr/>
              </a:pPr>
              <a:r>
                <a:rPr lang="en-US" sz="2800" dirty="0" smtClean="0">
                  <a:solidFill>
                    <a:schemeClr val="accent3">
                      <a:lumMod val="10000"/>
                    </a:schemeClr>
                  </a:solidFill>
                  <a:latin typeface="Arial" pitchFamily="34" charset="0"/>
                  <a:cs typeface="Arial" pitchFamily="34" charset="0"/>
                </a:rPr>
                <a:t>Select </a:t>
              </a:r>
              <a:r>
                <a:rPr lang="en-US" sz="2800" dirty="0">
                  <a:solidFill>
                    <a:schemeClr val="accent3">
                      <a:lumMod val="10000"/>
                    </a:schemeClr>
                  </a:solidFill>
                  <a:latin typeface="Arial" pitchFamily="34" charset="0"/>
                  <a:cs typeface="Arial" pitchFamily="34" charset="0"/>
                </a:rPr>
                <a:t>foreign keys</a:t>
              </a:r>
              <a:endParaRPr lang="en-US" sz="2800" dirty="0">
                <a:solidFill>
                  <a:schemeClr val="accent3">
                    <a:lumMod val="10000"/>
                  </a:schemeClr>
                </a:solidFill>
                <a:latin typeface="Arial" pitchFamily="34" charset="0"/>
                <a:cs typeface="Arial" pitchFamily="34" charset="0"/>
                <a:hlinkClick r:id="rId3"/>
              </a:endParaRPr>
            </a:p>
          </p:txBody>
        </p:sp>
        <p:sp>
          <p:nvSpPr>
            <p:cNvPr id="11" name="Freeform 10"/>
            <p:cNvSpPr/>
            <p:nvPr/>
          </p:nvSpPr>
          <p:spPr>
            <a:xfrm>
              <a:off x="533400" y="3917310"/>
              <a:ext cx="2879725" cy="2041172"/>
            </a:xfrm>
            <a:custGeom>
              <a:avLst/>
              <a:gdLst>
                <a:gd name="connsiteX0" fmla="*/ 0 w 2880360"/>
                <a:gd name="connsiteY0" fmla="*/ 367963 h 2207732"/>
                <a:gd name="connsiteX1" fmla="*/ 107774 w 2880360"/>
                <a:gd name="connsiteY1" fmla="*/ 107774 h 2207732"/>
                <a:gd name="connsiteX2" fmla="*/ 367963 w 2880360"/>
                <a:gd name="connsiteY2" fmla="*/ 1 h 2207732"/>
                <a:gd name="connsiteX3" fmla="*/ 2512397 w 2880360"/>
                <a:gd name="connsiteY3" fmla="*/ 0 h 2207732"/>
                <a:gd name="connsiteX4" fmla="*/ 2772586 w 2880360"/>
                <a:gd name="connsiteY4" fmla="*/ 107774 h 2207732"/>
                <a:gd name="connsiteX5" fmla="*/ 2880359 w 2880360"/>
                <a:gd name="connsiteY5" fmla="*/ 367963 h 2207732"/>
                <a:gd name="connsiteX6" fmla="*/ 2880360 w 2880360"/>
                <a:gd name="connsiteY6" fmla="*/ 1839769 h 2207732"/>
                <a:gd name="connsiteX7" fmla="*/ 2772586 w 2880360"/>
                <a:gd name="connsiteY7" fmla="*/ 2099958 h 2207732"/>
                <a:gd name="connsiteX8" fmla="*/ 2512397 w 2880360"/>
                <a:gd name="connsiteY8" fmla="*/ 2207732 h 2207732"/>
                <a:gd name="connsiteX9" fmla="*/ 367963 w 2880360"/>
                <a:gd name="connsiteY9" fmla="*/ 2207732 h 2207732"/>
                <a:gd name="connsiteX10" fmla="*/ 107774 w 2880360"/>
                <a:gd name="connsiteY10" fmla="*/ 2099958 h 2207732"/>
                <a:gd name="connsiteX11" fmla="*/ 0 w 2880360"/>
                <a:gd name="connsiteY11" fmla="*/ 1839769 h 2207732"/>
                <a:gd name="connsiteX12" fmla="*/ 0 w 2880360"/>
                <a:gd name="connsiteY12" fmla="*/ 367963 h 220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2207732">
                  <a:moveTo>
                    <a:pt x="0" y="367963"/>
                  </a:moveTo>
                  <a:cubicBezTo>
                    <a:pt x="0" y="270373"/>
                    <a:pt x="38768" y="176780"/>
                    <a:pt x="107774" y="107774"/>
                  </a:cubicBezTo>
                  <a:cubicBezTo>
                    <a:pt x="176781" y="38768"/>
                    <a:pt x="270374" y="0"/>
                    <a:pt x="367963" y="1"/>
                  </a:cubicBezTo>
                  <a:lnTo>
                    <a:pt x="2512397" y="0"/>
                  </a:lnTo>
                  <a:cubicBezTo>
                    <a:pt x="2609987" y="0"/>
                    <a:pt x="2703580" y="38768"/>
                    <a:pt x="2772586" y="107774"/>
                  </a:cubicBezTo>
                  <a:cubicBezTo>
                    <a:pt x="2841592" y="176781"/>
                    <a:pt x="2880360" y="270374"/>
                    <a:pt x="2880359" y="367963"/>
                  </a:cubicBezTo>
                  <a:cubicBezTo>
                    <a:pt x="2880359" y="858565"/>
                    <a:pt x="2880360" y="1349167"/>
                    <a:pt x="2880360" y="1839769"/>
                  </a:cubicBezTo>
                  <a:cubicBezTo>
                    <a:pt x="2880360" y="1937359"/>
                    <a:pt x="2841593" y="2030952"/>
                    <a:pt x="2772586" y="2099958"/>
                  </a:cubicBezTo>
                  <a:cubicBezTo>
                    <a:pt x="2703580" y="2168964"/>
                    <a:pt x="2609987" y="2207732"/>
                    <a:pt x="2512397" y="2207732"/>
                  </a:cubicBezTo>
                  <a:lnTo>
                    <a:pt x="367963" y="2207732"/>
                  </a:lnTo>
                  <a:cubicBezTo>
                    <a:pt x="270373" y="2207732"/>
                    <a:pt x="176780" y="2168964"/>
                    <a:pt x="107774" y="2099958"/>
                  </a:cubicBezTo>
                  <a:cubicBezTo>
                    <a:pt x="38768" y="2030951"/>
                    <a:pt x="0" y="1937359"/>
                    <a:pt x="0" y="1839769"/>
                  </a:cubicBezTo>
                  <a:lnTo>
                    <a:pt x="0" y="367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073" tIns="164923" rIns="222073" bIns="164923" spcCol="1270" anchor="ctr"/>
            <a:lstStyle/>
            <a:p>
              <a:pPr algn="ctr" defTabSz="1333500">
                <a:lnSpc>
                  <a:spcPct val="90000"/>
                </a:lnSpc>
                <a:spcAft>
                  <a:spcPct val="35000"/>
                </a:spcAft>
                <a:defRPr/>
              </a:pPr>
              <a:r>
                <a:rPr lang="en-US" sz="3200" b="1" dirty="0">
                  <a:latin typeface="Arial" pitchFamily="34" charset="0"/>
                  <a:cs typeface="Arial" pitchFamily="34" charset="0"/>
                </a:rPr>
                <a:t>Link tables</a:t>
              </a:r>
            </a:p>
          </p:txBody>
        </p:sp>
      </p:grpSp>
      <p:sp>
        <p:nvSpPr>
          <p:cNvPr id="12290" name="AutoShape 2"/>
          <p:cNvSpPr>
            <a:spLocks noGrp="1" noChangeArrowheads="1"/>
          </p:cNvSpPr>
          <p:nvPr>
            <p:ph type="title"/>
          </p:nvPr>
        </p:nvSpPr>
        <p:spPr/>
        <p:txBody>
          <a:bodyPr/>
          <a:lstStyle/>
          <a:p>
            <a:r>
              <a:rPr lang="en-US" smtClean="0">
                <a:latin typeface="Arial" charset="0"/>
                <a:cs typeface="Arial" charset="0"/>
              </a:rPr>
              <a:t>Q1:  How Do I Create Tables?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8"/>
          <p:cNvPicPr>
            <a:picLocks noChangeAspect="1" noChangeArrowheads="1"/>
          </p:cNvPicPr>
          <p:nvPr/>
        </p:nvPicPr>
        <p:blipFill>
          <a:blip r:embed="rId3" cstate="print"/>
          <a:srcRect/>
          <a:stretch>
            <a:fillRect/>
          </a:stretch>
        </p:blipFill>
        <p:spPr bwMode="auto">
          <a:xfrm>
            <a:off x="685800" y="1524000"/>
            <a:ext cx="7639050" cy="4000500"/>
          </a:xfrm>
          <a:prstGeom prst="rect">
            <a:avLst/>
          </a:prstGeom>
          <a:noFill/>
          <a:ln w="9525">
            <a:noFill/>
            <a:miter lim="800000"/>
            <a:headEnd/>
            <a:tailEnd/>
          </a:ln>
        </p:spPr>
      </p:pic>
      <p:sp>
        <p:nvSpPr>
          <p:cNvPr id="63490" name="Title 2"/>
          <p:cNvSpPr>
            <a:spLocks noGrp="1"/>
          </p:cNvSpPr>
          <p:nvPr>
            <p:ph type="title"/>
          </p:nvPr>
        </p:nvSpPr>
        <p:spPr/>
        <p:txBody>
          <a:bodyPr/>
          <a:lstStyle/>
          <a:p>
            <a:r>
              <a:rPr lang="en-US" smtClean="0">
                <a:latin typeface="Arial" charset="0"/>
                <a:cs typeface="Arial" charset="0"/>
              </a:rPr>
              <a:t> Creating a Query: Step 3</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6" name="Oval 5"/>
          <p:cNvSpPr/>
          <p:nvPr/>
        </p:nvSpPr>
        <p:spPr>
          <a:xfrm>
            <a:off x="1676400" y="4419600"/>
            <a:ext cx="7010400" cy="9906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990600" y="1752600"/>
            <a:ext cx="762000" cy="7620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2"/>
          <p:cNvSpPr>
            <a:spLocks noGrp="1" noChangeArrowheads="1"/>
          </p:cNvSpPr>
          <p:nvPr>
            <p:ph type="title"/>
          </p:nvPr>
        </p:nvSpPr>
        <p:spPr/>
        <p:txBody>
          <a:bodyPr/>
          <a:lstStyle/>
          <a:p>
            <a:r>
              <a:rPr lang="en-US" dirty="0" smtClean="0">
                <a:latin typeface="Arial" charset="0"/>
                <a:cs typeface="Arial" charset="0"/>
              </a:rPr>
              <a:t>Results of </a:t>
            </a:r>
            <a:r>
              <a:rPr lang="en-US" i="1" dirty="0" err="1" smtClean="0">
                <a:latin typeface="Arial" charset="0"/>
                <a:cs typeface="Arial" charset="0"/>
              </a:rPr>
              <a:t>TotalDonations</a:t>
            </a:r>
            <a:r>
              <a:rPr lang="en-US" dirty="0" smtClean="0">
                <a:latin typeface="Arial" charset="0"/>
                <a:cs typeface="Arial" charset="0"/>
              </a:rPr>
              <a:t> Query</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65539" name="Picture 2"/>
          <p:cNvPicPr>
            <a:picLocks noChangeAspect="1" noChangeArrowheads="1"/>
          </p:cNvPicPr>
          <p:nvPr/>
        </p:nvPicPr>
        <p:blipFill>
          <a:blip r:embed="rId3" cstate="print"/>
          <a:srcRect/>
          <a:stretch>
            <a:fillRect/>
          </a:stretch>
        </p:blipFill>
        <p:spPr bwMode="auto">
          <a:xfrm>
            <a:off x="747713" y="1447800"/>
            <a:ext cx="76485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p:txBody>
          <a:bodyPr/>
          <a:lstStyle/>
          <a:p>
            <a:r>
              <a:rPr lang="en-US" dirty="0" smtClean="0">
                <a:latin typeface="Arial" charset="0"/>
                <a:cs typeface="Arial" charset="0"/>
              </a:rPr>
              <a:t>Results of More Advanced Query</a:t>
            </a:r>
            <a:endParaRPr lang="en-US" i="1" dirty="0" smtClean="0">
              <a:latin typeface="Arial" charset="0"/>
              <a:cs typeface="Arial" charset="0"/>
            </a:endParaRP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67587" name="Picture 2"/>
          <p:cNvPicPr>
            <a:picLocks noChangeAspect="1" noChangeArrowheads="1"/>
          </p:cNvPicPr>
          <p:nvPr/>
        </p:nvPicPr>
        <p:blipFill>
          <a:blip r:embed="rId2" cstate="print"/>
          <a:srcRect/>
          <a:stretch>
            <a:fillRect/>
          </a:stretch>
        </p:blipFill>
        <p:spPr bwMode="auto">
          <a:xfrm>
            <a:off x="828675" y="1524000"/>
            <a:ext cx="75533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a:off x="533400" y="2438400"/>
            <a:ext cx="8001000" cy="1811338"/>
          </a:xfrm>
          <a:prstGeom prst="notchedRightArrow">
            <a:avLst/>
          </a:prstGeom>
          <a:solidFill>
            <a:schemeClr val="accent6"/>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57200" y="1981200"/>
            <a:ext cx="1290638" cy="904875"/>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a:t>
            </a:r>
            <a:r>
              <a:rPr lang="en-US" sz="2400" i="1" dirty="0">
                <a:solidFill>
                  <a:schemeClr val="accent3">
                    <a:lumMod val="10000"/>
                  </a:schemeClr>
                </a:solidFill>
                <a:latin typeface="Arial" pitchFamily="34" charset="0"/>
                <a:cs typeface="Arial" pitchFamily="34" charset="0"/>
              </a:rPr>
              <a:t> </a:t>
            </a:r>
            <a:r>
              <a:rPr lang="en-US" sz="2400" b="1" i="1" dirty="0">
                <a:solidFill>
                  <a:schemeClr val="accent3">
                    <a:lumMod val="10000"/>
                  </a:schemeClr>
                </a:solidFill>
                <a:latin typeface="Arial" pitchFamily="34" charset="0"/>
                <a:cs typeface="Arial" pitchFamily="34" charset="0"/>
              </a:rPr>
              <a:t>Create</a:t>
            </a:r>
            <a:endParaRPr lang="en-US" sz="2400" dirty="0">
              <a:solidFill>
                <a:schemeClr val="accent3">
                  <a:lumMod val="10000"/>
                </a:schemeClr>
              </a:solidFill>
              <a:latin typeface="Arial" pitchFamily="34" charset="0"/>
              <a:cs typeface="Arial" pitchFamily="34" charset="0"/>
            </a:endParaRPr>
          </a:p>
        </p:txBody>
      </p:sp>
      <p:sp>
        <p:nvSpPr>
          <p:cNvPr id="10" name="Oval 9"/>
          <p:cNvSpPr/>
          <p:nvPr/>
        </p:nvSpPr>
        <p:spPr>
          <a:xfrm>
            <a:off x="738188" y="3124200"/>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1" name="Freeform 10"/>
          <p:cNvSpPr/>
          <p:nvPr/>
        </p:nvSpPr>
        <p:spPr>
          <a:xfrm>
            <a:off x="1184275" y="3810000"/>
            <a:ext cx="1254125" cy="129540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Select Report Wizard</a:t>
            </a:r>
          </a:p>
        </p:txBody>
      </p:sp>
      <p:sp>
        <p:nvSpPr>
          <p:cNvPr id="12" name="Oval 11"/>
          <p:cNvSpPr/>
          <p:nvPr/>
        </p:nvSpPr>
        <p:spPr>
          <a:xfrm>
            <a:off x="1644650" y="3124200"/>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3" name="Freeform 12"/>
          <p:cNvSpPr/>
          <p:nvPr/>
        </p:nvSpPr>
        <p:spPr>
          <a:xfrm>
            <a:off x="1930400" y="1981200"/>
            <a:ext cx="1574800" cy="8953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 </a:t>
            </a:r>
            <a:r>
              <a:rPr lang="en-US" sz="2400" b="1" i="1" dirty="0">
                <a:solidFill>
                  <a:schemeClr val="accent3">
                    <a:lumMod val="10000"/>
                  </a:schemeClr>
                </a:solidFill>
                <a:latin typeface="Arial" pitchFamily="34" charset="0"/>
                <a:cs typeface="Arial" pitchFamily="34" charset="0"/>
              </a:rPr>
              <a:t>Table/ Queries</a:t>
            </a:r>
            <a:endParaRPr lang="en-US" sz="2400" dirty="0">
              <a:solidFill>
                <a:schemeClr val="accent3">
                  <a:lumMod val="10000"/>
                </a:schemeClr>
              </a:solidFill>
              <a:latin typeface="Arial" pitchFamily="34" charset="0"/>
              <a:cs typeface="Arial" pitchFamily="34" charset="0"/>
            </a:endParaRPr>
          </a:p>
        </p:txBody>
      </p:sp>
      <p:sp>
        <p:nvSpPr>
          <p:cNvPr id="14" name="Oval 13"/>
          <p:cNvSpPr/>
          <p:nvPr/>
        </p:nvSpPr>
        <p:spPr>
          <a:xfrm>
            <a:off x="2549525" y="3124200"/>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5" name="Freeform 14"/>
          <p:cNvSpPr/>
          <p:nvPr/>
        </p:nvSpPr>
        <p:spPr>
          <a:xfrm>
            <a:off x="2743200" y="3810000"/>
            <a:ext cx="1905000" cy="129540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Highlight table and fields </a:t>
            </a:r>
          </a:p>
        </p:txBody>
      </p:sp>
      <p:sp>
        <p:nvSpPr>
          <p:cNvPr id="16" name="Oval 15"/>
          <p:cNvSpPr/>
          <p:nvPr/>
        </p:nvSpPr>
        <p:spPr>
          <a:xfrm>
            <a:off x="3454400" y="3124200"/>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7" name="Freeform 16"/>
          <p:cNvSpPr/>
          <p:nvPr/>
        </p:nvSpPr>
        <p:spPr>
          <a:xfrm>
            <a:off x="3810000" y="1981200"/>
            <a:ext cx="1295400" cy="8953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dirty="0">
                <a:solidFill>
                  <a:schemeClr val="accent3">
                    <a:lumMod val="10000"/>
                  </a:schemeClr>
                </a:solidFill>
                <a:latin typeface="Arial" pitchFamily="34" charset="0"/>
                <a:cs typeface="Arial" pitchFamily="34" charset="0"/>
              </a:rPr>
              <a:t>&gt;</a:t>
            </a:r>
            <a:endParaRPr lang="en-US" sz="2400" dirty="0">
              <a:solidFill>
                <a:schemeClr val="accent3">
                  <a:lumMod val="10000"/>
                </a:schemeClr>
              </a:solidFill>
              <a:latin typeface="Arial" pitchFamily="34" charset="0"/>
              <a:cs typeface="Arial" pitchFamily="34" charset="0"/>
            </a:endParaRPr>
          </a:p>
        </p:txBody>
      </p:sp>
      <p:sp>
        <p:nvSpPr>
          <p:cNvPr id="18" name="Oval 17"/>
          <p:cNvSpPr/>
          <p:nvPr/>
        </p:nvSpPr>
        <p:spPr>
          <a:xfrm>
            <a:off x="4360863" y="3124200"/>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19" name="Freeform 18"/>
          <p:cNvSpPr/>
          <p:nvPr/>
        </p:nvSpPr>
        <p:spPr>
          <a:xfrm>
            <a:off x="4813300" y="3810000"/>
            <a:ext cx="1739900" cy="788988"/>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Add fields </a:t>
            </a:r>
          </a:p>
        </p:txBody>
      </p:sp>
      <p:sp>
        <p:nvSpPr>
          <p:cNvPr id="20" name="Oval 19"/>
          <p:cNvSpPr/>
          <p:nvPr/>
        </p:nvSpPr>
        <p:spPr>
          <a:xfrm>
            <a:off x="5265738" y="3128963"/>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21" name="Freeform 20"/>
          <p:cNvSpPr/>
          <p:nvPr/>
        </p:nvSpPr>
        <p:spPr>
          <a:xfrm>
            <a:off x="5562600" y="1752600"/>
            <a:ext cx="1706563" cy="11239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Select table, add fields</a:t>
            </a:r>
            <a:endParaRPr lang="en-US" sz="2400" b="1" dirty="0">
              <a:solidFill>
                <a:schemeClr val="accent3">
                  <a:lumMod val="10000"/>
                </a:schemeClr>
              </a:solidFill>
              <a:latin typeface="Arial" pitchFamily="34" charset="0"/>
              <a:cs typeface="Arial" pitchFamily="34" charset="0"/>
            </a:endParaRPr>
          </a:p>
        </p:txBody>
      </p:sp>
      <p:sp>
        <p:nvSpPr>
          <p:cNvPr id="22" name="Oval 21"/>
          <p:cNvSpPr/>
          <p:nvPr/>
        </p:nvSpPr>
        <p:spPr>
          <a:xfrm>
            <a:off x="6170613" y="3124200"/>
            <a:ext cx="452437"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23" name="Freeform 22"/>
          <p:cNvSpPr/>
          <p:nvPr/>
        </p:nvSpPr>
        <p:spPr>
          <a:xfrm>
            <a:off x="6705600" y="3810000"/>
            <a:ext cx="1128713" cy="788988"/>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Finish </a:t>
            </a:r>
          </a:p>
        </p:txBody>
      </p:sp>
      <p:sp>
        <p:nvSpPr>
          <p:cNvPr id="24" name="Oval 23"/>
          <p:cNvSpPr/>
          <p:nvPr/>
        </p:nvSpPr>
        <p:spPr>
          <a:xfrm>
            <a:off x="7077075" y="3124200"/>
            <a:ext cx="452438" cy="452437"/>
          </a:xfrm>
          <a:prstGeom prst="ellipse">
            <a:avLst/>
          </a:prstGeom>
        </p:spPr>
        <p:style>
          <a:lnRef idx="0">
            <a:schemeClr val="accent1"/>
          </a:lnRef>
          <a:fillRef idx="3">
            <a:schemeClr val="accent1"/>
          </a:fillRef>
          <a:effectRef idx="3">
            <a:schemeClr val="accent1"/>
          </a:effectRef>
          <a:fontRef idx="minor">
            <a:schemeClr val="lt1"/>
          </a:fontRef>
        </p:style>
      </p:sp>
      <p:sp>
        <p:nvSpPr>
          <p:cNvPr id="68642" name="AutoShape 2"/>
          <p:cNvSpPr>
            <a:spLocks noGrp="1" noChangeArrowheads="1"/>
          </p:cNvSpPr>
          <p:nvPr>
            <p:ph type="title"/>
          </p:nvPr>
        </p:nvSpPr>
        <p:spPr/>
        <p:txBody>
          <a:bodyPr/>
          <a:lstStyle/>
          <a:p>
            <a:r>
              <a:rPr lang="en-US" smtClean="0">
                <a:latin typeface="Arial" charset="0"/>
                <a:cs typeface="Arial" charset="0"/>
              </a:rPr>
              <a:t>Q5:  How Do I Create a Report?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cstate="print"/>
          <a:srcRect/>
          <a:stretch>
            <a:fillRect/>
          </a:stretch>
        </p:blipFill>
        <p:spPr bwMode="auto">
          <a:xfrm>
            <a:off x="757238" y="1447800"/>
            <a:ext cx="7629525" cy="4314825"/>
          </a:xfrm>
          <a:prstGeom prst="rect">
            <a:avLst/>
          </a:prstGeom>
          <a:noFill/>
          <a:ln w="9525">
            <a:noFill/>
            <a:miter lim="800000"/>
            <a:headEnd/>
            <a:tailEnd/>
          </a:ln>
        </p:spPr>
      </p:pic>
      <p:sp>
        <p:nvSpPr>
          <p:cNvPr id="70658" name="AutoShape 2"/>
          <p:cNvSpPr>
            <a:spLocks noGrp="1" noChangeArrowheads="1"/>
          </p:cNvSpPr>
          <p:nvPr>
            <p:ph type="title"/>
          </p:nvPr>
        </p:nvSpPr>
        <p:spPr/>
        <p:txBody>
          <a:bodyPr/>
          <a:lstStyle/>
          <a:p>
            <a:r>
              <a:rPr lang="en-US" smtClean="0">
                <a:latin typeface="Arial" charset="0"/>
                <a:cs typeface="Arial" charset="0"/>
              </a:rPr>
              <a:t>Selecting Data to Show in a Report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2286000" y="3200400"/>
            <a:ext cx="4343400" cy="19050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0661" name="Picture 2"/>
          <p:cNvPicPr>
            <a:picLocks noChangeAspect="1" noChangeArrowheads="1"/>
          </p:cNvPicPr>
          <p:nvPr/>
        </p:nvPicPr>
        <p:blipFill>
          <a:blip r:embed="rId4" cstate="print"/>
          <a:srcRect/>
          <a:stretch>
            <a:fillRect/>
          </a:stretch>
        </p:blipFill>
        <p:spPr bwMode="auto">
          <a:xfrm>
            <a:off x="762000" y="1524000"/>
            <a:ext cx="7754938" cy="968375"/>
          </a:xfrm>
          <a:prstGeom prst="rect">
            <a:avLst/>
          </a:prstGeom>
          <a:noFill/>
          <a:ln w="9525">
            <a:noFill/>
            <a:miter lim="800000"/>
            <a:headEnd/>
            <a:tailEnd/>
          </a:ln>
        </p:spPr>
      </p:pic>
      <p:sp>
        <p:nvSpPr>
          <p:cNvPr id="3" name="Oval 2"/>
          <p:cNvSpPr/>
          <p:nvPr/>
        </p:nvSpPr>
        <p:spPr>
          <a:xfrm>
            <a:off x="6400800" y="13716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p:txBody>
          <a:bodyPr/>
          <a:lstStyle/>
          <a:p>
            <a:r>
              <a:rPr lang="en-US" smtClean="0">
                <a:latin typeface="Arial" charset="0"/>
                <a:cs typeface="Arial" charset="0"/>
              </a:rPr>
              <a:t>Report on Donations by Prospect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72707" name="Picture 2"/>
          <p:cNvPicPr>
            <a:picLocks noChangeAspect="1" noChangeArrowheads="1"/>
          </p:cNvPicPr>
          <p:nvPr/>
        </p:nvPicPr>
        <p:blipFill>
          <a:blip r:embed="rId3" cstate="print"/>
          <a:srcRect/>
          <a:stretch>
            <a:fillRect/>
          </a:stretch>
        </p:blipFill>
        <p:spPr bwMode="auto">
          <a:xfrm>
            <a:off x="850900" y="1512888"/>
            <a:ext cx="7378700" cy="404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p:txBody>
          <a:bodyPr/>
          <a:lstStyle/>
          <a:p>
            <a:r>
              <a:rPr lang="en-US" smtClean="0">
                <a:latin typeface="Arial" charset="0"/>
                <a:cs typeface="Arial" charset="0"/>
              </a:rPr>
              <a:t>Report Design View</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74755" name="Picture 2"/>
          <p:cNvPicPr>
            <a:picLocks noChangeAspect="1" noChangeArrowheads="1"/>
          </p:cNvPicPr>
          <p:nvPr/>
        </p:nvPicPr>
        <p:blipFill>
          <a:blip r:embed="rId2" cstate="print"/>
          <a:srcRect/>
          <a:stretch>
            <a:fillRect/>
          </a:stretch>
        </p:blipFill>
        <p:spPr bwMode="auto">
          <a:xfrm>
            <a:off x="838200" y="1562100"/>
            <a:ext cx="73914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a:off x="533400" y="2957513"/>
            <a:ext cx="8001000" cy="1811337"/>
          </a:xfrm>
          <a:prstGeom prst="notchedRightArrow">
            <a:avLst/>
          </a:prstGeom>
          <a:solidFill>
            <a:schemeClr val="accent6"/>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57200" y="1752600"/>
            <a:ext cx="1997075" cy="1657350"/>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i="1" dirty="0">
                <a:solidFill>
                  <a:schemeClr val="accent3">
                    <a:lumMod val="10000"/>
                  </a:schemeClr>
                </a:solidFill>
                <a:latin typeface="Arial" pitchFamily="34" charset="0"/>
                <a:cs typeface="Arial" pitchFamily="34" charset="0"/>
              </a:rPr>
              <a:t>Group &amp; Sort</a:t>
            </a:r>
            <a:r>
              <a:rPr lang="en-US" sz="2400" dirty="0">
                <a:solidFill>
                  <a:schemeClr val="accent3">
                    <a:lumMod val="10000"/>
                  </a:schemeClr>
                </a:solidFill>
                <a:latin typeface="Arial" pitchFamily="34" charset="0"/>
                <a:cs typeface="Arial" pitchFamily="34" charset="0"/>
              </a:rPr>
              <a:t> in </a:t>
            </a:r>
            <a:r>
              <a:rPr lang="en-US" sz="2400" b="1" i="1" dirty="0">
                <a:solidFill>
                  <a:schemeClr val="accent3">
                    <a:lumMod val="10000"/>
                  </a:schemeClr>
                </a:solidFill>
                <a:latin typeface="Arial" pitchFamily="34" charset="0"/>
                <a:cs typeface="Arial" pitchFamily="34" charset="0"/>
              </a:rPr>
              <a:t>Grouping &amp; Totals</a:t>
            </a:r>
            <a:endParaRPr lang="en-US" sz="2400" dirty="0">
              <a:solidFill>
                <a:schemeClr val="accent3">
                  <a:lumMod val="10000"/>
                </a:schemeClr>
              </a:solidFill>
              <a:latin typeface="Arial" pitchFamily="34" charset="0"/>
              <a:cs typeface="Arial" pitchFamily="34" charset="0"/>
            </a:endParaRPr>
          </a:p>
        </p:txBody>
      </p:sp>
      <p:sp>
        <p:nvSpPr>
          <p:cNvPr id="10" name="Oval 9"/>
          <p:cNvSpPr/>
          <p:nvPr/>
        </p:nvSpPr>
        <p:spPr>
          <a:xfrm>
            <a:off x="1001713" y="3636963"/>
            <a:ext cx="452437" cy="452437"/>
          </a:xfrm>
          <a:prstGeom prst="ellipse">
            <a:avLst/>
          </a:prstGeom>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1752600" y="4316413"/>
            <a:ext cx="1752600" cy="1017587"/>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dirty="0">
                <a:solidFill>
                  <a:schemeClr val="accent3">
                    <a:lumMod val="10000"/>
                  </a:schemeClr>
                </a:solidFill>
                <a:latin typeface="Arial" pitchFamily="34" charset="0"/>
                <a:cs typeface="Arial" pitchFamily="34" charset="0"/>
              </a:rPr>
              <a:t>More</a:t>
            </a:r>
          </a:p>
        </p:txBody>
      </p:sp>
      <p:sp>
        <p:nvSpPr>
          <p:cNvPr id="12" name="Oval 11"/>
          <p:cNvSpPr/>
          <p:nvPr/>
        </p:nvSpPr>
        <p:spPr>
          <a:xfrm>
            <a:off x="2454275" y="3636963"/>
            <a:ext cx="452438" cy="452437"/>
          </a:xfrm>
          <a:prstGeom prst="ellipse">
            <a:avLst/>
          </a:prstGeom>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3251200" y="1752600"/>
            <a:ext cx="1778000" cy="1657350"/>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down arrow to “</a:t>
            </a:r>
            <a:r>
              <a:rPr lang="en-US" sz="2400" b="1" dirty="0">
                <a:solidFill>
                  <a:schemeClr val="accent3">
                    <a:lumMod val="10000"/>
                  </a:schemeClr>
                </a:solidFill>
                <a:latin typeface="Arial" pitchFamily="34" charset="0"/>
                <a:cs typeface="Arial" pitchFamily="34" charset="0"/>
              </a:rPr>
              <a:t>with no totals</a:t>
            </a:r>
            <a:r>
              <a:rPr lang="en-US" sz="2400" dirty="0">
                <a:solidFill>
                  <a:schemeClr val="accent3">
                    <a:lumMod val="10000"/>
                  </a:schemeClr>
                </a:solidFill>
                <a:latin typeface="Arial" pitchFamily="34" charset="0"/>
                <a:cs typeface="Arial" pitchFamily="34" charset="0"/>
              </a:rPr>
              <a:t>”</a:t>
            </a:r>
          </a:p>
        </p:txBody>
      </p:sp>
      <p:sp>
        <p:nvSpPr>
          <p:cNvPr id="14" name="Oval 13"/>
          <p:cNvSpPr/>
          <p:nvPr/>
        </p:nvSpPr>
        <p:spPr>
          <a:xfrm>
            <a:off x="3906838" y="3636963"/>
            <a:ext cx="454025" cy="452437"/>
          </a:xfrm>
          <a:prstGeom prst="ellipse">
            <a:avLst/>
          </a:prstGeom>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4495800" y="4316413"/>
            <a:ext cx="2133600" cy="1017587"/>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Click </a:t>
            </a:r>
            <a:r>
              <a:rPr lang="en-US" sz="2400" b="1" dirty="0">
                <a:solidFill>
                  <a:schemeClr val="accent3">
                    <a:lumMod val="10000"/>
                  </a:schemeClr>
                </a:solidFill>
                <a:latin typeface="Arial" pitchFamily="34" charset="0"/>
                <a:cs typeface="Arial" pitchFamily="34" charset="0"/>
              </a:rPr>
              <a:t>Report</a:t>
            </a:r>
            <a:r>
              <a:rPr lang="en-US" sz="2400" dirty="0">
                <a:solidFill>
                  <a:schemeClr val="accent3">
                    <a:lumMod val="10000"/>
                  </a:schemeClr>
                </a:solidFill>
                <a:latin typeface="Arial" pitchFamily="34" charset="0"/>
                <a:cs typeface="Arial" pitchFamily="34" charset="0"/>
              </a:rPr>
              <a:t> icon in View</a:t>
            </a:r>
          </a:p>
        </p:txBody>
      </p:sp>
      <p:sp>
        <p:nvSpPr>
          <p:cNvPr id="16" name="Oval 15"/>
          <p:cNvSpPr/>
          <p:nvPr/>
        </p:nvSpPr>
        <p:spPr>
          <a:xfrm>
            <a:off x="5360988" y="3636963"/>
            <a:ext cx="452437" cy="452437"/>
          </a:xfrm>
          <a:prstGeom prst="ellipse">
            <a:avLst/>
          </a:prstGeom>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6137275" y="2581275"/>
            <a:ext cx="1787525" cy="828675"/>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B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accent3">
                    <a:lumMod val="10000"/>
                  </a:schemeClr>
                </a:solidFill>
                <a:latin typeface="Arial" pitchFamily="34" charset="0"/>
                <a:cs typeface="Arial" pitchFamily="34" charset="0"/>
              </a:rPr>
              <a:t>See result next slide</a:t>
            </a:r>
          </a:p>
        </p:txBody>
      </p:sp>
      <p:sp>
        <p:nvSpPr>
          <p:cNvPr id="18" name="Oval 17"/>
          <p:cNvSpPr/>
          <p:nvPr/>
        </p:nvSpPr>
        <p:spPr>
          <a:xfrm>
            <a:off x="6813550" y="3636963"/>
            <a:ext cx="452438" cy="452437"/>
          </a:xfrm>
          <a:prstGeom prst="ellipse">
            <a:avLst/>
          </a:prstGeom>
        </p:spPr>
        <p:style>
          <a:lnRef idx="1">
            <a:schemeClr val="accent1"/>
          </a:lnRef>
          <a:fillRef idx="3">
            <a:schemeClr val="accent1"/>
          </a:fillRef>
          <a:effectRef idx="2">
            <a:schemeClr val="accent1"/>
          </a:effectRef>
          <a:fontRef idx="minor">
            <a:schemeClr val="lt1"/>
          </a:fontRef>
        </p:style>
      </p:sp>
      <p:sp>
        <p:nvSpPr>
          <p:cNvPr id="75788" name="Title 2"/>
          <p:cNvSpPr>
            <a:spLocks noGrp="1"/>
          </p:cNvSpPr>
          <p:nvPr>
            <p:ph type="title"/>
          </p:nvPr>
        </p:nvSpPr>
        <p:spPr/>
        <p:txBody>
          <a:bodyPr/>
          <a:lstStyle/>
          <a:p>
            <a:r>
              <a:rPr lang="en-US" smtClean="0">
                <a:latin typeface="Arial" charset="0"/>
                <a:cs typeface="Arial" charset="0"/>
              </a:rPr>
              <a:t>Grouping and Totaling</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cstate="print"/>
          <a:srcRect/>
          <a:stretch>
            <a:fillRect/>
          </a:stretch>
        </p:blipFill>
        <p:spPr bwMode="auto">
          <a:xfrm>
            <a:off x="508000" y="1371600"/>
            <a:ext cx="8128000" cy="4114800"/>
          </a:xfrm>
          <a:prstGeom prst="rect">
            <a:avLst/>
          </a:prstGeom>
          <a:noFill/>
          <a:ln w="9525">
            <a:noFill/>
            <a:miter lim="800000"/>
            <a:headEnd/>
            <a:tailEnd/>
          </a:ln>
        </p:spPr>
      </p:pic>
      <p:sp>
        <p:nvSpPr>
          <p:cNvPr id="76802" name="Title 2"/>
          <p:cNvSpPr>
            <a:spLocks noGrp="1"/>
          </p:cNvSpPr>
          <p:nvPr>
            <p:ph type="title"/>
          </p:nvPr>
        </p:nvSpPr>
        <p:spPr/>
        <p:txBody>
          <a:bodyPr/>
          <a:lstStyle/>
          <a:p>
            <a:r>
              <a:rPr lang="en-US" smtClean="0">
                <a:latin typeface="Arial" charset="0"/>
                <a:cs typeface="Arial" charset="0"/>
              </a:rPr>
              <a:t>Creating a Sum of </a:t>
            </a:r>
            <a:r>
              <a:rPr lang="en-US" i="1" smtClean="0">
                <a:latin typeface="Arial" charset="0"/>
                <a:cs typeface="Arial" charset="0"/>
              </a:rPr>
              <a:t>TotalDonations</a:t>
            </a:r>
            <a:r>
              <a:rPr lang="en-US" smtClean="0">
                <a:latin typeface="Arial" charset="0"/>
                <a:cs typeface="Arial" charset="0"/>
              </a:rPr>
              <a:t> for Each Prospect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1752600" y="4267200"/>
            <a:ext cx="2819400" cy="1066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7075488" y="3962400"/>
            <a:ext cx="1093787" cy="4572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1447800" y="1447800"/>
            <a:ext cx="1093788" cy="762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6019800" y="4419600"/>
            <a:ext cx="1828800" cy="12192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cstate="print"/>
          <a:srcRect/>
          <a:stretch>
            <a:fillRect/>
          </a:stretch>
        </p:blipFill>
        <p:spPr bwMode="auto">
          <a:xfrm>
            <a:off x="914400" y="1447800"/>
            <a:ext cx="7432675" cy="4310063"/>
          </a:xfrm>
          <a:prstGeom prst="rect">
            <a:avLst/>
          </a:prstGeom>
          <a:noFill/>
          <a:ln w="9525">
            <a:noFill/>
            <a:miter lim="800000"/>
            <a:headEnd/>
            <a:tailEnd/>
          </a:ln>
        </p:spPr>
      </p:pic>
      <p:sp>
        <p:nvSpPr>
          <p:cNvPr id="78850" name="Title 2"/>
          <p:cNvSpPr>
            <a:spLocks noGrp="1"/>
          </p:cNvSpPr>
          <p:nvPr>
            <p:ph type="title"/>
          </p:nvPr>
        </p:nvSpPr>
        <p:spPr/>
        <p:txBody>
          <a:bodyPr/>
          <a:lstStyle/>
          <a:p>
            <a:r>
              <a:rPr lang="en-US" smtClean="0">
                <a:latin typeface="Arial" charset="0"/>
                <a:cs typeface="Arial" charset="0"/>
              </a:rPr>
              <a:t>Report with Sum of </a:t>
            </a:r>
            <a:r>
              <a:rPr lang="en-US" i="1" smtClean="0">
                <a:latin typeface="Arial" charset="0"/>
                <a:cs typeface="Arial" charset="0"/>
              </a:rPr>
              <a:t>TotalDonations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6781800" y="5029200"/>
            <a:ext cx="1143000" cy="5429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p:txBody>
          <a:bodyPr/>
          <a:lstStyle/>
          <a:p>
            <a:r>
              <a:rPr lang="en-US" smtClean="0">
                <a:latin typeface="Arial" charset="0"/>
                <a:cs typeface="Arial" charset="0"/>
              </a:rPr>
              <a:t>Attributes of the Database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14339" name="Picture 2"/>
          <p:cNvPicPr>
            <a:picLocks noChangeAspect="1" noChangeArrowheads="1"/>
          </p:cNvPicPr>
          <p:nvPr/>
        </p:nvPicPr>
        <p:blipFill>
          <a:blip r:embed="rId3" cstate="print"/>
          <a:srcRect/>
          <a:stretch>
            <a:fillRect/>
          </a:stretch>
        </p:blipFill>
        <p:spPr bwMode="auto">
          <a:xfrm>
            <a:off x="838200" y="1497013"/>
            <a:ext cx="7543800" cy="406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cstate="print"/>
          <a:srcRect/>
          <a:stretch>
            <a:fillRect/>
          </a:stretch>
        </p:blipFill>
        <p:spPr bwMode="auto">
          <a:xfrm>
            <a:off x="914400" y="1524000"/>
            <a:ext cx="7326313" cy="4038600"/>
          </a:xfrm>
          <a:prstGeom prst="rect">
            <a:avLst/>
          </a:prstGeom>
          <a:noFill/>
          <a:ln w="9525">
            <a:noFill/>
            <a:miter lim="800000"/>
            <a:headEnd/>
            <a:tailEnd/>
          </a:ln>
        </p:spPr>
      </p:pic>
      <p:sp>
        <p:nvSpPr>
          <p:cNvPr id="80898" name="Title 2"/>
          <p:cNvSpPr>
            <a:spLocks noGrp="1"/>
          </p:cNvSpPr>
          <p:nvPr>
            <p:ph type="title"/>
          </p:nvPr>
        </p:nvSpPr>
        <p:spPr/>
        <p:txBody>
          <a:bodyPr/>
          <a:lstStyle/>
          <a:p>
            <a:r>
              <a:rPr lang="en-US" smtClean="0">
                <a:latin typeface="Arial" charset="0"/>
                <a:cs typeface="Arial" charset="0"/>
              </a:rPr>
              <a:t>Increasing Size of Fields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4" name="Oval 3"/>
          <p:cNvSpPr/>
          <p:nvPr/>
        </p:nvSpPr>
        <p:spPr>
          <a:xfrm>
            <a:off x="5257800" y="2971800"/>
            <a:ext cx="2286000" cy="1066800"/>
          </a:xfrm>
          <a:prstGeom prst="ellipse">
            <a:avLst/>
          </a:prstGeom>
          <a:solidFill>
            <a:srgbClr val="3337E9">
              <a:alpha val="0"/>
            </a:srgb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901" name="TextBox 4"/>
          <p:cNvSpPr txBox="1">
            <a:spLocks noChangeArrowheads="1"/>
          </p:cNvSpPr>
          <p:nvPr/>
        </p:nvSpPr>
        <p:spPr bwMode="auto">
          <a:xfrm>
            <a:off x="914400" y="4191000"/>
            <a:ext cx="7326313" cy="1200150"/>
          </a:xfrm>
          <a:prstGeom prst="rect">
            <a:avLst/>
          </a:prstGeom>
          <a:solidFill>
            <a:schemeClr val="bg1"/>
          </a:solidFill>
          <a:ln w="9525">
            <a:solidFill>
              <a:schemeClr val="accent1"/>
            </a:solidFill>
            <a:miter lim="800000"/>
            <a:headEnd/>
            <a:tailEnd/>
          </a:ln>
        </p:spPr>
        <p:txBody>
          <a:bodyPr>
            <a:spAutoFit/>
          </a:bodyPr>
          <a:lstStyle/>
          <a:p>
            <a:r>
              <a:rPr lang="en-US" sz="2400" dirty="0"/>
              <a:t>Select </a:t>
            </a:r>
            <a:r>
              <a:rPr lang="en-US" sz="2400" b="1" i="1" dirty="0"/>
              <a:t>Layout View </a:t>
            </a:r>
            <a:r>
              <a:rPr lang="en-US" sz="2400" dirty="0"/>
              <a:t>from </a:t>
            </a:r>
            <a:r>
              <a:rPr lang="en-US" sz="2400" i="1" dirty="0"/>
              <a:t>View </a:t>
            </a:r>
            <a:r>
              <a:rPr lang="en-US" sz="2400" dirty="0"/>
              <a:t>in the ribbon, click </a:t>
            </a:r>
            <a:r>
              <a:rPr lang="en-US" sz="2400" b="1" i="1" dirty="0"/>
              <a:t>Date</a:t>
            </a:r>
            <a:r>
              <a:rPr lang="en-US" sz="2400" i="1" dirty="0"/>
              <a:t>. S</a:t>
            </a:r>
            <a:r>
              <a:rPr lang="en-US" sz="2400" dirty="0"/>
              <a:t>lide it slightly to left. Do same with </a:t>
            </a:r>
            <a:r>
              <a:rPr lang="en-US" sz="2400" b="1" dirty="0"/>
              <a:t>Hour</a:t>
            </a:r>
            <a:r>
              <a:rPr lang="en-US" sz="2400" dirty="0"/>
              <a:t>. Expand </a:t>
            </a:r>
            <a:r>
              <a:rPr lang="en-US" sz="2400" b="1" dirty="0" err="1" smtClean="0"/>
              <a:t>NumCalls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2"/>
          <p:cNvSpPr>
            <a:spLocks noGrp="1"/>
          </p:cNvSpPr>
          <p:nvPr>
            <p:ph type="title"/>
          </p:nvPr>
        </p:nvSpPr>
        <p:spPr/>
        <p:txBody>
          <a:bodyPr/>
          <a:lstStyle/>
          <a:p>
            <a:r>
              <a:rPr lang="en-US" smtClean="0">
                <a:latin typeface="Arial" charset="0"/>
                <a:cs typeface="Arial" charset="0"/>
              </a:rPr>
              <a:t>Final Version of Report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82947" name="Picture 2"/>
          <p:cNvPicPr>
            <a:picLocks noChangeAspect="1" noChangeArrowheads="1"/>
          </p:cNvPicPr>
          <p:nvPr/>
        </p:nvPicPr>
        <p:blipFill>
          <a:blip r:embed="rId2" cstate="print"/>
          <a:srcRect/>
          <a:stretch>
            <a:fillRect/>
          </a:stretch>
        </p:blipFill>
        <p:spPr bwMode="auto">
          <a:xfrm>
            <a:off x="762000" y="1524000"/>
            <a:ext cx="7543800" cy="429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latin typeface="Arial" charset="0"/>
                <a:cs typeface="Arial" charset="0"/>
              </a:rPr>
              <a:t>Active Review</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83971" name="Content Placeholder 3"/>
          <p:cNvSpPr txBox="1">
            <a:spLocks/>
          </p:cNvSpPr>
          <p:nvPr/>
        </p:nvSpPr>
        <p:spPr bwMode="auto">
          <a:xfrm>
            <a:off x="822325" y="1577975"/>
            <a:ext cx="7521575" cy="3298825"/>
          </a:xfrm>
          <a:prstGeom prst="rect">
            <a:avLst/>
          </a:prstGeom>
          <a:noFill/>
          <a:ln w="9525">
            <a:noFill/>
            <a:miter lim="800000"/>
            <a:headEnd/>
            <a:tailEnd/>
          </a:ln>
        </p:spPr>
        <p:txBody>
          <a:bodyPr/>
          <a:lstStyle/>
          <a:p>
            <a:pPr marL="685800" indent="-685800">
              <a:spcBef>
                <a:spcPts val="800"/>
              </a:spcBef>
              <a:buFont typeface="Arial" charset="0"/>
              <a:buNone/>
            </a:pPr>
            <a:r>
              <a:rPr lang="en-US" sz="2800"/>
              <a:t>Q1: How do you create tables?</a:t>
            </a:r>
          </a:p>
          <a:p>
            <a:pPr marL="685800" indent="-685800">
              <a:spcBef>
                <a:spcPts val="800"/>
              </a:spcBef>
              <a:buFont typeface="Arial" charset="0"/>
              <a:buNone/>
            </a:pPr>
            <a:r>
              <a:rPr lang="en-US" sz="2800"/>
              <a:t>Q2: How do you create relationships?</a:t>
            </a:r>
          </a:p>
          <a:p>
            <a:pPr marL="685800" indent="-685800">
              <a:spcBef>
                <a:spcPts val="800"/>
              </a:spcBef>
              <a:buFont typeface="Arial" charset="0"/>
              <a:buNone/>
            </a:pPr>
            <a:r>
              <a:rPr lang="en-US" sz="2800"/>
              <a:t>Q3: How do you create a data entry form?</a:t>
            </a:r>
          </a:p>
          <a:p>
            <a:pPr marL="685800" indent="-685800">
              <a:spcBef>
                <a:spcPts val="800"/>
              </a:spcBef>
              <a:buFont typeface="Arial" charset="0"/>
              <a:buNone/>
            </a:pPr>
            <a:r>
              <a:rPr lang="en-US" sz="2800"/>
              <a:t>Q4: How do you create queries using the query design tool?</a:t>
            </a:r>
          </a:p>
          <a:p>
            <a:pPr marL="685800" indent="-685800">
              <a:spcBef>
                <a:spcPts val="800"/>
              </a:spcBef>
              <a:buFont typeface="Arial" charset="0"/>
              <a:buNone/>
            </a:pPr>
            <a:r>
              <a:rPr lang="en-US" sz="2800"/>
              <a:t>Q5: How do you create a report?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r>
              <a:rPr lang="en-US" smtClean="0">
                <a:latin typeface="Arial" charset="0"/>
                <a:cs typeface="Arial" charset="0"/>
              </a:rPr>
              <a:t>Sample Data</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4572000" y="1524000"/>
            <a:ext cx="3829050" cy="403860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85800" y="1524000"/>
            <a:ext cx="3886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4"/>
          <p:cNvSpPr>
            <a:spLocks noGrp="1" noChangeArrowheads="1"/>
          </p:cNvSpPr>
          <p:nvPr>
            <p:ph type="title"/>
          </p:nvPr>
        </p:nvSpPr>
        <p:spPr/>
        <p:txBody>
          <a:bodyPr/>
          <a:lstStyle/>
          <a:p>
            <a:r>
              <a:rPr lang="en-US" smtClean="0">
                <a:latin typeface="Arial" charset="0"/>
                <a:cs typeface="Arial" charset="0"/>
              </a:rPr>
              <a:t>Opening Access 2010</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18435" name="Picture 2"/>
          <p:cNvPicPr>
            <a:picLocks noChangeAspect="1" noChangeArrowheads="1"/>
          </p:cNvPicPr>
          <p:nvPr/>
        </p:nvPicPr>
        <p:blipFill>
          <a:blip r:embed="rId3" cstate="print"/>
          <a:srcRect/>
          <a:stretch>
            <a:fillRect/>
          </a:stretch>
        </p:blipFill>
        <p:spPr bwMode="auto">
          <a:xfrm>
            <a:off x="914400" y="1495425"/>
            <a:ext cx="73914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latin typeface="Arial" charset="0"/>
                <a:cs typeface="Arial" charset="0"/>
              </a:rPr>
              <a:t>Creates Default Table Named Table1</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endParaRPr lang="en-US" dirty="0"/>
          </a:p>
        </p:txBody>
      </p:sp>
      <p:pic>
        <p:nvPicPr>
          <p:cNvPr id="20483" name="Picture 3"/>
          <p:cNvPicPr>
            <a:picLocks noChangeAspect="1" noChangeArrowheads="1"/>
          </p:cNvPicPr>
          <p:nvPr/>
        </p:nvPicPr>
        <p:blipFill>
          <a:blip r:embed="rId3" cstate="print"/>
          <a:srcRect/>
          <a:stretch>
            <a:fillRect/>
          </a:stretch>
        </p:blipFill>
        <p:spPr bwMode="auto">
          <a:xfrm>
            <a:off x="838200" y="1543050"/>
            <a:ext cx="74676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6"/>
          <p:cNvGrpSpPr>
            <a:grpSpLocks/>
          </p:cNvGrpSpPr>
          <p:nvPr/>
        </p:nvGrpSpPr>
        <p:grpSpPr bwMode="auto">
          <a:xfrm>
            <a:off x="609600" y="1828800"/>
            <a:ext cx="8001000" cy="3733800"/>
            <a:chOff x="533400" y="1988152"/>
            <a:chExt cx="8001000" cy="3565314"/>
          </a:xfrm>
        </p:grpSpPr>
        <p:sp>
          <p:nvSpPr>
            <p:cNvPr id="8" name="Notched Right Arrow 7"/>
            <p:cNvSpPr/>
            <p:nvPr/>
          </p:nvSpPr>
          <p:spPr>
            <a:xfrm>
              <a:off x="533400" y="2957988"/>
              <a:ext cx="8001000" cy="1810385"/>
            </a:xfrm>
            <a:prstGeom prst="notchedRightArrow">
              <a:avLst/>
            </a:prstGeom>
            <a:solidFill>
              <a:srgbClr val="92D050"/>
            </a:solidFill>
            <a:ln>
              <a:solidFill>
                <a:schemeClr val="accent1"/>
              </a:solidFill>
            </a:ln>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6575" y="2133675"/>
              <a:ext cx="1673225" cy="1276358"/>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60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tx1"/>
                  </a:solidFill>
                  <a:latin typeface="Arial" pitchFamily="34" charset="0"/>
                  <a:cs typeface="Arial" pitchFamily="34" charset="0"/>
                </a:rPr>
                <a:t>Click on </a:t>
              </a:r>
              <a:r>
                <a:rPr lang="en-US" sz="2400" b="1" i="1" dirty="0">
                  <a:solidFill>
                    <a:schemeClr val="tx1"/>
                  </a:solidFill>
                  <a:latin typeface="Arial" pitchFamily="34" charset="0"/>
                  <a:cs typeface="Arial" pitchFamily="34" charset="0"/>
                </a:rPr>
                <a:t>Blank database</a:t>
              </a:r>
              <a:endParaRPr lang="en-US" sz="2400" b="1" dirty="0">
                <a:solidFill>
                  <a:schemeClr val="tx1"/>
                </a:solidFill>
                <a:latin typeface="Arial" pitchFamily="34" charset="0"/>
                <a:cs typeface="Arial" pitchFamily="34" charset="0"/>
              </a:endParaRPr>
            </a:p>
          </p:txBody>
        </p:sp>
        <p:sp>
          <p:nvSpPr>
            <p:cNvPr id="10" name="Oval 9"/>
            <p:cNvSpPr/>
            <p:nvPr/>
          </p:nvSpPr>
          <p:spPr>
            <a:xfrm>
              <a:off x="1147604" y="3636883"/>
              <a:ext cx="452596" cy="45259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p:cNvSpPr/>
            <p:nvPr/>
          </p:nvSpPr>
          <p:spPr>
            <a:xfrm>
              <a:off x="1428750" y="4502972"/>
              <a:ext cx="2533650" cy="1050494"/>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60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tx1"/>
                  </a:solidFill>
                  <a:latin typeface="Arial" pitchFamily="34" charset="0"/>
                  <a:cs typeface="Arial" pitchFamily="34" charset="0"/>
                </a:rPr>
                <a:t>Enter file name in lower right-hand corner box</a:t>
              </a:r>
            </a:p>
          </p:txBody>
        </p:sp>
        <p:sp>
          <p:nvSpPr>
            <p:cNvPr id="12" name="Oval 11"/>
            <p:cNvSpPr/>
            <p:nvPr/>
          </p:nvSpPr>
          <p:spPr>
            <a:xfrm>
              <a:off x="2454801" y="3636883"/>
              <a:ext cx="452596" cy="45259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Freeform 12"/>
            <p:cNvSpPr/>
            <p:nvPr/>
          </p:nvSpPr>
          <p:spPr>
            <a:xfrm>
              <a:off x="2971800" y="1988152"/>
              <a:ext cx="2614613" cy="1430976"/>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60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400" dirty="0">
                  <a:solidFill>
                    <a:schemeClr val="tx1"/>
                  </a:solidFill>
                  <a:latin typeface="Arial" pitchFamily="34" charset="0"/>
                  <a:cs typeface="Arial" pitchFamily="34" charset="0"/>
                </a:rPr>
                <a:t>Click on folder icon to browse to a folder to save database</a:t>
              </a:r>
            </a:p>
          </p:txBody>
        </p:sp>
        <p:sp>
          <p:nvSpPr>
            <p:cNvPr id="14" name="Oval 13"/>
            <p:cNvSpPr/>
            <p:nvPr/>
          </p:nvSpPr>
          <p:spPr>
            <a:xfrm>
              <a:off x="3907551" y="3636883"/>
              <a:ext cx="452596" cy="45259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Freeform 14"/>
            <p:cNvSpPr/>
            <p:nvPr/>
          </p:nvSpPr>
          <p:spPr>
            <a:xfrm>
              <a:off x="4894263" y="4315005"/>
              <a:ext cx="1384300" cy="933773"/>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60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tx1"/>
                  </a:solidFill>
                  <a:latin typeface="Arial" pitchFamily="34" charset="0"/>
                  <a:cs typeface="Arial" pitchFamily="34" charset="0"/>
                </a:rPr>
                <a:t>Click on Create</a:t>
              </a:r>
            </a:p>
          </p:txBody>
        </p:sp>
        <p:sp>
          <p:nvSpPr>
            <p:cNvPr id="16" name="Oval 15"/>
            <p:cNvSpPr/>
            <p:nvPr/>
          </p:nvSpPr>
          <p:spPr>
            <a:xfrm>
              <a:off x="5360301" y="3636883"/>
              <a:ext cx="452596" cy="45259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Freeform 16"/>
            <p:cNvSpPr/>
            <p:nvPr/>
          </p:nvSpPr>
          <p:spPr>
            <a:xfrm>
              <a:off x="6346825" y="2133675"/>
              <a:ext cx="1384300" cy="1276358"/>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accent2"/>
            </a:solidFill>
            <a:ln>
              <a:solidFill>
                <a:srgbClr val="0060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400" dirty="0">
                  <a:solidFill>
                    <a:schemeClr val="tx1"/>
                  </a:solidFill>
                  <a:latin typeface="Arial" pitchFamily="34" charset="0"/>
                  <a:cs typeface="Arial" pitchFamily="34" charset="0"/>
                </a:rPr>
                <a:t>Blank table opens </a:t>
              </a:r>
            </a:p>
          </p:txBody>
        </p:sp>
        <p:sp>
          <p:nvSpPr>
            <p:cNvPr id="18" name="Oval 17"/>
            <p:cNvSpPr/>
            <p:nvPr/>
          </p:nvSpPr>
          <p:spPr>
            <a:xfrm>
              <a:off x="6862604" y="3636883"/>
              <a:ext cx="452596" cy="45259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2530" name="AutoShape 2"/>
          <p:cNvSpPr>
            <a:spLocks noGrp="1" noChangeArrowheads="1"/>
          </p:cNvSpPr>
          <p:nvPr>
            <p:ph type="title"/>
          </p:nvPr>
        </p:nvSpPr>
        <p:spPr/>
        <p:txBody>
          <a:bodyPr/>
          <a:lstStyle/>
          <a:p>
            <a:r>
              <a:rPr lang="en-US" smtClean="0">
                <a:latin typeface="Arial" charset="0"/>
                <a:cs typeface="Arial" charset="0"/>
              </a:rPr>
              <a:t>Review: Sequence of Steps for </a:t>
            </a:r>
            <a:r>
              <a:rPr lang="en-US" smtClean="0">
                <a:latin typeface="Arial" charset="0"/>
                <a:cs typeface="Arial" charset="0"/>
              </a:rPr>
              <a:t>Creating </a:t>
            </a:r>
            <a:r>
              <a:rPr lang="en-US" smtClean="0">
                <a:latin typeface="Arial" charset="0"/>
                <a:cs typeface="Arial" charset="0"/>
              </a:rPr>
              <a:t>a Database with Access 2010 </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3" cstate="print"/>
          <a:srcRect/>
          <a:stretch>
            <a:fillRect/>
          </a:stretch>
        </p:blipFill>
        <p:spPr bwMode="auto">
          <a:xfrm>
            <a:off x="5275263" y="1714500"/>
            <a:ext cx="3236912" cy="2400300"/>
          </a:xfrm>
          <a:prstGeom prst="rect">
            <a:avLst/>
          </a:prstGeom>
          <a:noFill/>
          <a:ln w="9525">
            <a:noFill/>
            <a:miter lim="800000"/>
            <a:headEnd/>
            <a:tailEnd/>
          </a:ln>
        </p:spPr>
      </p:pic>
      <p:sp>
        <p:nvSpPr>
          <p:cNvPr id="24578" name="Title 1"/>
          <p:cNvSpPr>
            <a:spLocks noGrp="1"/>
          </p:cNvSpPr>
          <p:nvPr>
            <p:ph type="title"/>
          </p:nvPr>
        </p:nvSpPr>
        <p:spPr>
          <a:xfrm>
            <a:off x="822325" y="365125"/>
            <a:ext cx="7521575" cy="1006475"/>
          </a:xfrm>
        </p:spPr>
        <p:txBody>
          <a:bodyPr/>
          <a:lstStyle/>
          <a:p>
            <a:r>
              <a:rPr lang="en-US" smtClean="0">
                <a:latin typeface="Arial" charset="0"/>
                <a:cs typeface="Arial" charset="0"/>
              </a:rPr>
              <a:t>Creating a Database with Access 2010 (cont’d)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endParaRPr lang="en-US" dirty="0"/>
          </a:p>
        </p:txBody>
      </p:sp>
      <p:sp>
        <p:nvSpPr>
          <p:cNvPr id="3" name="Content Placeholder 2"/>
          <p:cNvSpPr>
            <a:spLocks noGrp="1"/>
          </p:cNvSpPr>
          <p:nvPr>
            <p:ph idx="1"/>
          </p:nvPr>
        </p:nvSpPr>
        <p:spPr>
          <a:xfrm>
            <a:off x="822325" y="1639888"/>
            <a:ext cx="4511675" cy="3389312"/>
          </a:xfrm>
        </p:spPr>
        <p:txBody>
          <a:bodyPr/>
          <a:lstStyle/>
          <a:p>
            <a:pPr marL="233363" indent="-233363">
              <a:defRPr/>
            </a:pPr>
            <a:r>
              <a:rPr lang="en-US" dirty="0" smtClean="0"/>
              <a:t>Click </a:t>
            </a:r>
            <a:r>
              <a:rPr lang="en-US" b="1" i="1" dirty="0" smtClean="0"/>
              <a:t>View</a:t>
            </a:r>
            <a:r>
              <a:rPr lang="en-US" dirty="0" smtClean="0"/>
              <a:t> icon</a:t>
            </a:r>
            <a:endParaRPr lang="en-US" dirty="0"/>
          </a:p>
          <a:p>
            <a:pPr marL="233363" indent="-233363">
              <a:defRPr/>
            </a:pPr>
            <a:r>
              <a:rPr lang="en-US" dirty="0"/>
              <a:t>Select </a:t>
            </a:r>
            <a:r>
              <a:rPr lang="en-US" b="1" i="1" dirty="0"/>
              <a:t>Design View </a:t>
            </a:r>
            <a:r>
              <a:rPr lang="en-US" dirty="0"/>
              <a:t>in drop-down </a:t>
            </a:r>
            <a:r>
              <a:rPr lang="en-US" dirty="0" smtClean="0"/>
              <a:t>list</a:t>
            </a:r>
          </a:p>
          <a:p>
            <a:pPr marL="233363" indent="-233363">
              <a:defRPr/>
            </a:pPr>
            <a:r>
              <a:rPr lang="en-US" dirty="0" smtClean="0">
                <a:solidFill>
                  <a:srgbClr val="000A1E"/>
                </a:solidFill>
              </a:rPr>
              <a:t>Enter table </a:t>
            </a:r>
            <a:r>
              <a:rPr lang="en-US" dirty="0">
                <a:solidFill>
                  <a:srgbClr val="000A1E"/>
                </a:solidFill>
              </a:rPr>
              <a:t>name in pop-up box</a:t>
            </a:r>
          </a:p>
          <a:p>
            <a:pPr marL="233363" indent="-233363">
              <a:defRPr/>
            </a:pPr>
            <a:r>
              <a:rPr lang="en-US" dirty="0" smtClean="0"/>
              <a:t>Window </a:t>
            </a:r>
            <a:r>
              <a:rPr lang="en-US" dirty="0"/>
              <a:t>changes to Design </a:t>
            </a:r>
            <a:r>
              <a:rPr lang="en-US" dirty="0" smtClean="0"/>
              <a:t>View</a:t>
            </a:r>
            <a:endParaRPr lang="en-US" dirty="0"/>
          </a:p>
          <a:p>
            <a:pPr>
              <a:defRPr/>
            </a:pPr>
            <a:endParaRPr lang="en-US" dirty="0"/>
          </a:p>
        </p:txBody>
      </p:sp>
      <p:sp>
        <p:nvSpPr>
          <p:cNvPr id="4" name="Oval 3"/>
          <p:cNvSpPr/>
          <p:nvPr/>
        </p:nvSpPr>
        <p:spPr>
          <a:xfrm>
            <a:off x="5181600" y="2439988"/>
            <a:ext cx="914400"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3360</TotalTime>
  <Words>1837</Words>
  <Application>Microsoft Office PowerPoint</Application>
  <PresentationFormat>On-screen Show (4:3)</PresentationFormat>
  <Paragraphs>213</Paragraphs>
  <Slides>43</Slides>
  <Notes>33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1_EMIS4E</vt:lpstr>
      <vt:lpstr>Chapter Extension 5</vt:lpstr>
      <vt:lpstr>Study Questions</vt:lpstr>
      <vt:lpstr>Q1:  How Do I Create Tables?</vt:lpstr>
      <vt:lpstr>Attributes of the Database</vt:lpstr>
      <vt:lpstr>Sample Data</vt:lpstr>
      <vt:lpstr>Opening Access 2010</vt:lpstr>
      <vt:lpstr>Creates Default Table Named Table1</vt:lpstr>
      <vt:lpstr>Review: Sequence of Steps for Creating a Database with Access 2010 </vt:lpstr>
      <vt:lpstr>Creating a Database with Access 2010 (cont’d)</vt:lpstr>
      <vt:lpstr>Creating Tables in Access - Step 1: Declaring Field Names and Data Types</vt:lpstr>
      <vt:lpstr>Creating Tables in Access - Step 2: Declaring Field Properties </vt:lpstr>
      <vt:lpstr>Complete Sample PROSPECT Table</vt:lpstr>
      <vt:lpstr>Finished WORK Table</vt:lpstr>
      <vt:lpstr>Overview of Steps in Creating Tables</vt:lpstr>
      <vt:lpstr>Q2:  How Do I Create Relationships? Step 1</vt:lpstr>
      <vt:lpstr>Show Table Dialog Box in Access</vt:lpstr>
      <vt:lpstr>Creating a Relationship Between Two Tables: Step 2</vt:lpstr>
      <vt:lpstr>Creating a Relationship Between Two Tables: Step 2 (cont’d)</vt:lpstr>
      <vt:lpstr>Completed Relationship Between PROSPECT and WORK Tables</vt:lpstr>
      <vt:lpstr>PROSPECT  Table with Data Entered</vt:lpstr>
      <vt:lpstr>WORK Table with Data Entered</vt:lpstr>
      <vt:lpstr>Q3:  How Do I Create a Data Entry Form? </vt:lpstr>
      <vt:lpstr>Form Generator</vt:lpstr>
      <vt:lpstr>Resulting Data Entry Form</vt:lpstr>
      <vt:lpstr>Reformatted Data Entry Form</vt:lpstr>
      <vt:lpstr>Process for Reformatting Data Entry Form</vt:lpstr>
      <vt:lpstr>Q4: How Do You Create Queries Using the Query Design Tool?</vt:lpstr>
      <vt:lpstr>Creating a Query: Step 1 (Select and Add Tables)</vt:lpstr>
      <vt:lpstr> Step 2: Query Design Form</vt:lpstr>
      <vt:lpstr> Creating a Query: Step 3</vt:lpstr>
      <vt:lpstr>Results of TotalDonations Query</vt:lpstr>
      <vt:lpstr>Results of More Advanced Query</vt:lpstr>
      <vt:lpstr>Q5:  How Do I Create a Report?</vt:lpstr>
      <vt:lpstr>Selecting Data to Show in a Report</vt:lpstr>
      <vt:lpstr>Report on Donations by Prospect</vt:lpstr>
      <vt:lpstr>Report Design View</vt:lpstr>
      <vt:lpstr>Grouping and Totaling</vt:lpstr>
      <vt:lpstr>Creating a Sum of TotalDonations for Each Prospect</vt:lpstr>
      <vt:lpstr>Report with Sum of TotalDonations</vt:lpstr>
      <vt:lpstr>Increasing Size of Fields</vt:lpstr>
      <vt:lpstr>Final Version of Report</vt:lpstr>
      <vt:lpstr>Active Review</vt:lpstr>
      <vt:lpstr>PowerPoint Presentation</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8</dc:title>
  <dc:creator>Loy, Steve</dc:creator>
  <cp:lastModifiedBy>Loy, Steve</cp:lastModifiedBy>
  <cp:revision>441</cp:revision>
  <dcterms:created xsi:type="dcterms:W3CDTF">2008-11-12T20:07:57Z</dcterms:created>
  <dcterms:modified xsi:type="dcterms:W3CDTF">2012-12-20T18:02:22Z</dcterms:modified>
</cp:coreProperties>
</file>