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9068" r:id="rId1"/>
  </p:sldMasterIdLst>
  <p:notesMasterIdLst>
    <p:notesMasterId r:id="rId29"/>
  </p:notesMasterIdLst>
  <p:handoutMasterIdLst>
    <p:handoutMasterId r:id="rId30"/>
  </p:handoutMasterIdLst>
  <p:sldIdLst>
    <p:sldId id="289" r:id="rId2"/>
    <p:sldId id="349" r:id="rId3"/>
    <p:sldId id="350" r:id="rId4"/>
    <p:sldId id="351" r:id="rId5"/>
    <p:sldId id="377" r:id="rId6"/>
    <p:sldId id="352" r:id="rId7"/>
    <p:sldId id="357" r:id="rId8"/>
    <p:sldId id="358" r:id="rId9"/>
    <p:sldId id="359" r:id="rId10"/>
    <p:sldId id="374" r:id="rId11"/>
    <p:sldId id="375" r:id="rId12"/>
    <p:sldId id="376" r:id="rId13"/>
    <p:sldId id="353" r:id="rId14"/>
    <p:sldId id="363" r:id="rId15"/>
    <p:sldId id="361" r:id="rId16"/>
    <p:sldId id="362" r:id="rId17"/>
    <p:sldId id="379" r:id="rId18"/>
    <p:sldId id="364" r:id="rId19"/>
    <p:sldId id="371" r:id="rId20"/>
    <p:sldId id="372" r:id="rId21"/>
    <p:sldId id="354" r:id="rId22"/>
    <p:sldId id="355" r:id="rId23"/>
    <p:sldId id="365" r:id="rId24"/>
    <p:sldId id="366" r:id="rId25"/>
    <p:sldId id="367" r:id="rId26"/>
    <p:sldId id="373" r:id="rId27"/>
    <p:sldId id="380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Stephens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99"/>
    <a:srgbClr val="FFFF71"/>
    <a:srgbClr val="EC7546"/>
    <a:srgbClr val="CCECFF"/>
    <a:srgbClr val="CCFF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882" autoAdjust="0"/>
    <p:restoredTop sz="80364" autoAdjust="0"/>
  </p:normalViewPr>
  <p:slideViewPr>
    <p:cSldViewPr>
      <p:cViewPr varScale="1">
        <p:scale>
          <a:sx n="88" d="100"/>
          <a:sy n="88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2088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F6A4FA-AB4E-429D-9D6B-7668D3D8E53F}" type="datetimeFigureOut">
              <a:rPr lang="en-US"/>
              <a:pPr>
                <a:defRPr/>
              </a:pPr>
              <a:t>1/2/2013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72C02D-5140-43C4-BDBD-2B4DEB1C0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BB20157-3D87-4925-9355-60AC272FC3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A7BCD-726B-4508-86C5-37057A37FB4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Chapter 5 provides the background for this Extension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To represent an N:M relationship, a third table is created, as shown in two tables on the right. The top table has two columns, AdviserName and EmailAddress. The AdvisorName field in the lower right table is a foreign key that links the records of the top table to those of the lower table by matching AdvisorName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2DD1A-6147-4F8A-8923-680E00285F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This data model has an entity for Prospect, an entity for Employee, and three additional entities for Contact, Phone, and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F1EB-82B7-48E2-9387-7F78800CD53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Values of ProspectID will have no meaning to the users, but it will be used to ensure each prospect obtains a unique record in the Volunteer database. Because this ID has no meaning to the users, the consultant will hide it on forms and reports that users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7ED3A-8C20-46BD-96AF-0ECBB570587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Once tables are designed, the consultant creates a Microsoft Access 2007 database by defining the tables, creating relationships among the tables, and constructing forms and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11446A-7F08-4051-9F04-4711D4EE468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BC1F40-9BDD-4A38-896C-5FAC26CF2EC5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A2C9A-F734-4F63-B9D4-2BDDBB72943D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chapter discusses how database application systems are developed, components of the entity-relationship data model, how a data model is transformed into a database design, and and the users’ role in database development.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This figure summarizes the database application system development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B3FC29-3800-470C-A8D6-D19DD0CB70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Notice entities Email and Office_Visit do not have an identifier (primary key). Unlike Student or Adviser, the users do not have an attribute that identifies a particular email or office visit.</a:t>
            </a:r>
          </a:p>
          <a:p>
            <a:pPr marL="180975" indent="-180975">
              <a:buFontTx/>
              <a:buChar char="•"/>
            </a:pPr>
            <a:r>
              <a:rPr lang="en-US" smtClean="0"/>
              <a:t>Database designer will deal with missing identifiers by adding columns, possibly using hidden identifiers, to implement the users’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FC80CA-40CD-4368-A30B-13D05D5746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Example of relationships showing both maximum and minimum cardinalities.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In the bottom figure, some rows show Dept. 100 is “Accounting and Finance,” others show Dept. 100 is “Accounting.” Which is correct? </a:t>
            </a:r>
          </a:p>
          <a:p>
            <a:pPr marL="180975" indent="-180975">
              <a:buFontTx/>
              <a:buChar char="•"/>
            </a:pPr>
            <a:r>
              <a:rPr lang="en-US" smtClean="0"/>
              <a:t>The problem with the table is that it has two independent themes: Employee and Department.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BBD72-FDA5-46A2-9495-A835656BEDE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975" indent="-180975">
              <a:buFontTx/>
              <a:buChar char="•"/>
            </a:pPr>
            <a:r>
              <a:rPr lang="en-US" smtClean="0"/>
              <a:t>By transforming the table into two tables, as here, the name of the department is stored just once, therefore no data inconsistencies can occur.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F75B6-1C3B-4A2A-8438-42A143B371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3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553200" cy="1219200"/>
          </a:xfrm>
          <a:solidFill>
            <a:schemeClr val="bg2">
              <a:lumMod val="90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 sz="36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19400" y="1524000"/>
            <a:ext cx="3581400" cy="1905000"/>
          </a:xfr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0" kern="1200" dirty="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7620000" y="6248400"/>
            <a:ext cx="9144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ce4-</a:t>
            </a:r>
            <a:fld id="{F7F6D1C8-4EE3-4F6F-8259-7F4BCA1ED329}" type="slidenum">
              <a:rPr lang="en-US" sz="140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1005841"/>
          </a:xfrm>
          <a:solidFill>
            <a:schemeClr val="accent2">
              <a:lumMod val="90000"/>
            </a:schemeClr>
          </a:solidFill>
        </p:spPr>
        <p:txBody>
          <a:bodyPr/>
          <a:lstStyle>
            <a:lvl1pPr>
              <a:defRPr sz="320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822325" y="1425575"/>
            <a:ext cx="7521575" cy="3679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marL="234950" indent="-234950">
              <a:buFont typeface="Arial" pitchFamily="34" charset="0"/>
              <a:buChar char="•"/>
              <a:defRPr/>
            </a:lvl1pPr>
            <a:lvl2pPr marL="234950" indent="-234950">
              <a:buClr>
                <a:srgbClr val="000A1E"/>
              </a:buClr>
              <a:buFont typeface="Arial" pitchFamily="34" charset="0"/>
              <a:buChar char="•"/>
              <a:defRPr/>
            </a:lvl2pPr>
            <a:lvl3pPr marL="568325" indent="-330200">
              <a:buClr>
                <a:srgbClr val="000A1E"/>
              </a:buClr>
              <a:buFont typeface="Helvetica" pitchFamily="34" charset="0"/>
              <a:buChar char="–"/>
              <a:defRPr/>
            </a:lvl3pPr>
            <a:lvl4pPr marL="923925" indent="-355600">
              <a:buClr>
                <a:srgbClr val="000A1E"/>
              </a:buClr>
              <a:buFont typeface="Wingdings" pitchFamily="2" charset="2"/>
              <a:buChar char="Ø"/>
              <a:defRPr/>
            </a:lvl4pPr>
            <a:lvl5pPr marL="1371600" indent="-401638">
              <a:buClr>
                <a:srgbClr val="000A1E"/>
              </a:buCl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  <a:endParaRPr lang="en-US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Pearson Education, Inc. Publishing as Prentice Hall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0" y="6248400"/>
            <a:ext cx="914400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ce4-</a:t>
            </a:r>
            <a:fld id="{6856208C-6EC9-4F27-99D9-690E779DA22D}" type="slidenum">
              <a:rPr lang="en-US" sz="1400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  <a:solidFill>
            <a:schemeClr val="accent2">
              <a:lumMod val="90000"/>
            </a:schemeClr>
          </a:solidFill>
        </p:spPr>
        <p:txBody>
          <a:bodyPr/>
          <a:lstStyle>
            <a:lvl1pPr>
              <a:defRPr sz="320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2014 Pearson Education, Inc. Publishing as Prentice Hall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c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22325" y="365125"/>
            <a:ext cx="7521575" cy="930275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371600"/>
            <a:ext cx="7521575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48400"/>
            <a:ext cx="6324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none" spc="200" baseline="0">
                <a:solidFill>
                  <a:schemeClr val="tx1"/>
                </a:solidFill>
                <a:latin typeface="Helvetica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© 2014 Pearson Education, Inc. Publishing as Prentice 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74" r:id="rId1"/>
    <p:sldLayoutId id="2147489075" r:id="rId2"/>
    <p:sldLayoutId id="2147489076" r:id="rId3"/>
    <p:sldLayoutId id="2147489077" r:id="rId4"/>
    <p:sldLayoutId id="21474890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234950" indent="-23495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34950" indent="-234950" algn="l" rtl="0" eaLnBrk="0" fontAlgn="base" hangingPunct="0">
        <a:spcBef>
          <a:spcPts val="300"/>
        </a:spcBef>
        <a:spcAft>
          <a:spcPct val="0"/>
        </a:spcAft>
        <a:buClr>
          <a:srgbClr val="000A1E"/>
        </a:buClr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68325" indent="-330200" algn="l" rtl="0" eaLnBrk="0" fontAlgn="base" hangingPunct="0">
        <a:spcBef>
          <a:spcPts val="300"/>
        </a:spcBef>
        <a:spcAft>
          <a:spcPct val="0"/>
        </a:spcAft>
        <a:buClr>
          <a:srgbClr val="000A1E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69963" indent="-392113" algn="l" rtl="0" eaLnBrk="0" fontAlgn="base" hangingPunct="0">
        <a:spcBef>
          <a:spcPts val="300"/>
        </a:spcBef>
        <a:spcAft>
          <a:spcPct val="0"/>
        </a:spcAft>
        <a:buClr>
          <a:srgbClr val="000A1E"/>
        </a:buClr>
        <a:buFont typeface="Wingdings" pitchFamily="2" charset="2"/>
        <a:buChar char="Ø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346075" algn="l" rtl="0" eaLnBrk="0" fontAlgn="base" hangingPunct="0">
        <a:spcBef>
          <a:spcPts val="300"/>
        </a:spcBef>
        <a:spcAft>
          <a:spcPct val="0"/>
        </a:spcAft>
        <a:buClr>
          <a:srgbClr val="000A1E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atabase_normaliz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atabase_normaliz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Database_normalization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ubtitle 7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4000" dirty="0" smtClean="0"/>
              <a:t>Database Design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/>
              <a:t>Chapter Extension </a:t>
            </a:r>
            <a:r>
              <a:rPr smtClean="0"/>
              <a:t>4</a:t>
            </a:r>
            <a:endParaRPr/>
          </a:p>
        </p:txBody>
      </p:sp>
    </p:spTree>
  </p:cSld>
  <p:clrMapOvr>
    <a:masterClrMapping/>
  </p:clrMapOvr>
  <p:transition advTm="493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09750"/>
            <a:ext cx="73914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of Relationships Showing Maximum Cardinalities―Version 1</a:t>
            </a:r>
          </a:p>
        </p:txBody>
      </p:sp>
      <p:sp>
        <p:nvSpPr>
          <p:cNvPr id="74763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48000" y="17526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Crow’s Feet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0" y="2743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1:N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5562600" y="2743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N:M</a:t>
            </a:r>
          </a:p>
        </p:txBody>
      </p:sp>
      <p:sp>
        <p:nvSpPr>
          <p:cNvPr id="74759" name="TextBox 6"/>
          <p:cNvSpPr txBox="1">
            <a:spLocks noChangeArrowheads="1"/>
          </p:cNvSpPr>
          <p:nvPr/>
        </p:nvSpPr>
        <p:spPr bwMode="auto">
          <a:xfrm>
            <a:off x="4953000" y="3733800"/>
            <a:ext cx="3200400" cy="132397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N:M </a:t>
            </a:r>
          </a:p>
          <a:p>
            <a:pPr>
              <a:defRPr/>
            </a:pPr>
            <a:r>
              <a:rPr lang="en-US" sz="2000" dirty="0"/>
              <a:t>An Adviser </a:t>
            </a:r>
            <a:r>
              <a:rPr lang="en-US" sz="2000" dirty="0"/>
              <a:t>can have many students, and one student can many advisers</a:t>
            </a:r>
          </a:p>
        </p:txBody>
      </p:sp>
      <p:sp>
        <p:nvSpPr>
          <p:cNvPr id="74760" name="TextBox 7"/>
          <p:cNvSpPr txBox="1">
            <a:spLocks noChangeArrowheads="1"/>
          </p:cNvSpPr>
          <p:nvPr/>
        </p:nvSpPr>
        <p:spPr bwMode="auto">
          <a:xfrm>
            <a:off x="762000" y="3733800"/>
            <a:ext cx="3733800" cy="1323975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1:N</a:t>
            </a:r>
          </a:p>
          <a:p>
            <a:pPr>
              <a:defRPr/>
            </a:pPr>
            <a:r>
              <a:rPr lang="en-US" sz="2000" dirty="0"/>
              <a:t>One department can have many advisers, but an adviser is in only one department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48000" y="2667000"/>
            <a:ext cx="0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3600" y="2667000"/>
            <a:ext cx="0" cy="1066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086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of Relationships Showing Maximum Cardinalities─Version 2</a:t>
            </a:r>
          </a:p>
        </p:txBody>
      </p:sp>
      <p:sp>
        <p:nvSpPr>
          <p:cNvPr id="75784" name="Footer Placeholder 2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148263" y="3778250"/>
            <a:ext cx="2928937" cy="163195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1:N</a:t>
            </a:r>
          </a:p>
          <a:p>
            <a:pPr>
              <a:defRPr/>
            </a:pPr>
            <a:r>
              <a:rPr lang="en-US" sz="2000" dirty="0"/>
              <a:t>A student has only one advisor, but an adviser may advise many students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3778250"/>
            <a:ext cx="2928938" cy="1631950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N:M</a:t>
            </a:r>
          </a:p>
          <a:p>
            <a:pPr>
              <a:defRPr/>
            </a:pPr>
            <a:r>
              <a:rPr lang="en-US" sz="2000" dirty="0"/>
              <a:t>A department has many advisors, and an advisor may advise for more than one department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2819400"/>
            <a:ext cx="0" cy="9588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7400" y="2895600"/>
            <a:ext cx="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514600" y="1524000"/>
            <a:ext cx="16764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latin typeface="+mj-lt"/>
              </a:rPr>
              <a:t>“Crow’s Foot”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19400" y="1893888"/>
            <a:ext cx="533400" cy="647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2590800"/>
            <a:ext cx="73199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Crow’s-Foot Diagram Version</a:t>
            </a:r>
          </a:p>
        </p:txBody>
      </p:sp>
      <p:sp>
        <p:nvSpPr>
          <p:cNvPr id="76808" name="Footer Placeholder 4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762000" y="1524000"/>
            <a:ext cx="7696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Maximum cardinality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─maximum number of entities involved in a relationship. Vertical bar on a line means that at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least one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entity is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required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62600" y="3733800"/>
            <a:ext cx="609600" cy="9048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81300" y="2590800"/>
            <a:ext cx="266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762000" y="4419600"/>
            <a:ext cx="7620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Minimum cardinality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—minimum number of entities in a relationship. Small oval means entity is optional; relationship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need not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have an entity of that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b="1" smtClean="0">
                <a:latin typeface="Arial" charset="0"/>
                <a:cs typeface="Arial" charset="0"/>
                <a:hlinkClick r:id="rId2"/>
              </a:rPr>
              <a:t>Normalization</a:t>
            </a:r>
            <a:endParaRPr lang="en-US" b="1" smtClean="0">
              <a:latin typeface="Arial" charset="0"/>
              <a:cs typeface="Arial" charset="0"/>
            </a:endParaRPr>
          </a:p>
          <a:p>
            <a:pPr marL="228600" lvl="1" indent="-228600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Converting poorly structured tables into two or more well-structured tables</a:t>
            </a:r>
          </a:p>
          <a:p>
            <a:pPr marL="228600" lvl="1" indent="-228600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b="1" smtClean="0">
                <a:latin typeface="Arial" charset="0"/>
                <a:cs typeface="Arial" charset="0"/>
              </a:rPr>
              <a:t>Goal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marL="688975" lvl="2" indent="-457200"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Construct tables with data about a single theme or entity</a:t>
            </a:r>
          </a:p>
          <a:p>
            <a:pPr marL="228600" lvl="1" indent="-228600" eaLnBrk="1" hangingPunct="1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en-US" b="1" smtClean="0">
                <a:latin typeface="Arial" charset="0"/>
                <a:cs typeface="Arial" charset="0"/>
              </a:rPr>
              <a:t>Purpose</a:t>
            </a:r>
            <a:endParaRPr lang="en-US" smtClean="0">
              <a:latin typeface="Arial" charset="0"/>
              <a:cs typeface="Arial" charset="0"/>
            </a:endParaRPr>
          </a:p>
          <a:p>
            <a:pPr marL="688975" lvl="2" indent="-457200"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Char char="Ø"/>
            </a:pPr>
            <a:r>
              <a:rPr lang="en-US" smtClean="0">
                <a:latin typeface="Arial" charset="0"/>
                <a:cs typeface="Arial" charset="0"/>
              </a:rPr>
              <a:t>To minimize data integrity problems</a:t>
            </a:r>
          </a:p>
          <a:p>
            <a:pPr eaLnBrk="1" hangingPunct="1">
              <a:buFont typeface="Arial" charset="0"/>
              <a:buChar char="•"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Q4:  How Is a Data Model Transformed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       into a Database Design?</a:t>
            </a:r>
          </a:p>
        </p:txBody>
      </p:sp>
      <p:sp>
        <p:nvSpPr>
          <p:cNvPr id="77829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>
          <a:xfrm>
            <a:off x="822325" y="1752600"/>
            <a:ext cx="7521575" cy="3352800"/>
          </a:xfrm>
        </p:spPr>
        <p:txBody>
          <a:bodyPr/>
          <a:lstStyle/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Data integrity problems produce incorrect and inconsistent information, users lose confidence in information, and the system gets a poor reputation</a:t>
            </a:r>
          </a:p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Can only occur if data are duplicated</a:t>
            </a: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  <a:hlinkClick r:id="rId2"/>
              </a:rPr>
              <a:t>Data Integrity</a:t>
            </a:r>
            <a:r>
              <a:rPr lang="en-US" smtClean="0">
                <a:latin typeface="Arial" charset="0"/>
                <a:cs typeface="Arial" charset="0"/>
              </a:rPr>
              <a:t> Problems</a:t>
            </a:r>
          </a:p>
        </p:txBody>
      </p:sp>
      <p:sp>
        <p:nvSpPr>
          <p:cNvPr id="78852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1524000"/>
            <a:ext cx="6269037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Poorly Designed Employee Table Causes Data Integrity Problem</a:t>
            </a:r>
          </a:p>
        </p:txBody>
      </p:sp>
      <p:sp>
        <p:nvSpPr>
          <p:cNvPr id="79878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38800" y="1600200"/>
            <a:ext cx="2286000" cy="2057400"/>
          </a:xfrm>
          <a:prstGeom prst="ellipse">
            <a:avLst/>
          </a:prstGeom>
          <a:solidFill>
            <a:srgbClr val="3337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953000" y="3886200"/>
            <a:ext cx="2901950" cy="2057400"/>
          </a:xfrm>
          <a:prstGeom prst="ellipse">
            <a:avLst/>
          </a:prstGeom>
          <a:solidFill>
            <a:srgbClr val="3337E9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5532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Two Normalized Tables</a:t>
            </a:r>
          </a:p>
        </p:txBody>
      </p:sp>
      <p:sp>
        <p:nvSpPr>
          <p:cNvPr id="80901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990600" y="4198938"/>
            <a:ext cx="1492250" cy="830262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Single Themes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Normalization Cautions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2014 Pearson Education, Inc. Publishing as Prentice Hall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>
          <a:xfrm>
            <a:off x="822325" y="1676400"/>
            <a:ext cx="7712075" cy="3124200"/>
          </a:xfrm>
        </p:spPr>
        <p:txBody>
          <a:bodyPr/>
          <a:lstStyle/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Normalization is just one criterion for evaluating database designs</a:t>
            </a:r>
          </a:p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Normalized designs can be slower to process</a:t>
            </a:r>
          </a:p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Designers sometimes choose to accept non-normalized tables</a:t>
            </a:r>
          </a:p>
          <a:p>
            <a:pPr marL="238125" indent="-238125" eaLnBrk="1" hangingPunct="1">
              <a:buFont typeface="Arial" charset="0"/>
              <a:buChar char="•"/>
            </a:pPr>
            <a:r>
              <a:rPr lang="en-US" smtClean="0">
                <a:latin typeface="Arial" charset="0"/>
                <a:cs typeface="Arial" charset="0"/>
              </a:rPr>
              <a:t>Best design depends on users’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Transforming a Data Model into a Database Design </a:t>
            </a:r>
          </a:p>
        </p:txBody>
      </p:sp>
      <p:sp>
        <p:nvSpPr>
          <p:cNvPr id="81925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93190" name="Rectangle 7"/>
          <p:cNvSpPr>
            <a:spLocks noChangeArrowheads="1"/>
          </p:cNvSpPr>
          <p:nvPr/>
        </p:nvSpPr>
        <p:spPr bwMode="auto">
          <a:xfrm>
            <a:off x="1066800" y="4419600"/>
            <a:ext cx="6897688" cy="8302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/>
              <a:t>Transforming a table into </a:t>
            </a:r>
            <a:r>
              <a:rPr lang="en-US" sz="2400" b="1" dirty="0"/>
              <a:t>a </a:t>
            </a:r>
            <a:r>
              <a:rPr lang="en-US" sz="2400" b="1" dirty="0">
                <a:hlinkClick r:id="rId2"/>
              </a:rPr>
              <a:t>normal </a:t>
            </a:r>
            <a:r>
              <a:rPr lang="en-US" sz="2400" b="1" dirty="0">
                <a:hlinkClick r:id="rId2"/>
              </a:rPr>
              <a:t>form</a:t>
            </a:r>
            <a:r>
              <a:rPr lang="en-US" sz="2400" b="1" dirty="0"/>
              <a:t> to remove duplicated data and other problems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938" y="1536700"/>
            <a:ext cx="565626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Representing 1:N Relationships</a:t>
            </a:r>
          </a:p>
        </p:txBody>
      </p:sp>
      <p:sp>
        <p:nvSpPr>
          <p:cNvPr id="82947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19250"/>
            <a:ext cx="3886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1619250"/>
            <a:ext cx="3752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Study Questions</a:t>
            </a:r>
          </a:p>
        </p:txBody>
      </p:sp>
      <p:sp>
        <p:nvSpPr>
          <p:cNvPr id="66569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>
          <a:xfrm>
            <a:off x="822325" y="1425575"/>
            <a:ext cx="7635875" cy="4137025"/>
          </a:xfrm>
        </p:spPr>
        <p:txBody>
          <a:bodyPr/>
          <a:lstStyle/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Q1: Who will volunteer?</a:t>
            </a:r>
          </a:p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Q2: How are database application systems developed?</a:t>
            </a:r>
          </a:p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Q3: What are the components of the entity relationship data model?</a:t>
            </a:r>
          </a:p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Q4: How is a data model transformed into a database design?</a:t>
            </a:r>
          </a:p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Q5: What is the users’ role?</a:t>
            </a:r>
          </a:p>
          <a:p>
            <a:pPr marL="625475" indent="-625475" eaLnBrk="1" hangingPunct="1">
              <a:spcBef>
                <a:spcPts val="600"/>
              </a:spcBef>
              <a:buFont typeface="Arial" charset="0"/>
              <a:buNone/>
            </a:pPr>
            <a:r>
              <a:rPr lang="en-US" sz="2600" smtClean="0">
                <a:latin typeface="Arial" charset="0"/>
                <a:cs typeface="Arial" charset="0"/>
              </a:rPr>
              <a:t>Q6: Who will volunteer? (continued)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Representing an N:M Relationship: Strategy for Foreign Keys</a:t>
            </a:r>
          </a:p>
        </p:txBody>
      </p:sp>
      <p:sp>
        <p:nvSpPr>
          <p:cNvPr id="83971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20838"/>
            <a:ext cx="3962400" cy="432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20838"/>
            <a:ext cx="4038600" cy="432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325" y="1425575"/>
            <a:ext cx="7521575" cy="3146425"/>
          </a:xfrm>
        </p:spPr>
        <p:txBody>
          <a:bodyPr/>
          <a:lstStyle/>
          <a:p>
            <a:pPr marL="238125" indent="-238125" eaLnBrk="1" hangingPunct="1">
              <a:defRPr/>
            </a:pPr>
            <a:r>
              <a:rPr lang="en-US" dirty="0"/>
              <a:t>Users are the final </a:t>
            </a:r>
            <a:r>
              <a:rPr lang="en-US" dirty="0" smtClean="0"/>
              <a:t>judges of:</a:t>
            </a:r>
          </a:p>
          <a:p>
            <a:pPr marL="790575" lvl="2" indent="-457200" defTabSz="102235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en-US" dirty="0"/>
              <a:t>What </a:t>
            </a:r>
            <a:r>
              <a:rPr lang="en-US" dirty="0" smtClean="0"/>
              <a:t>data </a:t>
            </a:r>
            <a:r>
              <a:rPr lang="en-US" dirty="0"/>
              <a:t>database should </a:t>
            </a:r>
            <a:r>
              <a:rPr lang="en-US" dirty="0" smtClean="0"/>
              <a:t>contain</a:t>
            </a:r>
            <a:endParaRPr lang="en-US" dirty="0"/>
          </a:p>
          <a:p>
            <a:pPr marL="790575" lvl="2" indent="-457200" defTabSz="1022350" eaLnBrk="1" hangingPunct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en-US" dirty="0"/>
              <a:t>How tables should be related</a:t>
            </a:r>
          </a:p>
          <a:p>
            <a:pPr marL="238125" indent="-238125" eaLnBrk="1" hangingPunct="1">
              <a:defRPr/>
            </a:pPr>
            <a:r>
              <a:rPr lang="en-US" dirty="0"/>
              <a:t>Users review data model to ensure it accurately reflects users’ view of the business</a:t>
            </a:r>
          </a:p>
          <a:p>
            <a:pPr marL="238125" lvl="6" indent="-238125" fontAlgn="base">
              <a:spcBef>
                <a:spcPts val="800"/>
              </a:spcBef>
              <a:spcAft>
                <a:spcPct val="0"/>
              </a:spcAft>
              <a:buClrTx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Mistakes will come back to haunt them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Q5:  What Is the Users’ Role?</a:t>
            </a:r>
          </a:p>
        </p:txBody>
      </p:sp>
      <p:sp>
        <p:nvSpPr>
          <p:cNvPr id="84997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47800"/>
            <a:ext cx="73914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Q6:  Who Will Volunteer? </a:t>
            </a:r>
          </a:p>
        </p:txBody>
      </p:sp>
      <p:sp>
        <p:nvSpPr>
          <p:cNvPr id="86022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97286" name="TextBox 9"/>
          <p:cNvSpPr txBox="1">
            <a:spLocks noChangeArrowheads="1"/>
          </p:cNvSpPr>
          <p:nvPr/>
        </p:nvSpPr>
        <p:spPr bwMode="auto">
          <a:xfrm>
            <a:off x="838200" y="2057400"/>
            <a:ext cx="23622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Data Model for Volunteer Database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191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Q6:  Who Will Volunteer? (cont’d)</a:t>
            </a:r>
          </a:p>
        </p:txBody>
      </p:sp>
      <p:sp>
        <p:nvSpPr>
          <p:cNvPr id="87045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3962400"/>
            <a:ext cx="2895600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First Table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447800"/>
            <a:ext cx="7353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Q6:  Who Will Volunteer? (cont’d)</a:t>
            </a:r>
          </a:p>
        </p:txBody>
      </p:sp>
      <p:sp>
        <p:nvSpPr>
          <p:cNvPr id="88069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3810000"/>
            <a:ext cx="3200400" cy="461963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Second Table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Volunteer Prospect Data Entry Form</a:t>
            </a:r>
          </a:p>
        </p:txBody>
      </p:sp>
      <p:sp>
        <p:nvSpPr>
          <p:cNvPr id="89092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Active Review</a:t>
            </a:r>
          </a:p>
        </p:txBody>
      </p:sp>
      <p:sp>
        <p:nvSpPr>
          <p:cNvPr id="90121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48131" name="Content Placeholder 1"/>
          <p:cNvSpPr txBox="1">
            <a:spLocks/>
          </p:cNvSpPr>
          <p:nvPr/>
        </p:nvSpPr>
        <p:spPr bwMode="auto">
          <a:xfrm>
            <a:off x="822325" y="1425575"/>
            <a:ext cx="7635875" cy="4213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Q1: Who will volunteer?</a:t>
            </a:r>
          </a:p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Q2: How are database application systems developed?</a:t>
            </a:r>
          </a:p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Q3: What are the components of the entity relationship data model?</a:t>
            </a:r>
          </a:p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Q4: How is a data model transformed into a database design?</a:t>
            </a:r>
          </a:p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Q5: What is the users’ role?</a:t>
            </a:r>
          </a:p>
          <a:p>
            <a:pPr marL="625475" indent="-625475">
              <a:spcBef>
                <a:spcPts val="800"/>
              </a:spcBef>
              <a:buFont typeface="Arial" charset="0"/>
              <a:buNone/>
            </a:pPr>
            <a:r>
              <a:rPr lang="en-US" sz="2600"/>
              <a:t>Q6: Who will volunteer? (continued)</a:t>
            </a:r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disclai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4676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1006475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Q1:  Who Will Volunteer?</a:t>
            </a:r>
          </a:p>
        </p:txBody>
      </p:sp>
      <p:sp>
        <p:nvSpPr>
          <p:cNvPr id="67588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25575"/>
            <a:ext cx="7620000" cy="4594225"/>
          </a:xfrm>
        </p:spPr>
        <p:txBody>
          <a:bodyPr/>
          <a:lstStyle/>
          <a:p>
            <a:pPr marL="1536700" indent="-1536700" eaLnBrk="1" hangingPunct="1">
              <a:buFont typeface="Arial" pitchFamily="34" charset="0"/>
              <a:buNone/>
              <a:defRPr/>
            </a:pPr>
            <a:r>
              <a:rPr lang="en-US" sz="2400" smtClean="0"/>
              <a:t>Challenge: </a:t>
            </a:r>
          </a:p>
          <a:p>
            <a:pPr eaLnBrk="1" hangingPunct="1">
              <a:defRPr/>
            </a:pPr>
            <a:r>
              <a:rPr lang="en-US" sz="2400" smtClean="0"/>
              <a:t>Secure 60 volunteers for six-night televised fund raiser</a:t>
            </a:r>
            <a:endParaRPr lang="en-US" sz="24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400" smtClean="0"/>
              <a:t>Problems: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en-US" sz="2400" smtClean="0"/>
              <a:t>Need to contact previous volunteers.</a:t>
            </a:r>
            <a:endParaRPr lang="en-US" sz="2400" dirty="0" smtClean="0"/>
          </a:p>
          <a:p>
            <a:pPr marL="233363" indent="-233363" eaLnBrk="1" hangingPunct="1">
              <a:spcBef>
                <a:spcPts val="300"/>
              </a:spcBef>
              <a:defRPr/>
            </a:pPr>
            <a:r>
              <a:rPr lang="en-US" sz="2400" smtClean="0"/>
              <a:t>Need to know their years of experience, effectiveness, willingness to work multiple nights.</a:t>
            </a:r>
          </a:p>
          <a:p>
            <a:pPr marL="233363" indent="-233363" eaLnBrk="1" hangingPunct="1">
              <a:spcBef>
                <a:spcPts val="300"/>
              </a:spcBef>
              <a:defRPr/>
            </a:pPr>
            <a:r>
              <a:rPr lang="en-US" sz="2400" smtClean="0"/>
              <a:t>Need a usable database format.</a:t>
            </a:r>
            <a:endParaRPr lang="en-US" sz="2400" dirty="0" smtClean="0"/>
          </a:p>
          <a:p>
            <a:pPr marL="233363" indent="-233363" eaLnBrk="1" hangingPunct="1">
              <a:spcBef>
                <a:spcPts val="300"/>
              </a:spcBef>
              <a:defRPr/>
            </a:pPr>
            <a:r>
              <a:rPr lang="en-US" sz="2400" smtClean="0"/>
              <a:t>Need to know how </a:t>
            </a:r>
            <a:r>
              <a:rPr lang="en-US" sz="2400" dirty="0" smtClean="0"/>
              <a:t>to proceed to </a:t>
            </a:r>
            <a:r>
              <a:rPr lang="en-US" sz="2400" smtClean="0"/>
              <a:t>create such a database? </a:t>
            </a:r>
            <a:endParaRPr lang="en-US" sz="2400" dirty="0" smtClean="0"/>
          </a:p>
          <a:p>
            <a:pPr marL="342900" indent="-342900" eaLnBrk="1" hangingPunct="1">
              <a:defRPr/>
            </a:pPr>
            <a:endParaRPr lang="en-US" sz="2400" dirty="0" smtClean="0"/>
          </a:p>
          <a:p>
            <a:pPr marL="342900" indent="-342900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8975" indent="-688975" eaLnBrk="1" hangingPunct="1">
              <a:defRPr/>
            </a:pPr>
            <a:r>
              <a:rPr lang="en-US" dirty="0" smtClean="0">
                <a:cs typeface="Arial" charset="0"/>
              </a:rPr>
              <a:t>Q2: How Are Database Application Systems Developed? </a:t>
            </a:r>
          </a:p>
        </p:txBody>
      </p:sp>
      <p:sp>
        <p:nvSpPr>
          <p:cNvPr id="68623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1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>
            <a:off x="6629400" y="2286000"/>
            <a:ext cx="552450" cy="303213"/>
          </a:xfrm>
          <a:custGeom>
            <a:avLst/>
            <a:gdLst>
              <a:gd name="connsiteX0" fmla="*/ 0 w 210007"/>
              <a:gd name="connsiteY0" fmla="*/ 49134 h 245668"/>
              <a:gd name="connsiteX1" fmla="*/ 105004 w 210007"/>
              <a:gd name="connsiteY1" fmla="*/ 49134 h 245668"/>
              <a:gd name="connsiteX2" fmla="*/ 105004 w 210007"/>
              <a:gd name="connsiteY2" fmla="*/ 0 h 245668"/>
              <a:gd name="connsiteX3" fmla="*/ 210007 w 210007"/>
              <a:gd name="connsiteY3" fmla="*/ 122834 h 245668"/>
              <a:gd name="connsiteX4" fmla="*/ 105004 w 210007"/>
              <a:gd name="connsiteY4" fmla="*/ 245668 h 245668"/>
              <a:gd name="connsiteX5" fmla="*/ 105004 w 210007"/>
              <a:gd name="connsiteY5" fmla="*/ 196534 h 245668"/>
              <a:gd name="connsiteX6" fmla="*/ 0 w 210007"/>
              <a:gd name="connsiteY6" fmla="*/ 196534 h 245668"/>
              <a:gd name="connsiteX7" fmla="*/ 0 w 210007"/>
              <a:gd name="connsiteY7" fmla="*/ 49134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7" h="245668">
                <a:moveTo>
                  <a:pt x="0" y="49134"/>
                </a:moveTo>
                <a:lnTo>
                  <a:pt x="105004" y="49134"/>
                </a:lnTo>
                <a:lnTo>
                  <a:pt x="105004" y="0"/>
                </a:lnTo>
                <a:lnTo>
                  <a:pt x="210007" y="122834"/>
                </a:lnTo>
                <a:lnTo>
                  <a:pt x="105004" y="245668"/>
                </a:lnTo>
                <a:lnTo>
                  <a:pt x="105004" y="196534"/>
                </a:lnTo>
                <a:lnTo>
                  <a:pt x="0" y="196534"/>
                </a:lnTo>
                <a:lnTo>
                  <a:pt x="0" y="491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49134" rIns="63002" bIns="49134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8975" indent="-688975" eaLnBrk="1" hangingPunct="1">
              <a:defRPr/>
            </a:pPr>
            <a:r>
              <a:rPr lang="en-US" dirty="0" smtClean="0">
                <a:cs typeface="Arial" charset="0"/>
              </a:rPr>
              <a:t>Q2: How Are Database Application Systems Developed? (cont’d)</a:t>
            </a:r>
          </a:p>
        </p:txBody>
      </p:sp>
      <p:sp>
        <p:nvSpPr>
          <p:cNvPr id="68623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762000" y="1752600"/>
            <a:ext cx="2133600" cy="1524000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Interview users to identify and develop requirements for applications</a:t>
            </a:r>
          </a:p>
        </p:txBody>
      </p:sp>
      <p:sp>
        <p:nvSpPr>
          <p:cNvPr id="10" name="Freeform 9"/>
          <p:cNvSpPr/>
          <p:nvPr/>
        </p:nvSpPr>
        <p:spPr>
          <a:xfrm rot="5400000">
            <a:off x="1497012" y="3435351"/>
            <a:ext cx="638175" cy="279400"/>
          </a:xfrm>
          <a:custGeom>
            <a:avLst/>
            <a:gdLst>
              <a:gd name="connsiteX0" fmla="*/ 0 w 210007"/>
              <a:gd name="connsiteY0" fmla="*/ 49134 h 245668"/>
              <a:gd name="connsiteX1" fmla="*/ 105004 w 210007"/>
              <a:gd name="connsiteY1" fmla="*/ 49134 h 245668"/>
              <a:gd name="connsiteX2" fmla="*/ 105004 w 210007"/>
              <a:gd name="connsiteY2" fmla="*/ 0 h 245668"/>
              <a:gd name="connsiteX3" fmla="*/ 210007 w 210007"/>
              <a:gd name="connsiteY3" fmla="*/ 122834 h 245668"/>
              <a:gd name="connsiteX4" fmla="*/ 105004 w 210007"/>
              <a:gd name="connsiteY4" fmla="*/ 245668 h 245668"/>
              <a:gd name="connsiteX5" fmla="*/ 105004 w 210007"/>
              <a:gd name="connsiteY5" fmla="*/ 196534 h 245668"/>
              <a:gd name="connsiteX6" fmla="*/ 0 w 210007"/>
              <a:gd name="connsiteY6" fmla="*/ 196534 h 245668"/>
              <a:gd name="connsiteX7" fmla="*/ 0 w 210007"/>
              <a:gd name="connsiteY7" fmla="*/ 49134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7" h="245668">
                <a:moveTo>
                  <a:pt x="0" y="49134"/>
                </a:moveTo>
                <a:lnTo>
                  <a:pt x="105004" y="49134"/>
                </a:lnTo>
                <a:lnTo>
                  <a:pt x="105004" y="0"/>
                </a:lnTo>
                <a:lnTo>
                  <a:pt x="210007" y="122834"/>
                </a:lnTo>
                <a:lnTo>
                  <a:pt x="105004" y="245668"/>
                </a:lnTo>
                <a:lnTo>
                  <a:pt x="105004" y="196534"/>
                </a:lnTo>
                <a:lnTo>
                  <a:pt x="0" y="196534"/>
                </a:lnTo>
                <a:lnTo>
                  <a:pt x="0" y="491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49134" rIns="63002" bIns="49134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900" dirty="0"/>
          </a:p>
        </p:txBody>
      </p:sp>
      <p:sp>
        <p:nvSpPr>
          <p:cNvPr id="11" name="Freeform 10"/>
          <p:cNvSpPr/>
          <p:nvPr/>
        </p:nvSpPr>
        <p:spPr>
          <a:xfrm>
            <a:off x="838200" y="3886200"/>
            <a:ext cx="1981200" cy="1600200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Analyze existing forms, reports, queries, other user activities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2819400" y="4497388"/>
            <a:ext cx="552450" cy="303212"/>
          </a:xfrm>
          <a:custGeom>
            <a:avLst/>
            <a:gdLst>
              <a:gd name="connsiteX0" fmla="*/ 0 w 210007"/>
              <a:gd name="connsiteY0" fmla="*/ 49134 h 245668"/>
              <a:gd name="connsiteX1" fmla="*/ 105004 w 210007"/>
              <a:gd name="connsiteY1" fmla="*/ 49134 h 245668"/>
              <a:gd name="connsiteX2" fmla="*/ 105004 w 210007"/>
              <a:gd name="connsiteY2" fmla="*/ 0 h 245668"/>
              <a:gd name="connsiteX3" fmla="*/ 210007 w 210007"/>
              <a:gd name="connsiteY3" fmla="*/ 122834 h 245668"/>
              <a:gd name="connsiteX4" fmla="*/ 105004 w 210007"/>
              <a:gd name="connsiteY4" fmla="*/ 245668 h 245668"/>
              <a:gd name="connsiteX5" fmla="*/ 105004 w 210007"/>
              <a:gd name="connsiteY5" fmla="*/ 196534 h 245668"/>
              <a:gd name="connsiteX6" fmla="*/ 0 w 210007"/>
              <a:gd name="connsiteY6" fmla="*/ 196534 h 245668"/>
              <a:gd name="connsiteX7" fmla="*/ 0 w 210007"/>
              <a:gd name="connsiteY7" fmla="*/ 49134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7" h="245668">
                <a:moveTo>
                  <a:pt x="0" y="49134"/>
                </a:moveTo>
                <a:lnTo>
                  <a:pt x="105004" y="49134"/>
                </a:lnTo>
                <a:lnTo>
                  <a:pt x="105004" y="0"/>
                </a:lnTo>
                <a:lnTo>
                  <a:pt x="210007" y="122834"/>
                </a:lnTo>
                <a:lnTo>
                  <a:pt x="105004" y="245668"/>
                </a:lnTo>
                <a:lnTo>
                  <a:pt x="105004" y="196534"/>
                </a:lnTo>
                <a:lnTo>
                  <a:pt x="0" y="196534"/>
                </a:lnTo>
                <a:lnTo>
                  <a:pt x="0" y="491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49134" rIns="63002" bIns="49134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900" dirty="0"/>
          </a:p>
        </p:txBody>
      </p:sp>
      <p:sp>
        <p:nvSpPr>
          <p:cNvPr id="13" name="Freeform 12"/>
          <p:cNvSpPr/>
          <p:nvPr/>
        </p:nvSpPr>
        <p:spPr>
          <a:xfrm>
            <a:off x="3352800" y="3962400"/>
            <a:ext cx="1600200" cy="1524000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Summarize requirements and themes in a data model</a:t>
            </a:r>
          </a:p>
        </p:txBody>
      </p:sp>
      <p:sp>
        <p:nvSpPr>
          <p:cNvPr id="15" name="Freeform 14"/>
          <p:cNvSpPr/>
          <p:nvPr/>
        </p:nvSpPr>
        <p:spPr>
          <a:xfrm>
            <a:off x="5486400" y="3962400"/>
            <a:ext cx="1447800" cy="1524000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Users review and validate data model</a:t>
            </a:r>
          </a:p>
        </p:txBody>
      </p:sp>
      <p:sp>
        <p:nvSpPr>
          <p:cNvPr id="17" name="Freeform 16"/>
          <p:cNvSpPr/>
          <p:nvPr/>
        </p:nvSpPr>
        <p:spPr>
          <a:xfrm>
            <a:off x="5486400" y="1752600"/>
            <a:ext cx="1295400" cy="1455738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Users approve data model </a:t>
            </a:r>
          </a:p>
        </p:txBody>
      </p:sp>
      <p:sp>
        <p:nvSpPr>
          <p:cNvPr id="19" name="Freeform 18"/>
          <p:cNvSpPr/>
          <p:nvPr/>
        </p:nvSpPr>
        <p:spPr>
          <a:xfrm>
            <a:off x="7162800" y="1524000"/>
            <a:ext cx="1295400" cy="1600200"/>
          </a:xfrm>
          <a:custGeom>
            <a:avLst/>
            <a:gdLst>
              <a:gd name="connsiteX0" fmla="*/ 0 w 990599"/>
              <a:gd name="connsiteY0" fmla="*/ 99060 h 1151572"/>
              <a:gd name="connsiteX1" fmla="*/ 29014 w 990599"/>
              <a:gd name="connsiteY1" fmla="*/ 29014 h 1151572"/>
              <a:gd name="connsiteX2" fmla="*/ 99060 w 990599"/>
              <a:gd name="connsiteY2" fmla="*/ 0 h 1151572"/>
              <a:gd name="connsiteX3" fmla="*/ 891539 w 990599"/>
              <a:gd name="connsiteY3" fmla="*/ 0 h 1151572"/>
              <a:gd name="connsiteX4" fmla="*/ 961585 w 990599"/>
              <a:gd name="connsiteY4" fmla="*/ 29014 h 1151572"/>
              <a:gd name="connsiteX5" fmla="*/ 990599 w 990599"/>
              <a:gd name="connsiteY5" fmla="*/ 99060 h 1151572"/>
              <a:gd name="connsiteX6" fmla="*/ 990599 w 990599"/>
              <a:gd name="connsiteY6" fmla="*/ 1052512 h 1151572"/>
              <a:gd name="connsiteX7" fmla="*/ 961585 w 990599"/>
              <a:gd name="connsiteY7" fmla="*/ 1122558 h 1151572"/>
              <a:gd name="connsiteX8" fmla="*/ 891539 w 990599"/>
              <a:gd name="connsiteY8" fmla="*/ 1151572 h 1151572"/>
              <a:gd name="connsiteX9" fmla="*/ 99060 w 990599"/>
              <a:gd name="connsiteY9" fmla="*/ 1151572 h 1151572"/>
              <a:gd name="connsiteX10" fmla="*/ 29014 w 990599"/>
              <a:gd name="connsiteY10" fmla="*/ 1122558 h 1151572"/>
              <a:gd name="connsiteX11" fmla="*/ 0 w 990599"/>
              <a:gd name="connsiteY11" fmla="*/ 1052512 h 1151572"/>
              <a:gd name="connsiteX12" fmla="*/ 0 w 990599"/>
              <a:gd name="connsiteY12" fmla="*/ 99060 h 11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599" h="1151572">
                <a:moveTo>
                  <a:pt x="0" y="99060"/>
                </a:moveTo>
                <a:cubicBezTo>
                  <a:pt x="0" y="72788"/>
                  <a:pt x="10437" y="47591"/>
                  <a:pt x="29014" y="29014"/>
                </a:cubicBezTo>
                <a:cubicBezTo>
                  <a:pt x="47591" y="10437"/>
                  <a:pt x="72788" y="0"/>
                  <a:pt x="99060" y="0"/>
                </a:cubicBezTo>
                <a:lnTo>
                  <a:pt x="891539" y="0"/>
                </a:lnTo>
                <a:cubicBezTo>
                  <a:pt x="917811" y="0"/>
                  <a:pt x="943008" y="10437"/>
                  <a:pt x="961585" y="29014"/>
                </a:cubicBezTo>
                <a:cubicBezTo>
                  <a:pt x="980162" y="47591"/>
                  <a:pt x="990599" y="72788"/>
                  <a:pt x="990599" y="99060"/>
                </a:cubicBezTo>
                <a:lnTo>
                  <a:pt x="990599" y="1052512"/>
                </a:lnTo>
                <a:cubicBezTo>
                  <a:pt x="990599" y="1078784"/>
                  <a:pt x="980162" y="1103981"/>
                  <a:pt x="961585" y="1122558"/>
                </a:cubicBezTo>
                <a:cubicBezTo>
                  <a:pt x="943008" y="1141135"/>
                  <a:pt x="917811" y="1151572"/>
                  <a:pt x="891539" y="1151572"/>
                </a:cubicBezTo>
                <a:lnTo>
                  <a:pt x="99060" y="1151572"/>
                </a:lnTo>
                <a:cubicBezTo>
                  <a:pt x="72788" y="1151572"/>
                  <a:pt x="47591" y="1141135"/>
                  <a:pt x="29014" y="1122558"/>
                </a:cubicBezTo>
                <a:cubicBezTo>
                  <a:pt x="10437" y="1103981"/>
                  <a:pt x="0" y="1078784"/>
                  <a:pt x="0" y="1052512"/>
                </a:cubicBezTo>
                <a:lnTo>
                  <a:pt x="0" y="990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0924" tIns="70924" rIns="70924" bIns="70924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/>
              <a:t>Build database</a:t>
            </a:r>
          </a:p>
        </p:txBody>
      </p:sp>
      <p:sp>
        <p:nvSpPr>
          <p:cNvPr id="20" name="Freeform 19"/>
          <p:cNvSpPr/>
          <p:nvPr/>
        </p:nvSpPr>
        <p:spPr>
          <a:xfrm>
            <a:off x="4953000" y="4572000"/>
            <a:ext cx="552450" cy="303213"/>
          </a:xfrm>
          <a:custGeom>
            <a:avLst/>
            <a:gdLst>
              <a:gd name="connsiteX0" fmla="*/ 0 w 210007"/>
              <a:gd name="connsiteY0" fmla="*/ 49134 h 245668"/>
              <a:gd name="connsiteX1" fmla="*/ 105004 w 210007"/>
              <a:gd name="connsiteY1" fmla="*/ 49134 h 245668"/>
              <a:gd name="connsiteX2" fmla="*/ 105004 w 210007"/>
              <a:gd name="connsiteY2" fmla="*/ 0 h 245668"/>
              <a:gd name="connsiteX3" fmla="*/ 210007 w 210007"/>
              <a:gd name="connsiteY3" fmla="*/ 122834 h 245668"/>
              <a:gd name="connsiteX4" fmla="*/ 105004 w 210007"/>
              <a:gd name="connsiteY4" fmla="*/ 245668 h 245668"/>
              <a:gd name="connsiteX5" fmla="*/ 105004 w 210007"/>
              <a:gd name="connsiteY5" fmla="*/ 196534 h 245668"/>
              <a:gd name="connsiteX6" fmla="*/ 0 w 210007"/>
              <a:gd name="connsiteY6" fmla="*/ 196534 h 245668"/>
              <a:gd name="connsiteX7" fmla="*/ 0 w 210007"/>
              <a:gd name="connsiteY7" fmla="*/ 49134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7" h="245668">
                <a:moveTo>
                  <a:pt x="0" y="49134"/>
                </a:moveTo>
                <a:lnTo>
                  <a:pt x="105004" y="49134"/>
                </a:lnTo>
                <a:lnTo>
                  <a:pt x="105004" y="0"/>
                </a:lnTo>
                <a:lnTo>
                  <a:pt x="210007" y="122834"/>
                </a:lnTo>
                <a:lnTo>
                  <a:pt x="105004" y="245668"/>
                </a:lnTo>
                <a:lnTo>
                  <a:pt x="105004" y="196534"/>
                </a:lnTo>
                <a:lnTo>
                  <a:pt x="0" y="196534"/>
                </a:lnTo>
                <a:lnTo>
                  <a:pt x="0" y="491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49134" rIns="63002" bIns="49134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900" dirty="0"/>
          </a:p>
        </p:txBody>
      </p:sp>
      <p:sp>
        <p:nvSpPr>
          <p:cNvPr id="21" name="Freeform 20"/>
          <p:cNvSpPr/>
          <p:nvPr/>
        </p:nvSpPr>
        <p:spPr>
          <a:xfrm rot="16200000">
            <a:off x="5805487" y="3414713"/>
            <a:ext cx="733425" cy="304800"/>
          </a:xfrm>
          <a:custGeom>
            <a:avLst/>
            <a:gdLst>
              <a:gd name="connsiteX0" fmla="*/ 0 w 210007"/>
              <a:gd name="connsiteY0" fmla="*/ 49134 h 245668"/>
              <a:gd name="connsiteX1" fmla="*/ 105004 w 210007"/>
              <a:gd name="connsiteY1" fmla="*/ 49134 h 245668"/>
              <a:gd name="connsiteX2" fmla="*/ 105004 w 210007"/>
              <a:gd name="connsiteY2" fmla="*/ 0 h 245668"/>
              <a:gd name="connsiteX3" fmla="*/ 210007 w 210007"/>
              <a:gd name="connsiteY3" fmla="*/ 122834 h 245668"/>
              <a:gd name="connsiteX4" fmla="*/ 105004 w 210007"/>
              <a:gd name="connsiteY4" fmla="*/ 245668 h 245668"/>
              <a:gd name="connsiteX5" fmla="*/ 105004 w 210007"/>
              <a:gd name="connsiteY5" fmla="*/ 196534 h 245668"/>
              <a:gd name="connsiteX6" fmla="*/ 0 w 210007"/>
              <a:gd name="connsiteY6" fmla="*/ 196534 h 245668"/>
              <a:gd name="connsiteX7" fmla="*/ 0 w 210007"/>
              <a:gd name="connsiteY7" fmla="*/ 49134 h 24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07" h="245668">
                <a:moveTo>
                  <a:pt x="0" y="49134"/>
                </a:moveTo>
                <a:lnTo>
                  <a:pt x="105004" y="49134"/>
                </a:lnTo>
                <a:lnTo>
                  <a:pt x="105004" y="0"/>
                </a:lnTo>
                <a:lnTo>
                  <a:pt x="210007" y="122834"/>
                </a:lnTo>
                <a:lnTo>
                  <a:pt x="105004" y="245668"/>
                </a:lnTo>
                <a:lnTo>
                  <a:pt x="105004" y="196534"/>
                </a:lnTo>
                <a:lnTo>
                  <a:pt x="0" y="196534"/>
                </a:lnTo>
                <a:lnTo>
                  <a:pt x="0" y="49134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49134" rIns="63002" bIns="49134" spcCol="1270" anchor="ctr"/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  <a:defRPr/>
            </a:pP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6"/>
          <p:cNvGrpSpPr>
            <a:grpSpLocks/>
          </p:cNvGrpSpPr>
          <p:nvPr/>
        </p:nvGrpSpPr>
        <p:grpSpPr bwMode="auto">
          <a:xfrm>
            <a:off x="685800" y="1524000"/>
            <a:ext cx="7743825" cy="4041775"/>
            <a:chOff x="685800" y="1619967"/>
            <a:chExt cx="7635170" cy="4473772"/>
          </a:xfrm>
        </p:grpSpPr>
        <p:sp>
          <p:nvSpPr>
            <p:cNvPr id="8" name="Freeform 7"/>
            <p:cNvSpPr/>
            <p:nvPr/>
          </p:nvSpPr>
          <p:spPr>
            <a:xfrm>
              <a:off x="2639201" y="1702555"/>
              <a:ext cx="5681769" cy="1193122"/>
            </a:xfrm>
            <a:custGeom>
              <a:avLst/>
              <a:gdLst>
                <a:gd name="connsiteX0" fmla="*/ 198838 w 1193006"/>
                <a:gd name="connsiteY0" fmla="*/ 0 h 5071872"/>
                <a:gd name="connsiteX1" fmla="*/ 994168 w 1193006"/>
                <a:gd name="connsiteY1" fmla="*/ 0 h 5071872"/>
                <a:gd name="connsiteX2" fmla="*/ 1193006 w 1193006"/>
                <a:gd name="connsiteY2" fmla="*/ 198838 h 5071872"/>
                <a:gd name="connsiteX3" fmla="*/ 1193006 w 1193006"/>
                <a:gd name="connsiteY3" fmla="*/ 5071872 h 5071872"/>
                <a:gd name="connsiteX4" fmla="*/ 1193006 w 1193006"/>
                <a:gd name="connsiteY4" fmla="*/ 5071872 h 5071872"/>
                <a:gd name="connsiteX5" fmla="*/ 0 w 1193006"/>
                <a:gd name="connsiteY5" fmla="*/ 5071872 h 5071872"/>
                <a:gd name="connsiteX6" fmla="*/ 0 w 1193006"/>
                <a:gd name="connsiteY6" fmla="*/ 5071872 h 5071872"/>
                <a:gd name="connsiteX7" fmla="*/ 0 w 1193006"/>
                <a:gd name="connsiteY7" fmla="*/ 198838 h 5071872"/>
                <a:gd name="connsiteX8" fmla="*/ 198838 w 1193006"/>
                <a:gd name="connsiteY8" fmla="*/ 0 h 50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006" h="5071872">
                  <a:moveTo>
                    <a:pt x="1193006" y="845329"/>
                  </a:moveTo>
                  <a:lnTo>
                    <a:pt x="1193006" y="4226543"/>
                  </a:lnTo>
                  <a:cubicBezTo>
                    <a:pt x="1193006" y="4693403"/>
                    <a:pt x="1172066" y="5071870"/>
                    <a:pt x="1146235" y="5071870"/>
                  </a:cubicBezTo>
                  <a:lnTo>
                    <a:pt x="0" y="5071870"/>
                  </a:lnTo>
                  <a:lnTo>
                    <a:pt x="0" y="50718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6235" y="2"/>
                  </a:lnTo>
                  <a:cubicBezTo>
                    <a:pt x="1172066" y="2"/>
                    <a:pt x="1193006" y="378469"/>
                    <a:pt x="1193006" y="845329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102054" rIns="145868" bIns="102054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Something users want to track</a:t>
              </a:r>
            </a:p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Order, customer, salesperson, item, volunteer, donation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85800" y="1619967"/>
              <a:ext cx="1981575" cy="1342483"/>
            </a:xfrm>
            <a:custGeom>
              <a:avLst/>
              <a:gdLst>
                <a:gd name="connsiteX0" fmla="*/ 0 w 2852928"/>
                <a:gd name="connsiteY0" fmla="*/ 248548 h 1491257"/>
                <a:gd name="connsiteX1" fmla="*/ 248548 w 2852928"/>
                <a:gd name="connsiteY1" fmla="*/ 0 h 1491257"/>
                <a:gd name="connsiteX2" fmla="*/ 2604380 w 2852928"/>
                <a:gd name="connsiteY2" fmla="*/ 0 h 1491257"/>
                <a:gd name="connsiteX3" fmla="*/ 2852928 w 2852928"/>
                <a:gd name="connsiteY3" fmla="*/ 248548 h 1491257"/>
                <a:gd name="connsiteX4" fmla="*/ 2852928 w 2852928"/>
                <a:gd name="connsiteY4" fmla="*/ 1242709 h 1491257"/>
                <a:gd name="connsiteX5" fmla="*/ 2604380 w 2852928"/>
                <a:gd name="connsiteY5" fmla="*/ 1491257 h 1491257"/>
                <a:gd name="connsiteX6" fmla="*/ 248548 w 2852928"/>
                <a:gd name="connsiteY6" fmla="*/ 1491257 h 1491257"/>
                <a:gd name="connsiteX7" fmla="*/ 0 w 2852928"/>
                <a:gd name="connsiteY7" fmla="*/ 1242709 h 1491257"/>
                <a:gd name="connsiteX8" fmla="*/ 0 w 2852928"/>
                <a:gd name="connsiteY8" fmla="*/ 248548 h 14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2928" h="1491257">
                  <a:moveTo>
                    <a:pt x="0" y="248548"/>
                  </a:moveTo>
                  <a:cubicBezTo>
                    <a:pt x="0" y="111279"/>
                    <a:pt x="111279" y="0"/>
                    <a:pt x="248548" y="0"/>
                  </a:cubicBezTo>
                  <a:lnTo>
                    <a:pt x="2604380" y="0"/>
                  </a:lnTo>
                  <a:cubicBezTo>
                    <a:pt x="2741649" y="0"/>
                    <a:pt x="2852928" y="111279"/>
                    <a:pt x="2852928" y="248548"/>
                  </a:cubicBezTo>
                  <a:lnTo>
                    <a:pt x="2852928" y="1242709"/>
                  </a:lnTo>
                  <a:cubicBezTo>
                    <a:pt x="2852928" y="1379978"/>
                    <a:pt x="2741649" y="1491257"/>
                    <a:pt x="2604380" y="1491257"/>
                  </a:cubicBezTo>
                  <a:lnTo>
                    <a:pt x="248548" y="1491257"/>
                  </a:lnTo>
                  <a:cubicBezTo>
                    <a:pt x="111279" y="1491257"/>
                    <a:pt x="0" y="1379978"/>
                    <a:pt x="0" y="1242709"/>
                  </a:cubicBezTo>
                  <a:lnTo>
                    <a:pt x="0" y="2485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627" tIns="154712" rIns="236627" bIns="154712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Entities 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39201" y="3185612"/>
              <a:ext cx="5681769" cy="1193122"/>
            </a:xfrm>
            <a:custGeom>
              <a:avLst/>
              <a:gdLst>
                <a:gd name="connsiteX0" fmla="*/ 198838 w 1193006"/>
                <a:gd name="connsiteY0" fmla="*/ 0 h 5071872"/>
                <a:gd name="connsiteX1" fmla="*/ 994168 w 1193006"/>
                <a:gd name="connsiteY1" fmla="*/ 0 h 5071872"/>
                <a:gd name="connsiteX2" fmla="*/ 1193006 w 1193006"/>
                <a:gd name="connsiteY2" fmla="*/ 198838 h 5071872"/>
                <a:gd name="connsiteX3" fmla="*/ 1193006 w 1193006"/>
                <a:gd name="connsiteY3" fmla="*/ 5071872 h 5071872"/>
                <a:gd name="connsiteX4" fmla="*/ 1193006 w 1193006"/>
                <a:gd name="connsiteY4" fmla="*/ 5071872 h 5071872"/>
                <a:gd name="connsiteX5" fmla="*/ 0 w 1193006"/>
                <a:gd name="connsiteY5" fmla="*/ 5071872 h 5071872"/>
                <a:gd name="connsiteX6" fmla="*/ 0 w 1193006"/>
                <a:gd name="connsiteY6" fmla="*/ 5071872 h 5071872"/>
                <a:gd name="connsiteX7" fmla="*/ 0 w 1193006"/>
                <a:gd name="connsiteY7" fmla="*/ 198838 h 5071872"/>
                <a:gd name="connsiteX8" fmla="*/ 198838 w 1193006"/>
                <a:gd name="connsiteY8" fmla="*/ 0 h 50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006" h="5071872">
                  <a:moveTo>
                    <a:pt x="1193006" y="845329"/>
                  </a:moveTo>
                  <a:lnTo>
                    <a:pt x="1193006" y="4226543"/>
                  </a:lnTo>
                  <a:cubicBezTo>
                    <a:pt x="1193006" y="4693403"/>
                    <a:pt x="1172066" y="5071870"/>
                    <a:pt x="1146235" y="5071870"/>
                  </a:cubicBezTo>
                  <a:lnTo>
                    <a:pt x="0" y="5071870"/>
                  </a:lnTo>
                  <a:lnTo>
                    <a:pt x="0" y="50718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6235" y="2"/>
                  </a:lnTo>
                  <a:cubicBezTo>
                    <a:pt x="1172066" y="2"/>
                    <a:pt x="1193006" y="378469"/>
                    <a:pt x="1193006" y="845329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102053" rIns="145868" bIns="102054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Describe characteristics of an entity</a:t>
              </a:r>
            </a:p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OrderNumber, CustomerNumber, VolunteerName, PhoneNumber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685800" y="3038009"/>
              <a:ext cx="1981575" cy="1490086"/>
            </a:xfrm>
            <a:custGeom>
              <a:avLst/>
              <a:gdLst>
                <a:gd name="connsiteX0" fmla="*/ 0 w 2852928"/>
                <a:gd name="connsiteY0" fmla="*/ 248548 h 1491257"/>
                <a:gd name="connsiteX1" fmla="*/ 248548 w 2852928"/>
                <a:gd name="connsiteY1" fmla="*/ 0 h 1491257"/>
                <a:gd name="connsiteX2" fmla="*/ 2604380 w 2852928"/>
                <a:gd name="connsiteY2" fmla="*/ 0 h 1491257"/>
                <a:gd name="connsiteX3" fmla="*/ 2852928 w 2852928"/>
                <a:gd name="connsiteY3" fmla="*/ 248548 h 1491257"/>
                <a:gd name="connsiteX4" fmla="*/ 2852928 w 2852928"/>
                <a:gd name="connsiteY4" fmla="*/ 1242709 h 1491257"/>
                <a:gd name="connsiteX5" fmla="*/ 2604380 w 2852928"/>
                <a:gd name="connsiteY5" fmla="*/ 1491257 h 1491257"/>
                <a:gd name="connsiteX6" fmla="*/ 248548 w 2852928"/>
                <a:gd name="connsiteY6" fmla="*/ 1491257 h 1491257"/>
                <a:gd name="connsiteX7" fmla="*/ 0 w 2852928"/>
                <a:gd name="connsiteY7" fmla="*/ 1242709 h 1491257"/>
                <a:gd name="connsiteX8" fmla="*/ 0 w 2852928"/>
                <a:gd name="connsiteY8" fmla="*/ 248548 h 14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2928" h="1491257">
                  <a:moveTo>
                    <a:pt x="0" y="248548"/>
                  </a:moveTo>
                  <a:cubicBezTo>
                    <a:pt x="0" y="111279"/>
                    <a:pt x="111279" y="0"/>
                    <a:pt x="248548" y="0"/>
                  </a:cubicBezTo>
                  <a:lnTo>
                    <a:pt x="2604380" y="0"/>
                  </a:lnTo>
                  <a:cubicBezTo>
                    <a:pt x="2741649" y="0"/>
                    <a:pt x="2852928" y="111279"/>
                    <a:pt x="2852928" y="248548"/>
                  </a:cubicBezTo>
                  <a:lnTo>
                    <a:pt x="2852928" y="1242709"/>
                  </a:lnTo>
                  <a:cubicBezTo>
                    <a:pt x="2852928" y="1379978"/>
                    <a:pt x="2741649" y="1491257"/>
                    <a:pt x="2604380" y="1491257"/>
                  </a:cubicBezTo>
                  <a:lnTo>
                    <a:pt x="248548" y="1491257"/>
                  </a:lnTo>
                  <a:cubicBezTo>
                    <a:pt x="111279" y="1491257"/>
                    <a:pt x="0" y="1379978"/>
                    <a:pt x="0" y="1242709"/>
                  </a:cubicBezTo>
                  <a:lnTo>
                    <a:pt x="0" y="2485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627" tIns="154712" rIns="236627" bIns="154712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Attributes 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39201" y="4666911"/>
              <a:ext cx="5681769" cy="1342483"/>
            </a:xfrm>
            <a:custGeom>
              <a:avLst/>
              <a:gdLst>
                <a:gd name="connsiteX0" fmla="*/ 198838 w 1193006"/>
                <a:gd name="connsiteY0" fmla="*/ 0 h 5071872"/>
                <a:gd name="connsiteX1" fmla="*/ 994168 w 1193006"/>
                <a:gd name="connsiteY1" fmla="*/ 0 h 5071872"/>
                <a:gd name="connsiteX2" fmla="*/ 1193006 w 1193006"/>
                <a:gd name="connsiteY2" fmla="*/ 198838 h 5071872"/>
                <a:gd name="connsiteX3" fmla="*/ 1193006 w 1193006"/>
                <a:gd name="connsiteY3" fmla="*/ 5071872 h 5071872"/>
                <a:gd name="connsiteX4" fmla="*/ 1193006 w 1193006"/>
                <a:gd name="connsiteY4" fmla="*/ 5071872 h 5071872"/>
                <a:gd name="connsiteX5" fmla="*/ 0 w 1193006"/>
                <a:gd name="connsiteY5" fmla="*/ 5071872 h 5071872"/>
                <a:gd name="connsiteX6" fmla="*/ 0 w 1193006"/>
                <a:gd name="connsiteY6" fmla="*/ 5071872 h 5071872"/>
                <a:gd name="connsiteX7" fmla="*/ 0 w 1193006"/>
                <a:gd name="connsiteY7" fmla="*/ 198838 h 5071872"/>
                <a:gd name="connsiteX8" fmla="*/ 198838 w 1193006"/>
                <a:gd name="connsiteY8" fmla="*/ 0 h 507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3006" h="5071872">
                  <a:moveTo>
                    <a:pt x="1193006" y="845329"/>
                  </a:moveTo>
                  <a:lnTo>
                    <a:pt x="1193006" y="4226543"/>
                  </a:lnTo>
                  <a:cubicBezTo>
                    <a:pt x="1193006" y="4693403"/>
                    <a:pt x="1172066" y="5071870"/>
                    <a:pt x="1146235" y="5071870"/>
                  </a:cubicBezTo>
                  <a:lnTo>
                    <a:pt x="0" y="5071870"/>
                  </a:lnTo>
                  <a:lnTo>
                    <a:pt x="0" y="507187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146235" y="2"/>
                  </a:lnTo>
                  <a:cubicBezTo>
                    <a:pt x="1172066" y="2"/>
                    <a:pt x="1193006" y="378469"/>
                    <a:pt x="1193006" y="845329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102053" rIns="145868" bIns="102053" spcCol="1270" anchor="ctr"/>
            <a:lstStyle/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Uniquely identifies one entity instance from other instances</a:t>
              </a:r>
            </a:p>
            <a:p>
              <a:pPr marL="228600" lvl="1" indent="-228600" defTabSz="10223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Student_ID_Number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85800" y="4601896"/>
              <a:ext cx="1981575" cy="1491843"/>
            </a:xfrm>
            <a:custGeom>
              <a:avLst/>
              <a:gdLst>
                <a:gd name="connsiteX0" fmla="*/ 0 w 2852928"/>
                <a:gd name="connsiteY0" fmla="*/ 248548 h 1491257"/>
                <a:gd name="connsiteX1" fmla="*/ 248548 w 2852928"/>
                <a:gd name="connsiteY1" fmla="*/ 0 h 1491257"/>
                <a:gd name="connsiteX2" fmla="*/ 2604380 w 2852928"/>
                <a:gd name="connsiteY2" fmla="*/ 0 h 1491257"/>
                <a:gd name="connsiteX3" fmla="*/ 2852928 w 2852928"/>
                <a:gd name="connsiteY3" fmla="*/ 248548 h 1491257"/>
                <a:gd name="connsiteX4" fmla="*/ 2852928 w 2852928"/>
                <a:gd name="connsiteY4" fmla="*/ 1242709 h 1491257"/>
                <a:gd name="connsiteX5" fmla="*/ 2604380 w 2852928"/>
                <a:gd name="connsiteY5" fmla="*/ 1491257 h 1491257"/>
                <a:gd name="connsiteX6" fmla="*/ 248548 w 2852928"/>
                <a:gd name="connsiteY6" fmla="*/ 1491257 h 1491257"/>
                <a:gd name="connsiteX7" fmla="*/ 0 w 2852928"/>
                <a:gd name="connsiteY7" fmla="*/ 1242709 h 1491257"/>
                <a:gd name="connsiteX8" fmla="*/ 0 w 2852928"/>
                <a:gd name="connsiteY8" fmla="*/ 248548 h 149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2928" h="1491257">
                  <a:moveTo>
                    <a:pt x="0" y="248548"/>
                  </a:moveTo>
                  <a:cubicBezTo>
                    <a:pt x="0" y="111279"/>
                    <a:pt x="111279" y="0"/>
                    <a:pt x="248548" y="0"/>
                  </a:cubicBezTo>
                  <a:lnTo>
                    <a:pt x="2604380" y="0"/>
                  </a:lnTo>
                  <a:cubicBezTo>
                    <a:pt x="2741649" y="0"/>
                    <a:pt x="2852928" y="111279"/>
                    <a:pt x="2852928" y="248548"/>
                  </a:cubicBezTo>
                  <a:lnTo>
                    <a:pt x="2852928" y="1242709"/>
                  </a:lnTo>
                  <a:cubicBezTo>
                    <a:pt x="2852928" y="1379978"/>
                    <a:pt x="2741649" y="1491257"/>
                    <a:pt x="2604380" y="1491257"/>
                  </a:cubicBezTo>
                  <a:lnTo>
                    <a:pt x="248548" y="1491257"/>
                  </a:lnTo>
                  <a:cubicBezTo>
                    <a:pt x="111279" y="1491257"/>
                    <a:pt x="0" y="1379978"/>
                    <a:pt x="0" y="1242709"/>
                  </a:cubicBezTo>
                  <a:lnTo>
                    <a:pt x="0" y="24854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6627" tIns="154712" rIns="236627" bIns="154712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>
                  <a:latin typeface="Arial" pitchFamily="34" charset="0"/>
                  <a:cs typeface="Arial" pitchFamily="34" charset="0"/>
                </a:rPr>
                <a:t>Identifier</a:t>
              </a:r>
              <a:r>
                <a:rPr lang="en-US" sz="3600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Q3:  What Are the Components of the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       Entity-Relationship Data Model?</a:t>
            </a:r>
          </a:p>
        </p:txBody>
      </p:sp>
      <p:sp>
        <p:nvSpPr>
          <p:cNvPr id="70660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Student Data Model Entities</a:t>
            </a:r>
          </a:p>
        </p:txBody>
      </p:sp>
      <p:sp>
        <p:nvSpPr>
          <p:cNvPr id="71683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25600"/>
            <a:ext cx="67056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621588" y="3681413"/>
            <a:ext cx="90487" cy="3635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25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3443288" y="3681413"/>
            <a:ext cx="92075" cy="3635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25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538163" y="2057400"/>
            <a:ext cx="1725612" cy="1752600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/>
              <a:t>A department may have many advisers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625725" y="2057400"/>
            <a:ext cx="1727200" cy="1624013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/>
              <a:t>An adviser works in one department</a:t>
            </a:r>
          </a:p>
        </p:txBody>
      </p:sp>
      <p:sp>
        <p:nvSpPr>
          <p:cNvPr id="12" name="Freeform 11"/>
          <p:cNvSpPr/>
          <p:nvPr/>
        </p:nvSpPr>
        <p:spPr>
          <a:xfrm>
            <a:off x="609600" y="4044950"/>
            <a:ext cx="3743325" cy="862013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1:N relationships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714875" y="2057400"/>
            <a:ext cx="1727200" cy="1624013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/>
              <a:t>An adviser advises many students</a:t>
            </a:r>
          </a:p>
        </p:txBody>
      </p:sp>
      <p:sp>
        <p:nvSpPr>
          <p:cNvPr id="14" name="Freeform 13"/>
          <p:cNvSpPr/>
          <p:nvPr/>
        </p:nvSpPr>
        <p:spPr>
          <a:xfrm>
            <a:off x="6804025" y="2133600"/>
            <a:ext cx="1725613" cy="1547813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/>
              <a:t>A student may have one or more advisers</a:t>
            </a:r>
          </a:p>
        </p:txBody>
      </p:sp>
      <p:sp>
        <p:nvSpPr>
          <p:cNvPr id="15" name="Freeform 14"/>
          <p:cNvSpPr/>
          <p:nvPr/>
        </p:nvSpPr>
        <p:spPr>
          <a:xfrm>
            <a:off x="4800600" y="4038600"/>
            <a:ext cx="3657600" cy="863600"/>
          </a:xfrm>
          <a:custGeom>
            <a:avLst/>
            <a:gdLst>
              <a:gd name="connsiteX0" fmla="*/ 0 w 1726289"/>
              <a:gd name="connsiteY0" fmla="*/ 0 h 863144"/>
              <a:gd name="connsiteX1" fmla="*/ 1726289 w 1726289"/>
              <a:gd name="connsiteY1" fmla="*/ 0 h 863144"/>
              <a:gd name="connsiteX2" fmla="*/ 1726289 w 1726289"/>
              <a:gd name="connsiteY2" fmla="*/ 863144 h 863144"/>
              <a:gd name="connsiteX3" fmla="*/ 0 w 1726289"/>
              <a:gd name="connsiteY3" fmla="*/ 863144 h 863144"/>
              <a:gd name="connsiteX4" fmla="*/ 0 w 1726289"/>
              <a:gd name="connsiteY4" fmla="*/ 0 h 86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6289" h="863144">
                <a:moveTo>
                  <a:pt x="0" y="0"/>
                </a:moveTo>
                <a:lnTo>
                  <a:pt x="1726289" y="0"/>
                </a:lnTo>
                <a:lnTo>
                  <a:pt x="1726289" y="863144"/>
                </a:lnTo>
                <a:lnTo>
                  <a:pt x="0" y="863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240" tIns="15240" rIns="15240" bIns="15240" spcCol="1270"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N:M relationships</a:t>
            </a:r>
          </a:p>
        </p:txBody>
      </p:sp>
      <p:sp>
        <p:nvSpPr>
          <p:cNvPr id="204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of Department, Adviser, and Student Entities and Relationships </a:t>
            </a:r>
          </a:p>
        </p:txBody>
      </p:sp>
      <p:sp>
        <p:nvSpPr>
          <p:cNvPr id="72717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5562600" y="3676650"/>
            <a:ext cx="92075" cy="361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25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371600" y="3733800"/>
            <a:ext cx="6492875" cy="4635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625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62088"/>
            <a:ext cx="73152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Example of Department, Adviser, and Student Entities and Relationships </a:t>
            </a:r>
          </a:p>
        </p:txBody>
      </p:sp>
      <p:sp>
        <p:nvSpPr>
          <p:cNvPr id="73734" name="Footer Placeholder 1"/>
          <p:cNvSpPr>
            <a:spLocks noGrp="1"/>
          </p:cNvSpPr>
          <p:nvPr>
            <p:ph type="ftr" sz="quarter" idx="10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 smtClean="0"/>
              <a:t>Copyright © 2014 Pearson Education, Inc. Publishing as Prentice Hall</a:t>
            </a:r>
            <a:endParaRPr lang="en-US" dirty="0"/>
          </a:p>
        </p:txBody>
      </p:sp>
      <p:sp>
        <p:nvSpPr>
          <p:cNvPr id="21508" name="TextBox 14"/>
          <p:cNvSpPr txBox="1">
            <a:spLocks noChangeArrowheads="1"/>
          </p:cNvSpPr>
          <p:nvPr/>
        </p:nvSpPr>
        <p:spPr bwMode="auto">
          <a:xfrm>
            <a:off x="2895600" y="2286000"/>
            <a:ext cx="6096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1:N</a:t>
            </a:r>
          </a:p>
        </p:txBody>
      </p:sp>
      <p:sp>
        <p:nvSpPr>
          <p:cNvPr id="21509" name="TextBox 15"/>
          <p:cNvSpPr txBox="1">
            <a:spLocks noChangeArrowheads="1"/>
          </p:cNvSpPr>
          <p:nvPr/>
        </p:nvSpPr>
        <p:spPr bwMode="auto">
          <a:xfrm>
            <a:off x="5257800" y="1763713"/>
            <a:ext cx="685800" cy="369887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N:M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IS4E">
  <a:themeElements>
    <a:clrScheme name="Custom 12">
      <a:dk1>
        <a:srgbClr val="00040C"/>
      </a:dk1>
      <a:lt1>
        <a:sysClr val="window" lastClr="FFFFFF"/>
      </a:lt1>
      <a:dk2>
        <a:srgbClr val="C8E8F4"/>
      </a:dk2>
      <a:lt2>
        <a:srgbClr val="F9EDA5"/>
      </a:lt2>
      <a:accent1>
        <a:srgbClr val="145064"/>
      </a:accent1>
      <a:accent2>
        <a:srgbClr val="F9EDA5"/>
      </a:accent2>
      <a:accent3>
        <a:srgbClr val="F5E169"/>
      </a:accent3>
      <a:accent4>
        <a:srgbClr val="F5E169"/>
      </a:accent4>
      <a:accent5>
        <a:srgbClr val="F2F2F2"/>
      </a:accent5>
      <a:accent6>
        <a:srgbClr val="BEE5F2"/>
      </a:accent6>
      <a:hlink>
        <a:srgbClr val="002D88"/>
      </a:hlink>
      <a:folHlink>
        <a:srgbClr val="071C2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Ch02</Template>
  <TotalTime>2157</TotalTime>
  <Words>1160</Words>
  <Application>Microsoft Office PowerPoint</Application>
  <PresentationFormat>On-screen Show (4:3)</PresentationFormat>
  <Paragraphs>149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Wingdings</vt:lpstr>
      <vt:lpstr>Courier New</vt:lpstr>
      <vt:lpstr>Franklin Gothic Book</vt:lpstr>
      <vt:lpstr>Helvetica</vt:lpstr>
      <vt:lpstr>Verdana</vt:lpstr>
      <vt:lpstr>Franklin Gothic Medium</vt:lpstr>
      <vt:lpstr>EMIS4E</vt:lpstr>
      <vt:lpstr>EMIS4E</vt:lpstr>
      <vt:lpstr>EMIS4E</vt:lpstr>
      <vt:lpstr>EMIS4E</vt:lpstr>
      <vt:lpstr>EMIS4E</vt:lpstr>
      <vt:lpstr>EMIS4E</vt:lpstr>
      <vt:lpstr>Slide 1</vt:lpstr>
      <vt:lpstr>Study Questions</vt:lpstr>
      <vt:lpstr>Q1:  Who Will Volunteer?</vt:lpstr>
      <vt:lpstr>Q2: How Are Database Application Systems Developed? </vt:lpstr>
      <vt:lpstr>Q2: How Are Database Application Systems Developed? (cont’d)</vt:lpstr>
      <vt:lpstr>Q3:  What Are the Components of the         Entity-Relationship Data Model?</vt:lpstr>
      <vt:lpstr>Student Data Model Entities</vt:lpstr>
      <vt:lpstr>Example of Department, Adviser, and Student Entities and Relationships </vt:lpstr>
      <vt:lpstr>Example of Department, Adviser, and Student Entities and Relationships </vt:lpstr>
      <vt:lpstr>Example of Relationships Showing Maximum Cardinalities―Version 1</vt:lpstr>
      <vt:lpstr>Example of Relationships Showing Maximum Cardinalities─Version 2</vt:lpstr>
      <vt:lpstr>Crow’s-Foot Diagram Version</vt:lpstr>
      <vt:lpstr>Q4:  How Is a Data Model Transformed         into a Database Design?</vt:lpstr>
      <vt:lpstr>Data Integrity Problems</vt:lpstr>
      <vt:lpstr>Poorly Designed Employee Table Causes Data Integrity Problem</vt:lpstr>
      <vt:lpstr>Two Normalized Tables</vt:lpstr>
      <vt:lpstr>Normalization Cautions</vt:lpstr>
      <vt:lpstr>Transforming a Data Model into a Database Design </vt:lpstr>
      <vt:lpstr>Representing 1:N Relationships</vt:lpstr>
      <vt:lpstr>Representing an N:M Relationship: Strategy for Foreign Keys</vt:lpstr>
      <vt:lpstr>Q5:  What Is the Users’ Role?</vt:lpstr>
      <vt:lpstr>Q6:  Who Will Volunteer? </vt:lpstr>
      <vt:lpstr>Q6:  Who Will Volunteer? (cont’d)</vt:lpstr>
      <vt:lpstr>Q6:  Who Will Volunteer? (cont’d)</vt:lpstr>
      <vt:lpstr>Volunteer Prospect Data Entry Form</vt:lpstr>
      <vt:lpstr>Active Review</vt:lpstr>
      <vt:lpstr>Slide 27</vt:lpstr>
    </vt:vector>
  </TitlesOfParts>
  <Company>Eastern Kentucky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Extension 7</dc:title>
  <dc:creator>Loy, Steve</dc:creator>
  <cp:lastModifiedBy>ULOFTKE</cp:lastModifiedBy>
  <cp:revision>377</cp:revision>
  <dcterms:created xsi:type="dcterms:W3CDTF">2008-11-12T20:07:57Z</dcterms:created>
  <dcterms:modified xsi:type="dcterms:W3CDTF">2013-01-02T19:18:35Z</dcterms:modified>
</cp:coreProperties>
</file>