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8429" r:id="rId1"/>
  </p:sldMasterIdLst>
  <p:notesMasterIdLst>
    <p:notesMasterId r:id="rId38"/>
  </p:notesMasterIdLst>
  <p:handoutMasterIdLst>
    <p:handoutMasterId r:id="rId39"/>
  </p:handoutMasterIdLst>
  <p:sldIdLst>
    <p:sldId id="289" r:id="rId2"/>
    <p:sldId id="397" r:id="rId3"/>
    <p:sldId id="351" r:id="rId4"/>
    <p:sldId id="352" r:id="rId5"/>
    <p:sldId id="377" r:id="rId6"/>
    <p:sldId id="378" r:id="rId7"/>
    <p:sldId id="379" r:id="rId8"/>
    <p:sldId id="353" r:id="rId9"/>
    <p:sldId id="380" r:id="rId10"/>
    <p:sldId id="361" r:id="rId11"/>
    <p:sldId id="362" r:id="rId12"/>
    <p:sldId id="381" r:id="rId13"/>
    <p:sldId id="382" r:id="rId14"/>
    <p:sldId id="363" r:id="rId15"/>
    <p:sldId id="383" r:id="rId16"/>
    <p:sldId id="364" r:id="rId17"/>
    <p:sldId id="385" r:id="rId18"/>
    <p:sldId id="354" r:id="rId19"/>
    <p:sldId id="386" r:id="rId20"/>
    <p:sldId id="387" r:id="rId21"/>
    <p:sldId id="388" r:id="rId22"/>
    <p:sldId id="366" r:id="rId23"/>
    <p:sldId id="389" r:id="rId24"/>
    <p:sldId id="355" r:id="rId25"/>
    <p:sldId id="390" r:id="rId26"/>
    <p:sldId id="391" r:id="rId27"/>
    <p:sldId id="356" r:id="rId28"/>
    <p:sldId id="368" r:id="rId29"/>
    <p:sldId id="392" r:id="rId30"/>
    <p:sldId id="369" r:id="rId31"/>
    <p:sldId id="370" r:id="rId32"/>
    <p:sldId id="371" r:id="rId33"/>
    <p:sldId id="357" r:id="rId34"/>
    <p:sldId id="393" r:id="rId35"/>
    <p:sldId id="375" r:id="rId36"/>
    <p:sldId id="398" r:id="rId37"/>
  </p:sldIdLst>
  <p:sldSz cx="9144000" cy="6858000" type="screen4x3"/>
  <p:notesSz cx="7315200" cy="9601200"/>
  <p:custDataLst>
    <p:tags r:id="rId4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Stephenson" initials="K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0A1E"/>
    <a:srgbClr val="F46042"/>
    <a:srgbClr val="CCFFFF"/>
    <a:srgbClr val="0000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62" autoAdjust="0"/>
    <p:restoredTop sz="89377" autoAdjust="0"/>
  </p:normalViewPr>
  <p:slideViewPr>
    <p:cSldViewPr>
      <p:cViewPr varScale="1">
        <p:scale>
          <a:sx n="54" d="100"/>
          <a:sy n="54" d="100"/>
        </p:scale>
        <p:origin x="-1712"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1842"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eaLnBrk="0" hangingPunct="0">
              <a:defRPr sz="1300" dirty="0">
                <a:latin typeface="Arial" charset="0"/>
                <a:cs typeface="+mn-cs"/>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eaLnBrk="0" hangingPunct="0">
              <a:defRPr sz="1300">
                <a:latin typeface="Arial" charset="0"/>
                <a:cs typeface="+mn-cs"/>
              </a:defRPr>
            </a:lvl1pPr>
          </a:lstStyle>
          <a:p>
            <a:pPr>
              <a:defRPr/>
            </a:pPr>
            <a:fld id="{35B8F1B6-E991-4EE4-84D2-19FFFA689B90}" type="datetimeFigureOut">
              <a:rPr lang="en-US"/>
              <a:pPr>
                <a:defRPr/>
              </a:pPr>
              <a:t>12/19/2012</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eaLnBrk="0" hangingPunct="0">
              <a:defRPr sz="1300" dirty="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eaLnBrk="0" hangingPunct="0">
              <a:defRPr sz="1300">
                <a:latin typeface="Arial" charset="0"/>
                <a:cs typeface="+mn-cs"/>
              </a:defRPr>
            </a:lvl1pPr>
          </a:lstStyle>
          <a:p>
            <a:pPr>
              <a:defRPr/>
            </a:pPr>
            <a:fld id="{3B35C6A1-D6F9-4C34-B39E-709801F4CEF7}" type="slidenum">
              <a:rPr lang="en-US"/>
              <a:pPr>
                <a:defRPr/>
              </a:pPr>
              <a:t>‹#›</a:t>
            </a:fld>
            <a:endParaRPr lang="en-US" dirty="0"/>
          </a:p>
        </p:txBody>
      </p:sp>
    </p:spTree>
    <p:extLst>
      <p:ext uri="{BB962C8B-B14F-4D97-AF65-F5344CB8AC3E}">
        <p14:creationId xmlns:p14="http://schemas.microsoft.com/office/powerpoint/2010/main" val="1199654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dirty="0">
                <a:latin typeface="Arial" charset="0"/>
                <a:cs typeface="+mn-cs"/>
              </a:defRPr>
            </a:lvl1pPr>
          </a:lstStyle>
          <a:p>
            <a:pPr>
              <a:defRPr/>
            </a:pPr>
            <a:endParaRPr lang="en-US"/>
          </a:p>
        </p:txBody>
      </p:sp>
      <p:sp>
        <p:nvSpPr>
          <p:cNvPr id="5837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dirty="0">
                <a:latin typeface="Arial" charset="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dirty="0">
                <a:latin typeface="Arial" charset="0"/>
                <a:cs typeface="+mn-cs"/>
              </a:defRPr>
            </a:lvl1pPr>
          </a:lstStyle>
          <a:p>
            <a:pPr>
              <a:defRPr/>
            </a:pPr>
            <a:endParaRPr lang="en-US"/>
          </a:p>
        </p:txBody>
      </p:sp>
      <p:sp>
        <p:nvSpPr>
          <p:cNvPr id="5837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Arial" charset="0"/>
                <a:cs typeface="+mn-cs"/>
              </a:defRPr>
            </a:lvl1pPr>
          </a:lstStyle>
          <a:p>
            <a:pPr>
              <a:defRPr/>
            </a:pPr>
            <a:fld id="{B950D6BC-00E4-4BC6-9A2A-CE799B8C7816}" type="slidenum">
              <a:rPr lang="en-US"/>
              <a:pPr>
                <a:defRPr/>
              </a:pPr>
              <a:t>‹#›</a:t>
            </a:fld>
            <a:endParaRPr lang="en-US" dirty="0"/>
          </a:p>
        </p:txBody>
      </p:sp>
    </p:spTree>
    <p:extLst>
      <p:ext uri="{BB962C8B-B14F-4D97-AF65-F5344CB8AC3E}">
        <p14:creationId xmlns:p14="http://schemas.microsoft.com/office/powerpoint/2010/main" val="1600472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a:defRPr/>
            </a:pPr>
            <a:fld id="{D7F2464C-A1EC-45AA-B952-E55475616367}" type="slidenum">
              <a:rPr lang="en-US" smtClean="0"/>
              <a:pPr>
                <a:defRPr/>
              </a:pPr>
              <a:t>1</a:t>
            </a:fld>
            <a:endParaRPr lang="en-US" dirty="0" smtClean="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a:ln/>
        </p:spPr>
      </p:sp>
      <p:sp>
        <p:nvSpPr>
          <p:cNvPr id="11266" name="Notes Placeholder 2"/>
          <p:cNvSpPr>
            <a:spLocks noGrp="1"/>
          </p:cNvSpPr>
          <p:nvPr>
            <p:ph type="body" idx="1"/>
          </p:nvPr>
        </p:nvSpPr>
        <p:spPr>
          <a:noFill/>
          <a:ln/>
        </p:spPr>
        <p:txBody>
          <a:bodyPr/>
          <a:lstStyle/>
          <a:p>
            <a:pPr marL="181240" indent="-181240">
              <a:buFontTx/>
              <a:buChar char="•"/>
            </a:pPr>
            <a:r>
              <a:rPr lang="en-US" dirty="0" smtClean="0"/>
              <a:t>This chapter extension teaches basic skills with Microsoft Excel, a product for creating and processing spreadsheets. If you already know how to use Excel, use this chapter extension for review.</a:t>
            </a:r>
          </a:p>
        </p:txBody>
      </p:sp>
      <p:sp>
        <p:nvSpPr>
          <p:cNvPr id="4" name="Slide Number Placeholder 3"/>
          <p:cNvSpPr>
            <a:spLocks noGrp="1"/>
          </p:cNvSpPr>
          <p:nvPr>
            <p:ph type="sldNum" sz="quarter" idx="5"/>
          </p:nvPr>
        </p:nvSpPr>
        <p:spPr/>
        <p:txBody>
          <a:bodyPr/>
          <a:lstStyle/>
          <a:p>
            <a:pPr>
              <a:defRPr/>
            </a:pPr>
            <a:fld id="{506D5BF2-8BD7-41FF-964F-6BEADEF5B076}"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ln/>
        </p:spPr>
      </p:sp>
      <p:sp>
        <p:nvSpPr>
          <p:cNvPr id="13314" name="Notes Placeholder 2"/>
          <p:cNvSpPr>
            <a:spLocks noGrp="1"/>
          </p:cNvSpPr>
          <p:nvPr>
            <p:ph type="body" idx="1"/>
          </p:nvPr>
        </p:nvSpPr>
        <p:spPr>
          <a:noFill/>
          <a:ln/>
        </p:spPr>
        <p:txBody>
          <a:bodyPr/>
          <a:lstStyle/>
          <a:p>
            <a:pPr marL="181240" indent="-181240">
              <a:buFontTx/>
              <a:buChar char="•"/>
            </a:pPr>
            <a:r>
              <a:rPr lang="en-US" dirty="0" smtClean="0"/>
              <a:t>Excel spreadsheets have rows and columns. The rows are identified by numbers, and the columns are identified by letters.</a:t>
            </a:r>
          </a:p>
        </p:txBody>
      </p:sp>
      <p:sp>
        <p:nvSpPr>
          <p:cNvPr id="4" name="Slide Number Placeholder 3"/>
          <p:cNvSpPr>
            <a:spLocks noGrp="1"/>
          </p:cNvSpPr>
          <p:nvPr>
            <p:ph type="sldNum" sz="quarter" idx="5"/>
          </p:nvPr>
        </p:nvSpPr>
        <p:spPr/>
        <p:txBody>
          <a:bodyPr/>
          <a:lstStyle/>
          <a:p>
            <a:pPr>
              <a:defRPr/>
            </a:pPr>
            <a:fld id="{88FC87BD-19C5-42E4-8F85-9900FBDA1882}"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pPr marL="181240" indent="-181240">
              <a:buFontTx/>
              <a:buChar char="•"/>
            </a:pPr>
            <a:r>
              <a:rPr lang="en-US" dirty="0" smtClean="0"/>
              <a:t>Home tab for general work, the tools and selection are the most useful </a:t>
            </a:r>
          </a:p>
          <a:p>
            <a:pPr marL="181240" indent="-181240">
              <a:buFontTx/>
              <a:buChar char="•"/>
            </a:pPr>
            <a:r>
              <a:rPr lang="en-US" dirty="0" smtClean="0"/>
              <a:t>Insert tab for pictures, graphs, hyperlinks, or other items into your spreadsheet</a:t>
            </a:r>
          </a:p>
          <a:p>
            <a:pPr marL="181240" indent="-181240">
              <a:buFontTx/>
              <a:buChar char="•"/>
            </a:pPr>
            <a:r>
              <a:rPr lang="en-US" dirty="0" smtClean="0"/>
              <a:t>Page Layout tab to format your page, often for printing</a:t>
            </a:r>
          </a:p>
          <a:p>
            <a:pPr marL="181240" indent="-181240">
              <a:buFontTx/>
              <a:buChar char="•"/>
            </a:pPr>
            <a:r>
              <a:rPr lang="en-US" dirty="0" smtClean="0"/>
              <a:t>Formulas tab to create more complex formulas</a:t>
            </a:r>
          </a:p>
          <a:p>
            <a:pPr marL="181240" indent="-181240">
              <a:buFontTx/>
              <a:buChar char="•"/>
            </a:pPr>
            <a:r>
              <a:rPr lang="en-US" dirty="0" smtClean="0"/>
              <a:t>Data tab for filtering and sorting data in your spreadsheet</a:t>
            </a:r>
          </a:p>
          <a:p>
            <a:pPr marL="181240" indent="-181240">
              <a:buFontTx/>
              <a:buChar char="•"/>
            </a:pPr>
            <a:r>
              <a:rPr lang="en-US" dirty="0" smtClean="0"/>
              <a:t>Review tab for tracking changes and making comments</a:t>
            </a:r>
          </a:p>
          <a:p>
            <a:pPr marL="181240" indent="-181240">
              <a:buFontTx/>
              <a:buChar char="•"/>
            </a:pPr>
            <a:r>
              <a:rPr lang="en-US" dirty="0" smtClean="0"/>
              <a:t>View tab for configuring the appearance of Excel</a:t>
            </a:r>
          </a:p>
          <a:p>
            <a:pPr marL="181240" indent="-181240">
              <a:buFontTx/>
              <a:buChar char="•"/>
            </a:pPr>
            <a:r>
              <a:rPr lang="en-US" dirty="0" smtClean="0"/>
              <a:t>Add-Ins tab for using nonstandard features that have been added to Excel, such as </a:t>
            </a:r>
            <a:r>
              <a:rPr lang="en-US" dirty="0" err="1" smtClean="0"/>
              <a:t>PowerPivot</a:t>
            </a:r>
            <a:r>
              <a:rPr lang="en-US" dirty="0" smtClean="0"/>
              <a:t> and Team shown</a:t>
            </a:r>
          </a:p>
        </p:txBody>
      </p:sp>
      <p:sp>
        <p:nvSpPr>
          <p:cNvPr id="4" name="Slide Number Placeholder 3"/>
          <p:cNvSpPr>
            <a:spLocks noGrp="1"/>
          </p:cNvSpPr>
          <p:nvPr>
            <p:ph type="sldNum" sz="quarter" idx="5"/>
          </p:nvPr>
        </p:nvSpPr>
        <p:spPr/>
        <p:txBody>
          <a:bodyPr/>
          <a:lstStyle/>
          <a:p>
            <a:pPr>
              <a:defRPr/>
            </a:pPr>
            <a:fld id="{B82F1C8A-F509-4644-8FEB-BA1F0D441865}" type="slidenum">
              <a:rPr lang="en-US" smtClean="0"/>
              <a:pPr>
                <a:defRPr/>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pPr marL="181240" indent="-181240">
              <a:buFontTx/>
              <a:buChar char="•"/>
            </a:pPr>
            <a:r>
              <a:rPr lang="en-US" dirty="0" smtClean="0"/>
              <a:t>The user has keyed names of cities into column E and is in the process of adding Miami.</a:t>
            </a:r>
          </a:p>
        </p:txBody>
      </p:sp>
      <p:sp>
        <p:nvSpPr>
          <p:cNvPr id="4" name="Slide Number Placeholder 3"/>
          <p:cNvSpPr>
            <a:spLocks noGrp="1"/>
          </p:cNvSpPr>
          <p:nvPr>
            <p:ph type="sldNum" sz="quarter" idx="5"/>
          </p:nvPr>
        </p:nvSpPr>
        <p:spPr/>
        <p:txBody>
          <a:bodyPr/>
          <a:lstStyle/>
          <a:p>
            <a:pPr>
              <a:defRPr/>
            </a:pPr>
            <a:fld id="{F63C455B-BDD0-42C6-9154-108D5F838527}" type="slidenum">
              <a:rPr lang="en-US" smtClean="0"/>
              <a:pPr>
                <a:defRPr/>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pPr marL="181240" indent="-181240">
              <a:buFontTx/>
              <a:buChar char="•"/>
            </a:pPr>
            <a:r>
              <a:rPr lang="en-US" dirty="0" smtClean="0"/>
              <a:t>If you key January and February into cells C1 and C2 and then select both cells and drag down, Excel will fill in with March, April, May, and so on. Or, if in column A you key in the sequence Q1, Q2, Q3, and Q4, Excel will repeat pattern.</a:t>
            </a:r>
          </a:p>
        </p:txBody>
      </p:sp>
      <p:sp>
        <p:nvSpPr>
          <p:cNvPr id="4" name="Slide Number Placeholder 3"/>
          <p:cNvSpPr>
            <a:spLocks noGrp="1"/>
          </p:cNvSpPr>
          <p:nvPr>
            <p:ph type="sldNum" sz="quarter" idx="5"/>
          </p:nvPr>
        </p:nvSpPr>
        <p:spPr/>
        <p:txBody>
          <a:bodyPr/>
          <a:lstStyle/>
          <a:p>
            <a:pPr>
              <a:defRPr/>
            </a:pPr>
            <a:fld id="{44F881F6-1837-4FF6-B2CB-8B65B1946F11}" type="slidenum">
              <a:rPr lang="en-US" smtClean="0"/>
              <a:pPr>
                <a:defRPr/>
              </a:pPr>
              <a:t>16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948A5C3F-DDBE-443B-AA70-DD714D73BB6C}" type="slidenum">
              <a:rPr lang="en-US" smtClean="0"/>
              <a:pPr>
                <a:defRPr/>
              </a:pPr>
              <a:t>21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1CCA0BDA-C30C-410B-8E58-FEB745ADB027}" type="slidenum">
              <a:rPr lang="en-US" smtClean="0"/>
              <a:pPr>
                <a:defRPr/>
              </a:pPr>
              <a:t>35</a:t>
            </a:fld>
            <a:endParaRPr lang="en-US" dirty="0" smtClean="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3 Slide">
    <p:spTree>
      <p:nvGrpSpPr>
        <p:cNvPr id="1" name=""/>
        <p:cNvGrpSpPr/>
        <p:nvPr/>
      </p:nvGrpSpPr>
      <p:grpSpPr>
        <a:xfrm>
          <a:off x="0" y="0"/>
          <a:ext cx="0" cy="0"/>
          <a:chOff x="0" y="0"/>
          <a:chExt cx="0" cy="0"/>
        </a:xfrm>
      </p:grpSpPr>
      <p:sp>
        <p:nvSpPr>
          <p:cNvPr id="13" name="Rectangle 3"/>
          <p:cNvSpPr>
            <a:spLocks noGrp="1" noChangeArrowheads="1"/>
          </p:cNvSpPr>
          <p:nvPr>
            <p:ph type="subTitle" idx="1"/>
          </p:nvPr>
        </p:nvSpPr>
        <p:spPr>
          <a:xfrm>
            <a:off x="1371600" y="3886200"/>
            <a:ext cx="6553200" cy="1219200"/>
          </a:xfrm>
          <a:solidFill>
            <a:schemeClr val="bg2">
              <a:lumMod val="90000"/>
            </a:schemeClr>
          </a:solidFill>
          <a:ln w="25400">
            <a:solidFill>
              <a:schemeClr val="accent1"/>
            </a:solidFill>
          </a:ln>
        </p:spPr>
        <p:txBody>
          <a:bodyPr anchor="ctr"/>
          <a:lstStyle>
            <a:lvl1pPr marL="0" marR="0" indent="0" algn="ctr" defTabSz="914400" rtl="0" eaLnBrk="1" fontAlgn="base" latinLnBrk="0" hangingPunct="1">
              <a:lnSpc>
                <a:spcPct val="100000"/>
              </a:lnSpc>
              <a:spcBef>
                <a:spcPct val="20000"/>
              </a:spcBef>
              <a:spcAft>
                <a:spcPct val="0"/>
              </a:spcAft>
              <a:buClr>
                <a:schemeClr val="accent1"/>
              </a:buClr>
              <a:buSzPct val="65000"/>
              <a:buFont typeface="Arial" pitchFamily="34" charset="0"/>
              <a:buNone/>
              <a:tabLst/>
              <a:defRPr sz="3600">
                <a:solidFill>
                  <a:schemeClr val="tx1"/>
                </a:solidFill>
                <a:latin typeface="Arial" pitchFamily="34" charset="0"/>
                <a:ea typeface="Verdana" pitchFamily="34" charset="0"/>
                <a:cs typeface="Arial" pitchFamily="34" charset="0"/>
              </a:defRPr>
            </a:lvl1pPr>
          </a:lstStyle>
          <a:p>
            <a:r>
              <a:rPr lang="en-US" smtClean="0"/>
              <a:t>Click to edit Master subtitle style</a:t>
            </a:r>
            <a:endParaRPr lang="en-US" dirty="0" smtClean="0"/>
          </a:p>
        </p:txBody>
      </p:sp>
      <p:sp>
        <p:nvSpPr>
          <p:cNvPr id="10" name="Title 9"/>
          <p:cNvSpPr>
            <a:spLocks noGrp="1"/>
          </p:cNvSpPr>
          <p:nvPr>
            <p:ph type="title"/>
          </p:nvPr>
        </p:nvSpPr>
        <p:spPr>
          <a:xfrm>
            <a:off x="2819400" y="1524000"/>
            <a:ext cx="3581400" cy="1905000"/>
          </a:xfrm>
          <a:solidFill>
            <a:schemeClr val="bg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rtl="0" eaLnBrk="0" fontAlgn="base" hangingPunct="0">
              <a:spcBef>
                <a:spcPct val="0"/>
              </a:spcBef>
              <a:spcAft>
                <a:spcPct val="0"/>
              </a:spcAft>
              <a:defRPr lang="en-US" sz="4000" b="0" kern="1200" dirty="0">
                <a:solidFill>
                  <a:schemeClr val="tx1"/>
                </a:solidFill>
                <a:latin typeface="Arial" pitchFamily="34" charset="0"/>
                <a:ea typeface="Verdana" pitchFamily="34" charset="0"/>
                <a:cs typeface="Arial" pitchFamily="34" charset="0"/>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Box 2"/>
          <p:cNvSpPr txBox="1"/>
          <p:nvPr/>
        </p:nvSpPr>
        <p:spPr>
          <a:xfrm>
            <a:off x="7620000" y="6248400"/>
            <a:ext cx="914400" cy="304800"/>
          </a:xfrm>
          <a:prstGeom prst="rect">
            <a:avLst/>
          </a:prstGeom>
          <a:noFill/>
        </p:spPr>
        <p:txBody>
          <a:bodyPr>
            <a:spAutoFit/>
          </a:bodyPr>
          <a:lstStyle/>
          <a:p>
            <a:pPr>
              <a:defRPr/>
            </a:pPr>
            <a:r>
              <a:rPr lang="en-US" sz="1400" dirty="0"/>
              <a:t>ce3-</a:t>
            </a:r>
            <a:fld id="{7FDE46C5-DA4C-474D-A2AF-5F3C7F54ABE3}" type="slidenum">
              <a:rPr lang="en-US" sz="1400"/>
              <a:pPr>
                <a:defRPr/>
              </a:pPr>
              <a:t>‹#›</a:t>
            </a:fld>
            <a:endParaRPr lang="en-US" sz="1400" dirty="0"/>
          </a:p>
        </p:txBody>
      </p:sp>
      <p:sp>
        <p:nvSpPr>
          <p:cNvPr id="2" name="Title 1"/>
          <p:cNvSpPr>
            <a:spLocks noGrp="1"/>
          </p:cNvSpPr>
          <p:nvPr>
            <p:ph type="title"/>
          </p:nvPr>
        </p:nvSpPr>
        <p:spPr>
          <a:xfrm>
            <a:off x="822960" y="365759"/>
            <a:ext cx="7520940" cy="1005841"/>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5" name="Text Placeholder 2"/>
          <p:cNvSpPr>
            <a:spLocks noGrp="1"/>
          </p:cNvSpPr>
          <p:nvPr>
            <p:ph idx="1"/>
          </p:nvPr>
        </p:nvSpPr>
        <p:spPr bwMode="auto">
          <a:xfrm>
            <a:off x="822325" y="1425575"/>
            <a:ext cx="7521575" cy="3679825"/>
          </a:xfrm>
          <a:prstGeom prst="rect">
            <a:avLst/>
          </a:prstGeom>
          <a:solidFill>
            <a:srgbClr val="FFFFFF"/>
          </a:solidFill>
          <a:ln>
            <a:noFill/>
          </a:ln>
          <a:extLst/>
        </p:spPr>
        <p:txBody>
          <a:bodyPr/>
          <a:lstStyle>
            <a:lvl1pPr marL="234950" indent="-234950">
              <a:buFont typeface="Arial" pitchFamily="34" charset="0"/>
              <a:buChar char="•"/>
              <a:defRPr/>
            </a:lvl1pPr>
            <a:lvl2pPr marL="234950" indent="-234950">
              <a:buClr>
                <a:srgbClr val="000A1E"/>
              </a:buClr>
              <a:buFont typeface="Arial" pitchFamily="34" charset="0"/>
              <a:buChar char="•"/>
              <a:defRPr/>
            </a:lvl2pPr>
            <a:lvl3pPr marL="568325" indent="-330200">
              <a:buClr>
                <a:srgbClr val="000A1E"/>
              </a:buClr>
              <a:buFont typeface="Helvetica" pitchFamily="34" charset="0"/>
              <a:buChar char="–"/>
              <a:defRPr/>
            </a:lvl3pPr>
            <a:lvl4pPr marL="923925" indent="-355600">
              <a:buClr>
                <a:srgbClr val="000A1E"/>
              </a:buClr>
              <a:buFont typeface="Wingdings" pitchFamily="2" charset="2"/>
              <a:buChar char="Ø"/>
              <a:defRPr/>
            </a:lvl4pPr>
            <a:lvl5pPr marL="1260475" indent="-346075">
              <a:buClr>
                <a:srgbClr val="000A1E"/>
              </a:buClr>
              <a:buFont typeface="Courier New" pitchFamily="49" charset="0"/>
              <a:buChar char="o"/>
              <a:defRPr/>
            </a:lvl5p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6"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3"/>
          <p:cNvSpPr txBox="1"/>
          <p:nvPr/>
        </p:nvSpPr>
        <p:spPr>
          <a:xfrm>
            <a:off x="7620000" y="6248400"/>
            <a:ext cx="914400" cy="304800"/>
          </a:xfrm>
          <a:prstGeom prst="rect">
            <a:avLst/>
          </a:prstGeom>
          <a:noFill/>
        </p:spPr>
        <p:txBody>
          <a:bodyPr>
            <a:spAutoFit/>
          </a:bodyPr>
          <a:lstStyle/>
          <a:p>
            <a:pPr>
              <a:defRPr/>
            </a:pPr>
            <a:r>
              <a:rPr lang="en-US" sz="1400" dirty="0"/>
              <a:t>ce3-</a:t>
            </a:r>
            <a:fld id="{3B94B24C-EBF0-410C-8398-144355B84FC9}" type="slidenum">
              <a:rPr lang="en-US" sz="1400"/>
              <a:pPr>
                <a:defRPr/>
              </a:pPr>
              <a:t>‹#›</a:t>
            </a:fld>
            <a:endParaRPr lang="en-US" sz="1400" dirty="0"/>
          </a:p>
        </p:txBody>
      </p:sp>
      <p:sp>
        <p:nvSpPr>
          <p:cNvPr id="2" name="Title 1"/>
          <p:cNvSpPr>
            <a:spLocks noGrp="1"/>
          </p:cNvSpPr>
          <p:nvPr>
            <p:ph type="title"/>
          </p:nvPr>
        </p:nvSpPr>
        <p:spPr>
          <a:xfrm>
            <a:off x="822325" y="365125"/>
            <a:ext cx="7521575" cy="930275"/>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Title and Contentch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8" name="Title Placeholder 1"/>
          <p:cNvSpPr>
            <a:spLocks noGrp="1"/>
          </p:cNvSpPr>
          <p:nvPr>
            <p:ph type="title"/>
          </p:nvPr>
        </p:nvSpPr>
        <p:spPr bwMode="auto">
          <a:xfrm>
            <a:off x="822325" y="365125"/>
            <a:ext cx="7521575" cy="930275"/>
          </a:xfrm>
          <a:prstGeom prst="rect">
            <a:avLst/>
          </a:prstGeom>
          <a:solidFill>
            <a:schemeClr val="accent2">
              <a:lumMod val="90000"/>
            </a:schemeClr>
          </a:solidFill>
          <a:ln>
            <a:noFill/>
          </a:ln>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9" name="Text Placeholder 2"/>
          <p:cNvSpPr>
            <a:spLocks noGrp="1"/>
          </p:cNvSpPr>
          <p:nvPr>
            <p:ph type="body" idx="1"/>
          </p:nvPr>
        </p:nvSpPr>
        <p:spPr bwMode="auto">
          <a:xfrm>
            <a:off x="822325" y="1371600"/>
            <a:ext cx="7521575" cy="3679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5" name="Footer Placeholder 4"/>
          <p:cNvSpPr>
            <a:spLocks noGrp="1"/>
          </p:cNvSpPr>
          <p:nvPr>
            <p:ph type="ftr" sz="quarter" idx="3"/>
          </p:nvPr>
        </p:nvSpPr>
        <p:spPr>
          <a:xfrm>
            <a:off x="762000" y="6248400"/>
            <a:ext cx="6324600" cy="304800"/>
          </a:xfrm>
          <a:prstGeom prst="rect">
            <a:avLst/>
          </a:prstGeom>
        </p:spPr>
        <p:txBody>
          <a:bodyPr vert="horz" lIns="91440" tIns="45720" rIns="91440" bIns="45720" rtlCol="0" anchor="ctr"/>
          <a:lstStyle>
            <a:lvl1pPr algn="ctr">
              <a:defRPr sz="1000" cap="none" spc="200" baseline="0" dirty="0" smtClean="0">
                <a:solidFill>
                  <a:schemeClr val="tx1"/>
                </a:solidFill>
                <a:latin typeface="Helvetica" pitchFamily="34" charset="0"/>
                <a:cs typeface="Arial" charset="0"/>
              </a:defRPr>
            </a:lvl1pPr>
          </a:lstStyle>
          <a:p>
            <a:pPr>
              <a:defRPr/>
            </a:pPr>
            <a:r>
              <a:rPr lang="en-US"/>
              <a:t>Copyright © 2014 Pearson Education, Inc. Publishing as Prentice Hall</a:t>
            </a:r>
          </a:p>
        </p:txBody>
      </p:sp>
    </p:spTree>
  </p:cSld>
  <p:clrMap bg1="lt1" tx1="dk1" bg2="lt2" tx2="dk2" accent1="accent1" accent2="accent2" accent3="accent3" accent4="accent4" accent5="accent5" accent6="accent6" hlink="hlink" folHlink="folHlink"/>
  <p:sldLayoutIdLst>
    <p:sldLayoutId id="2147488434" r:id="rId1"/>
    <p:sldLayoutId id="2147488435" r:id="rId2"/>
    <p:sldLayoutId id="2147488436" r:id="rId3"/>
    <p:sldLayoutId id="2147488437" r:id="rId4"/>
  </p:sldLayoutIdLst>
  <p:timing>
    <p:tnLst>
      <p:par>
        <p:cTn id="1" dur="indefinite" restart="never" nodeType="tmRoot"/>
      </p:par>
    </p:tnLst>
  </p:timing>
  <p:hf sldNum="0" hdr="0" dt="0"/>
  <p:txStyles>
    <p:titleStyle>
      <a:lvl1pPr algn="l" rtl="0" fontAlgn="base">
        <a:spcBef>
          <a:spcPct val="0"/>
        </a:spcBef>
        <a:spcAft>
          <a:spcPct val="0"/>
        </a:spcAft>
        <a:defRPr sz="3200" kern="1200">
          <a:solidFill>
            <a:schemeClr val="tx1"/>
          </a:solidFill>
          <a:latin typeface="Arial" pitchFamily="34" charset="0"/>
          <a:ea typeface="+mj-ea"/>
          <a:cs typeface="Arial" pitchFamily="34" charset="0"/>
        </a:defRPr>
      </a:lvl1pPr>
      <a:lvl2pPr algn="l" rtl="0" fontAlgn="base">
        <a:spcBef>
          <a:spcPct val="0"/>
        </a:spcBef>
        <a:spcAft>
          <a:spcPct val="0"/>
        </a:spcAft>
        <a:defRPr sz="3200">
          <a:solidFill>
            <a:schemeClr val="tx1"/>
          </a:solidFill>
          <a:latin typeface="Arial" charset="0"/>
          <a:cs typeface="Arial" charset="0"/>
        </a:defRPr>
      </a:lvl2pPr>
      <a:lvl3pPr algn="l" rtl="0" fontAlgn="base">
        <a:spcBef>
          <a:spcPct val="0"/>
        </a:spcBef>
        <a:spcAft>
          <a:spcPct val="0"/>
        </a:spcAft>
        <a:defRPr sz="3200">
          <a:solidFill>
            <a:schemeClr val="tx1"/>
          </a:solidFill>
          <a:latin typeface="Arial" charset="0"/>
          <a:cs typeface="Arial" charset="0"/>
        </a:defRPr>
      </a:lvl3pPr>
      <a:lvl4pPr algn="l" rtl="0" fontAlgn="base">
        <a:spcBef>
          <a:spcPct val="0"/>
        </a:spcBef>
        <a:spcAft>
          <a:spcPct val="0"/>
        </a:spcAft>
        <a:defRPr sz="3200">
          <a:solidFill>
            <a:schemeClr val="tx1"/>
          </a:solidFill>
          <a:latin typeface="Arial" charset="0"/>
          <a:cs typeface="Arial" charset="0"/>
        </a:defRPr>
      </a:lvl4pPr>
      <a:lvl5pPr algn="l" rtl="0" fontAlgn="base">
        <a:spcBef>
          <a:spcPct val="0"/>
        </a:spcBef>
        <a:spcAft>
          <a:spcPct val="0"/>
        </a:spcAft>
        <a:defRPr sz="3200">
          <a:solidFill>
            <a:schemeClr val="tx1"/>
          </a:solidFill>
          <a:latin typeface="Arial" charset="0"/>
          <a:cs typeface="Arial" charset="0"/>
        </a:defRPr>
      </a:lvl5pPr>
      <a:lvl6pPr marL="457200" algn="l" rtl="0" eaLnBrk="1" fontAlgn="base" hangingPunct="1">
        <a:spcBef>
          <a:spcPct val="0"/>
        </a:spcBef>
        <a:spcAft>
          <a:spcPct val="0"/>
        </a:spcAft>
        <a:defRPr sz="2800">
          <a:solidFill>
            <a:schemeClr val="tx1"/>
          </a:solidFill>
          <a:latin typeface="Franklin Gothic Medium" pitchFamily="34" charset="0"/>
        </a:defRPr>
      </a:lvl6pPr>
      <a:lvl7pPr marL="914400" algn="l" rtl="0" eaLnBrk="1" fontAlgn="base" hangingPunct="1">
        <a:spcBef>
          <a:spcPct val="0"/>
        </a:spcBef>
        <a:spcAft>
          <a:spcPct val="0"/>
        </a:spcAft>
        <a:defRPr sz="2800">
          <a:solidFill>
            <a:schemeClr val="tx1"/>
          </a:solidFill>
          <a:latin typeface="Franklin Gothic Medium" pitchFamily="34" charset="0"/>
        </a:defRPr>
      </a:lvl7pPr>
      <a:lvl8pPr marL="1371600" algn="l" rtl="0" eaLnBrk="1" fontAlgn="base" hangingPunct="1">
        <a:spcBef>
          <a:spcPct val="0"/>
        </a:spcBef>
        <a:spcAft>
          <a:spcPct val="0"/>
        </a:spcAft>
        <a:defRPr sz="2800">
          <a:solidFill>
            <a:schemeClr val="tx1"/>
          </a:solidFill>
          <a:latin typeface="Franklin Gothic Medium" pitchFamily="34" charset="0"/>
        </a:defRPr>
      </a:lvl8pPr>
      <a:lvl9pPr marL="1828800" algn="l" rtl="0" eaLnBrk="1" fontAlgn="base" hangingPunct="1">
        <a:spcBef>
          <a:spcPct val="0"/>
        </a:spcBef>
        <a:spcAft>
          <a:spcPct val="0"/>
        </a:spcAft>
        <a:defRPr sz="2800">
          <a:solidFill>
            <a:schemeClr val="tx1"/>
          </a:solidFill>
          <a:latin typeface="Franklin Gothic Medium" pitchFamily="34" charset="0"/>
        </a:defRPr>
      </a:lvl9pPr>
    </p:titleStyle>
    <p:bodyStyle>
      <a:lvl1pPr marL="234950" indent="-234950" algn="l" rtl="0" fontAlgn="base">
        <a:spcBef>
          <a:spcPts val="800"/>
        </a:spcBef>
        <a:spcAft>
          <a:spcPct val="0"/>
        </a:spcAft>
        <a:buFont typeface="Arial" charset="0"/>
        <a:buChar char="•"/>
        <a:defRPr sz="2800" kern="1200">
          <a:solidFill>
            <a:schemeClr val="tx1"/>
          </a:solidFill>
          <a:latin typeface="Arial" pitchFamily="34" charset="0"/>
          <a:ea typeface="+mn-ea"/>
          <a:cs typeface="Arial" pitchFamily="34" charset="0"/>
        </a:defRPr>
      </a:lvl1pPr>
      <a:lvl2pPr marL="234950" indent="-23495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2pPr>
      <a:lvl3pPr marL="568325" indent="-33020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3pPr>
      <a:lvl4pPr marL="914400" indent="-336550" algn="l" rtl="0" fontAlgn="base">
        <a:spcBef>
          <a:spcPts val="300"/>
        </a:spcBef>
        <a:spcAft>
          <a:spcPct val="0"/>
        </a:spcAft>
        <a:buClr>
          <a:srgbClr val="000A1E"/>
        </a:buClr>
        <a:buFont typeface="Wingdings" pitchFamily="2" charset="2"/>
        <a:buChar char="Ø"/>
        <a:defRPr sz="2800" kern="1200">
          <a:solidFill>
            <a:schemeClr val="tx1"/>
          </a:solidFill>
          <a:latin typeface="Arial" pitchFamily="34" charset="0"/>
          <a:ea typeface="+mn-ea"/>
          <a:cs typeface="Arial" pitchFamily="34" charset="0"/>
        </a:defRPr>
      </a:lvl4pPr>
      <a:lvl5pPr marL="1204913" indent="-277813" algn="l" rtl="0" fontAlgn="base">
        <a:spcBef>
          <a:spcPts val="300"/>
        </a:spcBef>
        <a:spcAft>
          <a:spcPct val="0"/>
        </a:spcAft>
        <a:buClr>
          <a:srgbClr val="000A1E"/>
        </a:buClr>
        <a:buFont typeface="Courier New" pitchFamily="49" charset="0"/>
        <a:buChar char="o"/>
        <a:defRPr sz="2800" kern="1200">
          <a:solidFill>
            <a:schemeClr val="tx1"/>
          </a:solidFill>
          <a:latin typeface="Arial" pitchFamily="34" charset="0"/>
          <a:ea typeface="+mn-ea"/>
          <a:cs typeface="Arial"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Subtitle 7"/>
          <p:cNvSpPr>
            <a:spLocks noGrp="1"/>
          </p:cNvSpPr>
          <p:nvPr>
            <p:ph type="subTitle" idx="1"/>
          </p:nvPr>
        </p:nvSpPr>
        <p:spPr>
          <a:solidFill>
            <a:schemeClr val="accent2">
              <a:lumMod val="90000"/>
            </a:schemeClr>
          </a:solidFill>
          <a:ln w="28575"/>
        </p:spPr>
        <p:txBody>
          <a:bodyPr/>
          <a:lstStyle/>
          <a:p>
            <a:pPr>
              <a:defRPr/>
            </a:pPr>
            <a:r>
              <a:rPr lang="en-US" sz="4000" dirty="0"/>
              <a:t>Introduction to Microsoft</a:t>
            </a:r>
          </a:p>
          <a:p>
            <a:pPr>
              <a:defRPr/>
            </a:pPr>
            <a:r>
              <a:rPr lang="en-US" sz="4000" dirty="0"/>
              <a:t>Excel 2010</a:t>
            </a:r>
            <a:endParaRPr lang="en-US" sz="4000" dirty="0" smtClean="0"/>
          </a:p>
        </p:txBody>
      </p:sp>
      <p:sp>
        <p:nvSpPr>
          <p:cNvPr id="2" name="Title 1"/>
          <p:cNvSpPr>
            <a:spLocks noGrp="1"/>
          </p:cNvSpPr>
          <p:nvPr>
            <p:ph type="title"/>
          </p:nvPr>
        </p:nvSpPr>
        <p:spPr/>
        <p:txBody>
          <a:bodyPr/>
          <a:lstStyle/>
          <a:p>
            <a:pPr>
              <a:defRPr/>
            </a:pPr>
            <a:r>
              <a:t>Chapter Extension </a:t>
            </a:r>
            <a:r>
              <a:rPr smtClean="0"/>
              <a:t>3</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p:cNvSpPr>
            <a:spLocks noGrp="1"/>
          </p:cNvSpPr>
          <p:nvPr>
            <p:ph type="title"/>
          </p:nvPr>
        </p:nvSpPr>
        <p:spPr>
          <a:xfrm>
            <a:off x="822325" y="365125"/>
            <a:ext cx="7521575" cy="1006475"/>
          </a:xfrm>
        </p:spPr>
        <p:txBody>
          <a:bodyPr/>
          <a:lstStyle/>
          <a:p>
            <a:r>
              <a:rPr lang="en-US" smtClean="0">
                <a:latin typeface="Arial" charset="0"/>
                <a:cs typeface="Arial" charset="0"/>
              </a:rPr>
              <a:t>Let Excel Add Data Using a Pattern</a:t>
            </a:r>
          </a:p>
        </p:txBody>
      </p:sp>
      <p:sp>
        <p:nvSpPr>
          <p:cNvPr id="78853"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22531" name="Content Placeholder 2"/>
          <p:cNvSpPr>
            <a:spLocks noGrp="1"/>
          </p:cNvSpPr>
          <p:nvPr>
            <p:ph idx="1"/>
          </p:nvPr>
        </p:nvSpPr>
        <p:spPr/>
        <p:txBody>
          <a:bodyPr/>
          <a:lstStyle/>
          <a:p>
            <a:pPr marL="280988" indent="-280988">
              <a:spcBef>
                <a:spcPts val="1800"/>
              </a:spcBef>
              <a:buFont typeface="Arial" charset="0"/>
              <a:buChar char="•"/>
            </a:pPr>
            <a:r>
              <a:rPr lang="en-US" smtClean="0">
                <a:latin typeface="Arial" charset="0"/>
                <a:cs typeface="Arial" charset="0"/>
              </a:rPr>
              <a:t>Automatically repeat items already entered</a:t>
            </a:r>
          </a:p>
          <a:p>
            <a:pPr marL="280988" indent="-280988">
              <a:spcBef>
                <a:spcPct val="0"/>
              </a:spcBef>
              <a:buFont typeface="Arial" charset="0"/>
              <a:buChar char="•"/>
            </a:pPr>
            <a:r>
              <a:rPr lang="en-US" smtClean="0">
                <a:latin typeface="Arial" charset="0"/>
                <a:cs typeface="Arial" charset="0"/>
              </a:rPr>
              <a:t>Use fill handle to fill data</a:t>
            </a:r>
          </a:p>
          <a:p>
            <a:pPr marL="280988" indent="-280988">
              <a:spcBef>
                <a:spcPct val="0"/>
              </a:spcBef>
              <a:buFont typeface="Arial" charset="0"/>
              <a:buChar char="•"/>
            </a:pPr>
            <a:r>
              <a:rPr lang="en-US" smtClean="0">
                <a:latin typeface="Arial" charset="0"/>
                <a:cs typeface="Arial" charset="0"/>
              </a:rPr>
              <a:t>Fill data into adjacent cells</a:t>
            </a:r>
          </a:p>
          <a:p>
            <a:pPr marL="280988" indent="-280988">
              <a:spcBef>
                <a:spcPct val="0"/>
              </a:spcBef>
              <a:buFont typeface="Arial" charset="0"/>
              <a:buChar char="•"/>
            </a:pPr>
            <a:r>
              <a:rPr lang="en-US" smtClean="0">
                <a:latin typeface="Arial" charset="0"/>
                <a:cs typeface="Arial" charset="0"/>
              </a:rPr>
              <a:t>Fill formulas into adjacent cells</a:t>
            </a:r>
          </a:p>
          <a:p>
            <a:pPr marL="280988" indent="-280988">
              <a:spcBef>
                <a:spcPct val="0"/>
              </a:spcBef>
              <a:buFont typeface="Arial" charset="0"/>
              <a:buChar char="•"/>
            </a:pPr>
            <a:r>
              <a:rPr lang="en-US" smtClean="0">
                <a:latin typeface="Arial" charset="0"/>
                <a:cs typeface="Arial" charset="0"/>
              </a:rPr>
              <a:t>Fill in a series of numbers, dates, or other built-in series items</a:t>
            </a:r>
          </a:p>
          <a:p>
            <a:pPr marL="280988" indent="-280988">
              <a:spcBef>
                <a:spcPct val="0"/>
              </a:spcBef>
              <a:buFont typeface="Arial" charset="0"/>
              <a:buChar char="•"/>
            </a:pPr>
            <a:r>
              <a:rPr lang="en-US" smtClean="0">
                <a:latin typeface="Arial" charset="0"/>
                <a:cs typeface="Arial" charset="0"/>
              </a:rPr>
              <a:t>Fill data by using a custom fill series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cstate="print"/>
          <a:srcRect/>
          <a:stretch>
            <a:fillRect/>
          </a:stretch>
        </p:blipFill>
        <p:spPr bwMode="auto">
          <a:xfrm>
            <a:off x="831850" y="1524000"/>
            <a:ext cx="7473950" cy="4138613"/>
          </a:xfrm>
          <a:prstGeom prst="rect">
            <a:avLst/>
          </a:prstGeom>
          <a:noFill/>
          <a:ln w="9525">
            <a:noFill/>
            <a:miter lim="800000"/>
            <a:headEnd/>
            <a:tailEnd/>
          </a:ln>
        </p:spPr>
      </p:pic>
      <p:sp>
        <p:nvSpPr>
          <p:cNvPr id="23554" name="Title 2"/>
          <p:cNvSpPr>
            <a:spLocks noGrp="1"/>
          </p:cNvSpPr>
          <p:nvPr>
            <p:ph type="title"/>
          </p:nvPr>
        </p:nvSpPr>
        <p:spPr>
          <a:xfrm>
            <a:off x="822325" y="365125"/>
            <a:ext cx="7521575" cy="1006475"/>
          </a:xfrm>
        </p:spPr>
        <p:txBody>
          <a:bodyPr/>
          <a:lstStyle/>
          <a:p>
            <a:r>
              <a:rPr lang="en-US" smtClean="0">
                <a:latin typeface="Arial" charset="0"/>
                <a:cs typeface="Arial" charset="0"/>
              </a:rPr>
              <a:t>Entering Identical Data in Multiple Cells: Step 1</a:t>
            </a:r>
          </a:p>
        </p:txBody>
      </p:sp>
      <p:sp>
        <p:nvSpPr>
          <p:cNvPr id="79877"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23556" name="Rectangle 9"/>
          <p:cNvSpPr>
            <a:spLocks noChangeArrowheads="1"/>
          </p:cNvSpPr>
          <p:nvPr/>
        </p:nvSpPr>
        <p:spPr bwMode="auto">
          <a:xfrm>
            <a:off x="5181600" y="2743200"/>
            <a:ext cx="2895600" cy="1200150"/>
          </a:xfrm>
          <a:prstGeom prst="rect">
            <a:avLst/>
          </a:prstGeom>
          <a:solidFill>
            <a:schemeClr val="accent2"/>
          </a:solidFill>
          <a:ln w="9525">
            <a:solidFill>
              <a:schemeClr val="accent1"/>
            </a:solidFill>
            <a:miter lim="800000"/>
            <a:headEnd/>
            <a:tailEnd/>
          </a:ln>
        </p:spPr>
        <p:txBody>
          <a:bodyPr>
            <a:spAutoFit/>
          </a:bodyPr>
          <a:lstStyle/>
          <a:p>
            <a:pPr eaLnBrk="0" hangingPunct="0">
              <a:spcBef>
                <a:spcPct val="20000"/>
              </a:spcBef>
              <a:buFont typeface="Arial" charset="0"/>
              <a:buNone/>
            </a:pPr>
            <a:r>
              <a:rPr lang="en-US" sz="2400"/>
              <a:t>Little black box in lower right-hand corner.</a:t>
            </a:r>
            <a:endParaRPr lang="en-US" sz="2400" b="1"/>
          </a:p>
        </p:txBody>
      </p:sp>
      <p:sp>
        <p:nvSpPr>
          <p:cNvPr id="23557" name="Line 11"/>
          <p:cNvSpPr>
            <a:spLocks noChangeShapeType="1"/>
          </p:cNvSpPr>
          <p:nvPr/>
        </p:nvSpPr>
        <p:spPr bwMode="auto">
          <a:xfrm flipH="1">
            <a:off x="4648200" y="3352800"/>
            <a:ext cx="5334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cstate="print"/>
          <a:srcRect/>
          <a:stretch>
            <a:fillRect/>
          </a:stretch>
        </p:blipFill>
        <p:spPr bwMode="auto">
          <a:xfrm>
            <a:off x="762000" y="1371600"/>
            <a:ext cx="7543800" cy="4367213"/>
          </a:xfrm>
          <a:prstGeom prst="rect">
            <a:avLst/>
          </a:prstGeom>
          <a:noFill/>
          <a:ln w="9525">
            <a:noFill/>
            <a:miter lim="800000"/>
            <a:headEnd/>
            <a:tailEnd/>
          </a:ln>
        </p:spPr>
      </p:pic>
      <p:sp>
        <p:nvSpPr>
          <p:cNvPr id="24578" name="Title 2"/>
          <p:cNvSpPr>
            <a:spLocks noGrp="1"/>
          </p:cNvSpPr>
          <p:nvPr>
            <p:ph type="title"/>
          </p:nvPr>
        </p:nvSpPr>
        <p:spPr/>
        <p:txBody>
          <a:bodyPr/>
          <a:lstStyle/>
          <a:p>
            <a:r>
              <a:rPr lang="en-US" smtClean="0">
                <a:latin typeface="Arial" charset="0"/>
                <a:cs typeface="Arial" charset="0"/>
              </a:rPr>
              <a:t>Entering Identical Data In Multiple Cells: Step 2</a:t>
            </a:r>
          </a:p>
        </p:txBody>
      </p:sp>
      <p:sp>
        <p:nvSpPr>
          <p:cNvPr id="80901"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24580" name="TextBox 6"/>
          <p:cNvSpPr txBox="1">
            <a:spLocks noChangeArrowheads="1"/>
          </p:cNvSpPr>
          <p:nvPr/>
        </p:nvSpPr>
        <p:spPr bwMode="auto">
          <a:xfrm>
            <a:off x="2057400" y="4351338"/>
            <a:ext cx="5105400" cy="830262"/>
          </a:xfrm>
          <a:prstGeom prst="rect">
            <a:avLst/>
          </a:prstGeom>
          <a:solidFill>
            <a:schemeClr val="accent2"/>
          </a:solidFill>
          <a:ln w="9525">
            <a:solidFill>
              <a:schemeClr val="accent1"/>
            </a:solidFill>
            <a:miter lim="800000"/>
            <a:headEnd/>
            <a:tailEnd/>
          </a:ln>
        </p:spPr>
        <p:txBody>
          <a:bodyPr>
            <a:spAutoFit/>
          </a:bodyPr>
          <a:lstStyle/>
          <a:p>
            <a:r>
              <a:rPr lang="en-US" sz="2400"/>
              <a:t>Click left mouse button on little black box and drag cursor to cell G7</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cstate="print"/>
          <a:srcRect/>
          <a:stretch>
            <a:fillRect/>
          </a:stretch>
        </p:blipFill>
        <p:spPr bwMode="auto">
          <a:xfrm>
            <a:off x="685800" y="1447800"/>
            <a:ext cx="7696200" cy="4214813"/>
          </a:xfrm>
          <a:prstGeom prst="rect">
            <a:avLst/>
          </a:prstGeom>
          <a:noFill/>
          <a:ln w="9525">
            <a:noFill/>
            <a:miter lim="800000"/>
            <a:headEnd/>
            <a:tailEnd/>
          </a:ln>
        </p:spPr>
      </p:pic>
      <p:sp>
        <p:nvSpPr>
          <p:cNvPr id="25602" name="Title 2"/>
          <p:cNvSpPr>
            <a:spLocks noGrp="1"/>
          </p:cNvSpPr>
          <p:nvPr>
            <p:ph type="title"/>
          </p:nvPr>
        </p:nvSpPr>
        <p:spPr/>
        <p:txBody>
          <a:bodyPr/>
          <a:lstStyle/>
          <a:p>
            <a:r>
              <a:rPr lang="en-US" smtClean="0">
                <a:latin typeface="Arial" charset="0"/>
                <a:cs typeface="Arial" charset="0"/>
              </a:rPr>
              <a:t>Entering Identical Data In Multiple Cells: Step 3</a:t>
            </a:r>
          </a:p>
        </p:txBody>
      </p:sp>
      <p:sp>
        <p:nvSpPr>
          <p:cNvPr id="81925"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25604" name="TextBox 6"/>
          <p:cNvSpPr txBox="1">
            <a:spLocks noChangeArrowheads="1"/>
          </p:cNvSpPr>
          <p:nvPr/>
        </p:nvSpPr>
        <p:spPr bwMode="auto">
          <a:xfrm>
            <a:off x="4994275" y="3581400"/>
            <a:ext cx="2138363" cy="830263"/>
          </a:xfrm>
          <a:prstGeom prst="rect">
            <a:avLst/>
          </a:prstGeom>
          <a:solidFill>
            <a:schemeClr val="accent2"/>
          </a:solidFill>
          <a:ln w="9525">
            <a:solidFill>
              <a:schemeClr val="accent1"/>
            </a:solidFill>
            <a:miter lim="800000"/>
            <a:headEnd/>
            <a:tailEnd/>
          </a:ln>
        </p:spPr>
        <p:txBody>
          <a:bodyPr>
            <a:spAutoFit/>
          </a:bodyPr>
          <a:lstStyle/>
          <a:p>
            <a:r>
              <a:rPr lang="en-US" sz="2400"/>
              <a:t>Release mouse button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2" cstate="print"/>
          <a:srcRect/>
          <a:stretch>
            <a:fillRect/>
          </a:stretch>
        </p:blipFill>
        <p:spPr bwMode="auto">
          <a:xfrm>
            <a:off x="762000" y="1524000"/>
            <a:ext cx="7543800" cy="4133850"/>
          </a:xfrm>
          <a:prstGeom prst="rect">
            <a:avLst/>
          </a:prstGeom>
          <a:noFill/>
          <a:ln w="9525">
            <a:noFill/>
            <a:miter lim="800000"/>
            <a:headEnd/>
            <a:tailEnd/>
          </a:ln>
        </p:spPr>
      </p:pic>
      <p:sp>
        <p:nvSpPr>
          <p:cNvPr id="26626" name="Title 2"/>
          <p:cNvSpPr>
            <a:spLocks noGrp="1"/>
          </p:cNvSpPr>
          <p:nvPr>
            <p:ph type="title"/>
          </p:nvPr>
        </p:nvSpPr>
        <p:spPr>
          <a:xfrm>
            <a:off x="822325" y="365125"/>
            <a:ext cx="7521575" cy="1006475"/>
          </a:xfrm>
        </p:spPr>
        <p:txBody>
          <a:bodyPr/>
          <a:lstStyle/>
          <a:p>
            <a:r>
              <a:rPr lang="en-US" smtClean="0">
                <a:latin typeface="Arial" charset="0"/>
                <a:cs typeface="Arial" charset="0"/>
              </a:rPr>
              <a:t>Entering Patterned Data in Multiple Cells</a:t>
            </a:r>
          </a:p>
        </p:txBody>
      </p:sp>
      <p:sp>
        <p:nvSpPr>
          <p:cNvPr id="82949"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26628" name="TextBox 7"/>
          <p:cNvSpPr txBox="1">
            <a:spLocks noChangeArrowheads="1"/>
          </p:cNvSpPr>
          <p:nvPr/>
        </p:nvSpPr>
        <p:spPr bwMode="auto">
          <a:xfrm>
            <a:off x="4724400" y="3505200"/>
            <a:ext cx="2286000" cy="830263"/>
          </a:xfrm>
          <a:prstGeom prst="rect">
            <a:avLst/>
          </a:prstGeom>
          <a:solidFill>
            <a:schemeClr val="accent2"/>
          </a:solidFill>
          <a:ln w="9525">
            <a:solidFill>
              <a:schemeClr val="accent1"/>
            </a:solidFill>
            <a:miter lim="800000"/>
            <a:headEnd/>
            <a:tailEnd/>
          </a:ln>
        </p:spPr>
        <p:txBody>
          <a:bodyPr>
            <a:spAutoFit/>
          </a:bodyPr>
          <a:lstStyle/>
          <a:p>
            <a:r>
              <a:rPr lang="en-US" sz="2400"/>
              <a:t>Select pattern: 100, 200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2" cstate="print"/>
          <a:srcRect/>
          <a:stretch>
            <a:fillRect/>
          </a:stretch>
        </p:blipFill>
        <p:spPr bwMode="auto">
          <a:xfrm>
            <a:off x="838200" y="1447800"/>
            <a:ext cx="7543800" cy="4210050"/>
          </a:xfrm>
          <a:prstGeom prst="rect">
            <a:avLst/>
          </a:prstGeom>
          <a:noFill/>
          <a:ln w="9525">
            <a:noFill/>
            <a:miter lim="800000"/>
            <a:headEnd/>
            <a:tailEnd/>
          </a:ln>
        </p:spPr>
      </p:pic>
      <p:sp>
        <p:nvSpPr>
          <p:cNvPr id="27650" name="Title 2"/>
          <p:cNvSpPr>
            <a:spLocks noGrp="1"/>
          </p:cNvSpPr>
          <p:nvPr>
            <p:ph type="title"/>
          </p:nvPr>
        </p:nvSpPr>
        <p:spPr/>
        <p:txBody>
          <a:bodyPr/>
          <a:lstStyle/>
          <a:p>
            <a:r>
              <a:rPr lang="en-US" smtClean="0">
                <a:latin typeface="Arial" charset="0"/>
                <a:cs typeface="Arial" charset="0"/>
              </a:rPr>
              <a:t>Patterned Data Entered in Multiple Cells</a:t>
            </a:r>
          </a:p>
        </p:txBody>
      </p:sp>
      <p:sp>
        <p:nvSpPr>
          <p:cNvPr id="83973"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27652" name="TextBox 6"/>
          <p:cNvSpPr txBox="1">
            <a:spLocks noChangeArrowheads="1"/>
          </p:cNvSpPr>
          <p:nvPr/>
        </p:nvSpPr>
        <p:spPr bwMode="auto">
          <a:xfrm>
            <a:off x="4800600" y="3581400"/>
            <a:ext cx="2895600" cy="830263"/>
          </a:xfrm>
          <a:prstGeom prst="rect">
            <a:avLst/>
          </a:prstGeom>
          <a:solidFill>
            <a:schemeClr val="accent2"/>
          </a:solidFill>
          <a:ln w="9525">
            <a:solidFill>
              <a:schemeClr val="accent1"/>
            </a:solidFill>
            <a:miter lim="800000"/>
            <a:headEnd/>
            <a:tailEnd/>
          </a:ln>
        </p:spPr>
        <p:txBody>
          <a:bodyPr>
            <a:spAutoFit/>
          </a:bodyPr>
          <a:lstStyle/>
          <a:p>
            <a:r>
              <a:rPr lang="en-US" sz="2400"/>
              <a:t>Click, drag, drop pattern to G7</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cstate="print"/>
          <a:srcRect/>
          <a:stretch>
            <a:fillRect/>
          </a:stretch>
        </p:blipFill>
        <p:spPr bwMode="auto">
          <a:xfrm>
            <a:off x="762000" y="1447800"/>
            <a:ext cx="7543800" cy="4210050"/>
          </a:xfrm>
          <a:prstGeom prst="rect">
            <a:avLst/>
          </a:prstGeom>
          <a:noFill/>
          <a:ln w="9525">
            <a:noFill/>
            <a:miter lim="800000"/>
            <a:headEnd/>
            <a:tailEnd/>
          </a:ln>
        </p:spPr>
      </p:pic>
      <p:sp>
        <p:nvSpPr>
          <p:cNvPr id="28674" name="Title 2"/>
          <p:cNvSpPr>
            <a:spLocks noGrp="1"/>
          </p:cNvSpPr>
          <p:nvPr>
            <p:ph type="title"/>
          </p:nvPr>
        </p:nvSpPr>
        <p:spPr/>
        <p:txBody>
          <a:bodyPr/>
          <a:lstStyle/>
          <a:p>
            <a:r>
              <a:rPr lang="en-US" smtClean="0">
                <a:latin typeface="Arial" charset="0"/>
                <a:cs typeface="Arial" charset="0"/>
              </a:rPr>
              <a:t>Sophisticated Entry of Patterned Data in Multiple Cells</a:t>
            </a:r>
          </a:p>
        </p:txBody>
      </p:sp>
      <p:sp>
        <p:nvSpPr>
          <p:cNvPr id="84996"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28676" name="TextBox 8"/>
          <p:cNvSpPr txBox="1">
            <a:spLocks noChangeArrowheads="1"/>
          </p:cNvSpPr>
          <p:nvPr/>
        </p:nvSpPr>
        <p:spPr bwMode="auto">
          <a:xfrm>
            <a:off x="2514600" y="4191000"/>
            <a:ext cx="3429000" cy="830263"/>
          </a:xfrm>
          <a:prstGeom prst="rect">
            <a:avLst/>
          </a:prstGeom>
          <a:solidFill>
            <a:schemeClr val="accent2"/>
          </a:solidFill>
          <a:ln w="9525">
            <a:solidFill>
              <a:schemeClr val="accent1"/>
            </a:solidFill>
            <a:miter lim="800000"/>
            <a:headEnd/>
            <a:tailEnd/>
          </a:ln>
        </p:spPr>
        <p:txBody>
          <a:bodyPr>
            <a:spAutoFit/>
          </a:bodyPr>
          <a:lstStyle/>
          <a:p>
            <a:r>
              <a:rPr lang="en-US" sz="2400"/>
              <a:t>Select cells for pattern in columns A and B</a:t>
            </a:r>
          </a:p>
        </p:txBody>
      </p:sp>
      <p:cxnSp>
        <p:nvCxnSpPr>
          <p:cNvPr id="3" name="Straight Arrow Connector 2"/>
          <p:cNvCxnSpPr/>
          <p:nvPr/>
        </p:nvCxnSpPr>
        <p:spPr>
          <a:xfrm flipH="1" flipV="1">
            <a:off x="2362200" y="3676650"/>
            <a:ext cx="419100" cy="5143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447800" y="4519613"/>
            <a:ext cx="1028700" cy="128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2" cstate="print"/>
          <a:srcRect/>
          <a:stretch>
            <a:fillRect/>
          </a:stretch>
        </p:blipFill>
        <p:spPr bwMode="auto">
          <a:xfrm>
            <a:off x="762000" y="1371600"/>
            <a:ext cx="7543800" cy="4286250"/>
          </a:xfrm>
          <a:prstGeom prst="rect">
            <a:avLst/>
          </a:prstGeom>
          <a:noFill/>
          <a:ln w="9525">
            <a:noFill/>
            <a:miter lim="800000"/>
            <a:headEnd/>
            <a:tailEnd/>
          </a:ln>
        </p:spPr>
      </p:pic>
      <p:sp>
        <p:nvSpPr>
          <p:cNvPr id="30722" name="Title 2"/>
          <p:cNvSpPr>
            <a:spLocks noGrp="1"/>
          </p:cNvSpPr>
          <p:nvPr>
            <p:ph type="title"/>
          </p:nvPr>
        </p:nvSpPr>
        <p:spPr/>
        <p:txBody>
          <a:bodyPr/>
          <a:lstStyle/>
          <a:p>
            <a:r>
              <a:rPr lang="en-US" smtClean="0">
                <a:latin typeface="Arial" charset="0"/>
                <a:cs typeface="Arial" charset="0"/>
              </a:rPr>
              <a:t>Find Patterns Within Text Values</a:t>
            </a:r>
          </a:p>
        </p:txBody>
      </p:sp>
      <p:sp>
        <p:nvSpPr>
          <p:cNvPr id="87044"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30724" name="TextBox 6"/>
          <p:cNvSpPr txBox="1">
            <a:spLocks noChangeArrowheads="1"/>
          </p:cNvSpPr>
          <p:nvPr/>
        </p:nvSpPr>
        <p:spPr bwMode="auto">
          <a:xfrm>
            <a:off x="1524000" y="3276600"/>
            <a:ext cx="3124200" cy="1016000"/>
          </a:xfrm>
          <a:prstGeom prst="rect">
            <a:avLst/>
          </a:prstGeom>
          <a:solidFill>
            <a:schemeClr val="accent2"/>
          </a:solidFill>
          <a:ln w="9525">
            <a:solidFill>
              <a:schemeClr val="accent1"/>
            </a:solidFill>
            <a:miter lim="800000"/>
            <a:headEnd/>
            <a:tailEnd/>
          </a:ln>
        </p:spPr>
        <p:txBody>
          <a:bodyPr>
            <a:spAutoFit/>
          </a:bodyPr>
          <a:lstStyle/>
          <a:p>
            <a:r>
              <a:rPr lang="en-US" sz="2000"/>
              <a:t>Selecting and dragging cells </a:t>
            </a:r>
            <a:r>
              <a:rPr lang="en-US" sz="2000" b="1"/>
              <a:t>J1</a:t>
            </a:r>
            <a:r>
              <a:rPr lang="en-US" sz="2000"/>
              <a:t> and </a:t>
            </a:r>
            <a:r>
              <a:rPr lang="en-US" sz="2000" b="1"/>
              <a:t>J2</a:t>
            </a:r>
            <a:r>
              <a:rPr lang="en-US" sz="2000"/>
              <a:t> produces sequence</a:t>
            </a:r>
          </a:p>
        </p:txBody>
      </p:sp>
      <p:cxnSp>
        <p:nvCxnSpPr>
          <p:cNvPr id="9" name="Straight Arrow Connector 8"/>
          <p:cNvCxnSpPr/>
          <p:nvPr/>
        </p:nvCxnSpPr>
        <p:spPr>
          <a:xfrm>
            <a:off x="4724400" y="3783013"/>
            <a:ext cx="8382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2"/>
          <p:cNvSpPr>
            <a:spLocks noGrp="1"/>
          </p:cNvSpPr>
          <p:nvPr>
            <p:ph type="title"/>
          </p:nvPr>
        </p:nvSpPr>
        <p:spPr>
          <a:xfrm>
            <a:off x="822325" y="365125"/>
            <a:ext cx="7521575" cy="1006475"/>
          </a:xfrm>
        </p:spPr>
        <p:txBody>
          <a:bodyPr/>
          <a:lstStyle/>
          <a:p>
            <a:pPr marL="633413" indent="-633413"/>
            <a:r>
              <a:rPr lang="en-US" sz="2800" smtClean="0">
                <a:latin typeface="Arial" charset="0"/>
                <a:cs typeface="Arial" charset="0"/>
              </a:rPr>
              <a:t>Q4: How Can You Insert and Delete Rows and Columns and Change Their Size?</a:t>
            </a:r>
          </a:p>
        </p:txBody>
      </p:sp>
      <p:sp>
        <p:nvSpPr>
          <p:cNvPr id="88069"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2" name="Content Placeholder 1"/>
          <p:cNvSpPr>
            <a:spLocks noGrp="1"/>
          </p:cNvSpPr>
          <p:nvPr>
            <p:ph idx="1"/>
          </p:nvPr>
        </p:nvSpPr>
        <p:spPr>
          <a:xfrm>
            <a:off x="822325" y="1425575"/>
            <a:ext cx="7521575" cy="4060825"/>
          </a:xfrm>
        </p:spPr>
        <p:txBody>
          <a:bodyPr/>
          <a:lstStyle/>
          <a:p>
            <a:pPr>
              <a:spcBef>
                <a:spcPts val="300"/>
              </a:spcBef>
              <a:buFont typeface="Arial" charset="0"/>
              <a:buChar char="•"/>
            </a:pPr>
            <a:r>
              <a:rPr lang="en-US" smtClean="0">
                <a:latin typeface="Arial" charset="0"/>
                <a:cs typeface="Arial" charset="0"/>
              </a:rPr>
              <a:t>Insert rows </a:t>
            </a:r>
          </a:p>
          <a:p>
            <a:pPr marL="798513" lvl="2" indent="-333375">
              <a:spcAft>
                <a:spcPct val="15000"/>
              </a:spcAft>
            </a:pPr>
            <a:r>
              <a:rPr lang="en-US" sz="2400" smtClean="0">
                <a:latin typeface="Arial" charset="0"/>
                <a:cs typeface="Arial" charset="0"/>
              </a:rPr>
              <a:t>Left click in row number above where new row(s) to be inserted</a:t>
            </a:r>
          </a:p>
          <a:p>
            <a:pPr marL="798513" lvl="2" indent="-333375">
              <a:spcAft>
                <a:spcPct val="15000"/>
              </a:spcAft>
            </a:pPr>
            <a:r>
              <a:rPr lang="en-US" sz="2400" smtClean="0">
                <a:latin typeface="Arial" charset="0"/>
                <a:cs typeface="Arial" charset="0"/>
              </a:rPr>
              <a:t>Right click, select </a:t>
            </a:r>
            <a:r>
              <a:rPr lang="en-US" sz="2400" b="1" smtClean="0">
                <a:latin typeface="Arial" charset="0"/>
                <a:cs typeface="Arial" charset="0"/>
              </a:rPr>
              <a:t>Insert</a:t>
            </a:r>
            <a:r>
              <a:rPr lang="en-US" sz="2400" smtClean="0">
                <a:latin typeface="Arial" charset="0"/>
                <a:cs typeface="Arial" charset="0"/>
              </a:rPr>
              <a:t> from menu</a:t>
            </a:r>
          </a:p>
          <a:p>
            <a:pPr>
              <a:spcBef>
                <a:spcPts val="300"/>
              </a:spcBef>
              <a:buFont typeface="Arial" charset="0"/>
              <a:buChar char="•"/>
            </a:pPr>
            <a:r>
              <a:rPr lang="en-US" smtClean="0">
                <a:latin typeface="Arial" charset="0"/>
                <a:cs typeface="Arial" charset="0"/>
              </a:rPr>
              <a:t>Delete rows - </a:t>
            </a:r>
            <a:r>
              <a:rPr lang="en-US" b="1" smtClean="0">
                <a:latin typeface="Arial" charset="0"/>
                <a:cs typeface="Arial" charset="0"/>
              </a:rPr>
              <a:t>Delete</a:t>
            </a:r>
            <a:r>
              <a:rPr lang="en-US" smtClean="0">
                <a:latin typeface="Arial" charset="0"/>
                <a:cs typeface="Arial" charset="0"/>
              </a:rPr>
              <a:t> key</a:t>
            </a:r>
          </a:p>
          <a:p>
            <a:pPr>
              <a:spcBef>
                <a:spcPts val="300"/>
              </a:spcBef>
              <a:buFont typeface="Arial" charset="0"/>
              <a:buChar char="•"/>
            </a:pPr>
            <a:r>
              <a:rPr lang="en-US" smtClean="0">
                <a:latin typeface="Arial" charset="0"/>
                <a:cs typeface="Arial" charset="0"/>
              </a:rPr>
              <a:t>Change row size</a:t>
            </a:r>
          </a:p>
          <a:p>
            <a:pPr marL="798513" lvl="2" indent="-333375">
              <a:spcAft>
                <a:spcPct val="15000"/>
              </a:spcAft>
            </a:pPr>
            <a:r>
              <a:rPr lang="en-US" sz="2400" smtClean="0">
                <a:latin typeface="Arial" charset="0"/>
                <a:cs typeface="Arial" charset="0"/>
              </a:rPr>
              <a:t>Click and hold on bottom of row number (cursor changes to vertical bar)</a:t>
            </a:r>
          </a:p>
          <a:p>
            <a:pPr marL="798513" lvl="2" indent="-333375">
              <a:spcAft>
                <a:spcPct val="15000"/>
              </a:spcAft>
            </a:pPr>
            <a:r>
              <a:rPr lang="en-US" sz="2400" smtClean="0">
                <a:latin typeface="Arial" charset="0"/>
                <a:cs typeface="Arial" charset="0"/>
              </a:rPr>
              <a:t>Drag mouse to desired row height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2" cstate="print"/>
          <a:srcRect/>
          <a:stretch>
            <a:fillRect/>
          </a:stretch>
        </p:blipFill>
        <p:spPr bwMode="auto">
          <a:xfrm>
            <a:off x="762000" y="1371600"/>
            <a:ext cx="7620000" cy="4286250"/>
          </a:xfrm>
          <a:prstGeom prst="rect">
            <a:avLst/>
          </a:prstGeom>
          <a:noFill/>
          <a:ln w="9525">
            <a:noFill/>
            <a:miter lim="800000"/>
            <a:headEnd/>
            <a:tailEnd/>
          </a:ln>
        </p:spPr>
      </p:pic>
      <p:sp>
        <p:nvSpPr>
          <p:cNvPr id="32770" name="Title 2"/>
          <p:cNvSpPr>
            <a:spLocks noGrp="1"/>
          </p:cNvSpPr>
          <p:nvPr>
            <p:ph type="title"/>
          </p:nvPr>
        </p:nvSpPr>
        <p:spPr/>
        <p:txBody>
          <a:bodyPr/>
          <a:lstStyle/>
          <a:p>
            <a:r>
              <a:rPr lang="en-US" smtClean="0">
                <a:latin typeface="Arial" charset="0"/>
                <a:cs typeface="Arial" charset="0"/>
              </a:rPr>
              <a:t>Adding New Rows for Column Headings</a:t>
            </a:r>
          </a:p>
        </p:txBody>
      </p:sp>
      <p:sp>
        <p:nvSpPr>
          <p:cNvPr id="89092"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7" name="TextBox 6"/>
          <p:cNvSpPr txBox="1"/>
          <p:nvPr/>
        </p:nvSpPr>
        <p:spPr>
          <a:xfrm>
            <a:off x="2590800" y="3733800"/>
            <a:ext cx="3048000" cy="461963"/>
          </a:xfrm>
          <a:prstGeom prst="rect">
            <a:avLst/>
          </a:prstGeom>
          <a:solidFill>
            <a:schemeClr val="accent2"/>
          </a:solidFill>
          <a:ln>
            <a:solidFill>
              <a:schemeClr val="accent1"/>
            </a:solidFill>
          </a:ln>
        </p:spPr>
        <p:txBody>
          <a:bodyPr>
            <a:spAutoFit/>
          </a:bodyPr>
          <a:lstStyle/>
          <a:p>
            <a:pPr>
              <a:defRPr/>
            </a:pPr>
            <a:r>
              <a:rPr lang="en-US" sz="2400" dirty="0">
                <a:latin typeface="+mj-lt"/>
              </a:rPr>
              <a:t> Insert two new rows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822325" y="365125"/>
            <a:ext cx="7521575" cy="1006475"/>
          </a:xfrm>
        </p:spPr>
        <p:txBody>
          <a:bodyPr/>
          <a:lstStyle/>
          <a:p>
            <a:r>
              <a:rPr lang="en-US" smtClean="0">
                <a:latin typeface="Arial" charset="0"/>
                <a:cs typeface="Arial" charset="0"/>
              </a:rPr>
              <a:t>Study Questions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a:xfrm>
            <a:off x="822325" y="1425575"/>
            <a:ext cx="7521575" cy="3756025"/>
          </a:xfrm>
        </p:spPr>
        <p:txBody>
          <a:bodyPr/>
          <a:lstStyle/>
          <a:p>
            <a:pPr marL="0" indent="0">
              <a:buFont typeface="Arial" pitchFamily="34" charset="0"/>
              <a:buNone/>
              <a:defRPr/>
            </a:pPr>
            <a:r>
              <a:rPr lang="en-US" sz="2400" dirty="0" smtClean="0"/>
              <a:t>Q1: </a:t>
            </a:r>
            <a:r>
              <a:rPr lang="en-US" sz="2400" dirty="0"/>
              <a:t>What is </a:t>
            </a:r>
            <a:r>
              <a:rPr lang="en-US" sz="2400" dirty="0" smtClean="0"/>
              <a:t>a spreadsheet</a:t>
            </a:r>
            <a:r>
              <a:rPr lang="en-US" sz="2400" dirty="0"/>
              <a:t>?</a:t>
            </a:r>
          </a:p>
          <a:p>
            <a:pPr marL="0" indent="0">
              <a:buFont typeface="Arial" pitchFamily="34" charset="0"/>
              <a:buNone/>
              <a:defRPr/>
            </a:pPr>
            <a:r>
              <a:rPr lang="en-US" sz="2400" dirty="0" smtClean="0"/>
              <a:t>Q2: </a:t>
            </a:r>
            <a:r>
              <a:rPr lang="en-US" sz="2400" dirty="0"/>
              <a:t>How do you </a:t>
            </a:r>
            <a:r>
              <a:rPr lang="en-US" sz="2400" dirty="0" smtClean="0"/>
              <a:t>get started with Excel</a:t>
            </a:r>
            <a:r>
              <a:rPr lang="en-US" sz="2400" dirty="0"/>
              <a:t>?</a:t>
            </a:r>
          </a:p>
          <a:p>
            <a:pPr marL="0" indent="0">
              <a:buFont typeface="Arial" pitchFamily="34" charset="0"/>
              <a:buNone/>
              <a:defRPr/>
            </a:pPr>
            <a:r>
              <a:rPr lang="en-US" sz="2400" dirty="0" smtClean="0"/>
              <a:t>Q3: </a:t>
            </a:r>
            <a:r>
              <a:rPr lang="en-US" sz="2400" dirty="0"/>
              <a:t>How can </a:t>
            </a:r>
            <a:r>
              <a:rPr lang="en-US" sz="2400" dirty="0" smtClean="0"/>
              <a:t>you enter </a:t>
            </a:r>
            <a:r>
              <a:rPr lang="en-US" sz="2400" dirty="0"/>
              <a:t>data?</a:t>
            </a:r>
          </a:p>
          <a:p>
            <a:pPr marL="515938" indent="-515938">
              <a:buFont typeface="Arial" pitchFamily="34" charset="0"/>
              <a:buNone/>
              <a:defRPr/>
            </a:pPr>
            <a:r>
              <a:rPr lang="en-US" sz="2400" dirty="0" smtClean="0"/>
              <a:t>Q4: </a:t>
            </a:r>
            <a:r>
              <a:rPr lang="en-US" sz="2400" dirty="0"/>
              <a:t>How can </a:t>
            </a:r>
            <a:r>
              <a:rPr lang="en-US" sz="2400" dirty="0" smtClean="0"/>
              <a:t>you insert and delete </a:t>
            </a:r>
            <a:r>
              <a:rPr lang="en-US" sz="2400" dirty="0"/>
              <a:t>rows </a:t>
            </a:r>
            <a:r>
              <a:rPr lang="en-US" sz="2400" dirty="0" smtClean="0"/>
              <a:t>and columns and change their size</a:t>
            </a:r>
            <a:r>
              <a:rPr lang="en-US" sz="2400" dirty="0"/>
              <a:t>?</a:t>
            </a:r>
          </a:p>
          <a:p>
            <a:pPr marL="0" indent="0">
              <a:buFont typeface="Arial" pitchFamily="34" charset="0"/>
              <a:buNone/>
              <a:defRPr/>
            </a:pPr>
            <a:r>
              <a:rPr lang="en-US" sz="2400" dirty="0" smtClean="0"/>
              <a:t>Q5: </a:t>
            </a:r>
            <a:r>
              <a:rPr lang="en-US" sz="2400" dirty="0"/>
              <a:t>How can </a:t>
            </a:r>
            <a:r>
              <a:rPr lang="en-US" sz="2400" dirty="0" smtClean="0"/>
              <a:t>you format </a:t>
            </a:r>
            <a:r>
              <a:rPr lang="en-US" sz="2400" dirty="0"/>
              <a:t>data?</a:t>
            </a:r>
          </a:p>
          <a:p>
            <a:pPr marL="0" indent="0">
              <a:buFont typeface="Arial" pitchFamily="34" charset="0"/>
              <a:buNone/>
              <a:defRPr/>
            </a:pPr>
            <a:r>
              <a:rPr lang="en-US" sz="2400" dirty="0" smtClean="0"/>
              <a:t>Q6: </a:t>
            </a:r>
            <a:r>
              <a:rPr lang="en-US" sz="2400" dirty="0"/>
              <a:t>How can </a:t>
            </a:r>
            <a:r>
              <a:rPr lang="en-US" sz="2400" dirty="0" smtClean="0"/>
              <a:t>you create </a:t>
            </a:r>
            <a:r>
              <a:rPr lang="en-US" sz="2400" dirty="0"/>
              <a:t>a (simple</a:t>
            </a:r>
            <a:r>
              <a:rPr lang="en-US" sz="2400" dirty="0" smtClean="0"/>
              <a:t>) formula</a:t>
            </a:r>
            <a:r>
              <a:rPr lang="en-US" sz="2400" dirty="0"/>
              <a:t>?</a:t>
            </a:r>
          </a:p>
          <a:p>
            <a:pPr marL="0" indent="0">
              <a:buFont typeface="Arial" pitchFamily="34" charset="0"/>
              <a:buNone/>
              <a:defRPr/>
            </a:pPr>
            <a:r>
              <a:rPr lang="en-US" sz="2400" dirty="0" smtClean="0"/>
              <a:t>Q7: </a:t>
            </a:r>
            <a:r>
              <a:rPr lang="en-US" sz="2400" dirty="0"/>
              <a:t>How can </a:t>
            </a:r>
            <a:r>
              <a:rPr lang="en-US" sz="2400" dirty="0" smtClean="0"/>
              <a:t>you print </a:t>
            </a:r>
            <a:r>
              <a:rPr lang="en-US" sz="2400" dirty="0"/>
              <a:t>results?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2" cstate="print"/>
          <a:srcRect/>
          <a:stretch>
            <a:fillRect/>
          </a:stretch>
        </p:blipFill>
        <p:spPr bwMode="auto">
          <a:xfrm>
            <a:off x="838200" y="1447800"/>
            <a:ext cx="7543800" cy="4214813"/>
          </a:xfrm>
          <a:prstGeom prst="rect">
            <a:avLst/>
          </a:prstGeom>
          <a:noFill/>
          <a:ln w="9525">
            <a:noFill/>
            <a:miter lim="800000"/>
            <a:headEnd/>
            <a:tailEnd/>
          </a:ln>
        </p:spPr>
      </p:pic>
      <p:sp>
        <p:nvSpPr>
          <p:cNvPr id="33794" name="Title 2"/>
          <p:cNvSpPr>
            <a:spLocks noGrp="1"/>
          </p:cNvSpPr>
          <p:nvPr>
            <p:ph type="title"/>
          </p:nvPr>
        </p:nvSpPr>
        <p:spPr/>
        <p:txBody>
          <a:bodyPr/>
          <a:lstStyle/>
          <a:p>
            <a:r>
              <a:rPr lang="en-US" smtClean="0">
                <a:latin typeface="Arial" charset="0"/>
                <a:cs typeface="Arial" charset="0"/>
              </a:rPr>
              <a:t>Adding Inserts Such as New Rows</a:t>
            </a:r>
          </a:p>
        </p:txBody>
      </p:sp>
      <p:sp>
        <p:nvSpPr>
          <p:cNvPr id="90116"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7" name="Rectangle 6"/>
          <p:cNvSpPr/>
          <p:nvPr/>
        </p:nvSpPr>
        <p:spPr>
          <a:xfrm>
            <a:off x="4114800" y="3657600"/>
            <a:ext cx="3886200" cy="1323975"/>
          </a:xfrm>
          <a:prstGeom prst="rect">
            <a:avLst/>
          </a:prstGeom>
          <a:solidFill>
            <a:schemeClr val="accent2"/>
          </a:solidFill>
          <a:ln>
            <a:solidFill>
              <a:schemeClr val="accent1"/>
            </a:solidFill>
          </a:ln>
        </p:spPr>
        <p:txBody>
          <a:bodyPr>
            <a:spAutoFit/>
          </a:bodyPr>
          <a:lstStyle/>
          <a:p>
            <a:pPr marL="52388">
              <a:defRPr/>
            </a:pPr>
            <a:r>
              <a:rPr lang="en-US" sz="2000" dirty="0">
                <a:latin typeface="+mj-lt"/>
              </a:rPr>
              <a:t>Click row 1 and select two rows.  Using right mouse button, click selection and menu box appears. </a:t>
            </a:r>
            <a:r>
              <a:rPr lang="en-US" sz="2000" dirty="0" smtClean="0">
                <a:latin typeface="+mj-lt"/>
              </a:rPr>
              <a:t>Left-click </a:t>
            </a:r>
            <a:r>
              <a:rPr lang="en-US" sz="2000" dirty="0">
                <a:latin typeface="+mj-lt"/>
              </a:rPr>
              <a:t>on </a:t>
            </a:r>
            <a:r>
              <a:rPr lang="en-US" sz="2000" b="1" dirty="0">
                <a:latin typeface="+mj-lt"/>
              </a:rPr>
              <a:t>Insert </a:t>
            </a:r>
            <a:r>
              <a:rPr lang="en-US" sz="2000" dirty="0">
                <a:latin typeface="+mj-lt"/>
              </a:rPr>
              <a:t>.</a:t>
            </a:r>
            <a:endParaRPr lang="en-US" sz="2000" b="1" dirty="0">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3" cstate="print"/>
          <a:srcRect/>
          <a:stretch>
            <a:fillRect/>
          </a:stretch>
        </p:blipFill>
        <p:spPr bwMode="auto">
          <a:xfrm>
            <a:off x="762000" y="1371600"/>
            <a:ext cx="7620000" cy="4286250"/>
          </a:xfrm>
          <a:prstGeom prst="rect">
            <a:avLst/>
          </a:prstGeom>
          <a:noFill/>
          <a:ln w="9525">
            <a:noFill/>
            <a:miter lim="800000"/>
            <a:headEnd/>
            <a:tailEnd/>
          </a:ln>
        </p:spPr>
      </p:pic>
      <p:sp>
        <p:nvSpPr>
          <p:cNvPr id="34818" name="Title 2"/>
          <p:cNvSpPr>
            <a:spLocks noGrp="1"/>
          </p:cNvSpPr>
          <p:nvPr>
            <p:ph type="title"/>
          </p:nvPr>
        </p:nvSpPr>
        <p:spPr/>
        <p:txBody>
          <a:bodyPr/>
          <a:lstStyle/>
          <a:p>
            <a:r>
              <a:rPr lang="en-US" smtClean="0">
                <a:latin typeface="Arial" charset="0"/>
                <a:cs typeface="Arial" charset="0"/>
              </a:rPr>
              <a:t>User Has Added New Rows for Column Headings</a:t>
            </a:r>
          </a:p>
        </p:txBody>
      </p:sp>
      <p:sp>
        <p:nvSpPr>
          <p:cNvPr id="91140"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7" name="TextBox 6"/>
          <p:cNvSpPr txBox="1"/>
          <p:nvPr/>
        </p:nvSpPr>
        <p:spPr>
          <a:xfrm>
            <a:off x="3505200" y="3810000"/>
            <a:ext cx="2895600" cy="461963"/>
          </a:xfrm>
          <a:prstGeom prst="rect">
            <a:avLst/>
          </a:prstGeom>
          <a:solidFill>
            <a:schemeClr val="accent2"/>
          </a:solidFill>
          <a:ln>
            <a:solidFill>
              <a:schemeClr val="accent1"/>
            </a:solidFill>
          </a:ln>
        </p:spPr>
        <p:txBody>
          <a:bodyPr>
            <a:spAutoFit/>
          </a:bodyPr>
          <a:lstStyle/>
          <a:p>
            <a:pPr>
              <a:defRPr/>
            </a:pPr>
            <a:r>
              <a:rPr lang="en-US" sz="2400" dirty="0">
                <a:latin typeface="+mj-lt"/>
              </a:rPr>
              <a:t>Two new rows added</a:t>
            </a:r>
          </a:p>
        </p:txBody>
      </p:sp>
      <p:cxnSp>
        <p:nvCxnSpPr>
          <p:cNvPr id="3" name="Straight Arrow Connector 2"/>
          <p:cNvCxnSpPr/>
          <p:nvPr/>
        </p:nvCxnSpPr>
        <p:spPr>
          <a:xfrm flipH="1" flipV="1">
            <a:off x="2895600" y="3552825"/>
            <a:ext cx="609600" cy="257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p:cNvPicPr>
            <a:picLocks noChangeAspect="1" noChangeArrowheads="1"/>
          </p:cNvPicPr>
          <p:nvPr/>
        </p:nvPicPr>
        <p:blipFill>
          <a:blip r:embed="rId2" cstate="print"/>
          <a:srcRect/>
          <a:stretch>
            <a:fillRect/>
          </a:stretch>
        </p:blipFill>
        <p:spPr bwMode="auto">
          <a:xfrm>
            <a:off x="742950" y="1400175"/>
            <a:ext cx="3981450" cy="4086225"/>
          </a:xfrm>
          <a:prstGeom prst="rect">
            <a:avLst/>
          </a:prstGeom>
          <a:noFill/>
          <a:ln w="9525">
            <a:noFill/>
            <a:miter lim="800000"/>
            <a:headEnd/>
            <a:tailEnd/>
          </a:ln>
        </p:spPr>
      </p:pic>
      <p:sp>
        <p:nvSpPr>
          <p:cNvPr id="38914" name="Title 2"/>
          <p:cNvSpPr>
            <a:spLocks noGrp="1"/>
          </p:cNvSpPr>
          <p:nvPr>
            <p:ph type="title"/>
          </p:nvPr>
        </p:nvSpPr>
        <p:spPr/>
        <p:txBody>
          <a:bodyPr/>
          <a:lstStyle/>
          <a:p>
            <a:r>
              <a:rPr lang="en-US" smtClean="0">
                <a:latin typeface="Arial" charset="0"/>
                <a:cs typeface="Arial" charset="0"/>
              </a:rPr>
              <a:t>Changing Cursor to a Vertical Bar to Change Column Widths</a:t>
            </a:r>
          </a:p>
        </p:txBody>
      </p:sp>
      <p:sp>
        <p:nvSpPr>
          <p:cNvPr id="93188"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9" name="Rectangle 8"/>
          <p:cNvSpPr/>
          <p:nvPr/>
        </p:nvSpPr>
        <p:spPr>
          <a:xfrm>
            <a:off x="4191000" y="2573338"/>
            <a:ext cx="4572000" cy="1938337"/>
          </a:xfrm>
          <a:prstGeom prst="rect">
            <a:avLst/>
          </a:prstGeom>
          <a:solidFill>
            <a:schemeClr val="accent2"/>
          </a:solidFill>
          <a:ln>
            <a:solidFill>
              <a:schemeClr val="accent1"/>
            </a:solidFill>
          </a:ln>
        </p:spPr>
        <p:txBody>
          <a:bodyPr>
            <a:spAutoFit/>
          </a:bodyPr>
          <a:lstStyle/>
          <a:p>
            <a:pPr>
              <a:defRPr/>
            </a:pPr>
            <a:r>
              <a:rPr lang="en-US" sz="2400" dirty="0">
                <a:latin typeface="+mj-lt"/>
              </a:rPr>
              <a:t>Click line between A and B. Cursor changes to a vertical bar with an arrow on each side. Move cursor to right to increase size and to left to decrease.</a:t>
            </a:r>
          </a:p>
        </p:txBody>
      </p:sp>
      <p:pic>
        <p:nvPicPr>
          <p:cNvPr id="38917" name="Picture 4"/>
          <p:cNvPicPr>
            <a:picLocks noChangeAspect="1" noChangeArrowheads="1"/>
          </p:cNvPicPr>
          <p:nvPr/>
        </p:nvPicPr>
        <p:blipFill>
          <a:blip r:embed="rId3" cstate="print"/>
          <a:srcRect/>
          <a:stretch>
            <a:fillRect/>
          </a:stretch>
        </p:blipFill>
        <p:spPr bwMode="auto">
          <a:xfrm>
            <a:off x="2667000" y="2971800"/>
            <a:ext cx="390525" cy="419100"/>
          </a:xfrm>
          <a:prstGeom prst="rect">
            <a:avLst/>
          </a:prstGeom>
          <a:noFill/>
          <a:ln w="9525">
            <a:noFill/>
            <a:miter lim="800000"/>
            <a:headEnd/>
            <a:tailEnd/>
          </a:ln>
        </p:spPr>
      </p:pic>
      <p:cxnSp>
        <p:nvCxnSpPr>
          <p:cNvPr id="12" name="Straight Arrow Connector 11"/>
          <p:cNvCxnSpPr/>
          <p:nvPr/>
        </p:nvCxnSpPr>
        <p:spPr>
          <a:xfrm flipH="1" flipV="1">
            <a:off x="3057525" y="3286125"/>
            <a:ext cx="1133475" cy="1047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p:cNvPicPr>
            <a:picLocks noChangeAspect="1" noChangeArrowheads="1"/>
          </p:cNvPicPr>
          <p:nvPr/>
        </p:nvPicPr>
        <p:blipFill>
          <a:blip r:embed="rId2" cstate="print"/>
          <a:srcRect/>
          <a:stretch>
            <a:fillRect/>
          </a:stretch>
        </p:blipFill>
        <p:spPr bwMode="auto">
          <a:xfrm>
            <a:off x="1295400" y="1504950"/>
            <a:ext cx="6248400" cy="4057650"/>
          </a:xfrm>
          <a:prstGeom prst="rect">
            <a:avLst/>
          </a:prstGeom>
          <a:noFill/>
          <a:ln w="9525">
            <a:noFill/>
            <a:miter lim="800000"/>
            <a:headEnd/>
            <a:tailEnd/>
          </a:ln>
        </p:spPr>
      </p:pic>
      <p:sp>
        <p:nvSpPr>
          <p:cNvPr id="39938" name="Title 2"/>
          <p:cNvSpPr>
            <a:spLocks noGrp="1"/>
          </p:cNvSpPr>
          <p:nvPr>
            <p:ph type="title"/>
          </p:nvPr>
        </p:nvSpPr>
        <p:spPr/>
        <p:txBody>
          <a:bodyPr/>
          <a:lstStyle/>
          <a:p>
            <a:r>
              <a:rPr lang="en-US" smtClean="0">
                <a:latin typeface="Arial" charset="0"/>
                <a:cs typeface="Arial" charset="0"/>
              </a:rPr>
              <a:t>Rows Added and Sizes of Columns Changed</a:t>
            </a:r>
          </a:p>
        </p:txBody>
      </p:sp>
      <p:sp>
        <p:nvSpPr>
          <p:cNvPr id="94213"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94214" name="TextBox 1"/>
          <p:cNvSpPr txBox="1">
            <a:spLocks noChangeArrowheads="1"/>
          </p:cNvSpPr>
          <p:nvPr/>
        </p:nvSpPr>
        <p:spPr bwMode="auto">
          <a:xfrm>
            <a:off x="5675313" y="3798888"/>
            <a:ext cx="2971800" cy="369887"/>
          </a:xfrm>
          <a:prstGeom prst="rect">
            <a:avLst/>
          </a:prstGeom>
          <a:solidFill>
            <a:schemeClr val="accent2"/>
          </a:solidFill>
          <a:ln w="9525">
            <a:solidFill>
              <a:schemeClr val="accent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latin typeface="+mj-lt"/>
              </a:rPr>
              <a:t>Column A width changed</a:t>
            </a:r>
          </a:p>
        </p:txBody>
      </p:sp>
      <p:cxnSp>
        <p:nvCxnSpPr>
          <p:cNvPr id="4" name="Straight Arrow Connector 3"/>
          <p:cNvCxnSpPr/>
          <p:nvPr/>
        </p:nvCxnSpPr>
        <p:spPr>
          <a:xfrm flipH="1" flipV="1">
            <a:off x="3048000" y="3276600"/>
            <a:ext cx="2644775" cy="59531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2"/>
          <p:cNvSpPr>
            <a:spLocks noGrp="1"/>
          </p:cNvSpPr>
          <p:nvPr>
            <p:ph type="title"/>
          </p:nvPr>
        </p:nvSpPr>
        <p:spPr>
          <a:xfrm>
            <a:off x="822325" y="365125"/>
            <a:ext cx="7521575" cy="1006475"/>
          </a:xfrm>
        </p:spPr>
        <p:txBody>
          <a:bodyPr/>
          <a:lstStyle/>
          <a:p>
            <a:r>
              <a:rPr lang="en-US" smtClean="0">
                <a:latin typeface="Arial" charset="0"/>
                <a:cs typeface="Arial" charset="0"/>
              </a:rPr>
              <a:t>Q5:  How Can You Format Data?</a:t>
            </a:r>
          </a:p>
        </p:txBody>
      </p:sp>
      <p:sp>
        <p:nvSpPr>
          <p:cNvPr id="95237"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40963" name="Content Placeholder 1"/>
          <p:cNvSpPr>
            <a:spLocks noGrp="1"/>
          </p:cNvSpPr>
          <p:nvPr>
            <p:ph idx="1"/>
          </p:nvPr>
        </p:nvSpPr>
        <p:spPr>
          <a:xfrm>
            <a:off x="822325" y="1905000"/>
            <a:ext cx="7521575" cy="2895600"/>
          </a:xfrm>
        </p:spPr>
        <p:txBody>
          <a:bodyPr/>
          <a:lstStyle/>
          <a:p>
            <a:pPr>
              <a:buFont typeface="Arial" charset="0"/>
              <a:buChar char="•"/>
            </a:pPr>
            <a:r>
              <a:rPr lang="en-US" smtClean="0">
                <a:latin typeface="Arial" charset="0"/>
                <a:cs typeface="Arial" charset="0"/>
              </a:rPr>
              <a:t>Ribbon options</a:t>
            </a:r>
          </a:p>
          <a:p>
            <a:pPr marL="798513" lvl="2" indent="-400050">
              <a:lnSpc>
                <a:spcPct val="90000"/>
              </a:lnSpc>
              <a:spcAft>
                <a:spcPct val="15000"/>
              </a:spcAft>
            </a:pPr>
            <a:r>
              <a:rPr lang="en-US" smtClean="0">
                <a:latin typeface="Arial" charset="0"/>
                <a:cs typeface="Arial" charset="0"/>
              </a:rPr>
              <a:t>Alignment (left, center, right) within cell</a:t>
            </a:r>
          </a:p>
          <a:p>
            <a:pPr marL="798513" lvl="2" indent="-400050">
              <a:lnSpc>
                <a:spcPct val="90000"/>
              </a:lnSpc>
              <a:spcAft>
                <a:spcPct val="15000"/>
              </a:spcAft>
            </a:pPr>
            <a:r>
              <a:rPr lang="en-US" smtClean="0">
                <a:latin typeface="Arial" charset="0"/>
                <a:cs typeface="Arial" charset="0"/>
              </a:rPr>
              <a:t>Font size, style, color</a:t>
            </a:r>
          </a:p>
          <a:p>
            <a:pPr marL="798513" lvl="2" indent="-400050">
              <a:lnSpc>
                <a:spcPct val="90000"/>
              </a:lnSpc>
              <a:spcAft>
                <a:spcPct val="15000"/>
              </a:spcAft>
            </a:pPr>
            <a:r>
              <a:rPr lang="en-US" smtClean="0">
                <a:latin typeface="Arial" charset="0"/>
                <a:cs typeface="Arial" charset="0"/>
              </a:rPr>
              <a:t>Number style – currency, comma, percentage, number of decimal places</a:t>
            </a:r>
          </a:p>
          <a:p>
            <a:pPr marL="798513" lvl="2" indent="-400050">
              <a:lnSpc>
                <a:spcPct val="90000"/>
              </a:lnSpc>
              <a:spcAft>
                <a:spcPct val="15000"/>
              </a:spcAft>
            </a:pPr>
            <a:r>
              <a:rPr lang="en-US" smtClean="0">
                <a:latin typeface="Arial" charset="0"/>
                <a:cs typeface="Arial" charset="0"/>
              </a:rPr>
              <a:t>Cell lines and borders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2"/>
          <p:cNvSpPr>
            <a:spLocks noGrp="1"/>
          </p:cNvSpPr>
          <p:nvPr>
            <p:ph type="title"/>
          </p:nvPr>
        </p:nvSpPr>
        <p:spPr/>
        <p:txBody>
          <a:bodyPr/>
          <a:lstStyle/>
          <a:p>
            <a:r>
              <a:rPr lang="en-US" smtClean="0">
                <a:latin typeface="Arial" charset="0"/>
                <a:cs typeface="Arial" charset="0"/>
              </a:rPr>
              <a:t>Centering Labels in Cells</a:t>
            </a:r>
          </a:p>
        </p:txBody>
      </p:sp>
      <p:sp>
        <p:nvSpPr>
          <p:cNvPr id="96260"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41987" name="Picture 2"/>
          <p:cNvPicPr>
            <a:picLocks noChangeAspect="1" noChangeArrowheads="1"/>
          </p:cNvPicPr>
          <p:nvPr/>
        </p:nvPicPr>
        <p:blipFill>
          <a:blip r:embed="rId2" cstate="print"/>
          <a:srcRect/>
          <a:stretch>
            <a:fillRect/>
          </a:stretch>
        </p:blipFill>
        <p:spPr bwMode="auto">
          <a:xfrm>
            <a:off x="838200" y="1371600"/>
            <a:ext cx="7620000" cy="439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2" cstate="print"/>
          <a:srcRect/>
          <a:stretch>
            <a:fillRect/>
          </a:stretch>
        </p:blipFill>
        <p:spPr bwMode="auto">
          <a:xfrm>
            <a:off x="798513" y="1404938"/>
            <a:ext cx="7620000" cy="4391025"/>
          </a:xfrm>
          <a:prstGeom prst="rect">
            <a:avLst/>
          </a:prstGeom>
          <a:noFill/>
          <a:ln w="9525">
            <a:noFill/>
            <a:miter lim="800000"/>
            <a:headEnd/>
            <a:tailEnd/>
          </a:ln>
        </p:spPr>
      </p:pic>
      <p:sp>
        <p:nvSpPr>
          <p:cNvPr id="43010" name="Title 2"/>
          <p:cNvSpPr>
            <a:spLocks noGrp="1"/>
          </p:cNvSpPr>
          <p:nvPr>
            <p:ph type="title"/>
          </p:nvPr>
        </p:nvSpPr>
        <p:spPr/>
        <p:txBody>
          <a:bodyPr/>
          <a:lstStyle/>
          <a:p>
            <a:r>
              <a:rPr lang="en-US" smtClean="0">
                <a:latin typeface="Arial" charset="0"/>
                <a:cs typeface="Arial" charset="0"/>
              </a:rPr>
              <a:t>Adding Dollar Signs In Cells</a:t>
            </a:r>
          </a:p>
        </p:txBody>
      </p:sp>
      <p:sp>
        <p:nvSpPr>
          <p:cNvPr id="97285"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cxnSp>
        <p:nvCxnSpPr>
          <p:cNvPr id="6" name="Straight Arrow Connector 5"/>
          <p:cNvCxnSpPr/>
          <p:nvPr/>
        </p:nvCxnSpPr>
        <p:spPr>
          <a:xfrm flipH="1">
            <a:off x="2590800" y="3886200"/>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H="1">
            <a:off x="3276600" y="2286000"/>
            <a:ext cx="1295400" cy="1600200"/>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2"/>
          <p:cNvSpPr>
            <a:spLocks noGrp="1"/>
          </p:cNvSpPr>
          <p:nvPr>
            <p:ph type="title"/>
          </p:nvPr>
        </p:nvSpPr>
        <p:spPr>
          <a:xfrm>
            <a:off x="822325" y="365125"/>
            <a:ext cx="7521575" cy="1006475"/>
          </a:xfrm>
        </p:spPr>
        <p:txBody>
          <a:bodyPr/>
          <a:lstStyle/>
          <a:p>
            <a:r>
              <a:rPr lang="en-US" smtClean="0">
                <a:latin typeface="Arial" charset="0"/>
                <a:cs typeface="Arial" charset="0"/>
              </a:rPr>
              <a:t>Q6:  How Can You Create a (Simple)</a:t>
            </a:r>
            <a:br>
              <a:rPr lang="en-US" smtClean="0">
                <a:latin typeface="Arial" charset="0"/>
                <a:cs typeface="Arial" charset="0"/>
              </a:rPr>
            </a:br>
            <a:r>
              <a:rPr lang="en-US" smtClean="0">
                <a:latin typeface="Arial" charset="0"/>
                <a:cs typeface="Arial" charset="0"/>
              </a:rPr>
              <a:t>        Formula?</a:t>
            </a:r>
          </a:p>
        </p:txBody>
      </p:sp>
      <p:sp>
        <p:nvSpPr>
          <p:cNvPr id="98309"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44035" name="Content Placeholder 1"/>
          <p:cNvSpPr>
            <a:spLocks noGrp="1"/>
          </p:cNvSpPr>
          <p:nvPr>
            <p:ph idx="1"/>
          </p:nvPr>
        </p:nvSpPr>
        <p:spPr>
          <a:xfrm>
            <a:off x="822325" y="1828800"/>
            <a:ext cx="7521575" cy="2895600"/>
          </a:xfrm>
        </p:spPr>
        <p:txBody>
          <a:bodyPr/>
          <a:lstStyle/>
          <a:p>
            <a:pPr defTabSz="2089150">
              <a:lnSpc>
                <a:spcPct val="90000"/>
              </a:lnSpc>
              <a:spcAft>
                <a:spcPct val="35000"/>
              </a:spcAft>
              <a:buFont typeface="Arial" charset="0"/>
              <a:buChar char="•"/>
            </a:pPr>
            <a:r>
              <a:rPr lang="en-US" smtClean="0">
                <a:latin typeface="Arial" charset="0"/>
                <a:cs typeface="Arial" charset="0"/>
              </a:rPr>
              <a:t>Formula</a:t>
            </a:r>
          </a:p>
          <a:p>
            <a:pPr marL="914400" lvl="2" indent="-347663" defTabSz="2089150">
              <a:lnSpc>
                <a:spcPct val="90000"/>
              </a:lnSpc>
              <a:spcAft>
                <a:spcPct val="15000"/>
              </a:spcAft>
            </a:pPr>
            <a:r>
              <a:rPr lang="en-US" smtClean="0">
                <a:latin typeface="Arial" charset="0"/>
                <a:cs typeface="Arial" charset="0"/>
              </a:rPr>
              <a:t>Key in:  =C3+D3+E3</a:t>
            </a:r>
          </a:p>
          <a:p>
            <a:pPr marL="914400" lvl="2" indent="-347663" defTabSz="2089150">
              <a:lnSpc>
                <a:spcPct val="90000"/>
              </a:lnSpc>
              <a:spcAft>
                <a:spcPct val="15000"/>
              </a:spcAft>
            </a:pPr>
            <a:r>
              <a:rPr lang="en-US" smtClean="0">
                <a:latin typeface="Arial" charset="0"/>
                <a:cs typeface="Arial" charset="0"/>
              </a:rPr>
              <a:t>Copy and paste formula to other cells</a:t>
            </a:r>
          </a:p>
          <a:p>
            <a:pPr marL="914400" lvl="2" indent="-347663" defTabSz="2089150">
              <a:lnSpc>
                <a:spcPct val="90000"/>
              </a:lnSpc>
              <a:spcAft>
                <a:spcPct val="15000"/>
              </a:spcAft>
            </a:pPr>
            <a:r>
              <a:rPr lang="en-US" smtClean="0">
                <a:latin typeface="Arial" charset="0"/>
                <a:cs typeface="Arial" charset="0"/>
              </a:rPr>
              <a:t>Using built-in function such as </a:t>
            </a:r>
            <a:r>
              <a:rPr lang="en-US" smtClean="0">
                <a:latin typeface="Arial" charset="0"/>
                <a:cs typeface="Arial" charset="0"/>
              </a:rPr>
              <a:t>SUM</a:t>
            </a:r>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2" cstate="print"/>
          <a:srcRect/>
          <a:stretch>
            <a:fillRect/>
          </a:stretch>
        </p:blipFill>
        <p:spPr bwMode="auto">
          <a:xfrm>
            <a:off x="762000" y="1371600"/>
            <a:ext cx="7620000" cy="4386263"/>
          </a:xfrm>
          <a:prstGeom prst="rect">
            <a:avLst/>
          </a:prstGeom>
          <a:noFill/>
          <a:ln w="9525">
            <a:noFill/>
            <a:miter lim="800000"/>
            <a:headEnd/>
            <a:tailEnd/>
          </a:ln>
        </p:spPr>
      </p:pic>
      <p:sp>
        <p:nvSpPr>
          <p:cNvPr id="45058" name="Title 2"/>
          <p:cNvSpPr>
            <a:spLocks noGrp="1"/>
          </p:cNvSpPr>
          <p:nvPr>
            <p:ph type="title"/>
          </p:nvPr>
        </p:nvSpPr>
        <p:spPr/>
        <p:txBody>
          <a:bodyPr/>
          <a:lstStyle/>
          <a:p>
            <a:r>
              <a:rPr lang="en-US" smtClean="0">
                <a:latin typeface="Arial" charset="0"/>
                <a:cs typeface="Arial" charset="0"/>
              </a:rPr>
              <a:t>Selecting Cells to Be Summed</a:t>
            </a:r>
          </a:p>
        </p:txBody>
      </p:sp>
      <p:sp>
        <p:nvSpPr>
          <p:cNvPr id="99333"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45060" name="Rectangle 8"/>
          <p:cNvSpPr>
            <a:spLocks noChangeArrowheads="1"/>
          </p:cNvSpPr>
          <p:nvPr/>
        </p:nvSpPr>
        <p:spPr bwMode="auto">
          <a:xfrm>
            <a:off x="5257800" y="2819400"/>
            <a:ext cx="2895600" cy="1108075"/>
          </a:xfrm>
          <a:prstGeom prst="rect">
            <a:avLst/>
          </a:prstGeom>
          <a:solidFill>
            <a:schemeClr val="accent2"/>
          </a:solidFill>
          <a:ln w="9525">
            <a:solidFill>
              <a:schemeClr val="accent1"/>
            </a:solidFill>
            <a:miter lim="800000"/>
            <a:headEnd/>
            <a:tailEnd/>
          </a:ln>
        </p:spPr>
        <p:txBody>
          <a:bodyPr>
            <a:spAutoFit/>
          </a:bodyPr>
          <a:lstStyle/>
          <a:p>
            <a:r>
              <a:rPr lang="en-US" sz="2200"/>
              <a:t>Click cell </a:t>
            </a:r>
            <a:r>
              <a:rPr lang="en-US" sz="2200" b="1"/>
              <a:t>G3</a:t>
            </a:r>
            <a:r>
              <a:rPr lang="en-US" sz="2200"/>
              <a:t> and enter expression  </a:t>
            </a:r>
            <a:r>
              <a:rPr lang="en-US" sz="2200" b="1"/>
              <a:t> </a:t>
            </a:r>
          </a:p>
          <a:p>
            <a:r>
              <a:rPr lang="en-US" sz="2200" b="1" i="1"/>
              <a:t>= C3 + D3 + E3</a:t>
            </a:r>
            <a:endParaRPr lang="en-US" sz="2200" b="1"/>
          </a:p>
        </p:txBody>
      </p:sp>
      <p:sp>
        <p:nvSpPr>
          <p:cNvPr id="14" name="Rectangle 13"/>
          <p:cNvSpPr/>
          <p:nvPr/>
        </p:nvSpPr>
        <p:spPr>
          <a:xfrm>
            <a:off x="990600" y="4953000"/>
            <a:ext cx="6858000" cy="430213"/>
          </a:xfrm>
          <a:prstGeom prst="rect">
            <a:avLst/>
          </a:prstGeom>
          <a:solidFill>
            <a:srgbClr val="FFFF00"/>
          </a:solidFill>
        </p:spPr>
        <p:txBody>
          <a:bodyPr>
            <a:spAutoFit/>
          </a:bodyPr>
          <a:lstStyle/>
          <a:p>
            <a:pPr algn="ctr">
              <a:defRPr/>
            </a:pPr>
            <a:r>
              <a:rPr lang="en-US" sz="2200" dirty="0">
                <a:latin typeface="+mj-lt"/>
              </a:rPr>
              <a:t>Press F2 to highlight cells involved in calculation.</a:t>
            </a:r>
          </a:p>
        </p:txBody>
      </p:sp>
      <p:sp>
        <p:nvSpPr>
          <p:cNvPr id="2" name="Oval 1"/>
          <p:cNvSpPr/>
          <p:nvPr/>
        </p:nvSpPr>
        <p:spPr>
          <a:xfrm>
            <a:off x="4419600" y="3429000"/>
            <a:ext cx="762000" cy="304800"/>
          </a:xfrm>
          <a:prstGeom prst="ellipse">
            <a:avLst/>
          </a:prstGeom>
          <a:no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Rectangle 3"/>
          <p:cNvSpPr/>
          <p:nvPr/>
        </p:nvSpPr>
        <p:spPr>
          <a:xfrm>
            <a:off x="4495800" y="3581400"/>
            <a:ext cx="609600" cy="2286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2" cstate="print"/>
          <a:srcRect/>
          <a:stretch>
            <a:fillRect/>
          </a:stretch>
        </p:blipFill>
        <p:spPr bwMode="auto">
          <a:xfrm>
            <a:off x="838200" y="1524000"/>
            <a:ext cx="7467600" cy="4157663"/>
          </a:xfrm>
          <a:prstGeom prst="rect">
            <a:avLst/>
          </a:prstGeom>
          <a:noFill/>
          <a:ln w="9525">
            <a:noFill/>
            <a:miter lim="800000"/>
            <a:headEnd/>
            <a:tailEnd/>
          </a:ln>
        </p:spPr>
      </p:pic>
      <p:sp>
        <p:nvSpPr>
          <p:cNvPr id="46082" name="Title 2"/>
          <p:cNvSpPr>
            <a:spLocks noGrp="1"/>
          </p:cNvSpPr>
          <p:nvPr>
            <p:ph type="title"/>
          </p:nvPr>
        </p:nvSpPr>
        <p:spPr/>
        <p:txBody>
          <a:bodyPr/>
          <a:lstStyle/>
          <a:p>
            <a:r>
              <a:rPr lang="en-US" smtClean="0">
                <a:latin typeface="Arial" charset="0"/>
                <a:cs typeface="Arial" charset="0"/>
              </a:rPr>
              <a:t>Result of Applying a Formula That Summed Cells C3, D3, and E3</a:t>
            </a:r>
          </a:p>
        </p:txBody>
      </p:sp>
      <p:sp>
        <p:nvSpPr>
          <p:cNvPr id="100357"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cxnSp>
        <p:nvCxnSpPr>
          <p:cNvPr id="6" name="Straight Arrow Connector 5"/>
          <p:cNvCxnSpPr/>
          <p:nvPr/>
        </p:nvCxnSpPr>
        <p:spPr>
          <a:xfrm flipH="1">
            <a:off x="5029200" y="3733800"/>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429000" y="2819400"/>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038600" y="2667000"/>
            <a:ext cx="1143000" cy="369888"/>
          </a:xfrm>
          <a:prstGeom prst="rect">
            <a:avLst/>
          </a:prstGeom>
          <a:solidFill>
            <a:srgbClr val="FFFF00"/>
          </a:solidFill>
          <a:ln>
            <a:solidFill>
              <a:schemeClr val="tx2">
                <a:lumMod val="75000"/>
              </a:schemeClr>
            </a:solidFill>
          </a:ln>
        </p:spPr>
        <p:txBody>
          <a:bodyPr>
            <a:spAutoFit/>
          </a:bodyPr>
          <a:lstStyle/>
          <a:p>
            <a:pPr algn="ctr">
              <a:defRPr/>
            </a:pPr>
            <a:r>
              <a:rPr lang="en-US" dirty="0"/>
              <a:t>Formula</a:t>
            </a:r>
          </a:p>
        </p:txBody>
      </p:sp>
      <p:sp>
        <p:nvSpPr>
          <p:cNvPr id="10" name="TextBox 9"/>
          <p:cNvSpPr txBox="1"/>
          <p:nvPr/>
        </p:nvSpPr>
        <p:spPr>
          <a:xfrm>
            <a:off x="5715000" y="3505200"/>
            <a:ext cx="1143000" cy="369888"/>
          </a:xfrm>
          <a:prstGeom prst="rect">
            <a:avLst/>
          </a:prstGeom>
          <a:solidFill>
            <a:srgbClr val="FFFF00"/>
          </a:solidFill>
          <a:ln>
            <a:solidFill>
              <a:schemeClr val="tx2">
                <a:lumMod val="75000"/>
              </a:schemeClr>
            </a:solidFill>
          </a:ln>
        </p:spPr>
        <p:txBody>
          <a:bodyPr>
            <a:spAutoFit/>
          </a:bodyPr>
          <a:lstStyle/>
          <a:p>
            <a:pPr algn="ctr">
              <a:defRPr/>
            </a:pPr>
            <a:r>
              <a:rPr lang="en-US" dirty="0"/>
              <a:t>Result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p:cNvPicPr>
            <a:picLocks noChangeAspect="1" noChangeArrowheads="1"/>
          </p:cNvPicPr>
          <p:nvPr/>
        </p:nvPicPr>
        <p:blipFill>
          <a:blip r:embed="rId3" cstate="print"/>
          <a:srcRect/>
          <a:stretch>
            <a:fillRect/>
          </a:stretch>
        </p:blipFill>
        <p:spPr bwMode="auto">
          <a:xfrm>
            <a:off x="754063" y="1516063"/>
            <a:ext cx="7635875" cy="3825875"/>
          </a:xfrm>
          <a:prstGeom prst="rect">
            <a:avLst/>
          </a:prstGeom>
          <a:noFill/>
          <a:ln w="9525">
            <a:noFill/>
            <a:miter lim="800000"/>
            <a:headEnd/>
            <a:tailEnd/>
          </a:ln>
        </p:spPr>
      </p:pic>
      <p:sp>
        <p:nvSpPr>
          <p:cNvPr id="12290" name="Title 2"/>
          <p:cNvSpPr>
            <a:spLocks noGrp="1"/>
          </p:cNvSpPr>
          <p:nvPr>
            <p:ph type="title"/>
          </p:nvPr>
        </p:nvSpPr>
        <p:spPr/>
        <p:txBody>
          <a:bodyPr/>
          <a:lstStyle/>
          <a:p>
            <a:r>
              <a:rPr lang="en-US" smtClean="0">
                <a:latin typeface="Arial" charset="0"/>
                <a:cs typeface="Arial" charset="0"/>
              </a:rPr>
              <a:t>Q1:  What Is a Spreadsheet?</a:t>
            </a:r>
          </a:p>
        </p:txBody>
      </p:sp>
      <p:sp>
        <p:nvSpPr>
          <p:cNvPr id="69637"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12292" name="TextBox 2"/>
          <p:cNvSpPr txBox="1">
            <a:spLocks noChangeArrowheads="1"/>
          </p:cNvSpPr>
          <p:nvPr/>
        </p:nvSpPr>
        <p:spPr bwMode="auto">
          <a:xfrm>
            <a:off x="990600" y="3657600"/>
            <a:ext cx="7162800" cy="461963"/>
          </a:xfrm>
          <a:prstGeom prst="rect">
            <a:avLst/>
          </a:prstGeom>
          <a:noFill/>
          <a:ln w="9525">
            <a:noFill/>
            <a:miter lim="800000"/>
            <a:headEnd/>
            <a:tailEnd/>
          </a:ln>
        </p:spPr>
        <p:txBody>
          <a:bodyPr>
            <a:spAutoFit/>
          </a:bodyPr>
          <a:lstStyle/>
          <a:p>
            <a:r>
              <a:rPr lang="en-US" sz="2400"/>
              <a:t>Excel Spreadsheet Showing Rows and Columns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2"/>
          <p:cNvSpPr>
            <a:spLocks noGrp="1"/>
          </p:cNvSpPr>
          <p:nvPr>
            <p:ph type="title"/>
          </p:nvPr>
        </p:nvSpPr>
        <p:spPr/>
        <p:txBody>
          <a:bodyPr/>
          <a:lstStyle/>
          <a:p>
            <a:r>
              <a:rPr lang="en-US" sz="2800" smtClean="0">
                <a:latin typeface="Arial" charset="0"/>
                <a:cs typeface="Arial" charset="0"/>
              </a:rPr>
              <a:t>Using F2 Function Key to Show Color Coding of Cells Involved in a Calculation</a:t>
            </a:r>
          </a:p>
        </p:txBody>
      </p:sp>
      <p:sp>
        <p:nvSpPr>
          <p:cNvPr id="101380"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47107" name="Picture 7" descr="EMIS3e_CE5-24"/>
          <p:cNvPicPr>
            <a:picLocks noChangeAspect="1" noChangeArrowheads="1"/>
          </p:cNvPicPr>
          <p:nvPr/>
        </p:nvPicPr>
        <p:blipFill>
          <a:blip r:embed="rId2" cstate="print"/>
          <a:srcRect/>
          <a:stretch>
            <a:fillRect/>
          </a:stretch>
        </p:blipFill>
        <p:spPr bwMode="auto">
          <a:xfrm>
            <a:off x="609600" y="1600200"/>
            <a:ext cx="7924800" cy="4419600"/>
          </a:xfrm>
          <a:prstGeom prst="rect">
            <a:avLst/>
          </a:prstGeom>
          <a:noFill/>
          <a:ln w="9525">
            <a:noFill/>
            <a:miter lim="800000"/>
            <a:headEnd/>
            <a:tailEnd/>
          </a:ln>
        </p:spPr>
      </p:pic>
      <p:cxnSp>
        <p:nvCxnSpPr>
          <p:cNvPr id="6" name="Straight Arrow Connector 5"/>
          <p:cNvCxnSpPr/>
          <p:nvPr/>
        </p:nvCxnSpPr>
        <p:spPr>
          <a:xfrm flipH="1">
            <a:off x="5181600" y="3962400"/>
            <a:ext cx="685800" cy="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524000" y="3962400"/>
            <a:ext cx="685800" cy="0"/>
          </a:xfrm>
          <a:prstGeom prst="straightConnector1">
            <a:avLst/>
          </a:prstGeom>
          <a:ln w="76200">
            <a:headEnd type="triangl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p:cNvSpPr>
            <a:spLocks noGrp="1"/>
          </p:cNvSpPr>
          <p:nvPr>
            <p:ph type="title"/>
          </p:nvPr>
        </p:nvSpPr>
        <p:spPr/>
        <p:txBody>
          <a:bodyPr/>
          <a:lstStyle/>
          <a:p>
            <a:r>
              <a:rPr lang="en-US" sz="2800" smtClean="0">
                <a:latin typeface="Arial" charset="0"/>
                <a:cs typeface="Arial" charset="0"/>
              </a:rPr>
              <a:t>Using F2 Function Key to Confirm a Formula Was Correctly Copied into Multiple Cells</a:t>
            </a:r>
          </a:p>
        </p:txBody>
      </p:sp>
      <p:sp>
        <p:nvSpPr>
          <p:cNvPr id="102404"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48131" name="Picture 6" descr="EMIS3e_CE5-25"/>
          <p:cNvPicPr>
            <a:picLocks noChangeAspect="1" noChangeArrowheads="1"/>
          </p:cNvPicPr>
          <p:nvPr/>
        </p:nvPicPr>
        <p:blipFill>
          <a:blip r:embed="rId2" cstate="print"/>
          <a:srcRect/>
          <a:stretch>
            <a:fillRect/>
          </a:stretch>
        </p:blipFill>
        <p:spPr bwMode="auto">
          <a:xfrm>
            <a:off x="609600" y="1600200"/>
            <a:ext cx="7848600" cy="4343400"/>
          </a:xfrm>
          <a:prstGeom prst="rect">
            <a:avLst/>
          </a:prstGeom>
          <a:noFill/>
          <a:ln w="9525">
            <a:noFill/>
            <a:miter lim="800000"/>
            <a:headEnd/>
            <a:tailEnd/>
          </a:ln>
        </p:spPr>
      </p:pic>
      <p:sp>
        <p:nvSpPr>
          <p:cNvPr id="48132" name="Rectangle 7"/>
          <p:cNvSpPr>
            <a:spLocks noChangeArrowheads="1"/>
          </p:cNvSpPr>
          <p:nvPr/>
        </p:nvSpPr>
        <p:spPr bwMode="auto">
          <a:xfrm>
            <a:off x="2286000" y="2473325"/>
            <a:ext cx="5410200" cy="1108075"/>
          </a:xfrm>
          <a:prstGeom prst="rect">
            <a:avLst/>
          </a:prstGeom>
          <a:solidFill>
            <a:schemeClr val="accent2"/>
          </a:solidFill>
          <a:ln w="9525">
            <a:solidFill>
              <a:schemeClr val="accent1"/>
            </a:solidFill>
            <a:miter lim="800000"/>
            <a:headEnd/>
            <a:tailEnd/>
          </a:ln>
        </p:spPr>
        <p:txBody>
          <a:bodyPr>
            <a:spAutoFit/>
          </a:bodyPr>
          <a:lstStyle/>
          <a:p>
            <a:r>
              <a:rPr lang="en-US" sz="2200"/>
              <a:t>Select cell G3 and select </a:t>
            </a:r>
            <a:r>
              <a:rPr lang="en-US" sz="2200" b="1" i="1"/>
              <a:t>Copy</a:t>
            </a:r>
            <a:r>
              <a:rPr lang="en-US" sz="2200"/>
              <a:t>. Next, highlight cells G4 through G7, right-click, and select</a:t>
            </a:r>
            <a:r>
              <a:rPr lang="en-US" sz="2200" b="1"/>
              <a:t> </a:t>
            </a:r>
            <a:r>
              <a:rPr lang="en-US" sz="2200" b="1" i="1"/>
              <a:t>Paste</a:t>
            </a:r>
            <a:r>
              <a:rPr lang="en-US" sz="2200" b="1"/>
              <a:t>.</a:t>
            </a:r>
            <a:r>
              <a:rPr lang="en-US" sz="2200"/>
              <a:t> </a:t>
            </a:r>
          </a:p>
        </p:txBody>
      </p:sp>
      <p:cxnSp>
        <p:nvCxnSpPr>
          <p:cNvPr id="5" name="Straight Arrow Connector 4"/>
          <p:cNvCxnSpPr/>
          <p:nvPr/>
        </p:nvCxnSpPr>
        <p:spPr>
          <a:xfrm flipH="1">
            <a:off x="5181600" y="4267200"/>
            <a:ext cx="6858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8134" name="TextBox 9"/>
          <p:cNvSpPr txBox="1">
            <a:spLocks noChangeArrowheads="1"/>
          </p:cNvSpPr>
          <p:nvPr/>
        </p:nvSpPr>
        <p:spPr bwMode="auto">
          <a:xfrm>
            <a:off x="5943600" y="3886200"/>
            <a:ext cx="2362200" cy="923925"/>
          </a:xfrm>
          <a:prstGeom prst="rect">
            <a:avLst/>
          </a:prstGeom>
          <a:solidFill>
            <a:srgbClr val="FFFF00"/>
          </a:solidFill>
          <a:ln w="9525">
            <a:solidFill>
              <a:schemeClr val="accent1"/>
            </a:solidFill>
            <a:miter lim="800000"/>
            <a:headEnd/>
            <a:tailEnd/>
          </a:ln>
        </p:spPr>
        <p:txBody>
          <a:bodyPr>
            <a:spAutoFit/>
          </a:bodyPr>
          <a:lstStyle/>
          <a:p>
            <a:r>
              <a:rPr lang="en-US"/>
              <a:t>Excel adjusted row numbers when it copied the formula!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2"/>
          <p:cNvSpPr>
            <a:spLocks noGrp="1"/>
          </p:cNvSpPr>
          <p:nvPr>
            <p:ph type="title"/>
          </p:nvPr>
        </p:nvSpPr>
        <p:spPr/>
        <p:txBody>
          <a:bodyPr/>
          <a:lstStyle/>
          <a:p>
            <a:r>
              <a:rPr lang="en-US">
                <a:latin typeface="Arial" charset="0"/>
                <a:cs typeface="Arial" charset="0"/>
              </a:rPr>
              <a:t>Summing Sales </a:t>
            </a:r>
            <a:r>
              <a:rPr lang="en-US">
                <a:latin typeface="Arial" charset="0"/>
                <a:cs typeface="Arial" charset="0"/>
              </a:rPr>
              <a:t>by </a:t>
            </a:r>
            <a:r>
              <a:rPr lang="en-US" smtClean="0">
                <a:latin typeface="Arial" charset="0"/>
                <a:cs typeface="Arial" charset="0"/>
              </a:rPr>
              <a:t>Month Using AutoSum </a:t>
            </a:r>
            <a:r>
              <a:rPr lang="en-US">
                <a:latin typeface="Arial" charset="0"/>
                <a:cs typeface="Arial" charset="0"/>
              </a:rPr>
              <a:t>Function</a:t>
            </a:r>
            <a:endParaRPr lang="en-US" smtClean="0">
              <a:latin typeface="Arial" charset="0"/>
              <a:cs typeface="Arial" charset="0"/>
            </a:endParaRPr>
          </a:p>
        </p:txBody>
      </p:sp>
      <p:sp>
        <p:nvSpPr>
          <p:cNvPr id="103428"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49155" name="Picture 6" descr="EMIS3e_CE5-26"/>
          <p:cNvPicPr>
            <a:picLocks noChangeAspect="1" noChangeArrowheads="1"/>
          </p:cNvPicPr>
          <p:nvPr/>
        </p:nvPicPr>
        <p:blipFill>
          <a:blip r:embed="rId2" cstate="print"/>
          <a:srcRect/>
          <a:stretch>
            <a:fillRect/>
          </a:stretch>
        </p:blipFill>
        <p:spPr bwMode="auto">
          <a:xfrm>
            <a:off x="533400" y="1600200"/>
            <a:ext cx="7924800" cy="4419600"/>
          </a:xfrm>
          <a:prstGeom prst="rect">
            <a:avLst/>
          </a:prstGeom>
          <a:noFill/>
          <a:ln w="9525">
            <a:noFill/>
            <a:miter lim="800000"/>
            <a:headEnd/>
            <a:tailEnd/>
          </a:ln>
        </p:spPr>
      </p:pic>
      <p:sp>
        <p:nvSpPr>
          <p:cNvPr id="49156" name="Rectangle 7"/>
          <p:cNvSpPr>
            <a:spLocks noChangeArrowheads="1"/>
          </p:cNvSpPr>
          <p:nvPr/>
        </p:nvSpPr>
        <p:spPr bwMode="auto">
          <a:xfrm>
            <a:off x="3962400" y="3962400"/>
            <a:ext cx="3733800" cy="1446213"/>
          </a:xfrm>
          <a:prstGeom prst="rect">
            <a:avLst/>
          </a:prstGeom>
          <a:solidFill>
            <a:schemeClr val="accent2"/>
          </a:solidFill>
          <a:ln w="9525">
            <a:solidFill>
              <a:schemeClr val="accent1"/>
            </a:solidFill>
            <a:miter lim="800000"/>
            <a:headEnd/>
            <a:tailEnd/>
          </a:ln>
        </p:spPr>
        <p:txBody>
          <a:bodyPr>
            <a:spAutoFit/>
          </a:bodyPr>
          <a:lstStyle/>
          <a:p>
            <a:r>
              <a:rPr lang="en-US" sz="2200"/>
              <a:t>Select cell C9. Then select  </a:t>
            </a:r>
            <a:r>
              <a:rPr lang="en-US" sz="2200" b="1" i="1"/>
              <a:t>Formulas</a:t>
            </a:r>
            <a:r>
              <a:rPr lang="en-US" sz="2200" i="1"/>
              <a:t> tab at top of ribbon. At top of tab, click </a:t>
            </a:r>
            <a:r>
              <a:rPr lang="en-US" sz="2200" b="1" i="1"/>
              <a:t>AutoSum </a:t>
            </a:r>
            <a:r>
              <a:rPr lang="en-US" sz="2200" b="1"/>
              <a:t>(∑)</a:t>
            </a:r>
            <a:r>
              <a:rPr lang="en-US" sz="2200" i="1"/>
              <a:t>. Press Enter</a:t>
            </a:r>
          </a:p>
        </p:txBody>
      </p:sp>
      <p:cxnSp>
        <p:nvCxnSpPr>
          <p:cNvPr id="3" name="Straight Arrow Connector 2"/>
          <p:cNvCxnSpPr/>
          <p:nvPr/>
        </p:nvCxnSpPr>
        <p:spPr>
          <a:xfrm flipH="1">
            <a:off x="3048000" y="4800600"/>
            <a:ext cx="914400" cy="152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1371600" y="2209800"/>
            <a:ext cx="609600" cy="609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3048000" y="1981200"/>
            <a:ext cx="609600" cy="609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1" name="Group 6"/>
          <p:cNvGrpSpPr>
            <a:grpSpLocks/>
          </p:cNvGrpSpPr>
          <p:nvPr/>
        </p:nvGrpSpPr>
        <p:grpSpPr bwMode="auto">
          <a:xfrm>
            <a:off x="533400" y="1601788"/>
            <a:ext cx="8077200" cy="3898900"/>
            <a:chOff x="533400" y="1602409"/>
            <a:chExt cx="8077200" cy="4521543"/>
          </a:xfrm>
        </p:grpSpPr>
        <p:sp>
          <p:nvSpPr>
            <p:cNvPr id="8" name="Freeform 7"/>
            <p:cNvSpPr/>
            <p:nvPr/>
          </p:nvSpPr>
          <p:spPr>
            <a:xfrm>
              <a:off x="3489325" y="1747849"/>
              <a:ext cx="5121275" cy="1167206"/>
            </a:xfrm>
            <a:custGeom>
              <a:avLst/>
              <a:gdLst>
                <a:gd name="connsiteX0" fmla="*/ 194479 w 1166849"/>
                <a:gd name="connsiteY0" fmla="*/ 0 h 5120640"/>
                <a:gd name="connsiteX1" fmla="*/ 972370 w 1166849"/>
                <a:gd name="connsiteY1" fmla="*/ 0 h 5120640"/>
                <a:gd name="connsiteX2" fmla="*/ 1109887 w 1166849"/>
                <a:gd name="connsiteY2" fmla="*/ 56962 h 5120640"/>
                <a:gd name="connsiteX3" fmla="*/ 1166848 w 1166849"/>
                <a:gd name="connsiteY3" fmla="*/ 194480 h 5120640"/>
                <a:gd name="connsiteX4" fmla="*/ 1166849 w 1166849"/>
                <a:gd name="connsiteY4" fmla="*/ 5120640 h 5120640"/>
                <a:gd name="connsiteX5" fmla="*/ 1166849 w 1166849"/>
                <a:gd name="connsiteY5" fmla="*/ 5120640 h 5120640"/>
                <a:gd name="connsiteX6" fmla="*/ 1166849 w 1166849"/>
                <a:gd name="connsiteY6" fmla="*/ 5120640 h 5120640"/>
                <a:gd name="connsiteX7" fmla="*/ 0 w 1166849"/>
                <a:gd name="connsiteY7" fmla="*/ 5120640 h 5120640"/>
                <a:gd name="connsiteX8" fmla="*/ 0 w 1166849"/>
                <a:gd name="connsiteY8" fmla="*/ 5120640 h 5120640"/>
                <a:gd name="connsiteX9" fmla="*/ 0 w 1166849"/>
                <a:gd name="connsiteY9" fmla="*/ 5120640 h 5120640"/>
                <a:gd name="connsiteX10" fmla="*/ 0 w 1166849"/>
                <a:gd name="connsiteY10" fmla="*/ 194479 h 5120640"/>
                <a:gd name="connsiteX11" fmla="*/ 56962 w 1166849"/>
                <a:gd name="connsiteY11" fmla="*/ 56962 h 5120640"/>
                <a:gd name="connsiteX12" fmla="*/ 194480 w 1166849"/>
                <a:gd name="connsiteY12" fmla="*/ 1 h 5120640"/>
                <a:gd name="connsiteX13" fmla="*/ 194479 w 1166849"/>
                <a:gd name="connsiteY13" fmla="*/ 0 h 512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6849" h="5120640">
                  <a:moveTo>
                    <a:pt x="1166849" y="853460"/>
                  </a:moveTo>
                  <a:lnTo>
                    <a:pt x="1166849" y="4267180"/>
                  </a:lnTo>
                  <a:cubicBezTo>
                    <a:pt x="1166849" y="4493531"/>
                    <a:pt x="1162180" y="4710614"/>
                    <a:pt x="1153869" y="4870664"/>
                  </a:cubicBezTo>
                  <a:cubicBezTo>
                    <a:pt x="1145558" y="5030719"/>
                    <a:pt x="1134286" y="5120633"/>
                    <a:pt x="1122532" y="5120633"/>
                  </a:cubicBezTo>
                  <a:cubicBezTo>
                    <a:pt x="748355" y="5120633"/>
                    <a:pt x="374177" y="5120638"/>
                    <a:pt x="0" y="5120638"/>
                  </a:cubicBezTo>
                  <a:lnTo>
                    <a:pt x="0" y="5120638"/>
                  </a:lnTo>
                  <a:lnTo>
                    <a:pt x="0" y="5120638"/>
                  </a:lnTo>
                  <a:lnTo>
                    <a:pt x="0" y="2"/>
                  </a:lnTo>
                  <a:lnTo>
                    <a:pt x="0" y="2"/>
                  </a:lnTo>
                  <a:lnTo>
                    <a:pt x="0" y="2"/>
                  </a:lnTo>
                  <a:lnTo>
                    <a:pt x="1122533" y="2"/>
                  </a:lnTo>
                  <a:cubicBezTo>
                    <a:pt x="1134286" y="2"/>
                    <a:pt x="1145558" y="89921"/>
                    <a:pt x="1153869" y="249976"/>
                  </a:cubicBezTo>
                  <a:cubicBezTo>
                    <a:pt x="1162180" y="410031"/>
                    <a:pt x="1166849" y="627113"/>
                    <a:pt x="1166849" y="853464"/>
                  </a:cubicBezTo>
                  <a:lnTo>
                    <a:pt x="1166849" y="853460"/>
                  </a:lnTo>
                  <a:close/>
                </a:path>
              </a:pathLst>
            </a:custGeom>
            <a:solidFill>
              <a:schemeClr val="bg1">
                <a:alpha val="90000"/>
              </a:schemeClr>
            </a:solidFill>
            <a:ln>
              <a:solidFill>
                <a:schemeClr val="accent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60961" tIns="87441" rIns="117921" bIns="87442" spcCol="1270" anchor="ctr"/>
            <a:lstStyle/>
            <a:p>
              <a:pPr marL="171450" lvl="1" indent="-171450" defTabSz="711200">
                <a:lnSpc>
                  <a:spcPct val="90000"/>
                </a:lnSpc>
                <a:spcAft>
                  <a:spcPct val="15000"/>
                </a:spcAft>
                <a:buFontTx/>
                <a:buChar char="••"/>
                <a:defRPr/>
              </a:pPr>
              <a:r>
                <a:rPr lang="en-US" sz="2400" dirty="0">
                  <a:latin typeface="Arial" pitchFamily="34" charset="0"/>
                  <a:cs typeface="Arial" pitchFamily="34" charset="0"/>
                </a:rPr>
                <a:t>Use to save paper and ink</a:t>
              </a:r>
            </a:p>
          </p:txBody>
        </p:sp>
        <p:sp>
          <p:nvSpPr>
            <p:cNvPr id="9" name="Freeform 8"/>
            <p:cNvSpPr/>
            <p:nvPr/>
          </p:nvSpPr>
          <p:spPr>
            <a:xfrm>
              <a:off x="533400" y="1602409"/>
              <a:ext cx="2879725" cy="1458087"/>
            </a:xfrm>
            <a:custGeom>
              <a:avLst/>
              <a:gdLst>
                <a:gd name="connsiteX0" fmla="*/ 0 w 2880360"/>
                <a:gd name="connsiteY0" fmla="*/ 243099 h 1458562"/>
                <a:gd name="connsiteX1" fmla="*/ 71202 w 2880360"/>
                <a:gd name="connsiteY1" fmla="*/ 71202 h 1458562"/>
                <a:gd name="connsiteX2" fmla="*/ 243099 w 2880360"/>
                <a:gd name="connsiteY2" fmla="*/ 0 h 1458562"/>
                <a:gd name="connsiteX3" fmla="*/ 2637261 w 2880360"/>
                <a:gd name="connsiteY3" fmla="*/ 0 h 1458562"/>
                <a:gd name="connsiteX4" fmla="*/ 2809158 w 2880360"/>
                <a:gd name="connsiteY4" fmla="*/ 71202 h 1458562"/>
                <a:gd name="connsiteX5" fmla="*/ 2880360 w 2880360"/>
                <a:gd name="connsiteY5" fmla="*/ 243099 h 1458562"/>
                <a:gd name="connsiteX6" fmla="*/ 2880360 w 2880360"/>
                <a:gd name="connsiteY6" fmla="*/ 1215463 h 1458562"/>
                <a:gd name="connsiteX7" fmla="*/ 2809158 w 2880360"/>
                <a:gd name="connsiteY7" fmla="*/ 1387360 h 1458562"/>
                <a:gd name="connsiteX8" fmla="*/ 2637261 w 2880360"/>
                <a:gd name="connsiteY8" fmla="*/ 1458562 h 1458562"/>
                <a:gd name="connsiteX9" fmla="*/ 243099 w 2880360"/>
                <a:gd name="connsiteY9" fmla="*/ 1458562 h 1458562"/>
                <a:gd name="connsiteX10" fmla="*/ 71202 w 2880360"/>
                <a:gd name="connsiteY10" fmla="*/ 1387360 h 1458562"/>
                <a:gd name="connsiteX11" fmla="*/ 0 w 2880360"/>
                <a:gd name="connsiteY11" fmla="*/ 1215463 h 1458562"/>
                <a:gd name="connsiteX12" fmla="*/ 0 w 2880360"/>
                <a:gd name="connsiteY12" fmla="*/ 243099 h 145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360" h="1458562">
                  <a:moveTo>
                    <a:pt x="0" y="243099"/>
                  </a:moveTo>
                  <a:cubicBezTo>
                    <a:pt x="0" y="178625"/>
                    <a:pt x="25612" y="116792"/>
                    <a:pt x="71202" y="71202"/>
                  </a:cubicBezTo>
                  <a:cubicBezTo>
                    <a:pt x="116792" y="25612"/>
                    <a:pt x="178625" y="0"/>
                    <a:pt x="243099" y="0"/>
                  </a:cubicBezTo>
                  <a:lnTo>
                    <a:pt x="2637261" y="0"/>
                  </a:lnTo>
                  <a:cubicBezTo>
                    <a:pt x="2701735" y="0"/>
                    <a:pt x="2763568" y="25612"/>
                    <a:pt x="2809158" y="71202"/>
                  </a:cubicBezTo>
                  <a:cubicBezTo>
                    <a:pt x="2854748" y="116792"/>
                    <a:pt x="2880360" y="178625"/>
                    <a:pt x="2880360" y="243099"/>
                  </a:cubicBezTo>
                  <a:lnTo>
                    <a:pt x="2880360" y="1215463"/>
                  </a:lnTo>
                  <a:cubicBezTo>
                    <a:pt x="2880360" y="1279937"/>
                    <a:pt x="2854748" y="1341770"/>
                    <a:pt x="2809158" y="1387360"/>
                  </a:cubicBezTo>
                  <a:cubicBezTo>
                    <a:pt x="2763568" y="1432950"/>
                    <a:pt x="2701735" y="1458562"/>
                    <a:pt x="2637261" y="1458562"/>
                  </a:cubicBezTo>
                  <a:lnTo>
                    <a:pt x="243099" y="1458562"/>
                  </a:lnTo>
                  <a:cubicBezTo>
                    <a:pt x="178625" y="1458562"/>
                    <a:pt x="116792" y="1432950"/>
                    <a:pt x="71202" y="1387360"/>
                  </a:cubicBezTo>
                  <a:cubicBezTo>
                    <a:pt x="25612" y="1341770"/>
                    <a:pt x="0" y="1279937"/>
                    <a:pt x="0" y="1215463"/>
                  </a:cubicBezTo>
                  <a:lnTo>
                    <a:pt x="0" y="243099"/>
                  </a:lnTo>
                  <a:close/>
                </a:path>
              </a:pathLst>
            </a:custGeom>
            <a:ln>
              <a:solidFill>
                <a:schemeClr val="accent1">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38841" tIns="155021" rIns="238841" bIns="155021" spcCol="1270" anchor="ctr"/>
            <a:lstStyle/>
            <a:p>
              <a:pPr algn="ctr" defTabSz="1955800">
                <a:lnSpc>
                  <a:spcPct val="90000"/>
                </a:lnSpc>
                <a:spcAft>
                  <a:spcPct val="35000"/>
                </a:spcAft>
                <a:defRPr/>
              </a:pPr>
              <a:r>
                <a:rPr lang="en-US" sz="3200" dirty="0">
                  <a:latin typeface="Arial" pitchFamily="34" charset="0"/>
                  <a:cs typeface="Arial" pitchFamily="34" charset="0"/>
                </a:rPr>
                <a:t>Print Preview </a:t>
              </a:r>
            </a:p>
          </p:txBody>
        </p:sp>
        <p:sp>
          <p:nvSpPr>
            <p:cNvPr id="10" name="Freeform 9"/>
            <p:cNvSpPr/>
            <p:nvPr/>
          </p:nvSpPr>
          <p:spPr>
            <a:xfrm>
              <a:off x="3489325" y="3102839"/>
              <a:ext cx="5121275" cy="1599846"/>
            </a:xfrm>
            <a:custGeom>
              <a:avLst/>
              <a:gdLst>
                <a:gd name="connsiteX0" fmla="*/ 194479 w 1166849"/>
                <a:gd name="connsiteY0" fmla="*/ 0 h 5120640"/>
                <a:gd name="connsiteX1" fmla="*/ 972370 w 1166849"/>
                <a:gd name="connsiteY1" fmla="*/ 0 h 5120640"/>
                <a:gd name="connsiteX2" fmla="*/ 1109887 w 1166849"/>
                <a:gd name="connsiteY2" fmla="*/ 56962 h 5120640"/>
                <a:gd name="connsiteX3" fmla="*/ 1166848 w 1166849"/>
                <a:gd name="connsiteY3" fmla="*/ 194480 h 5120640"/>
                <a:gd name="connsiteX4" fmla="*/ 1166849 w 1166849"/>
                <a:gd name="connsiteY4" fmla="*/ 5120640 h 5120640"/>
                <a:gd name="connsiteX5" fmla="*/ 1166849 w 1166849"/>
                <a:gd name="connsiteY5" fmla="*/ 5120640 h 5120640"/>
                <a:gd name="connsiteX6" fmla="*/ 1166849 w 1166849"/>
                <a:gd name="connsiteY6" fmla="*/ 5120640 h 5120640"/>
                <a:gd name="connsiteX7" fmla="*/ 0 w 1166849"/>
                <a:gd name="connsiteY7" fmla="*/ 5120640 h 5120640"/>
                <a:gd name="connsiteX8" fmla="*/ 0 w 1166849"/>
                <a:gd name="connsiteY8" fmla="*/ 5120640 h 5120640"/>
                <a:gd name="connsiteX9" fmla="*/ 0 w 1166849"/>
                <a:gd name="connsiteY9" fmla="*/ 5120640 h 5120640"/>
                <a:gd name="connsiteX10" fmla="*/ 0 w 1166849"/>
                <a:gd name="connsiteY10" fmla="*/ 194479 h 5120640"/>
                <a:gd name="connsiteX11" fmla="*/ 56962 w 1166849"/>
                <a:gd name="connsiteY11" fmla="*/ 56962 h 5120640"/>
                <a:gd name="connsiteX12" fmla="*/ 194480 w 1166849"/>
                <a:gd name="connsiteY12" fmla="*/ 1 h 5120640"/>
                <a:gd name="connsiteX13" fmla="*/ 194479 w 1166849"/>
                <a:gd name="connsiteY13" fmla="*/ 0 h 512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6849" h="5120640">
                  <a:moveTo>
                    <a:pt x="1166849" y="853460"/>
                  </a:moveTo>
                  <a:lnTo>
                    <a:pt x="1166849" y="4267180"/>
                  </a:lnTo>
                  <a:cubicBezTo>
                    <a:pt x="1166849" y="4493531"/>
                    <a:pt x="1162180" y="4710614"/>
                    <a:pt x="1153869" y="4870664"/>
                  </a:cubicBezTo>
                  <a:cubicBezTo>
                    <a:pt x="1145558" y="5030719"/>
                    <a:pt x="1134286" y="5120633"/>
                    <a:pt x="1122532" y="5120633"/>
                  </a:cubicBezTo>
                  <a:cubicBezTo>
                    <a:pt x="748355" y="5120633"/>
                    <a:pt x="374177" y="5120638"/>
                    <a:pt x="0" y="5120638"/>
                  </a:cubicBezTo>
                  <a:lnTo>
                    <a:pt x="0" y="5120638"/>
                  </a:lnTo>
                  <a:lnTo>
                    <a:pt x="0" y="5120638"/>
                  </a:lnTo>
                  <a:lnTo>
                    <a:pt x="0" y="2"/>
                  </a:lnTo>
                  <a:lnTo>
                    <a:pt x="0" y="2"/>
                  </a:lnTo>
                  <a:lnTo>
                    <a:pt x="0" y="2"/>
                  </a:lnTo>
                  <a:lnTo>
                    <a:pt x="1122533" y="2"/>
                  </a:lnTo>
                  <a:cubicBezTo>
                    <a:pt x="1134286" y="2"/>
                    <a:pt x="1145558" y="89921"/>
                    <a:pt x="1153869" y="249976"/>
                  </a:cubicBezTo>
                  <a:cubicBezTo>
                    <a:pt x="1162180" y="410031"/>
                    <a:pt x="1166849" y="627113"/>
                    <a:pt x="1166849" y="853464"/>
                  </a:cubicBezTo>
                  <a:lnTo>
                    <a:pt x="1166849" y="853460"/>
                  </a:lnTo>
                  <a:close/>
                </a:path>
              </a:pathLst>
            </a:custGeom>
            <a:solidFill>
              <a:schemeClr val="bg1">
                <a:alpha val="90000"/>
              </a:schemeClr>
            </a:solidFill>
            <a:ln>
              <a:solidFill>
                <a:schemeClr val="accent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60961" tIns="87441" rIns="117921" bIns="87442" spcCol="1270" anchor="ctr"/>
            <a:lstStyle/>
            <a:p>
              <a:pPr marL="171450" lvl="1" indent="-171450" defTabSz="711200">
                <a:lnSpc>
                  <a:spcPct val="90000"/>
                </a:lnSpc>
                <a:spcAft>
                  <a:spcPct val="15000"/>
                </a:spcAft>
                <a:buFontTx/>
                <a:buChar char="••"/>
                <a:defRPr/>
              </a:pPr>
              <a:r>
                <a:rPr lang="en-US" sz="2200" dirty="0">
                  <a:latin typeface="Arial" pitchFamily="34" charset="0"/>
                  <a:cs typeface="Arial" pitchFamily="34" charset="0"/>
                </a:rPr>
                <a:t>Sheet Options</a:t>
              </a:r>
            </a:p>
            <a:p>
              <a:pPr marL="514350" lvl="2" indent="-342900" defTabSz="711200">
                <a:lnSpc>
                  <a:spcPct val="90000"/>
                </a:lnSpc>
                <a:spcAft>
                  <a:spcPts val="0"/>
                </a:spcAft>
                <a:buFont typeface="Wingdings" pitchFamily="2" charset="2"/>
                <a:buChar char="Ø"/>
                <a:defRPr/>
              </a:pPr>
              <a:r>
                <a:rPr lang="en-US" sz="2200" dirty="0">
                  <a:latin typeface="Arial" pitchFamily="34" charset="0"/>
                  <a:cs typeface="Arial" pitchFamily="34" charset="0"/>
                </a:rPr>
                <a:t>View and print with gridlines</a:t>
              </a:r>
            </a:p>
            <a:p>
              <a:pPr marL="514350" lvl="2" indent="-342900" defTabSz="711200">
                <a:lnSpc>
                  <a:spcPct val="90000"/>
                </a:lnSpc>
                <a:spcAft>
                  <a:spcPts val="0"/>
                </a:spcAft>
                <a:buFont typeface="Wingdings" pitchFamily="2" charset="2"/>
                <a:buChar char="Ø"/>
                <a:defRPr/>
              </a:pPr>
              <a:r>
                <a:rPr lang="en-US" sz="2200" dirty="0">
                  <a:latin typeface="Arial" pitchFamily="34" charset="0"/>
                  <a:cs typeface="Arial" pitchFamily="34" charset="0"/>
                </a:rPr>
                <a:t>Headings</a:t>
              </a:r>
            </a:p>
            <a:p>
              <a:pPr marL="514350" lvl="2" indent="-342900" defTabSz="711200">
                <a:lnSpc>
                  <a:spcPct val="90000"/>
                </a:lnSpc>
                <a:spcAft>
                  <a:spcPts val="0"/>
                </a:spcAft>
                <a:buFont typeface="Wingdings" pitchFamily="2" charset="2"/>
                <a:buChar char="Ø"/>
                <a:defRPr/>
              </a:pPr>
              <a:r>
                <a:rPr lang="en-US" sz="2200" dirty="0">
                  <a:latin typeface="Arial" pitchFamily="34" charset="0"/>
                  <a:cs typeface="Arial" pitchFamily="34" charset="0"/>
                </a:rPr>
                <a:t>Orientation: Landscape or Portrait</a:t>
              </a:r>
            </a:p>
          </p:txBody>
        </p:sp>
        <p:sp>
          <p:nvSpPr>
            <p:cNvPr id="11" name="Freeform 10"/>
            <p:cNvSpPr/>
            <p:nvPr/>
          </p:nvSpPr>
          <p:spPr>
            <a:xfrm>
              <a:off x="533400" y="3134137"/>
              <a:ext cx="2879725" cy="1666122"/>
            </a:xfrm>
            <a:custGeom>
              <a:avLst/>
              <a:gdLst>
                <a:gd name="connsiteX0" fmla="*/ 0 w 2880360"/>
                <a:gd name="connsiteY0" fmla="*/ 243099 h 1458562"/>
                <a:gd name="connsiteX1" fmla="*/ 71202 w 2880360"/>
                <a:gd name="connsiteY1" fmla="*/ 71202 h 1458562"/>
                <a:gd name="connsiteX2" fmla="*/ 243099 w 2880360"/>
                <a:gd name="connsiteY2" fmla="*/ 0 h 1458562"/>
                <a:gd name="connsiteX3" fmla="*/ 2637261 w 2880360"/>
                <a:gd name="connsiteY3" fmla="*/ 0 h 1458562"/>
                <a:gd name="connsiteX4" fmla="*/ 2809158 w 2880360"/>
                <a:gd name="connsiteY4" fmla="*/ 71202 h 1458562"/>
                <a:gd name="connsiteX5" fmla="*/ 2880360 w 2880360"/>
                <a:gd name="connsiteY5" fmla="*/ 243099 h 1458562"/>
                <a:gd name="connsiteX6" fmla="*/ 2880360 w 2880360"/>
                <a:gd name="connsiteY6" fmla="*/ 1215463 h 1458562"/>
                <a:gd name="connsiteX7" fmla="*/ 2809158 w 2880360"/>
                <a:gd name="connsiteY7" fmla="*/ 1387360 h 1458562"/>
                <a:gd name="connsiteX8" fmla="*/ 2637261 w 2880360"/>
                <a:gd name="connsiteY8" fmla="*/ 1458562 h 1458562"/>
                <a:gd name="connsiteX9" fmla="*/ 243099 w 2880360"/>
                <a:gd name="connsiteY9" fmla="*/ 1458562 h 1458562"/>
                <a:gd name="connsiteX10" fmla="*/ 71202 w 2880360"/>
                <a:gd name="connsiteY10" fmla="*/ 1387360 h 1458562"/>
                <a:gd name="connsiteX11" fmla="*/ 0 w 2880360"/>
                <a:gd name="connsiteY11" fmla="*/ 1215463 h 1458562"/>
                <a:gd name="connsiteX12" fmla="*/ 0 w 2880360"/>
                <a:gd name="connsiteY12" fmla="*/ 243099 h 145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360" h="1458562">
                  <a:moveTo>
                    <a:pt x="0" y="243099"/>
                  </a:moveTo>
                  <a:cubicBezTo>
                    <a:pt x="0" y="178625"/>
                    <a:pt x="25612" y="116792"/>
                    <a:pt x="71202" y="71202"/>
                  </a:cubicBezTo>
                  <a:cubicBezTo>
                    <a:pt x="116792" y="25612"/>
                    <a:pt x="178625" y="0"/>
                    <a:pt x="243099" y="0"/>
                  </a:cubicBezTo>
                  <a:lnTo>
                    <a:pt x="2637261" y="0"/>
                  </a:lnTo>
                  <a:cubicBezTo>
                    <a:pt x="2701735" y="0"/>
                    <a:pt x="2763568" y="25612"/>
                    <a:pt x="2809158" y="71202"/>
                  </a:cubicBezTo>
                  <a:cubicBezTo>
                    <a:pt x="2854748" y="116792"/>
                    <a:pt x="2880360" y="178625"/>
                    <a:pt x="2880360" y="243099"/>
                  </a:cubicBezTo>
                  <a:lnTo>
                    <a:pt x="2880360" y="1215463"/>
                  </a:lnTo>
                  <a:cubicBezTo>
                    <a:pt x="2880360" y="1279937"/>
                    <a:pt x="2854748" y="1341770"/>
                    <a:pt x="2809158" y="1387360"/>
                  </a:cubicBezTo>
                  <a:cubicBezTo>
                    <a:pt x="2763568" y="1432950"/>
                    <a:pt x="2701735" y="1458562"/>
                    <a:pt x="2637261" y="1458562"/>
                  </a:cubicBezTo>
                  <a:lnTo>
                    <a:pt x="243099" y="1458562"/>
                  </a:lnTo>
                  <a:cubicBezTo>
                    <a:pt x="178625" y="1458562"/>
                    <a:pt x="116792" y="1432950"/>
                    <a:pt x="71202" y="1387360"/>
                  </a:cubicBezTo>
                  <a:cubicBezTo>
                    <a:pt x="25612" y="1341770"/>
                    <a:pt x="0" y="1279937"/>
                    <a:pt x="0" y="1215463"/>
                  </a:cubicBezTo>
                  <a:lnTo>
                    <a:pt x="0" y="2430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38841" tIns="155021" rIns="238841" bIns="155021" spcCol="1270" anchor="ctr"/>
            <a:lstStyle/>
            <a:p>
              <a:pPr algn="ctr" defTabSz="1955800">
                <a:lnSpc>
                  <a:spcPct val="90000"/>
                </a:lnSpc>
                <a:spcAft>
                  <a:spcPct val="35000"/>
                </a:spcAft>
                <a:defRPr/>
              </a:pPr>
              <a:r>
                <a:rPr lang="en-US" sz="3200" dirty="0">
                  <a:latin typeface="Arial" pitchFamily="34" charset="0"/>
                  <a:cs typeface="Arial" pitchFamily="34" charset="0"/>
                </a:rPr>
                <a:t>Page layout tab</a:t>
              </a:r>
            </a:p>
          </p:txBody>
        </p:sp>
        <p:sp>
          <p:nvSpPr>
            <p:cNvPr id="12" name="Freeform 11"/>
            <p:cNvSpPr/>
            <p:nvPr/>
          </p:nvSpPr>
          <p:spPr>
            <a:xfrm>
              <a:off x="3489325" y="4953064"/>
              <a:ext cx="5121275" cy="948124"/>
            </a:xfrm>
            <a:custGeom>
              <a:avLst/>
              <a:gdLst>
                <a:gd name="connsiteX0" fmla="*/ 194479 w 1166849"/>
                <a:gd name="connsiteY0" fmla="*/ 0 h 5120640"/>
                <a:gd name="connsiteX1" fmla="*/ 972370 w 1166849"/>
                <a:gd name="connsiteY1" fmla="*/ 0 h 5120640"/>
                <a:gd name="connsiteX2" fmla="*/ 1109887 w 1166849"/>
                <a:gd name="connsiteY2" fmla="*/ 56962 h 5120640"/>
                <a:gd name="connsiteX3" fmla="*/ 1166848 w 1166849"/>
                <a:gd name="connsiteY3" fmla="*/ 194480 h 5120640"/>
                <a:gd name="connsiteX4" fmla="*/ 1166849 w 1166849"/>
                <a:gd name="connsiteY4" fmla="*/ 5120640 h 5120640"/>
                <a:gd name="connsiteX5" fmla="*/ 1166849 w 1166849"/>
                <a:gd name="connsiteY5" fmla="*/ 5120640 h 5120640"/>
                <a:gd name="connsiteX6" fmla="*/ 1166849 w 1166849"/>
                <a:gd name="connsiteY6" fmla="*/ 5120640 h 5120640"/>
                <a:gd name="connsiteX7" fmla="*/ 0 w 1166849"/>
                <a:gd name="connsiteY7" fmla="*/ 5120640 h 5120640"/>
                <a:gd name="connsiteX8" fmla="*/ 0 w 1166849"/>
                <a:gd name="connsiteY8" fmla="*/ 5120640 h 5120640"/>
                <a:gd name="connsiteX9" fmla="*/ 0 w 1166849"/>
                <a:gd name="connsiteY9" fmla="*/ 5120640 h 5120640"/>
                <a:gd name="connsiteX10" fmla="*/ 0 w 1166849"/>
                <a:gd name="connsiteY10" fmla="*/ 194479 h 5120640"/>
                <a:gd name="connsiteX11" fmla="*/ 56962 w 1166849"/>
                <a:gd name="connsiteY11" fmla="*/ 56962 h 5120640"/>
                <a:gd name="connsiteX12" fmla="*/ 194480 w 1166849"/>
                <a:gd name="connsiteY12" fmla="*/ 1 h 5120640"/>
                <a:gd name="connsiteX13" fmla="*/ 194479 w 1166849"/>
                <a:gd name="connsiteY13" fmla="*/ 0 h 512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6849" h="5120640">
                  <a:moveTo>
                    <a:pt x="1166849" y="853460"/>
                  </a:moveTo>
                  <a:lnTo>
                    <a:pt x="1166849" y="4267180"/>
                  </a:lnTo>
                  <a:cubicBezTo>
                    <a:pt x="1166849" y="4493531"/>
                    <a:pt x="1162180" y="4710614"/>
                    <a:pt x="1153869" y="4870664"/>
                  </a:cubicBezTo>
                  <a:cubicBezTo>
                    <a:pt x="1145558" y="5030719"/>
                    <a:pt x="1134286" y="5120633"/>
                    <a:pt x="1122532" y="5120633"/>
                  </a:cubicBezTo>
                  <a:cubicBezTo>
                    <a:pt x="748355" y="5120633"/>
                    <a:pt x="374177" y="5120638"/>
                    <a:pt x="0" y="5120638"/>
                  </a:cubicBezTo>
                  <a:lnTo>
                    <a:pt x="0" y="5120638"/>
                  </a:lnTo>
                  <a:lnTo>
                    <a:pt x="0" y="5120638"/>
                  </a:lnTo>
                  <a:lnTo>
                    <a:pt x="0" y="2"/>
                  </a:lnTo>
                  <a:lnTo>
                    <a:pt x="0" y="2"/>
                  </a:lnTo>
                  <a:lnTo>
                    <a:pt x="0" y="2"/>
                  </a:lnTo>
                  <a:lnTo>
                    <a:pt x="1122533" y="2"/>
                  </a:lnTo>
                  <a:cubicBezTo>
                    <a:pt x="1134286" y="2"/>
                    <a:pt x="1145558" y="89921"/>
                    <a:pt x="1153869" y="249976"/>
                  </a:cubicBezTo>
                  <a:cubicBezTo>
                    <a:pt x="1162180" y="410031"/>
                    <a:pt x="1166849" y="627113"/>
                    <a:pt x="1166849" y="853464"/>
                  </a:cubicBezTo>
                  <a:lnTo>
                    <a:pt x="1166849" y="853460"/>
                  </a:lnTo>
                  <a:close/>
                </a:path>
              </a:pathLst>
            </a:custGeom>
            <a:solidFill>
              <a:schemeClr val="bg1">
                <a:alpha val="90000"/>
              </a:schemeClr>
            </a:solidFill>
            <a:ln>
              <a:solidFill>
                <a:schemeClr val="accent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60961" tIns="87442" rIns="117921" bIns="87441" spcCol="1270" anchor="ctr"/>
            <a:lstStyle/>
            <a:p>
              <a:pPr marL="171450" lvl="1" indent="-171450" defTabSz="711200">
                <a:lnSpc>
                  <a:spcPct val="90000"/>
                </a:lnSpc>
                <a:spcAft>
                  <a:spcPct val="15000"/>
                </a:spcAft>
                <a:buFontTx/>
                <a:buChar char="••"/>
                <a:defRPr/>
              </a:pPr>
              <a:r>
                <a:rPr lang="en-US" sz="2200" dirty="0">
                  <a:latin typeface="Arial" pitchFamily="34" charset="0"/>
                  <a:cs typeface="Arial" pitchFamily="34" charset="0"/>
                </a:rPr>
                <a:t>Specify a portion of worksheet to print</a:t>
              </a:r>
            </a:p>
          </p:txBody>
        </p:sp>
        <p:sp>
          <p:nvSpPr>
            <p:cNvPr id="13" name="Freeform 12"/>
            <p:cNvSpPr/>
            <p:nvPr/>
          </p:nvSpPr>
          <p:spPr>
            <a:xfrm>
              <a:off x="533400" y="4875741"/>
              <a:ext cx="2879725" cy="1248211"/>
            </a:xfrm>
            <a:custGeom>
              <a:avLst/>
              <a:gdLst>
                <a:gd name="connsiteX0" fmla="*/ 0 w 2880360"/>
                <a:gd name="connsiteY0" fmla="*/ 243099 h 1458562"/>
                <a:gd name="connsiteX1" fmla="*/ 71202 w 2880360"/>
                <a:gd name="connsiteY1" fmla="*/ 71202 h 1458562"/>
                <a:gd name="connsiteX2" fmla="*/ 243099 w 2880360"/>
                <a:gd name="connsiteY2" fmla="*/ 0 h 1458562"/>
                <a:gd name="connsiteX3" fmla="*/ 2637261 w 2880360"/>
                <a:gd name="connsiteY3" fmla="*/ 0 h 1458562"/>
                <a:gd name="connsiteX4" fmla="*/ 2809158 w 2880360"/>
                <a:gd name="connsiteY4" fmla="*/ 71202 h 1458562"/>
                <a:gd name="connsiteX5" fmla="*/ 2880360 w 2880360"/>
                <a:gd name="connsiteY5" fmla="*/ 243099 h 1458562"/>
                <a:gd name="connsiteX6" fmla="*/ 2880360 w 2880360"/>
                <a:gd name="connsiteY6" fmla="*/ 1215463 h 1458562"/>
                <a:gd name="connsiteX7" fmla="*/ 2809158 w 2880360"/>
                <a:gd name="connsiteY7" fmla="*/ 1387360 h 1458562"/>
                <a:gd name="connsiteX8" fmla="*/ 2637261 w 2880360"/>
                <a:gd name="connsiteY8" fmla="*/ 1458562 h 1458562"/>
                <a:gd name="connsiteX9" fmla="*/ 243099 w 2880360"/>
                <a:gd name="connsiteY9" fmla="*/ 1458562 h 1458562"/>
                <a:gd name="connsiteX10" fmla="*/ 71202 w 2880360"/>
                <a:gd name="connsiteY10" fmla="*/ 1387360 h 1458562"/>
                <a:gd name="connsiteX11" fmla="*/ 0 w 2880360"/>
                <a:gd name="connsiteY11" fmla="*/ 1215463 h 1458562"/>
                <a:gd name="connsiteX12" fmla="*/ 0 w 2880360"/>
                <a:gd name="connsiteY12" fmla="*/ 243099 h 145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360" h="1458562">
                  <a:moveTo>
                    <a:pt x="0" y="243099"/>
                  </a:moveTo>
                  <a:cubicBezTo>
                    <a:pt x="0" y="178625"/>
                    <a:pt x="25612" y="116792"/>
                    <a:pt x="71202" y="71202"/>
                  </a:cubicBezTo>
                  <a:cubicBezTo>
                    <a:pt x="116792" y="25612"/>
                    <a:pt x="178625" y="0"/>
                    <a:pt x="243099" y="0"/>
                  </a:cubicBezTo>
                  <a:lnTo>
                    <a:pt x="2637261" y="0"/>
                  </a:lnTo>
                  <a:cubicBezTo>
                    <a:pt x="2701735" y="0"/>
                    <a:pt x="2763568" y="25612"/>
                    <a:pt x="2809158" y="71202"/>
                  </a:cubicBezTo>
                  <a:cubicBezTo>
                    <a:pt x="2854748" y="116792"/>
                    <a:pt x="2880360" y="178625"/>
                    <a:pt x="2880360" y="243099"/>
                  </a:cubicBezTo>
                  <a:lnTo>
                    <a:pt x="2880360" y="1215463"/>
                  </a:lnTo>
                  <a:cubicBezTo>
                    <a:pt x="2880360" y="1279937"/>
                    <a:pt x="2854748" y="1341770"/>
                    <a:pt x="2809158" y="1387360"/>
                  </a:cubicBezTo>
                  <a:cubicBezTo>
                    <a:pt x="2763568" y="1432950"/>
                    <a:pt x="2701735" y="1458562"/>
                    <a:pt x="2637261" y="1458562"/>
                  </a:cubicBezTo>
                  <a:lnTo>
                    <a:pt x="243099" y="1458562"/>
                  </a:lnTo>
                  <a:cubicBezTo>
                    <a:pt x="178625" y="1458562"/>
                    <a:pt x="116792" y="1432950"/>
                    <a:pt x="71202" y="1387360"/>
                  </a:cubicBezTo>
                  <a:cubicBezTo>
                    <a:pt x="25612" y="1341770"/>
                    <a:pt x="0" y="1279937"/>
                    <a:pt x="0" y="1215463"/>
                  </a:cubicBezTo>
                  <a:lnTo>
                    <a:pt x="0" y="2430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38841" tIns="155021" rIns="238841" bIns="155021" spcCol="1270" anchor="ctr"/>
            <a:lstStyle/>
            <a:p>
              <a:pPr algn="ctr" defTabSz="1955800">
                <a:lnSpc>
                  <a:spcPct val="90000"/>
                </a:lnSpc>
                <a:spcAft>
                  <a:spcPct val="35000"/>
                </a:spcAft>
                <a:defRPr/>
              </a:pPr>
              <a:r>
                <a:rPr lang="en-US" sz="3200" dirty="0">
                  <a:latin typeface="Arial" pitchFamily="34" charset="0"/>
                  <a:cs typeface="Arial" pitchFamily="34" charset="0"/>
                </a:rPr>
                <a:t>Print area</a:t>
              </a:r>
            </a:p>
          </p:txBody>
        </p:sp>
      </p:grpSp>
      <p:sp>
        <p:nvSpPr>
          <p:cNvPr id="51202" name="Title 2"/>
          <p:cNvSpPr>
            <a:spLocks noGrp="1"/>
          </p:cNvSpPr>
          <p:nvPr>
            <p:ph type="title"/>
          </p:nvPr>
        </p:nvSpPr>
        <p:spPr/>
        <p:txBody>
          <a:bodyPr/>
          <a:lstStyle/>
          <a:p>
            <a:r>
              <a:rPr lang="en-US" smtClean="0">
                <a:latin typeface="Arial" charset="0"/>
                <a:cs typeface="Arial" charset="0"/>
              </a:rPr>
              <a:t>Q7:  How Can You Print Results?</a:t>
            </a:r>
          </a:p>
        </p:txBody>
      </p:sp>
      <p:sp>
        <p:nvSpPr>
          <p:cNvPr id="105477"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2"/>
          <p:cNvSpPr>
            <a:spLocks noGrp="1"/>
          </p:cNvSpPr>
          <p:nvPr>
            <p:ph type="title"/>
          </p:nvPr>
        </p:nvSpPr>
        <p:spPr/>
        <p:txBody>
          <a:bodyPr/>
          <a:lstStyle/>
          <a:p>
            <a:r>
              <a:rPr lang="en-US" smtClean="0">
                <a:latin typeface="Arial" charset="0"/>
                <a:cs typeface="Arial" charset="0"/>
              </a:rPr>
              <a:t> Print Preview Screen In Excel</a:t>
            </a:r>
          </a:p>
        </p:txBody>
      </p:sp>
      <p:sp>
        <p:nvSpPr>
          <p:cNvPr id="106500"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52227" name="Picture 2"/>
          <p:cNvPicPr>
            <a:picLocks noChangeAspect="1" noChangeArrowheads="1"/>
          </p:cNvPicPr>
          <p:nvPr/>
        </p:nvPicPr>
        <p:blipFill>
          <a:blip r:embed="rId2" cstate="print"/>
          <a:srcRect/>
          <a:stretch>
            <a:fillRect/>
          </a:stretch>
        </p:blipFill>
        <p:spPr bwMode="auto">
          <a:xfrm>
            <a:off x="838200" y="1371600"/>
            <a:ext cx="7543800" cy="4195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AutoShape 2"/>
          <p:cNvSpPr>
            <a:spLocks noGrp="1" noChangeArrowheads="1"/>
          </p:cNvSpPr>
          <p:nvPr>
            <p:ph type="title"/>
          </p:nvPr>
        </p:nvSpPr>
        <p:spPr/>
        <p:txBody>
          <a:bodyPr/>
          <a:lstStyle/>
          <a:p>
            <a:r>
              <a:rPr lang="en-US" smtClean="0">
                <a:latin typeface="Arial" charset="0"/>
                <a:cs typeface="Arial" charset="0"/>
              </a:rPr>
              <a:t>Active Review</a:t>
            </a:r>
          </a:p>
        </p:txBody>
      </p:sp>
      <p:sp>
        <p:nvSpPr>
          <p:cNvPr id="109572"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15" name="Content Placeholder 3"/>
          <p:cNvSpPr txBox="1">
            <a:spLocks/>
          </p:cNvSpPr>
          <p:nvPr/>
        </p:nvSpPr>
        <p:spPr>
          <a:xfrm>
            <a:off x="762000" y="1371600"/>
            <a:ext cx="7696200" cy="3756025"/>
          </a:xfrm>
          <a:prstGeom prst="rect">
            <a:avLst/>
          </a:prstGeom>
        </p:spPr>
        <p:txBody>
          <a:bodyPr/>
          <a:lstStyle>
            <a:lvl1pPr marL="342900" indent="-342900" algn="l" rtl="0" eaLnBrk="1" fontAlgn="base" hangingPunct="1">
              <a:spcBef>
                <a:spcPts val="800"/>
              </a:spcBef>
              <a:spcAft>
                <a:spcPct val="0"/>
              </a:spcAft>
              <a:buFont typeface="Arial" charset="0"/>
              <a:defRPr sz="2800" kern="1200">
                <a:solidFill>
                  <a:schemeClr val="tx1"/>
                </a:solidFill>
                <a:latin typeface="Arial" pitchFamily="34" charset="0"/>
                <a:ea typeface="+mn-ea"/>
                <a:cs typeface="Arial" pitchFamily="34" charset="0"/>
              </a:defRPr>
            </a:lvl1pPr>
            <a:lvl2pPr marL="234950" indent="-234950" algn="l" rtl="0" eaLnBrk="1" fontAlgn="base" hangingPunct="1">
              <a:spcBef>
                <a:spcPts val="300"/>
              </a:spcBef>
              <a:spcAft>
                <a:spcPct val="0"/>
              </a:spcAft>
              <a:buClr>
                <a:srgbClr val="000A1E"/>
              </a:buClr>
              <a:buFont typeface="Arial" pitchFamily="34" charset="0"/>
              <a:buChar char="•"/>
              <a:tabLst/>
              <a:defRPr sz="2800" kern="1200">
                <a:solidFill>
                  <a:schemeClr val="tx1"/>
                </a:solidFill>
                <a:latin typeface="Arial" pitchFamily="34" charset="0"/>
                <a:ea typeface="+mn-ea"/>
                <a:cs typeface="Arial" pitchFamily="34" charset="0"/>
              </a:defRPr>
            </a:lvl2pPr>
            <a:lvl3pPr marL="457200" indent="-219075" algn="l" rtl="0" eaLnBrk="1" fontAlgn="base" hangingPunct="1">
              <a:spcBef>
                <a:spcPts val="300"/>
              </a:spcBef>
              <a:spcAft>
                <a:spcPct val="0"/>
              </a:spcAft>
              <a:buClr>
                <a:srgbClr val="000A1E"/>
              </a:buClr>
              <a:buFont typeface="Arial" pitchFamily="34" charset="0"/>
              <a:buChar char="–"/>
              <a:defRPr sz="2800" kern="1200">
                <a:solidFill>
                  <a:schemeClr val="tx1"/>
                </a:solidFill>
                <a:latin typeface="Arial" pitchFamily="34" charset="0"/>
                <a:ea typeface="+mn-ea"/>
                <a:cs typeface="Arial" pitchFamily="34" charset="0"/>
              </a:defRPr>
            </a:lvl3pPr>
            <a:lvl4pPr marL="803275" indent="-336550" algn="l" rtl="0" eaLnBrk="1" fontAlgn="base" hangingPunct="1">
              <a:spcBef>
                <a:spcPts val="300"/>
              </a:spcBef>
              <a:spcAft>
                <a:spcPct val="0"/>
              </a:spcAft>
              <a:buClr>
                <a:srgbClr val="000A1E"/>
              </a:buClr>
              <a:buFont typeface="Wingdings" pitchFamily="2" charset="2"/>
              <a:buChar char="Ø"/>
              <a:defRPr sz="2800" kern="1200">
                <a:solidFill>
                  <a:schemeClr val="tx1"/>
                </a:solidFill>
                <a:latin typeface="Arial" pitchFamily="34" charset="0"/>
                <a:ea typeface="+mn-ea"/>
                <a:cs typeface="Arial" pitchFamily="34" charset="0"/>
              </a:defRPr>
            </a:lvl4pPr>
            <a:lvl5pPr marL="1081088" indent="-277813" algn="l" rtl="0" eaLnBrk="1" fontAlgn="base" hangingPunct="1">
              <a:spcBef>
                <a:spcPts val="300"/>
              </a:spcBef>
              <a:spcAft>
                <a:spcPct val="0"/>
              </a:spcAft>
              <a:buClr>
                <a:srgbClr val="000A1E"/>
              </a:buClr>
              <a:buFont typeface="Courier New" pitchFamily="49" charset="0"/>
              <a:buChar char="o"/>
              <a:defRPr sz="2800" kern="1200">
                <a:solidFill>
                  <a:schemeClr val="tx1"/>
                </a:solidFill>
                <a:latin typeface="Arial" pitchFamily="34" charset="0"/>
                <a:ea typeface="+mn-ea"/>
                <a:cs typeface="Arial"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defRPr/>
            </a:pPr>
            <a:r>
              <a:rPr lang="en-US" sz="2400" dirty="0" smtClean="0"/>
              <a:t>Q1: What is a spreadsheet?</a:t>
            </a:r>
          </a:p>
          <a:p>
            <a:pPr>
              <a:defRPr/>
            </a:pPr>
            <a:r>
              <a:rPr lang="en-US" sz="2400" dirty="0" smtClean="0"/>
              <a:t>Q2: How do you get started with Excel?</a:t>
            </a:r>
          </a:p>
          <a:p>
            <a:pPr>
              <a:defRPr/>
            </a:pPr>
            <a:r>
              <a:rPr lang="en-US" sz="2400" dirty="0" smtClean="0"/>
              <a:t>Q3: How can you enter data?</a:t>
            </a:r>
          </a:p>
          <a:p>
            <a:pPr marL="579438" indent="-579438">
              <a:defRPr/>
            </a:pPr>
            <a:r>
              <a:rPr lang="en-US" sz="2400" dirty="0" smtClean="0"/>
              <a:t>Q4: How can you insert and delete rows and columns and change their size?</a:t>
            </a:r>
          </a:p>
          <a:p>
            <a:pPr>
              <a:defRPr/>
            </a:pPr>
            <a:r>
              <a:rPr lang="en-US" sz="2400" dirty="0" smtClean="0"/>
              <a:t>Q5: How can you format data?</a:t>
            </a:r>
          </a:p>
          <a:p>
            <a:pPr>
              <a:defRPr/>
            </a:pPr>
            <a:r>
              <a:rPr lang="en-US" sz="2400" dirty="0" smtClean="0"/>
              <a:t>Q6: How can you create a (simple) formula?</a:t>
            </a:r>
          </a:p>
          <a:p>
            <a:pPr>
              <a:defRPr/>
            </a:pPr>
            <a:r>
              <a:rPr lang="en-US" sz="2400" dirty="0" smtClean="0"/>
              <a:t>Q7: How can you print results?</a:t>
            </a: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disclaimer"/>
          <p:cNvPicPr>
            <a:picLocks noChangeAspect="1" noChangeArrowheads="1"/>
          </p:cNvPicPr>
          <p:nvPr/>
        </p:nvPicPr>
        <p:blipFill>
          <a:blip r:embed="rId2" cstate="print"/>
          <a:srcRect/>
          <a:stretch>
            <a:fillRect/>
          </a:stretch>
        </p:blipFill>
        <p:spPr bwMode="auto">
          <a:xfrm>
            <a:off x="762000" y="1447800"/>
            <a:ext cx="7467600" cy="226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2" cstate="print"/>
          <a:srcRect/>
          <a:stretch>
            <a:fillRect/>
          </a:stretch>
        </p:blipFill>
        <p:spPr bwMode="auto">
          <a:xfrm>
            <a:off x="762000" y="1403350"/>
            <a:ext cx="7620000" cy="4159250"/>
          </a:xfrm>
          <a:prstGeom prst="rect">
            <a:avLst/>
          </a:prstGeom>
          <a:noFill/>
          <a:ln w="9525">
            <a:noFill/>
            <a:miter lim="800000"/>
            <a:headEnd/>
            <a:tailEnd/>
          </a:ln>
        </p:spPr>
      </p:pic>
      <p:sp>
        <p:nvSpPr>
          <p:cNvPr id="14338" name="Title 2"/>
          <p:cNvSpPr>
            <a:spLocks noGrp="1"/>
          </p:cNvSpPr>
          <p:nvPr>
            <p:ph type="title"/>
          </p:nvPr>
        </p:nvSpPr>
        <p:spPr/>
        <p:txBody>
          <a:bodyPr/>
          <a:lstStyle/>
          <a:p>
            <a:pPr marL="914400" indent="-914400"/>
            <a:r>
              <a:rPr lang="en-US" smtClean="0">
                <a:latin typeface="Arial" charset="0"/>
                <a:cs typeface="Arial" charset="0"/>
              </a:rPr>
              <a:t>Q2:  How Do You Get Started with Excel?</a:t>
            </a:r>
          </a:p>
        </p:txBody>
      </p:sp>
      <p:sp>
        <p:nvSpPr>
          <p:cNvPr id="70661"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14340" name="Content Placeholder 1"/>
          <p:cNvSpPr>
            <a:spLocks noGrp="1"/>
          </p:cNvSpPr>
          <p:nvPr>
            <p:ph idx="4294967295"/>
          </p:nvPr>
        </p:nvSpPr>
        <p:spPr>
          <a:xfrm>
            <a:off x="746125" y="4343400"/>
            <a:ext cx="7635875" cy="533400"/>
          </a:xfrm>
          <a:solidFill>
            <a:schemeClr val="accent2"/>
          </a:solidFill>
          <a:ln>
            <a:solidFill>
              <a:schemeClr val="accent1"/>
            </a:solidFill>
          </a:ln>
        </p:spPr>
        <p:txBody>
          <a:bodyPr/>
          <a:lstStyle/>
          <a:p>
            <a:pPr marL="0" indent="0" algn="ctr">
              <a:buFont typeface="Arial" charset="0"/>
              <a:buNone/>
            </a:pPr>
            <a:r>
              <a:rPr lang="en-US" sz="2400" smtClean="0">
                <a:latin typeface="Arial" charset="0"/>
                <a:cs typeface="Arial" charset="0"/>
              </a:rPr>
              <a:t>Save by clicking File,  then Save or Save As</a:t>
            </a:r>
            <a:endParaRPr lang="en-US" sz="2000" smtClean="0">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p:cNvSpPr>
            <a:spLocks noGrp="1"/>
          </p:cNvSpPr>
          <p:nvPr>
            <p:ph type="title"/>
          </p:nvPr>
        </p:nvSpPr>
        <p:spPr/>
        <p:txBody>
          <a:bodyPr/>
          <a:lstStyle/>
          <a:p>
            <a:r>
              <a:rPr lang="en-US" smtClean="0">
                <a:latin typeface="Arial" charset="0"/>
                <a:cs typeface="Arial" charset="0"/>
              </a:rPr>
              <a:t>Entering a File Name in Excel</a:t>
            </a:r>
          </a:p>
        </p:txBody>
      </p:sp>
      <p:sp>
        <p:nvSpPr>
          <p:cNvPr id="71683"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15363" name="Picture 2"/>
          <p:cNvPicPr>
            <a:picLocks noChangeAspect="1" noChangeArrowheads="1"/>
          </p:cNvPicPr>
          <p:nvPr/>
        </p:nvPicPr>
        <p:blipFill>
          <a:blip r:embed="rId2" cstate="print"/>
          <a:srcRect/>
          <a:stretch>
            <a:fillRect/>
          </a:stretch>
        </p:blipFill>
        <p:spPr bwMode="auto">
          <a:xfrm>
            <a:off x="838200" y="1447800"/>
            <a:ext cx="7467600"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2"/>
          <p:cNvSpPr>
            <a:spLocks noGrp="1"/>
          </p:cNvSpPr>
          <p:nvPr>
            <p:ph type="title"/>
          </p:nvPr>
        </p:nvSpPr>
        <p:spPr/>
        <p:txBody>
          <a:bodyPr/>
          <a:lstStyle/>
          <a:p>
            <a:r>
              <a:rPr lang="en-US" smtClean="0">
                <a:latin typeface="Arial" charset="0"/>
                <a:cs typeface="Arial" charset="0"/>
              </a:rPr>
              <a:t>Excel Menu Tabs and Ribbon Bar</a:t>
            </a:r>
          </a:p>
        </p:txBody>
      </p:sp>
      <p:sp>
        <p:nvSpPr>
          <p:cNvPr id="72707"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16387" name="Picture 2"/>
          <p:cNvPicPr>
            <a:picLocks noChangeAspect="1" noChangeArrowheads="1"/>
          </p:cNvPicPr>
          <p:nvPr/>
        </p:nvPicPr>
        <p:blipFill>
          <a:blip r:embed="rId2" cstate="print"/>
          <a:srcRect/>
          <a:stretch>
            <a:fillRect/>
          </a:stretch>
        </p:blipFill>
        <p:spPr bwMode="auto">
          <a:xfrm>
            <a:off x="762000" y="1447800"/>
            <a:ext cx="7543800" cy="413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2"/>
          <p:cNvSpPr>
            <a:spLocks noGrp="1"/>
          </p:cNvSpPr>
          <p:nvPr>
            <p:ph type="title"/>
          </p:nvPr>
        </p:nvSpPr>
        <p:spPr/>
        <p:txBody>
          <a:bodyPr/>
          <a:lstStyle/>
          <a:p>
            <a:r>
              <a:rPr lang="en-US" dirty="0" smtClean="0">
                <a:latin typeface="Arial" charset="0"/>
                <a:cs typeface="Arial" charset="0"/>
              </a:rPr>
              <a:t>Ribbon with Home Tab Selected</a:t>
            </a:r>
          </a:p>
        </p:txBody>
      </p:sp>
      <p:sp>
        <p:nvSpPr>
          <p:cNvPr id="73731"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pic>
        <p:nvPicPr>
          <p:cNvPr id="17411" name="Picture 2"/>
          <p:cNvPicPr>
            <a:picLocks noChangeAspect="1" noChangeArrowheads="1"/>
          </p:cNvPicPr>
          <p:nvPr/>
        </p:nvPicPr>
        <p:blipFill>
          <a:blip r:embed="rId3" cstate="print"/>
          <a:srcRect/>
          <a:stretch>
            <a:fillRect/>
          </a:stretch>
        </p:blipFill>
        <p:spPr bwMode="auto">
          <a:xfrm>
            <a:off x="762000" y="1409700"/>
            <a:ext cx="7620000" cy="445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2"/>
          <p:cNvSpPr>
            <a:spLocks noGrp="1"/>
          </p:cNvSpPr>
          <p:nvPr>
            <p:ph type="title"/>
          </p:nvPr>
        </p:nvSpPr>
        <p:spPr>
          <a:xfrm>
            <a:off x="822325" y="365125"/>
            <a:ext cx="7521575" cy="1006475"/>
          </a:xfrm>
        </p:spPr>
        <p:txBody>
          <a:bodyPr/>
          <a:lstStyle/>
          <a:p>
            <a:r>
              <a:rPr lang="en-US" smtClean="0">
                <a:latin typeface="Arial" charset="0"/>
                <a:cs typeface="Arial" charset="0"/>
              </a:rPr>
              <a:t>Q3:  How Can You Enter Data?</a:t>
            </a:r>
          </a:p>
        </p:txBody>
      </p:sp>
      <p:sp>
        <p:nvSpPr>
          <p:cNvPr id="75781"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sp>
        <p:nvSpPr>
          <p:cNvPr id="2" name="Content Placeholder 1"/>
          <p:cNvSpPr>
            <a:spLocks noGrp="1"/>
          </p:cNvSpPr>
          <p:nvPr>
            <p:ph idx="1"/>
          </p:nvPr>
        </p:nvSpPr>
        <p:spPr>
          <a:xfrm>
            <a:off x="1066800" y="1730375"/>
            <a:ext cx="7277100" cy="2384425"/>
          </a:xfrm>
        </p:spPr>
        <p:txBody>
          <a:bodyPr/>
          <a:lstStyle/>
          <a:p>
            <a:pPr marL="0" indent="0">
              <a:buFont typeface="Arial" charset="0"/>
              <a:buNone/>
            </a:pPr>
            <a:r>
              <a:rPr lang="en-US" smtClean="0">
                <a:latin typeface="Arial" charset="0"/>
                <a:cs typeface="Arial" charset="0"/>
              </a:rPr>
              <a:t>Three general methods</a:t>
            </a:r>
          </a:p>
          <a:p>
            <a:pPr marL="679450" lvl="1" indent="-396875">
              <a:lnSpc>
                <a:spcPct val="90000"/>
              </a:lnSpc>
              <a:spcAft>
                <a:spcPct val="15000"/>
              </a:spcAft>
              <a:buFont typeface="Franklin Gothic Medium" pitchFamily="34" charset="0"/>
              <a:buAutoNum type="arabicPeriod"/>
            </a:pPr>
            <a:r>
              <a:rPr lang="en-US" smtClean="0">
                <a:latin typeface="Arial" charset="0"/>
                <a:cs typeface="Arial" charset="0"/>
              </a:rPr>
              <a:t>Key in the data</a:t>
            </a:r>
          </a:p>
          <a:p>
            <a:pPr marL="679450" lvl="1" indent="-396875">
              <a:lnSpc>
                <a:spcPct val="90000"/>
              </a:lnSpc>
              <a:spcAft>
                <a:spcPct val="15000"/>
              </a:spcAft>
              <a:buFont typeface="Franklin Gothic Medium" pitchFamily="34" charset="0"/>
              <a:buAutoNum type="arabicPeriod"/>
            </a:pPr>
            <a:r>
              <a:rPr lang="en-US" smtClean="0">
                <a:latin typeface="Arial" charset="0"/>
                <a:cs typeface="Arial" charset="0"/>
              </a:rPr>
              <a:t>Let Excel add data based on a pattern</a:t>
            </a:r>
          </a:p>
          <a:p>
            <a:pPr marL="679450" lvl="1" indent="-396875">
              <a:lnSpc>
                <a:spcPct val="90000"/>
              </a:lnSpc>
              <a:spcAft>
                <a:spcPct val="15000"/>
              </a:spcAft>
              <a:buFont typeface="Franklin Gothic Medium" pitchFamily="34" charset="0"/>
              <a:buAutoNum type="arabicPeriod"/>
            </a:pPr>
            <a:r>
              <a:rPr lang="en-US" smtClean="0">
                <a:latin typeface="Arial" charset="0"/>
                <a:cs typeface="Arial" charset="0"/>
              </a:rPr>
              <a:t>Import from another file or program</a:t>
            </a:r>
          </a:p>
          <a:p>
            <a:pPr marL="0" indent="0">
              <a:buFont typeface="Arial" charset="0"/>
              <a:buChar char="•"/>
            </a:pPr>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3" cstate="print"/>
          <a:srcRect/>
          <a:stretch>
            <a:fillRect/>
          </a:stretch>
        </p:blipFill>
        <p:spPr bwMode="auto">
          <a:xfrm>
            <a:off x="762000" y="1447800"/>
            <a:ext cx="7620000" cy="4210050"/>
          </a:xfrm>
          <a:prstGeom prst="rect">
            <a:avLst/>
          </a:prstGeom>
          <a:noFill/>
          <a:ln w="9525">
            <a:noFill/>
            <a:miter lim="800000"/>
            <a:headEnd/>
            <a:tailEnd/>
          </a:ln>
        </p:spPr>
      </p:pic>
      <p:sp>
        <p:nvSpPr>
          <p:cNvPr id="20482" name="Title 2"/>
          <p:cNvSpPr>
            <a:spLocks noGrp="1"/>
          </p:cNvSpPr>
          <p:nvPr>
            <p:ph type="title"/>
          </p:nvPr>
        </p:nvSpPr>
        <p:spPr>
          <a:xfrm>
            <a:off x="822325" y="365125"/>
            <a:ext cx="7521575" cy="1006475"/>
          </a:xfrm>
        </p:spPr>
        <p:txBody>
          <a:bodyPr/>
          <a:lstStyle/>
          <a:p>
            <a:r>
              <a:rPr lang="en-US" smtClean="0">
                <a:latin typeface="Arial" charset="0"/>
                <a:cs typeface="Arial" charset="0"/>
              </a:rPr>
              <a:t>Key in the Data: Entering City Names in Column E</a:t>
            </a:r>
          </a:p>
        </p:txBody>
      </p:sp>
      <p:sp>
        <p:nvSpPr>
          <p:cNvPr id="76804"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t>Copyright © 2014 Pearson Education, Inc. Publishing as Prentice Hall</a:t>
            </a:r>
          </a:p>
        </p:txBody>
      </p:sp>
      <p:cxnSp>
        <p:nvCxnSpPr>
          <p:cNvPr id="3" name="Straight Arrow Connector 2"/>
          <p:cNvCxnSpPr/>
          <p:nvPr/>
        </p:nvCxnSpPr>
        <p:spPr>
          <a:xfrm flipH="1" flipV="1">
            <a:off x="3124200" y="2895600"/>
            <a:ext cx="106680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3505200" y="3352800"/>
            <a:ext cx="68580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486" name="TextBox 8"/>
          <p:cNvSpPr txBox="1">
            <a:spLocks noChangeArrowheads="1"/>
          </p:cNvSpPr>
          <p:nvPr/>
        </p:nvSpPr>
        <p:spPr bwMode="auto">
          <a:xfrm>
            <a:off x="4114800" y="3246438"/>
            <a:ext cx="3810000" cy="1200150"/>
          </a:xfrm>
          <a:prstGeom prst="rect">
            <a:avLst/>
          </a:prstGeom>
          <a:solidFill>
            <a:schemeClr val="accent2"/>
          </a:solidFill>
          <a:ln w="9525">
            <a:solidFill>
              <a:schemeClr val="accent1"/>
            </a:solidFill>
            <a:miter lim="800000"/>
            <a:headEnd/>
            <a:tailEnd/>
          </a:ln>
        </p:spPr>
        <p:txBody>
          <a:bodyPr>
            <a:spAutoFit/>
          </a:bodyPr>
          <a:lstStyle/>
          <a:p>
            <a:r>
              <a:rPr lang="en-US" sz="2400"/>
              <a:t>Use F2 key to make corrections without retyping the whole entry.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MIS4E">
  <a:themeElements>
    <a:clrScheme name="Custom 12">
      <a:dk1>
        <a:srgbClr val="00040C"/>
      </a:dk1>
      <a:lt1>
        <a:sysClr val="window" lastClr="FFFFFF"/>
      </a:lt1>
      <a:dk2>
        <a:srgbClr val="C8E8F4"/>
      </a:dk2>
      <a:lt2>
        <a:srgbClr val="F9EDA5"/>
      </a:lt2>
      <a:accent1>
        <a:srgbClr val="145064"/>
      </a:accent1>
      <a:accent2>
        <a:srgbClr val="F9EDA5"/>
      </a:accent2>
      <a:accent3>
        <a:srgbClr val="F5E169"/>
      </a:accent3>
      <a:accent4>
        <a:srgbClr val="F5E169"/>
      </a:accent4>
      <a:accent5>
        <a:srgbClr val="F2F2F2"/>
      </a:accent5>
      <a:accent6>
        <a:srgbClr val="BEE5F2"/>
      </a:accent6>
      <a:hlink>
        <a:srgbClr val="002D88"/>
      </a:hlink>
      <a:folHlink>
        <a:srgbClr val="071C24"/>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Ch02</Template>
  <TotalTime>3814</TotalTime>
  <Words>1489</Words>
  <Application>Microsoft Office PowerPoint</Application>
  <PresentationFormat>On-screen Show (4:3)</PresentationFormat>
  <Paragraphs>163</Paragraphs>
  <Slides>36</Slides>
  <Notes>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EMIS4E</vt:lpstr>
      <vt:lpstr>Chapter Extension 3</vt:lpstr>
      <vt:lpstr>Study Questions</vt:lpstr>
      <vt:lpstr>Q1:  What Is a Spreadsheet?</vt:lpstr>
      <vt:lpstr>Q2:  How Do You Get Started with Excel?</vt:lpstr>
      <vt:lpstr>Entering a File Name in Excel</vt:lpstr>
      <vt:lpstr>Excel Menu Tabs and Ribbon Bar</vt:lpstr>
      <vt:lpstr>Ribbon with Home Tab Selected</vt:lpstr>
      <vt:lpstr>Q3:  How Can You Enter Data?</vt:lpstr>
      <vt:lpstr>Key in the Data: Entering City Names in Column E</vt:lpstr>
      <vt:lpstr>Let Excel Add Data Using a Pattern</vt:lpstr>
      <vt:lpstr>Entering Identical Data in Multiple Cells: Step 1</vt:lpstr>
      <vt:lpstr>Entering Identical Data In Multiple Cells: Step 2</vt:lpstr>
      <vt:lpstr>Entering Identical Data In Multiple Cells: Step 3</vt:lpstr>
      <vt:lpstr>Entering Patterned Data in Multiple Cells</vt:lpstr>
      <vt:lpstr>Patterned Data Entered in Multiple Cells</vt:lpstr>
      <vt:lpstr>Sophisticated Entry of Patterned Data in Multiple Cells</vt:lpstr>
      <vt:lpstr>Find Patterns Within Text Values</vt:lpstr>
      <vt:lpstr>Q4: How Can You Insert and Delete Rows and Columns and Change Their Size?</vt:lpstr>
      <vt:lpstr>Adding New Rows for Column Headings</vt:lpstr>
      <vt:lpstr>Adding Inserts Such as New Rows</vt:lpstr>
      <vt:lpstr>User Has Added New Rows for Column Headings</vt:lpstr>
      <vt:lpstr>Changing Cursor to a Vertical Bar to Change Column Widths</vt:lpstr>
      <vt:lpstr>Rows Added and Sizes of Columns Changed</vt:lpstr>
      <vt:lpstr>Q5:  How Can You Format Data?</vt:lpstr>
      <vt:lpstr>Centering Labels in Cells</vt:lpstr>
      <vt:lpstr>Adding Dollar Signs In Cells</vt:lpstr>
      <vt:lpstr>Q6:  How Can You Create a (Simple)         Formula?</vt:lpstr>
      <vt:lpstr>Selecting Cells to Be Summed</vt:lpstr>
      <vt:lpstr>Result of Applying a Formula That Summed Cells C3, D3, and E3</vt:lpstr>
      <vt:lpstr>Using F2 Function Key to Show Color Coding of Cells Involved in a Calculation</vt:lpstr>
      <vt:lpstr>Using F2 Function Key to Confirm a Formula Was Correctly Copied into Multiple Cells</vt:lpstr>
      <vt:lpstr>Summing Sales by Month Using AutoSum Function</vt:lpstr>
      <vt:lpstr>Q7:  How Can You Print Results?</vt:lpstr>
      <vt:lpstr> Print Preview Screen In Excel</vt:lpstr>
      <vt:lpstr>Active Review</vt:lpstr>
      <vt:lpstr>PowerPoint Presentation</vt:lpstr>
    </vt:vector>
  </TitlesOfParts>
  <Company>Eastern Kentucky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Extension 5</dc:title>
  <dc:creator>Loy, Steve</dc:creator>
  <cp:lastModifiedBy>Loy, Steve</cp:lastModifiedBy>
  <cp:revision>443</cp:revision>
  <dcterms:created xsi:type="dcterms:W3CDTF">2008-11-12T20:07:57Z</dcterms:created>
  <dcterms:modified xsi:type="dcterms:W3CDTF">2012-12-20T02:38:32Z</dcterms:modified>
</cp:coreProperties>
</file>