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1324" r:id="rId1"/>
  </p:sldMasterIdLst>
  <p:notesMasterIdLst>
    <p:notesMasterId r:id="rId30"/>
  </p:notesMasterIdLst>
  <p:handoutMasterIdLst>
    <p:handoutMasterId r:id="rId31"/>
  </p:handoutMasterIdLst>
  <p:sldIdLst>
    <p:sldId id="289" r:id="rId2"/>
    <p:sldId id="349" r:id="rId3"/>
    <p:sldId id="350" r:id="rId4"/>
    <p:sldId id="392" r:id="rId5"/>
    <p:sldId id="393" r:id="rId6"/>
    <p:sldId id="373" r:id="rId7"/>
    <p:sldId id="375" r:id="rId8"/>
    <p:sldId id="376" r:id="rId9"/>
    <p:sldId id="352" r:id="rId10"/>
    <p:sldId id="374" r:id="rId11"/>
    <p:sldId id="357" r:id="rId12"/>
    <p:sldId id="403" r:id="rId13"/>
    <p:sldId id="402" r:id="rId14"/>
    <p:sldId id="394" r:id="rId15"/>
    <p:sldId id="358" r:id="rId16"/>
    <p:sldId id="388" r:id="rId17"/>
    <p:sldId id="395" r:id="rId18"/>
    <p:sldId id="396" r:id="rId19"/>
    <p:sldId id="370" r:id="rId20"/>
    <p:sldId id="377" r:id="rId21"/>
    <p:sldId id="397" r:id="rId22"/>
    <p:sldId id="353" r:id="rId23"/>
    <p:sldId id="398" r:id="rId24"/>
    <p:sldId id="399" r:id="rId25"/>
    <p:sldId id="400" r:id="rId26"/>
    <p:sldId id="401" r:id="rId27"/>
    <p:sldId id="364" r:id="rId28"/>
    <p:sldId id="404"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C8"/>
    <a:srgbClr val="0054EA"/>
    <a:srgbClr val="000A1E"/>
    <a:srgbClr val="DCF0C6"/>
    <a:srgbClr val="BCF2C9"/>
    <a:srgbClr val="92DD6D"/>
    <a:srgbClr val="FF7C11"/>
    <a:srgbClr val="DD5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54" autoAdjust="0"/>
    <p:restoredTop sz="77850" autoAdjust="0"/>
  </p:normalViewPr>
  <p:slideViewPr>
    <p:cSldViewPr>
      <p:cViewPr varScale="1">
        <p:scale>
          <a:sx n="85" d="100"/>
          <a:sy n="85" d="100"/>
        </p:scale>
        <p:origin x="11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81"/>
    </p:cViewPr>
  </p:sorterViewPr>
  <p:notesViewPr>
    <p:cSldViewPr>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24333089-8350-4166-8810-72A22B77F2EF}" type="datetimeFigureOut">
              <a:rPr lang="en-US"/>
              <a:pPr>
                <a:defRPr/>
              </a:pPr>
              <a:t>5/13/2013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C28A8DAA-7815-4D7C-B2AA-FD97BFBFFD50}" type="slidenum">
              <a:rPr lang="en-US"/>
              <a:pPr>
                <a:defRPr/>
              </a:pPr>
              <a:t>‹#›</a:t>
            </a:fld>
            <a:endParaRPr lang="en-US" dirty="0"/>
          </a:p>
        </p:txBody>
      </p:sp>
    </p:spTree>
    <p:extLst>
      <p:ext uri="{BB962C8B-B14F-4D97-AF65-F5344CB8AC3E}">
        <p14:creationId xmlns:p14="http://schemas.microsoft.com/office/powerpoint/2010/main" val="106088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64C1AC9-C09D-429C-BA91-0464F5635632}" type="slidenum">
              <a:rPr lang="en-US"/>
              <a:pPr>
                <a:defRPr/>
              </a:pPr>
              <a:t>‹#›</a:t>
            </a:fld>
            <a:endParaRPr lang="en-US" dirty="0"/>
          </a:p>
        </p:txBody>
      </p:sp>
    </p:spTree>
    <p:extLst>
      <p:ext uri="{BB962C8B-B14F-4D97-AF65-F5344CB8AC3E}">
        <p14:creationId xmlns:p14="http://schemas.microsoft.com/office/powerpoint/2010/main" val="1992423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ECF1C91F-2A31-4593-BCDB-DC5FF635E3FA}"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0360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dirty="0" smtClean="0"/>
              <a:t>Checking out documents prevents others from editing it while checked out.</a:t>
            </a:r>
          </a:p>
          <a:p>
            <a:pPr marL="171450" indent="-171450">
              <a:buFontTx/>
              <a:buChar char="•"/>
            </a:pPr>
            <a:r>
              <a:rPr lang="en-US" b="1" dirty="0" smtClean="0"/>
              <a:t>Workflow control </a:t>
            </a:r>
            <a:r>
              <a:rPr lang="en-US" dirty="0" smtClean="0"/>
              <a:t>manages activities in a pre-defined process.</a:t>
            </a:r>
          </a:p>
        </p:txBody>
      </p:sp>
      <p:sp>
        <p:nvSpPr>
          <p:cNvPr id="4" name="Slide Number Placeholder 3"/>
          <p:cNvSpPr>
            <a:spLocks noGrp="1"/>
          </p:cNvSpPr>
          <p:nvPr>
            <p:ph type="sldNum" sz="quarter" idx="5"/>
          </p:nvPr>
        </p:nvSpPr>
        <p:spPr/>
        <p:txBody>
          <a:bodyPr/>
          <a:lstStyle/>
          <a:p>
            <a:pPr>
              <a:defRPr/>
            </a:pPr>
            <a:fld id="{162136C7-B70B-4684-B7B1-1053D7ECAA50}" type="slidenum">
              <a:rPr lang="en-US" smtClean="0"/>
              <a:pPr>
                <a:defRPr/>
              </a:pPr>
              <a:t>19</a:t>
            </a:fld>
            <a:endParaRPr lang="en-US" dirty="0"/>
          </a:p>
        </p:txBody>
      </p:sp>
    </p:spTree>
    <p:extLst>
      <p:ext uri="{BB962C8B-B14F-4D97-AF65-F5344CB8AC3E}">
        <p14:creationId xmlns:p14="http://schemas.microsoft.com/office/powerpoint/2010/main" val="362708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marL="171450" indent="-171450">
              <a:buFontTx/>
              <a:buChar char="•"/>
            </a:pPr>
            <a:r>
              <a:rPr lang="en-US" dirty="0" smtClean="0"/>
              <a:t>SharePoint is most popular document control system. Others include </a:t>
            </a:r>
            <a:r>
              <a:rPr lang="en-US" dirty="0" err="1" smtClean="0"/>
              <a:t>MasterControl</a:t>
            </a:r>
            <a:r>
              <a:rPr lang="en-US" dirty="0" smtClean="0"/>
              <a:t> (www.mastercontrol.com) and Document Locator (www.documentlocator.com). Software development teams use applications such as CVS (www.nongnu.org/cvs) or Subversion (http://subversion.tigris.org) to control versions of software code, test plans, and product documentation.</a:t>
            </a:r>
          </a:p>
        </p:txBody>
      </p:sp>
      <p:sp>
        <p:nvSpPr>
          <p:cNvPr id="4" name="Slide Number Placeholder 3"/>
          <p:cNvSpPr>
            <a:spLocks noGrp="1"/>
          </p:cNvSpPr>
          <p:nvPr>
            <p:ph type="sldNum" sz="quarter" idx="5"/>
          </p:nvPr>
        </p:nvSpPr>
        <p:spPr/>
        <p:txBody>
          <a:bodyPr/>
          <a:lstStyle/>
          <a:p>
            <a:pPr>
              <a:defRPr/>
            </a:pPr>
            <a:fld id="{C4FB49BF-44E5-4A13-B0E2-C0759FB66100}" type="slidenum">
              <a:rPr lang="en-US" smtClean="0"/>
              <a:pPr>
                <a:defRPr/>
              </a:pPr>
              <a:t>21</a:t>
            </a:fld>
            <a:endParaRPr lang="en-US" dirty="0"/>
          </a:p>
        </p:txBody>
      </p:sp>
    </p:spTree>
    <p:extLst>
      <p:ext uri="{BB962C8B-B14F-4D97-AF65-F5344CB8AC3E}">
        <p14:creationId xmlns:p14="http://schemas.microsoft.com/office/powerpoint/2010/main" val="161720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marL="171450" indent="-171450">
              <a:buFontTx/>
              <a:buChar char="•"/>
            </a:pPr>
            <a:r>
              <a:rPr lang="en-US" smtClean="0"/>
              <a:t>Office 365 is provided as a cloud-based service over the Internet. (See Chapter 6 for the meaning of the term cloud-based.) Figure CE2-17 summarizes Office 365 features.</a:t>
            </a:r>
          </a:p>
          <a:p>
            <a:pPr marL="171450" indent="-171450">
              <a:buFontTx/>
              <a:buChar char="•"/>
            </a:pPr>
            <a:r>
              <a:rPr lang="en-US" smtClean="0"/>
              <a:t>You can click on users’ names in emails or in SharePoint, and Office 365 will automatically start a Lync text, audio, or video conversation with that user if he or she is currently available. All text messages that you send via Lync are automatically recorded and stored in your email folder.</a:t>
            </a:r>
          </a:p>
        </p:txBody>
      </p:sp>
      <p:sp>
        <p:nvSpPr>
          <p:cNvPr id="4" name="Slide Number Placeholder 3"/>
          <p:cNvSpPr>
            <a:spLocks noGrp="1"/>
          </p:cNvSpPr>
          <p:nvPr>
            <p:ph type="sldNum" sz="quarter" idx="5"/>
          </p:nvPr>
        </p:nvSpPr>
        <p:spPr/>
        <p:txBody>
          <a:bodyPr/>
          <a:lstStyle/>
          <a:p>
            <a:pPr>
              <a:defRPr/>
            </a:pPr>
            <a:fld id="{2B3E60C2-01FF-4707-A7CE-69870CC8B82D}" type="slidenum">
              <a:rPr lang="en-US" smtClean="0"/>
              <a:pPr>
                <a:defRPr/>
              </a:pPr>
              <a:t>24</a:t>
            </a:fld>
            <a:endParaRPr lang="en-US" dirty="0"/>
          </a:p>
        </p:txBody>
      </p:sp>
    </p:spTree>
    <p:extLst>
      <p:ext uri="{BB962C8B-B14F-4D97-AF65-F5344CB8AC3E}">
        <p14:creationId xmlns:p14="http://schemas.microsoft.com/office/powerpoint/2010/main" val="211406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marL="171450" indent="-171450">
              <a:buFontTx/>
              <a:buChar char="•"/>
            </a:pPr>
            <a:r>
              <a:rPr lang="en-US" smtClean="0"/>
              <a:t>Graph that shows the relationship of the power (the utility that one gains from a software product) as a function of the time using that product. A flat line means you are investing time without any increase in power. The ideal power curve starts at some value at time zero and has no flat spots.</a:t>
            </a:r>
          </a:p>
        </p:txBody>
      </p:sp>
      <p:sp>
        <p:nvSpPr>
          <p:cNvPr id="4" name="Slide Number Placeholder 3"/>
          <p:cNvSpPr>
            <a:spLocks noGrp="1"/>
          </p:cNvSpPr>
          <p:nvPr>
            <p:ph type="sldNum" sz="quarter" idx="5"/>
          </p:nvPr>
        </p:nvSpPr>
        <p:spPr/>
        <p:txBody>
          <a:bodyPr/>
          <a:lstStyle/>
          <a:p>
            <a:pPr>
              <a:defRPr/>
            </a:pPr>
            <a:fld id="{FE0D190D-74E9-422D-9593-CAE0DD50FADD}" type="slidenum">
              <a:rPr lang="en-US" smtClean="0"/>
              <a:pPr>
                <a:defRPr/>
              </a:pPr>
              <a:t>25</a:t>
            </a:fld>
            <a:endParaRPr lang="en-US" dirty="0"/>
          </a:p>
        </p:txBody>
      </p:sp>
    </p:spTree>
    <p:extLst>
      <p:ext uri="{BB962C8B-B14F-4D97-AF65-F5344CB8AC3E}">
        <p14:creationId xmlns:p14="http://schemas.microsoft.com/office/powerpoint/2010/main" val="35798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FE45B7A-860C-48B7-A5E8-619EF98AA92F}" type="slidenum">
              <a:rPr lang="en-US" smtClean="0"/>
              <a:pPr>
                <a:defRPr/>
              </a:pPr>
              <a:t>26</a:t>
            </a:fld>
            <a:endParaRPr lang="en-US" dirty="0"/>
          </a:p>
        </p:txBody>
      </p:sp>
    </p:spTree>
    <p:extLst>
      <p:ext uri="{BB962C8B-B14F-4D97-AF65-F5344CB8AC3E}">
        <p14:creationId xmlns:p14="http://schemas.microsoft.com/office/powerpoint/2010/main" val="35597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F189FD88-BE9A-4B56-ACA9-E521B2C124F4}" type="slidenum">
              <a:rPr lang="en-US" smtClean="0"/>
              <a:pPr>
                <a:defRPr/>
              </a:pPr>
              <a:t>27</a:t>
            </a:fld>
            <a:endParaRPr 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010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02059E20-4F83-4D58-A5A7-7C43965ACA82}"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ln/>
          <a:extLst/>
        </p:spPr>
        <p:txBody>
          <a:bodyPr/>
          <a:lstStyle/>
          <a:p>
            <a:pPr marL="171450" indent="-171450">
              <a:buFont typeface="Arial" pitchFamily="34" charset="0"/>
              <a:buChar char="•"/>
              <a:defRPr/>
            </a:pPr>
            <a:r>
              <a:rPr lang="en-US" dirty="0" smtClean="0"/>
              <a:t>Most of this chapter extension focuses on collaboration tools, the software component of an information system.</a:t>
            </a:r>
          </a:p>
          <a:p>
            <a:pPr marL="171450" indent="-171450">
              <a:buFont typeface="Arial" pitchFamily="34" charset="0"/>
              <a:buChar char="•"/>
              <a:defRPr/>
            </a:pPr>
            <a:r>
              <a:rPr lang="en-US" dirty="0" smtClean="0"/>
              <a:t>It will be your content as well as your meta-data for project management and for demonstrating that your team practiced iteration and feedback.</a:t>
            </a:r>
          </a:p>
          <a:p>
            <a:pPr eaLnBrk="1" hangingPunct="1">
              <a:defRPr/>
            </a:pPr>
            <a:endParaRPr lang="en-US" dirty="0" smtClean="0"/>
          </a:p>
        </p:txBody>
      </p:sp>
    </p:spTree>
    <p:extLst>
      <p:ext uri="{BB962C8B-B14F-4D97-AF65-F5344CB8AC3E}">
        <p14:creationId xmlns:p14="http://schemas.microsoft.com/office/powerpoint/2010/main" val="225451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marL="171450" indent="-171450">
              <a:buFontTx/>
              <a:buChar char="•"/>
            </a:pPr>
            <a:r>
              <a:rPr lang="en-US" smtClean="0"/>
              <a:t>Face-to-face meetings are difficult to schedule and invariably someone can’t be on campus, or is stuck in traffic, or misses the bus, or whatever.</a:t>
            </a:r>
          </a:p>
        </p:txBody>
      </p:sp>
      <p:sp>
        <p:nvSpPr>
          <p:cNvPr id="4" name="Slide Number Placeholder 3"/>
          <p:cNvSpPr>
            <a:spLocks noGrp="1"/>
          </p:cNvSpPr>
          <p:nvPr>
            <p:ph type="sldNum" sz="quarter" idx="5"/>
          </p:nvPr>
        </p:nvSpPr>
        <p:spPr/>
        <p:txBody>
          <a:bodyPr/>
          <a:lstStyle/>
          <a:p>
            <a:pPr>
              <a:defRPr/>
            </a:pPr>
            <a:fld id="{F1675605-1EEA-430F-A6CB-F0D60EC2B654}" type="slidenum">
              <a:rPr lang="en-US" smtClean="0"/>
              <a:pPr>
                <a:defRPr/>
              </a:pPr>
              <a:t>3</a:t>
            </a:fld>
            <a:endParaRPr lang="en-US" dirty="0"/>
          </a:p>
        </p:txBody>
      </p:sp>
    </p:spTree>
    <p:extLst>
      <p:ext uri="{BB962C8B-B14F-4D97-AF65-F5344CB8AC3E}">
        <p14:creationId xmlns:p14="http://schemas.microsoft.com/office/powerpoint/2010/main" val="268813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Google Talk, NetMeeting, Skype</a:t>
            </a:r>
          </a:p>
          <a:p>
            <a:pPr>
              <a:defRPr/>
            </a:pPr>
            <a:endParaRPr lang="en-US" dirty="0"/>
          </a:p>
        </p:txBody>
      </p:sp>
      <p:sp>
        <p:nvSpPr>
          <p:cNvPr id="4" name="Slide Number Placeholder 3"/>
          <p:cNvSpPr>
            <a:spLocks noGrp="1"/>
          </p:cNvSpPr>
          <p:nvPr>
            <p:ph type="sldNum" sz="quarter" idx="5"/>
          </p:nvPr>
        </p:nvSpPr>
        <p:spPr/>
        <p:txBody>
          <a:bodyPr/>
          <a:lstStyle/>
          <a:p>
            <a:pPr>
              <a:defRPr/>
            </a:pPr>
            <a:fld id="{3834EA8E-82C2-4547-90B2-D7A5613721F5}" type="slidenum">
              <a:rPr lang="en-US" smtClean="0"/>
              <a:pPr>
                <a:defRPr/>
              </a:pPr>
              <a:t>6</a:t>
            </a:fld>
            <a:endParaRPr lang="en-US" dirty="0"/>
          </a:p>
        </p:txBody>
      </p:sp>
    </p:spTree>
    <p:extLst>
      <p:ext uri="{BB962C8B-B14F-4D97-AF65-F5344CB8AC3E}">
        <p14:creationId xmlns:p14="http://schemas.microsoft.com/office/powerpoint/2010/main" val="239597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marL="171450" indent="-171450">
              <a:buFontTx/>
              <a:buChar char="•"/>
            </a:pPr>
            <a:r>
              <a:rPr lang="en-US" smtClean="0"/>
              <a:t>SurveyMonkey (www.surveymonkey.com) is one common survey application program. You can find others on the Internet. Microsoft SharePoint has a built-in survey capability, as discussed in Q5.</a:t>
            </a:r>
          </a:p>
        </p:txBody>
      </p:sp>
      <p:sp>
        <p:nvSpPr>
          <p:cNvPr id="4" name="Slide Number Placeholder 3"/>
          <p:cNvSpPr>
            <a:spLocks noGrp="1"/>
          </p:cNvSpPr>
          <p:nvPr>
            <p:ph type="sldNum" sz="quarter" idx="5"/>
          </p:nvPr>
        </p:nvSpPr>
        <p:spPr/>
        <p:txBody>
          <a:bodyPr/>
          <a:lstStyle/>
          <a:p>
            <a:pPr>
              <a:defRPr/>
            </a:pPr>
            <a:fld id="{0D7A6A66-A9D5-41D5-9193-C65739CCAEBA}" type="slidenum">
              <a:rPr lang="en-US" smtClean="0"/>
              <a:pPr>
                <a:defRPr/>
              </a:pPr>
              <a:t>8</a:t>
            </a:fld>
            <a:endParaRPr lang="en-US" dirty="0"/>
          </a:p>
        </p:txBody>
      </p:sp>
    </p:spTree>
    <p:extLst>
      <p:ext uri="{BB962C8B-B14F-4D97-AF65-F5344CB8AC3E}">
        <p14:creationId xmlns:p14="http://schemas.microsoft.com/office/powerpoint/2010/main" val="354708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Font typeface="Arial" pitchFamily="34" charset="0"/>
              <a:buNone/>
              <a:defRPr/>
            </a:pPr>
            <a:r>
              <a:rPr lang="en-US" dirty="0" smtClean="0"/>
              <a:t>No Control</a:t>
            </a:r>
          </a:p>
          <a:p>
            <a:pPr marL="171450" indent="-171450">
              <a:buFont typeface="Arial" pitchFamily="34" charset="0"/>
              <a:buChar char="•"/>
              <a:defRPr/>
            </a:pPr>
            <a:r>
              <a:rPr lang="en-US" dirty="0" smtClean="0"/>
              <a:t>FTP provides access to shared files on servers (discussed in Chapter 6).</a:t>
            </a:r>
          </a:p>
          <a:p>
            <a:pPr marL="171450" indent="-171450">
              <a:buFont typeface="Arial" pitchFamily="34" charset="0"/>
              <a:buChar char="•"/>
              <a:defRPr/>
            </a:pPr>
            <a:r>
              <a:rPr lang="en-US" dirty="0" smtClean="0"/>
              <a:t>Storing documents on servers is better than using email attachments because documents have a single storage location. They are not scattered in different team members’ email boxes, and team members have a known location for finding documents.</a:t>
            </a:r>
          </a:p>
          <a:p>
            <a:pPr marL="171450" indent="-171450">
              <a:buFont typeface="Arial" pitchFamily="34" charset="0"/>
              <a:buChar char="•"/>
              <a:defRPr/>
            </a:pPr>
            <a:r>
              <a:rPr lang="en-US" dirty="0" smtClean="0"/>
              <a:t>Team will need to develop manual procedures to prevent two people from working on the same document at the same time, or will need to use a tool that supports version management.</a:t>
            </a:r>
            <a:endParaRPr lang="en-US" dirty="0"/>
          </a:p>
        </p:txBody>
      </p:sp>
      <p:sp>
        <p:nvSpPr>
          <p:cNvPr id="4" name="Slide Number Placeholder 3"/>
          <p:cNvSpPr>
            <a:spLocks noGrp="1"/>
          </p:cNvSpPr>
          <p:nvPr>
            <p:ph type="sldNum" sz="quarter" idx="5"/>
          </p:nvPr>
        </p:nvSpPr>
        <p:spPr/>
        <p:txBody>
          <a:bodyPr/>
          <a:lstStyle/>
          <a:p>
            <a:pPr>
              <a:defRPr/>
            </a:pPr>
            <a:fld id="{351A6385-1439-4A3D-ADAA-73AF1F1458F7}" type="slidenum">
              <a:rPr lang="en-US" smtClean="0"/>
              <a:pPr>
                <a:defRPr/>
              </a:pPr>
              <a:t>9</a:t>
            </a:fld>
            <a:endParaRPr lang="en-US" dirty="0"/>
          </a:p>
        </p:txBody>
      </p:sp>
    </p:spTree>
    <p:extLst>
      <p:ext uri="{BB962C8B-B14F-4D97-AF65-F5344CB8AC3E}">
        <p14:creationId xmlns:p14="http://schemas.microsoft.com/office/powerpoint/2010/main" val="4129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Create a Google document, go to http://drive.google.com</a:t>
            </a:r>
          </a:p>
          <a:p>
            <a:pPr>
              <a:defRPr/>
            </a:pPr>
            <a:endParaRPr lang="en-US" dirty="0"/>
          </a:p>
        </p:txBody>
      </p:sp>
      <p:sp>
        <p:nvSpPr>
          <p:cNvPr id="4" name="Slide Number Placeholder 3"/>
          <p:cNvSpPr>
            <a:spLocks noGrp="1"/>
          </p:cNvSpPr>
          <p:nvPr>
            <p:ph type="sldNum" sz="quarter" idx="5"/>
          </p:nvPr>
        </p:nvSpPr>
        <p:spPr/>
        <p:txBody>
          <a:bodyPr/>
          <a:lstStyle/>
          <a:p>
            <a:pPr>
              <a:defRPr/>
            </a:pPr>
            <a:fld id="{18E0332F-6DCA-48F9-B8C8-EC088D3E1C37}" type="slidenum">
              <a:rPr lang="en-US" smtClean="0"/>
              <a:pPr>
                <a:defRPr/>
              </a:pPr>
              <a:t>13</a:t>
            </a:fld>
            <a:endParaRPr lang="en-US" dirty="0"/>
          </a:p>
        </p:txBody>
      </p:sp>
    </p:spTree>
    <p:extLst>
      <p:ext uri="{BB962C8B-B14F-4D97-AF65-F5344CB8AC3E}">
        <p14:creationId xmlns:p14="http://schemas.microsoft.com/office/powerpoint/2010/main" val="240671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marL="171450" indent="-171450">
              <a:buFontTx/>
              <a:buChar char="•"/>
            </a:pPr>
            <a:r>
              <a:rPr lang="en-US" smtClean="0"/>
              <a:t>Documents are stored on a Google server. Users can access the documents from Google and simultaneously see and edit documents. In the background, Google merges the users’ activities into a single document.</a:t>
            </a:r>
          </a:p>
          <a:p>
            <a:pPr marL="171450" indent="-171450">
              <a:buFontTx/>
              <a:buChar char="•"/>
            </a:pPr>
            <a:r>
              <a:rPr lang="en-US" smtClean="0"/>
              <a:t>Refresh document to see latest changes. Google tracks document revisions, with brief summaries of changes made.</a:t>
            </a:r>
          </a:p>
        </p:txBody>
      </p:sp>
      <p:sp>
        <p:nvSpPr>
          <p:cNvPr id="4" name="Slide Number Placeholder 3"/>
          <p:cNvSpPr>
            <a:spLocks noGrp="1"/>
          </p:cNvSpPr>
          <p:nvPr>
            <p:ph type="sldNum" sz="quarter" idx="5"/>
          </p:nvPr>
        </p:nvSpPr>
        <p:spPr/>
        <p:txBody>
          <a:bodyPr/>
          <a:lstStyle/>
          <a:p>
            <a:pPr>
              <a:defRPr/>
            </a:pPr>
            <a:fld id="{E26D016A-105C-453C-8737-961AF1F20443}" type="slidenum">
              <a:rPr lang="en-US" smtClean="0"/>
              <a:pPr>
                <a:defRPr/>
              </a:pPr>
              <a:t>14</a:t>
            </a:fld>
            <a:endParaRPr lang="en-US" dirty="0"/>
          </a:p>
        </p:txBody>
      </p:sp>
    </p:spTree>
    <p:extLst>
      <p:ext uri="{BB962C8B-B14F-4D97-AF65-F5344CB8AC3E}">
        <p14:creationId xmlns:p14="http://schemas.microsoft.com/office/powerpoint/2010/main" val="311260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marL="171450" indent="-171450">
              <a:buFontTx/>
              <a:buChar char="•"/>
            </a:pPr>
            <a:r>
              <a:rPr lang="en-US" smtClean="0"/>
              <a:t>To set up a SkyDrive account, you need a Windows Live ID. If you have either a Hotmail or an MSN email account, that account is your Windows Live ID. If you do not have a Hotmail or an MSN email account, you can create a Windows Live ID with some other email account, or you can create a new Hotmail account, which is free.</a:t>
            </a:r>
          </a:p>
        </p:txBody>
      </p:sp>
      <p:sp>
        <p:nvSpPr>
          <p:cNvPr id="4" name="Slide Number Placeholder 3"/>
          <p:cNvSpPr>
            <a:spLocks noGrp="1"/>
          </p:cNvSpPr>
          <p:nvPr>
            <p:ph type="sldNum" sz="quarter" idx="5"/>
          </p:nvPr>
        </p:nvSpPr>
        <p:spPr/>
        <p:txBody>
          <a:bodyPr/>
          <a:lstStyle/>
          <a:p>
            <a:pPr>
              <a:defRPr/>
            </a:pPr>
            <a:fld id="{968F38AB-EA5D-496B-96B0-990C7FB9DD15}" type="slidenum">
              <a:rPr lang="en-US" smtClean="0"/>
              <a:pPr>
                <a:defRPr/>
              </a:pPr>
              <a:t>15</a:t>
            </a:fld>
            <a:endParaRPr lang="en-US" dirty="0"/>
          </a:p>
        </p:txBody>
      </p:sp>
    </p:spTree>
    <p:extLst>
      <p:ext uri="{BB962C8B-B14F-4D97-AF65-F5344CB8AC3E}">
        <p14:creationId xmlns:p14="http://schemas.microsoft.com/office/powerpoint/2010/main" val="91412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ce2-</a:t>
            </a:r>
            <a:fld id="{5CFCE0B8-127E-4055-BEA3-4D9D64DE0290}"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ce2-</a:t>
            </a:r>
            <a:fld id="{C272A843-61EE-4AD5-89DB-796E55491941}"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91329" r:id="rId1"/>
    <p:sldLayoutId id="2147491330" r:id="rId2"/>
    <p:sldLayoutId id="2147491331" r:id="rId3"/>
    <p:sldLayoutId id="2147491332"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46075"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149350"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Version_man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Google_Docs_&amp;_Spreadshee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SkyDriv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7"/>
          <p:cNvSpPr>
            <a:spLocks noGrp="1"/>
          </p:cNvSpPr>
          <p:nvPr>
            <p:ph type="subTitle" idx="1"/>
          </p:nvPr>
        </p:nvSpPr>
        <p:spPr>
          <a:ln w="28575">
            <a:solidFill>
              <a:schemeClr val="tx1"/>
            </a:solidFill>
          </a:ln>
        </p:spPr>
        <p:txBody>
          <a:bodyPr/>
          <a:lstStyle/>
          <a:p>
            <a:pPr>
              <a:defRPr/>
            </a:pPr>
            <a:r>
              <a:rPr lang="en-US" dirty="0" smtClean="0"/>
              <a:t>Collaborative Information Systems </a:t>
            </a:r>
            <a:r>
              <a:rPr lang="en-US" dirty="0"/>
              <a:t>for </a:t>
            </a:r>
            <a:r>
              <a:rPr lang="en-US" dirty="0" smtClean="0"/>
              <a:t>Student Projects</a:t>
            </a:r>
          </a:p>
        </p:txBody>
      </p:sp>
      <p:sp>
        <p:nvSpPr>
          <p:cNvPr id="2" name="Title 1"/>
          <p:cNvSpPr>
            <a:spLocks noGrp="1"/>
          </p:cNvSpPr>
          <p:nvPr>
            <p:ph type="title"/>
          </p:nvPr>
        </p:nvSpPr>
        <p:spPr/>
        <p:txBody>
          <a:bodyPr/>
          <a:lstStyle/>
          <a:p>
            <a:pPr>
              <a:defRPr/>
            </a:pPr>
            <a:r>
              <a:t>Chapter Extension </a:t>
            </a:r>
            <a:r>
              <a:rPr smtClean="0"/>
              <a:t>2</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822325" y="365125"/>
            <a:ext cx="7521575" cy="1006475"/>
          </a:xfrm>
        </p:spPr>
        <p:txBody>
          <a:bodyPr/>
          <a:lstStyle/>
          <a:p>
            <a:r>
              <a:rPr lang="en-US" smtClean="0">
                <a:latin typeface="Arial" charset="0"/>
                <a:cs typeface="Arial" charset="0"/>
              </a:rPr>
              <a:t>Shared Content with Version Management</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latin typeface="Franklin Gothic Medium" pitchFamily="34" charset="0"/>
              </a:rPr>
              <a:t>Copyright © 2014 Pearson Education, Inc. Publishing as Prentice Hall</a:t>
            </a:r>
          </a:p>
        </p:txBody>
      </p:sp>
      <p:sp>
        <p:nvSpPr>
          <p:cNvPr id="23555" name="Content Placeholder 1"/>
          <p:cNvSpPr>
            <a:spLocks noGrp="1"/>
          </p:cNvSpPr>
          <p:nvPr>
            <p:ph idx="1"/>
          </p:nvPr>
        </p:nvSpPr>
        <p:spPr>
          <a:xfrm>
            <a:off x="822325" y="1501775"/>
            <a:ext cx="7521575" cy="3527425"/>
          </a:xfrm>
        </p:spPr>
        <p:txBody>
          <a:bodyPr/>
          <a:lstStyle/>
          <a:p>
            <a:pPr defTabSz="1511300">
              <a:lnSpc>
                <a:spcPct val="90000"/>
              </a:lnSpc>
              <a:spcAft>
                <a:spcPct val="35000"/>
              </a:spcAft>
              <a:buFont typeface="Arial" charset="0"/>
              <a:buChar char="•"/>
            </a:pPr>
            <a:r>
              <a:rPr lang="en-US" smtClean="0">
                <a:latin typeface="Franklin Gothic Medium" pitchFamily="34" charset="0"/>
                <a:cs typeface="Arial" charset="0"/>
                <a:hlinkClick r:id="rId2"/>
              </a:rPr>
              <a:t>Version management</a:t>
            </a:r>
            <a:r>
              <a:rPr lang="en-US" smtClean="0">
                <a:latin typeface="Franklin Gothic Medium" pitchFamily="34" charset="0"/>
                <a:cs typeface="Arial" charset="0"/>
              </a:rPr>
              <a:t> </a:t>
            </a:r>
          </a:p>
          <a:p>
            <a:pPr defTabSz="1511300">
              <a:lnSpc>
                <a:spcPct val="90000"/>
              </a:lnSpc>
              <a:spcAft>
                <a:spcPct val="35000"/>
              </a:spcAft>
              <a:buFont typeface="Arial" charset="0"/>
              <a:buChar char="•"/>
            </a:pPr>
            <a:r>
              <a:rPr lang="en-US" smtClean="0">
                <a:latin typeface="Franklin Gothic Medium" pitchFamily="34" charset="0"/>
                <a:cs typeface="Arial" charset="0"/>
              </a:rPr>
              <a:t>Wikis</a:t>
            </a:r>
            <a:endParaRPr lang="en-US" smtClean="0">
              <a:latin typeface="Arial" charset="0"/>
              <a:cs typeface="Arial" charset="0"/>
            </a:endParaRPr>
          </a:p>
          <a:p>
            <a:pPr marL="755650" lvl="2" indent="-350838" defTabSz="1511300">
              <a:lnSpc>
                <a:spcPct val="90000"/>
              </a:lnSpc>
              <a:spcAft>
                <a:spcPct val="15000"/>
              </a:spcAft>
            </a:pPr>
            <a:r>
              <a:rPr lang="en-US" smtClean="0">
                <a:latin typeface="Franklin Gothic Medium" pitchFamily="34" charset="0"/>
                <a:cs typeface="Arial" charset="0"/>
              </a:rPr>
              <a:t>Shared knowledge management</a:t>
            </a:r>
          </a:p>
          <a:p>
            <a:pPr marL="755650" lvl="2" indent="-350838" defTabSz="1511300">
              <a:lnSpc>
                <a:spcPct val="90000"/>
              </a:lnSpc>
              <a:spcAft>
                <a:spcPct val="15000"/>
              </a:spcAft>
            </a:pPr>
            <a:r>
              <a:rPr lang="en-US" smtClean="0">
                <a:latin typeface="Franklin Gothic Medium" pitchFamily="34" charset="0"/>
                <a:cs typeface="Arial" charset="0"/>
              </a:rPr>
              <a:t>Repository of team knowledge</a:t>
            </a:r>
          </a:p>
          <a:p>
            <a:pPr marL="755650" lvl="2" indent="-350838" defTabSz="1511300">
              <a:lnSpc>
                <a:spcPct val="90000"/>
              </a:lnSpc>
              <a:spcAft>
                <a:spcPct val="15000"/>
              </a:spcAft>
            </a:pPr>
            <a:r>
              <a:rPr lang="en-US" smtClean="0">
                <a:latin typeface="Franklin Gothic Medium" pitchFamily="34" charset="0"/>
                <a:cs typeface="Arial" charset="0"/>
              </a:rPr>
              <a:t>Tracks who created entry, date of creation, modified entry, date of change and other pertinent data</a:t>
            </a:r>
          </a:p>
          <a:p>
            <a:pPr defTabSz="1511300">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822325" y="365125"/>
            <a:ext cx="7521575" cy="1006475"/>
          </a:xfrm>
        </p:spPr>
        <p:txBody>
          <a:bodyPr/>
          <a:lstStyle/>
          <a:p>
            <a:r>
              <a:rPr lang="en-US" smtClean="0">
                <a:latin typeface="Arial" charset="0"/>
                <a:cs typeface="Arial" charset="0"/>
              </a:rPr>
              <a:t>Shared Content with Version Management (cont’d)</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rPr>
              <a:t>Copyright © 2014 Pearson Education, Inc. Publishing as Prentice Hall</a:t>
            </a:r>
          </a:p>
        </p:txBody>
      </p:sp>
      <p:sp>
        <p:nvSpPr>
          <p:cNvPr id="24579" name="Content Placeholder 1"/>
          <p:cNvSpPr>
            <a:spLocks noGrp="1"/>
          </p:cNvSpPr>
          <p:nvPr>
            <p:ph idx="1"/>
          </p:nvPr>
        </p:nvSpPr>
        <p:spPr>
          <a:xfrm>
            <a:off x="822325" y="1425575"/>
            <a:ext cx="7521575" cy="4060825"/>
          </a:xfrm>
        </p:spPr>
        <p:txBody>
          <a:bodyPr/>
          <a:lstStyle/>
          <a:p>
            <a:pPr>
              <a:buFont typeface="Arial" charset="0"/>
              <a:buChar char="•"/>
            </a:pPr>
            <a:r>
              <a:rPr lang="en-US" smtClean="0">
                <a:latin typeface="Franklin Gothic Medium" pitchFamily="34" charset="0"/>
                <a:cs typeface="Arial" charset="0"/>
                <a:hlinkClick r:id="rId2"/>
              </a:rPr>
              <a:t>Google Docs &amp; Spreadsheets</a:t>
            </a:r>
            <a:endParaRPr lang="en-US" smtClean="0">
              <a:latin typeface="Franklin Gothic Medium" pitchFamily="34" charset="0"/>
              <a:cs typeface="Arial" charset="0"/>
            </a:endParaRPr>
          </a:p>
          <a:p>
            <a:pPr lvl="2">
              <a:lnSpc>
                <a:spcPct val="90000"/>
              </a:lnSpc>
              <a:spcAft>
                <a:spcPct val="15000"/>
              </a:spcAft>
            </a:pPr>
            <a:r>
              <a:rPr lang="en-US" sz="2000" smtClean="0">
                <a:latin typeface="Franklin Gothic Medium" pitchFamily="34" charset="0"/>
                <a:cs typeface="Arial" charset="0"/>
              </a:rPr>
              <a:t>Free</a:t>
            </a:r>
          </a:p>
          <a:p>
            <a:pPr lvl="2">
              <a:lnSpc>
                <a:spcPct val="90000"/>
              </a:lnSpc>
              <a:spcAft>
                <a:spcPct val="15000"/>
              </a:spcAft>
            </a:pPr>
            <a:r>
              <a:rPr lang="en-US" sz="2000" smtClean="0">
                <a:latin typeface="Franklin Gothic Medium" pitchFamily="34" charset="0"/>
                <a:cs typeface="Arial" charset="0"/>
              </a:rPr>
              <a:t>Save, edit files on Google server</a:t>
            </a:r>
          </a:p>
          <a:p>
            <a:pPr lvl="2">
              <a:lnSpc>
                <a:spcPct val="90000"/>
              </a:lnSpc>
              <a:spcAft>
                <a:spcPct val="15000"/>
              </a:spcAft>
            </a:pPr>
            <a:r>
              <a:rPr lang="en-US" sz="2000" smtClean="0">
                <a:latin typeface="Franklin Gothic Medium" pitchFamily="34" charset="0"/>
                <a:cs typeface="Arial" charset="0"/>
              </a:rPr>
              <a:t>Users can access files at same time</a:t>
            </a:r>
          </a:p>
          <a:p>
            <a:pPr lvl="2">
              <a:lnSpc>
                <a:spcPct val="90000"/>
              </a:lnSpc>
              <a:spcAft>
                <a:spcPct val="15000"/>
              </a:spcAft>
            </a:pPr>
            <a:r>
              <a:rPr lang="en-US" sz="2000" smtClean="0">
                <a:latin typeface="Franklin Gothic Medium" pitchFamily="34" charset="0"/>
                <a:cs typeface="Arial" charset="0"/>
              </a:rPr>
              <a:t>Google merges changes into single document</a:t>
            </a:r>
          </a:p>
          <a:p>
            <a:pPr lvl="2">
              <a:lnSpc>
                <a:spcPct val="90000"/>
              </a:lnSpc>
              <a:spcAft>
                <a:spcPct val="15000"/>
              </a:spcAft>
            </a:pPr>
            <a:r>
              <a:rPr lang="en-US" sz="2000" smtClean="0">
                <a:latin typeface="Franklin Gothic Medium" pitchFamily="34" charset="0"/>
                <a:cs typeface="Arial" charset="0"/>
              </a:rPr>
              <a:t>Keeps pre-change versions</a:t>
            </a:r>
          </a:p>
          <a:p>
            <a:pPr lvl="2">
              <a:lnSpc>
                <a:spcPct val="90000"/>
              </a:lnSpc>
              <a:spcAft>
                <a:spcPct val="15000"/>
              </a:spcAft>
            </a:pPr>
            <a:r>
              <a:rPr lang="en-US" sz="2000" smtClean="0">
                <a:latin typeface="Franklin Gothic Medium" pitchFamily="34" charset="0"/>
                <a:cs typeface="Arial" charset="0"/>
              </a:rPr>
              <a:t>Records who made changes and when</a:t>
            </a:r>
          </a:p>
          <a:p>
            <a:pPr lvl="2">
              <a:lnSpc>
                <a:spcPct val="90000"/>
              </a:lnSpc>
              <a:spcAft>
                <a:spcPct val="15000"/>
              </a:spcAft>
            </a:pPr>
            <a:r>
              <a:rPr lang="en-US" sz="2000" smtClean="0">
                <a:latin typeface="Franklin Gothic Medium" pitchFamily="34" charset="0"/>
                <a:cs typeface="Arial" charset="0"/>
              </a:rPr>
              <a:t>Tracks revisions with summary of changes</a:t>
            </a:r>
          </a:p>
          <a:p>
            <a:pPr lvl="2">
              <a:lnSpc>
                <a:spcPct val="90000"/>
              </a:lnSpc>
              <a:spcAft>
                <a:spcPct val="15000"/>
              </a:spcAft>
            </a:pPr>
            <a:r>
              <a:rPr lang="en-US" sz="2000" smtClean="0">
                <a:latin typeface="Franklin Gothic Medium" pitchFamily="34" charset="0"/>
                <a:cs typeface="Arial" charset="0"/>
              </a:rPr>
              <a:t>Documents saved as Word, Excel, other common formats</a:t>
            </a:r>
          </a:p>
          <a:p>
            <a:pPr lvl="2">
              <a:lnSpc>
                <a:spcPct val="90000"/>
              </a:lnSpc>
              <a:spcAft>
                <a:spcPct val="15000"/>
              </a:spcAft>
            </a:pPr>
            <a:r>
              <a:rPr lang="en-US" sz="2000" smtClean="0">
                <a:latin typeface="Franklin Gothic Medium" pitchFamily="34" charset="0"/>
                <a:cs typeface="Arial" charset="0"/>
              </a:rPr>
              <a:t>Automatically notifies Google group members by email that documents exist with hyperlink to group account</a:t>
            </a:r>
            <a:endParaRPr lang="en-US" smtClean="0">
              <a:latin typeface="Franklin Gothic Medium" pitchFamily="34" charset="0"/>
              <a:cs typeface="Arial" charset="0"/>
            </a:endParaRPr>
          </a:p>
          <a:p>
            <a:pPr>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22325" y="365125"/>
            <a:ext cx="7521575" cy="1006475"/>
          </a:xfrm>
        </p:spPr>
        <p:txBody>
          <a:bodyPr/>
          <a:lstStyle/>
          <a:p>
            <a:r>
              <a:rPr lang="en-US" smtClean="0">
                <a:latin typeface="Arial" charset="0"/>
                <a:cs typeface="Arial" charset="0"/>
              </a:rPr>
              <a:t>Google Drive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5603" name="Content Placeholder 3"/>
          <p:cNvSpPr>
            <a:spLocks noGrp="1"/>
          </p:cNvSpPr>
          <p:nvPr>
            <p:ph idx="1"/>
          </p:nvPr>
        </p:nvSpPr>
        <p:spPr/>
        <p:txBody>
          <a:bodyPr/>
          <a:lstStyle/>
          <a:p>
            <a:pPr>
              <a:buFont typeface="Arial" charset="0"/>
              <a:buChar char="•"/>
            </a:pPr>
            <a:r>
              <a:rPr lang="en-US" smtClean="0">
                <a:latin typeface="Arial" charset="0"/>
                <a:cs typeface="Arial" charset="0"/>
              </a:rPr>
              <a:t>Free service provides a virtual drive in the cloud</a:t>
            </a:r>
          </a:p>
          <a:p>
            <a:pPr>
              <a:buFont typeface="Arial" charset="0"/>
              <a:buChar char="•"/>
            </a:pPr>
            <a:r>
              <a:rPr lang="en-US" smtClean="0">
                <a:latin typeface="Arial" charset="0"/>
                <a:cs typeface="Arial" charset="0"/>
              </a:rPr>
              <a:t>Create folders and store files, including documents, spreadsheets, presentations, drawings, and other types of data</a:t>
            </a:r>
          </a:p>
          <a:p>
            <a:pPr>
              <a:buFont typeface="Arial" charset="0"/>
              <a:buChar char="•"/>
            </a:pPr>
            <a:r>
              <a:rPr lang="en-US" smtClean="0">
                <a:latin typeface="Arial" charset="0"/>
                <a:cs typeface="Arial" charset="0"/>
              </a:rPr>
              <a:t>Establish Google account using Hotmail, university, or other email service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822325" y="365125"/>
            <a:ext cx="7521575" cy="1006475"/>
          </a:xfrm>
        </p:spPr>
        <p:txBody>
          <a:bodyPr/>
          <a:lstStyle/>
          <a:p>
            <a:r>
              <a:rPr lang="en-US" smtClean="0">
                <a:latin typeface="Arial" charset="0"/>
                <a:cs typeface="Arial" charset="0"/>
              </a:rPr>
              <a:t>Google Drive Creation Options</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rPr>
              <a:t>Copyright © 2014 Pearson Education, Inc. Publishing as Prentice Hall</a:t>
            </a:r>
          </a:p>
        </p:txBody>
      </p:sp>
      <p:pic>
        <p:nvPicPr>
          <p:cNvPr id="26627" name="Picture 2"/>
          <p:cNvPicPr>
            <a:picLocks noChangeAspect="1" noChangeArrowheads="1"/>
          </p:cNvPicPr>
          <p:nvPr/>
        </p:nvPicPr>
        <p:blipFill>
          <a:blip r:embed="rId3" cstate="print"/>
          <a:srcRect/>
          <a:stretch>
            <a:fillRect/>
          </a:stretch>
        </p:blipFill>
        <p:spPr bwMode="auto">
          <a:xfrm>
            <a:off x="1119188" y="1519238"/>
            <a:ext cx="6905625" cy="3819525"/>
          </a:xfrm>
          <a:prstGeom prst="rect">
            <a:avLst/>
          </a:prstGeom>
          <a:noFill/>
          <a:ln w="9525">
            <a:noFill/>
            <a:miter lim="800000"/>
            <a:headEnd/>
            <a:tailEnd/>
          </a:ln>
        </p:spPr>
      </p:pic>
      <p:pic>
        <p:nvPicPr>
          <p:cNvPr id="26628" name="Picture 8"/>
          <p:cNvPicPr>
            <a:picLocks noChangeAspect="1" noChangeArrowheads="1"/>
          </p:cNvPicPr>
          <p:nvPr/>
        </p:nvPicPr>
        <p:blipFill>
          <a:blip r:embed="rId4" cstate="print"/>
          <a:srcRect/>
          <a:stretch>
            <a:fillRect/>
          </a:stretch>
        </p:blipFill>
        <p:spPr bwMode="auto">
          <a:xfrm>
            <a:off x="838200" y="5334000"/>
            <a:ext cx="1801813" cy="57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22325" y="365125"/>
            <a:ext cx="7521575" cy="1006475"/>
          </a:xfrm>
        </p:spPr>
        <p:txBody>
          <a:bodyPr/>
          <a:lstStyle/>
          <a:p>
            <a:r>
              <a:rPr lang="en-US" smtClean="0">
                <a:latin typeface="Arial" charset="0"/>
                <a:cs typeface="Arial" charset="0"/>
              </a:rPr>
              <a:t>Example of Sharing a Revised Document on Google Drive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8675" name="Picture 2"/>
          <p:cNvPicPr>
            <a:picLocks noChangeAspect="1" noChangeArrowheads="1"/>
          </p:cNvPicPr>
          <p:nvPr/>
        </p:nvPicPr>
        <p:blipFill>
          <a:blip r:embed="rId3" cstate="print"/>
          <a:srcRect/>
          <a:stretch>
            <a:fillRect/>
          </a:stretch>
        </p:blipFill>
        <p:spPr bwMode="auto">
          <a:xfrm>
            <a:off x="914400" y="1495425"/>
            <a:ext cx="7315200" cy="400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822325" y="365125"/>
            <a:ext cx="7521575" cy="1006475"/>
          </a:xfrm>
        </p:spPr>
        <p:txBody>
          <a:bodyPr/>
          <a:lstStyle/>
          <a:p>
            <a:r>
              <a:rPr lang="en-US" smtClean="0">
                <a:latin typeface="Arial" charset="0"/>
                <a:cs typeface="Arial" charset="0"/>
                <a:hlinkClick r:id="rId3"/>
              </a:rPr>
              <a:t>Windows Live SkyDrive</a:t>
            </a:r>
            <a:endParaRPr lang="en-US" smtClean="0">
              <a:latin typeface="Arial" charset="0"/>
              <a:cs typeface="Arial" charset="0"/>
            </a:endParaRP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latin typeface="Arial" pitchFamily="34" charset="0"/>
                <a:cs typeface="Arial" pitchFamily="34" charset="0"/>
              </a:rPr>
              <a:t>Copyright © 2014 Pearson Education, Inc. Publishing as Prentice Hall</a:t>
            </a:r>
          </a:p>
        </p:txBody>
      </p:sp>
      <p:sp>
        <p:nvSpPr>
          <p:cNvPr id="2" name="Content Placeholder 1"/>
          <p:cNvSpPr>
            <a:spLocks noGrp="1"/>
          </p:cNvSpPr>
          <p:nvPr>
            <p:ph idx="1"/>
          </p:nvPr>
        </p:nvSpPr>
        <p:spPr>
          <a:xfrm>
            <a:off x="822325" y="1425575"/>
            <a:ext cx="7788275" cy="3527425"/>
          </a:xfrm>
        </p:spPr>
        <p:txBody>
          <a:bodyPr/>
          <a:lstStyle/>
          <a:p>
            <a:pPr marL="233363" indent="-233363">
              <a:defRPr/>
            </a:pPr>
            <a:r>
              <a:rPr lang="en-US" sz="2400" dirty="0" smtClean="0"/>
              <a:t>Store </a:t>
            </a:r>
            <a:r>
              <a:rPr lang="en-US" sz="2400" dirty="0"/>
              <a:t>and share Office documents and other </a:t>
            </a:r>
            <a:r>
              <a:rPr lang="en-US" sz="2400" dirty="0" smtClean="0"/>
              <a:t>files</a:t>
            </a:r>
          </a:p>
          <a:p>
            <a:pPr marL="233363" indent="-233363">
              <a:defRPr/>
            </a:pPr>
            <a:r>
              <a:rPr lang="en-US" sz="2400" dirty="0" smtClean="0"/>
              <a:t>25 </a:t>
            </a:r>
            <a:r>
              <a:rPr lang="en-US" sz="2400" dirty="0"/>
              <a:t>GB of free </a:t>
            </a:r>
            <a:r>
              <a:rPr lang="en-US" sz="2400" dirty="0" smtClean="0"/>
              <a:t>storage</a:t>
            </a:r>
          </a:p>
          <a:p>
            <a:pPr marL="233363" indent="-233363">
              <a:defRPr/>
            </a:pPr>
            <a:r>
              <a:rPr lang="en-US" sz="2400" dirty="0" smtClean="0"/>
              <a:t>Share </a:t>
            </a:r>
            <a:r>
              <a:rPr lang="en-US" sz="2400" dirty="0"/>
              <a:t>folders with others by entering their </a:t>
            </a:r>
            <a:r>
              <a:rPr lang="en-US" sz="2400" dirty="0" smtClean="0"/>
              <a:t>Windows Live </a:t>
            </a:r>
            <a:r>
              <a:rPr lang="en-US" sz="2400" dirty="0"/>
              <a:t>IDs </a:t>
            </a:r>
            <a:r>
              <a:rPr lang="en-US" sz="2400" dirty="0" smtClean="0"/>
              <a:t>or </a:t>
            </a:r>
            <a:r>
              <a:rPr lang="en-US" sz="2400" dirty="0"/>
              <a:t>email </a:t>
            </a:r>
            <a:r>
              <a:rPr lang="en-US" sz="2400" dirty="0" smtClean="0"/>
              <a:t>address</a:t>
            </a:r>
          </a:p>
          <a:p>
            <a:pPr marL="223838" indent="-223838">
              <a:defRPr/>
            </a:pPr>
            <a:r>
              <a:rPr lang="en-US" sz="2400" dirty="0"/>
              <a:t>License-free Office Web Apps versions of Word, Excel, PowerPoint, OneNote </a:t>
            </a:r>
          </a:p>
          <a:p>
            <a:pPr marL="223838" indent="-223838">
              <a:defRPr/>
            </a:pPr>
            <a:r>
              <a:rPr lang="en-US" sz="2400" dirty="0"/>
              <a:t>Open and save documents directly from and to SkyDrive from Microsoft Office </a:t>
            </a:r>
            <a:r>
              <a:rPr lang="en-US" sz="2400" dirty="0" smtClean="0"/>
              <a:t>products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822325" y="365125"/>
            <a:ext cx="7521575" cy="1006475"/>
          </a:xfrm>
        </p:spPr>
        <p:txBody>
          <a:bodyPr/>
          <a:lstStyle/>
          <a:p>
            <a:r>
              <a:rPr lang="en-US" smtClean="0">
                <a:latin typeface="Arial" charset="0"/>
                <a:cs typeface="Arial" charset="0"/>
              </a:rPr>
              <a:t>Example Use of Word Web App</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32771" name="Picture 3"/>
          <p:cNvPicPr>
            <a:picLocks noChangeAspect="1" noChangeArrowheads="1"/>
          </p:cNvPicPr>
          <p:nvPr/>
        </p:nvPicPr>
        <p:blipFill>
          <a:blip r:embed="rId2" cstate="print"/>
          <a:srcRect/>
          <a:stretch>
            <a:fillRect/>
          </a:stretch>
        </p:blipFill>
        <p:spPr bwMode="auto">
          <a:xfrm>
            <a:off x="914400" y="1552575"/>
            <a:ext cx="7391400"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822325" y="365125"/>
            <a:ext cx="7521575" cy="1006475"/>
          </a:xfrm>
        </p:spPr>
        <p:txBody>
          <a:bodyPr/>
          <a:lstStyle/>
          <a:p>
            <a:r>
              <a:rPr lang="en-US" smtClean="0">
                <a:latin typeface="Arial" charset="0"/>
                <a:cs typeface="Arial" charset="0"/>
              </a:rPr>
              <a:t>Saving a Word 2010 Document in a SkyDrive Account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3795" name="Picture 2"/>
          <p:cNvPicPr>
            <a:picLocks noChangeAspect="1" noChangeArrowheads="1"/>
          </p:cNvPicPr>
          <p:nvPr/>
        </p:nvPicPr>
        <p:blipFill>
          <a:blip r:embed="rId2" cstate="print"/>
          <a:srcRect/>
          <a:stretch>
            <a:fillRect/>
          </a:stretch>
        </p:blipFill>
        <p:spPr bwMode="auto">
          <a:xfrm>
            <a:off x="889000" y="1524000"/>
            <a:ext cx="7340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822325" y="365125"/>
            <a:ext cx="7521575" cy="930275"/>
          </a:xfrm>
        </p:spPr>
        <p:txBody>
          <a:bodyPr/>
          <a:lstStyle/>
          <a:p>
            <a:r>
              <a:rPr lang="en-US" smtClean="0">
                <a:latin typeface="Arial" charset="0"/>
                <a:cs typeface="Arial" charset="0"/>
              </a:rPr>
              <a:t>Opening a Document Locked by Another User in Word Web App</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4819" name="Picture 2"/>
          <p:cNvPicPr>
            <a:picLocks noChangeAspect="1" noChangeArrowheads="1"/>
          </p:cNvPicPr>
          <p:nvPr/>
        </p:nvPicPr>
        <p:blipFill>
          <a:blip r:embed="rId2" cstate="print"/>
          <a:srcRect/>
          <a:stretch>
            <a:fillRect/>
          </a:stretch>
        </p:blipFill>
        <p:spPr bwMode="auto">
          <a:xfrm>
            <a:off x="873125" y="1524000"/>
            <a:ext cx="74326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822325" y="365125"/>
            <a:ext cx="7521575" cy="1006475"/>
          </a:xfrm>
        </p:spPr>
        <p:txBody>
          <a:bodyPr/>
          <a:lstStyle/>
          <a:p>
            <a:r>
              <a:rPr lang="en-US" smtClean="0">
                <a:latin typeface="Arial" charset="0"/>
                <a:cs typeface="Arial" charset="0"/>
              </a:rPr>
              <a:t>Shared Content with Version Control</a:t>
            </a:r>
          </a:p>
        </p:txBody>
      </p:sp>
      <p:sp>
        <p:nvSpPr>
          <p:cNvPr id="2" name="Content Placeholder 1"/>
          <p:cNvSpPr>
            <a:spLocks noGrp="1"/>
          </p:cNvSpPr>
          <p:nvPr>
            <p:ph idx="1"/>
          </p:nvPr>
        </p:nvSpPr>
        <p:spPr/>
        <p:txBody>
          <a:bodyPr/>
          <a:lstStyle/>
          <a:p>
            <a:pPr marL="0" indent="0">
              <a:buFont typeface="Arial" charset="0"/>
              <a:buNone/>
            </a:pPr>
            <a:r>
              <a:rPr lang="en-US" sz="2400" smtClean="0">
                <a:latin typeface="Arial" charset="0"/>
                <a:cs typeface="Arial" charset="0"/>
              </a:rPr>
              <a:t>Permission-Limited Activity</a:t>
            </a:r>
          </a:p>
          <a:p>
            <a:pPr marL="0" indent="0">
              <a:buFont typeface="Arial" charset="0"/>
              <a:buChar char="•"/>
            </a:pPr>
            <a:r>
              <a:rPr lang="en-US" sz="2400" smtClean="0">
                <a:latin typeface="Arial" charset="0"/>
                <a:cs typeface="Arial" charset="0"/>
              </a:rPr>
              <a:t>Each team member given account with set of permissions</a:t>
            </a:r>
          </a:p>
          <a:p>
            <a:pPr marL="801688" lvl="3" indent="-342900">
              <a:lnSpc>
                <a:spcPct val="90000"/>
              </a:lnSpc>
              <a:buFont typeface="Franklin Gothic Medium" pitchFamily="34" charset="0"/>
              <a:buChar char="–"/>
            </a:pPr>
            <a:r>
              <a:rPr lang="en-US" sz="2400" smtClean="0">
                <a:solidFill>
                  <a:srgbClr val="000A1E"/>
                </a:solidFill>
                <a:latin typeface="Arial" charset="0"/>
                <a:cs typeface="Arial" charset="0"/>
              </a:rPr>
              <a:t>Read only</a:t>
            </a:r>
          </a:p>
          <a:p>
            <a:pPr marL="801688" lvl="3" indent="-342900">
              <a:lnSpc>
                <a:spcPct val="90000"/>
              </a:lnSpc>
              <a:buFont typeface="Franklin Gothic Medium" pitchFamily="34" charset="0"/>
              <a:buChar char="–"/>
            </a:pPr>
            <a:r>
              <a:rPr lang="en-US" sz="2400" smtClean="0">
                <a:solidFill>
                  <a:srgbClr val="000A1E"/>
                </a:solidFill>
                <a:latin typeface="Arial" charset="0"/>
                <a:cs typeface="Arial" charset="0"/>
              </a:rPr>
              <a:t>Read and edit</a:t>
            </a:r>
          </a:p>
          <a:p>
            <a:pPr marL="801688" lvl="3" indent="-342900">
              <a:lnSpc>
                <a:spcPct val="90000"/>
              </a:lnSpc>
              <a:buFont typeface="Franklin Gothic Medium" pitchFamily="34" charset="0"/>
              <a:buChar char="–"/>
            </a:pPr>
            <a:r>
              <a:rPr lang="en-US" sz="2400" smtClean="0">
                <a:solidFill>
                  <a:srgbClr val="000A1E"/>
                </a:solidFill>
                <a:latin typeface="Arial" charset="0"/>
                <a:cs typeface="Arial" charset="0"/>
              </a:rPr>
              <a:t>Read, edit, delete</a:t>
            </a:r>
          </a:p>
          <a:p>
            <a:pPr marL="801688" lvl="3" indent="-342900">
              <a:lnSpc>
                <a:spcPct val="90000"/>
              </a:lnSpc>
              <a:buFont typeface="Franklin Gothic Medium" pitchFamily="34" charset="0"/>
              <a:buChar char="–"/>
            </a:pPr>
            <a:r>
              <a:rPr lang="en-US" sz="2400" smtClean="0">
                <a:solidFill>
                  <a:srgbClr val="000A1E"/>
                </a:solidFill>
                <a:latin typeface="Arial" charset="0"/>
                <a:cs typeface="Arial" charset="0"/>
              </a:rPr>
              <a:t>No permission to view                                                   </a:t>
            </a:r>
          </a:p>
          <a:p>
            <a:pPr marL="0" indent="0">
              <a:buFont typeface="Arial" charset="0"/>
              <a:buChar char="•"/>
            </a:pPr>
            <a:r>
              <a:rPr lang="en-US" sz="2400" smtClean="0">
                <a:latin typeface="Arial" charset="0"/>
                <a:cs typeface="Arial" charset="0"/>
              </a:rPr>
              <a:t>Document Checkout</a:t>
            </a:r>
          </a:p>
          <a:p>
            <a:pPr marL="0" indent="0">
              <a:buFont typeface="Arial" charset="0"/>
              <a:buChar char="•"/>
            </a:pPr>
            <a:r>
              <a:rPr lang="en-US" sz="2400" smtClean="0">
                <a:latin typeface="Arial" charset="0"/>
                <a:cs typeface="Arial" charset="0"/>
              </a:rPr>
              <a:t>Workflow Control</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latin typeface="Arial" pitchFamily="34" charset="0"/>
                <a:cs typeface="Arial" pitchFamily="34" charset="0"/>
              </a:rPr>
              <a:t>Copyright © 2014 Pearson Education, Inc. Publishing as Prentice Hall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rPr>
              <a:t>Copyright © 2014 Pearson Education, Inc. Publishing as Prentice Hall</a:t>
            </a:r>
          </a:p>
        </p:txBody>
      </p:sp>
      <p:sp>
        <p:nvSpPr>
          <p:cNvPr id="10243" name="Content Placeholder 2"/>
          <p:cNvSpPr>
            <a:spLocks noGrp="1"/>
          </p:cNvSpPr>
          <p:nvPr>
            <p:ph idx="1"/>
          </p:nvPr>
        </p:nvSpPr>
        <p:spPr>
          <a:xfrm>
            <a:off x="822325" y="1425575"/>
            <a:ext cx="7521575" cy="3832225"/>
          </a:xfrm>
        </p:spPr>
        <p:txBody>
          <a:bodyPr/>
          <a:lstStyle/>
          <a:p>
            <a:pPr marL="569913" indent="-569913">
              <a:buFont typeface="Arial" charset="0"/>
              <a:buNone/>
            </a:pPr>
            <a:r>
              <a:rPr lang="en-US" sz="2400" smtClean="0">
                <a:latin typeface="Arial" charset="0"/>
                <a:cs typeface="Arial" charset="0"/>
              </a:rPr>
              <a:t>Q1: What are the IS requirements for student project collaborations?</a:t>
            </a:r>
          </a:p>
          <a:p>
            <a:pPr marL="569913" indent="-569913">
              <a:buFont typeface="Arial" charset="0"/>
              <a:buNone/>
            </a:pPr>
            <a:r>
              <a:rPr lang="en-US" sz="2400" smtClean="0">
                <a:latin typeface="Arial" charset="0"/>
                <a:cs typeface="Arial" charset="0"/>
              </a:rPr>
              <a:t>Q2: How can you use collaboration tools for team communication?</a:t>
            </a:r>
          </a:p>
          <a:p>
            <a:pPr marL="569913" indent="-569913">
              <a:buFont typeface="Arial" charset="0"/>
              <a:buNone/>
            </a:pPr>
            <a:r>
              <a:rPr lang="en-US" sz="2400" smtClean="0">
                <a:latin typeface="Arial" charset="0"/>
                <a:cs typeface="Arial" charset="0"/>
              </a:rPr>
              <a:t>Q3: How can you use collaboration tools to share content?</a:t>
            </a:r>
          </a:p>
          <a:p>
            <a:pPr marL="569913" indent="-569913">
              <a:buFont typeface="Arial" charset="0"/>
              <a:buNone/>
            </a:pPr>
            <a:r>
              <a:rPr lang="en-US" sz="2400" smtClean="0">
                <a:latin typeface="Arial" charset="0"/>
                <a:cs typeface="Arial" charset="0"/>
              </a:rPr>
              <a:t>Q4: How can you use collaboration tools for project planning and management?</a:t>
            </a:r>
          </a:p>
          <a:p>
            <a:pPr marL="569913" indent="-569913">
              <a:buFont typeface="Arial" charset="0"/>
              <a:buNone/>
            </a:pPr>
            <a:r>
              <a:rPr lang="en-US" sz="2400" smtClean="0">
                <a:latin typeface="Arial" charset="0"/>
                <a:cs typeface="Arial" charset="0"/>
              </a:rPr>
              <a:t>Q5: Which collaboration IS is right for your team?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a:xfrm>
            <a:off x="822325" y="365125"/>
            <a:ext cx="7521575" cy="1006475"/>
          </a:xfrm>
        </p:spPr>
        <p:txBody>
          <a:bodyPr/>
          <a:lstStyle/>
          <a:p>
            <a:r>
              <a:rPr lang="en-US" smtClean="0">
                <a:latin typeface="Arial" charset="0"/>
                <a:cs typeface="Arial" charset="0"/>
              </a:rPr>
              <a:t>Checking Out a Document</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37891" name="Picture 2"/>
          <p:cNvPicPr>
            <a:picLocks noChangeAspect="1" noChangeArrowheads="1"/>
          </p:cNvPicPr>
          <p:nvPr/>
        </p:nvPicPr>
        <p:blipFill>
          <a:blip r:embed="rId2" cstate="print"/>
          <a:srcRect/>
          <a:stretch>
            <a:fillRect/>
          </a:stretch>
        </p:blipFill>
        <p:spPr bwMode="auto">
          <a:xfrm>
            <a:off x="858838" y="1524000"/>
            <a:ext cx="744696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p:nvPr>
        </p:nvSpPr>
        <p:spPr/>
        <p:txBody>
          <a:bodyPr/>
          <a:lstStyle/>
          <a:p>
            <a:r>
              <a:rPr lang="en-US" smtClean="0">
                <a:latin typeface="Arial" charset="0"/>
                <a:cs typeface="Arial" charset="0"/>
              </a:rPr>
              <a:t>Example Workflow</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8915" name="Picture 2"/>
          <p:cNvPicPr>
            <a:picLocks noChangeAspect="1" noChangeArrowheads="1"/>
          </p:cNvPicPr>
          <p:nvPr/>
        </p:nvPicPr>
        <p:blipFill>
          <a:blip r:embed="rId3" cstate="print"/>
          <a:srcRect/>
          <a:stretch>
            <a:fillRect/>
          </a:stretch>
        </p:blipFill>
        <p:spPr bwMode="auto">
          <a:xfrm>
            <a:off x="842963" y="1676400"/>
            <a:ext cx="74580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822325" y="365125"/>
            <a:ext cx="7521575" cy="1006475"/>
          </a:xfrm>
        </p:spPr>
        <p:txBody>
          <a:bodyPr/>
          <a:lstStyle/>
          <a:p>
            <a:pPr marL="749300" indent="-749300"/>
            <a:r>
              <a:rPr lang="en-US" sz="2800" smtClean="0">
                <a:latin typeface="Arial" charset="0"/>
                <a:cs typeface="Arial" charset="0"/>
              </a:rPr>
              <a:t> Q4: How Can You Use Collaboration Tools for Project Planning and Management?</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rPr>
              <a:t>Copyright © 2014 Pearson Education, Inc. Publishing as Prentice Hall</a:t>
            </a:r>
          </a:p>
        </p:txBody>
      </p:sp>
      <p:sp>
        <p:nvSpPr>
          <p:cNvPr id="40963" name="Content Placeholder 1"/>
          <p:cNvSpPr>
            <a:spLocks noGrp="1"/>
          </p:cNvSpPr>
          <p:nvPr>
            <p:ph idx="1"/>
          </p:nvPr>
        </p:nvSpPr>
        <p:spPr>
          <a:xfrm>
            <a:off x="1447800" y="1425575"/>
            <a:ext cx="6096000" cy="1165225"/>
          </a:xfrm>
        </p:spPr>
        <p:txBody>
          <a:bodyPr anchor="b"/>
          <a:lstStyle/>
          <a:p>
            <a:pPr marL="0" indent="0" algn="ctr">
              <a:buFont typeface="Arial" charset="0"/>
              <a:buNone/>
            </a:pPr>
            <a:r>
              <a:rPr lang="en-US" smtClean="0">
                <a:latin typeface="Arial" charset="0"/>
                <a:cs typeface="Arial" charset="0"/>
              </a:rPr>
              <a:t>Continuum of Task Tracking/Project Management Tools</a:t>
            </a:r>
          </a:p>
        </p:txBody>
      </p:sp>
      <p:pic>
        <p:nvPicPr>
          <p:cNvPr id="40964" name="Picture 2"/>
          <p:cNvPicPr>
            <a:picLocks noChangeAspect="1" noChangeArrowheads="1"/>
          </p:cNvPicPr>
          <p:nvPr/>
        </p:nvPicPr>
        <p:blipFill>
          <a:blip r:embed="rId2" cstate="print"/>
          <a:srcRect/>
          <a:stretch>
            <a:fillRect/>
          </a:stretch>
        </p:blipFill>
        <p:spPr bwMode="auto">
          <a:xfrm>
            <a:off x="976313" y="2743200"/>
            <a:ext cx="73294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2325" y="365125"/>
            <a:ext cx="7521575" cy="1006475"/>
          </a:xfrm>
        </p:spPr>
        <p:txBody>
          <a:bodyPr/>
          <a:lstStyle/>
          <a:p>
            <a:pPr marL="746125" indent="-746125"/>
            <a:r>
              <a:rPr lang="en-US" smtClean="0">
                <a:latin typeface="Arial" charset="0"/>
                <a:cs typeface="Arial" charset="0"/>
              </a:rPr>
              <a:t>Q5: Which Collaboration IS Is Right for Your Team?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1987" name="Picture 2"/>
          <p:cNvPicPr>
            <a:picLocks noChangeAspect="1" noChangeArrowheads="1"/>
          </p:cNvPicPr>
          <p:nvPr/>
        </p:nvPicPr>
        <p:blipFill>
          <a:blip r:embed="rId2" cstate="print"/>
          <a:srcRect/>
          <a:stretch>
            <a:fillRect/>
          </a:stretch>
        </p:blipFill>
        <p:spPr bwMode="auto">
          <a:xfrm>
            <a:off x="857250" y="1447800"/>
            <a:ext cx="74295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325" y="365125"/>
            <a:ext cx="7521575" cy="1006475"/>
          </a:xfrm>
        </p:spPr>
        <p:txBody>
          <a:bodyPr/>
          <a:lstStyle/>
          <a:p>
            <a:r>
              <a:rPr lang="en-US" smtClean="0">
                <a:latin typeface="Arial" charset="0"/>
                <a:cs typeface="Arial" charset="0"/>
              </a:rPr>
              <a:t>Office 365 Components and Features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3011" name="Picture 2"/>
          <p:cNvPicPr>
            <a:picLocks noChangeAspect="1" noChangeArrowheads="1"/>
          </p:cNvPicPr>
          <p:nvPr/>
        </p:nvPicPr>
        <p:blipFill>
          <a:blip r:embed="rId3" cstate="print"/>
          <a:srcRect/>
          <a:stretch>
            <a:fillRect/>
          </a:stretch>
        </p:blipFill>
        <p:spPr bwMode="auto">
          <a:xfrm>
            <a:off x="838200" y="1524000"/>
            <a:ext cx="7543800" cy="399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22325" y="365125"/>
            <a:ext cx="7521575" cy="1006475"/>
          </a:xfrm>
        </p:spPr>
        <p:txBody>
          <a:bodyPr/>
          <a:lstStyle/>
          <a:p>
            <a:r>
              <a:rPr lang="en-US" smtClean="0">
                <a:latin typeface="Arial" charset="0"/>
                <a:cs typeface="Arial" charset="0"/>
              </a:rPr>
              <a:t>Choosing the Set for Your Team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5059" name="Picture 2"/>
          <p:cNvPicPr>
            <a:picLocks noChangeAspect="1" noChangeArrowheads="1"/>
          </p:cNvPicPr>
          <p:nvPr/>
        </p:nvPicPr>
        <p:blipFill>
          <a:blip r:embed="rId3" cstate="print"/>
          <a:srcRect/>
          <a:stretch>
            <a:fillRect/>
          </a:stretch>
        </p:blipFill>
        <p:spPr bwMode="auto">
          <a:xfrm>
            <a:off x="1600200" y="1600200"/>
            <a:ext cx="586740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22325" y="365125"/>
            <a:ext cx="7521575" cy="1006475"/>
          </a:xfrm>
        </p:spPr>
        <p:txBody>
          <a:bodyPr/>
          <a:lstStyle/>
          <a:p>
            <a:r>
              <a:rPr lang="en-US" smtClean="0">
                <a:latin typeface="Arial" charset="0"/>
                <a:cs typeface="Arial" charset="0"/>
              </a:rPr>
              <a:t>Don’t Forget Procedures and People!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38200" y="1447800"/>
            <a:ext cx="7521575" cy="3886200"/>
          </a:xfrm>
        </p:spPr>
        <p:txBody>
          <a:bodyPr/>
          <a:lstStyle/>
          <a:p>
            <a:pPr marL="223838" indent="-223838">
              <a:defRPr/>
            </a:pPr>
            <a:r>
              <a:rPr lang="en-US" dirty="0" smtClean="0"/>
              <a:t>Hardware hosted on cloud</a:t>
            </a:r>
          </a:p>
          <a:p>
            <a:pPr marL="223838" indent="-223838">
              <a:defRPr/>
            </a:pPr>
            <a:r>
              <a:rPr lang="en-US" dirty="0" smtClean="0"/>
              <a:t>Meta-data for project management, team iteration and feedback</a:t>
            </a:r>
          </a:p>
          <a:p>
            <a:pPr marL="223838" indent="-223838">
              <a:defRPr/>
            </a:pPr>
            <a:r>
              <a:rPr lang="en-US" dirty="0" smtClean="0"/>
              <a:t>Think about </a:t>
            </a:r>
            <a:r>
              <a:rPr lang="en-US" dirty="0"/>
              <a:t>procedure </a:t>
            </a:r>
            <a:r>
              <a:rPr lang="en-US" dirty="0" smtClean="0"/>
              <a:t>and people components</a:t>
            </a:r>
          </a:p>
          <a:p>
            <a:pPr marL="569913" lvl="1" indent="-334963">
              <a:buFont typeface="Arial" pitchFamily="34" charset="0"/>
              <a:buChar char="–"/>
              <a:defRPr/>
            </a:pPr>
            <a:r>
              <a:rPr lang="en-US" dirty="0" smtClean="0"/>
              <a:t>Agree </a:t>
            </a:r>
            <a:r>
              <a:rPr lang="en-US" dirty="0"/>
              <a:t>on </a:t>
            </a:r>
            <a:r>
              <a:rPr lang="en-US" dirty="0" smtClean="0"/>
              <a:t>tools and usage</a:t>
            </a:r>
          </a:p>
          <a:p>
            <a:pPr marL="569913" lvl="1" indent="-334963">
              <a:buFont typeface="Arial" pitchFamily="34" charset="0"/>
              <a:buChar char="–"/>
              <a:defRPr/>
            </a:pPr>
            <a:r>
              <a:rPr lang="en-US" dirty="0" smtClean="0"/>
              <a:t>Training</a:t>
            </a:r>
          </a:p>
          <a:p>
            <a:pPr marL="569913" lvl="1" indent="-334963">
              <a:buFont typeface="Arial" pitchFamily="34" charset="0"/>
              <a:buChar char="–"/>
              <a:defRPr/>
            </a:pPr>
            <a:r>
              <a:rPr lang="en-US" dirty="0" smtClean="0"/>
              <a:t>Identify </a:t>
            </a:r>
            <a:r>
              <a:rPr lang="en-US" dirty="0"/>
              <a:t>special job or </a:t>
            </a:r>
            <a:r>
              <a:rPr lang="en-US" dirty="0" smtClean="0"/>
              <a:t>roles needed</a:t>
            </a:r>
          </a:p>
          <a:p>
            <a:pPr marL="457200" indent="-457200">
              <a:defRPr/>
            </a:pPr>
            <a:endParaRPr lang="en-US" dirty="0" smtClean="0"/>
          </a:p>
          <a:p>
            <a:pPr marL="457200" indent="-457200">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latin typeface="Arial" pitchFamily="34" charset="0"/>
                <a:cs typeface="Arial" pitchFamily="34" charset="0"/>
              </a:rPr>
              <a:t>Copyright © 2014 Pearson Education, Inc. Publishing as Prentice Hall</a:t>
            </a:r>
          </a:p>
        </p:txBody>
      </p:sp>
      <p:sp>
        <p:nvSpPr>
          <p:cNvPr id="49155" name="Content Placeholder 2"/>
          <p:cNvSpPr>
            <a:spLocks noGrp="1"/>
          </p:cNvSpPr>
          <p:nvPr>
            <p:ph idx="1"/>
          </p:nvPr>
        </p:nvSpPr>
        <p:spPr>
          <a:xfrm>
            <a:off x="822325" y="1524000"/>
            <a:ext cx="7521575" cy="3832225"/>
          </a:xfrm>
        </p:spPr>
        <p:txBody>
          <a:bodyPr/>
          <a:lstStyle/>
          <a:p>
            <a:pPr marL="569913" indent="-569913">
              <a:buFont typeface="Arial" charset="0"/>
              <a:buNone/>
            </a:pPr>
            <a:r>
              <a:rPr lang="en-US" sz="2400" smtClean="0">
                <a:latin typeface="Arial" charset="0"/>
                <a:cs typeface="Arial" charset="0"/>
              </a:rPr>
              <a:t>Q1: What are the IS requirements for student project collaborations?</a:t>
            </a:r>
          </a:p>
          <a:p>
            <a:pPr marL="569913" indent="-569913">
              <a:buFont typeface="Arial" charset="0"/>
              <a:buNone/>
            </a:pPr>
            <a:r>
              <a:rPr lang="en-US" sz="2400" smtClean="0">
                <a:latin typeface="Arial" charset="0"/>
                <a:cs typeface="Arial" charset="0"/>
              </a:rPr>
              <a:t>Q2: How can you use collaboration tools for team communication?</a:t>
            </a:r>
          </a:p>
          <a:p>
            <a:pPr marL="569913" indent="-569913">
              <a:buFont typeface="Arial" charset="0"/>
              <a:buNone/>
            </a:pPr>
            <a:r>
              <a:rPr lang="en-US" sz="2400" smtClean="0">
                <a:latin typeface="Arial" charset="0"/>
                <a:cs typeface="Arial" charset="0"/>
              </a:rPr>
              <a:t>Q3: How can you use collaboration tools to share content?</a:t>
            </a:r>
          </a:p>
          <a:p>
            <a:pPr marL="569913" indent="-569913">
              <a:buFont typeface="Arial" charset="0"/>
              <a:buNone/>
            </a:pPr>
            <a:r>
              <a:rPr lang="en-US" sz="2400" smtClean="0">
                <a:latin typeface="Arial" charset="0"/>
                <a:cs typeface="Arial" charset="0"/>
              </a:rPr>
              <a:t>Q4: How can you use collaboration tools for project planning and management?</a:t>
            </a:r>
          </a:p>
          <a:p>
            <a:pPr marL="569913" indent="-569913">
              <a:buFont typeface="Arial" charset="0"/>
              <a:buNone/>
            </a:pPr>
            <a:r>
              <a:rPr lang="en-US" sz="2400" smtClean="0">
                <a:latin typeface="Arial" charset="0"/>
                <a:cs typeface="Arial" charset="0"/>
              </a:rPr>
              <a:t>Q5: Which collaboration IS is right for your team?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p:nvPr>
        </p:nvSpPr>
        <p:spPr>
          <a:xfrm>
            <a:off x="822325" y="365125"/>
            <a:ext cx="7521575" cy="1006475"/>
          </a:xfrm>
        </p:spPr>
        <p:txBody>
          <a:bodyPr/>
          <a:lstStyle/>
          <a:p>
            <a:pPr marL="746125" indent="-746125"/>
            <a:r>
              <a:rPr lang="en-US" smtClean="0">
                <a:latin typeface="Arial" charset="0"/>
                <a:cs typeface="Arial" charset="0"/>
              </a:rPr>
              <a:t>Q1: What Are the IS Requirements for Student Project Collaborations?</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latin typeface="Franklin Gothic Medium" pitchFamily="34" charset="0"/>
              </a:rPr>
              <a:t>Copyright © 2014 Pearson Education, Inc. Publishing as Prentice Hall</a:t>
            </a:r>
          </a:p>
        </p:txBody>
      </p:sp>
      <p:pic>
        <p:nvPicPr>
          <p:cNvPr id="12291" name="Picture 2"/>
          <p:cNvPicPr>
            <a:picLocks noChangeAspect="1" noChangeArrowheads="1"/>
          </p:cNvPicPr>
          <p:nvPr/>
        </p:nvPicPr>
        <p:blipFill>
          <a:blip r:embed="rId3" cstate="print"/>
          <a:srcRect/>
          <a:stretch>
            <a:fillRect/>
          </a:stretch>
        </p:blipFill>
        <p:spPr bwMode="auto">
          <a:xfrm>
            <a:off x="2209800" y="1447800"/>
            <a:ext cx="46482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822325" y="365125"/>
            <a:ext cx="7521575" cy="1006475"/>
          </a:xfrm>
        </p:spPr>
        <p:txBody>
          <a:bodyPr/>
          <a:lstStyle/>
          <a:p>
            <a:pPr marL="690563" indent="-690563"/>
            <a:r>
              <a:rPr lang="en-US" smtClean="0">
                <a:latin typeface="Arial" charset="0"/>
                <a:cs typeface="Arial" charset="0"/>
              </a:rPr>
              <a:t>Q2: How Can You Use Collaboration Tools For Team Communication?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4339" name="Picture 2"/>
          <p:cNvPicPr>
            <a:picLocks noChangeAspect="1" noChangeArrowheads="1"/>
          </p:cNvPicPr>
          <p:nvPr/>
        </p:nvPicPr>
        <p:blipFill>
          <a:blip r:embed="rId2" cstate="print"/>
          <a:srcRect/>
          <a:stretch>
            <a:fillRect/>
          </a:stretch>
        </p:blipFill>
        <p:spPr bwMode="auto">
          <a:xfrm>
            <a:off x="914400" y="1587500"/>
            <a:ext cx="746760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lstStyle/>
          <a:p>
            <a:r>
              <a:rPr lang="en-US" smtClean="0">
                <a:latin typeface="Arial" charset="0"/>
                <a:cs typeface="Arial" charset="0"/>
              </a:rPr>
              <a:t>Office 365 Lync Whiteboard Showing Simultaneous Contributions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2" cstate="print"/>
          <a:srcRect/>
          <a:stretch>
            <a:fillRect/>
          </a:stretch>
        </p:blipFill>
        <p:spPr bwMode="auto">
          <a:xfrm>
            <a:off x="1114425" y="1447800"/>
            <a:ext cx="6915150"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a:xfrm>
            <a:off x="822325" y="365125"/>
            <a:ext cx="7521575" cy="1006475"/>
          </a:xfrm>
        </p:spPr>
        <p:txBody>
          <a:bodyPr/>
          <a:lstStyle/>
          <a:p>
            <a:r>
              <a:rPr lang="en-US" smtClean="0">
                <a:latin typeface="Arial" charset="0"/>
                <a:cs typeface="Arial" charset="0"/>
              </a:rPr>
              <a:t>Videoconferencing</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16387" name="Picture 2"/>
          <p:cNvPicPr>
            <a:picLocks noChangeAspect="1" noChangeArrowheads="1"/>
          </p:cNvPicPr>
          <p:nvPr/>
        </p:nvPicPr>
        <p:blipFill>
          <a:blip r:embed="rId3" cstate="print"/>
          <a:srcRect/>
          <a:stretch>
            <a:fillRect/>
          </a:stretch>
        </p:blipFill>
        <p:spPr bwMode="auto">
          <a:xfrm>
            <a:off x="2362200" y="1443038"/>
            <a:ext cx="4191000"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822325" y="365125"/>
            <a:ext cx="7521575" cy="1006475"/>
          </a:xfrm>
        </p:spPr>
        <p:txBody>
          <a:bodyPr/>
          <a:lstStyle/>
          <a:p>
            <a:r>
              <a:rPr lang="en-US" smtClean="0">
                <a:latin typeface="Arial" charset="0"/>
                <a:cs typeface="Arial" charset="0"/>
              </a:rPr>
              <a:t>Discussion Forums</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18435" name="Picture 2"/>
          <p:cNvPicPr>
            <a:picLocks noChangeAspect="1" noChangeArrowheads="1"/>
          </p:cNvPicPr>
          <p:nvPr/>
        </p:nvPicPr>
        <p:blipFill>
          <a:blip r:embed="rId2" cstate="print"/>
          <a:srcRect/>
          <a:stretch>
            <a:fillRect/>
          </a:stretch>
        </p:blipFill>
        <p:spPr bwMode="auto">
          <a:xfrm>
            <a:off x="838200" y="1447800"/>
            <a:ext cx="7467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822325" y="365125"/>
            <a:ext cx="7521575" cy="1006475"/>
          </a:xfrm>
        </p:spPr>
        <p:txBody>
          <a:bodyPr/>
          <a:lstStyle/>
          <a:p>
            <a:r>
              <a:rPr lang="en-US" smtClean="0">
                <a:latin typeface="Arial" charset="0"/>
                <a:cs typeface="Arial" charset="0"/>
              </a:rPr>
              <a:t>Team Surveys</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19459" name="Picture 2"/>
          <p:cNvPicPr>
            <a:picLocks noChangeAspect="1" noChangeArrowheads="1"/>
          </p:cNvPicPr>
          <p:nvPr/>
        </p:nvPicPr>
        <p:blipFill>
          <a:blip r:embed="rId3" cstate="print"/>
          <a:srcRect/>
          <a:stretch>
            <a:fillRect/>
          </a:stretch>
        </p:blipFill>
        <p:spPr bwMode="auto">
          <a:xfrm>
            <a:off x="914400" y="1524000"/>
            <a:ext cx="7315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a:xfrm>
            <a:off x="822325" y="365125"/>
            <a:ext cx="7521575" cy="1006475"/>
          </a:xfrm>
        </p:spPr>
        <p:txBody>
          <a:bodyPr/>
          <a:lstStyle/>
          <a:p>
            <a:pPr marL="749300" indent="-749300"/>
            <a:r>
              <a:rPr lang="en-US" smtClean="0">
                <a:latin typeface="Arial" charset="0"/>
                <a:cs typeface="Arial" charset="0"/>
              </a:rPr>
              <a:t>Q3: How Can You Use Collaboration</a:t>
            </a:r>
            <a:br>
              <a:rPr lang="en-US" smtClean="0">
                <a:latin typeface="Arial" charset="0"/>
                <a:cs typeface="Arial" charset="0"/>
              </a:rPr>
            </a:br>
            <a:r>
              <a:rPr lang="en-US" smtClean="0">
                <a:latin typeface="Arial" charset="0"/>
                <a:cs typeface="Arial" charset="0"/>
              </a:rPr>
              <a:t>Tools to Share Content?</a:t>
            </a:r>
          </a:p>
        </p:txBody>
      </p:sp>
      <p:sp>
        <p:nvSpPr>
          <p:cNvPr id="5" name="Footer Placeholder 4"/>
          <p:cNvSpPr>
            <a:spLocks noGrp="1"/>
          </p:cNvSpPr>
          <p:nvPr>
            <p:ph type="ftr" sz="quarter" idx="10"/>
          </p:nvPr>
        </p:nvSpPr>
        <p:spPr/>
        <p:txBody>
          <a:bodyPr/>
          <a:lstStyle/>
          <a:p>
            <a:pPr>
              <a:defRPr/>
            </a:pPr>
            <a:r>
              <a:rPr lang="en-US">
                <a:solidFill>
                  <a:schemeClr val="accent3">
                    <a:lumMod val="10000"/>
                  </a:schemeClr>
                </a:solidFill>
              </a:rPr>
              <a:t>Copyright © 2014 Pearson Education, Inc. Publishing as Prentice Hall</a:t>
            </a:r>
          </a:p>
        </p:txBody>
      </p:sp>
      <p:sp>
        <p:nvSpPr>
          <p:cNvPr id="53250" name="Content Placeholder 1"/>
          <p:cNvSpPr>
            <a:spLocks noGrp="1"/>
          </p:cNvSpPr>
          <p:nvPr>
            <p:ph idx="1"/>
          </p:nvPr>
        </p:nvSpPr>
        <p:spPr>
          <a:xfrm>
            <a:off x="993775" y="1752600"/>
            <a:ext cx="6931025" cy="609600"/>
          </a:xfrm>
          <a:solidFill>
            <a:schemeClr val="accent6">
              <a:lumMod val="90000"/>
            </a:schemeClr>
          </a:solidFill>
          <a:ln>
            <a:solidFill>
              <a:schemeClr val="accent1"/>
            </a:solidFill>
          </a:ln>
        </p:spPr>
        <p:txBody>
          <a:bodyPr/>
          <a:lstStyle/>
          <a:p>
            <a:pPr algn="ctr">
              <a:defRPr/>
            </a:pPr>
            <a:r>
              <a:rPr lang="en-US" dirty="0"/>
              <a:t>Collaboration Tools </a:t>
            </a:r>
            <a:r>
              <a:rPr lang="en-US" dirty="0" smtClean="0"/>
              <a:t>for Sharing </a:t>
            </a:r>
            <a:r>
              <a:rPr lang="en-US" dirty="0"/>
              <a:t>Content</a:t>
            </a:r>
            <a:endParaRPr lang="en-US" dirty="0" smtClean="0">
              <a:cs typeface="Arial" charset="0"/>
            </a:endParaRPr>
          </a:p>
        </p:txBody>
      </p:sp>
      <p:pic>
        <p:nvPicPr>
          <p:cNvPr id="21508" name="Picture 2"/>
          <p:cNvPicPr>
            <a:picLocks noChangeAspect="1" noChangeArrowheads="1"/>
          </p:cNvPicPr>
          <p:nvPr/>
        </p:nvPicPr>
        <p:blipFill>
          <a:blip r:embed="rId3" cstate="print"/>
          <a:srcRect/>
          <a:stretch>
            <a:fillRect/>
          </a:stretch>
        </p:blipFill>
        <p:spPr bwMode="auto">
          <a:xfrm>
            <a:off x="928688" y="2381250"/>
            <a:ext cx="6996112"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3609</TotalTime>
  <Words>1433</Words>
  <Application>Microsoft Office PowerPoint</Application>
  <PresentationFormat>On-screen Show (4:3)</PresentationFormat>
  <Paragraphs>137</Paragraphs>
  <Slides>28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Courier New</vt:lpstr>
      <vt:lpstr>Franklin Gothic Book</vt:lpstr>
      <vt:lpstr>Franklin Gothic Medium</vt:lpstr>
      <vt:lpstr>Helvetica</vt:lpstr>
      <vt:lpstr>Verdana</vt:lpstr>
      <vt:lpstr>Wingdings</vt:lpstr>
      <vt:lpstr>EMIS4E</vt:lpstr>
      <vt:lpstr>Chapter Extension 2</vt:lpstr>
      <vt:lpstr>Study Questions</vt:lpstr>
      <vt:lpstr>Q1: What Are the IS Requirements for Student Project Collaborations?</vt:lpstr>
      <vt:lpstr>Q2: How Can You Use Collaboration Tools For Team Communication?</vt:lpstr>
      <vt:lpstr>Office 365 Lync Whiteboard Showing Simultaneous Contributions</vt:lpstr>
      <vt:lpstr>Videoconferencing</vt:lpstr>
      <vt:lpstr>Discussion Forums</vt:lpstr>
      <vt:lpstr>Team Surveys</vt:lpstr>
      <vt:lpstr>Q3: How Can You Use Collaboration Tools to Share Content?</vt:lpstr>
      <vt:lpstr>Shared Content with Version Management</vt:lpstr>
      <vt:lpstr>Shared Content with Version Management (cont’d)</vt:lpstr>
      <vt:lpstr>Google Drive</vt:lpstr>
      <vt:lpstr>Google Drive Creation Options</vt:lpstr>
      <vt:lpstr>Example of Sharing a Revised Document on Google Drive</vt:lpstr>
      <vt:lpstr>Windows Live SkyDrive</vt:lpstr>
      <vt:lpstr>Example Use of Word Web App</vt:lpstr>
      <vt:lpstr>Saving a Word 2010 Document in a SkyDrive Account</vt:lpstr>
      <vt:lpstr>Opening a Document Locked by Another User in Word Web App</vt:lpstr>
      <vt:lpstr>Shared Content with Version Control</vt:lpstr>
      <vt:lpstr>Checking Out a Document</vt:lpstr>
      <vt:lpstr>Example Workflow</vt:lpstr>
      <vt:lpstr> Q4: How Can You Use Collaboration Tools for Project Planning and Management?</vt:lpstr>
      <vt:lpstr>Q5: Which Collaboration IS Is Right for Your Team?</vt:lpstr>
      <vt:lpstr>Office 365 Components and Features</vt:lpstr>
      <vt:lpstr>Choosing the Set for Your Team</vt:lpstr>
      <vt:lpstr>Don’t Forget Procedures and People!</vt:lpstr>
      <vt:lpstr>Active Review</vt:lpstr>
      <vt:lpstr>PowerPoint Presentation</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Loy, Steve</dc:creator>
  <cp:lastModifiedBy>Schmidt, Buffie</cp:lastModifiedBy>
  <cp:revision>400</cp:revision>
  <dcterms:created xsi:type="dcterms:W3CDTF">2008-11-12T20:07:57Z</dcterms:created>
  <dcterms:modified xsi:type="dcterms:W3CDTF">2013-05-13T20:34:14Z</dcterms:modified>
</cp:coreProperties>
</file>