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90105" r:id="rId1"/>
  </p:sldMasterIdLst>
  <p:notesMasterIdLst>
    <p:notesMasterId r:id="rId22"/>
  </p:notesMasterIdLst>
  <p:handoutMasterIdLst>
    <p:handoutMasterId r:id="rId23"/>
  </p:handoutMasterIdLst>
  <p:sldIdLst>
    <p:sldId id="289" r:id="rId2"/>
    <p:sldId id="366" r:id="rId3"/>
    <p:sldId id="351" r:id="rId4"/>
    <p:sldId id="372" r:id="rId5"/>
    <p:sldId id="371" r:id="rId6"/>
    <p:sldId id="373" r:id="rId7"/>
    <p:sldId id="383" r:id="rId8"/>
    <p:sldId id="374" r:id="rId9"/>
    <p:sldId id="375" r:id="rId10"/>
    <p:sldId id="358" r:id="rId11"/>
    <p:sldId id="353" r:id="rId12"/>
    <p:sldId id="376" r:id="rId13"/>
    <p:sldId id="378" r:id="rId14"/>
    <p:sldId id="377" r:id="rId15"/>
    <p:sldId id="379" r:id="rId16"/>
    <p:sldId id="380" r:id="rId17"/>
    <p:sldId id="385" r:id="rId18"/>
    <p:sldId id="381" r:id="rId19"/>
    <p:sldId id="382" r:id="rId20"/>
    <p:sldId id="386" r:id="rId21"/>
  </p:sldIdLst>
  <p:sldSz cx="9144000" cy="6858000" type="screen4x3"/>
  <p:notesSz cx="6858000" cy="91440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 Stephenson"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3D"/>
    <a:srgbClr val="000A1E"/>
    <a:srgbClr val="21DF33"/>
    <a:srgbClr val="0047D6"/>
    <a:srgbClr val="FFE285"/>
    <a:srgbClr val="FFEAA7"/>
    <a:srgbClr val="0066FF"/>
    <a:srgbClr val="21D1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441" autoAdjust="0"/>
    <p:restoredTop sz="88462" autoAdjust="0"/>
  </p:normalViewPr>
  <p:slideViewPr>
    <p:cSldViewPr>
      <p:cViewPr varScale="1">
        <p:scale>
          <a:sx n="96" d="100"/>
          <a:sy n="96" d="100"/>
        </p:scale>
        <p:origin x="828"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324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12-04T14:47:00.891" idx="1">
    <p:pos x="10" y="10"/>
    <p:text>Should the primary purposes be listed in opposite order in the pyramid as Being Informed is the foundation and Managing Projects the paramount endgoal?</p:text>
  </p:cm>
</p:cmLst>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997EDF-5F4E-4400-838D-B0EAC0C70D8C}" type="doc">
      <dgm:prSet loTypeId="urn:microsoft.com/office/officeart/2005/8/layout/pyramid1" loCatId="pyramid" qsTypeId="urn:microsoft.com/office/officeart/2005/8/quickstyle/simple3" qsCatId="simple" csTypeId="urn:microsoft.com/office/officeart/2005/8/colors/accent1_2#1" csCatId="accent1" phldr="1"/>
      <dgm:spPr/>
      <dgm:t>
        <a:bodyPr/>
        <a:lstStyle/>
        <a:p>
          <a:endParaRPr lang="en-US"/>
        </a:p>
      </dgm:t>
    </dgm:pt>
    <dgm:pt modelId="{A1E84EEB-A56D-43A7-949E-4EDB1CF54734}">
      <dgm:prSet custT="1"/>
      <dgm:spPr/>
      <dgm:t>
        <a:bodyPr/>
        <a:lstStyle/>
        <a:p>
          <a:pPr rtl="0"/>
          <a:r>
            <a:rPr lang="en-US" sz="2800" b="0" dirty="0" smtClean="0">
              <a:latin typeface="Arial" pitchFamily="34" charset="0"/>
              <a:cs typeface="Arial" pitchFamily="34" charset="0"/>
            </a:rPr>
            <a:t>Become informed </a:t>
          </a:r>
          <a:endParaRPr lang="en-US" sz="2800" dirty="0">
            <a:latin typeface="Arial" pitchFamily="34" charset="0"/>
            <a:cs typeface="Arial" pitchFamily="34" charset="0"/>
          </a:endParaRPr>
        </a:p>
      </dgm:t>
    </dgm:pt>
    <dgm:pt modelId="{3AAE3DE5-BA1E-4EB3-84C8-F6185D6280F7}" type="parTrans" cxnId="{B787DDFC-763F-40C1-9AA7-5EBBF55C9EFF}">
      <dgm:prSet/>
      <dgm:spPr/>
      <dgm:t>
        <a:bodyPr/>
        <a:lstStyle/>
        <a:p>
          <a:endParaRPr lang="en-US" sz="2800">
            <a:latin typeface="Arial" pitchFamily="34" charset="0"/>
            <a:cs typeface="Arial" pitchFamily="34" charset="0"/>
          </a:endParaRPr>
        </a:p>
      </dgm:t>
    </dgm:pt>
    <dgm:pt modelId="{80BE9234-8FC1-4DA8-92F2-6FB1BBFD468B}" type="sibTrans" cxnId="{B787DDFC-763F-40C1-9AA7-5EBBF55C9EFF}">
      <dgm:prSet/>
      <dgm:spPr/>
      <dgm:t>
        <a:bodyPr/>
        <a:lstStyle/>
        <a:p>
          <a:endParaRPr lang="en-US" sz="2800">
            <a:latin typeface="Arial" pitchFamily="34" charset="0"/>
            <a:cs typeface="Arial" pitchFamily="34" charset="0"/>
          </a:endParaRPr>
        </a:p>
      </dgm:t>
    </dgm:pt>
    <dgm:pt modelId="{3094A1F4-52F6-4CAF-970F-D79528653D04}">
      <dgm:prSet custT="1"/>
      <dgm:spPr/>
      <dgm:t>
        <a:bodyPr/>
        <a:lstStyle/>
        <a:p>
          <a:pPr rtl="0"/>
          <a:r>
            <a:rPr lang="en-US" sz="2800" b="0" dirty="0" smtClean="0">
              <a:latin typeface="Arial" pitchFamily="34" charset="0"/>
              <a:cs typeface="Arial" pitchFamily="34" charset="0"/>
            </a:rPr>
            <a:t>Make decisions </a:t>
          </a:r>
          <a:endParaRPr lang="en-US" sz="2800" dirty="0">
            <a:latin typeface="Arial" pitchFamily="34" charset="0"/>
            <a:cs typeface="Arial" pitchFamily="34" charset="0"/>
          </a:endParaRPr>
        </a:p>
      </dgm:t>
    </dgm:pt>
    <dgm:pt modelId="{854511D3-C1D1-4CFE-80E7-17DB4887C919}" type="parTrans" cxnId="{DBDBEBA9-D4F3-40F4-B6AC-3D0B3961E83A}">
      <dgm:prSet/>
      <dgm:spPr/>
      <dgm:t>
        <a:bodyPr/>
        <a:lstStyle/>
        <a:p>
          <a:endParaRPr lang="en-US" sz="2800">
            <a:latin typeface="Arial" pitchFamily="34" charset="0"/>
            <a:cs typeface="Arial" pitchFamily="34" charset="0"/>
          </a:endParaRPr>
        </a:p>
      </dgm:t>
    </dgm:pt>
    <dgm:pt modelId="{C256A694-725C-4C04-B418-C5CDEE8994FA}" type="sibTrans" cxnId="{DBDBEBA9-D4F3-40F4-B6AC-3D0B3961E83A}">
      <dgm:prSet/>
      <dgm:spPr/>
      <dgm:t>
        <a:bodyPr/>
        <a:lstStyle/>
        <a:p>
          <a:endParaRPr lang="en-US" sz="2800">
            <a:latin typeface="Arial" pitchFamily="34" charset="0"/>
            <a:cs typeface="Arial" pitchFamily="34" charset="0"/>
          </a:endParaRPr>
        </a:p>
      </dgm:t>
    </dgm:pt>
    <dgm:pt modelId="{6651FFB0-FFF5-431C-BDD2-EB5CA83FC746}">
      <dgm:prSet custT="1"/>
      <dgm:spPr/>
      <dgm:t>
        <a:bodyPr/>
        <a:lstStyle/>
        <a:p>
          <a:pPr rtl="0"/>
          <a:r>
            <a:rPr lang="en-US" sz="2800" b="0" dirty="0" smtClean="0">
              <a:latin typeface="Arial" pitchFamily="34" charset="0"/>
              <a:cs typeface="Arial" pitchFamily="34" charset="0"/>
            </a:rPr>
            <a:t>Solve problems </a:t>
          </a:r>
          <a:endParaRPr lang="en-US" sz="2800" dirty="0">
            <a:latin typeface="Arial" pitchFamily="34" charset="0"/>
            <a:cs typeface="Arial" pitchFamily="34" charset="0"/>
          </a:endParaRPr>
        </a:p>
      </dgm:t>
    </dgm:pt>
    <dgm:pt modelId="{69C23896-64FA-40AC-A41A-19BBD1ED60DE}" type="parTrans" cxnId="{65CA0DC3-6E54-4720-91FF-5CC70F618269}">
      <dgm:prSet/>
      <dgm:spPr/>
      <dgm:t>
        <a:bodyPr/>
        <a:lstStyle/>
        <a:p>
          <a:endParaRPr lang="en-US" sz="2800">
            <a:latin typeface="Arial" pitchFamily="34" charset="0"/>
            <a:cs typeface="Arial" pitchFamily="34" charset="0"/>
          </a:endParaRPr>
        </a:p>
      </dgm:t>
    </dgm:pt>
    <dgm:pt modelId="{3A104424-7872-4810-ACE5-2C61DA7F701A}" type="sibTrans" cxnId="{65CA0DC3-6E54-4720-91FF-5CC70F618269}">
      <dgm:prSet/>
      <dgm:spPr/>
      <dgm:t>
        <a:bodyPr/>
        <a:lstStyle/>
        <a:p>
          <a:endParaRPr lang="en-US" sz="2800">
            <a:latin typeface="Arial" pitchFamily="34" charset="0"/>
            <a:cs typeface="Arial" pitchFamily="34" charset="0"/>
          </a:endParaRPr>
        </a:p>
      </dgm:t>
    </dgm:pt>
    <dgm:pt modelId="{908140E6-BFF0-4D84-977A-DE414F181351}">
      <dgm:prSet custT="1"/>
      <dgm:spPr/>
      <dgm:t>
        <a:bodyPr/>
        <a:lstStyle/>
        <a:p>
          <a:pPr rtl="0"/>
          <a:r>
            <a:rPr lang="en-US" sz="2800" b="0" dirty="0" smtClean="0">
              <a:latin typeface="Arial" pitchFamily="34" charset="0"/>
              <a:cs typeface="Arial" pitchFamily="34" charset="0"/>
            </a:rPr>
            <a:t>Manage projects </a:t>
          </a:r>
          <a:endParaRPr lang="en-US" sz="2800" dirty="0">
            <a:latin typeface="Arial" pitchFamily="34" charset="0"/>
            <a:cs typeface="Arial" pitchFamily="34" charset="0"/>
          </a:endParaRPr>
        </a:p>
      </dgm:t>
    </dgm:pt>
    <dgm:pt modelId="{0DB2124D-5B18-432C-B462-1BC60112B4D7}" type="parTrans" cxnId="{D8174E39-D731-4F39-88A3-71881B0E2B15}">
      <dgm:prSet/>
      <dgm:spPr/>
      <dgm:t>
        <a:bodyPr/>
        <a:lstStyle/>
        <a:p>
          <a:endParaRPr lang="en-US" sz="2800">
            <a:latin typeface="Arial" pitchFamily="34" charset="0"/>
            <a:cs typeface="Arial" pitchFamily="34" charset="0"/>
          </a:endParaRPr>
        </a:p>
      </dgm:t>
    </dgm:pt>
    <dgm:pt modelId="{224108E2-1338-486D-BDBB-5B4885BD7916}" type="sibTrans" cxnId="{D8174E39-D731-4F39-88A3-71881B0E2B15}">
      <dgm:prSet/>
      <dgm:spPr/>
      <dgm:t>
        <a:bodyPr/>
        <a:lstStyle/>
        <a:p>
          <a:endParaRPr lang="en-US" sz="2800">
            <a:latin typeface="Arial" pitchFamily="34" charset="0"/>
            <a:cs typeface="Arial" pitchFamily="34" charset="0"/>
          </a:endParaRPr>
        </a:p>
      </dgm:t>
    </dgm:pt>
    <dgm:pt modelId="{F07E2A22-CEC5-493C-9713-D802BDCF1F2E}" type="pres">
      <dgm:prSet presAssocID="{20997EDF-5F4E-4400-838D-B0EAC0C70D8C}" presName="Name0" presStyleCnt="0">
        <dgm:presLayoutVars>
          <dgm:dir/>
          <dgm:animLvl val="lvl"/>
          <dgm:resizeHandles val="exact"/>
        </dgm:presLayoutVars>
      </dgm:prSet>
      <dgm:spPr/>
      <dgm:t>
        <a:bodyPr/>
        <a:lstStyle/>
        <a:p>
          <a:endParaRPr lang="en-US"/>
        </a:p>
      </dgm:t>
    </dgm:pt>
    <dgm:pt modelId="{787A9553-3178-4EC8-8770-1531D526CE0D}" type="pres">
      <dgm:prSet presAssocID="{A1E84EEB-A56D-43A7-949E-4EDB1CF54734}" presName="Name8" presStyleCnt="0"/>
      <dgm:spPr/>
    </dgm:pt>
    <dgm:pt modelId="{CB123F69-E4EE-4793-8D7E-E761A6B8030F}" type="pres">
      <dgm:prSet presAssocID="{A1E84EEB-A56D-43A7-949E-4EDB1CF54734}" presName="level" presStyleLbl="node1" presStyleIdx="0" presStyleCnt="4">
        <dgm:presLayoutVars>
          <dgm:chMax val="1"/>
          <dgm:bulletEnabled val="1"/>
        </dgm:presLayoutVars>
      </dgm:prSet>
      <dgm:spPr/>
      <dgm:t>
        <a:bodyPr/>
        <a:lstStyle/>
        <a:p>
          <a:endParaRPr lang="en-US"/>
        </a:p>
      </dgm:t>
    </dgm:pt>
    <dgm:pt modelId="{B5ED79F8-7C0B-4D74-8005-E6B7A68CD119}" type="pres">
      <dgm:prSet presAssocID="{A1E84EEB-A56D-43A7-949E-4EDB1CF54734}" presName="levelTx" presStyleLbl="revTx" presStyleIdx="0" presStyleCnt="0">
        <dgm:presLayoutVars>
          <dgm:chMax val="1"/>
          <dgm:bulletEnabled val="1"/>
        </dgm:presLayoutVars>
      </dgm:prSet>
      <dgm:spPr/>
      <dgm:t>
        <a:bodyPr/>
        <a:lstStyle/>
        <a:p>
          <a:endParaRPr lang="en-US"/>
        </a:p>
      </dgm:t>
    </dgm:pt>
    <dgm:pt modelId="{81FDC7B9-2A68-4279-A4A1-4819ADD65722}" type="pres">
      <dgm:prSet presAssocID="{3094A1F4-52F6-4CAF-970F-D79528653D04}" presName="Name8" presStyleCnt="0"/>
      <dgm:spPr/>
    </dgm:pt>
    <dgm:pt modelId="{34ED123F-FD65-403A-AAD0-A42DB1BDEC9E}" type="pres">
      <dgm:prSet presAssocID="{3094A1F4-52F6-4CAF-970F-D79528653D04}" presName="level" presStyleLbl="node1" presStyleIdx="1" presStyleCnt="4">
        <dgm:presLayoutVars>
          <dgm:chMax val="1"/>
          <dgm:bulletEnabled val="1"/>
        </dgm:presLayoutVars>
      </dgm:prSet>
      <dgm:spPr/>
      <dgm:t>
        <a:bodyPr/>
        <a:lstStyle/>
        <a:p>
          <a:endParaRPr lang="en-US"/>
        </a:p>
      </dgm:t>
    </dgm:pt>
    <dgm:pt modelId="{EB139157-44E1-4A4E-9E25-37D17AABF7CE}" type="pres">
      <dgm:prSet presAssocID="{3094A1F4-52F6-4CAF-970F-D79528653D04}" presName="levelTx" presStyleLbl="revTx" presStyleIdx="0" presStyleCnt="0">
        <dgm:presLayoutVars>
          <dgm:chMax val="1"/>
          <dgm:bulletEnabled val="1"/>
        </dgm:presLayoutVars>
      </dgm:prSet>
      <dgm:spPr/>
      <dgm:t>
        <a:bodyPr/>
        <a:lstStyle/>
        <a:p>
          <a:endParaRPr lang="en-US"/>
        </a:p>
      </dgm:t>
    </dgm:pt>
    <dgm:pt modelId="{7780380E-806D-4C62-8064-786C682D14A2}" type="pres">
      <dgm:prSet presAssocID="{6651FFB0-FFF5-431C-BDD2-EB5CA83FC746}" presName="Name8" presStyleCnt="0"/>
      <dgm:spPr/>
    </dgm:pt>
    <dgm:pt modelId="{518622BD-8AB1-40E5-82B5-359828B0FDE6}" type="pres">
      <dgm:prSet presAssocID="{6651FFB0-FFF5-431C-BDD2-EB5CA83FC746}" presName="level" presStyleLbl="node1" presStyleIdx="2" presStyleCnt="4">
        <dgm:presLayoutVars>
          <dgm:chMax val="1"/>
          <dgm:bulletEnabled val="1"/>
        </dgm:presLayoutVars>
      </dgm:prSet>
      <dgm:spPr/>
      <dgm:t>
        <a:bodyPr/>
        <a:lstStyle/>
        <a:p>
          <a:endParaRPr lang="en-US"/>
        </a:p>
      </dgm:t>
    </dgm:pt>
    <dgm:pt modelId="{699C7C91-CFD0-4337-94AC-65F3C8A4EA18}" type="pres">
      <dgm:prSet presAssocID="{6651FFB0-FFF5-431C-BDD2-EB5CA83FC746}" presName="levelTx" presStyleLbl="revTx" presStyleIdx="0" presStyleCnt="0">
        <dgm:presLayoutVars>
          <dgm:chMax val="1"/>
          <dgm:bulletEnabled val="1"/>
        </dgm:presLayoutVars>
      </dgm:prSet>
      <dgm:spPr/>
      <dgm:t>
        <a:bodyPr/>
        <a:lstStyle/>
        <a:p>
          <a:endParaRPr lang="en-US"/>
        </a:p>
      </dgm:t>
    </dgm:pt>
    <dgm:pt modelId="{C4B00288-2D44-46F7-B327-548B7492ED65}" type="pres">
      <dgm:prSet presAssocID="{908140E6-BFF0-4D84-977A-DE414F181351}" presName="Name8" presStyleCnt="0"/>
      <dgm:spPr/>
    </dgm:pt>
    <dgm:pt modelId="{0DBB09C7-4E4A-4273-B510-77426F8C844F}" type="pres">
      <dgm:prSet presAssocID="{908140E6-BFF0-4D84-977A-DE414F181351}" presName="level" presStyleLbl="node1" presStyleIdx="3" presStyleCnt="4">
        <dgm:presLayoutVars>
          <dgm:chMax val="1"/>
          <dgm:bulletEnabled val="1"/>
        </dgm:presLayoutVars>
      </dgm:prSet>
      <dgm:spPr/>
      <dgm:t>
        <a:bodyPr/>
        <a:lstStyle/>
        <a:p>
          <a:endParaRPr lang="en-US"/>
        </a:p>
      </dgm:t>
    </dgm:pt>
    <dgm:pt modelId="{83391BA2-D4FC-4AC3-A669-9409CC0A9131}" type="pres">
      <dgm:prSet presAssocID="{908140E6-BFF0-4D84-977A-DE414F181351}" presName="levelTx" presStyleLbl="revTx" presStyleIdx="0" presStyleCnt="0">
        <dgm:presLayoutVars>
          <dgm:chMax val="1"/>
          <dgm:bulletEnabled val="1"/>
        </dgm:presLayoutVars>
      </dgm:prSet>
      <dgm:spPr/>
      <dgm:t>
        <a:bodyPr/>
        <a:lstStyle/>
        <a:p>
          <a:endParaRPr lang="en-US"/>
        </a:p>
      </dgm:t>
    </dgm:pt>
  </dgm:ptLst>
  <dgm:cxnLst>
    <dgm:cxn modelId="{BF8D2A3D-1AB5-46EF-B07C-6BA3628AEEF5}" type="presOf" srcId="{3094A1F4-52F6-4CAF-970F-D79528653D04}" destId="{EB139157-44E1-4A4E-9E25-37D17AABF7CE}" srcOrd="1" destOrd="0" presId="urn:microsoft.com/office/officeart/2005/8/layout/pyramid1"/>
    <dgm:cxn modelId="{B787DDFC-763F-40C1-9AA7-5EBBF55C9EFF}" srcId="{20997EDF-5F4E-4400-838D-B0EAC0C70D8C}" destId="{A1E84EEB-A56D-43A7-949E-4EDB1CF54734}" srcOrd="0" destOrd="0" parTransId="{3AAE3DE5-BA1E-4EB3-84C8-F6185D6280F7}" sibTransId="{80BE9234-8FC1-4DA8-92F2-6FB1BBFD468B}"/>
    <dgm:cxn modelId="{C0D6AA50-DB35-4C6A-888C-802516B0FCEE}" type="presOf" srcId="{6651FFB0-FFF5-431C-BDD2-EB5CA83FC746}" destId="{518622BD-8AB1-40E5-82B5-359828B0FDE6}" srcOrd="0" destOrd="0" presId="urn:microsoft.com/office/officeart/2005/8/layout/pyramid1"/>
    <dgm:cxn modelId="{046EAA44-1B44-4CCD-9DFD-9D8954BF2BE3}" type="presOf" srcId="{908140E6-BFF0-4D84-977A-DE414F181351}" destId="{83391BA2-D4FC-4AC3-A669-9409CC0A9131}" srcOrd="1" destOrd="0" presId="urn:microsoft.com/office/officeart/2005/8/layout/pyramid1"/>
    <dgm:cxn modelId="{56BA12CB-B648-4414-8D01-CAC4F87052F3}" type="presOf" srcId="{A1E84EEB-A56D-43A7-949E-4EDB1CF54734}" destId="{CB123F69-E4EE-4793-8D7E-E761A6B8030F}" srcOrd="0" destOrd="0" presId="urn:microsoft.com/office/officeart/2005/8/layout/pyramid1"/>
    <dgm:cxn modelId="{142C1A2C-1005-4E89-8026-181791A9F4B3}" type="presOf" srcId="{908140E6-BFF0-4D84-977A-DE414F181351}" destId="{0DBB09C7-4E4A-4273-B510-77426F8C844F}" srcOrd="0" destOrd="0" presId="urn:microsoft.com/office/officeart/2005/8/layout/pyramid1"/>
    <dgm:cxn modelId="{3C0AD512-7FBD-4BBC-8523-B95A8F77D9C5}" type="presOf" srcId="{3094A1F4-52F6-4CAF-970F-D79528653D04}" destId="{34ED123F-FD65-403A-AAD0-A42DB1BDEC9E}" srcOrd="0" destOrd="0" presId="urn:microsoft.com/office/officeart/2005/8/layout/pyramid1"/>
    <dgm:cxn modelId="{DBDBEBA9-D4F3-40F4-B6AC-3D0B3961E83A}" srcId="{20997EDF-5F4E-4400-838D-B0EAC0C70D8C}" destId="{3094A1F4-52F6-4CAF-970F-D79528653D04}" srcOrd="1" destOrd="0" parTransId="{854511D3-C1D1-4CFE-80E7-17DB4887C919}" sibTransId="{C256A694-725C-4C04-B418-C5CDEE8994FA}"/>
    <dgm:cxn modelId="{D8174E39-D731-4F39-88A3-71881B0E2B15}" srcId="{20997EDF-5F4E-4400-838D-B0EAC0C70D8C}" destId="{908140E6-BFF0-4D84-977A-DE414F181351}" srcOrd="3" destOrd="0" parTransId="{0DB2124D-5B18-432C-B462-1BC60112B4D7}" sibTransId="{224108E2-1338-486D-BDBB-5B4885BD7916}"/>
    <dgm:cxn modelId="{159CDB66-37FF-4640-974D-02CCFBCE711A}" type="presOf" srcId="{6651FFB0-FFF5-431C-BDD2-EB5CA83FC746}" destId="{699C7C91-CFD0-4337-94AC-65F3C8A4EA18}" srcOrd="1" destOrd="0" presId="urn:microsoft.com/office/officeart/2005/8/layout/pyramid1"/>
    <dgm:cxn modelId="{13BB514B-0246-4593-AA42-801B887F5A18}" type="presOf" srcId="{20997EDF-5F4E-4400-838D-B0EAC0C70D8C}" destId="{F07E2A22-CEC5-493C-9713-D802BDCF1F2E}" srcOrd="0" destOrd="0" presId="urn:microsoft.com/office/officeart/2005/8/layout/pyramid1"/>
    <dgm:cxn modelId="{B04B620A-7D5B-47B5-97AF-90CDE2942D18}" type="presOf" srcId="{A1E84EEB-A56D-43A7-949E-4EDB1CF54734}" destId="{B5ED79F8-7C0B-4D74-8005-E6B7A68CD119}" srcOrd="1" destOrd="0" presId="urn:microsoft.com/office/officeart/2005/8/layout/pyramid1"/>
    <dgm:cxn modelId="{65CA0DC3-6E54-4720-91FF-5CC70F618269}" srcId="{20997EDF-5F4E-4400-838D-B0EAC0C70D8C}" destId="{6651FFB0-FFF5-431C-BDD2-EB5CA83FC746}" srcOrd="2" destOrd="0" parTransId="{69C23896-64FA-40AC-A41A-19BBD1ED60DE}" sibTransId="{3A104424-7872-4810-ACE5-2C61DA7F701A}"/>
    <dgm:cxn modelId="{182881D7-1717-4B3C-A84A-ACB8B4DB51D3}" type="presParOf" srcId="{F07E2A22-CEC5-493C-9713-D802BDCF1F2E}" destId="{787A9553-3178-4EC8-8770-1531D526CE0D}" srcOrd="0" destOrd="0" presId="urn:microsoft.com/office/officeart/2005/8/layout/pyramid1"/>
    <dgm:cxn modelId="{F733C8C8-CD93-4932-B56E-916B923D77F4}" type="presParOf" srcId="{787A9553-3178-4EC8-8770-1531D526CE0D}" destId="{CB123F69-E4EE-4793-8D7E-E761A6B8030F}" srcOrd="0" destOrd="0" presId="urn:microsoft.com/office/officeart/2005/8/layout/pyramid1"/>
    <dgm:cxn modelId="{683C88F2-95BA-49A6-9025-11F6A4A6FF53}" type="presParOf" srcId="{787A9553-3178-4EC8-8770-1531D526CE0D}" destId="{B5ED79F8-7C0B-4D74-8005-E6B7A68CD119}" srcOrd="1" destOrd="0" presId="urn:microsoft.com/office/officeart/2005/8/layout/pyramid1"/>
    <dgm:cxn modelId="{6923A389-B527-4A07-AD68-CC5C2272CA42}" type="presParOf" srcId="{F07E2A22-CEC5-493C-9713-D802BDCF1F2E}" destId="{81FDC7B9-2A68-4279-A4A1-4819ADD65722}" srcOrd="1" destOrd="0" presId="urn:microsoft.com/office/officeart/2005/8/layout/pyramid1"/>
    <dgm:cxn modelId="{96BCDC7A-1CE6-4160-8216-B8CD452548C2}" type="presParOf" srcId="{81FDC7B9-2A68-4279-A4A1-4819ADD65722}" destId="{34ED123F-FD65-403A-AAD0-A42DB1BDEC9E}" srcOrd="0" destOrd="0" presId="urn:microsoft.com/office/officeart/2005/8/layout/pyramid1"/>
    <dgm:cxn modelId="{9D60D5C7-050F-494F-9099-BEF5BA5F3FDA}" type="presParOf" srcId="{81FDC7B9-2A68-4279-A4A1-4819ADD65722}" destId="{EB139157-44E1-4A4E-9E25-37D17AABF7CE}" srcOrd="1" destOrd="0" presId="urn:microsoft.com/office/officeart/2005/8/layout/pyramid1"/>
    <dgm:cxn modelId="{DBC2F6A8-0A4F-438A-924D-12305317C92D}" type="presParOf" srcId="{F07E2A22-CEC5-493C-9713-D802BDCF1F2E}" destId="{7780380E-806D-4C62-8064-786C682D14A2}" srcOrd="2" destOrd="0" presId="urn:microsoft.com/office/officeart/2005/8/layout/pyramid1"/>
    <dgm:cxn modelId="{8E0C7F71-BB50-4B6F-A28B-3DB53ED0F4D9}" type="presParOf" srcId="{7780380E-806D-4C62-8064-786C682D14A2}" destId="{518622BD-8AB1-40E5-82B5-359828B0FDE6}" srcOrd="0" destOrd="0" presId="urn:microsoft.com/office/officeart/2005/8/layout/pyramid1"/>
    <dgm:cxn modelId="{328A4046-2E9B-4262-BDEE-600C861013FC}" type="presParOf" srcId="{7780380E-806D-4C62-8064-786C682D14A2}" destId="{699C7C91-CFD0-4337-94AC-65F3C8A4EA18}" srcOrd="1" destOrd="0" presId="urn:microsoft.com/office/officeart/2005/8/layout/pyramid1"/>
    <dgm:cxn modelId="{C9B3DFDB-EC07-469D-AB76-F24CC2D1FDC4}" type="presParOf" srcId="{F07E2A22-CEC5-493C-9713-D802BDCF1F2E}" destId="{C4B00288-2D44-46F7-B327-548B7492ED65}" srcOrd="3" destOrd="0" presId="urn:microsoft.com/office/officeart/2005/8/layout/pyramid1"/>
    <dgm:cxn modelId="{1244975F-1DE4-433A-BC25-BF2EFD218CF1}" type="presParOf" srcId="{C4B00288-2D44-46F7-B327-548B7492ED65}" destId="{0DBB09C7-4E4A-4273-B510-77426F8C844F}" srcOrd="0" destOrd="0" presId="urn:microsoft.com/office/officeart/2005/8/layout/pyramid1"/>
    <dgm:cxn modelId="{BF43FC36-E3A5-4E45-84B7-6552EF5022A1}" type="presParOf" srcId="{C4B00288-2D44-46F7-B327-548B7492ED65}" destId="{83391BA2-D4FC-4AC3-A669-9409CC0A9131}"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dirty="0">
                <a:latin typeface="Arial" charset="0"/>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defRPr sz="1200">
                <a:latin typeface="Arial" charset="0"/>
                <a:cs typeface="+mn-cs"/>
              </a:defRPr>
            </a:lvl1pPr>
          </a:lstStyle>
          <a:p>
            <a:pPr>
              <a:defRPr/>
            </a:pPr>
            <a:fld id="{391840A1-AEB7-472D-BF1A-2946FC97931C}" type="datetimeFigureOut">
              <a:rPr lang="en-US"/>
              <a:pPr>
                <a:defRPr/>
              </a:pPr>
              <a:t>5/16/2013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dirty="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0" hangingPunct="0">
              <a:defRPr sz="1200">
                <a:latin typeface="Arial" charset="0"/>
                <a:cs typeface="+mn-cs"/>
              </a:defRPr>
            </a:lvl1pPr>
          </a:lstStyle>
          <a:p>
            <a:pPr>
              <a:defRPr/>
            </a:pPr>
            <a:fld id="{A0B91352-4C14-4F38-9D63-12C538CED5DC}" type="slidenum">
              <a:rPr lang="en-US"/>
              <a:pPr>
                <a:defRPr/>
              </a:pPr>
              <a:t>‹#›</a:t>
            </a:fld>
            <a:endParaRPr lang="en-US" dirty="0"/>
          </a:p>
        </p:txBody>
      </p:sp>
    </p:spTree>
    <p:extLst>
      <p:ext uri="{BB962C8B-B14F-4D97-AF65-F5344CB8AC3E}">
        <p14:creationId xmlns:p14="http://schemas.microsoft.com/office/powerpoint/2010/main" val="27386619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Arial" charset="0"/>
                <a:cs typeface="+mn-cs"/>
              </a:defRPr>
            </a:lvl1pPr>
          </a:lstStyle>
          <a:p>
            <a:pPr>
              <a:defRPr/>
            </a:pPr>
            <a:endParaRPr lang="en-US"/>
          </a:p>
        </p:txBody>
      </p:sp>
      <p:sp>
        <p:nvSpPr>
          <p:cNvPr id="583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Arial"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Arial" charset="0"/>
                <a:cs typeface="+mn-cs"/>
              </a:defRPr>
            </a:lvl1pPr>
          </a:lstStyle>
          <a:p>
            <a:pPr>
              <a:defRPr/>
            </a:pPr>
            <a:endParaRPr lang="en-US"/>
          </a:p>
        </p:txBody>
      </p:sp>
      <p:sp>
        <p:nvSpPr>
          <p:cNvPr id="583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63FA94E2-B3F2-4735-9248-735EC9C1B90E}" type="slidenum">
              <a:rPr lang="en-US"/>
              <a:pPr>
                <a:defRPr/>
              </a:pPr>
              <a:t>‹#›</a:t>
            </a:fld>
            <a:endParaRPr lang="en-US" dirty="0"/>
          </a:p>
        </p:txBody>
      </p:sp>
    </p:spTree>
    <p:extLst>
      <p:ext uri="{BB962C8B-B14F-4D97-AF65-F5344CB8AC3E}">
        <p14:creationId xmlns:p14="http://schemas.microsoft.com/office/powerpoint/2010/main" val="35713396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p:txBody>
          <a:bodyPr/>
          <a:lstStyle/>
          <a:p>
            <a:pPr>
              <a:defRPr/>
            </a:pPr>
            <a:fld id="{BB6D8C46-05C0-431D-A1F2-597CB2DB0BBD}" type="slidenum">
              <a:rPr lang="en-US" smtClean="0"/>
              <a:pPr>
                <a:defRPr/>
              </a:pPr>
              <a:t>1</a:t>
            </a:fld>
            <a:endParaRPr lang="en-US" dirty="0" smtClean="0"/>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541944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a:ln/>
        </p:spPr>
      </p:sp>
      <p:sp>
        <p:nvSpPr>
          <p:cNvPr id="34818" name="Notes Placeholder 2"/>
          <p:cNvSpPr>
            <a:spLocks noGrp="1"/>
          </p:cNvSpPr>
          <p:nvPr>
            <p:ph type="body" idx="1"/>
          </p:nvPr>
        </p:nvSpPr>
        <p:spPr>
          <a:noFill/>
          <a:ln/>
        </p:spPr>
        <p:txBody>
          <a:bodyPr/>
          <a:lstStyle/>
          <a:p>
            <a:pPr marL="171450" indent="-171450">
              <a:buFontTx/>
              <a:buChar char="•"/>
            </a:pPr>
            <a:r>
              <a:rPr lang="en-US" smtClean="0"/>
              <a:t>Collaboration System Requirements</a:t>
            </a:r>
          </a:p>
        </p:txBody>
      </p:sp>
      <p:sp>
        <p:nvSpPr>
          <p:cNvPr id="4" name="Slide Number Placeholder 3"/>
          <p:cNvSpPr>
            <a:spLocks noGrp="1"/>
          </p:cNvSpPr>
          <p:nvPr>
            <p:ph type="sldNum" sz="quarter" idx="5"/>
          </p:nvPr>
        </p:nvSpPr>
        <p:spPr/>
        <p:txBody>
          <a:bodyPr/>
          <a:lstStyle/>
          <a:p>
            <a:pPr>
              <a:defRPr/>
            </a:pPr>
            <a:fld id="{A77E0B21-F408-4738-89CF-7675E08D6441}" type="slidenum">
              <a:rPr lang="en-US" smtClean="0"/>
              <a:pPr>
                <a:defRPr/>
              </a:pPr>
              <a:t>16</a:t>
            </a:fld>
            <a:endParaRPr lang="en-US" dirty="0"/>
          </a:p>
        </p:txBody>
      </p:sp>
    </p:spTree>
    <p:extLst>
      <p:ext uri="{BB962C8B-B14F-4D97-AF65-F5344CB8AC3E}">
        <p14:creationId xmlns:p14="http://schemas.microsoft.com/office/powerpoint/2010/main" val="1614431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These requirements fall into communication and content-sharing categories.</a:t>
            </a:r>
          </a:p>
          <a:p>
            <a:pPr marL="171450" indent="-171450">
              <a:buFont typeface="Arial" pitchFamily="34" charset="0"/>
              <a:buChar char="•"/>
              <a:defRPr/>
            </a:pPr>
            <a:r>
              <a:rPr lang="en-US" dirty="0" smtClean="0"/>
              <a:t>Note the difference between the terms </a:t>
            </a:r>
            <a:r>
              <a:rPr lang="en-US" i="1" dirty="0" smtClean="0"/>
              <a:t>collaboration system </a:t>
            </a:r>
            <a:r>
              <a:rPr lang="en-US" dirty="0" smtClean="0"/>
              <a:t>and </a:t>
            </a:r>
            <a:r>
              <a:rPr lang="en-US" i="1" dirty="0" smtClean="0"/>
              <a:t>collaboration tool</a:t>
            </a:r>
            <a:r>
              <a:rPr lang="en-US" dirty="0" smtClean="0"/>
              <a:t>. A </a:t>
            </a:r>
            <a:r>
              <a:rPr lang="en-US" b="1" dirty="0" smtClean="0"/>
              <a:t>collaboration tool </a:t>
            </a:r>
            <a:r>
              <a:rPr lang="en-US" dirty="0" smtClean="0"/>
              <a:t>is the program component of a collaboration system. </a:t>
            </a:r>
          </a:p>
          <a:p>
            <a:pPr>
              <a:defRPr/>
            </a:pPr>
            <a:endParaRPr lang="en-US" dirty="0"/>
          </a:p>
        </p:txBody>
      </p:sp>
      <p:sp>
        <p:nvSpPr>
          <p:cNvPr id="4" name="Slide Number Placeholder 3"/>
          <p:cNvSpPr>
            <a:spLocks noGrp="1"/>
          </p:cNvSpPr>
          <p:nvPr>
            <p:ph type="sldNum" sz="quarter" idx="5"/>
          </p:nvPr>
        </p:nvSpPr>
        <p:spPr/>
        <p:txBody>
          <a:bodyPr/>
          <a:lstStyle/>
          <a:p>
            <a:pPr>
              <a:defRPr/>
            </a:pPr>
            <a:fld id="{304A6070-18E3-4EEC-BB7B-8D1AB3853E90}" type="slidenum">
              <a:rPr lang="en-US" smtClean="0"/>
              <a:pPr>
                <a:defRPr/>
              </a:pPr>
              <a:t>18</a:t>
            </a:fld>
            <a:endParaRPr lang="en-US" dirty="0"/>
          </a:p>
        </p:txBody>
      </p:sp>
    </p:spTree>
    <p:extLst>
      <p:ext uri="{BB962C8B-B14F-4D97-AF65-F5344CB8AC3E}">
        <p14:creationId xmlns:p14="http://schemas.microsoft.com/office/powerpoint/2010/main" val="3105558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noTextEdit="1"/>
          </p:cNvSpPr>
          <p:nvPr>
            <p:ph type="sldImg"/>
          </p:nvPr>
        </p:nvSpPr>
        <p:spPr>
          <a:ln/>
        </p:spPr>
      </p:sp>
      <p:sp>
        <p:nvSpPr>
          <p:cNvPr id="13314"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BF53A748-6D0B-4834-8CFF-EC8367C4A896}" type="slidenum">
              <a:rPr lang="en-US" smtClean="0"/>
              <a:pPr>
                <a:defRPr/>
              </a:pPr>
              <a:t>3</a:t>
            </a:fld>
            <a:endParaRPr lang="en-US" dirty="0"/>
          </a:p>
        </p:txBody>
      </p:sp>
    </p:spTree>
    <p:extLst>
      <p:ext uri="{BB962C8B-B14F-4D97-AF65-F5344CB8AC3E}">
        <p14:creationId xmlns:p14="http://schemas.microsoft.com/office/powerpoint/2010/main" val="561319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a:ln/>
        </p:spPr>
      </p:sp>
      <p:sp>
        <p:nvSpPr>
          <p:cNvPr id="15362"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78C8ACF-417A-4AAA-9623-22D1A4CE80FA}" type="slidenum">
              <a:rPr lang="en-US" smtClean="0"/>
              <a:pPr>
                <a:defRPr/>
              </a:pPr>
              <a:t>4</a:t>
            </a:fld>
            <a:endParaRPr lang="en-US" dirty="0"/>
          </a:p>
        </p:txBody>
      </p:sp>
    </p:spTree>
    <p:extLst>
      <p:ext uri="{BB962C8B-B14F-4D97-AF65-F5344CB8AC3E}">
        <p14:creationId xmlns:p14="http://schemas.microsoft.com/office/powerpoint/2010/main" val="3928055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ln/>
        </p:spPr>
      </p:sp>
      <p:sp>
        <p:nvSpPr>
          <p:cNvPr id="17410" name="Notes Placeholder 2"/>
          <p:cNvSpPr>
            <a:spLocks noGrp="1"/>
          </p:cNvSpPr>
          <p:nvPr>
            <p:ph type="body" idx="1"/>
          </p:nvPr>
        </p:nvSpPr>
        <p:spPr>
          <a:noFill/>
          <a:ln/>
        </p:spPr>
        <p:txBody>
          <a:bodyPr/>
          <a:lstStyle/>
          <a:p>
            <a:pPr marL="171450" indent="-171450">
              <a:buFontTx/>
              <a:buChar char="•"/>
            </a:pPr>
            <a:r>
              <a:rPr lang="en-US" smtClean="0"/>
              <a:t>Iteration is the key.</a:t>
            </a:r>
          </a:p>
        </p:txBody>
      </p:sp>
      <p:sp>
        <p:nvSpPr>
          <p:cNvPr id="4" name="Slide Number Placeholder 3"/>
          <p:cNvSpPr>
            <a:spLocks noGrp="1"/>
          </p:cNvSpPr>
          <p:nvPr>
            <p:ph type="sldNum" sz="quarter" idx="5"/>
          </p:nvPr>
        </p:nvSpPr>
        <p:spPr/>
        <p:txBody>
          <a:bodyPr/>
          <a:lstStyle/>
          <a:p>
            <a:pPr>
              <a:defRPr/>
            </a:pPr>
            <a:fld id="{D36EB68E-CB56-4B3D-BBE9-05E0B10DEBC6}" type="slidenum">
              <a:rPr lang="en-US" smtClean="0"/>
              <a:pPr>
                <a:defRPr/>
              </a:pPr>
              <a:t>5</a:t>
            </a:fld>
            <a:endParaRPr lang="en-US" dirty="0"/>
          </a:p>
        </p:txBody>
      </p:sp>
    </p:spTree>
    <p:extLst>
      <p:ext uri="{BB962C8B-B14F-4D97-AF65-F5344CB8AC3E}">
        <p14:creationId xmlns:p14="http://schemas.microsoft.com/office/powerpoint/2010/main" val="3426725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a:ln/>
        </p:spPr>
      </p:sp>
      <p:sp>
        <p:nvSpPr>
          <p:cNvPr id="22530" name="Notes Placeholder 2"/>
          <p:cNvSpPr>
            <a:spLocks noGrp="1"/>
          </p:cNvSpPr>
          <p:nvPr>
            <p:ph type="body" idx="1"/>
          </p:nvPr>
        </p:nvSpPr>
        <p:spPr>
          <a:noFill/>
          <a:ln/>
        </p:spPr>
        <p:txBody>
          <a:bodyPr/>
          <a:lstStyle/>
          <a:p>
            <a:pPr marL="171450" indent="-171450">
              <a:buFontTx/>
              <a:buChar char="•"/>
            </a:pPr>
            <a:r>
              <a:rPr lang="en-US" smtClean="0"/>
              <a:t>Your company is planning to build a new facility critical for success of a new product line and will create 300 new jobs. County government won’t issue a building permit because site is prone to landslides. Engineers believe building design overcomes that hazard, but CFO is concerned about possible litigation if there is a problem. Corporate counsel is investigating best way to overcome county’s objections while limiting liability. Meanwhile, a local environmental group is protesting your site because they believe it is too close to an eagle’s nest. Your public relations director is meeting with those local groups every week. Do you proceed with the project?</a:t>
            </a:r>
          </a:p>
        </p:txBody>
      </p:sp>
      <p:sp>
        <p:nvSpPr>
          <p:cNvPr id="4" name="Slide Number Placeholder 3"/>
          <p:cNvSpPr>
            <a:spLocks noGrp="1"/>
          </p:cNvSpPr>
          <p:nvPr>
            <p:ph type="sldNum" sz="quarter" idx="5"/>
          </p:nvPr>
        </p:nvSpPr>
        <p:spPr/>
        <p:txBody>
          <a:bodyPr/>
          <a:lstStyle/>
          <a:p>
            <a:pPr>
              <a:defRPr/>
            </a:pPr>
            <a:fld id="{6925E04C-0901-4664-8317-F62BAE71115C}" type="slidenum">
              <a:rPr lang="en-US" smtClean="0"/>
              <a:pPr>
                <a:defRPr/>
              </a:pPr>
              <a:t>9</a:t>
            </a:fld>
            <a:endParaRPr lang="en-US" dirty="0"/>
          </a:p>
        </p:txBody>
      </p:sp>
    </p:spTree>
    <p:extLst>
      <p:ext uri="{BB962C8B-B14F-4D97-AF65-F5344CB8AC3E}">
        <p14:creationId xmlns:p14="http://schemas.microsoft.com/office/powerpoint/2010/main" val="613971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629B659A-B14E-43DD-8605-0496DE2B120B}" type="slidenum">
              <a:rPr lang="en-US" smtClean="0">
                <a:latin typeface="Arial" pitchFamily="34" charset="0"/>
              </a:rPr>
              <a:pPr>
                <a:defRPr/>
              </a:pPr>
              <a:t>10</a:t>
            </a:fld>
            <a:endParaRPr lang="en-US" dirty="0" smtClean="0">
              <a:latin typeface="Arial" pitchFamily="34" charset="0"/>
            </a:endParaRPr>
          </a:p>
        </p:txBody>
      </p:sp>
      <p:sp>
        <p:nvSpPr>
          <p:cNvPr id="24578"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ln/>
          <a:extLst/>
        </p:spPr>
        <p:txBody>
          <a:bodyPr/>
          <a:lstStyle/>
          <a:p>
            <a:pPr eaLnBrk="1" hangingPunct="1">
              <a:defRPr/>
            </a:pPr>
            <a:r>
              <a:rPr lang="en-US" dirty="0" smtClean="0"/>
              <a:t>“Did we do it?” </a:t>
            </a:r>
          </a:p>
          <a:p>
            <a:pPr marL="171450" indent="-171450" eaLnBrk="1" hangingPunct="1">
              <a:buFont typeface="Arial" pitchFamily="34" charset="0"/>
              <a:buChar char="•"/>
              <a:defRPr/>
            </a:pPr>
            <a:r>
              <a:rPr lang="en-US" dirty="0" smtClean="0"/>
              <a:t>“Did we do it within the time and budget allowed?” </a:t>
            </a:r>
          </a:p>
          <a:p>
            <a:pPr marL="171450" indent="-171450" eaLnBrk="1" hangingPunct="1">
              <a:buFont typeface="Arial" pitchFamily="34" charset="0"/>
              <a:buChar char="•"/>
              <a:defRPr/>
            </a:pPr>
            <a:r>
              <a:rPr lang="en-US" dirty="0" smtClean="0"/>
              <a:t>Most student teams are short-lived, but business teams often last months or years </a:t>
            </a:r>
          </a:p>
          <a:p>
            <a:pPr marL="171450" indent="-171450" eaLnBrk="1" hangingPunct="1">
              <a:buFont typeface="Arial" pitchFamily="34" charset="0"/>
              <a:buChar char="•"/>
              <a:defRPr/>
            </a:pPr>
            <a:r>
              <a:rPr lang="en-US" dirty="0" smtClean="0"/>
              <a:t>With experience, teams can become more effective </a:t>
            </a:r>
          </a:p>
          <a:p>
            <a:pPr marL="171450" indent="-171450" eaLnBrk="1" hangingPunct="1">
              <a:buFont typeface="Arial" pitchFamily="34" charset="0"/>
              <a:buChar char="•"/>
              <a:defRPr/>
            </a:pPr>
            <a:r>
              <a:rPr lang="en-US" dirty="0" smtClean="0"/>
              <a:t>Individuals improve at their tasks </a:t>
            </a:r>
          </a:p>
          <a:p>
            <a:pPr marL="171450" indent="-171450" eaLnBrk="1" hangingPunct="1">
              <a:buFont typeface="Arial" pitchFamily="34" charset="0"/>
              <a:buChar char="•"/>
              <a:defRPr/>
            </a:pPr>
            <a:r>
              <a:rPr lang="en-US" dirty="0" smtClean="0"/>
              <a:t>Members teach task skills and share knowledge </a:t>
            </a:r>
          </a:p>
          <a:p>
            <a:pPr marL="171450" indent="-171450" eaLnBrk="1" hangingPunct="1">
              <a:buFont typeface="Arial" pitchFamily="34" charset="0"/>
              <a:buChar char="•"/>
              <a:defRPr/>
            </a:pPr>
            <a:r>
              <a:rPr lang="en-US" dirty="0" smtClean="0"/>
              <a:t>If an individual’s work is perceived as important and the person doing that work is given credit for it, then the experience will be perceived as meaningful. Recognition for work well done is vitally important for a meaningful work experience. </a:t>
            </a:r>
          </a:p>
          <a:p>
            <a:pPr marL="171450" indent="-171450" eaLnBrk="1" hangingPunct="1">
              <a:buFont typeface="Arial" pitchFamily="34" charset="0"/>
              <a:buChar char="•"/>
              <a:defRPr/>
            </a:pPr>
            <a:r>
              <a:rPr lang="en-US" dirty="0" smtClean="0"/>
              <a:t>Camaraderie </a:t>
            </a:r>
          </a:p>
        </p:txBody>
      </p:sp>
    </p:spTree>
    <p:extLst>
      <p:ext uri="{BB962C8B-B14F-4D97-AF65-F5344CB8AC3E}">
        <p14:creationId xmlns:p14="http://schemas.microsoft.com/office/powerpoint/2010/main" val="516875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p:spPr>
        <p:txBody>
          <a:bodyPr/>
          <a:lstStyle/>
          <a:p>
            <a:pPr marL="171450" indent="-171450">
              <a:buFontTx/>
              <a:buChar char="•"/>
            </a:pPr>
            <a:r>
              <a:rPr lang="en-US" smtClean="0"/>
              <a:t>These four purposes build on each other. You cannot make good decisions if you do not have the skills to inform yourself. You cannot solve problems if you are unable to make good decisions. And you cannot manage projects if you don’t know how to solve problems!</a:t>
            </a:r>
          </a:p>
        </p:txBody>
      </p:sp>
      <p:sp>
        <p:nvSpPr>
          <p:cNvPr id="4" name="Slide Number Placeholder 3"/>
          <p:cNvSpPr>
            <a:spLocks noGrp="1"/>
          </p:cNvSpPr>
          <p:nvPr>
            <p:ph type="sldNum" sz="quarter" idx="5"/>
          </p:nvPr>
        </p:nvSpPr>
        <p:spPr/>
        <p:txBody>
          <a:bodyPr/>
          <a:lstStyle/>
          <a:p>
            <a:pPr>
              <a:defRPr/>
            </a:pPr>
            <a:fld id="{02F2ABD6-92BA-4B9B-A018-D754EFEA7B59}" type="slidenum">
              <a:rPr lang="en-US" smtClean="0"/>
              <a:pPr>
                <a:defRPr/>
              </a:pPr>
              <a:t>12</a:t>
            </a:fld>
            <a:endParaRPr lang="en-US" dirty="0"/>
          </a:p>
        </p:txBody>
      </p:sp>
    </p:spTree>
    <p:extLst>
      <p:ext uri="{BB962C8B-B14F-4D97-AF65-F5344CB8AC3E}">
        <p14:creationId xmlns:p14="http://schemas.microsoft.com/office/powerpoint/2010/main" val="1637995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a:ln/>
        </p:spPr>
      </p:sp>
      <p:sp>
        <p:nvSpPr>
          <p:cNvPr id="30722" name="Notes Placeholder 2"/>
          <p:cNvSpPr>
            <a:spLocks noGrp="1"/>
          </p:cNvSpPr>
          <p:nvPr>
            <p:ph type="body" idx="1"/>
          </p:nvPr>
        </p:nvSpPr>
        <p:spPr>
          <a:noFill/>
          <a:ln/>
        </p:spPr>
        <p:txBody>
          <a:bodyPr/>
          <a:lstStyle/>
          <a:p>
            <a:pPr marL="171450" indent="-171450">
              <a:buFontTx/>
              <a:buChar char="•"/>
            </a:pPr>
            <a:r>
              <a:rPr lang="en-US" smtClean="0"/>
              <a:t>GearUp team was assigned the problem of finding ways of reducing operational expenses. As part of the informing purpose, the group needs first to ensure team members understand this goal and have a common definition of what an operational expense is. </a:t>
            </a:r>
          </a:p>
        </p:txBody>
      </p:sp>
      <p:sp>
        <p:nvSpPr>
          <p:cNvPr id="4" name="Slide Number Placeholder 3"/>
          <p:cNvSpPr>
            <a:spLocks noGrp="1"/>
          </p:cNvSpPr>
          <p:nvPr>
            <p:ph type="sldNum" sz="quarter" idx="5"/>
          </p:nvPr>
        </p:nvSpPr>
        <p:spPr/>
        <p:txBody>
          <a:bodyPr/>
          <a:lstStyle/>
          <a:p>
            <a:pPr>
              <a:defRPr/>
            </a:pPr>
            <a:fld id="{DC86478F-96B0-4096-89C4-4FF93D247B5F}" type="slidenum">
              <a:rPr lang="en-US" smtClean="0"/>
              <a:pPr>
                <a:defRPr/>
              </a:pPr>
              <a:t>14</a:t>
            </a:fld>
            <a:endParaRPr lang="en-US" dirty="0"/>
          </a:p>
        </p:txBody>
      </p:sp>
    </p:spTree>
    <p:extLst>
      <p:ext uri="{BB962C8B-B14F-4D97-AF65-F5344CB8AC3E}">
        <p14:creationId xmlns:p14="http://schemas.microsoft.com/office/powerpoint/2010/main" val="1168933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a:ln/>
        </p:spPr>
      </p:sp>
      <p:sp>
        <p:nvSpPr>
          <p:cNvPr id="32770" name="Notes Placeholder 2"/>
          <p:cNvSpPr>
            <a:spLocks noGrp="1"/>
          </p:cNvSpPr>
          <p:nvPr>
            <p:ph type="body" idx="1"/>
          </p:nvPr>
        </p:nvSpPr>
        <p:spPr>
          <a:noFill/>
          <a:ln/>
        </p:spPr>
        <p:txBody>
          <a:bodyPr/>
          <a:lstStyle/>
          <a:p>
            <a:pPr marL="171450" indent="-171450">
              <a:buFontTx/>
              <a:buChar char="•"/>
            </a:pPr>
            <a:r>
              <a:rPr lang="en-US" smtClean="0"/>
              <a:t>Projects are formed to create or produce something. </a:t>
            </a:r>
          </a:p>
        </p:txBody>
      </p:sp>
      <p:sp>
        <p:nvSpPr>
          <p:cNvPr id="4" name="Slide Number Placeholder 3"/>
          <p:cNvSpPr>
            <a:spLocks noGrp="1"/>
          </p:cNvSpPr>
          <p:nvPr>
            <p:ph type="sldNum" sz="quarter" idx="5"/>
          </p:nvPr>
        </p:nvSpPr>
        <p:spPr/>
        <p:txBody>
          <a:bodyPr/>
          <a:lstStyle/>
          <a:p>
            <a:pPr>
              <a:defRPr/>
            </a:pPr>
            <a:fld id="{73093BE3-81A8-4BEB-9D83-811F741A6110}" type="slidenum">
              <a:rPr lang="en-US" smtClean="0"/>
              <a:pPr>
                <a:defRPr/>
              </a:pPr>
              <a:t>15</a:t>
            </a:fld>
            <a:endParaRPr lang="en-US" dirty="0"/>
          </a:p>
        </p:txBody>
      </p:sp>
    </p:spTree>
    <p:extLst>
      <p:ext uri="{BB962C8B-B14F-4D97-AF65-F5344CB8AC3E}">
        <p14:creationId xmlns:p14="http://schemas.microsoft.com/office/powerpoint/2010/main" val="2138894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dirty="0" smtClean="0"/>
              <a:t>Click to edit Master subtitle style</a:t>
            </a:r>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5"/>
          <p:cNvSpPr txBox="1"/>
          <p:nvPr/>
        </p:nvSpPr>
        <p:spPr>
          <a:xfrm>
            <a:off x="7543800" y="6248400"/>
            <a:ext cx="731838" cy="276225"/>
          </a:xfrm>
          <a:prstGeom prst="rect">
            <a:avLst/>
          </a:prstGeom>
          <a:noFill/>
        </p:spPr>
        <p:txBody>
          <a:bodyPr>
            <a:spAutoFit/>
          </a:bodyPr>
          <a:lstStyle/>
          <a:p>
            <a:pPr algn="ctr">
              <a:defRPr/>
            </a:pPr>
            <a:r>
              <a:rPr lang="en-US" sz="1200" dirty="0"/>
              <a:t>CE1-</a:t>
            </a:r>
            <a:fld id="{C2DA1E5C-58DC-4940-8DAC-B6DEA928BCCB}" type="slidenum">
              <a:rPr lang="en-US" sz="1200"/>
              <a:pPr algn="ctr">
                <a:defRPr/>
              </a:pPr>
              <a:t>‹#›</a:t>
            </a:fld>
            <a:endParaRPr lang="en-US" sz="1200" dirty="0"/>
          </a:p>
        </p:txBody>
      </p:sp>
      <p:sp>
        <p:nvSpPr>
          <p:cNvPr id="2" name="Title 1"/>
          <p:cNvSpPr>
            <a:spLocks noGrp="1"/>
          </p:cNvSpPr>
          <p:nvPr>
            <p:ph type="title"/>
          </p:nvPr>
        </p:nvSpPr>
        <p:spPr>
          <a:xfrm>
            <a:off x="822960" y="365759"/>
            <a:ext cx="7520940" cy="929641"/>
          </a:xfrm>
          <a:solidFill>
            <a:schemeClr val="accent2">
              <a:lumMod val="90000"/>
            </a:schemeClr>
          </a:solidFill>
        </p:spPr>
        <p:txBody>
          <a:bodyPr/>
          <a:lstStyle>
            <a:lvl1pPr>
              <a:defRPr sz="3200" cap="none">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22960" y="1524000"/>
            <a:ext cx="7520940" cy="3429000"/>
          </a:xfrm>
        </p:spPr>
        <p:txBody>
          <a:bodyPr>
            <a:normAutofit/>
          </a:bodyPr>
          <a:lstStyle>
            <a:lvl1pPr>
              <a:defRPr sz="2800" b="0">
                <a:latin typeface="Arial" pitchFamily="34" charset="0"/>
                <a:cs typeface="Arial" pitchFamily="34" charset="0"/>
              </a:defRPr>
            </a:lvl1pPr>
            <a:lvl2pPr>
              <a:defRPr sz="2800" b="0">
                <a:latin typeface="Arial" pitchFamily="34" charset="0"/>
                <a:cs typeface="Arial" pitchFamily="34" charset="0"/>
              </a:defRPr>
            </a:lvl2pPr>
            <a:lvl3pPr>
              <a:defRPr sz="2800" b="0">
                <a:latin typeface="Arial" pitchFamily="34" charset="0"/>
                <a:cs typeface="Arial" pitchFamily="34" charset="0"/>
              </a:defRPr>
            </a:lvl3pPr>
            <a:lvl4pPr>
              <a:defRPr sz="2800" b="0">
                <a:latin typeface="Arial" pitchFamily="34" charset="0"/>
                <a:cs typeface="Arial" pitchFamily="34" charset="0"/>
              </a:defRPr>
            </a:lvl4pPr>
            <a:lvl5pPr>
              <a:defRPr sz="2800" b="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userDrawn="1"/>
        </p:nvSpPr>
        <p:spPr>
          <a:xfrm>
            <a:off x="7543800" y="6248400"/>
            <a:ext cx="731838" cy="276225"/>
          </a:xfrm>
          <a:prstGeom prst="rect">
            <a:avLst/>
          </a:prstGeom>
          <a:noFill/>
        </p:spPr>
        <p:txBody>
          <a:bodyPr>
            <a:spAutoFit/>
          </a:bodyPr>
          <a:lstStyle/>
          <a:p>
            <a:pPr algn="ctr">
              <a:defRPr/>
            </a:pPr>
            <a:r>
              <a:rPr lang="en-US" sz="1200" dirty="0"/>
              <a:t>CE1-</a:t>
            </a:r>
            <a:fld id="{FADF6E85-6AC9-42AB-962D-A0A6F4FE7B25}" type="slidenum">
              <a:rPr lang="en-US" sz="1200"/>
              <a:pPr algn="ctr">
                <a:defRPr/>
              </a:pPr>
              <a:t>‹#›</a:t>
            </a:fld>
            <a:endParaRPr lang="en-US" sz="1200" dirty="0"/>
          </a:p>
        </p:txBody>
      </p:sp>
      <p:sp>
        <p:nvSpPr>
          <p:cNvPr id="2" name="Title 1"/>
          <p:cNvSpPr>
            <a:spLocks noGrp="1"/>
          </p:cNvSpPr>
          <p:nvPr>
            <p:ph type="title"/>
          </p:nvPr>
        </p:nvSpPr>
        <p:spPr>
          <a:xfrm>
            <a:off x="822325" y="365125"/>
            <a:ext cx="7521575" cy="930275"/>
          </a:xfrm>
          <a:solidFill>
            <a:schemeClr val="accent2">
              <a:lumMod val="90000"/>
            </a:schemeClr>
          </a:solidFill>
        </p:spPr>
        <p:txBody>
          <a:bodyPr/>
          <a:lstStyle>
            <a:lvl1pPr>
              <a:defRPr sz="3200" cap="none">
                <a:latin typeface="Helvetica" pitchFamily="34" charset="0"/>
              </a:defRPr>
            </a:lvl1pPr>
          </a:lstStyle>
          <a:p>
            <a:r>
              <a:rPr lang="en-US" smtClean="0"/>
              <a:t>Click to edit Master title style</a:t>
            </a:r>
            <a:endParaRPr lang="en-US" dirty="0"/>
          </a:p>
        </p:txBody>
      </p:sp>
      <p:sp>
        <p:nvSpPr>
          <p:cNvPr id="4"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US"/>
              <a:t>Copyright © 2014 Pearson Education, Inc. Publishing as Prentice Hall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a:defRPr sz="1000" cap="none" spc="200" baseline="0" dirty="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90111" r:id="rId1"/>
    <p:sldLayoutId id="2147490112" r:id="rId2"/>
    <p:sldLayoutId id="2147490113" r:id="rId3"/>
    <p:sldLayoutId id="2147490110" r:id="rId4"/>
    <p:sldLayoutId id="2147490114" r:id="rId5"/>
  </p:sldLayoutIdLst>
  <p:timing>
    <p:tnLst>
      <p:par>
        <p:cTn id="1" dur="indefinite" restart="never" nodeType="tmRoot"/>
      </p:par>
    </p:tnLst>
  </p:timing>
  <p:hf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2800" kern="1200">
          <a:solidFill>
            <a:schemeClr val="tx1"/>
          </a:solidFill>
          <a:latin typeface="Arial" pitchFamily="34" charset="0"/>
          <a:ea typeface="+mn-ea"/>
          <a:cs typeface="Arial" pitchFamily="34" charset="0"/>
        </a:defRPr>
      </a:lvl1pPr>
      <a:lvl2pPr marL="234950"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457200" indent="-219075" algn="l" rtl="0" fontAlgn="base">
        <a:spcBef>
          <a:spcPts val="300"/>
        </a:spcBef>
        <a:spcAft>
          <a:spcPct val="0"/>
        </a:spcAft>
        <a:buClr>
          <a:srgbClr val="000A1E"/>
        </a:buClr>
        <a:buFont typeface="Helvetica" pitchFamily="34" charset="0"/>
        <a:buChar char="–"/>
        <a:defRPr sz="2800" kern="1200">
          <a:solidFill>
            <a:schemeClr val="tx1"/>
          </a:solidFill>
          <a:latin typeface="Arial" pitchFamily="34" charset="0"/>
          <a:ea typeface="+mn-ea"/>
          <a:cs typeface="Arial" pitchFamily="34" charset="0"/>
        </a:defRPr>
      </a:lvl3pPr>
      <a:lvl4pPr marL="692150" indent="-225425"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914400" indent="-228600"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team-diagnostics.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4600" y="1752600"/>
            <a:ext cx="3962400" cy="1676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5400" dirty="0">
                <a:solidFill>
                  <a:srgbClr val="000A1E"/>
                </a:solidFill>
                <a:latin typeface="+mj-lt"/>
              </a:rPr>
              <a:t>Chapter Extension 1</a:t>
            </a:r>
          </a:p>
        </p:txBody>
      </p:sp>
      <p:sp>
        <p:nvSpPr>
          <p:cNvPr id="78851" name="Subtitle 7"/>
          <p:cNvSpPr>
            <a:spLocks noGrp="1"/>
          </p:cNvSpPr>
          <p:nvPr>
            <p:ph type="subTitle" idx="1"/>
          </p:nvPr>
        </p:nvSpPr>
        <p:spPr>
          <a:xfrm>
            <a:off x="1371600" y="3886200"/>
            <a:ext cx="6553200" cy="1600200"/>
          </a:xfrm>
          <a:solidFill>
            <a:schemeClr val="accent2">
              <a:lumMod val="90000"/>
            </a:schemeClr>
          </a:solidFill>
          <a:ln w="28575"/>
        </p:spPr>
        <p:txBody>
          <a:bodyPr/>
          <a:lstStyle/>
          <a:p>
            <a:pPr>
              <a:buFont typeface="Arial" charset="0"/>
              <a:buNone/>
              <a:defRPr/>
            </a:pPr>
            <a:r>
              <a:rPr lang="en-US" sz="3200" dirty="0" smtClean="0">
                <a:solidFill>
                  <a:srgbClr val="000A1E"/>
                </a:solidFill>
              </a:rPr>
              <a:t>Collaboration Information Systems for Decision Making, Problem Solving, and Project Management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AutoShape 2"/>
          <p:cNvSpPr>
            <a:spLocks noGrp="1" noChangeArrowheads="1"/>
          </p:cNvSpPr>
          <p:nvPr>
            <p:ph type="title"/>
          </p:nvPr>
        </p:nvSpPr>
        <p:spPr>
          <a:xfrm>
            <a:off x="822325" y="365125"/>
            <a:ext cx="7521575" cy="930275"/>
          </a:xfrm>
        </p:spPr>
        <p:txBody>
          <a:bodyPr/>
          <a:lstStyle/>
          <a:p>
            <a:pPr marL="747713" indent="-747713">
              <a:defRPr/>
            </a:pPr>
            <a:r>
              <a:rPr lang="en-US" dirty="0" smtClean="0"/>
              <a:t>Q2: What Are Three Criteria for Successful Collaboration? </a:t>
            </a:r>
            <a:endParaRPr lang="en-US" dirty="0" smtClean="0">
              <a:cs typeface="Arial" charset="0"/>
            </a:endParaRPr>
          </a:p>
        </p:txBody>
      </p:sp>
      <p:sp>
        <p:nvSpPr>
          <p:cNvPr id="2" name="Content Placeholder 1"/>
          <p:cNvSpPr>
            <a:spLocks noGrp="1"/>
          </p:cNvSpPr>
          <p:nvPr>
            <p:ph idx="1"/>
          </p:nvPr>
        </p:nvSpPr>
        <p:spPr>
          <a:xfrm>
            <a:off x="822325" y="1524000"/>
            <a:ext cx="7521575" cy="3429000"/>
          </a:xfrm>
        </p:spPr>
        <p:txBody>
          <a:bodyPr>
            <a:normAutofit lnSpcReduction="10000"/>
          </a:bodyPr>
          <a:lstStyle/>
          <a:p>
            <a:pPr>
              <a:defRPr/>
            </a:pPr>
            <a:r>
              <a:rPr lang="en-US" dirty="0" smtClean="0"/>
              <a:t>Primary </a:t>
            </a:r>
            <a:r>
              <a:rPr lang="en-US" dirty="0"/>
              <a:t>criteria for judging team success: </a:t>
            </a:r>
          </a:p>
          <a:p>
            <a:pPr marL="514350" indent="-339725">
              <a:buFont typeface="+mj-lt"/>
              <a:buAutoNum type="arabicPeriod"/>
              <a:defRPr/>
            </a:pPr>
            <a:r>
              <a:rPr lang="en-US" dirty="0" smtClean="0"/>
              <a:t>Successful </a:t>
            </a:r>
            <a:r>
              <a:rPr lang="en-US" dirty="0"/>
              <a:t>outcome </a:t>
            </a:r>
          </a:p>
          <a:p>
            <a:pPr marL="514350" indent="-339725">
              <a:buFont typeface="+mj-lt"/>
              <a:buAutoNum type="arabicPeriod"/>
              <a:defRPr/>
            </a:pPr>
            <a:r>
              <a:rPr lang="en-US" dirty="0" smtClean="0"/>
              <a:t>Growth </a:t>
            </a:r>
            <a:r>
              <a:rPr lang="en-US" dirty="0"/>
              <a:t>in team </a:t>
            </a:r>
            <a:r>
              <a:rPr lang="en-US" dirty="0" smtClean="0"/>
              <a:t>capability</a:t>
            </a:r>
          </a:p>
          <a:p>
            <a:pPr marL="865188" lvl="2" indent="-307975">
              <a:defRPr/>
            </a:pPr>
            <a:r>
              <a:rPr lang="en-US" dirty="0" smtClean="0"/>
              <a:t>Improve task skills, share knowledge </a:t>
            </a:r>
            <a:endParaRPr lang="en-US" dirty="0"/>
          </a:p>
          <a:p>
            <a:pPr marL="514350" indent="-339725">
              <a:buFont typeface="+mj-lt"/>
              <a:buAutoNum type="arabicPeriod"/>
              <a:defRPr/>
            </a:pPr>
            <a:r>
              <a:rPr lang="en-US" dirty="0" smtClean="0"/>
              <a:t>Meaningful </a:t>
            </a:r>
            <a:r>
              <a:rPr lang="en-US" dirty="0"/>
              <a:t>and satisfying </a:t>
            </a:r>
            <a:r>
              <a:rPr lang="en-US" dirty="0" smtClean="0"/>
              <a:t>experience</a:t>
            </a:r>
          </a:p>
          <a:p>
            <a:pPr marL="865188" lvl="2" indent="-300038">
              <a:defRPr/>
            </a:pPr>
            <a:r>
              <a:rPr lang="en-US" dirty="0" smtClean="0"/>
              <a:t>Important, given recognition, camaraderie </a:t>
            </a:r>
            <a:endParaRPr lang="en-US" dirty="0"/>
          </a:p>
        </p:txBody>
      </p:sp>
      <p:sp>
        <p:nvSpPr>
          <p:cNvPr id="60421" name="Footer Placeholder 5"/>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A1E"/>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908050" y="1600200"/>
            <a:ext cx="7321550" cy="3124200"/>
          </a:xfrm>
          <a:custGeom>
            <a:avLst/>
            <a:gdLst>
              <a:gd name="connsiteX0" fmla="*/ 603474 w 3620770"/>
              <a:gd name="connsiteY0" fmla="*/ 0 h 5120640"/>
              <a:gd name="connsiteX1" fmla="*/ 3017296 w 3620770"/>
              <a:gd name="connsiteY1" fmla="*/ 0 h 5120640"/>
              <a:gd name="connsiteX2" fmla="*/ 3444016 w 3620770"/>
              <a:gd name="connsiteY2" fmla="*/ 176754 h 5120640"/>
              <a:gd name="connsiteX3" fmla="*/ 3620769 w 3620770"/>
              <a:gd name="connsiteY3" fmla="*/ 603475 h 5120640"/>
              <a:gd name="connsiteX4" fmla="*/ 3620770 w 3620770"/>
              <a:gd name="connsiteY4" fmla="*/ 5120640 h 5120640"/>
              <a:gd name="connsiteX5" fmla="*/ 3620770 w 3620770"/>
              <a:gd name="connsiteY5" fmla="*/ 5120640 h 5120640"/>
              <a:gd name="connsiteX6" fmla="*/ 3620770 w 3620770"/>
              <a:gd name="connsiteY6" fmla="*/ 5120640 h 5120640"/>
              <a:gd name="connsiteX7" fmla="*/ 0 w 3620770"/>
              <a:gd name="connsiteY7" fmla="*/ 5120640 h 5120640"/>
              <a:gd name="connsiteX8" fmla="*/ 0 w 3620770"/>
              <a:gd name="connsiteY8" fmla="*/ 5120640 h 5120640"/>
              <a:gd name="connsiteX9" fmla="*/ 0 w 3620770"/>
              <a:gd name="connsiteY9" fmla="*/ 5120640 h 5120640"/>
              <a:gd name="connsiteX10" fmla="*/ 0 w 3620770"/>
              <a:gd name="connsiteY10" fmla="*/ 603474 h 5120640"/>
              <a:gd name="connsiteX11" fmla="*/ 176754 w 3620770"/>
              <a:gd name="connsiteY11" fmla="*/ 176754 h 5120640"/>
              <a:gd name="connsiteX12" fmla="*/ 603475 w 3620770"/>
              <a:gd name="connsiteY12" fmla="*/ 1 h 5120640"/>
              <a:gd name="connsiteX13" fmla="*/ 603474 w 3620770"/>
              <a:gd name="connsiteY13" fmla="*/ 0 h 5120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20770" h="5120640">
                <a:moveTo>
                  <a:pt x="3620770" y="853458"/>
                </a:moveTo>
                <a:lnTo>
                  <a:pt x="3620770" y="4267182"/>
                </a:lnTo>
                <a:cubicBezTo>
                  <a:pt x="3620770" y="4493533"/>
                  <a:pt x="3575812" y="4710613"/>
                  <a:pt x="3495788" y="4870667"/>
                </a:cubicBezTo>
                <a:cubicBezTo>
                  <a:pt x="3415764" y="5030720"/>
                  <a:pt x="3307228" y="5120638"/>
                  <a:pt x="3194057" y="5120638"/>
                </a:cubicBezTo>
                <a:cubicBezTo>
                  <a:pt x="2129371" y="5120638"/>
                  <a:pt x="1064686" y="5120639"/>
                  <a:pt x="0" y="5120639"/>
                </a:cubicBezTo>
                <a:lnTo>
                  <a:pt x="0" y="5120639"/>
                </a:lnTo>
                <a:lnTo>
                  <a:pt x="0" y="5120639"/>
                </a:lnTo>
                <a:lnTo>
                  <a:pt x="0" y="1"/>
                </a:lnTo>
                <a:lnTo>
                  <a:pt x="0" y="1"/>
                </a:lnTo>
                <a:lnTo>
                  <a:pt x="0" y="1"/>
                </a:lnTo>
                <a:lnTo>
                  <a:pt x="3194058" y="1"/>
                </a:lnTo>
                <a:cubicBezTo>
                  <a:pt x="3307229" y="1"/>
                  <a:pt x="3415765" y="89920"/>
                  <a:pt x="3495788" y="249973"/>
                </a:cubicBezTo>
                <a:cubicBezTo>
                  <a:pt x="3575812" y="410029"/>
                  <a:pt x="3620769" y="627109"/>
                  <a:pt x="3620769" y="853459"/>
                </a:cubicBezTo>
                <a:lnTo>
                  <a:pt x="3620770" y="853458"/>
                </a:lnTo>
                <a:close/>
              </a:path>
            </a:pathLst>
          </a:custGeom>
          <a:solidFill>
            <a:schemeClr val="bg1">
              <a:alpha val="90000"/>
            </a:schemeClr>
          </a:solidFill>
          <a:ln>
            <a:solidFill>
              <a:schemeClr val="accent1">
                <a:alpha val="90000"/>
              </a:schemeClr>
            </a:solidFill>
          </a:ln>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110491" tIns="231995" rIns="287240" bIns="231998" spcCol="1270" anchor="ctr"/>
          <a:lstStyle/>
          <a:p>
            <a:pPr marL="344488" lvl="1" indent="-344488" defTabSz="1289050">
              <a:lnSpc>
                <a:spcPct val="90000"/>
              </a:lnSpc>
              <a:spcAft>
                <a:spcPct val="15000"/>
              </a:spcAft>
              <a:buFont typeface="+mj-lt"/>
              <a:buAutoNum type="arabicPeriod"/>
              <a:defRPr/>
            </a:pPr>
            <a:r>
              <a:rPr lang="en-US" sz="2800" dirty="0">
                <a:solidFill>
                  <a:srgbClr val="000A1E"/>
                </a:solidFill>
                <a:latin typeface="Arial" pitchFamily="34" charset="0"/>
                <a:cs typeface="Arial" pitchFamily="34" charset="0"/>
              </a:rPr>
              <a:t>Accomplish goals and objectives that satisfy sponsors and clients</a:t>
            </a:r>
          </a:p>
          <a:p>
            <a:pPr marL="344488" lvl="1" indent="-344488" defTabSz="1289050">
              <a:lnSpc>
                <a:spcPct val="90000"/>
              </a:lnSpc>
              <a:spcAft>
                <a:spcPct val="15000"/>
              </a:spcAft>
              <a:buFont typeface="+mj-lt"/>
              <a:buAutoNum type="arabicPeriod"/>
              <a:defRPr/>
            </a:pPr>
            <a:r>
              <a:rPr lang="en-US" sz="2800" dirty="0">
                <a:solidFill>
                  <a:srgbClr val="000A1E"/>
                </a:solidFill>
                <a:latin typeface="Arial" pitchFamily="34" charset="0"/>
                <a:cs typeface="Arial" pitchFamily="34" charset="0"/>
              </a:rPr>
              <a:t>Over time, working together is easier and more effective</a:t>
            </a:r>
          </a:p>
          <a:p>
            <a:pPr marL="344488" lvl="1" indent="-344488" defTabSz="1289050">
              <a:lnSpc>
                <a:spcPct val="90000"/>
              </a:lnSpc>
              <a:spcAft>
                <a:spcPct val="15000"/>
              </a:spcAft>
              <a:buFont typeface="+mj-lt"/>
              <a:buAutoNum type="arabicPeriod"/>
              <a:defRPr/>
            </a:pPr>
            <a:r>
              <a:rPr lang="en-US" sz="2800" dirty="0">
                <a:solidFill>
                  <a:srgbClr val="000A1E"/>
                </a:solidFill>
                <a:latin typeface="Arial" pitchFamily="34" charset="0"/>
                <a:cs typeface="Arial" pitchFamily="34" charset="0"/>
              </a:rPr>
              <a:t>Members learn and feel fulfilled</a:t>
            </a:r>
          </a:p>
          <a:p>
            <a:pPr marL="750888" lvl="1" indent="-285750" defTabSz="1289050">
              <a:lnSpc>
                <a:spcPct val="90000"/>
              </a:lnSpc>
              <a:spcAft>
                <a:spcPct val="15000"/>
              </a:spcAft>
              <a:buFont typeface="Wingdings" pitchFamily="2" charset="2"/>
              <a:buChar char="Ø"/>
              <a:defRPr/>
            </a:pPr>
            <a:r>
              <a:rPr lang="en-US" sz="2800" dirty="0">
                <a:solidFill>
                  <a:srgbClr val="000A1E"/>
                </a:solidFill>
                <a:latin typeface="Arial" pitchFamily="34" charset="0"/>
                <a:cs typeface="Arial" pitchFamily="34" charset="0"/>
                <a:hlinkClick r:id="rId2"/>
              </a:rPr>
              <a:t>“Leading Teams” survey</a:t>
            </a:r>
            <a:endParaRPr lang="en-US" sz="2800" dirty="0">
              <a:solidFill>
                <a:srgbClr val="000A1E"/>
              </a:solidFill>
              <a:latin typeface="Arial" pitchFamily="34" charset="0"/>
              <a:cs typeface="Arial" pitchFamily="34" charset="0"/>
            </a:endParaRPr>
          </a:p>
        </p:txBody>
      </p:sp>
      <p:sp>
        <p:nvSpPr>
          <p:cNvPr id="63492" name="Title 2"/>
          <p:cNvSpPr>
            <a:spLocks noGrp="1"/>
          </p:cNvSpPr>
          <p:nvPr>
            <p:ph type="title"/>
          </p:nvPr>
        </p:nvSpPr>
        <p:spPr>
          <a:xfrm>
            <a:off x="822325" y="365125"/>
            <a:ext cx="7521575" cy="930275"/>
          </a:xfrm>
        </p:spPr>
        <p:txBody>
          <a:bodyPr/>
          <a:lstStyle/>
          <a:p>
            <a:pPr>
              <a:defRPr/>
            </a:pPr>
            <a:r>
              <a:rPr lang="en-US" dirty="0" smtClean="0"/>
              <a:t>Hackman’s Three Characteristics of Team Effectiveness</a:t>
            </a:r>
            <a:endParaRPr lang="en-US" dirty="0" smtClean="0">
              <a:cs typeface="Arial" charset="0"/>
            </a:endParaRPr>
          </a:p>
        </p:txBody>
      </p:sp>
      <p:sp>
        <p:nvSpPr>
          <p:cNvPr id="63494" name="Footer Placeholder 4"/>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A1E"/>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marL="739775" indent="-739775">
              <a:defRPr/>
            </a:pPr>
            <a:r>
              <a:rPr lang="en-US" dirty="0" smtClean="0"/>
              <a:t>Q3: </a:t>
            </a:r>
            <a:r>
              <a:rPr lang="en-US" dirty="0"/>
              <a:t>What Are the Four Primary Purposes of Collaboration? </a:t>
            </a:r>
            <a:r>
              <a:rPr lang="en-US" dirty="0" smtClean="0"/>
              <a:t> </a:t>
            </a:r>
            <a:endParaRPr lang="en-US" dirty="0"/>
          </a:p>
        </p:txBody>
      </p:sp>
      <p:graphicFrame>
        <p:nvGraphicFramePr>
          <p:cNvPr id="5" name="Content Placeholder 4"/>
          <p:cNvGraphicFramePr>
            <a:graphicFrameLocks noGrp="1"/>
          </p:cNvGraphicFramePr>
          <p:nvPr>
            <p:ph idx="1"/>
          </p:nvPr>
        </p:nvGraphicFramePr>
        <p:xfrm>
          <a:off x="822960" y="1524000"/>
          <a:ext cx="7520940" cy="373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26628" name="TextBox 5"/>
          <p:cNvSpPr txBox="1">
            <a:spLocks noChangeArrowheads="1"/>
          </p:cNvSpPr>
          <p:nvPr/>
        </p:nvSpPr>
        <p:spPr bwMode="auto">
          <a:xfrm>
            <a:off x="6019800" y="1524000"/>
            <a:ext cx="2667000" cy="646113"/>
          </a:xfrm>
          <a:prstGeom prst="rect">
            <a:avLst/>
          </a:prstGeom>
          <a:noFill/>
          <a:ln w="9525">
            <a:noFill/>
            <a:miter lim="800000"/>
            <a:headEnd/>
            <a:tailEnd/>
          </a:ln>
        </p:spPr>
        <p:txBody>
          <a:bodyPr>
            <a:spAutoFit/>
          </a:bodyPr>
          <a:lstStyle/>
          <a:p>
            <a:r>
              <a:rPr lang="en-US"/>
              <a:t>Share, communicate, document</a:t>
            </a:r>
          </a:p>
        </p:txBody>
      </p:sp>
      <p:sp>
        <p:nvSpPr>
          <p:cNvPr id="26629" name="TextBox 6"/>
          <p:cNvSpPr txBox="1">
            <a:spLocks noChangeArrowheads="1"/>
          </p:cNvSpPr>
          <p:nvPr/>
        </p:nvSpPr>
        <p:spPr bwMode="auto">
          <a:xfrm>
            <a:off x="6172200" y="2401888"/>
            <a:ext cx="2667000" cy="646112"/>
          </a:xfrm>
          <a:prstGeom prst="rect">
            <a:avLst/>
          </a:prstGeom>
          <a:noFill/>
          <a:ln w="9525">
            <a:noFill/>
            <a:miter lim="800000"/>
            <a:headEnd/>
            <a:tailEnd/>
          </a:ln>
        </p:spPr>
        <p:txBody>
          <a:bodyPr>
            <a:spAutoFit/>
          </a:bodyPr>
          <a:lstStyle/>
          <a:p>
            <a:r>
              <a:rPr lang="en-US"/>
              <a:t>Operational, managerial, strategic</a:t>
            </a:r>
          </a:p>
        </p:txBody>
      </p:sp>
      <p:sp>
        <p:nvSpPr>
          <p:cNvPr id="26630" name="TextBox 7"/>
          <p:cNvSpPr txBox="1">
            <a:spLocks noChangeArrowheads="1"/>
          </p:cNvSpPr>
          <p:nvPr/>
        </p:nvSpPr>
        <p:spPr bwMode="auto">
          <a:xfrm>
            <a:off x="6324600" y="3392488"/>
            <a:ext cx="2667000" cy="369887"/>
          </a:xfrm>
          <a:prstGeom prst="rect">
            <a:avLst/>
          </a:prstGeom>
          <a:noFill/>
          <a:ln w="9525">
            <a:noFill/>
            <a:miter lim="800000"/>
            <a:headEnd/>
            <a:tailEnd/>
          </a:ln>
        </p:spPr>
        <p:txBody>
          <a:bodyPr>
            <a:spAutoFit/>
          </a:bodyPr>
          <a:lstStyle/>
          <a:p>
            <a:r>
              <a:rPr lang="en-US"/>
              <a:t>Structured, unstructured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a:latin typeface="Arial" pitchFamily="34" charset="0"/>
              </a:rPr>
              <a:t>Collaboration Needs for </a:t>
            </a:r>
            <a:r>
              <a:rPr lang="en-US" dirty="0" smtClean="0">
                <a:latin typeface="Arial" pitchFamily="34" charset="0"/>
              </a:rPr>
              <a:t>Decision Making</a:t>
            </a:r>
            <a:endParaRPr lang="en-US" dirty="0">
              <a:latin typeface="Arial" pitchFamily="34" charset="0"/>
            </a:endParaRP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8675" name="Picture 2"/>
          <p:cNvPicPr>
            <a:picLocks noChangeAspect="1" noChangeArrowheads="1"/>
          </p:cNvPicPr>
          <p:nvPr/>
        </p:nvPicPr>
        <p:blipFill>
          <a:blip r:embed="rId2" cstate="print"/>
          <a:srcRect/>
          <a:stretch>
            <a:fillRect/>
          </a:stretch>
        </p:blipFill>
        <p:spPr bwMode="auto">
          <a:xfrm>
            <a:off x="914400" y="1482725"/>
            <a:ext cx="7391400" cy="3943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dirty="0"/>
              <a:t>Problem Solving Tasks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9699" name="Picture 2"/>
          <p:cNvPicPr>
            <a:picLocks noChangeAspect="1" noChangeArrowheads="1"/>
          </p:cNvPicPr>
          <p:nvPr/>
        </p:nvPicPr>
        <p:blipFill>
          <a:blip r:embed="rId3" cstate="print"/>
          <a:srcRect/>
          <a:stretch>
            <a:fillRect/>
          </a:stretch>
        </p:blipFill>
        <p:spPr bwMode="auto">
          <a:xfrm>
            <a:off x="1752600" y="1447800"/>
            <a:ext cx="5410200" cy="3744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dirty="0" smtClean="0"/>
              <a:t>Project Management with Four Phases</a:t>
            </a: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31747" name="Picture 2"/>
          <p:cNvPicPr>
            <a:picLocks noChangeAspect="1" noChangeArrowheads="1"/>
          </p:cNvPicPr>
          <p:nvPr/>
        </p:nvPicPr>
        <p:blipFill>
          <a:blip r:embed="rId3" cstate="print"/>
          <a:srcRect/>
          <a:stretch>
            <a:fillRect/>
          </a:stretch>
        </p:blipFill>
        <p:spPr bwMode="auto">
          <a:xfrm>
            <a:off x="838200" y="1371600"/>
            <a:ext cx="7391400" cy="43005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marL="631825" indent="-631825">
              <a:defRPr/>
            </a:pPr>
            <a:r>
              <a:rPr lang="en-US" sz="2800" dirty="0" smtClean="0"/>
              <a:t>Q4: </a:t>
            </a:r>
            <a:r>
              <a:rPr lang="en-US" sz="2800" dirty="0"/>
              <a:t>What Are the Components and Functions of a Collaboration Information System? </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33795" name="Picture 2"/>
          <p:cNvPicPr>
            <a:picLocks noChangeAspect="1" noChangeArrowheads="1"/>
          </p:cNvPicPr>
          <p:nvPr/>
        </p:nvPicPr>
        <p:blipFill>
          <a:blip r:embed="rId3" cstate="print"/>
          <a:srcRect/>
          <a:stretch>
            <a:fillRect/>
          </a:stretch>
        </p:blipFill>
        <p:spPr bwMode="auto">
          <a:xfrm>
            <a:off x="862013" y="1447800"/>
            <a:ext cx="7443787"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a:latin typeface="Arial" charset="0"/>
              </a:rPr>
              <a:t>Five Collaboration System Components </a:t>
            </a:r>
            <a:endParaRPr lang="en-US"/>
          </a:p>
        </p:txBody>
      </p:sp>
      <p:sp>
        <p:nvSpPr>
          <p:cNvPr id="3" name="Content Placeholder 2"/>
          <p:cNvSpPr>
            <a:spLocks noGrp="1"/>
          </p:cNvSpPr>
          <p:nvPr>
            <p:ph idx="1"/>
          </p:nvPr>
        </p:nvSpPr>
        <p:spPr>
          <a:xfrm>
            <a:off x="762000" y="1524000"/>
            <a:ext cx="7788275" cy="3581400"/>
          </a:xfrm>
        </p:spPr>
        <p:txBody>
          <a:bodyPr>
            <a:normAutofit fontScale="92500"/>
          </a:bodyPr>
          <a:lstStyle/>
          <a:p>
            <a:pPr marL="393700" lvl="1" indent="-385763">
              <a:buFont typeface="+mj-lt"/>
              <a:buAutoNum type="arabicPeriod"/>
              <a:defRPr/>
            </a:pPr>
            <a:r>
              <a:rPr lang="en-US" dirty="0" smtClean="0"/>
              <a:t>Procedures - Communication &amp; </a:t>
            </a:r>
            <a:r>
              <a:rPr lang="en-US" dirty="0"/>
              <a:t>Content Sharing </a:t>
            </a:r>
            <a:endParaRPr lang="en-US" sz="1200" dirty="0">
              <a:latin typeface="Arial" charset="0"/>
            </a:endParaRPr>
          </a:p>
          <a:p>
            <a:pPr marL="393700" lvl="1" indent="-385763">
              <a:buFont typeface="+mj-lt"/>
              <a:buAutoNum type="arabicPeriod"/>
              <a:defRPr/>
            </a:pPr>
            <a:r>
              <a:rPr lang="en-US" dirty="0"/>
              <a:t>Hardware - </a:t>
            </a:r>
            <a:r>
              <a:rPr lang="en-US" dirty="0" smtClean="0"/>
              <a:t>Most </a:t>
            </a:r>
            <a:r>
              <a:rPr lang="en-US" dirty="0"/>
              <a:t>collaboration systems </a:t>
            </a:r>
            <a:r>
              <a:rPr lang="en-US" dirty="0" smtClean="0"/>
              <a:t>hosted </a:t>
            </a:r>
            <a:r>
              <a:rPr lang="en-US" dirty="0"/>
              <a:t>on organizational servers or the </a:t>
            </a:r>
            <a:r>
              <a:rPr lang="en-US" dirty="0" smtClean="0"/>
              <a:t>cloud</a:t>
            </a:r>
            <a:endParaRPr lang="en-US" dirty="0"/>
          </a:p>
          <a:p>
            <a:pPr marL="393700" lvl="1" indent="-385763">
              <a:buFont typeface="+mj-lt"/>
              <a:buAutoNum type="arabicPeriod"/>
              <a:defRPr/>
            </a:pPr>
            <a:r>
              <a:rPr lang="en-US" dirty="0"/>
              <a:t>Software - Collaboration </a:t>
            </a:r>
            <a:r>
              <a:rPr lang="en-US" dirty="0" smtClean="0"/>
              <a:t>programs </a:t>
            </a:r>
            <a:r>
              <a:rPr lang="en-US" dirty="0"/>
              <a:t>applications like email or text messaging that support collaborative </a:t>
            </a:r>
            <a:r>
              <a:rPr lang="en-US" dirty="0" smtClean="0"/>
              <a:t>work</a:t>
            </a:r>
            <a:endParaRPr lang="en-US" dirty="0"/>
          </a:p>
          <a:p>
            <a:pPr marL="393700" lvl="1" indent="-385763">
              <a:buFont typeface="+mj-lt"/>
              <a:buAutoNum type="arabicPeriod"/>
              <a:defRPr/>
            </a:pPr>
            <a:r>
              <a:rPr lang="en-US" dirty="0"/>
              <a:t>People </a:t>
            </a:r>
            <a:r>
              <a:rPr lang="en-US" dirty="0" smtClean="0"/>
              <a:t>- The individuals who are collaborating</a:t>
            </a:r>
            <a:endParaRPr lang="en-US" dirty="0"/>
          </a:p>
          <a:p>
            <a:pPr marL="393700" lvl="1" indent="-385763">
              <a:buFont typeface="+mj-lt"/>
              <a:buAutoNum type="arabicPeriod"/>
              <a:defRPr/>
            </a:pPr>
            <a:r>
              <a:rPr lang="en-US" dirty="0" smtClean="0"/>
              <a:t>Data - Project </a:t>
            </a:r>
            <a:r>
              <a:rPr lang="en-US" dirty="0"/>
              <a:t>data and project </a:t>
            </a:r>
            <a:r>
              <a:rPr lang="en-US" dirty="0" smtClean="0"/>
              <a:t>metadata</a:t>
            </a: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dirty="0"/>
              <a:t>IS Requirements for Different</a:t>
            </a:r>
            <a:br>
              <a:rPr lang="en-US" dirty="0"/>
            </a:br>
            <a:r>
              <a:rPr lang="en-US" dirty="0"/>
              <a:t>Collaboration </a:t>
            </a:r>
            <a:r>
              <a:rPr lang="en-US" dirty="0" smtClean="0"/>
              <a:t>Purposes</a:t>
            </a: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36867" name="Picture 2"/>
          <p:cNvPicPr>
            <a:picLocks noChangeAspect="1" noChangeArrowheads="1"/>
          </p:cNvPicPr>
          <p:nvPr/>
        </p:nvPicPr>
        <p:blipFill>
          <a:blip r:embed="rId3" cstate="print"/>
          <a:srcRect/>
          <a:stretch>
            <a:fillRect/>
          </a:stretch>
        </p:blipFill>
        <p:spPr bwMode="auto">
          <a:xfrm>
            <a:off x="838200" y="1423988"/>
            <a:ext cx="7467600" cy="4010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dirty="0"/>
              <a:t>Active Review </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6" name="Content Placeholder 5"/>
          <p:cNvSpPr>
            <a:spLocks noGrp="1"/>
          </p:cNvSpPr>
          <p:nvPr>
            <p:ph idx="1"/>
          </p:nvPr>
        </p:nvSpPr>
        <p:spPr>
          <a:xfrm>
            <a:off x="822325" y="1524000"/>
            <a:ext cx="7521575" cy="3429000"/>
          </a:xfrm>
        </p:spPr>
        <p:txBody>
          <a:bodyPr>
            <a:normAutofit fontScale="92500" lnSpcReduction="10000"/>
          </a:bodyPr>
          <a:lstStyle/>
          <a:p>
            <a:pPr marL="631825" indent="-631825">
              <a:defRPr/>
            </a:pPr>
            <a:r>
              <a:rPr lang="en-US" dirty="0"/>
              <a:t>Q1: What are the two key characteristics of collaboration?</a:t>
            </a:r>
          </a:p>
          <a:p>
            <a:pPr marL="631825" indent="-631825">
              <a:defRPr/>
            </a:pPr>
            <a:r>
              <a:rPr lang="en-US" dirty="0"/>
              <a:t>Q2: What are three criteria for successful collaboration?</a:t>
            </a:r>
          </a:p>
          <a:p>
            <a:pPr marL="631825" indent="-631825">
              <a:defRPr/>
            </a:pPr>
            <a:r>
              <a:rPr lang="en-US" dirty="0"/>
              <a:t>Q3: What are the four primary purposes of  collaboration?</a:t>
            </a:r>
          </a:p>
          <a:p>
            <a:pPr marL="631825" indent="-631825">
              <a:defRPr/>
            </a:pPr>
            <a:r>
              <a:rPr lang="en-US" dirty="0"/>
              <a:t>Q4: What are the components and functions of a collaboration information system</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Title 2"/>
          <p:cNvSpPr>
            <a:spLocks noGrp="1"/>
          </p:cNvSpPr>
          <p:nvPr>
            <p:ph type="title"/>
          </p:nvPr>
        </p:nvSpPr>
        <p:spPr>
          <a:xfrm>
            <a:off x="822325" y="365125"/>
            <a:ext cx="7521575" cy="930275"/>
          </a:xfrm>
        </p:spPr>
        <p:txBody>
          <a:bodyPr/>
          <a:lstStyle/>
          <a:p>
            <a:pPr>
              <a:defRPr/>
            </a:pPr>
            <a:r>
              <a:rPr lang="en-US" dirty="0" smtClean="0">
                <a:cs typeface="Arial" charset="0"/>
              </a:rPr>
              <a:t>Study Questions</a:t>
            </a:r>
          </a:p>
        </p:txBody>
      </p:sp>
      <p:sp>
        <p:nvSpPr>
          <p:cNvPr id="2" name="Content Placeholder 1"/>
          <p:cNvSpPr>
            <a:spLocks noGrp="1"/>
          </p:cNvSpPr>
          <p:nvPr>
            <p:ph idx="1"/>
          </p:nvPr>
        </p:nvSpPr>
        <p:spPr>
          <a:xfrm>
            <a:off x="822325" y="1524000"/>
            <a:ext cx="7521575" cy="3429000"/>
          </a:xfrm>
        </p:spPr>
        <p:txBody>
          <a:bodyPr>
            <a:normAutofit fontScale="92500" lnSpcReduction="10000"/>
          </a:bodyPr>
          <a:lstStyle/>
          <a:p>
            <a:pPr marL="631825" indent="-631825">
              <a:defRPr/>
            </a:pPr>
            <a:r>
              <a:rPr lang="en-US" dirty="0" smtClean="0"/>
              <a:t>Q1: What are the two key characteristics of collaboration?</a:t>
            </a:r>
          </a:p>
          <a:p>
            <a:pPr marL="631825" indent="-631825">
              <a:defRPr/>
            </a:pPr>
            <a:r>
              <a:rPr lang="en-US" dirty="0" smtClean="0"/>
              <a:t>Q2: What are three criteria for successful collaboration?</a:t>
            </a:r>
          </a:p>
          <a:p>
            <a:pPr marL="631825" indent="-631825">
              <a:defRPr/>
            </a:pPr>
            <a:r>
              <a:rPr lang="en-US" dirty="0" smtClean="0"/>
              <a:t>Q3: What are the four primary purposes of  collaboration?</a:t>
            </a:r>
          </a:p>
          <a:p>
            <a:pPr marL="631825" indent="-631825">
              <a:defRPr/>
            </a:pPr>
            <a:r>
              <a:rPr lang="en-US" dirty="0" smtClean="0"/>
              <a:t>Q4: What are the components and functions of a collaboration information system?</a:t>
            </a:r>
            <a:endParaRPr lang="en-US" dirty="0"/>
          </a:p>
        </p:txBody>
      </p:sp>
      <p:sp>
        <p:nvSpPr>
          <p:cNvPr id="58373" name="Footer Placeholder 4"/>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A1E"/>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itle 2"/>
          <p:cNvSpPr>
            <a:spLocks noGrp="1"/>
          </p:cNvSpPr>
          <p:nvPr>
            <p:ph type="title"/>
          </p:nvPr>
        </p:nvSpPr>
        <p:spPr>
          <a:xfrm>
            <a:off x="822325" y="365125"/>
            <a:ext cx="7521575" cy="930275"/>
          </a:xfrm>
        </p:spPr>
        <p:txBody>
          <a:bodyPr/>
          <a:lstStyle/>
          <a:p>
            <a:pPr marL="625475" indent="-625475">
              <a:defRPr/>
            </a:pPr>
            <a:r>
              <a:rPr lang="en-US" dirty="0" smtClean="0"/>
              <a:t>Q1 What  Are </a:t>
            </a:r>
            <a:r>
              <a:rPr lang="en-US" dirty="0"/>
              <a:t>t</a:t>
            </a:r>
            <a:r>
              <a:rPr lang="en-US" dirty="0" smtClean="0"/>
              <a:t>he Two Key Characteristics of Collaboration? </a:t>
            </a:r>
            <a:endParaRPr lang="en-US" dirty="0" smtClean="0">
              <a:cs typeface="Arial" charset="0"/>
            </a:endParaRPr>
          </a:p>
        </p:txBody>
      </p:sp>
      <p:sp>
        <p:nvSpPr>
          <p:cNvPr id="2" name="Content Placeholder 1"/>
          <p:cNvSpPr>
            <a:spLocks noGrp="1"/>
          </p:cNvSpPr>
          <p:nvPr>
            <p:ph idx="1"/>
          </p:nvPr>
        </p:nvSpPr>
        <p:spPr>
          <a:xfrm>
            <a:off x="822325" y="1524000"/>
            <a:ext cx="7521575" cy="3429000"/>
          </a:xfrm>
        </p:spPr>
        <p:txBody>
          <a:bodyPr/>
          <a:lstStyle/>
          <a:p>
            <a:pPr marL="457200" indent="-457200">
              <a:buFont typeface="+mj-lt"/>
              <a:buAutoNum type="arabicPeriod"/>
              <a:defRPr/>
            </a:pPr>
            <a:r>
              <a:rPr lang="en-US" b="1" dirty="0" smtClean="0"/>
              <a:t>Cooperation – </a:t>
            </a:r>
          </a:p>
          <a:p>
            <a:pPr marL="631825" lvl="1">
              <a:buFont typeface="Arial" pitchFamily="34" charset="0"/>
              <a:buChar char="•"/>
              <a:defRPr/>
            </a:pPr>
            <a:r>
              <a:rPr lang="en-US" dirty="0"/>
              <a:t>T</a:t>
            </a:r>
            <a:r>
              <a:rPr lang="en-US" dirty="0" smtClean="0"/>
              <a:t>wo </a:t>
            </a:r>
            <a:r>
              <a:rPr lang="en-US" dirty="0"/>
              <a:t>or more people </a:t>
            </a:r>
            <a:r>
              <a:rPr lang="en-US" dirty="0" smtClean="0"/>
              <a:t>working </a:t>
            </a:r>
            <a:r>
              <a:rPr lang="en-US" dirty="0"/>
              <a:t>together to achieve a common goal, result, or work </a:t>
            </a:r>
            <a:r>
              <a:rPr lang="en-US" dirty="0" smtClean="0"/>
              <a:t>product</a:t>
            </a:r>
          </a:p>
          <a:p>
            <a:pPr marL="631825" lvl="1">
              <a:buFont typeface="Arial" pitchFamily="34" charset="0"/>
              <a:buChar char="•"/>
              <a:defRPr/>
            </a:pPr>
            <a:r>
              <a:rPr lang="en-US" dirty="0">
                <a:solidFill>
                  <a:srgbClr val="000A1E"/>
                </a:solidFill>
              </a:rPr>
              <a:t>Communicating, sharing information, sharing knowledge, combining skills, sharing time</a:t>
            </a:r>
          </a:p>
          <a:p>
            <a:pPr>
              <a:defRPr/>
            </a:pPr>
            <a:endParaRPr lang="en-US" b="1" dirty="0" smtClean="0"/>
          </a:p>
          <a:p>
            <a:pPr>
              <a:defRPr/>
            </a:pPr>
            <a:endParaRPr lang="en-US" b="1" dirty="0"/>
          </a:p>
          <a:p>
            <a:pPr>
              <a:defRPr/>
            </a:pPr>
            <a:endParaRPr lang="en-US" dirty="0"/>
          </a:p>
        </p:txBody>
      </p:sp>
      <p:sp>
        <p:nvSpPr>
          <p:cNvPr id="59397" name="Footer Placeholder 4"/>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A1E"/>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itle 2"/>
          <p:cNvSpPr>
            <a:spLocks noGrp="1"/>
          </p:cNvSpPr>
          <p:nvPr>
            <p:ph type="title"/>
          </p:nvPr>
        </p:nvSpPr>
        <p:spPr>
          <a:xfrm>
            <a:off x="533400" y="365125"/>
            <a:ext cx="8153400" cy="930275"/>
          </a:xfrm>
        </p:spPr>
        <p:txBody>
          <a:bodyPr/>
          <a:lstStyle/>
          <a:p>
            <a:pPr marL="798513" indent="-798513">
              <a:defRPr/>
            </a:pPr>
            <a:r>
              <a:rPr lang="en-US" dirty="0" smtClean="0"/>
              <a:t>Q1: What  Are </a:t>
            </a:r>
            <a:r>
              <a:rPr lang="en-US" dirty="0"/>
              <a:t>t</a:t>
            </a:r>
            <a:r>
              <a:rPr lang="en-US" dirty="0" smtClean="0"/>
              <a:t>he Two Key Characteristics of Collaboration? (cont’d)</a:t>
            </a:r>
            <a:endParaRPr lang="en-US" dirty="0" smtClean="0">
              <a:cs typeface="Arial" charset="0"/>
            </a:endParaRPr>
          </a:p>
        </p:txBody>
      </p:sp>
      <p:sp>
        <p:nvSpPr>
          <p:cNvPr id="2" name="Content Placeholder 1"/>
          <p:cNvSpPr>
            <a:spLocks noGrp="1"/>
          </p:cNvSpPr>
          <p:nvPr>
            <p:ph idx="1"/>
          </p:nvPr>
        </p:nvSpPr>
        <p:spPr>
          <a:xfrm>
            <a:off x="822325" y="1524000"/>
            <a:ext cx="7521575" cy="3429000"/>
          </a:xfrm>
        </p:spPr>
        <p:txBody>
          <a:bodyPr/>
          <a:lstStyle/>
          <a:p>
            <a:pPr marL="514350" indent="-514350">
              <a:buFont typeface="+mj-lt"/>
              <a:buAutoNum type="arabicPeriod" startAt="2"/>
              <a:defRPr/>
            </a:pPr>
            <a:r>
              <a:rPr lang="en-US" b="1" dirty="0" smtClean="0"/>
              <a:t>C</a:t>
            </a:r>
            <a:r>
              <a:rPr lang="en-US" b="1" dirty="0"/>
              <a:t>ollaboration</a:t>
            </a:r>
            <a:r>
              <a:rPr lang="en-US" b="1" dirty="0" smtClean="0"/>
              <a:t> – </a:t>
            </a:r>
          </a:p>
          <a:p>
            <a:pPr marL="854075" indent="-336550">
              <a:buFont typeface="Arial" pitchFamily="34" charset="0"/>
              <a:buChar char="•"/>
              <a:defRPr/>
            </a:pPr>
            <a:r>
              <a:rPr lang="en-US" dirty="0" smtClean="0"/>
              <a:t>A group </a:t>
            </a:r>
            <a:r>
              <a:rPr lang="en-US" dirty="0"/>
              <a:t>of people working together to achieve a common goal via a process of </a:t>
            </a:r>
            <a:r>
              <a:rPr lang="en-US" b="1" dirty="0"/>
              <a:t>feedback and iteration</a:t>
            </a:r>
            <a:r>
              <a:rPr lang="en-US" dirty="0"/>
              <a:t>. </a:t>
            </a:r>
            <a:endParaRPr lang="en-US" b="1" dirty="0"/>
          </a:p>
          <a:p>
            <a:pPr marL="860425" lvl="1">
              <a:buFont typeface="Arial" pitchFamily="34" charset="0"/>
              <a:buChar char="•"/>
              <a:defRPr/>
            </a:pPr>
            <a:r>
              <a:rPr lang="en-US" dirty="0" smtClean="0"/>
              <a:t>Members </a:t>
            </a:r>
            <a:r>
              <a:rPr lang="en-US" dirty="0"/>
              <a:t>must provide and receive critical </a:t>
            </a:r>
            <a:r>
              <a:rPr lang="en-US" dirty="0" smtClean="0"/>
              <a:t>feedback </a:t>
            </a:r>
            <a:endParaRPr lang="en-US" dirty="0"/>
          </a:p>
        </p:txBody>
      </p:sp>
      <p:sp>
        <p:nvSpPr>
          <p:cNvPr id="59397" name="Footer Placeholder 4"/>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solidFill>
                  <a:srgbClr val="000A1E"/>
                </a:solidFill>
              </a:rPr>
              <a:t>Copyright © 2014 Pearson Education, Inc. Publishing as Prentice Hall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4" name="Straight Arrow Connector 53"/>
          <p:cNvCxnSpPr/>
          <p:nvPr/>
        </p:nvCxnSpPr>
        <p:spPr>
          <a:xfrm rot="10800000" flipV="1">
            <a:off x="4038600" y="5486400"/>
            <a:ext cx="2852738" cy="0"/>
          </a:xfrm>
          <a:prstGeom prst="straightConnector1">
            <a:avLst/>
          </a:prstGeom>
          <a:ln w="57150">
            <a:solidFill>
              <a:srgbClr val="0066FF"/>
            </a:solidFill>
            <a:tailEnd type="arrow"/>
          </a:ln>
        </p:spPr>
        <p:style>
          <a:lnRef idx="1">
            <a:schemeClr val="accent1"/>
          </a:lnRef>
          <a:fillRef idx="0">
            <a:schemeClr val="accent1"/>
          </a:fillRef>
          <a:effectRef idx="0">
            <a:schemeClr val="accent1"/>
          </a:effectRef>
          <a:fontRef idx="minor">
            <a:schemeClr val="tx1"/>
          </a:fontRef>
        </p:style>
      </p:cxnSp>
      <p:sp>
        <p:nvSpPr>
          <p:cNvPr id="82947" name="Rectangle 18"/>
          <p:cNvSpPr>
            <a:spLocks noChangeArrowheads="1"/>
          </p:cNvSpPr>
          <p:nvPr/>
        </p:nvSpPr>
        <p:spPr bwMode="auto">
          <a:xfrm>
            <a:off x="533400" y="1493838"/>
            <a:ext cx="8001000" cy="4525962"/>
          </a:xfrm>
          <a:prstGeom prst="rect">
            <a:avLst/>
          </a:prstGeom>
          <a:noFill/>
          <a:ln w="9525">
            <a:noFill/>
            <a:miter lim="800000"/>
            <a:headEnd/>
            <a:tailEnd/>
          </a:ln>
        </p:spPr>
        <p:txBody>
          <a:bodyPr/>
          <a:lstStyle/>
          <a:p>
            <a:pPr>
              <a:defRPr/>
            </a:pPr>
            <a:endParaRPr lang="en-US" dirty="0">
              <a:latin typeface="+mj-lt"/>
            </a:endParaRPr>
          </a:p>
        </p:txBody>
      </p:sp>
      <p:sp>
        <p:nvSpPr>
          <p:cNvPr id="20" name="Freeform 19"/>
          <p:cNvSpPr/>
          <p:nvPr/>
        </p:nvSpPr>
        <p:spPr>
          <a:xfrm>
            <a:off x="762000" y="1600200"/>
            <a:ext cx="3733800" cy="715963"/>
          </a:xfrm>
          <a:custGeom>
            <a:avLst/>
            <a:gdLst>
              <a:gd name="connsiteX0" fmla="*/ 0 w 6629392"/>
              <a:gd name="connsiteY0" fmla="*/ 64578 h 645777"/>
              <a:gd name="connsiteX1" fmla="*/ 18915 w 6629392"/>
              <a:gd name="connsiteY1" fmla="*/ 18914 h 645777"/>
              <a:gd name="connsiteX2" fmla="*/ 64579 w 6629392"/>
              <a:gd name="connsiteY2" fmla="*/ 0 h 645777"/>
              <a:gd name="connsiteX3" fmla="*/ 6564814 w 6629392"/>
              <a:gd name="connsiteY3" fmla="*/ 0 h 645777"/>
              <a:gd name="connsiteX4" fmla="*/ 6610478 w 6629392"/>
              <a:gd name="connsiteY4" fmla="*/ 18915 h 645777"/>
              <a:gd name="connsiteX5" fmla="*/ 6629392 w 6629392"/>
              <a:gd name="connsiteY5" fmla="*/ 64579 h 645777"/>
              <a:gd name="connsiteX6" fmla="*/ 6629392 w 6629392"/>
              <a:gd name="connsiteY6" fmla="*/ 581199 h 645777"/>
              <a:gd name="connsiteX7" fmla="*/ 6610478 w 6629392"/>
              <a:gd name="connsiteY7" fmla="*/ 626863 h 645777"/>
              <a:gd name="connsiteX8" fmla="*/ 6564814 w 6629392"/>
              <a:gd name="connsiteY8" fmla="*/ 645777 h 645777"/>
              <a:gd name="connsiteX9" fmla="*/ 64578 w 6629392"/>
              <a:gd name="connsiteY9" fmla="*/ 645777 h 645777"/>
              <a:gd name="connsiteX10" fmla="*/ 18914 w 6629392"/>
              <a:gd name="connsiteY10" fmla="*/ 626863 h 645777"/>
              <a:gd name="connsiteX11" fmla="*/ 0 w 6629392"/>
              <a:gd name="connsiteY11" fmla="*/ 581199 h 645777"/>
              <a:gd name="connsiteX12" fmla="*/ 0 w 6629392"/>
              <a:gd name="connsiteY12" fmla="*/ 64578 h 645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29392" h="645777">
                <a:moveTo>
                  <a:pt x="0" y="64578"/>
                </a:moveTo>
                <a:cubicBezTo>
                  <a:pt x="0" y="47451"/>
                  <a:pt x="6804" y="31025"/>
                  <a:pt x="18915" y="18914"/>
                </a:cubicBezTo>
                <a:cubicBezTo>
                  <a:pt x="31026" y="6803"/>
                  <a:pt x="47451" y="0"/>
                  <a:pt x="64579" y="0"/>
                </a:cubicBezTo>
                <a:lnTo>
                  <a:pt x="6564814" y="0"/>
                </a:lnTo>
                <a:cubicBezTo>
                  <a:pt x="6581941" y="0"/>
                  <a:pt x="6598367" y="6804"/>
                  <a:pt x="6610478" y="18915"/>
                </a:cubicBezTo>
                <a:cubicBezTo>
                  <a:pt x="6622589" y="31026"/>
                  <a:pt x="6629392" y="47451"/>
                  <a:pt x="6629392" y="64579"/>
                </a:cubicBezTo>
                <a:lnTo>
                  <a:pt x="6629392" y="581199"/>
                </a:lnTo>
                <a:cubicBezTo>
                  <a:pt x="6629392" y="598326"/>
                  <a:pt x="6622588" y="614752"/>
                  <a:pt x="6610478" y="626863"/>
                </a:cubicBezTo>
                <a:cubicBezTo>
                  <a:pt x="6598367" y="638974"/>
                  <a:pt x="6581942" y="645777"/>
                  <a:pt x="6564814" y="645777"/>
                </a:cubicBezTo>
                <a:lnTo>
                  <a:pt x="64578" y="645777"/>
                </a:lnTo>
                <a:cubicBezTo>
                  <a:pt x="47451" y="645777"/>
                  <a:pt x="31025" y="638973"/>
                  <a:pt x="18914" y="626863"/>
                </a:cubicBezTo>
                <a:cubicBezTo>
                  <a:pt x="6803" y="614752"/>
                  <a:pt x="0" y="598327"/>
                  <a:pt x="0" y="581199"/>
                </a:cubicBezTo>
                <a:lnTo>
                  <a:pt x="0" y="64578"/>
                </a:lnTo>
                <a:close/>
              </a:path>
            </a:pathLst>
          </a:custGeom>
          <a:solidFill>
            <a:schemeClr val="accent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0354" tIns="110354" rIns="110354" bIns="110354" spcCol="1270" anchor="ctr"/>
          <a:lstStyle/>
          <a:p>
            <a:pPr algn="ctr" defTabSz="1066800">
              <a:lnSpc>
                <a:spcPct val="90000"/>
              </a:lnSpc>
              <a:spcAft>
                <a:spcPct val="35000"/>
              </a:spcAft>
              <a:defRPr/>
            </a:pPr>
            <a:r>
              <a:rPr lang="en-US" sz="2400" dirty="0">
                <a:latin typeface="+mj-lt"/>
              </a:rPr>
              <a:t> One person produces something</a:t>
            </a:r>
          </a:p>
        </p:txBody>
      </p:sp>
      <p:sp>
        <p:nvSpPr>
          <p:cNvPr id="22" name="Freeform 21"/>
          <p:cNvSpPr/>
          <p:nvPr/>
        </p:nvSpPr>
        <p:spPr>
          <a:xfrm>
            <a:off x="762000" y="2630488"/>
            <a:ext cx="3733800" cy="798512"/>
          </a:xfrm>
          <a:custGeom>
            <a:avLst/>
            <a:gdLst>
              <a:gd name="connsiteX0" fmla="*/ 0 w 6629392"/>
              <a:gd name="connsiteY0" fmla="*/ 64578 h 645777"/>
              <a:gd name="connsiteX1" fmla="*/ 18915 w 6629392"/>
              <a:gd name="connsiteY1" fmla="*/ 18914 h 645777"/>
              <a:gd name="connsiteX2" fmla="*/ 64579 w 6629392"/>
              <a:gd name="connsiteY2" fmla="*/ 0 h 645777"/>
              <a:gd name="connsiteX3" fmla="*/ 6564814 w 6629392"/>
              <a:gd name="connsiteY3" fmla="*/ 0 h 645777"/>
              <a:gd name="connsiteX4" fmla="*/ 6610478 w 6629392"/>
              <a:gd name="connsiteY4" fmla="*/ 18915 h 645777"/>
              <a:gd name="connsiteX5" fmla="*/ 6629392 w 6629392"/>
              <a:gd name="connsiteY5" fmla="*/ 64579 h 645777"/>
              <a:gd name="connsiteX6" fmla="*/ 6629392 w 6629392"/>
              <a:gd name="connsiteY6" fmla="*/ 581199 h 645777"/>
              <a:gd name="connsiteX7" fmla="*/ 6610478 w 6629392"/>
              <a:gd name="connsiteY7" fmla="*/ 626863 h 645777"/>
              <a:gd name="connsiteX8" fmla="*/ 6564814 w 6629392"/>
              <a:gd name="connsiteY8" fmla="*/ 645777 h 645777"/>
              <a:gd name="connsiteX9" fmla="*/ 64578 w 6629392"/>
              <a:gd name="connsiteY9" fmla="*/ 645777 h 645777"/>
              <a:gd name="connsiteX10" fmla="*/ 18914 w 6629392"/>
              <a:gd name="connsiteY10" fmla="*/ 626863 h 645777"/>
              <a:gd name="connsiteX11" fmla="*/ 0 w 6629392"/>
              <a:gd name="connsiteY11" fmla="*/ 581199 h 645777"/>
              <a:gd name="connsiteX12" fmla="*/ 0 w 6629392"/>
              <a:gd name="connsiteY12" fmla="*/ 64578 h 645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29392" h="645777">
                <a:moveTo>
                  <a:pt x="0" y="64578"/>
                </a:moveTo>
                <a:cubicBezTo>
                  <a:pt x="0" y="47451"/>
                  <a:pt x="6804" y="31025"/>
                  <a:pt x="18915" y="18914"/>
                </a:cubicBezTo>
                <a:cubicBezTo>
                  <a:pt x="31026" y="6803"/>
                  <a:pt x="47451" y="0"/>
                  <a:pt x="64579" y="0"/>
                </a:cubicBezTo>
                <a:lnTo>
                  <a:pt x="6564814" y="0"/>
                </a:lnTo>
                <a:cubicBezTo>
                  <a:pt x="6581941" y="0"/>
                  <a:pt x="6598367" y="6804"/>
                  <a:pt x="6610478" y="18915"/>
                </a:cubicBezTo>
                <a:cubicBezTo>
                  <a:pt x="6622589" y="31026"/>
                  <a:pt x="6629392" y="47451"/>
                  <a:pt x="6629392" y="64579"/>
                </a:cubicBezTo>
                <a:lnTo>
                  <a:pt x="6629392" y="581199"/>
                </a:lnTo>
                <a:cubicBezTo>
                  <a:pt x="6629392" y="598326"/>
                  <a:pt x="6622588" y="614752"/>
                  <a:pt x="6610478" y="626863"/>
                </a:cubicBezTo>
                <a:cubicBezTo>
                  <a:pt x="6598367" y="638974"/>
                  <a:pt x="6581942" y="645777"/>
                  <a:pt x="6564814" y="645777"/>
                </a:cubicBezTo>
                <a:lnTo>
                  <a:pt x="64578" y="645777"/>
                </a:lnTo>
                <a:cubicBezTo>
                  <a:pt x="47451" y="645777"/>
                  <a:pt x="31025" y="638973"/>
                  <a:pt x="18914" y="626863"/>
                </a:cubicBezTo>
                <a:cubicBezTo>
                  <a:pt x="6803" y="614752"/>
                  <a:pt x="0" y="598327"/>
                  <a:pt x="0" y="581199"/>
                </a:cubicBezTo>
                <a:lnTo>
                  <a:pt x="0" y="64578"/>
                </a:lnTo>
                <a:close/>
              </a:path>
            </a:pathLst>
          </a:custGeom>
          <a:solidFill>
            <a:schemeClr val="accent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0354" tIns="110354" rIns="110354" bIns="110354" spcCol="1270" anchor="ctr"/>
          <a:lstStyle/>
          <a:p>
            <a:pPr algn="ctr" defTabSz="1066800">
              <a:lnSpc>
                <a:spcPct val="90000"/>
              </a:lnSpc>
              <a:spcAft>
                <a:spcPct val="35000"/>
              </a:spcAft>
              <a:defRPr/>
            </a:pPr>
            <a:r>
              <a:rPr lang="en-US" sz="2400" dirty="0">
                <a:latin typeface="+mj-lt"/>
              </a:rPr>
              <a:t>Others review and comment</a:t>
            </a:r>
          </a:p>
        </p:txBody>
      </p:sp>
      <p:sp>
        <p:nvSpPr>
          <p:cNvPr id="24" name="Freeform 23"/>
          <p:cNvSpPr/>
          <p:nvPr/>
        </p:nvSpPr>
        <p:spPr>
          <a:xfrm>
            <a:off x="762000" y="3810000"/>
            <a:ext cx="3733800" cy="646113"/>
          </a:xfrm>
          <a:custGeom>
            <a:avLst/>
            <a:gdLst>
              <a:gd name="connsiteX0" fmla="*/ 0 w 6476988"/>
              <a:gd name="connsiteY0" fmla="*/ 64578 h 645777"/>
              <a:gd name="connsiteX1" fmla="*/ 18915 w 6476988"/>
              <a:gd name="connsiteY1" fmla="*/ 18914 h 645777"/>
              <a:gd name="connsiteX2" fmla="*/ 64579 w 6476988"/>
              <a:gd name="connsiteY2" fmla="*/ 0 h 645777"/>
              <a:gd name="connsiteX3" fmla="*/ 6412410 w 6476988"/>
              <a:gd name="connsiteY3" fmla="*/ 0 h 645777"/>
              <a:gd name="connsiteX4" fmla="*/ 6458074 w 6476988"/>
              <a:gd name="connsiteY4" fmla="*/ 18915 h 645777"/>
              <a:gd name="connsiteX5" fmla="*/ 6476988 w 6476988"/>
              <a:gd name="connsiteY5" fmla="*/ 64579 h 645777"/>
              <a:gd name="connsiteX6" fmla="*/ 6476988 w 6476988"/>
              <a:gd name="connsiteY6" fmla="*/ 581199 h 645777"/>
              <a:gd name="connsiteX7" fmla="*/ 6458074 w 6476988"/>
              <a:gd name="connsiteY7" fmla="*/ 626863 h 645777"/>
              <a:gd name="connsiteX8" fmla="*/ 6412410 w 6476988"/>
              <a:gd name="connsiteY8" fmla="*/ 645777 h 645777"/>
              <a:gd name="connsiteX9" fmla="*/ 64578 w 6476988"/>
              <a:gd name="connsiteY9" fmla="*/ 645777 h 645777"/>
              <a:gd name="connsiteX10" fmla="*/ 18914 w 6476988"/>
              <a:gd name="connsiteY10" fmla="*/ 626863 h 645777"/>
              <a:gd name="connsiteX11" fmla="*/ 0 w 6476988"/>
              <a:gd name="connsiteY11" fmla="*/ 581199 h 645777"/>
              <a:gd name="connsiteX12" fmla="*/ 0 w 6476988"/>
              <a:gd name="connsiteY12" fmla="*/ 64578 h 645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76988" h="645777">
                <a:moveTo>
                  <a:pt x="0" y="64578"/>
                </a:moveTo>
                <a:cubicBezTo>
                  <a:pt x="0" y="47451"/>
                  <a:pt x="6804" y="31025"/>
                  <a:pt x="18915" y="18914"/>
                </a:cubicBezTo>
                <a:cubicBezTo>
                  <a:pt x="31026" y="6803"/>
                  <a:pt x="47451" y="0"/>
                  <a:pt x="64579" y="0"/>
                </a:cubicBezTo>
                <a:lnTo>
                  <a:pt x="6412410" y="0"/>
                </a:lnTo>
                <a:cubicBezTo>
                  <a:pt x="6429537" y="0"/>
                  <a:pt x="6445963" y="6804"/>
                  <a:pt x="6458074" y="18915"/>
                </a:cubicBezTo>
                <a:cubicBezTo>
                  <a:pt x="6470185" y="31026"/>
                  <a:pt x="6476988" y="47451"/>
                  <a:pt x="6476988" y="64579"/>
                </a:cubicBezTo>
                <a:lnTo>
                  <a:pt x="6476988" y="581199"/>
                </a:lnTo>
                <a:cubicBezTo>
                  <a:pt x="6476988" y="598326"/>
                  <a:pt x="6470184" y="614752"/>
                  <a:pt x="6458074" y="626863"/>
                </a:cubicBezTo>
                <a:cubicBezTo>
                  <a:pt x="6445963" y="638974"/>
                  <a:pt x="6429538" y="645777"/>
                  <a:pt x="6412410" y="645777"/>
                </a:cubicBezTo>
                <a:lnTo>
                  <a:pt x="64578" y="645777"/>
                </a:lnTo>
                <a:cubicBezTo>
                  <a:pt x="47451" y="645777"/>
                  <a:pt x="31025" y="638973"/>
                  <a:pt x="18914" y="626863"/>
                </a:cubicBezTo>
                <a:cubicBezTo>
                  <a:pt x="6803" y="614752"/>
                  <a:pt x="0" y="598327"/>
                  <a:pt x="0" y="581199"/>
                </a:cubicBezTo>
                <a:lnTo>
                  <a:pt x="0" y="64578"/>
                </a:lnTo>
                <a:close/>
              </a:path>
            </a:pathLst>
          </a:custGeom>
          <a:solidFill>
            <a:schemeClr val="accent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10354" tIns="110354" rIns="110354" bIns="110354" spcCol="1270" anchor="ctr"/>
          <a:lstStyle/>
          <a:p>
            <a:pPr algn="ctr" defTabSz="1066800">
              <a:lnSpc>
                <a:spcPct val="90000"/>
              </a:lnSpc>
              <a:spcAft>
                <a:spcPct val="35000"/>
              </a:spcAft>
              <a:defRPr/>
            </a:pPr>
            <a:r>
              <a:rPr lang="en-US" sz="2400" dirty="0">
                <a:latin typeface="+mj-lt"/>
              </a:rPr>
              <a:t> Make changes</a:t>
            </a:r>
          </a:p>
        </p:txBody>
      </p:sp>
      <p:sp>
        <p:nvSpPr>
          <p:cNvPr id="26" name="Freeform 25"/>
          <p:cNvSpPr/>
          <p:nvPr/>
        </p:nvSpPr>
        <p:spPr>
          <a:xfrm>
            <a:off x="5334000" y="3276600"/>
            <a:ext cx="3124200" cy="1752600"/>
          </a:xfrm>
          <a:custGeom>
            <a:avLst/>
            <a:gdLst>
              <a:gd name="connsiteX0" fmla="*/ 0 w 10000"/>
              <a:gd name="connsiteY0" fmla="*/ 5000 h 10000"/>
              <a:gd name="connsiteX1" fmla="*/ 5000 w 10000"/>
              <a:gd name="connsiteY1" fmla="*/ 0 h 10000"/>
              <a:gd name="connsiteX2" fmla="*/ 10000 w 10000"/>
              <a:gd name="connsiteY2" fmla="*/ 5000 h 10000"/>
              <a:gd name="connsiteX3" fmla="*/ 5000 w 10000"/>
              <a:gd name="connsiteY3" fmla="*/ 10000 h 10000"/>
              <a:gd name="connsiteX4" fmla="*/ 0 w 10000"/>
              <a:gd name="connsiteY4" fmla="*/ 5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5000"/>
                </a:moveTo>
                <a:lnTo>
                  <a:pt x="5000" y="0"/>
                </a:lnTo>
                <a:lnTo>
                  <a:pt x="10000" y="5000"/>
                </a:lnTo>
                <a:lnTo>
                  <a:pt x="5000" y="10000"/>
                </a:lnTo>
                <a:lnTo>
                  <a:pt x="0" y="5000"/>
                </a:lnTo>
                <a:close/>
              </a:path>
            </a:pathLst>
          </a:custGeom>
          <a:solidFill>
            <a:srgbClr val="00863D"/>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657346" tIns="237644" rIns="1657347" bIns="237644" spcCol="1270" anchor="ctr"/>
          <a:lstStyle/>
          <a:p>
            <a:pPr defTabSz="889000">
              <a:lnSpc>
                <a:spcPct val="90000"/>
              </a:lnSpc>
              <a:spcAft>
                <a:spcPct val="35000"/>
              </a:spcAft>
              <a:defRPr/>
            </a:pPr>
            <a:endParaRPr lang="en-US" sz="2000" b="1" dirty="0"/>
          </a:p>
        </p:txBody>
      </p:sp>
      <p:sp>
        <p:nvSpPr>
          <p:cNvPr id="28" name="Freeform 27"/>
          <p:cNvSpPr/>
          <p:nvPr/>
        </p:nvSpPr>
        <p:spPr>
          <a:xfrm>
            <a:off x="4876800" y="1576388"/>
            <a:ext cx="3733800" cy="1166812"/>
          </a:xfrm>
          <a:custGeom>
            <a:avLst/>
            <a:gdLst>
              <a:gd name="connsiteX0" fmla="*/ 0 w 6324585"/>
              <a:gd name="connsiteY0" fmla="*/ 64578 h 645777"/>
              <a:gd name="connsiteX1" fmla="*/ 18915 w 6324585"/>
              <a:gd name="connsiteY1" fmla="*/ 18914 h 645777"/>
              <a:gd name="connsiteX2" fmla="*/ 64579 w 6324585"/>
              <a:gd name="connsiteY2" fmla="*/ 0 h 645777"/>
              <a:gd name="connsiteX3" fmla="*/ 6260007 w 6324585"/>
              <a:gd name="connsiteY3" fmla="*/ 0 h 645777"/>
              <a:gd name="connsiteX4" fmla="*/ 6305671 w 6324585"/>
              <a:gd name="connsiteY4" fmla="*/ 18915 h 645777"/>
              <a:gd name="connsiteX5" fmla="*/ 6324585 w 6324585"/>
              <a:gd name="connsiteY5" fmla="*/ 64579 h 645777"/>
              <a:gd name="connsiteX6" fmla="*/ 6324585 w 6324585"/>
              <a:gd name="connsiteY6" fmla="*/ 581199 h 645777"/>
              <a:gd name="connsiteX7" fmla="*/ 6305671 w 6324585"/>
              <a:gd name="connsiteY7" fmla="*/ 626863 h 645777"/>
              <a:gd name="connsiteX8" fmla="*/ 6260007 w 6324585"/>
              <a:gd name="connsiteY8" fmla="*/ 645777 h 645777"/>
              <a:gd name="connsiteX9" fmla="*/ 64578 w 6324585"/>
              <a:gd name="connsiteY9" fmla="*/ 645777 h 645777"/>
              <a:gd name="connsiteX10" fmla="*/ 18914 w 6324585"/>
              <a:gd name="connsiteY10" fmla="*/ 626863 h 645777"/>
              <a:gd name="connsiteX11" fmla="*/ 0 w 6324585"/>
              <a:gd name="connsiteY11" fmla="*/ 581199 h 645777"/>
              <a:gd name="connsiteX12" fmla="*/ 0 w 6324585"/>
              <a:gd name="connsiteY12" fmla="*/ 64578 h 645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24585" h="645777">
                <a:moveTo>
                  <a:pt x="0" y="64578"/>
                </a:moveTo>
                <a:cubicBezTo>
                  <a:pt x="0" y="47451"/>
                  <a:pt x="6804" y="31025"/>
                  <a:pt x="18915" y="18914"/>
                </a:cubicBezTo>
                <a:cubicBezTo>
                  <a:pt x="31026" y="6803"/>
                  <a:pt x="47451" y="0"/>
                  <a:pt x="64579" y="0"/>
                </a:cubicBezTo>
                <a:lnTo>
                  <a:pt x="6260007" y="0"/>
                </a:lnTo>
                <a:cubicBezTo>
                  <a:pt x="6277134" y="0"/>
                  <a:pt x="6293560" y="6804"/>
                  <a:pt x="6305671" y="18915"/>
                </a:cubicBezTo>
                <a:cubicBezTo>
                  <a:pt x="6317782" y="31026"/>
                  <a:pt x="6324585" y="47451"/>
                  <a:pt x="6324585" y="64579"/>
                </a:cubicBezTo>
                <a:lnTo>
                  <a:pt x="6324585" y="581199"/>
                </a:lnTo>
                <a:cubicBezTo>
                  <a:pt x="6324585" y="598326"/>
                  <a:pt x="6317781" y="614752"/>
                  <a:pt x="6305671" y="626863"/>
                </a:cubicBezTo>
                <a:cubicBezTo>
                  <a:pt x="6293560" y="638974"/>
                  <a:pt x="6277135" y="645777"/>
                  <a:pt x="6260007" y="645777"/>
                </a:cubicBezTo>
                <a:lnTo>
                  <a:pt x="64578" y="645777"/>
                </a:lnTo>
                <a:cubicBezTo>
                  <a:pt x="47451" y="645777"/>
                  <a:pt x="31025" y="638973"/>
                  <a:pt x="18914" y="626863"/>
                </a:cubicBezTo>
                <a:cubicBezTo>
                  <a:pt x="6803" y="614752"/>
                  <a:pt x="0" y="598327"/>
                  <a:pt x="0" y="581199"/>
                </a:cubicBezTo>
                <a:lnTo>
                  <a:pt x="0" y="64578"/>
                </a:lnTo>
                <a:close/>
              </a:path>
            </a:pathLst>
          </a:custGeom>
          <a:solidFill>
            <a:schemeClr val="accent5">
              <a:lumMod val="9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95114" tIns="95114" rIns="95114" bIns="95114" anchor="ctr"/>
          <a:lstStyle/>
          <a:p>
            <a:pPr defTabSz="889000">
              <a:lnSpc>
                <a:spcPct val="90000"/>
              </a:lnSpc>
              <a:spcAft>
                <a:spcPct val="35000"/>
              </a:spcAft>
              <a:defRPr/>
            </a:pPr>
            <a:endParaRPr lang="en-US" sz="2800" dirty="0">
              <a:solidFill>
                <a:schemeClr val="tx1"/>
              </a:solidFill>
              <a:latin typeface="+mj-lt"/>
              <a:cs typeface="Arial" charset="0"/>
            </a:endParaRPr>
          </a:p>
          <a:p>
            <a:pPr marL="0" lvl="1" algn="ctr" defTabSz="889000">
              <a:lnSpc>
                <a:spcPct val="90000"/>
              </a:lnSpc>
              <a:spcAft>
                <a:spcPct val="15000"/>
              </a:spcAft>
              <a:defRPr/>
            </a:pPr>
            <a:r>
              <a:rPr lang="en-US" sz="2800" dirty="0">
                <a:solidFill>
                  <a:schemeClr val="tx1"/>
                </a:solidFill>
                <a:latin typeface="+mj-lt"/>
                <a:cs typeface="Arial" charset="0"/>
              </a:rPr>
              <a:t>It takes time to create a collaborative team</a:t>
            </a:r>
          </a:p>
          <a:p>
            <a:pPr marL="0" lvl="1" defTabSz="889000">
              <a:lnSpc>
                <a:spcPct val="90000"/>
              </a:lnSpc>
              <a:spcAft>
                <a:spcPct val="15000"/>
              </a:spcAft>
              <a:buFontTx/>
              <a:buChar char="•"/>
              <a:defRPr/>
            </a:pPr>
            <a:endParaRPr lang="en-US" sz="2800" dirty="0">
              <a:solidFill>
                <a:schemeClr val="tx1"/>
              </a:solidFill>
              <a:latin typeface="+mj-lt"/>
              <a:cs typeface="Arial" charset="0"/>
            </a:endParaRPr>
          </a:p>
        </p:txBody>
      </p:sp>
      <p:sp>
        <p:nvSpPr>
          <p:cNvPr id="61449" name="Title 2"/>
          <p:cNvSpPr>
            <a:spLocks noGrp="1"/>
          </p:cNvSpPr>
          <p:nvPr>
            <p:ph type="title"/>
          </p:nvPr>
        </p:nvSpPr>
        <p:spPr>
          <a:xfrm>
            <a:off x="822325" y="365125"/>
            <a:ext cx="7521575" cy="930275"/>
          </a:xfrm>
        </p:spPr>
        <p:txBody>
          <a:bodyPr/>
          <a:lstStyle/>
          <a:p>
            <a:pPr>
              <a:defRPr/>
            </a:pPr>
            <a:r>
              <a:rPr lang="en-US" dirty="0" smtClean="0">
                <a:cs typeface="Arial" charset="0"/>
              </a:rPr>
              <a:t>Importance of Feedback and Iteration</a:t>
            </a:r>
          </a:p>
        </p:txBody>
      </p:sp>
      <p:sp>
        <p:nvSpPr>
          <p:cNvPr id="61450" name="Footer Placeholder 4"/>
          <p:cNvSpPr>
            <a:spLocks noGrp="1"/>
          </p:cNvSpPr>
          <p:nvPr>
            <p:ph type="ftr" sz="quarter" idx="10"/>
          </p:nvPr>
        </p:nvSpPr>
        <p:spPr bwMode="auto">
          <a:extLst/>
        </p:spPr>
        <p:txBody>
          <a:bodyPr wrap="square"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smtClean="0"/>
              <a:t>Copyright © 2014 Pearson Education, Inc. Publishing as Prentice Hall</a:t>
            </a:r>
          </a:p>
        </p:txBody>
      </p:sp>
      <p:sp>
        <p:nvSpPr>
          <p:cNvPr id="16394" name="TextBox 29"/>
          <p:cNvSpPr txBox="1">
            <a:spLocks noChangeArrowheads="1"/>
          </p:cNvSpPr>
          <p:nvPr/>
        </p:nvSpPr>
        <p:spPr bwMode="auto">
          <a:xfrm>
            <a:off x="5791200" y="3881438"/>
            <a:ext cx="2286000" cy="461962"/>
          </a:xfrm>
          <a:prstGeom prst="rect">
            <a:avLst/>
          </a:prstGeom>
          <a:noFill/>
          <a:ln w="9525">
            <a:noFill/>
            <a:miter lim="800000"/>
            <a:headEnd/>
            <a:tailEnd/>
          </a:ln>
        </p:spPr>
        <p:txBody>
          <a:bodyPr>
            <a:spAutoFit/>
          </a:bodyPr>
          <a:lstStyle/>
          <a:p>
            <a:pPr algn="ctr"/>
            <a:r>
              <a:rPr lang="en-US" sz="2400" b="1">
                <a:solidFill>
                  <a:schemeClr val="bg1"/>
                </a:solidFill>
              </a:rPr>
              <a:t>Changes?</a:t>
            </a:r>
            <a:endParaRPr lang="en-US" sz="2400">
              <a:solidFill>
                <a:schemeClr val="bg1"/>
              </a:solidFill>
            </a:endParaRPr>
          </a:p>
        </p:txBody>
      </p:sp>
      <p:cxnSp>
        <p:nvCxnSpPr>
          <p:cNvPr id="40" name="Straight Connector 39"/>
          <p:cNvCxnSpPr/>
          <p:nvPr/>
        </p:nvCxnSpPr>
        <p:spPr>
          <a:xfrm rot="5400000" flipH="1" flipV="1">
            <a:off x="6606381" y="5204619"/>
            <a:ext cx="503238" cy="0"/>
          </a:xfrm>
          <a:prstGeom prst="line">
            <a:avLst/>
          </a:prstGeom>
          <a:ln w="57150">
            <a:solidFill>
              <a:srgbClr val="0066FF"/>
            </a:solidFill>
          </a:ln>
        </p:spPr>
        <p:style>
          <a:lnRef idx="1">
            <a:schemeClr val="accent1"/>
          </a:lnRef>
          <a:fillRef idx="0">
            <a:schemeClr val="accent1"/>
          </a:fillRef>
          <a:effectRef idx="0">
            <a:schemeClr val="accent1"/>
          </a:effectRef>
          <a:fontRef idx="minor">
            <a:schemeClr val="tx1"/>
          </a:fontRef>
        </p:style>
      </p:cxnSp>
      <p:sp>
        <p:nvSpPr>
          <p:cNvPr id="55" name="Flowchart: Terminator 54"/>
          <p:cNvSpPr/>
          <p:nvPr/>
        </p:nvSpPr>
        <p:spPr>
          <a:xfrm>
            <a:off x="1143000" y="5029200"/>
            <a:ext cx="2895600" cy="838200"/>
          </a:xfrm>
          <a:prstGeom prst="flowChartTerminator">
            <a:avLst/>
          </a:prstGeom>
          <a:solidFill>
            <a:srgbClr val="3337E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bg1"/>
              </a:solidFill>
            </a:endParaRPr>
          </a:p>
        </p:txBody>
      </p:sp>
      <p:sp>
        <p:nvSpPr>
          <p:cNvPr id="16397" name="TextBox 55"/>
          <p:cNvSpPr txBox="1">
            <a:spLocks noChangeArrowheads="1"/>
          </p:cNvSpPr>
          <p:nvPr/>
        </p:nvSpPr>
        <p:spPr bwMode="auto">
          <a:xfrm>
            <a:off x="1676400" y="5191125"/>
            <a:ext cx="1828800" cy="523875"/>
          </a:xfrm>
          <a:prstGeom prst="rect">
            <a:avLst/>
          </a:prstGeom>
          <a:noFill/>
          <a:ln w="9525">
            <a:noFill/>
            <a:miter lim="800000"/>
            <a:headEnd/>
            <a:tailEnd/>
          </a:ln>
        </p:spPr>
        <p:txBody>
          <a:bodyPr>
            <a:spAutoFit/>
          </a:bodyPr>
          <a:lstStyle/>
          <a:p>
            <a:pPr algn="ctr"/>
            <a:r>
              <a:rPr lang="en-US" sz="2800" b="1">
                <a:solidFill>
                  <a:schemeClr val="bg1"/>
                </a:solidFill>
              </a:rPr>
              <a:t>Done</a:t>
            </a:r>
          </a:p>
        </p:txBody>
      </p:sp>
      <p:cxnSp>
        <p:nvCxnSpPr>
          <p:cNvPr id="59" name="Straight Arrow Connector 58"/>
          <p:cNvCxnSpPr/>
          <p:nvPr/>
        </p:nvCxnSpPr>
        <p:spPr>
          <a:xfrm flipH="1" flipV="1">
            <a:off x="4495800" y="4113213"/>
            <a:ext cx="990600" cy="3175"/>
          </a:xfrm>
          <a:prstGeom prst="straightConnector1">
            <a:avLst/>
          </a:prstGeom>
          <a:ln w="76200">
            <a:solidFill>
              <a:srgbClr val="21DF33"/>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4495800" y="2971800"/>
            <a:ext cx="2362200" cy="0"/>
          </a:xfrm>
          <a:prstGeom prst="line">
            <a:avLst/>
          </a:prstGeom>
          <a:ln w="76200">
            <a:solidFill>
              <a:srgbClr val="21DF33"/>
            </a:solidFill>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5400000">
            <a:off x="6665913" y="3162300"/>
            <a:ext cx="382588" cy="1587"/>
          </a:xfrm>
          <a:prstGeom prst="straightConnector1">
            <a:avLst/>
          </a:prstGeom>
          <a:ln w="76200">
            <a:solidFill>
              <a:srgbClr val="21DF33"/>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401" name="TextBox 76"/>
          <p:cNvSpPr txBox="1">
            <a:spLocks noChangeArrowheads="1"/>
          </p:cNvSpPr>
          <p:nvPr/>
        </p:nvSpPr>
        <p:spPr bwMode="auto">
          <a:xfrm>
            <a:off x="4724400" y="3733800"/>
            <a:ext cx="609600" cy="381000"/>
          </a:xfrm>
          <a:prstGeom prst="rect">
            <a:avLst/>
          </a:prstGeom>
          <a:noFill/>
          <a:ln w="9525">
            <a:noFill/>
            <a:miter lim="800000"/>
            <a:headEnd/>
            <a:tailEnd/>
          </a:ln>
        </p:spPr>
        <p:txBody>
          <a:bodyPr>
            <a:spAutoFit/>
          </a:bodyPr>
          <a:lstStyle/>
          <a:p>
            <a:r>
              <a:rPr lang="en-US" b="1"/>
              <a:t>Yes</a:t>
            </a:r>
          </a:p>
        </p:txBody>
      </p:sp>
      <p:sp>
        <p:nvSpPr>
          <p:cNvPr id="16402" name="TextBox 77"/>
          <p:cNvSpPr txBox="1">
            <a:spLocks noChangeArrowheads="1"/>
          </p:cNvSpPr>
          <p:nvPr/>
        </p:nvSpPr>
        <p:spPr bwMode="auto">
          <a:xfrm>
            <a:off x="6172200" y="5105400"/>
            <a:ext cx="609600" cy="365125"/>
          </a:xfrm>
          <a:prstGeom prst="rect">
            <a:avLst/>
          </a:prstGeom>
          <a:noFill/>
          <a:ln w="9525">
            <a:noFill/>
            <a:miter lim="800000"/>
            <a:headEnd/>
            <a:tailEnd/>
          </a:ln>
        </p:spPr>
        <p:txBody>
          <a:bodyPr>
            <a:spAutoFit/>
          </a:bodyPr>
          <a:lstStyle/>
          <a:p>
            <a:r>
              <a:rPr lang="en-US" b="1"/>
              <a:t>No</a:t>
            </a:r>
          </a:p>
        </p:txBody>
      </p:sp>
      <p:sp>
        <p:nvSpPr>
          <p:cNvPr id="81" name="Up Arrow 80"/>
          <p:cNvSpPr/>
          <p:nvPr/>
        </p:nvSpPr>
        <p:spPr>
          <a:xfrm>
            <a:off x="2590800" y="3429000"/>
            <a:ext cx="73025" cy="381000"/>
          </a:xfrm>
          <a:prstGeom prst="upArrow">
            <a:avLst/>
          </a:prstGeom>
          <a:solidFill>
            <a:srgbClr val="21DF33"/>
          </a:solidFill>
          <a:ln w="76200">
            <a:solidFill>
              <a:srgbClr val="21D14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3" name="Down Arrow 82"/>
          <p:cNvSpPr/>
          <p:nvPr/>
        </p:nvSpPr>
        <p:spPr>
          <a:xfrm>
            <a:off x="2590800" y="2286000"/>
            <a:ext cx="46038" cy="328613"/>
          </a:xfrm>
          <a:prstGeom prst="downArrow">
            <a:avLst/>
          </a:prstGeom>
          <a:solidFill>
            <a:srgbClr val="21DF33"/>
          </a:solidFill>
          <a:ln w="76200">
            <a:solidFill>
              <a:srgbClr val="21D14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22325" y="365125"/>
            <a:ext cx="7521575" cy="930275"/>
          </a:xfrm>
        </p:spPr>
        <p:txBody>
          <a:bodyPr/>
          <a:lstStyle/>
          <a:p>
            <a:pPr>
              <a:defRPr/>
            </a:pPr>
            <a:r>
              <a:rPr lang="en-US" dirty="0" smtClean="0"/>
              <a:t>Qualities, Attitudes, and Skills That Make a Good Collaborator</a:t>
            </a: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18435" name="Picture 2"/>
          <p:cNvPicPr>
            <a:picLocks noChangeAspect="1" noChangeArrowheads="1"/>
          </p:cNvPicPr>
          <p:nvPr/>
        </p:nvPicPr>
        <p:blipFill>
          <a:blip r:embed="rId2" cstate="print"/>
          <a:srcRect/>
          <a:stretch>
            <a:fillRect/>
          </a:stretch>
        </p:blipFill>
        <p:spPr bwMode="auto">
          <a:xfrm>
            <a:off x="838200" y="1362075"/>
            <a:ext cx="7467600" cy="435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22325" y="365125"/>
            <a:ext cx="7521575" cy="930275"/>
          </a:xfrm>
        </p:spPr>
        <p:txBody>
          <a:bodyPr/>
          <a:lstStyle/>
          <a:p>
            <a:pPr>
              <a:defRPr/>
            </a:pPr>
            <a:r>
              <a:rPr lang="en-US" dirty="0" smtClean="0"/>
              <a:t>Qualities, Attitudes, and Skills That Make a Good Collaborator (cont'd)</a:t>
            </a:r>
            <a:endParaRPr lang="en-US" dirty="0"/>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19459" name="Picture 2"/>
          <p:cNvPicPr>
            <a:picLocks noChangeAspect="1" noChangeArrowheads="1"/>
          </p:cNvPicPr>
          <p:nvPr/>
        </p:nvPicPr>
        <p:blipFill>
          <a:blip r:embed="rId2" cstate="print"/>
          <a:srcRect/>
          <a:stretch>
            <a:fillRect/>
          </a:stretch>
        </p:blipFill>
        <p:spPr bwMode="auto">
          <a:xfrm>
            <a:off x="838200" y="1414463"/>
            <a:ext cx="7467600" cy="40719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dirty="0"/>
              <a:t>Guidelines for Giving and Receiving Critical Feedback </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0483" name="Picture 2"/>
          <p:cNvPicPr>
            <a:picLocks noChangeAspect="1" noChangeArrowheads="1"/>
          </p:cNvPicPr>
          <p:nvPr/>
        </p:nvPicPr>
        <p:blipFill>
          <a:blip r:embed="rId2" cstate="print"/>
          <a:srcRect/>
          <a:stretch>
            <a:fillRect/>
          </a:stretch>
        </p:blipFill>
        <p:spPr bwMode="auto">
          <a:xfrm>
            <a:off x="762000" y="1362075"/>
            <a:ext cx="7543800" cy="435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365125"/>
            <a:ext cx="7521575" cy="930275"/>
          </a:xfrm>
        </p:spPr>
        <p:txBody>
          <a:bodyPr/>
          <a:lstStyle/>
          <a:p>
            <a:pPr>
              <a:defRPr/>
            </a:pPr>
            <a:r>
              <a:rPr lang="en-US" dirty="0"/>
              <a:t>Warning! </a:t>
            </a:r>
          </a:p>
        </p:txBody>
      </p:sp>
      <p:sp>
        <p:nvSpPr>
          <p:cNvPr id="21506" name="Content Placeholder 2"/>
          <p:cNvSpPr>
            <a:spLocks noGrp="1"/>
          </p:cNvSpPr>
          <p:nvPr>
            <p:ph idx="1"/>
          </p:nvPr>
        </p:nvSpPr>
        <p:spPr>
          <a:xfrm>
            <a:off x="822325" y="1524000"/>
            <a:ext cx="7521575" cy="3429000"/>
          </a:xfrm>
        </p:spPr>
        <p:txBody>
          <a:bodyPr/>
          <a:lstStyle/>
          <a:p>
            <a:pPr marL="239713" indent="-239713">
              <a:buFont typeface="Arial" charset="0"/>
              <a:buChar char="•"/>
            </a:pPr>
            <a:r>
              <a:rPr lang="en-US" smtClean="0">
                <a:latin typeface="Arial" charset="0"/>
                <a:cs typeface="Arial" charset="0"/>
              </a:rPr>
              <a:t>Working team of chief engineer, chief financial officer (CFO), legal counsel, and PR director. </a:t>
            </a:r>
          </a:p>
          <a:p>
            <a:pPr marL="239713" indent="-239713">
              <a:buFont typeface="Arial" charset="0"/>
              <a:buChar char="•"/>
            </a:pPr>
            <a:r>
              <a:rPr lang="en-US" smtClean="0">
                <a:latin typeface="Arial" charset="0"/>
                <a:cs typeface="Arial" charset="0"/>
              </a:rPr>
              <a:t>People in group have different education, expertise,  life experiences, and different values. </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 val="9e189f1a753ee679d1b35c74a851e0b830c82ef3"/>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UMIS6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2134</TotalTime>
  <Words>1065</Words>
  <Application>Microsoft Office PowerPoint</Application>
  <PresentationFormat>On-screen Show (4:3)</PresentationFormat>
  <Paragraphs>113</Paragraphs>
  <Slides>20</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Courier New</vt:lpstr>
      <vt:lpstr>Franklin Gothic Book</vt:lpstr>
      <vt:lpstr>Franklin Gothic Medium</vt:lpstr>
      <vt:lpstr>Helvetica</vt:lpstr>
      <vt:lpstr>Verdana</vt:lpstr>
      <vt:lpstr>Wingdings</vt:lpstr>
      <vt:lpstr>1_UMIS6e</vt:lpstr>
      <vt:lpstr>PowerPoint Presentation</vt:lpstr>
      <vt:lpstr>Study Questions</vt:lpstr>
      <vt:lpstr>Q1 What  Are the Two Key Characteristics of Collaboration? </vt:lpstr>
      <vt:lpstr>Q1: What  Are the Two Key Characteristics of Collaboration? (cont’d)</vt:lpstr>
      <vt:lpstr>Importance of Feedback and Iteration</vt:lpstr>
      <vt:lpstr>Qualities, Attitudes, and Skills That Make a Good Collaborator</vt:lpstr>
      <vt:lpstr>Qualities, Attitudes, and Skills That Make a Good Collaborator (cont'd)</vt:lpstr>
      <vt:lpstr>Guidelines for Giving and Receiving Critical Feedback </vt:lpstr>
      <vt:lpstr>Warning! </vt:lpstr>
      <vt:lpstr>Q2: What Are Three Criteria for Successful Collaboration? </vt:lpstr>
      <vt:lpstr>Hackman’s Three Characteristics of Team Effectiveness</vt:lpstr>
      <vt:lpstr>Q3: What Are the Four Primary Purposes of Collaboration?  </vt:lpstr>
      <vt:lpstr>Collaboration Needs for Decision Making</vt:lpstr>
      <vt:lpstr>Problem Solving Tasks</vt:lpstr>
      <vt:lpstr>Project Management with Four Phases</vt:lpstr>
      <vt:lpstr>Q4: What Are the Components and Functions of a Collaboration Information System? </vt:lpstr>
      <vt:lpstr>Five Collaboration System Components </vt:lpstr>
      <vt:lpstr>IS Requirements for Different Collaboration Purposes</vt:lpstr>
      <vt:lpstr>Active Review </vt:lpstr>
      <vt:lpstr>PowerPoint Presentation</vt:lpstr>
    </vt:vector>
  </TitlesOfParts>
  <Company>Eastern Kentucky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Extension 1</dc:title>
  <dc:creator>Loy, Steve</dc:creator>
  <cp:lastModifiedBy>Schmidt, Buffie</cp:lastModifiedBy>
  <cp:revision>380</cp:revision>
  <dcterms:created xsi:type="dcterms:W3CDTF">2008-11-12T20:07:57Z</dcterms:created>
  <dcterms:modified xsi:type="dcterms:W3CDTF">2013-05-16T18:07:34Z</dcterms:modified>
</cp:coreProperties>
</file>