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4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1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3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8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5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8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0DBA-57CF-48C1-9311-9C175E7708F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14B6-EC94-447D-A548-9B5D81E61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4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400" y="751522"/>
            <a:ext cx="4749800" cy="5540534"/>
          </a:xfrm>
        </p:spPr>
        <p:txBody>
          <a:bodyPr/>
          <a:lstStyle/>
          <a:p>
            <a:pPr marL="0" indent="0">
              <a:buNone/>
            </a:pPr>
            <a:r>
              <a:rPr lang="en-US" sz="5400" b="1" u="sng" dirty="0" smtClean="0"/>
              <a:t>Morphine</a:t>
            </a:r>
          </a:p>
          <a:p>
            <a:pPr marL="0" indent="0">
              <a:buNone/>
            </a:pPr>
            <a:endParaRPr lang="en-US" sz="1800" b="1" u="sng" dirty="0" smtClean="0"/>
          </a:p>
          <a:p>
            <a:r>
              <a:rPr lang="en-US" dirty="0" smtClean="0"/>
              <a:t>Centrally acting analgesic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Benzylisoquinoline</a:t>
            </a:r>
            <a:r>
              <a:rPr lang="en-US" dirty="0" smtClean="0"/>
              <a:t> structural backbone</a:t>
            </a:r>
          </a:p>
          <a:p>
            <a:endParaRPr lang="en-US" dirty="0" smtClean="0"/>
          </a:p>
          <a:p>
            <a:r>
              <a:rPr lang="en-US" dirty="0" smtClean="0"/>
              <a:t>Starting point for various other opioids </a:t>
            </a:r>
            <a:endParaRPr lang="en-US" dirty="0"/>
          </a:p>
        </p:txBody>
      </p:sp>
      <p:pic>
        <p:nvPicPr>
          <p:cNvPr id="1026" name="Picture 2" descr="Image result for morp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51522"/>
            <a:ext cx="6518275" cy="554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622"/>
            <a:ext cx="12192000" cy="554053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u="sng" dirty="0" err="1" smtClean="0"/>
              <a:t>Benzylisoquinoline</a:t>
            </a:r>
            <a:r>
              <a:rPr lang="en-US" sz="3600" b="1" u="sng" dirty="0" smtClean="0"/>
              <a:t> Backbone of Morphine</a:t>
            </a:r>
          </a:p>
          <a:p>
            <a:endParaRPr lang="en-US" dirty="0"/>
          </a:p>
        </p:txBody>
      </p:sp>
      <p:pic>
        <p:nvPicPr>
          <p:cNvPr id="2052" name="Picture 4" descr="Benzylisoquinoline structur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986"/>
            <a:ext cx="5649913" cy="564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thumb/3/31/Benzylisoquinoline_structure_in_Morphine.svg/1024px-Benzylisoquinoline_structure_in_Morphin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2" y="1096518"/>
            <a:ext cx="5768975" cy="49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92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816100" cy="1755775"/>
          </a:xfrm>
        </p:spPr>
        <p:txBody>
          <a:bodyPr/>
          <a:lstStyle/>
          <a:p>
            <a:r>
              <a:rPr lang="en-US" b="1" dirty="0" smtClean="0"/>
              <a:t>Other opioids</a:t>
            </a:r>
            <a:endParaRPr lang="en-US" b="1" dirty="0"/>
          </a:p>
        </p:txBody>
      </p:sp>
      <p:pic>
        <p:nvPicPr>
          <p:cNvPr id="4098" name="Picture 2" descr="Image result for structural comparison of opioi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87325"/>
            <a:ext cx="7289800" cy="648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3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-personal.umich.edu/~timaster/biopsych/recepto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46259"/>
            <a:ext cx="6372225" cy="503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65900" y="504824"/>
            <a:ext cx="5422900" cy="527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/>
              <a:t>Opioid </a:t>
            </a:r>
            <a:r>
              <a:rPr lang="en-US" sz="4000" b="1" u="sng" dirty="0" smtClean="0"/>
              <a:t>Receptors</a:t>
            </a:r>
          </a:p>
          <a:p>
            <a:pPr lvl="1"/>
            <a:r>
              <a:rPr lang="en-US" dirty="0" smtClean="0"/>
              <a:t>17 </a:t>
            </a:r>
            <a:r>
              <a:rPr lang="en-US" dirty="0"/>
              <a:t>known opioid receptors</a:t>
            </a:r>
          </a:p>
          <a:p>
            <a:pPr lvl="1"/>
            <a:r>
              <a:rPr lang="en-US" dirty="0"/>
              <a:t>The primary three are mu, kappa, delta</a:t>
            </a:r>
          </a:p>
          <a:p>
            <a:pPr lvl="1"/>
            <a:r>
              <a:rPr lang="en-US" dirty="0"/>
              <a:t>Three subtypes of mu - μ1, μ2, and μ3</a:t>
            </a:r>
          </a:p>
          <a:p>
            <a:r>
              <a:rPr lang="en-US" dirty="0"/>
              <a:t>The mu receptor is the type most related to opioid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mu </a:t>
            </a:r>
            <a:r>
              <a:rPr lang="en-US" dirty="0"/>
              <a:t>receptors are what cause opioids to become addictive, as well as produce analgesic and </a:t>
            </a:r>
            <a:r>
              <a:rPr lang="en-US" dirty="0" err="1"/>
              <a:t>euphorigenic</a:t>
            </a:r>
            <a:r>
              <a:rPr lang="en-US" dirty="0"/>
              <a:t> effects.</a:t>
            </a:r>
          </a:p>
        </p:txBody>
      </p:sp>
    </p:spTree>
    <p:extLst>
      <p:ext uri="{BB962C8B-B14F-4D97-AF65-F5344CB8AC3E}">
        <p14:creationId xmlns:p14="http://schemas.microsoft.com/office/powerpoint/2010/main" val="333688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38900" y="504824"/>
            <a:ext cx="5422900" cy="527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 smtClean="0"/>
              <a:t>Mechanism of Action</a:t>
            </a:r>
          </a:p>
          <a:p>
            <a:pPr lvl="1"/>
            <a:r>
              <a:rPr lang="en-US" dirty="0" smtClean="0"/>
              <a:t>Opioid receptors are coupled with inhibitory G-proteins and their activation has a number of actions:</a:t>
            </a:r>
          </a:p>
          <a:p>
            <a:pPr lvl="2"/>
            <a:r>
              <a:rPr lang="en-US" dirty="0" smtClean="0"/>
              <a:t>Closing of voltage sensitive calcium channels (Reduces Ca</a:t>
            </a:r>
            <a:r>
              <a:rPr lang="en-US" baseline="30000" dirty="0" smtClean="0"/>
              <a:t>2+ </a:t>
            </a:r>
            <a:r>
              <a:rPr lang="en-US" dirty="0" smtClean="0"/>
              <a:t>influx)</a:t>
            </a:r>
          </a:p>
          <a:p>
            <a:pPr lvl="2"/>
            <a:r>
              <a:rPr lang="en-US" dirty="0" smtClean="0"/>
              <a:t>Stimulation of potassium efflux leading to hyperpolarization and reduced cyclic adenosine monophosphate (</a:t>
            </a:r>
            <a:r>
              <a:rPr lang="en-US" dirty="0" err="1" smtClean="0"/>
              <a:t>cAMP</a:t>
            </a:r>
            <a:r>
              <a:rPr lang="en-US" dirty="0" smtClean="0"/>
              <a:t>) production.</a:t>
            </a:r>
          </a:p>
          <a:p>
            <a:pPr lvl="1"/>
            <a:r>
              <a:rPr lang="en-US" dirty="0" smtClean="0"/>
              <a:t>Overall, the effect is a reduction in neuronal cell excitability – reduced transmission of nociceptive impulses.</a:t>
            </a:r>
            <a:endParaRPr lang="en-US" dirty="0"/>
          </a:p>
        </p:txBody>
      </p:sp>
      <p:pic>
        <p:nvPicPr>
          <p:cNvPr id="5122" name="Picture 2" descr="mechanism of action opio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504824"/>
            <a:ext cx="3870325" cy="552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40" y="355600"/>
            <a:ext cx="2080767" cy="618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5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622"/>
            <a:ext cx="12192000" cy="554053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u="sng" dirty="0" smtClean="0"/>
              <a:t>Summary of Receptor Opioid Signal Transduction Mechanism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99" y="1075531"/>
            <a:ext cx="8991402" cy="540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0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151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Opioids</vt:lpstr>
      <vt:lpstr>PowerPoint Presentation</vt:lpstr>
      <vt:lpstr>PowerPoint Presentation</vt:lpstr>
      <vt:lpstr>Other opioids</vt:lpstr>
      <vt:lpstr>PowerPoint Presentation</vt:lpstr>
      <vt:lpstr>PowerPoint Presentation</vt:lpstr>
      <vt:lpstr>PowerPoint Presentation</vt:lpstr>
    </vt:vector>
  </TitlesOfParts>
  <Company>Georgia Regents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Opoids</dc:title>
  <dc:creator>Agee, Brian M.</dc:creator>
  <cp:lastModifiedBy>Agee, Brian M.</cp:lastModifiedBy>
  <cp:revision>11</cp:revision>
  <dcterms:created xsi:type="dcterms:W3CDTF">2019-01-23T14:06:30Z</dcterms:created>
  <dcterms:modified xsi:type="dcterms:W3CDTF">2019-01-24T14:52:11Z</dcterms:modified>
</cp:coreProperties>
</file>