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4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9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9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51C5-0A9A-497F-89B4-4A1C7C3AB297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F7FC-3F43-4330-8C9E-8400277D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Opioids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Stephanie Myers</a:t>
            </a:r>
          </a:p>
          <a:p>
            <a:r>
              <a:rPr lang="en-US" dirty="0" smtClean="0"/>
              <a:t>Chemistry 4800</a:t>
            </a:r>
          </a:p>
          <a:p>
            <a:r>
              <a:rPr lang="en-US" dirty="0" smtClean="0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3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the big problem</a:t>
            </a:r>
          </a:p>
          <a:p>
            <a:pPr lvl="1"/>
            <a:r>
              <a:rPr lang="en-US" dirty="0" smtClean="0"/>
              <a:t>20 – 30 % of patients misuse prescribed opioids</a:t>
            </a:r>
          </a:p>
          <a:p>
            <a:pPr lvl="1"/>
            <a:r>
              <a:rPr lang="en-US" dirty="0" smtClean="0"/>
              <a:t>8 – 12% get “opioid use disorder”</a:t>
            </a:r>
          </a:p>
          <a:p>
            <a:pPr lvl="1"/>
            <a:r>
              <a:rPr lang="en-US" dirty="0" smtClean="0"/>
              <a:t>4 - 6 % transition to heroin</a:t>
            </a:r>
          </a:p>
          <a:p>
            <a:pPr lvl="2"/>
            <a:r>
              <a:rPr lang="en-US" dirty="0" smtClean="0"/>
              <a:t>80% of heroin users started with prescription opioids</a:t>
            </a:r>
          </a:p>
          <a:p>
            <a:pPr marL="0" indent="0">
              <a:buNone/>
            </a:pPr>
            <a:r>
              <a:rPr lang="en-US" dirty="0" smtClean="0"/>
              <a:t>Increase in opioid addiction from 2016 to 2017: 30 – 70%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depending on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March 2018 (NIH):  115 people/day die of overdose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cost of misuse:  $78.5 billion/year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for: healthcare, lost productivity, addiction treatment, court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9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Powerful, compulsive urge to use even if not medically necessary</a:t>
            </a:r>
          </a:p>
          <a:p>
            <a:r>
              <a:rPr lang="en-US" dirty="0" smtClean="0"/>
              <a:t>Chemistry of brain is changed</a:t>
            </a:r>
          </a:p>
          <a:p>
            <a:pPr lvl="1"/>
            <a:r>
              <a:rPr lang="en-US" dirty="0" smtClean="0"/>
              <a:t>Tolerance ensues:  More drug for same effect</a:t>
            </a:r>
          </a:p>
          <a:p>
            <a:pPr lvl="1"/>
            <a:r>
              <a:rPr lang="en-US" dirty="0" smtClean="0"/>
              <a:t>Dependence:  physical symptoms of withdrawal when stop using drug</a:t>
            </a:r>
          </a:p>
          <a:p>
            <a:pPr lvl="2"/>
            <a:r>
              <a:rPr lang="en-US" dirty="0" smtClean="0"/>
              <a:t>Muscle  cramps, diarrhea, anxiety</a:t>
            </a:r>
          </a:p>
          <a:p>
            <a:pPr lvl="2"/>
            <a:r>
              <a:rPr lang="en-US" dirty="0" smtClean="0"/>
              <a:t>Everyone can get dependent, </a:t>
            </a:r>
          </a:p>
          <a:p>
            <a:pPr lvl="2"/>
            <a:r>
              <a:rPr lang="en-US" dirty="0" smtClean="0"/>
              <a:t>not everyone gets addicted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2050" name="Picture 2" descr="Image result for opioid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9" y="3660776"/>
            <a:ext cx="4283075" cy="3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0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signs of opioid addiction </a:t>
            </a:r>
            <a:br>
              <a:rPr lang="en-US" dirty="0" smtClean="0"/>
            </a:br>
            <a:r>
              <a:rPr lang="en-US" sz="2800" dirty="0" smtClean="0"/>
              <a:t>(prescription </a:t>
            </a:r>
            <a:r>
              <a:rPr lang="en-US" sz="2800" dirty="0" err="1" smtClean="0"/>
              <a:t>opiods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95474"/>
            <a:ext cx="10515600" cy="4351338"/>
          </a:xfrm>
        </p:spPr>
        <p:txBody>
          <a:bodyPr/>
          <a:lstStyle/>
          <a:p>
            <a:r>
              <a:rPr lang="en-US" dirty="0" smtClean="0"/>
              <a:t>Not taking medication as prescribed</a:t>
            </a:r>
          </a:p>
          <a:p>
            <a:r>
              <a:rPr lang="en-US" dirty="0" smtClean="0"/>
              <a:t>Taking the medicine for reasons other than pain</a:t>
            </a:r>
          </a:p>
          <a:p>
            <a:r>
              <a:rPr lang="en-US" dirty="0" smtClean="0"/>
              <a:t>Running out of medicine early</a:t>
            </a:r>
          </a:p>
          <a:p>
            <a:pPr lvl="1"/>
            <a:r>
              <a:rPr lang="en-US" dirty="0" smtClean="0"/>
              <a:t>(someone else taking it may be a sign of THEIR addiction)</a:t>
            </a:r>
          </a:p>
          <a:p>
            <a:r>
              <a:rPr lang="en-US" dirty="0" smtClean="0"/>
              <a:t>You are preoccupied with your medication</a:t>
            </a:r>
          </a:p>
          <a:p>
            <a:r>
              <a:rPr lang="en-US" dirty="0" smtClean="0"/>
              <a:t>You have changed the way you take them</a:t>
            </a:r>
          </a:p>
          <a:p>
            <a:pPr lvl="1"/>
            <a:r>
              <a:rPr lang="en-US" dirty="0" smtClean="0"/>
              <a:t>Mix with other drugs; change formulation (e.g., grind them up)</a:t>
            </a:r>
          </a:p>
          <a:p>
            <a:r>
              <a:rPr lang="en-US" dirty="0" smtClean="0"/>
              <a:t>Your family is worried about you</a:t>
            </a:r>
          </a:p>
          <a:p>
            <a:pPr lvl="8"/>
            <a:r>
              <a:rPr lang="en-US" dirty="0" smtClean="0"/>
              <a:t>Source: Cleveland Clinic</a:t>
            </a:r>
            <a:endParaRPr lang="en-US" dirty="0"/>
          </a:p>
        </p:txBody>
      </p:sp>
      <p:sp>
        <p:nvSpPr>
          <p:cNvPr id="4" name="AutoShape 2" descr="Image result for opioid addiction"/>
          <p:cNvSpPr>
            <a:spLocks noChangeAspect="1" noChangeArrowheads="1"/>
          </p:cNvSpPr>
          <p:nvPr/>
        </p:nvSpPr>
        <p:spPr bwMode="auto">
          <a:xfrm>
            <a:off x="155574" y="-144463"/>
            <a:ext cx="2587625" cy="25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pioid addiction"/>
          <p:cNvSpPr>
            <a:spLocks noChangeAspect="1" noChangeArrowheads="1"/>
          </p:cNvSpPr>
          <p:nvPr/>
        </p:nvSpPr>
        <p:spPr bwMode="auto">
          <a:xfrm>
            <a:off x="155574" y="-2020893"/>
            <a:ext cx="2181225" cy="21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365126"/>
            <a:ext cx="3687440" cy="24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7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Overdoses</a:t>
            </a:r>
            <a:endParaRPr lang="en-US" dirty="0"/>
          </a:p>
        </p:txBody>
      </p:sp>
      <p:pic>
        <p:nvPicPr>
          <p:cNvPr id="3078" name="Picture 6" descr="Heroin overdoses have also increased dramatically, with more than 8,000 deaths in 2013, up from around 2,000 in 2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46225"/>
            <a:ext cx="7091991" cy="47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7500" y="2311400"/>
            <a:ext cx="326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estimates are over 20,000 overdoses/year for prescriptions and over 10,000/year for heroin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4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0" y="365125"/>
            <a:ext cx="2095500" cy="36861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Another way to look at it  ONE county!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This is the county that includes Cleveland, OH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146" name="Picture 2" descr="Image result for forensic detection of opio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2966"/>
            <a:ext cx="7860257" cy="5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1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Treatment—Acute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Naloxone (</a:t>
            </a:r>
            <a:r>
              <a:rPr lang="en-US" dirty="0" err="1" smtClean="0"/>
              <a:t>Narcan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used to reverse respiratory depression</a:t>
            </a:r>
          </a:p>
          <a:p>
            <a:pPr lvl="1"/>
            <a:r>
              <a:rPr lang="en-US" dirty="0" smtClean="0"/>
              <a:t>Opioid antagonist</a:t>
            </a:r>
          </a:p>
          <a:p>
            <a:pPr lvl="1"/>
            <a:r>
              <a:rPr lang="en-US" dirty="0" smtClean="0"/>
              <a:t>Rapidly absorbed</a:t>
            </a:r>
          </a:p>
          <a:p>
            <a:pPr lvl="2"/>
            <a:r>
              <a:rPr lang="en-US" dirty="0" smtClean="0"/>
              <a:t>Competitively bind to the </a:t>
            </a:r>
            <a:r>
              <a:rPr lang="el-GR" dirty="0" smtClean="0"/>
              <a:t>μ</a:t>
            </a:r>
            <a:r>
              <a:rPr lang="en-US" dirty="0" smtClean="0"/>
              <a:t> receptor</a:t>
            </a:r>
          </a:p>
          <a:p>
            <a:pPr lvl="1"/>
            <a:r>
              <a:rPr lang="en-US" dirty="0" smtClean="0"/>
              <a:t>Short acting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Reverses effect of opioid</a:t>
            </a:r>
          </a:p>
          <a:p>
            <a:pPr lvl="1"/>
            <a:r>
              <a:rPr lang="en-US" dirty="0" smtClean="0"/>
              <a:t>Shows no effect if opioids are not present</a:t>
            </a:r>
            <a:endParaRPr lang="en-US" dirty="0"/>
          </a:p>
        </p:txBody>
      </p:sp>
      <p:pic>
        <p:nvPicPr>
          <p:cNvPr id="4104" name="Picture 8" descr="Image result for nalox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365125"/>
            <a:ext cx="30194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4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Treatment--Addiction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Methadone</a:t>
            </a:r>
          </a:p>
          <a:p>
            <a:pPr lvl="1"/>
            <a:r>
              <a:rPr lang="en-US" dirty="0" smtClean="0"/>
              <a:t>Used as chronic pain reliever</a:t>
            </a:r>
          </a:p>
          <a:p>
            <a:pPr lvl="1"/>
            <a:r>
              <a:rPr lang="en-US" dirty="0" smtClean="0"/>
              <a:t>Long duration effects</a:t>
            </a:r>
          </a:p>
          <a:p>
            <a:pPr lvl="1"/>
            <a:r>
              <a:rPr lang="en-US" dirty="0" smtClean="0"/>
              <a:t>Used as maintenance substitute for opioid dependence</a:t>
            </a:r>
          </a:p>
          <a:p>
            <a:pPr lvl="2"/>
            <a:r>
              <a:rPr lang="en-US" dirty="0" smtClean="0"/>
              <a:t>Used for over 40 years this way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Other (similar) agents used on Opioid substitution therapy</a:t>
            </a:r>
          </a:p>
          <a:p>
            <a:pPr lvl="1"/>
            <a:r>
              <a:rPr lang="en-US" dirty="0" smtClean="0"/>
              <a:t>LAAM, Buprenorphine, Clonidine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93" y="519716"/>
            <a:ext cx="2787307" cy="27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8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864486"/>
              </p:ext>
            </p:extLst>
          </p:nvPr>
        </p:nvGraphicFramePr>
        <p:xfrm>
          <a:off x="838200" y="1825625"/>
          <a:ext cx="10515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976929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80405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1185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Legal  (schedule</a:t>
                      </a:r>
                      <a:r>
                        <a:rPr lang="en-US" sz="3200" baseline="0" dirty="0" smtClean="0"/>
                        <a:t> III or IV)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By prescription (schedule</a:t>
                      </a:r>
                      <a:r>
                        <a:rPr lang="en-US" sz="3200" baseline="0" dirty="0" smtClean="0"/>
                        <a:t> II)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Illegal  (schedule I)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burprenorphine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Methadone</a:t>
                      </a:r>
                    </a:p>
                    <a:p>
                      <a:r>
                        <a:rPr lang="en-US" sz="3200" dirty="0" smtClean="0"/>
                        <a:t>fentanyl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heroin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5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Codeine (III – V)</a:t>
                      </a:r>
                    </a:p>
                    <a:p>
                      <a:r>
                        <a:rPr lang="en-US" sz="3200" dirty="0" smtClean="0"/>
                        <a:t>    </a:t>
                      </a:r>
                      <a:r>
                        <a:rPr lang="en-US" sz="2000" dirty="0" smtClean="0"/>
                        <a:t>depending on formulation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Morphine</a:t>
                      </a:r>
                    </a:p>
                    <a:p>
                      <a:r>
                        <a:rPr lang="en-US" sz="3200" dirty="0" smtClean="0"/>
                        <a:t>opium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95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Dextromethorphan</a:t>
                      </a:r>
                      <a:r>
                        <a:rPr lang="en-US" sz="3200" baseline="0" dirty="0" smtClean="0"/>
                        <a:t> (V)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Hydrocodone</a:t>
                      </a:r>
                    </a:p>
                    <a:p>
                      <a:r>
                        <a:rPr lang="en-US" sz="3200" dirty="0" smtClean="0"/>
                        <a:t>oxycodone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9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54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Chemical tests</a:t>
            </a:r>
            <a:endParaRPr lang="en-US" dirty="0"/>
          </a:p>
          <a:p>
            <a:pPr lvl="1"/>
            <a:r>
              <a:rPr lang="en-US" dirty="0" smtClean="0"/>
              <a:t>LC MS</a:t>
            </a:r>
          </a:p>
          <a:p>
            <a:pPr lvl="1"/>
            <a:r>
              <a:rPr lang="en-US" dirty="0" smtClean="0"/>
              <a:t>Immunoassay</a:t>
            </a:r>
          </a:p>
          <a:p>
            <a:pPr lvl="1"/>
            <a:endParaRPr lang="en-US" dirty="0"/>
          </a:p>
          <a:p>
            <a:r>
              <a:rPr lang="en-US" dirty="0" smtClean="0"/>
              <a:t>Detection of metabolites</a:t>
            </a:r>
          </a:p>
          <a:p>
            <a:endParaRPr lang="en-US" dirty="0"/>
          </a:p>
        </p:txBody>
      </p:sp>
      <p:pic>
        <p:nvPicPr>
          <p:cNvPr id="5124" name="Picture 4" descr="Image result for forensic detection of opi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13" y="634206"/>
            <a:ext cx="6468287" cy="31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4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your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</a:t>
            </a:r>
          </a:p>
          <a:p>
            <a:r>
              <a:rPr lang="en-US" dirty="0" smtClean="0"/>
              <a:t>Biochemical</a:t>
            </a:r>
          </a:p>
          <a:p>
            <a:r>
              <a:rPr lang="en-US" dirty="0" smtClean="0"/>
              <a:t>Organic</a:t>
            </a:r>
          </a:p>
          <a:p>
            <a:r>
              <a:rPr lang="en-US" dirty="0" smtClean="0"/>
              <a:t>Inorganic</a:t>
            </a:r>
          </a:p>
          <a:p>
            <a:r>
              <a:rPr lang="en-US" smtClean="0"/>
              <a:t>Physical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opioid?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324600" cy="3889375"/>
          </a:xfrm>
        </p:spPr>
        <p:txBody>
          <a:bodyPr/>
          <a:lstStyle/>
          <a:p>
            <a:r>
              <a:rPr lang="en-US" dirty="0" smtClean="0"/>
              <a:t>Dried extract of opium poppy</a:t>
            </a:r>
          </a:p>
          <a:p>
            <a:endParaRPr lang="en-US" dirty="0"/>
          </a:p>
          <a:p>
            <a:r>
              <a:rPr lang="en-US" dirty="0" smtClean="0"/>
              <a:t>Raw opium typically about 10% morphine</a:t>
            </a:r>
            <a:endParaRPr lang="en-US" dirty="0"/>
          </a:p>
        </p:txBody>
      </p:sp>
      <p:pic>
        <p:nvPicPr>
          <p:cNvPr id="7" name="Picture 2" descr="Image result for opium po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445979"/>
            <a:ext cx="4194175" cy="26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morphine"/>
          <p:cNvSpPr>
            <a:spLocks noChangeAspect="1" noChangeArrowheads="1"/>
          </p:cNvSpPr>
          <p:nvPr/>
        </p:nvSpPr>
        <p:spPr bwMode="auto">
          <a:xfrm>
            <a:off x="155574" y="-144463"/>
            <a:ext cx="1622425" cy="16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morp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8" y="3630613"/>
            <a:ext cx="1946275" cy="16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deine 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24" y="4265612"/>
            <a:ext cx="2226879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4600" y="39497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a little codeine thrown in….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606861"/>
            <a:ext cx="742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Opiate = alkaloid derived from opium poppy</a:t>
            </a:r>
          </a:p>
          <a:p>
            <a:r>
              <a:rPr lang="en-US" dirty="0" smtClean="0"/>
              <a:t>Opioid = substance that produces same effect by binding to opium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/>
          <a:lstStyle/>
          <a:p>
            <a:r>
              <a:rPr lang="en-US" dirty="0" smtClean="0"/>
              <a:t>First recorded use</a:t>
            </a:r>
          </a:p>
          <a:p>
            <a:pPr lvl="1"/>
            <a:r>
              <a:rPr lang="en-US" dirty="0" smtClean="0"/>
              <a:t>1500 </a:t>
            </a:r>
            <a:r>
              <a:rPr lang="en-US" sz="1600" dirty="0" smtClean="0"/>
              <a:t>BCE </a:t>
            </a:r>
            <a:r>
              <a:rPr lang="en-US" dirty="0" smtClean="0"/>
              <a:t>in </a:t>
            </a:r>
            <a:r>
              <a:rPr lang="en-US" dirty="0" err="1" smtClean="0"/>
              <a:t>Ebers</a:t>
            </a:r>
            <a:r>
              <a:rPr lang="en-US" dirty="0" smtClean="0"/>
              <a:t> papyrus</a:t>
            </a:r>
            <a:endParaRPr lang="en-US" sz="1200" dirty="0" smtClean="0"/>
          </a:p>
          <a:p>
            <a:r>
              <a:rPr lang="en-US" dirty="0" smtClean="0"/>
              <a:t>Laudanum</a:t>
            </a:r>
          </a:p>
          <a:p>
            <a:pPr lvl="1"/>
            <a:r>
              <a:rPr lang="en-US" dirty="0" smtClean="0"/>
              <a:t>Deodorized tincture of opium</a:t>
            </a:r>
          </a:p>
          <a:p>
            <a:pPr lvl="1"/>
            <a:r>
              <a:rPr lang="en-US" dirty="0" smtClean="0"/>
              <a:t>First reformulated by Paracelsus 1522 </a:t>
            </a:r>
            <a:r>
              <a:rPr lang="en-US" sz="1600" dirty="0" smtClean="0"/>
              <a:t>CE</a:t>
            </a:r>
            <a:endParaRPr lang="en-US" dirty="0" smtClean="0"/>
          </a:p>
          <a:p>
            <a:pPr lvl="1"/>
            <a:r>
              <a:rPr lang="en-US" dirty="0" smtClean="0"/>
              <a:t>10 mg morphine/mL</a:t>
            </a:r>
          </a:p>
          <a:p>
            <a:r>
              <a:rPr lang="en-US" dirty="0" smtClean="0"/>
              <a:t>Other classic “medicines”</a:t>
            </a:r>
          </a:p>
          <a:p>
            <a:pPr lvl="1"/>
            <a:r>
              <a:rPr lang="en-US" dirty="0" smtClean="0"/>
              <a:t>Dover’s powder</a:t>
            </a:r>
          </a:p>
          <a:p>
            <a:pPr lvl="1"/>
            <a:r>
              <a:rPr lang="en-US" dirty="0" smtClean="0"/>
              <a:t>Paregoric powder</a:t>
            </a:r>
          </a:p>
          <a:p>
            <a:pPr lvl="1"/>
            <a:r>
              <a:rPr lang="en-US" dirty="0" smtClean="0"/>
              <a:t>Godfrey’s cordial</a:t>
            </a:r>
            <a:endParaRPr lang="en-US" dirty="0"/>
          </a:p>
        </p:txBody>
      </p:sp>
      <p:pic>
        <p:nvPicPr>
          <p:cNvPr id="2054" name="Picture 6" descr="Image result for paracel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338693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aud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649611"/>
            <a:ext cx="1755775" cy="26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bers papy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85162"/>
            <a:ext cx="2168525" cy="28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6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chemistry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Morphine isolated by Armand </a:t>
            </a:r>
            <a:r>
              <a:rPr lang="en-US" dirty="0" err="1" smtClean="0"/>
              <a:t>Séquin</a:t>
            </a:r>
            <a:r>
              <a:rPr lang="en-US" dirty="0" smtClean="0"/>
              <a:t> in 1804</a:t>
            </a:r>
          </a:p>
          <a:p>
            <a:endParaRPr lang="en-US" dirty="0" smtClean="0"/>
          </a:p>
          <a:p>
            <a:r>
              <a:rPr lang="en-US" dirty="0" smtClean="0"/>
              <a:t>Heroin synthesized by Charles Alder Wright in 1874</a:t>
            </a:r>
          </a:p>
          <a:p>
            <a:pPr lvl="1"/>
            <a:r>
              <a:rPr lang="en-US" dirty="0" smtClean="0"/>
              <a:t>Marketed by Bayer as cough medicine </a:t>
            </a:r>
            <a:r>
              <a:rPr lang="en-US" smtClean="0"/>
              <a:t>in </a:t>
            </a:r>
            <a:r>
              <a:rPr lang="en-US" smtClean="0"/>
              <a:t>1898</a:t>
            </a:r>
            <a:endParaRPr lang="en-US" dirty="0"/>
          </a:p>
        </p:txBody>
      </p:sp>
      <p:pic>
        <p:nvPicPr>
          <p:cNvPr id="4" name="Picture 6" descr="Image result for morph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633413"/>
            <a:ext cx="1946275" cy="16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eroin stru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2797086"/>
            <a:ext cx="2517775" cy="16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9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16100" cy="1755775"/>
          </a:xfrm>
        </p:spPr>
        <p:txBody>
          <a:bodyPr/>
          <a:lstStyle/>
          <a:p>
            <a:r>
              <a:rPr lang="en-US" b="1" dirty="0" smtClean="0"/>
              <a:t>Other opioids</a:t>
            </a:r>
            <a:endParaRPr lang="en-US" b="1" dirty="0"/>
          </a:p>
        </p:txBody>
      </p:sp>
      <p:pic>
        <p:nvPicPr>
          <p:cNvPr id="4098" name="Picture 2" descr="Image result for structural comparison of opio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87325"/>
            <a:ext cx="7119789" cy="63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2590800"/>
            <a:ext cx="363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LAAM = </a:t>
            </a:r>
            <a:r>
              <a:rPr lang="en-US" dirty="0" err="1" smtClean="0"/>
              <a:t>Orlaam</a:t>
            </a:r>
            <a:endParaRPr lang="en-US" dirty="0" smtClean="0"/>
          </a:p>
          <a:p>
            <a:r>
              <a:rPr lang="en-US" dirty="0" smtClean="0"/>
              <a:t>Oxycodone = Percocet or </a:t>
            </a:r>
            <a:r>
              <a:rPr lang="en-US" dirty="0" err="1" smtClean="0"/>
              <a:t>Oxycontin</a:t>
            </a:r>
            <a:endParaRPr lang="en-US" dirty="0" smtClean="0"/>
          </a:p>
          <a:p>
            <a:r>
              <a:rPr lang="en-US" dirty="0" smtClean="0"/>
              <a:t>Propoxyphene = Darvon</a:t>
            </a:r>
          </a:p>
          <a:p>
            <a:r>
              <a:rPr lang="en-US" dirty="0" smtClean="0"/>
              <a:t>meperidine = Demerol</a:t>
            </a:r>
          </a:p>
          <a:p>
            <a:r>
              <a:rPr lang="en-US" dirty="0" smtClean="0"/>
              <a:t>hydrocodone = Vicodin</a:t>
            </a:r>
          </a:p>
          <a:p>
            <a:r>
              <a:rPr lang="en-US" dirty="0" err="1" smtClean="0"/>
              <a:t>Loperamide</a:t>
            </a:r>
            <a:r>
              <a:rPr lang="en-US" dirty="0" smtClean="0"/>
              <a:t> = Imodium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2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Morphine</a:t>
            </a:r>
          </a:p>
          <a:p>
            <a:pPr lvl="1"/>
            <a:r>
              <a:rPr lang="en-US" dirty="0" smtClean="0"/>
              <a:t>The original, isolated from the opium poppy</a:t>
            </a:r>
          </a:p>
          <a:p>
            <a:pPr lvl="1"/>
            <a:r>
              <a:rPr lang="en-US" dirty="0" smtClean="0"/>
              <a:t>Used for pain relief from antiquity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Codeine</a:t>
            </a:r>
          </a:p>
          <a:p>
            <a:pPr lvl="1"/>
            <a:r>
              <a:rPr lang="en-US" dirty="0" smtClean="0"/>
              <a:t>Natural, in smaller quantities from poppy</a:t>
            </a:r>
          </a:p>
          <a:p>
            <a:pPr lvl="1"/>
            <a:r>
              <a:rPr lang="en-US" dirty="0" smtClean="0"/>
              <a:t>Used for cough relief</a:t>
            </a:r>
          </a:p>
          <a:p>
            <a:pPr lvl="1"/>
            <a:r>
              <a:rPr lang="en-US" dirty="0" smtClean="0"/>
              <a:t>Can be used for pain if body is capable of metabolizing to morphine</a:t>
            </a:r>
          </a:p>
          <a:p>
            <a:pPr marL="914400" lvl="2" indent="0">
              <a:buNone/>
            </a:pPr>
            <a:r>
              <a:rPr lang="en-US" dirty="0" smtClean="0"/>
              <a:t>(not everyone has the gene)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111" y="847727"/>
            <a:ext cx="1783589" cy="1955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0" y="1957857"/>
            <a:ext cx="2729118" cy="26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r>
              <a:rPr lang="en-US" dirty="0" smtClean="0"/>
              <a:t>Heroin</a:t>
            </a:r>
          </a:p>
          <a:p>
            <a:pPr lvl="1"/>
            <a:r>
              <a:rPr lang="en-US" dirty="0" smtClean="0"/>
              <a:t>Easily synthesized from morphine</a:t>
            </a:r>
          </a:p>
          <a:p>
            <a:pPr lvl="1"/>
            <a:r>
              <a:rPr lang="en-US" dirty="0" smtClean="0"/>
              <a:t>Not directly more effective, but rapidly metabolized to something that is</a:t>
            </a:r>
          </a:p>
          <a:p>
            <a:pPr lvl="1"/>
            <a:r>
              <a:rPr lang="en-US" dirty="0" smtClean="0"/>
              <a:t>Gives a bigger “rush” than morphine</a:t>
            </a:r>
          </a:p>
          <a:p>
            <a:pPr lvl="2"/>
            <a:r>
              <a:rPr lang="en-US" dirty="0" smtClean="0"/>
              <a:t>Acid form very soluble; base form is not</a:t>
            </a:r>
          </a:p>
          <a:p>
            <a:r>
              <a:rPr lang="en-US" dirty="0" smtClean="0"/>
              <a:t>Fentanyl</a:t>
            </a:r>
          </a:p>
          <a:p>
            <a:pPr lvl="1"/>
            <a:r>
              <a:rPr lang="en-US" dirty="0" smtClean="0"/>
              <a:t>Short acting/highly potent  (50 -110 times more than morphine)</a:t>
            </a:r>
          </a:p>
          <a:p>
            <a:pPr lvl="1"/>
            <a:r>
              <a:rPr lang="en-US" dirty="0" smtClean="0"/>
              <a:t>Can be delivered </a:t>
            </a:r>
            <a:r>
              <a:rPr lang="en-US" dirty="0" err="1" smtClean="0"/>
              <a:t>transdermally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Oxycodone and hydrocodone</a:t>
            </a:r>
            <a:endParaRPr lang="en-US" dirty="0"/>
          </a:p>
          <a:p>
            <a:pPr lvl="1"/>
            <a:r>
              <a:rPr lang="en-US" dirty="0" smtClean="0"/>
              <a:t>Typical prescriptions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52" y="2595563"/>
            <a:ext cx="1424747" cy="1992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95" y="365125"/>
            <a:ext cx="1911829" cy="149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34" y="4223207"/>
            <a:ext cx="2671166" cy="2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Therapeutic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Analgesic = pain relief</a:t>
            </a:r>
          </a:p>
          <a:p>
            <a:pPr lvl="1"/>
            <a:r>
              <a:rPr lang="en-US" dirty="0" smtClean="0"/>
              <a:t>Blocking pain receptors in brain (mostly)</a:t>
            </a:r>
          </a:p>
          <a:p>
            <a:pPr lvl="1"/>
            <a:endParaRPr lang="en-US" dirty="0"/>
          </a:p>
          <a:p>
            <a:r>
              <a:rPr lang="en-US" dirty="0" smtClean="0"/>
              <a:t>Euphoria = feeling of well-being/happiness</a:t>
            </a:r>
          </a:p>
          <a:p>
            <a:pPr lvl="1"/>
            <a:r>
              <a:rPr lang="en-US" dirty="0" smtClean="0"/>
              <a:t>Releases dopamine</a:t>
            </a:r>
          </a:p>
          <a:p>
            <a:pPr lvl="1"/>
            <a:endParaRPr lang="en-US" dirty="0"/>
          </a:p>
          <a:p>
            <a:r>
              <a:rPr lang="en-US" dirty="0" smtClean="0"/>
              <a:t>Antitussive = cough suppressant</a:t>
            </a:r>
          </a:p>
          <a:p>
            <a:pPr lvl="1"/>
            <a:r>
              <a:rPr lang="en-US" dirty="0" smtClean="0"/>
              <a:t>Particularly codeine and dextromethorphan</a:t>
            </a:r>
            <a:endParaRPr lang="en-US" dirty="0"/>
          </a:p>
        </p:txBody>
      </p:sp>
      <p:pic>
        <p:nvPicPr>
          <p:cNvPr id="5122" name="Picture 2" descr="Image result for brain on opi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239043"/>
            <a:ext cx="35718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9012"/>
            <a:ext cx="10515600" cy="942975"/>
          </a:xfrm>
        </p:spPr>
        <p:txBody>
          <a:bodyPr/>
          <a:lstStyle/>
          <a:p>
            <a:r>
              <a:rPr lang="en-US" b="1" dirty="0" smtClean="0"/>
              <a:t>Toxic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308100"/>
            <a:ext cx="10680700" cy="4868863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depression</a:t>
            </a:r>
          </a:p>
          <a:p>
            <a:r>
              <a:rPr lang="en-US" dirty="0" smtClean="0"/>
              <a:t>Acute lung injury</a:t>
            </a:r>
          </a:p>
          <a:p>
            <a:r>
              <a:rPr lang="en-US" dirty="0" smtClean="0"/>
              <a:t>Low blood pressure</a:t>
            </a:r>
          </a:p>
          <a:p>
            <a:r>
              <a:rPr lang="en-US" dirty="0" smtClean="0"/>
              <a:t>Pinpoint pupils (</a:t>
            </a:r>
            <a:r>
              <a:rPr lang="en-US" dirty="0" err="1" smtClean="0"/>
              <a:t>miosis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Muscular rigidity</a:t>
            </a:r>
          </a:p>
          <a:p>
            <a:r>
              <a:rPr lang="en-US" dirty="0" smtClean="0"/>
              <a:t>Nausea/vomiting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Flushing	</a:t>
            </a:r>
            <a:endParaRPr lang="en-US" dirty="0"/>
          </a:p>
        </p:txBody>
      </p:sp>
      <p:pic>
        <p:nvPicPr>
          <p:cNvPr id="6146" name="Picture 2" descr="Image result for m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43705"/>
            <a:ext cx="3048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i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596471"/>
            <a:ext cx="2667001" cy="46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1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605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Introduction to Opioids</vt:lpstr>
      <vt:lpstr>What is an opioid? </vt:lpstr>
      <vt:lpstr>Early history</vt:lpstr>
      <vt:lpstr>Early chemistry</vt:lpstr>
      <vt:lpstr>Other opioids</vt:lpstr>
      <vt:lpstr>Famous opioids</vt:lpstr>
      <vt:lpstr>More Opioids</vt:lpstr>
      <vt:lpstr>Therapeutic effects</vt:lpstr>
      <vt:lpstr>Toxic Effects</vt:lpstr>
      <vt:lpstr>Addiction</vt:lpstr>
      <vt:lpstr>Addiction</vt:lpstr>
      <vt:lpstr>6 signs of opioid addiction  (prescription opiods)</vt:lpstr>
      <vt:lpstr>Overdoses</vt:lpstr>
      <vt:lpstr>Another way to look at it  ONE county!  This is the county that includes Cleveland, OH </vt:lpstr>
      <vt:lpstr>Treatment—Acute poisoning</vt:lpstr>
      <vt:lpstr>Treatment--Addiction</vt:lpstr>
      <vt:lpstr>Legal Status</vt:lpstr>
      <vt:lpstr>Forensic detection</vt:lpstr>
      <vt:lpstr>Ideas for your paper?</vt:lpstr>
    </vt:vector>
  </TitlesOfParts>
  <Company>Augusta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Opioids</dc:title>
  <dc:creator>Myers, Stephanie A.</dc:creator>
  <cp:lastModifiedBy>Myers, Stephanie A.</cp:lastModifiedBy>
  <cp:revision>19</cp:revision>
  <dcterms:created xsi:type="dcterms:W3CDTF">2019-01-09T21:46:05Z</dcterms:created>
  <dcterms:modified xsi:type="dcterms:W3CDTF">2019-01-15T19:11:43Z</dcterms:modified>
</cp:coreProperties>
</file>