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1"/>
  </p:notesMasterIdLst>
  <p:sldIdLst>
    <p:sldId id="256" r:id="rId2"/>
    <p:sldId id="267" r:id="rId3"/>
    <p:sldId id="257" r:id="rId4"/>
    <p:sldId id="261" r:id="rId5"/>
    <p:sldId id="259" r:id="rId6"/>
    <p:sldId id="262" r:id="rId7"/>
    <p:sldId id="260" r:id="rId8"/>
    <p:sldId id="293" r:id="rId9"/>
    <p:sldId id="292" r:id="rId10"/>
    <p:sldId id="263" r:id="rId11"/>
    <p:sldId id="265" r:id="rId12"/>
    <p:sldId id="286" r:id="rId13"/>
    <p:sldId id="268" r:id="rId14"/>
    <p:sldId id="269" r:id="rId15"/>
    <p:sldId id="270" r:id="rId16"/>
    <p:sldId id="288" r:id="rId17"/>
    <p:sldId id="289" r:id="rId18"/>
    <p:sldId id="287" r:id="rId19"/>
    <p:sldId id="277" r:id="rId20"/>
    <p:sldId id="290" r:id="rId21"/>
    <p:sldId id="291" r:id="rId22"/>
    <p:sldId id="279" r:id="rId23"/>
    <p:sldId id="271" r:id="rId24"/>
    <p:sldId id="272" r:id="rId25"/>
    <p:sldId id="273" r:id="rId26"/>
    <p:sldId id="274" r:id="rId27"/>
    <p:sldId id="275" r:id="rId28"/>
    <p:sldId id="276" r:id="rId29"/>
    <p:sldId id="278" r:id="rId30"/>
    <p:sldId id="280" r:id="rId31"/>
    <p:sldId id="281" r:id="rId32"/>
    <p:sldId id="282" r:id="rId33"/>
    <p:sldId id="283" r:id="rId34"/>
    <p:sldId id="284" r:id="rId35"/>
    <p:sldId id="285" r:id="rId36"/>
    <p:sldId id="297" r:id="rId37"/>
    <p:sldId id="294" r:id="rId38"/>
    <p:sldId id="295" r:id="rId39"/>
    <p:sldId id="296"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108" y="8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2423C-248E-437D-9A00-BB9A3839677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A8C5F169-F396-4ED1-BE40-EA5C29DEDF3E}">
      <dgm:prSet phldrT="[Text]"/>
      <dgm:spPr/>
      <dgm:t>
        <a:bodyPr/>
        <a:lstStyle/>
        <a:p>
          <a:r>
            <a:rPr lang="en-US" dirty="0" smtClean="0"/>
            <a:t>GOAL</a:t>
          </a:r>
          <a:endParaRPr lang="en-US" dirty="0"/>
        </a:p>
      </dgm:t>
    </dgm:pt>
    <dgm:pt modelId="{C05E436F-D169-41C9-A292-4CFE5FC45B8C}" type="parTrans" cxnId="{0575FFF0-2ADD-47EE-9ED0-A523DF3BDFFE}">
      <dgm:prSet/>
      <dgm:spPr/>
      <dgm:t>
        <a:bodyPr/>
        <a:lstStyle/>
        <a:p>
          <a:endParaRPr lang="en-US"/>
        </a:p>
      </dgm:t>
    </dgm:pt>
    <dgm:pt modelId="{B8FDFB41-BFED-4D5C-BF22-47AB2B526C7F}" type="sibTrans" cxnId="{0575FFF0-2ADD-47EE-9ED0-A523DF3BDFFE}">
      <dgm:prSet/>
      <dgm:spPr/>
      <dgm:t>
        <a:bodyPr/>
        <a:lstStyle/>
        <a:p>
          <a:endParaRPr lang="en-US"/>
        </a:p>
      </dgm:t>
    </dgm:pt>
    <dgm:pt modelId="{F94D1370-ACD4-4EA2-B994-FD374DA2FC3B}">
      <dgm:prSet phldrT="[Text]" custT="1"/>
      <dgm:spPr/>
      <dgm:t>
        <a:bodyPr/>
        <a:lstStyle/>
        <a:p>
          <a:r>
            <a:rPr lang="en-US" sz="1600" dirty="0" smtClean="0"/>
            <a:t>Teacher:</a:t>
          </a:r>
          <a:endParaRPr lang="en-US" sz="1600" dirty="0"/>
        </a:p>
      </dgm:t>
    </dgm:pt>
    <dgm:pt modelId="{7408C834-31A1-4216-B74B-53713EA9D7A7}" type="parTrans" cxnId="{DF556FFF-D1FC-4349-A32C-E1A5192F6B31}">
      <dgm:prSet/>
      <dgm:spPr/>
      <dgm:t>
        <a:bodyPr/>
        <a:lstStyle/>
        <a:p>
          <a:endParaRPr lang="en-US"/>
        </a:p>
      </dgm:t>
    </dgm:pt>
    <dgm:pt modelId="{89225C46-9998-4107-91E7-EDDB895E0CD5}" type="sibTrans" cxnId="{DF556FFF-D1FC-4349-A32C-E1A5192F6B31}">
      <dgm:prSet/>
      <dgm:spPr/>
      <dgm:t>
        <a:bodyPr/>
        <a:lstStyle/>
        <a:p>
          <a:endParaRPr lang="en-US"/>
        </a:p>
      </dgm:t>
    </dgm:pt>
    <dgm:pt modelId="{93B061CF-D2A3-4272-9004-A00168758E3A}">
      <dgm:prSet phldrT="[Text]" custT="1"/>
      <dgm:spPr/>
      <dgm:t>
        <a:bodyPr/>
        <a:lstStyle/>
        <a:p>
          <a:r>
            <a:rPr lang="en-US" sz="1600" dirty="0" smtClean="0"/>
            <a:t>Student:</a:t>
          </a:r>
          <a:endParaRPr lang="en-US" sz="1600" dirty="0" smtClean="0">
            <a:sym typeface="Wingdings" panose="05000000000000000000" pitchFamily="2" charset="2"/>
          </a:endParaRPr>
        </a:p>
      </dgm:t>
    </dgm:pt>
    <dgm:pt modelId="{82C34487-E569-4808-BEC2-431A62994DBD}" type="parTrans" cxnId="{6E587308-B2FC-44FB-B25D-B96200C33309}">
      <dgm:prSet/>
      <dgm:spPr/>
      <dgm:t>
        <a:bodyPr/>
        <a:lstStyle/>
        <a:p>
          <a:endParaRPr lang="en-US"/>
        </a:p>
      </dgm:t>
    </dgm:pt>
    <dgm:pt modelId="{58E1C226-B294-4062-8213-125D1B24D225}" type="sibTrans" cxnId="{6E587308-B2FC-44FB-B25D-B96200C33309}">
      <dgm:prSet/>
      <dgm:spPr/>
      <dgm:t>
        <a:bodyPr/>
        <a:lstStyle/>
        <a:p>
          <a:endParaRPr lang="en-US"/>
        </a:p>
      </dgm:t>
    </dgm:pt>
    <dgm:pt modelId="{10DAF539-B739-4B30-96CE-67744DC30D32}">
      <dgm:prSet custT="1"/>
      <dgm:spPr/>
      <dgm:t>
        <a:bodyPr/>
        <a:lstStyle/>
        <a:p>
          <a:r>
            <a:rPr lang="en-US" sz="1600" dirty="0" smtClean="0"/>
            <a:t>Teacher </a:t>
          </a:r>
          <a:r>
            <a:rPr lang="en-US" sz="1600" dirty="0" smtClean="0">
              <a:sym typeface="Wingdings" panose="05000000000000000000" pitchFamily="2" charset="2"/>
            </a:rPr>
            <a:t> Tutor</a:t>
          </a:r>
          <a:endParaRPr lang="en-US" sz="1600" dirty="0"/>
        </a:p>
      </dgm:t>
    </dgm:pt>
    <dgm:pt modelId="{67ED810F-7739-4A16-8946-6D76CAA26B3E}" type="parTrans" cxnId="{391AB932-A2CC-44AB-AF41-92BF4F0A3688}">
      <dgm:prSet/>
      <dgm:spPr/>
      <dgm:t>
        <a:bodyPr/>
        <a:lstStyle/>
        <a:p>
          <a:endParaRPr lang="en-US"/>
        </a:p>
      </dgm:t>
    </dgm:pt>
    <dgm:pt modelId="{C662CFE4-2D4B-4266-AA85-0FB3A93DC8DB}" type="sibTrans" cxnId="{391AB932-A2CC-44AB-AF41-92BF4F0A3688}">
      <dgm:prSet/>
      <dgm:spPr/>
      <dgm:t>
        <a:bodyPr/>
        <a:lstStyle/>
        <a:p>
          <a:endParaRPr lang="en-US"/>
        </a:p>
      </dgm:t>
    </dgm:pt>
    <dgm:pt modelId="{7D0BEDB1-457E-4D50-BFE0-B1E3B48C2F24}">
      <dgm:prSet custT="1"/>
      <dgm:spPr/>
      <dgm:t>
        <a:bodyPr/>
        <a:lstStyle/>
        <a:p>
          <a:r>
            <a:rPr lang="en-US" sz="1600" dirty="0" smtClean="0"/>
            <a:t>Bored </a:t>
          </a:r>
          <a:r>
            <a:rPr lang="en-US" sz="1600" dirty="0" smtClean="0">
              <a:sym typeface="Wingdings" panose="05000000000000000000" pitchFamily="2" charset="2"/>
            </a:rPr>
            <a:t> Engaged</a:t>
          </a:r>
        </a:p>
      </dgm:t>
    </dgm:pt>
    <dgm:pt modelId="{447A3B50-9A9C-4713-BE45-CF88D3AF43E4}" type="parTrans" cxnId="{F319D8BD-EE7A-47C8-BAC8-F3DA95EA9716}">
      <dgm:prSet/>
      <dgm:spPr/>
      <dgm:t>
        <a:bodyPr/>
        <a:lstStyle/>
        <a:p>
          <a:endParaRPr lang="en-US"/>
        </a:p>
      </dgm:t>
    </dgm:pt>
    <dgm:pt modelId="{93343789-9A1F-46D6-9C1B-905D3054C88B}" type="sibTrans" cxnId="{F319D8BD-EE7A-47C8-BAC8-F3DA95EA9716}">
      <dgm:prSet/>
      <dgm:spPr/>
      <dgm:t>
        <a:bodyPr/>
        <a:lstStyle/>
        <a:p>
          <a:endParaRPr lang="en-US"/>
        </a:p>
      </dgm:t>
    </dgm:pt>
    <dgm:pt modelId="{266A66AB-0FFD-45B0-90E9-35877D250B67}">
      <dgm:prSet custT="1"/>
      <dgm:spPr/>
      <dgm:t>
        <a:bodyPr/>
        <a:lstStyle/>
        <a:p>
          <a:r>
            <a:rPr lang="en-US" sz="1600" dirty="0" smtClean="0">
              <a:sym typeface="Wingdings" panose="05000000000000000000" pitchFamily="2" charset="2"/>
            </a:rPr>
            <a:t>Learning:</a:t>
          </a:r>
        </a:p>
      </dgm:t>
    </dgm:pt>
    <dgm:pt modelId="{9BFF638F-B1A9-4E0A-A844-AADCF00960D5}" type="parTrans" cxnId="{93DCCB10-DEDE-4215-A20B-090BC7ABE73C}">
      <dgm:prSet/>
      <dgm:spPr/>
      <dgm:t>
        <a:bodyPr/>
        <a:lstStyle/>
        <a:p>
          <a:endParaRPr lang="en-US"/>
        </a:p>
      </dgm:t>
    </dgm:pt>
    <dgm:pt modelId="{CC4EC366-2210-45DB-B747-B382ADC5F76F}" type="sibTrans" cxnId="{93DCCB10-DEDE-4215-A20B-090BC7ABE73C}">
      <dgm:prSet/>
      <dgm:spPr/>
      <dgm:t>
        <a:bodyPr/>
        <a:lstStyle/>
        <a:p>
          <a:endParaRPr lang="en-US"/>
        </a:p>
      </dgm:t>
    </dgm:pt>
    <dgm:pt modelId="{68E9767A-7B2F-470E-882C-FBFAEEDAD336}">
      <dgm:prSet custT="1"/>
      <dgm:spPr/>
      <dgm:t>
        <a:bodyPr/>
        <a:lstStyle/>
        <a:p>
          <a:r>
            <a:rPr lang="en-US" sz="1600" dirty="0" smtClean="0">
              <a:sym typeface="Wingdings" panose="05000000000000000000" pitchFamily="2" charset="2"/>
            </a:rPr>
            <a:t>Teacher  Student Responsible</a:t>
          </a:r>
        </a:p>
      </dgm:t>
    </dgm:pt>
    <dgm:pt modelId="{31EAF3FA-9312-4E61-BEE6-E8463515C6CD}" type="parTrans" cxnId="{D22E3B85-8A6D-4F41-9B3C-55BF99E02101}">
      <dgm:prSet/>
      <dgm:spPr/>
      <dgm:t>
        <a:bodyPr/>
        <a:lstStyle/>
        <a:p>
          <a:endParaRPr lang="en-US"/>
        </a:p>
      </dgm:t>
    </dgm:pt>
    <dgm:pt modelId="{816C4277-D930-430D-BB92-C1DE44469A2C}" type="sibTrans" cxnId="{D22E3B85-8A6D-4F41-9B3C-55BF99E02101}">
      <dgm:prSet/>
      <dgm:spPr/>
      <dgm:t>
        <a:bodyPr/>
        <a:lstStyle/>
        <a:p>
          <a:endParaRPr lang="en-US"/>
        </a:p>
      </dgm:t>
    </dgm:pt>
    <dgm:pt modelId="{0E26C878-C676-4964-9059-A2BFCD44293E}">
      <dgm:prSet custT="1"/>
      <dgm:spPr/>
      <dgm:t>
        <a:bodyPr/>
        <a:lstStyle/>
        <a:p>
          <a:r>
            <a:rPr lang="en-US" sz="1600" dirty="0" smtClean="0">
              <a:sym typeface="Wingdings" panose="05000000000000000000" pitchFamily="2" charset="2"/>
            </a:rPr>
            <a:t>Class:</a:t>
          </a:r>
        </a:p>
      </dgm:t>
    </dgm:pt>
    <dgm:pt modelId="{2C00FD55-B369-485E-973D-77D4E3D7C9A4}" type="parTrans" cxnId="{A9618741-E517-416B-A18D-7CC3BF840E65}">
      <dgm:prSet/>
      <dgm:spPr/>
      <dgm:t>
        <a:bodyPr/>
        <a:lstStyle/>
        <a:p>
          <a:endParaRPr lang="en-US"/>
        </a:p>
      </dgm:t>
    </dgm:pt>
    <dgm:pt modelId="{937AFE74-F748-4DFB-A4E8-03D59AD195DB}" type="sibTrans" cxnId="{A9618741-E517-416B-A18D-7CC3BF840E65}">
      <dgm:prSet/>
      <dgm:spPr/>
      <dgm:t>
        <a:bodyPr/>
        <a:lstStyle/>
        <a:p>
          <a:endParaRPr lang="en-US"/>
        </a:p>
      </dgm:t>
    </dgm:pt>
    <dgm:pt modelId="{0D6440B7-6D02-4124-AA36-28153B730A6E}">
      <dgm:prSet custT="1"/>
      <dgm:spPr/>
      <dgm:t>
        <a:bodyPr/>
        <a:lstStyle/>
        <a:p>
          <a:r>
            <a:rPr lang="en-US" sz="1600" dirty="0" smtClean="0">
              <a:sym typeface="Wingdings" panose="05000000000000000000" pitchFamily="2" charset="2"/>
            </a:rPr>
            <a:t>Teacher  Student Focused</a:t>
          </a:r>
        </a:p>
      </dgm:t>
    </dgm:pt>
    <dgm:pt modelId="{4CF83B30-30AC-4AB5-B6B1-AAAFF799D7F8}" type="parTrans" cxnId="{A0F4D90C-2BF9-4A39-8C09-06B348C0ED66}">
      <dgm:prSet/>
      <dgm:spPr/>
      <dgm:t>
        <a:bodyPr/>
        <a:lstStyle/>
        <a:p>
          <a:endParaRPr lang="en-US"/>
        </a:p>
      </dgm:t>
    </dgm:pt>
    <dgm:pt modelId="{ADE2F121-A8B9-4802-889E-88949CE8F413}" type="sibTrans" cxnId="{A0F4D90C-2BF9-4A39-8C09-06B348C0ED66}">
      <dgm:prSet/>
      <dgm:spPr/>
      <dgm:t>
        <a:bodyPr/>
        <a:lstStyle/>
        <a:p>
          <a:endParaRPr lang="en-US"/>
        </a:p>
      </dgm:t>
    </dgm:pt>
    <dgm:pt modelId="{A572AEA9-F115-4337-B2C3-709F4E5A61E8}">
      <dgm:prSet custT="1"/>
      <dgm:spPr/>
      <dgm:t>
        <a:bodyPr/>
        <a:lstStyle/>
        <a:p>
          <a:r>
            <a:rPr lang="en-US" sz="1600" dirty="0" smtClean="0">
              <a:sym typeface="Wingdings" panose="05000000000000000000" pitchFamily="2" charset="2"/>
            </a:rPr>
            <a:t>Content:</a:t>
          </a:r>
        </a:p>
      </dgm:t>
    </dgm:pt>
    <dgm:pt modelId="{1C59367C-A1DC-43B1-A18D-35966B2E2297}" type="parTrans" cxnId="{74A6887A-8076-4911-922A-8121F5D22D07}">
      <dgm:prSet/>
      <dgm:spPr/>
      <dgm:t>
        <a:bodyPr/>
        <a:lstStyle/>
        <a:p>
          <a:endParaRPr lang="en-US"/>
        </a:p>
      </dgm:t>
    </dgm:pt>
    <dgm:pt modelId="{12199FB9-4D34-457C-B070-8EA56B49BE16}" type="sibTrans" cxnId="{74A6887A-8076-4911-922A-8121F5D22D07}">
      <dgm:prSet/>
      <dgm:spPr/>
      <dgm:t>
        <a:bodyPr/>
        <a:lstStyle/>
        <a:p>
          <a:endParaRPr lang="en-US"/>
        </a:p>
      </dgm:t>
    </dgm:pt>
    <dgm:pt modelId="{7C7DB7AB-991A-46F5-969B-FFD4CF414097}">
      <dgm:prSet custT="1"/>
      <dgm:spPr/>
      <dgm:t>
        <a:bodyPr/>
        <a:lstStyle/>
        <a:p>
          <a:r>
            <a:rPr lang="en-US" sz="1600" dirty="0" smtClean="0">
              <a:sym typeface="Wingdings" panose="05000000000000000000" pitchFamily="2" charset="2"/>
            </a:rPr>
            <a:t>Knowledge &amp; Understanding  Application &amp; Analysis</a:t>
          </a:r>
        </a:p>
      </dgm:t>
    </dgm:pt>
    <dgm:pt modelId="{CF98D015-4AE5-4112-8E6F-6998BE7DDFB1}" type="parTrans" cxnId="{71A999E4-C05C-4125-ABBD-2E8A7F6558E8}">
      <dgm:prSet/>
      <dgm:spPr/>
      <dgm:t>
        <a:bodyPr/>
        <a:lstStyle/>
        <a:p>
          <a:endParaRPr lang="en-US"/>
        </a:p>
      </dgm:t>
    </dgm:pt>
    <dgm:pt modelId="{785B51BF-BDB6-495F-B83B-29EB4A8AC8DC}" type="sibTrans" cxnId="{71A999E4-C05C-4125-ABBD-2E8A7F6558E8}">
      <dgm:prSet/>
      <dgm:spPr/>
      <dgm:t>
        <a:bodyPr/>
        <a:lstStyle/>
        <a:p>
          <a:endParaRPr lang="en-US"/>
        </a:p>
      </dgm:t>
    </dgm:pt>
    <dgm:pt modelId="{11F80131-0837-441A-B86F-B9BBFEBA0DAB}" type="pres">
      <dgm:prSet presAssocID="{4792423C-248E-437D-9A00-BB9A3839677A}" presName="list" presStyleCnt="0">
        <dgm:presLayoutVars>
          <dgm:dir/>
          <dgm:animLvl val="lvl"/>
        </dgm:presLayoutVars>
      </dgm:prSet>
      <dgm:spPr/>
      <dgm:t>
        <a:bodyPr/>
        <a:lstStyle/>
        <a:p>
          <a:endParaRPr lang="en-US"/>
        </a:p>
      </dgm:t>
    </dgm:pt>
    <dgm:pt modelId="{DA3A9E0F-823E-4E28-AD48-5A8CF0C579F0}" type="pres">
      <dgm:prSet presAssocID="{A8C5F169-F396-4ED1-BE40-EA5C29DEDF3E}" presName="posSpace" presStyleCnt="0"/>
      <dgm:spPr/>
    </dgm:pt>
    <dgm:pt modelId="{F7476058-23D4-4EB9-8F18-F73A6337A153}" type="pres">
      <dgm:prSet presAssocID="{A8C5F169-F396-4ED1-BE40-EA5C29DEDF3E}" presName="vertFlow" presStyleCnt="0"/>
      <dgm:spPr/>
    </dgm:pt>
    <dgm:pt modelId="{C36DEF03-13B5-4BA5-B457-5CDB39967067}" type="pres">
      <dgm:prSet presAssocID="{A8C5F169-F396-4ED1-BE40-EA5C29DEDF3E}" presName="topSpace" presStyleCnt="0"/>
      <dgm:spPr/>
    </dgm:pt>
    <dgm:pt modelId="{1A2BBEAE-7540-4039-A07F-0D7DBA3FB9E0}" type="pres">
      <dgm:prSet presAssocID="{A8C5F169-F396-4ED1-BE40-EA5C29DEDF3E}" presName="firstComp" presStyleCnt="0"/>
      <dgm:spPr/>
    </dgm:pt>
    <dgm:pt modelId="{CAA4E0FC-3A3D-41BF-89CE-8278494816D2}" type="pres">
      <dgm:prSet presAssocID="{A8C5F169-F396-4ED1-BE40-EA5C29DEDF3E}" presName="firstChild" presStyleLbl="bgAccFollowNode1" presStyleIdx="0" presStyleCnt="5"/>
      <dgm:spPr/>
      <dgm:t>
        <a:bodyPr/>
        <a:lstStyle/>
        <a:p>
          <a:endParaRPr lang="en-US"/>
        </a:p>
      </dgm:t>
    </dgm:pt>
    <dgm:pt modelId="{F874A7EF-6B4D-451C-AD31-CB61E343B724}" type="pres">
      <dgm:prSet presAssocID="{A8C5F169-F396-4ED1-BE40-EA5C29DEDF3E}" presName="firstChildTx" presStyleLbl="bgAccFollowNode1" presStyleIdx="0" presStyleCnt="5">
        <dgm:presLayoutVars>
          <dgm:bulletEnabled val="1"/>
        </dgm:presLayoutVars>
      </dgm:prSet>
      <dgm:spPr/>
      <dgm:t>
        <a:bodyPr/>
        <a:lstStyle/>
        <a:p>
          <a:endParaRPr lang="en-US"/>
        </a:p>
      </dgm:t>
    </dgm:pt>
    <dgm:pt modelId="{A768E7A7-20F5-4271-B73D-96F77E8D3D30}" type="pres">
      <dgm:prSet presAssocID="{93B061CF-D2A3-4272-9004-A00168758E3A}" presName="comp" presStyleCnt="0"/>
      <dgm:spPr/>
    </dgm:pt>
    <dgm:pt modelId="{31697F3D-9660-4897-947C-FE9A7330FC8B}" type="pres">
      <dgm:prSet presAssocID="{93B061CF-D2A3-4272-9004-A00168758E3A}" presName="child" presStyleLbl="bgAccFollowNode1" presStyleIdx="1" presStyleCnt="5"/>
      <dgm:spPr/>
      <dgm:t>
        <a:bodyPr/>
        <a:lstStyle/>
        <a:p>
          <a:endParaRPr lang="en-US"/>
        </a:p>
      </dgm:t>
    </dgm:pt>
    <dgm:pt modelId="{0C1DBB98-21D0-410F-8287-98F96DD1AF25}" type="pres">
      <dgm:prSet presAssocID="{93B061CF-D2A3-4272-9004-A00168758E3A}" presName="childTx" presStyleLbl="bgAccFollowNode1" presStyleIdx="1" presStyleCnt="5">
        <dgm:presLayoutVars>
          <dgm:bulletEnabled val="1"/>
        </dgm:presLayoutVars>
      </dgm:prSet>
      <dgm:spPr/>
      <dgm:t>
        <a:bodyPr/>
        <a:lstStyle/>
        <a:p>
          <a:endParaRPr lang="en-US"/>
        </a:p>
      </dgm:t>
    </dgm:pt>
    <dgm:pt modelId="{6BA8C1C9-5A51-45FA-9508-CF4544EFFD31}" type="pres">
      <dgm:prSet presAssocID="{266A66AB-0FFD-45B0-90E9-35877D250B67}" presName="comp" presStyleCnt="0"/>
      <dgm:spPr/>
    </dgm:pt>
    <dgm:pt modelId="{50F7C6F4-E276-4184-B9C1-6106FACBFCF3}" type="pres">
      <dgm:prSet presAssocID="{266A66AB-0FFD-45B0-90E9-35877D250B67}" presName="child" presStyleLbl="bgAccFollowNode1" presStyleIdx="2" presStyleCnt="5"/>
      <dgm:spPr/>
      <dgm:t>
        <a:bodyPr/>
        <a:lstStyle/>
        <a:p>
          <a:endParaRPr lang="en-US"/>
        </a:p>
      </dgm:t>
    </dgm:pt>
    <dgm:pt modelId="{ACE16D2B-3E9C-475C-A238-88BDA701D57D}" type="pres">
      <dgm:prSet presAssocID="{266A66AB-0FFD-45B0-90E9-35877D250B67}" presName="childTx" presStyleLbl="bgAccFollowNode1" presStyleIdx="2" presStyleCnt="5">
        <dgm:presLayoutVars>
          <dgm:bulletEnabled val="1"/>
        </dgm:presLayoutVars>
      </dgm:prSet>
      <dgm:spPr/>
      <dgm:t>
        <a:bodyPr/>
        <a:lstStyle/>
        <a:p>
          <a:endParaRPr lang="en-US"/>
        </a:p>
      </dgm:t>
    </dgm:pt>
    <dgm:pt modelId="{DFCD557A-68FD-4351-AB0E-9A1DEF1E6B71}" type="pres">
      <dgm:prSet presAssocID="{0E26C878-C676-4964-9059-A2BFCD44293E}" presName="comp" presStyleCnt="0"/>
      <dgm:spPr/>
    </dgm:pt>
    <dgm:pt modelId="{9A27F52E-083A-4E3D-BCF6-68CE1BAAC724}" type="pres">
      <dgm:prSet presAssocID="{0E26C878-C676-4964-9059-A2BFCD44293E}" presName="child" presStyleLbl="bgAccFollowNode1" presStyleIdx="3" presStyleCnt="5"/>
      <dgm:spPr/>
      <dgm:t>
        <a:bodyPr/>
        <a:lstStyle/>
        <a:p>
          <a:endParaRPr lang="en-US"/>
        </a:p>
      </dgm:t>
    </dgm:pt>
    <dgm:pt modelId="{A831CF1B-65F8-476E-BD3D-C6DC47E0709B}" type="pres">
      <dgm:prSet presAssocID="{0E26C878-C676-4964-9059-A2BFCD44293E}" presName="childTx" presStyleLbl="bgAccFollowNode1" presStyleIdx="3" presStyleCnt="5">
        <dgm:presLayoutVars>
          <dgm:bulletEnabled val="1"/>
        </dgm:presLayoutVars>
      </dgm:prSet>
      <dgm:spPr/>
      <dgm:t>
        <a:bodyPr/>
        <a:lstStyle/>
        <a:p>
          <a:endParaRPr lang="en-US"/>
        </a:p>
      </dgm:t>
    </dgm:pt>
    <dgm:pt modelId="{0A5562E2-8240-4ECF-9599-830F71D7CD7D}" type="pres">
      <dgm:prSet presAssocID="{A572AEA9-F115-4337-B2C3-709F4E5A61E8}" presName="comp" presStyleCnt="0"/>
      <dgm:spPr/>
    </dgm:pt>
    <dgm:pt modelId="{D1B9AD1A-A554-429C-AB02-5373490A2D95}" type="pres">
      <dgm:prSet presAssocID="{A572AEA9-F115-4337-B2C3-709F4E5A61E8}" presName="child" presStyleLbl="bgAccFollowNode1" presStyleIdx="4" presStyleCnt="5"/>
      <dgm:spPr/>
      <dgm:t>
        <a:bodyPr/>
        <a:lstStyle/>
        <a:p>
          <a:endParaRPr lang="en-US"/>
        </a:p>
      </dgm:t>
    </dgm:pt>
    <dgm:pt modelId="{B22B3A0E-4B1A-412D-AF96-BD3EF8B09A3D}" type="pres">
      <dgm:prSet presAssocID="{A572AEA9-F115-4337-B2C3-709F4E5A61E8}" presName="childTx" presStyleLbl="bgAccFollowNode1" presStyleIdx="4" presStyleCnt="5">
        <dgm:presLayoutVars>
          <dgm:bulletEnabled val="1"/>
        </dgm:presLayoutVars>
      </dgm:prSet>
      <dgm:spPr/>
      <dgm:t>
        <a:bodyPr/>
        <a:lstStyle/>
        <a:p>
          <a:endParaRPr lang="en-US"/>
        </a:p>
      </dgm:t>
    </dgm:pt>
    <dgm:pt modelId="{4095B355-AB2B-4648-A5D9-626F3E1238F0}" type="pres">
      <dgm:prSet presAssocID="{A8C5F169-F396-4ED1-BE40-EA5C29DEDF3E}" presName="negSpace" presStyleCnt="0"/>
      <dgm:spPr/>
    </dgm:pt>
    <dgm:pt modelId="{49879EF0-D793-4077-8980-4D7E9D67D66A}" type="pres">
      <dgm:prSet presAssocID="{A8C5F169-F396-4ED1-BE40-EA5C29DEDF3E}" presName="circle" presStyleLbl="node1" presStyleIdx="0" presStyleCnt="1"/>
      <dgm:spPr/>
      <dgm:t>
        <a:bodyPr/>
        <a:lstStyle/>
        <a:p>
          <a:endParaRPr lang="en-US"/>
        </a:p>
      </dgm:t>
    </dgm:pt>
  </dgm:ptLst>
  <dgm:cxnLst>
    <dgm:cxn modelId="{BD348394-C767-4D7D-96F8-9A79A76E5B14}" type="presOf" srcId="{F94D1370-ACD4-4EA2-B994-FD374DA2FC3B}" destId="{F874A7EF-6B4D-451C-AD31-CB61E343B724}" srcOrd="1" destOrd="0" presId="urn:microsoft.com/office/officeart/2005/8/layout/hList9"/>
    <dgm:cxn modelId="{DB6FA993-F7DA-4AB6-A097-4F055804B2C0}" type="presOf" srcId="{4792423C-248E-437D-9A00-BB9A3839677A}" destId="{11F80131-0837-441A-B86F-B9BBFEBA0DAB}" srcOrd="0" destOrd="0" presId="urn:microsoft.com/office/officeart/2005/8/layout/hList9"/>
    <dgm:cxn modelId="{F319D8BD-EE7A-47C8-BAC8-F3DA95EA9716}" srcId="{93B061CF-D2A3-4272-9004-A00168758E3A}" destId="{7D0BEDB1-457E-4D50-BFE0-B1E3B48C2F24}" srcOrd="0" destOrd="0" parTransId="{447A3B50-9A9C-4713-BE45-CF88D3AF43E4}" sibTransId="{93343789-9A1F-46D6-9C1B-905D3054C88B}"/>
    <dgm:cxn modelId="{BD81C232-85EA-4E53-ABA4-4756DBD436B9}" type="presOf" srcId="{0E26C878-C676-4964-9059-A2BFCD44293E}" destId="{A831CF1B-65F8-476E-BD3D-C6DC47E0709B}" srcOrd="1" destOrd="0" presId="urn:microsoft.com/office/officeart/2005/8/layout/hList9"/>
    <dgm:cxn modelId="{0B0B920D-5F10-483F-820F-27B33AC87C38}" type="presOf" srcId="{266A66AB-0FFD-45B0-90E9-35877D250B67}" destId="{ACE16D2B-3E9C-475C-A238-88BDA701D57D}" srcOrd="1" destOrd="0" presId="urn:microsoft.com/office/officeart/2005/8/layout/hList9"/>
    <dgm:cxn modelId="{D22E3B85-8A6D-4F41-9B3C-55BF99E02101}" srcId="{266A66AB-0FFD-45B0-90E9-35877D250B67}" destId="{68E9767A-7B2F-470E-882C-FBFAEEDAD336}" srcOrd="0" destOrd="0" parTransId="{31EAF3FA-9312-4E61-BEE6-E8463515C6CD}" sibTransId="{816C4277-D930-430D-BB92-C1DE44469A2C}"/>
    <dgm:cxn modelId="{F49F12E0-2927-4819-B7E6-40287B2C24DF}" type="presOf" srcId="{0E26C878-C676-4964-9059-A2BFCD44293E}" destId="{9A27F52E-083A-4E3D-BCF6-68CE1BAAC724}" srcOrd="0" destOrd="0" presId="urn:microsoft.com/office/officeart/2005/8/layout/hList9"/>
    <dgm:cxn modelId="{A0A61C22-2C0C-4110-8FB4-E23DD9CA5E4F}" type="presOf" srcId="{A8C5F169-F396-4ED1-BE40-EA5C29DEDF3E}" destId="{49879EF0-D793-4077-8980-4D7E9D67D66A}" srcOrd="0" destOrd="0" presId="urn:microsoft.com/office/officeart/2005/8/layout/hList9"/>
    <dgm:cxn modelId="{249C8578-F21F-47DF-9BFA-F8470D1C083E}" type="presOf" srcId="{68E9767A-7B2F-470E-882C-FBFAEEDAD336}" destId="{ACE16D2B-3E9C-475C-A238-88BDA701D57D}" srcOrd="1" destOrd="1" presId="urn:microsoft.com/office/officeart/2005/8/layout/hList9"/>
    <dgm:cxn modelId="{B07C3A09-70A3-4E2E-A294-DB2AE5B07769}" type="presOf" srcId="{0D6440B7-6D02-4124-AA36-28153B730A6E}" destId="{A831CF1B-65F8-476E-BD3D-C6DC47E0709B}" srcOrd="1" destOrd="1" presId="urn:microsoft.com/office/officeart/2005/8/layout/hList9"/>
    <dgm:cxn modelId="{71A999E4-C05C-4125-ABBD-2E8A7F6558E8}" srcId="{A572AEA9-F115-4337-B2C3-709F4E5A61E8}" destId="{7C7DB7AB-991A-46F5-969B-FFD4CF414097}" srcOrd="0" destOrd="0" parTransId="{CF98D015-4AE5-4112-8E6F-6998BE7DDFB1}" sibTransId="{785B51BF-BDB6-495F-B83B-29EB4A8AC8DC}"/>
    <dgm:cxn modelId="{1BD7BF24-182A-4468-A553-652F04117651}" type="presOf" srcId="{93B061CF-D2A3-4272-9004-A00168758E3A}" destId="{31697F3D-9660-4897-947C-FE9A7330FC8B}" srcOrd="0" destOrd="0" presId="urn:microsoft.com/office/officeart/2005/8/layout/hList9"/>
    <dgm:cxn modelId="{6E587308-B2FC-44FB-B25D-B96200C33309}" srcId="{A8C5F169-F396-4ED1-BE40-EA5C29DEDF3E}" destId="{93B061CF-D2A3-4272-9004-A00168758E3A}" srcOrd="1" destOrd="0" parTransId="{82C34487-E569-4808-BEC2-431A62994DBD}" sibTransId="{58E1C226-B294-4062-8213-125D1B24D225}"/>
    <dgm:cxn modelId="{391AB932-A2CC-44AB-AF41-92BF4F0A3688}" srcId="{F94D1370-ACD4-4EA2-B994-FD374DA2FC3B}" destId="{10DAF539-B739-4B30-96CE-67744DC30D32}" srcOrd="0" destOrd="0" parTransId="{67ED810F-7739-4A16-8946-6D76CAA26B3E}" sibTransId="{C662CFE4-2D4B-4266-AA85-0FB3A93DC8DB}"/>
    <dgm:cxn modelId="{1360B5A1-7A20-44DE-9CD6-E46A4589EBAF}" type="presOf" srcId="{93B061CF-D2A3-4272-9004-A00168758E3A}" destId="{0C1DBB98-21D0-410F-8287-98F96DD1AF25}" srcOrd="1" destOrd="0" presId="urn:microsoft.com/office/officeart/2005/8/layout/hList9"/>
    <dgm:cxn modelId="{68547479-8DF5-4636-B489-30154B24C23F}" type="presOf" srcId="{A572AEA9-F115-4337-B2C3-709F4E5A61E8}" destId="{D1B9AD1A-A554-429C-AB02-5373490A2D95}" srcOrd="0" destOrd="0" presId="urn:microsoft.com/office/officeart/2005/8/layout/hList9"/>
    <dgm:cxn modelId="{19A22CB6-65E7-4F55-8CA8-47B219FED007}" type="presOf" srcId="{266A66AB-0FFD-45B0-90E9-35877D250B67}" destId="{50F7C6F4-E276-4184-B9C1-6106FACBFCF3}" srcOrd="0" destOrd="0" presId="urn:microsoft.com/office/officeart/2005/8/layout/hList9"/>
    <dgm:cxn modelId="{FD8A4DAA-7D22-456E-A00B-E7046BA63DB1}" type="presOf" srcId="{F94D1370-ACD4-4EA2-B994-FD374DA2FC3B}" destId="{CAA4E0FC-3A3D-41BF-89CE-8278494816D2}" srcOrd="0" destOrd="0" presId="urn:microsoft.com/office/officeart/2005/8/layout/hList9"/>
    <dgm:cxn modelId="{FA3EDDCA-1907-4AD2-8B88-1BCE9B7E5866}" type="presOf" srcId="{10DAF539-B739-4B30-96CE-67744DC30D32}" destId="{F874A7EF-6B4D-451C-AD31-CB61E343B724}" srcOrd="1" destOrd="1" presId="urn:microsoft.com/office/officeart/2005/8/layout/hList9"/>
    <dgm:cxn modelId="{93DCCB10-DEDE-4215-A20B-090BC7ABE73C}" srcId="{A8C5F169-F396-4ED1-BE40-EA5C29DEDF3E}" destId="{266A66AB-0FFD-45B0-90E9-35877D250B67}" srcOrd="2" destOrd="0" parTransId="{9BFF638F-B1A9-4E0A-A844-AADCF00960D5}" sibTransId="{CC4EC366-2210-45DB-B747-B382ADC5F76F}"/>
    <dgm:cxn modelId="{51BF55CA-DE98-4410-A3B8-4DDAAEA233A8}" type="presOf" srcId="{7D0BEDB1-457E-4D50-BFE0-B1E3B48C2F24}" destId="{0C1DBB98-21D0-410F-8287-98F96DD1AF25}" srcOrd="1" destOrd="1" presId="urn:microsoft.com/office/officeart/2005/8/layout/hList9"/>
    <dgm:cxn modelId="{DF556FFF-D1FC-4349-A32C-E1A5192F6B31}" srcId="{A8C5F169-F396-4ED1-BE40-EA5C29DEDF3E}" destId="{F94D1370-ACD4-4EA2-B994-FD374DA2FC3B}" srcOrd="0" destOrd="0" parTransId="{7408C834-31A1-4216-B74B-53713EA9D7A7}" sibTransId="{89225C46-9998-4107-91E7-EDDB895E0CD5}"/>
    <dgm:cxn modelId="{EFDD0B60-B38D-485D-B1CF-16F606355A6D}" type="presOf" srcId="{10DAF539-B739-4B30-96CE-67744DC30D32}" destId="{CAA4E0FC-3A3D-41BF-89CE-8278494816D2}" srcOrd="0" destOrd="1" presId="urn:microsoft.com/office/officeart/2005/8/layout/hList9"/>
    <dgm:cxn modelId="{A0F4D90C-2BF9-4A39-8C09-06B348C0ED66}" srcId="{0E26C878-C676-4964-9059-A2BFCD44293E}" destId="{0D6440B7-6D02-4124-AA36-28153B730A6E}" srcOrd="0" destOrd="0" parTransId="{4CF83B30-30AC-4AB5-B6B1-AAAFF799D7F8}" sibTransId="{ADE2F121-A8B9-4802-889E-88949CE8F413}"/>
    <dgm:cxn modelId="{243DA843-97DF-4333-9B74-5F454E9DC33F}" type="presOf" srcId="{0D6440B7-6D02-4124-AA36-28153B730A6E}" destId="{9A27F52E-083A-4E3D-BCF6-68CE1BAAC724}" srcOrd="0" destOrd="1" presId="urn:microsoft.com/office/officeart/2005/8/layout/hList9"/>
    <dgm:cxn modelId="{0256D63B-E6D0-4727-B9FA-F3A767C84BAD}" type="presOf" srcId="{7C7DB7AB-991A-46F5-969B-FFD4CF414097}" destId="{B22B3A0E-4B1A-412D-AF96-BD3EF8B09A3D}" srcOrd="1" destOrd="1" presId="urn:microsoft.com/office/officeart/2005/8/layout/hList9"/>
    <dgm:cxn modelId="{143C7810-763E-4B16-AE68-D38B0462F8AC}" type="presOf" srcId="{68E9767A-7B2F-470E-882C-FBFAEEDAD336}" destId="{50F7C6F4-E276-4184-B9C1-6106FACBFCF3}" srcOrd="0" destOrd="1" presId="urn:microsoft.com/office/officeart/2005/8/layout/hList9"/>
    <dgm:cxn modelId="{E0524029-258B-4A69-9880-76C6C9055887}" type="presOf" srcId="{7C7DB7AB-991A-46F5-969B-FFD4CF414097}" destId="{D1B9AD1A-A554-429C-AB02-5373490A2D95}" srcOrd="0" destOrd="1" presId="urn:microsoft.com/office/officeart/2005/8/layout/hList9"/>
    <dgm:cxn modelId="{A9618741-E517-416B-A18D-7CC3BF840E65}" srcId="{A8C5F169-F396-4ED1-BE40-EA5C29DEDF3E}" destId="{0E26C878-C676-4964-9059-A2BFCD44293E}" srcOrd="3" destOrd="0" parTransId="{2C00FD55-B369-485E-973D-77D4E3D7C9A4}" sibTransId="{937AFE74-F748-4DFB-A4E8-03D59AD195DB}"/>
    <dgm:cxn modelId="{205AF5B3-E8C8-4C59-AE04-E2576CCC5403}" type="presOf" srcId="{7D0BEDB1-457E-4D50-BFE0-B1E3B48C2F24}" destId="{31697F3D-9660-4897-947C-FE9A7330FC8B}" srcOrd="0" destOrd="1" presId="urn:microsoft.com/office/officeart/2005/8/layout/hList9"/>
    <dgm:cxn modelId="{0575FFF0-2ADD-47EE-9ED0-A523DF3BDFFE}" srcId="{4792423C-248E-437D-9A00-BB9A3839677A}" destId="{A8C5F169-F396-4ED1-BE40-EA5C29DEDF3E}" srcOrd="0" destOrd="0" parTransId="{C05E436F-D169-41C9-A292-4CFE5FC45B8C}" sibTransId="{B8FDFB41-BFED-4D5C-BF22-47AB2B526C7F}"/>
    <dgm:cxn modelId="{74A6887A-8076-4911-922A-8121F5D22D07}" srcId="{A8C5F169-F396-4ED1-BE40-EA5C29DEDF3E}" destId="{A572AEA9-F115-4337-B2C3-709F4E5A61E8}" srcOrd="4" destOrd="0" parTransId="{1C59367C-A1DC-43B1-A18D-35966B2E2297}" sibTransId="{12199FB9-4D34-457C-B070-8EA56B49BE16}"/>
    <dgm:cxn modelId="{D33562D4-084D-43C0-A520-574976F07787}" type="presOf" srcId="{A572AEA9-F115-4337-B2C3-709F4E5A61E8}" destId="{B22B3A0E-4B1A-412D-AF96-BD3EF8B09A3D}" srcOrd="1" destOrd="0" presId="urn:microsoft.com/office/officeart/2005/8/layout/hList9"/>
    <dgm:cxn modelId="{587EFB89-2EF8-42FD-BB56-A142188813D8}" type="presParOf" srcId="{11F80131-0837-441A-B86F-B9BBFEBA0DAB}" destId="{DA3A9E0F-823E-4E28-AD48-5A8CF0C579F0}" srcOrd="0" destOrd="0" presId="urn:microsoft.com/office/officeart/2005/8/layout/hList9"/>
    <dgm:cxn modelId="{416A19E3-B71D-44C6-80E0-721A92356533}" type="presParOf" srcId="{11F80131-0837-441A-B86F-B9BBFEBA0DAB}" destId="{F7476058-23D4-4EB9-8F18-F73A6337A153}" srcOrd="1" destOrd="0" presId="urn:microsoft.com/office/officeart/2005/8/layout/hList9"/>
    <dgm:cxn modelId="{342FC677-2D47-44F4-A02A-45B9C60BBCC8}" type="presParOf" srcId="{F7476058-23D4-4EB9-8F18-F73A6337A153}" destId="{C36DEF03-13B5-4BA5-B457-5CDB39967067}" srcOrd="0" destOrd="0" presId="urn:microsoft.com/office/officeart/2005/8/layout/hList9"/>
    <dgm:cxn modelId="{61548211-F261-4470-B337-8205816560F4}" type="presParOf" srcId="{F7476058-23D4-4EB9-8F18-F73A6337A153}" destId="{1A2BBEAE-7540-4039-A07F-0D7DBA3FB9E0}" srcOrd="1" destOrd="0" presId="urn:microsoft.com/office/officeart/2005/8/layout/hList9"/>
    <dgm:cxn modelId="{B9F5A4F0-DF76-4206-A184-6AC76F54D621}" type="presParOf" srcId="{1A2BBEAE-7540-4039-A07F-0D7DBA3FB9E0}" destId="{CAA4E0FC-3A3D-41BF-89CE-8278494816D2}" srcOrd="0" destOrd="0" presId="urn:microsoft.com/office/officeart/2005/8/layout/hList9"/>
    <dgm:cxn modelId="{52234525-E195-4668-BCB1-F1B81681C0A7}" type="presParOf" srcId="{1A2BBEAE-7540-4039-A07F-0D7DBA3FB9E0}" destId="{F874A7EF-6B4D-451C-AD31-CB61E343B724}" srcOrd="1" destOrd="0" presId="urn:microsoft.com/office/officeart/2005/8/layout/hList9"/>
    <dgm:cxn modelId="{4D1AA056-9C38-45BF-8F72-516388126D2A}" type="presParOf" srcId="{F7476058-23D4-4EB9-8F18-F73A6337A153}" destId="{A768E7A7-20F5-4271-B73D-96F77E8D3D30}" srcOrd="2" destOrd="0" presId="urn:microsoft.com/office/officeart/2005/8/layout/hList9"/>
    <dgm:cxn modelId="{9C0F06A6-47CC-4C01-BC4B-AF2BE46AEBDF}" type="presParOf" srcId="{A768E7A7-20F5-4271-B73D-96F77E8D3D30}" destId="{31697F3D-9660-4897-947C-FE9A7330FC8B}" srcOrd="0" destOrd="0" presId="urn:microsoft.com/office/officeart/2005/8/layout/hList9"/>
    <dgm:cxn modelId="{3EEC6C31-AA43-4612-809C-C3450E3CEA36}" type="presParOf" srcId="{A768E7A7-20F5-4271-B73D-96F77E8D3D30}" destId="{0C1DBB98-21D0-410F-8287-98F96DD1AF25}" srcOrd="1" destOrd="0" presId="urn:microsoft.com/office/officeart/2005/8/layout/hList9"/>
    <dgm:cxn modelId="{A113229E-B050-465F-A371-698C34826F7E}" type="presParOf" srcId="{F7476058-23D4-4EB9-8F18-F73A6337A153}" destId="{6BA8C1C9-5A51-45FA-9508-CF4544EFFD31}" srcOrd="3" destOrd="0" presId="urn:microsoft.com/office/officeart/2005/8/layout/hList9"/>
    <dgm:cxn modelId="{8613ED19-5801-4FA7-A532-197A769F4D22}" type="presParOf" srcId="{6BA8C1C9-5A51-45FA-9508-CF4544EFFD31}" destId="{50F7C6F4-E276-4184-B9C1-6106FACBFCF3}" srcOrd="0" destOrd="0" presId="urn:microsoft.com/office/officeart/2005/8/layout/hList9"/>
    <dgm:cxn modelId="{C0F92580-6B76-4C30-ACE5-529C099013A2}" type="presParOf" srcId="{6BA8C1C9-5A51-45FA-9508-CF4544EFFD31}" destId="{ACE16D2B-3E9C-475C-A238-88BDA701D57D}" srcOrd="1" destOrd="0" presId="urn:microsoft.com/office/officeart/2005/8/layout/hList9"/>
    <dgm:cxn modelId="{FB890D82-6EAA-49D8-B6F1-A6552F034D2B}" type="presParOf" srcId="{F7476058-23D4-4EB9-8F18-F73A6337A153}" destId="{DFCD557A-68FD-4351-AB0E-9A1DEF1E6B71}" srcOrd="4" destOrd="0" presId="urn:microsoft.com/office/officeart/2005/8/layout/hList9"/>
    <dgm:cxn modelId="{52F76190-1D04-476C-9A44-E77756ED919E}" type="presParOf" srcId="{DFCD557A-68FD-4351-AB0E-9A1DEF1E6B71}" destId="{9A27F52E-083A-4E3D-BCF6-68CE1BAAC724}" srcOrd="0" destOrd="0" presId="urn:microsoft.com/office/officeart/2005/8/layout/hList9"/>
    <dgm:cxn modelId="{5DDC5F5E-3815-4477-8E07-8CDDDDAAA1A9}" type="presParOf" srcId="{DFCD557A-68FD-4351-AB0E-9A1DEF1E6B71}" destId="{A831CF1B-65F8-476E-BD3D-C6DC47E0709B}" srcOrd="1" destOrd="0" presId="urn:microsoft.com/office/officeart/2005/8/layout/hList9"/>
    <dgm:cxn modelId="{4D2A756A-C0AE-4006-B94E-1DA6B6458A44}" type="presParOf" srcId="{F7476058-23D4-4EB9-8F18-F73A6337A153}" destId="{0A5562E2-8240-4ECF-9599-830F71D7CD7D}" srcOrd="5" destOrd="0" presId="urn:microsoft.com/office/officeart/2005/8/layout/hList9"/>
    <dgm:cxn modelId="{BC2D0474-19CE-4F6A-837E-4B62E6FA2EA2}" type="presParOf" srcId="{0A5562E2-8240-4ECF-9599-830F71D7CD7D}" destId="{D1B9AD1A-A554-429C-AB02-5373490A2D95}" srcOrd="0" destOrd="0" presId="urn:microsoft.com/office/officeart/2005/8/layout/hList9"/>
    <dgm:cxn modelId="{943E7827-82BE-4D67-B827-1DD390E2503D}" type="presParOf" srcId="{0A5562E2-8240-4ECF-9599-830F71D7CD7D}" destId="{B22B3A0E-4B1A-412D-AF96-BD3EF8B09A3D}" srcOrd="1" destOrd="0" presId="urn:microsoft.com/office/officeart/2005/8/layout/hList9"/>
    <dgm:cxn modelId="{E8551097-A51F-43DD-A64C-8DFD761DCF79}" type="presParOf" srcId="{11F80131-0837-441A-B86F-B9BBFEBA0DAB}" destId="{4095B355-AB2B-4648-A5D9-626F3E1238F0}" srcOrd="2" destOrd="0" presId="urn:microsoft.com/office/officeart/2005/8/layout/hList9"/>
    <dgm:cxn modelId="{C782EE7F-BE8D-458F-902B-75A1E53B3738}" type="presParOf" srcId="{11F80131-0837-441A-B86F-B9BBFEBA0DAB}" destId="{49879EF0-D793-4077-8980-4D7E9D67D66A}"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2E9753-930E-4FF0-9412-D6C4E8E7239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A1D020A-3615-45F8-8B89-6E1D2CB67CFE}">
      <dgm:prSet phldrT="[Text]"/>
      <dgm:spPr/>
      <dgm:t>
        <a:bodyPr/>
        <a:lstStyle/>
        <a:p>
          <a:r>
            <a:rPr lang="en-US" dirty="0" smtClean="0"/>
            <a:t>Concept “Issue” </a:t>
          </a:r>
          <a:r>
            <a:rPr lang="en-US" dirty="0" smtClean="0">
              <a:solidFill>
                <a:schemeClr val="bg2">
                  <a:lumMod val="75000"/>
                </a:schemeClr>
              </a:solidFill>
            </a:rPr>
            <a:t>(Gains from Trade)</a:t>
          </a:r>
          <a:endParaRPr lang="en-US" dirty="0">
            <a:solidFill>
              <a:schemeClr val="bg2">
                <a:lumMod val="75000"/>
              </a:schemeClr>
            </a:solidFill>
          </a:endParaRPr>
        </a:p>
      </dgm:t>
    </dgm:pt>
    <dgm:pt modelId="{8191411D-1DEA-45C2-AF94-190DE6C984A5}" type="parTrans" cxnId="{34AC6734-B4AD-48DC-8273-45B142D35528}">
      <dgm:prSet/>
      <dgm:spPr/>
      <dgm:t>
        <a:bodyPr/>
        <a:lstStyle/>
        <a:p>
          <a:endParaRPr lang="en-US"/>
        </a:p>
      </dgm:t>
    </dgm:pt>
    <dgm:pt modelId="{15EB0686-63F5-4E47-BC7D-11FDE9113666}" type="sibTrans" cxnId="{34AC6734-B4AD-48DC-8273-45B142D35528}">
      <dgm:prSet/>
      <dgm:spPr/>
      <dgm:t>
        <a:bodyPr/>
        <a:lstStyle/>
        <a:p>
          <a:endParaRPr lang="en-US"/>
        </a:p>
      </dgm:t>
    </dgm:pt>
    <dgm:pt modelId="{AA5F303E-544D-4DDF-B805-1CD7ED4F32E6}">
      <dgm:prSet phldrT="[Text]"/>
      <dgm:spPr/>
      <dgm:t>
        <a:bodyPr/>
        <a:lstStyle/>
        <a:p>
          <a:r>
            <a:rPr lang="en-US" dirty="0" smtClean="0"/>
            <a:t>Specific Concept Struggle: Why is this difficult? </a:t>
          </a:r>
          <a:r>
            <a:rPr lang="en-US" dirty="0" smtClean="0">
              <a:solidFill>
                <a:schemeClr val="bg2">
                  <a:lumMod val="75000"/>
                </a:schemeClr>
              </a:solidFill>
            </a:rPr>
            <a:t>(Math Inclusion)</a:t>
          </a:r>
          <a:endParaRPr lang="en-US" dirty="0">
            <a:solidFill>
              <a:schemeClr val="bg2">
                <a:lumMod val="75000"/>
              </a:schemeClr>
            </a:solidFill>
          </a:endParaRPr>
        </a:p>
      </dgm:t>
    </dgm:pt>
    <dgm:pt modelId="{88274E08-629D-4BEB-A65C-08A510E1669D}" type="parTrans" cxnId="{BA917950-9A30-45F3-B60C-BC3466E8DC11}">
      <dgm:prSet/>
      <dgm:spPr/>
      <dgm:t>
        <a:bodyPr/>
        <a:lstStyle/>
        <a:p>
          <a:endParaRPr lang="en-US"/>
        </a:p>
      </dgm:t>
    </dgm:pt>
    <dgm:pt modelId="{D5816298-FE43-4610-8ADD-DD068D19065A}" type="sibTrans" cxnId="{BA917950-9A30-45F3-B60C-BC3466E8DC11}">
      <dgm:prSet/>
      <dgm:spPr/>
      <dgm:t>
        <a:bodyPr/>
        <a:lstStyle/>
        <a:p>
          <a:endParaRPr lang="en-US"/>
        </a:p>
      </dgm:t>
    </dgm:pt>
    <dgm:pt modelId="{032FAF7A-696B-42E1-8E19-E2EB3BC84032}">
      <dgm:prSet phldrT="[Text]"/>
      <dgm:spPr/>
      <dgm:t>
        <a:bodyPr/>
        <a:lstStyle/>
        <a:p>
          <a:r>
            <a:rPr lang="en-US" dirty="0" smtClean="0"/>
            <a:t>Big Picture: Where in Real Life? What Career Path? </a:t>
          </a:r>
          <a:r>
            <a:rPr lang="en-US" dirty="0" smtClean="0">
              <a:solidFill>
                <a:schemeClr val="bg2">
                  <a:lumMod val="75000"/>
                </a:schemeClr>
              </a:solidFill>
            </a:rPr>
            <a:t>(Politician, Business Owners)</a:t>
          </a:r>
          <a:r>
            <a:rPr lang="en-US" dirty="0" smtClean="0"/>
            <a:t>	</a:t>
          </a:r>
        </a:p>
      </dgm:t>
    </dgm:pt>
    <dgm:pt modelId="{FFB52EE4-50F8-4AF2-813C-08A3E2F6D1D2}" type="parTrans" cxnId="{53537EF9-3864-4257-9C51-47F1FC95ED1F}">
      <dgm:prSet/>
      <dgm:spPr/>
      <dgm:t>
        <a:bodyPr/>
        <a:lstStyle/>
        <a:p>
          <a:endParaRPr lang="en-US"/>
        </a:p>
      </dgm:t>
    </dgm:pt>
    <dgm:pt modelId="{C7B4D8DC-3711-42E0-96EB-AA5BD5F1C1BD}" type="sibTrans" cxnId="{53537EF9-3864-4257-9C51-47F1FC95ED1F}">
      <dgm:prSet/>
      <dgm:spPr/>
      <dgm:t>
        <a:bodyPr/>
        <a:lstStyle/>
        <a:p>
          <a:endParaRPr lang="en-US"/>
        </a:p>
      </dgm:t>
    </dgm:pt>
    <dgm:pt modelId="{FEB8C474-B191-4FC0-9D93-C05BB4E01281}">
      <dgm:prSet phldrT="[Text]"/>
      <dgm:spPr/>
      <dgm:t>
        <a:bodyPr/>
        <a:lstStyle/>
        <a:p>
          <a:r>
            <a:rPr lang="en-US" dirty="0" smtClean="0"/>
            <a:t>Brainstorm: Determine Assignment requiring Real World Activity/Skill </a:t>
          </a:r>
          <a:r>
            <a:rPr lang="en-US" dirty="0" smtClean="0">
              <a:solidFill>
                <a:schemeClr val="bg2">
                  <a:lumMod val="75000"/>
                </a:schemeClr>
              </a:solidFill>
            </a:rPr>
            <a:t>(Campaign Ads, Financial </a:t>
          </a:r>
          <a:r>
            <a:rPr lang="en-US" dirty="0" err="1" smtClean="0">
              <a:solidFill>
                <a:schemeClr val="bg2">
                  <a:lumMod val="75000"/>
                </a:schemeClr>
              </a:solidFill>
            </a:rPr>
            <a:t>Stmts</a:t>
          </a:r>
          <a:r>
            <a:rPr lang="en-US" dirty="0" smtClean="0">
              <a:solidFill>
                <a:schemeClr val="bg2">
                  <a:lumMod val="75000"/>
                </a:schemeClr>
              </a:solidFill>
            </a:rPr>
            <a:t>)</a:t>
          </a:r>
          <a:r>
            <a:rPr lang="en-US" dirty="0" smtClean="0"/>
            <a:t>	</a:t>
          </a:r>
        </a:p>
      </dgm:t>
    </dgm:pt>
    <dgm:pt modelId="{4F84B3DC-A155-4C36-9D13-69E4E5624E0B}" type="parTrans" cxnId="{0E3B3DD7-7C35-40E1-B40C-612E6089500F}">
      <dgm:prSet/>
      <dgm:spPr/>
      <dgm:t>
        <a:bodyPr/>
        <a:lstStyle/>
        <a:p>
          <a:endParaRPr lang="en-US"/>
        </a:p>
      </dgm:t>
    </dgm:pt>
    <dgm:pt modelId="{E60F1087-FC34-4230-B2A0-9A1EBBA8EE4F}" type="sibTrans" cxnId="{0E3B3DD7-7C35-40E1-B40C-612E6089500F}">
      <dgm:prSet/>
      <dgm:spPr/>
      <dgm:t>
        <a:bodyPr/>
        <a:lstStyle/>
        <a:p>
          <a:endParaRPr lang="en-US"/>
        </a:p>
      </dgm:t>
    </dgm:pt>
    <dgm:pt modelId="{EFBE7DB0-C74B-4F10-BDD1-AD3CBD46C5EB}" type="pres">
      <dgm:prSet presAssocID="{EE2E9753-930E-4FF0-9412-D6C4E8E72395}" presName="outerComposite" presStyleCnt="0">
        <dgm:presLayoutVars>
          <dgm:chMax val="5"/>
          <dgm:dir/>
          <dgm:resizeHandles val="exact"/>
        </dgm:presLayoutVars>
      </dgm:prSet>
      <dgm:spPr/>
      <dgm:t>
        <a:bodyPr/>
        <a:lstStyle/>
        <a:p>
          <a:endParaRPr lang="en-US"/>
        </a:p>
      </dgm:t>
    </dgm:pt>
    <dgm:pt modelId="{188ED5BB-AC7E-4E1D-A9EF-E7BE06AF051C}" type="pres">
      <dgm:prSet presAssocID="{EE2E9753-930E-4FF0-9412-D6C4E8E72395}" presName="dummyMaxCanvas" presStyleCnt="0">
        <dgm:presLayoutVars/>
      </dgm:prSet>
      <dgm:spPr/>
    </dgm:pt>
    <dgm:pt modelId="{A9C4BDBE-DDBB-4E6D-99B7-261FAA44DBC8}" type="pres">
      <dgm:prSet presAssocID="{EE2E9753-930E-4FF0-9412-D6C4E8E72395}" presName="FourNodes_1" presStyleLbl="node1" presStyleIdx="0" presStyleCnt="4">
        <dgm:presLayoutVars>
          <dgm:bulletEnabled val="1"/>
        </dgm:presLayoutVars>
      </dgm:prSet>
      <dgm:spPr/>
      <dgm:t>
        <a:bodyPr/>
        <a:lstStyle/>
        <a:p>
          <a:endParaRPr lang="en-US"/>
        </a:p>
      </dgm:t>
    </dgm:pt>
    <dgm:pt modelId="{8550B3C9-6269-4AE8-A56E-CC2816B07D9C}" type="pres">
      <dgm:prSet presAssocID="{EE2E9753-930E-4FF0-9412-D6C4E8E72395}" presName="FourNodes_2" presStyleLbl="node1" presStyleIdx="1" presStyleCnt="4">
        <dgm:presLayoutVars>
          <dgm:bulletEnabled val="1"/>
        </dgm:presLayoutVars>
      </dgm:prSet>
      <dgm:spPr/>
      <dgm:t>
        <a:bodyPr/>
        <a:lstStyle/>
        <a:p>
          <a:endParaRPr lang="en-US"/>
        </a:p>
      </dgm:t>
    </dgm:pt>
    <dgm:pt modelId="{E0D9416F-88D6-4B0C-A99A-C95C051D449F}" type="pres">
      <dgm:prSet presAssocID="{EE2E9753-930E-4FF0-9412-D6C4E8E72395}" presName="FourNodes_3" presStyleLbl="node1" presStyleIdx="2" presStyleCnt="4">
        <dgm:presLayoutVars>
          <dgm:bulletEnabled val="1"/>
        </dgm:presLayoutVars>
      </dgm:prSet>
      <dgm:spPr/>
      <dgm:t>
        <a:bodyPr/>
        <a:lstStyle/>
        <a:p>
          <a:endParaRPr lang="en-US"/>
        </a:p>
      </dgm:t>
    </dgm:pt>
    <dgm:pt modelId="{0431C1C6-8951-4CF1-8E52-9BEFC77D8CF8}" type="pres">
      <dgm:prSet presAssocID="{EE2E9753-930E-4FF0-9412-D6C4E8E72395}" presName="FourNodes_4" presStyleLbl="node1" presStyleIdx="3" presStyleCnt="4">
        <dgm:presLayoutVars>
          <dgm:bulletEnabled val="1"/>
        </dgm:presLayoutVars>
      </dgm:prSet>
      <dgm:spPr/>
      <dgm:t>
        <a:bodyPr/>
        <a:lstStyle/>
        <a:p>
          <a:endParaRPr lang="en-US"/>
        </a:p>
      </dgm:t>
    </dgm:pt>
    <dgm:pt modelId="{14E5E375-1387-49A1-A1A7-CD4A25CEDE1E}" type="pres">
      <dgm:prSet presAssocID="{EE2E9753-930E-4FF0-9412-D6C4E8E72395}" presName="FourConn_1-2" presStyleLbl="fgAccFollowNode1" presStyleIdx="0" presStyleCnt="3">
        <dgm:presLayoutVars>
          <dgm:bulletEnabled val="1"/>
        </dgm:presLayoutVars>
      </dgm:prSet>
      <dgm:spPr/>
      <dgm:t>
        <a:bodyPr/>
        <a:lstStyle/>
        <a:p>
          <a:endParaRPr lang="en-US"/>
        </a:p>
      </dgm:t>
    </dgm:pt>
    <dgm:pt modelId="{1CFA9282-46D5-4B07-A068-CFE4936CBD29}" type="pres">
      <dgm:prSet presAssocID="{EE2E9753-930E-4FF0-9412-D6C4E8E72395}" presName="FourConn_2-3" presStyleLbl="fgAccFollowNode1" presStyleIdx="1" presStyleCnt="3">
        <dgm:presLayoutVars>
          <dgm:bulletEnabled val="1"/>
        </dgm:presLayoutVars>
      </dgm:prSet>
      <dgm:spPr/>
      <dgm:t>
        <a:bodyPr/>
        <a:lstStyle/>
        <a:p>
          <a:endParaRPr lang="en-US"/>
        </a:p>
      </dgm:t>
    </dgm:pt>
    <dgm:pt modelId="{4A3584C5-8E33-4578-96D3-27288091C0B0}" type="pres">
      <dgm:prSet presAssocID="{EE2E9753-930E-4FF0-9412-D6C4E8E72395}" presName="FourConn_3-4" presStyleLbl="fgAccFollowNode1" presStyleIdx="2" presStyleCnt="3">
        <dgm:presLayoutVars>
          <dgm:bulletEnabled val="1"/>
        </dgm:presLayoutVars>
      </dgm:prSet>
      <dgm:spPr/>
      <dgm:t>
        <a:bodyPr/>
        <a:lstStyle/>
        <a:p>
          <a:endParaRPr lang="en-US"/>
        </a:p>
      </dgm:t>
    </dgm:pt>
    <dgm:pt modelId="{0A12DCAE-A356-488C-A754-84AE2D105001}" type="pres">
      <dgm:prSet presAssocID="{EE2E9753-930E-4FF0-9412-D6C4E8E72395}" presName="FourNodes_1_text" presStyleLbl="node1" presStyleIdx="3" presStyleCnt="4">
        <dgm:presLayoutVars>
          <dgm:bulletEnabled val="1"/>
        </dgm:presLayoutVars>
      </dgm:prSet>
      <dgm:spPr/>
      <dgm:t>
        <a:bodyPr/>
        <a:lstStyle/>
        <a:p>
          <a:endParaRPr lang="en-US"/>
        </a:p>
      </dgm:t>
    </dgm:pt>
    <dgm:pt modelId="{450F6625-F522-4B01-B079-3B0DE96187EF}" type="pres">
      <dgm:prSet presAssocID="{EE2E9753-930E-4FF0-9412-D6C4E8E72395}" presName="FourNodes_2_text" presStyleLbl="node1" presStyleIdx="3" presStyleCnt="4">
        <dgm:presLayoutVars>
          <dgm:bulletEnabled val="1"/>
        </dgm:presLayoutVars>
      </dgm:prSet>
      <dgm:spPr/>
      <dgm:t>
        <a:bodyPr/>
        <a:lstStyle/>
        <a:p>
          <a:endParaRPr lang="en-US"/>
        </a:p>
      </dgm:t>
    </dgm:pt>
    <dgm:pt modelId="{5986B227-5647-4785-AADD-0B7782FCC570}" type="pres">
      <dgm:prSet presAssocID="{EE2E9753-930E-4FF0-9412-D6C4E8E72395}" presName="FourNodes_3_text" presStyleLbl="node1" presStyleIdx="3" presStyleCnt="4">
        <dgm:presLayoutVars>
          <dgm:bulletEnabled val="1"/>
        </dgm:presLayoutVars>
      </dgm:prSet>
      <dgm:spPr/>
      <dgm:t>
        <a:bodyPr/>
        <a:lstStyle/>
        <a:p>
          <a:endParaRPr lang="en-US"/>
        </a:p>
      </dgm:t>
    </dgm:pt>
    <dgm:pt modelId="{0E2B782F-6A55-44D1-8CBA-79C7362E93A1}" type="pres">
      <dgm:prSet presAssocID="{EE2E9753-930E-4FF0-9412-D6C4E8E72395}" presName="FourNodes_4_text" presStyleLbl="node1" presStyleIdx="3" presStyleCnt="4">
        <dgm:presLayoutVars>
          <dgm:bulletEnabled val="1"/>
        </dgm:presLayoutVars>
      </dgm:prSet>
      <dgm:spPr/>
      <dgm:t>
        <a:bodyPr/>
        <a:lstStyle/>
        <a:p>
          <a:endParaRPr lang="en-US"/>
        </a:p>
      </dgm:t>
    </dgm:pt>
  </dgm:ptLst>
  <dgm:cxnLst>
    <dgm:cxn modelId="{0E3B3DD7-7C35-40E1-B40C-612E6089500F}" srcId="{EE2E9753-930E-4FF0-9412-D6C4E8E72395}" destId="{FEB8C474-B191-4FC0-9D93-C05BB4E01281}" srcOrd="3" destOrd="0" parTransId="{4F84B3DC-A155-4C36-9D13-69E4E5624E0B}" sibTransId="{E60F1087-FC34-4230-B2A0-9A1EBBA8EE4F}"/>
    <dgm:cxn modelId="{BA917950-9A30-45F3-B60C-BC3466E8DC11}" srcId="{EE2E9753-930E-4FF0-9412-D6C4E8E72395}" destId="{AA5F303E-544D-4DDF-B805-1CD7ED4F32E6}" srcOrd="1" destOrd="0" parTransId="{88274E08-629D-4BEB-A65C-08A510E1669D}" sibTransId="{D5816298-FE43-4610-8ADD-DD068D19065A}"/>
    <dgm:cxn modelId="{E6300951-1C96-4A3F-BBAE-34DBFC8D8B90}" type="presOf" srcId="{FEB8C474-B191-4FC0-9D93-C05BB4E01281}" destId="{0E2B782F-6A55-44D1-8CBA-79C7362E93A1}" srcOrd="1" destOrd="0" presId="urn:microsoft.com/office/officeart/2005/8/layout/vProcess5"/>
    <dgm:cxn modelId="{D652ADBD-4FCF-47FB-9F51-7648FAB82147}" type="presOf" srcId="{8A1D020A-3615-45F8-8B89-6E1D2CB67CFE}" destId="{0A12DCAE-A356-488C-A754-84AE2D105001}" srcOrd="1" destOrd="0" presId="urn:microsoft.com/office/officeart/2005/8/layout/vProcess5"/>
    <dgm:cxn modelId="{53537EF9-3864-4257-9C51-47F1FC95ED1F}" srcId="{EE2E9753-930E-4FF0-9412-D6C4E8E72395}" destId="{032FAF7A-696B-42E1-8E19-E2EB3BC84032}" srcOrd="2" destOrd="0" parTransId="{FFB52EE4-50F8-4AF2-813C-08A3E2F6D1D2}" sibTransId="{C7B4D8DC-3711-42E0-96EB-AA5BD5F1C1BD}"/>
    <dgm:cxn modelId="{D7C63E7E-43DD-499C-82BB-C6652A543F58}" type="presOf" srcId="{AA5F303E-544D-4DDF-B805-1CD7ED4F32E6}" destId="{8550B3C9-6269-4AE8-A56E-CC2816B07D9C}" srcOrd="0" destOrd="0" presId="urn:microsoft.com/office/officeart/2005/8/layout/vProcess5"/>
    <dgm:cxn modelId="{3B8CA65D-E2BC-480D-AAB2-CE9B77B0689C}" type="presOf" srcId="{AA5F303E-544D-4DDF-B805-1CD7ED4F32E6}" destId="{450F6625-F522-4B01-B079-3B0DE96187EF}" srcOrd="1" destOrd="0" presId="urn:microsoft.com/office/officeart/2005/8/layout/vProcess5"/>
    <dgm:cxn modelId="{5E543D59-9661-488B-BCC1-80C6F3765C5D}" type="presOf" srcId="{15EB0686-63F5-4E47-BC7D-11FDE9113666}" destId="{14E5E375-1387-49A1-A1A7-CD4A25CEDE1E}" srcOrd="0" destOrd="0" presId="urn:microsoft.com/office/officeart/2005/8/layout/vProcess5"/>
    <dgm:cxn modelId="{D0A01AF1-6DDB-49E7-ACF1-D4ED56E8FEE5}" type="presOf" srcId="{C7B4D8DC-3711-42E0-96EB-AA5BD5F1C1BD}" destId="{4A3584C5-8E33-4578-96D3-27288091C0B0}" srcOrd="0" destOrd="0" presId="urn:microsoft.com/office/officeart/2005/8/layout/vProcess5"/>
    <dgm:cxn modelId="{4218342E-4790-4CF0-A9B1-AFE5EB6440D3}" type="presOf" srcId="{FEB8C474-B191-4FC0-9D93-C05BB4E01281}" destId="{0431C1C6-8951-4CF1-8E52-9BEFC77D8CF8}" srcOrd="0" destOrd="0" presId="urn:microsoft.com/office/officeart/2005/8/layout/vProcess5"/>
    <dgm:cxn modelId="{BC64158D-B37D-4E35-9CE6-953E0215199B}" type="presOf" srcId="{D5816298-FE43-4610-8ADD-DD068D19065A}" destId="{1CFA9282-46D5-4B07-A068-CFE4936CBD29}" srcOrd="0" destOrd="0" presId="urn:microsoft.com/office/officeart/2005/8/layout/vProcess5"/>
    <dgm:cxn modelId="{34AC6734-B4AD-48DC-8273-45B142D35528}" srcId="{EE2E9753-930E-4FF0-9412-D6C4E8E72395}" destId="{8A1D020A-3615-45F8-8B89-6E1D2CB67CFE}" srcOrd="0" destOrd="0" parTransId="{8191411D-1DEA-45C2-AF94-190DE6C984A5}" sibTransId="{15EB0686-63F5-4E47-BC7D-11FDE9113666}"/>
    <dgm:cxn modelId="{D7991DAB-2C8A-4D6D-81EB-19A11B61986B}" type="presOf" srcId="{032FAF7A-696B-42E1-8E19-E2EB3BC84032}" destId="{E0D9416F-88D6-4B0C-A99A-C95C051D449F}" srcOrd="0" destOrd="0" presId="urn:microsoft.com/office/officeart/2005/8/layout/vProcess5"/>
    <dgm:cxn modelId="{2A94455E-0C65-410A-86BE-CA59315808BC}" type="presOf" srcId="{032FAF7A-696B-42E1-8E19-E2EB3BC84032}" destId="{5986B227-5647-4785-AADD-0B7782FCC570}" srcOrd="1" destOrd="0" presId="urn:microsoft.com/office/officeart/2005/8/layout/vProcess5"/>
    <dgm:cxn modelId="{C34D4460-3B36-4E64-A088-E2F77ACFCD53}" type="presOf" srcId="{EE2E9753-930E-4FF0-9412-D6C4E8E72395}" destId="{EFBE7DB0-C74B-4F10-BDD1-AD3CBD46C5EB}" srcOrd="0" destOrd="0" presId="urn:microsoft.com/office/officeart/2005/8/layout/vProcess5"/>
    <dgm:cxn modelId="{EBC31873-E66F-4626-95AF-47DF57F68925}" type="presOf" srcId="{8A1D020A-3615-45F8-8B89-6E1D2CB67CFE}" destId="{A9C4BDBE-DDBB-4E6D-99B7-261FAA44DBC8}" srcOrd="0" destOrd="0" presId="urn:microsoft.com/office/officeart/2005/8/layout/vProcess5"/>
    <dgm:cxn modelId="{98561972-4D02-4731-B11E-392712B95252}" type="presParOf" srcId="{EFBE7DB0-C74B-4F10-BDD1-AD3CBD46C5EB}" destId="{188ED5BB-AC7E-4E1D-A9EF-E7BE06AF051C}" srcOrd="0" destOrd="0" presId="urn:microsoft.com/office/officeart/2005/8/layout/vProcess5"/>
    <dgm:cxn modelId="{90F62BFC-D42E-4FD4-87FD-3DF612BAB9B0}" type="presParOf" srcId="{EFBE7DB0-C74B-4F10-BDD1-AD3CBD46C5EB}" destId="{A9C4BDBE-DDBB-4E6D-99B7-261FAA44DBC8}" srcOrd="1" destOrd="0" presId="urn:microsoft.com/office/officeart/2005/8/layout/vProcess5"/>
    <dgm:cxn modelId="{BB7D65BA-4952-48D5-A93F-D986066C600F}" type="presParOf" srcId="{EFBE7DB0-C74B-4F10-BDD1-AD3CBD46C5EB}" destId="{8550B3C9-6269-4AE8-A56E-CC2816B07D9C}" srcOrd="2" destOrd="0" presId="urn:microsoft.com/office/officeart/2005/8/layout/vProcess5"/>
    <dgm:cxn modelId="{7D2E2F62-1CB7-4F3A-945D-FFAC924DFC8B}" type="presParOf" srcId="{EFBE7DB0-C74B-4F10-BDD1-AD3CBD46C5EB}" destId="{E0D9416F-88D6-4B0C-A99A-C95C051D449F}" srcOrd="3" destOrd="0" presId="urn:microsoft.com/office/officeart/2005/8/layout/vProcess5"/>
    <dgm:cxn modelId="{F8C3A192-A319-4B7B-B603-E205B4D6DBCA}" type="presParOf" srcId="{EFBE7DB0-C74B-4F10-BDD1-AD3CBD46C5EB}" destId="{0431C1C6-8951-4CF1-8E52-9BEFC77D8CF8}" srcOrd="4" destOrd="0" presId="urn:microsoft.com/office/officeart/2005/8/layout/vProcess5"/>
    <dgm:cxn modelId="{82BB4455-05E6-413B-A825-A70990069ABE}" type="presParOf" srcId="{EFBE7DB0-C74B-4F10-BDD1-AD3CBD46C5EB}" destId="{14E5E375-1387-49A1-A1A7-CD4A25CEDE1E}" srcOrd="5" destOrd="0" presId="urn:microsoft.com/office/officeart/2005/8/layout/vProcess5"/>
    <dgm:cxn modelId="{C33551F5-5B64-4811-A856-050F54ECD881}" type="presParOf" srcId="{EFBE7DB0-C74B-4F10-BDD1-AD3CBD46C5EB}" destId="{1CFA9282-46D5-4B07-A068-CFE4936CBD29}" srcOrd="6" destOrd="0" presId="urn:microsoft.com/office/officeart/2005/8/layout/vProcess5"/>
    <dgm:cxn modelId="{B5D09C56-3630-4310-9EE4-F44B038470CC}" type="presParOf" srcId="{EFBE7DB0-C74B-4F10-BDD1-AD3CBD46C5EB}" destId="{4A3584C5-8E33-4578-96D3-27288091C0B0}" srcOrd="7" destOrd="0" presId="urn:microsoft.com/office/officeart/2005/8/layout/vProcess5"/>
    <dgm:cxn modelId="{5B7BC369-D412-46CB-B40D-60AD4D8FD5DF}" type="presParOf" srcId="{EFBE7DB0-C74B-4F10-BDD1-AD3CBD46C5EB}" destId="{0A12DCAE-A356-488C-A754-84AE2D105001}" srcOrd="8" destOrd="0" presId="urn:microsoft.com/office/officeart/2005/8/layout/vProcess5"/>
    <dgm:cxn modelId="{9B312033-B511-43D1-90D1-E9ACD1187D73}" type="presParOf" srcId="{EFBE7DB0-C74B-4F10-BDD1-AD3CBD46C5EB}" destId="{450F6625-F522-4B01-B079-3B0DE96187EF}" srcOrd="9" destOrd="0" presId="urn:microsoft.com/office/officeart/2005/8/layout/vProcess5"/>
    <dgm:cxn modelId="{BA036BE0-21DF-4242-89EE-D1403E0F607D}" type="presParOf" srcId="{EFBE7DB0-C74B-4F10-BDD1-AD3CBD46C5EB}" destId="{5986B227-5647-4785-AADD-0B7782FCC570}" srcOrd="10" destOrd="0" presId="urn:microsoft.com/office/officeart/2005/8/layout/vProcess5"/>
    <dgm:cxn modelId="{0BE1A332-DA69-474F-A2BE-8986660A171B}" type="presParOf" srcId="{EFBE7DB0-C74B-4F10-BDD1-AD3CBD46C5EB}" destId="{0E2B782F-6A55-44D1-8CBA-79C7362E93A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8CC12C-27A5-484A-A45F-5E7435B71747}" type="doc">
      <dgm:prSet loTypeId="urn:microsoft.com/office/officeart/2005/8/layout/gear1" loCatId="process" qsTypeId="urn:microsoft.com/office/officeart/2005/8/quickstyle/simple1" qsCatId="simple" csTypeId="urn:microsoft.com/office/officeart/2005/8/colors/accent1_2" csCatId="accent1" phldr="1"/>
      <dgm:spPr/>
    </dgm:pt>
    <dgm:pt modelId="{3C48D7EA-451B-4B9B-A215-2A9B2F6284A0}">
      <dgm:prSet phldrT="[Text]"/>
      <dgm:spPr/>
      <dgm:t>
        <a:bodyPr/>
        <a:lstStyle/>
        <a:p>
          <a:r>
            <a:rPr lang="en-US" dirty="0" smtClean="0"/>
            <a:t>Class Time</a:t>
          </a:r>
          <a:endParaRPr lang="en-US" dirty="0"/>
        </a:p>
      </dgm:t>
    </dgm:pt>
    <dgm:pt modelId="{5081A3A5-2257-4386-9EAE-5416DE0CB7C9}" type="parTrans" cxnId="{5BF4640B-F745-412E-BA03-53B1A7EE5F50}">
      <dgm:prSet/>
      <dgm:spPr/>
      <dgm:t>
        <a:bodyPr/>
        <a:lstStyle/>
        <a:p>
          <a:endParaRPr lang="en-US"/>
        </a:p>
      </dgm:t>
    </dgm:pt>
    <dgm:pt modelId="{84AE12D9-193A-4BFB-8AEB-DFD6F98B51A4}" type="sibTrans" cxnId="{5BF4640B-F745-412E-BA03-53B1A7EE5F50}">
      <dgm:prSet/>
      <dgm:spPr/>
      <dgm:t>
        <a:bodyPr/>
        <a:lstStyle/>
        <a:p>
          <a:endParaRPr lang="en-US"/>
        </a:p>
      </dgm:t>
    </dgm:pt>
    <dgm:pt modelId="{332AA251-06E0-4CDD-97F2-12DD330BE4DC}">
      <dgm:prSet phldrT="[Text]"/>
      <dgm:spPr/>
      <dgm:t>
        <a:bodyPr/>
        <a:lstStyle/>
        <a:p>
          <a:r>
            <a:rPr lang="en-US" dirty="0" smtClean="0"/>
            <a:t>Before Class</a:t>
          </a:r>
          <a:endParaRPr lang="en-US" dirty="0"/>
        </a:p>
      </dgm:t>
    </dgm:pt>
    <dgm:pt modelId="{70BBEC02-19AC-4AAD-B453-D20B52F8C941}" type="parTrans" cxnId="{C032F26C-3F27-471F-AB24-1595B33C827E}">
      <dgm:prSet/>
      <dgm:spPr/>
      <dgm:t>
        <a:bodyPr/>
        <a:lstStyle/>
        <a:p>
          <a:endParaRPr lang="en-US"/>
        </a:p>
      </dgm:t>
    </dgm:pt>
    <dgm:pt modelId="{C29CF8F9-34B8-47FA-AE61-A3D0C88486A1}" type="sibTrans" cxnId="{C032F26C-3F27-471F-AB24-1595B33C827E}">
      <dgm:prSet/>
      <dgm:spPr/>
      <dgm:t>
        <a:bodyPr/>
        <a:lstStyle/>
        <a:p>
          <a:endParaRPr lang="en-US"/>
        </a:p>
      </dgm:t>
    </dgm:pt>
    <dgm:pt modelId="{EDE98C37-0F5F-4361-B0BB-1F71DF3A9C2B}">
      <dgm:prSet phldrT="[Text]"/>
      <dgm:spPr/>
      <dgm:t>
        <a:bodyPr/>
        <a:lstStyle/>
        <a:p>
          <a:r>
            <a:rPr lang="en-US" dirty="0" smtClean="0"/>
            <a:t>After Class</a:t>
          </a:r>
          <a:endParaRPr lang="en-US" dirty="0"/>
        </a:p>
      </dgm:t>
    </dgm:pt>
    <dgm:pt modelId="{D9D68FDA-493D-4BD0-A8BB-98180BD0034B}" type="parTrans" cxnId="{2395C192-0EC5-49AD-BD0F-D959B8F17BAB}">
      <dgm:prSet/>
      <dgm:spPr/>
      <dgm:t>
        <a:bodyPr/>
        <a:lstStyle/>
        <a:p>
          <a:endParaRPr lang="en-US"/>
        </a:p>
      </dgm:t>
    </dgm:pt>
    <dgm:pt modelId="{0DDCDAAF-551D-4FB0-963B-775AF5C3714A}" type="sibTrans" cxnId="{2395C192-0EC5-49AD-BD0F-D959B8F17BAB}">
      <dgm:prSet/>
      <dgm:spPr/>
      <dgm:t>
        <a:bodyPr/>
        <a:lstStyle/>
        <a:p>
          <a:endParaRPr lang="en-US"/>
        </a:p>
      </dgm:t>
    </dgm:pt>
    <dgm:pt modelId="{FE7B90EB-13BF-49B9-A16E-03A193711236}">
      <dgm:prSet phldrT="[Text]" custT="1"/>
      <dgm:spPr/>
      <dgm:t>
        <a:bodyPr/>
        <a:lstStyle/>
        <a:p>
          <a:r>
            <a:rPr lang="en-US" sz="1000" dirty="0" smtClean="0"/>
            <a:t>Differentiation</a:t>
          </a:r>
          <a:endParaRPr lang="en-US" sz="1000" dirty="0"/>
        </a:p>
      </dgm:t>
    </dgm:pt>
    <dgm:pt modelId="{CE3878A9-19B6-4C59-A4D0-65294419EEBE}" type="parTrans" cxnId="{2BFB76FC-955E-48B2-8E70-8BE8B4FAE1F0}">
      <dgm:prSet/>
      <dgm:spPr/>
      <dgm:t>
        <a:bodyPr/>
        <a:lstStyle/>
        <a:p>
          <a:endParaRPr lang="en-US"/>
        </a:p>
      </dgm:t>
    </dgm:pt>
    <dgm:pt modelId="{EB581E63-EBD6-4CE5-AEF6-67EEA1CC4FE5}" type="sibTrans" cxnId="{2BFB76FC-955E-48B2-8E70-8BE8B4FAE1F0}">
      <dgm:prSet/>
      <dgm:spPr/>
      <dgm:t>
        <a:bodyPr/>
        <a:lstStyle/>
        <a:p>
          <a:endParaRPr lang="en-US"/>
        </a:p>
      </dgm:t>
    </dgm:pt>
    <dgm:pt modelId="{415BB3B1-B367-4F79-B82A-3631F8F2F3F8}">
      <dgm:prSet phldrT="[Text]" custT="1"/>
      <dgm:spPr/>
      <dgm:t>
        <a:bodyPr/>
        <a:lstStyle/>
        <a:p>
          <a:r>
            <a:rPr lang="en-US" sz="1000" dirty="0" smtClean="0"/>
            <a:t>Choice </a:t>
          </a:r>
          <a:endParaRPr lang="en-US" sz="1000" dirty="0"/>
        </a:p>
      </dgm:t>
    </dgm:pt>
    <dgm:pt modelId="{AEF9E6C6-DB2F-48E0-B1A2-FC93B9DDD81A}" type="parTrans" cxnId="{66B0206C-5FC3-4C28-B359-B3BBD4A9111C}">
      <dgm:prSet/>
      <dgm:spPr/>
      <dgm:t>
        <a:bodyPr/>
        <a:lstStyle/>
        <a:p>
          <a:endParaRPr lang="en-US"/>
        </a:p>
      </dgm:t>
    </dgm:pt>
    <dgm:pt modelId="{0C2379C0-5DE8-4BCD-A419-BB6FDE78A555}" type="sibTrans" cxnId="{66B0206C-5FC3-4C28-B359-B3BBD4A9111C}">
      <dgm:prSet/>
      <dgm:spPr/>
      <dgm:t>
        <a:bodyPr/>
        <a:lstStyle/>
        <a:p>
          <a:endParaRPr lang="en-US"/>
        </a:p>
      </dgm:t>
    </dgm:pt>
    <dgm:pt modelId="{DB0E7A9E-2219-4A38-8A48-8B12D0589BF0}">
      <dgm:prSet phldrT="[Text]" custT="1"/>
      <dgm:spPr/>
      <dgm:t>
        <a:bodyPr/>
        <a:lstStyle/>
        <a:p>
          <a:r>
            <a:rPr lang="en-US" sz="1000" dirty="0" smtClean="0"/>
            <a:t>Reinforce Concepts</a:t>
          </a:r>
          <a:endParaRPr lang="en-US" sz="1000" dirty="0"/>
        </a:p>
      </dgm:t>
    </dgm:pt>
    <dgm:pt modelId="{0B0E7D01-A9E5-4290-A871-CEA18B50D264}" type="parTrans" cxnId="{997DFFE5-07DB-40EA-8FEF-7A80DA7EFB69}">
      <dgm:prSet/>
      <dgm:spPr/>
      <dgm:t>
        <a:bodyPr/>
        <a:lstStyle/>
        <a:p>
          <a:endParaRPr lang="en-US"/>
        </a:p>
      </dgm:t>
    </dgm:pt>
    <dgm:pt modelId="{56598BEC-BF81-4AEA-A374-29F8CD6B8AC3}" type="sibTrans" cxnId="{997DFFE5-07DB-40EA-8FEF-7A80DA7EFB69}">
      <dgm:prSet/>
      <dgm:spPr/>
      <dgm:t>
        <a:bodyPr/>
        <a:lstStyle/>
        <a:p>
          <a:endParaRPr lang="en-US"/>
        </a:p>
      </dgm:t>
    </dgm:pt>
    <dgm:pt modelId="{C6D2155F-0C29-4018-BA39-06B1772857D1}">
      <dgm:prSet phldrT="[Text]" custT="1"/>
      <dgm:spPr/>
      <dgm:t>
        <a:bodyPr/>
        <a:lstStyle/>
        <a:p>
          <a:r>
            <a:rPr lang="en-US" sz="1000" dirty="0" smtClean="0"/>
            <a:t>Retention</a:t>
          </a:r>
          <a:endParaRPr lang="en-US" sz="1000" dirty="0"/>
        </a:p>
      </dgm:t>
    </dgm:pt>
    <dgm:pt modelId="{6AD32D41-7AA1-41CC-9B32-557AC4DE5E83}" type="parTrans" cxnId="{28684980-7F55-4F69-BED8-6D0A2863A06F}">
      <dgm:prSet/>
      <dgm:spPr/>
      <dgm:t>
        <a:bodyPr/>
        <a:lstStyle/>
        <a:p>
          <a:endParaRPr lang="en-US"/>
        </a:p>
      </dgm:t>
    </dgm:pt>
    <dgm:pt modelId="{A85BC859-9EEA-407B-BB92-3B1275DA4B01}" type="sibTrans" cxnId="{28684980-7F55-4F69-BED8-6D0A2863A06F}">
      <dgm:prSet/>
      <dgm:spPr/>
      <dgm:t>
        <a:bodyPr/>
        <a:lstStyle/>
        <a:p>
          <a:endParaRPr lang="en-US"/>
        </a:p>
      </dgm:t>
    </dgm:pt>
    <dgm:pt modelId="{A003FB71-C30C-4B06-99DE-4535150DD199}">
      <dgm:prSet phldrT="[Text]" custT="1"/>
      <dgm:spPr/>
      <dgm:t>
        <a:bodyPr/>
        <a:lstStyle/>
        <a:p>
          <a:r>
            <a:rPr lang="en-US" sz="1000" dirty="0" smtClean="0"/>
            <a:t>Higher Order Thought</a:t>
          </a:r>
          <a:endParaRPr lang="en-US" sz="1000" dirty="0"/>
        </a:p>
      </dgm:t>
    </dgm:pt>
    <dgm:pt modelId="{34D20B4E-7036-4238-A69D-853535506276}" type="parTrans" cxnId="{B1437E62-BAD5-4393-9E88-669EA02E4CFA}">
      <dgm:prSet/>
      <dgm:spPr/>
      <dgm:t>
        <a:bodyPr/>
        <a:lstStyle/>
        <a:p>
          <a:endParaRPr lang="en-US"/>
        </a:p>
      </dgm:t>
    </dgm:pt>
    <dgm:pt modelId="{4D4ABFDE-C59E-41FE-979B-C09C33BDBB96}" type="sibTrans" cxnId="{B1437E62-BAD5-4393-9E88-669EA02E4CFA}">
      <dgm:prSet/>
      <dgm:spPr/>
      <dgm:t>
        <a:bodyPr/>
        <a:lstStyle/>
        <a:p>
          <a:endParaRPr lang="en-US"/>
        </a:p>
      </dgm:t>
    </dgm:pt>
    <dgm:pt modelId="{BFBDD44E-88B3-40D8-BB49-B358DEAD46B2}">
      <dgm:prSet phldrT="[Text]" custT="1"/>
      <dgm:spPr/>
      <dgm:t>
        <a:bodyPr/>
        <a:lstStyle/>
        <a:p>
          <a:r>
            <a:rPr lang="en-US" sz="1000" dirty="0" smtClean="0"/>
            <a:t>Collaborate</a:t>
          </a:r>
          <a:endParaRPr lang="en-US" sz="1000" dirty="0"/>
        </a:p>
      </dgm:t>
    </dgm:pt>
    <dgm:pt modelId="{07031185-7F9D-4D62-8449-C83C98F71643}" type="parTrans" cxnId="{6021E197-57F2-4ED2-A684-219AC9704753}">
      <dgm:prSet/>
      <dgm:spPr/>
      <dgm:t>
        <a:bodyPr/>
        <a:lstStyle/>
        <a:p>
          <a:endParaRPr lang="en-US"/>
        </a:p>
      </dgm:t>
    </dgm:pt>
    <dgm:pt modelId="{3285A3B2-0753-4B97-9E82-1CC55EDBC5E2}" type="sibTrans" cxnId="{6021E197-57F2-4ED2-A684-219AC9704753}">
      <dgm:prSet/>
      <dgm:spPr/>
      <dgm:t>
        <a:bodyPr/>
        <a:lstStyle/>
        <a:p>
          <a:endParaRPr lang="en-US"/>
        </a:p>
      </dgm:t>
    </dgm:pt>
    <dgm:pt modelId="{027BA1DC-7528-4D95-A95A-D7419F881ACC}">
      <dgm:prSet phldrT="[Text]" custT="1"/>
      <dgm:spPr/>
      <dgm:t>
        <a:bodyPr/>
        <a:lstStyle/>
        <a:p>
          <a:r>
            <a:rPr lang="en-US" sz="1000" dirty="0" smtClean="0"/>
            <a:t>Student Centered</a:t>
          </a:r>
          <a:endParaRPr lang="en-US" sz="1000" dirty="0"/>
        </a:p>
      </dgm:t>
    </dgm:pt>
    <dgm:pt modelId="{FBCD218F-D137-423C-9757-ED0FE00E2173}" type="parTrans" cxnId="{6BCAE9F0-63A4-4908-883E-3C8C5FF009D9}">
      <dgm:prSet/>
      <dgm:spPr/>
      <dgm:t>
        <a:bodyPr/>
        <a:lstStyle/>
        <a:p>
          <a:endParaRPr lang="en-US"/>
        </a:p>
      </dgm:t>
    </dgm:pt>
    <dgm:pt modelId="{A4A1F51A-AA6D-4E85-9227-15B27F4B2AC6}" type="sibTrans" cxnId="{6BCAE9F0-63A4-4908-883E-3C8C5FF009D9}">
      <dgm:prSet/>
      <dgm:spPr/>
      <dgm:t>
        <a:bodyPr/>
        <a:lstStyle/>
        <a:p>
          <a:endParaRPr lang="en-US"/>
        </a:p>
      </dgm:t>
    </dgm:pt>
    <dgm:pt modelId="{5688ACDE-29AE-42BE-AF4E-4CEEB5D2E8AD}">
      <dgm:prSet phldrT="[Text]" custT="1"/>
      <dgm:spPr/>
      <dgm:t>
        <a:bodyPr/>
        <a:lstStyle/>
        <a:p>
          <a:r>
            <a:rPr lang="en-US" sz="1000" dirty="0" smtClean="0"/>
            <a:t>Basics</a:t>
          </a:r>
          <a:endParaRPr lang="en-US" sz="1000" dirty="0"/>
        </a:p>
      </dgm:t>
    </dgm:pt>
    <dgm:pt modelId="{B8C9DECB-B4A9-4FD1-A08B-B9DFCABC182E}" type="parTrans" cxnId="{9E26F8F7-D18A-42AC-8CE3-0795C2364410}">
      <dgm:prSet/>
      <dgm:spPr/>
      <dgm:t>
        <a:bodyPr/>
        <a:lstStyle/>
        <a:p>
          <a:endParaRPr lang="en-US"/>
        </a:p>
      </dgm:t>
    </dgm:pt>
    <dgm:pt modelId="{EB6F3520-EC67-4801-94C6-CE98E7E0A0FF}" type="sibTrans" cxnId="{9E26F8F7-D18A-42AC-8CE3-0795C2364410}">
      <dgm:prSet/>
      <dgm:spPr/>
      <dgm:t>
        <a:bodyPr/>
        <a:lstStyle/>
        <a:p>
          <a:endParaRPr lang="en-US"/>
        </a:p>
      </dgm:t>
    </dgm:pt>
    <dgm:pt modelId="{2FDFE44A-11AA-46B6-B6AE-D6FAB7D17452}">
      <dgm:prSet phldrT="[Text]" custT="1"/>
      <dgm:spPr/>
      <dgm:t>
        <a:bodyPr/>
        <a:lstStyle/>
        <a:p>
          <a:r>
            <a:rPr lang="en-US" sz="1000" dirty="0" smtClean="0"/>
            <a:t>Integrity</a:t>
          </a:r>
          <a:endParaRPr lang="en-US" sz="1000" dirty="0"/>
        </a:p>
      </dgm:t>
    </dgm:pt>
    <dgm:pt modelId="{7FFB39C8-5D91-4A89-A81E-F386FE56E171}" type="parTrans" cxnId="{041198A8-BBFC-481B-8D64-6A99457EF394}">
      <dgm:prSet/>
      <dgm:spPr/>
      <dgm:t>
        <a:bodyPr/>
        <a:lstStyle/>
        <a:p>
          <a:endParaRPr lang="en-US"/>
        </a:p>
      </dgm:t>
    </dgm:pt>
    <dgm:pt modelId="{3EBA30A1-4D6F-4A94-B435-5FEA68C026C4}" type="sibTrans" cxnId="{041198A8-BBFC-481B-8D64-6A99457EF394}">
      <dgm:prSet/>
      <dgm:spPr/>
      <dgm:t>
        <a:bodyPr/>
        <a:lstStyle/>
        <a:p>
          <a:endParaRPr lang="en-US"/>
        </a:p>
      </dgm:t>
    </dgm:pt>
    <dgm:pt modelId="{9A0C7D0B-0471-48A0-8EA9-256427CBC16A}">
      <dgm:prSet phldrT="[Text]" custT="1"/>
      <dgm:spPr/>
      <dgm:t>
        <a:bodyPr/>
        <a:lstStyle/>
        <a:p>
          <a:r>
            <a:rPr lang="en-US" sz="1000" dirty="0" smtClean="0"/>
            <a:t>Technology</a:t>
          </a:r>
          <a:endParaRPr lang="en-US" sz="1000" dirty="0"/>
        </a:p>
      </dgm:t>
    </dgm:pt>
    <dgm:pt modelId="{5D537B97-0762-4D8A-84DF-E9C6032235B1}" type="parTrans" cxnId="{8BA7766F-7996-40E0-956A-2A8C8E1D4031}">
      <dgm:prSet/>
      <dgm:spPr/>
      <dgm:t>
        <a:bodyPr/>
        <a:lstStyle/>
        <a:p>
          <a:endParaRPr lang="en-US"/>
        </a:p>
      </dgm:t>
    </dgm:pt>
    <dgm:pt modelId="{E1056D87-6E5D-4CF0-B907-9DF24B50423C}" type="sibTrans" cxnId="{8BA7766F-7996-40E0-956A-2A8C8E1D4031}">
      <dgm:prSet/>
      <dgm:spPr/>
      <dgm:t>
        <a:bodyPr/>
        <a:lstStyle/>
        <a:p>
          <a:endParaRPr lang="en-US"/>
        </a:p>
      </dgm:t>
    </dgm:pt>
    <dgm:pt modelId="{E152963D-0593-4281-A9A9-B85480BA6B1C}" type="pres">
      <dgm:prSet presAssocID="{1C8CC12C-27A5-484A-A45F-5E7435B71747}" presName="composite" presStyleCnt="0">
        <dgm:presLayoutVars>
          <dgm:chMax val="3"/>
          <dgm:animLvl val="lvl"/>
          <dgm:resizeHandles val="exact"/>
        </dgm:presLayoutVars>
      </dgm:prSet>
      <dgm:spPr/>
    </dgm:pt>
    <dgm:pt modelId="{B48C1602-8F73-4D65-B730-6447C2722F5B}" type="pres">
      <dgm:prSet presAssocID="{3C48D7EA-451B-4B9B-A215-2A9B2F6284A0}" presName="gear1" presStyleLbl="node1" presStyleIdx="0" presStyleCnt="3">
        <dgm:presLayoutVars>
          <dgm:chMax val="1"/>
          <dgm:bulletEnabled val="1"/>
        </dgm:presLayoutVars>
      </dgm:prSet>
      <dgm:spPr/>
      <dgm:t>
        <a:bodyPr/>
        <a:lstStyle/>
        <a:p>
          <a:endParaRPr lang="en-US"/>
        </a:p>
      </dgm:t>
    </dgm:pt>
    <dgm:pt modelId="{CE310595-64DF-4D9F-88F5-0EA7D77EB242}" type="pres">
      <dgm:prSet presAssocID="{3C48D7EA-451B-4B9B-A215-2A9B2F6284A0}" presName="gear1srcNode" presStyleLbl="node1" presStyleIdx="0" presStyleCnt="3"/>
      <dgm:spPr/>
      <dgm:t>
        <a:bodyPr/>
        <a:lstStyle/>
        <a:p>
          <a:endParaRPr lang="en-US"/>
        </a:p>
      </dgm:t>
    </dgm:pt>
    <dgm:pt modelId="{4603DB10-60B4-49C9-AC02-1B4906ED1F4A}" type="pres">
      <dgm:prSet presAssocID="{3C48D7EA-451B-4B9B-A215-2A9B2F6284A0}" presName="gear1dstNode" presStyleLbl="node1" presStyleIdx="0" presStyleCnt="3"/>
      <dgm:spPr/>
      <dgm:t>
        <a:bodyPr/>
        <a:lstStyle/>
        <a:p>
          <a:endParaRPr lang="en-US"/>
        </a:p>
      </dgm:t>
    </dgm:pt>
    <dgm:pt modelId="{8A259ACA-69A8-4797-93F8-65C3CB356799}" type="pres">
      <dgm:prSet presAssocID="{3C48D7EA-451B-4B9B-A215-2A9B2F6284A0}" presName="gear1ch" presStyleLbl="fgAcc1" presStyleIdx="0" presStyleCnt="3" custScaleX="106785" custScaleY="90761" custLinFactNeighborX="-8896" custLinFactNeighborY="33728">
        <dgm:presLayoutVars>
          <dgm:chMax val="0"/>
          <dgm:bulletEnabled val="1"/>
        </dgm:presLayoutVars>
      </dgm:prSet>
      <dgm:spPr/>
      <dgm:t>
        <a:bodyPr/>
        <a:lstStyle/>
        <a:p>
          <a:endParaRPr lang="en-US"/>
        </a:p>
      </dgm:t>
    </dgm:pt>
    <dgm:pt modelId="{F90743FD-9395-4BF6-9412-C0882D90A28B}" type="pres">
      <dgm:prSet presAssocID="{332AA251-06E0-4CDD-97F2-12DD330BE4DC}" presName="gear2" presStyleLbl="node1" presStyleIdx="1" presStyleCnt="3">
        <dgm:presLayoutVars>
          <dgm:chMax val="1"/>
          <dgm:bulletEnabled val="1"/>
        </dgm:presLayoutVars>
      </dgm:prSet>
      <dgm:spPr/>
      <dgm:t>
        <a:bodyPr/>
        <a:lstStyle/>
        <a:p>
          <a:endParaRPr lang="en-US"/>
        </a:p>
      </dgm:t>
    </dgm:pt>
    <dgm:pt modelId="{6BFEC81D-3611-4719-B86F-DE3EA5468C4A}" type="pres">
      <dgm:prSet presAssocID="{332AA251-06E0-4CDD-97F2-12DD330BE4DC}" presName="gear2srcNode" presStyleLbl="node1" presStyleIdx="1" presStyleCnt="3"/>
      <dgm:spPr/>
      <dgm:t>
        <a:bodyPr/>
        <a:lstStyle/>
        <a:p>
          <a:endParaRPr lang="en-US"/>
        </a:p>
      </dgm:t>
    </dgm:pt>
    <dgm:pt modelId="{12EDAD2E-6393-4B0A-B794-9FCE7C061381}" type="pres">
      <dgm:prSet presAssocID="{332AA251-06E0-4CDD-97F2-12DD330BE4DC}" presName="gear2dstNode" presStyleLbl="node1" presStyleIdx="1" presStyleCnt="3"/>
      <dgm:spPr/>
      <dgm:t>
        <a:bodyPr/>
        <a:lstStyle/>
        <a:p>
          <a:endParaRPr lang="en-US"/>
        </a:p>
      </dgm:t>
    </dgm:pt>
    <dgm:pt modelId="{8C5AAACA-0543-42FB-8AF9-566FB171848D}" type="pres">
      <dgm:prSet presAssocID="{332AA251-06E0-4CDD-97F2-12DD330BE4DC}" presName="gear2ch" presStyleLbl="fgAcc1" presStyleIdx="1" presStyleCnt="3" custScaleY="74424" custLinFactNeighborX="-12911" custLinFactNeighborY="-1154">
        <dgm:presLayoutVars>
          <dgm:chMax val="0"/>
          <dgm:bulletEnabled val="1"/>
        </dgm:presLayoutVars>
      </dgm:prSet>
      <dgm:spPr/>
      <dgm:t>
        <a:bodyPr/>
        <a:lstStyle/>
        <a:p>
          <a:endParaRPr lang="en-US"/>
        </a:p>
      </dgm:t>
    </dgm:pt>
    <dgm:pt modelId="{226030C3-B4C8-42ED-8AB5-61D7D24FA28F}" type="pres">
      <dgm:prSet presAssocID="{EDE98C37-0F5F-4361-B0BB-1F71DF3A9C2B}" presName="gear3" presStyleLbl="node1" presStyleIdx="2" presStyleCnt="3"/>
      <dgm:spPr/>
      <dgm:t>
        <a:bodyPr/>
        <a:lstStyle/>
        <a:p>
          <a:endParaRPr lang="en-US"/>
        </a:p>
      </dgm:t>
    </dgm:pt>
    <dgm:pt modelId="{90B4B7ED-2681-4BF4-A085-0AD2F84C2A1D}" type="pres">
      <dgm:prSet presAssocID="{EDE98C37-0F5F-4361-B0BB-1F71DF3A9C2B}" presName="gear3tx" presStyleLbl="node1" presStyleIdx="2" presStyleCnt="3">
        <dgm:presLayoutVars>
          <dgm:chMax val="1"/>
          <dgm:bulletEnabled val="1"/>
        </dgm:presLayoutVars>
      </dgm:prSet>
      <dgm:spPr/>
      <dgm:t>
        <a:bodyPr/>
        <a:lstStyle/>
        <a:p>
          <a:endParaRPr lang="en-US"/>
        </a:p>
      </dgm:t>
    </dgm:pt>
    <dgm:pt modelId="{75EB5BDE-878A-48A5-9FEF-17FE771F7DE6}" type="pres">
      <dgm:prSet presAssocID="{EDE98C37-0F5F-4361-B0BB-1F71DF3A9C2B}" presName="gear3srcNode" presStyleLbl="node1" presStyleIdx="2" presStyleCnt="3"/>
      <dgm:spPr/>
      <dgm:t>
        <a:bodyPr/>
        <a:lstStyle/>
        <a:p>
          <a:endParaRPr lang="en-US"/>
        </a:p>
      </dgm:t>
    </dgm:pt>
    <dgm:pt modelId="{6AB83CA8-17D4-422D-B3C9-945A94E53CB6}" type="pres">
      <dgm:prSet presAssocID="{EDE98C37-0F5F-4361-B0BB-1F71DF3A9C2B}" presName="gear3dstNode" presStyleLbl="node1" presStyleIdx="2" presStyleCnt="3"/>
      <dgm:spPr/>
      <dgm:t>
        <a:bodyPr/>
        <a:lstStyle/>
        <a:p>
          <a:endParaRPr lang="en-US"/>
        </a:p>
      </dgm:t>
    </dgm:pt>
    <dgm:pt modelId="{A1D9D438-F361-4199-ADEA-250FE60B22E5}" type="pres">
      <dgm:prSet presAssocID="{EDE98C37-0F5F-4361-B0BB-1F71DF3A9C2B}" presName="gear3ch" presStyleLbl="fgAcc1" presStyleIdx="2" presStyleCnt="3" custScaleY="73032" custLinFactNeighborX="15984" custLinFactNeighborY="11527">
        <dgm:presLayoutVars>
          <dgm:chMax val="0"/>
          <dgm:bulletEnabled val="1"/>
        </dgm:presLayoutVars>
      </dgm:prSet>
      <dgm:spPr/>
      <dgm:t>
        <a:bodyPr/>
        <a:lstStyle/>
        <a:p>
          <a:endParaRPr lang="en-US"/>
        </a:p>
      </dgm:t>
    </dgm:pt>
    <dgm:pt modelId="{277B77B5-66A7-4C03-9175-1F5A5952B795}" type="pres">
      <dgm:prSet presAssocID="{84AE12D9-193A-4BFB-8AEB-DFD6F98B51A4}" presName="connector1" presStyleLbl="sibTrans2D1" presStyleIdx="0" presStyleCnt="3"/>
      <dgm:spPr/>
      <dgm:t>
        <a:bodyPr/>
        <a:lstStyle/>
        <a:p>
          <a:endParaRPr lang="en-US"/>
        </a:p>
      </dgm:t>
    </dgm:pt>
    <dgm:pt modelId="{37598F55-333B-4C8E-AB2E-881BB64F0E9D}" type="pres">
      <dgm:prSet presAssocID="{C29CF8F9-34B8-47FA-AE61-A3D0C88486A1}" presName="connector2" presStyleLbl="sibTrans2D1" presStyleIdx="1" presStyleCnt="3"/>
      <dgm:spPr/>
      <dgm:t>
        <a:bodyPr/>
        <a:lstStyle/>
        <a:p>
          <a:endParaRPr lang="en-US"/>
        </a:p>
      </dgm:t>
    </dgm:pt>
    <dgm:pt modelId="{7DE88E05-DCDB-4B1B-9CEF-6C2BABF946F0}" type="pres">
      <dgm:prSet presAssocID="{0DDCDAAF-551D-4FB0-963B-775AF5C3714A}" presName="connector3" presStyleLbl="sibTrans2D1" presStyleIdx="2" presStyleCnt="3"/>
      <dgm:spPr/>
      <dgm:t>
        <a:bodyPr/>
        <a:lstStyle/>
        <a:p>
          <a:endParaRPr lang="en-US"/>
        </a:p>
      </dgm:t>
    </dgm:pt>
  </dgm:ptLst>
  <dgm:cxnLst>
    <dgm:cxn modelId="{15206C06-AC48-49BF-8DDC-6FDF577B21AB}" type="presOf" srcId="{415BB3B1-B367-4F79-B82A-3631F8F2F3F8}" destId="{A1D9D438-F361-4199-ADEA-250FE60B22E5}" srcOrd="0" destOrd="0" presId="urn:microsoft.com/office/officeart/2005/8/layout/gear1"/>
    <dgm:cxn modelId="{B6A64907-E402-4E38-8807-05F266F9BD8D}" type="presOf" srcId="{3C48D7EA-451B-4B9B-A215-2A9B2F6284A0}" destId="{4603DB10-60B4-49C9-AC02-1B4906ED1F4A}" srcOrd="2" destOrd="0" presId="urn:microsoft.com/office/officeart/2005/8/layout/gear1"/>
    <dgm:cxn modelId="{B5C7BB6A-1D8F-4FA3-9AE2-329E972BFAE0}" type="presOf" srcId="{EDE98C37-0F5F-4361-B0BB-1F71DF3A9C2B}" destId="{6AB83CA8-17D4-422D-B3C9-945A94E53CB6}" srcOrd="3" destOrd="0" presId="urn:microsoft.com/office/officeart/2005/8/layout/gear1"/>
    <dgm:cxn modelId="{C032F26C-3F27-471F-AB24-1595B33C827E}" srcId="{1C8CC12C-27A5-484A-A45F-5E7435B71747}" destId="{332AA251-06E0-4CDD-97F2-12DD330BE4DC}" srcOrd="1" destOrd="0" parTransId="{70BBEC02-19AC-4AAD-B453-D20B52F8C941}" sibTransId="{C29CF8F9-34B8-47FA-AE61-A3D0C88486A1}"/>
    <dgm:cxn modelId="{28684980-7F55-4F69-BED8-6D0A2863A06F}" srcId="{EDE98C37-0F5F-4361-B0BB-1F71DF3A9C2B}" destId="{C6D2155F-0C29-4018-BA39-06B1772857D1}" srcOrd="2" destOrd="0" parTransId="{6AD32D41-7AA1-41CC-9B32-557AC4DE5E83}" sibTransId="{A85BC859-9EEA-407B-BB92-3B1275DA4B01}"/>
    <dgm:cxn modelId="{02965077-6B55-453E-8ED2-B13FB8073A44}" type="presOf" srcId="{BFBDD44E-88B3-40D8-BB49-B358DEAD46B2}" destId="{8A259ACA-69A8-4797-93F8-65C3CB356799}" srcOrd="0" destOrd="2" presId="urn:microsoft.com/office/officeart/2005/8/layout/gear1"/>
    <dgm:cxn modelId="{B1437E62-BAD5-4393-9E88-669EA02E4CFA}" srcId="{3C48D7EA-451B-4B9B-A215-2A9B2F6284A0}" destId="{A003FB71-C30C-4B06-99DE-4535150DD199}" srcOrd="1" destOrd="0" parTransId="{34D20B4E-7036-4238-A69D-853535506276}" sibTransId="{4D4ABFDE-C59E-41FE-979B-C09C33BDBB96}"/>
    <dgm:cxn modelId="{E29D0615-C75C-47BB-8B9C-2B44B638C582}" type="presOf" srcId="{C6D2155F-0C29-4018-BA39-06B1772857D1}" destId="{A1D9D438-F361-4199-ADEA-250FE60B22E5}" srcOrd="0" destOrd="2" presId="urn:microsoft.com/office/officeart/2005/8/layout/gear1"/>
    <dgm:cxn modelId="{6021E197-57F2-4ED2-A684-219AC9704753}" srcId="{3C48D7EA-451B-4B9B-A215-2A9B2F6284A0}" destId="{BFBDD44E-88B3-40D8-BB49-B358DEAD46B2}" srcOrd="2" destOrd="0" parTransId="{07031185-7F9D-4D62-8449-C83C98F71643}" sibTransId="{3285A3B2-0753-4B97-9E82-1CC55EDBC5E2}"/>
    <dgm:cxn modelId="{68BF6282-8172-4912-B8DF-C2926D83BB24}" type="presOf" srcId="{2FDFE44A-11AA-46B6-B6AE-D6FAB7D17452}" destId="{8C5AAACA-0543-42FB-8AF9-566FB171848D}" srcOrd="0" destOrd="2" presId="urn:microsoft.com/office/officeart/2005/8/layout/gear1"/>
    <dgm:cxn modelId="{4F5BE28C-679C-4A8D-9DD1-0420B76896C0}" type="presOf" srcId="{5688ACDE-29AE-42BE-AF4E-4CEEB5D2E8AD}" destId="{8C5AAACA-0543-42FB-8AF9-566FB171848D}" srcOrd="0" destOrd="0" presId="urn:microsoft.com/office/officeart/2005/8/layout/gear1"/>
    <dgm:cxn modelId="{8FE018F7-9278-49A8-A287-8D2F310CA4C1}" type="presOf" srcId="{332AA251-06E0-4CDD-97F2-12DD330BE4DC}" destId="{F90743FD-9395-4BF6-9412-C0882D90A28B}" srcOrd="0" destOrd="0" presId="urn:microsoft.com/office/officeart/2005/8/layout/gear1"/>
    <dgm:cxn modelId="{7157B9A3-AC2E-4C6B-BB79-C7FE7421683C}" type="presOf" srcId="{FE7B90EB-13BF-49B9-A16E-03A193711236}" destId="{8A259ACA-69A8-4797-93F8-65C3CB356799}" srcOrd="0" destOrd="0" presId="urn:microsoft.com/office/officeart/2005/8/layout/gear1"/>
    <dgm:cxn modelId="{9E26F8F7-D18A-42AC-8CE3-0795C2364410}" srcId="{332AA251-06E0-4CDD-97F2-12DD330BE4DC}" destId="{5688ACDE-29AE-42BE-AF4E-4CEEB5D2E8AD}" srcOrd="0" destOrd="0" parTransId="{B8C9DECB-B4A9-4FD1-A08B-B9DFCABC182E}" sibTransId="{EB6F3520-EC67-4801-94C6-CE98E7E0A0FF}"/>
    <dgm:cxn modelId="{5BF4640B-F745-412E-BA03-53B1A7EE5F50}" srcId="{1C8CC12C-27A5-484A-A45F-5E7435B71747}" destId="{3C48D7EA-451B-4B9B-A215-2A9B2F6284A0}" srcOrd="0" destOrd="0" parTransId="{5081A3A5-2257-4386-9EAE-5416DE0CB7C9}" sibTransId="{84AE12D9-193A-4BFB-8AEB-DFD6F98B51A4}"/>
    <dgm:cxn modelId="{041198A8-BBFC-481B-8D64-6A99457EF394}" srcId="{332AA251-06E0-4CDD-97F2-12DD330BE4DC}" destId="{2FDFE44A-11AA-46B6-B6AE-D6FAB7D17452}" srcOrd="1" destOrd="0" parTransId="{7FFB39C8-5D91-4A89-A81E-F386FE56E171}" sibTransId="{3EBA30A1-4D6F-4A94-B435-5FEA68C026C4}"/>
    <dgm:cxn modelId="{800D27BF-A1F3-4210-8BDB-48CCE775D4B9}" type="presOf" srcId="{DB0E7A9E-2219-4A38-8A48-8B12D0589BF0}" destId="{A1D9D438-F361-4199-ADEA-250FE60B22E5}" srcOrd="0" destOrd="1" presId="urn:microsoft.com/office/officeart/2005/8/layout/gear1"/>
    <dgm:cxn modelId="{6BCAE9F0-63A4-4908-883E-3C8C5FF009D9}" srcId="{3C48D7EA-451B-4B9B-A215-2A9B2F6284A0}" destId="{027BA1DC-7528-4D95-A95A-D7419F881ACC}" srcOrd="3" destOrd="0" parTransId="{FBCD218F-D137-423C-9757-ED0FE00E2173}" sibTransId="{A4A1F51A-AA6D-4E85-9227-15B27F4B2AC6}"/>
    <dgm:cxn modelId="{109C408F-9B6B-4AC6-A34E-78E0E07E3D62}" type="presOf" srcId="{332AA251-06E0-4CDD-97F2-12DD330BE4DC}" destId="{12EDAD2E-6393-4B0A-B794-9FCE7C061381}" srcOrd="2" destOrd="0" presId="urn:microsoft.com/office/officeart/2005/8/layout/gear1"/>
    <dgm:cxn modelId="{E6DC6C85-3C75-41B2-A489-53F0FEA34C6B}" type="presOf" srcId="{EDE98C37-0F5F-4361-B0BB-1F71DF3A9C2B}" destId="{226030C3-B4C8-42ED-8AB5-61D7D24FA28F}" srcOrd="0" destOrd="0" presId="urn:microsoft.com/office/officeart/2005/8/layout/gear1"/>
    <dgm:cxn modelId="{9F3EBE40-EDF7-4033-BA74-38B17C70AAAD}" type="presOf" srcId="{3C48D7EA-451B-4B9B-A215-2A9B2F6284A0}" destId="{CE310595-64DF-4D9F-88F5-0EA7D77EB242}" srcOrd="1" destOrd="0" presId="urn:microsoft.com/office/officeart/2005/8/layout/gear1"/>
    <dgm:cxn modelId="{647AC753-F0F0-414A-BCEE-6CAC6258AFE6}" type="presOf" srcId="{1C8CC12C-27A5-484A-A45F-5E7435B71747}" destId="{E152963D-0593-4281-A9A9-B85480BA6B1C}" srcOrd="0" destOrd="0" presId="urn:microsoft.com/office/officeart/2005/8/layout/gear1"/>
    <dgm:cxn modelId="{2D24992A-ED1E-4E2D-AF58-74D015D04155}" type="presOf" srcId="{9A0C7D0B-0471-48A0-8EA9-256427CBC16A}" destId="{8C5AAACA-0543-42FB-8AF9-566FB171848D}" srcOrd="0" destOrd="1" presId="urn:microsoft.com/office/officeart/2005/8/layout/gear1"/>
    <dgm:cxn modelId="{962E72D8-4FBE-44F6-8FD4-9B1DB02D4C40}" type="presOf" srcId="{3C48D7EA-451B-4B9B-A215-2A9B2F6284A0}" destId="{B48C1602-8F73-4D65-B730-6447C2722F5B}" srcOrd="0" destOrd="0" presId="urn:microsoft.com/office/officeart/2005/8/layout/gear1"/>
    <dgm:cxn modelId="{1BC6125C-7A43-45D0-B004-CD22DCE5FBE3}" type="presOf" srcId="{027BA1DC-7528-4D95-A95A-D7419F881ACC}" destId="{8A259ACA-69A8-4797-93F8-65C3CB356799}" srcOrd="0" destOrd="3" presId="urn:microsoft.com/office/officeart/2005/8/layout/gear1"/>
    <dgm:cxn modelId="{8BA7766F-7996-40E0-956A-2A8C8E1D4031}" srcId="{5688ACDE-29AE-42BE-AF4E-4CEEB5D2E8AD}" destId="{9A0C7D0B-0471-48A0-8EA9-256427CBC16A}" srcOrd="0" destOrd="0" parTransId="{5D537B97-0762-4D8A-84DF-E9C6032235B1}" sibTransId="{E1056D87-6E5D-4CF0-B907-9DF24B50423C}"/>
    <dgm:cxn modelId="{B86DDEE9-9137-4D5F-A1D6-9A080BBAB275}" type="presOf" srcId="{A003FB71-C30C-4B06-99DE-4535150DD199}" destId="{8A259ACA-69A8-4797-93F8-65C3CB356799}" srcOrd="0" destOrd="1" presId="urn:microsoft.com/office/officeart/2005/8/layout/gear1"/>
    <dgm:cxn modelId="{66B0206C-5FC3-4C28-B359-B3BBD4A9111C}" srcId="{EDE98C37-0F5F-4361-B0BB-1F71DF3A9C2B}" destId="{415BB3B1-B367-4F79-B82A-3631F8F2F3F8}" srcOrd="0" destOrd="0" parTransId="{AEF9E6C6-DB2F-48E0-B1A2-FC93B9DDD81A}" sibTransId="{0C2379C0-5DE8-4BCD-A419-BB6FDE78A555}"/>
    <dgm:cxn modelId="{2A3CA58C-E0D7-4BD2-91F4-91874DD8CC74}" type="presOf" srcId="{0DDCDAAF-551D-4FB0-963B-775AF5C3714A}" destId="{7DE88E05-DCDB-4B1B-9CEF-6C2BABF946F0}" srcOrd="0" destOrd="0" presId="urn:microsoft.com/office/officeart/2005/8/layout/gear1"/>
    <dgm:cxn modelId="{2BFB76FC-955E-48B2-8E70-8BE8B4FAE1F0}" srcId="{3C48D7EA-451B-4B9B-A215-2A9B2F6284A0}" destId="{FE7B90EB-13BF-49B9-A16E-03A193711236}" srcOrd="0" destOrd="0" parTransId="{CE3878A9-19B6-4C59-A4D0-65294419EEBE}" sibTransId="{EB581E63-EBD6-4CE5-AEF6-67EEA1CC4FE5}"/>
    <dgm:cxn modelId="{72B1FE5F-A336-4BD4-83F2-59A773540D27}" type="presOf" srcId="{EDE98C37-0F5F-4361-B0BB-1F71DF3A9C2B}" destId="{75EB5BDE-878A-48A5-9FEF-17FE771F7DE6}" srcOrd="2" destOrd="0" presId="urn:microsoft.com/office/officeart/2005/8/layout/gear1"/>
    <dgm:cxn modelId="{2395C192-0EC5-49AD-BD0F-D959B8F17BAB}" srcId="{1C8CC12C-27A5-484A-A45F-5E7435B71747}" destId="{EDE98C37-0F5F-4361-B0BB-1F71DF3A9C2B}" srcOrd="2" destOrd="0" parTransId="{D9D68FDA-493D-4BD0-A8BB-98180BD0034B}" sibTransId="{0DDCDAAF-551D-4FB0-963B-775AF5C3714A}"/>
    <dgm:cxn modelId="{69E3E19D-FD4A-44D2-B9CA-0D4C4707A372}" type="presOf" srcId="{C29CF8F9-34B8-47FA-AE61-A3D0C88486A1}" destId="{37598F55-333B-4C8E-AB2E-881BB64F0E9D}" srcOrd="0" destOrd="0" presId="urn:microsoft.com/office/officeart/2005/8/layout/gear1"/>
    <dgm:cxn modelId="{C1606EFA-F286-4AAC-99C6-37241069120F}" type="presOf" srcId="{84AE12D9-193A-4BFB-8AEB-DFD6F98B51A4}" destId="{277B77B5-66A7-4C03-9175-1F5A5952B795}" srcOrd="0" destOrd="0" presId="urn:microsoft.com/office/officeart/2005/8/layout/gear1"/>
    <dgm:cxn modelId="{997DFFE5-07DB-40EA-8FEF-7A80DA7EFB69}" srcId="{EDE98C37-0F5F-4361-B0BB-1F71DF3A9C2B}" destId="{DB0E7A9E-2219-4A38-8A48-8B12D0589BF0}" srcOrd="1" destOrd="0" parTransId="{0B0E7D01-A9E5-4290-A871-CEA18B50D264}" sibTransId="{56598BEC-BF81-4AEA-A374-29F8CD6B8AC3}"/>
    <dgm:cxn modelId="{F023AF20-2A98-4091-A36E-9E3673FFDEF0}" type="presOf" srcId="{EDE98C37-0F5F-4361-B0BB-1F71DF3A9C2B}" destId="{90B4B7ED-2681-4BF4-A085-0AD2F84C2A1D}" srcOrd="1" destOrd="0" presId="urn:microsoft.com/office/officeart/2005/8/layout/gear1"/>
    <dgm:cxn modelId="{D9EE9E45-6399-4081-B684-3CBCA1F2A6DC}" type="presOf" srcId="{332AA251-06E0-4CDD-97F2-12DD330BE4DC}" destId="{6BFEC81D-3611-4719-B86F-DE3EA5468C4A}" srcOrd="1" destOrd="0" presId="urn:microsoft.com/office/officeart/2005/8/layout/gear1"/>
    <dgm:cxn modelId="{39C276DF-A8DD-47EF-8F89-0DC8F2F5D13D}" type="presParOf" srcId="{E152963D-0593-4281-A9A9-B85480BA6B1C}" destId="{B48C1602-8F73-4D65-B730-6447C2722F5B}" srcOrd="0" destOrd="0" presId="urn:microsoft.com/office/officeart/2005/8/layout/gear1"/>
    <dgm:cxn modelId="{45D2C481-4041-4BA7-9104-A3D7A8506020}" type="presParOf" srcId="{E152963D-0593-4281-A9A9-B85480BA6B1C}" destId="{CE310595-64DF-4D9F-88F5-0EA7D77EB242}" srcOrd="1" destOrd="0" presId="urn:microsoft.com/office/officeart/2005/8/layout/gear1"/>
    <dgm:cxn modelId="{C4023F48-725D-4C0C-8944-1BF2536CA317}" type="presParOf" srcId="{E152963D-0593-4281-A9A9-B85480BA6B1C}" destId="{4603DB10-60B4-49C9-AC02-1B4906ED1F4A}" srcOrd="2" destOrd="0" presId="urn:microsoft.com/office/officeart/2005/8/layout/gear1"/>
    <dgm:cxn modelId="{B23D4207-6FD5-4B04-96D5-D78DEA06CD0E}" type="presParOf" srcId="{E152963D-0593-4281-A9A9-B85480BA6B1C}" destId="{8A259ACA-69A8-4797-93F8-65C3CB356799}" srcOrd="3" destOrd="0" presId="urn:microsoft.com/office/officeart/2005/8/layout/gear1"/>
    <dgm:cxn modelId="{9B704930-AE89-48B6-8734-7DC81ECC62BE}" type="presParOf" srcId="{E152963D-0593-4281-A9A9-B85480BA6B1C}" destId="{F90743FD-9395-4BF6-9412-C0882D90A28B}" srcOrd="4" destOrd="0" presId="urn:microsoft.com/office/officeart/2005/8/layout/gear1"/>
    <dgm:cxn modelId="{66CB28A7-2C4F-4C07-A353-053E71C1CCB6}" type="presParOf" srcId="{E152963D-0593-4281-A9A9-B85480BA6B1C}" destId="{6BFEC81D-3611-4719-B86F-DE3EA5468C4A}" srcOrd="5" destOrd="0" presId="urn:microsoft.com/office/officeart/2005/8/layout/gear1"/>
    <dgm:cxn modelId="{33ADD4AC-E0AC-4CD3-AB52-2708E3A3E7FD}" type="presParOf" srcId="{E152963D-0593-4281-A9A9-B85480BA6B1C}" destId="{12EDAD2E-6393-4B0A-B794-9FCE7C061381}" srcOrd="6" destOrd="0" presId="urn:microsoft.com/office/officeart/2005/8/layout/gear1"/>
    <dgm:cxn modelId="{C6A0DC5F-1B9C-43C4-919F-02FF8BE2B2C5}" type="presParOf" srcId="{E152963D-0593-4281-A9A9-B85480BA6B1C}" destId="{8C5AAACA-0543-42FB-8AF9-566FB171848D}" srcOrd="7" destOrd="0" presId="urn:microsoft.com/office/officeart/2005/8/layout/gear1"/>
    <dgm:cxn modelId="{19343961-29D0-445A-8940-F73F60A1DA0C}" type="presParOf" srcId="{E152963D-0593-4281-A9A9-B85480BA6B1C}" destId="{226030C3-B4C8-42ED-8AB5-61D7D24FA28F}" srcOrd="8" destOrd="0" presId="urn:microsoft.com/office/officeart/2005/8/layout/gear1"/>
    <dgm:cxn modelId="{89376F33-715E-456F-B197-944339846EE8}" type="presParOf" srcId="{E152963D-0593-4281-A9A9-B85480BA6B1C}" destId="{90B4B7ED-2681-4BF4-A085-0AD2F84C2A1D}" srcOrd="9" destOrd="0" presId="urn:microsoft.com/office/officeart/2005/8/layout/gear1"/>
    <dgm:cxn modelId="{C8711DD3-86F7-4A5A-929D-E2468E6F5E37}" type="presParOf" srcId="{E152963D-0593-4281-A9A9-B85480BA6B1C}" destId="{75EB5BDE-878A-48A5-9FEF-17FE771F7DE6}" srcOrd="10" destOrd="0" presId="urn:microsoft.com/office/officeart/2005/8/layout/gear1"/>
    <dgm:cxn modelId="{A82E762A-E8DB-456E-B42D-D92646D4E8EE}" type="presParOf" srcId="{E152963D-0593-4281-A9A9-B85480BA6B1C}" destId="{6AB83CA8-17D4-422D-B3C9-945A94E53CB6}" srcOrd="11" destOrd="0" presId="urn:microsoft.com/office/officeart/2005/8/layout/gear1"/>
    <dgm:cxn modelId="{099D5387-3827-400C-AC39-430C67A9E264}" type="presParOf" srcId="{E152963D-0593-4281-A9A9-B85480BA6B1C}" destId="{A1D9D438-F361-4199-ADEA-250FE60B22E5}" srcOrd="12" destOrd="0" presId="urn:microsoft.com/office/officeart/2005/8/layout/gear1"/>
    <dgm:cxn modelId="{4DC6461B-FA72-403E-BF4E-81E28AE3C64C}" type="presParOf" srcId="{E152963D-0593-4281-A9A9-B85480BA6B1C}" destId="{277B77B5-66A7-4C03-9175-1F5A5952B795}" srcOrd="13" destOrd="0" presId="urn:microsoft.com/office/officeart/2005/8/layout/gear1"/>
    <dgm:cxn modelId="{2093E8FE-D681-4E3B-9226-4649A918F5BD}" type="presParOf" srcId="{E152963D-0593-4281-A9A9-B85480BA6B1C}" destId="{37598F55-333B-4C8E-AB2E-881BB64F0E9D}" srcOrd="14" destOrd="0" presId="urn:microsoft.com/office/officeart/2005/8/layout/gear1"/>
    <dgm:cxn modelId="{5259BEEA-54F8-4363-8B65-CB34A081FED5}" type="presParOf" srcId="{E152963D-0593-4281-A9A9-B85480BA6B1C}" destId="{7DE88E05-DCDB-4B1B-9CEF-6C2BABF946F0}"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3D1CC-0023-4BD2-AA56-07A1D346F074}" type="doc">
      <dgm:prSet loTypeId="urn:microsoft.com/office/officeart/2005/8/layout/hList2" loCatId="relationship" qsTypeId="urn:microsoft.com/office/officeart/2005/8/quickstyle/simple1" qsCatId="simple" csTypeId="urn:microsoft.com/office/officeart/2005/8/colors/accent1_2" csCatId="accent1" phldr="1"/>
      <dgm:spPr/>
      <dgm:t>
        <a:bodyPr/>
        <a:lstStyle/>
        <a:p>
          <a:endParaRPr lang="en-US"/>
        </a:p>
      </dgm:t>
    </dgm:pt>
    <dgm:pt modelId="{58F3E807-16AB-4325-85F0-483B5D53B9D1}">
      <dgm:prSet phldrT="[Text]"/>
      <dgm:spPr/>
      <dgm:t>
        <a:bodyPr/>
        <a:lstStyle/>
        <a:p>
          <a:r>
            <a:rPr lang="en-US" b="1" dirty="0" smtClean="0"/>
            <a:t>BEFORE Class</a:t>
          </a:r>
          <a:endParaRPr lang="en-US" b="1" dirty="0"/>
        </a:p>
      </dgm:t>
    </dgm:pt>
    <dgm:pt modelId="{D3EC90C5-306D-4B22-B183-3F9094433874}" type="parTrans" cxnId="{262F2A72-73A0-4139-9435-1BB2EE3186E2}">
      <dgm:prSet/>
      <dgm:spPr/>
      <dgm:t>
        <a:bodyPr/>
        <a:lstStyle/>
        <a:p>
          <a:endParaRPr lang="en-US"/>
        </a:p>
      </dgm:t>
    </dgm:pt>
    <dgm:pt modelId="{97CE9640-880F-466E-AC28-6C805070C7EE}" type="sibTrans" cxnId="{262F2A72-73A0-4139-9435-1BB2EE3186E2}">
      <dgm:prSet/>
      <dgm:spPr/>
      <dgm:t>
        <a:bodyPr/>
        <a:lstStyle/>
        <a:p>
          <a:endParaRPr lang="en-US"/>
        </a:p>
      </dgm:t>
    </dgm:pt>
    <dgm:pt modelId="{C8E1AADA-7836-41A2-B4A2-45321E6D76FD}">
      <dgm:prSet phldrT="[Text]"/>
      <dgm:spPr/>
      <dgm:t>
        <a:bodyPr/>
        <a:lstStyle/>
        <a:p>
          <a:r>
            <a:rPr lang="en-US" dirty="0" smtClean="0">
              <a:solidFill>
                <a:schemeClr val="tx1"/>
              </a:solidFill>
            </a:rPr>
            <a:t>Read Chapter</a:t>
          </a:r>
          <a:endParaRPr lang="en-US" dirty="0">
            <a:solidFill>
              <a:schemeClr val="tx1"/>
            </a:solidFill>
          </a:endParaRPr>
        </a:p>
      </dgm:t>
    </dgm:pt>
    <dgm:pt modelId="{1D258427-9854-4D9D-8633-E75B7854F4CC}" type="parTrans" cxnId="{34B48A02-A77A-4E60-9EAF-2A21076C6DE2}">
      <dgm:prSet/>
      <dgm:spPr/>
      <dgm:t>
        <a:bodyPr/>
        <a:lstStyle/>
        <a:p>
          <a:endParaRPr lang="en-US"/>
        </a:p>
      </dgm:t>
    </dgm:pt>
    <dgm:pt modelId="{D74DAE77-760C-4C21-A486-66775BF6206E}" type="sibTrans" cxnId="{34B48A02-A77A-4E60-9EAF-2A21076C6DE2}">
      <dgm:prSet/>
      <dgm:spPr/>
      <dgm:t>
        <a:bodyPr/>
        <a:lstStyle/>
        <a:p>
          <a:endParaRPr lang="en-US"/>
        </a:p>
      </dgm:t>
    </dgm:pt>
    <dgm:pt modelId="{D804F9AA-DA6D-4750-9CDE-38D76B1C3EDE}">
      <dgm:prSet phldrT="[Text]"/>
      <dgm:spPr/>
      <dgm:t>
        <a:bodyPr/>
        <a:lstStyle/>
        <a:p>
          <a:r>
            <a:rPr lang="en-US" dirty="0" smtClean="0">
              <a:solidFill>
                <a:schemeClr val="tx1"/>
              </a:solidFill>
            </a:rPr>
            <a:t>Watch Video (lecture, news, </a:t>
          </a:r>
          <a:r>
            <a:rPr lang="en-US" dirty="0" err="1" smtClean="0">
              <a:solidFill>
                <a:schemeClr val="tx1"/>
              </a:solidFill>
            </a:rPr>
            <a:t>etc</a:t>
          </a:r>
          <a:r>
            <a:rPr lang="en-US" dirty="0" smtClean="0">
              <a:solidFill>
                <a:schemeClr val="tx1"/>
              </a:solidFill>
            </a:rPr>
            <a:t>)</a:t>
          </a:r>
          <a:endParaRPr lang="en-US" dirty="0">
            <a:solidFill>
              <a:schemeClr val="tx1"/>
            </a:solidFill>
          </a:endParaRPr>
        </a:p>
      </dgm:t>
    </dgm:pt>
    <dgm:pt modelId="{BE59149C-AC18-4EDD-A56D-0C4FFCB879B8}" type="parTrans" cxnId="{13BADE16-0E77-4192-AC58-6332C6D9F2C5}">
      <dgm:prSet/>
      <dgm:spPr/>
      <dgm:t>
        <a:bodyPr/>
        <a:lstStyle/>
        <a:p>
          <a:endParaRPr lang="en-US"/>
        </a:p>
      </dgm:t>
    </dgm:pt>
    <dgm:pt modelId="{C1A47DC6-99BC-4367-9591-63E2F39DFF64}" type="sibTrans" cxnId="{13BADE16-0E77-4192-AC58-6332C6D9F2C5}">
      <dgm:prSet/>
      <dgm:spPr/>
      <dgm:t>
        <a:bodyPr/>
        <a:lstStyle/>
        <a:p>
          <a:endParaRPr lang="en-US"/>
        </a:p>
      </dgm:t>
    </dgm:pt>
    <dgm:pt modelId="{77888C00-2F9E-4B67-A22E-3E5DC1527780}">
      <dgm:prSet phldrT="[Text]"/>
      <dgm:spPr/>
      <dgm:t>
        <a:bodyPr/>
        <a:lstStyle/>
        <a:p>
          <a:r>
            <a:rPr lang="en-US" b="1" dirty="0" smtClean="0"/>
            <a:t>CLASS Time</a:t>
          </a:r>
          <a:endParaRPr lang="en-US" b="1" dirty="0"/>
        </a:p>
      </dgm:t>
    </dgm:pt>
    <dgm:pt modelId="{64E2DEFA-0F1A-4741-A20D-EE4B66AB2807}" type="parTrans" cxnId="{80CBD6EB-8A18-435D-B9A5-473B90434E84}">
      <dgm:prSet/>
      <dgm:spPr/>
      <dgm:t>
        <a:bodyPr/>
        <a:lstStyle/>
        <a:p>
          <a:endParaRPr lang="en-US"/>
        </a:p>
      </dgm:t>
    </dgm:pt>
    <dgm:pt modelId="{608B2283-1FE2-4BB0-85F9-FDEAF9D24B24}" type="sibTrans" cxnId="{80CBD6EB-8A18-435D-B9A5-473B90434E84}">
      <dgm:prSet/>
      <dgm:spPr/>
      <dgm:t>
        <a:bodyPr/>
        <a:lstStyle/>
        <a:p>
          <a:endParaRPr lang="en-US"/>
        </a:p>
      </dgm:t>
    </dgm:pt>
    <dgm:pt modelId="{4FC39610-721E-43B5-9207-CF724482B1AA}">
      <dgm:prSet phldrT="[Text]"/>
      <dgm:spPr/>
      <dgm:t>
        <a:bodyPr/>
        <a:lstStyle/>
        <a:p>
          <a:r>
            <a:rPr lang="en-US" b="0" dirty="0" smtClean="0">
              <a:solidFill>
                <a:schemeClr val="tx1"/>
              </a:solidFill>
            </a:rPr>
            <a:t>Class Discussion</a:t>
          </a:r>
          <a:endParaRPr lang="en-US" b="0" dirty="0">
            <a:solidFill>
              <a:schemeClr val="tx1"/>
            </a:solidFill>
          </a:endParaRPr>
        </a:p>
      </dgm:t>
    </dgm:pt>
    <dgm:pt modelId="{3A6C9229-600C-49CB-AE81-7C5710EC2D3A}" type="parTrans" cxnId="{F0D3DD7B-0122-4DAF-991C-79F481B237C3}">
      <dgm:prSet/>
      <dgm:spPr/>
      <dgm:t>
        <a:bodyPr/>
        <a:lstStyle/>
        <a:p>
          <a:endParaRPr lang="en-US"/>
        </a:p>
      </dgm:t>
    </dgm:pt>
    <dgm:pt modelId="{7C7BEBE8-2E4D-4E1F-83A9-437106D0C577}" type="sibTrans" cxnId="{F0D3DD7B-0122-4DAF-991C-79F481B237C3}">
      <dgm:prSet/>
      <dgm:spPr/>
      <dgm:t>
        <a:bodyPr/>
        <a:lstStyle/>
        <a:p>
          <a:endParaRPr lang="en-US"/>
        </a:p>
      </dgm:t>
    </dgm:pt>
    <dgm:pt modelId="{8F726498-82D6-4BF4-A020-887833F74B3A}">
      <dgm:prSet phldrT="[Text]"/>
      <dgm:spPr/>
      <dgm:t>
        <a:bodyPr/>
        <a:lstStyle/>
        <a:p>
          <a:r>
            <a:rPr lang="en-US" b="0" dirty="0" smtClean="0">
              <a:solidFill>
                <a:schemeClr val="tx1"/>
              </a:solidFill>
            </a:rPr>
            <a:t>Small Group Assignment</a:t>
          </a:r>
          <a:endParaRPr lang="en-US" b="0" dirty="0">
            <a:solidFill>
              <a:schemeClr val="tx1"/>
            </a:solidFill>
          </a:endParaRPr>
        </a:p>
      </dgm:t>
    </dgm:pt>
    <dgm:pt modelId="{7AA233CF-C9FA-4766-B56C-8ED75AAFD36D}" type="parTrans" cxnId="{C3117A1D-17C6-4398-BCB9-3AA75EB95C2E}">
      <dgm:prSet/>
      <dgm:spPr/>
      <dgm:t>
        <a:bodyPr/>
        <a:lstStyle/>
        <a:p>
          <a:endParaRPr lang="en-US"/>
        </a:p>
      </dgm:t>
    </dgm:pt>
    <dgm:pt modelId="{B1FBD307-13FF-490B-8DFA-0CD0E0F7BE8C}" type="sibTrans" cxnId="{C3117A1D-17C6-4398-BCB9-3AA75EB95C2E}">
      <dgm:prSet/>
      <dgm:spPr/>
      <dgm:t>
        <a:bodyPr/>
        <a:lstStyle/>
        <a:p>
          <a:endParaRPr lang="en-US"/>
        </a:p>
      </dgm:t>
    </dgm:pt>
    <dgm:pt modelId="{66414C8C-3C1D-4BC3-B855-AD83FEA55E7E}">
      <dgm:prSet phldrT="[Text]"/>
      <dgm:spPr/>
      <dgm:t>
        <a:bodyPr/>
        <a:lstStyle/>
        <a:p>
          <a:r>
            <a:rPr lang="en-US" b="1" dirty="0" smtClean="0"/>
            <a:t>AFTER Class</a:t>
          </a:r>
          <a:endParaRPr lang="en-US" b="1" dirty="0"/>
        </a:p>
      </dgm:t>
    </dgm:pt>
    <dgm:pt modelId="{EF6980EE-EBBB-4A91-B70C-60BBABDA4DB4}" type="parTrans" cxnId="{CA43B63E-489F-4483-88D3-F755B197467B}">
      <dgm:prSet/>
      <dgm:spPr/>
      <dgm:t>
        <a:bodyPr/>
        <a:lstStyle/>
        <a:p>
          <a:endParaRPr lang="en-US"/>
        </a:p>
      </dgm:t>
    </dgm:pt>
    <dgm:pt modelId="{794538C2-4DB2-46A8-B6F4-78FE1699781C}" type="sibTrans" cxnId="{CA43B63E-489F-4483-88D3-F755B197467B}">
      <dgm:prSet/>
      <dgm:spPr/>
      <dgm:t>
        <a:bodyPr/>
        <a:lstStyle/>
        <a:p>
          <a:endParaRPr lang="en-US"/>
        </a:p>
      </dgm:t>
    </dgm:pt>
    <dgm:pt modelId="{147A2CFE-E793-414F-9D35-396873C5964E}">
      <dgm:prSet phldrT="[Text]"/>
      <dgm:spPr/>
      <dgm:t>
        <a:bodyPr/>
        <a:lstStyle/>
        <a:p>
          <a:r>
            <a:rPr lang="en-US" dirty="0" smtClean="0">
              <a:solidFill>
                <a:schemeClr val="tx1"/>
              </a:solidFill>
            </a:rPr>
            <a:t>Journal Entry</a:t>
          </a:r>
          <a:endParaRPr lang="en-US" dirty="0">
            <a:solidFill>
              <a:schemeClr val="tx1"/>
            </a:solidFill>
          </a:endParaRPr>
        </a:p>
      </dgm:t>
    </dgm:pt>
    <dgm:pt modelId="{F23F7196-453E-4189-847F-87DAEC6D2DD4}" type="parTrans" cxnId="{D055EDF9-BA51-46D4-AA02-A18BEA59505A}">
      <dgm:prSet/>
      <dgm:spPr/>
      <dgm:t>
        <a:bodyPr/>
        <a:lstStyle/>
        <a:p>
          <a:endParaRPr lang="en-US"/>
        </a:p>
      </dgm:t>
    </dgm:pt>
    <dgm:pt modelId="{A0B2C583-D533-4FB7-AB41-D06D39F747AE}" type="sibTrans" cxnId="{D055EDF9-BA51-46D4-AA02-A18BEA59505A}">
      <dgm:prSet/>
      <dgm:spPr/>
      <dgm:t>
        <a:bodyPr/>
        <a:lstStyle/>
        <a:p>
          <a:endParaRPr lang="en-US"/>
        </a:p>
      </dgm:t>
    </dgm:pt>
    <dgm:pt modelId="{EFFDBA4F-5C09-49A6-879C-CCCF1EC8DE95}">
      <dgm:prSet phldrT="[Text]"/>
      <dgm:spPr/>
      <dgm:t>
        <a:bodyPr/>
        <a:lstStyle/>
        <a:p>
          <a:r>
            <a:rPr lang="en-US" dirty="0" smtClean="0">
              <a:solidFill>
                <a:schemeClr val="tx1"/>
              </a:solidFill>
            </a:rPr>
            <a:t>Interview Professional</a:t>
          </a:r>
          <a:endParaRPr lang="en-US" dirty="0">
            <a:solidFill>
              <a:schemeClr val="tx1"/>
            </a:solidFill>
          </a:endParaRPr>
        </a:p>
      </dgm:t>
    </dgm:pt>
    <dgm:pt modelId="{D7DC151A-8C7C-430B-97BD-7232AB319935}" type="parTrans" cxnId="{0E8196F3-A84F-4AB3-BF06-2C203C6ABD4E}">
      <dgm:prSet/>
      <dgm:spPr/>
      <dgm:t>
        <a:bodyPr/>
        <a:lstStyle/>
        <a:p>
          <a:endParaRPr lang="en-US"/>
        </a:p>
      </dgm:t>
    </dgm:pt>
    <dgm:pt modelId="{987FF8B8-CA2A-4A98-BD33-BA8DE3915DF4}" type="sibTrans" cxnId="{0E8196F3-A84F-4AB3-BF06-2C203C6ABD4E}">
      <dgm:prSet/>
      <dgm:spPr/>
      <dgm:t>
        <a:bodyPr/>
        <a:lstStyle/>
        <a:p>
          <a:endParaRPr lang="en-US"/>
        </a:p>
      </dgm:t>
    </dgm:pt>
    <dgm:pt modelId="{378B058B-4209-40AB-8B84-2C62ED9E520C}">
      <dgm:prSet phldrT="[Text]"/>
      <dgm:spPr/>
      <dgm:t>
        <a:bodyPr/>
        <a:lstStyle/>
        <a:p>
          <a:r>
            <a:rPr lang="en-US" dirty="0" smtClean="0">
              <a:solidFill>
                <a:schemeClr val="tx1"/>
              </a:solidFill>
            </a:rPr>
            <a:t>Preview PowerPoint (static, voiced or interactive)</a:t>
          </a:r>
          <a:endParaRPr lang="en-US" dirty="0">
            <a:solidFill>
              <a:schemeClr val="tx1"/>
            </a:solidFill>
          </a:endParaRPr>
        </a:p>
      </dgm:t>
    </dgm:pt>
    <dgm:pt modelId="{EC3EC0EA-1A84-4C73-BFC3-5C132908BE2C}" type="parTrans" cxnId="{D14CA337-24FA-407F-8315-34130028A524}">
      <dgm:prSet/>
      <dgm:spPr/>
      <dgm:t>
        <a:bodyPr/>
        <a:lstStyle/>
        <a:p>
          <a:endParaRPr lang="en-US"/>
        </a:p>
      </dgm:t>
    </dgm:pt>
    <dgm:pt modelId="{1C1307B6-6D43-4158-AFE9-702FA20C72BE}" type="sibTrans" cxnId="{D14CA337-24FA-407F-8315-34130028A524}">
      <dgm:prSet/>
      <dgm:spPr/>
      <dgm:t>
        <a:bodyPr/>
        <a:lstStyle/>
        <a:p>
          <a:endParaRPr lang="en-US"/>
        </a:p>
      </dgm:t>
    </dgm:pt>
    <dgm:pt modelId="{550DE67B-EAFC-479B-AD06-F7E28E2135E2}">
      <dgm:prSet phldrT="[Text]"/>
      <dgm:spPr/>
      <dgm:t>
        <a:bodyPr/>
        <a:lstStyle/>
        <a:p>
          <a:r>
            <a:rPr lang="en-US" dirty="0" smtClean="0">
              <a:solidFill>
                <a:schemeClr val="tx1"/>
              </a:solidFill>
            </a:rPr>
            <a:t>Online lab Homework</a:t>
          </a:r>
          <a:endParaRPr lang="en-US" dirty="0">
            <a:solidFill>
              <a:schemeClr val="tx1"/>
            </a:solidFill>
          </a:endParaRPr>
        </a:p>
      </dgm:t>
    </dgm:pt>
    <dgm:pt modelId="{F8659567-2A17-4F40-B4DA-6ABEB7D71371}" type="parTrans" cxnId="{583A2676-D85D-4228-B394-E2DA791C4936}">
      <dgm:prSet/>
      <dgm:spPr/>
      <dgm:t>
        <a:bodyPr/>
        <a:lstStyle/>
        <a:p>
          <a:endParaRPr lang="en-US"/>
        </a:p>
      </dgm:t>
    </dgm:pt>
    <dgm:pt modelId="{E9972B6C-ACA6-4F32-92AA-681428D90EE6}" type="sibTrans" cxnId="{583A2676-D85D-4228-B394-E2DA791C4936}">
      <dgm:prSet/>
      <dgm:spPr/>
      <dgm:t>
        <a:bodyPr/>
        <a:lstStyle/>
        <a:p>
          <a:endParaRPr lang="en-US"/>
        </a:p>
      </dgm:t>
    </dgm:pt>
    <dgm:pt modelId="{2EB1DDED-3A7F-4C2D-A7E7-4654A0ADF077}">
      <dgm:prSet phldrT="[Text]"/>
      <dgm:spPr/>
      <dgm:t>
        <a:bodyPr/>
        <a:lstStyle/>
        <a:p>
          <a:r>
            <a:rPr lang="en-US" dirty="0" smtClean="0">
              <a:solidFill>
                <a:schemeClr val="tx1"/>
              </a:solidFill>
            </a:rPr>
            <a:t>End of Chapter Question(s)</a:t>
          </a:r>
          <a:endParaRPr lang="en-US" dirty="0">
            <a:solidFill>
              <a:schemeClr val="tx1"/>
            </a:solidFill>
          </a:endParaRPr>
        </a:p>
      </dgm:t>
    </dgm:pt>
    <dgm:pt modelId="{544DB746-F96E-45DE-B4CD-237673EDDC92}" type="parTrans" cxnId="{48669EAE-9FFB-45C8-9D22-AC5110FC7DDE}">
      <dgm:prSet/>
      <dgm:spPr/>
      <dgm:t>
        <a:bodyPr/>
        <a:lstStyle/>
        <a:p>
          <a:endParaRPr lang="en-US"/>
        </a:p>
      </dgm:t>
    </dgm:pt>
    <dgm:pt modelId="{E3E948EC-2D73-4618-8821-2D0A10BD3FD1}" type="sibTrans" cxnId="{48669EAE-9FFB-45C8-9D22-AC5110FC7DDE}">
      <dgm:prSet/>
      <dgm:spPr/>
      <dgm:t>
        <a:bodyPr/>
        <a:lstStyle/>
        <a:p>
          <a:endParaRPr lang="en-US"/>
        </a:p>
      </dgm:t>
    </dgm:pt>
    <dgm:pt modelId="{8D55E028-4BCE-4595-B402-0A53D9EA3FBA}">
      <dgm:prSet phldrT="[Text]"/>
      <dgm:spPr/>
      <dgm:t>
        <a:bodyPr/>
        <a:lstStyle/>
        <a:p>
          <a:r>
            <a:rPr lang="en-US" dirty="0" smtClean="0">
              <a:solidFill>
                <a:schemeClr val="tx1"/>
              </a:solidFill>
            </a:rPr>
            <a:t>Group Assignment with specific Deliverables</a:t>
          </a:r>
          <a:endParaRPr lang="en-US" dirty="0">
            <a:solidFill>
              <a:schemeClr val="tx1"/>
            </a:solidFill>
          </a:endParaRPr>
        </a:p>
      </dgm:t>
    </dgm:pt>
    <dgm:pt modelId="{C188CE01-2148-4BAE-B7C7-A402C73A6657}" type="parTrans" cxnId="{9C9AFE3C-E157-4B52-AA69-282D2942F5D8}">
      <dgm:prSet/>
      <dgm:spPr/>
      <dgm:t>
        <a:bodyPr/>
        <a:lstStyle/>
        <a:p>
          <a:endParaRPr lang="en-US"/>
        </a:p>
      </dgm:t>
    </dgm:pt>
    <dgm:pt modelId="{816C4CE4-D3AC-4A03-BE5D-BBE48B4749BA}" type="sibTrans" cxnId="{9C9AFE3C-E157-4B52-AA69-282D2942F5D8}">
      <dgm:prSet/>
      <dgm:spPr/>
      <dgm:t>
        <a:bodyPr/>
        <a:lstStyle/>
        <a:p>
          <a:endParaRPr lang="en-US"/>
        </a:p>
      </dgm:t>
    </dgm:pt>
    <dgm:pt modelId="{DFE29516-8EB1-4234-809A-EE248F1E937C}">
      <dgm:prSet phldrT="[Text]"/>
      <dgm:spPr/>
      <dgm:t>
        <a:bodyPr/>
        <a:lstStyle/>
        <a:p>
          <a:r>
            <a:rPr lang="en-US" dirty="0" smtClean="0">
              <a:solidFill>
                <a:schemeClr val="tx1"/>
              </a:solidFill>
            </a:rPr>
            <a:t>Mind Map Concepts</a:t>
          </a:r>
          <a:endParaRPr lang="en-US" dirty="0">
            <a:solidFill>
              <a:schemeClr val="tx1"/>
            </a:solidFill>
          </a:endParaRPr>
        </a:p>
      </dgm:t>
    </dgm:pt>
    <dgm:pt modelId="{AA4FA2C5-EDE1-4201-B3A3-F67500C4E496}" type="parTrans" cxnId="{1D834975-1DF3-4928-B3B5-5C6C6B333EDF}">
      <dgm:prSet/>
      <dgm:spPr/>
      <dgm:t>
        <a:bodyPr/>
        <a:lstStyle/>
        <a:p>
          <a:endParaRPr lang="en-US"/>
        </a:p>
      </dgm:t>
    </dgm:pt>
    <dgm:pt modelId="{765F9942-5334-4C61-9A6D-B54962C983D8}" type="sibTrans" cxnId="{1D834975-1DF3-4928-B3B5-5C6C6B333EDF}">
      <dgm:prSet/>
      <dgm:spPr/>
      <dgm:t>
        <a:bodyPr/>
        <a:lstStyle/>
        <a:p>
          <a:endParaRPr lang="en-US"/>
        </a:p>
      </dgm:t>
    </dgm:pt>
    <dgm:pt modelId="{2B91B792-BFDC-4834-92E7-B140829B7E44}">
      <dgm:prSet phldrT="[Text]"/>
      <dgm:spPr/>
      <dgm:t>
        <a:bodyPr/>
        <a:lstStyle/>
        <a:p>
          <a:r>
            <a:rPr lang="en-US" dirty="0" smtClean="0">
              <a:solidFill>
                <a:schemeClr val="tx1"/>
              </a:solidFill>
            </a:rPr>
            <a:t>End-of-chapter Problem</a:t>
          </a:r>
          <a:endParaRPr lang="en-US" dirty="0">
            <a:solidFill>
              <a:schemeClr val="tx1"/>
            </a:solidFill>
          </a:endParaRPr>
        </a:p>
      </dgm:t>
    </dgm:pt>
    <dgm:pt modelId="{0E7C961E-5ECA-4AC9-993B-CE461005536C}" type="parTrans" cxnId="{2A085A49-D468-452C-8021-D18E046D64FE}">
      <dgm:prSet/>
      <dgm:spPr/>
      <dgm:t>
        <a:bodyPr/>
        <a:lstStyle/>
        <a:p>
          <a:endParaRPr lang="en-US"/>
        </a:p>
      </dgm:t>
    </dgm:pt>
    <dgm:pt modelId="{CE6F9DB3-E6B1-45B1-964E-86FB5CA09B05}" type="sibTrans" cxnId="{2A085A49-D468-452C-8021-D18E046D64FE}">
      <dgm:prSet/>
      <dgm:spPr/>
      <dgm:t>
        <a:bodyPr/>
        <a:lstStyle/>
        <a:p>
          <a:endParaRPr lang="en-US"/>
        </a:p>
      </dgm:t>
    </dgm:pt>
    <dgm:pt modelId="{B0BEE456-71B8-4505-B2C3-1025DC9A0D5E}">
      <dgm:prSet phldrT="[Text]"/>
      <dgm:spPr/>
      <dgm:t>
        <a:bodyPr/>
        <a:lstStyle/>
        <a:p>
          <a:r>
            <a:rPr lang="en-US" b="0" dirty="0" smtClean="0">
              <a:solidFill>
                <a:schemeClr val="tx1"/>
              </a:solidFill>
            </a:rPr>
            <a:t>Small Group Discussion</a:t>
          </a:r>
          <a:endParaRPr lang="en-US" b="0" dirty="0">
            <a:solidFill>
              <a:schemeClr val="tx1"/>
            </a:solidFill>
          </a:endParaRPr>
        </a:p>
      </dgm:t>
    </dgm:pt>
    <dgm:pt modelId="{6439C666-2B6A-474A-AE53-8D7D6CFBDB7C}" type="parTrans" cxnId="{A2AA54A4-2B7E-486B-875A-FF1FA97712F2}">
      <dgm:prSet/>
      <dgm:spPr/>
      <dgm:t>
        <a:bodyPr/>
        <a:lstStyle/>
        <a:p>
          <a:endParaRPr lang="en-US"/>
        </a:p>
      </dgm:t>
    </dgm:pt>
    <dgm:pt modelId="{455FBD26-A14C-46A5-88FD-37317FF72265}" type="sibTrans" cxnId="{A2AA54A4-2B7E-486B-875A-FF1FA97712F2}">
      <dgm:prSet/>
      <dgm:spPr/>
      <dgm:t>
        <a:bodyPr/>
        <a:lstStyle/>
        <a:p>
          <a:endParaRPr lang="en-US"/>
        </a:p>
      </dgm:t>
    </dgm:pt>
    <dgm:pt modelId="{613E1193-D19A-4907-A49F-CC87D766926C}">
      <dgm:prSet phldrT="[Text]"/>
      <dgm:spPr/>
      <dgm:t>
        <a:bodyPr/>
        <a:lstStyle/>
        <a:p>
          <a:r>
            <a:rPr lang="en-US" b="0" dirty="0" smtClean="0">
              <a:solidFill>
                <a:schemeClr val="tx1"/>
              </a:solidFill>
            </a:rPr>
            <a:t>Clicker Questions</a:t>
          </a:r>
          <a:endParaRPr lang="en-US" b="0" dirty="0">
            <a:solidFill>
              <a:schemeClr val="tx1"/>
            </a:solidFill>
          </a:endParaRPr>
        </a:p>
      </dgm:t>
    </dgm:pt>
    <dgm:pt modelId="{39D48456-9C61-420C-8E6A-06712D8DBE26}" type="parTrans" cxnId="{11B66E99-C949-4853-BA54-0F28CF9C1153}">
      <dgm:prSet/>
      <dgm:spPr/>
      <dgm:t>
        <a:bodyPr/>
        <a:lstStyle/>
        <a:p>
          <a:endParaRPr lang="en-US"/>
        </a:p>
      </dgm:t>
    </dgm:pt>
    <dgm:pt modelId="{0DAD3AD3-53FE-45EB-9532-38EECE73CFEE}" type="sibTrans" cxnId="{11B66E99-C949-4853-BA54-0F28CF9C1153}">
      <dgm:prSet/>
      <dgm:spPr/>
      <dgm:t>
        <a:bodyPr/>
        <a:lstStyle/>
        <a:p>
          <a:endParaRPr lang="en-US"/>
        </a:p>
      </dgm:t>
    </dgm:pt>
    <dgm:pt modelId="{B662AD33-310A-46EF-B7AE-D4194DF7C619}">
      <dgm:prSet phldrT="[Text]"/>
      <dgm:spPr/>
      <dgm:t>
        <a:bodyPr/>
        <a:lstStyle/>
        <a:p>
          <a:r>
            <a:rPr lang="en-US" b="0" dirty="0" smtClean="0">
              <a:solidFill>
                <a:schemeClr val="tx1"/>
              </a:solidFill>
            </a:rPr>
            <a:t>End-of-chapter Problems</a:t>
          </a:r>
          <a:endParaRPr lang="en-US" b="0" dirty="0">
            <a:solidFill>
              <a:schemeClr val="tx1"/>
            </a:solidFill>
          </a:endParaRPr>
        </a:p>
      </dgm:t>
    </dgm:pt>
    <dgm:pt modelId="{2892D1AC-623D-4DC9-90C4-4C81D50453DD}" type="parTrans" cxnId="{5130FC77-A6DF-4762-A3C5-1A793C975A42}">
      <dgm:prSet/>
      <dgm:spPr/>
      <dgm:t>
        <a:bodyPr/>
        <a:lstStyle/>
        <a:p>
          <a:endParaRPr lang="en-US"/>
        </a:p>
      </dgm:t>
    </dgm:pt>
    <dgm:pt modelId="{00B5D0F6-52C2-43C6-9857-8D1F07338541}" type="sibTrans" cxnId="{5130FC77-A6DF-4762-A3C5-1A793C975A42}">
      <dgm:prSet/>
      <dgm:spPr/>
      <dgm:t>
        <a:bodyPr/>
        <a:lstStyle/>
        <a:p>
          <a:endParaRPr lang="en-US"/>
        </a:p>
      </dgm:t>
    </dgm:pt>
    <dgm:pt modelId="{9F7364B3-AEF6-4054-92FE-EFE1FDA145CF}">
      <dgm:prSet phldrT="[Text]"/>
      <dgm:spPr/>
      <dgm:t>
        <a:bodyPr/>
        <a:lstStyle/>
        <a:p>
          <a:r>
            <a:rPr lang="en-US" b="0" dirty="0" smtClean="0">
              <a:solidFill>
                <a:schemeClr val="tx1"/>
              </a:solidFill>
            </a:rPr>
            <a:t>Project Based Learning Assignment</a:t>
          </a:r>
          <a:endParaRPr lang="en-US" b="0" dirty="0">
            <a:solidFill>
              <a:schemeClr val="tx1"/>
            </a:solidFill>
          </a:endParaRPr>
        </a:p>
      </dgm:t>
    </dgm:pt>
    <dgm:pt modelId="{B2470338-5D19-4D5A-B7A5-2569B67E768C}" type="parTrans" cxnId="{9FFC32D9-8E80-4DE2-B76C-A150B05D79E8}">
      <dgm:prSet/>
      <dgm:spPr/>
      <dgm:t>
        <a:bodyPr/>
        <a:lstStyle/>
        <a:p>
          <a:endParaRPr lang="en-US"/>
        </a:p>
      </dgm:t>
    </dgm:pt>
    <dgm:pt modelId="{1FFE1084-F3E2-462E-ACC0-3F47DEFBA6C7}" type="sibTrans" cxnId="{9FFC32D9-8E80-4DE2-B76C-A150B05D79E8}">
      <dgm:prSet/>
      <dgm:spPr/>
      <dgm:t>
        <a:bodyPr/>
        <a:lstStyle/>
        <a:p>
          <a:endParaRPr lang="en-US"/>
        </a:p>
      </dgm:t>
    </dgm:pt>
    <dgm:pt modelId="{386B72B4-0731-4CCB-AC77-8F5AA473F822}">
      <dgm:prSet phldrT="[Text]"/>
      <dgm:spPr/>
      <dgm:t>
        <a:bodyPr/>
        <a:lstStyle/>
        <a:p>
          <a:r>
            <a:rPr lang="en-US" b="0" dirty="0" smtClean="0">
              <a:solidFill>
                <a:schemeClr val="tx1"/>
              </a:solidFill>
            </a:rPr>
            <a:t>Real-Life Document Analysis</a:t>
          </a:r>
          <a:endParaRPr lang="en-US" b="0" dirty="0">
            <a:solidFill>
              <a:schemeClr val="tx1"/>
            </a:solidFill>
          </a:endParaRPr>
        </a:p>
      </dgm:t>
    </dgm:pt>
    <dgm:pt modelId="{4DB48B4C-774F-4D30-AB9D-37F6FB5A5EB1}" type="parTrans" cxnId="{2F7B756A-AD5D-4305-82CC-4CD4549CD501}">
      <dgm:prSet/>
      <dgm:spPr/>
      <dgm:t>
        <a:bodyPr/>
        <a:lstStyle/>
        <a:p>
          <a:endParaRPr lang="en-US"/>
        </a:p>
      </dgm:t>
    </dgm:pt>
    <dgm:pt modelId="{DAA560D3-03F9-4079-9200-8FFF5538625C}" type="sibTrans" cxnId="{2F7B756A-AD5D-4305-82CC-4CD4549CD501}">
      <dgm:prSet/>
      <dgm:spPr/>
      <dgm:t>
        <a:bodyPr/>
        <a:lstStyle/>
        <a:p>
          <a:endParaRPr lang="en-US"/>
        </a:p>
      </dgm:t>
    </dgm:pt>
    <dgm:pt modelId="{9059A16D-9F19-4099-AFE8-B3A5C0F48269}">
      <dgm:prSet phldrT="[Text]"/>
      <dgm:spPr/>
      <dgm:t>
        <a:bodyPr/>
        <a:lstStyle/>
        <a:p>
          <a:r>
            <a:rPr lang="en-US" b="0" dirty="0" smtClean="0">
              <a:solidFill>
                <a:schemeClr val="tx1"/>
              </a:solidFill>
            </a:rPr>
            <a:t>Advanced Lab</a:t>
          </a:r>
          <a:endParaRPr lang="en-US" b="0" dirty="0">
            <a:solidFill>
              <a:schemeClr val="tx1"/>
            </a:solidFill>
          </a:endParaRPr>
        </a:p>
      </dgm:t>
    </dgm:pt>
    <dgm:pt modelId="{98D21B68-1166-427F-9A5B-0E2EEC8A565C}" type="parTrans" cxnId="{D240A8F5-C230-47F9-8D5D-2562D1CCA7D2}">
      <dgm:prSet/>
      <dgm:spPr/>
      <dgm:t>
        <a:bodyPr/>
        <a:lstStyle/>
        <a:p>
          <a:endParaRPr lang="en-US"/>
        </a:p>
      </dgm:t>
    </dgm:pt>
    <dgm:pt modelId="{0CC03D7F-33FF-40CB-8C58-6D6414F1E0F7}" type="sibTrans" cxnId="{D240A8F5-C230-47F9-8D5D-2562D1CCA7D2}">
      <dgm:prSet/>
      <dgm:spPr/>
      <dgm:t>
        <a:bodyPr/>
        <a:lstStyle/>
        <a:p>
          <a:endParaRPr lang="en-US"/>
        </a:p>
      </dgm:t>
    </dgm:pt>
    <dgm:pt modelId="{19ECA0FC-62D8-471F-9B9D-4C8A452FDA0D}">
      <dgm:prSet phldrT="[Text]"/>
      <dgm:spPr/>
      <dgm:t>
        <a:bodyPr/>
        <a:lstStyle/>
        <a:p>
          <a:r>
            <a:rPr lang="en-US" b="0" dirty="0" smtClean="0">
              <a:solidFill>
                <a:schemeClr val="tx1"/>
              </a:solidFill>
            </a:rPr>
            <a:t>Case Studies</a:t>
          </a:r>
          <a:endParaRPr lang="en-US" b="0" dirty="0">
            <a:solidFill>
              <a:schemeClr val="tx1"/>
            </a:solidFill>
          </a:endParaRPr>
        </a:p>
      </dgm:t>
    </dgm:pt>
    <dgm:pt modelId="{20D26C06-24DC-4941-B7FD-6343F0322F42}" type="parTrans" cxnId="{FAA44715-91FC-4A14-BE11-5ACF39355D81}">
      <dgm:prSet/>
      <dgm:spPr/>
      <dgm:t>
        <a:bodyPr/>
        <a:lstStyle/>
        <a:p>
          <a:endParaRPr lang="en-US"/>
        </a:p>
      </dgm:t>
    </dgm:pt>
    <dgm:pt modelId="{82E60F75-3A09-46E3-A939-197AE72DA2C7}" type="sibTrans" cxnId="{FAA44715-91FC-4A14-BE11-5ACF39355D81}">
      <dgm:prSet/>
      <dgm:spPr/>
      <dgm:t>
        <a:bodyPr/>
        <a:lstStyle/>
        <a:p>
          <a:endParaRPr lang="en-US"/>
        </a:p>
      </dgm:t>
    </dgm:pt>
    <dgm:pt modelId="{86B84702-CC6F-45A1-80BE-F08CFCD17C63}">
      <dgm:prSet phldrT="[Text]"/>
      <dgm:spPr/>
      <dgm:t>
        <a:bodyPr/>
        <a:lstStyle/>
        <a:p>
          <a:r>
            <a:rPr lang="en-US" b="0" dirty="0" smtClean="0">
              <a:solidFill>
                <a:schemeClr val="tx1"/>
              </a:solidFill>
            </a:rPr>
            <a:t>Game</a:t>
          </a:r>
          <a:endParaRPr lang="en-US" b="0" dirty="0">
            <a:solidFill>
              <a:schemeClr val="tx1"/>
            </a:solidFill>
          </a:endParaRPr>
        </a:p>
      </dgm:t>
    </dgm:pt>
    <dgm:pt modelId="{40AA8E12-18AE-4E82-9724-EF7C01831FDB}" type="parTrans" cxnId="{3C463495-5DB4-4D82-A2F5-F9BC05264138}">
      <dgm:prSet/>
      <dgm:spPr/>
      <dgm:t>
        <a:bodyPr/>
        <a:lstStyle/>
        <a:p>
          <a:endParaRPr lang="en-US"/>
        </a:p>
      </dgm:t>
    </dgm:pt>
    <dgm:pt modelId="{E61B3FC9-0857-437E-89F2-636CB31C776A}" type="sibTrans" cxnId="{3C463495-5DB4-4D82-A2F5-F9BC05264138}">
      <dgm:prSet/>
      <dgm:spPr/>
      <dgm:t>
        <a:bodyPr/>
        <a:lstStyle/>
        <a:p>
          <a:endParaRPr lang="en-US"/>
        </a:p>
      </dgm:t>
    </dgm:pt>
    <dgm:pt modelId="{D73EB0B3-B481-45C2-BCBF-9BD2EB9F2FD4}">
      <dgm:prSet phldrT="[Text]"/>
      <dgm:spPr/>
      <dgm:t>
        <a:bodyPr/>
        <a:lstStyle/>
        <a:p>
          <a:r>
            <a:rPr lang="en-US" b="0" dirty="0" smtClean="0">
              <a:solidFill>
                <a:schemeClr val="tx1"/>
              </a:solidFill>
            </a:rPr>
            <a:t>Individual Reflection</a:t>
          </a:r>
          <a:endParaRPr lang="en-US" b="0" dirty="0">
            <a:solidFill>
              <a:schemeClr val="tx1"/>
            </a:solidFill>
          </a:endParaRPr>
        </a:p>
      </dgm:t>
    </dgm:pt>
    <dgm:pt modelId="{F24F7CBE-4ACB-43C5-9797-95B752F2AC80}" type="parTrans" cxnId="{12675AA9-8C29-45C1-976C-92690036C7CC}">
      <dgm:prSet/>
      <dgm:spPr/>
      <dgm:t>
        <a:bodyPr/>
        <a:lstStyle/>
        <a:p>
          <a:endParaRPr lang="en-US"/>
        </a:p>
      </dgm:t>
    </dgm:pt>
    <dgm:pt modelId="{2DE6DDC6-5F22-4ECE-A0D3-918051A51A75}" type="sibTrans" cxnId="{12675AA9-8C29-45C1-976C-92690036C7CC}">
      <dgm:prSet/>
      <dgm:spPr/>
      <dgm:t>
        <a:bodyPr/>
        <a:lstStyle/>
        <a:p>
          <a:endParaRPr lang="en-US"/>
        </a:p>
      </dgm:t>
    </dgm:pt>
    <dgm:pt modelId="{24BD757D-4456-48A3-9DE3-2E60C67189F0}">
      <dgm:prSet phldrT="[Text]"/>
      <dgm:spPr/>
      <dgm:t>
        <a:bodyPr/>
        <a:lstStyle/>
        <a:p>
          <a:r>
            <a:rPr lang="en-US" dirty="0" smtClean="0">
              <a:solidFill>
                <a:schemeClr val="tx1"/>
              </a:solidFill>
            </a:rPr>
            <a:t>Additional Lab</a:t>
          </a:r>
          <a:endParaRPr lang="en-US" dirty="0">
            <a:solidFill>
              <a:schemeClr val="tx1"/>
            </a:solidFill>
          </a:endParaRPr>
        </a:p>
      </dgm:t>
    </dgm:pt>
    <dgm:pt modelId="{56371860-9CF3-4E64-AFCD-1686ED1E47C3}" type="parTrans" cxnId="{466FCCEB-EBC9-499B-B6D0-81E61C3D26B5}">
      <dgm:prSet/>
      <dgm:spPr/>
      <dgm:t>
        <a:bodyPr/>
        <a:lstStyle/>
        <a:p>
          <a:endParaRPr lang="en-US"/>
        </a:p>
      </dgm:t>
    </dgm:pt>
    <dgm:pt modelId="{C36022BB-7330-413D-8CCC-BBD086F14D9D}" type="sibTrans" cxnId="{466FCCEB-EBC9-499B-B6D0-81E61C3D26B5}">
      <dgm:prSet/>
      <dgm:spPr/>
      <dgm:t>
        <a:bodyPr/>
        <a:lstStyle/>
        <a:p>
          <a:endParaRPr lang="en-US"/>
        </a:p>
      </dgm:t>
    </dgm:pt>
    <dgm:pt modelId="{3A56B891-FF0E-43A8-8241-5716EBC5ED36}">
      <dgm:prSet phldrT="[Text]"/>
      <dgm:spPr/>
      <dgm:t>
        <a:bodyPr/>
        <a:lstStyle/>
        <a:p>
          <a:endParaRPr lang="en-US" dirty="0">
            <a:solidFill>
              <a:schemeClr val="tx1"/>
            </a:solidFill>
          </a:endParaRPr>
        </a:p>
      </dgm:t>
    </dgm:pt>
    <dgm:pt modelId="{B0E86DB4-00E1-47F3-A69B-85D1E1DAC457}" type="parTrans" cxnId="{89E2EFA8-6BA4-4FCF-9911-C034A58CF2AC}">
      <dgm:prSet/>
      <dgm:spPr/>
      <dgm:t>
        <a:bodyPr/>
        <a:lstStyle/>
        <a:p>
          <a:endParaRPr lang="en-US"/>
        </a:p>
      </dgm:t>
    </dgm:pt>
    <dgm:pt modelId="{0757384E-E66B-4F29-874F-3C3C2F55D87E}" type="sibTrans" cxnId="{89E2EFA8-6BA4-4FCF-9911-C034A58CF2AC}">
      <dgm:prSet/>
      <dgm:spPr/>
      <dgm:t>
        <a:bodyPr/>
        <a:lstStyle/>
        <a:p>
          <a:endParaRPr lang="en-US"/>
        </a:p>
      </dgm:t>
    </dgm:pt>
    <dgm:pt modelId="{78AA5D15-5FC0-4FA5-828C-85D4FDD55B00}">
      <dgm:prSet phldrT="[Text]"/>
      <dgm:spPr/>
      <dgm:t>
        <a:bodyPr/>
        <a:lstStyle/>
        <a:p>
          <a:r>
            <a:rPr lang="en-US" b="1" dirty="0" smtClean="0">
              <a:solidFill>
                <a:schemeClr val="tx1"/>
              </a:solidFill>
            </a:rPr>
            <a:t>GOAL</a:t>
          </a:r>
          <a:r>
            <a:rPr lang="en-US" dirty="0" smtClean="0">
              <a:solidFill>
                <a:schemeClr val="tx1"/>
              </a:solidFill>
            </a:rPr>
            <a:t>: Review Key Concepts</a:t>
          </a:r>
          <a:endParaRPr lang="en-US" dirty="0">
            <a:solidFill>
              <a:schemeClr val="tx1"/>
            </a:solidFill>
          </a:endParaRPr>
        </a:p>
      </dgm:t>
    </dgm:pt>
    <dgm:pt modelId="{0FF3E0B8-8114-41B0-90BD-F3E38CCFF4A5}" type="parTrans" cxnId="{E275F786-BD17-40B4-9412-D18004CF502A}">
      <dgm:prSet/>
      <dgm:spPr/>
      <dgm:t>
        <a:bodyPr/>
        <a:lstStyle/>
        <a:p>
          <a:endParaRPr lang="en-US"/>
        </a:p>
      </dgm:t>
    </dgm:pt>
    <dgm:pt modelId="{713AE3DD-1FF3-447C-8886-D5C51E10964B}" type="sibTrans" cxnId="{E275F786-BD17-40B4-9412-D18004CF502A}">
      <dgm:prSet/>
      <dgm:spPr/>
      <dgm:t>
        <a:bodyPr/>
        <a:lstStyle/>
        <a:p>
          <a:endParaRPr lang="en-US"/>
        </a:p>
      </dgm:t>
    </dgm:pt>
    <dgm:pt modelId="{2D070FC2-F492-4A91-B486-520949CDED05}">
      <dgm:prSet phldrT="[Text]"/>
      <dgm:spPr/>
      <dgm:t>
        <a:bodyPr/>
        <a:lstStyle/>
        <a:p>
          <a:r>
            <a:rPr lang="en-US" b="1" dirty="0" smtClean="0">
              <a:solidFill>
                <a:schemeClr val="tx1"/>
              </a:solidFill>
            </a:rPr>
            <a:t>GOAL</a:t>
          </a:r>
          <a:r>
            <a:rPr lang="en-US" b="0" dirty="0" smtClean="0">
              <a:solidFill>
                <a:schemeClr val="tx1"/>
              </a:solidFill>
            </a:rPr>
            <a:t>: Higher Order Thought / Retention</a:t>
          </a:r>
          <a:endParaRPr lang="en-US" b="0" dirty="0">
            <a:solidFill>
              <a:schemeClr val="tx1"/>
            </a:solidFill>
          </a:endParaRPr>
        </a:p>
      </dgm:t>
    </dgm:pt>
    <dgm:pt modelId="{E65B3701-2DE5-4E94-997E-DBB1F60F0674}" type="parTrans" cxnId="{05B08B5D-79BF-4EFD-B0E1-F477CE80AB3B}">
      <dgm:prSet/>
      <dgm:spPr/>
      <dgm:t>
        <a:bodyPr/>
        <a:lstStyle/>
        <a:p>
          <a:endParaRPr lang="en-US"/>
        </a:p>
      </dgm:t>
    </dgm:pt>
    <dgm:pt modelId="{4A764B9C-598B-4A2B-9168-C81BDF69CDAF}" type="sibTrans" cxnId="{05B08B5D-79BF-4EFD-B0E1-F477CE80AB3B}">
      <dgm:prSet/>
      <dgm:spPr/>
      <dgm:t>
        <a:bodyPr/>
        <a:lstStyle/>
        <a:p>
          <a:endParaRPr lang="en-US"/>
        </a:p>
      </dgm:t>
    </dgm:pt>
    <dgm:pt modelId="{195D4F62-0D32-4AFD-BA82-DA051B3F6701}">
      <dgm:prSet phldrT="[Text]"/>
      <dgm:spPr/>
      <dgm:t>
        <a:bodyPr/>
        <a:lstStyle/>
        <a:p>
          <a:r>
            <a:rPr lang="en-US" dirty="0" smtClean="0">
              <a:solidFill>
                <a:schemeClr val="tx1"/>
              </a:solidFill>
            </a:rPr>
            <a:t>PowerPoint Presentation</a:t>
          </a:r>
          <a:endParaRPr lang="en-US" dirty="0">
            <a:solidFill>
              <a:schemeClr val="tx1"/>
            </a:solidFill>
          </a:endParaRPr>
        </a:p>
      </dgm:t>
    </dgm:pt>
    <dgm:pt modelId="{CBA8DA84-84E6-4412-A5EE-60B3FA11CE8E}" type="parTrans" cxnId="{8672A493-7FD3-431A-9655-DA0043CA4451}">
      <dgm:prSet/>
      <dgm:spPr/>
      <dgm:t>
        <a:bodyPr/>
        <a:lstStyle/>
        <a:p>
          <a:endParaRPr lang="en-US"/>
        </a:p>
      </dgm:t>
    </dgm:pt>
    <dgm:pt modelId="{EA9A5BCE-79B8-48F4-A1CA-3C2CFAF7EB69}" type="sibTrans" cxnId="{8672A493-7FD3-431A-9655-DA0043CA4451}">
      <dgm:prSet/>
      <dgm:spPr/>
      <dgm:t>
        <a:bodyPr/>
        <a:lstStyle/>
        <a:p>
          <a:endParaRPr lang="en-US"/>
        </a:p>
      </dgm:t>
    </dgm:pt>
    <dgm:pt modelId="{2F252905-46C1-40C4-AB34-EE66932581D9}">
      <dgm:prSet phldrT="[Text]"/>
      <dgm:spPr/>
      <dgm:t>
        <a:bodyPr/>
        <a:lstStyle/>
        <a:p>
          <a:r>
            <a:rPr lang="en-US" dirty="0" smtClean="0">
              <a:solidFill>
                <a:schemeClr val="tx1"/>
              </a:solidFill>
            </a:rPr>
            <a:t>Informational Video</a:t>
          </a:r>
          <a:endParaRPr lang="en-US" dirty="0">
            <a:solidFill>
              <a:schemeClr val="tx1"/>
            </a:solidFill>
          </a:endParaRPr>
        </a:p>
      </dgm:t>
    </dgm:pt>
    <dgm:pt modelId="{45886623-7C75-4154-AC93-F78BDA41572E}" type="parTrans" cxnId="{9361C54F-56B1-4905-8268-28AB91600875}">
      <dgm:prSet/>
      <dgm:spPr/>
      <dgm:t>
        <a:bodyPr/>
        <a:lstStyle/>
        <a:p>
          <a:endParaRPr lang="en-US"/>
        </a:p>
      </dgm:t>
    </dgm:pt>
    <dgm:pt modelId="{C0BF4463-EF42-47A8-9368-3DE4A06E14B1}" type="sibTrans" cxnId="{9361C54F-56B1-4905-8268-28AB91600875}">
      <dgm:prSet/>
      <dgm:spPr/>
      <dgm:t>
        <a:bodyPr/>
        <a:lstStyle/>
        <a:p>
          <a:endParaRPr lang="en-US"/>
        </a:p>
      </dgm:t>
    </dgm:pt>
    <dgm:pt modelId="{1B378205-84D1-453A-AF0E-67F8A74F4400}">
      <dgm:prSet phldrT="[Text]"/>
      <dgm:spPr/>
      <dgm:t>
        <a:bodyPr/>
        <a:lstStyle/>
        <a:p>
          <a:r>
            <a:rPr lang="en-US" dirty="0" smtClean="0">
              <a:solidFill>
                <a:schemeClr val="tx1"/>
              </a:solidFill>
            </a:rPr>
            <a:t>Develop Test Questions</a:t>
          </a:r>
          <a:endParaRPr lang="en-US" dirty="0">
            <a:solidFill>
              <a:schemeClr val="tx1"/>
            </a:solidFill>
          </a:endParaRPr>
        </a:p>
      </dgm:t>
    </dgm:pt>
    <dgm:pt modelId="{4FD6941A-7F8B-4A5B-A4D1-17560026E121}" type="parTrans" cxnId="{7DE22CBC-DF54-4E4B-A294-ADA01F8E6436}">
      <dgm:prSet/>
      <dgm:spPr/>
      <dgm:t>
        <a:bodyPr/>
        <a:lstStyle/>
        <a:p>
          <a:endParaRPr lang="en-US"/>
        </a:p>
      </dgm:t>
    </dgm:pt>
    <dgm:pt modelId="{6B71381E-8101-4A6C-B1EF-10FD92CF8FDD}" type="sibTrans" cxnId="{7DE22CBC-DF54-4E4B-A294-ADA01F8E6436}">
      <dgm:prSet/>
      <dgm:spPr/>
      <dgm:t>
        <a:bodyPr/>
        <a:lstStyle/>
        <a:p>
          <a:endParaRPr lang="en-US"/>
        </a:p>
      </dgm:t>
    </dgm:pt>
    <dgm:pt modelId="{8D776343-B84A-4247-BFBB-653BE3B5CEB5}">
      <dgm:prSet phldrT="[Text]"/>
      <dgm:spPr/>
      <dgm:t>
        <a:bodyPr/>
        <a:lstStyle/>
        <a:p>
          <a:r>
            <a:rPr lang="en-US" dirty="0" smtClean="0">
              <a:solidFill>
                <a:schemeClr val="tx1"/>
              </a:solidFill>
            </a:rPr>
            <a:t>Fishbone Diagram</a:t>
          </a:r>
          <a:endParaRPr lang="en-US" dirty="0">
            <a:solidFill>
              <a:schemeClr val="tx1"/>
            </a:solidFill>
          </a:endParaRPr>
        </a:p>
      </dgm:t>
    </dgm:pt>
    <dgm:pt modelId="{AAC8AD65-3BF5-4799-BD66-C03F6431F8FF}" type="parTrans" cxnId="{328134C8-0014-46D8-A5DE-4F25C603BAD3}">
      <dgm:prSet/>
      <dgm:spPr/>
      <dgm:t>
        <a:bodyPr/>
        <a:lstStyle/>
        <a:p>
          <a:endParaRPr lang="en-US"/>
        </a:p>
      </dgm:t>
    </dgm:pt>
    <dgm:pt modelId="{92F6C5EF-2C06-425B-8E3C-58AED163D6FA}" type="sibTrans" cxnId="{328134C8-0014-46D8-A5DE-4F25C603BAD3}">
      <dgm:prSet/>
      <dgm:spPr/>
      <dgm:t>
        <a:bodyPr/>
        <a:lstStyle/>
        <a:p>
          <a:endParaRPr lang="en-US"/>
        </a:p>
      </dgm:t>
    </dgm:pt>
    <dgm:pt modelId="{67A9A134-8CDC-4FCA-8222-7FA4070B7828}">
      <dgm:prSet phldrT="[Text]"/>
      <dgm:spPr/>
      <dgm:t>
        <a:bodyPr/>
        <a:lstStyle/>
        <a:p>
          <a:r>
            <a:rPr lang="en-US" b="1" dirty="0" smtClean="0">
              <a:solidFill>
                <a:schemeClr val="tx1"/>
              </a:solidFill>
            </a:rPr>
            <a:t>GOAL</a:t>
          </a:r>
          <a:r>
            <a:rPr lang="en-US" dirty="0" smtClean="0">
              <a:solidFill>
                <a:schemeClr val="tx1"/>
              </a:solidFill>
            </a:rPr>
            <a:t>: Review/Learn Basic Concepts</a:t>
          </a:r>
          <a:endParaRPr lang="en-US" dirty="0">
            <a:solidFill>
              <a:schemeClr val="tx1"/>
            </a:solidFill>
          </a:endParaRPr>
        </a:p>
      </dgm:t>
    </dgm:pt>
    <dgm:pt modelId="{56BB79A0-1B2B-47EE-9567-F81E75CE84FE}" type="parTrans" cxnId="{C2F5014F-0C95-44E7-AC0D-A0D0C5DA5812}">
      <dgm:prSet/>
      <dgm:spPr/>
      <dgm:t>
        <a:bodyPr/>
        <a:lstStyle/>
        <a:p>
          <a:endParaRPr lang="en-US"/>
        </a:p>
      </dgm:t>
    </dgm:pt>
    <dgm:pt modelId="{CD361B65-4973-4EF7-B576-F9A581FB0C34}" type="sibTrans" cxnId="{C2F5014F-0C95-44E7-AC0D-A0D0C5DA5812}">
      <dgm:prSet/>
      <dgm:spPr/>
      <dgm:t>
        <a:bodyPr/>
        <a:lstStyle/>
        <a:p>
          <a:endParaRPr lang="en-US"/>
        </a:p>
      </dgm:t>
    </dgm:pt>
    <dgm:pt modelId="{9C865E93-7B2A-4EC7-9790-0E30533D254C}" type="pres">
      <dgm:prSet presAssocID="{16E3D1CC-0023-4BD2-AA56-07A1D346F074}" presName="linearFlow" presStyleCnt="0">
        <dgm:presLayoutVars>
          <dgm:dir/>
          <dgm:animLvl val="lvl"/>
          <dgm:resizeHandles/>
        </dgm:presLayoutVars>
      </dgm:prSet>
      <dgm:spPr/>
      <dgm:t>
        <a:bodyPr/>
        <a:lstStyle/>
        <a:p>
          <a:endParaRPr lang="en-US"/>
        </a:p>
      </dgm:t>
    </dgm:pt>
    <dgm:pt modelId="{26EF00DE-297E-4FC5-B7C5-B027D5F68D4F}" type="pres">
      <dgm:prSet presAssocID="{58F3E807-16AB-4325-85F0-483B5D53B9D1}" presName="compositeNode" presStyleCnt="0">
        <dgm:presLayoutVars>
          <dgm:bulletEnabled val="1"/>
        </dgm:presLayoutVars>
      </dgm:prSet>
      <dgm:spPr/>
    </dgm:pt>
    <dgm:pt modelId="{B29EF81B-170D-49AB-800A-F5FC0804ED52}" type="pres">
      <dgm:prSet presAssocID="{58F3E807-16AB-4325-85F0-483B5D53B9D1}" presName="image" presStyleLbl="fgImgPlace1" presStyleIdx="0" presStyleCnt="3" custLinFactNeighborY="-1235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33AD05E2-A39D-4BB8-8FD0-780A62919BEA}" type="pres">
      <dgm:prSet presAssocID="{58F3E807-16AB-4325-85F0-483B5D53B9D1}" presName="childNode" presStyleLbl="node1" presStyleIdx="0" presStyleCnt="3" custScaleY="109441" custLinFactNeighborY="2028">
        <dgm:presLayoutVars>
          <dgm:bulletEnabled val="1"/>
        </dgm:presLayoutVars>
      </dgm:prSet>
      <dgm:spPr/>
      <dgm:t>
        <a:bodyPr/>
        <a:lstStyle/>
        <a:p>
          <a:endParaRPr lang="en-US"/>
        </a:p>
      </dgm:t>
    </dgm:pt>
    <dgm:pt modelId="{085A2A97-5351-496D-A223-6E5D969A9E04}" type="pres">
      <dgm:prSet presAssocID="{58F3E807-16AB-4325-85F0-483B5D53B9D1}" presName="parentNode" presStyleLbl="revTx" presStyleIdx="0" presStyleCnt="3">
        <dgm:presLayoutVars>
          <dgm:chMax val="0"/>
          <dgm:bulletEnabled val="1"/>
        </dgm:presLayoutVars>
      </dgm:prSet>
      <dgm:spPr/>
      <dgm:t>
        <a:bodyPr/>
        <a:lstStyle/>
        <a:p>
          <a:endParaRPr lang="en-US"/>
        </a:p>
      </dgm:t>
    </dgm:pt>
    <dgm:pt modelId="{A6688736-3A2A-417A-B02A-D24654412F74}" type="pres">
      <dgm:prSet presAssocID="{97CE9640-880F-466E-AC28-6C805070C7EE}" presName="sibTrans" presStyleCnt="0"/>
      <dgm:spPr/>
    </dgm:pt>
    <dgm:pt modelId="{B2CDCBD1-C31F-4AA4-9D6A-7CAF1B289896}" type="pres">
      <dgm:prSet presAssocID="{77888C00-2F9E-4B67-A22E-3E5DC1527780}" presName="compositeNode" presStyleCnt="0">
        <dgm:presLayoutVars>
          <dgm:bulletEnabled val="1"/>
        </dgm:presLayoutVars>
      </dgm:prSet>
      <dgm:spPr/>
    </dgm:pt>
    <dgm:pt modelId="{009B614D-E919-4649-83C7-2A9EE11C0306}" type="pres">
      <dgm:prSet presAssocID="{77888C00-2F9E-4B67-A22E-3E5DC1527780}" presName="image" presStyleLbl="fgImgPlace1" presStyleIdx="1" presStyleCnt="3" custLinFactNeighborY="-1235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6000" r="-16000"/>
          </a:stretch>
        </a:blipFill>
      </dgm:spPr>
      <dgm:t>
        <a:bodyPr/>
        <a:lstStyle/>
        <a:p>
          <a:endParaRPr lang="en-US"/>
        </a:p>
      </dgm:t>
    </dgm:pt>
    <dgm:pt modelId="{AFF5C1FB-E1FA-4949-8853-C8FFB19B49C4}" type="pres">
      <dgm:prSet presAssocID="{77888C00-2F9E-4B67-A22E-3E5DC1527780}" presName="childNode" presStyleLbl="node1" presStyleIdx="1" presStyleCnt="3" custScaleY="114009" custLinFactNeighborY="5524">
        <dgm:presLayoutVars>
          <dgm:bulletEnabled val="1"/>
        </dgm:presLayoutVars>
      </dgm:prSet>
      <dgm:spPr/>
      <dgm:t>
        <a:bodyPr/>
        <a:lstStyle/>
        <a:p>
          <a:endParaRPr lang="en-US"/>
        </a:p>
      </dgm:t>
    </dgm:pt>
    <dgm:pt modelId="{4180351B-7909-48A7-AFFE-7182FC00E3BF}" type="pres">
      <dgm:prSet presAssocID="{77888C00-2F9E-4B67-A22E-3E5DC1527780}" presName="parentNode" presStyleLbl="revTx" presStyleIdx="1" presStyleCnt="3">
        <dgm:presLayoutVars>
          <dgm:chMax val="0"/>
          <dgm:bulletEnabled val="1"/>
        </dgm:presLayoutVars>
      </dgm:prSet>
      <dgm:spPr/>
      <dgm:t>
        <a:bodyPr/>
        <a:lstStyle/>
        <a:p>
          <a:endParaRPr lang="en-US"/>
        </a:p>
      </dgm:t>
    </dgm:pt>
    <dgm:pt modelId="{E0727BE2-7206-45A2-9CFF-EA283834CAD3}" type="pres">
      <dgm:prSet presAssocID="{608B2283-1FE2-4BB0-85F9-FDEAF9D24B24}" presName="sibTrans" presStyleCnt="0"/>
      <dgm:spPr/>
    </dgm:pt>
    <dgm:pt modelId="{A7C2431B-B7FD-45E9-B382-6A3EF6AB9B21}" type="pres">
      <dgm:prSet presAssocID="{66414C8C-3C1D-4BC3-B855-AD83FEA55E7E}" presName="compositeNode" presStyleCnt="0">
        <dgm:presLayoutVars>
          <dgm:bulletEnabled val="1"/>
        </dgm:presLayoutVars>
      </dgm:prSet>
      <dgm:spPr/>
    </dgm:pt>
    <dgm:pt modelId="{4CA3E9CF-53F1-4DB3-8E8D-BB4D9E5E25FD}" type="pres">
      <dgm:prSet presAssocID="{66414C8C-3C1D-4BC3-B855-AD83FEA55E7E}" presName="image" presStyleLbl="fgImgPlace1" presStyleIdx="2" presStyleCnt="3" custLinFactNeighborY="-1235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dgm:spPr>
    </dgm:pt>
    <dgm:pt modelId="{4ABD22D8-6003-4A4E-B29B-8E5868B8E3A4}" type="pres">
      <dgm:prSet presAssocID="{66414C8C-3C1D-4BC3-B855-AD83FEA55E7E}" presName="childNode" presStyleLbl="node1" presStyleIdx="2" presStyleCnt="3" custScaleY="112916" custLinFactNeighborY="4049">
        <dgm:presLayoutVars>
          <dgm:bulletEnabled val="1"/>
        </dgm:presLayoutVars>
      </dgm:prSet>
      <dgm:spPr/>
      <dgm:t>
        <a:bodyPr/>
        <a:lstStyle/>
        <a:p>
          <a:endParaRPr lang="en-US"/>
        </a:p>
      </dgm:t>
    </dgm:pt>
    <dgm:pt modelId="{7030E51B-09A9-44CE-8B71-B8CC20265539}" type="pres">
      <dgm:prSet presAssocID="{66414C8C-3C1D-4BC3-B855-AD83FEA55E7E}" presName="parentNode" presStyleLbl="revTx" presStyleIdx="2" presStyleCnt="3">
        <dgm:presLayoutVars>
          <dgm:chMax val="0"/>
          <dgm:bulletEnabled val="1"/>
        </dgm:presLayoutVars>
      </dgm:prSet>
      <dgm:spPr/>
      <dgm:t>
        <a:bodyPr/>
        <a:lstStyle/>
        <a:p>
          <a:endParaRPr lang="en-US"/>
        </a:p>
      </dgm:t>
    </dgm:pt>
  </dgm:ptLst>
  <dgm:cxnLst>
    <dgm:cxn modelId="{7FA5DFAC-FBF2-43EA-87E3-4DF000F735C9}" type="presOf" srcId="{58F3E807-16AB-4325-85F0-483B5D53B9D1}" destId="{085A2A97-5351-496D-A223-6E5D969A9E04}" srcOrd="0" destOrd="0" presId="urn:microsoft.com/office/officeart/2005/8/layout/hList2"/>
    <dgm:cxn modelId="{EA855BEB-576F-4976-8D02-37712E30B0A2}" type="presOf" srcId="{67A9A134-8CDC-4FCA-8222-7FA4070B7828}" destId="{33AD05E2-A39D-4BB8-8FD0-780A62919BEA}" srcOrd="0" destOrd="6" presId="urn:microsoft.com/office/officeart/2005/8/layout/hList2"/>
    <dgm:cxn modelId="{8504CD70-7E64-404F-A500-FC009560F503}" type="presOf" srcId="{3A56B891-FF0E-43A8-8241-5716EBC5ED36}" destId="{4ABD22D8-6003-4A4E-B29B-8E5868B8E3A4}" srcOrd="0" destOrd="10" presId="urn:microsoft.com/office/officeart/2005/8/layout/hList2"/>
    <dgm:cxn modelId="{11B66E99-C949-4853-BA54-0F28CF9C1153}" srcId="{77888C00-2F9E-4B67-A22E-3E5DC1527780}" destId="{613E1193-D19A-4907-A49F-CC87D766926C}" srcOrd="3" destOrd="0" parTransId="{39D48456-9C61-420C-8E6A-06712D8DBE26}" sibTransId="{0DAD3AD3-53FE-45EB-9532-38EECE73CFEE}"/>
    <dgm:cxn modelId="{34B48A02-A77A-4E60-9EAF-2A21076C6DE2}" srcId="{58F3E807-16AB-4325-85F0-483B5D53B9D1}" destId="{C8E1AADA-7836-41A2-B4A2-45321E6D76FD}" srcOrd="0" destOrd="0" parTransId="{1D258427-9854-4D9D-8633-E75B7854F4CC}" sibTransId="{D74DAE77-760C-4C21-A486-66775BF6206E}"/>
    <dgm:cxn modelId="{C1C10144-EC3B-4C1A-BC00-EAF87EB88CAF}" type="presOf" srcId="{16E3D1CC-0023-4BD2-AA56-07A1D346F074}" destId="{9C865E93-7B2A-4EC7-9790-0E30533D254C}" srcOrd="0" destOrd="0" presId="urn:microsoft.com/office/officeart/2005/8/layout/hList2"/>
    <dgm:cxn modelId="{2114B870-A9B9-4853-81F7-39C1BAAF3B14}" type="presOf" srcId="{B0BEE456-71B8-4505-B2C3-1025DC9A0D5E}" destId="{AFF5C1FB-E1FA-4949-8853-C8FFB19B49C4}" srcOrd="0" destOrd="1" presId="urn:microsoft.com/office/officeart/2005/8/layout/hList2"/>
    <dgm:cxn modelId="{3A112617-A372-48BC-B97D-986C88FF099C}" type="presOf" srcId="{8D55E028-4BCE-4595-B402-0A53D9EA3FBA}" destId="{33AD05E2-A39D-4BB8-8FD0-780A62919BEA}" srcOrd="0" destOrd="5" presId="urn:microsoft.com/office/officeart/2005/8/layout/hList2"/>
    <dgm:cxn modelId="{D14CA337-24FA-407F-8315-34130028A524}" srcId="{58F3E807-16AB-4325-85F0-483B5D53B9D1}" destId="{378B058B-4209-40AB-8B84-2C62ED9E520C}" srcOrd="2" destOrd="0" parTransId="{EC3EC0EA-1A84-4C73-BFC3-5C132908BE2C}" sibTransId="{1C1307B6-6D43-4158-AFE9-702FA20C72BE}"/>
    <dgm:cxn modelId="{262F2A72-73A0-4139-9435-1BB2EE3186E2}" srcId="{16E3D1CC-0023-4BD2-AA56-07A1D346F074}" destId="{58F3E807-16AB-4325-85F0-483B5D53B9D1}" srcOrd="0" destOrd="0" parTransId="{D3EC90C5-306D-4B22-B183-3F9094433874}" sibTransId="{97CE9640-880F-466E-AC28-6C805070C7EE}"/>
    <dgm:cxn modelId="{7A4D2465-D98D-4C04-BFB2-B986C4D80E88}" type="presOf" srcId="{19ECA0FC-62D8-471F-9B9D-4C8A452FDA0D}" destId="{AFF5C1FB-E1FA-4949-8853-C8FFB19B49C4}" srcOrd="0" destOrd="8" presId="urn:microsoft.com/office/officeart/2005/8/layout/hList2"/>
    <dgm:cxn modelId="{05B08B5D-79BF-4EFD-B0E1-F477CE80AB3B}" srcId="{77888C00-2F9E-4B67-A22E-3E5DC1527780}" destId="{2D070FC2-F492-4A91-B486-520949CDED05}" srcOrd="11" destOrd="0" parTransId="{E65B3701-2DE5-4E94-997E-DBB1F60F0674}" sibTransId="{4A764B9C-598B-4A2B-9168-C81BDF69CDAF}"/>
    <dgm:cxn modelId="{D055EDF9-BA51-46D4-AA02-A18BEA59505A}" srcId="{66414C8C-3C1D-4BC3-B855-AD83FEA55E7E}" destId="{147A2CFE-E793-414F-9D35-396873C5964E}" srcOrd="0" destOrd="0" parTransId="{F23F7196-453E-4189-847F-87DAEC6D2DD4}" sibTransId="{A0B2C583-D533-4FB7-AB41-D06D39F747AE}"/>
    <dgm:cxn modelId="{5130FC77-A6DF-4762-A3C5-1A793C975A42}" srcId="{77888C00-2F9E-4B67-A22E-3E5DC1527780}" destId="{B662AD33-310A-46EF-B7AE-D4194DF7C619}" srcOrd="4" destOrd="0" parTransId="{2892D1AC-623D-4DC9-90C4-4C81D50453DD}" sibTransId="{00B5D0F6-52C2-43C6-9857-8D1F07338541}"/>
    <dgm:cxn modelId="{7DE3CB11-5F4F-4999-B9A3-1C8E2A686B17}" type="presOf" srcId="{2EB1DDED-3A7F-4C2D-A7E7-4654A0ADF077}" destId="{33AD05E2-A39D-4BB8-8FD0-780A62919BEA}" srcOrd="0" destOrd="4" presId="urn:microsoft.com/office/officeart/2005/8/layout/hList2"/>
    <dgm:cxn modelId="{EDE846B2-A2A7-4464-AE70-520F99EC566A}" type="presOf" srcId="{378B058B-4209-40AB-8B84-2C62ED9E520C}" destId="{33AD05E2-A39D-4BB8-8FD0-780A62919BEA}" srcOrd="0" destOrd="2" presId="urn:microsoft.com/office/officeart/2005/8/layout/hList2"/>
    <dgm:cxn modelId="{C2F5014F-0C95-44E7-AC0D-A0D0C5DA5812}" srcId="{58F3E807-16AB-4325-85F0-483B5D53B9D1}" destId="{67A9A134-8CDC-4FCA-8222-7FA4070B7828}" srcOrd="6" destOrd="0" parTransId="{56BB79A0-1B2B-47EE-9567-F81E75CE84FE}" sibTransId="{CD361B65-4973-4EF7-B576-F9A581FB0C34}"/>
    <dgm:cxn modelId="{683F297B-1EEF-4D92-9680-A97DC942CF95}" type="presOf" srcId="{66414C8C-3C1D-4BC3-B855-AD83FEA55E7E}" destId="{7030E51B-09A9-44CE-8B71-B8CC20265539}" srcOrd="0" destOrd="0" presId="urn:microsoft.com/office/officeart/2005/8/layout/hList2"/>
    <dgm:cxn modelId="{FD368E87-8F78-463A-A4D6-E3A68E74CBA0}" type="presOf" srcId="{2B91B792-BFDC-4834-92E7-B140829B7E44}" destId="{4ABD22D8-6003-4A4E-B29B-8E5868B8E3A4}" srcOrd="0" destOrd="3" presId="urn:microsoft.com/office/officeart/2005/8/layout/hList2"/>
    <dgm:cxn modelId="{1F2AB236-DF29-4D33-A299-DBEA4589DEEE}" type="presOf" srcId="{DFE29516-8EB1-4234-809A-EE248F1E937C}" destId="{4ABD22D8-6003-4A4E-B29B-8E5868B8E3A4}" srcOrd="0" destOrd="2" presId="urn:microsoft.com/office/officeart/2005/8/layout/hList2"/>
    <dgm:cxn modelId="{89513DAB-DF4C-4AA6-9109-8C2FBE232910}" type="presOf" srcId="{195D4F62-0D32-4AFD-BA82-DA051B3F6701}" destId="{4ABD22D8-6003-4A4E-B29B-8E5868B8E3A4}" srcOrd="0" destOrd="5" presId="urn:microsoft.com/office/officeart/2005/8/layout/hList2"/>
    <dgm:cxn modelId="{1A5726DD-5427-4AB6-B999-83CFFCC45767}" type="presOf" srcId="{2F252905-46C1-40C4-AB34-EE66932581D9}" destId="{4ABD22D8-6003-4A4E-B29B-8E5868B8E3A4}" srcOrd="0" destOrd="6" presId="urn:microsoft.com/office/officeart/2005/8/layout/hList2"/>
    <dgm:cxn modelId="{13BADE16-0E77-4192-AC58-6332C6D9F2C5}" srcId="{58F3E807-16AB-4325-85F0-483B5D53B9D1}" destId="{D804F9AA-DA6D-4750-9CDE-38D76B1C3EDE}" srcOrd="1" destOrd="0" parTransId="{BE59149C-AC18-4EDD-A56D-0C4FFCB879B8}" sibTransId="{C1A47DC6-99BC-4367-9591-63E2F39DFF64}"/>
    <dgm:cxn modelId="{226915B7-3406-462E-B165-1C4F1E69FDD1}" type="presOf" srcId="{8D776343-B84A-4247-BFBB-653BE3B5CEB5}" destId="{4ABD22D8-6003-4A4E-B29B-8E5868B8E3A4}" srcOrd="0" destOrd="8" presId="urn:microsoft.com/office/officeart/2005/8/layout/hList2"/>
    <dgm:cxn modelId="{E40D2189-9CF3-4B73-A518-359D2C8B5C6E}" type="presOf" srcId="{1B378205-84D1-453A-AF0E-67F8A74F4400}" destId="{4ABD22D8-6003-4A4E-B29B-8E5868B8E3A4}" srcOrd="0" destOrd="7" presId="urn:microsoft.com/office/officeart/2005/8/layout/hList2"/>
    <dgm:cxn modelId="{48669EAE-9FFB-45C8-9D22-AC5110FC7DDE}" srcId="{58F3E807-16AB-4325-85F0-483B5D53B9D1}" destId="{2EB1DDED-3A7F-4C2D-A7E7-4654A0ADF077}" srcOrd="4" destOrd="0" parTransId="{544DB746-F96E-45DE-B4CD-237673EDDC92}" sibTransId="{E3E948EC-2D73-4618-8821-2D0A10BD3FD1}"/>
    <dgm:cxn modelId="{9FFC32D9-8E80-4DE2-B76C-A150B05D79E8}" srcId="{77888C00-2F9E-4B67-A22E-3E5DC1527780}" destId="{9F7364B3-AEF6-4054-92FE-EFE1FDA145CF}" srcOrd="5" destOrd="0" parTransId="{B2470338-5D19-4D5A-B7A5-2569B67E768C}" sibTransId="{1FFE1084-F3E2-462E-ACC0-3F47DEFBA6C7}"/>
    <dgm:cxn modelId="{F0D3DD7B-0122-4DAF-991C-79F481B237C3}" srcId="{77888C00-2F9E-4B67-A22E-3E5DC1527780}" destId="{4FC39610-721E-43B5-9207-CF724482B1AA}" srcOrd="0" destOrd="0" parTransId="{3A6C9229-600C-49CB-AE81-7C5710EC2D3A}" sibTransId="{7C7BEBE8-2E4D-4E1F-83A9-437106D0C577}"/>
    <dgm:cxn modelId="{7E713038-203E-4F54-A713-4E42318BA702}" type="presOf" srcId="{147A2CFE-E793-414F-9D35-396873C5964E}" destId="{4ABD22D8-6003-4A4E-B29B-8E5868B8E3A4}" srcOrd="0" destOrd="0" presId="urn:microsoft.com/office/officeart/2005/8/layout/hList2"/>
    <dgm:cxn modelId="{5888C6F1-A104-4572-8FEA-9A3A058D12EC}" type="presOf" srcId="{86B84702-CC6F-45A1-80BE-F08CFCD17C63}" destId="{AFF5C1FB-E1FA-4949-8853-C8FFB19B49C4}" srcOrd="0" destOrd="9" presId="urn:microsoft.com/office/officeart/2005/8/layout/hList2"/>
    <dgm:cxn modelId="{89E2EFA8-6BA4-4FCF-9911-C034A58CF2AC}" srcId="{66414C8C-3C1D-4BC3-B855-AD83FEA55E7E}" destId="{3A56B891-FF0E-43A8-8241-5716EBC5ED36}" srcOrd="10" destOrd="0" parTransId="{B0E86DB4-00E1-47F3-A69B-85D1E1DAC457}" sibTransId="{0757384E-E66B-4F29-874F-3C3C2F55D87E}"/>
    <dgm:cxn modelId="{9361C54F-56B1-4905-8268-28AB91600875}" srcId="{66414C8C-3C1D-4BC3-B855-AD83FEA55E7E}" destId="{2F252905-46C1-40C4-AB34-EE66932581D9}" srcOrd="6" destOrd="0" parTransId="{45886623-7C75-4154-AC93-F78BDA41572E}" sibTransId="{C0BF4463-EF42-47A8-9368-3DE4A06E14B1}"/>
    <dgm:cxn modelId="{D240A8F5-C230-47F9-8D5D-2562D1CCA7D2}" srcId="{77888C00-2F9E-4B67-A22E-3E5DC1527780}" destId="{9059A16D-9F19-4099-AFE8-B3A5C0F48269}" srcOrd="7" destOrd="0" parTransId="{98D21B68-1166-427F-9A5B-0E2EEC8A565C}" sibTransId="{0CC03D7F-33FF-40CB-8C58-6D6414F1E0F7}"/>
    <dgm:cxn modelId="{8672A493-7FD3-431A-9655-DA0043CA4451}" srcId="{66414C8C-3C1D-4BC3-B855-AD83FEA55E7E}" destId="{195D4F62-0D32-4AFD-BA82-DA051B3F6701}" srcOrd="5" destOrd="0" parTransId="{CBA8DA84-84E6-4412-A5EE-60B3FA11CE8E}" sibTransId="{EA9A5BCE-79B8-48F4-A1CA-3C2CFAF7EB69}"/>
    <dgm:cxn modelId="{0F89A76B-3D9F-4656-BE0C-992E76ABE36C}" type="presOf" srcId="{D804F9AA-DA6D-4750-9CDE-38D76B1C3EDE}" destId="{33AD05E2-A39D-4BB8-8FD0-780A62919BEA}" srcOrd="0" destOrd="1" presId="urn:microsoft.com/office/officeart/2005/8/layout/hList2"/>
    <dgm:cxn modelId="{18446CC4-E624-49BF-AC6F-B08DA3081104}" type="presOf" srcId="{77888C00-2F9E-4B67-A22E-3E5DC1527780}" destId="{4180351B-7909-48A7-AFFE-7182FC00E3BF}" srcOrd="0" destOrd="0" presId="urn:microsoft.com/office/officeart/2005/8/layout/hList2"/>
    <dgm:cxn modelId="{50356702-30D2-46AA-A9DD-1D9480FFF831}" type="presOf" srcId="{9F7364B3-AEF6-4054-92FE-EFE1FDA145CF}" destId="{AFF5C1FB-E1FA-4949-8853-C8FFB19B49C4}" srcOrd="0" destOrd="5" presId="urn:microsoft.com/office/officeart/2005/8/layout/hList2"/>
    <dgm:cxn modelId="{0E8196F3-A84F-4AB3-BF06-2C203C6ABD4E}" srcId="{66414C8C-3C1D-4BC3-B855-AD83FEA55E7E}" destId="{EFFDBA4F-5C09-49A6-879C-CCCF1EC8DE95}" srcOrd="1" destOrd="0" parTransId="{D7DC151A-8C7C-430B-97BD-7232AB319935}" sibTransId="{987FF8B8-CA2A-4A98-BD33-BA8DE3915DF4}"/>
    <dgm:cxn modelId="{EBDECC5F-9FB7-45C7-8471-EA610B181281}" type="presOf" srcId="{78AA5D15-5FC0-4FA5-828C-85D4FDD55B00}" destId="{4ABD22D8-6003-4A4E-B29B-8E5868B8E3A4}" srcOrd="0" destOrd="9" presId="urn:microsoft.com/office/officeart/2005/8/layout/hList2"/>
    <dgm:cxn modelId="{7DE22CBC-DF54-4E4B-A294-ADA01F8E6436}" srcId="{66414C8C-3C1D-4BC3-B855-AD83FEA55E7E}" destId="{1B378205-84D1-453A-AF0E-67F8A74F4400}" srcOrd="7" destOrd="0" parTransId="{4FD6941A-7F8B-4A5B-A4D1-17560026E121}" sibTransId="{6B71381E-8101-4A6C-B1EF-10FD92CF8FDD}"/>
    <dgm:cxn modelId="{E275F786-BD17-40B4-9412-D18004CF502A}" srcId="{66414C8C-3C1D-4BC3-B855-AD83FEA55E7E}" destId="{78AA5D15-5FC0-4FA5-828C-85D4FDD55B00}" srcOrd="9" destOrd="0" parTransId="{0FF3E0B8-8114-41B0-90BD-F3E38CCFF4A5}" sibTransId="{713AE3DD-1FF3-447C-8886-D5C51E10964B}"/>
    <dgm:cxn modelId="{583A2676-D85D-4228-B394-E2DA791C4936}" srcId="{58F3E807-16AB-4325-85F0-483B5D53B9D1}" destId="{550DE67B-EAFC-479B-AD06-F7E28E2135E2}" srcOrd="3" destOrd="0" parTransId="{F8659567-2A17-4F40-B4DA-6ABEB7D71371}" sibTransId="{E9972B6C-ACA6-4F32-92AA-681428D90EE6}"/>
    <dgm:cxn modelId="{12675AA9-8C29-45C1-976C-92690036C7CC}" srcId="{77888C00-2F9E-4B67-A22E-3E5DC1527780}" destId="{D73EB0B3-B481-45C2-BCBF-9BD2EB9F2FD4}" srcOrd="10" destOrd="0" parTransId="{F24F7CBE-4ACB-43C5-9797-95B752F2AC80}" sibTransId="{2DE6DDC6-5F22-4ECE-A0D3-918051A51A75}"/>
    <dgm:cxn modelId="{2A085A49-D468-452C-8021-D18E046D64FE}" srcId="{66414C8C-3C1D-4BC3-B855-AD83FEA55E7E}" destId="{2B91B792-BFDC-4834-92E7-B140829B7E44}" srcOrd="3" destOrd="0" parTransId="{0E7C961E-5ECA-4AC9-993B-CE461005536C}" sibTransId="{CE6F9DB3-E6B1-45B1-964E-86FB5CA09B05}"/>
    <dgm:cxn modelId="{A2AA54A4-2B7E-486B-875A-FF1FA97712F2}" srcId="{77888C00-2F9E-4B67-A22E-3E5DC1527780}" destId="{B0BEE456-71B8-4505-B2C3-1025DC9A0D5E}" srcOrd="1" destOrd="0" parTransId="{6439C666-2B6A-474A-AE53-8D7D6CFBDB7C}" sibTransId="{455FBD26-A14C-46A5-88FD-37317FF72265}"/>
    <dgm:cxn modelId="{70F51402-63CB-4760-9929-D148FAEFD96A}" type="presOf" srcId="{B662AD33-310A-46EF-B7AE-D4194DF7C619}" destId="{AFF5C1FB-E1FA-4949-8853-C8FFB19B49C4}" srcOrd="0" destOrd="4" presId="urn:microsoft.com/office/officeart/2005/8/layout/hList2"/>
    <dgm:cxn modelId="{2F7B756A-AD5D-4305-82CC-4CD4549CD501}" srcId="{77888C00-2F9E-4B67-A22E-3E5DC1527780}" destId="{386B72B4-0731-4CCB-AC77-8F5AA473F822}" srcOrd="6" destOrd="0" parTransId="{4DB48B4C-774F-4D30-AB9D-37F6FB5A5EB1}" sibTransId="{DAA560D3-03F9-4079-9200-8FFF5538625C}"/>
    <dgm:cxn modelId="{FAA44715-91FC-4A14-BE11-5ACF39355D81}" srcId="{77888C00-2F9E-4B67-A22E-3E5DC1527780}" destId="{19ECA0FC-62D8-471F-9B9D-4C8A452FDA0D}" srcOrd="8" destOrd="0" parTransId="{20D26C06-24DC-4941-B7FD-6343F0322F42}" sibTransId="{82E60F75-3A09-46E3-A939-197AE72DA2C7}"/>
    <dgm:cxn modelId="{80CBD6EB-8A18-435D-B9A5-473B90434E84}" srcId="{16E3D1CC-0023-4BD2-AA56-07A1D346F074}" destId="{77888C00-2F9E-4B67-A22E-3E5DC1527780}" srcOrd="1" destOrd="0" parTransId="{64E2DEFA-0F1A-4741-A20D-EE4B66AB2807}" sibTransId="{608B2283-1FE2-4BB0-85F9-FDEAF9D24B24}"/>
    <dgm:cxn modelId="{7321C791-CAF6-48E1-858D-644194E4DFD5}" type="presOf" srcId="{D73EB0B3-B481-45C2-BCBF-9BD2EB9F2FD4}" destId="{AFF5C1FB-E1FA-4949-8853-C8FFB19B49C4}" srcOrd="0" destOrd="10" presId="urn:microsoft.com/office/officeart/2005/8/layout/hList2"/>
    <dgm:cxn modelId="{17B480B9-134E-4C88-B441-EAE94C806DED}" type="presOf" srcId="{C8E1AADA-7836-41A2-B4A2-45321E6D76FD}" destId="{33AD05E2-A39D-4BB8-8FD0-780A62919BEA}" srcOrd="0" destOrd="0" presId="urn:microsoft.com/office/officeart/2005/8/layout/hList2"/>
    <dgm:cxn modelId="{084499F0-33E9-4576-89AA-5797A9AF17A2}" type="presOf" srcId="{2D070FC2-F492-4A91-B486-520949CDED05}" destId="{AFF5C1FB-E1FA-4949-8853-C8FFB19B49C4}" srcOrd="0" destOrd="11" presId="urn:microsoft.com/office/officeart/2005/8/layout/hList2"/>
    <dgm:cxn modelId="{B63D7D7C-E6AD-4CEF-A7F0-F18C59CFFC33}" type="presOf" srcId="{9059A16D-9F19-4099-AFE8-B3A5C0F48269}" destId="{AFF5C1FB-E1FA-4949-8853-C8FFB19B49C4}" srcOrd="0" destOrd="7" presId="urn:microsoft.com/office/officeart/2005/8/layout/hList2"/>
    <dgm:cxn modelId="{9C9AFE3C-E157-4B52-AA69-282D2942F5D8}" srcId="{58F3E807-16AB-4325-85F0-483B5D53B9D1}" destId="{8D55E028-4BCE-4595-B402-0A53D9EA3FBA}" srcOrd="5" destOrd="0" parTransId="{C188CE01-2148-4BAE-B7C7-A402C73A6657}" sibTransId="{816C4CE4-D3AC-4A03-BE5D-BBE48B4749BA}"/>
    <dgm:cxn modelId="{0F61AEE9-85F0-4722-A9C0-B26B24FAFC15}" type="presOf" srcId="{550DE67B-EAFC-479B-AD06-F7E28E2135E2}" destId="{33AD05E2-A39D-4BB8-8FD0-780A62919BEA}" srcOrd="0" destOrd="3" presId="urn:microsoft.com/office/officeart/2005/8/layout/hList2"/>
    <dgm:cxn modelId="{14E8E298-8B53-4914-B59D-5F212E7E514C}" type="presOf" srcId="{386B72B4-0731-4CCB-AC77-8F5AA473F822}" destId="{AFF5C1FB-E1FA-4949-8853-C8FFB19B49C4}" srcOrd="0" destOrd="6" presId="urn:microsoft.com/office/officeart/2005/8/layout/hList2"/>
    <dgm:cxn modelId="{82A1D265-9B8A-41B9-A02F-0F9AB987BBDD}" type="presOf" srcId="{4FC39610-721E-43B5-9207-CF724482B1AA}" destId="{AFF5C1FB-E1FA-4949-8853-C8FFB19B49C4}" srcOrd="0" destOrd="0" presId="urn:microsoft.com/office/officeart/2005/8/layout/hList2"/>
    <dgm:cxn modelId="{5A6057CA-0856-465C-BA31-D0ED198A1FBC}" type="presOf" srcId="{EFFDBA4F-5C09-49A6-879C-CCCF1EC8DE95}" destId="{4ABD22D8-6003-4A4E-B29B-8E5868B8E3A4}" srcOrd="0" destOrd="1" presId="urn:microsoft.com/office/officeart/2005/8/layout/hList2"/>
    <dgm:cxn modelId="{D07859A0-DA9D-47DF-9FAF-E58D704BB066}" type="presOf" srcId="{613E1193-D19A-4907-A49F-CC87D766926C}" destId="{AFF5C1FB-E1FA-4949-8853-C8FFB19B49C4}" srcOrd="0" destOrd="3" presId="urn:microsoft.com/office/officeart/2005/8/layout/hList2"/>
    <dgm:cxn modelId="{328134C8-0014-46D8-A5DE-4F25C603BAD3}" srcId="{66414C8C-3C1D-4BC3-B855-AD83FEA55E7E}" destId="{8D776343-B84A-4247-BFBB-653BE3B5CEB5}" srcOrd="8" destOrd="0" parTransId="{AAC8AD65-3BF5-4799-BD66-C03F6431F8FF}" sibTransId="{92F6C5EF-2C06-425B-8E3C-58AED163D6FA}"/>
    <dgm:cxn modelId="{2585CE8A-7A91-4386-AE5A-C4F56597D99E}" type="presOf" srcId="{8F726498-82D6-4BF4-A020-887833F74B3A}" destId="{AFF5C1FB-E1FA-4949-8853-C8FFB19B49C4}" srcOrd="0" destOrd="2" presId="urn:microsoft.com/office/officeart/2005/8/layout/hList2"/>
    <dgm:cxn modelId="{C5702FB6-6C28-4612-878D-A6CFA09000B4}" type="presOf" srcId="{24BD757D-4456-48A3-9DE3-2E60C67189F0}" destId="{4ABD22D8-6003-4A4E-B29B-8E5868B8E3A4}" srcOrd="0" destOrd="4" presId="urn:microsoft.com/office/officeart/2005/8/layout/hList2"/>
    <dgm:cxn modelId="{3C463495-5DB4-4D82-A2F5-F9BC05264138}" srcId="{77888C00-2F9E-4B67-A22E-3E5DC1527780}" destId="{86B84702-CC6F-45A1-80BE-F08CFCD17C63}" srcOrd="9" destOrd="0" parTransId="{40AA8E12-18AE-4E82-9724-EF7C01831FDB}" sibTransId="{E61B3FC9-0857-437E-89F2-636CB31C776A}"/>
    <dgm:cxn modelId="{C3117A1D-17C6-4398-BCB9-3AA75EB95C2E}" srcId="{77888C00-2F9E-4B67-A22E-3E5DC1527780}" destId="{8F726498-82D6-4BF4-A020-887833F74B3A}" srcOrd="2" destOrd="0" parTransId="{7AA233CF-C9FA-4766-B56C-8ED75AAFD36D}" sibTransId="{B1FBD307-13FF-490B-8DFA-0CD0E0F7BE8C}"/>
    <dgm:cxn modelId="{466FCCEB-EBC9-499B-B6D0-81E61C3D26B5}" srcId="{66414C8C-3C1D-4BC3-B855-AD83FEA55E7E}" destId="{24BD757D-4456-48A3-9DE3-2E60C67189F0}" srcOrd="4" destOrd="0" parTransId="{56371860-9CF3-4E64-AFCD-1686ED1E47C3}" sibTransId="{C36022BB-7330-413D-8CCC-BBD086F14D9D}"/>
    <dgm:cxn modelId="{1D834975-1DF3-4928-B3B5-5C6C6B333EDF}" srcId="{66414C8C-3C1D-4BC3-B855-AD83FEA55E7E}" destId="{DFE29516-8EB1-4234-809A-EE248F1E937C}" srcOrd="2" destOrd="0" parTransId="{AA4FA2C5-EDE1-4201-B3A3-F67500C4E496}" sibTransId="{765F9942-5334-4C61-9A6D-B54962C983D8}"/>
    <dgm:cxn modelId="{CA43B63E-489F-4483-88D3-F755B197467B}" srcId="{16E3D1CC-0023-4BD2-AA56-07A1D346F074}" destId="{66414C8C-3C1D-4BC3-B855-AD83FEA55E7E}" srcOrd="2" destOrd="0" parTransId="{EF6980EE-EBBB-4A91-B70C-60BBABDA4DB4}" sibTransId="{794538C2-4DB2-46A8-B6F4-78FE1699781C}"/>
    <dgm:cxn modelId="{DF76126D-C67E-4A64-BAF8-61188DB71B87}" type="presParOf" srcId="{9C865E93-7B2A-4EC7-9790-0E30533D254C}" destId="{26EF00DE-297E-4FC5-B7C5-B027D5F68D4F}" srcOrd="0" destOrd="0" presId="urn:microsoft.com/office/officeart/2005/8/layout/hList2"/>
    <dgm:cxn modelId="{7050BDA3-0BB2-4B25-B25F-CF18430CB8BF}" type="presParOf" srcId="{26EF00DE-297E-4FC5-B7C5-B027D5F68D4F}" destId="{B29EF81B-170D-49AB-800A-F5FC0804ED52}" srcOrd="0" destOrd="0" presId="urn:microsoft.com/office/officeart/2005/8/layout/hList2"/>
    <dgm:cxn modelId="{DEDB885D-06A4-4B72-A076-463B02816201}" type="presParOf" srcId="{26EF00DE-297E-4FC5-B7C5-B027D5F68D4F}" destId="{33AD05E2-A39D-4BB8-8FD0-780A62919BEA}" srcOrd="1" destOrd="0" presId="urn:microsoft.com/office/officeart/2005/8/layout/hList2"/>
    <dgm:cxn modelId="{9D1B2398-C7C3-4472-B8F5-8D1897900E59}" type="presParOf" srcId="{26EF00DE-297E-4FC5-B7C5-B027D5F68D4F}" destId="{085A2A97-5351-496D-A223-6E5D969A9E04}" srcOrd="2" destOrd="0" presId="urn:microsoft.com/office/officeart/2005/8/layout/hList2"/>
    <dgm:cxn modelId="{CA68A1CB-69CC-49D9-BBE2-CC7757A4AC07}" type="presParOf" srcId="{9C865E93-7B2A-4EC7-9790-0E30533D254C}" destId="{A6688736-3A2A-417A-B02A-D24654412F74}" srcOrd="1" destOrd="0" presId="urn:microsoft.com/office/officeart/2005/8/layout/hList2"/>
    <dgm:cxn modelId="{F058D8C8-33E9-4331-834A-1932CD934283}" type="presParOf" srcId="{9C865E93-7B2A-4EC7-9790-0E30533D254C}" destId="{B2CDCBD1-C31F-4AA4-9D6A-7CAF1B289896}" srcOrd="2" destOrd="0" presId="urn:microsoft.com/office/officeart/2005/8/layout/hList2"/>
    <dgm:cxn modelId="{ADD63403-3F8C-4174-BE48-C8EF01E727AB}" type="presParOf" srcId="{B2CDCBD1-C31F-4AA4-9D6A-7CAF1B289896}" destId="{009B614D-E919-4649-83C7-2A9EE11C0306}" srcOrd="0" destOrd="0" presId="urn:microsoft.com/office/officeart/2005/8/layout/hList2"/>
    <dgm:cxn modelId="{3F90BA6F-3097-4CAA-B618-F3E066D4277C}" type="presParOf" srcId="{B2CDCBD1-C31F-4AA4-9D6A-7CAF1B289896}" destId="{AFF5C1FB-E1FA-4949-8853-C8FFB19B49C4}" srcOrd="1" destOrd="0" presId="urn:microsoft.com/office/officeart/2005/8/layout/hList2"/>
    <dgm:cxn modelId="{710DE8D3-374F-4271-9460-D3632ECCFE99}" type="presParOf" srcId="{B2CDCBD1-C31F-4AA4-9D6A-7CAF1B289896}" destId="{4180351B-7909-48A7-AFFE-7182FC00E3BF}" srcOrd="2" destOrd="0" presId="urn:microsoft.com/office/officeart/2005/8/layout/hList2"/>
    <dgm:cxn modelId="{727D84E0-92BB-4737-BDC8-A844719F4A99}" type="presParOf" srcId="{9C865E93-7B2A-4EC7-9790-0E30533D254C}" destId="{E0727BE2-7206-45A2-9CFF-EA283834CAD3}" srcOrd="3" destOrd="0" presId="urn:microsoft.com/office/officeart/2005/8/layout/hList2"/>
    <dgm:cxn modelId="{9B8F7AB6-C9A0-48E6-BE3F-40F837C59120}" type="presParOf" srcId="{9C865E93-7B2A-4EC7-9790-0E30533D254C}" destId="{A7C2431B-B7FD-45E9-B382-6A3EF6AB9B21}" srcOrd="4" destOrd="0" presId="urn:microsoft.com/office/officeart/2005/8/layout/hList2"/>
    <dgm:cxn modelId="{F53525C8-934A-41B8-8590-CD80F4278BB1}" type="presParOf" srcId="{A7C2431B-B7FD-45E9-B382-6A3EF6AB9B21}" destId="{4CA3E9CF-53F1-4DB3-8E8D-BB4D9E5E25FD}" srcOrd="0" destOrd="0" presId="urn:microsoft.com/office/officeart/2005/8/layout/hList2"/>
    <dgm:cxn modelId="{3B19C866-A39C-4305-8EF6-FD1CA5B6EDA8}" type="presParOf" srcId="{A7C2431B-B7FD-45E9-B382-6A3EF6AB9B21}" destId="{4ABD22D8-6003-4A4E-B29B-8E5868B8E3A4}" srcOrd="1" destOrd="0" presId="urn:microsoft.com/office/officeart/2005/8/layout/hList2"/>
    <dgm:cxn modelId="{A441099B-2946-49CB-B9CE-E609E5528695}" type="presParOf" srcId="{A7C2431B-B7FD-45E9-B382-6A3EF6AB9B21}" destId="{7030E51B-09A9-44CE-8B71-B8CC2026553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12DF2-727F-4870-9A12-C933DE5DCEF4}"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B30FF-D916-4E06-88FE-0E78EAF9BE25}" type="slidenum">
              <a:rPr lang="en-US" smtClean="0"/>
              <a:t>‹#›</a:t>
            </a:fld>
            <a:endParaRPr lang="en-US"/>
          </a:p>
        </p:txBody>
      </p:sp>
    </p:spTree>
    <p:extLst>
      <p:ext uri="{BB962C8B-B14F-4D97-AF65-F5344CB8AC3E}">
        <p14:creationId xmlns:p14="http://schemas.microsoft.com/office/powerpoint/2010/main" val="7678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AB30FF-D916-4E06-88FE-0E78EAF9BE25}" type="slidenum">
              <a:rPr lang="en-US" smtClean="0"/>
              <a:t>1</a:t>
            </a:fld>
            <a:endParaRPr lang="en-US"/>
          </a:p>
        </p:txBody>
      </p:sp>
    </p:spTree>
    <p:extLst>
      <p:ext uri="{BB962C8B-B14F-4D97-AF65-F5344CB8AC3E}">
        <p14:creationId xmlns:p14="http://schemas.microsoft.com/office/powerpoint/2010/main" val="4115505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Inquiry based learning and project based learning are</a:t>
            </a:r>
            <a:r>
              <a:rPr lang="en-US" baseline="0" dirty="0" smtClean="0"/>
              <a:t> both methods of learning approaches supported by the constructivism </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22</a:t>
            </a:fld>
            <a:endParaRPr lang="en-US"/>
          </a:p>
        </p:txBody>
      </p:sp>
    </p:spTree>
    <p:extLst>
      <p:ext uri="{BB962C8B-B14F-4D97-AF65-F5344CB8AC3E}">
        <p14:creationId xmlns:p14="http://schemas.microsoft.com/office/powerpoint/2010/main" val="1214568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 Deliverables: Locate a newspaper article that</a:t>
            </a:r>
            <a:r>
              <a:rPr lang="en-US" baseline="0" dirty="0" smtClean="0"/>
              <a:t> shows an example of </a:t>
            </a:r>
            <a:r>
              <a:rPr lang="en-US" b="1" baseline="0" dirty="0" smtClean="0"/>
              <a:t>supply and demand </a:t>
            </a:r>
            <a:r>
              <a:rPr lang="en-US" baseline="0" dirty="0" smtClean="0"/>
              <a:t>and draw me a graph </a:t>
            </a:r>
            <a:r>
              <a:rPr lang="en-US" b="1" baseline="0" dirty="0" smtClean="0"/>
              <a:t>depicting a shift a curve </a:t>
            </a:r>
            <a:r>
              <a:rPr lang="en-US" baseline="0" dirty="0" smtClean="0"/>
              <a:t>and provide a </a:t>
            </a:r>
            <a:r>
              <a:rPr lang="en-US" b="1" baseline="0" dirty="0" smtClean="0"/>
              <a:t>1-2 sentence statement explaining </a:t>
            </a:r>
            <a:r>
              <a:rPr lang="en-US" baseline="0" dirty="0" smtClean="0"/>
              <a:t>the curve shift in economic terms.</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30</a:t>
            </a:fld>
            <a:endParaRPr lang="en-US"/>
          </a:p>
        </p:txBody>
      </p:sp>
    </p:spTree>
    <p:extLst>
      <p:ext uri="{BB962C8B-B14F-4D97-AF65-F5344CB8AC3E}">
        <p14:creationId xmlns:p14="http://schemas.microsoft.com/office/powerpoint/2010/main" val="2893173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Getting</a:t>
            </a:r>
            <a:r>
              <a:rPr lang="en-US" baseline="0" dirty="0" smtClean="0"/>
              <a:t> semi-knowledgeable students to you on Day 1 depends upon your ability to effectively perform this step!</a:t>
            </a:r>
          </a:p>
          <a:p>
            <a:r>
              <a:rPr lang="en-US" baseline="0" dirty="0" smtClean="0"/>
              <a:t>Unprepared students (those that did not complete the pre-assignment) should be completely lost in class!</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31</a:t>
            </a:fld>
            <a:endParaRPr lang="en-US"/>
          </a:p>
        </p:txBody>
      </p:sp>
    </p:spTree>
    <p:extLst>
      <p:ext uri="{BB962C8B-B14F-4D97-AF65-F5344CB8AC3E}">
        <p14:creationId xmlns:p14="http://schemas.microsoft.com/office/powerpoint/2010/main" val="4257517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Warn</a:t>
            </a:r>
            <a:r>
              <a:rPr lang="en-US" baseline="0" dirty="0" smtClean="0"/>
              <a:t> against dropping lowest grade! Instead provide opportunity to replace grade! One counteracts responsibility and one increases it.</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32</a:t>
            </a:fld>
            <a:endParaRPr lang="en-US"/>
          </a:p>
        </p:txBody>
      </p:sp>
    </p:spTree>
    <p:extLst>
      <p:ext uri="{BB962C8B-B14F-4D97-AF65-F5344CB8AC3E}">
        <p14:creationId xmlns:p14="http://schemas.microsoft.com/office/powerpoint/2010/main" val="4028855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CHOICE and INSTRUCTOR PREFERENCE</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34</a:t>
            </a:fld>
            <a:endParaRPr lang="en-US"/>
          </a:p>
        </p:txBody>
      </p:sp>
    </p:spTree>
    <p:extLst>
      <p:ext uri="{BB962C8B-B14F-4D97-AF65-F5344CB8AC3E}">
        <p14:creationId xmlns:p14="http://schemas.microsoft.com/office/powerpoint/2010/main" val="2834048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was your GOAL?</a:t>
            </a:r>
          </a:p>
          <a:p>
            <a:r>
              <a:rPr lang="en-US" dirty="0" smtClean="0"/>
              <a:t>Did you Achieve Your Goal?? Yes</a:t>
            </a:r>
            <a:r>
              <a:rPr lang="en-US" baseline="0" dirty="0" smtClean="0"/>
              <a:t> or No – DO NOT STOP THERE!</a:t>
            </a:r>
            <a:endParaRPr lang="en-US" dirty="0" smtClean="0"/>
          </a:p>
          <a:p>
            <a:r>
              <a:rPr lang="en-US" dirty="0" smtClean="0"/>
              <a:t>What</a:t>
            </a:r>
            <a:r>
              <a:rPr lang="en-US" baseline="0" dirty="0" smtClean="0"/>
              <a:t> else did you Achieve?</a:t>
            </a:r>
          </a:p>
          <a:p>
            <a:r>
              <a:rPr lang="en-US" baseline="0" dirty="0" smtClean="0"/>
              <a:t>Excellent Research Opportunities!</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35</a:t>
            </a:fld>
            <a:endParaRPr lang="en-US"/>
          </a:p>
        </p:txBody>
      </p:sp>
    </p:spTree>
    <p:extLst>
      <p:ext uri="{BB962C8B-B14F-4D97-AF65-F5344CB8AC3E}">
        <p14:creationId xmlns:p14="http://schemas.microsoft.com/office/powerpoint/2010/main" val="836890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37</a:t>
            </a:fld>
            <a:endParaRPr lang="en-US"/>
          </a:p>
        </p:txBody>
      </p:sp>
    </p:spTree>
    <p:extLst>
      <p:ext uri="{BB962C8B-B14F-4D97-AF65-F5344CB8AC3E}">
        <p14:creationId xmlns:p14="http://schemas.microsoft.com/office/powerpoint/2010/main" val="10941005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38</a:t>
            </a:fld>
            <a:endParaRPr lang="en-US"/>
          </a:p>
        </p:txBody>
      </p:sp>
    </p:spTree>
    <p:extLst>
      <p:ext uri="{BB962C8B-B14F-4D97-AF65-F5344CB8AC3E}">
        <p14:creationId xmlns:p14="http://schemas.microsoft.com/office/powerpoint/2010/main" val="2550834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for students!</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39</a:t>
            </a:fld>
            <a:endParaRPr lang="en-US"/>
          </a:p>
        </p:txBody>
      </p:sp>
    </p:spTree>
    <p:extLst>
      <p:ext uri="{BB962C8B-B14F-4D97-AF65-F5344CB8AC3E}">
        <p14:creationId xmlns:p14="http://schemas.microsoft.com/office/powerpoint/2010/main" val="33257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AB30FF-D916-4E06-88FE-0E78EAF9BE25}" type="slidenum">
              <a:rPr lang="en-US" smtClean="0"/>
              <a:t>3</a:t>
            </a:fld>
            <a:endParaRPr lang="en-US"/>
          </a:p>
        </p:txBody>
      </p:sp>
    </p:spTree>
    <p:extLst>
      <p:ext uri="{BB962C8B-B14F-4D97-AF65-F5344CB8AC3E}">
        <p14:creationId xmlns:p14="http://schemas.microsoft.com/office/powerpoint/2010/main" val="1978458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5</a:t>
            </a:fld>
            <a:endParaRPr lang="en-US"/>
          </a:p>
        </p:txBody>
      </p:sp>
    </p:spTree>
    <p:extLst>
      <p:ext uri="{BB962C8B-B14F-4D97-AF65-F5344CB8AC3E}">
        <p14:creationId xmlns:p14="http://schemas.microsoft.com/office/powerpoint/2010/main" val="230620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6</a:t>
            </a:fld>
            <a:endParaRPr lang="en-US"/>
          </a:p>
        </p:txBody>
      </p:sp>
    </p:spTree>
    <p:extLst>
      <p:ext uri="{BB962C8B-B14F-4D97-AF65-F5344CB8AC3E}">
        <p14:creationId xmlns:p14="http://schemas.microsoft.com/office/powerpoint/2010/main" val="4262902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for students!</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7</a:t>
            </a:fld>
            <a:endParaRPr lang="en-US"/>
          </a:p>
        </p:txBody>
      </p:sp>
    </p:spTree>
    <p:extLst>
      <p:ext uri="{BB962C8B-B14F-4D97-AF65-F5344CB8AC3E}">
        <p14:creationId xmlns:p14="http://schemas.microsoft.com/office/powerpoint/2010/main" val="147361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did I adjust</a:t>
            </a:r>
            <a:r>
              <a:rPr lang="en-US" baseline="0" dirty="0" smtClean="0"/>
              <a:t> my course evaluation percentages.</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14</a:t>
            </a:fld>
            <a:endParaRPr lang="en-US"/>
          </a:p>
        </p:txBody>
      </p:sp>
    </p:spTree>
    <p:extLst>
      <p:ext uri="{BB962C8B-B14F-4D97-AF65-F5344CB8AC3E}">
        <p14:creationId xmlns:p14="http://schemas.microsoft.com/office/powerpoint/2010/main" val="2348005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were the student</a:t>
            </a:r>
            <a:r>
              <a:rPr lang="en-US" baseline="0" dirty="0" smtClean="0"/>
              <a:t> </a:t>
            </a:r>
            <a:r>
              <a:rPr lang="en-US" dirty="0" smtClean="0"/>
              <a:t>results in letter grades?</a:t>
            </a:r>
          </a:p>
          <a:p>
            <a:r>
              <a:rPr lang="en-US" dirty="0" smtClean="0"/>
              <a:t>-After the final flip (very reputable and repeatable) I had</a:t>
            </a:r>
            <a:r>
              <a:rPr lang="en-US" baseline="0" dirty="0" smtClean="0"/>
              <a:t> 18% decrease in DFW!!</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15</a:t>
            </a:fld>
            <a:endParaRPr lang="en-US"/>
          </a:p>
        </p:txBody>
      </p:sp>
    </p:spTree>
    <p:extLst>
      <p:ext uri="{BB962C8B-B14F-4D97-AF65-F5344CB8AC3E}">
        <p14:creationId xmlns:p14="http://schemas.microsoft.com/office/powerpoint/2010/main" val="2198193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did I take away</a:t>
            </a:r>
            <a:r>
              <a:rPr lang="en-US" baseline="0" dirty="0" smtClean="0"/>
              <a:t> from this experience.</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16</a:t>
            </a:fld>
            <a:endParaRPr lang="en-US"/>
          </a:p>
        </p:txBody>
      </p:sp>
    </p:spTree>
    <p:extLst>
      <p:ext uri="{BB962C8B-B14F-4D97-AF65-F5344CB8AC3E}">
        <p14:creationId xmlns:p14="http://schemas.microsoft.com/office/powerpoint/2010/main" val="320980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preparation</a:t>
            </a:r>
            <a:r>
              <a:rPr lang="en-US" baseline="0" dirty="0" smtClean="0"/>
              <a:t> of students. Make sure they know what you expect of them and what they should expect of the course!</a:t>
            </a:r>
          </a:p>
          <a:p>
            <a:r>
              <a:rPr lang="en-US" baseline="0" dirty="0" smtClean="0"/>
              <a:t>-I am the score keeper and do not ‘give out’ grades</a:t>
            </a:r>
          </a:p>
          <a:p>
            <a:r>
              <a:rPr lang="en-US" baseline="0" dirty="0" smtClean="0"/>
              <a:t>-business class = business environment = no late assignments EVER</a:t>
            </a:r>
          </a:p>
          <a:p>
            <a:r>
              <a:rPr lang="en-US" baseline="0" dirty="0" smtClean="0"/>
              <a:t>-communication: method, timeliness, topics, design, etc.</a:t>
            </a:r>
            <a:endParaRPr lang="en-US" dirty="0"/>
          </a:p>
        </p:txBody>
      </p:sp>
      <p:sp>
        <p:nvSpPr>
          <p:cNvPr id="4" name="Slide Number Placeholder 3"/>
          <p:cNvSpPr>
            <a:spLocks noGrp="1"/>
          </p:cNvSpPr>
          <p:nvPr>
            <p:ph type="sldNum" sz="quarter" idx="10"/>
          </p:nvPr>
        </p:nvSpPr>
        <p:spPr/>
        <p:txBody>
          <a:bodyPr/>
          <a:lstStyle/>
          <a:p>
            <a:fld id="{0DCD5C08-E58A-4B70-A6A3-E7C940B58515}" type="slidenum">
              <a:rPr lang="en-US" smtClean="0"/>
              <a:t>17</a:t>
            </a:fld>
            <a:endParaRPr lang="en-US"/>
          </a:p>
        </p:txBody>
      </p:sp>
    </p:spTree>
    <p:extLst>
      <p:ext uri="{BB962C8B-B14F-4D97-AF65-F5344CB8AC3E}">
        <p14:creationId xmlns:p14="http://schemas.microsoft.com/office/powerpoint/2010/main" val="3276447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r>
              <a:rPr lang="en-US" smtClean="0"/>
              <a:t>1/20/2017</a:t>
            </a:r>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1/20/2017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1/20/2017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9C30B4-04B0-47D0-B4C0-014F31248767}"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64AE2-43CE-47B5-B11A-E894F75EBD92}" type="slidenum">
              <a:rPr lang="en-US" smtClean="0"/>
              <a:t>‹#›</a:t>
            </a:fld>
            <a:endParaRPr lang="en-US"/>
          </a:p>
        </p:txBody>
      </p:sp>
      <p:sp>
        <p:nvSpPr>
          <p:cNvPr id="10"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30860208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39C30B4-04B0-47D0-B4C0-014F31248767}"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264AE2-43CE-47B5-B11A-E894F75EBD92}" type="slidenum">
              <a:rPr lang="en-US" smtClean="0"/>
              <a:t>‹#›</a:t>
            </a:fld>
            <a:endParaRPr lang="en-US"/>
          </a:p>
        </p:txBody>
      </p:sp>
      <p:sp>
        <p:nvSpPr>
          <p:cNvPr id="10"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2910828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4244444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1288098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3918522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11984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1414641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1521548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2598079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13819892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1556958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1203965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1/20/2017</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16052360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840334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2294370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1337256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9944845"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905000"/>
            <a:ext cx="106680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39C30B4-04B0-47D0-B4C0-014F31248767}" type="datetimeFigureOut">
              <a:rPr lang="en-US" smtClean="0"/>
              <a:t>1/19/2017</a:t>
            </a:fld>
            <a:endParaRPr lang="en-US" dirty="0"/>
          </a:p>
        </p:txBody>
      </p:sp>
      <p:sp>
        <p:nvSpPr>
          <p:cNvPr id="5" name="Footer Placeholder 4"/>
          <p:cNvSpPr>
            <a:spLocks noGrp="1"/>
          </p:cNvSpPr>
          <p:nvPr>
            <p:ph type="ftr" sz="quarter" idx="11"/>
          </p:nvPr>
        </p:nvSpPr>
        <p:spPr>
          <a:xfrm>
            <a:off x="6188597" y="6111876"/>
            <a:ext cx="4669536" cy="365125"/>
          </a:xfrm>
        </p:spPr>
        <p:txBody>
          <a:bodyPr/>
          <a:lstStyle/>
          <a:p>
            <a:endParaRPr lang="en-US" dirty="0"/>
          </a:p>
        </p:txBody>
      </p:sp>
      <p:sp>
        <p:nvSpPr>
          <p:cNvPr id="6" name="Slide Number Placeholder 5"/>
          <p:cNvSpPr>
            <a:spLocks noGrp="1"/>
          </p:cNvSpPr>
          <p:nvPr>
            <p:ph type="sldNum" sz="quarter" idx="12"/>
          </p:nvPr>
        </p:nvSpPr>
        <p:spPr/>
        <p:txBody>
          <a:bodyPr/>
          <a:lstStyle/>
          <a:p>
            <a:fld id="{FD264AE2-43CE-47B5-B11A-E894F75EBD92}" type="slidenum">
              <a:rPr lang="en-US" smtClean="0"/>
              <a:t>‹#›</a:t>
            </a:fld>
            <a:endParaRPr lang="en-US"/>
          </a:p>
        </p:txBody>
      </p:sp>
      <p:cxnSp>
        <p:nvCxnSpPr>
          <p:cNvPr id="8" name="Straight Connector 7"/>
          <p:cNvCxnSpPr/>
          <p:nvPr userDrawn="1"/>
        </p:nvCxnSpPr>
        <p:spPr>
          <a:xfrm>
            <a:off x="609600" y="1828800"/>
            <a:ext cx="10972800" cy="0"/>
          </a:xfrm>
          <a:prstGeom prst="line">
            <a:avLst/>
          </a:prstGeom>
          <a:ln w="76200"/>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3"/>
          </p:nvPr>
        </p:nvSpPr>
        <p:spPr>
          <a:xfrm>
            <a:off x="6197600" y="0"/>
            <a:ext cx="4673600" cy="533400"/>
          </a:xfrm>
        </p:spPr>
        <p:txBody>
          <a:bodyPr/>
          <a:lstStyle>
            <a:lvl1pPr marL="68580" indent="0" algn="ctr">
              <a:buNone/>
              <a:defRPr b="1">
                <a:solidFill>
                  <a:schemeClr val="accent1">
                    <a:lumMod val="60000"/>
                    <a:lumOff val="40000"/>
                  </a:schemeClr>
                </a:solidFill>
              </a:defRPr>
            </a:lvl1pPr>
          </a:lstStyle>
          <a:p>
            <a:pPr lvl="0"/>
            <a:r>
              <a:rPr lang="en-US" dirty="0" smtClean="0"/>
              <a:t>Click to edit</a:t>
            </a:r>
            <a:endParaRPr lang="en-US" dirty="0"/>
          </a:p>
        </p:txBody>
      </p:sp>
    </p:spTree>
    <p:extLst>
      <p:ext uri="{BB962C8B-B14F-4D97-AF65-F5344CB8AC3E}">
        <p14:creationId xmlns:p14="http://schemas.microsoft.com/office/powerpoint/2010/main" val="213310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1/20/2017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1/20/2017</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1/20/2017</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1/20/2017</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1/20/2017</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6">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r>
              <a:rPr lang="en-US" smtClean="0"/>
              <a:t>1/20/2017</a:t>
            </a:r>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
        <p:nvSpPr>
          <p:cNvPr id="48" name="Rectangle 47"/>
          <p:cNvSpPr/>
          <p:nvPr userDrawn="1"/>
        </p:nvSpPr>
        <p:spPr>
          <a:xfrm>
            <a:off x="10950657" y="740232"/>
            <a:ext cx="649013" cy="570952"/>
          </a:xfrm>
          <a:prstGeom prst="rect">
            <a:avLst/>
          </a:prstGeom>
          <a:solidFill>
            <a:srgbClr val="002060">
              <a:alpha val="9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49" name="Picture 2" descr=" Augusta University"/>
          <p:cNvPicPr>
            <a:picLocks noChangeAspect="1" noChangeArrowheads="1"/>
          </p:cNvPicPr>
          <p:nvPr userDrawn="1"/>
        </p:nvPicPr>
        <p:blipFill rotWithShape="1">
          <a:blip r:embed="rId37">
            <a:extLst>
              <a:ext uri="{28A0092B-C50C-407E-A947-70E740481C1C}">
                <a14:useLocalDpi xmlns:a14="http://schemas.microsoft.com/office/drawing/2010/main" val="0"/>
              </a:ext>
            </a:extLst>
          </a:blip>
          <a:srcRect r="76895"/>
          <a:stretch/>
        </p:blipFill>
        <p:spPr bwMode="auto">
          <a:xfrm>
            <a:off x="11061699" y="798513"/>
            <a:ext cx="457760" cy="476250"/>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 id="2147483670" r:id="rId19"/>
    <p:sldLayoutId id="2147483671"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kulowiectech.blogspot.com/2011/01/flipping-history-classroom.html" TargetMode="External"/><Relationship Id="rId2" Type="http://schemas.openxmlformats.org/officeDocument/2006/relationships/hyperlink" Target="http://www.chemisme.com/" TargetMode="Externa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QTDQaaVWEzI" TargetMode="Externa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hyperlink" Target="http://www.youtube.com/watch?v=UL0ADbzCR2U&amp;list=PLJ5kKhwVxA5Ju4Iv0ZBqVGiUx1-HSQqMJ" TargetMode="Externa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mailto:bschmidt@gru.edu"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mailto:bschmidt@gru.ed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bschmidt@gru.ed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mailto:bschmidt@gru.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Resplendent flipping technique: revitalize the toughest concept</a:t>
            </a:r>
            <a:endParaRPr lang="en-US" dirty="0"/>
          </a:p>
        </p:txBody>
      </p:sp>
      <p:sp>
        <p:nvSpPr>
          <p:cNvPr id="3" name="Subtitle 2"/>
          <p:cNvSpPr>
            <a:spLocks noGrp="1"/>
          </p:cNvSpPr>
          <p:nvPr>
            <p:ph type="subTitle" idx="1"/>
          </p:nvPr>
        </p:nvSpPr>
        <p:spPr/>
        <p:txBody>
          <a:bodyPr/>
          <a:lstStyle/>
          <a:p>
            <a:r>
              <a:rPr lang="en-US" dirty="0" smtClean="0"/>
              <a:t>Buffie Schmidt, </a:t>
            </a:r>
            <a:r>
              <a:rPr lang="en-US" dirty="0" err="1" smtClean="0"/>
              <a:t>mba</a:t>
            </a:r>
            <a:r>
              <a:rPr lang="en-US" dirty="0" smtClean="0"/>
              <a:t>, </a:t>
            </a:r>
            <a:r>
              <a:rPr lang="en-US" dirty="0" err="1" smtClean="0"/>
              <a:t>ed.s</a:t>
            </a:r>
            <a:r>
              <a:rPr lang="en-US" dirty="0" smtClean="0"/>
              <a:t>.</a:t>
            </a:r>
          </a:p>
          <a:p>
            <a:r>
              <a:rPr lang="en-US" dirty="0" smtClean="0"/>
              <a:t>hull college of business</a:t>
            </a:r>
            <a:endParaRPr lang="en-US" dirty="0"/>
          </a:p>
        </p:txBody>
      </p:sp>
      <p:sp>
        <p:nvSpPr>
          <p:cNvPr id="10" name="Rectangle 9"/>
          <p:cNvSpPr/>
          <p:nvPr/>
        </p:nvSpPr>
        <p:spPr>
          <a:xfrm>
            <a:off x="8720250" y="677709"/>
            <a:ext cx="2678731" cy="570952"/>
          </a:xfrm>
          <a:prstGeom prst="rect">
            <a:avLst/>
          </a:prstGeom>
          <a:solidFill>
            <a:srgbClr val="002060">
              <a:alpha val="90000"/>
            </a:srgb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pic>
        <p:nvPicPr>
          <p:cNvPr id="11" name="Picture 2" descr=" Augusta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888" y="727969"/>
            <a:ext cx="1981200" cy="47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162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SCHMIDT MODEL PROCESS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92902248"/>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10</a:t>
            </a:fld>
            <a:endParaRPr lang="en-US" dirty="0"/>
          </a:p>
        </p:txBody>
      </p:sp>
      <p:sp>
        <p:nvSpPr>
          <p:cNvPr id="7" name="Block Arc 6"/>
          <p:cNvSpPr/>
          <p:nvPr/>
        </p:nvSpPr>
        <p:spPr>
          <a:xfrm>
            <a:off x="3787072" y="1650774"/>
            <a:ext cx="6107424" cy="5144539"/>
          </a:xfrm>
          <a:prstGeom prst="blockArc">
            <a:avLst>
              <a:gd name="adj1" fmla="val 3556"/>
              <a:gd name="adj2" fmla="val 21596444"/>
              <a:gd name="adj3" fmla="val 4636"/>
            </a:avLst>
          </a:prstGeom>
          <a:solidFill>
            <a:schemeClr val="accent1">
              <a:lumMod val="75000"/>
            </a:schemeClr>
          </a:solidFill>
          <a:ln>
            <a:noFill/>
          </a:ln>
          <a:effectLst>
            <a:glow rad="228600">
              <a:schemeClr val="accent1">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1">
              <a:tint val="60000"/>
              <a:hueOff val="0"/>
              <a:satOff val="0"/>
              <a:lumOff val="0"/>
              <a:alphaOff val="0"/>
            </a:schemeClr>
          </a:lnRef>
          <a:fillRef idx="3">
            <a:scrgbClr r="0" g="0" b="0"/>
          </a:fillRef>
          <a:effectRef idx="3">
            <a:schemeClr val="accent1">
              <a:tint val="60000"/>
              <a:hueOff val="0"/>
              <a:satOff val="0"/>
              <a:lumOff val="0"/>
              <a:alphaOff val="0"/>
            </a:schemeClr>
          </a:effectRef>
          <a:fontRef idx="minor">
            <a:schemeClr val="lt1"/>
          </a:fontRef>
        </p:style>
      </p:sp>
      <p:grpSp>
        <p:nvGrpSpPr>
          <p:cNvPr id="8" name="Group 7"/>
          <p:cNvGrpSpPr/>
          <p:nvPr/>
        </p:nvGrpSpPr>
        <p:grpSpPr>
          <a:xfrm>
            <a:off x="8258737" y="2623855"/>
            <a:ext cx="1831088" cy="1831088"/>
            <a:chOff x="10220440" y="1988100"/>
            <a:chExt cx="1831088" cy="1831088"/>
          </a:xfrm>
          <a:effectLst>
            <a:outerShdw blurRad="50800" dist="38100" dir="2700000" algn="tl" rotWithShape="0">
              <a:prstClr val="black">
                <a:alpha val="40000"/>
              </a:prstClr>
            </a:outerShdw>
          </a:effectLst>
        </p:grpSpPr>
        <p:sp>
          <p:nvSpPr>
            <p:cNvPr id="9" name="Oval 8"/>
            <p:cNvSpPr/>
            <p:nvPr/>
          </p:nvSpPr>
          <p:spPr>
            <a:xfrm>
              <a:off x="10220440" y="1988100"/>
              <a:ext cx="1831088" cy="1831088"/>
            </a:xfrm>
            <a:prstGeom prst="ellipse">
              <a:avLst/>
            </a:prstGeom>
            <a:scene3d>
              <a:camera prst="orthographicFront"/>
              <a:lightRig rig="threePt" dir="t"/>
            </a:scene3d>
            <a:sp3d>
              <a:bevelT prst="relaxedInset"/>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0" name="Oval 4"/>
            <p:cNvSpPr/>
            <p:nvPr/>
          </p:nvSpPr>
          <p:spPr>
            <a:xfrm>
              <a:off x="10488597" y="2256257"/>
              <a:ext cx="1294774" cy="1294774"/>
            </a:xfrm>
            <a:prstGeom prst="rect">
              <a:avLst/>
            </a:prstGeom>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Evaluate</a:t>
              </a:r>
              <a:endParaRPr lang="en-US" sz="2300" b="1" kern="1200" dirty="0"/>
            </a:p>
          </p:txBody>
        </p:sp>
      </p:grpSp>
      <p:grpSp>
        <p:nvGrpSpPr>
          <p:cNvPr id="14" name="Group 13"/>
          <p:cNvGrpSpPr/>
          <p:nvPr/>
        </p:nvGrpSpPr>
        <p:grpSpPr>
          <a:xfrm>
            <a:off x="9201868" y="3796513"/>
            <a:ext cx="1239599" cy="390273"/>
            <a:chOff x="5682394" y="646444"/>
            <a:chExt cx="1239599" cy="543182"/>
          </a:xfrm>
        </p:grpSpPr>
        <p:sp>
          <p:nvSpPr>
            <p:cNvPr id="15" name="Rounded Rectangle 14"/>
            <p:cNvSpPr/>
            <p:nvPr/>
          </p:nvSpPr>
          <p:spPr>
            <a:xfrm>
              <a:off x="5682394" y="646444"/>
              <a:ext cx="1239599" cy="54318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5698303" y="662353"/>
              <a:ext cx="1207781" cy="5113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38100" rIns="38100" bIns="38100" numCol="1" spcCol="1270" anchor="t" anchorCtr="0">
              <a:noAutofit/>
            </a:bodyPr>
            <a:lstStyle/>
            <a:p>
              <a:pPr marL="0" lvl="1" algn="l" defTabSz="444500">
                <a:lnSpc>
                  <a:spcPct val="90000"/>
                </a:lnSpc>
                <a:spcBef>
                  <a:spcPct val="0"/>
                </a:spcBef>
                <a:spcAft>
                  <a:spcPct val="15000"/>
                </a:spcAft>
              </a:pPr>
              <a:r>
                <a:rPr lang="en-US" sz="400" kern="1200" dirty="0" smtClean="0"/>
                <a:t> </a:t>
              </a:r>
            </a:p>
            <a:p>
              <a:pPr marL="57150" lvl="1" indent="-57150" algn="l" defTabSz="444500">
                <a:lnSpc>
                  <a:spcPct val="90000"/>
                </a:lnSpc>
                <a:spcBef>
                  <a:spcPct val="0"/>
                </a:spcBef>
                <a:spcAft>
                  <a:spcPct val="15000"/>
                </a:spcAft>
                <a:buChar char="••"/>
              </a:pPr>
              <a:r>
                <a:rPr lang="en-US" sz="1000" kern="1200" dirty="0" smtClean="0"/>
                <a:t>Assessment/</a:t>
              </a:r>
              <a:r>
                <a:rPr lang="en-US" sz="1000" kern="1200" dirty="0" err="1" smtClean="0"/>
                <a:t>Fiindings</a:t>
              </a:r>
              <a:endParaRPr lang="en-US" sz="1000" kern="1200" dirty="0"/>
            </a:p>
            <a:p>
              <a:pPr marL="57150" lvl="1" indent="-57150" algn="l" defTabSz="444500">
                <a:lnSpc>
                  <a:spcPct val="90000"/>
                </a:lnSpc>
                <a:spcBef>
                  <a:spcPct val="0"/>
                </a:spcBef>
                <a:spcAft>
                  <a:spcPct val="15000"/>
                </a:spcAft>
                <a:buChar char="••"/>
              </a:pPr>
              <a:endParaRPr lang="en-US" sz="1000" kern="1200" dirty="0"/>
            </a:p>
          </p:txBody>
        </p:sp>
      </p:grpSp>
    </p:spTree>
    <p:extLst>
      <p:ext uri="{BB962C8B-B14F-4D97-AF65-F5344CB8AC3E}">
        <p14:creationId xmlns:p14="http://schemas.microsoft.com/office/powerpoint/2010/main" val="432366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514600" y="5562601"/>
            <a:ext cx="7543800" cy="560229"/>
            <a:chOff x="402596" y="533393"/>
            <a:chExt cx="1775808" cy="4125526"/>
          </a:xfrm>
        </p:grpSpPr>
        <p:sp>
          <p:nvSpPr>
            <p:cNvPr id="8" name="Rectangle 7"/>
            <p:cNvSpPr/>
            <p:nvPr/>
          </p:nvSpPr>
          <p:spPr>
            <a:xfrm>
              <a:off x="402596" y="533393"/>
              <a:ext cx="1775808" cy="4125526"/>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402596" y="533393"/>
              <a:ext cx="1775808" cy="4060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314424" rIns="106680" bIns="106680" numCol="1" spcCol="1270" anchor="t" anchorCtr="0">
              <a:noAutofit/>
            </a:bodyPr>
            <a:lstStyle/>
            <a:p>
              <a:pPr marL="0" lvl="1" algn="r" defTabSz="533400">
                <a:lnSpc>
                  <a:spcPct val="90000"/>
                </a:lnSpc>
                <a:spcBef>
                  <a:spcPct val="0"/>
                </a:spcBef>
                <a:spcAft>
                  <a:spcPct val="15000"/>
                </a:spcAft>
              </a:pPr>
              <a:endParaRPr lang="en-US" sz="2800" b="1" dirty="0">
                <a:solidFill>
                  <a:schemeClr val="tx1"/>
                </a:solidFill>
              </a:endParaRPr>
            </a:p>
          </p:txBody>
        </p:sp>
      </p:grpSp>
      <p:sp>
        <p:nvSpPr>
          <p:cNvPr id="2" name="Title 1"/>
          <p:cNvSpPr>
            <a:spLocks noGrp="1"/>
          </p:cNvSpPr>
          <p:nvPr>
            <p:ph type="title"/>
          </p:nvPr>
        </p:nvSpPr>
        <p:spPr/>
        <p:txBody>
          <a:bodyPr/>
          <a:lstStyle/>
          <a:p>
            <a:r>
              <a:rPr lang="en-US" dirty="0"/>
              <a:t>Flipped Assignment Examples</a:t>
            </a:r>
          </a:p>
        </p:txBody>
      </p:sp>
      <p:sp>
        <p:nvSpPr>
          <p:cNvPr id="4" name="Slide Number Placeholder 3"/>
          <p:cNvSpPr>
            <a:spLocks noGrp="1"/>
          </p:cNvSpPr>
          <p:nvPr>
            <p:ph type="sldNum" sz="quarter" idx="12"/>
          </p:nvPr>
        </p:nvSpPr>
        <p:spPr/>
        <p:txBody>
          <a:bodyPr/>
          <a:lstStyle/>
          <a:p>
            <a:fld id="{6D22F896-40B5-4ADD-8801-0D06FADFA095}" type="slidenum">
              <a:rPr lang="en-US" smtClean="0"/>
              <a:t>11</a:t>
            </a:fld>
            <a:endParaRPr lang="en-US" dirty="0"/>
          </a:p>
        </p:txBody>
      </p:sp>
      <p:graphicFrame>
        <p:nvGraphicFramePr>
          <p:cNvPr id="6" name="Diagram 5"/>
          <p:cNvGraphicFramePr/>
          <p:nvPr>
            <p:extLst>
              <p:ext uri="{D42A27DB-BD31-4B8C-83A1-F6EECF244321}">
                <p14:modId xmlns:p14="http://schemas.microsoft.com/office/powerpoint/2010/main" val="4167361635"/>
              </p:ext>
            </p:extLst>
          </p:nvPr>
        </p:nvGraphicFramePr>
        <p:xfrm>
          <a:off x="2398712" y="1782945"/>
          <a:ext cx="7391400" cy="4832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9"/>
          <p:cNvSpPr/>
          <p:nvPr/>
        </p:nvSpPr>
        <p:spPr>
          <a:xfrm>
            <a:off x="7659688" y="5562601"/>
            <a:ext cx="2514600" cy="553998"/>
          </a:xfrm>
          <a:prstGeom prst="rect">
            <a:avLst/>
          </a:prstGeom>
        </p:spPr>
        <p:txBody>
          <a:bodyPr wrap="square">
            <a:spAutoFit/>
          </a:bodyPr>
          <a:lstStyle/>
          <a:p>
            <a:pPr lvl="0"/>
            <a:r>
              <a:rPr lang="en-US" sz="3000" b="1" dirty="0">
                <a:effectLst>
                  <a:outerShdw blurRad="38100" dist="38100" dir="2700000" algn="tl">
                    <a:srgbClr val="000000">
                      <a:alpha val="43137"/>
                    </a:srgbClr>
                  </a:outerShdw>
                </a:effectLst>
              </a:rPr>
              <a:t>EVALUATION</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08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results</a:t>
            </a:r>
            <a:endParaRPr lang="en-US" dirty="0"/>
          </a:p>
        </p:txBody>
      </p:sp>
      <p:sp>
        <p:nvSpPr>
          <p:cNvPr id="3" name="Subtitle 2"/>
          <p:cNvSpPr>
            <a:spLocks noGrp="1"/>
          </p:cNvSpPr>
          <p:nvPr>
            <p:ph type="subTitle" idx="1"/>
          </p:nvPr>
        </p:nvSpPr>
        <p:spPr/>
        <p:txBody>
          <a:bodyPr/>
          <a:lstStyle/>
          <a:p>
            <a:r>
              <a:rPr lang="en-US" dirty="0" smtClean="0"/>
              <a:t>Online economic courses</a:t>
            </a:r>
            <a:endParaRPr lang="en-US" dirty="0"/>
          </a:p>
        </p:txBody>
      </p:sp>
    </p:spTree>
    <p:extLst>
      <p:ext uri="{BB962C8B-B14F-4D97-AF65-F5344CB8AC3E}">
        <p14:creationId xmlns:p14="http://schemas.microsoft.com/office/powerpoint/2010/main" val="1445030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Result: Online Course</a:t>
            </a:r>
            <a:endParaRPr lang="en-US" dirty="0"/>
          </a:p>
        </p:txBody>
      </p:sp>
      <p:sp>
        <p:nvSpPr>
          <p:cNvPr id="3" name="Text Placeholder 2"/>
          <p:cNvSpPr>
            <a:spLocks noGrp="1"/>
          </p:cNvSpPr>
          <p:nvPr>
            <p:ph type="body" idx="1"/>
          </p:nvPr>
        </p:nvSpPr>
        <p:spPr/>
        <p:txBody>
          <a:bodyPr>
            <a:noAutofit/>
          </a:bodyPr>
          <a:lstStyle/>
          <a:p>
            <a:r>
              <a:rPr lang="en-US" sz="4000" dirty="0" smtClean="0"/>
              <a:t>economic quizzes</a:t>
            </a:r>
            <a:endParaRPr lang="en-US" sz="4000" dirty="0"/>
          </a:p>
        </p:txBody>
      </p:sp>
      <p:sp>
        <p:nvSpPr>
          <p:cNvPr id="5" name="Text Placeholder 4"/>
          <p:cNvSpPr>
            <a:spLocks noGrp="1"/>
          </p:cNvSpPr>
          <p:nvPr>
            <p:ph type="body" sz="quarter" idx="3"/>
          </p:nvPr>
        </p:nvSpPr>
        <p:spPr/>
        <p:txBody>
          <a:bodyPr>
            <a:noAutofit/>
          </a:bodyPr>
          <a:lstStyle/>
          <a:p>
            <a:r>
              <a:rPr lang="en-US" sz="4000" dirty="0" smtClean="0"/>
              <a:t>economic exams</a:t>
            </a:r>
            <a:endParaRPr lang="en-US" sz="4000" dirty="0"/>
          </a:p>
        </p:txBody>
      </p:sp>
      <p:sp>
        <p:nvSpPr>
          <p:cNvPr id="7" name="Slide Number Placeholder 6"/>
          <p:cNvSpPr>
            <a:spLocks noGrp="1"/>
          </p:cNvSpPr>
          <p:nvPr>
            <p:ph type="sldNum" sz="quarter" idx="12"/>
          </p:nvPr>
        </p:nvSpPr>
        <p:spPr/>
        <p:txBody>
          <a:bodyPr/>
          <a:lstStyle/>
          <a:p>
            <a:fld id="{6D22F896-40B5-4ADD-8801-0D06FADFA095}" type="slidenum">
              <a:rPr lang="en-US" smtClean="0"/>
              <a:t>13</a:t>
            </a:fld>
            <a:endParaRPr lang="en-US" dirty="0"/>
          </a:p>
        </p:txBody>
      </p:sp>
      <p:pic>
        <p:nvPicPr>
          <p:cNvPr id="9" name="Content Placeholder 8"/>
          <p:cNvPicPr>
            <a:picLocks noGrp="1" noChangeAspect="1"/>
          </p:cNvPicPr>
          <p:nvPr>
            <p:ph sz="quarter" idx="4"/>
          </p:nvPr>
        </p:nvPicPr>
        <p:blipFill>
          <a:blip r:embed="rId2"/>
          <a:stretch>
            <a:fillRect/>
          </a:stretch>
        </p:blipFill>
        <p:spPr>
          <a:xfrm>
            <a:off x="6504242" y="3163536"/>
            <a:ext cx="4526360" cy="32413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Content Placeholder 10"/>
          <p:cNvPicPr>
            <a:picLocks noGrp="1" noChangeAspect="1"/>
          </p:cNvPicPr>
          <p:nvPr>
            <p:ph sz="half" idx="2"/>
          </p:nvPr>
        </p:nvPicPr>
        <p:blipFill>
          <a:blip r:embed="rId3"/>
          <a:stretch>
            <a:fillRect/>
          </a:stretch>
        </p:blipFill>
        <p:spPr>
          <a:xfrm>
            <a:off x="1462182" y="3138137"/>
            <a:ext cx="4557620" cy="3303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1237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19519" y="2257678"/>
            <a:ext cx="7323292" cy="39812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ular Callout 12"/>
          <p:cNvSpPr/>
          <p:nvPr/>
        </p:nvSpPr>
        <p:spPr>
          <a:xfrm>
            <a:off x="8094336" y="739775"/>
            <a:ext cx="2673585" cy="960438"/>
          </a:xfrm>
          <a:prstGeom prst="wedgeRoundRectCallout">
            <a:avLst>
              <a:gd name="adj1" fmla="val -78587"/>
              <a:gd name="adj2" fmla="val -19574"/>
              <a:gd name="adj3" fmla="val 16667"/>
            </a:avLst>
          </a:prstGeom>
          <a:ln/>
        </p:spPr>
        <p:style>
          <a:lnRef idx="0">
            <a:schemeClr val="dk1"/>
          </a:lnRef>
          <a:fillRef idx="3">
            <a:schemeClr val="dk1"/>
          </a:fillRef>
          <a:effectRef idx="3">
            <a:schemeClr val="dk1"/>
          </a:effectRef>
          <a:fontRef idx="minor">
            <a:schemeClr val="lt1"/>
          </a:fontRef>
        </p:style>
        <p:txBody>
          <a:bodyPr lIns="0" tIns="45720" rIns="0" bIns="45720" rtlCol="0" anchor="ctr"/>
          <a:lstStyle/>
          <a:p>
            <a:pPr algn="ctr"/>
            <a:r>
              <a:rPr lang="en-US" sz="1200" b="1" dirty="0">
                <a:solidFill>
                  <a:schemeClr val="tx1"/>
                </a:solidFill>
              </a:rPr>
              <a:t>Greater % </a:t>
            </a:r>
            <a:r>
              <a:rPr lang="en-US" sz="1200" dirty="0">
                <a:solidFill>
                  <a:schemeClr val="tx1"/>
                </a:solidFill>
              </a:rPr>
              <a:t>assigned to </a:t>
            </a:r>
            <a:r>
              <a:rPr lang="en-US" sz="1200" b="1" dirty="0">
                <a:solidFill>
                  <a:schemeClr val="tx1"/>
                </a:solidFill>
              </a:rPr>
              <a:t>Flipped</a:t>
            </a:r>
            <a:r>
              <a:rPr lang="en-US" sz="1200" dirty="0">
                <a:solidFill>
                  <a:schemeClr val="tx1"/>
                </a:solidFill>
              </a:rPr>
              <a:t> </a:t>
            </a:r>
            <a:r>
              <a:rPr lang="en-US" sz="1200" b="1" dirty="0">
                <a:solidFill>
                  <a:schemeClr val="tx1"/>
                </a:solidFill>
              </a:rPr>
              <a:t>&amp;</a:t>
            </a:r>
            <a:r>
              <a:rPr lang="en-US" sz="1200" dirty="0">
                <a:solidFill>
                  <a:schemeClr val="tx1"/>
                </a:solidFill>
              </a:rPr>
              <a:t> </a:t>
            </a:r>
            <a:r>
              <a:rPr lang="en-US" sz="1200" b="1" dirty="0">
                <a:solidFill>
                  <a:schemeClr val="tx1"/>
                </a:solidFill>
              </a:rPr>
              <a:t>Performance</a:t>
            </a:r>
            <a:r>
              <a:rPr lang="en-US" sz="1200" dirty="0">
                <a:solidFill>
                  <a:schemeClr val="tx1"/>
                </a:solidFill>
              </a:rPr>
              <a:t> Assessment! </a:t>
            </a:r>
          </a:p>
          <a:p>
            <a:pPr algn="ctr"/>
            <a:r>
              <a:rPr lang="en-US" sz="1200" b="1" dirty="0">
                <a:solidFill>
                  <a:srgbClr val="92D050"/>
                </a:solidFill>
              </a:rPr>
              <a:t>*70% from Higher Order thought assessments</a:t>
            </a:r>
          </a:p>
        </p:txBody>
      </p:sp>
      <p:pic>
        <p:nvPicPr>
          <p:cNvPr id="6" name="Picture 5"/>
          <p:cNvPicPr>
            <a:picLocks noChangeAspect="1"/>
          </p:cNvPicPr>
          <p:nvPr/>
        </p:nvPicPr>
        <p:blipFill>
          <a:blip r:embed="rId3"/>
          <a:stretch>
            <a:fillRect/>
          </a:stretch>
        </p:blipFill>
        <p:spPr>
          <a:xfrm>
            <a:off x="2514600" y="2361406"/>
            <a:ext cx="7163004" cy="381079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Circular Arrow 11"/>
          <p:cNvSpPr/>
          <p:nvPr/>
        </p:nvSpPr>
        <p:spPr>
          <a:xfrm>
            <a:off x="6559785" y="859155"/>
            <a:ext cx="1822215" cy="2447608"/>
          </a:xfrm>
          <a:prstGeom prst="circularArrow">
            <a:avLst>
              <a:gd name="adj1" fmla="val 12500"/>
              <a:gd name="adj2" fmla="val 1142319"/>
              <a:gd name="adj3" fmla="val 20457681"/>
              <a:gd name="adj4" fmla="val 9660740"/>
              <a:gd name="adj5" fmla="val 12500"/>
            </a:avLst>
          </a:prstGeom>
          <a:ln/>
        </p:spPr>
        <p:style>
          <a:lnRef idx="0">
            <a:schemeClr val="accent5"/>
          </a:lnRef>
          <a:fillRef idx="3">
            <a:schemeClr val="accent5"/>
          </a:fillRef>
          <a:effectRef idx="3">
            <a:schemeClr val="accent5"/>
          </a:effectRef>
          <a:fontRef idx="minor">
            <a:schemeClr val="lt1"/>
          </a:fontRef>
        </p:style>
        <p:txBody>
          <a:bodyPr bIns="2011680" rtlCol="0" anchor="ctr"/>
          <a:lstStyle/>
          <a:p>
            <a:pPr algn="ctr"/>
            <a:r>
              <a:rPr lang="en-US" sz="1400" b="1" dirty="0">
                <a:solidFill>
                  <a:schemeClr val="tx1"/>
                </a:solidFill>
              </a:rPr>
              <a:t>Flip#2</a:t>
            </a:r>
          </a:p>
        </p:txBody>
      </p:sp>
      <p:sp>
        <p:nvSpPr>
          <p:cNvPr id="2" name="Title 1"/>
          <p:cNvSpPr>
            <a:spLocks noGrp="1"/>
          </p:cNvSpPr>
          <p:nvPr>
            <p:ph type="title"/>
          </p:nvPr>
        </p:nvSpPr>
        <p:spPr/>
        <p:txBody>
          <a:bodyPr/>
          <a:lstStyle/>
          <a:p>
            <a:r>
              <a:rPr lang="en-US" dirty="0" smtClean="0"/>
              <a:t>My Design - Data</a:t>
            </a:r>
            <a:endParaRPr lang="en-US" dirty="0"/>
          </a:p>
        </p:txBody>
      </p:sp>
      <p:cxnSp>
        <p:nvCxnSpPr>
          <p:cNvPr id="44" name="Straight Arrow Connector 43"/>
          <p:cNvCxnSpPr/>
          <p:nvPr/>
        </p:nvCxnSpPr>
        <p:spPr>
          <a:xfrm flipV="1">
            <a:off x="4648200" y="4297363"/>
            <a:ext cx="8382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6705600" y="4297363"/>
            <a:ext cx="8382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V="1">
            <a:off x="4648200" y="3306763"/>
            <a:ext cx="8382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705600" y="3306763"/>
            <a:ext cx="8382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772400" y="3048001"/>
            <a:ext cx="1676400" cy="18256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772400" y="4297363"/>
            <a:ext cx="16764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657600" y="2353867"/>
            <a:ext cx="4114800" cy="278090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14600" y="5162173"/>
            <a:ext cx="2182008" cy="27699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*All numbers are percent values</a:t>
            </a:r>
          </a:p>
        </p:txBody>
      </p:sp>
      <p:sp>
        <p:nvSpPr>
          <p:cNvPr id="18" name="Circular Arrow 17"/>
          <p:cNvSpPr/>
          <p:nvPr/>
        </p:nvSpPr>
        <p:spPr>
          <a:xfrm>
            <a:off x="3962401" y="1646239"/>
            <a:ext cx="1387148" cy="1368167"/>
          </a:xfrm>
          <a:prstGeom prst="circularArrow">
            <a:avLst>
              <a:gd name="adj1" fmla="val 12500"/>
              <a:gd name="adj2" fmla="val 1041125"/>
              <a:gd name="adj3" fmla="val 20457681"/>
              <a:gd name="adj4" fmla="val 10215411"/>
              <a:gd name="adj5" fmla="val 11313"/>
            </a:avLst>
          </a:prstGeom>
          <a:ln/>
        </p:spPr>
        <p:style>
          <a:lnRef idx="0">
            <a:schemeClr val="accent5"/>
          </a:lnRef>
          <a:fillRef idx="3">
            <a:schemeClr val="accent5"/>
          </a:fillRef>
          <a:effectRef idx="3">
            <a:schemeClr val="accent5"/>
          </a:effectRef>
          <a:fontRef idx="minor">
            <a:schemeClr val="lt1"/>
          </a:fontRef>
        </p:style>
        <p:txBody>
          <a:bodyPr bIns="1097280" rtlCol="0" anchor="ctr"/>
          <a:lstStyle/>
          <a:p>
            <a:pPr algn="ctr"/>
            <a:r>
              <a:rPr lang="en-US" sz="1200" b="1" dirty="0">
                <a:solidFill>
                  <a:schemeClr val="tx1"/>
                </a:solidFill>
              </a:rPr>
              <a:t>Flip#1</a:t>
            </a:r>
          </a:p>
        </p:txBody>
      </p:sp>
      <p:sp>
        <p:nvSpPr>
          <p:cNvPr id="22" name="Circular Arrow 21"/>
          <p:cNvSpPr/>
          <p:nvPr/>
        </p:nvSpPr>
        <p:spPr>
          <a:xfrm>
            <a:off x="5867400" y="1679834"/>
            <a:ext cx="1387148" cy="1368167"/>
          </a:xfrm>
          <a:prstGeom prst="circularArrow">
            <a:avLst>
              <a:gd name="adj1" fmla="val 12500"/>
              <a:gd name="adj2" fmla="val 1041125"/>
              <a:gd name="adj3" fmla="val 20457681"/>
              <a:gd name="adj4" fmla="val 10215411"/>
              <a:gd name="adj5" fmla="val 11313"/>
            </a:avLst>
          </a:prstGeom>
          <a:ln/>
        </p:spPr>
        <p:style>
          <a:lnRef idx="0">
            <a:schemeClr val="accent5"/>
          </a:lnRef>
          <a:fillRef idx="3">
            <a:schemeClr val="accent5"/>
          </a:fillRef>
          <a:effectRef idx="3">
            <a:schemeClr val="accent5"/>
          </a:effectRef>
          <a:fontRef idx="minor">
            <a:schemeClr val="lt1"/>
          </a:fontRef>
        </p:style>
        <p:txBody>
          <a:bodyPr bIns="1097280" rtlCol="0" anchor="ctr"/>
          <a:lstStyle/>
          <a:p>
            <a:pPr algn="ctr"/>
            <a:r>
              <a:rPr lang="en-US" sz="1200" b="1" dirty="0">
                <a:solidFill>
                  <a:schemeClr val="tx1"/>
                </a:solidFill>
              </a:rPr>
              <a:t>Flip#1</a:t>
            </a:r>
          </a:p>
        </p:txBody>
      </p:sp>
      <p:sp>
        <p:nvSpPr>
          <p:cNvPr id="10" name="Text Placeholder 3"/>
          <p:cNvSpPr>
            <a:spLocks noGrp="1"/>
          </p:cNvSpPr>
          <p:nvPr>
            <p:ph type="body" idx="1"/>
          </p:nvPr>
        </p:nvSpPr>
        <p:spPr>
          <a:xfrm>
            <a:off x="2936111" y="1743342"/>
            <a:ext cx="6741289" cy="639762"/>
          </a:xfrm>
        </p:spPr>
        <p:txBody>
          <a:bodyPr>
            <a:noAutofit/>
          </a:bodyPr>
          <a:lstStyle/>
          <a:p>
            <a:pPr algn="ctr"/>
            <a:r>
              <a:rPr lang="en-US" sz="3200" dirty="0" smtClean="0">
                <a:ln>
                  <a:solidFill>
                    <a:schemeClr val="bg1"/>
                  </a:solidFill>
                </a:ln>
              </a:rPr>
              <a:t>Boring Basic verse Flipped Classroom </a:t>
            </a:r>
            <a:endParaRPr lang="en-US" sz="3200" dirty="0">
              <a:ln>
                <a:solidFill>
                  <a:schemeClr val="bg1"/>
                </a:solidFill>
              </a:ln>
            </a:endParaRPr>
          </a:p>
        </p:txBody>
      </p:sp>
      <p:sp>
        <p:nvSpPr>
          <p:cNvPr id="14" name="12-Point Star 13"/>
          <p:cNvSpPr/>
          <p:nvPr/>
        </p:nvSpPr>
        <p:spPr>
          <a:xfrm>
            <a:off x="9677400" y="3306763"/>
            <a:ext cx="1971283" cy="1639512"/>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70%</a:t>
            </a:r>
          </a:p>
          <a:p>
            <a:pPr algn="ctr"/>
            <a:r>
              <a:rPr lang="en-US" sz="1400" b="1" dirty="0" smtClean="0"/>
              <a:t>Application &amp; Analysis</a:t>
            </a:r>
            <a:endParaRPr lang="en-US" sz="1400" b="1" dirty="0"/>
          </a:p>
        </p:txBody>
      </p:sp>
    </p:spTree>
    <p:extLst>
      <p:ext uri="{BB962C8B-B14F-4D97-AF65-F5344CB8AC3E}">
        <p14:creationId xmlns:p14="http://schemas.microsoft.com/office/powerpoint/2010/main" val="410899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200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circle(in)">
                                      <p:cBhvr>
                                        <p:cTn id="10" dur="20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circle(in)">
                                      <p:cBhvr>
                                        <p:cTn id="15" dur="2000"/>
                                        <p:tgtEl>
                                          <p:spTgt spid="44"/>
                                        </p:tgtEl>
                                      </p:cBhvr>
                                    </p:animEffect>
                                  </p:childTnLst>
                                </p:cTn>
                              </p:par>
                              <p:par>
                                <p:cTn id="16" presetID="6" presetClass="entr" presetSubtype="16"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circle(in)">
                                      <p:cBhvr>
                                        <p:cTn id="18" dur="20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1000" fill="hold"/>
                                        <p:tgtEl>
                                          <p:spTgt spid="50"/>
                                        </p:tgtEl>
                                        <p:attrNameLst>
                                          <p:attrName>ppt_w</p:attrName>
                                        </p:attrNameLst>
                                      </p:cBhvr>
                                      <p:tavLst>
                                        <p:tav tm="0">
                                          <p:val>
                                            <p:fltVal val="0"/>
                                          </p:val>
                                        </p:tav>
                                        <p:tav tm="100000">
                                          <p:val>
                                            <p:strVal val="#ppt_w"/>
                                          </p:val>
                                        </p:tav>
                                      </p:tavLst>
                                    </p:anim>
                                    <p:anim calcmode="lin" valueType="num">
                                      <p:cBhvr>
                                        <p:cTn id="24" dur="1000" fill="hold"/>
                                        <p:tgtEl>
                                          <p:spTgt spid="50"/>
                                        </p:tgtEl>
                                        <p:attrNameLst>
                                          <p:attrName>ppt_h</p:attrName>
                                        </p:attrNameLst>
                                      </p:cBhvr>
                                      <p:tavLst>
                                        <p:tav tm="0">
                                          <p:val>
                                            <p:fltVal val="0"/>
                                          </p:val>
                                        </p:tav>
                                        <p:tav tm="100000">
                                          <p:val>
                                            <p:strVal val="#ppt_h"/>
                                          </p:val>
                                        </p:tav>
                                      </p:tavLst>
                                    </p:anim>
                                    <p:anim calcmode="lin" valueType="num">
                                      <p:cBhvr>
                                        <p:cTn id="25" dur="1000" fill="hold"/>
                                        <p:tgtEl>
                                          <p:spTgt spid="50"/>
                                        </p:tgtEl>
                                        <p:attrNameLst>
                                          <p:attrName>style.rotation</p:attrName>
                                        </p:attrNameLst>
                                      </p:cBhvr>
                                      <p:tavLst>
                                        <p:tav tm="0">
                                          <p:val>
                                            <p:fltVal val="90"/>
                                          </p:val>
                                        </p:tav>
                                        <p:tav tm="100000">
                                          <p:val>
                                            <p:fltVal val="0"/>
                                          </p:val>
                                        </p:tav>
                                      </p:tavLst>
                                    </p:anim>
                                    <p:animEffect transition="in" filter="fade">
                                      <p:cBhvr>
                                        <p:cTn id="26" dur="10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1000" fill="hold"/>
                                        <p:tgtEl>
                                          <p:spTgt spid="52"/>
                                        </p:tgtEl>
                                        <p:attrNameLst>
                                          <p:attrName>ppt_w</p:attrName>
                                        </p:attrNameLst>
                                      </p:cBhvr>
                                      <p:tavLst>
                                        <p:tav tm="0">
                                          <p:val>
                                            <p:fltVal val="0"/>
                                          </p:val>
                                        </p:tav>
                                        <p:tav tm="100000">
                                          <p:val>
                                            <p:strVal val="#ppt_w"/>
                                          </p:val>
                                        </p:tav>
                                      </p:tavLst>
                                    </p:anim>
                                    <p:anim calcmode="lin" valueType="num">
                                      <p:cBhvr>
                                        <p:cTn id="32" dur="1000" fill="hold"/>
                                        <p:tgtEl>
                                          <p:spTgt spid="52"/>
                                        </p:tgtEl>
                                        <p:attrNameLst>
                                          <p:attrName>ppt_h</p:attrName>
                                        </p:attrNameLst>
                                      </p:cBhvr>
                                      <p:tavLst>
                                        <p:tav tm="0">
                                          <p:val>
                                            <p:fltVal val="0"/>
                                          </p:val>
                                        </p:tav>
                                        <p:tav tm="100000">
                                          <p:val>
                                            <p:strVal val="#ppt_h"/>
                                          </p:val>
                                        </p:tav>
                                      </p:tavLst>
                                    </p:anim>
                                    <p:anim calcmode="lin" valueType="num">
                                      <p:cBhvr>
                                        <p:cTn id="33" dur="1000" fill="hold"/>
                                        <p:tgtEl>
                                          <p:spTgt spid="52"/>
                                        </p:tgtEl>
                                        <p:attrNameLst>
                                          <p:attrName>style.rotation</p:attrName>
                                        </p:attrNameLst>
                                      </p:cBhvr>
                                      <p:tavLst>
                                        <p:tav tm="0">
                                          <p:val>
                                            <p:fltVal val="90"/>
                                          </p:val>
                                        </p:tav>
                                        <p:tav tm="100000">
                                          <p:val>
                                            <p:fltVal val="0"/>
                                          </p:val>
                                        </p:tav>
                                      </p:tavLst>
                                    </p:anim>
                                    <p:animEffect transition="in" filter="fade">
                                      <p:cBhvr>
                                        <p:cTn id="34"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1887" y="2285999"/>
            <a:ext cx="7225513" cy="38051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514600" y="2360762"/>
            <a:ext cx="7086600" cy="3735238"/>
          </a:xfrm>
          <a:prstGeom prst="rect">
            <a:avLst/>
          </a:prstGeom>
          <a:ln w="127000" cap="sq">
            <a:solidFill>
              <a:srgbClr val="000000"/>
            </a:solidFill>
            <a:miter lim="800000"/>
          </a:ln>
          <a:effectLst>
            <a:innerShdw blurRad="63500" dist="50800" dir="10800000">
              <a:prstClr val="black">
                <a:alpha val="50000"/>
              </a:prstClr>
            </a:innerShdw>
          </a:effectLst>
        </p:spPr>
      </p:pic>
      <p:sp>
        <p:nvSpPr>
          <p:cNvPr id="2" name="Title 1"/>
          <p:cNvSpPr>
            <a:spLocks noGrp="1"/>
          </p:cNvSpPr>
          <p:nvPr>
            <p:ph type="title"/>
          </p:nvPr>
        </p:nvSpPr>
        <p:spPr/>
        <p:txBody>
          <a:bodyPr/>
          <a:lstStyle/>
          <a:p>
            <a:r>
              <a:rPr lang="en-US" dirty="0" smtClean="0"/>
              <a:t>Student Outcomes</a:t>
            </a:r>
            <a:endParaRPr lang="en-US" dirty="0"/>
          </a:p>
        </p:txBody>
      </p:sp>
      <p:sp>
        <p:nvSpPr>
          <p:cNvPr id="4" name="Text Placeholder 3"/>
          <p:cNvSpPr>
            <a:spLocks noGrp="1"/>
          </p:cNvSpPr>
          <p:nvPr>
            <p:ph type="body" idx="1"/>
          </p:nvPr>
        </p:nvSpPr>
        <p:spPr>
          <a:xfrm>
            <a:off x="2936111" y="1646237"/>
            <a:ext cx="6741289" cy="639762"/>
          </a:xfrm>
        </p:spPr>
        <p:txBody>
          <a:bodyPr>
            <a:noAutofit/>
          </a:bodyPr>
          <a:lstStyle/>
          <a:p>
            <a:pPr algn="ctr"/>
            <a:r>
              <a:rPr lang="en-US" sz="3200" dirty="0" smtClean="0">
                <a:ln>
                  <a:solidFill>
                    <a:schemeClr val="bg1"/>
                  </a:solidFill>
                </a:ln>
              </a:rPr>
              <a:t>Boring Basic verse Flipped Classroom </a:t>
            </a:r>
            <a:endParaRPr lang="en-US" sz="3200" dirty="0">
              <a:ln>
                <a:solidFill>
                  <a:schemeClr val="bg1"/>
                </a:solidFill>
              </a:ln>
            </a:endParaRPr>
          </a:p>
        </p:txBody>
      </p:sp>
      <p:sp>
        <p:nvSpPr>
          <p:cNvPr id="12" name="TextBox 11"/>
          <p:cNvSpPr txBox="1"/>
          <p:nvPr/>
        </p:nvSpPr>
        <p:spPr>
          <a:xfrm>
            <a:off x="5486400" y="6172200"/>
            <a:ext cx="4876800" cy="523220"/>
          </a:xfrm>
          <a:prstGeom prst="rect">
            <a:avLst/>
          </a:prstGeom>
          <a:solidFill>
            <a:schemeClr val="bg1"/>
          </a:solidFill>
          <a:ln/>
          <a:effectLst>
            <a:outerShdw blurRad="57150" dist="19050" dir="5400000" algn="ctr" rotWithShape="0">
              <a:srgbClr val="000000">
                <a:alpha val="63000"/>
              </a:srgbClr>
            </a:outerShdw>
            <a:softEdge rad="12700"/>
          </a:effectLst>
          <a:scene3d>
            <a:camera prst="orthographicFront"/>
            <a:lightRig rig="threePt" dir="t"/>
          </a:scene3d>
          <a:sp3d>
            <a:bevelT w="101600" prst="riblet"/>
          </a:sp3d>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1400" dirty="0"/>
              <a:t>*Spring Semesters – Mind Map (flip assignment)</a:t>
            </a:r>
          </a:p>
          <a:p>
            <a:pPr algn="ctr"/>
            <a:r>
              <a:rPr lang="en-US" sz="1400" dirty="0"/>
              <a:t>*Fall Semester – Online Homework (flip assignment)</a:t>
            </a:r>
          </a:p>
        </p:txBody>
      </p:sp>
      <p:pic>
        <p:nvPicPr>
          <p:cNvPr id="5" name="Picture 4"/>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4724400" y="5105400"/>
            <a:ext cx="952500" cy="952500"/>
          </a:xfrm>
          <a:prstGeom prst="rect">
            <a:avLst/>
          </a:prstGeom>
        </p:spPr>
      </p:pic>
      <p:pic>
        <p:nvPicPr>
          <p:cNvPr id="11" name="Picture 10"/>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84075" y="4876801"/>
            <a:ext cx="1214377" cy="1214377"/>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52863" y="5105400"/>
            <a:ext cx="952500" cy="952500"/>
          </a:xfrm>
          <a:prstGeom prst="rect">
            <a:avLst/>
          </a:prstGeom>
        </p:spPr>
      </p:pic>
    </p:spTree>
    <p:extLst>
      <p:ext uri="{BB962C8B-B14F-4D97-AF65-F5344CB8AC3E}">
        <p14:creationId xmlns:p14="http://schemas.microsoft.com/office/powerpoint/2010/main" val="273776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26"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Take Away</a:t>
            </a:r>
            <a:endParaRPr lang="en-US" dirty="0"/>
          </a:p>
        </p:txBody>
      </p:sp>
      <p:sp>
        <p:nvSpPr>
          <p:cNvPr id="9" name="Content Placeholder 8"/>
          <p:cNvSpPr>
            <a:spLocks noGrp="1"/>
          </p:cNvSpPr>
          <p:nvPr>
            <p:ph idx="1"/>
          </p:nvPr>
        </p:nvSpPr>
        <p:spPr>
          <a:xfrm>
            <a:off x="2133600" y="1905000"/>
            <a:ext cx="8001000" cy="4343400"/>
          </a:xfrm>
        </p:spPr>
        <p:txBody>
          <a:bodyPr>
            <a:normAutofit lnSpcReduction="10000"/>
          </a:bodyPr>
          <a:lstStyle/>
          <a:p>
            <a:r>
              <a:rPr lang="en-US" b="1" dirty="0" smtClean="0"/>
              <a:t>Things I Discovered</a:t>
            </a:r>
          </a:p>
          <a:p>
            <a:pPr lvl="1"/>
            <a:r>
              <a:rPr lang="en-US" b="1" dirty="0" smtClean="0"/>
              <a:t>This really works! </a:t>
            </a:r>
            <a:r>
              <a:rPr lang="en-US" dirty="0"/>
              <a:t>(</a:t>
            </a:r>
            <a:r>
              <a:rPr lang="en-US" dirty="0" smtClean="0"/>
              <a:t>Decrease DWF rates)</a:t>
            </a:r>
          </a:p>
          <a:p>
            <a:pPr lvl="1"/>
            <a:r>
              <a:rPr lang="en-US" dirty="0" smtClean="0">
                <a:effectLst>
                  <a:glow rad="101600">
                    <a:schemeClr val="accent1">
                      <a:satMod val="175000"/>
                      <a:alpha val="40000"/>
                    </a:schemeClr>
                  </a:glow>
                </a:effectLst>
              </a:rPr>
              <a:t>Integrity</a:t>
            </a:r>
            <a:r>
              <a:rPr lang="en-US" dirty="0" smtClean="0"/>
              <a:t> of Flipping Assignment is important!</a:t>
            </a:r>
          </a:p>
          <a:p>
            <a:pPr lvl="1"/>
            <a:r>
              <a:rPr lang="en-US" dirty="0" smtClean="0"/>
              <a:t>Organization and Consistency is important! (See time commitment.)</a:t>
            </a:r>
          </a:p>
          <a:p>
            <a:r>
              <a:rPr lang="en-US" b="1" dirty="0" smtClean="0"/>
              <a:t>I was able to:</a:t>
            </a:r>
          </a:p>
          <a:p>
            <a:pPr lvl="1"/>
            <a:r>
              <a:rPr lang="en-US" dirty="0" smtClean="0"/>
              <a:t>Add more current events to curriculum</a:t>
            </a:r>
          </a:p>
          <a:p>
            <a:pPr lvl="1"/>
            <a:r>
              <a:rPr lang="en-US" dirty="0" smtClean="0"/>
              <a:t>Achieve higher order level of thought in class discussions </a:t>
            </a:r>
          </a:p>
          <a:p>
            <a:pPr lvl="1"/>
            <a:r>
              <a:rPr lang="en-US" dirty="0" smtClean="0"/>
              <a:t>Witness critical thinking skills develop</a:t>
            </a:r>
          </a:p>
          <a:p>
            <a:pPr lvl="1"/>
            <a:r>
              <a:rPr lang="en-US" dirty="0" smtClean="0"/>
              <a:t>Course debates were so engaging a graduate faculty member duplicated and continues to use in her MBA course.</a:t>
            </a:r>
          </a:p>
          <a:p>
            <a:endParaRPr lang="en-US" dirty="0" smtClean="0"/>
          </a:p>
          <a:p>
            <a:endParaRPr lang="en-US" dirty="0" smtClean="0"/>
          </a:p>
          <a:p>
            <a:endParaRPr lang="en-US" dirty="0"/>
          </a:p>
        </p:txBody>
      </p:sp>
    </p:spTree>
    <p:extLst>
      <p:ext uri="{BB962C8B-B14F-4D97-AF65-F5344CB8AC3E}">
        <p14:creationId xmlns:p14="http://schemas.microsoft.com/office/powerpoint/2010/main" val="1365703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smtClean="0"/>
              <a:t>Take Away</a:t>
            </a:r>
            <a:endParaRPr lang="en-US" dirty="0"/>
          </a:p>
        </p:txBody>
      </p:sp>
      <p:sp>
        <p:nvSpPr>
          <p:cNvPr id="9" name="Content Placeholder 8"/>
          <p:cNvSpPr>
            <a:spLocks noGrp="1"/>
          </p:cNvSpPr>
          <p:nvPr>
            <p:ph idx="1"/>
          </p:nvPr>
        </p:nvSpPr>
        <p:spPr>
          <a:xfrm>
            <a:off x="2133600" y="1905000"/>
            <a:ext cx="8001000" cy="4343400"/>
          </a:xfrm>
        </p:spPr>
        <p:txBody>
          <a:bodyPr>
            <a:normAutofit fontScale="92500" lnSpcReduction="10000"/>
          </a:bodyPr>
          <a:lstStyle/>
          <a:p>
            <a:r>
              <a:rPr lang="en-US" b="1" dirty="0" smtClean="0"/>
              <a:t>Time Commitment</a:t>
            </a:r>
          </a:p>
          <a:p>
            <a:pPr lvl="1"/>
            <a:r>
              <a:rPr lang="en-US" dirty="0" smtClean="0"/>
              <a:t>Preparation of Flipped Assignments</a:t>
            </a:r>
          </a:p>
          <a:p>
            <a:pPr lvl="2"/>
            <a:r>
              <a:rPr lang="en-US" dirty="0" smtClean="0"/>
              <a:t>Integrity, Concept based, Assessable </a:t>
            </a:r>
          </a:p>
          <a:p>
            <a:pPr lvl="1"/>
            <a:r>
              <a:rPr lang="en-US" dirty="0"/>
              <a:t>Incorporating higher-level thought </a:t>
            </a:r>
            <a:r>
              <a:rPr lang="en-US" dirty="0" smtClean="0"/>
              <a:t>activity into </a:t>
            </a:r>
            <a:r>
              <a:rPr lang="en-US" dirty="0"/>
              <a:t>curriculum </a:t>
            </a:r>
            <a:endParaRPr lang="en-US" dirty="0" smtClean="0"/>
          </a:p>
          <a:p>
            <a:pPr lvl="1"/>
            <a:r>
              <a:rPr lang="en-US" dirty="0" smtClean="0"/>
              <a:t>Managing student expectations and the ‘flipped experience’</a:t>
            </a:r>
          </a:p>
          <a:p>
            <a:pPr lvl="2"/>
            <a:r>
              <a:rPr lang="en-US" dirty="0" smtClean="0"/>
              <a:t>Explaining </a:t>
            </a:r>
            <a:r>
              <a:rPr lang="en-US" dirty="0"/>
              <a:t>concept</a:t>
            </a:r>
          </a:p>
          <a:p>
            <a:pPr lvl="2"/>
            <a:r>
              <a:rPr lang="en-US" dirty="0"/>
              <a:t>Specific before/during/after class expectations</a:t>
            </a:r>
          </a:p>
          <a:p>
            <a:pPr lvl="2"/>
            <a:r>
              <a:rPr lang="en-US" dirty="0" smtClean="0"/>
              <a:t>Encouragement for slow / Challenges for quick Learners</a:t>
            </a:r>
          </a:p>
          <a:p>
            <a:r>
              <a:rPr lang="en-US" b="1" dirty="0" smtClean="0"/>
              <a:t>Well worth the time based on</a:t>
            </a:r>
          </a:p>
          <a:p>
            <a:pPr lvl="1"/>
            <a:r>
              <a:rPr lang="en-US" dirty="0" smtClean="0"/>
              <a:t>Final assessment</a:t>
            </a:r>
          </a:p>
          <a:p>
            <a:pPr lvl="1"/>
            <a:r>
              <a:rPr lang="en-US" dirty="0" smtClean="0"/>
              <a:t>Student comments (need to study these!)</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640801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Learning theories and styles</a:t>
            </a:r>
            <a:endParaRPr lang="en-US" dirty="0"/>
          </a:p>
        </p:txBody>
      </p:sp>
      <p:sp>
        <p:nvSpPr>
          <p:cNvPr id="4" name="Subtitle 3"/>
          <p:cNvSpPr>
            <a:spLocks noGrp="1"/>
          </p:cNvSpPr>
          <p:nvPr>
            <p:ph type="subTitle" idx="1"/>
          </p:nvPr>
        </p:nvSpPr>
        <p:spPr>
          <a:prstGeom prst="rect">
            <a:avLst/>
          </a:prstGeom>
        </p:spPr>
        <p:txBody>
          <a:bodyPr wrap="square">
            <a:spAutoFit/>
          </a:bodyPr>
          <a:lstStyle/>
          <a:p>
            <a:r>
              <a:rPr lang="en-US" dirty="0"/>
              <a:t>http://spots.gru.edu/bschmidt/links-resources/links-resources.html</a:t>
            </a:r>
          </a:p>
        </p:txBody>
      </p:sp>
    </p:spTree>
    <p:extLst>
      <p:ext uri="{BB962C8B-B14F-4D97-AF65-F5344CB8AC3E}">
        <p14:creationId xmlns:p14="http://schemas.microsoft.com/office/powerpoint/2010/main" val="231242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Learning</a:t>
            </a:r>
            <a:endParaRPr lang="en-US" dirty="0"/>
          </a:p>
        </p:txBody>
      </p:sp>
      <p:sp>
        <p:nvSpPr>
          <p:cNvPr id="4" name="Text Placeholder 3"/>
          <p:cNvSpPr>
            <a:spLocks noGrp="1"/>
          </p:cNvSpPr>
          <p:nvPr>
            <p:ph type="body" sz="quarter" idx="13"/>
          </p:nvPr>
        </p:nvSpPr>
        <p:spPr/>
        <p:txBody>
          <a:bodyPr/>
          <a:lstStyle/>
          <a:p>
            <a:r>
              <a:rPr lang="en-US" dirty="0"/>
              <a:t>Supplement</a:t>
            </a:r>
          </a:p>
          <a:p>
            <a:endParaRPr lang="en-US" dirty="0"/>
          </a:p>
        </p:txBody>
      </p:sp>
      <p:pic>
        <p:nvPicPr>
          <p:cNvPr id="3076" name="Picture 4" descr="http://susannahpollvogt.files.wordpress.com/2011/01/cone_of_le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677" y="2131828"/>
            <a:ext cx="6357059" cy="41057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77200" y="6052956"/>
            <a:ext cx="1633332" cy="369332"/>
          </a:xfrm>
          <a:prstGeom prst="rect">
            <a:avLst/>
          </a:prstGeom>
          <a:noFill/>
        </p:spPr>
        <p:txBody>
          <a:bodyPr wrap="none" rtlCol="0">
            <a:spAutoFit/>
          </a:bodyPr>
          <a:lstStyle/>
          <a:p>
            <a:r>
              <a:rPr lang="en-US" dirty="0"/>
              <a:t>*wordpress.com</a:t>
            </a:r>
          </a:p>
        </p:txBody>
      </p:sp>
      <p:sp>
        <p:nvSpPr>
          <p:cNvPr id="6" name="TextBox 5">
            <a:hlinkClick r:id="rId3" action="ppaction://hlinksldjump"/>
          </p:cNvPr>
          <p:cNvSpPr txBox="1"/>
          <p:nvPr/>
        </p:nvSpPr>
        <p:spPr>
          <a:xfrm>
            <a:off x="1229568" y="3723060"/>
            <a:ext cx="1140056" cy="461665"/>
          </a:xfrm>
          <a:prstGeom prst="rect">
            <a:avLst/>
          </a:prstGeom>
          <a:noFill/>
        </p:spPr>
        <p:txBody>
          <a:bodyPr wrap="none" rtlCol="0">
            <a:spAutoFit/>
          </a:bodyPr>
          <a:lstStyle/>
          <a:p>
            <a:r>
              <a:rPr lang="en-US" sz="1200" dirty="0">
                <a:solidFill>
                  <a:srgbClr val="003366"/>
                </a:solidFill>
              </a:rPr>
              <a:t>Return to </a:t>
            </a:r>
            <a:r>
              <a:rPr lang="en-US" sz="1200" dirty="0" smtClean="0">
                <a:solidFill>
                  <a:srgbClr val="003366"/>
                </a:solidFill>
              </a:rPr>
              <a:t>#7</a:t>
            </a:r>
            <a:endParaRPr lang="en-US" sz="1200" dirty="0">
              <a:solidFill>
                <a:srgbClr val="003366"/>
              </a:solidFill>
            </a:endParaRPr>
          </a:p>
          <a:p>
            <a:r>
              <a:rPr lang="en-US" sz="1200" dirty="0">
                <a:solidFill>
                  <a:srgbClr val="003366"/>
                </a:solidFill>
              </a:rPr>
              <a:t>Step 3: Thought</a:t>
            </a:r>
          </a:p>
        </p:txBody>
      </p:sp>
    </p:spTree>
    <p:extLst>
      <p:ext uri="{BB962C8B-B14F-4D97-AF65-F5344CB8AC3E}">
        <p14:creationId xmlns:p14="http://schemas.microsoft.com/office/powerpoint/2010/main" val="4091975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Design goals</a:t>
            </a:r>
            <a:endParaRPr lang="en-US" dirty="0"/>
          </a:p>
        </p:txBody>
      </p:sp>
      <p:sp>
        <p:nvSpPr>
          <p:cNvPr id="3" name="Content Placeholder 2"/>
          <p:cNvSpPr>
            <a:spLocks noGrp="1"/>
          </p:cNvSpPr>
          <p:nvPr>
            <p:ph idx="1"/>
          </p:nvPr>
        </p:nvSpPr>
        <p:spPr>
          <a:xfrm>
            <a:off x="1141413" y="1731597"/>
            <a:ext cx="9905999" cy="4516802"/>
          </a:xfrm>
        </p:spPr>
        <p:txBody>
          <a:bodyPr>
            <a:noAutofit/>
          </a:bodyPr>
          <a:lstStyle/>
          <a:p>
            <a:pPr>
              <a:lnSpc>
                <a:spcPct val="110000"/>
              </a:lnSpc>
            </a:pPr>
            <a:r>
              <a:rPr lang="en-US" sz="2000" b="1" dirty="0">
                <a:solidFill>
                  <a:srgbClr val="002060"/>
                </a:solidFill>
              </a:rPr>
              <a:t>Flipping as a part of the Schmidt Model</a:t>
            </a:r>
          </a:p>
          <a:p>
            <a:pPr lvl="1">
              <a:lnSpc>
                <a:spcPct val="110000"/>
              </a:lnSpc>
            </a:pPr>
            <a:r>
              <a:rPr lang="en-US" dirty="0" smtClean="0">
                <a:solidFill>
                  <a:srgbClr val="002060"/>
                </a:solidFill>
              </a:rPr>
              <a:t>Reduce DWF rate</a:t>
            </a:r>
          </a:p>
          <a:p>
            <a:pPr lvl="1">
              <a:lnSpc>
                <a:spcPct val="110000"/>
              </a:lnSpc>
            </a:pPr>
            <a:r>
              <a:rPr lang="en-US" dirty="0" smtClean="0">
                <a:solidFill>
                  <a:srgbClr val="002060"/>
                </a:solidFill>
              </a:rPr>
              <a:t>Brings </a:t>
            </a:r>
            <a:r>
              <a:rPr lang="en-US" u="sng" dirty="0">
                <a:solidFill>
                  <a:srgbClr val="002060"/>
                </a:solidFill>
              </a:rPr>
              <a:t>semi-knowledgeable students </a:t>
            </a:r>
            <a:r>
              <a:rPr lang="en-US" dirty="0">
                <a:solidFill>
                  <a:srgbClr val="002060"/>
                </a:solidFill>
              </a:rPr>
              <a:t>to you on </a:t>
            </a:r>
            <a:r>
              <a:rPr lang="en-US" dirty="0" smtClean="0">
                <a:solidFill>
                  <a:srgbClr val="002060"/>
                </a:solidFill>
              </a:rPr>
              <a:t>Day </a:t>
            </a:r>
            <a:r>
              <a:rPr lang="en-US" dirty="0">
                <a:solidFill>
                  <a:srgbClr val="002060"/>
                </a:solidFill>
              </a:rPr>
              <a:t>1</a:t>
            </a:r>
          </a:p>
          <a:p>
            <a:pPr lvl="1">
              <a:lnSpc>
                <a:spcPct val="110000"/>
              </a:lnSpc>
            </a:pPr>
            <a:r>
              <a:rPr lang="en-US" dirty="0" smtClean="0">
                <a:solidFill>
                  <a:srgbClr val="002060"/>
                </a:solidFill>
              </a:rPr>
              <a:t>Fun </a:t>
            </a:r>
            <a:r>
              <a:rPr lang="en-US" dirty="0">
                <a:solidFill>
                  <a:srgbClr val="002060"/>
                </a:solidFill>
              </a:rPr>
              <a:t>and </a:t>
            </a:r>
            <a:r>
              <a:rPr lang="en-US" dirty="0" smtClean="0">
                <a:solidFill>
                  <a:srgbClr val="002060"/>
                </a:solidFill>
              </a:rPr>
              <a:t>Engaging </a:t>
            </a:r>
            <a:r>
              <a:rPr lang="en-US" dirty="0">
                <a:solidFill>
                  <a:srgbClr val="002060"/>
                </a:solidFill>
              </a:rPr>
              <a:t>learning experience</a:t>
            </a:r>
          </a:p>
          <a:p>
            <a:pPr lvl="1">
              <a:lnSpc>
                <a:spcPct val="110000"/>
              </a:lnSpc>
            </a:pPr>
            <a:r>
              <a:rPr lang="en-US" dirty="0" smtClean="0">
                <a:solidFill>
                  <a:srgbClr val="002060"/>
                </a:solidFill>
              </a:rPr>
              <a:t>More Time for: </a:t>
            </a:r>
            <a:endParaRPr lang="en-US" dirty="0">
              <a:solidFill>
                <a:srgbClr val="002060"/>
              </a:solidFill>
            </a:endParaRPr>
          </a:p>
          <a:p>
            <a:pPr lvl="2">
              <a:lnSpc>
                <a:spcPct val="110000"/>
              </a:lnSpc>
            </a:pPr>
            <a:r>
              <a:rPr lang="en-US" sz="2000" u="sng" dirty="0">
                <a:solidFill>
                  <a:srgbClr val="002060"/>
                </a:solidFill>
              </a:rPr>
              <a:t>Wider Breadth or Deeper Dept</a:t>
            </a:r>
            <a:r>
              <a:rPr lang="en-US" sz="2000" dirty="0">
                <a:solidFill>
                  <a:srgbClr val="002060"/>
                </a:solidFill>
              </a:rPr>
              <a:t>h of concept knowledge</a:t>
            </a:r>
          </a:p>
          <a:p>
            <a:pPr lvl="1">
              <a:lnSpc>
                <a:spcPct val="110000"/>
              </a:lnSpc>
            </a:pPr>
            <a:r>
              <a:rPr lang="en-US" dirty="0" smtClean="0">
                <a:solidFill>
                  <a:srgbClr val="002060"/>
                </a:solidFill>
              </a:rPr>
              <a:t>Students </a:t>
            </a:r>
            <a:r>
              <a:rPr lang="en-US" dirty="0">
                <a:solidFill>
                  <a:srgbClr val="002060"/>
                </a:solidFill>
              </a:rPr>
              <a:t>to </a:t>
            </a:r>
            <a:r>
              <a:rPr lang="en-US" dirty="0" smtClean="0">
                <a:solidFill>
                  <a:srgbClr val="002060"/>
                </a:solidFill>
              </a:rPr>
              <a:t>be</a:t>
            </a:r>
            <a:r>
              <a:rPr lang="en-US" dirty="0">
                <a:solidFill>
                  <a:srgbClr val="002060"/>
                </a:solidFill>
              </a:rPr>
              <a:t>:</a:t>
            </a:r>
          </a:p>
          <a:p>
            <a:pPr lvl="2">
              <a:lnSpc>
                <a:spcPct val="110000"/>
              </a:lnSpc>
            </a:pPr>
            <a:r>
              <a:rPr lang="en-US" sz="2000" dirty="0">
                <a:solidFill>
                  <a:srgbClr val="002060"/>
                </a:solidFill>
              </a:rPr>
              <a:t>Amazed at </a:t>
            </a:r>
            <a:r>
              <a:rPr lang="en-US" sz="2000" dirty="0" smtClean="0">
                <a:solidFill>
                  <a:srgbClr val="002060"/>
                </a:solidFill>
              </a:rPr>
              <a:t>facts, </a:t>
            </a:r>
            <a:r>
              <a:rPr lang="en-US" sz="2000" dirty="0">
                <a:solidFill>
                  <a:srgbClr val="002060"/>
                </a:solidFill>
              </a:rPr>
              <a:t>Proud of </a:t>
            </a:r>
            <a:r>
              <a:rPr lang="en-US" sz="2000" dirty="0" smtClean="0">
                <a:solidFill>
                  <a:srgbClr val="002060"/>
                </a:solidFill>
              </a:rPr>
              <a:t>themselves, Love Learning</a:t>
            </a:r>
            <a:endParaRPr lang="en-US" sz="2000" dirty="0">
              <a:solidFill>
                <a:srgbClr val="002060"/>
              </a:solidFill>
            </a:endParaRPr>
          </a:p>
          <a:p>
            <a:pPr lvl="1">
              <a:lnSpc>
                <a:spcPct val="110000"/>
              </a:lnSpc>
            </a:pPr>
            <a:r>
              <a:rPr lang="en-US" dirty="0">
                <a:solidFill>
                  <a:srgbClr val="002060"/>
                </a:solidFill>
              </a:rPr>
              <a:t>Forces students to take </a:t>
            </a:r>
            <a:r>
              <a:rPr lang="en-US" dirty="0" smtClean="0">
                <a:solidFill>
                  <a:srgbClr val="002060"/>
                </a:solidFill>
              </a:rPr>
              <a:t>R</a:t>
            </a:r>
            <a:r>
              <a:rPr lang="en-US" u="sng" dirty="0" smtClean="0">
                <a:solidFill>
                  <a:srgbClr val="002060"/>
                </a:solidFill>
              </a:rPr>
              <a:t>esponsibility </a:t>
            </a:r>
            <a:r>
              <a:rPr lang="en-US" u="sng" dirty="0">
                <a:solidFill>
                  <a:srgbClr val="002060"/>
                </a:solidFill>
              </a:rPr>
              <a:t>for </a:t>
            </a:r>
            <a:r>
              <a:rPr lang="en-US" u="sng" dirty="0" smtClean="0">
                <a:solidFill>
                  <a:srgbClr val="002060"/>
                </a:solidFill>
              </a:rPr>
              <a:t>Their Education</a:t>
            </a:r>
            <a:endParaRPr lang="en-US" u="sng" dirty="0">
              <a:solidFill>
                <a:srgbClr val="002060"/>
              </a:solidFill>
            </a:endParaRPr>
          </a:p>
          <a:p>
            <a:pPr lvl="2">
              <a:lnSpc>
                <a:spcPct val="110000"/>
              </a:lnSpc>
            </a:pPr>
            <a:r>
              <a:rPr lang="en-US" sz="2000" dirty="0">
                <a:solidFill>
                  <a:srgbClr val="002060"/>
                </a:solidFill>
              </a:rPr>
              <a:t>Time management, communication, preparation, concepts</a:t>
            </a:r>
          </a:p>
          <a:p>
            <a:pPr lvl="2">
              <a:lnSpc>
                <a:spcPct val="110000"/>
              </a:lnSpc>
            </a:pPr>
            <a:r>
              <a:rPr lang="en-US" sz="2000" dirty="0">
                <a:solidFill>
                  <a:srgbClr val="002060"/>
                </a:solidFill>
              </a:rPr>
              <a:t>Provide specific expectations, build in allowances</a:t>
            </a:r>
          </a:p>
          <a:p>
            <a:pPr lvl="1">
              <a:lnSpc>
                <a:spcPct val="110000"/>
              </a:lnSpc>
            </a:pPr>
            <a:r>
              <a:rPr lang="en-US" dirty="0">
                <a:solidFill>
                  <a:srgbClr val="002060"/>
                </a:solidFill>
              </a:rPr>
              <a:t>Increases job satisfaction for instructor</a:t>
            </a:r>
          </a:p>
          <a:p>
            <a:pPr>
              <a:lnSpc>
                <a:spcPct val="110000"/>
              </a:lnSpc>
            </a:pPr>
            <a:endParaRPr lang="en-US" sz="2000" dirty="0">
              <a:solidFill>
                <a:srgbClr val="00206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2</a:t>
            </a:fld>
            <a:endParaRPr lang="en-US" dirty="0"/>
          </a:p>
        </p:txBody>
      </p:sp>
      <p:graphicFrame>
        <p:nvGraphicFramePr>
          <p:cNvPr id="5" name="Diagram 4"/>
          <p:cNvGraphicFramePr/>
          <p:nvPr>
            <p:extLst>
              <p:ext uri="{D42A27DB-BD31-4B8C-83A1-F6EECF244321}">
                <p14:modId xmlns:p14="http://schemas.microsoft.com/office/powerpoint/2010/main" val="879991909"/>
              </p:ext>
            </p:extLst>
          </p:nvPr>
        </p:nvGraphicFramePr>
        <p:xfrm>
          <a:off x="5261013" y="223428"/>
          <a:ext cx="8128000" cy="6350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3570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Bloom’s Taxonomy</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32804" y="1893438"/>
            <a:ext cx="3961689" cy="4561480"/>
          </a:xfr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444588" y="1893437"/>
            <a:ext cx="4264136" cy="4561479"/>
          </a:xfrm>
        </p:spPr>
      </p:pic>
      <p:sp>
        <p:nvSpPr>
          <p:cNvPr id="5" name="Slide Number Placeholder 4"/>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9008546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Bloom’s </a:t>
            </a:r>
            <a:r>
              <a:rPr lang="en-US" dirty="0" err="1" smtClean="0"/>
              <a:t>Taxponomy</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0639" y="2260177"/>
            <a:ext cx="7533495" cy="4439606"/>
          </a:xfrm>
          <a:prstGeom prst="rect">
            <a:avLst/>
          </a:prstGeom>
          <a:noFill/>
          <a:ln>
            <a:noFill/>
          </a:ln>
        </p:spPr>
      </p:pic>
      <p:sp>
        <p:nvSpPr>
          <p:cNvPr id="4" name="Slide Number Placeholder 3"/>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Rectangle 6"/>
          <p:cNvSpPr/>
          <p:nvPr/>
        </p:nvSpPr>
        <p:spPr>
          <a:xfrm>
            <a:off x="1141413" y="1727756"/>
            <a:ext cx="8927649" cy="369332"/>
          </a:xfrm>
          <a:prstGeom prst="rect">
            <a:avLst/>
          </a:prstGeom>
        </p:spPr>
        <p:txBody>
          <a:bodyPr wrap="square">
            <a:spAutoFit/>
          </a:bodyPr>
          <a:lstStyle/>
          <a:p>
            <a:r>
              <a:rPr lang="en-US" dirty="0"/>
              <a:t>http://spots.gru.edu/bschmidt/links-resources/links-resources.html</a:t>
            </a:r>
          </a:p>
        </p:txBody>
      </p:sp>
    </p:spTree>
    <p:extLst>
      <p:ext uri="{BB962C8B-B14F-4D97-AF65-F5344CB8AC3E}">
        <p14:creationId xmlns:p14="http://schemas.microsoft.com/office/powerpoint/2010/main" val="582003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sp>
        <p:nvSpPr>
          <p:cNvPr id="7" name="Content Placeholder 6"/>
          <p:cNvSpPr>
            <a:spLocks noGrp="1"/>
          </p:cNvSpPr>
          <p:nvPr>
            <p:ph idx="1"/>
          </p:nvPr>
        </p:nvSpPr>
        <p:spPr>
          <a:xfrm>
            <a:off x="2133600" y="1905000"/>
            <a:ext cx="8001000" cy="4572000"/>
          </a:xfrm>
        </p:spPr>
        <p:txBody>
          <a:bodyPr>
            <a:normAutofit fontScale="70000" lnSpcReduction="20000"/>
          </a:bodyPr>
          <a:lstStyle/>
          <a:p>
            <a:r>
              <a:rPr lang="en-US" dirty="0" smtClean="0"/>
              <a:t>Constructivist Teaching Style</a:t>
            </a:r>
          </a:p>
          <a:p>
            <a:pPr lvl="1"/>
            <a:r>
              <a:rPr lang="en-US" dirty="0" smtClean="0"/>
              <a:t>Fosters critical thinking, develops independence</a:t>
            </a:r>
          </a:p>
          <a:p>
            <a:pPr lvl="1"/>
            <a:r>
              <a:rPr lang="en-US" dirty="0" smtClean="0"/>
              <a:t>Learning builds on knowledge already possessed</a:t>
            </a:r>
          </a:p>
          <a:p>
            <a:pPr lvl="1"/>
            <a:r>
              <a:rPr lang="en-US" dirty="0" smtClean="0"/>
              <a:t>Students retain more when actively engaged</a:t>
            </a:r>
          </a:p>
          <a:p>
            <a:pPr lvl="1"/>
            <a:r>
              <a:rPr lang="en-US" dirty="0" smtClean="0"/>
              <a:t>Field trips, experiments, research presentations, </a:t>
            </a:r>
          </a:p>
          <a:p>
            <a:r>
              <a:rPr lang="en-US" dirty="0" smtClean="0"/>
              <a:t>Active Learning</a:t>
            </a:r>
          </a:p>
          <a:p>
            <a:pPr lvl="1"/>
            <a:r>
              <a:rPr lang="en-US" dirty="0" smtClean="0"/>
              <a:t>A student must be involved in the learning process</a:t>
            </a:r>
          </a:p>
          <a:p>
            <a:pPr lvl="1"/>
            <a:r>
              <a:rPr lang="en-US" dirty="0" smtClean="0"/>
              <a:t>Requires student to engage in higher order thoughts</a:t>
            </a:r>
          </a:p>
          <a:p>
            <a:pPr lvl="1"/>
            <a:r>
              <a:rPr lang="en-US" dirty="0" smtClean="0"/>
              <a:t>Class discussions, learning group, debate, game, video reaction, study buddies (learning cells), etc.</a:t>
            </a:r>
          </a:p>
          <a:p>
            <a:r>
              <a:rPr lang="en-US" dirty="0" smtClean="0"/>
              <a:t>Project Based Learning</a:t>
            </a:r>
          </a:p>
          <a:p>
            <a:pPr lvl="1"/>
            <a:r>
              <a:rPr lang="en-US" dirty="0" smtClean="0"/>
              <a:t>Requires students to investigate</a:t>
            </a:r>
          </a:p>
          <a:p>
            <a:pPr lvl="1"/>
            <a:r>
              <a:rPr lang="en-US" dirty="0" smtClean="0"/>
              <a:t>Associates theory with real-life situations</a:t>
            </a:r>
          </a:p>
          <a:p>
            <a:r>
              <a:rPr lang="en-US" dirty="0" smtClean="0"/>
              <a:t>Authentic Assessment</a:t>
            </a:r>
          </a:p>
          <a:p>
            <a:pPr lvl="1"/>
            <a:r>
              <a:rPr lang="en-US" dirty="0" smtClean="0"/>
              <a:t>Student perform or simulate the skill learned</a:t>
            </a:r>
          </a:p>
          <a:p>
            <a:pPr lvl="1"/>
            <a:r>
              <a:rPr lang="en-US" dirty="0" smtClean="0"/>
              <a:t>Rubric evaluates “What should the student be able to do?”</a:t>
            </a:r>
          </a:p>
          <a:p>
            <a:endParaRPr lang="en-US" dirty="0"/>
          </a:p>
        </p:txBody>
      </p:sp>
      <p:sp>
        <p:nvSpPr>
          <p:cNvPr id="5" name="TextBox 4">
            <a:hlinkClick r:id="rId3" action="ppaction://hlinksldjump"/>
          </p:cNvPr>
          <p:cNvSpPr txBox="1"/>
          <p:nvPr/>
        </p:nvSpPr>
        <p:spPr>
          <a:xfrm>
            <a:off x="5715000" y="6183868"/>
            <a:ext cx="3939668" cy="369332"/>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b="1" dirty="0">
                <a:ln>
                  <a:solidFill>
                    <a:srgbClr val="0070C0"/>
                  </a:solidFill>
                </a:ln>
                <a:solidFill>
                  <a:srgbClr val="002060"/>
                </a:solidFill>
              </a:rPr>
              <a:t>Return to #6 Teaching Philosophy Slide</a:t>
            </a:r>
          </a:p>
        </p:txBody>
      </p:sp>
    </p:spTree>
    <p:extLst>
      <p:ext uri="{BB962C8B-B14F-4D97-AF65-F5344CB8AC3E}">
        <p14:creationId xmlns:p14="http://schemas.microsoft.com/office/powerpoint/2010/main" val="2122518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smtClean="0"/>
              <a:t>Discipline examples</a:t>
            </a:r>
            <a:endParaRPr lang="en-US" dirty="0"/>
          </a:p>
        </p:txBody>
      </p:sp>
      <p:sp>
        <p:nvSpPr>
          <p:cNvPr id="10" name="Subtitle 9"/>
          <p:cNvSpPr>
            <a:spLocks noGrp="1"/>
          </p:cNvSpPr>
          <p:nvPr>
            <p:ph type="subTitle" idx="1"/>
          </p:nvPr>
        </p:nvSpPr>
        <p:spPr/>
        <p:txBody>
          <a:bodyPr/>
          <a:lstStyle/>
          <a:p>
            <a:r>
              <a:rPr lang="en-US" dirty="0" smtClean="0"/>
              <a:t>Various disciplines covered</a:t>
            </a:r>
            <a:endParaRPr lang="en-US" dirty="0"/>
          </a:p>
        </p:txBody>
      </p:sp>
      <p:sp>
        <p:nvSpPr>
          <p:cNvPr id="7" name="Slide Number Placeholder 6"/>
          <p:cNvSpPr>
            <a:spLocks noGrp="1"/>
          </p:cNvSpPr>
          <p:nvPr>
            <p:ph type="sldNum" sz="quarter" idx="12"/>
          </p:nvPr>
        </p:nvSpPr>
        <p:spPr/>
        <p:txBody>
          <a:bodyPr/>
          <a:lstStyle/>
          <a:p>
            <a:fld id="{FD264AE2-43CE-47B5-B11A-E894F75EBD92}" type="slidenum">
              <a:rPr lang="en-US" smtClean="0"/>
              <a:t>23</a:t>
            </a:fld>
            <a:endParaRPr lang="en-US"/>
          </a:p>
        </p:txBody>
      </p:sp>
    </p:spTree>
    <p:extLst>
      <p:ext uri="{BB962C8B-B14F-4D97-AF65-F5344CB8AC3E}">
        <p14:creationId xmlns:p14="http://schemas.microsoft.com/office/powerpoint/2010/main" val="3890237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Integration</a:t>
            </a:r>
            <a:endParaRPr lang="en-US" dirty="0"/>
          </a:p>
        </p:txBody>
      </p:sp>
      <p:sp>
        <p:nvSpPr>
          <p:cNvPr id="3" name="Content Placeholder 2"/>
          <p:cNvSpPr>
            <a:spLocks noGrp="1"/>
          </p:cNvSpPr>
          <p:nvPr>
            <p:ph idx="1"/>
          </p:nvPr>
        </p:nvSpPr>
        <p:spPr>
          <a:xfrm>
            <a:off x="2209800" y="1905000"/>
            <a:ext cx="7924800" cy="4495800"/>
          </a:xfrm>
        </p:spPr>
        <p:txBody>
          <a:bodyPr>
            <a:normAutofit fontScale="85000" lnSpcReduction="10000"/>
          </a:bodyPr>
          <a:lstStyle/>
          <a:p>
            <a:r>
              <a:rPr lang="en-US" dirty="0" smtClean="0"/>
              <a:t>Chemistry</a:t>
            </a:r>
            <a:endParaRPr lang="en-US" dirty="0" smtClean="0">
              <a:hlinkClick r:id=""/>
            </a:endParaRPr>
          </a:p>
          <a:p>
            <a:pPr lvl="1"/>
            <a:r>
              <a:rPr lang="en-US" dirty="0" smtClean="0">
                <a:hlinkClick r:id=""/>
              </a:rPr>
              <a:t>http</a:t>
            </a:r>
            <a:r>
              <a:rPr lang="en-US" dirty="0">
                <a:hlinkClick r:id="rId2"/>
              </a:rPr>
              <a:t>://www.chemisme.com</a:t>
            </a:r>
            <a:r>
              <a:rPr lang="en-US" dirty="0" smtClean="0">
                <a:hlinkClick r:id="rId2"/>
              </a:rPr>
              <a:t>/</a:t>
            </a:r>
            <a:endParaRPr lang="en-US" dirty="0" smtClean="0"/>
          </a:p>
          <a:p>
            <a:pPr lvl="1"/>
            <a:r>
              <a:rPr lang="en-US" dirty="0" smtClean="0"/>
              <a:t>Videos for Lab Prep, instructions, examples of accurate outcome to decrease time needed for lab or increase rigor of lab assignment</a:t>
            </a:r>
          </a:p>
          <a:p>
            <a:pPr lvl="1"/>
            <a:r>
              <a:rPr lang="en-US" dirty="0" smtClean="0"/>
              <a:t>More time in class for practice problems, discussion, group quizzes, mixed session assignments-students can self pace</a:t>
            </a:r>
          </a:p>
          <a:p>
            <a:pPr lvl="1"/>
            <a:r>
              <a:rPr lang="en-US" dirty="0">
                <a:hlinkClick r:id="rId3"/>
              </a:rPr>
              <a:t>http://</a:t>
            </a:r>
            <a:r>
              <a:rPr lang="en-US" dirty="0" smtClean="0">
                <a:hlinkClick r:id="rId3"/>
              </a:rPr>
              <a:t>kulowiectech.blogspot.com/2011/01/flipping-history-classroom.html</a:t>
            </a:r>
            <a:endParaRPr lang="en-US" dirty="0" smtClean="0"/>
          </a:p>
          <a:p>
            <a:r>
              <a:rPr lang="en-US" dirty="0" smtClean="0"/>
              <a:t>History</a:t>
            </a:r>
          </a:p>
          <a:p>
            <a:pPr lvl="1"/>
            <a:r>
              <a:rPr lang="en-US" dirty="0" smtClean="0"/>
              <a:t>Essay practice</a:t>
            </a:r>
          </a:p>
          <a:p>
            <a:pPr lvl="1"/>
            <a:r>
              <a:rPr lang="en-US" dirty="0" smtClean="0"/>
              <a:t>Guest speakers</a:t>
            </a:r>
          </a:p>
          <a:p>
            <a:pPr lvl="1"/>
            <a:r>
              <a:rPr lang="en-US" dirty="0" smtClean="0"/>
              <a:t>Field trip experiences: monument documentation, history research, museum visits</a:t>
            </a:r>
          </a:p>
          <a:p>
            <a:pPr lvl="1"/>
            <a:r>
              <a:rPr lang="en-US" dirty="0" smtClean="0"/>
              <a:t>In class activities: Cave writing exercise, replicate archeological dig</a:t>
            </a:r>
            <a:endParaRPr lang="en-US" dirty="0"/>
          </a:p>
        </p:txBody>
      </p:sp>
      <p:sp>
        <p:nvSpPr>
          <p:cNvPr id="5" name="Flowchart: Merge 4"/>
          <p:cNvSpPr/>
          <p:nvPr/>
        </p:nvSpPr>
        <p:spPr>
          <a:xfrm>
            <a:off x="6629400" y="685800"/>
            <a:ext cx="2667000" cy="609600"/>
          </a:xfrm>
          <a:prstGeom prst="flowChartMerge">
            <a:avLst/>
          </a:prstGeom>
          <a:solidFill>
            <a:srgbClr val="002A7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60000"/>
                    <a:lumOff val="40000"/>
                  </a:schemeClr>
                </a:solidFill>
              </a:rPr>
              <a:t>EXAMPLES</a:t>
            </a:r>
          </a:p>
        </p:txBody>
      </p:sp>
      <p:sp>
        <p:nvSpPr>
          <p:cNvPr id="7" name="Text Placeholder 3"/>
          <p:cNvSpPr>
            <a:spLocks noGrp="1"/>
          </p:cNvSpPr>
          <p:nvPr>
            <p:ph type="body" sz="quarter" idx="13"/>
          </p:nvPr>
        </p:nvSpPr>
        <p:spPr>
          <a:xfrm>
            <a:off x="5687801" y="202537"/>
            <a:ext cx="4673600" cy="533400"/>
          </a:xfrm>
        </p:spPr>
        <p:txBody>
          <a:bodyPr/>
          <a:lstStyle/>
          <a:p>
            <a:r>
              <a:rPr lang="en-US" dirty="0"/>
              <a:t>Flip Your Class!</a:t>
            </a:r>
          </a:p>
        </p:txBody>
      </p:sp>
    </p:spTree>
    <p:extLst>
      <p:ext uri="{BB962C8B-B14F-4D97-AF65-F5344CB8AC3E}">
        <p14:creationId xmlns:p14="http://schemas.microsoft.com/office/powerpoint/2010/main" val="75366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anim calcmode="lin" valueType="num">
                                      <p:cBhvr>
                                        <p:cTn id="2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Integration</a:t>
            </a:r>
            <a:endParaRPr lang="en-US" dirty="0"/>
          </a:p>
        </p:txBody>
      </p:sp>
      <p:sp>
        <p:nvSpPr>
          <p:cNvPr id="3" name="Content Placeholder 2"/>
          <p:cNvSpPr>
            <a:spLocks noGrp="1"/>
          </p:cNvSpPr>
          <p:nvPr>
            <p:ph idx="1"/>
          </p:nvPr>
        </p:nvSpPr>
        <p:spPr>
          <a:xfrm>
            <a:off x="2209800" y="1905000"/>
            <a:ext cx="7924800" cy="4114800"/>
          </a:xfrm>
        </p:spPr>
        <p:txBody>
          <a:bodyPr>
            <a:normAutofit fontScale="92500" lnSpcReduction="20000"/>
          </a:bodyPr>
          <a:lstStyle/>
          <a:p>
            <a:r>
              <a:rPr lang="en-US" dirty="0" smtClean="0"/>
              <a:t>Political </a:t>
            </a:r>
            <a:r>
              <a:rPr lang="en-US" dirty="0"/>
              <a:t>Science/Economics</a:t>
            </a:r>
          </a:p>
          <a:p>
            <a:pPr lvl="1"/>
            <a:r>
              <a:rPr lang="en-US" dirty="0" smtClean="0"/>
              <a:t>Assure readiness - Baseline preparedness (math, basic terms)</a:t>
            </a:r>
          </a:p>
          <a:p>
            <a:pPr lvl="1"/>
            <a:r>
              <a:rPr lang="en-US" dirty="0" smtClean="0"/>
              <a:t>Dive deeper - Campaign analysis/preparation: Require small groups to determine best path for campaign on various hot topics, have group recorder turn in paper at end of class with requested items.</a:t>
            </a:r>
          </a:p>
          <a:p>
            <a:pPr lvl="1"/>
            <a:r>
              <a:rPr lang="en-US" dirty="0" smtClean="0"/>
              <a:t>PBL: Commodity from production to consumption</a:t>
            </a:r>
          </a:p>
          <a:p>
            <a:pPr lvl="1"/>
            <a:r>
              <a:rPr lang="en-US" dirty="0" smtClean="0"/>
              <a:t>Small groups create economic graphs from newspapers</a:t>
            </a:r>
          </a:p>
          <a:p>
            <a:r>
              <a:rPr lang="en-US" dirty="0"/>
              <a:t>Psychology</a:t>
            </a:r>
          </a:p>
          <a:p>
            <a:pPr lvl="1"/>
            <a:r>
              <a:rPr lang="en-US" dirty="0">
                <a:hlinkClick r:id="rId2"/>
              </a:rPr>
              <a:t>https://www.youtube.com/watch?v=QTDQaaVWEzI</a:t>
            </a:r>
            <a:endParaRPr lang="en-US" dirty="0"/>
          </a:p>
          <a:p>
            <a:pPr lvl="1"/>
            <a:r>
              <a:rPr lang="en-US" dirty="0"/>
              <a:t>Psychiatric intervention and cultural implications</a:t>
            </a:r>
          </a:p>
          <a:p>
            <a:pPr lvl="1"/>
            <a:r>
              <a:rPr lang="en-US" dirty="0"/>
              <a:t>Loci memory technique benefits those with </a:t>
            </a:r>
            <a:r>
              <a:rPr lang="en-US" dirty="0" smtClean="0"/>
              <a:t>depression</a:t>
            </a:r>
            <a:endParaRPr lang="en-US" dirty="0"/>
          </a:p>
        </p:txBody>
      </p:sp>
      <p:sp>
        <p:nvSpPr>
          <p:cNvPr id="5" name="Flowchart: Merge 4"/>
          <p:cNvSpPr/>
          <p:nvPr/>
        </p:nvSpPr>
        <p:spPr>
          <a:xfrm>
            <a:off x="6629400" y="685800"/>
            <a:ext cx="2667000" cy="609600"/>
          </a:xfrm>
          <a:prstGeom prst="flowChartMerge">
            <a:avLst/>
          </a:prstGeom>
          <a:solidFill>
            <a:srgbClr val="002A7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60000"/>
                    <a:lumOff val="40000"/>
                  </a:schemeClr>
                </a:solidFill>
              </a:rPr>
              <a:t>EXAMPLES</a:t>
            </a:r>
          </a:p>
        </p:txBody>
      </p:sp>
      <p:sp>
        <p:nvSpPr>
          <p:cNvPr id="7" name="Text Placeholder 3"/>
          <p:cNvSpPr>
            <a:spLocks noGrp="1"/>
          </p:cNvSpPr>
          <p:nvPr>
            <p:ph type="body" sz="quarter" idx="13"/>
          </p:nvPr>
        </p:nvSpPr>
        <p:spPr>
          <a:xfrm>
            <a:off x="5687801" y="202537"/>
            <a:ext cx="4673600" cy="533400"/>
          </a:xfrm>
        </p:spPr>
        <p:txBody>
          <a:bodyPr/>
          <a:lstStyle/>
          <a:p>
            <a:r>
              <a:rPr lang="en-US" dirty="0"/>
              <a:t>Flip Your Class!</a:t>
            </a:r>
          </a:p>
        </p:txBody>
      </p:sp>
    </p:spTree>
    <p:extLst>
      <p:ext uri="{BB962C8B-B14F-4D97-AF65-F5344CB8AC3E}">
        <p14:creationId xmlns:p14="http://schemas.microsoft.com/office/powerpoint/2010/main" val="315200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1000"/>
                                        <p:tgtEl>
                                          <p:spTgt spid="3">
                                            <p:txEl>
                                              <p:pRg st="8" end="8"/>
                                            </p:txEl>
                                          </p:spTgt>
                                        </p:tgtEl>
                                      </p:cBhvr>
                                    </p:animEffect>
                                    <p:anim calcmode="lin" valueType="num">
                                      <p:cBhvr>
                                        <p:cTn id="2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Integration</a:t>
            </a:r>
            <a:endParaRPr lang="en-US" dirty="0"/>
          </a:p>
        </p:txBody>
      </p:sp>
      <p:sp>
        <p:nvSpPr>
          <p:cNvPr id="3" name="Content Placeholder 2"/>
          <p:cNvSpPr>
            <a:spLocks noGrp="1"/>
          </p:cNvSpPr>
          <p:nvPr>
            <p:ph idx="1"/>
          </p:nvPr>
        </p:nvSpPr>
        <p:spPr>
          <a:xfrm>
            <a:off x="2209800" y="1905000"/>
            <a:ext cx="7924800" cy="4114800"/>
          </a:xfrm>
        </p:spPr>
        <p:txBody>
          <a:bodyPr>
            <a:normAutofit fontScale="92500" lnSpcReduction="20000"/>
          </a:bodyPr>
          <a:lstStyle/>
          <a:p>
            <a:r>
              <a:rPr lang="en-US" dirty="0" smtClean="0"/>
              <a:t>Communication</a:t>
            </a:r>
          </a:p>
          <a:p>
            <a:pPr lvl="1"/>
            <a:r>
              <a:rPr lang="en-US" dirty="0" smtClean="0"/>
              <a:t>Require (memo, resume, cover letter) be brought to class prior to class discussion on written communication chapter</a:t>
            </a:r>
          </a:p>
          <a:p>
            <a:pPr lvl="1"/>
            <a:r>
              <a:rPr lang="en-US" dirty="0" smtClean="0"/>
              <a:t>Require 2 minute informational/persuasive speeches on topic of choice on day covering oral communication. (do not have to choose everyone, allow class to critique speakers, offer extra credit for volunteers)</a:t>
            </a:r>
          </a:p>
          <a:p>
            <a:r>
              <a:rPr lang="en-US" dirty="0"/>
              <a:t>English</a:t>
            </a:r>
          </a:p>
          <a:p>
            <a:pPr lvl="1"/>
            <a:r>
              <a:rPr lang="en-US" dirty="0"/>
              <a:t>The local newspaper is an excellent source of inaccuracies</a:t>
            </a:r>
          </a:p>
          <a:p>
            <a:pPr lvl="1"/>
            <a:r>
              <a:rPr lang="en-US" dirty="0"/>
              <a:t>Utilize your library</a:t>
            </a:r>
            <a:r>
              <a:rPr lang="en-US" dirty="0" smtClean="0"/>
              <a:t>!</a:t>
            </a:r>
          </a:p>
          <a:p>
            <a:r>
              <a:rPr lang="en-US" dirty="0"/>
              <a:t>Physical Education</a:t>
            </a:r>
          </a:p>
          <a:p>
            <a:pPr lvl="1"/>
            <a:r>
              <a:rPr lang="en-US" dirty="0"/>
              <a:t>Video of Rules, Sportsmanship, Team </a:t>
            </a:r>
            <a:r>
              <a:rPr lang="en-US" dirty="0" smtClean="0"/>
              <a:t>Selection</a:t>
            </a:r>
            <a:endParaRPr lang="en-US" dirty="0"/>
          </a:p>
        </p:txBody>
      </p:sp>
      <p:sp>
        <p:nvSpPr>
          <p:cNvPr id="5" name="Flowchart: Merge 4"/>
          <p:cNvSpPr/>
          <p:nvPr/>
        </p:nvSpPr>
        <p:spPr>
          <a:xfrm>
            <a:off x="6629400" y="685800"/>
            <a:ext cx="2667000" cy="609600"/>
          </a:xfrm>
          <a:prstGeom prst="flowChartMerge">
            <a:avLst/>
          </a:prstGeom>
          <a:solidFill>
            <a:srgbClr val="002A7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60000"/>
                    <a:lumOff val="40000"/>
                  </a:schemeClr>
                </a:solidFill>
              </a:rPr>
              <a:t>EXAMPLES</a:t>
            </a:r>
          </a:p>
        </p:txBody>
      </p:sp>
      <p:sp>
        <p:nvSpPr>
          <p:cNvPr id="7" name="Text Placeholder 3"/>
          <p:cNvSpPr>
            <a:spLocks noGrp="1"/>
          </p:cNvSpPr>
          <p:nvPr>
            <p:ph type="body" sz="quarter" idx="13"/>
          </p:nvPr>
        </p:nvSpPr>
        <p:spPr>
          <a:xfrm>
            <a:off x="5687801" y="202537"/>
            <a:ext cx="4673600" cy="533400"/>
          </a:xfrm>
        </p:spPr>
        <p:txBody>
          <a:bodyPr/>
          <a:lstStyle/>
          <a:p>
            <a:r>
              <a:rPr lang="en-US" dirty="0"/>
              <a:t>Flip Your Class!</a:t>
            </a:r>
          </a:p>
        </p:txBody>
      </p:sp>
    </p:spTree>
    <p:extLst>
      <p:ext uri="{BB962C8B-B14F-4D97-AF65-F5344CB8AC3E}">
        <p14:creationId xmlns:p14="http://schemas.microsoft.com/office/powerpoint/2010/main" val="3291360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Integration</a:t>
            </a:r>
            <a:endParaRPr lang="en-US" dirty="0"/>
          </a:p>
        </p:txBody>
      </p:sp>
      <p:sp>
        <p:nvSpPr>
          <p:cNvPr id="3" name="Content Placeholder 2"/>
          <p:cNvSpPr>
            <a:spLocks noGrp="1"/>
          </p:cNvSpPr>
          <p:nvPr>
            <p:ph idx="1"/>
          </p:nvPr>
        </p:nvSpPr>
        <p:spPr>
          <a:xfrm>
            <a:off x="2209800" y="1905000"/>
            <a:ext cx="7924800" cy="4343400"/>
          </a:xfrm>
        </p:spPr>
        <p:txBody>
          <a:bodyPr>
            <a:normAutofit/>
          </a:bodyPr>
          <a:lstStyle/>
          <a:p>
            <a:r>
              <a:rPr lang="en-US" dirty="0" smtClean="0"/>
              <a:t>Mathematics/Finance</a:t>
            </a:r>
          </a:p>
          <a:p>
            <a:pPr lvl="1"/>
            <a:r>
              <a:rPr lang="en-US" dirty="0" smtClean="0"/>
              <a:t>Require analysis of firm of choice using specific equation or concept being covered (remember there is not a need to apply all of your knowledge to concept specific assignments)</a:t>
            </a:r>
          </a:p>
          <a:p>
            <a:r>
              <a:rPr lang="en-US" dirty="0" smtClean="0"/>
              <a:t>Nursing</a:t>
            </a:r>
            <a:endParaRPr lang="en-US" dirty="0"/>
          </a:p>
          <a:p>
            <a:pPr lvl="1"/>
            <a:r>
              <a:rPr lang="en-US" dirty="0">
                <a:hlinkClick r:id="rId2"/>
              </a:rPr>
              <a:t>http://www.youtube.com/watch?v=UL0ADbzCR2U&amp;list=PLJ5kKhwVxA5Ju4Iv0ZBqVGiUx1-HSQqMJ</a:t>
            </a:r>
            <a:endParaRPr lang="en-US" dirty="0"/>
          </a:p>
          <a:p>
            <a:r>
              <a:rPr lang="en-US" dirty="0" smtClean="0"/>
              <a:t>Sciences, Art, Music, Logistics, or any Discipline</a:t>
            </a:r>
          </a:p>
          <a:p>
            <a:pPr lvl="1"/>
            <a:r>
              <a:rPr lang="en-US" dirty="0" smtClean="0"/>
              <a:t>Follow outline to follow.....</a:t>
            </a:r>
          </a:p>
        </p:txBody>
      </p:sp>
      <p:sp>
        <p:nvSpPr>
          <p:cNvPr id="5" name="Rectangle 4"/>
          <p:cNvSpPr/>
          <p:nvPr/>
        </p:nvSpPr>
        <p:spPr>
          <a:xfrm rot="20815497">
            <a:off x="7246417" y="5465695"/>
            <a:ext cx="2407582" cy="830997"/>
          </a:xfrm>
          <a:prstGeom prst="rect">
            <a:avLst/>
          </a:prstGeom>
          <a:noFill/>
        </p:spPr>
        <p:txBody>
          <a:bodyPr wrap="none" lIns="91440" tIns="45720" rIns="91440" bIns="45720">
            <a:spAutoFit/>
          </a:bodyPr>
          <a:lstStyle/>
          <a:p>
            <a:pPr algn="ctr"/>
            <a:r>
              <a:rPr lang="en-US" sz="2400" b="1" spc="50" dirty="0">
                <a:ln w="0">
                  <a:solidFill>
                    <a:sysClr val="windowText" lastClr="000000"/>
                  </a:solidFill>
                </a:ln>
                <a:solidFill>
                  <a:schemeClr val="bg2"/>
                </a:solidFill>
                <a:effectLst>
                  <a:innerShdw blurRad="63500" dist="50800" dir="13500000">
                    <a:srgbClr val="000000">
                      <a:alpha val="50000"/>
                    </a:srgbClr>
                  </a:innerShdw>
                </a:effectLst>
              </a:rPr>
              <a:t>Brainstorm with </a:t>
            </a:r>
          </a:p>
          <a:p>
            <a:pPr algn="ctr"/>
            <a:r>
              <a:rPr lang="en-US" sz="2400" b="1" spc="50" dirty="0">
                <a:ln w="0">
                  <a:solidFill>
                    <a:sysClr val="windowText" lastClr="000000"/>
                  </a:solidFill>
                </a:ln>
                <a:solidFill>
                  <a:schemeClr val="bg2"/>
                </a:solidFill>
                <a:effectLst>
                  <a:innerShdw blurRad="63500" dist="50800" dir="13500000">
                    <a:srgbClr val="000000">
                      <a:alpha val="50000"/>
                    </a:srgbClr>
                  </a:innerShdw>
                </a:effectLst>
              </a:rPr>
              <a:t>Colleagues!</a:t>
            </a:r>
          </a:p>
        </p:txBody>
      </p:sp>
      <p:sp>
        <p:nvSpPr>
          <p:cNvPr id="6" name="Flowchart: Merge 5"/>
          <p:cNvSpPr/>
          <p:nvPr/>
        </p:nvSpPr>
        <p:spPr>
          <a:xfrm>
            <a:off x="6629400" y="685800"/>
            <a:ext cx="2667000" cy="609600"/>
          </a:xfrm>
          <a:prstGeom prst="flowChartMerge">
            <a:avLst/>
          </a:prstGeom>
          <a:solidFill>
            <a:srgbClr val="002A7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60000"/>
                    <a:lumOff val="40000"/>
                  </a:schemeClr>
                </a:solidFill>
              </a:rPr>
              <a:t>EXAMPLES</a:t>
            </a:r>
          </a:p>
        </p:txBody>
      </p:sp>
      <p:sp>
        <p:nvSpPr>
          <p:cNvPr id="9" name="Text Placeholder 3"/>
          <p:cNvSpPr txBox="1">
            <a:spLocks/>
          </p:cNvSpPr>
          <p:nvPr/>
        </p:nvSpPr>
        <p:spPr>
          <a:xfrm>
            <a:off x="5687801" y="202537"/>
            <a:ext cx="4673600" cy="533400"/>
          </a:xfrm>
          <a:prstGeom prst="rect">
            <a:avLst/>
          </a:prstGeom>
        </p:spPr>
        <p:txBody>
          <a:bodyPr vert="horz" lIns="91440" tIns="45720" rIns="91440" bIns="45720" rtlCol="0">
            <a:normAutofit/>
          </a:bodyPr>
          <a:lstStyle>
            <a:lvl1pPr marL="68580" indent="0" algn="ctr" defTabSz="914400" rtl="0" eaLnBrk="1" latinLnBrk="0" hangingPunct="1">
              <a:lnSpc>
                <a:spcPct val="120000"/>
              </a:lnSpc>
              <a:spcBef>
                <a:spcPts val="1000"/>
              </a:spcBef>
              <a:buSzPct val="125000"/>
              <a:buFont typeface="Arial" panose="020B0604020202020204" pitchFamily="34" charset="0"/>
              <a:buNone/>
              <a:defRPr sz="2400" b="1" kern="1200">
                <a:solidFill>
                  <a:schemeClr val="accent1">
                    <a:lumMod val="60000"/>
                    <a:lumOff val="40000"/>
                  </a:schemeClr>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mtClean="0"/>
              <a:t>Flip Your Class!</a:t>
            </a:r>
            <a:endParaRPr lang="en-US" dirty="0"/>
          </a:p>
        </p:txBody>
      </p:sp>
    </p:spTree>
    <p:extLst>
      <p:ext uri="{BB962C8B-B14F-4D97-AF65-F5344CB8AC3E}">
        <p14:creationId xmlns:p14="http://schemas.microsoft.com/office/powerpoint/2010/main" val="2429155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Integration</a:t>
            </a:r>
            <a:endParaRPr lang="en-US" dirty="0"/>
          </a:p>
        </p:txBody>
      </p:sp>
      <p:sp>
        <p:nvSpPr>
          <p:cNvPr id="3" name="Content Placeholder 2"/>
          <p:cNvSpPr>
            <a:spLocks noGrp="1"/>
          </p:cNvSpPr>
          <p:nvPr>
            <p:ph idx="1"/>
          </p:nvPr>
        </p:nvSpPr>
        <p:spPr>
          <a:xfrm>
            <a:off x="2209800" y="1905000"/>
            <a:ext cx="7924800" cy="4343400"/>
          </a:xfrm>
        </p:spPr>
        <p:txBody>
          <a:bodyPr>
            <a:normAutofit fontScale="92500" lnSpcReduction="20000"/>
          </a:bodyPr>
          <a:lstStyle/>
          <a:p>
            <a:r>
              <a:rPr lang="en-US" b="1" dirty="0" smtClean="0"/>
              <a:t>Technology Resources</a:t>
            </a:r>
          </a:p>
          <a:p>
            <a:pPr lvl="1"/>
            <a:r>
              <a:rPr lang="en-US" dirty="0" smtClean="0"/>
              <a:t>Discussionthreads.com</a:t>
            </a:r>
          </a:p>
          <a:p>
            <a:pPr lvl="1"/>
            <a:r>
              <a:rPr lang="en-US" dirty="0" err="1" smtClean="0"/>
              <a:t>Prezzi</a:t>
            </a:r>
            <a:endParaRPr lang="en-US" dirty="0" smtClean="0"/>
          </a:p>
          <a:p>
            <a:pPr lvl="1"/>
            <a:r>
              <a:rPr lang="en-US" dirty="0" smtClean="0"/>
              <a:t>Free graphic organizer software</a:t>
            </a:r>
          </a:p>
          <a:p>
            <a:pPr lvl="1"/>
            <a:r>
              <a:rPr lang="en-US" dirty="0" smtClean="0"/>
              <a:t>Anymeeting.com</a:t>
            </a:r>
          </a:p>
          <a:p>
            <a:pPr lvl="1"/>
            <a:r>
              <a:rPr lang="en-US" dirty="0" smtClean="0"/>
              <a:t>Edpuzzle.com (video)</a:t>
            </a:r>
          </a:p>
          <a:p>
            <a:r>
              <a:rPr lang="en-US" b="1" dirty="0" smtClean="0"/>
              <a:t>“Old School” Resources</a:t>
            </a:r>
          </a:p>
          <a:p>
            <a:pPr lvl="1"/>
            <a:r>
              <a:rPr lang="en-US" dirty="0" smtClean="0"/>
              <a:t>Library</a:t>
            </a:r>
          </a:p>
          <a:p>
            <a:pPr lvl="1"/>
            <a:r>
              <a:rPr lang="en-US" dirty="0" smtClean="0"/>
              <a:t>Personal touches (interviews, surveys)</a:t>
            </a:r>
          </a:p>
          <a:p>
            <a:pPr lvl="1"/>
            <a:r>
              <a:rPr lang="en-US" dirty="0" smtClean="0"/>
              <a:t>Text/book summary</a:t>
            </a:r>
          </a:p>
          <a:p>
            <a:pPr lvl="1"/>
            <a:r>
              <a:rPr lang="en-US" dirty="0" smtClean="0"/>
              <a:t>Lab report</a:t>
            </a:r>
          </a:p>
          <a:p>
            <a:pPr lvl="1"/>
            <a:endParaRPr lang="en-US" dirty="0" smtClean="0"/>
          </a:p>
          <a:p>
            <a:endParaRPr lang="en-US" dirty="0" smtClean="0"/>
          </a:p>
          <a:p>
            <a:endParaRPr lang="en-US" dirty="0" smtClean="0"/>
          </a:p>
        </p:txBody>
      </p:sp>
      <p:sp>
        <p:nvSpPr>
          <p:cNvPr id="4" name="Text Placeholder 3"/>
          <p:cNvSpPr>
            <a:spLocks noGrp="1"/>
          </p:cNvSpPr>
          <p:nvPr>
            <p:ph type="body" sz="quarter" idx="13"/>
          </p:nvPr>
        </p:nvSpPr>
        <p:spPr>
          <a:xfrm>
            <a:off x="5687801" y="202537"/>
            <a:ext cx="4673600" cy="533400"/>
          </a:xfrm>
        </p:spPr>
        <p:txBody>
          <a:bodyPr/>
          <a:lstStyle/>
          <a:p>
            <a:r>
              <a:rPr lang="en-US" dirty="0"/>
              <a:t>Flip Your Class!</a:t>
            </a:r>
          </a:p>
        </p:txBody>
      </p:sp>
      <p:sp>
        <p:nvSpPr>
          <p:cNvPr id="5" name="Rectangle 4"/>
          <p:cNvSpPr/>
          <p:nvPr/>
        </p:nvSpPr>
        <p:spPr>
          <a:xfrm rot="20552809">
            <a:off x="6935993" y="2931268"/>
            <a:ext cx="3047760" cy="1754326"/>
          </a:xfrm>
          <a:prstGeom prst="rect">
            <a:avLst/>
          </a:prstGeom>
          <a:noFill/>
        </p:spPr>
        <p:txBody>
          <a:bodyPr wrap="square" lIns="91440" tIns="45720" rIns="91440" bIns="45720">
            <a:spAutoFit/>
          </a:bodyPr>
          <a:lstStyle/>
          <a:p>
            <a:pPr algn="ctr"/>
            <a:r>
              <a:rPr lang="en-US" sz="3600" b="1" spc="50" dirty="0">
                <a:ln w="0">
                  <a:solidFill>
                    <a:sysClr val="windowText" lastClr="000000"/>
                  </a:solidFill>
                </a:ln>
                <a:solidFill>
                  <a:schemeClr val="bg2"/>
                </a:solidFill>
                <a:effectLst>
                  <a:innerShdw blurRad="63500" dist="50800" dir="13500000">
                    <a:srgbClr val="000000">
                      <a:alpha val="50000"/>
                    </a:srgbClr>
                  </a:innerShdw>
                </a:effectLst>
              </a:rPr>
              <a:t>Incorporate Technology – or NOT!</a:t>
            </a:r>
          </a:p>
        </p:txBody>
      </p:sp>
      <p:sp>
        <p:nvSpPr>
          <p:cNvPr id="6" name="Flowchart: Merge 5"/>
          <p:cNvSpPr/>
          <p:nvPr/>
        </p:nvSpPr>
        <p:spPr>
          <a:xfrm>
            <a:off x="6629400" y="685800"/>
            <a:ext cx="2667000" cy="609600"/>
          </a:xfrm>
          <a:prstGeom prst="flowChartMerge">
            <a:avLst/>
          </a:prstGeom>
          <a:solidFill>
            <a:srgbClr val="002A7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1">
                    <a:lumMod val="60000"/>
                    <a:lumOff val="40000"/>
                  </a:schemeClr>
                </a:solidFill>
              </a:rPr>
              <a:t>EXAMPLES</a:t>
            </a:r>
          </a:p>
        </p:txBody>
      </p:sp>
    </p:spTree>
    <p:extLst>
      <p:ext uri="{BB962C8B-B14F-4D97-AF65-F5344CB8AC3E}">
        <p14:creationId xmlns:p14="http://schemas.microsoft.com/office/powerpoint/2010/main" val="4182670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 examples</a:t>
            </a:r>
            <a:endParaRPr lang="en-US" dirty="0"/>
          </a:p>
        </p:txBody>
      </p:sp>
      <p:sp>
        <p:nvSpPr>
          <p:cNvPr id="3" name="Subtitle 2"/>
          <p:cNvSpPr>
            <a:spLocks noGrp="1"/>
          </p:cNvSpPr>
          <p:nvPr>
            <p:ph type="subTitle" idx="1"/>
          </p:nvPr>
        </p:nvSpPr>
        <p:spPr/>
        <p:txBody>
          <a:bodyPr/>
          <a:lstStyle/>
          <a:p>
            <a:r>
              <a:rPr lang="en-US" dirty="0" smtClean="0"/>
              <a:t>Before – during – after class activity &amp; findings ideas</a:t>
            </a:r>
            <a:endParaRPr lang="en-US" dirty="0"/>
          </a:p>
        </p:txBody>
      </p:sp>
    </p:spTree>
    <p:extLst>
      <p:ext uri="{BB962C8B-B14F-4D97-AF65-F5344CB8AC3E}">
        <p14:creationId xmlns:p14="http://schemas.microsoft.com/office/powerpoint/2010/main" val="403248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p:cNvSpPr/>
          <p:nvPr/>
        </p:nvSpPr>
        <p:spPr>
          <a:xfrm>
            <a:off x="3559120" y="1203970"/>
            <a:ext cx="5672570" cy="5421100"/>
          </a:xfrm>
          <a:prstGeom prst="blockArc">
            <a:avLst>
              <a:gd name="adj1" fmla="val 3556"/>
              <a:gd name="adj2" fmla="val 21596444"/>
              <a:gd name="adj3" fmla="val 4636"/>
            </a:avLst>
          </a:prstGeom>
          <a:solidFill>
            <a:schemeClr val="accent1">
              <a:lumMod val="75000"/>
            </a:schemeClr>
          </a:solidFill>
          <a:ln>
            <a:noFill/>
          </a:ln>
          <a:effectLst>
            <a:glow rad="228600">
              <a:schemeClr val="accent1">
                <a:satMod val="175000"/>
                <a:alpha val="40000"/>
              </a:schemeClr>
            </a:glow>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1">
              <a:tint val="60000"/>
              <a:hueOff val="0"/>
              <a:satOff val="0"/>
              <a:lumOff val="0"/>
              <a:alphaOff val="0"/>
            </a:schemeClr>
          </a:lnRef>
          <a:fillRef idx="3">
            <a:scrgbClr r="0" g="0" b="0"/>
          </a:fillRef>
          <a:effectRef idx="3">
            <a:schemeClr val="accent1">
              <a:tint val="60000"/>
              <a:hueOff val="0"/>
              <a:satOff val="0"/>
              <a:lumOff val="0"/>
              <a:alphaOff val="0"/>
            </a:schemeClr>
          </a:effectRef>
          <a:fontRef idx="minor">
            <a:schemeClr val="lt1"/>
          </a:fontRef>
        </p:style>
      </p:sp>
      <p:grpSp>
        <p:nvGrpSpPr>
          <p:cNvPr id="14" name="Group 13"/>
          <p:cNvGrpSpPr/>
          <p:nvPr/>
        </p:nvGrpSpPr>
        <p:grpSpPr>
          <a:xfrm>
            <a:off x="6478109" y="1013540"/>
            <a:ext cx="1831088" cy="1831088"/>
            <a:chOff x="10220440" y="1988100"/>
            <a:chExt cx="1831088" cy="1831088"/>
          </a:xfrm>
          <a:effectLst>
            <a:outerShdw blurRad="50800" dist="38100" dir="2700000" algn="tl" rotWithShape="0">
              <a:prstClr val="black">
                <a:alpha val="40000"/>
              </a:prstClr>
            </a:outerShdw>
          </a:effectLst>
        </p:grpSpPr>
        <p:sp>
          <p:nvSpPr>
            <p:cNvPr id="15" name="Oval 14"/>
            <p:cNvSpPr/>
            <p:nvPr/>
          </p:nvSpPr>
          <p:spPr>
            <a:xfrm>
              <a:off x="10220440" y="1988100"/>
              <a:ext cx="1831088" cy="1831088"/>
            </a:xfrm>
            <a:prstGeom prst="ellipse">
              <a:avLst/>
            </a:prstGeom>
            <a:scene3d>
              <a:camera prst="orthographicFront"/>
              <a:lightRig rig="threePt" dir="t"/>
            </a:scene3d>
            <a:sp3d>
              <a:bevelT prst="relaxedInset"/>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6" name="Oval 4"/>
            <p:cNvSpPr/>
            <p:nvPr/>
          </p:nvSpPr>
          <p:spPr>
            <a:xfrm>
              <a:off x="10488597" y="2256257"/>
              <a:ext cx="1294774" cy="1294774"/>
            </a:xfrm>
            <a:prstGeom prst="rect">
              <a:avLst/>
            </a:prstGeom>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b="1" kern="1200" dirty="0" smtClean="0"/>
                <a:t>Evaluate</a:t>
              </a:r>
              <a:endParaRPr lang="en-US" sz="2300" b="1" kern="1200" dirty="0"/>
            </a:p>
          </p:txBody>
        </p:sp>
      </p:grpSp>
      <p:sp>
        <p:nvSpPr>
          <p:cNvPr id="2" name="Title 1"/>
          <p:cNvSpPr>
            <a:spLocks noGrp="1"/>
          </p:cNvSpPr>
          <p:nvPr>
            <p:ph type="title"/>
          </p:nvPr>
        </p:nvSpPr>
        <p:spPr/>
        <p:txBody>
          <a:bodyPr/>
          <a:lstStyle/>
          <a:p>
            <a:r>
              <a:rPr lang="en-US" dirty="0" smtClean="0"/>
              <a:t>Schmidt model</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263494562"/>
              </p:ext>
            </p:extLst>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Slide Number Placeholder 10"/>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30779635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Examples Defined</a:t>
            </a:r>
            <a:endParaRPr lang="en-US" dirty="0"/>
          </a:p>
        </p:txBody>
      </p:sp>
      <p:sp>
        <p:nvSpPr>
          <p:cNvPr id="3" name="Content Placeholder 2"/>
          <p:cNvSpPr>
            <a:spLocks noGrp="1"/>
          </p:cNvSpPr>
          <p:nvPr>
            <p:ph idx="1"/>
          </p:nvPr>
        </p:nvSpPr>
        <p:spPr>
          <a:xfrm>
            <a:off x="2209800" y="1905000"/>
            <a:ext cx="7924800" cy="4114800"/>
          </a:xfrm>
        </p:spPr>
        <p:txBody>
          <a:bodyPr>
            <a:normAutofit fontScale="92500" lnSpcReduction="20000"/>
          </a:bodyPr>
          <a:lstStyle/>
          <a:p>
            <a:pPr marL="68580" indent="0">
              <a:buNone/>
            </a:pPr>
            <a:r>
              <a:rPr lang="en-US" b="1" dirty="0" smtClean="0"/>
              <a:t>Step 1: Require assignment </a:t>
            </a:r>
            <a:r>
              <a:rPr lang="en-US" dirty="0" smtClean="0"/>
              <a:t>on </a:t>
            </a:r>
            <a:r>
              <a:rPr lang="en-US" i="1" dirty="0" smtClean="0"/>
              <a:t>concepts being covered in class </a:t>
            </a:r>
            <a:r>
              <a:rPr lang="en-US" dirty="0" smtClean="0"/>
              <a:t>to be completed </a:t>
            </a:r>
            <a:r>
              <a:rPr lang="en-US" b="1" dirty="0" smtClean="0"/>
              <a:t>prior to class</a:t>
            </a:r>
          </a:p>
          <a:p>
            <a:r>
              <a:rPr lang="en-US" dirty="0" smtClean="0"/>
              <a:t>Voiceover on PowerPoint</a:t>
            </a:r>
          </a:p>
          <a:p>
            <a:r>
              <a:rPr lang="en-US" dirty="0" smtClean="0"/>
              <a:t>Video lecture (Khan Academy, iTunes University, personal lecture capture, educational YouTube)</a:t>
            </a:r>
          </a:p>
          <a:p>
            <a:r>
              <a:rPr lang="en-US" dirty="0" smtClean="0"/>
              <a:t>News clip (selected or unsolicited)</a:t>
            </a:r>
          </a:p>
          <a:p>
            <a:r>
              <a:rPr lang="en-US" dirty="0" smtClean="0"/>
              <a:t>Homework based on concept/chapter</a:t>
            </a:r>
          </a:p>
          <a:p>
            <a:r>
              <a:rPr lang="en-US" dirty="0" smtClean="0"/>
              <a:t>Group assignment with </a:t>
            </a:r>
            <a:r>
              <a:rPr lang="en-US" dirty="0" smtClean="0">
                <a:effectLst>
                  <a:outerShdw blurRad="38100" dist="38100" dir="2700000" algn="tl">
                    <a:srgbClr val="000000">
                      <a:alpha val="43137"/>
                    </a:srgbClr>
                  </a:outerShdw>
                </a:effectLst>
              </a:rPr>
              <a:t>specific deliverables</a:t>
            </a:r>
          </a:p>
          <a:p>
            <a:r>
              <a:rPr lang="en-US" dirty="0" smtClean="0"/>
              <a:t>Others?</a:t>
            </a:r>
          </a:p>
          <a:p>
            <a:endParaRPr lang="en-US" dirty="0" smtClean="0"/>
          </a:p>
          <a:p>
            <a:endParaRPr lang="en-US" dirty="0"/>
          </a:p>
        </p:txBody>
      </p:sp>
      <p:sp>
        <p:nvSpPr>
          <p:cNvPr id="4" name="Text Placeholder 3"/>
          <p:cNvSpPr>
            <a:spLocks noGrp="1"/>
          </p:cNvSpPr>
          <p:nvPr>
            <p:ph type="body" sz="quarter" idx="13"/>
          </p:nvPr>
        </p:nvSpPr>
        <p:spPr>
          <a:xfrm>
            <a:off x="5549900" y="190500"/>
            <a:ext cx="4673600" cy="533400"/>
          </a:xfrm>
        </p:spPr>
        <p:txBody>
          <a:bodyPr/>
          <a:lstStyle/>
          <a:p>
            <a:r>
              <a:rPr lang="en-US" dirty="0" smtClean="0"/>
              <a:t>Flipping Technique</a:t>
            </a:r>
            <a:endParaRPr lang="en-US" dirty="0"/>
          </a:p>
        </p:txBody>
      </p:sp>
      <p:sp>
        <p:nvSpPr>
          <p:cNvPr id="10" name="TextBox 9"/>
          <p:cNvSpPr txBox="1"/>
          <p:nvPr/>
        </p:nvSpPr>
        <p:spPr>
          <a:xfrm>
            <a:off x="5715000" y="6019801"/>
            <a:ext cx="4648200" cy="646331"/>
          </a:xfrm>
          <a:prstGeom prst="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rtlCol="0">
            <a:spAutoFit/>
          </a:bodyPr>
          <a:lstStyle/>
          <a:p>
            <a:r>
              <a:rPr lang="en-US" dirty="0"/>
              <a:t>*Also assists with time management skills</a:t>
            </a:r>
          </a:p>
          <a:p>
            <a:r>
              <a:rPr lang="en-US" dirty="0"/>
              <a:t>**Forces student to own learning</a:t>
            </a:r>
          </a:p>
        </p:txBody>
      </p:sp>
      <p:sp>
        <p:nvSpPr>
          <p:cNvPr id="13" name="Flowchart: Merge 12"/>
          <p:cNvSpPr/>
          <p:nvPr/>
        </p:nvSpPr>
        <p:spPr>
          <a:xfrm>
            <a:off x="6400800" y="685800"/>
            <a:ext cx="2971800" cy="533400"/>
          </a:xfrm>
          <a:prstGeom prst="flowChartMerge">
            <a:avLst/>
          </a:prstGeom>
          <a:solidFill>
            <a:srgbClr val="002A7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60000"/>
                    <a:lumOff val="40000"/>
                  </a:schemeClr>
                </a:solidFill>
              </a:rPr>
              <a:t>BEFORE Class</a:t>
            </a:r>
          </a:p>
        </p:txBody>
      </p:sp>
    </p:spTree>
    <p:extLst>
      <p:ext uri="{BB962C8B-B14F-4D97-AF65-F5344CB8AC3E}">
        <p14:creationId xmlns:p14="http://schemas.microsoft.com/office/powerpoint/2010/main" val="601206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Examples Defined</a:t>
            </a:r>
            <a:endParaRPr lang="en-US" dirty="0"/>
          </a:p>
        </p:txBody>
      </p:sp>
      <p:sp>
        <p:nvSpPr>
          <p:cNvPr id="3" name="Content Placeholder 2"/>
          <p:cNvSpPr>
            <a:spLocks noGrp="1"/>
          </p:cNvSpPr>
          <p:nvPr>
            <p:ph idx="1"/>
          </p:nvPr>
        </p:nvSpPr>
        <p:spPr>
          <a:xfrm>
            <a:off x="2209800" y="1905000"/>
            <a:ext cx="7924800" cy="4114800"/>
          </a:xfrm>
        </p:spPr>
        <p:txBody>
          <a:bodyPr>
            <a:normAutofit fontScale="92500" lnSpcReduction="20000"/>
          </a:bodyPr>
          <a:lstStyle/>
          <a:p>
            <a:pPr marL="68580" indent="0">
              <a:buNone/>
            </a:pPr>
            <a:r>
              <a:rPr lang="en-US" b="1" dirty="0" smtClean="0"/>
              <a:t>Step 2: Integrity</a:t>
            </a:r>
            <a:r>
              <a:rPr lang="en-US" dirty="0" smtClean="0"/>
              <a:t> </a:t>
            </a:r>
            <a:r>
              <a:rPr lang="en-US" b="1" dirty="0" smtClean="0"/>
              <a:t>of Flipping Assignment</a:t>
            </a:r>
            <a:r>
              <a:rPr lang="en-US" dirty="0" smtClean="0"/>
              <a:t>: </a:t>
            </a:r>
          </a:p>
          <a:p>
            <a:pPr marL="68580" indent="0">
              <a:buNone/>
            </a:pPr>
            <a:r>
              <a:rPr lang="en-US" dirty="0" smtClean="0"/>
              <a:t>Ensure students ethically complete the pre-activity</a:t>
            </a:r>
          </a:p>
          <a:p>
            <a:pPr marL="525780" indent="-457200">
              <a:buFont typeface="+mj-lt"/>
              <a:buAutoNum type="arabicPeriod"/>
            </a:pPr>
            <a:r>
              <a:rPr lang="en-US" dirty="0" smtClean="0"/>
              <a:t>Short </a:t>
            </a:r>
            <a:r>
              <a:rPr lang="en-US" u="sng" dirty="0" smtClean="0"/>
              <a:t>quiz</a:t>
            </a:r>
            <a:r>
              <a:rPr lang="en-US" dirty="0" smtClean="0"/>
              <a:t> at the beginning of class </a:t>
            </a:r>
          </a:p>
          <a:p>
            <a:pPr lvl="1">
              <a:buFont typeface="Courier New" pitchFamily="49" charset="0"/>
              <a:buChar char="o"/>
            </a:pPr>
            <a:r>
              <a:rPr lang="en-US" dirty="0" smtClean="0"/>
              <a:t>Built into grade or for extra credit</a:t>
            </a:r>
          </a:p>
          <a:p>
            <a:pPr marL="525780" indent="-457200">
              <a:buFont typeface="+mj-lt"/>
              <a:buAutoNum type="arabicPeriod"/>
            </a:pPr>
            <a:r>
              <a:rPr lang="en-US" dirty="0" smtClean="0"/>
              <a:t>Begin class with </a:t>
            </a:r>
            <a:r>
              <a:rPr lang="en-US" u="sng" dirty="0" smtClean="0"/>
              <a:t>discussion</a:t>
            </a:r>
            <a:r>
              <a:rPr lang="en-US" dirty="0" smtClean="0"/>
              <a:t> assuming </a:t>
            </a:r>
            <a:r>
              <a:rPr lang="en-US" dirty="0" smtClean="0">
                <a:hlinkClick r:id="" action="ppaction://noaction"/>
              </a:rPr>
              <a:t>Blooms</a:t>
            </a:r>
            <a:r>
              <a:rPr lang="en-US" dirty="0" smtClean="0"/>
              <a:t> Level 1 &amp; 2 knowledge levels</a:t>
            </a:r>
          </a:p>
          <a:p>
            <a:pPr lvl="1">
              <a:buFont typeface="Courier New" pitchFamily="49" charset="0"/>
              <a:buChar char="o"/>
            </a:pPr>
            <a:r>
              <a:rPr lang="en-US" dirty="0" smtClean="0"/>
              <a:t>Dismiss class if the majority are unprepared and do not re-cover in the next class period</a:t>
            </a:r>
          </a:p>
          <a:p>
            <a:pPr marL="525780" indent="-457200">
              <a:buFont typeface="+mj-lt"/>
              <a:buAutoNum type="arabicPeriod"/>
            </a:pPr>
            <a:r>
              <a:rPr lang="en-US" dirty="0" smtClean="0"/>
              <a:t>Begin class with short </a:t>
            </a:r>
            <a:r>
              <a:rPr lang="en-US" u="sng" dirty="0" smtClean="0"/>
              <a:t>group exercise </a:t>
            </a:r>
            <a:r>
              <a:rPr lang="en-US" dirty="0" smtClean="0"/>
              <a:t>requiring application</a:t>
            </a:r>
          </a:p>
          <a:p>
            <a:pPr lvl="1">
              <a:buFont typeface="Courier New" pitchFamily="49" charset="0"/>
              <a:buChar char="o"/>
            </a:pPr>
            <a:r>
              <a:rPr lang="en-US" dirty="0" smtClean="0"/>
              <a:t>Take up the papers with names</a:t>
            </a:r>
          </a:p>
          <a:p>
            <a:endParaRPr lang="en-US" dirty="0"/>
          </a:p>
        </p:txBody>
      </p:sp>
      <p:sp>
        <p:nvSpPr>
          <p:cNvPr id="4" name="Text Placeholder 3"/>
          <p:cNvSpPr>
            <a:spLocks noGrp="1"/>
          </p:cNvSpPr>
          <p:nvPr>
            <p:ph type="body" sz="quarter" idx="13"/>
          </p:nvPr>
        </p:nvSpPr>
        <p:spPr>
          <a:xfrm>
            <a:off x="5549900" y="178832"/>
            <a:ext cx="4673600" cy="533400"/>
          </a:xfrm>
        </p:spPr>
        <p:txBody>
          <a:bodyPr/>
          <a:lstStyle/>
          <a:p>
            <a:r>
              <a:rPr lang="en-US" dirty="0" smtClean="0"/>
              <a:t>Flipping Technique</a:t>
            </a:r>
            <a:endParaRPr lang="en-US" dirty="0"/>
          </a:p>
        </p:txBody>
      </p:sp>
      <p:sp>
        <p:nvSpPr>
          <p:cNvPr id="9" name="TextBox 8"/>
          <p:cNvSpPr txBox="1"/>
          <p:nvPr/>
        </p:nvSpPr>
        <p:spPr>
          <a:xfrm>
            <a:off x="5105400" y="6260068"/>
            <a:ext cx="5257800" cy="369332"/>
          </a:xfrm>
          <a:prstGeom prst="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rtlCol="0">
            <a:spAutoFit/>
          </a:bodyPr>
          <a:lstStyle/>
          <a:p>
            <a:r>
              <a:rPr lang="en-US" dirty="0"/>
              <a:t>*Important at the beginning of the semester!</a:t>
            </a:r>
          </a:p>
        </p:txBody>
      </p:sp>
      <p:sp>
        <p:nvSpPr>
          <p:cNvPr id="10" name="Flowchart: Merge 9"/>
          <p:cNvSpPr/>
          <p:nvPr/>
        </p:nvSpPr>
        <p:spPr>
          <a:xfrm>
            <a:off x="6400800" y="685800"/>
            <a:ext cx="2971800" cy="533400"/>
          </a:xfrm>
          <a:prstGeom prst="flowChartMerge">
            <a:avLst/>
          </a:prstGeom>
          <a:solidFill>
            <a:srgbClr val="002A7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600" b="1" dirty="0">
                <a:solidFill>
                  <a:schemeClr val="accent1">
                    <a:lumMod val="60000"/>
                    <a:lumOff val="40000"/>
                  </a:schemeClr>
                </a:solidFill>
              </a:rPr>
              <a:t>BEFORE Class*</a:t>
            </a:r>
          </a:p>
        </p:txBody>
      </p:sp>
    </p:spTree>
    <p:extLst>
      <p:ext uri="{BB962C8B-B14F-4D97-AF65-F5344CB8AC3E}">
        <p14:creationId xmlns:p14="http://schemas.microsoft.com/office/powerpoint/2010/main" val="2382329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Examples Defined</a:t>
            </a:r>
            <a:endParaRPr lang="en-US" dirty="0"/>
          </a:p>
        </p:txBody>
      </p:sp>
      <p:sp>
        <p:nvSpPr>
          <p:cNvPr id="3" name="Content Placeholder 2"/>
          <p:cNvSpPr>
            <a:spLocks noGrp="1"/>
          </p:cNvSpPr>
          <p:nvPr>
            <p:ph idx="1"/>
          </p:nvPr>
        </p:nvSpPr>
        <p:spPr>
          <a:xfrm>
            <a:off x="2209800" y="1905000"/>
            <a:ext cx="8029854" cy="4516398"/>
          </a:xfrm>
        </p:spPr>
        <p:txBody>
          <a:bodyPr>
            <a:normAutofit fontScale="92500" lnSpcReduction="10000"/>
          </a:bodyPr>
          <a:lstStyle/>
          <a:p>
            <a:pPr marL="68580" indent="0">
              <a:buNone/>
            </a:pPr>
            <a:r>
              <a:rPr lang="en-US" b="1" dirty="0"/>
              <a:t>Step 3: Thought </a:t>
            </a:r>
            <a:r>
              <a:rPr lang="en-US" b="1" dirty="0" smtClean="0"/>
              <a:t>Provoking</a:t>
            </a:r>
            <a:r>
              <a:rPr lang="en-US" b="1" dirty="0"/>
              <a:t>, </a:t>
            </a:r>
            <a:r>
              <a:rPr lang="en-US" b="1" dirty="0" smtClean="0"/>
              <a:t>Goal Assignments</a:t>
            </a:r>
            <a:r>
              <a:rPr lang="en-US" dirty="0" smtClean="0"/>
              <a:t> </a:t>
            </a:r>
            <a:r>
              <a:rPr lang="en-US" sz="2300" dirty="0"/>
              <a:t>used to stimulate </a:t>
            </a:r>
            <a:r>
              <a:rPr lang="en-US" sz="2300" dirty="0">
                <a:effectLst>
                  <a:outerShdw blurRad="38100" dist="38100" dir="2700000" algn="tl">
                    <a:srgbClr val="000000">
                      <a:alpha val="43137"/>
                    </a:srgbClr>
                  </a:outerShdw>
                </a:effectLst>
              </a:rPr>
              <a:t>deeper</a:t>
            </a:r>
            <a:r>
              <a:rPr lang="en-US" sz="2300" dirty="0"/>
              <a:t> </a:t>
            </a:r>
            <a:r>
              <a:rPr lang="en-US" sz="2300" dirty="0">
                <a:effectLst>
                  <a:outerShdw blurRad="38100" dist="38100" dir="2700000" algn="tl">
                    <a:srgbClr val="000000">
                      <a:alpha val="43137"/>
                    </a:srgbClr>
                  </a:outerShdw>
                </a:effectLst>
              </a:rPr>
              <a:t>thought</a:t>
            </a:r>
            <a:r>
              <a:rPr lang="en-US" sz="2300" dirty="0"/>
              <a:t>, improve </a:t>
            </a:r>
            <a:r>
              <a:rPr lang="en-US" sz="2300" dirty="0">
                <a:effectLst>
                  <a:outerShdw blurRad="38100" dist="38100" dir="2700000" algn="tl">
                    <a:srgbClr val="000000">
                      <a:alpha val="43137"/>
                    </a:srgbClr>
                  </a:outerShdw>
                </a:effectLst>
              </a:rPr>
              <a:t>critical</a:t>
            </a:r>
            <a:r>
              <a:rPr lang="en-US" sz="2300" dirty="0"/>
              <a:t> </a:t>
            </a:r>
            <a:r>
              <a:rPr lang="en-US" sz="2300" dirty="0">
                <a:effectLst>
                  <a:outerShdw blurRad="38100" dist="38100" dir="2700000" algn="tl">
                    <a:srgbClr val="000000">
                      <a:alpha val="43137"/>
                    </a:srgbClr>
                  </a:outerShdw>
                </a:effectLst>
              </a:rPr>
              <a:t>thinking</a:t>
            </a:r>
            <a:r>
              <a:rPr lang="en-US" sz="2300" dirty="0"/>
              <a:t>, and encourage </a:t>
            </a:r>
            <a:r>
              <a:rPr lang="en-US" sz="2300" dirty="0">
                <a:effectLst>
                  <a:outerShdw blurRad="38100" dist="38100" dir="2700000" algn="tl">
                    <a:srgbClr val="000000">
                      <a:alpha val="43137"/>
                    </a:srgbClr>
                  </a:outerShdw>
                </a:effectLst>
              </a:rPr>
              <a:t>creative, application, and analytical thought</a:t>
            </a:r>
            <a:r>
              <a:rPr lang="en-US" sz="2300" dirty="0"/>
              <a:t> resulting in excitement and concept retention</a:t>
            </a:r>
          </a:p>
          <a:p>
            <a:pPr marL="525780" indent="-457200">
              <a:buFont typeface="+mj-lt"/>
              <a:buAutoNum type="arabicPeriod"/>
            </a:pPr>
            <a:r>
              <a:rPr lang="en-US" dirty="0" smtClean="0"/>
              <a:t>Current Event Class Discussion</a:t>
            </a:r>
          </a:p>
          <a:p>
            <a:pPr lvl="1">
              <a:buFont typeface="Courier New" pitchFamily="49" charset="0"/>
              <a:buChar char="o"/>
            </a:pPr>
            <a:r>
              <a:rPr lang="en-US" dirty="0" smtClean="0"/>
              <a:t>Encourage and Reward participation </a:t>
            </a:r>
          </a:p>
          <a:p>
            <a:pPr marL="525780" indent="-457200">
              <a:buFont typeface="+mj-lt"/>
              <a:buAutoNum type="arabicPeriod"/>
            </a:pPr>
            <a:r>
              <a:rPr lang="en-US" dirty="0" smtClean="0"/>
              <a:t>Small Group Discussions</a:t>
            </a:r>
          </a:p>
          <a:p>
            <a:pPr marL="525780" indent="-457200">
              <a:buFont typeface="+mj-lt"/>
              <a:buAutoNum type="arabicPeriod"/>
            </a:pPr>
            <a:r>
              <a:rPr lang="en-US" dirty="0" smtClean="0"/>
              <a:t>Clicker Questions</a:t>
            </a:r>
          </a:p>
          <a:p>
            <a:pPr marL="525780" indent="-457200">
              <a:buFont typeface="+mj-lt"/>
              <a:buAutoNum type="arabicPeriod" startAt="4"/>
            </a:pPr>
            <a:r>
              <a:rPr lang="en-US" dirty="0" smtClean="0"/>
              <a:t>Working End </a:t>
            </a:r>
            <a:r>
              <a:rPr lang="en-US" dirty="0"/>
              <a:t>of </a:t>
            </a:r>
            <a:r>
              <a:rPr lang="en-US" dirty="0" smtClean="0"/>
              <a:t>Chapter Problems (math)</a:t>
            </a:r>
          </a:p>
          <a:p>
            <a:pPr marL="525780" indent="-457200">
              <a:buFont typeface="+mj-lt"/>
              <a:buAutoNum type="arabicPeriod" startAt="4"/>
            </a:pPr>
            <a:r>
              <a:rPr lang="en-US" dirty="0" smtClean="0"/>
              <a:t>Solving Project Based Learning Assignments </a:t>
            </a:r>
            <a:endParaRPr lang="en-US" dirty="0"/>
          </a:p>
        </p:txBody>
      </p:sp>
      <p:sp>
        <p:nvSpPr>
          <p:cNvPr id="4" name="Text Placeholder 3"/>
          <p:cNvSpPr>
            <a:spLocks noGrp="1"/>
          </p:cNvSpPr>
          <p:nvPr>
            <p:ph type="body" sz="quarter" idx="13"/>
          </p:nvPr>
        </p:nvSpPr>
        <p:spPr>
          <a:xfrm>
            <a:off x="5549900" y="190500"/>
            <a:ext cx="4673600" cy="533400"/>
          </a:xfrm>
        </p:spPr>
        <p:txBody>
          <a:bodyPr/>
          <a:lstStyle/>
          <a:p>
            <a:r>
              <a:rPr lang="en-US" dirty="0" smtClean="0"/>
              <a:t>Flipping Technique</a:t>
            </a:r>
            <a:endParaRPr lang="en-US" dirty="0"/>
          </a:p>
        </p:txBody>
      </p:sp>
      <p:sp>
        <p:nvSpPr>
          <p:cNvPr id="7" name="Rectangle 6"/>
          <p:cNvSpPr/>
          <p:nvPr/>
        </p:nvSpPr>
        <p:spPr>
          <a:xfrm rot="922603">
            <a:off x="7089677" y="3652957"/>
            <a:ext cx="3550289" cy="1077218"/>
          </a:xfrm>
          <a:prstGeom prst="rect">
            <a:avLst/>
          </a:prstGeom>
          <a:noFill/>
        </p:spPr>
        <p:txBody>
          <a:bodyPr wrap="square" lIns="91440" tIns="45720" rIns="91440" bIns="45720">
            <a:spAutoFit/>
          </a:bodyPr>
          <a:lstStyle/>
          <a:p>
            <a:pPr algn="ctr"/>
            <a:r>
              <a:rPr lang="en-US" sz="3200" b="1" dirty="0">
                <a:ln w="1905">
                  <a:solidFill>
                    <a:srgbClr val="003366"/>
                  </a:solidFill>
                </a:ln>
                <a:solidFill>
                  <a:srgbClr val="00B050"/>
                </a:solidFill>
                <a:effectLst>
                  <a:innerShdw blurRad="69850" dist="43180" dir="5400000">
                    <a:srgbClr val="000000">
                      <a:alpha val="65000"/>
                    </a:srgbClr>
                  </a:innerShdw>
                </a:effectLst>
              </a:rPr>
              <a:t>Peer-to-Peer Learning</a:t>
            </a:r>
          </a:p>
        </p:txBody>
      </p:sp>
      <p:sp>
        <p:nvSpPr>
          <p:cNvPr id="12" name="TextBox 11"/>
          <p:cNvSpPr txBox="1"/>
          <p:nvPr/>
        </p:nvSpPr>
        <p:spPr>
          <a:xfrm>
            <a:off x="5410200" y="6096001"/>
            <a:ext cx="4953000" cy="646331"/>
          </a:xfrm>
          <a:prstGeom prst="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rtlCol="0">
            <a:spAutoFit/>
          </a:bodyPr>
          <a:lstStyle/>
          <a:p>
            <a:r>
              <a:rPr lang="en-US" dirty="0"/>
              <a:t>*Goal assignment: What have you always </a:t>
            </a:r>
          </a:p>
          <a:p>
            <a:r>
              <a:rPr lang="en-US" dirty="0"/>
              <a:t>wished you had time to do in class?</a:t>
            </a:r>
          </a:p>
        </p:txBody>
      </p:sp>
      <p:sp>
        <p:nvSpPr>
          <p:cNvPr id="14" name="Flowchart: Merge 13"/>
          <p:cNvSpPr/>
          <p:nvPr/>
        </p:nvSpPr>
        <p:spPr>
          <a:xfrm>
            <a:off x="6400800" y="685800"/>
            <a:ext cx="2971800" cy="533400"/>
          </a:xfrm>
          <a:prstGeom prst="flowChartMerge">
            <a:avLst/>
          </a:prstGeom>
          <a:solidFill>
            <a:srgbClr val="002A7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60000"/>
                    <a:lumOff val="40000"/>
                  </a:schemeClr>
                </a:solidFill>
              </a:rPr>
              <a:t>CLASS Time</a:t>
            </a:r>
          </a:p>
        </p:txBody>
      </p:sp>
    </p:spTree>
    <p:extLst>
      <p:ext uri="{BB962C8B-B14F-4D97-AF65-F5344CB8AC3E}">
        <p14:creationId xmlns:p14="http://schemas.microsoft.com/office/powerpoint/2010/main" val="1185351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Examples Defined</a:t>
            </a:r>
            <a:endParaRPr lang="en-US" dirty="0"/>
          </a:p>
        </p:txBody>
      </p:sp>
      <p:sp>
        <p:nvSpPr>
          <p:cNvPr id="3" name="Content Placeholder 2"/>
          <p:cNvSpPr>
            <a:spLocks noGrp="1"/>
          </p:cNvSpPr>
          <p:nvPr>
            <p:ph idx="1"/>
          </p:nvPr>
        </p:nvSpPr>
        <p:spPr>
          <a:xfrm>
            <a:off x="2209800" y="1905000"/>
            <a:ext cx="8001000" cy="4114800"/>
          </a:xfrm>
        </p:spPr>
        <p:txBody>
          <a:bodyPr>
            <a:normAutofit fontScale="92500" lnSpcReduction="20000"/>
          </a:bodyPr>
          <a:lstStyle/>
          <a:p>
            <a:pPr marL="68580" indent="0">
              <a:buNone/>
            </a:pPr>
            <a:r>
              <a:rPr lang="en-US" b="1" dirty="0" smtClean="0"/>
              <a:t>Step 3: Thought Provoking, Goal Assignments</a:t>
            </a:r>
            <a:r>
              <a:rPr lang="en-US" dirty="0" smtClean="0"/>
              <a:t> </a:t>
            </a:r>
            <a:r>
              <a:rPr lang="en-US" sz="2300" dirty="0"/>
              <a:t>used to stimulate </a:t>
            </a:r>
            <a:r>
              <a:rPr lang="en-US" sz="2300" dirty="0">
                <a:effectLst>
                  <a:outerShdw blurRad="38100" dist="38100" dir="2700000" algn="tl">
                    <a:srgbClr val="000000">
                      <a:alpha val="43137"/>
                    </a:srgbClr>
                  </a:outerShdw>
                </a:effectLst>
              </a:rPr>
              <a:t>deeper</a:t>
            </a:r>
            <a:r>
              <a:rPr lang="en-US" sz="2300" dirty="0"/>
              <a:t> </a:t>
            </a:r>
            <a:r>
              <a:rPr lang="en-US" sz="2300" dirty="0">
                <a:effectLst>
                  <a:outerShdw blurRad="38100" dist="38100" dir="2700000" algn="tl">
                    <a:srgbClr val="000000">
                      <a:alpha val="43137"/>
                    </a:srgbClr>
                  </a:outerShdw>
                </a:effectLst>
              </a:rPr>
              <a:t>thought</a:t>
            </a:r>
            <a:r>
              <a:rPr lang="en-US" sz="2300" dirty="0"/>
              <a:t>, improve </a:t>
            </a:r>
            <a:r>
              <a:rPr lang="en-US" sz="2300" dirty="0">
                <a:effectLst>
                  <a:outerShdw blurRad="38100" dist="38100" dir="2700000" algn="tl">
                    <a:srgbClr val="000000">
                      <a:alpha val="43137"/>
                    </a:srgbClr>
                  </a:outerShdw>
                </a:effectLst>
              </a:rPr>
              <a:t>critical</a:t>
            </a:r>
            <a:r>
              <a:rPr lang="en-US" sz="2300" dirty="0"/>
              <a:t> </a:t>
            </a:r>
            <a:r>
              <a:rPr lang="en-US" sz="2300" dirty="0">
                <a:effectLst>
                  <a:outerShdw blurRad="38100" dist="38100" dir="2700000" algn="tl">
                    <a:srgbClr val="000000">
                      <a:alpha val="43137"/>
                    </a:srgbClr>
                  </a:outerShdw>
                </a:effectLst>
              </a:rPr>
              <a:t>thinking</a:t>
            </a:r>
            <a:r>
              <a:rPr lang="en-US" sz="2300" dirty="0"/>
              <a:t>, and encourage </a:t>
            </a:r>
            <a:r>
              <a:rPr lang="en-US" sz="2300" dirty="0">
                <a:effectLst>
                  <a:outerShdw blurRad="38100" dist="38100" dir="2700000" algn="tl">
                    <a:srgbClr val="000000">
                      <a:alpha val="43137"/>
                    </a:srgbClr>
                  </a:outerShdw>
                </a:effectLst>
              </a:rPr>
              <a:t>creative, application, and analytical thought</a:t>
            </a:r>
            <a:r>
              <a:rPr lang="en-US" sz="2300" dirty="0"/>
              <a:t> resulting in excitement and concept retention</a:t>
            </a:r>
          </a:p>
          <a:p>
            <a:pPr marL="525780" indent="-457200">
              <a:buFont typeface="+mj-lt"/>
              <a:buAutoNum type="arabicPeriod" startAt="6"/>
            </a:pPr>
            <a:r>
              <a:rPr lang="en-US" dirty="0" smtClean="0"/>
              <a:t>Real-Life Document Analysis (hand on, labs)</a:t>
            </a:r>
          </a:p>
          <a:p>
            <a:pPr marL="525780" indent="-457200">
              <a:buFont typeface="+mj-lt"/>
              <a:buAutoNum type="arabicPeriod" startAt="6"/>
            </a:pPr>
            <a:r>
              <a:rPr lang="en-US" dirty="0" smtClean="0"/>
              <a:t>Problem Solve/Clarify </a:t>
            </a:r>
          </a:p>
          <a:p>
            <a:pPr marL="525780" indent="-457200">
              <a:buFont typeface="+mj-lt"/>
              <a:buAutoNum type="arabicPeriod" startAt="6"/>
            </a:pPr>
            <a:r>
              <a:rPr lang="en-US" dirty="0" smtClean="0"/>
              <a:t>Individual Reflection</a:t>
            </a:r>
          </a:p>
          <a:p>
            <a:pPr marL="525780" indent="-457200">
              <a:buFont typeface="+mj-lt"/>
              <a:buAutoNum type="arabicPeriod" startAt="6"/>
            </a:pPr>
            <a:r>
              <a:rPr lang="en-US" dirty="0" smtClean="0"/>
              <a:t>Course Projects:</a:t>
            </a:r>
          </a:p>
          <a:p>
            <a:pPr lvl="1">
              <a:buFont typeface="Courier New" pitchFamily="49" charset="0"/>
              <a:buChar char="o"/>
            </a:pPr>
            <a:r>
              <a:rPr lang="en-US" dirty="0" smtClean="0"/>
              <a:t>Debates</a:t>
            </a:r>
          </a:p>
          <a:p>
            <a:pPr lvl="1">
              <a:buFont typeface="Courier New" pitchFamily="49" charset="0"/>
              <a:buChar char="o"/>
            </a:pPr>
            <a:r>
              <a:rPr lang="en-US" dirty="0" smtClean="0"/>
              <a:t>Presentations</a:t>
            </a:r>
          </a:p>
          <a:p>
            <a:endParaRPr lang="en-US" dirty="0"/>
          </a:p>
        </p:txBody>
      </p:sp>
      <p:sp>
        <p:nvSpPr>
          <p:cNvPr id="4" name="Text Placeholder 3"/>
          <p:cNvSpPr>
            <a:spLocks noGrp="1"/>
          </p:cNvSpPr>
          <p:nvPr>
            <p:ph type="body" sz="quarter" idx="13"/>
          </p:nvPr>
        </p:nvSpPr>
        <p:spPr>
          <a:xfrm>
            <a:off x="5549900" y="190500"/>
            <a:ext cx="4673600" cy="533400"/>
          </a:xfrm>
        </p:spPr>
        <p:txBody>
          <a:bodyPr/>
          <a:lstStyle/>
          <a:p>
            <a:r>
              <a:rPr lang="en-US" dirty="0" smtClean="0"/>
              <a:t>Flipping Technique</a:t>
            </a:r>
            <a:endParaRPr lang="en-US" dirty="0"/>
          </a:p>
        </p:txBody>
      </p:sp>
      <p:sp>
        <p:nvSpPr>
          <p:cNvPr id="8" name="Rectangle 7"/>
          <p:cNvSpPr/>
          <p:nvPr/>
        </p:nvSpPr>
        <p:spPr>
          <a:xfrm rot="959644">
            <a:off x="7013893" y="4017112"/>
            <a:ext cx="3550289" cy="1077218"/>
          </a:xfrm>
          <a:prstGeom prst="rect">
            <a:avLst/>
          </a:prstGeom>
          <a:noFill/>
        </p:spPr>
        <p:txBody>
          <a:bodyPr wrap="square" lIns="91440" tIns="45720" rIns="91440" bIns="45720">
            <a:spAutoFit/>
          </a:bodyPr>
          <a:lstStyle/>
          <a:p>
            <a:pPr algn="ctr"/>
            <a:r>
              <a:rPr lang="en-US" sz="3200" b="1" dirty="0">
                <a:ln w="1905">
                  <a:solidFill>
                    <a:srgbClr val="003366"/>
                  </a:solidFill>
                </a:ln>
                <a:solidFill>
                  <a:srgbClr val="00B050"/>
                </a:solidFill>
                <a:effectLst>
                  <a:innerShdw blurRad="69850" dist="43180" dir="5400000">
                    <a:srgbClr val="000000">
                      <a:alpha val="65000"/>
                    </a:srgbClr>
                  </a:innerShdw>
                </a:effectLst>
              </a:rPr>
              <a:t>In-depth Application</a:t>
            </a:r>
          </a:p>
        </p:txBody>
      </p:sp>
      <p:sp>
        <p:nvSpPr>
          <p:cNvPr id="12" name="Rectangle 11"/>
          <p:cNvSpPr/>
          <p:nvPr/>
        </p:nvSpPr>
        <p:spPr>
          <a:xfrm rot="382525">
            <a:off x="5562601" y="5148310"/>
            <a:ext cx="3550289" cy="584775"/>
          </a:xfrm>
          <a:prstGeom prst="rect">
            <a:avLst/>
          </a:prstGeom>
          <a:noFill/>
        </p:spPr>
        <p:txBody>
          <a:bodyPr wrap="square" lIns="91440" tIns="45720" rIns="91440" bIns="45720">
            <a:spAutoFit/>
          </a:bodyPr>
          <a:lstStyle/>
          <a:p>
            <a:pPr algn="ctr"/>
            <a:r>
              <a:rPr lang="en-US" sz="3200" b="1" dirty="0">
                <a:ln w="1905">
                  <a:solidFill>
                    <a:srgbClr val="003366"/>
                  </a:solidFill>
                </a:ln>
                <a:solidFill>
                  <a:srgbClr val="00B050"/>
                </a:solidFill>
                <a:effectLst>
                  <a:innerShdw blurRad="69850" dist="43180" dir="5400000">
                    <a:srgbClr val="000000">
                      <a:alpha val="65000"/>
                    </a:srgbClr>
                  </a:innerShdw>
                </a:effectLst>
              </a:rPr>
              <a:t>Case Studies</a:t>
            </a:r>
          </a:p>
        </p:txBody>
      </p:sp>
      <p:sp>
        <p:nvSpPr>
          <p:cNvPr id="14" name="TextBox 13"/>
          <p:cNvSpPr txBox="1"/>
          <p:nvPr/>
        </p:nvSpPr>
        <p:spPr>
          <a:xfrm>
            <a:off x="5715000" y="6248400"/>
            <a:ext cx="4648200" cy="369332"/>
          </a:xfrm>
          <a:prstGeom prst="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rtlCol="0">
            <a:spAutoFit/>
          </a:bodyPr>
          <a:lstStyle/>
          <a:p>
            <a:r>
              <a:rPr lang="en-US" dirty="0"/>
              <a:t>*</a:t>
            </a:r>
            <a:r>
              <a:rPr lang="en-US" dirty="0">
                <a:hlinkClick r:id="rId2" action="ppaction://hlinksldjump"/>
              </a:rPr>
              <a:t>Active Learning </a:t>
            </a:r>
            <a:r>
              <a:rPr lang="en-US" dirty="0"/>
              <a:t>Assignment Assistance</a:t>
            </a:r>
          </a:p>
        </p:txBody>
      </p:sp>
      <p:sp>
        <p:nvSpPr>
          <p:cNvPr id="16" name="Flowchart: Merge 15"/>
          <p:cNvSpPr/>
          <p:nvPr/>
        </p:nvSpPr>
        <p:spPr>
          <a:xfrm>
            <a:off x="6400800" y="685800"/>
            <a:ext cx="2971800" cy="533400"/>
          </a:xfrm>
          <a:prstGeom prst="flowChartMerge">
            <a:avLst/>
          </a:prstGeom>
          <a:solidFill>
            <a:srgbClr val="002A7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60000"/>
                    <a:lumOff val="40000"/>
                  </a:schemeClr>
                </a:solidFill>
              </a:rPr>
              <a:t>CLASS Time</a:t>
            </a:r>
          </a:p>
        </p:txBody>
      </p:sp>
    </p:spTree>
    <p:extLst>
      <p:ext uri="{BB962C8B-B14F-4D97-AF65-F5344CB8AC3E}">
        <p14:creationId xmlns:p14="http://schemas.microsoft.com/office/powerpoint/2010/main" val="27843364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Examples Defined</a:t>
            </a:r>
            <a:endParaRPr lang="en-US" dirty="0"/>
          </a:p>
        </p:txBody>
      </p:sp>
      <p:sp>
        <p:nvSpPr>
          <p:cNvPr id="3" name="Content Placeholder 2"/>
          <p:cNvSpPr>
            <a:spLocks noGrp="1"/>
          </p:cNvSpPr>
          <p:nvPr>
            <p:ph idx="1"/>
          </p:nvPr>
        </p:nvSpPr>
        <p:spPr>
          <a:xfrm>
            <a:off x="2209800" y="1905000"/>
            <a:ext cx="7924800" cy="4114800"/>
          </a:xfrm>
        </p:spPr>
        <p:txBody>
          <a:bodyPr>
            <a:normAutofit lnSpcReduction="10000"/>
          </a:bodyPr>
          <a:lstStyle/>
          <a:p>
            <a:pPr marL="68580" indent="0">
              <a:buNone/>
            </a:pPr>
            <a:r>
              <a:rPr lang="en-US" b="1" dirty="0" smtClean="0"/>
              <a:t>Step 4: Follow up Assignment </a:t>
            </a:r>
            <a:r>
              <a:rPr lang="en-US" dirty="0" smtClean="0"/>
              <a:t>in an attempt to solidify the imprint of the newly gained knowledge on the student’s mind.</a:t>
            </a:r>
          </a:p>
          <a:p>
            <a:r>
              <a:rPr lang="en-US" dirty="0" smtClean="0"/>
              <a:t>Additional Experience – </a:t>
            </a:r>
          </a:p>
          <a:p>
            <a:pPr marL="68580" indent="0">
              <a:buNone/>
            </a:pPr>
            <a:r>
              <a:rPr lang="en-US" dirty="0"/>
              <a:t>	</a:t>
            </a:r>
            <a:r>
              <a:rPr lang="en-US" dirty="0" smtClean="0"/>
              <a:t>After class </a:t>
            </a:r>
            <a:r>
              <a:rPr lang="en-US" dirty="0" smtClean="0">
                <a:effectLst>
                  <a:outerShdw blurRad="38100" dist="38100" dir="2700000" algn="tl">
                    <a:srgbClr val="000000">
                      <a:alpha val="43137"/>
                    </a:srgbClr>
                  </a:outerShdw>
                </a:effectLst>
              </a:rPr>
              <a:t>assignment of </a:t>
            </a:r>
            <a:r>
              <a:rPr lang="en-US" u="sng" dirty="0" smtClean="0">
                <a:effectLst>
                  <a:outerShdw blurRad="38100" dist="38100" dir="2700000" algn="tl">
                    <a:srgbClr val="000000">
                      <a:alpha val="43137"/>
                    </a:srgbClr>
                  </a:outerShdw>
                </a:effectLst>
              </a:rPr>
              <a:t>choice </a:t>
            </a:r>
          </a:p>
          <a:p>
            <a:pPr lvl="1"/>
            <a:r>
              <a:rPr lang="en-US" dirty="0" smtClean="0"/>
              <a:t>Write in journal</a:t>
            </a:r>
          </a:p>
          <a:p>
            <a:pPr lvl="1"/>
            <a:r>
              <a:rPr lang="en-US" dirty="0" smtClean="0"/>
              <a:t>Interview professional</a:t>
            </a:r>
          </a:p>
          <a:p>
            <a:pPr lvl="1"/>
            <a:r>
              <a:rPr lang="en-US" dirty="0" smtClean="0"/>
              <a:t>Mind map the concepts</a:t>
            </a:r>
          </a:p>
          <a:p>
            <a:pPr lvl="1"/>
            <a:r>
              <a:rPr lang="en-US" dirty="0" smtClean="0"/>
              <a:t>Review of Key concepts</a:t>
            </a:r>
          </a:p>
          <a:p>
            <a:pPr lvl="1"/>
            <a:r>
              <a:rPr lang="en-US" dirty="0" smtClean="0"/>
              <a:t>Fishbone diagram</a:t>
            </a:r>
          </a:p>
          <a:p>
            <a:pPr lvl="1"/>
            <a:endParaRPr lang="en-US" dirty="0" smtClean="0"/>
          </a:p>
          <a:p>
            <a:endParaRPr lang="en-US" dirty="0"/>
          </a:p>
        </p:txBody>
      </p:sp>
      <p:sp>
        <p:nvSpPr>
          <p:cNvPr id="4" name="Text Placeholder 3"/>
          <p:cNvSpPr>
            <a:spLocks noGrp="1"/>
          </p:cNvSpPr>
          <p:nvPr>
            <p:ph type="body" sz="quarter" idx="13"/>
          </p:nvPr>
        </p:nvSpPr>
        <p:spPr>
          <a:xfrm>
            <a:off x="5549900" y="190500"/>
            <a:ext cx="4673600" cy="533400"/>
          </a:xfrm>
        </p:spPr>
        <p:txBody>
          <a:bodyPr/>
          <a:lstStyle/>
          <a:p>
            <a:r>
              <a:rPr lang="en-US" dirty="0" smtClean="0"/>
              <a:t>Flipping Technique</a:t>
            </a:r>
            <a:endParaRPr lang="en-US" dirty="0"/>
          </a:p>
        </p:txBody>
      </p:sp>
      <p:sp>
        <p:nvSpPr>
          <p:cNvPr id="11" name="TextBox 10"/>
          <p:cNvSpPr txBox="1"/>
          <p:nvPr/>
        </p:nvSpPr>
        <p:spPr>
          <a:xfrm>
            <a:off x="5029200" y="5983070"/>
            <a:ext cx="5257800" cy="646331"/>
          </a:xfrm>
          <a:prstGeom prst="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rtlCol="0">
            <a:spAutoFit/>
          </a:bodyPr>
          <a:lstStyle/>
          <a:p>
            <a:r>
              <a:rPr lang="en-US" dirty="0"/>
              <a:t>*Consider requiring a minimum number to be </a:t>
            </a:r>
          </a:p>
          <a:p>
            <a:r>
              <a:rPr lang="en-US" dirty="0"/>
              <a:t>completed over the semester in a portfolio</a:t>
            </a:r>
          </a:p>
        </p:txBody>
      </p:sp>
      <p:sp>
        <p:nvSpPr>
          <p:cNvPr id="14" name="Up Arrow Callout 13"/>
          <p:cNvSpPr/>
          <p:nvPr/>
        </p:nvSpPr>
        <p:spPr>
          <a:xfrm rot="21253433">
            <a:off x="6695576" y="3920391"/>
            <a:ext cx="2286000" cy="1828800"/>
          </a:xfrm>
          <a:prstGeom prst="upArrowCallout">
            <a:avLst>
              <a:gd name="adj1" fmla="val 15909"/>
              <a:gd name="adj2" fmla="val 30303"/>
              <a:gd name="adj3" fmla="val 25000"/>
              <a:gd name="adj4" fmla="val 687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Students Engage and Retain more when they have choices</a:t>
            </a:r>
          </a:p>
        </p:txBody>
      </p:sp>
      <p:sp>
        <p:nvSpPr>
          <p:cNvPr id="10" name="Flowchart: Merge 9"/>
          <p:cNvSpPr/>
          <p:nvPr/>
        </p:nvSpPr>
        <p:spPr>
          <a:xfrm>
            <a:off x="6400800" y="685800"/>
            <a:ext cx="2971800" cy="533400"/>
          </a:xfrm>
          <a:prstGeom prst="flowChartMerge">
            <a:avLst/>
          </a:prstGeom>
          <a:solidFill>
            <a:srgbClr val="002A7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60000"/>
                    <a:lumOff val="40000"/>
                  </a:schemeClr>
                </a:solidFill>
              </a:rPr>
              <a:t>AFTER Class</a:t>
            </a:r>
          </a:p>
        </p:txBody>
      </p:sp>
    </p:spTree>
    <p:extLst>
      <p:ext uri="{BB962C8B-B14F-4D97-AF65-F5344CB8AC3E}">
        <p14:creationId xmlns:p14="http://schemas.microsoft.com/office/powerpoint/2010/main" val="1461817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Examples Defined</a:t>
            </a:r>
            <a:endParaRPr lang="en-US" dirty="0"/>
          </a:p>
        </p:txBody>
      </p:sp>
      <p:sp>
        <p:nvSpPr>
          <p:cNvPr id="3" name="Content Placeholder 2"/>
          <p:cNvSpPr>
            <a:spLocks noGrp="1"/>
          </p:cNvSpPr>
          <p:nvPr>
            <p:ph idx="1"/>
          </p:nvPr>
        </p:nvSpPr>
        <p:spPr>
          <a:xfrm>
            <a:off x="2209800" y="1905000"/>
            <a:ext cx="7924800" cy="4114800"/>
          </a:xfrm>
        </p:spPr>
        <p:txBody>
          <a:bodyPr>
            <a:normAutofit/>
          </a:bodyPr>
          <a:lstStyle/>
          <a:p>
            <a:pPr marL="68580" indent="0">
              <a:buNone/>
            </a:pPr>
            <a:r>
              <a:rPr lang="en-US" b="1" dirty="0" smtClean="0"/>
              <a:t>Step 5: Results Assessment</a:t>
            </a:r>
            <a:endParaRPr lang="en-US" dirty="0" smtClean="0"/>
          </a:p>
          <a:p>
            <a:r>
              <a:rPr lang="en-US" dirty="0" smtClean="0"/>
              <a:t>Compare – was your “flip” effective </a:t>
            </a:r>
          </a:p>
          <a:p>
            <a:pPr marL="822960" lvl="1" indent="-457200">
              <a:buFont typeface="+mj-lt"/>
              <a:buAutoNum type="arabicPeriod"/>
            </a:pPr>
            <a:r>
              <a:rPr lang="en-US" dirty="0" smtClean="0"/>
              <a:t>Exam Scores</a:t>
            </a:r>
          </a:p>
          <a:p>
            <a:pPr marL="822960" lvl="1" indent="-457200">
              <a:buFont typeface="+mj-lt"/>
              <a:buAutoNum type="arabicPeriod"/>
            </a:pPr>
            <a:r>
              <a:rPr lang="en-US" dirty="0" smtClean="0"/>
              <a:t>Embedded Questions assessing specific Learning Outcomes</a:t>
            </a:r>
          </a:p>
          <a:p>
            <a:pPr marL="822960" lvl="1" indent="-457200">
              <a:buFont typeface="+mj-lt"/>
              <a:buAutoNum type="arabicPeriod"/>
            </a:pPr>
            <a:r>
              <a:rPr lang="en-US" dirty="0" smtClean="0"/>
              <a:t>Overall Course Grades</a:t>
            </a:r>
          </a:p>
          <a:p>
            <a:pPr marL="822960" lvl="1" indent="-457200">
              <a:buFont typeface="+mj-lt"/>
              <a:buAutoNum type="arabicPeriod"/>
            </a:pPr>
            <a:r>
              <a:rPr lang="en-US" dirty="0" smtClean="0"/>
              <a:t>Course Evaluations</a:t>
            </a:r>
          </a:p>
          <a:p>
            <a:pPr marL="822960" lvl="1" indent="-457200">
              <a:buFont typeface="+mj-lt"/>
              <a:buAutoNum type="arabicPeriod"/>
            </a:pPr>
            <a:r>
              <a:rPr lang="en-US" dirty="0" smtClean="0"/>
              <a:t>ETS scores</a:t>
            </a:r>
          </a:p>
          <a:p>
            <a:endParaRPr lang="en-US" dirty="0"/>
          </a:p>
        </p:txBody>
      </p:sp>
      <p:sp>
        <p:nvSpPr>
          <p:cNvPr id="4" name="Text Placeholder 3"/>
          <p:cNvSpPr>
            <a:spLocks noGrp="1"/>
          </p:cNvSpPr>
          <p:nvPr>
            <p:ph type="body" sz="quarter" idx="13"/>
          </p:nvPr>
        </p:nvSpPr>
        <p:spPr>
          <a:xfrm>
            <a:off x="5549900" y="190500"/>
            <a:ext cx="4673600" cy="533400"/>
          </a:xfrm>
        </p:spPr>
        <p:txBody>
          <a:bodyPr/>
          <a:lstStyle/>
          <a:p>
            <a:r>
              <a:rPr lang="en-US" dirty="0" smtClean="0"/>
              <a:t>Flipping Technique</a:t>
            </a:r>
            <a:endParaRPr lang="en-US" dirty="0"/>
          </a:p>
        </p:txBody>
      </p:sp>
      <p:pic>
        <p:nvPicPr>
          <p:cNvPr id="4098" name="Picture 2" descr="C:\Users\laptop\AppData\Local\Microsoft\Windows\Temporary Internet Files\Content.IE5\T7H284WV\MC90044131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21" y="3493532"/>
            <a:ext cx="2743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9" name="Flowchart: Merge 8"/>
          <p:cNvSpPr/>
          <p:nvPr/>
        </p:nvSpPr>
        <p:spPr>
          <a:xfrm>
            <a:off x="6400800" y="685800"/>
            <a:ext cx="2971800" cy="533400"/>
          </a:xfrm>
          <a:prstGeom prst="flowChartMerge">
            <a:avLst/>
          </a:prstGeom>
          <a:solidFill>
            <a:srgbClr val="002A7E"/>
          </a:solidFill>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1">
                    <a:lumMod val="60000"/>
                    <a:lumOff val="40000"/>
                  </a:schemeClr>
                </a:solidFill>
              </a:rPr>
              <a:t>FINDINGS</a:t>
            </a:r>
          </a:p>
        </p:txBody>
      </p:sp>
      <p:sp>
        <p:nvSpPr>
          <p:cNvPr id="10" name="TextBox 9"/>
          <p:cNvSpPr txBox="1"/>
          <p:nvPr/>
        </p:nvSpPr>
        <p:spPr>
          <a:xfrm>
            <a:off x="5105400" y="5791200"/>
            <a:ext cx="5257800" cy="923330"/>
          </a:xfrm>
          <a:prstGeom prst="rect">
            <a:avLst/>
          </a:prstGeom>
          <a:solidFill>
            <a:schemeClr val="bg1"/>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prst="divot"/>
          </a:sp3d>
        </p:spPr>
        <p:txBody>
          <a:bodyPr wrap="square" rtlCol="0">
            <a:spAutoFit/>
          </a:bodyPr>
          <a:lstStyle/>
          <a:p>
            <a:r>
              <a:rPr lang="en-US" dirty="0"/>
              <a:t>*Do NOT STOP at assessing your Goal! </a:t>
            </a:r>
          </a:p>
          <a:p>
            <a:r>
              <a:rPr lang="en-US" dirty="0"/>
              <a:t>-Look for other benefits to students/faculty or areas for improvements to the design?</a:t>
            </a:r>
          </a:p>
        </p:txBody>
      </p:sp>
    </p:spTree>
    <p:extLst>
      <p:ext uri="{BB962C8B-B14F-4D97-AF65-F5344CB8AC3E}">
        <p14:creationId xmlns:p14="http://schemas.microsoft.com/office/powerpoint/2010/main" val="41463120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For printing only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206074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8" name="Rounded Rectangle 27"/>
          <p:cNvSpPr/>
          <p:nvPr/>
        </p:nvSpPr>
        <p:spPr>
          <a:xfrm>
            <a:off x="6903021"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55" name="Snip Same Side Corner Rectangle 54"/>
          <p:cNvSpPr/>
          <p:nvPr/>
        </p:nvSpPr>
        <p:spPr>
          <a:xfrm>
            <a:off x="4229142" y="5873750"/>
            <a:ext cx="3762481" cy="90805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prstClr val="black"/>
                </a:solidFill>
                <a:latin typeface="Wingdings 2" pitchFamily="18" charset="2"/>
              </a:rPr>
              <a:t>x</a:t>
            </a:r>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sp>
        <p:nvSpPr>
          <p:cNvPr id="56" name="Snip Same Side Corner Rectangle 55"/>
          <p:cNvSpPr/>
          <p:nvPr/>
        </p:nvSpPr>
        <p:spPr>
          <a:xfrm>
            <a:off x="4229142" y="4038600"/>
            <a:ext cx="3762481" cy="83820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prstClr val="black"/>
                </a:solidFill>
                <a:latin typeface="Wingdings 2" pitchFamily="18" charset="2"/>
              </a:rPr>
              <a:t>x</a:t>
            </a:r>
            <a:endParaRPr lang="en-US" dirty="0">
              <a:solidFill>
                <a:prstClr val="black"/>
              </a:solidFill>
            </a:endParaRPr>
          </a:p>
          <a:p>
            <a:endParaRPr lang="en-US" dirty="0">
              <a:solidFill>
                <a:prstClr val="black"/>
              </a:solidFill>
            </a:endParaRPr>
          </a:p>
        </p:txBody>
      </p:sp>
      <p:sp>
        <p:nvSpPr>
          <p:cNvPr id="57" name="Snip Same Side Corner Rectangle 56"/>
          <p:cNvSpPr/>
          <p:nvPr/>
        </p:nvSpPr>
        <p:spPr>
          <a:xfrm>
            <a:off x="4229142" y="4953000"/>
            <a:ext cx="3762481" cy="83820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prstClr val="black"/>
                </a:solidFill>
                <a:latin typeface="Wingdings 2" pitchFamily="18" charset="2"/>
              </a:rPr>
              <a:t>x</a:t>
            </a:r>
            <a:endParaRPr lang="en-US" dirty="0">
              <a:solidFill>
                <a:prstClr val="black"/>
              </a:solidFill>
            </a:endParaRPr>
          </a:p>
          <a:p>
            <a:endParaRPr lang="en-US" dirty="0">
              <a:solidFill>
                <a:prstClr val="black"/>
              </a:solidFill>
            </a:endParaRPr>
          </a:p>
        </p:txBody>
      </p:sp>
      <p:sp>
        <p:nvSpPr>
          <p:cNvPr id="62" name="Rounded Rectangle 61"/>
          <p:cNvSpPr/>
          <p:nvPr/>
        </p:nvSpPr>
        <p:spPr>
          <a:xfrm>
            <a:off x="8153400" y="4191000"/>
            <a:ext cx="2057400" cy="2133600"/>
          </a:xfrm>
          <a:prstGeom prst="roundRect">
            <a:avLst>
              <a:gd name="adj" fmla="val 10000"/>
            </a:avLst>
          </a:prstGeom>
          <a:ln w="28575">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solidFill>
                <a:latin typeface="Wingdings 2" pitchFamily="18" charset="2"/>
              </a:rPr>
              <a:t>y</a:t>
            </a:r>
            <a:endParaRPr lang="en-US" dirty="0">
              <a:solidFill>
                <a:prstClr val="black">
                  <a:hueOff val="0"/>
                  <a:satOff val="0"/>
                  <a:lumOff val="0"/>
                  <a:alphaOff val="0"/>
                </a:prstClr>
              </a:solidFill>
            </a:endParaRPr>
          </a:p>
        </p:txBody>
      </p:sp>
      <p:sp>
        <p:nvSpPr>
          <p:cNvPr id="64" name="Rounded Rectangle 63"/>
          <p:cNvSpPr/>
          <p:nvPr/>
        </p:nvSpPr>
        <p:spPr>
          <a:xfrm>
            <a:off x="3536379"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65" name="Rounded Rectangle 64"/>
          <p:cNvSpPr/>
          <p:nvPr/>
        </p:nvSpPr>
        <p:spPr>
          <a:xfrm>
            <a:off x="1981200" y="4191000"/>
            <a:ext cx="2057400" cy="2133600"/>
          </a:xfrm>
          <a:prstGeom prst="roundRect">
            <a:avLst>
              <a:gd name="adj" fmla="val 10000"/>
            </a:avLst>
          </a:prstGeom>
          <a:ln w="28575">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smtClean="0">
                <a:solidFill>
                  <a:prstClr val="black"/>
                </a:solidFill>
                <a:latin typeface="Wingdings 2" pitchFamily="18" charset="2"/>
              </a:rPr>
              <a:t>y</a:t>
            </a:r>
            <a:endParaRPr lang="en-US" dirty="0">
              <a:solidFill>
                <a:prstClr val="black">
                  <a:hueOff val="0"/>
                  <a:satOff val="0"/>
                  <a:lumOff val="0"/>
                  <a:alphaOff val="0"/>
                </a:prstClr>
              </a:solidFill>
            </a:endParaRPr>
          </a:p>
        </p:txBody>
      </p:sp>
      <p:cxnSp>
        <p:nvCxnSpPr>
          <p:cNvPr id="70" name="Straight Connector 69"/>
          <p:cNvCxnSpPr>
            <a:stCxn id="3" idx="1"/>
            <a:endCxn id="64" idx="0"/>
          </p:cNvCxnSpPr>
          <p:nvPr/>
        </p:nvCxnSpPr>
        <p:spPr>
          <a:xfrm>
            <a:off x="3400425" y="1572690"/>
            <a:ext cx="974154"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3" idx="0"/>
            <a:endCxn id="3" idx="1"/>
          </p:cNvCxnSpPr>
          <p:nvPr/>
        </p:nvCxnSpPr>
        <p:spPr>
          <a:xfrm flipV="1">
            <a:off x="2514601" y="1572690"/>
            <a:ext cx="885825"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5" idx="0"/>
            <a:endCxn id="3" idx="1"/>
          </p:cNvCxnSpPr>
          <p:nvPr/>
        </p:nvCxnSpPr>
        <p:spPr>
          <a:xfrm flipV="1">
            <a:off x="3009901" y="1572690"/>
            <a:ext cx="390525" cy="261831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3" idx="3"/>
            <a:endCxn id="61" idx="0"/>
          </p:cNvCxnSpPr>
          <p:nvPr/>
        </p:nvCxnSpPr>
        <p:spPr>
          <a:xfrm>
            <a:off x="8715376" y="1572690"/>
            <a:ext cx="885825"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 idx="3"/>
            <a:endCxn id="28" idx="0"/>
          </p:cNvCxnSpPr>
          <p:nvPr/>
        </p:nvCxnSpPr>
        <p:spPr>
          <a:xfrm flipH="1">
            <a:off x="7741221" y="1572690"/>
            <a:ext cx="974154"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 idx="3"/>
            <a:endCxn id="62" idx="0"/>
          </p:cNvCxnSpPr>
          <p:nvPr/>
        </p:nvCxnSpPr>
        <p:spPr>
          <a:xfrm>
            <a:off x="8715376" y="1572690"/>
            <a:ext cx="466725" cy="261831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514600" y="609600"/>
            <a:ext cx="7086600" cy="1905000"/>
            <a:chOff x="2309364" y="14895"/>
            <a:chExt cx="3766896" cy="1298231"/>
          </a:xfrm>
        </p:grpSpPr>
        <p:sp>
          <p:nvSpPr>
            <p:cNvPr id="3" name="Up Ribbon 2"/>
            <p:cNvSpPr/>
            <p:nvPr/>
          </p:nvSpPr>
          <p:spPr>
            <a:xfrm>
              <a:off x="2309364" y="14895"/>
              <a:ext cx="3766896" cy="1125138"/>
            </a:xfrm>
            <a:prstGeom prst="ribbon2">
              <a:avLst>
                <a:gd name="adj1" fmla="val 16667"/>
                <a:gd name="adj2" fmla="val 49711"/>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Up Ribbon 4"/>
            <p:cNvSpPr/>
            <p:nvPr/>
          </p:nvSpPr>
          <p:spPr>
            <a:xfrm>
              <a:off x="3251088" y="14895"/>
              <a:ext cx="1883448" cy="1298231"/>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defTabSz="933450">
                <a:lnSpc>
                  <a:spcPct val="90000"/>
                </a:lnSpc>
                <a:spcBef>
                  <a:spcPct val="0"/>
                </a:spcBef>
                <a:spcAft>
                  <a:spcPct val="35000"/>
                </a:spcAft>
              </a:pPr>
              <a:endParaRPr lang="en-US" sz="6600" dirty="0">
                <a:solidFill>
                  <a:prstClr val="black">
                    <a:hueOff val="0"/>
                    <a:satOff val="0"/>
                    <a:lumOff val="0"/>
                    <a:alphaOff val="0"/>
                  </a:prstClr>
                </a:solidFill>
              </a:endParaRPr>
            </a:p>
            <a:p>
              <a:pPr defTabSz="933450">
                <a:lnSpc>
                  <a:spcPct val="90000"/>
                </a:lnSpc>
                <a:spcBef>
                  <a:spcPct val="0"/>
                </a:spcBef>
                <a:spcAft>
                  <a:spcPct val="35000"/>
                </a:spcAft>
              </a:pPr>
              <a:endParaRPr lang="en-US" sz="4000" dirty="0" smtClean="0">
                <a:solidFill>
                  <a:prstClr val="black">
                    <a:hueOff val="0"/>
                    <a:satOff val="0"/>
                    <a:lumOff val="0"/>
                    <a:alphaOff val="0"/>
                  </a:prstClr>
                </a:solidFill>
              </a:endParaRPr>
            </a:p>
            <a:p>
              <a:pPr defTabSz="933450">
                <a:lnSpc>
                  <a:spcPct val="90000"/>
                </a:lnSpc>
                <a:spcBef>
                  <a:spcPct val="0"/>
                </a:spcBef>
                <a:spcAft>
                  <a:spcPct val="35000"/>
                </a:spcAft>
              </a:pPr>
              <a:endParaRPr lang="en-US" sz="40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p:txBody>
        </p:sp>
      </p:grpSp>
      <p:sp>
        <p:nvSpPr>
          <p:cNvPr id="11" name="Rectangle 10"/>
          <p:cNvSpPr/>
          <p:nvPr/>
        </p:nvSpPr>
        <p:spPr>
          <a:xfrm>
            <a:off x="2819400" y="877669"/>
            <a:ext cx="685800" cy="341632"/>
          </a:xfrm>
          <a:prstGeom prst="rect">
            <a:avLst/>
          </a:prstGeom>
        </p:spPr>
        <p:txBody>
          <a:bodyPr wrap="square">
            <a:spAutoFit/>
          </a:bodyPr>
          <a:lstStyle/>
          <a:p>
            <a:pPr defTabSz="933450">
              <a:lnSpc>
                <a:spcPct val="90000"/>
              </a:lnSpc>
              <a:spcBef>
                <a:spcPct val="0"/>
              </a:spcBef>
              <a:spcAft>
                <a:spcPct val="35000"/>
              </a:spcAft>
            </a:pPr>
            <a:r>
              <a:rPr lang="en-US" dirty="0" smtClean="0">
                <a:solidFill>
                  <a:prstClr val="black"/>
                </a:solidFill>
                <a:latin typeface="Wingdings 2" pitchFamily="18" charset="2"/>
              </a:rPr>
              <a:t>v</a:t>
            </a:r>
            <a:endParaRPr lang="en-US" dirty="0">
              <a:solidFill>
                <a:prstClr val="black"/>
              </a:solidFill>
            </a:endParaRPr>
          </a:p>
        </p:txBody>
      </p:sp>
      <p:sp>
        <p:nvSpPr>
          <p:cNvPr id="12" name="Rectangle 11"/>
          <p:cNvSpPr/>
          <p:nvPr/>
        </p:nvSpPr>
        <p:spPr>
          <a:xfrm>
            <a:off x="7848600" y="914400"/>
            <a:ext cx="685800" cy="341632"/>
          </a:xfrm>
          <a:prstGeom prst="rect">
            <a:avLst/>
          </a:prstGeom>
        </p:spPr>
        <p:txBody>
          <a:bodyPr wrap="square">
            <a:spAutoFit/>
          </a:bodyPr>
          <a:lstStyle/>
          <a:p>
            <a:pPr defTabSz="933450">
              <a:lnSpc>
                <a:spcPct val="90000"/>
              </a:lnSpc>
              <a:spcBef>
                <a:spcPct val="0"/>
              </a:spcBef>
              <a:spcAft>
                <a:spcPct val="35000"/>
              </a:spcAft>
            </a:pPr>
            <a:r>
              <a:rPr lang="en-US" dirty="0">
                <a:solidFill>
                  <a:prstClr val="black"/>
                </a:solidFill>
                <a:latin typeface="Wingdings 2" pitchFamily="18" charset="2"/>
              </a:rPr>
              <a:t>v</a:t>
            </a:r>
            <a:endParaRPr lang="en-US" dirty="0">
              <a:solidFill>
                <a:prstClr val="black"/>
              </a:solidFill>
            </a:endParaRPr>
          </a:p>
        </p:txBody>
      </p:sp>
      <p:sp>
        <p:nvSpPr>
          <p:cNvPr id="89" name="TextBox 88"/>
          <p:cNvSpPr txBox="1"/>
          <p:nvPr/>
        </p:nvSpPr>
        <p:spPr>
          <a:xfrm>
            <a:off x="1600200" y="63640"/>
            <a:ext cx="8839200" cy="469761"/>
          </a:xfrm>
          <a:prstGeom prst="roundRect">
            <a:avLst>
              <a:gd name="adj" fmla="val 26145"/>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spc="300" dirty="0">
                <a:ln>
                  <a:solidFill>
                    <a:prstClr val="black"/>
                  </a:solidFill>
                </a:ln>
                <a:solidFill>
                  <a:prstClr val="black"/>
                </a:solidFill>
                <a:effectLst>
                  <a:outerShdw blurRad="50800" dist="38100" dir="10800000" algn="r" rotWithShape="0">
                    <a:prstClr val="black">
                      <a:alpha val="40000"/>
                    </a:prstClr>
                  </a:outerShdw>
                </a:effectLst>
              </a:rPr>
              <a:t>FLIPPED BY SCHMIDT</a:t>
            </a:r>
          </a:p>
        </p:txBody>
      </p:sp>
      <p:sp>
        <p:nvSpPr>
          <p:cNvPr id="61" name="Rounded Rectangle 60"/>
          <p:cNvSpPr/>
          <p:nvPr/>
        </p:nvSpPr>
        <p:spPr>
          <a:xfrm>
            <a:off x="8763000"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63" name="Rounded Rectangle 62"/>
          <p:cNvSpPr/>
          <p:nvPr/>
        </p:nvSpPr>
        <p:spPr>
          <a:xfrm>
            <a:off x="1676400"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24" name="TextBox 23"/>
          <p:cNvSpPr txBox="1"/>
          <p:nvPr/>
        </p:nvSpPr>
        <p:spPr>
          <a:xfrm>
            <a:off x="9349380" y="6537306"/>
            <a:ext cx="1059906" cy="307777"/>
          </a:xfrm>
          <a:prstGeom prst="rect">
            <a:avLst/>
          </a:prstGeom>
          <a:noFill/>
        </p:spPr>
        <p:txBody>
          <a:bodyPr wrap="none" rtlCol="0">
            <a:spAutoFit/>
          </a:bodyPr>
          <a:lstStyle/>
          <a:p>
            <a:r>
              <a:rPr lang="en-US" sz="1400" dirty="0"/>
              <a:t>2/12/2016</a:t>
            </a:r>
          </a:p>
        </p:txBody>
      </p:sp>
      <p:sp>
        <p:nvSpPr>
          <p:cNvPr id="25" name="TextBox 24"/>
          <p:cNvSpPr txBox="1"/>
          <p:nvPr/>
        </p:nvSpPr>
        <p:spPr>
          <a:xfrm>
            <a:off x="1600200" y="6489964"/>
            <a:ext cx="2727606" cy="307777"/>
          </a:xfrm>
          <a:prstGeom prst="rect">
            <a:avLst/>
          </a:prstGeom>
          <a:noFill/>
        </p:spPr>
        <p:txBody>
          <a:bodyPr wrap="none" rtlCol="0">
            <a:spAutoFit/>
          </a:bodyPr>
          <a:lstStyle/>
          <a:p>
            <a:r>
              <a:rPr lang="en-US" sz="1400" dirty="0"/>
              <a:t>Buffie</a:t>
            </a:r>
            <a:r>
              <a:rPr lang="en-US" sz="1400" dirty="0">
                <a:solidFill>
                  <a:prstClr val="black"/>
                </a:solidFill>
              </a:rPr>
              <a:t> </a:t>
            </a:r>
            <a:r>
              <a:rPr lang="en-US" sz="1400" dirty="0"/>
              <a:t>Schmidt</a:t>
            </a:r>
            <a:r>
              <a:rPr lang="en-US" sz="1400" dirty="0">
                <a:solidFill>
                  <a:prstClr val="black"/>
                </a:solidFill>
              </a:rPr>
              <a:t> </a:t>
            </a:r>
            <a:r>
              <a:rPr lang="en-US" sz="1400" dirty="0">
                <a:solidFill>
                  <a:prstClr val="black"/>
                </a:solidFill>
                <a:hlinkClick r:id="rId4"/>
              </a:rPr>
              <a:t>bschmidt@gru.edu</a:t>
            </a:r>
            <a:r>
              <a:rPr lang="en-US" sz="1400" dirty="0">
                <a:solidFill>
                  <a:prstClr val="black"/>
                </a:solidFill>
              </a:rPr>
              <a:t> </a:t>
            </a:r>
          </a:p>
        </p:txBody>
      </p:sp>
      <p:sp>
        <p:nvSpPr>
          <p:cNvPr id="8" name="Flowchart: Punched Tape 7"/>
          <p:cNvSpPr/>
          <p:nvPr/>
        </p:nvSpPr>
        <p:spPr>
          <a:xfrm rot="19936640">
            <a:off x="1866191" y="3279748"/>
            <a:ext cx="1924889" cy="4258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Career Path</a:t>
            </a:r>
          </a:p>
        </p:txBody>
      </p:sp>
      <p:sp>
        <p:nvSpPr>
          <p:cNvPr id="39" name="Flowchart: Punched Tape 38"/>
          <p:cNvSpPr/>
          <p:nvPr/>
        </p:nvSpPr>
        <p:spPr>
          <a:xfrm rot="1320049">
            <a:off x="7539133" y="3681235"/>
            <a:ext cx="1924889" cy="4258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Real-life Scenario</a:t>
            </a:r>
          </a:p>
        </p:txBody>
      </p:sp>
      <p:sp>
        <p:nvSpPr>
          <p:cNvPr id="38" name="Flowchart: Punched Tape 37"/>
          <p:cNvSpPr/>
          <p:nvPr/>
        </p:nvSpPr>
        <p:spPr>
          <a:xfrm>
            <a:off x="5105401" y="3657600"/>
            <a:ext cx="1924889" cy="425872"/>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ln>
                  <a:solidFill>
                    <a:sysClr val="windowText" lastClr="000000"/>
                  </a:solidFill>
                </a:ln>
                <a:solidFill>
                  <a:sysClr val="windowText" lastClr="000000"/>
                </a:solidFill>
              </a:rPr>
              <a:t>Flipped Assignments</a:t>
            </a:r>
          </a:p>
        </p:txBody>
      </p:sp>
      <p:sp>
        <p:nvSpPr>
          <p:cNvPr id="40" name="Flowchart: Punched Tape 39"/>
          <p:cNvSpPr/>
          <p:nvPr/>
        </p:nvSpPr>
        <p:spPr>
          <a:xfrm rot="20555981">
            <a:off x="8264687" y="5934361"/>
            <a:ext cx="1924889" cy="425872"/>
          </a:xfrm>
          <a:prstGeom prst="flowChartPunchedTap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ysClr val="windowText" lastClr="000000"/>
                </a:solidFill>
              </a:rPr>
              <a:t>Retention</a:t>
            </a:r>
          </a:p>
        </p:txBody>
      </p:sp>
      <p:sp>
        <p:nvSpPr>
          <p:cNvPr id="41" name="Flowchart: Punched Tape 40"/>
          <p:cNvSpPr/>
          <p:nvPr/>
        </p:nvSpPr>
        <p:spPr>
          <a:xfrm rot="21134962">
            <a:off x="3338516" y="1706292"/>
            <a:ext cx="3440281" cy="425872"/>
          </a:xfrm>
          <a:prstGeom prst="flowChartPunchedTap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Main Concept / Specific Struggle</a:t>
            </a:r>
          </a:p>
        </p:txBody>
      </p:sp>
      <p:sp>
        <p:nvSpPr>
          <p:cNvPr id="16" name="Slide Number Placeholder 15"/>
          <p:cNvSpPr>
            <a:spLocks noGrp="1"/>
          </p:cNvSpPr>
          <p:nvPr>
            <p:ph type="sldNum" sz="quarter" idx="12"/>
          </p:nvPr>
        </p:nvSpPr>
        <p:spPr/>
        <p:txBody>
          <a:bodyPr/>
          <a:lstStyle/>
          <a:p>
            <a:fld id="{6D22F896-40B5-4ADD-8801-0D06FADFA095}" type="slidenum">
              <a:rPr lang="en-US" smtClean="0"/>
              <a:t>37</a:t>
            </a:fld>
            <a:endParaRPr lang="en-US" dirty="0"/>
          </a:p>
        </p:txBody>
      </p:sp>
      <p:sp>
        <p:nvSpPr>
          <p:cNvPr id="17" name="Rectangle 16"/>
          <p:cNvSpPr/>
          <p:nvPr/>
        </p:nvSpPr>
        <p:spPr>
          <a:xfrm>
            <a:off x="4327806" y="697468"/>
            <a:ext cx="389850" cy="369332"/>
          </a:xfrm>
          <a:prstGeom prst="rect">
            <a:avLst/>
          </a:prstGeom>
        </p:spPr>
        <p:txBody>
          <a:bodyPr wrap="none">
            <a:spAutoFit/>
          </a:bodyPr>
          <a:lstStyle/>
          <a:p>
            <a:r>
              <a:rPr lang="en-US" dirty="0">
                <a:solidFill>
                  <a:prstClr val="black">
                    <a:hueOff val="0"/>
                    <a:satOff val="0"/>
                    <a:lumOff val="0"/>
                    <a:alphaOff val="0"/>
                  </a:prstClr>
                </a:solidFill>
                <a:latin typeface="Wingdings 2" pitchFamily="18" charset="2"/>
              </a:rPr>
              <a:t>u</a:t>
            </a:r>
            <a:endParaRPr lang="en-US" dirty="0"/>
          </a:p>
        </p:txBody>
      </p:sp>
    </p:spTree>
    <p:extLst>
      <p:ext uri="{BB962C8B-B14F-4D97-AF65-F5344CB8AC3E}">
        <p14:creationId xmlns:p14="http://schemas.microsoft.com/office/powerpoint/2010/main" val="38366079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8" name="Rounded Rectangle 27"/>
          <p:cNvSpPr/>
          <p:nvPr/>
        </p:nvSpPr>
        <p:spPr>
          <a:xfrm>
            <a:off x="6903021"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55" name="Snip Same Side Corner Rectangle 54"/>
          <p:cNvSpPr/>
          <p:nvPr/>
        </p:nvSpPr>
        <p:spPr>
          <a:xfrm>
            <a:off x="4229142" y="5873750"/>
            <a:ext cx="3762481" cy="90805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prstClr val="black"/>
                </a:solidFill>
                <a:latin typeface="Wingdings 2" pitchFamily="18" charset="2"/>
              </a:rPr>
              <a:t>x</a:t>
            </a:r>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sp>
        <p:nvSpPr>
          <p:cNvPr id="56" name="Snip Same Side Corner Rectangle 55"/>
          <p:cNvSpPr/>
          <p:nvPr/>
        </p:nvSpPr>
        <p:spPr>
          <a:xfrm>
            <a:off x="4229142" y="4038600"/>
            <a:ext cx="3762481" cy="83820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prstClr val="black"/>
                </a:solidFill>
                <a:latin typeface="Wingdings 2" pitchFamily="18" charset="2"/>
              </a:rPr>
              <a:t>x</a:t>
            </a:r>
            <a:endParaRPr lang="en-US" dirty="0">
              <a:solidFill>
                <a:prstClr val="black"/>
              </a:solidFill>
            </a:endParaRPr>
          </a:p>
          <a:p>
            <a:endParaRPr lang="en-US" dirty="0">
              <a:solidFill>
                <a:prstClr val="black"/>
              </a:solidFill>
            </a:endParaRPr>
          </a:p>
        </p:txBody>
      </p:sp>
      <p:sp>
        <p:nvSpPr>
          <p:cNvPr id="57" name="Snip Same Side Corner Rectangle 56"/>
          <p:cNvSpPr/>
          <p:nvPr/>
        </p:nvSpPr>
        <p:spPr>
          <a:xfrm>
            <a:off x="4229142" y="4953000"/>
            <a:ext cx="3762481" cy="83820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prstClr val="black"/>
                </a:solidFill>
                <a:latin typeface="Wingdings 2" pitchFamily="18" charset="2"/>
              </a:rPr>
              <a:t>x</a:t>
            </a:r>
            <a:endParaRPr lang="en-US" dirty="0">
              <a:solidFill>
                <a:prstClr val="black"/>
              </a:solidFill>
            </a:endParaRPr>
          </a:p>
          <a:p>
            <a:endParaRPr lang="en-US" dirty="0">
              <a:solidFill>
                <a:prstClr val="black"/>
              </a:solidFill>
            </a:endParaRPr>
          </a:p>
        </p:txBody>
      </p:sp>
      <p:sp>
        <p:nvSpPr>
          <p:cNvPr id="62" name="Rounded Rectangle 61"/>
          <p:cNvSpPr/>
          <p:nvPr/>
        </p:nvSpPr>
        <p:spPr>
          <a:xfrm>
            <a:off x="8153400" y="4191000"/>
            <a:ext cx="2057400" cy="2133600"/>
          </a:xfrm>
          <a:prstGeom prst="roundRect">
            <a:avLst>
              <a:gd name="adj" fmla="val 10000"/>
            </a:avLst>
          </a:prstGeom>
          <a:ln w="28575">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solidFill>
                <a:latin typeface="Wingdings 2" pitchFamily="18" charset="2"/>
              </a:rPr>
              <a:t>y</a:t>
            </a:r>
            <a:endParaRPr lang="en-US" dirty="0">
              <a:solidFill>
                <a:prstClr val="black">
                  <a:hueOff val="0"/>
                  <a:satOff val="0"/>
                  <a:lumOff val="0"/>
                  <a:alphaOff val="0"/>
                </a:prstClr>
              </a:solidFill>
            </a:endParaRPr>
          </a:p>
        </p:txBody>
      </p:sp>
      <p:sp>
        <p:nvSpPr>
          <p:cNvPr id="64" name="Rounded Rectangle 63"/>
          <p:cNvSpPr/>
          <p:nvPr/>
        </p:nvSpPr>
        <p:spPr>
          <a:xfrm>
            <a:off x="3536379"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65" name="Rounded Rectangle 64"/>
          <p:cNvSpPr/>
          <p:nvPr/>
        </p:nvSpPr>
        <p:spPr>
          <a:xfrm>
            <a:off x="1981200" y="4191000"/>
            <a:ext cx="2057400" cy="2133600"/>
          </a:xfrm>
          <a:prstGeom prst="roundRect">
            <a:avLst>
              <a:gd name="adj" fmla="val 10000"/>
            </a:avLst>
          </a:prstGeom>
          <a:ln w="28575">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smtClean="0">
                <a:solidFill>
                  <a:prstClr val="black"/>
                </a:solidFill>
                <a:latin typeface="Wingdings 2" pitchFamily="18" charset="2"/>
              </a:rPr>
              <a:t>y</a:t>
            </a:r>
            <a:endParaRPr lang="en-US" dirty="0">
              <a:solidFill>
                <a:prstClr val="black">
                  <a:hueOff val="0"/>
                  <a:satOff val="0"/>
                  <a:lumOff val="0"/>
                  <a:alphaOff val="0"/>
                </a:prstClr>
              </a:solidFill>
            </a:endParaRPr>
          </a:p>
        </p:txBody>
      </p:sp>
      <p:cxnSp>
        <p:nvCxnSpPr>
          <p:cNvPr id="70" name="Straight Connector 69"/>
          <p:cNvCxnSpPr>
            <a:stCxn id="3" idx="1"/>
            <a:endCxn id="64" idx="0"/>
          </p:cNvCxnSpPr>
          <p:nvPr/>
        </p:nvCxnSpPr>
        <p:spPr>
          <a:xfrm>
            <a:off x="3400425" y="1572690"/>
            <a:ext cx="974154"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3" idx="0"/>
            <a:endCxn id="3" idx="1"/>
          </p:cNvCxnSpPr>
          <p:nvPr/>
        </p:nvCxnSpPr>
        <p:spPr>
          <a:xfrm flipV="1">
            <a:off x="2514601" y="1572690"/>
            <a:ext cx="885825"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5" idx="0"/>
            <a:endCxn id="3" idx="1"/>
          </p:cNvCxnSpPr>
          <p:nvPr/>
        </p:nvCxnSpPr>
        <p:spPr>
          <a:xfrm flipV="1">
            <a:off x="3009901" y="1572690"/>
            <a:ext cx="390525" cy="261831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3" idx="3"/>
            <a:endCxn id="61" idx="0"/>
          </p:cNvCxnSpPr>
          <p:nvPr/>
        </p:nvCxnSpPr>
        <p:spPr>
          <a:xfrm>
            <a:off x="8715376" y="1572690"/>
            <a:ext cx="885825"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 idx="3"/>
            <a:endCxn id="28" idx="0"/>
          </p:cNvCxnSpPr>
          <p:nvPr/>
        </p:nvCxnSpPr>
        <p:spPr>
          <a:xfrm flipH="1">
            <a:off x="7741221" y="1572690"/>
            <a:ext cx="974154"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 idx="3"/>
            <a:endCxn id="62" idx="0"/>
          </p:cNvCxnSpPr>
          <p:nvPr/>
        </p:nvCxnSpPr>
        <p:spPr>
          <a:xfrm>
            <a:off x="8715376" y="1572690"/>
            <a:ext cx="466725" cy="261831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514600" y="609600"/>
            <a:ext cx="7086600" cy="1905000"/>
            <a:chOff x="2309364" y="14895"/>
            <a:chExt cx="3766896" cy="1298231"/>
          </a:xfrm>
        </p:grpSpPr>
        <p:sp>
          <p:nvSpPr>
            <p:cNvPr id="3" name="Up Ribbon 2"/>
            <p:cNvSpPr/>
            <p:nvPr/>
          </p:nvSpPr>
          <p:spPr>
            <a:xfrm>
              <a:off x="2309364" y="14895"/>
              <a:ext cx="3766896" cy="1125138"/>
            </a:xfrm>
            <a:prstGeom prst="ribbon2">
              <a:avLst>
                <a:gd name="adj1" fmla="val 16667"/>
                <a:gd name="adj2" fmla="val 49711"/>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Up Ribbon 4"/>
            <p:cNvSpPr/>
            <p:nvPr/>
          </p:nvSpPr>
          <p:spPr>
            <a:xfrm>
              <a:off x="3251088" y="14895"/>
              <a:ext cx="1883448" cy="1298231"/>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defTabSz="933450">
                <a:lnSpc>
                  <a:spcPct val="90000"/>
                </a:lnSpc>
                <a:spcBef>
                  <a:spcPct val="0"/>
                </a:spcBef>
                <a:spcAft>
                  <a:spcPct val="35000"/>
                </a:spcAft>
              </a:pPr>
              <a:endParaRPr lang="en-US" sz="6600" dirty="0">
                <a:solidFill>
                  <a:prstClr val="black">
                    <a:hueOff val="0"/>
                    <a:satOff val="0"/>
                    <a:lumOff val="0"/>
                    <a:alphaOff val="0"/>
                  </a:prstClr>
                </a:solidFill>
              </a:endParaRPr>
            </a:p>
            <a:p>
              <a:pPr defTabSz="933450">
                <a:lnSpc>
                  <a:spcPct val="90000"/>
                </a:lnSpc>
                <a:spcBef>
                  <a:spcPct val="0"/>
                </a:spcBef>
                <a:spcAft>
                  <a:spcPct val="35000"/>
                </a:spcAft>
              </a:pPr>
              <a:endParaRPr lang="en-US" sz="4000" dirty="0" smtClean="0">
                <a:solidFill>
                  <a:prstClr val="black">
                    <a:hueOff val="0"/>
                    <a:satOff val="0"/>
                    <a:lumOff val="0"/>
                    <a:alphaOff val="0"/>
                  </a:prstClr>
                </a:solidFill>
              </a:endParaRPr>
            </a:p>
            <a:p>
              <a:pPr algn="ctr" defTabSz="933450">
                <a:lnSpc>
                  <a:spcPct val="90000"/>
                </a:lnSpc>
                <a:spcBef>
                  <a:spcPct val="0"/>
                </a:spcBef>
                <a:spcAft>
                  <a:spcPct val="35000"/>
                </a:spcAft>
              </a:pPr>
              <a:r>
                <a:rPr lang="en-US" sz="2800" dirty="0" smtClean="0">
                  <a:solidFill>
                    <a:prstClr val="black">
                      <a:hueOff val="0"/>
                      <a:satOff val="0"/>
                      <a:lumOff val="0"/>
                      <a:alphaOff val="0"/>
                    </a:prstClr>
                  </a:solidFill>
                </a:rPr>
                <a:t>Gains from Trade</a:t>
              </a:r>
            </a:p>
            <a:p>
              <a:pPr defTabSz="933450">
                <a:lnSpc>
                  <a:spcPct val="90000"/>
                </a:lnSpc>
                <a:spcBef>
                  <a:spcPct val="0"/>
                </a:spcBef>
                <a:spcAft>
                  <a:spcPct val="35000"/>
                </a:spcAft>
              </a:pPr>
              <a:endParaRPr lang="en-US" sz="40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p:txBody>
        </p:sp>
      </p:grpSp>
      <p:sp>
        <p:nvSpPr>
          <p:cNvPr id="11" name="Rectangle 10"/>
          <p:cNvSpPr/>
          <p:nvPr/>
        </p:nvSpPr>
        <p:spPr>
          <a:xfrm>
            <a:off x="2819400" y="877669"/>
            <a:ext cx="685800" cy="341632"/>
          </a:xfrm>
          <a:prstGeom prst="rect">
            <a:avLst/>
          </a:prstGeom>
        </p:spPr>
        <p:txBody>
          <a:bodyPr wrap="square">
            <a:spAutoFit/>
          </a:bodyPr>
          <a:lstStyle/>
          <a:p>
            <a:pPr defTabSz="933450">
              <a:lnSpc>
                <a:spcPct val="90000"/>
              </a:lnSpc>
              <a:spcBef>
                <a:spcPct val="0"/>
              </a:spcBef>
              <a:spcAft>
                <a:spcPct val="35000"/>
              </a:spcAft>
            </a:pPr>
            <a:r>
              <a:rPr lang="en-US" dirty="0" smtClean="0">
                <a:solidFill>
                  <a:prstClr val="black"/>
                </a:solidFill>
                <a:latin typeface="Wingdings 2" pitchFamily="18" charset="2"/>
              </a:rPr>
              <a:t>v</a:t>
            </a:r>
            <a:endParaRPr lang="en-US" dirty="0">
              <a:solidFill>
                <a:prstClr val="black"/>
              </a:solidFill>
            </a:endParaRPr>
          </a:p>
        </p:txBody>
      </p:sp>
      <p:sp>
        <p:nvSpPr>
          <p:cNvPr id="12" name="Rectangle 11"/>
          <p:cNvSpPr/>
          <p:nvPr/>
        </p:nvSpPr>
        <p:spPr>
          <a:xfrm>
            <a:off x="7848600" y="914400"/>
            <a:ext cx="685800" cy="341632"/>
          </a:xfrm>
          <a:prstGeom prst="rect">
            <a:avLst/>
          </a:prstGeom>
        </p:spPr>
        <p:txBody>
          <a:bodyPr wrap="square">
            <a:spAutoFit/>
          </a:bodyPr>
          <a:lstStyle/>
          <a:p>
            <a:pPr defTabSz="933450">
              <a:lnSpc>
                <a:spcPct val="90000"/>
              </a:lnSpc>
              <a:spcBef>
                <a:spcPct val="0"/>
              </a:spcBef>
              <a:spcAft>
                <a:spcPct val="35000"/>
              </a:spcAft>
            </a:pPr>
            <a:r>
              <a:rPr lang="en-US" dirty="0">
                <a:solidFill>
                  <a:prstClr val="black"/>
                </a:solidFill>
                <a:latin typeface="Wingdings 2" pitchFamily="18" charset="2"/>
              </a:rPr>
              <a:t>v</a:t>
            </a:r>
            <a:endParaRPr lang="en-US" dirty="0">
              <a:solidFill>
                <a:prstClr val="black"/>
              </a:solidFill>
            </a:endParaRPr>
          </a:p>
        </p:txBody>
      </p:sp>
      <p:sp>
        <p:nvSpPr>
          <p:cNvPr id="89" name="TextBox 88"/>
          <p:cNvSpPr txBox="1"/>
          <p:nvPr/>
        </p:nvSpPr>
        <p:spPr>
          <a:xfrm>
            <a:off x="1600200" y="63640"/>
            <a:ext cx="8839200" cy="469761"/>
          </a:xfrm>
          <a:prstGeom prst="roundRect">
            <a:avLst>
              <a:gd name="adj" fmla="val 26145"/>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spc="300" dirty="0">
                <a:ln>
                  <a:solidFill>
                    <a:prstClr val="black"/>
                  </a:solidFill>
                </a:ln>
                <a:solidFill>
                  <a:prstClr val="black"/>
                </a:solidFill>
                <a:effectLst>
                  <a:outerShdw blurRad="50800" dist="38100" dir="10800000" algn="r" rotWithShape="0">
                    <a:prstClr val="black">
                      <a:alpha val="40000"/>
                    </a:prstClr>
                  </a:outerShdw>
                </a:effectLst>
              </a:rPr>
              <a:t>FLIPPED BY SCHMIDT</a:t>
            </a:r>
          </a:p>
        </p:txBody>
      </p:sp>
      <p:sp>
        <p:nvSpPr>
          <p:cNvPr id="61" name="Rounded Rectangle 60"/>
          <p:cNvSpPr/>
          <p:nvPr/>
        </p:nvSpPr>
        <p:spPr>
          <a:xfrm>
            <a:off x="8763000"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63" name="Rounded Rectangle 62"/>
          <p:cNvSpPr/>
          <p:nvPr/>
        </p:nvSpPr>
        <p:spPr>
          <a:xfrm>
            <a:off x="1676400"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24" name="TextBox 23"/>
          <p:cNvSpPr txBox="1"/>
          <p:nvPr/>
        </p:nvSpPr>
        <p:spPr>
          <a:xfrm>
            <a:off x="9349380" y="6537306"/>
            <a:ext cx="1059906" cy="307777"/>
          </a:xfrm>
          <a:prstGeom prst="rect">
            <a:avLst/>
          </a:prstGeom>
          <a:noFill/>
        </p:spPr>
        <p:txBody>
          <a:bodyPr wrap="none" rtlCol="0">
            <a:spAutoFit/>
          </a:bodyPr>
          <a:lstStyle/>
          <a:p>
            <a:r>
              <a:rPr lang="en-US" sz="1400" dirty="0"/>
              <a:t>2/12/2016</a:t>
            </a:r>
          </a:p>
        </p:txBody>
      </p:sp>
      <p:sp>
        <p:nvSpPr>
          <p:cNvPr id="25" name="TextBox 24"/>
          <p:cNvSpPr txBox="1"/>
          <p:nvPr/>
        </p:nvSpPr>
        <p:spPr>
          <a:xfrm>
            <a:off x="1600200" y="6489964"/>
            <a:ext cx="2727606" cy="307777"/>
          </a:xfrm>
          <a:prstGeom prst="rect">
            <a:avLst/>
          </a:prstGeom>
          <a:noFill/>
        </p:spPr>
        <p:txBody>
          <a:bodyPr wrap="none" rtlCol="0">
            <a:spAutoFit/>
          </a:bodyPr>
          <a:lstStyle/>
          <a:p>
            <a:r>
              <a:rPr lang="en-US" sz="1400" dirty="0"/>
              <a:t>Buffie</a:t>
            </a:r>
            <a:r>
              <a:rPr lang="en-US" sz="1400" dirty="0">
                <a:solidFill>
                  <a:prstClr val="black"/>
                </a:solidFill>
              </a:rPr>
              <a:t> </a:t>
            </a:r>
            <a:r>
              <a:rPr lang="en-US" sz="1400" dirty="0"/>
              <a:t>Schmidt</a:t>
            </a:r>
            <a:r>
              <a:rPr lang="en-US" sz="1400" dirty="0">
                <a:solidFill>
                  <a:prstClr val="black"/>
                </a:solidFill>
              </a:rPr>
              <a:t> </a:t>
            </a:r>
            <a:r>
              <a:rPr lang="en-US" sz="1400" dirty="0">
                <a:solidFill>
                  <a:prstClr val="black"/>
                </a:solidFill>
                <a:hlinkClick r:id="rId4"/>
              </a:rPr>
              <a:t>bschmidt@gru.edu</a:t>
            </a:r>
            <a:r>
              <a:rPr lang="en-US" sz="1400" dirty="0">
                <a:solidFill>
                  <a:prstClr val="black"/>
                </a:solidFill>
              </a:rPr>
              <a:t> </a:t>
            </a:r>
          </a:p>
        </p:txBody>
      </p:sp>
      <p:sp>
        <p:nvSpPr>
          <p:cNvPr id="5" name="TextBox 4"/>
          <p:cNvSpPr txBox="1"/>
          <p:nvPr/>
        </p:nvSpPr>
        <p:spPr>
          <a:xfrm>
            <a:off x="3377652" y="1201138"/>
            <a:ext cx="753348" cy="369332"/>
          </a:xfrm>
          <a:prstGeom prst="rect">
            <a:avLst/>
          </a:prstGeom>
          <a:noFill/>
        </p:spPr>
        <p:txBody>
          <a:bodyPr wrap="none" rtlCol="0">
            <a:spAutoFit/>
          </a:bodyPr>
          <a:lstStyle/>
          <a:p>
            <a:r>
              <a:rPr lang="en-US" dirty="0">
                <a:solidFill>
                  <a:prstClr val="black"/>
                </a:solidFill>
              </a:rPr>
              <a:t>MATH</a:t>
            </a:r>
          </a:p>
        </p:txBody>
      </p:sp>
      <p:sp>
        <p:nvSpPr>
          <p:cNvPr id="26" name="TextBox 25"/>
          <p:cNvSpPr txBox="1"/>
          <p:nvPr/>
        </p:nvSpPr>
        <p:spPr>
          <a:xfrm>
            <a:off x="7713949" y="1200620"/>
            <a:ext cx="1381442" cy="923330"/>
          </a:xfrm>
          <a:prstGeom prst="rect">
            <a:avLst/>
          </a:prstGeom>
          <a:noFill/>
        </p:spPr>
        <p:txBody>
          <a:bodyPr wrap="square" rtlCol="0">
            <a:spAutoFit/>
          </a:bodyPr>
          <a:lstStyle/>
          <a:p>
            <a:pPr algn="ctr"/>
            <a:r>
              <a:rPr lang="en-US" dirty="0">
                <a:solidFill>
                  <a:prstClr val="black"/>
                </a:solidFill>
              </a:rPr>
              <a:t>Decisions based on information</a:t>
            </a:r>
          </a:p>
        </p:txBody>
      </p:sp>
      <p:sp>
        <p:nvSpPr>
          <p:cNvPr id="27" name="TextBox 26"/>
          <p:cNvSpPr txBox="1"/>
          <p:nvPr/>
        </p:nvSpPr>
        <p:spPr>
          <a:xfrm>
            <a:off x="8458200" y="4343400"/>
            <a:ext cx="1590822" cy="1754326"/>
          </a:xfrm>
          <a:prstGeom prst="rect">
            <a:avLst/>
          </a:prstGeom>
          <a:noFill/>
        </p:spPr>
        <p:txBody>
          <a:bodyPr wrap="square" rtlCol="0">
            <a:spAutoFit/>
          </a:bodyPr>
          <a:lstStyle/>
          <a:p>
            <a:r>
              <a:rPr lang="en-US" dirty="0">
                <a:solidFill>
                  <a:prstClr val="black"/>
                </a:solidFill>
              </a:rPr>
              <a:t>Journal Reflections</a:t>
            </a:r>
          </a:p>
          <a:p>
            <a:endParaRPr lang="en-US" dirty="0">
              <a:solidFill>
                <a:prstClr val="black"/>
              </a:solidFill>
            </a:endParaRPr>
          </a:p>
          <a:p>
            <a:r>
              <a:rPr lang="en-US" dirty="0">
                <a:solidFill>
                  <a:prstClr val="black"/>
                </a:solidFill>
              </a:rPr>
              <a:t>Professional Interviews</a:t>
            </a:r>
          </a:p>
          <a:p>
            <a:endParaRPr lang="en-US" dirty="0">
              <a:solidFill>
                <a:prstClr val="black"/>
              </a:solidFill>
            </a:endParaRPr>
          </a:p>
        </p:txBody>
      </p:sp>
      <p:sp>
        <p:nvSpPr>
          <p:cNvPr id="29" name="TextBox 28"/>
          <p:cNvSpPr txBox="1"/>
          <p:nvPr/>
        </p:nvSpPr>
        <p:spPr>
          <a:xfrm>
            <a:off x="9106357" y="2537460"/>
            <a:ext cx="1177117" cy="1200329"/>
          </a:xfrm>
          <a:prstGeom prst="rect">
            <a:avLst/>
          </a:prstGeom>
          <a:noFill/>
        </p:spPr>
        <p:txBody>
          <a:bodyPr wrap="none" rtlCol="0">
            <a:spAutoFit/>
          </a:bodyPr>
          <a:lstStyle/>
          <a:p>
            <a:r>
              <a:rPr lang="en-US" dirty="0" err="1">
                <a:solidFill>
                  <a:prstClr val="black"/>
                </a:solidFill>
              </a:rPr>
              <a:t>Profts</a:t>
            </a:r>
            <a:r>
              <a:rPr lang="en-US" dirty="0">
                <a:solidFill>
                  <a:prstClr val="black"/>
                </a:solidFill>
              </a:rPr>
              <a:t>/Loss</a:t>
            </a:r>
          </a:p>
          <a:p>
            <a:r>
              <a:rPr lang="en-US" dirty="0">
                <a:solidFill>
                  <a:prstClr val="black"/>
                </a:solidFill>
              </a:rPr>
              <a:t>Taxes</a:t>
            </a:r>
          </a:p>
          <a:p>
            <a:r>
              <a:rPr lang="en-US" dirty="0">
                <a:solidFill>
                  <a:prstClr val="black"/>
                </a:solidFill>
              </a:rPr>
              <a:t>ROI, </a:t>
            </a:r>
          </a:p>
          <a:p>
            <a:r>
              <a:rPr lang="en-US" dirty="0">
                <a:solidFill>
                  <a:prstClr val="black"/>
                </a:solidFill>
              </a:rPr>
              <a:t>TVM</a:t>
            </a:r>
          </a:p>
        </p:txBody>
      </p:sp>
      <p:sp>
        <p:nvSpPr>
          <p:cNvPr id="30" name="TextBox 29"/>
          <p:cNvSpPr txBox="1"/>
          <p:nvPr/>
        </p:nvSpPr>
        <p:spPr>
          <a:xfrm>
            <a:off x="4606240" y="4038601"/>
            <a:ext cx="3258880" cy="830997"/>
          </a:xfrm>
          <a:prstGeom prst="rect">
            <a:avLst/>
          </a:prstGeom>
          <a:noFill/>
        </p:spPr>
        <p:txBody>
          <a:bodyPr wrap="square" rtlCol="0">
            <a:spAutoFit/>
          </a:bodyPr>
          <a:lstStyle/>
          <a:p>
            <a:r>
              <a:rPr lang="en-US" sz="1600" dirty="0">
                <a:solidFill>
                  <a:prstClr val="black"/>
                </a:solidFill>
              </a:rPr>
              <a:t>Locate profit/loss article in newspaper discuss possible gains from trade realized/available</a:t>
            </a:r>
          </a:p>
        </p:txBody>
      </p:sp>
      <p:sp>
        <p:nvSpPr>
          <p:cNvPr id="31" name="TextBox 30"/>
          <p:cNvSpPr txBox="1"/>
          <p:nvPr/>
        </p:nvSpPr>
        <p:spPr>
          <a:xfrm>
            <a:off x="2335513" y="4396538"/>
            <a:ext cx="1521424" cy="2031325"/>
          </a:xfrm>
          <a:prstGeom prst="rect">
            <a:avLst/>
          </a:prstGeom>
          <a:noFill/>
        </p:spPr>
        <p:txBody>
          <a:bodyPr wrap="square" rtlCol="0">
            <a:spAutoFit/>
          </a:bodyPr>
          <a:lstStyle/>
          <a:p>
            <a:r>
              <a:rPr lang="en-US" dirty="0">
                <a:solidFill>
                  <a:prstClr val="black"/>
                </a:solidFill>
              </a:rPr>
              <a:t>Mind Maps</a:t>
            </a:r>
          </a:p>
          <a:p>
            <a:endParaRPr lang="en-US" dirty="0">
              <a:solidFill>
                <a:prstClr val="black"/>
              </a:solidFill>
            </a:endParaRPr>
          </a:p>
          <a:p>
            <a:r>
              <a:rPr lang="en-US" dirty="0">
                <a:solidFill>
                  <a:prstClr val="black"/>
                </a:solidFill>
              </a:rPr>
              <a:t>Fish Bone Diagrams</a:t>
            </a:r>
          </a:p>
          <a:p>
            <a:endParaRPr lang="en-US" dirty="0">
              <a:solidFill>
                <a:prstClr val="black"/>
              </a:solidFill>
            </a:endParaRPr>
          </a:p>
          <a:p>
            <a:r>
              <a:rPr lang="en-US" dirty="0">
                <a:solidFill>
                  <a:prstClr val="black"/>
                </a:solidFill>
              </a:rPr>
              <a:t>Create Exam</a:t>
            </a:r>
          </a:p>
          <a:p>
            <a:endParaRPr lang="en-US" dirty="0">
              <a:solidFill>
                <a:prstClr val="black"/>
              </a:solidFill>
            </a:endParaRPr>
          </a:p>
        </p:txBody>
      </p:sp>
      <p:sp>
        <p:nvSpPr>
          <p:cNvPr id="32" name="TextBox 31"/>
          <p:cNvSpPr txBox="1"/>
          <p:nvPr/>
        </p:nvSpPr>
        <p:spPr>
          <a:xfrm>
            <a:off x="3848100" y="2846985"/>
            <a:ext cx="1048750" cy="923330"/>
          </a:xfrm>
          <a:prstGeom prst="rect">
            <a:avLst/>
          </a:prstGeom>
          <a:noFill/>
        </p:spPr>
        <p:txBody>
          <a:bodyPr wrap="square" rtlCol="0">
            <a:spAutoFit/>
          </a:bodyPr>
          <a:lstStyle/>
          <a:p>
            <a:r>
              <a:rPr lang="en-US" dirty="0">
                <a:solidFill>
                  <a:prstClr val="black"/>
                </a:solidFill>
              </a:rPr>
              <a:t>Business Owner</a:t>
            </a:r>
          </a:p>
          <a:p>
            <a:endParaRPr lang="en-US" dirty="0">
              <a:solidFill>
                <a:prstClr val="black"/>
              </a:solidFill>
            </a:endParaRPr>
          </a:p>
        </p:txBody>
      </p:sp>
      <p:sp>
        <p:nvSpPr>
          <p:cNvPr id="33" name="TextBox 32"/>
          <p:cNvSpPr txBox="1"/>
          <p:nvPr/>
        </p:nvSpPr>
        <p:spPr>
          <a:xfrm>
            <a:off x="1971175" y="2813997"/>
            <a:ext cx="1048750" cy="369332"/>
          </a:xfrm>
          <a:prstGeom prst="rect">
            <a:avLst/>
          </a:prstGeom>
          <a:noFill/>
        </p:spPr>
        <p:txBody>
          <a:bodyPr wrap="square" rtlCol="0">
            <a:spAutoFit/>
          </a:bodyPr>
          <a:lstStyle/>
          <a:p>
            <a:r>
              <a:rPr lang="en-US" dirty="0">
                <a:solidFill>
                  <a:prstClr val="black"/>
                </a:solidFill>
              </a:rPr>
              <a:t>Politician</a:t>
            </a:r>
          </a:p>
        </p:txBody>
      </p:sp>
      <p:sp>
        <p:nvSpPr>
          <p:cNvPr id="34" name="TextBox 33"/>
          <p:cNvSpPr txBox="1"/>
          <p:nvPr/>
        </p:nvSpPr>
        <p:spPr>
          <a:xfrm>
            <a:off x="7231996" y="2514600"/>
            <a:ext cx="1378605" cy="923330"/>
          </a:xfrm>
          <a:prstGeom prst="rect">
            <a:avLst/>
          </a:prstGeom>
          <a:noFill/>
        </p:spPr>
        <p:txBody>
          <a:bodyPr wrap="square" rtlCol="0">
            <a:spAutoFit/>
          </a:bodyPr>
          <a:lstStyle/>
          <a:p>
            <a:r>
              <a:rPr lang="en-US" dirty="0">
                <a:solidFill>
                  <a:prstClr val="black"/>
                </a:solidFill>
              </a:rPr>
              <a:t>Budgets</a:t>
            </a:r>
          </a:p>
          <a:p>
            <a:r>
              <a:rPr lang="en-US" dirty="0">
                <a:solidFill>
                  <a:prstClr val="black"/>
                </a:solidFill>
              </a:rPr>
              <a:t>Elections</a:t>
            </a:r>
          </a:p>
          <a:p>
            <a:r>
              <a:rPr lang="en-US" dirty="0">
                <a:solidFill>
                  <a:prstClr val="black"/>
                </a:solidFill>
              </a:rPr>
              <a:t>Statistics</a:t>
            </a:r>
          </a:p>
        </p:txBody>
      </p:sp>
      <p:sp>
        <p:nvSpPr>
          <p:cNvPr id="35" name="TextBox 34"/>
          <p:cNvSpPr txBox="1"/>
          <p:nvPr/>
        </p:nvSpPr>
        <p:spPr>
          <a:xfrm>
            <a:off x="4606240" y="4953001"/>
            <a:ext cx="3242361" cy="830997"/>
          </a:xfrm>
          <a:prstGeom prst="rect">
            <a:avLst/>
          </a:prstGeom>
          <a:noFill/>
        </p:spPr>
        <p:txBody>
          <a:bodyPr wrap="square" rtlCol="0">
            <a:spAutoFit/>
          </a:bodyPr>
          <a:lstStyle/>
          <a:p>
            <a:r>
              <a:rPr lang="en-US" sz="1600" dirty="0">
                <a:solidFill>
                  <a:prstClr val="black"/>
                </a:solidFill>
              </a:rPr>
              <a:t>Review elections coverage and discuss comparative advantages of candidates and effect on candidacy</a:t>
            </a:r>
          </a:p>
        </p:txBody>
      </p:sp>
      <p:sp>
        <p:nvSpPr>
          <p:cNvPr id="36" name="TextBox 35"/>
          <p:cNvSpPr txBox="1"/>
          <p:nvPr/>
        </p:nvSpPr>
        <p:spPr>
          <a:xfrm>
            <a:off x="4635170" y="5860198"/>
            <a:ext cx="3213431" cy="830997"/>
          </a:xfrm>
          <a:prstGeom prst="rect">
            <a:avLst/>
          </a:prstGeom>
          <a:noFill/>
        </p:spPr>
        <p:txBody>
          <a:bodyPr wrap="square" rtlCol="0">
            <a:spAutoFit/>
          </a:bodyPr>
          <a:lstStyle/>
          <a:p>
            <a:r>
              <a:rPr lang="en-US" sz="1600" dirty="0">
                <a:solidFill>
                  <a:prstClr val="black"/>
                </a:solidFill>
              </a:rPr>
              <a:t>Locate financial statements for large corporation and discuss possible Gains from Trade utilized</a:t>
            </a:r>
          </a:p>
        </p:txBody>
      </p:sp>
      <p:sp>
        <p:nvSpPr>
          <p:cNvPr id="8" name="Flowchart: Punched Tape 7"/>
          <p:cNvSpPr/>
          <p:nvPr/>
        </p:nvSpPr>
        <p:spPr>
          <a:xfrm rot="19936640">
            <a:off x="1866191" y="3279748"/>
            <a:ext cx="1924889" cy="4258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Career Path</a:t>
            </a:r>
          </a:p>
        </p:txBody>
      </p:sp>
      <p:sp>
        <p:nvSpPr>
          <p:cNvPr id="39" name="Flowchart: Punched Tape 38"/>
          <p:cNvSpPr/>
          <p:nvPr/>
        </p:nvSpPr>
        <p:spPr>
          <a:xfrm rot="1320049">
            <a:off x="7539133" y="3681235"/>
            <a:ext cx="1924889" cy="4258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Real-life Scenario</a:t>
            </a:r>
          </a:p>
        </p:txBody>
      </p:sp>
      <p:sp>
        <p:nvSpPr>
          <p:cNvPr id="38" name="Flowchart: Punched Tape 37"/>
          <p:cNvSpPr/>
          <p:nvPr/>
        </p:nvSpPr>
        <p:spPr>
          <a:xfrm>
            <a:off x="5105401" y="3657600"/>
            <a:ext cx="1924889" cy="425872"/>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ln>
                  <a:solidFill>
                    <a:sysClr val="windowText" lastClr="000000"/>
                  </a:solidFill>
                </a:ln>
                <a:solidFill>
                  <a:sysClr val="windowText" lastClr="000000"/>
                </a:solidFill>
              </a:rPr>
              <a:t>Flipped Assignments</a:t>
            </a:r>
          </a:p>
        </p:txBody>
      </p:sp>
      <p:sp>
        <p:nvSpPr>
          <p:cNvPr id="40" name="Flowchart: Punched Tape 39"/>
          <p:cNvSpPr/>
          <p:nvPr/>
        </p:nvSpPr>
        <p:spPr>
          <a:xfrm rot="20555981">
            <a:off x="8264687" y="5934361"/>
            <a:ext cx="1924889" cy="425872"/>
          </a:xfrm>
          <a:prstGeom prst="flowChartPunchedTap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ysClr val="windowText" lastClr="000000"/>
                </a:solidFill>
              </a:rPr>
              <a:t>Retention</a:t>
            </a:r>
          </a:p>
        </p:txBody>
      </p:sp>
      <p:sp>
        <p:nvSpPr>
          <p:cNvPr id="41" name="Flowchart: Punched Tape 40"/>
          <p:cNvSpPr/>
          <p:nvPr/>
        </p:nvSpPr>
        <p:spPr>
          <a:xfrm rot="21134962">
            <a:off x="3338516" y="1706292"/>
            <a:ext cx="3440281" cy="425872"/>
          </a:xfrm>
          <a:prstGeom prst="flowChartPunchedTap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Main Concept / Specific Struggle</a:t>
            </a:r>
          </a:p>
        </p:txBody>
      </p:sp>
      <p:sp>
        <p:nvSpPr>
          <p:cNvPr id="16" name="Slide Number Placeholder 15"/>
          <p:cNvSpPr>
            <a:spLocks noGrp="1"/>
          </p:cNvSpPr>
          <p:nvPr>
            <p:ph type="sldNum" sz="quarter" idx="12"/>
          </p:nvPr>
        </p:nvSpPr>
        <p:spPr/>
        <p:txBody>
          <a:bodyPr/>
          <a:lstStyle/>
          <a:p>
            <a:fld id="{6D22F896-40B5-4ADD-8801-0D06FADFA095}" type="slidenum">
              <a:rPr lang="en-US" smtClean="0"/>
              <a:t>38</a:t>
            </a:fld>
            <a:endParaRPr lang="en-US" dirty="0"/>
          </a:p>
        </p:txBody>
      </p:sp>
      <p:sp>
        <p:nvSpPr>
          <p:cNvPr id="17" name="Rectangle 16"/>
          <p:cNvSpPr/>
          <p:nvPr/>
        </p:nvSpPr>
        <p:spPr>
          <a:xfrm>
            <a:off x="4327806" y="697468"/>
            <a:ext cx="389850" cy="369332"/>
          </a:xfrm>
          <a:prstGeom prst="rect">
            <a:avLst/>
          </a:prstGeom>
        </p:spPr>
        <p:txBody>
          <a:bodyPr wrap="none">
            <a:spAutoFit/>
          </a:bodyPr>
          <a:lstStyle/>
          <a:p>
            <a:r>
              <a:rPr lang="en-US" dirty="0">
                <a:solidFill>
                  <a:prstClr val="black">
                    <a:hueOff val="0"/>
                    <a:satOff val="0"/>
                    <a:lumOff val="0"/>
                    <a:alphaOff val="0"/>
                  </a:prstClr>
                </a:solidFill>
                <a:latin typeface="Wingdings 2" pitchFamily="18" charset="2"/>
              </a:rPr>
              <a:t>u</a:t>
            </a:r>
            <a:endParaRPr lang="en-US" dirty="0"/>
          </a:p>
        </p:txBody>
      </p:sp>
    </p:spTree>
    <p:extLst>
      <p:ext uri="{BB962C8B-B14F-4D97-AF65-F5344CB8AC3E}">
        <p14:creationId xmlns:p14="http://schemas.microsoft.com/office/powerpoint/2010/main" val="922310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1600200" y="63640"/>
            <a:ext cx="8839200" cy="469761"/>
          </a:xfrm>
          <a:prstGeom prst="roundRect">
            <a:avLst>
              <a:gd name="adj" fmla="val 26145"/>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spc="300" dirty="0">
                <a:ln>
                  <a:solidFill>
                    <a:prstClr val="black"/>
                  </a:solidFill>
                </a:ln>
                <a:solidFill>
                  <a:prstClr val="black"/>
                </a:solidFill>
              </a:rPr>
              <a:t>FLIPPED BY SCHMIDT</a:t>
            </a:r>
          </a:p>
        </p:txBody>
      </p:sp>
      <p:sp>
        <p:nvSpPr>
          <p:cNvPr id="5" name="Title 4"/>
          <p:cNvSpPr>
            <a:spLocks noGrp="1"/>
          </p:cNvSpPr>
          <p:nvPr>
            <p:ph type="title"/>
          </p:nvPr>
        </p:nvSpPr>
        <p:spPr>
          <a:xfrm>
            <a:off x="1335186" y="383269"/>
            <a:ext cx="9305841" cy="884238"/>
          </a:xfrm>
        </p:spPr>
        <p:txBody>
          <a:bodyPr/>
          <a:lstStyle/>
          <a:p>
            <a:pPr algn="ctr"/>
            <a:r>
              <a:rPr lang="en-US" dirty="0" smtClean="0">
                <a:solidFill>
                  <a:schemeClr val="bg1"/>
                </a:solidFill>
              </a:rPr>
              <a:t>Handout Instructions</a:t>
            </a:r>
            <a:endParaRPr lang="en-US" dirty="0">
              <a:solidFill>
                <a:schemeClr val="bg1"/>
              </a:solidFill>
            </a:endParaRPr>
          </a:p>
        </p:txBody>
      </p:sp>
      <p:sp>
        <p:nvSpPr>
          <p:cNvPr id="6" name="Content Placeholder 5"/>
          <p:cNvSpPr>
            <a:spLocks noGrp="1"/>
          </p:cNvSpPr>
          <p:nvPr>
            <p:ph idx="1"/>
          </p:nvPr>
        </p:nvSpPr>
        <p:spPr>
          <a:xfrm>
            <a:off x="1464659" y="1117375"/>
            <a:ext cx="9710442" cy="5562600"/>
          </a:xfrm>
        </p:spPr>
        <p:style>
          <a:lnRef idx="2">
            <a:schemeClr val="accent6"/>
          </a:lnRef>
          <a:fillRef idx="1">
            <a:schemeClr val="lt1"/>
          </a:fillRef>
          <a:effectRef idx="0">
            <a:schemeClr val="accent6"/>
          </a:effectRef>
          <a:fontRef idx="minor">
            <a:schemeClr val="dk1"/>
          </a:fontRef>
        </p:style>
        <p:txBody>
          <a:bodyPr>
            <a:noAutofit/>
          </a:bodyPr>
          <a:lstStyle/>
          <a:p>
            <a:pPr marL="0" indent="0">
              <a:spcBef>
                <a:spcPts val="0"/>
              </a:spcBef>
              <a:buNone/>
            </a:pPr>
            <a:r>
              <a:rPr lang="en-US" sz="1400" b="1" dirty="0" smtClean="0">
                <a:solidFill>
                  <a:srgbClr val="92D050"/>
                </a:solidFill>
              </a:rPr>
              <a:t>Green</a:t>
            </a:r>
            <a:r>
              <a:rPr lang="en-US" sz="1400" b="1" dirty="0" smtClean="0">
                <a:solidFill>
                  <a:srgbClr val="002060"/>
                </a:solidFill>
              </a:rPr>
              <a:t> </a:t>
            </a:r>
            <a:r>
              <a:rPr lang="en-US" sz="1400" dirty="0" smtClean="0">
                <a:solidFill>
                  <a:srgbClr val="002060"/>
                </a:solidFill>
              </a:rPr>
              <a:t>Boxes </a:t>
            </a:r>
            <a:r>
              <a:rPr lang="en-US" sz="1400" dirty="0">
                <a:solidFill>
                  <a:srgbClr val="002060"/>
                </a:solidFill>
              </a:rPr>
              <a:t>indicate a recommended process to derive excellent ideas for flipped assignments that address root concepts/issues by </a:t>
            </a:r>
            <a:r>
              <a:rPr lang="en-US" sz="1400" dirty="0" smtClean="0">
                <a:solidFill>
                  <a:srgbClr val="002060"/>
                </a:solidFill>
              </a:rPr>
              <a:t>	utilizing </a:t>
            </a:r>
            <a:r>
              <a:rPr lang="en-US" sz="1400" dirty="0">
                <a:solidFill>
                  <a:srgbClr val="002060"/>
                </a:solidFill>
              </a:rPr>
              <a:t>real-life and proven retention increasing </a:t>
            </a:r>
            <a:r>
              <a:rPr lang="en-US" sz="1400" dirty="0" smtClean="0">
                <a:solidFill>
                  <a:srgbClr val="002060"/>
                </a:solidFill>
              </a:rPr>
              <a:t>strategies</a:t>
            </a:r>
          </a:p>
          <a:p>
            <a:pPr marL="0" indent="0">
              <a:spcBef>
                <a:spcPts val="0"/>
              </a:spcBef>
              <a:buNone/>
            </a:pPr>
            <a:r>
              <a:rPr lang="en-US" sz="1400" b="1" dirty="0">
                <a:solidFill>
                  <a:srgbClr val="0070C0"/>
                </a:solidFill>
              </a:rPr>
              <a:t>Blue </a:t>
            </a:r>
            <a:r>
              <a:rPr lang="en-US" sz="1400" dirty="0">
                <a:solidFill>
                  <a:srgbClr val="002060"/>
                </a:solidFill>
              </a:rPr>
              <a:t>boxes are assignment ideas you will choose from to utilize in class or as flipped assignments. </a:t>
            </a:r>
          </a:p>
          <a:p>
            <a:pPr marL="0" indent="0">
              <a:spcBef>
                <a:spcPts val="0"/>
              </a:spcBef>
              <a:buNone/>
            </a:pPr>
            <a:r>
              <a:rPr lang="en-US" sz="1400" b="1" dirty="0" smtClean="0">
                <a:solidFill>
                  <a:schemeClr val="accent3"/>
                </a:solidFill>
              </a:rPr>
              <a:t>Red </a:t>
            </a:r>
            <a:r>
              <a:rPr lang="en-US" sz="1400" dirty="0" smtClean="0">
                <a:solidFill>
                  <a:srgbClr val="002060"/>
                </a:solidFill>
              </a:rPr>
              <a:t>boxes </a:t>
            </a:r>
            <a:r>
              <a:rPr lang="en-US" sz="1400" dirty="0">
                <a:solidFill>
                  <a:srgbClr val="002060"/>
                </a:solidFill>
              </a:rPr>
              <a:t>are reflection and reinforcement assignment ideas. Student choice is important here! </a:t>
            </a:r>
          </a:p>
          <a:p>
            <a:pPr>
              <a:spcBef>
                <a:spcPts val="1200"/>
              </a:spcBef>
            </a:pPr>
            <a:r>
              <a:rPr lang="en-US" sz="1400" b="1" dirty="0" smtClean="0">
                <a:solidFill>
                  <a:srgbClr val="92D050"/>
                </a:solidFill>
              </a:rPr>
              <a:t>1 - </a:t>
            </a:r>
            <a:r>
              <a:rPr lang="en-US" sz="1400" b="1" dirty="0">
                <a:solidFill>
                  <a:srgbClr val="92D050"/>
                </a:solidFill>
              </a:rPr>
              <a:t>Problem Concept/Chapter</a:t>
            </a:r>
            <a:r>
              <a:rPr lang="en-US" sz="1400" b="1" dirty="0">
                <a:solidFill>
                  <a:srgbClr val="002060"/>
                </a:solidFill>
              </a:rPr>
              <a:t>: </a:t>
            </a:r>
            <a:r>
              <a:rPr lang="en-US" sz="1400" dirty="0">
                <a:solidFill>
                  <a:srgbClr val="002060"/>
                </a:solidFill>
              </a:rPr>
              <a:t>Select one concept/chapter with which you know your students struggle for which you are willing to try something new [Gains from Trade]</a:t>
            </a:r>
          </a:p>
          <a:p>
            <a:pPr>
              <a:spcBef>
                <a:spcPts val="1200"/>
              </a:spcBef>
            </a:pPr>
            <a:r>
              <a:rPr lang="en-US" sz="1400" b="1" dirty="0" smtClean="0">
                <a:solidFill>
                  <a:srgbClr val="92D050"/>
                </a:solidFill>
              </a:rPr>
              <a:t>2 </a:t>
            </a:r>
            <a:r>
              <a:rPr lang="en-US" sz="1400" b="1" dirty="0">
                <a:solidFill>
                  <a:srgbClr val="92D050"/>
                </a:solidFill>
              </a:rPr>
              <a:t>- Specific Concept Struggle</a:t>
            </a:r>
            <a:r>
              <a:rPr lang="en-US" sz="1400" b="1" dirty="0">
                <a:solidFill>
                  <a:srgbClr val="002060"/>
                </a:solidFill>
              </a:rPr>
              <a:t>: </a:t>
            </a:r>
            <a:r>
              <a:rPr lang="en-US" sz="1400" dirty="0">
                <a:solidFill>
                  <a:srgbClr val="002060"/>
                </a:solidFill>
              </a:rPr>
              <a:t>Be specific concerning the struggle your students experience on this concept. What about this particular concept is difficult? (This step may require research, surveying students, or an objective view of the material) [math]</a:t>
            </a:r>
          </a:p>
          <a:p>
            <a:pPr>
              <a:spcBef>
                <a:spcPts val="1200"/>
              </a:spcBef>
            </a:pPr>
            <a:r>
              <a:rPr lang="en-US" sz="1400" b="1" dirty="0" smtClean="0">
                <a:solidFill>
                  <a:srgbClr val="92D050"/>
                </a:solidFill>
              </a:rPr>
              <a:t>3 </a:t>
            </a:r>
            <a:r>
              <a:rPr lang="en-US" sz="1400" b="1" dirty="0">
                <a:solidFill>
                  <a:srgbClr val="92D050"/>
                </a:solidFill>
              </a:rPr>
              <a:t>- Big Picture: </a:t>
            </a:r>
            <a:r>
              <a:rPr lang="en-US" sz="1400" dirty="0">
                <a:solidFill>
                  <a:srgbClr val="002060"/>
                </a:solidFill>
              </a:rPr>
              <a:t>Where is this concept utilized in real life? What career path utilizes this concept? [Politician: campaign budgets, election stats; Business Owner: Profit/Loss, ROI, Taxes, Partnership decisions]</a:t>
            </a:r>
          </a:p>
          <a:p>
            <a:pPr>
              <a:spcBef>
                <a:spcPts val="1200"/>
              </a:spcBef>
            </a:pPr>
            <a:r>
              <a:rPr lang="en-US" sz="1400" b="1" dirty="0" smtClean="0">
                <a:solidFill>
                  <a:srgbClr val="0070C0"/>
                </a:solidFill>
              </a:rPr>
              <a:t>4 </a:t>
            </a:r>
            <a:r>
              <a:rPr lang="en-US" sz="1400" b="1" dirty="0">
                <a:solidFill>
                  <a:srgbClr val="0070C0"/>
                </a:solidFill>
              </a:rPr>
              <a:t>- Real World Application</a:t>
            </a:r>
            <a:r>
              <a:rPr lang="en-US" sz="1400" b="1" dirty="0">
                <a:solidFill>
                  <a:srgbClr val="002060"/>
                </a:solidFill>
              </a:rPr>
              <a:t>: </a:t>
            </a:r>
            <a:r>
              <a:rPr lang="en-US" sz="1400" dirty="0">
                <a:solidFill>
                  <a:srgbClr val="002060"/>
                </a:solidFill>
              </a:rPr>
              <a:t>What assignment relates to or requires student to enter the real world. Think </a:t>
            </a:r>
            <a:r>
              <a:rPr lang="en-US" sz="1400" dirty="0" smtClean="0">
                <a:solidFill>
                  <a:srgbClr val="002060"/>
                </a:solidFill>
              </a:rPr>
              <a:t>cross-discipline / multidimensional</a:t>
            </a:r>
            <a:r>
              <a:rPr lang="en-US" sz="1400" dirty="0">
                <a:solidFill>
                  <a:srgbClr val="002060"/>
                </a:solidFill>
              </a:rPr>
              <a:t>. (This step requires Brainstorming and Creative Thinking- You are determining possible assignments to use for the flip. i.e. Class Time) [View election news coverage, campaign adds and Discuss comparative advantages of candidates; Analysis of real financial statements </a:t>
            </a:r>
            <a:r>
              <a:rPr lang="en-US" sz="1400" dirty="0" smtClean="0">
                <a:solidFill>
                  <a:srgbClr val="002060"/>
                </a:solidFill>
              </a:rPr>
              <a:t>]</a:t>
            </a:r>
          </a:p>
          <a:p>
            <a:pPr lvl="1">
              <a:spcBef>
                <a:spcPts val="1200"/>
              </a:spcBef>
            </a:pPr>
            <a:r>
              <a:rPr lang="en-US" sz="1000" b="1" dirty="0" smtClean="0">
                <a:solidFill>
                  <a:srgbClr val="002060"/>
                </a:solidFill>
              </a:rPr>
              <a:t>Implementation: </a:t>
            </a:r>
            <a:r>
              <a:rPr lang="en-US" sz="1000" dirty="0">
                <a:solidFill>
                  <a:srgbClr val="002060"/>
                </a:solidFill>
              </a:rPr>
              <a:t>It is now time to create your assignments and Flip your course/lecture. </a:t>
            </a:r>
            <a:r>
              <a:rPr lang="en-US" sz="1000" dirty="0" smtClean="0">
                <a:solidFill>
                  <a:srgbClr val="002060"/>
                </a:solidFill>
              </a:rPr>
              <a:t>Be </a:t>
            </a:r>
            <a:r>
              <a:rPr lang="en-US" sz="1000" dirty="0">
                <a:solidFill>
                  <a:srgbClr val="002060"/>
                </a:solidFill>
              </a:rPr>
              <a:t>sure to consider time for completion and level of difficulty with rubrics, formative/summative or objective/subjective assessment, Increase </a:t>
            </a:r>
            <a:r>
              <a:rPr lang="en-US" sz="1000" dirty="0" smtClean="0">
                <a:solidFill>
                  <a:srgbClr val="002060"/>
                </a:solidFill>
              </a:rPr>
              <a:t>Retention.</a:t>
            </a:r>
          </a:p>
          <a:p>
            <a:pPr>
              <a:spcBef>
                <a:spcPts val="1200"/>
              </a:spcBef>
            </a:pPr>
            <a:r>
              <a:rPr lang="en-US" sz="1400" b="1" dirty="0" smtClean="0">
                <a:solidFill>
                  <a:schemeClr val="accent3"/>
                </a:solidFill>
              </a:rPr>
              <a:t>5 – Evaluation</a:t>
            </a:r>
            <a:r>
              <a:rPr lang="en-US" sz="1400" b="1" dirty="0" smtClean="0">
                <a:solidFill>
                  <a:srgbClr val="002060"/>
                </a:solidFill>
              </a:rPr>
              <a:t>: </a:t>
            </a:r>
            <a:r>
              <a:rPr lang="en-US" sz="1400" dirty="0" smtClean="0">
                <a:solidFill>
                  <a:schemeClr val="accent3"/>
                </a:solidFill>
              </a:rPr>
              <a:t>R</a:t>
            </a:r>
            <a:r>
              <a:rPr lang="en-US" sz="1400" dirty="0" smtClean="0">
                <a:solidFill>
                  <a:srgbClr val="002060"/>
                </a:solidFill>
              </a:rPr>
              <a:t>einforce their learning, </a:t>
            </a:r>
            <a:r>
              <a:rPr lang="en-US" sz="1400" dirty="0" smtClean="0">
                <a:solidFill>
                  <a:schemeClr val="accent3"/>
                </a:solidFill>
              </a:rPr>
              <a:t>E</a:t>
            </a:r>
            <a:r>
              <a:rPr lang="en-US" sz="1400" dirty="0" smtClean="0">
                <a:solidFill>
                  <a:srgbClr val="002060"/>
                </a:solidFill>
              </a:rPr>
              <a:t>nsure integrity, </a:t>
            </a:r>
            <a:r>
              <a:rPr lang="en-US" sz="1400" dirty="0" smtClean="0">
                <a:solidFill>
                  <a:schemeClr val="accent3"/>
                </a:solidFill>
              </a:rPr>
              <a:t>D</a:t>
            </a:r>
            <a:r>
              <a:rPr lang="en-US" sz="1400" dirty="0" smtClean="0">
                <a:solidFill>
                  <a:srgbClr val="002060"/>
                </a:solidFill>
              </a:rPr>
              <a:t>etermine effectiveness</a:t>
            </a:r>
          </a:p>
          <a:p>
            <a:r>
              <a:rPr lang="en-US" sz="1400" dirty="0" smtClean="0">
                <a:solidFill>
                  <a:srgbClr val="002060"/>
                </a:solidFill>
              </a:rPr>
              <a:t>Share </a:t>
            </a:r>
            <a:r>
              <a:rPr lang="en-US" sz="1400" dirty="0">
                <a:solidFill>
                  <a:srgbClr val="002060"/>
                </a:solidFill>
              </a:rPr>
              <a:t>your outcomes and ideas with others / Document your findings</a:t>
            </a:r>
          </a:p>
        </p:txBody>
      </p:sp>
    </p:spTree>
    <p:extLst>
      <p:ext uri="{BB962C8B-B14F-4D97-AF65-F5344CB8AC3E}">
        <p14:creationId xmlns:p14="http://schemas.microsoft.com/office/powerpoint/2010/main" val="4008825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your flip!</a:t>
            </a:r>
            <a:endParaRPr lang="en-US" dirty="0"/>
          </a:p>
        </p:txBody>
      </p:sp>
      <p:sp>
        <p:nvSpPr>
          <p:cNvPr id="3" name="Content Placeholder 2"/>
          <p:cNvSpPr>
            <a:spLocks noGrp="1"/>
          </p:cNvSpPr>
          <p:nvPr>
            <p:ph idx="1"/>
          </p:nvPr>
        </p:nvSpPr>
        <p:spPr>
          <a:xfrm>
            <a:off x="930584" y="1877352"/>
            <a:ext cx="11175101" cy="3913849"/>
          </a:xfrm>
        </p:spPr>
        <p:txBody>
          <a:bodyPr>
            <a:noAutofit/>
          </a:bodyPr>
          <a:lstStyle/>
          <a:p>
            <a:pPr marL="68580" indent="0">
              <a:lnSpc>
                <a:spcPct val="100000"/>
              </a:lnSpc>
              <a:spcBef>
                <a:spcPts val="0"/>
              </a:spcBef>
              <a:buNone/>
            </a:pPr>
            <a:r>
              <a:rPr lang="en-US" sz="2200" b="1" dirty="0"/>
              <a:t>How to Flip Your Course – Flipped by Schmidt</a:t>
            </a:r>
          </a:p>
          <a:p>
            <a:pPr>
              <a:lnSpc>
                <a:spcPct val="100000"/>
              </a:lnSpc>
              <a:spcBef>
                <a:spcPts val="0"/>
              </a:spcBef>
            </a:pPr>
            <a:r>
              <a:rPr lang="en-US" sz="2200" b="1" dirty="0" smtClean="0">
                <a:solidFill>
                  <a:srgbClr val="FF0000"/>
                </a:solidFill>
              </a:rPr>
              <a:t>DO NOT </a:t>
            </a:r>
            <a:r>
              <a:rPr lang="en-US" sz="2200" b="1" dirty="0" smtClean="0">
                <a:solidFill>
                  <a:srgbClr val="002060"/>
                </a:solidFill>
              </a:rPr>
              <a:t>focus </a:t>
            </a:r>
            <a:r>
              <a:rPr lang="en-US" sz="2200" b="1" dirty="0">
                <a:solidFill>
                  <a:srgbClr val="002060"/>
                </a:solidFill>
              </a:rPr>
              <a:t>on the concept you need them to learn!</a:t>
            </a:r>
          </a:p>
          <a:p>
            <a:pPr>
              <a:lnSpc>
                <a:spcPct val="100000"/>
              </a:lnSpc>
              <a:spcBef>
                <a:spcPts val="0"/>
              </a:spcBef>
            </a:pPr>
            <a:r>
              <a:rPr lang="en-US" sz="2200" b="1" dirty="0" smtClean="0">
                <a:solidFill>
                  <a:srgbClr val="92D050"/>
                </a:solidFill>
              </a:rPr>
              <a:t>DO </a:t>
            </a:r>
            <a:r>
              <a:rPr lang="en-US" sz="2200" b="1" dirty="0">
                <a:solidFill>
                  <a:srgbClr val="002060"/>
                </a:solidFill>
              </a:rPr>
              <a:t>focus on how the concept will be </a:t>
            </a:r>
            <a:r>
              <a:rPr lang="en-US" sz="2200" b="1" dirty="0" smtClean="0">
                <a:solidFill>
                  <a:srgbClr val="002060"/>
                </a:solidFill>
              </a:rPr>
              <a:t>Utilized/Applied </a:t>
            </a:r>
            <a:r>
              <a:rPr lang="en-US" sz="2200" b="1" dirty="0">
                <a:solidFill>
                  <a:srgbClr val="002060"/>
                </a:solidFill>
              </a:rPr>
              <a:t>in </a:t>
            </a:r>
            <a:r>
              <a:rPr lang="en-US" sz="2200" b="1" dirty="0">
                <a:solidFill>
                  <a:schemeClr val="accent5">
                    <a:lumMod val="40000"/>
                    <a:lumOff val="60000"/>
                  </a:schemeClr>
                </a:solidFill>
              </a:rPr>
              <a:t>their </a:t>
            </a:r>
            <a:r>
              <a:rPr lang="en-US" sz="2200" b="1" dirty="0">
                <a:solidFill>
                  <a:srgbClr val="002060"/>
                </a:solidFill>
              </a:rPr>
              <a:t>life.</a:t>
            </a:r>
          </a:p>
          <a:p>
            <a:pPr lvl="1">
              <a:lnSpc>
                <a:spcPct val="100000"/>
              </a:lnSpc>
              <a:spcBef>
                <a:spcPts val="0"/>
              </a:spcBef>
            </a:pPr>
            <a:r>
              <a:rPr lang="en-US" sz="2200" dirty="0">
                <a:solidFill>
                  <a:srgbClr val="002060"/>
                </a:solidFill>
              </a:rPr>
              <a:t>Know your students. Personalities, goals, majors, year in school</a:t>
            </a:r>
            <a:r>
              <a:rPr lang="en-US" sz="2200" dirty="0" smtClean="0">
                <a:solidFill>
                  <a:srgbClr val="002060"/>
                </a:solidFill>
              </a:rPr>
              <a:t>, learning styles</a:t>
            </a:r>
            <a:r>
              <a:rPr lang="en-US" sz="2200" dirty="0" smtClean="0">
                <a:solidFill>
                  <a:srgbClr val="002060"/>
                </a:solidFill>
                <a:hlinkClick r:id="" action="ppaction://noaction"/>
              </a:rPr>
              <a:t> </a:t>
            </a:r>
            <a:endParaRPr lang="en-US" sz="2200" dirty="0">
              <a:solidFill>
                <a:srgbClr val="002060"/>
              </a:solidFill>
            </a:endParaRPr>
          </a:p>
          <a:p>
            <a:pPr>
              <a:lnSpc>
                <a:spcPct val="100000"/>
              </a:lnSpc>
              <a:spcBef>
                <a:spcPts val="0"/>
              </a:spcBef>
            </a:pPr>
            <a:endParaRPr lang="en-US" sz="2200" b="1" dirty="0" smtClean="0">
              <a:solidFill>
                <a:srgbClr val="002060"/>
              </a:solidFill>
            </a:endParaRPr>
          </a:p>
          <a:p>
            <a:pPr>
              <a:lnSpc>
                <a:spcPct val="100000"/>
              </a:lnSpc>
              <a:spcBef>
                <a:spcPts val="0"/>
              </a:spcBef>
            </a:pPr>
            <a:r>
              <a:rPr lang="en-US" sz="2200" b="1" dirty="0" smtClean="0">
                <a:solidFill>
                  <a:srgbClr val="002060"/>
                </a:solidFill>
              </a:rPr>
              <a:t>Design </a:t>
            </a:r>
            <a:r>
              <a:rPr lang="en-US" sz="2200" b="1" dirty="0">
                <a:solidFill>
                  <a:srgbClr val="002060"/>
                </a:solidFill>
              </a:rPr>
              <a:t>the deliverable considering </a:t>
            </a:r>
          </a:p>
          <a:p>
            <a:pPr marL="822960" lvl="1" indent="-457200">
              <a:lnSpc>
                <a:spcPct val="100000"/>
              </a:lnSpc>
              <a:spcBef>
                <a:spcPts val="0"/>
              </a:spcBef>
              <a:buFont typeface="+mj-lt"/>
              <a:buAutoNum type="arabicPeriod"/>
            </a:pPr>
            <a:r>
              <a:rPr lang="en-US" sz="2200" dirty="0">
                <a:solidFill>
                  <a:srgbClr val="002060"/>
                </a:solidFill>
              </a:rPr>
              <a:t>Where is your concept used in real life?</a:t>
            </a:r>
          </a:p>
          <a:p>
            <a:pPr marL="822960" lvl="1" indent="-457200">
              <a:lnSpc>
                <a:spcPct val="100000"/>
              </a:lnSpc>
              <a:spcBef>
                <a:spcPts val="0"/>
              </a:spcBef>
              <a:buFont typeface="+mj-lt"/>
              <a:buAutoNum type="arabicPeriod"/>
            </a:pPr>
            <a:r>
              <a:rPr lang="en-US" sz="2200" dirty="0">
                <a:solidFill>
                  <a:srgbClr val="002060"/>
                </a:solidFill>
              </a:rPr>
              <a:t>What assignment will benefit students beyond specific concept understanding</a:t>
            </a:r>
            <a:r>
              <a:rPr lang="en-US" sz="2200" dirty="0" smtClean="0">
                <a:solidFill>
                  <a:srgbClr val="002060"/>
                </a:solidFill>
              </a:rPr>
              <a:t>? (Time </a:t>
            </a:r>
            <a:r>
              <a:rPr lang="en-US" sz="2200" dirty="0" err="1" smtClean="0">
                <a:solidFill>
                  <a:srgbClr val="002060"/>
                </a:solidFill>
              </a:rPr>
              <a:t>Mgmt</a:t>
            </a:r>
            <a:r>
              <a:rPr lang="en-US" sz="2200" dirty="0" smtClean="0">
                <a:solidFill>
                  <a:srgbClr val="002060"/>
                </a:solidFill>
              </a:rPr>
              <a:t>)</a:t>
            </a:r>
            <a:endParaRPr lang="en-US" sz="2200" dirty="0">
              <a:solidFill>
                <a:srgbClr val="002060"/>
              </a:solidFill>
            </a:endParaRPr>
          </a:p>
          <a:p>
            <a:pPr marL="822960" lvl="1" indent="-457200">
              <a:lnSpc>
                <a:spcPct val="100000"/>
              </a:lnSpc>
              <a:spcBef>
                <a:spcPts val="0"/>
              </a:spcBef>
              <a:buFont typeface="+mj-lt"/>
              <a:buAutoNum type="arabicPeriod"/>
            </a:pPr>
            <a:r>
              <a:rPr lang="en-US" sz="2200" dirty="0">
                <a:solidFill>
                  <a:srgbClr val="002060"/>
                </a:solidFill>
              </a:rPr>
              <a:t>Evaluation of group or individual assessment (rubric</a:t>
            </a:r>
            <a:r>
              <a:rPr lang="en-US" sz="2200" dirty="0" smtClean="0">
                <a:solidFill>
                  <a:srgbClr val="002060"/>
                </a:solidFill>
              </a:rPr>
              <a:t>?)</a:t>
            </a:r>
          </a:p>
          <a:p>
            <a:pPr marL="822960" lvl="1" indent="-457200">
              <a:lnSpc>
                <a:spcPct val="100000"/>
              </a:lnSpc>
              <a:spcBef>
                <a:spcPts val="0"/>
              </a:spcBef>
              <a:buFont typeface="+mj-lt"/>
              <a:buAutoNum type="arabicPeriod"/>
            </a:pPr>
            <a:r>
              <a:rPr lang="en-US" sz="2200" dirty="0" smtClean="0">
                <a:solidFill>
                  <a:srgbClr val="002060"/>
                </a:solidFill>
              </a:rPr>
              <a:t>Integrity of flipped assignment!</a:t>
            </a:r>
            <a:endParaRPr lang="en-US" sz="2200" dirty="0">
              <a:solidFill>
                <a:srgbClr val="002060"/>
              </a:solidFill>
            </a:endParaRPr>
          </a:p>
          <a:p>
            <a:pPr>
              <a:lnSpc>
                <a:spcPct val="100000"/>
              </a:lnSpc>
              <a:spcBef>
                <a:spcPts val="0"/>
              </a:spcBef>
            </a:pPr>
            <a:endParaRPr lang="en-US" sz="2200" b="1" dirty="0" smtClean="0">
              <a:solidFill>
                <a:srgbClr val="002060"/>
              </a:solidFill>
            </a:endParaRPr>
          </a:p>
          <a:p>
            <a:pPr>
              <a:lnSpc>
                <a:spcPct val="100000"/>
              </a:lnSpc>
              <a:spcBef>
                <a:spcPts val="0"/>
              </a:spcBef>
            </a:pPr>
            <a:r>
              <a:rPr lang="en-US" sz="2200" b="1" dirty="0" smtClean="0">
                <a:solidFill>
                  <a:srgbClr val="002060"/>
                </a:solidFill>
              </a:rPr>
              <a:t>Whenever </a:t>
            </a:r>
            <a:r>
              <a:rPr lang="en-US" sz="2200" b="1" dirty="0">
                <a:solidFill>
                  <a:srgbClr val="002060"/>
                </a:solidFill>
              </a:rPr>
              <a:t>possible:</a:t>
            </a:r>
          </a:p>
          <a:p>
            <a:pPr lvl="1">
              <a:lnSpc>
                <a:spcPct val="100000"/>
              </a:lnSpc>
              <a:spcBef>
                <a:spcPts val="0"/>
              </a:spcBef>
            </a:pPr>
            <a:r>
              <a:rPr lang="en-US" sz="2200" dirty="0">
                <a:solidFill>
                  <a:srgbClr val="002060"/>
                </a:solidFill>
              </a:rPr>
              <a:t>Allow students to </a:t>
            </a:r>
            <a:r>
              <a:rPr lang="en-US" sz="2200" dirty="0" smtClean="0">
                <a:solidFill>
                  <a:srgbClr val="002060"/>
                </a:solidFill>
              </a:rPr>
              <a:t>choose &amp; Partner </a:t>
            </a:r>
            <a:r>
              <a:rPr lang="en-US" sz="2200" dirty="0">
                <a:solidFill>
                  <a:srgbClr val="002060"/>
                </a:solidFill>
              </a:rPr>
              <a:t>with local businesses</a:t>
            </a:r>
          </a:p>
          <a:p>
            <a:pPr>
              <a:lnSpc>
                <a:spcPct val="100000"/>
              </a:lnSpc>
              <a:spcBef>
                <a:spcPts val="0"/>
              </a:spcBef>
            </a:pPr>
            <a:endParaRPr lang="en-US" sz="2200" dirty="0"/>
          </a:p>
        </p:txBody>
      </p:sp>
      <p:sp>
        <p:nvSpPr>
          <p:cNvPr id="4" name="Slide Number Placeholder 3"/>
          <p:cNvSpPr>
            <a:spLocks noGrp="1"/>
          </p:cNvSpPr>
          <p:nvPr>
            <p:ph type="sldNum" sz="quarter" idx="12"/>
          </p:nvPr>
        </p:nvSpPr>
        <p:spPr/>
        <p:txBody>
          <a:bodyPr/>
          <a:lstStyle/>
          <a:p>
            <a:fld id="{6D22F896-40B5-4ADD-8801-0D06FADFA095}" type="slidenum">
              <a:rPr lang="en-US" smtClean="0"/>
              <a:t>4</a:t>
            </a:fld>
            <a:endParaRPr lang="en-US" dirty="0"/>
          </a:p>
        </p:txBody>
      </p:sp>
      <p:sp>
        <p:nvSpPr>
          <p:cNvPr id="5" name="TextBox 4"/>
          <p:cNvSpPr txBox="1"/>
          <p:nvPr/>
        </p:nvSpPr>
        <p:spPr>
          <a:xfrm>
            <a:off x="5769622" y="5027317"/>
            <a:ext cx="5448158" cy="92333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a:t>*We must change our approach to evaluation if we really desire to change our approach to teaching – </a:t>
            </a:r>
            <a:r>
              <a:rPr lang="en-US" u="sng" dirty="0"/>
              <a:t>students study according</a:t>
            </a:r>
            <a:r>
              <a:rPr lang="en-US" dirty="0"/>
              <a:t> to assessment practices!</a:t>
            </a:r>
          </a:p>
        </p:txBody>
      </p:sp>
    </p:spTree>
    <p:extLst>
      <p:ext uri="{BB962C8B-B14F-4D97-AF65-F5344CB8AC3E}">
        <p14:creationId xmlns:p14="http://schemas.microsoft.com/office/powerpoint/2010/main" val="101164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6903021"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55" name="Snip Same Side Corner Rectangle 54"/>
          <p:cNvSpPr/>
          <p:nvPr/>
        </p:nvSpPr>
        <p:spPr>
          <a:xfrm>
            <a:off x="4229142" y="5873750"/>
            <a:ext cx="3762481" cy="90805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prstClr val="black"/>
                </a:solidFill>
                <a:latin typeface="Wingdings 2" pitchFamily="18" charset="2"/>
              </a:rPr>
              <a:t>x</a:t>
            </a:r>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sp>
        <p:nvSpPr>
          <p:cNvPr id="56" name="Snip Same Side Corner Rectangle 55"/>
          <p:cNvSpPr/>
          <p:nvPr/>
        </p:nvSpPr>
        <p:spPr>
          <a:xfrm>
            <a:off x="4229142" y="4038600"/>
            <a:ext cx="3762481" cy="83820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prstClr val="black"/>
                </a:solidFill>
                <a:latin typeface="Wingdings 2" pitchFamily="18" charset="2"/>
              </a:rPr>
              <a:t>x</a:t>
            </a:r>
            <a:endParaRPr lang="en-US" dirty="0">
              <a:solidFill>
                <a:prstClr val="black"/>
              </a:solidFill>
            </a:endParaRPr>
          </a:p>
          <a:p>
            <a:endParaRPr lang="en-US" dirty="0">
              <a:solidFill>
                <a:prstClr val="black"/>
              </a:solidFill>
            </a:endParaRPr>
          </a:p>
        </p:txBody>
      </p:sp>
      <p:sp>
        <p:nvSpPr>
          <p:cNvPr id="57" name="Snip Same Side Corner Rectangle 56"/>
          <p:cNvSpPr/>
          <p:nvPr/>
        </p:nvSpPr>
        <p:spPr>
          <a:xfrm>
            <a:off x="4229142" y="4953000"/>
            <a:ext cx="3762481" cy="83820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prstClr val="black"/>
                </a:solidFill>
                <a:latin typeface="Wingdings 2" pitchFamily="18" charset="2"/>
              </a:rPr>
              <a:t>x</a:t>
            </a:r>
            <a:endParaRPr lang="en-US" dirty="0">
              <a:solidFill>
                <a:prstClr val="black"/>
              </a:solidFill>
            </a:endParaRPr>
          </a:p>
          <a:p>
            <a:endParaRPr lang="en-US" dirty="0">
              <a:solidFill>
                <a:prstClr val="black"/>
              </a:solidFill>
            </a:endParaRPr>
          </a:p>
        </p:txBody>
      </p:sp>
      <p:sp>
        <p:nvSpPr>
          <p:cNvPr id="62" name="Rounded Rectangle 61"/>
          <p:cNvSpPr/>
          <p:nvPr/>
        </p:nvSpPr>
        <p:spPr>
          <a:xfrm>
            <a:off x="8153400" y="4191000"/>
            <a:ext cx="2057400" cy="2133600"/>
          </a:xfrm>
          <a:prstGeom prst="roundRect">
            <a:avLst>
              <a:gd name="adj" fmla="val 10000"/>
            </a:avLst>
          </a:prstGeom>
          <a:ln w="28575">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solidFill>
                <a:latin typeface="Wingdings 2" pitchFamily="18" charset="2"/>
              </a:rPr>
              <a:t>y</a:t>
            </a:r>
            <a:endParaRPr lang="en-US" dirty="0">
              <a:solidFill>
                <a:prstClr val="black">
                  <a:hueOff val="0"/>
                  <a:satOff val="0"/>
                  <a:lumOff val="0"/>
                  <a:alphaOff val="0"/>
                </a:prstClr>
              </a:solidFill>
            </a:endParaRPr>
          </a:p>
        </p:txBody>
      </p:sp>
      <p:sp>
        <p:nvSpPr>
          <p:cNvPr id="64" name="Rounded Rectangle 63"/>
          <p:cNvSpPr/>
          <p:nvPr/>
        </p:nvSpPr>
        <p:spPr>
          <a:xfrm>
            <a:off x="3536379"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65" name="Rounded Rectangle 64"/>
          <p:cNvSpPr/>
          <p:nvPr/>
        </p:nvSpPr>
        <p:spPr>
          <a:xfrm>
            <a:off x="1981200" y="4191000"/>
            <a:ext cx="2057400" cy="2133600"/>
          </a:xfrm>
          <a:prstGeom prst="roundRect">
            <a:avLst>
              <a:gd name="adj" fmla="val 10000"/>
            </a:avLst>
          </a:prstGeom>
          <a:ln w="28575">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smtClean="0">
                <a:solidFill>
                  <a:prstClr val="black"/>
                </a:solidFill>
                <a:latin typeface="Wingdings 2" pitchFamily="18" charset="2"/>
              </a:rPr>
              <a:t>y</a:t>
            </a:r>
            <a:endParaRPr lang="en-US" dirty="0">
              <a:solidFill>
                <a:prstClr val="black">
                  <a:hueOff val="0"/>
                  <a:satOff val="0"/>
                  <a:lumOff val="0"/>
                  <a:alphaOff val="0"/>
                </a:prstClr>
              </a:solidFill>
            </a:endParaRPr>
          </a:p>
        </p:txBody>
      </p:sp>
      <p:cxnSp>
        <p:nvCxnSpPr>
          <p:cNvPr id="70" name="Straight Connector 69"/>
          <p:cNvCxnSpPr>
            <a:stCxn id="3" idx="1"/>
            <a:endCxn id="64" idx="0"/>
          </p:cNvCxnSpPr>
          <p:nvPr/>
        </p:nvCxnSpPr>
        <p:spPr>
          <a:xfrm>
            <a:off x="3400425" y="1572690"/>
            <a:ext cx="974154"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3" idx="0"/>
            <a:endCxn id="3" idx="1"/>
          </p:cNvCxnSpPr>
          <p:nvPr/>
        </p:nvCxnSpPr>
        <p:spPr>
          <a:xfrm flipV="1">
            <a:off x="2514601" y="1572690"/>
            <a:ext cx="885825"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5" idx="0"/>
            <a:endCxn id="3" idx="1"/>
          </p:cNvCxnSpPr>
          <p:nvPr/>
        </p:nvCxnSpPr>
        <p:spPr>
          <a:xfrm flipV="1">
            <a:off x="3009901" y="1572690"/>
            <a:ext cx="390525" cy="261831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3" idx="3"/>
            <a:endCxn id="61" idx="0"/>
          </p:cNvCxnSpPr>
          <p:nvPr/>
        </p:nvCxnSpPr>
        <p:spPr>
          <a:xfrm>
            <a:off x="8715376" y="1572690"/>
            <a:ext cx="885825"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 idx="3"/>
            <a:endCxn id="28" idx="0"/>
          </p:cNvCxnSpPr>
          <p:nvPr/>
        </p:nvCxnSpPr>
        <p:spPr>
          <a:xfrm flipH="1">
            <a:off x="7741221" y="1572690"/>
            <a:ext cx="974154"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 idx="3"/>
            <a:endCxn id="62" idx="0"/>
          </p:cNvCxnSpPr>
          <p:nvPr/>
        </p:nvCxnSpPr>
        <p:spPr>
          <a:xfrm>
            <a:off x="8715376" y="1572690"/>
            <a:ext cx="466725" cy="261831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514600" y="609600"/>
            <a:ext cx="7086600" cy="1905000"/>
            <a:chOff x="2309364" y="14895"/>
            <a:chExt cx="3766896" cy="1298231"/>
          </a:xfrm>
        </p:grpSpPr>
        <p:sp>
          <p:nvSpPr>
            <p:cNvPr id="3" name="Up Ribbon 2"/>
            <p:cNvSpPr/>
            <p:nvPr/>
          </p:nvSpPr>
          <p:spPr>
            <a:xfrm>
              <a:off x="2309364" y="14895"/>
              <a:ext cx="3766896" cy="1125138"/>
            </a:xfrm>
            <a:prstGeom prst="ribbon2">
              <a:avLst>
                <a:gd name="adj1" fmla="val 16667"/>
                <a:gd name="adj2" fmla="val 49711"/>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Up Ribbon 4"/>
            <p:cNvSpPr/>
            <p:nvPr/>
          </p:nvSpPr>
          <p:spPr>
            <a:xfrm>
              <a:off x="3251088" y="14895"/>
              <a:ext cx="1883448" cy="1298231"/>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defTabSz="933450">
                <a:lnSpc>
                  <a:spcPct val="90000"/>
                </a:lnSpc>
                <a:spcBef>
                  <a:spcPct val="0"/>
                </a:spcBef>
                <a:spcAft>
                  <a:spcPct val="35000"/>
                </a:spcAft>
              </a:pPr>
              <a:endParaRPr lang="en-US" sz="6600" dirty="0">
                <a:solidFill>
                  <a:prstClr val="black">
                    <a:hueOff val="0"/>
                    <a:satOff val="0"/>
                    <a:lumOff val="0"/>
                    <a:alphaOff val="0"/>
                  </a:prstClr>
                </a:solidFill>
              </a:endParaRPr>
            </a:p>
            <a:p>
              <a:pPr defTabSz="933450">
                <a:lnSpc>
                  <a:spcPct val="90000"/>
                </a:lnSpc>
                <a:spcBef>
                  <a:spcPct val="0"/>
                </a:spcBef>
                <a:spcAft>
                  <a:spcPct val="35000"/>
                </a:spcAft>
              </a:pPr>
              <a:endParaRPr lang="en-US" sz="4000" dirty="0" smtClean="0">
                <a:solidFill>
                  <a:prstClr val="black">
                    <a:hueOff val="0"/>
                    <a:satOff val="0"/>
                    <a:lumOff val="0"/>
                    <a:alphaOff val="0"/>
                  </a:prstClr>
                </a:solidFill>
              </a:endParaRPr>
            </a:p>
            <a:p>
              <a:pPr defTabSz="933450">
                <a:lnSpc>
                  <a:spcPct val="90000"/>
                </a:lnSpc>
                <a:spcBef>
                  <a:spcPct val="0"/>
                </a:spcBef>
                <a:spcAft>
                  <a:spcPct val="35000"/>
                </a:spcAft>
              </a:pPr>
              <a:endParaRPr lang="en-US" sz="40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p:txBody>
        </p:sp>
      </p:grpSp>
      <p:sp>
        <p:nvSpPr>
          <p:cNvPr id="11" name="Rectangle 10"/>
          <p:cNvSpPr/>
          <p:nvPr/>
        </p:nvSpPr>
        <p:spPr>
          <a:xfrm>
            <a:off x="2819400" y="877669"/>
            <a:ext cx="685800" cy="341632"/>
          </a:xfrm>
          <a:prstGeom prst="rect">
            <a:avLst/>
          </a:prstGeom>
        </p:spPr>
        <p:txBody>
          <a:bodyPr wrap="square">
            <a:spAutoFit/>
          </a:bodyPr>
          <a:lstStyle/>
          <a:p>
            <a:pPr defTabSz="933450">
              <a:lnSpc>
                <a:spcPct val="90000"/>
              </a:lnSpc>
              <a:spcBef>
                <a:spcPct val="0"/>
              </a:spcBef>
              <a:spcAft>
                <a:spcPct val="35000"/>
              </a:spcAft>
            </a:pPr>
            <a:r>
              <a:rPr lang="en-US" dirty="0" smtClean="0">
                <a:solidFill>
                  <a:prstClr val="black"/>
                </a:solidFill>
                <a:latin typeface="Wingdings 2" pitchFamily="18" charset="2"/>
              </a:rPr>
              <a:t>v</a:t>
            </a:r>
            <a:endParaRPr lang="en-US" dirty="0">
              <a:solidFill>
                <a:prstClr val="black"/>
              </a:solidFill>
            </a:endParaRPr>
          </a:p>
        </p:txBody>
      </p:sp>
      <p:sp>
        <p:nvSpPr>
          <p:cNvPr id="12" name="Rectangle 11"/>
          <p:cNvSpPr/>
          <p:nvPr/>
        </p:nvSpPr>
        <p:spPr>
          <a:xfrm>
            <a:off x="7848600" y="914400"/>
            <a:ext cx="685800" cy="341632"/>
          </a:xfrm>
          <a:prstGeom prst="rect">
            <a:avLst/>
          </a:prstGeom>
        </p:spPr>
        <p:txBody>
          <a:bodyPr wrap="square">
            <a:spAutoFit/>
          </a:bodyPr>
          <a:lstStyle/>
          <a:p>
            <a:pPr defTabSz="933450">
              <a:lnSpc>
                <a:spcPct val="90000"/>
              </a:lnSpc>
              <a:spcBef>
                <a:spcPct val="0"/>
              </a:spcBef>
              <a:spcAft>
                <a:spcPct val="35000"/>
              </a:spcAft>
            </a:pPr>
            <a:r>
              <a:rPr lang="en-US" dirty="0">
                <a:solidFill>
                  <a:prstClr val="black"/>
                </a:solidFill>
                <a:latin typeface="Wingdings 2" pitchFamily="18" charset="2"/>
              </a:rPr>
              <a:t>v</a:t>
            </a:r>
            <a:endParaRPr lang="en-US" dirty="0">
              <a:solidFill>
                <a:prstClr val="black"/>
              </a:solidFill>
            </a:endParaRPr>
          </a:p>
        </p:txBody>
      </p:sp>
      <p:sp>
        <p:nvSpPr>
          <p:cNvPr id="89" name="TextBox 88"/>
          <p:cNvSpPr txBox="1"/>
          <p:nvPr/>
        </p:nvSpPr>
        <p:spPr>
          <a:xfrm>
            <a:off x="1600200" y="63640"/>
            <a:ext cx="8839200" cy="469761"/>
          </a:xfrm>
          <a:prstGeom prst="roundRect">
            <a:avLst>
              <a:gd name="adj" fmla="val 26145"/>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spc="300" dirty="0">
                <a:ln>
                  <a:solidFill>
                    <a:prstClr val="black"/>
                  </a:solidFill>
                </a:ln>
                <a:solidFill>
                  <a:prstClr val="black"/>
                </a:solidFill>
                <a:effectLst>
                  <a:outerShdw blurRad="50800" dist="38100" dir="10800000" algn="r" rotWithShape="0">
                    <a:prstClr val="black">
                      <a:alpha val="40000"/>
                    </a:prstClr>
                  </a:outerShdw>
                </a:effectLst>
              </a:rPr>
              <a:t>FLIPPED BY SCHMIDT</a:t>
            </a:r>
          </a:p>
        </p:txBody>
      </p:sp>
      <p:sp>
        <p:nvSpPr>
          <p:cNvPr id="61" name="Rounded Rectangle 60"/>
          <p:cNvSpPr/>
          <p:nvPr/>
        </p:nvSpPr>
        <p:spPr>
          <a:xfrm>
            <a:off x="8763000"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63" name="Rounded Rectangle 62"/>
          <p:cNvSpPr/>
          <p:nvPr/>
        </p:nvSpPr>
        <p:spPr>
          <a:xfrm>
            <a:off x="1676400"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24" name="TextBox 23"/>
          <p:cNvSpPr txBox="1"/>
          <p:nvPr/>
        </p:nvSpPr>
        <p:spPr>
          <a:xfrm>
            <a:off x="9349380" y="6537306"/>
            <a:ext cx="1059906" cy="307777"/>
          </a:xfrm>
          <a:prstGeom prst="rect">
            <a:avLst/>
          </a:prstGeom>
          <a:noFill/>
        </p:spPr>
        <p:txBody>
          <a:bodyPr wrap="none" rtlCol="0">
            <a:spAutoFit/>
          </a:bodyPr>
          <a:lstStyle/>
          <a:p>
            <a:r>
              <a:rPr lang="en-US" sz="1400" dirty="0"/>
              <a:t>2/12/2016</a:t>
            </a:r>
          </a:p>
        </p:txBody>
      </p:sp>
      <p:sp>
        <p:nvSpPr>
          <p:cNvPr id="25" name="TextBox 24"/>
          <p:cNvSpPr txBox="1"/>
          <p:nvPr/>
        </p:nvSpPr>
        <p:spPr>
          <a:xfrm>
            <a:off x="1600200" y="6489964"/>
            <a:ext cx="2727606" cy="307777"/>
          </a:xfrm>
          <a:prstGeom prst="rect">
            <a:avLst/>
          </a:prstGeom>
          <a:noFill/>
        </p:spPr>
        <p:txBody>
          <a:bodyPr wrap="none" rtlCol="0">
            <a:spAutoFit/>
          </a:bodyPr>
          <a:lstStyle/>
          <a:p>
            <a:r>
              <a:rPr lang="en-US" sz="1400" dirty="0"/>
              <a:t>Buffie</a:t>
            </a:r>
            <a:r>
              <a:rPr lang="en-US" sz="1400" dirty="0">
                <a:solidFill>
                  <a:prstClr val="black"/>
                </a:solidFill>
              </a:rPr>
              <a:t> </a:t>
            </a:r>
            <a:r>
              <a:rPr lang="en-US" sz="1400" dirty="0"/>
              <a:t>Schmidt</a:t>
            </a:r>
            <a:r>
              <a:rPr lang="en-US" sz="1400" dirty="0">
                <a:solidFill>
                  <a:prstClr val="black"/>
                </a:solidFill>
              </a:rPr>
              <a:t> </a:t>
            </a:r>
            <a:r>
              <a:rPr lang="en-US" sz="1400" dirty="0">
                <a:solidFill>
                  <a:prstClr val="black"/>
                </a:solidFill>
                <a:hlinkClick r:id="rId4"/>
              </a:rPr>
              <a:t>bschmidt@gru.edu</a:t>
            </a:r>
            <a:r>
              <a:rPr lang="en-US" sz="1400" dirty="0">
                <a:solidFill>
                  <a:prstClr val="black"/>
                </a:solidFill>
              </a:rPr>
              <a:t> </a:t>
            </a:r>
          </a:p>
        </p:txBody>
      </p:sp>
      <p:sp>
        <p:nvSpPr>
          <p:cNvPr id="8" name="Flowchart: Punched Tape 7"/>
          <p:cNvSpPr/>
          <p:nvPr/>
        </p:nvSpPr>
        <p:spPr>
          <a:xfrm rot="19936640">
            <a:off x="1866191" y="3279748"/>
            <a:ext cx="1924889" cy="4258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Career Path</a:t>
            </a:r>
          </a:p>
        </p:txBody>
      </p:sp>
      <p:sp>
        <p:nvSpPr>
          <p:cNvPr id="39" name="Flowchart: Punched Tape 38"/>
          <p:cNvSpPr/>
          <p:nvPr/>
        </p:nvSpPr>
        <p:spPr>
          <a:xfrm rot="1320049">
            <a:off x="7539133" y="3681235"/>
            <a:ext cx="1924889" cy="4258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Real-life Scenario</a:t>
            </a:r>
          </a:p>
        </p:txBody>
      </p:sp>
      <p:sp>
        <p:nvSpPr>
          <p:cNvPr id="38" name="Flowchart: Punched Tape 37"/>
          <p:cNvSpPr/>
          <p:nvPr/>
        </p:nvSpPr>
        <p:spPr>
          <a:xfrm>
            <a:off x="5105401" y="3657600"/>
            <a:ext cx="1924889" cy="425872"/>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ln>
                  <a:solidFill>
                    <a:sysClr val="windowText" lastClr="000000"/>
                  </a:solidFill>
                </a:ln>
                <a:solidFill>
                  <a:sysClr val="windowText" lastClr="000000"/>
                </a:solidFill>
              </a:rPr>
              <a:t>Flipped Assignments</a:t>
            </a:r>
          </a:p>
        </p:txBody>
      </p:sp>
      <p:sp>
        <p:nvSpPr>
          <p:cNvPr id="40" name="Flowchart: Punched Tape 39"/>
          <p:cNvSpPr/>
          <p:nvPr/>
        </p:nvSpPr>
        <p:spPr>
          <a:xfrm rot="20555981">
            <a:off x="8264687" y="5934361"/>
            <a:ext cx="1924889" cy="425872"/>
          </a:xfrm>
          <a:prstGeom prst="flowChartPunchedTap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ysClr val="windowText" lastClr="000000"/>
                </a:solidFill>
              </a:rPr>
              <a:t>Retention</a:t>
            </a:r>
          </a:p>
        </p:txBody>
      </p:sp>
      <p:sp>
        <p:nvSpPr>
          <p:cNvPr id="41" name="Flowchart: Punched Tape 40"/>
          <p:cNvSpPr/>
          <p:nvPr/>
        </p:nvSpPr>
        <p:spPr>
          <a:xfrm rot="21134962">
            <a:off x="3338516" y="1706292"/>
            <a:ext cx="3440281" cy="425872"/>
          </a:xfrm>
          <a:prstGeom prst="flowChartPunchedTap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Main Concept / Specific Struggle</a:t>
            </a:r>
          </a:p>
        </p:txBody>
      </p:sp>
      <p:sp>
        <p:nvSpPr>
          <p:cNvPr id="16" name="Slide Number Placeholder 15"/>
          <p:cNvSpPr>
            <a:spLocks noGrp="1"/>
          </p:cNvSpPr>
          <p:nvPr>
            <p:ph type="sldNum" sz="quarter" idx="12"/>
          </p:nvPr>
        </p:nvSpPr>
        <p:spPr/>
        <p:txBody>
          <a:bodyPr/>
          <a:lstStyle/>
          <a:p>
            <a:fld id="{6D22F896-40B5-4ADD-8801-0D06FADFA095}" type="slidenum">
              <a:rPr lang="en-US" smtClean="0"/>
              <a:t>5</a:t>
            </a:fld>
            <a:endParaRPr lang="en-US" dirty="0"/>
          </a:p>
        </p:txBody>
      </p:sp>
      <p:sp>
        <p:nvSpPr>
          <p:cNvPr id="17" name="Rectangle 16"/>
          <p:cNvSpPr/>
          <p:nvPr/>
        </p:nvSpPr>
        <p:spPr>
          <a:xfrm>
            <a:off x="4327806" y="697468"/>
            <a:ext cx="389850" cy="369332"/>
          </a:xfrm>
          <a:prstGeom prst="rect">
            <a:avLst/>
          </a:prstGeom>
        </p:spPr>
        <p:txBody>
          <a:bodyPr wrap="none">
            <a:spAutoFit/>
          </a:bodyPr>
          <a:lstStyle/>
          <a:p>
            <a:r>
              <a:rPr lang="en-US" dirty="0">
                <a:solidFill>
                  <a:prstClr val="black">
                    <a:hueOff val="0"/>
                    <a:satOff val="0"/>
                    <a:lumOff val="0"/>
                    <a:alphaOff val="0"/>
                  </a:prstClr>
                </a:solidFill>
                <a:latin typeface="Wingdings 2" pitchFamily="18" charset="2"/>
              </a:rPr>
              <a:t>u</a:t>
            </a:r>
            <a:endParaRPr lang="en-US" dirty="0"/>
          </a:p>
        </p:txBody>
      </p:sp>
    </p:spTree>
    <p:extLst>
      <p:ext uri="{BB962C8B-B14F-4D97-AF65-F5344CB8AC3E}">
        <p14:creationId xmlns:p14="http://schemas.microsoft.com/office/powerpoint/2010/main" val="2421442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6903021"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55" name="Snip Same Side Corner Rectangle 54"/>
          <p:cNvSpPr/>
          <p:nvPr/>
        </p:nvSpPr>
        <p:spPr>
          <a:xfrm>
            <a:off x="4229142" y="5873750"/>
            <a:ext cx="3762481" cy="90805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prstClr val="black"/>
                </a:solidFill>
                <a:latin typeface="Wingdings 2" pitchFamily="18" charset="2"/>
              </a:rPr>
              <a:t>x</a:t>
            </a:r>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sp>
        <p:nvSpPr>
          <p:cNvPr id="56" name="Snip Same Side Corner Rectangle 55"/>
          <p:cNvSpPr/>
          <p:nvPr/>
        </p:nvSpPr>
        <p:spPr>
          <a:xfrm>
            <a:off x="4229142" y="4038600"/>
            <a:ext cx="3762481" cy="83820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smtClean="0">
                <a:solidFill>
                  <a:prstClr val="black"/>
                </a:solidFill>
                <a:latin typeface="Wingdings 2" pitchFamily="18" charset="2"/>
              </a:rPr>
              <a:t>x</a:t>
            </a:r>
            <a:endParaRPr lang="en-US" dirty="0">
              <a:solidFill>
                <a:prstClr val="black"/>
              </a:solidFill>
            </a:endParaRPr>
          </a:p>
          <a:p>
            <a:endParaRPr lang="en-US" dirty="0">
              <a:solidFill>
                <a:prstClr val="black"/>
              </a:solidFill>
            </a:endParaRPr>
          </a:p>
        </p:txBody>
      </p:sp>
      <p:sp>
        <p:nvSpPr>
          <p:cNvPr id="57" name="Snip Same Side Corner Rectangle 56"/>
          <p:cNvSpPr/>
          <p:nvPr/>
        </p:nvSpPr>
        <p:spPr>
          <a:xfrm>
            <a:off x="4229142" y="4953000"/>
            <a:ext cx="3762481" cy="838200"/>
          </a:xfrm>
          <a:prstGeom prst="snip2SameRect">
            <a:avLst/>
          </a:prstGeom>
          <a:ln w="381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prstClr val="black"/>
                </a:solidFill>
                <a:latin typeface="Wingdings 2" pitchFamily="18" charset="2"/>
              </a:rPr>
              <a:t>x</a:t>
            </a:r>
            <a:endParaRPr lang="en-US" dirty="0">
              <a:solidFill>
                <a:prstClr val="black"/>
              </a:solidFill>
            </a:endParaRPr>
          </a:p>
          <a:p>
            <a:endParaRPr lang="en-US" dirty="0">
              <a:solidFill>
                <a:prstClr val="black"/>
              </a:solidFill>
            </a:endParaRPr>
          </a:p>
        </p:txBody>
      </p:sp>
      <p:sp>
        <p:nvSpPr>
          <p:cNvPr id="62" name="Rounded Rectangle 61"/>
          <p:cNvSpPr/>
          <p:nvPr/>
        </p:nvSpPr>
        <p:spPr>
          <a:xfrm>
            <a:off x="8153400" y="4191000"/>
            <a:ext cx="2057400" cy="2133600"/>
          </a:xfrm>
          <a:prstGeom prst="roundRect">
            <a:avLst>
              <a:gd name="adj" fmla="val 10000"/>
            </a:avLst>
          </a:prstGeom>
          <a:ln w="28575">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solidFill>
                <a:latin typeface="Wingdings 2" pitchFamily="18" charset="2"/>
              </a:rPr>
              <a:t>y</a:t>
            </a:r>
            <a:endParaRPr lang="en-US" dirty="0">
              <a:solidFill>
                <a:prstClr val="black">
                  <a:hueOff val="0"/>
                  <a:satOff val="0"/>
                  <a:lumOff val="0"/>
                  <a:alphaOff val="0"/>
                </a:prstClr>
              </a:solidFill>
            </a:endParaRPr>
          </a:p>
        </p:txBody>
      </p:sp>
      <p:sp>
        <p:nvSpPr>
          <p:cNvPr id="64" name="Rounded Rectangle 63"/>
          <p:cNvSpPr/>
          <p:nvPr/>
        </p:nvSpPr>
        <p:spPr>
          <a:xfrm>
            <a:off x="3536379"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65" name="Rounded Rectangle 64"/>
          <p:cNvSpPr/>
          <p:nvPr/>
        </p:nvSpPr>
        <p:spPr>
          <a:xfrm>
            <a:off x="1981200" y="4191000"/>
            <a:ext cx="2057400" cy="2133600"/>
          </a:xfrm>
          <a:prstGeom prst="roundRect">
            <a:avLst>
              <a:gd name="adj" fmla="val 10000"/>
            </a:avLst>
          </a:prstGeom>
          <a:ln w="28575">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smtClean="0">
                <a:solidFill>
                  <a:prstClr val="black"/>
                </a:solidFill>
                <a:latin typeface="Wingdings 2" pitchFamily="18" charset="2"/>
              </a:rPr>
              <a:t>y</a:t>
            </a:r>
            <a:endParaRPr lang="en-US" dirty="0">
              <a:solidFill>
                <a:prstClr val="black">
                  <a:hueOff val="0"/>
                  <a:satOff val="0"/>
                  <a:lumOff val="0"/>
                  <a:alphaOff val="0"/>
                </a:prstClr>
              </a:solidFill>
            </a:endParaRPr>
          </a:p>
        </p:txBody>
      </p:sp>
      <p:cxnSp>
        <p:nvCxnSpPr>
          <p:cNvPr id="70" name="Straight Connector 69"/>
          <p:cNvCxnSpPr>
            <a:stCxn id="3" idx="1"/>
            <a:endCxn id="64" idx="0"/>
          </p:cNvCxnSpPr>
          <p:nvPr/>
        </p:nvCxnSpPr>
        <p:spPr>
          <a:xfrm>
            <a:off x="3400425" y="1572690"/>
            <a:ext cx="974154"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63" idx="0"/>
            <a:endCxn id="3" idx="1"/>
          </p:cNvCxnSpPr>
          <p:nvPr/>
        </p:nvCxnSpPr>
        <p:spPr>
          <a:xfrm flipV="1">
            <a:off x="2514601" y="1572690"/>
            <a:ext cx="885825"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5" idx="0"/>
            <a:endCxn id="3" idx="1"/>
          </p:cNvCxnSpPr>
          <p:nvPr/>
        </p:nvCxnSpPr>
        <p:spPr>
          <a:xfrm flipV="1">
            <a:off x="3009901" y="1572690"/>
            <a:ext cx="390525" cy="261831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3" idx="3"/>
            <a:endCxn id="61" idx="0"/>
          </p:cNvCxnSpPr>
          <p:nvPr/>
        </p:nvCxnSpPr>
        <p:spPr>
          <a:xfrm>
            <a:off x="8715376" y="1572690"/>
            <a:ext cx="885825"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3" idx="3"/>
            <a:endCxn id="28" idx="0"/>
          </p:cNvCxnSpPr>
          <p:nvPr/>
        </p:nvCxnSpPr>
        <p:spPr>
          <a:xfrm flipH="1">
            <a:off x="7741221" y="1572690"/>
            <a:ext cx="974154" cy="86571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3" idx="3"/>
            <a:endCxn id="62" idx="0"/>
          </p:cNvCxnSpPr>
          <p:nvPr/>
        </p:nvCxnSpPr>
        <p:spPr>
          <a:xfrm>
            <a:off x="8715376" y="1572690"/>
            <a:ext cx="466725" cy="261831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2514600" y="609600"/>
            <a:ext cx="7086600" cy="1905000"/>
            <a:chOff x="2309364" y="14895"/>
            <a:chExt cx="3766896" cy="1298231"/>
          </a:xfrm>
        </p:grpSpPr>
        <p:sp>
          <p:nvSpPr>
            <p:cNvPr id="3" name="Up Ribbon 2"/>
            <p:cNvSpPr/>
            <p:nvPr/>
          </p:nvSpPr>
          <p:spPr>
            <a:xfrm>
              <a:off x="2309364" y="14895"/>
              <a:ext cx="3766896" cy="1125138"/>
            </a:xfrm>
            <a:prstGeom prst="ribbon2">
              <a:avLst>
                <a:gd name="adj1" fmla="val 16667"/>
                <a:gd name="adj2" fmla="val 49711"/>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Up Ribbon 4"/>
            <p:cNvSpPr/>
            <p:nvPr/>
          </p:nvSpPr>
          <p:spPr>
            <a:xfrm>
              <a:off x="3251088" y="14895"/>
              <a:ext cx="1883448" cy="1298231"/>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80010" bIns="80010" numCol="1" spcCol="1270" anchor="ctr" anchorCtr="0">
              <a:noAutofit/>
            </a:bodyPr>
            <a:lstStyle/>
            <a:p>
              <a:pPr defTabSz="933450">
                <a:lnSpc>
                  <a:spcPct val="90000"/>
                </a:lnSpc>
                <a:spcBef>
                  <a:spcPct val="0"/>
                </a:spcBef>
                <a:spcAft>
                  <a:spcPct val="35000"/>
                </a:spcAft>
              </a:pPr>
              <a:endParaRPr lang="en-US" sz="6600" dirty="0">
                <a:solidFill>
                  <a:prstClr val="black">
                    <a:hueOff val="0"/>
                    <a:satOff val="0"/>
                    <a:lumOff val="0"/>
                    <a:alphaOff val="0"/>
                  </a:prstClr>
                </a:solidFill>
              </a:endParaRPr>
            </a:p>
            <a:p>
              <a:pPr defTabSz="933450">
                <a:lnSpc>
                  <a:spcPct val="90000"/>
                </a:lnSpc>
                <a:spcBef>
                  <a:spcPct val="0"/>
                </a:spcBef>
                <a:spcAft>
                  <a:spcPct val="35000"/>
                </a:spcAft>
              </a:pPr>
              <a:endParaRPr lang="en-US" sz="4000" dirty="0" smtClean="0">
                <a:solidFill>
                  <a:prstClr val="black">
                    <a:hueOff val="0"/>
                    <a:satOff val="0"/>
                    <a:lumOff val="0"/>
                    <a:alphaOff val="0"/>
                  </a:prstClr>
                </a:solidFill>
              </a:endParaRPr>
            </a:p>
            <a:p>
              <a:pPr algn="ctr" defTabSz="933450">
                <a:lnSpc>
                  <a:spcPct val="90000"/>
                </a:lnSpc>
                <a:spcBef>
                  <a:spcPct val="0"/>
                </a:spcBef>
                <a:spcAft>
                  <a:spcPct val="35000"/>
                </a:spcAft>
              </a:pPr>
              <a:r>
                <a:rPr lang="en-US" sz="2800" dirty="0" smtClean="0">
                  <a:solidFill>
                    <a:prstClr val="black">
                      <a:hueOff val="0"/>
                      <a:satOff val="0"/>
                      <a:lumOff val="0"/>
                      <a:alphaOff val="0"/>
                    </a:prstClr>
                  </a:solidFill>
                </a:rPr>
                <a:t>Gains from Trade</a:t>
              </a:r>
            </a:p>
            <a:p>
              <a:pPr defTabSz="933450">
                <a:lnSpc>
                  <a:spcPct val="90000"/>
                </a:lnSpc>
                <a:spcBef>
                  <a:spcPct val="0"/>
                </a:spcBef>
                <a:spcAft>
                  <a:spcPct val="35000"/>
                </a:spcAft>
              </a:pPr>
              <a:endParaRPr lang="en-US" sz="40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a:p>
              <a:pPr algn="ctr" defTabSz="933450">
                <a:lnSpc>
                  <a:spcPct val="90000"/>
                </a:lnSpc>
                <a:spcBef>
                  <a:spcPct val="0"/>
                </a:spcBef>
                <a:spcAft>
                  <a:spcPct val="35000"/>
                </a:spcAft>
              </a:pPr>
              <a:endParaRPr lang="en-US" sz="2100" dirty="0">
                <a:solidFill>
                  <a:prstClr val="black">
                    <a:hueOff val="0"/>
                    <a:satOff val="0"/>
                    <a:lumOff val="0"/>
                    <a:alphaOff val="0"/>
                  </a:prstClr>
                </a:solidFill>
              </a:endParaRPr>
            </a:p>
          </p:txBody>
        </p:sp>
      </p:grpSp>
      <p:sp>
        <p:nvSpPr>
          <p:cNvPr id="11" name="Rectangle 10"/>
          <p:cNvSpPr/>
          <p:nvPr/>
        </p:nvSpPr>
        <p:spPr>
          <a:xfrm>
            <a:off x="2819400" y="877669"/>
            <a:ext cx="685800" cy="341632"/>
          </a:xfrm>
          <a:prstGeom prst="rect">
            <a:avLst/>
          </a:prstGeom>
        </p:spPr>
        <p:txBody>
          <a:bodyPr wrap="square">
            <a:spAutoFit/>
          </a:bodyPr>
          <a:lstStyle/>
          <a:p>
            <a:pPr defTabSz="933450">
              <a:lnSpc>
                <a:spcPct val="90000"/>
              </a:lnSpc>
              <a:spcBef>
                <a:spcPct val="0"/>
              </a:spcBef>
              <a:spcAft>
                <a:spcPct val="35000"/>
              </a:spcAft>
            </a:pPr>
            <a:r>
              <a:rPr lang="en-US" dirty="0" smtClean="0">
                <a:solidFill>
                  <a:prstClr val="black"/>
                </a:solidFill>
                <a:latin typeface="Wingdings 2" pitchFamily="18" charset="2"/>
              </a:rPr>
              <a:t>v</a:t>
            </a:r>
            <a:endParaRPr lang="en-US" dirty="0">
              <a:solidFill>
                <a:prstClr val="black"/>
              </a:solidFill>
            </a:endParaRPr>
          </a:p>
        </p:txBody>
      </p:sp>
      <p:sp>
        <p:nvSpPr>
          <p:cNvPr id="12" name="Rectangle 11"/>
          <p:cNvSpPr/>
          <p:nvPr/>
        </p:nvSpPr>
        <p:spPr>
          <a:xfrm>
            <a:off x="7848600" y="914400"/>
            <a:ext cx="685800" cy="341632"/>
          </a:xfrm>
          <a:prstGeom prst="rect">
            <a:avLst/>
          </a:prstGeom>
        </p:spPr>
        <p:txBody>
          <a:bodyPr wrap="square">
            <a:spAutoFit/>
          </a:bodyPr>
          <a:lstStyle/>
          <a:p>
            <a:pPr defTabSz="933450">
              <a:lnSpc>
                <a:spcPct val="90000"/>
              </a:lnSpc>
              <a:spcBef>
                <a:spcPct val="0"/>
              </a:spcBef>
              <a:spcAft>
                <a:spcPct val="35000"/>
              </a:spcAft>
            </a:pPr>
            <a:r>
              <a:rPr lang="en-US" dirty="0">
                <a:solidFill>
                  <a:prstClr val="black"/>
                </a:solidFill>
                <a:latin typeface="Wingdings 2" pitchFamily="18" charset="2"/>
              </a:rPr>
              <a:t>v</a:t>
            </a:r>
            <a:endParaRPr lang="en-US" dirty="0">
              <a:solidFill>
                <a:prstClr val="black"/>
              </a:solidFill>
            </a:endParaRPr>
          </a:p>
        </p:txBody>
      </p:sp>
      <p:sp>
        <p:nvSpPr>
          <p:cNvPr id="89" name="TextBox 88"/>
          <p:cNvSpPr txBox="1"/>
          <p:nvPr/>
        </p:nvSpPr>
        <p:spPr>
          <a:xfrm>
            <a:off x="1600200" y="63640"/>
            <a:ext cx="8839200" cy="469761"/>
          </a:xfrm>
          <a:prstGeom prst="roundRect">
            <a:avLst>
              <a:gd name="adj" fmla="val 26145"/>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spc="300" dirty="0">
                <a:ln>
                  <a:solidFill>
                    <a:prstClr val="black"/>
                  </a:solidFill>
                </a:ln>
                <a:solidFill>
                  <a:prstClr val="black"/>
                </a:solidFill>
                <a:effectLst>
                  <a:outerShdw blurRad="50800" dist="38100" dir="10800000" algn="r" rotWithShape="0">
                    <a:prstClr val="black">
                      <a:alpha val="40000"/>
                    </a:prstClr>
                  </a:outerShdw>
                </a:effectLst>
              </a:rPr>
              <a:t>FLIPPED BY SCHMIDT</a:t>
            </a:r>
          </a:p>
        </p:txBody>
      </p:sp>
      <p:sp>
        <p:nvSpPr>
          <p:cNvPr id="61" name="Rounded Rectangle 60"/>
          <p:cNvSpPr/>
          <p:nvPr/>
        </p:nvSpPr>
        <p:spPr>
          <a:xfrm>
            <a:off x="8763000"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63" name="Rounded Rectangle 62"/>
          <p:cNvSpPr/>
          <p:nvPr/>
        </p:nvSpPr>
        <p:spPr>
          <a:xfrm>
            <a:off x="1676400" y="2438400"/>
            <a:ext cx="1676400" cy="1447800"/>
          </a:xfrm>
          <a:prstGeom prst="roundRect">
            <a:avLst>
              <a:gd name="adj" fmla="val 10000"/>
            </a:avLst>
          </a:pr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dirty="0">
                <a:solidFill>
                  <a:prstClr val="black">
                    <a:hueOff val="0"/>
                    <a:satOff val="0"/>
                    <a:lumOff val="0"/>
                    <a:alphaOff val="0"/>
                  </a:prstClr>
                </a:solidFill>
                <a:latin typeface="Wingdings 2" pitchFamily="18" charset="2"/>
              </a:rPr>
              <a:t>w</a:t>
            </a:r>
            <a:endParaRPr lang="en-US" dirty="0">
              <a:solidFill>
                <a:prstClr val="black">
                  <a:hueOff val="0"/>
                  <a:satOff val="0"/>
                  <a:lumOff val="0"/>
                  <a:alphaOff val="0"/>
                </a:prstClr>
              </a:solidFill>
            </a:endParaRPr>
          </a:p>
        </p:txBody>
      </p:sp>
      <p:sp>
        <p:nvSpPr>
          <p:cNvPr id="24" name="TextBox 23"/>
          <p:cNvSpPr txBox="1"/>
          <p:nvPr/>
        </p:nvSpPr>
        <p:spPr>
          <a:xfrm>
            <a:off x="9349380" y="6537306"/>
            <a:ext cx="1059906" cy="307777"/>
          </a:xfrm>
          <a:prstGeom prst="rect">
            <a:avLst/>
          </a:prstGeom>
          <a:noFill/>
        </p:spPr>
        <p:txBody>
          <a:bodyPr wrap="none" rtlCol="0">
            <a:spAutoFit/>
          </a:bodyPr>
          <a:lstStyle/>
          <a:p>
            <a:r>
              <a:rPr lang="en-US" sz="1400" dirty="0"/>
              <a:t>2/12/2016</a:t>
            </a:r>
          </a:p>
        </p:txBody>
      </p:sp>
      <p:sp>
        <p:nvSpPr>
          <p:cNvPr id="25" name="TextBox 24"/>
          <p:cNvSpPr txBox="1"/>
          <p:nvPr/>
        </p:nvSpPr>
        <p:spPr>
          <a:xfrm>
            <a:off x="1600200" y="6489964"/>
            <a:ext cx="2727606" cy="307777"/>
          </a:xfrm>
          <a:prstGeom prst="rect">
            <a:avLst/>
          </a:prstGeom>
          <a:noFill/>
        </p:spPr>
        <p:txBody>
          <a:bodyPr wrap="none" rtlCol="0">
            <a:spAutoFit/>
          </a:bodyPr>
          <a:lstStyle/>
          <a:p>
            <a:r>
              <a:rPr lang="en-US" sz="1400" dirty="0"/>
              <a:t>Buffie</a:t>
            </a:r>
            <a:r>
              <a:rPr lang="en-US" sz="1400" dirty="0">
                <a:solidFill>
                  <a:prstClr val="black"/>
                </a:solidFill>
              </a:rPr>
              <a:t> </a:t>
            </a:r>
            <a:r>
              <a:rPr lang="en-US" sz="1400" dirty="0"/>
              <a:t>Schmidt</a:t>
            </a:r>
            <a:r>
              <a:rPr lang="en-US" sz="1400" dirty="0">
                <a:solidFill>
                  <a:prstClr val="black"/>
                </a:solidFill>
              </a:rPr>
              <a:t> </a:t>
            </a:r>
            <a:r>
              <a:rPr lang="en-US" sz="1400" dirty="0">
                <a:solidFill>
                  <a:prstClr val="black"/>
                </a:solidFill>
                <a:hlinkClick r:id="rId4"/>
              </a:rPr>
              <a:t>bschmidt@gru.edu</a:t>
            </a:r>
            <a:r>
              <a:rPr lang="en-US" sz="1400" dirty="0">
                <a:solidFill>
                  <a:prstClr val="black"/>
                </a:solidFill>
              </a:rPr>
              <a:t> </a:t>
            </a:r>
          </a:p>
        </p:txBody>
      </p:sp>
      <p:sp>
        <p:nvSpPr>
          <p:cNvPr id="5" name="TextBox 4"/>
          <p:cNvSpPr txBox="1"/>
          <p:nvPr/>
        </p:nvSpPr>
        <p:spPr>
          <a:xfrm>
            <a:off x="3377652" y="1201138"/>
            <a:ext cx="753348" cy="369332"/>
          </a:xfrm>
          <a:prstGeom prst="rect">
            <a:avLst/>
          </a:prstGeom>
          <a:noFill/>
        </p:spPr>
        <p:txBody>
          <a:bodyPr wrap="none" rtlCol="0">
            <a:spAutoFit/>
          </a:bodyPr>
          <a:lstStyle/>
          <a:p>
            <a:r>
              <a:rPr lang="en-US" dirty="0">
                <a:solidFill>
                  <a:prstClr val="black"/>
                </a:solidFill>
              </a:rPr>
              <a:t>MATH</a:t>
            </a:r>
          </a:p>
        </p:txBody>
      </p:sp>
      <p:sp>
        <p:nvSpPr>
          <p:cNvPr id="26" name="TextBox 25"/>
          <p:cNvSpPr txBox="1"/>
          <p:nvPr/>
        </p:nvSpPr>
        <p:spPr>
          <a:xfrm>
            <a:off x="7713949" y="1200620"/>
            <a:ext cx="1381442" cy="923330"/>
          </a:xfrm>
          <a:prstGeom prst="rect">
            <a:avLst/>
          </a:prstGeom>
          <a:noFill/>
        </p:spPr>
        <p:txBody>
          <a:bodyPr wrap="square" rtlCol="0">
            <a:spAutoFit/>
          </a:bodyPr>
          <a:lstStyle/>
          <a:p>
            <a:pPr algn="ctr"/>
            <a:r>
              <a:rPr lang="en-US" dirty="0">
                <a:solidFill>
                  <a:prstClr val="black"/>
                </a:solidFill>
              </a:rPr>
              <a:t>Decisions based on information</a:t>
            </a:r>
          </a:p>
        </p:txBody>
      </p:sp>
      <p:sp>
        <p:nvSpPr>
          <p:cNvPr id="27" name="TextBox 26"/>
          <p:cNvSpPr txBox="1"/>
          <p:nvPr/>
        </p:nvSpPr>
        <p:spPr>
          <a:xfrm>
            <a:off x="8458200" y="4343400"/>
            <a:ext cx="1590822" cy="1754326"/>
          </a:xfrm>
          <a:prstGeom prst="rect">
            <a:avLst/>
          </a:prstGeom>
          <a:noFill/>
        </p:spPr>
        <p:txBody>
          <a:bodyPr wrap="square" rtlCol="0">
            <a:spAutoFit/>
          </a:bodyPr>
          <a:lstStyle/>
          <a:p>
            <a:r>
              <a:rPr lang="en-US" dirty="0">
                <a:solidFill>
                  <a:prstClr val="black"/>
                </a:solidFill>
              </a:rPr>
              <a:t>Journal Reflections</a:t>
            </a:r>
          </a:p>
          <a:p>
            <a:endParaRPr lang="en-US" dirty="0">
              <a:solidFill>
                <a:prstClr val="black"/>
              </a:solidFill>
            </a:endParaRPr>
          </a:p>
          <a:p>
            <a:r>
              <a:rPr lang="en-US" dirty="0">
                <a:solidFill>
                  <a:prstClr val="black"/>
                </a:solidFill>
              </a:rPr>
              <a:t>Professional Interviews</a:t>
            </a:r>
          </a:p>
          <a:p>
            <a:endParaRPr lang="en-US" dirty="0">
              <a:solidFill>
                <a:prstClr val="black"/>
              </a:solidFill>
            </a:endParaRPr>
          </a:p>
        </p:txBody>
      </p:sp>
      <p:sp>
        <p:nvSpPr>
          <p:cNvPr id="29" name="TextBox 28"/>
          <p:cNvSpPr txBox="1"/>
          <p:nvPr/>
        </p:nvSpPr>
        <p:spPr>
          <a:xfrm>
            <a:off x="9106357" y="2537460"/>
            <a:ext cx="1177117" cy="1200329"/>
          </a:xfrm>
          <a:prstGeom prst="rect">
            <a:avLst/>
          </a:prstGeom>
          <a:noFill/>
        </p:spPr>
        <p:txBody>
          <a:bodyPr wrap="none" rtlCol="0">
            <a:spAutoFit/>
          </a:bodyPr>
          <a:lstStyle/>
          <a:p>
            <a:r>
              <a:rPr lang="en-US" dirty="0" err="1">
                <a:solidFill>
                  <a:prstClr val="black"/>
                </a:solidFill>
              </a:rPr>
              <a:t>Profts</a:t>
            </a:r>
            <a:r>
              <a:rPr lang="en-US" dirty="0">
                <a:solidFill>
                  <a:prstClr val="black"/>
                </a:solidFill>
              </a:rPr>
              <a:t>/Loss</a:t>
            </a:r>
          </a:p>
          <a:p>
            <a:r>
              <a:rPr lang="en-US" dirty="0">
                <a:solidFill>
                  <a:prstClr val="black"/>
                </a:solidFill>
              </a:rPr>
              <a:t>Taxes</a:t>
            </a:r>
          </a:p>
          <a:p>
            <a:r>
              <a:rPr lang="en-US" dirty="0">
                <a:solidFill>
                  <a:prstClr val="black"/>
                </a:solidFill>
              </a:rPr>
              <a:t>ROI, </a:t>
            </a:r>
          </a:p>
          <a:p>
            <a:r>
              <a:rPr lang="en-US" dirty="0">
                <a:solidFill>
                  <a:prstClr val="black"/>
                </a:solidFill>
              </a:rPr>
              <a:t>TVM</a:t>
            </a:r>
          </a:p>
        </p:txBody>
      </p:sp>
      <p:sp>
        <p:nvSpPr>
          <p:cNvPr id="30" name="TextBox 29"/>
          <p:cNvSpPr txBox="1"/>
          <p:nvPr/>
        </p:nvSpPr>
        <p:spPr>
          <a:xfrm>
            <a:off x="4606240" y="4038601"/>
            <a:ext cx="3258880" cy="830997"/>
          </a:xfrm>
          <a:prstGeom prst="rect">
            <a:avLst/>
          </a:prstGeom>
          <a:noFill/>
        </p:spPr>
        <p:txBody>
          <a:bodyPr wrap="square" rtlCol="0">
            <a:spAutoFit/>
          </a:bodyPr>
          <a:lstStyle/>
          <a:p>
            <a:r>
              <a:rPr lang="en-US" sz="1600" dirty="0">
                <a:solidFill>
                  <a:prstClr val="black"/>
                </a:solidFill>
              </a:rPr>
              <a:t>Locate profit/loss article in newspaper discuss possible gains from trade realized/available</a:t>
            </a:r>
          </a:p>
        </p:txBody>
      </p:sp>
      <p:sp>
        <p:nvSpPr>
          <p:cNvPr id="31" name="TextBox 30"/>
          <p:cNvSpPr txBox="1"/>
          <p:nvPr/>
        </p:nvSpPr>
        <p:spPr>
          <a:xfrm>
            <a:off x="2335513" y="4396538"/>
            <a:ext cx="1521424" cy="2031325"/>
          </a:xfrm>
          <a:prstGeom prst="rect">
            <a:avLst/>
          </a:prstGeom>
          <a:noFill/>
        </p:spPr>
        <p:txBody>
          <a:bodyPr wrap="square" rtlCol="0">
            <a:spAutoFit/>
          </a:bodyPr>
          <a:lstStyle/>
          <a:p>
            <a:r>
              <a:rPr lang="en-US" dirty="0">
                <a:solidFill>
                  <a:prstClr val="black"/>
                </a:solidFill>
              </a:rPr>
              <a:t>Mind Maps</a:t>
            </a:r>
          </a:p>
          <a:p>
            <a:endParaRPr lang="en-US" dirty="0">
              <a:solidFill>
                <a:prstClr val="black"/>
              </a:solidFill>
            </a:endParaRPr>
          </a:p>
          <a:p>
            <a:r>
              <a:rPr lang="en-US" dirty="0">
                <a:solidFill>
                  <a:prstClr val="black"/>
                </a:solidFill>
              </a:rPr>
              <a:t>Fish Bone Diagrams</a:t>
            </a:r>
          </a:p>
          <a:p>
            <a:endParaRPr lang="en-US" dirty="0">
              <a:solidFill>
                <a:prstClr val="black"/>
              </a:solidFill>
            </a:endParaRPr>
          </a:p>
          <a:p>
            <a:r>
              <a:rPr lang="en-US" dirty="0">
                <a:solidFill>
                  <a:prstClr val="black"/>
                </a:solidFill>
              </a:rPr>
              <a:t>Create Exam</a:t>
            </a:r>
          </a:p>
          <a:p>
            <a:endParaRPr lang="en-US" dirty="0">
              <a:solidFill>
                <a:prstClr val="black"/>
              </a:solidFill>
            </a:endParaRPr>
          </a:p>
        </p:txBody>
      </p:sp>
      <p:sp>
        <p:nvSpPr>
          <p:cNvPr id="32" name="TextBox 31"/>
          <p:cNvSpPr txBox="1"/>
          <p:nvPr/>
        </p:nvSpPr>
        <p:spPr>
          <a:xfrm>
            <a:off x="3848100" y="2846985"/>
            <a:ext cx="1048750" cy="923330"/>
          </a:xfrm>
          <a:prstGeom prst="rect">
            <a:avLst/>
          </a:prstGeom>
          <a:noFill/>
        </p:spPr>
        <p:txBody>
          <a:bodyPr wrap="square" rtlCol="0">
            <a:spAutoFit/>
          </a:bodyPr>
          <a:lstStyle/>
          <a:p>
            <a:r>
              <a:rPr lang="en-US" dirty="0">
                <a:solidFill>
                  <a:prstClr val="black"/>
                </a:solidFill>
              </a:rPr>
              <a:t>Business Owner</a:t>
            </a:r>
          </a:p>
          <a:p>
            <a:endParaRPr lang="en-US" dirty="0">
              <a:solidFill>
                <a:prstClr val="black"/>
              </a:solidFill>
            </a:endParaRPr>
          </a:p>
        </p:txBody>
      </p:sp>
      <p:sp>
        <p:nvSpPr>
          <p:cNvPr id="33" name="TextBox 32"/>
          <p:cNvSpPr txBox="1"/>
          <p:nvPr/>
        </p:nvSpPr>
        <p:spPr>
          <a:xfrm>
            <a:off x="1971175" y="2813997"/>
            <a:ext cx="1048750" cy="369332"/>
          </a:xfrm>
          <a:prstGeom prst="rect">
            <a:avLst/>
          </a:prstGeom>
          <a:noFill/>
        </p:spPr>
        <p:txBody>
          <a:bodyPr wrap="square" rtlCol="0">
            <a:spAutoFit/>
          </a:bodyPr>
          <a:lstStyle/>
          <a:p>
            <a:r>
              <a:rPr lang="en-US" dirty="0">
                <a:solidFill>
                  <a:prstClr val="black"/>
                </a:solidFill>
              </a:rPr>
              <a:t>Politician</a:t>
            </a:r>
          </a:p>
        </p:txBody>
      </p:sp>
      <p:sp>
        <p:nvSpPr>
          <p:cNvPr id="34" name="TextBox 33"/>
          <p:cNvSpPr txBox="1"/>
          <p:nvPr/>
        </p:nvSpPr>
        <p:spPr>
          <a:xfrm>
            <a:off x="7231996" y="2514600"/>
            <a:ext cx="1378605" cy="923330"/>
          </a:xfrm>
          <a:prstGeom prst="rect">
            <a:avLst/>
          </a:prstGeom>
          <a:noFill/>
        </p:spPr>
        <p:txBody>
          <a:bodyPr wrap="square" rtlCol="0">
            <a:spAutoFit/>
          </a:bodyPr>
          <a:lstStyle/>
          <a:p>
            <a:r>
              <a:rPr lang="en-US" dirty="0">
                <a:solidFill>
                  <a:prstClr val="black"/>
                </a:solidFill>
              </a:rPr>
              <a:t>Budgets</a:t>
            </a:r>
          </a:p>
          <a:p>
            <a:r>
              <a:rPr lang="en-US" dirty="0">
                <a:solidFill>
                  <a:prstClr val="black"/>
                </a:solidFill>
              </a:rPr>
              <a:t>Elections</a:t>
            </a:r>
          </a:p>
          <a:p>
            <a:r>
              <a:rPr lang="en-US" dirty="0">
                <a:solidFill>
                  <a:prstClr val="black"/>
                </a:solidFill>
              </a:rPr>
              <a:t>Statistics</a:t>
            </a:r>
          </a:p>
        </p:txBody>
      </p:sp>
      <p:sp>
        <p:nvSpPr>
          <p:cNvPr id="35" name="TextBox 34"/>
          <p:cNvSpPr txBox="1"/>
          <p:nvPr/>
        </p:nvSpPr>
        <p:spPr>
          <a:xfrm>
            <a:off x="4606240" y="4953001"/>
            <a:ext cx="3242361" cy="830997"/>
          </a:xfrm>
          <a:prstGeom prst="rect">
            <a:avLst/>
          </a:prstGeom>
          <a:noFill/>
        </p:spPr>
        <p:txBody>
          <a:bodyPr wrap="square" rtlCol="0">
            <a:spAutoFit/>
          </a:bodyPr>
          <a:lstStyle/>
          <a:p>
            <a:r>
              <a:rPr lang="en-US" sz="1600" dirty="0">
                <a:solidFill>
                  <a:prstClr val="black"/>
                </a:solidFill>
              </a:rPr>
              <a:t>Review elections coverage and discuss comparative advantages of candidates and effect on candidacy</a:t>
            </a:r>
          </a:p>
        </p:txBody>
      </p:sp>
      <p:sp>
        <p:nvSpPr>
          <p:cNvPr id="36" name="TextBox 35"/>
          <p:cNvSpPr txBox="1"/>
          <p:nvPr/>
        </p:nvSpPr>
        <p:spPr>
          <a:xfrm>
            <a:off x="4635170" y="5860198"/>
            <a:ext cx="3213431" cy="830997"/>
          </a:xfrm>
          <a:prstGeom prst="rect">
            <a:avLst/>
          </a:prstGeom>
          <a:noFill/>
        </p:spPr>
        <p:txBody>
          <a:bodyPr wrap="square" rtlCol="0">
            <a:spAutoFit/>
          </a:bodyPr>
          <a:lstStyle/>
          <a:p>
            <a:r>
              <a:rPr lang="en-US" sz="1600" dirty="0">
                <a:solidFill>
                  <a:prstClr val="black"/>
                </a:solidFill>
              </a:rPr>
              <a:t>Locate financial statements for large corporation and discuss possible Gains from Trade utilized</a:t>
            </a:r>
          </a:p>
        </p:txBody>
      </p:sp>
      <p:sp>
        <p:nvSpPr>
          <p:cNvPr id="8" name="Flowchart: Punched Tape 7"/>
          <p:cNvSpPr/>
          <p:nvPr/>
        </p:nvSpPr>
        <p:spPr>
          <a:xfrm rot="19936640">
            <a:off x="1866191" y="3279748"/>
            <a:ext cx="1924889" cy="4258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Career Path</a:t>
            </a:r>
          </a:p>
        </p:txBody>
      </p:sp>
      <p:sp>
        <p:nvSpPr>
          <p:cNvPr id="39" name="Flowchart: Punched Tape 38"/>
          <p:cNvSpPr/>
          <p:nvPr/>
        </p:nvSpPr>
        <p:spPr>
          <a:xfrm rot="1320049">
            <a:off x="7539133" y="3681235"/>
            <a:ext cx="1924889" cy="4258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Real-life Scenario</a:t>
            </a:r>
          </a:p>
        </p:txBody>
      </p:sp>
      <p:sp>
        <p:nvSpPr>
          <p:cNvPr id="38" name="Flowchart: Punched Tape 37"/>
          <p:cNvSpPr/>
          <p:nvPr/>
        </p:nvSpPr>
        <p:spPr>
          <a:xfrm>
            <a:off x="5105401" y="3657600"/>
            <a:ext cx="1924889" cy="425872"/>
          </a:xfrm>
          <a:prstGeom prst="flowChartPunchedTap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600" dirty="0">
                <a:ln>
                  <a:solidFill>
                    <a:sysClr val="windowText" lastClr="000000"/>
                  </a:solidFill>
                </a:ln>
                <a:solidFill>
                  <a:sysClr val="windowText" lastClr="000000"/>
                </a:solidFill>
              </a:rPr>
              <a:t>Flipped Assignments</a:t>
            </a:r>
          </a:p>
        </p:txBody>
      </p:sp>
      <p:sp>
        <p:nvSpPr>
          <p:cNvPr id="40" name="Flowchart: Punched Tape 39"/>
          <p:cNvSpPr/>
          <p:nvPr/>
        </p:nvSpPr>
        <p:spPr>
          <a:xfrm rot="20555981">
            <a:off x="8264687" y="5934361"/>
            <a:ext cx="1924889" cy="425872"/>
          </a:xfrm>
          <a:prstGeom prst="flowChartPunchedTap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solidFill>
                  <a:sysClr val="windowText" lastClr="000000"/>
                </a:solidFill>
              </a:rPr>
              <a:t>Retention</a:t>
            </a:r>
          </a:p>
        </p:txBody>
      </p:sp>
      <p:sp>
        <p:nvSpPr>
          <p:cNvPr id="41" name="Flowchart: Punched Tape 40"/>
          <p:cNvSpPr/>
          <p:nvPr/>
        </p:nvSpPr>
        <p:spPr>
          <a:xfrm rot="21134962">
            <a:off x="3338516" y="1706292"/>
            <a:ext cx="3440281" cy="425872"/>
          </a:xfrm>
          <a:prstGeom prst="flowChartPunchedTape">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Main Concept / Specific Struggle</a:t>
            </a:r>
          </a:p>
        </p:txBody>
      </p:sp>
      <p:sp>
        <p:nvSpPr>
          <p:cNvPr id="16" name="Slide Number Placeholder 15"/>
          <p:cNvSpPr>
            <a:spLocks noGrp="1"/>
          </p:cNvSpPr>
          <p:nvPr>
            <p:ph type="sldNum" sz="quarter" idx="12"/>
          </p:nvPr>
        </p:nvSpPr>
        <p:spPr/>
        <p:txBody>
          <a:bodyPr/>
          <a:lstStyle/>
          <a:p>
            <a:fld id="{6D22F896-40B5-4ADD-8801-0D06FADFA095}" type="slidenum">
              <a:rPr lang="en-US" smtClean="0"/>
              <a:t>6</a:t>
            </a:fld>
            <a:endParaRPr lang="en-US" dirty="0"/>
          </a:p>
        </p:txBody>
      </p:sp>
      <p:sp>
        <p:nvSpPr>
          <p:cNvPr id="17" name="Rectangle 16"/>
          <p:cNvSpPr/>
          <p:nvPr/>
        </p:nvSpPr>
        <p:spPr>
          <a:xfrm>
            <a:off x="4327806" y="697468"/>
            <a:ext cx="389850" cy="369332"/>
          </a:xfrm>
          <a:prstGeom prst="rect">
            <a:avLst/>
          </a:prstGeom>
        </p:spPr>
        <p:txBody>
          <a:bodyPr wrap="none">
            <a:spAutoFit/>
          </a:bodyPr>
          <a:lstStyle/>
          <a:p>
            <a:r>
              <a:rPr lang="en-US" dirty="0">
                <a:solidFill>
                  <a:prstClr val="black">
                    <a:hueOff val="0"/>
                    <a:satOff val="0"/>
                    <a:lumOff val="0"/>
                    <a:alphaOff val="0"/>
                  </a:prstClr>
                </a:solidFill>
                <a:latin typeface="Wingdings 2" pitchFamily="18" charset="2"/>
              </a:rPr>
              <a:t>u</a:t>
            </a:r>
            <a:endParaRPr lang="en-US" dirty="0"/>
          </a:p>
        </p:txBody>
      </p:sp>
    </p:spTree>
    <p:extLst>
      <p:ext uri="{BB962C8B-B14F-4D97-AF65-F5344CB8AC3E}">
        <p14:creationId xmlns:p14="http://schemas.microsoft.com/office/powerpoint/2010/main" val="3666244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63640"/>
            <a:ext cx="8839200" cy="469761"/>
          </a:xfrm>
          <a:prstGeom prst="roundRect">
            <a:avLst>
              <a:gd name="adj" fmla="val 26145"/>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4">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spc="300" dirty="0">
                <a:ln>
                  <a:solidFill>
                    <a:prstClr val="black"/>
                  </a:solidFill>
                </a:ln>
                <a:solidFill>
                  <a:prstClr val="black"/>
                </a:solidFill>
              </a:rPr>
              <a:t>FLIPPED BY SCHMIDT</a:t>
            </a:r>
          </a:p>
        </p:txBody>
      </p:sp>
      <p:sp>
        <p:nvSpPr>
          <p:cNvPr id="5" name="Title 4"/>
          <p:cNvSpPr>
            <a:spLocks noGrp="1"/>
          </p:cNvSpPr>
          <p:nvPr>
            <p:ph type="title"/>
          </p:nvPr>
        </p:nvSpPr>
        <p:spPr>
          <a:xfrm>
            <a:off x="1335186" y="383269"/>
            <a:ext cx="9305841" cy="884238"/>
          </a:xfrm>
        </p:spPr>
        <p:txBody>
          <a:bodyPr/>
          <a:lstStyle/>
          <a:p>
            <a:pPr algn="ctr"/>
            <a:r>
              <a:rPr lang="en-US" dirty="0" smtClean="0"/>
              <a:t>Handout Instructions</a:t>
            </a:r>
            <a:endParaRPr lang="en-US" dirty="0"/>
          </a:p>
        </p:txBody>
      </p:sp>
      <p:sp>
        <p:nvSpPr>
          <p:cNvPr id="6" name="Content Placeholder 5"/>
          <p:cNvSpPr>
            <a:spLocks noGrp="1"/>
          </p:cNvSpPr>
          <p:nvPr>
            <p:ph idx="1"/>
          </p:nvPr>
        </p:nvSpPr>
        <p:spPr>
          <a:xfrm>
            <a:off x="1464659" y="1117375"/>
            <a:ext cx="9710442" cy="5562600"/>
          </a:xfrm>
        </p:spPr>
        <p:style>
          <a:lnRef idx="1">
            <a:schemeClr val="accent6"/>
          </a:lnRef>
          <a:fillRef idx="2">
            <a:schemeClr val="accent6"/>
          </a:fillRef>
          <a:effectRef idx="1">
            <a:schemeClr val="accent6"/>
          </a:effectRef>
          <a:fontRef idx="minor">
            <a:schemeClr val="dk1"/>
          </a:fontRef>
        </p:style>
        <p:txBody>
          <a:bodyPr>
            <a:noAutofit/>
          </a:bodyPr>
          <a:lstStyle/>
          <a:p>
            <a:pPr marL="0" indent="0">
              <a:spcBef>
                <a:spcPts val="0"/>
              </a:spcBef>
              <a:buNone/>
            </a:pPr>
            <a:r>
              <a:rPr lang="en-US" sz="1400" b="1" dirty="0" smtClean="0">
                <a:solidFill>
                  <a:srgbClr val="92D050"/>
                </a:solidFill>
              </a:rPr>
              <a:t>Green</a:t>
            </a:r>
            <a:r>
              <a:rPr lang="en-US" sz="1400" b="1" dirty="0" smtClean="0">
                <a:solidFill>
                  <a:srgbClr val="002060"/>
                </a:solidFill>
              </a:rPr>
              <a:t> </a:t>
            </a:r>
            <a:r>
              <a:rPr lang="en-US" sz="1400" dirty="0" smtClean="0">
                <a:solidFill>
                  <a:srgbClr val="002060"/>
                </a:solidFill>
              </a:rPr>
              <a:t>Boxes </a:t>
            </a:r>
            <a:r>
              <a:rPr lang="en-US" sz="1400" dirty="0">
                <a:solidFill>
                  <a:srgbClr val="002060"/>
                </a:solidFill>
              </a:rPr>
              <a:t>indicate a recommended process to derive excellent ideas for flipped assignments that address root concepts/issues by </a:t>
            </a:r>
            <a:r>
              <a:rPr lang="en-US" sz="1400" dirty="0" smtClean="0">
                <a:solidFill>
                  <a:srgbClr val="002060"/>
                </a:solidFill>
              </a:rPr>
              <a:t>	utilizing </a:t>
            </a:r>
            <a:r>
              <a:rPr lang="en-US" sz="1400" dirty="0">
                <a:solidFill>
                  <a:srgbClr val="002060"/>
                </a:solidFill>
              </a:rPr>
              <a:t>real-life and proven retention increasing </a:t>
            </a:r>
            <a:r>
              <a:rPr lang="en-US" sz="1400" dirty="0" smtClean="0">
                <a:solidFill>
                  <a:srgbClr val="002060"/>
                </a:solidFill>
              </a:rPr>
              <a:t>strategies</a:t>
            </a:r>
          </a:p>
          <a:p>
            <a:pPr marL="0" indent="0">
              <a:spcBef>
                <a:spcPts val="0"/>
              </a:spcBef>
              <a:buNone/>
            </a:pPr>
            <a:r>
              <a:rPr lang="en-US" sz="1400" b="1" dirty="0">
                <a:solidFill>
                  <a:srgbClr val="0070C0"/>
                </a:solidFill>
              </a:rPr>
              <a:t>Blue </a:t>
            </a:r>
            <a:r>
              <a:rPr lang="en-US" sz="1400" dirty="0">
                <a:solidFill>
                  <a:srgbClr val="002060"/>
                </a:solidFill>
              </a:rPr>
              <a:t>boxes are assignment ideas you will choose from to utilize in class or as flipped assignments. </a:t>
            </a:r>
          </a:p>
          <a:p>
            <a:pPr marL="0" indent="0">
              <a:spcBef>
                <a:spcPts val="0"/>
              </a:spcBef>
              <a:buNone/>
            </a:pPr>
            <a:r>
              <a:rPr lang="en-US" sz="1400" b="1" dirty="0" smtClean="0">
                <a:solidFill>
                  <a:schemeClr val="accent3"/>
                </a:solidFill>
              </a:rPr>
              <a:t>Red </a:t>
            </a:r>
            <a:r>
              <a:rPr lang="en-US" sz="1400" dirty="0" smtClean="0">
                <a:solidFill>
                  <a:srgbClr val="002060"/>
                </a:solidFill>
              </a:rPr>
              <a:t>boxes </a:t>
            </a:r>
            <a:r>
              <a:rPr lang="en-US" sz="1400" dirty="0">
                <a:solidFill>
                  <a:srgbClr val="002060"/>
                </a:solidFill>
              </a:rPr>
              <a:t>are reflection and reinforcement assignment ideas. Student choice is important here! </a:t>
            </a:r>
          </a:p>
          <a:p>
            <a:pPr>
              <a:spcBef>
                <a:spcPts val="1200"/>
              </a:spcBef>
            </a:pPr>
            <a:r>
              <a:rPr lang="en-US" sz="1400" b="1" dirty="0" smtClean="0">
                <a:solidFill>
                  <a:srgbClr val="92D050"/>
                </a:solidFill>
              </a:rPr>
              <a:t>1 - </a:t>
            </a:r>
            <a:r>
              <a:rPr lang="en-US" sz="1400" b="1" dirty="0">
                <a:solidFill>
                  <a:srgbClr val="92D050"/>
                </a:solidFill>
              </a:rPr>
              <a:t>Problem Concept/Chapter</a:t>
            </a:r>
            <a:r>
              <a:rPr lang="en-US" sz="1400" b="1" dirty="0">
                <a:solidFill>
                  <a:srgbClr val="002060"/>
                </a:solidFill>
              </a:rPr>
              <a:t>: </a:t>
            </a:r>
            <a:r>
              <a:rPr lang="en-US" sz="1400" dirty="0">
                <a:solidFill>
                  <a:srgbClr val="002060"/>
                </a:solidFill>
              </a:rPr>
              <a:t>Select one concept/chapter with which you know your students struggle for which you are willing to try something new [Gains from Trade]</a:t>
            </a:r>
          </a:p>
          <a:p>
            <a:pPr>
              <a:spcBef>
                <a:spcPts val="1200"/>
              </a:spcBef>
            </a:pPr>
            <a:r>
              <a:rPr lang="en-US" sz="1400" b="1" dirty="0" smtClean="0">
                <a:solidFill>
                  <a:srgbClr val="92D050"/>
                </a:solidFill>
              </a:rPr>
              <a:t>2 </a:t>
            </a:r>
            <a:r>
              <a:rPr lang="en-US" sz="1400" b="1" dirty="0">
                <a:solidFill>
                  <a:srgbClr val="92D050"/>
                </a:solidFill>
              </a:rPr>
              <a:t>- Specific Concept Struggle</a:t>
            </a:r>
            <a:r>
              <a:rPr lang="en-US" sz="1400" b="1" dirty="0">
                <a:solidFill>
                  <a:srgbClr val="002060"/>
                </a:solidFill>
              </a:rPr>
              <a:t>: </a:t>
            </a:r>
            <a:r>
              <a:rPr lang="en-US" sz="1400" dirty="0">
                <a:solidFill>
                  <a:srgbClr val="002060"/>
                </a:solidFill>
              </a:rPr>
              <a:t>Be specific concerning the struggle your students experience on this concept. What about this particular concept is difficult? (This step may require research, surveying students, or an objective view of the material) [math]</a:t>
            </a:r>
          </a:p>
          <a:p>
            <a:pPr>
              <a:spcBef>
                <a:spcPts val="1200"/>
              </a:spcBef>
            </a:pPr>
            <a:r>
              <a:rPr lang="en-US" sz="1400" b="1" dirty="0" smtClean="0">
                <a:solidFill>
                  <a:srgbClr val="92D050"/>
                </a:solidFill>
              </a:rPr>
              <a:t>3 </a:t>
            </a:r>
            <a:r>
              <a:rPr lang="en-US" sz="1400" b="1" dirty="0">
                <a:solidFill>
                  <a:srgbClr val="92D050"/>
                </a:solidFill>
              </a:rPr>
              <a:t>- Big Picture: </a:t>
            </a:r>
            <a:r>
              <a:rPr lang="en-US" sz="1400" dirty="0">
                <a:solidFill>
                  <a:srgbClr val="002060"/>
                </a:solidFill>
              </a:rPr>
              <a:t>Where is this concept utilized in real life? What career path utilizes this concept? [Politician: campaign budgets, election stats; Business Owner: Profit/Loss, ROI, Taxes, Partnership decisions]</a:t>
            </a:r>
          </a:p>
          <a:p>
            <a:pPr>
              <a:spcBef>
                <a:spcPts val="1200"/>
              </a:spcBef>
            </a:pPr>
            <a:r>
              <a:rPr lang="en-US" sz="1400" b="1" dirty="0" smtClean="0">
                <a:solidFill>
                  <a:srgbClr val="0070C0"/>
                </a:solidFill>
              </a:rPr>
              <a:t>4 </a:t>
            </a:r>
            <a:r>
              <a:rPr lang="en-US" sz="1400" b="1" dirty="0">
                <a:solidFill>
                  <a:srgbClr val="0070C0"/>
                </a:solidFill>
              </a:rPr>
              <a:t>- Real World Application</a:t>
            </a:r>
            <a:r>
              <a:rPr lang="en-US" sz="1400" b="1" dirty="0">
                <a:solidFill>
                  <a:srgbClr val="002060"/>
                </a:solidFill>
              </a:rPr>
              <a:t>: </a:t>
            </a:r>
            <a:r>
              <a:rPr lang="en-US" sz="1400" dirty="0">
                <a:solidFill>
                  <a:srgbClr val="002060"/>
                </a:solidFill>
              </a:rPr>
              <a:t>What assignment relates to or requires student to enter the real world. Think </a:t>
            </a:r>
            <a:r>
              <a:rPr lang="en-US" sz="1400" dirty="0" smtClean="0">
                <a:solidFill>
                  <a:srgbClr val="002060"/>
                </a:solidFill>
              </a:rPr>
              <a:t>cross-discipline / multidimensional</a:t>
            </a:r>
            <a:r>
              <a:rPr lang="en-US" sz="1400" dirty="0">
                <a:solidFill>
                  <a:srgbClr val="002060"/>
                </a:solidFill>
              </a:rPr>
              <a:t>. (This step requires Brainstorming and Creative Thinking- You are determining possible assignments to use for the flip. i.e. Class Time) [View election news coverage, campaign adds and Discuss comparative advantages of candidates; Analysis of real financial statements </a:t>
            </a:r>
            <a:r>
              <a:rPr lang="en-US" sz="1400" dirty="0" smtClean="0">
                <a:solidFill>
                  <a:srgbClr val="002060"/>
                </a:solidFill>
              </a:rPr>
              <a:t>]</a:t>
            </a:r>
          </a:p>
          <a:p>
            <a:pPr lvl="1">
              <a:spcBef>
                <a:spcPts val="1200"/>
              </a:spcBef>
            </a:pPr>
            <a:r>
              <a:rPr lang="en-US" sz="1000" b="1" dirty="0" smtClean="0">
                <a:solidFill>
                  <a:srgbClr val="002060"/>
                </a:solidFill>
              </a:rPr>
              <a:t>Implementation: </a:t>
            </a:r>
            <a:r>
              <a:rPr lang="en-US" sz="1000" dirty="0">
                <a:solidFill>
                  <a:srgbClr val="002060"/>
                </a:solidFill>
              </a:rPr>
              <a:t>It is now time to create your assignments and Flip your course/lecture. </a:t>
            </a:r>
            <a:r>
              <a:rPr lang="en-US" sz="1000" dirty="0" smtClean="0">
                <a:solidFill>
                  <a:srgbClr val="002060"/>
                </a:solidFill>
              </a:rPr>
              <a:t>Be </a:t>
            </a:r>
            <a:r>
              <a:rPr lang="en-US" sz="1000" dirty="0">
                <a:solidFill>
                  <a:srgbClr val="002060"/>
                </a:solidFill>
              </a:rPr>
              <a:t>sure to consider time for completion and level of difficulty with rubrics, formative/summative or objective/subjective assessment, Increase </a:t>
            </a:r>
            <a:r>
              <a:rPr lang="en-US" sz="1000" dirty="0" smtClean="0">
                <a:solidFill>
                  <a:srgbClr val="002060"/>
                </a:solidFill>
              </a:rPr>
              <a:t>Retention.</a:t>
            </a:r>
          </a:p>
          <a:p>
            <a:pPr>
              <a:spcBef>
                <a:spcPts val="1200"/>
              </a:spcBef>
            </a:pPr>
            <a:r>
              <a:rPr lang="en-US" sz="1400" b="1" dirty="0" smtClean="0">
                <a:solidFill>
                  <a:schemeClr val="accent3"/>
                </a:solidFill>
              </a:rPr>
              <a:t>5 – Evaluation</a:t>
            </a:r>
            <a:r>
              <a:rPr lang="en-US" sz="1400" b="1" dirty="0" smtClean="0">
                <a:solidFill>
                  <a:srgbClr val="002060"/>
                </a:solidFill>
              </a:rPr>
              <a:t>: </a:t>
            </a:r>
            <a:r>
              <a:rPr lang="en-US" sz="1400" dirty="0" smtClean="0">
                <a:solidFill>
                  <a:schemeClr val="accent3"/>
                </a:solidFill>
              </a:rPr>
              <a:t>R</a:t>
            </a:r>
            <a:r>
              <a:rPr lang="en-US" sz="1400" dirty="0" smtClean="0">
                <a:solidFill>
                  <a:srgbClr val="002060"/>
                </a:solidFill>
              </a:rPr>
              <a:t>einforce their learning, </a:t>
            </a:r>
            <a:r>
              <a:rPr lang="en-US" sz="1400" dirty="0" smtClean="0">
                <a:solidFill>
                  <a:schemeClr val="accent3"/>
                </a:solidFill>
              </a:rPr>
              <a:t>E</a:t>
            </a:r>
            <a:r>
              <a:rPr lang="en-US" sz="1400" dirty="0" smtClean="0">
                <a:solidFill>
                  <a:srgbClr val="002060"/>
                </a:solidFill>
              </a:rPr>
              <a:t>nsure integrity, </a:t>
            </a:r>
            <a:r>
              <a:rPr lang="en-US" sz="1400" dirty="0" smtClean="0">
                <a:solidFill>
                  <a:schemeClr val="accent3"/>
                </a:solidFill>
              </a:rPr>
              <a:t>D</a:t>
            </a:r>
            <a:r>
              <a:rPr lang="en-US" sz="1400" dirty="0" smtClean="0">
                <a:solidFill>
                  <a:srgbClr val="002060"/>
                </a:solidFill>
              </a:rPr>
              <a:t>etermine effectiveness</a:t>
            </a:r>
          </a:p>
          <a:p>
            <a:r>
              <a:rPr lang="en-US" sz="1400" dirty="0" smtClean="0">
                <a:solidFill>
                  <a:srgbClr val="002060"/>
                </a:solidFill>
              </a:rPr>
              <a:t>Share </a:t>
            </a:r>
            <a:r>
              <a:rPr lang="en-US" sz="1400" dirty="0">
                <a:solidFill>
                  <a:srgbClr val="002060"/>
                </a:solidFill>
              </a:rPr>
              <a:t>your outcomes and ideas with others / Document your findings</a:t>
            </a:r>
          </a:p>
        </p:txBody>
      </p:sp>
    </p:spTree>
    <p:extLst>
      <p:ext uri="{BB962C8B-B14F-4D97-AF65-F5344CB8AC3E}">
        <p14:creationId xmlns:p14="http://schemas.microsoft.com/office/powerpoint/2010/main" val="136416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0943" y="2097088"/>
            <a:ext cx="7631077" cy="4392724"/>
          </a:xfrm>
        </p:spPr>
      </p:pic>
      <p:sp>
        <p:nvSpPr>
          <p:cNvPr id="4" name="Slide Number Placeholder 3"/>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117197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Implementing in class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2842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163</TotalTime>
  <Words>2226</Words>
  <Application>Microsoft Office PowerPoint</Application>
  <PresentationFormat>Widescreen</PresentationFormat>
  <Paragraphs>546</Paragraphs>
  <Slides>39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Courier New</vt:lpstr>
      <vt:lpstr>Times New Roman</vt:lpstr>
      <vt:lpstr>Trebuchet MS</vt:lpstr>
      <vt:lpstr>Tw Cen MT</vt:lpstr>
      <vt:lpstr>Wingdings</vt:lpstr>
      <vt:lpstr>Wingdings 2</vt:lpstr>
      <vt:lpstr>Circuit</vt:lpstr>
      <vt:lpstr>Resplendent flipping technique: revitalize the toughest concept</vt:lpstr>
      <vt:lpstr>My Design goals</vt:lpstr>
      <vt:lpstr>Schmidt model</vt:lpstr>
      <vt:lpstr>Design your flip!</vt:lpstr>
      <vt:lpstr>PowerPoint Presentation</vt:lpstr>
      <vt:lpstr>PowerPoint Presentation</vt:lpstr>
      <vt:lpstr>Handout Instructions</vt:lpstr>
      <vt:lpstr>Questions?</vt:lpstr>
      <vt:lpstr>Implementing in class</vt:lpstr>
      <vt:lpstr>SCHMIDT MODEL PROCESS</vt:lpstr>
      <vt:lpstr>Flipped Assignment Examples</vt:lpstr>
      <vt:lpstr>results</vt:lpstr>
      <vt:lpstr>Real Result: Online Course</vt:lpstr>
      <vt:lpstr>My Design - Data</vt:lpstr>
      <vt:lpstr>Student Outcomes</vt:lpstr>
      <vt:lpstr>Take Away</vt:lpstr>
      <vt:lpstr>Take Away</vt:lpstr>
      <vt:lpstr>Learning theories and styles</vt:lpstr>
      <vt:lpstr>Active Learning</vt:lpstr>
      <vt:lpstr>Bloom’s Taxonomy</vt:lpstr>
      <vt:lpstr>Bloom’s Taxponomy</vt:lpstr>
      <vt:lpstr>Definitions</vt:lpstr>
      <vt:lpstr>Discipline examples</vt:lpstr>
      <vt:lpstr>Discipline Integration</vt:lpstr>
      <vt:lpstr>Discipline Integration</vt:lpstr>
      <vt:lpstr>Discipline Integration</vt:lpstr>
      <vt:lpstr>Discipline Integration</vt:lpstr>
      <vt:lpstr>Discipline Integration</vt:lpstr>
      <vt:lpstr>Process examples</vt:lpstr>
      <vt:lpstr>Process Examples Defined</vt:lpstr>
      <vt:lpstr>Process Examples Defined</vt:lpstr>
      <vt:lpstr>Process Examples Defined</vt:lpstr>
      <vt:lpstr>Process Examples Defined</vt:lpstr>
      <vt:lpstr>Process Examples Defined</vt:lpstr>
      <vt:lpstr>Process Examples Defined</vt:lpstr>
      <vt:lpstr>For printing only</vt:lpstr>
      <vt:lpstr>PowerPoint Presentation</vt:lpstr>
      <vt:lpstr>PowerPoint Presentation</vt:lpstr>
      <vt:lpstr>Handout Instructions</vt:lpstr>
    </vt:vector>
  </TitlesOfParts>
  <Company>Georgia Regents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Resplendent flipping technique: revitalize the toughest concept</dc:title>
  <dc:creator>Schmidt, Buffie S.</dc:creator>
  <cp:lastModifiedBy>Schmidt, Buffie S.</cp:lastModifiedBy>
  <cp:revision>35</cp:revision>
  <dcterms:created xsi:type="dcterms:W3CDTF">2017-01-19T23:38:19Z</dcterms:created>
  <dcterms:modified xsi:type="dcterms:W3CDTF">2017-01-20T02:32:44Z</dcterms:modified>
</cp:coreProperties>
</file>